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863" r:id="rId2"/>
    <p:sldId id="971" r:id="rId3"/>
    <p:sldId id="972" r:id="rId4"/>
    <p:sldId id="973" r:id="rId5"/>
    <p:sldId id="937" r:id="rId6"/>
    <p:sldId id="938" r:id="rId7"/>
    <p:sldId id="943" r:id="rId8"/>
    <p:sldId id="944" r:id="rId9"/>
    <p:sldId id="946" r:id="rId10"/>
    <p:sldId id="1042" r:id="rId11"/>
    <p:sldId id="939" r:id="rId12"/>
    <p:sldId id="1023" r:id="rId13"/>
    <p:sldId id="947" r:id="rId14"/>
    <p:sldId id="975" r:id="rId15"/>
    <p:sldId id="976" r:id="rId16"/>
    <p:sldId id="977" r:id="rId17"/>
    <p:sldId id="978" r:id="rId18"/>
    <p:sldId id="979" r:id="rId19"/>
    <p:sldId id="980" r:id="rId20"/>
    <p:sldId id="981" r:id="rId21"/>
    <p:sldId id="982" r:id="rId22"/>
    <p:sldId id="983" r:id="rId23"/>
    <p:sldId id="984" r:id="rId24"/>
    <p:sldId id="985" r:id="rId25"/>
    <p:sldId id="986" r:id="rId26"/>
    <p:sldId id="987" r:id="rId27"/>
    <p:sldId id="1026" r:id="rId28"/>
    <p:sldId id="1036" r:id="rId29"/>
    <p:sldId id="1028" r:id="rId30"/>
    <p:sldId id="1029" r:id="rId31"/>
    <p:sldId id="1037" r:id="rId32"/>
    <p:sldId id="1038" r:id="rId33"/>
    <p:sldId id="1030" r:id="rId34"/>
    <p:sldId id="1031" r:id="rId35"/>
    <p:sldId id="1032" r:id="rId36"/>
    <p:sldId id="1033" r:id="rId37"/>
    <p:sldId id="1039" r:id="rId38"/>
    <p:sldId id="1034" r:id="rId39"/>
    <p:sldId id="1041" r:id="rId40"/>
    <p:sldId id="1040" r:id="rId41"/>
    <p:sldId id="1035" r:id="rId42"/>
    <p:sldId id="988" r:id="rId43"/>
    <p:sldId id="940" r:id="rId44"/>
    <p:sldId id="990" r:id="rId45"/>
    <p:sldId id="994" r:id="rId46"/>
    <p:sldId id="991" r:id="rId47"/>
    <p:sldId id="992" r:id="rId48"/>
    <p:sldId id="995" r:id="rId49"/>
    <p:sldId id="996" r:id="rId50"/>
    <p:sldId id="997" r:id="rId51"/>
    <p:sldId id="998" r:id="rId52"/>
    <p:sldId id="999" r:id="rId53"/>
    <p:sldId id="1000" r:id="rId54"/>
    <p:sldId id="1001" r:id="rId55"/>
    <p:sldId id="1002" r:id="rId56"/>
    <p:sldId id="1003" r:id="rId57"/>
    <p:sldId id="1004" r:id="rId58"/>
    <p:sldId id="1005" r:id="rId59"/>
    <p:sldId id="1007" r:id="rId60"/>
    <p:sldId id="1006" r:id="rId61"/>
    <p:sldId id="1024" r:id="rId62"/>
    <p:sldId id="1025" r:id="rId63"/>
    <p:sldId id="1045" r:id="rId64"/>
    <p:sldId id="941" r:id="rId65"/>
    <p:sldId id="952" r:id="rId66"/>
    <p:sldId id="1017" r:id="rId67"/>
    <p:sldId id="1020" r:id="rId68"/>
    <p:sldId id="1021" r:id="rId69"/>
    <p:sldId id="1019" r:id="rId70"/>
    <p:sldId id="954" r:id="rId71"/>
    <p:sldId id="1022" r:id="rId72"/>
    <p:sldId id="957" r:id="rId73"/>
    <p:sldId id="960" r:id="rId74"/>
    <p:sldId id="963" r:id="rId75"/>
    <p:sldId id="966" r:id="rId76"/>
    <p:sldId id="967" r:id="rId77"/>
    <p:sldId id="968" r:id="rId78"/>
    <p:sldId id="969" r:id="rId79"/>
    <p:sldId id="970" r:id="rId80"/>
  </p:sldIdLst>
  <p:sldSz cx="9144000" cy="6858000" type="screen4x3"/>
  <p:notesSz cx="9309100" cy="70231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FF"/>
    <a:srgbClr val="FF6600"/>
    <a:srgbClr val="DDDDDD"/>
    <a:srgbClr val="66FF33"/>
    <a:srgbClr val="FFFF00"/>
    <a:srgbClr val="CCFFFF"/>
    <a:srgbClr val="CCFF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2" autoAdjust="0"/>
    <p:restoredTop sz="94697" autoAdjust="0"/>
  </p:normalViewPr>
  <p:slideViewPr>
    <p:cSldViewPr>
      <p:cViewPr varScale="1">
        <p:scale>
          <a:sx n="66" d="100"/>
          <a:sy n="66" d="100"/>
        </p:scale>
        <p:origin x="94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8"/>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smtClean="0">
                <a:solidFill>
                  <a:schemeClr val="bg1"/>
                </a:solidFill>
              </a:rPr>
              <a:t>Support for Stricter Gun Laws, June 2017</a:t>
            </a:r>
            <a:endParaRPr lang="en-US" sz="2400" dirty="0">
              <a:solidFill>
                <a:schemeClr val="bg1"/>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1"/>
            <c:invertIfNegative val="0"/>
            <c:bubble3D val="0"/>
            <c:spPr>
              <a:solidFill>
                <a:srgbClr val="00B0F0"/>
              </a:solidFill>
              <a:ln>
                <a:solidFill>
                  <a:schemeClr val="tx1"/>
                </a:solidFill>
              </a:ln>
              <a:effectLst/>
            </c:spPr>
          </c:dPt>
          <c:dPt>
            <c:idx val="2"/>
            <c:invertIfNegative val="0"/>
            <c:bubble3D val="0"/>
            <c:spPr>
              <a:solidFill>
                <a:schemeClr val="bg1"/>
              </a:solidFill>
              <a:ln>
                <a:solidFill>
                  <a:schemeClr val="tx1"/>
                </a:solidFill>
              </a:ln>
              <a:effectLst/>
            </c:spPr>
          </c:dPt>
          <c:dPt>
            <c:idx val="3"/>
            <c:invertIfNegative val="0"/>
            <c:bubble3D val="0"/>
            <c:spPr>
              <a:solidFill>
                <a:srgbClr val="FF0000"/>
              </a:solidFill>
              <a:ln>
                <a:solidFill>
                  <a:schemeClr val="tx1"/>
                </a:solidFill>
              </a:ln>
              <a:effectLst/>
            </c:spPr>
          </c:dPt>
          <c:cat>
            <c:strRef>
              <c:f>Sheet1!$F$2:$F$6</c:f>
              <c:strCache>
                <c:ptCount val="4"/>
                <c:pt idx="1">
                  <c:v>Democrat</c:v>
                </c:pt>
                <c:pt idx="2">
                  <c:v>Independent</c:v>
                </c:pt>
                <c:pt idx="3">
                  <c:v>Republicans</c:v>
                </c:pt>
              </c:strCache>
            </c:strRef>
          </c:cat>
          <c:val>
            <c:numRef>
              <c:f>Sheet1!$G$2:$G$6</c:f>
              <c:numCache>
                <c:formatCode>General</c:formatCode>
                <c:ptCount val="5"/>
                <c:pt idx="1">
                  <c:v>80.099999999999994</c:v>
                </c:pt>
                <c:pt idx="2">
                  <c:v>54.3</c:v>
                </c:pt>
                <c:pt idx="3">
                  <c:v>26.8</c:v>
                </c:pt>
              </c:numCache>
            </c:numRef>
          </c:val>
        </c:ser>
        <c:dLbls>
          <c:showLegendKey val="0"/>
          <c:showVal val="0"/>
          <c:showCatName val="0"/>
          <c:showSerName val="0"/>
          <c:showPercent val="0"/>
          <c:showBubbleSize val="0"/>
        </c:dLbls>
        <c:gapWidth val="50"/>
        <c:axId val="677188888"/>
        <c:axId val="677190064"/>
      </c:barChart>
      <c:catAx>
        <c:axId val="6771888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mn-lt"/>
                <a:ea typeface="+mn-ea"/>
                <a:cs typeface="+mn-cs"/>
              </a:defRPr>
            </a:pPr>
            <a:endParaRPr lang="en-US"/>
          </a:p>
        </c:txPr>
        <c:crossAx val="677190064"/>
        <c:crosses val="autoZero"/>
        <c:auto val="1"/>
        <c:lblAlgn val="ctr"/>
        <c:lblOffset val="100"/>
        <c:noMultiLvlLbl val="0"/>
      </c:catAx>
      <c:valAx>
        <c:axId val="677190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677188888"/>
        <c:crosses val="autoZero"/>
        <c:crossBetween val="between"/>
      </c:valAx>
      <c:spPr>
        <a:noFill/>
        <a:ln>
          <a:noFill/>
        </a:ln>
        <a:effectLst/>
      </c:spPr>
    </c:plotArea>
    <c:plotVisOnly val="1"/>
    <c:dispBlanksAs val="gap"/>
    <c:showDLblsOverMax val="0"/>
  </c:chart>
  <c:spPr>
    <a:solidFill>
      <a:schemeClr val="bg1">
        <a:lumMod val="50000"/>
        <a:alpha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64515" name="Rectangle 3"/>
          <p:cNvSpPr>
            <a:spLocks noGrp="1" noChangeArrowheads="1"/>
          </p:cNvSpPr>
          <p:nvPr>
            <p:ph type="dt" sz="quarter" idx="1"/>
          </p:nvPr>
        </p:nvSpPr>
        <p:spPr bwMode="auto">
          <a:xfrm>
            <a:off x="5273675"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64516" name="Rectangle 4"/>
          <p:cNvSpPr>
            <a:spLocks noGrp="1" noChangeArrowheads="1"/>
          </p:cNvSpPr>
          <p:nvPr>
            <p:ph type="ftr" sz="quarter" idx="2"/>
          </p:nvPr>
        </p:nvSpPr>
        <p:spPr bwMode="auto">
          <a:xfrm>
            <a:off x="0"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64517" name="Rectangle 5"/>
          <p:cNvSpPr>
            <a:spLocks noGrp="1" noChangeArrowheads="1"/>
          </p:cNvSpPr>
          <p:nvPr>
            <p:ph type="sldNum" sz="quarter" idx="3"/>
          </p:nvPr>
        </p:nvSpPr>
        <p:spPr bwMode="auto">
          <a:xfrm>
            <a:off x="5273675"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b="0"/>
            </a:lvl1pPr>
          </a:lstStyle>
          <a:p>
            <a:pPr>
              <a:defRPr/>
            </a:pPr>
            <a:fld id="{B09B02B7-7D99-423E-9853-38FD3B558D2B}" type="slidenum">
              <a:rPr lang="en-US" altLang="en-US"/>
              <a:pPr>
                <a:defRPr/>
              </a:pPr>
              <a:t>‹#›</a:t>
            </a:fld>
            <a:endParaRPr lang="en-US" altLang="en-US"/>
          </a:p>
        </p:txBody>
      </p:sp>
    </p:spTree>
    <p:extLst>
      <p:ext uri="{BB962C8B-B14F-4D97-AF65-F5344CB8AC3E}">
        <p14:creationId xmlns:p14="http://schemas.microsoft.com/office/powerpoint/2010/main" val="1575912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5363" name="Rectangle 3"/>
          <p:cNvSpPr>
            <a:spLocks noGrp="1" noChangeArrowheads="1"/>
          </p:cNvSpPr>
          <p:nvPr>
            <p:ph type="dt" idx="1"/>
          </p:nvPr>
        </p:nvSpPr>
        <p:spPr bwMode="auto">
          <a:xfrm>
            <a:off x="5273675"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2900363" y="527050"/>
            <a:ext cx="3509962" cy="2633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30275" y="3335338"/>
            <a:ext cx="7448550" cy="3160712"/>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5273675"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b="0"/>
            </a:lvl1pPr>
          </a:lstStyle>
          <a:p>
            <a:pPr>
              <a:defRPr/>
            </a:pPr>
            <a:fld id="{2425DFF9-2F6A-482C-8C0E-AC257FC56A79}" type="slidenum">
              <a:rPr lang="en-US" altLang="en-US"/>
              <a:pPr>
                <a:defRPr/>
              </a:pPr>
              <a:t>‹#›</a:t>
            </a:fld>
            <a:endParaRPr lang="en-US" altLang="en-US"/>
          </a:p>
        </p:txBody>
      </p:sp>
    </p:spTree>
    <p:extLst>
      <p:ext uri="{BB962C8B-B14F-4D97-AF65-F5344CB8AC3E}">
        <p14:creationId xmlns:p14="http://schemas.microsoft.com/office/powerpoint/2010/main" val="10434639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425DFF9-2F6A-482C-8C0E-AC257FC56A79}" type="slidenum">
              <a:rPr lang="en-US" altLang="en-US" smtClean="0"/>
              <a:pPr>
                <a:defRPr/>
              </a:pPr>
              <a:t>71</a:t>
            </a:fld>
            <a:endParaRPr lang="en-US" altLang="en-US"/>
          </a:p>
        </p:txBody>
      </p:sp>
    </p:spTree>
    <p:extLst>
      <p:ext uri="{BB962C8B-B14F-4D97-AF65-F5344CB8AC3E}">
        <p14:creationId xmlns:p14="http://schemas.microsoft.com/office/powerpoint/2010/main" val="364462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BDBD2785-F997-471C-A50F-9AAF727FDF89}" type="slidenum">
              <a:rPr lang="en-US" altLang="en-US"/>
              <a:pPr>
                <a:defRPr/>
              </a:pPr>
              <a:t>‹#›</a:t>
            </a:fld>
            <a:endParaRPr lang="en-US" altLang="en-US"/>
          </a:p>
        </p:txBody>
      </p:sp>
    </p:spTree>
    <p:extLst>
      <p:ext uri="{BB962C8B-B14F-4D97-AF65-F5344CB8AC3E}">
        <p14:creationId xmlns:p14="http://schemas.microsoft.com/office/powerpoint/2010/main" val="297731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22899279-B0A2-40AB-8858-CACF57442EEA}" type="slidenum">
              <a:rPr lang="en-US" altLang="en-US"/>
              <a:pPr>
                <a:defRPr/>
              </a:pPr>
              <a:t>‹#›</a:t>
            </a:fld>
            <a:endParaRPr lang="en-US" altLang="en-US"/>
          </a:p>
        </p:txBody>
      </p:sp>
    </p:spTree>
    <p:extLst>
      <p:ext uri="{BB962C8B-B14F-4D97-AF65-F5344CB8AC3E}">
        <p14:creationId xmlns:p14="http://schemas.microsoft.com/office/powerpoint/2010/main" val="427015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6F93864F-26E3-434C-93F7-69934A1D2B9A}" type="slidenum">
              <a:rPr lang="en-US" altLang="en-US"/>
              <a:pPr>
                <a:defRPr/>
              </a:pPr>
              <a:t>‹#›</a:t>
            </a:fld>
            <a:endParaRPr lang="en-US" altLang="en-US"/>
          </a:p>
        </p:txBody>
      </p:sp>
    </p:spTree>
    <p:extLst>
      <p:ext uri="{BB962C8B-B14F-4D97-AF65-F5344CB8AC3E}">
        <p14:creationId xmlns:p14="http://schemas.microsoft.com/office/powerpoint/2010/main" val="421650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73D432C7-1B6B-4061-B451-8C88C2C8C574}" type="slidenum">
              <a:rPr lang="en-US" altLang="en-US"/>
              <a:pPr>
                <a:defRPr/>
              </a:pPr>
              <a:t>‹#›</a:t>
            </a:fld>
            <a:endParaRPr lang="en-US" altLang="en-US"/>
          </a:p>
        </p:txBody>
      </p:sp>
    </p:spTree>
    <p:extLst>
      <p:ext uri="{BB962C8B-B14F-4D97-AF65-F5344CB8AC3E}">
        <p14:creationId xmlns:p14="http://schemas.microsoft.com/office/powerpoint/2010/main" val="423907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sldNum" sz="quarter" idx="10"/>
          </p:nvPr>
        </p:nvSpPr>
        <p:spPr>
          <a:ln/>
        </p:spPr>
        <p:txBody>
          <a:bodyPr/>
          <a:lstStyle>
            <a:lvl1pPr>
              <a:defRPr/>
            </a:lvl1pPr>
          </a:lstStyle>
          <a:p>
            <a:pPr>
              <a:defRPr/>
            </a:pPr>
            <a:fld id="{F760E641-1B95-4792-87A6-9A3BC3920D48}" type="slidenum">
              <a:rPr lang="en-US" altLang="en-US"/>
              <a:pPr>
                <a:defRPr/>
              </a:pPr>
              <a:t>‹#›</a:t>
            </a:fld>
            <a:endParaRPr lang="en-US" altLang="en-US"/>
          </a:p>
        </p:txBody>
      </p:sp>
    </p:spTree>
    <p:extLst>
      <p:ext uri="{BB962C8B-B14F-4D97-AF65-F5344CB8AC3E}">
        <p14:creationId xmlns:p14="http://schemas.microsoft.com/office/powerpoint/2010/main" val="101166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
          <p:cNvSpPr>
            <a:spLocks noGrp="1" noChangeArrowheads="1"/>
          </p:cNvSpPr>
          <p:nvPr>
            <p:ph type="sldNum" sz="quarter" idx="10"/>
          </p:nvPr>
        </p:nvSpPr>
        <p:spPr>
          <a:ln/>
        </p:spPr>
        <p:txBody>
          <a:bodyPr/>
          <a:lstStyle>
            <a:lvl1pPr>
              <a:defRPr/>
            </a:lvl1pPr>
          </a:lstStyle>
          <a:p>
            <a:pPr>
              <a:defRPr/>
            </a:pPr>
            <a:fld id="{BB840647-FB5D-4A8A-ADBB-3BD5F2102493}" type="slidenum">
              <a:rPr lang="en-US" altLang="en-US"/>
              <a:pPr>
                <a:defRPr/>
              </a:pPr>
              <a:t>‹#›</a:t>
            </a:fld>
            <a:endParaRPr lang="en-US" altLang="en-US"/>
          </a:p>
        </p:txBody>
      </p:sp>
    </p:spTree>
    <p:extLst>
      <p:ext uri="{BB962C8B-B14F-4D97-AF65-F5344CB8AC3E}">
        <p14:creationId xmlns:p14="http://schemas.microsoft.com/office/powerpoint/2010/main" val="51960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
          <p:cNvSpPr>
            <a:spLocks noGrp="1" noChangeArrowheads="1"/>
          </p:cNvSpPr>
          <p:nvPr>
            <p:ph type="sldNum" sz="quarter" idx="10"/>
          </p:nvPr>
        </p:nvSpPr>
        <p:spPr>
          <a:ln/>
        </p:spPr>
        <p:txBody>
          <a:bodyPr/>
          <a:lstStyle>
            <a:lvl1pPr>
              <a:defRPr/>
            </a:lvl1pPr>
          </a:lstStyle>
          <a:p>
            <a:pPr>
              <a:defRPr/>
            </a:pPr>
            <a:fld id="{7D1D8A44-8E40-42F9-897B-093A3BF6032D}" type="slidenum">
              <a:rPr lang="en-US" altLang="en-US"/>
              <a:pPr>
                <a:defRPr/>
              </a:pPr>
              <a:t>‹#›</a:t>
            </a:fld>
            <a:endParaRPr lang="en-US" altLang="en-US"/>
          </a:p>
        </p:txBody>
      </p:sp>
    </p:spTree>
    <p:extLst>
      <p:ext uri="{BB962C8B-B14F-4D97-AF65-F5344CB8AC3E}">
        <p14:creationId xmlns:p14="http://schemas.microsoft.com/office/powerpoint/2010/main" val="307291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
          <p:cNvSpPr>
            <a:spLocks noGrp="1" noChangeArrowheads="1"/>
          </p:cNvSpPr>
          <p:nvPr>
            <p:ph type="sldNum" sz="quarter" idx="10"/>
          </p:nvPr>
        </p:nvSpPr>
        <p:spPr>
          <a:ln/>
        </p:spPr>
        <p:txBody>
          <a:bodyPr/>
          <a:lstStyle>
            <a:lvl1pPr>
              <a:defRPr/>
            </a:lvl1pPr>
          </a:lstStyle>
          <a:p>
            <a:pPr>
              <a:defRPr/>
            </a:pPr>
            <a:fld id="{8A9DCE9D-D274-4F4D-A449-0FAB0CFFB832}" type="slidenum">
              <a:rPr lang="en-US" altLang="en-US"/>
              <a:pPr>
                <a:defRPr/>
              </a:pPr>
              <a:t>‹#›</a:t>
            </a:fld>
            <a:endParaRPr lang="en-US" altLang="en-US"/>
          </a:p>
        </p:txBody>
      </p:sp>
    </p:spTree>
    <p:extLst>
      <p:ext uri="{BB962C8B-B14F-4D97-AF65-F5344CB8AC3E}">
        <p14:creationId xmlns:p14="http://schemas.microsoft.com/office/powerpoint/2010/main" val="376038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lvl1pPr>
          </a:lstStyle>
          <a:p>
            <a:pPr>
              <a:defRPr/>
            </a:pPr>
            <a:fld id="{427AD30B-E02F-49AC-9E25-1ADC9C06DBAF}" type="slidenum">
              <a:rPr lang="en-US" altLang="en-US"/>
              <a:pPr>
                <a:defRPr/>
              </a:pPr>
              <a:t>‹#›</a:t>
            </a:fld>
            <a:endParaRPr lang="en-US" altLang="en-US"/>
          </a:p>
        </p:txBody>
      </p:sp>
    </p:spTree>
    <p:extLst>
      <p:ext uri="{BB962C8B-B14F-4D97-AF65-F5344CB8AC3E}">
        <p14:creationId xmlns:p14="http://schemas.microsoft.com/office/powerpoint/2010/main" val="350009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48E1D458-D51B-4BA3-AF39-B988B2FC0317}" type="slidenum">
              <a:rPr lang="en-US" altLang="en-US"/>
              <a:pPr>
                <a:defRPr/>
              </a:pPr>
              <a:t>‹#›</a:t>
            </a:fld>
            <a:endParaRPr lang="en-US" altLang="en-US"/>
          </a:p>
        </p:txBody>
      </p:sp>
    </p:spTree>
    <p:extLst>
      <p:ext uri="{BB962C8B-B14F-4D97-AF65-F5344CB8AC3E}">
        <p14:creationId xmlns:p14="http://schemas.microsoft.com/office/powerpoint/2010/main" val="32770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D213137A-74BA-4C91-8806-0C73D5705E6B}" type="slidenum">
              <a:rPr lang="en-US" altLang="en-US"/>
              <a:pPr>
                <a:defRPr/>
              </a:pPr>
              <a:t>‹#›</a:t>
            </a:fld>
            <a:endParaRPr lang="en-US" altLang="en-US"/>
          </a:p>
        </p:txBody>
      </p:sp>
    </p:spTree>
    <p:extLst>
      <p:ext uri="{BB962C8B-B14F-4D97-AF65-F5344CB8AC3E}">
        <p14:creationId xmlns:p14="http://schemas.microsoft.com/office/powerpoint/2010/main" val="311011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2484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350838"/>
            <a:ext cx="8229600" cy="582136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4" name="Rectangle 2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B05177ED-7F73-4A5B-BF92-5BF81782F2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US" altLang="en-US" smtClean="0"/>
          </a:p>
        </p:txBody>
      </p:sp>
      <p:sp>
        <p:nvSpPr>
          <p:cNvPr id="4099" name="Content Placeholder 2"/>
          <p:cNvSpPr>
            <a:spLocks noGrp="1"/>
          </p:cNvSpPr>
          <p:nvPr>
            <p:ph idx="1"/>
          </p:nvPr>
        </p:nvSpPr>
        <p:spPr/>
        <p:txBody>
          <a:bodyPr/>
          <a:lstStyle/>
          <a:p>
            <a:pPr marL="0" indent="0" algn="ctr">
              <a:buFontTx/>
              <a:buNone/>
            </a:pPr>
            <a:r>
              <a:rPr lang="en-US" altLang="en-US" smtClean="0"/>
              <a:t>Lecture 8</a:t>
            </a:r>
          </a:p>
          <a:p>
            <a:pPr marL="0" indent="0" algn="ctr">
              <a:buFontTx/>
              <a:buNone/>
            </a:pPr>
            <a:r>
              <a:rPr lang="en-US" altLang="en-US" smtClean="0"/>
              <a:t>Inference using </a:t>
            </a:r>
            <a:r>
              <a:rPr lang="en-US" altLang="en-US" smtClean="0">
                <a:latin typeface="Symbol" panose="05050102010706020507" pitchFamily="18" charset="2"/>
              </a:rPr>
              <a:t>c</a:t>
            </a:r>
            <a:r>
              <a:rPr lang="en-US" altLang="en-US" baseline="30000" smtClean="0"/>
              <a:t>2</a:t>
            </a:r>
            <a:r>
              <a:rPr lang="en-US" altLang="en-US" smtClean="0"/>
              <a:t> distribution</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F93FA76-2552-4776-86DA-DC7548B23B67}" type="slidenum">
              <a:rPr lang="en-US" altLang="en-US" sz="1400" b="0" smtClean="0"/>
              <a:pPr>
                <a:spcBef>
                  <a:spcPct val="0"/>
                </a:spcBef>
                <a:buFontTx/>
                <a:buNone/>
              </a:pPr>
              <a:t>1</a:t>
            </a:fld>
            <a:endParaRPr lang="en-US" altLang="en-US" sz="1400" b="0" smtClean="0"/>
          </a:p>
        </p:txBody>
      </p:sp>
      <p:sp>
        <p:nvSpPr>
          <p:cNvPr id="4101"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endParaRPr lang="en-US" altLang="en-US" sz="1800"/>
          </a:p>
        </p:txBody>
      </p:sp>
      <p:pic>
        <p:nvPicPr>
          <p:cNvPr id="410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4588" y="1611313"/>
            <a:ext cx="6854825"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Excel sheet has been created to perform calculations for the </a:t>
            </a:r>
            <a:r>
              <a:rPr lang="en-US" dirty="0" smtClean="0">
                <a:latin typeface="Symbol" panose="05050102010706020507" pitchFamily="18" charset="2"/>
              </a:rPr>
              <a:t>c</a:t>
            </a:r>
            <a:r>
              <a:rPr lang="en-US" baseline="30000" dirty="0" smtClean="0"/>
              <a:t>2</a:t>
            </a:r>
            <a:r>
              <a:rPr lang="en-US" dirty="0" smtClean="0"/>
              <a:t> </a:t>
            </a:r>
            <a:r>
              <a:rPr lang="en-US" dirty="0" err="1" smtClean="0"/>
              <a:t>distrib</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10</a:t>
            </a:fld>
            <a:endParaRPr lang="en-US" altLang="en-US"/>
          </a:p>
        </p:txBody>
      </p:sp>
      <p:pic>
        <p:nvPicPr>
          <p:cNvPr id="5" name="Picture 4"/>
          <p:cNvPicPr>
            <a:picLocks noChangeAspect="1"/>
          </p:cNvPicPr>
          <p:nvPr/>
        </p:nvPicPr>
        <p:blipFill>
          <a:blip r:embed="rId2"/>
          <a:stretch>
            <a:fillRect/>
          </a:stretch>
        </p:blipFill>
        <p:spPr>
          <a:xfrm>
            <a:off x="961930" y="1700775"/>
            <a:ext cx="7438963" cy="4394615"/>
          </a:xfrm>
          <a:prstGeom prst="rect">
            <a:avLst/>
          </a:prstGeom>
          <a:ln>
            <a:solidFill>
              <a:schemeClr val="tx1"/>
            </a:solidFill>
          </a:ln>
        </p:spPr>
      </p:pic>
    </p:spTree>
    <p:extLst>
      <p:ext uri="{BB962C8B-B14F-4D97-AF65-F5344CB8AC3E}">
        <p14:creationId xmlns:p14="http://schemas.microsoft.com/office/powerpoint/2010/main" val="1394455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altLang="en-US" smtClean="0"/>
          </a:p>
        </p:txBody>
      </p:sp>
      <p:sp>
        <p:nvSpPr>
          <p:cNvPr id="62467" name="Content Placeholder 2"/>
          <p:cNvSpPr>
            <a:spLocks noGrp="1"/>
          </p:cNvSpPr>
          <p:nvPr>
            <p:ph idx="1"/>
          </p:nvPr>
        </p:nvSpPr>
        <p:spPr/>
        <p:txBody>
          <a:bodyPr/>
          <a:lstStyle/>
          <a:p>
            <a:pPr marL="0" indent="0">
              <a:buFontTx/>
              <a:buNone/>
              <a:defRPr/>
            </a:pPr>
            <a:r>
              <a:rPr lang="en-US" altLang="en-US" dirty="0" smtClean="0"/>
              <a:t>Lecture 8:  Inference using </a:t>
            </a:r>
            <a:r>
              <a:rPr lang="en-US" altLang="en-US" dirty="0" smtClean="0">
                <a:latin typeface="Symbol" panose="05050102010706020507" pitchFamily="18" charset="2"/>
              </a:rPr>
              <a:t>c</a:t>
            </a:r>
            <a:r>
              <a:rPr lang="en-US" altLang="en-US" baseline="30000" dirty="0" smtClean="0"/>
              <a:t>2</a:t>
            </a:r>
            <a:r>
              <a:rPr lang="en-US" altLang="en-US" dirty="0" smtClean="0"/>
              <a:t> distribution</a:t>
            </a:r>
            <a:endParaRPr lang="en-US" altLang="en-US" dirty="0"/>
          </a:p>
          <a:p>
            <a:pPr marL="0" indent="0">
              <a:buFontTx/>
              <a:buNone/>
              <a:defRPr/>
            </a:pPr>
            <a:endParaRPr lang="en-US" altLang="en-US" dirty="0" smtClean="0"/>
          </a:p>
          <a:p>
            <a:pPr lvl="1">
              <a:defRPr/>
            </a:pPr>
            <a:r>
              <a:rPr lang="en-US" altLang="en-US" dirty="0" smtClean="0"/>
              <a:t>The chi-square (</a:t>
            </a:r>
            <a:r>
              <a:rPr lang="en-US" altLang="en-US" dirty="0" smtClean="0">
                <a:latin typeface="Symbol" panose="05050102010706020507" pitchFamily="18" charset="2"/>
              </a:rPr>
              <a:t>c</a:t>
            </a:r>
            <a:r>
              <a:rPr lang="en-US" altLang="en-US" baseline="30000" dirty="0" smtClean="0"/>
              <a:t>2</a:t>
            </a:r>
            <a:r>
              <a:rPr lang="en-US" altLang="en-US" dirty="0" smtClean="0"/>
              <a:t>) random variable</a:t>
            </a:r>
          </a:p>
          <a:p>
            <a:pPr lvl="1">
              <a:defRPr/>
            </a:pPr>
            <a:endParaRPr lang="en-US" altLang="en-US" dirty="0"/>
          </a:p>
          <a:p>
            <a:pPr lvl="1">
              <a:defRPr/>
            </a:pPr>
            <a:r>
              <a:rPr lang="en-US" altLang="en-US" dirty="0" smtClean="0">
                <a:solidFill>
                  <a:srgbClr val="FF0000"/>
                </a:solidFill>
              </a:rPr>
              <a:t>Applications of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dirty="0" smtClean="0">
                <a:solidFill>
                  <a:srgbClr val="FF0000"/>
                </a:solidFill>
              </a:rPr>
              <a:t> to statistical inference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test of independence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“goodness of fit” test</a:t>
            </a:r>
          </a:p>
          <a:p>
            <a:pPr lvl="2">
              <a:defRPr/>
            </a:pPr>
            <a:endParaRPr lang="en-US" altLang="en-US" sz="1000" dirty="0" smtClean="0"/>
          </a:p>
          <a:p>
            <a:pPr lvl="2">
              <a:defRPr/>
            </a:pPr>
            <a:r>
              <a:rPr lang="en-US" altLang="en-US" sz="2800" dirty="0" smtClean="0"/>
              <a:t>Inference for standard deviation of a normal population</a:t>
            </a:r>
          </a:p>
          <a:p>
            <a:pPr>
              <a:defRPr/>
            </a:pPr>
            <a:endParaRPr lang="en-US" altLang="en-US" dirty="0" smtClean="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D49429A8-1253-45B4-835B-3FBC4AF82D78}" type="slidenum">
              <a:rPr lang="en-US" altLang="en-US" sz="1400" b="0" smtClean="0"/>
              <a:pPr>
                <a:spcBef>
                  <a:spcPct val="0"/>
                </a:spcBef>
                <a:buFontTx/>
                <a:buNone/>
              </a:pPr>
              <a:t>11</a:t>
            </a:fld>
            <a:endParaRPr lang="en-US" altLang="en-US" sz="1400" b="0" smtClean="0"/>
          </a:p>
        </p:txBody>
      </p:sp>
      <p:sp>
        <p:nvSpPr>
          <p:cNvPr id="15365"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altLang="en-US" smtClean="0"/>
          </a:p>
        </p:txBody>
      </p:sp>
      <p:sp>
        <p:nvSpPr>
          <p:cNvPr id="62467" name="Content Placeholder 2"/>
          <p:cNvSpPr>
            <a:spLocks noGrp="1"/>
          </p:cNvSpPr>
          <p:nvPr>
            <p:ph idx="1"/>
          </p:nvPr>
        </p:nvSpPr>
        <p:spPr/>
        <p:txBody>
          <a:bodyPr/>
          <a:lstStyle/>
          <a:p>
            <a:pPr marL="0" indent="0">
              <a:buFontTx/>
              <a:buNone/>
              <a:defRPr/>
            </a:pPr>
            <a:r>
              <a:rPr lang="en-US" altLang="en-US" dirty="0" smtClean="0"/>
              <a:t>Lecture 8:  Inference using </a:t>
            </a:r>
            <a:r>
              <a:rPr lang="en-US" altLang="en-US" dirty="0" smtClean="0">
                <a:latin typeface="Symbol" panose="05050102010706020507" pitchFamily="18" charset="2"/>
              </a:rPr>
              <a:t>c</a:t>
            </a:r>
            <a:r>
              <a:rPr lang="en-US" altLang="en-US" baseline="30000" dirty="0" smtClean="0"/>
              <a:t>2</a:t>
            </a:r>
            <a:r>
              <a:rPr lang="en-US" altLang="en-US" dirty="0" smtClean="0"/>
              <a:t> distribution</a:t>
            </a:r>
            <a:endParaRPr lang="en-US" altLang="en-US" dirty="0"/>
          </a:p>
          <a:p>
            <a:pPr marL="0" indent="0">
              <a:buFontTx/>
              <a:buNone/>
              <a:defRPr/>
            </a:pPr>
            <a:endParaRPr lang="en-US" altLang="en-US" dirty="0" smtClean="0"/>
          </a:p>
          <a:p>
            <a:pPr lvl="1">
              <a:defRPr/>
            </a:pPr>
            <a:r>
              <a:rPr lang="en-US" altLang="en-US" dirty="0" smtClean="0"/>
              <a:t>The chi-square (</a:t>
            </a:r>
            <a:r>
              <a:rPr lang="en-US" altLang="en-US" dirty="0" smtClean="0">
                <a:latin typeface="Symbol" panose="05050102010706020507" pitchFamily="18" charset="2"/>
              </a:rPr>
              <a:t>c</a:t>
            </a:r>
            <a:r>
              <a:rPr lang="en-US" altLang="en-US" baseline="30000" dirty="0" smtClean="0"/>
              <a:t>2</a:t>
            </a:r>
            <a:r>
              <a:rPr lang="en-US" altLang="en-US" dirty="0" smtClean="0"/>
              <a:t>) random variable</a:t>
            </a:r>
          </a:p>
          <a:p>
            <a:pPr lvl="1">
              <a:defRPr/>
            </a:pPr>
            <a:endParaRPr lang="en-US" altLang="en-US" dirty="0"/>
          </a:p>
          <a:p>
            <a:pPr lvl="1">
              <a:defRPr/>
            </a:pPr>
            <a:r>
              <a:rPr lang="en-US" altLang="en-US" dirty="0" smtClean="0">
                <a:solidFill>
                  <a:srgbClr val="FF0000"/>
                </a:solidFill>
              </a:rPr>
              <a:t>Applications of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dirty="0" smtClean="0">
                <a:solidFill>
                  <a:srgbClr val="FF0000"/>
                </a:solidFill>
              </a:rPr>
              <a:t> to statistical inference</a:t>
            </a:r>
          </a:p>
          <a:p>
            <a:pPr lvl="2">
              <a:defRPr/>
            </a:pPr>
            <a:endParaRPr lang="en-US" altLang="en-US" sz="600" dirty="0" smtClean="0">
              <a:solidFill>
                <a:srgbClr val="FF0000"/>
              </a:solidFill>
            </a:endParaRPr>
          </a:p>
          <a:p>
            <a:pPr lvl="2">
              <a:defRPr/>
            </a:pPr>
            <a:r>
              <a:rPr lang="en-US" altLang="en-US" sz="3200" dirty="0" smtClean="0">
                <a:solidFill>
                  <a:srgbClr val="FF0000"/>
                </a:solidFill>
              </a:rPr>
              <a:t>The </a:t>
            </a:r>
            <a:r>
              <a:rPr lang="en-US" altLang="en-US" sz="3200" dirty="0" smtClean="0">
                <a:solidFill>
                  <a:srgbClr val="FF0000"/>
                </a:solidFill>
                <a:latin typeface="Symbol" panose="05050102010706020507" pitchFamily="18" charset="2"/>
              </a:rPr>
              <a:t>c</a:t>
            </a:r>
            <a:r>
              <a:rPr lang="en-US" altLang="en-US" sz="3200" baseline="30000" dirty="0" smtClean="0">
                <a:solidFill>
                  <a:srgbClr val="FF0000"/>
                </a:solidFill>
              </a:rPr>
              <a:t>2</a:t>
            </a:r>
            <a:r>
              <a:rPr lang="en-US" altLang="en-US" sz="3200" dirty="0" smtClean="0">
                <a:solidFill>
                  <a:srgbClr val="FF0000"/>
                </a:solidFill>
              </a:rPr>
              <a:t> test of independence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“goodness of fit” test</a:t>
            </a:r>
          </a:p>
          <a:p>
            <a:pPr lvl="2">
              <a:defRPr/>
            </a:pPr>
            <a:endParaRPr lang="en-US" altLang="en-US" sz="1000" dirty="0" smtClean="0"/>
          </a:p>
          <a:p>
            <a:pPr lvl="2">
              <a:defRPr/>
            </a:pPr>
            <a:r>
              <a:rPr lang="en-US" altLang="en-US" sz="2800" dirty="0" smtClean="0"/>
              <a:t>Inference for standard deviation of a normal population</a:t>
            </a:r>
          </a:p>
          <a:p>
            <a:pPr>
              <a:defRPr/>
            </a:pPr>
            <a:endParaRPr lang="en-US" altLang="en-US" dirty="0" smtClean="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D49429A8-1253-45B4-835B-3FBC4AF82D78}" type="slidenum">
              <a:rPr lang="en-US" altLang="en-US" sz="1400" b="0" smtClean="0"/>
              <a:pPr>
                <a:spcBef>
                  <a:spcPct val="0"/>
                </a:spcBef>
                <a:buFontTx/>
                <a:buNone/>
              </a:pPr>
              <a:t>12</a:t>
            </a:fld>
            <a:endParaRPr lang="en-US" altLang="en-US" sz="1400" b="0" smtClean="0"/>
          </a:p>
        </p:txBody>
      </p:sp>
      <p:sp>
        <p:nvSpPr>
          <p:cNvPr id="15365"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endParaRPr lang="en-US" altLang="en-US" sz="1800"/>
          </a:p>
        </p:txBody>
      </p:sp>
    </p:spTree>
    <p:extLst>
      <p:ext uri="{BB962C8B-B14F-4D97-AF65-F5344CB8AC3E}">
        <p14:creationId xmlns:p14="http://schemas.microsoft.com/office/powerpoint/2010/main" val="2839274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sp>
        <p:nvSpPr>
          <p:cNvPr id="16387" name="Content Placeholder 2"/>
          <p:cNvSpPr>
            <a:spLocks noGrp="1"/>
          </p:cNvSpPr>
          <p:nvPr>
            <p:ph idx="1"/>
          </p:nvPr>
        </p:nvSpPr>
        <p:spPr/>
        <p:txBody>
          <a:bodyPr/>
          <a:lstStyle/>
          <a:p>
            <a:r>
              <a:rPr lang="en-US" altLang="en-US" dirty="0" smtClean="0"/>
              <a:t>Chi-square test of independence</a:t>
            </a:r>
          </a:p>
          <a:p>
            <a:endParaRPr lang="en-US" altLang="en-US" sz="2000" dirty="0" smtClean="0"/>
          </a:p>
          <a:p>
            <a:pPr lvl="1"/>
            <a:r>
              <a:rPr lang="en-US" altLang="en-US" dirty="0" smtClean="0"/>
              <a:t>When to use:</a:t>
            </a:r>
          </a:p>
          <a:p>
            <a:pPr lvl="2"/>
            <a:endParaRPr lang="en-US" altLang="en-US" sz="1000" dirty="0" smtClean="0"/>
          </a:p>
          <a:p>
            <a:pPr lvl="2"/>
            <a:r>
              <a:rPr lang="en-US" altLang="en-US" sz="2800" dirty="0" smtClean="0"/>
              <a:t>You have two </a:t>
            </a:r>
            <a:r>
              <a:rPr lang="en-US" altLang="en-US" sz="2800" u="sng" dirty="0" smtClean="0"/>
              <a:t>or more</a:t>
            </a:r>
            <a:r>
              <a:rPr lang="en-US" altLang="en-US" sz="2800" dirty="0" smtClean="0"/>
              <a:t> samples from various populations; each sample has two </a:t>
            </a:r>
            <a:r>
              <a:rPr lang="en-US" altLang="en-US" sz="2800" u="sng" dirty="0" smtClean="0"/>
              <a:t>or more</a:t>
            </a:r>
            <a:r>
              <a:rPr lang="en-US" altLang="en-US" sz="2800" dirty="0" smtClean="0"/>
              <a:t> categories of outcomes</a:t>
            </a:r>
          </a:p>
          <a:p>
            <a:pPr lvl="3"/>
            <a:r>
              <a:rPr lang="en-US" altLang="en-US" sz="2400" dirty="0" smtClean="0"/>
              <a:t>(Note:  if you have 2x2, the chi-square test is equivalent to a two-sample Z-test for percentages, since Z</a:t>
            </a:r>
            <a:r>
              <a:rPr lang="en-US" altLang="en-US" sz="2400" baseline="30000" dirty="0" smtClean="0"/>
              <a:t>2</a:t>
            </a:r>
            <a:r>
              <a:rPr lang="en-US" altLang="en-US" sz="2400" dirty="0" smtClean="0"/>
              <a:t> = </a:t>
            </a:r>
            <a:r>
              <a:rPr lang="en-US" altLang="en-US" sz="2400" dirty="0" smtClean="0">
                <a:latin typeface="Symbol" panose="05050102010706020507" pitchFamily="18" charset="2"/>
              </a:rPr>
              <a:t>c</a:t>
            </a:r>
            <a:r>
              <a:rPr lang="en-US" altLang="en-US" sz="2400" baseline="30000" dirty="0" smtClean="0"/>
              <a:t>2</a:t>
            </a:r>
            <a:r>
              <a:rPr lang="en-US" altLang="en-US" sz="2400" baseline="-25000" dirty="0" smtClean="0"/>
              <a:t>1</a:t>
            </a:r>
            <a:r>
              <a:rPr lang="en-US" altLang="en-US" sz="2400" dirty="0" smtClean="0"/>
              <a:t>)</a:t>
            </a:r>
          </a:p>
          <a:p>
            <a:pPr lvl="2"/>
            <a:endParaRPr lang="en-US" altLang="en-US" sz="1000" dirty="0" smtClean="0"/>
          </a:p>
          <a:p>
            <a:pPr lvl="2"/>
            <a:r>
              <a:rPr lang="en-US" altLang="en-US" sz="2800" dirty="0" smtClean="0"/>
              <a:t>You want to know if all populations  have the same distribution (i.e., chances are </a:t>
            </a:r>
            <a:r>
              <a:rPr lang="en-US" altLang="en-US" sz="2800" u="sng" dirty="0" smtClean="0"/>
              <a:t>independent</a:t>
            </a:r>
            <a:r>
              <a:rPr lang="en-US" altLang="en-US" sz="2800" dirty="0" smtClean="0"/>
              <a:t> of population)</a:t>
            </a:r>
            <a:endParaRPr lang="en-US" altLang="en-US" sz="2800" u="sng" dirty="0" smtClean="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84C61FD-88EF-474A-85E8-E2FCB0DB6D01}" type="slidenum">
              <a:rPr lang="en-US" altLang="en-US" sz="1400" b="0" smtClean="0"/>
              <a:pPr>
                <a:spcBef>
                  <a:spcPct val="0"/>
                </a:spcBef>
                <a:buFontTx/>
                <a:buNone/>
              </a:pPr>
              <a:t>13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xEl>
                                              <p:pRg st="5" end="5"/>
                                            </p:txEl>
                                          </p:spTgt>
                                        </p:tgtEl>
                                        <p:attrNameLst>
                                          <p:attrName>style.visibility</p:attrName>
                                        </p:attrNameLst>
                                      </p:cBhvr>
                                      <p:to>
                                        <p:strVal val="visible"/>
                                      </p:to>
                                    </p:set>
                                    <p:animEffect transition="in" filter="wipe(left)">
                                      <p:cBhvr>
                                        <p:cTn id="7" dur="500"/>
                                        <p:tgtEl>
                                          <p:spTgt spid="1638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7">
                                            <p:txEl>
                                              <p:pRg st="7" end="7"/>
                                            </p:txEl>
                                          </p:spTgt>
                                        </p:tgtEl>
                                        <p:attrNameLst>
                                          <p:attrName>style.visibility</p:attrName>
                                        </p:attrNameLst>
                                      </p:cBhvr>
                                      <p:to>
                                        <p:strVal val="visible"/>
                                      </p:to>
                                    </p:set>
                                    <p:animEffect transition="in" filter="wipe(left)">
                                      <p:cBhvr>
                                        <p:cTn id="12"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http://pollingreport.com/guns.htm</a:t>
            </a:r>
            <a:endParaRPr lang="en-US" dirty="0"/>
          </a:p>
        </p:txBody>
      </p:sp>
      <p:sp>
        <p:nvSpPr>
          <p:cNvPr id="3" name="Content Placeholder 2"/>
          <p:cNvSpPr>
            <a:spLocks noGrp="1"/>
          </p:cNvSpPr>
          <p:nvPr>
            <p:ph idx="1"/>
          </p:nvPr>
        </p:nvSpPr>
        <p:spPr/>
        <p:txBody>
          <a:bodyPr/>
          <a:lstStyle/>
          <a:p>
            <a:r>
              <a:rPr lang="en-US" dirty="0" smtClean="0"/>
              <a:t>Quinnipiac Poll, June 2017, equivalent to a SRS of 831 registered voters:</a:t>
            </a:r>
          </a:p>
          <a:p>
            <a:endParaRPr lang="en-US" sz="1000" dirty="0" smtClean="0"/>
          </a:p>
          <a:p>
            <a:pPr marL="0" indent="0" algn="ctr">
              <a:buNone/>
            </a:pPr>
            <a:r>
              <a:rPr lang="en-US" sz="2800" dirty="0" smtClean="0"/>
              <a:t>“</a:t>
            </a:r>
            <a:r>
              <a:rPr lang="en-US" sz="2800" i="1" dirty="0"/>
              <a:t>Do you support or oppose stricter gun laws in the United States</a:t>
            </a:r>
            <a:r>
              <a:rPr lang="en-US" sz="2800" i="1" dirty="0" smtClean="0"/>
              <a:t>?</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14</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2798335202"/>
              </p:ext>
            </p:extLst>
          </p:nvPr>
        </p:nvGraphicFramePr>
        <p:xfrm>
          <a:off x="758112" y="2968140"/>
          <a:ext cx="7916895" cy="1828800"/>
        </p:xfrm>
        <a:graphic>
          <a:graphicData uri="http://schemas.openxmlformats.org/drawingml/2006/table">
            <a:tbl>
              <a:tblPr firstRow="1" bandRow="1">
                <a:tableStyleId>{5C22544A-7EE6-4342-B048-85BDC9FD1C3A}</a:tableStyleId>
              </a:tblPr>
              <a:tblGrid>
                <a:gridCol w="3166758"/>
                <a:gridCol w="1583379"/>
                <a:gridCol w="1583379"/>
                <a:gridCol w="1583379"/>
              </a:tblGrid>
              <a:tr h="370840">
                <a:tc>
                  <a:txBody>
                    <a:bodyPr/>
                    <a:lstStyle/>
                    <a:p>
                      <a:endParaRPr lang="en-US" sz="2400" dirty="0"/>
                    </a:p>
                  </a:txBody>
                  <a:tcPr/>
                </a:tc>
                <a:tc>
                  <a:txBody>
                    <a:bodyPr/>
                    <a:lstStyle/>
                    <a:p>
                      <a:pPr algn="ctr"/>
                      <a:r>
                        <a:rPr lang="en-US" sz="2400" dirty="0" smtClean="0">
                          <a:solidFill>
                            <a:schemeClr val="tx1"/>
                          </a:solidFill>
                        </a:rPr>
                        <a:t>Support</a:t>
                      </a:r>
                      <a:endParaRPr lang="en-US" sz="2400" dirty="0">
                        <a:solidFill>
                          <a:schemeClr val="tx1"/>
                        </a:solidFill>
                      </a:endParaRPr>
                    </a:p>
                  </a:txBody>
                  <a:tcPr/>
                </a:tc>
                <a:tc>
                  <a:txBody>
                    <a:bodyPr/>
                    <a:lstStyle/>
                    <a:p>
                      <a:pPr algn="ctr"/>
                      <a:r>
                        <a:rPr lang="en-US" sz="2400" dirty="0" smtClean="0">
                          <a:solidFill>
                            <a:schemeClr val="tx1"/>
                          </a:solidFill>
                        </a:rPr>
                        <a:t>Oppose</a:t>
                      </a:r>
                      <a:endParaRPr lang="en-US" sz="2400" dirty="0">
                        <a:solidFill>
                          <a:schemeClr val="tx1"/>
                        </a:solidFill>
                      </a:endParaRPr>
                    </a:p>
                  </a:txBody>
                  <a:tcPr/>
                </a:tc>
                <a:tc>
                  <a:txBody>
                    <a:bodyPr/>
                    <a:lstStyle/>
                    <a:p>
                      <a:pPr algn="ctr"/>
                      <a:r>
                        <a:rPr lang="en-US" sz="2400" dirty="0" smtClean="0">
                          <a:solidFill>
                            <a:schemeClr val="tx1"/>
                          </a:solidFill>
                        </a:rPr>
                        <a:t>Unsure</a:t>
                      </a:r>
                      <a:endParaRPr lang="en-US" sz="2400" dirty="0">
                        <a:solidFill>
                          <a:schemeClr val="tx1"/>
                        </a:solidFill>
                      </a:endParaRPr>
                    </a:p>
                  </a:txBody>
                  <a:tcPr/>
                </a:tc>
              </a:tr>
              <a:tr h="370840">
                <a:tc>
                  <a:txBody>
                    <a:bodyPr/>
                    <a:lstStyle/>
                    <a:p>
                      <a:r>
                        <a:rPr lang="en-US" sz="2400" dirty="0" smtClean="0"/>
                        <a:t>Republicans (n=224)</a:t>
                      </a:r>
                    </a:p>
                  </a:txBody>
                  <a:tcPr/>
                </a:tc>
                <a:tc>
                  <a:txBody>
                    <a:bodyPr/>
                    <a:lstStyle/>
                    <a:p>
                      <a:pPr algn="ctr"/>
                      <a:r>
                        <a:rPr lang="en-US" sz="2400" dirty="0" smtClean="0"/>
                        <a:t>26.8%</a:t>
                      </a:r>
                      <a:endParaRPr lang="en-US" sz="2400" dirty="0"/>
                    </a:p>
                  </a:txBody>
                  <a:tcPr/>
                </a:tc>
                <a:tc>
                  <a:txBody>
                    <a:bodyPr/>
                    <a:lstStyle/>
                    <a:p>
                      <a:pPr algn="ctr"/>
                      <a:r>
                        <a:rPr lang="en-US" sz="2400" dirty="0" smtClean="0"/>
                        <a:t>67.9%</a:t>
                      </a:r>
                      <a:endParaRPr lang="en-US" sz="2400" dirty="0"/>
                    </a:p>
                  </a:txBody>
                  <a:tcPr/>
                </a:tc>
                <a:tc>
                  <a:txBody>
                    <a:bodyPr/>
                    <a:lstStyle/>
                    <a:p>
                      <a:pPr algn="ctr"/>
                      <a:r>
                        <a:rPr lang="en-US" sz="2400" dirty="0" smtClean="0"/>
                        <a:t>5.4%</a:t>
                      </a:r>
                      <a:endParaRPr lang="en-US" sz="2400" dirty="0"/>
                    </a:p>
                  </a:txBody>
                  <a:tcPr/>
                </a:tc>
              </a:tr>
              <a:tr h="370840">
                <a:tc>
                  <a:txBody>
                    <a:bodyPr/>
                    <a:lstStyle/>
                    <a:p>
                      <a:r>
                        <a:rPr lang="en-US" sz="2400" dirty="0" smtClean="0"/>
                        <a:t>Democrats (n=231)</a:t>
                      </a:r>
                      <a:endParaRPr lang="en-US" sz="2400" dirty="0"/>
                    </a:p>
                  </a:txBody>
                  <a:tcPr/>
                </a:tc>
                <a:tc>
                  <a:txBody>
                    <a:bodyPr/>
                    <a:lstStyle/>
                    <a:p>
                      <a:pPr algn="ctr"/>
                      <a:r>
                        <a:rPr lang="en-US" sz="2400" dirty="0" smtClean="0"/>
                        <a:t>80.1%</a:t>
                      </a:r>
                      <a:endParaRPr lang="en-US" sz="2400" dirty="0"/>
                    </a:p>
                  </a:txBody>
                  <a:tcPr/>
                </a:tc>
                <a:tc>
                  <a:txBody>
                    <a:bodyPr/>
                    <a:lstStyle/>
                    <a:p>
                      <a:pPr algn="ctr"/>
                      <a:r>
                        <a:rPr lang="en-US" sz="2400" dirty="0" smtClean="0"/>
                        <a:t>17.7%</a:t>
                      </a:r>
                      <a:endParaRPr lang="en-US" sz="2400" dirty="0"/>
                    </a:p>
                  </a:txBody>
                  <a:tcPr/>
                </a:tc>
                <a:tc>
                  <a:txBody>
                    <a:bodyPr/>
                    <a:lstStyle/>
                    <a:p>
                      <a:pPr algn="ctr"/>
                      <a:r>
                        <a:rPr lang="en-US" sz="2400" dirty="0" smtClean="0"/>
                        <a:t>2.2%</a:t>
                      </a:r>
                      <a:endParaRPr lang="en-US" sz="2400" dirty="0"/>
                    </a:p>
                  </a:txBody>
                  <a:tcPr/>
                </a:tc>
              </a:tr>
              <a:tr h="370840">
                <a:tc>
                  <a:txBody>
                    <a:bodyPr/>
                    <a:lstStyle/>
                    <a:p>
                      <a:r>
                        <a:rPr lang="en-US" sz="2400" dirty="0" smtClean="0"/>
                        <a:t>Independent (n=376)</a:t>
                      </a:r>
                      <a:endParaRPr lang="en-US" sz="2400" dirty="0"/>
                    </a:p>
                  </a:txBody>
                  <a:tcPr/>
                </a:tc>
                <a:tc>
                  <a:txBody>
                    <a:bodyPr/>
                    <a:lstStyle/>
                    <a:p>
                      <a:pPr algn="ctr"/>
                      <a:r>
                        <a:rPr lang="en-US" sz="2400" dirty="0" smtClean="0"/>
                        <a:t>54.3%</a:t>
                      </a:r>
                      <a:endParaRPr lang="en-US" sz="2400" dirty="0"/>
                    </a:p>
                  </a:txBody>
                  <a:tcPr/>
                </a:tc>
                <a:tc>
                  <a:txBody>
                    <a:bodyPr/>
                    <a:lstStyle/>
                    <a:p>
                      <a:pPr algn="ctr"/>
                      <a:r>
                        <a:rPr lang="en-US" sz="2400" dirty="0" smtClean="0"/>
                        <a:t>42.3%</a:t>
                      </a:r>
                      <a:endParaRPr lang="en-US" sz="2400" dirty="0"/>
                    </a:p>
                  </a:txBody>
                  <a:tcPr/>
                </a:tc>
                <a:tc>
                  <a:txBody>
                    <a:bodyPr/>
                    <a:lstStyle/>
                    <a:p>
                      <a:pPr algn="ctr"/>
                      <a:r>
                        <a:rPr lang="en-US" sz="2400" dirty="0" smtClean="0"/>
                        <a:t>3.5%</a:t>
                      </a:r>
                      <a:endParaRPr lang="en-US" sz="2400" dirty="0"/>
                    </a:p>
                  </a:txBody>
                  <a:tcPr/>
                </a:tc>
              </a:tr>
            </a:tbl>
          </a:graphicData>
        </a:graphic>
      </p:graphicFrame>
    </p:spTree>
    <p:extLst>
      <p:ext uri="{BB962C8B-B14F-4D97-AF65-F5344CB8AC3E}">
        <p14:creationId xmlns:p14="http://schemas.microsoft.com/office/powerpoint/2010/main" val="252273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sp>
        <p:nvSpPr>
          <p:cNvPr id="16387" name="Content Placeholder 2"/>
          <p:cNvSpPr>
            <a:spLocks noGrp="1"/>
          </p:cNvSpPr>
          <p:nvPr>
            <p:ph idx="1"/>
          </p:nvPr>
        </p:nvSpPr>
        <p:spPr/>
        <p:txBody>
          <a:bodyPr/>
          <a:lstStyle/>
          <a:p>
            <a:r>
              <a:rPr lang="en-US" altLang="en-US" dirty="0" smtClean="0"/>
              <a:t>Chi-square test of independence</a:t>
            </a:r>
          </a:p>
          <a:p>
            <a:endParaRPr lang="en-US" altLang="en-US" sz="2000" dirty="0" smtClean="0"/>
          </a:p>
          <a:p>
            <a:pPr lvl="1"/>
            <a:r>
              <a:rPr lang="en-US" altLang="en-US" dirty="0" smtClean="0"/>
              <a:t>Performing test of independence (9 steps):</a:t>
            </a:r>
            <a:endParaRPr lang="en-US" altLang="en-US" sz="1000" dirty="0" smtClean="0"/>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State H</a:t>
            </a:r>
            <a:r>
              <a:rPr lang="en-US" altLang="en-US" baseline="-25000" dirty="0" smtClean="0"/>
              <a:t>0</a:t>
            </a:r>
            <a:r>
              <a:rPr lang="en-US" altLang="en-US" dirty="0" smtClean="0"/>
              <a:t>:  variables are independent</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Organize observed </a:t>
            </a:r>
            <a:r>
              <a:rPr lang="en-US" altLang="en-US" u="sng" dirty="0" smtClean="0"/>
              <a:t>counts</a:t>
            </a:r>
            <a:r>
              <a:rPr lang="en-US" altLang="en-US" dirty="0" smtClean="0"/>
              <a:t> “O” into table</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Compute overall percentage per category</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Get expected values “E” based on overall %</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Check that all E’s </a:t>
            </a:r>
            <a:r>
              <a:rPr lang="en-US" altLang="en-US" u="sng" dirty="0" smtClean="0"/>
              <a:t>&gt;</a:t>
            </a:r>
            <a:r>
              <a:rPr lang="en-US" altLang="en-US" dirty="0" smtClean="0"/>
              <a:t> 5; if not, group categories</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Compute C = </a:t>
            </a:r>
            <a:r>
              <a:rPr lang="en-US" altLang="en-US" dirty="0" smtClean="0">
                <a:latin typeface="Symbol" panose="05050102010706020507" pitchFamily="18" charset="2"/>
              </a:rPr>
              <a:t>S</a:t>
            </a:r>
            <a:r>
              <a:rPr lang="en-US" altLang="en-US" dirty="0" smtClean="0"/>
              <a:t> (O – E)</a:t>
            </a:r>
            <a:r>
              <a:rPr lang="en-US" altLang="en-US" baseline="30000" dirty="0" smtClean="0"/>
              <a:t>2</a:t>
            </a:r>
            <a:r>
              <a:rPr lang="en-US" altLang="en-US" dirty="0" smtClean="0"/>
              <a:t>/E</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Compare C to chi-square with </a:t>
            </a:r>
            <a:r>
              <a:rPr lang="en-US" altLang="en-US" dirty="0" err="1" smtClean="0"/>
              <a:t>df</a:t>
            </a:r>
            <a:r>
              <a:rPr lang="en-US" altLang="en-US" dirty="0" smtClean="0"/>
              <a:t> = (r–1)(c–1) </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Get p-value</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Make conclusion, based on p-value</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84C61FD-88EF-474A-85E8-E2FCB0DB6D01}" type="slidenum">
              <a:rPr lang="en-US" altLang="en-US" sz="1400" b="0" smtClean="0"/>
              <a:pPr>
                <a:spcBef>
                  <a:spcPct val="0"/>
                </a:spcBef>
                <a:buFontTx/>
                <a:buNone/>
              </a:pPr>
              <a:t>15</a:t>
            </a:fld>
            <a:endParaRPr lang="en-US" altLang="en-US" sz="1400" b="0" smtClean="0"/>
          </a:p>
        </p:txBody>
      </p:sp>
    </p:spTree>
    <p:extLst>
      <p:ext uri="{BB962C8B-B14F-4D97-AF65-F5344CB8AC3E}">
        <p14:creationId xmlns:p14="http://schemas.microsoft.com/office/powerpoint/2010/main" val="1101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wipe(left)">
                                      <p:cBhvr>
                                        <p:cTn id="7" dur="500"/>
                                        <p:tgtEl>
                                          <p:spTgt spid="1638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7">
                                            <p:txEl>
                                              <p:pRg st="6" end="6"/>
                                            </p:txEl>
                                          </p:spTgt>
                                        </p:tgtEl>
                                        <p:attrNameLst>
                                          <p:attrName>style.visibility</p:attrName>
                                        </p:attrNameLst>
                                      </p:cBhvr>
                                      <p:to>
                                        <p:strVal val="visible"/>
                                      </p:to>
                                    </p:set>
                                    <p:animEffect transition="in" filter="wipe(left)">
                                      <p:cBhvr>
                                        <p:cTn id="12" dur="500"/>
                                        <p:tgtEl>
                                          <p:spTgt spid="1638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7">
                                            <p:txEl>
                                              <p:pRg st="8" end="8"/>
                                            </p:txEl>
                                          </p:spTgt>
                                        </p:tgtEl>
                                        <p:attrNameLst>
                                          <p:attrName>style.visibility</p:attrName>
                                        </p:attrNameLst>
                                      </p:cBhvr>
                                      <p:to>
                                        <p:strVal val="visible"/>
                                      </p:to>
                                    </p:set>
                                    <p:animEffect transition="in" filter="wipe(left)">
                                      <p:cBhvr>
                                        <p:cTn id="17" dur="500"/>
                                        <p:tgtEl>
                                          <p:spTgt spid="1638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87">
                                            <p:txEl>
                                              <p:pRg st="10" end="10"/>
                                            </p:txEl>
                                          </p:spTgt>
                                        </p:tgtEl>
                                        <p:attrNameLst>
                                          <p:attrName>style.visibility</p:attrName>
                                        </p:attrNameLst>
                                      </p:cBhvr>
                                      <p:to>
                                        <p:strVal val="visible"/>
                                      </p:to>
                                    </p:set>
                                    <p:animEffect transition="in" filter="wipe(left)">
                                      <p:cBhvr>
                                        <p:cTn id="22" dur="500"/>
                                        <p:tgtEl>
                                          <p:spTgt spid="16387">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87">
                                            <p:txEl>
                                              <p:pRg st="12" end="12"/>
                                            </p:txEl>
                                          </p:spTgt>
                                        </p:tgtEl>
                                        <p:attrNameLst>
                                          <p:attrName>style.visibility</p:attrName>
                                        </p:attrNameLst>
                                      </p:cBhvr>
                                      <p:to>
                                        <p:strVal val="visible"/>
                                      </p:to>
                                    </p:set>
                                    <p:animEffect transition="in" filter="wipe(left)">
                                      <p:cBhvr>
                                        <p:cTn id="27" dur="500"/>
                                        <p:tgtEl>
                                          <p:spTgt spid="16387">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87">
                                            <p:txEl>
                                              <p:pRg st="14" end="14"/>
                                            </p:txEl>
                                          </p:spTgt>
                                        </p:tgtEl>
                                        <p:attrNameLst>
                                          <p:attrName>style.visibility</p:attrName>
                                        </p:attrNameLst>
                                      </p:cBhvr>
                                      <p:to>
                                        <p:strVal val="visible"/>
                                      </p:to>
                                    </p:set>
                                    <p:animEffect transition="in" filter="wipe(left)">
                                      <p:cBhvr>
                                        <p:cTn id="32" dur="500"/>
                                        <p:tgtEl>
                                          <p:spTgt spid="16387">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387">
                                            <p:txEl>
                                              <p:pRg st="16" end="16"/>
                                            </p:txEl>
                                          </p:spTgt>
                                        </p:tgtEl>
                                        <p:attrNameLst>
                                          <p:attrName>style.visibility</p:attrName>
                                        </p:attrNameLst>
                                      </p:cBhvr>
                                      <p:to>
                                        <p:strVal val="visible"/>
                                      </p:to>
                                    </p:set>
                                    <p:animEffect transition="in" filter="wipe(left)">
                                      <p:cBhvr>
                                        <p:cTn id="37" dur="500"/>
                                        <p:tgtEl>
                                          <p:spTgt spid="16387">
                                            <p:txEl>
                                              <p:pRg st="16" end="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387">
                                            <p:txEl>
                                              <p:pRg st="18" end="18"/>
                                            </p:txEl>
                                          </p:spTgt>
                                        </p:tgtEl>
                                        <p:attrNameLst>
                                          <p:attrName>style.visibility</p:attrName>
                                        </p:attrNameLst>
                                      </p:cBhvr>
                                      <p:to>
                                        <p:strVal val="visible"/>
                                      </p:to>
                                    </p:set>
                                    <p:animEffect transition="in" filter="wipe(left)">
                                      <p:cBhvr>
                                        <p:cTn id="42" dur="500"/>
                                        <p:tgtEl>
                                          <p:spTgt spid="16387">
                                            <p:txEl>
                                              <p:pRg st="18" end="1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387">
                                            <p:txEl>
                                              <p:pRg st="20" end="20"/>
                                            </p:txEl>
                                          </p:spTgt>
                                        </p:tgtEl>
                                        <p:attrNameLst>
                                          <p:attrName>style.visibility</p:attrName>
                                        </p:attrNameLst>
                                      </p:cBhvr>
                                      <p:to>
                                        <p:strVal val="visible"/>
                                      </p:to>
                                    </p:set>
                                    <p:animEffect transition="in" filter="wipe(left)">
                                      <p:cBhvr>
                                        <p:cTn id="47" dur="500"/>
                                        <p:tgtEl>
                                          <p:spTgt spid="1638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Overall %’s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16</a:t>
            </a:fld>
            <a:endParaRPr lang="en-US" altLang="en-US"/>
          </a:p>
        </p:txBody>
      </p:sp>
      <p:sp>
        <p:nvSpPr>
          <p:cNvPr id="9" name="Content Placeholder 8"/>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167416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H</a:t>
            </a:r>
            <a:r>
              <a:rPr lang="en-US" altLang="en-US" baseline="-25000" dirty="0" smtClean="0">
                <a:solidFill>
                  <a:srgbClr val="FF0000"/>
                </a:solidFill>
              </a:rPr>
              <a:t>0</a:t>
            </a:r>
            <a:r>
              <a:rPr lang="en-US" altLang="en-US" dirty="0" smtClean="0">
                <a:solidFill>
                  <a:srgbClr val="FF0000"/>
                </a:solidFill>
              </a:rPr>
              <a:t>:  independent</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%’s</a:t>
            </a:r>
            <a:endParaRPr lang="en-US" altLang="en-US"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endParaRPr lang="en-US" dirty="0" smtClean="0"/>
          </a:p>
          <a:p>
            <a:r>
              <a:rPr lang="en-US" dirty="0" smtClean="0"/>
              <a:t>H</a:t>
            </a:r>
            <a:r>
              <a:rPr lang="en-US" baseline="-25000" dirty="0" smtClean="0"/>
              <a:t>0</a:t>
            </a:r>
            <a:r>
              <a:rPr lang="en-US" dirty="0" smtClean="0"/>
              <a:t>:  political party and support for gun control are independent; i.e., </a:t>
            </a:r>
            <a:r>
              <a:rPr lang="en-US" u="sng" dirty="0" smtClean="0"/>
              <a:t>same</a:t>
            </a:r>
            <a:r>
              <a:rPr lang="en-US" dirty="0" smtClean="0"/>
              <a:t> distribution for R, D, and I</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17</a:t>
            </a:fld>
            <a:endParaRPr lang="en-US" altLang="en-US"/>
          </a:p>
        </p:txBody>
      </p:sp>
      <p:graphicFrame>
        <p:nvGraphicFramePr>
          <p:cNvPr id="8" name="Table 7"/>
          <p:cNvGraphicFramePr>
            <a:graphicFrameLocks noGrp="1"/>
          </p:cNvGraphicFramePr>
          <p:nvPr>
            <p:extLst>
              <p:ext uri="{D42A27DB-BD31-4B8C-83A1-F6EECF244321}">
                <p14:modId xmlns:p14="http://schemas.microsoft.com/office/powerpoint/2010/main" val="1026589197"/>
              </p:ext>
            </p:extLst>
          </p:nvPr>
        </p:nvGraphicFramePr>
        <p:xfrm>
          <a:off x="4648200" y="3659430"/>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a:r>
                        <a:rPr lang="en-US" sz="2000" dirty="0" smtClean="0"/>
                        <a:t>26.8%</a:t>
                      </a:r>
                      <a:endParaRPr lang="en-US" sz="2000" dirty="0"/>
                    </a:p>
                  </a:txBody>
                  <a:tcPr/>
                </a:tc>
                <a:tc>
                  <a:txBody>
                    <a:bodyPr/>
                    <a:lstStyle/>
                    <a:p>
                      <a:pPr algn="ctr"/>
                      <a:r>
                        <a:rPr lang="en-US" sz="2000" dirty="0" smtClean="0"/>
                        <a:t>67.9%</a:t>
                      </a:r>
                      <a:endParaRPr lang="en-US" sz="2000" dirty="0"/>
                    </a:p>
                  </a:txBody>
                  <a:tcPr/>
                </a:tc>
                <a:tc>
                  <a:txBody>
                    <a:bodyPr/>
                    <a:lstStyle/>
                    <a:p>
                      <a:pPr algn="ctr"/>
                      <a:r>
                        <a:rPr lang="en-US" sz="2000" dirty="0" smtClean="0"/>
                        <a:t>5.4%</a:t>
                      </a:r>
                      <a:endParaRPr lang="en-US" sz="2000" dirty="0"/>
                    </a:p>
                  </a:txBody>
                  <a:tcPr/>
                </a:tc>
              </a:tr>
              <a:tr h="370840">
                <a:tc>
                  <a:txBody>
                    <a:bodyPr/>
                    <a:lstStyle/>
                    <a:p>
                      <a:r>
                        <a:rPr lang="en-US" sz="2000" dirty="0" smtClean="0"/>
                        <a:t>D (n=231)</a:t>
                      </a:r>
                      <a:endParaRPr lang="en-US" sz="2000" dirty="0"/>
                    </a:p>
                  </a:txBody>
                  <a:tcPr/>
                </a:tc>
                <a:tc>
                  <a:txBody>
                    <a:bodyPr/>
                    <a:lstStyle/>
                    <a:p>
                      <a:pPr algn="ctr"/>
                      <a:r>
                        <a:rPr lang="en-US" sz="2000" dirty="0" smtClean="0"/>
                        <a:t>80.1%</a:t>
                      </a:r>
                      <a:endParaRPr lang="en-US" sz="2000" dirty="0"/>
                    </a:p>
                  </a:txBody>
                  <a:tcPr/>
                </a:tc>
                <a:tc>
                  <a:txBody>
                    <a:bodyPr/>
                    <a:lstStyle/>
                    <a:p>
                      <a:pPr algn="ctr"/>
                      <a:r>
                        <a:rPr lang="en-US" sz="2000" dirty="0" smtClean="0"/>
                        <a:t>17.7%</a:t>
                      </a:r>
                      <a:endParaRPr lang="en-US" sz="2000" dirty="0"/>
                    </a:p>
                  </a:txBody>
                  <a:tcPr/>
                </a:tc>
                <a:tc>
                  <a:txBody>
                    <a:bodyPr/>
                    <a:lstStyle/>
                    <a:p>
                      <a:pPr algn="ctr"/>
                      <a:r>
                        <a:rPr lang="en-US" sz="2000" dirty="0" smtClean="0"/>
                        <a:t>2.2%</a:t>
                      </a:r>
                      <a:endParaRPr lang="en-US" sz="2000" dirty="0"/>
                    </a:p>
                  </a:txBody>
                  <a:tcPr/>
                </a:tc>
              </a:tr>
              <a:tr h="370840">
                <a:tc>
                  <a:txBody>
                    <a:bodyPr/>
                    <a:lstStyle/>
                    <a:p>
                      <a:r>
                        <a:rPr lang="en-US" sz="2000" dirty="0" smtClean="0"/>
                        <a:t>I (n=376)</a:t>
                      </a:r>
                      <a:endParaRPr lang="en-US" sz="2000" dirty="0"/>
                    </a:p>
                  </a:txBody>
                  <a:tcPr/>
                </a:tc>
                <a:tc>
                  <a:txBody>
                    <a:bodyPr/>
                    <a:lstStyle/>
                    <a:p>
                      <a:pPr algn="ctr"/>
                      <a:r>
                        <a:rPr lang="en-US" sz="2000" dirty="0" smtClean="0"/>
                        <a:t>54.3%</a:t>
                      </a:r>
                      <a:endParaRPr lang="en-US" sz="2000" dirty="0"/>
                    </a:p>
                  </a:txBody>
                  <a:tcPr/>
                </a:tc>
                <a:tc>
                  <a:txBody>
                    <a:bodyPr/>
                    <a:lstStyle/>
                    <a:p>
                      <a:pPr algn="ctr"/>
                      <a:r>
                        <a:rPr lang="en-US" sz="2000" dirty="0" smtClean="0"/>
                        <a:t>42.3%</a:t>
                      </a:r>
                      <a:endParaRPr lang="en-US" sz="2000" dirty="0"/>
                    </a:p>
                  </a:txBody>
                  <a:tcPr/>
                </a:tc>
                <a:tc>
                  <a:txBody>
                    <a:bodyPr/>
                    <a:lstStyle/>
                    <a:p>
                      <a:pPr algn="ctr"/>
                      <a:r>
                        <a:rPr lang="en-US" sz="2000" dirty="0" smtClean="0"/>
                        <a:t>3.5%</a:t>
                      </a:r>
                      <a:endParaRPr lang="en-US" sz="2000" dirty="0"/>
                    </a:p>
                  </a:txBody>
                  <a:tcPr/>
                </a:tc>
              </a:tr>
            </a:tbl>
          </a:graphicData>
        </a:graphic>
      </p:graphicFrame>
    </p:spTree>
    <p:extLst>
      <p:ext uri="{BB962C8B-B14F-4D97-AF65-F5344CB8AC3E}">
        <p14:creationId xmlns:p14="http://schemas.microsoft.com/office/powerpoint/2010/main" val="2673247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Observed </a:t>
            </a:r>
            <a:r>
              <a:rPr lang="en-US" altLang="en-US" u="sng" dirty="0" smtClean="0">
                <a:solidFill>
                  <a:srgbClr val="FF0000"/>
                </a:solidFill>
              </a:rPr>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%’s</a:t>
            </a:r>
            <a:endParaRPr lang="en-US" altLang="en-US"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a:t>
            </a:r>
            <a:r>
              <a:rPr lang="en-US" u="sng" dirty="0" smtClean="0"/>
              <a:t>%’s</a:t>
            </a:r>
          </a:p>
          <a:p>
            <a:endParaRPr lang="en-US" u="sng" dirty="0"/>
          </a:p>
          <a:p>
            <a:endParaRPr lang="en-US" u="sng" dirty="0" smtClean="0"/>
          </a:p>
          <a:p>
            <a:endParaRPr lang="en-US" u="sng" dirty="0"/>
          </a:p>
          <a:p>
            <a:endParaRPr lang="en-US" sz="2400" dirty="0" smtClean="0"/>
          </a:p>
          <a:p>
            <a:r>
              <a:rPr lang="en-US" dirty="0" smtClean="0"/>
              <a:t>Observed </a:t>
            </a:r>
            <a:r>
              <a:rPr lang="en-US" u="sng" dirty="0" smtClean="0"/>
              <a:t>counts</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18</a:t>
            </a:fld>
            <a:endParaRPr lang="en-US" altLang="en-US"/>
          </a:p>
        </p:txBody>
      </p:sp>
      <p:graphicFrame>
        <p:nvGraphicFramePr>
          <p:cNvPr id="8" name="Table 7"/>
          <p:cNvGraphicFramePr>
            <a:graphicFrameLocks noGrp="1"/>
          </p:cNvGraphicFramePr>
          <p:nvPr>
            <p:extLst>
              <p:ext uri="{D42A27DB-BD31-4B8C-83A1-F6EECF244321}">
                <p14:modId xmlns:p14="http://schemas.microsoft.com/office/powerpoint/2010/main" val="427258769"/>
              </p:ext>
            </p:extLst>
          </p:nvPr>
        </p:nvGraphicFramePr>
        <p:xfrm>
          <a:off x="4648200" y="964700"/>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a:r>
                        <a:rPr lang="en-US" sz="2000" dirty="0" smtClean="0"/>
                        <a:t>26.8%</a:t>
                      </a:r>
                      <a:endParaRPr lang="en-US" sz="2000" dirty="0"/>
                    </a:p>
                  </a:txBody>
                  <a:tcPr/>
                </a:tc>
                <a:tc>
                  <a:txBody>
                    <a:bodyPr/>
                    <a:lstStyle/>
                    <a:p>
                      <a:pPr algn="ctr"/>
                      <a:r>
                        <a:rPr lang="en-US" sz="2000" dirty="0" smtClean="0"/>
                        <a:t>67.9%</a:t>
                      </a:r>
                      <a:endParaRPr lang="en-US" sz="2000" dirty="0"/>
                    </a:p>
                  </a:txBody>
                  <a:tcPr/>
                </a:tc>
                <a:tc>
                  <a:txBody>
                    <a:bodyPr/>
                    <a:lstStyle/>
                    <a:p>
                      <a:pPr algn="ctr"/>
                      <a:r>
                        <a:rPr lang="en-US" sz="2000" dirty="0" smtClean="0"/>
                        <a:t>5.4%</a:t>
                      </a:r>
                      <a:endParaRPr lang="en-US" sz="2000" dirty="0"/>
                    </a:p>
                  </a:txBody>
                  <a:tcPr/>
                </a:tc>
              </a:tr>
              <a:tr h="370840">
                <a:tc>
                  <a:txBody>
                    <a:bodyPr/>
                    <a:lstStyle/>
                    <a:p>
                      <a:r>
                        <a:rPr lang="en-US" sz="2000" dirty="0" smtClean="0"/>
                        <a:t>D (n=231)</a:t>
                      </a:r>
                      <a:endParaRPr lang="en-US" sz="2000" dirty="0"/>
                    </a:p>
                  </a:txBody>
                  <a:tcPr/>
                </a:tc>
                <a:tc>
                  <a:txBody>
                    <a:bodyPr/>
                    <a:lstStyle/>
                    <a:p>
                      <a:pPr algn="ctr"/>
                      <a:r>
                        <a:rPr lang="en-US" sz="2000" dirty="0" smtClean="0"/>
                        <a:t>80.1%</a:t>
                      </a:r>
                      <a:endParaRPr lang="en-US" sz="2000" dirty="0"/>
                    </a:p>
                  </a:txBody>
                  <a:tcPr/>
                </a:tc>
                <a:tc>
                  <a:txBody>
                    <a:bodyPr/>
                    <a:lstStyle/>
                    <a:p>
                      <a:pPr algn="ctr"/>
                      <a:r>
                        <a:rPr lang="en-US" sz="2000" dirty="0" smtClean="0"/>
                        <a:t>17.7%</a:t>
                      </a:r>
                      <a:endParaRPr lang="en-US" sz="2000" dirty="0"/>
                    </a:p>
                  </a:txBody>
                  <a:tcPr/>
                </a:tc>
                <a:tc>
                  <a:txBody>
                    <a:bodyPr/>
                    <a:lstStyle/>
                    <a:p>
                      <a:pPr algn="ctr"/>
                      <a:r>
                        <a:rPr lang="en-US" sz="2000" dirty="0" smtClean="0"/>
                        <a:t>2.2%</a:t>
                      </a:r>
                      <a:endParaRPr lang="en-US" sz="2000" dirty="0"/>
                    </a:p>
                  </a:txBody>
                  <a:tcPr/>
                </a:tc>
              </a:tr>
              <a:tr h="370840">
                <a:tc>
                  <a:txBody>
                    <a:bodyPr/>
                    <a:lstStyle/>
                    <a:p>
                      <a:r>
                        <a:rPr lang="en-US" sz="2000" dirty="0" smtClean="0"/>
                        <a:t>I (n=376)</a:t>
                      </a:r>
                      <a:endParaRPr lang="en-US" sz="2000" dirty="0"/>
                    </a:p>
                  </a:txBody>
                  <a:tcPr/>
                </a:tc>
                <a:tc>
                  <a:txBody>
                    <a:bodyPr/>
                    <a:lstStyle/>
                    <a:p>
                      <a:pPr algn="ctr"/>
                      <a:r>
                        <a:rPr lang="en-US" sz="2000" dirty="0" smtClean="0"/>
                        <a:t>54.3%</a:t>
                      </a:r>
                      <a:endParaRPr lang="en-US" sz="2000" dirty="0"/>
                    </a:p>
                  </a:txBody>
                  <a:tcPr/>
                </a:tc>
                <a:tc>
                  <a:txBody>
                    <a:bodyPr/>
                    <a:lstStyle/>
                    <a:p>
                      <a:pPr algn="ctr"/>
                      <a:r>
                        <a:rPr lang="en-US" sz="2000" dirty="0" smtClean="0"/>
                        <a:t>42.3%</a:t>
                      </a:r>
                      <a:endParaRPr lang="en-US" sz="2000" dirty="0"/>
                    </a:p>
                  </a:txBody>
                  <a:tcPr/>
                </a:tc>
                <a:tc>
                  <a:txBody>
                    <a:bodyPr/>
                    <a:lstStyle/>
                    <a:p>
                      <a:pPr algn="ctr"/>
                      <a:r>
                        <a:rPr lang="en-US" sz="2000" dirty="0" smtClean="0"/>
                        <a:t>3.5%</a:t>
                      </a:r>
                      <a:endParaRPr lang="en-US" sz="20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03357183"/>
              </p:ext>
            </p:extLst>
          </p:nvPr>
        </p:nvGraphicFramePr>
        <p:xfrm>
          <a:off x="4648810" y="3380240"/>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fontAlgn="b"/>
                      <a:r>
                        <a:rPr lang="en-US" sz="2000" b="0" i="0" u="none" strike="noStrike" dirty="0" smtClean="0">
                          <a:solidFill>
                            <a:srgbClr val="000000"/>
                          </a:solidFill>
                          <a:effectLst/>
                          <a:latin typeface="+mn-lt"/>
                        </a:rPr>
                        <a:t>  60</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a:solidFill>
                            <a:srgbClr val="000000"/>
                          </a:solidFill>
                          <a:effectLst/>
                          <a:latin typeface="+mn-lt"/>
                        </a:rPr>
                        <a:t>152</a:t>
                      </a:r>
                    </a:p>
                  </a:txBody>
                  <a:tcPr marL="9525" marR="9525" marT="9525" marB="0" anchor="ctr"/>
                </a:tc>
                <a:tc>
                  <a:txBody>
                    <a:bodyPr/>
                    <a:lstStyle/>
                    <a:p>
                      <a:pPr algn="ctr" fontAlgn="b"/>
                      <a:r>
                        <a:rPr lang="en-US" sz="2000" b="0" i="0" u="none" strike="noStrike">
                          <a:solidFill>
                            <a:srgbClr val="000000"/>
                          </a:solidFill>
                          <a:effectLst/>
                          <a:latin typeface="+mn-lt"/>
                        </a:rPr>
                        <a:t>12</a:t>
                      </a:r>
                    </a:p>
                  </a:txBody>
                  <a:tcPr marL="9525" marR="9525" marT="9525" marB="0" anchor="ctr"/>
                </a:tc>
              </a:tr>
              <a:tr h="370840">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185</a:t>
                      </a:r>
                    </a:p>
                  </a:txBody>
                  <a:tcPr marL="9525" marR="9525" marT="9525" marB="0" anchor="ctr"/>
                </a:tc>
                <a:tc>
                  <a:txBody>
                    <a:bodyPr/>
                    <a:lstStyle/>
                    <a:p>
                      <a:pPr algn="ctr" fontAlgn="b"/>
                      <a:r>
                        <a:rPr lang="en-US" sz="2000" b="0" i="0" u="none" strike="noStrike" dirty="0" smtClean="0">
                          <a:solidFill>
                            <a:srgbClr val="000000"/>
                          </a:solidFill>
                          <a:effectLst/>
                          <a:latin typeface="+mn-lt"/>
                        </a:rPr>
                        <a:t>  41</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  5</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dirty="0" smtClean="0"/>
                        <a:t>I (n=376)</a:t>
                      </a:r>
                      <a:endParaRPr lang="en-US" sz="2000" dirty="0"/>
                    </a:p>
                  </a:txBody>
                  <a:tcPr/>
                </a:tc>
                <a:tc>
                  <a:txBody>
                    <a:bodyPr/>
                    <a:lstStyle/>
                    <a:p>
                      <a:pPr algn="ctr" fontAlgn="b"/>
                      <a:r>
                        <a:rPr lang="en-US" sz="2000" b="0" i="0" u="none" strike="noStrike">
                          <a:solidFill>
                            <a:srgbClr val="000000"/>
                          </a:solidFill>
                          <a:effectLst/>
                          <a:latin typeface="+mn-lt"/>
                        </a:rPr>
                        <a:t>204</a:t>
                      </a:r>
                    </a:p>
                  </a:txBody>
                  <a:tcPr marL="9525" marR="9525" marT="9525" marB="0" anchor="ctr"/>
                </a:tc>
                <a:tc>
                  <a:txBody>
                    <a:bodyPr/>
                    <a:lstStyle/>
                    <a:p>
                      <a:pPr algn="ctr" fontAlgn="b"/>
                      <a:r>
                        <a:rPr lang="en-US" sz="2000" b="0" i="0" u="none" strike="noStrike" dirty="0">
                          <a:solidFill>
                            <a:srgbClr val="000000"/>
                          </a:solidFill>
                          <a:effectLst/>
                          <a:latin typeface="+mn-lt"/>
                        </a:rPr>
                        <a:t>159</a:t>
                      </a:r>
                    </a:p>
                  </a:txBody>
                  <a:tcPr marL="9525" marR="9525" marT="9525" marB="0" anchor="ctr"/>
                </a:tc>
                <a:tc>
                  <a:txBody>
                    <a:bodyPr/>
                    <a:lstStyle/>
                    <a:p>
                      <a:pPr algn="ctr" fontAlgn="b"/>
                      <a:r>
                        <a:rPr lang="en-US" sz="2000" b="0" i="0" u="none" strike="noStrike" dirty="0">
                          <a:solidFill>
                            <a:srgbClr val="000000"/>
                          </a:solidFill>
                          <a:effectLst/>
                          <a:latin typeface="+mn-lt"/>
                        </a:rPr>
                        <a:t>13</a:t>
                      </a:r>
                    </a:p>
                  </a:txBody>
                  <a:tcPr marL="9525" marR="9525" marT="9525" marB="0" anchor="ctr"/>
                </a:tc>
              </a:tr>
            </a:tbl>
          </a:graphicData>
        </a:graphic>
      </p:graphicFrame>
    </p:spTree>
    <p:extLst>
      <p:ext uri="{BB962C8B-B14F-4D97-AF65-F5344CB8AC3E}">
        <p14:creationId xmlns:p14="http://schemas.microsoft.com/office/powerpoint/2010/main" val="1257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Overall %’s</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a:t>Observed </a:t>
            </a:r>
            <a:r>
              <a:rPr lang="en-US" u="sng" dirty="0"/>
              <a:t>%’s</a:t>
            </a:r>
          </a:p>
          <a:p>
            <a:endParaRPr lang="en-US" u="sng" dirty="0"/>
          </a:p>
          <a:p>
            <a:endParaRPr lang="en-US" u="sng" dirty="0"/>
          </a:p>
          <a:p>
            <a:endParaRPr lang="en-US" u="sng" dirty="0"/>
          </a:p>
          <a:p>
            <a:endParaRPr lang="en-US" sz="2400" dirty="0"/>
          </a:p>
          <a:p>
            <a:r>
              <a:rPr lang="en-US" dirty="0"/>
              <a:t>Observed </a:t>
            </a:r>
            <a:r>
              <a:rPr lang="en-US" u="sng" dirty="0"/>
              <a:t>counts</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19</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4054631586"/>
              </p:ext>
            </p:extLst>
          </p:nvPr>
        </p:nvGraphicFramePr>
        <p:xfrm>
          <a:off x="4648810" y="3380240"/>
          <a:ext cx="4046117" cy="237744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fontAlgn="b"/>
                      <a:r>
                        <a:rPr lang="en-US" sz="2000" b="0" i="0" u="none" strike="noStrike" dirty="0" smtClean="0">
                          <a:solidFill>
                            <a:srgbClr val="000000"/>
                          </a:solidFill>
                          <a:effectLst/>
                          <a:latin typeface="+mn-lt"/>
                        </a:rPr>
                        <a:t>  60</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a:solidFill>
                            <a:srgbClr val="000000"/>
                          </a:solidFill>
                          <a:effectLst/>
                          <a:latin typeface="+mn-lt"/>
                        </a:rPr>
                        <a:t>152</a:t>
                      </a:r>
                    </a:p>
                  </a:txBody>
                  <a:tcPr marL="9525" marR="9525" marT="9525" marB="0" anchor="ctr"/>
                </a:tc>
                <a:tc>
                  <a:txBody>
                    <a:bodyPr/>
                    <a:lstStyle/>
                    <a:p>
                      <a:pPr algn="ctr" fontAlgn="b"/>
                      <a:r>
                        <a:rPr lang="en-US" sz="2000" b="0" i="0" u="none" strike="noStrike">
                          <a:solidFill>
                            <a:srgbClr val="000000"/>
                          </a:solidFill>
                          <a:effectLst/>
                          <a:latin typeface="+mn-lt"/>
                        </a:rPr>
                        <a:t>12</a:t>
                      </a:r>
                    </a:p>
                  </a:txBody>
                  <a:tcPr marL="9525" marR="9525" marT="9525" marB="0" anchor="ctr"/>
                </a:tc>
              </a:tr>
              <a:tr h="370840">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185</a:t>
                      </a:r>
                    </a:p>
                  </a:txBody>
                  <a:tcPr marL="9525" marR="9525" marT="9525" marB="0" anchor="ctr"/>
                </a:tc>
                <a:tc>
                  <a:txBody>
                    <a:bodyPr/>
                    <a:lstStyle/>
                    <a:p>
                      <a:pPr algn="ctr" fontAlgn="b"/>
                      <a:r>
                        <a:rPr lang="en-US" sz="2000" b="0" i="0" u="none" strike="noStrike" dirty="0" smtClean="0">
                          <a:solidFill>
                            <a:srgbClr val="000000"/>
                          </a:solidFill>
                          <a:effectLst/>
                          <a:latin typeface="+mn-lt"/>
                        </a:rPr>
                        <a:t>  41</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  5</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u="sng" dirty="0" smtClean="0"/>
                        <a:t>I (n=376)</a:t>
                      </a:r>
                      <a:endParaRPr lang="en-US" sz="2000" u="sng" dirty="0"/>
                    </a:p>
                  </a:txBody>
                  <a:tcPr/>
                </a:tc>
                <a:tc>
                  <a:txBody>
                    <a:bodyPr/>
                    <a:lstStyle/>
                    <a:p>
                      <a:pPr algn="ctr" fontAlgn="b"/>
                      <a:r>
                        <a:rPr lang="en-US" sz="2000" b="0" i="0" u="sng" strike="noStrike" dirty="0">
                          <a:solidFill>
                            <a:srgbClr val="000000"/>
                          </a:solidFill>
                          <a:effectLst/>
                          <a:latin typeface="+mn-lt"/>
                        </a:rPr>
                        <a:t>204</a:t>
                      </a:r>
                    </a:p>
                  </a:txBody>
                  <a:tcPr marL="9525" marR="9525" marT="9525" marB="0" anchor="ctr"/>
                </a:tc>
                <a:tc>
                  <a:txBody>
                    <a:bodyPr/>
                    <a:lstStyle/>
                    <a:p>
                      <a:pPr algn="ctr" fontAlgn="b"/>
                      <a:r>
                        <a:rPr lang="en-US" sz="2000" b="0" i="0" u="sng" strike="noStrike" dirty="0">
                          <a:solidFill>
                            <a:srgbClr val="000000"/>
                          </a:solidFill>
                          <a:effectLst/>
                          <a:latin typeface="+mn-lt"/>
                        </a:rPr>
                        <a:t>159</a:t>
                      </a:r>
                    </a:p>
                  </a:txBody>
                  <a:tcPr marL="9525" marR="9525" marT="9525" marB="0" anchor="ctr"/>
                </a:tc>
                <a:tc>
                  <a:txBody>
                    <a:bodyPr/>
                    <a:lstStyle/>
                    <a:p>
                      <a:pPr algn="ctr" fontAlgn="b"/>
                      <a:r>
                        <a:rPr lang="en-US" sz="2000" b="0" i="0" u="sng" strike="noStrike" dirty="0">
                          <a:solidFill>
                            <a:srgbClr val="000000"/>
                          </a:solidFill>
                          <a:effectLst/>
                          <a:latin typeface="+mn-lt"/>
                        </a:rPr>
                        <a:t>13</a:t>
                      </a:r>
                    </a:p>
                  </a:txBody>
                  <a:tcPr marL="9525" marR="9525" marT="9525" marB="0" anchor="ctr"/>
                </a:tc>
              </a:tr>
              <a:tr h="370840">
                <a:tc>
                  <a:txBody>
                    <a:bodyPr/>
                    <a:lstStyle/>
                    <a:p>
                      <a:r>
                        <a:rPr lang="en-US" sz="2000" dirty="0" smtClean="0"/>
                        <a:t>n</a:t>
                      </a:r>
                      <a:r>
                        <a:rPr lang="en-US" sz="2000" baseline="0" dirty="0" smtClean="0"/>
                        <a:t> = 831</a:t>
                      </a:r>
                      <a:endParaRPr lang="en-US" sz="2000" dirty="0"/>
                    </a:p>
                  </a:txBody>
                  <a:tcPr/>
                </a:tc>
                <a:tc>
                  <a:txBody>
                    <a:bodyPr/>
                    <a:lstStyle/>
                    <a:p>
                      <a:pPr algn="ctr" fontAlgn="b"/>
                      <a:r>
                        <a:rPr lang="en-US" sz="2000" b="0" i="0" u="none" strike="noStrike" dirty="0" smtClean="0">
                          <a:solidFill>
                            <a:srgbClr val="000000"/>
                          </a:solidFill>
                          <a:effectLst/>
                          <a:latin typeface="+mn-lt"/>
                        </a:rPr>
                        <a:t>449</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352</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30</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b="1" dirty="0" smtClean="0">
                          <a:solidFill>
                            <a:srgbClr val="3333FF"/>
                          </a:solidFill>
                        </a:rPr>
                        <a:t>Overall %</a:t>
                      </a:r>
                      <a:endParaRPr lang="en-US" sz="2000" b="1" dirty="0">
                        <a:solidFill>
                          <a:srgbClr val="3333FF"/>
                        </a:solidFill>
                      </a:endParaRPr>
                    </a:p>
                  </a:txBody>
                  <a:tcPr/>
                </a:tc>
                <a:tc>
                  <a:txBody>
                    <a:bodyPr/>
                    <a:lstStyle/>
                    <a:p>
                      <a:pPr algn="ctr" fontAlgn="b"/>
                      <a:r>
                        <a:rPr lang="en-US" sz="2000" b="1" i="0" u="none" strike="noStrike" dirty="0" smtClean="0">
                          <a:solidFill>
                            <a:srgbClr val="3333FF"/>
                          </a:solidFill>
                          <a:effectLst/>
                          <a:latin typeface="+mn-lt"/>
                        </a:rPr>
                        <a:t>54.03%</a:t>
                      </a:r>
                      <a:endParaRPr lang="en-US" sz="2000" b="1" i="0" u="none" strike="noStrike" dirty="0">
                        <a:solidFill>
                          <a:srgbClr val="3333FF"/>
                        </a:solidFill>
                        <a:effectLst/>
                        <a:latin typeface="+mn-lt"/>
                      </a:endParaRPr>
                    </a:p>
                  </a:txBody>
                  <a:tcPr marL="9525" marR="9525" marT="9525" marB="0" anchor="ctr"/>
                </a:tc>
                <a:tc>
                  <a:txBody>
                    <a:bodyPr/>
                    <a:lstStyle/>
                    <a:p>
                      <a:pPr algn="ctr" fontAlgn="b"/>
                      <a:r>
                        <a:rPr lang="en-US" sz="2000" b="1" i="0" u="none" strike="noStrike" dirty="0" smtClean="0">
                          <a:solidFill>
                            <a:srgbClr val="3333FF"/>
                          </a:solidFill>
                          <a:effectLst/>
                          <a:latin typeface="+mn-lt"/>
                        </a:rPr>
                        <a:t>42.36%</a:t>
                      </a:r>
                      <a:endParaRPr lang="en-US" sz="2000" b="1" i="0" u="none" strike="noStrike" dirty="0">
                        <a:solidFill>
                          <a:srgbClr val="3333FF"/>
                        </a:solidFill>
                        <a:effectLst/>
                        <a:latin typeface="+mn-lt"/>
                      </a:endParaRPr>
                    </a:p>
                  </a:txBody>
                  <a:tcPr marL="9525" marR="9525" marT="9525" marB="0" anchor="ctr"/>
                </a:tc>
                <a:tc>
                  <a:txBody>
                    <a:bodyPr/>
                    <a:lstStyle/>
                    <a:p>
                      <a:pPr algn="ctr" fontAlgn="b"/>
                      <a:r>
                        <a:rPr lang="en-US" sz="2000" b="1" i="0" u="none" strike="noStrike" dirty="0" smtClean="0">
                          <a:solidFill>
                            <a:srgbClr val="3333FF"/>
                          </a:solidFill>
                          <a:effectLst/>
                          <a:latin typeface="+mn-lt"/>
                        </a:rPr>
                        <a:t>3.61%</a:t>
                      </a:r>
                      <a:endParaRPr lang="en-US" sz="2000" b="1" i="0" u="none" strike="noStrike" dirty="0">
                        <a:solidFill>
                          <a:srgbClr val="3333FF"/>
                        </a:solidFill>
                        <a:effectLst/>
                        <a:latin typeface="+mn-lt"/>
                      </a:endParaRPr>
                    </a:p>
                  </a:txBody>
                  <a:tcPr marL="9525" marR="9525" marT="9525"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9359643"/>
              </p:ext>
            </p:extLst>
          </p:nvPr>
        </p:nvGraphicFramePr>
        <p:xfrm>
          <a:off x="4648200" y="964700"/>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a:r>
                        <a:rPr lang="en-US" sz="2000" dirty="0" smtClean="0"/>
                        <a:t>26.8%</a:t>
                      </a:r>
                      <a:endParaRPr lang="en-US" sz="2000" dirty="0"/>
                    </a:p>
                  </a:txBody>
                  <a:tcPr/>
                </a:tc>
                <a:tc>
                  <a:txBody>
                    <a:bodyPr/>
                    <a:lstStyle/>
                    <a:p>
                      <a:pPr algn="ctr"/>
                      <a:r>
                        <a:rPr lang="en-US" sz="2000" dirty="0" smtClean="0"/>
                        <a:t>67.9%</a:t>
                      </a:r>
                      <a:endParaRPr lang="en-US" sz="2000" dirty="0"/>
                    </a:p>
                  </a:txBody>
                  <a:tcPr/>
                </a:tc>
                <a:tc>
                  <a:txBody>
                    <a:bodyPr/>
                    <a:lstStyle/>
                    <a:p>
                      <a:pPr algn="ctr"/>
                      <a:r>
                        <a:rPr lang="en-US" sz="2000" dirty="0" smtClean="0"/>
                        <a:t>5.4%</a:t>
                      </a:r>
                      <a:endParaRPr lang="en-US" sz="2000" dirty="0"/>
                    </a:p>
                  </a:txBody>
                  <a:tcPr/>
                </a:tc>
              </a:tr>
              <a:tr h="370840">
                <a:tc>
                  <a:txBody>
                    <a:bodyPr/>
                    <a:lstStyle/>
                    <a:p>
                      <a:r>
                        <a:rPr lang="en-US" sz="2000" dirty="0" smtClean="0"/>
                        <a:t>D (n=231)</a:t>
                      </a:r>
                      <a:endParaRPr lang="en-US" sz="2000" dirty="0"/>
                    </a:p>
                  </a:txBody>
                  <a:tcPr/>
                </a:tc>
                <a:tc>
                  <a:txBody>
                    <a:bodyPr/>
                    <a:lstStyle/>
                    <a:p>
                      <a:pPr algn="ctr"/>
                      <a:r>
                        <a:rPr lang="en-US" sz="2000" dirty="0" smtClean="0"/>
                        <a:t>80.1%</a:t>
                      </a:r>
                      <a:endParaRPr lang="en-US" sz="2000" dirty="0"/>
                    </a:p>
                  </a:txBody>
                  <a:tcPr/>
                </a:tc>
                <a:tc>
                  <a:txBody>
                    <a:bodyPr/>
                    <a:lstStyle/>
                    <a:p>
                      <a:pPr algn="ctr"/>
                      <a:r>
                        <a:rPr lang="en-US" sz="2000" dirty="0" smtClean="0"/>
                        <a:t>17.7%</a:t>
                      </a:r>
                      <a:endParaRPr lang="en-US" sz="2000" dirty="0"/>
                    </a:p>
                  </a:txBody>
                  <a:tcPr/>
                </a:tc>
                <a:tc>
                  <a:txBody>
                    <a:bodyPr/>
                    <a:lstStyle/>
                    <a:p>
                      <a:pPr algn="ctr"/>
                      <a:r>
                        <a:rPr lang="en-US" sz="2000" dirty="0" smtClean="0"/>
                        <a:t>2.2%</a:t>
                      </a:r>
                      <a:endParaRPr lang="en-US" sz="2000" dirty="0"/>
                    </a:p>
                  </a:txBody>
                  <a:tcPr/>
                </a:tc>
              </a:tr>
              <a:tr h="370840">
                <a:tc>
                  <a:txBody>
                    <a:bodyPr/>
                    <a:lstStyle/>
                    <a:p>
                      <a:r>
                        <a:rPr lang="en-US" sz="2000" dirty="0" smtClean="0"/>
                        <a:t>I (n=376)</a:t>
                      </a:r>
                      <a:endParaRPr lang="en-US" sz="2000" dirty="0"/>
                    </a:p>
                  </a:txBody>
                  <a:tcPr/>
                </a:tc>
                <a:tc>
                  <a:txBody>
                    <a:bodyPr/>
                    <a:lstStyle/>
                    <a:p>
                      <a:pPr algn="ctr"/>
                      <a:r>
                        <a:rPr lang="en-US" sz="2000" dirty="0" smtClean="0"/>
                        <a:t>54.3%</a:t>
                      </a:r>
                      <a:endParaRPr lang="en-US" sz="2000" dirty="0"/>
                    </a:p>
                  </a:txBody>
                  <a:tcPr/>
                </a:tc>
                <a:tc>
                  <a:txBody>
                    <a:bodyPr/>
                    <a:lstStyle/>
                    <a:p>
                      <a:pPr algn="ctr"/>
                      <a:r>
                        <a:rPr lang="en-US" sz="2000" dirty="0" smtClean="0"/>
                        <a:t>42.3%</a:t>
                      </a:r>
                      <a:endParaRPr lang="en-US" sz="2000" dirty="0"/>
                    </a:p>
                  </a:txBody>
                  <a:tcPr/>
                </a:tc>
                <a:tc>
                  <a:txBody>
                    <a:bodyPr/>
                    <a:lstStyle/>
                    <a:p>
                      <a:pPr algn="ctr"/>
                      <a:r>
                        <a:rPr lang="en-US" sz="2000" dirty="0" smtClean="0"/>
                        <a:t>3.5%</a:t>
                      </a:r>
                      <a:endParaRPr lang="en-US" sz="2000" dirty="0"/>
                    </a:p>
                  </a:txBody>
                  <a:tcPr/>
                </a:tc>
              </a:tr>
            </a:tbl>
          </a:graphicData>
        </a:graphic>
      </p:graphicFrame>
    </p:spTree>
    <p:extLst>
      <p:ext uri="{BB962C8B-B14F-4D97-AF65-F5344CB8AC3E}">
        <p14:creationId xmlns:p14="http://schemas.microsoft.com/office/powerpoint/2010/main" val="1001066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endParaRPr lang="en-US" altLang="en-US" smtClean="0"/>
          </a:p>
        </p:txBody>
      </p:sp>
      <p:sp>
        <p:nvSpPr>
          <p:cNvPr id="64515" name="Content Placeholder 2"/>
          <p:cNvSpPr>
            <a:spLocks noGrp="1"/>
          </p:cNvSpPr>
          <p:nvPr>
            <p:ph idx="1"/>
          </p:nvPr>
        </p:nvSpPr>
        <p:spPr/>
        <p:txBody>
          <a:bodyPr/>
          <a:lstStyle/>
          <a:p>
            <a:r>
              <a:rPr lang="en-US" altLang="en-US" dirty="0" err="1" smtClean="0"/>
              <a:t>Benford’s</a:t>
            </a:r>
            <a:r>
              <a:rPr lang="en-US" altLang="en-US" dirty="0" smtClean="0"/>
              <a:t> Law says that the “expected” proportion of digits </a:t>
            </a:r>
            <a:r>
              <a:rPr lang="en-US" altLang="en-US" u="sng" dirty="0" smtClean="0"/>
              <a:t>starting</a:t>
            </a:r>
            <a:r>
              <a:rPr lang="en-US" altLang="en-US" dirty="0" smtClean="0"/>
              <a:t> with d should be equal to log</a:t>
            </a:r>
            <a:r>
              <a:rPr lang="en-US" altLang="en-US" baseline="-25000" dirty="0" smtClean="0"/>
              <a:t>10</a:t>
            </a:r>
            <a:r>
              <a:rPr lang="en-US" altLang="en-US" dirty="0" smtClean="0"/>
              <a:t>(1 + 1/d)</a:t>
            </a:r>
          </a:p>
          <a:p>
            <a:pPr lvl="1"/>
            <a:r>
              <a:rPr lang="en-US" altLang="en-US" dirty="0" err="1" smtClean="0"/>
              <a:t>Benford’s</a:t>
            </a:r>
            <a:r>
              <a:rPr lang="en-US" altLang="en-US" dirty="0" smtClean="0"/>
              <a:t> Law applies to many lists</a:t>
            </a:r>
          </a:p>
          <a:p>
            <a:pPr lvl="1"/>
            <a:r>
              <a:rPr lang="en-US" altLang="en-US" dirty="0" smtClean="0"/>
              <a:t>Example:  Population for n=233 countries, 2016</a:t>
            </a:r>
          </a:p>
          <a:p>
            <a:endParaRPr lang="en-US" altLang="en-US" dirty="0" smtClean="0"/>
          </a:p>
        </p:txBody>
      </p:sp>
      <p:sp>
        <p:nvSpPr>
          <p:cNvPr id="645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1FC10CE-2ECD-4032-8A93-192605EA6999}" type="slidenum">
              <a:rPr lang="en-US" altLang="en-US" sz="1400" b="0" smtClean="0"/>
              <a:pPr>
                <a:spcBef>
                  <a:spcPct val="0"/>
                </a:spcBef>
                <a:buFontTx/>
                <a:buNone/>
              </a:pPr>
              <a:t>2</a:t>
            </a:fld>
            <a:endParaRPr lang="en-US" altLang="en-US" sz="1400" b="0" smtClean="0"/>
          </a:p>
        </p:txBody>
      </p:sp>
      <p:graphicFrame>
        <p:nvGraphicFramePr>
          <p:cNvPr id="5" name="Content Placeholder 4"/>
          <p:cNvGraphicFramePr>
            <a:graphicFrameLocks/>
          </p:cNvGraphicFramePr>
          <p:nvPr/>
        </p:nvGraphicFramePr>
        <p:xfrm>
          <a:off x="457200" y="3467100"/>
          <a:ext cx="8229598" cy="1119189"/>
        </p:xfrm>
        <a:graphic>
          <a:graphicData uri="http://schemas.openxmlformats.org/drawingml/2006/table">
            <a:tbl>
              <a:tblPr firstRow="1" bandRow="1">
                <a:tableStyleId>{5C22544A-7EE6-4342-B048-85BDC9FD1C3A}</a:tableStyleId>
              </a:tblPr>
              <a:tblGrid>
                <a:gridCol w="1698883"/>
                <a:gridCol w="725635"/>
                <a:gridCol w="725635"/>
                <a:gridCol w="725635"/>
                <a:gridCol w="725635"/>
                <a:gridCol w="725635"/>
                <a:gridCol w="725635"/>
                <a:gridCol w="725635"/>
                <a:gridCol w="725635"/>
                <a:gridCol w="725635"/>
              </a:tblGrid>
              <a:tr h="373063">
                <a:tc>
                  <a:txBody>
                    <a:bodyPr/>
                    <a:lstStyle/>
                    <a:p>
                      <a:pPr algn="l" fontAlgn="b"/>
                      <a:r>
                        <a:rPr lang="en-US" sz="2400" b="0" i="0" u="none" strike="noStrike" dirty="0">
                          <a:effectLst/>
                          <a:latin typeface="Arial" panose="020B0604020202020204" pitchFamily="34" charset="0"/>
                        </a:rPr>
                        <a:t>First digit</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1</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2</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3</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4</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5</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6</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7</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8</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9</a:t>
                      </a:r>
                    </a:p>
                  </a:txBody>
                  <a:tcPr marL="7144" marR="7144" marT="7147" marB="0" anchor="b">
                    <a:solidFill>
                      <a:schemeClr val="tx1">
                        <a:lumMod val="65000"/>
                        <a:lumOff val="35000"/>
                      </a:schemeClr>
                    </a:solidFill>
                  </a:tcPr>
                </a:tc>
              </a:tr>
              <a:tr h="373063">
                <a:tc>
                  <a:txBody>
                    <a:bodyPr/>
                    <a:lstStyle/>
                    <a:p>
                      <a:pPr algn="l" fontAlgn="b"/>
                      <a:r>
                        <a:rPr lang="en-US" sz="2400" b="0" i="0" u="none" strike="noStrike" dirty="0" smtClean="0">
                          <a:effectLst/>
                          <a:latin typeface="Arial" panose="020B0604020202020204" pitchFamily="34" charset="0"/>
                        </a:rPr>
                        <a:t>Predicted #</a:t>
                      </a:r>
                      <a:endParaRPr lang="en-US" sz="2400" b="0" i="0" u="none" strike="noStrike" dirty="0">
                        <a:effectLst/>
                        <a:latin typeface="Arial" panose="020B060402020202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70.1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41.0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29.1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22.6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18.4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15.6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13.5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11.9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10.7 </a:t>
                      </a:r>
                      <a:endParaRPr lang="en-US" sz="2400" b="0" i="0" u="none" strike="noStrike" dirty="0">
                        <a:solidFill>
                          <a:srgbClr val="000000"/>
                        </a:solidFill>
                        <a:effectLst/>
                        <a:latin typeface="Calibri" panose="020F0502020204030204" pitchFamily="34" charset="0"/>
                      </a:endParaRPr>
                    </a:p>
                  </a:txBody>
                  <a:tcPr marL="7144" marR="7144" marT="7147" marB="0" anchor="b"/>
                </a:tc>
              </a:tr>
              <a:tr h="373063">
                <a:tc>
                  <a:txBody>
                    <a:bodyPr/>
                    <a:lstStyle/>
                    <a:p>
                      <a:pPr algn="l" fontAlgn="b"/>
                      <a:r>
                        <a:rPr lang="en-US" sz="2400" b="0" i="0" u="none" strike="noStrike" dirty="0" smtClean="0">
                          <a:effectLst/>
                          <a:latin typeface="Arial" panose="020B0604020202020204" pitchFamily="34" charset="0"/>
                        </a:rPr>
                        <a:t>Actual #</a:t>
                      </a:r>
                      <a:endParaRPr lang="en-US" sz="2400" b="0" i="0" u="none" strike="noStrike" dirty="0">
                        <a:effectLst/>
                        <a:latin typeface="Arial" panose="020B0604020202020204" pitchFamily="34" charset="0"/>
                      </a:endParaRP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69</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35</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32</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21</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27</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12</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13</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13</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11</a:t>
                      </a:r>
                    </a:p>
                  </a:txBody>
                  <a:tcPr marL="7144" marR="7144" marT="7147" marB="0" anchor="b"/>
                </a:tc>
              </a:tr>
            </a:tbl>
          </a:graphicData>
        </a:graphic>
      </p:graphicFrame>
    </p:spTree>
    <p:extLst>
      <p:ext uri="{BB962C8B-B14F-4D97-AF65-F5344CB8AC3E}">
        <p14:creationId xmlns:p14="http://schemas.microsoft.com/office/powerpoint/2010/main" val="184763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Effect transition="in" filter="wipe(left)">
                                      <p:cBhvr>
                                        <p:cTn id="7" dur="500"/>
                                        <p:tgtEl>
                                          <p:spTgt spid="6451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Overall %’s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Exp. values </a:t>
            </a:r>
            <a:r>
              <a:rPr lang="en-US" altLang="en-US" dirty="0">
                <a:solidFill>
                  <a:srgbClr val="FF0000"/>
                </a:solidFill>
              </a:rPr>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a:t>
            </a:r>
            <a:r>
              <a:rPr lang="en-US" u="sng" dirty="0" smtClean="0"/>
              <a:t>counts</a:t>
            </a:r>
          </a:p>
          <a:p>
            <a:endParaRPr lang="en-US" u="sng" dirty="0"/>
          </a:p>
          <a:p>
            <a:endParaRPr lang="en-US" u="sng" dirty="0" smtClean="0"/>
          </a:p>
          <a:p>
            <a:endParaRPr lang="en-US" u="sng" dirty="0"/>
          </a:p>
          <a:p>
            <a:endParaRPr lang="en-US" u="sng" dirty="0" smtClean="0"/>
          </a:p>
          <a:p>
            <a:endParaRPr lang="en-US" u="sng" dirty="0"/>
          </a:p>
          <a:p>
            <a:endParaRPr lang="en-US" sz="1000" u="sng" dirty="0" smtClean="0"/>
          </a:p>
          <a:p>
            <a:r>
              <a:rPr lang="en-US" u="sng" dirty="0" smtClean="0"/>
              <a:t>Expected</a:t>
            </a:r>
            <a:r>
              <a:rPr lang="en-US" dirty="0" smtClean="0"/>
              <a:t> counts</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20</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1090756643"/>
              </p:ext>
            </p:extLst>
          </p:nvPr>
        </p:nvGraphicFramePr>
        <p:xfrm>
          <a:off x="4648200" y="929241"/>
          <a:ext cx="4046117" cy="2377440"/>
        </p:xfrm>
        <a:graphic>
          <a:graphicData uri="http://schemas.openxmlformats.org/drawingml/2006/table">
            <a:tbl>
              <a:tblPr firstRow="1" bandRow="1">
                <a:tableStyleId>{5C22544A-7EE6-4342-B048-85BDC9FD1C3A}</a:tableStyleId>
              </a:tblPr>
              <a:tblGrid>
                <a:gridCol w="1344175"/>
                <a:gridCol w="940923"/>
                <a:gridCol w="940923"/>
                <a:gridCol w="820096"/>
              </a:tblGrid>
              <a:tr h="279026">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88141">
                <a:tc>
                  <a:txBody>
                    <a:bodyPr/>
                    <a:lstStyle/>
                    <a:p>
                      <a:r>
                        <a:rPr lang="en-US" sz="2000" dirty="0" smtClean="0"/>
                        <a:t>R (n=224)</a:t>
                      </a:r>
                    </a:p>
                  </a:txBody>
                  <a:tcPr/>
                </a:tc>
                <a:tc>
                  <a:txBody>
                    <a:bodyPr/>
                    <a:lstStyle/>
                    <a:p>
                      <a:pPr algn="ctr" fontAlgn="b"/>
                      <a:r>
                        <a:rPr lang="en-US" sz="2000" b="0" i="0" u="none" strike="noStrike" dirty="0" smtClean="0">
                          <a:solidFill>
                            <a:srgbClr val="000000"/>
                          </a:solidFill>
                          <a:effectLst/>
                          <a:latin typeface="+mn-lt"/>
                        </a:rPr>
                        <a:t>  60</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a:solidFill>
                            <a:srgbClr val="000000"/>
                          </a:solidFill>
                          <a:effectLst/>
                          <a:latin typeface="+mn-lt"/>
                        </a:rPr>
                        <a:t>152</a:t>
                      </a:r>
                    </a:p>
                  </a:txBody>
                  <a:tcPr marL="9525" marR="9525" marT="9525" marB="0" anchor="ctr"/>
                </a:tc>
                <a:tc>
                  <a:txBody>
                    <a:bodyPr/>
                    <a:lstStyle/>
                    <a:p>
                      <a:pPr algn="ctr" fontAlgn="b"/>
                      <a:r>
                        <a:rPr lang="en-US" sz="2000" b="0" i="0" u="none" strike="noStrike">
                          <a:solidFill>
                            <a:srgbClr val="000000"/>
                          </a:solidFill>
                          <a:effectLst/>
                          <a:latin typeface="+mn-lt"/>
                        </a:rPr>
                        <a:t>12</a:t>
                      </a:r>
                    </a:p>
                  </a:txBody>
                  <a:tcPr marL="9525" marR="9525" marT="9525" marB="0" anchor="ctr"/>
                </a:tc>
              </a:tr>
              <a:tr h="388141">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185</a:t>
                      </a:r>
                    </a:p>
                  </a:txBody>
                  <a:tcPr marL="9525" marR="9525" marT="9525" marB="0" anchor="ctr"/>
                </a:tc>
                <a:tc>
                  <a:txBody>
                    <a:bodyPr/>
                    <a:lstStyle/>
                    <a:p>
                      <a:pPr algn="ctr" fontAlgn="b"/>
                      <a:r>
                        <a:rPr lang="en-US" sz="2000" b="0" i="0" u="none" strike="noStrike" dirty="0" smtClean="0">
                          <a:solidFill>
                            <a:srgbClr val="000000"/>
                          </a:solidFill>
                          <a:effectLst/>
                          <a:latin typeface="+mn-lt"/>
                        </a:rPr>
                        <a:t>  41</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  5</a:t>
                      </a:r>
                      <a:endParaRPr lang="en-US" sz="2000" b="0" i="0" u="none" strike="noStrike" dirty="0">
                        <a:solidFill>
                          <a:srgbClr val="000000"/>
                        </a:solidFill>
                        <a:effectLst/>
                        <a:latin typeface="+mn-lt"/>
                      </a:endParaRPr>
                    </a:p>
                  </a:txBody>
                  <a:tcPr marL="9525" marR="9525" marT="9525" marB="0" anchor="ctr"/>
                </a:tc>
              </a:tr>
              <a:tr h="388141">
                <a:tc>
                  <a:txBody>
                    <a:bodyPr/>
                    <a:lstStyle/>
                    <a:p>
                      <a:r>
                        <a:rPr lang="en-US" sz="2000" u="sng" dirty="0" smtClean="0"/>
                        <a:t>I (n=376)</a:t>
                      </a:r>
                      <a:endParaRPr lang="en-US" sz="2000" u="sng" dirty="0"/>
                    </a:p>
                  </a:txBody>
                  <a:tcPr/>
                </a:tc>
                <a:tc>
                  <a:txBody>
                    <a:bodyPr/>
                    <a:lstStyle/>
                    <a:p>
                      <a:pPr algn="ctr" fontAlgn="b"/>
                      <a:r>
                        <a:rPr lang="en-US" sz="2000" b="0" i="0" u="sng" strike="noStrike" dirty="0">
                          <a:solidFill>
                            <a:srgbClr val="000000"/>
                          </a:solidFill>
                          <a:effectLst/>
                          <a:latin typeface="+mn-lt"/>
                        </a:rPr>
                        <a:t>204</a:t>
                      </a:r>
                    </a:p>
                  </a:txBody>
                  <a:tcPr marL="9525" marR="9525" marT="9525" marB="0" anchor="ctr"/>
                </a:tc>
                <a:tc>
                  <a:txBody>
                    <a:bodyPr/>
                    <a:lstStyle/>
                    <a:p>
                      <a:pPr algn="ctr" fontAlgn="b"/>
                      <a:r>
                        <a:rPr lang="en-US" sz="2000" b="0" i="0" u="sng" strike="noStrike" dirty="0">
                          <a:solidFill>
                            <a:srgbClr val="000000"/>
                          </a:solidFill>
                          <a:effectLst/>
                          <a:latin typeface="+mn-lt"/>
                        </a:rPr>
                        <a:t>159</a:t>
                      </a:r>
                    </a:p>
                  </a:txBody>
                  <a:tcPr marL="9525" marR="9525" marT="9525" marB="0" anchor="ctr"/>
                </a:tc>
                <a:tc>
                  <a:txBody>
                    <a:bodyPr/>
                    <a:lstStyle/>
                    <a:p>
                      <a:pPr algn="ctr" fontAlgn="b"/>
                      <a:r>
                        <a:rPr lang="en-US" sz="2000" b="0" i="0" u="sng" strike="noStrike" dirty="0">
                          <a:solidFill>
                            <a:srgbClr val="000000"/>
                          </a:solidFill>
                          <a:effectLst/>
                          <a:latin typeface="+mn-lt"/>
                        </a:rPr>
                        <a:t>13</a:t>
                      </a:r>
                    </a:p>
                  </a:txBody>
                  <a:tcPr marL="9525" marR="9525" marT="9525" marB="0" anchor="ctr"/>
                </a:tc>
              </a:tr>
              <a:tr h="388141">
                <a:tc>
                  <a:txBody>
                    <a:bodyPr/>
                    <a:lstStyle/>
                    <a:p>
                      <a:r>
                        <a:rPr lang="en-US" sz="2000" dirty="0" smtClean="0"/>
                        <a:t>n</a:t>
                      </a:r>
                      <a:r>
                        <a:rPr lang="en-US" sz="2000" baseline="0" dirty="0" smtClean="0"/>
                        <a:t> = 831</a:t>
                      </a:r>
                      <a:endParaRPr lang="en-US" sz="2000" dirty="0"/>
                    </a:p>
                  </a:txBody>
                  <a:tcPr/>
                </a:tc>
                <a:tc>
                  <a:txBody>
                    <a:bodyPr/>
                    <a:lstStyle/>
                    <a:p>
                      <a:pPr algn="ctr" fontAlgn="b"/>
                      <a:r>
                        <a:rPr lang="en-US" sz="2000" b="0" i="0" u="none" strike="noStrike" dirty="0" smtClean="0">
                          <a:solidFill>
                            <a:srgbClr val="000000"/>
                          </a:solidFill>
                          <a:effectLst/>
                          <a:latin typeface="+mn-lt"/>
                        </a:rPr>
                        <a:t>449</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352</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30</a:t>
                      </a:r>
                      <a:endParaRPr lang="en-US" sz="2000" b="0" i="0" u="none" strike="noStrike" dirty="0">
                        <a:solidFill>
                          <a:srgbClr val="000000"/>
                        </a:solidFill>
                        <a:effectLst/>
                        <a:latin typeface="+mn-lt"/>
                      </a:endParaRPr>
                    </a:p>
                  </a:txBody>
                  <a:tcPr marL="9525" marR="9525" marT="9525" marB="0" anchor="ctr"/>
                </a:tc>
              </a:tr>
              <a:tr h="388141">
                <a:tc>
                  <a:txBody>
                    <a:bodyPr/>
                    <a:lstStyle/>
                    <a:p>
                      <a:r>
                        <a:rPr lang="en-US" sz="2000" b="1" dirty="0" smtClean="0">
                          <a:solidFill>
                            <a:srgbClr val="3333FF"/>
                          </a:solidFill>
                        </a:rPr>
                        <a:t>Overall %</a:t>
                      </a:r>
                      <a:endParaRPr lang="en-US" sz="2000" b="1" dirty="0">
                        <a:solidFill>
                          <a:srgbClr val="3333FF"/>
                        </a:solidFill>
                      </a:endParaRPr>
                    </a:p>
                  </a:txBody>
                  <a:tcPr/>
                </a:tc>
                <a:tc>
                  <a:txBody>
                    <a:bodyPr/>
                    <a:lstStyle/>
                    <a:p>
                      <a:pPr algn="ctr" fontAlgn="b"/>
                      <a:r>
                        <a:rPr lang="en-US" sz="2000" b="1" i="0" u="none" strike="noStrike" dirty="0" smtClean="0">
                          <a:solidFill>
                            <a:srgbClr val="3333FF"/>
                          </a:solidFill>
                          <a:effectLst/>
                          <a:latin typeface="+mn-lt"/>
                        </a:rPr>
                        <a:t>54.03%</a:t>
                      </a:r>
                      <a:endParaRPr lang="en-US" sz="2000" b="1" i="0" u="none" strike="noStrike" dirty="0">
                        <a:solidFill>
                          <a:srgbClr val="3333FF"/>
                        </a:solidFill>
                        <a:effectLst/>
                        <a:latin typeface="+mn-lt"/>
                      </a:endParaRPr>
                    </a:p>
                  </a:txBody>
                  <a:tcPr marL="9525" marR="9525" marT="9525" marB="0" anchor="ctr"/>
                </a:tc>
                <a:tc>
                  <a:txBody>
                    <a:bodyPr/>
                    <a:lstStyle/>
                    <a:p>
                      <a:pPr algn="ctr" fontAlgn="b"/>
                      <a:r>
                        <a:rPr lang="en-US" sz="2000" b="1" i="0" u="none" strike="noStrike" dirty="0" smtClean="0">
                          <a:solidFill>
                            <a:srgbClr val="3333FF"/>
                          </a:solidFill>
                          <a:effectLst/>
                          <a:latin typeface="+mn-lt"/>
                        </a:rPr>
                        <a:t>42.36%</a:t>
                      </a:r>
                      <a:endParaRPr lang="en-US" sz="2000" b="1" i="0" u="none" strike="noStrike" dirty="0">
                        <a:solidFill>
                          <a:srgbClr val="3333FF"/>
                        </a:solidFill>
                        <a:effectLst/>
                        <a:latin typeface="+mn-lt"/>
                      </a:endParaRPr>
                    </a:p>
                  </a:txBody>
                  <a:tcPr marL="9525" marR="9525" marT="9525" marB="0" anchor="ctr"/>
                </a:tc>
                <a:tc>
                  <a:txBody>
                    <a:bodyPr/>
                    <a:lstStyle/>
                    <a:p>
                      <a:pPr algn="ctr" fontAlgn="b"/>
                      <a:r>
                        <a:rPr lang="en-US" sz="2000" b="1" i="0" u="none" strike="noStrike" dirty="0" smtClean="0">
                          <a:solidFill>
                            <a:srgbClr val="3333FF"/>
                          </a:solidFill>
                          <a:effectLst/>
                          <a:latin typeface="+mn-lt"/>
                        </a:rPr>
                        <a:t>3.61%</a:t>
                      </a:r>
                      <a:endParaRPr lang="en-US" sz="2000" b="1" i="0" u="none" strike="noStrike" dirty="0">
                        <a:solidFill>
                          <a:srgbClr val="3333FF"/>
                        </a:solidFill>
                        <a:effectLst/>
                        <a:latin typeface="+mn-lt"/>
                      </a:endParaRPr>
                    </a:p>
                  </a:txBody>
                  <a:tcPr marL="9525" marR="9525" marT="9525"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16104008"/>
              </p:ext>
            </p:extLst>
          </p:nvPr>
        </p:nvGraphicFramePr>
        <p:xfrm>
          <a:off x="4636602" y="4197100"/>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fontAlgn="b"/>
                      <a:r>
                        <a:rPr lang="en-US" sz="2000" b="0" i="0" u="none" strike="noStrike">
                          <a:solidFill>
                            <a:srgbClr val="000000"/>
                          </a:solidFill>
                          <a:effectLst/>
                          <a:latin typeface="+mn-lt"/>
                        </a:rPr>
                        <a:t>121.03</a:t>
                      </a:r>
                    </a:p>
                  </a:txBody>
                  <a:tcPr marL="9525" marR="9525" marT="9525" marB="0" anchor="ctr"/>
                </a:tc>
                <a:tc>
                  <a:txBody>
                    <a:bodyPr/>
                    <a:lstStyle/>
                    <a:p>
                      <a:pPr algn="ctr" fontAlgn="b"/>
                      <a:r>
                        <a:rPr lang="en-US" sz="2000" b="0" i="0" u="none" strike="noStrike" dirty="0">
                          <a:solidFill>
                            <a:srgbClr val="000000"/>
                          </a:solidFill>
                          <a:effectLst/>
                          <a:latin typeface="+mn-lt"/>
                        </a:rPr>
                        <a:t>94.88</a:t>
                      </a:r>
                    </a:p>
                  </a:txBody>
                  <a:tcPr marL="9525" marR="9525" marT="9525" marB="0" anchor="ctr"/>
                </a:tc>
                <a:tc>
                  <a:txBody>
                    <a:bodyPr/>
                    <a:lstStyle/>
                    <a:p>
                      <a:pPr algn="ctr" fontAlgn="b"/>
                      <a:r>
                        <a:rPr lang="en-US" sz="2000" b="0" i="0" u="none" strike="noStrike" dirty="0" smtClean="0">
                          <a:solidFill>
                            <a:srgbClr val="000000"/>
                          </a:solidFill>
                          <a:effectLst/>
                          <a:latin typeface="+mn-lt"/>
                        </a:rPr>
                        <a:t>  8.09</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124.81</a:t>
                      </a:r>
                    </a:p>
                  </a:txBody>
                  <a:tcPr marL="9525" marR="9525" marT="9525" marB="0" anchor="ctr"/>
                </a:tc>
                <a:tc>
                  <a:txBody>
                    <a:bodyPr/>
                    <a:lstStyle/>
                    <a:p>
                      <a:pPr algn="ctr" fontAlgn="b"/>
                      <a:r>
                        <a:rPr lang="en-US" sz="2000" b="0" i="0" u="none" strike="noStrike" dirty="0">
                          <a:solidFill>
                            <a:srgbClr val="000000"/>
                          </a:solidFill>
                          <a:effectLst/>
                          <a:latin typeface="+mn-lt"/>
                        </a:rPr>
                        <a:t>97.85</a:t>
                      </a:r>
                    </a:p>
                  </a:txBody>
                  <a:tcPr marL="9525" marR="9525" marT="9525" marB="0" anchor="ctr"/>
                </a:tc>
                <a:tc>
                  <a:txBody>
                    <a:bodyPr/>
                    <a:lstStyle/>
                    <a:p>
                      <a:pPr algn="ctr" fontAlgn="b"/>
                      <a:r>
                        <a:rPr lang="en-US" sz="2000" b="0" i="0" u="none" strike="noStrike" dirty="0" smtClean="0">
                          <a:solidFill>
                            <a:srgbClr val="000000"/>
                          </a:solidFill>
                          <a:effectLst/>
                          <a:latin typeface="+mn-lt"/>
                        </a:rPr>
                        <a:t>  8.34</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u="none" dirty="0" smtClean="0"/>
                        <a:t>I (n=376)</a:t>
                      </a:r>
                      <a:endParaRPr lang="en-US" sz="2000" u="none" dirty="0"/>
                    </a:p>
                  </a:txBody>
                  <a:tcPr/>
                </a:tc>
                <a:tc>
                  <a:txBody>
                    <a:bodyPr/>
                    <a:lstStyle/>
                    <a:p>
                      <a:pPr algn="ctr" fontAlgn="b"/>
                      <a:r>
                        <a:rPr lang="en-US" sz="2000" b="0" i="0" u="none" strike="noStrike">
                          <a:solidFill>
                            <a:srgbClr val="000000"/>
                          </a:solidFill>
                          <a:effectLst/>
                          <a:latin typeface="+mn-lt"/>
                        </a:rPr>
                        <a:t>203.16</a:t>
                      </a:r>
                    </a:p>
                  </a:txBody>
                  <a:tcPr marL="9525" marR="9525" marT="9525" marB="0" anchor="ctr"/>
                </a:tc>
                <a:tc>
                  <a:txBody>
                    <a:bodyPr/>
                    <a:lstStyle/>
                    <a:p>
                      <a:pPr algn="ctr" fontAlgn="b"/>
                      <a:r>
                        <a:rPr lang="en-US" sz="2000" b="0" i="0" u="none" strike="noStrike" dirty="0">
                          <a:solidFill>
                            <a:srgbClr val="000000"/>
                          </a:solidFill>
                          <a:effectLst/>
                          <a:latin typeface="+mn-lt"/>
                        </a:rPr>
                        <a:t>159.27</a:t>
                      </a:r>
                    </a:p>
                  </a:txBody>
                  <a:tcPr marL="9525" marR="9525" marT="9525" marB="0" anchor="ctr"/>
                </a:tc>
                <a:tc>
                  <a:txBody>
                    <a:bodyPr/>
                    <a:lstStyle/>
                    <a:p>
                      <a:pPr algn="ctr" fontAlgn="b"/>
                      <a:r>
                        <a:rPr lang="en-US" sz="2000" b="0" i="0" u="none" strike="noStrike" dirty="0">
                          <a:solidFill>
                            <a:srgbClr val="000000"/>
                          </a:solidFill>
                          <a:effectLst/>
                          <a:latin typeface="+mn-lt"/>
                        </a:rPr>
                        <a:t>13.57</a:t>
                      </a:r>
                    </a:p>
                  </a:txBody>
                  <a:tcPr marL="9525" marR="9525" marT="9525" marB="0" anchor="ctr"/>
                </a:tc>
              </a:tr>
            </a:tbl>
          </a:graphicData>
        </a:graphic>
      </p:graphicFrame>
      <p:sp>
        <p:nvSpPr>
          <p:cNvPr id="2" name="Oval 1"/>
          <p:cNvSpPr/>
          <p:nvPr/>
        </p:nvSpPr>
        <p:spPr bwMode="auto">
          <a:xfrm>
            <a:off x="5954580" y="2852925"/>
            <a:ext cx="998530" cy="5657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0000"/>
              </a:solidFill>
              <a:effectLst/>
              <a:latin typeface="Arial" charset="0"/>
            </a:endParaRPr>
          </a:p>
        </p:txBody>
      </p:sp>
      <p:sp>
        <p:nvSpPr>
          <p:cNvPr id="11" name="Oval 10"/>
          <p:cNvSpPr/>
          <p:nvPr/>
        </p:nvSpPr>
        <p:spPr bwMode="auto">
          <a:xfrm>
            <a:off x="5032860" y="4504340"/>
            <a:ext cx="767490" cy="57607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0000"/>
              </a:solidFill>
              <a:effectLst/>
              <a:latin typeface="Arial" charset="0"/>
            </a:endParaRPr>
          </a:p>
        </p:txBody>
      </p:sp>
      <p:cxnSp>
        <p:nvCxnSpPr>
          <p:cNvPr id="12" name="Straight Arrow Connector 11"/>
          <p:cNvCxnSpPr>
            <a:stCxn id="2" idx="4"/>
          </p:cNvCxnSpPr>
          <p:nvPr/>
        </p:nvCxnSpPr>
        <p:spPr bwMode="auto">
          <a:xfrm>
            <a:off x="6453845" y="3418645"/>
            <a:ext cx="23155" cy="1200910"/>
          </a:xfrm>
          <a:prstGeom prst="straightConnector1">
            <a:avLst/>
          </a:prstGeom>
          <a:solidFill>
            <a:schemeClr val="accent1"/>
          </a:solidFill>
          <a:ln w="9525" cap="flat" cmpd="sng" algn="ctr">
            <a:solidFill>
              <a:srgbClr val="FF0000"/>
            </a:solidFill>
            <a:prstDash val="solid"/>
            <a:round/>
            <a:headEnd type="none" w="med" len="med"/>
            <a:tailEnd type="triangle" w="lg" len="lg"/>
          </a:ln>
          <a:effectLst/>
        </p:spPr>
      </p:cxnSp>
      <p:cxnSp>
        <p:nvCxnSpPr>
          <p:cNvPr id="14" name="Straight Arrow Connector 13"/>
          <p:cNvCxnSpPr/>
          <p:nvPr/>
        </p:nvCxnSpPr>
        <p:spPr bwMode="auto">
          <a:xfrm flipV="1">
            <a:off x="5800668" y="4793701"/>
            <a:ext cx="230722" cy="12774"/>
          </a:xfrm>
          <a:prstGeom prst="straightConnector1">
            <a:avLst/>
          </a:prstGeom>
          <a:solidFill>
            <a:schemeClr val="accent1"/>
          </a:solidFill>
          <a:ln w="9525"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82647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500"/>
                                        <p:tgtEl>
                                          <p:spTgt spid="7">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Verify </a:t>
            </a:r>
            <a:r>
              <a:rPr lang="en-US" altLang="en-US" dirty="0">
                <a:solidFill>
                  <a:srgbClr val="FF0000"/>
                </a:solidFill>
              </a:rPr>
              <a:t>all E’s </a:t>
            </a:r>
            <a:r>
              <a:rPr lang="en-US" altLang="en-US" u="sng" dirty="0">
                <a:solidFill>
                  <a:srgbClr val="FF0000"/>
                </a:solidFill>
              </a:rPr>
              <a:t>&gt;</a:t>
            </a:r>
            <a:r>
              <a:rPr lang="en-US" altLang="en-US" dirty="0">
                <a:solidFill>
                  <a:srgbClr val="FF0000"/>
                </a:solidFill>
              </a:rPr>
              <a:t> </a:t>
            </a:r>
            <a:r>
              <a:rPr lang="en-US" altLang="en-US" dirty="0" smtClean="0">
                <a:solidFill>
                  <a:srgbClr val="FF0000"/>
                </a:solidFill>
              </a:rPr>
              <a:t>5</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a:t>
            </a:r>
            <a:r>
              <a:rPr lang="en-US" u="sng" dirty="0" smtClean="0"/>
              <a:t>counts</a:t>
            </a:r>
          </a:p>
          <a:p>
            <a:endParaRPr lang="en-US" u="sng" dirty="0"/>
          </a:p>
          <a:p>
            <a:endParaRPr lang="en-US" u="sng" dirty="0" smtClean="0"/>
          </a:p>
          <a:p>
            <a:endParaRPr lang="en-US" u="sng" dirty="0"/>
          </a:p>
          <a:p>
            <a:endParaRPr lang="en-US" u="sng" dirty="0" smtClean="0"/>
          </a:p>
          <a:p>
            <a:endParaRPr lang="en-US" u="sng" dirty="0" smtClean="0"/>
          </a:p>
          <a:p>
            <a:endParaRPr lang="en-US" sz="1000" u="sng" dirty="0" smtClean="0"/>
          </a:p>
          <a:p>
            <a:r>
              <a:rPr lang="en-US" u="sng" dirty="0" smtClean="0"/>
              <a:t>Expected</a:t>
            </a:r>
            <a:r>
              <a:rPr lang="en-US" dirty="0" smtClean="0"/>
              <a:t> counts</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21</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1426876752"/>
              </p:ext>
            </p:extLst>
          </p:nvPr>
        </p:nvGraphicFramePr>
        <p:xfrm>
          <a:off x="4648200" y="932675"/>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35783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fontAlgn="b"/>
                      <a:r>
                        <a:rPr lang="en-US" sz="2000" b="0" i="0" u="none" strike="noStrike" dirty="0" smtClean="0">
                          <a:solidFill>
                            <a:srgbClr val="000000"/>
                          </a:solidFill>
                          <a:effectLst/>
                          <a:latin typeface="+mn-lt"/>
                        </a:rPr>
                        <a:t>  60</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a:solidFill>
                            <a:srgbClr val="000000"/>
                          </a:solidFill>
                          <a:effectLst/>
                          <a:latin typeface="+mn-lt"/>
                        </a:rPr>
                        <a:t>152</a:t>
                      </a:r>
                    </a:p>
                  </a:txBody>
                  <a:tcPr marL="9525" marR="9525" marT="9525" marB="0" anchor="ctr"/>
                </a:tc>
                <a:tc>
                  <a:txBody>
                    <a:bodyPr/>
                    <a:lstStyle/>
                    <a:p>
                      <a:pPr algn="ctr" fontAlgn="b"/>
                      <a:r>
                        <a:rPr lang="en-US" sz="2000" b="0" i="0" u="none" strike="noStrike">
                          <a:solidFill>
                            <a:srgbClr val="000000"/>
                          </a:solidFill>
                          <a:effectLst/>
                          <a:latin typeface="+mn-lt"/>
                        </a:rPr>
                        <a:t>12</a:t>
                      </a:r>
                    </a:p>
                  </a:txBody>
                  <a:tcPr marL="9525" marR="9525" marT="9525" marB="0" anchor="ctr"/>
                </a:tc>
              </a:tr>
              <a:tr h="370840">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185</a:t>
                      </a:r>
                    </a:p>
                  </a:txBody>
                  <a:tcPr marL="9525" marR="9525" marT="9525" marB="0" anchor="ctr"/>
                </a:tc>
                <a:tc>
                  <a:txBody>
                    <a:bodyPr/>
                    <a:lstStyle/>
                    <a:p>
                      <a:pPr algn="ctr" fontAlgn="b"/>
                      <a:r>
                        <a:rPr lang="en-US" sz="2000" b="0" i="0" u="none" strike="noStrike" dirty="0" smtClean="0">
                          <a:solidFill>
                            <a:srgbClr val="000000"/>
                          </a:solidFill>
                          <a:effectLst/>
                          <a:latin typeface="+mn-lt"/>
                        </a:rPr>
                        <a:t>  41</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  5</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u="sng" dirty="0" smtClean="0"/>
                        <a:t>I (n=376)</a:t>
                      </a:r>
                      <a:endParaRPr lang="en-US" sz="2000" u="sng" dirty="0"/>
                    </a:p>
                  </a:txBody>
                  <a:tcPr/>
                </a:tc>
                <a:tc>
                  <a:txBody>
                    <a:bodyPr/>
                    <a:lstStyle/>
                    <a:p>
                      <a:pPr algn="ctr" fontAlgn="b"/>
                      <a:r>
                        <a:rPr lang="en-US" sz="2000" b="0" i="0" u="sng" strike="noStrike" dirty="0">
                          <a:solidFill>
                            <a:srgbClr val="000000"/>
                          </a:solidFill>
                          <a:effectLst/>
                          <a:latin typeface="+mn-lt"/>
                        </a:rPr>
                        <a:t>204</a:t>
                      </a:r>
                    </a:p>
                  </a:txBody>
                  <a:tcPr marL="9525" marR="9525" marT="9525" marB="0" anchor="ctr"/>
                </a:tc>
                <a:tc>
                  <a:txBody>
                    <a:bodyPr/>
                    <a:lstStyle/>
                    <a:p>
                      <a:pPr algn="ctr" fontAlgn="b"/>
                      <a:r>
                        <a:rPr lang="en-US" sz="2000" b="0" i="0" u="sng" strike="noStrike" dirty="0">
                          <a:solidFill>
                            <a:srgbClr val="000000"/>
                          </a:solidFill>
                          <a:effectLst/>
                          <a:latin typeface="+mn-lt"/>
                        </a:rPr>
                        <a:t>159</a:t>
                      </a:r>
                    </a:p>
                  </a:txBody>
                  <a:tcPr marL="9525" marR="9525" marT="9525" marB="0" anchor="ctr"/>
                </a:tc>
                <a:tc>
                  <a:txBody>
                    <a:bodyPr/>
                    <a:lstStyle/>
                    <a:p>
                      <a:pPr algn="ctr" fontAlgn="b"/>
                      <a:r>
                        <a:rPr lang="en-US" sz="2000" b="0" i="0" u="sng" strike="noStrike" dirty="0">
                          <a:solidFill>
                            <a:srgbClr val="000000"/>
                          </a:solidFill>
                          <a:effectLst/>
                          <a:latin typeface="+mn-lt"/>
                        </a:rPr>
                        <a:t>13</a:t>
                      </a:r>
                    </a:p>
                  </a:txBody>
                  <a:tcPr marL="9525" marR="9525" marT="9525"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08963926"/>
              </p:ext>
            </p:extLst>
          </p:nvPr>
        </p:nvGraphicFramePr>
        <p:xfrm>
          <a:off x="4636602" y="4197100"/>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fontAlgn="b"/>
                      <a:r>
                        <a:rPr lang="en-US" sz="2000" b="0" i="0" u="none" strike="noStrike">
                          <a:solidFill>
                            <a:srgbClr val="000000"/>
                          </a:solidFill>
                          <a:effectLst/>
                          <a:latin typeface="+mn-lt"/>
                        </a:rPr>
                        <a:t>121.03</a:t>
                      </a:r>
                    </a:p>
                  </a:txBody>
                  <a:tcPr marL="9525" marR="9525" marT="9525" marB="0" anchor="ctr"/>
                </a:tc>
                <a:tc>
                  <a:txBody>
                    <a:bodyPr/>
                    <a:lstStyle/>
                    <a:p>
                      <a:pPr algn="ctr" fontAlgn="b"/>
                      <a:r>
                        <a:rPr lang="en-US" sz="2000" b="0" i="0" u="none" strike="noStrike">
                          <a:solidFill>
                            <a:srgbClr val="000000"/>
                          </a:solidFill>
                          <a:effectLst/>
                          <a:latin typeface="+mn-lt"/>
                        </a:rPr>
                        <a:t>94.88</a:t>
                      </a:r>
                    </a:p>
                  </a:txBody>
                  <a:tcPr marL="9525" marR="9525" marT="9525" marB="0" anchor="ctr"/>
                </a:tc>
                <a:tc>
                  <a:txBody>
                    <a:bodyPr/>
                    <a:lstStyle/>
                    <a:p>
                      <a:pPr algn="ctr" fontAlgn="b"/>
                      <a:r>
                        <a:rPr lang="en-US" sz="2000" b="0" i="0" u="none" strike="noStrike" dirty="0" smtClean="0">
                          <a:solidFill>
                            <a:srgbClr val="000000"/>
                          </a:solidFill>
                          <a:effectLst/>
                          <a:latin typeface="+mn-lt"/>
                        </a:rPr>
                        <a:t>  8.09</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124.81</a:t>
                      </a:r>
                    </a:p>
                  </a:txBody>
                  <a:tcPr marL="9525" marR="9525" marT="9525" marB="0" anchor="ctr"/>
                </a:tc>
                <a:tc>
                  <a:txBody>
                    <a:bodyPr/>
                    <a:lstStyle/>
                    <a:p>
                      <a:pPr algn="ctr" fontAlgn="b"/>
                      <a:r>
                        <a:rPr lang="en-US" sz="2000" b="0" i="0" u="none" strike="noStrike">
                          <a:solidFill>
                            <a:srgbClr val="000000"/>
                          </a:solidFill>
                          <a:effectLst/>
                          <a:latin typeface="+mn-lt"/>
                        </a:rPr>
                        <a:t>97.85</a:t>
                      </a:r>
                    </a:p>
                  </a:txBody>
                  <a:tcPr marL="9525" marR="9525" marT="9525" marB="0" anchor="ctr"/>
                </a:tc>
                <a:tc>
                  <a:txBody>
                    <a:bodyPr/>
                    <a:lstStyle/>
                    <a:p>
                      <a:pPr algn="ctr" fontAlgn="b"/>
                      <a:r>
                        <a:rPr lang="en-US" sz="2000" b="0" i="0" u="none" strike="noStrike" dirty="0" smtClean="0">
                          <a:solidFill>
                            <a:srgbClr val="000000"/>
                          </a:solidFill>
                          <a:effectLst/>
                          <a:latin typeface="+mn-lt"/>
                        </a:rPr>
                        <a:t>  8.34</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u="none" dirty="0" smtClean="0"/>
                        <a:t>I (n=376)</a:t>
                      </a:r>
                      <a:endParaRPr lang="en-US" sz="2000" u="none" dirty="0"/>
                    </a:p>
                  </a:txBody>
                  <a:tcPr/>
                </a:tc>
                <a:tc>
                  <a:txBody>
                    <a:bodyPr/>
                    <a:lstStyle/>
                    <a:p>
                      <a:pPr algn="ctr" fontAlgn="b"/>
                      <a:r>
                        <a:rPr lang="en-US" sz="2000" b="0" i="0" u="none" strike="noStrike">
                          <a:solidFill>
                            <a:srgbClr val="000000"/>
                          </a:solidFill>
                          <a:effectLst/>
                          <a:latin typeface="+mn-lt"/>
                        </a:rPr>
                        <a:t>203.16</a:t>
                      </a:r>
                    </a:p>
                  </a:txBody>
                  <a:tcPr marL="9525" marR="9525" marT="9525" marB="0" anchor="ctr"/>
                </a:tc>
                <a:tc>
                  <a:txBody>
                    <a:bodyPr/>
                    <a:lstStyle/>
                    <a:p>
                      <a:pPr algn="ctr" fontAlgn="b"/>
                      <a:r>
                        <a:rPr lang="en-US" sz="2000" b="0" i="0" u="none" strike="noStrike" dirty="0">
                          <a:solidFill>
                            <a:srgbClr val="000000"/>
                          </a:solidFill>
                          <a:effectLst/>
                          <a:latin typeface="+mn-lt"/>
                        </a:rPr>
                        <a:t>159.27</a:t>
                      </a:r>
                    </a:p>
                  </a:txBody>
                  <a:tcPr marL="9525" marR="9525" marT="9525" marB="0" anchor="ctr"/>
                </a:tc>
                <a:tc>
                  <a:txBody>
                    <a:bodyPr/>
                    <a:lstStyle/>
                    <a:p>
                      <a:pPr algn="ctr" fontAlgn="b"/>
                      <a:r>
                        <a:rPr lang="en-US" sz="2000" b="0" i="0" u="none" strike="noStrike" dirty="0">
                          <a:solidFill>
                            <a:srgbClr val="000000"/>
                          </a:solidFill>
                          <a:effectLst/>
                          <a:latin typeface="+mn-lt"/>
                        </a:rPr>
                        <a:t>13.57</a:t>
                      </a:r>
                    </a:p>
                  </a:txBody>
                  <a:tcPr marL="9525" marR="9525" marT="9525" marB="0" anchor="ctr"/>
                </a:tc>
              </a:tr>
            </a:tbl>
          </a:graphicData>
        </a:graphic>
      </p:graphicFrame>
      <p:sp>
        <p:nvSpPr>
          <p:cNvPr id="13" name="Oval 12"/>
          <p:cNvSpPr/>
          <p:nvPr/>
        </p:nvSpPr>
        <p:spPr bwMode="auto">
          <a:xfrm>
            <a:off x="5800961" y="4197100"/>
            <a:ext cx="3022560" cy="180503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711488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C </a:t>
            </a:r>
            <a:r>
              <a:rPr lang="en-US" altLang="en-US" dirty="0">
                <a:solidFill>
                  <a:srgbClr val="FF0000"/>
                </a:solidFill>
              </a:rPr>
              <a:t>= </a:t>
            </a:r>
            <a:r>
              <a:rPr lang="en-US" altLang="en-US" dirty="0">
                <a:solidFill>
                  <a:srgbClr val="FF0000"/>
                </a:solidFill>
                <a:latin typeface="Symbol" panose="05050102010706020507" pitchFamily="18" charset="2"/>
              </a:rPr>
              <a:t>S</a:t>
            </a:r>
            <a:r>
              <a:rPr lang="en-US" altLang="en-US" dirty="0">
                <a:solidFill>
                  <a:srgbClr val="FF0000"/>
                </a:solidFill>
              </a:rPr>
              <a:t> (O – E)</a:t>
            </a:r>
            <a:r>
              <a:rPr lang="en-US" altLang="en-US" baseline="30000" dirty="0">
                <a:solidFill>
                  <a:srgbClr val="FF0000"/>
                </a:solidFill>
              </a:rPr>
              <a:t>2</a:t>
            </a:r>
            <a:r>
              <a:rPr lang="en-US" altLang="en-US" dirty="0">
                <a:solidFill>
                  <a:srgbClr val="FF0000"/>
                </a:solidFill>
              </a:rPr>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a:t>
            </a:r>
            <a:r>
              <a:rPr lang="en-US" u="sng" dirty="0" smtClean="0"/>
              <a:t>counts</a:t>
            </a:r>
          </a:p>
          <a:p>
            <a:endParaRPr lang="en-US" u="sng" dirty="0"/>
          </a:p>
          <a:p>
            <a:endParaRPr lang="en-US" u="sng" dirty="0" smtClean="0"/>
          </a:p>
          <a:p>
            <a:endParaRPr lang="en-US" u="sng" dirty="0"/>
          </a:p>
          <a:p>
            <a:endParaRPr lang="en-US" sz="1600" u="sng" dirty="0" smtClean="0"/>
          </a:p>
          <a:p>
            <a:r>
              <a:rPr lang="en-US" u="sng" dirty="0" smtClean="0"/>
              <a:t>Expected</a:t>
            </a:r>
            <a:r>
              <a:rPr lang="en-US" dirty="0" smtClean="0"/>
              <a:t> counts</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22</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892912682"/>
              </p:ext>
            </p:extLst>
          </p:nvPr>
        </p:nvGraphicFramePr>
        <p:xfrm>
          <a:off x="4650382" y="3261519"/>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12740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fontAlgn="b"/>
                      <a:r>
                        <a:rPr lang="en-US" sz="2000" b="0" i="0" u="none" strike="noStrike">
                          <a:solidFill>
                            <a:srgbClr val="000000"/>
                          </a:solidFill>
                          <a:effectLst/>
                          <a:latin typeface="+mn-lt"/>
                        </a:rPr>
                        <a:t>121.03</a:t>
                      </a:r>
                    </a:p>
                  </a:txBody>
                  <a:tcPr marL="9525" marR="9525" marT="9525" marB="0" anchor="ctr"/>
                </a:tc>
                <a:tc>
                  <a:txBody>
                    <a:bodyPr/>
                    <a:lstStyle/>
                    <a:p>
                      <a:pPr algn="ctr" fontAlgn="b"/>
                      <a:r>
                        <a:rPr lang="en-US" sz="2000" b="0" i="0" u="none" strike="noStrike" dirty="0" smtClean="0">
                          <a:solidFill>
                            <a:srgbClr val="000000"/>
                          </a:solidFill>
                          <a:effectLst/>
                          <a:latin typeface="+mn-lt"/>
                        </a:rPr>
                        <a:t>94.88  </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  8.09</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124.81</a:t>
                      </a:r>
                    </a:p>
                  </a:txBody>
                  <a:tcPr marL="9525" marR="9525" marT="9525" marB="0" anchor="ctr"/>
                </a:tc>
                <a:tc>
                  <a:txBody>
                    <a:bodyPr/>
                    <a:lstStyle/>
                    <a:p>
                      <a:pPr algn="ctr" fontAlgn="b"/>
                      <a:r>
                        <a:rPr lang="en-US" sz="2000" b="0" i="0" u="none" strike="noStrike" dirty="0">
                          <a:solidFill>
                            <a:srgbClr val="000000"/>
                          </a:solidFill>
                          <a:effectLst/>
                          <a:latin typeface="+mn-lt"/>
                        </a:rPr>
                        <a:t>97.85</a:t>
                      </a:r>
                    </a:p>
                  </a:txBody>
                  <a:tcPr marL="9525" marR="9525" marT="9525" marB="0" anchor="ctr"/>
                </a:tc>
                <a:tc>
                  <a:txBody>
                    <a:bodyPr/>
                    <a:lstStyle/>
                    <a:p>
                      <a:pPr algn="ctr" fontAlgn="b"/>
                      <a:r>
                        <a:rPr lang="en-US" sz="2000" b="0" i="0" u="none" strike="noStrike" dirty="0" smtClean="0">
                          <a:solidFill>
                            <a:srgbClr val="000000"/>
                          </a:solidFill>
                          <a:effectLst/>
                          <a:latin typeface="+mn-lt"/>
                        </a:rPr>
                        <a:t>  8.34</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u="none" dirty="0" smtClean="0"/>
                        <a:t>I (n=376)</a:t>
                      </a:r>
                      <a:endParaRPr lang="en-US" sz="2000" u="none" dirty="0"/>
                    </a:p>
                  </a:txBody>
                  <a:tcPr/>
                </a:tc>
                <a:tc>
                  <a:txBody>
                    <a:bodyPr/>
                    <a:lstStyle/>
                    <a:p>
                      <a:pPr algn="ctr" fontAlgn="b"/>
                      <a:r>
                        <a:rPr lang="en-US" sz="2000" b="0" i="0" u="none" strike="noStrike">
                          <a:solidFill>
                            <a:srgbClr val="000000"/>
                          </a:solidFill>
                          <a:effectLst/>
                          <a:latin typeface="+mn-lt"/>
                        </a:rPr>
                        <a:t>203.16</a:t>
                      </a:r>
                    </a:p>
                  </a:txBody>
                  <a:tcPr marL="9525" marR="9525" marT="9525" marB="0" anchor="ctr"/>
                </a:tc>
                <a:tc>
                  <a:txBody>
                    <a:bodyPr/>
                    <a:lstStyle/>
                    <a:p>
                      <a:pPr algn="ctr" fontAlgn="b"/>
                      <a:r>
                        <a:rPr lang="en-US" sz="2000" b="0" i="0" u="none" strike="noStrike" dirty="0">
                          <a:solidFill>
                            <a:srgbClr val="000000"/>
                          </a:solidFill>
                          <a:effectLst/>
                          <a:latin typeface="+mn-lt"/>
                        </a:rPr>
                        <a:t>159.27</a:t>
                      </a:r>
                    </a:p>
                  </a:txBody>
                  <a:tcPr marL="9525" marR="9525" marT="9525" marB="0" anchor="ctr"/>
                </a:tc>
                <a:tc>
                  <a:txBody>
                    <a:bodyPr/>
                    <a:lstStyle/>
                    <a:p>
                      <a:pPr algn="ctr" fontAlgn="b"/>
                      <a:r>
                        <a:rPr lang="en-US" sz="2000" b="0" i="0" u="none" strike="noStrike" dirty="0">
                          <a:solidFill>
                            <a:srgbClr val="000000"/>
                          </a:solidFill>
                          <a:effectLst/>
                          <a:latin typeface="+mn-lt"/>
                        </a:rPr>
                        <a:t>13.57</a:t>
                      </a:r>
                    </a:p>
                  </a:txBody>
                  <a:tcPr marL="9525" marR="9525" marT="9525" marB="0" anchor="ctr"/>
                </a:tc>
              </a:tr>
            </a:tbl>
          </a:graphicData>
        </a:graphic>
      </p:graphicFrame>
      <p:sp>
        <p:nvSpPr>
          <p:cNvPr id="2" name="TextBox 1"/>
          <p:cNvSpPr txBox="1"/>
          <p:nvPr/>
        </p:nvSpPr>
        <p:spPr>
          <a:xfrm>
            <a:off x="4604899" y="5034567"/>
            <a:ext cx="3917920" cy="1261884"/>
          </a:xfrm>
          <a:prstGeom prst="rect">
            <a:avLst/>
          </a:prstGeom>
          <a:noFill/>
        </p:spPr>
        <p:txBody>
          <a:bodyPr wrap="square" rtlCol="0">
            <a:spAutoFit/>
          </a:bodyPr>
          <a:lstStyle/>
          <a:p>
            <a:r>
              <a:rPr lang="en-US" sz="2400" dirty="0" smtClean="0"/>
              <a:t>C = (60 – 121.03)</a:t>
            </a:r>
            <a:r>
              <a:rPr lang="en-US" sz="2400" baseline="30000" dirty="0" smtClean="0"/>
              <a:t>2</a:t>
            </a:r>
            <a:r>
              <a:rPr lang="en-US" sz="2400" dirty="0" smtClean="0"/>
              <a:t> / 121.03 + … (13 – 13.57)</a:t>
            </a:r>
            <a:r>
              <a:rPr lang="en-US" sz="2400" baseline="30000" dirty="0" smtClean="0"/>
              <a:t>2</a:t>
            </a:r>
            <a:r>
              <a:rPr lang="en-US" sz="2400" dirty="0" smtClean="0"/>
              <a:t> / 13.57</a:t>
            </a:r>
          </a:p>
          <a:p>
            <a:r>
              <a:rPr lang="en-US" sz="2400" dirty="0"/>
              <a:t> </a:t>
            </a:r>
            <a:r>
              <a:rPr lang="en-US" sz="2400" dirty="0" smtClean="0"/>
              <a:t>   = </a:t>
            </a:r>
            <a:r>
              <a:rPr lang="en-US" sz="2800" dirty="0" smtClean="0">
                <a:solidFill>
                  <a:srgbClr val="FF0000"/>
                </a:solidFill>
              </a:rPr>
              <a:t>130.47</a:t>
            </a:r>
            <a:endParaRPr lang="en-US" sz="2800" dirty="0">
              <a:solidFill>
                <a:srgbClr val="FF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234907828"/>
              </p:ext>
            </p:extLst>
          </p:nvPr>
        </p:nvGraphicFramePr>
        <p:xfrm>
          <a:off x="4648200" y="932675"/>
          <a:ext cx="4046117" cy="1584960"/>
        </p:xfrm>
        <a:graphic>
          <a:graphicData uri="http://schemas.openxmlformats.org/drawingml/2006/table">
            <a:tbl>
              <a:tblPr firstRow="1" bandRow="1">
                <a:tableStyleId>{5C22544A-7EE6-4342-B048-85BDC9FD1C3A}</a:tableStyleId>
              </a:tblPr>
              <a:tblGrid>
                <a:gridCol w="1344175"/>
                <a:gridCol w="940923"/>
                <a:gridCol w="940923"/>
                <a:gridCol w="820096"/>
              </a:tblGrid>
              <a:tr h="357835">
                <a:tc>
                  <a:txBody>
                    <a:bodyPr/>
                    <a:lstStyle/>
                    <a:p>
                      <a:endParaRPr lang="en-US" sz="2000" dirty="0"/>
                    </a:p>
                  </a:txBody>
                  <a:tcPr/>
                </a:tc>
                <a:tc>
                  <a:txBody>
                    <a:bodyPr/>
                    <a:lstStyle/>
                    <a:p>
                      <a:pPr algn="ctr"/>
                      <a:r>
                        <a:rPr lang="en-US" sz="1400" u="sng" dirty="0" smtClean="0">
                          <a:solidFill>
                            <a:schemeClr val="tx1"/>
                          </a:solidFill>
                        </a:rPr>
                        <a:t>Support</a:t>
                      </a:r>
                      <a:endParaRPr lang="en-US" sz="1400" u="sng" dirty="0">
                        <a:solidFill>
                          <a:schemeClr val="tx1"/>
                        </a:solidFill>
                      </a:endParaRPr>
                    </a:p>
                  </a:txBody>
                  <a:tcPr/>
                </a:tc>
                <a:tc>
                  <a:txBody>
                    <a:bodyPr/>
                    <a:lstStyle/>
                    <a:p>
                      <a:pPr algn="ctr"/>
                      <a:r>
                        <a:rPr lang="en-US" sz="1400" u="sng" dirty="0" smtClean="0">
                          <a:solidFill>
                            <a:schemeClr val="tx1"/>
                          </a:solidFill>
                        </a:rPr>
                        <a:t>Oppose</a:t>
                      </a:r>
                      <a:endParaRPr lang="en-US" sz="1400" u="sng" dirty="0">
                        <a:solidFill>
                          <a:schemeClr val="tx1"/>
                        </a:solidFill>
                      </a:endParaRPr>
                    </a:p>
                  </a:txBody>
                  <a:tcPr/>
                </a:tc>
                <a:tc>
                  <a:txBody>
                    <a:bodyPr/>
                    <a:lstStyle/>
                    <a:p>
                      <a:pPr algn="ctr"/>
                      <a:r>
                        <a:rPr lang="en-US" sz="1400" u="sng" dirty="0" smtClean="0">
                          <a:solidFill>
                            <a:schemeClr val="tx1"/>
                          </a:solidFill>
                        </a:rPr>
                        <a:t>Unsure</a:t>
                      </a:r>
                      <a:endParaRPr lang="en-US" sz="1400" u="sng" dirty="0">
                        <a:solidFill>
                          <a:schemeClr val="tx1"/>
                        </a:solidFill>
                      </a:endParaRPr>
                    </a:p>
                  </a:txBody>
                  <a:tcPr/>
                </a:tc>
              </a:tr>
              <a:tr h="370840">
                <a:tc>
                  <a:txBody>
                    <a:bodyPr/>
                    <a:lstStyle/>
                    <a:p>
                      <a:r>
                        <a:rPr lang="en-US" sz="2000" dirty="0" smtClean="0"/>
                        <a:t>R (n=224)</a:t>
                      </a:r>
                    </a:p>
                  </a:txBody>
                  <a:tcPr/>
                </a:tc>
                <a:tc>
                  <a:txBody>
                    <a:bodyPr/>
                    <a:lstStyle/>
                    <a:p>
                      <a:pPr algn="ctr" fontAlgn="b"/>
                      <a:r>
                        <a:rPr lang="en-US" sz="2000" b="0" i="0" u="none" strike="noStrike" dirty="0" smtClean="0">
                          <a:solidFill>
                            <a:srgbClr val="000000"/>
                          </a:solidFill>
                          <a:effectLst/>
                          <a:latin typeface="+mn-lt"/>
                        </a:rPr>
                        <a:t>  60</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a:solidFill>
                            <a:srgbClr val="000000"/>
                          </a:solidFill>
                          <a:effectLst/>
                          <a:latin typeface="+mn-lt"/>
                        </a:rPr>
                        <a:t>152</a:t>
                      </a:r>
                    </a:p>
                  </a:txBody>
                  <a:tcPr marL="9525" marR="9525" marT="9525" marB="0" anchor="ctr"/>
                </a:tc>
                <a:tc>
                  <a:txBody>
                    <a:bodyPr/>
                    <a:lstStyle/>
                    <a:p>
                      <a:pPr algn="ctr" fontAlgn="b"/>
                      <a:r>
                        <a:rPr lang="en-US" sz="2000" b="0" i="0" u="none" strike="noStrike">
                          <a:solidFill>
                            <a:srgbClr val="000000"/>
                          </a:solidFill>
                          <a:effectLst/>
                          <a:latin typeface="+mn-lt"/>
                        </a:rPr>
                        <a:t>12</a:t>
                      </a:r>
                    </a:p>
                  </a:txBody>
                  <a:tcPr marL="9525" marR="9525" marT="9525" marB="0" anchor="ctr"/>
                </a:tc>
              </a:tr>
              <a:tr h="370840">
                <a:tc>
                  <a:txBody>
                    <a:bodyPr/>
                    <a:lstStyle/>
                    <a:p>
                      <a:r>
                        <a:rPr lang="en-US" sz="2000" dirty="0" smtClean="0"/>
                        <a:t>D (n=231)</a:t>
                      </a:r>
                      <a:endParaRPr lang="en-US" sz="2000" dirty="0"/>
                    </a:p>
                  </a:txBody>
                  <a:tcPr/>
                </a:tc>
                <a:tc>
                  <a:txBody>
                    <a:bodyPr/>
                    <a:lstStyle/>
                    <a:p>
                      <a:pPr algn="ctr" fontAlgn="b"/>
                      <a:r>
                        <a:rPr lang="en-US" sz="2000" b="0" i="0" u="none" strike="noStrike" dirty="0">
                          <a:solidFill>
                            <a:srgbClr val="000000"/>
                          </a:solidFill>
                          <a:effectLst/>
                          <a:latin typeface="+mn-lt"/>
                        </a:rPr>
                        <a:t>185</a:t>
                      </a:r>
                    </a:p>
                  </a:txBody>
                  <a:tcPr marL="9525" marR="9525" marT="9525" marB="0" anchor="ctr"/>
                </a:tc>
                <a:tc>
                  <a:txBody>
                    <a:bodyPr/>
                    <a:lstStyle/>
                    <a:p>
                      <a:pPr algn="ctr" fontAlgn="b"/>
                      <a:r>
                        <a:rPr lang="en-US" sz="2000" b="0" i="0" u="none" strike="noStrike" dirty="0" smtClean="0">
                          <a:solidFill>
                            <a:srgbClr val="000000"/>
                          </a:solidFill>
                          <a:effectLst/>
                          <a:latin typeface="+mn-lt"/>
                        </a:rPr>
                        <a:t>  41</a:t>
                      </a:r>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0" i="0" u="none" strike="noStrike" dirty="0" smtClean="0">
                          <a:solidFill>
                            <a:srgbClr val="000000"/>
                          </a:solidFill>
                          <a:effectLst/>
                          <a:latin typeface="+mn-lt"/>
                        </a:rPr>
                        <a:t>  5</a:t>
                      </a:r>
                      <a:endParaRPr lang="en-US" sz="2000" b="0" i="0" u="none" strike="noStrike" dirty="0">
                        <a:solidFill>
                          <a:srgbClr val="000000"/>
                        </a:solidFill>
                        <a:effectLst/>
                        <a:latin typeface="+mn-lt"/>
                      </a:endParaRPr>
                    </a:p>
                  </a:txBody>
                  <a:tcPr marL="9525" marR="9525" marT="9525" marB="0" anchor="ctr"/>
                </a:tc>
              </a:tr>
              <a:tr h="370840">
                <a:tc>
                  <a:txBody>
                    <a:bodyPr/>
                    <a:lstStyle/>
                    <a:p>
                      <a:r>
                        <a:rPr lang="en-US" sz="2000" u="sng" dirty="0" smtClean="0"/>
                        <a:t>I (n=376)</a:t>
                      </a:r>
                      <a:endParaRPr lang="en-US" sz="2000" u="sng" dirty="0"/>
                    </a:p>
                  </a:txBody>
                  <a:tcPr/>
                </a:tc>
                <a:tc>
                  <a:txBody>
                    <a:bodyPr/>
                    <a:lstStyle/>
                    <a:p>
                      <a:pPr algn="ctr" fontAlgn="b"/>
                      <a:r>
                        <a:rPr lang="en-US" sz="2000" b="0" i="0" u="sng" strike="noStrike" dirty="0">
                          <a:solidFill>
                            <a:srgbClr val="000000"/>
                          </a:solidFill>
                          <a:effectLst/>
                          <a:latin typeface="+mn-lt"/>
                        </a:rPr>
                        <a:t>204</a:t>
                      </a:r>
                    </a:p>
                  </a:txBody>
                  <a:tcPr marL="9525" marR="9525" marT="9525" marB="0" anchor="ctr"/>
                </a:tc>
                <a:tc>
                  <a:txBody>
                    <a:bodyPr/>
                    <a:lstStyle/>
                    <a:p>
                      <a:pPr algn="ctr" fontAlgn="b"/>
                      <a:r>
                        <a:rPr lang="en-US" sz="2000" b="0" i="0" u="sng" strike="noStrike" dirty="0">
                          <a:solidFill>
                            <a:srgbClr val="000000"/>
                          </a:solidFill>
                          <a:effectLst/>
                          <a:latin typeface="+mn-lt"/>
                        </a:rPr>
                        <a:t>159</a:t>
                      </a:r>
                    </a:p>
                  </a:txBody>
                  <a:tcPr marL="9525" marR="9525" marT="9525" marB="0" anchor="ctr"/>
                </a:tc>
                <a:tc>
                  <a:txBody>
                    <a:bodyPr/>
                    <a:lstStyle/>
                    <a:p>
                      <a:pPr algn="ctr" fontAlgn="b"/>
                      <a:r>
                        <a:rPr lang="en-US" sz="2000" b="0" i="0" u="sng" strike="noStrike" dirty="0">
                          <a:solidFill>
                            <a:srgbClr val="000000"/>
                          </a:solidFill>
                          <a:effectLst/>
                          <a:latin typeface="+mn-lt"/>
                        </a:rPr>
                        <a:t>13</a:t>
                      </a:r>
                    </a:p>
                  </a:txBody>
                  <a:tcPr marL="9525" marR="9525" marT="9525" marB="0" anchor="ctr"/>
                </a:tc>
              </a:tr>
            </a:tbl>
          </a:graphicData>
        </a:graphic>
      </p:graphicFrame>
    </p:spTree>
    <p:extLst>
      <p:ext uri="{BB962C8B-B14F-4D97-AF65-F5344CB8AC3E}">
        <p14:creationId xmlns:p14="http://schemas.microsoft.com/office/powerpoint/2010/main" val="400831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Compare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baseline="-25000" dirty="0" smtClean="0">
                <a:solidFill>
                  <a:srgbClr val="FF0000"/>
                </a:solidFill>
              </a:rPr>
              <a:t>(r–1</a:t>
            </a:r>
            <a:r>
              <a:rPr lang="en-US" altLang="en-US" baseline="-25000" dirty="0">
                <a:solidFill>
                  <a:srgbClr val="FF0000"/>
                </a:solidFill>
              </a:rPr>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political party and attitude are independent</a:t>
            </a:r>
          </a:p>
          <a:p>
            <a:endParaRPr lang="en-US" sz="1000" dirty="0"/>
          </a:p>
          <a:p>
            <a:r>
              <a:rPr lang="en-US" dirty="0" smtClean="0"/>
              <a:t>If H</a:t>
            </a:r>
            <a:r>
              <a:rPr lang="en-US" baseline="-25000" dirty="0" smtClean="0"/>
              <a:t>0</a:t>
            </a:r>
            <a:r>
              <a:rPr lang="en-US" dirty="0"/>
              <a:t> </a:t>
            </a:r>
            <a:r>
              <a:rPr lang="en-US" dirty="0" smtClean="0"/>
              <a:t>true, C = 130.47</a:t>
            </a:r>
          </a:p>
          <a:p>
            <a:endParaRPr lang="en-US" sz="1000" dirty="0"/>
          </a:p>
          <a:p>
            <a:r>
              <a:rPr lang="en-US" dirty="0" smtClean="0"/>
              <a:t>3 rows, 3 columns </a:t>
            </a:r>
            <a:r>
              <a:rPr lang="en-US" dirty="0" smtClean="0">
                <a:sym typeface="Wingdings" panose="05000000000000000000" pitchFamily="2" charset="2"/>
              </a:rPr>
              <a:t> compare to </a:t>
            </a:r>
            <a:r>
              <a:rPr lang="en-US" dirty="0" smtClean="0">
                <a:latin typeface="Symbol" panose="05050102010706020507" pitchFamily="18" charset="2"/>
                <a:sym typeface="Wingdings" panose="05000000000000000000" pitchFamily="2" charset="2"/>
              </a:rPr>
              <a:t>c</a:t>
            </a:r>
            <a:r>
              <a:rPr lang="en-US" baseline="30000" dirty="0" smtClean="0">
                <a:sym typeface="Wingdings" panose="05000000000000000000" pitchFamily="2" charset="2"/>
              </a:rPr>
              <a:t>2</a:t>
            </a:r>
            <a:r>
              <a:rPr lang="en-US" dirty="0" smtClean="0">
                <a:sym typeface="Wingdings" panose="05000000000000000000" pitchFamily="2" charset="2"/>
              </a:rPr>
              <a:t> with (3-1)(3-1) = 4 </a:t>
            </a:r>
            <a:r>
              <a:rPr lang="en-US" dirty="0" err="1" smtClean="0">
                <a:sym typeface="Wingdings" panose="05000000000000000000" pitchFamily="2" charset="2"/>
              </a:rPr>
              <a:t>df</a:t>
            </a:r>
            <a:endParaRPr lang="en-US" dirty="0" smtClean="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23</a:t>
            </a:fld>
            <a:endParaRPr lang="en-US" altLang="en-US"/>
          </a:p>
        </p:txBody>
      </p:sp>
    </p:spTree>
    <p:extLst>
      <p:ext uri="{BB962C8B-B14F-4D97-AF65-F5344CB8AC3E}">
        <p14:creationId xmlns:p14="http://schemas.microsoft.com/office/powerpoint/2010/main" val="181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Get </a:t>
            </a:r>
            <a:r>
              <a:rPr lang="en-US" altLang="en-US" dirty="0">
                <a:solidFill>
                  <a:srgbClr val="FF0000"/>
                </a:solidFill>
              </a:rPr>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political party and attitude are independent</a:t>
            </a:r>
          </a:p>
          <a:p>
            <a:endParaRPr lang="en-US" sz="1000" dirty="0"/>
          </a:p>
          <a:p>
            <a:r>
              <a:rPr lang="en-US" dirty="0"/>
              <a:t>If H</a:t>
            </a:r>
            <a:r>
              <a:rPr lang="en-US" baseline="-25000" dirty="0"/>
              <a:t>0</a:t>
            </a:r>
            <a:r>
              <a:rPr lang="en-US" dirty="0"/>
              <a:t> true, C = 130.47</a:t>
            </a:r>
          </a:p>
          <a:p>
            <a:endParaRPr lang="en-US" sz="1000" dirty="0"/>
          </a:p>
          <a:p>
            <a:r>
              <a:rPr lang="en-US" dirty="0" smtClean="0"/>
              <a:t>3 rows, 3 columns </a:t>
            </a:r>
            <a:r>
              <a:rPr lang="en-US" dirty="0" smtClean="0">
                <a:sym typeface="Wingdings" panose="05000000000000000000" pitchFamily="2" charset="2"/>
              </a:rPr>
              <a:t> compare to </a:t>
            </a:r>
            <a:r>
              <a:rPr lang="en-US" dirty="0" smtClean="0">
                <a:latin typeface="Symbol" panose="05050102010706020507" pitchFamily="18" charset="2"/>
                <a:sym typeface="Wingdings" panose="05000000000000000000" pitchFamily="2" charset="2"/>
              </a:rPr>
              <a:t>c</a:t>
            </a:r>
            <a:r>
              <a:rPr lang="en-US" baseline="30000" dirty="0" smtClean="0">
                <a:sym typeface="Wingdings" panose="05000000000000000000" pitchFamily="2" charset="2"/>
              </a:rPr>
              <a:t>2</a:t>
            </a:r>
            <a:r>
              <a:rPr lang="en-US" dirty="0" smtClean="0">
                <a:sym typeface="Wingdings" panose="05000000000000000000" pitchFamily="2" charset="2"/>
              </a:rPr>
              <a:t> with (3-1)(3-1) = 4 </a:t>
            </a:r>
            <a:r>
              <a:rPr lang="en-US" dirty="0" err="1" smtClean="0">
                <a:sym typeface="Wingdings" panose="05000000000000000000" pitchFamily="2" charset="2"/>
              </a:rPr>
              <a:t>df</a:t>
            </a:r>
            <a:endParaRPr lang="en-US" dirty="0" smtClean="0">
              <a:sym typeface="Wingdings" panose="05000000000000000000" pitchFamily="2" charset="2"/>
            </a:endParaRPr>
          </a:p>
          <a:p>
            <a:endParaRPr lang="en-US" sz="1000" dirty="0"/>
          </a:p>
          <a:p>
            <a:r>
              <a:rPr lang="en-US" dirty="0" smtClean="0"/>
              <a:t>p</a:t>
            </a:r>
            <a:r>
              <a:rPr lang="en-US" dirty="0" smtClean="0">
                <a:solidFill>
                  <a:srgbClr val="00B050"/>
                </a:solidFill>
              </a:rPr>
              <a:t>=CHIDIST(130.47,4)</a:t>
            </a:r>
            <a:r>
              <a:rPr lang="en-US" dirty="0" smtClean="0"/>
              <a:t>   </a:t>
            </a:r>
          </a:p>
          <a:p>
            <a:pPr marL="0" indent="0">
              <a:buNone/>
            </a:pPr>
            <a:r>
              <a:rPr lang="en-US" dirty="0"/>
              <a:t> </a:t>
            </a:r>
            <a:r>
              <a:rPr lang="en-US" dirty="0" smtClean="0"/>
              <a:t>     = 3.1 x 10</a:t>
            </a:r>
            <a:r>
              <a:rPr lang="en-US" baseline="30000" dirty="0" smtClean="0"/>
              <a:t>–27</a:t>
            </a:r>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24</a:t>
            </a:fld>
            <a:endParaRPr lang="en-US" altLang="en-US"/>
          </a:p>
        </p:txBody>
      </p:sp>
    </p:spTree>
    <p:extLst>
      <p:ext uri="{BB962C8B-B14F-4D97-AF65-F5344CB8AC3E}">
        <p14:creationId xmlns:p14="http://schemas.microsoft.com/office/powerpoint/2010/main" val="78628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animEffect transition="in" filter="fade">
                                      <p:cBhvr>
                                        <p:cTn id="1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Make conclusion</a:t>
            </a:r>
            <a:endParaRPr lang="en-US" dirty="0">
              <a:solidFill>
                <a:srgbClr val="FF0000"/>
              </a:solidFill>
            </a:endParaRPr>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political party and attitude are independent</a:t>
            </a:r>
          </a:p>
          <a:p>
            <a:endParaRPr lang="en-US" sz="1000" dirty="0"/>
          </a:p>
          <a:p>
            <a:r>
              <a:rPr lang="en-US" dirty="0"/>
              <a:t>If H</a:t>
            </a:r>
            <a:r>
              <a:rPr lang="en-US" baseline="-25000" dirty="0"/>
              <a:t>0</a:t>
            </a:r>
            <a:r>
              <a:rPr lang="en-US" dirty="0"/>
              <a:t> true, C = 130.47</a:t>
            </a:r>
          </a:p>
          <a:p>
            <a:endParaRPr lang="en-US" sz="1000" dirty="0"/>
          </a:p>
          <a:p>
            <a:r>
              <a:rPr lang="en-US" dirty="0" smtClean="0"/>
              <a:t>3 rows, 3 columns </a:t>
            </a:r>
            <a:r>
              <a:rPr lang="en-US" dirty="0" smtClean="0">
                <a:sym typeface="Wingdings" panose="05000000000000000000" pitchFamily="2" charset="2"/>
              </a:rPr>
              <a:t> compare to </a:t>
            </a:r>
            <a:r>
              <a:rPr lang="en-US" dirty="0" smtClean="0">
                <a:latin typeface="Symbol" panose="05050102010706020507" pitchFamily="18" charset="2"/>
                <a:sym typeface="Wingdings" panose="05000000000000000000" pitchFamily="2" charset="2"/>
              </a:rPr>
              <a:t>c</a:t>
            </a:r>
            <a:r>
              <a:rPr lang="en-US" baseline="30000" dirty="0" smtClean="0">
                <a:sym typeface="Wingdings" panose="05000000000000000000" pitchFamily="2" charset="2"/>
              </a:rPr>
              <a:t>2</a:t>
            </a:r>
            <a:r>
              <a:rPr lang="en-US" dirty="0" smtClean="0">
                <a:sym typeface="Wingdings" panose="05000000000000000000" pitchFamily="2" charset="2"/>
              </a:rPr>
              <a:t> with (3-1)(3-1) = 4 </a:t>
            </a:r>
            <a:r>
              <a:rPr lang="en-US" dirty="0" err="1" smtClean="0">
                <a:sym typeface="Wingdings" panose="05000000000000000000" pitchFamily="2" charset="2"/>
              </a:rPr>
              <a:t>df</a:t>
            </a:r>
            <a:endParaRPr lang="en-US" dirty="0" smtClean="0">
              <a:sym typeface="Wingdings" panose="05000000000000000000" pitchFamily="2" charset="2"/>
            </a:endParaRPr>
          </a:p>
          <a:p>
            <a:endParaRPr lang="en-US" sz="1000" dirty="0"/>
          </a:p>
          <a:p>
            <a:r>
              <a:rPr lang="en-US" dirty="0" smtClean="0"/>
              <a:t>p</a:t>
            </a:r>
            <a:r>
              <a:rPr lang="en-US" dirty="0" smtClean="0">
                <a:solidFill>
                  <a:srgbClr val="00B050"/>
                </a:solidFill>
              </a:rPr>
              <a:t>=CHIDIST(130.47,4)</a:t>
            </a:r>
            <a:r>
              <a:rPr lang="en-US" dirty="0" smtClean="0"/>
              <a:t>   </a:t>
            </a:r>
          </a:p>
          <a:p>
            <a:pPr marL="0" indent="0">
              <a:buNone/>
            </a:pPr>
            <a:r>
              <a:rPr lang="en-US" dirty="0"/>
              <a:t> </a:t>
            </a:r>
            <a:r>
              <a:rPr lang="en-US" dirty="0" smtClean="0"/>
              <a:t>     = 3.1 x 10</a:t>
            </a:r>
            <a:r>
              <a:rPr lang="en-US" baseline="30000" dirty="0" smtClean="0"/>
              <a:t>–27</a:t>
            </a:r>
          </a:p>
          <a:p>
            <a:endParaRPr lang="en-US" sz="1000" dirty="0"/>
          </a:p>
          <a:p>
            <a:r>
              <a:rPr lang="en-US" dirty="0" smtClean="0"/>
              <a:t>Reject H</a:t>
            </a:r>
            <a:r>
              <a:rPr lang="en-US" baseline="-25000" dirty="0" smtClean="0"/>
              <a:t>0</a:t>
            </a:r>
            <a:r>
              <a:rPr lang="en-US" dirty="0" smtClean="0"/>
              <a:t>:  </a:t>
            </a:r>
            <a:r>
              <a:rPr lang="en-US" u="sng" dirty="0" smtClean="0"/>
              <a:t>not</a:t>
            </a:r>
            <a:r>
              <a:rPr lang="en-US" dirty="0" smtClean="0"/>
              <a:t> independent</a:t>
            </a:r>
            <a:endParaRPr lang="en-US" baseline="-25000" dirty="0" smtClean="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25</a:t>
            </a:fld>
            <a:endParaRPr lang="en-US" altLang="en-US"/>
          </a:p>
        </p:txBody>
      </p:sp>
    </p:spTree>
    <p:extLst>
      <p:ext uri="{BB962C8B-B14F-4D97-AF65-F5344CB8AC3E}">
        <p14:creationId xmlns:p14="http://schemas.microsoft.com/office/powerpoint/2010/main" val="110667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fade">
                                      <p:cBhvr>
                                        <p:cTn id="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19" y="1099653"/>
            <a:ext cx="9015731" cy="5977822"/>
          </a:xfrm>
          <a:prstGeom prst="rect">
            <a:avLst/>
          </a:prstGeom>
        </p:spPr>
      </p:pic>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a:xfrm>
            <a:off x="457200" y="350838"/>
            <a:ext cx="8229600" cy="1165842"/>
          </a:xfrm>
        </p:spPr>
        <p:txBody>
          <a:bodyPr/>
          <a:lstStyle/>
          <a:p>
            <a:r>
              <a:rPr lang="en-US" smtClean="0"/>
              <a:t>Conclusion:  differences </a:t>
            </a:r>
            <a:r>
              <a:rPr lang="en-US" dirty="0" smtClean="0"/>
              <a:t>in rates can not be explained </a:t>
            </a:r>
            <a:r>
              <a:rPr lang="en-US" smtClean="0"/>
              <a:t>by chance …  </a:t>
            </a:r>
            <a:r>
              <a:rPr lang="en-US" dirty="0" smtClean="0"/>
              <a:t>political party matters</a:t>
            </a:r>
            <a:endParaRPr lang="en-US" dirty="0"/>
          </a:p>
        </p:txBody>
      </p:sp>
      <p:sp>
        <p:nvSpPr>
          <p:cNvPr id="5" name="Slide Number Placeholder 4"/>
          <p:cNvSpPr>
            <a:spLocks noGrp="1"/>
          </p:cNvSpPr>
          <p:nvPr>
            <p:ph type="sldNum" sz="quarter" idx="10"/>
          </p:nvPr>
        </p:nvSpPr>
        <p:spPr/>
        <p:txBody>
          <a:bodyPr/>
          <a:lstStyle/>
          <a:p>
            <a:pPr>
              <a:defRPr/>
            </a:pPr>
            <a:fld id="{BB840647-FB5D-4A8A-ADBB-3BD5F2102493}" type="slidenum">
              <a:rPr lang="en-US" altLang="en-US" smtClean="0"/>
              <a:pPr>
                <a:defRPr/>
              </a:pPr>
              <a:t>26</a:t>
            </a:fld>
            <a:endParaRPr lang="en-US" altLang="en-US"/>
          </a:p>
        </p:txBody>
      </p:sp>
      <p:graphicFrame>
        <p:nvGraphicFramePr>
          <p:cNvPr id="10" name="Chart 9"/>
          <p:cNvGraphicFramePr>
            <a:graphicFrameLocks/>
          </p:cNvGraphicFramePr>
          <p:nvPr>
            <p:extLst>
              <p:ext uri="{D42A27DB-BD31-4B8C-83A1-F6EECF244321}">
                <p14:modId xmlns:p14="http://schemas.microsoft.com/office/powerpoint/2010/main" val="3017126267"/>
              </p:ext>
            </p:extLst>
          </p:nvPr>
        </p:nvGraphicFramePr>
        <p:xfrm>
          <a:off x="827512" y="2894958"/>
          <a:ext cx="7488975" cy="2767826"/>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Straight Connector 11"/>
          <p:cNvCxnSpPr/>
          <p:nvPr/>
        </p:nvCxnSpPr>
        <p:spPr bwMode="auto">
          <a:xfrm>
            <a:off x="5493720" y="3889860"/>
            <a:ext cx="38405" cy="1305770"/>
          </a:xfrm>
          <a:prstGeom prst="line">
            <a:avLst/>
          </a:prstGeom>
          <a:solidFill>
            <a:schemeClr val="accent1"/>
          </a:solidFill>
          <a:ln w="57150" cap="flat" cmpd="sng" algn="ctr">
            <a:solidFill>
              <a:srgbClr val="FFFF00"/>
            </a:solidFill>
            <a:prstDash val="sysDot"/>
            <a:round/>
            <a:headEnd type="none" w="med" len="med"/>
            <a:tailEnd type="none" w="med" len="med"/>
          </a:ln>
          <a:effectLst/>
        </p:spPr>
      </p:cxnSp>
    </p:spTree>
    <p:extLst>
      <p:ext uri="{BB962C8B-B14F-4D97-AF65-F5344CB8AC3E}">
        <p14:creationId xmlns:p14="http://schemas.microsoft.com/office/powerpoint/2010/main" val="424949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0"/>
            <a:ext cx="9151454" cy="7384715"/>
          </a:xfrm>
          <a:prstGeom prst="rect">
            <a:avLst/>
          </a:prstGeom>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27</a:t>
            </a:fld>
            <a:endParaRPr lang="en-US" altLang="en-US"/>
          </a:p>
        </p:txBody>
      </p:sp>
      <p:sp>
        <p:nvSpPr>
          <p:cNvPr id="7" name="Content Placeholder 2"/>
          <p:cNvSpPr txBox="1">
            <a:spLocks/>
          </p:cNvSpPr>
          <p:nvPr/>
        </p:nvSpPr>
        <p:spPr bwMode="auto">
          <a:xfrm>
            <a:off x="457200" y="1733418"/>
            <a:ext cx="8229600" cy="161877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r>
              <a:rPr lang="en-US" kern="0" dirty="0" smtClean="0"/>
              <a:t>After the 9/11 bombings, thousands of people worked at Ground Zero in the rescue and cleanup operations  </a:t>
            </a:r>
            <a:endParaRPr lang="en-US" kern="0" dirty="0"/>
          </a:p>
        </p:txBody>
      </p:sp>
    </p:spTree>
    <p:extLst>
      <p:ext uri="{BB962C8B-B14F-4D97-AF65-F5344CB8AC3E}">
        <p14:creationId xmlns:p14="http://schemas.microsoft.com/office/powerpoint/2010/main" val="235740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0"/>
            <a:ext cx="9151454" cy="7384715"/>
          </a:xfrm>
          <a:prstGeom prst="rect">
            <a:avLst/>
          </a:prstGeom>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28</a:t>
            </a:fld>
            <a:endParaRPr lang="en-US" altLang="en-US"/>
          </a:p>
        </p:txBody>
      </p:sp>
      <p:sp>
        <p:nvSpPr>
          <p:cNvPr id="7" name="Content Placeholder 2"/>
          <p:cNvSpPr txBox="1">
            <a:spLocks/>
          </p:cNvSpPr>
          <p:nvPr/>
        </p:nvSpPr>
        <p:spPr bwMode="auto">
          <a:xfrm>
            <a:off x="457200" y="1733418"/>
            <a:ext cx="8229600" cy="384626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r>
              <a:rPr lang="en-US" kern="0" dirty="0" smtClean="0"/>
              <a:t>After the 9/11 bombings, thousands of people worked at Ground Zero in the rescue and cleanup operations  </a:t>
            </a:r>
          </a:p>
          <a:p>
            <a:endParaRPr lang="en-US" kern="0" dirty="0"/>
          </a:p>
          <a:p>
            <a:r>
              <a:rPr lang="en-US" kern="0" dirty="0" smtClean="0"/>
              <a:t>The effect of 9/11 on the health of those first responders was been the subject of much controversy  </a:t>
            </a:r>
            <a:endParaRPr lang="en-US" kern="0" dirty="0"/>
          </a:p>
        </p:txBody>
      </p:sp>
    </p:spTree>
    <p:extLst>
      <p:ext uri="{BB962C8B-B14F-4D97-AF65-F5344CB8AC3E}">
        <p14:creationId xmlns:p14="http://schemas.microsoft.com/office/powerpoint/2010/main" val="373187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left)">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0"/>
            <a:ext cx="9151454" cy="7384715"/>
          </a:xfrm>
          <a:prstGeom prst="rect">
            <a:avLst/>
          </a:prstGeom>
        </p:spPr>
      </p:pic>
      <p:sp>
        <p:nvSpPr>
          <p:cNvPr id="2" name="Title 1"/>
          <p:cNvSpPr>
            <a:spLocks noGrp="1"/>
          </p:cNvSpPr>
          <p:nvPr>
            <p:ph type="title"/>
          </p:nvPr>
        </p:nvSpPr>
        <p:spPr>
          <a:xfrm>
            <a:off x="457199" y="6248400"/>
            <a:ext cx="7379225" cy="457200"/>
          </a:xfrm>
        </p:spPr>
        <p:txBody>
          <a:bodyPr/>
          <a:lstStyle/>
          <a:p>
            <a:pPr algn="l"/>
            <a:r>
              <a:rPr lang="en-US" sz="1400" i="1" dirty="0">
                <a:solidFill>
                  <a:schemeClr val="bg1"/>
                </a:solidFill>
              </a:rPr>
              <a:t>Environmental Health Perspectives </a:t>
            </a:r>
            <a:r>
              <a:rPr lang="en-US" sz="1400" dirty="0">
                <a:solidFill>
                  <a:schemeClr val="bg1"/>
                </a:solidFill>
              </a:rPr>
              <a:t>(Herbert et al., </a:t>
            </a:r>
            <a:r>
              <a:rPr lang="en-US" sz="1400" i="1" dirty="0">
                <a:solidFill>
                  <a:schemeClr val="bg1"/>
                </a:solidFill>
              </a:rPr>
              <a:t>“The World Trade Center Disaster and the Health of Workers:  Five-Year Assessment of a Unique Medical Screening Program”</a:t>
            </a:r>
            <a:r>
              <a:rPr lang="en-US" sz="1400" dirty="0">
                <a:solidFill>
                  <a:schemeClr val="bg1"/>
                </a:solidFill>
              </a:rPr>
              <a:t>)</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29</a:t>
            </a:fld>
            <a:endParaRPr lang="en-US" altLang="en-US"/>
          </a:p>
        </p:txBody>
      </p:sp>
      <p:sp>
        <p:nvSpPr>
          <p:cNvPr id="7" name="Content Placeholder 2"/>
          <p:cNvSpPr txBox="1">
            <a:spLocks/>
          </p:cNvSpPr>
          <p:nvPr/>
        </p:nvSpPr>
        <p:spPr bwMode="auto">
          <a:xfrm>
            <a:off x="457200" y="350838"/>
            <a:ext cx="8229600" cy="582136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r>
              <a:rPr lang="en-US" dirty="0" smtClean="0"/>
              <a:t>In 2006, data were collected from 9412 people who assisted after 9/11</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Is there a relationship between “date of arrival” and “percent with symptom”?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62564033"/>
              </p:ext>
            </p:extLst>
          </p:nvPr>
        </p:nvGraphicFramePr>
        <p:xfrm>
          <a:off x="942727" y="1638333"/>
          <a:ext cx="7258545" cy="2965384"/>
        </p:xfrm>
        <a:graphic>
          <a:graphicData uri="http://schemas.openxmlformats.org/drawingml/2006/table">
            <a:tbl>
              <a:tblPr firstRow="1" bandRow="1">
                <a:tableStyleId>{5C22544A-7EE6-4342-B048-85BDC9FD1C3A}</a:tableStyleId>
              </a:tblPr>
              <a:tblGrid>
                <a:gridCol w="5434308"/>
                <a:gridCol w="1824237"/>
              </a:tblGrid>
              <a:tr h="695232">
                <a:tc>
                  <a:txBody>
                    <a:bodyPr/>
                    <a:lstStyle/>
                    <a:p>
                      <a:pPr algn="l" fontAlgn="b"/>
                      <a:r>
                        <a:rPr lang="en-US" sz="2400" b="0" i="0" u="none" strike="noStrike" dirty="0" smtClean="0">
                          <a:solidFill>
                            <a:srgbClr val="000000"/>
                          </a:solidFill>
                          <a:effectLst/>
                          <a:latin typeface="+mj-lt"/>
                        </a:rPr>
                        <a:t>Group</a:t>
                      </a:r>
                      <a:endParaRPr lang="en-US" sz="2400" b="0" i="0" u="none" strike="noStrike" dirty="0">
                        <a:solidFill>
                          <a:srgbClr val="000000"/>
                        </a:solidFill>
                        <a:effectLst/>
                        <a:latin typeface="+mj-lt"/>
                      </a:endParaRPr>
                    </a:p>
                  </a:txBody>
                  <a:tcPr marL="9525" marR="9525" marT="9525" marB="0" anchor="b"/>
                </a:tc>
                <a:tc>
                  <a:txBody>
                    <a:bodyPr/>
                    <a:lstStyle/>
                    <a:p>
                      <a:pPr algn="ctr" fontAlgn="b"/>
                      <a:r>
                        <a:rPr lang="en-US" sz="2400" b="0" i="0" u="none" strike="noStrike" dirty="0" smtClean="0">
                          <a:solidFill>
                            <a:srgbClr val="000000"/>
                          </a:solidFill>
                          <a:effectLst/>
                          <a:latin typeface="+mj-lt"/>
                        </a:rPr>
                        <a:t>Number w/ symptoms*</a:t>
                      </a:r>
                      <a:endParaRPr lang="en-US" sz="2400" b="0" i="0" u="none" strike="noStrike" dirty="0">
                        <a:solidFill>
                          <a:srgbClr val="000000"/>
                        </a:solidFill>
                        <a:effectLst/>
                        <a:latin typeface="+mj-lt"/>
                      </a:endParaRPr>
                    </a:p>
                  </a:txBody>
                  <a:tcPr marL="9525" marR="9525" marT="9525" marB="0" anchor="b"/>
                </a:tc>
              </a:tr>
              <a:tr h="352084">
                <a:tc>
                  <a:txBody>
                    <a:bodyPr/>
                    <a:lstStyle/>
                    <a:p>
                      <a:pPr algn="l" fontAlgn="b"/>
                      <a:r>
                        <a:rPr lang="en-US" sz="2400" b="0" i="0" u="none" strike="noStrike" dirty="0">
                          <a:solidFill>
                            <a:srgbClr val="000000"/>
                          </a:solidFill>
                          <a:effectLst/>
                          <a:latin typeface="+mj-lt"/>
                        </a:rPr>
                        <a:t>Arrived 9/11, in dust cloud (n=1878)</a:t>
                      </a:r>
                    </a:p>
                  </a:txBody>
                  <a:tcPr marL="9525" marR="9525" marT="9525" marB="0" anchor="b"/>
                </a:tc>
                <a:tc>
                  <a:txBody>
                    <a:bodyPr/>
                    <a:lstStyle/>
                    <a:p>
                      <a:pPr algn="ctr" fontAlgn="b"/>
                      <a:r>
                        <a:rPr lang="en-US" sz="2400" b="0" i="0" u="none" strike="noStrike" dirty="0" smtClean="0">
                          <a:solidFill>
                            <a:srgbClr val="000000"/>
                          </a:solidFill>
                          <a:effectLst/>
                          <a:latin typeface="+mj-lt"/>
                        </a:rPr>
                        <a:t>1018</a:t>
                      </a:r>
                      <a:endParaRPr lang="en-US" sz="2400" b="0" i="0" u="none" strike="noStrike" dirty="0">
                        <a:solidFill>
                          <a:srgbClr val="000000"/>
                        </a:solidFill>
                        <a:effectLst/>
                        <a:latin typeface="+mj-lt"/>
                      </a:endParaRPr>
                    </a:p>
                  </a:txBody>
                  <a:tcPr marL="9525" marR="9525" marT="9525" marB="0" anchor="b"/>
                </a:tc>
              </a:tr>
              <a:tr h="352084">
                <a:tc>
                  <a:txBody>
                    <a:bodyPr/>
                    <a:lstStyle/>
                    <a:p>
                      <a:pPr algn="l" fontAlgn="b"/>
                      <a:r>
                        <a:rPr lang="en-US" sz="2400" b="0" i="0" u="none" strike="noStrike" dirty="0">
                          <a:solidFill>
                            <a:srgbClr val="000000"/>
                          </a:solidFill>
                          <a:effectLst/>
                          <a:latin typeface="+mj-lt"/>
                        </a:rPr>
                        <a:t>Arrived 9/11, not in dust cloud (n=1934)</a:t>
                      </a:r>
                    </a:p>
                  </a:txBody>
                  <a:tcPr marL="9525" marR="9525" marT="9525" marB="0" anchor="b"/>
                </a:tc>
                <a:tc>
                  <a:txBody>
                    <a:bodyPr/>
                    <a:lstStyle/>
                    <a:p>
                      <a:pPr algn="ctr" fontAlgn="b"/>
                      <a:r>
                        <a:rPr lang="en-US" sz="2400" b="0" i="0" u="none" strike="noStrike" dirty="0" smtClean="0">
                          <a:solidFill>
                            <a:srgbClr val="000000"/>
                          </a:solidFill>
                          <a:effectLst/>
                          <a:latin typeface="+mj-lt"/>
                        </a:rPr>
                        <a:t>  913</a:t>
                      </a:r>
                      <a:endParaRPr lang="en-US" sz="2400" b="0" i="0" u="none" strike="noStrike" dirty="0">
                        <a:solidFill>
                          <a:srgbClr val="000000"/>
                        </a:solidFill>
                        <a:effectLst/>
                        <a:latin typeface="+mj-lt"/>
                      </a:endParaRPr>
                    </a:p>
                  </a:txBody>
                  <a:tcPr marL="9525" marR="9525" marT="9525" marB="0" anchor="b"/>
                </a:tc>
              </a:tr>
              <a:tr h="352084">
                <a:tc>
                  <a:txBody>
                    <a:bodyPr/>
                    <a:lstStyle/>
                    <a:p>
                      <a:pPr algn="l" fontAlgn="b"/>
                      <a:r>
                        <a:rPr lang="en-US" sz="2400" b="0" i="0" u="none" strike="noStrike" dirty="0">
                          <a:solidFill>
                            <a:srgbClr val="000000"/>
                          </a:solidFill>
                          <a:effectLst/>
                          <a:latin typeface="+mj-lt"/>
                        </a:rPr>
                        <a:t>Arrived 9/12-9/13 (n=2801)</a:t>
                      </a:r>
                    </a:p>
                  </a:txBody>
                  <a:tcPr marL="9525" marR="9525" marT="9525" marB="0" anchor="b"/>
                </a:tc>
                <a:tc>
                  <a:txBody>
                    <a:bodyPr/>
                    <a:lstStyle/>
                    <a:p>
                      <a:pPr algn="ctr" fontAlgn="b"/>
                      <a:r>
                        <a:rPr lang="en-US" sz="2400" b="0" i="0" u="none" strike="noStrike" dirty="0">
                          <a:solidFill>
                            <a:srgbClr val="000000"/>
                          </a:solidFill>
                          <a:effectLst/>
                          <a:latin typeface="+mj-lt"/>
                        </a:rPr>
                        <a:t>1232</a:t>
                      </a:r>
                    </a:p>
                  </a:txBody>
                  <a:tcPr marL="9525" marR="9525" marT="9525" marB="0" anchor="b"/>
                </a:tc>
              </a:tr>
              <a:tr h="352084">
                <a:tc>
                  <a:txBody>
                    <a:bodyPr/>
                    <a:lstStyle/>
                    <a:p>
                      <a:pPr algn="l" fontAlgn="b"/>
                      <a:r>
                        <a:rPr lang="en-US" sz="2400" b="0" i="0" u="none" strike="noStrike" dirty="0">
                          <a:solidFill>
                            <a:srgbClr val="000000"/>
                          </a:solidFill>
                          <a:effectLst/>
                          <a:latin typeface="+mj-lt"/>
                        </a:rPr>
                        <a:t>Arrived 9/14-9/30 (n=2133)</a:t>
                      </a:r>
                    </a:p>
                  </a:txBody>
                  <a:tcPr marL="9525" marR="9525" marT="9525" marB="0" anchor="b"/>
                </a:tc>
                <a:tc>
                  <a:txBody>
                    <a:bodyPr/>
                    <a:lstStyle/>
                    <a:p>
                      <a:pPr algn="ctr" fontAlgn="b"/>
                      <a:r>
                        <a:rPr lang="en-US" sz="2400" b="0" i="0" u="none" strike="noStrike" dirty="0" smtClean="0">
                          <a:solidFill>
                            <a:srgbClr val="000000"/>
                          </a:solidFill>
                          <a:effectLst/>
                          <a:latin typeface="+mj-lt"/>
                        </a:rPr>
                        <a:t>  930</a:t>
                      </a:r>
                      <a:endParaRPr lang="en-US" sz="2400" b="0" i="0" u="none" strike="noStrike" dirty="0">
                        <a:solidFill>
                          <a:srgbClr val="000000"/>
                        </a:solidFill>
                        <a:effectLst/>
                        <a:latin typeface="+mj-lt"/>
                      </a:endParaRPr>
                    </a:p>
                  </a:txBody>
                  <a:tcPr marL="9525" marR="9525" marT="9525" marB="0" anchor="b"/>
                </a:tc>
              </a:tr>
              <a:tr h="352084">
                <a:tc>
                  <a:txBody>
                    <a:bodyPr/>
                    <a:lstStyle/>
                    <a:p>
                      <a:pPr algn="l" fontAlgn="b"/>
                      <a:r>
                        <a:rPr lang="en-US" sz="2400" b="0" i="0" u="none" strike="noStrike">
                          <a:solidFill>
                            <a:srgbClr val="000000"/>
                          </a:solidFill>
                          <a:effectLst/>
                          <a:latin typeface="+mj-lt"/>
                        </a:rPr>
                        <a:t>Arrived on or after 10/1 (n=666)</a:t>
                      </a:r>
                    </a:p>
                  </a:txBody>
                  <a:tcPr marL="9525" marR="9525" marT="9525" marB="0" anchor="b"/>
                </a:tc>
                <a:tc>
                  <a:txBody>
                    <a:bodyPr/>
                    <a:lstStyle/>
                    <a:p>
                      <a:pPr algn="ctr" fontAlgn="b"/>
                      <a:r>
                        <a:rPr lang="en-US" sz="2400" b="0" i="0" u="none" strike="noStrike" dirty="0" smtClean="0">
                          <a:solidFill>
                            <a:srgbClr val="000000"/>
                          </a:solidFill>
                          <a:effectLst/>
                          <a:latin typeface="+mj-lt"/>
                        </a:rPr>
                        <a:t>  271</a:t>
                      </a:r>
                      <a:endParaRPr lang="en-US" sz="2400" b="0" i="0" u="none" strike="noStrike" dirty="0">
                        <a:solidFill>
                          <a:srgbClr val="000000"/>
                        </a:solidFill>
                        <a:effectLst/>
                        <a:latin typeface="+mj-lt"/>
                      </a:endParaRPr>
                    </a:p>
                  </a:txBody>
                  <a:tcPr marL="9525" marR="9525" marT="9525" marB="0" anchor="b"/>
                </a:tc>
              </a:tr>
              <a:tr h="347914">
                <a:tc gridSpan="2">
                  <a:txBody>
                    <a:bodyPr/>
                    <a:lstStyle/>
                    <a:p>
                      <a:pPr algn="l" fontAlgn="b"/>
                      <a:r>
                        <a:rPr lang="en-US" sz="1400" b="0" i="0" u="none" strike="noStrike" dirty="0" smtClean="0">
                          <a:solidFill>
                            <a:srgbClr val="000000"/>
                          </a:solidFill>
                          <a:effectLst/>
                          <a:latin typeface="+mj-lt"/>
                        </a:rPr>
                        <a:t>*Dry cough; cough with phlegm;</a:t>
                      </a:r>
                      <a:r>
                        <a:rPr lang="en-US" sz="1400" b="0" i="0" u="none" strike="noStrike" baseline="0" dirty="0" smtClean="0">
                          <a:solidFill>
                            <a:srgbClr val="000000"/>
                          </a:solidFill>
                          <a:effectLst/>
                          <a:latin typeface="+mj-lt"/>
                        </a:rPr>
                        <a:t> shortness of breath; wheezing; tightness of chest</a:t>
                      </a:r>
                      <a:endParaRPr lang="en-US" sz="1400" b="0" i="0" u="none" strike="noStrike" dirty="0">
                        <a:solidFill>
                          <a:srgbClr val="000000"/>
                        </a:solidFill>
                        <a:effectLst/>
                        <a:latin typeface="+mj-lt"/>
                      </a:endParaRPr>
                    </a:p>
                  </a:txBody>
                  <a:tcPr marL="9525" marR="9525" marT="9525" marB="0" anchor="b"/>
                </a:tc>
                <a:tc hMerge="1">
                  <a:txBody>
                    <a:bodyPr/>
                    <a:lstStyle/>
                    <a:p>
                      <a:pPr algn="r" fontAlgn="b"/>
                      <a:endParaRPr lang="en-US" sz="2400" b="0" i="0" u="none" strike="noStrike" dirty="0">
                        <a:solidFill>
                          <a:srgbClr val="000000"/>
                        </a:solidFill>
                        <a:effectLst/>
                        <a:latin typeface="+mj-lt"/>
                      </a:endParaRPr>
                    </a:p>
                  </a:txBody>
                  <a:tcPr marL="9525" marR="9525" marT="9525" marB="0" anchor="b"/>
                </a:tc>
              </a:tr>
            </a:tbl>
          </a:graphicData>
        </a:graphic>
      </p:graphicFrame>
    </p:spTree>
    <p:extLst>
      <p:ext uri="{BB962C8B-B14F-4D97-AF65-F5344CB8AC3E}">
        <p14:creationId xmlns:p14="http://schemas.microsoft.com/office/powerpoint/2010/main" val="292741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fade">
                                      <p:cBhvr>
                                        <p:cTn id="1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US" altLang="en-US" smtClean="0"/>
          </a:p>
        </p:txBody>
      </p:sp>
      <p:sp>
        <p:nvSpPr>
          <p:cNvPr id="65539" name="Content Placeholder 2"/>
          <p:cNvSpPr>
            <a:spLocks noGrp="1"/>
          </p:cNvSpPr>
          <p:nvPr>
            <p:ph idx="1"/>
          </p:nvPr>
        </p:nvSpPr>
        <p:spPr>
          <a:xfrm>
            <a:off x="457200" y="350838"/>
            <a:ext cx="6792913" cy="5821362"/>
          </a:xfrm>
        </p:spPr>
        <p:txBody>
          <a:bodyPr/>
          <a:lstStyle/>
          <a:p>
            <a:r>
              <a:rPr lang="en-US" altLang="en-US" smtClean="0"/>
              <a:t>In 1992, Wayne James Nelson wrote a series of 23 checks totaling $1.9M</a:t>
            </a:r>
          </a:p>
          <a:p>
            <a:pPr lvl="1"/>
            <a:endParaRPr lang="en-US" altLang="en-US" sz="1000" smtClean="0"/>
          </a:p>
        </p:txBody>
      </p:sp>
      <p:sp>
        <p:nvSpPr>
          <p:cNvPr id="655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725A04A-1FBF-4604-956B-5C3CE68BC7D3}" type="slidenum">
              <a:rPr lang="en-US" altLang="en-US" sz="1400" b="0" smtClean="0"/>
              <a:pPr>
                <a:spcBef>
                  <a:spcPct val="0"/>
                </a:spcBef>
                <a:buFontTx/>
                <a:buNone/>
              </a:pPr>
              <a:t>3</a:t>
            </a:fld>
            <a:endParaRPr lang="en-US" altLang="en-US" sz="1400" b="0" smtClean="0"/>
          </a:p>
        </p:txBody>
      </p:sp>
      <p:graphicFrame>
        <p:nvGraphicFramePr>
          <p:cNvPr id="5" name="Content Placeholder 3"/>
          <p:cNvGraphicFramePr>
            <a:graphicFrameLocks/>
          </p:cNvGraphicFramePr>
          <p:nvPr/>
        </p:nvGraphicFramePr>
        <p:xfrm>
          <a:off x="7250113" y="285750"/>
          <a:ext cx="1428750" cy="5830898"/>
        </p:xfrm>
        <a:graphic>
          <a:graphicData uri="http://schemas.openxmlformats.org/drawingml/2006/table">
            <a:tbl>
              <a:tblPr bandRow="1">
                <a:tableStyleId>{5C22544A-7EE6-4342-B048-85BDC9FD1C3A}</a:tableStyleId>
              </a:tblPr>
              <a:tblGrid>
                <a:gridCol w="1428750"/>
              </a:tblGrid>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            1,927.48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10/9/92</a:t>
                      </a:r>
                      <a:r>
                        <a:rPr lang="en-US" sz="1200" b="0" i="0" u="none" strike="noStrike" dirty="0" smtClean="0">
                          <a:effectLst/>
                          <a:latin typeface="Arial" panose="020B0604020202020204" pitchFamily="34" charset="0"/>
                          <a:cs typeface="Arial" panose="020B0604020202020204" pitchFamily="34" charset="0"/>
                        </a:rPr>
                        <a:t>           7,902.31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86,241.90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72,117.46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81,321.75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10/14/92</a:t>
                      </a:r>
                      <a:r>
                        <a:rPr lang="en-US" sz="1200" b="0" i="0" u="none" strike="noStrike" dirty="0" smtClean="0">
                          <a:effectLst/>
                          <a:latin typeface="Arial" panose="020B0604020202020204" pitchFamily="34" charset="0"/>
                          <a:cs typeface="Arial" panose="020B0604020202020204" pitchFamily="34" charset="0"/>
                        </a:rPr>
                        <a:t>        97,473.96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93,249.11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89,658.17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87,776.89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92,105.83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79,949.16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87,602.93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96,879.27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91,806.47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84,991.67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90,831.83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93,766.67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88,338.72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94,639.49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83,709.28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96,412.21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88,432.86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10/19/92        </a:t>
                      </a:r>
                      <a:r>
                        <a:rPr lang="en-US" sz="800" b="0" i="0" u="sng" strike="noStrike" dirty="0" smtClean="0">
                          <a:effectLst/>
                          <a:latin typeface="Arial" panose="020B0604020202020204" pitchFamily="34" charset="0"/>
                          <a:cs typeface="Arial" panose="020B0604020202020204" pitchFamily="34" charset="0"/>
                        </a:rPr>
                        <a:t>    </a:t>
                      </a:r>
                      <a:r>
                        <a:rPr lang="en-US" sz="1200" b="0" i="0" u="sng" strike="noStrike" dirty="0" smtClean="0">
                          <a:effectLst/>
                          <a:latin typeface="Arial" panose="020B0604020202020204" pitchFamily="34" charset="0"/>
                          <a:cs typeface="Arial" panose="020B0604020202020204" pitchFamily="34" charset="0"/>
                        </a:rPr>
                        <a:t>71,552.16 </a:t>
                      </a:r>
                      <a:endParaRPr lang="en-US" sz="1200" b="0" i="0" u="sng"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182879">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 $      1,878,687.58 </a:t>
                      </a:r>
                    </a:p>
                  </a:txBody>
                  <a:tcPr marL="0" marR="0" marT="0" marB="0" anchor="ct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285860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30</a:t>
            </a:fld>
            <a:endParaRPr lang="en-US" altLang="en-US"/>
          </a:p>
        </p:txBody>
      </p:sp>
    </p:spTree>
    <p:extLst>
      <p:ext uri="{BB962C8B-B14F-4D97-AF65-F5344CB8AC3E}">
        <p14:creationId xmlns:p14="http://schemas.microsoft.com/office/powerpoint/2010/main" val="34578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500"/>
                                        <p:tgtEl>
                                          <p:spTgt spid="6">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animEffect transition="in" filter="fade">
                                      <p:cBhvr>
                                        <p:cTn id="19" dur="500"/>
                                        <p:tgtEl>
                                          <p:spTgt spid="6">
                                            <p:txEl>
                                              <p:pRg st="10" end="1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12" end="12"/>
                                            </p:txEl>
                                          </p:spTgt>
                                        </p:tgtEl>
                                        <p:attrNameLst>
                                          <p:attrName>style.visibility</p:attrName>
                                        </p:attrNameLst>
                                      </p:cBhvr>
                                      <p:to>
                                        <p:strVal val="visible"/>
                                      </p:to>
                                    </p:set>
                                    <p:animEffect transition="in" filter="fade">
                                      <p:cBhvr>
                                        <p:cTn id="22" dur="500"/>
                                        <p:tgtEl>
                                          <p:spTgt spid="6">
                                            <p:txEl>
                                              <p:pRg st="12" end="1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14" end="14"/>
                                            </p:txEl>
                                          </p:spTgt>
                                        </p:tgtEl>
                                        <p:attrNameLst>
                                          <p:attrName>style.visibility</p:attrName>
                                        </p:attrNameLst>
                                      </p:cBhvr>
                                      <p:to>
                                        <p:strVal val="visible"/>
                                      </p:to>
                                    </p:set>
                                    <p:animEffect transition="in" filter="fade">
                                      <p:cBhvr>
                                        <p:cTn id="25" dur="500"/>
                                        <p:tgtEl>
                                          <p:spTgt spid="6">
                                            <p:txEl>
                                              <p:pRg st="14" end="1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16" end="16"/>
                                            </p:txEl>
                                          </p:spTgt>
                                        </p:tgtEl>
                                        <p:attrNameLst>
                                          <p:attrName>style.visibility</p:attrName>
                                        </p:attrNameLst>
                                      </p:cBhvr>
                                      <p:to>
                                        <p:strVal val="visible"/>
                                      </p:to>
                                    </p:set>
                                    <p:animEffect transition="in" filter="fade">
                                      <p:cBhvr>
                                        <p:cTn id="28" dur="500"/>
                                        <p:tgtEl>
                                          <p:spTgt spid="6">
                                            <p:txEl>
                                              <p:pRg st="16" end="1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18" end="18"/>
                                            </p:txEl>
                                          </p:spTgt>
                                        </p:tgtEl>
                                        <p:attrNameLst>
                                          <p:attrName>style.visibility</p:attrName>
                                        </p:attrNameLst>
                                      </p:cBhvr>
                                      <p:to>
                                        <p:strVal val="visible"/>
                                      </p:to>
                                    </p:set>
                                    <p:animEffect transition="in" filter="fade">
                                      <p:cBhvr>
                                        <p:cTn id="31"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H</a:t>
            </a:r>
            <a:r>
              <a:rPr lang="en-US" altLang="en-US" baseline="-25000" dirty="0" smtClean="0">
                <a:solidFill>
                  <a:srgbClr val="FF0000"/>
                </a:solidFill>
              </a:rPr>
              <a:t>0</a:t>
            </a:r>
            <a:r>
              <a:rPr lang="en-US" altLang="en-US" dirty="0" smtClean="0">
                <a:solidFill>
                  <a:srgbClr val="FF0000"/>
                </a:solidFill>
              </a:rPr>
              <a:t>:  independent</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solidFill>
                  <a:srgbClr val="FF0000"/>
                </a:solidFill>
              </a:rPr>
              <a:t>H</a:t>
            </a:r>
            <a:r>
              <a:rPr lang="en-US" baseline="-25000" dirty="0" smtClean="0">
                <a:solidFill>
                  <a:srgbClr val="FF0000"/>
                </a:solidFill>
              </a:rPr>
              <a:t>0</a:t>
            </a:r>
            <a:r>
              <a:rPr lang="en-US" dirty="0" smtClean="0">
                <a:solidFill>
                  <a:srgbClr val="FF0000"/>
                </a:solidFill>
              </a:rPr>
              <a:t>:  no relationship</a:t>
            </a:r>
          </a:p>
          <a:p>
            <a:endParaRPr lang="en-US" dirty="0" smtClean="0"/>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31</a:t>
            </a:fld>
            <a:endParaRPr lang="en-US" altLang="en-US"/>
          </a:p>
        </p:txBody>
      </p:sp>
    </p:spTree>
    <p:extLst>
      <p:ext uri="{BB962C8B-B14F-4D97-AF65-F5344CB8AC3E}">
        <p14:creationId xmlns:p14="http://schemas.microsoft.com/office/powerpoint/2010/main" val="36257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Observed </a:t>
            </a:r>
            <a:r>
              <a:rPr lang="en-US" altLang="en-US" u="sng" dirty="0" smtClean="0">
                <a:solidFill>
                  <a:srgbClr val="FF0000"/>
                </a:solidFill>
              </a:rPr>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no relationship</a:t>
            </a:r>
          </a:p>
          <a:p>
            <a:r>
              <a:rPr lang="en-US" dirty="0" smtClean="0"/>
              <a:t>Observed counts:</a:t>
            </a:r>
          </a:p>
          <a:p>
            <a:endParaRPr lang="en-US" dirty="0" smtClean="0"/>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32</a:t>
            </a:fld>
            <a:endParaRPr lang="en-US" altLang="en-US"/>
          </a:p>
        </p:txBody>
      </p:sp>
      <p:graphicFrame>
        <p:nvGraphicFramePr>
          <p:cNvPr id="2" name="Table 1"/>
          <p:cNvGraphicFramePr>
            <a:graphicFrameLocks noGrp="1"/>
          </p:cNvGraphicFramePr>
          <p:nvPr/>
        </p:nvGraphicFramePr>
        <p:xfrm>
          <a:off x="4804552" y="1470345"/>
          <a:ext cx="3725895" cy="203835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none" strike="noStrike" dirty="0" smtClean="0">
                          <a:solidFill>
                            <a:srgbClr val="000000"/>
                          </a:solidFill>
                          <a:effectLst/>
                          <a:latin typeface="+mj-lt"/>
                        </a:rPr>
                        <a:t>With </a:t>
                      </a:r>
                      <a:r>
                        <a:rPr lang="en-US" sz="2000" b="0" i="0" u="sng" strike="noStrike" dirty="0" err="1" smtClean="0">
                          <a:solidFill>
                            <a:srgbClr val="000000"/>
                          </a:solidFill>
                          <a:effectLst/>
                          <a:latin typeface="+mj-lt"/>
                        </a:rPr>
                        <a:t>symp</a:t>
                      </a:r>
                      <a:r>
                        <a:rPr lang="en-US" sz="2000" b="0" i="0" u="sng" strike="noStrike" dirty="0" smtClean="0">
                          <a:solidFill>
                            <a:srgbClr val="000000"/>
                          </a:solidFill>
                          <a:effectLst/>
                          <a:latin typeface="+mj-lt"/>
                        </a:rPr>
                        <a:t>.</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none" strike="noStrike" dirty="0" smtClean="0">
                          <a:solidFill>
                            <a:srgbClr val="000000"/>
                          </a:solidFill>
                          <a:effectLst/>
                          <a:latin typeface="+mj-lt"/>
                        </a:rPr>
                        <a:t>W/o </a:t>
                      </a:r>
                      <a:r>
                        <a:rPr lang="en-US" sz="2000" b="0" i="0" u="sng" strike="noStrike" dirty="0" err="1" smtClean="0">
                          <a:solidFill>
                            <a:srgbClr val="000000"/>
                          </a:solidFill>
                          <a:effectLst/>
                          <a:latin typeface="+mj-lt"/>
                        </a:rPr>
                        <a:t>symp</a:t>
                      </a:r>
                      <a:r>
                        <a:rPr lang="en-US" sz="2000" b="0" i="0" u="sng" strike="noStrike" dirty="0" smtClean="0">
                          <a:solidFill>
                            <a:srgbClr val="000000"/>
                          </a:solidFill>
                          <a:effectLst/>
                          <a:latin typeface="+mj-lt"/>
                        </a:rPr>
                        <a:t>.</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1018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860</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1232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1569</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1203</a:t>
                      </a:r>
                      <a:endParaRPr lang="en-US" sz="18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10/1 or </a:t>
                      </a:r>
                      <a:r>
                        <a:rPr lang="en-US" sz="1800" u="none" strike="noStrike" dirty="0" smtClean="0">
                          <a:effectLst/>
                        </a:rPr>
                        <a:t>after (666)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271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395</a:t>
                      </a:r>
                      <a:endParaRPr lang="en-US"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62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solidFill>
                  <a:srgbClr val="FF0000"/>
                </a:solidFill>
              </a:rPr>
              <a:t>Overall </a:t>
            </a:r>
            <a:r>
              <a:rPr lang="en-US" altLang="en-US" dirty="0" smtClean="0">
                <a:solidFill>
                  <a:srgbClr val="FF0000"/>
                </a:solidFill>
              </a:rPr>
              <a:t>%’s</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no relationship</a:t>
            </a:r>
          </a:p>
          <a:p>
            <a:r>
              <a:rPr lang="en-US" dirty="0" smtClean="0"/>
              <a:t>Observed counts:</a:t>
            </a:r>
          </a:p>
          <a:p>
            <a:endParaRPr lang="en-US" dirty="0" smtClean="0"/>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33</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54419125"/>
              </p:ext>
            </p:extLst>
          </p:nvPr>
        </p:nvGraphicFramePr>
        <p:xfrm>
          <a:off x="4804552" y="1470345"/>
          <a:ext cx="3725895" cy="263652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none" strike="noStrike" dirty="0" smtClean="0">
                          <a:solidFill>
                            <a:srgbClr val="000000"/>
                          </a:solidFill>
                          <a:effectLst/>
                          <a:latin typeface="+mj-lt"/>
                        </a:rPr>
                        <a:t>With </a:t>
                      </a:r>
                      <a:r>
                        <a:rPr lang="en-US" sz="2000" b="0" i="0" u="sng" strike="noStrike" dirty="0" err="1" smtClean="0">
                          <a:solidFill>
                            <a:srgbClr val="000000"/>
                          </a:solidFill>
                          <a:effectLst/>
                          <a:latin typeface="+mj-lt"/>
                        </a:rPr>
                        <a:t>symp</a:t>
                      </a:r>
                      <a:r>
                        <a:rPr lang="en-US" sz="2000" b="0" i="0" u="sng" strike="noStrike" dirty="0" smtClean="0">
                          <a:solidFill>
                            <a:srgbClr val="000000"/>
                          </a:solidFill>
                          <a:effectLst/>
                          <a:latin typeface="+mj-lt"/>
                        </a:rPr>
                        <a:t>.</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none" strike="noStrike" dirty="0" smtClean="0">
                          <a:solidFill>
                            <a:srgbClr val="000000"/>
                          </a:solidFill>
                          <a:effectLst/>
                          <a:latin typeface="+mj-lt"/>
                        </a:rPr>
                        <a:t>W/o </a:t>
                      </a:r>
                      <a:r>
                        <a:rPr lang="en-US" sz="2000" b="0" i="0" u="sng" strike="noStrike" dirty="0" err="1" smtClean="0">
                          <a:solidFill>
                            <a:srgbClr val="000000"/>
                          </a:solidFill>
                          <a:effectLst/>
                          <a:latin typeface="+mj-lt"/>
                        </a:rPr>
                        <a:t>symp</a:t>
                      </a:r>
                      <a:r>
                        <a:rPr lang="en-US" sz="2000" b="0" i="0" u="sng" strike="noStrike" dirty="0" smtClean="0">
                          <a:solidFill>
                            <a:srgbClr val="000000"/>
                          </a:solidFill>
                          <a:effectLst/>
                          <a:latin typeface="+mj-lt"/>
                        </a:rPr>
                        <a:t>.</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1018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860</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1232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1569</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1203</a:t>
                      </a:r>
                      <a:endParaRPr lang="en-US" sz="18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sng" strike="noStrike" dirty="0">
                          <a:effectLst/>
                        </a:rPr>
                        <a:t>10/1 or </a:t>
                      </a:r>
                      <a:r>
                        <a:rPr lang="en-US" sz="1800" u="sng" strike="noStrike" dirty="0" smtClean="0">
                          <a:effectLst/>
                        </a:rPr>
                        <a:t>after (666)</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271</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395</a:t>
                      </a:r>
                      <a:endParaRPr lang="en-US" sz="18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0" i="0" u="none" strike="noStrike" dirty="0" smtClean="0">
                          <a:solidFill>
                            <a:srgbClr val="000000"/>
                          </a:solidFill>
                          <a:effectLst/>
                          <a:latin typeface="+mj-lt"/>
                        </a:rPr>
                        <a:t>Total</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4364</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5048</a:t>
                      </a:r>
                      <a:endParaRPr lang="en-US" sz="1800" b="0" i="0" u="none" strike="noStrike" dirty="0">
                        <a:solidFill>
                          <a:srgbClr val="000000"/>
                        </a:solidFill>
                        <a:effectLst/>
                        <a:latin typeface="+mj-lt"/>
                      </a:endParaRPr>
                    </a:p>
                  </a:txBody>
                  <a:tcPr marL="9525" marR="9525" marT="9525" marB="0" anchor="b"/>
                </a:tc>
              </a:tr>
              <a:tr h="190500">
                <a:tc gridSpan="3">
                  <a:txBody>
                    <a:bodyPr/>
                    <a:lstStyle/>
                    <a:p>
                      <a:pPr algn="l" fontAlgn="b"/>
                      <a:r>
                        <a:rPr lang="en-US" sz="1800" b="1" i="0" u="none" strike="noStrike" dirty="0" smtClean="0">
                          <a:solidFill>
                            <a:srgbClr val="FF0000"/>
                          </a:solidFill>
                          <a:effectLst/>
                          <a:latin typeface="+mj-lt"/>
                        </a:rPr>
                        <a:t>Overall % = 4364 / 9412 = </a:t>
                      </a:r>
                      <a:r>
                        <a:rPr lang="en-US" sz="2000" b="1" i="0" u="none" strike="noStrike" dirty="0" smtClean="0">
                          <a:solidFill>
                            <a:srgbClr val="FF0000"/>
                          </a:solidFill>
                          <a:effectLst/>
                          <a:latin typeface="+mj-lt"/>
                        </a:rPr>
                        <a:t>46.37%</a:t>
                      </a:r>
                      <a:endParaRPr lang="en-US" sz="2000" b="1" i="0" u="none" strike="noStrike" dirty="0">
                        <a:solidFill>
                          <a:srgbClr val="FF0000"/>
                        </a:solidFill>
                        <a:effectLst/>
                        <a:latin typeface="+mj-lt"/>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nvGraphicFramePr>
        <p:xfrm>
          <a:off x="4804552" y="1470345"/>
          <a:ext cx="3725895" cy="203835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none" strike="noStrike" dirty="0" smtClean="0">
                          <a:solidFill>
                            <a:srgbClr val="000000"/>
                          </a:solidFill>
                          <a:effectLst/>
                          <a:latin typeface="+mj-lt"/>
                        </a:rPr>
                        <a:t>With </a:t>
                      </a:r>
                      <a:r>
                        <a:rPr lang="en-US" sz="2000" b="0" i="0" u="sng" strike="noStrike" dirty="0" err="1" smtClean="0">
                          <a:solidFill>
                            <a:srgbClr val="000000"/>
                          </a:solidFill>
                          <a:effectLst/>
                          <a:latin typeface="+mj-lt"/>
                        </a:rPr>
                        <a:t>symp</a:t>
                      </a:r>
                      <a:r>
                        <a:rPr lang="en-US" sz="2000" b="0" i="0" u="sng" strike="noStrike" dirty="0" smtClean="0">
                          <a:solidFill>
                            <a:srgbClr val="000000"/>
                          </a:solidFill>
                          <a:effectLst/>
                          <a:latin typeface="+mj-lt"/>
                        </a:rPr>
                        <a:t>.</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none" strike="noStrike" dirty="0" smtClean="0">
                          <a:solidFill>
                            <a:srgbClr val="000000"/>
                          </a:solidFill>
                          <a:effectLst/>
                          <a:latin typeface="+mj-lt"/>
                        </a:rPr>
                        <a:t>W/o </a:t>
                      </a:r>
                      <a:r>
                        <a:rPr lang="en-US" sz="2000" b="0" i="0" u="sng" strike="noStrike" dirty="0" err="1" smtClean="0">
                          <a:solidFill>
                            <a:srgbClr val="000000"/>
                          </a:solidFill>
                          <a:effectLst/>
                          <a:latin typeface="+mj-lt"/>
                        </a:rPr>
                        <a:t>symp</a:t>
                      </a:r>
                      <a:r>
                        <a:rPr lang="en-US" sz="2000" b="0" i="0" u="sng" strike="noStrike" dirty="0" smtClean="0">
                          <a:solidFill>
                            <a:srgbClr val="000000"/>
                          </a:solidFill>
                          <a:effectLst/>
                          <a:latin typeface="+mj-lt"/>
                        </a:rPr>
                        <a:t>.</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1018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860</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1232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1569</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1203</a:t>
                      </a:r>
                      <a:endParaRPr lang="en-US" sz="18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10/1 or </a:t>
                      </a:r>
                      <a:r>
                        <a:rPr lang="en-US" sz="1800" u="none" strike="noStrike" dirty="0" smtClean="0">
                          <a:effectLst/>
                        </a:rPr>
                        <a:t>after (666)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271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395</a:t>
                      </a:r>
                      <a:endParaRPr lang="en-US"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8681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Exp. values </a:t>
            </a:r>
            <a:r>
              <a:rPr lang="en-US" altLang="en-US" dirty="0">
                <a:solidFill>
                  <a:srgbClr val="FF0000"/>
                </a:solidFill>
              </a:rPr>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counts:</a:t>
            </a:r>
          </a:p>
          <a:p>
            <a:endParaRPr lang="en-US" dirty="0"/>
          </a:p>
          <a:p>
            <a:endParaRPr lang="en-US" dirty="0" smtClean="0"/>
          </a:p>
          <a:p>
            <a:endParaRPr lang="en-US" dirty="0"/>
          </a:p>
          <a:p>
            <a:endParaRPr lang="en-US" dirty="0" smtClean="0"/>
          </a:p>
          <a:p>
            <a:endParaRPr lang="en-US" dirty="0"/>
          </a:p>
          <a:p>
            <a:endParaRPr lang="en-US" sz="1000" dirty="0" smtClean="0"/>
          </a:p>
          <a:p>
            <a:r>
              <a:rPr lang="en-US" dirty="0" smtClean="0"/>
              <a:t>Expected counts:</a:t>
            </a:r>
          </a:p>
          <a:p>
            <a:endParaRPr lang="en-US" dirty="0" smtClean="0"/>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34</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1963268946"/>
              </p:ext>
            </p:extLst>
          </p:nvPr>
        </p:nvGraphicFramePr>
        <p:xfrm>
          <a:off x="4804552" y="894270"/>
          <a:ext cx="3725895" cy="233172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1018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860</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1232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1569</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1203</a:t>
                      </a:r>
                      <a:endParaRPr lang="en-US" sz="18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sng" strike="noStrike" dirty="0">
                          <a:effectLst/>
                        </a:rPr>
                        <a:t>10/1 or </a:t>
                      </a:r>
                      <a:r>
                        <a:rPr lang="en-US" sz="1800" u="sng" strike="noStrike" dirty="0" smtClean="0">
                          <a:effectLst/>
                        </a:rPr>
                        <a:t>after (666)</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271</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395</a:t>
                      </a:r>
                      <a:endParaRPr lang="en-US" sz="18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0" i="0" u="none" strike="noStrike" dirty="0" smtClean="0">
                          <a:solidFill>
                            <a:srgbClr val="000000"/>
                          </a:solidFill>
                          <a:effectLst/>
                          <a:latin typeface="+mj-lt"/>
                        </a:rPr>
                        <a:t>Total</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4364</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5048</a:t>
                      </a:r>
                      <a:endParaRPr lang="en-US" sz="1800" b="0" i="0" u="none" strike="noStrike" dirty="0">
                        <a:solidFill>
                          <a:srgbClr val="000000"/>
                        </a:solidFill>
                        <a:effectLst/>
                        <a:latin typeface="+mj-lt"/>
                      </a:endParaRPr>
                    </a:p>
                  </a:txBody>
                  <a:tcPr marL="9525" marR="9525" marT="9525" marB="0" anchor="b"/>
                </a:tc>
              </a:tr>
              <a:tr h="190500">
                <a:tc gridSpan="3">
                  <a:txBody>
                    <a:bodyPr/>
                    <a:lstStyle/>
                    <a:p>
                      <a:pPr algn="l" fontAlgn="b"/>
                      <a:r>
                        <a:rPr lang="en-US" sz="1800" b="1" i="0" u="none" strike="noStrike" dirty="0" smtClean="0">
                          <a:solidFill>
                            <a:srgbClr val="000000"/>
                          </a:solidFill>
                          <a:effectLst/>
                          <a:latin typeface="+mj-lt"/>
                        </a:rPr>
                        <a:t>Overall % = 4364 / 9412 = </a:t>
                      </a:r>
                      <a:r>
                        <a:rPr lang="en-US" sz="2000" b="1" i="0" u="none" strike="noStrike" dirty="0" smtClean="0">
                          <a:solidFill>
                            <a:srgbClr val="FF0000"/>
                          </a:solidFill>
                          <a:effectLst/>
                          <a:latin typeface="+mj-lt"/>
                        </a:rPr>
                        <a:t>46.37%</a:t>
                      </a:r>
                      <a:endParaRPr lang="en-US" sz="1800" b="1" i="0" u="none" strike="noStrike" dirty="0">
                        <a:solidFill>
                          <a:srgbClr val="FF0000"/>
                        </a:solidFill>
                        <a:effectLst/>
                        <a:latin typeface="+mj-lt"/>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37612881"/>
              </p:ext>
            </p:extLst>
          </p:nvPr>
        </p:nvGraphicFramePr>
        <p:xfrm>
          <a:off x="4804552" y="4153370"/>
          <a:ext cx="3725895" cy="173355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870.76</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1007.24</a:t>
                      </a: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896.73</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1037.27</a:t>
                      </a: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1298.72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1502.28</a:t>
                      </a: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988.99</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1144.01</a:t>
                      </a:r>
                    </a:p>
                  </a:txBody>
                  <a:tcPr marL="9525" marR="9525" marT="9525" marB="0" anchor="b"/>
                </a:tc>
              </a:tr>
              <a:tr h="190500">
                <a:tc>
                  <a:txBody>
                    <a:bodyPr/>
                    <a:lstStyle/>
                    <a:p>
                      <a:pPr algn="l" fontAlgn="b"/>
                      <a:r>
                        <a:rPr lang="en-US" sz="1800" u="none" strike="noStrike" dirty="0">
                          <a:effectLst/>
                        </a:rPr>
                        <a:t>10/1 or </a:t>
                      </a:r>
                      <a:r>
                        <a:rPr lang="en-US" sz="1800" u="none" strike="noStrike" dirty="0" smtClean="0">
                          <a:effectLst/>
                        </a:rPr>
                        <a:t>after (666)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308.80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357.20</a:t>
                      </a:r>
                    </a:p>
                  </a:txBody>
                  <a:tcPr marL="9525" marR="9525" marT="9525" marB="0" anchor="b"/>
                </a:tc>
              </a:tr>
            </a:tbl>
          </a:graphicData>
        </a:graphic>
      </p:graphicFrame>
    </p:spTree>
    <p:extLst>
      <p:ext uri="{BB962C8B-B14F-4D97-AF65-F5344CB8AC3E}">
        <p14:creationId xmlns:p14="http://schemas.microsoft.com/office/powerpoint/2010/main" val="150826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wipe(left)">
                                      <p:cBhvr>
                                        <p:cTn id="7" dur="500"/>
                                        <p:tgtEl>
                                          <p:spTgt spid="7">
                                            <p:txEl>
                                              <p:pRg st="7" end="7"/>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Verify </a:t>
            </a:r>
            <a:r>
              <a:rPr lang="en-US" altLang="en-US" dirty="0">
                <a:solidFill>
                  <a:srgbClr val="FF0000"/>
                </a:solidFill>
              </a:rPr>
              <a:t>all E’s </a:t>
            </a:r>
            <a:r>
              <a:rPr lang="en-US" altLang="en-US" u="sng" dirty="0">
                <a:solidFill>
                  <a:srgbClr val="FF0000"/>
                </a:solidFill>
              </a:rPr>
              <a:t>&gt;</a:t>
            </a:r>
            <a:r>
              <a:rPr lang="en-US" altLang="en-US" dirty="0">
                <a:solidFill>
                  <a:srgbClr val="FF0000"/>
                </a:solidFill>
              </a:rPr>
              <a:t> </a:t>
            </a:r>
            <a:r>
              <a:rPr lang="en-US" altLang="en-US" dirty="0" smtClean="0">
                <a:solidFill>
                  <a:srgbClr val="FF0000"/>
                </a:solidFill>
              </a:rPr>
              <a:t>5</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counts:</a:t>
            </a:r>
          </a:p>
          <a:p>
            <a:endParaRPr lang="en-US" dirty="0"/>
          </a:p>
          <a:p>
            <a:endParaRPr lang="en-US" dirty="0" smtClean="0"/>
          </a:p>
          <a:p>
            <a:endParaRPr lang="en-US" dirty="0"/>
          </a:p>
          <a:p>
            <a:endParaRPr lang="en-US" dirty="0" smtClean="0"/>
          </a:p>
          <a:p>
            <a:endParaRPr lang="en-US" dirty="0"/>
          </a:p>
          <a:p>
            <a:endParaRPr lang="en-US" sz="1000" dirty="0" smtClean="0"/>
          </a:p>
          <a:p>
            <a:r>
              <a:rPr lang="en-US" dirty="0" smtClean="0"/>
              <a:t>Expected counts:</a:t>
            </a:r>
          </a:p>
          <a:p>
            <a:endParaRPr lang="en-US" dirty="0" smtClean="0"/>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35</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3463974974"/>
              </p:ext>
            </p:extLst>
          </p:nvPr>
        </p:nvGraphicFramePr>
        <p:xfrm>
          <a:off x="4804552" y="894270"/>
          <a:ext cx="3725895" cy="233172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1018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860</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1232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1569</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1203</a:t>
                      </a:r>
                      <a:endParaRPr lang="en-US" sz="18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sng" strike="noStrike" dirty="0">
                          <a:effectLst/>
                        </a:rPr>
                        <a:t>10/1 or </a:t>
                      </a:r>
                      <a:r>
                        <a:rPr lang="en-US" sz="1800" u="sng" strike="noStrike" dirty="0" smtClean="0">
                          <a:effectLst/>
                        </a:rPr>
                        <a:t>after (666)</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271</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395</a:t>
                      </a:r>
                      <a:endParaRPr lang="en-US" sz="18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0" i="0" u="none" strike="noStrike" dirty="0" smtClean="0">
                          <a:solidFill>
                            <a:srgbClr val="000000"/>
                          </a:solidFill>
                          <a:effectLst/>
                          <a:latin typeface="+mj-lt"/>
                        </a:rPr>
                        <a:t>Total</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4364</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5048</a:t>
                      </a:r>
                      <a:endParaRPr lang="en-US" sz="1800" b="0" i="0" u="none" strike="noStrike" dirty="0">
                        <a:solidFill>
                          <a:srgbClr val="000000"/>
                        </a:solidFill>
                        <a:effectLst/>
                        <a:latin typeface="+mj-lt"/>
                      </a:endParaRPr>
                    </a:p>
                  </a:txBody>
                  <a:tcPr marL="9525" marR="9525" marT="9525" marB="0" anchor="b"/>
                </a:tc>
              </a:tr>
              <a:tr h="190500">
                <a:tc gridSpan="3">
                  <a:txBody>
                    <a:bodyPr/>
                    <a:lstStyle/>
                    <a:p>
                      <a:pPr algn="l" fontAlgn="b"/>
                      <a:r>
                        <a:rPr lang="en-US" sz="1800" b="1" i="0" u="none" strike="noStrike" dirty="0" smtClean="0">
                          <a:solidFill>
                            <a:srgbClr val="000000"/>
                          </a:solidFill>
                          <a:effectLst/>
                          <a:latin typeface="+mj-lt"/>
                        </a:rPr>
                        <a:t>Overall % = 4364 / 9412 = </a:t>
                      </a:r>
                      <a:r>
                        <a:rPr lang="en-US" sz="2000" b="1" i="0" u="none" strike="noStrike" dirty="0" smtClean="0">
                          <a:solidFill>
                            <a:srgbClr val="FF0000"/>
                          </a:solidFill>
                          <a:effectLst/>
                          <a:latin typeface="+mj-lt"/>
                        </a:rPr>
                        <a:t>46.37%</a:t>
                      </a:r>
                      <a:endParaRPr lang="en-US" sz="2000" b="1" i="0" u="none" strike="noStrike" dirty="0">
                        <a:solidFill>
                          <a:srgbClr val="FF0000"/>
                        </a:solidFill>
                        <a:effectLst/>
                        <a:latin typeface="+mj-lt"/>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nvGraphicFramePr>
        <p:xfrm>
          <a:off x="4804552" y="4153370"/>
          <a:ext cx="3725895" cy="173355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870.76</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1007.24</a:t>
                      </a: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896.73</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1037.27</a:t>
                      </a: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1298.72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1502.28</a:t>
                      </a: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988.99</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1144.01</a:t>
                      </a:r>
                    </a:p>
                  </a:txBody>
                  <a:tcPr marL="9525" marR="9525" marT="9525" marB="0" anchor="b"/>
                </a:tc>
              </a:tr>
              <a:tr h="190500">
                <a:tc>
                  <a:txBody>
                    <a:bodyPr/>
                    <a:lstStyle/>
                    <a:p>
                      <a:pPr algn="l" fontAlgn="b"/>
                      <a:r>
                        <a:rPr lang="en-US" sz="1800" u="none" strike="noStrike" dirty="0">
                          <a:effectLst/>
                        </a:rPr>
                        <a:t>10/1 or </a:t>
                      </a:r>
                      <a:r>
                        <a:rPr lang="en-US" sz="1800" u="none" strike="noStrike" dirty="0" smtClean="0">
                          <a:effectLst/>
                        </a:rPr>
                        <a:t>after (666)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308.80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357.20</a:t>
                      </a:r>
                    </a:p>
                  </a:txBody>
                  <a:tcPr marL="9525" marR="9525" marT="9525" marB="0" anchor="b"/>
                </a:tc>
              </a:tr>
            </a:tbl>
          </a:graphicData>
        </a:graphic>
      </p:graphicFrame>
      <p:sp>
        <p:nvSpPr>
          <p:cNvPr id="2" name="Oval 1"/>
          <p:cNvSpPr/>
          <p:nvPr/>
        </p:nvSpPr>
        <p:spPr bwMode="auto">
          <a:xfrm>
            <a:off x="6816856" y="4116505"/>
            <a:ext cx="1848905" cy="212872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226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C </a:t>
            </a:r>
            <a:r>
              <a:rPr lang="en-US" altLang="en-US" dirty="0">
                <a:solidFill>
                  <a:srgbClr val="FF0000"/>
                </a:solidFill>
              </a:rPr>
              <a:t>= </a:t>
            </a:r>
            <a:r>
              <a:rPr lang="en-US" altLang="en-US" dirty="0">
                <a:solidFill>
                  <a:srgbClr val="FF0000"/>
                </a:solidFill>
                <a:latin typeface="Symbol" panose="05050102010706020507" pitchFamily="18" charset="2"/>
              </a:rPr>
              <a:t>S</a:t>
            </a:r>
            <a:r>
              <a:rPr lang="en-US" altLang="en-US" dirty="0">
                <a:solidFill>
                  <a:srgbClr val="FF0000"/>
                </a:solidFill>
              </a:rPr>
              <a:t> (O – E)</a:t>
            </a:r>
            <a:r>
              <a:rPr lang="en-US" altLang="en-US" baseline="30000" dirty="0">
                <a:solidFill>
                  <a:srgbClr val="FF0000"/>
                </a:solidFill>
              </a:rPr>
              <a:t>2</a:t>
            </a:r>
            <a:r>
              <a:rPr lang="en-US" altLang="en-US" dirty="0">
                <a:solidFill>
                  <a:srgbClr val="FF0000"/>
                </a:solidFill>
              </a:rPr>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counts:</a:t>
            </a:r>
          </a:p>
          <a:p>
            <a:endParaRPr lang="en-US" dirty="0"/>
          </a:p>
          <a:p>
            <a:endParaRPr lang="en-US" dirty="0" smtClean="0"/>
          </a:p>
          <a:p>
            <a:endParaRPr lang="en-US" dirty="0"/>
          </a:p>
          <a:p>
            <a:endParaRPr lang="en-US" dirty="0" smtClean="0"/>
          </a:p>
          <a:p>
            <a:endParaRPr lang="en-US" dirty="0"/>
          </a:p>
          <a:p>
            <a:endParaRPr lang="en-US" sz="1000" dirty="0" smtClean="0"/>
          </a:p>
          <a:p>
            <a:r>
              <a:rPr lang="en-US" dirty="0" smtClean="0"/>
              <a:t>Expected counts:</a:t>
            </a:r>
          </a:p>
          <a:p>
            <a:endParaRPr lang="en-US" dirty="0" smtClean="0"/>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36</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3650583195"/>
              </p:ext>
            </p:extLst>
          </p:nvPr>
        </p:nvGraphicFramePr>
        <p:xfrm>
          <a:off x="4804552" y="894270"/>
          <a:ext cx="3725895" cy="233172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1018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860</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1232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1569</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1203</a:t>
                      </a:r>
                      <a:endParaRPr lang="en-US" sz="18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sng" strike="noStrike" dirty="0">
                          <a:effectLst/>
                        </a:rPr>
                        <a:t>10/1 or </a:t>
                      </a:r>
                      <a:r>
                        <a:rPr lang="en-US" sz="1800" u="sng" strike="noStrike" dirty="0" smtClean="0">
                          <a:effectLst/>
                        </a:rPr>
                        <a:t>after (666)</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271</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395</a:t>
                      </a:r>
                      <a:endParaRPr lang="en-US" sz="18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0" i="0" u="none" strike="noStrike" dirty="0" smtClean="0">
                          <a:solidFill>
                            <a:srgbClr val="000000"/>
                          </a:solidFill>
                          <a:effectLst/>
                          <a:latin typeface="+mj-lt"/>
                        </a:rPr>
                        <a:t>Total</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4364</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5048</a:t>
                      </a:r>
                      <a:endParaRPr lang="en-US" sz="1800" b="0" i="0" u="none" strike="noStrike" dirty="0">
                        <a:solidFill>
                          <a:srgbClr val="000000"/>
                        </a:solidFill>
                        <a:effectLst/>
                        <a:latin typeface="+mj-lt"/>
                      </a:endParaRPr>
                    </a:p>
                  </a:txBody>
                  <a:tcPr marL="9525" marR="9525" marT="9525" marB="0" anchor="b"/>
                </a:tc>
              </a:tr>
              <a:tr h="190500">
                <a:tc gridSpan="3">
                  <a:txBody>
                    <a:bodyPr/>
                    <a:lstStyle/>
                    <a:p>
                      <a:pPr algn="l" fontAlgn="b"/>
                      <a:r>
                        <a:rPr lang="en-US" sz="1800" b="1" i="0" u="none" strike="noStrike" dirty="0" smtClean="0">
                          <a:solidFill>
                            <a:srgbClr val="000000"/>
                          </a:solidFill>
                          <a:effectLst/>
                          <a:latin typeface="+mj-lt"/>
                        </a:rPr>
                        <a:t>Overall % = 4364 / 9412 = </a:t>
                      </a:r>
                      <a:r>
                        <a:rPr lang="en-US" sz="2000" b="1" i="0" u="none" strike="noStrike" dirty="0" smtClean="0">
                          <a:solidFill>
                            <a:srgbClr val="FF0000"/>
                          </a:solidFill>
                          <a:effectLst/>
                          <a:latin typeface="+mj-lt"/>
                        </a:rPr>
                        <a:t>46.37%</a:t>
                      </a:r>
                      <a:endParaRPr lang="en-US" sz="1800" b="1" i="0" u="none" strike="noStrike" dirty="0">
                        <a:solidFill>
                          <a:srgbClr val="FF0000"/>
                        </a:solidFill>
                        <a:effectLst/>
                        <a:latin typeface="+mj-lt"/>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nvGraphicFramePr>
        <p:xfrm>
          <a:off x="4804552" y="4153370"/>
          <a:ext cx="3725895" cy="173355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870.76</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1007.24</a:t>
                      </a: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896.73</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1037.27</a:t>
                      </a: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1298.72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1502.28</a:t>
                      </a: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988.99</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1144.01</a:t>
                      </a:r>
                    </a:p>
                  </a:txBody>
                  <a:tcPr marL="9525" marR="9525" marT="9525" marB="0" anchor="b"/>
                </a:tc>
              </a:tr>
              <a:tr h="190500">
                <a:tc>
                  <a:txBody>
                    <a:bodyPr/>
                    <a:lstStyle/>
                    <a:p>
                      <a:pPr algn="l" fontAlgn="b"/>
                      <a:r>
                        <a:rPr lang="en-US" sz="1800" u="none" strike="noStrike" dirty="0">
                          <a:effectLst/>
                        </a:rPr>
                        <a:t>10/1 or </a:t>
                      </a:r>
                      <a:r>
                        <a:rPr lang="en-US" sz="1800" u="none" strike="noStrike" dirty="0" smtClean="0">
                          <a:effectLst/>
                        </a:rPr>
                        <a:t>after (666)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308.80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357.20</a:t>
                      </a:r>
                    </a:p>
                  </a:txBody>
                  <a:tcPr marL="9525" marR="9525" marT="9525" marB="0" anchor="b"/>
                </a:tc>
              </a:tr>
            </a:tbl>
          </a:graphicData>
        </a:graphic>
      </p:graphicFrame>
      <p:sp>
        <p:nvSpPr>
          <p:cNvPr id="11" name="TextBox 10"/>
          <p:cNvSpPr txBox="1"/>
          <p:nvPr/>
        </p:nvSpPr>
        <p:spPr>
          <a:xfrm>
            <a:off x="4753095" y="2611648"/>
            <a:ext cx="3889835" cy="1384995"/>
          </a:xfrm>
          <a:prstGeom prst="rect">
            <a:avLst/>
          </a:prstGeom>
          <a:solidFill>
            <a:schemeClr val="bg1"/>
          </a:solidFill>
          <a:ln>
            <a:solidFill>
              <a:schemeClr val="tx1"/>
            </a:solidFill>
          </a:ln>
        </p:spPr>
        <p:txBody>
          <a:bodyPr wrap="square" rtlCol="0">
            <a:spAutoFit/>
          </a:bodyPr>
          <a:lstStyle/>
          <a:p>
            <a:r>
              <a:rPr lang="en-US" sz="2000" dirty="0" smtClean="0"/>
              <a:t>C = (1018 – 870.76)</a:t>
            </a:r>
            <a:r>
              <a:rPr lang="en-US" sz="2000" baseline="30000" dirty="0" smtClean="0"/>
              <a:t>2</a:t>
            </a:r>
            <a:r>
              <a:rPr lang="en-US" sz="2000" dirty="0" smtClean="0"/>
              <a:t>/ 870.76 </a:t>
            </a:r>
          </a:p>
          <a:p>
            <a:r>
              <a:rPr lang="en-US" sz="2000" dirty="0" smtClean="0"/>
              <a:t>+ (860 – 1007.24)</a:t>
            </a:r>
            <a:r>
              <a:rPr lang="en-US" sz="2000" baseline="30000" dirty="0" smtClean="0"/>
              <a:t>2</a:t>
            </a:r>
            <a:r>
              <a:rPr lang="en-US" sz="2000" dirty="0" smtClean="0"/>
              <a:t> / 1007.24 </a:t>
            </a:r>
          </a:p>
          <a:p>
            <a:r>
              <a:rPr lang="en-US" sz="2000" dirty="0" smtClean="0"/>
              <a:t>+  … + (395 – 357.20)</a:t>
            </a:r>
            <a:r>
              <a:rPr lang="en-US" sz="2000" baseline="30000" dirty="0" smtClean="0"/>
              <a:t>2</a:t>
            </a:r>
            <a:r>
              <a:rPr lang="en-US" sz="2000" dirty="0" smtClean="0"/>
              <a:t> / 357.20</a:t>
            </a:r>
          </a:p>
          <a:p>
            <a:r>
              <a:rPr lang="en-US" sz="2000" dirty="0"/>
              <a:t> </a:t>
            </a:r>
            <a:r>
              <a:rPr lang="en-US" sz="2000" dirty="0" smtClean="0"/>
              <a:t>  = </a:t>
            </a:r>
            <a:r>
              <a:rPr lang="en-US" sz="2400" dirty="0" smtClean="0">
                <a:solidFill>
                  <a:srgbClr val="FF0000"/>
                </a:solidFill>
              </a:rPr>
              <a:t>68.55</a:t>
            </a:r>
            <a:endParaRPr lang="en-US" sz="2400" dirty="0" smtClean="0"/>
          </a:p>
        </p:txBody>
      </p:sp>
    </p:spTree>
    <p:extLst>
      <p:ext uri="{BB962C8B-B14F-4D97-AF65-F5344CB8AC3E}">
        <p14:creationId xmlns:p14="http://schemas.microsoft.com/office/powerpoint/2010/main" val="183886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Compare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baseline="-25000" dirty="0" smtClean="0">
                <a:solidFill>
                  <a:srgbClr val="FF0000"/>
                </a:solidFill>
              </a:rPr>
              <a:t>(r–1</a:t>
            </a:r>
            <a:r>
              <a:rPr lang="en-US" altLang="en-US" baseline="-25000" dirty="0">
                <a:solidFill>
                  <a:srgbClr val="FF0000"/>
                </a:solidFill>
              </a:rPr>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Observed counts:</a:t>
            </a:r>
          </a:p>
          <a:p>
            <a:endParaRPr lang="en-US" dirty="0"/>
          </a:p>
          <a:p>
            <a:endParaRPr lang="en-US" dirty="0" smtClean="0"/>
          </a:p>
          <a:p>
            <a:endParaRPr lang="en-US" dirty="0"/>
          </a:p>
          <a:p>
            <a:endParaRPr lang="en-US" dirty="0" smtClean="0"/>
          </a:p>
          <a:p>
            <a:endParaRPr lang="en-US" dirty="0"/>
          </a:p>
          <a:p>
            <a:endParaRPr lang="en-US" sz="1000" dirty="0" smtClean="0"/>
          </a:p>
          <a:p>
            <a:r>
              <a:rPr lang="en-US" dirty="0" smtClean="0"/>
              <a:t>Expected counts:</a:t>
            </a:r>
          </a:p>
          <a:p>
            <a:endParaRPr lang="en-US" dirty="0" smtClean="0"/>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37</a:t>
            </a:fld>
            <a:endParaRPr lang="en-US" altLang="en-US"/>
          </a:p>
        </p:txBody>
      </p:sp>
      <p:graphicFrame>
        <p:nvGraphicFramePr>
          <p:cNvPr id="9" name="Table 8"/>
          <p:cNvGraphicFramePr>
            <a:graphicFrameLocks noGrp="1"/>
          </p:cNvGraphicFramePr>
          <p:nvPr/>
        </p:nvGraphicFramePr>
        <p:xfrm>
          <a:off x="4804552" y="894270"/>
          <a:ext cx="3725895" cy="230124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1018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860</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1021</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1232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1569</a:t>
                      </a:r>
                      <a:endParaRPr lang="en-US" sz="18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1203</a:t>
                      </a:r>
                      <a:endParaRPr lang="en-US" sz="18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u="sng" strike="noStrike" dirty="0">
                          <a:effectLst/>
                        </a:rPr>
                        <a:t>10/1 or </a:t>
                      </a:r>
                      <a:r>
                        <a:rPr lang="en-US" sz="1800" u="sng" strike="noStrike" dirty="0" smtClean="0">
                          <a:effectLst/>
                        </a:rPr>
                        <a:t>after (666)</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271</a:t>
                      </a:r>
                      <a:endParaRPr lang="en-US" sz="1800" b="0"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sng" strike="noStrike" dirty="0">
                          <a:effectLst/>
                        </a:rPr>
                        <a:t>395</a:t>
                      </a:r>
                      <a:endParaRPr lang="en-US" sz="18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0" i="0" u="none" strike="noStrike" dirty="0" smtClean="0">
                          <a:solidFill>
                            <a:srgbClr val="000000"/>
                          </a:solidFill>
                          <a:effectLst/>
                          <a:latin typeface="+mj-lt"/>
                        </a:rPr>
                        <a:t>Total</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4364</a:t>
                      </a:r>
                      <a:endParaRPr lang="en-US" sz="1800" b="0" i="0" u="none" strike="noStrike" dirty="0">
                        <a:solidFill>
                          <a:srgbClr val="000000"/>
                        </a:solidFill>
                        <a:effectLst/>
                        <a:latin typeface="+mj-lt"/>
                      </a:endParaRPr>
                    </a:p>
                  </a:txBody>
                  <a:tcPr marL="9525" marR="9525" marT="9525" marB="0" anchor="b"/>
                </a:tc>
                <a:tc>
                  <a:txBody>
                    <a:bodyPr/>
                    <a:lstStyle/>
                    <a:p>
                      <a:pPr algn="r" fontAlgn="b"/>
                      <a:r>
                        <a:rPr lang="en-US" sz="1800" b="0" i="0" u="none" strike="noStrike" dirty="0" smtClean="0">
                          <a:solidFill>
                            <a:srgbClr val="000000"/>
                          </a:solidFill>
                          <a:effectLst/>
                          <a:latin typeface="+mj-lt"/>
                        </a:rPr>
                        <a:t>5048</a:t>
                      </a:r>
                      <a:endParaRPr lang="en-US" sz="1800" b="0" i="0" u="none" strike="noStrike" dirty="0">
                        <a:solidFill>
                          <a:srgbClr val="000000"/>
                        </a:solidFill>
                        <a:effectLst/>
                        <a:latin typeface="+mj-lt"/>
                      </a:endParaRPr>
                    </a:p>
                  </a:txBody>
                  <a:tcPr marL="9525" marR="9525" marT="9525" marB="0" anchor="b"/>
                </a:tc>
              </a:tr>
              <a:tr h="190500">
                <a:tc gridSpan="3">
                  <a:txBody>
                    <a:bodyPr/>
                    <a:lstStyle/>
                    <a:p>
                      <a:pPr algn="l" fontAlgn="b"/>
                      <a:r>
                        <a:rPr lang="en-US" sz="1800" b="1" i="0" u="none" strike="noStrike" dirty="0" smtClean="0">
                          <a:solidFill>
                            <a:srgbClr val="000000"/>
                          </a:solidFill>
                          <a:effectLst/>
                          <a:latin typeface="+mj-lt"/>
                        </a:rPr>
                        <a:t>Overall % = 4364 / 9412 = 46.37%</a:t>
                      </a:r>
                      <a:endParaRPr lang="en-US" sz="1800" b="1" i="0" u="none" strike="noStrike" dirty="0">
                        <a:solidFill>
                          <a:srgbClr val="000000"/>
                        </a:solidFill>
                        <a:effectLst/>
                        <a:latin typeface="+mj-lt"/>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nvGraphicFramePr>
        <p:xfrm>
          <a:off x="4804552" y="4153370"/>
          <a:ext cx="3725895" cy="1733550"/>
        </p:xfrm>
        <a:graphic>
          <a:graphicData uri="http://schemas.openxmlformats.org/drawingml/2006/table">
            <a:tbl>
              <a:tblPr>
                <a:tableStyleId>{5C22544A-7EE6-4342-B048-85BDC9FD1C3A}</a:tableStyleId>
              </a:tblPr>
              <a:tblGrid>
                <a:gridCol w="2074480"/>
                <a:gridCol w="814882"/>
                <a:gridCol w="836533"/>
              </a:tblGrid>
              <a:tr h="190500">
                <a:tc>
                  <a:txBody>
                    <a:bodyPr/>
                    <a:lstStyle/>
                    <a:p>
                      <a:pPr algn="l" fontAlgn="b"/>
                      <a:r>
                        <a:rPr lang="en-US" sz="2000" b="0" i="0" u="sng" strike="noStrike" dirty="0" smtClean="0">
                          <a:solidFill>
                            <a:srgbClr val="000000"/>
                          </a:solidFill>
                          <a:effectLst/>
                          <a:latin typeface="+mj-lt"/>
                        </a:rPr>
                        <a:t>Group</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With</a:t>
                      </a:r>
                      <a:endParaRPr lang="en-US" sz="2000" b="0" i="0" u="sng" strike="noStrike" dirty="0">
                        <a:solidFill>
                          <a:srgbClr val="000000"/>
                        </a:solidFill>
                        <a:effectLst/>
                        <a:latin typeface="+mj-lt"/>
                      </a:endParaRPr>
                    </a:p>
                  </a:txBody>
                  <a:tcPr marL="9525" marR="9525" marT="9525" marB="0" anchor="b"/>
                </a:tc>
                <a:tc>
                  <a:txBody>
                    <a:bodyPr/>
                    <a:lstStyle/>
                    <a:p>
                      <a:pPr algn="r" fontAlgn="b"/>
                      <a:r>
                        <a:rPr lang="en-US" sz="2000" b="0" i="0" u="sng" strike="noStrike" dirty="0" smtClean="0">
                          <a:solidFill>
                            <a:srgbClr val="000000"/>
                          </a:solidFill>
                          <a:effectLst/>
                          <a:latin typeface="+mj-lt"/>
                        </a:rPr>
                        <a:t>W/o</a:t>
                      </a:r>
                      <a:endParaRPr lang="en-US" sz="2000" b="0" i="0" u="sng" strike="noStrike" dirty="0">
                        <a:solidFill>
                          <a:srgbClr val="000000"/>
                        </a:solidFill>
                        <a:effectLst/>
                        <a:latin typeface="+mj-lt"/>
                      </a:endParaRPr>
                    </a:p>
                  </a:txBody>
                  <a:tcPr marL="9525" marR="9525" marT="9525" marB="0" anchor="b"/>
                </a:tc>
              </a:tr>
              <a:tr h="190500">
                <a:tc>
                  <a:txBody>
                    <a:bodyPr/>
                    <a:lstStyle/>
                    <a:p>
                      <a:pPr algn="l" fontAlgn="b"/>
                      <a:r>
                        <a:rPr lang="en-US" sz="1800" u="none" strike="noStrike" dirty="0" smtClean="0">
                          <a:effectLst/>
                        </a:rPr>
                        <a:t>9/11+dust (1878)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870.76</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1007.24</a:t>
                      </a:r>
                    </a:p>
                  </a:txBody>
                  <a:tcPr marL="9525" marR="9525" marT="9525" marB="0" anchor="b"/>
                </a:tc>
              </a:tr>
              <a:tr h="190500">
                <a:tc>
                  <a:txBody>
                    <a:bodyPr/>
                    <a:lstStyle/>
                    <a:p>
                      <a:pPr algn="l" fontAlgn="b"/>
                      <a:r>
                        <a:rPr lang="en-US" sz="1800" u="none" strike="noStrike" dirty="0">
                          <a:effectLst/>
                        </a:rPr>
                        <a:t>9/11, no </a:t>
                      </a:r>
                      <a:r>
                        <a:rPr lang="en-US" sz="1800" u="none" strike="noStrike" dirty="0" smtClean="0">
                          <a:effectLst/>
                        </a:rPr>
                        <a:t>dust (1934)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896.73</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1037.27</a:t>
                      </a:r>
                    </a:p>
                  </a:txBody>
                  <a:tcPr marL="9525" marR="9525" marT="9525" marB="0" anchor="b"/>
                </a:tc>
              </a:tr>
              <a:tr h="190500">
                <a:tc>
                  <a:txBody>
                    <a:bodyPr/>
                    <a:lstStyle/>
                    <a:p>
                      <a:pPr algn="l" fontAlgn="b"/>
                      <a:r>
                        <a:rPr lang="en-US" sz="1800" u="none" strike="noStrike" dirty="0" smtClean="0">
                          <a:effectLst/>
                        </a:rPr>
                        <a:t>9/12-9/13 (2801)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1298.72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1502.28</a:t>
                      </a:r>
                    </a:p>
                  </a:txBody>
                  <a:tcPr marL="9525" marR="9525" marT="9525" marB="0" anchor="b"/>
                </a:tc>
              </a:tr>
              <a:tr h="190500">
                <a:tc>
                  <a:txBody>
                    <a:bodyPr/>
                    <a:lstStyle/>
                    <a:p>
                      <a:pPr algn="l" fontAlgn="b"/>
                      <a:r>
                        <a:rPr lang="en-US" sz="1800" u="none" strike="noStrike" dirty="0" smtClean="0">
                          <a:effectLst/>
                        </a:rPr>
                        <a:t>9/14-9/30 (2133)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988.99</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1144.01</a:t>
                      </a:r>
                    </a:p>
                  </a:txBody>
                  <a:tcPr marL="9525" marR="9525" marT="9525" marB="0" anchor="b"/>
                </a:tc>
              </a:tr>
              <a:tr h="190500">
                <a:tc>
                  <a:txBody>
                    <a:bodyPr/>
                    <a:lstStyle/>
                    <a:p>
                      <a:pPr algn="l" fontAlgn="b"/>
                      <a:r>
                        <a:rPr lang="en-US" sz="1800" u="none" strike="noStrike" dirty="0">
                          <a:effectLst/>
                        </a:rPr>
                        <a:t>10/1 or </a:t>
                      </a:r>
                      <a:r>
                        <a:rPr lang="en-US" sz="1800" u="none" strike="noStrike" dirty="0" smtClean="0">
                          <a:effectLst/>
                        </a:rPr>
                        <a:t>after (666)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308.80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357.20</a:t>
                      </a:r>
                    </a:p>
                  </a:txBody>
                  <a:tcPr marL="9525" marR="9525" marT="9525" marB="0" anchor="b"/>
                </a:tc>
              </a:tr>
            </a:tbl>
          </a:graphicData>
        </a:graphic>
      </p:graphicFrame>
      <p:sp>
        <p:nvSpPr>
          <p:cNvPr id="11" name="TextBox 10"/>
          <p:cNvSpPr txBox="1"/>
          <p:nvPr/>
        </p:nvSpPr>
        <p:spPr>
          <a:xfrm>
            <a:off x="4753095" y="2611648"/>
            <a:ext cx="3889835" cy="1384995"/>
          </a:xfrm>
          <a:prstGeom prst="rect">
            <a:avLst/>
          </a:prstGeom>
          <a:solidFill>
            <a:schemeClr val="bg1"/>
          </a:solidFill>
          <a:ln>
            <a:solidFill>
              <a:schemeClr val="tx1"/>
            </a:solidFill>
          </a:ln>
        </p:spPr>
        <p:txBody>
          <a:bodyPr wrap="square" rtlCol="0">
            <a:spAutoFit/>
          </a:bodyPr>
          <a:lstStyle/>
          <a:p>
            <a:r>
              <a:rPr lang="en-US" sz="2000" dirty="0" smtClean="0"/>
              <a:t>C = (1018 – 870.76)</a:t>
            </a:r>
            <a:r>
              <a:rPr lang="en-US" sz="2000" baseline="30000" dirty="0" smtClean="0"/>
              <a:t>2</a:t>
            </a:r>
            <a:r>
              <a:rPr lang="en-US" sz="2000" dirty="0" smtClean="0"/>
              <a:t>/ 870.76 </a:t>
            </a:r>
          </a:p>
          <a:p>
            <a:r>
              <a:rPr lang="en-US" sz="2000" dirty="0" smtClean="0"/>
              <a:t>+ (860 – 1007.24)</a:t>
            </a:r>
            <a:r>
              <a:rPr lang="en-US" sz="2000" baseline="30000" dirty="0" smtClean="0"/>
              <a:t>2</a:t>
            </a:r>
            <a:r>
              <a:rPr lang="en-US" sz="2000" dirty="0" smtClean="0"/>
              <a:t> / 1007.24 </a:t>
            </a:r>
          </a:p>
          <a:p>
            <a:r>
              <a:rPr lang="en-US" sz="2000" dirty="0" smtClean="0"/>
              <a:t>+  … + (395 – 357.20)</a:t>
            </a:r>
            <a:r>
              <a:rPr lang="en-US" sz="2000" baseline="30000" dirty="0" smtClean="0"/>
              <a:t>2</a:t>
            </a:r>
            <a:r>
              <a:rPr lang="en-US" sz="2000" dirty="0" smtClean="0"/>
              <a:t> / 357.20</a:t>
            </a:r>
          </a:p>
          <a:p>
            <a:r>
              <a:rPr lang="en-US" sz="2000" dirty="0"/>
              <a:t> </a:t>
            </a:r>
            <a:r>
              <a:rPr lang="en-US" sz="2000" dirty="0" smtClean="0"/>
              <a:t>  = </a:t>
            </a:r>
            <a:r>
              <a:rPr lang="en-US" sz="2400" dirty="0" smtClean="0">
                <a:solidFill>
                  <a:srgbClr val="FF0000"/>
                </a:solidFill>
              </a:rPr>
              <a:t>68.55</a:t>
            </a:r>
            <a:endParaRPr lang="en-US" sz="2400" dirty="0" smtClean="0"/>
          </a:p>
        </p:txBody>
      </p:sp>
      <p:sp>
        <p:nvSpPr>
          <p:cNvPr id="12" name="TextBox 11"/>
          <p:cNvSpPr txBox="1"/>
          <p:nvPr/>
        </p:nvSpPr>
        <p:spPr>
          <a:xfrm>
            <a:off x="4753095" y="2611648"/>
            <a:ext cx="3889835" cy="1815882"/>
          </a:xfrm>
          <a:prstGeom prst="rect">
            <a:avLst/>
          </a:prstGeom>
          <a:solidFill>
            <a:schemeClr val="bg1"/>
          </a:solidFill>
          <a:ln>
            <a:solidFill>
              <a:schemeClr val="tx1"/>
            </a:solidFill>
          </a:ln>
        </p:spPr>
        <p:txBody>
          <a:bodyPr wrap="square" rtlCol="0">
            <a:spAutoFit/>
          </a:bodyPr>
          <a:lstStyle/>
          <a:p>
            <a:r>
              <a:rPr lang="en-US" sz="2000" dirty="0" smtClean="0"/>
              <a:t>C = (1018 – 870.76)</a:t>
            </a:r>
            <a:r>
              <a:rPr lang="en-US" sz="2000" baseline="30000" dirty="0" smtClean="0"/>
              <a:t>2</a:t>
            </a:r>
            <a:r>
              <a:rPr lang="en-US" sz="2000" dirty="0" smtClean="0"/>
              <a:t>/ 870.76 </a:t>
            </a:r>
          </a:p>
          <a:p>
            <a:r>
              <a:rPr lang="en-US" sz="2000" dirty="0" smtClean="0"/>
              <a:t>+ (860 – 1007.24)</a:t>
            </a:r>
            <a:r>
              <a:rPr lang="en-US" sz="2000" baseline="30000" dirty="0" smtClean="0"/>
              <a:t>2</a:t>
            </a:r>
            <a:r>
              <a:rPr lang="en-US" sz="2000" dirty="0" smtClean="0"/>
              <a:t> / 1007.24 </a:t>
            </a:r>
          </a:p>
          <a:p>
            <a:r>
              <a:rPr lang="en-US" sz="2000" dirty="0" smtClean="0"/>
              <a:t>+  … + (395 – 357.20)</a:t>
            </a:r>
            <a:r>
              <a:rPr lang="en-US" sz="2000" baseline="30000" dirty="0" smtClean="0"/>
              <a:t>2</a:t>
            </a:r>
            <a:r>
              <a:rPr lang="en-US" sz="2000" dirty="0" smtClean="0"/>
              <a:t> / 357.20</a:t>
            </a:r>
          </a:p>
          <a:p>
            <a:r>
              <a:rPr lang="en-US" sz="2000" dirty="0"/>
              <a:t> </a:t>
            </a:r>
            <a:r>
              <a:rPr lang="en-US" sz="2000" dirty="0" smtClean="0"/>
              <a:t>  = </a:t>
            </a:r>
            <a:r>
              <a:rPr lang="en-US" sz="2400" dirty="0" smtClean="0">
                <a:solidFill>
                  <a:srgbClr val="FF0000"/>
                </a:solidFill>
              </a:rPr>
              <a:t>68.55</a:t>
            </a:r>
          </a:p>
          <a:p>
            <a:endParaRPr lang="en-US" sz="800" dirty="0" smtClean="0">
              <a:solidFill>
                <a:srgbClr val="FF0000"/>
              </a:solidFill>
            </a:endParaRPr>
          </a:p>
          <a:p>
            <a:r>
              <a:rPr lang="en-US" sz="2000" dirty="0" smtClean="0"/>
              <a:t>2 col, 5 rows </a:t>
            </a:r>
            <a:r>
              <a:rPr lang="en-US" sz="2000" dirty="0" smtClean="0">
                <a:sym typeface="Wingdings" panose="05000000000000000000" pitchFamily="2" charset="2"/>
              </a:rPr>
              <a:t></a:t>
            </a:r>
            <a:r>
              <a:rPr lang="en-US" sz="2000" dirty="0" smtClean="0"/>
              <a:t> </a:t>
            </a:r>
            <a:r>
              <a:rPr lang="en-US" sz="2000" dirty="0"/>
              <a:t>compare to </a:t>
            </a:r>
            <a:r>
              <a:rPr lang="en-US" sz="2000" dirty="0" smtClean="0">
                <a:latin typeface="Symbol" panose="05050102010706020507" pitchFamily="18" charset="2"/>
              </a:rPr>
              <a:t>c</a:t>
            </a:r>
            <a:r>
              <a:rPr lang="en-US" sz="2000" baseline="30000" dirty="0" smtClean="0"/>
              <a:t>2</a:t>
            </a:r>
            <a:r>
              <a:rPr lang="en-US" sz="2000" baseline="-25000" dirty="0" smtClean="0"/>
              <a:t>4</a:t>
            </a:r>
            <a:endParaRPr lang="en-US" sz="2400" dirty="0" smtClean="0"/>
          </a:p>
        </p:txBody>
      </p:sp>
    </p:spTree>
    <p:extLst>
      <p:ext uri="{BB962C8B-B14F-4D97-AF65-F5344CB8AC3E}">
        <p14:creationId xmlns:p14="http://schemas.microsoft.com/office/powerpoint/2010/main" val="155730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no relation, independent</a:t>
            </a:r>
          </a:p>
          <a:p>
            <a:r>
              <a:rPr lang="en-US" dirty="0" smtClean="0"/>
              <a:t>If H</a:t>
            </a:r>
            <a:r>
              <a:rPr lang="en-US" baseline="-25000" dirty="0" smtClean="0"/>
              <a:t>0</a:t>
            </a:r>
            <a:r>
              <a:rPr lang="en-US" dirty="0" smtClean="0"/>
              <a:t>, C = 68.55</a:t>
            </a:r>
          </a:p>
          <a:p>
            <a:r>
              <a:rPr lang="en-US" dirty="0" smtClean="0"/>
              <a:t>Compare to </a:t>
            </a:r>
            <a:r>
              <a:rPr lang="en-US" dirty="0" smtClean="0">
                <a:latin typeface="Symbol" panose="05050102010706020507" pitchFamily="18" charset="2"/>
              </a:rPr>
              <a:t>c</a:t>
            </a:r>
            <a:r>
              <a:rPr lang="en-US" baseline="30000" dirty="0" smtClean="0"/>
              <a:t>2</a:t>
            </a:r>
            <a:r>
              <a:rPr lang="en-US" baseline="-25000" dirty="0" smtClean="0"/>
              <a:t>4</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38</a:t>
            </a:fld>
            <a:endParaRPr lang="en-US" altLang="en-US"/>
          </a:p>
        </p:txBody>
      </p:sp>
    </p:spTree>
    <p:extLst>
      <p:ext uri="{BB962C8B-B14F-4D97-AF65-F5344CB8AC3E}">
        <p14:creationId xmlns:p14="http://schemas.microsoft.com/office/powerpoint/2010/main" val="28271683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Get </a:t>
            </a:r>
            <a:r>
              <a:rPr lang="en-US" altLang="en-US" dirty="0">
                <a:solidFill>
                  <a:srgbClr val="FF0000"/>
                </a:solidFill>
              </a:rPr>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no relation, independent</a:t>
            </a:r>
          </a:p>
          <a:p>
            <a:r>
              <a:rPr lang="en-US" dirty="0" smtClean="0"/>
              <a:t>If H</a:t>
            </a:r>
            <a:r>
              <a:rPr lang="en-US" baseline="-25000" dirty="0" smtClean="0"/>
              <a:t>0</a:t>
            </a:r>
            <a:r>
              <a:rPr lang="en-US" dirty="0" smtClean="0"/>
              <a:t>, C = 68.55</a:t>
            </a:r>
          </a:p>
          <a:p>
            <a:r>
              <a:rPr lang="en-US" dirty="0" smtClean="0"/>
              <a:t>Compare to </a:t>
            </a:r>
            <a:r>
              <a:rPr lang="en-US" dirty="0" smtClean="0">
                <a:latin typeface="Symbol" panose="05050102010706020507" pitchFamily="18" charset="2"/>
              </a:rPr>
              <a:t>c</a:t>
            </a:r>
            <a:r>
              <a:rPr lang="en-US" baseline="30000" dirty="0" smtClean="0"/>
              <a:t>2</a:t>
            </a:r>
            <a:r>
              <a:rPr lang="en-US" baseline="-25000" dirty="0" smtClean="0"/>
              <a:t>4</a:t>
            </a:r>
          </a:p>
          <a:p>
            <a:r>
              <a:rPr lang="en-US" dirty="0" smtClean="0"/>
              <a:t>p </a:t>
            </a:r>
            <a:r>
              <a:rPr lang="en-US" dirty="0" smtClean="0">
                <a:solidFill>
                  <a:srgbClr val="00B050"/>
                </a:solidFill>
              </a:rPr>
              <a:t>= CHIDIST(68.55,4)</a:t>
            </a:r>
            <a:r>
              <a:rPr lang="en-US" dirty="0" smtClean="0"/>
              <a:t>   </a:t>
            </a:r>
          </a:p>
          <a:p>
            <a:pPr marL="0" indent="0">
              <a:buNone/>
            </a:pPr>
            <a:r>
              <a:rPr lang="en-US" dirty="0" smtClean="0"/>
              <a:t>       = 4.6 x 10</a:t>
            </a:r>
            <a:r>
              <a:rPr lang="en-US" baseline="30000" dirty="0" smtClean="0"/>
              <a:t>–14</a:t>
            </a: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39</a:t>
            </a:fld>
            <a:endParaRPr lang="en-US" altLang="en-US"/>
          </a:p>
        </p:txBody>
      </p:sp>
    </p:spTree>
    <p:extLst>
      <p:ext uri="{BB962C8B-B14F-4D97-AF65-F5344CB8AC3E}">
        <p14:creationId xmlns:p14="http://schemas.microsoft.com/office/powerpoint/2010/main" val="375618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left)">
                                      <p:cBhvr>
                                        <p:cTn id="7" dur="500"/>
                                        <p:tgtEl>
                                          <p:spTgt spid="7">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Effect transition="in" filter="wipe(left)">
                                      <p:cBhvr>
                                        <p:cTn id="11"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altLang="en-US" smtClean="0"/>
          </a:p>
        </p:txBody>
      </p:sp>
      <p:sp>
        <p:nvSpPr>
          <p:cNvPr id="66563" name="Content Placeholder 2"/>
          <p:cNvSpPr>
            <a:spLocks noGrp="1"/>
          </p:cNvSpPr>
          <p:nvPr>
            <p:ph idx="1"/>
          </p:nvPr>
        </p:nvSpPr>
        <p:spPr>
          <a:xfrm>
            <a:off x="457200" y="350838"/>
            <a:ext cx="6792913" cy="5821362"/>
          </a:xfrm>
        </p:spPr>
        <p:txBody>
          <a:bodyPr/>
          <a:lstStyle/>
          <a:p>
            <a:r>
              <a:rPr lang="en-US" altLang="en-US" dirty="0" smtClean="0"/>
              <a:t>In 1992, Wayne James Nelson wrote a series of 23 checks totaling $1.9M</a:t>
            </a:r>
          </a:p>
          <a:p>
            <a:pPr lvl="1"/>
            <a:endParaRPr lang="en-US" altLang="en-US" sz="1000" dirty="0" smtClean="0"/>
          </a:p>
          <a:p>
            <a:pPr lvl="1"/>
            <a:r>
              <a:rPr lang="en-US" altLang="en-US" dirty="0" smtClean="0"/>
              <a:t>The first digits of the checks did not seem to follow </a:t>
            </a:r>
            <a:r>
              <a:rPr lang="en-US" altLang="en-US" dirty="0" err="1" smtClean="0"/>
              <a:t>Benford’s</a:t>
            </a:r>
            <a:r>
              <a:rPr lang="en-US" altLang="en-US" dirty="0" smtClean="0"/>
              <a:t> Law</a:t>
            </a:r>
          </a:p>
          <a:p>
            <a:pPr lvl="1"/>
            <a:endParaRPr lang="en-US" altLang="en-US" dirty="0" smtClean="0"/>
          </a:p>
          <a:p>
            <a:pPr lvl="1"/>
            <a:endParaRPr lang="en-US" altLang="en-US" dirty="0" smtClean="0"/>
          </a:p>
          <a:p>
            <a:pPr lvl="1"/>
            <a:endParaRPr lang="en-US" altLang="en-US" dirty="0" smtClean="0"/>
          </a:p>
          <a:p>
            <a:pPr lvl="1"/>
            <a:r>
              <a:rPr lang="en-US" altLang="en-US" dirty="0" smtClean="0"/>
              <a:t>Could the difference in counts be due to luck?  How can we tell?</a:t>
            </a:r>
          </a:p>
        </p:txBody>
      </p:sp>
      <p:sp>
        <p:nvSpPr>
          <p:cNvPr id="665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86E17149-FAD4-4AAF-862A-55D18F574E62}" type="slidenum">
              <a:rPr lang="en-US" altLang="en-US" sz="1400" b="0" smtClean="0"/>
              <a:pPr>
                <a:spcBef>
                  <a:spcPct val="0"/>
                </a:spcBef>
                <a:buFontTx/>
                <a:buNone/>
              </a:pPr>
              <a:t>4</a:t>
            </a:fld>
            <a:endParaRPr lang="en-US" altLang="en-US" sz="1400" b="0" smtClean="0"/>
          </a:p>
        </p:txBody>
      </p:sp>
      <p:graphicFrame>
        <p:nvGraphicFramePr>
          <p:cNvPr id="5" name="Content Placeholder 3"/>
          <p:cNvGraphicFramePr>
            <a:graphicFrameLocks/>
          </p:cNvGraphicFramePr>
          <p:nvPr/>
        </p:nvGraphicFramePr>
        <p:xfrm>
          <a:off x="7250113" y="285750"/>
          <a:ext cx="1428750" cy="5830898"/>
        </p:xfrm>
        <a:graphic>
          <a:graphicData uri="http://schemas.openxmlformats.org/drawingml/2006/table">
            <a:tbl>
              <a:tblPr bandRow="1">
                <a:tableStyleId>{5C22544A-7EE6-4342-B048-85BDC9FD1C3A}</a:tableStyleId>
              </a:tblPr>
              <a:tblGrid>
                <a:gridCol w="1428750"/>
              </a:tblGrid>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            </a:t>
                      </a:r>
                      <a:r>
                        <a:rPr lang="en-US" sz="1400" b="1" i="0" u="none" strike="noStrike" dirty="0">
                          <a:solidFill>
                            <a:srgbClr val="FF0000"/>
                          </a:solidFill>
                          <a:effectLst/>
                          <a:latin typeface="Arial" panose="020B0604020202020204" pitchFamily="34" charset="0"/>
                          <a:cs typeface="Arial" panose="020B0604020202020204" pitchFamily="34" charset="0"/>
                        </a:rPr>
                        <a:t>1</a:t>
                      </a:r>
                      <a:r>
                        <a:rPr lang="en-US" sz="1200" b="0" i="0" u="none" strike="noStrike" dirty="0">
                          <a:effectLst/>
                          <a:latin typeface="Arial" panose="020B0604020202020204" pitchFamily="34" charset="0"/>
                          <a:cs typeface="Arial" panose="020B0604020202020204" pitchFamily="34" charset="0"/>
                        </a:rPr>
                        <a:t>,927.48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10/9/92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7</a:t>
                      </a:r>
                      <a:r>
                        <a:rPr lang="en-US" sz="1200" b="0" i="0" u="none" strike="noStrike" dirty="0" smtClean="0">
                          <a:effectLst/>
                          <a:latin typeface="Arial" panose="020B0604020202020204" pitchFamily="34" charset="0"/>
                          <a:cs typeface="Arial" panose="020B0604020202020204" pitchFamily="34" charset="0"/>
                        </a:rPr>
                        <a:t>,902.31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6,241.90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2,117.46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1,321.75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10/14/92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7,473.96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3,249.11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9,658.17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7,776.89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2,105.83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9,949.16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7,602.93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6,879.27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1,806.47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4,991.67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0,831.83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3,766.67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8,338.72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4,639.49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3,709.28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6,412.21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8,432.86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10/19/92        </a:t>
                      </a:r>
                      <a:r>
                        <a:rPr lang="en-US" sz="800" b="0" i="0" u="sng" strike="noStrike" dirty="0" smtClean="0">
                          <a:effectLst/>
                          <a:latin typeface="Arial" panose="020B0604020202020204" pitchFamily="34" charset="0"/>
                          <a:cs typeface="Arial" panose="020B0604020202020204" pitchFamily="34" charset="0"/>
                        </a:rPr>
                        <a:t>   </a:t>
                      </a:r>
                      <a:r>
                        <a:rPr lang="en-US" sz="1400" b="1" i="0" u="sng" strike="noStrike" dirty="0" smtClean="0">
                          <a:solidFill>
                            <a:srgbClr val="FF0000"/>
                          </a:solidFill>
                          <a:effectLst/>
                          <a:latin typeface="Arial" panose="020B0604020202020204" pitchFamily="34" charset="0"/>
                          <a:cs typeface="Arial" panose="020B0604020202020204" pitchFamily="34" charset="0"/>
                        </a:rPr>
                        <a:t>7</a:t>
                      </a:r>
                      <a:r>
                        <a:rPr lang="en-US" sz="1200" b="0" i="0" u="sng" strike="noStrike" dirty="0" smtClean="0">
                          <a:effectLst/>
                          <a:latin typeface="Arial" panose="020B0604020202020204" pitchFamily="34" charset="0"/>
                          <a:cs typeface="Arial" panose="020B0604020202020204" pitchFamily="34" charset="0"/>
                        </a:rPr>
                        <a:t>1,552.16 </a:t>
                      </a:r>
                      <a:endParaRPr lang="en-US" sz="1200" b="0" i="0" u="sng"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182879">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 $      1,878,687.58 </a:t>
                      </a:r>
                    </a:p>
                  </a:txBody>
                  <a:tcPr marL="0" marR="0" marT="0" marB="0" anchor="ctr">
                    <a:lnT w="12700" cap="flat" cmpd="sng" algn="ctr">
                      <a:solidFill>
                        <a:schemeClr val="tx1"/>
                      </a:solidFill>
                      <a:prstDash val="solid"/>
                      <a:round/>
                      <a:headEnd type="none" w="med" len="med"/>
                      <a:tailEnd type="none" w="med" len="med"/>
                    </a:lnT>
                  </a:tcPr>
                </a:tc>
              </a:tr>
            </a:tbl>
          </a:graphicData>
        </a:graphic>
      </p:graphicFrame>
      <p:graphicFrame>
        <p:nvGraphicFramePr>
          <p:cNvPr id="6" name="Content Placeholder 4"/>
          <p:cNvGraphicFramePr>
            <a:graphicFrameLocks/>
          </p:cNvGraphicFramePr>
          <p:nvPr/>
        </p:nvGraphicFramePr>
        <p:xfrm>
          <a:off x="641350" y="3160713"/>
          <a:ext cx="6419852" cy="942975"/>
        </p:xfrm>
        <a:graphic>
          <a:graphicData uri="http://schemas.openxmlformats.org/drawingml/2006/table">
            <a:tbl>
              <a:tblPr firstRow="1" bandRow="1">
                <a:tableStyleId>{5C22544A-7EE6-4342-B048-85BDC9FD1C3A}</a:tableStyleId>
              </a:tblPr>
              <a:tblGrid>
                <a:gridCol w="1167245"/>
                <a:gridCol w="583623"/>
                <a:gridCol w="583623"/>
                <a:gridCol w="583623"/>
                <a:gridCol w="572291"/>
                <a:gridCol w="594955"/>
                <a:gridCol w="583623"/>
                <a:gridCol w="583623"/>
                <a:gridCol w="583623"/>
                <a:gridCol w="583623"/>
              </a:tblGrid>
              <a:tr h="282614">
                <a:tc>
                  <a:txBody>
                    <a:bodyPr/>
                    <a:lstStyle/>
                    <a:p>
                      <a:pPr algn="l" fontAlgn="b"/>
                      <a:r>
                        <a:rPr lang="en-US" sz="2000" b="0" i="0" u="none" strike="noStrike" dirty="0">
                          <a:effectLst/>
                          <a:latin typeface="Arial" panose="020B0604020202020204" pitchFamily="34" charset="0"/>
                        </a:rPr>
                        <a:t>First digit</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1</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2</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3</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4</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5</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6</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7</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8</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9</a:t>
                      </a:r>
                    </a:p>
                  </a:txBody>
                  <a:tcPr marL="9525" marR="9525" marT="9525" marB="0" anchor="ctr">
                    <a:solidFill>
                      <a:schemeClr val="tx1">
                        <a:lumMod val="65000"/>
                        <a:lumOff val="35000"/>
                      </a:schemeClr>
                    </a:solidFill>
                  </a:tcPr>
                </a:tc>
              </a:tr>
              <a:tr h="282614">
                <a:tc>
                  <a:txBody>
                    <a:bodyPr/>
                    <a:lstStyle/>
                    <a:p>
                      <a:pPr algn="l" fontAlgn="b"/>
                      <a:r>
                        <a:rPr lang="en-US" sz="2000" b="0" i="0" u="none" strike="noStrike" dirty="0" smtClean="0">
                          <a:effectLst/>
                          <a:latin typeface="Arial" panose="020B0604020202020204" pitchFamily="34" charset="0"/>
                        </a:rPr>
                        <a:t>Pred. #</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6.9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4.1</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1.8</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1.5</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1.3</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1.1</a:t>
                      </a:r>
                      <a:endParaRPr lang="en-US" sz="2000" b="0" i="0" u="none" strike="noStrike" dirty="0">
                        <a:effectLst/>
                        <a:latin typeface="Arial" panose="020B0604020202020204" pitchFamily="34" charset="0"/>
                      </a:endParaRPr>
                    </a:p>
                  </a:txBody>
                  <a:tcPr marL="9525" marR="9525" marT="9525" marB="0" anchor="ctr"/>
                </a:tc>
              </a:tr>
              <a:tr h="282614">
                <a:tc>
                  <a:txBody>
                    <a:bodyPr/>
                    <a:lstStyle/>
                    <a:p>
                      <a:pPr algn="l" fontAlgn="b"/>
                      <a:r>
                        <a:rPr lang="en-US" sz="2000" b="0" i="0" u="none" strike="noStrike" dirty="0">
                          <a:effectLst/>
                          <a:latin typeface="Arial" panose="020B0604020202020204" pitchFamily="34" charset="0"/>
                        </a:rPr>
                        <a:t>Actual #</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3</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r>
            </a:tbl>
          </a:graphicData>
        </a:graphic>
      </p:graphicFrame>
    </p:spTree>
    <p:extLst>
      <p:ext uri="{BB962C8B-B14F-4D97-AF65-F5344CB8AC3E}">
        <p14:creationId xmlns:p14="http://schemas.microsoft.com/office/powerpoint/2010/main" val="330201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3">
                                            <p:txEl>
                                              <p:pRg st="6" end="6"/>
                                            </p:txEl>
                                          </p:spTgt>
                                        </p:tgtEl>
                                        <p:attrNameLst>
                                          <p:attrName>style.visibility</p:attrName>
                                        </p:attrNameLst>
                                      </p:cBhvr>
                                      <p:to>
                                        <p:strVal val="visible"/>
                                      </p:to>
                                    </p:set>
                                    <p:animEffect transition="in" filter="wipe(left)">
                                      <p:cBhvr>
                                        <p:cTn id="12"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Test of independence:</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independent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a:t>
            </a:r>
            <a:r>
              <a:rPr lang="en-US" altLang="en-US" u="sng" dirty="0" smtClean="0"/>
              <a:t>counts</a:t>
            </a:r>
          </a:p>
          <a:p>
            <a:pPr marL="571500" indent="-457200">
              <a:buFont typeface="+mj-lt"/>
              <a:buAutoNum type="arabicPeriod"/>
            </a:pPr>
            <a:endParaRPr lang="en-US" altLang="en-US" sz="400" dirty="0" smtClean="0"/>
          </a:p>
          <a:p>
            <a:pPr marL="571500" indent="-457200">
              <a:buFont typeface="+mj-lt"/>
              <a:buAutoNum type="arabicPeriod"/>
            </a:pPr>
            <a:r>
              <a:rPr lang="en-US" altLang="en-US" dirty="0"/>
              <a:t>Overall </a:t>
            </a:r>
            <a:r>
              <a:rPr lang="en-US" altLang="en-US" dirty="0" smtClean="0"/>
              <a: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(r–1</a:t>
            </a:r>
            <a:r>
              <a:rPr lang="en-US" altLang="en-US" baseline="-25000" dirty="0"/>
              <a:t>)(c–1)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Make conclusion</a:t>
            </a:r>
            <a:endParaRPr lang="en-US" dirty="0">
              <a:solidFill>
                <a:srgbClr val="FF0000"/>
              </a:solidFill>
            </a:endParaRPr>
          </a:p>
        </p:txBody>
      </p:sp>
      <p:sp>
        <p:nvSpPr>
          <p:cNvPr id="7" name="Content Placeholder 6"/>
          <p:cNvSpPr>
            <a:spLocks noGrp="1"/>
          </p:cNvSpPr>
          <p:nvPr>
            <p:ph sz="half" idx="2"/>
          </p:nvPr>
        </p:nvSpPr>
        <p:spPr/>
        <p:txBody>
          <a:bodyPr/>
          <a:lstStyle/>
          <a:p>
            <a:r>
              <a:rPr lang="en-US" dirty="0" smtClean="0"/>
              <a:t>H</a:t>
            </a:r>
            <a:r>
              <a:rPr lang="en-US" baseline="-25000" dirty="0" smtClean="0"/>
              <a:t>0</a:t>
            </a:r>
            <a:r>
              <a:rPr lang="en-US" dirty="0" smtClean="0"/>
              <a:t>:  no relation, independent</a:t>
            </a:r>
          </a:p>
          <a:p>
            <a:r>
              <a:rPr lang="en-US" dirty="0" smtClean="0"/>
              <a:t>If H</a:t>
            </a:r>
            <a:r>
              <a:rPr lang="en-US" baseline="-25000" dirty="0" smtClean="0"/>
              <a:t>0</a:t>
            </a:r>
            <a:r>
              <a:rPr lang="en-US" dirty="0" smtClean="0"/>
              <a:t>, C = 68.55</a:t>
            </a:r>
          </a:p>
          <a:p>
            <a:r>
              <a:rPr lang="en-US" dirty="0" smtClean="0"/>
              <a:t>Compare to </a:t>
            </a:r>
            <a:r>
              <a:rPr lang="en-US" dirty="0" smtClean="0">
                <a:latin typeface="Symbol" panose="05050102010706020507" pitchFamily="18" charset="2"/>
              </a:rPr>
              <a:t>c</a:t>
            </a:r>
            <a:r>
              <a:rPr lang="en-US" baseline="30000" dirty="0" smtClean="0"/>
              <a:t>2</a:t>
            </a:r>
            <a:r>
              <a:rPr lang="en-US" baseline="-25000" dirty="0" smtClean="0"/>
              <a:t>4</a:t>
            </a:r>
          </a:p>
          <a:p>
            <a:r>
              <a:rPr lang="en-US" dirty="0" smtClean="0"/>
              <a:t>p </a:t>
            </a:r>
            <a:r>
              <a:rPr lang="en-US" dirty="0" smtClean="0">
                <a:solidFill>
                  <a:srgbClr val="00B050"/>
                </a:solidFill>
              </a:rPr>
              <a:t>= CHIDIST(68.55,4)</a:t>
            </a:r>
            <a:r>
              <a:rPr lang="en-US" dirty="0" smtClean="0"/>
              <a:t>   </a:t>
            </a:r>
          </a:p>
          <a:p>
            <a:pPr marL="0" indent="0">
              <a:buNone/>
            </a:pPr>
            <a:r>
              <a:rPr lang="en-US" dirty="0" smtClean="0"/>
              <a:t>       = 4.6 x 10</a:t>
            </a:r>
            <a:r>
              <a:rPr lang="en-US" baseline="30000" dirty="0" smtClean="0"/>
              <a:t>–14</a:t>
            </a:r>
          </a:p>
          <a:p>
            <a:r>
              <a:rPr lang="en-US" dirty="0" smtClean="0"/>
              <a:t>Reject H</a:t>
            </a:r>
            <a:r>
              <a:rPr lang="en-US" baseline="-25000" dirty="0" smtClean="0"/>
              <a:t>0</a:t>
            </a:r>
            <a:r>
              <a:rPr lang="en-US" dirty="0" smtClean="0"/>
              <a:t>, there is a difference in rates!</a:t>
            </a:r>
          </a:p>
          <a:p>
            <a:r>
              <a:rPr lang="en-US" sz="2400" b="0" dirty="0" smtClean="0"/>
              <a:t>If </a:t>
            </a:r>
            <a:r>
              <a:rPr lang="en-US" sz="2400" b="0" u="sng" dirty="0" smtClean="0"/>
              <a:t>population</a:t>
            </a:r>
            <a:r>
              <a:rPr lang="en-US" sz="2400" b="0" dirty="0" smtClean="0"/>
              <a:t> rates were same, there would not have been such a large difference in </a:t>
            </a:r>
            <a:r>
              <a:rPr lang="en-US" sz="2400" b="0" u="sng" dirty="0" smtClean="0"/>
              <a:t>observed</a:t>
            </a:r>
            <a:r>
              <a:rPr lang="en-US" sz="2400" b="0" dirty="0" smtClean="0"/>
              <a:t> rates</a:t>
            </a:r>
            <a:br>
              <a:rPr lang="en-US" sz="2400" b="0" dirty="0" smtClean="0"/>
            </a:br>
            <a:endParaRPr lang="en-US" sz="2400" b="0" dirty="0" smtClean="0"/>
          </a:p>
          <a:p>
            <a:endParaRPr lang="en-US" sz="9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40</a:t>
            </a:fld>
            <a:endParaRPr lang="en-US" altLang="en-US"/>
          </a:p>
        </p:txBody>
      </p:sp>
    </p:spTree>
    <p:extLst>
      <p:ext uri="{BB962C8B-B14F-4D97-AF65-F5344CB8AC3E}">
        <p14:creationId xmlns:p14="http://schemas.microsoft.com/office/powerpoint/2010/main" val="28949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wipe(left)">
                                      <p:cBhvr>
                                        <p:cTn id="7" dur="500"/>
                                        <p:tgtEl>
                                          <p:spTgt spid="7">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wipe(left)">
                                      <p:cBhvr>
                                        <p:cTn id="1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0"/>
            <a:ext cx="9151454" cy="7384715"/>
          </a:xfrm>
          <a:prstGeom prst="rect">
            <a:avLst/>
          </a:prstGeom>
        </p:spPr>
      </p:pic>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sz="2800" dirty="0" smtClean="0"/>
              <a:t>Mayor Bloomberg:  </a:t>
            </a:r>
          </a:p>
          <a:p>
            <a:pPr lvl="1"/>
            <a:r>
              <a:rPr lang="en-US" sz="2400" dirty="0" smtClean="0"/>
              <a:t>“</a:t>
            </a:r>
            <a:r>
              <a:rPr lang="en-US" sz="2400" dirty="0"/>
              <a:t>I haven’t seen the Mount Sinai study, but I don’t believe that you can say specifically a particular problem came from this particular event.” </a:t>
            </a:r>
            <a:endParaRPr lang="en-US" sz="2400" dirty="0" smtClean="0"/>
          </a:p>
          <a:p>
            <a:pPr marL="342900" lvl="1" indent="-342900">
              <a:buFontTx/>
              <a:buChar char="•"/>
            </a:pPr>
            <a:endParaRPr lang="en-US" sz="1600" dirty="0" smtClean="0">
              <a:solidFill>
                <a:srgbClr val="FF0000"/>
              </a:solidFill>
            </a:endParaRPr>
          </a:p>
          <a:p>
            <a:pPr marL="342900" lvl="1" indent="-342900">
              <a:buFontTx/>
              <a:buChar char="•"/>
            </a:pPr>
            <a:r>
              <a:rPr lang="en-US" dirty="0" smtClean="0">
                <a:solidFill>
                  <a:srgbClr val="FF0000"/>
                </a:solidFill>
              </a:rPr>
              <a:t>Statistics </a:t>
            </a:r>
            <a:r>
              <a:rPr lang="en-US" dirty="0">
                <a:solidFill>
                  <a:srgbClr val="FF0000"/>
                </a:solidFill>
              </a:rPr>
              <a:t>(and the </a:t>
            </a:r>
            <a:r>
              <a:rPr lang="en-US" dirty="0">
                <a:solidFill>
                  <a:srgbClr val="FF0000"/>
                </a:solidFill>
                <a:latin typeface="Symbol" panose="05050102010706020507" pitchFamily="18" charset="2"/>
              </a:rPr>
              <a:t>c</a:t>
            </a:r>
            <a:r>
              <a:rPr lang="en-US" baseline="30000" dirty="0">
                <a:solidFill>
                  <a:srgbClr val="FF0000"/>
                </a:solidFill>
              </a:rPr>
              <a:t>2</a:t>
            </a:r>
            <a:r>
              <a:rPr lang="en-US" dirty="0">
                <a:solidFill>
                  <a:srgbClr val="FF0000"/>
                </a:solidFill>
              </a:rPr>
              <a:t> test) made a compelling argument that there </a:t>
            </a:r>
            <a:r>
              <a:rPr lang="en-US" u="sng" dirty="0">
                <a:solidFill>
                  <a:srgbClr val="FF0000"/>
                </a:solidFill>
              </a:rPr>
              <a:t>was</a:t>
            </a:r>
            <a:r>
              <a:rPr lang="en-US" dirty="0">
                <a:solidFill>
                  <a:srgbClr val="FF0000"/>
                </a:solidFill>
              </a:rPr>
              <a:t> an effect!</a:t>
            </a:r>
          </a:p>
          <a:p>
            <a:endParaRPr lang="en-US" sz="1600" dirty="0" smtClean="0"/>
          </a:p>
          <a:p>
            <a:r>
              <a:rPr lang="en-US" sz="2800" dirty="0" smtClean="0"/>
              <a:t>“James </a:t>
            </a:r>
            <a:r>
              <a:rPr lang="en-US" sz="2800" dirty="0" err="1"/>
              <a:t>Zadroga</a:t>
            </a:r>
            <a:r>
              <a:rPr lang="en-US" sz="2800" dirty="0"/>
              <a:t> 9/11 Health and Compensation </a:t>
            </a:r>
            <a:r>
              <a:rPr lang="en-US" sz="2800" dirty="0" smtClean="0"/>
              <a:t>Act” was introduced 2/2009, eventually passed in 12/2010 </a:t>
            </a:r>
          </a:p>
          <a:p>
            <a:pPr lvl="1"/>
            <a:r>
              <a:rPr lang="en-US" sz="2400" dirty="0" smtClean="0"/>
              <a:t>Initially filibustered by Repub. over Bush tax cuts</a:t>
            </a:r>
          </a:p>
          <a:p>
            <a:pPr lvl="1"/>
            <a:r>
              <a:rPr lang="en-US" sz="2400" dirty="0" smtClean="0"/>
              <a:t>James </a:t>
            </a:r>
            <a:r>
              <a:rPr lang="en-US" sz="2400" dirty="0" err="1" smtClean="0"/>
              <a:t>Zadroga</a:t>
            </a:r>
            <a:r>
              <a:rPr lang="en-US" sz="2400" dirty="0" smtClean="0"/>
              <a:t> Act expired in 10/2015; re-authorized 12/2015, extended to 75 years</a:t>
            </a:r>
          </a:p>
          <a:p>
            <a:endParaRPr lang="en-US" sz="1000"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41</a:t>
            </a:fld>
            <a:endParaRPr lang="en-US" altLang="en-US"/>
          </a:p>
        </p:txBody>
      </p:sp>
    </p:spTree>
    <p:extLst>
      <p:ext uri="{BB962C8B-B14F-4D97-AF65-F5344CB8AC3E}">
        <p14:creationId xmlns:p14="http://schemas.microsoft.com/office/powerpoint/2010/main" val="237248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left)">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wipe(left)">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wipe(left)">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wipe(left)">
                                      <p:cBhvr>
                                        <p:cTn id="3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The chi-square test of independence is a way of checking if two populations share the same unknown distribution</a:t>
            </a:r>
          </a:p>
          <a:p>
            <a:endParaRPr lang="en-US" dirty="0" smtClean="0"/>
          </a:p>
          <a:p>
            <a:endParaRPr lang="en-US" dirty="0"/>
          </a:p>
          <a:p>
            <a:r>
              <a:rPr lang="en-US" dirty="0" smtClean="0"/>
              <a:t>If we have a </a:t>
            </a:r>
            <a:r>
              <a:rPr lang="en-US" u="sng" dirty="0" smtClean="0"/>
              <a:t>theoretical</a:t>
            </a:r>
            <a:r>
              <a:rPr lang="en-US" dirty="0" smtClean="0"/>
              <a:t> distribution of the population, we can see if our data match the theoretical distribution …</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42</a:t>
            </a:fld>
            <a:endParaRPr lang="en-US" altLang="en-US"/>
          </a:p>
        </p:txBody>
      </p:sp>
    </p:spTree>
    <p:extLst>
      <p:ext uri="{BB962C8B-B14F-4D97-AF65-F5344CB8AC3E}">
        <p14:creationId xmlns:p14="http://schemas.microsoft.com/office/powerpoint/2010/main" val="392097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altLang="en-US" smtClean="0"/>
          </a:p>
        </p:txBody>
      </p:sp>
      <p:sp>
        <p:nvSpPr>
          <p:cNvPr id="62467" name="Content Placeholder 2"/>
          <p:cNvSpPr>
            <a:spLocks noGrp="1"/>
          </p:cNvSpPr>
          <p:nvPr>
            <p:ph idx="1"/>
          </p:nvPr>
        </p:nvSpPr>
        <p:spPr/>
        <p:txBody>
          <a:bodyPr/>
          <a:lstStyle/>
          <a:p>
            <a:pPr marL="0" indent="0">
              <a:buFontTx/>
              <a:buNone/>
              <a:defRPr/>
            </a:pPr>
            <a:r>
              <a:rPr lang="en-US" altLang="en-US" dirty="0" smtClean="0"/>
              <a:t>Lecture 8:  Inference using </a:t>
            </a:r>
            <a:r>
              <a:rPr lang="en-US" altLang="en-US" dirty="0" smtClean="0">
                <a:latin typeface="Symbol" panose="05050102010706020507" pitchFamily="18" charset="2"/>
              </a:rPr>
              <a:t>c</a:t>
            </a:r>
            <a:r>
              <a:rPr lang="en-US" altLang="en-US" baseline="30000" dirty="0" smtClean="0"/>
              <a:t>2</a:t>
            </a:r>
            <a:r>
              <a:rPr lang="en-US" altLang="en-US" dirty="0" smtClean="0"/>
              <a:t> distribution</a:t>
            </a:r>
            <a:endParaRPr lang="en-US" altLang="en-US" dirty="0"/>
          </a:p>
          <a:p>
            <a:pPr marL="0" indent="0">
              <a:buFontTx/>
              <a:buNone/>
              <a:defRPr/>
            </a:pPr>
            <a:endParaRPr lang="en-US" altLang="en-US" dirty="0" smtClean="0"/>
          </a:p>
          <a:p>
            <a:pPr lvl="1">
              <a:defRPr/>
            </a:pPr>
            <a:r>
              <a:rPr lang="en-US" altLang="en-US" dirty="0" smtClean="0"/>
              <a:t>The chi-square (</a:t>
            </a:r>
            <a:r>
              <a:rPr lang="en-US" altLang="en-US" dirty="0" smtClean="0">
                <a:latin typeface="Symbol" panose="05050102010706020507" pitchFamily="18" charset="2"/>
              </a:rPr>
              <a:t>c</a:t>
            </a:r>
            <a:r>
              <a:rPr lang="en-US" altLang="en-US" baseline="30000" dirty="0" smtClean="0"/>
              <a:t>2</a:t>
            </a:r>
            <a:r>
              <a:rPr lang="en-US" altLang="en-US" dirty="0" smtClean="0"/>
              <a:t>) random variable</a:t>
            </a:r>
          </a:p>
          <a:p>
            <a:pPr lvl="1">
              <a:defRPr/>
            </a:pPr>
            <a:endParaRPr lang="en-US" altLang="en-US" dirty="0"/>
          </a:p>
          <a:p>
            <a:pPr lvl="1">
              <a:defRPr/>
            </a:pPr>
            <a:r>
              <a:rPr lang="en-US" altLang="en-US" dirty="0" smtClean="0">
                <a:solidFill>
                  <a:srgbClr val="FF0000"/>
                </a:solidFill>
              </a:rPr>
              <a:t>Applications of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dirty="0" smtClean="0">
                <a:solidFill>
                  <a:srgbClr val="FF0000"/>
                </a:solidFill>
              </a:rPr>
              <a:t> to statistical inference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test of independence</a:t>
            </a:r>
          </a:p>
          <a:p>
            <a:pPr lvl="2">
              <a:defRPr/>
            </a:pPr>
            <a:endParaRPr lang="en-US" altLang="en-US" sz="600" dirty="0" smtClean="0"/>
          </a:p>
          <a:p>
            <a:pPr lvl="2">
              <a:defRPr/>
            </a:pPr>
            <a:r>
              <a:rPr lang="en-US" altLang="en-US" sz="3200" dirty="0" smtClean="0">
                <a:solidFill>
                  <a:srgbClr val="FF0000"/>
                </a:solidFill>
              </a:rPr>
              <a:t>The </a:t>
            </a:r>
            <a:r>
              <a:rPr lang="en-US" altLang="en-US" sz="3200" dirty="0" smtClean="0">
                <a:solidFill>
                  <a:srgbClr val="FF0000"/>
                </a:solidFill>
                <a:latin typeface="Symbol" panose="05050102010706020507" pitchFamily="18" charset="2"/>
              </a:rPr>
              <a:t>c</a:t>
            </a:r>
            <a:r>
              <a:rPr lang="en-US" altLang="en-US" sz="3200" baseline="30000" dirty="0" smtClean="0">
                <a:solidFill>
                  <a:srgbClr val="FF0000"/>
                </a:solidFill>
              </a:rPr>
              <a:t>2</a:t>
            </a:r>
            <a:r>
              <a:rPr lang="en-US" altLang="en-US" sz="3200" dirty="0" smtClean="0">
                <a:solidFill>
                  <a:srgbClr val="FF0000"/>
                </a:solidFill>
              </a:rPr>
              <a:t> “goodness of fit” test</a:t>
            </a:r>
          </a:p>
          <a:p>
            <a:pPr lvl="2">
              <a:defRPr/>
            </a:pPr>
            <a:endParaRPr lang="en-US" altLang="en-US" sz="1000" dirty="0" smtClean="0"/>
          </a:p>
          <a:p>
            <a:pPr lvl="2">
              <a:defRPr/>
            </a:pPr>
            <a:r>
              <a:rPr lang="en-US" altLang="en-US" sz="2800" dirty="0" smtClean="0"/>
              <a:t>Inference for standard deviation of a normal population</a:t>
            </a:r>
          </a:p>
          <a:p>
            <a:pPr>
              <a:defRPr/>
            </a:pPr>
            <a:endParaRPr lang="en-US" altLang="en-US" dirty="0" smtClean="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C35C667-2916-4FE6-A5F4-9D72193F394E}" type="slidenum">
              <a:rPr lang="en-US" altLang="en-US" sz="1400" b="0" smtClean="0"/>
              <a:pPr>
                <a:spcBef>
                  <a:spcPct val="0"/>
                </a:spcBef>
                <a:buFontTx/>
                <a:buNone/>
              </a:pPr>
              <a:t>43</a:t>
            </a:fld>
            <a:endParaRPr lang="en-US" altLang="en-US" sz="1400" b="0" smtClean="0"/>
          </a:p>
        </p:txBody>
      </p:sp>
      <p:sp>
        <p:nvSpPr>
          <p:cNvPr id="18437"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sp>
        <p:nvSpPr>
          <p:cNvPr id="16387" name="Content Placeholder 2"/>
          <p:cNvSpPr>
            <a:spLocks noGrp="1"/>
          </p:cNvSpPr>
          <p:nvPr>
            <p:ph idx="1"/>
          </p:nvPr>
        </p:nvSpPr>
        <p:spPr/>
        <p:txBody>
          <a:bodyPr/>
          <a:lstStyle/>
          <a:p>
            <a:r>
              <a:rPr lang="en-US" altLang="en-US" dirty="0" smtClean="0"/>
              <a:t>Chi-square “goodness of fit” test</a:t>
            </a:r>
          </a:p>
          <a:p>
            <a:endParaRPr lang="en-US" altLang="en-US" sz="2000" dirty="0" smtClean="0"/>
          </a:p>
          <a:p>
            <a:pPr lvl="1"/>
            <a:r>
              <a:rPr lang="en-US" altLang="en-US" dirty="0" smtClean="0"/>
              <a:t>When to use:</a:t>
            </a:r>
          </a:p>
          <a:p>
            <a:pPr lvl="2"/>
            <a:endParaRPr lang="en-US" altLang="en-US" sz="2000" dirty="0" smtClean="0"/>
          </a:p>
          <a:p>
            <a:pPr lvl="2"/>
            <a:r>
              <a:rPr lang="en-US" altLang="en-US" sz="2800" dirty="0" smtClean="0"/>
              <a:t>You have a theoretical distribution for the population values</a:t>
            </a:r>
          </a:p>
          <a:p>
            <a:pPr lvl="2"/>
            <a:endParaRPr lang="en-US" altLang="en-US" sz="2000" dirty="0" smtClean="0"/>
          </a:p>
          <a:p>
            <a:pPr lvl="2"/>
            <a:r>
              <a:rPr lang="en-US" altLang="en-US" sz="2800" dirty="0" smtClean="0"/>
              <a:t>You want to know if the observed data are consistent with having come from the theoretical distribution, or if the data are too far away (or too close!) to be explained by just luck</a:t>
            </a:r>
            <a:endParaRPr lang="en-US" altLang="en-US" sz="2800" u="sng" dirty="0" smtClean="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84C61FD-88EF-474A-85E8-E2FCB0DB6D01}" type="slidenum">
              <a:rPr lang="en-US" altLang="en-US" sz="1400" b="0" smtClean="0"/>
              <a:pPr>
                <a:spcBef>
                  <a:spcPct val="0"/>
                </a:spcBef>
                <a:buFontTx/>
                <a:buNone/>
              </a:pPr>
              <a:t>44</a:t>
            </a:fld>
            <a:endParaRPr lang="en-US" altLang="en-US" sz="1400" b="0" smtClean="0"/>
          </a:p>
        </p:txBody>
      </p:sp>
    </p:spTree>
    <p:extLst>
      <p:ext uri="{BB962C8B-B14F-4D97-AF65-F5344CB8AC3E}">
        <p14:creationId xmlns:p14="http://schemas.microsoft.com/office/powerpoint/2010/main" val="3059248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endParaRPr lang="en-US" altLang="en-US" smtClean="0"/>
          </a:p>
        </p:txBody>
      </p:sp>
      <p:sp>
        <p:nvSpPr>
          <p:cNvPr id="64515" name="Content Placeholder 2"/>
          <p:cNvSpPr>
            <a:spLocks noGrp="1"/>
          </p:cNvSpPr>
          <p:nvPr>
            <p:ph idx="1"/>
          </p:nvPr>
        </p:nvSpPr>
        <p:spPr/>
        <p:txBody>
          <a:bodyPr/>
          <a:lstStyle/>
          <a:p>
            <a:r>
              <a:rPr lang="en-US" altLang="en-US" dirty="0" err="1" smtClean="0"/>
              <a:t>Benford’s</a:t>
            </a:r>
            <a:r>
              <a:rPr lang="en-US" altLang="en-US" dirty="0" smtClean="0"/>
              <a:t> Law says that the “expected” proportion of digits </a:t>
            </a:r>
            <a:r>
              <a:rPr lang="en-US" altLang="en-US" u="sng" dirty="0" smtClean="0"/>
              <a:t>starting</a:t>
            </a:r>
            <a:r>
              <a:rPr lang="en-US" altLang="en-US" dirty="0" smtClean="0"/>
              <a:t> with d should be equal to log</a:t>
            </a:r>
            <a:r>
              <a:rPr lang="en-US" altLang="en-US" baseline="-25000" dirty="0" smtClean="0"/>
              <a:t>10</a:t>
            </a:r>
            <a:r>
              <a:rPr lang="en-US" altLang="en-US" dirty="0" smtClean="0"/>
              <a:t>(1 + 1/d)</a:t>
            </a:r>
          </a:p>
          <a:p>
            <a:pPr lvl="1"/>
            <a:r>
              <a:rPr lang="en-US" altLang="en-US" dirty="0" err="1" smtClean="0"/>
              <a:t>Benford’s</a:t>
            </a:r>
            <a:r>
              <a:rPr lang="en-US" altLang="en-US" dirty="0" smtClean="0"/>
              <a:t> Law applies to many lists</a:t>
            </a:r>
          </a:p>
          <a:p>
            <a:pPr lvl="1"/>
            <a:r>
              <a:rPr lang="en-US" altLang="en-US" dirty="0" smtClean="0"/>
              <a:t>Example:  Pop. for n=233 countries, 2016</a:t>
            </a:r>
          </a:p>
          <a:p>
            <a:pPr lvl="2"/>
            <a:endParaRPr lang="en-US" altLang="en-US" dirty="0"/>
          </a:p>
          <a:p>
            <a:pPr lvl="2"/>
            <a:endParaRPr lang="en-US" altLang="en-US" dirty="0" smtClean="0"/>
          </a:p>
          <a:p>
            <a:pPr lvl="2"/>
            <a:endParaRPr lang="en-US" altLang="en-US" dirty="0"/>
          </a:p>
          <a:p>
            <a:pPr lvl="2"/>
            <a:endParaRPr lang="en-US" altLang="en-US" sz="1000" dirty="0" smtClean="0"/>
          </a:p>
          <a:p>
            <a:pPr lvl="2"/>
            <a:r>
              <a:rPr lang="en-US" altLang="en-US" dirty="0" smtClean="0"/>
              <a:t>(Close but not exact:  predicted 41 values would start with “2” and only 35 actually did, etc.)</a:t>
            </a:r>
          </a:p>
          <a:p>
            <a:endParaRPr lang="en-US" altLang="en-US" dirty="0" smtClean="0"/>
          </a:p>
        </p:txBody>
      </p:sp>
      <p:sp>
        <p:nvSpPr>
          <p:cNvPr id="645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1FC10CE-2ECD-4032-8A93-192605EA6999}" type="slidenum">
              <a:rPr lang="en-US" altLang="en-US" sz="1400" b="0" smtClean="0"/>
              <a:pPr>
                <a:spcBef>
                  <a:spcPct val="0"/>
                </a:spcBef>
                <a:buFontTx/>
                <a:buNone/>
              </a:pPr>
              <a:t>45</a:t>
            </a:fld>
            <a:endParaRPr lang="en-US" altLang="en-US" sz="1400" b="0" smtClean="0"/>
          </a:p>
        </p:txBody>
      </p:sp>
      <p:graphicFrame>
        <p:nvGraphicFramePr>
          <p:cNvPr id="6" name="Content Placeholder 4"/>
          <p:cNvGraphicFramePr>
            <a:graphicFrameLocks/>
          </p:cNvGraphicFramePr>
          <p:nvPr>
            <p:extLst>
              <p:ext uri="{D42A27DB-BD31-4B8C-83A1-F6EECF244321}">
                <p14:modId xmlns:p14="http://schemas.microsoft.com/office/powerpoint/2010/main" val="70508733"/>
              </p:ext>
            </p:extLst>
          </p:nvPr>
        </p:nvGraphicFramePr>
        <p:xfrm>
          <a:off x="469918" y="3044950"/>
          <a:ext cx="8229598" cy="1119189"/>
        </p:xfrm>
        <a:graphic>
          <a:graphicData uri="http://schemas.openxmlformats.org/drawingml/2006/table">
            <a:tbl>
              <a:tblPr firstRow="1" bandRow="1">
                <a:tableStyleId>{5C22544A-7EE6-4342-B048-85BDC9FD1C3A}</a:tableStyleId>
              </a:tblPr>
              <a:tblGrid>
                <a:gridCol w="1698883"/>
                <a:gridCol w="725635"/>
                <a:gridCol w="725635"/>
                <a:gridCol w="725635"/>
                <a:gridCol w="725635"/>
                <a:gridCol w="725635"/>
                <a:gridCol w="725635"/>
                <a:gridCol w="725635"/>
                <a:gridCol w="725635"/>
                <a:gridCol w="725635"/>
              </a:tblGrid>
              <a:tr h="373063">
                <a:tc>
                  <a:txBody>
                    <a:bodyPr/>
                    <a:lstStyle/>
                    <a:p>
                      <a:pPr algn="l" fontAlgn="b"/>
                      <a:r>
                        <a:rPr lang="en-US" sz="2400" b="0" i="0" u="none" strike="noStrike" dirty="0">
                          <a:effectLst/>
                          <a:latin typeface="Arial" panose="020B0604020202020204" pitchFamily="34" charset="0"/>
                        </a:rPr>
                        <a:t>First digit</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1</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2</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3</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4</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5</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6</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7</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8</a:t>
                      </a:r>
                    </a:p>
                  </a:txBody>
                  <a:tcPr marL="7144" marR="7144" marT="7147" marB="0" anchor="b">
                    <a:solidFill>
                      <a:schemeClr val="tx1">
                        <a:lumMod val="65000"/>
                        <a:lumOff val="35000"/>
                      </a:schemeClr>
                    </a:solidFill>
                  </a:tcPr>
                </a:tc>
                <a:tc>
                  <a:txBody>
                    <a:bodyPr/>
                    <a:lstStyle/>
                    <a:p>
                      <a:pPr algn="ctr" fontAlgn="b"/>
                      <a:r>
                        <a:rPr lang="en-US" sz="2400" b="0" i="0" u="sng" strike="noStrike" dirty="0">
                          <a:effectLst/>
                          <a:latin typeface="Arial" panose="020B0604020202020204" pitchFamily="34" charset="0"/>
                        </a:rPr>
                        <a:t>9</a:t>
                      </a:r>
                    </a:p>
                  </a:txBody>
                  <a:tcPr marL="7144" marR="7144" marT="7147" marB="0" anchor="b">
                    <a:solidFill>
                      <a:schemeClr val="tx1">
                        <a:lumMod val="65000"/>
                        <a:lumOff val="35000"/>
                      </a:schemeClr>
                    </a:solidFill>
                  </a:tcPr>
                </a:tc>
              </a:tr>
              <a:tr h="373063">
                <a:tc>
                  <a:txBody>
                    <a:bodyPr/>
                    <a:lstStyle/>
                    <a:p>
                      <a:pPr algn="l" fontAlgn="b"/>
                      <a:r>
                        <a:rPr lang="en-US" sz="2400" b="0" i="0" u="none" strike="noStrike" dirty="0" smtClean="0">
                          <a:effectLst/>
                          <a:latin typeface="Arial" panose="020B0604020202020204" pitchFamily="34" charset="0"/>
                        </a:rPr>
                        <a:t>Predicted #</a:t>
                      </a:r>
                      <a:endParaRPr lang="en-US" sz="2400" b="0" i="0" u="none" strike="noStrike" dirty="0">
                        <a:effectLst/>
                        <a:latin typeface="Arial" panose="020B060402020202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70.1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41.0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29.1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22.6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18.4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15.6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13.5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11.9 </a:t>
                      </a:r>
                      <a:endParaRPr lang="en-US" sz="2400" b="0" i="0" u="none" strike="noStrike" dirty="0">
                        <a:solidFill>
                          <a:srgbClr val="000000"/>
                        </a:solidFill>
                        <a:effectLst/>
                        <a:latin typeface="Calibri" panose="020F0502020204030204" pitchFamily="34" charset="0"/>
                      </a:endParaRPr>
                    </a:p>
                  </a:txBody>
                  <a:tcPr marL="7144" marR="7144" marT="7147" marB="0" anchor="b"/>
                </a:tc>
                <a:tc>
                  <a:txBody>
                    <a:bodyPr/>
                    <a:lstStyle/>
                    <a:p>
                      <a:pPr algn="ctr" fontAlgn="b"/>
                      <a:r>
                        <a:rPr lang="en-US" sz="2400" b="0" i="0" u="none" strike="noStrike" dirty="0" smtClean="0">
                          <a:solidFill>
                            <a:srgbClr val="000000"/>
                          </a:solidFill>
                          <a:effectLst/>
                          <a:latin typeface="Calibri" panose="020F0502020204030204" pitchFamily="34" charset="0"/>
                        </a:rPr>
                        <a:t>10.7 </a:t>
                      </a:r>
                      <a:endParaRPr lang="en-US" sz="2400" b="0" i="0" u="none" strike="noStrike" dirty="0">
                        <a:solidFill>
                          <a:srgbClr val="000000"/>
                        </a:solidFill>
                        <a:effectLst/>
                        <a:latin typeface="Calibri" panose="020F0502020204030204" pitchFamily="34" charset="0"/>
                      </a:endParaRPr>
                    </a:p>
                  </a:txBody>
                  <a:tcPr marL="7144" marR="7144" marT="7147" marB="0" anchor="b"/>
                </a:tc>
              </a:tr>
              <a:tr h="373063">
                <a:tc>
                  <a:txBody>
                    <a:bodyPr/>
                    <a:lstStyle/>
                    <a:p>
                      <a:pPr algn="l" fontAlgn="b"/>
                      <a:r>
                        <a:rPr lang="en-US" sz="2400" b="0" i="0" u="none" strike="noStrike" dirty="0" smtClean="0">
                          <a:effectLst/>
                          <a:latin typeface="Arial" panose="020B0604020202020204" pitchFamily="34" charset="0"/>
                        </a:rPr>
                        <a:t>Actual #</a:t>
                      </a:r>
                      <a:endParaRPr lang="en-US" sz="2400" b="0" i="0" u="none" strike="noStrike" dirty="0">
                        <a:effectLst/>
                        <a:latin typeface="Arial" panose="020B0604020202020204" pitchFamily="34" charset="0"/>
                      </a:endParaRP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69</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35</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32</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21</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27</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12</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13</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13</a:t>
                      </a:r>
                    </a:p>
                  </a:txBody>
                  <a:tcPr marL="7144" marR="7144" marT="7147" marB="0" anchor="b"/>
                </a:tc>
                <a:tc>
                  <a:txBody>
                    <a:bodyPr/>
                    <a:lstStyle/>
                    <a:p>
                      <a:pPr algn="ctr" fontAlgn="b"/>
                      <a:r>
                        <a:rPr lang="en-US" sz="2400" b="0" i="0" u="none" strike="noStrike" dirty="0">
                          <a:solidFill>
                            <a:srgbClr val="000000"/>
                          </a:solidFill>
                          <a:effectLst/>
                          <a:latin typeface="Calibri" panose="020F0502020204030204" pitchFamily="34" charset="0"/>
                        </a:rPr>
                        <a:t>11</a:t>
                      </a:r>
                    </a:p>
                  </a:txBody>
                  <a:tcPr marL="7144" marR="7144" marT="7147" marB="0" anchor="b"/>
                </a:tc>
              </a:tr>
            </a:tbl>
          </a:graphicData>
        </a:graphic>
      </p:graphicFrame>
    </p:spTree>
    <p:extLst>
      <p:ext uri="{BB962C8B-B14F-4D97-AF65-F5344CB8AC3E}">
        <p14:creationId xmlns:p14="http://schemas.microsoft.com/office/powerpoint/2010/main" val="91431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7" end="7"/>
                                            </p:txEl>
                                          </p:spTgt>
                                        </p:tgtEl>
                                        <p:attrNameLst>
                                          <p:attrName>style.visibility</p:attrName>
                                        </p:attrNameLst>
                                      </p:cBhvr>
                                      <p:to>
                                        <p:strVal val="visible"/>
                                      </p:to>
                                    </p:set>
                                    <p:animEffect transition="in" filter="fade">
                                      <p:cBhvr>
                                        <p:cTn id="7" dur="500"/>
                                        <p:tgtEl>
                                          <p:spTgt spid="64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sp>
        <p:nvSpPr>
          <p:cNvPr id="16387" name="Content Placeholder 2"/>
          <p:cNvSpPr>
            <a:spLocks noGrp="1"/>
          </p:cNvSpPr>
          <p:nvPr>
            <p:ph idx="1"/>
          </p:nvPr>
        </p:nvSpPr>
        <p:spPr/>
        <p:txBody>
          <a:bodyPr/>
          <a:lstStyle/>
          <a:p>
            <a:r>
              <a:rPr lang="en-US" altLang="en-US" dirty="0" smtClean="0"/>
              <a:t>Chi-square “goodness of fit” test</a:t>
            </a:r>
          </a:p>
          <a:p>
            <a:endParaRPr lang="en-US" altLang="en-US" sz="2000" dirty="0" smtClean="0"/>
          </a:p>
          <a:p>
            <a:pPr lvl="1"/>
            <a:r>
              <a:rPr lang="en-US" altLang="en-US" dirty="0" smtClean="0"/>
              <a:t>Performing goodness of fit test (9 steps):</a:t>
            </a:r>
            <a:endParaRPr lang="en-US" altLang="en-US" sz="1000" dirty="0" smtClean="0"/>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Start with a theoretical distribution</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State H</a:t>
            </a:r>
            <a:r>
              <a:rPr lang="en-US" altLang="en-US" baseline="-25000" dirty="0" smtClean="0"/>
              <a:t>0</a:t>
            </a:r>
            <a:r>
              <a:rPr lang="en-US" altLang="en-US" dirty="0" smtClean="0"/>
              <a:t>:  data come from theoretical dist.</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Organize observed </a:t>
            </a:r>
            <a:r>
              <a:rPr lang="en-US" altLang="en-US" u="sng" dirty="0" smtClean="0"/>
              <a:t>counts</a:t>
            </a:r>
            <a:r>
              <a:rPr lang="en-US" altLang="en-US" dirty="0" smtClean="0"/>
              <a:t> “O” into table</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Get exp. values “E” based on theoretical dist.</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Check that all E’s </a:t>
            </a:r>
            <a:r>
              <a:rPr lang="en-US" altLang="en-US" u="sng" dirty="0" smtClean="0"/>
              <a:t>&gt;</a:t>
            </a:r>
            <a:r>
              <a:rPr lang="en-US" altLang="en-US" dirty="0" smtClean="0"/>
              <a:t> 5; if not, group categories</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Compute C = </a:t>
            </a:r>
            <a:r>
              <a:rPr lang="en-US" altLang="en-US" dirty="0" smtClean="0">
                <a:latin typeface="Symbol" panose="05050102010706020507" pitchFamily="18" charset="2"/>
              </a:rPr>
              <a:t>S</a:t>
            </a:r>
            <a:r>
              <a:rPr lang="en-US" altLang="en-US" dirty="0" smtClean="0"/>
              <a:t> (O – E)</a:t>
            </a:r>
            <a:r>
              <a:rPr lang="en-US" altLang="en-US" baseline="30000" dirty="0" smtClean="0"/>
              <a:t>2</a:t>
            </a:r>
            <a:r>
              <a:rPr lang="en-US" altLang="en-US" dirty="0" smtClean="0"/>
              <a:t>/E</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Compare C to chi-square with </a:t>
            </a:r>
            <a:r>
              <a:rPr lang="en-US" altLang="en-US" dirty="0" err="1" smtClean="0"/>
              <a:t>df</a:t>
            </a:r>
            <a:r>
              <a:rPr lang="en-US" altLang="en-US" dirty="0" smtClean="0"/>
              <a:t> = (k–1) </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Get p-value</a:t>
            </a:r>
          </a:p>
          <a:p>
            <a:pPr marL="1371600" lvl="2" indent="-457200">
              <a:buFont typeface="+mj-lt"/>
              <a:buAutoNum type="arabicPeriod"/>
            </a:pPr>
            <a:endParaRPr lang="en-US" altLang="en-US" sz="200" dirty="0" smtClean="0"/>
          </a:p>
          <a:p>
            <a:pPr marL="1371600" lvl="2" indent="-457200">
              <a:buFont typeface="+mj-lt"/>
              <a:buAutoNum type="arabicPeriod"/>
            </a:pPr>
            <a:r>
              <a:rPr lang="en-US" altLang="en-US" dirty="0" smtClean="0"/>
              <a:t>Make conclusion, based on p-value</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484C61FD-88EF-474A-85E8-E2FCB0DB6D01}" type="slidenum">
              <a:rPr lang="en-US" altLang="en-US" sz="1400" b="0" smtClean="0"/>
              <a:pPr>
                <a:spcBef>
                  <a:spcPct val="0"/>
                </a:spcBef>
                <a:buFontTx/>
                <a:buNone/>
              </a:pPr>
              <a:t>46</a:t>
            </a:fld>
            <a:endParaRPr lang="en-US" altLang="en-US" sz="1400" b="0" smtClean="0"/>
          </a:p>
        </p:txBody>
      </p:sp>
    </p:spTree>
    <p:extLst>
      <p:ext uri="{BB962C8B-B14F-4D97-AF65-F5344CB8AC3E}">
        <p14:creationId xmlns:p14="http://schemas.microsoft.com/office/powerpoint/2010/main" val="381040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wipe(left)">
                                      <p:cBhvr>
                                        <p:cTn id="7" dur="500"/>
                                        <p:tgtEl>
                                          <p:spTgt spid="1638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7">
                                            <p:txEl>
                                              <p:pRg st="6" end="6"/>
                                            </p:txEl>
                                          </p:spTgt>
                                        </p:tgtEl>
                                        <p:attrNameLst>
                                          <p:attrName>style.visibility</p:attrName>
                                        </p:attrNameLst>
                                      </p:cBhvr>
                                      <p:to>
                                        <p:strVal val="visible"/>
                                      </p:to>
                                    </p:set>
                                    <p:animEffect transition="in" filter="wipe(left)">
                                      <p:cBhvr>
                                        <p:cTn id="12" dur="500"/>
                                        <p:tgtEl>
                                          <p:spTgt spid="1638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7">
                                            <p:txEl>
                                              <p:pRg st="8" end="8"/>
                                            </p:txEl>
                                          </p:spTgt>
                                        </p:tgtEl>
                                        <p:attrNameLst>
                                          <p:attrName>style.visibility</p:attrName>
                                        </p:attrNameLst>
                                      </p:cBhvr>
                                      <p:to>
                                        <p:strVal val="visible"/>
                                      </p:to>
                                    </p:set>
                                    <p:animEffect transition="in" filter="wipe(left)">
                                      <p:cBhvr>
                                        <p:cTn id="17" dur="500"/>
                                        <p:tgtEl>
                                          <p:spTgt spid="1638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87">
                                            <p:txEl>
                                              <p:pRg st="10" end="10"/>
                                            </p:txEl>
                                          </p:spTgt>
                                        </p:tgtEl>
                                        <p:attrNameLst>
                                          <p:attrName>style.visibility</p:attrName>
                                        </p:attrNameLst>
                                      </p:cBhvr>
                                      <p:to>
                                        <p:strVal val="visible"/>
                                      </p:to>
                                    </p:set>
                                    <p:animEffect transition="in" filter="wipe(left)">
                                      <p:cBhvr>
                                        <p:cTn id="22" dur="500"/>
                                        <p:tgtEl>
                                          <p:spTgt spid="16387">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87">
                                            <p:txEl>
                                              <p:pRg st="12" end="12"/>
                                            </p:txEl>
                                          </p:spTgt>
                                        </p:tgtEl>
                                        <p:attrNameLst>
                                          <p:attrName>style.visibility</p:attrName>
                                        </p:attrNameLst>
                                      </p:cBhvr>
                                      <p:to>
                                        <p:strVal val="visible"/>
                                      </p:to>
                                    </p:set>
                                    <p:animEffect transition="in" filter="wipe(left)">
                                      <p:cBhvr>
                                        <p:cTn id="27" dur="500"/>
                                        <p:tgtEl>
                                          <p:spTgt spid="16387">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87">
                                            <p:txEl>
                                              <p:pRg st="14" end="14"/>
                                            </p:txEl>
                                          </p:spTgt>
                                        </p:tgtEl>
                                        <p:attrNameLst>
                                          <p:attrName>style.visibility</p:attrName>
                                        </p:attrNameLst>
                                      </p:cBhvr>
                                      <p:to>
                                        <p:strVal val="visible"/>
                                      </p:to>
                                    </p:set>
                                    <p:animEffect transition="in" filter="wipe(left)">
                                      <p:cBhvr>
                                        <p:cTn id="32" dur="500"/>
                                        <p:tgtEl>
                                          <p:spTgt spid="16387">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387">
                                            <p:txEl>
                                              <p:pRg st="16" end="16"/>
                                            </p:txEl>
                                          </p:spTgt>
                                        </p:tgtEl>
                                        <p:attrNameLst>
                                          <p:attrName>style.visibility</p:attrName>
                                        </p:attrNameLst>
                                      </p:cBhvr>
                                      <p:to>
                                        <p:strVal val="visible"/>
                                      </p:to>
                                    </p:set>
                                    <p:animEffect transition="in" filter="wipe(left)">
                                      <p:cBhvr>
                                        <p:cTn id="37" dur="500"/>
                                        <p:tgtEl>
                                          <p:spTgt spid="16387">
                                            <p:txEl>
                                              <p:pRg st="16" end="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387">
                                            <p:txEl>
                                              <p:pRg st="18" end="18"/>
                                            </p:txEl>
                                          </p:spTgt>
                                        </p:tgtEl>
                                        <p:attrNameLst>
                                          <p:attrName>style.visibility</p:attrName>
                                        </p:attrNameLst>
                                      </p:cBhvr>
                                      <p:to>
                                        <p:strVal val="visible"/>
                                      </p:to>
                                    </p:set>
                                    <p:animEffect transition="in" filter="wipe(left)">
                                      <p:cBhvr>
                                        <p:cTn id="42" dur="500"/>
                                        <p:tgtEl>
                                          <p:spTgt spid="16387">
                                            <p:txEl>
                                              <p:pRg st="18" end="1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387">
                                            <p:txEl>
                                              <p:pRg st="20" end="20"/>
                                            </p:txEl>
                                          </p:spTgt>
                                        </p:tgtEl>
                                        <p:attrNameLst>
                                          <p:attrName>style.visibility</p:attrName>
                                        </p:attrNameLst>
                                      </p:cBhvr>
                                      <p:to>
                                        <p:strVal val="visible"/>
                                      </p:to>
                                    </p:set>
                                    <p:animEffect transition="in" filter="wipe(left)">
                                      <p:cBhvr>
                                        <p:cTn id="47" dur="500"/>
                                        <p:tgtEl>
                                          <p:spTgt spid="1638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47</a:t>
            </a:fld>
            <a:endParaRPr lang="en-US" altLang="en-US"/>
          </a:p>
        </p:txBody>
      </p:sp>
      <p:sp>
        <p:nvSpPr>
          <p:cNvPr id="9" name="Content Placeholder 8"/>
          <p:cNvSpPr>
            <a:spLocks noGrp="1"/>
          </p:cNvSpPr>
          <p:nvPr>
            <p:ph sz="half" idx="2"/>
          </p:nvPr>
        </p:nvSpPr>
        <p:spPr/>
        <p:txBody>
          <a:bodyPr/>
          <a:lstStyle/>
          <a:p>
            <a:endParaRPr lang="en-US"/>
          </a:p>
        </p:txBody>
      </p:sp>
    </p:spTree>
    <p:extLst>
      <p:ext uri="{BB962C8B-B14F-4D97-AF65-F5344CB8AC3E}">
        <p14:creationId xmlns:p14="http://schemas.microsoft.com/office/powerpoint/2010/main" val="3896785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Theoretical </a:t>
            </a:r>
            <a:r>
              <a:rPr lang="en-US" altLang="en-US" dirty="0" err="1" smtClean="0">
                <a:solidFill>
                  <a:srgbClr val="FF0000"/>
                </a:solidFill>
              </a:rPr>
              <a:t>distrib</a:t>
            </a:r>
            <a:r>
              <a:rPr lang="en-US" altLang="en-US" dirty="0" smtClean="0">
                <a:solidFill>
                  <a:srgbClr val="FF0000"/>
                </a:solidFill>
              </a:rPr>
              <a:t>.</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48</a:t>
            </a:fld>
            <a:endParaRPr lang="en-US" altLang="en-US"/>
          </a:p>
        </p:txBody>
      </p:sp>
      <p:sp>
        <p:nvSpPr>
          <p:cNvPr id="9" name="Content Placeholder 8"/>
          <p:cNvSpPr>
            <a:spLocks noGrp="1"/>
          </p:cNvSpPr>
          <p:nvPr>
            <p:ph sz="half" idx="2"/>
          </p:nvPr>
        </p:nvSpPr>
        <p:spPr/>
        <p:txBody>
          <a:bodyPr/>
          <a:lstStyle/>
          <a:p>
            <a:r>
              <a:rPr lang="en-US" dirty="0" smtClean="0"/>
              <a:t>Theoretical </a:t>
            </a:r>
            <a:r>
              <a:rPr lang="en-US" dirty="0" err="1" smtClean="0"/>
              <a:t>distrib</a:t>
            </a:r>
            <a:r>
              <a:rPr lang="en-US" dirty="0" smtClean="0"/>
              <a:t>: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43426549"/>
              </p:ext>
            </p:extLst>
          </p:nvPr>
        </p:nvGraphicFramePr>
        <p:xfrm>
          <a:off x="5097462" y="932675"/>
          <a:ext cx="3577132" cy="3752850"/>
        </p:xfrm>
        <a:graphic>
          <a:graphicData uri="http://schemas.openxmlformats.org/drawingml/2006/table">
            <a:tbl>
              <a:tblPr>
                <a:tableStyleId>{5C22544A-7EE6-4342-B048-85BDC9FD1C3A}</a:tableStyleId>
              </a:tblPr>
              <a:tblGrid>
                <a:gridCol w="729697"/>
                <a:gridCol w="1118883"/>
                <a:gridCol w="864276"/>
                <a:gridCol w="864276"/>
              </a:tblGrid>
              <a:tr h="190500">
                <a:tc>
                  <a:txBody>
                    <a:bodyPr/>
                    <a:lstStyle/>
                    <a:p>
                      <a:pPr algn="ctr" fontAlgn="b"/>
                      <a:r>
                        <a:rPr lang="en-US" sz="2400" b="0" i="0" u="sng" strike="noStrike" dirty="0" smtClean="0">
                          <a:solidFill>
                            <a:srgbClr val="000000"/>
                          </a:solidFill>
                          <a:effectLst/>
                          <a:latin typeface="+mn-lt"/>
                        </a:rPr>
                        <a:t>Digit</a:t>
                      </a:r>
                      <a:endParaRPr lang="en-US" sz="2400" b="0" i="0" u="sng" strike="noStrike" dirty="0">
                        <a:solidFill>
                          <a:srgbClr val="000000"/>
                        </a:solidFill>
                        <a:effectLst/>
                        <a:latin typeface="+mn-lt"/>
                      </a:endParaRPr>
                    </a:p>
                  </a:txBody>
                  <a:tcPr marL="9525" marR="9525" marT="9525" marB="0" anchor="b"/>
                </a:tc>
                <a:tc>
                  <a:txBody>
                    <a:bodyPr/>
                    <a:lstStyle/>
                    <a:p>
                      <a:pPr algn="ctr" fontAlgn="b"/>
                      <a:r>
                        <a:rPr lang="en-US" sz="2400" u="sng" strike="noStrike" dirty="0" err="1" smtClean="0">
                          <a:effectLst/>
                        </a:rPr>
                        <a:t>Benford</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Obs</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Exp</a:t>
                      </a:r>
                      <a:endParaRPr lang="en-US" sz="24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30.10%</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dirty="0">
                          <a:effectLst/>
                        </a:rPr>
                        <a:t>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17.61%</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12.49%</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9.69</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7.92</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6.69</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5.80</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5.12</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4.58</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470740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H</a:t>
            </a:r>
            <a:r>
              <a:rPr lang="en-US" altLang="en-US" baseline="-25000" dirty="0" smtClean="0">
                <a:solidFill>
                  <a:srgbClr val="FF0000"/>
                </a:solidFill>
              </a:rPr>
              <a:t>0</a:t>
            </a:r>
            <a:r>
              <a:rPr lang="en-US" altLang="en-US" dirty="0" smtClean="0">
                <a:solidFill>
                  <a:srgbClr val="FF0000"/>
                </a:solidFill>
              </a:rPr>
              <a:t>:  data from dist.</a:t>
            </a:r>
            <a:endParaRPr lang="en-US" altLang="en-US" u="sng" dirty="0" smtClean="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49</a:t>
            </a:fld>
            <a:endParaRPr lang="en-US" altLang="en-US"/>
          </a:p>
        </p:txBody>
      </p:sp>
      <p:sp>
        <p:nvSpPr>
          <p:cNvPr id="9" name="Content Placeholder 8"/>
          <p:cNvSpPr>
            <a:spLocks noGrp="1"/>
          </p:cNvSpPr>
          <p:nvPr>
            <p:ph sz="half" idx="2"/>
          </p:nvPr>
        </p:nvSpPr>
        <p:spPr/>
        <p:txBody>
          <a:bodyPr/>
          <a:lstStyle/>
          <a:p>
            <a:r>
              <a:rPr lang="en-US" dirty="0" smtClean="0"/>
              <a:t>H</a:t>
            </a:r>
            <a:r>
              <a:rPr lang="en-US" baseline="-25000" dirty="0" smtClean="0"/>
              <a:t>0</a:t>
            </a:r>
            <a:r>
              <a:rPr lang="en-US" dirty="0" smtClean="0"/>
              <a:t>:  </a:t>
            </a:r>
            <a:r>
              <a:rPr lang="en-US" dirty="0" err="1" smtClean="0"/>
              <a:t>Benford’s</a:t>
            </a:r>
            <a:r>
              <a:rPr lang="en-US" dirty="0" smtClean="0"/>
              <a:t> Law</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34948947"/>
              </p:ext>
            </p:extLst>
          </p:nvPr>
        </p:nvGraphicFramePr>
        <p:xfrm>
          <a:off x="5095022" y="932675"/>
          <a:ext cx="3577132" cy="3752850"/>
        </p:xfrm>
        <a:graphic>
          <a:graphicData uri="http://schemas.openxmlformats.org/drawingml/2006/table">
            <a:tbl>
              <a:tblPr>
                <a:tableStyleId>{5C22544A-7EE6-4342-B048-85BDC9FD1C3A}</a:tableStyleId>
              </a:tblPr>
              <a:tblGrid>
                <a:gridCol w="729697"/>
                <a:gridCol w="1118883"/>
                <a:gridCol w="864276"/>
                <a:gridCol w="864276"/>
              </a:tblGrid>
              <a:tr h="190500">
                <a:tc>
                  <a:txBody>
                    <a:bodyPr/>
                    <a:lstStyle/>
                    <a:p>
                      <a:pPr algn="ctr" fontAlgn="b"/>
                      <a:r>
                        <a:rPr lang="en-US" sz="2400" b="0" i="0" u="sng" strike="noStrike" dirty="0" smtClean="0">
                          <a:solidFill>
                            <a:srgbClr val="000000"/>
                          </a:solidFill>
                          <a:effectLst/>
                          <a:latin typeface="+mn-lt"/>
                        </a:rPr>
                        <a:t>Digit</a:t>
                      </a:r>
                      <a:endParaRPr lang="en-US" sz="2400" b="0" i="0" u="sng" strike="noStrike" dirty="0">
                        <a:solidFill>
                          <a:srgbClr val="000000"/>
                        </a:solidFill>
                        <a:effectLst/>
                        <a:latin typeface="+mn-lt"/>
                      </a:endParaRPr>
                    </a:p>
                  </a:txBody>
                  <a:tcPr marL="9525" marR="9525" marT="9525" marB="0" anchor="b"/>
                </a:tc>
                <a:tc>
                  <a:txBody>
                    <a:bodyPr/>
                    <a:lstStyle/>
                    <a:p>
                      <a:pPr algn="ctr" fontAlgn="b"/>
                      <a:r>
                        <a:rPr lang="en-US" sz="2400" u="sng" strike="noStrike" dirty="0" err="1" smtClean="0">
                          <a:effectLst/>
                        </a:rPr>
                        <a:t>Benford</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Obs</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Exp</a:t>
                      </a:r>
                      <a:endParaRPr lang="en-US" sz="24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30.10%</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17.61%</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12.49%</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9.69</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7.92</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6.69</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5.80</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5.12</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smtClean="0">
                          <a:effectLst/>
                        </a:rPr>
                        <a:t>  4.58</a:t>
                      </a:r>
                      <a:r>
                        <a:rPr lang="en-US" sz="2400" b="1" u="none" strike="noStrike" dirty="0">
                          <a:effectLst/>
                        </a:rPr>
                        <a:t>%</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628918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altLang="en-US" smtClean="0"/>
          </a:p>
        </p:txBody>
      </p:sp>
      <p:sp>
        <p:nvSpPr>
          <p:cNvPr id="62467" name="Content Placeholder 2"/>
          <p:cNvSpPr>
            <a:spLocks noGrp="1"/>
          </p:cNvSpPr>
          <p:nvPr>
            <p:ph idx="1"/>
          </p:nvPr>
        </p:nvSpPr>
        <p:spPr/>
        <p:txBody>
          <a:bodyPr/>
          <a:lstStyle/>
          <a:p>
            <a:pPr marL="0" indent="0">
              <a:buFontTx/>
              <a:buNone/>
              <a:defRPr/>
            </a:pPr>
            <a:r>
              <a:rPr lang="en-US" altLang="en-US" dirty="0" smtClean="0"/>
              <a:t>Lecture 8:  Inference using </a:t>
            </a:r>
            <a:r>
              <a:rPr lang="en-US" altLang="en-US" dirty="0" smtClean="0">
                <a:latin typeface="Symbol" panose="05050102010706020507" pitchFamily="18" charset="2"/>
              </a:rPr>
              <a:t>c</a:t>
            </a:r>
            <a:r>
              <a:rPr lang="en-US" altLang="en-US" baseline="30000" dirty="0" smtClean="0"/>
              <a:t>2</a:t>
            </a:r>
            <a:r>
              <a:rPr lang="en-US" altLang="en-US" dirty="0" smtClean="0"/>
              <a:t> distribution</a:t>
            </a:r>
            <a:endParaRPr lang="en-US" altLang="en-US" dirty="0"/>
          </a:p>
          <a:p>
            <a:pPr marL="0" indent="0">
              <a:buFontTx/>
              <a:buNone/>
              <a:defRPr/>
            </a:pPr>
            <a:endParaRPr lang="en-US" altLang="en-US" dirty="0" smtClean="0"/>
          </a:p>
          <a:p>
            <a:pPr lvl="1">
              <a:defRPr/>
            </a:pPr>
            <a:r>
              <a:rPr lang="en-US" altLang="en-US" dirty="0" smtClean="0"/>
              <a:t>The chi-square (</a:t>
            </a:r>
            <a:r>
              <a:rPr lang="en-US" altLang="en-US" dirty="0" smtClean="0">
                <a:latin typeface="Symbol" panose="05050102010706020507" pitchFamily="18" charset="2"/>
              </a:rPr>
              <a:t>c</a:t>
            </a:r>
            <a:r>
              <a:rPr lang="en-US" altLang="en-US" baseline="30000" dirty="0" smtClean="0"/>
              <a:t>2</a:t>
            </a:r>
            <a:r>
              <a:rPr lang="en-US" altLang="en-US" dirty="0" smtClean="0"/>
              <a:t>) random variable</a:t>
            </a:r>
          </a:p>
          <a:p>
            <a:pPr lvl="1">
              <a:defRPr/>
            </a:pPr>
            <a:endParaRPr lang="en-US" altLang="en-US" dirty="0"/>
          </a:p>
          <a:p>
            <a:pPr lvl="1">
              <a:defRPr/>
            </a:pPr>
            <a:r>
              <a:rPr lang="en-US" altLang="en-US" dirty="0" smtClean="0"/>
              <a:t>Applications of </a:t>
            </a:r>
            <a:r>
              <a:rPr lang="en-US" altLang="en-US" dirty="0" smtClean="0">
                <a:latin typeface="Symbol" panose="05050102010706020507" pitchFamily="18" charset="2"/>
              </a:rPr>
              <a:t>c</a:t>
            </a:r>
            <a:r>
              <a:rPr lang="en-US" altLang="en-US" baseline="30000" dirty="0" smtClean="0"/>
              <a:t>2</a:t>
            </a:r>
            <a:r>
              <a:rPr lang="en-US" altLang="en-US" dirty="0" smtClean="0"/>
              <a:t> to statistical inference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test of independence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“goodness of fit” test</a:t>
            </a:r>
          </a:p>
          <a:p>
            <a:pPr lvl="2">
              <a:defRPr/>
            </a:pPr>
            <a:endParaRPr lang="en-US" altLang="en-US" sz="1000" dirty="0" smtClean="0"/>
          </a:p>
          <a:p>
            <a:pPr lvl="2">
              <a:defRPr/>
            </a:pPr>
            <a:r>
              <a:rPr lang="en-US" altLang="en-US" sz="2800" dirty="0" smtClean="0"/>
              <a:t>Inference for standard deviation of a normal population</a:t>
            </a:r>
          </a:p>
          <a:p>
            <a:pPr>
              <a:defRPr/>
            </a:pPr>
            <a:endParaRPr lang="en-US" altLang="en-US" dirty="0" smtClean="0"/>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C180E0B2-0915-4B37-9E15-3509DA77CD3F}" type="slidenum">
              <a:rPr lang="en-US" altLang="en-US" sz="1400" b="0" smtClean="0"/>
              <a:pPr>
                <a:spcBef>
                  <a:spcPct val="0"/>
                </a:spcBef>
                <a:buFontTx/>
                <a:buNone/>
              </a:pPr>
              <a:t>5</a:t>
            </a:fld>
            <a:endParaRPr lang="en-US" altLang="en-US" sz="1400" b="0" smtClean="0"/>
          </a:p>
        </p:txBody>
      </p:sp>
      <p:sp>
        <p:nvSpPr>
          <p:cNvPr id="8197"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Observed counts</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50</a:t>
            </a:fld>
            <a:endParaRPr lang="en-US" altLang="en-US"/>
          </a:p>
        </p:txBody>
      </p:sp>
      <p:sp>
        <p:nvSpPr>
          <p:cNvPr id="9" name="Content Placeholder 8"/>
          <p:cNvSpPr>
            <a:spLocks noGrp="1"/>
          </p:cNvSpPr>
          <p:nvPr>
            <p:ph sz="half" idx="2"/>
          </p:nvPr>
        </p:nvSpPr>
        <p:spPr/>
        <p:txBody>
          <a:bodyPr/>
          <a:lstStyle/>
          <a:p>
            <a:r>
              <a:rPr lang="en-US" dirty="0" smtClean="0"/>
              <a:t>Observed (n=233)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69732483"/>
              </p:ext>
            </p:extLst>
          </p:nvPr>
        </p:nvGraphicFramePr>
        <p:xfrm>
          <a:off x="5095022" y="932675"/>
          <a:ext cx="3577132" cy="3752850"/>
        </p:xfrm>
        <a:graphic>
          <a:graphicData uri="http://schemas.openxmlformats.org/drawingml/2006/table">
            <a:tbl>
              <a:tblPr>
                <a:tableStyleId>{5C22544A-7EE6-4342-B048-85BDC9FD1C3A}</a:tableStyleId>
              </a:tblPr>
              <a:tblGrid>
                <a:gridCol w="729697"/>
                <a:gridCol w="1118883"/>
                <a:gridCol w="864276"/>
                <a:gridCol w="864276"/>
              </a:tblGrid>
              <a:tr h="190500">
                <a:tc>
                  <a:txBody>
                    <a:bodyPr/>
                    <a:lstStyle/>
                    <a:p>
                      <a:pPr algn="ctr" fontAlgn="b"/>
                      <a:r>
                        <a:rPr lang="en-US" sz="2400" b="0" i="0" u="sng" strike="noStrike" dirty="0" smtClean="0">
                          <a:solidFill>
                            <a:srgbClr val="000000"/>
                          </a:solidFill>
                          <a:effectLst/>
                          <a:latin typeface="+mn-lt"/>
                        </a:rPr>
                        <a:t>Digit</a:t>
                      </a:r>
                      <a:endParaRPr lang="en-US" sz="2400" b="0" i="0" u="sng" strike="noStrike" dirty="0">
                        <a:solidFill>
                          <a:srgbClr val="000000"/>
                        </a:solidFill>
                        <a:effectLst/>
                        <a:latin typeface="+mn-lt"/>
                      </a:endParaRPr>
                    </a:p>
                  </a:txBody>
                  <a:tcPr marL="9525" marR="9525" marT="9525" marB="0" anchor="b"/>
                </a:tc>
                <a:tc>
                  <a:txBody>
                    <a:bodyPr/>
                    <a:lstStyle/>
                    <a:p>
                      <a:pPr algn="ctr" fontAlgn="b"/>
                      <a:r>
                        <a:rPr lang="en-US" sz="2400" u="sng" strike="noStrike" dirty="0" err="1" smtClean="0">
                          <a:effectLst/>
                        </a:rPr>
                        <a:t>Benford</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Obs</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Exp</a:t>
                      </a:r>
                      <a:endParaRPr lang="en-US" sz="24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30.10%</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69</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17.61%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35</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32</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9.69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21</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7.92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27</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6.69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12</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5.80</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13</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5.12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13</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4.58</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11</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9567860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Exp. values </a:t>
            </a:r>
            <a:r>
              <a:rPr lang="en-US" altLang="en-US" dirty="0">
                <a:solidFill>
                  <a:srgbClr val="FF0000"/>
                </a:solidFill>
              </a:rPr>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51</a:t>
            </a:fld>
            <a:endParaRPr lang="en-US" altLang="en-US"/>
          </a:p>
        </p:txBody>
      </p:sp>
      <p:sp>
        <p:nvSpPr>
          <p:cNvPr id="9" name="Content Placeholder 8"/>
          <p:cNvSpPr>
            <a:spLocks noGrp="1"/>
          </p:cNvSpPr>
          <p:nvPr>
            <p:ph sz="half" idx="2"/>
          </p:nvPr>
        </p:nvSpPr>
        <p:spPr/>
        <p:txBody>
          <a:bodyPr/>
          <a:lstStyle/>
          <a:p>
            <a:r>
              <a:rPr lang="en-US" dirty="0" smtClean="0"/>
              <a:t>Exp. values (n=233)</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0931744"/>
              </p:ext>
            </p:extLst>
          </p:nvPr>
        </p:nvGraphicFramePr>
        <p:xfrm>
          <a:off x="5095022" y="932675"/>
          <a:ext cx="3577132" cy="3752850"/>
        </p:xfrm>
        <a:graphic>
          <a:graphicData uri="http://schemas.openxmlformats.org/drawingml/2006/table">
            <a:tbl>
              <a:tblPr>
                <a:tableStyleId>{5C22544A-7EE6-4342-B048-85BDC9FD1C3A}</a:tableStyleId>
              </a:tblPr>
              <a:tblGrid>
                <a:gridCol w="729697"/>
                <a:gridCol w="1118883"/>
                <a:gridCol w="864276"/>
                <a:gridCol w="864276"/>
              </a:tblGrid>
              <a:tr h="190500">
                <a:tc>
                  <a:txBody>
                    <a:bodyPr/>
                    <a:lstStyle/>
                    <a:p>
                      <a:pPr algn="ctr" fontAlgn="b"/>
                      <a:r>
                        <a:rPr lang="en-US" sz="2400" b="0" i="0" u="sng" strike="noStrike" dirty="0" smtClean="0">
                          <a:solidFill>
                            <a:srgbClr val="000000"/>
                          </a:solidFill>
                          <a:effectLst/>
                          <a:latin typeface="+mn-lt"/>
                        </a:rPr>
                        <a:t>Digit</a:t>
                      </a:r>
                      <a:endParaRPr lang="en-US" sz="2400" b="0" i="0" u="sng" strike="noStrike" dirty="0">
                        <a:solidFill>
                          <a:srgbClr val="000000"/>
                        </a:solidFill>
                        <a:effectLst/>
                        <a:latin typeface="+mn-lt"/>
                      </a:endParaRPr>
                    </a:p>
                  </a:txBody>
                  <a:tcPr marL="9525" marR="9525" marT="9525" marB="0" anchor="b"/>
                </a:tc>
                <a:tc>
                  <a:txBody>
                    <a:bodyPr/>
                    <a:lstStyle/>
                    <a:p>
                      <a:pPr algn="ctr" fontAlgn="b"/>
                      <a:r>
                        <a:rPr lang="en-US" sz="2400" u="sng" strike="noStrike" dirty="0" err="1" smtClean="0">
                          <a:effectLst/>
                        </a:rPr>
                        <a:t>Benford</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Obs</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Exp</a:t>
                      </a:r>
                      <a:endParaRPr lang="en-US" sz="24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30.10%</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69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70.1</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17.61%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35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41.0</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32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29.1</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9.69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22.6</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7.92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27</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18.4</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6.69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15.6</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5.80</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13.5</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5.12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11.9</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4.58</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10.7</a:t>
                      </a:r>
                      <a:endParaRPr lang="en-US" sz="2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474980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Verify </a:t>
            </a:r>
            <a:r>
              <a:rPr lang="en-US" altLang="en-US" dirty="0">
                <a:solidFill>
                  <a:srgbClr val="FF0000"/>
                </a:solidFill>
              </a:rPr>
              <a:t>all E’s </a:t>
            </a:r>
            <a:r>
              <a:rPr lang="en-US" altLang="en-US" u="sng" dirty="0">
                <a:solidFill>
                  <a:srgbClr val="FF0000"/>
                </a:solidFill>
              </a:rPr>
              <a:t>&gt;</a:t>
            </a:r>
            <a:r>
              <a:rPr lang="en-US" altLang="en-US" dirty="0">
                <a:solidFill>
                  <a:srgbClr val="FF0000"/>
                </a:solidFill>
              </a:rPr>
              <a:t> </a:t>
            </a:r>
            <a:r>
              <a:rPr lang="en-US" altLang="en-US" dirty="0" smtClean="0">
                <a:solidFill>
                  <a:srgbClr val="FF0000"/>
                </a:solidFill>
              </a:rPr>
              <a:t>5</a:t>
            </a:r>
            <a:endParaRPr lang="en-US" altLang="en-US"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52</a:t>
            </a:fld>
            <a:endParaRPr lang="en-US" altLang="en-US"/>
          </a:p>
        </p:txBody>
      </p:sp>
      <p:sp>
        <p:nvSpPr>
          <p:cNvPr id="9" name="Content Placeholder 8"/>
          <p:cNvSpPr>
            <a:spLocks noGrp="1"/>
          </p:cNvSpPr>
          <p:nvPr>
            <p:ph sz="half" idx="2"/>
          </p:nvPr>
        </p:nvSpPr>
        <p:spPr/>
        <p:txBody>
          <a:bodyPr/>
          <a:lstStyle/>
          <a:p>
            <a:r>
              <a:rPr lang="en-US" dirty="0" smtClean="0"/>
              <a:t>Verify all E’s &gt; 5</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66201031"/>
              </p:ext>
            </p:extLst>
          </p:nvPr>
        </p:nvGraphicFramePr>
        <p:xfrm>
          <a:off x="5095022" y="932675"/>
          <a:ext cx="3577132" cy="3752850"/>
        </p:xfrm>
        <a:graphic>
          <a:graphicData uri="http://schemas.openxmlformats.org/drawingml/2006/table">
            <a:tbl>
              <a:tblPr>
                <a:tableStyleId>{5C22544A-7EE6-4342-B048-85BDC9FD1C3A}</a:tableStyleId>
              </a:tblPr>
              <a:tblGrid>
                <a:gridCol w="729697"/>
                <a:gridCol w="1118883"/>
                <a:gridCol w="864276"/>
                <a:gridCol w="864276"/>
              </a:tblGrid>
              <a:tr h="190500">
                <a:tc>
                  <a:txBody>
                    <a:bodyPr/>
                    <a:lstStyle/>
                    <a:p>
                      <a:pPr algn="ctr" fontAlgn="b"/>
                      <a:r>
                        <a:rPr lang="en-US" sz="2400" b="0" i="0" u="sng" strike="noStrike" dirty="0" smtClean="0">
                          <a:solidFill>
                            <a:srgbClr val="000000"/>
                          </a:solidFill>
                          <a:effectLst/>
                          <a:latin typeface="+mn-lt"/>
                        </a:rPr>
                        <a:t>Digit</a:t>
                      </a:r>
                      <a:endParaRPr lang="en-US" sz="2400" b="0" i="0" u="sng" strike="noStrike" dirty="0">
                        <a:solidFill>
                          <a:srgbClr val="000000"/>
                        </a:solidFill>
                        <a:effectLst/>
                        <a:latin typeface="+mn-lt"/>
                      </a:endParaRPr>
                    </a:p>
                  </a:txBody>
                  <a:tcPr marL="9525" marR="9525" marT="9525" marB="0" anchor="b"/>
                </a:tc>
                <a:tc>
                  <a:txBody>
                    <a:bodyPr/>
                    <a:lstStyle/>
                    <a:p>
                      <a:pPr algn="ctr" fontAlgn="b"/>
                      <a:r>
                        <a:rPr lang="en-US" sz="2400" u="sng" strike="noStrike" dirty="0" err="1" smtClean="0">
                          <a:effectLst/>
                        </a:rPr>
                        <a:t>Benford</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Obs</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Exp</a:t>
                      </a:r>
                      <a:endParaRPr lang="en-US" sz="24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30.10%</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69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70.1</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17.61%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35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41.0</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32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29.1</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9.69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22.6</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7.92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27</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18.4</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6.69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15.6</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5.80</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13.5</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5.12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11.9</a:t>
                      </a:r>
                      <a:endParaRPr lang="en-US" sz="24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4.58</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i="0" u="none" strike="noStrike" dirty="0" smtClean="0">
                          <a:solidFill>
                            <a:srgbClr val="000000"/>
                          </a:solidFill>
                          <a:effectLst/>
                          <a:latin typeface="Calibri" panose="020F0502020204030204" pitchFamily="34" charset="0"/>
                        </a:rPr>
                        <a:t>10.7</a:t>
                      </a:r>
                      <a:endParaRPr lang="en-US" sz="24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0" name="Oval 9"/>
          <p:cNvSpPr/>
          <p:nvPr/>
        </p:nvSpPr>
        <p:spPr bwMode="auto">
          <a:xfrm>
            <a:off x="7610240" y="1124700"/>
            <a:ext cx="1228960" cy="376369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487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C </a:t>
            </a:r>
            <a:r>
              <a:rPr lang="en-US" altLang="en-US" dirty="0">
                <a:solidFill>
                  <a:srgbClr val="FF0000"/>
                </a:solidFill>
              </a:rPr>
              <a:t>= </a:t>
            </a:r>
            <a:r>
              <a:rPr lang="en-US" altLang="en-US" dirty="0">
                <a:solidFill>
                  <a:srgbClr val="FF0000"/>
                </a:solidFill>
                <a:latin typeface="Symbol" panose="05050102010706020507" pitchFamily="18" charset="2"/>
              </a:rPr>
              <a:t>S</a:t>
            </a:r>
            <a:r>
              <a:rPr lang="en-US" altLang="en-US" dirty="0">
                <a:solidFill>
                  <a:srgbClr val="FF0000"/>
                </a:solidFill>
              </a:rPr>
              <a:t> (O – E)</a:t>
            </a:r>
            <a:r>
              <a:rPr lang="en-US" altLang="en-US" baseline="30000" dirty="0">
                <a:solidFill>
                  <a:srgbClr val="FF0000"/>
                </a:solidFill>
              </a:rPr>
              <a:t>2</a:t>
            </a:r>
            <a:r>
              <a:rPr lang="en-US" altLang="en-US" dirty="0">
                <a:solidFill>
                  <a:srgbClr val="FF0000"/>
                </a:solidFill>
              </a:rPr>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53</a:t>
            </a:fld>
            <a:endParaRPr lang="en-US" altLang="en-US"/>
          </a:p>
        </p:txBody>
      </p:sp>
      <p:sp>
        <p:nvSpPr>
          <p:cNvPr id="9" name="Content Placeholder 8"/>
          <p:cNvSpPr>
            <a:spLocks noGrp="1"/>
          </p:cNvSpPr>
          <p:nvPr>
            <p:ph sz="half" idx="2"/>
          </p:nvPr>
        </p:nvSpPr>
        <p:spPr/>
        <p:txBody>
          <a:bodyPr/>
          <a:lstStyle/>
          <a:p>
            <a:r>
              <a:rPr lang="en-US" dirty="0" smtClean="0"/>
              <a:t>Calc. test statistic:</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462849090"/>
              </p:ext>
            </p:extLst>
          </p:nvPr>
        </p:nvGraphicFramePr>
        <p:xfrm>
          <a:off x="5095022" y="932675"/>
          <a:ext cx="3577132" cy="3752850"/>
        </p:xfrm>
        <a:graphic>
          <a:graphicData uri="http://schemas.openxmlformats.org/drawingml/2006/table">
            <a:tbl>
              <a:tblPr>
                <a:tableStyleId>{5C22544A-7EE6-4342-B048-85BDC9FD1C3A}</a:tableStyleId>
              </a:tblPr>
              <a:tblGrid>
                <a:gridCol w="729697"/>
                <a:gridCol w="1118883"/>
                <a:gridCol w="864276"/>
                <a:gridCol w="864276"/>
              </a:tblGrid>
              <a:tr h="190500">
                <a:tc>
                  <a:txBody>
                    <a:bodyPr/>
                    <a:lstStyle/>
                    <a:p>
                      <a:pPr algn="ctr" fontAlgn="b"/>
                      <a:r>
                        <a:rPr lang="en-US" sz="2400" b="0" i="0" u="sng" strike="noStrike" dirty="0" smtClean="0">
                          <a:solidFill>
                            <a:srgbClr val="000000"/>
                          </a:solidFill>
                          <a:effectLst/>
                          <a:latin typeface="+mn-lt"/>
                        </a:rPr>
                        <a:t>Digit</a:t>
                      </a:r>
                      <a:endParaRPr lang="en-US" sz="2400" b="0" i="0" u="sng" strike="noStrike" dirty="0">
                        <a:solidFill>
                          <a:srgbClr val="000000"/>
                        </a:solidFill>
                        <a:effectLst/>
                        <a:latin typeface="+mn-lt"/>
                      </a:endParaRPr>
                    </a:p>
                  </a:txBody>
                  <a:tcPr marL="9525" marR="9525" marT="9525" marB="0" anchor="b"/>
                </a:tc>
                <a:tc>
                  <a:txBody>
                    <a:bodyPr/>
                    <a:lstStyle/>
                    <a:p>
                      <a:pPr algn="ctr" fontAlgn="b"/>
                      <a:r>
                        <a:rPr lang="en-US" sz="2400" u="sng" strike="noStrike" dirty="0" err="1" smtClean="0">
                          <a:effectLst/>
                        </a:rPr>
                        <a:t>Benford</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Obs</a:t>
                      </a:r>
                      <a:endParaRPr lang="en-US" sz="2400" b="0"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sng" strike="noStrike" dirty="0" err="1">
                          <a:effectLst/>
                        </a:rPr>
                        <a:t>Exp</a:t>
                      </a:r>
                      <a:endParaRPr lang="en-US" sz="2400" b="0" i="0" u="sng"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30.10%</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69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70.1</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17.61%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35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41.0</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32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29.1</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9.69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22.6</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7.92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27</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18.4</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6.69</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15.6</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5.80</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13.5</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5.12</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11.9</a:t>
                      </a:r>
                      <a:endParaRPr lang="en-US" sz="24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smtClean="0">
                          <a:effectLst/>
                        </a:rPr>
                        <a:t>  4.58</a:t>
                      </a:r>
                      <a:r>
                        <a:rPr lang="en-US" sz="2400" b="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smtClean="0">
                          <a:solidFill>
                            <a:srgbClr val="000000"/>
                          </a:solidFill>
                          <a:effectLst/>
                          <a:latin typeface="Calibri" panose="020F0502020204030204" pitchFamily="34" charset="0"/>
                        </a:rPr>
                        <a:t>10.7</a:t>
                      </a:r>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2" name="TextBox 1"/>
          <p:cNvSpPr txBox="1"/>
          <p:nvPr/>
        </p:nvSpPr>
        <p:spPr>
          <a:xfrm>
            <a:off x="4994455" y="4888390"/>
            <a:ext cx="3725285" cy="1261884"/>
          </a:xfrm>
          <a:prstGeom prst="rect">
            <a:avLst/>
          </a:prstGeom>
          <a:noFill/>
        </p:spPr>
        <p:txBody>
          <a:bodyPr wrap="square" rtlCol="0">
            <a:spAutoFit/>
          </a:bodyPr>
          <a:lstStyle/>
          <a:p>
            <a:r>
              <a:rPr lang="en-US" sz="2400" dirty="0" smtClean="0"/>
              <a:t>C =  (69 – 70.1)</a:t>
            </a:r>
            <a:r>
              <a:rPr lang="en-US" sz="2400" baseline="30000" dirty="0" smtClean="0"/>
              <a:t>2</a:t>
            </a:r>
            <a:r>
              <a:rPr lang="en-US" sz="2400" dirty="0" smtClean="0"/>
              <a:t> / 70.1 + … + (11 – 10.7)</a:t>
            </a:r>
            <a:r>
              <a:rPr lang="en-US" sz="2400" baseline="30000" dirty="0" smtClean="0"/>
              <a:t>2</a:t>
            </a:r>
            <a:r>
              <a:rPr lang="en-US" sz="2400" dirty="0" smtClean="0"/>
              <a:t> / 10.7 </a:t>
            </a:r>
          </a:p>
          <a:p>
            <a:r>
              <a:rPr lang="en-US" sz="2400" dirty="0"/>
              <a:t> </a:t>
            </a:r>
            <a:r>
              <a:rPr lang="en-US" sz="2400" dirty="0" smtClean="0"/>
              <a:t>   = </a:t>
            </a:r>
            <a:r>
              <a:rPr lang="en-US" sz="2800" dirty="0" smtClean="0">
                <a:solidFill>
                  <a:srgbClr val="FF0000"/>
                </a:solidFill>
              </a:rPr>
              <a:t>6.22</a:t>
            </a:r>
            <a:endParaRPr lang="en-US" sz="2400" dirty="0">
              <a:solidFill>
                <a:srgbClr val="FF0000"/>
              </a:solidFill>
            </a:endParaRPr>
          </a:p>
        </p:txBody>
      </p:sp>
    </p:spTree>
    <p:extLst>
      <p:ext uri="{BB962C8B-B14F-4D97-AF65-F5344CB8AC3E}">
        <p14:creationId xmlns:p14="http://schemas.microsoft.com/office/powerpoint/2010/main" val="127495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Compare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baseline="-25000" dirty="0" smtClean="0">
                <a:solidFill>
                  <a:srgbClr val="FF0000"/>
                </a:solidFill>
              </a:rPr>
              <a:t>(k–1) </a:t>
            </a:r>
            <a:endParaRPr lang="en-US" altLang="en-US" baseline="-25000" dirty="0">
              <a:solidFill>
                <a:srgbClr val="FF0000"/>
              </a:solidFill>
            </a:endParaRP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54</a:t>
            </a:fld>
            <a:endParaRPr lang="en-US" altLang="en-US"/>
          </a:p>
        </p:txBody>
      </p:sp>
      <p:sp>
        <p:nvSpPr>
          <p:cNvPr id="9" name="Content Placeholder 8"/>
          <p:cNvSpPr>
            <a:spLocks noGrp="1"/>
          </p:cNvSpPr>
          <p:nvPr>
            <p:ph sz="half" idx="2"/>
          </p:nvPr>
        </p:nvSpPr>
        <p:spPr/>
        <p:txBody>
          <a:bodyPr/>
          <a:lstStyle/>
          <a:p>
            <a:r>
              <a:rPr lang="en-US" dirty="0" smtClean="0"/>
              <a:t>H</a:t>
            </a:r>
            <a:r>
              <a:rPr lang="en-US" baseline="-25000" dirty="0" smtClean="0"/>
              <a:t>0</a:t>
            </a:r>
            <a:r>
              <a:rPr lang="en-US" dirty="0" smtClean="0"/>
              <a:t>:  </a:t>
            </a:r>
            <a:r>
              <a:rPr lang="en-US" dirty="0" err="1" smtClean="0"/>
              <a:t>Benford’s</a:t>
            </a:r>
            <a:r>
              <a:rPr lang="en-US" dirty="0" smtClean="0"/>
              <a:t> Law</a:t>
            </a:r>
          </a:p>
          <a:p>
            <a:endParaRPr lang="en-US" sz="2000" dirty="0"/>
          </a:p>
          <a:p>
            <a:r>
              <a:rPr lang="en-US" dirty="0" smtClean="0"/>
              <a:t>If H</a:t>
            </a:r>
            <a:r>
              <a:rPr lang="en-US" baseline="-25000" dirty="0" smtClean="0"/>
              <a:t>0</a:t>
            </a:r>
            <a:r>
              <a:rPr lang="en-US" dirty="0" smtClean="0"/>
              <a:t> true, C = 6.22</a:t>
            </a:r>
          </a:p>
          <a:p>
            <a:endParaRPr lang="en-US" sz="2000" dirty="0"/>
          </a:p>
          <a:p>
            <a:r>
              <a:rPr lang="en-US" dirty="0" smtClean="0"/>
              <a:t>9 categories </a:t>
            </a:r>
            <a:r>
              <a:rPr lang="en-US" dirty="0" smtClean="0">
                <a:sym typeface="Wingdings" panose="05000000000000000000" pitchFamily="2" charset="2"/>
              </a:rPr>
              <a:t> </a:t>
            </a:r>
            <a:r>
              <a:rPr lang="en-US" dirty="0" smtClean="0"/>
              <a:t> compare to </a:t>
            </a:r>
            <a:r>
              <a:rPr lang="en-US" dirty="0" smtClean="0">
                <a:latin typeface="Symbol" panose="05050102010706020507" pitchFamily="18" charset="2"/>
              </a:rPr>
              <a:t>c</a:t>
            </a:r>
            <a:r>
              <a:rPr lang="en-US" baseline="30000" dirty="0" smtClean="0"/>
              <a:t>2</a:t>
            </a:r>
            <a:r>
              <a:rPr lang="en-US" baseline="-25000" dirty="0" smtClean="0"/>
              <a:t>8</a:t>
            </a:r>
            <a:endParaRPr lang="en-US" dirty="0"/>
          </a:p>
        </p:txBody>
      </p:sp>
    </p:spTree>
    <p:extLst>
      <p:ext uri="{BB962C8B-B14F-4D97-AF65-F5344CB8AC3E}">
        <p14:creationId xmlns:p14="http://schemas.microsoft.com/office/powerpoint/2010/main" val="143244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Get </a:t>
            </a:r>
            <a:r>
              <a:rPr lang="en-US" altLang="en-US" dirty="0">
                <a:solidFill>
                  <a:srgbClr val="FF0000"/>
                </a:solidFill>
              </a:rPr>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55</a:t>
            </a:fld>
            <a:endParaRPr lang="en-US" altLang="en-US"/>
          </a:p>
        </p:txBody>
      </p:sp>
      <p:sp>
        <p:nvSpPr>
          <p:cNvPr id="9" name="Content Placeholder 8"/>
          <p:cNvSpPr>
            <a:spLocks noGrp="1"/>
          </p:cNvSpPr>
          <p:nvPr>
            <p:ph sz="half" idx="2"/>
          </p:nvPr>
        </p:nvSpPr>
        <p:spPr/>
        <p:txBody>
          <a:bodyPr/>
          <a:lstStyle/>
          <a:p>
            <a:r>
              <a:rPr lang="en-US" dirty="0"/>
              <a:t>H</a:t>
            </a:r>
            <a:r>
              <a:rPr lang="en-US" baseline="-25000" dirty="0"/>
              <a:t>0</a:t>
            </a:r>
            <a:r>
              <a:rPr lang="en-US" dirty="0"/>
              <a:t>:  </a:t>
            </a:r>
            <a:r>
              <a:rPr lang="en-US" dirty="0" err="1"/>
              <a:t>Benford’s</a:t>
            </a:r>
            <a:r>
              <a:rPr lang="en-US" dirty="0"/>
              <a:t> Law</a:t>
            </a:r>
          </a:p>
          <a:p>
            <a:endParaRPr lang="en-US" sz="2000" dirty="0"/>
          </a:p>
          <a:p>
            <a:r>
              <a:rPr lang="en-US" dirty="0"/>
              <a:t>If H</a:t>
            </a:r>
            <a:r>
              <a:rPr lang="en-US" baseline="-25000" dirty="0"/>
              <a:t>0</a:t>
            </a:r>
            <a:r>
              <a:rPr lang="en-US" dirty="0"/>
              <a:t> true, C = 6.22</a:t>
            </a:r>
          </a:p>
          <a:p>
            <a:endParaRPr lang="en-US" sz="2000" dirty="0"/>
          </a:p>
          <a:p>
            <a:r>
              <a:rPr lang="en-US" dirty="0"/>
              <a:t>9 categories </a:t>
            </a:r>
            <a:r>
              <a:rPr lang="en-US" dirty="0">
                <a:sym typeface="Wingdings" panose="05000000000000000000" pitchFamily="2" charset="2"/>
              </a:rPr>
              <a:t> </a:t>
            </a:r>
            <a:r>
              <a:rPr lang="en-US" dirty="0"/>
              <a:t> compare to </a:t>
            </a:r>
            <a:r>
              <a:rPr lang="en-US" dirty="0">
                <a:latin typeface="Symbol" panose="05050102010706020507" pitchFamily="18" charset="2"/>
              </a:rPr>
              <a:t>c</a:t>
            </a:r>
            <a:r>
              <a:rPr lang="en-US" baseline="30000" dirty="0"/>
              <a:t>2</a:t>
            </a:r>
            <a:r>
              <a:rPr lang="en-US" baseline="-25000" dirty="0"/>
              <a:t>8</a:t>
            </a:r>
            <a:endParaRPr lang="en-US" dirty="0"/>
          </a:p>
          <a:p>
            <a:endParaRPr lang="en-US" sz="2000" dirty="0"/>
          </a:p>
          <a:p>
            <a:r>
              <a:rPr lang="en-US" dirty="0" smtClean="0"/>
              <a:t>p </a:t>
            </a:r>
            <a:r>
              <a:rPr lang="en-US" dirty="0" smtClean="0">
                <a:solidFill>
                  <a:srgbClr val="00B050"/>
                </a:solidFill>
              </a:rPr>
              <a:t>=CHIDIST(6.22,8)</a:t>
            </a:r>
            <a:r>
              <a:rPr lang="en-US" dirty="0" smtClean="0"/>
              <a:t> </a:t>
            </a:r>
          </a:p>
          <a:p>
            <a:pPr marL="0" indent="0">
              <a:buNone/>
            </a:pPr>
            <a:r>
              <a:rPr lang="en-US" dirty="0"/>
              <a:t> </a:t>
            </a:r>
            <a:r>
              <a:rPr lang="en-US" dirty="0" smtClean="0"/>
              <a:t>      = 0.62</a:t>
            </a:r>
          </a:p>
          <a:p>
            <a:endParaRPr lang="en-US" dirty="0"/>
          </a:p>
        </p:txBody>
      </p:sp>
    </p:spTree>
    <p:extLst>
      <p:ext uri="{BB962C8B-B14F-4D97-AF65-F5344CB8AC3E}">
        <p14:creationId xmlns:p14="http://schemas.microsoft.com/office/powerpoint/2010/main" val="15650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fade">
                                      <p:cBhvr>
                                        <p:cTn id="1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solidFill>
                  <a:srgbClr val="FF0000"/>
                </a:solidFill>
              </a:rPr>
              <a:t>Make conclusion</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56</a:t>
            </a:fld>
            <a:endParaRPr lang="en-US" altLang="en-US"/>
          </a:p>
        </p:txBody>
      </p:sp>
      <p:sp>
        <p:nvSpPr>
          <p:cNvPr id="9" name="Content Placeholder 8"/>
          <p:cNvSpPr>
            <a:spLocks noGrp="1"/>
          </p:cNvSpPr>
          <p:nvPr>
            <p:ph sz="half" idx="2"/>
          </p:nvPr>
        </p:nvSpPr>
        <p:spPr/>
        <p:txBody>
          <a:bodyPr/>
          <a:lstStyle/>
          <a:p>
            <a:r>
              <a:rPr lang="en-US" dirty="0"/>
              <a:t>H</a:t>
            </a:r>
            <a:r>
              <a:rPr lang="en-US" baseline="-25000" dirty="0"/>
              <a:t>0</a:t>
            </a:r>
            <a:r>
              <a:rPr lang="en-US" dirty="0"/>
              <a:t>:  </a:t>
            </a:r>
            <a:r>
              <a:rPr lang="en-US" dirty="0" err="1"/>
              <a:t>Benford’s</a:t>
            </a:r>
            <a:r>
              <a:rPr lang="en-US" dirty="0"/>
              <a:t> Law</a:t>
            </a:r>
          </a:p>
          <a:p>
            <a:endParaRPr lang="en-US" sz="2000" dirty="0"/>
          </a:p>
          <a:p>
            <a:r>
              <a:rPr lang="en-US" dirty="0"/>
              <a:t>If H</a:t>
            </a:r>
            <a:r>
              <a:rPr lang="en-US" baseline="-25000" dirty="0"/>
              <a:t>0</a:t>
            </a:r>
            <a:r>
              <a:rPr lang="en-US" dirty="0"/>
              <a:t> true, C = 6.22</a:t>
            </a:r>
          </a:p>
          <a:p>
            <a:endParaRPr lang="en-US" sz="2000" dirty="0"/>
          </a:p>
          <a:p>
            <a:r>
              <a:rPr lang="en-US" dirty="0"/>
              <a:t>9 categories </a:t>
            </a:r>
            <a:r>
              <a:rPr lang="en-US" dirty="0">
                <a:sym typeface="Wingdings" panose="05000000000000000000" pitchFamily="2" charset="2"/>
              </a:rPr>
              <a:t> </a:t>
            </a:r>
            <a:r>
              <a:rPr lang="en-US" dirty="0"/>
              <a:t> compare to </a:t>
            </a:r>
            <a:r>
              <a:rPr lang="en-US" dirty="0">
                <a:latin typeface="Symbol" panose="05050102010706020507" pitchFamily="18" charset="2"/>
              </a:rPr>
              <a:t>c</a:t>
            </a:r>
            <a:r>
              <a:rPr lang="en-US" baseline="30000" dirty="0"/>
              <a:t>2</a:t>
            </a:r>
            <a:r>
              <a:rPr lang="en-US" baseline="-25000" dirty="0"/>
              <a:t>8</a:t>
            </a:r>
            <a:endParaRPr lang="en-US" dirty="0"/>
          </a:p>
          <a:p>
            <a:endParaRPr lang="en-US" sz="2000" dirty="0"/>
          </a:p>
          <a:p>
            <a:r>
              <a:rPr lang="en-US" dirty="0"/>
              <a:t>p </a:t>
            </a:r>
            <a:r>
              <a:rPr lang="en-US" dirty="0">
                <a:solidFill>
                  <a:srgbClr val="00B050"/>
                </a:solidFill>
              </a:rPr>
              <a:t>=CHIDIST(6.22,8)</a:t>
            </a:r>
            <a:r>
              <a:rPr lang="en-US" dirty="0"/>
              <a:t> </a:t>
            </a:r>
          </a:p>
          <a:p>
            <a:pPr marL="0" indent="0">
              <a:buNone/>
            </a:pPr>
            <a:r>
              <a:rPr lang="en-US" dirty="0"/>
              <a:t>       = 0.62</a:t>
            </a:r>
          </a:p>
          <a:p>
            <a:endParaRPr lang="en-US" sz="2000" dirty="0"/>
          </a:p>
          <a:p>
            <a:r>
              <a:rPr lang="en-US" u="sng" dirty="0" smtClean="0"/>
              <a:t>Fail</a:t>
            </a:r>
            <a:r>
              <a:rPr lang="en-US" dirty="0" smtClean="0"/>
              <a:t> to reject H</a:t>
            </a:r>
            <a:r>
              <a:rPr lang="en-US" baseline="-25000" dirty="0" smtClean="0"/>
              <a:t>0</a:t>
            </a:r>
            <a:r>
              <a:rPr lang="en-US" dirty="0" smtClean="0"/>
              <a:t>:  data are consistent with </a:t>
            </a:r>
            <a:r>
              <a:rPr lang="en-US" dirty="0" err="1" smtClean="0"/>
              <a:t>Benford’s</a:t>
            </a:r>
            <a:r>
              <a:rPr lang="en-US" dirty="0" smtClean="0"/>
              <a:t> Law</a:t>
            </a:r>
            <a:endParaRPr lang="en-US" dirty="0"/>
          </a:p>
        </p:txBody>
      </p:sp>
    </p:spTree>
    <p:extLst>
      <p:ext uri="{BB962C8B-B14F-4D97-AF65-F5344CB8AC3E}">
        <p14:creationId xmlns:p14="http://schemas.microsoft.com/office/powerpoint/2010/main" val="171025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animEffect transition="in" filter="fade">
                                      <p:cBhvr>
                                        <p:cTn id="7"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US" altLang="en-US" smtClean="0"/>
          </a:p>
        </p:txBody>
      </p:sp>
      <p:sp>
        <p:nvSpPr>
          <p:cNvPr id="65539" name="Content Placeholder 2"/>
          <p:cNvSpPr>
            <a:spLocks noGrp="1"/>
          </p:cNvSpPr>
          <p:nvPr>
            <p:ph idx="1"/>
          </p:nvPr>
        </p:nvSpPr>
        <p:spPr>
          <a:xfrm>
            <a:off x="457200" y="350838"/>
            <a:ext cx="6792913" cy="5821362"/>
          </a:xfrm>
        </p:spPr>
        <p:txBody>
          <a:bodyPr/>
          <a:lstStyle/>
          <a:p>
            <a:r>
              <a:rPr lang="en-US" altLang="en-US" smtClean="0"/>
              <a:t>In 1992, Wayne James Nelson wrote a series of 23 checks totaling $1.9M</a:t>
            </a:r>
          </a:p>
          <a:p>
            <a:pPr lvl="1"/>
            <a:endParaRPr lang="en-US" altLang="en-US" sz="1000" smtClean="0"/>
          </a:p>
        </p:txBody>
      </p:sp>
      <p:sp>
        <p:nvSpPr>
          <p:cNvPr id="655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725A04A-1FBF-4604-956B-5C3CE68BC7D3}" type="slidenum">
              <a:rPr lang="en-US" altLang="en-US" sz="1400" b="0" smtClean="0"/>
              <a:pPr>
                <a:spcBef>
                  <a:spcPct val="0"/>
                </a:spcBef>
                <a:buFontTx/>
                <a:buNone/>
              </a:pPr>
              <a:t>57</a:t>
            </a:fld>
            <a:endParaRPr lang="en-US" altLang="en-US" sz="1400" b="0" smtClean="0"/>
          </a:p>
        </p:txBody>
      </p:sp>
      <p:graphicFrame>
        <p:nvGraphicFramePr>
          <p:cNvPr id="5" name="Content Placeholder 3"/>
          <p:cNvGraphicFramePr>
            <a:graphicFrameLocks/>
          </p:cNvGraphicFramePr>
          <p:nvPr/>
        </p:nvGraphicFramePr>
        <p:xfrm>
          <a:off x="7250113" y="285750"/>
          <a:ext cx="1428750" cy="5830898"/>
        </p:xfrm>
        <a:graphic>
          <a:graphicData uri="http://schemas.openxmlformats.org/drawingml/2006/table">
            <a:tbl>
              <a:tblPr bandRow="1">
                <a:tableStyleId>{5C22544A-7EE6-4342-B048-85BDC9FD1C3A}</a:tableStyleId>
              </a:tblPr>
              <a:tblGrid>
                <a:gridCol w="1428750"/>
              </a:tblGrid>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            1,927.48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10/9/92</a:t>
                      </a:r>
                      <a:r>
                        <a:rPr lang="en-US" sz="1200" b="0" i="0" u="none" strike="noStrike" dirty="0" smtClean="0">
                          <a:effectLst/>
                          <a:latin typeface="Arial" panose="020B0604020202020204" pitchFamily="34" charset="0"/>
                          <a:cs typeface="Arial" panose="020B0604020202020204" pitchFamily="34" charset="0"/>
                        </a:rPr>
                        <a:t>           7,902.31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86,241.90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72,117.46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81,321.75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10/14/92</a:t>
                      </a:r>
                      <a:r>
                        <a:rPr lang="en-US" sz="1200" b="0" i="0" u="none" strike="noStrike" dirty="0" smtClean="0">
                          <a:effectLst/>
                          <a:latin typeface="Arial" panose="020B0604020202020204" pitchFamily="34" charset="0"/>
                          <a:cs typeface="Arial" panose="020B0604020202020204" pitchFamily="34" charset="0"/>
                        </a:rPr>
                        <a:t>        97,473.96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93,249.11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89,658.17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87,776.89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92,105.83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79,949.16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87,602.93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96,879.27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91,806.47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84,991.67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90,831.83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93,766.67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88,338.72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94,639.49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83,709.28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96,412.21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88,432.86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10/19/92        </a:t>
                      </a:r>
                      <a:r>
                        <a:rPr lang="en-US" sz="800" b="0" i="0" u="sng" strike="noStrike" dirty="0" smtClean="0">
                          <a:effectLst/>
                          <a:latin typeface="Arial" panose="020B0604020202020204" pitchFamily="34" charset="0"/>
                          <a:cs typeface="Arial" panose="020B0604020202020204" pitchFamily="34" charset="0"/>
                        </a:rPr>
                        <a:t>    </a:t>
                      </a:r>
                      <a:r>
                        <a:rPr lang="en-US" sz="1200" b="0" i="0" u="sng" strike="noStrike" dirty="0" smtClean="0">
                          <a:effectLst/>
                          <a:latin typeface="Arial" panose="020B0604020202020204" pitchFamily="34" charset="0"/>
                          <a:cs typeface="Arial" panose="020B0604020202020204" pitchFamily="34" charset="0"/>
                        </a:rPr>
                        <a:t>71,552.16 </a:t>
                      </a:r>
                      <a:endParaRPr lang="en-US" sz="1200" b="0" i="0" u="sng"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182879">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 $      1,878,687.58 </a:t>
                      </a:r>
                    </a:p>
                  </a:txBody>
                  <a:tcPr marL="0" marR="0" marT="0" marB="0" anchor="ct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912052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altLang="en-US" smtClean="0"/>
          </a:p>
        </p:txBody>
      </p:sp>
      <p:sp>
        <p:nvSpPr>
          <p:cNvPr id="66563" name="Content Placeholder 2"/>
          <p:cNvSpPr>
            <a:spLocks noGrp="1"/>
          </p:cNvSpPr>
          <p:nvPr>
            <p:ph idx="1"/>
          </p:nvPr>
        </p:nvSpPr>
        <p:spPr>
          <a:xfrm>
            <a:off x="457200" y="350838"/>
            <a:ext cx="6792913" cy="5821362"/>
          </a:xfrm>
        </p:spPr>
        <p:txBody>
          <a:bodyPr/>
          <a:lstStyle/>
          <a:p>
            <a:r>
              <a:rPr lang="en-US" altLang="en-US" dirty="0" smtClean="0"/>
              <a:t>In 1992, Wayne James Nelson wrote a series of 23 checks totaling $1.9M</a:t>
            </a:r>
          </a:p>
          <a:p>
            <a:pPr lvl="1"/>
            <a:endParaRPr lang="en-US" altLang="en-US" sz="1000" dirty="0" smtClean="0"/>
          </a:p>
          <a:p>
            <a:pPr lvl="1"/>
            <a:r>
              <a:rPr lang="en-US" altLang="en-US" dirty="0" smtClean="0"/>
              <a:t>The first digits of the checks did not seem to follow </a:t>
            </a:r>
            <a:r>
              <a:rPr lang="en-US" altLang="en-US" dirty="0" err="1" smtClean="0"/>
              <a:t>Benford’s</a:t>
            </a:r>
            <a:r>
              <a:rPr lang="en-US" altLang="en-US" dirty="0" smtClean="0"/>
              <a:t> Law</a:t>
            </a:r>
          </a:p>
          <a:p>
            <a:pPr lvl="1"/>
            <a:endParaRPr lang="en-US" altLang="en-US" dirty="0" smtClean="0"/>
          </a:p>
          <a:p>
            <a:pPr lvl="1"/>
            <a:endParaRPr lang="en-US" altLang="en-US" dirty="0" smtClean="0"/>
          </a:p>
          <a:p>
            <a:pPr lvl="1"/>
            <a:endParaRPr lang="en-US" altLang="en-US" sz="2000" dirty="0" smtClean="0"/>
          </a:p>
          <a:p>
            <a:pPr lvl="1"/>
            <a:r>
              <a:rPr lang="en-US" altLang="en-US" dirty="0" smtClean="0"/>
              <a:t>Some categories had expected counts less than 5, so group                       categories until the expected  counts per category are at least 5</a:t>
            </a:r>
          </a:p>
        </p:txBody>
      </p:sp>
      <p:sp>
        <p:nvSpPr>
          <p:cNvPr id="665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86E17149-FAD4-4AAF-862A-55D18F574E62}" type="slidenum">
              <a:rPr lang="en-US" altLang="en-US" sz="1400" b="0" smtClean="0"/>
              <a:pPr>
                <a:spcBef>
                  <a:spcPct val="0"/>
                </a:spcBef>
                <a:buFontTx/>
                <a:buNone/>
              </a:pPr>
              <a:t>58</a:t>
            </a:fld>
            <a:endParaRPr lang="en-US" altLang="en-US" sz="1400" b="0" smtClean="0"/>
          </a:p>
        </p:txBody>
      </p:sp>
      <p:graphicFrame>
        <p:nvGraphicFramePr>
          <p:cNvPr id="5" name="Content Placeholder 3"/>
          <p:cNvGraphicFramePr>
            <a:graphicFrameLocks/>
          </p:cNvGraphicFramePr>
          <p:nvPr/>
        </p:nvGraphicFramePr>
        <p:xfrm>
          <a:off x="7250113" y="285750"/>
          <a:ext cx="1428750" cy="5830898"/>
        </p:xfrm>
        <a:graphic>
          <a:graphicData uri="http://schemas.openxmlformats.org/drawingml/2006/table">
            <a:tbl>
              <a:tblPr bandRow="1">
                <a:tableStyleId>{5C22544A-7EE6-4342-B048-85BDC9FD1C3A}</a:tableStyleId>
              </a:tblPr>
              <a:tblGrid>
                <a:gridCol w="1428750"/>
              </a:tblGrid>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            </a:t>
                      </a:r>
                      <a:r>
                        <a:rPr lang="en-US" sz="1400" b="1" i="0" u="none" strike="noStrike" dirty="0">
                          <a:solidFill>
                            <a:srgbClr val="FF0000"/>
                          </a:solidFill>
                          <a:effectLst/>
                          <a:latin typeface="Arial" panose="020B0604020202020204" pitchFamily="34" charset="0"/>
                          <a:cs typeface="Arial" panose="020B0604020202020204" pitchFamily="34" charset="0"/>
                        </a:rPr>
                        <a:t>1</a:t>
                      </a:r>
                      <a:r>
                        <a:rPr lang="en-US" sz="1200" b="0" i="0" u="none" strike="noStrike" dirty="0">
                          <a:effectLst/>
                          <a:latin typeface="Arial" panose="020B0604020202020204" pitchFamily="34" charset="0"/>
                          <a:cs typeface="Arial" panose="020B0604020202020204" pitchFamily="34" charset="0"/>
                        </a:rPr>
                        <a:t>,927.48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10/9/92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7</a:t>
                      </a:r>
                      <a:r>
                        <a:rPr lang="en-US" sz="1200" b="0" i="0" u="none" strike="noStrike" dirty="0" smtClean="0">
                          <a:effectLst/>
                          <a:latin typeface="Arial" panose="020B0604020202020204" pitchFamily="34" charset="0"/>
                          <a:cs typeface="Arial" panose="020B0604020202020204" pitchFamily="34" charset="0"/>
                        </a:rPr>
                        <a:t>,902.31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6,241.90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2,117.46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1,321.75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10/14/92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7,473.96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3,249.11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9,658.17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7,776.89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2,105.83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9,949.16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7,602.93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6,879.27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1,806.47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4,991.67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0,831.83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3,766.67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8,338.72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4,639.49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3,709.28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6,412.21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8,432.86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10/19/92        </a:t>
                      </a:r>
                      <a:r>
                        <a:rPr lang="en-US" sz="800" b="0" i="0" u="sng" strike="noStrike" dirty="0" smtClean="0">
                          <a:effectLst/>
                          <a:latin typeface="Arial" panose="020B0604020202020204" pitchFamily="34" charset="0"/>
                          <a:cs typeface="Arial" panose="020B0604020202020204" pitchFamily="34" charset="0"/>
                        </a:rPr>
                        <a:t>   </a:t>
                      </a:r>
                      <a:r>
                        <a:rPr lang="en-US" sz="1400" b="1" i="0" u="sng" strike="noStrike" dirty="0" smtClean="0">
                          <a:solidFill>
                            <a:srgbClr val="FF0000"/>
                          </a:solidFill>
                          <a:effectLst/>
                          <a:latin typeface="Arial" panose="020B0604020202020204" pitchFamily="34" charset="0"/>
                          <a:cs typeface="Arial" panose="020B0604020202020204" pitchFamily="34" charset="0"/>
                        </a:rPr>
                        <a:t>7</a:t>
                      </a:r>
                      <a:r>
                        <a:rPr lang="en-US" sz="1200" b="0" i="0" u="sng" strike="noStrike" dirty="0" smtClean="0">
                          <a:effectLst/>
                          <a:latin typeface="Arial" panose="020B0604020202020204" pitchFamily="34" charset="0"/>
                          <a:cs typeface="Arial" panose="020B0604020202020204" pitchFamily="34" charset="0"/>
                        </a:rPr>
                        <a:t>1,552.16 </a:t>
                      </a:r>
                      <a:endParaRPr lang="en-US" sz="1200" b="0" i="0" u="sng"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182879">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 $      1,878,687.58 </a:t>
                      </a:r>
                    </a:p>
                  </a:txBody>
                  <a:tcPr marL="0" marR="0" marT="0" marB="0" anchor="ctr">
                    <a:lnT w="12700" cap="flat" cmpd="sng" algn="ctr">
                      <a:solidFill>
                        <a:schemeClr val="tx1"/>
                      </a:solidFill>
                      <a:prstDash val="solid"/>
                      <a:round/>
                      <a:headEnd type="none" w="med" len="med"/>
                      <a:tailEnd type="none" w="med" len="med"/>
                    </a:lnT>
                  </a:tcPr>
                </a:tc>
              </a:tr>
            </a:tbl>
          </a:graphicData>
        </a:graphic>
      </p:graphicFrame>
      <p:graphicFrame>
        <p:nvGraphicFramePr>
          <p:cNvPr id="6" name="Content Placeholder 4"/>
          <p:cNvGraphicFramePr>
            <a:graphicFrameLocks/>
          </p:cNvGraphicFramePr>
          <p:nvPr/>
        </p:nvGraphicFramePr>
        <p:xfrm>
          <a:off x="641350" y="3160713"/>
          <a:ext cx="6419852" cy="942975"/>
        </p:xfrm>
        <a:graphic>
          <a:graphicData uri="http://schemas.openxmlformats.org/drawingml/2006/table">
            <a:tbl>
              <a:tblPr firstRow="1" bandRow="1">
                <a:tableStyleId>{5C22544A-7EE6-4342-B048-85BDC9FD1C3A}</a:tableStyleId>
              </a:tblPr>
              <a:tblGrid>
                <a:gridCol w="1167245"/>
                <a:gridCol w="583623"/>
                <a:gridCol w="583623"/>
                <a:gridCol w="583623"/>
                <a:gridCol w="572291"/>
                <a:gridCol w="594955"/>
                <a:gridCol w="583623"/>
                <a:gridCol w="583623"/>
                <a:gridCol w="583623"/>
                <a:gridCol w="583623"/>
              </a:tblGrid>
              <a:tr h="282614">
                <a:tc>
                  <a:txBody>
                    <a:bodyPr/>
                    <a:lstStyle/>
                    <a:p>
                      <a:pPr algn="l" fontAlgn="b"/>
                      <a:r>
                        <a:rPr lang="en-US" sz="2000" b="0" i="0" u="none" strike="noStrike" dirty="0">
                          <a:effectLst/>
                          <a:latin typeface="Arial" panose="020B0604020202020204" pitchFamily="34" charset="0"/>
                        </a:rPr>
                        <a:t>First digit</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1</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2</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3</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4</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5</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6</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7</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8</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9</a:t>
                      </a:r>
                    </a:p>
                  </a:txBody>
                  <a:tcPr marL="9525" marR="9525" marT="9525" marB="0" anchor="ctr">
                    <a:solidFill>
                      <a:schemeClr val="tx1">
                        <a:lumMod val="65000"/>
                        <a:lumOff val="35000"/>
                      </a:schemeClr>
                    </a:solidFill>
                  </a:tcPr>
                </a:tc>
              </a:tr>
              <a:tr h="282614">
                <a:tc>
                  <a:txBody>
                    <a:bodyPr/>
                    <a:lstStyle/>
                    <a:p>
                      <a:pPr algn="l" fontAlgn="b"/>
                      <a:r>
                        <a:rPr lang="en-US" sz="2000" b="0" i="0" u="none" strike="noStrike" dirty="0" smtClean="0">
                          <a:effectLst/>
                          <a:latin typeface="Arial" panose="020B0604020202020204" pitchFamily="34" charset="0"/>
                        </a:rPr>
                        <a:t>Pred. #</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6.9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4.1</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1.8</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1.5</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1.3</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1.1</a:t>
                      </a:r>
                      <a:endParaRPr lang="en-US" sz="2000" b="0" i="0" u="none" strike="noStrike" dirty="0">
                        <a:effectLst/>
                        <a:latin typeface="Arial" panose="020B0604020202020204" pitchFamily="34" charset="0"/>
                      </a:endParaRPr>
                    </a:p>
                  </a:txBody>
                  <a:tcPr marL="9525" marR="9525" marT="9525" marB="0" anchor="ctr"/>
                </a:tc>
              </a:tr>
              <a:tr h="282614">
                <a:tc>
                  <a:txBody>
                    <a:bodyPr/>
                    <a:lstStyle/>
                    <a:p>
                      <a:pPr algn="l" fontAlgn="b"/>
                      <a:r>
                        <a:rPr lang="en-US" sz="2000" b="0" i="0" u="none" strike="noStrike" dirty="0">
                          <a:effectLst/>
                          <a:latin typeface="Arial" panose="020B0604020202020204" pitchFamily="34" charset="0"/>
                        </a:rPr>
                        <a:t>Actual #</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3</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r>
            </a:tbl>
          </a:graphicData>
        </a:graphic>
      </p:graphicFrame>
    </p:spTree>
    <p:extLst>
      <p:ext uri="{BB962C8B-B14F-4D97-AF65-F5344CB8AC3E}">
        <p14:creationId xmlns:p14="http://schemas.microsoft.com/office/powerpoint/2010/main" val="292691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563">
                                            <p:txEl>
                                              <p:pRg st="6" end="6"/>
                                            </p:txEl>
                                          </p:spTgt>
                                        </p:tgtEl>
                                        <p:attrNameLst>
                                          <p:attrName>style.visibility</p:attrName>
                                        </p:attrNameLst>
                                      </p:cBhvr>
                                      <p:to>
                                        <p:strVal val="visible"/>
                                      </p:to>
                                    </p:set>
                                    <p:animEffect transition="in" filter="fade">
                                      <p:cBhvr>
                                        <p:cTn id="12"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altLang="en-US" smtClean="0"/>
          </a:p>
        </p:txBody>
      </p:sp>
      <p:sp>
        <p:nvSpPr>
          <p:cNvPr id="66563" name="Content Placeholder 2"/>
          <p:cNvSpPr>
            <a:spLocks noGrp="1"/>
          </p:cNvSpPr>
          <p:nvPr>
            <p:ph idx="1"/>
          </p:nvPr>
        </p:nvSpPr>
        <p:spPr>
          <a:xfrm>
            <a:off x="457200" y="350838"/>
            <a:ext cx="6792913" cy="5821362"/>
          </a:xfrm>
        </p:spPr>
        <p:txBody>
          <a:bodyPr/>
          <a:lstStyle/>
          <a:p>
            <a:r>
              <a:rPr lang="en-US" altLang="en-US" dirty="0" smtClean="0"/>
              <a:t>In 1992, Wayne James Nelson wrote a series of 23 checks totaling $1.9M</a:t>
            </a:r>
          </a:p>
          <a:p>
            <a:pPr lvl="1"/>
            <a:endParaRPr lang="en-US" altLang="en-US" sz="1000" dirty="0" smtClean="0"/>
          </a:p>
          <a:p>
            <a:pPr lvl="1"/>
            <a:r>
              <a:rPr lang="en-US" altLang="en-US" dirty="0" smtClean="0"/>
              <a:t>The first digits of the checks did not seem to follow </a:t>
            </a:r>
            <a:r>
              <a:rPr lang="en-US" altLang="en-US" dirty="0" err="1" smtClean="0"/>
              <a:t>Benford’s</a:t>
            </a:r>
            <a:r>
              <a:rPr lang="en-US" altLang="en-US" dirty="0" smtClean="0"/>
              <a:t> Law</a:t>
            </a:r>
          </a:p>
          <a:p>
            <a:pPr lvl="1"/>
            <a:endParaRPr lang="en-US" altLang="en-US" dirty="0" smtClean="0"/>
          </a:p>
          <a:p>
            <a:pPr lvl="1"/>
            <a:endParaRPr lang="en-US" altLang="en-US" dirty="0" smtClean="0"/>
          </a:p>
          <a:p>
            <a:pPr lvl="1"/>
            <a:endParaRPr lang="en-US" altLang="en-US" sz="2000" dirty="0" smtClean="0"/>
          </a:p>
          <a:p>
            <a:pPr lvl="1"/>
            <a:r>
              <a:rPr lang="en-US" altLang="en-US" dirty="0" smtClean="0"/>
              <a:t>Some categories had expected counts less than 5, so group                       categories until the expected  counts per category are at least 5</a:t>
            </a:r>
          </a:p>
        </p:txBody>
      </p:sp>
      <p:sp>
        <p:nvSpPr>
          <p:cNvPr id="665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86E17149-FAD4-4AAF-862A-55D18F574E62}" type="slidenum">
              <a:rPr lang="en-US" altLang="en-US" sz="1400" b="0" smtClean="0"/>
              <a:pPr>
                <a:spcBef>
                  <a:spcPct val="0"/>
                </a:spcBef>
                <a:buFontTx/>
                <a:buNone/>
              </a:pPr>
              <a:t>59</a:t>
            </a:fld>
            <a:endParaRPr lang="en-US" altLang="en-US" sz="1400" b="0" smtClean="0"/>
          </a:p>
        </p:txBody>
      </p:sp>
      <p:graphicFrame>
        <p:nvGraphicFramePr>
          <p:cNvPr id="5" name="Content Placeholder 3"/>
          <p:cNvGraphicFramePr>
            <a:graphicFrameLocks/>
          </p:cNvGraphicFramePr>
          <p:nvPr/>
        </p:nvGraphicFramePr>
        <p:xfrm>
          <a:off x="7250113" y="285750"/>
          <a:ext cx="1428750" cy="5830898"/>
        </p:xfrm>
        <a:graphic>
          <a:graphicData uri="http://schemas.openxmlformats.org/drawingml/2006/table">
            <a:tbl>
              <a:tblPr bandRow="1">
                <a:tableStyleId>{5C22544A-7EE6-4342-B048-85BDC9FD1C3A}</a:tableStyleId>
              </a:tblPr>
              <a:tblGrid>
                <a:gridCol w="1428750"/>
              </a:tblGrid>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            </a:t>
                      </a:r>
                      <a:r>
                        <a:rPr lang="en-US" sz="1400" b="1" i="0" u="none" strike="noStrike" dirty="0">
                          <a:solidFill>
                            <a:srgbClr val="FF0000"/>
                          </a:solidFill>
                          <a:effectLst/>
                          <a:latin typeface="Arial" panose="020B0604020202020204" pitchFamily="34" charset="0"/>
                          <a:cs typeface="Arial" panose="020B0604020202020204" pitchFamily="34" charset="0"/>
                        </a:rPr>
                        <a:t>1</a:t>
                      </a:r>
                      <a:r>
                        <a:rPr lang="en-US" sz="1200" b="0" i="0" u="none" strike="noStrike" dirty="0">
                          <a:effectLst/>
                          <a:latin typeface="Arial" panose="020B0604020202020204" pitchFamily="34" charset="0"/>
                          <a:cs typeface="Arial" panose="020B0604020202020204" pitchFamily="34" charset="0"/>
                        </a:rPr>
                        <a:t>,927.48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10/9/92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7</a:t>
                      </a:r>
                      <a:r>
                        <a:rPr lang="en-US" sz="1200" b="0" i="0" u="none" strike="noStrike" dirty="0" smtClean="0">
                          <a:effectLst/>
                          <a:latin typeface="Arial" panose="020B0604020202020204" pitchFamily="34" charset="0"/>
                          <a:cs typeface="Arial" panose="020B0604020202020204" pitchFamily="34" charset="0"/>
                        </a:rPr>
                        <a:t>,902.31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6,241.90 </a:t>
                      </a: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2,117.46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1,321.75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10/14/92</a:t>
                      </a:r>
                      <a:r>
                        <a:rPr lang="en-US" sz="1200" b="0" i="0" u="none" strike="noStrike" dirty="0" smtClean="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7,473.96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smtClean="0">
                          <a:solidFill>
                            <a:srgbClr val="FF0000"/>
                          </a:solidFill>
                          <a:effectLst/>
                          <a:latin typeface="Arial" panose="020B0604020202020204" pitchFamily="34" charset="0"/>
                          <a:cs typeface="Arial" panose="020B0604020202020204" pitchFamily="34" charset="0"/>
                        </a:rPr>
                        <a:t>9</a:t>
                      </a:r>
                      <a:r>
                        <a:rPr lang="en-US" sz="1200" b="0" i="0" u="none" strike="noStrike" dirty="0" smtClean="0">
                          <a:effectLst/>
                          <a:latin typeface="Arial" panose="020B0604020202020204" pitchFamily="34" charset="0"/>
                          <a:cs typeface="Arial" panose="020B0604020202020204" pitchFamily="34" charset="0"/>
                        </a:rPr>
                        <a:t>3,249.11 </a:t>
                      </a:r>
                      <a:endParaRPr lang="en-US" sz="1200" b="0" i="0" u="none" strike="noStrike" dirty="0">
                        <a:effectLst/>
                        <a:latin typeface="Arial" panose="020B060402020202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9,658.17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7,776.89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2,105.83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7</a:t>
                      </a:r>
                      <a:r>
                        <a:rPr lang="en-US" sz="1200" b="0" i="0" u="none" strike="noStrike" dirty="0">
                          <a:effectLst/>
                          <a:latin typeface="Arial" panose="020B0604020202020204" pitchFamily="34" charset="0"/>
                          <a:cs typeface="Arial" panose="020B0604020202020204" pitchFamily="34" charset="0"/>
                        </a:rPr>
                        <a:t>9,949.16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7,602.93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6,879.27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1,806.47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4,991.67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0,831.83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3,766.67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8,338.72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4,639.49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3,709.28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9</a:t>
                      </a:r>
                      <a:r>
                        <a:rPr lang="en-US" sz="1200" b="0" i="0" u="none" strike="noStrike" dirty="0">
                          <a:effectLst/>
                          <a:latin typeface="Arial" panose="020B0604020202020204" pitchFamily="34" charset="0"/>
                          <a:cs typeface="Arial" panose="020B0604020202020204" pitchFamily="34" charset="0"/>
                        </a:rPr>
                        <a:t>6,412.21 </a:t>
                      </a:r>
                    </a:p>
                  </a:txBody>
                  <a:tcPr marL="0" marR="0" marT="0" marB="0" anchor="ctr"/>
                </a:tc>
              </a:tr>
              <a:tr h="245566">
                <a:tc>
                  <a:txBody>
                    <a:bodyPr/>
                    <a:lstStyle/>
                    <a:p>
                      <a:pPr algn="r" fontAlgn="b"/>
                      <a:r>
                        <a:rPr lang="en-US" sz="1200" b="0" i="0" u="none" strike="noStrike" dirty="0">
                          <a:effectLst/>
                          <a:latin typeface="Arial" panose="020B0604020202020204" pitchFamily="34" charset="0"/>
                          <a:cs typeface="Arial" panose="020B0604020202020204" pitchFamily="34" charset="0"/>
                        </a:rPr>
                        <a:t>             </a:t>
                      </a:r>
                      <a:r>
                        <a:rPr lang="en-US" sz="1400" b="1" i="0" u="none" strike="noStrike" dirty="0">
                          <a:solidFill>
                            <a:srgbClr val="FF0000"/>
                          </a:solidFill>
                          <a:effectLst/>
                          <a:latin typeface="Arial" panose="020B0604020202020204" pitchFamily="34" charset="0"/>
                          <a:cs typeface="Arial" panose="020B0604020202020204" pitchFamily="34" charset="0"/>
                        </a:rPr>
                        <a:t>8</a:t>
                      </a:r>
                      <a:r>
                        <a:rPr lang="en-US" sz="1200" b="0" i="0" u="none" strike="noStrike" dirty="0">
                          <a:effectLst/>
                          <a:latin typeface="Arial" panose="020B0604020202020204" pitchFamily="34" charset="0"/>
                          <a:cs typeface="Arial" panose="020B0604020202020204" pitchFamily="34" charset="0"/>
                        </a:rPr>
                        <a:t>8,432.86 </a:t>
                      </a:r>
                    </a:p>
                  </a:txBody>
                  <a:tcPr marL="0" marR="0" marT="0" marB="0" anchor="ctr"/>
                </a:tc>
              </a:tr>
              <a:tr h="245566">
                <a:tc>
                  <a:txBody>
                    <a:bodyPr/>
                    <a:lstStyle/>
                    <a:p>
                      <a:pPr algn="r" fontAlgn="b"/>
                      <a:r>
                        <a:rPr lang="en-US" sz="800" b="0" i="0" u="none" strike="noStrike" dirty="0" smtClean="0">
                          <a:effectLst/>
                          <a:latin typeface="Arial" panose="020B0604020202020204" pitchFamily="34" charset="0"/>
                          <a:cs typeface="Arial" panose="020B0604020202020204" pitchFamily="34" charset="0"/>
                        </a:rPr>
                        <a:t>10/19/92        </a:t>
                      </a:r>
                      <a:r>
                        <a:rPr lang="en-US" sz="800" b="0" i="0" u="sng" strike="noStrike" dirty="0" smtClean="0">
                          <a:effectLst/>
                          <a:latin typeface="Arial" panose="020B0604020202020204" pitchFamily="34" charset="0"/>
                          <a:cs typeface="Arial" panose="020B0604020202020204" pitchFamily="34" charset="0"/>
                        </a:rPr>
                        <a:t>   </a:t>
                      </a:r>
                      <a:r>
                        <a:rPr lang="en-US" sz="1400" b="1" i="0" u="sng" strike="noStrike" dirty="0" smtClean="0">
                          <a:solidFill>
                            <a:srgbClr val="FF0000"/>
                          </a:solidFill>
                          <a:effectLst/>
                          <a:latin typeface="Arial" panose="020B0604020202020204" pitchFamily="34" charset="0"/>
                          <a:cs typeface="Arial" panose="020B0604020202020204" pitchFamily="34" charset="0"/>
                        </a:rPr>
                        <a:t>7</a:t>
                      </a:r>
                      <a:r>
                        <a:rPr lang="en-US" sz="1200" b="0" i="0" u="sng" strike="noStrike" dirty="0" smtClean="0">
                          <a:effectLst/>
                          <a:latin typeface="Arial" panose="020B0604020202020204" pitchFamily="34" charset="0"/>
                          <a:cs typeface="Arial" panose="020B0604020202020204" pitchFamily="34" charset="0"/>
                        </a:rPr>
                        <a:t>1,552.16 </a:t>
                      </a:r>
                      <a:endParaRPr lang="en-US" sz="1200" b="0" i="0" u="sng" strike="noStrike" dirty="0">
                        <a:effectLst/>
                        <a:latin typeface="Arial" panose="020B060402020202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r>
              <a:tr h="182879">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 $      1,878,687.58 </a:t>
                      </a:r>
                    </a:p>
                  </a:txBody>
                  <a:tcPr marL="0" marR="0" marT="0" marB="0" anchor="ctr">
                    <a:lnT w="12700" cap="flat" cmpd="sng" algn="ctr">
                      <a:solidFill>
                        <a:schemeClr val="tx1"/>
                      </a:solidFill>
                      <a:prstDash val="solid"/>
                      <a:round/>
                      <a:headEnd type="none" w="med" len="med"/>
                      <a:tailEnd type="none" w="med" len="med"/>
                    </a:lnT>
                  </a:tcPr>
                </a:tc>
              </a:tr>
            </a:tbl>
          </a:graphicData>
        </a:graphic>
      </p:graphicFrame>
      <p:graphicFrame>
        <p:nvGraphicFramePr>
          <p:cNvPr id="6" name="Content Placeholder 4"/>
          <p:cNvGraphicFramePr>
            <a:graphicFrameLocks/>
          </p:cNvGraphicFramePr>
          <p:nvPr/>
        </p:nvGraphicFramePr>
        <p:xfrm>
          <a:off x="641350" y="3160713"/>
          <a:ext cx="6419852" cy="942975"/>
        </p:xfrm>
        <a:graphic>
          <a:graphicData uri="http://schemas.openxmlformats.org/drawingml/2006/table">
            <a:tbl>
              <a:tblPr firstRow="1" bandRow="1">
                <a:tableStyleId>{5C22544A-7EE6-4342-B048-85BDC9FD1C3A}</a:tableStyleId>
              </a:tblPr>
              <a:tblGrid>
                <a:gridCol w="1167245"/>
                <a:gridCol w="583623"/>
                <a:gridCol w="583623"/>
                <a:gridCol w="583623"/>
                <a:gridCol w="572291"/>
                <a:gridCol w="594955"/>
                <a:gridCol w="583623"/>
                <a:gridCol w="583623"/>
                <a:gridCol w="583623"/>
                <a:gridCol w="583623"/>
              </a:tblGrid>
              <a:tr h="282614">
                <a:tc>
                  <a:txBody>
                    <a:bodyPr/>
                    <a:lstStyle/>
                    <a:p>
                      <a:pPr algn="l" fontAlgn="b"/>
                      <a:r>
                        <a:rPr lang="en-US" sz="2000" b="0" i="0" u="none" strike="noStrike" dirty="0">
                          <a:effectLst/>
                          <a:latin typeface="Arial" panose="020B0604020202020204" pitchFamily="34" charset="0"/>
                        </a:rPr>
                        <a:t>First digit</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1</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2</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3</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4</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5</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6</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7</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8</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9</a:t>
                      </a:r>
                    </a:p>
                  </a:txBody>
                  <a:tcPr marL="9525" marR="9525" marT="9525" marB="0" anchor="ctr">
                    <a:solidFill>
                      <a:schemeClr val="tx1">
                        <a:lumMod val="65000"/>
                        <a:lumOff val="35000"/>
                      </a:schemeClr>
                    </a:solidFill>
                  </a:tcPr>
                </a:tc>
              </a:tr>
              <a:tr h="282614">
                <a:tc>
                  <a:txBody>
                    <a:bodyPr/>
                    <a:lstStyle/>
                    <a:p>
                      <a:pPr algn="l" fontAlgn="b"/>
                      <a:r>
                        <a:rPr lang="en-US" sz="2000" b="0" i="0" u="none" strike="noStrike" dirty="0" smtClean="0">
                          <a:effectLst/>
                          <a:latin typeface="Arial" panose="020B0604020202020204" pitchFamily="34" charset="0"/>
                        </a:rPr>
                        <a:t>Pred. #</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6.9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4.1</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2.9</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1.8</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1.5</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1.3</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1.1</a:t>
                      </a:r>
                      <a:endParaRPr lang="en-US" sz="2000" b="0" i="0" u="none" strike="noStrike" dirty="0">
                        <a:effectLst/>
                        <a:latin typeface="Arial" panose="020B0604020202020204" pitchFamily="34" charset="0"/>
                      </a:endParaRPr>
                    </a:p>
                  </a:txBody>
                  <a:tcPr marL="9525" marR="9525" marT="9525" marB="0" anchor="ctr"/>
                </a:tc>
              </a:tr>
              <a:tr h="282614">
                <a:tc>
                  <a:txBody>
                    <a:bodyPr/>
                    <a:lstStyle/>
                    <a:p>
                      <a:pPr algn="l" fontAlgn="b"/>
                      <a:r>
                        <a:rPr lang="en-US" sz="2000" b="0" i="0" u="none" strike="noStrike" dirty="0">
                          <a:effectLst/>
                          <a:latin typeface="Arial" panose="020B0604020202020204" pitchFamily="34" charset="0"/>
                        </a:rPr>
                        <a:t>Actual #</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0</a:t>
                      </a:r>
                    </a:p>
                  </a:txBody>
                  <a:tcPr marL="9525" marR="9525" marT="9525" marB="0" anchor="ctr"/>
                </a:tc>
                <a:tc>
                  <a:txBody>
                    <a:bodyPr/>
                    <a:lstStyle/>
                    <a:p>
                      <a:pPr algn="ctr" fontAlgn="b"/>
                      <a:r>
                        <a:rPr lang="en-US" sz="2000" b="0" i="0" u="none" strike="noStrike" dirty="0">
                          <a:effectLst/>
                          <a:latin typeface="Arial" panose="020B0604020202020204" pitchFamily="34" charset="0"/>
                        </a:rPr>
                        <a:t>3</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c>
                  <a:txBody>
                    <a:bodyPr/>
                    <a:lstStyle/>
                    <a:p>
                      <a:pPr algn="ctr" fontAlgn="b"/>
                      <a:r>
                        <a:rPr lang="en-US" sz="2000" b="0" i="0" u="none" strike="noStrike" dirty="0">
                          <a:effectLst/>
                          <a:latin typeface="Arial" panose="020B0604020202020204" pitchFamily="34" charset="0"/>
                        </a:rPr>
                        <a:t>9</a:t>
                      </a:r>
                    </a:p>
                  </a:txBody>
                  <a:tcPr marL="9525" marR="9525" marT="9525" marB="0" anchor="ctr"/>
                </a:tc>
              </a:tr>
            </a:tbl>
          </a:graphicData>
        </a:graphic>
      </p:graphicFrame>
      <p:sp>
        <p:nvSpPr>
          <p:cNvPr id="2" name="Rectangle 1"/>
          <p:cNvSpPr/>
          <p:nvPr/>
        </p:nvSpPr>
        <p:spPr bwMode="auto">
          <a:xfrm>
            <a:off x="4687215" y="3813050"/>
            <a:ext cx="2373987" cy="422455"/>
          </a:xfrm>
          <a:prstGeom prst="rect">
            <a:avLst/>
          </a:prstGeom>
          <a:solidFill>
            <a:srgbClr val="FF0000">
              <a:alpha val="50000"/>
            </a:srgbClr>
          </a:solidFill>
          <a:ln w="38100" cap="flat" cmpd="sng" algn="ctr">
            <a:solidFill>
              <a:srgbClr val="FF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chemeClr val="bg1"/>
                </a:solidFill>
                <a:effectLst/>
                <a:latin typeface="Arial" charset="0"/>
              </a:rPr>
              <a:t>5.1</a:t>
            </a:r>
          </a:p>
        </p:txBody>
      </p:sp>
      <p:sp>
        <p:nvSpPr>
          <p:cNvPr id="8" name="Rectangle 7"/>
          <p:cNvSpPr/>
          <p:nvPr/>
        </p:nvSpPr>
        <p:spPr bwMode="auto">
          <a:xfrm>
            <a:off x="1691625" y="3813050"/>
            <a:ext cx="691290" cy="422455"/>
          </a:xfrm>
          <a:prstGeom prst="rect">
            <a:avLst/>
          </a:prstGeom>
          <a:solidFill>
            <a:srgbClr val="008000">
              <a:alpha val="50000"/>
            </a:srgbClr>
          </a:solidFill>
          <a:ln w="38100" cap="flat" cmpd="sng" algn="ctr">
            <a:solidFill>
              <a:srgbClr val="FF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chemeClr val="bg1"/>
                </a:solidFill>
                <a:effectLst/>
                <a:latin typeface="Arial" charset="0"/>
              </a:rPr>
              <a:t>6.9</a:t>
            </a:r>
          </a:p>
        </p:txBody>
      </p:sp>
      <p:sp>
        <p:nvSpPr>
          <p:cNvPr id="9" name="Rectangle 8"/>
          <p:cNvSpPr/>
          <p:nvPr/>
        </p:nvSpPr>
        <p:spPr bwMode="auto">
          <a:xfrm>
            <a:off x="2382915" y="3813049"/>
            <a:ext cx="2304300" cy="422455"/>
          </a:xfrm>
          <a:prstGeom prst="rect">
            <a:avLst/>
          </a:prstGeom>
          <a:solidFill>
            <a:srgbClr val="3333FF">
              <a:alpha val="50000"/>
            </a:srgbClr>
          </a:solidFill>
          <a:ln w="38100" cap="flat" cmpd="sng" algn="ctr">
            <a:solidFill>
              <a:srgbClr val="FF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chemeClr val="bg1"/>
                </a:solidFill>
                <a:effectLst/>
                <a:latin typeface="Arial" charset="0"/>
              </a:rPr>
              <a:t>11.0</a:t>
            </a:r>
          </a:p>
        </p:txBody>
      </p:sp>
    </p:spTree>
    <p:extLst>
      <p:ext uri="{BB962C8B-B14F-4D97-AF65-F5344CB8AC3E}">
        <p14:creationId xmlns:p14="http://schemas.microsoft.com/office/powerpoint/2010/main" val="398724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altLang="en-US" smtClean="0"/>
          </a:p>
        </p:txBody>
      </p:sp>
      <p:sp>
        <p:nvSpPr>
          <p:cNvPr id="62467" name="Content Placeholder 2"/>
          <p:cNvSpPr>
            <a:spLocks noGrp="1"/>
          </p:cNvSpPr>
          <p:nvPr>
            <p:ph idx="1"/>
          </p:nvPr>
        </p:nvSpPr>
        <p:spPr/>
        <p:txBody>
          <a:bodyPr/>
          <a:lstStyle/>
          <a:p>
            <a:pPr marL="0" indent="0">
              <a:buFontTx/>
              <a:buNone/>
              <a:defRPr/>
            </a:pPr>
            <a:r>
              <a:rPr lang="en-US" altLang="en-US" dirty="0" smtClean="0"/>
              <a:t>Lecture 8:  Inference using </a:t>
            </a:r>
            <a:r>
              <a:rPr lang="en-US" altLang="en-US" dirty="0" smtClean="0">
                <a:latin typeface="Symbol" panose="05050102010706020507" pitchFamily="18" charset="2"/>
              </a:rPr>
              <a:t>c</a:t>
            </a:r>
            <a:r>
              <a:rPr lang="en-US" altLang="en-US" baseline="30000" dirty="0" smtClean="0"/>
              <a:t>2</a:t>
            </a:r>
            <a:r>
              <a:rPr lang="en-US" altLang="en-US" dirty="0" smtClean="0"/>
              <a:t> distribution</a:t>
            </a:r>
            <a:endParaRPr lang="en-US" altLang="en-US" dirty="0"/>
          </a:p>
          <a:p>
            <a:pPr marL="0" indent="0">
              <a:buFontTx/>
              <a:buNone/>
              <a:defRPr/>
            </a:pPr>
            <a:endParaRPr lang="en-US" altLang="en-US" sz="2800" dirty="0" smtClean="0"/>
          </a:p>
          <a:p>
            <a:pPr lvl="1">
              <a:defRPr/>
            </a:pPr>
            <a:r>
              <a:rPr lang="en-US" altLang="en-US" sz="3200" dirty="0" smtClean="0">
                <a:solidFill>
                  <a:srgbClr val="FF0000"/>
                </a:solidFill>
              </a:rPr>
              <a:t>The chi-square (</a:t>
            </a:r>
            <a:r>
              <a:rPr lang="en-US" altLang="en-US" sz="3200" dirty="0" smtClean="0">
                <a:solidFill>
                  <a:srgbClr val="FF0000"/>
                </a:solidFill>
                <a:latin typeface="Symbol" panose="05050102010706020507" pitchFamily="18" charset="2"/>
              </a:rPr>
              <a:t>c</a:t>
            </a:r>
            <a:r>
              <a:rPr lang="en-US" altLang="en-US" sz="3200" baseline="30000" dirty="0" smtClean="0">
                <a:solidFill>
                  <a:srgbClr val="FF0000"/>
                </a:solidFill>
              </a:rPr>
              <a:t>2</a:t>
            </a:r>
            <a:r>
              <a:rPr lang="en-US" altLang="en-US" sz="3200" dirty="0" smtClean="0">
                <a:solidFill>
                  <a:srgbClr val="FF0000"/>
                </a:solidFill>
              </a:rPr>
              <a:t>) random variable</a:t>
            </a:r>
          </a:p>
          <a:p>
            <a:pPr lvl="1">
              <a:defRPr/>
            </a:pPr>
            <a:endParaRPr lang="en-US" altLang="en-US" dirty="0"/>
          </a:p>
          <a:p>
            <a:pPr lvl="1">
              <a:defRPr/>
            </a:pPr>
            <a:r>
              <a:rPr lang="en-US" altLang="en-US" dirty="0" smtClean="0"/>
              <a:t>Applications of </a:t>
            </a:r>
            <a:r>
              <a:rPr lang="en-US" altLang="en-US" dirty="0" smtClean="0">
                <a:latin typeface="Symbol" panose="05050102010706020507" pitchFamily="18" charset="2"/>
              </a:rPr>
              <a:t>c</a:t>
            </a:r>
            <a:r>
              <a:rPr lang="en-US" altLang="en-US" baseline="30000" dirty="0" smtClean="0"/>
              <a:t>2</a:t>
            </a:r>
            <a:r>
              <a:rPr lang="en-US" altLang="en-US" dirty="0" smtClean="0"/>
              <a:t> to statistical inference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test of independence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“goodness of fit” test</a:t>
            </a:r>
          </a:p>
          <a:p>
            <a:pPr lvl="2">
              <a:defRPr/>
            </a:pPr>
            <a:endParaRPr lang="en-US" altLang="en-US" sz="1000" dirty="0" smtClean="0"/>
          </a:p>
          <a:p>
            <a:pPr lvl="2">
              <a:defRPr/>
            </a:pPr>
            <a:r>
              <a:rPr lang="en-US" altLang="en-US" sz="2800" dirty="0" smtClean="0"/>
              <a:t>Inference for standard deviation of a normal population</a:t>
            </a:r>
          </a:p>
          <a:p>
            <a:pPr>
              <a:defRPr/>
            </a:pPr>
            <a:endParaRPr lang="en-US" altLang="en-US" dirty="0" smtClean="0"/>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60E435B7-BC5C-4018-88D6-2D530D707FEE}" type="slidenum">
              <a:rPr lang="en-US" altLang="en-US" sz="1400" b="0" smtClean="0"/>
              <a:pPr>
                <a:spcBef>
                  <a:spcPct val="0"/>
                </a:spcBef>
                <a:buFontTx/>
                <a:buNone/>
              </a:pPr>
              <a:t>6</a:t>
            </a:fld>
            <a:endParaRPr lang="en-US" altLang="en-US" sz="1400" b="0" smtClean="0"/>
          </a:p>
        </p:txBody>
      </p:sp>
      <p:sp>
        <p:nvSpPr>
          <p:cNvPr id="9221"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US" altLang="en-US" u="sng" dirty="0" smtClean="0"/>
              <a:t>“Goodness of fit” test:</a:t>
            </a:r>
            <a:endParaRPr lang="en-US" altLang="en-US" sz="1400" u="sng"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Theoretical </a:t>
            </a:r>
            <a:r>
              <a:rPr lang="en-US" altLang="en-US" dirty="0" err="1" smtClean="0"/>
              <a:t>distrib</a:t>
            </a:r>
            <a:r>
              <a:rPr lang="en-US" altLang="en-US" dirty="0" smtClean="0"/>
              <a:t>.</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H</a:t>
            </a:r>
            <a:r>
              <a:rPr lang="en-US" altLang="en-US" baseline="-25000" dirty="0" smtClean="0"/>
              <a:t>0</a:t>
            </a:r>
            <a:r>
              <a:rPr lang="en-US" altLang="en-US" dirty="0" smtClean="0"/>
              <a:t>:  data from dist.</a:t>
            </a:r>
            <a:endParaRPr lang="en-US" altLang="en-US" u="sng" dirty="0" smtClean="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Observed counts</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Exp. values </a:t>
            </a:r>
            <a:r>
              <a:rPr lang="en-US" altLang="en-US" dirty="0"/>
              <a:t>“E” </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Verify </a:t>
            </a:r>
            <a:r>
              <a:rPr lang="en-US" altLang="en-US" dirty="0"/>
              <a:t>all E’s </a:t>
            </a:r>
            <a:r>
              <a:rPr lang="en-US" altLang="en-US" u="sng" dirty="0"/>
              <a:t>&gt;</a:t>
            </a:r>
            <a:r>
              <a:rPr lang="en-US" altLang="en-US" dirty="0"/>
              <a:t> </a:t>
            </a:r>
            <a:r>
              <a:rPr lang="en-US" altLang="en-US" dirty="0" smtClean="0"/>
              <a:t>5</a:t>
            </a:r>
            <a:endParaRPr lang="en-US" altLang="en-US"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 </a:t>
            </a:r>
            <a:r>
              <a:rPr lang="en-US" altLang="en-US" dirty="0"/>
              <a:t>= </a:t>
            </a:r>
            <a:r>
              <a:rPr lang="en-US" altLang="en-US" dirty="0">
                <a:latin typeface="Symbol" panose="05050102010706020507" pitchFamily="18" charset="2"/>
              </a:rPr>
              <a:t>S</a:t>
            </a:r>
            <a:r>
              <a:rPr lang="en-US" altLang="en-US" dirty="0"/>
              <a:t> (O – E)</a:t>
            </a:r>
            <a:r>
              <a:rPr lang="en-US" altLang="en-US" baseline="30000" dirty="0"/>
              <a:t>2</a:t>
            </a:r>
            <a:r>
              <a:rPr lang="en-US" altLang="en-US" dirty="0"/>
              <a:t>/E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Compare </a:t>
            </a:r>
            <a:r>
              <a:rPr lang="en-US" altLang="en-US" dirty="0" smtClean="0">
                <a:latin typeface="Symbol" panose="05050102010706020507" pitchFamily="18" charset="2"/>
              </a:rPr>
              <a:t>c</a:t>
            </a:r>
            <a:r>
              <a:rPr lang="en-US" altLang="en-US" baseline="30000" dirty="0" smtClean="0"/>
              <a:t>2</a:t>
            </a:r>
            <a:r>
              <a:rPr lang="en-US" altLang="en-US" baseline="-25000" dirty="0" smtClean="0"/>
              <a:t>(k–1) </a:t>
            </a:r>
            <a:endParaRPr lang="en-US" altLang="en-US" baseline="-25000" dirty="0"/>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Get </a:t>
            </a:r>
            <a:r>
              <a:rPr lang="en-US" altLang="en-US" dirty="0"/>
              <a:t>p-value</a:t>
            </a:r>
          </a:p>
          <a:p>
            <a:pPr marL="571500" indent="-457200">
              <a:buFont typeface="+mj-lt"/>
              <a:buAutoNum type="arabicPeriod"/>
            </a:pPr>
            <a:endParaRPr lang="en-US" altLang="en-US" sz="400" dirty="0" smtClean="0"/>
          </a:p>
          <a:p>
            <a:pPr marL="571500" indent="-457200">
              <a:buFont typeface="+mj-lt"/>
              <a:buAutoNum type="arabicPeriod"/>
            </a:pPr>
            <a:r>
              <a:rPr lang="en-US" altLang="en-US" dirty="0" smtClean="0"/>
              <a:t>Make conclusion</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60</a:t>
            </a:fld>
            <a:endParaRPr lang="en-US" altLang="en-US"/>
          </a:p>
        </p:txBody>
      </p:sp>
      <p:sp>
        <p:nvSpPr>
          <p:cNvPr id="9" name="Content Placeholder 8"/>
          <p:cNvSpPr>
            <a:spLocks noGrp="1"/>
          </p:cNvSpPr>
          <p:nvPr>
            <p:ph sz="half" idx="2"/>
          </p:nvPr>
        </p:nvSpPr>
        <p:spPr/>
        <p:txBody>
          <a:bodyPr/>
          <a:lstStyle/>
          <a:p>
            <a:endParaRPr lang="en-US" sz="500" dirty="0" smtClean="0"/>
          </a:p>
          <a:p>
            <a:r>
              <a:rPr lang="en-US" dirty="0" smtClean="0"/>
              <a:t>H</a:t>
            </a:r>
            <a:r>
              <a:rPr lang="en-US" baseline="-25000" dirty="0" smtClean="0"/>
              <a:t>0</a:t>
            </a:r>
            <a:r>
              <a:rPr lang="en-US" dirty="0" smtClean="0"/>
              <a:t>:  </a:t>
            </a:r>
            <a:r>
              <a:rPr lang="en-US" dirty="0" err="1" smtClean="0"/>
              <a:t>Benford’s</a:t>
            </a:r>
            <a:r>
              <a:rPr lang="en-US" dirty="0" smtClean="0"/>
              <a:t> Law</a:t>
            </a:r>
          </a:p>
          <a:p>
            <a:endParaRPr lang="en-US" sz="1000" dirty="0" smtClean="0"/>
          </a:p>
          <a:p>
            <a:r>
              <a:rPr lang="en-US" dirty="0" smtClean="0"/>
              <a:t>Grouped data</a:t>
            </a:r>
          </a:p>
          <a:p>
            <a:endParaRPr lang="en-US" dirty="0"/>
          </a:p>
          <a:p>
            <a:endParaRPr lang="en-US" dirty="0" smtClean="0"/>
          </a:p>
          <a:p>
            <a:endParaRPr lang="en-US" sz="1000" dirty="0"/>
          </a:p>
          <a:p>
            <a:r>
              <a:rPr lang="en-US" dirty="0" smtClean="0"/>
              <a:t>If H</a:t>
            </a:r>
            <a:r>
              <a:rPr lang="en-US" baseline="-25000" dirty="0" smtClean="0"/>
              <a:t>0</a:t>
            </a:r>
            <a:r>
              <a:rPr lang="en-US" dirty="0" smtClean="0"/>
              <a:t> true, C = 63.66</a:t>
            </a:r>
          </a:p>
          <a:p>
            <a:endParaRPr lang="en-US" sz="1000" dirty="0" smtClean="0"/>
          </a:p>
          <a:p>
            <a:r>
              <a:rPr lang="en-US" dirty="0" smtClean="0"/>
              <a:t>Compare C to </a:t>
            </a:r>
            <a:r>
              <a:rPr lang="en-US" dirty="0" smtClean="0">
                <a:latin typeface="Symbol" panose="05050102010706020507" pitchFamily="18" charset="2"/>
              </a:rPr>
              <a:t>c</a:t>
            </a:r>
            <a:r>
              <a:rPr lang="en-US" baseline="30000" dirty="0" smtClean="0"/>
              <a:t>2</a:t>
            </a:r>
            <a:r>
              <a:rPr lang="en-US" baseline="-25000" dirty="0" smtClean="0"/>
              <a:t>2</a:t>
            </a:r>
            <a:endParaRPr lang="en-US" sz="1400" dirty="0" smtClean="0"/>
          </a:p>
          <a:p>
            <a:endParaRPr lang="en-US" sz="1000" dirty="0"/>
          </a:p>
          <a:p>
            <a:r>
              <a:rPr lang="en-US" dirty="0" smtClean="0"/>
              <a:t>p </a:t>
            </a:r>
            <a:r>
              <a:rPr lang="en-US" dirty="0" smtClean="0">
                <a:solidFill>
                  <a:srgbClr val="00B050"/>
                </a:solidFill>
              </a:rPr>
              <a:t>=CHIDIST(63.66,2)</a:t>
            </a:r>
            <a:r>
              <a:rPr lang="en-US" dirty="0" smtClean="0"/>
              <a:t>     </a:t>
            </a:r>
          </a:p>
          <a:p>
            <a:pPr marL="0" indent="0">
              <a:buNone/>
            </a:pPr>
            <a:r>
              <a:rPr lang="en-US" dirty="0"/>
              <a:t> </a:t>
            </a:r>
            <a:r>
              <a:rPr lang="en-US" dirty="0" smtClean="0"/>
              <a:t>      = 1.5 x 10</a:t>
            </a:r>
            <a:r>
              <a:rPr lang="en-US" baseline="30000" dirty="0" smtClean="0"/>
              <a:t>–14</a:t>
            </a:r>
            <a:r>
              <a:rPr lang="en-US" dirty="0" smtClean="0"/>
              <a:t> </a:t>
            </a:r>
          </a:p>
          <a:p>
            <a:endParaRPr lang="en-US" sz="1000" dirty="0"/>
          </a:p>
          <a:p>
            <a:r>
              <a:rPr lang="en-US" dirty="0" smtClean="0"/>
              <a:t>Reject H</a:t>
            </a:r>
            <a:r>
              <a:rPr lang="en-US" baseline="-25000" dirty="0" smtClean="0"/>
              <a:t>0</a:t>
            </a:r>
            <a:endParaRPr lang="en-US" dirty="0"/>
          </a:p>
          <a:p>
            <a:pPr marL="0" indent="0">
              <a:buNone/>
            </a:pPr>
            <a:endParaRPr lang="en-US" dirty="0" smtClean="0"/>
          </a:p>
        </p:txBody>
      </p:sp>
      <p:graphicFrame>
        <p:nvGraphicFramePr>
          <p:cNvPr id="7" name="Content Placeholder 4"/>
          <p:cNvGraphicFramePr>
            <a:graphicFrameLocks/>
          </p:cNvGraphicFramePr>
          <p:nvPr>
            <p:extLst>
              <p:ext uri="{D42A27DB-BD31-4B8C-83A1-F6EECF244321}">
                <p14:modId xmlns:p14="http://schemas.microsoft.com/office/powerpoint/2010/main" val="1915262744"/>
              </p:ext>
            </p:extLst>
          </p:nvPr>
        </p:nvGraphicFramePr>
        <p:xfrm>
          <a:off x="5071265" y="1700775"/>
          <a:ext cx="3615535" cy="942975"/>
        </p:xfrm>
        <a:graphic>
          <a:graphicData uri="http://schemas.openxmlformats.org/drawingml/2006/table">
            <a:tbl>
              <a:tblPr firstRow="1" bandRow="1">
                <a:tableStyleId>{5C22544A-7EE6-4342-B048-85BDC9FD1C3A}</a:tableStyleId>
              </a:tblPr>
              <a:tblGrid>
                <a:gridCol w="1390591"/>
                <a:gridCol w="741648"/>
                <a:gridCol w="741648"/>
                <a:gridCol w="741648"/>
              </a:tblGrid>
              <a:tr h="282614">
                <a:tc>
                  <a:txBody>
                    <a:bodyPr/>
                    <a:lstStyle/>
                    <a:p>
                      <a:pPr algn="l" fontAlgn="b"/>
                      <a:r>
                        <a:rPr lang="en-US" sz="2000" b="0" i="0" u="none" strike="noStrike" dirty="0">
                          <a:effectLst/>
                          <a:latin typeface="Arial" panose="020B0604020202020204" pitchFamily="34" charset="0"/>
                        </a:rPr>
                        <a:t>First digit</a:t>
                      </a:r>
                    </a:p>
                  </a:txBody>
                  <a:tcPr marL="9525" marR="9525" marT="9525" marB="0" anchor="ctr">
                    <a:solidFill>
                      <a:schemeClr val="tx1">
                        <a:lumMod val="65000"/>
                        <a:lumOff val="35000"/>
                      </a:schemeClr>
                    </a:solidFill>
                  </a:tcPr>
                </a:tc>
                <a:tc>
                  <a:txBody>
                    <a:bodyPr/>
                    <a:lstStyle/>
                    <a:p>
                      <a:pPr algn="ctr" fontAlgn="b"/>
                      <a:r>
                        <a:rPr lang="en-US" sz="2000" b="0" i="0" u="sng" strike="noStrike" dirty="0">
                          <a:effectLst/>
                          <a:latin typeface="Arial" panose="020B0604020202020204" pitchFamily="34" charset="0"/>
                        </a:rPr>
                        <a:t>1</a:t>
                      </a:r>
                    </a:p>
                  </a:txBody>
                  <a:tcPr marL="9525" marR="9525" marT="9525" marB="0" anchor="ctr">
                    <a:solidFill>
                      <a:schemeClr val="tx1">
                        <a:lumMod val="65000"/>
                        <a:lumOff val="35000"/>
                      </a:schemeClr>
                    </a:solidFill>
                  </a:tcPr>
                </a:tc>
                <a:tc>
                  <a:txBody>
                    <a:bodyPr/>
                    <a:lstStyle/>
                    <a:p>
                      <a:pPr algn="ctr" fontAlgn="b"/>
                      <a:r>
                        <a:rPr lang="en-US" sz="2000" b="0" i="0" u="sng" strike="noStrike" dirty="0" smtClean="0">
                          <a:effectLst/>
                          <a:latin typeface="Arial" panose="020B0604020202020204" pitchFamily="34" charset="0"/>
                        </a:rPr>
                        <a:t>2-5</a:t>
                      </a:r>
                      <a:endParaRPr lang="en-US" sz="2000" b="0" i="0" u="sng" strike="noStrike" dirty="0">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b"/>
                      <a:r>
                        <a:rPr lang="en-US" sz="2000" b="0" i="0" u="sng" strike="noStrike" dirty="0" smtClean="0">
                          <a:effectLst/>
                          <a:latin typeface="Arial" panose="020B0604020202020204" pitchFamily="34" charset="0"/>
                        </a:rPr>
                        <a:t>6-9</a:t>
                      </a:r>
                      <a:endParaRPr lang="en-US" sz="2000" b="0" i="0" u="sng" strike="noStrike" dirty="0">
                        <a:effectLst/>
                        <a:latin typeface="Arial" panose="020B0604020202020204" pitchFamily="34" charset="0"/>
                      </a:endParaRPr>
                    </a:p>
                  </a:txBody>
                  <a:tcPr marL="9525" marR="9525" marT="9525" marB="0" anchor="ctr">
                    <a:solidFill>
                      <a:schemeClr val="tx1">
                        <a:lumMod val="65000"/>
                        <a:lumOff val="35000"/>
                      </a:schemeClr>
                    </a:solidFill>
                  </a:tcPr>
                </a:tc>
              </a:tr>
              <a:tr h="282614">
                <a:tc>
                  <a:txBody>
                    <a:bodyPr/>
                    <a:lstStyle/>
                    <a:p>
                      <a:pPr algn="l" fontAlgn="b"/>
                      <a:r>
                        <a:rPr lang="en-US" sz="2000" b="0" i="0" u="none" strike="noStrike" dirty="0" smtClean="0">
                          <a:effectLst/>
                          <a:latin typeface="Arial" panose="020B0604020202020204" pitchFamily="34" charset="0"/>
                        </a:rPr>
                        <a:t>Predicted</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6.92</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10.97</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smtClean="0">
                          <a:effectLst/>
                          <a:latin typeface="Arial" panose="020B0604020202020204" pitchFamily="34" charset="0"/>
                        </a:rPr>
                        <a:t>5.10</a:t>
                      </a:r>
                      <a:endParaRPr lang="en-US" sz="2000" b="0" i="0" u="none" strike="noStrike" dirty="0">
                        <a:effectLst/>
                        <a:latin typeface="Arial" panose="020B0604020202020204" pitchFamily="34" charset="0"/>
                      </a:endParaRPr>
                    </a:p>
                  </a:txBody>
                  <a:tcPr marL="9525" marR="9525" marT="9525" marB="0" anchor="ctr"/>
                </a:tc>
              </a:tr>
              <a:tr h="282614">
                <a:tc>
                  <a:txBody>
                    <a:bodyPr/>
                    <a:lstStyle/>
                    <a:p>
                      <a:pPr algn="l" fontAlgn="b"/>
                      <a:r>
                        <a:rPr lang="en-US" sz="2000" b="0" i="0" u="none" strike="noStrike" dirty="0" smtClean="0">
                          <a:effectLst/>
                          <a:latin typeface="Arial" panose="020B0604020202020204" pitchFamily="34" charset="0"/>
                        </a:rPr>
                        <a:t>Actual</a:t>
                      </a:r>
                      <a:endParaRPr lang="en-US" sz="2000" b="0" i="0" u="none" strike="noStrike" dirty="0">
                        <a:effectLst/>
                        <a:latin typeface="Arial" panose="020B0604020202020204" pitchFamily="34" charset="0"/>
                      </a:endParaRP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a:effectLst/>
                          <a:latin typeface="Arial" panose="020B0604020202020204" pitchFamily="34" charset="0"/>
                        </a:rPr>
                        <a:t>1</a:t>
                      </a:r>
                    </a:p>
                  </a:txBody>
                  <a:tcPr marL="9525" marR="9525" marT="9525" marB="0" anchor="ctr"/>
                </a:tc>
                <a:tc>
                  <a:txBody>
                    <a:bodyPr/>
                    <a:lstStyle/>
                    <a:p>
                      <a:pPr algn="ctr" fontAlgn="b"/>
                      <a:r>
                        <a:rPr lang="en-US" sz="2000" b="0" i="0" u="none" strike="noStrike" dirty="0" smtClean="0">
                          <a:effectLst/>
                          <a:latin typeface="Arial" panose="020B0604020202020204" pitchFamily="34" charset="0"/>
                        </a:rPr>
                        <a:t>21</a:t>
                      </a:r>
                      <a:endParaRPr lang="en-US" sz="2000" b="0" i="0" u="none" strike="noStrike" dirty="0">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2400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left)">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wipe(left)">
                                      <p:cBhvr>
                                        <p:cTn id="12" dur="500"/>
                                        <p:tgtEl>
                                          <p:spTgt spid="9">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xEl>
                                              <p:pRg st="7" end="7"/>
                                            </p:txEl>
                                          </p:spTgt>
                                        </p:tgtEl>
                                        <p:attrNameLst>
                                          <p:attrName>style.visibility</p:attrName>
                                        </p:attrNameLst>
                                      </p:cBhvr>
                                      <p:to>
                                        <p:strVal val="visible"/>
                                      </p:to>
                                    </p:set>
                                    <p:animEffect transition="in" filter="wipe(left)">
                                      <p:cBhvr>
                                        <p:cTn id="20" dur="500"/>
                                        <p:tgtEl>
                                          <p:spTgt spid="9">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animEffect transition="in" filter="wipe(left)">
                                      <p:cBhvr>
                                        <p:cTn id="25" dur="500"/>
                                        <p:tgtEl>
                                          <p:spTgt spid="9">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xEl>
                                              <p:pRg st="11" end="11"/>
                                            </p:txEl>
                                          </p:spTgt>
                                        </p:tgtEl>
                                        <p:attrNameLst>
                                          <p:attrName>style.visibility</p:attrName>
                                        </p:attrNameLst>
                                      </p:cBhvr>
                                      <p:to>
                                        <p:strVal val="visible"/>
                                      </p:to>
                                    </p:set>
                                    <p:animEffect transition="in" filter="wipe(left)">
                                      <p:cBhvr>
                                        <p:cTn id="30" dur="500"/>
                                        <p:tgtEl>
                                          <p:spTgt spid="9">
                                            <p:txEl>
                                              <p:pRg st="11" end="11"/>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animEffect transition="in" filter="wipe(left)">
                                      <p:cBhvr>
                                        <p:cTn id="33" dur="500"/>
                                        <p:tgtEl>
                                          <p:spTgt spid="9">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xEl>
                                              <p:pRg st="14" end="14"/>
                                            </p:txEl>
                                          </p:spTgt>
                                        </p:tgtEl>
                                        <p:attrNameLst>
                                          <p:attrName>style.visibility</p:attrName>
                                        </p:attrNameLst>
                                      </p:cBhvr>
                                      <p:to>
                                        <p:strVal val="visible"/>
                                      </p:to>
                                    </p:set>
                                    <p:animEffect transition="in" filter="wipe(left)">
                                      <p:cBhvr>
                                        <p:cTn id="38" dur="5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t>Nelson’s defense</a:t>
            </a:r>
          </a:p>
          <a:p>
            <a:r>
              <a:rPr lang="en-US" dirty="0" smtClean="0"/>
              <a:t>Outcome</a:t>
            </a:r>
            <a:endParaRPr lang="en-US" dirty="0"/>
          </a:p>
        </p:txBody>
      </p:sp>
      <p:sp>
        <p:nvSpPr>
          <p:cNvPr id="5" name="Slide Number Placeholder 4"/>
          <p:cNvSpPr>
            <a:spLocks noGrp="1"/>
          </p:cNvSpPr>
          <p:nvPr>
            <p:ph type="sldNum" sz="quarter" idx="10"/>
          </p:nvPr>
        </p:nvSpPr>
        <p:spPr/>
        <p:txBody>
          <a:bodyPr/>
          <a:lstStyle/>
          <a:p>
            <a:pPr>
              <a:defRPr/>
            </a:pPr>
            <a:fld id="{BB840647-FB5D-4A8A-ADBB-3BD5F2102493}" type="slidenum">
              <a:rPr lang="en-US" altLang="en-US" smtClean="0"/>
              <a:pPr>
                <a:defRPr/>
              </a:pPr>
              <a:t>61</a:t>
            </a:fld>
            <a:endParaRPr lang="en-US" altLang="en-US"/>
          </a:p>
        </p:txBody>
      </p:sp>
      <p:pic>
        <p:nvPicPr>
          <p:cNvPr id="9" name="Picture 8"/>
          <p:cNvPicPr>
            <a:picLocks noChangeAspect="1"/>
          </p:cNvPicPr>
          <p:nvPr/>
        </p:nvPicPr>
        <p:blipFill>
          <a:blip r:embed="rId2"/>
          <a:stretch>
            <a:fillRect/>
          </a:stretch>
        </p:blipFill>
        <p:spPr>
          <a:xfrm>
            <a:off x="730597" y="1508750"/>
            <a:ext cx="7682805" cy="4547122"/>
          </a:xfrm>
          <a:prstGeom prst="rect">
            <a:avLst/>
          </a:prstGeom>
        </p:spPr>
      </p:pic>
      <p:sp>
        <p:nvSpPr>
          <p:cNvPr id="10" name="TextBox 9"/>
          <p:cNvSpPr txBox="1"/>
          <p:nvPr/>
        </p:nvSpPr>
        <p:spPr>
          <a:xfrm>
            <a:off x="730597" y="2814520"/>
            <a:ext cx="7682805" cy="584775"/>
          </a:xfrm>
          <a:prstGeom prst="rect">
            <a:avLst/>
          </a:prstGeom>
          <a:solidFill>
            <a:srgbClr val="FFFF00">
              <a:alpha val="90000"/>
            </a:srgbClr>
          </a:solidFill>
        </p:spPr>
        <p:txBody>
          <a:bodyPr wrap="square" rtlCol="0">
            <a:spAutoFit/>
          </a:bodyPr>
          <a:lstStyle/>
          <a:p>
            <a:pPr algn="ctr"/>
            <a:r>
              <a:rPr lang="en-US" sz="3200" dirty="0" smtClean="0"/>
              <a:t>Statistics helped prove fraud!</a:t>
            </a:r>
            <a:endParaRPr lang="en-US" sz="3200" dirty="0"/>
          </a:p>
        </p:txBody>
      </p:sp>
      <p:sp>
        <p:nvSpPr>
          <p:cNvPr id="11" name="TextBox 10"/>
          <p:cNvSpPr txBox="1"/>
          <p:nvPr/>
        </p:nvSpPr>
        <p:spPr>
          <a:xfrm>
            <a:off x="731500" y="3467405"/>
            <a:ext cx="7682805" cy="954107"/>
          </a:xfrm>
          <a:prstGeom prst="rect">
            <a:avLst/>
          </a:prstGeom>
          <a:solidFill>
            <a:srgbClr val="FFFF00">
              <a:alpha val="90000"/>
            </a:srgbClr>
          </a:solidFill>
        </p:spPr>
        <p:txBody>
          <a:bodyPr wrap="square" rtlCol="0">
            <a:spAutoFit/>
          </a:bodyPr>
          <a:lstStyle/>
          <a:p>
            <a:pPr algn="ctr"/>
            <a:r>
              <a:rPr lang="en-US" sz="2800" dirty="0" smtClean="0"/>
              <a:t>(</a:t>
            </a:r>
            <a:r>
              <a:rPr lang="en-US" sz="2800" dirty="0" err="1" smtClean="0"/>
              <a:t>Benford’s</a:t>
            </a:r>
            <a:r>
              <a:rPr lang="en-US" sz="2800" dirty="0" smtClean="0"/>
              <a:t> Law is considered necessary  but not sufficient for being non-fraudulent)</a:t>
            </a:r>
            <a:endParaRPr lang="en-US" sz="2800" dirty="0"/>
          </a:p>
        </p:txBody>
      </p:sp>
    </p:spTree>
    <p:extLst>
      <p:ext uri="{BB962C8B-B14F-4D97-AF65-F5344CB8AC3E}">
        <p14:creationId xmlns:p14="http://schemas.microsoft.com/office/powerpoint/2010/main" val="235169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smtClean="0"/>
              <a:t>https://www.wsj.com/articles/accountants-increasingly-use-data-analysis-to-catch-fraud-1417804886</a:t>
            </a:r>
            <a:endParaRPr lang="en-US" sz="1400" dirty="0"/>
          </a:p>
        </p:txBody>
      </p:sp>
      <p:sp>
        <p:nvSpPr>
          <p:cNvPr id="3" name="Content Placeholder 2"/>
          <p:cNvSpPr>
            <a:spLocks noGrp="1"/>
          </p:cNvSpPr>
          <p:nvPr>
            <p:ph idx="1"/>
          </p:nvPr>
        </p:nvSpPr>
        <p:spPr/>
        <p:txBody>
          <a:bodyPr/>
          <a:lstStyle/>
          <a:p>
            <a:r>
              <a:rPr lang="en-US" dirty="0" smtClean="0"/>
              <a:t>Statistical tools are increasingly being used to find fraud</a:t>
            </a:r>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62</a:t>
            </a:fld>
            <a:endParaRPr lang="en-US" altLang="en-US"/>
          </a:p>
        </p:txBody>
      </p:sp>
      <p:pic>
        <p:nvPicPr>
          <p:cNvPr id="5" name="Picture 4"/>
          <p:cNvPicPr>
            <a:picLocks noChangeAspect="1"/>
          </p:cNvPicPr>
          <p:nvPr/>
        </p:nvPicPr>
        <p:blipFill>
          <a:blip r:embed="rId2"/>
          <a:stretch>
            <a:fillRect/>
          </a:stretch>
        </p:blipFill>
        <p:spPr>
          <a:xfrm>
            <a:off x="457200" y="1884912"/>
            <a:ext cx="8229600" cy="4322213"/>
          </a:xfrm>
          <a:prstGeom prst="rect">
            <a:avLst/>
          </a:prstGeom>
        </p:spPr>
      </p:pic>
    </p:spTree>
    <p:extLst>
      <p:ext uri="{BB962C8B-B14F-4D97-AF65-F5344CB8AC3E}">
        <p14:creationId xmlns:p14="http://schemas.microsoft.com/office/powerpoint/2010/main" val="18196143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chi-square distribution can be used to evaluate categorical distributions</a:t>
            </a:r>
          </a:p>
          <a:p>
            <a:pPr lvl="1"/>
            <a:endParaRPr lang="en-US" sz="1000" dirty="0" smtClean="0"/>
          </a:p>
          <a:p>
            <a:pPr lvl="1"/>
            <a:r>
              <a:rPr lang="en-US" dirty="0" smtClean="0"/>
              <a:t>Compare two or more samples to see if they might share the same distribution … chi-square test of independence </a:t>
            </a:r>
          </a:p>
          <a:p>
            <a:pPr lvl="1"/>
            <a:endParaRPr lang="en-US" sz="1000" dirty="0" smtClean="0"/>
          </a:p>
          <a:p>
            <a:pPr lvl="1"/>
            <a:r>
              <a:rPr lang="en-US" dirty="0" smtClean="0"/>
              <a:t>Check to see if sample data are consistent with a theoretical underlying distribution … “chi-square goodness of fit” test</a:t>
            </a:r>
          </a:p>
          <a:p>
            <a:pPr lvl="1"/>
            <a:endParaRPr lang="en-US" dirty="0" smtClean="0"/>
          </a:p>
          <a:p>
            <a:r>
              <a:rPr lang="en-US" dirty="0" smtClean="0"/>
              <a:t>The chi-square distribution has even more applications …</a:t>
            </a:r>
          </a:p>
          <a:p>
            <a:pPr lvl="1"/>
            <a:endParaRPr lang="en-US" dirty="0"/>
          </a:p>
        </p:txBody>
      </p:sp>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63</a:t>
            </a:fld>
            <a:endParaRPr lang="en-US" altLang="en-US"/>
          </a:p>
        </p:txBody>
      </p:sp>
    </p:spTree>
    <p:extLst>
      <p:ext uri="{BB962C8B-B14F-4D97-AF65-F5344CB8AC3E}">
        <p14:creationId xmlns:p14="http://schemas.microsoft.com/office/powerpoint/2010/main" val="166590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altLang="en-US" smtClean="0"/>
          </a:p>
        </p:txBody>
      </p:sp>
      <p:sp>
        <p:nvSpPr>
          <p:cNvPr id="62467" name="Content Placeholder 2"/>
          <p:cNvSpPr>
            <a:spLocks noGrp="1"/>
          </p:cNvSpPr>
          <p:nvPr>
            <p:ph idx="1"/>
          </p:nvPr>
        </p:nvSpPr>
        <p:spPr/>
        <p:txBody>
          <a:bodyPr/>
          <a:lstStyle/>
          <a:p>
            <a:pPr marL="0" indent="0">
              <a:buFontTx/>
              <a:buNone/>
              <a:defRPr/>
            </a:pPr>
            <a:r>
              <a:rPr lang="en-US" altLang="en-US" dirty="0" smtClean="0"/>
              <a:t>Lecture 8:  Inference using </a:t>
            </a:r>
            <a:r>
              <a:rPr lang="en-US" altLang="en-US" dirty="0" smtClean="0">
                <a:latin typeface="Symbol" panose="05050102010706020507" pitchFamily="18" charset="2"/>
              </a:rPr>
              <a:t>c</a:t>
            </a:r>
            <a:r>
              <a:rPr lang="en-US" altLang="en-US" baseline="30000" dirty="0" smtClean="0"/>
              <a:t>2</a:t>
            </a:r>
            <a:r>
              <a:rPr lang="en-US" altLang="en-US" dirty="0" smtClean="0"/>
              <a:t> distribution</a:t>
            </a:r>
            <a:endParaRPr lang="en-US" altLang="en-US" dirty="0"/>
          </a:p>
          <a:p>
            <a:pPr marL="0" indent="0">
              <a:buFontTx/>
              <a:buNone/>
              <a:defRPr/>
            </a:pPr>
            <a:endParaRPr lang="en-US" altLang="en-US" dirty="0" smtClean="0"/>
          </a:p>
          <a:p>
            <a:pPr lvl="1">
              <a:defRPr/>
            </a:pPr>
            <a:r>
              <a:rPr lang="en-US" altLang="en-US" dirty="0" smtClean="0"/>
              <a:t>The chi-square (</a:t>
            </a:r>
            <a:r>
              <a:rPr lang="en-US" altLang="en-US" dirty="0" smtClean="0">
                <a:latin typeface="Symbol" panose="05050102010706020507" pitchFamily="18" charset="2"/>
              </a:rPr>
              <a:t>c</a:t>
            </a:r>
            <a:r>
              <a:rPr lang="en-US" altLang="en-US" baseline="30000" dirty="0" smtClean="0"/>
              <a:t>2</a:t>
            </a:r>
            <a:r>
              <a:rPr lang="en-US" altLang="en-US" dirty="0" smtClean="0"/>
              <a:t>) random variable</a:t>
            </a:r>
          </a:p>
          <a:p>
            <a:pPr lvl="1">
              <a:defRPr/>
            </a:pPr>
            <a:endParaRPr lang="en-US" altLang="en-US" dirty="0"/>
          </a:p>
          <a:p>
            <a:pPr lvl="1">
              <a:defRPr/>
            </a:pPr>
            <a:r>
              <a:rPr lang="en-US" altLang="en-US" dirty="0" smtClean="0">
                <a:solidFill>
                  <a:srgbClr val="FF0000"/>
                </a:solidFill>
              </a:rPr>
              <a:t>Applications of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dirty="0" smtClean="0">
                <a:solidFill>
                  <a:srgbClr val="FF0000"/>
                </a:solidFill>
              </a:rPr>
              <a:t> to statistical inference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test of independence</a:t>
            </a:r>
          </a:p>
          <a:p>
            <a:pPr lvl="2">
              <a:defRPr/>
            </a:pPr>
            <a:endParaRPr lang="en-US" altLang="en-US" sz="1000" dirty="0" smtClean="0"/>
          </a:p>
          <a:p>
            <a:pPr lvl="2">
              <a:defRPr/>
            </a:pPr>
            <a:r>
              <a:rPr lang="en-US" altLang="en-US" sz="2800" dirty="0" smtClean="0"/>
              <a:t>The </a:t>
            </a:r>
            <a:r>
              <a:rPr lang="en-US" altLang="en-US" sz="2800" dirty="0" smtClean="0">
                <a:latin typeface="Symbol" panose="05050102010706020507" pitchFamily="18" charset="2"/>
              </a:rPr>
              <a:t>c</a:t>
            </a:r>
            <a:r>
              <a:rPr lang="en-US" altLang="en-US" sz="2800" baseline="30000" dirty="0" smtClean="0"/>
              <a:t>2</a:t>
            </a:r>
            <a:r>
              <a:rPr lang="en-US" altLang="en-US" sz="2800" dirty="0" smtClean="0"/>
              <a:t> “goodness of fit” test</a:t>
            </a:r>
          </a:p>
          <a:p>
            <a:pPr lvl="2">
              <a:defRPr/>
            </a:pPr>
            <a:endParaRPr lang="en-US" altLang="en-US" sz="1000" dirty="0" smtClean="0"/>
          </a:p>
          <a:p>
            <a:pPr lvl="2">
              <a:defRPr/>
            </a:pPr>
            <a:r>
              <a:rPr lang="en-US" altLang="en-US" sz="3200" dirty="0" smtClean="0">
                <a:solidFill>
                  <a:srgbClr val="FF0000"/>
                </a:solidFill>
              </a:rPr>
              <a:t>Inference for standard deviation of a normal population</a:t>
            </a:r>
          </a:p>
          <a:p>
            <a:pPr>
              <a:defRPr/>
            </a:pPr>
            <a:endParaRPr lang="en-US" altLang="en-US" dirty="0" smtClean="0"/>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2F5EEF10-F61E-45D2-B46F-A547254DD987}" type="slidenum">
              <a:rPr lang="en-US" altLang="en-US" sz="1400" b="0" smtClean="0"/>
              <a:pPr>
                <a:spcBef>
                  <a:spcPct val="0"/>
                </a:spcBef>
                <a:buFontTx/>
                <a:buNone/>
              </a:pPr>
              <a:t>64</a:t>
            </a:fld>
            <a:endParaRPr lang="en-US" altLang="en-US" sz="1400" b="0" smtClean="0"/>
          </a:p>
        </p:txBody>
      </p:sp>
      <p:sp>
        <p:nvSpPr>
          <p:cNvPr id="22533" name="AutoShape 6" descr="Image result for magnifying glass examining checks fraud"/>
          <p:cNvSpPr>
            <a:spLocks noChangeAspect="1" noChangeArrowheads="1"/>
          </p:cNvSpPr>
          <p:nvPr/>
        </p:nvSpPr>
        <p:spPr bwMode="auto">
          <a:xfrm>
            <a:off x="155575" y="-1790700"/>
            <a:ext cx="5619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smtClean="0"/>
          </a:p>
        </p:txBody>
      </p:sp>
      <p:sp>
        <p:nvSpPr>
          <p:cNvPr id="23555" name="Content Placeholder 2"/>
          <p:cNvSpPr>
            <a:spLocks noGrp="1"/>
          </p:cNvSpPr>
          <p:nvPr>
            <p:ph idx="1"/>
          </p:nvPr>
        </p:nvSpPr>
        <p:spPr/>
        <p:txBody>
          <a:bodyPr/>
          <a:lstStyle/>
          <a:p>
            <a:r>
              <a:rPr lang="en-US" altLang="en-US" dirty="0" smtClean="0"/>
              <a:t>Inference for population SD</a:t>
            </a:r>
          </a:p>
          <a:p>
            <a:pPr lvl="1"/>
            <a:endParaRPr lang="en-US" altLang="en-US" sz="2000" dirty="0" smtClean="0"/>
          </a:p>
          <a:p>
            <a:pPr lvl="1"/>
            <a:r>
              <a:rPr lang="en-US" altLang="en-US" dirty="0" smtClean="0"/>
              <a:t>For normally distributed populations, it can be shown that the </a:t>
            </a:r>
            <a:r>
              <a:rPr lang="en-US" altLang="en-US" u="sng" dirty="0" smtClean="0"/>
              <a:t>sample</a:t>
            </a:r>
            <a:r>
              <a:rPr lang="en-US" altLang="en-US" dirty="0" smtClean="0"/>
              <a:t> SD s is related to the </a:t>
            </a:r>
            <a:r>
              <a:rPr lang="en-US" altLang="en-US" u="sng" dirty="0" smtClean="0"/>
              <a:t>population</a:t>
            </a:r>
            <a:r>
              <a:rPr lang="en-US" altLang="en-US" dirty="0" smtClean="0"/>
              <a:t> SD </a:t>
            </a:r>
            <a:r>
              <a:rPr lang="en-US" altLang="en-US" dirty="0" smtClean="0">
                <a:latin typeface="Symbol" panose="05050102010706020507" pitchFamily="18" charset="2"/>
              </a:rPr>
              <a:t>s</a:t>
            </a:r>
            <a:r>
              <a:rPr lang="en-US" altLang="en-US" dirty="0" smtClean="0"/>
              <a:t> according to the equation </a:t>
            </a:r>
          </a:p>
          <a:p>
            <a:pPr lvl="1"/>
            <a:endParaRPr lang="en-US" altLang="en-US" sz="1000" dirty="0" smtClean="0"/>
          </a:p>
          <a:p>
            <a:pPr marL="0" indent="0" algn="ctr">
              <a:buNone/>
            </a:pPr>
            <a:r>
              <a:rPr lang="en-US" altLang="en-US" sz="2800" dirty="0" smtClean="0"/>
              <a:t>s ~ </a:t>
            </a:r>
            <a:r>
              <a:rPr lang="en-US" altLang="en-US" sz="2800" dirty="0" smtClean="0">
                <a:latin typeface="Symbol" panose="05050102010706020507" pitchFamily="18" charset="2"/>
              </a:rPr>
              <a:t>s</a:t>
            </a:r>
            <a:r>
              <a:rPr lang="en-US" altLang="en-US" sz="2800" dirty="0" smtClean="0"/>
              <a:t> * </a:t>
            </a:r>
            <a:r>
              <a:rPr lang="en-US" altLang="en-US" sz="2800" dirty="0" err="1" smtClean="0"/>
              <a:t>sqrt</a:t>
            </a:r>
            <a:r>
              <a:rPr lang="en-US" altLang="en-US" sz="2800" dirty="0" smtClean="0"/>
              <a:t>[ </a:t>
            </a:r>
            <a:r>
              <a:rPr lang="en-US" altLang="en-US" sz="2800" dirty="0" smtClean="0">
                <a:latin typeface="Symbol" panose="05050102010706020507" pitchFamily="18" charset="2"/>
              </a:rPr>
              <a:t>c</a:t>
            </a:r>
            <a:r>
              <a:rPr lang="en-US" altLang="en-US" sz="2800" baseline="30000" dirty="0" smtClean="0"/>
              <a:t>2</a:t>
            </a:r>
            <a:r>
              <a:rPr lang="en-US" altLang="en-US" sz="2800" baseline="-25000" dirty="0" smtClean="0"/>
              <a:t>n–1 </a:t>
            </a:r>
            <a:r>
              <a:rPr lang="en-US" altLang="en-US" sz="2800" dirty="0" smtClean="0"/>
              <a:t>/ (n–1) ]</a:t>
            </a:r>
          </a:p>
          <a:p>
            <a:pPr lvl="1"/>
            <a:endParaRPr lang="en-US" altLang="en-US" sz="2000" dirty="0" smtClean="0"/>
          </a:p>
          <a:p>
            <a:pPr marL="457200" lvl="1" indent="0">
              <a:buNone/>
            </a:pPr>
            <a:r>
              <a:rPr lang="en-US" altLang="en-US" dirty="0" smtClean="0">
                <a:sym typeface="Wingdings" panose="05000000000000000000" pitchFamily="2" charset="2"/>
              </a:rPr>
              <a:t> </a:t>
            </a:r>
            <a:r>
              <a:rPr lang="en-US" altLang="en-US" dirty="0" smtClean="0"/>
              <a:t> given s, a (1 – </a:t>
            </a:r>
            <a:r>
              <a:rPr lang="en-US" altLang="en-US" dirty="0" smtClean="0">
                <a:latin typeface="Symbol" panose="05050102010706020507" pitchFamily="18" charset="2"/>
              </a:rPr>
              <a:t>a</a:t>
            </a:r>
            <a:r>
              <a:rPr lang="en-US" altLang="en-US" dirty="0" smtClean="0"/>
              <a:t>) x 100% confidence interval for </a:t>
            </a:r>
            <a:r>
              <a:rPr lang="en-US" altLang="en-US" dirty="0" smtClean="0">
                <a:latin typeface="Symbol" panose="05050102010706020507" pitchFamily="18" charset="2"/>
              </a:rPr>
              <a:t>s</a:t>
            </a:r>
            <a:r>
              <a:rPr lang="en-US" altLang="en-US" dirty="0" smtClean="0"/>
              <a:t> is “s*L &lt; </a:t>
            </a:r>
            <a:r>
              <a:rPr lang="en-US" altLang="en-US" dirty="0" smtClean="0">
                <a:latin typeface="Symbol" panose="05050102010706020507" pitchFamily="18" charset="2"/>
              </a:rPr>
              <a:t>s</a:t>
            </a:r>
            <a:r>
              <a:rPr lang="en-US" altLang="en-US" dirty="0" smtClean="0"/>
              <a:t> &lt; s*U”, where</a:t>
            </a:r>
          </a:p>
          <a:p>
            <a:pPr marL="457200" lvl="1" indent="0">
              <a:buNone/>
            </a:pPr>
            <a:r>
              <a:rPr lang="en-US" altLang="en-US" dirty="0"/>
              <a:t>	</a:t>
            </a:r>
            <a:r>
              <a:rPr lang="en-US" altLang="en-US" dirty="0" smtClean="0"/>
              <a:t>	L = </a:t>
            </a:r>
            <a:r>
              <a:rPr lang="en-US" altLang="en-US" dirty="0" err="1" smtClean="0"/>
              <a:t>sqrt</a:t>
            </a:r>
            <a:r>
              <a:rPr lang="en-US" altLang="en-US" dirty="0"/>
              <a:t>[</a:t>
            </a:r>
            <a:r>
              <a:rPr lang="en-US" altLang="en-US" dirty="0" smtClean="0"/>
              <a:t>(n – 1) / </a:t>
            </a:r>
            <a:r>
              <a:rPr lang="en-US" altLang="en-US" dirty="0" smtClean="0">
                <a:latin typeface="Symbol" panose="05050102010706020507" pitchFamily="18" charset="2"/>
              </a:rPr>
              <a:t>c</a:t>
            </a:r>
            <a:r>
              <a:rPr lang="en-US" altLang="en-US" baseline="30000" dirty="0" smtClean="0"/>
              <a:t>2</a:t>
            </a:r>
            <a:r>
              <a:rPr lang="en-US" altLang="en-US" baseline="-25000" dirty="0" smtClean="0">
                <a:latin typeface="Symbol" panose="05050102010706020507" pitchFamily="18" charset="2"/>
              </a:rPr>
              <a:t>a</a:t>
            </a:r>
            <a:r>
              <a:rPr lang="en-US" altLang="en-US" baseline="-25000" dirty="0" smtClean="0"/>
              <a:t>/2 </a:t>
            </a:r>
            <a:r>
              <a:rPr lang="en-US" altLang="en-US" dirty="0" smtClean="0"/>
              <a:t>] and </a:t>
            </a:r>
          </a:p>
          <a:p>
            <a:pPr marL="457200" lvl="1" indent="0">
              <a:buNone/>
            </a:pPr>
            <a:r>
              <a:rPr lang="en-US" altLang="en-US" dirty="0"/>
              <a:t>	</a:t>
            </a:r>
            <a:r>
              <a:rPr lang="en-US" altLang="en-US" dirty="0" smtClean="0"/>
              <a:t>	U = </a:t>
            </a:r>
            <a:r>
              <a:rPr lang="en-US" altLang="en-US" dirty="0" err="1" smtClean="0"/>
              <a:t>sqrt</a:t>
            </a:r>
            <a:r>
              <a:rPr lang="en-US" altLang="en-US" dirty="0"/>
              <a:t>[</a:t>
            </a:r>
            <a:r>
              <a:rPr lang="en-US" altLang="en-US" dirty="0" smtClean="0"/>
              <a:t>(n – 1) / </a:t>
            </a:r>
            <a:r>
              <a:rPr lang="en-US" altLang="en-US" dirty="0" smtClean="0">
                <a:latin typeface="Symbol" panose="05050102010706020507" pitchFamily="18" charset="2"/>
              </a:rPr>
              <a:t>c</a:t>
            </a:r>
            <a:r>
              <a:rPr lang="en-US" altLang="en-US" baseline="30000" dirty="0" smtClean="0"/>
              <a:t>2</a:t>
            </a:r>
            <a:r>
              <a:rPr lang="en-US" altLang="en-US" baseline="-25000" dirty="0" smtClean="0"/>
              <a:t>1–</a:t>
            </a:r>
            <a:r>
              <a:rPr lang="en-US" altLang="en-US" baseline="-25000" dirty="0" smtClean="0">
                <a:latin typeface="Symbol" panose="05050102010706020507" pitchFamily="18" charset="2"/>
              </a:rPr>
              <a:t>a</a:t>
            </a:r>
            <a:r>
              <a:rPr lang="en-US" altLang="en-US" baseline="-25000" dirty="0" smtClean="0"/>
              <a:t>/2 </a:t>
            </a:r>
            <a:r>
              <a:rPr lang="en-US" altLang="en-US" dirty="0" smtClean="0"/>
              <a:t>]</a:t>
            </a:r>
            <a:endParaRPr lang="en-US" altLang="en-US" dirty="0" smtClean="0">
              <a:solidFill>
                <a:srgbClr val="00B050"/>
              </a:solidFill>
            </a:endParaRPr>
          </a:p>
          <a:p>
            <a:endParaRPr lang="en-US" altLang="en-US" dirty="0"/>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C099DF6-7E6C-4591-A533-029636BF4C2F}" type="slidenum">
              <a:rPr lang="en-US" altLang="en-US" sz="1400" b="0" smtClean="0"/>
              <a:pPr>
                <a:spcBef>
                  <a:spcPct val="0"/>
                </a:spcBef>
                <a:buFontTx/>
                <a:buNone/>
              </a:pPr>
              <a:t>65</a:t>
            </a:fld>
            <a:endParaRPr lang="en-US" altLang="en-US" sz="14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6" end="6"/>
                                            </p:txEl>
                                          </p:spTgt>
                                        </p:tgtEl>
                                        <p:attrNameLst>
                                          <p:attrName>style.visibility</p:attrName>
                                        </p:attrNameLst>
                                      </p:cBhvr>
                                      <p:to>
                                        <p:strVal val="visible"/>
                                      </p:to>
                                    </p:set>
                                    <p:animEffect transition="in" filter="wipe(left)">
                                      <p:cBhvr>
                                        <p:cTn id="7" dur="500"/>
                                        <p:tgtEl>
                                          <p:spTgt spid="23555">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7" end="7"/>
                                            </p:txEl>
                                          </p:spTgt>
                                        </p:tgtEl>
                                        <p:attrNameLst>
                                          <p:attrName>style.visibility</p:attrName>
                                        </p:attrNameLst>
                                      </p:cBhvr>
                                      <p:to>
                                        <p:strVal val="visible"/>
                                      </p:to>
                                    </p:set>
                                    <p:animEffect transition="in" filter="wipe(left)">
                                      <p:cBhvr>
                                        <p:cTn id="10" dur="500"/>
                                        <p:tgtEl>
                                          <p:spTgt spid="23555">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8" end="8"/>
                                            </p:txEl>
                                          </p:spTgt>
                                        </p:tgtEl>
                                        <p:attrNameLst>
                                          <p:attrName>style.visibility</p:attrName>
                                        </p:attrNameLst>
                                      </p:cBhvr>
                                      <p:to>
                                        <p:strVal val="visible"/>
                                      </p:to>
                                    </p:set>
                                    <p:animEffect transition="in" filter="wipe(left)">
                                      <p:cBhvr>
                                        <p:cTn id="13"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smtClean="0"/>
          </a:p>
        </p:txBody>
      </p:sp>
      <p:sp>
        <p:nvSpPr>
          <p:cNvPr id="23555" name="Content Placeholder 2"/>
          <p:cNvSpPr>
            <a:spLocks noGrp="1"/>
          </p:cNvSpPr>
          <p:nvPr>
            <p:ph idx="1"/>
          </p:nvPr>
        </p:nvSpPr>
        <p:spPr/>
        <p:txBody>
          <a:bodyPr/>
          <a:lstStyle/>
          <a:p>
            <a:r>
              <a:rPr lang="en-US" altLang="en-US" dirty="0" smtClean="0"/>
              <a:t>Inference for population SD</a:t>
            </a:r>
          </a:p>
          <a:p>
            <a:pPr lvl="1"/>
            <a:endParaRPr lang="en-US" altLang="en-US" dirty="0" smtClean="0"/>
          </a:p>
          <a:p>
            <a:pPr lvl="1"/>
            <a:r>
              <a:rPr lang="en-US" altLang="en-US" dirty="0" smtClean="0"/>
              <a:t>Example:  BMI’s for 25 Marvel superhero females had an average of 19.31 and an SD was s</a:t>
            </a:r>
            <a:r>
              <a:rPr lang="en-US" altLang="en-US" baseline="-25000" dirty="0" smtClean="0"/>
              <a:t>f</a:t>
            </a:r>
            <a:r>
              <a:rPr lang="en-US" altLang="en-US" dirty="0" smtClean="0"/>
              <a:t> = 1.305.  What is a 95% CI for </a:t>
            </a:r>
            <a:r>
              <a:rPr lang="en-US" altLang="en-US" dirty="0" smtClean="0">
                <a:latin typeface="Symbol" panose="05050102010706020507" pitchFamily="18" charset="2"/>
              </a:rPr>
              <a:t>s</a:t>
            </a:r>
            <a:r>
              <a:rPr lang="en-US" altLang="en-US" baseline="-25000" dirty="0" smtClean="0"/>
              <a:t>f</a:t>
            </a:r>
            <a:r>
              <a:rPr lang="en-US" altLang="en-US" dirty="0" smtClean="0"/>
              <a:t>?</a:t>
            </a:r>
          </a:p>
          <a:p>
            <a:pPr lvl="1"/>
            <a:endParaRPr lang="en-US" altLang="en-US" dirty="0" smtClean="0"/>
          </a:p>
          <a:p>
            <a:pPr lvl="1"/>
            <a:r>
              <a:rPr lang="en-US" altLang="en-US" dirty="0" smtClean="0"/>
              <a:t>95% confidence interval for </a:t>
            </a:r>
            <a:r>
              <a:rPr lang="en-US" altLang="en-US" dirty="0" smtClean="0">
                <a:latin typeface="Symbol" panose="05050102010706020507" pitchFamily="18" charset="2"/>
              </a:rPr>
              <a:t>s</a:t>
            </a:r>
            <a:r>
              <a:rPr lang="en-US" altLang="en-US" baseline="-25000" dirty="0" smtClean="0"/>
              <a:t>f</a:t>
            </a:r>
            <a:r>
              <a:rPr lang="en-US" altLang="en-US" dirty="0" smtClean="0"/>
              <a:t>:</a:t>
            </a:r>
          </a:p>
          <a:p>
            <a:pPr lvl="2"/>
            <a:r>
              <a:rPr lang="en-US" altLang="en-US" dirty="0" smtClean="0"/>
              <a:t>s</a:t>
            </a:r>
            <a:r>
              <a:rPr lang="en-US" altLang="en-US" baseline="-25000" dirty="0" smtClean="0"/>
              <a:t>f</a:t>
            </a:r>
            <a:r>
              <a:rPr lang="en-US" altLang="en-US" dirty="0" smtClean="0"/>
              <a:t> = 1.305, n = 25</a:t>
            </a:r>
          </a:p>
          <a:p>
            <a:pPr lvl="2"/>
            <a:r>
              <a:rPr lang="en-US" altLang="en-US" dirty="0" smtClean="0"/>
              <a:t>L = </a:t>
            </a:r>
            <a:r>
              <a:rPr lang="en-US" altLang="en-US" dirty="0" err="1" smtClean="0"/>
              <a:t>sqrt</a:t>
            </a:r>
            <a:r>
              <a:rPr lang="en-US" altLang="en-US" dirty="0" smtClean="0"/>
              <a:t>( 24 / </a:t>
            </a:r>
            <a:r>
              <a:rPr lang="en-US" altLang="en-US" dirty="0" smtClean="0">
                <a:latin typeface="Symbol" panose="05050102010706020507" pitchFamily="18" charset="2"/>
              </a:rPr>
              <a:t>c</a:t>
            </a:r>
            <a:r>
              <a:rPr lang="en-US" altLang="en-US" baseline="30000" dirty="0" smtClean="0"/>
              <a:t>2</a:t>
            </a:r>
            <a:r>
              <a:rPr lang="en-US" altLang="en-US" baseline="-25000" dirty="0" smtClean="0"/>
              <a:t>0.025</a:t>
            </a:r>
            <a:r>
              <a:rPr lang="en-US" altLang="en-US" dirty="0" smtClean="0"/>
              <a:t>) = </a:t>
            </a:r>
            <a:r>
              <a:rPr lang="en-US" altLang="en-US" dirty="0" err="1" smtClean="0"/>
              <a:t>sqrt</a:t>
            </a:r>
            <a:r>
              <a:rPr lang="en-US" altLang="en-US" dirty="0" smtClean="0"/>
              <a:t>(24 / 39.36) = 0.78,     U = </a:t>
            </a:r>
            <a:r>
              <a:rPr lang="en-US" altLang="en-US" dirty="0" err="1" smtClean="0"/>
              <a:t>sqrt</a:t>
            </a:r>
            <a:r>
              <a:rPr lang="en-US" altLang="en-US" dirty="0" smtClean="0"/>
              <a:t>( 24 / </a:t>
            </a:r>
            <a:r>
              <a:rPr lang="en-US" altLang="en-US" dirty="0" smtClean="0">
                <a:latin typeface="Symbol" panose="05050102010706020507" pitchFamily="18" charset="2"/>
              </a:rPr>
              <a:t>c</a:t>
            </a:r>
            <a:r>
              <a:rPr lang="en-US" altLang="en-US" baseline="30000" dirty="0" smtClean="0"/>
              <a:t>2</a:t>
            </a:r>
            <a:r>
              <a:rPr lang="en-US" altLang="en-US" baseline="-25000" dirty="0" smtClean="0"/>
              <a:t>0.925</a:t>
            </a:r>
            <a:r>
              <a:rPr lang="en-US" altLang="en-US" dirty="0" smtClean="0"/>
              <a:t>) = </a:t>
            </a:r>
            <a:r>
              <a:rPr lang="en-US" altLang="en-US" dirty="0" err="1" smtClean="0"/>
              <a:t>sqrt</a:t>
            </a:r>
            <a:r>
              <a:rPr lang="en-US" altLang="en-US" dirty="0" smtClean="0"/>
              <a:t>(24 / 12.40) = 1.39</a:t>
            </a:r>
          </a:p>
          <a:p>
            <a:pPr marL="457200" lvl="1" indent="0">
              <a:buNone/>
            </a:pPr>
            <a:r>
              <a:rPr lang="en-US" altLang="en-US" sz="2400" dirty="0" smtClean="0">
                <a:sym typeface="Wingdings" panose="05000000000000000000" pitchFamily="2" charset="2"/>
              </a:rPr>
              <a:t>	 95% CI = 0.78*s</a:t>
            </a:r>
            <a:r>
              <a:rPr lang="en-US" altLang="en-US" sz="2400" baseline="-25000" dirty="0" smtClean="0">
                <a:sym typeface="Wingdings" panose="05000000000000000000" pitchFamily="2" charset="2"/>
              </a:rPr>
              <a:t>f</a:t>
            </a:r>
            <a:r>
              <a:rPr lang="en-US" altLang="en-US" sz="2400" dirty="0" smtClean="0">
                <a:sym typeface="Wingdings" panose="05000000000000000000" pitchFamily="2" charset="2"/>
              </a:rPr>
              <a:t> &lt; </a:t>
            </a:r>
            <a:r>
              <a:rPr lang="en-US" altLang="en-US" sz="2400" dirty="0" smtClean="0">
                <a:latin typeface="Symbol" panose="05050102010706020507" pitchFamily="18" charset="2"/>
                <a:sym typeface="Wingdings" panose="05000000000000000000" pitchFamily="2" charset="2"/>
              </a:rPr>
              <a:t>s</a:t>
            </a:r>
            <a:r>
              <a:rPr lang="en-US" altLang="en-US" sz="2400" baseline="-25000" dirty="0" smtClean="0">
                <a:sym typeface="Wingdings" panose="05000000000000000000" pitchFamily="2" charset="2"/>
              </a:rPr>
              <a:t>f</a:t>
            </a:r>
            <a:r>
              <a:rPr lang="en-US" altLang="en-US" sz="2400" dirty="0" smtClean="0">
                <a:sym typeface="Wingdings" panose="05000000000000000000" pitchFamily="2" charset="2"/>
              </a:rPr>
              <a:t> &lt; 1.39*s</a:t>
            </a:r>
            <a:r>
              <a:rPr lang="en-US" altLang="en-US" sz="2400" baseline="-25000" dirty="0" smtClean="0">
                <a:sym typeface="Wingdings" panose="05000000000000000000" pitchFamily="2" charset="2"/>
              </a:rPr>
              <a:t>f</a:t>
            </a:r>
            <a:r>
              <a:rPr lang="en-US" altLang="en-US" sz="2400" dirty="0" smtClean="0">
                <a:sym typeface="Wingdings" panose="05000000000000000000" pitchFamily="2" charset="2"/>
              </a:rPr>
              <a:t> </a:t>
            </a:r>
          </a:p>
          <a:p>
            <a:pPr marL="457200" lvl="1" indent="0">
              <a:buNone/>
            </a:pPr>
            <a:r>
              <a:rPr lang="en-US" altLang="en-US" sz="2400" dirty="0" smtClean="0">
                <a:sym typeface="Wingdings" panose="05000000000000000000" pitchFamily="2" charset="2"/>
              </a:rPr>
              <a:t>	 95% CI for </a:t>
            </a:r>
            <a:r>
              <a:rPr lang="en-US" altLang="en-US" sz="2400" dirty="0" smtClean="0">
                <a:latin typeface="Symbol" panose="05050102010706020507" pitchFamily="18" charset="2"/>
                <a:sym typeface="Wingdings" panose="05000000000000000000" pitchFamily="2" charset="2"/>
              </a:rPr>
              <a:t>s</a:t>
            </a:r>
            <a:r>
              <a:rPr lang="en-US" altLang="en-US" sz="2400" baseline="-25000" dirty="0" smtClean="0">
                <a:sym typeface="Wingdings" panose="05000000000000000000" pitchFamily="2" charset="2"/>
              </a:rPr>
              <a:t>f</a:t>
            </a:r>
            <a:r>
              <a:rPr lang="en-US" altLang="en-US" sz="2400" dirty="0" smtClean="0">
                <a:sym typeface="Wingdings" panose="05000000000000000000" pitchFamily="2" charset="2"/>
              </a:rPr>
              <a:t> = </a:t>
            </a:r>
            <a:r>
              <a:rPr lang="en-US" altLang="en-US" dirty="0" smtClean="0">
                <a:solidFill>
                  <a:srgbClr val="FF0000"/>
                </a:solidFill>
                <a:sym typeface="Wingdings" panose="05000000000000000000" pitchFamily="2" charset="2"/>
              </a:rPr>
              <a:t>1.02 to 1.82</a:t>
            </a:r>
            <a:endParaRPr lang="en-US" altLang="en-US" dirty="0">
              <a:solidFill>
                <a:srgbClr val="FF0000"/>
              </a:solidFill>
            </a:endParaRPr>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C099DF6-7E6C-4591-A533-029636BF4C2F}" type="slidenum">
              <a:rPr lang="en-US" altLang="en-US" sz="1400" b="0" smtClean="0"/>
              <a:pPr>
                <a:spcBef>
                  <a:spcPct val="0"/>
                </a:spcBef>
                <a:buFontTx/>
                <a:buNone/>
              </a:pPr>
              <a:t>66</a:t>
            </a:fld>
            <a:endParaRPr lang="en-US" altLang="en-US" sz="1400" b="0" dirty="0" smtClean="0"/>
          </a:p>
        </p:txBody>
      </p:sp>
    </p:spTree>
    <p:extLst>
      <p:ext uri="{BB962C8B-B14F-4D97-AF65-F5344CB8AC3E}">
        <p14:creationId xmlns:p14="http://schemas.microsoft.com/office/powerpoint/2010/main" val="399208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Effect transition="in" filter="wipe(left)">
                                      <p:cBhvr>
                                        <p:cTn id="7" dur="500"/>
                                        <p:tgtEl>
                                          <p:spTgt spid="2355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pRg st="5" end="5"/>
                                            </p:txEl>
                                          </p:spTgt>
                                        </p:tgtEl>
                                        <p:attrNameLst>
                                          <p:attrName>style.visibility</p:attrName>
                                        </p:attrNameLst>
                                      </p:cBhvr>
                                      <p:to>
                                        <p:strVal val="visible"/>
                                      </p:to>
                                    </p:set>
                                    <p:animEffect transition="in" filter="wipe(left)">
                                      <p:cBhvr>
                                        <p:cTn id="12" dur="500"/>
                                        <p:tgtEl>
                                          <p:spTgt spid="2355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pRg st="6" end="6"/>
                                            </p:txEl>
                                          </p:spTgt>
                                        </p:tgtEl>
                                        <p:attrNameLst>
                                          <p:attrName>style.visibility</p:attrName>
                                        </p:attrNameLst>
                                      </p:cBhvr>
                                      <p:to>
                                        <p:strVal val="visible"/>
                                      </p:to>
                                    </p:set>
                                    <p:animEffect transition="in" filter="wipe(left)">
                                      <p:cBhvr>
                                        <p:cTn id="17" dur="500"/>
                                        <p:tgtEl>
                                          <p:spTgt spid="2355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pRg st="7" end="7"/>
                                            </p:txEl>
                                          </p:spTgt>
                                        </p:tgtEl>
                                        <p:attrNameLst>
                                          <p:attrName>style.visibility</p:attrName>
                                        </p:attrNameLst>
                                      </p:cBhvr>
                                      <p:to>
                                        <p:strVal val="visible"/>
                                      </p:to>
                                    </p:set>
                                    <p:animEffect transition="in" filter="wipe(left)">
                                      <p:cBhvr>
                                        <p:cTn id="22" dur="500"/>
                                        <p:tgtEl>
                                          <p:spTgt spid="2355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animEffect transition="in" filter="wipe(left)">
                                      <p:cBhvr>
                                        <p:cTn id="27"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a:r>
              <a:rPr lang="en-US" altLang="en-US" sz="1400" dirty="0" smtClean="0"/>
              <a:t>https://www.ncbi.nlm.nih.gov/pubmed/23675464</a:t>
            </a:r>
          </a:p>
        </p:txBody>
      </p:sp>
      <p:sp>
        <p:nvSpPr>
          <p:cNvPr id="23555" name="Content Placeholder 2"/>
          <p:cNvSpPr>
            <a:spLocks noGrp="1"/>
          </p:cNvSpPr>
          <p:nvPr>
            <p:ph idx="1"/>
          </p:nvPr>
        </p:nvSpPr>
        <p:spPr/>
        <p:txBody>
          <a:bodyPr/>
          <a:lstStyle/>
          <a:p>
            <a:r>
              <a:rPr lang="en-US" altLang="en-US" dirty="0" smtClean="0"/>
              <a:t>Inference for population SD</a:t>
            </a:r>
          </a:p>
          <a:p>
            <a:pPr lvl="1"/>
            <a:endParaRPr lang="en-US" altLang="en-US" dirty="0" smtClean="0"/>
          </a:p>
          <a:p>
            <a:pPr lvl="1"/>
            <a:r>
              <a:rPr lang="en-US" altLang="en-US" dirty="0" smtClean="0"/>
              <a:t>Example:  BMI’s for 25 Marvel superhero females had SD was s</a:t>
            </a:r>
            <a:r>
              <a:rPr lang="en-US" altLang="en-US" baseline="-25000" dirty="0" smtClean="0"/>
              <a:t>f</a:t>
            </a:r>
            <a:r>
              <a:rPr lang="en-US" altLang="en-US" dirty="0" smtClean="0"/>
              <a:t> = 1.305.  Could it be that </a:t>
            </a:r>
            <a:r>
              <a:rPr lang="en-US" altLang="en-US" dirty="0" smtClean="0">
                <a:latin typeface="Symbol" panose="05050102010706020507" pitchFamily="18" charset="2"/>
              </a:rPr>
              <a:t>s</a:t>
            </a:r>
            <a:r>
              <a:rPr lang="en-US" altLang="en-US" baseline="-25000" dirty="0" smtClean="0"/>
              <a:t>f</a:t>
            </a:r>
            <a:r>
              <a:rPr lang="en-US" altLang="en-US" dirty="0" smtClean="0"/>
              <a:t> = 2.706 (SD for Marvel males)?</a:t>
            </a:r>
          </a:p>
          <a:p>
            <a:pPr lvl="1"/>
            <a:endParaRPr lang="en-US" altLang="en-US" dirty="0" smtClean="0"/>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C099DF6-7E6C-4591-A533-029636BF4C2F}" type="slidenum">
              <a:rPr lang="en-US" altLang="en-US" sz="1400" b="0" smtClean="0"/>
              <a:pPr>
                <a:spcBef>
                  <a:spcPct val="0"/>
                </a:spcBef>
                <a:buFontTx/>
                <a:buNone/>
              </a:pPr>
              <a:t>67</a:t>
            </a:fld>
            <a:endParaRPr lang="en-US" altLang="en-US" sz="1400" b="0" dirty="0" smtClean="0"/>
          </a:p>
        </p:txBody>
      </p:sp>
    </p:spTree>
    <p:extLst>
      <p:ext uri="{BB962C8B-B14F-4D97-AF65-F5344CB8AC3E}">
        <p14:creationId xmlns:p14="http://schemas.microsoft.com/office/powerpoint/2010/main" val="20505446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a:r>
              <a:rPr lang="en-US" altLang="en-US" sz="1400" dirty="0" smtClean="0"/>
              <a:t>https://www.ncbi.nlm.nih.gov/pubmed/23675464</a:t>
            </a:r>
          </a:p>
        </p:txBody>
      </p:sp>
      <p:sp>
        <p:nvSpPr>
          <p:cNvPr id="23555" name="Content Placeholder 2"/>
          <p:cNvSpPr>
            <a:spLocks noGrp="1"/>
          </p:cNvSpPr>
          <p:nvPr>
            <p:ph idx="1"/>
          </p:nvPr>
        </p:nvSpPr>
        <p:spPr/>
        <p:txBody>
          <a:bodyPr/>
          <a:lstStyle/>
          <a:p>
            <a:r>
              <a:rPr lang="en-US" altLang="en-US" dirty="0" smtClean="0"/>
              <a:t>Inference for population SD</a:t>
            </a:r>
          </a:p>
          <a:p>
            <a:pPr lvl="1"/>
            <a:r>
              <a:rPr lang="en-US" altLang="en-US" dirty="0" smtClean="0"/>
              <a:t>Hypothesis test that </a:t>
            </a:r>
            <a:r>
              <a:rPr lang="en-US" altLang="en-US" dirty="0" smtClean="0">
                <a:latin typeface="Symbol" panose="05050102010706020507" pitchFamily="18" charset="2"/>
              </a:rPr>
              <a:t>s</a:t>
            </a:r>
            <a:r>
              <a:rPr lang="en-US" altLang="en-US" baseline="-25000" dirty="0" smtClean="0"/>
              <a:t>f</a:t>
            </a:r>
            <a:r>
              <a:rPr lang="en-US" altLang="en-US" dirty="0"/>
              <a:t> </a:t>
            </a:r>
            <a:r>
              <a:rPr lang="en-US" altLang="en-US" dirty="0" smtClean="0"/>
              <a:t>= 2.706:</a:t>
            </a:r>
          </a:p>
          <a:p>
            <a:pPr lvl="2"/>
            <a:r>
              <a:rPr lang="en-US" altLang="en-US" dirty="0" smtClean="0"/>
              <a:t>H</a:t>
            </a:r>
            <a:r>
              <a:rPr lang="en-US" altLang="en-US" baseline="-25000" dirty="0" smtClean="0"/>
              <a:t>0</a:t>
            </a:r>
            <a:r>
              <a:rPr lang="en-US" altLang="en-US" dirty="0" smtClean="0"/>
              <a:t>:  </a:t>
            </a:r>
            <a:r>
              <a:rPr lang="en-US" altLang="en-US" dirty="0" smtClean="0">
                <a:latin typeface="Symbol" panose="05050102010706020507" pitchFamily="18" charset="2"/>
              </a:rPr>
              <a:t>s</a:t>
            </a:r>
            <a:r>
              <a:rPr lang="en-US" altLang="en-US" baseline="-25000" dirty="0" smtClean="0"/>
              <a:t>f</a:t>
            </a:r>
            <a:r>
              <a:rPr lang="en-US" altLang="en-US" dirty="0"/>
              <a:t> </a:t>
            </a:r>
            <a:r>
              <a:rPr lang="en-US" altLang="en-US" dirty="0" smtClean="0"/>
              <a:t>= 2.706</a:t>
            </a:r>
          </a:p>
          <a:p>
            <a:pPr lvl="2"/>
            <a:r>
              <a:rPr lang="en-US" altLang="en-US" dirty="0" smtClean="0"/>
              <a:t>If H</a:t>
            </a:r>
            <a:r>
              <a:rPr lang="en-US" altLang="en-US" baseline="-25000" dirty="0" smtClean="0"/>
              <a:t>0</a:t>
            </a:r>
            <a:r>
              <a:rPr lang="en-US" altLang="en-US" dirty="0" smtClean="0"/>
              <a:t> true, the chance </a:t>
            </a:r>
            <a:r>
              <a:rPr lang="en-US" altLang="en-US" dirty="0" smtClean="0"/>
              <a:t>to get s</a:t>
            </a:r>
            <a:r>
              <a:rPr lang="en-US" altLang="en-US" baseline="-25000" dirty="0" smtClean="0"/>
              <a:t>f</a:t>
            </a:r>
            <a:r>
              <a:rPr lang="en-US" altLang="en-US" dirty="0" smtClean="0"/>
              <a:t> = 1.305 is</a:t>
            </a:r>
            <a:endParaRPr lang="en-US" altLang="en-US" dirty="0" smtClean="0"/>
          </a:p>
          <a:p>
            <a:pPr marL="914400" lvl="2" indent="0">
              <a:buNone/>
            </a:pPr>
            <a:r>
              <a:rPr lang="en-US" altLang="en-US" dirty="0" smtClean="0"/>
              <a:t>P(s</a:t>
            </a:r>
            <a:r>
              <a:rPr lang="en-US" altLang="en-US" baseline="-25000" dirty="0" smtClean="0"/>
              <a:t>f</a:t>
            </a:r>
            <a:r>
              <a:rPr lang="en-US" altLang="en-US" dirty="0" smtClean="0"/>
              <a:t> &lt; 1.305) = P(</a:t>
            </a:r>
            <a:r>
              <a:rPr lang="en-US" altLang="en-US" dirty="0" smtClean="0">
                <a:latin typeface="Symbol" panose="05050102010706020507" pitchFamily="18" charset="2"/>
              </a:rPr>
              <a:t>s</a:t>
            </a:r>
            <a:r>
              <a:rPr lang="en-US" altLang="en-US" dirty="0" smtClean="0"/>
              <a:t> * </a:t>
            </a:r>
            <a:r>
              <a:rPr lang="en-US" altLang="en-US" dirty="0" err="1" smtClean="0"/>
              <a:t>sqrt</a:t>
            </a:r>
            <a:r>
              <a:rPr lang="en-US" altLang="en-US" dirty="0" smtClean="0"/>
              <a:t>[ </a:t>
            </a:r>
            <a:r>
              <a:rPr lang="en-US" altLang="en-US" dirty="0" smtClean="0">
                <a:latin typeface="Symbol" panose="05050102010706020507" pitchFamily="18" charset="2"/>
              </a:rPr>
              <a:t>c</a:t>
            </a:r>
            <a:r>
              <a:rPr lang="en-US" altLang="en-US" baseline="30000" dirty="0" smtClean="0"/>
              <a:t>2</a:t>
            </a:r>
            <a:r>
              <a:rPr lang="en-US" altLang="en-US" baseline="-25000" dirty="0" smtClean="0"/>
              <a:t>n–1 </a:t>
            </a:r>
            <a:r>
              <a:rPr lang="en-US" altLang="en-US" dirty="0" smtClean="0"/>
              <a:t>/ 24] &lt; 1.305)</a:t>
            </a:r>
          </a:p>
          <a:p>
            <a:pPr marL="914400" lvl="2" indent="0">
              <a:buNone/>
            </a:pPr>
            <a:r>
              <a:rPr lang="en-US" altLang="en-US" dirty="0" smtClean="0"/>
              <a:t>                     = P(2.706 * </a:t>
            </a:r>
            <a:r>
              <a:rPr lang="en-US" altLang="en-US" dirty="0" err="1" smtClean="0"/>
              <a:t>sqrt</a:t>
            </a:r>
            <a:r>
              <a:rPr lang="en-US" altLang="en-US" dirty="0" smtClean="0"/>
              <a:t>[</a:t>
            </a:r>
            <a:r>
              <a:rPr lang="en-US" altLang="en-US" dirty="0" smtClean="0">
                <a:latin typeface="Symbol" panose="05050102010706020507" pitchFamily="18" charset="2"/>
              </a:rPr>
              <a:t>c</a:t>
            </a:r>
            <a:r>
              <a:rPr lang="en-US" altLang="en-US" baseline="30000" dirty="0" smtClean="0"/>
              <a:t>2</a:t>
            </a:r>
            <a:r>
              <a:rPr lang="en-US" altLang="en-US" baseline="-25000" dirty="0" smtClean="0"/>
              <a:t>24</a:t>
            </a:r>
            <a:r>
              <a:rPr lang="en-US" altLang="en-US" dirty="0" smtClean="0"/>
              <a:t> / 24] &lt; 1.305)</a:t>
            </a:r>
          </a:p>
          <a:p>
            <a:pPr marL="914400" lvl="2" indent="0">
              <a:buNone/>
            </a:pPr>
            <a:r>
              <a:rPr lang="en-US" altLang="en-US" dirty="0" smtClean="0"/>
              <a:t>                     = P( </a:t>
            </a:r>
            <a:r>
              <a:rPr lang="en-US" altLang="en-US" dirty="0" err="1" smtClean="0"/>
              <a:t>sqrt</a:t>
            </a:r>
            <a:r>
              <a:rPr lang="en-US" altLang="en-US" dirty="0" smtClean="0"/>
              <a:t>[</a:t>
            </a:r>
            <a:r>
              <a:rPr lang="en-US" altLang="en-US" dirty="0" smtClean="0">
                <a:latin typeface="Symbol" panose="05050102010706020507" pitchFamily="18" charset="2"/>
              </a:rPr>
              <a:t>c</a:t>
            </a:r>
            <a:r>
              <a:rPr lang="en-US" altLang="en-US" baseline="30000" dirty="0" smtClean="0"/>
              <a:t>2</a:t>
            </a:r>
            <a:r>
              <a:rPr lang="en-US" altLang="en-US" baseline="-25000" dirty="0" smtClean="0"/>
              <a:t>24</a:t>
            </a:r>
            <a:r>
              <a:rPr lang="en-US" altLang="en-US" dirty="0" smtClean="0"/>
              <a:t> / 24] &lt; 1.305 / 2.706)</a:t>
            </a:r>
          </a:p>
          <a:p>
            <a:pPr marL="914400" lvl="2" indent="0">
              <a:buNone/>
            </a:pPr>
            <a:r>
              <a:rPr lang="en-US" altLang="en-US" dirty="0" smtClean="0"/>
              <a:t>                     = P( (</a:t>
            </a:r>
            <a:r>
              <a:rPr lang="en-US" altLang="en-US" dirty="0" smtClean="0">
                <a:latin typeface="Symbol" panose="05050102010706020507" pitchFamily="18" charset="2"/>
              </a:rPr>
              <a:t>c</a:t>
            </a:r>
            <a:r>
              <a:rPr lang="en-US" altLang="en-US" baseline="30000" dirty="0" smtClean="0"/>
              <a:t>2</a:t>
            </a:r>
            <a:r>
              <a:rPr lang="en-US" altLang="en-US" baseline="-25000" dirty="0" smtClean="0"/>
              <a:t>24</a:t>
            </a:r>
            <a:r>
              <a:rPr lang="en-US" altLang="en-US" dirty="0" smtClean="0"/>
              <a:t> / 24) &lt; (1.305 / 2.706)</a:t>
            </a:r>
            <a:r>
              <a:rPr lang="en-US" altLang="en-US" baseline="30000" dirty="0" smtClean="0"/>
              <a:t>2</a:t>
            </a:r>
            <a:r>
              <a:rPr lang="en-US" altLang="en-US" dirty="0" smtClean="0"/>
              <a:t> )</a:t>
            </a:r>
          </a:p>
          <a:p>
            <a:pPr marL="914400" lvl="2" indent="0">
              <a:buNone/>
            </a:pPr>
            <a:r>
              <a:rPr lang="en-US" altLang="en-US" dirty="0" smtClean="0"/>
              <a:t>                     = P( </a:t>
            </a:r>
            <a:r>
              <a:rPr lang="en-US" altLang="en-US" dirty="0" smtClean="0">
                <a:latin typeface="Symbol" panose="05050102010706020507" pitchFamily="18" charset="2"/>
              </a:rPr>
              <a:t>c</a:t>
            </a:r>
            <a:r>
              <a:rPr lang="en-US" altLang="en-US" baseline="30000" dirty="0" smtClean="0"/>
              <a:t>2</a:t>
            </a:r>
            <a:r>
              <a:rPr lang="en-US" altLang="en-US" baseline="-25000" dirty="0" smtClean="0"/>
              <a:t>24</a:t>
            </a:r>
            <a:r>
              <a:rPr lang="en-US" altLang="en-US" dirty="0" smtClean="0"/>
              <a:t> &lt; 24*(1.305 / 2.706)</a:t>
            </a:r>
            <a:r>
              <a:rPr lang="en-US" altLang="en-US" baseline="30000" dirty="0" smtClean="0"/>
              <a:t>2</a:t>
            </a:r>
            <a:r>
              <a:rPr lang="en-US" altLang="en-US" dirty="0" smtClean="0"/>
              <a:t> )</a:t>
            </a:r>
          </a:p>
          <a:p>
            <a:pPr marL="914400" lvl="2" indent="0">
              <a:buNone/>
            </a:pPr>
            <a:r>
              <a:rPr lang="en-US" altLang="en-US" dirty="0" smtClean="0"/>
              <a:t>                     = P( </a:t>
            </a:r>
            <a:r>
              <a:rPr lang="en-US" altLang="en-US" dirty="0" smtClean="0">
                <a:latin typeface="Symbol" panose="05050102010706020507" pitchFamily="18" charset="2"/>
              </a:rPr>
              <a:t>c</a:t>
            </a:r>
            <a:r>
              <a:rPr lang="en-US" altLang="en-US" baseline="30000" dirty="0" smtClean="0"/>
              <a:t>2</a:t>
            </a:r>
            <a:r>
              <a:rPr lang="en-US" altLang="en-US" baseline="-25000" dirty="0" smtClean="0"/>
              <a:t>24</a:t>
            </a:r>
            <a:r>
              <a:rPr lang="en-US" altLang="en-US" dirty="0" smtClean="0"/>
              <a:t> &lt; 5.58 )</a:t>
            </a:r>
          </a:p>
          <a:p>
            <a:pPr marL="914400" lvl="2" indent="0">
              <a:buNone/>
            </a:pPr>
            <a:r>
              <a:rPr lang="en-US" altLang="en-US" dirty="0" smtClean="0"/>
              <a:t>	          = </a:t>
            </a:r>
            <a:r>
              <a:rPr lang="en-US" altLang="en-US" dirty="0" smtClean="0">
                <a:solidFill>
                  <a:srgbClr val="00B050"/>
                </a:solidFill>
              </a:rPr>
              <a:t>1-CHIDIST(5.58,24)</a:t>
            </a:r>
            <a:r>
              <a:rPr lang="en-US" altLang="en-US" dirty="0" smtClean="0"/>
              <a:t> = 0.000036</a:t>
            </a:r>
          </a:p>
          <a:p>
            <a:pPr lvl="2"/>
            <a:r>
              <a:rPr lang="en-US" altLang="en-US" sz="2400" dirty="0" smtClean="0"/>
              <a:t>Reject H</a:t>
            </a:r>
            <a:r>
              <a:rPr lang="en-US" altLang="en-US" sz="2400" baseline="-25000" dirty="0" smtClean="0"/>
              <a:t>0</a:t>
            </a:r>
            <a:r>
              <a:rPr lang="en-US" altLang="en-US" sz="2400" dirty="0" smtClean="0"/>
              <a:t>:  if </a:t>
            </a:r>
            <a:r>
              <a:rPr lang="en-US" altLang="en-US" sz="2400" dirty="0" smtClean="0">
                <a:latin typeface="Symbol" panose="05050102010706020507" pitchFamily="18" charset="2"/>
              </a:rPr>
              <a:t>s</a:t>
            </a:r>
            <a:r>
              <a:rPr lang="en-US" altLang="en-US" sz="2400" baseline="-25000" dirty="0" smtClean="0"/>
              <a:t>f</a:t>
            </a:r>
            <a:r>
              <a:rPr lang="en-US" altLang="en-US" sz="2400" dirty="0" smtClean="0"/>
              <a:t> = 2.706, would almost never get s</a:t>
            </a:r>
            <a:r>
              <a:rPr lang="en-US" altLang="en-US" sz="2400" baseline="-25000" dirty="0" smtClean="0"/>
              <a:t>f</a:t>
            </a:r>
            <a:r>
              <a:rPr lang="en-US" altLang="en-US" sz="2400" dirty="0" smtClean="0"/>
              <a:t> = 1.305; conclude that </a:t>
            </a:r>
            <a:r>
              <a:rPr lang="en-US" altLang="en-US" sz="2400" dirty="0" smtClean="0">
                <a:latin typeface="Symbol" panose="05050102010706020507" pitchFamily="18" charset="2"/>
              </a:rPr>
              <a:t>s</a:t>
            </a:r>
            <a:r>
              <a:rPr lang="en-US" altLang="en-US" sz="2400" baseline="-25000" dirty="0" smtClean="0"/>
              <a:t>f</a:t>
            </a:r>
            <a:r>
              <a:rPr lang="en-US" altLang="en-US" sz="2400" dirty="0" smtClean="0"/>
              <a:t> &lt; 2.706</a:t>
            </a:r>
            <a:endParaRPr lang="en-US" altLang="en-US" sz="2400" dirty="0"/>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C099DF6-7E6C-4591-A533-029636BF4C2F}" type="slidenum">
              <a:rPr lang="en-US" altLang="en-US" sz="1400" b="0" smtClean="0"/>
              <a:pPr>
                <a:spcBef>
                  <a:spcPct val="0"/>
                </a:spcBef>
                <a:buFontTx/>
                <a:buNone/>
              </a:pPr>
              <a:t>68</a:t>
            </a:fld>
            <a:endParaRPr lang="en-US" altLang="en-US" sz="1400" b="0" dirty="0" smtClean="0"/>
          </a:p>
        </p:txBody>
      </p:sp>
      <p:sp>
        <p:nvSpPr>
          <p:cNvPr id="2" name="Rectangle 1"/>
          <p:cNvSpPr/>
          <p:nvPr/>
        </p:nvSpPr>
        <p:spPr bwMode="auto">
          <a:xfrm>
            <a:off x="3266230" y="2353660"/>
            <a:ext cx="4416575" cy="3456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6261821" y="5003605"/>
            <a:ext cx="1689820" cy="3456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5721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wipe(left)">
                                      <p:cBhvr>
                                        <p:cTn id="7" dur="500"/>
                                        <p:tgtEl>
                                          <p:spTgt spid="2355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wipe(left)">
                                      <p:cBhvr>
                                        <p:cTn id="12" dur="500"/>
                                        <p:tgtEl>
                                          <p:spTgt spid="2355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animEffect transition="in" filter="wipe(left)">
                                      <p:cBhvr>
                                        <p:cTn id="17" dur="500"/>
                                        <p:tgtEl>
                                          <p:spTgt spid="2355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Effect transition="in" filter="wipe(left)">
                                      <p:cBhvr>
                                        <p:cTn id="27" dur="500"/>
                                        <p:tgtEl>
                                          <p:spTgt spid="235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pRg st="6" end="6"/>
                                            </p:txEl>
                                          </p:spTgt>
                                        </p:tgtEl>
                                        <p:attrNameLst>
                                          <p:attrName>style.visibility</p:attrName>
                                        </p:attrNameLst>
                                      </p:cBhvr>
                                      <p:to>
                                        <p:strVal val="visible"/>
                                      </p:to>
                                    </p:set>
                                    <p:animEffect transition="in" filter="wipe(left)">
                                      <p:cBhvr>
                                        <p:cTn id="32" dur="500"/>
                                        <p:tgtEl>
                                          <p:spTgt spid="235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animEffect transition="in" filter="wipe(left)">
                                      <p:cBhvr>
                                        <p:cTn id="37" dur="500"/>
                                        <p:tgtEl>
                                          <p:spTgt spid="2355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555">
                                            <p:txEl>
                                              <p:pRg st="8" end="8"/>
                                            </p:txEl>
                                          </p:spTgt>
                                        </p:tgtEl>
                                        <p:attrNameLst>
                                          <p:attrName>style.visibility</p:attrName>
                                        </p:attrNameLst>
                                      </p:cBhvr>
                                      <p:to>
                                        <p:strVal val="visible"/>
                                      </p:to>
                                    </p:set>
                                    <p:animEffect transition="in" filter="wipe(left)">
                                      <p:cBhvr>
                                        <p:cTn id="42" dur="500"/>
                                        <p:tgtEl>
                                          <p:spTgt spid="2355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555">
                                            <p:txEl>
                                              <p:pRg st="9" end="9"/>
                                            </p:txEl>
                                          </p:spTgt>
                                        </p:tgtEl>
                                        <p:attrNameLst>
                                          <p:attrName>style.visibility</p:attrName>
                                        </p:attrNameLst>
                                      </p:cBhvr>
                                      <p:to>
                                        <p:strVal val="visible"/>
                                      </p:to>
                                    </p:set>
                                    <p:animEffect transition="in" filter="wipe(left)">
                                      <p:cBhvr>
                                        <p:cTn id="47" dur="500"/>
                                        <p:tgtEl>
                                          <p:spTgt spid="2355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555">
                                            <p:txEl>
                                              <p:pRg st="10" end="10"/>
                                            </p:txEl>
                                          </p:spTgt>
                                        </p:tgtEl>
                                        <p:attrNameLst>
                                          <p:attrName>style.visibility</p:attrName>
                                        </p:attrNameLst>
                                      </p:cBhvr>
                                      <p:to>
                                        <p:strVal val="visible"/>
                                      </p:to>
                                    </p:set>
                                    <p:animEffect transition="in" filter="wipe(left)">
                                      <p:cBhvr>
                                        <p:cTn id="52" dur="500"/>
                                        <p:tgtEl>
                                          <p:spTgt spid="2355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3555">
                                            <p:txEl>
                                              <p:pRg st="11" end="11"/>
                                            </p:txEl>
                                          </p:spTgt>
                                        </p:tgtEl>
                                        <p:attrNameLst>
                                          <p:attrName>style.visibility</p:attrName>
                                        </p:attrNameLst>
                                      </p:cBhvr>
                                      <p:to>
                                        <p:strVal val="visible"/>
                                      </p:to>
                                    </p:set>
                                    <p:animEffect transition="in" filter="wipe(left)">
                                      <p:cBhvr>
                                        <p:cTn id="62" dur="5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smtClean="0"/>
          </a:p>
        </p:txBody>
      </p:sp>
      <p:sp>
        <p:nvSpPr>
          <p:cNvPr id="23555" name="Content Placeholder 2"/>
          <p:cNvSpPr>
            <a:spLocks noGrp="1"/>
          </p:cNvSpPr>
          <p:nvPr>
            <p:ph idx="1"/>
          </p:nvPr>
        </p:nvSpPr>
        <p:spPr/>
        <p:txBody>
          <a:bodyPr/>
          <a:lstStyle/>
          <a:p>
            <a:r>
              <a:rPr lang="en-US" altLang="en-US" dirty="0" smtClean="0"/>
              <a:t>Inference for population SD</a:t>
            </a:r>
          </a:p>
          <a:p>
            <a:pPr lvl="1"/>
            <a:endParaRPr lang="en-US" altLang="en-US" dirty="0" smtClean="0"/>
          </a:p>
          <a:p>
            <a:pPr lvl="1"/>
            <a:r>
              <a:rPr lang="en-US" altLang="en-US" dirty="0" smtClean="0"/>
              <a:t>An Excel tool has been created to perform inference for the population standard deviation </a:t>
            </a:r>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AC099DF6-7E6C-4591-A533-029636BF4C2F}" type="slidenum">
              <a:rPr lang="en-US" altLang="en-US" sz="1400" b="0" smtClean="0"/>
              <a:pPr>
                <a:spcBef>
                  <a:spcPct val="0"/>
                </a:spcBef>
                <a:buFontTx/>
                <a:buNone/>
              </a:pPr>
              <a:t>69</a:t>
            </a:fld>
            <a:endParaRPr lang="en-US" altLang="en-US" sz="1400" b="0" dirty="0" smtClean="0"/>
          </a:p>
        </p:txBody>
      </p:sp>
      <p:pic>
        <p:nvPicPr>
          <p:cNvPr id="5" name="Picture 4"/>
          <p:cNvPicPr>
            <a:picLocks noChangeAspect="1"/>
          </p:cNvPicPr>
          <p:nvPr/>
        </p:nvPicPr>
        <p:blipFill>
          <a:blip r:embed="rId2"/>
          <a:stretch>
            <a:fillRect/>
          </a:stretch>
        </p:blipFill>
        <p:spPr>
          <a:xfrm>
            <a:off x="1000335" y="2923498"/>
            <a:ext cx="7493852" cy="2189085"/>
          </a:xfrm>
          <a:prstGeom prst="rect">
            <a:avLst/>
          </a:prstGeom>
        </p:spPr>
      </p:pic>
    </p:spTree>
    <p:extLst>
      <p:ext uri="{BB962C8B-B14F-4D97-AF65-F5344CB8AC3E}">
        <p14:creationId xmlns:p14="http://schemas.microsoft.com/office/powerpoint/2010/main" val="2023013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altLang="en-US" smtClean="0"/>
          </a:p>
        </p:txBody>
      </p:sp>
      <p:sp>
        <p:nvSpPr>
          <p:cNvPr id="11267" name="Content Placeholder 2"/>
          <p:cNvSpPr>
            <a:spLocks noGrp="1"/>
          </p:cNvSpPr>
          <p:nvPr>
            <p:ph idx="1"/>
          </p:nvPr>
        </p:nvSpPr>
        <p:spPr/>
        <p:txBody>
          <a:bodyPr/>
          <a:lstStyle/>
          <a:p>
            <a:r>
              <a:rPr lang="en-US" altLang="en-US" dirty="0" smtClean="0"/>
              <a:t>The chi-square (</a:t>
            </a:r>
            <a:r>
              <a:rPr lang="en-US" altLang="en-US" dirty="0" smtClean="0">
                <a:latin typeface="Symbol" panose="05050102010706020507" pitchFamily="18" charset="2"/>
              </a:rPr>
              <a:t>c</a:t>
            </a:r>
            <a:r>
              <a:rPr lang="en-US" altLang="en-US" baseline="30000" dirty="0" smtClean="0"/>
              <a:t>2</a:t>
            </a:r>
            <a:r>
              <a:rPr lang="en-US" altLang="en-US" dirty="0" smtClean="0"/>
              <a:t>) distribution (1/2)</a:t>
            </a:r>
          </a:p>
          <a:p>
            <a:pPr lvl="1"/>
            <a:endParaRPr lang="en-US" altLang="en-US" sz="2000" dirty="0" smtClean="0"/>
          </a:p>
          <a:p>
            <a:pPr lvl="1"/>
            <a:r>
              <a:rPr lang="en-US" altLang="en-US" dirty="0" smtClean="0"/>
              <a:t>Define Z ~ standard normal random variable (i.e., </a:t>
            </a:r>
            <a:r>
              <a:rPr lang="en-US" altLang="en-US" dirty="0" smtClean="0">
                <a:latin typeface="Symbol" panose="05050102010706020507" pitchFamily="18" charset="2"/>
              </a:rPr>
              <a:t>m</a:t>
            </a:r>
            <a:r>
              <a:rPr lang="en-US" altLang="en-US" dirty="0" smtClean="0"/>
              <a:t> = 0, </a:t>
            </a:r>
            <a:r>
              <a:rPr lang="en-US" altLang="en-US" dirty="0" smtClean="0">
                <a:latin typeface="Symbol" panose="05050102010706020507" pitchFamily="18" charset="2"/>
              </a:rPr>
              <a:t>s</a:t>
            </a:r>
            <a:r>
              <a:rPr lang="en-US" altLang="en-US" dirty="0" smtClean="0"/>
              <a:t> = 1).  Then C</a:t>
            </a:r>
            <a:r>
              <a:rPr lang="en-US" altLang="en-US" baseline="-25000" dirty="0" smtClean="0"/>
              <a:t>1</a:t>
            </a:r>
            <a:r>
              <a:rPr lang="en-US" altLang="en-US" dirty="0" smtClean="0"/>
              <a:t> = Z</a:t>
            </a:r>
            <a:r>
              <a:rPr lang="en-US" altLang="en-US" baseline="30000" dirty="0" smtClean="0"/>
              <a:t>2</a:t>
            </a:r>
            <a:r>
              <a:rPr lang="en-US" altLang="en-US" dirty="0" smtClean="0"/>
              <a:t> has a </a:t>
            </a:r>
            <a:r>
              <a:rPr lang="en-US" altLang="en-US" dirty="0" smtClean="0">
                <a:solidFill>
                  <a:srgbClr val="FF0000"/>
                </a:solidFill>
              </a:rPr>
              <a:t>chi-square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dirty="0" smtClean="0">
                <a:solidFill>
                  <a:srgbClr val="FF0000"/>
                </a:solidFill>
              </a:rPr>
              <a:t>) distribution</a:t>
            </a:r>
            <a:r>
              <a:rPr lang="en-US" altLang="en-US" dirty="0" smtClean="0"/>
              <a:t> with 1 degree of freedom</a:t>
            </a:r>
          </a:p>
          <a:p>
            <a:pPr lvl="2"/>
            <a:endParaRPr lang="en-US" altLang="en-US" sz="500" dirty="0" smtClean="0"/>
          </a:p>
          <a:p>
            <a:pPr lvl="2"/>
            <a:r>
              <a:rPr lang="en-US" altLang="en-US" dirty="0" smtClean="0"/>
              <a:t>C</a:t>
            </a:r>
            <a:r>
              <a:rPr lang="en-US" altLang="en-US" baseline="-25000" dirty="0" smtClean="0"/>
              <a:t>1</a:t>
            </a:r>
            <a:r>
              <a:rPr lang="en-US" altLang="en-US" dirty="0" smtClean="0"/>
              <a:t> has a minimum of 0</a:t>
            </a:r>
          </a:p>
          <a:p>
            <a:pPr lvl="2"/>
            <a:endParaRPr lang="en-US" altLang="en-US" sz="500" dirty="0" smtClean="0"/>
          </a:p>
          <a:p>
            <a:pPr lvl="2"/>
            <a:r>
              <a:rPr lang="en-US" altLang="en-US" dirty="0" smtClean="0"/>
              <a:t>68% of Z-values will be between –1 and 1, so 68% of C</a:t>
            </a:r>
            <a:r>
              <a:rPr lang="en-US" altLang="en-US" baseline="-25000" dirty="0" smtClean="0"/>
              <a:t>1</a:t>
            </a:r>
            <a:r>
              <a:rPr lang="en-US" altLang="en-US" dirty="0" smtClean="0"/>
              <a:t> values will be between 0 and 1</a:t>
            </a:r>
          </a:p>
          <a:p>
            <a:pPr lvl="2"/>
            <a:endParaRPr lang="en-US" altLang="en-US" sz="500" dirty="0" smtClean="0"/>
          </a:p>
          <a:p>
            <a:pPr lvl="2"/>
            <a:r>
              <a:rPr lang="en-US" altLang="en-US" dirty="0" smtClean="0"/>
              <a:t>  5% of Z-values will be less than –2 or greater than 2; so 5% of C</a:t>
            </a:r>
            <a:r>
              <a:rPr lang="en-US" altLang="en-US" baseline="-25000" dirty="0" smtClean="0"/>
              <a:t>1</a:t>
            </a:r>
            <a:r>
              <a:rPr lang="en-US" altLang="en-US" dirty="0" smtClean="0"/>
              <a:t> values will be greater than 4</a:t>
            </a:r>
          </a:p>
          <a:p>
            <a:pPr lvl="2"/>
            <a:endParaRPr lang="en-US" altLang="en-US" sz="500" dirty="0" smtClean="0"/>
          </a:p>
          <a:p>
            <a:pPr lvl="2"/>
            <a:r>
              <a:rPr lang="en-US" altLang="en-US" dirty="0" smtClean="0"/>
              <a:t>It can be shown that E(C</a:t>
            </a:r>
            <a:r>
              <a:rPr lang="en-US" altLang="en-US" baseline="-25000" dirty="0" smtClean="0"/>
              <a:t>1</a:t>
            </a:r>
            <a:r>
              <a:rPr lang="en-US" altLang="en-US" dirty="0" smtClean="0"/>
              <a:t>) = 1, SE(C</a:t>
            </a:r>
            <a:r>
              <a:rPr lang="en-US" altLang="en-US" baseline="-25000" dirty="0" smtClean="0"/>
              <a:t>1</a:t>
            </a:r>
            <a:r>
              <a:rPr lang="en-US" altLang="en-US" dirty="0" smtClean="0"/>
              <a:t>) = </a:t>
            </a:r>
            <a:r>
              <a:rPr lang="en-US" altLang="en-US" dirty="0" err="1" smtClean="0"/>
              <a:t>sqrt</a:t>
            </a:r>
            <a:r>
              <a:rPr lang="en-US" altLang="en-US" dirty="0" smtClean="0"/>
              <a:t>(2)</a:t>
            </a:r>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B8A4D7E-5906-466F-B36C-ACB3BFCFD0C7}" type="slidenum">
              <a:rPr lang="en-US" altLang="en-US" sz="1400" b="0" smtClean="0"/>
              <a:pPr>
                <a:spcBef>
                  <a:spcPct val="0"/>
                </a:spcBef>
                <a:buFontTx/>
                <a:buNone/>
              </a:pPr>
              <a:t>7</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animEffect transition="in" filter="wipe(left)">
                                      <p:cBhvr>
                                        <p:cTn id="7" dur="500"/>
                                        <p:tgtEl>
                                          <p:spTgt spid="112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7">
                                            <p:txEl>
                                              <p:pRg st="6" end="6"/>
                                            </p:txEl>
                                          </p:spTgt>
                                        </p:tgtEl>
                                        <p:attrNameLst>
                                          <p:attrName>style.visibility</p:attrName>
                                        </p:attrNameLst>
                                      </p:cBhvr>
                                      <p:to>
                                        <p:strVal val="visible"/>
                                      </p:to>
                                    </p:set>
                                    <p:animEffect transition="in" filter="wipe(left)">
                                      <p:cBhvr>
                                        <p:cTn id="12" dur="500"/>
                                        <p:tgtEl>
                                          <p:spTgt spid="1126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animEffect transition="in" filter="wipe(left)">
                                      <p:cBhvr>
                                        <p:cTn id="17" dur="500"/>
                                        <p:tgtEl>
                                          <p:spTgt spid="1126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67">
                                            <p:txEl>
                                              <p:pRg st="10" end="10"/>
                                            </p:txEl>
                                          </p:spTgt>
                                        </p:tgtEl>
                                        <p:attrNameLst>
                                          <p:attrName>style.visibility</p:attrName>
                                        </p:attrNameLst>
                                      </p:cBhvr>
                                      <p:to>
                                        <p:strVal val="visible"/>
                                      </p:to>
                                    </p:set>
                                    <p:animEffect transition="in" filter="wipe(left)">
                                      <p:cBhvr>
                                        <p:cTn id="22"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altLang="en-US" smtClean="0"/>
          </a:p>
        </p:txBody>
      </p:sp>
      <p:sp>
        <p:nvSpPr>
          <p:cNvPr id="24579" name="Content Placeholder 2"/>
          <p:cNvSpPr>
            <a:spLocks noGrp="1"/>
          </p:cNvSpPr>
          <p:nvPr>
            <p:ph idx="1"/>
          </p:nvPr>
        </p:nvSpPr>
        <p:spPr/>
        <p:txBody>
          <a:bodyPr/>
          <a:lstStyle/>
          <a:p>
            <a:r>
              <a:rPr lang="en-US" altLang="en-US" sz="2800" dirty="0" smtClean="0"/>
              <a:t>BMI’s for 25 Marvel superhero females had SD was s</a:t>
            </a:r>
            <a:r>
              <a:rPr lang="en-US" altLang="en-US" sz="2800" baseline="-25000" dirty="0" smtClean="0"/>
              <a:t>f</a:t>
            </a:r>
            <a:r>
              <a:rPr lang="en-US" altLang="en-US" sz="2800" dirty="0" smtClean="0"/>
              <a:t> = 1.305</a:t>
            </a:r>
          </a:p>
          <a:p>
            <a:pPr lvl="1"/>
            <a:r>
              <a:rPr lang="en-US" altLang="en-US" dirty="0" smtClean="0"/>
              <a:t>The 95% conf. interval for </a:t>
            </a:r>
            <a:r>
              <a:rPr lang="en-US" altLang="en-US" dirty="0" smtClean="0">
                <a:latin typeface="Symbol" panose="05050102010706020507" pitchFamily="18" charset="2"/>
              </a:rPr>
              <a:t>s</a:t>
            </a:r>
            <a:r>
              <a:rPr lang="en-US" altLang="en-US" baseline="-25000" dirty="0" smtClean="0"/>
              <a:t>f</a:t>
            </a:r>
            <a:r>
              <a:rPr lang="en-US" altLang="en-US" dirty="0" smtClean="0"/>
              <a:t> is 1.02 to 1.82</a:t>
            </a:r>
          </a:p>
          <a:p>
            <a:pPr lvl="1"/>
            <a:r>
              <a:rPr lang="en-US" altLang="en-US" dirty="0" smtClean="0"/>
              <a:t>We reject the hypothesis that </a:t>
            </a:r>
            <a:r>
              <a:rPr lang="en-US" altLang="en-US" dirty="0" smtClean="0">
                <a:latin typeface="Symbol" panose="05050102010706020507" pitchFamily="18" charset="2"/>
              </a:rPr>
              <a:t>s</a:t>
            </a:r>
            <a:r>
              <a:rPr lang="en-US" altLang="en-US" baseline="-25000" dirty="0" smtClean="0"/>
              <a:t>f</a:t>
            </a:r>
            <a:r>
              <a:rPr lang="en-US" altLang="en-US" dirty="0" smtClean="0"/>
              <a:t> = 2.706 (observed SD for Marvel superhero males) </a:t>
            </a:r>
          </a:p>
          <a:p>
            <a:pPr lvl="1"/>
            <a:endParaRPr lang="en-US" altLang="en-US" sz="2400" dirty="0" smtClean="0"/>
          </a:p>
          <a:p>
            <a:r>
              <a:rPr lang="en-US" altLang="en-US" sz="2800" dirty="0" smtClean="0"/>
              <a:t>One potential objection to comparing </a:t>
            </a:r>
            <a:r>
              <a:rPr lang="en-US" altLang="en-US" sz="2800" dirty="0" smtClean="0">
                <a:latin typeface="Symbol" panose="05050102010706020507" pitchFamily="18" charset="2"/>
              </a:rPr>
              <a:t>s</a:t>
            </a:r>
            <a:r>
              <a:rPr lang="en-US" altLang="en-US" sz="2800" baseline="-25000" dirty="0" smtClean="0"/>
              <a:t>f</a:t>
            </a:r>
            <a:r>
              <a:rPr lang="en-US" altLang="en-US" sz="2800" dirty="0" smtClean="0"/>
              <a:t> to 2.706:  the SD of 2.706 is an </a:t>
            </a:r>
            <a:r>
              <a:rPr lang="en-US" altLang="en-US" sz="2800" u="sng" dirty="0" smtClean="0"/>
              <a:t>estimate</a:t>
            </a:r>
            <a:r>
              <a:rPr lang="en-US" altLang="en-US" sz="2800" dirty="0" smtClean="0"/>
              <a:t> based on a </a:t>
            </a:r>
            <a:r>
              <a:rPr lang="en-US" altLang="en-US" sz="2800" u="sng" dirty="0" smtClean="0"/>
              <a:t>sample</a:t>
            </a:r>
            <a:r>
              <a:rPr lang="en-US" altLang="en-US" sz="2800" dirty="0" smtClean="0"/>
              <a:t> of 25 Marvel superhero males</a:t>
            </a:r>
          </a:p>
          <a:p>
            <a:endParaRPr lang="en-US" altLang="en-US" sz="2800" dirty="0"/>
          </a:p>
          <a:p>
            <a:r>
              <a:rPr lang="en-US" altLang="en-US" sz="2800" dirty="0" smtClean="0"/>
              <a:t>How do we compare </a:t>
            </a:r>
            <a:r>
              <a:rPr lang="en-US" altLang="en-US" sz="2800" u="sng" dirty="0" smtClean="0"/>
              <a:t>two</a:t>
            </a:r>
            <a:r>
              <a:rPr lang="en-US" altLang="en-US" sz="2800" dirty="0" smtClean="0"/>
              <a:t> unknown population SD’s?</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7C6C81E-CDF7-42EF-A40E-84BD987B3F24}" type="slidenum">
              <a:rPr lang="en-US" altLang="en-US" sz="1400" b="0" smtClean="0"/>
              <a:pPr>
                <a:spcBef>
                  <a:spcPct val="0"/>
                </a:spcBef>
                <a:buFontTx/>
                <a:buNone/>
              </a:pPr>
              <a:t>70</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79">
                                            <p:txEl>
                                              <p:pRg st="4" end="4"/>
                                            </p:txEl>
                                          </p:spTgt>
                                        </p:tgtEl>
                                        <p:attrNameLst>
                                          <p:attrName>style.visibility</p:attrName>
                                        </p:attrNameLst>
                                      </p:cBhvr>
                                      <p:to>
                                        <p:strVal val="visible"/>
                                      </p:to>
                                    </p:set>
                                    <p:animEffect transition="in" filter="wipe(left)">
                                      <p:cBhvr>
                                        <p:cTn id="7" dur="500"/>
                                        <p:tgtEl>
                                          <p:spTgt spid="2457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9">
                                            <p:txEl>
                                              <p:pRg st="6" end="6"/>
                                            </p:txEl>
                                          </p:spTgt>
                                        </p:tgtEl>
                                        <p:attrNameLst>
                                          <p:attrName>style.visibility</p:attrName>
                                        </p:attrNameLst>
                                      </p:cBhvr>
                                      <p:to>
                                        <p:strVal val="visible"/>
                                      </p:to>
                                    </p:set>
                                    <p:animEffect transition="in" filter="wipe(left)">
                                      <p:cBhvr>
                                        <p:cTn id="12"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10481"/>
            <a:ext cx="9143999" cy="9143999"/>
          </a:xfrm>
        </p:spPr>
      </p:pic>
      <p:sp>
        <p:nvSpPr>
          <p:cNvPr id="4" name="Slide Number Placeholder 3"/>
          <p:cNvSpPr>
            <a:spLocks noGrp="1"/>
          </p:cNvSpPr>
          <p:nvPr>
            <p:ph type="sldNum" sz="quarter" idx="10"/>
          </p:nvPr>
        </p:nvSpPr>
        <p:spPr/>
        <p:txBody>
          <a:bodyPr/>
          <a:lstStyle/>
          <a:p>
            <a:pPr>
              <a:defRPr/>
            </a:pPr>
            <a:fld id="{73D432C7-1B6B-4061-B451-8C88C2C8C574}" type="slidenum">
              <a:rPr lang="en-US" altLang="en-US" smtClean="0"/>
              <a:pPr>
                <a:defRPr/>
              </a:pPr>
              <a:t>71</a:t>
            </a:fld>
            <a:endParaRPr lang="en-US" altLang="en-US"/>
          </a:p>
        </p:txBody>
      </p:sp>
      <p:sp>
        <p:nvSpPr>
          <p:cNvPr id="7" name="Content Placeholder 2"/>
          <p:cNvSpPr txBox="1">
            <a:spLocks/>
          </p:cNvSpPr>
          <p:nvPr/>
        </p:nvSpPr>
        <p:spPr bwMode="auto">
          <a:xfrm>
            <a:off x="457200" y="3192808"/>
            <a:ext cx="8229600" cy="1503557"/>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a:lstStyle>
          <a:p>
            <a:pPr marL="0" indent="0" algn="ctr">
              <a:buFontTx/>
              <a:buNone/>
            </a:pPr>
            <a:endParaRPr lang="en-US" sz="500" kern="0" smtClean="0"/>
          </a:p>
          <a:p>
            <a:pPr marL="0" indent="0" algn="ctr">
              <a:buFontTx/>
              <a:buNone/>
            </a:pPr>
            <a:r>
              <a:rPr lang="en-US" kern="0" smtClean="0"/>
              <a:t>Next Time:  Lecture 9</a:t>
            </a:r>
          </a:p>
          <a:p>
            <a:pPr marL="0" indent="0" algn="ctr">
              <a:buFontTx/>
              <a:buNone/>
            </a:pPr>
            <a:r>
              <a:rPr lang="en-US" kern="0" smtClean="0"/>
              <a:t>Inference with F distribution</a:t>
            </a:r>
            <a:endParaRPr lang="en-US" kern="0" dirty="0"/>
          </a:p>
        </p:txBody>
      </p:sp>
    </p:spTree>
    <p:extLst>
      <p:ext uri="{BB962C8B-B14F-4D97-AF65-F5344CB8AC3E}">
        <p14:creationId xmlns:p14="http://schemas.microsoft.com/office/powerpoint/2010/main" val="36152261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ltLang="en-US" smtClean="0"/>
          </a:p>
        </p:txBody>
      </p:sp>
      <p:sp>
        <p:nvSpPr>
          <p:cNvPr id="28675" name="Content Placeholder 2"/>
          <p:cNvSpPr>
            <a:spLocks noGrp="1"/>
          </p:cNvSpPr>
          <p:nvPr>
            <p:ph idx="1"/>
          </p:nvPr>
        </p:nvSpPr>
        <p:spPr>
          <a:xfrm>
            <a:off x="457200" y="350838"/>
            <a:ext cx="8377238" cy="5821362"/>
          </a:xfrm>
        </p:spPr>
        <p:txBody>
          <a:bodyPr/>
          <a:lstStyle/>
          <a:p>
            <a:pPr>
              <a:buFontTx/>
              <a:buNone/>
            </a:pPr>
            <a:r>
              <a:rPr lang="en-US" altLang="en-US" sz="2800" smtClean="0"/>
              <a:t>Case Study</a:t>
            </a:r>
          </a:p>
          <a:p>
            <a:pPr>
              <a:buFontTx/>
              <a:buNone/>
            </a:pPr>
            <a:r>
              <a:rPr lang="en-US" altLang="en-US" sz="2800" smtClean="0"/>
              <a:t>“Odors and consumer behavior in a restaurant”</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7376E478-D6E6-421C-A7CE-A025EB03DC92}" type="slidenum">
              <a:rPr lang="en-US" altLang="en-US" sz="1400" b="0" smtClean="0"/>
              <a:pPr>
                <a:spcBef>
                  <a:spcPct val="0"/>
                </a:spcBef>
                <a:buFontTx/>
                <a:buNone/>
              </a:pPr>
              <a:t>72</a:t>
            </a:fld>
            <a:endParaRPr lang="en-US" altLang="en-US" sz="1400" b="0" smtClean="0"/>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1778000"/>
            <a:ext cx="4700587" cy="415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678" name="Picture 3" descr="C:\Users\nt425b\AppData\Local\Microsoft\Windows\Temporary Internet Files\Content.IE5\025KJZ76\MC9002304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538" y="1585913"/>
            <a:ext cx="31194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5" descr="C:\Users\nt425b\AppData\Local\Microsoft\Windows\Temporary Internet Files\Content.IE5\52HMSH1X\MC9003655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4088" y="3851275"/>
            <a:ext cx="1223962"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0" name="Group 9"/>
          <p:cNvGrpSpPr>
            <a:grpSpLocks noChangeAspect="1"/>
          </p:cNvGrpSpPr>
          <p:nvPr/>
        </p:nvGrpSpPr>
        <p:grpSpPr bwMode="auto">
          <a:xfrm>
            <a:off x="5570538" y="4356100"/>
            <a:ext cx="1827212" cy="1608138"/>
            <a:chOff x="3509" y="2523"/>
            <a:chExt cx="1151" cy="1013"/>
          </a:xfrm>
        </p:grpSpPr>
        <p:sp>
          <p:nvSpPr>
            <p:cNvPr id="28681" name="AutoShape 8"/>
            <p:cNvSpPr>
              <a:spLocks noChangeAspect="1" noChangeArrowheads="1" noTextEdit="1"/>
            </p:cNvSpPr>
            <p:nvPr/>
          </p:nvSpPr>
          <p:spPr bwMode="auto">
            <a:xfrm>
              <a:off x="3509" y="2523"/>
              <a:ext cx="1151"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82" name="Freeform 11"/>
            <p:cNvSpPr>
              <a:spLocks/>
            </p:cNvSpPr>
            <p:nvPr/>
          </p:nvSpPr>
          <p:spPr bwMode="auto">
            <a:xfrm>
              <a:off x="4238" y="3174"/>
              <a:ext cx="322" cy="276"/>
            </a:xfrm>
            <a:custGeom>
              <a:avLst/>
              <a:gdLst>
                <a:gd name="T0" fmla="*/ 0 w 645"/>
                <a:gd name="T1" fmla="*/ 1 h 551"/>
                <a:gd name="T2" fmla="*/ 0 w 645"/>
                <a:gd name="T3" fmla="*/ 1 h 551"/>
                <a:gd name="T4" fmla="*/ 0 w 645"/>
                <a:gd name="T5" fmla="*/ 1 h 551"/>
                <a:gd name="T6" fmla="*/ 0 w 645"/>
                <a:gd name="T7" fmla="*/ 1 h 551"/>
                <a:gd name="T8" fmla="*/ 0 w 645"/>
                <a:gd name="T9" fmla="*/ 1 h 551"/>
                <a:gd name="T10" fmla="*/ 0 w 645"/>
                <a:gd name="T11" fmla="*/ 1 h 551"/>
                <a:gd name="T12" fmla="*/ 0 w 645"/>
                <a:gd name="T13" fmla="*/ 1 h 551"/>
                <a:gd name="T14" fmla="*/ 0 w 645"/>
                <a:gd name="T15" fmla="*/ 1 h 551"/>
                <a:gd name="T16" fmla="*/ 0 w 645"/>
                <a:gd name="T17" fmla="*/ 1 h 551"/>
                <a:gd name="T18" fmla="*/ 0 w 645"/>
                <a:gd name="T19" fmla="*/ 1 h 551"/>
                <a:gd name="T20" fmla="*/ 0 w 645"/>
                <a:gd name="T21" fmla="*/ 1 h 551"/>
                <a:gd name="T22" fmla="*/ 0 w 645"/>
                <a:gd name="T23" fmla="*/ 1 h 551"/>
                <a:gd name="T24" fmla="*/ 0 w 645"/>
                <a:gd name="T25" fmla="*/ 1 h 551"/>
                <a:gd name="T26" fmla="*/ 0 w 645"/>
                <a:gd name="T27" fmla="*/ 0 h 551"/>
                <a:gd name="T28" fmla="*/ 0 w 645"/>
                <a:gd name="T29" fmla="*/ 1 h 551"/>
                <a:gd name="T30" fmla="*/ 0 w 645"/>
                <a:gd name="T31" fmla="*/ 1 h 551"/>
                <a:gd name="T32" fmla="*/ 0 w 645"/>
                <a:gd name="T33" fmla="*/ 1 h 551"/>
                <a:gd name="T34" fmla="*/ 0 w 645"/>
                <a:gd name="T35" fmla="*/ 1 h 551"/>
                <a:gd name="T36" fmla="*/ 0 w 645"/>
                <a:gd name="T37" fmla="*/ 1 h 551"/>
                <a:gd name="T38" fmla="*/ 0 w 645"/>
                <a:gd name="T39" fmla="*/ 1 h 551"/>
                <a:gd name="T40" fmla="*/ 0 w 645"/>
                <a:gd name="T41" fmla="*/ 1 h 551"/>
                <a:gd name="T42" fmla="*/ 0 w 645"/>
                <a:gd name="T43" fmla="*/ 1 h 551"/>
                <a:gd name="T44" fmla="*/ 0 w 645"/>
                <a:gd name="T45" fmla="*/ 1 h 551"/>
                <a:gd name="T46" fmla="*/ 0 w 645"/>
                <a:gd name="T47" fmla="*/ 1 h 551"/>
                <a:gd name="T48" fmla="*/ 0 w 645"/>
                <a:gd name="T49" fmla="*/ 1 h 551"/>
                <a:gd name="T50" fmla="*/ 0 w 645"/>
                <a:gd name="T51" fmla="*/ 1 h 551"/>
                <a:gd name="T52" fmla="*/ 0 w 645"/>
                <a:gd name="T53" fmla="*/ 1 h 551"/>
                <a:gd name="T54" fmla="*/ 0 w 645"/>
                <a:gd name="T55" fmla="*/ 1 h 551"/>
                <a:gd name="T56" fmla="*/ 0 w 645"/>
                <a:gd name="T57" fmla="*/ 1 h 551"/>
                <a:gd name="T58" fmla="*/ 0 w 645"/>
                <a:gd name="T59" fmla="*/ 1 h 551"/>
                <a:gd name="T60" fmla="*/ 0 w 645"/>
                <a:gd name="T61" fmla="*/ 1 h 551"/>
                <a:gd name="T62" fmla="*/ 0 w 645"/>
                <a:gd name="T63" fmla="*/ 1 h 551"/>
                <a:gd name="T64" fmla="*/ 0 w 645"/>
                <a:gd name="T65" fmla="*/ 1 h 551"/>
                <a:gd name="T66" fmla="*/ 0 w 645"/>
                <a:gd name="T67" fmla="*/ 1 h 551"/>
                <a:gd name="T68" fmla="*/ 0 w 645"/>
                <a:gd name="T69" fmla="*/ 1 h 551"/>
                <a:gd name="T70" fmla="*/ 0 w 645"/>
                <a:gd name="T71" fmla="*/ 1 h 551"/>
                <a:gd name="T72" fmla="*/ 0 w 645"/>
                <a:gd name="T73" fmla="*/ 1 h 551"/>
                <a:gd name="T74" fmla="*/ 0 w 645"/>
                <a:gd name="T75" fmla="*/ 1 h 551"/>
                <a:gd name="T76" fmla="*/ 0 w 645"/>
                <a:gd name="T77" fmla="*/ 1 h 551"/>
                <a:gd name="T78" fmla="*/ 0 w 645"/>
                <a:gd name="T79" fmla="*/ 1 h 551"/>
                <a:gd name="T80" fmla="*/ 0 w 645"/>
                <a:gd name="T81" fmla="*/ 1 h 551"/>
                <a:gd name="T82" fmla="*/ 0 w 645"/>
                <a:gd name="T83" fmla="*/ 1 h 551"/>
                <a:gd name="T84" fmla="*/ 0 w 645"/>
                <a:gd name="T85" fmla="*/ 1 h 551"/>
                <a:gd name="T86" fmla="*/ 0 w 645"/>
                <a:gd name="T87" fmla="*/ 1 h 551"/>
                <a:gd name="T88" fmla="*/ 0 w 645"/>
                <a:gd name="T89" fmla="*/ 1 h 551"/>
                <a:gd name="T90" fmla="*/ 0 w 645"/>
                <a:gd name="T91" fmla="*/ 1 h 551"/>
                <a:gd name="T92" fmla="*/ 0 w 645"/>
                <a:gd name="T93" fmla="*/ 1 h 551"/>
                <a:gd name="T94" fmla="*/ 0 w 645"/>
                <a:gd name="T95" fmla="*/ 1 h 551"/>
                <a:gd name="T96" fmla="*/ 0 w 645"/>
                <a:gd name="T97" fmla="*/ 1 h 551"/>
                <a:gd name="T98" fmla="*/ 0 w 645"/>
                <a:gd name="T99" fmla="*/ 1 h 551"/>
                <a:gd name="T100" fmla="*/ 0 w 645"/>
                <a:gd name="T101" fmla="*/ 1 h 551"/>
                <a:gd name="T102" fmla="*/ 0 w 645"/>
                <a:gd name="T103" fmla="*/ 1 h 551"/>
                <a:gd name="T104" fmla="*/ 0 w 645"/>
                <a:gd name="T105" fmla="*/ 1 h 551"/>
                <a:gd name="T106" fmla="*/ 0 w 645"/>
                <a:gd name="T107" fmla="*/ 1 h 551"/>
                <a:gd name="T108" fmla="*/ 0 w 645"/>
                <a:gd name="T109" fmla="*/ 1 h 551"/>
                <a:gd name="T110" fmla="*/ 0 w 645"/>
                <a:gd name="T111" fmla="*/ 1 h 551"/>
                <a:gd name="T112" fmla="*/ 0 w 645"/>
                <a:gd name="T113" fmla="*/ 1 h 551"/>
                <a:gd name="T114" fmla="*/ 0 w 645"/>
                <a:gd name="T115" fmla="*/ 1 h 5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5"/>
                <a:gd name="T175" fmla="*/ 0 h 551"/>
                <a:gd name="T176" fmla="*/ 645 w 645"/>
                <a:gd name="T177" fmla="*/ 551 h 5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5" h="551">
                  <a:moveTo>
                    <a:pt x="26" y="359"/>
                  </a:moveTo>
                  <a:lnTo>
                    <a:pt x="0" y="242"/>
                  </a:lnTo>
                  <a:lnTo>
                    <a:pt x="6" y="201"/>
                  </a:lnTo>
                  <a:lnTo>
                    <a:pt x="16" y="166"/>
                  </a:lnTo>
                  <a:lnTo>
                    <a:pt x="30" y="133"/>
                  </a:lnTo>
                  <a:lnTo>
                    <a:pt x="46" y="104"/>
                  </a:lnTo>
                  <a:lnTo>
                    <a:pt x="67" y="79"/>
                  </a:lnTo>
                  <a:lnTo>
                    <a:pt x="90" y="57"/>
                  </a:lnTo>
                  <a:lnTo>
                    <a:pt x="115" y="39"/>
                  </a:lnTo>
                  <a:lnTo>
                    <a:pt x="143" y="24"/>
                  </a:lnTo>
                  <a:lnTo>
                    <a:pt x="174" y="13"/>
                  </a:lnTo>
                  <a:lnTo>
                    <a:pt x="205" y="5"/>
                  </a:lnTo>
                  <a:lnTo>
                    <a:pt x="238" y="1"/>
                  </a:lnTo>
                  <a:lnTo>
                    <a:pt x="274" y="0"/>
                  </a:lnTo>
                  <a:lnTo>
                    <a:pt x="310" y="1"/>
                  </a:lnTo>
                  <a:lnTo>
                    <a:pt x="345" y="5"/>
                  </a:lnTo>
                  <a:lnTo>
                    <a:pt x="383" y="13"/>
                  </a:lnTo>
                  <a:lnTo>
                    <a:pt x="420" y="25"/>
                  </a:lnTo>
                  <a:lnTo>
                    <a:pt x="457" y="43"/>
                  </a:lnTo>
                  <a:lnTo>
                    <a:pt x="492" y="64"/>
                  </a:lnTo>
                  <a:lnTo>
                    <a:pt x="523" y="87"/>
                  </a:lnTo>
                  <a:lnTo>
                    <a:pt x="550" y="111"/>
                  </a:lnTo>
                  <a:lnTo>
                    <a:pt x="575" y="137"/>
                  </a:lnTo>
                  <a:lnTo>
                    <a:pt x="596" y="164"/>
                  </a:lnTo>
                  <a:lnTo>
                    <a:pt x="614" y="192"/>
                  </a:lnTo>
                  <a:lnTo>
                    <a:pt x="628" y="221"/>
                  </a:lnTo>
                  <a:lnTo>
                    <a:pt x="638" y="251"/>
                  </a:lnTo>
                  <a:lnTo>
                    <a:pt x="644" y="282"/>
                  </a:lnTo>
                  <a:lnTo>
                    <a:pt x="645" y="313"/>
                  </a:lnTo>
                  <a:lnTo>
                    <a:pt x="641" y="344"/>
                  </a:lnTo>
                  <a:lnTo>
                    <a:pt x="633" y="375"/>
                  </a:lnTo>
                  <a:lnTo>
                    <a:pt x="621" y="406"/>
                  </a:lnTo>
                  <a:lnTo>
                    <a:pt x="603" y="436"/>
                  </a:lnTo>
                  <a:lnTo>
                    <a:pt x="580" y="466"/>
                  </a:lnTo>
                  <a:lnTo>
                    <a:pt x="569" y="479"/>
                  </a:lnTo>
                  <a:lnTo>
                    <a:pt x="554" y="491"/>
                  </a:lnTo>
                  <a:lnTo>
                    <a:pt x="538" y="505"/>
                  </a:lnTo>
                  <a:lnTo>
                    <a:pt x="519" y="517"/>
                  </a:lnTo>
                  <a:lnTo>
                    <a:pt x="499" y="528"/>
                  </a:lnTo>
                  <a:lnTo>
                    <a:pt x="475" y="539"/>
                  </a:lnTo>
                  <a:lnTo>
                    <a:pt x="450" y="547"/>
                  </a:lnTo>
                  <a:lnTo>
                    <a:pt x="424" y="551"/>
                  </a:lnTo>
                  <a:lnTo>
                    <a:pt x="401" y="551"/>
                  </a:lnTo>
                  <a:lnTo>
                    <a:pt x="376" y="551"/>
                  </a:lnTo>
                  <a:lnTo>
                    <a:pt x="351" y="549"/>
                  </a:lnTo>
                  <a:lnTo>
                    <a:pt x="325" y="546"/>
                  </a:lnTo>
                  <a:lnTo>
                    <a:pt x="297" y="541"/>
                  </a:lnTo>
                  <a:lnTo>
                    <a:pt x="269" y="534"/>
                  </a:lnTo>
                  <a:lnTo>
                    <a:pt x="241" y="526"/>
                  </a:lnTo>
                  <a:lnTo>
                    <a:pt x="213" y="516"/>
                  </a:lnTo>
                  <a:lnTo>
                    <a:pt x="185" y="504"/>
                  </a:lnTo>
                  <a:lnTo>
                    <a:pt x="158" y="490"/>
                  </a:lnTo>
                  <a:lnTo>
                    <a:pt x="132" y="474"/>
                  </a:lnTo>
                  <a:lnTo>
                    <a:pt x="107" y="456"/>
                  </a:lnTo>
                  <a:lnTo>
                    <a:pt x="84" y="435"/>
                  </a:lnTo>
                  <a:lnTo>
                    <a:pt x="62" y="412"/>
                  </a:lnTo>
                  <a:lnTo>
                    <a:pt x="44" y="387"/>
                  </a:lnTo>
                  <a:lnTo>
                    <a:pt x="26" y="359"/>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3" name="Freeform 12"/>
            <p:cNvSpPr>
              <a:spLocks/>
            </p:cNvSpPr>
            <p:nvPr/>
          </p:nvSpPr>
          <p:spPr bwMode="auto">
            <a:xfrm>
              <a:off x="3568" y="2797"/>
              <a:ext cx="369" cy="300"/>
            </a:xfrm>
            <a:custGeom>
              <a:avLst/>
              <a:gdLst>
                <a:gd name="T0" fmla="*/ 1 w 738"/>
                <a:gd name="T1" fmla="*/ 0 h 601"/>
                <a:gd name="T2" fmla="*/ 0 w 738"/>
                <a:gd name="T3" fmla="*/ 0 h 601"/>
                <a:gd name="T4" fmla="*/ 1 w 738"/>
                <a:gd name="T5" fmla="*/ 0 h 601"/>
                <a:gd name="T6" fmla="*/ 1 w 738"/>
                <a:gd name="T7" fmla="*/ 0 h 601"/>
                <a:gd name="T8" fmla="*/ 1 w 738"/>
                <a:gd name="T9" fmla="*/ 0 h 601"/>
                <a:gd name="T10" fmla="*/ 1 w 738"/>
                <a:gd name="T11" fmla="*/ 0 h 601"/>
                <a:gd name="T12" fmla="*/ 1 w 738"/>
                <a:gd name="T13" fmla="*/ 0 h 601"/>
                <a:gd name="T14" fmla="*/ 1 w 738"/>
                <a:gd name="T15" fmla="*/ 0 h 601"/>
                <a:gd name="T16" fmla="*/ 1 w 738"/>
                <a:gd name="T17" fmla="*/ 0 h 601"/>
                <a:gd name="T18" fmla="*/ 1 w 738"/>
                <a:gd name="T19" fmla="*/ 0 h 601"/>
                <a:gd name="T20" fmla="*/ 1 w 738"/>
                <a:gd name="T21" fmla="*/ 0 h 601"/>
                <a:gd name="T22" fmla="*/ 1 w 738"/>
                <a:gd name="T23" fmla="*/ 0 h 601"/>
                <a:gd name="T24" fmla="*/ 1 w 738"/>
                <a:gd name="T25" fmla="*/ 0 h 601"/>
                <a:gd name="T26" fmla="*/ 1 w 738"/>
                <a:gd name="T27" fmla="*/ 0 h 601"/>
                <a:gd name="T28" fmla="*/ 1 w 738"/>
                <a:gd name="T29" fmla="*/ 0 h 601"/>
                <a:gd name="T30" fmla="*/ 1 w 738"/>
                <a:gd name="T31" fmla="*/ 0 h 601"/>
                <a:gd name="T32" fmla="*/ 1 w 738"/>
                <a:gd name="T33" fmla="*/ 0 h 601"/>
                <a:gd name="T34" fmla="*/ 1 w 738"/>
                <a:gd name="T35" fmla="*/ 0 h 601"/>
                <a:gd name="T36" fmla="*/ 1 w 738"/>
                <a:gd name="T37" fmla="*/ 0 h 601"/>
                <a:gd name="T38" fmla="*/ 1 w 738"/>
                <a:gd name="T39" fmla="*/ 0 h 601"/>
                <a:gd name="T40" fmla="*/ 1 w 738"/>
                <a:gd name="T41" fmla="*/ 0 h 601"/>
                <a:gd name="T42" fmla="*/ 1 w 738"/>
                <a:gd name="T43" fmla="*/ 0 h 601"/>
                <a:gd name="T44" fmla="*/ 1 w 738"/>
                <a:gd name="T45" fmla="*/ 0 h 601"/>
                <a:gd name="T46" fmla="*/ 1 w 738"/>
                <a:gd name="T47" fmla="*/ 0 h 601"/>
                <a:gd name="T48" fmla="*/ 1 w 738"/>
                <a:gd name="T49" fmla="*/ 0 h 601"/>
                <a:gd name="T50" fmla="*/ 1 w 738"/>
                <a:gd name="T51" fmla="*/ 0 h 601"/>
                <a:gd name="T52" fmla="*/ 1 w 738"/>
                <a:gd name="T53" fmla="*/ 0 h 601"/>
                <a:gd name="T54" fmla="*/ 1 w 738"/>
                <a:gd name="T55" fmla="*/ 0 h 601"/>
                <a:gd name="T56" fmla="*/ 1 w 738"/>
                <a:gd name="T57" fmla="*/ 0 h 601"/>
                <a:gd name="T58" fmla="*/ 1 w 738"/>
                <a:gd name="T59" fmla="*/ 0 h 601"/>
                <a:gd name="T60" fmla="*/ 1 w 738"/>
                <a:gd name="T61" fmla="*/ 0 h 601"/>
                <a:gd name="T62" fmla="*/ 1 w 738"/>
                <a:gd name="T63" fmla="*/ 0 h 601"/>
                <a:gd name="T64" fmla="*/ 1 w 738"/>
                <a:gd name="T65" fmla="*/ 0 h 601"/>
                <a:gd name="T66" fmla="*/ 1 w 738"/>
                <a:gd name="T67" fmla="*/ 0 h 6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38"/>
                <a:gd name="T103" fmla="*/ 0 h 601"/>
                <a:gd name="T104" fmla="*/ 738 w 738"/>
                <a:gd name="T105" fmla="*/ 601 h 6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38" h="601">
                  <a:moveTo>
                    <a:pt x="63" y="374"/>
                  </a:moveTo>
                  <a:lnTo>
                    <a:pt x="40" y="475"/>
                  </a:lnTo>
                  <a:lnTo>
                    <a:pt x="0" y="521"/>
                  </a:lnTo>
                  <a:lnTo>
                    <a:pt x="0" y="581"/>
                  </a:lnTo>
                  <a:lnTo>
                    <a:pt x="34" y="586"/>
                  </a:lnTo>
                  <a:lnTo>
                    <a:pt x="63" y="592"/>
                  </a:lnTo>
                  <a:lnTo>
                    <a:pt x="110" y="575"/>
                  </a:lnTo>
                  <a:lnTo>
                    <a:pt x="138" y="581"/>
                  </a:lnTo>
                  <a:lnTo>
                    <a:pt x="167" y="585"/>
                  </a:lnTo>
                  <a:lnTo>
                    <a:pt x="195" y="590"/>
                  </a:lnTo>
                  <a:lnTo>
                    <a:pt x="224" y="594"/>
                  </a:lnTo>
                  <a:lnTo>
                    <a:pt x="253" y="598"/>
                  </a:lnTo>
                  <a:lnTo>
                    <a:pt x="282" y="600"/>
                  </a:lnTo>
                  <a:lnTo>
                    <a:pt x="311" y="601"/>
                  </a:lnTo>
                  <a:lnTo>
                    <a:pt x="338" y="601"/>
                  </a:lnTo>
                  <a:lnTo>
                    <a:pt x="367" y="600"/>
                  </a:lnTo>
                  <a:lnTo>
                    <a:pt x="395" y="597"/>
                  </a:lnTo>
                  <a:lnTo>
                    <a:pt x="421" y="593"/>
                  </a:lnTo>
                  <a:lnTo>
                    <a:pt x="449" y="588"/>
                  </a:lnTo>
                  <a:lnTo>
                    <a:pt x="474" y="579"/>
                  </a:lnTo>
                  <a:lnTo>
                    <a:pt x="499" y="570"/>
                  </a:lnTo>
                  <a:lnTo>
                    <a:pt x="525" y="559"/>
                  </a:lnTo>
                  <a:lnTo>
                    <a:pt x="548" y="545"/>
                  </a:lnTo>
                  <a:lnTo>
                    <a:pt x="592" y="511"/>
                  </a:lnTo>
                  <a:lnTo>
                    <a:pt x="628" y="475"/>
                  </a:lnTo>
                  <a:lnTo>
                    <a:pt x="657" y="435"/>
                  </a:lnTo>
                  <a:lnTo>
                    <a:pt x="681" y="392"/>
                  </a:lnTo>
                  <a:lnTo>
                    <a:pt x="699" y="343"/>
                  </a:lnTo>
                  <a:lnTo>
                    <a:pt x="710" y="290"/>
                  </a:lnTo>
                  <a:lnTo>
                    <a:pt x="716" y="230"/>
                  </a:lnTo>
                  <a:lnTo>
                    <a:pt x="717" y="164"/>
                  </a:lnTo>
                  <a:lnTo>
                    <a:pt x="735" y="86"/>
                  </a:lnTo>
                  <a:lnTo>
                    <a:pt x="735" y="75"/>
                  </a:lnTo>
                  <a:lnTo>
                    <a:pt x="738" y="62"/>
                  </a:lnTo>
                  <a:lnTo>
                    <a:pt x="737" y="51"/>
                  </a:lnTo>
                  <a:lnTo>
                    <a:pt x="723" y="39"/>
                  </a:lnTo>
                  <a:lnTo>
                    <a:pt x="671" y="55"/>
                  </a:lnTo>
                  <a:lnTo>
                    <a:pt x="643" y="44"/>
                  </a:lnTo>
                  <a:lnTo>
                    <a:pt x="617" y="35"/>
                  </a:lnTo>
                  <a:lnTo>
                    <a:pt x="593" y="25"/>
                  </a:lnTo>
                  <a:lnTo>
                    <a:pt x="570" y="19"/>
                  </a:lnTo>
                  <a:lnTo>
                    <a:pt x="549" y="13"/>
                  </a:lnTo>
                  <a:lnTo>
                    <a:pt x="528" y="7"/>
                  </a:lnTo>
                  <a:lnTo>
                    <a:pt x="507" y="4"/>
                  </a:lnTo>
                  <a:lnTo>
                    <a:pt x="488" y="1"/>
                  </a:lnTo>
                  <a:lnTo>
                    <a:pt x="467" y="0"/>
                  </a:lnTo>
                  <a:lnTo>
                    <a:pt x="448" y="0"/>
                  </a:lnTo>
                  <a:lnTo>
                    <a:pt x="427" y="2"/>
                  </a:lnTo>
                  <a:lnTo>
                    <a:pt x="405" y="5"/>
                  </a:lnTo>
                  <a:lnTo>
                    <a:pt x="382" y="9"/>
                  </a:lnTo>
                  <a:lnTo>
                    <a:pt x="358" y="14"/>
                  </a:lnTo>
                  <a:lnTo>
                    <a:pt x="331" y="21"/>
                  </a:lnTo>
                  <a:lnTo>
                    <a:pt x="302" y="29"/>
                  </a:lnTo>
                  <a:lnTo>
                    <a:pt x="274" y="43"/>
                  </a:lnTo>
                  <a:lnTo>
                    <a:pt x="247" y="58"/>
                  </a:lnTo>
                  <a:lnTo>
                    <a:pt x="222" y="73"/>
                  </a:lnTo>
                  <a:lnTo>
                    <a:pt x="199" y="89"/>
                  </a:lnTo>
                  <a:lnTo>
                    <a:pt x="177" y="106"/>
                  </a:lnTo>
                  <a:lnTo>
                    <a:pt x="157" y="124"/>
                  </a:lnTo>
                  <a:lnTo>
                    <a:pt x="140" y="143"/>
                  </a:lnTo>
                  <a:lnTo>
                    <a:pt x="124" y="164"/>
                  </a:lnTo>
                  <a:lnTo>
                    <a:pt x="110" y="184"/>
                  </a:lnTo>
                  <a:lnTo>
                    <a:pt x="97" y="207"/>
                  </a:lnTo>
                  <a:lnTo>
                    <a:pt x="87" y="232"/>
                  </a:lnTo>
                  <a:lnTo>
                    <a:pt x="78" y="257"/>
                  </a:lnTo>
                  <a:lnTo>
                    <a:pt x="72" y="283"/>
                  </a:lnTo>
                  <a:lnTo>
                    <a:pt x="66" y="312"/>
                  </a:lnTo>
                  <a:lnTo>
                    <a:pt x="64" y="342"/>
                  </a:lnTo>
                  <a:lnTo>
                    <a:pt x="63" y="374"/>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4" name="Freeform 13"/>
            <p:cNvSpPr>
              <a:spLocks/>
            </p:cNvSpPr>
            <p:nvPr/>
          </p:nvSpPr>
          <p:spPr bwMode="auto">
            <a:xfrm>
              <a:off x="3729" y="2605"/>
              <a:ext cx="421" cy="289"/>
            </a:xfrm>
            <a:custGeom>
              <a:avLst/>
              <a:gdLst>
                <a:gd name="T0" fmla="*/ 1 w 842"/>
                <a:gd name="T1" fmla="*/ 1 h 578"/>
                <a:gd name="T2" fmla="*/ 1 w 842"/>
                <a:gd name="T3" fmla="*/ 1 h 578"/>
                <a:gd name="T4" fmla="*/ 1 w 842"/>
                <a:gd name="T5" fmla="*/ 1 h 578"/>
                <a:gd name="T6" fmla="*/ 0 w 842"/>
                <a:gd name="T7" fmla="*/ 1 h 578"/>
                <a:gd name="T8" fmla="*/ 1 w 842"/>
                <a:gd name="T9" fmla="*/ 1 h 578"/>
                <a:gd name="T10" fmla="*/ 1 w 842"/>
                <a:gd name="T11" fmla="*/ 1 h 578"/>
                <a:gd name="T12" fmla="*/ 1 w 842"/>
                <a:gd name="T13" fmla="*/ 1 h 578"/>
                <a:gd name="T14" fmla="*/ 1 w 842"/>
                <a:gd name="T15" fmla="*/ 1 h 578"/>
                <a:gd name="T16" fmla="*/ 1 w 842"/>
                <a:gd name="T17" fmla="*/ 1 h 578"/>
                <a:gd name="T18" fmla="*/ 1 w 842"/>
                <a:gd name="T19" fmla="*/ 1 h 578"/>
                <a:gd name="T20" fmla="*/ 1 w 842"/>
                <a:gd name="T21" fmla="*/ 1 h 578"/>
                <a:gd name="T22" fmla="*/ 1 w 842"/>
                <a:gd name="T23" fmla="*/ 1 h 578"/>
                <a:gd name="T24" fmla="*/ 1 w 842"/>
                <a:gd name="T25" fmla="*/ 1 h 578"/>
                <a:gd name="T26" fmla="*/ 1 w 842"/>
                <a:gd name="T27" fmla="*/ 1 h 578"/>
                <a:gd name="T28" fmla="*/ 1 w 842"/>
                <a:gd name="T29" fmla="*/ 1 h 578"/>
                <a:gd name="T30" fmla="*/ 1 w 842"/>
                <a:gd name="T31" fmla="*/ 1 h 578"/>
                <a:gd name="T32" fmla="*/ 1 w 842"/>
                <a:gd name="T33" fmla="*/ 1 h 578"/>
                <a:gd name="T34" fmla="*/ 1 w 842"/>
                <a:gd name="T35" fmla="*/ 1 h 578"/>
                <a:gd name="T36" fmla="*/ 1 w 842"/>
                <a:gd name="T37" fmla="*/ 1 h 578"/>
                <a:gd name="T38" fmla="*/ 1 w 842"/>
                <a:gd name="T39" fmla="*/ 1 h 578"/>
                <a:gd name="T40" fmla="*/ 1 w 842"/>
                <a:gd name="T41" fmla="*/ 1 h 578"/>
                <a:gd name="T42" fmla="*/ 1 w 842"/>
                <a:gd name="T43" fmla="*/ 1 h 578"/>
                <a:gd name="T44" fmla="*/ 1 w 842"/>
                <a:gd name="T45" fmla="*/ 1 h 578"/>
                <a:gd name="T46" fmla="*/ 1 w 842"/>
                <a:gd name="T47" fmla="*/ 1 h 578"/>
                <a:gd name="T48" fmla="*/ 1 w 842"/>
                <a:gd name="T49" fmla="*/ 1 h 578"/>
                <a:gd name="T50" fmla="*/ 1 w 842"/>
                <a:gd name="T51" fmla="*/ 1 h 578"/>
                <a:gd name="T52" fmla="*/ 1 w 842"/>
                <a:gd name="T53" fmla="*/ 1 h 578"/>
                <a:gd name="T54" fmla="*/ 1 w 842"/>
                <a:gd name="T55" fmla="*/ 1 h 578"/>
                <a:gd name="T56" fmla="*/ 1 w 842"/>
                <a:gd name="T57" fmla="*/ 1 h 578"/>
                <a:gd name="T58" fmla="*/ 1 w 842"/>
                <a:gd name="T59" fmla="*/ 1 h 578"/>
                <a:gd name="T60" fmla="*/ 1 w 842"/>
                <a:gd name="T61" fmla="*/ 1 h 578"/>
                <a:gd name="T62" fmla="*/ 1 w 842"/>
                <a:gd name="T63" fmla="*/ 1 h 578"/>
                <a:gd name="T64" fmla="*/ 1 w 842"/>
                <a:gd name="T65" fmla="*/ 1 h 578"/>
                <a:gd name="T66" fmla="*/ 1 w 842"/>
                <a:gd name="T67" fmla="*/ 1 h 578"/>
                <a:gd name="T68" fmla="*/ 1 w 842"/>
                <a:gd name="T69" fmla="*/ 1 h 578"/>
                <a:gd name="T70" fmla="*/ 1 w 842"/>
                <a:gd name="T71" fmla="*/ 1 h 578"/>
                <a:gd name="T72" fmla="*/ 1 w 842"/>
                <a:gd name="T73" fmla="*/ 0 h 578"/>
                <a:gd name="T74" fmla="*/ 1 w 842"/>
                <a:gd name="T75" fmla="*/ 1 h 578"/>
                <a:gd name="T76" fmla="*/ 1 w 842"/>
                <a:gd name="T77" fmla="*/ 1 h 578"/>
                <a:gd name="T78" fmla="*/ 1 w 842"/>
                <a:gd name="T79" fmla="*/ 1 h 578"/>
                <a:gd name="T80" fmla="*/ 1 w 842"/>
                <a:gd name="T81" fmla="*/ 1 h 578"/>
                <a:gd name="T82" fmla="*/ 1 w 842"/>
                <a:gd name="T83" fmla="*/ 1 h 5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42"/>
                <a:gd name="T127" fmla="*/ 0 h 578"/>
                <a:gd name="T128" fmla="*/ 842 w 842"/>
                <a:gd name="T129" fmla="*/ 578 h 5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42" h="578">
                  <a:moveTo>
                    <a:pt x="125" y="121"/>
                  </a:moveTo>
                  <a:lnTo>
                    <a:pt x="41" y="178"/>
                  </a:lnTo>
                  <a:lnTo>
                    <a:pt x="33" y="187"/>
                  </a:lnTo>
                  <a:lnTo>
                    <a:pt x="23" y="200"/>
                  </a:lnTo>
                  <a:lnTo>
                    <a:pt x="13" y="214"/>
                  </a:lnTo>
                  <a:lnTo>
                    <a:pt x="5" y="230"/>
                  </a:lnTo>
                  <a:lnTo>
                    <a:pt x="0" y="247"/>
                  </a:lnTo>
                  <a:lnTo>
                    <a:pt x="0" y="265"/>
                  </a:lnTo>
                  <a:lnTo>
                    <a:pt x="8" y="282"/>
                  </a:lnTo>
                  <a:lnTo>
                    <a:pt x="25" y="299"/>
                  </a:lnTo>
                  <a:lnTo>
                    <a:pt x="43" y="322"/>
                  </a:lnTo>
                  <a:lnTo>
                    <a:pt x="60" y="345"/>
                  </a:lnTo>
                  <a:lnTo>
                    <a:pt x="77" y="367"/>
                  </a:lnTo>
                  <a:lnTo>
                    <a:pt x="95" y="390"/>
                  </a:lnTo>
                  <a:lnTo>
                    <a:pt x="115" y="412"/>
                  </a:lnTo>
                  <a:lnTo>
                    <a:pt x="135" y="433"/>
                  </a:lnTo>
                  <a:lnTo>
                    <a:pt x="155" y="452"/>
                  </a:lnTo>
                  <a:lnTo>
                    <a:pt x="176" y="472"/>
                  </a:lnTo>
                  <a:lnTo>
                    <a:pt x="198" y="490"/>
                  </a:lnTo>
                  <a:lnTo>
                    <a:pt x="220" y="508"/>
                  </a:lnTo>
                  <a:lnTo>
                    <a:pt x="243" y="523"/>
                  </a:lnTo>
                  <a:lnTo>
                    <a:pt x="267" y="536"/>
                  </a:lnTo>
                  <a:lnTo>
                    <a:pt x="291" y="549"/>
                  </a:lnTo>
                  <a:lnTo>
                    <a:pt x="315" y="559"/>
                  </a:lnTo>
                  <a:lnTo>
                    <a:pt x="342" y="568"/>
                  </a:lnTo>
                  <a:lnTo>
                    <a:pt x="368" y="573"/>
                  </a:lnTo>
                  <a:lnTo>
                    <a:pt x="396" y="577"/>
                  </a:lnTo>
                  <a:lnTo>
                    <a:pt x="423" y="578"/>
                  </a:lnTo>
                  <a:lnTo>
                    <a:pt x="449" y="577"/>
                  </a:lnTo>
                  <a:lnTo>
                    <a:pt x="474" y="576"/>
                  </a:lnTo>
                  <a:lnTo>
                    <a:pt x="499" y="571"/>
                  </a:lnTo>
                  <a:lnTo>
                    <a:pt x="523" y="566"/>
                  </a:lnTo>
                  <a:lnTo>
                    <a:pt x="547" y="558"/>
                  </a:lnTo>
                  <a:lnTo>
                    <a:pt x="570" y="549"/>
                  </a:lnTo>
                  <a:lnTo>
                    <a:pt x="593" y="539"/>
                  </a:lnTo>
                  <a:lnTo>
                    <a:pt x="615" y="526"/>
                  </a:lnTo>
                  <a:lnTo>
                    <a:pt x="638" y="511"/>
                  </a:lnTo>
                  <a:lnTo>
                    <a:pt x="660" y="494"/>
                  </a:lnTo>
                  <a:lnTo>
                    <a:pt x="683" y="475"/>
                  </a:lnTo>
                  <a:lnTo>
                    <a:pt x="705" y="454"/>
                  </a:lnTo>
                  <a:lnTo>
                    <a:pt x="728" y="430"/>
                  </a:lnTo>
                  <a:lnTo>
                    <a:pt x="751" y="405"/>
                  </a:lnTo>
                  <a:lnTo>
                    <a:pt x="815" y="361"/>
                  </a:lnTo>
                  <a:lnTo>
                    <a:pt x="819" y="357"/>
                  </a:lnTo>
                  <a:lnTo>
                    <a:pt x="824" y="352"/>
                  </a:lnTo>
                  <a:lnTo>
                    <a:pt x="829" y="349"/>
                  </a:lnTo>
                  <a:lnTo>
                    <a:pt x="835" y="345"/>
                  </a:lnTo>
                  <a:lnTo>
                    <a:pt x="838" y="341"/>
                  </a:lnTo>
                  <a:lnTo>
                    <a:pt x="842" y="335"/>
                  </a:lnTo>
                  <a:lnTo>
                    <a:pt x="842" y="328"/>
                  </a:lnTo>
                  <a:lnTo>
                    <a:pt x="838" y="319"/>
                  </a:lnTo>
                  <a:lnTo>
                    <a:pt x="790" y="295"/>
                  </a:lnTo>
                  <a:lnTo>
                    <a:pt x="777" y="267"/>
                  </a:lnTo>
                  <a:lnTo>
                    <a:pt x="765" y="243"/>
                  </a:lnTo>
                  <a:lnTo>
                    <a:pt x="752" y="220"/>
                  </a:lnTo>
                  <a:lnTo>
                    <a:pt x="740" y="199"/>
                  </a:lnTo>
                  <a:lnTo>
                    <a:pt x="729" y="181"/>
                  </a:lnTo>
                  <a:lnTo>
                    <a:pt x="716" y="162"/>
                  </a:lnTo>
                  <a:lnTo>
                    <a:pt x="704" y="146"/>
                  </a:lnTo>
                  <a:lnTo>
                    <a:pt x="691" y="131"/>
                  </a:lnTo>
                  <a:lnTo>
                    <a:pt x="677" y="117"/>
                  </a:lnTo>
                  <a:lnTo>
                    <a:pt x="662" y="103"/>
                  </a:lnTo>
                  <a:lnTo>
                    <a:pt x="646" y="91"/>
                  </a:lnTo>
                  <a:lnTo>
                    <a:pt x="628" y="78"/>
                  </a:lnTo>
                  <a:lnTo>
                    <a:pt x="608" y="65"/>
                  </a:lnTo>
                  <a:lnTo>
                    <a:pt x="586" y="53"/>
                  </a:lnTo>
                  <a:lnTo>
                    <a:pt x="563" y="40"/>
                  </a:lnTo>
                  <a:lnTo>
                    <a:pt x="537" y="26"/>
                  </a:lnTo>
                  <a:lnTo>
                    <a:pt x="505" y="17"/>
                  </a:lnTo>
                  <a:lnTo>
                    <a:pt x="477" y="10"/>
                  </a:lnTo>
                  <a:lnTo>
                    <a:pt x="447" y="4"/>
                  </a:lnTo>
                  <a:lnTo>
                    <a:pt x="419" y="1"/>
                  </a:lnTo>
                  <a:lnTo>
                    <a:pt x="391" y="0"/>
                  </a:lnTo>
                  <a:lnTo>
                    <a:pt x="365" y="0"/>
                  </a:lnTo>
                  <a:lnTo>
                    <a:pt x="340" y="1"/>
                  </a:lnTo>
                  <a:lnTo>
                    <a:pt x="314" y="5"/>
                  </a:lnTo>
                  <a:lnTo>
                    <a:pt x="289" y="11"/>
                  </a:lnTo>
                  <a:lnTo>
                    <a:pt x="265" y="19"/>
                  </a:lnTo>
                  <a:lnTo>
                    <a:pt x="241" y="31"/>
                  </a:lnTo>
                  <a:lnTo>
                    <a:pt x="216" y="43"/>
                  </a:lnTo>
                  <a:lnTo>
                    <a:pt x="193" y="58"/>
                  </a:lnTo>
                  <a:lnTo>
                    <a:pt x="170" y="77"/>
                  </a:lnTo>
                  <a:lnTo>
                    <a:pt x="148" y="98"/>
                  </a:lnTo>
                  <a:lnTo>
                    <a:pt x="125" y="121"/>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5" name="Freeform 14"/>
            <p:cNvSpPr>
              <a:spLocks/>
            </p:cNvSpPr>
            <p:nvPr/>
          </p:nvSpPr>
          <p:spPr bwMode="auto">
            <a:xfrm>
              <a:off x="3852" y="2998"/>
              <a:ext cx="343" cy="310"/>
            </a:xfrm>
            <a:custGeom>
              <a:avLst/>
              <a:gdLst>
                <a:gd name="T0" fmla="*/ 0 w 688"/>
                <a:gd name="T1" fmla="*/ 0 h 621"/>
                <a:gd name="T2" fmla="*/ 0 w 688"/>
                <a:gd name="T3" fmla="*/ 0 h 621"/>
                <a:gd name="T4" fmla="*/ 0 w 688"/>
                <a:gd name="T5" fmla="*/ 0 h 621"/>
                <a:gd name="T6" fmla="*/ 0 w 688"/>
                <a:gd name="T7" fmla="*/ 0 h 621"/>
                <a:gd name="T8" fmla="*/ 0 w 688"/>
                <a:gd name="T9" fmla="*/ 0 h 621"/>
                <a:gd name="T10" fmla="*/ 0 w 688"/>
                <a:gd name="T11" fmla="*/ 0 h 621"/>
                <a:gd name="T12" fmla="*/ 0 w 688"/>
                <a:gd name="T13" fmla="*/ 0 h 621"/>
                <a:gd name="T14" fmla="*/ 0 w 688"/>
                <a:gd name="T15" fmla="*/ 0 h 621"/>
                <a:gd name="T16" fmla="*/ 0 w 688"/>
                <a:gd name="T17" fmla="*/ 0 h 621"/>
                <a:gd name="T18" fmla="*/ 0 w 688"/>
                <a:gd name="T19" fmla="*/ 0 h 621"/>
                <a:gd name="T20" fmla="*/ 0 w 688"/>
                <a:gd name="T21" fmla="*/ 0 h 621"/>
                <a:gd name="T22" fmla="*/ 0 w 688"/>
                <a:gd name="T23" fmla="*/ 0 h 621"/>
                <a:gd name="T24" fmla="*/ 0 w 688"/>
                <a:gd name="T25" fmla="*/ 0 h 621"/>
                <a:gd name="T26" fmla="*/ 0 w 688"/>
                <a:gd name="T27" fmla="*/ 0 h 621"/>
                <a:gd name="T28" fmla="*/ 0 w 688"/>
                <a:gd name="T29" fmla="*/ 0 h 621"/>
                <a:gd name="T30" fmla="*/ 0 w 688"/>
                <a:gd name="T31" fmla="*/ 0 h 621"/>
                <a:gd name="T32" fmla="*/ 0 w 688"/>
                <a:gd name="T33" fmla="*/ 0 h 621"/>
                <a:gd name="T34" fmla="*/ 0 w 688"/>
                <a:gd name="T35" fmla="*/ 0 h 621"/>
                <a:gd name="T36" fmla="*/ 0 w 688"/>
                <a:gd name="T37" fmla="*/ 0 h 621"/>
                <a:gd name="T38" fmla="*/ 0 w 688"/>
                <a:gd name="T39" fmla="*/ 0 h 621"/>
                <a:gd name="T40" fmla="*/ 0 w 688"/>
                <a:gd name="T41" fmla="*/ 0 h 621"/>
                <a:gd name="T42" fmla="*/ 0 w 688"/>
                <a:gd name="T43" fmla="*/ 0 h 621"/>
                <a:gd name="T44" fmla="*/ 0 w 688"/>
                <a:gd name="T45" fmla="*/ 0 h 621"/>
                <a:gd name="T46" fmla="*/ 0 w 688"/>
                <a:gd name="T47" fmla="*/ 0 h 621"/>
                <a:gd name="T48" fmla="*/ 0 w 688"/>
                <a:gd name="T49" fmla="*/ 0 h 621"/>
                <a:gd name="T50" fmla="*/ 0 w 688"/>
                <a:gd name="T51" fmla="*/ 0 h 621"/>
                <a:gd name="T52" fmla="*/ 0 w 688"/>
                <a:gd name="T53" fmla="*/ 0 h 621"/>
                <a:gd name="T54" fmla="*/ 0 w 688"/>
                <a:gd name="T55" fmla="*/ 0 h 621"/>
                <a:gd name="T56" fmla="*/ 0 w 688"/>
                <a:gd name="T57" fmla="*/ 0 h 621"/>
                <a:gd name="T58" fmla="*/ 0 w 688"/>
                <a:gd name="T59" fmla="*/ 0 h 621"/>
                <a:gd name="T60" fmla="*/ 0 w 688"/>
                <a:gd name="T61" fmla="*/ 0 h 621"/>
                <a:gd name="T62" fmla="*/ 0 w 688"/>
                <a:gd name="T63" fmla="*/ 0 h 621"/>
                <a:gd name="T64" fmla="*/ 0 w 688"/>
                <a:gd name="T65" fmla="*/ 0 h 621"/>
                <a:gd name="T66" fmla="*/ 0 w 688"/>
                <a:gd name="T67" fmla="*/ 0 h 621"/>
                <a:gd name="T68" fmla="*/ 0 w 688"/>
                <a:gd name="T69" fmla="*/ 0 h 621"/>
                <a:gd name="T70" fmla="*/ 0 w 688"/>
                <a:gd name="T71" fmla="*/ 0 h 621"/>
                <a:gd name="T72" fmla="*/ 0 w 688"/>
                <a:gd name="T73" fmla="*/ 0 h 621"/>
                <a:gd name="T74" fmla="*/ 0 w 688"/>
                <a:gd name="T75" fmla="*/ 0 h 621"/>
                <a:gd name="T76" fmla="*/ 0 w 688"/>
                <a:gd name="T77" fmla="*/ 0 h 621"/>
                <a:gd name="T78" fmla="*/ 0 w 688"/>
                <a:gd name="T79" fmla="*/ 0 h 621"/>
                <a:gd name="T80" fmla="*/ 0 w 688"/>
                <a:gd name="T81" fmla="*/ 0 h 621"/>
                <a:gd name="T82" fmla="*/ 0 w 688"/>
                <a:gd name="T83" fmla="*/ 0 h 621"/>
                <a:gd name="T84" fmla="*/ 0 w 688"/>
                <a:gd name="T85" fmla="*/ 0 h 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8"/>
                <a:gd name="T130" fmla="*/ 0 h 621"/>
                <a:gd name="T131" fmla="*/ 688 w 688"/>
                <a:gd name="T132" fmla="*/ 621 h 6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8" h="621">
                  <a:moveTo>
                    <a:pt x="166" y="48"/>
                  </a:moveTo>
                  <a:lnTo>
                    <a:pt x="92" y="84"/>
                  </a:lnTo>
                  <a:lnTo>
                    <a:pt x="40" y="40"/>
                  </a:lnTo>
                  <a:lnTo>
                    <a:pt x="0" y="70"/>
                  </a:lnTo>
                  <a:lnTo>
                    <a:pt x="4" y="90"/>
                  </a:lnTo>
                  <a:lnTo>
                    <a:pt x="9" y="109"/>
                  </a:lnTo>
                  <a:lnTo>
                    <a:pt x="16" y="127"/>
                  </a:lnTo>
                  <a:lnTo>
                    <a:pt x="24" y="142"/>
                  </a:lnTo>
                  <a:lnTo>
                    <a:pt x="32" y="154"/>
                  </a:lnTo>
                  <a:lnTo>
                    <a:pt x="39" y="165"/>
                  </a:lnTo>
                  <a:lnTo>
                    <a:pt x="44" y="171"/>
                  </a:lnTo>
                  <a:lnTo>
                    <a:pt x="46" y="173"/>
                  </a:lnTo>
                  <a:lnTo>
                    <a:pt x="72" y="301"/>
                  </a:lnTo>
                  <a:lnTo>
                    <a:pt x="76" y="328"/>
                  </a:lnTo>
                  <a:lnTo>
                    <a:pt x="82" y="355"/>
                  </a:lnTo>
                  <a:lnTo>
                    <a:pt x="89" y="380"/>
                  </a:lnTo>
                  <a:lnTo>
                    <a:pt x="97" y="406"/>
                  </a:lnTo>
                  <a:lnTo>
                    <a:pt x="106" y="429"/>
                  </a:lnTo>
                  <a:lnTo>
                    <a:pt x="115" y="450"/>
                  </a:lnTo>
                  <a:lnTo>
                    <a:pt x="127" y="471"/>
                  </a:lnTo>
                  <a:lnTo>
                    <a:pt x="140" y="491"/>
                  </a:lnTo>
                  <a:lnTo>
                    <a:pt x="152" y="509"/>
                  </a:lnTo>
                  <a:lnTo>
                    <a:pt x="166" y="526"/>
                  </a:lnTo>
                  <a:lnTo>
                    <a:pt x="182" y="543"/>
                  </a:lnTo>
                  <a:lnTo>
                    <a:pt x="198" y="556"/>
                  </a:lnTo>
                  <a:lnTo>
                    <a:pt x="216" y="570"/>
                  </a:lnTo>
                  <a:lnTo>
                    <a:pt x="235" y="582"/>
                  </a:lnTo>
                  <a:lnTo>
                    <a:pt x="255" y="592"/>
                  </a:lnTo>
                  <a:lnTo>
                    <a:pt x="275" y="601"/>
                  </a:lnTo>
                  <a:lnTo>
                    <a:pt x="296" y="606"/>
                  </a:lnTo>
                  <a:lnTo>
                    <a:pt x="315" y="611"/>
                  </a:lnTo>
                  <a:lnTo>
                    <a:pt x="331" y="614"/>
                  </a:lnTo>
                  <a:lnTo>
                    <a:pt x="346" y="616"/>
                  </a:lnTo>
                  <a:lnTo>
                    <a:pt x="358" y="619"/>
                  </a:lnTo>
                  <a:lnTo>
                    <a:pt x="371" y="620"/>
                  </a:lnTo>
                  <a:lnTo>
                    <a:pt x="381" y="621"/>
                  </a:lnTo>
                  <a:lnTo>
                    <a:pt x="393" y="621"/>
                  </a:lnTo>
                  <a:lnTo>
                    <a:pt x="404" y="621"/>
                  </a:lnTo>
                  <a:lnTo>
                    <a:pt x="416" y="621"/>
                  </a:lnTo>
                  <a:lnTo>
                    <a:pt x="427" y="620"/>
                  </a:lnTo>
                  <a:lnTo>
                    <a:pt x="441" y="617"/>
                  </a:lnTo>
                  <a:lnTo>
                    <a:pt x="456" y="616"/>
                  </a:lnTo>
                  <a:lnTo>
                    <a:pt x="472" y="614"/>
                  </a:lnTo>
                  <a:lnTo>
                    <a:pt x="491" y="612"/>
                  </a:lnTo>
                  <a:lnTo>
                    <a:pt x="511" y="609"/>
                  </a:lnTo>
                  <a:lnTo>
                    <a:pt x="533" y="606"/>
                  </a:lnTo>
                  <a:lnTo>
                    <a:pt x="553" y="598"/>
                  </a:lnTo>
                  <a:lnTo>
                    <a:pt x="574" y="586"/>
                  </a:lnTo>
                  <a:lnTo>
                    <a:pt x="592" y="571"/>
                  </a:lnTo>
                  <a:lnTo>
                    <a:pt x="609" y="552"/>
                  </a:lnTo>
                  <a:lnTo>
                    <a:pt x="625" y="530"/>
                  </a:lnTo>
                  <a:lnTo>
                    <a:pt x="640" y="505"/>
                  </a:lnTo>
                  <a:lnTo>
                    <a:pt x="654" y="478"/>
                  </a:lnTo>
                  <a:lnTo>
                    <a:pt x="665" y="449"/>
                  </a:lnTo>
                  <a:lnTo>
                    <a:pt x="674" y="418"/>
                  </a:lnTo>
                  <a:lnTo>
                    <a:pt x="681" y="387"/>
                  </a:lnTo>
                  <a:lnTo>
                    <a:pt x="685" y="354"/>
                  </a:lnTo>
                  <a:lnTo>
                    <a:pt x="688" y="321"/>
                  </a:lnTo>
                  <a:lnTo>
                    <a:pt x="687" y="288"/>
                  </a:lnTo>
                  <a:lnTo>
                    <a:pt x="683" y="255"/>
                  </a:lnTo>
                  <a:lnTo>
                    <a:pt x="676" y="222"/>
                  </a:lnTo>
                  <a:lnTo>
                    <a:pt x="662" y="188"/>
                  </a:lnTo>
                  <a:lnTo>
                    <a:pt x="646" y="154"/>
                  </a:lnTo>
                  <a:lnTo>
                    <a:pt x="630" y="126"/>
                  </a:lnTo>
                  <a:lnTo>
                    <a:pt x="613" y="99"/>
                  </a:lnTo>
                  <a:lnTo>
                    <a:pt x="593" y="75"/>
                  </a:lnTo>
                  <a:lnTo>
                    <a:pt x="574" y="55"/>
                  </a:lnTo>
                  <a:lnTo>
                    <a:pt x="552" y="37"/>
                  </a:lnTo>
                  <a:lnTo>
                    <a:pt x="529" y="23"/>
                  </a:lnTo>
                  <a:lnTo>
                    <a:pt x="503" y="13"/>
                  </a:lnTo>
                  <a:lnTo>
                    <a:pt x="477" y="5"/>
                  </a:lnTo>
                  <a:lnTo>
                    <a:pt x="449" y="0"/>
                  </a:lnTo>
                  <a:lnTo>
                    <a:pt x="419" y="0"/>
                  </a:lnTo>
                  <a:lnTo>
                    <a:pt x="388" y="2"/>
                  </a:lnTo>
                  <a:lnTo>
                    <a:pt x="355" y="8"/>
                  </a:lnTo>
                  <a:lnTo>
                    <a:pt x="320" y="19"/>
                  </a:lnTo>
                  <a:lnTo>
                    <a:pt x="283" y="32"/>
                  </a:lnTo>
                  <a:lnTo>
                    <a:pt x="226" y="33"/>
                  </a:lnTo>
                  <a:lnTo>
                    <a:pt x="224" y="33"/>
                  </a:lnTo>
                  <a:lnTo>
                    <a:pt x="219" y="35"/>
                  </a:lnTo>
                  <a:lnTo>
                    <a:pt x="212" y="36"/>
                  </a:lnTo>
                  <a:lnTo>
                    <a:pt x="203" y="37"/>
                  </a:lnTo>
                  <a:lnTo>
                    <a:pt x="193" y="39"/>
                  </a:lnTo>
                  <a:lnTo>
                    <a:pt x="182" y="43"/>
                  </a:lnTo>
                  <a:lnTo>
                    <a:pt x="174" y="45"/>
                  </a:lnTo>
                  <a:lnTo>
                    <a:pt x="166" y="48"/>
                  </a:lnTo>
                  <a:close/>
                </a:path>
              </a:pathLst>
            </a:custGeom>
            <a:solidFill>
              <a:srgbClr val="560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6" name="Freeform 15"/>
            <p:cNvSpPr>
              <a:spLocks/>
            </p:cNvSpPr>
            <p:nvPr/>
          </p:nvSpPr>
          <p:spPr bwMode="auto">
            <a:xfrm>
              <a:off x="4282" y="3219"/>
              <a:ext cx="331" cy="209"/>
            </a:xfrm>
            <a:custGeom>
              <a:avLst/>
              <a:gdLst>
                <a:gd name="T0" fmla="*/ 0 w 663"/>
                <a:gd name="T1" fmla="*/ 0 h 418"/>
                <a:gd name="T2" fmla="*/ 0 w 663"/>
                <a:gd name="T3" fmla="*/ 1 h 418"/>
                <a:gd name="T4" fmla="*/ 0 w 663"/>
                <a:gd name="T5" fmla="*/ 1 h 418"/>
                <a:gd name="T6" fmla="*/ 0 w 663"/>
                <a:gd name="T7" fmla="*/ 1 h 418"/>
                <a:gd name="T8" fmla="*/ 0 w 663"/>
                <a:gd name="T9" fmla="*/ 1 h 418"/>
                <a:gd name="T10" fmla="*/ 0 w 663"/>
                <a:gd name="T11" fmla="*/ 1 h 418"/>
                <a:gd name="T12" fmla="*/ 0 w 663"/>
                <a:gd name="T13" fmla="*/ 1 h 418"/>
                <a:gd name="T14" fmla="*/ 0 w 663"/>
                <a:gd name="T15" fmla="*/ 1 h 418"/>
                <a:gd name="T16" fmla="*/ 0 w 663"/>
                <a:gd name="T17" fmla="*/ 1 h 418"/>
                <a:gd name="T18" fmla="*/ 0 w 663"/>
                <a:gd name="T19" fmla="*/ 1 h 418"/>
                <a:gd name="T20" fmla="*/ 0 w 663"/>
                <a:gd name="T21" fmla="*/ 1 h 418"/>
                <a:gd name="T22" fmla="*/ 0 w 663"/>
                <a:gd name="T23" fmla="*/ 1 h 418"/>
                <a:gd name="T24" fmla="*/ 0 w 663"/>
                <a:gd name="T25" fmla="*/ 1 h 418"/>
                <a:gd name="T26" fmla="*/ 0 w 663"/>
                <a:gd name="T27" fmla="*/ 1 h 418"/>
                <a:gd name="T28" fmla="*/ 0 w 663"/>
                <a:gd name="T29" fmla="*/ 1 h 418"/>
                <a:gd name="T30" fmla="*/ 0 w 663"/>
                <a:gd name="T31" fmla="*/ 1 h 418"/>
                <a:gd name="T32" fmla="*/ 0 w 663"/>
                <a:gd name="T33" fmla="*/ 1 h 418"/>
                <a:gd name="T34" fmla="*/ 0 w 663"/>
                <a:gd name="T35" fmla="*/ 1 h 418"/>
                <a:gd name="T36" fmla="*/ 0 w 663"/>
                <a:gd name="T37" fmla="*/ 1 h 418"/>
                <a:gd name="T38" fmla="*/ 0 w 663"/>
                <a:gd name="T39" fmla="*/ 1 h 418"/>
                <a:gd name="T40" fmla="*/ 0 w 663"/>
                <a:gd name="T41" fmla="*/ 1 h 418"/>
                <a:gd name="T42" fmla="*/ 0 w 663"/>
                <a:gd name="T43" fmla="*/ 1 h 418"/>
                <a:gd name="T44" fmla="*/ 0 w 663"/>
                <a:gd name="T45" fmla="*/ 1 h 418"/>
                <a:gd name="T46" fmla="*/ 0 w 663"/>
                <a:gd name="T47" fmla="*/ 1 h 418"/>
                <a:gd name="T48" fmla="*/ 0 w 663"/>
                <a:gd name="T49" fmla="*/ 1 h 418"/>
                <a:gd name="T50" fmla="*/ 0 w 663"/>
                <a:gd name="T51" fmla="*/ 1 h 418"/>
                <a:gd name="T52" fmla="*/ 0 w 663"/>
                <a:gd name="T53" fmla="*/ 1 h 418"/>
                <a:gd name="T54" fmla="*/ 0 w 663"/>
                <a:gd name="T55" fmla="*/ 1 h 418"/>
                <a:gd name="T56" fmla="*/ 0 w 663"/>
                <a:gd name="T57" fmla="*/ 1 h 418"/>
                <a:gd name="T58" fmla="*/ 0 w 663"/>
                <a:gd name="T59" fmla="*/ 1 h 418"/>
                <a:gd name="T60" fmla="*/ 0 w 663"/>
                <a:gd name="T61" fmla="*/ 1 h 418"/>
                <a:gd name="T62" fmla="*/ 0 w 663"/>
                <a:gd name="T63" fmla="*/ 1 h 418"/>
                <a:gd name="T64" fmla="*/ 0 w 663"/>
                <a:gd name="T65" fmla="*/ 1 h 418"/>
                <a:gd name="T66" fmla="*/ 0 w 663"/>
                <a:gd name="T67" fmla="*/ 1 h 418"/>
                <a:gd name="T68" fmla="*/ 0 w 663"/>
                <a:gd name="T69" fmla="*/ 0 h 4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3"/>
                <a:gd name="T106" fmla="*/ 0 h 418"/>
                <a:gd name="T107" fmla="*/ 663 w 663"/>
                <a:gd name="T108" fmla="*/ 418 h 4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3" h="418">
                  <a:moveTo>
                    <a:pt x="29" y="0"/>
                  </a:moveTo>
                  <a:lnTo>
                    <a:pt x="13" y="35"/>
                  </a:lnTo>
                  <a:lnTo>
                    <a:pt x="4" y="72"/>
                  </a:lnTo>
                  <a:lnTo>
                    <a:pt x="0" y="109"/>
                  </a:lnTo>
                  <a:lnTo>
                    <a:pt x="3" y="147"/>
                  </a:lnTo>
                  <a:lnTo>
                    <a:pt x="10" y="184"/>
                  </a:lnTo>
                  <a:lnTo>
                    <a:pt x="23" y="220"/>
                  </a:lnTo>
                  <a:lnTo>
                    <a:pt x="43" y="254"/>
                  </a:lnTo>
                  <a:lnTo>
                    <a:pt x="68" y="287"/>
                  </a:lnTo>
                  <a:lnTo>
                    <a:pt x="94" y="310"/>
                  </a:lnTo>
                  <a:lnTo>
                    <a:pt x="121" y="331"/>
                  </a:lnTo>
                  <a:lnTo>
                    <a:pt x="152" y="351"/>
                  </a:lnTo>
                  <a:lnTo>
                    <a:pt x="185" y="368"/>
                  </a:lnTo>
                  <a:lnTo>
                    <a:pt x="219" y="384"/>
                  </a:lnTo>
                  <a:lnTo>
                    <a:pt x="256" y="397"/>
                  </a:lnTo>
                  <a:lnTo>
                    <a:pt x="293" y="407"/>
                  </a:lnTo>
                  <a:lnTo>
                    <a:pt x="331" y="414"/>
                  </a:lnTo>
                  <a:lnTo>
                    <a:pt x="369" y="418"/>
                  </a:lnTo>
                  <a:lnTo>
                    <a:pt x="407" y="418"/>
                  </a:lnTo>
                  <a:lnTo>
                    <a:pt x="445" y="414"/>
                  </a:lnTo>
                  <a:lnTo>
                    <a:pt x="482" y="406"/>
                  </a:lnTo>
                  <a:lnTo>
                    <a:pt x="517" y="395"/>
                  </a:lnTo>
                  <a:lnTo>
                    <a:pt x="552" y="377"/>
                  </a:lnTo>
                  <a:lnTo>
                    <a:pt x="584" y="355"/>
                  </a:lnTo>
                  <a:lnTo>
                    <a:pt x="614" y="329"/>
                  </a:lnTo>
                  <a:lnTo>
                    <a:pt x="623" y="312"/>
                  </a:lnTo>
                  <a:lnTo>
                    <a:pt x="633" y="296"/>
                  </a:lnTo>
                  <a:lnTo>
                    <a:pt x="641" y="277"/>
                  </a:lnTo>
                  <a:lnTo>
                    <a:pt x="649" y="258"/>
                  </a:lnTo>
                  <a:lnTo>
                    <a:pt x="655" y="237"/>
                  </a:lnTo>
                  <a:lnTo>
                    <a:pt x="659" y="214"/>
                  </a:lnTo>
                  <a:lnTo>
                    <a:pt x="661" y="186"/>
                  </a:lnTo>
                  <a:lnTo>
                    <a:pt x="663" y="156"/>
                  </a:lnTo>
                  <a:lnTo>
                    <a:pt x="143" y="33"/>
                  </a:lnTo>
                  <a:lnTo>
                    <a:pt x="29" y="0"/>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7" name="Freeform 16"/>
            <p:cNvSpPr>
              <a:spLocks/>
            </p:cNvSpPr>
            <p:nvPr/>
          </p:nvSpPr>
          <p:spPr bwMode="auto">
            <a:xfrm>
              <a:off x="3828" y="2602"/>
              <a:ext cx="420" cy="287"/>
            </a:xfrm>
            <a:custGeom>
              <a:avLst/>
              <a:gdLst>
                <a:gd name="T0" fmla="*/ 1 w 839"/>
                <a:gd name="T1" fmla="*/ 1 h 572"/>
                <a:gd name="T2" fmla="*/ 1 w 839"/>
                <a:gd name="T3" fmla="*/ 1 h 572"/>
                <a:gd name="T4" fmla="*/ 1 w 839"/>
                <a:gd name="T5" fmla="*/ 1 h 572"/>
                <a:gd name="T6" fmla="*/ 1 w 839"/>
                <a:gd name="T7" fmla="*/ 1 h 572"/>
                <a:gd name="T8" fmla="*/ 1 w 839"/>
                <a:gd name="T9" fmla="*/ 1 h 572"/>
                <a:gd name="T10" fmla="*/ 1 w 839"/>
                <a:gd name="T11" fmla="*/ 1 h 572"/>
                <a:gd name="T12" fmla="*/ 1 w 839"/>
                <a:gd name="T13" fmla="*/ 1 h 572"/>
                <a:gd name="T14" fmla="*/ 1 w 839"/>
                <a:gd name="T15" fmla="*/ 1 h 572"/>
                <a:gd name="T16" fmla="*/ 1 w 839"/>
                <a:gd name="T17" fmla="*/ 1 h 572"/>
                <a:gd name="T18" fmla="*/ 1 w 839"/>
                <a:gd name="T19" fmla="*/ 1 h 572"/>
                <a:gd name="T20" fmla="*/ 1 w 839"/>
                <a:gd name="T21" fmla="*/ 1 h 572"/>
                <a:gd name="T22" fmla="*/ 1 w 839"/>
                <a:gd name="T23" fmla="*/ 1 h 572"/>
                <a:gd name="T24" fmla="*/ 1 w 839"/>
                <a:gd name="T25" fmla="*/ 1 h 572"/>
                <a:gd name="T26" fmla="*/ 1 w 839"/>
                <a:gd name="T27" fmla="*/ 1 h 572"/>
                <a:gd name="T28" fmla="*/ 1 w 839"/>
                <a:gd name="T29" fmla="*/ 1 h 572"/>
                <a:gd name="T30" fmla="*/ 1 w 839"/>
                <a:gd name="T31" fmla="*/ 1 h 572"/>
                <a:gd name="T32" fmla="*/ 1 w 839"/>
                <a:gd name="T33" fmla="*/ 1 h 572"/>
                <a:gd name="T34" fmla="*/ 1 w 839"/>
                <a:gd name="T35" fmla="*/ 1 h 572"/>
                <a:gd name="T36" fmla="*/ 1 w 839"/>
                <a:gd name="T37" fmla="*/ 1 h 572"/>
                <a:gd name="T38" fmla="*/ 1 w 839"/>
                <a:gd name="T39" fmla="*/ 1 h 572"/>
                <a:gd name="T40" fmla="*/ 1 w 839"/>
                <a:gd name="T41" fmla="*/ 1 h 572"/>
                <a:gd name="T42" fmla="*/ 1 w 839"/>
                <a:gd name="T43" fmla="*/ 1 h 572"/>
                <a:gd name="T44" fmla="*/ 1 w 839"/>
                <a:gd name="T45" fmla="*/ 1 h 572"/>
                <a:gd name="T46" fmla="*/ 1 w 839"/>
                <a:gd name="T47" fmla="*/ 1 h 572"/>
                <a:gd name="T48" fmla="*/ 1 w 839"/>
                <a:gd name="T49" fmla="*/ 1 h 572"/>
                <a:gd name="T50" fmla="*/ 1 w 839"/>
                <a:gd name="T51" fmla="*/ 1 h 572"/>
                <a:gd name="T52" fmla="*/ 1 w 839"/>
                <a:gd name="T53" fmla="*/ 1 h 572"/>
                <a:gd name="T54" fmla="*/ 1 w 839"/>
                <a:gd name="T55" fmla="*/ 1 h 572"/>
                <a:gd name="T56" fmla="*/ 1 w 839"/>
                <a:gd name="T57" fmla="*/ 1 h 572"/>
                <a:gd name="T58" fmla="*/ 1 w 839"/>
                <a:gd name="T59" fmla="*/ 1 h 572"/>
                <a:gd name="T60" fmla="*/ 1 w 839"/>
                <a:gd name="T61" fmla="*/ 1 h 572"/>
                <a:gd name="T62" fmla="*/ 1 w 839"/>
                <a:gd name="T63" fmla="*/ 0 h 572"/>
                <a:gd name="T64" fmla="*/ 1 w 839"/>
                <a:gd name="T65" fmla="*/ 1 h 572"/>
                <a:gd name="T66" fmla="*/ 1 w 839"/>
                <a:gd name="T67" fmla="*/ 1 h 572"/>
                <a:gd name="T68" fmla="*/ 1 w 839"/>
                <a:gd name="T69" fmla="*/ 1 h 572"/>
                <a:gd name="T70" fmla="*/ 1 w 839"/>
                <a:gd name="T71" fmla="*/ 1 h 572"/>
                <a:gd name="T72" fmla="*/ 1 w 839"/>
                <a:gd name="T73" fmla="*/ 1 h 572"/>
                <a:gd name="T74" fmla="*/ 1 w 839"/>
                <a:gd name="T75" fmla="*/ 1 h 5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39"/>
                <a:gd name="T115" fmla="*/ 0 h 572"/>
                <a:gd name="T116" fmla="*/ 839 w 839"/>
                <a:gd name="T117" fmla="*/ 572 h 5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39" h="572">
                  <a:moveTo>
                    <a:pt x="99" y="164"/>
                  </a:moveTo>
                  <a:lnTo>
                    <a:pt x="24" y="234"/>
                  </a:lnTo>
                  <a:lnTo>
                    <a:pt x="0" y="271"/>
                  </a:lnTo>
                  <a:lnTo>
                    <a:pt x="5" y="294"/>
                  </a:lnTo>
                  <a:lnTo>
                    <a:pt x="7" y="325"/>
                  </a:lnTo>
                  <a:lnTo>
                    <a:pt x="21" y="344"/>
                  </a:lnTo>
                  <a:lnTo>
                    <a:pt x="40" y="359"/>
                  </a:lnTo>
                  <a:lnTo>
                    <a:pt x="61" y="380"/>
                  </a:lnTo>
                  <a:lnTo>
                    <a:pt x="81" y="400"/>
                  </a:lnTo>
                  <a:lnTo>
                    <a:pt x="101" y="419"/>
                  </a:lnTo>
                  <a:lnTo>
                    <a:pt x="122" y="438"/>
                  </a:lnTo>
                  <a:lnTo>
                    <a:pt x="144" y="456"/>
                  </a:lnTo>
                  <a:lnTo>
                    <a:pt x="165" y="473"/>
                  </a:lnTo>
                  <a:lnTo>
                    <a:pt x="187" y="491"/>
                  </a:lnTo>
                  <a:lnTo>
                    <a:pt x="210" y="506"/>
                  </a:lnTo>
                  <a:lnTo>
                    <a:pt x="233" y="519"/>
                  </a:lnTo>
                  <a:lnTo>
                    <a:pt x="256" y="532"/>
                  </a:lnTo>
                  <a:lnTo>
                    <a:pt x="279" y="544"/>
                  </a:lnTo>
                  <a:lnTo>
                    <a:pt x="304" y="553"/>
                  </a:lnTo>
                  <a:lnTo>
                    <a:pt x="328" y="561"/>
                  </a:lnTo>
                  <a:lnTo>
                    <a:pt x="355" y="567"/>
                  </a:lnTo>
                  <a:lnTo>
                    <a:pt x="381" y="571"/>
                  </a:lnTo>
                  <a:lnTo>
                    <a:pt x="408" y="572"/>
                  </a:lnTo>
                  <a:lnTo>
                    <a:pt x="436" y="571"/>
                  </a:lnTo>
                  <a:lnTo>
                    <a:pt x="463" y="569"/>
                  </a:lnTo>
                  <a:lnTo>
                    <a:pt x="489" y="564"/>
                  </a:lnTo>
                  <a:lnTo>
                    <a:pt x="514" y="559"/>
                  </a:lnTo>
                  <a:lnTo>
                    <a:pt x="538" y="552"/>
                  </a:lnTo>
                  <a:lnTo>
                    <a:pt x="561" y="542"/>
                  </a:lnTo>
                  <a:lnTo>
                    <a:pt x="583" y="532"/>
                  </a:lnTo>
                  <a:lnTo>
                    <a:pt x="605" y="519"/>
                  </a:lnTo>
                  <a:lnTo>
                    <a:pt x="625" y="506"/>
                  </a:lnTo>
                  <a:lnTo>
                    <a:pt x="646" y="489"/>
                  </a:lnTo>
                  <a:lnTo>
                    <a:pt x="666" y="472"/>
                  </a:lnTo>
                  <a:lnTo>
                    <a:pt x="685" y="451"/>
                  </a:lnTo>
                  <a:lnTo>
                    <a:pt x="704" y="430"/>
                  </a:lnTo>
                  <a:lnTo>
                    <a:pt x="723" y="405"/>
                  </a:lnTo>
                  <a:lnTo>
                    <a:pt x="743" y="379"/>
                  </a:lnTo>
                  <a:lnTo>
                    <a:pt x="761" y="350"/>
                  </a:lnTo>
                  <a:lnTo>
                    <a:pt x="818" y="297"/>
                  </a:lnTo>
                  <a:lnTo>
                    <a:pt x="825" y="287"/>
                  </a:lnTo>
                  <a:lnTo>
                    <a:pt x="835" y="278"/>
                  </a:lnTo>
                  <a:lnTo>
                    <a:pt x="839" y="267"/>
                  </a:lnTo>
                  <a:lnTo>
                    <a:pt x="834" y="251"/>
                  </a:lnTo>
                  <a:lnTo>
                    <a:pt x="782" y="235"/>
                  </a:lnTo>
                  <a:lnTo>
                    <a:pt x="765" y="210"/>
                  </a:lnTo>
                  <a:lnTo>
                    <a:pt x="748" y="188"/>
                  </a:lnTo>
                  <a:lnTo>
                    <a:pt x="734" y="167"/>
                  </a:lnTo>
                  <a:lnTo>
                    <a:pt x="719" y="149"/>
                  </a:lnTo>
                  <a:lnTo>
                    <a:pt x="704" y="131"/>
                  </a:lnTo>
                  <a:lnTo>
                    <a:pt x="690" y="115"/>
                  </a:lnTo>
                  <a:lnTo>
                    <a:pt x="675" y="101"/>
                  </a:lnTo>
                  <a:lnTo>
                    <a:pt x="660" y="89"/>
                  </a:lnTo>
                  <a:lnTo>
                    <a:pt x="644" y="76"/>
                  </a:lnTo>
                  <a:lnTo>
                    <a:pt x="626" y="66"/>
                  </a:lnTo>
                  <a:lnTo>
                    <a:pt x="608" y="55"/>
                  </a:lnTo>
                  <a:lnTo>
                    <a:pt x="588" y="45"/>
                  </a:lnTo>
                  <a:lnTo>
                    <a:pt x="568" y="36"/>
                  </a:lnTo>
                  <a:lnTo>
                    <a:pt x="545" y="26"/>
                  </a:lnTo>
                  <a:lnTo>
                    <a:pt x="518" y="17"/>
                  </a:lnTo>
                  <a:lnTo>
                    <a:pt x="491" y="8"/>
                  </a:lnTo>
                  <a:lnTo>
                    <a:pt x="459" y="3"/>
                  </a:lnTo>
                  <a:lnTo>
                    <a:pt x="428" y="1"/>
                  </a:lnTo>
                  <a:lnTo>
                    <a:pt x="400" y="0"/>
                  </a:lnTo>
                  <a:lnTo>
                    <a:pt x="371" y="1"/>
                  </a:lnTo>
                  <a:lnTo>
                    <a:pt x="343" y="3"/>
                  </a:lnTo>
                  <a:lnTo>
                    <a:pt x="317" y="7"/>
                  </a:lnTo>
                  <a:lnTo>
                    <a:pt x="291" y="13"/>
                  </a:lnTo>
                  <a:lnTo>
                    <a:pt x="267" y="21"/>
                  </a:lnTo>
                  <a:lnTo>
                    <a:pt x="243" y="31"/>
                  </a:lnTo>
                  <a:lnTo>
                    <a:pt x="221" y="43"/>
                  </a:lnTo>
                  <a:lnTo>
                    <a:pt x="199" y="58"/>
                  </a:lnTo>
                  <a:lnTo>
                    <a:pt x="177" y="74"/>
                  </a:lnTo>
                  <a:lnTo>
                    <a:pt x="157" y="92"/>
                  </a:lnTo>
                  <a:lnTo>
                    <a:pt x="137" y="114"/>
                  </a:lnTo>
                  <a:lnTo>
                    <a:pt x="117" y="137"/>
                  </a:lnTo>
                  <a:lnTo>
                    <a:pt x="99" y="164"/>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8" name="Freeform 17"/>
            <p:cNvSpPr>
              <a:spLocks/>
            </p:cNvSpPr>
            <p:nvPr/>
          </p:nvSpPr>
          <p:spPr bwMode="auto">
            <a:xfrm>
              <a:off x="3829" y="2605"/>
              <a:ext cx="416" cy="283"/>
            </a:xfrm>
            <a:custGeom>
              <a:avLst/>
              <a:gdLst>
                <a:gd name="T0" fmla="*/ 1 w 832"/>
                <a:gd name="T1" fmla="*/ 1 h 565"/>
                <a:gd name="T2" fmla="*/ 1 w 832"/>
                <a:gd name="T3" fmla="*/ 1 h 565"/>
                <a:gd name="T4" fmla="*/ 1 w 832"/>
                <a:gd name="T5" fmla="*/ 1 h 565"/>
                <a:gd name="T6" fmla="*/ 1 w 832"/>
                <a:gd name="T7" fmla="*/ 1 h 565"/>
                <a:gd name="T8" fmla="*/ 1 w 832"/>
                <a:gd name="T9" fmla="*/ 1 h 565"/>
                <a:gd name="T10" fmla="*/ 1 w 832"/>
                <a:gd name="T11" fmla="*/ 1 h 565"/>
                <a:gd name="T12" fmla="*/ 1 w 832"/>
                <a:gd name="T13" fmla="*/ 1 h 565"/>
                <a:gd name="T14" fmla="*/ 1 w 832"/>
                <a:gd name="T15" fmla="*/ 1 h 565"/>
                <a:gd name="T16" fmla="*/ 1 w 832"/>
                <a:gd name="T17" fmla="*/ 1 h 565"/>
                <a:gd name="T18" fmla="*/ 1 w 832"/>
                <a:gd name="T19" fmla="*/ 1 h 565"/>
                <a:gd name="T20" fmla="*/ 1 w 832"/>
                <a:gd name="T21" fmla="*/ 1 h 565"/>
                <a:gd name="T22" fmla="*/ 1 w 832"/>
                <a:gd name="T23" fmla="*/ 1 h 565"/>
                <a:gd name="T24" fmla="*/ 1 w 832"/>
                <a:gd name="T25" fmla="*/ 1 h 565"/>
                <a:gd name="T26" fmla="*/ 1 w 832"/>
                <a:gd name="T27" fmla="*/ 1 h 565"/>
                <a:gd name="T28" fmla="*/ 1 w 832"/>
                <a:gd name="T29" fmla="*/ 1 h 565"/>
                <a:gd name="T30" fmla="*/ 1 w 832"/>
                <a:gd name="T31" fmla="*/ 1 h 565"/>
                <a:gd name="T32" fmla="*/ 1 w 832"/>
                <a:gd name="T33" fmla="*/ 1 h 565"/>
                <a:gd name="T34" fmla="*/ 1 w 832"/>
                <a:gd name="T35" fmla="*/ 1 h 565"/>
                <a:gd name="T36" fmla="*/ 1 w 832"/>
                <a:gd name="T37" fmla="*/ 1 h 565"/>
                <a:gd name="T38" fmla="*/ 1 w 832"/>
                <a:gd name="T39" fmla="*/ 1 h 565"/>
                <a:gd name="T40" fmla="*/ 1 w 832"/>
                <a:gd name="T41" fmla="*/ 1 h 565"/>
                <a:gd name="T42" fmla="*/ 1 w 832"/>
                <a:gd name="T43" fmla="*/ 1 h 565"/>
                <a:gd name="T44" fmla="*/ 1 w 832"/>
                <a:gd name="T45" fmla="*/ 1 h 565"/>
                <a:gd name="T46" fmla="*/ 1 w 832"/>
                <a:gd name="T47" fmla="*/ 1 h 565"/>
                <a:gd name="T48" fmla="*/ 1 w 832"/>
                <a:gd name="T49" fmla="*/ 1 h 565"/>
                <a:gd name="T50" fmla="*/ 1 w 832"/>
                <a:gd name="T51" fmla="*/ 1 h 565"/>
                <a:gd name="T52" fmla="*/ 1 w 832"/>
                <a:gd name="T53" fmla="*/ 1 h 565"/>
                <a:gd name="T54" fmla="*/ 1 w 832"/>
                <a:gd name="T55" fmla="*/ 1 h 565"/>
                <a:gd name="T56" fmla="*/ 1 w 832"/>
                <a:gd name="T57" fmla="*/ 1 h 565"/>
                <a:gd name="T58" fmla="*/ 1 w 832"/>
                <a:gd name="T59" fmla="*/ 1 h 565"/>
                <a:gd name="T60" fmla="*/ 1 w 832"/>
                <a:gd name="T61" fmla="*/ 1 h 565"/>
                <a:gd name="T62" fmla="*/ 1 w 832"/>
                <a:gd name="T63" fmla="*/ 1 h 565"/>
                <a:gd name="T64" fmla="*/ 1 w 832"/>
                <a:gd name="T65" fmla="*/ 1 h 565"/>
                <a:gd name="T66" fmla="*/ 1 w 832"/>
                <a:gd name="T67" fmla="*/ 1 h 565"/>
                <a:gd name="T68" fmla="*/ 1 w 832"/>
                <a:gd name="T69" fmla="*/ 1 h 565"/>
                <a:gd name="T70" fmla="*/ 1 w 832"/>
                <a:gd name="T71" fmla="*/ 1 h 565"/>
                <a:gd name="T72" fmla="*/ 1 w 832"/>
                <a:gd name="T73" fmla="*/ 1 h 565"/>
                <a:gd name="T74" fmla="*/ 1 w 832"/>
                <a:gd name="T75" fmla="*/ 1 h 565"/>
                <a:gd name="T76" fmla="*/ 1 w 832"/>
                <a:gd name="T77" fmla="*/ 1 h 565"/>
                <a:gd name="T78" fmla="*/ 1 w 832"/>
                <a:gd name="T79" fmla="*/ 1 h 565"/>
                <a:gd name="T80" fmla="*/ 1 w 832"/>
                <a:gd name="T81" fmla="*/ 1 h 565"/>
                <a:gd name="T82" fmla="*/ 1 w 832"/>
                <a:gd name="T83" fmla="*/ 1 h 565"/>
                <a:gd name="T84" fmla="*/ 1 w 832"/>
                <a:gd name="T85" fmla="*/ 1 h 565"/>
                <a:gd name="T86" fmla="*/ 1 w 832"/>
                <a:gd name="T87" fmla="*/ 1 h 565"/>
                <a:gd name="T88" fmla="*/ 1 w 832"/>
                <a:gd name="T89" fmla="*/ 1 h 565"/>
                <a:gd name="T90" fmla="*/ 1 w 832"/>
                <a:gd name="T91" fmla="*/ 1 h 565"/>
                <a:gd name="T92" fmla="*/ 1 w 832"/>
                <a:gd name="T93" fmla="*/ 1 h 565"/>
                <a:gd name="T94" fmla="*/ 1 w 832"/>
                <a:gd name="T95" fmla="*/ 1 h 565"/>
                <a:gd name="T96" fmla="*/ 1 w 832"/>
                <a:gd name="T97" fmla="*/ 1 h 565"/>
                <a:gd name="T98" fmla="*/ 1 w 832"/>
                <a:gd name="T99" fmla="*/ 0 h 565"/>
                <a:gd name="T100" fmla="*/ 1 w 832"/>
                <a:gd name="T101" fmla="*/ 1 h 565"/>
                <a:gd name="T102" fmla="*/ 1 w 832"/>
                <a:gd name="T103" fmla="*/ 1 h 565"/>
                <a:gd name="T104" fmla="*/ 1 w 832"/>
                <a:gd name="T105" fmla="*/ 1 h 565"/>
                <a:gd name="T106" fmla="*/ 1 w 832"/>
                <a:gd name="T107" fmla="*/ 1 h 565"/>
                <a:gd name="T108" fmla="*/ 1 w 832"/>
                <a:gd name="T109" fmla="*/ 1 h 565"/>
                <a:gd name="T110" fmla="*/ 1 w 832"/>
                <a:gd name="T111" fmla="*/ 1 h 56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32"/>
                <a:gd name="T169" fmla="*/ 0 h 565"/>
                <a:gd name="T170" fmla="*/ 832 w 832"/>
                <a:gd name="T171" fmla="*/ 565 h 56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32" h="565">
                  <a:moveTo>
                    <a:pt x="100" y="159"/>
                  </a:moveTo>
                  <a:lnTo>
                    <a:pt x="91" y="167"/>
                  </a:lnTo>
                  <a:lnTo>
                    <a:pt x="82" y="176"/>
                  </a:lnTo>
                  <a:lnTo>
                    <a:pt x="73" y="184"/>
                  </a:lnTo>
                  <a:lnTo>
                    <a:pt x="64" y="193"/>
                  </a:lnTo>
                  <a:lnTo>
                    <a:pt x="54" y="201"/>
                  </a:lnTo>
                  <a:lnTo>
                    <a:pt x="45" y="210"/>
                  </a:lnTo>
                  <a:lnTo>
                    <a:pt x="36" y="218"/>
                  </a:lnTo>
                  <a:lnTo>
                    <a:pt x="27" y="228"/>
                  </a:lnTo>
                  <a:lnTo>
                    <a:pt x="21" y="237"/>
                  </a:lnTo>
                  <a:lnTo>
                    <a:pt x="14" y="245"/>
                  </a:lnTo>
                  <a:lnTo>
                    <a:pt x="7" y="254"/>
                  </a:lnTo>
                  <a:lnTo>
                    <a:pt x="0" y="263"/>
                  </a:lnTo>
                  <a:lnTo>
                    <a:pt x="1" y="269"/>
                  </a:lnTo>
                  <a:lnTo>
                    <a:pt x="4" y="275"/>
                  </a:lnTo>
                  <a:lnTo>
                    <a:pt x="5" y="281"/>
                  </a:lnTo>
                  <a:lnTo>
                    <a:pt x="6" y="288"/>
                  </a:lnTo>
                  <a:lnTo>
                    <a:pt x="7" y="296"/>
                  </a:lnTo>
                  <a:lnTo>
                    <a:pt x="7" y="302"/>
                  </a:lnTo>
                  <a:lnTo>
                    <a:pt x="7" y="311"/>
                  </a:lnTo>
                  <a:lnTo>
                    <a:pt x="8" y="319"/>
                  </a:lnTo>
                  <a:lnTo>
                    <a:pt x="11" y="323"/>
                  </a:lnTo>
                  <a:lnTo>
                    <a:pt x="14" y="327"/>
                  </a:lnTo>
                  <a:lnTo>
                    <a:pt x="18" y="331"/>
                  </a:lnTo>
                  <a:lnTo>
                    <a:pt x="21" y="336"/>
                  </a:lnTo>
                  <a:lnTo>
                    <a:pt x="27" y="340"/>
                  </a:lnTo>
                  <a:lnTo>
                    <a:pt x="31" y="344"/>
                  </a:lnTo>
                  <a:lnTo>
                    <a:pt x="37" y="349"/>
                  </a:lnTo>
                  <a:lnTo>
                    <a:pt x="42" y="352"/>
                  </a:lnTo>
                  <a:lnTo>
                    <a:pt x="61" y="372"/>
                  </a:lnTo>
                  <a:lnTo>
                    <a:pt x="81" y="391"/>
                  </a:lnTo>
                  <a:lnTo>
                    <a:pt x="102" y="411"/>
                  </a:lnTo>
                  <a:lnTo>
                    <a:pt x="122" y="430"/>
                  </a:lnTo>
                  <a:lnTo>
                    <a:pt x="143" y="448"/>
                  </a:lnTo>
                  <a:lnTo>
                    <a:pt x="164" y="465"/>
                  </a:lnTo>
                  <a:lnTo>
                    <a:pt x="186" y="482"/>
                  </a:lnTo>
                  <a:lnTo>
                    <a:pt x="208" y="497"/>
                  </a:lnTo>
                  <a:lnTo>
                    <a:pt x="231" y="511"/>
                  </a:lnTo>
                  <a:lnTo>
                    <a:pt x="254" y="524"/>
                  </a:lnTo>
                  <a:lnTo>
                    <a:pt x="277" y="535"/>
                  </a:lnTo>
                  <a:lnTo>
                    <a:pt x="301" y="544"/>
                  </a:lnTo>
                  <a:lnTo>
                    <a:pt x="326" y="552"/>
                  </a:lnTo>
                  <a:lnTo>
                    <a:pt x="352" y="559"/>
                  </a:lnTo>
                  <a:lnTo>
                    <a:pt x="378" y="563"/>
                  </a:lnTo>
                  <a:lnTo>
                    <a:pt x="404" y="565"/>
                  </a:lnTo>
                  <a:lnTo>
                    <a:pt x="432" y="564"/>
                  </a:lnTo>
                  <a:lnTo>
                    <a:pt x="459" y="560"/>
                  </a:lnTo>
                  <a:lnTo>
                    <a:pt x="484" y="556"/>
                  </a:lnTo>
                  <a:lnTo>
                    <a:pt x="509" y="550"/>
                  </a:lnTo>
                  <a:lnTo>
                    <a:pt x="533" y="543"/>
                  </a:lnTo>
                  <a:lnTo>
                    <a:pt x="556" y="534"/>
                  </a:lnTo>
                  <a:lnTo>
                    <a:pt x="578" y="524"/>
                  </a:lnTo>
                  <a:lnTo>
                    <a:pt x="600" y="511"/>
                  </a:lnTo>
                  <a:lnTo>
                    <a:pt x="621" y="496"/>
                  </a:lnTo>
                  <a:lnTo>
                    <a:pt x="641" y="481"/>
                  </a:lnTo>
                  <a:lnTo>
                    <a:pt x="660" y="463"/>
                  </a:lnTo>
                  <a:lnTo>
                    <a:pt x="680" y="443"/>
                  </a:lnTo>
                  <a:lnTo>
                    <a:pt x="698" y="421"/>
                  </a:lnTo>
                  <a:lnTo>
                    <a:pt x="718" y="398"/>
                  </a:lnTo>
                  <a:lnTo>
                    <a:pt x="735" y="372"/>
                  </a:lnTo>
                  <a:lnTo>
                    <a:pt x="753" y="344"/>
                  </a:lnTo>
                  <a:lnTo>
                    <a:pt x="760" y="337"/>
                  </a:lnTo>
                  <a:lnTo>
                    <a:pt x="767" y="330"/>
                  </a:lnTo>
                  <a:lnTo>
                    <a:pt x="774" y="323"/>
                  </a:lnTo>
                  <a:lnTo>
                    <a:pt x="782" y="316"/>
                  </a:lnTo>
                  <a:lnTo>
                    <a:pt x="789" y="309"/>
                  </a:lnTo>
                  <a:lnTo>
                    <a:pt x="796" y="302"/>
                  </a:lnTo>
                  <a:lnTo>
                    <a:pt x="803" y="297"/>
                  </a:lnTo>
                  <a:lnTo>
                    <a:pt x="810" y="290"/>
                  </a:lnTo>
                  <a:lnTo>
                    <a:pt x="817" y="281"/>
                  </a:lnTo>
                  <a:lnTo>
                    <a:pt x="826" y="273"/>
                  </a:lnTo>
                  <a:lnTo>
                    <a:pt x="832" y="262"/>
                  </a:lnTo>
                  <a:lnTo>
                    <a:pt x="828" y="247"/>
                  </a:lnTo>
                  <a:lnTo>
                    <a:pt x="821" y="245"/>
                  </a:lnTo>
                  <a:lnTo>
                    <a:pt x="816" y="243"/>
                  </a:lnTo>
                  <a:lnTo>
                    <a:pt x="809" y="240"/>
                  </a:lnTo>
                  <a:lnTo>
                    <a:pt x="802" y="238"/>
                  </a:lnTo>
                  <a:lnTo>
                    <a:pt x="796" y="237"/>
                  </a:lnTo>
                  <a:lnTo>
                    <a:pt x="789" y="235"/>
                  </a:lnTo>
                  <a:lnTo>
                    <a:pt x="782" y="232"/>
                  </a:lnTo>
                  <a:lnTo>
                    <a:pt x="775" y="230"/>
                  </a:lnTo>
                  <a:lnTo>
                    <a:pt x="759" y="206"/>
                  </a:lnTo>
                  <a:lnTo>
                    <a:pt x="743" y="184"/>
                  </a:lnTo>
                  <a:lnTo>
                    <a:pt x="728" y="163"/>
                  </a:lnTo>
                  <a:lnTo>
                    <a:pt x="713" y="145"/>
                  </a:lnTo>
                  <a:lnTo>
                    <a:pt x="699" y="129"/>
                  </a:lnTo>
                  <a:lnTo>
                    <a:pt x="685" y="114"/>
                  </a:lnTo>
                  <a:lnTo>
                    <a:pt x="670" y="99"/>
                  </a:lnTo>
                  <a:lnTo>
                    <a:pt x="656" y="86"/>
                  </a:lnTo>
                  <a:lnTo>
                    <a:pt x="639" y="74"/>
                  </a:lnTo>
                  <a:lnTo>
                    <a:pt x="622" y="63"/>
                  </a:lnTo>
                  <a:lnTo>
                    <a:pt x="604" y="53"/>
                  </a:lnTo>
                  <a:lnTo>
                    <a:pt x="584" y="43"/>
                  </a:lnTo>
                  <a:lnTo>
                    <a:pt x="563" y="34"/>
                  </a:lnTo>
                  <a:lnTo>
                    <a:pt x="540" y="25"/>
                  </a:lnTo>
                  <a:lnTo>
                    <a:pt x="515" y="16"/>
                  </a:lnTo>
                  <a:lnTo>
                    <a:pt x="487" y="6"/>
                  </a:lnTo>
                  <a:lnTo>
                    <a:pt x="456" y="3"/>
                  </a:lnTo>
                  <a:lnTo>
                    <a:pt x="426" y="0"/>
                  </a:lnTo>
                  <a:lnTo>
                    <a:pt x="398" y="0"/>
                  </a:lnTo>
                  <a:lnTo>
                    <a:pt x="370" y="0"/>
                  </a:lnTo>
                  <a:lnTo>
                    <a:pt x="342" y="2"/>
                  </a:lnTo>
                  <a:lnTo>
                    <a:pt x="317" y="5"/>
                  </a:lnTo>
                  <a:lnTo>
                    <a:pt x="292" y="11"/>
                  </a:lnTo>
                  <a:lnTo>
                    <a:pt x="267" y="19"/>
                  </a:lnTo>
                  <a:lnTo>
                    <a:pt x="243" y="28"/>
                  </a:lnTo>
                  <a:lnTo>
                    <a:pt x="221" y="40"/>
                  </a:lnTo>
                  <a:lnTo>
                    <a:pt x="199" y="54"/>
                  </a:lnTo>
                  <a:lnTo>
                    <a:pt x="178" y="70"/>
                  </a:lnTo>
                  <a:lnTo>
                    <a:pt x="158" y="88"/>
                  </a:lnTo>
                  <a:lnTo>
                    <a:pt x="138" y="109"/>
                  </a:lnTo>
                  <a:lnTo>
                    <a:pt x="119" y="133"/>
                  </a:lnTo>
                  <a:lnTo>
                    <a:pt x="100" y="159"/>
                  </a:lnTo>
                  <a:close/>
                </a:path>
              </a:pathLst>
            </a:custGeom>
            <a:solidFill>
              <a:srgbClr val="D889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9" name="Freeform 18"/>
            <p:cNvSpPr>
              <a:spLocks/>
            </p:cNvSpPr>
            <p:nvPr/>
          </p:nvSpPr>
          <p:spPr bwMode="auto">
            <a:xfrm>
              <a:off x="3830" y="2607"/>
              <a:ext cx="412" cy="278"/>
            </a:xfrm>
            <a:custGeom>
              <a:avLst/>
              <a:gdLst>
                <a:gd name="T0" fmla="*/ 1 w 823"/>
                <a:gd name="T1" fmla="*/ 0 h 557"/>
                <a:gd name="T2" fmla="*/ 1 w 823"/>
                <a:gd name="T3" fmla="*/ 0 h 557"/>
                <a:gd name="T4" fmla="*/ 1 w 823"/>
                <a:gd name="T5" fmla="*/ 0 h 557"/>
                <a:gd name="T6" fmla="*/ 1 w 823"/>
                <a:gd name="T7" fmla="*/ 0 h 557"/>
                <a:gd name="T8" fmla="*/ 1 w 823"/>
                <a:gd name="T9" fmla="*/ 0 h 557"/>
                <a:gd name="T10" fmla="*/ 1 w 823"/>
                <a:gd name="T11" fmla="*/ 0 h 557"/>
                <a:gd name="T12" fmla="*/ 1 w 823"/>
                <a:gd name="T13" fmla="*/ 0 h 557"/>
                <a:gd name="T14" fmla="*/ 1 w 823"/>
                <a:gd name="T15" fmla="*/ 0 h 557"/>
                <a:gd name="T16" fmla="*/ 1 w 823"/>
                <a:gd name="T17" fmla="*/ 0 h 557"/>
                <a:gd name="T18" fmla="*/ 1 w 823"/>
                <a:gd name="T19" fmla="*/ 0 h 557"/>
                <a:gd name="T20" fmla="*/ 1 w 823"/>
                <a:gd name="T21" fmla="*/ 0 h 557"/>
                <a:gd name="T22" fmla="*/ 1 w 823"/>
                <a:gd name="T23" fmla="*/ 0 h 557"/>
                <a:gd name="T24" fmla="*/ 1 w 823"/>
                <a:gd name="T25" fmla="*/ 0 h 557"/>
                <a:gd name="T26" fmla="*/ 1 w 823"/>
                <a:gd name="T27" fmla="*/ 0 h 557"/>
                <a:gd name="T28" fmla="*/ 1 w 823"/>
                <a:gd name="T29" fmla="*/ 0 h 557"/>
                <a:gd name="T30" fmla="*/ 1 w 823"/>
                <a:gd name="T31" fmla="*/ 0 h 557"/>
                <a:gd name="T32" fmla="*/ 1 w 823"/>
                <a:gd name="T33" fmla="*/ 0 h 557"/>
                <a:gd name="T34" fmla="*/ 1 w 823"/>
                <a:gd name="T35" fmla="*/ 0 h 557"/>
                <a:gd name="T36" fmla="*/ 1 w 823"/>
                <a:gd name="T37" fmla="*/ 0 h 557"/>
                <a:gd name="T38" fmla="*/ 1 w 823"/>
                <a:gd name="T39" fmla="*/ 0 h 557"/>
                <a:gd name="T40" fmla="*/ 1 w 823"/>
                <a:gd name="T41" fmla="*/ 0 h 557"/>
                <a:gd name="T42" fmla="*/ 1 w 823"/>
                <a:gd name="T43" fmla="*/ 0 h 557"/>
                <a:gd name="T44" fmla="*/ 1 w 823"/>
                <a:gd name="T45" fmla="*/ 0 h 557"/>
                <a:gd name="T46" fmla="*/ 1 w 823"/>
                <a:gd name="T47" fmla="*/ 0 h 557"/>
                <a:gd name="T48" fmla="*/ 1 w 823"/>
                <a:gd name="T49" fmla="*/ 0 h 557"/>
                <a:gd name="T50" fmla="*/ 1 w 823"/>
                <a:gd name="T51" fmla="*/ 0 h 557"/>
                <a:gd name="T52" fmla="*/ 1 w 823"/>
                <a:gd name="T53" fmla="*/ 0 h 557"/>
                <a:gd name="T54" fmla="*/ 1 w 823"/>
                <a:gd name="T55" fmla="*/ 0 h 557"/>
                <a:gd name="T56" fmla="*/ 1 w 823"/>
                <a:gd name="T57" fmla="*/ 0 h 557"/>
                <a:gd name="T58" fmla="*/ 1 w 823"/>
                <a:gd name="T59" fmla="*/ 0 h 557"/>
                <a:gd name="T60" fmla="*/ 1 w 823"/>
                <a:gd name="T61" fmla="*/ 0 h 557"/>
                <a:gd name="T62" fmla="*/ 1 w 823"/>
                <a:gd name="T63" fmla="*/ 0 h 557"/>
                <a:gd name="T64" fmla="*/ 1 w 823"/>
                <a:gd name="T65" fmla="*/ 0 h 557"/>
                <a:gd name="T66" fmla="*/ 1 w 823"/>
                <a:gd name="T67" fmla="*/ 0 h 557"/>
                <a:gd name="T68" fmla="*/ 1 w 823"/>
                <a:gd name="T69" fmla="*/ 0 h 557"/>
                <a:gd name="T70" fmla="*/ 1 w 823"/>
                <a:gd name="T71" fmla="*/ 0 h 557"/>
                <a:gd name="T72" fmla="*/ 1 w 823"/>
                <a:gd name="T73" fmla="*/ 0 h 557"/>
                <a:gd name="T74" fmla="*/ 1 w 823"/>
                <a:gd name="T75" fmla="*/ 0 h 557"/>
                <a:gd name="T76" fmla="*/ 1 w 823"/>
                <a:gd name="T77" fmla="*/ 0 h 557"/>
                <a:gd name="T78" fmla="*/ 1 w 823"/>
                <a:gd name="T79" fmla="*/ 0 h 557"/>
                <a:gd name="T80" fmla="*/ 1 w 823"/>
                <a:gd name="T81" fmla="*/ 0 h 557"/>
                <a:gd name="T82" fmla="*/ 1 w 823"/>
                <a:gd name="T83" fmla="*/ 0 h 557"/>
                <a:gd name="T84" fmla="*/ 1 w 823"/>
                <a:gd name="T85" fmla="*/ 0 h 557"/>
                <a:gd name="T86" fmla="*/ 1 w 823"/>
                <a:gd name="T87" fmla="*/ 0 h 557"/>
                <a:gd name="T88" fmla="*/ 1 w 823"/>
                <a:gd name="T89" fmla="*/ 0 h 557"/>
                <a:gd name="T90" fmla="*/ 1 w 823"/>
                <a:gd name="T91" fmla="*/ 0 h 557"/>
                <a:gd name="T92" fmla="*/ 1 w 823"/>
                <a:gd name="T93" fmla="*/ 0 h 557"/>
                <a:gd name="T94" fmla="*/ 1 w 823"/>
                <a:gd name="T95" fmla="*/ 0 h 557"/>
                <a:gd name="T96" fmla="*/ 1 w 823"/>
                <a:gd name="T97" fmla="*/ 0 h 557"/>
                <a:gd name="T98" fmla="*/ 1 w 823"/>
                <a:gd name="T99" fmla="*/ 0 h 557"/>
                <a:gd name="T100" fmla="*/ 1 w 823"/>
                <a:gd name="T101" fmla="*/ 0 h 557"/>
                <a:gd name="T102" fmla="*/ 1 w 823"/>
                <a:gd name="T103" fmla="*/ 0 h 557"/>
                <a:gd name="T104" fmla="*/ 1 w 823"/>
                <a:gd name="T105" fmla="*/ 0 h 557"/>
                <a:gd name="T106" fmla="*/ 1 w 823"/>
                <a:gd name="T107" fmla="*/ 0 h 557"/>
                <a:gd name="T108" fmla="*/ 1 w 823"/>
                <a:gd name="T109" fmla="*/ 0 h 557"/>
                <a:gd name="T110" fmla="*/ 1 w 823"/>
                <a:gd name="T111" fmla="*/ 0 h 5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23"/>
                <a:gd name="T169" fmla="*/ 0 h 557"/>
                <a:gd name="T170" fmla="*/ 823 w 823"/>
                <a:gd name="T171" fmla="*/ 557 h 55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23" h="557">
                  <a:moveTo>
                    <a:pt x="101" y="154"/>
                  </a:moveTo>
                  <a:lnTo>
                    <a:pt x="92" y="162"/>
                  </a:lnTo>
                  <a:lnTo>
                    <a:pt x="82" y="172"/>
                  </a:lnTo>
                  <a:lnTo>
                    <a:pt x="73" y="180"/>
                  </a:lnTo>
                  <a:lnTo>
                    <a:pt x="65" y="189"/>
                  </a:lnTo>
                  <a:lnTo>
                    <a:pt x="56" y="197"/>
                  </a:lnTo>
                  <a:lnTo>
                    <a:pt x="47" y="206"/>
                  </a:lnTo>
                  <a:lnTo>
                    <a:pt x="38" y="214"/>
                  </a:lnTo>
                  <a:lnTo>
                    <a:pt x="28" y="223"/>
                  </a:lnTo>
                  <a:lnTo>
                    <a:pt x="21" y="232"/>
                  </a:lnTo>
                  <a:lnTo>
                    <a:pt x="15" y="241"/>
                  </a:lnTo>
                  <a:lnTo>
                    <a:pt x="8" y="249"/>
                  </a:lnTo>
                  <a:lnTo>
                    <a:pt x="0" y="258"/>
                  </a:lnTo>
                  <a:lnTo>
                    <a:pt x="2" y="265"/>
                  </a:lnTo>
                  <a:lnTo>
                    <a:pt x="4" y="271"/>
                  </a:lnTo>
                  <a:lnTo>
                    <a:pt x="5" y="278"/>
                  </a:lnTo>
                  <a:lnTo>
                    <a:pt x="8" y="283"/>
                  </a:lnTo>
                  <a:lnTo>
                    <a:pt x="8" y="291"/>
                  </a:lnTo>
                  <a:lnTo>
                    <a:pt x="8" y="298"/>
                  </a:lnTo>
                  <a:lnTo>
                    <a:pt x="8" y="306"/>
                  </a:lnTo>
                  <a:lnTo>
                    <a:pt x="8" y="314"/>
                  </a:lnTo>
                  <a:lnTo>
                    <a:pt x="10" y="319"/>
                  </a:lnTo>
                  <a:lnTo>
                    <a:pt x="13" y="323"/>
                  </a:lnTo>
                  <a:lnTo>
                    <a:pt x="17" y="326"/>
                  </a:lnTo>
                  <a:lnTo>
                    <a:pt x="19" y="331"/>
                  </a:lnTo>
                  <a:lnTo>
                    <a:pt x="25" y="335"/>
                  </a:lnTo>
                  <a:lnTo>
                    <a:pt x="31" y="339"/>
                  </a:lnTo>
                  <a:lnTo>
                    <a:pt x="35" y="342"/>
                  </a:lnTo>
                  <a:lnTo>
                    <a:pt x="41" y="347"/>
                  </a:lnTo>
                  <a:lnTo>
                    <a:pt x="61" y="366"/>
                  </a:lnTo>
                  <a:lnTo>
                    <a:pt x="80" y="386"/>
                  </a:lnTo>
                  <a:lnTo>
                    <a:pt x="100" y="404"/>
                  </a:lnTo>
                  <a:lnTo>
                    <a:pt x="120" y="424"/>
                  </a:lnTo>
                  <a:lnTo>
                    <a:pt x="141" y="441"/>
                  </a:lnTo>
                  <a:lnTo>
                    <a:pt x="162" y="458"/>
                  </a:lnTo>
                  <a:lnTo>
                    <a:pt x="184" y="475"/>
                  </a:lnTo>
                  <a:lnTo>
                    <a:pt x="206" y="490"/>
                  </a:lnTo>
                  <a:lnTo>
                    <a:pt x="228" y="504"/>
                  </a:lnTo>
                  <a:lnTo>
                    <a:pt x="251" y="517"/>
                  </a:lnTo>
                  <a:lnTo>
                    <a:pt x="274" y="529"/>
                  </a:lnTo>
                  <a:lnTo>
                    <a:pt x="298" y="538"/>
                  </a:lnTo>
                  <a:lnTo>
                    <a:pt x="322" y="546"/>
                  </a:lnTo>
                  <a:lnTo>
                    <a:pt x="347" y="552"/>
                  </a:lnTo>
                  <a:lnTo>
                    <a:pt x="373" y="555"/>
                  </a:lnTo>
                  <a:lnTo>
                    <a:pt x="399" y="557"/>
                  </a:lnTo>
                  <a:lnTo>
                    <a:pt x="427" y="556"/>
                  </a:lnTo>
                  <a:lnTo>
                    <a:pt x="453" y="553"/>
                  </a:lnTo>
                  <a:lnTo>
                    <a:pt x="479" y="548"/>
                  </a:lnTo>
                  <a:lnTo>
                    <a:pt x="504" y="543"/>
                  </a:lnTo>
                  <a:lnTo>
                    <a:pt x="527" y="536"/>
                  </a:lnTo>
                  <a:lnTo>
                    <a:pt x="550" y="526"/>
                  </a:lnTo>
                  <a:lnTo>
                    <a:pt x="572" y="516"/>
                  </a:lnTo>
                  <a:lnTo>
                    <a:pt x="594" y="503"/>
                  </a:lnTo>
                  <a:lnTo>
                    <a:pt x="615" y="490"/>
                  </a:lnTo>
                  <a:lnTo>
                    <a:pt x="635" y="473"/>
                  </a:lnTo>
                  <a:lnTo>
                    <a:pt x="655" y="456"/>
                  </a:lnTo>
                  <a:lnTo>
                    <a:pt x="673" y="437"/>
                  </a:lnTo>
                  <a:lnTo>
                    <a:pt x="692" y="415"/>
                  </a:lnTo>
                  <a:lnTo>
                    <a:pt x="710" y="392"/>
                  </a:lnTo>
                  <a:lnTo>
                    <a:pt x="727" y="366"/>
                  </a:lnTo>
                  <a:lnTo>
                    <a:pt x="745" y="339"/>
                  </a:lnTo>
                  <a:lnTo>
                    <a:pt x="752" y="332"/>
                  </a:lnTo>
                  <a:lnTo>
                    <a:pt x="758" y="325"/>
                  </a:lnTo>
                  <a:lnTo>
                    <a:pt x="765" y="318"/>
                  </a:lnTo>
                  <a:lnTo>
                    <a:pt x="772" y="311"/>
                  </a:lnTo>
                  <a:lnTo>
                    <a:pt x="779" y="305"/>
                  </a:lnTo>
                  <a:lnTo>
                    <a:pt x="786" y="298"/>
                  </a:lnTo>
                  <a:lnTo>
                    <a:pt x="793" y="291"/>
                  </a:lnTo>
                  <a:lnTo>
                    <a:pt x="800" y="285"/>
                  </a:lnTo>
                  <a:lnTo>
                    <a:pt x="808" y="276"/>
                  </a:lnTo>
                  <a:lnTo>
                    <a:pt x="817" y="268"/>
                  </a:lnTo>
                  <a:lnTo>
                    <a:pt x="823" y="260"/>
                  </a:lnTo>
                  <a:lnTo>
                    <a:pt x="821" y="246"/>
                  </a:lnTo>
                  <a:lnTo>
                    <a:pt x="814" y="244"/>
                  </a:lnTo>
                  <a:lnTo>
                    <a:pt x="808" y="242"/>
                  </a:lnTo>
                  <a:lnTo>
                    <a:pt x="801" y="240"/>
                  </a:lnTo>
                  <a:lnTo>
                    <a:pt x="795" y="237"/>
                  </a:lnTo>
                  <a:lnTo>
                    <a:pt x="788" y="235"/>
                  </a:lnTo>
                  <a:lnTo>
                    <a:pt x="783" y="232"/>
                  </a:lnTo>
                  <a:lnTo>
                    <a:pt x="776" y="229"/>
                  </a:lnTo>
                  <a:lnTo>
                    <a:pt x="770" y="227"/>
                  </a:lnTo>
                  <a:lnTo>
                    <a:pt x="754" y="204"/>
                  </a:lnTo>
                  <a:lnTo>
                    <a:pt x="738" y="182"/>
                  </a:lnTo>
                  <a:lnTo>
                    <a:pt x="723" y="162"/>
                  </a:lnTo>
                  <a:lnTo>
                    <a:pt x="708" y="144"/>
                  </a:lnTo>
                  <a:lnTo>
                    <a:pt x="694" y="128"/>
                  </a:lnTo>
                  <a:lnTo>
                    <a:pt x="679" y="113"/>
                  </a:lnTo>
                  <a:lnTo>
                    <a:pt x="664" y="99"/>
                  </a:lnTo>
                  <a:lnTo>
                    <a:pt x="649" y="86"/>
                  </a:lnTo>
                  <a:lnTo>
                    <a:pt x="633" y="75"/>
                  </a:lnTo>
                  <a:lnTo>
                    <a:pt x="617" y="63"/>
                  </a:lnTo>
                  <a:lnTo>
                    <a:pt x="598" y="53"/>
                  </a:lnTo>
                  <a:lnTo>
                    <a:pt x="579" y="44"/>
                  </a:lnTo>
                  <a:lnTo>
                    <a:pt x="558" y="35"/>
                  </a:lnTo>
                  <a:lnTo>
                    <a:pt x="535" y="25"/>
                  </a:lnTo>
                  <a:lnTo>
                    <a:pt x="511" y="16"/>
                  </a:lnTo>
                  <a:lnTo>
                    <a:pt x="483" y="7"/>
                  </a:lnTo>
                  <a:lnTo>
                    <a:pt x="452" y="3"/>
                  </a:lnTo>
                  <a:lnTo>
                    <a:pt x="423" y="1"/>
                  </a:lnTo>
                  <a:lnTo>
                    <a:pt x="395" y="0"/>
                  </a:lnTo>
                  <a:lnTo>
                    <a:pt x="367" y="0"/>
                  </a:lnTo>
                  <a:lnTo>
                    <a:pt x="340" y="2"/>
                  </a:lnTo>
                  <a:lnTo>
                    <a:pt x="315" y="6"/>
                  </a:lnTo>
                  <a:lnTo>
                    <a:pt x="290" y="12"/>
                  </a:lnTo>
                  <a:lnTo>
                    <a:pt x="267" y="18"/>
                  </a:lnTo>
                  <a:lnTo>
                    <a:pt x="243" y="28"/>
                  </a:lnTo>
                  <a:lnTo>
                    <a:pt x="221" y="39"/>
                  </a:lnTo>
                  <a:lnTo>
                    <a:pt x="199" y="53"/>
                  </a:lnTo>
                  <a:lnTo>
                    <a:pt x="178" y="68"/>
                  </a:lnTo>
                  <a:lnTo>
                    <a:pt x="157" y="86"/>
                  </a:lnTo>
                  <a:lnTo>
                    <a:pt x="138" y="106"/>
                  </a:lnTo>
                  <a:lnTo>
                    <a:pt x="119" y="129"/>
                  </a:lnTo>
                  <a:lnTo>
                    <a:pt x="101" y="154"/>
                  </a:lnTo>
                  <a:close/>
                </a:path>
              </a:pathLst>
            </a:custGeom>
            <a:solidFill>
              <a:srgbClr val="DB8E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0" name="Freeform 19"/>
            <p:cNvSpPr>
              <a:spLocks/>
            </p:cNvSpPr>
            <p:nvPr/>
          </p:nvSpPr>
          <p:spPr bwMode="auto">
            <a:xfrm>
              <a:off x="3831" y="2608"/>
              <a:ext cx="409" cy="275"/>
            </a:xfrm>
            <a:custGeom>
              <a:avLst/>
              <a:gdLst>
                <a:gd name="T0" fmla="*/ 1 w 816"/>
                <a:gd name="T1" fmla="*/ 1 h 550"/>
                <a:gd name="T2" fmla="*/ 1 w 816"/>
                <a:gd name="T3" fmla="*/ 1 h 550"/>
                <a:gd name="T4" fmla="*/ 1 w 816"/>
                <a:gd name="T5" fmla="*/ 1 h 550"/>
                <a:gd name="T6" fmla="*/ 1 w 816"/>
                <a:gd name="T7" fmla="*/ 1 h 550"/>
                <a:gd name="T8" fmla="*/ 1 w 816"/>
                <a:gd name="T9" fmla="*/ 1 h 550"/>
                <a:gd name="T10" fmla="*/ 1 w 816"/>
                <a:gd name="T11" fmla="*/ 1 h 550"/>
                <a:gd name="T12" fmla="*/ 1 w 816"/>
                <a:gd name="T13" fmla="*/ 1 h 550"/>
                <a:gd name="T14" fmla="*/ 1 w 816"/>
                <a:gd name="T15" fmla="*/ 1 h 550"/>
                <a:gd name="T16" fmla="*/ 1 w 816"/>
                <a:gd name="T17" fmla="*/ 1 h 550"/>
                <a:gd name="T18" fmla="*/ 1 w 816"/>
                <a:gd name="T19" fmla="*/ 1 h 550"/>
                <a:gd name="T20" fmla="*/ 1 w 816"/>
                <a:gd name="T21" fmla="*/ 1 h 550"/>
                <a:gd name="T22" fmla="*/ 1 w 816"/>
                <a:gd name="T23" fmla="*/ 1 h 550"/>
                <a:gd name="T24" fmla="*/ 1 w 816"/>
                <a:gd name="T25" fmla="*/ 1 h 550"/>
                <a:gd name="T26" fmla="*/ 1 w 816"/>
                <a:gd name="T27" fmla="*/ 1 h 550"/>
                <a:gd name="T28" fmla="*/ 1 w 816"/>
                <a:gd name="T29" fmla="*/ 1 h 550"/>
                <a:gd name="T30" fmla="*/ 1 w 816"/>
                <a:gd name="T31" fmla="*/ 1 h 550"/>
                <a:gd name="T32" fmla="*/ 1 w 816"/>
                <a:gd name="T33" fmla="*/ 1 h 550"/>
                <a:gd name="T34" fmla="*/ 1 w 816"/>
                <a:gd name="T35" fmla="*/ 1 h 550"/>
                <a:gd name="T36" fmla="*/ 1 w 816"/>
                <a:gd name="T37" fmla="*/ 1 h 550"/>
                <a:gd name="T38" fmla="*/ 1 w 816"/>
                <a:gd name="T39" fmla="*/ 1 h 550"/>
                <a:gd name="T40" fmla="*/ 1 w 816"/>
                <a:gd name="T41" fmla="*/ 1 h 550"/>
                <a:gd name="T42" fmla="*/ 1 w 816"/>
                <a:gd name="T43" fmla="*/ 1 h 550"/>
                <a:gd name="T44" fmla="*/ 1 w 816"/>
                <a:gd name="T45" fmla="*/ 1 h 550"/>
                <a:gd name="T46" fmla="*/ 1 w 816"/>
                <a:gd name="T47" fmla="*/ 1 h 550"/>
                <a:gd name="T48" fmla="*/ 1 w 816"/>
                <a:gd name="T49" fmla="*/ 1 h 550"/>
                <a:gd name="T50" fmla="*/ 1 w 816"/>
                <a:gd name="T51" fmla="*/ 1 h 550"/>
                <a:gd name="T52" fmla="*/ 1 w 816"/>
                <a:gd name="T53" fmla="*/ 1 h 550"/>
                <a:gd name="T54" fmla="*/ 1 w 816"/>
                <a:gd name="T55" fmla="*/ 1 h 550"/>
                <a:gd name="T56" fmla="*/ 1 w 816"/>
                <a:gd name="T57" fmla="*/ 1 h 550"/>
                <a:gd name="T58" fmla="*/ 1 w 816"/>
                <a:gd name="T59" fmla="*/ 1 h 550"/>
                <a:gd name="T60" fmla="*/ 1 w 816"/>
                <a:gd name="T61" fmla="*/ 1 h 550"/>
                <a:gd name="T62" fmla="*/ 1 w 816"/>
                <a:gd name="T63" fmla="*/ 1 h 550"/>
                <a:gd name="T64" fmla="*/ 1 w 816"/>
                <a:gd name="T65" fmla="*/ 1 h 550"/>
                <a:gd name="T66" fmla="*/ 1 w 816"/>
                <a:gd name="T67" fmla="*/ 1 h 550"/>
                <a:gd name="T68" fmla="*/ 1 w 816"/>
                <a:gd name="T69" fmla="*/ 1 h 550"/>
                <a:gd name="T70" fmla="*/ 1 w 816"/>
                <a:gd name="T71" fmla="*/ 1 h 550"/>
                <a:gd name="T72" fmla="*/ 1 w 816"/>
                <a:gd name="T73" fmla="*/ 1 h 550"/>
                <a:gd name="T74" fmla="*/ 1 w 816"/>
                <a:gd name="T75" fmla="*/ 1 h 550"/>
                <a:gd name="T76" fmla="*/ 1 w 816"/>
                <a:gd name="T77" fmla="*/ 1 h 550"/>
                <a:gd name="T78" fmla="*/ 1 w 816"/>
                <a:gd name="T79" fmla="*/ 1 h 550"/>
                <a:gd name="T80" fmla="*/ 1 w 816"/>
                <a:gd name="T81" fmla="*/ 1 h 550"/>
                <a:gd name="T82" fmla="*/ 1 w 816"/>
                <a:gd name="T83" fmla="*/ 1 h 550"/>
                <a:gd name="T84" fmla="*/ 1 w 816"/>
                <a:gd name="T85" fmla="*/ 1 h 550"/>
                <a:gd name="T86" fmla="*/ 1 w 816"/>
                <a:gd name="T87" fmla="*/ 1 h 550"/>
                <a:gd name="T88" fmla="*/ 1 w 816"/>
                <a:gd name="T89" fmla="*/ 1 h 550"/>
                <a:gd name="T90" fmla="*/ 1 w 816"/>
                <a:gd name="T91" fmla="*/ 1 h 550"/>
                <a:gd name="T92" fmla="*/ 1 w 816"/>
                <a:gd name="T93" fmla="*/ 1 h 550"/>
                <a:gd name="T94" fmla="*/ 1 w 816"/>
                <a:gd name="T95" fmla="*/ 1 h 550"/>
                <a:gd name="T96" fmla="*/ 1 w 816"/>
                <a:gd name="T97" fmla="*/ 1 h 550"/>
                <a:gd name="T98" fmla="*/ 1 w 816"/>
                <a:gd name="T99" fmla="*/ 0 h 550"/>
                <a:gd name="T100" fmla="*/ 1 w 816"/>
                <a:gd name="T101" fmla="*/ 1 h 550"/>
                <a:gd name="T102" fmla="*/ 1 w 816"/>
                <a:gd name="T103" fmla="*/ 1 h 550"/>
                <a:gd name="T104" fmla="*/ 1 w 816"/>
                <a:gd name="T105" fmla="*/ 1 h 550"/>
                <a:gd name="T106" fmla="*/ 1 w 816"/>
                <a:gd name="T107" fmla="*/ 1 h 550"/>
                <a:gd name="T108" fmla="*/ 1 w 816"/>
                <a:gd name="T109" fmla="*/ 1 h 550"/>
                <a:gd name="T110" fmla="*/ 1 w 816"/>
                <a:gd name="T111" fmla="*/ 1 h 5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16"/>
                <a:gd name="T169" fmla="*/ 0 h 550"/>
                <a:gd name="T170" fmla="*/ 816 w 816"/>
                <a:gd name="T171" fmla="*/ 550 h 55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16" h="550">
                  <a:moveTo>
                    <a:pt x="102" y="151"/>
                  </a:moveTo>
                  <a:lnTo>
                    <a:pt x="93" y="159"/>
                  </a:lnTo>
                  <a:lnTo>
                    <a:pt x="85" y="169"/>
                  </a:lnTo>
                  <a:lnTo>
                    <a:pt x="76" y="177"/>
                  </a:lnTo>
                  <a:lnTo>
                    <a:pt x="67" y="185"/>
                  </a:lnTo>
                  <a:lnTo>
                    <a:pt x="59" y="194"/>
                  </a:lnTo>
                  <a:lnTo>
                    <a:pt x="49" y="202"/>
                  </a:lnTo>
                  <a:lnTo>
                    <a:pt x="40" y="210"/>
                  </a:lnTo>
                  <a:lnTo>
                    <a:pt x="31" y="218"/>
                  </a:lnTo>
                  <a:lnTo>
                    <a:pt x="23" y="227"/>
                  </a:lnTo>
                  <a:lnTo>
                    <a:pt x="16" y="237"/>
                  </a:lnTo>
                  <a:lnTo>
                    <a:pt x="8" y="245"/>
                  </a:lnTo>
                  <a:lnTo>
                    <a:pt x="0" y="254"/>
                  </a:lnTo>
                  <a:lnTo>
                    <a:pt x="2" y="260"/>
                  </a:lnTo>
                  <a:lnTo>
                    <a:pt x="4" y="267"/>
                  </a:lnTo>
                  <a:lnTo>
                    <a:pt x="7" y="273"/>
                  </a:lnTo>
                  <a:lnTo>
                    <a:pt x="9" y="279"/>
                  </a:lnTo>
                  <a:lnTo>
                    <a:pt x="9" y="287"/>
                  </a:lnTo>
                  <a:lnTo>
                    <a:pt x="9" y="294"/>
                  </a:lnTo>
                  <a:lnTo>
                    <a:pt x="9" y="302"/>
                  </a:lnTo>
                  <a:lnTo>
                    <a:pt x="8" y="310"/>
                  </a:lnTo>
                  <a:lnTo>
                    <a:pt x="10" y="314"/>
                  </a:lnTo>
                  <a:lnTo>
                    <a:pt x="14" y="317"/>
                  </a:lnTo>
                  <a:lnTo>
                    <a:pt x="16" y="321"/>
                  </a:lnTo>
                  <a:lnTo>
                    <a:pt x="18" y="323"/>
                  </a:lnTo>
                  <a:lnTo>
                    <a:pt x="24" y="328"/>
                  </a:lnTo>
                  <a:lnTo>
                    <a:pt x="30" y="332"/>
                  </a:lnTo>
                  <a:lnTo>
                    <a:pt x="36" y="337"/>
                  </a:lnTo>
                  <a:lnTo>
                    <a:pt x="41" y="341"/>
                  </a:lnTo>
                  <a:lnTo>
                    <a:pt x="61" y="361"/>
                  </a:lnTo>
                  <a:lnTo>
                    <a:pt x="80" y="379"/>
                  </a:lnTo>
                  <a:lnTo>
                    <a:pt x="100" y="399"/>
                  </a:lnTo>
                  <a:lnTo>
                    <a:pt x="120" y="417"/>
                  </a:lnTo>
                  <a:lnTo>
                    <a:pt x="140" y="435"/>
                  </a:lnTo>
                  <a:lnTo>
                    <a:pt x="161" y="452"/>
                  </a:lnTo>
                  <a:lnTo>
                    <a:pt x="182" y="468"/>
                  </a:lnTo>
                  <a:lnTo>
                    <a:pt x="204" y="483"/>
                  </a:lnTo>
                  <a:lnTo>
                    <a:pt x="226" y="497"/>
                  </a:lnTo>
                  <a:lnTo>
                    <a:pt x="249" y="510"/>
                  </a:lnTo>
                  <a:lnTo>
                    <a:pt x="272" y="521"/>
                  </a:lnTo>
                  <a:lnTo>
                    <a:pt x="295" y="530"/>
                  </a:lnTo>
                  <a:lnTo>
                    <a:pt x="319" y="538"/>
                  </a:lnTo>
                  <a:lnTo>
                    <a:pt x="343" y="544"/>
                  </a:lnTo>
                  <a:lnTo>
                    <a:pt x="368" y="548"/>
                  </a:lnTo>
                  <a:lnTo>
                    <a:pt x="395" y="550"/>
                  </a:lnTo>
                  <a:lnTo>
                    <a:pt x="423" y="549"/>
                  </a:lnTo>
                  <a:lnTo>
                    <a:pt x="449" y="545"/>
                  </a:lnTo>
                  <a:lnTo>
                    <a:pt x="474" y="541"/>
                  </a:lnTo>
                  <a:lnTo>
                    <a:pt x="499" y="535"/>
                  </a:lnTo>
                  <a:lnTo>
                    <a:pt x="523" y="528"/>
                  </a:lnTo>
                  <a:lnTo>
                    <a:pt x="546" y="519"/>
                  </a:lnTo>
                  <a:lnTo>
                    <a:pt x="568" y="508"/>
                  </a:lnTo>
                  <a:lnTo>
                    <a:pt x="589" y="496"/>
                  </a:lnTo>
                  <a:lnTo>
                    <a:pt x="610" y="482"/>
                  </a:lnTo>
                  <a:lnTo>
                    <a:pt x="630" y="466"/>
                  </a:lnTo>
                  <a:lnTo>
                    <a:pt x="649" y="449"/>
                  </a:lnTo>
                  <a:lnTo>
                    <a:pt x="669" y="429"/>
                  </a:lnTo>
                  <a:lnTo>
                    <a:pt x="686" y="408"/>
                  </a:lnTo>
                  <a:lnTo>
                    <a:pt x="705" y="385"/>
                  </a:lnTo>
                  <a:lnTo>
                    <a:pt x="722" y="360"/>
                  </a:lnTo>
                  <a:lnTo>
                    <a:pt x="738" y="333"/>
                  </a:lnTo>
                  <a:lnTo>
                    <a:pt x="745" y="326"/>
                  </a:lnTo>
                  <a:lnTo>
                    <a:pt x="752" y="321"/>
                  </a:lnTo>
                  <a:lnTo>
                    <a:pt x="759" y="314"/>
                  </a:lnTo>
                  <a:lnTo>
                    <a:pt x="766" y="307"/>
                  </a:lnTo>
                  <a:lnTo>
                    <a:pt x="771" y="300"/>
                  </a:lnTo>
                  <a:lnTo>
                    <a:pt x="778" y="293"/>
                  </a:lnTo>
                  <a:lnTo>
                    <a:pt x="785" y="287"/>
                  </a:lnTo>
                  <a:lnTo>
                    <a:pt x="792" y="280"/>
                  </a:lnTo>
                  <a:lnTo>
                    <a:pt x="800" y="272"/>
                  </a:lnTo>
                  <a:lnTo>
                    <a:pt x="809" y="265"/>
                  </a:lnTo>
                  <a:lnTo>
                    <a:pt x="816" y="257"/>
                  </a:lnTo>
                  <a:lnTo>
                    <a:pt x="815" y="245"/>
                  </a:lnTo>
                  <a:lnTo>
                    <a:pt x="808" y="242"/>
                  </a:lnTo>
                  <a:lnTo>
                    <a:pt x="803" y="240"/>
                  </a:lnTo>
                  <a:lnTo>
                    <a:pt x="796" y="238"/>
                  </a:lnTo>
                  <a:lnTo>
                    <a:pt x="789" y="235"/>
                  </a:lnTo>
                  <a:lnTo>
                    <a:pt x="782" y="233"/>
                  </a:lnTo>
                  <a:lnTo>
                    <a:pt x="775" y="231"/>
                  </a:lnTo>
                  <a:lnTo>
                    <a:pt x="769" y="229"/>
                  </a:lnTo>
                  <a:lnTo>
                    <a:pt x="762" y="226"/>
                  </a:lnTo>
                  <a:lnTo>
                    <a:pt x="746" y="203"/>
                  </a:lnTo>
                  <a:lnTo>
                    <a:pt x="731" y="182"/>
                  </a:lnTo>
                  <a:lnTo>
                    <a:pt x="717" y="163"/>
                  </a:lnTo>
                  <a:lnTo>
                    <a:pt x="702" y="144"/>
                  </a:lnTo>
                  <a:lnTo>
                    <a:pt x="689" y="128"/>
                  </a:lnTo>
                  <a:lnTo>
                    <a:pt x="675" y="113"/>
                  </a:lnTo>
                  <a:lnTo>
                    <a:pt x="660" y="100"/>
                  </a:lnTo>
                  <a:lnTo>
                    <a:pt x="645" y="87"/>
                  </a:lnTo>
                  <a:lnTo>
                    <a:pt x="629" y="75"/>
                  </a:lnTo>
                  <a:lnTo>
                    <a:pt x="611" y="64"/>
                  </a:lnTo>
                  <a:lnTo>
                    <a:pt x="594" y="53"/>
                  </a:lnTo>
                  <a:lnTo>
                    <a:pt x="575" y="44"/>
                  </a:lnTo>
                  <a:lnTo>
                    <a:pt x="554" y="35"/>
                  </a:lnTo>
                  <a:lnTo>
                    <a:pt x="531" y="26"/>
                  </a:lnTo>
                  <a:lnTo>
                    <a:pt x="507" y="17"/>
                  </a:lnTo>
                  <a:lnTo>
                    <a:pt x="480" y="7"/>
                  </a:lnTo>
                  <a:lnTo>
                    <a:pt x="450" y="4"/>
                  </a:lnTo>
                  <a:lnTo>
                    <a:pt x="421" y="2"/>
                  </a:lnTo>
                  <a:lnTo>
                    <a:pt x="393" y="0"/>
                  </a:lnTo>
                  <a:lnTo>
                    <a:pt x="366" y="0"/>
                  </a:lnTo>
                  <a:lnTo>
                    <a:pt x="340" y="3"/>
                  </a:lnTo>
                  <a:lnTo>
                    <a:pt x="314" y="6"/>
                  </a:lnTo>
                  <a:lnTo>
                    <a:pt x="290" y="11"/>
                  </a:lnTo>
                  <a:lnTo>
                    <a:pt x="266" y="18"/>
                  </a:lnTo>
                  <a:lnTo>
                    <a:pt x="243" y="27"/>
                  </a:lnTo>
                  <a:lnTo>
                    <a:pt x="221" y="38"/>
                  </a:lnTo>
                  <a:lnTo>
                    <a:pt x="199" y="51"/>
                  </a:lnTo>
                  <a:lnTo>
                    <a:pt x="178" y="66"/>
                  </a:lnTo>
                  <a:lnTo>
                    <a:pt x="159" y="83"/>
                  </a:lnTo>
                  <a:lnTo>
                    <a:pt x="139" y="104"/>
                  </a:lnTo>
                  <a:lnTo>
                    <a:pt x="121" y="126"/>
                  </a:lnTo>
                  <a:lnTo>
                    <a:pt x="102" y="151"/>
                  </a:lnTo>
                  <a:close/>
                </a:path>
              </a:pathLst>
            </a:custGeom>
            <a:solidFill>
              <a:srgbClr val="E09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1" name="Freeform 20"/>
            <p:cNvSpPr>
              <a:spLocks/>
            </p:cNvSpPr>
            <p:nvPr/>
          </p:nvSpPr>
          <p:spPr bwMode="auto">
            <a:xfrm>
              <a:off x="3833" y="2610"/>
              <a:ext cx="404" cy="271"/>
            </a:xfrm>
            <a:custGeom>
              <a:avLst/>
              <a:gdLst>
                <a:gd name="T0" fmla="*/ 0 w 809"/>
                <a:gd name="T1" fmla="*/ 1 h 541"/>
                <a:gd name="T2" fmla="*/ 0 w 809"/>
                <a:gd name="T3" fmla="*/ 1 h 541"/>
                <a:gd name="T4" fmla="*/ 0 w 809"/>
                <a:gd name="T5" fmla="*/ 1 h 541"/>
                <a:gd name="T6" fmla="*/ 0 w 809"/>
                <a:gd name="T7" fmla="*/ 1 h 541"/>
                <a:gd name="T8" fmla="*/ 0 w 809"/>
                <a:gd name="T9" fmla="*/ 1 h 541"/>
                <a:gd name="T10" fmla="*/ 0 w 809"/>
                <a:gd name="T11" fmla="*/ 1 h 541"/>
                <a:gd name="T12" fmla="*/ 0 w 809"/>
                <a:gd name="T13" fmla="*/ 1 h 541"/>
                <a:gd name="T14" fmla="*/ 0 w 809"/>
                <a:gd name="T15" fmla="*/ 1 h 541"/>
                <a:gd name="T16" fmla="*/ 0 w 809"/>
                <a:gd name="T17" fmla="*/ 1 h 541"/>
                <a:gd name="T18" fmla="*/ 0 w 809"/>
                <a:gd name="T19" fmla="*/ 1 h 541"/>
                <a:gd name="T20" fmla="*/ 0 w 809"/>
                <a:gd name="T21" fmla="*/ 1 h 541"/>
                <a:gd name="T22" fmla="*/ 0 w 809"/>
                <a:gd name="T23" fmla="*/ 1 h 541"/>
                <a:gd name="T24" fmla="*/ 0 w 809"/>
                <a:gd name="T25" fmla="*/ 1 h 541"/>
                <a:gd name="T26" fmla="*/ 0 w 809"/>
                <a:gd name="T27" fmla="*/ 1 h 541"/>
                <a:gd name="T28" fmla="*/ 0 w 809"/>
                <a:gd name="T29" fmla="*/ 1 h 541"/>
                <a:gd name="T30" fmla="*/ 0 w 809"/>
                <a:gd name="T31" fmla="*/ 1 h 541"/>
                <a:gd name="T32" fmla="*/ 0 w 809"/>
                <a:gd name="T33" fmla="*/ 1 h 541"/>
                <a:gd name="T34" fmla="*/ 0 w 809"/>
                <a:gd name="T35" fmla="*/ 1 h 541"/>
                <a:gd name="T36" fmla="*/ 0 w 809"/>
                <a:gd name="T37" fmla="*/ 1 h 541"/>
                <a:gd name="T38" fmla="*/ 0 w 809"/>
                <a:gd name="T39" fmla="*/ 1 h 541"/>
                <a:gd name="T40" fmla="*/ 0 w 809"/>
                <a:gd name="T41" fmla="*/ 1 h 541"/>
                <a:gd name="T42" fmla="*/ 0 w 809"/>
                <a:gd name="T43" fmla="*/ 1 h 541"/>
                <a:gd name="T44" fmla="*/ 0 w 809"/>
                <a:gd name="T45" fmla="*/ 1 h 541"/>
                <a:gd name="T46" fmla="*/ 0 w 809"/>
                <a:gd name="T47" fmla="*/ 1 h 541"/>
                <a:gd name="T48" fmla="*/ 0 w 809"/>
                <a:gd name="T49" fmla="*/ 1 h 541"/>
                <a:gd name="T50" fmla="*/ 0 w 809"/>
                <a:gd name="T51" fmla="*/ 1 h 541"/>
                <a:gd name="T52" fmla="*/ 0 w 809"/>
                <a:gd name="T53" fmla="*/ 1 h 541"/>
                <a:gd name="T54" fmla="*/ 0 w 809"/>
                <a:gd name="T55" fmla="*/ 1 h 541"/>
                <a:gd name="T56" fmla="*/ 0 w 809"/>
                <a:gd name="T57" fmla="*/ 1 h 541"/>
                <a:gd name="T58" fmla="*/ 0 w 809"/>
                <a:gd name="T59" fmla="*/ 1 h 541"/>
                <a:gd name="T60" fmla="*/ 0 w 809"/>
                <a:gd name="T61" fmla="*/ 1 h 541"/>
                <a:gd name="T62" fmla="*/ 0 w 809"/>
                <a:gd name="T63" fmla="*/ 1 h 541"/>
                <a:gd name="T64" fmla="*/ 0 w 809"/>
                <a:gd name="T65" fmla="*/ 1 h 541"/>
                <a:gd name="T66" fmla="*/ 0 w 809"/>
                <a:gd name="T67" fmla="*/ 1 h 541"/>
                <a:gd name="T68" fmla="*/ 0 w 809"/>
                <a:gd name="T69" fmla="*/ 1 h 541"/>
                <a:gd name="T70" fmla="*/ 0 w 809"/>
                <a:gd name="T71" fmla="*/ 1 h 541"/>
                <a:gd name="T72" fmla="*/ 0 w 809"/>
                <a:gd name="T73" fmla="*/ 1 h 541"/>
                <a:gd name="T74" fmla="*/ 0 w 809"/>
                <a:gd name="T75" fmla="*/ 1 h 541"/>
                <a:gd name="T76" fmla="*/ 0 w 809"/>
                <a:gd name="T77" fmla="*/ 1 h 541"/>
                <a:gd name="T78" fmla="*/ 0 w 809"/>
                <a:gd name="T79" fmla="*/ 1 h 541"/>
                <a:gd name="T80" fmla="*/ 0 w 809"/>
                <a:gd name="T81" fmla="*/ 1 h 541"/>
                <a:gd name="T82" fmla="*/ 0 w 809"/>
                <a:gd name="T83" fmla="*/ 1 h 541"/>
                <a:gd name="T84" fmla="*/ 0 w 809"/>
                <a:gd name="T85" fmla="*/ 1 h 541"/>
                <a:gd name="T86" fmla="*/ 0 w 809"/>
                <a:gd name="T87" fmla="*/ 1 h 541"/>
                <a:gd name="T88" fmla="*/ 0 w 809"/>
                <a:gd name="T89" fmla="*/ 1 h 541"/>
                <a:gd name="T90" fmla="*/ 0 w 809"/>
                <a:gd name="T91" fmla="*/ 1 h 541"/>
                <a:gd name="T92" fmla="*/ 0 w 809"/>
                <a:gd name="T93" fmla="*/ 1 h 541"/>
                <a:gd name="T94" fmla="*/ 0 w 809"/>
                <a:gd name="T95" fmla="*/ 1 h 541"/>
                <a:gd name="T96" fmla="*/ 0 w 809"/>
                <a:gd name="T97" fmla="*/ 1 h 541"/>
                <a:gd name="T98" fmla="*/ 0 w 809"/>
                <a:gd name="T99" fmla="*/ 0 h 541"/>
                <a:gd name="T100" fmla="*/ 0 w 809"/>
                <a:gd name="T101" fmla="*/ 1 h 541"/>
                <a:gd name="T102" fmla="*/ 0 w 809"/>
                <a:gd name="T103" fmla="*/ 1 h 541"/>
                <a:gd name="T104" fmla="*/ 0 w 809"/>
                <a:gd name="T105" fmla="*/ 1 h 541"/>
                <a:gd name="T106" fmla="*/ 0 w 809"/>
                <a:gd name="T107" fmla="*/ 1 h 541"/>
                <a:gd name="T108" fmla="*/ 0 w 809"/>
                <a:gd name="T109" fmla="*/ 1 h 541"/>
                <a:gd name="T110" fmla="*/ 0 w 809"/>
                <a:gd name="T111" fmla="*/ 1 h 5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09"/>
                <a:gd name="T169" fmla="*/ 0 h 541"/>
                <a:gd name="T170" fmla="*/ 809 w 809"/>
                <a:gd name="T171" fmla="*/ 541 h 54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09" h="541">
                  <a:moveTo>
                    <a:pt x="105" y="147"/>
                  </a:moveTo>
                  <a:lnTo>
                    <a:pt x="96" y="155"/>
                  </a:lnTo>
                  <a:lnTo>
                    <a:pt x="87" y="163"/>
                  </a:lnTo>
                  <a:lnTo>
                    <a:pt x="78" y="172"/>
                  </a:lnTo>
                  <a:lnTo>
                    <a:pt x="69" y="180"/>
                  </a:lnTo>
                  <a:lnTo>
                    <a:pt x="60" y="189"/>
                  </a:lnTo>
                  <a:lnTo>
                    <a:pt x="52" y="197"/>
                  </a:lnTo>
                  <a:lnTo>
                    <a:pt x="43" y="205"/>
                  </a:lnTo>
                  <a:lnTo>
                    <a:pt x="34" y="213"/>
                  </a:lnTo>
                  <a:lnTo>
                    <a:pt x="26" y="221"/>
                  </a:lnTo>
                  <a:lnTo>
                    <a:pt x="17" y="230"/>
                  </a:lnTo>
                  <a:lnTo>
                    <a:pt x="8" y="238"/>
                  </a:lnTo>
                  <a:lnTo>
                    <a:pt x="0" y="248"/>
                  </a:lnTo>
                  <a:lnTo>
                    <a:pt x="4" y="254"/>
                  </a:lnTo>
                  <a:lnTo>
                    <a:pt x="6" y="261"/>
                  </a:lnTo>
                  <a:lnTo>
                    <a:pt x="9" y="268"/>
                  </a:lnTo>
                  <a:lnTo>
                    <a:pt x="12" y="274"/>
                  </a:lnTo>
                  <a:lnTo>
                    <a:pt x="11" y="282"/>
                  </a:lnTo>
                  <a:lnTo>
                    <a:pt x="11" y="289"/>
                  </a:lnTo>
                  <a:lnTo>
                    <a:pt x="9" y="297"/>
                  </a:lnTo>
                  <a:lnTo>
                    <a:pt x="9" y="305"/>
                  </a:lnTo>
                  <a:lnTo>
                    <a:pt x="12" y="309"/>
                  </a:lnTo>
                  <a:lnTo>
                    <a:pt x="14" y="311"/>
                  </a:lnTo>
                  <a:lnTo>
                    <a:pt x="15" y="314"/>
                  </a:lnTo>
                  <a:lnTo>
                    <a:pt x="17" y="318"/>
                  </a:lnTo>
                  <a:lnTo>
                    <a:pt x="23" y="322"/>
                  </a:lnTo>
                  <a:lnTo>
                    <a:pt x="30" y="326"/>
                  </a:lnTo>
                  <a:lnTo>
                    <a:pt x="37" y="330"/>
                  </a:lnTo>
                  <a:lnTo>
                    <a:pt x="43" y="335"/>
                  </a:lnTo>
                  <a:lnTo>
                    <a:pt x="61" y="355"/>
                  </a:lnTo>
                  <a:lnTo>
                    <a:pt x="81" y="373"/>
                  </a:lnTo>
                  <a:lnTo>
                    <a:pt x="100" y="392"/>
                  </a:lnTo>
                  <a:lnTo>
                    <a:pt x="120" y="410"/>
                  </a:lnTo>
                  <a:lnTo>
                    <a:pt x="141" y="427"/>
                  </a:lnTo>
                  <a:lnTo>
                    <a:pt x="160" y="445"/>
                  </a:lnTo>
                  <a:lnTo>
                    <a:pt x="182" y="461"/>
                  </a:lnTo>
                  <a:lnTo>
                    <a:pt x="203" y="476"/>
                  </a:lnTo>
                  <a:lnTo>
                    <a:pt x="225" y="489"/>
                  </a:lnTo>
                  <a:lnTo>
                    <a:pt x="247" y="502"/>
                  </a:lnTo>
                  <a:lnTo>
                    <a:pt x="270" y="512"/>
                  </a:lnTo>
                  <a:lnTo>
                    <a:pt x="293" y="522"/>
                  </a:lnTo>
                  <a:lnTo>
                    <a:pt x="316" y="530"/>
                  </a:lnTo>
                  <a:lnTo>
                    <a:pt x="340" y="536"/>
                  </a:lnTo>
                  <a:lnTo>
                    <a:pt x="365" y="539"/>
                  </a:lnTo>
                  <a:lnTo>
                    <a:pt x="391" y="541"/>
                  </a:lnTo>
                  <a:lnTo>
                    <a:pt x="418" y="540"/>
                  </a:lnTo>
                  <a:lnTo>
                    <a:pt x="445" y="537"/>
                  </a:lnTo>
                  <a:lnTo>
                    <a:pt x="470" y="532"/>
                  </a:lnTo>
                  <a:lnTo>
                    <a:pt x="495" y="526"/>
                  </a:lnTo>
                  <a:lnTo>
                    <a:pt x="518" y="518"/>
                  </a:lnTo>
                  <a:lnTo>
                    <a:pt x="541" y="510"/>
                  </a:lnTo>
                  <a:lnTo>
                    <a:pt x="564" y="499"/>
                  </a:lnTo>
                  <a:lnTo>
                    <a:pt x="585" y="487"/>
                  </a:lnTo>
                  <a:lnTo>
                    <a:pt x="606" y="473"/>
                  </a:lnTo>
                  <a:lnTo>
                    <a:pt x="625" y="457"/>
                  </a:lnTo>
                  <a:lnTo>
                    <a:pt x="645" y="440"/>
                  </a:lnTo>
                  <a:lnTo>
                    <a:pt x="663" y="421"/>
                  </a:lnTo>
                  <a:lnTo>
                    <a:pt x="681" y="401"/>
                  </a:lnTo>
                  <a:lnTo>
                    <a:pt x="698" y="379"/>
                  </a:lnTo>
                  <a:lnTo>
                    <a:pt x="714" y="355"/>
                  </a:lnTo>
                  <a:lnTo>
                    <a:pt x="730" y="328"/>
                  </a:lnTo>
                  <a:lnTo>
                    <a:pt x="737" y="321"/>
                  </a:lnTo>
                  <a:lnTo>
                    <a:pt x="744" y="314"/>
                  </a:lnTo>
                  <a:lnTo>
                    <a:pt x="751" y="307"/>
                  </a:lnTo>
                  <a:lnTo>
                    <a:pt x="758" y="301"/>
                  </a:lnTo>
                  <a:lnTo>
                    <a:pt x="765" y="295"/>
                  </a:lnTo>
                  <a:lnTo>
                    <a:pt x="771" y="288"/>
                  </a:lnTo>
                  <a:lnTo>
                    <a:pt x="777" y="281"/>
                  </a:lnTo>
                  <a:lnTo>
                    <a:pt x="783" y="274"/>
                  </a:lnTo>
                  <a:lnTo>
                    <a:pt x="792" y="267"/>
                  </a:lnTo>
                  <a:lnTo>
                    <a:pt x="802" y="261"/>
                  </a:lnTo>
                  <a:lnTo>
                    <a:pt x="809" y="253"/>
                  </a:lnTo>
                  <a:lnTo>
                    <a:pt x="809" y="243"/>
                  </a:lnTo>
                  <a:lnTo>
                    <a:pt x="802" y="241"/>
                  </a:lnTo>
                  <a:lnTo>
                    <a:pt x="796" y="237"/>
                  </a:lnTo>
                  <a:lnTo>
                    <a:pt x="789" y="235"/>
                  </a:lnTo>
                  <a:lnTo>
                    <a:pt x="782" y="233"/>
                  </a:lnTo>
                  <a:lnTo>
                    <a:pt x="776" y="230"/>
                  </a:lnTo>
                  <a:lnTo>
                    <a:pt x="769" y="227"/>
                  </a:lnTo>
                  <a:lnTo>
                    <a:pt x="763" y="225"/>
                  </a:lnTo>
                  <a:lnTo>
                    <a:pt x="756" y="222"/>
                  </a:lnTo>
                  <a:lnTo>
                    <a:pt x="741" y="200"/>
                  </a:lnTo>
                  <a:lnTo>
                    <a:pt x="726" y="180"/>
                  </a:lnTo>
                  <a:lnTo>
                    <a:pt x="712" y="161"/>
                  </a:lnTo>
                  <a:lnTo>
                    <a:pt x="698" y="143"/>
                  </a:lnTo>
                  <a:lnTo>
                    <a:pt x="683" y="127"/>
                  </a:lnTo>
                  <a:lnTo>
                    <a:pt x="669" y="113"/>
                  </a:lnTo>
                  <a:lnTo>
                    <a:pt x="655" y="99"/>
                  </a:lnTo>
                  <a:lnTo>
                    <a:pt x="639" y="86"/>
                  </a:lnTo>
                  <a:lnTo>
                    <a:pt x="624" y="75"/>
                  </a:lnTo>
                  <a:lnTo>
                    <a:pt x="607" y="63"/>
                  </a:lnTo>
                  <a:lnTo>
                    <a:pt x="589" y="53"/>
                  </a:lnTo>
                  <a:lnTo>
                    <a:pt x="569" y="43"/>
                  </a:lnTo>
                  <a:lnTo>
                    <a:pt x="548" y="33"/>
                  </a:lnTo>
                  <a:lnTo>
                    <a:pt x="526" y="24"/>
                  </a:lnTo>
                  <a:lnTo>
                    <a:pt x="501" y="16"/>
                  </a:lnTo>
                  <a:lnTo>
                    <a:pt x="475" y="7"/>
                  </a:lnTo>
                  <a:lnTo>
                    <a:pt x="446" y="3"/>
                  </a:lnTo>
                  <a:lnTo>
                    <a:pt x="417" y="1"/>
                  </a:lnTo>
                  <a:lnTo>
                    <a:pt x="391" y="0"/>
                  </a:lnTo>
                  <a:lnTo>
                    <a:pt x="364" y="1"/>
                  </a:lnTo>
                  <a:lnTo>
                    <a:pt x="339" y="2"/>
                  </a:lnTo>
                  <a:lnTo>
                    <a:pt x="313" y="6"/>
                  </a:lnTo>
                  <a:lnTo>
                    <a:pt x="289" y="10"/>
                  </a:lnTo>
                  <a:lnTo>
                    <a:pt x="266" y="17"/>
                  </a:lnTo>
                  <a:lnTo>
                    <a:pt x="243" y="26"/>
                  </a:lnTo>
                  <a:lnTo>
                    <a:pt x="221" y="37"/>
                  </a:lnTo>
                  <a:lnTo>
                    <a:pt x="201" y="49"/>
                  </a:lnTo>
                  <a:lnTo>
                    <a:pt x="180" y="64"/>
                  </a:lnTo>
                  <a:lnTo>
                    <a:pt x="160" y="82"/>
                  </a:lnTo>
                  <a:lnTo>
                    <a:pt x="141" y="101"/>
                  </a:lnTo>
                  <a:lnTo>
                    <a:pt x="122" y="123"/>
                  </a:lnTo>
                  <a:lnTo>
                    <a:pt x="105" y="147"/>
                  </a:lnTo>
                  <a:close/>
                </a:path>
              </a:pathLst>
            </a:custGeom>
            <a:solidFill>
              <a:srgbClr val="E29B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2" name="Freeform 21"/>
            <p:cNvSpPr>
              <a:spLocks/>
            </p:cNvSpPr>
            <p:nvPr/>
          </p:nvSpPr>
          <p:spPr bwMode="auto">
            <a:xfrm>
              <a:off x="3834" y="2612"/>
              <a:ext cx="401" cy="267"/>
            </a:xfrm>
            <a:custGeom>
              <a:avLst/>
              <a:gdLst>
                <a:gd name="T0" fmla="*/ 0 w 803"/>
                <a:gd name="T1" fmla="*/ 1 h 533"/>
                <a:gd name="T2" fmla="*/ 0 w 803"/>
                <a:gd name="T3" fmla="*/ 1 h 533"/>
                <a:gd name="T4" fmla="*/ 0 w 803"/>
                <a:gd name="T5" fmla="*/ 1 h 533"/>
                <a:gd name="T6" fmla="*/ 0 w 803"/>
                <a:gd name="T7" fmla="*/ 1 h 533"/>
                <a:gd name="T8" fmla="*/ 0 w 803"/>
                <a:gd name="T9" fmla="*/ 1 h 533"/>
                <a:gd name="T10" fmla="*/ 0 w 803"/>
                <a:gd name="T11" fmla="*/ 1 h 533"/>
                <a:gd name="T12" fmla="*/ 0 w 803"/>
                <a:gd name="T13" fmla="*/ 1 h 533"/>
                <a:gd name="T14" fmla="*/ 0 w 803"/>
                <a:gd name="T15" fmla="*/ 1 h 533"/>
                <a:gd name="T16" fmla="*/ 0 w 803"/>
                <a:gd name="T17" fmla="*/ 1 h 533"/>
                <a:gd name="T18" fmla="*/ 0 w 803"/>
                <a:gd name="T19" fmla="*/ 1 h 533"/>
                <a:gd name="T20" fmla="*/ 0 w 803"/>
                <a:gd name="T21" fmla="*/ 1 h 533"/>
                <a:gd name="T22" fmla="*/ 0 w 803"/>
                <a:gd name="T23" fmla="*/ 1 h 533"/>
                <a:gd name="T24" fmla="*/ 0 w 803"/>
                <a:gd name="T25" fmla="*/ 1 h 533"/>
                <a:gd name="T26" fmla="*/ 0 w 803"/>
                <a:gd name="T27" fmla="*/ 1 h 533"/>
                <a:gd name="T28" fmla="*/ 0 w 803"/>
                <a:gd name="T29" fmla="*/ 1 h 533"/>
                <a:gd name="T30" fmla="*/ 0 w 803"/>
                <a:gd name="T31" fmla="*/ 1 h 533"/>
                <a:gd name="T32" fmla="*/ 0 w 803"/>
                <a:gd name="T33" fmla="*/ 1 h 533"/>
                <a:gd name="T34" fmla="*/ 0 w 803"/>
                <a:gd name="T35" fmla="*/ 1 h 533"/>
                <a:gd name="T36" fmla="*/ 0 w 803"/>
                <a:gd name="T37" fmla="*/ 1 h 533"/>
                <a:gd name="T38" fmla="*/ 0 w 803"/>
                <a:gd name="T39" fmla="*/ 1 h 533"/>
                <a:gd name="T40" fmla="*/ 0 w 803"/>
                <a:gd name="T41" fmla="*/ 1 h 533"/>
                <a:gd name="T42" fmla="*/ 0 w 803"/>
                <a:gd name="T43" fmla="*/ 1 h 533"/>
                <a:gd name="T44" fmla="*/ 0 w 803"/>
                <a:gd name="T45" fmla="*/ 1 h 533"/>
                <a:gd name="T46" fmla="*/ 0 w 803"/>
                <a:gd name="T47" fmla="*/ 1 h 533"/>
                <a:gd name="T48" fmla="*/ 0 w 803"/>
                <a:gd name="T49" fmla="*/ 1 h 533"/>
                <a:gd name="T50" fmla="*/ 0 w 803"/>
                <a:gd name="T51" fmla="*/ 1 h 533"/>
                <a:gd name="T52" fmla="*/ 0 w 803"/>
                <a:gd name="T53" fmla="*/ 1 h 533"/>
                <a:gd name="T54" fmla="*/ 0 w 803"/>
                <a:gd name="T55" fmla="*/ 1 h 533"/>
                <a:gd name="T56" fmla="*/ 0 w 803"/>
                <a:gd name="T57" fmla="*/ 1 h 533"/>
                <a:gd name="T58" fmla="*/ 0 w 803"/>
                <a:gd name="T59" fmla="*/ 1 h 533"/>
                <a:gd name="T60" fmla="*/ 0 w 803"/>
                <a:gd name="T61" fmla="*/ 1 h 533"/>
                <a:gd name="T62" fmla="*/ 0 w 803"/>
                <a:gd name="T63" fmla="*/ 1 h 533"/>
                <a:gd name="T64" fmla="*/ 0 w 803"/>
                <a:gd name="T65" fmla="*/ 1 h 533"/>
                <a:gd name="T66" fmla="*/ 0 w 803"/>
                <a:gd name="T67" fmla="*/ 1 h 533"/>
                <a:gd name="T68" fmla="*/ 0 w 803"/>
                <a:gd name="T69" fmla="*/ 1 h 533"/>
                <a:gd name="T70" fmla="*/ 0 w 803"/>
                <a:gd name="T71" fmla="*/ 1 h 533"/>
                <a:gd name="T72" fmla="*/ 0 w 803"/>
                <a:gd name="T73" fmla="*/ 1 h 533"/>
                <a:gd name="T74" fmla="*/ 0 w 803"/>
                <a:gd name="T75" fmla="*/ 1 h 533"/>
                <a:gd name="T76" fmla="*/ 0 w 803"/>
                <a:gd name="T77" fmla="*/ 1 h 533"/>
                <a:gd name="T78" fmla="*/ 0 w 803"/>
                <a:gd name="T79" fmla="*/ 1 h 533"/>
                <a:gd name="T80" fmla="*/ 0 w 803"/>
                <a:gd name="T81" fmla="*/ 1 h 533"/>
                <a:gd name="T82" fmla="*/ 0 w 803"/>
                <a:gd name="T83" fmla="*/ 1 h 533"/>
                <a:gd name="T84" fmla="*/ 0 w 803"/>
                <a:gd name="T85" fmla="*/ 1 h 533"/>
                <a:gd name="T86" fmla="*/ 0 w 803"/>
                <a:gd name="T87" fmla="*/ 1 h 533"/>
                <a:gd name="T88" fmla="*/ 0 w 803"/>
                <a:gd name="T89" fmla="*/ 1 h 533"/>
                <a:gd name="T90" fmla="*/ 0 w 803"/>
                <a:gd name="T91" fmla="*/ 1 h 533"/>
                <a:gd name="T92" fmla="*/ 0 w 803"/>
                <a:gd name="T93" fmla="*/ 1 h 533"/>
                <a:gd name="T94" fmla="*/ 0 w 803"/>
                <a:gd name="T95" fmla="*/ 1 h 533"/>
                <a:gd name="T96" fmla="*/ 0 w 803"/>
                <a:gd name="T97" fmla="*/ 1 h 533"/>
                <a:gd name="T98" fmla="*/ 0 w 803"/>
                <a:gd name="T99" fmla="*/ 1 h 533"/>
                <a:gd name="T100" fmla="*/ 0 w 803"/>
                <a:gd name="T101" fmla="*/ 1 h 533"/>
                <a:gd name="T102" fmla="*/ 0 w 803"/>
                <a:gd name="T103" fmla="*/ 0 h 533"/>
                <a:gd name="T104" fmla="*/ 0 w 803"/>
                <a:gd name="T105" fmla="*/ 1 h 533"/>
                <a:gd name="T106" fmla="*/ 0 w 803"/>
                <a:gd name="T107" fmla="*/ 1 h 533"/>
                <a:gd name="T108" fmla="*/ 0 w 803"/>
                <a:gd name="T109" fmla="*/ 1 h 533"/>
                <a:gd name="T110" fmla="*/ 0 w 803"/>
                <a:gd name="T111" fmla="*/ 1 h 533"/>
                <a:gd name="T112" fmla="*/ 0 w 803"/>
                <a:gd name="T113" fmla="*/ 1 h 533"/>
                <a:gd name="T114" fmla="*/ 0 w 803"/>
                <a:gd name="T115" fmla="*/ 1 h 5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03"/>
                <a:gd name="T175" fmla="*/ 0 h 533"/>
                <a:gd name="T176" fmla="*/ 803 w 803"/>
                <a:gd name="T177" fmla="*/ 533 h 5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03" h="533">
                  <a:moveTo>
                    <a:pt x="106" y="142"/>
                  </a:moveTo>
                  <a:lnTo>
                    <a:pt x="97" y="150"/>
                  </a:lnTo>
                  <a:lnTo>
                    <a:pt x="89" y="158"/>
                  </a:lnTo>
                  <a:lnTo>
                    <a:pt x="80" y="167"/>
                  </a:lnTo>
                  <a:lnTo>
                    <a:pt x="72" y="175"/>
                  </a:lnTo>
                  <a:lnTo>
                    <a:pt x="63" y="183"/>
                  </a:lnTo>
                  <a:lnTo>
                    <a:pt x="53" y="191"/>
                  </a:lnTo>
                  <a:lnTo>
                    <a:pt x="45" y="199"/>
                  </a:lnTo>
                  <a:lnTo>
                    <a:pt x="36" y="207"/>
                  </a:lnTo>
                  <a:lnTo>
                    <a:pt x="32" y="211"/>
                  </a:lnTo>
                  <a:lnTo>
                    <a:pt x="27" y="215"/>
                  </a:lnTo>
                  <a:lnTo>
                    <a:pt x="24" y="220"/>
                  </a:lnTo>
                  <a:lnTo>
                    <a:pt x="19" y="223"/>
                  </a:lnTo>
                  <a:lnTo>
                    <a:pt x="14" y="228"/>
                  </a:lnTo>
                  <a:lnTo>
                    <a:pt x="10" y="232"/>
                  </a:lnTo>
                  <a:lnTo>
                    <a:pt x="5" y="236"/>
                  </a:lnTo>
                  <a:lnTo>
                    <a:pt x="0" y="240"/>
                  </a:lnTo>
                  <a:lnTo>
                    <a:pt x="4" y="247"/>
                  </a:lnTo>
                  <a:lnTo>
                    <a:pt x="7" y="254"/>
                  </a:lnTo>
                  <a:lnTo>
                    <a:pt x="11" y="261"/>
                  </a:lnTo>
                  <a:lnTo>
                    <a:pt x="14" y="269"/>
                  </a:lnTo>
                  <a:lnTo>
                    <a:pt x="13" y="276"/>
                  </a:lnTo>
                  <a:lnTo>
                    <a:pt x="12" y="284"/>
                  </a:lnTo>
                  <a:lnTo>
                    <a:pt x="11" y="291"/>
                  </a:lnTo>
                  <a:lnTo>
                    <a:pt x="10" y="299"/>
                  </a:lnTo>
                  <a:lnTo>
                    <a:pt x="12" y="301"/>
                  </a:lnTo>
                  <a:lnTo>
                    <a:pt x="13" y="305"/>
                  </a:lnTo>
                  <a:lnTo>
                    <a:pt x="15" y="307"/>
                  </a:lnTo>
                  <a:lnTo>
                    <a:pt x="18" y="311"/>
                  </a:lnTo>
                  <a:lnTo>
                    <a:pt x="24" y="315"/>
                  </a:lnTo>
                  <a:lnTo>
                    <a:pt x="30" y="319"/>
                  </a:lnTo>
                  <a:lnTo>
                    <a:pt x="37" y="323"/>
                  </a:lnTo>
                  <a:lnTo>
                    <a:pt x="43" y="328"/>
                  </a:lnTo>
                  <a:lnTo>
                    <a:pt x="62" y="346"/>
                  </a:lnTo>
                  <a:lnTo>
                    <a:pt x="81" y="365"/>
                  </a:lnTo>
                  <a:lnTo>
                    <a:pt x="100" y="383"/>
                  </a:lnTo>
                  <a:lnTo>
                    <a:pt x="119" y="402"/>
                  </a:lnTo>
                  <a:lnTo>
                    <a:pt x="140" y="419"/>
                  </a:lnTo>
                  <a:lnTo>
                    <a:pt x="159" y="435"/>
                  </a:lnTo>
                  <a:lnTo>
                    <a:pt x="180" y="451"/>
                  </a:lnTo>
                  <a:lnTo>
                    <a:pt x="202" y="466"/>
                  </a:lnTo>
                  <a:lnTo>
                    <a:pt x="223" y="480"/>
                  </a:lnTo>
                  <a:lnTo>
                    <a:pt x="245" y="492"/>
                  </a:lnTo>
                  <a:lnTo>
                    <a:pt x="268" y="503"/>
                  </a:lnTo>
                  <a:lnTo>
                    <a:pt x="291" y="513"/>
                  </a:lnTo>
                  <a:lnTo>
                    <a:pt x="314" y="521"/>
                  </a:lnTo>
                  <a:lnTo>
                    <a:pt x="338" y="527"/>
                  </a:lnTo>
                  <a:lnTo>
                    <a:pt x="362" y="531"/>
                  </a:lnTo>
                  <a:lnTo>
                    <a:pt x="387" y="533"/>
                  </a:lnTo>
                  <a:lnTo>
                    <a:pt x="414" y="531"/>
                  </a:lnTo>
                  <a:lnTo>
                    <a:pt x="440" y="528"/>
                  </a:lnTo>
                  <a:lnTo>
                    <a:pt x="466" y="524"/>
                  </a:lnTo>
                  <a:lnTo>
                    <a:pt x="491" y="517"/>
                  </a:lnTo>
                  <a:lnTo>
                    <a:pt x="514" y="510"/>
                  </a:lnTo>
                  <a:lnTo>
                    <a:pt x="537" y="501"/>
                  </a:lnTo>
                  <a:lnTo>
                    <a:pt x="560" y="489"/>
                  </a:lnTo>
                  <a:lnTo>
                    <a:pt x="581" y="478"/>
                  </a:lnTo>
                  <a:lnTo>
                    <a:pt x="602" y="464"/>
                  </a:lnTo>
                  <a:lnTo>
                    <a:pt x="621" y="449"/>
                  </a:lnTo>
                  <a:lnTo>
                    <a:pt x="641" y="431"/>
                  </a:lnTo>
                  <a:lnTo>
                    <a:pt x="659" y="413"/>
                  </a:lnTo>
                  <a:lnTo>
                    <a:pt x="676" y="392"/>
                  </a:lnTo>
                  <a:lnTo>
                    <a:pt x="693" y="370"/>
                  </a:lnTo>
                  <a:lnTo>
                    <a:pt x="709" y="346"/>
                  </a:lnTo>
                  <a:lnTo>
                    <a:pt x="724" y="321"/>
                  </a:lnTo>
                  <a:lnTo>
                    <a:pt x="731" y="314"/>
                  </a:lnTo>
                  <a:lnTo>
                    <a:pt x="736" y="307"/>
                  </a:lnTo>
                  <a:lnTo>
                    <a:pt x="743" y="300"/>
                  </a:lnTo>
                  <a:lnTo>
                    <a:pt x="750" y="293"/>
                  </a:lnTo>
                  <a:lnTo>
                    <a:pt x="756" y="287"/>
                  </a:lnTo>
                  <a:lnTo>
                    <a:pt x="763" y="281"/>
                  </a:lnTo>
                  <a:lnTo>
                    <a:pt x="769" y="274"/>
                  </a:lnTo>
                  <a:lnTo>
                    <a:pt x="775" y="267"/>
                  </a:lnTo>
                  <a:lnTo>
                    <a:pt x="784" y="261"/>
                  </a:lnTo>
                  <a:lnTo>
                    <a:pt x="794" y="255"/>
                  </a:lnTo>
                  <a:lnTo>
                    <a:pt x="801" y="249"/>
                  </a:lnTo>
                  <a:lnTo>
                    <a:pt x="803" y="239"/>
                  </a:lnTo>
                  <a:lnTo>
                    <a:pt x="796" y="237"/>
                  </a:lnTo>
                  <a:lnTo>
                    <a:pt x="790" y="233"/>
                  </a:lnTo>
                  <a:lnTo>
                    <a:pt x="784" y="231"/>
                  </a:lnTo>
                  <a:lnTo>
                    <a:pt x="777" y="229"/>
                  </a:lnTo>
                  <a:lnTo>
                    <a:pt x="770" y="226"/>
                  </a:lnTo>
                  <a:lnTo>
                    <a:pt x="763" y="223"/>
                  </a:lnTo>
                  <a:lnTo>
                    <a:pt x="757" y="221"/>
                  </a:lnTo>
                  <a:lnTo>
                    <a:pt x="750" y="218"/>
                  </a:lnTo>
                  <a:lnTo>
                    <a:pt x="735" y="196"/>
                  </a:lnTo>
                  <a:lnTo>
                    <a:pt x="721" y="177"/>
                  </a:lnTo>
                  <a:lnTo>
                    <a:pt x="708" y="157"/>
                  </a:lnTo>
                  <a:lnTo>
                    <a:pt x="694" y="140"/>
                  </a:lnTo>
                  <a:lnTo>
                    <a:pt x="680" y="125"/>
                  </a:lnTo>
                  <a:lnTo>
                    <a:pt x="665" y="110"/>
                  </a:lnTo>
                  <a:lnTo>
                    <a:pt x="651" y="96"/>
                  </a:lnTo>
                  <a:lnTo>
                    <a:pt x="635" y="84"/>
                  </a:lnTo>
                  <a:lnTo>
                    <a:pt x="619" y="72"/>
                  </a:lnTo>
                  <a:lnTo>
                    <a:pt x="603" y="61"/>
                  </a:lnTo>
                  <a:lnTo>
                    <a:pt x="584" y="50"/>
                  </a:lnTo>
                  <a:lnTo>
                    <a:pt x="565" y="41"/>
                  </a:lnTo>
                  <a:lnTo>
                    <a:pt x="544" y="32"/>
                  </a:lnTo>
                  <a:lnTo>
                    <a:pt x="522" y="23"/>
                  </a:lnTo>
                  <a:lnTo>
                    <a:pt x="498" y="15"/>
                  </a:lnTo>
                  <a:lnTo>
                    <a:pt x="471" y="5"/>
                  </a:lnTo>
                  <a:lnTo>
                    <a:pt x="443" y="2"/>
                  </a:lnTo>
                  <a:lnTo>
                    <a:pt x="415" y="1"/>
                  </a:lnTo>
                  <a:lnTo>
                    <a:pt x="389" y="0"/>
                  </a:lnTo>
                  <a:lnTo>
                    <a:pt x="362" y="0"/>
                  </a:lnTo>
                  <a:lnTo>
                    <a:pt x="337" y="2"/>
                  </a:lnTo>
                  <a:lnTo>
                    <a:pt x="313" y="5"/>
                  </a:lnTo>
                  <a:lnTo>
                    <a:pt x="288" y="10"/>
                  </a:lnTo>
                  <a:lnTo>
                    <a:pt x="265" y="16"/>
                  </a:lnTo>
                  <a:lnTo>
                    <a:pt x="243" y="24"/>
                  </a:lnTo>
                  <a:lnTo>
                    <a:pt x="222" y="34"/>
                  </a:lnTo>
                  <a:lnTo>
                    <a:pt x="201" y="47"/>
                  </a:lnTo>
                  <a:lnTo>
                    <a:pt x="180" y="61"/>
                  </a:lnTo>
                  <a:lnTo>
                    <a:pt x="161" y="78"/>
                  </a:lnTo>
                  <a:lnTo>
                    <a:pt x="142" y="96"/>
                  </a:lnTo>
                  <a:lnTo>
                    <a:pt x="124" y="118"/>
                  </a:lnTo>
                  <a:lnTo>
                    <a:pt x="106" y="142"/>
                  </a:lnTo>
                  <a:close/>
                </a:path>
              </a:pathLst>
            </a:custGeom>
            <a:solidFill>
              <a:srgbClr val="E8A3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3" name="Freeform 22"/>
            <p:cNvSpPr>
              <a:spLocks/>
            </p:cNvSpPr>
            <p:nvPr/>
          </p:nvSpPr>
          <p:spPr bwMode="auto">
            <a:xfrm>
              <a:off x="3835" y="2614"/>
              <a:ext cx="398" cy="263"/>
            </a:xfrm>
            <a:custGeom>
              <a:avLst/>
              <a:gdLst>
                <a:gd name="T0" fmla="*/ 0 w 797"/>
                <a:gd name="T1" fmla="*/ 1 h 525"/>
                <a:gd name="T2" fmla="*/ 0 w 797"/>
                <a:gd name="T3" fmla="*/ 1 h 525"/>
                <a:gd name="T4" fmla="*/ 0 w 797"/>
                <a:gd name="T5" fmla="*/ 1 h 525"/>
                <a:gd name="T6" fmla="*/ 0 w 797"/>
                <a:gd name="T7" fmla="*/ 1 h 525"/>
                <a:gd name="T8" fmla="*/ 0 w 797"/>
                <a:gd name="T9" fmla="*/ 1 h 525"/>
                <a:gd name="T10" fmla="*/ 0 w 797"/>
                <a:gd name="T11" fmla="*/ 1 h 525"/>
                <a:gd name="T12" fmla="*/ 0 w 797"/>
                <a:gd name="T13" fmla="*/ 1 h 525"/>
                <a:gd name="T14" fmla="*/ 0 w 797"/>
                <a:gd name="T15" fmla="*/ 1 h 525"/>
                <a:gd name="T16" fmla="*/ 0 w 797"/>
                <a:gd name="T17" fmla="*/ 1 h 525"/>
                <a:gd name="T18" fmla="*/ 0 w 797"/>
                <a:gd name="T19" fmla="*/ 1 h 525"/>
                <a:gd name="T20" fmla="*/ 0 w 797"/>
                <a:gd name="T21" fmla="*/ 1 h 525"/>
                <a:gd name="T22" fmla="*/ 0 w 797"/>
                <a:gd name="T23" fmla="*/ 1 h 525"/>
                <a:gd name="T24" fmla="*/ 0 w 797"/>
                <a:gd name="T25" fmla="*/ 1 h 525"/>
                <a:gd name="T26" fmla="*/ 0 w 797"/>
                <a:gd name="T27" fmla="*/ 1 h 525"/>
                <a:gd name="T28" fmla="*/ 0 w 797"/>
                <a:gd name="T29" fmla="*/ 1 h 525"/>
                <a:gd name="T30" fmla="*/ 0 w 797"/>
                <a:gd name="T31" fmla="*/ 1 h 525"/>
                <a:gd name="T32" fmla="*/ 0 w 797"/>
                <a:gd name="T33" fmla="*/ 1 h 525"/>
                <a:gd name="T34" fmla="*/ 0 w 797"/>
                <a:gd name="T35" fmla="*/ 1 h 525"/>
                <a:gd name="T36" fmla="*/ 0 w 797"/>
                <a:gd name="T37" fmla="*/ 1 h 525"/>
                <a:gd name="T38" fmla="*/ 0 w 797"/>
                <a:gd name="T39" fmla="*/ 1 h 525"/>
                <a:gd name="T40" fmla="*/ 0 w 797"/>
                <a:gd name="T41" fmla="*/ 1 h 525"/>
                <a:gd name="T42" fmla="*/ 0 w 797"/>
                <a:gd name="T43" fmla="*/ 1 h 525"/>
                <a:gd name="T44" fmla="*/ 0 w 797"/>
                <a:gd name="T45" fmla="*/ 1 h 525"/>
                <a:gd name="T46" fmla="*/ 0 w 797"/>
                <a:gd name="T47" fmla="*/ 1 h 525"/>
                <a:gd name="T48" fmla="*/ 0 w 797"/>
                <a:gd name="T49" fmla="*/ 1 h 525"/>
                <a:gd name="T50" fmla="*/ 0 w 797"/>
                <a:gd name="T51" fmla="*/ 1 h 525"/>
                <a:gd name="T52" fmla="*/ 0 w 797"/>
                <a:gd name="T53" fmla="*/ 1 h 525"/>
                <a:gd name="T54" fmla="*/ 0 w 797"/>
                <a:gd name="T55" fmla="*/ 1 h 525"/>
                <a:gd name="T56" fmla="*/ 0 w 797"/>
                <a:gd name="T57" fmla="*/ 1 h 525"/>
                <a:gd name="T58" fmla="*/ 0 w 797"/>
                <a:gd name="T59" fmla="*/ 1 h 525"/>
                <a:gd name="T60" fmla="*/ 0 w 797"/>
                <a:gd name="T61" fmla="*/ 1 h 525"/>
                <a:gd name="T62" fmla="*/ 0 w 797"/>
                <a:gd name="T63" fmla="*/ 1 h 525"/>
                <a:gd name="T64" fmla="*/ 0 w 797"/>
                <a:gd name="T65" fmla="*/ 1 h 525"/>
                <a:gd name="T66" fmla="*/ 0 w 797"/>
                <a:gd name="T67" fmla="*/ 1 h 525"/>
                <a:gd name="T68" fmla="*/ 0 w 797"/>
                <a:gd name="T69" fmla="*/ 1 h 525"/>
                <a:gd name="T70" fmla="*/ 0 w 797"/>
                <a:gd name="T71" fmla="*/ 1 h 525"/>
                <a:gd name="T72" fmla="*/ 0 w 797"/>
                <a:gd name="T73" fmla="*/ 1 h 525"/>
                <a:gd name="T74" fmla="*/ 0 w 797"/>
                <a:gd name="T75" fmla="*/ 1 h 525"/>
                <a:gd name="T76" fmla="*/ 0 w 797"/>
                <a:gd name="T77" fmla="*/ 1 h 525"/>
                <a:gd name="T78" fmla="*/ 0 w 797"/>
                <a:gd name="T79" fmla="*/ 1 h 525"/>
                <a:gd name="T80" fmla="*/ 0 w 797"/>
                <a:gd name="T81" fmla="*/ 1 h 525"/>
                <a:gd name="T82" fmla="*/ 0 w 797"/>
                <a:gd name="T83" fmla="*/ 1 h 525"/>
                <a:gd name="T84" fmla="*/ 0 w 797"/>
                <a:gd name="T85" fmla="*/ 1 h 525"/>
                <a:gd name="T86" fmla="*/ 0 w 797"/>
                <a:gd name="T87" fmla="*/ 1 h 525"/>
                <a:gd name="T88" fmla="*/ 0 w 797"/>
                <a:gd name="T89" fmla="*/ 1 h 525"/>
                <a:gd name="T90" fmla="*/ 0 w 797"/>
                <a:gd name="T91" fmla="*/ 1 h 525"/>
                <a:gd name="T92" fmla="*/ 0 w 797"/>
                <a:gd name="T93" fmla="*/ 1 h 525"/>
                <a:gd name="T94" fmla="*/ 0 w 797"/>
                <a:gd name="T95" fmla="*/ 1 h 525"/>
                <a:gd name="T96" fmla="*/ 0 w 797"/>
                <a:gd name="T97" fmla="*/ 1 h 525"/>
                <a:gd name="T98" fmla="*/ 0 w 797"/>
                <a:gd name="T99" fmla="*/ 1 h 525"/>
                <a:gd name="T100" fmla="*/ 0 w 797"/>
                <a:gd name="T101" fmla="*/ 1 h 525"/>
                <a:gd name="T102" fmla="*/ 0 w 797"/>
                <a:gd name="T103" fmla="*/ 0 h 525"/>
                <a:gd name="T104" fmla="*/ 0 w 797"/>
                <a:gd name="T105" fmla="*/ 1 h 525"/>
                <a:gd name="T106" fmla="*/ 0 w 797"/>
                <a:gd name="T107" fmla="*/ 1 h 525"/>
                <a:gd name="T108" fmla="*/ 0 w 797"/>
                <a:gd name="T109" fmla="*/ 1 h 525"/>
                <a:gd name="T110" fmla="*/ 0 w 797"/>
                <a:gd name="T111" fmla="*/ 1 h 525"/>
                <a:gd name="T112" fmla="*/ 0 w 797"/>
                <a:gd name="T113" fmla="*/ 1 h 525"/>
                <a:gd name="T114" fmla="*/ 0 w 797"/>
                <a:gd name="T115" fmla="*/ 1 h 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7"/>
                <a:gd name="T175" fmla="*/ 0 h 525"/>
                <a:gd name="T176" fmla="*/ 797 w 797"/>
                <a:gd name="T177" fmla="*/ 525 h 5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7" h="525">
                  <a:moveTo>
                    <a:pt x="107" y="138"/>
                  </a:moveTo>
                  <a:lnTo>
                    <a:pt x="99" y="146"/>
                  </a:lnTo>
                  <a:lnTo>
                    <a:pt x="90" y="154"/>
                  </a:lnTo>
                  <a:lnTo>
                    <a:pt x="82" y="162"/>
                  </a:lnTo>
                  <a:lnTo>
                    <a:pt x="72" y="170"/>
                  </a:lnTo>
                  <a:lnTo>
                    <a:pt x="64" y="179"/>
                  </a:lnTo>
                  <a:lnTo>
                    <a:pt x="55" y="187"/>
                  </a:lnTo>
                  <a:lnTo>
                    <a:pt x="47" y="195"/>
                  </a:lnTo>
                  <a:lnTo>
                    <a:pt x="38" y="203"/>
                  </a:lnTo>
                  <a:lnTo>
                    <a:pt x="33" y="206"/>
                  </a:lnTo>
                  <a:lnTo>
                    <a:pt x="29" y="210"/>
                  </a:lnTo>
                  <a:lnTo>
                    <a:pt x="24" y="214"/>
                  </a:lnTo>
                  <a:lnTo>
                    <a:pt x="19" y="219"/>
                  </a:lnTo>
                  <a:lnTo>
                    <a:pt x="14" y="222"/>
                  </a:lnTo>
                  <a:lnTo>
                    <a:pt x="9" y="227"/>
                  </a:lnTo>
                  <a:lnTo>
                    <a:pt x="4" y="231"/>
                  </a:lnTo>
                  <a:lnTo>
                    <a:pt x="0" y="235"/>
                  </a:lnTo>
                  <a:lnTo>
                    <a:pt x="4" y="243"/>
                  </a:lnTo>
                  <a:lnTo>
                    <a:pt x="8" y="250"/>
                  </a:lnTo>
                  <a:lnTo>
                    <a:pt x="11" y="257"/>
                  </a:lnTo>
                  <a:lnTo>
                    <a:pt x="15" y="265"/>
                  </a:lnTo>
                  <a:lnTo>
                    <a:pt x="14" y="272"/>
                  </a:lnTo>
                  <a:lnTo>
                    <a:pt x="12" y="280"/>
                  </a:lnTo>
                  <a:lnTo>
                    <a:pt x="10" y="287"/>
                  </a:lnTo>
                  <a:lnTo>
                    <a:pt x="9" y="295"/>
                  </a:lnTo>
                  <a:lnTo>
                    <a:pt x="11" y="297"/>
                  </a:lnTo>
                  <a:lnTo>
                    <a:pt x="12" y="299"/>
                  </a:lnTo>
                  <a:lnTo>
                    <a:pt x="15" y="302"/>
                  </a:lnTo>
                  <a:lnTo>
                    <a:pt x="16" y="304"/>
                  </a:lnTo>
                  <a:lnTo>
                    <a:pt x="23" y="309"/>
                  </a:lnTo>
                  <a:lnTo>
                    <a:pt x="30" y="313"/>
                  </a:lnTo>
                  <a:lnTo>
                    <a:pt x="37" y="318"/>
                  </a:lnTo>
                  <a:lnTo>
                    <a:pt x="42" y="322"/>
                  </a:lnTo>
                  <a:lnTo>
                    <a:pt x="61" y="341"/>
                  </a:lnTo>
                  <a:lnTo>
                    <a:pt x="79" y="359"/>
                  </a:lnTo>
                  <a:lnTo>
                    <a:pt x="99" y="378"/>
                  </a:lnTo>
                  <a:lnTo>
                    <a:pt x="118" y="395"/>
                  </a:lnTo>
                  <a:lnTo>
                    <a:pt x="138" y="412"/>
                  </a:lnTo>
                  <a:lnTo>
                    <a:pt x="158" y="430"/>
                  </a:lnTo>
                  <a:lnTo>
                    <a:pt x="178" y="445"/>
                  </a:lnTo>
                  <a:lnTo>
                    <a:pt x="199" y="460"/>
                  </a:lnTo>
                  <a:lnTo>
                    <a:pt x="220" y="473"/>
                  </a:lnTo>
                  <a:lnTo>
                    <a:pt x="242" y="486"/>
                  </a:lnTo>
                  <a:lnTo>
                    <a:pt x="264" y="496"/>
                  </a:lnTo>
                  <a:lnTo>
                    <a:pt x="287" y="506"/>
                  </a:lnTo>
                  <a:lnTo>
                    <a:pt x="310" y="514"/>
                  </a:lnTo>
                  <a:lnTo>
                    <a:pt x="334" y="519"/>
                  </a:lnTo>
                  <a:lnTo>
                    <a:pt x="358" y="523"/>
                  </a:lnTo>
                  <a:lnTo>
                    <a:pt x="382" y="525"/>
                  </a:lnTo>
                  <a:lnTo>
                    <a:pt x="409" y="523"/>
                  </a:lnTo>
                  <a:lnTo>
                    <a:pt x="435" y="521"/>
                  </a:lnTo>
                  <a:lnTo>
                    <a:pt x="460" y="515"/>
                  </a:lnTo>
                  <a:lnTo>
                    <a:pt x="485" y="509"/>
                  </a:lnTo>
                  <a:lnTo>
                    <a:pt x="509" y="501"/>
                  </a:lnTo>
                  <a:lnTo>
                    <a:pt x="532" y="492"/>
                  </a:lnTo>
                  <a:lnTo>
                    <a:pt x="555" y="481"/>
                  </a:lnTo>
                  <a:lnTo>
                    <a:pt x="576" y="469"/>
                  </a:lnTo>
                  <a:lnTo>
                    <a:pt x="596" y="455"/>
                  </a:lnTo>
                  <a:lnTo>
                    <a:pt x="616" y="440"/>
                  </a:lnTo>
                  <a:lnTo>
                    <a:pt x="634" y="423"/>
                  </a:lnTo>
                  <a:lnTo>
                    <a:pt x="653" y="405"/>
                  </a:lnTo>
                  <a:lnTo>
                    <a:pt x="670" y="385"/>
                  </a:lnTo>
                  <a:lnTo>
                    <a:pt x="686" y="363"/>
                  </a:lnTo>
                  <a:lnTo>
                    <a:pt x="701" y="340"/>
                  </a:lnTo>
                  <a:lnTo>
                    <a:pt x="715" y="316"/>
                  </a:lnTo>
                  <a:lnTo>
                    <a:pt x="722" y="309"/>
                  </a:lnTo>
                  <a:lnTo>
                    <a:pt x="728" y="303"/>
                  </a:lnTo>
                  <a:lnTo>
                    <a:pt x="734" y="296"/>
                  </a:lnTo>
                  <a:lnTo>
                    <a:pt x="741" y="289"/>
                  </a:lnTo>
                  <a:lnTo>
                    <a:pt x="747" y="282"/>
                  </a:lnTo>
                  <a:lnTo>
                    <a:pt x="754" y="275"/>
                  </a:lnTo>
                  <a:lnTo>
                    <a:pt x="760" y="268"/>
                  </a:lnTo>
                  <a:lnTo>
                    <a:pt x="767" y="261"/>
                  </a:lnTo>
                  <a:lnTo>
                    <a:pt x="775" y="257"/>
                  </a:lnTo>
                  <a:lnTo>
                    <a:pt x="785" y="252"/>
                  </a:lnTo>
                  <a:lnTo>
                    <a:pt x="793" y="246"/>
                  </a:lnTo>
                  <a:lnTo>
                    <a:pt x="797" y="238"/>
                  </a:lnTo>
                  <a:lnTo>
                    <a:pt x="790" y="235"/>
                  </a:lnTo>
                  <a:lnTo>
                    <a:pt x="783" y="233"/>
                  </a:lnTo>
                  <a:lnTo>
                    <a:pt x="776" y="229"/>
                  </a:lnTo>
                  <a:lnTo>
                    <a:pt x="770" y="227"/>
                  </a:lnTo>
                  <a:lnTo>
                    <a:pt x="763" y="225"/>
                  </a:lnTo>
                  <a:lnTo>
                    <a:pt x="756" y="221"/>
                  </a:lnTo>
                  <a:lnTo>
                    <a:pt x="749" y="219"/>
                  </a:lnTo>
                  <a:lnTo>
                    <a:pt x="743" y="215"/>
                  </a:lnTo>
                  <a:lnTo>
                    <a:pt x="728" y="195"/>
                  </a:lnTo>
                  <a:lnTo>
                    <a:pt x="714" y="175"/>
                  </a:lnTo>
                  <a:lnTo>
                    <a:pt x="700" y="157"/>
                  </a:lnTo>
                  <a:lnTo>
                    <a:pt x="686" y="141"/>
                  </a:lnTo>
                  <a:lnTo>
                    <a:pt x="672" y="124"/>
                  </a:lnTo>
                  <a:lnTo>
                    <a:pt x="658" y="111"/>
                  </a:lnTo>
                  <a:lnTo>
                    <a:pt x="645" y="97"/>
                  </a:lnTo>
                  <a:lnTo>
                    <a:pt x="629" y="84"/>
                  </a:lnTo>
                  <a:lnTo>
                    <a:pt x="614" y="73"/>
                  </a:lnTo>
                  <a:lnTo>
                    <a:pt x="596" y="62"/>
                  </a:lnTo>
                  <a:lnTo>
                    <a:pt x="578" y="52"/>
                  </a:lnTo>
                  <a:lnTo>
                    <a:pt x="559" y="41"/>
                  </a:lnTo>
                  <a:lnTo>
                    <a:pt x="539" y="32"/>
                  </a:lnTo>
                  <a:lnTo>
                    <a:pt x="516" y="23"/>
                  </a:lnTo>
                  <a:lnTo>
                    <a:pt x="493" y="15"/>
                  </a:lnTo>
                  <a:lnTo>
                    <a:pt x="466" y="6"/>
                  </a:lnTo>
                  <a:lnTo>
                    <a:pt x="439" y="3"/>
                  </a:lnTo>
                  <a:lnTo>
                    <a:pt x="412" y="1"/>
                  </a:lnTo>
                  <a:lnTo>
                    <a:pt x="386" y="0"/>
                  </a:lnTo>
                  <a:lnTo>
                    <a:pt x="360" y="0"/>
                  </a:lnTo>
                  <a:lnTo>
                    <a:pt x="335" y="2"/>
                  </a:lnTo>
                  <a:lnTo>
                    <a:pt x="311" y="5"/>
                  </a:lnTo>
                  <a:lnTo>
                    <a:pt x="288" y="9"/>
                  </a:lnTo>
                  <a:lnTo>
                    <a:pt x="265" y="16"/>
                  </a:lnTo>
                  <a:lnTo>
                    <a:pt x="243" y="24"/>
                  </a:lnTo>
                  <a:lnTo>
                    <a:pt x="221" y="33"/>
                  </a:lnTo>
                  <a:lnTo>
                    <a:pt x="200" y="45"/>
                  </a:lnTo>
                  <a:lnTo>
                    <a:pt x="181" y="59"/>
                  </a:lnTo>
                  <a:lnTo>
                    <a:pt x="161" y="75"/>
                  </a:lnTo>
                  <a:lnTo>
                    <a:pt x="143" y="93"/>
                  </a:lnTo>
                  <a:lnTo>
                    <a:pt x="124" y="115"/>
                  </a:lnTo>
                  <a:lnTo>
                    <a:pt x="107" y="138"/>
                  </a:lnTo>
                  <a:close/>
                </a:path>
              </a:pathLst>
            </a:custGeom>
            <a:solidFill>
              <a:srgbClr val="EAA5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4" name="Freeform 23"/>
            <p:cNvSpPr>
              <a:spLocks/>
            </p:cNvSpPr>
            <p:nvPr/>
          </p:nvSpPr>
          <p:spPr bwMode="auto">
            <a:xfrm>
              <a:off x="3836" y="2616"/>
              <a:ext cx="395" cy="258"/>
            </a:xfrm>
            <a:custGeom>
              <a:avLst/>
              <a:gdLst>
                <a:gd name="T0" fmla="*/ 1 w 790"/>
                <a:gd name="T1" fmla="*/ 0 h 518"/>
                <a:gd name="T2" fmla="*/ 1 w 790"/>
                <a:gd name="T3" fmla="*/ 0 h 518"/>
                <a:gd name="T4" fmla="*/ 1 w 790"/>
                <a:gd name="T5" fmla="*/ 0 h 518"/>
                <a:gd name="T6" fmla="*/ 1 w 790"/>
                <a:gd name="T7" fmla="*/ 0 h 518"/>
                <a:gd name="T8" fmla="*/ 1 w 790"/>
                <a:gd name="T9" fmla="*/ 0 h 518"/>
                <a:gd name="T10" fmla="*/ 1 w 790"/>
                <a:gd name="T11" fmla="*/ 0 h 518"/>
                <a:gd name="T12" fmla="*/ 1 w 790"/>
                <a:gd name="T13" fmla="*/ 0 h 518"/>
                <a:gd name="T14" fmla="*/ 1 w 790"/>
                <a:gd name="T15" fmla="*/ 0 h 518"/>
                <a:gd name="T16" fmla="*/ 1 w 790"/>
                <a:gd name="T17" fmla="*/ 0 h 518"/>
                <a:gd name="T18" fmla="*/ 1 w 790"/>
                <a:gd name="T19" fmla="*/ 0 h 518"/>
                <a:gd name="T20" fmla="*/ 1 w 790"/>
                <a:gd name="T21" fmla="*/ 0 h 518"/>
                <a:gd name="T22" fmla="*/ 1 w 790"/>
                <a:gd name="T23" fmla="*/ 0 h 518"/>
                <a:gd name="T24" fmla="*/ 1 w 790"/>
                <a:gd name="T25" fmla="*/ 0 h 518"/>
                <a:gd name="T26" fmla="*/ 1 w 790"/>
                <a:gd name="T27" fmla="*/ 0 h 518"/>
                <a:gd name="T28" fmla="*/ 1 w 790"/>
                <a:gd name="T29" fmla="*/ 0 h 518"/>
                <a:gd name="T30" fmla="*/ 1 w 790"/>
                <a:gd name="T31" fmla="*/ 0 h 518"/>
                <a:gd name="T32" fmla="*/ 1 w 790"/>
                <a:gd name="T33" fmla="*/ 0 h 518"/>
                <a:gd name="T34" fmla="*/ 1 w 790"/>
                <a:gd name="T35" fmla="*/ 0 h 518"/>
                <a:gd name="T36" fmla="*/ 1 w 790"/>
                <a:gd name="T37" fmla="*/ 0 h 518"/>
                <a:gd name="T38" fmla="*/ 1 w 790"/>
                <a:gd name="T39" fmla="*/ 0 h 518"/>
                <a:gd name="T40" fmla="*/ 1 w 790"/>
                <a:gd name="T41" fmla="*/ 0 h 518"/>
                <a:gd name="T42" fmla="*/ 1 w 790"/>
                <a:gd name="T43" fmla="*/ 0 h 518"/>
                <a:gd name="T44" fmla="*/ 1 w 790"/>
                <a:gd name="T45" fmla="*/ 0 h 518"/>
                <a:gd name="T46" fmla="*/ 1 w 790"/>
                <a:gd name="T47" fmla="*/ 0 h 518"/>
                <a:gd name="T48" fmla="*/ 1 w 790"/>
                <a:gd name="T49" fmla="*/ 0 h 518"/>
                <a:gd name="T50" fmla="*/ 1 w 790"/>
                <a:gd name="T51" fmla="*/ 0 h 518"/>
                <a:gd name="T52" fmla="*/ 1 w 790"/>
                <a:gd name="T53" fmla="*/ 0 h 518"/>
                <a:gd name="T54" fmla="*/ 1 w 790"/>
                <a:gd name="T55" fmla="*/ 0 h 518"/>
                <a:gd name="T56" fmla="*/ 1 w 790"/>
                <a:gd name="T57" fmla="*/ 0 h 518"/>
                <a:gd name="T58" fmla="*/ 1 w 790"/>
                <a:gd name="T59" fmla="*/ 0 h 518"/>
                <a:gd name="T60" fmla="*/ 1 w 790"/>
                <a:gd name="T61" fmla="*/ 0 h 518"/>
                <a:gd name="T62" fmla="*/ 1 w 790"/>
                <a:gd name="T63" fmla="*/ 0 h 518"/>
                <a:gd name="T64" fmla="*/ 1 w 790"/>
                <a:gd name="T65" fmla="*/ 0 h 518"/>
                <a:gd name="T66" fmla="*/ 1 w 790"/>
                <a:gd name="T67" fmla="*/ 0 h 518"/>
                <a:gd name="T68" fmla="*/ 1 w 790"/>
                <a:gd name="T69" fmla="*/ 0 h 518"/>
                <a:gd name="T70" fmla="*/ 1 w 790"/>
                <a:gd name="T71" fmla="*/ 0 h 518"/>
                <a:gd name="T72" fmla="*/ 1 w 790"/>
                <a:gd name="T73" fmla="*/ 0 h 518"/>
                <a:gd name="T74" fmla="*/ 1 w 790"/>
                <a:gd name="T75" fmla="*/ 0 h 518"/>
                <a:gd name="T76" fmla="*/ 1 w 790"/>
                <a:gd name="T77" fmla="*/ 0 h 518"/>
                <a:gd name="T78" fmla="*/ 1 w 790"/>
                <a:gd name="T79" fmla="*/ 0 h 518"/>
                <a:gd name="T80" fmla="*/ 1 w 790"/>
                <a:gd name="T81" fmla="*/ 0 h 518"/>
                <a:gd name="T82" fmla="*/ 1 w 790"/>
                <a:gd name="T83" fmla="*/ 0 h 518"/>
                <a:gd name="T84" fmla="*/ 1 w 790"/>
                <a:gd name="T85" fmla="*/ 0 h 518"/>
                <a:gd name="T86" fmla="*/ 1 w 790"/>
                <a:gd name="T87" fmla="*/ 0 h 518"/>
                <a:gd name="T88" fmla="*/ 1 w 790"/>
                <a:gd name="T89" fmla="*/ 0 h 518"/>
                <a:gd name="T90" fmla="*/ 1 w 790"/>
                <a:gd name="T91" fmla="*/ 0 h 518"/>
                <a:gd name="T92" fmla="*/ 1 w 790"/>
                <a:gd name="T93" fmla="*/ 0 h 518"/>
                <a:gd name="T94" fmla="*/ 1 w 790"/>
                <a:gd name="T95" fmla="*/ 0 h 518"/>
                <a:gd name="T96" fmla="*/ 1 w 790"/>
                <a:gd name="T97" fmla="*/ 0 h 518"/>
                <a:gd name="T98" fmla="*/ 1 w 790"/>
                <a:gd name="T99" fmla="*/ 0 h 518"/>
                <a:gd name="T100" fmla="*/ 1 w 790"/>
                <a:gd name="T101" fmla="*/ 0 h 518"/>
                <a:gd name="T102" fmla="*/ 1 w 790"/>
                <a:gd name="T103" fmla="*/ 0 h 518"/>
                <a:gd name="T104" fmla="*/ 1 w 790"/>
                <a:gd name="T105" fmla="*/ 0 h 518"/>
                <a:gd name="T106" fmla="*/ 1 w 790"/>
                <a:gd name="T107" fmla="*/ 0 h 518"/>
                <a:gd name="T108" fmla="*/ 1 w 790"/>
                <a:gd name="T109" fmla="*/ 0 h 518"/>
                <a:gd name="T110" fmla="*/ 1 w 790"/>
                <a:gd name="T111" fmla="*/ 0 h 518"/>
                <a:gd name="T112" fmla="*/ 1 w 790"/>
                <a:gd name="T113" fmla="*/ 0 h 518"/>
                <a:gd name="T114" fmla="*/ 1 w 790"/>
                <a:gd name="T115" fmla="*/ 0 h 5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0"/>
                <a:gd name="T175" fmla="*/ 0 h 518"/>
                <a:gd name="T176" fmla="*/ 790 w 790"/>
                <a:gd name="T177" fmla="*/ 518 h 51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0" h="518">
                  <a:moveTo>
                    <a:pt x="108" y="135"/>
                  </a:moveTo>
                  <a:lnTo>
                    <a:pt x="100" y="143"/>
                  </a:lnTo>
                  <a:lnTo>
                    <a:pt x="91" y="151"/>
                  </a:lnTo>
                  <a:lnTo>
                    <a:pt x="83" y="159"/>
                  </a:lnTo>
                  <a:lnTo>
                    <a:pt x="75" y="166"/>
                  </a:lnTo>
                  <a:lnTo>
                    <a:pt x="66" y="174"/>
                  </a:lnTo>
                  <a:lnTo>
                    <a:pt x="58" y="182"/>
                  </a:lnTo>
                  <a:lnTo>
                    <a:pt x="48" y="190"/>
                  </a:lnTo>
                  <a:lnTo>
                    <a:pt x="40" y="199"/>
                  </a:lnTo>
                  <a:lnTo>
                    <a:pt x="36" y="202"/>
                  </a:lnTo>
                  <a:lnTo>
                    <a:pt x="31" y="207"/>
                  </a:lnTo>
                  <a:lnTo>
                    <a:pt x="25" y="210"/>
                  </a:lnTo>
                  <a:lnTo>
                    <a:pt x="21" y="214"/>
                  </a:lnTo>
                  <a:lnTo>
                    <a:pt x="15" y="218"/>
                  </a:lnTo>
                  <a:lnTo>
                    <a:pt x="10" y="222"/>
                  </a:lnTo>
                  <a:lnTo>
                    <a:pt x="5" y="226"/>
                  </a:lnTo>
                  <a:lnTo>
                    <a:pt x="0" y="230"/>
                  </a:lnTo>
                  <a:lnTo>
                    <a:pt x="5" y="238"/>
                  </a:lnTo>
                  <a:lnTo>
                    <a:pt x="9" y="245"/>
                  </a:lnTo>
                  <a:lnTo>
                    <a:pt x="13" y="253"/>
                  </a:lnTo>
                  <a:lnTo>
                    <a:pt x="17" y="261"/>
                  </a:lnTo>
                  <a:lnTo>
                    <a:pt x="16" y="268"/>
                  </a:lnTo>
                  <a:lnTo>
                    <a:pt x="14" y="276"/>
                  </a:lnTo>
                  <a:lnTo>
                    <a:pt x="13" y="283"/>
                  </a:lnTo>
                  <a:lnTo>
                    <a:pt x="10" y="291"/>
                  </a:lnTo>
                  <a:lnTo>
                    <a:pt x="12" y="293"/>
                  </a:lnTo>
                  <a:lnTo>
                    <a:pt x="13" y="294"/>
                  </a:lnTo>
                  <a:lnTo>
                    <a:pt x="14" y="296"/>
                  </a:lnTo>
                  <a:lnTo>
                    <a:pt x="15" y="299"/>
                  </a:lnTo>
                  <a:lnTo>
                    <a:pt x="22" y="303"/>
                  </a:lnTo>
                  <a:lnTo>
                    <a:pt x="29" y="308"/>
                  </a:lnTo>
                  <a:lnTo>
                    <a:pt x="36" y="313"/>
                  </a:lnTo>
                  <a:lnTo>
                    <a:pt x="44" y="317"/>
                  </a:lnTo>
                  <a:lnTo>
                    <a:pt x="62" y="336"/>
                  </a:lnTo>
                  <a:lnTo>
                    <a:pt x="81" y="353"/>
                  </a:lnTo>
                  <a:lnTo>
                    <a:pt x="99" y="371"/>
                  </a:lnTo>
                  <a:lnTo>
                    <a:pt x="118" y="389"/>
                  </a:lnTo>
                  <a:lnTo>
                    <a:pt x="137" y="406"/>
                  </a:lnTo>
                  <a:lnTo>
                    <a:pt x="157" y="422"/>
                  </a:lnTo>
                  <a:lnTo>
                    <a:pt x="177" y="438"/>
                  </a:lnTo>
                  <a:lnTo>
                    <a:pt x="197" y="452"/>
                  </a:lnTo>
                  <a:lnTo>
                    <a:pt x="219" y="466"/>
                  </a:lnTo>
                  <a:lnTo>
                    <a:pt x="240" y="478"/>
                  </a:lnTo>
                  <a:lnTo>
                    <a:pt x="262" y="489"/>
                  </a:lnTo>
                  <a:lnTo>
                    <a:pt x="283" y="498"/>
                  </a:lnTo>
                  <a:lnTo>
                    <a:pt x="306" y="506"/>
                  </a:lnTo>
                  <a:lnTo>
                    <a:pt x="329" y="512"/>
                  </a:lnTo>
                  <a:lnTo>
                    <a:pt x="354" y="515"/>
                  </a:lnTo>
                  <a:lnTo>
                    <a:pt x="378" y="518"/>
                  </a:lnTo>
                  <a:lnTo>
                    <a:pt x="404" y="515"/>
                  </a:lnTo>
                  <a:lnTo>
                    <a:pt x="431" y="513"/>
                  </a:lnTo>
                  <a:lnTo>
                    <a:pt x="456" y="508"/>
                  </a:lnTo>
                  <a:lnTo>
                    <a:pt x="481" y="501"/>
                  </a:lnTo>
                  <a:lnTo>
                    <a:pt x="504" y="495"/>
                  </a:lnTo>
                  <a:lnTo>
                    <a:pt x="528" y="485"/>
                  </a:lnTo>
                  <a:lnTo>
                    <a:pt x="551" y="475"/>
                  </a:lnTo>
                  <a:lnTo>
                    <a:pt x="571" y="462"/>
                  </a:lnTo>
                  <a:lnTo>
                    <a:pt x="592" y="448"/>
                  </a:lnTo>
                  <a:lnTo>
                    <a:pt x="612" y="434"/>
                  </a:lnTo>
                  <a:lnTo>
                    <a:pt x="630" y="417"/>
                  </a:lnTo>
                  <a:lnTo>
                    <a:pt x="648" y="399"/>
                  </a:lnTo>
                  <a:lnTo>
                    <a:pt x="665" y="379"/>
                  </a:lnTo>
                  <a:lnTo>
                    <a:pt x="681" y="359"/>
                  </a:lnTo>
                  <a:lnTo>
                    <a:pt x="694" y="336"/>
                  </a:lnTo>
                  <a:lnTo>
                    <a:pt x="708" y="311"/>
                  </a:lnTo>
                  <a:lnTo>
                    <a:pt x="714" y="305"/>
                  </a:lnTo>
                  <a:lnTo>
                    <a:pt x="721" y="298"/>
                  </a:lnTo>
                  <a:lnTo>
                    <a:pt x="727" y="291"/>
                  </a:lnTo>
                  <a:lnTo>
                    <a:pt x="734" y="284"/>
                  </a:lnTo>
                  <a:lnTo>
                    <a:pt x="739" y="278"/>
                  </a:lnTo>
                  <a:lnTo>
                    <a:pt x="746" y="271"/>
                  </a:lnTo>
                  <a:lnTo>
                    <a:pt x="752" y="264"/>
                  </a:lnTo>
                  <a:lnTo>
                    <a:pt x="759" y="257"/>
                  </a:lnTo>
                  <a:lnTo>
                    <a:pt x="768" y="253"/>
                  </a:lnTo>
                  <a:lnTo>
                    <a:pt x="777" y="248"/>
                  </a:lnTo>
                  <a:lnTo>
                    <a:pt x="785" y="243"/>
                  </a:lnTo>
                  <a:lnTo>
                    <a:pt x="790" y="237"/>
                  </a:lnTo>
                  <a:lnTo>
                    <a:pt x="783" y="233"/>
                  </a:lnTo>
                  <a:lnTo>
                    <a:pt x="776" y="231"/>
                  </a:lnTo>
                  <a:lnTo>
                    <a:pt x="769" y="227"/>
                  </a:lnTo>
                  <a:lnTo>
                    <a:pt x="764" y="225"/>
                  </a:lnTo>
                  <a:lnTo>
                    <a:pt x="757" y="223"/>
                  </a:lnTo>
                  <a:lnTo>
                    <a:pt x="750" y="219"/>
                  </a:lnTo>
                  <a:lnTo>
                    <a:pt x="743" y="217"/>
                  </a:lnTo>
                  <a:lnTo>
                    <a:pt x="736" y="214"/>
                  </a:lnTo>
                  <a:lnTo>
                    <a:pt x="722" y="193"/>
                  </a:lnTo>
                  <a:lnTo>
                    <a:pt x="708" y="174"/>
                  </a:lnTo>
                  <a:lnTo>
                    <a:pt x="694" y="156"/>
                  </a:lnTo>
                  <a:lnTo>
                    <a:pt x="682" y="140"/>
                  </a:lnTo>
                  <a:lnTo>
                    <a:pt x="668" y="125"/>
                  </a:lnTo>
                  <a:lnTo>
                    <a:pt x="654" y="110"/>
                  </a:lnTo>
                  <a:lnTo>
                    <a:pt x="639" y="97"/>
                  </a:lnTo>
                  <a:lnTo>
                    <a:pt x="624" y="85"/>
                  </a:lnTo>
                  <a:lnTo>
                    <a:pt x="608" y="73"/>
                  </a:lnTo>
                  <a:lnTo>
                    <a:pt x="591" y="61"/>
                  </a:lnTo>
                  <a:lnTo>
                    <a:pt x="574" y="51"/>
                  </a:lnTo>
                  <a:lnTo>
                    <a:pt x="554" y="42"/>
                  </a:lnTo>
                  <a:lnTo>
                    <a:pt x="534" y="33"/>
                  </a:lnTo>
                  <a:lnTo>
                    <a:pt x="513" y="23"/>
                  </a:lnTo>
                  <a:lnTo>
                    <a:pt x="488" y="14"/>
                  </a:lnTo>
                  <a:lnTo>
                    <a:pt x="463" y="6"/>
                  </a:lnTo>
                  <a:lnTo>
                    <a:pt x="435" y="4"/>
                  </a:lnTo>
                  <a:lnTo>
                    <a:pt x="409" y="2"/>
                  </a:lnTo>
                  <a:lnTo>
                    <a:pt x="384" y="0"/>
                  </a:lnTo>
                  <a:lnTo>
                    <a:pt x="358" y="2"/>
                  </a:lnTo>
                  <a:lnTo>
                    <a:pt x="334" y="3"/>
                  </a:lnTo>
                  <a:lnTo>
                    <a:pt x="310" y="5"/>
                  </a:lnTo>
                  <a:lnTo>
                    <a:pt x="287" y="10"/>
                  </a:lnTo>
                  <a:lnTo>
                    <a:pt x="264" y="15"/>
                  </a:lnTo>
                  <a:lnTo>
                    <a:pt x="242" y="23"/>
                  </a:lnTo>
                  <a:lnTo>
                    <a:pt x="221" y="33"/>
                  </a:lnTo>
                  <a:lnTo>
                    <a:pt x="200" y="44"/>
                  </a:lnTo>
                  <a:lnTo>
                    <a:pt x="181" y="57"/>
                  </a:lnTo>
                  <a:lnTo>
                    <a:pt x="161" y="73"/>
                  </a:lnTo>
                  <a:lnTo>
                    <a:pt x="143" y="91"/>
                  </a:lnTo>
                  <a:lnTo>
                    <a:pt x="126" y="112"/>
                  </a:lnTo>
                  <a:lnTo>
                    <a:pt x="108" y="135"/>
                  </a:lnTo>
                  <a:close/>
                </a:path>
              </a:pathLst>
            </a:custGeom>
            <a:solidFill>
              <a:srgbClr val="EFA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5" name="Freeform 24"/>
            <p:cNvSpPr>
              <a:spLocks/>
            </p:cNvSpPr>
            <p:nvPr/>
          </p:nvSpPr>
          <p:spPr bwMode="auto">
            <a:xfrm>
              <a:off x="3837" y="2618"/>
              <a:ext cx="392" cy="254"/>
            </a:xfrm>
            <a:custGeom>
              <a:avLst/>
              <a:gdLst>
                <a:gd name="T0" fmla="*/ 0 w 785"/>
                <a:gd name="T1" fmla="*/ 1 h 508"/>
                <a:gd name="T2" fmla="*/ 0 w 785"/>
                <a:gd name="T3" fmla="*/ 1 h 508"/>
                <a:gd name="T4" fmla="*/ 0 w 785"/>
                <a:gd name="T5" fmla="*/ 1 h 508"/>
                <a:gd name="T6" fmla="*/ 0 w 785"/>
                <a:gd name="T7" fmla="*/ 1 h 508"/>
                <a:gd name="T8" fmla="*/ 0 w 785"/>
                <a:gd name="T9" fmla="*/ 1 h 508"/>
                <a:gd name="T10" fmla="*/ 0 w 785"/>
                <a:gd name="T11" fmla="*/ 1 h 508"/>
                <a:gd name="T12" fmla="*/ 0 w 785"/>
                <a:gd name="T13" fmla="*/ 1 h 508"/>
                <a:gd name="T14" fmla="*/ 0 w 785"/>
                <a:gd name="T15" fmla="*/ 1 h 508"/>
                <a:gd name="T16" fmla="*/ 0 w 785"/>
                <a:gd name="T17" fmla="*/ 1 h 508"/>
                <a:gd name="T18" fmla="*/ 0 w 785"/>
                <a:gd name="T19" fmla="*/ 1 h 508"/>
                <a:gd name="T20" fmla="*/ 0 w 785"/>
                <a:gd name="T21" fmla="*/ 1 h 508"/>
                <a:gd name="T22" fmla="*/ 0 w 785"/>
                <a:gd name="T23" fmla="*/ 1 h 508"/>
                <a:gd name="T24" fmla="*/ 0 w 785"/>
                <a:gd name="T25" fmla="*/ 1 h 508"/>
                <a:gd name="T26" fmla="*/ 0 w 785"/>
                <a:gd name="T27" fmla="*/ 1 h 508"/>
                <a:gd name="T28" fmla="*/ 0 w 785"/>
                <a:gd name="T29" fmla="*/ 1 h 508"/>
                <a:gd name="T30" fmla="*/ 0 w 785"/>
                <a:gd name="T31" fmla="*/ 1 h 508"/>
                <a:gd name="T32" fmla="*/ 0 w 785"/>
                <a:gd name="T33" fmla="*/ 1 h 508"/>
                <a:gd name="T34" fmla="*/ 0 w 785"/>
                <a:gd name="T35" fmla="*/ 1 h 508"/>
                <a:gd name="T36" fmla="*/ 0 w 785"/>
                <a:gd name="T37" fmla="*/ 1 h 508"/>
                <a:gd name="T38" fmla="*/ 0 w 785"/>
                <a:gd name="T39" fmla="*/ 1 h 508"/>
                <a:gd name="T40" fmla="*/ 0 w 785"/>
                <a:gd name="T41" fmla="*/ 1 h 508"/>
                <a:gd name="T42" fmla="*/ 0 w 785"/>
                <a:gd name="T43" fmla="*/ 1 h 508"/>
                <a:gd name="T44" fmla="*/ 0 w 785"/>
                <a:gd name="T45" fmla="*/ 1 h 508"/>
                <a:gd name="T46" fmla="*/ 0 w 785"/>
                <a:gd name="T47" fmla="*/ 1 h 508"/>
                <a:gd name="T48" fmla="*/ 0 w 785"/>
                <a:gd name="T49" fmla="*/ 1 h 508"/>
                <a:gd name="T50" fmla="*/ 0 w 785"/>
                <a:gd name="T51" fmla="*/ 1 h 508"/>
                <a:gd name="T52" fmla="*/ 0 w 785"/>
                <a:gd name="T53" fmla="*/ 1 h 508"/>
                <a:gd name="T54" fmla="*/ 0 w 785"/>
                <a:gd name="T55" fmla="*/ 1 h 508"/>
                <a:gd name="T56" fmla="*/ 0 w 785"/>
                <a:gd name="T57" fmla="*/ 1 h 508"/>
                <a:gd name="T58" fmla="*/ 0 w 785"/>
                <a:gd name="T59" fmla="*/ 1 h 508"/>
                <a:gd name="T60" fmla="*/ 0 w 785"/>
                <a:gd name="T61" fmla="*/ 1 h 508"/>
                <a:gd name="T62" fmla="*/ 0 w 785"/>
                <a:gd name="T63" fmla="*/ 1 h 508"/>
                <a:gd name="T64" fmla="*/ 0 w 785"/>
                <a:gd name="T65" fmla="*/ 1 h 508"/>
                <a:gd name="T66" fmla="*/ 0 w 785"/>
                <a:gd name="T67" fmla="*/ 1 h 508"/>
                <a:gd name="T68" fmla="*/ 0 w 785"/>
                <a:gd name="T69" fmla="*/ 1 h 508"/>
                <a:gd name="T70" fmla="*/ 0 w 785"/>
                <a:gd name="T71" fmla="*/ 1 h 508"/>
                <a:gd name="T72" fmla="*/ 0 w 785"/>
                <a:gd name="T73" fmla="*/ 1 h 508"/>
                <a:gd name="T74" fmla="*/ 0 w 785"/>
                <a:gd name="T75" fmla="*/ 1 h 508"/>
                <a:gd name="T76" fmla="*/ 0 w 785"/>
                <a:gd name="T77" fmla="*/ 1 h 508"/>
                <a:gd name="T78" fmla="*/ 0 w 785"/>
                <a:gd name="T79" fmla="*/ 1 h 508"/>
                <a:gd name="T80" fmla="*/ 0 w 785"/>
                <a:gd name="T81" fmla="*/ 1 h 508"/>
                <a:gd name="T82" fmla="*/ 0 w 785"/>
                <a:gd name="T83" fmla="*/ 1 h 508"/>
                <a:gd name="T84" fmla="*/ 0 w 785"/>
                <a:gd name="T85" fmla="*/ 1 h 508"/>
                <a:gd name="T86" fmla="*/ 0 w 785"/>
                <a:gd name="T87" fmla="*/ 1 h 508"/>
                <a:gd name="T88" fmla="*/ 0 w 785"/>
                <a:gd name="T89" fmla="*/ 1 h 508"/>
                <a:gd name="T90" fmla="*/ 0 w 785"/>
                <a:gd name="T91" fmla="*/ 1 h 508"/>
                <a:gd name="T92" fmla="*/ 0 w 785"/>
                <a:gd name="T93" fmla="*/ 1 h 508"/>
                <a:gd name="T94" fmla="*/ 0 w 785"/>
                <a:gd name="T95" fmla="*/ 1 h 508"/>
                <a:gd name="T96" fmla="*/ 0 w 785"/>
                <a:gd name="T97" fmla="*/ 1 h 508"/>
                <a:gd name="T98" fmla="*/ 0 w 785"/>
                <a:gd name="T99" fmla="*/ 1 h 508"/>
                <a:gd name="T100" fmla="*/ 0 w 785"/>
                <a:gd name="T101" fmla="*/ 1 h 508"/>
                <a:gd name="T102" fmla="*/ 0 w 785"/>
                <a:gd name="T103" fmla="*/ 1 h 508"/>
                <a:gd name="T104" fmla="*/ 0 w 785"/>
                <a:gd name="T105" fmla="*/ 1 h 508"/>
                <a:gd name="T106" fmla="*/ 0 w 785"/>
                <a:gd name="T107" fmla="*/ 0 h 508"/>
                <a:gd name="T108" fmla="*/ 0 w 785"/>
                <a:gd name="T109" fmla="*/ 1 h 508"/>
                <a:gd name="T110" fmla="*/ 0 w 785"/>
                <a:gd name="T111" fmla="*/ 1 h 508"/>
                <a:gd name="T112" fmla="*/ 0 w 785"/>
                <a:gd name="T113" fmla="*/ 1 h 508"/>
                <a:gd name="T114" fmla="*/ 0 w 785"/>
                <a:gd name="T115" fmla="*/ 1 h 508"/>
                <a:gd name="T116" fmla="*/ 0 w 785"/>
                <a:gd name="T117" fmla="*/ 1 h 508"/>
                <a:gd name="T118" fmla="*/ 0 w 785"/>
                <a:gd name="T119" fmla="*/ 1 h 5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85"/>
                <a:gd name="T181" fmla="*/ 0 h 508"/>
                <a:gd name="T182" fmla="*/ 785 w 785"/>
                <a:gd name="T183" fmla="*/ 508 h 5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85" h="508">
                  <a:moveTo>
                    <a:pt x="110" y="130"/>
                  </a:moveTo>
                  <a:lnTo>
                    <a:pt x="102" y="138"/>
                  </a:lnTo>
                  <a:lnTo>
                    <a:pt x="94" y="145"/>
                  </a:lnTo>
                  <a:lnTo>
                    <a:pt x="86" y="153"/>
                  </a:lnTo>
                  <a:lnTo>
                    <a:pt x="76" y="161"/>
                  </a:lnTo>
                  <a:lnTo>
                    <a:pt x="68" y="169"/>
                  </a:lnTo>
                  <a:lnTo>
                    <a:pt x="60" y="176"/>
                  </a:lnTo>
                  <a:lnTo>
                    <a:pt x="51" y="184"/>
                  </a:lnTo>
                  <a:lnTo>
                    <a:pt x="43" y="192"/>
                  </a:lnTo>
                  <a:lnTo>
                    <a:pt x="37" y="196"/>
                  </a:lnTo>
                  <a:lnTo>
                    <a:pt x="33" y="200"/>
                  </a:lnTo>
                  <a:lnTo>
                    <a:pt x="27" y="204"/>
                  </a:lnTo>
                  <a:lnTo>
                    <a:pt x="22" y="207"/>
                  </a:lnTo>
                  <a:lnTo>
                    <a:pt x="17" y="212"/>
                  </a:lnTo>
                  <a:lnTo>
                    <a:pt x="11" y="215"/>
                  </a:lnTo>
                  <a:lnTo>
                    <a:pt x="6" y="220"/>
                  </a:lnTo>
                  <a:lnTo>
                    <a:pt x="0" y="223"/>
                  </a:lnTo>
                  <a:lnTo>
                    <a:pt x="5" y="232"/>
                  </a:lnTo>
                  <a:lnTo>
                    <a:pt x="11" y="238"/>
                  </a:lnTo>
                  <a:lnTo>
                    <a:pt x="15" y="247"/>
                  </a:lnTo>
                  <a:lnTo>
                    <a:pt x="20" y="253"/>
                  </a:lnTo>
                  <a:lnTo>
                    <a:pt x="18" y="262"/>
                  </a:lnTo>
                  <a:lnTo>
                    <a:pt x="15" y="270"/>
                  </a:lnTo>
                  <a:lnTo>
                    <a:pt x="13" y="276"/>
                  </a:lnTo>
                  <a:lnTo>
                    <a:pt x="11" y="285"/>
                  </a:lnTo>
                  <a:lnTo>
                    <a:pt x="12" y="286"/>
                  </a:lnTo>
                  <a:lnTo>
                    <a:pt x="13" y="287"/>
                  </a:lnTo>
                  <a:lnTo>
                    <a:pt x="13" y="289"/>
                  </a:lnTo>
                  <a:lnTo>
                    <a:pt x="14" y="290"/>
                  </a:lnTo>
                  <a:lnTo>
                    <a:pt x="22" y="295"/>
                  </a:lnTo>
                  <a:lnTo>
                    <a:pt x="29" y="300"/>
                  </a:lnTo>
                  <a:lnTo>
                    <a:pt x="36" y="304"/>
                  </a:lnTo>
                  <a:lnTo>
                    <a:pt x="44" y="310"/>
                  </a:lnTo>
                  <a:lnTo>
                    <a:pt x="61" y="328"/>
                  </a:lnTo>
                  <a:lnTo>
                    <a:pt x="80" y="346"/>
                  </a:lnTo>
                  <a:lnTo>
                    <a:pt x="98" y="363"/>
                  </a:lnTo>
                  <a:lnTo>
                    <a:pt x="118" y="380"/>
                  </a:lnTo>
                  <a:lnTo>
                    <a:pt x="136" y="397"/>
                  </a:lnTo>
                  <a:lnTo>
                    <a:pt x="156" y="414"/>
                  </a:lnTo>
                  <a:lnTo>
                    <a:pt x="175" y="429"/>
                  </a:lnTo>
                  <a:lnTo>
                    <a:pt x="196" y="443"/>
                  </a:lnTo>
                  <a:lnTo>
                    <a:pt x="217" y="457"/>
                  </a:lnTo>
                  <a:lnTo>
                    <a:pt x="238" y="469"/>
                  </a:lnTo>
                  <a:lnTo>
                    <a:pt x="260" y="479"/>
                  </a:lnTo>
                  <a:lnTo>
                    <a:pt x="281" y="490"/>
                  </a:lnTo>
                  <a:lnTo>
                    <a:pt x="303" y="496"/>
                  </a:lnTo>
                  <a:lnTo>
                    <a:pt x="326" y="502"/>
                  </a:lnTo>
                  <a:lnTo>
                    <a:pt x="349" y="506"/>
                  </a:lnTo>
                  <a:lnTo>
                    <a:pt x="374" y="508"/>
                  </a:lnTo>
                  <a:lnTo>
                    <a:pt x="400" y="506"/>
                  </a:lnTo>
                  <a:lnTo>
                    <a:pt x="426" y="502"/>
                  </a:lnTo>
                  <a:lnTo>
                    <a:pt x="452" y="498"/>
                  </a:lnTo>
                  <a:lnTo>
                    <a:pt x="476" y="492"/>
                  </a:lnTo>
                  <a:lnTo>
                    <a:pt x="500" y="484"/>
                  </a:lnTo>
                  <a:lnTo>
                    <a:pt x="523" y="475"/>
                  </a:lnTo>
                  <a:lnTo>
                    <a:pt x="546" y="464"/>
                  </a:lnTo>
                  <a:lnTo>
                    <a:pt x="567" y="452"/>
                  </a:lnTo>
                  <a:lnTo>
                    <a:pt x="588" y="439"/>
                  </a:lnTo>
                  <a:lnTo>
                    <a:pt x="607" y="424"/>
                  </a:lnTo>
                  <a:lnTo>
                    <a:pt x="626" y="408"/>
                  </a:lnTo>
                  <a:lnTo>
                    <a:pt x="643" y="389"/>
                  </a:lnTo>
                  <a:lnTo>
                    <a:pt x="659" y="370"/>
                  </a:lnTo>
                  <a:lnTo>
                    <a:pt x="674" y="349"/>
                  </a:lnTo>
                  <a:lnTo>
                    <a:pt x="688" y="327"/>
                  </a:lnTo>
                  <a:lnTo>
                    <a:pt x="701" y="303"/>
                  </a:lnTo>
                  <a:lnTo>
                    <a:pt x="706" y="296"/>
                  </a:lnTo>
                  <a:lnTo>
                    <a:pt x="713" y="290"/>
                  </a:lnTo>
                  <a:lnTo>
                    <a:pt x="719" y="283"/>
                  </a:lnTo>
                  <a:lnTo>
                    <a:pt x="726" y="276"/>
                  </a:lnTo>
                  <a:lnTo>
                    <a:pt x="732" y="271"/>
                  </a:lnTo>
                  <a:lnTo>
                    <a:pt x="737" y="264"/>
                  </a:lnTo>
                  <a:lnTo>
                    <a:pt x="744" y="257"/>
                  </a:lnTo>
                  <a:lnTo>
                    <a:pt x="750" y="250"/>
                  </a:lnTo>
                  <a:lnTo>
                    <a:pt x="755" y="248"/>
                  </a:lnTo>
                  <a:lnTo>
                    <a:pt x="759" y="247"/>
                  </a:lnTo>
                  <a:lnTo>
                    <a:pt x="765" y="244"/>
                  </a:lnTo>
                  <a:lnTo>
                    <a:pt x="770" y="243"/>
                  </a:lnTo>
                  <a:lnTo>
                    <a:pt x="774" y="241"/>
                  </a:lnTo>
                  <a:lnTo>
                    <a:pt x="779" y="238"/>
                  </a:lnTo>
                  <a:lnTo>
                    <a:pt x="782" y="236"/>
                  </a:lnTo>
                  <a:lnTo>
                    <a:pt x="785" y="233"/>
                  </a:lnTo>
                  <a:lnTo>
                    <a:pt x="778" y="229"/>
                  </a:lnTo>
                  <a:lnTo>
                    <a:pt x="771" y="227"/>
                  </a:lnTo>
                  <a:lnTo>
                    <a:pt x="764" y="223"/>
                  </a:lnTo>
                  <a:lnTo>
                    <a:pt x="757" y="221"/>
                  </a:lnTo>
                  <a:lnTo>
                    <a:pt x="750" y="219"/>
                  </a:lnTo>
                  <a:lnTo>
                    <a:pt x="743" y="215"/>
                  </a:lnTo>
                  <a:lnTo>
                    <a:pt x="736" y="213"/>
                  </a:lnTo>
                  <a:lnTo>
                    <a:pt x="729" y="210"/>
                  </a:lnTo>
                  <a:lnTo>
                    <a:pt x="716" y="190"/>
                  </a:lnTo>
                  <a:lnTo>
                    <a:pt x="703" y="171"/>
                  </a:lnTo>
                  <a:lnTo>
                    <a:pt x="690" y="153"/>
                  </a:lnTo>
                  <a:lnTo>
                    <a:pt x="676" y="137"/>
                  </a:lnTo>
                  <a:lnTo>
                    <a:pt x="663" y="122"/>
                  </a:lnTo>
                  <a:lnTo>
                    <a:pt x="649" y="108"/>
                  </a:lnTo>
                  <a:lnTo>
                    <a:pt x="635" y="94"/>
                  </a:lnTo>
                  <a:lnTo>
                    <a:pt x="620" y="83"/>
                  </a:lnTo>
                  <a:lnTo>
                    <a:pt x="604" y="71"/>
                  </a:lnTo>
                  <a:lnTo>
                    <a:pt x="587" y="60"/>
                  </a:lnTo>
                  <a:lnTo>
                    <a:pt x="569" y="50"/>
                  </a:lnTo>
                  <a:lnTo>
                    <a:pt x="550" y="40"/>
                  </a:lnTo>
                  <a:lnTo>
                    <a:pt x="529" y="31"/>
                  </a:lnTo>
                  <a:lnTo>
                    <a:pt x="507" y="22"/>
                  </a:lnTo>
                  <a:lnTo>
                    <a:pt x="484" y="13"/>
                  </a:lnTo>
                  <a:lnTo>
                    <a:pt x="459" y="5"/>
                  </a:lnTo>
                  <a:lnTo>
                    <a:pt x="432" y="2"/>
                  </a:lnTo>
                  <a:lnTo>
                    <a:pt x="407" y="0"/>
                  </a:lnTo>
                  <a:lnTo>
                    <a:pt x="382" y="0"/>
                  </a:lnTo>
                  <a:lnTo>
                    <a:pt x="356" y="0"/>
                  </a:lnTo>
                  <a:lnTo>
                    <a:pt x="332" y="1"/>
                  </a:lnTo>
                  <a:lnTo>
                    <a:pt x="309" y="4"/>
                  </a:lnTo>
                  <a:lnTo>
                    <a:pt x="286" y="8"/>
                  </a:lnTo>
                  <a:lnTo>
                    <a:pt x="264" y="14"/>
                  </a:lnTo>
                  <a:lnTo>
                    <a:pt x="242" y="21"/>
                  </a:lnTo>
                  <a:lnTo>
                    <a:pt x="222" y="30"/>
                  </a:lnTo>
                  <a:lnTo>
                    <a:pt x="201" y="40"/>
                  </a:lnTo>
                  <a:lnTo>
                    <a:pt x="181" y="54"/>
                  </a:lnTo>
                  <a:lnTo>
                    <a:pt x="163" y="69"/>
                  </a:lnTo>
                  <a:lnTo>
                    <a:pt x="144" y="88"/>
                  </a:lnTo>
                  <a:lnTo>
                    <a:pt x="127" y="107"/>
                  </a:lnTo>
                  <a:lnTo>
                    <a:pt x="110" y="130"/>
                  </a:lnTo>
                  <a:close/>
                </a:path>
              </a:pathLst>
            </a:custGeom>
            <a:solidFill>
              <a:srgbClr val="F2B2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6" name="Freeform 25"/>
            <p:cNvSpPr>
              <a:spLocks/>
            </p:cNvSpPr>
            <p:nvPr/>
          </p:nvSpPr>
          <p:spPr bwMode="auto">
            <a:xfrm>
              <a:off x="3838" y="2620"/>
              <a:ext cx="390" cy="250"/>
            </a:xfrm>
            <a:custGeom>
              <a:avLst/>
              <a:gdLst>
                <a:gd name="T0" fmla="*/ 1 w 778"/>
                <a:gd name="T1" fmla="*/ 1 h 499"/>
                <a:gd name="T2" fmla="*/ 1 w 778"/>
                <a:gd name="T3" fmla="*/ 1 h 499"/>
                <a:gd name="T4" fmla="*/ 1 w 778"/>
                <a:gd name="T5" fmla="*/ 1 h 499"/>
                <a:gd name="T6" fmla="*/ 1 w 778"/>
                <a:gd name="T7" fmla="*/ 1 h 499"/>
                <a:gd name="T8" fmla="*/ 1 w 778"/>
                <a:gd name="T9" fmla="*/ 1 h 499"/>
                <a:gd name="T10" fmla="*/ 1 w 778"/>
                <a:gd name="T11" fmla="*/ 1 h 499"/>
                <a:gd name="T12" fmla="*/ 1 w 778"/>
                <a:gd name="T13" fmla="*/ 1 h 499"/>
                <a:gd name="T14" fmla="*/ 1 w 778"/>
                <a:gd name="T15" fmla="*/ 1 h 499"/>
                <a:gd name="T16" fmla="*/ 1 w 778"/>
                <a:gd name="T17" fmla="*/ 1 h 499"/>
                <a:gd name="T18" fmla="*/ 1 w 778"/>
                <a:gd name="T19" fmla="*/ 1 h 499"/>
                <a:gd name="T20" fmla="*/ 1 w 778"/>
                <a:gd name="T21" fmla="*/ 1 h 499"/>
                <a:gd name="T22" fmla="*/ 1 w 778"/>
                <a:gd name="T23" fmla="*/ 1 h 499"/>
                <a:gd name="T24" fmla="*/ 1 w 778"/>
                <a:gd name="T25" fmla="*/ 1 h 499"/>
                <a:gd name="T26" fmla="*/ 1 w 778"/>
                <a:gd name="T27" fmla="*/ 1 h 499"/>
                <a:gd name="T28" fmla="*/ 1 w 778"/>
                <a:gd name="T29" fmla="*/ 1 h 499"/>
                <a:gd name="T30" fmla="*/ 1 w 778"/>
                <a:gd name="T31" fmla="*/ 1 h 499"/>
                <a:gd name="T32" fmla="*/ 1 w 778"/>
                <a:gd name="T33" fmla="*/ 1 h 499"/>
                <a:gd name="T34" fmla="*/ 1 w 778"/>
                <a:gd name="T35" fmla="*/ 1 h 499"/>
                <a:gd name="T36" fmla="*/ 1 w 778"/>
                <a:gd name="T37" fmla="*/ 1 h 499"/>
                <a:gd name="T38" fmla="*/ 1 w 778"/>
                <a:gd name="T39" fmla="*/ 1 h 499"/>
                <a:gd name="T40" fmla="*/ 1 w 778"/>
                <a:gd name="T41" fmla="*/ 1 h 499"/>
                <a:gd name="T42" fmla="*/ 1 w 778"/>
                <a:gd name="T43" fmla="*/ 1 h 499"/>
                <a:gd name="T44" fmla="*/ 1 w 778"/>
                <a:gd name="T45" fmla="*/ 1 h 499"/>
                <a:gd name="T46" fmla="*/ 1 w 778"/>
                <a:gd name="T47" fmla="*/ 1 h 499"/>
                <a:gd name="T48" fmla="*/ 1 w 778"/>
                <a:gd name="T49" fmla="*/ 1 h 499"/>
                <a:gd name="T50" fmla="*/ 1 w 778"/>
                <a:gd name="T51" fmla="*/ 1 h 499"/>
                <a:gd name="T52" fmla="*/ 1 w 778"/>
                <a:gd name="T53" fmla="*/ 1 h 499"/>
                <a:gd name="T54" fmla="*/ 1 w 778"/>
                <a:gd name="T55" fmla="*/ 1 h 499"/>
                <a:gd name="T56" fmla="*/ 1 w 778"/>
                <a:gd name="T57" fmla="*/ 1 h 499"/>
                <a:gd name="T58" fmla="*/ 1 w 778"/>
                <a:gd name="T59" fmla="*/ 1 h 499"/>
                <a:gd name="T60" fmla="*/ 1 w 778"/>
                <a:gd name="T61" fmla="*/ 1 h 499"/>
                <a:gd name="T62" fmla="*/ 1 w 778"/>
                <a:gd name="T63" fmla="*/ 1 h 499"/>
                <a:gd name="T64" fmla="*/ 1 w 778"/>
                <a:gd name="T65" fmla="*/ 1 h 499"/>
                <a:gd name="T66" fmla="*/ 1 w 778"/>
                <a:gd name="T67" fmla="*/ 1 h 499"/>
                <a:gd name="T68" fmla="*/ 1 w 778"/>
                <a:gd name="T69" fmla="*/ 1 h 499"/>
                <a:gd name="T70" fmla="*/ 1 w 778"/>
                <a:gd name="T71" fmla="*/ 1 h 499"/>
                <a:gd name="T72" fmla="*/ 1 w 778"/>
                <a:gd name="T73" fmla="*/ 1 h 499"/>
                <a:gd name="T74" fmla="*/ 1 w 778"/>
                <a:gd name="T75" fmla="*/ 1 h 499"/>
                <a:gd name="T76" fmla="*/ 1 w 778"/>
                <a:gd name="T77" fmla="*/ 1 h 499"/>
                <a:gd name="T78" fmla="*/ 1 w 778"/>
                <a:gd name="T79" fmla="*/ 1 h 499"/>
                <a:gd name="T80" fmla="*/ 1 w 778"/>
                <a:gd name="T81" fmla="*/ 1 h 499"/>
                <a:gd name="T82" fmla="*/ 1 w 778"/>
                <a:gd name="T83" fmla="*/ 1 h 499"/>
                <a:gd name="T84" fmla="*/ 1 w 778"/>
                <a:gd name="T85" fmla="*/ 1 h 499"/>
                <a:gd name="T86" fmla="*/ 1 w 778"/>
                <a:gd name="T87" fmla="*/ 1 h 499"/>
                <a:gd name="T88" fmla="*/ 1 w 778"/>
                <a:gd name="T89" fmla="*/ 1 h 499"/>
                <a:gd name="T90" fmla="*/ 1 w 778"/>
                <a:gd name="T91" fmla="*/ 1 h 499"/>
                <a:gd name="T92" fmla="*/ 1 w 778"/>
                <a:gd name="T93" fmla="*/ 1 h 499"/>
                <a:gd name="T94" fmla="*/ 1 w 778"/>
                <a:gd name="T95" fmla="*/ 1 h 499"/>
                <a:gd name="T96" fmla="*/ 1 w 778"/>
                <a:gd name="T97" fmla="*/ 1 h 499"/>
                <a:gd name="T98" fmla="*/ 1 w 778"/>
                <a:gd name="T99" fmla="*/ 1 h 499"/>
                <a:gd name="T100" fmla="*/ 1 w 778"/>
                <a:gd name="T101" fmla="*/ 1 h 499"/>
                <a:gd name="T102" fmla="*/ 1 w 778"/>
                <a:gd name="T103" fmla="*/ 1 h 499"/>
                <a:gd name="T104" fmla="*/ 1 w 778"/>
                <a:gd name="T105" fmla="*/ 1 h 499"/>
                <a:gd name="T106" fmla="*/ 1 w 778"/>
                <a:gd name="T107" fmla="*/ 0 h 499"/>
                <a:gd name="T108" fmla="*/ 1 w 778"/>
                <a:gd name="T109" fmla="*/ 1 h 499"/>
                <a:gd name="T110" fmla="*/ 1 w 778"/>
                <a:gd name="T111" fmla="*/ 1 h 499"/>
                <a:gd name="T112" fmla="*/ 1 w 778"/>
                <a:gd name="T113" fmla="*/ 1 h 499"/>
                <a:gd name="T114" fmla="*/ 1 w 778"/>
                <a:gd name="T115" fmla="*/ 1 h 499"/>
                <a:gd name="T116" fmla="*/ 1 w 778"/>
                <a:gd name="T117" fmla="*/ 1 h 499"/>
                <a:gd name="T118" fmla="*/ 1 w 778"/>
                <a:gd name="T119" fmla="*/ 1 h 4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8"/>
                <a:gd name="T181" fmla="*/ 0 h 499"/>
                <a:gd name="T182" fmla="*/ 778 w 778"/>
                <a:gd name="T183" fmla="*/ 499 h 4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8" h="499">
                  <a:moveTo>
                    <a:pt x="110" y="126"/>
                  </a:moveTo>
                  <a:lnTo>
                    <a:pt x="102" y="133"/>
                  </a:lnTo>
                  <a:lnTo>
                    <a:pt x="94" y="141"/>
                  </a:lnTo>
                  <a:lnTo>
                    <a:pt x="86" y="148"/>
                  </a:lnTo>
                  <a:lnTo>
                    <a:pt x="78" y="156"/>
                  </a:lnTo>
                  <a:lnTo>
                    <a:pt x="69" y="164"/>
                  </a:lnTo>
                  <a:lnTo>
                    <a:pt x="61" y="172"/>
                  </a:lnTo>
                  <a:lnTo>
                    <a:pt x="53" y="179"/>
                  </a:lnTo>
                  <a:lnTo>
                    <a:pt x="45" y="187"/>
                  </a:lnTo>
                  <a:lnTo>
                    <a:pt x="39" y="191"/>
                  </a:lnTo>
                  <a:lnTo>
                    <a:pt x="33" y="194"/>
                  </a:lnTo>
                  <a:lnTo>
                    <a:pt x="27" y="198"/>
                  </a:lnTo>
                  <a:lnTo>
                    <a:pt x="23" y="202"/>
                  </a:lnTo>
                  <a:lnTo>
                    <a:pt x="17" y="206"/>
                  </a:lnTo>
                  <a:lnTo>
                    <a:pt x="11" y="209"/>
                  </a:lnTo>
                  <a:lnTo>
                    <a:pt x="5" y="214"/>
                  </a:lnTo>
                  <a:lnTo>
                    <a:pt x="0" y="217"/>
                  </a:lnTo>
                  <a:lnTo>
                    <a:pt x="5" y="225"/>
                  </a:lnTo>
                  <a:lnTo>
                    <a:pt x="10" y="233"/>
                  </a:lnTo>
                  <a:lnTo>
                    <a:pt x="16" y="241"/>
                  </a:lnTo>
                  <a:lnTo>
                    <a:pt x="20" y="248"/>
                  </a:lnTo>
                  <a:lnTo>
                    <a:pt x="18" y="256"/>
                  </a:lnTo>
                  <a:lnTo>
                    <a:pt x="16" y="264"/>
                  </a:lnTo>
                  <a:lnTo>
                    <a:pt x="14" y="271"/>
                  </a:lnTo>
                  <a:lnTo>
                    <a:pt x="11" y="278"/>
                  </a:lnTo>
                  <a:lnTo>
                    <a:pt x="11" y="279"/>
                  </a:lnTo>
                  <a:lnTo>
                    <a:pt x="12" y="281"/>
                  </a:lnTo>
                  <a:lnTo>
                    <a:pt x="12" y="283"/>
                  </a:lnTo>
                  <a:lnTo>
                    <a:pt x="12" y="284"/>
                  </a:lnTo>
                  <a:lnTo>
                    <a:pt x="20" y="289"/>
                  </a:lnTo>
                  <a:lnTo>
                    <a:pt x="28" y="293"/>
                  </a:lnTo>
                  <a:lnTo>
                    <a:pt x="35" y="298"/>
                  </a:lnTo>
                  <a:lnTo>
                    <a:pt x="43" y="304"/>
                  </a:lnTo>
                  <a:lnTo>
                    <a:pt x="61" y="321"/>
                  </a:lnTo>
                  <a:lnTo>
                    <a:pt x="79" y="339"/>
                  </a:lnTo>
                  <a:lnTo>
                    <a:pt x="98" y="357"/>
                  </a:lnTo>
                  <a:lnTo>
                    <a:pt x="116" y="374"/>
                  </a:lnTo>
                  <a:lnTo>
                    <a:pt x="134" y="390"/>
                  </a:lnTo>
                  <a:lnTo>
                    <a:pt x="154" y="406"/>
                  </a:lnTo>
                  <a:lnTo>
                    <a:pt x="174" y="421"/>
                  </a:lnTo>
                  <a:lnTo>
                    <a:pt x="193" y="436"/>
                  </a:lnTo>
                  <a:lnTo>
                    <a:pt x="214" y="449"/>
                  </a:lnTo>
                  <a:lnTo>
                    <a:pt x="235" y="461"/>
                  </a:lnTo>
                  <a:lnTo>
                    <a:pt x="255" y="472"/>
                  </a:lnTo>
                  <a:lnTo>
                    <a:pt x="277" y="481"/>
                  </a:lnTo>
                  <a:lnTo>
                    <a:pt x="300" y="488"/>
                  </a:lnTo>
                  <a:lnTo>
                    <a:pt x="322" y="494"/>
                  </a:lnTo>
                  <a:lnTo>
                    <a:pt x="345" y="497"/>
                  </a:lnTo>
                  <a:lnTo>
                    <a:pt x="369" y="499"/>
                  </a:lnTo>
                  <a:lnTo>
                    <a:pt x="396" y="497"/>
                  </a:lnTo>
                  <a:lnTo>
                    <a:pt x="421" y="494"/>
                  </a:lnTo>
                  <a:lnTo>
                    <a:pt x="447" y="489"/>
                  </a:lnTo>
                  <a:lnTo>
                    <a:pt x="472" y="483"/>
                  </a:lnTo>
                  <a:lnTo>
                    <a:pt x="495" y="475"/>
                  </a:lnTo>
                  <a:lnTo>
                    <a:pt x="519" y="466"/>
                  </a:lnTo>
                  <a:lnTo>
                    <a:pt x="541" y="456"/>
                  </a:lnTo>
                  <a:lnTo>
                    <a:pt x="563" y="443"/>
                  </a:lnTo>
                  <a:lnTo>
                    <a:pt x="582" y="430"/>
                  </a:lnTo>
                  <a:lnTo>
                    <a:pt x="602" y="415"/>
                  </a:lnTo>
                  <a:lnTo>
                    <a:pt x="620" y="399"/>
                  </a:lnTo>
                  <a:lnTo>
                    <a:pt x="638" y="382"/>
                  </a:lnTo>
                  <a:lnTo>
                    <a:pt x="654" y="362"/>
                  </a:lnTo>
                  <a:lnTo>
                    <a:pt x="668" y="343"/>
                  </a:lnTo>
                  <a:lnTo>
                    <a:pt x="681" y="321"/>
                  </a:lnTo>
                  <a:lnTo>
                    <a:pt x="693" y="298"/>
                  </a:lnTo>
                  <a:lnTo>
                    <a:pt x="699" y="291"/>
                  </a:lnTo>
                  <a:lnTo>
                    <a:pt x="706" y="285"/>
                  </a:lnTo>
                  <a:lnTo>
                    <a:pt x="711" y="278"/>
                  </a:lnTo>
                  <a:lnTo>
                    <a:pt x="717" y="271"/>
                  </a:lnTo>
                  <a:lnTo>
                    <a:pt x="723" y="264"/>
                  </a:lnTo>
                  <a:lnTo>
                    <a:pt x="730" y="258"/>
                  </a:lnTo>
                  <a:lnTo>
                    <a:pt x="736" y="252"/>
                  </a:lnTo>
                  <a:lnTo>
                    <a:pt x="741" y="245"/>
                  </a:lnTo>
                  <a:lnTo>
                    <a:pt x="746" y="244"/>
                  </a:lnTo>
                  <a:lnTo>
                    <a:pt x="752" y="241"/>
                  </a:lnTo>
                  <a:lnTo>
                    <a:pt x="756" y="240"/>
                  </a:lnTo>
                  <a:lnTo>
                    <a:pt x="761" y="239"/>
                  </a:lnTo>
                  <a:lnTo>
                    <a:pt x="765" y="237"/>
                  </a:lnTo>
                  <a:lnTo>
                    <a:pt x="770" y="236"/>
                  </a:lnTo>
                  <a:lnTo>
                    <a:pt x="775" y="233"/>
                  </a:lnTo>
                  <a:lnTo>
                    <a:pt x="778" y="231"/>
                  </a:lnTo>
                  <a:lnTo>
                    <a:pt x="771" y="228"/>
                  </a:lnTo>
                  <a:lnTo>
                    <a:pt x="764" y="225"/>
                  </a:lnTo>
                  <a:lnTo>
                    <a:pt x="757" y="222"/>
                  </a:lnTo>
                  <a:lnTo>
                    <a:pt x="751" y="218"/>
                  </a:lnTo>
                  <a:lnTo>
                    <a:pt x="744" y="215"/>
                  </a:lnTo>
                  <a:lnTo>
                    <a:pt x="737" y="211"/>
                  </a:lnTo>
                  <a:lnTo>
                    <a:pt x="730" y="209"/>
                  </a:lnTo>
                  <a:lnTo>
                    <a:pt x="723" y="206"/>
                  </a:lnTo>
                  <a:lnTo>
                    <a:pt x="710" y="186"/>
                  </a:lnTo>
                  <a:lnTo>
                    <a:pt x="696" y="169"/>
                  </a:lnTo>
                  <a:lnTo>
                    <a:pt x="684" y="152"/>
                  </a:lnTo>
                  <a:lnTo>
                    <a:pt x="670" y="135"/>
                  </a:lnTo>
                  <a:lnTo>
                    <a:pt x="657" y="120"/>
                  </a:lnTo>
                  <a:lnTo>
                    <a:pt x="643" y="107"/>
                  </a:lnTo>
                  <a:lnTo>
                    <a:pt x="628" y="94"/>
                  </a:lnTo>
                  <a:lnTo>
                    <a:pt x="613" y="81"/>
                  </a:lnTo>
                  <a:lnTo>
                    <a:pt x="597" y="70"/>
                  </a:lnTo>
                  <a:lnTo>
                    <a:pt x="580" y="59"/>
                  </a:lnTo>
                  <a:lnTo>
                    <a:pt x="563" y="49"/>
                  </a:lnTo>
                  <a:lnTo>
                    <a:pt x="544" y="40"/>
                  </a:lnTo>
                  <a:lnTo>
                    <a:pt x="524" y="31"/>
                  </a:lnTo>
                  <a:lnTo>
                    <a:pt x="502" y="21"/>
                  </a:lnTo>
                  <a:lnTo>
                    <a:pt x="479" y="13"/>
                  </a:lnTo>
                  <a:lnTo>
                    <a:pt x="455" y="5"/>
                  </a:lnTo>
                  <a:lnTo>
                    <a:pt x="429" y="3"/>
                  </a:lnTo>
                  <a:lnTo>
                    <a:pt x="404" y="1"/>
                  </a:lnTo>
                  <a:lnTo>
                    <a:pt x="379" y="0"/>
                  </a:lnTo>
                  <a:lnTo>
                    <a:pt x="354" y="0"/>
                  </a:lnTo>
                  <a:lnTo>
                    <a:pt x="330" y="1"/>
                  </a:lnTo>
                  <a:lnTo>
                    <a:pt x="307" y="4"/>
                  </a:lnTo>
                  <a:lnTo>
                    <a:pt x="285" y="8"/>
                  </a:lnTo>
                  <a:lnTo>
                    <a:pt x="263" y="12"/>
                  </a:lnTo>
                  <a:lnTo>
                    <a:pt x="242" y="19"/>
                  </a:lnTo>
                  <a:lnTo>
                    <a:pt x="221" y="28"/>
                  </a:lnTo>
                  <a:lnTo>
                    <a:pt x="201" y="39"/>
                  </a:lnTo>
                  <a:lnTo>
                    <a:pt x="182" y="51"/>
                  </a:lnTo>
                  <a:lnTo>
                    <a:pt x="162" y="66"/>
                  </a:lnTo>
                  <a:lnTo>
                    <a:pt x="145" y="84"/>
                  </a:lnTo>
                  <a:lnTo>
                    <a:pt x="128" y="104"/>
                  </a:lnTo>
                  <a:lnTo>
                    <a:pt x="110" y="126"/>
                  </a:lnTo>
                  <a:close/>
                </a:path>
              </a:pathLst>
            </a:custGeom>
            <a:solidFill>
              <a:srgbClr val="F7BA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7" name="Freeform 26"/>
            <p:cNvSpPr>
              <a:spLocks/>
            </p:cNvSpPr>
            <p:nvPr/>
          </p:nvSpPr>
          <p:spPr bwMode="auto">
            <a:xfrm>
              <a:off x="3840" y="2622"/>
              <a:ext cx="385" cy="246"/>
            </a:xfrm>
            <a:custGeom>
              <a:avLst/>
              <a:gdLst>
                <a:gd name="T0" fmla="*/ 0 w 772"/>
                <a:gd name="T1" fmla="*/ 1 h 492"/>
                <a:gd name="T2" fmla="*/ 0 w 772"/>
                <a:gd name="T3" fmla="*/ 1 h 492"/>
                <a:gd name="T4" fmla="*/ 0 w 772"/>
                <a:gd name="T5" fmla="*/ 1 h 492"/>
                <a:gd name="T6" fmla="*/ 0 w 772"/>
                <a:gd name="T7" fmla="*/ 1 h 492"/>
                <a:gd name="T8" fmla="*/ 0 w 772"/>
                <a:gd name="T9" fmla="*/ 1 h 492"/>
                <a:gd name="T10" fmla="*/ 0 w 772"/>
                <a:gd name="T11" fmla="*/ 1 h 492"/>
                <a:gd name="T12" fmla="*/ 0 w 772"/>
                <a:gd name="T13" fmla="*/ 1 h 492"/>
                <a:gd name="T14" fmla="*/ 0 w 772"/>
                <a:gd name="T15" fmla="*/ 1 h 492"/>
                <a:gd name="T16" fmla="*/ 0 w 772"/>
                <a:gd name="T17" fmla="*/ 1 h 492"/>
                <a:gd name="T18" fmla="*/ 0 w 772"/>
                <a:gd name="T19" fmla="*/ 1 h 492"/>
                <a:gd name="T20" fmla="*/ 0 w 772"/>
                <a:gd name="T21" fmla="*/ 1 h 492"/>
                <a:gd name="T22" fmla="*/ 0 w 772"/>
                <a:gd name="T23" fmla="*/ 1 h 492"/>
                <a:gd name="T24" fmla="*/ 0 w 772"/>
                <a:gd name="T25" fmla="*/ 1 h 492"/>
                <a:gd name="T26" fmla="*/ 0 w 772"/>
                <a:gd name="T27" fmla="*/ 1 h 492"/>
                <a:gd name="T28" fmla="*/ 0 w 772"/>
                <a:gd name="T29" fmla="*/ 1 h 492"/>
                <a:gd name="T30" fmla="*/ 0 w 772"/>
                <a:gd name="T31" fmla="*/ 1 h 492"/>
                <a:gd name="T32" fmla="*/ 0 w 772"/>
                <a:gd name="T33" fmla="*/ 1 h 492"/>
                <a:gd name="T34" fmla="*/ 0 w 772"/>
                <a:gd name="T35" fmla="*/ 1 h 492"/>
                <a:gd name="T36" fmla="*/ 0 w 772"/>
                <a:gd name="T37" fmla="*/ 1 h 492"/>
                <a:gd name="T38" fmla="*/ 0 w 772"/>
                <a:gd name="T39" fmla="*/ 1 h 492"/>
                <a:gd name="T40" fmla="*/ 0 w 772"/>
                <a:gd name="T41" fmla="*/ 1 h 492"/>
                <a:gd name="T42" fmla="*/ 0 w 772"/>
                <a:gd name="T43" fmla="*/ 1 h 492"/>
                <a:gd name="T44" fmla="*/ 0 w 772"/>
                <a:gd name="T45" fmla="*/ 1 h 492"/>
                <a:gd name="T46" fmla="*/ 0 w 772"/>
                <a:gd name="T47" fmla="*/ 1 h 492"/>
                <a:gd name="T48" fmla="*/ 0 w 772"/>
                <a:gd name="T49" fmla="*/ 1 h 492"/>
                <a:gd name="T50" fmla="*/ 0 w 772"/>
                <a:gd name="T51" fmla="*/ 1 h 492"/>
                <a:gd name="T52" fmla="*/ 0 w 772"/>
                <a:gd name="T53" fmla="*/ 1 h 492"/>
                <a:gd name="T54" fmla="*/ 0 w 772"/>
                <a:gd name="T55" fmla="*/ 1 h 492"/>
                <a:gd name="T56" fmla="*/ 0 w 772"/>
                <a:gd name="T57" fmla="*/ 1 h 492"/>
                <a:gd name="T58" fmla="*/ 0 w 772"/>
                <a:gd name="T59" fmla="*/ 1 h 492"/>
                <a:gd name="T60" fmla="*/ 0 w 772"/>
                <a:gd name="T61" fmla="*/ 1 h 492"/>
                <a:gd name="T62" fmla="*/ 0 w 772"/>
                <a:gd name="T63" fmla="*/ 1 h 492"/>
                <a:gd name="T64" fmla="*/ 0 w 772"/>
                <a:gd name="T65" fmla="*/ 1 h 492"/>
                <a:gd name="T66" fmla="*/ 0 w 772"/>
                <a:gd name="T67" fmla="*/ 1 h 492"/>
                <a:gd name="T68" fmla="*/ 0 w 772"/>
                <a:gd name="T69" fmla="*/ 1 h 492"/>
                <a:gd name="T70" fmla="*/ 0 w 772"/>
                <a:gd name="T71" fmla="*/ 1 h 492"/>
                <a:gd name="T72" fmla="*/ 0 w 772"/>
                <a:gd name="T73" fmla="*/ 1 h 492"/>
                <a:gd name="T74" fmla="*/ 0 w 772"/>
                <a:gd name="T75" fmla="*/ 1 h 492"/>
                <a:gd name="T76" fmla="*/ 0 w 772"/>
                <a:gd name="T77" fmla="*/ 1 h 492"/>
                <a:gd name="T78" fmla="*/ 0 w 772"/>
                <a:gd name="T79" fmla="*/ 1 h 492"/>
                <a:gd name="T80" fmla="*/ 0 w 772"/>
                <a:gd name="T81" fmla="*/ 1 h 492"/>
                <a:gd name="T82" fmla="*/ 0 w 772"/>
                <a:gd name="T83" fmla="*/ 1 h 492"/>
                <a:gd name="T84" fmla="*/ 0 w 772"/>
                <a:gd name="T85" fmla="*/ 1 h 492"/>
                <a:gd name="T86" fmla="*/ 0 w 772"/>
                <a:gd name="T87" fmla="*/ 1 h 492"/>
                <a:gd name="T88" fmla="*/ 0 w 772"/>
                <a:gd name="T89" fmla="*/ 1 h 492"/>
                <a:gd name="T90" fmla="*/ 0 w 772"/>
                <a:gd name="T91" fmla="*/ 1 h 492"/>
                <a:gd name="T92" fmla="*/ 0 w 772"/>
                <a:gd name="T93" fmla="*/ 1 h 492"/>
                <a:gd name="T94" fmla="*/ 0 w 772"/>
                <a:gd name="T95" fmla="*/ 1 h 492"/>
                <a:gd name="T96" fmla="*/ 0 w 772"/>
                <a:gd name="T97" fmla="*/ 1 h 492"/>
                <a:gd name="T98" fmla="*/ 0 w 772"/>
                <a:gd name="T99" fmla="*/ 1 h 492"/>
                <a:gd name="T100" fmla="*/ 0 w 772"/>
                <a:gd name="T101" fmla="*/ 1 h 492"/>
                <a:gd name="T102" fmla="*/ 0 w 772"/>
                <a:gd name="T103" fmla="*/ 1 h 492"/>
                <a:gd name="T104" fmla="*/ 0 w 772"/>
                <a:gd name="T105" fmla="*/ 1 h 492"/>
                <a:gd name="T106" fmla="*/ 0 w 772"/>
                <a:gd name="T107" fmla="*/ 0 h 492"/>
                <a:gd name="T108" fmla="*/ 0 w 772"/>
                <a:gd name="T109" fmla="*/ 0 h 492"/>
                <a:gd name="T110" fmla="*/ 0 w 772"/>
                <a:gd name="T111" fmla="*/ 1 h 492"/>
                <a:gd name="T112" fmla="*/ 0 w 772"/>
                <a:gd name="T113" fmla="*/ 1 h 492"/>
                <a:gd name="T114" fmla="*/ 0 w 772"/>
                <a:gd name="T115" fmla="*/ 1 h 492"/>
                <a:gd name="T116" fmla="*/ 0 w 772"/>
                <a:gd name="T117" fmla="*/ 1 h 492"/>
                <a:gd name="T118" fmla="*/ 0 w 772"/>
                <a:gd name="T119" fmla="*/ 1 h 4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2"/>
                <a:gd name="T181" fmla="*/ 0 h 492"/>
                <a:gd name="T182" fmla="*/ 772 w 772"/>
                <a:gd name="T183" fmla="*/ 492 h 4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2" h="492">
                  <a:moveTo>
                    <a:pt x="112" y="121"/>
                  </a:moveTo>
                  <a:lnTo>
                    <a:pt x="104" y="129"/>
                  </a:lnTo>
                  <a:lnTo>
                    <a:pt x="96" y="136"/>
                  </a:lnTo>
                  <a:lnTo>
                    <a:pt x="88" y="144"/>
                  </a:lnTo>
                  <a:lnTo>
                    <a:pt x="79" y="151"/>
                  </a:lnTo>
                  <a:lnTo>
                    <a:pt x="71" y="159"/>
                  </a:lnTo>
                  <a:lnTo>
                    <a:pt x="63" y="167"/>
                  </a:lnTo>
                  <a:lnTo>
                    <a:pt x="55" y="174"/>
                  </a:lnTo>
                  <a:lnTo>
                    <a:pt x="47" y="182"/>
                  </a:lnTo>
                  <a:lnTo>
                    <a:pt x="41" y="186"/>
                  </a:lnTo>
                  <a:lnTo>
                    <a:pt x="36" y="189"/>
                  </a:lnTo>
                  <a:lnTo>
                    <a:pt x="30" y="192"/>
                  </a:lnTo>
                  <a:lnTo>
                    <a:pt x="24" y="196"/>
                  </a:lnTo>
                  <a:lnTo>
                    <a:pt x="18" y="201"/>
                  </a:lnTo>
                  <a:lnTo>
                    <a:pt x="12" y="204"/>
                  </a:lnTo>
                  <a:lnTo>
                    <a:pt x="6" y="207"/>
                  </a:lnTo>
                  <a:lnTo>
                    <a:pt x="0" y="211"/>
                  </a:lnTo>
                  <a:lnTo>
                    <a:pt x="6" y="219"/>
                  </a:lnTo>
                  <a:lnTo>
                    <a:pt x="12" y="228"/>
                  </a:lnTo>
                  <a:lnTo>
                    <a:pt x="17" y="236"/>
                  </a:lnTo>
                  <a:lnTo>
                    <a:pt x="23" y="244"/>
                  </a:lnTo>
                  <a:lnTo>
                    <a:pt x="21" y="252"/>
                  </a:lnTo>
                  <a:lnTo>
                    <a:pt x="17" y="259"/>
                  </a:lnTo>
                  <a:lnTo>
                    <a:pt x="14" y="266"/>
                  </a:lnTo>
                  <a:lnTo>
                    <a:pt x="12" y="273"/>
                  </a:lnTo>
                  <a:lnTo>
                    <a:pt x="12" y="274"/>
                  </a:lnTo>
                  <a:lnTo>
                    <a:pt x="12" y="275"/>
                  </a:lnTo>
                  <a:lnTo>
                    <a:pt x="13" y="277"/>
                  </a:lnTo>
                  <a:lnTo>
                    <a:pt x="21" y="281"/>
                  </a:lnTo>
                  <a:lnTo>
                    <a:pt x="29" y="287"/>
                  </a:lnTo>
                  <a:lnTo>
                    <a:pt x="37" y="292"/>
                  </a:lnTo>
                  <a:lnTo>
                    <a:pt x="45" y="297"/>
                  </a:lnTo>
                  <a:lnTo>
                    <a:pt x="62" y="315"/>
                  </a:lnTo>
                  <a:lnTo>
                    <a:pt x="79" y="332"/>
                  </a:lnTo>
                  <a:lnTo>
                    <a:pt x="98" y="349"/>
                  </a:lnTo>
                  <a:lnTo>
                    <a:pt x="115" y="365"/>
                  </a:lnTo>
                  <a:lnTo>
                    <a:pt x="135" y="383"/>
                  </a:lnTo>
                  <a:lnTo>
                    <a:pt x="153" y="397"/>
                  </a:lnTo>
                  <a:lnTo>
                    <a:pt x="173" y="414"/>
                  </a:lnTo>
                  <a:lnTo>
                    <a:pt x="192" y="427"/>
                  </a:lnTo>
                  <a:lnTo>
                    <a:pt x="212" y="441"/>
                  </a:lnTo>
                  <a:lnTo>
                    <a:pt x="233" y="453"/>
                  </a:lnTo>
                  <a:lnTo>
                    <a:pt x="253" y="463"/>
                  </a:lnTo>
                  <a:lnTo>
                    <a:pt x="275" y="472"/>
                  </a:lnTo>
                  <a:lnTo>
                    <a:pt x="297" y="480"/>
                  </a:lnTo>
                  <a:lnTo>
                    <a:pt x="319" y="486"/>
                  </a:lnTo>
                  <a:lnTo>
                    <a:pt x="342" y="490"/>
                  </a:lnTo>
                  <a:lnTo>
                    <a:pt x="365" y="492"/>
                  </a:lnTo>
                  <a:lnTo>
                    <a:pt x="392" y="490"/>
                  </a:lnTo>
                  <a:lnTo>
                    <a:pt x="417" y="486"/>
                  </a:lnTo>
                  <a:lnTo>
                    <a:pt x="442" y="482"/>
                  </a:lnTo>
                  <a:lnTo>
                    <a:pt x="468" y="475"/>
                  </a:lnTo>
                  <a:lnTo>
                    <a:pt x="492" y="467"/>
                  </a:lnTo>
                  <a:lnTo>
                    <a:pt x="515" y="457"/>
                  </a:lnTo>
                  <a:lnTo>
                    <a:pt x="537" y="447"/>
                  </a:lnTo>
                  <a:lnTo>
                    <a:pt x="559" y="434"/>
                  </a:lnTo>
                  <a:lnTo>
                    <a:pt x="579" y="422"/>
                  </a:lnTo>
                  <a:lnTo>
                    <a:pt x="598" y="407"/>
                  </a:lnTo>
                  <a:lnTo>
                    <a:pt x="616" y="391"/>
                  </a:lnTo>
                  <a:lnTo>
                    <a:pt x="632" y="373"/>
                  </a:lnTo>
                  <a:lnTo>
                    <a:pt x="648" y="355"/>
                  </a:lnTo>
                  <a:lnTo>
                    <a:pt x="662" y="335"/>
                  </a:lnTo>
                  <a:lnTo>
                    <a:pt x="675" y="315"/>
                  </a:lnTo>
                  <a:lnTo>
                    <a:pt x="685" y="292"/>
                  </a:lnTo>
                  <a:lnTo>
                    <a:pt x="691" y="285"/>
                  </a:lnTo>
                  <a:lnTo>
                    <a:pt x="697" y="279"/>
                  </a:lnTo>
                  <a:lnTo>
                    <a:pt x="702" y="272"/>
                  </a:lnTo>
                  <a:lnTo>
                    <a:pt x="709" y="265"/>
                  </a:lnTo>
                  <a:lnTo>
                    <a:pt x="715" y="259"/>
                  </a:lnTo>
                  <a:lnTo>
                    <a:pt x="721" y="252"/>
                  </a:lnTo>
                  <a:lnTo>
                    <a:pt x="727" y="245"/>
                  </a:lnTo>
                  <a:lnTo>
                    <a:pt x="732" y="239"/>
                  </a:lnTo>
                  <a:lnTo>
                    <a:pt x="737" y="237"/>
                  </a:lnTo>
                  <a:lnTo>
                    <a:pt x="743" y="236"/>
                  </a:lnTo>
                  <a:lnTo>
                    <a:pt x="747" y="235"/>
                  </a:lnTo>
                  <a:lnTo>
                    <a:pt x="752" y="234"/>
                  </a:lnTo>
                  <a:lnTo>
                    <a:pt x="758" y="233"/>
                  </a:lnTo>
                  <a:lnTo>
                    <a:pt x="762" y="232"/>
                  </a:lnTo>
                  <a:lnTo>
                    <a:pt x="767" y="229"/>
                  </a:lnTo>
                  <a:lnTo>
                    <a:pt x="772" y="228"/>
                  </a:lnTo>
                  <a:lnTo>
                    <a:pt x="765" y="225"/>
                  </a:lnTo>
                  <a:lnTo>
                    <a:pt x="758" y="222"/>
                  </a:lnTo>
                  <a:lnTo>
                    <a:pt x="751" y="219"/>
                  </a:lnTo>
                  <a:lnTo>
                    <a:pt x="744" y="215"/>
                  </a:lnTo>
                  <a:lnTo>
                    <a:pt x="737" y="212"/>
                  </a:lnTo>
                  <a:lnTo>
                    <a:pt x="730" y="209"/>
                  </a:lnTo>
                  <a:lnTo>
                    <a:pt x="723" y="206"/>
                  </a:lnTo>
                  <a:lnTo>
                    <a:pt x="716" y="203"/>
                  </a:lnTo>
                  <a:lnTo>
                    <a:pt x="704" y="184"/>
                  </a:lnTo>
                  <a:lnTo>
                    <a:pt x="691" y="167"/>
                  </a:lnTo>
                  <a:lnTo>
                    <a:pt x="678" y="150"/>
                  </a:lnTo>
                  <a:lnTo>
                    <a:pt x="666" y="135"/>
                  </a:lnTo>
                  <a:lnTo>
                    <a:pt x="652" y="120"/>
                  </a:lnTo>
                  <a:lnTo>
                    <a:pt x="638" y="106"/>
                  </a:lnTo>
                  <a:lnTo>
                    <a:pt x="624" y="93"/>
                  </a:lnTo>
                  <a:lnTo>
                    <a:pt x="609" y="81"/>
                  </a:lnTo>
                  <a:lnTo>
                    <a:pt x="593" y="70"/>
                  </a:lnTo>
                  <a:lnTo>
                    <a:pt x="576" y="59"/>
                  </a:lnTo>
                  <a:lnTo>
                    <a:pt x="559" y="48"/>
                  </a:lnTo>
                  <a:lnTo>
                    <a:pt x="539" y="39"/>
                  </a:lnTo>
                  <a:lnTo>
                    <a:pt x="519" y="30"/>
                  </a:lnTo>
                  <a:lnTo>
                    <a:pt x="497" y="21"/>
                  </a:lnTo>
                  <a:lnTo>
                    <a:pt x="474" y="13"/>
                  </a:lnTo>
                  <a:lnTo>
                    <a:pt x="450" y="5"/>
                  </a:lnTo>
                  <a:lnTo>
                    <a:pt x="425" y="2"/>
                  </a:lnTo>
                  <a:lnTo>
                    <a:pt x="401" y="0"/>
                  </a:lnTo>
                  <a:lnTo>
                    <a:pt x="375" y="0"/>
                  </a:lnTo>
                  <a:lnTo>
                    <a:pt x="352" y="0"/>
                  </a:lnTo>
                  <a:lnTo>
                    <a:pt x="329" y="0"/>
                  </a:lnTo>
                  <a:lnTo>
                    <a:pt x="306" y="2"/>
                  </a:lnTo>
                  <a:lnTo>
                    <a:pt x="284" y="6"/>
                  </a:lnTo>
                  <a:lnTo>
                    <a:pt x="263" y="10"/>
                  </a:lnTo>
                  <a:lnTo>
                    <a:pt x="242" y="17"/>
                  </a:lnTo>
                  <a:lnTo>
                    <a:pt x="221" y="25"/>
                  </a:lnTo>
                  <a:lnTo>
                    <a:pt x="202" y="36"/>
                  </a:lnTo>
                  <a:lnTo>
                    <a:pt x="182" y="48"/>
                  </a:lnTo>
                  <a:lnTo>
                    <a:pt x="164" y="63"/>
                  </a:lnTo>
                  <a:lnTo>
                    <a:pt x="145" y="80"/>
                  </a:lnTo>
                  <a:lnTo>
                    <a:pt x="128" y="99"/>
                  </a:lnTo>
                  <a:lnTo>
                    <a:pt x="112" y="121"/>
                  </a:lnTo>
                  <a:close/>
                </a:path>
              </a:pathLst>
            </a:custGeom>
            <a:solidFill>
              <a:srgbClr val="F9BF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8" name="Freeform 27"/>
            <p:cNvSpPr>
              <a:spLocks/>
            </p:cNvSpPr>
            <p:nvPr/>
          </p:nvSpPr>
          <p:spPr bwMode="auto">
            <a:xfrm>
              <a:off x="3841" y="2623"/>
              <a:ext cx="382" cy="243"/>
            </a:xfrm>
            <a:custGeom>
              <a:avLst/>
              <a:gdLst>
                <a:gd name="T0" fmla="*/ 0 w 765"/>
                <a:gd name="T1" fmla="*/ 1 h 485"/>
                <a:gd name="T2" fmla="*/ 0 w 765"/>
                <a:gd name="T3" fmla="*/ 1 h 485"/>
                <a:gd name="T4" fmla="*/ 0 w 765"/>
                <a:gd name="T5" fmla="*/ 1 h 485"/>
                <a:gd name="T6" fmla="*/ 0 w 765"/>
                <a:gd name="T7" fmla="*/ 1 h 485"/>
                <a:gd name="T8" fmla="*/ 0 w 765"/>
                <a:gd name="T9" fmla="*/ 1 h 485"/>
                <a:gd name="T10" fmla="*/ 0 w 765"/>
                <a:gd name="T11" fmla="*/ 1 h 485"/>
                <a:gd name="T12" fmla="*/ 0 w 765"/>
                <a:gd name="T13" fmla="*/ 1 h 485"/>
                <a:gd name="T14" fmla="*/ 0 w 765"/>
                <a:gd name="T15" fmla="*/ 1 h 485"/>
                <a:gd name="T16" fmla="*/ 0 w 765"/>
                <a:gd name="T17" fmla="*/ 1 h 485"/>
                <a:gd name="T18" fmla="*/ 0 w 765"/>
                <a:gd name="T19" fmla="*/ 1 h 485"/>
                <a:gd name="T20" fmla="*/ 0 w 765"/>
                <a:gd name="T21" fmla="*/ 1 h 485"/>
                <a:gd name="T22" fmla="*/ 0 w 765"/>
                <a:gd name="T23" fmla="*/ 1 h 485"/>
                <a:gd name="T24" fmla="*/ 0 w 765"/>
                <a:gd name="T25" fmla="*/ 1 h 485"/>
                <a:gd name="T26" fmla="*/ 0 w 765"/>
                <a:gd name="T27" fmla="*/ 1 h 485"/>
                <a:gd name="T28" fmla="*/ 0 w 765"/>
                <a:gd name="T29" fmla="*/ 1 h 485"/>
                <a:gd name="T30" fmla="*/ 0 w 765"/>
                <a:gd name="T31" fmla="*/ 1 h 485"/>
                <a:gd name="T32" fmla="*/ 0 w 765"/>
                <a:gd name="T33" fmla="*/ 1 h 485"/>
                <a:gd name="T34" fmla="*/ 0 w 765"/>
                <a:gd name="T35" fmla="*/ 1 h 485"/>
                <a:gd name="T36" fmla="*/ 0 w 765"/>
                <a:gd name="T37" fmla="*/ 1 h 485"/>
                <a:gd name="T38" fmla="*/ 0 w 765"/>
                <a:gd name="T39" fmla="*/ 1 h 485"/>
                <a:gd name="T40" fmla="*/ 0 w 765"/>
                <a:gd name="T41" fmla="*/ 1 h 485"/>
                <a:gd name="T42" fmla="*/ 0 w 765"/>
                <a:gd name="T43" fmla="*/ 1 h 485"/>
                <a:gd name="T44" fmla="*/ 0 w 765"/>
                <a:gd name="T45" fmla="*/ 1 h 485"/>
                <a:gd name="T46" fmla="*/ 0 w 765"/>
                <a:gd name="T47" fmla="*/ 1 h 485"/>
                <a:gd name="T48" fmla="*/ 0 w 765"/>
                <a:gd name="T49" fmla="*/ 1 h 485"/>
                <a:gd name="T50" fmla="*/ 0 w 765"/>
                <a:gd name="T51" fmla="*/ 1 h 485"/>
                <a:gd name="T52" fmla="*/ 0 w 765"/>
                <a:gd name="T53" fmla="*/ 1 h 485"/>
                <a:gd name="T54" fmla="*/ 0 w 765"/>
                <a:gd name="T55" fmla="*/ 1 h 485"/>
                <a:gd name="T56" fmla="*/ 0 w 765"/>
                <a:gd name="T57" fmla="*/ 1 h 485"/>
                <a:gd name="T58" fmla="*/ 0 w 765"/>
                <a:gd name="T59" fmla="*/ 1 h 485"/>
                <a:gd name="T60" fmla="*/ 0 w 765"/>
                <a:gd name="T61" fmla="*/ 0 h 485"/>
                <a:gd name="T62" fmla="*/ 0 w 765"/>
                <a:gd name="T63" fmla="*/ 1 h 485"/>
                <a:gd name="T64" fmla="*/ 0 w 765"/>
                <a:gd name="T65" fmla="*/ 1 h 485"/>
                <a:gd name="T66" fmla="*/ 0 w 765"/>
                <a:gd name="T67" fmla="*/ 1 h 485"/>
                <a:gd name="T68" fmla="*/ 0 w 765"/>
                <a:gd name="T69" fmla="*/ 1 h 485"/>
                <a:gd name="T70" fmla="*/ 0 w 765"/>
                <a:gd name="T71" fmla="*/ 1 h 485"/>
                <a:gd name="T72" fmla="*/ 0 w 765"/>
                <a:gd name="T73" fmla="*/ 1 h 4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5"/>
                <a:gd name="T112" fmla="*/ 0 h 485"/>
                <a:gd name="T113" fmla="*/ 765 w 765"/>
                <a:gd name="T114" fmla="*/ 485 h 4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5" h="485">
                  <a:moveTo>
                    <a:pt x="113" y="119"/>
                  </a:moveTo>
                  <a:lnTo>
                    <a:pt x="50" y="178"/>
                  </a:lnTo>
                  <a:lnTo>
                    <a:pt x="0" y="207"/>
                  </a:lnTo>
                  <a:lnTo>
                    <a:pt x="24" y="241"/>
                  </a:lnTo>
                  <a:lnTo>
                    <a:pt x="12" y="270"/>
                  </a:lnTo>
                  <a:lnTo>
                    <a:pt x="12" y="272"/>
                  </a:lnTo>
                  <a:lnTo>
                    <a:pt x="45" y="292"/>
                  </a:lnTo>
                  <a:lnTo>
                    <a:pt x="62" y="309"/>
                  </a:lnTo>
                  <a:lnTo>
                    <a:pt x="80" y="326"/>
                  </a:lnTo>
                  <a:lnTo>
                    <a:pt x="97" y="344"/>
                  </a:lnTo>
                  <a:lnTo>
                    <a:pt x="115" y="361"/>
                  </a:lnTo>
                  <a:lnTo>
                    <a:pt x="134" y="377"/>
                  </a:lnTo>
                  <a:lnTo>
                    <a:pt x="152" y="393"/>
                  </a:lnTo>
                  <a:lnTo>
                    <a:pt x="171" y="408"/>
                  </a:lnTo>
                  <a:lnTo>
                    <a:pt x="190" y="422"/>
                  </a:lnTo>
                  <a:lnTo>
                    <a:pt x="210" y="435"/>
                  </a:lnTo>
                  <a:lnTo>
                    <a:pt x="231" y="447"/>
                  </a:lnTo>
                  <a:lnTo>
                    <a:pt x="251" y="458"/>
                  </a:lnTo>
                  <a:lnTo>
                    <a:pt x="272" y="467"/>
                  </a:lnTo>
                  <a:lnTo>
                    <a:pt x="294" y="474"/>
                  </a:lnTo>
                  <a:lnTo>
                    <a:pt x="316" y="480"/>
                  </a:lnTo>
                  <a:lnTo>
                    <a:pt x="338" y="483"/>
                  </a:lnTo>
                  <a:lnTo>
                    <a:pt x="361" y="485"/>
                  </a:lnTo>
                  <a:lnTo>
                    <a:pt x="387" y="483"/>
                  </a:lnTo>
                  <a:lnTo>
                    <a:pt x="413" y="480"/>
                  </a:lnTo>
                  <a:lnTo>
                    <a:pt x="438" y="475"/>
                  </a:lnTo>
                  <a:lnTo>
                    <a:pt x="462" y="468"/>
                  </a:lnTo>
                  <a:lnTo>
                    <a:pt x="486" y="460"/>
                  </a:lnTo>
                  <a:lnTo>
                    <a:pt x="509" y="451"/>
                  </a:lnTo>
                  <a:lnTo>
                    <a:pt x="532" y="440"/>
                  </a:lnTo>
                  <a:lnTo>
                    <a:pt x="553" y="429"/>
                  </a:lnTo>
                  <a:lnTo>
                    <a:pt x="574" y="415"/>
                  </a:lnTo>
                  <a:lnTo>
                    <a:pt x="592" y="401"/>
                  </a:lnTo>
                  <a:lnTo>
                    <a:pt x="611" y="385"/>
                  </a:lnTo>
                  <a:lnTo>
                    <a:pt x="627" y="369"/>
                  </a:lnTo>
                  <a:lnTo>
                    <a:pt x="642" y="351"/>
                  </a:lnTo>
                  <a:lnTo>
                    <a:pt x="656" y="331"/>
                  </a:lnTo>
                  <a:lnTo>
                    <a:pt x="667" y="310"/>
                  </a:lnTo>
                  <a:lnTo>
                    <a:pt x="677" y="288"/>
                  </a:lnTo>
                  <a:lnTo>
                    <a:pt x="725" y="234"/>
                  </a:lnTo>
                  <a:lnTo>
                    <a:pt x="765" y="228"/>
                  </a:lnTo>
                  <a:lnTo>
                    <a:pt x="710" y="201"/>
                  </a:lnTo>
                  <a:lnTo>
                    <a:pt x="698" y="182"/>
                  </a:lnTo>
                  <a:lnTo>
                    <a:pt x="685" y="166"/>
                  </a:lnTo>
                  <a:lnTo>
                    <a:pt x="673" y="150"/>
                  </a:lnTo>
                  <a:lnTo>
                    <a:pt x="660" y="135"/>
                  </a:lnTo>
                  <a:lnTo>
                    <a:pt x="647" y="120"/>
                  </a:lnTo>
                  <a:lnTo>
                    <a:pt x="634" y="108"/>
                  </a:lnTo>
                  <a:lnTo>
                    <a:pt x="620" y="95"/>
                  </a:lnTo>
                  <a:lnTo>
                    <a:pt x="605" y="82"/>
                  </a:lnTo>
                  <a:lnTo>
                    <a:pt x="589" y="71"/>
                  </a:lnTo>
                  <a:lnTo>
                    <a:pt x="571" y="60"/>
                  </a:lnTo>
                  <a:lnTo>
                    <a:pt x="554" y="50"/>
                  </a:lnTo>
                  <a:lnTo>
                    <a:pt x="535" y="40"/>
                  </a:lnTo>
                  <a:lnTo>
                    <a:pt x="515" y="30"/>
                  </a:lnTo>
                  <a:lnTo>
                    <a:pt x="494" y="21"/>
                  </a:lnTo>
                  <a:lnTo>
                    <a:pt x="471" y="13"/>
                  </a:lnTo>
                  <a:lnTo>
                    <a:pt x="447" y="5"/>
                  </a:lnTo>
                  <a:lnTo>
                    <a:pt x="423" y="3"/>
                  </a:lnTo>
                  <a:lnTo>
                    <a:pt x="399" y="2"/>
                  </a:lnTo>
                  <a:lnTo>
                    <a:pt x="375" y="0"/>
                  </a:lnTo>
                  <a:lnTo>
                    <a:pt x="352" y="0"/>
                  </a:lnTo>
                  <a:lnTo>
                    <a:pt x="329" y="2"/>
                  </a:lnTo>
                  <a:lnTo>
                    <a:pt x="305" y="4"/>
                  </a:lnTo>
                  <a:lnTo>
                    <a:pt x="285" y="7"/>
                  </a:lnTo>
                  <a:lnTo>
                    <a:pt x="263" y="12"/>
                  </a:lnTo>
                  <a:lnTo>
                    <a:pt x="242" y="18"/>
                  </a:lnTo>
                  <a:lnTo>
                    <a:pt x="221" y="26"/>
                  </a:lnTo>
                  <a:lnTo>
                    <a:pt x="202" y="36"/>
                  </a:lnTo>
                  <a:lnTo>
                    <a:pt x="183" y="48"/>
                  </a:lnTo>
                  <a:lnTo>
                    <a:pt x="165" y="63"/>
                  </a:lnTo>
                  <a:lnTo>
                    <a:pt x="147" y="79"/>
                  </a:lnTo>
                  <a:lnTo>
                    <a:pt x="129" y="97"/>
                  </a:lnTo>
                  <a:lnTo>
                    <a:pt x="113" y="119"/>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9" name="Freeform 28"/>
            <p:cNvSpPr>
              <a:spLocks/>
            </p:cNvSpPr>
            <p:nvPr/>
          </p:nvSpPr>
          <p:spPr bwMode="auto">
            <a:xfrm>
              <a:off x="3972" y="2636"/>
              <a:ext cx="177" cy="83"/>
            </a:xfrm>
            <a:custGeom>
              <a:avLst/>
              <a:gdLst>
                <a:gd name="T0" fmla="*/ 0 w 353"/>
                <a:gd name="T1" fmla="*/ 1 h 166"/>
                <a:gd name="T2" fmla="*/ 1 w 353"/>
                <a:gd name="T3" fmla="*/ 1 h 166"/>
                <a:gd name="T4" fmla="*/ 1 w 353"/>
                <a:gd name="T5" fmla="*/ 0 h 166"/>
                <a:gd name="T6" fmla="*/ 1 w 353"/>
                <a:gd name="T7" fmla="*/ 1 h 166"/>
                <a:gd name="T8" fmla="*/ 1 w 353"/>
                <a:gd name="T9" fmla="*/ 1 h 166"/>
                <a:gd name="T10" fmla="*/ 1 w 353"/>
                <a:gd name="T11" fmla="*/ 1 h 166"/>
                <a:gd name="T12" fmla="*/ 1 w 353"/>
                <a:gd name="T13" fmla="*/ 1 h 166"/>
                <a:gd name="T14" fmla="*/ 1 w 353"/>
                <a:gd name="T15" fmla="*/ 1 h 166"/>
                <a:gd name="T16" fmla="*/ 1 w 353"/>
                <a:gd name="T17" fmla="*/ 1 h 166"/>
                <a:gd name="T18" fmla="*/ 1 w 353"/>
                <a:gd name="T19" fmla="*/ 1 h 166"/>
                <a:gd name="T20" fmla="*/ 1 w 353"/>
                <a:gd name="T21" fmla="*/ 1 h 166"/>
                <a:gd name="T22" fmla="*/ 1 w 353"/>
                <a:gd name="T23" fmla="*/ 1 h 166"/>
                <a:gd name="T24" fmla="*/ 1 w 353"/>
                <a:gd name="T25" fmla="*/ 1 h 166"/>
                <a:gd name="T26" fmla="*/ 1 w 353"/>
                <a:gd name="T27" fmla="*/ 1 h 166"/>
                <a:gd name="T28" fmla="*/ 0 w 353"/>
                <a:gd name="T29" fmla="*/ 1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3"/>
                <a:gd name="T46" fmla="*/ 0 h 166"/>
                <a:gd name="T47" fmla="*/ 353 w 353"/>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3" h="166">
                  <a:moveTo>
                    <a:pt x="0" y="87"/>
                  </a:moveTo>
                  <a:lnTo>
                    <a:pt x="79" y="20"/>
                  </a:lnTo>
                  <a:lnTo>
                    <a:pt x="184" y="0"/>
                  </a:lnTo>
                  <a:lnTo>
                    <a:pt x="273" y="37"/>
                  </a:lnTo>
                  <a:lnTo>
                    <a:pt x="338" y="72"/>
                  </a:lnTo>
                  <a:lnTo>
                    <a:pt x="353" y="126"/>
                  </a:lnTo>
                  <a:lnTo>
                    <a:pt x="322" y="162"/>
                  </a:lnTo>
                  <a:lnTo>
                    <a:pt x="284" y="166"/>
                  </a:lnTo>
                  <a:lnTo>
                    <a:pt x="175" y="141"/>
                  </a:lnTo>
                  <a:lnTo>
                    <a:pt x="87" y="125"/>
                  </a:lnTo>
                  <a:lnTo>
                    <a:pt x="29" y="129"/>
                  </a:lnTo>
                  <a:lnTo>
                    <a:pt x="24" y="122"/>
                  </a:lnTo>
                  <a:lnTo>
                    <a:pt x="15" y="106"/>
                  </a:lnTo>
                  <a:lnTo>
                    <a:pt x="6" y="92"/>
                  </a:lnTo>
                  <a:lnTo>
                    <a:pt x="0" y="87"/>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0" name="Freeform 29"/>
            <p:cNvSpPr>
              <a:spLocks/>
            </p:cNvSpPr>
            <p:nvPr/>
          </p:nvSpPr>
          <p:spPr bwMode="auto">
            <a:xfrm>
              <a:off x="3978" y="2638"/>
              <a:ext cx="167" cy="78"/>
            </a:xfrm>
            <a:custGeom>
              <a:avLst/>
              <a:gdLst>
                <a:gd name="T0" fmla="*/ 1 w 334"/>
                <a:gd name="T1" fmla="*/ 0 h 157"/>
                <a:gd name="T2" fmla="*/ 1 w 334"/>
                <a:gd name="T3" fmla="*/ 0 h 157"/>
                <a:gd name="T4" fmla="*/ 1 w 334"/>
                <a:gd name="T5" fmla="*/ 0 h 157"/>
                <a:gd name="T6" fmla="*/ 1 w 334"/>
                <a:gd name="T7" fmla="*/ 0 h 157"/>
                <a:gd name="T8" fmla="*/ 1 w 334"/>
                <a:gd name="T9" fmla="*/ 0 h 157"/>
                <a:gd name="T10" fmla="*/ 1 w 334"/>
                <a:gd name="T11" fmla="*/ 0 h 157"/>
                <a:gd name="T12" fmla="*/ 1 w 334"/>
                <a:gd name="T13" fmla="*/ 0 h 157"/>
                <a:gd name="T14" fmla="*/ 1 w 334"/>
                <a:gd name="T15" fmla="*/ 0 h 157"/>
                <a:gd name="T16" fmla="*/ 1 w 334"/>
                <a:gd name="T17" fmla="*/ 0 h 157"/>
                <a:gd name="T18" fmla="*/ 1 w 334"/>
                <a:gd name="T19" fmla="*/ 0 h 157"/>
                <a:gd name="T20" fmla="*/ 1 w 334"/>
                <a:gd name="T21" fmla="*/ 0 h 157"/>
                <a:gd name="T22" fmla="*/ 1 w 334"/>
                <a:gd name="T23" fmla="*/ 0 h 157"/>
                <a:gd name="T24" fmla="*/ 1 w 334"/>
                <a:gd name="T25" fmla="*/ 0 h 157"/>
                <a:gd name="T26" fmla="*/ 1 w 334"/>
                <a:gd name="T27" fmla="*/ 0 h 157"/>
                <a:gd name="T28" fmla="*/ 1 w 334"/>
                <a:gd name="T29" fmla="*/ 0 h 157"/>
                <a:gd name="T30" fmla="*/ 1 w 334"/>
                <a:gd name="T31" fmla="*/ 0 h 157"/>
                <a:gd name="T32" fmla="*/ 1 w 334"/>
                <a:gd name="T33" fmla="*/ 0 h 157"/>
                <a:gd name="T34" fmla="*/ 1 w 334"/>
                <a:gd name="T35" fmla="*/ 0 h 157"/>
                <a:gd name="T36" fmla="*/ 1 w 334"/>
                <a:gd name="T37" fmla="*/ 0 h 157"/>
                <a:gd name="T38" fmla="*/ 1 w 334"/>
                <a:gd name="T39" fmla="*/ 0 h 157"/>
                <a:gd name="T40" fmla="*/ 1 w 334"/>
                <a:gd name="T41" fmla="*/ 0 h 157"/>
                <a:gd name="T42" fmla="*/ 1 w 334"/>
                <a:gd name="T43" fmla="*/ 0 h 157"/>
                <a:gd name="T44" fmla="*/ 1 w 334"/>
                <a:gd name="T45" fmla="*/ 0 h 157"/>
                <a:gd name="T46" fmla="*/ 1 w 334"/>
                <a:gd name="T47" fmla="*/ 0 h 157"/>
                <a:gd name="T48" fmla="*/ 1 w 334"/>
                <a:gd name="T49" fmla="*/ 0 h 157"/>
                <a:gd name="T50" fmla="*/ 1 w 334"/>
                <a:gd name="T51" fmla="*/ 0 h 157"/>
                <a:gd name="T52" fmla="*/ 1 w 334"/>
                <a:gd name="T53" fmla="*/ 0 h 157"/>
                <a:gd name="T54" fmla="*/ 1 w 334"/>
                <a:gd name="T55" fmla="*/ 0 h 157"/>
                <a:gd name="T56" fmla="*/ 1 w 334"/>
                <a:gd name="T57" fmla="*/ 0 h 157"/>
                <a:gd name="T58" fmla="*/ 1 w 334"/>
                <a:gd name="T59" fmla="*/ 0 h 157"/>
                <a:gd name="T60" fmla="*/ 1 w 334"/>
                <a:gd name="T61" fmla="*/ 0 h 157"/>
                <a:gd name="T62" fmla="*/ 1 w 334"/>
                <a:gd name="T63" fmla="*/ 0 h 157"/>
                <a:gd name="T64" fmla="*/ 1 w 334"/>
                <a:gd name="T65" fmla="*/ 0 h 157"/>
                <a:gd name="T66" fmla="*/ 1 w 334"/>
                <a:gd name="T67" fmla="*/ 0 h 157"/>
                <a:gd name="T68" fmla="*/ 1 w 334"/>
                <a:gd name="T69" fmla="*/ 0 h 157"/>
                <a:gd name="T70" fmla="*/ 1 w 334"/>
                <a:gd name="T71" fmla="*/ 0 h 157"/>
                <a:gd name="T72" fmla="*/ 1 w 334"/>
                <a:gd name="T73" fmla="*/ 0 h 157"/>
                <a:gd name="T74" fmla="*/ 1 w 334"/>
                <a:gd name="T75" fmla="*/ 0 h 1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4"/>
                <a:gd name="T115" fmla="*/ 0 h 157"/>
                <a:gd name="T116" fmla="*/ 334 w 334"/>
                <a:gd name="T117" fmla="*/ 157 h 1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4" h="157">
                  <a:moveTo>
                    <a:pt x="0" y="83"/>
                  </a:moveTo>
                  <a:lnTo>
                    <a:pt x="10" y="75"/>
                  </a:lnTo>
                  <a:lnTo>
                    <a:pt x="20" y="67"/>
                  </a:lnTo>
                  <a:lnTo>
                    <a:pt x="29" y="60"/>
                  </a:lnTo>
                  <a:lnTo>
                    <a:pt x="38" y="52"/>
                  </a:lnTo>
                  <a:lnTo>
                    <a:pt x="48" y="44"/>
                  </a:lnTo>
                  <a:lnTo>
                    <a:pt x="58" y="36"/>
                  </a:lnTo>
                  <a:lnTo>
                    <a:pt x="67" y="29"/>
                  </a:lnTo>
                  <a:lnTo>
                    <a:pt x="76" y="21"/>
                  </a:lnTo>
                  <a:lnTo>
                    <a:pt x="89" y="19"/>
                  </a:lnTo>
                  <a:lnTo>
                    <a:pt x="101" y="15"/>
                  </a:lnTo>
                  <a:lnTo>
                    <a:pt x="113" y="13"/>
                  </a:lnTo>
                  <a:lnTo>
                    <a:pt x="126" y="11"/>
                  </a:lnTo>
                  <a:lnTo>
                    <a:pt x="137" y="8"/>
                  </a:lnTo>
                  <a:lnTo>
                    <a:pt x="150" y="5"/>
                  </a:lnTo>
                  <a:lnTo>
                    <a:pt x="163" y="3"/>
                  </a:lnTo>
                  <a:lnTo>
                    <a:pt x="175" y="0"/>
                  </a:lnTo>
                  <a:lnTo>
                    <a:pt x="186" y="5"/>
                  </a:lnTo>
                  <a:lnTo>
                    <a:pt x="196" y="9"/>
                  </a:lnTo>
                  <a:lnTo>
                    <a:pt x="207" y="13"/>
                  </a:lnTo>
                  <a:lnTo>
                    <a:pt x="217" y="17"/>
                  </a:lnTo>
                  <a:lnTo>
                    <a:pt x="227" y="22"/>
                  </a:lnTo>
                  <a:lnTo>
                    <a:pt x="238" y="27"/>
                  </a:lnTo>
                  <a:lnTo>
                    <a:pt x="248" y="31"/>
                  </a:lnTo>
                  <a:lnTo>
                    <a:pt x="258" y="36"/>
                  </a:lnTo>
                  <a:lnTo>
                    <a:pt x="266" y="41"/>
                  </a:lnTo>
                  <a:lnTo>
                    <a:pt x="274" y="44"/>
                  </a:lnTo>
                  <a:lnTo>
                    <a:pt x="281" y="49"/>
                  </a:lnTo>
                  <a:lnTo>
                    <a:pt x="289" y="53"/>
                  </a:lnTo>
                  <a:lnTo>
                    <a:pt x="297" y="58"/>
                  </a:lnTo>
                  <a:lnTo>
                    <a:pt x="306" y="61"/>
                  </a:lnTo>
                  <a:lnTo>
                    <a:pt x="312" y="66"/>
                  </a:lnTo>
                  <a:lnTo>
                    <a:pt x="321" y="69"/>
                  </a:lnTo>
                  <a:lnTo>
                    <a:pt x="324" y="82"/>
                  </a:lnTo>
                  <a:lnTo>
                    <a:pt x="327" y="95"/>
                  </a:lnTo>
                  <a:lnTo>
                    <a:pt x="331" y="106"/>
                  </a:lnTo>
                  <a:lnTo>
                    <a:pt x="334" y="119"/>
                  </a:lnTo>
                  <a:lnTo>
                    <a:pt x="326" y="127"/>
                  </a:lnTo>
                  <a:lnTo>
                    <a:pt x="319" y="136"/>
                  </a:lnTo>
                  <a:lnTo>
                    <a:pt x="312" y="144"/>
                  </a:lnTo>
                  <a:lnTo>
                    <a:pt x="304" y="153"/>
                  </a:lnTo>
                  <a:lnTo>
                    <a:pt x="300" y="153"/>
                  </a:lnTo>
                  <a:lnTo>
                    <a:pt x="296" y="155"/>
                  </a:lnTo>
                  <a:lnTo>
                    <a:pt x="292" y="155"/>
                  </a:lnTo>
                  <a:lnTo>
                    <a:pt x="287" y="155"/>
                  </a:lnTo>
                  <a:lnTo>
                    <a:pt x="283" y="156"/>
                  </a:lnTo>
                  <a:lnTo>
                    <a:pt x="279" y="156"/>
                  </a:lnTo>
                  <a:lnTo>
                    <a:pt x="274" y="157"/>
                  </a:lnTo>
                  <a:lnTo>
                    <a:pt x="270" y="157"/>
                  </a:lnTo>
                  <a:lnTo>
                    <a:pt x="257" y="153"/>
                  </a:lnTo>
                  <a:lnTo>
                    <a:pt x="245" y="151"/>
                  </a:lnTo>
                  <a:lnTo>
                    <a:pt x="231" y="148"/>
                  </a:lnTo>
                  <a:lnTo>
                    <a:pt x="218" y="145"/>
                  </a:lnTo>
                  <a:lnTo>
                    <a:pt x="205" y="143"/>
                  </a:lnTo>
                  <a:lnTo>
                    <a:pt x="193" y="140"/>
                  </a:lnTo>
                  <a:lnTo>
                    <a:pt x="179" y="137"/>
                  </a:lnTo>
                  <a:lnTo>
                    <a:pt x="166" y="134"/>
                  </a:lnTo>
                  <a:lnTo>
                    <a:pt x="156" y="132"/>
                  </a:lnTo>
                  <a:lnTo>
                    <a:pt x="145" y="130"/>
                  </a:lnTo>
                  <a:lnTo>
                    <a:pt x="135" y="128"/>
                  </a:lnTo>
                  <a:lnTo>
                    <a:pt x="125" y="126"/>
                  </a:lnTo>
                  <a:lnTo>
                    <a:pt x="114" y="125"/>
                  </a:lnTo>
                  <a:lnTo>
                    <a:pt x="104" y="122"/>
                  </a:lnTo>
                  <a:lnTo>
                    <a:pt x="94" y="121"/>
                  </a:lnTo>
                  <a:lnTo>
                    <a:pt x="83" y="119"/>
                  </a:lnTo>
                  <a:lnTo>
                    <a:pt x="76" y="119"/>
                  </a:lnTo>
                  <a:lnTo>
                    <a:pt x="69" y="119"/>
                  </a:lnTo>
                  <a:lnTo>
                    <a:pt x="63" y="119"/>
                  </a:lnTo>
                  <a:lnTo>
                    <a:pt x="56" y="120"/>
                  </a:lnTo>
                  <a:lnTo>
                    <a:pt x="49" y="120"/>
                  </a:lnTo>
                  <a:lnTo>
                    <a:pt x="42" y="121"/>
                  </a:lnTo>
                  <a:lnTo>
                    <a:pt x="35" y="121"/>
                  </a:lnTo>
                  <a:lnTo>
                    <a:pt x="28" y="122"/>
                  </a:lnTo>
                  <a:lnTo>
                    <a:pt x="25" y="115"/>
                  </a:lnTo>
                  <a:lnTo>
                    <a:pt x="15" y="100"/>
                  </a:lnTo>
                  <a:lnTo>
                    <a:pt x="6" y="88"/>
                  </a:lnTo>
                  <a:lnTo>
                    <a:pt x="0" y="83"/>
                  </a:lnTo>
                  <a:close/>
                </a:path>
              </a:pathLst>
            </a:custGeom>
            <a:solidFill>
              <a:srgbClr val="FFCC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1" name="Freeform 30"/>
            <p:cNvSpPr>
              <a:spLocks/>
            </p:cNvSpPr>
            <p:nvPr/>
          </p:nvSpPr>
          <p:spPr bwMode="auto">
            <a:xfrm>
              <a:off x="3984" y="2640"/>
              <a:ext cx="157" cy="73"/>
            </a:xfrm>
            <a:custGeom>
              <a:avLst/>
              <a:gdLst>
                <a:gd name="T0" fmla="*/ 1 w 313"/>
                <a:gd name="T1" fmla="*/ 1 h 146"/>
                <a:gd name="T2" fmla="*/ 1 w 313"/>
                <a:gd name="T3" fmla="*/ 1 h 146"/>
                <a:gd name="T4" fmla="*/ 1 w 313"/>
                <a:gd name="T5" fmla="*/ 1 h 146"/>
                <a:gd name="T6" fmla="*/ 1 w 313"/>
                <a:gd name="T7" fmla="*/ 1 h 146"/>
                <a:gd name="T8" fmla="*/ 1 w 313"/>
                <a:gd name="T9" fmla="*/ 1 h 146"/>
                <a:gd name="T10" fmla="*/ 1 w 313"/>
                <a:gd name="T11" fmla="*/ 1 h 146"/>
                <a:gd name="T12" fmla="*/ 1 w 313"/>
                <a:gd name="T13" fmla="*/ 1 h 146"/>
                <a:gd name="T14" fmla="*/ 1 w 313"/>
                <a:gd name="T15" fmla="*/ 1 h 146"/>
                <a:gd name="T16" fmla="*/ 1 w 313"/>
                <a:gd name="T17" fmla="*/ 1 h 146"/>
                <a:gd name="T18" fmla="*/ 1 w 313"/>
                <a:gd name="T19" fmla="*/ 1 h 146"/>
                <a:gd name="T20" fmla="*/ 1 w 313"/>
                <a:gd name="T21" fmla="*/ 1 h 146"/>
                <a:gd name="T22" fmla="*/ 1 w 313"/>
                <a:gd name="T23" fmla="*/ 1 h 146"/>
                <a:gd name="T24" fmla="*/ 1 w 313"/>
                <a:gd name="T25" fmla="*/ 1 h 146"/>
                <a:gd name="T26" fmla="*/ 1 w 313"/>
                <a:gd name="T27" fmla="*/ 1 h 146"/>
                <a:gd name="T28" fmla="*/ 1 w 313"/>
                <a:gd name="T29" fmla="*/ 1 h 146"/>
                <a:gd name="T30" fmla="*/ 1 w 313"/>
                <a:gd name="T31" fmla="*/ 1 h 146"/>
                <a:gd name="T32" fmla="*/ 1 w 313"/>
                <a:gd name="T33" fmla="*/ 1 h 146"/>
                <a:gd name="T34" fmla="*/ 1 w 313"/>
                <a:gd name="T35" fmla="*/ 1 h 146"/>
                <a:gd name="T36" fmla="*/ 1 w 313"/>
                <a:gd name="T37" fmla="*/ 1 h 146"/>
                <a:gd name="T38" fmla="*/ 1 w 313"/>
                <a:gd name="T39" fmla="*/ 1 h 146"/>
                <a:gd name="T40" fmla="*/ 1 w 313"/>
                <a:gd name="T41" fmla="*/ 1 h 146"/>
                <a:gd name="T42" fmla="*/ 1 w 313"/>
                <a:gd name="T43" fmla="*/ 1 h 146"/>
                <a:gd name="T44" fmla="*/ 1 w 313"/>
                <a:gd name="T45" fmla="*/ 1 h 146"/>
                <a:gd name="T46" fmla="*/ 1 w 313"/>
                <a:gd name="T47" fmla="*/ 1 h 146"/>
                <a:gd name="T48" fmla="*/ 1 w 313"/>
                <a:gd name="T49" fmla="*/ 1 h 146"/>
                <a:gd name="T50" fmla="*/ 1 w 313"/>
                <a:gd name="T51" fmla="*/ 1 h 146"/>
                <a:gd name="T52" fmla="*/ 1 w 313"/>
                <a:gd name="T53" fmla="*/ 1 h 146"/>
                <a:gd name="T54" fmla="*/ 1 w 313"/>
                <a:gd name="T55" fmla="*/ 1 h 146"/>
                <a:gd name="T56" fmla="*/ 1 w 313"/>
                <a:gd name="T57" fmla="*/ 1 h 146"/>
                <a:gd name="T58" fmla="*/ 1 w 313"/>
                <a:gd name="T59" fmla="*/ 1 h 146"/>
                <a:gd name="T60" fmla="*/ 1 w 313"/>
                <a:gd name="T61" fmla="*/ 1 h 146"/>
                <a:gd name="T62" fmla="*/ 1 w 313"/>
                <a:gd name="T63" fmla="*/ 1 h 146"/>
                <a:gd name="T64" fmla="*/ 1 w 313"/>
                <a:gd name="T65" fmla="*/ 1 h 146"/>
                <a:gd name="T66" fmla="*/ 1 w 313"/>
                <a:gd name="T67" fmla="*/ 1 h 146"/>
                <a:gd name="T68" fmla="*/ 1 w 313"/>
                <a:gd name="T69" fmla="*/ 1 h 146"/>
                <a:gd name="T70" fmla="*/ 1 w 313"/>
                <a:gd name="T71" fmla="*/ 1 h 1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3"/>
                <a:gd name="T109" fmla="*/ 0 h 146"/>
                <a:gd name="T110" fmla="*/ 313 w 313"/>
                <a:gd name="T111" fmla="*/ 146 h 1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3" h="146">
                  <a:moveTo>
                    <a:pt x="0" y="77"/>
                  </a:moveTo>
                  <a:lnTo>
                    <a:pt x="9" y="70"/>
                  </a:lnTo>
                  <a:lnTo>
                    <a:pt x="17" y="62"/>
                  </a:lnTo>
                  <a:lnTo>
                    <a:pt x="27" y="55"/>
                  </a:lnTo>
                  <a:lnTo>
                    <a:pt x="36" y="47"/>
                  </a:lnTo>
                  <a:lnTo>
                    <a:pt x="44" y="40"/>
                  </a:lnTo>
                  <a:lnTo>
                    <a:pt x="53" y="33"/>
                  </a:lnTo>
                  <a:lnTo>
                    <a:pt x="61" y="25"/>
                  </a:lnTo>
                  <a:lnTo>
                    <a:pt x="70" y="18"/>
                  </a:lnTo>
                  <a:lnTo>
                    <a:pt x="82" y="16"/>
                  </a:lnTo>
                  <a:lnTo>
                    <a:pt x="93" y="14"/>
                  </a:lnTo>
                  <a:lnTo>
                    <a:pt x="105" y="11"/>
                  </a:lnTo>
                  <a:lnTo>
                    <a:pt x="118" y="9"/>
                  </a:lnTo>
                  <a:lnTo>
                    <a:pt x="129" y="7"/>
                  </a:lnTo>
                  <a:lnTo>
                    <a:pt x="141" y="4"/>
                  </a:lnTo>
                  <a:lnTo>
                    <a:pt x="152" y="2"/>
                  </a:lnTo>
                  <a:lnTo>
                    <a:pt x="164" y="0"/>
                  </a:lnTo>
                  <a:lnTo>
                    <a:pt x="174" y="3"/>
                  </a:lnTo>
                  <a:lnTo>
                    <a:pt x="183" y="8"/>
                  </a:lnTo>
                  <a:lnTo>
                    <a:pt x="194" y="11"/>
                  </a:lnTo>
                  <a:lnTo>
                    <a:pt x="203" y="16"/>
                  </a:lnTo>
                  <a:lnTo>
                    <a:pt x="212" y="21"/>
                  </a:lnTo>
                  <a:lnTo>
                    <a:pt x="222" y="24"/>
                  </a:lnTo>
                  <a:lnTo>
                    <a:pt x="232" y="29"/>
                  </a:lnTo>
                  <a:lnTo>
                    <a:pt x="242" y="32"/>
                  </a:lnTo>
                  <a:lnTo>
                    <a:pt x="249" y="37"/>
                  </a:lnTo>
                  <a:lnTo>
                    <a:pt x="257" y="40"/>
                  </a:lnTo>
                  <a:lnTo>
                    <a:pt x="264" y="45"/>
                  </a:lnTo>
                  <a:lnTo>
                    <a:pt x="272" y="48"/>
                  </a:lnTo>
                  <a:lnTo>
                    <a:pt x="279" y="53"/>
                  </a:lnTo>
                  <a:lnTo>
                    <a:pt x="286" y="56"/>
                  </a:lnTo>
                  <a:lnTo>
                    <a:pt x="294" y="61"/>
                  </a:lnTo>
                  <a:lnTo>
                    <a:pt x="301" y="64"/>
                  </a:lnTo>
                  <a:lnTo>
                    <a:pt x="303" y="76"/>
                  </a:lnTo>
                  <a:lnTo>
                    <a:pt x="306" y="87"/>
                  </a:lnTo>
                  <a:lnTo>
                    <a:pt x="310" y="100"/>
                  </a:lnTo>
                  <a:lnTo>
                    <a:pt x="313" y="112"/>
                  </a:lnTo>
                  <a:lnTo>
                    <a:pt x="306" y="120"/>
                  </a:lnTo>
                  <a:lnTo>
                    <a:pt x="299" y="127"/>
                  </a:lnTo>
                  <a:lnTo>
                    <a:pt x="293" y="135"/>
                  </a:lnTo>
                  <a:lnTo>
                    <a:pt x="286" y="143"/>
                  </a:lnTo>
                  <a:lnTo>
                    <a:pt x="278" y="144"/>
                  </a:lnTo>
                  <a:lnTo>
                    <a:pt x="270" y="144"/>
                  </a:lnTo>
                  <a:lnTo>
                    <a:pt x="260" y="145"/>
                  </a:lnTo>
                  <a:lnTo>
                    <a:pt x="252" y="146"/>
                  </a:lnTo>
                  <a:lnTo>
                    <a:pt x="241" y="144"/>
                  </a:lnTo>
                  <a:lnTo>
                    <a:pt x="228" y="140"/>
                  </a:lnTo>
                  <a:lnTo>
                    <a:pt x="217" y="138"/>
                  </a:lnTo>
                  <a:lnTo>
                    <a:pt x="204" y="136"/>
                  </a:lnTo>
                  <a:lnTo>
                    <a:pt x="192" y="133"/>
                  </a:lnTo>
                  <a:lnTo>
                    <a:pt x="180" y="130"/>
                  </a:lnTo>
                  <a:lnTo>
                    <a:pt x="168" y="128"/>
                  </a:lnTo>
                  <a:lnTo>
                    <a:pt x="156" y="124"/>
                  </a:lnTo>
                  <a:lnTo>
                    <a:pt x="145" y="122"/>
                  </a:lnTo>
                  <a:lnTo>
                    <a:pt x="136" y="121"/>
                  </a:lnTo>
                  <a:lnTo>
                    <a:pt x="126" y="118"/>
                  </a:lnTo>
                  <a:lnTo>
                    <a:pt x="116" y="117"/>
                  </a:lnTo>
                  <a:lnTo>
                    <a:pt x="107" y="115"/>
                  </a:lnTo>
                  <a:lnTo>
                    <a:pt x="97" y="114"/>
                  </a:lnTo>
                  <a:lnTo>
                    <a:pt x="88" y="112"/>
                  </a:lnTo>
                  <a:lnTo>
                    <a:pt x="77" y="110"/>
                  </a:lnTo>
                  <a:lnTo>
                    <a:pt x="70" y="110"/>
                  </a:lnTo>
                  <a:lnTo>
                    <a:pt x="65" y="112"/>
                  </a:lnTo>
                  <a:lnTo>
                    <a:pt x="58" y="112"/>
                  </a:lnTo>
                  <a:lnTo>
                    <a:pt x="52" y="112"/>
                  </a:lnTo>
                  <a:lnTo>
                    <a:pt x="45" y="113"/>
                  </a:lnTo>
                  <a:lnTo>
                    <a:pt x="38" y="113"/>
                  </a:lnTo>
                  <a:lnTo>
                    <a:pt x="32" y="114"/>
                  </a:lnTo>
                  <a:lnTo>
                    <a:pt x="25" y="114"/>
                  </a:lnTo>
                  <a:lnTo>
                    <a:pt x="22" y="108"/>
                  </a:lnTo>
                  <a:lnTo>
                    <a:pt x="14" y="94"/>
                  </a:lnTo>
                  <a:lnTo>
                    <a:pt x="5" y="82"/>
                  </a:lnTo>
                  <a:lnTo>
                    <a:pt x="0" y="77"/>
                  </a:lnTo>
                  <a:close/>
                </a:path>
              </a:pathLst>
            </a:custGeom>
            <a:solidFill>
              <a:srgbClr val="FFD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2" name="Freeform 31"/>
            <p:cNvSpPr>
              <a:spLocks/>
            </p:cNvSpPr>
            <p:nvPr/>
          </p:nvSpPr>
          <p:spPr bwMode="auto">
            <a:xfrm>
              <a:off x="3990" y="2642"/>
              <a:ext cx="147" cy="68"/>
            </a:xfrm>
            <a:custGeom>
              <a:avLst/>
              <a:gdLst>
                <a:gd name="T0" fmla="*/ 1 w 292"/>
                <a:gd name="T1" fmla="*/ 0 h 137"/>
                <a:gd name="T2" fmla="*/ 1 w 292"/>
                <a:gd name="T3" fmla="*/ 0 h 137"/>
                <a:gd name="T4" fmla="*/ 1 w 292"/>
                <a:gd name="T5" fmla="*/ 0 h 137"/>
                <a:gd name="T6" fmla="*/ 1 w 292"/>
                <a:gd name="T7" fmla="*/ 0 h 137"/>
                <a:gd name="T8" fmla="*/ 1 w 292"/>
                <a:gd name="T9" fmla="*/ 0 h 137"/>
                <a:gd name="T10" fmla="*/ 1 w 292"/>
                <a:gd name="T11" fmla="*/ 0 h 137"/>
                <a:gd name="T12" fmla="*/ 1 w 292"/>
                <a:gd name="T13" fmla="*/ 0 h 137"/>
                <a:gd name="T14" fmla="*/ 1 w 292"/>
                <a:gd name="T15" fmla="*/ 0 h 137"/>
                <a:gd name="T16" fmla="*/ 1 w 292"/>
                <a:gd name="T17" fmla="*/ 0 h 137"/>
                <a:gd name="T18" fmla="*/ 1 w 292"/>
                <a:gd name="T19" fmla="*/ 0 h 137"/>
                <a:gd name="T20" fmla="*/ 1 w 292"/>
                <a:gd name="T21" fmla="*/ 0 h 137"/>
                <a:gd name="T22" fmla="*/ 1 w 292"/>
                <a:gd name="T23" fmla="*/ 0 h 137"/>
                <a:gd name="T24" fmla="*/ 1 w 292"/>
                <a:gd name="T25" fmla="*/ 0 h 137"/>
                <a:gd name="T26" fmla="*/ 1 w 292"/>
                <a:gd name="T27" fmla="*/ 0 h 137"/>
                <a:gd name="T28" fmla="*/ 1 w 292"/>
                <a:gd name="T29" fmla="*/ 0 h 137"/>
                <a:gd name="T30" fmla="*/ 1 w 292"/>
                <a:gd name="T31" fmla="*/ 0 h 137"/>
                <a:gd name="T32" fmla="*/ 1 w 292"/>
                <a:gd name="T33" fmla="*/ 0 h 137"/>
                <a:gd name="T34" fmla="*/ 1 w 292"/>
                <a:gd name="T35" fmla="*/ 0 h 137"/>
                <a:gd name="T36" fmla="*/ 1 w 292"/>
                <a:gd name="T37" fmla="*/ 0 h 137"/>
                <a:gd name="T38" fmla="*/ 1 w 292"/>
                <a:gd name="T39" fmla="*/ 0 h 137"/>
                <a:gd name="T40" fmla="*/ 1 w 292"/>
                <a:gd name="T41" fmla="*/ 0 h 137"/>
                <a:gd name="T42" fmla="*/ 1 w 292"/>
                <a:gd name="T43" fmla="*/ 0 h 137"/>
                <a:gd name="T44" fmla="*/ 1 w 292"/>
                <a:gd name="T45" fmla="*/ 0 h 137"/>
                <a:gd name="T46" fmla="*/ 1 w 292"/>
                <a:gd name="T47" fmla="*/ 0 h 137"/>
                <a:gd name="T48" fmla="*/ 1 w 292"/>
                <a:gd name="T49" fmla="*/ 0 h 137"/>
                <a:gd name="T50" fmla="*/ 1 w 292"/>
                <a:gd name="T51" fmla="*/ 0 h 137"/>
                <a:gd name="T52" fmla="*/ 1 w 292"/>
                <a:gd name="T53" fmla="*/ 0 h 137"/>
                <a:gd name="T54" fmla="*/ 1 w 292"/>
                <a:gd name="T55" fmla="*/ 0 h 137"/>
                <a:gd name="T56" fmla="*/ 1 w 292"/>
                <a:gd name="T57" fmla="*/ 0 h 137"/>
                <a:gd name="T58" fmla="*/ 1 w 292"/>
                <a:gd name="T59" fmla="*/ 0 h 137"/>
                <a:gd name="T60" fmla="*/ 1 w 292"/>
                <a:gd name="T61" fmla="*/ 0 h 137"/>
                <a:gd name="T62" fmla="*/ 1 w 292"/>
                <a:gd name="T63" fmla="*/ 0 h 137"/>
                <a:gd name="T64" fmla="*/ 1 w 292"/>
                <a:gd name="T65" fmla="*/ 0 h 137"/>
                <a:gd name="T66" fmla="*/ 1 w 292"/>
                <a:gd name="T67" fmla="*/ 0 h 137"/>
                <a:gd name="T68" fmla="*/ 1 w 292"/>
                <a:gd name="T69" fmla="*/ 0 h 137"/>
                <a:gd name="T70" fmla="*/ 1 w 292"/>
                <a:gd name="T71" fmla="*/ 0 h 1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137"/>
                <a:gd name="T110" fmla="*/ 292 w 292"/>
                <a:gd name="T111" fmla="*/ 137 h 1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137">
                  <a:moveTo>
                    <a:pt x="0" y="73"/>
                  </a:moveTo>
                  <a:lnTo>
                    <a:pt x="8" y="66"/>
                  </a:lnTo>
                  <a:lnTo>
                    <a:pt x="16" y="59"/>
                  </a:lnTo>
                  <a:lnTo>
                    <a:pt x="24" y="52"/>
                  </a:lnTo>
                  <a:lnTo>
                    <a:pt x="33" y="45"/>
                  </a:lnTo>
                  <a:lnTo>
                    <a:pt x="41" y="38"/>
                  </a:lnTo>
                  <a:lnTo>
                    <a:pt x="49" y="31"/>
                  </a:lnTo>
                  <a:lnTo>
                    <a:pt x="57" y="24"/>
                  </a:lnTo>
                  <a:lnTo>
                    <a:pt x="65" y="18"/>
                  </a:lnTo>
                  <a:lnTo>
                    <a:pt x="76" y="15"/>
                  </a:lnTo>
                  <a:lnTo>
                    <a:pt x="87" y="13"/>
                  </a:lnTo>
                  <a:lnTo>
                    <a:pt x="98" y="11"/>
                  </a:lnTo>
                  <a:lnTo>
                    <a:pt x="109" y="8"/>
                  </a:lnTo>
                  <a:lnTo>
                    <a:pt x="121" y="7"/>
                  </a:lnTo>
                  <a:lnTo>
                    <a:pt x="131" y="5"/>
                  </a:lnTo>
                  <a:lnTo>
                    <a:pt x="143" y="3"/>
                  </a:lnTo>
                  <a:lnTo>
                    <a:pt x="153" y="0"/>
                  </a:lnTo>
                  <a:lnTo>
                    <a:pt x="162" y="4"/>
                  </a:lnTo>
                  <a:lnTo>
                    <a:pt x="171" y="8"/>
                  </a:lnTo>
                  <a:lnTo>
                    <a:pt x="181" y="12"/>
                  </a:lnTo>
                  <a:lnTo>
                    <a:pt x="190" y="15"/>
                  </a:lnTo>
                  <a:lnTo>
                    <a:pt x="198" y="20"/>
                  </a:lnTo>
                  <a:lnTo>
                    <a:pt x="207" y="23"/>
                  </a:lnTo>
                  <a:lnTo>
                    <a:pt x="216" y="28"/>
                  </a:lnTo>
                  <a:lnTo>
                    <a:pt x="225" y="31"/>
                  </a:lnTo>
                  <a:lnTo>
                    <a:pt x="232" y="35"/>
                  </a:lnTo>
                  <a:lnTo>
                    <a:pt x="239" y="39"/>
                  </a:lnTo>
                  <a:lnTo>
                    <a:pt x="246" y="43"/>
                  </a:lnTo>
                  <a:lnTo>
                    <a:pt x="253" y="46"/>
                  </a:lnTo>
                  <a:lnTo>
                    <a:pt x="260" y="50"/>
                  </a:lnTo>
                  <a:lnTo>
                    <a:pt x="267" y="53"/>
                  </a:lnTo>
                  <a:lnTo>
                    <a:pt x="274" y="58"/>
                  </a:lnTo>
                  <a:lnTo>
                    <a:pt x="281" y="61"/>
                  </a:lnTo>
                  <a:lnTo>
                    <a:pt x="283" y="73"/>
                  </a:lnTo>
                  <a:lnTo>
                    <a:pt x="286" y="83"/>
                  </a:lnTo>
                  <a:lnTo>
                    <a:pt x="289" y="94"/>
                  </a:lnTo>
                  <a:lnTo>
                    <a:pt x="292" y="105"/>
                  </a:lnTo>
                  <a:lnTo>
                    <a:pt x="286" y="112"/>
                  </a:lnTo>
                  <a:lnTo>
                    <a:pt x="280" y="120"/>
                  </a:lnTo>
                  <a:lnTo>
                    <a:pt x="273" y="127"/>
                  </a:lnTo>
                  <a:lnTo>
                    <a:pt x="267" y="135"/>
                  </a:lnTo>
                  <a:lnTo>
                    <a:pt x="259" y="135"/>
                  </a:lnTo>
                  <a:lnTo>
                    <a:pt x="252" y="136"/>
                  </a:lnTo>
                  <a:lnTo>
                    <a:pt x="244" y="136"/>
                  </a:lnTo>
                  <a:lnTo>
                    <a:pt x="237" y="137"/>
                  </a:lnTo>
                  <a:lnTo>
                    <a:pt x="225" y="135"/>
                  </a:lnTo>
                  <a:lnTo>
                    <a:pt x="213" y="133"/>
                  </a:lnTo>
                  <a:lnTo>
                    <a:pt x="201" y="129"/>
                  </a:lnTo>
                  <a:lnTo>
                    <a:pt x="190" y="127"/>
                  </a:lnTo>
                  <a:lnTo>
                    <a:pt x="178" y="125"/>
                  </a:lnTo>
                  <a:lnTo>
                    <a:pt x="168" y="122"/>
                  </a:lnTo>
                  <a:lnTo>
                    <a:pt x="156" y="120"/>
                  </a:lnTo>
                  <a:lnTo>
                    <a:pt x="145" y="118"/>
                  </a:lnTo>
                  <a:lnTo>
                    <a:pt x="136" y="115"/>
                  </a:lnTo>
                  <a:lnTo>
                    <a:pt x="126" y="114"/>
                  </a:lnTo>
                  <a:lnTo>
                    <a:pt x="117" y="112"/>
                  </a:lnTo>
                  <a:lnTo>
                    <a:pt x="109" y="111"/>
                  </a:lnTo>
                  <a:lnTo>
                    <a:pt x="100" y="109"/>
                  </a:lnTo>
                  <a:lnTo>
                    <a:pt x="91" y="107"/>
                  </a:lnTo>
                  <a:lnTo>
                    <a:pt x="81" y="105"/>
                  </a:lnTo>
                  <a:lnTo>
                    <a:pt x="72" y="104"/>
                  </a:lnTo>
                  <a:lnTo>
                    <a:pt x="67" y="104"/>
                  </a:lnTo>
                  <a:lnTo>
                    <a:pt x="61" y="105"/>
                  </a:lnTo>
                  <a:lnTo>
                    <a:pt x="54" y="105"/>
                  </a:lnTo>
                  <a:lnTo>
                    <a:pt x="48" y="105"/>
                  </a:lnTo>
                  <a:lnTo>
                    <a:pt x="42" y="106"/>
                  </a:lnTo>
                  <a:lnTo>
                    <a:pt x="37" y="106"/>
                  </a:lnTo>
                  <a:lnTo>
                    <a:pt x="30" y="107"/>
                  </a:lnTo>
                  <a:lnTo>
                    <a:pt x="24" y="107"/>
                  </a:lnTo>
                  <a:lnTo>
                    <a:pt x="20" y="102"/>
                  </a:lnTo>
                  <a:lnTo>
                    <a:pt x="12" y="89"/>
                  </a:lnTo>
                  <a:lnTo>
                    <a:pt x="4" y="76"/>
                  </a:lnTo>
                  <a:lnTo>
                    <a:pt x="0" y="73"/>
                  </a:lnTo>
                  <a:close/>
                </a:path>
              </a:pathLst>
            </a:custGeom>
            <a:solidFill>
              <a:srgbClr val="FFD6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3" name="Freeform 32"/>
            <p:cNvSpPr>
              <a:spLocks/>
            </p:cNvSpPr>
            <p:nvPr/>
          </p:nvSpPr>
          <p:spPr bwMode="auto">
            <a:xfrm>
              <a:off x="3996" y="2643"/>
              <a:ext cx="137" cy="64"/>
            </a:xfrm>
            <a:custGeom>
              <a:avLst/>
              <a:gdLst>
                <a:gd name="T0" fmla="*/ 1 w 273"/>
                <a:gd name="T1" fmla="*/ 1 h 128"/>
                <a:gd name="T2" fmla="*/ 1 w 273"/>
                <a:gd name="T3" fmla="*/ 1 h 128"/>
                <a:gd name="T4" fmla="*/ 1 w 273"/>
                <a:gd name="T5" fmla="*/ 1 h 128"/>
                <a:gd name="T6" fmla="*/ 1 w 273"/>
                <a:gd name="T7" fmla="*/ 1 h 128"/>
                <a:gd name="T8" fmla="*/ 1 w 273"/>
                <a:gd name="T9" fmla="*/ 1 h 128"/>
                <a:gd name="T10" fmla="*/ 1 w 273"/>
                <a:gd name="T11" fmla="*/ 1 h 128"/>
                <a:gd name="T12" fmla="*/ 1 w 273"/>
                <a:gd name="T13" fmla="*/ 1 h 128"/>
                <a:gd name="T14" fmla="*/ 1 w 273"/>
                <a:gd name="T15" fmla="*/ 1 h 128"/>
                <a:gd name="T16" fmla="*/ 1 w 273"/>
                <a:gd name="T17" fmla="*/ 1 h 128"/>
                <a:gd name="T18" fmla="*/ 1 w 273"/>
                <a:gd name="T19" fmla="*/ 1 h 128"/>
                <a:gd name="T20" fmla="*/ 1 w 273"/>
                <a:gd name="T21" fmla="*/ 1 h 128"/>
                <a:gd name="T22" fmla="*/ 1 w 273"/>
                <a:gd name="T23" fmla="*/ 1 h 128"/>
                <a:gd name="T24" fmla="*/ 1 w 273"/>
                <a:gd name="T25" fmla="*/ 1 h 128"/>
                <a:gd name="T26" fmla="*/ 1 w 273"/>
                <a:gd name="T27" fmla="*/ 1 h 128"/>
                <a:gd name="T28" fmla="*/ 1 w 273"/>
                <a:gd name="T29" fmla="*/ 1 h 128"/>
                <a:gd name="T30" fmla="*/ 1 w 273"/>
                <a:gd name="T31" fmla="*/ 1 h 128"/>
                <a:gd name="T32" fmla="*/ 1 w 273"/>
                <a:gd name="T33" fmla="*/ 1 h 128"/>
                <a:gd name="T34" fmla="*/ 1 w 273"/>
                <a:gd name="T35" fmla="*/ 1 h 128"/>
                <a:gd name="T36" fmla="*/ 1 w 273"/>
                <a:gd name="T37" fmla="*/ 1 h 128"/>
                <a:gd name="T38" fmla="*/ 1 w 273"/>
                <a:gd name="T39" fmla="*/ 1 h 128"/>
                <a:gd name="T40" fmla="*/ 1 w 273"/>
                <a:gd name="T41" fmla="*/ 1 h 128"/>
                <a:gd name="T42" fmla="*/ 1 w 273"/>
                <a:gd name="T43" fmla="*/ 1 h 128"/>
                <a:gd name="T44" fmla="*/ 1 w 273"/>
                <a:gd name="T45" fmla="*/ 1 h 128"/>
                <a:gd name="T46" fmla="*/ 1 w 273"/>
                <a:gd name="T47" fmla="*/ 1 h 128"/>
                <a:gd name="T48" fmla="*/ 1 w 273"/>
                <a:gd name="T49" fmla="*/ 1 h 128"/>
                <a:gd name="T50" fmla="*/ 1 w 273"/>
                <a:gd name="T51" fmla="*/ 1 h 128"/>
                <a:gd name="T52" fmla="*/ 1 w 273"/>
                <a:gd name="T53" fmla="*/ 1 h 128"/>
                <a:gd name="T54" fmla="*/ 1 w 273"/>
                <a:gd name="T55" fmla="*/ 1 h 128"/>
                <a:gd name="T56" fmla="*/ 1 w 273"/>
                <a:gd name="T57" fmla="*/ 1 h 128"/>
                <a:gd name="T58" fmla="*/ 1 w 273"/>
                <a:gd name="T59" fmla="*/ 1 h 128"/>
                <a:gd name="T60" fmla="*/ 1 w 273"/>
                <a:gd name="T61" fmla="*/ 1 h 128"/>
                <a:gd name="T62" fmla="*/ 1 w 273"/>
                <a:gd name="T63" fmla="*/ 1 h 128"/>
                <a:gd name="T64" fmla="*/ 1 w 273"/>
                <a:gd name="T65" fmla="*/ 1 h 128"/>
                <a:gd name="T66" fmla="*/ 1 w 273"/>
                <a:gd name="T67" fmla="*/ 1 h 128"/>
                <a:gd name="T68" fmla="*/ 1 w 273"/>
                <a:gd name="T69" fmla="*/ 1 h 128"/>
                <a:gd name="T70" fmla="*/ 1 w 273"/>
                <a:gd name="T71" fmla="*/ 1 h 1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3"/>
                <a:gd name="T109" fmla="*/ 0 h 128"/>
                <a:gd name="T110" fmla="*/ 273 w 273"/>
                <a:gd name="T111" fmla="*/ 128 h 1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3" h="128">
                  <a:moveTo>
                    <a:pt x="0" y="68"/>
                  </a:moveTo>
                  <a:lnTo>
                    <a:pt x="8" y="61"/>
                  </a:lnTo>
                  <a:lnTo>
                    <a:pt x="16" y="55"/>
                  </a:lnTo>
                  <a:lnTo>
                    <a:pt x="23" y="48"/>
                  </a:lnTo>
                  <a:lnTo>
                    <a:pt x="31" y="42"/>
                  </a:lnTo>
                  <a:lnTo>
                    <a:pt x="39" y="37"/>
                  </a:lnTo>
                  <a:lnTo>
                    <a:pt x="47" y="30"/>
                  </a:lnTo>
                  <a:lnTo>
                    <a:pt x="54" y="24"/>
                  </a:lnTo>
                  <a:lnTo>
                    <a:pt x="62" y="17"/>
                  </a:lnTo>
                  <a:lnTo>
                    <a:pt x="73" y="15"/>
                  </a:lnTo>
                  <a:lnTo>
                    <a:pt x="82" y="12"/>
                  </a:lnTo>
                  <a:lnTo>
                    <a:pt x="92" y="10"/>
                  </a:lnTo>
                  <a:lnTo>
                    <a:pt x="103" y="8"/>
                  </a:lnTo>
                  <a:lnTo>
                    <a:pt x="113" y="7"/>
                  </a:lnTo>
                  <a:lnTo>
                    <a:pt x="123" y="4"/>
                  </a:lnTo>
                  <a:lnTo>
                    <a:pt x="133" y="2"/>
                  </a:lnTo>
                  <a:lnTo>
                    <a:pt x="143" y="0"/>
                  </a:lnTo>
                  <a:lnTo>
                    <a:pt x="151" y="3"/>
                  </a:lnTo>
                  <a:lnTo>
                    <a:pt x="160" y="7"/>
                  </a:lnTo>
                  <a:lnTo>
                    <a:pt x="168" y="10"/>
                  </a:lnTo>
                  <a:lnTo>
                    <a:pt x="178" y="14"/>
                  </a:lnTo>
                  <a:lnTo>
                    <a:pt x="186" y="18"/>
                  </a:lnTo>
                  <a:lnTo>
                    <a:pt x="194" y="22"/>
                  </a:lnTo>
                  <a:lnTo>
                    <a:pt x="203" y="25"/>
                  </a:lnTo>
                  <a:lnTo>
                    <a:pt x="211" y="29"/>
                  </a:lnTo>
                  <a:lnTo>
                    <a:pt x="218" y="32"/>
                  </a:lnTo>
                  <a:lnTo>
                    <a:pt x="224" y="35"/>
                  </a:lnTo>
                  <a:lnTo>
                    <a:pt x="231" y="39"/>
                  </a:lnTo>
                  <a:lnTo>
                    <a:pt x="236" y="42"/>
                  </a:lnTo>
                  <a:lnTo>
                    <a:pt x="242" y="47"/>
                  </a:lnTo>
                  <a:lnTo>
                    <a:pt x="249" y="50"/>
                  </a:lnTo>
                  <a:lnTo>
                    <a:pt x="255" y="54"/>
                  </a:lnTo>
                  <a:lnTo>
                    <a:pt x="262" y="57"/>
                  </a:lnTo>
                  <a:lnTo>
                    <a:pt x="265" y="68"/>
                  </a:lnTo>
                  <a:lnTo>
                    <a:pt x="267" y="77"/>
                  </a:lnTo>
                  <a:lnTo>
                    <a:pt x="271" y="87"/>
                  </a:lnTo>
                  <a:lnTo>
                    <a:pt x="273" y="98"/>
                  </a:lnTo>
                  <a:lnTo>
                    <a:pt x="267" y="105"/>
                  </a:lnTo>
                  <a:lnTo>
                    <a:pt x="262" y="111"/>
                  </a:lnTo>
                  <a:lnTo>
                    <a:pt x="255" y="118"/>
                  </a:lnTo>
                  <a:lnTo>
                    <a:pt x="249" y="125"/>
                  </a:lnTo>
                  <a:lnTo>
                    <a:pt x="242" y="126"/>
                  </a:lnTo>
                  <a:lnTo>
                    <a:pt x="235" y="126"/>
                  </a:lnTo>
                  <a:lnTo>
                    <a:pt x="228" y="126"/>
                  </a:lnTo>
                  <a:lnTo>
                    <a:pt x="220" y="128"/>
                  </a:lnTo>
                  <a:lnTo>
                    <a:pt x="210" y="125"/>
                  </a:lnTo>
                  <a:lnTo>
                    <a:pt x="199" y="123"/>
                  </a:lnTo>
                  <a:lnTo>
                    <a:pt x="189" y="121"/>
                  </a:lnTo>
                  <a:lnTo>
                    <a:pt x="178" y="118"/>
                  </a:lnTo>
                  <a:lnTo>
                    <a:pt x="167" y="116"/>
                  </a:lnTo>
                  <a:lnTo>
                    <a:pt x="157" y="113"/>
                  </a:lnTo>
                  <a:lnTo>
                    <a:pt x="145" y="110"/>
                  </a:lnTo>
                  <a:lnTo>
                    <a:pt x="135" y="108"/>
                  </a:lnTo>
                  <a:lnTo>
                    <a:pt x="127" y="107"/>
                  </a:lnTo>
                  <a:lnTo>
                    <a:pt x="119" y="106"/>
                  </a:lnTo>
                  <a:lnTo>
                    <a:pt x="110" y="105"/>
                  </a:lnTo>
                  <a:lnTo>
                    <a:pt x="102" y="102"/>
                  </a:lnTo>
                  <a:lnTo>
                    <a:pt x="94" y="101"/>
                  </a:lnTo>
                  <a:lnTo>
                    <a:pt x="84" y="100"/>
                  </a:lnTo>
                  <a:lnTo>
                    <a:pt x="76" y="98"/>
                  </a:lnTo>
                  <a:lnTo>
                    <a:pt x="68" y="96"/>
                  </a:lnTo>
                  <a:lnTo>
                    <a:pt x="62" y="96"/>
                  </a:lnTo>
                  <a:lnTo>
                    <a:pt x="57" y="98"/>
                  </a:lnTo>
                  <a:lnTo>
                    <a:pt x="51" y="98"/>
                  </a:lnTo>
                  <a:lnTo>
                    <a:pt x="46" y="98"/>
                  </a:lnTo>
                  <a:lnTo>
                    <a:pt x="41" y="99"/>
                  </a:lnTo>
                  <a:lnTo>
                    <a:pt x="35" y="99"/>
                  </a:lnTo>
                  <a:lnTo>
                    <a:pt x="29" y="100"/>
                  </a:lnTo>
                  <a:lnTo>
                    <a:pt x="23" y="100"/>
                  </a:lnTo>
                  <a:lnTo>
                    <a:pt x="20" y="94"/>
                  </a:lnTo>
                  <a:lnTo>
                    <a:pt x="13" y="83"/>
                  </a:lnTo>
                  <a:lnTo>
                    <a:pt x="5" y="71"/>
                  </a:lnTo>
                  <a:lnTo>
                    <a:pt x="0" y="68"/>
                  </a:lnTo>
                  <a:close/>
                </a:path>
              </a:pathLst>
            </a:custGeom>
            <a:solidFill>
              <a:srgbClr val="FFD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4" name="Freeform 33"/>
            <p:cNvSpPr>
              <a:spLocks/>
            </p:cNvSpPr>
            <p:nvPr/>
          </p:nvSpPr>
          <p:spPr bwMode="auto">
            <a:xfrm>
              <a:off x="4002" y="2646"/>
              <a:ext cx="127" cy="58"/>
            </a:xfrm>
            <a:custGeom>
              <a:avLst/>
              <a:gdLst>
                <a:gd name="T0" fmla="*/ 1 w 252"/>
                <a:gd name="T1" fmla="*/ 0 h 118"/>
                <a:gd name="T2" fmla="*/ 1 w 252"/>
                <a:gd name="T3" fmla="*/ 0 h 118"/>
                <a:gd name="T4" fmla="*/ 1 w 252"/>
                <a:gd name="T5" fmla="*/ 0 h 118"/>
                <a:gd name="T6" fmla="*/ 1 w 252"/>
                <a:gd name="T7" fmla="*/ 0 h 118"/>
                <a:gd name="T8" fmla="*/ 1 w 252"/>
                <a:gd name="T9" fmla="*/ 0 h 118"/>
                <a:gd name="T10" fmla="*/ 1 w 252"/>
                <a:gd name="T11" fmla="*/ 0 h 118"/>
                <a:gd name="T12" fmla="*/ 1 w 252"/>
                <a:gd name="T13" fmla="*/ 0 h 118"/>
                <a:gd name="T14" fmla="*/ 1 w 252"/>
                <a:gd name="T15" fmla="*/ 0 h 118"/>
                <a:gd name="T16" fmla="*/ 1 w 252"/>
                <a:gd name="T17" fmla="*/ 0 h 118"/>
                <a:gd name="T18" fmla="*/ 1 w 252"/>
                <a:gd name="T19" fmla="*/ 0 h 118"/>
                <a:gd name="T20" fmla="*/ 1 w 252"/>
                <a:gd name="T21" fmla="*/ 0 h 118"/>
                <a:gd name="T22" fmla="*/ 1 w 252"/>
                <a:gd name="T23" fmla="*/ 0 h 118"/>
                <a:gd name="T24" fmla="*/ 1 w 252"/>
                <a:gd name="T25" fmla="*/ 0 h 118"/>
                <a:gd name="T26" fmla="*/ 1 w 252"/>
                <a:gd name="T27" fmla="*/ 0 h 118"/>
                <a:gd name="T28" fmla="*/ 1 w 252"/>
                <a:gd name="T29" fmla="*/ 0 h 118"/>
                <a:gd name="T30" fmla="*/ 1 w 252"/>
                <a:gd name="T31" fmla="*/ 0 h 118"/>
                <a:gd name="T32" fmla="*/ 1 w 252"/>
                <a:gd name="T33" fmla="*/ 0 h 118"/>
                <a:gd name="T34" fmla="*/ 1 w 252"/>
                <a:gd name="T35" fmla="*/ 0 h 118"/>
                <a:gd name="T36" fmla="*/ 1 w 252"/>
                <a:gd name="T37" fmla="*/ 0 h 118"/>
                <a:gd name="T38" fmla="*/ 1 w 252"/>
                <a:gd name="T39" fmla="*/ 0 h 118"/>
                <a:gd name="T40" fmla="*/ 1 w 252"/>
                <a:gd name="T41" fmla="*/ 0 h 118"/>
                <a:gd name="T42" fmla="*/ 1 w 252"/>
                <a:gd name="T43" fmla="*/ 0 h 118"/>
                <a:gd name="T44" fmla="*/ 1 w 252"/>
                <a:gd name="T45" fmla="*/ 0 h 118"/>
                <a:gd name="T46" fmla="*/ 1 w 252"/>
                <a:gd name="T47" fmla="*/ 0 h 118"/>
                <a:gd name="T48" fmla="*/ 1 w 252"/>
                <a:gd name="T49" fmla="*/ 0 h 118"/>
                <a:gd name="T50" fmla="*/ 1 w 252"/>
                <a:gd name="T51" fmla="*/ 0 h 118"/>
                <a:gd name="T52" fmla="*/ 1 w 252"/>
                <a:gd name="T53" fmla="*/ 0 h 118"/>
                <a:gd name="T54" fmla="*/ 1 w 252"/>
                <a:gd name="T55" fmla="*/ 0 h 118"/>
                <a:gd name="T56" fmla="*/ 1 w 252"/>
                <a:gd name="T57" fmla="*/ 0 h 118"/>
                <a:gd name="T58" fmla="*/ 1 w 252"/>
                <a:gd name="T59" fmla="*/ 0 h 118"/>
                <a:gd name="T60" fmla="*/ 1 w 252"/>
                <a:gd name="T61" fmla="*/ 0 h 118"/>
                <a:gd name="T62" fmla="*/ 1 w 252"/>
                <a:gd name="T63" fmla="*/ 0 h 118"/>
                <a:gd name="T64" fmla="*/ 1 w 252"/>
                <a:gd name="T65" fmla="*/ 0 h 118"/>
                <a:gd name="T66" fmla="*/ 1 w 252"/>
                <a:gd name="T67" fmla="*/ 0 h 118"/>
                <a:gd name="T68" fmla="*/ 1 w 252"/>
                <a:gd name="T69" fmla="*/ 0 h 118"/>
                <a:gd name="T70" fmla="*/ 1 w 252"/>
                <a:gd name="T71" fmla="*/ 0 h 1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2"/>
                <a:gd name="T109" fmla="*/ 0 h 118"/>
                <a:gd name="T110" fmla="*/ 252 w 252"/>
                <a:gd name="T111" fmla="*/ 118 h 1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2" h="118">
                  <a:moveTo>
                    <a:pt x="0" y="63"/>
                  </a:moveTo>
                  <a:lnTo>
                    <a:pt x="7" y="57"/>
                  </a:lnTo>
                  <a:lnTo>
                    <a:pt x="14" y="51"/>
                  </a:lnTo>
                  <a:lnTo>
                    <a:pt x="21" y="45"/>
                  </a:lnTo>
                  <a:lnTo>
                    <a:pt x="29" y="39"/>
                  </a:lnTo>
                  <a:lnTo>
                    <a:pt x="36" y="34"/>
                  </a:lnTo>
                  <a:lnTo>
                    <a:pt x="43" y="27"/>
                  </a:lnTo>
                  <a:lnTo>
                    <a:pt x="49" y="21"/>
                  </a:lnTo>
                  <a:lnTo>
                    <a:pt x="56" y="15"/>
                  </a:lnTo>
                  <a:lnTo>
                    <a:pt x="66" y="13"/>
                  </a:lnTo>
                  <a:lnTo>
                    <a:pt x="76" y="11"/>
                  </a:lnTo>
                  <a:lnTo>
                    <a:pt x="85" y="10"/>
                  </a:lnTo>
                  <a:lnTo>
                    <a:pt x="94" y="7"/>
                  </a:lnTo>
                  <a:lnTo>
                    <a:pt x="104" y="6"/>
                  </a:lnTo>
                  <a:lnTo>
                    <a:pt x="114" y="4"/>
                  </a:lnTo>
                  <a:lnTo>
                    <a:pt x="123" y="3"/>
                  </a:lnTo>
                  <a:lnTo>
                    <a:pt x="132" y="0"/>
                  </a:lnTo>
                  <a:lnTo>
                    <a:pt x="140" y="4"/>
                  </a:lnTo>
                  <a:lnTo>
                    <a:pt x="148" y="6"/>
                  </a:lnTo>
                  <a:lnTo>
                    <a:pt x="155" y="10"/>
                  </a:lnTo>
                  <a:lnTo>
                    <a:pt x="163" y="13"/>
                  </a:lnTo>
                  <a:lnTo>
                    <a:pt x="171" y="16"/>
                  </a:lnTo>
                  <a:lnTo>
                    <a:pt x="180" y="20"/>
                  </a:lnTo>
                  <a:lnTo>
                    <a:pt x="186" y="23"/>
                  </a:lnTo>
                  <a:lnTo>
                    <a:pt x="195" y="27"/>
                  </a:lnTo>
                  <a:lnTo>
                    <a:pt x="200" y="30"/>
                  </a:lnTo>
                  <a:lnTo>
                    <a:pt x="207" y="33"/>
                  </a:lnTo>
                  <a:lnTo>
                    <a:pt x="213" y="36"/>
                  </a:lnTo>
                  <a:lnTo>
                    <a:pt x="219" y="39"/>
                  </a:lnTo>
                  <a:lnTo>
                    <a:pt x="224" y="43"/>
                  </a:lnTo>
                  <a:lnTo>
                    <a:pt x="230" y="46"/>
                  </a:lnTo>
                  <a:lnTo>
                    <a:pt x="236" y="50"/>
                  </a:lnTo>
                  <a:lnTo>
                    <a:pt x="242" y="53"/>
                  </a:lnTo>
                  <a:lnTo>
                    <a:pt x="244" y="63"/>
                  </a:lnTo>
                  <a:lnTo>
                    <a:pt x="247" y="72"/>
                  </a:lnTo>
                  <a:lnTo>
                    <a:pt x="250" y="81"/>
                  </a:lnTo>
                  <a:lnTo>
                    <a:pt x="252" y="90"/>
                  </a:lnTo>
                  <a:lnTo>
                    <a:pt x="246" y="96"/>
                  </a:lnTo>
                  <a:lnTo>
                    <a:pt x="242" y="103"/>
                  </a:lnTo>
                  <a:lnTo>
                    <a:pt x="236" y="110"/>
                  </a:lnTo>
                  <a:lnTo>
                    <a:pt x="230" y="116"/>
                  </a:lnTo>
                  <a:lnTo>
                    <a:pt x="223" y="117"/>
                  </a:lnTo>
                  <a:lnTo>
                    <a:pt x="218" y="117"/>
                  </a:lnTo>
                  <a:lnTo>
                    <a:pt x="211" y="118"/>
                  </a:lnTo>
                  <a:lnTo>
                    <a:pt x="204" y="118"/>
                  </a:lnTo>
                  <a:lnTo>
                    <a:pt x="193" y="116"/>
                  </a:lnTo>
                  <a:lnTo>
                    <a:pt x="184" y="113"/>
                  </a:lnTo>
                  <a:lnTo>
                    <a:pt x="174" y="111"/>
                  </a:lnTo>
                  <a:lnTo>
                    <a:pt x="165" y="109"/>
                  </a:lnTo>
                  <a:lnTo>
                    <a:pt x="154" y="107"/>
                  </a:lnTo>
                  <a:lnTo>
                    <a:pt x="144" y="105"/>
                  </a:lnTo>
                  <a:lnTo>
                    <a:pt x="135" y="103"/>
                  </a:lnTo>
                  <a:lnTo>
                    <a:pt x="124" y="101"/>
                  </a:lnTo>
                  <a:lnTo>
                    <a:pt x="116" y="99"/>
                  </a:lnTo>
                  <a:lnTo>
                    <a:pt x="109" y="98"/>
                  </a:lnTo>
                  <a:lnTo>
                    <a:pt x="101" y="97"/>
                  </a:lnTo>
                  <a:lnTo>
                    <a:pt x="93" y="95"/>
                  </a:lnTo>
                  <a:lnTo>
                    <a:pt x="85" y="94"/>
                  </a:lnTo>
                  <a:lnTo>
                    <a:pt x="78" y="92"/>
                  </a:lnTo>
                  <a:lnTo>
                    <a:pt x="70" y="90"/>
                  </a:lnTo>
                  <a:lnTo>
                    <a:pt x="62" y="89"/>
                  </a:lnTo>
                  <a:lnTo>
                    <a:pt x="57" y="89"/>
                  </a:lnTo>
                  <a:lnTo>
                    <a:pt x="52" y="90"/>
                  </a:lnTo>
                  <a:lnTo>
                    <a:pt x="47" y="90"/>
                  </a:lnTo>
                  <a:lnTo>
                    <a:pt x="41" y="90"/>
                  </a:lnTo>
                  <a:lnTo>
                    <a:pt x="37" y="91"/>
                  </a:lnTo>
                  <a:lnTo>
                    <a:pt x="31" y="91"/>
                  </a:lnTo>
                  <a:lnTo>
                    <a:pt x="26" y="92"/>
                  </a:lnTo>
                  <a:lnTo>
                    <a:pt x="21" y="92"/>
                  </a:lnTo>
                  <a:lnTo>
                    <a:pt x="17" y="88"/>
                  </a:lnTo>
                  <a:lnTo>
                    <a:pt x="11" y="76"/>
                  </a:lnTo>
                  <a:lnTo>
                    <a:pt x="5" y="66"/>
                  </a:lnTo>
                  <a:lnTo>
                    <a:pt x="0" y="63"/>
                  </a:lnTo>
                  <a:close/>
                </a:path>
              </a:pathLst>
            </a:custGeom>
            <a:solidFill>
              <a:srgbClr val="FFE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5" name="Freeform 34"/>
            <p:cNvSpPr>
              <a:spLocks/>
            </p:cNvSpPr>
            <p:nvPr/>
          </p:nvSpPr>
          <p:spPr bwMode="auto">
            <a:xfrm>
              <a:off x="4009" y="2647"/>
              <a:ext cx="116" cy="55"/>
            </a:xfrm>
            <a:custGeom>
              <a:avLst/>
              <a:gdLst>
                <a:gd name="T0" fmla="*/ 1 w 231"/>
                <a:gd name="T1" fmla="*/ 1 h 108"/>
                <a:gd name="T2" fmla="*/ 1 w 231"/>
                <a:gd name="T3" fmla="*/ 1 h 108"/>
                <a:gd name="T4" fmla="*/ 1 w 231"/>
                <a:gd name="T5" fmla="*/ 1 h 108"/>
                <a:gd name="T6" fmla="*/ 1 w 231"/>
                <a:gd name="T7" fmla="*/ 1 h 108"/>
                <a:gd name="T8" fmla="*/ 1 w 231"/>
                <a:gd name="T9" fmla="*/ 1 h 108"/>
                <a:gd name="T10" fmla="*/ 1 w 231"/>
                <a:gd name="T11" fmla="*/ 1 h 108"/>
                <a:gd name="T12" fmla="*/ 1 w 231"/>
                <a:gd name="T13" fmla="*/ 1 h 108"/>
                <a:gd name="T14" fmla="*/ 1 w 231"/>
                <a:gd name="T15" fmla="*/ 1 h 108"/>
                <a:gd name="T16" fmla="*/ 1 w 231"/>
                <a:gd name="T17" fmla="*/ 1 h 108"/>
                <a:gd name="T18" fmla="*/ 1 w 231"/>
                <a:gd name="T19" fmla="*/ 1 h 108"/>
                <a:gd name="T20" fmla="*/ 1 w 231"/>
                <a:gd name="T21" fmla="*/ 1 h 108"/>
                <a:gd name="T22" fmla="*/ 1 w 231"/>
                <a:gd name="T23" fmla="*/ 1 h 108"/>
                <a:gd name="T24" fmla="*/ 1 w 231"/>
                <a:gd name="T25" fmla="*/ 1 h 108"/>
                <a:gd name="T26" fmla="*/ 1 w 231"/>
                <a:gd name="T27" fmla="*/ 1 h 108"/>
                <a:gd name="T28" fmla="*/ 1 w 231"/>
                <a:gd name="T29" fmla="*/ 1 h 108"/>
                <a:gd name="T30" fmla="*/ 1 w 231"/>
                <a:gd name="T31" fmla="*/ 1 h 108"/>
                <a:gd name="T32" fmla="*/ 1 w 231"/>
                <a:gd name="T33" fmla="*/ 1 h 108"/>
                <a:gd name="T34" fmla="*/ 1 w 231"/>
                <a:gd name="T35" fmla="*/ 1 h 108"/>
                <a:gd name="T36" fmla="*/ 1 w 231"/>
                <a:gd name="T37" fmla="*/ 1 h 108"/>
                <a:gd name="T38" fmla="*/ 1 w 231"/>
                <a:gd name="T39" fmla="*/ 1 h 108"/>
                <a:gd name="T40" fmla="*/ 1 w 231"/>
                <a:gd name="T41" fmla="*/ 1 h 108"/>
                <a:gd name="T42" fmla="*/ 1 w 231"/>
                <a:gd name="T43" fmla="*/ 1 h 108"/>
                <a:gd name="T44" fmla="*/ 1 w 231"/>
                <a:gd name="T45" fmla="*/ 1 h 108"/>
                <a:gd name="T46" fmla="*/ 1 w 231"/>
                <a:gd name="T47" fmla="*/ 1 h 108"/>
                <a:gd name="T48" fmla="*/ 1 w 231"/>
                <a:gd name="T49" fmla="*/ 1 h 108"/>
                <a:gd name="T50" fmla="*/ 1 w 231"/>
                <a:gd name="T51" fmla="*/ 1 h 108"/>
                <a:gd name="T52" fmla="*/ 1 w 231"/>
                <a:gd name="T53" fmla="*/ 1 h 108"/>
                <a:gd name="T54" fmla="*/ 1 w 231"/>
                <a:gd name="T55" fmla="*/ 1 h 108"/>
                <a:gd name="T56" fmla="*/ 1 w 231"/>
                <a:gd name="T57" fmla="*/ 1 h 108"/>
                <a:gd name="T58" fmla="*/ 1 w 231"/>
                <a:gd name="T59" fmla="*/ 1 h 108"/>
                <a:gd name="T60" fmla="*/ 1 w 231"/>
                <a:gd name="T61" fmla="*/ 1 h 108"/>
                <a:gd name="T62" fmla="*/ 1 w 231"/>
                <a:gd name="T63" fmla="*/ 1 h 108"/>
                <a:gd name="T64" fmla="*/ 1 w 231"/>
                <a:gd name="T65" fmla="*/ 1 h 108"/>
                <a:gd name="T66" fmla="*/ 1 w 231"/>
                <a:gd name="T67" fmla="*/ 1 h 108"/>
                <a:gd name="T68" fmla="*/ 1 w 231"/>
                <a:gd name="T69" fmla="*/ 1 h 108"/>
                <a:gd name="T70" fmla="*/ 1 w 231"/>
                <a:gd name="T71" fmla="*/ 1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1"/>
                <a:gd name="T109" fmla="*/ 0 h 108"/>
                <a:gd name="T110" fmla="*/ 231 w 231"/>
                <a:gd name="T111" fmla="*/ 108 h 1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1" h="108">
                  <a:moveTo>
                    <a:pt x="0" y="57"/>
                  </a:moveTo>
                  <a:lnTo>
                    <a:pt x="6" y="52"/>
                  </a:lnTo>
                  <a:lnTo>
                    <a:pt x="12" y="47"/>
                  </a:lnTo>
                  <a:lnTo>
                    <a:pt x="19" y="41"/>
                  </a:lnTo>
                  <a:lnTo>
                    <a:pt x="26" y="35"/>
                  </a:lnTo>
                  <a:lnTo>
                    <a:pt x="32" y="31"/>
                  </a:lnTo>
                  <a:lnTo>
                    <a:pt x="39" y="25"/>
                  </a:lnTo>
                  <a:lnTo>
                    <a:pt x="44" y="19"/>
                  </a:lnTo>
                  <a:lnTo>
                    <a:pt x="51" y="14"/>
                  </a:lnTo>
                  <a:lnTo>
                    <a:pt x="61" y="11"/>
                  </a:lnTo>
                  <a:lnTo>
                    <a:pt x="69" y="10"/>
                  </a:lnTo>
                  <a:lnTo>
                    <a:pt x="78" y="8"/>
                  </a:lnTo>
                  <a:lnTo>
                    <a:pt x="86" y="7"/>
                  </a:lnTo>
                  <a:lnTo>
                    <a:pt x="95" y="4"/>
                  </a:lnTo>
                  <a:lnTo>
                    <a:pt x="103" y="3"/>
                  </a:lnTo>
                  <a:lnTo>
                    <a:pt x="112" y="1"/>
                  </a:lnTo>
                  <a:lnTo>
                    <a:pt x="120" y="0"/>
                  </a:lnTo>
                  <a:lnTo>
                    <a:pt x="127" y="3"/>
                  </a:lnTo>
                  <a:lnTo>
                    <a:pt x="135" y="6"/>
                  </a:lnTo>
                  <a:lnTo>
                    <a:pt x="142" y="9"/>
                  </a:lnTo>
                  <a:lnTo>
                    <a:pt x="149" y="11"/>
                  </a:lnTo>
                  <a:lnTo>
                    <a:pt x="156" y="15"/>
                  </a:lnTo>
                  <a:lnTo>
                    <a:pt x="163" y="18"/>
                  </a:lnTo>
                  <a:lnTo>
                    <a:pt x="171" y="21"/>
                  </a:lnTo>
                  <a:lnTo>
                    <a:pt x="178" y="24"/>
                  </a:lnTo>
                  <a:lnTo>
                    <a:pt x="184" y="27"/>
                  </a:lnTo>
                  <a:lnTo>
                    <a:pt x="190" y="30"/>
                  </a:lnTo>
                  <a:lnTo>
                    <a:pt x="194" y="33"/>
                  </a:lnTo>
                  <a:lnTo>
                    <a:pt x="200" y="35"/>
                  </a:lnTo>
                  <a:lnTo>
                    <a:pt x="206" y="39"/>
                  </a:lnTo>
                  <a:lnTo>
                    <a:pt x="211" y="42"/>
                  </a:lnTo>
                  <a:lnTo>
                    <a:pt x="217" y="45"/>
                  </a:lnTo>
                  <a:lnTo>
                    <a:pt x="223" y="48"/>
                  </a:lnTo>
                  <a:lnTo>
                    <a:pt x="225" y="56"/>
                  </a:lnTo>
                  <a:lnTo>
                    <a:pt x="226" y="65"/>
                  </a:lnTo>
                  <a:lnTo>
                    <a:pt x="229" y="74"/>
                  </a:lnTo>
                  <a:lnTo>
                    <a:pt x="231" y="83"/>
                  </a:lnTo>
                  <a:lnTo>
                    <a:pt x="226" y="88"/>
                  </a:lnTo>
                  <a:lnTo>
                    <a:pt x="221" y="94"/>
                  </a:lnTo>
                  <a:lnTo>
                    <a:pt x="216" y="101"/>
                  </a:lnTo>
                  <a:lnTo>
                    <a:pt x="211" y="107"/>
                  </a:lnTo>
                  <a:lnTo>
                    <a:pt x="205" y="107"/>
                  </a:lnTo>
                  <a:lnTo>
                    <a:pt x="199" y="107"/>
                  </a:lnTo>
                  <a:lnTo>
                    <a:pt x="192" y="108"/>
                  </a:lnTo>
                  <a:lnTo>
                    <a:pt x="186" y="108"/>
                  </a:lnTo>
                  <a:lnTo>
                    <a:pt x="177" y="106"/>
                  </a:lnTo>
                  <a:lnTo>
                    <a:pt x="168" y="105"/>
                  </a:lnTo>
                  <a:lnTo>
                    <a:pt x="158" y="102"/>
                  </a:lnTo>
                  <a:lnTo>
                    <a:pt x="150" y="100"/>
                  </a:lnTo>
                  <a:lnTo>
                    <a:pt x="141" y="99"/>
                  </a:lnTo>
                  <a:lnTo>
                    <a:pt x="132" y="97"/>
                  </a:lnTo>
                  <a:lnTo>
                    <a:pt x="123" y="95"/>
                  </a:lnTo>
                  <a:lnTo>
                    <a:pt x="114" y="93"/>
                  </a:lnTo>
                  <a:lnTo>
                    <a:pt x="107" y="92"/>
                  </a:lnTo>
                  <a:lnTo>
                    <a:pt x="100" y="91"/>
                  </a:lnTo>
                  <a:lnTo>
                    <a:pt x="93" y="90"/>
                  </a:lnTo>
                  <a:lnTo>
                    <a:pt x="85" y="87"/>
                  </a:lnTo>
                  <a:lnTo>
                    <a:pt x="78" y="86"/>
                  </a:lnTo>
                  <a:lnTo>
                    <a:pt x="71" y="85"/>
                  </a:lnTo>
                  <a:lnTo>
                    <a:pt x="63" y="84"/>
                  </a:lnTo>
                  <a:lnTo>
                    <a:pt x="56" y="83"/>
                  </a:lnTo>
                  <a:lnTo>
                    <a:pt x="51" y="83"/>
                  </a:lnTo>
                  <a:lnTo>
                    <a:pt x="47" y="83"/>
                  </a:lnTo>
                  <a:lnTo>
                    <a:pt x="42" y="83"/>
                  </a:lnTo>
                  <a:lnTo>
                    <a:pt x="38" y="83"/>
                  </a:lnTo>
                  <a:lnTo>
                    <a:pt x="32" y="84"/>
                  </a:lnTo>
                  <a:lnTo>
                    <a:pt x="27" y="84"/>
                  </a:lnTo>
                  <a:lnTo>
                    <a:pt x="23" y="84"/>
                  </a:lnTo>
                  <a:lnTo>
                    <a:pt x="18" y="84"/>
                  </a:lnTo>
                  <a:lnTo>
                    <a:pt x="16" y="79"/>
                  </a:lnTo>
                  <a:lnTo>
                    <a:pt x="9" y="70"/>
                  </a:lnTo>
                  <a:lnTo>
                    <a:pt x="3" y="61"/>
                  </a:lnTo>
                  <a:lnTo>
                    <a:pt x="0" y="57"/>
                  </a:lnTo>
                  <a:close/>
                </a:path>
              </a:pathLst>
            </a:custGeom>
            <a:solidFill>
              <a:srgbClr val="FFE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6" name="Freeform 35"/>
            <p:cNvSpPr>
              <a:spLocks/>
            </p:cNvSpPr>
            <p:nvPr/>
          </p:nvSpPr>
          <p:spPr bwMode="auto">
            <a:xfrm>
              <a:off x="4015" y="2649"/>
              <a:ext cx="105" cy="50"/>
            </a:xfrm>
            <a:custGeom>
              <a:avLst/>
              <a:gdLst>
                <a:gd name="T0" fmla="*/ 0 w 212"/>
                <a:gd name="T1" fmla="*/ 1 h 100"/>
                <a:gd name="T2" fmla="*/ 0 w 212"/>
                <a:gd name="T3" fmla="*/ 1 h 100"/>
                <a:gd name="T4" fmla="*/ 0 w 212"/>
                <a:gd name="T5" fmla="*/ 1 h 100"/>
                <a:gd name="T6" fmla="*/ 0 w 212"/>
                <a:gd name="T7" fmla="*/ 1 h 100"/>
                <a:gd name="T8" fmla="*/ 0 w 212"/>
                <a:gd name="T9" fmla="*/ 1 h 100"/>
                <a:gd name="T10" fmla="*/ 0 w 212"/>
                <a:gd name="T11" fmla="*/ 1 h 100"/>
                <a:gd name="T12" fmla="*/ 0 w 212"/>
                <a:gd name="T13" fmla="*/ 1 h 100"/>
                <a:gd name="T14" fmla="*/ 0 w 212"/>
                <a:gd name="T15" fmla="*/ 1 h 100"/>
                <a:gd name="T16" fmla="*/ 0 w 212"/>
                <a:gd name="T17" fmla="*/ 1 h 100"/>
                <a:gd name="T18" fmla="*/ 0 w 212"/>
                <a:gd name="T19" fmla="*/ 1 h 100"/>
                <a:gd name="T20" fmla="*/ 0 w 212"/>
                <a:gd name="T21" fmla="*/ 1 h 100"/>
                <a:gd name="T22" fmla="*/ 0 w 212"/>
                <a:gd name="T23" fmla="*/ 1 h 100"/>
                <a:gd name="T24" fmla="*/ 0 w 212"/>
                <a:gd name="T25" fmla="*/ 1 h 100"/>
                <a:gd name="T26" fmla="*/ 0 w 212"/>
                <a:gd name="T27" fmla="*/ 1 h 100"/>
                <a:gd name="T28" fmla="*/ 0 w 212"/>
                <a:gd name="T29" fmla="*/ 1 h 100"/>
                <a:gd name="T30" fmla="*/ 0 w 212"/>
                <a:gd name="T31" fmla="*/ 1 h 100"/>
                <a:gd name="T32" fmla="*/ 0 w 212"/>
                <a:gd name="T33" fmla="*/ 1 h 100"/>
                <a:gd name="T34" fmla="*/ 0 w 212"/>
                <a:gd name="T35" fmla="*/ 1 h 100"/>
                <a:gd name="T36" fmla="*/ 0 w 212"/>
                <a:gd name="T37" fmla="*/ 1 h 100"/>
                <a:gd name="T38" fmla="*/ 0 w 212"/>
                <a:gd name="T39" fmla="*/ 1 h 100"/>
                <a:gd name="T40" fmla="*/ 0 w 212"/>
                <a:gd name="T41" fmla="*/ 1 h 100"/>
                <a:gd name="T42" fmla="*/ 0 w 212"/>
                <a:gd name="T43" fmla="*/ 1 h 100"/>
                <a:gd name="T44" fmla="*/ 0 w 212"/>
                <a:gd name="T45" fmla="*/ 1 h 100"/>
                <a:gd name="T46" fmla="*/ 0 w 212"/>
                <a:gd name="T47" fmla="*/ 1 h 100"/>
                <a:gd name="T48" fmla="*/ 0 w 212"/>
                <a:gd name="T49" fmla="*/ 1 h 100"/>
                <a:gd name="T50" fmla="*/ 0 w 212"/>
                <a:gd name="T51" fmla="*/ 1 h 100"/>
                <a:gd name="T52" fmla="*/ 0 w 212"/>
                <a:gd name="T53" fmla="*/ 1 h 100"/>
                <a:gd name="T54" fmla="*/ 0 w 212"/>
                <a:gd name="T55" fmla="*/ 1 h 100"/>
                <a:gd name="T56" fmla="*/ 0 w 212"/>
                <a:gd name="T57" fmla="*/ 1 h 100"/>
                <a:gd name="T58" fmla="*/ 0 w 212"/>
                <a:gd name="T59" fmla="*/ 1 h 100"/>
                <a:gd name="T60" fmla="*/ 0 w 212"/>
                <a:gd name="T61" fmla="*/ 1 h 100"/>
                <a:gd name="T62" fmla="*/ 0 w 212"/>
                <a:gd name="T63" fmla="*/ 1 h 100"/>
                <a:gd name="T64" fmla="*/ 0 w 212"/>
                <a:gd name="T65" fmla="*/ 1 h 100"/>
                <a:gd name="T66" fmla="*/ 0 w 212"/>
                <a:gd name="T67" fmla="*/ 1 h 100"/>
                <a:gd name="T68" fmla="*/ 0 w 212"/>
                <a:gd name="T69" fmla="*/ 1 h 100"/>
                <a:gd name="T70" fmla="*/ 0 w 212"/>
                <a:gd name="T71" fmla="*/ 1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
                <a:gd name="T109" fmla="*/ 0 h 100"/>
                <a:gd name="T110" fmla="*/ 212 w 212"/>
                <a:gd name="T111" fmla="*/ 100 h 1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 h="100">
                  <a:moveTo>
                    <a:pt x="0" y="53"/>
                  </a:moveTo>
                  <a:lnTo>
                    <a:pt x="6" y="49"/>
                  </a:lnTo>
                  <a:lnTo>
                    <a:pt x="13" y="44"/>
                  </a:lnTo>
                  <a:lnTo>
                    <a:pt x="19" y="38"/>
                  </a:lnTo>
                  <a:lnTo>
                    <a:pt x="24" y="34"/>
                  </a:lnTo>
                  <a:lnTo>
                    <a:pt x="30" y="29"/>
                  </a:lnTo>
                  <a:lnTo>
                    <a:pt x="37" y="23"/>
                  </a:lnTo>
                  <a:lnTo>
                    <a:pt x="43" y="19"/>
                  </a:lnTo>
                  <a:lnTo>
                    <a:pt x="48" y="14"/>
                  </a:lnTo>
                  <a:lnTo>
                    <a:pt x="57" y="12"/>
                  </a:lnTo>
                  <a:lnTo>
                    <a:pt x="65" y="11"/>
                  </a:lnTo>
                  <a:lnTo>
                    <a:pt x="71" y="8"/>
                  </a:lnTo>
                  <a:lnTo>
                    <a:pt x="80" y="7"/>
                  </a:lnTo>
                  <a:lnTo>
                    <a:pt x="88" y="5"/>
                  </a:lnTo>
                  <a:lnTo>
                    <a:pt x="96" y="4"/>
                  </a:lnTo>
                  <a:lnTo>
                    <a:pt x="104" y="1"/>
                  </a:lnTo>
                  <a:lnTo>
                    <a:pt x="112" y="0"/>
                  </a:lnTo>
                  <a:lnTo>
                    <a:pt x="119" y="4"/>
                  </a:lnTo>
                  <a:lnTo>
                    <a:pt x="124" y="6"/>
                  </a:lnTo>
                  <a:lnTo>
                    <a:pt x="131" y="9"/>
                  </a:lnTo>
                  <a:lnTo>
                    <a:pt x="138" y="12"/>
                  </a:lnTo>
                  <a:lnTo>
                    <a:pt x="144" y="14"/>
                  </a:lnTo>
                  <a:lnTo>
                    <a:pt x="151" y="18"/>
                  </a:lnTo>
                  <a:lnTo>
                    <a:pt x="158" y="20"/>
                  </a:lnTo>
                  <a:lnTo>
                    <a:pt x="165" y="23"/>
                  </a:lnTo>
                  <a:lnTo>
                    <a:pt x="169" y="26"/>
                  </a:lnTo>
                  <a:lnTo>
                    <a:pt x="174" y="29"/>
                  </a:lnTo>
                  <a:lnTo>
                    <a:pt x="179" y="31"/>
                  </a:lnTo>
                  <a:lnTo>
                    <a:pt x="184" y="34"/>
                  </a:lnTo>
                  <a:lnTo>
                    <a:pt x="189" y="37"/>
                  </a:lnTo>
                  <a:lnTo>
                    <a:pt x="194" y="39"/>
                  </a:lnTo>
                  <a:lnTo>
                    <a:pt x="199" y="43"/>
                  </a:lnTo>
                  <a:lnTo>
                    <a:pt x="204" y="45"/>
                  </a:lnTo>
                  <a:lnTo>
                    <a:pt x="206" y="53"/>
                  </a:lnTo>
                  <a:lnTo>
                    <a:pt x="209" y="60"/>
                  </a:lnTo>
                  <a:lnTo>
                    <a:pt x="211" y="68"/>
                  </a:lnTo>
                  <a:lnTo>
                    <a:pt x="212" y="76"/>
                  </a:lnTo>
                  <a:lnTo>
                    <a:pt x="207" y="82"/>
                  </a:lnTo>
                  <a:lnTo>
                    <a:pt x="203" y="87"/>
                  </a:lnTo>
                  <a:lnTo>
                    <a:pt x="198" y="92"/>
                  </a:lnTo>
                  <a:lnTo>
                    <a:pt x="194" y="97"/>
                  </a:lnTo>
                  <a:lnTo>
                    <a:pt x="189" y="97"/>
                  </a:lnTo>
                  <a:lnTo>
                    <a:pt x="183" y="98"/>
                  </a:lnTo>
                  <a:lnTo>
                    <a:pt x="177" y="99"/>
                  </a:lnTo>
                  <a:lnTo>
                    <a:pt x="172" y="100"/>
                  </a:lnTo>
                  <a:lnTo>
                    <a:pt x="164" y="98"/>
                  </a:lnTo>
                  <a:lnTo>
                    <a:pt x="156" y="96"/>
                  </a:lnTo>
                  <a:lnTo>
                    <a:pt x="146" y="95"/>
                  </a:lnTo>
                  <a:lnTo>
                    <a:pt x="138" y="92"/>
                  </a:lnTo>
                  <a:lnTo>
                    <a:pt x="130" y="91"/>
                  </a:lnTo>
                  <a:lnTo>
                    <a:pt x="121" y="89"/>
                  </a:lnTo>
                  <a:lnTo>
                    <a:pt x="113" y="88"/>
                  </a:lnTo>
                  <a:lnTo>
                    <a:pt x="105" y="85"/>
                  </a:lnTo>
                  <a:lnTo>
                    <a:pt x="98" y="84"/>
                  </a:lnTo>
                  <a:lnTo>
                    <a:pt x="92" y="83"/>
                  </a:lnTo>
                  <a:lnTo>
                    <a:pt x="85" y="82"/>
                  </a:lnTo>
                  <a:lnTo>
                    <a:pt x="80" y="81"/>
                  </a:lnTo>
                  <a:lnTo>
                    <a:pt x="73" y="80"/>
                  </a:lnTo>
                  <a:lnTo>
                    <a:pt x="66" y="79"/>
                  </a:lnTo>
                  <a:lnTo>
                    <a:pt x="60" y="77"/>
                  </a:lnTo>
                  <a:lnTo>
                    <a:pt x="53" y="76"/>
                  </a:lnTo>
                  <a:lnTo>
                    <a:pt x="48" y="76"/>
                  </a:lnTo>
                  <a:lnTo>
                    <a:pt x="44" y="76"/>
                  </a:lnTo>
                  <a:lnTo>
                    <a:pt x="39" y="76"/>
                  </a:lnTo>
                  <a:lnTo>
                    <a:pt x="36" y="76"/>
                  </a:lnTo>
                  <a:lnTo>
                    <a:pt x="31" y="77"/>
                  </a:lnTo>
                  <a:lnTo>
                    <a:pt x="27" y="77"/>
                  </a:lnTo>
                  <a:lnTo>
                    <a:pt x="22" y="77"/>
                  </a:lnTo>
                  <a:lnTo>
                    <a:pt x="17" y="77"/>
                  </a:lnTo>
                  <a:lnTo>
                    <a:pt x="15" y="73"/>
                  </a:lnTo>
                  <a:lnTo>
                    <a:pt x="9" y="65"/>
                  </a:lnTo>
                  <a:lnTo>
                    <a:pt x="4" y="56"/>
                  </a:lnTo>
                  <a:lnTo>
                    <a:pt x="0" y="53"/>
                  </a:lnTo>
                  <a:close/>
                </a:path>
              </a:pathLst>
            </a:custGeom>
            <a:solidFill>
              <a:srgbClr val="FFEA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7" name="Freeform 36"/>
            <p:cNvSpPr>
              <a:spLocks/>
            </p:cNvSpPr>
            <p:nvPr/>
          </p:nvSpPr>
          <p:spPr bwMode="auto">
            <a:xfrm>
              <a:off x="4021" y="2651"/>
              <a:ext cx="95" cy="45"/>
            </a:xfrm>
            <a:custGeom>
              <a:avLst/>
              <a:gdLst>
                <a:gd name="T0" fmla="*/ 0 w 191"/>
                <a:gd name="T1" fmla="*/ 1 h 90"/>
                <a:gd name="T2" fmla="*/ 0 w 191"/>
                <a:gd name="T3" fmla="*/ 1 h 90"/>
                <a:gd name="T4" fmla="*/ 0 w 191"/>
                <a:gd name="T5" fmla="*/ 1 h 90"/>
                <a:gd name="T6" fmla="*/ 0 w 191"/>
                <a:gd name="T7" fmla="*/ 1 h 90"/>
                <a:gd name="T8" fmla="*/ 0 w 191"/>
                <a:gd name="T9" fmla="*/ 1 h 90"/>
                <a:gd name="T10" fmla="*/ 0 w 191"/>
                <a:gd name="T11" fmla="*/ 1 h 90"/>
                <a:gd name="T12" fmla="*/ 0 w 191"/>
                <a:gd name="T13" fmla="*/ 1 h 90"/>
                <a:gd name="T14" fmla="*/ 0 w 191"/>
                <a:gd name="T15" fmla="*/ 1 h 90"/>
                <a:gd name="T16" fmla="*/ 0 w 191"/>
                <a:gd name="T17" fmla="*/ 1 h 90"/>
                <a:gd name="T18" fmla="*/ 0 w 191"/>
                <a:gd name="T19" fmla="*/ 1 h 90"/>
                <a:gd name="T20" fmla="*/ 0 w 191"/>
                <a:gd name="T21" fmla="*/ 1 h 90"/>
                <a:gd name="T22" fmla="*/ 0 w 191"/>
                <a:gd name="T23" fmla="*/ 1 h 90"/>
                <a:gd name="T24" fmla="*/ 0 w 191"/>
                <a:gd name="T25" fmla="*/ 1 h 90"/>
                <a:gd name="T26" fmla="*/ 0 w 191"/>
                <a:gd name="T27" fmla="*/ 1 h 90"/>
                <a:gd name="T28" fmla="*/ 0 w 191"/>
                <a:gd name="T29" fmla="*/ 1 h 90"/>
                <a:gd name="T30" fmla="*/ 0 w 191"/>
                <a:gd name="T31" fmla="*/ 1 h 90"/>
                <a:gd name="T32" fmla="*/ 0 w 191"/>
                <a:gd name="T33" fmla="*/ 1 h 90"/>
                <a:gd name="T34" fmla="*/ 0 w 191"/>
                <a:gd name="T35" fmla="*/ 1 h 90"/>
                <a:gd name="T36" fmla="*/ 0 w 191"/>
                <a:gd name="T37" fmla="*/ 1 h 90"/>
                <a:gd name="T38" fmla="*/ 0 w 191"/>
                <a:gd name="T39" fmla="*/ 1 h 90"/>
                <a:gd name="T40" fmla="*/ 0 w 191"/>
                <a:gd name="T41" fmla="*/ 1 h 90"/>
                <a:gd name="T42" fmla="*/ 0 w 191"/>
                <a:gd name="T43" fmla="*/ 1 h 90"/>
                <a:gd name="T44" fmla="*/ 0 w 191"/>
                <a:gd name="T45" fmla="*/ 1 h 90"/>
                <a:gd name="T46" fmla="*/ 0 w 191"/>
                <a:gd name="T47" fmla="*/ 1 h 90"/>
                <a:gd name="T48" fmla="*/ 0 w 191"/>
                <a:gd name="T49" fmla="*/ 1 h 90"/>
                <a:gd name="T50" fmla="*/ 0 w 191"/>
                <a:gd name="T51" fmla="*/ 1 h 90"/>
                <a:gd name="T52" fmla="*/ 0 w 191"/>
                <a:gd name="T53" fmla="*/ 1 h 90"/>
                <a:gd name="T54" fmla="*/ 0 w 191"/>
                <a:gd name="T55" fmla="*/ 1 h 90"/>
                <a:gd name="T56" fmla="*/ 0 w 191"/>
                <a:gd name="T57" fmla="*/ 1 h 90"/>
                <a:gd name="T58" fmla="*/ 0 w 191"/>
                <a:gd name="T59" fmla="*/ 1 h 90"/>
                <a:gd name="T60" fmla="*/ 0 w 191"/>
                <a:gd name="T61" fmla="*/ 1 h 90"/>
                <a:gd name="T62" fmla="*/ 0 w 191"/>
                <a:gd name="T63" fmla="*/ 1 h 90"/>
                <a:gd name="T64" fmla="*/ 0 w 191"/>
                <a:gd name="T65" fmla="*/ 1 h 90"/>
                <a:gd name="T66" fmla="*/ 0 w 191"/>
                <a:gd name="T67" fmla="*/ 1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1"/>
                <a:gd name="T103" fmla="*/ 0 h 90"/>
                <a:gd name="T104" fmla="*/ 191 w 19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1" h="90">
                  <a:moveTo>
                    <a:pt x="0" y="47"/>
                  </a:moveTo>
                  <a:lnTo>
                    <a:pt x="6" y="42"/>
                  </a:lnTo>
                  <a:lnTo>
                    <a:pt x="10" y="38"/>
                  </a:lnTo>
                  <a:lnTo>
                    <a:pt x="16" y="33"/>
                  </a:lnTo>
                  <a:lnTo>
                    <a:pt x="22" y="29"/>
                  </a:lnTo>
                  <a:lnTo>
                    <a:pt x="26" y="25"/>
                  </a:lnTo>
                  <a:lnTo>
                    <a:pt x="32" y="21"/>
                  </a:lnTo>
                  <a:lnTo>
                    <a:pt x="37" y="16"/>
                  </a:lnTo>
                  <a:lnTo>
                    <a:pt x="42" y="11"/>
                  </a:lnTo>
                  <a:lnTo>
                    <a:pt x="49" y="10"/>
                  </a:lnTo>
                  <a:lnTo>
                    <a:pt x="57" y="8"/>
                  </a:lnTo>
                  <a:lnTo>
                    <a:pt x="64" y="7"/>
                  </a:lnTo>
                  <a:lnTo>
                    <a:pt x="71" y="6"/>
                  </a:lnTo>
                  <a:lnTo>
                    <a:pt x="78" y="3"/>
                  </a:lnTo>
                  <a:lnTo>
                    <a:pt x="86" y="2"/>
                  </a:lnTo>
                  <a:lnTo>
                    <a:pt x="93" y="1"/>
                  </a:lnTo>
                  <a:lnTo>
                    <a:pt x="101" y="0"/>
                  </a:lnTo>
                  <a:lnTo>
                    <a:pt x="107" y="2"/>
                  </a:lnTo>
                  <a:lnTo>
                    <a:pt x="113" y="4"/>
                  </a:lnTo>
                  <a:lnTo>
                    <a:pt x="118" y="7"/>
                  </a:lnTo>
                  <a:lnTo>
                    <a:pt x="124" y="9"/>
                  </a:lnTo>
                  <a:lnTo>
                    <a:pt x="130" y="13"/>
                  </a:lnTo>
                  <a:lnTo>
                    <a:pt x="136" y="15"/>
                  </a:lnTo>
                  <a:lnTo>
                    <a:pt x="141" y="17"/>
                  </a:lnTo>
                  <a:lnTo>
                    <a:pt x="147" y="19"/>
                  </a:lnTo>
                  <a:lnTo>
                    <a:pt x="152" y="22"/>
                  </a:lnTo>
                  <a:lnTo>
                    <a:pt x="156" y="24"/>
                  </a:lnTo>
                  <a:lnTo>
                    <a:pt x="161" y="27"/>
                  </a:lnTo>
                  <a:lnTo>
                    <a:pt x="166" y="30"/>
                  </a:lnTo>
                  <a:lnTo>
                    <a:pt x="170" y="32"/>
                  </a:lnTo>
                  <a:lnTo>
                    <a:pt x="174" y="34"/>
                  </a:lnTo>
                  <a:lnTo>
                    <a:pt x="178" y="38"/>
                  </a:lnTo>
                  <a:lnTo>
                    <a:pt x="183" y="40"/>
                  </a:lnTo>
                  <a:lnTo>
                    <a:pt x="185" y="47"/>
                  </a:lnTo>
                  <a:lnTo>
                    <a:pt x="187" y="54"/>
                  </a:lnTo>
                  <a:lnTo>
                    <a:pt x="189" y="61"/>
                  </a:lnTo>
                  <a:lnTo>
                    <a:pt x="191" y="68"/>
                  </a:lnTo>
                  <a:lnTo>
                    <a:pt x="186" y="72"/>
                  </a:lnTo>
                  <a:lnTo>
                    <a:pt x="183" y="78"/>
                  </a:lnTo>
                  <a:lnTo>
                    <a:pt x="179" y="83"/>
                  </a:lnTo>
                  <a:lnTo>
                    <a:pt x="176" y="87"/>
                  </a:lnTo>
                  <a:lnTo>
                    <a:pt x="170" y="89"/>
                  </a:lnTo>
                  <a:lnTo>
                    <a:pt x="164" y="89"/>
                  </a:lnTo>
                  <a:lnTo>
                    <a:pt x="160" y="89"/>
                  </a:lnTo>
                  <a:lnTo>
                    <a:pt x="154" y="90"/>
                  </a:lnTo>
                  <a:lnTo>
                    <a:pt x="147" y="87"/>
                  </a:lnTo>
                  <a:lnTo>
                    <a:pt x="139" y="86"/>
                  </a:lnTo>
                  <a:lnTo>
                    <a:pt x="132" y="84"/>
                  </a:lnTo>
                  <a:lnTo>
                    <a:pt x="124" y="83"/>
                  </a:lnTo>
                  <a:lnTo>
                    <a:pt x="117" y="80"/>
                  </a:lnTo>
                  <a:lnTo>
                    <a:pt x="109" y="79"/>
                  </a:lnTo>
                  <a:lnTo>
                    <a:pt x="102" y="77"/>
                  </a:lnTo>
                  <a:lnTo>
                    <a:pt x="94" y="76"/>
                  </a:lnTo>
                  <a:lnTo>
                    <a:pt x="88" y="75"/>
                  </a:lnTo>
                  <a:lnTo>
                    <a:pt x="83" y="74"/>
                  </a:lnTo>
                  <a:lnTo>
                    <a:pt x="77" y="72"/>
                  </a:lnTo>
                  <a:lnTo>
                    <a:pt x="71" y="71"/>
                  </a:lnTo>
                  <a:lnTo>
                    <a:pt x="65" y="71"/>
                  </a:lnTo>
                  <a:lnTo>
                    <a:pt x="58" y="70"/>
                  </a:lnTo>
                  <a:lnTo>
                    <a:pt x="53" y="69"/>
                  </a:lnTo>
                  <a:lnTo>
                    <a:pt x="47" y="68"/>
                  </a:lnTo>
                  <a:lnTo>
                    <a:pt x="39" y="68"/>
                  </a:lnTo>
                  <a:lnTo>
                    <a:pt x="32" y="68"/>
                  </a:lnTo>
                  <a:lnTo>
                    <a:pt x="24" y="69"/>
                  </a:lnTo>
                  <a:lnTo>
                    <a:pt x="16" y="69"/>
                  </a:lnTo>
                  <a:lnTo>
                    <a:pt x="14" y="66"/>
                  </a:lnTo>
                  <a:lnTo>
                    <a:pt x="8" y="57"/>
                  </a:lnTo>
                  <a:lnTo>
                    <a:pt x="3" y="49"/>
                  </a:lnTo>
                  <a:lnTo>
                    <a:pt x="0" y="47"/>
                  </a:lnTo>
                  <a:close/>
                </a:path>
              </a:pathLst>
            </a:custGeom>
            <a:solidFill>
              <a:srgbClr val="FFEF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8" name="Freeform 37"/>
            <p:cNvSpPr>
              <a:spLocks/>
            </p:cNvSpPr>
            <p:nvPr/>
          </p:nvSpPr>
          <p:spPr bwMode="auto">
            <a:xfrm>
              <a:off x="4027" y="2653"/>
              <a:ext cx="85" cy="40"/>
            </a:xfrm>
            <a:custGeom>
              <a:avLst/>
              <a:gdLst>
                <a:gd name="T0" fmla="*/ 0 w 172"/>
                <a:gd name="T1" fmla="*/ 0 h 81"/>
                <a:gd name="T2" fmla="*/ 0 w 172"/>
                <a:gd name="T3" fmla="*/ 0 h 81"/>
                <a:gd name="T4" fmla="*/ 0 w 172"/>
                <a:gd name="T5" fmla="*/ 0 h 81"/>
                <a:gd name="T6" fmla="*/ 0 w 172"/>
                <a:gd name="T7" fmla="*/ 0 h 81"/>
                <a:gd name="T8" fmla="*/ 0 w 172"/>
                <a:gd name="T9" fmla="*/ 0 h 81"/>
                <a:gd name="T10" fmla="*/ 0 w 172"/>
                <a:gd name="T11" fmla="*/ 0 h 81"/>
                <a:gd name="T12" fmla="*/ 0 w 172"/>
                <a:gd name="T13" fmla="*/ 0 h 81"/>
                <a:gd name="T14" fmla="*/ 0 w 172"/>
                <a:gd name="T15" fmla="*/ 0 h 81"/>
                <a:gd name="T16" fmla="*/ 0 w 172"/>
                <a:gd name="T17" fmla="*/ 0 h 81"/>
                <a:gd name="T18" fmla="*/ 0 w 172"/>
                <a:gd name="T19" fmla="*/ 0 h 81"/>
                <a:gd name="T20" fmla="*/ 0 w 172"/>
                <a:gd name="T21" fmla="*/ 0 h 81"/>
                <a:gd name="T22" fmla="*/ 0 w 172"/>
                <a:gd name="T23" fmla="*/ 0 h 81"/>
                <a:gd name="T24" fmla="*/ 0 w 172"/>
                <a:gd name="T25" fmla="*/ 0 h 81"/>
                <a:gd name="T26" fmla="*/ 0 w 172"/>
                <a:gd name="T27" fmla="*/ 0 h 81"/>
                <a:gd name="T28" fmla="*/ 0 w 172"/>
                <a:gd name="T29" fmla="*/ 0 h 81"/>
                <a:gd name="T30" fmla="*/ 0 w 172"/>
                <a:gd name="T31" fmla="*/ 0 h 81"/>
                <a:gd name="T32" fmla="*/ 0 w 172"/>
                <a:gd name="T33" fmla="*/ 0 h 81"/>
                <a:gd name="T34" fmla="*/ 0 w 172"/>
                <a:gd name="T35" fmla="*/ 0 h 81"/>
                <a:gd name="T36" fmla="*/ 0 w 172"/>
                <a:gd name="T37" fmla="*/ 0 h 81"/>
                <a:gd name="T38" fmla="*/ 0 w 172"/>
                <a:gd name="T39" fmla="*/ 0 h 81"/>
                <a:gd name="T40" fmla="*/ 0 w 172"/>
                <a:gd name="T41" fmla="*/ 0 h 81"/>
                <a:gd name="T42" fmla="*/ 0 w 172"/>
                <a:gd name="T43" fmla="*/ 0 h 81"/>
                <a:gd name="T44" fmla="*/ 0 w 172"/>
                <a:gd name="T45" fmla="*/ 0 h 81"/>
                <a:gd name="T46" fmla="*/ 0 w 172"/>
                <a:gd name="T47" fmla="*/ 0 h 81"/>
                <a:gd name="T48" fmla="*/ 0 w 172"/>
                <a:gd name="T49" fmla="*/ 0 h 81"/>
                <a:gd name="T50" fmla="*/ 0 w 172"/>
                <a:gd name="T51" fmla="*/ 0 h 81"/>
                <a:gd name="T52" fmla="*/ 0 w 172"/>
                <a:gd name="T53" fmla="*/ 0 h 81"/>
                <a:gd name="T54" fmla="*/ 0 w 172"/>
                <a:gd name="T55" fmla="*/ 0 h 81"/>
                <a:gd name="T56" fmla="*/ 0 w 172"/>
                <a:gd name="T57" fmla="*/ 0 h 81"/>
                <a:gd name="T58" fmla="*/ 0 w 172"/>
                <a:gd name="T59" fmla="*/ 0 h 81"/>
                <a:gd name="T60" fmla="*/ 0 w 172"/>
                <a:gd name="T61" fmla="*/ 0 h 81"/>
                <a:gd name="T62" fmla="*/ 0 w 172"/>
                <a:gd name="T63" fmla="*/ 0 h 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2"/>
                <a:gd name="T97" fmla="*/ 0 h 81"/>
                <a:gd name="T98" fmla="*/ 172 w 172"/>
                <a:gd name="T99" fmla="*/ 81 h 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2" h="81">
                  <a:moveTo>
                    <a:pt x="0" y="43"/>
                  </a:moveTo>
                  <a:lnTo>
                    <a:pt x="5" y="39"/>
                  </a:lnTo>
                  <a:lnTo>
                    <a:pt x="11" y="35"/>
                  </a:lnTo>
                  <a:lnTo>
                    <a:pt x="15" y="31"/>
                  </a:lnTo>
                  <a:lnTo>
                    <a:pt x="20" y="27"/>
                  </a:lnTo>
                  <a:lnTo>
                    <a:pt x="26" y="23"/>
                  </a:lnTo>
                  <a:lnTo>
                    <a:pt x="30" y="19"/>
                  </a:lnTo>
                  <a:lnTo>
                    <a:pt x="35" y="15"/>
                  </a:lnTo>
                  <a:lnTo>
                    <a:pt x="39" y="11"/>
                  </a:lnTo>
                  <a:lnTo>
                    <a:pt x="46" y="10"/>
                  </a:lnTo>
                  <a:lnTo>
                    <a:pt x="52" y="8"/>
                  </a:lnTo>
                  <a:lnTo>
                    <a:pt x="59" y="7"/>
                  </a:lnTo>
                  <a:lnTo>
                    <a:pt x="66" y="5"/>
                  </a:lnTo>
                  <a:lnTo>
                    <a:pt x="72" y="4"/>
                  </a:lnTo>
                  <a:lnTo>
                    <a:pt x="79" y="3"/>
                  </a:lnTo>
                  <a:lnTo>
                    <a:pt x="84" y="1"/>
                  </a:lnTo>
                  <a:lnTo>
                    <a:pt x="91" y="0"/>
                  </a:lnTo>
                  <a:lnTo>
                    <a:pt x="97" y="3"/>
                  </a:lnTo>
                  <a:lnTo>
                    <a:pt x="102" y="5"/>
                  </a:lnTo>
                  <a:lnTo>
                    <a:pt x="107" y="7"/>
                  </a:lnTo>
                  <a:lnTo>
                    <a:pt x="112" y="10"/>
                  </a:lnTo>
                  <a:lnTo>
                    <a:pt x="118" y="12"/>
                  </a:lnTo>
                  <a:lnTo>
                    <a:pt x="122" y="14"/>
                  </a:lnTo>
                  <a:lnTo>
                    <a:pt x="128" y="16"/>
                  </a:lnTo>
                  <a:lnTo>
                    <a:pt x="133" y="19"/>
                  </a:lnTo>
                  <a:lnTo>
                    <a:pt x="141" y="23"/>
                  </a:lnTo>
                  <a:lnTo>
                    <a:pt x="149" y="27"/>
                  </a:lnTo>
                  <a:lnTo>
                    <a:pt x="157" y="31"/>
                  </a:lnTo>
                  <a:lnTo>
                    <a:pt x="165" y="36"/>
                  </a:lnTo>
                  <a:lnTo>
                    <a:pt x="167" y="43"/>
                  </a:lnTo>
                  <a:lnTo>
                    <a:pt x="168" y="49"/>
                  </a:lnTo>
                  <a:lnTo>
                    <a:pt x="171" y="56"/>
                  </a:lnTo>
                  <a:lnTo>
                    <a:pt x="172" y="61"/>
                  </a:lnTo>
                  <a:lnTo>
                    <a:pt x="168" y="66"/>
                  </a:lnTo>
                  <a:lnTo>
                    <a:pt x="165" y="69"/>
                  </a:lnTo>
                  <a:lnTo>
                    <a:pt x="161" y="74"/>
                  </a:lnTo>
                  <a:lnTo>
                    <a:pt x="157" y="79"/>
                  </a:lnTo>
                  <a:lnTo>
                    <a:pt x="152" y="80"/>
                  </a:lnTo>
                  <a:lnTo>
                    <a:pt x="149" y="80"/>
                  </a:lnTo>
                  <a:lnTo>
                    <a:pt x="144" y="80"/>
                  </a:lnTo>
                  <a:lnTo>
                    <a:pt x="141" y="81"/>
                  </a:lnTo>
                  <a:lnTo>
                    <a:pt x="134" y="80"/>
                  </a:lnTo>
                  <a:lnTo>
                    <a:pt x="127" y="79"/>
                  </a:lnTo>
                  <a:lnTo>
                    <a:pt x="120" y="76"/>
                  </a:lnTo>
                  <a:lnTo>
                    <a:pt x="113" y="75"/>
                  </a:lnTo>
                  <a:lnTo>
                    <a:pt x="106" y="74"/>
                  </a:lnTo>
                  <a:lnTo>
                    <a:pt x="99" y="72"/>
                  </a:lnTo>
                  <a:lnTo>
                    <a:pt x="92" y="71"/>
                  </a:lnTo>
                  <a:lnTo>
                    <a:pt x="85" y="69"/>
                  </a:lnTo>
                  <a:lnTo>
                    <a:pt x="80" y="68"/>
                  </a:lnTo>
                  <a:lnTo>
                    <a:pt x="75" y="67"/>
                  </a:lnTo>
                  <a:lnTo>
                    <a:pt x="69" y="66"/>
                  </a:lnTo>
                  <a:lnTo>
                    <a:pt x="65" y="65"/>
                  </a:lnTo>
                  <a:lnTo>
                    <a:pt x="59" y="64"/>
                  </a:lnTo>
                  <a:lnTo>
                    <a:pt x="54" y="64"/>
                  </a:lnTo>
                  <a:lnTo>
                    <a:pt x="49" y="63"/>
                  </a:lnTo>
                  <a:lnTo>
                    <a:pt x="43" y="61"/>
                  </a:lnTo>
                  <a:lnTo>
                    <a:pt x="36" y="61"/>
                  </a:lnTo>
                  <a:lnTo>
                    <a:pt x="29" y="61"/>
                  </a:lnTo>
                  <a:lnTo>
                    <a:pt x="22" y="63"/>
                  </a:lnTo>
                  <a:lnTo>
                    <a:pt x="15" y="63"/>
                  </a:lnTo>
                  <a:lnTo>
                    <a:pt x="13" y="59"/>
                  </a:lnTo>
                  <a:lnTo>
                    <a:pt x="8" y="51"/>
                  </a:lnTo>
                  <a:lnTo>
                    <a:pt x="4" y="44"/>
                  </a:lnTo>
                  <a:lnTo>
                    <a:pt x="0" y="43"/>
                  </a:lnTo>
                  <a:close/>
                </a:path>
              </a:pathLst>
            </a:custGeom>
            <a:solidFill>
              <a:srgbClr val="FFF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9" name="Freeform 38"/>
            <p:cNvSpPr>
              <a:spLocks/>
            </p:cNvSpPr>
            <p:nvPr/>
          </p:nvSpPr>
          <p:spPr bwMode="auto">
            <a:xfrm>
              <a:off x="4033" y="2655"/>
              <a:ext cx="76" cy="36"/>
            </a:xfrm>
            <a:custGeom>
              <a:avLst/>
              <a:gdLst>
                <a:gd name="T0" fmla="*/ 1 w 152"/>
                <a:gd name="T1" fmla="*/ 1 h 70"/>
                <a:gd name="T2" fmla="*/ 1 w 152"/>
                <a:gd name="T3" fmla="*/ 1 h 70"/>
                <a:gd name="T4" fmla="*/ 1 w 152"/>
                <a:gd name="T5" fmla="*/ 1 h 70"/>
                <a:gd name="T6" fmla="*/ 1 w 152"/>
                <a:gd name="T7" fmla="*/ 1 h 70"/>
                <a:gd name="T8" fmla="*/ 1 w 152"/>
                <a:gd name="T9" fmla="*/ 1 h 70"/>
                <a:gd name="T10" fmla="*/ 1 w 152"/>
                <a:gd name="T11" fmla="*/ 1 h 70"/>
                <a:gd name="T12" fmla="*/ 1 w 152"/>
                <a:gd name="T13" fmla="*/ 1 h 70"/>
                <a:gd name="T14" fmla="*/ 1 w 152"/>
                <a:gd name="T15" fmla="*/ 1 h 70"/>
                <a:gd name="T16" fmla="*/ 1 w 152"/>
                <a:gd name="T17" fmla="*/ 1 h 70"/>
                <a:gd name="T18" fmla="*/ 1 w 152"/>
                <a:gd name="T19" fmla="*/ 1 h 70"/>
                <a:gd name="T20" fmla="*/ 1 w 152"/>
                <a:gd name="T21" fmla="*/ 1 h 70"/>
                <a:gd name="T22" fmla="*/ 1 w 152"/>
                <a:gd name="T23" fmla="*/ 1 h 70"/>
                <a:gd name="T24" fmla="*/ 1 w 152"/>
                <a:gd name="T25" fmla="*/ 1 h 70"/>
                <a:gd name="T26" fmla="*/ 1 w 152"/>
                <a:gd name="T27" fmla="*/ 1 h 70"/>
                <a:gd name="T28" fmla="*/ 1 w 152"/>
                <a:gd name="T29" fmla="*/ 1 h 70"/>
                <a:gd name="T30" fmla="*/ 1 w 152"/>
                <a:gd name="T31" fmla="*/ 1 h 70"/>
                <a:gd name="T32" fmla="*/ 1 w 152"/>
                <a:gd name="T33" fmla="*/ 1 h 70"/>
                <a:gd name="T34" fmla="*/ 1 w 152"/>
                <a:gd name="T35" fmla="*/ 1 h 70"/>
                <a:gd name="T36" fmla="*/ 1 w 152"/>
                <a:gd name="T37" fmla="*/ 1 h 70"/>
                <a:gd name="T38" fmla="*/ 1 w 152"/>
                <a:gd name="T39" fmla="*/ 1 h 70"/>
                <a:gd name="T40" fmla="*/ 1 w 152"/>
                <a:gd name="T41" fmla="*/ 1 h 70"/>
                <a:gd name="T42" fmla="*/ 1 w 152"/>
                <a:gd name="T43" fmla="*/ 1 h 70"/>
                <a:gd name="T44" fmla="*/ 1 w 152"/>
                <a:gd name="T45" fmla="*/ 1 h 70"/>
                <a:gd name="T46" fmla="*/ 1 w 152"/>
                <a:gd name="T47" fmla="*/ 1 h 70"/>
                <a:gd name="T48" fmla="*/ 1 w 152"/>
                <a:gd name="T49" fmla="*/ 1 h 70"/>
                <a:gd name="T50" fmla="*/ 1 w 152"/>
                <a:gd name="T51" fmla="*/ 1 h 70"/>
                <a:gd name="T52" fmla="*/ 1 w 152"/>
                <a:gd name="T53" fmla="*/ 1 h 70"/>
                <a:gd name="T54" fmla="*/ 1 w 152"/>
                <a:gd name="T55" fmla="*/ 1 h 70"/>
                <a:gd name="T56" fmla="*/ 1 w 152"/>
                <a:gd name="T57" fmla="*/ 1 h 70"/>
                <a:gd name="T58" fmla="*/ 1 w 152"/>
                <a:gd name="T59" fmla="*/ 1 h 70"/>
                <a:gd name="T60" fmla="*/ 1 w 152"/>
                <a:gd name="T61" fmla="*/ 1 h 70"/>
                <a:gd name="T62" fmla="*/ 1 w 152"/>
                <a:gd name="T63" fmla="*/ 1 h 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2"/>
                <a:gd name="T97" fmla="*/ 0 h 70"/>
                <a:gd name="T98" fmla="*/ 152 w 152"/>
                <a:gd name="T99" fmla="*/ 70 h 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2" h="70">
                  <a:moveTo>
                    <a:pt x="0" y="37"/>
                  </a:moveTo>
                  <a:lnTo>
                    <a:pt x="5" y="33"/>
                  </a:lnTo>
                  <a:lnTo>
                    <a:pt x="9" y="30"/>
                  </a:lnTo>
                  <a:lnTo>
                    <a:pt x="13" y="26"/>
                  </a:lnTo>
                  <a:lnTo>
                    <a:pt x="17" y="23"/>
                  </a:lnTo>
                  <a:lnTo>
                    <a:pt x="22" y="19"/>
                  </a:lnTo>
                  <a:lnTo>
                    <a:pt x="26" y="16"/>
                  </a:lnTo>
                  <a:lnTo>
                    <a:pt x="30" y="11"/>
                  </a:lnTo>
                  <a:lnTo>
                    <a:pt x="34" y="8"/>
                  </a:lnTo>
                  <a:lnTo>
                    <a:pt x="40" y="7"/>
                  </a:lnTo>
                  <a:lnTo>
                    <a:pt x="46" y="6"/>
                  </a:lnTo>
                  <a:lnTo>
                    <a:pt x="52" y="5"/>
                  </a:lnTo>
                  <a:lnTo>
                    <a:pt x="58" y="3"/>
                  </a:lnTo>
                  <a:lnTo>
                    <a:pt x="62" y="3"/>
                  </a:lnTo>
                  <a:lnTo>
                    <a:pt x="68" y="2"/>
                  </a:lnTo>
                  <a:lnTo>
                    <a:pt x="74" y="1"/>
                  </a:lnTo>
                  <a:lnTo>
                    <a:pt x="79" y="0"/>
                  </a:lnTo>
                  <a:lnTo>
                    <a:pt x="84" y="2"/>
                  </a:lnTo>
                  <a:lnTo>
                    <a:pt x="89" y="3"/>
                  </a:lnTo>
                  <a:lnTo>
                    <a:pt x="93" y="6"/>
                  </a:lnTo>
                  <a:lnTo>
                    <a:pt x="98" y="7"/>
                  </a:lnTo>
                  <a:lnTo>
                    <a:pt x="102" y="9"/>
                  </a:lnTo>
                  <a:lnTo>
                    <a:pt x="107" y="11"/>
                  </a:lnTo>
                  <a:lnTo>
                    <a:pt x="112" y="13"/>
                  </a:lnTo>
                  <a:lnTo>
                    <a:pt x="116" y="15"/>
                  </a:lnTo>
                  <a:lnTo>
                    <a:pt x="124" y="19"/>
                  </a:lnTo>
                  <a:lnTo>
                    <a:pt x="131" y="23"/>
                  </a:lnTo>
                  <a:lnTo>
                    <a:pt x="138" y="28"/>
                  </a:lnTo>
                  <a:lnTo>
                    <a:pt x="145" y="31"/>
                  </a:lnTo>
                  <a:lnTo>
                    <a:pt x="147" y="37"/>
                  </a:lnTo>
                  <a:lnTo>
                    <a:pt x="148" y="43"/>
                  </a:lnTo>
                  <a:lnTo>
                    <a:pt x="151" y="47"/>
                  </a:lnTo>
                  <a:lnTo>
                    <a:pt x="152" y="53"/>
                  </a:lnTo>
                  <a:lnTo>
                    <a:pt x="148" y="58"/>
                  </a:lnTo>
                  <a:lnTo>
                    <a:pt x="145" y="61"/>
                  </a:lnTo>
                  <a:lnTo>
                    <a:pt x="142" y="64"/>
                  </a:lnTo>
                  <a:lnTo>
                    <a:pt x="138" y="69"/>
                  </a:lnTo>
                  <a:lnTo>
                    <a:pt x="134" y="69"/>
                  </a:lnTo>
                  <a:lnTo>
                    <a:pt x="130" y="69"/>
                  </a:lnTo>
                  <a:lnTo>
                    <a:pt x="127" y="70"/>
                  </a:lnTo>
                  <a:lnTo>
                    <a:pt x="122" y="70"/>
                  </a:lnTo>
                  <a:lnTo>
                    <a:pt x="116" y="69"/>
                  </a:lnTo>
                  <a:lnTo>
                    <a:pt x="110" y="68"/>
                  </a:lnTo>
                  <a:lnTo>
                    <a:pt x="105" y="67"/>
                  </a:lnTo>
                  <a:lnTo>
                    <a:pt x="99" y="64"/>
                  </a:lnTo>
                  <a:lnTo>
                    <a:pt x="92" y="63"/>
                  </a:lnTo>
                  <a:lnTo>
                    <a:pt x="86" y="62"/>
                  </a:lnTo>
                  <a:lnTo>
                    <a:pt x="81" y="61"/>
                  </a:lnTo>
                  <a:lnTo>
                    <a:pt x="75" y="60"/>
                  </a:lnTo>
                  <a:lnTo>
                    <a:pt x="70" y="59"/>
                  </a:lnTo>
                  <a:lnTo>
                    <a:pt x="66" y="58"/>
                  </a:lnTo>
                  <a:lnTo>
                    <a:pt x="61" y="58"/>
                  </a:lnTo>
                  <a:lnTo>
                    <a:pt x="56" y="56"/>
                  </a:lnTo>
                  <a:lnTo>
                    <a:pt x="52" y="55"/>
                  </a:lnTo>
                  <a:lnTo>
                    <a:pt x="47" y="54"/>
                  </a:lnTo>
                  <a:lnTo>
                    <a:pt x="43" y="54"/>
                  </a:lnTo>
                  <a:lnTo>
                    <a:pt x="38" y="53"/>
                  </a:lnTo>
                  <a:lnTo>
                    <a:pt x="31" y="54"/>
                  </a:lnTo>
                  <a:lnTo>
                    <a:pt x="25" y="54"/>
                  </a:lnTo>
                  <a:lnTo>
                    <a:pt x="18" y="54"/>
                  </a:lnTo>
                  <a:lnTo>
                    <a:pt x="13" y="54"/>
                  </a:lnTo>
                  <a:lnTo>
                    <a:pt x="10" y="51"/>
                  </a:lnTo>
                  <a:lnTo>
                    <a:pt x="7" y="44"/>
                  </a:lnTo>
                  <a:lnTo>
                    <a:pt x="2" y="38"/>
                  </a:lnTo>
                  <a:lnTo>
                    <a:pt x="0" y="37"/>
                  </a:lnTo>
                  <a:close/>
                </a:path>
              </a:pathLst>
            </a:custGeom>
            <a:solidFill>
              <a:srgbClr val="FFF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0" name="Freeform 39"/>
            <p:cNvSpPr>
              <a:spLocks/>
            </p:cNvSpPr>
            <p:nvPr/>
          </p:nvSpPr>
          <p:spPr bwMode="auto">
            <a:xfrm>
              <a:off x="4039" y="2657"/>
              <a:ext cx="66" cy="31"/>
            </a:xfrm>
            <a:custGeom>
              <a:avLst/>
              <a:gdLst>
                <a:gd name="T0" fmla="*/ 0 w 131"/>
                <a:gd name="T1" fmla="*/ 1 h 61"/>
                <a:gd name="T2" fmla="*/ 1 w 131"/>
                <a:gd name="T3" fmla="*/ 1 h 61"/>
                <a:gd name="T4" fmla="*/ 1 w 131"/>
                <a:gd name="T5" fmla="*/ 0 h 61"/>
                <a:gd name="T6" fmla="*/ 1 w 131"/>
                <a:gd name="T7" fmla="*/ 1 h 61"/>
                <a:gd name="T8" fmla="*/ 1 w 131"/>
                <a:gd name="T9" fmla="*/ 1 h 61"/>
                <a:gd name="T10" fmla="*/ 1 w 131"/>
                <a:gd name="T11" fmla="*/ 1 h 61"/>
                <a:gd name="T12" fmla="*/ 1 w 131"/>
                <a:gd name="T13" fmla="*/ 1 h 61"/>
                <a:gd name="T14" fmla="*/ 1 w 131"/>
                <a:gd name="T15" fmla="*/ 1 h 61"/>
                <a:gd name="T16" fmla="*/ 1 w 131"/>
                <a:gd name="T17" fmla="*/ 1 h 61"/>
                <a:gd name="T18" fmla="*/ 1 w 131"/>
                <a:gd name="T19" fmla="*/ 1 h 61"/>
                <a:gd name="T20" fmla="*/ 1 w 131"/>
                <a:gd name="T21" fmla="*/ 1 h 61"/>
                <a:gd name="T22" fmla="*/ 1 w 131"/>
                <a:gd name="T23" fmla="*/ 1 h 61"/>
                <a:gd name="T24" fmla="*/ 1 w 131"/>
                <a:gd name="T25" fmla="*/ 1 h 61"/>
                <a:gd name="T26" fmla="*/ 1 w 131"/>
                <a:gd name="T27" fmla="*/ 1 h 61"/>
                <a:gd name="T28" fmla="*/ 0 w 131"/>
                <a:gd name="T29" fmla="*/ 1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1"/>
                <a:gd name="T46" fmla="*/ 0 h 61"/>
                <a:gd name="T47" fmla="*/ 131 w 131"/>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1" h="61">
                  <a:moveTo>
                    <a:pt x="0" y="31"/>
                  </a:moveTo>
                  <a:lnTo>
                    <a:pt x="28" y="8"/>
                  </a:lnTo>
                  <a:lnTo>
                    <a:pt x="68" y="0"/>
                  </a:lnTo>
                  <a:lnTo>
                    <a:pt x="100" y="14"/>
                  </a:lnTo>
                  <a:lnTo>
                    <a:pt x="125" y="28"/>
                  </a:lnTo>
                  <a:lnTo>
                    <a:pt x="131" y="48"/>
                  </a:lnTo>
                  <a:lnTo>
                    <a:pt x="119" y="60"/>
                  </a:lnTo>
                  <a:lnTo>
                    <a:pt x="106" y="61"/>
                  </a:lnTo>
                  <a:lnTo>
                    <a:pt x="65" y="52"/>
                  </a:lnTo>
                  <a:lnTo>
                    <a:pt x="32" y="46"/>
                  </a:lnTo>
                  <a:lnTo>
                    <a:pt x="10" y="48"/>
                  </a:lnTo>
                  <a:lnTo>
                    <a:pt x="9" y="45"/>
                  </a:lnTo>
                  <a:lnTo>
                    <a:pt x="5" y="40"/>
                  </a:lnTo>
                  <a:lnTo>
                    <a:pt x="2" y="34"/>
                  </a:lnTo>
                  <a:lnTo>
                    <a:pt x="0" y="31"/>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1" name="Freeform 40"/>
            <p:cNvSpPr>
              <a:spLocks/>
            </p:cNvSpPr>
            <p:nvPr/>
          </p:nvSpPr>
          <p:spPr bwMode="auto">
            <a:xfrm>
              <a:off x="3831" y="2747"/>
              <a:ext cx="71" cy="17"/>
            </a:xfrm>
            <a:custGeom>
              <a:avLst/>
              <a:gdLst>
                <a:gd name="T0" fmla="*/ 1 w 140"/>
                <a:gd name="T1" fmla="*/ 0 h 33"/>
                <a:gd name="T2" fmla="*/ 0 w 140"/>
                <a:gd name="T3" fmla="*/ 1 h 33"/>
                <a:gd name="T4" fmla="*/ 1 w 140"/>
                <a:gd name="T5" fmla="*/ 1 h 33"/>
                <a:gd name="T6" fmla="*/ 1 w 140"/>
                <a:gd name="T7" fmla="*/ 1 h 33"/>
                <a:gd name="T8" fmla="*/ 1 w 140"/>
                <a:gd name="T9" fmla="*/ 1 h 33"/>
                <a:gd name="T10" fmla="*/ 1 w 140"/>
                <a:gd name="T11" fmla="*/ 1 h 33"/>
                <a:gd name="T12" fmla="*/ 1 w 140"/>
                <a:gd name="T13" fmla="*/ 1 h 33"/>
                <a:gd name="T14" fmla="*/ 1 w 140"/>
                <a:gd name="T15" fmla="*/ 1 h 33"/>
                <a:gd name="T16" fmla="*/ 1 w 140"/>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33"/>
                <a:gd name="T29" fmla="*/ 140 w 1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33">
                  <a:moveTo>
                    <a:pt x="22" y="0"/>
                  </a:moveTo>
                  <a:lnTo>
                    <a:pt x="0" y="4"/>
                  </a:lnTo>
                  <a:lnTo>
                    <a:pt x="54" y="5"/>
                  </a:lnTo>
                  <a:lnTo>
                    <a:pt x="108" y="20"/>
                  </a:lnTo>
                  <a:lnTo>
                    <a:pt x="140" y="33"/>
                  </a:lnTo>
                  <a:lnTo>
                    <a:pt x="68" y="28"/>
                  </a:lnTo>
                  <a:lnTo>
                    <a:pt x="8" y="23"/>
                  </a:lnTo>
                  <a:lnTo>
                    <a:pt x="3" y="21"/>
                  </a:lnTo>
                  <a:lnTo>
                    <a:pt x="22"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2" name="Freeform 41"/>
            <p:cNvSpPr>
              <a:spLocks/>
            </p:cNvSpPr>
            <p:nvPr/>
          </p:nvSpPr>
          <p:spPr bwMode="auto">
            <a:xfrm>
              <a:off x="3842" y="2772"/>
              <a:ext cx="101" cy="50"/>
            </a:xfrm>
            <a:custGeom>
              <a:avLst/>
              <a:gdLst>
                <a:gd name="T0" fmla="*/ 1 w 201"/>
                <a:gd name="T1" fmla="*/ 0 h 101"/>
                <a:gd name="T2" fmla="*/ 1 w 201"/>
                <a:gd name="T3" fmla="*/ 0 h 101"/>
                <a:gd name="T4" fmla="*/ 1 w 201"/>
                <a:gd name="T5" fmla="*/ 0 h 101"/>
                <a:gd name="T6" fmla="*/ 1 w 201"/>
                <a:gd name="T7" fmla="*/ 0 h 101"/>
                <a:gd name="T8" fmla="*/ 1 w 201"/>
                <a:gd name="T9" fmla="*/ 0 h 101"/>
                <a:gd name="T10" fmla="*/ 1 w 201"/>
                <a:gd name="T11" fmla="*/ 0 h 101"/>
                <a:gd name="T12" fmla="*/ 0 w 201"/>
                <a:gd name="T13" fmla="*/ 0 h 101"/>
                <a:gd name="T14" fmla="*/ 1 w 201"/>
                <a:gd name="T15" fmla="*/ 0 h 101"/>
                <a:gd name="T16" fmla="*/ 0 60000 65536"/>
                <a:gd name="T17" fmla="*/ 0 60000 65536"/>
                <a:gd name="T18" fmla="*/ 0 60000 65536"/>
                <a:gd name="T19" fmla="*/ 0 60000 65536"/>
                <a:gd name="T20" fmla="*/ 0 60000 65536"/>
                <a:gd name="T21" fmla="*/ 0 60000 65536"/>
                <a:gd name="T22" fmla="*/ 0 60000 65536"/>
                <a:gd name="T23" fmla="*/ 0 60000 65536"/>
                <a:gd name="T24" fmla="*/ 0 w 201"/>
                <a:gd name="T25" fmla="*/ 0 h 101"/>
                <a:gd name="T26" fmla="*/ 201 w 201"/>
                <a:gd name="T27" fmla="*/ 101 h 1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 h="101">
                  <a:moveTo>
                    <a:pt x="38" y="0"/>
                  </a:moveTo>
                  <a:lnTo>
                    <a:pt x="91" y="35"/>
                  </a:lnTo>
                  <a:lnTo>
                    <a:pt x="138" y="59"/>
                  </a:lnTo>
                  <a:lnTo>
                    <a:pt x="201" y="81"/>
                  </a:lnTo>
                  <a:lnTo>
                    <a:pt x="146" y="101"/>
                  </a:lnTo>
                  <a:lnTo>
                    <a:pt x="88" y="70"/>
                  </a:lnTo>
                  <a:lnTo>
                    <a:pt x="0" y="3"/>
                  </a:lnTo>
                  <a:lnTo>
                    <a:pt x="38"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3" name="Freeform 42"/>
            <p:cNvSpPr>
              <a:spLocks/>
            </p:cNvSpPr>
            <p:nvPr/>
          </p:nvSpPr>
          <p:spPr bwMode="auto">
            <a:xfrm>
              <a:off x="3979" y="2845"/>
              <a:ext cx="46" cy="19"/>
            </a:xfrm>
            <a:custGeom>
              <a:avLst/>
              <a:gdLst>
                <a:gd name="T0" fmla="*/ 1 w 91"/>
                <a:gd name="T1" fmla="*/ 0 h 38"/>
                <a:gd name="T2" fmla="*/ 1 w 91"/>
                <a:gd name="T3" fmla="*/ 1 h 38"/>
                <a:gd name="T4" fmla="*/ 1 w 91"/>
                <a:gd name="T5" fmla="*/ 1 h 38"/>
                <a:gd name="T6" fmla="*/ 1 w 91"/>
                <a:gd name="T7" fmla="*/ 1 h 38"/>
                <a:gd name="T8" fmla="*/ 1 w 91"/>
                <a:gd name="T9" fmla="*/ 1 h 38"/>
                <a:gd name="T10" fmla="*/ 1 w 91"/>
                <a:gd name="T11" fmla="*/ 1 h 38"/>
                <a:gd name="T12" fmla="*/ 1 w 91"/>
                <a:gd name="T13" fmla="*/ 1 h 38"/>
                <a:gd name="T14" fmla="*/ 1 w 91"/>
                <a:gd name="T15" fmla="*/ 1 h 38"/>
                <a:gd name="T16" fmla="*/ 1 w 91"/>
                <a:gd name="T17" fmla="*/ 1 h 38"/>
                <a:gd name="T18" fmla="*/ 1 w 91"/>
                <a:gd name="T19" fmla="*/ 1 h 38"/>
                <a:gd name="T20" fmla="*/ 0 w 91"/>
                <a:gd name="T21" fmla="*/ 1 h 38"/>
                <a:gd name="T22" fmla="*/ 1 w 91"/>
                <a:gd name="T23" fmla="*/ 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
                <a:gd name="T37" fmla="*/ 0 h 38"/>
                <a:gd name="T38" fmla="*/ 91 w 91"/>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 h="38">
                  <a:moveTo>
                    <a:pt x="3" y="0"/>
                  </a:moveTo>
                  <a:lnTo>
                    <a:pt x="53" y="19"/>
                  </a:lnTo>
                  <a:lnTo>
                    <a:pt x="91" y="16"/>
                  </a:lnTo>
                  <a:lnTo>
                    <a:pt x="40" y="38"/>
                  </a:lnTo>
                  <a:lnTo>
                    <a:pt x="38" y="37"/>
                  </a:lnTo>
                  <a:lnTo>
                    <a:pt x="32" y="36"/>
                  </a:lnTo>
                  <a:lnTo>
                    <a:pt x="24" y="32"/>
                  </a:lnTo>
                  <a:lnTo>
                    <a:pt x="16" y="27"/>
                  </a:lnTo>
                  <a:lnTo>
                    <a:pt x="8" y="23"/>
                  </a:lnTo>
                  <a:lnTo>
                    <a:pt x="2" y="16"/>
                  </a:lnTo>
                  <a:lnTo>
                    <a:pt x="0" y="8"/>
                  </a:lnTo>
                  <a:lnTo>
                    <a:pt x="3"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4" name="Freeform 43"/>
            <p:cNvSpPr>
              <a:spLocks/>
            </p:cNvSpPr>
            <p:nvPr/>
          </p:nvSpPr>
          <p:spPr bwMode="auto">
            <a:xfrm>
              <a:off x="4129" y="2793"/>
              <a:ext cx="36" cy="32"/>
            </a:xfrm>
            <a:custGeom>
              <a:avLst/>
              <a:gdLst>
                <a:gd name="T0" fmla="*/ 0 w 74"/>
                <a:gd name="T1" fmla="*/ 1 h 64"/>
                <a:gd name="T2" fmla="*/ 0 w 74"/>
                <a:gd name="T3" fmla="*/ 1 h 64"/>
                <a:gd name="T4" fmla="*/ 0 w 74"/>
                <a:gd name="T5" fmla="*/ 0 h 64"/>
                <a:gd name="T6" fmla="*/ 0 w 74"/>
                <a:gd name="T7" fmla="*/ 1 h 64"/>
                <a:gd name="T8" fmla="*/ 0 w 74"/>
                <a:gd name="T9" fmla="*/ 1 h 64"/>
                <a:gd name="T10" fmla="*/ 0 w 74"/>
                <a:gd name="T11" fmla="*/ 1 h 64"/>
                <a:gd name="T12" fmla="*/ 0 w 74"/>
                <a:gd name="T13" fmla="*/ 1 h 64"/>
                <a:gd name="T14" fmla="*/ 0 w 74"/>
                <a:gd name="T15" fmla="*/ 1 h 64"/>
                <a:gd name="T16" fmla="*/ 0 w 74"/>
                <a:gd name="T17" fmla="*/ 1 h 64"/>
                <a:gd name="T18" fmla="*/ 0 w 74"/>
                <a:gd name="T19" fmla="*/ 1 h 64"/>
                <a:gd name="T20" fmla="*/ 0 w 74"/>
                <a:gd name="T21" fmla="*/ 1 h 64"/>
                <a:gd name="T22" fmla="*/ 0 w 74"/>
                <a:gd name="T23" fmla="*/ 1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64"/>
                <a:gd name="T38" fmla="*/ 74 w 74"/>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64">
                  <a:moveTo>
                    <a:pt x="0" y="51"/>
                  </a:moveTo>
                  <a:lnTo>
                    <a:pt x="50" y="29"/>
                  </a:lnTo>
                  <a:lnTo>
                    <a:pt x="74" y="0"/>
                  </a:lnTo>
                  <a:lnTo>
                    <a:pt x="54" y="52"/>
                  </a:lnTo>
                  <a:lnTo>
                    <a:pt x="52" y="53"/>
                  </a:lnTo>
                  <a:lnTo>
                    <a:pt x="47" y="55"/>
                  </a:lnTo>
                  <a:lnTo>
                    <a:pt x="39" y="59"/>
                  </a:lnTo>
                  <a:lnTo>
                    <a:pt x="30" y="62"/>
                  </a:lnTo>
                  <a:lnTo>
                    <a:pt x="21" y="64"/>
                  </a:lnTo>
                  <a:lnTo>
                    <a:pt x="12" y="64"/>
                  </a:lnTo>
                  <a:lnTo>
                    <a:pt x="5" y="59"/>
                  </a:lnTo>
                  <a:lnTo>
                    <a:pt x="0" y="51"/>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5" name="Freeform 44"/>
            <p:cNvSpPr>
              <a:spLocks/>
            </p:cNvSpPr>
            <p:nvPr/>
          </p:nvSpPr>
          <p:spPr bwMode="auto">
            <a:xfrm>
              <a:off x="4035" y="2841"/>
              <a:ext cx="33" cy="14"/>
            </a:xfrm>
            <a:custGeom>
              <a:avLst/>
              <a:gdLst>
                <a:gd name="T0" fmla="*/ 1 w 64"/>
                <a:gd name="T1" fmla="*/ 0 h 27"/>
                <a:gd name="T2" fmla="*/ 1 w 64"/>
                <a:gd name="T3" fmla="*/ 1 h 27"/>
                <a:gd name="T4" fmla="*/ 1 w 64"/>
                <a:gd name="T5" fmla="*/ 1 h 27"/>
                <a:gd name="T6" fmla="*/ 1 w 64"/>
                <a:gd name="T7" fmla="*/ 1 h 27"/>
                <a:gd name="T8" fmla="*/ 1 w 64"/>
                <a:gd name="T9" fmla="*/ 1 h 27"/>
                <a:gd name="T10" fmla="*/ 1 w 64"/>
                <a:gd name="T11" fmla="*/ 1 h 27"/>
                <a:gd name="T12" fmla="*/ 1 w 64"/>
                <a:gd name="T13" fmla="*/ 1 h 27"/>
                <a:gd name="T14" fmla="*/ 1 w 64"/>
                <a:gd name="T15" fmla="*/ 1 h 27"/>
                <a:gd name="T16" fmla="*/ 1 w 64"/>
                <a:gd name="T17" fmla="*/ 1 h 27"/>
                <a:gd name="T18" fmla="*/ 1 w 64"/>
                <a:gd name="T19" fmla="*/ 1 h 27"/>
                <a:gd name="T20" fmla="*/ 0 w 64"/>
                <a:gd name="T21" fmla="*/ 1 h 27"/>
                <a:gd name="T22" fmla="*/ 1 w 64"/>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27"/>
                <a:gd name="T38" fmla="*/ 64 w 64"/>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27">
                  <a:moveTo>
                    <a:pt x="2" y="0"/>
                  </a:moveTo>
                  <a:lnTo>
                    <a:pt x="38" y="14"/>
                  </a:lnTo>
                  <a:lnTo>
                    <a:pt x="64" y="11"/>
                  </a:lnTo>
                  <a:lnTo>
                    <a:pt x="28" y="27"/>
                  </a:lnTo>
                  <a:lnTo>
                    <a:pt x="27" y="27"/>
                  </a:lnTo>
                  <a:lnTo>
                    <a:pt x="23" y="25"/>
                  </a:lnTo>
                  <a:lnTo>
                    <a:pt x="17" y="23"/>
                  </a:lnTo>
                  <a:lnTo>
                    <a:pt x="11" y="21"/>
                  </a:lnTo>
                  <a:lnTo>
                    <a:pt x="5" y="16"/>
                  </a:lnTo>
                  <a:lnTo>
                    <a:pt x="1" y="11"/>
                  </a:lnTo>
                  <a:lnTo>
                    <a:pt x="0" y="6"/>
                  </a:lnTo>
                  <a:lnTo>
                    <a:pt x="2"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6" name="Freeform 45"/>
            <p:cNvSpPr>
              <a:spLocks/>
            </p:cNvSpPr>
            <p:nvPr/>
          </p:nvSpPr>
          <p:spPr bwMode="auto">
            <a:xfrm>
              <a:off x="4089" y="2823"/>
              <a:ext cx="29" cy="19"/>
            </a:xfrm>
            <a:custGeom>
              <a:avLst/>
              <a:gdLst>
                <a:gd name="T0" fmla="*/ 0 w 57"/>
                <a:gd name="T1" fmla="*/ 1 h 38"/>
                <a:gd name="T2" fmla="*/ 1 w 57"/>
                <a:gd name="T3" fmla="*/ 1 h 38"/>
                <a:gd name="T4" fmla="*/ 1 w 57"/>
                <a:gd name="T5" fmla="*/ 0 h 38"/>
                <a:gd name="T6" fmla="*/ 1 w 57"/>
                <a:gd name="T7" fmla="*/ 1 h 38"/>
                <a:gd name="T8" fmla="*/ 1 w 57"/>
                <a:gd name="T9" fmla="*/ 1 h 38"/>
                <a:gd name="T10" fmla="*/ 1 w 57"/>
                <a:gd name="T11" fmla="*/ 1 h 38"/>
                <a:gd name="T12" fmla="*/ 1 w 57"/>
                <a:gd name="T13" fmla="*/ 1 h 38"/>
                <a:gd name="T14" fmla="*/ 1 w 57"/>
                <a:gd name="T15" fmla="*/ 1 h 38"/>
                <a:gd name="T16" fmla="*/ 1 w 57"/>
                <a:gd name="T17" fmla="*/ 1 h 38"/>
                <a:gd name="T18" fmla="*/ 1 w 57"/>
                <a:gd name="T19" fmla="*/ 1 h 38"/>
                <a:gd name="T20" fmla="*/ 1 w 57"/>
                <a:gd name="T21" fmla="*/ 1 h 38"/>
                <a:gd name="T22" fmla="*/ 0 w 57"/>
                <a:gd name="T23" fmla="*/ 1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8"/>
                <a:gd name="T38" fmla="*/ 57 w 57"/>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8">
                  <a:moveTo>
                    <a:pt x="0" y="28"/>
                  </a:moveTo>
                  <a:lnTo>
                    <a:pt x="36" y="17"/>
                  </a:lnTo>
                  <a:lnTo>
                    <a:pt x="57" y="0"/>
                  </a:lnTo>
                  <a:lnTo>
                    <a:pt x="39" y="33"/>
                  </a:lnTo>
                  <a:lnTo>
                    <a:pt x="38" y="35"/>
                  </a:lnTo>
                  <a:lnTo>
                    <a:pt x="33" y="36"/>
                  </a:lnTo>
                  <a:lnTo>
                    <a:pt x="27" y="37"/>
                  </a:lnTo>
                  <a:lnTo>
                    <a:pt x="19" y="38"/>
                  </a:lnTo>
                  <a:lnTo>
                    <a:pt x="12" y="38"/>
                  </a:lnTo>
                  <a:lnTo>
                    <a:pt x="7" y="37"/>
                  </a:lnTo>
                  <a:lnTo>
                    <a:pt x="2" y="33"/>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7" name="Freeform 46"/>
            <p:cNvSpPr>
              <a:spLocks/>
            </p:cNvSpPr>
            <p:nvPr/>
          </p:nvSpPr>
          <p:spPr bwMode="auto">
            <a:xfrm>
              <a:off x="4072" y="2843"/>
              <a:ext cx="28" cy="20"/>
            </a:xfrm>
            <a:custGeom>
              <a:avLst/>
              <a:gdLst>
                <a:gd name="T0" fmla="*/ 0 w 57"/>
                <a:gd name="T1" fmla="*/ 1 h 40"/>
                <a:gd name="T2" fmla="*/ 0 w 57"/>
                <a:gd name="T3" fmla="*/ 1 h 40"/>
                <a:gd name="T4" fmla="*/ 0 w 57"/>
                <a:gd name="T5" fmla="*/ 0 h 40"/>
                <a:gd name="T6" fmla="*/ 0 w 57"/>
                <a:gd name="T7" fmla="*/ 1 h 40"/>
                <a:gd name="T8" fmla="*/ 0 w 57"/>
                <a:gd name="T9" fmla="*/ 1 h 40"/>
                <a:gd name="T10" fmla="*/ 0 w 57"/>
                <a:gd name="T11" fmla="*/ 1 h 40"/>
                <a:gd name="T12" fmla="*/ 0 w 57"/>
                <a:gd name="T13" fmla="*/ 1 h 40"/>
                <a:gd name="T14" fmla="*/ 0 w 57"/>
                <a:gd name="T15" fmla="*/ 1 h 40"/>
                <a:gd name="T16" fmla="*/ 0 w 57"/>
                <a:gd name="T17" fmla="*/ 1 h 40"/>
                <a:gd name="T18" fmla="*/ 0 w 57"/>
                <a:gd name="T19" fmla="*/ 1 h 40"/>
                <a:gd name="T20" fmla="*/ 0 w 57"/>
                <a:gd name="T21" fmla="*/ 1 h 40"/>
                <a:gd name="T22" fmla="*/ 0 w 57"/>
                <a:gd name="T23" fmla="*/ 1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40"/>
                <a:gd name="T38" fmla="*/ 57 w 57"/>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40">
                  <a:moveTo>
                    <a:pt x="0" y="28"/>
                  </a:moveTo>
                  <a:lnTo>
                    <a:pt x="37" y="18"/>
                  </a:lnTo>
                  <a:lnTo>
                    <a:pt x="57" y="0"/>
                  </a:lnTo>
                  <a:lnTo>
                    <a:pt x="37" y="35"/>
                  </a:lnTo>
                  <a:lnTo>
                    <a:pt x="36" y="35"/>
                  </a:lnTo>
                  <a:lnTo>
                    <a:pt x="31" y="37"/>
                  </a:lnTo>
                  <a:lnTo>
                    <a:pt x="26" y="38"/>
                  </a:lnTo>
                  <a:lnTo>
                    <a:pt x="19" y="40"/>
                  </a:lnTo>
                  <a:lnTo>
                    <a:pt x="12" y="40"/>
                  </a:lnTo>
                  <a:lnTo>
                    <a:pt x="6" y="38"/>
                  </a:lnTo>
                  <a:lnTo>
                    <a:pt x="1" y="34"/>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8" name="Freeform 47"/>
            <p:cNvSpPr>
              <a:spLocks/>
            </p:cNvSpPr>
            <p:nvPr/>
          </p:nvSpPr>
          <p:spPr bwMode="auto">
            <a:xfrm>
              <a:off x="4024" y="2857"/>
              <a:ext cx="29" cy="20"/>
            </a:xfrm>
            <a:custGeom>
              <a:avLst/>
              <a:gdLst>
                <a:gd name="T0" fmla="*/ 0 w 57"/>
                <a:gd name="T1" fmla="*/ 1 h 39"/>
                <a:gd name="T2" fmla="*/ 1 w 57"/>
                <a:gd name="T3" fmla="*/ 1 h 39"/>
                <a:gd name="T4" fmla="*/ 1 w 57"/>
                <a:gd name="T5" fmla="*/ 0 h 39"/>
                <a:gd name="T6" fmla="*/ 1 w 57"/>
                <a:gd name="T7" fmla="*/ 1 h 39"/>
                <a:gd name="T8" fmla="*/ 1 w 57"/>
                <a:gd name="T9" fmla="*/ 1 h 39"/>
                <a:gd name="T10" fmla="*/ 1 w 57"/>
                <a:gd name="T11" fmla="*/ 1 h 39"/>
                <a:gd name="T12" fmla="*/ 1 w 57"/>
                <a:gd name="T13" fmla="*/ 1 h 39"/>
                <a:gd name="T14" fmla="*/ 1 w 57"/>
                <a:gd name="T15" fmla="*/ 1 h 39"/>
                <a:gd name="T16" fmla="*/ 1 w 57"/>
                <a:gd name="T17" fmla="*/ 1 h 39"/>
                <a:gd name="T18" fmla="*/ 1 w 57"/>
                <a:gd name="T19" fmla="*/ 1 h 39"/>
                <a:gd name="T20" fmla="*/ 1 w 57"/>
                <a:gd name="T21" fmla="*/ 1 h 39"/>
                <a:gd name="T22" fmla="*/ 0 w 57"/>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9"/>
                <a:gd name="T38" fmla="*/ 57 w 57"/>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9">
                  <a:moveTo>
                    <a:pt x="0" y="28"/>
                  </a:moveTo>
                  <a:lnTo>
                    <a:pt x="36" y="18"/>
                  </a:lnTo>
                  <a:lnTo>
                    <a:pt x="57" y="0"/>
                  </a:lnTo>
                  <a:lnTo>
                    <a:pt x="38" y="35"/>
                  </a:lnTo>
                  <a:lnTo>
                    <a:pt x="36" y="36"/>
                  </a:lnTo>
                  <a:lnTo>
                    <a:pt x="32" y="37"/>
                  </a:lnTo>
                  <a:lnTo>
                    <a:pt x="26" y="38"/>
                  </a:lnTo>
                  <a:lnTo>
                    <a:pt x="19" y="39"/>
                  </a:lnTo>
                  <a:lnTo>
                    <a:pt x="12" y="39"/>
                  </a:lnTo>
                  <a:lnTo>
                    <a:pt x="6" y="38"/>
                  </a:lnTo>
                  <a:lnTo>
                    <a:pt x="2" y="35"/>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9" name="Freeform 48"/>
            <p:cNvSpPr>
              <a:spLocks/>
            </p:cNvSpPr>
            <p:nvPr/>
          </p:nvSpPr>
          <p:spPr bwMode="auto">
            <a:xfrm>
              <a:off x="3945" y="2801"/>
              <a:ext cx="29" cy="20"/>
            </a:xfrm>
            <a:custGeom>
              <a:avLst/>
              <a:gdLst>
                <a:gd name="T0" fmla="*/ 0 w 57"/>
                <a:gd name="T1" fmla="*/ 1 h 39"/>
                <a:gd name="T2" fmla="*/ 1 w 57"/>
                <a:gd name="T3" fmla="*/ 1 h 39"/>
                <a:gd name="T4" fmla="*/ 1 w 57"/>
                <a:gd name="T5" fmla="*/ 0 h 39"/>
                <a:gd name="T6" fmla="*/ 1 w 57"/>
                <a:gd name="T7" fmla="*/ 1 h 39"/>
                <a:gd name="T8" fmla="*/ 1 w 57"/>
                <a:gd name="T9" fmla="*/ 1 h 39"/>
                <a:gd name="T10" fmla="*/ 1 w 57"/>
                <a:gd name="T11" fmla="*/ 1 h 39"/>
                <a:gd name="T12" fmla="*/ 1 w 57"/>
                <a:gd name="T13" fmla="*/ 1 h 39"/>
                <a:gd name="T14" fmla="*/ 1 w 57"/>
                <a:gd name="T15" fmla="*/ 1 h 39"/>
                <a:gd name="T16" fmla="*/ 1 w 57"/>
                <a:gd name="T17" fmla="*/ 1 h 39"/>
                <a:gd name="T18" fmla="*/ 1 w 57"/>
                <a:gd name="T19" fmla="*/ 1 h 39"/>
                <a:gd name="T20" fmla="*/ 1 w 57"/>
                <a:gd name="T21" fmla="*/ 1 h 39"/>
                <a:gd name="T22" fmla="*/ 0 w 57"/>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7"/>
                <a:gd name="T37" fmla="*/ 0 h 39"/>
                <a:gd name="T38" fmla="*/ 57 w 57"/>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7" h="39">
                  <a:moveTo>
                    <a:pt x="0" y="28"/>
                  </a:moveTo>
                  <a:lnTo>
                    <a:pt x="37" y="19"/>
                  </a:lnTo>
                  <a:lnTo>
                    <a:pt x="57" y="0"/>
                  </a:lnTo>
                  <a:lnTo>
                    <a:pt x="38" y="35"/>
                  </a:lnTo>
                  <a:lnTo>
                    <a:pt x="37" y="35"/>
                  </a:lnTo>
                  <a:lnTo>
                    <a:pt x="32" y="37"/>
                  </a:lnTo>
                  <a:lnTo>
                    <a:pt x="26" y="38"/>
                  </a:lnTo>
                  <a:lnTo>
                    <a:pt x="19" y="39"/>
                  </a:lnTo>
                  <a:lnTo>
                    <a:pt x="13" y="39"/>
                  </a:lnTo>
                  <a:lnTo>
                    <a:pt x="7" y="38"/>
                  </a:lnTo>
                  <a:lnTo>
                    <a:pt x="2" y="34"/>
                  </a:lnTo>
                  <a:lnTo>
                    <a:pt x="0" y="28"/>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0" name="Freeform 49"/>
            <p:cNvSpPr>
              <a:spLocks/>
            </p:cNvSpPr>
            <p:nvPr/>
          </p:nvSpPr>
          <p:spPr bwMode="auto">
            <a:xfrm>
              <a:off x="3971" y="2826"/>
              <a:ext cx="32" cy="12"/>
            </a:xfrm>
            <a:custGeom>
              <a:avLst/>
              <a:gdLst>
                <a:gd name="T0" fmla="*/ 1 w 64"/>
                <a:gd name="T1" fmla="*/ 0 h 23"/>
                <a:gd name="T2" fmla="*/ 1 w 64"/>
                <a:gd name="T3" fmla="*/ 1 h 23"/>
                <a:gd name="T4" fmla="*/ 1 w 64"/>
                <a:gd name="T5" fmla="*/ 1 h 23"/>
                <a:gd name="T6" fmla="*/ 1 w 64"/>
                <a:gd name="T7" fmla="*/ 1 h 23"/>
                <a:gd name="T8" fmla="*/ 1 w 64"/>
                <a:gd name="T9" fmla="*/ 1 h 23"/>
                <a:gd name="T10" fmla="*/ 1 w 64"/>
                <a:gd name="T11" fmla="*/ 1 h 23"/>
                <a:gd name="T12" fmla="*/ 1 w 64"/>
                <a:gd name="T13" fmla="*/ 1 h 23"/>
                <a:gd name="T14" fmla="*/ 1 w 64"/>
                <a:gd name="T15" fmla="*/ 1 h 23"/>
                <a:gd name="T16" fmla="*/ 1 w 64"/>
                <a:gd name="T17" fmla="*/ 1 h 23"/>
                <a:gd name="T18" fmla="*/ 1 w 64"/>
                <a:gd name="T19" fmla="*/ 1 h 23"/>
                <a:gd name="T20" fmla="*/ 0 w 64"/>
                <a:gd name="T21" fmla="*/ 1 h 23"/>
                <a:gd name="T22" fmla="*/ 1 w 64"/>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23"/>
                <a:gd name="T38" fmla="*/ 64 w 64"/>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23">
                  <a:moveTo>
                    <a:pt x="1" y="0"/>
                  </a:moveTo>
                  <a:lnTo>
                    <a:pt x="39" y="8"/>
                  </a:lnTo>
                  <a:lnTo>
                    <a:pt x="64" y="1"/>
                  </a:lnTo>
                  <a:lnTo>
                    <a:pt x="32" y="23"/>
                  </a:lnTo>
                  <a:lnTo>
                    <a:pt x="31" y="23"/>
                  </a:lnTo>
                  <a:lnTo>
                    <a:pt x="26" y="22"/>
                  </a:lnTo>
                  <a:lnTo>
                    <a:pt x="20" y="21"/>
                  </a:lnTo>
                  <a:lnTo>
                    <a:pt x="13" y="18"/>
                  </a:lnTo>
                  <a:lnTo>
                    <a:pt x="6" y="15"/>
                  </a:lnTo>
                  <a:lnTo>
                    <a:pt x="2" y="12"/>
                  </a:lnTo>
                  <a:lnTo>
                    <a:pt x="0" y="6"/>
                  </a:lnTo>
                  <a:lnTo>
                    <a:pt x="1" y="0"/>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1" name="Freeform 50"/>
            <p:cNvSpPr>
              <a:spLocks/>
            </p:cNvSpPr>
            <p:nvPr/>
          </p:nvSpPr>
          <p:spPr bwMode="auto">
            <a:xfrm>
              <a:off x="3938" y="2828"/>
              <a:ext cx="29" cy="20"/>
            </a:xfrm>
            <a:custGeom>
              <a:avLst/>
              <a:gdLst>
                <a:gd name="T0" fmla="*/ 0 w 58"/>
                <a:gd name="T1" fmla="*/ 1 h 40"/>
                <a:gd name="T2" fmla="*/ 1 w 58"/>
                <a:gd name="T3" fmla="*/ 1 h 40"/>
                <a:gd name="T4" fmla="*/ 1 w 58"/>
                <a:gd name="T5" fmla="*/ 0 h 40"/>
                <a:gd name="T6" fmla="*/ 1 w 58"/>
                <a:gd name="T7" fmla="*/ 1 h 40"/>
                <a:gd name="T8" fmla="*/ 1 w 58"/>
                <a:gd name="T9" fmla="*/ 1 h 40"/>
                <a:gd name="T10" fmla="*/ 1 w 58"/>
                <a:gd name="T11" fmla="*/ 1 h 40"/>
                <a:gd name="T12" fmla="*/ 1 w 58"/>
                <a:gd name="T13" fmla="*/ 1 h 40"/>
                <a:gd name="T14" fmla="*/ 1 w 58"/>
                <a:gd name="T15" fmla="*/ 1 h 40"/>
                <a:gd name="T16" fmla="*/ 1 w 58"/>
                <a:gd name="T17" fmla="*/ 1 h 40"/>
                <a:gd name="T18" fmla="*/ 1 w 58"/>
                <a:gd name="T19" fmla="*/ 1 h 40"/>
                <a:gd name="T20" fmla="*/ 1 w 58"/>
                <a:gd name="T21" fmla="*/ 1 h 40"/>
                <a:gd name="T22" fmla="*/ 0 w 58"/>
                <a:gd name="T23" fmla="*/ 1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40"/>
                <a:gd name="T38" fmla="*/ 58 w 58"/>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40">
                  <a:moveTo>
                    <a:pt x="0" y="27"/>
                  </a:moveTo>
                  <a:lnTo>
                    <a:pt x="37" y="18"/>
                  </a:lnTo>
                  <a:lnTo>
                    <a:pt x="58" y="0"/>
                  </a:lnTo>
                  <a:lnTo>
                    <a:pt x="38" y="35"/>
                  </a:lnTo>
                  <a:lnTo>
                    <a:pt x="37" y="35"/>
                  </a:lnTo>
                  <a:lnTo>
                    <a:pt x="32" y="37"/>
                  </a:lnTo>
                  <a:lnTo>
                    <a:pt x="26" y="38"/>
                  </a:lnTo>
                  <a:lnTo>
                    <a:pt x="20" y="40"/>
                  </a:lnTo>
                  <a:lnTo>
                    <a:pt x="13" y="40"/>
                  </a:lnTo>
                  <a:lnTo>
                    <a:pt x="7" y="37"/>
                  </a:lnTo>
                  <a:lnTo>
                    <a:pt x="2" y="34"/>
                  </a:lnTo>
                  <a:lnTo>
                    <a:pt x="0" y="27"/>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2" name="Freeform 51"/>
            <p:cNvSpPr>
              <a:spLocks/>
            </p:cNvSpPr>
            <p:nvPr/>
          </p:nvSpPr>
          <p:spPr bwMode="auto">
            <a:xfrm>
              <a:off x="3613" y="2813"/>
              <a:ext cx="370" cy="301"/>
            </a:xfrm>
            <a:custGeom>
              <a:avLst/>
              <a:gdLst>
                <a:gd name="T0" fmla="*/ 1 w 740"/>
                <a:gd name="T1" fmla="*/ 1 h 601"/>
                <a:gd name="T2" fmla="*/ 0 w 740"/>
                <a:gd name="T3" fmla="*/ 1 h 601"/>
                <a:gd name="T4" fmla="*/ 1 w 740"/>
                <a:gd name="T5" fmla="*/ 1 h 601"/>
                <a:gd name="T6" fmla="*/ 1 w 740"/>
                <a:gd name="T7" fmla="*/ 1 h 601"/>
                <a:gd name="T8" fmla="*/ 1 w 740"/>
                <a:gd name="T9" fmla="*/ 1 h 601"/>
                <a:gd name="T10" fmla="*/ 1 w 740"/>
                <a:gd name="T11" fmla="*/ 1 h 601"/>
                <a:gd name="T12" fmla="*/ 1 w 740"/>
                <a:gd name="T13" fmla="*/ 1 h 601"/>
                <a:gd name="T14" fmla="*/ 1 w 740"/>
                <a:gd name="T15" fmla="*/ 1 h 601"/>
                <a:gd name="T16" fmla="*/ 1 w 740"/>
                <a:gd name="T17" fmla="*/ 1 h 601"/>
                <a:gd name="T18" fmla="*/ 1 w 740"/>
                <a:gd name="T19" fmla="*/ 1 h 601"/>
                <a:gd name="T20" fmla="*/ 1 w 740"/>
                <a:gd name="T21" fmla="*/ 1 h 601"/>
                <a:gd name="T22" fmla="*/ 1 w 740"/>
                <a:gd name="T23" fmla="*/ 1 h 601"/>
                <a:gd name="T24" fmla="*/ 1 w 740"/>
                <a:gd name="T25" fmla="*/ 1 h 601"/>
                <a:gd name="T26" fmla="*/ 1 w 740"/>
                <a:gd name="T27" fmla="*/ 1 h 601"/>
                <a:gd name="T28" fmla="*/ 1 w 740"/>
                <a:gd name="T29" fmla="*/ 1 h 601"/>
                <a:gd name="T30" fmla="*/ 1 w 740"/>
                <a:gd name="T31" fmla="*/ 1 h 601"/>
                <a:gd name="T32" fmla="*/ 1 w 740"/>
                <a:gd name="T33" fmla="*/ 1 h 601"/>
                <a:gd name="T34" fmla="*/ 1 w 740"/>
                <a:gd name="T35" fmla="*/ 1 h 601"/>
                <a:gd name="T36" fmla="*/ 1 w 740"/>
                <a:gd name="T37" fmla="*/ 1 h 601"/>
                <a:gd name="T38" fmla="*/ 1 w 740"/>
                <a:gd name="T39" fmla="*/ 1 h 601"/>
                <a:gd name="T40" fmla="*/ 1 w 740"/>
                <a:gd name="T41" fmla="*/ 1 h 601"/>
                <a:gd name="T42" fmla="*/ 1 w 740"/>
                <a:gd name="T43" fmla="*/ 1 h 601"/>
                <a:gd name="T44" fmla="*/ 1 w 740"/>
                <a:gd name="T45" fmla="*/ 0 h 601"/>
                <a:gd name="T46" fmla="*/ 1 w 740"/>
                <a:gd name="T47" fmla="*/ 1 h 601"/>
                <a:gd name="T48" fmla="*/ 1 w 740"/>
                <a:gd name="T49" fmla="*/ 1 h 601"/>
                <a:gd name="T50" fmla="*/ 1 w 740"/>
                <a:gd name="T51" fmla="*/ 1 h 601"/>
                <a:gd name="T52" fmla="*/ 1 w 740"/>
                <a:gd name="T53" fmla="*/ 1 h 601"/>
                <a:gd name="T54" fmla="*/ 1 w 740"/>
                <a:gd name="T55" fmla="*/ 1 h 601"/>
                <a:gd name="T56" fmla="*/ 1 w 740"/>
                <a:gd name="T57" fmla="*/ 1 h 601"/>
                <a:gd name="T58" fmla="*/ 1 w 740"/>
                <a:gd name="T59" fmla="*/ 1 h 601"/>
                <a:gd name="T60" fmla="*/ 1 w 740"/>
                <a:gd name="T61" fmla="*/ 1 h 601"/>
                <a:gd name="T62" fmla="*/ 1 w 740"/>
                <a:gd name="T63" fmla="*/ 1 h 601"/>
                <a:gd name="T64" fmla="*/ 1 w 740"/>
                <a:gd name="T65" fmla="*/ 1 h 601"/>
                <a:gd name="T66" fmla="*/ 1 w 740"/>
                <a:gd name="T67" fmla="*/ 1 h 6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40"/>
                <a:gd name="T103" fmla="*/ 0 h 601"/>
                <a:gd name="T104" fmla="*/ 740 w 740"/>
                <a:gd name="T105" fmla="*/ 601 h 6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40" h="601">
                  <a:moveTo>
                    <a:pt x="65" y="375"/>
                  </a:moveTo>
                  <a:lnTo>
                    <a:pt x="42" y="474"/>
                  </a:lnTo>
                  <a:lnTo>
                    <a:pt x="0" y="521"/>
                  </a:lnTo>
                  <a:lnTo>
                    <a:pt x="0" y="580"/>
                  </a:lnTo>
                  <a:lnTo>
                    <a:pt x="36" y="586"/>
                  </a:lnTo>
                  <a:lnTo>
                    <a:pt x="65" y="592"/>
                  </a:lnTo>
                  <a:lnTo>
                    <a:pt x="112" y="575"/>
                  </a:lnTo>
                  <a:lnTo>
                    <a:pt x="140" y="581"/>
                  </a:lnTo>
                  <a:lnTo>
                    <a:pt x="169" y="586"/>
                  </a:lnTo>
                  <a:lnTo>
                    <a:pt x="197" y="590"/>
                  </a:lnTo>
                  <a:lnTo>
                    <a:pt x="226" y="594"/>
                  </a:lnTo>
                  <a:lnTo>
                    <a:pt x="255" y="597"/>
                  </a:lnTo>
                  <a:lnTo>
                    <a:pt x="283" y="600"/>
                  </a:lnTo>
                  <a:lnTo>
                    <a:pt x="311" y="601"/>
                  </a:lnTo>
                  <a:lnTo>
                    <a:pt x="340" y="601"/>
                  </a:lnTo>
                  <a:lnTo>
                    <a:pt x="368" y="600"/>
                  </a:lnTo>
                  <a:lnTo>
                    <a:pt x="395" y="597"/>
                  </a:lnTo>
                  <a:lnTo>
                    <a:pt x="423" y="593"/>
                  </a:lnTo>
                  <a:lnTo>
                    <a:pt x="450" y="587"/>
                  </a:lnTo>
                  <a:lnTo>
                    <a:pt x="476" y="580"/>
                  </a:lnTo>
                  <a:lnTo>
                    <a:pt x="501" y="570"/>
                  </a:lnTo>
                  <a:lnTo>
                    <a:pt x="526" y="559"/>
                  </a:lnTo>
                  <a:lnTo>
                    <a:pt x="550" y="545"/>
                  </a:lnTo>
                  <a:lnTo>
                    <a:pt x="592" y="512"/>
                  </a:lnTo>
                  <a:lnTo>
                    <a:pt x="629" y="475"/>
                  </a:lnTo>
                  <a:lnTo>
                    <a:pt x="659" y="436"/>
                  </a:lnTo>
                  <a:lnTo>
                    <a:pt x="683" y="392"/>
                  </a:lnTo>
                  <a:lnTo>
                    <a:pt x="701" y="344"/>
                  </a:lnTo>
                  <a:lnTo>
                    <a:pt x="712" y="290"/>
                  </a:lnTo>
                  <a:lnTo>
                    <a:pt x="718" y="230"/>
                  </a:lnTo>
                  <a:lnTo>
                    <a:pt x="719" y="163"/>
                  </a:lnTo>
                  <a:lnTo>
                    <a:pt x="736" y="87"/>
                  </a:lnTo>
                  <a:lnTo>
                    <a:pt x="737" y="74"/>
                  </a:lnTo>
                  <a:lnTo>
                    <a:pt x="740" y="62"/>
                  </a:lnTo>
                  <a:lnTo>
                    <a:pt x="739" y="50"/>
                  </a:lnTo>
                  <a:lnTo>
                    <a:pt x="725" y="40"/>
                  </a:lnTo>
                  <a:lnTo>
                    <a:pt x="673" y="55"/>
                  </a:lnTo>
                  <a:lnTo>
                    <a:pt x="645" y="43"/>
                  </a:lnTo>
                  <a:lnTo>
                    <a:pt x="619" y="34"/>
                  </a:lnTo>
                  <a:lnTo>
                    <a:pt x="595" y="25"/>
                  </a:lnTo>
                  <a:lnTo>
                    <a:pt x="572" y="18"/>
                  </a:lnTo>
                  <a:lnTo>
                    <a:pt x="551" y="12"/>
                  </a:lnTo>
                  <a:lnTo>
                    <a:pt x="530" y="6"/>
                  </a:lnTo>
                  <a:lnTo>
                    <a:pt x="509" y="3"/>
                  </a:lnTo>
                  <a:lnTo>
                    <a:pt x="490" y="1"/>
                  </a:lnTo>
                  <a:lnTo>
                    <a:pt x="469" y="0"/>
                  </a:lnTo>
                  <a:lnTo>
                    <a:pt x="450" y="0"/>
                  </a:lnTo>
                  <a:lnTo>
                    <a:pt x="429" y="2"/>
                  </a:lnTo>
                  <a:lnTo>
                    <a:pt x="407" y="4"/>
                  </a:lnTo>
                  <a:lnTo>
                    <a:pt x="384" y="9"/>
                  </a:lnTo>
                  <a:lnTo>
                    <a:pt x="360" y="13"/>
                  </a:lnTo>
                  <a:lnTo>
                    <a:pt x="333" y="20"/>
                  </a:lnTo>
                  <a:lnTo>
                    <a:pt x="304" y="28"/>
                  </a:lnTo>
                  <a:lnTo>
                    <a:pt x="276" y="42"/>
                  </a:lnTo>
                  <a:lnTo>
                    <a:pt x="249" y="57"/>
                  </a:lnTo>
                  <a:lnTo>
                    <a:pt x="224" y="73"/>
                  </a:lnTo>
                  <a:lnTo>
                    <a:pt x="201" y="89"/>
                  </a:lnTo>
                  <a:lnTo>
                    <a:pt x="179" y="105"/>
                  </a:lnTo>
                  <a:lnTo>
                    <a:pt x="159" y="124"/>
                  </a:lnTo>
                  <a:lnTo>
                    <a:pt x="142" y="142"/>
                  </a:lnTo>
                  <a:lnTo>
                    <a:pt x="126" y="163"/>
                  </a:lnTo>
                  <a:lnTo>
                    <a:pt x="112" y="184"/>
                  </a:lnTo>
                  <a:lnTo>
                    <a:pt x="99" y="207"/>
                  </a:lnTo>
                  <a:lnTo>
                    <a:pt x="89" y="231"/>
                  </a:lnTo>
                  <a:lnTo>
                    <a:pt x="80" y="256"/>
                  </a:lnTo>
                  <a:lnTo>
                    <a:pt x="74" y="283"/>
                  </a:lnTo>
                  <a:lnTo>
                    <a:pt x="68" y="312"/>
                  </a:lnTo>
                  <a:lnTo>
                    <a:pt x="66" y="343"/>
                  </a:lnTo>
                  <a:lnTo>
                    <a:pt x="65" y="375"/>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3" name="Freeform 52"/>
            <p:cNvSpPr>
              <a:spLocks/>
            </p:cNvSpPr>
            <p:nvPr/>
          </p:nvSpPr>
          <p:spPr bwMode="auto">
            <a:xfrm>
              <a:off x="3614" y="2816"/>
              <a:ext cx="367" cy="296"/>
            </a:xfrm>
            <a:custGeom>
              <a:avLst/>
              <a:gdLst>
                <a:gd name="T0" fmla="*/ 1 w 732"/>
                <a:gd name="T1" fmla="*/ 0 h 593"/>
                <a:gd name="T2" fmla="*/ 1 w 732"/>
                <a:gd name="T3" fmla="*/ 0 h 593"/>
                <a:gd name="T4" fmla="*/ 1 w 732"/>
                <a:gd name="T5" fmla="*/ 0 h 593"/>
                <a:gd name="T6" fmla="*/ 1 w 732"/>
                <a:gd name="T7" fmla="*/ 0 h 593"/>
                <a:gd name="T8" fmla="*/ 1 w 732"/>
                <a:gd name="T9" fmla="*/ 0 h 593"/>
                <a:gd name="T10" fmla="*/ 1 w 732"/>
                <a:gd name="T11" fmla="*/ 0 h 593"/>
                <a:gd name="T12" fmla="*/ 1 w 732"/>
                <a:gd name="T13" fmla="*/ 0 h 593"/>
                <a:gd name="T14" fmla="*/ 1 w 732"/>
                <a:gd name="T15" fmla="*/ 0 h 593"/>
                <a:gd name="T16" fmla="*/ 1 w 732"/>
                <a:gd name="T17" fmla="*/ 0 h 593"/>
                <a:gd name="T18" fmla="*/ 1 w 732"/>
                <a:gd name="T19" fmla="*/ 0 h 593"/>
                <a:gd name="T20" fmla="*/ 1 w 732"/>
                <a:gd name="T21" fmla="*/ 0 h 593"/>
                <a:gd name="T22" fmla="*/ 1 w 732"/>
                <a:gd name="T23" fmla="*/ 0 h 593"/>
                <a:gd name="T24" fmla="*/ 1 w 732"/>
                <a:gd name="T25" fmla="*/ 0 h 593"/>
                <a:gd name="T26" fmla="*/ 1 w 732"/>
                <a:gd name="T27" fmla="*/ 0 h 593"/>
                <a:gd name="T28" fmla="*/ 1 w 732"/>
                <a:gd name="T29" fmla="*/ 0 h 593"/>
                <a:gd name="T30" fmla="*/ 1 w 732"/>
                <a:gd name="T31" fmla="*/ 0 h 593"/>
                <a:gd name="T32" fmla="*/ 1 w 732"/>
                <a:gd name="T33" fmla="*/ 0 h 593"/>
                <a:gd name="T34" fmla="*/ 1 w 732"/>
                <a:gd name="T35" fmla="*/ 0 h 593"/>
                <a:gd name="T36" fmla="*/ 1 w 732"/>
                <a:gd name="T37" fmla="*/ 0 h 593"/>
                <a:gd name="T38" fmla="*/ 1 w 732"/>
                <a:gd name="T39" fmla="*/ 0 h 593"/>
                <a:gd name="T40" fmla="*/ 1 w 732"/>
                <a:gd name="T41" fmla="*/ 0 h 593"/>
                <a:gd name="T42" fmla="*/ 1 w 732"/>
                <a:gd name="T43" fmla="*/ 0 h 593"/>
                <a:gd name="T44" fmla="*/ 1 w 732"/>
                <a:gd name="T45" fmla="*/ 0 h 593"/>
                <a:gd name="T46" fmla="*/ 1 w 732"/>
                <a:gd name="T47" fmla="*/ 0 h 593"/>
                <a:gd name="T48" fmla="*/ 1 w 732"/>
                <a:gd name="T49" fmla="*/ 0 h 593"/>
                <a:gd name="T50" fmla="*/ 1 w 732"/>
                <a:gd name="T51" fmla="*/ 0 h 593"/>
                <a:gd name="T52" fmla="*/ 1 w 732"/>
                <a:gd name="T53" fmla="*/ 0 h 593"/>
                <a:gd name="T54" fmla="*/ 1 w 732"/>
                <a:gd name="T55" fmla="*/ 0 h 593"/>
                <a:gd name="T56" fmla="*/ 1 w 732"/>
                <a:gd name="T57" fmla="*/ 0 h 593"/>
                <a:gd name="T58" fmla="*/ 1 w 732"/>
                <a:gd name="T59" fmla="*/ 0 h 593"/>
                <a:gd name="T60" fmla="*/ 1 w 732"/>
                <a:gd name="T61" fmla="*/ 0 h 593"/>
                <a:gd name="T62" fmla="*/ 1 w 732"/>
                <a:gd name="T63" fmla="*/ 0 h 593"/>
                <a:gd name="T64" fmla="*/ 1 w 732"/>
                <a:gd name="T65" fmla="*/ 0 h 593"/>
                <a:gd name="T66" fmla="*/ 1 w 732"/>
                <a:gd name="T67" fmla="*/ 0 h 593"/>
                <a:gd name="T68" fmla="*/ 1 w 732"/>
                <a:gd name="T69" fmla="*/ 0 h 593"/>
                <a:gd name="T70" fmla="*/ 1 w 732"/>
                <a:gd name="T71" fmla="*/ 0 h 593"/>
                <a:gd name="T72" fmla="*/ 1 w 732"/>
                <a:gd name="T73" fmla="*/ 0 h 593"/>
                <a:gd name="T74" fmla="*/ 1 w 732"/>
                <a:gd name="T75" fmla="*/ 0 h 593"/>
                <a:gd name="T76" fmla="*/ 1 w 732"/>
                <a:gd name="T77" fmla="*/ 0 h 593"/>
                <a:gd name="T78" fmla="*/ 1 w 732"/>
                <a:gd name="T79" fmla="*/ 0 h 593"/>
                <a:gd name="T80" fmla="*/ 1 w 732"/>
                <a:gd name="T81" fmla="*/ 0 h 593"/>
                <a:gd name="T82" fmla="*/ 1 w 732"/>
                <a:gd name="T83" fmla="*/ 0 h 593"/>
                <a:gd name="T84" fmla="*/ 1 w 732"/>
                <a:gd name="T85" fmla="*/ 0 h 593"/>
                <a:gd name="T86" fmla="*/ 1 w 732"/>
                <a:gd name="T87" fmla="*/ 0 h 593"/>
                <a:gd name="T88" fmla="*/ 1 w 732"/>
                <a:gd name="T89" fmla="*/ 0 h 593"/>
                <a:gd name="T90" fmla="*/ 1 w 732"/>
                <a:gd name="T91" fmla="*/ 0 h 593"/>
                <a:gd name="T92" fmla="*/ 1 w 732"/>
                <a:gd name="T93" fmla="*/ 0 h 593"/>
                <a:gd name="T94" fmla="*/ 1 w 732"/>
                <a:gd name="T95" fmla="*/ 0 h 593"/>
                <a:gd name="T96" fmla="*/ 1 w 732"/>
                <a:gd name="T97" fmla="*/ 0 h 593"/>
                <a:gd name="T98" fmla="*/ 1 w 732"/>
                <a:gd name="T99" fmla="*/ 0 h 593"/>
                <a:gd name="T100" fmla="*/ 1 w 732"/>
                <a:gd name="T101" fmla="*/ 0 h 593"/>
                <a:gd name="T102" fmla="*/ 1 w 732"/>
                <a:gd name="T103" fmla="*/ 0 h 593"/>
                <a:gd name="T104" fmla="*/ 1 w 732"/>
                <a:gd name="T105" fmla="*/ 0 h 593"/>
                <a:gd name="T106" fmla="*/ 1 w 732"/>
                <a:gd name="T107" fmla="*/ 0 h 5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2"/>
                <a:gd name="T163" fmla="*/ 0 h 593"/>
                <a:gd name="T164" fmla="*/ 732 w 732"/>
                <a:gd name="T165" fmla="*/ 593 h 5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2" h="593">
                  <a:moveTo>
                    <a:pt x="64" y="369"/>
                  </a:moveTo>
                  <a:lnTo>
                    <a:pt x="58" y="393"/>
                  </a:lnTo>
                  <a:lnTo>
                    <a:pt x="53" y="417"/>
                  </a:lnTo>
                  <a:lnTo>
                    <a:pt x="47" y="441"/>
                  </a:lnTo>
                  <a:lnTo>
                    <a:pt x="41" y="467"/>
                  </a:lnTo>
                  <a:lnTo>
                    <a:pt x="37" y="472"/>
                  </a:lnTo>
                  <a:lnTo>
                    <a:pt x="32" y="478"/>
                  </a:lnTo>
                  <a:lnTo>
                    <a:pt x="26" y="485"/>
                  </a:lnTo>
                  <a:lnTo>
                    <a:pt x="22" y="491"/>
                  </a:lnTo>
                  <a:lnTo>
                    <a:pt x="16" y="497"/>
                  </a:lnTo>
                  <a:lnTo>
                    <a:pt x="11" y="502"/>
                  </a:lnTo>
                  <a:lnTo>
                    <a:pt x="5" y="509"/>
                  </a:lnTo>
                  <a:lnTo>
                    <a:pt x="1" y="515"/>
                  </a:lnTo>
                  <a:lnTo>
                    <a:pt x="1" y="530"/>
                  </a:lnTo>
                  <a:lnTo>
                    <a:pt x="1" y="544"/>
                  </a:lnTo>
                  <a:lnTo>
                    <a:pt x="1" y="558"/>
                  </a:lnTo>
                  <a:lnTo>
                    <a:pt x="0" y="573"/>
                  </a:lnTo>
                  <a:lnTo>
                    <a:pt x="4" y="574"/>
                  </a:lnTo>
                  <a:lnTo>
                    <a:pt x="9" y="574"/>
                  </a:lnTo>
                  <a:lnTo>
                    <a:pt x="14" y="575"/>
                  </a:lnTo>
                  <a:lnTo>
                    <a:pt x="18" y="576"/>
                  </a:lnTo>
                  <a:lnTo>
                    <a:pt x="23" y="577"/>
                  </a:lnTo>
                  <a:lnTo>
                    <a:pt x="26" y="577"/>
                  </a:lnTo>
                  <a:lnTo>
                    <a:pt x="31" y="578"/>
                  </a:lnTo>
                  <a:lnTo>
                    <a:pt x="35" y="578"/>
                  </a:lnTo>
                  <a:lnTo>
                    <a:pt x="42" y="579"/>
                  </a:lnTo>
                  <a:lnTo>
                    <a:pt x="50" y="581"/>
                  </a:lnTo>
                  <a:lnTo>
                    <a:pt x="57" y="582"/>
                  </a:lnTo>
                  <a:lnTo>
                    <a:pt x="64" y="583"/>
                  </a:lnTo>
                  <a:lnTo>
                    <a:pt x="70" y="581"/>
                  </a:lnTo>
                  <a:lnTo>
                    <a:pt x="76" y="578"/>
                  </a:lnTo>
                  <a:lnTo>
                    <a:pt x="82" y="577"/>
                  </a:lnTo>
                  <a:lnTo>
                    <a:pt x="87" y="575"/>
                  </a:lnTo>
                  <a:lnTo>
                    <a:pt x="93" y="573"/>
                  </a:lnTo>
                  <a:lnTo>
                    <a:pt x="99" y="571"/>
                  </a:lnTo>
                  <a:lnTo>
                    <a:pt x="105" y="569"/>
                  </a:lnTo>
                  <a:lnTo>
                    <a:pt x="110" y="567"/>
                  </a:lnTo>
                  <a:lnTo>
                    <a:pt x="138" y="573"/>
                  </a:lnTo>
                  <a:lnTo>
                    <a:pt x="167" y="577"/>
                  </a:lnTo>
                  <a:lnTo>
                    <a:pt x="194" y="582"/>
                  </a:lnTo>
                  <a:lnTo>
                    <a:pt x="223" y="586"/>
                  </a:lnTo>
                  <a:lnTo>
                    <a:pt x="251" y="590"/>
                  </a:lnTo>
                  <a:lnTo>
                    <a:pt x="280" y="592"/>
                  </a:lnTo>
                  <a:lnTo>
                    <a:pt x="307" y="593"/>
                  </a:lnTo>
                  <a:lnTo>
                    <a:pt x="336" y="593"/>
                  </a:lnTo>
                  <a:lnTo>
                    <a:pt x="364" y="592"/>
                  </a:lnTo>
                  <a:lnTo>
                    <a:pt x="391" y="589"/>
                  </a:lnTo>
                  <a:lnTo>
                    <a:pt x="418" y="585"/>
                  </a:lnTo>
                  <a:lnTo>
                    <a:pt x="444" y="579"/>
                  </a:lnTo>
                  <a:lnTo>
                    <a:pt x="470" y="573"/>
                  </a:lnTo>
                  <a:lnTo>
                    <a:pt x="495" y="562"/>
                  </a:lnTo>
                  <a:lnTo>
                    <a:pt x="519" y="552"/>
                  </a:lnTo>
                  <a:lnTo>
                    <a:pt x="542" y="538"/>
                  </a:lnTo>
                  <a:lnTo>
                    <a:pt x="585" y="505"/>
                  </a:lnTo>
                  <a:lnTo>
                    <a:pt x="622" y="468"/>
                  </a:lnTo>
                  <a:lnTo>
                    <a:pt x="652" y="429"/>
                  </a:lnTo>
                  <a:lnTo>
                    <a:pt x="675" y="385"/>
                  </a:lnTo>
                  <a:lnTo>
                    <a:pt x="692" y="338"/>
                  </a:lnTo>
                  <a:lnTo>
                    <a:pt x="703" y="285"/>
                  </a:lnTo>
                  <a:lnTo>
                    <a:pt x="710" y="226"/>
                  </a:lnTo>
                  <a:lnTo>
                    <a:pt x="710" y="160"/>
                  </a:lnTo>
                  <a:lnTo>
                    <a:pt x="715" y="141"/>
                  </a:lnTo>
                  <a:lnTo>
                    <a:pt x="719" y="122"/>
                  </a:lnTo>
                  <a:lnTo>
                    <a:pt x="723" y="103"/>
                  </a:lnTo>
                  <a:lnTo>
                    <a:pt x="728" y="84"/>
                  </a:lnTo>
                  <a:lnTo>
                    <a:pt x="729" y="73"/>
                  </a:lnTo>
                  <a:lnTo>
                    <a:pt x="732" y="60"/>
                  </a:lnTo>
                  <a:lnTo>
                    <a:pt x="731" y="48"/>
                  </a:lnTo>
                  <a:lnTo>
                    <a:pt x="719" y="39"/>
                  </a:lnTo>
                  <a:lnTo>
                    <a:pt x="713" y="42"/>
                  </a:lnTo>
                  <a:lnTo>
                    <a:pt x="707" y="43"/>
                  </a:lnTo>
                  <a:lnTo>
                    <a:pt x="700" y="45"/>
                  </a:lnTo>
                  <a:lnTo>
                    <a:pt x="693" y="46"/>
                  </a:lnTo>
                  <a:lnTo>
                    <a:pt x="686" y="48"/>
                  </a:lnTo>
                  <a:lnTo>
                    <a:pt x="679" y="50"/>
                  </a:lnTo>
                  <a:lnTo>
                    <a:pt x="673" y="52"/>
                  </a:lnTo>
                  <a:lnTo>
                    <a:pt x="667" y="54"/>
                  </a:lnTo>
                  <a:lnTo>
                    <a:pt x="639" y="44"/>
                  </a:lnTo>
                  <a:lnTo>
                    <a:pt x="614" y="34"/>
                  </a:lnTo>
                  <a:lnTo>
                    <a:pt x="590" y="25"/>
                  </a:lnTo>
                  <a:lnTo>
                    <a:pt x="567" y="19"/>
                  </a:lnTo>
                  <a:lnTo>
                    <a:pt x="547" y="12"/>
                  </a:lnTo>
                  <a:lnTo>
                    <a:pt x="526" y="7"/>
                  </a:lnTo>
                  <a:lnTo>
                    <a:pt x="505" y="4"/>
                  </a:lnTo>
                  <a:lnTo>
                    <a:pt x="486" y="1"/>
                  </a:lnTo>
                  <a:lnTo>
                    <a:pt x="466" y="0"/>
                  </a:lnTo>
                  <a:lnTo>
                    <a:pt x="445" y="0"/>
                  </a:lnTo>
                  <a:lnTo>
                    <a:pt x="425" y="1"/>
                  </a:lnTo>
                  <a:lnTo>
                    <a:pt x="403" y="5"/>
                  </a:lnTo>
                  <a:lnTo>
                    <a:pt x="380" y="8"/>
                  </a:lnTo>
                  <a:lnTo>
                    <a:pt x="356" y="14"/>
                  </a:lnTo>
                  <a:lnTo>
                    <a:pt x="329" y="20"/>
                  </a:lnTo>
                  <a:lnTo>
                    <a:pt x="301" y="28"/>
                  </a:lnTo>
                  <a:lnTo>
                    <a:pt x="274" y="42"/>
                  </a:lnTo>
                  <a:lnTo>
                    <a:pt x="247" y="57"/>
                  </a:lnTo>
                  <a:lnTo>
                    <a:pt x="223" y="72"/>
                  </a:lnTo>
                  <a:lnTo>
                    <a:pt x="200" y="88"/>
                  </a:lnTo>
                  <a:lnTo>
                    <a:pt x="178" y="105"/>
                  </a:lnTo>
                  <a:lnTo>
                    <a:pt x="160" y="122"/>
                  </a:lnTo>
                  <a:lnTo>
                    <a:pt x="141" y="141"/>
                  </a:lnTo>
                  <a:lnTo>
                    <a:pt x="126" y="160"/>
                  </a:lnTo>
                  <a:lnTo>
                    <a:pt x="111" y="182"/>
                  </a:lnTo>
                  <a:lnTo>
                    <a:pt x="100" y="204"/>
                  </a:lnTo>
                  <a:lnTo>
                    <a:pt x="88" y="227"/>
                  </a:lnTo>
                  <a:lnTo>
                    <a:pt x="80" y="252"/>
                  </a:lnTo>
                  <a:lnTo>
                    <a:pt x="73" y="279"/>
                  </a:lnTo>
                  <a:lnTo>
                    <a:pt x="69" y="308"/>
                  </a:lnTo>
                  <a:lnTo>
                    <a:pt x="65" y="336"/>
                  </a:lnTo>
                  <a:lnTo>
                    <a:pt x="64" y="369"/>
                  </a:lnTo>
                  <a:close/>
                </a:path>
              </a:pathLst>
            </a:custGeom>
            <a:solidFill>
              <a:srgbClr val="D889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4" name="Freeform 53"/>
            <p:cNvSpPr>
              <a:spLocks/>
            </p:cNvSpPr>
            <p:nvPr/>
          </p:nvSpPr>
          <p:spPr bwMode="auto">
            <a:xfrm>
              <a:off x="3616" y="2818"/>
              <a:ext cx="362" cy="292"/>
            </a:xfrm>
            <a:custGeom>
              <a:avLst/>
              <a:gdLst>
                <a:gd name="T0" fmla="*/ 1 w 723"/>
                <a:gd name="T1" fmla="*/ 1 h 584"/>
                <a:gd name="T2" fmla="*/ 1 w 723"/>
                <a:gd name="T3" fmla="*/ 1 h 584"/>
                <a:gd name="T4" fmla="*/ 1 w 723"/>
                <a:gd name="T5" fmla="*/ 1 h 584"/>
                <a:gd name="T6" fmla="*/ 1 w 723"/>
                <a:gd name="T7" fmla="*/ 1 h 584"/>
                <a:gd name="T8" fmla="*/ 1 w 723"/>
                <a:gd name="T9" fmla="*/ 1 h 584"/>
                <a:gd name="T10" fmla="*/ 1 w 723"/>
                <a:gd name="T11" fmla="*/ 1 h 584"/>
                <a:gd name="T12" fmla="*/ 1 w 723"/>
                <a:gd name="T13" fmla="*/ 1 h 584"/>
                <a:gd name="T14" fmla="*/ 0 w 723"/>
                <a:gd name="T15" fmla="*/ 1 h 584"/>
                <a:gd name="T16" fmla="*/ 1 w 723"/>
                <a:gd name="T17" fmla="*/ 1 h 584"/>
                <a:gd name="T18" fmla="*/ 1 w 723"/>
                <a:gd name="T19" fmla="*/ 1 h 584"/>
                <a:gd name="T20" fmla="*/ 1 w 723"/>
                <a:gd name="T21" fmla="*/ 1 h 584"/>
                <a:gd name="T22" fmla="*/ 1 w 723"/>
                <a:gd name="T23" fmla="*/ 1 h 584"/>
                <a:gd name="T24" fmla="*/ 1 w 723"/>
                <a:gd name="T25" fmla="*/ 1 h 584"/>
                <a:gd name="T26" fmla="*/ 1 w 723"/>
                <a:gd name="T27" fmla="*/ 1 h 584"/>
                <a:gd name="T28" fmla="*/ 1 w 723"/>
                <a:gd name="T29" fmla="*/ 1 h 584"/>
                <a:gd name="T30" fmla="*/ 1 w 723"/>
                <a:gd name="T31" fmla="*/ 1 h 584"/>
                <a:gd name="T32" fmla="*/ 1 w 723"/>
                <a:gd name="T33" fmla="*/ 1 h 584"/>
                <a:gd name="T34" fmla="*/ 1 w 723"/>
                <a:gd name="T35" fmla="*/ 1 h 584"/>
                <a:gd name="T36" fmla="*/ 1 w 723"/>
                <a:gd name="T37" fmla="*/ 1 h 584"/>
                <a:gd name="T38" fmla="*/ 1 w 723"/>
                <a:gd name="T39" fmla="*/ 1 h 584"/>
                <a:gd name="T40" fmla="*/ 1 w 723"/>
                <a:gd name="T41" fmla="*/ 1 h 584"/>
                <a:gd name="T42" fmla="*/ 1 w 723"/>
                <a:gd name="T43" fmla="*/ 1 h 584"/>
                <a:gd name="T44" fmla="*/ 1 w 723"/>
                <a:gd name="T45" fmla="*/ 1 h 584"/>
                <a:gd name="T46" fmla="*/ 1 w 723"/>
                <a:gd name="T47" fmla="*/ 1 h 584"/>
                <a:gd name="T48" fmla="*/ 1 w 723"/>
                <a:gd name="T49" fmla="*/ 1 h 584"/>
                <a:gd name="T50" fmla="*/ 1 w 723"/>
                <a:gd name="T51" fmla="*/ 1 h 584"/>
                <a:gd name="T52" fmla="*/ 1 w 723"/>
                <a:gd name="T53" fmla="*/ 1 h 584"/>
                <a:gd name="T54" fmla="*/ 1 w 723"/>
                <a:gd name="T55" fmla="*/ 1 h 584"/>
                <a:gd name="T56" fmla="*/ 1 w 723"/>
                <a:gd name="T57" fmla="*/ 1 h 584"/>
                <a:gd name="T58" fmla="*/ 1 w 723"/>
                <a:gd name="T59" fmla="*/ 1 h 584"/>
                <a:gd name="T60" fmla="*/ 1 w 723"/>
                <a:gd name="T61" fmla="*/ 1 h 584"/>
                <a:gd name="T62" fmla="*/ 1 w 723"/>
                <a:gd name="T63" fmla="*/ 1 h 584"/>
                <a:gd name="T64" fmla="*/ 1 w 723"/>
                <a:gd name="T65" fmla="*/ 1 h 584"/>
                <a:gd name="T66" fmla="*/ 1 w 723"/>
                <a:gd name="T67" fmla="*/ 1 h 584"/>
                <a:gd name="T68" fmla="*/ 1 w 723"/>
                <a:gd name="T69" fmla="*/ 1 h 584"/>
                <a:gd name="T70" fmla="*/ 1 w 723"/>
                <a:gd name="T71" fmla="*/ 1 h 584"/>
                <a:gd name="T72" fmla="*/ 1 w 723"/>
                <a:gd name="T73" fmla="*/ 1 h 584"/>
                <a:gd name="T74" fmla="*/ 1 w 723"/>
                <a:gd name="T75" fmla="*/ 1 h 584"/>
                <a:gd name="T76" fmla="*/ 1 w 723"/>
                <a:gd name="T77" fmla="*/ 1 h 584"/>
                <a:gd name="T78" fmla="*/ 1 w 723"/>
                <a:gd name="T79" fmla="*/ 1 h 584"/>
                <a:gd name="T80" fmla="*/ 1 w 723"/>
                <a:gd name="T81" fmla="*/ 1 h 584"/>
                <a:gd name="T82" fmla="*/ 1 w 723"/>
                <a:gd name="T83" fmla="*/ 1 h 584"/>
                <a:gd name="T84" fmla="*/ 1 w 723"/>
                <a:gd name="T85" fmla="*/ 0 h 584"/>
                <a:gd name="T86" fmla="*/ 1 w 723"/>
                <a:gd name="T87" fmla="*/ 1 h 584"/>
                <a:gd name="T88" fmla="*/ 1 w 723"/>
                <a:gd name="T89" fmla="*/ 1 h 584"/>
                <a:gd name="T90" fmla="*/ 1 w 723"/>
                <a:gd name="T91" fmla="*/ 1 h 584"/>
                <a:gd name="T92" fmla="*/ 1 w 723"/>
                <a:gd name="T93" fmla="*/ 1 h 584"/>
                <a:gd name="T94" fmla="*/ 1 w 723"/>
                <a:gd name="T95" fmla="*/ 1 h 584"/>
                <a:gd name="T96" fmla="*/ 1 w 723"/>
                <a:gd name="T97" fmla="*/ 1 h 584"/>
                <a:gd name="T98" fmla="*/ 1 w 723"/>
                <a:gd name="T99" fmla="*/ 1 h 584"/>
                <a:gd name="T100" fmla="*/ 1 w 723"/>
                <a:gd name="T101" fmla="*/ 1 h 584"/>
                <a:gd name="T102" fmla="*/ 1 w 723"/>
                <a:gd name="T103" fmla="*/ 1 h 584"/>
                <a:gd name="T104" fmla="*/ 1 w 723"/>
                <a:gd name="T105" fmla="*/ 1 h 584"/>
                <a:gd name="T106" fmla="*/ 1 w 723"/>
                <a:gd name="T107" fmla="*/ 1 h 5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3"/>
                <a:gd name="T163" fmla="*/ 0 h 584"/>
                <a:gd name="T164" fmla="*/ 723 w 723"/>
                <a:gd name="T165" fmla="*/ 584 h 5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3" h="584">
                  <a:moveTo>
                    <a:pt x="65" y="361"/>
                  </a:moveTo>
                  <a:lnTo>
                    <a:pt x="59" y="386"/>
                  </a:lnTo>
                  <a:lnTo>
                    <a:pt x="53" y="410"/>
                  </a:lnTo>
                  <a:lnTo>
                    <a:pt x="47" y="434"/>
                  </a:lnTo>
                  <a:lnTo>
                    <a:pt x="42" y="458"/>
                  </a:lnTo>
                  <a:lnTo>
                    <a:pt x="37" y="464"/>
                  </a:lnTo>
                  <a:lnTo>
                    <a:pt x="32" y="471"/>
                  </a:lnTo>
                  <a:lnTo>
                    <a:pt x="27" y="477"/>
                  </a:lnTo>
                  <a:lnTo>
                    <a:pt x="22" y="482"/>
                  </a:lnTo>
                  <a:lnTo>
                    <a:pt x="17" y="488"/>
                  </a:lnTo>
                  <a:lnTo>
                    <a:pt x="12" y="495"/>
                  </a:lnTo>
                  <a:lnTo>
                    <a:pt x="7" y="501"/>
                  </a:lnTo>
                  <a:lnTo>
                    <a:pt x="2" y="508"/>
                  </a:lnTo>
                  <a:lnTo>
                    <a:pt x="1" y="521"/>
                  </a:lnTo>
                  <a:lnTo>
                    <a:pt x="1" y="535"/>
                  </a:lnTo>
                  <a:lnTo>
                    <a:pt x="0" y="550"/>
                  </a:lnTo>
                  <a:lnTo>
                    <a:pt x="0" y="564"/>
                  </a:lnTo>
                  <a:lnTo>
                    <a:pt x="5" y="565"/>
                  </a:lnTo>
                  <a:lnTo>
                    <a:pt x="9" y="565"/>
                  </a:lnTo>
                  <a:lnTo>
                    <a:pt x="13" y="566"/>
                  </a:lnTo>
                  <a:lnTo>
                    <a:pt x="17" y="568"/>
                  </a:lnTo>
                  <a:lnTo>
                    <a:pt x="22" y="569"/>
                  </a:lnTo>
                  <a:lnTo>
                    <a:pt x="27" y="569"/>
                  </a:lnTo>
                  <a:lnTo>
                    <a:pt x="30" y="570"/>
                  </a:lnTo>
                  <a:lnTo>
                    <a:pt x="35" y="571"/>
                  </a:lnTo>
                  <a:lnTo>
                    <a:pt x="43" y="571"/>
                  </a:lnTo>
                  <a:lnTo>
                    <a:pt x="50" y="571"/>
                  </a:lnTo>
                  <a:lnTo>
                    <a:pt x="57" y="572"/>
                  </a:lnTo>
                  <a:lnTo>
                    <a:pt x="65" y="572"/>
                  </a:lnTo>
                  <a:lnTo>
                    <a:pt x="70" y="570"/>
                  </a:lnTo>
                  <a:lnTo>
                    <a:pt x="76" y="569"/>
                  </a:lnTo>
                  <a:lnTo>
                    <a:pt x="82" y="566"/>
                  </a:lnTo>
                  <a:lnTo>
                    <a:pt x="88" y="565"/>
                  </a:lnTo>
                  <a:lnTo>
                    <a:pt x="92" y="563"/>
                  </a:lnTo>
                  <a:lnTo>
                    <a:pt x="98" y="562"/>
                  </a:lnTo>
                  <a:lnTo>
                    <a:pt x="104" y="559"/>
                  </a:lnTo>
                  <a:lnTo>
                    <a:pt x="110" y="558"/>
                  </a:lnTo>
                  <a:lnTo>
                    <a:pt x="137" y="564"/>
                  </a:lnTo>
                  <a:lnTo>
                    <a:pt x="165" y="569"/>
                  </a:lnTo>
                  <a:lnTo>
                    <a:pt x="193" y="573"/>
                  </a:lnTo>
                  <a:lnTo>
                    <a:pt x="220" y="577"/>
                  </a:lnTo>
                  <a:lnTo>
                    <a:pt x="248" y="580"/>
                  </a:lnTo>
                  <a:lnTo>
                    <a:pt x="277" y="583"/>
                  </a:lnTo>
                  <a:lnTo>
                    <a:pt x="304" y="584"/>
                  </a:lnTo>
                  <a:lnTo>
                    <a:pt x="332" y="584"/>
                  </a:lnTo>
                  <a:lnTo>
                    <a:pt x="359" y="584"/>
                  </a:lnTo>
                  <a:lnTo>
                    <a:pt x="386" y="580"/>
                  </a:lnTo>
                  <a:lnTo>
                    <a:pt x="412" y="577"/>
                  </a:lnTo>
                  <a:lnTo>
                    <a:pt x="439" y="571"/>
                  </a:lnTo>
                  <a:lnTo>
                    <a:pt x="464" y="564"/>
                  </a:lnTo>
                  <a:lnTo>
                    <a:pt x="488" y="555"/>
                  </a:lnTo>
                  <a:lnTo>
                    <a:pt x="513" y="543"/>
                  </a:lnTo>
                  <a:lnTo>
                    <a:pt x="536" y="531"/>
                  </a:lnTo>
                  <a:lnTo>
                    <a:pt x="578" y="497"/>
                  </a:lnTo>
                  <a:lnTo>
                    <a:pt x="614" y="460"/>
                  </a:lnTo>
                  <a:lnTo>
                    <a:pt x="644" y="421"/>
                  </a:lnTo>
                  <a:lnTo>
                    <a:pt x="667" y="378"/>
                  </a:lnTo>
                  <a:lnTo>
                    <a:pt x="684" y="330"/>
                  </a:lnTo>
                  <a:lnTo>
                    <a:pt x="696" y="277"/>
                  </a:lnTo>
                  <a:lnTo>
                    <a:pt x="702" y="220"/>
                  </a:lnTo>
                  <a:lnTo>
                    <a:pt x="702" y="156"/>
                  </a:lnTo>
                  <a:lnTo>
                    <a:pt x="706" y="138"/>
                  </a:lnTo>
                  <a:lnTo>
                    <a:pt x="710" y="120"/>
                  </a:lnTo>
                  <a:lnTo>
                    <a:pt x="714" y="100"/>
                  </a:lnTo>
                  <a:lnTo>
                    <a:pt x="718" y="81"/>
                  </a:lnTo>
                  <a:lnTo>
                    <a:pt x="720" y="70"/>
                  </a:lnTo>
                  <a:lnTo>
                    <a:pt x="723" y="58"/>
                  </a:lnTo>
                  <a:lnTo>
                    <a:pt x="723" y="48"/>
                  </a:lnTo>
                  <a:lnTo>
                    <a:pt x="714" y="38"/>
                  </a:lnTo>
                  <a:lnTo>
                    <a:pt x="707" y="39"/>
                  </a:lnTo>
                  <a:lnTo>
                    <a:pt x="700" y="41"/>
                  </a:lnTo>
                  <a:lnTo>
                    <a:pt x="693" y="42"/>
                  </a:lnTo>
                  <a:lnTo>
                    <a:pt x="688" y="45"/>
                  </a:lnTo>
                  <a:lnTo>
                    <a:pt x="681" y="46"/>
                  </a:lnTo>
                  <a:lnTo>
                    <a:pt x="674" y="48"/>
                  </a:lnTo>
                  <a:lnTo>
                    <a:pt x="667" y="49"/>
                  </a:lnTo>
                  <a:lnTo>
                    <a:pt x="660" y="52"/>
                  </a:lnTo>
                  <a:lnTo>
                    <a:pt x="634" y="41"/>
                  </a:lnTo>
                  <a:lnTo>
                    <a:pt x="609" y="32"/>
                  </a:lnTo>
                  <a:lnTo>
                    <a:pt x="585" y="23"/>
                  </a:lnTo>
                  <a:lnTo>
                    <a:pt x="563" y="16"/>
                  </a:lnTo>
                  <a:lnTo>
                    <a:pt x="543" y="10"/>
                  </a:lnTo>
                  <a:lnTo>
                    <a:pt x="522" y="5"/>
                  </a:lnTo>
                  <a:lnTo>
                    <a:pt x="502" y="2"/>
                  </a:lnTo>
                  <a:lnTo>
                    <a:pt x="483" y="0"/>
                  </a:lnTo>
                  <a:lnTo>
                    <a:pt x="463" y="0"/>
                  </a:lnTo>
                  <a:lnTo>
                    <a:pt x="442" y="0"/>
                  </a:lnTo>
                  <a:lnTo>
                    <a:pt x="422" y="1"/>
                  </a:lnTo>
                  <a:lnTo>
                    <a:pt x="400" y="4"/>
                  </a:lnTo>
                  <a:lnTo>
                    <a:pt x="377" y="8"/>
                  </a:lnTo>
                  <a:lnTo>
                    <a:pt x="353" y="14"/>
                  </a:lnTo>
                  <a:lnTo>
                    <a:pt x="327" y="19"/>
                  </a:lnTo>
                  <a:lnTo>
                    <a:pt x="300" y="27"/>
                  </a:lnTo>
                  <a:lnTo>
                    <a:pt x="272" y="41"/>
                  </a:lnTo>
                  <a:lnTo>
                    <a:pt x="247" y="55"/>
                  </a:lnTo>
                  <a:lnTo>
                    <a:pt x="222" y="70"/>
                  </a:lnTo>
                  <a:lnTo>
                    <a:pt x="199" y="86"/>
                  </a:lnTo>
                  <a:lnTo>
                    <a:pt x="179" y="102"/>
                  </a:lnTo>
                  <a:lnTo>
                    <a:pt x="159" y="120"/>
                  </a:lnTo>
                  <a:lnTo>
                    <a:pt x="142" y="138"/>
                  </a:lnTo>
                  <a:lnTo>
                    <a:pt x="126" y="158"/>
                  </a:lnTo>
                  <a:lnTo>
                    <a:pt x="112" y="178"/>
                  </a:lnTo>
                  <a:lnTo>
                    <a:pt x="99" y="199"/>
                  </a:lnTo>
                  <a:lnTo>
                    <a:pt x="89" y="222"/>
                  </a:lnTo>
                  <a:lnTo>
                    <a:pt x="81" y="247"/>
                  </a:lnTo>
                  <a:lnTo>
                    <a:pt x="74" y="273"/>
                  </a:lnTo>
                  <a:lnTo>
                    <a:pt x="68" y="300"/>
                  </a:lnTo>
                  <a:lnTo>
                    <a:pt x="66" y="330"/>
                  </a:lnTo>
                  <a:lnTo>
                    <a:pt x="65" y="361"/>
                  </a:lnTo>
                  <a:close/>
                </a:path>
              </a:pathLst>
            </a:custGeom>
            <a:solidFill>
              <a:srgbClr val="DB8E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5" name="Freeform 54"/>
            <p:cNvSpPr>
              <a:spLocks/>
            </p:cNvSpPr>
            <p:nvPr/>
          </p:nvSpPr>
          <p:spPr bwMode="auto">
            <a:xfrm>
              <a:off x="3617" y="2820"/>
              <a:ext cx="358" cy="288"/>
            </a:xfrm>
            <a:custGeom>
              <a:avLst/>
              <a:gdLst>
                <a:gd name="T0" fmla="*/ 0 w 717"/>
                <a:gd name="T1" fmla="*/ 0 h 577"/>
                <a:gd name="T2" fmla="*/ 0 w 717"/>
                <a:gd name="T3" fmla="*/ 0 h 577"/>
                <a:gd name="T4" fmla="*/ 0 w 717"/>
                <a:gd name="T5" fmla="*/ 0 h 577"/>
                <a:gd name="T6" fmla="*/ 0 w 717"/>
                <a:gd name="T7" fmla="*/ 0 h 577"/>
                <a:gd name="T8" fmla="*/ 0 w 717"/>
                <a:gd name="T9" fmla="*/ 0 h 577"/>
                <a:gd name="T10" fmla="*/ 0 w 717"/>
                <a:gd name="T11" fmla="*/ 0 h 577"/>
                <a:gd name="T12" fmla="*/ 0 w 717"/>
                <a:gd name="T13" fmla="*/ 0 h 577"/>
                <a:gd name="T14" fmla="*/ 0 w 717"/>
                <a:gd name="T15" fmla="*/ 0 h 577"/>
                <a:gd name="T16" fmla="*/ 0 w 717"/>
                <a:gd name="T17" fmla="*/ 0 h 577"/>
                <a:gd name="T18" fmla="*/ 0 w 717"/>
                <a:gd name="T19" fmla="*/ 0 h 577"/>
                <a:gd name="T20" fmla="*/ 0 w 717"/>
                <a:gd name="T21" fmla="*/ 0 h 577"/>
                <a:gd name="T22" fmla="*/ 0 w 717"/>
                <a:gd name="T23" fmla="*/ 0 h 577"/>
                <a:gd name="T24" fmla="*/ 0 w 717"/>
                <a:gd name="T25" fmla="*/ 0 h 577"/>
                <a:gd name="T26" fmla="*/ 0 w 717"/>
                <a:gd name="T27" fmla="*/ 0 h 577"/>
                <a:gd name="T28" fmla="*/ 0 w 717"/>
                <a:gd name="T29" fmla="*/ 0 h 577"/>
                <a:gd name="T30" fmla="*/ 0 w 717"/>
                <a:gd name="T31" fmla="*/ 0 h 577"/>
                <a:gd name="T32" fmla="*/ 0 w 717"/>
                <a:gd name="T33" fmla="*/ 0 h 577"/>
                <a:gd name="T34" fmla="*/ 0 w 717"/>
                <a:gd name="T35" fmla="*/ 0 h 577"/>
                <a:gd name="T36" fmla="*/ 0 w 717"/>
                <a:gd name="T37" fmla="*/ 0 h 577"/>
                <a:gd name="T38" fmla="*/ 0 w 717"/>
                <a:gd name="T39" fmla="*/ 0 h 577"/>
                <a:gd name="T40" fmla="*/ 0 w 717"/>
                <a:gd name="T41" fmla="*/ 0 h 577"/>
                <a:gd name="T42" fmla="*/ 0 w 717"/>
                <a:gd name="T43" fmla="*/ 0 h 577"/>
                <a:gd name="T44" fmla="*/ 0 w 717"/>
                <a:gd name="T45" fmla="*/ 0 h 577"/>
                <a:gd name="T46" fmla="*/ 0 w 717"/>
                <a:gd name="T47" fmla="*/ 0 h 577"/>
                <a:gd name="T48" fmla="*/ 0 w 717"/>
                <a:gd name="T49" fmla="*/ 0 h 577"/>
                <a:gd name="T50" fmla="*/ 0 w 717"/>
                <a:gd name="T51" fmla="*/ 0 h 577"/>
                <a:gd name="T52" fmla="*/ 0 w 717"/>
                <a:gd name="T53" fmla="*/ 0 h 577"/>
                <a:gd name="T54" fmla="*/ 0 w 717"/>
                <a:gd name="T55" fmla="*/ 0 h 577"/>
                <a:gd name="T56" fmla="*/ 0 w 717"/>
                <a:gd name="T57" fmla="*/ 0 h 577"/>
                <a:gd name="T58" fmla="*/ 0 w 717"/>
                <a:gd name="T59" fmla="*/ 0 h 577"/>
                <a:gd name="T60" fmla="*/ 0 w 717"/>
                <a:gd name="T61" fmla="*/ 0 h 577"/>
                <a:gd name="T62" fmla="*/ 0 w 717"/>
                <a:gd name="T63" fmla="*/ 0 h 577"/>
                <a:gd name="T64" fmla="*/ 0 w 717"/>
                <a:gd name="T65" fmla="*/ 0 h 577"/>
                <a:gd name="T66" fmla="*/ 0 w 717"/>
                <a:gd name="T67" fmla="*/ 0 h 577"/>
                <a:gd name="T68" fmla="*/ 0 w 717"/>
                <a:gd name="T69" fmla="*/ 0 h 577"/>
                <a:gd name="T70" fmla="*/ 0 w 717"/>
                <a:gd name="T71" fmla="*/ 0 h 577"/>
                <a:gd name="T72" fmla="*/ 0 w 717"/>
                <a:gd name="T73" fmla="*/ 0 h 577"/>
                <a:gd name="T74" fmla="*/ 0 w 717"/>
                <a:gd name="T75" fmla="*/ 0 h 577"/>
                <a:gd name="T76" fmla="*/ 0 w 717"/>
                <a:gd name="T77" fmla="*/ 0 h 577"/>
                <a:gd name="T78" fmla="*/ 0 w 717"/>
                <a:gd name="T79" fmla="*/ 0 h 577"/>
                <a:gd name="T80" fmla="*/ 0 w 717"/>
                <a:gd name="T81" fmla="*/ 0 h 577"/>
                <a:gd name="T82" fmla="*/ 0 w 717"/>
                <a:gd name="T83" fmla="*/ 0 h 577"/>
                <a:gd name="T84" fmla="*/ 0 w 717"/>
                <a:gd name="T85" fmla="*/ 0 h 577"/>
                <a:gd name="T86" fmla="*/ 0 w 717"/>
                <a:gd name="T87" fmla="*/ 0 h 577"/>
                <a:gd name="T88" fmla="*/ 0 w 717"/>
                <a:gd name="T89" fmla="*/ 0 h 577"/>
                <a:gd name="T90" fmla="*/ 0 w 717"/>
                <a:gd name="T91" fmla="*/ 0 h 577"/>
                <a:gd name="T92" fmla="*/ 0 w 717"/>
                <a:gd name="T93" fmla="*/ 0 h 577"/>
                <a:gd name="T94" fmla="*/ 0 w 717"/>
                <a:gd name="T95" fmla="*/ 0 h 577"/>
                <a:gd name="T96" fmla="*/ 0 w 717"/>
                <a:gd name="T97" fmla="*/ 0 h 577"/>
                <a:gd name="T98" fmla="*/ 0 w 717"/>
                <a:gd name="T99" fmla="*/ 0 h 577"/>
                <a:gd name="T100" fmla="*/ 0 w 717"/>
                <a:gd name="T101" fmla="*/ 0 h 577"/>
                <a:gd name="T102" fmla="*/ 0 w 717"/>
                <a:gd name="T103" fmla="*/ 0 h 577"/>
                <a:gd name="T104" fmla="*/ 0 w 717"/>
                <a:gd name="T105" fmla="*/ 0 h 577"/>
                <a:gd name="T106" fmla="*/ 0 w 717"/>
                <a:gd name="T107" fmla="*/ 0 h 5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7"/>
                <a:gd name="T163" fmla="*/ 0 h 577"/>
                <a:gd name="T164" fmla="*/ 717 w 717"/>
                <a:gd name="T165" fmla="*/ 577 h 5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7" h="577">
                  <a:moveTo>
                    <a:pt x="65" y="356"/>
                  </a:moveTo>
                  <a:lnTo>
                    <a:pt x="59" y="380"/>
                  </a:lnTo>
                  <a:lnTo>
                    <a:pt x="55" y="403"/>
                  </a:lnTo>
                  <a:lnTo>
                    <a:pt x="49" y="427"/>
                  </a:lnTo>
                  <a:lnTo>
                    <a:pt x="43" y="452"/>
                  </a:lnTo>
                  <a:lnTo>
                    <a:pt x="38" y="457"/>
                  </a:lnTo>
                  <a:lnTo>
                    <a:pt x="34" y="464"/>
                  </a:lnTo>
                  <a:lnTo>
                    <a:pt x="28" y="470"/>
                  </a:lnTo>
                  <a:lnTo>
                    <a:pt x="24" y="476"/>
                  </a:lnTo>
                  <a:lnTo>
                    <a:pt x="19" y="483"/>
                  </a:lnTo>
                  <a:lnTo>
                    <a:pt x="13" y="489"/>
                  </a:lnTo>
                  <a:lnTo>
                    <a:pt x="9" y="495"/>
                  </a:lnTo>
                  <a:lnTo>
                    <a:pt x="4" y="501"/>
                  </a:lnTo>
                  <a:lnTo>
                    <a:pt x="3" y="515"/>
                  </a:lnTo>
                  <a:lnTo>
                    <a:pt x="3" y="529"/>
                  </a:lnTo>
                  <a:lnTo>
                    <a:pt x="2" y="544"/>
                  </a:lnTo>
                  <a:lnTo>
                    <a:pt x="0" y="558"/>
                  </a:lnTo>
                  <a:lnTo>
                    <a:pt x="5" y="559"/>
                  </a:lnTo>
                  <a:lnTo>
                    <a:pt x="10" y="559"/>
                  </a:lnTo>
                  <a:lnTo>
                    <a:pt x="13" y="560"/>
                  </a:lnTo>
                  <a:lnTo>
                    <a:pt x="18" y="561"/>
                  </a:lnTo>
                  <a:lnTo>
                    <a:pt x="22" y="562"/>
                  </a:lnTo>
                  <a:lnTo>
                    <a:pt x="27" y="562"/>
                  </a:lnTo>
                  <a:lnTo>
                    <a:pt x="32" y="563"/>
                  </a:lnTo>
                  <a:lnTo>
                    <a:pt x="36" y="565"/>
                  </a:lnTo>
                  <a:lnTo>
                    <a:pt x="43" y="565"/>
                  </a:lnTo>
                  <a:lnTo>
                    <a:pt x="51" y="565"/>
                  </a:lnTo>
                  <a:lnTo>
                    <a:pt x="58" y="565"/>
                  </a:lnTo>
                  <a:lnTo>
                    <a:pt x="65" y="565"/>
                  </a:lnTo>
                  <a:lnTo>
                    <a:pt x="71" y="563"/>
                  </a:lnTo>
                  <a:lnTo>
                    <a:pt x="77" y="561"/>
                  </a:lnTo>
                  <a:lnTo>
                    <a:pt x="82" y="560"/>
                  </a:lnTo>
                  <a:lnTo>
                    <a:pt x="88" y="558"/>
                  </a:lnTo>
                  <a:lnTo>
                    <a:pt x="93" y="556"/>
                  </a:lnTo>
                  <a:lnTo>
                    <a:pt x="98" y="554"/>
                  </a:lnTo>
                  <a:lnTo>
                    <a:pt x="104" y="553"/>
                  </a:lnTo>
                  <a:lnTo>
                    <a:pt x="110" y="552"/>
                  </a:lnTo>
                  <a:lnTo>
                    <a:pt x="136" y="558"/>
                  </a:lnTo>
                  <a:lnTo>
                    <a:pt x="164" y="562"/>
                  </a:lnTo>
                  <a:lnTo>
                    <a:pt x="192" y="567"/>
                  </a:lnTo>
                  <a:lnTo>
                    <a:pt x="219" y="570"/>
                  </a:lnTo>
                  <a:lnTo>
                    <a:pt x="247" y="574"/>
                  </a:lnTo>
                  <a:lnTo>
                    <a:pt x="275" y="576"/>
                  </a:lnTo>
                  <a:lnTo>
                    <a:pt x="301" y="577"/>
                  </a:lnTo>
                  <a:lnTo>
                    <a:pt x="329" y="577"/>
                  </a:lnTo>
                  <a:lnTo>
                    <a:pt x="355" y="576"/>
                  </a:lnTo>
                  <a:lnTo>
                    <a:pt x="382" y="574"/>
                  </a:lnTo>
                  <a:lnTo>
                    <a:pt x="408" y="570"/>
                  </a:lnTo>
                  <a:lnTo>
                    <a:pt x="433" y="566"/>
                  </a:lnTo>
                  <a:lnTo>
                    <a:pt x="459" y="558"/>
                  </a:lnTo>
                  <a:lnTo>
                    <a:pt x="483" y="550"/>
                  </a:lnTo>
                  <a:lnTo>
                    <a:pt x="506" y="538"/>
                  </a:lnTo>
                  <a:lnTo>
                    <a:pt x="529" y="525"/>
                  </a:lnTo>
                  <a:lnTo>
                    <a:pt x="572" y="492"/>
                  </a:lnTo>
                  <a:lnTo>
                    <a:pt x="607" y="455"/>
                  </a:lnTo>
                  <a:lnTo>
                    <a:pt x="637" y="415"/>
                  </a:lnTo>
                  <a:lnTo>
                    <a:pt x="662" y="372"/>
                  </a:lnTo>
                  <a:lnTo>
                    <a:pt x="679" y="325"/>
                  </a:lnTo>
                  <a:lnTo>
                    <a:pt x="690" y="273"/>
                  </a:lnTo>
                  <a:lnTo>
                    <a:pt x="695" y="217"/>
                  </a:lnTo>
                  <a:lnTo>
                    <a:pt x="695" y="156"/>
                  </a:lnTo>
                  <a:lnTo>
                    <a:pt x="698" y="137"/>
                  </a:lnTo>
                  <a:lnTo>
                    <a:pt x="703" y="118"/>
                  </a:lnTo>
                  <a:lnTo>
                    <a:pt x="706" y="99"/>
                  </a:lnTo>
                  <a:lnTo>
                    <a:pt x="710" y="81"/>
                  </a:lnTo>
                  <a:lnTo>
                    <a:pt x="712" y="70"/>
                  </a:lnTo>
                  <a:lnTo>
                    <a:pt x="717" y="59"/>
                  </a:lnTo>
                  <a:lnTo>
                    <a:pt x="717" y="49"/>
                  </a:lnTo>
                  <a:lnTo>
                    <a:pt x="710" y="38"/>
                  </a:lnTo>
                  <a:lnTo>
                    <a:pt x="703" y="39"/>
                  </a:lnTo>
                  <a:lnTo>
                    <a:pt x="696" y="42"/>
                  </a:lnTo>
                  <a:lnTo>
                    <a:pt x="689" y="43"/>
                  </a:lnTo>
                  <a:lnTo>
                    <a:pt x="682" y="45"/>
                  </a:lnTo>
                  <a:lnTo>
                    <a:pt x="675" y="46"/>
                  </a:lnTo>
                  <a:lnTo>
                    <a:pt x="668" y="49"/>
                  </a:lnTo>
                  <a:lnTo>
                    <a:pt x="662" y="50"/>
                  </a:lnTo>
                  <a:lnTo>
                    <a:pt x="655" y="52"/>
                  </a:lnTo>
                  <a:lnTo>
                    <a:pt x="629" y="42"/>
                  </a:lnTo>
                  <a:lnTo>
                    <a:pt x="605" y="32"/>
                  </a:lnTo>
                  <a:lnTo>
                    <a:pt x="582" y="24"/>
                  </a:lnTo>
                  <a:lnTo>
                    <a:pt x="560" y="17"/>
                  </a:lnTo>
                  <a:lnTo>
                    <a:pt x="539" y="12"/>
                  </a:lnTo>
                  <a:lnTo>
                    <a:pt x="520" y="7"/>
                  </a:lnTo>
                  <a:lnTo>
                    <a:pt x="499" y="4"/>
                  </a:lnTo>
                  <a:lnTo>
                    <a:pt x="480" y="1"/>
                  </a:lnTo>
                  <a:lnTo>
                    <a:pt x="460" y="0"/>
                  </a:lnTo>
                  <a:lnTo>
                    <a:pt x="440" y="0"/>
                  </a:lnTo>
                  <a:lnTo>
                    <a:pt x="420" y="2"/>
                  </a:lnTo>
                  <a:lnTo>
                    <a:pt x="398" y="5"/>
                  </a:lnTo>
                  <a:lnTo>
                    <a:pt x="375" y="8"/>
                  </a:lnTo>
                  <a:lnTo>
                    <a:pt x="351" y="14"/>
                  </a:lnTo>
                  <a:lnTo>
                    <a:pt x="325" y="20"/>
                  </a:lnTo>
                  <a:lnTo>
                    <a:pt x="298" y="28"/>
                  </a:lnTo>
                  <a:lnTo>
                    <a:pt x="271" y="42"/>
                  </a:lnTo>
                  <a:lnTo>
                    <a:pt x="246" y="55"/>
                  </a:lnTo>
                  <a:lnTo>
                    <a:pt x="223" y="70"/>
                  </a:lnTo>
                  <a:lnTo>
                    <a:pt x="200" y="85"/>
                  </a:lnTo>
                  <a:lnTo>
                    <a:pt x="180" y="102"/>
                  </a:lnTo>
                  <a:lnTo>
                    <a:pt x="161" y="119"/>
                  </a:lnTo>
                  <a:lnTo>
                    <a:pt x="143" y="136"/>
                  </a:lnTo>
                  <a:lnTo>
                    <a:pt x="127" y="156"/>
                  </a:lnTo>
                  <a:lnTo>
                    <a:pt x="113" y="175"/>
                  </a:lnTo>
                  <a:lnTo>
                    <a:pt x="101" y="197"/>
                  </a:lnTo>
                  <a:lnTo>
                    <a:pt x="90" y="219"/>
                  </a:lnTo>
                  <a:lnTo>
                    <a:pt x="81" y="243"/>
                  </a:lnTo>
                  <a:lnTo>
                    <a:pt x="74" y="269"/>
                  </a:lnTo>
                  <a:lnTo>
                    <a:pt x="70" y="296"/>
                  </a:lnTo>
                  <a:lnTo>
                    <a:pt x="66" y="325"/>
                  </a:lnTo>
                  <a:lnTo>
                    <a:pt x="65" y="356"/>
                  </a:lnTo>
                  <a:close/>
                </a:path>
              </a:pathLst>
            </a:custGeom>
            <a:solidFill>
              <a:srgbClr val="E09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6" name="Freeform 55"/>
            <p:cNvSpPr>
              <a:spLocks/>
            </p:cNvSpPr>
            <p:nvPr/>
          </p:nvSpPr>
          <p:spPr bwMode="auto">
            <a:xfrm>
              <a:off x="3618" y="2822"/>
              <a:ext cx="356" cy="284"/>
            </a:xfrm>
            <a:custGeom>
              <a:avLst/>
              <a:gdLst>
                <a:gd name="T0" fmla="*/ 1 w 710"/>
                <a:gd name="T1" fmla="*/ 0 h 569"/>
                <a:gd name="T2" fmla="*/ 1 w 710"/>
                <a:gd name="T3" fmla="*/ 0 h 569"/>
                <a:gd name="T4" fmla="*/ 1 w 710"/>
                <a:gd name="T5" fmla="*/ 0 h 569"/>
                <a:gd name="T6" fmla="*/ 1 w 710"/>
                <a:gd name="T7" fmla="*/ 0 h 569"/>
                <a:gd name="T8" fmla="*/ 1 w 710"/>
                <a:gd name="T9" fmla="*/ 0 h 569"/>
                <a:gd name="T10" fmla="*/ 1 w 710"/>
                <a:gd name="T11" fmla="*/ 0 h 569"/>
                <a:gd name="T12" fmla="*/ 1 w 710"/>
                <a:gd name="T13" fmla="*/ 0 h 569"/>
                <a:gd name="T14" fmla="*/ 1 w 710"/>
                <a:gd name="T15" fmla="*/ 0 h 569"/>
                <a:gd name="T16" fmla="*/ 1 w 710"/>
                <a:gd name="T17" fmla="*/ 0 h 569"/>
                <a:gd name="T18" fmla="*/ 1 w 710"/>
                <a:gd name="T19" fmla="*/ 0 h 569"/>
                <a:gd name="T20" fmla="*/ 1 w 710"/>
                <a:gd name="T21" fmla="*/ 0 h 569"/>
                <a:gd name="T22" fmla="*/ 1 w 710"/>
                <a:gd name="T23" fmla="*/ 0 h 569"/>
                <a:gd name="T24" fmla="*/ 1 w 710"/>
                <a:gd name="T25" fmla="*/ 0 h 569"/>
                <a:gd name="T26" fmla="*/ 1 w 710"/>
                <a:gd name="T27" fmla="*/ 0 h 569"/>
                <a:gd name="T28" fmla="*/ 1 w 710"/>
                <a:gd name="T29" fmla="*/ 0 h 569"/>
                <a:gd name="T30" fmla="*/ 1 w 710"/>
                <a:gd name="T31" fmla="*/ 0 h 569"/>
                <a:gd name="T32" fmla="*/ 1 w 710"/>
                <a:gd name="T33" fmla="*/ 0 h 569"/>
                <a:gd name="T34" fmla="*/ 1 w 710"/>
                <a:gd name="T35" fmla="*/ 0 h 569"/>
                <a:gd name="T36" fmla="*/ 1 w 710"/>
                <a:gd name="T37" fmla="*/ 0 h 569"/>
                <a:gd name="T38" fmla="*/ 1 w 710"/>
                <a:gd name="T39" fmla="*/ 0 h 569"/>
                <a:gd name="T40" fmla="*/ 1 w 710"/>
                <a:gd name="T41" fmla="*/ 0 h 569"/>
                <a:gd name="T42" fmla="*/ 1 w 710"/>
                <a:gd name="T43" fmla="*/ 0 h 569"/>
                <a:gd name="T44" fmla="*/ 1 w 710"/>
                <a:gd name="T45" fmla="*/ 0 h 569"/>
                <a:gd name="T46" fmla="*/ 1 w 710"/>
                <a:gd name="T47" fmla="*/ 0 h 569"/>
                <a:gd name="T48" fmla="*/ 1 w 710"/>
                <a:gd name="T49" fmla="*/ 0 h 569"/>
                <a:gd name="T50" fmla="*/ 1 w 710"/>
                <a:gd name="T51" fmla="*/ 0 h 569"/>
                <a:gd name="T52" fmla="*/ 1 w 710"/>
                <a:gd name="T53" fmla="*/ 0 h 569"/>
                <a:gd name="T54" fmla="*/ 1 w 710"/>
                <a:gd name="T55" fmla="*/ 0 h 569"/>
                <a:gd name="T56" fmla="*/ 1 w 710"/>
                <a:gd name="T57" fmla="*/ 0 h 569"/>
                <a:gd name="T58" fmla="*/ 1 w 710"/>
                <a:gd name="T59" fmla="*/ 0 h 569"/>
                <a:gd name="T60" fmla="*/ 1 w 710"/>
                <a:gd name="T61" fmla="*/ 0 h 569"/>
                <a:gd name="T62" fmla="*/ 1 w 710"/>
                <a:gd name="T63" fmla="*/ 0 h 569"/>
                <a:gd name="T64" fmla="*/ 1 w 710"/>
                <a:gd name="T65" fmla="*/ 0 h 569"/>
                <a:gd name="T66" fmla="*/ 1 w 710"/>
                <a:gd name="T67" fmla="*/ 0 h 569"/>
                <a:gd name="T68" fmla="*/ 1 w 710"/>
                <a:gd name="T69" fmla="*/ 0 h 569"/>
                <a:gd name="T70" fmla="*/ 1 w 710"/>
                <a:gd name="T71" fmla="*/ 0 h 569"/>
                <a:gd name="T72" fmla="*/ 1 w 710"/>
                <a:gd name="T73" fmla="*/ 0 h 569"/>
                <a:gd name="T74" fmla="*/ 1 w 710"/>
                <a:gd name="T75" fmla="*/ 0 h 569"/>
                <a:gd name="T76" fmla="*/ 1 w 710"/>
                <a:gd name="T77" fmla="*/ 0 h 569"/>
                <a:gd name="T78" fmla="*/ 1 w 710"/>
                <a:gd name="T79" fmla="*/ 0 h 569"/>
                <a:gd name="T80" fmla="*/ 1 w 710"/>
                <a:gd name="T81" fmla="*/ 0 h 569"/>
                <a:gd name="T82" fmla="*/ 1 w 710"/>
                <a:gd name="T83" fmla="*/ 0 h 569"/>
                <a:gd name="T84" fmla="*/ 1 w 710"/>
                <a:gd name="T85" fmla="*/ 0 h 569"/>
                <a:gd name="T86" fmla="*/ 1 w 710"/>
                <a:gd name="T87" fmla="*/ 0 h 569"/>
                <a:gd name="T88" fmla="*/ 1 w 710"/>
                <a:gd name="T89" fmla="*/ 0 h 569"/>
                <a:gd name="T90" fmla="*/ 1 w 710"/>
                <a:gd name="T91" fmla="*/ 0 h 569"/>
                <a:gd name="T92" fmla="*/ 1 w 710"/>
                <a:gd name="T93" fmla="*/ 0 h 569"/>
                <a:gd name="T94" fmla="*/ 1 w 710"/>
                <a:gd name="T95" fmla="*/ 0 h 569"/>
                <a:gd name="T96" fmla="*/ 1 w 710"/>
                <a:gd name="T97" fmla="*/ 0 h 569"/>
                <a:gd name="T98" fmla="*/ 1 w 710"/>
                <a:gd name="T99" fmla="*/ 0 h 569"/>
                <a:gd name="T100" fmla="*/ 1 w 710"/>
                <a:gd name="T101" fmla="*/ 0 h 569"/>
                <a:gd name="T102" fmla="*/ 1 w 710"/>
                <a:gd name="T103" fmla="*/ 0 h 569"/>
                <a:gd name="T104" fmla="*/ 1 w 710"/>
                <a:gd name="T105" fmla="*/ 0 h 569"/>
                <a:gd name="T106" fmla="*/ 1 w 710"/>
                <a:gd name="T107" fmla="*/ 0 h 5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0"/>
                <a:gd name="T163" fmla="*/ 0 h 569"/>
                <a:gd name="T164" fmla="*/ 710 w 710"/>
                <a:gd name="T165" fmla="*/ 569 h 5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0" h="569">
                  <a:moveTo>
                    <a:pt x="65" y="349"/>
                  </a:moveTo>
                  <a:lnTo>
                    <a:pt x="60" y="372"/>
                  </a:lnTo>
                  <a:lnTo>
                    <a:pt x="54" y="396"/>
                  </a:lnTo>
                  <a:lnTo>
                    <a:pt x="49" y="420"/>
                  </a:lnTo>
                  <a:lnTo>
                    <a:pt x="44" y="443"/>
                  </a:lnTo>
                  <a:lnTo>
                    <a:pt x="39" y="449"/>
                  </a:lnTo>
                  <a:lnTo>
                    <a:pt x="33" y="456"/>
                  </a:lnTo>
                  <a:lnTo>
                    <a:pt x="29" y="462"/>
                  </a:lnTo>
                  <a:lnTo>
                    <a:pt x="24" y="469"/>
                  </a:lnTo>
                  <a:lnTo>
                    <a:pt x="18" y="474"/>
                  </a:lnTo>
                  <a:lnTo>
                    <a:pt x="14" y="481"/>
                  </a:lnTo>
                  <a:lnTo>
                    <a:pt x="9" y="487"/>
                  </a:lnTo>
                  <a:lnTo>
                    <a:pt x="4" y="494"/>
                  </a:lnTo>
                  <a:lnTo>
                    <a:pt x="3" y="508"/>
                  </a:lnTo>
                  <a:lnTo>
                    <a:pt x="2" y="522"/>
                  </a:lnTo>
                  <a:lnTo>
                    <a:pt x="1" y="535"/>
                  </a:lnTo>
                  <a:lnTo>
                    <a:pt x="0" y="549"/>
                  </a:lnTo>
                  <a:lnTo>
                    <a:pt x="4" y="550"/>
                  </a:lnTo>
                  <a:lnTo>
                    <a:pt x="9" y="551"/>
                  </a:lnTo>
                  <a:lnTo>
                    <a:pt x="14" y="551"/>
                  </a:lnTo>
                  <a:lnTo>
                    <a:pt x="18" y="553"/>
                  </a:lnTo>
                  <a:lnTo>
                    <a:pt x="23" y="554"/>
                  </a:lnTo>
                  <a:lnTo>
                    <a:pt x="26" y="555"/>
                  </a:lnTo>
                  <a:lnTo>
                    <a:pt x="31" y="556"/>
                  </a:lnTo>
                  <a:lnTo>
                    <a:pt x="35" y="557"/>
                  </a:lnTo>
                  <a:lnTo>
                    <a:pt x="44" y="556"/>
                  </a:lnTo>
                  <a:lnTo>
                    <a:pt x="50" y="555"/>
                  </a:lnTo>
                  <a:lnTo>
                    <a:pt x="57" y="555"/>
                  </a:lnTo>
                  <a:lnTo>
                    <a:pt x="65" y="554"/>
                  </a:lnTo>
                  <a:lnTo>
                    <a:pt x="71" y="553"/>
                  </a:lnTo>
                  <a:lnTo>
                    <a:pt x="76" y="551"/>
                  </a:lnTo>
                  <a:lnTo>
                    <a:pt x="82" y="549"/>
                  </a:lnTo>
                  <a:lnTo>
                    <a:pt x="87" y="548"/>
                  </a:lnTo>
                  <a:lnTo>
                    <a:pt x="92" y="547"/>
                  </a:lnTo>
                  <a:lnTo>
                    <a:pt x="98" y="545"/>
                  </a:lnTo>
                  <a:lnTo>
                    <a:pt x="103" y="543"/>
                  </a:lnTo>
                  <a:lnTo>
                    <a:pt x="109" y="542"/>
                  </a:lnTo>
                  <a:lnTo>
                    <a:pt x="136" y="548"/>
                  </a:lnTo>
                  <a:lnTo>
                    <a:pt x="162" y="553"/>
                  </a:lnTo>
                  <a:lnTo>
                    <a:pt x="190" y="557"/>
                  </a:lnTo>
                  <a:lnTo>
                    <a:pt x="216" y="561"/>
                  </a:lnTo>
                  <a:lnTo>
                    <a:pt x="244" y="564"/>
                  </a:lnTo>
                  <a:lnTo>
                    <a:pt x="270" y="566"/>
                  </a:lnTo>
                  <a:lnTo>
                    <a:pt x="298" y="569"/>
                  </a:lnTo>
                  <a:lnTo>
                    <a:pt x="325" y="569"/>
                  </a:lnTo>
                  <a:lnTo>
                    <a:pt x="351" y="568"/>
                  </a:lnTo>
                  <a:lnTo>
                    <a:pt x="378" y="565"/>
                  </a:lnTo>
                  <a:lnTo>
                    <a:pt x="403" y="562"/>
                  </a:lnTo>
                  <a:lnTo>
                    <a:pt x="428" y="557"/>
                  </a:lnTo>
                  <a:lnTo>
                    <a:pt x="452" y="550"/>
                  </a:lnTo>
                  <a:lnTo>
                    <a:pt x="477" y="541"/>
                  </a:lnTo>
                  <a:lnTo>
                    <a:pt x="500" y="531"/>
                  </a:lnTo>
                  <a:lnTo>
                    <a:pt x="523" y="518"/>
                  </a:lnTo>
                  <a:lnTo>
                    <a:pt x="564" y="485"/>
                  </a:lnTo>
                  <a:lnTo>
                    <a:pt x="600" y="448"/>
                  </a:lnTo>
                  <a:lnTo>
                    <a:pt x="630" y="408"/>
                  </a:lnTo>
                  <a:lnTo>
                    <a:pt x="654" y="365"/>
                  </a:lnTo>
                  <a:lnTo>
                    <a:pt x="671" y="318"/>
                  </a:lnTo>
                  <a:lnTo>
                    <a:pt x="683" y="267"/>
                  </a:lnTo>
                  <a:lnTo>
                    <a:pt x="687" y="212"/>
                  </a:lnTo>
                  <a:lnTo>
                    <a:pt x="686" y="152"/>
                  </a:lnTo>
                  <a:lnTo>
                    <a:pt x="690" y="133"/>
                  </a:lnTo>
                  <a:lnTo>
                    <a:pt x="693" y="114"/>
                  </a:lnTo>
                  <a:lnTo>
                    <a:pt x="697" y="95"/>
                  </a:lnTo>
                  <a:lnTo>
                    <a:pt x="701" y="77"/>
                  </a:lnTo>
                  <a:lnTo>
                    <a:pt x="705" y="67"/>
                  </a:lnTo>
                  <a:lnTo>
                    <a:pt x="708" y="56"/>
                  </a:lnTo>
                  <a:lnTo>
                    <a:pt x="710" y="46"/>
                  </a:lnTo>
                  <a:lnTo>
                    <a:pt x="705" y="35"/>
                  </a:lnTo>
                  <a:lnTo>
                    <a:pt x="698" y="38"/>
                  </a:lnTo>
                  <a:lnTo>
                    <a:pt x="691" y="40"/>
                  </a:lnTo>
                  <a:lnTo>
                    <a:pt x="684" y="41"/>
                  </a:lnTo>
                  <a:lnTo>
                    <a:pt x="677" y="44"/>
                  </a:lnTo>
                  <a:lnTo>
                    <a:pt x="670" y="45"/>
                  </a:lnTo>
                  <a:lnTo>
                    <a:pt x="663" y="47"/>
                  </a:lnTo>
                  <a:lnTo>
                    <a:pt x="656" y="48"/>
                  </a:lnTo>
                  <a:lnTo>
                    <a:pt x="649" y="49"/>
                  </a:lnTo>
                  <a:lnTo>
                    <a:pt x="624" y="39"/>
                  </a:lnTo>
                  <a:lnTo>
                    <a:pt x="601" y="31"/>
                  </a:lnTo>
                  <a:lnTo>
                    <a:pt x="578" y="23"/>
                  </a:lnTo>
                  <a:lnTo>
                    <a:pt x="557" y="16"/>
                  </a:lnTo>
                  <a:lnTo>
                    <a:pt x="536" y="10"/>
                  </a:lnTo>
                  <a:lnTo>
                    <a:pt x="516" y="6"/>
                  </a:lnTo>
                  <a:lnTo>
                    <a:pt x="496" y="3"/>
                  </a:lnTo>
                  <a:lnTo>
                    <a:pt x="477" y="1"/>
                  </a:lnTo>
                  <a:lnTo>
                    <a:pt x="457" y="0"/>
                  </a:lnTo>
                  <a:lnTo>
                    <a:pt x="436" y="0"/>
                  </a:lnTo>
                  <a:lnTo>
                    <a:pt x="416" y="1"/>
                  </a:lnTo>
                  <a:lnTo>
                    <a:pt x="395" y="4"/>
                  </a:lnTo>
                  <a:lnTo>
                    <a:pt x="372" y="8"/>
                  </a:lnTo>
                  <a:lnTo>
                    <a:pt x="348" y="12"/>
                  </a:lnTo>
                  <a:lnTo>
                    <a:pt x="322" y="19"/>
                  </a:lnTo>
                  <a:lnTo>
                    <a:pt x="296" y="26"/>
                  </a:lnTo>
                  <a:lnTo>
                    <a:pt x="269" y="40"/>
                  </a:lnTo>
                  <a:lnTo>
                    <a:pt x="245" y="54"/>
                  </a:lnTo>
                  <a:lnTo>
                    <a:pt x="222" y="68"/>
                  </a:lnTo>
                  <a:lnTo>
                    <a:pt x="200" y="83"/>
                  </a:lnTo>
                  <a:lnTo>
                    <a:pt x="179" y="99"/>
                  </a:lnTo>
                  <a:lnTo>
                    <a:pt x="160" y="115"/>
                  </a:lnTo>
                  <a:lnTo>
                    <a:pt x="143" y="132"/>
                  </a:lnTo>
                  <a:lnTo>
                    <a:pt x="128" y="151"/>
                  </a:lnTo>
                  <a:lnTo>
                    <a:pt x="114" y="171"/>
                  </a:lnTo>
                  <a:lnTo>
                    <a:pt x="101" y="192"/>
                  </a:lnTo>
                  <a:lnTo>
                    <a:pt x="91" y="214"/>
                  </a:lnTo>
                  <a:lnTo>
                    <a:pt x="82" y="238"/>
                  </a:lnTo>
                  <a:lnTo>
                    <a:pt x="75" y="264"/>
                  </a:lnTo>
                  <a:lnTo>
                    <a:pt x="70" y="290"/>
                  </a:lnTo>
                  <a:lnTo>
                    <a:pt x="67" y="319"/>
                  </a:lnTo>
                  <a:lnTo>
                    <a:pt x="65" y="349"/>
                  </a:lnTo>
                  <a:close/>
                </a:path>
              </a:pathLst>
            </a:custGeom>
            <a:solidFill>
              <a:srgbClr val="E29B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7" name="Freeform 56"/>
            <p:cNvSpPr>
              <a:spLocks/>
            </p:cNvSpPr>
            <p:nvPr/>
          </p:nvSpPr>
          <p:spPr bwMode="auto">
            <a:xfrm>
              <a:off x="3620" y="2824"/>
              <a:ext cx="351" cy="281"/>
            </a:xfrm>
            <a:custGeom>
              <a:avLst/>
              <a:gdLst>
                <a:gd name="T0" fmla="*/ 0 w 703"/>
                <a:gd name="T1" fmla="*/ 1 h 561"/>
                <a:gd name="T2" fmla="*/ 0 w 703"/>
                <a:gd name="T3" fmla="*/ 1 h 561"/>
                <a:gd name="T4" fmla="*/ 0 w 703"/>
                <a:gd name="T5" fmla="*/ 1 h 561"/>
                <a:gd name="T6" fmla="*/ 0 w 703"/>
                <a:gd name="T7" fmla="*/ 1 h 561"/>
                <a:gd name="T8" fmla="*/ 0 w 703"/>
                <a:gd name="T9" fmla="*/ 1 h 561"/>
                <a:gd name="T10" fmla="*/ 0 w 703"/>
                <a:gd name="T11" fmla="*/ 1 h 561"/>
                <a:gd name="T12" fmla="*/ 0 w 703"/>
                <a:gd name="T13" fmla="*/ 1 h 561"/>
                <a:gd name="T14" fmla="*/ 0 w 703"/>
                <a:gd name="T15" fmla="*/ 1 h 561"/>
                <a:gd name="T16" fmla="*/ 0 w 703"/>
                <a:gd name="T17" fmla="*/ 1 h 561"/>
                <a:gd name="T18" fmla="*/ 0 w 703"/>
                <a:gd name="T19" fmla="*/ 1 h 561"/>
                <a:gd name="T20" fmla="*/ 0 w 703"/>
                <a:gd name="T21" fmla="*/ 1 h 561"/>
                <a:gd name="T22" fmla="*/ 0 w 703"/>
                <a:gd name="T23" fmla="*/ 1 h 561"/>
                <a:gd name="T24" fmla="*/ 0 w 703"/>
                <a:gd name="T25" fmla="*/ 1 h 561"/>
                <a:gd name="T26" fmla="*/ 0 w 703"/>
                <a:gd name="T27" fmla="*/ 1 h 561"/>
                <a:gd name="T28" fmla="*/ 0 w 703"/>
                <a:gd name="T29" fmla="*/ 1 h 561"/>
                <a:gd name="T30" fmla="*/ 0 w 703"/>
                <a:gd name="T31" fmla="*/ 1 h 561"/>
                <a:gd name="T32" fmla="*/ 0 w 703"/>
                <a:gd name="T33" fmla="*/ 1 h 561"/>
                <a:gd name="T34" fmla="*/ 0 w 703"/>
                <a:gd name="T35" fmla="*/ 1 h 561"/>
                <a:gd name="T36" fmla="*/ 0 w 703"/>
                <a:gd name="T37" fmla="*/ 1 h 561"/>
                <a:gd name="T38" fmla="*/ 0 w 703"/>
                <a:gd name="T39" fmla="*/ 1 h 561"/>
                <a:gd name="T40" fmla="*/ 0 w 703"/>
                <a:gd name="T41" fmla="*/ 1 h 561"/>
                <a:gd name="T42" fmla="*/ 0 w 703"/>
                <a:gd name="T43" fmla="*/ 1 h 561"/>
                <a:gd name="T44" fmla="*/ 0 w 703"/>
                <a:gd name="T45" fmla="*/ 1 h 561"/>
                <a:gd name="T46" fmla="*/ 0 w 703"/>
                <a:gd name="T47" fmla="*/ 1 h 561"/>
                <a:gd name="T48" fmla="*/ 0 w 703"/>
                <a:gd name="T49" fmla="*/ 1 h 561"/>
                <a:gd name="T50" fmla="*/ 0 w 703"/>
                <a:gd name="T51" fmla="*/ 1 h 561"/>
                <a:gd name="T52" fmla="*/ 0 w 703"/>
                <a:gd name="T53" fmla="*/ 1 h 561"/>
                <a:gd name="T54" fmla="*/ 0 w 703"/>
                <a:gd name="T55" fmla="*/ 1 h 561"/>
                <a:gd name="T56" fmla="*/ 0 w 703"/>
                <a:gd name="T57" fmla="*/ 1 h 561"/>
                <a:gd name="T58" fmla="*/ 0 w 703"/>
                <a:gd name="T59" fmla="*/ 1 h 561"/>
                <a:gd name="T60" fmla="*/ 0 w 703"/>
                <a:gd name="T61" fmla="*/ 1 h 561"/>
                <a:gd name="T62" fmla="*/ 0 w 703"/>
                <a:gd name="T63" fmla="*/ 1 h 561"/>
                <a:gd name="T64" fmla="*/ 0 w 703"/>
                <a:gd name="T65" fmla="*/ 1 h 561"/>
                <a:gd name="T66" fmla="*/ 0 w 703"/>
                <a:gd name="T67" fmla="*/ 1 h 561"/>
                <a:gd name="T68" fmla="*/ 0 w 703"/>
                <a:gd name="T69" fmla="*/ 1 h 561"/>
                <a:gd name="T70" fmla="*/ 0 w 703"/>
                <a:gd name="T71" fmla="*/ 1 h 561"/>
                <a:gd name="T72" fmla="*/ 0 w 703"/>
                <a:gd name="T73" fmla="*/ 1 h 561"/>
                <a:gd name="T74" fmla="*/ 0 w 703"/>
                <a:gd name="T75" fmla="*/ 1 h 561"/>
                <a:gd name="T76" fmla="*/ 0 w 703"/>
                <a:gd name="T77" fmla="*/ 1 h 561"/>
                <a:gd name="T78" fmla="*/ 0 w 703"/>
                <a:gd name="T79" fmla="*/ 1 h 561"/>
                <a:gd name="T80" fmla="*/ 0 w 703"/>
                <a:gd name="T81" fmla="*/ 1 h 561"/>
                <a:gd name="T82" fmla="*/ 0 w 703"/>
                <a:gd name="T83" fmla="*/ 1 h 561"/>
                <a:gd name="T84" fmla="*/ 0 w 703"/>
                <a:gd name="T85" fmla="*/ 0 h 561"/>
                <a:gd name="T86" fmla="*/ 0 w 703"/>
                <a:gd name="T87" fmla="*/ 1 h 561"/>
                <a:gd name="T88" fmla="*/ 0 w 703"/>
                <a:gd name="T89" fmla="*/ 1 h 561"/>
                <a:gd name="T90" fmla="*/ 0 w 703"/>
                <a:gd name="T91" fmla="*/ 1 h 561"/>
                <a:gd name="T92" fmla="*/ 0 w 703"/>
                <a:gd name="T93" fmla="*/ 1 h 561"/>
                <a:gd name="T94" fmla="*/ 0 w 703"/>
                <a:gd name="T95" fmla="*/ 1 h 561"/>
                <a:gd name="T96" fmla="*/ 0 w 703"/>
                <a:gd name="T97" fmla="*/ 1 h 561"/>
                <a:gd name="T98" fmla="*/ 0 w 703"/>
                <a:gd name="T99" fmla="*/ 1 h 561"/>
                <a:gd name="T100" fmla="*/ 0 w 703"/>
                <a:gd name="T101" fmla="*/ 1 h 561"/>
                <a:gd name="T102" fmla="*/ 0 w 703"/>
                <a:gd name="T103" fmla="*/ 1 h 561"/>
                <a:gd name="T104" fmla="*/ 0 w 703"/>
                <a:gd name="T105" fmla="*/ 1 h 561"/>
                <a:gd name="T106" fmla="*/ 0 w 703"/>
                <a:gd name="T107" fmla="*/ 1 h 56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3"/>
                <a:gd name="T163" fmla="*/ 0 h 561"/>
                <a:gd name="T164" fmla="*/ 703 w 703"/>
                <a:gd name="T165" fmla="*/ 561 h 56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3" h="561">
                  <a:moveTo>
                    <a:pt x="65" y="342"/>
                  </a:moveTo>
                  <a:lnTo>
                    <a:pt x="59" y="366"/>
                  </a:lnTo>
                  <a:lnTo>
                    <a:pt x="54" y="389"/>
                  </a:lnTo>
                  <a:lnTo>
                    <a:pt x="49" y="413"/>
                  </a:lnTo>
                  <a:lnTo>
                    <a:pt x="43" y="436"/>
                  </a:lnTo>
                  <a:lnTo>
                    <a:pt x="38" y="443"/>
                  </a:lnTo>
                  <a:lnTo>
                    <a:pt x="34" y="448"/>
                  </a:lnTo>
                  <a:lnTo>
                    <a:pt x="29" y="455"/>
                  </a:lnTo>
                  <a:lnTo>
                    <a:pt x="24" y="461"/>
                  </a:lnTo>
                  <a:lnTo>
                    <a:pt x="19" y="468"/>
                  </a:lnTo>
                  <a:lnTo>
                    <a:pt x="14" y="474"/>
                  </a:lnTo>
                  <a:lnTo>
                    <a:pt x="9" y="481"/>
                  </a:lnTo>
                  <a:lnTo>
                    <a:pt x="5" y="486"/>
                  </a:lnTo>
                  <a:lnTo>
                    <a:pt x="4" y="500"/>
                  </a:lnTo>
                  <a:lnTo>
                    <a:pt x="3" y="514"/>
                  </a:lnTo>
                  <a:lnTo>
                    <a:pt x="1" y="528"/>
                  </a:lnTo>
                  <a:lnTo>
                    <a:pt x="0" y="542"/>
                  </a:lnTo>
                  <a:lnTo>
                    <a:pt x="5" y="543"/>
                  </a:lnTo>
                  <a:lnTo>
                    <a:pt x="9" y="544"/>
                  </a:lnTo>
                  <a:lnTo>
                    <a:pt x="13" y="545"/>
                  </a:lnTo>
                  <a:lnTo>
                    <a:pt x="18" y="545"/>
                  </a:lnTo>
                  <a:lnTo>
                    <a:pt x="22" y="546"/>
                  </a:lnTo>
                  <a:lnTo>
                    <a:pt x="27" y="547"/>
                  </a:lnTo>
                  <a:lnTo>
                    <a:pt x="30" y="549"/>
                  </a:lnTo>
                  <a:lnTo>
                    <a:pt x="35" y="550"/>
                  </a:lnTo>
                  <a:lnTo>
                    <a:pt x="43" y="549"/>
                  </a:lnTo>
                  <a:lnTo>
                    <a:pt x="50" y="546"/>
                  </a:lnTo>
                  <a:lnTo>
                    <a:pt x="58" y="545"/>
                  </a:lnTo>
                  <a:lnTo>
                    <a:pt x="65" y="544"/>
                  </a:lnTo>
                  <a:lnTo>
                    <a:pt x="71" y="543"/>
                  </a:lnTo>
                  <a:lnTo>
                    <a:pt x="76" y="542"/>
                  </a:lnTo>
                  <a:lnTo>
                    <a:pt x="81" y="541"/>
                  </a:lnTo>
                  <a:lnTo>
                    <a:pt x="87" y="539"/>
                  </a:lnTo>
                  <a:lnTo>
                    <a:pt x="92" y="538"/>
                  </a:lnTo>
                  <a:lnTo>
                    <a:pt x="97" y="537"/>
                  </a:lnTo>
                  <a:lnTo>
                    <a:pt x="103" y="536"/>
                  </a:lnTo>
                  <a:lnTo>
                    <a:pt x="109" y="535"/>
                  </a:lnTo>
                  <a:lnTo>
                    <a:pt x="135" y="541"/>
                  </a:lnTo>
                  <a:lnTo>
                    <a:pt x="161" y="545"/>
                  </a:lnTo>
                  <a:lnTo>
                    <a:pt x="188" y="550"/>
                  </a:lnTo>
                  <a:lnTo>
                    <a:pt x="214" y="553"/>
                  </a:lnTo>
                  <a:lnTo>
                    <a:pt x="241" y="557"/>
                  </a:lnTo>
                  <a:lnTo>
                    <a:pt x="267" y="559"/>
                  </a:lnTo>
                  <a:lnTo>
                    <a:pt x="294" y="561"/>
                  </a:lnTo>
                  <a:lnTo>
                    <a:pt x="320" y="561"/>
                  </a:lnTo>
                  <a:lnTo>
                    <a:pt x="347" y="560"/>
                  </a:lnTo>
                  <a:lnTo>
                    <a:pt x="372" y="559"/>
                  </a:lnTo>
                  <a:lnTo>
                    <a:pt x="398" y="556"/>
                  </a:lnTo>
                  <a:lnTo>
                    <a:pt x="423" y="550"/>
                  </a:lnTo>
                  <a:lnTo>
                    <a:pt x="447" y="543"/>
                  </a:lnTo>
                  <a:lnTo>
                    <a:pt x="470" y="535"/>
                  </a:lnTo>
                  <a:lnTo>
                    <a:pt x="493" y="524"/>
                  </a:lnTo>
                  <a:lnTo>
                    <a:pt x="515" y="512"/>
                  </a:lnTo>
                  <a:lnTo>
                    <a:pt x="556" y="478"/>
                  </a:lnTo>
                  <a:lnTo>
                    <a:pt x="593" y="442"/>
                  </a:lnTo>
                  <a:lnTo>
                    <a:pt x="622" y="401"/>
                  </a:lnTo>
                  <a:lnTo>
                    <a:pt x="646" y="357"/>
                  </a:lnTo>
                  <a:lnTo>
                    <a:pt x="664" y="311"/>
                  </a:lnTo>
                  <a:lnTo>
                    <a:pt x="675" y="261"/>
                  </a:lnTo>
                  <a:lnTo>
                    <a:pt x="680" y="207"/>
                  </a:lnTo>
                  <a:lnTo>
                    <a:pt x="677" y="149"/>
                  </a:lnTo>
                  <a:lnTo>
                    <a:pt x="681" y="131"/>
                  </a:lnTo>
                  <a:lnTo>
                    <a:pt x="684" y="112"/>
                  </a:lnTo>
                  <a:lnTo>
                    <a:pt x="688" y="94"/>
                  </a:lnTo>
                  <a:lnTo>
                    <a:pt x="691" y="75"/>
                  </a:lnTo>
                  <a:lnTo>
                    <a:pt x="695" y="65"/>
                  </a:lnTo>
                  <a:lnTo>
                    <a:pt x="700" y="55"/>
                  </a:lnTo>
                  <a:lnTo>
                    <a:pt x="703" y="45"/>
                  </a:lnTo>
                  <a:lnTo>
                    <a:pt x="699" y="35"/>
                  </a:lnTo>
                  <a:lnTo>
                    <a:pt x="692" y="37"/>
                  </a:lnTo>
                  <a:lnTo>
                    <a:pt x="684" y="40"/>
                  </a:lnTo>
                  <a:lnTo>
                    <a:pt x="677" y="41"/>
                  </a:lnTo>
                  <a:lnTo>
                    <a:pt x="670" y="43"/>
                  </a:lnTo>
                  <a:lnTo>
                    <a:pt x="664" y="44"/>
                  </a:lnTo>
                  <a:lnTo>
                    <a:pt x="657" y="46"/>
                  </a:lnTo>
                  <a:lnTo>
                    <a:pt x="650" y="48"/>
                  </a:lnTo>
                  <a:lnTo>
                    <a:pt x="643" y="49"/>
                  </a:lnTo>
                  <a:lnTo>
                    <a:pt x="619" y="38"/>
                  </a:lnTo>
                  <a:lnTo>
                    <a:pt x="596" y="30"/>
                  </a:lnTo>
                  <a:lnTo>
                    <a:pt x="574" y="22"/>
                  </a:lnTo>
                  <a:lnTo>
                    <a:pt x="553" y="17"/>
                  </a:lnTo>
                  <a:lnTo>
                    <a:pt x="532" y="11"/>
                  </a:lnTo>
                  <a:lnTo>
                    <a:pt x="513" y="6"/>
                  </a:lnTo>
                  <a:lnTo>
                    <a:pt x="493" y="3"/>
                  </a:lnTo>
                  <a:lnTo>
                    <a:pt x="474" y="2"/>
                  </a:lnTo>
                  <a:lnTo>
                    <a:pt x="453" y="0"/>
                  </a:lnTo>
                  <a:lnTo>
                    <a:pt x="433" y="0"/>
                  </a:lnTo>
                  <a:lnTo>
                    <a:pt x="413" y="2"/>
                  </a:lnTo>
                  <a:lnTo>
                    <a:pt x="391" y="5"/>
                  </a:lnTo>
                  <a:lnTo>
                    <a:pt x="369" y="8"/>
                  </a:lnTo>
                  <a:lnTo>
                    <a:pt x="345" y="13"/>
                  </a:lnTo>
                  <a:lnTo>
                    <a:pt x="319" y="20"/>
                  </a:lnTo>
                  <a:lnTo>
                    <a:pt x="293" y="27"/>
                  </a:lnTo>
                  <a:lnTo>
                    <a:pt x="267" y="40"/>
                  </a:lnTo>
                  <a:lnTo>
                    <a:pt x="243" y="53"/>
                  </a:lnTo>
                  <a:lnTo>
                    <a:pt x="220" y="67"/>
                  </a:lnTo>
                  <a:lnTo>
                    <a:pt x="199" y="82"/>
                  </a:lnTo>
                  <a:lnTo>
                    <a:pt x="179" y="97"/>
                  </a:lnTo>
                  <a:lnTo>
                    <a:pt x="160" y="113"/>
                  </a:lnTo>
                  <a:lnTo>
                    <a:pt x="143" y="131"/>
                  </a:lnTo>
                  <a:lnTo>
                    <a:pt x="127" y="149"/>
                  </a:lnTo>
                  <a:lnTo>
                    <a:pt x="113" y="169"/>
                  </a:lnTo>
                  <a:lnTo>
                    <a:pt x="100" y="188"/>
                  </a:lnTo>
                  <a:lnTo>
                    <a:pt x="90" y="210"/>
                  </a:lnTo>
                  <a:lnTo>
                    <a:pt x="81" y="233"/>
                  </a:lnTo>
                  <a:lnTo>
                    <a:pt x="74" y="258"/>
                  </a:lnTo>
                  <a:lnTo>
                    <a:pt x="69" y="285"/>
                  </a:lnTo>
                  <a:lnTo>
                    <a:pt x="66" y="313"/>
                  </a:lnTo>
                  <a:lnTo>
                    <a:pt x="65" y="342"/>
                  </a:lnTo>
                  <a:close/>
                </a:path>
              </a:pathLst>
            </a:custGeom>
            <a:solidFill>
              <a:srgbClr val="E8A3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8" name="Freeform 57"/>
            <p:cNvSpPr>
              <a:spLocks/>
            </p:cNvSpPr>
            <p:nvPr/>
          </p:nvSpPr>
          <p:spPr bwMode="auto">
            <a:xfrm>
              <a:off x="3621" y="2826"/>
              <a:ext cx="348" cy="276"/>
            </a:xfrm>
            <a:custGeom>
              <a:avLst/>
              <a:gdLst>
                <a:gd name="T0" fmla="*/ 1 w 695"/>
                <a:gd name="T1" fmla="*/ 1 h 552"/>
                <a:gd name="T2" fmla="*/ 1 w 695"/>
                <a:gd name="T3" fmla="*/ 1 h 552"/>
                <a:gd name="T4" fmla="*/ 1 w 695"/>
                <a:gd name="T5" fmla="*/ 1 h 552"/>
                <a:gd name="T6" fmla="*/ 1 w 695"/>
                <a:gd name="T7" fmla="*/ 1 h 552"/>
                <a:gd name="T8" fmla="*/ 1 w 695"/>
                <a:gd name="T9" fmla="*/ 1 h 552"/>
                <a:gd name="T10" fmla="*/ 1 w 695"/>
                <a:gd name="T11" fmla="*/ 1 h 552"/>
                <a:gd name="T12" fmla="*/ 1 w 695"/>
                <a:gd name="T13" fmla="*/ 1 h 552"/>
                <a:gd name="T14" fmla="*/ 1 w 695"/>
                <a:gd name="T15" fmla="*/ 1 h 552"/>
                <a:gd name="T16" fmla="*/ 1 w 695"/>
                <a:gd name="T17" fmla="*/ 1 h 552"/>
                <a:gd name="T18" fmla="*/ 1 w 695"/>
                <a:gd name="T19" fmla="*/ 1 h 552"/>
                <a:gd name="T20" fmla="*/ 1 w 695"/>
                <a:gd name="T21" fmla="*/ 1 h 552"/>
                <a:gd name="T22" fmla="*/ 1 w 695"/>
                <a:gd name="T23" fmla="*/ 1 h 552"/>
                <a:gd name="T24" fmla="*/ 1 w 695"/>
                <a:gd name="T25" fmla="*/ 1 h 552"/>
                <a:gd name="T26" fmla="*/ 1 w 695"/>
                <a:gd name="T27" fmla="*/ 1 h 552"/>
                <a:gd name="T28" fmla="*/ 1 w 695"/>
                <a:gd name="T29" fmla="*/ 1 h 552"/>
                <a:gd name="T30" fmla="*/ 1 w 695"/>
                <a:gd name="T31" fmla="*/ 1 h 552"/>
                <a:gd name="T32" fmla="*/ 1 w 695"/>
                <a:gd name="T33" fmla="*/ 1 h 552"/>
                <a:gd name="T34" fmla="*/ 1 w 695"/>
                <a:gd name="T35" fmla="*/ 1 h 552"/>
                <a:gd name="T36" fmla="*/ 1 w 695"/>
                <a:gd name="T37" fmla="*/ 1 h 552"/>
                <a:gd name="T38" fmla="*/ 1 w 695"/>
                <a:gd name="T39" fmla="*/ 1 h 552"/>
                <a:gd name="T40" fmla="*/ 1 w 695"/>
                <a:gd name="T41" fmla="*/ 1 h 552"/>
                <a:gd name="T42" fmla="*/ 1 w 695"/>
                <a:gd name="T43" fmla="*/ 1 h 552"/>
                <a:gd name="T44" fmla="*/ 1 w 695"/>
                <a:gd name="T45" fmla="*/ 1 h 552"/>
                <a:gd name="T46" fmla="*/ 1 w 695"/>
                <a:gd name="T47" fmla="*/ 1 h 552"/>
                <a:gd name="T48" fmla="*/ 1 w 695"/>
                <a:gd name="T49" fmla="*/ 1 h 552"/>
                <a:gd name="T50" fmla="*/ 1 w 695"/>
                <a:gd name="T51" fmla="*/ 1 h 552"/>
                <a:gd name="T52" fmla="*/ 1 w 695"/>
                <a:gd name="T53" fmla="*/ 1 h 552"/>
                <a:gd name="T54" fmla="*/ 1 w 695"/>
                <a:gd name="T55" fmla="*/ 1 h 552"/>
                <a:gd name="T56" fmla="*/ 1 w 695"/>
                <a:gd name="T57" fmla="*/ 1 h 552"/>
                <a:gd name="T58" fmla="*/ 1 w 695"/>
                <a:gd name="T59" fmla="*/ 1 h 552"/>
                <a:gd name="T60" fmla="*/ 1 w 695"/>
                <a:gd name="T61" fmla="*/ 1 h 552"/>
                <a:gd name="T62" fmla="*/ 1 w 695"/>
                <a:gd name="T63" fmla="*/ 1 h 552"/>
                <a:gd name="T64" fmla="*/ 1 w 695"/>
                <a:gd name="T65" fmla="*/ 1 h 552"/>
                <a:gd name="T66" fmla="*/ 1 w 695"/>
                <a:gd name="T67" fmla="*/ 1 h 552"/>
                <a:gd name="T68" fmla="*/ 1 w 695"/>
                <a:gd name="T69" fmla="*/ 1 h 552"/>
                <a:gd name="T70" fmla="*/ 1 w 695"/>
                <a:gd name="T71" fmla="*/ 1 h 552"/>
                <a:gd name="T72" fmla="*/ 1 w 695"/>
                <a:gd name="T73" fmla="*/ 1 h 552"/>
                <a:gd name="T74" fmla="*/ 1 w 695"/>
                <a:gd name="T75" fmla="*/ 1 h 552"/>
                <a:gd name="T76" fmla="*/ 1 w 695"/>
                <a:gd name="T77" fmla="*/ 1 h 552"/>
                <a:gd name="T78" fmla="*/ 1 w 695"/>
                <a:gd name="T79" fmla="*/ 1 h 552"/>
                <a:gd name="T80" fmla="*/ 1 w 695"/>
                <a:gd name="T81" fmla="*/ 1 h 552"/>
                <a:gd name="T82" fmla="*/ 1 w 695"/>
                <a:gd name="T83" fmla="*/ 1 h 552"/>
                <a:gd name="T84" fmla="*/ 1 w 695"/>
                <a:gd name="T85" fmla="*/ 0 h 552"/>
                <a:gd name="T86" fmla="*/ 1 w 695"/>
                <a:gd name="T87" fmla="*/ 1 h 552"/>
                <a:gd name="T88" fmla="*/ 1 w 695"/>
                <a:gd name="T89" fmla="*/ 1 h 552"/>
                <a:gd name="T90" fmla="*/ 1 w 695"/>
                <a:gd name="T91" fmla="*/ 1 h 552"/>
                <a:gd name="T92" fmla="*/ 1 w 695"/>
                <a:gd name="T93" fmla="*/ 1 h 552"/>
                <a:gd name="T94" fmla="*/ 1 w 695"/>
                <a:gd name="T95" fmla="*/ 1 h 552"/>
                <a:gd name="T96" fmla="*/ 1 w 695"/>
                <a:gd name="T97" fmla="*/ 1 h 552"/>
                <a:gd name="T98" fmla="*/ 1 w 695"/>
                <a:gd name="T99" fmla="*/ 1 h 552"/>
                <a:gd name="T100" fmla="*/ 1 w 695"/>
                <a:gd name="T101" fmla="*/ 1 h 552"/>
                <a:gd name="T102" fmla="*/ 1 w 695"/>
                <a:gd name="T103" fmla="*/ 1 h 552"/>
                <a:gd name="T104" fmla="*/ 1 w 695"/>
                <a:gd name="T105" fmla="*/ 1 h 552"/>
                <a:gd name="T106" fmla="*/ 1 w 695"/>
                <a:gd name="T107" fmla="*/ 1 h 5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95"/>
                <a:gd name="T163" fmla="*/ 0 h 552"/>
                <a:gd name="T164" fmla="*/ 695 w 695"/>
                <a:gd name="T165" fmla="*/ 552 h 5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95" h="552">
                  <a:moveTo>
                    <a:pt x="65" y="335"/>
                  </a:moveTo>
                  <a:lnTo>
                    <a:pt x="59" y="358"/>
                  </a:lnTo>
                  <a:lnTo>
                    <a:pt x="54" y="381"/>
                  </a:lnTo>
                  <a:lnTo>
                    <a:pt x="49" y="403"/>
                  </a:lnTo>
                  <a:lnTo>
                    <a:pt x="43" y="426"/>
                  </a:lnTo>
                  <a:lnTo>
                    <a:pt x="39" y="433"/>
                  </a:lnTo>
                  <a:lnTo>
                    <a:pt x="34" y="440"/>
                  </a:lnTo>
                  <a:lnTo>
                    <a:pt x="29" y="446"/>
                  </a:lnTo>
                  <a:lnTo>
                    <a:pt x="25" y="453"/>
                  </a:lnTo>
                  <a:lnTo>
                    <a:pt x="20" y="460"/>
                  </a:lnTo>
                  <a:lnTo>
                    <a:pt x="16" y="465"/>
                  </a:lnTo>
                  <a:lnTo>
                    <a:pt x="11" y="472"/>
                  </a:lnTo>
                  <a:lnTo>
                    <a:pt x="6" y="479"/>
                  </a:lnTo>
                  <a:lnTo>
                    <a:pt x="5" y="493"/>
                  </a:lnTo>
                  <a:lnTo>
                    <a:pt x="3" y="506"/>
                  </a:lnTo>
                  <a:lnTo>
                    <a:pt x="2" y="519"/>
                  </a:lnTo>
                  <a:lnTo>
                    <a:pt x="0" y="533"/>
                  </a:lnTo>
                  <a:lnTo>
                    <a:pt x="4" y="534"/>
                  </a:lnTo>
                  <a:lnTo>
                    <a:pt x="9" y="536"/>
                  </a:lnTo>
                  <a:lnTo>
                    <a:pt x="12" y="537"/>
                  </a:lnTo>
                  <a:lnTo>
                    <a:pt x="17" y="537"/>
                  </a:lnTo>
                  <a:lnTo>
                    <a:pt x="21" y="538"/>
                  </a:lnTo>
                  <a:lnTo>
                    <a:pt x="26" y="539"/>
                  </a:lnTo>
                  <a:lnTo>
                    <a:pt x="31" y="540"/>
                  </a:lnTo>
                  <a:lnTo>
                    <a:pt x="35" y="541"/>
                  </a:lnTo>
                  <a:lnTo>
                    <a:pt x="42" y="539"/>
                  </a:lnTo>
                  <a:lnTo>
                    <a:pt x="50" y="538"/>
                  </a:lnTo>
                  <a:lnTo>
                    <a:pt x="57" y="536"/>
                  </a:lnTo>
                  <a:lnTo>
                    <a:pt x="65" y="534"/>
                  </a:lnTo>
                  <a:lnTo>
                    <a:pt x="71" y="533"/>
                  </a:lnTo>
                  <a:lnTo>
                    <a:pt x="76" y="532"/>
                  </a:lnTo>
                  <a:lnTo>
                    <a:pt x="81" y="531"/>
                  </a:lnTo>
                  <a:lnTo>
                    <a:pt x="86" y="530"/>
                  </a:lnTo>
                  <a:lnTo>
                    <a:pt x="92" y="529"/>
                  </a:lnTo>
                  <a:lnTo>
                    <a:pt x="96" y="528"/>
                  </a:lnTo>
                  <a:lnTo>
                    <a:pt x="102" y="526"/>
                  </a:lnTo>
                  <a:lnTo>
                    <a:pt x="108" y="525"/>
                  </a:lnTo>
                  <a:lnTo>
                    <a:pt x="133" y="531"/>
                  </a:lnTo>
                  <a:lnTo>
                    <a:pt x="160" y="536"/>
                  </a:lnTo>
                  <a:lnTo>
                    <a:pt x="185" y="540"/>
                  </a:lnTo>
                  <a:lnTo>
                    <a:pt x="211" y="544"/>
                  </a:lnTo>
                  <a:lnTo>
                    <a:pt x="238" y="547"/>
                  </a:lnTo>
                  <a:lnTo>
                    <a:pt x="264" y="549"/>
                  </a:lnTo>
                  <a:lnTo>
                    <a:pt x="291" y="552"/>
                  </a:lnTo>
                  <a:lnTo>
                    <a:pt x="316" y="552"/>
                  </a:lnTo>
                  <a:lnTo>
                    <a:pt x="342" y="552"/>
                  </a:lnTo>
                  <a:lnTo>
                    <a:pt x="367" y="549"/>
                  </a:lnTo>
                  <a:lnTo>
                    <a:pt x="392" y="546"/>
                  </a:lnTo>
                  <a:lnTo>
                    <a:pt x="416" y="541"/>
                  </a:lnTo>
                  <a:lnTo>
                    <a:pt x="441" y="534"/>
                  </a:lnTo>
                  <a:lnTo>
                    <a:pt x="464" y="526"/>
                  </a:lnTo>
                  <a:lnTo>
                    <a:pt x="487" y="517"/>
                  </a:lnTo>
                  <a:lnTo>
                    <a:pt x="509" y="504"/>
                  </a:lnTo>
                  <a:lnTo>
                    <a:pt x="550" y="471"/>
                  </a:lnTo>
                  <a:lnTo>
                    <a:pt x="586" y="433"/>
                  </a:lnTo>
                  <a:lnTo>
                    <a:pt x="616" y="394"/>
                  </a:lnTo>
                  <a:lnTo>
                    <a:pt x="639" y="350"/>
                  </a:lnTo>
                  <a:lnTo>
                    <a:pt x="656" y="304"/>
                  </a:lnTo>
                  <a:lnTo>
                    <a:pt x="667" y="255"/>
                  </a:lnTo>
                  <a:lnTo>
                    <a:pt x="672" y="202"/>
                  </a:lnTo>
                  <a:lnTo>
                    <a:pt x="670" y="145"/>
                  </a:lnTo>
                  <a:lnTo>
                    <a:pt x="672" y="127"/>
                  </a:lnTo>
                  <a:lnTo>
                    <a:pt x="676" y="108"/>
                  </a:lnTo>
                  <a:lnTo>
                    <a:pt x="679" y="91"/>
                  </a:lnTo>
                  <a:lnTo>
                    <a:pt x="682" y="73"/>
                  </a:lnTo>
                  <a:lnTo>
                    <a:pt x="687" y="63"/>
                  </a:lnTo>
                  <a:lnTo>
                    <a:pt x="692" y="53"/>
                  </a:lnTo>
                  <a:lnTo>
                    <a:pt x="695" y="44"/>
                  </a:lnTo>
                  <a:lnTo>
                    <a:pt x="693" y="36"/>
                  </a:lnTo>
                  <a:lnTo>
                    <a:pt x="686" y="37"/>
                  </a:lnTo>
                  <a:lnTo>
                    <a:pt x="679" y="38"/>
                  </a:lnTo>
                  <a:lnTo>
                    <a:pt x="672" y="39"/>
                  </a:lnTo>
                  <a:lnTo>
                    <a:pt x="665" y="41"/>
                  </a:lnTo>
                  <a:lnTo>
                    <a:pt x="658" y="43"/>
                  </a:lnTo>
                  <a:lnTo>
                    <a:pt x="651" y="44"/>
                  </a:lnTo>
                  <a:lnTo>
                    <a:pt x="643" y="46"/>
                  </a:lnTo>
                  <a:lnTo>
                    <a:pt x="636" y="47"/>
                  </a:lnTo>
                  <a:lnTo>
                    <a:pt x="613" y="38"/>
                  </a:lnTo>
                  <a:lnTo>
                    <a:pt x="590" y="29"/>
                  </a:lnTo>
                  <a:lnTo>
                    <a:pt x="568" y="22"/>
                  </a:lnTo>
                  <a:lnTo>
                    <a:pt x="548" y="15"/>
                  </a:lnTo>
                  <a:lnTo>
                    <a:pt x="528" y="10"/>
                  </a:lnTo>
                  <a:lnTo>
                    <a:pt x="509" y="6"/>
                  </a:lnTo>
                  <a:lnTo>
                    <a:pt x="489" y="2"/>
                  </a:lnTo>
                  <a:lnTo>
                    <a:pt x="469" y="0"/>
                  </a:lnTo>
                  <a:lnTo>
                    <a:pt x="450" y="0"/>
                  </a:lnTo>
                  <a:lnTo>
                    <a:pt x="429" y="0"/>
                  </a:lnTo>
                  <a:lnTo>
                    <a:pt x="408" y="1"/>
                  </a:lnTo>
                  <a:lnTo>
                    <a:pt x="388" y="3"/>
                  </a:lnTo>
                  <a:lnTo>
                    <a:pt x="366" y="7"/>
                  </a:lnTo>
                  <a:lnTo>
                    <a:pt x="342" y="13"/>
                  </a:lnTo>
                  <a:lnTo>
                    <a:pt x="317" y="18"/>
                  </a:lnTo>
                  <a:lnTo>
                    <a:pt x="291" y="25"/>
                  </a:lnTo>
                  <a:lnTo>
                    <a:pt x="266" y="38"/>
                  </a:lnTo>
                  <a:lnTo>
                    <a:pt x="243" y="52"/>
                  </a:lnTo>
                  <a:lnTo>
                    <a:pt x="220" y="66"/>
                  </a:lnTo>
                  <a:lnTo>
                    <a:pt x="199" y="79"/>
                  </a:lnTo>
                  <a:lnTo>
                    <a:pt x="178" y="94"/>
                  </a:lnTo>
                  <a:lnTo>
                    <a:pt x="160" y="111"/>
                  </a:lnTo>
                  <a:lnTo>
                    <a:pt x="144" y="127"/>
                  </a:lnTo>
                  <a:lnTo>
                    <a:pt x="127" y="145"/>
                  </a:lnTo>
                  <a:lnTo>
                    <a:pt x="114" y="164"/>
                  </a:lnTo>
                  <a:lnTo>
                    <a:pt x="101" y="183"/>
                  </a:lnTo>
                  <a:lnTo>
                    <a:pt x="91" y="205"/>
                  </a:lnTo>
                  <a:lnTo>
                    <a:pt x="81" y="228"/>
                  </a:lnTo>
                  <a:lnTo>
                    <a:pt x="74" y="252"/>
                  </a:lnTo>
                  <a:lnTo>
                    <a:pt x="70" y="278"/>
                  </a:lnTo>
                  <a:lnTo>
                    <a:pt x="66" y="305"/>
                  </a:lnTo>
                  <a:lnTo>
                    <a:pt x="65" y="335"/>
                  </a:lnTo>
                  <a:close/>
                </a:path>
              </a:pathLst>
            </a:custGeom>
            <a:solidFill>
              <a:srgbClr val="EAA5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29" name="Freeform 58"/>
            <p:cNvSpPr>
              <a:spLocks/>
            </p:cNvSpPr>
            <p:nvPr/>
          </p:nvSpPr>
          <p:spPr bwMode="auto">
            <a:xfrm>
              <a:off x="3622" y="2828"/>
              <a:ext cx="345" cy="273"/>
            </a:xfrm>
            <a:custGeom>
              <a:avLst/>
              <a:gdLst>
                <a:gd name="T0" fmla="*/ 1 w 689"/>
                <a:gd name="T1" fmla="*/ 1 h 545"/>
                <a:gd name="T2" fmla="*/ 1 w 689"/>
                <a:gd name="T3" fmla="*/ 1 h 545"/>
                <a:gd name="T4" fmla="*/ 1 w 689"/>
                <a:gd name="T5" fmla="*/ 1 h 545"/>
                <a:gd name="T6" fmla="*/ 1 w 689"/>
                <a:gd name="T7" fmla="*/ 1 h 545"/>
                <a:gd name="T8" fmla="*/ 1 w 689"/>
                <a:gd name="T9" fmla="*/ 1 h 545"/>
                <a:gd name="T10" fmla="*/ 1 w 689"/>
                <a:gd name="T11" fmla="*/ 1 h 545"/>
                <a:gd name="T12" fmla="*/ 1 w 689"/>
                <a:gd name="T13" fmla="*/ 1 h 545"/>
                <a:gd name="T14" fmla="*/ 1 w 689"/>
                <a:gd name="T15" fmla="*/ 1 h 545"/>
                <a:gd name="T16" fmla="*/ 1 w 689"/>
                <a:gd name="T17" fmla="*/ 1 h 545"/>
                <a:gd name="T18" fmla="*/ 1 w 689"/>
                <a:gd name="T19" fmla="*/ 1 h 545"/>
                <a:gd name="T20" fmla="*/ 1 w 689"/>
                <a:gd name="T21" fmla="*/ 1 h 545"/>
                <a:gd name="T22" fmla="*/ 1 w 689"/>
                <a:gd name="T23" fmla="*/ 1 h 545"/>
                <a:gd name="T24" fmla="*/ 1 w 689"/>
                <a:gd name="T25" fmla="*/ 1 h 545"/>
                <a:gd name="T26" fmla="*/ 1 w 689"/>
                <a:gd name="T27" fmla="*/ 1 h 545"/>
                <a:gd name="T28" fmla="*/ 1 w 689"/>
                <a:gd name="T29" fmla="*/ 1 h 545"/>
                <a:gd name="T30" fmla="*/ 1 w 689"/>
                <a:gd name="T31" fmla="*/ 1 h 545"/>
                <a:gd name="T32" fmla="*/ 1 w 689"/>
                <a:gd name="T33" fmla="*/ 1 h 545"/>
                <a:gd name="T34" fmla="*/ 1 w 689"/>
                <a:gd name="T35" fmla="*/ 1 h 545"/>
                <a:gd name="T36" fmla="*/ 1 w 689"/>
                <a:gd name="T37" fmla="*/ 1 h 545"/>
                <a:gd name="T38" fmla="*/ 1 w 689"/>
                <a:gd name="T39" fmla="*/ 1 h 545"/>
                <a:gd name="T40" fmla="*/ 1 w 689"/>
                <a:gd name="T41" fmla="*/ 1 h 545"/>
                <a:gd name="T42" fmla="*/ 1 w 689"/>
                <a:gd name="T43" fmla="*/ 1 h 545"/>
                <a:gd name="T44" fmla="*/ 1 w 689"/>
                <a:gd name="T45" fmla="*/ 1 h 545"/>
                <a:gd name="T46" fmla="*/ 1 w 689"/>
                <a:gd name="T47" fmla="*/ 1 h 545"/>
                <a:gd name="T48" fmla="*/ 1 w 689"/>
                <a:gd name="T49" fmla="*/ 1 h 545"/>
                <a:gd name="T50" fmla="*/ 1 w 689"/>
                <a:gd name="T51" fmla="*/ 1 h 545"/>
                <a:gd name="T52" fmla="*/ 1 w 689"/>
                <a:gd name="T53" fmla="*/ 1 h 545"/>
                <a:gd name="T54" fmla="*/ 1 w 689"/>
                <a:gd name="T55" fmla="*/ 1 h 545"/>
                <a:gd name="T56" fmla="*/ 1 w 689"/>
                <a:gd name="T57" fmla="*/ 1 h 545"/>
                <a:gd name="T58" fmla="*/ 1 w 689"/>
                <a:gd name="T59" fmla="*/ 1 h 545"/>
                <a:gd name="T60" fmla="*/ 1 w 689"/>
                <a:gd name="T61" fmla="*/ 1 h 545"/>
                <a:gd name="T62" fmla="*/ 1 w 689"/>
                <a:gd name="T63" fmla="*/ 1 h 545"/>
                <a:gd name="T64" fmla="*/ 1 w 689"/>
                <a:gd name="T65" fmla="*/ 1 h 545"/>
                <a:gd name="T66" fmla="*/ 1 w 689"/>
                <a:gd name="T67" fmla="*/ 1 h 545"/>
                <a:gd name="T68" fmla="*/ 1 w 689"/>
                <a:gd name="T69" fmla="*/ 1 h 545"/>
                <a:gd name="T70" fmla="*/ 1 w 689"/>
                <a:gd name="T71" fmla="*/ 1 h 545"/>
                <a:gd name="T72" fmla="*/ 1 w 689"/>
                <a:gd name="T73" fmla="*/ 1 h 545"/>
                <a:gd name="T74" fmla="*/ 1 w 689"/>
                <a:gd name="T75" fmla="*/ 1 h 545"/>
                <a:gd name="T76" fmla="*/ 1 w 689"/>
                <a:gd name="T77" fmla="*/ 1 h 545"/>
                <a:gd name="T78" fmla="*/ 1 w 689"/>
                <a:gd name="T79" fmla="*/ 1 h 545"/>
                <a:gd name="T80" fmla="*/ 1 w 689"/>
                <a:gd name="T81" fmla="*/ 1 h 545"/>
                <a:gd name="T82" fmla="*/ 1 w 689"/>
                <a:gd name="T83" fmla="*/ 1 h 545"/>
                <a:gd name="T84" fmla="*/ 1 w 689"/>
                <a:gd name="T85" fmla="*/ 0 h 545"/>
                <a:gd name="T86" fmla="*/ 1 w 689"/>
                <a:gd name="T87" fmla="*/ 1 h 545"/>
                <a:gd name="T88" fmla="*/ 1 w 689"/>
                <a:gd name="T89" fmla="*/ 1 h 545"/>
                <a:gd name="T90" fmla="*/ 1 w 689"/>
                <a:gd name="T91" fmla="*/ 1 h 545"/>
                <a:gd name="T92" fmla="*/ 1 w 689"/>
                <a:gd name="T93" fmla="*/ 1 h 545"/>
                <a:gd name="T94" fmla="*/ 1 w 689"/>
                <a:gd name="T95" fmla="*/ 1 h 545"/>
                <a:gd name="T96" fmla="*/ 1 w 689"/>
                <a:gd name="T97" fmla="*/ 1 h 545"/>
                <a:gd name="T98" fmla="*/ 1 w 689"/>
                <a:gd name="T99" fmla="*/ 1 h 545"/>
                <a:gd name="T100" fmla="*/ 1 w 689"/>
                <a:gd name="T101" fmla="*/ 1 h 545"/>
                <a:gd name="T102" fmla="*/ 1 w 689"/>
                <a:gd name="T103" fmla="*/ 1 h 545"/>
                <a:gd name="T104" fmla="*/ 1 w 689"/>
                <a:gd name="T105" fmla="*/ 1 h 545"/>
                <a:gd name="T106" fmla="*/ 1 w 689"/>
                <a:gd name="T107" fmla="*/ 1 h 5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89"/>
                <a:gd name="T163" fmla="*/ 0 h 545"/>
                <a:gd name="T164" fmla="*/ 689 w 689"/>
                <a:gd name="T165" fmla="*/ 545 h 5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89" h="545">
                  <a:moveTo>
                    <a:pt x="66" y="330"/>
                  </a:moveTo>
                  <a:lnTo>
                    <a:pt x="61" y="352"/>
                  </a:lnTo>
                  <a:lnTo>
                    <a:pt x="55" y="375"/>
                  </a:lnTo>
                  <a:lnTo>
                    <a:pt x="51" y="397"/>
                  </a:lnTo>
                  <a:lnTo>
                    <a:pt x="45" y="420"/>
                  </a:lnTo>
                  <a:lnTo>
                    <a:pt x="40" y="427"/>
                  </a:lnTo>
                  <a:lnTo>
                    <a:pt x="36" y="434"/>
                  </a:lnTo>
                  <a:lnTo>
                    <a:pt x="31" y="439"/>
                  </a:lnTo>
                  <a:lnTo>
                    <a:pt x="26" y="446"/>
                  </a:lnTo>
                  <a:lnTo>
                    <a:pt x="22" y="453"/>
                  </a:lnTo>
                  <a:lnTo>
                    <a:pt x="17" y="460"/>
                  </a:lnTo>
                  <a:lnTo>
                    <a:pt x="13" y="467"/>
                  </a:lnTo>
                  <a:lnTo>
                    <a:pt x="8" y="474"/>
                  </a:lnTo>
                  <a:lnTo>
                    <a:pt x="6" y="487"/>
                  </a:lnTo>
                  <a:lnTo>
                    <a:pt x="4" y="500"/>
                  </a:lnTo>
                  <a:lnTo>
                    <a:pt x="2" y="513"/>
                  </a:lnTo>
                  <a:lnTo>
                    <a:pt x="0" y="527"/>
                  </a:lnTo>
                  <a:lnTo>
                    <a:pt x="4" y="528"/>
                  </a:lnTo>
                  <a:lnTo>
                    <a:pt x="9" y="529"/>
                  </a:lnTo>
                  <a:lnTo>
                    <a:pt x="14" y="530"/>
                  </a:lnTo>
                  <a:lnTo>
                    <a:pt x="18" y="531"/>
                  </a:lnTo>
                  <a:lnTo>
                    <a:pt x="23" y="533"/>
                  </a:lnTo>
                  <a:lnTo>
                    <a:pt x="26" y="534"/>
                  </a:lnTo>
                  <a:lnTo>
                    <a:pt x="31" y="535"/>
                  </a:lnTo>
                  <a:lnTo>
                    <a:pt x="36" y="536"/>
                  </a:lnTo>
                  <a:lnTo>
                    <a:pt x="44" y="534"/>
                  </a:lnTo>
                  <a:lnTo>
                    <a:pt x="51" y="530"/>
                  </a:lnTo>
                  <a:lnTo>
                    <a:pt x="57" y="528"/>
                  </a:lnTo>
                  <a:lnTo>
                    <a:pt x="66" y="526"/>
                  </a:lnTo>
                  <a:lnTo>
                    <a:pt x="71" y="525"/>
                  </a:lnTo>
                  <a:lnTo>
                    <a:pt x="76" y="523"/>
                  </a:lnTo>
                  <a:lnTo>
                    <a:pt x="82" y="523"/>
                  </a:lnTo>
                  <a:lnTo>
                    <a:pt x="86" y="522"/>
                  </a:lnTo>
                  <a:lnTo>
                    <a:pt x="92" y="521"/>
                  </a:lnTo>
                  <a:lnTo>
                    <a:pt x="97" y="520"/>
                  </a:lnTo>
                  <a:lnTo>
                    <a:pt x="102" y="520"/>
                  </a:lnTo>
                  <a:lnTo>
                    <a:pt x="108" y="519"/>
                  </a:lnTo>
                  <a:lnTo>
                    <a:pt x="133" y="523"/>
                  </a:lnTo>
                  <a:lnTo>
                    <a:pt x="159" y="529"/>
                  </a:lnTo>
                  <a:lnTo>
                    <a:pt x="184" y="533"/>
                  </a:lnTo>
                  <a:lnTo>
                    <a:pt x="211" y="537"/>
                  </a:lnTo>
                  <a:lnTo>
                    <a:pt x="236" y="541"/>
                  </a:lnTo>
                  <a:lnTo>
                    <a:pt x="262" y="543"/>
                  </a:lnTo>
                  <a:lnTo>
                    <a:pt x="288" y="544"/>
                  </a:lnTo>
                  <a:lnTo>
                    <a:pt x="313" y="545"/>
                  </a:lnTo>
                  <a:lnTo>
                    <a:pt x="338" y="544"/>
                  </a:lnTo>
                  <a:lnTo>
                    <a:pt x="364" y="543"/>
                  </a:lnTo>
                  <a:lnTo>
                    <a:pt x="388" y="539"/>
                  </a:lnTo>
                  <a:lnTo>
                    <a:pt x="412" y="535"/>
                  </a:lnTo>
                  <a:lnTo>
                    <a:pt x="435" y="528"/>
                  </a:lnTo>
                  <a:lnTo>
                    <a:pt x="458" y="520"/>
                  </a:lnTo>
                  <a:lnTo>
                    <a:pt x="480" y="511"/>
                  </a:lnTo>
                  <a:lnTo>
                    <a:pt x="502" y="498"/>
                  </a:lnTo>
                  <a:lnTo>
                    <a:pt x="543" y="465"/>
                  </a:lnTo>
                  <a:lnTo>
                    <a:pt x="578" y="428"/>
                  </a:lnTo>
                  <a:lnTo>
                    <a:pt x="608" y="387"/>
                  </a:lnTo>
                  <a:lnTo>
                    <a:pt x="632" y="345"/>
                  </a:lnTo>
                  <a:lnTo>
                    <a:pt x="649" y="299"/>
                  </a:lnTo>
                  <a:lnTo>
                    <a:pt x="661" y="250"/>
                  </a:lnTo>
                  <a:lnTo>
                    <a:pt x="664" y="199"/>
                  </a:lnTo>
                  <a:lnTo>
                    <a:pt x="662" y="143"/>
                  </a:lnTo>
                  <a:lnTo>
                    <a:pt x="664" y="125"/>
                  </a:lnTo>
                  <a:lnTo>
                    <a:pt x="668" y="106"/>
                  </a:lnTo>
                  <a:lnTo>
                    <a:pt x="671" y="89"/>
                  </a:lnTo>
                  <a:lnTo>
                    <a:pt x="674" y="71"/>
                  </a:lnTo>
                  <a:lnTo>
                    <a:pt x="679" y="61"/>
                  </a:lnTo>
                  <a:lnTo>
                    <a:pt x="685" y="53"/>
                  </a:lnTo>
                  <a:lnTo>
                    <a:pt x="689" y="44"/>
                  </a:lnTo>
                  <a:lnTo>
                    <a:pt x="689" y="36"/>
                  </a:lnTo>
                  <a:lnTo>
                    <a:pt x="682" y="37"/>
                  </a:lnTo>
                  <a:lnTo>
                    <a:pt x="675" y="38"/>
                  </a:lnTo>
                  <a:lnTo>
                    <a:pt x="668" y="40"/>
                  </a:lnTo>
                  <a:lnTo>
                    <a:pt x="660" y="41"/>
                  </a:lnTo>
                  <a:lnTo>
                    <a:pt x="653" y="43"/>
                  </a:lnTo>
                  <a:lnTo>
                    <a:pt x="646" y="44"/>
                  </a:lnTo>
                  <a:lnTo>
                    <a:pt x="638" y="45"/>
                  </a:lnTo>
                  <a:lnTo>
                    <a:pt x="631" y="47"/>
                  </a:lnTo>
                  <a:lnTo>
                    <a:pt x="608" y="37"/>
                  </a:lnTo>
                  <a:lnTo>
                    <a:pt x="586" y="29"/>
                  </a:lnTo>
                  <a:lnTo>
                    <a:pt x="565" y="21"/>
                  </a:lnTo>
                  <a:lnTo>
                    <a:pt x="545" y="15"/>
                  </a:lnTo>
                  <a:lnTo>
                    <a:pt x="525" y="10"/>
                  </a:lnTo>
                  <a:lnTo>
                    <a:pt x="505" y="6"/>
                  </a:lnTo>
                  <a:lnTo>
                    <a:pt x="486" y="3"/>
                  </a:lnTo>
                  <a:lnTo>
                    <a:pt x="467" y="2"/>
                  </a:lnTo>
                  <a:lnTo>
                    <a:pt x="447" y="0"/>
                  </a:lnTo>
                  <a:lnTo>
                    <a:pt x="427" y="0"/>
                  </a:lnTo>
                  <a:lnTo>
                    <a:pt x="406" y="2"/>
                  </a:lnTo>
                  <a:lnTo>
                    <a:pt x="386" y="5"/>
                  </a:lnTo>
                  <a:lnTo>
                    <a:pt x="363" y="9"/>
                  </a:lnTo>
                  <a:lnTo>
                    <a:pt x="340" y="13"/>
                  </a:lnTo>
                  <a:lnTo>
                    <a:pt x="315" y="19"/>
                  </a:lnTo>
                  <a:lnTo>
                    <a:pt x="289" y="26"/>
                  </a:lnTo>
                  <a:lnTo>
                    <a:pt x="265" y="38"/>
                  </a:lnTo>
                  <a:lnTo>
                    <a:pt x="242" y="52"/>
                  </a:lnTo>
                  <a:lnTo>
                    <a:pt x="220" y="65"/>
                  </a:lnTo>
                  <a:lnTo>
                    <a:pt x="199" y="80"/>
                  </a:lnTo>
                  <a:lnTo>
                    <a:pt x="180" y="94"/>
                  </a:lnTo>
                  <a:lnTo>
                    <a:pt x="161" y="110"/>
                  </a:lnTo>
                  <a:lnTo>
                    <a:pt x="144" y="126"/>
                  </a:lnTo>
                  <a:lnTo>
                    <a:pt x="129" y="143"/>
                  </a:lnTo>
                  <a:lnTo>
                    <a:pt x="115" y="162"/>
                  </a:lnTo>
                  <a:lnTo>
                    <a:pt x="102" y="181"/>
                  </a:lnTo>
                  <a:lnTo>
                    <a:pt x="92" y="202"/>
                  </a:lnTo>
                  <a:lnTo>
                    <a:pt x="83" y="224"/>
                  </a:lnTo>
                  <a:lnTo>
                    <a:pt x="76" y="248"/>
                  </a:lnTo>
                  <a:lnTo>
                    <a:pt x="70" y="273"/>
                  </a:lnTo>
                  <a:lnTo>
                    <a:pt x="67" y="301"/>
                  </a:lnTo>
                  <a:lnTo>
                    <a:pt x="66" y="330"/>
                  </a:lnTo>
                  <a:close/>
                </a:path>
              </a:pathLst>
            </a:custGeom>
            <a:solidFill>
              <a:srgbClr val="EFAD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0" name="Freeform 59"/>
            <p:cNvSpPr>
              <a:spLocks/>
            </p:cNvSpPr>
            <p:nvPr/>
          </p:nvSpPr>
          <p:spPr bwMode="auto">
            <a:xfrm>
              <a:off x="3624" y="2831"/>
              <a:ext cx="342" cy="268"/>
            </a:xfrm>
            <a:custGeom>
              <a:avLst/>
              <a:gdLst>
                <a:gd name="T0" fmla="*/ 1 w 683"/>
                <a:gd name="T1" fmla="*/ 0 h 537"/>
                <a:gd name="T2" fmla="*/ 1 w 683"/>
                <a:gd name="T3" fmla="*/ 0 h 537"/>
                <a:gd name="T4" fmla="*/ 1 w 683"/>
                <a:gd name="T5" fmla="*/ 0 h 537"/>
                <a:gd name="T6" fmla="*/ 1 w 683"/>
                <a:gd name="T7" fmla="*/ 0 h 537"/>
                <a:gd name="T8" fmla="*/ 1 w 683"/>
                <a:gd name="T9" fmla="*/ 0 h 537"/>
                <a:gd name="T10" fmla="*/ 1 w 683"/>
                <a:gd name="T11" fmla="*/ 0 h 537"/>
                <a:gd name="T12" fmla="*/ 1 w 683"/>
                <a:gd name="T13" fmla="*/ 0 h 537"/>
                <a:gd name="T14" fmla="*/ 1 w 683"/>
                <a:gd name="T15" fmla="*/ 0 h 537"/>
                <a:gd name="T16" fmla="*/ 1 w 683"/>
                <a:gd name="T17" fmla="*/ 0 h 537"/>
                <a:gd name="T18" fmla="*/ 1 w 683"/>
                <a:gd name="T19" fmla="*/ 0 h 537"/>
                <a:gd name="T20" fmla="*/ 1 w 683"/>
                <a:gd name="T21" fmla="*/ 0 h 537"/>
                <a:gd name="T22" fmla="*/ 1 w 683"/>
                <a:gd name="T23" fmla="*/ 0 h 537"/>
                <a:gd name="T24" fmla="*/ 1 w 683"/>
                <a:gd name="T25" fmla="*/ 0 h 537"/>
                <a:gd name="T26" fmla="*/ 1 w 683"/>
                <a:gd name="T27" fmla="*/ 0 h 537"/>
                <a:gd name="T28" fmla="*/ 1 w 683"/>
                <a:gd name="T29" fmla="*/ 0 h 537"/>
                <a:gd name="T30" fmla="*/ 1 w 683"/>
                <a:gd name="T31" fmla="*/ 0 h 537"/>
                <a:gd name="T32" fmla="*/ 1 w 683"/>
                <a:gd name="T33" fmla="*/ 0 h 537"/>
                <a:gd name="T34" fmla="*/ 1 w 683"/>
                <a:gd name="T35" fmla="*/ 0 h 537"/>
                <a:gd name="T36" fmla="*/ 1 w 683"/>
                <a:gd name="T37" fmla="*/ 0 h 537"/>
                <a:gd name="T38" fmla="*/ 1 w 683"/>
                <a:gd name="T39" fmla="*/ 0 h 537"/>
                <a:gd name="T40" fmla="*/ 1 w 683"/>
                <a:gd name="T41" fmla="*/ 0 h 537"/>
                <a:gd name="T42" fmla="*/ 1 w 683"/>
                <a:gd name="T43" fmla="*/ 0 h 537"/>
                <a:gd name="T44" fmla="*/ 1 w 683"/>
                <a:gd name="T45" fmla="*/ 0 h 537"/>
                <a:gd name="T46" fmla="*/ 1 w 683"/>
                <a:gd name="T47" fmla="*/ 0 h 537"/>
                <a:gd name="T48" fmla="*/ 1 w 683"/>
                <a:gd name="T49" fmla="*/ 0 h 537"/>
                <a:gd name="T50" fmla="*/ 1 w 683"/>
                <a:gd name="T51" fmla="*/ 0 h 537"/>
                <a:gd name="T52" fmla="*/ 1 w 683"/>
                <a:gd name="T53" fmla="*/ 0 h 537"/>
                <a:gd name="T54" fmla="*/ 1 w 683"/>
                <a:gd name="T55" fmla="*/ 0 h 537"/>
                <a:gd name="T56" fmla="*/ 1 w 683"/>
                <a:gd name="T57" fmla="*/ 0 h 537"/>
                <a:gd name="T58" fmla="*/ 1 w 683"/>
                <a:gd name="T59" fmla="*/ 0 h 537"/>
                <a:gd name="T60" fmla="*/ 1 w 683"/>
                <a:gd name="T61" fmla="*/ 0 h 537"/>
                <a:gd name="T62" fmla="*/ 1 w 683"/>
                <a:gd name="T63" fmla="*/ 0 h 537"/>
                <a:gd name="T64" fmla="*/ 1 w 683"/>
                <a:gd name="T65" fmla="*/ 0 h 537"/>
                <a:gd name="T66" fmla="*/ 1 w 683"/>
                <a:gd name="T67" fmla="*/ 0 h 537"/>
                <a:gd name="T68" fmla="*/ 1 w 683"/>
                <a:gd name="T69" fmla="*/ 0 h 537"/>
                <a:gd name="T70" fmla="*/ 1 w 683"/>
                <a:gd name="T71" fmla="*/ 0 h 537"/>
                <a:gd name="T72" fmla="*/ 1 w 683"/>
                <a:gd name="T73" fmla="*/ 0 h 537"/>
                <a:gd name="T74" fmla="*/ 1 w 683"/>
                <a:gd name="T75" fmla="*/ 0 h 537"/>
                <a:gd name="T76" fmla="*/ 1 w 683"/>
                <a:gd name="T77" fmla="*/ 0 h 537"/>
                <a:gd name="T78" fmla="*/ 1 w 683"/>
                <a:gd name="T79" fmla="*/ 0 h 537"/>
                <a:gd name="T80" fmla="*/ 1 w 683"/>
                <a:gd name="T81" fmla="*/ 0 h 537"/>
                <a:gd name="T82" fmla="*/ 1 w 683"/>
                <a:gd name="T83" fmla="*/ 0 h 537"/>
                <a:gd name="T84" fmla="*/ 1 w 683"/>
                <a:gd name="T85" fmla="*/ 0 h 537"/>
                <a:gd name="T86" fmla="*/ 1 w 683"/>
                <a:gd name="T87" fmla="*/ 0 h 537"/>
                <a:gd name="T88" fmla="*/ 1 w 683"/>
                <a:gd name="T89" fmla="*/ 0 h 537"/>
                <a:gd name="T90" fmla="*/ 1 w 683"/>
                <a:gd name="T91" fmla="*/ 0 h 537"/>
                <a:gd name="T92" fmla="*/ 1 w 683"/>
                <a:gd name="T93" fmla="*/ 0 h 537"/>
                <a:gd name="T94" fmla="*/ 1 w 683"/>
                <a:gd name="T95" fmla="*/ 0 h 537"/>
                <a:gd name="T96" fmla="*/ 1 w 683"/>
                <a:gd name="T97" fmla="*/ 0 h 537"/>
                <a:gd name="T98" fmla="*/ 1 w 683"/>
                <a:gd name="T99" fmla="*/ 0 h 537"/>
                <a:gd name="T100" fmla="*/ 1 w 683"/>
                <a:gd name="T101" fmla="*/ 0 h 537"/>
                <a:gd name="T102" fmla="*/ 1 w 683"/>
                <a:gd name="T103" fmla="*/ 0 h 537"/>
                <a:gd name="T104" fmla="*/ 1 w 683"/>
                <a:gd name="T105" fmla="*/ 0 h 537"/>
                <a:gd name="T106" fmla="*/ 1 w 683"/>
                <a:gd name="T107" fmla="*/ 0 h 53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83"/>
                <a:gd name="T163" fmla="*/ 0 h 537"/>
                <a:gd name="T164" fmla="*/ 683 w 683"/>
                <a:gd name="T165" fmla="*/ 537 h 53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83" h="537">
                  <a:moveTo>
                    <a:pt x="65" y="323"/>
                  </a:moveTo>
                  <a:lnTo>
                    <a:pt x="60" y="344"/>
                  </a:lnTo>
                  <a:lnTo>
                    <a:pt x="54" y="367"/>
                  </a:lnTo>
                  <a:lnTo>
                    <a:pt x="50" y="389"/>
                  </a:lnTo>
                  <a:lnTo>
                    <a:pt x="44" y="411"/>
                  </a:lnTo>
                  <a:lnTo>
                    <a:pt x="39" y="418"/>
                  </a:lnTo>
                  <a:lnTo>
                    <a:pt x="35" y="425"/>
                  </a:lnTo>
                  <a:lnTo>
                    <a:pt x="30" y="432"/>
                  </a:lnTo>
                  <a:lnTo>
                    <a:pt x="27" y="439"/>
                  </a:lnTo>
                  <a:lnTo>
                    <a:pt x="22" y="446"/>
                  </a:lnTo>
                  <a:lnTo>
                    <a:pt x="18" y="453"/>
                  </a:lnTo>
                  <a:lnTo>
                    <a:pt x="13" y="458"/>
                  </a:lnTo>
                  <a:lnTo>
                    <a:pt x="8" y="465"/>
                  </a:lnTo>
                  <a:lnTo>
                    <a:pt x="6" y="479"/>
                  </a:lnTo>
                  <a:lnTo>
                    <a:pt x="5" y="492"/>
                  </a:lnTo>
                  <a:lnTo>
                    <a:pt x="3" y="506"/>
                  </a:lnTo>
                  <a:lnTo>
                    <a:pt x="0" y="518"/>
                  </a:lnTo>
                  <a:lnTo>
                    <a:pt x="5" y="520"/>
                  </a:lnTo>
                  <a:lnTo>
                    <a:pt x="10" y="521"/>
                  </a:lnTo>
                  <a:lnTo>
                    <a:pt x="13" y="522"/>
                  </a:lnTo>
                  <a:lnTo>
                    <a:pt x="18" y="523"/>
                  </a:lnTo>
                  <a:lnTo>
                    <a:pt x="22" y="524"/>
                  </a:lnTo>
                  <a:lnTo>
                    <a:pt x="27" y="525"/>
                  </a:lnTo>
                  <a:lnTo>
                    <a:pt x="30" y="526"/>
                  </a:lnTo>
                  <a:lnTo>
                    <a:pt x="35" y="528"/>
                  </a:lnTo>
                  <a:lnTo>
                    <a:pt x="43" y="524"/>
                  </a:lnTo>
                  <a:lnTo>
                    <a:pt x="50" y="522"/>
                  </a:lnTo>
                  <a:lnTo>
                    <a:pt x="58" y="518"/>
                  </a:lnTo>
                  <a:lnTo>
                    <a:pt x="65" y="516"/>
                  </a:lnTo>
                  <a:lnTo>
                    <a:pt x="71" y="515"/>
                  </a:lnTo>
                  <a:lnTo>
                    <a:pt x="75" y="515"/>
                  </a:lnTo>
                  <a:lnTo>
                    <a:pt x="81" y="514"/>
                  </a:lnTo>
                  <a:lnTo>
                    <a:pt x="86" y="513"/>
                  </a:lnTo>
                  <a:lnTo>
                    <a:pt x="91" y="511"/>
                  </a:lnTo>
                  <a:lnTo>
                    <a:pt x="96" y="511"/>
                  </a:lnTo>
                  <a:lnTo>
                    <a:pt x="102" y="510"/>
                  </a:lnTo>
                  <a:lnTo>
                    <a:pt x="106" y="510"/>
                  </a:lnTo>
                  <a:lnTo>
                    <a:pt x="132" y="515"/>
                  </a:lnTo>
                  <a:lnTo>
                    <a:pt x="157" y="520"/>
                  </a:lnTo>
                  <a:lnTo>
                    <a:pt x="182" y="524"/>
                  </a:lnTo>
                  <a:lnTo>
                    <a:pt x="208" y="528"/>
                  </a:lnTo>
                  <a:lnTo>
                    <a:pt x="233" y="531"/>
                  </a:lnTo>
                  <a:lnTo>
                    <a:pt x="258" y="534"/>
                  </a:lnTo>
                  <a:lnTo>
                    <a:pt x="284" y="536"/>
                  </a:lnTo>
                  <a:lnTo>
                    <a:pt x="309" y="537"/>
                  </a:lnTo>
                  <a:lnTo>
                    <a:pt x="334" y="536"/>
                  </a:lnTo>
                  <a:lnTo>
                    <a:pt x="358" y="534"/>
                  </a:lnTo>
                  <a:lnTo>
                    <a:pt x="383" y="531"/>
                  </a:lnTo>
                  <a:lnTo>
                    <a:pt x="406" y="526"/>
                  </a:lnTo>
                  <a:lnTo>
                    <a:pt x="429" y="521"/>
                  </a:lnTo>
                  <a:lnTo>
                    <a:pt x="452" y="513"/>
                  </a:lnTo>
                  <a:lnTo>
                    <a:pt x="474" y="502"/>
                  </a:lnTo>
                  <a:lnTo>
                    <a:pt x="494" y="491"/>
                  </a:lnTo>
                  <a:lnTo>
                    <a:pt x="536" y="456"/>
                  </a:lnTo>
                  <a:lnTo>
                    <a:pt x="571" y="419"/>
                  </a:lnTo>
                  <a:lnTo>
                    <a:pt x="601" y="379"/>
                  </a:lnTo>
                  <a:lnTo>
                    <a:pt x="624" y="336"/>
                  </a:lnTo>
                  <a:lnTo>
                    <a:pt x="642" y="291"/>
                  </a:lnTo>
                  <a:lnTo>
                    <a:pt x="653" y="243"/>
                  </a:lnTo>
                  <a:lnTo>
                    <a:pt x="657" y="192"/>
                  </a:lnTo>
                  <a:lnTo>
                    <a:pt x="653" y="139"/>
                  </a:lnTo>
                  <a:lnTo>
                    <a:pt x="656" y="121"/>
                  </a:lnTo>
                  <a:lnTo>
                    <a:pt x="659" y="104"/>
                  </a:lnTo>
                  <a:lnTo>
                    <a:pt x="662" y="85"/>
                  </a:lnTo>
                  <a:lnTo>
                    <a:pt x="665" y="67"/>
                  </a:lnTo>
                  <a:lnTo>
                    <a:pt x="671" y="59"/>
                  </a:lnTo>
                  <a:lnTo>
                    <a:pt x="676" y="51"/>
                  </a:lnTo>
                  <a:lnTo>
                    <a:pt x="682" y="43"/>
                  </a:lnTo>
                  <a:lnTo>
                    <a:pt x="683" y="35"/>
                  </a:lnTo>
                  <a:lnTo>
                    <a:pt x="676" y="36"/>
                  </a:lnTo>
                  <a:lnTo>
                    <a:pt x="668" y="37"/>
                  </a:lnTo>
                  <a:lnTo>
                    <a:pt x="661" y="38"/>
                  </a:lnTo>
                  <a:lnTo>
                    <a:pt x="654" y="39"/>
                  </a:lnTo>
                  <a:lnTo>
                    <a:pt x="648" y="42"/>
                  </a:lnTo>
                  <a:lnTo>
                    <a:pt x="641" y="43"/>
                  </a:lnTo>
                  <a:lnTo>
                    <a:pt x="633" y="44"/>
                  </a:lnTo>
                  <a:lnTo>
                    <a:pt x="626" y="45"/>
                  </a:lnTo>
                  <a:lnTo>
                    <a:pt x="604" y="36"/>
                  </a:lnTo>
                  <a:lnTo>
                    <a:pt x="582" y="28"/>
                  </a:lnTo>
                  <a:lnTo>
                    <a:pt x="561" y="21"/>
                  </a:lnTo>
                  <a:lnTo>
                    <a:pt x="542" y="14"/>
                  </a:lnTo>
                  <a:lnTo>
                    <a:pt x="522" y="9"/>
                  </a:lnTo>
                  <a:lnTo>
                    <a:pt x="502" y="6"/>
                  </a:lnTo>
                  <a:lnTo>
                    <a:pt x="483" y="2"/>
                  </a:lnTo>
                  <a:lnTo>
                    <a:pt x="463" y="0"/>
                  </a:lnTo>
                  <a:lnTo>
                    <a:pt x="444" y="0"/>
                  </a:lnTo>
                  <a:lnTo>
                    <a:pt x="424" y="0"/>
                  </a:lnTo>
                  <a:lnTo>
                    <a:pt x="403" y="1"/>
                  </a:lnTo>
                  <a:lnTo>
                    <a:pt x="381" y="5"/>
                  </a:lnTo>
                  <a:lnTo>
                    <a:pt x="360" y="8"/>
                  </a:lnTo>
                  <a:lnTo>
                    <a:pt x="337" y="13"/>
                  </a:lnTo>
                  <a:lnTo>
                    <a:pt x="312" y="18"/>
                  </a:lnTo>
                  <a:lnTo>
                    <a:pt x="287" y="25"/>
                  </a:lnTo>
                  <a:lnTo>
                    <a:pt x="264" y="38"/>
                  </a:lnTo>
                  <a:lnTo>
                    <a:pt x="241" y="51"/>
                  </a:lnTo>
                  <a:lnTo>
                    <a:pt x="219" y="63"/>
                  </a:lnTo>
                  <a:lnTo>
                    <a:pt x="198" y="77"/>
                  </a:lnTo>
                  <a:lnTo>
                    <a:pt x="180" y="92"/>
                  </a:lnTo>
                  <a:lnTo>
                    <a:pt x="162" y="107"/>
                  </a:lnTo>
                  <a:lnTo>
                    <a:pt x="144" y="122"/>
                  </a:lnTo>
                  <a:lnTo>
                    <a:pt x="129" y="139"/>
                  </a:lnTo>
                  <a:lnTo>
                    <a:pt x="115" y="158"/>
                  </a:lnTo>
                  <a:lnTo>
                    <a:pt x="103" y="176"/>
                  </a:lnTo>
                  <a:lnTo>
                    <a:pt x="92" y="197"/>
                  </a:lnTo>
                  <a:lnTo>
                    <a:pt x="83" y="219"/>
                  </a:lnTo>
                  <a:lnTo>
                    <a:pt x="75" y="242"/>
                  </a:lnTo>
                  <a:lnTo>
                    <a:pt x="71" y="267"/>
                  </a:lnTo>
                  <a:lnTo>
                    <a:pt x="66" y="294"/>
                  </a:lnTo>
                  <a:lnTo>
                    <a:pt x="65" y="323"/>
                  </a:lnTo>
                  <a:close/>
                </a:path>
              </a:pathLst>
            </a:custGeom>
            <a:solidFill>
              <a:srgbClr val="F2B2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1" name="Freeform 60"/>
            <p:cNvSpPr>
              <a:spLocks/>
            </p:cNvSpPr>
            <p:nvPr/>
          </p:nvSpPr>
          <p:spPr bwMode="auto">
            <a:xfrm>
              <a:off x="3625" y="2832"/>
              <a:ext cx="339" cy="265"/>
            </a:xfrm>
            <a:custGeom>
              <a:avLst/>
              <a:gdLst>
                <a:gd name="T0" fmla="*/ 1 w 678"/>
                <a:gd name="T1" fmla="*/ 1 h 529"/>
                <a:gd name="T2" fmla="*/ 1 w 678"/>
                <a:gd name="T3" fmla="*/ 1 h 529"/>
                <a:gd name="T4" fmla="*/ 1 w 678"/>
                <a:gd name="T5" fmla="*/ 1 h 529"/>
                <a:gd name="T6" fmla="*/ 1 w 678"/>
                <a:gd name="T7" fmla="*/ 1 h 529"/>
                <a:gd name="T8" fmla="*/ 1 w 678"/>
                <a:gd name="T9" fmla="*/ 1 h 529"/>
                <a:gd name="T10" fmla="*/ 1 w 678"/>
                <a:gd name="T11" fmla="*/ 1 h 529"/>
                <a:gd name="T12" fmla="*/ 1 w 678"/>
                <a:gd name="T13" fmla="*/ 1 h 529"/>
                <a:gd name="T14" fmla="*/ 1 w 678"/>
                <a:gd name="T15" fmla="*/ 1 h 529"/>
                <a:gd name="T16" fmla="*/ 1 w 678"/>
                <a:gd name="T17" fmla="*/ 1 h 529"/>
                <a:gd name="T18" fmla="*/ 1 w 678"/>
                <a:gd name="T19" fmla="*/ 1 h 529"/>
                <a:gd name="T20" fmla="*/ 1 w 678"/>
                <a:gd name="T21" fmla="*/ 1 h 529"/>
                <a:gd name="T22" fmla="*/ 1 w 678"/>
                <a:gd name="T23" fmla="*/ 1 h 529"/>
                <a:gd name="T24" fmla="*/ 1 w 678"/>
                <a:gd name="T25" fmla="*/ 1 h 529"/>
                <a:gd name="T26" fmla="*/ 1 w 678"/>
                <a:gd name="T27" fmla="*/ 1 h 529"/>
                <a:gd name="T28" fmla="*/ 1 w 678"/>
                <a:gd name="T29" fmla="*/ 1 h 529"/>
                <a:gd name="T30" fmla="*/ 1 w 678"/>
                <a:gd name="T31" fmla="*/ 1 h 529"/>
                <a:gd name="T32" fmla="*/ 1 w 678"/>
                <a:gd name="T33" fmla="*/ 1 h 529"/>
                <a:gd name="T34" fmla="*/ 1 w 678"/>
                <a:gd name="T35" fmla="*/ 1 h 529"/>
                <a:gd name="T36" fmla="*/ 1 w 678"/>
                <a:gd name="T37" fmla="*/ 1 h 529"/>
                <a:gd name="T38" fmla="*/ 1 w 678"/>
                <a:gd name="T39" fmla="*/ 1 h 529"/>
                <a:gd name="T40" fmla="*/ 1 w 678"/>
                <a:gd name="T41" fmla="*/ 1 h 529"/>
                <a:gd name="T42" fmla="*/ 1 w 678"/>
                <a:gd name="T43" fmla="*/ 1 h 529"/>
                <a:gd name="T44" fmla="*/ 1 w 678"/>
                <a:gd name="T45" fmla="*/ 1 h 529"/>
                <a:gd name="T46" fmla="*/ 1 w 678"/>
                <a:gd name="T47" fmla="*/ 1 h 529"/>
                <a:gd name="T48" fmla="*/ 1 w 678"/>
                <a:gd name="T49" fmla="*/ 1 h 529"/>
                <a:gd name="T50" fmla="*/ 1 w 678"/>
                <a:gd name="T51" fmla="*/ 1 h 529"/>
                <a:gd name="T52" fmla="*/ 1 w 678"/>
                <a:gd name="T53" fmla="*/ 1 h 529"/>
                <a:gd name="T54" fmla="*/ 1 w 678"/>
                <a:gd name="T55" fmla="*/ 1 h 529"/>
                <a:gd name="T56" fmla="*/ 1 w 678"/>
                <a:gd name="T57" fmla="*/ 1 h 529"/>
                <a:gd name="T58" fmla="*/ 1 w 678"/>
                <a:gd name="T59" fmla="*/ 1 h 529"/>
                <a:gd name="T60" fmla="*/ 1 w 678"/>
                <a:gd name="T61" fmla="*/ 1 h 529"/>
                <a:gd name="T62" fmla="*/ 1 w 678"/>
                <a:gd name="T63" fmla="*/ 1 h 529"/>
                <a:gd name="T64" fmla="*/ 1 w 678"/>
                <a:gd name="T65" fmla="*/ 1 h 529"/>
                <a:gd name="T66" fmla="*/ 1 w 678"/>
                <a:gd name="T67" fmla="*/ 1 h 529"/>
                <a:gd name="T68" fmla="*/ 1 w 678"/>
                <a:gd name="T69" fmla="*/ 1 h 529"/>
                <a:gd name="T70" fmla="*/ 1 w 678"/>
                <a:gd name="T71" fmla="*/ 1 h 529"/>
                <a:gd name="T72" fmla="*/ 1 w 678"/>
                <a:gd name="T73" fmla="*/ 1 h 529"/>
                <a:gd name="T74" fmla="*/ 1 w 678"/>
                <a:gd name="T75" fmla="*/ 1 h 529"/>
                <a:gd name="T76" fmla="*/ 1 w 678"/>
                <a:gd name="T77" fmla="*/ 1 h 529"/>
                <a:gd name="T78" fmla="*/ 1 w 678"/>
                <a:gd name="T79" fmla="*/ 1 h 529"/>
                <a:gd name="T80" fmla="*/ 1 w 678"/>
                <a:gd name="T81" fmla="*/ 1 h 529"/>
                <a:gd name="T82" fmla="*/ 1 w 678"/>
                <a:gd name="T83" fmla="*/ 1 h 529"/>
                <a:gd name="T84" fmla="*/ 1 w 678"/>
                <a:gd name="T85" fmla="*/ 0 h 529"/>
                <a:gd name="T86" fmla="*/ 1 w 678"/>
                <a:gd name="T87" fmla="*/ 1 h 529"/>
                <a:gd name="T88" fmla="*/ 1 w 678"/>
                <a:gd name="T89" fmla="*/ 1 h 529"/>
                <a:gd name="T90" fmla="*/ 1 w 678"/>
                <a:gd name="T91" fmla="*/ 1 h 529"/>
                <a:gd name="T92" fmla="*/ 1 w 678"/>
                <a:gd name="T93" fmla="*/ 1 h 529"/>
                <a:gd name="T94" fmla="*/ 1 w 678"/>
                <a:gd name="T95" fmla="*/ 1 h 529"/>
                <a:gd name="T96" fmla="*/ 1 w 678"/>
                <a:gd name="T97" fmla="*/ 1 h 529"/>
                <a:gd name="T98" fmla="*/ 1 w 678"/>
                <a:gd name="T99" fmla="*/ 1 h 529"/>
                <a:gd name="T100" fmla="*/ 1 w 678"/>
                <a:gd name="T101" fmla="*/ 1 h 529"/>
                <a:gd name="T102" fmla="*/ 1 w 678"/>
                <a:gd name="T103" fmla="*/ 1 h 529"/>
                <a:gd name="T104" fmla="*/ 1 w 678"/>
                <a:gd name="T105" fmla="*/ 1 h 529"/>
                <a:gd name="T106" fmla="*/ 1 w 678"/>
                <a:gd name="T107" fmla="*/ 1 h 5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8"/>
                <a:gd name="T163" fmla="*/ 0 h 529"/>
                <a:gd name="T164" fmla="*/ 678 w 678"/>
                <a:gd name="T165" fmla="*/ 529 h 5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8" h="529">
                  <a:moveTo>
                    <a:pt x="65" y="316"/>
                  </a:moveTo>
                  <a:lnTo>
                    <a:pt x="61" y="338"/>
                  </a:lnTo>
                  <a:lnTo>
                    <a:pt x="55" y="360"/>
                  </a:lnTo>
                  <a:lnTo>
                    <a:pt x="50" y="382"/>
                  </a:lnTo>
                  <a:lnTo>
                    <a:pt x="45" y="404"/>
                  </a:lnTo>
                  <a:lnTo>
                    <a:pt x="40" y="411"/>
                  </a:lnTo>
                  <a:lnTo>
                    <a:pt x="35" y="418"/>
                  </a:lnTo>
                  <a:lnTo>
                    <a:pt x="32" y="425"/>
                  </a:lnTo>
                  <a:lnTo>
                    <a:pt x="27" y="431"/>
                  </a:lnTo>
                  <a:lnTo>
                    <a:pt x="23" y="438"/>
                  </a:lnTo>
                  <a:lnTo>
                    <a:pt x="18" y="445"/>
                  </a:lnTo>
                  <a:lnTo>
                    <a:pt x="13" y="452"/>
                  </a:lnTo>
                  <a:lnTo>
                    <a:pt x="9" y="459"/>
                  </a:lnTo>
                  <a:lnTo>
                    <a:pt x="7" y="472"/>
                  </a:lnTo>
                  <a:lnTo>
                    <a:pt x="4" y="484"/>
                  </a:lnTo>
                  <a:lnTo>
                    <a:pt x="2" y="498"/>
                  </a:lnTo>
                  <a:lnTo>
                    <a:pt x="0" y="511"/>
                  </a:lnTo>
                  <a:lnTo>
                    <a:pt x="4" y="512"/>
                  </a:lnTo>
                  <a:lnTo>
                    <a:pt x="9" y="513"/>
                  </a:lnTo>
                  <a:lnTo>
                    <a:pt x="12" y="514"/>
                  </a:lnTo>
                  <a:lnTo>
                    <a:pt x="17" y="516"/>
                  </a:lnTo>
                  <a:lnTo>
                    <a:pt x="21" y="517"/>
                  </a:lnTo>
                  <a:lnTo>
                    <a:pt x="26" y="518"/>
                  </a:lnTo>
                  <a:lnTo>
                    <a:pt x="31" y="519"/>
                  </a:lnTo>
                  <a:lnTo>
                    <a:pt x="35" y="520"/>
                  </a:lnTo>
                  <a:lnTo>
                    <a:pt x="42" y="517"/>
                  </a:lnTo>
                  <a:lnTo>
                    <a:pt x="50" y="513"/>
                  </a:lnTo>
                  <a:lnTo>
                    <a:pt x="57" y="510"/>
                  </a:lnTo>
                  <a:lnTo>
                    <a:pt x="65" y="506"/>
                  </a:lnTo>
                  <a:lnTo>
                    <a:pt x="70" y="506"/>
                  </a:lnTo>
                  <a:lnTo>
                    <a:pt x="76" y="505"/>
                  </a:lnTo>
                  <a:lnTo>
                    <a:pt x="80" y="505"/>
                  </a:lnTo>
                  <a:lnTo>
                    <a:pt x="86" y="504"/>
                  </a:lnTo>
                  <a:lnTo>
                    <a:pt x="91" y="504"/>
                  </a:lnTo>
                  <a:lnTo>
                    <a:pt x="95" y="503"/>
                  </a:lnTo>
                  <a:lnTo>
                    <a:pt x="101" y="503"/>
                  </a:lnTo>
                  <a:lnTo>
                    <a:pt x="106" y="502"/>
                  </a:lnTo>
                  <a:lnTo>
                    <a:pt x="130" y="506"/>
                  </a:lnTo>
                  <a:lnTo>
                    <a:pt x="155" y="512"/>
                  </a:lnTo>
                  <a:lnTo>
                    <a:pt x="180" y="517"/>
                  </a:lnTo>
                  <a:lnTo>
                    <a:pt x="205" y="520"/>
                  </a:lnTo>
                  <a:lnTo>
                    <a:pt x="230" y="524"/>
                  </a:lnTo>
                  <a:lnTo>
                    <a:pt x="255" y="526"/>
                  </a:lnTo>
                  <a:lnTo>
                    <a:pt x="281" y="528"/>
                  </a:lnTo>
                  <a:lnTo>
                    <a:pt x="305" y="529"/>
                  </a:lnTo>
                  <a:lnTo>
                    <a:pt x="329" y="528"/>
                  </a:lnTo>
                  <a:lnTo>
                    <a:pt x="353" y="527"/>
                  </a:lnTo>
                  <a:lnTo>
                    <a:pt x="377" y="524"/>
                  </a:lnTo>
                  <a:lnTo>
                    <a:pt x="400" y="520"/>
                  </a:lnTo>
                  <a:lnTo>
                    <a:pt x="423" y="513"/>
                  </a:lnTo>
                  <a:lnTo>
                    <a:pt x="445" y="506"/>
                  </a:lnTo>
                  <a:lnTo>
                    <a:pt x="467" y="496"/>
                  </a:lnTo>
                  <a:lnTo>
                    <a:pt x="488" y="484"/>
                  </a:lnTo>
                  <a:lnTo>
                    <a:pt x="528" y="451"/>
                  </a:lnTo>
                  <a:lnTo>
                    <a:pt x="564" y="413"/>
                  </a:lnTo>
                  <a:lnTo>
                    <a:pt x="594" y="374"/>
                  </a:lnTo>
                  <a:lnTo>
                    <a:pt x="617" y="330"/>
                  </a:lnTo>
                  <a:lnTo>
                    <a:pt x="634" y="285"/>
                  </a:lnTo>
                  <a:lnTo>
                    <a:pt x="646" y="237"/>
                  </a:lnTo>
                  <a:lnTo>
                    <a:pt x="649" y="187"/>
                  </a:lnTo>
                  <a:lnTo>
                    <a:pt x="645" y="137"/>
                  </a:lnTo>
                  <a:lnTo>
                    <a:pt x="648" y="118"/>
                  </a:lnTo>
                  <a:lnTo>
                    <a:pt x="650" y="101"/>
                  </a:lnTo>
                  <a:lnTo>
                    <a:pt x="654" y="84"/>
                  </a:lnTo>
                  <a:lnTo>
                    <a:pt x="656" y="65"/>
                  </a:lnTo>
                  <a:lnTo>
                    <a:pt x="662" y="57"/>
                  </a:lnTo>
                  <a:lnTo>
                    <a:pt x="669" y="49"/>
                  </a:lnTo>
                  <a:lnTo>
                    <a:pt x="674" y="42"/>
                  </a:lnTo>
                  <a:lnTo>
                    <a:pt x="678" y="34"/>
                  </a:lnTo>
                  <a:lnTo>
                    <a:pt x="671" y="35"/>
                  </a:lnTo>
                  <a:lnTo>
                    <a:pt x="663" y="36"/>
                  </a:lnTo>
                  <a:lnTo>
                    <a:pt x="656" y="38"/>
                  </a:lnTo>
                  <a:lnTo>
                    <a:pt x="649" y="39"/>
                  </a:lnTo>
                  <a:lnTo>
                    <a:pt x="641" y="40"/>
                  </a:lnTo>
                  <a:lnTo>
                    <a:pt x="634" y="41"/>
                  </a:lnTo>
                  <a:lnTo>
                    <a:pt x="626" y="42"/>
                  </a:lnTo>
                  <a:lnTo>
                    <a:pt x="619" y="43"/>
                  </a:lnTo>
                  <a:lnTo>
                    <a:pt x="597" y="34"/>
                  </a:lnTo>
                  <a:lnTo>
                    <a:pt x="577" y="27"/>
                  </a:lnTo>
                  <a:lnTo>
                    <a:pt x="557" y="20"/>
                  </a:lnTo>
                  <a:lnTo>
                    <a:pt x="537" y="14"/>
                  </a:lnTo>
                  <a:lnTo>
                    <a:pt x="518" y="9"/>
                  </a:lnTo>
                  <a:lnTo>
                    <a:pt x="498" y="5"/>
                  </a:lnTo>
                  <a:lnTo>
                    <a:pt x="479" y="3"/>
                  </a:lnTo>
                  <a:lnTo>
                    <a:pt x="460" y="1"/>
                  </a:lnTo>
                  <a:lnTo>
                    <a:pt x="441" y="0"/>
                  </a:lnTo>
                  <a:lnTo>
                    <a:pt x="420" y="1"/>
                  </a:lnTo>
                  <a:lnTo>
                    <a:pt x="399" y="2"/>
                  </a:lnTo>
                  <a:lnTo>
                    <a:pt x="378" y="4"/>
                  </a:lnTo>
                  <a:lnTo>
                    <a:pt x="357" y="8"/>
                  </a:lnTo>
                  <a:lnTo>
                    <a:pt x="334" y="12"/>
                  </a:lnTo>
                  <a:lnTo>
                    <a:pt x="309" y="18"/>
                  </a:lnTo>
                  <a:lnTo>
                    <a:pt x="284" y="25"/>
                  </a:lnTo>
                  <a:lnTo>
                    <a:pt x="261" y="38"/>
                  </a:lnTo>
                  <a:lnTo>
                    <a:pt x="239" y="50"/>
                  </a:lnTo>
                  <a:lnTo>
                    <a:pt x="218" y="63"/>
                  </a:lnTo>
                  <a:lnTo>
                    <a:pt x="198" y="77"/>
                  </a:lnTo>
                  <a:lnTo>
                    <a:pt x="178" y="91"/>
                  </a:lnTo>
                  <a:lnTo>
                    <a:pt x="161" y="105"/>
                  </a:lnTo>
                  <a:lnTo>
                    <a:pt x="145" y="120"/>
                  </a:lnTo>
                  <a:lnTo>
                    <a:pt x="129" y="138"/>
                  </a:lnTo>
                  <a:lnTo>
                    <a:pt x="115" y="155"/>
                  </a:lnTo>
                  <a:lnTo>
                    <a:pt x="103" y="173"/>
                  </a:lnTo>
                  <a:lnTo>
                    <a:pt x="92" y="193"/>
                  </a:lnTo>
                  <a:lnTo>
                    <a:pt x="83" y="215"/>
                  </a:lnTo>
                  <a:lnTo>
                    <a:pt x="76" y="238"/>
                  </a:lnTo>
                  <a:lnTo>
                    <a:pt x="70" y="262"/>
                  </a:lnTo>
                  <a:lnTo>
                    <a:pt x="66" y="289"/>
                  </a:lnTo>
                  <a:lnTo>
                    <a:pt x="65" y="316"/>
                  </a:lnTo>
                  <a:close/>
                </a:path>
              </a:pathLst>
            </a:custGeom>
            <a:solidFill>
              <a:srgbClr val="F7BA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2" name="Freeform 61"/>
            <p:cNvSpPr>
              <a:spLocks/>
            </p:cNvSpPr>
            <p:nvPr/>
          </p:nvSpPr>
          <p:spPr bwMode="auto">
            <a:xfrm>
              <a:off x="3626" y="2835"/>
              <a:ext cx="337" cy="260"/>
            </a:xfrm>
            <a:custGeom>
              <a:avLst/>
              <a:gdLst>
                <a:gd name="T0" fmla="*/ 1 w 674"/>
                <a:gd name="T1" fmla="*/ 0 h 521"/>
                <a:gd name="T2" fmla="*/ 1 w 674"/>
                <a:gd name="T3" fmla="*/ 0 h 521"/>
                <a:gd name="T4" fmla="*/ 1 w 674"/>
                <a:gd name="T5" fmla="*/ 0 h 521"/>
                <a:gd name="T6" fmla="*/ 1 w 674"/>
                <a:gd name="T7" fmla="*/ 0 h 521"/>
                <a:gd name="T8" fmla="*/ 1 w 674"/>
                <a:gd name="T9" fmla="*/ 0 h 521"/>
                <a:gd name="T10" fmla="*/ 1 w 674"/>
                <a:gd name="T11" fmla="*/ 0 h 521"/>
                <a:gd name="T12" fmla="*/ 1 w 674"/>
                <a:gd name="T13" fmla="*/ 0 h 521"/>
                <a:gd name="T14" fmla="*/ 1 w 674"/>
                <a:gd name="T15" fmla="*/ 0 h 521"/>
                <a:gd name="T16" fmla="*/ 1 w 674"/>
                <a:gd name="T17" fmla="*/ 0 h 521"/>
                <a:gd name="T18" fmla="*/ 1 w 674"/>
                <a:gd name="T19" fmla="*/ 0 h 521"/>
                <a:gd name="T20" fmla="*/ 1 w 674"/>
                <a:gd name="T21" fmla="*/ 0 h 521"/>
                <a:gd name="T22" fmla="*/ 1 w 674"/>
                <a:gd name="T23" fmla="*/ 0 h 521"/>
                <a:gd name="T24" fmla="*/ 1 w 674"/>
                <a:gd name="T25" fmla="*/ 0 h 521"/>
                <a:gd name="T26" fmla="*/ 1 w 674"/>
                <a:gd name="T27" fmla="*/ 0 h 521"/>
                <a:gd name="T28" fmla="*/ 1 w 674"/>
                <a:gd name="T29" fmla="*/ 0 h 521"/>
                <a:gd name="T30" fmla="*/ 1 w 674"/>
                <a:gd name="T31" fmla="*/ 0 h 521"/>
                <a:gd name="T32" fmla="*/ 1 w 674"/>
                <a:gd name="T33" fmla="*/ 0 h 521"/>
                <a:gd name="T34" fmla="*/ 1 w 674"/>
                <a:gd name="T35" fmla="*/ 0 h 521"/>
                <a:gd name="T36" fmla="*/ 1 w 674"/>
                <a:gd name="T37" fmla="*/ 0 h 521"/>
                <a:gd name="T38" fmla="*/ 1 w 674"/>
                <a:gd name="T39" fmla="*/ 0 h 521"/>
                <a:gd name="T40" fmla="*/ 1 w 674"/>
                <a:gd name="T41" fmla="*/ 0 h 521"/>
                <a:gd name="T42" fmla="*/ 1 w 674"/>
                <a:gd name="T43" fmla="*/ 0 h 521"/>
                <a:gd name="T44" fmla="*/ 1 w 674"/>
                <a:gd name="T45" fmla="*/ 0 h 521"/>
                <a:gd name="T46" fmla="*/ 1 w 674"/>
                <a:gd name="T47" fmla="*/ 0 h 521"/>
                <a:gd name="T48" fmla="*/ 1 w 674"/>
                <a:gd name="T49" fmla="*/ 0 h 521"/>
                <a:gd name="T50" fmla="*/ 1 w 674"/>
                <a:gd name="T51" fmla="*/ 0 h 521"/>
                <a:gd name="T52" fmla="*/ 1 w 674"/>
                <a:gd name="T53" fmla="*/ 0 h 521"/>
                <a:gd name="T54" fmla="*/ 1 w 674"/>
                <a:gd name="T55" fmla="*/ 0 h 521"/>
                <a:gd name="T56" fmla="*/ 1 w 674"/>
                <a:gd name="T57" fmla="*/ 0 h 521"/>
                <a:gd name="T58" fmla="*/ 1 w 674"/>
                <a:gd name="T59" fmla="*/ 0 h 521"/>
                <a:gd name="T60" fmla="*/ 1 w 674"/>
                <a:gd name="T61" fmla="*/ 0 h 521"/>
                <a:gd name="T62" fmla="*/ 1 w 674"/>
                <a:gd name="T63" fmla="*/ 0 h 521"/>
                <a:gd name="T64" fmla="*/ 1 w 674"/>
                <a:gd name="T65" fmla="*/ 0 h 521"/>
                <a:gd name="T66" fmla="*/ 1 w 674"/>
                <a:gd name="T67" fmla="*/ 0 h 521"/>
                <a:gd name="T68" fmla="*/ 1 w 674"/>
                <a:gd name="T69" fmla="*/ 0 h 521"/>
                <a:gd name="T70" fmla="*/ 1 w 674"/>
                <a:gd name="T71" fmla="*/ 0 h 521"/>
                <a:gd name="T72" fmla="*/ 1 w 674"/>
                <a:gd name="T73" fmla="*/ 0 h 521"/>
                <a:gd name="T74" fmla="*/ 1 w 674"/>
                <a:gd name="T75" fmla="*/ 0 h 521"/>
                <a:gd name="T76" fmla="*/ 1 w 674"/>
                <a:gd name="T77" fmla="*/ 0 h 521"/>
                <a:gd name="T78" fmla="*/ 1 w 674"/>
                <a:gd name="T79" fmla="*/ 0 h 521"/>
                <a:gd name="T80" fmla="*/ 1 w 674"/>
                <a:gd name="T81" fmla="*/ 0 h 521"/>
                <a:gd name="T82" fmla="*/ 1 w 674"/>
                <a:gd name="T83" fmla="*/ 0 h 521"/>
                <a:gd name="T84" fmla="*/ 1 w 674"/>
                <a:gd name="T85" fmla="*/ 0 h 521"/>
                <a:gd name="T86" fmla="*/ 1 w 674"/>
                <a:gd name="T87" fmla="*/ 0 h 521"/>
                <a:gd name="T88" fmla="*/ 1 w 674"/>
                <a:gd name="T89" fmla="*/ 0 h 521"/>
                <a:gd name="T90" fmla="*/ 1 w 674"/>
                <a:gd name="T91" fmla="*/ 0 h 521"/>
                <a:gd name="T92" fmla="*/ 1 w 674"/>
                <a:gd name="T93" fmla="*/ 0 h 521"/>
                <a:gd name="T94" fmla="*/ 1 w 674"/>
                <a:gd name="T95" fmla="*/ 0 h 521"/>
                <a:gd name="T96" fmla="*/ 1 w 674"/>
                <a:gd name="T97" fmla="*/ 0 h 521"/>
                <a:gd name="T98" fmla="*/ 1 w 674"/>
                <a:gd name="T99" fmla="*/ 0 h 521"/>
                <a:gd name="T100" fmla="*/ 1 w 674"/>
                <a:gd name="T101" fmla="*/ 0 h 521"/>
                <a:gd name="T102" fmla="*/ 1 w 674"/>
                <a:gd name="T103" fmla="*/ 0 h 521"/>
                <a:gd name="T104" fmla="*/ 1 w 674"/>
                <a:gd name="T105" fmla="*/ 0 h 521"/>
                <a:gd name="T106" fmla="*/ 1 w 674"/>
                <a:gd name="T107" fmla="*/ 0 h 5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4"/>
                <a:gd name="T163" fmla="*/ 0 h 521"/>
                <a:gd name="T164" fmla="*/ 674 w 674"/>
                <a:gd name="T165" fmla="*/ 521 h 5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4" h="521">
                  <a:moveTo>
                    <a:pt x="66" y="310"/>
                  </a:moveTo>
                  <a:lnTo>
                    <a:pt x="61" y="332"/>
                  </a:lnTo>
                  <a:lnTo>
                    <a:pt x="56" y="353"/>
                  </a:lnTo>
                  <a:lnTo>
                    <a:pt x="51" y="374"/>
                  </a:lnTo>
                  <a:lnTo>
                    <a:pt x="46" y="395"/>
                  </a:lnTo>
                  <a:lnTo>
                    <a:pt x="41" y="402"/>
                  </a:lnTo>
                  <a:lnTo>
                    <a:pt x="37" y="410"/>
                  </a:lnTo>
                  <a:lnTo>
                    <a:pt x="33" y="417"/>
                  </a:lnTo>
                  <a:lnTo>
                    <a:pt x="29" y="424"/>
                  </a:lnTo>
                  <a:lnTo>
                    <a:pt x="24" y="431"/>
                  </a:lnTo>
                  <a:lnTo>
                    <a:pt x="19" y="438"/>
                  </a:lnTo>
                  <a:lnTo>
                    <a:pt x="15" y="446"/>
                  </a:lnTo>
                  <a:lnTo>
                    <a:pt x="10" y="453"/>
                  </a:lnTo>
                  <a:lnTo>
                    <a:pt x="8" y="465"/>
                  </a:lnTo>
                  <a:lnTo>
                    <a:pt x="6" y="478"/>
                  </a:lnTo>
                  <a:lnTo>
                    <a:pt x="2" y="491"/>
                  </a:lnTo>
                  <a:lnTo>
                    <a:pt x="0" y="503"/>
                  </a:lnTo>
                  <a:lnTo>
                    <a:pt x="5" y="505"/>
                  </a:lnTo>
                  <a:lnTo>
                    <a:pt x="9" y="506"/>
                  </a:lnTo>
                  <a:lnTo>
                    <a:pt x="14" y="507"/>
                  </a:lnTo>
                  <a:lnTo>
                    <a:pt x="18" y="508"/>
                  </a:lnTo>
                  <a:lnTo>
                    <a:pt x="22" y="510"/>
                  </a:lnTo>
                  <a:lnTo>
                    <a:pt x="26" y="512"/>
                  </a:lnTo>
                  <a:lnTo>
                    <a:pt x="31" y="513"/>
                  </a:lnTo>
                  <a:lnTo>
                    <a:pt x="36" y="514"/>
                  </a:lnTo>
                  <a:lnTo>
                    <a:pt x="44" y="509"/>
                  </a:lnTo>
                  <a:lnTo>
                    <a:pt x="51" y="505"/>
                  </a:lnTo>
                  <a:lnTo>
                    <a:pt x="59" y="501"/>
                  </a:lnTo>
                  <a:lnTo>
                    <a:pt x="66" y="497"/>
                  </a:lnTo>
                  <a:lnTo>
                    <a:pt x="70" y="497"/>
                  </a:lnTo>
                  <a:lnTo>
                    <a:pt x="76" y="497"/>
                  </a:lnTo>
                  <a:lnTo>
                    <a:pt x="81" y="497"/>
                  </a:lnTo>
                  <a:lnTo>
                    <a:pt x="86" y="495"/>
                  </a:lnTo>
                  <a:lnTo>
                    <a:pt x="91" y="495"/>
                  </a:lnTo>
                  <a:lnTo>
                    <a:pt x="97" y="495"/>
                  </a:lnTo>
                  <a:lnTo>
                    <a:pt x="101" y="494"/>
                  </a:lnTo>
                  <a:lnTo>
                    <a:pt x="106" y="494"/>
                  </a:lnTo>
                  <a:lnTo>
                    <a:pt x="130" y="499"/>
                  </a:lnTo>
                  <a:lnTo>
                    <a:pt x="154" y="503"/>
                  </a:lnTo>
                  <a:lnTo>
                    <a:pt x="178" y="508"/>
                  </a:lnTo>
                  <a:lnTo>
                    <a:pt x="204" y="513"/>
                  </a:lnTo>
                  <a:lnTo>
                    <a:pt x="228" y="516"/>
                  </a:lnTo>
                  <a:lnTo>
                    <a:pt x="253" y="518"/>
                  </a:lnTo>
                  <a:lnTo>
                    <a:pt x="277" y="521"/>
                  </a:lnTo>
                  <a:lnTo>
                    <a:pt x="302" y="521"/>
                  </a:lnTo>
                  <a:lnTo>
                    <a:pt x="326" y="521"/>
                  </a:lnTo>
                  <a:lnTo>
                    <a:pt x="350" y="520"/>
                  </a:lnTo>
                  <a:lnTo>
                    <a:pt x="373" y="517"/>
                  </a:lnTo>
                  <a:lnTo>
                    <a:pt x="396" y="513"/>
                  </a:lnTo>
                  <a:lnTo>
                    <a:pt x="418" y="507"/>
                  </a:lnTo>
                  <a:lnTo>
                    <a:pt x="440" y="499"/>
                  </a:lnTo>
                  <a:lnTo>
                    <a:pt x="461" y="490"/>
                  </a:lnTo>
                  <a:lnTo>
                    <a:pt x="481" y="478"/>
                  </a:lnTo>
                  <a:lnTo>
                    <a:pt x="522" y="445"/>
                  </a:lnTo>
                  <a:lnTo>
                    <a:pt x="557" y="407"/>
                  </a:lnTo>
                  <a:lnTo>
                    <a:pt x="587" y="368"/>
                  </a:lnTo>
                  <a:lnTo>
                    <a:pt x="611" y="324"/>
                  </a:lnTo>
                  <a:lnTo>
                    <a:pt x="629" y="279"/>
                  </a:lnTo>
                  <a:lnTo>
                    <a:pt x="639" y="233"/>
                  </a:lnTo>
                  <a:lnTo>
                    <a:pt x="643" y="184"/>
                  </a:lnTo>
                  <a:lnTo>
                    <a:pt x="638" y="135"/>
                  </a:lnTo>
                  <a:lnTo>
                    <a:pt x="640" y="116"/>
                  </a:lnTo>
                  <a:lnTo>
                    <a:pt x="643" y="99"/>
                  </a:lnTo>
                  <a:lnTo>
                    <a:pt x="645" y="82"/>
                  </a:lnTo>
                  <a:lnTo>
                    <a:pt x="647" y="63"/>
                  </a:lnTo>
                  <a:lnTo>
                    <a:pt x="654" y="55"/>
                  </a:lnTo>
                  <a:lnTo>
                    <a:pt x="661" y="48"/>
                  </a:lnTo>
                  <a:lnTo>
                    <a:pt x="668" y="40"/>
                  </a:lnTo>
                  <a:lnTo>
                    <a:pt x="674" y="34"/>
                  </a:lnTo>
                  <a:lnTo>
                    <a:pt x="667" y="35"/>
                  </a:lnTo>
                  <a:lnTo>
                    <a:pt x="659" y="36"/>
                  </a:lnTo>
                  <a:lnTo>
                    <a:pt x="652" y="37"/>
                  </a:lnTo>
                  <a:lnTo>
                    <a:pt x="644" y="38"/>
                  </a:lnTo>
                  <a:lnTo>
                    <a:pt x="636" y="39"/>
                  </a:lnTo>
                  <a:lnTo>
                    <a:pt x="629" y="40"/>
                  </a:lnTo>
                  <a:lnTo>
                    <a:pt x="621" y="42"/>
                  </a:lnTo>
                  <a:lnTo>
                    <a:pt x="614" y="43"/>
                  </a:lnTo>
                  <a:lnTo>
                    <a:pt x="593" y="35"/>
                  </a:lnTo>
                  <a:lnTo>
                    <a:pt x="573" y="27"/>
                  </a:lnTo>
                  <a:lnTo>
                    <a:pt x="554" y="20"/>
                  </a:lnTo>
                  <a:lnTo>
                    <a:pt x="534" y="14"/>
                  </a:lnTo>
                  <a:lnTo>
                    <a:pt x="515" y="9"/>
                  </a:lnTo>
                  <a:lnTo>
                    <a:pt x="495" y="6"/>
                  </a:lnTo>
                  <a:lnTo>
                    <a:pt x="477" y="2"/>
                  </a:lnTo>
                  <a:lnTo>
                    <a:pt x="457" y="1"/>
                  </a:lnTo>
                  <a:lnTo>
                    <a:pt x="438" y="0"/>
                  </a:lnTo>
                  <a:lnTo>
                    <a:pt x="418" y="1"/>
                  </a:lnTo>
                  <a:lnTo>
                    <a:pt x="397" y="2"/>
                  </a:lnTo>
                  <a:lnTo>
                    <a:pt x="376" y="5"/>
                  </a:lnTo>
                  <a:lnTo>
                    <a:pt x="355" y="8"/>
                  </a:lnTo>
                  <a:lnTo>
                    <a:pt x="332" y="13"/>
                  </a:lnTo>
                  <a:lnTo>
                    <a:pt x="307" y="19"/>
                  </a:lnTo>
                  <a:lnTo>
                    <a:pt x="283" y="25"/>
                  </a:lnTo>
                  <a:lnTo>
                    <a:pt x="261" y="37"/>
                  </a:lnTo>
                  <a:lnTo>
                    <a:pt x="239" y="50"/>
                  </a:lnTo>
                  <a:lnTo>
                    <a:pt x="219" y="62"/>
                  </a:lnTo>
                  <a:lnTo>
                    <a:pt x="199" y="75"/>
                  </a:lnTo>
                  <a:lnTo>
                    <a:pt x="180" y="89"/>
                  </a:lnTo>
                  <a:lnTo>
                    <a:pt x="162" y="104"/>
                  </a:lnTo>
                  <a:lnTo>
                    <a:pt x="145" y="119"/>
                  </a:lnTo>
                  <a:lnTo>
                    <a:pt x="130" y="135"/>
                  </a:lnTo>
                  <a:lnTo>
                    <a:pt x="116" y="151"/>
                  </a:lnTo>
                  <a:lnTo>
                    <a:pt x="104" y="169"/>
                  </a:lnTo>
                  <a:lnTo>
                    <a:pt x="93" y="189"/>
                  </a:lnTo>
                  <a:lnTo>
                    <a:pt x="84" y="210"/>
                  </a:lnTo>
                  <a:lnTo>
                    <a:pt x="77" y="233"/>
                  </a:lnTo>
                  <a:lnTo>
                    <a:pt x="71" y="257"/>
                  </a:lnTo>
                  <a:lnTo>
                    <a:pt x="67" y="282"/>
                  </a:lnTo>
                  <a:lnTo>
                    <a:pt x="66" y="310"/>
                  </a:lnTo>
                  <a:close/>
                </a:path>
              </a:pathLst>
            </a:custGeom>
            <a:solidFill>
              <a:srgbClr val="F9BF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3" name="Freeform 62"/>
            <p:cNvSpPr>
              <a:spLocks/>
            </p:cNvSpPr>
            <p:nvPr/>
          </p:nvSpPr>
          <p:spPr bwMode="auto">
            <a:xfrm>
              <a:off x="3628" y="2837"/>
              <a:ext cx="334" cy="256"/>
            </a:xfrm>
            <a:custGeom>
              <a:avLst/>
              <a:gdLst>
                <a:gd name="T0" fmla="*/ 1 w 668"/>
                <a:gd name="T1" fmla="*/ 1 h 512"/>
                <a:gd name="T2" fmla="*/ 0 w 668"/>
                <a:gd name="T3" fmla="*/ 1 h 512"/>
                <a:gd name="T4" fmla="*/ 1 w 668"/>
                <a:gd name="T5" fmla="*/ 1 h 512"/>
                <a:gd name="T6" fmla="*/ 1 w 668"/>
                <a:gd name="T7" fmla="*/ 1 h 512"/>
                <a:gd name="T8" fmla="*/ 1 w 668"/>
                <a:gd name="T9" fmla="*/ 1 h 512"/>
                <a:gd name="T10" fmla="*/ 1 w 668"/>
                <a:gd name="T11" fmla="*/ 1 h 512"/>
                <a:gd name="T12" fmla="*/ 1 w 668"/>
                <a:gd name="T13" fmla="*/ 1 h 512"/>
                <a:gd name="T14" fmla="*/ 1 w 668"/>
                <a:gd name="T15" fmla="*/ 1 h 512"/>
                <a:gd name="T16" fmla="*/ 1 w 668"/>
                <a:gd name="T17" fmla="*/ 1 h 512"/>
                <a:gd name="T18" fmla="*/ 1 w 668"/>
                <a:gd name="T19" fmla="*/ 1 h 512"/>
                <a:gd name="T20" fmla="*/ 1 w 668"/>
                <a:gd name="T21" fmla="*/ 1 h 512"/>
                <a:gd name="T22" fmla="*/ 1 w 668"/>
                <a:gd name="T23" fmla="*/ 1 h 512"/>
                <a:gd name="T24" fmla="*/ 1 w 668"/>
                <a:gd name="T25" fmla="*/ 1 h 512"/>
                <a:gd name="T26" fmla="*/ 1 w 668"/>
                <a:gd name="T27" fmla="*/ 1 h 512"/>
                <a:gd name="T28" fmla="*/ 1 w 668"/>
                <a:gd name="T29" fmla="*/ 1 h 512"/>
                <a:gd name="T30" fmla="*/ 1 w 668"/>
                <a:gd name="T31" fmla="*/ 1 h 512"/>
                <a:gd name="T32" fmla="*/ 1 w 668"/>
                <a:gd name="T33" fmla="*/ 1 h 512"/>
                <a:gd name="T34" fmla="*/ 1 w 668"/>
                <a:gd name="T35" fmla="*/ 1 h 512"/>
                <a:gd name="T36" fmla="*/ 1 w 668"/>
                <a:gd name="T37" fmla="*/ 1 h 512"/>
                <a:gd name="T38" fmla="*/ 1 w 668"/>
                <a:gd name="T39" fmla="*/ 1 h 512"/>
                <a:gd name="T40" fmla="*/ 1 w 668"/>
                <a:gd name="T41" fmla="*/ 1 h 512"/>
                <a:gd name="T42" fmla="*/ 1 w 668"/>
                <a:gd name="T43" fmla="*/ 0 h 512"/>
                <a:gd name="T44" fmla="*/ 1 w 668"/>
                <a:gd name="T45" fmla="*/ 1 h 512"/>
                <a:gd name="T46" fmla="*/ 1 w 668"/>
                <a:gd name="T47" fmla="*/ 1 h 512"/>
                <a:gd name="T48" fmla="*/ 1 w 668"/>
                <a:gd name="T49" fmla="*/ 1 h 512"/>
                <a:gd name="T50" fmla="*/ 1 w 668"/>
                <a:gd name="T51" fmla="*/ 1 h 512"/>
                <a:gd name="T52" fmla="*/ 1 w 668"/>
                <a:gd name="T53" fmla="*/ 1 h 512"/>
                <a:gd name="T54" fmla="*/ 1 w 668"/>
                <a:gd name="T55" fmla="*/ 1 h 512"/>
                <a:gd name="T56" fmla="*/ 1 w 668"/>
                <a:gd name="T57" fmla="*/ 1 h 512"/>
                <a:gd name="T58" fmla="*/ 1 w 668"/>
                <a:gd name="T59" fmla="*/ 1 h 512"/>
                <a:gd name="T60" fmla="*/ 1 w 668"/>
                <a:gd name="T61" fmla="*/ 1 h 512"/>
                <a:gd name="T62" fmla="*/ 1 w 668"/>
                <a:gd name="T63" fmla="*/ 1 h 512"/>
                <a:gd name="T64" fmla="*/ 1 w 668"/>
                <a:gd name="T65" fmla="*/ 1 h 5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8"/>
                <a:gd name="T100" fmla="*/ 0 h 512"/>
                <a:gd name="T101" fmla="*/ 668 w 668"/>
                <a:gd name="T102" fmla="*/ 512 h 5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8" h="512">
                  <a:moveTo>
                    <a:pt x="66" y="304"/>
                  </a:moveTo>
                  <a:lnTo>
                    <a:pt x="46" y="388"/>
                  </a:lnTo>
                  <a:lnTo>
                    <a:pt x="12" y="444"/>
                  </a:lnTo>
                  <a:lnTo>
                    <a:pt x="0" y="494"/>
                  </a:lnTo>
                  <a:lnTo>
                    <a:pt x="35" y="505"/>
                  </a:lnTo>
                  <a:lnTo>
                    <a:pt x="66" y="486"/>
                  </a:lnTo>
                  <a:lnTo>
                    <a:pt x="105" y="486"/>
                  </a:lnTo>
                  <a:lnTo>
                    <a:pt x="129" y="490"/>
                  </a:lnTo>
                  <a:lnTo>
                    <a:pt x="152" y="495"/>
                  </a:lnTo>
                  <a:lnTo>
                    <a:pt x="177" y="500"/>
                  </a:lnTo>
                  <a:lnTo>
                    <a:pt x="201" y="503"/>
                  </a:lnTo>
                  <a:lnTo>
                    <a:pt x="225" y="507"/>
                  </a:lnTo>
                  <a:lnTo>
                    <a:pt x="249" y="509"/>
                  </a:lnTo>
                  <a:lnTo>
                    <a:pt x="273" y="511"/>
                  </a:lnTo>
                  <a:lnTo>
                    <a:pt x="297" y="512"/>
                  </a:lnTo>
                  <a:lnTo>
                    <a:pt x="322" y="512"/>
                  </a:lnTo>
                  <a:lnTo>
                    <a:pt x="345" y="511"/>
                  </a:lnTo>
                  <a:lnTo>
                    <a:pt x="368" y="508"/>
                  </a:lnTo>
                  <a:lnTo>
                    <a:pt x="391" y="504"/>
                  </a:lnTo>
                  <a:lnTo>
                    <a:pt x="413" y="498"/>
                  </a:lnTo>
                  <a:lnTo>
                    <a:pt x="435" y="492"/>
                  </a:lnTo>
                  <a:lnTo>
                    <a:pt x="455" y="482"/>
                  </a:lnTo>
                  <a:lnTo>
                    <a:pt x="475" y="471"/>
                  </a:lnTo>
                  <a:lnTo>
                    <a:pt x="514" y="437"/>
                  </a:lnTo>
                  <a:lnTo>
                    <a:pt x="550" y="399"/>
                  </a:lnTo>
                  <a:lnTo>
                    <a:pt x="580" y="359"/>
                  </a:lnTo>
                  <a:lnTo>
                    <a:pt x="603" y="316"/>
                  </a:lnTo>
                  <a:lnTo>
                    <a:pt x="620" y="272"/>
                  </a:lnTo>
                  <a:lnTo>
                    <a:pt x="631" y="225"/>
                  </a:lnTo>
                  <a:lnTo>
                    <a:pt x="634" y="178"/>
                  </a:lnTo>
                  <a:lnTo>
                    <a:pt x="629" y="131"/>
                  </a:lnTo>
                  <a:lnTo>
                    <a:pt x="638" y="61"/>
                  </a:lnTo>
                  <a:lnTo>
                    <a:pt x="668" y="32"/>
                  </a:lnTo>
                  <a:lnTo>
                    <a:pt x="607" y="40"/>
                  </a:lnTo>
                  <a:lnTo>
                    <a:pt x="588" y="32"/>
                  </a:lnTo>
                  <a:lnTo>
                    <a:pt x="568" y="25"/>
                  </a:lnTo>
                  <a:lnTo>
                    <a:pt x="549" y="18"/>
                  </a:lnTo>
                  <a:lnTo>
                    <a:pt x="530" y="12"/>
                  </a:lnTo>
                  <a:lnTo>
                    <a:pt x="511" y="8"/>
                  </a:lnTo>
                  <a:lnTo>
                    <a:pt x="492" y="4"/>
                  </a:lnTo>
                  <a:lnTo>
                    <a:pt x="473" y="2"/>
                  </a:lnTo>
                  <a:lnTo>
                    <a:pt x="454" y="1"/>
                  </a:lnTo>
                  <a:lnTo>
                    <a:pt x="435" y="0"/>
                  </a:lnTo>
                  <a:lnTo>
                    <a:pt x="414" y="0"/>
                  </a:lnTo>
                  <a:lnTo>
                    <a:pt x="394" y="2"/>
                  </a:lnTo>
                  <a:lnTo>
                    <a:pt x="372" y="4"/>
                  </a:lnTo>
                  <a:lnTo>
                    <a:pt x="350" y="8"/>
                  </a:lnTo>
                  <a:lnTo>
                    <a:pt x="329" y="11"/>
                  </a:lnTo>
                  <a:lnTo>
                    <a:pt x="304" y="17"/>
                  </a:lnTo>
                  <a:lnTo>
                    <a:pt x="280" y="24"/>
                  </a:lnTo>
                  <a:lnTo>
                    <a:pt x="258" y="35"/>
                  </a:lnTo>
                  <a:lnTo>
                    <a:pt x="238" y="48"/>
                  </a:lnTo>
                  <a:lnTo>
                    <a:pt x="217" y="61"/>
                  </a:lnTo>
                  <a:lnTo>
                    <a:pt x="197" y="73"/>
                  </a:lnTo>
                  <a:lnTo>
                    <a:pt x="179" y="86"/>
                  </a:lnTo>
                  <a:lnTo>
                    <a:pt x="162" y="101"/>
                  </a:lnTo>
                  <a:lnTo>
                    <a:pt x="145" y="115"/>
                  </a:lnTo>
                  <a:lnTo>
                    <a:pt x="131" y="131"/>
                  </a:lnTo>
                  <a:lnTo>
                    <a:pt x="117" y="148"/>
                  </a:lnTo>
                  <a:lnTo>
                    <a:pt x="104" y="166"/>
                  </a:lnTo>
                  <a:lnTo>
                    <a:pt x="94" y="185"/>
                  </a:lnTo>
                  <a:lnTo>
                    <a:pt x="84" y="205"/>
                  </a:lnTo>
                  <a:lnTo>
                    <a:pt x="78" y="228"/>
                  </a:lnTo>
                  <a:lnTo>
                    <a:pt x="72" y="251"/>
                  </a:lnTo>
                  <a:lnTo>
                    <a:pt x="67" y="276"/>
                  </a:lnTo>
                  <a:lnTo>
                    <a:pt x="66" y="304"/>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4" name="Freeform 63"/>
            <p:cNvSpPr>
              <a:spLocks/>
            </p:cNvSpPr>
            <p:nvPr/>
          </p:nvSpPr>
          <p:spPr bwMode="auto">
            <a:xfrm>
              <a:off x="3721" y="2845"/>
              <a:ext cx="158" cy="109"/>
            </a:xfrm>
            <a:custGeom>
              <a:avLst/>
              <a:gdLst>
                <a:gd name="T0" fmla="*/ 0 w 315"/>
                <a:gd name="T1" fmla="*/ 1 h 218"/>
                <a:gd name="T2" fmla="*/ 1 w 315"/>
                <a:gd name="T3" fmla="*/ 1 h 218"/>
                <a:gd name="T4" fmla="*/ 1 w 315"/>
                <a:gd name="T5" fmla="*/ 1 h 218"/>
                <a:gd name="T6" fmla="*/ 1 w 315"/>
                <a:gd name="T7" fmla="*/ 1 h 218"/>
                <a:gd name="T8" fmla="*/ 1 w 315"/>
                <a:gd name="T9" fmla="*/ 0 h 218"/>
                <a:gd name="T10" fmla="*/ 1 w 315"/>
                <a:gd name="T11" fmla="*/ 1 h 218"/>
                <a:gd name="T12" fmla="*/ 1 w 315"/>
                <a:gd name="T13" fmla="*/ 1 h 218"/>
                <a:gd name="T14" fmla="*/ 1 w 315"/>
                <a:gd name="T15" fmla="*/ 1 h 218"/>
                <a:gd name="T16" fmla="*/ 1 w 315"/>
                <a:gd name="T17" fmla="*/ 1 h 218"/>
                <a:gd name="T18" fmla="*/ 1 w 315"/>
                <a:gd name="T19" fmla="*/ 1 h 218"/>
                <a:gd name="T20" fmla="*/ 1 w 315"/>
                <a:gd name="T21" fmla="*/ 1 h 218"/>
                <a:gd name="T22" fmla="*/ 1 w 315"/>
                <a:gd name="T23" fmla="*/ 1 h 218"/>
                <a:gd name="T24" fmla="*/ 1 w 315"/>
                <a:gd name="T25" fmla="*/ 1 h 218"/>
                <a:gd name="T26" fmla="*/ 1 w 315"/>
                <a:gd name="T27" fmla="*/ 1 h 218"/>
                <a:gd name="T28" fmla="*/ 1 w 315"/>
                <a:gd name="T29" fmla="*/ 1 h 218"/>
                <a:gd name="T30" fmla="*/ 1 w 315"/>
                <a:gd name="T31" fmla="*/ 1 h 218"/>
                <a:gd name="T32" fmla="*/ 1 w 315"/>
                <a:gd name="T33" fmla="*/ 1 h 218"/>
                <a:gd name="T34" fmla="*/ 1 w 315"/>
                <a:gd name="T35" fmla="*/ 1 h 218"/>
                <a:gd name="T36" fmla="*/ 0 w 315"/>
                <a:gd name="T37" fmla="*/ 1 h 2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5"/>
                <a:gd name="T58" fmla="*/ 0 h 218"/>
                <a:gd name="T59" fmla="*/ 315 w 315"/>
                <a:gd name="T60" fmla="*/ 218 h 2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5" h="218">
                  <a:moveTo>
                    <a:pt x="0" y="200"/>
                  </a:moveTo>
                  <a:lnTo>
                    <a:pt x="29" y="100"/>
                  </a:lnTo>
                  <a:lnTo>
                    <a:pt x="105" y="24"/>
                  </a:lnTo>
                  <a:lnTo>
                    <a:pt x="198" y="6"/>
                  </a:lnTo>
                  <a:lnTo>
                    <a:pt x="274" y="0"/>
                  </a:lnTo>
                  <a:lnTo>
                    <a:pt x="315" y="36"/>
                  </a:lnTo>
                  <a:lnTo>
                    <a:pt x="310" y="83"/>
                  </a:lnTo>
                  <a:lnTo>
                    <a:pt x="280" y="106"/>
                  </a:lnTo>
                  <a:lnTo>
                    <a:pt x="175" y="147"/>
                  </a:lnTo>
                  <a:lnTo>
                    <a:pt x="93" y="182"/>
                  </a:lnTo>
                  <a:lnTo>
                    <a:pt x="46" y="218"/>
                  </a:lnTo>
                  <a:lnTo>
                    <a:pt x="44" y="216"/>
                  </a:lnTo>
                  <a:lnTo>
                    <a:pt x="39" y="214"/>
                  </a:lnTo>
                  <a:lnTo>
                    <a:pt x="31" y="211"/>
                  </a:lnTo>
                  <a:lnTo>
                    <a:pt x="23" y="207"/>
                  </a:lnTo>
                  <a:lnTo>
                    <a:pt x="15" y="204"/>
                  </a:lnTo>
                  <a:lnTo>
                    <a:pt x="7" y="200"/>
                  </a:lnTo>
                  <a:lnTo>
                    <a:pt x="2" y="199"/>
                  </a:lnTo>
                  <a:lnTo>
                    <a:pt x="0" y="200"/>
                  </a:lnTo>
                  <a:close/>
                </a:path>
              </a:pathLst>
            </a:custGeom>
            <a:solidFill>
              <a:srgbClr val="FFC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5" name="Freeform 64"/>
            <p:cNvSpPr>
              <a:spLocks/>
            </p:cNvSpPr>
            <p:nvPr/>
          </p:nvSpPr>
          <p:spPr bwMode="auto">
            <a:xfrm>
              <a:off x="3726" y="2847"/>
              <a:ext cx="149" cy="102"/>
            </a:xfrm>
            <a:custGeom>
              <a:avLst/>
              <a:gdLst>
                <a:gd name="T0" fmla="*/ 1 w 297"/>
                <a:gd name="T1" fmla="*/ 1 h 204"/>
                <a:gd name="T2" fmla="*/ 1 w 297"/>
                <a:gd name="T3" fmla="*/ 1 h 204"/>
                <a:gd name="T4" fmla="*/ 1 w 297"/>
                <a:gd name="T5" fmla="*/ 1 h 204"/>
                <a:gd name="T6" fmla="*/ 1 w 297"/>
                <a:gd name="T7" fmla="*/ 1 h 204"/>
                <a:gd name="T8" fmla="*/ 1 w 297"/>
                <a:gd name="T9" fmla="*/ 1 h 204"/>
                <a:gd name="T10" fmla="*/ 1 w 297"/>
                <a:gd name="T11" fmla="*/ 1 h 204"/>
                <a:gd name="T12" fmla="*/ 1 w 297"/>
                <a:gd name="T13" fmla="*/ 1 h 204"/>
                <a:gd name="T14" fmla="*/ 1 w 297"/>
                <a:gd name="T15" fmla="*/ 1 h 204"/>
                <a:gd name="T16" fmla="*/ 1 w 297"/>
                <a:gd name="T17" fmla="*/ 1 h 204"/>
                <a:gd name="T18" fmla="*/ 1 w 297"/>
                <a:gd name="T19" fmla="*/ 1 h 204"/>
                <a:gd name="T20" fmla="*/ 1 w 297"/>
                <a:gd name="T21" fmla="*/ 1 h 204"/>
                <a:gd name="T22" fmla="*/ 1 w 297"/>
                <a:gd name="T23" fmla="*/ 1 h 204"/>
                <a:gd name="T24" fmla="*/ 1 w 297"/>
                <a:gd name="T25" fmla="*/ 1 h 204"/>
                <a:gd name="T26" fmla="*/ 1 w 297"/>
                <a:gd name="T27" fmla="*/ 0 h 204"/>
                <a:gd name="T28" fmla="*/ 1 w 297"/>
                <a:gd name="T29" fmla="*/ 1 h 204"/>
                <a:gd name="T30" fmla="*/ 1 w 297"/>
                <a:gd name="T31" fmla="*/ 1 h 204"/>
                <a:gd name="T32" fmla="*/ 1 w 297"/>
                <a:gd name="T33" fmla="*/ 1 h 204"/>
                <a:gd name="T34" fmla="*/ 1 w 297"/>
                <a:gd name="T35" fmla="*/ 1 h 204"/>
                <a:gd name="T36" fmla="*/ 1 w 297"/>
                <a:gd name="T37" fmla="*/ 1 h 204"/>
                <a:gd name="T38" fmla="*/ 1 w 297"/>
                <a:gd name="T39" fmla="*/ 1 h 204"/>
                <a:gd name="T40" fmla="*/ 1 w 297"/>
                <a:gd name="T41" fmla="*/ 1 h 204"/>
                <a:gd name="T42" fmla="*/ 1 w 297"/>
                <a:gd name="T43" fmla="*/ 1 h 204"/>
                <a:gd name="T44" fmla="*/ 1 w 297"/>
                <a:gd name="T45" fmla="*/ 1 h 204"/>
                <a:gd name="T46" fmla="*/ 1 w 297"/>
                <a:gd name="T47" fmla="*/ 1 h 204"/>
                <a:gd name="T48" fmla="*/ 1 w 297"/>
                <a:gd name="T49" fmla="*/ 1 h 204"/>
                <a:gd name="T50" fmla="*/ 1 w 297"/>
                <a:gd name="T51" fmla="*/ 1 h 204"/>
                <a:gd name="T52" fmla="*/ 1 w 297"/>
                <a:gd name="T53" fmla="*/ 1 h 204"/>
                <a:gd name="T54" fmla="*/ 1 w 297"/>
                <a:gd name="T55" fmla="*/ 1 h 204"/>
                <a:gd name="T56" fmla="*/ 1 w 297"/>
                <a:gd name="T57" fmla="*/ 1 h 204"/>
                <a:gd name="T58" fmla="*/ 1 w 297"/>
                <a:gd name="T59" fmla="*/ 1 h 204"/>
                <a:gd name="T60" fmla="*/ 1 w 297"/>
                <a:gd name="T61" fmla="*/ 1 h 204"/>
                <a:gd name="T62" fmla="*/ 1 w 297"/>
                <a:gd name="T63" fmla="*/ 1 h 204"/>
                <a:gd name="T64" fmla="*/ 1 w 297"/>
                <a:gd name="T65" fmla="*/ 1 h 204"/>
                <a:gd name="T66" fmla="*/ 1 w 297"/>
                <a:gd name="T67" fmla="*/ 1 h 204"/>
                <a:gd name="T68" fmla="*/ 1 w 297"/>
                <a:gd name="T69" fmla="*/ 1 h 204"/>
                <a:gd name="T70" fmla="*/ 1 w 297"/>
                <a:gd name="T71" fmla="*/ 1 h 204"/>
                <a:gd name="T72" fmla="*/ 1 w 297"/>
                <a:gd name="T73" fmla="*/ 1 h 204"/>
                <a:gd name="T74" fmla="*/ 1 w 297"/>
                <a:gd name="T75" fmla="*/ 1 h 2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7"/>
                <a:gd name="T115" fmla="*/ 0 h 204"/>
                <a:gd name="T116" fmla="*/ 297 w 297"/>
                <a:gd name="T117" fmla="*/ 204 h 2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7" h="204">
                  <a:moveTo>
                    <a:pt x="0" y="188"/>
                  </a:moveTo>
                  <a:lnTo>
                    <a:pt x="7" y="165"/>
                  </a:lnTo>
                  <a:lnTo>
                    <a:pt x="14" y="141"/>
                  </a:lnTo>
                  <a:lnTo>
                    <a:pt x="21" y="118"/>
                  </a:lnTo>
                  <a:lnTo>
                    <a:pt x="28" y="94"/>
                  </a:lnTo>
                  <a:lnTo>
                    <a:pt x="37" y="85"/>
                  </a:lnTo>
                  <a:lnTo>
                    <a:pt x="46" y="75"/>
                  </a:lnTo>
                  <a:lnTo>
                    <a:pt x="54" y="67"/>
                  </a:lnTo>
                  <a:lnTo>
                    <a:pt x="63" y="58"/>
                  </a:lnTo>
                  <a:lnTo>
                    <a:pt x="73" y="49"/>
                  </a:lnTo>
                  <a:lnTo>
                    <a:pt x="81" y="41"/>
                  </a:lnTo>
                  <a:lnTo>
                    <a:pt x="90" y="32"/>
                  </a:lnTo>
                  <a:lnTo>
                    <a:pt x="99" y="22"/>
                  </a:lnTo>
                  <a:lnTo>
                    <a:pt x="111" y="20"/>
                  </a:lnTo>
                  <a:lnTo>
                    <a:pt x="121" y="18"/>
                  </a:lnTo>
                  <a:lnTo>
                    <a:pt x="133" y="15"/>
                  </a:lnTo>
                  <a:lnTo>
                    <a:pt x="144" y="13"/>
                  </a:lnTo>
                  <a:lnTo>
                    <a:pt x="154" y="12"/>
                  </a:lnTo>
                  <a:lnTo>
                    <a:pt x="166" y="10"/>
                  </a:lnTo>
                  <a:lnTo>
                    <a:pt x="176" y="7"/>
                  </a:lnTo>
                  <a:lnTo>
                    <a:pt x="188" y="5"/>
                  </a:lnTo>
                  <a:lnTo>
                    <a:pt x="197" y="5"/>
                  </a:lnTo>
                  <a:lnTo>
                    <a:pt x="205" y="4"/>
                  </a:lnTo>
                  <a:lnTo>
                    <a:pt x="214" y="4"/>
                  </a:lnTo>
                  <a:lnTo>
                    <a:pt x="224" y="3"/>
                  </a:lnTo>
                  <a:lnTo>
                    <a:pt x="232" y="2"/>
                  </a:lnTo>
                  <a:lnTo>
                    <a:pt x="241" y="2"/>
                  </a:lnTo>
                  <a:lnTo>
                    <a:pt x="250" y="0"/>
                  </a:lnTo>
                  <a:lnTo>
                    <a:pt x="259" y="0"/>
                  </a:lnTo>
                  <a:lnTo>
                    <a:pt x="264" y="4"/>
                  </a:lnTo>
                  <a:lnTo>
                    <a:pt x="268" y="9"/>
                  </a:lnTo>
                  <a:lnTo>
                    <a:pt x="273" y="12"/>
                  </a:lnTo>
                  <a:lnTo>
                    <a:pt x="279" y="17"/>
                  </a:lnTo>
                  <a:lnTo>
                    <a:pt x="283" y="21"/>
                  </a:lnTo>
                  <a:lnTo>
                    <a:pt x="288" y="25"/>
                  </a:lnTo>
                  <a:lnTo>
                    <a:pt x="293" y="29"/>
                  </a:lnTo>
                  <a:lnTo>
                    <a:pt x="297" y="33"/>
                  </a:lnTo>
                  <a:lnTo>
                    <a:pt x="296" y="44"/>
                  </a:lnTo>
                  <a:lnTo>
                    <a:pt x="295" y="55"/>
                  </a:lnTo>
                  <a:lnTo>
                    <a:pt x="293" y="66"/>
                  </a:lnTo>
                  <a:lnTo>
                    <a:pt x="291" y="78"/>
                  </a:lnTo>
                  <a:lnTo>
                    <a:pt x="285" y="82"/>
                  </a:lnTo>
                  <a:lnTo>
                    <a:pt x="279" y="88"/>
                  </a:lnTo>
                  <a:lnTo>
                    <a:pt x="272" y="94"/>
                  </a:lnTo>
                  <a:lnTo>
                    <a:pt x="265" y="100"/>
                  </a:lnTo>
                  <a:lnTo>
                    <a:pt x="252" y="104"/>
                  </a:lnTo>
                  <a:lnTo>
                    <a:pt x="240" y="109"/>
                  </a:lnTo>
                  <a:lnTo>
                    <a:pt x="227" y="114"/>
                  </a:lnTo>
                  <a:lnTo>
                    <a:pt x="215" y="119"/>
                  </a:lnTo>
                  <a:lnTo>
                    <a:pt x="203" y="124"/>
                  </a:lnTo>
                  <a:lnTo>
                    <a:pt x="190" y="129"/>
                  </a:lnTo>
                  <a:lnTo>
                    <a:pt x="179" y="134"/>
                  </a:lnTo>
                  <a:lnTo>
                    <a:pt x="166" y="139"/>
                  </a:lnTo>
                  <a:lnTo>
                    <a:pt x="156" y="142"/>
                  </a:lnTo>
                  <a:lnTo>
                    <a:pt x="146" y="147"/>
                  </a:lnTo>
                  <a:lnTo>
                    <a:pt x="136" y="150"/>
                  </a:lnTo>
                  <a:lnTo>
                    <a:pt x="127" y="155"/>
                  </a:lnTo>
                  <a:lnTo>
                    <a:pt x="118" y="159"/>
                  </a:lnTo>
                  <a:lnTo>
                    <a:pt x="108" y="164"/>
                  </a:lnTo>
                  <a:lnTo>
                    <a:pt x="98" y="167"/>
                  </a:lnTo>
                  <a:lnTo>
                    <a:pt x="89" y="172"/>
                  </a:lnTo>
                  <a:lnTo>
                    <a:pt x="83" y="176"/>
                  </a:lnTo>
                  <a:lnTo>
                    <a:pt x="77" y="180"/>
                  </a:lnTo>
                  <a:lnTo>
                    <a:pt x="72" y="184"/>
                  </a:lnTo>
                  <a:lnTo>
                    <a:pt x="67" y="188"/>
                  </a:lnTo>
                  <a:lnTo>
                    <a:pt x="61" y="193"/>
                  </a:lnTo>
                  <a:lnTo>
                    <a:pt x="55" y="196"/>
                  </a:lnTo>
                  <a:lnTo>
                    <a:pt x="50" y="201"/>
                  </a:lnTo>
                  <a:lnTo>
                    <a:pt x="44" y="204"/>
                  </a:lnTo>
                  <a:lnTo>
                    <a:pt x="42" y="203"/>
                  </a:lnTo>
                  <a:lnTo>
                    <a:pt x="37" y="201"/>
                  </a:lnTo>
                  <a:lnTo>
                    <a:pt x="30" y="197"/>
                  </a:lnTo>
                  <a:lnTo>
                    <a:pt x="22" y="194"/>
                  </a:lnTo>
                  <a:lnTo>
                    <a:pt x="14" y="191"/>
                  </a:lnTo>
                  <a:lnTo>
                    <a:pt x="7" y="188"/>
                  </a:lnTo>
                  <a:lnTo>
                    <a:pt x="2" y="187"/>
                  </a:lnTo>
                  <a:lnTo>
                    <a:pt x="0" y="188"/>
                  </a:lnTo>
                  <a:close/>
                </a:path>
              </a:pathLst>
            </a:custGeom>
            <a:solidFill>
              <a:srgbClr val="FFCC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6" name="Freeform 65"/>
            <p:cNvSpPr>
              <a:spLocks/>
            </p:cNvSpPr>
            <p:nvPr/>
          </p:nvSpPr>
          <p:spPr bwMode="auto">
            <a:xfrm>
              <a:off x="3731" y="2849"/>
              <a:ext cx="140" cy="96"/>
            </a:xfrm>
            <a:custGeom>
              <a:avLst/>
              <a:gdLst>
                <a:gd name="T0" fmla="*/ 1 w 280"/>
                <a:gd name="T1" fmla="*/ 1 h 192"/>
                <a:gd name="T2" fmla="*/ 1 w 280"/>
                <a:gd name="T3" fmla="*/ 1 h 192"/>
                <a:gd name="T4" fmla="*/ 1 w 280"/>
                <a:gd name="T5" fmla="*/ 1 h 192"/>
                <a:gd name="T6" fmla="*/ 1 w 280"/>
                <a:gd name="T7" fmla="*/ 1 h 192"/>
                <a:gd name="T8" fmla="*/ 1 w 280"/>
                <a:gd name="T9" fmla="*/ 1 h 192"/>
                <a:gd name="T10" fmla="*/ 1 w 280"/>
                <a:gd name="T11" fmla="*/ 1 h 192"/>
                <a:gd name="T12" fmla="*/ 1 w 280"/>
                <a:gd name="T13" fmla="*/ 1 h 192"/>
                <a:gd name="T14" fmla="*/ 1 w 280"/>
                <a:gd name="T15" fmla="*/ 1 h 192"/>
                <a:gd name="T16" fmla="*/ 1 w 280"/>
                <a:gd name="T17" fmla="*/ 1 h 192"/>
                <a:gd name="T18" fmla="*/ 1 w 280"/>
                <a:gd name="T19" fmla="*/ 1 h 192"/>
                <a:gd name="T20" fmla="*/ 1 w 280"/>
                <a:gd name="T21" fmla="*/ 1 h 192"/>
                <a:gd name="T22" fmla="*/ 1 w 280"/>
                <a:gd name="T23" fmla="*/ 1 h 192"/>
                <a:gd name="T24" fmla="*/ 1 w 280"/>
                <a:gd name="T25" fmla="*/ 1 h 192"/>
                <a:gd name="T26" fmla="*/ 1 w 280"/>
                <a:gd name="T27" fmla="*/ 0 h 192"/>
                <a:gd name="T28" fmla="*/ 1 w 280"/>
                <a:gd name="T29" fmla="*/ 1 h 192"/>
                <a:gd name="T30" fmla="*/ 1 w 280"/>
                <a:gd name="T31" fmla="*/ 1 h 192"/>
                <a:gd name="T32" fmla="*/ 1 w 280"/>
                <a:gd name="T33" fmla="*/ 1 h 192"/>
                <a:gd name="T34" fmla="*/ 1 w 280"/>
                <a:gd name="T35" fmla="*/ 1 h 192"/>
                <a:gd name="T36" fmla="*/ 1 w 280"/>
                <a:gd name="T37" fmla="*/ 1 h 192"/>
                <a:gd name="T38" fmla="*/ 1 w 280"/>
                <a:gd name="T39" fmla="*/ 1 h 192"/>
                <a:gd name="T40" fmla="*/ 1 w 280"/>
                <a:gd name="T41" fmla="*/ 1 h 192"/>
                <a:gd name="T42" fmla="*/ 1 w 280"/>
                <a:gd name="T43" fmla="*/ 1 h 192"/>
                <a:gd name="T44" fmla="*/ 1 w 280"/>
                <a:gd name="T45" fmla="*/ 1 h 192"/>
                <a:gd name="T46" fmla="*/ 1 w 280"/>
                <a:gd name="T47" fmla="*/ 1 h 192"/>
                <a:gd name="T48" fmla="*/ 1 w 280"/>
                <a:gd name="T49" fmla="*/ 1 h 192"/>
                <a:gd name="T50" fmla="*/ 1 w 280"/>
                <a:gd name="T51" fmla="*/ 1 h 192"/>
                <a:gd name="T52" fmla="*/ 1 w 280"/>
                <a:gd name="T53" fmla="*/ 1 h 192"/>
                <a:gd name="T54" fmla="*/ 1 w 280"/>
                <a:gd name="T55" fmla="*/ 1 h 192"/>
                <a:gd name="T56" fmla="*/ 1 w 280"/>
                <a:gd name="T57" fmla="*/ 1 h 192"/>
                <a:gd name="T58" fmla="*/ 1 w 280"/>
                <a:gd name="T59" fmla="*/ 1 h 192"/>
                <a:gd name="T60" fmla="*/ 1 w 280"/>
                <a:gd name="T61" fmla="*/ 1 h 192"/>
                <a:gd name="T62" fmla="*/ 1 w 280"/>
                <a:gd name="T63" fmla="*/ 1 h 192"/>
                <a:gd name="T64" fmla="*/ 1 w 280"/>
                <a:gd name="T65" fmla="*/ 1 h 192"/>
                <a:gd name="T66" fmla="*/ 1 w 280"/>
                <a:gd name="T67" fmla="*/ 1 h 192"/>
                <a:gd name="T68" fmla="*/ 1 w 280"/>
                <a:gd name="T69" fmla="*/ 1 h 192"/>
                <a:gd name="T70" fmla="*/ 1 w 280"/>
                <a:gd name="T71" fmla="*/ 1 h 192"/>
                <a:gd name="T72" fmla="*/ 1 w 280"/>
                <a:gd name="T73" fmla="*/ 1 h 192"/>
                <a:gd name="T74" fmla="*/ 1 w 280"/>
                <a:gd name="T75" fmla="*/ 1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0"/>
                <a:gd name="T115" fmla="*/ 0 h 192"/>
                <a:gd name="T116" fmla="*/ 280 w 280"/>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0" h="192">
                  <a:moveTo>
                    <a:pt x="0" y="176"/>
                  </a:moveTo>
                  <a:lnTo>
                    <a:pt x="7" y="154"/>
                  </a:lnTo>
                  <a:lnTo>
                    <a:pt x="14" y="132"/>
                  </a:lnTo>
                  <a:lnTo>
                    <a:pt x="20" y="110"/>
                  </a:lnTo>
                  <a:lnTo>
                    <a:pt x="27" y="89"/>
                  </a:lnTo>
                  <a:lnTo>
                    <a:pt x="35" y="81"/>
                  </a:lnTo>
                  <a:lnTo>
                    <a:pt x="43" y="71"/>
                  </a:lnTo>
                  <a:lnTo>
                    <a:pt x="52" y="63"/>
                  </a:lnTo>
                  <a:lnTo>
                    <a:pt x="60" y="54"/>
                  </a:lnTo>
                  <a:lnTo>
                    <a:pt x="68" y="46"/>
                  </a:lnTo>
                  <a:lnTo>
                    <a:pt x="78" y="37"/>
                  </a:lnTo>
                  <a:lnTo>
                    <a:pt x="86" y="29"/>
                  </a:lnTo>
                  <a:lnTo>
                    <a:pt x="94" y="21"/>
                  </a:lnTo>
                  <a:lnTo>
                    <a:pt x="104" y="18"/>
                  </a:lnTo>
                  <a:lnTo>
                    <a:pt x="114" y="16"/>
                  </a:lnTo>
                  <a:lnTo>
                    <a:pt x="125" y="15"/>
                  </a:lnTo>
                  <a:lnTo>
                    <a:pt x="135" y="13"/>
                  </a:lnTo>
                  <a:lnTo>
                    <a:pt x="145" y="10"/>
                  </a:lnTo>
                  <a:lnTo>
                    <a:pt x="156" y="9"/>
                  </a:lnTo>
                  <a:lnTo>
                    <a:pt x="166" y="7"/>
                  </a:lnTo>
                  <a:lnTo>
                    <a:pt x="177" y="5"/>
                  </a:lnTo>
                  <a:lnTo>
                    <a:pt x="185" y="5"/>
                  </a:lnTo>
                  <a:lnTo>
                    <a:pt x="194" y="3"/>
                  </a:lnTo>
                  <a:lnTo>
                    <a:pt x="202" y="3"/>
                  </a:lnTo>
                  <a:lnTo>
                    <a:pt x="210" y="2"/>
                  </a:lnTo>
                  <a:lnTo>
                    <a:pt x="219" y="1"/>
                  </a:lnTo>
                  <a:lnTo>
                    <a:pt x="227" y="1"/>
                  </a:lnTo>
                  <a:lnTo>
                    <a:pt x="235" y="0"/>
                  </a:lnTo>
                  <a:lnTo>
                    <a:pt x="243" y="0"/>
                  </a:lnTo>
                  <a:lnTo>
                    <a:pt x="248" y="3"/>
                  </a:lnTo>
                  <a:lnTo>
                    <a:pt x="253" y="8"/>
                  </a:lnTo>
                  <a:lnTo>
                    <a:pt x="257" y="11"/>
                  </a:lnTo>
                  <a:lnTo>
                    <a:pt x="262" y="15"/>
                  </a:lnTo>
                  <a:lnTo>
                    <a:pt x="266" y="19"/>
                  </a:lnTo>
                  <a:lnTo>
                    <a:pt x="271" y="23"/>
                  </a:lnTo>
                  <a:lnTo>
                    <a:pt x="276" y="26"/>
                  </a:lnTo>
                  <a:lnTo>
                    <a:pt x="280" y="30"/>
                  </a:lnTo>
                  <a:lnTo>
                    <a:pt x="279" y="41"/>
                  </a:lnTo>
                  <a:lnTo>
                    <a:pt x="278" y="52"/>
                  </a:lnTo>
                  <a:lnTo>
                    <a:pt x="276" y="62"/>
                  </a:lnTo>
                  <a:lnTo>
                    <a:pt x="274" y="72"/>
                  </a:lnTo>
                  <a:lnTo>
                    <a:pt x="269" y="77"/>
                  </a:lnTo>
                  <a:lnTo>
                    <a:pt x="262" y="83"/>
                  </a:lnTo>
                  <a:lnTo>
                    <a:pt x="255" y="87"/>
                  </a:lnTo>
                  <a:lnTo>
                    <a:pt x="249" y="93"/>
                  </a:lnTo>
                  <a:lnTo>
                    <a:pt x="238" y="98"/>
                  </a:lnTo>
                  <a:lnTo>
                    <a:pt x="226" y="102"/>
                  </a:lnTo>
                  <a:lnTo>
                    <a:pt x="215" y="107"/>
                  </a:lnTo>
                  <a:lnTo>
                    <a:pt x="203" y="112"/>
                  </a:lnTo>
                  <a:lnTo>
                    <a:pt x="190" y="116"/>
                  </a:lnTo>
                  <a:lnTo>
                    <a:pt x="179" y="120"/>
                  </a:lnTo>
                  <a:lnTo>
                    <a:pt x="167" y="124"/>
                  </a:lnTo>
                  <a:lnTo>
                    <a:pt x="156" y="129"/>
                  </a:lnTo>
                  <a:lnTo>
                    <a:pt x="147" y="134"/>
                  </a:lnTo>
                  <a:lnTo>
                    <a:pt x="137" y="137"/>
                  </a:lnTo>
                  <a:lnTo>
                    <a:pt x="128" y="142"/>
                  </a:lnTo>
                  <a:lnTo>
                    <a:pt x="120" y="145"/>
                  </a:lnTo>
                  <a:lnTo>
                    <a:pt x="111" y="150"/>
                  </a:lnTo>
                  <a:lnTo>
                    <a:pt x="102" y="153"/>
                  </a:lnTo>
                  <a:lnTo>
                    <a:pt x="92" y="158"/>
                  </a:lnTo>
                  <a:lnTo>
                    <a:pt x="83" y="161"/>
                  </a:lnTo>
                  <a:lnTo>
                    <a:pt x="79" y="165"/>
                  </a:lnTo>
                  <a:lnTo>
                    <a:pt x="73" y="169"/>
                  </a:lnTo>
                  <a:lnTo>
                    <a:pt x="68" y="173"/>
                  </a:lnTo>
                  <a:lnTo>
                    <a:pt x="63" y="176"/>
                  </a:lnTo>
                  <a:lnTo>
                    <a:pt x="58" y="181"/>
                  </a:lnTo>
                  <a:lnTo>
                    <a:pt x="52" y="184"/>
                  </a:lnTo>
                  <a:lnTo>
                    <a:pt x="48" y="189"/>
                  </a:lnTo>
                  <a:lnTo>
                    <a:pt x="42" y="192"/>
                  </a:lnTo>
                  <a:lnTo>
                    <a:pt x="40" y="191"/>
                  </a:lnTo>
                  <a:lnTo>
                    <a:pt x="35" y="189"/>
                  </a:lnTo>
                  <a:lnTo>
                    <a:pt x="29" y="187"/>
                  </a:lnTo>
                  <a:lnTo>
                    <a:pt x="21" y="182"/>
                  </a:lnTo>
                  <a:lnTo>
                    <a:pt x="13" y="180"/>
                  </a:lnTo>
                  <a:lnTo>
                    <a:pt x="7" y="176"/>
                  </a:lnTo>
                  <a:lnTo>
                    <a:pt x="3" y="175"/>
                  </a:lnTo>
                  <a:lnTo>
                    <a:pt x="0" y="176"/>
                  </a:lnTo>
                  <a:close/>
                </a:path>
              </a:pathLst>
            </a:custGeom>
            <a:solidFill>
              <a:srgbClr val="FFD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7" name="Freeform 66"/>
            <p:cNvSpPr>
              <a:spLocks/>
            </p:cNvSpPr>
            <p:nvPr/>
          </p:nvSpPr>
          <p:spPr bwMode="auto">
            <a:xfrm>
              <a:off x="3736" y="2851"/>
              <a:ext cx="130" cy="90"/>
            </a:xfrm>
            <a:custGeom>
              <a:avLst/>
              <a:gdLst>
                <a:gd name="T0" fmla="*/ 1 w 260"/>
                <a:gd name="T1" fmla="*/ 1 h 180"/>
                <a:gd name="T2" fmla="*/ 1 w 260"/>
                <a:gd name="T3" fmla="*/ 1 h 180"/>
                <a:gd name="T4" fmla="*/ 1 w 260"/>
                <a:gd name="T5" fmla="*/ 1 h 180"/>
                <a:gd name="T6" fmla="*/ 1 w 260"/>
                <a:gd name="T7" fmla="*/ 1 h 180"/>
                <a:gd name="T8" fmla="*/ 1 w 260"/>
                <a:gd name="T9" fmla="*/ 1 h 180"/>
                <a:gd name="T10" fmla="*/ 1 w 260"/>
                <a:gd name="T11" fmla="*/ 1 h 180"/>
                <a:gd name="T12" fmla="*/ 1 w 260"/>
                <a:gd name="T13" fmla="*/ 1 h 180"/>
                <a:gd name="T14" fmla="*/ 1 w 260"/>
                <a:gd name="T15" fmla="*/ 1 h 180"/>
                <a:gd name="T16" fmla="*/ 1 w 260"/>
                <a:gd name="T17" fmla="*/ 1 h 180"/>
                <a:gd name="T18" fmla="*/ 1 w 260"/>
                <a:gd name="T19" fmla="*/ 1 h 180"/>
                <a:gd name="T20" fmla="*/ 1 w 260"/>
                <a:gd name="T21" fmla="*/ 1 h 180"/>
                <a:gd name="T22" fmla="*/ 1 w 260"/>
                <a:gd name="T23" fmla="*/ 1 h 180"/>
                <a:gd name="T24" fmla="*/ 1 w 260"/>
                <a:gd name="T25" fmla="*/ 1 h 180"/>
                <a:gd name="T26" fmla="*/ 1 w 260"/>
                <a:gd name="T27" fmla="*/ 0 h 180"/>
                <a:gd name="T28" fmla="*/ 1 w 260"/>
                <a:gd name="T29" fmla="*/ 1 h 180"/>
                <a:gd name="T30" fmla="*/ 1 w 260"/>
                <a:gd name="T31" fmla="*/ 1 h 180"/>
                <a:gd name="T32" fmla="*/ 1 w 260"/>
                <a:gd name="T33" fmla="*/ 1 h 180"/>
                <a:gd name="T34" fmla="*/ 1 w 260"/>
                <a:gd name="T35" fmla="*/ 1 h 180"/>
                <a:gd name="T36" fmla="*/ 1 w 260"/>
                <a:gd name="T37" fmla="*/ 1 h 180"/>
                <a:gd name="T38" fmla="*/ 1 w 260"/>
                <a:gd name="T39" fmla="*/ 1 h 180"/>
                <a:gd name="T40" fmla="*/ 1 w 260"/>
                <a:gd name="T41" fmla="*/ 1 h 180"/>
                <a:gd name="T42" fmla="*/ 1 w 260"/>
                <a:gd name="T43" fmla="*/ 1 h 180"/>
                <a:gd name="T44" fmla="*/ 1 w 260"/>
                <a:gd name="T45" fmla="*/ 1 h 180"/>
                <a:gd name="T46" fmla="*/ 1 w 260"/>
                <a:gd name="T47" fmla="*/ 1 h 180"/>
                <a:gd name="T48" fmla="*/ 1 w 260"/>
                <a:gd name="T49" fmla="*/ 1 h 180"/>
                <a:gd name="T50" fmla="*/ 1 w 260"/>
                <a:gd name="T51" fmla="*/ 1 h 180"/>
                <a:gd name="T52" fmla="*/ 1 w 260"/>
                <a:gd name="T53" fmla="*/ 1 h 180"/>
                <a:gd name="T54" fmla="*/ 1 w 260"/>
                <a:gd name="T55" fmla="*/ 1 h 180"/>
                <a:gd name="T56" fmla="*/ 1 w 260"/>
                <a:gd name="T57" fmla="*/ 1 h 180"/>
                <a:gd name="T58" fmla="*/ 1 w 260"/>
                <a:gd name="T59" fmla="*/ 1 h 180"/>
                <a:gd name="T60" fmla="*/ 1 w 260"/>
                <a:gd name="T61" fmla="*/ 1 h 180"/>
                <a:gd name="T62" fmla="*/ 1 w 260"/>
                <a:gd name="T63" fmla="*/ 1 h 180"/>
                <a:gd name="T64" fmla="*/ 1 w 260"/>
                <a:gd name="T65" fmla="*/ 1 h 180"/>
                <a:gd name="T66" fmla="*/ 1 w 260"/>
                <a:gd name="T67" fmla="*/ 1 h 180"/>
                <a:gd name="T68" fmla="*/ 1 w 260"/>
                <a:gd name="T69" fmla="*/ 1 h 180"/>
                <a:gd name="T70" fmla="*/ 1 w 260"/>
                <a:gd name="T71" fmla="*/ 1 h 1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0"/>
                <a:gd name="T109" fmla="*/ 0 h 180"/>
                <a:gd name="T110" fmla="*/ 260 w 260"/>
                <a:gd name="T111" fmla="*/ 180 h 1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0" h="180">
                  <a:moveTo>
                    <a:pt x="0" y="166"/>
                  </a:moveTo>
                  <a:lnTo>
                    <a:pt x="5" y="145"/>
                  </a:lnTo>
                  <a:lnTo>
                    <a:pt x="12" y="125"/>
                  </a:lnTo>
                  <a:lnTo>
                    <a:pt x="18" y="104"/>
                  </a:lnTo>
                  <a:lnTo>
                    <a:pt x="24" y="83"/>
                  </a:lnTo>
                  <a:lnTo>
                    <a:pt x="32" y="75"/>
                  </a:lnTo>
                  <a:lnTo>
                    <a:pt x="40" y="67"/>
                  </a:lnTo>
                  <a:lnTo>
                    <a:pt x="47" y="59"/>
                  </a:lnTo>
                  <a:lnTo>
                    <a:pt x="55" y="51"/>
                  </a:lnTo>
                  <a:lnTo>
                    <a:pt x="63" y="43"/>
                  </a:lnTo>
                  <a:lnTo>
                    <a:pt x="71" y="36"/>
                  </a:lnTo>
                  <a:lnTo>
                    <a:pt x="78" y="28"/>
                  </a:lnTo>
                  <a:lnTo>
                    <a:pt x="86" y="20"/>
                  </a:lnTo>
                  <a:lnTo>
                    <a:pt x="96" y="18"/>
                  </a:lnTo>
                  <a:lnTo>
                    <a:pt x="106" y="16"/>
                  </a:lnTo>
                  <a:lnTo>
                    <a:pt x="116" y="14"/>
                  </a:lnTo>
                  <a:lnTo>
                    <a:pt x="125" y="12"/>
                  </a:lnTo>
                  <a:lnTo>
                    <a:pt x="134" y="11"/>
                  </a:lnTo>
                  <a:lnTo>
                    <a:pt x="144" y="8"/>
                  </a:lnTo>
                  <a:lnTo>
                    <a:pt x="154" y="7"/>
                  </a:lnTo>
                  <a:lnTo>
                    <a:pt x="163" y="5"/>
                  </a:lnTo>
                  <a:lnTo>
                    <a:pt x="171" y="5"/>
                  </a:lnTo>
                  <a:lnTo>
                    <a:pt x="179" y="4"/>
                  </a:lnTo>
                  <a:lnTo>
                    <a:pt x="187" y="4"/>
                  </a:lnTo>
                  <a:lnTo>
                    <a:pt x="195" y="3"/>
                  </a:lnTo>
                  <a:lnTo>
                    <a:pt x="204" y="2"/>
                  </a:lnTo>
                  <a:lnTo>
                    <a:pt x="210" y="2"/>
                  </a:lnTo>
                  <a:lnTo>
                    <a:pt x="219" y="0"/>
                  </a:lnTo>
                  <a:lnTo>
                    <a:pt x="227" y="0"/>
                  </a:lnTo>
                  <a:lnTo>
                    <a:pt x="235" y="7"/>
                  </a:lnTo>
                  <a:lnTo>
                    <a:pt x="244" y="14"/>
                  </a:lnTo>
                  <a:lnTo>
                    <a:pt x="252" y="22"/>
                  </a:lnTo>
                  <a:lnTo>
                    <a:pt x="260" y="29"/>
                  </a:lnTo>
                  <a:lnTo>
                    <a:pt x="259" y="40"/>
                  </a:lnTo>
                  <a:lnTo>
                    <a:pt x="258" y="49"/>
                  </a:lnTo>
                  <a:lnTo>
                    <a:pt x="257" y="59"/>
                  </a:lnTo>
                  <a:lnTo>
                    <a:pt x="255" y="68"/>
                  </a:lnTo>
                  <a:lnTo>
                    <a:pt x="250" y="73"/>
                  </a:lnTo>
                  <a:lnTo>
                    <a:pt x="244" y="78"/>
                  </a:lnTo>
                  <a:lnTo>
                    <a:pt x="237" y="83"/>
                  </a:lnTo>
                  <a:lnTo>
                    <a:pt x="231" y="88"/>
                  </a:lnTo>
                  <a:lnTo>
                    <a:pt x="221" y="93"/>
                  </a:lnTo>
                  <a:lnTo>
                    <a:pt x="209" y="96"/>
                  </a:lnTo>
                  <a:lnTo>
                    <a:pt x="199" y="101"/>
                  </a:lnTo>
                  <a:lnTo>
                    <a:pt x="189" y="105"/>
                  </a:lnTo>
                  <a:lnTo>
                    <a:pt x="177" y="110"/>
                  </a:lnTo>
                  <a:lnTo>
                    <a:pt x="167" y="113"/>
                  </a:lnTo>
                  <a:lnTo>
                    <a:pt x="155" y="118"/>
                  </a:lnTo>
                  <a:lnTo>
                    <a:pt x="145" y="122"/>
                  </a:lnTo>
                  <a:lnTo>
                    <a:pt x="137" y="126"/>
                  </a:lnTo>
                  <a:lnTo>
                    <a:pt x="128" y="129"/>
                  </a:lnTo>
                  <a:lnTo>
                    <a:pt x="119" y="133"/>
                  </a:lnTo>
                  <a:lnTo>
                    <a:pt x="110" y="136"/>
                  </a:lnTo>
                  <a:lnTo>
                    <a:pt x="102" y="140"/>
                  </a:lnTo>
                  <a:lnTo>
                    <a:pt x="93" y="143"/>
                  </a:lnTo>
                  <a:lnTo>
                    <a:pt x="85" y="148"/>
                  </a:lnTo>
                  <a:lnTo>
                    <a:pt x="77" y="151"/>
                  </a:lnTo>
                  <a:lnTo>
                    <a:pt x="72" y="155"/>
                  </a:lnTo>
                  <a:lnTo>
                    <a:pt x="68" y="158"/>
                  </a:lnTo>
                  <a:lnTo>
                    <a:pt x="62" y="162"/>
                  </a:lnTo>
                  <a:lnTo>
                    <a:pt x="57" y="165"/>
                  </a:lnTo>
                  <a:lnTo>
                    <a:pt x="53" y="170"/>
                  </a:lnTo>
                  <a:lnTo>
                    <a:pt x="47" y="173"/>
                  </a:lnTo>
                  <a:lnTo>
                    <a:pt x="42" y="177"/>
                  </a:lnTo>
                  <a:lnTo>
                    <a:pt x="38" y="180"/>
                  </a:lnTo>
                  <a:lnTo>
                    <a:pt x="37" y="179"/>
                  </a:lnTo>
                  <a:lnTo>
                    <a:pt x="32" y="177"/>
                  </a:lnTo>
                  <a:lnTo>
                    <a:pt x="26" y="174"/>
                  </a:lnTo>
                  <a:lnTo>
                    <a:pt x="19" y="171"/>
                  </a:lnTo>
                  <a:lnTo>
                    <a:pt x="11" y="169"/>
                  </a:lnTo>
                  <a:lnTo>
                    <a:pt x="5" y="166"/>
                  </a:lnTo>
                  <a:lnTo>
                    <a:pt x="1" y="165"/>
                  </a:lnTo>
                  <a:lnTo>
                    <a:pt x="0" y="166"/>
                  </a:lnTo>
                  <a:close/>
                </a:path>
              </a:pathLst>
            </a:custGeom>
            <a:solidFill>
              <a:srgbClr val="FFD6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8" name="Freeform 67"/>
            <p:cNvSpPr>
              <a:spLocks/>
            </p:cNvSpPr>
            <p:nvPr/>
          </p:nvSpPr>
          <p:spPr bwMode="auto">
            <a:xfrm>
              <a:off x="3740" y="2852"/>
              <a:ext cx="122" cy="84"/>
            </a:xfrm>
            <a:custGeom>
              <a:avLst/>
              <a:gdLst>
                <a:gd name="T0" fmla="*/ 1 w 243"/>
                <a:gd name="T1" fmla="*/ 1 h 167"/>
                <a:gd name="T2" fmla="*/ 1 w 243"/>
                <a:gd name="T3" fmla="*/ 1 h 167"/>
                <a:gd name="T4" fmla="*/ 1 w 243"/>
                <a:gd name="T5" fmla="*/ 1 h 167"/>
                <a:gd name="T6" fmla="*/ 1 w 243"/>
                <a:gd name="T7" fmla="*/ 1 h 167"/>
                <a:gd name="T8" fmla="*/ 1 w 243"/>
                <a:gd name="T9" fmla="*/ 1 h 167"/>
                <a:gd name="T10" fmla="*/ 1 w 243"/>
                <a:gd name="T11" fmla="*/ 1 h 167"/>
                <a:gd name="T12" fmla="*/ 1 w 243"/>
                <a:gd name="T13" fmla="*/ 1 h 167"/>
                <a:gd name="T14" fmla="*/ 1 w 243"/>
                <a:gd name="T15" fmla="*/ 1 h 167"/>
                <a:gd name="T16" fmla="*/ 1 w 243"/>
                <a:gd name="T17" fmla="*/ 1 h 167"/>
                <a:gd name="T18" fmla="*/ 1 w 243"/>
                <a:gd name="T19" fmla="*/ 1 h 167"/>
                <a:gd name="T20" fmla="*/ 1 w 243"/>
                <a:gd name="T21" fmla="*/ 1 h 167"/>
                <a:gd name="T22" fmla="*/ 1 w 243"/>
                <a:gd name="T23" fmla="*/ 1 h 167"/>
                <a:gd name="T24" fmla="*/ 1 w 243"/>
                <a:gd name="T25" fmla="*/ 1 h 167"/>
                <a:gd name="T26" fmla="*/ 1 w 243"/>
                <a:gd name="T27" fmla="*/ 0 h 167"/>
                <a:gd name="T28" fmla="*/ 1 w 243"/>
                <a:gd name="T29" fmla="*/ 1 h 167"/>
                <a:gd name="T30" fmla="*/ 1 w 243"/>
                <a:gd name="T31" fmla="*/ 1 h 167"/>
                <a:gd name="T32" fmla="*/ 1 w 243"/>
                <a:gd name="T33" fmla="*/ 1 h 167"/>
                <a:gd name="T34" fmla="*/ 1 w 243"/>
                <a:gd name="T35" fmla="*/ 1 h 167"/>
                <a:gd name="T36" fmla="*/ 1 w 243"/>
                <a:gd name="T37" fmla="*/ 1 h 167"/>
                <a:gd name="T38" fmla="*/ 1 w 243"/>
                <a:gd name="T39" fmla="*/ 1 h 167"/>
                <a:gd name="T40" fmla="*/ 1 w 243"/>
                <a:gd name="T41" fmla="*/ 1 h 167"/>
                <a:gd name="T42" fmla="*/ 1 w 243"/>
                <a:gd name="T43" fmla="*/ 1 h 167"/>
                <a:gd name="T44" fmla="*/ 1 w 243"/>
                <a:gd name="T45" fmla="*/ 1 h 167"/>
                <a:gd name="T46" fmla="*/ 1 w 243"/>
                <a:gd name="T47" fmla="*/ 1 h 167"/>
                <a:gd name="T48" fmla="*/ 1 w 243"/>
                <a:gd name="T49" fmla="*/ 1 h 167"/>
                <a:gd name="T50" fmla="*/ 1 w 243"/>
                <a:gd name="T51" fmla="*/ 1 h 167"/>
                <a:gd name="T52" fmla="*/ 1 w 243"/>
                <a:gd name="T53" fmla="*/ 1 h 167"/>
                <a:gd name="T54" fmla="*/ 1 w 243"/>
                <a:gd name="T55" fmla="*/ 1 h 167"/>
                <a:gd name="T56" fmla="*/ 1 w 243"/>
                <a:gd name="T57" fmla="*/ 1 h 167"/>
                <a:gd name="T58" fmla="*/ 1 w 243"/>
                <a:gd name="T59" fmla="*/ 1 h 167"/>
                <a:gd name="T60" fmla="*/ 1 w 243"/>
                <a:gd name="T61" fmla="*/ 1 h 167"/>
                <a:gd name="T62" fmla="*/ 1 w 243"/>
                <a:gd name="T63" fmla="*/ 1 h 167"/>
                <a:gd name="T64" fmla="*/ 1 w 243"/>
                <a:gd name="T65" fmla="*/ 1 h 167"/>
                <a:gd name="T66" fmla="*/ 1 w 243"/>
                <a:gd name="T67" fmla="*/ 1 h 167"/>
                <a:gd name="T68" fmla="*/ 1 w 243"/>
                <a:gd name="T69" fmla="*/ 1 h 167"/>
                <a:gd name="T70" fmla="*/ 1 w 243"/>
                <a:gd name="T71" fmla="*/ 1 h 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3"/>
                <a:gd name="T109" fmla="*/ 0 h 167"/>
                <a:gd name="T110" fmla="*/ 243 w 243"/>
                <a:gd name="T111" fmla="*/ 167 h 1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3" h="167">
                  <a:moveTo>
                    <a:pt x="0" y="154"/>
                  </a:moveTo>
                  <a:lnTo>
                    <a:pt x="6" y="135"/>
                  </a:lnTo>
                  <a:lnTo>
                    <a:pt x="11" y="115"/>
                  </a:lnTo>
                  <a:lnTo>
                    <a:pt x="17" y="97"/>
                  </a:lnTo>
                  <a:lnTo>
                    <a:pt x="23" y="77"/>
                  </a:lnTo>
                  <a:lnTo>
                    <a:pt x="30" y="70"/>
                  </a:lnTo>
                  <a:lnTo>
                    <a:pt x="37" y="62"/>
                  </a:lnTo>
                  <a:lnTo>
                    <a:pt x="44" y="55"/>
                  </a:lnTo>
                  <a:lnTo>
                    <a:pt x="52" y="47"/>
                  </a:lnTo>
                  <a:lnTo>
                    <a:pt x="59" y="40"/>
                  </a:lnTo>
                  <a:lnTo>
                    <a:pt x="66" y="33"/>
                  </a:lnTo>
                  <a:lnTo>
                    <a:pt x="74" y="25"/>
                  </a:lnTo>
                  <a:lnTo>
                    <a:pt x="81" y="18"/>
                  </a:lnTo>
                  <a:lnTo>
                    <a:pt x="90" y="16"/>
                  </a:lnTo>
                  <a:lnTo>
                    <a:pt x="99" y="15"/>
                  </a:lnTo>
                  <a:lnTo>
                    <a:pt x="108" y="12"/>
                  </a:lnTo>
                  <a:lnTo>
                    <a:pt x="117" y="11"/>
                  </a:lnTo>
                  <a:lnTo>
                    <a:pt x="125" y="9"/>
                  </a:lnTo>
                  <a:lnTo>
                    <a:pt x="135" y="8"/>
                  </a:lnTo>
                  <a:lnTo>
                    <a:pt x="144" y="6"/>
                  </a:lnTo>
                  <a:lnTo>
                    <a:pt x="153" y="4"/>
                  </a:lnTo>
                  <a:lnTo>
                    <a:pt x="160" y="4"/>
                  </a:lnTo>
                  <a:lnTo>
                    <a:pt x="168" y="3"/>
                  </a:lnTo>
                  <a:lnTo>
                    <a:pt x="175" y="3"/>
                  </a:lnTo>
                  <a:lnTo>
                    <a:pt x="183" y="2"/>
                  </a:lnTo>
                  <a:lnTo>
                    <a:pt x="190" y="1"/>
                  </a:lnTo>
                  <a:lnTo>
                    <a:pt x="197" y="1"/>
                  </a:lnTo>
                  <a:lnTo>
                    <a:pt x="205" y="0"/>
                  </a:lnTo>
                  <a:lnTo>
                    <a:pt x="212" y="0"/>
                  </a:lnTo>
                  <a:lnTo>
                    <a:pt x="220" y="7"/>
                  </a:lnTo>
                  <a:lnTo>
                    <a:pt x="228" y="14"/>
                  </a:lnTo>
                  <a:lnTo>
                    <a:pt x="235" y="21"/>
                  </a:lnTo>
                  <a:lnTo>
                    <a:pt x="243" y="27"/>
                  </a:lnTo>
                  <a:lnTo>
                    <a:pt x="242" y="37"/>
                  </a:lnTo>
                  <a:lnTo>
                    <a:pt x="241" y="45"/>
                  </a:lnTo>
                  <a:lnTo>
                    <a:pt x="239" y="54"/>
                  </a:lnTo>
                  <a:lnTo>
                    <a:pt x="238" y="63"/>
                  </a:lnTo>
                  <a:lnTo>
                    <a:pt x="233" y="68"/>
                  </a:lnTo>
                  <a:lnTo>
                    <a:pt x="228" y="72"/>
                  </a:lnTo>
                  <a:lnTo>
                    <a:pt x="222" y="77"/>
                  </a:lnTo>
                  <a:lnTo>
                    <a:pt x="216" y="82"/>
                  </a:lnTo>
                  <a:lnTo>
                    <a:pt x="206" y="85"/>
                  </a:lnTo>
                  <a:lnTo>
                    <a:pt x="196" y="90"/>
                  </a:lnTo>
                  <a:lnTo>
                    <a:pt x="185" y="93"/>
                  </a:lnTo>
                  <a:lnTo>
                    <a:pt x="176" y="97"/>
                  </a:lnTo>
                  <a:lnTo>
                    <a:pt x="166" y="101"/>
                  </a:lnTo>
                  <a:lnTo>
                    <a:pt x="155" y="105"/>
                  </a:lnTo>
                  <a:lnTo>
                    <a:pt x="145" y="109"/>
                  </a:lnTo>
                  <a:lnTo>
                    <a:pt x="135" y="113"/>
                  </a:lnTo>
                  <a:lnTo>
                    <a:pt x="127" y="116"/>
                  </a:lnTo>
                  <a:lnTo>
                    <a:pt x="120" y="120"/>
                  </a:lnTo>
                  <a:lnTo>
                    <a:pt x="112" y="123"/>
                  </a:lnTo>
                  <a:lnTo>
                    <a:pt x="104" y="127"/>
                  </a:lnTo>
                  <a:lnTo>
                    <a:pt x="96" y="130"/>
                  </a:lnTo>
                  <a:lnTo>
                    <a:pt x="89" y="133"/>
                  </a:lnTo>
                  <a:lnTo>
                    <a:pt x="81" y="137"/>
                  </a:lnTo>
                  <a:lnTo>
                    <a:pt x="72" y="140"/>
                  </a:lnTo>
                  <a:lnTo>
                    <a:pt x="68" y="144"/>
                  </a:lnTo>
                  <a:lnTo>
                    <a:pt x="63" y="147"/>
                  </a:lnTo>
                  <a:lnTo>
                    <a:pt x="59" y="151"/>
                  </a:lnTo>
                  <a:lnTo>
                    <a:pt x="54" y="154"/>
                  </a:lnTo>
                  <a:lnTo>
                    <a:pt x="49" y="158"/>
                  </a:lnTo>
                  <a:lnTo>
                    <a:pt x="45" y="161"/>
                  </a:lnTo>
                  <a:lnTo>
                    <a:pt x="40" y="163"/>
                  </a:lnTo>
                  <a:lnTo>
                    <a:pt x="36" y="167"/>
                  </a:lnTo>
                  <a:lnTo>
                    <a:pt x="34" y="166"/>
                  </a:lnTo>
                  <a:lnTo>
                    <a:pt x="30" y="165"/>
                  </a:lnTo>
                  <a:lnTo>
                    <a:pt x="24" y="161"/>
                  </a:lnTo>
                  <a:lnTo>
                    <a:pt x="18" y="159"/>
                  </a:lnTo>
                  <a:lnTo>
                    <a:pt x="11" y="156"/>
                  </a:lnTo>
                  <a:lnTo>
                    <a:pt x="6" y="154"/>
                  </a:lnTo>
                  <a:lnTo>
                    <a:pt x="1" y="153"/>
                  </a:lnTo>
                  <a:lnTo>
                    <a:pt x="0" y="154"/>
                  </a:lnTo>
                  <a:close/>
                </a:path>
              </a:pathLst>
            </a:custGeom>
            <a:solidFill>
              <a:srgbClr val="FFD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9" name="Freeform 68"/>
            <p:cNvSpPr>
              <a:spLocks/>
            </p:cNvSpPr>
            <p:nvPr/>
          </p:nvSpPr>
          <p:spPr bwMode="auto">
            <a:xfrm>
              <a:off x="3745" y="2854"/>
              <a:ext cx="113" cy="78"/>
            </a:xfrm>
            <a:custGeom>
              <a:avLst/>
              <a:gdLst>
                <a:gd name="T0" fmla="*/ 1 w 226"/>
                <a:gd name="T1" fmla="*/ 1 h 156"/>
                <a:gd name="T2" fmla="*/ 1 w 226"/>
                <a:gd name="T3" fmla="*/ 1 h 156"/>
                <a:gd name="T4" fmla="*/ 1 w 226"/>
                <a:gd name="T5" fmla="*/ 1 h 156"/>
                <a:gd name="T6" fmla="*/ 1 w 226"/>
                <a:gd name="T7" fmla="*/ 1 h 156"/>
                <a:gd name="T8" fmla="*/ 1 w 226"/>
                <a:gd name="T9" fmla="*/ 1 h 156"/>
                <a:gd name="T10" fmla="*/ 1 w 226"/>
                <a:gd name="T11" fmla="*/ 1 h 156"/>
                <a:gd name="T12" fmla="*/ 1 w 226"/>
                <a:gd name="T13" fmla="*/ 1 h 156"/>
                <a:gd name="T14" fmla="*/ 1 w 226"/>
                <a:gd name="T15" fmla="*/ 1 h 156"/>
                <a:gd name="T16" fmla="*/ 1 w 226"/>
                <a:gd name="T17" fmla="*/ 1 h 156"/>
                <a:gd name="T18" fmla="*/ 1 w 226"/>
                <a:gd name="T19" fmla="*/ 1 h 156"/>
                <a:gd name="T20" fmla="*/ 1 w 226"/>
                <a:gd name="T21" fmla="*/ 1 h 156"/>
                <a:gd name="T22" fmla="*/ 1 w 226"/>
                <a:gd name="T23" fmla="*/ 1 h 156"/>
                <a:gd name="T24" fmla="*/ 1 w 226"/>
                <a:gd name="T25" fmla="*/ 1 h 156"/>
                <a:gd name="T26" fmla="*/ 1 w 226"/>
                <a:gd name="T27" fmla="*/ 0 h 156"/>
                <a:gd name="T28" fmla="*/ 1 w 226"/>
                <a:gd name="T29" fmla="*/ 1 h 156"/>
                <a:gd name="T30" fmla="*/ 1 w 226"/>
                <a:gd name="T31" fmla="*/ 1 h 156"/>
                <a:gd name="T32" fmla="*/ 1 w 226"/>
                <a:gd name="T33" fmla="*/ 1 h 156"/>
                <a:gd name="T34" fmla="*/ 1 w 226"/>
                <a:gd name="T35" fmla="*/ 1 h 156"/>
                <a:gd name="T36" fmla="*/ 1 w 226"/>
                <a:gd name="T37" fmla="*/ 1 h 156"/>
                <a:gd name="T38" fmla="*/ 1 w 226"/>
                <a:gd name="T39" fmla="*/ 1 h 156"/>
                <a:gd name="T40" fmla="*/ 1 w 226"/>
                <a:gd name="T41" fmla="*/ 1 h 156"/>
                <a:gd name="T42" fmla="*/ 1 w 226"/>
                <a:gd name="T43" fmla="*/ 1 h 156"/>
                <a:gd name="T44" fmla="*/ 1 w 226"/>
                <a:gd name="T45" fmla="*/ 1 h 156"/>
                <a:gd name="T46" fmla="*/ 1 w 226"/>
                <a:gd name="T47" fmla="*/ 1 h 156"/>
                <a:gd name="T48" fmla="*/ 1 w 226"/>
                <a:gd name="T49" fmla="*/ 1 h 156"/>
                <a:gd name="T50" fmla="*/ 1 w 226"/>
                <a:gd name="T51" fmla="*/ 1 h 156"/>
                <a:gd name="T52" fmla="*/ 1 w 226"/>
                <a:gd name="T53" fmla="*/ 1 h 156"/>
                <a:gd name="T54" fmla="*/ 1 w 226"/>
                <a:gd name="T55" fmla="*/ 1 h 156"/>
                <a:gd name="T56" fmla="*/ 1 w 226"/>
                <a:gd name="T57" fmla="*/ 1 h 156"/>
                <a:gd name="T58" fmla="*/ 1 w 226"/>
                <a:gd name="T59" fmla="*/ 1 h 156"/>
                <a:gd name="T60" fmla="*/ 1 w 226"/>
                <a:gd name="T61" fmla="*/ 1 h 156"/>
                <a:gd name="T62" fmla="*/ 1 w 226"/>
                <a:gd name="T63" fmla="*/ 1 h 1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6"/>
                <a:gd name="T97" fmla="*/ 0 h 156"/>
                <a:gd name="T98" fmla="*/ 226 w 226"/>
                <a:gd name="T99" fmla="*/ 156 h 1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6" h="156">
                  <a:moveTo>
                    <a:pt x="0" y="143"/>
                  </a:moveTo>
                  <a:lnTo>
                    <a:pt x="6" y="125"/>
                  </a:lnTo>
                  <a:lnTo>
                    <a:pt x="11" y="107"/>
                  </a:lnTo>
                  <a:lnTo>
                    <a:pt x="16" y="89"/>
                  </a:lnTo>
                  <a:lnTo>
                    <a:pt x="21" y="72"/>
                  </a:lnTo>
                  <a:lnTo>
                    <a:pt x="28" y="65"/>
                  </a:lnTo>
                  <a:lnTo>
                    <a:pt x="35" y="58"/>
                  </a:lnTo>
                  <a:lnTo>
                    <a:pt x="42" y="51"/>
                  </a:lnTo>
                  <a:lnTo>
                    <a:pt x="49" y="44"/>
                  </a:lnTo>
                  <a:lnTo>
                    <a:pt x="55" y="38"/>
                  </a:lnTo>
                  <a:lnTo>
                    <a:pt x="62" y="31"/>
                  </a:lnTo>
                  <a:lnTo>
                    <a:pt x="68" y="24"/>
                  </a:lnTo>
                  <a:lnTo>
                    <a:pt x="75" y="18"/>
                  </a:lnTo>
                  <a:lnTo>
                    <a:pt x="83" y="16"/>
                  </a:lnTo>
                  <a:lnTo>
                    <a:pt x="92" y="14"/>
                  </a:lnTo>
                  <a:lnTo>
                    <a:pt x="100" y="13"/>
                  </a:lnTo>
                  <a:lnTo>
                    <a:pt x="108" y="11"/>
                  </a:lnTo>
                  <a:lnTo>
                    <a:pt x="118" y="9"/>
                  </a:lnTo>
                  <a:lnTo>
                    <a:pt x="126" y="8"/>
                  </a:lnTo>
                  <a:lnTo>
                    <a:pt x="134" y="6"/>
                  </a:lnTo>
                  <a:lnTo>
                    <a:pt x="142" y="5"/>
                  </a:lnTo>
                  <a:lnTo>
                    <a:pt x="149" y="5"/>
                  </a:lnTo>
                  <a:lnTo>
                    <a:pt x="156" y="4"/>
                  </a:lnTo>
                  <a:lnTo>
                    <a:pt x="163" y="4"/>
                  </a:lnTo>
                  <a:lnTo>
                    <a:pt x="169" y="3"/>
                  </a:lnTo>
                  <a:lnTo>
                    <a:pt x="176" y="1"/>
                  </a:lnTo>
                  <a:lnTo>
                    <a:pt x="183" y="1"/>
                  </a:lnTo>
                  <a:lnTo>
                    <a:pt x="189" y="0"/>
                  </a:lnTo>
                  <a:lnTo>
                    <a:pt x="196" y="0"/>
                  </a:lnTo>
                  <a:lnTo>
                    <a:pt x="204" y="7"/>
                  </a:lnTo>
                  <a:lnTo>
                    <a:pt x="211" y="13"/>
                  </a:lnTo>
                  <a:lnTo>
                    <a:pt x="218" y="20"/>
                  </a:lnTo>
                  <a:lnTo>
                    <a:pt x="226" y="26"/>
                  </a:lnTo>
                  <a:lnTo>
                    <a:pt x="225" y="34"/>
                  </a:lnTo>
                  <a:lnTo>
                    <a:pt x="224" y="43"/>
                  </a:lnTo>
                  <a:lnTo>
                    <a:pt x="222" y="51"/>
                  </a:lnTo>
                  <a:lnTo>
                    <a:pt x="221" y="59"/>
                  </a:lnTo>
                  <a:lnTo>
                    <a:pt x="217" y="64"/>
                  </a:lnTo>
                  <a:lnTo>
                    <a:pt x="211" y="67"/>
                  </a:lnTo>
                  <a:lnTo>
                    <a:pt x="206" y="72"/>
                  </a:lnTo>
                  <a:lnTo>
                    <a:pt x="201" y="76"/>
                  </a:lnTo>
                  <a:lnTo>
                    <a:pt x="191" y="80"/>
                  </a:lnTo>
                  <a:lnTo>
                    <a:pt x="182" y="83"/>
                  </a:lnTo>
                  <a:lnTo>
                    <a:pt x="173" y="87"/>
                  </a:lnTo>
                  <a:lnTo>
                    <a:pt x="164" y="90"/>
                  </a:lnTo>
                  <a:lnTo>
                    <a:pt x="153" y="95"/>
                  </a:lnTo>
                  <a:lnTo>
                    <a:pt x="144" y="98"/>
                  </a:lnTo>
                  <a:lnTo>
                    <a:pt x="135" y="102"/>
                  </a:lnTo>
                  <a:lnTo>
                    <a:pt x="126" y="105"/>
                  </a:lnTo>
                  <a:lnTo>
                    <a:pt x="119" y="109"/>
                  </a:lnTo>
                  <a:lnTo>
                    <a:pt x="111" y="112"/>
                  </a:lnTo>
                  <a:lnTo>
                    <a:pt x="104" y="115"/>
                  </a:lnTo>
                  <a:lnTo>
                    <a:pt x="97" y="118"/>
                  </a:lnTo>
                  <a:lnTo>
                    <a:pt x="89" y="121"/>
                  </a:lnTo>
                  <a:lnTo>
                    <a:pt x="82" y="125"/>
                  </a:lnTo>
                  <a:lnTo>
                    <a:pt x="74" y="127"/>
                  </a:lnTo>
                  <a:lnTo>
                    <a:pt x="67" y="130"/>
                  </a:lnTo>
                  <a:lnTo>
                    <a:pt x="59" y="136"/>
                  </a:lnTo>
                  <a:lnTo>
                    <a:pt x="51" y="143"/>
                  </a:lnTo>
                  <a:lnTo>
                    <a:pt x="42" y="150"/>
                  </a:lnTo>
                  <a:lnTo>
                    <a:pt x="34" y="156"/>
                  </a:lnTo>
                  <a:lnTo>
                    <a:pt x="28" y="153"/>
                  </a:lnTo>
                  <a:lnTo>
                    <a:pt x="17" y="148"/>
                  </a:lnTo>
                  <a:lnTo>
                    <a:pt x="6" y="143"/>
                  </a:lnTo>
                  <a:lnTo>
                    <a:pt x="0" y="143"/>
                  </a:lnTo>
                  <a:close/>
                </a:path>
              </a:pathLst>
            </a:custGeom>
            <a:solidFill>
              <a:srgbClr val="FFE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0" name="Freeform 69"/>
            <p:cNvSpPr>
              <a:spLocks/>
            </p:cNvSpPr>
            <p:nvPr/>
          </p:nvSpPr>
          <p:spPr bwMode="auto">
            <a:xfrm>
              <a:off x="3750" y="2856"/>
              <a:ext cx="103" cy="71"/>
            </a:xfrm>
            <a:custGeom>
              <a:avLst/>
              <a:gdLst>
                <a:gd name="T0" fmla="*/ 1 w 206"/>
                <a:gd name="T1" fmla="*/ 0 h 143"/>
                <a:gd name="T2" fmla="*/ 1 w 206"/>
                <a:gd name="T3" fmla="*/ 0 h 143"/>
                <a:gd name="T4" fmla="*/ 1 w 206"/>
                <a:gd name="T5" fmla="*/ 0 h 143"/>
                <a:gd name="T6" fmla="*/ 1 w 206"/>
                <a:gd name="T7" fmla="*/ 0 h 143"/>
                <a:gd name="T8" fmla="*/ 1 w 206"/>
                <a:gd name="T9" fmla="*/ 0 h 143"/>
                <a:gd name="T10" fmla="*/ 1 w 206"/>
                <a:gd name="T11" fmla="*/ 0 h 143"/>
                <a:gd name="T12" fmla="*/ 1 w 206"/>
                <a:gd name="T13" fmla="*/ 0 h 143"/>
                <a:gd name="T14" fmla="*/ 1 w 206"/>
                <a:gd name="T15" fmla="*/ 0 h 143"/>
                <a:gd name="T16" fmla="*/ 1 w 206"/>
                <a:gd name="T17" fmla="*/ 0 h 143"/>
                <a:gd name="T18" fmla="*/ 1 w 206"/>
                <a:gd name="T19" fmla="*/ 0 h 143"/>
                <a:gd name="T20" fmla="*/ 1 w 206"/>
                <a:gd name="T21" fmla="*/ 0 h 143"/>
                <a:gd name="T22" fmla="*/ 1 w 206"/>
                <a:gd name="T23" fmla="*/ 0 h 143"/>
                <a:gd name="T24" fmla="*/ 1 w 206"/>
                <a:gd name="T25" fmla="*/ 0 h 143"/>
                <a:gd name="T26" fmla="*/ 1 w 206"/>
                <a:gd name="T27" fmla="*/ 0 h 143"/>
                <a:gd name="T28" fmla="*/ 1 w 206"/>
                <a:gd name="T29" fmla="*/ 0 h 143"/>
                <a:gd name="T30" fmla="*/ 1 w 206"/>
                <a:gd name="T31" fmla="*/ 0 h 143"/>
                <a:gd name="T32" fmla="*/ 1 w 206"/>
                <a:gd name="T33" fmla="*/ 0 h 143"/>
                <a:gd name="T34" fmla="*/ 1 w 206"/>
                <a:gd name="T35" fmla="*/ 0 h 143"/>
                <a:gd name="T36" fmla="*/ 1 w 206"/>
                <a:gd name="T37" fmla="*/ 0 h 143"/>
                <a:gd name="T38" fmla="*/ 1 w 206"/>
                <a:gd name="T39" fmla="*/ 0 h 143"/>
                <a:gd name="T40" fmla="*/ 1 w 206"/>
                <a:gd name="T41" fmla="*/ 0 h 143"/>
                <a:gd name="T42" fmla="*/ 1 w 206"/>
                <a:gd name="T43" fmla="*/ 0 h 143"/>
                <a:gd name="T44" fmla="*/ 1 w 206"/>
                <a:gd name="T45" fmla="*/ 0 h 143"/>
                <a:gd name="T46" fmla="*/ 1 w 206"/>
                <a:gd name="T47" fmla="*/ 0 h 143"/>
                <a:gd name="T48" fmla="*/ 1 w 206"/>
                <a:gd name="T49" fmla="*/ 0 h 143"/>
                <a:gd name="T50" fmla="*/ 1 w 206"/>
                <a:gd name="T51" fmla="*/ 0 h 143"/>
                <a:gd name="T52" fmla="*/ 1 w 206"/>
                <a:gd name="T53" fmla="*/ 0 h 143"/>
                <a:gd name="T54" fmla="*/ 1 w 206"/>
                <a:gd name="T55" fmla="*/ 0 h 143"/>
                <a:gd name="T56" fmla="*/ 1 w 206"/>
                <a:gd name="T57" fmla="*/ 0 h 143"/>
                <a:gd name="T58" fmla="*/ 1 w 206"/>
                <a:gd name="T59" fmla="*/ 0 h 143"/>
                <a:gd name="T60" fmla="*/ 1 w 206"/>
                <a:gd name="T61" fmla="*/ 0 h 143"/>
                <a:gd name="T62" fmla="*/ 1 w 206"/>
                <a:gd name="T63" fmla="*/ 0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6"/>
                <a:gd name="T97" fmla="*/ 0 h 143"/>
                <a:gd name="T98" fmla="*/ 206 w 206"/>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6" h="143">
                  <a:moveTo>
                    <a:pt x="0" y="131"/>
                  </a:moveTo>
                  <a:lnTo>
                    <a:pt x="4" y="115"/>
                  </a:lnTo>
                  <a:lnTo>
                    <a:pt x="9" y="98"/>
                  </a:lnTo>
                  <a:lnTo>
                    <a:pt x="13" y="82"/>
                  </a:lnTo>
                  <a:lnTo>
                    <a:pt x="18" y="64"/>
                  </a:lnTo>
                  <a:lnTo>
                    <a:pt x="25" y="58"/>
                  </a:lnTo>
                  <a:lnTo>
                    <a:pt x="31" y="53"/>
                  </a:lnTo>
                  <a:lnTo>
                    <a:pt x="38" y="47"/>
                  </a:lnTo>
                  <a:lnTo>
                    <a:pt x="43" y="40"/>
                  </a:lnTo>
                  <a:lnTo>
                    <a:pt x="49" y="34"/>
                  </a:lnTo>
                  <a:lnTo>
                    <a:pt x="56" y="29"/>
                  </a:lnTo>
                  <a:lnTo>
                    <a:pt x="62" y="22"/>
                  </a:lnTo>
                  <a:lnTo>
                    <a:pt x="69" y="16"/>
                  </a:lnTo>
                  <a:lnTo>
                    <a:pt x="76" y="15"/>
                  </a:lnTo>
                  <a:lnTo>
                    <a:pt x="84" y="12"/>
                  </a:lnTo>
                  <a:lnTo>
                    <a:pt x="90" y="11"/>
                  </a:lnTo>
                  <a:lnTo>
                    <a:pt x="99" y="10"/>
                  </a:lnTo>
                  <a:lnTo>
                    <a:pt x="107" y="8"/>
                  </a:lnTo>
                  <a:lnTo>
                    <a:pt x="115" y="7"/>
                  </a:lnTo>
                  <a:lnTo>
                    <a:pt x="122" y="5"/>
                  </a:lnTo>
                  <a:lnTo>
                    <a:pt x="130" y="4"/>
                  </a:lnTo>
                  <a:lnTo>
                    <a:pt x="135" y="4"/>
                  </a:lnTo>
                  <a:lnTo>
                    <a:pt x="142" y="3"/>
                  </a:lnTo>
                  <a:lnTo>
                    <a:pt x="148" y="3"/>
                  </a:lnTo>
                  <a:lnTo>
                    <a:pt x="155" y="2"/>
                  </a:lnTo>
                  <a:lnTo>
                    <a:pt x="161" y="2"/>
                  </a:lnTo>
                  <a:lnTo>
                    <a:pt x="166" y="1"/>
                  </a:lnTo>
                  <a:lnTo>
                    <a:pt x="173" y="1"/>
                  </a:lnTo>
                  <a:lnTo>
                    <a:pt x="179" y="0"/>
                  </a:lnTo>
                  <a:lnTo>
                    <a:pt x="186" y="5"/>
                  </a:lnTo>
                  <a:lnTo>
                    <a:pt x="193" y="11"/>
                  </a:lnTo>
                  <a:lnTo>
                    <a:pt x="200" y="18"/>
                  </a:lnTo>
                  <a:lnTo>
                    <a:pt x="206" y="24"/>
                  </a:lnTo>
                  <a:lnTo>
                    <a:pt x="204" y="31"/>
                  </a:lnTo>
                  <a:lnTo>
                    <a:pt x="204" y="39"/>
                  </a:lnTo>
                  <a:lnTo>
                    <a:pt x="203" y="46"/>
                  </a:lnTo>
                  <a:lnTo>
                    <a:pt x="202" y="54"/>
                  </a:lnTo>
                  <a:lnTo>
                    <a:pt x="198" y="58"/>
                  </a:lnTo>
                  <a:lnTo>
                    <a:pt x="193" y="62"/>
                  </a:lnTo>
                  <a:lnTo>
                    <a:pt x="187" y="65"/>
                  </a:lnTo>
                  <a:lnTo>
                    <a:pt x="183" y="70"/>
                  </a:lnTo>
                  <a:lnTo>
                    <a:pt x="175" y="73"/>
                  </a:lnTo>
                  <a:lnTo>
                    <a:pt x="165" y="77"/>
                  </a:lnTo>
                  <a:lnTo>
                    <a:pt x="157" y="80"/>
                  </a:lnTo>
                  <a:lnTo>
                    <a:pt x="148" y="83"/>
                  </a:lnTo>
                  <a:lnTo>
                    <a:pt x="140" y="86"/>
                  </a:lnTo>
                  <a:lnTo>
                    <a:pt x="131" y="90"/>
                  </a:lnTo>
                  <a:lnTo>
                    <a:pt x="123" y="93"/>
                  </a:lnTo>
                  <a:lnTo>
                    <a:pt x="114" y="96"/>
                  </a:lnTo>
                  <a:lnTo>
                    <a:pt x="107" y="100"/>
                  </a:lnTo>
                  <a:lnTo>
                    <a:pt x="101" y="102"/>
                  </a:lnTo>
                  <a:lnTo>
                    <a:pt x="94" y="106"/>
                  </a:lnTo>
                  <a:lnTo>
                    <a:pt x="87" y="108"/>
                  </a:lnTo>
                  <a:lnTo>
                    <a:pt x="80" y="110"/>
                  </a:lnTo>
                  <a:lnTo>
                    <a:pt x="73" y="114"/>
                  </a:lnTo>
                  <a:lnTo>
                    <a:pt x="67" y="116"/>
                  </a:lnTo>
                  <a:lnTo>
                    <a:pt x="61" y="120"/>
                  </a:lnTo>
                  <a:lnTo>
                    <a:pt x="52" y="125"/>
                  </a:lnTo>
                  <a:lnTo>
                    <a:pt x="46" y="131"/>
                  </a:lnTo>
                  <a:lnTo>
                    <a:pt x="38" y="137"/>
                  </a:lnTo>
                  <a:lnTo>
                    <a:pt x="29" y="143"/>
                  </a:lnTo>
                  <a:lnTo>
                    <a:pt x="25" y="140"/>
                  </a:lnTo>
                  <a:lnTo>
                    <a:pt x="14" y="136"/>
                  </a:lnTo>
                  <a:lnTo>
                    <a:pt x="4" y="131"/>
                  </a:lnTo>
                  <a:lnTo>
                    <a:pt x="0" y="131"/>
                  </a:lnTo>
                  <a:close/>
                </a:path>
              </a:pathLst>
            </a:custGeom>
            <a:solidFill>
              <a:srgbClr val="FFE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1" name="Freeform 70"/>
            <p:cNvSpPr>
              <a:spLocks/>
            </p:cNvSpPr>
            <p:nvPr/>
          </p:nvSpPr>
          <p:spPr bwMode="auto">
            <a:xfrm>
              <a:off x="3755" y="2858"/>
              <a:ext cx="94" cy="65"/>
            </a:xfrm>
            <a:custGeom>
              <a:avLst/>
              <a:gdLst>
                <a:gd name="T0" fmla="*/ 0 w 189"/>
                <a:gd name="T1" fmla="*/ 1 h 130"/>
                <a:gd name="T2" fmla="*/ 0 w 189"/>
                <a:gd name="T3" fmla="*/ 1 h 130"/>
                <a:gd name="T4" fmla="*/ 0 w 189"/>
                <a:gd name="T5" fmla="*/ 1 h 130"/>
                <a:gd name="T6" fmla="*/ 0 w 189"/>
                <a:gd name="T7" fmla="*/ 1 h 130"/>
                <a:gd name="T8" fmla="*/ 0 w 189"/>
                <a:gd name="T9" fmla="*/ 1 h 130"/>
                <a:gd name="T10" fmla="*/ 0 w 189"/>
                <a:gd name="T11" fmla="*/ 1 h 130"/>
                <a:gd name="T12" fmla="*/ 0 w 189"/>
                <a:gd name="T13" fmla="*/ 1 h 130"/>
                <a:gd name="T14" fmla="*/ 0 w 189"/>
                <a:gd name="T15" fmla="*/ 1 h 130"/>
                <a:gd name="T16" fmla="*/ 0 w 189"/>
                <a:gd name="T17" fmla="*/ 1 h 130"/>
                <a:gd name="T18" fmla="*/ 0 w 189"/>
                <a:gd name="T19" fmla="*/ 1 h 130"/>
                <a:gd name="T20" fmla="*/ 0 w 189"/>
                <a:gd name="T21" fmla="*/ 1 h 130"/>
                <a:gd name="T22" fmla="*/ 0 w 189"/>
                <a:gd name="T23" fmla="*/ 1 h 130"/>
                <a:gd name="T24" fmla="*/ 0 w 189"/>
                <a:gd name="T25" fmla="*/ 1 h 130"/>
                <a:gd name="T26" fmla="*/ 0 w 189"/>
                <a:gd name="T27" fmla="*/ 0 h 130"/>
                <a:gd name="T28" fmla="*/ 0 w 189"/>
                <a:gd name="T29" fmla="*/ 1 h 130"/>
                <a:gd name="T30" fmla="*/ 0 w 189"/>
                <a:gd name="T31" fmla="*/ 1 h 130"/>
                <a:gd name="T32" fmla="*/ 0 w 189"/>
                <a:gd name="T33" fmla="*/ 1 h 130"/>
                <a:gd name="T34" fmla="*/ 0 w 189"/>
                <a:gd name="T35" fmla="*/ 1 h 130"/>
                <a:gd name="T36" fmla="*/ 0 w 189"/>
                <a:gd name="T37" fmla="*/ 1 h 130"/>
                <a:gd name="T38" fmla="*/ 0 w 189"/>
                <a:gd name="T39" fmla="*/ 1 h 130"/>
                <a:gd name="T40" fmla="*/ 0 w 189"/>
                <a:gd name="T41" fmla="*/ 1 h 130"/>
                <a:gd name="T42" fmla="*/ 0 w 189"/>
                <a:gd name="T43" fmla="*/ 1 h 130"/>
                <a:gd name="T44" fmla="*/ 0 w 189"/>
                <a:gd name="T45" fmla="*/ 1 h 130"/>
                <a:gd name="T46" fmla="*/ 0 w 189"/>
                <a:gd name="T47" fmla="*/ 1 h 130"/>
                <a:gd name="T48" fmla="*/ 0 w 189"/>
                <a:gd name="T49" fmla="*/ 1 h 130"/>
                <a:gd name="T50" fmla="*/ 0 w 189"/>
                <a:gd name="T51" fmla="*/ 1 h 130"/>
                <a:gd name="T52" fmla="*/ 0 w 189"/>
                <a:gd name="T53" fmla="*/ 1 h 130"/>
                <a:gd name="T54" fmla="*/ 0 w 189"/>
                <a:gd name="T55" fmla="*/ 1 h 130"/>
                <a:gd name="T56" fmla="*/ 0 w 189"/>
                <a:gd name="T57" fmla="*/ 1 h 130"/>
                <a:gd name="T58" fmla="*/ 0 w 189"/>
                <a:gd name="T59" fmla="*/ 1 h 130"/>
                <a:gd name="T60" fmla="*/ 0 w 189"/>
                <a:gd name="T61" fmla="*/ 1 h 130"/>
                <a:gd name="T62" fmla="*/ 0 w 189"/>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
                <a:gd name="T97" fmla="*/ 0 h 130"/>
                <a:gd name="T98" fmla="*/ 189 w 189"/>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 h="130">
                  <a:moveTo>
                    <a:pt x="0" y="120"/>
                  </a:moveTo>
                  <a:lnTo>
                    <a:pt x="4" y="105"/>
                  </a:lnTo>
                  <a:lnTo>
                    <a:pt x="9" y="90"/>
                  </a:lnTo>
                  <a:lnTo>
                    <a:pt x="12" y="75"/>
                  </a:lnTo>
                  <a:lnTo>
                    <a:pt x="17" y="60"/>
                  </a:lnTo>
                  <a:lnTo>
                    <a:pt x="23" y="54"/>
                  </a:lnTo>
                  <a:lnTo>
                    <a:pt x="29" y="49"/>
                  </a:lnTo>
                  <a:lnTo>
                    <a:pt x="34" y="43"/>
                  </a:lnTo>
                  <a:lnTo>
                    <a:pt x="40" y="37"/>
                  </a:lnTo>
                  <a:lnTo>
                    <a:pt x="46" y="31"/>
                  </a:lnTo>
                  <a:lnTo>
                    <a:pt x="52" y="26"/>
                  </a:lnTo>
                  <a:lnTo>
                    <a:pt x="57" y="20"/>
                  </a:lnTo>
                  <a:lnTo>
                    <a:pt x="63" y="14"/>
                  </a:lnTo>
                  <a:lnTo>
                    <a:pt x="70" y="13"/>
                  </a:lnTo>
                  <a:lnTo>
                    <a:pt x="77" y="12"/>
                  </a:lnTo>
                  <a:lnTo>
                    <a:pt x="84" y="11"/>
                  </a:lnTo>
                  <a:lnTo>
                    <a:pt x="91" y="8"/>
                  </a:lnTo>
                  <a:lnTo>
                    <a:pt x="98" y="7"/>
                  </a:lnTo>
                  <a:lnTo>
                    <a:pt x="105" y="6"/>
                  </a:lnTo>
                  <a:lnTo>
                    <a:pt x="111" y="5"/>
                  </a:lnTo>
                  <a:lnTo>
                    <a:pt x="118" y="4"/>
                  </a:lnTo>
                  <a:lnTo>
                    <a:pt x="124" y="4"/>
                  </a:lnTo>
                  <a:lnTo>
                    <a:pt x="130" y="3"/>
                  </a:lnTo>
                  <a:lnTo>
                    <a:pt x="136" y="3"/>
                  </a:lnTo>
                  <a:lnTo>
                    <a:pt x="141" y="1"/>
                  </a:lnTo>
                  <a:lnTo>
                    <a:pt x="147" y="1"/>
                  </a:lnTo>
                  <a:lnTo>
                    <a:pt x="153" y="1"/>
                  </a:lnTo>
                  <a:lnTo>
                    <a:pt x="159" y="0"/>
                  </a:lnTo>
                  <a:lnTo>
                    <a:pt x="164" y="0"/>
                  </a:lnTo>
                  <a:lnTo>
                    <a:pt x="170" y="5"/>
                  </a:lnTo>
                  <a:lnTo>
                    <a:pt x="177" y="11"/>
                  </a:lnTo>
                  <a:lnTo>
                    <a:pt x="183" y="15"/>
                  </a:lnTo>
                  <a:lnTo>
                    <a:pt x="189" y="21"/>
                  </a:lnTo>
                  <a:lnTo>
                    <a:pt x="187" y="28"/>
                  </a:lnTo>
                  <a:lnTo>
                    <a:pt x="187" y="35"/>
                  </a:lnTo>
                  <a:lnTo>
                    <a:pt x="186" y="42"/>
                  </a:lnTo>
                  <a:lnTo>
                    <a:pt x="185" y="49"/>
                  </a:lnTo>
                  <a:lnTo>
                    <a:pt x="181" y="52"/>
                  </a:lnTo>
                  <a:lnTo>
                    <a:pt x="177" y="56"/>
                  </a:lnTo>
                  <a:lnTo>
                    <a:pt x="172" y="60"/>
                  </a:lnTo>
                  <a:lnTo>
                    <a:pt x="168" y="64"/>
                  </a:lnTo>
                  <a:lnTo>
                    <a:pt x="160" y="67"/>
                  </a:lnTo>
                  <a:lnTo>
                    <a:pt x="152" y="69"/>
                  </a:lnTo>
                  <a:lnTo>
                    <a:pt x="144" y="73"/>
                  </a:lnTo>
                  <a:lnTo>
                    <a:pt x="137" y="75"/>
                  </a:lnTo>
                  <a:lnTo>
                    <a:pt x="129" y="79"/>
                  </a:lnTo>
                  <a:lnTo>
                    <a:pt x="121" y="82"/>
                  </a:lnTo>
                  <a:lnTo>
                    <a:pt x="113" y="84"/>
                  </a:lnTo>
                  <a:lnTo>
                    <a:pt x="105" y="88"/>
                  </a:lnTo>
                  <a:lnTo>
                    <a:pt x="99" y="90"/>
                  </a:lnTo>
                  <a:lnTo>
                    <a:pt x="93" y="92"/>
                  </a:lnTo>
                  <a:lnTo>
                    <a:pt x="86" y="96"/>
                  </a:lnTo>
                  <a:lnTo>
                    <a:pt x="80" y="98"/>
                  </a:lnTo>
                  <a:lnTo>
                    <a:pt x="75" y="101"/>
                  </a:lnTo>
                  <a:lnTo>
                    <a:pt x="69" y="103"/>
                  </a:lnTo>
                  <a:lnTo>
                    <a:pt x="62" y="105"/>
                  </a:lnTo>
                  <a:lnTo>
                    <a:pt x="56" y="107"/>
                  </a:lnTo>
                  <a:lnTo>
                    <a:pt x="48" y="114"/>
                  </a:lnTo>
                  <a:lnTo>
                    <a:pt x="41" y="120"/>
                  </a:lnTo>
                  <a:lnTo>
                    <a:pt x="34" y="125"/>
                  </a:lnTo>
                  <a:lnTo>
                    <a:pt x="27" y="130"/>
                  </a:lnTo>
                  <a:lnTo>
                    <a:pt x="23" y="128"/>
                  </a:lnTo>
                  <a:lnTo>
                    <a:pt x="14" y="124"/>
                  </a:lnTo>
                  <a:lnTo>
                    <a:pt x="4" y="120"/>
                  </a:lnTo>
                  <a:lnTo>
                    <a:pt x="0" y="120"/>
                  </a:lnTo>
                  <a:close/>
                </a:path>
              </a:pathLst>
            </a:custGeom>
            <a:solidFill>
              <a:srgbClr val="FFEA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2" name="Freeform 71"/>
            <p:cNvSpPr>
              <a:spLocks/>
            </p:cNvSpPr>
            <p:nvPr/>
          </p:nvSpPr>
          <p:spPr bwMode="auto">
            <a:xfrm>
              <a:off x="3759" y="2860"/>
              <a:ext cx="86" cy="59"/>
            </a:xfrm>
            <a:custGeom>
              <a:avLst/>
              <a:gdLst>
                <a:gd name="T0" fmla="*/ 1 w 172"/>
                <a:gd name="T1" fmla="*/ 1 h 117"/>
                <a:gd name="T2" fmla="*/ 1 w 172"/>
                <a:gd name="T3" fmla="*/ 1 h 117"/>
                <a:gd name="T4" fmla="*/ 1 w 172"/>
                <a:gd name="T5" fmla="*/ 1 h 117"/>
                <a:gd name="T6" fmla="*/ 1 w 172"/>
                <a:gd name="T7" fmla="*/ 1 h 117"/>
                <a:gd name="T8" fmla="*/ 1 w 172"/>
                <a:gd name="T9" fmla="*/ 1 h 117"/>
                <a:gd name="T10" fmla="*/ 1 w 172"/>
                <a:gd name="T11" fmla="*/ 1 h 117"/>
                <a:gd name="T12" fmla="*/ 1 w 172"/>
                <a:gd name="T13" fmla="*/ 1 h 117"/>
                <a:gd name="T14" fmla="*/ 1 w 172"/>
                <a:gd name="T15" fmla="*/ 1 h 117"/>
                <a:gd name="T16" fmla="*/ 1 w 172"/>
                <a:gd name="T17" fmla="*/ 1 h 117"/>
                <a:gd name="T18" fmla="*/ 1 w 172"/>
                <a:gd name="T19" fmla="*/ 1 h 117"/>
                <a:gd name="T20" fmla="*/ 1 w 172"/>
                <a:gd name="T21" fmla="*/ 1 h 117"/>
                <a:gd name="T22" fmla="*/ 1 w 172"/>
                <a:gd name="T23" fmla="*/ 1 h 117"/>
                <a:gd name="T24" fmla="*/ 1 w 172"/>
                <a:gd name="T25" fmla="*/ 1 h 117"/>
                <a:gd name="T26" fmla="*/ 1 w 172"/>
                <a:gd name="T27" fmla="*/ 0 h 117"/>
                <a:gd name="T28" fmla="*/ 1 w 172"/>
                <a:gd name="T29" fmla="*/ 1 h 117"/>
                <a:gd name="T30" fmla="*/ 1 w 172"/>
                <a:gd name="T31" fmla="*/ 1 h 117"/>
                <a:gd name="T32" fmla="*/ 1 w 172"/>
                <a:gd name="T33" fmla="*/ 1 h 117"/>
                <a:gd name="T34" fmla="*/ 1 w 172"/>
                <a:gd name="T35" fmla="*/ 1 h 117"/>
                <a:gd name="T36" fmla="*/ 1 w 172"/>
                <a:gd name="T37" fmla="*/ 1 h 117"/>
                <a:gd name="T38" fmla="*/ 1 w 172"/>
                <a:gd name="T39" fmla="*/ 1 h 117"/>
                <a:gd name="T40" fmla="*/ 1 w 172"/>
                <a:gd name="T41" fmla="*/ 1 h 117"/>
                <a:gd name="T42" fmla="*/ 1 w 172"/>
                <a:gd name="T43" fmla="*/ 1 h 117"/>
                <a:gd name="T44" fmla="*/ 1 w 172"/>
                <a:gd name="T45" fmla="*/ 1 h 117"/>
                <a:gd name="T46" fmla="*/ 1 w 172"/>
                <a:gd name="T47" fmla="*/ 1 h 117"/>
                <a:gd name="T48" fmla="*/ 1 w 172"/>
                <a:gd name="T49" fmla="*/ 1 h 117"/>
                <a:gd name="T50" fmla="*/ 1 w 172"/>
                <a:gd name="T51" fmla="*/ 1 h 117"/>
                <a:gd name="T52" fmla="*/ 1 w 172"/>
                <a:gd name="T53" fmla="*/ 1 h 117"/>
                <a:gd name="T54" fmla="*/ 1 w 172"/>
                <a:gd name="T55" fmla="*/ 1 h 117"/>
                <a:gd name="T56" fmla="*/ 1 w 172"/>
                <a:gd name="T57" fmla="*/ 1 h 117"/>
                <a:gd name="T58" fmla="*/ 1 w 172"/>
                <a:gd name="T59" fmla="*/ 1 h 117"/>
                <a:gd name="T60" fmla="*/ 1 w 172"/>
                <a:gd name="T61" fmla="*/ 1 h 117"/>
                <a:gd name="T62" fmla="*/ 1 w 172"/>
                <a:gd name="T63" fmla="*/ 1 h 1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2"/>
                <a:gd name="T97" fmla="*/ 0 h 117"/>
                <a:gd name="T98" fmla="*/ 172 w 172"/>
                <a:gd name="T99" fmla="*/ 117 h 1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2" h="117">
                  <a:moveTo>
                    <a:pt x="0" y="107"/>
                  </a:moveTo>
                  <a:lnTo>
                    <a:pt x="5" y="94"/>
                  </a:lnTo>
                  <a:lnTo>
                    <a:pt x="8" y="80"/>
                  </a:lnTo>
                  <a:lnTo>
                    <a:pt x="11" y="67"/>
                  </a:lnTo>
                  <a:lnTo>
                    <a:pt x="16" y="54"/>
                  </a:lnTo>
                  <a:lnTo>
                    <a:pt x="22" y="48"/>
                  </a:lnTo>
                  <a:lnTo>
                    <a:pt x="26" y="44"/>
                  </a:lnTo>
                  <a:lnTo>
                    <a:pt x="32" y="38"/>
                  </a:lnTo>
                  <a:lnTo>
                    <a:pt x="37" y="33"/>
                  </a:lnTo>
                  <a:lnTo>
                    <a:pt x="43" y="27"/>
                  </a:lnTo>
                  <a:lnTo>
                    <a:pt x="47" y="23"/>
                  </a:lnTo>
                  <a:lnTo>
                    <a:pt x="53" y="17"/>
                  </a:lnTo>
                  <a:lnTo>
                    <a:pt x="58" y="12"/>
                  </a:lnTo>
                  <a:lnTo>
                    <a:pt x="63" y="11"/>
                  </a:lnTo>
                  <a:lnTo>
                    <a:pt x="70" y="9"/>
                  </a:lnTo>
                  <a:lnTo>
                    <a:pt x="76" y="8"/>
                  </a:lnTo>
                  <a:lnTo>
                    <a:pt x="83" y="7"/>
                  </a:lnTo>
                  <a:lnTo>
                    <a:pt x="89" y="6"/>
                  </a:lnTo>
                  <a:lnTo>
                    <a:pt x="96" y="6"/>
                  </a:lnTo>
                  <a:lnTo>
                    <a:pt x="101" y="4"/>
                  </a:lnTo>
                  <a:lnTo>
                    <a:pt x="108" y="3"/>
                  </a:lnTo>
                  <a:lnTo>
                    <a:pt x="113" y="3"/>
                  </a:lnTo>
                  <a:lnTo>
                    <a:pt x="119" y="2"/>
                  </a:lnTo>
                  <a:lnTo>
                    <a:pt x="123" y="2"/>
                  </a:lnTo>
                  <a:lnTo>
                    <a:pt x="129" y="1"/>
                  </a:lnTo>
                  <a:lnTo>
                    <a:pt x="134" y="1"/>
                  </a:lnTo>
                  <a:lnTo>
                    <a:pt x="138" y="1"/>
                  </a:lnTo>
                  <a:lnTo>
                    <a:pt x="144" y="0"/>
                  </a:lnTo>
                  <a:lnTo>
                    <a:pt x="148" y="0"/>
                  </a:lnTo>
                  <a:lnTo>
                    <a:pt x="154" y="4"/>
                  </a:lnTo>
                  <a:lnTo>
                    <a:pt x="160" y="9"/>
                  </a:lnTo>
                  <a:lnTo>
                    <a:pt x="166" y="14"/>
                  </a:lnTo>
                  <a:lnTo>
                    <a:pt x="172" y="18"/>
                  </a:lnTo>
                  <a:lnTo>
                    <a:pt x="170" y="25"/>
                  </a:lnTo>
                  <a:lnTo>
                    <a:pt x="170" y="31"/>
                  </a:lnTo>
                  <a:lnTo>
                    <a:pt x="169" y="38"/>
                  </a:lnTo>
                  <a:lnTo>
                    <a:pt x="168" y="45"/>
                  </a:lnTo>
                  <a:lnTo>
                    <a:pt x="163" y="47"/>
                  </a:lnTo>
                  <a:lnTo>
                    <a:pt x="160" y="50"/>
                  </a:lnTo>
                  <a:lnTo>
                    <a:pt x="157" y="54"/>
                  </a:lnTo>
                  <a:lnTo>
                    <a:pt x="152" y="56"/>
                  </a:lnTo>
                  <a:lnTo>
                    <a:pt x="145" y="60"/>
                  </a:lnTo>
                  <a:lnTo>
                    <a:pt x="138" y="62"/>
                  </a:lnTo>
                  <a:lnTo>
                    <a:pt x="131" y="65"/>
                  </a:lnTo>
                  <a:lnTo>
                    <a:pt x="124" y="68"/>
                  </a:lnTo>
                  <a:lnTo>
                    <a:pt x="116" y="70"/>
                  </a:lnTo>
                  <a:lnTo>
                    <a:pt x="109" y="74"/>
                  </a:lnTo>
                  <a:lnTo>
                    <a:pt x="102" y="76"/>
                  </a:lnTo>
                  <a:lnTo>
                    <a:pt x="96" y="79"/>
                  </a:lnTo>
                  <a:lnTo>
                    <a:pt x="90" y="82"/>
                  </a:lnTo>
                  <a:lnTo>
                    <a:pt x="84" y="84"/>
                  </a:lnTo>
                  <a:lnTo>
                    <a:pt x="78" y="86"/>
                  </a:lnTo>
                  <a:lnTo>
                    <a:pt x="74" y="88"/>
                  </a:lnTo>
                  <a:lnTo>
                    <a:pt x="68" y="91"/>
                  </a:lnTo>
                  <a:lnTo>
                    <a:pt x="62" y="94"/>
                  </a:lnTo>
                  <a:lnTo>
                    <a:pt x="56" y="97"/>
                  </a:lnTo>
                  <a:lnTo>
                    <a:pt x="51" y="99"/>
                  </a:lnTo>
                  <a:lnTo>
                    <a:pt x="45" y="102"/>
                  </a:lnTo>
                  <a:lnTo>
                    <a:pt x="38" y="108"/>
                  </a:lnTo>
                  <a:lnTo>
                    <a:pt x="32" y="113"/>
                  </a:lnTo>
                  <a:lnTo>
                    <a:pt x="25" y="117"/>
                  </a:lnTo>
                  <a:lnTo>
                    <a:pt x="22" y="115"/>
                  </a:lnTo>
                  <a:lnTo>
                    <a:pt x="13" y="110"/>
                  </a:lnTo>
                  <a:lnTo>
                    <a:pt x="3" y="107"/>
                  </a:lnTo>
                  <a:lnTo>
                    <a:pt x="0" y="107"/>
                  </a:lnTo>
                  <a:close/>
                </a:path>
              </a:pathLst>
            </a:custGeom>
            <a:solidFill>
              <a:srgbClr val="FFEF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3" name="Freeform 72"/>
            <p:cNvSpPr>
              <a:spLocks/>
            </p:cNvSpPr>
            <p:nvPr/>
          </p:nvSpPr>
          <p:spPr bwMode="auto">
            <a:xfrm>
              <a:off x="3764" y="2862"/>
              <a:ext cx="77" cy="51"/>
            </a:xfrm>
            <a:custGeom>
              <a:avLst/>
              <a:gdLst>
                <a:gd name="T0" fmla="*/ 1 w 153"/>
                <a:gd name="T1" fmla="*/ 0 h 104"/>
                <a:gd name="T2" fmla="*/ 1 w 153"/>
                <a:gd name="T3" fmla="*/ 0 h 104"/>
                <a:gd name="T4" fmla="*/ 1 w 153"/>
                <a:gd name="T5" fmla="*/ 0 h 104"/>
                <a:gd name="T6" fmla="*/ 1 w 153"/>
                <a:gd name="T7" fmla="*/ 0 h 104"/>
                <a:gd name="T8" fmla="*/ 1 w 153"/>
                <a:gd name="T9" fmla="*/ 0 h 104"/>
                <a:gd name="T10" fmla="*/ 1 w 153"/>
                <a:gd name="T11" fmla="*/ 0 h 104"/>
                <a:gd name="T12" fmla="*/ 1 w 153"/>
                <a:gd name="T13" fmla="*/ 0 h 104"/>
                <a:gd name="T14" fmla="*/ 1 w 153"/>
                <a:gd name="T15" fmla="*/ 0 h 104"/>
                <a:gd name="T16" fmla="*/ 1 w 153"/>
                <a:gd name="T17" fmla="*/ 0 h 104"/>
                <a:gd name="T18" fmla="*/ 1 w 153"/>
                <a:gd name="T19" fmla="*/ 0 h 104"/>
                <a:gd name="T20" fmla="*/ 1 w 153"/>
                <a:gd name="T21" fmla="*/ 0 h 104"/>
                <a:gd name="T22" fmla="*/ 1 w 153"/>
                <a:gd name="T23" fmla="*/ 0 h 104"/>
                <a:gd name="T24" fmla="*/ 1 w 153"/>
                <a:gd name="T25" fmla="*/ 0 h 104"/>
                <a:gd name="T26" fmla="*/ 1 w 153"/>
                <a:gd name="T27" fmla="*/ 0 h 104"/>
                <a:gd name="T28" fmla="*/ 1 w 153"/>
                <a:gd name="T29" fmla="*/ 0 h 104"/>
                <a:gd name="T30" fmla="*/ 1 w 153"/>
                <a:gd name="T31" fmla="*/ 0 h 104"/>
                <a:gd name="T32" fmla="*/ 1 w 153"/>
                <a:gd name="T33" fmla="*/ 0 h 104"/>
                <a:gd name="T34" fmla="*/ 1 w 153"/>
                <a:gd name="T35" fmla="*/ 0 h 104"/>
                <a:gd name="T36" fmla="*/ 1 w 153"/>
                <a:gd name="T37" fmla="*/ 0 h 104"/>
                <a:gd name="T38" fmla="*/ 1 w 153"/>
                <a:gd name="T39" fmla="*/ 0 h 104"/>
                <a:gd name="T40" fmla="*/ 1 w 153"/>
                <a:gd name="T41" fmla="*/ 0 h 104"/>
                <a:gd name="T42" fmla="*/ 1 w 153"/>
                <a:gd name="T43" fmla="*/ 0 h 104"/>
                <a:gd name="T44" fmla="*/ 1 w 153"/>
                <a:gd name="T45" fmla="*/ 0 h 104"/>
                <a:gd name="T46" fmla="*/ 1 w 153"/>
                <a:gd name="T47" fmla="*/ 0 h 104"/>
                <a:gd name="T48" fmla="*/ 1 w 153"/>
                <a:gd name="T49" fmla="*/ 0 h 104"/>
                <a:gd name="T50" fmla="*/ 1 w 153"/>
                <a:gd name="T51" fmla="*/ 0 h 104"/>
                <a:gd name="T52" fmla="*/ 1 w 153"/>
                <a:gd name="T53" fmla="*/ 0 h 104"/>
                <a:gd name="T54" fmla="*/ 1 w 153"/>
                <a:gd name="T55" fmla="*/ 0 h 104"/>
                <a:gd name="T56" fmla="*/ 1 w 153"/>
                <a:gd name="T57" fmla="*/ 0 h 104"/>
                <a:gd name="T58" fmla="*/ 1 w 153"/>
                <a:gd name="T59" fmla="*/ 0 h 104"/>
                <a:gd name="T60" fmla="*/ 1 w 153"/>
                <a:gd name="T61" fmla="*/ 0 h 104"/>
                <a:gd name="T62" fmla="*/ 1 w 153"/>
                <a:gd name="T63" fmla="*/ 0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104"/>
                <a:gd name="T98" fmla="*/ 153 w 153"/>
                <a:gd name="T99" fmla="*/ 104 h 10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104">
                  <a:moveTo>
                    <a:pt x="0" y="97"/>
                  </a:moveTo>
                  <a:lnTo>
                    <a:pt x="5" y="84"/>
                  </a:lnTo>
                  <a:lnTo>
                    <a:pt x="8" y="73"/>
                  </a:lnTo>
                  <a:lnTo>
                    <a:pt x="12" y="60"/>
                  </a:lnTo>
                  <a:lnTo>
                    <a:pt x="15" y="49"/>
                  </a:lnTo>
                  <a:lnTo>
                    <a:pt x="20" y="44"/>
                  </a:lnTo>
                  <a:lnTo>
                    <a:pt x="24" y="39"/>
                  </a:lnTo>
                  <a:lnTo>
                    <a:pt x="29" y="35"/>
                  </a:lnTo>
                  <a:lnTo>
                    <a:pt x="34" y="30"/>
                  </a:lnTo>
                  <a:lnTo>
                    <a:pt x="38" y="26"/>
                  </a:lnTo>
                  <a:lnTo>
                    <a:pt x="43" y="21"/>
                  </a:lnTo>
                  <a:lnTo>
                    <a:pt x="47" y="16"/>
                  </a:lnTo>
                  <a:lnTo>
                    <a:pt x="52" y="12"/>
                  </a:lnTo>
                  <a:lnTo>
                    <a:pt x="58" y="11"/>
                  </a:lnTo>
                  <a:lnTo>
                    <a:pt x="63" y="9"/>
                  </a:lnTo>
                  <a:lnTo>
                    <a:pt x="69" y="8"/>
                  </a:lnTo>
                  <a:lnTo>
                    <a:pt x="75" y="7"/>
                  </a:lnTo>
                  <a:lnTo>
                    <a:pt x="80" y="6"/>
                  </a:lnTo>
                  <a:lnTo>
                    <a:pt x="85" y="5"/>
                  </a:lnTo>
                  <a:lnTo>
                    <a:pt x="91" y="4"/>
                  </a:lnTo>
                  <a:lnTo>
                    <a:pt x="97" y="3"/>
                  </a:lnTo>
                  <a:lnTo>
                    <a:pt x="101" y="3"/>
                  </a:lnTo>
                  <a:lnTo>
                    <a:pt x="106" y="3"/>
                  </a:lnTo>
                  <a:lnTo>
                    <a:pt x="111" y="3"/>
                  </a:lnTo>
                  <a:lnTo>
                    <a:pt x="115" y="1"/>
                  </a:lnTo>
                  <a:lnTo>
                    <a:pt x="120" y="1"/>
                  </a:lnTo>
                  <a:lnTo>
                    <a:pt x="125" y="1"/>
                  </a:lnTo>
                  <a:lnTo>
                    <a:pt x="129" y="0"/>
                  </a:lnTo>
                  <a:lnTo>
                    <a:pt x="134" y="0"/>
                  </a:lnTo>
                  <a:lnTo>
                    <a:pt x="138" y="4"/>
                  </a:lnTo>
                  <a:lnTo>
                    <a:pt x="144" y="8"/>
                  </a:lnTo>
                  <a:lnTo>
                    <a:pt x="149" y="13"/>
                  </a:lnTo>
                  <a:lnTo>
                    <a:pt x="153" y="18"/>
                  </a:lnTo>
                  <a:lnTo>
                    <a:pt x="152" y="23"/>
                  </a:lnTo>
                  <a:lnTo>
                    <a:pt x="152" y="29"/>
                  </a:lnTo>
                  <a:lnTo>
                    <a:pt x="152" y="35"/>
                  </a:lnTo>
                  <a:lnTo>
                    <a:pt x="151" y="41"/>
                  </a:lnTo>
                  <a:lnTo>
                    <a:pt x="148" y="43"/>
                  </a:lnTo>
                  <a:lnTo>
                    <a:pt x="144" y="45"/>
                  </a:lnTo>
                  <a:lnTo>
                    <a:pt x="141" y="49"/>
                  </a:lnTo>
                  <a:lnTo>
                    <a:pt x="136" y="51"/>
                  </a:lnTo>
                  <a:lnTo>
                    <a:pt x="130" y="53"/>
                  </a:lnTo>
                  <a:lnTo>
                    <a:pt x="123" y="56"/>
                  </a:lnTo>
                  <a:lnTo>
                    <a:pt x="118" y="59"/>
                  </a:lnTo>
                  <a:lnTo>
                    <a:pt x="111" y="61"/>
                  </a:lnTo>
                  <a:lnTo>
                    <a:pt x="105" y="64"/>
                  </a:lnTo>
                  <a:lnTo>
                    <a:pt x="98" y="66"/>
                  </a:lnTo>
                  <a:lnTo>
                    <a:pt x="92" y="69"/>
                  </a:lnTo>
                  <a:lnTo>
                    <a:pt x="85" y="72"/>
                  </a:lnTo>
                  <a:lnTo>
                    <a:pt x="81" y="74"/>
                  </a:lnTo>
                  <a:lnTo>
                    <a:pt x="76" y="76"/>
                  </a:lnTo>
                  <a:lnTo>
                    <a:pt x="70" y="79"/>
                  </a:lnTo>
                  <a:lnTo>
                    <a:pt x="66" y="80"/>
                  </a:lnTo>
                  <a:lnTo>
                    <a:pt x="61" y="82"/>
                  </a:lnTo>
                  <a:lnTo>
                    <a:pt x="55" y="84"/>
                  </a:lnTo>
                  <a:lnTo>
                    <a:pt x="51" y="87"/>
                  </a:lnTo>
                  <a:lnTo>
                    <a:pt x="46" y="89"/>
                  </a:lnTo>
                  <a:lnTo>
                    <a:pt x="40" y="94"/>
                  </a:lnTo>
                  <a:lnTo>
                    <a:pt x="35" y="97"/>
                  </a:lnTo>
                  <a:lnTo>
                    <a:pt x="29" y="100"/>
                  </a:lnTo>
                  <a:lnTo>
                    <a:pt x="23" y="104"/>
                  </a:lnTo>
                  <a:lnTo>
                    <a:pt x="20" y="103"/>
                  </a:lnTo>
                  <a:lnTo>
                    <a:pt x="12" y="99"/>
                  </a:lnTo>
                  <a:lnTo>
                    <a:pt x="4" y="97"/>
                  </a:lnTo>
                  <a:lnTo>
                    <a:pt x="0" y="97"/>
                  </a:lnTo>
                  <a:close/>
                </a:path>
              </a:pathLst>
            </a:custGeom>
            <a:solidFill>
              <a:srgbClr val="FFF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4" name="Freeform 73"/>
            <p:cNvSpPr>
              <a:spLocks/>
            </p:cNvSpPr>
            <p:nvPr/>
          </p:nvSpPr>
          <p:spPr bwMode="auto">
            <a:xfrm>
              <a:off x="3769" y="2863"/>
              <a:ext cx="68" cy="47"/>
            </a:xfrm>
            <a:custGeom>
              <a:avLst/>
              <a:gdLst>
                <a:gd name="T0" fmla="*/ 0 w 134"/>
                <a:gd name="T1" fmla="*/ 1 h 93"/>
                <a:gd name="T2" fmla="*/ 1 w 134"/>
                <a:gd name="T3" fmla="*/ 1 h 93"/>
                <a:gd name="T4" fmla="*/ 1 w 134"/>
                <a:gd name="T5" fmla="*/ 1 h 93"/>
                <a:gd name="T6" fmla="*/ 1 w 134"/>
                <a:gd name="T7" fmla="*/ 1 h 93"/>
                <a:gd name="T8" fmla="*/ 1 w 134"/>
                <a:gd name="T9" fmla="*/ 1 h 93"/>
                <a:gd name="T10" fmla="*/ 1 w 134"/>
                <a:gd name="T11" fmla="*/ 1 h 93"/>
                <a:gd name="T12" fmla="*/ 1 w 134"/>
                <a:gd name="T13" fmla="*/ 1 h 93"/>
                <a:gd name="T14" fmla="*/ 1 w 134"/>
                <a:gd name="T15" fmla="*/ 1 h 93"/>
                <a:gd name="T16" fmla="*/ 1 w 134"/>
                <a:gd name="T17" fmla="*/ 1 h 93"/>
                <a:gd name="T18" fmla="*/ 1 w 134"/>
                <a:gd name="T19" fmla="*/ 1 h 93"/>
                <a:gd name="T20" fmla="*/ 1 w 134"/>
                <a:gd name="T21" fmla="*/ 1 h 93"/>
                <a:gd name="T22" fmla="*/ 1 w 134"/>
                <a:gd name="T23" fmla="*/ 1 h 93"/>
                <a:gd name="T24" fmla="*/ 1 w 134"/>
                <a:gd name="T25" fmla="*/ 1 h 93"/>
                <a:gd name="T26" fmla="*/ 1 w 134"/>
                <a:gd name="T27" fmla="*/ 1 h 93"/>
                <a:gd name="T28" fmla="*/ 1 w 134"/>
                <a:gd name="T29" fmla="*/ 1 h 93"/>
                <a:gd name="T30" fmla="*/ 1 w 134"/>
                <a:gd name="T31" fmla="*/ 1 h 93"/>
                <a:gd name="T32" fmla="*/ 1 w 134"/>
                <a:gd name="T33" fmla="*/ 1 h 93"/>
                <a:gd name="T34" fmla="*/ 1 w 134"/>
                <a:gd name="T35" fmla="*/ 1 h 93"/>
                <a:gd name="T36" fmla="*/ 1 w 134"/>
                <a:gd name="T37" fmla="*/ 1 h 93"/>
                <a:gd name="T38" fmla="*/ 1 w 134"/>
                <a:gd name="T39" fmla="*/ 1 h 93"/>
                <a:gd name="T40" fmla="*/ 1 w 134"/>
                <a:gd name="T41" fmla="*/ 0 h 93"/>
                <a:gd name="T42" fmla="*/ 1 w 134"/>
                <a:gd name="T43" fmla="*/ 1 h 93"/>
                <a:gd name="T44" fmla="*/ 1 w 134"/>
                <a:gd name="T45" fmla="*/ 1 h 93"/>
                <a:gd name="T46" fmla="*/ 1 w 134"/>
                <a:gd name="T47" fmla="*/ 1 h 93"/>
                <a:gd name="T48" fmla="*/ 1 w 134"/>
                <a:gd name="T49" fmla="*/ 1 h 93"/>
                <a:gd name="T50" fmla="*/ 1 w 134"/>
                <a:gd name="T51" fmla="*/ 1 h 93"/>
                <a:gd name="T52" fmla="*/ 1 w 134"/>
                <a:gd name="T53" fmla="*/ 1 h 93"/>
                <a:gd name="T54" fmla="*/ 1 w 134"/>
                <a:gd name="T55" fmla="*/ 1 h 93"/>
                <a:gd name="T56" fmla="*/ 1 w 134"/>
                <a:gd name="T57" fmla="*/ 1 h 93"/>
                <a:gd name="T58" fmla="*/ 1 w 134"/>
                <a:gd name="T59" fmla="*/ 1 h 93"/>
                <a:gd name="T60" fmla="*/ 1 w 134"/>
                <a:gd name="T61" fmla="*/ 1 h 93"/>
                <a:gd name="T62" fmla="*/ 1 w 134"/>
                <a:gd name="T63" fmla="*/ 1 h 93"/>
                <a:gd name="T64" fmla="*/ 1 w 134"/>
                <a:gd name="T65" fmla="*/ 1 h 93"/>
                <a:gd name="T66" fmla="*/ 1 w 134"/>
                <a:gd name="T67" fmla="*/ 1 h 93"/>
                <a:gd name="T68" fmla="*/ 1 w 134"/>
                <a:gd name="T69" fmla="*/ 1 h 93"/>
                <a:gd name="T70" fmla="*/ 1 w 134"/>
                <a:gd name="T71" fmla="*/ 1 h 93"/>
                <a:gd name="T72" fmla="*/ 1 w 134"/>
                <a:gd name="T73" fmla="*/ 1 h 93"/>
                <a:gd name="T74" fmla="*/ 1 w 134"/>
                <a:gd name="T75" fmla="*/ 1 h 93"/>
                <a:gd name="T76" fmla="*/ 1 w 134"/>
                <a:gd name="T77" fmla="*/ 1 h 93"/>
                <a:gd name="T78" fmla="*/ 1 w 134"/>
                <a:gd name="T79" fmla="*/ 1 h 93"/>
                <a:gd name="T80" fmla="*/ 1 w 134"/>
                <a:gd name="T81" fmla="*/ 1 h 93"/>
                <a:gd name="T82" fmla="*/ 1 w 134"/>
                <a:gd name="T83" fmla="*/ 1 h 93"/>
                <a:gd name="T84" fmla="*/ 1 w 134"/>
                <a:gd name="T85" fmla="*/ 1 h 93"/>
                <a:gd name="T86" fmla="*/ 1 w 134"/>
                <a:gd name="T87" fmla="*/ 1 h 93"/>
                <a:gd name="T88" fmla="*/ 1 w 134"/>
                <a:gd name="T89" fmla="*/ 1 h 93"/>
                <a:gd name="T90" fmla="*/ 1 w 134"/>
                <a:gd name="T91" fmla="*/ 1 h 93"/>
                <a:gd name="T92" fmla="*/ 1 w 134"/>
                <a:gd name="T93" fmla="*/ 1 h 93"/>
                <a:gd name="T94" fmla="*/ 1 w 134"/>
                <a:gd name="T95" fmla="*/ 1 h 93"/>
                <a:gd name="T96" fmla="*/ 1 w 134"/>
                <a:gd name="T97" fmla="*/ 1 h 93"/>
                <a:gd name="T98" fmla="*/ 1 w 134"/>
                <a:gd name="T99" fmla="*/ 1 h 93"/>
                <a:gd name="T100" fmla="*/ 1 w 134"/>
                <a:gd name="T101" fmla="*/ 1 h 93"/>
                <a:gd name="T102" fmla="*/ 1 w 134"/>
                <a:gd name="T103" fmla="*/ 1 h 93"/>
                <a:gd name="T104" fmla="*/ 1 w 134"/>
                <a:gd name="T105" fmla="*/ 1 h 93"/>
                <a:gd name="T106" fmla="*/ 1 w 134"/>
                <a:gd name="T107" fmla="*/ 1 h 93"/>
                <a:gd name="T108" fmla="*/ 1 w 134"/>
                <a:gd name="T109" fmla="*/ 1 h 93"/>
                <a:gd name="T110" fmla="*/ 1 w 134"/>
                <a:gd name="T111" fmla="*/ 1 h 93"/>
                <a:gd name="T112" fmla="*/ 0 w 134"/>
                <a:gd name="T113" fmla="*/ 1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4"/>
                <a:gd name="T172" fmla="*/ 0 h 93"/>
                <a:gd name="T173" fmla="*/ 134 w 134"/>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4" h="93">
                  <a:moveTo>
                    <a:pt x="0" y="85"/>
                  </a:moveTo>
                  <a:lnTo>
                    <a:pt x="2" y="75"/>
                  </a:lnTo>
                  <a:lnTo>
                    <a:pt x="5" y="64"/>
                  </a:lnTo>
                  <a:lnTo>
                    <a:pt x="9" y="54"/>
                  </a:lnTo>
                  <a:lnTo>
                    <a:pt x="12" y="42"/>
                  </a:lnTo>
                  <a:lnTo>
                    <a:pt x="20" y="34"/>
                  </a:lnTo>
                  <a:lnTo>
                    <a:pt x="28" y="26"/>
                  </a:lnTo>
                  <a:lnTo>
                    <a:pt x="36" y="18"/>
                  </a:lnTo>
                  <a:lnTo>
                    <a:pt x="44" y="10"/>
                  </a:lnTo>
                  <a:lnTo>
                    <a:pt x="49" y="9"/>
                  </a:lnTo>
                  <a:lnTo>
                    <a:pt x="54" y="8"/>
                  </a:lnTo>
                  <a:lnTo>
                    <a:pt x="59" y="8"/>
                  </a:lnTo>
                  <a:lnTo>
                    <a:pt x="64" y="7"/>
                  </a:lnTo>
                  <a:lnTo>
                    <a:pt x="70" y="5"/>
                  </a:lnTo>
                  <a:lnTo>
                    <a:pt x="74" y="4"/>
                  </a:lnTo>
                  <a:lnTo>
                    <a:pt x="80" y="2"/>
                  </a:lnTo>
                  <a:lnTo>
                    <a:pt x="85" y="1"/>
                  </a:lnTo>
                  <a:lnTo>
                    <a:pt x="93" y="1"/>
                  </a:lnTo>
                  <a:lnTo>
                    <a:pt x="101" y="1"/>
                  </a:lnTo>
                  <a:lnTo>
                    <a:pt x="109" y="1"/>
                  </a:lnTo>
                  <a:lnTo>
                    <a:pt x="117" y="0"/>
                  </a:lnTo>
                  <a:lnTo>
                    <a:pt x="122" y="4"/>
                  </a:lnTo>
                  <a:lnTo>
                    <a:pt x="126" y="8"/>
                  </a:lnTo>
                  <a:lnTo>
                    <a:pt x="130" y="11"/>
                  </a:lnTo>
                  <a:lnTo>
                    <a:pt x="134" y="15"/>
                  </a:lnTo>
                  <a:lnTo>
                    <a:pt x="133" y="19"/>
                  </a:lnTo>
                  <a:lnTo>
                    <a:pt x="133" y="25"/>
                  </a:lnTo>
                  <a:lnTo>
                    <a:pt x="132" y="30"/>
                  </a:lnTo>
                  <a:lnTo>
                    <a:pt x="132" y="35"/>
                  </a:lnTo>
                  <a:lnTo>
                    <a:pt x="128" y="38"/>
                  </a:lnTo>
                  <a:lnTo>
                    <a:pt x="125" y="40"/>
                  </a:lnTo>
                  <a:lnTo>
                    <a:pt x="122" y="42"/>
                  </a:lnTo>
                  <a:lnTo>
                    <a:pt x="119" y="45"/>
                  </a:lnTo>
                  <a:lnTo>
                    <a:pt x="114" y="47"/>
                  </a:lnTo>
                  <a:lnTo>
                    <a:pt x="108" y="49"/>
                  </a:lnTo>
                  <a:lnTo>
                    <a:pt x="102" y="52"/>
                  </a:lnTo>
                  <a:lnTo>
                    <a:pt x="97" y="54"/>
                  </a:lnTo>
                  <a:lnTo>
                    <a:pt x="92" y="56"/>
                  </a:lnTo>
                  <a:lnTo>
                    <a:pt x="86" y="58"/>
                  </a:lnTo>
                  <a:lnTo>
                    <a:pt x="80" y="61"/>
                  </a:lnTo>
                  <a:lnTo>
                    <a:pt x="74" y="63"/>
                  </a:lnTo>
                  <a:lnTo>
                    <a:pt x="70" y="65"/>
                  </a:lnTo>
                  <a:lnTo>
                    <a:pt x="65" y="67"/>
                  </a:lnTo>
                  <a:lnTo>
                    <a:pt x="62" y="69"/>
                  </a:lnTo>
                  <a:lnTo>
                    <a:pt x="57" y="70"/>
                  </a:lnTo>
                  <a:lnTo>
                    <a:pt x="52" y="72"/>
                  </a:lnTo>
                  <a:lnTo>
                    <a:pt x="48" y="73"/>
                  </a:lnTo>
                  <a:lnTo>
                    <a:pt x="43" y="76"/>
                  </a:lnTo>
                  <a:lnTo>
                    <a:pt x="39" y="78"/>
                  </a:lnTo>
                  <a:lnTo>
                    <a:pt x="34" y="81"/>
                  </a:lnTo>
                  <a:lnTo>
                    <a:pt x="29" y="85"/>
                  </a:lnTo>
                  <a:lnTo>
                    <a:pt x="24" y="88"/>
                  </a:lnTo>
                  <a:lnTo>
                    <a:pt x="19" y="93"/>
                  </a:lnTo>
                  <a:lnTo>
                    <a:pt x="16" y="92"/>
                  </a:lnTo>
                  <a:lnTo>
                    <a:pt x="10" y="88"/>
                  </a:lnTo>
                  <a:lnTo>
                    <a:pt x="3" y="85"/>
                  </a:lnTo>
                  <a:lnTo>
                    <a:pt x="0" y="85"/>
                  </a:lnTo>
                  <a:close/>
                </a:path>
              </a:pathLst>
            </a:custGeom>
            <a:solidFill>
              <a:srgbClr val="FFF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5" name="Freeform 74"/>
            <p:cNvSpPr>
              <a:spLocks/>
            </p:cNvSpPr>
            <p:nvPr/>
          </p:nvSpPr>
          <p:spPr bwMode="auto">
            <a:xfrm>
              <a:off x="3774" y="2865"/>
              <a:ext cx="58" cy="40"/>
            </a:xfrm>
            <a:custGeom>
              <a:avLst/>
              <a:gdLst>
                <a:gd name="T0" fmla="*/ 0 w 116"/>
                <a:gd name="T1" fmla="*/ 0 h 81"/>
                <a:gd name="T2" fmla="*/ 1 w 116"/>
                <a:gd name="T3" fmla="*/ 0 h 81"/>
                <a:gd name="T4" fmla="*/ 1 w 116"/>
                <a:gd name="T5" fmla="*/ 0 h 81"/>
                <a:gd name="T6" fmla="*/ 1 w 116"/>
                <a:gd name="T7" fmla="*/ 0 h 81"/>
                <a:gd name="T8" fmla="*/ 1 w 116"/>
                <a:gd name="T9" fmla="*/ 0 h 81"/>
                <a:gd name="T10" fmla="*/ 1 w 116"/>
                <a:gd name="T11" fmla="*/ 0 h 81"/>
                <a:gd name="T12" fmla="*/ 1 w 116"/>
                <a:gd name="T13" fmla="*/ 0 h 81"/>
                <a:gd name="T14" fmla="*/ 1 w 116"/>
                <a:gd name="T15" fmla="*/ 0 h 81"/>
                <a:gd name="T16" fmla="*/ 1 w 116"/>
                <a:gd name="T17" fmla="*/ 0 h 81"/>
                <a:gd name="T18" fmla="*/ 1 w 116"/>
                <a:gd name="T19" fmla="*/ 0 h 81"/>
                <a:gd name="T20" fmla="*/ 1 w 116"/>
                <a:gd name="T21" fmla="*/ 0 h 81"/>
                <a:gd name="T22" fmla="*/ 1 w 116"/>
                <a:gd name="T23" fmla="*/ 0 h 81"/>
                <a:gd name="T24" fmla="*/ 1 w 116"/>
                <a:gd name="T25" fmla="*/ 0 h 81"/>
                <a:gd name="T26" fmla="*/ 1 w 116"/>
                <a:gd name="T27" fmla="*/ 0 h 81"/>
                <a:gd name="T28" fmla="*/ 0 w 116"/>
                <a:gd name="T29" fmla="*/ 0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81"/>
                <a:gd name="T47" fmla="*/ 116 w 116"/>
                <a:gd name="T48" fmla="*/ 81 h 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81">
                  <a:moveTo>
                    <a:pt x="0" y="75"/>
                  </a:moveTo>
                  <a:lnTo>
                    <a:pt x="10" y="37"/>
                  </a:lnTo>
                  <a:lnTo>
                    <a:pt x="39" y="9"/>
                  </a:lnTo>
                  <a:lnTo>
                    <a:pt x="73" y="2"/>
                  </a:lnTo>
                  <a:lnTo>
                    <a:pt x="101" y="0"/>
                  </a:lnTo>
                  <a:lnTo>
                    <a:pt x="116" y="14"/>
                  </a:lnTo>
                  <a:lnTo>
                    <a:pt x="115" y="31"/>
                  </a:lnTo>
                  <a:lnTo>
                    <a:pt x="103" y="39"/>
                  </a:lnTo>
                  <a:lnTo>
                    <a:pt x="64" y="55"/>
                  </a:lnTo>
                  <a:lnTo>
                    <a:pt x="34" y="68"/>
                  </a:lnTo>
                  <a:lnTo>
                    <a:pt x="17" y="81"/>
                  </a:lnTo>
                  <a:lnTo>
                    <a:pt x="15" y="80"/>
                  </a:lnTo>
                  <a:lnTo>
                    <a:pt x="9" y="77"/>
                  </a:lnTo>
                  <a:lnTo>
                    <a:pt x="2" y="75"/>
                  </a:lnTo>
                  <a:lnTo>
                    <a:pt x="0" y="75"/>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Freeform 75"/>
            <p:cNvSpPr>
              <a:spLocks/>
            </p:cNvSpPr>
            <p:nvPr/>
          </p:nvSpPr>
          <p:spPr bwMode="auto">
            <a:xfrm>
              <a:off x="3622" y="3054"/>
              <a:ext cx="88" cy="47"/>
            </a:xfrm>
            <a:custGeom>
              <a:avLst/>
              <a:gdLst>
                <a:gd name="T0" fmla="*/ 0 w 176"/>
                <a:gd name="T1" fmla="*/ 1 h 93"/>
                <a:gd name="T2" fmla="*/ 1 w 176"/>
                <a:gd name="T3" fmla="*/ 1 h 93"/>
                <a:gd name="T4" fmla="*/ 1 w 176"/>
                <a:gd name="T5" fmla="*/ 1 h 93"/>
                <a:gd name="T6" fmla="*/ 1 w 176"/>
                <a:gd name="T7" fmla="*/ 1 h 93"/>
                <a:gd name="T8" fmla="*/ 1 w 176"/>
                <a:gd name="T9" fmla="*/ 0 h 93"/>
                <a:gd name="T10" fmla="*/ 1 w 176"/>
                <a:gd name="T11" fmla="*/ 1 h 93"/>
                <a:gd name="T12" fmla="*/ 1 w 176"/>
                <a:gd name="T13" fmla="*/ 1 h 93"/>
                <a:gd name="T14" fmla="*/ 1 w 176"/>
                <a:gd name="T15" fmla="*/ 1 h 93"/>
                <a:gd name="T16" fmla="*/ 0 w 176"/>
                <a:gd name="T17" fmla="*/ 1 h 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93"/>
                <a:gd name="T29" fmla="*/ 176 w 176"/>
                <a:gd name="T30" fmla="*/ 93 h 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93">
                  <a:moveTo>
                    <a:pt x="0" y="82"/>
                  </a:moveTo>
                  <a:lnTo>
                    <a:pt x="41" y="52"/>
                  </a:lnTo>
                  <a:lnTo>
                    <a:pt x="87" y="23"/>
                  </a:lnTo>
                  <a:lnTo>
                    <a:pt x="140" y="6"/>
                  </a:lnTo>
                  <a:lnTo>
                    <a:pt x="176" y="0"/>
                  </a:lnTo>
                  <a:lnTo>
                    <a:pt x="111" y="35"/>
                  </a:lnTo>
                  <a:lnTo>
                    <a:pt x="58" y="64"/>
                  </a:lnTo>
                  <a:lnTo>
                    <a:pt x="30" y="93"/>
                  </a:lnTo>
                  <a:lnTo>
                    <a:pt x="0" y="82"/>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7" name="Freeform 76"/>
            <p:cNvSpPr>
              <a:spLocks/>
            </p:cNvSpPr>
            <p:nvPr/>
          </p:nvSpPr>
          <p:spPr bwMode="auto">
            <a:xfrm>
              <a:off x="3666" y="3071"/>
              <a:ext cx="105" cy="27"/>
            </a:xfrm>
            <a:custGeom>
              <a:avLst/>
              <a:gdLst>
                <a:gd name="T0" fmla="*/ 0 w 211"/>
                <a:gd name="T1" fmla="*/ 1 h 52"/>
                <a:gd name="T2" fmla="*/ 0 w 211"/>
                <a:gd name="T3" fmla="*/ 1 h 52"/>
                <a:gd name="T4" fmla="*/ 0 w 211"/>
                <a:gd name="T5" fmla="*/ 1 h 52"/>
                <a:gd name="T6" fmla="*/ 0 w 211"/>
                <a:gd name="T7" fmla="*/ 0 h 52"/>
                <a:gd name="T8" fmla="*/ 0 w 211"/>
                <a:gd name="T9" fmla="*/ 1 h 52"/>
                <a:gd name="T10" fmla="*/ 0 w 211"/>
                <a:gd name="T11" fmla="*/ 1 h 52"/>
                <a:gd name="T12" fmla="*/ 0 w 211"/>
                <a:gd name="T13" fmla="*/ 1 h 52"/>
                <a:gd name="T14" fmla="*/ 0 w 211"/>
                <a:gd name="T15" fmla="*/ 1 h 52"/>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52"/>
                <a:gd name="T26" fmla="*/ 211 w 211"/>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52">
                  <a:moveTo>
                    <a:pt x="30" y="24"/>
                  </a:moveTo>
                  <a:lnTo>
                    <a:pt x="95" y="24"/>
                  </a:lnTo>
                  <a:lnTo>
                    <a:pt x="146" y="17"/>
                  </a:lnTo>
                  <a:lnTo>
                    <a:pt x="211" y="0"/>
                  </a:lnTo>
                  <a:lnTo>
                    <a:pt x="176" y="47"/>
                  </a:lnTo>
                  <a:lnTo>
                    <a:pt x="112" y="52"/>
                  </a:lnTo>
                  <a:lnTo>
                    <a:pt x="0" y="47"/>
                  </a:lnTo>
                  <a:lnTo>
                    <a:pt x="30" y="24"/>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8" name="Freeform 77"/>
            <p:cNvSpPr>
              <a:spLocks/>
            </p:cNvSpPr>
            <p:nvPr/>
          </p:nvSpPr>
          <p:spPr bwMode="auto">
            <a:xfrm>
              <a:off x="3821" y="3060"/>
              <a:ext cx="40" cy="26"/>
            </a:xfrm>
            <a:custGeom>
              <a:avLst/>
              <a:gdLst>
                <a:gd name="T0" fmla="*/ 0 w 82"/>
                <a:gd name="T1" fmla="*/ 1 h 52"/>
                <a:gd name="T2" fmla="*/ 0 w 82"/>
                <a:gd name="T3" fmla="*/ 1 h 52"/>
                <a:gd name="T4" fmla="*/ 0 w 82"/>
                <a:gd name="T5" fmla="*/ 0 h 52"/>
                <a:gd name="T6" fmla="*/ 0 w 82"/>
                <a:gd name="T7" fmla="*/ 1 h 52"/>
                <a:gd name="T8" fmla="*/ 0 w 82"/>
                <a:gd name="T9" fmla="*/ 1 h 52"/>
                <a:gd name="T10" fmla="*/ 0 w 82"/>
                <a:gd name="T11" fmla="*/ 1 h 52"/>
                <a:gd name="T12" fmla="*/ 0 w 82"/>
                <a:gd name="T13" fmla="*/ 1 h 52"/>
                <a:gd name="T14" fmla="*/ 0 w 82"/>
                <a:gd name="T15" fmla="*/ 1 h 52"/>
                <a:gd name="T16" fmla="*/ 0 w 82"/>
                <a:gd name="T17" fmla="*/ 1 h 52"/>
                <a:gd name="T18" fmla="*/ 0 w 82"/>
                <a:gd name="T19" fmla="*/ 1 h 52"/>
                <a:gd name="T20" fmla="*/ 0 w 82"/>
                <a:gd name="T21" fmla="*/ 1 h 52"/>
                <a:gd name="T22" fmla="*/ 0 w 82"/>
                <a:gd name="T23" fmla="*/ 1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52"/>
                <a:gd name="T38" fmla="*/ 82 w 82"/>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52">
                  <a:moveTo>
                    <a:pt x="0" y="35"/>
                  </a:moveTo>
                  <a:lnTo>
                    <a:pt x="53" y="24"/>
                  </a:lnTo>
                  <a:lnTo>
                    <a:pt x="82" y="0"/>
                  </a:lnTo>
                  <a:lnTo>
                    <a:pt x="53" y="48"/>
                  </a:lnTo>
                  <a:lnTo>
                    <a:pt x="51" y="49"/>
                  </a:lnTo>
                  <a:lnTo>
                    <a:pt x="45" y="50"/>
                  </a:lnTo>
                  <a:lnTo>
                    <a:pt x="36" y="51"/>
                  </a:lnTo>
                  <a:lnTo>
                    <a:pt x="26" y="52"/>
                  </a:lnTo>
                  <a:lnTo>
                    <a:pt x="17" y="52"/>
                  </a:lnTo>
                  <a:lnTo>
                    <a:pt x="8" y="50"/>
                  </a:lnTo>
                  <a:lnTo>
                    <a:pt x="2" y="44"/>
                  </a:lnTo>
                  <a:lnTo>
                    <a:pt x="0" y="3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9" name="Freeform 78"/>
            <p:cNvSpPr>
              <a:spLocks/>
            </p:cNvSpPr>
            <p:nvPr/>
          </p:nvSpPr>
          <p:spPr bwMode="auto">
            <a:xfrm>
              <a:off x="3929" y="2932"/>
              <a:ext cx="22" cy="44"/>
            </a:xfrm>
            <a:custGeom>
              <a:avLst/>
              <a:gdLst>
                <a:gd name="T0" fmla="*/ 0 w 45"/>
                <a:gd name="T1" fmla="*/ 1 h 87"/>
                <a:gd name="T2" fmla="*/ 0 w 45"/>
                <a:gd name="T3" fmla="*/ 1 h 87"/>
                <a:gd name="T4" fmla="*/ 0 w 45"/>
                <a:gd name="T5" fmla="*/ 0 h 87"/>
                <a:gd name="T6" fmla="*/ 0 w 45"/>
                <a:gd name="T7" fmla="*/ 1 h 87"/>
                <a:gd name="T8" fmla="*/ 0 w 45"/>
                <a:gd name="T9" fmla="*/ 1 h 87"/>
                <a:gd name="T10" fmla="*/ 0 w 45"/>
                <a:gd name="T11" fmla="*/ 1 h 87"/>
                <a:gd name="T12" fmla="*/ 0 w 45"/>
                <a:gd name="T13" fmla="*/ 1 h 87"/>
                <a:gd name="T14" fmla="*/ 0 w 45"/>
                <a:gd name="T15" fmla="*/ 1 h 87"/>
                <a:gd name="T16" fmla="*/ 0 w 45"/>
                <a:gd name="T17" fmla="*/ 1 h 87"/>
                <a:gd name="T18" fmla="*/ 0 w 45"/>
                <a:gd name="T19" fmla="*/ 1 h 87"/>
                <a:gd name="T20" fmla="*/ 0 w 45"/>
                <a:gd name="T21" fmla="*/ 1 h 87"/>
                <a:gd name="T22" fmla="*/ 0 w 45"/>
                <a:gd name="T23" fmla="*/ 1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87"/>
                <a:gd name="T38" fmla="*/ 45 w 4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87">
                  <a:moveTo>
                    <a:pt x="0" y="83"/>
                  </a:moveTo>
                  <a:lnTo>
                    <a:pt x="29" y="37"/>
                  </a:lnTo>
                  <a:lnTo>
                    <a:pt x="34" y="0"/>
                  </a:lnTo>
                  <a:lnTo>
                    <a:pt x="45" y="54"/>
                  </a:lnTo>
                  <a:lnTo>
                    <a:pt x="44" y="56"/>
                  </a:lnTo>
                  <a:lnTo>
                    <a:pt x="41" y="61"/>
                  </a:lnTo>
                  <a:lnTo>
                    <a:pt x="36" y="69"/>
                  </a:lnTo>
                  <a:lnTo>
                    <a:pt x="30" y="76"/>
                  </a:lnTo>
                  <a:lnTo>
                    <a:pt x="24" y="83"/>
                  </a:lnTo>
                  <a:lnTo>
                    <a:pt x="17" y="87"/>
                  </a:lnTo>
                  <a:lnTo>
                    <a:pt x="9" y="87"/>
                  </a:lnTo>
                  <a:lnTo>
                    <a:pt x="0" y="83"/>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0" name="Freeform 79"/>
            <p:cNvSpPr>
              <a:spLocks/>
            </p:cNvSpPr>
            <p:nvPr/>
          </p:nvSpPr>
          <p:spPr bwMode="auto">
            <a:xfrm>
              <a:off x="3864" y="3030"/>
              <a:ext cx="30" cy="19"/>
            </a:xfrm>
            <a:custGeom>
              <a:avLst/>
              <a:gdLst>
                <a:gd name="T0" fmla="*/ 0 w 58"/>
                <a:gd name="T1" fmla="*/ 1 h 38"/>
                <a:gd name="T2" fmla="*/ 1 w 58"/>
                <a:gd name="T3" fmla="*/ 1 h 38"/>
                <a:gd name="T4" fmla="*/ 1 w 58"/>
                <a:gd name="T5" fmla="*/ 0 h 38"/>
                <a:gd name="T6" fmla="*/ 1 w 58"/>
                <a:gd name="T7" fmla="*/ 1 h 38"/>
                <a:gd name="T8" fmla="*/ 1 w 58"/>
                <a:gd name="T9" fmla="*/ 1 h 38"/>
                <a:gd name="T10" fmla="*/ 1 w 58"/>
                <a:gd name="T11" fmla="*/ 1 h 38"/>
                <a:gd name="T12" fmla="*/ 1 w 58"/>
                <a:gd name="T13" fmla="*/ 1 h 38"/>
                <a:gd name="T14" fmla="*/ 1 w 58"/>
                <a:gd name="T15" fmla="*/ 1 h 38"/>
                <a:gd name="T16" fmla="*/ 1 w 58"/>
                <a:gd name="T17" fmla="*/ 1 h 38"/>
                <a:gd name="T18" fmla="*/ 1 w 58"/>
                <a:gd name="T19" fmla="*/ 1 h 38"/>
                <a:gd name="T20" fmla="*/ 1 w 58"/>
                <a:gd name="T21" fmla="*/ 1 h 38"/>
                <a:gd name="T22" fmla="*/ 0 w 58"/>
                <a:gd name="T23" fmla="*/ 1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38"/>
                <a:gd name="T38" fmla="*/ 58 w 58"/>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38">
                  <a:moveTo>
                    <a:pt x="0" y="25"/>
                  </a:moveTo>
                  <a:lnTo>
                    <a:pt x="38" y="17"/>
                  </a:lnTo>
                  <a:lnTo>
                    <a:pt x="58" y="0"/>
                  </a:lnTo>
                  <a:lnTo>
                    <a:pt x="38" y="34"/>
                  </a:lnTo>
                  <a:lnTo>
                    <a:pt x="36" y="34"/>
                  </a:lnTo>
                  <a:lnTo>
                    <a:pt x="32" y="35"/>
                  </a:lnTo>
                  <a:lnTo>
                    <a:pt x="26" y="37"/>
                  </a:lnTo>
                  <a:lnTo>
                    <a:pt x="19" y="38"/>
                  </a:lnTo>
                  <a:lnTo>
                    <a:pt x="11" y="38"/>
                  </a:lnTo>
                  <a:lnTo>
                    <a:pt x="5" y="35"/>
                  </a:lnTo>
                  <a:lnTo>
                    <a:pt x="1" y="32"/>
                  </a:lnTo>
                  <a:lnTo>
                    <a:pt x="0" y="2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1" name="Freeform 80"/>
            <p:cNvSpPr>
              <a:spLocks/>
            </p:cNvSpPr>
            <p:nvPr/>
          </p:nvSpPr>
          <p:spPr bwMode="auto">
            <a:xfrm>
              <a:off x="3906" y="2983"/>
              <a:ext cx="18" cy="30"/>
            </a:xfrm>
            <a:custGeom>
              <a:avLst/>
              <a:gdLst>
                <a:gd name="T0" fmla="*/ 0 w 36"/>
                <a:gd name="T1" fmla="*/ 1 h 60"/>
                <a:gd name="T2" fmla="*/ 1 w 36"/>
                <a:gd name="T3" fmla="*/ 1 h 60"/>
                <a:gd name="T4" fmla="*/ 1 w 36"/>
                <a:gd name="T5" fmla="*/ 0 h 60"/>
                <a:gd name="T6" fmla="*/ 1 w 36"/>
                <a:gd name="T7" fmla="*/ 1 h 60"/>
                <a:gd name="T8" fmla="*/ 1 w 36"/>
                <a:gd name="T9" fmla="*/ 1 h 60"/>
                <a:gd name="T10" fmla="*/ 1 w 36"/>
                <a:gd name="T11" fmla="*/ 1 h 60"/>
                <a:gd name="T12" fmla="*/ 1 w 36"/>
                <a:gd name="T13" fmla="*/ 1 h 60"/>
                <a:gd name="T14" fmla="*/ 1 w 36"/>
                <a:gd name="T15" fmla="*/ 1 h 60"/>
                <a:gd name="T16" fmla="*/ 1 w 36"/>
                <a:gd name="T17" fmla="*/ 1 h 60"/>
                <a:gd name="T18" fmla="*/ 1 w 36"/>
                <a:gd name="T19" fmla="*/ 1 h 60"/>
                <a:gd name="T20" fmla="*/ 1 w 36"/>
                <a:gd name="T21" fmla="*/ 1 h 60"/>
                <a:gd name="T22" fmla="*/ 0 w 36"/>
                <a:gd name="T23" fmla="*/ 1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60"/>
                <a:gd name="T38" fmla="*/ 36 w 36"/>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60">
                  <a:moveTo>
                    <a:pt x="0" y="56"/>
                  </a:moveTo>
                  <a:lnTo>
                    <a:pt x="26" y="26"/>
                  </a:lnTo>
                  <a:lnTo>
                    <a:pt x="33" y="0"/>
                  </a:lnTo>
                  <a:lnTo>
                    <a:pt x="36" y="39"/>
                  </a:lnTo>
                  <a:lnTo>
                    <a:pt x="35" y="41"/>
                  </a:lnTo>
                  <a:lnTo>
                    <a:pt x="33" y="44"/>
                  </a:lnTo>
                  <a:lnTo>
                    <a:pt x="28" y="49"/>
                  </a:lnTo>
                  <a:lnTo>
                    <a:pt x="23" y="53"/>
                  </a:lnTo>
                  <a:lnTo>
                    <a:pt x="18" y="58"/>
                  </a:lnTo>
                  <a:lnTo>
                    <a:pt x="11" y="60"/>
                  </a:lnTo>
                  <a:lnTo>
                    <a:pt x="5" y="59"/>
                  </a:lnTo>
                  <a:lnTo>
                    <a:pt x="0" y="56"/>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2" name="Freeform 81"/>
            <p:cNvSpPr>
              <a:spLocks/>
            </p:cNvSpPr>
            <p:nvPr/>
          </p:nvSpPr>
          <p:spPr bwMode="auto">
            <a:xfrm>
              <a:off x="3903" y="3010"/>
              <a:ext cx="18" cy="29"/>
            </a:xfrm>
            <a:custGeom>
              <a:avLst/>
              <a:gdLst>
                <a:gd name="T0" fmla="*/ 0 w 35"/>
                <a:gd name="T1" fmla="*/ 0 h 59"/>
                <a:gd name="T2" fmla="*/ 1 w 35"/>
                <a:gd name="T3" fmla="*/ 0 h 59"/>
                <a:gd name="T4" fmla="*/ 1 w 35"/>
                <a:gd name="T5" fmla="*/ 0 h 59"/>
                <a:gd name="T6" fmla="*/ 1 w 35"/>
                <a:gd name="T7" fmla="*/ 0 h 59"/>
                <a:gd name="T8" fmla="*/ 1 w 35"/>
                <a:gd name="T9" fmla="*/ 0 h 59"/>
                <a:gd name="T10" fmla="*/ 1 w 35"/>
                <a:gd name="T11" fmla="*/ 0 h 59"/>
                <a:gd name="T12" fmla="*/ 1 w 35"/>
                <a:gd name="T13" fmla="*/ 0 h 59"/>
                <a:gd name="T14" fmla="*/ 1 w 35"/>
                <a:gd name="T15" fmla="*/ 0 h 59"/>
                <a:gd name="T16" fmla="*/ 1 w 35"/>
                <a:gd name="T17" fmla="*/ 0 h 59"/>
                <a:gd name="T18" fmla="*/ 1 w 35"/>
                <a:gd name="T19" fmla="*/ 0 h 59"/>
                <a:gd name="T20" fmla="*/ 1 w 35"/>
                <a:gd name="T21" fmla="*/ 0 h 59"/>
                <a:gd name="T22" fmla="*/ 0 w 35"/>
                <a:gd name="T23" fmla="*/ 0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59"/>
                <a:gd name="T38" fmla="*/ 35 w 35"/>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59">
                  <a:moveTo>
                    <a:pt x="0" y="54"/>
                  </a:moveTo>
                  <a:lnTo>
                    <a:pt x="25" y="26"/>
                  </a:lnTo>
                  <a:lnTo>
                    <a:pt x="32" y="0"/>
                  </a:lnTo>
                  <a:lnTo>
                    <a:pt x="35" y="39"/>
                  </a:lnTo>
                  <a:lnTo>
                    <a:pt x="34" y="41"/>
                  </a:lnTo>
                  <a:lnTo>
                    <a:pt x="32" y="44"/>
                  </a:lnTo>
                  <a:lnTo>
                    <a:pt x="27" y="49"/>
                  </a:lnTo>
                  <a:lnTo>
                    <a:pt x="23" y="53"/>
                  </a:lnTo>
                  <a:lnTo>
                    <a:pt x="17" y="57"/>
                  </a:lnTo>
                  <a:lnTo>
                    <a:pt x="10" y="59"/>
                  </a:lnTo>
                  <a:lnTo>
                    <a:pt x="4" y="59"/>
                  </a:lnTo>
                  <a:lnTo>
                    <a:pt x="0" y="54"/>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3" name="Freeform 82"/>
            <p:cNvSpPr>
              <a:spLocks/>
            </p:cNvSpPr>
            <p:nvPr/>
          </p:nvSpPr>
          <p:spPr bwMode="auto">
            <a:xfrm>
              <a:off x="3871" y="3048"/>
              <a:ext cx="17" cy="30"/>
            </a:xfrm>
            <a:custGeom>
              <a:avLst/>
              <a:gdLst>
                <a:gd name="T0" fmla="*/ 0 w 36"/>
                <a:gd name="T1" fmla="*/ 1 h 60"/>
                <a:gd name="T2" fmla="*/ 0 w 36"/>
                <a:gd name="T3" fmla="*/ 1 h 60"/>
                <a:gd name="T4" fmla="*/ 0 w 36"/>
                <a:gd name="T5" fmla="*/ 0 h 60"/>
                <a:gd name="T6" fmla="*/ 0 w 36"/>
                <a:gd name="T7" fmla="*/ 1 h 60"/>
                <a:gd name="T8" fmla="*/ 0 w 36"/>
                <a:gd name="T9" fmla="*/ 1 h 60"/>
                <a:gd name="T10" fmla="*/ 0 w 36"/>
                <a:gd name="T11" fmla="*/ 1 h 60"/>
                <a:gd name="T12" fmla="*/ 0 w 36"/>
                <a:gd name="T13" fmla="*/ 1 h 60"/>
                <a:gd name="T14" fmla="*/ 0 w 36"/>
                <a:gd name="T15" fmla="*/ 1 h 60"/>
                <a:gd name="T16" fmla="*/ 0 w 36"/>
                <a:gd name="T17" fmla="*/ 1 h 60"/>
                <a:gd name="T18" fmla="*/ 0 w 36"/>
                <a:gd name="T19" fmla="*/ 1 h 60"/>
                <a:gd name="T20" fmla="*/ 0 w 36"/>
                <a:gd name="T21" fmla="*/ 1 h 60"/>
                <a:gd name="T22" fmla="*/ 0 w 36"/>
                <a:gd name="T23" fmla="*/ 1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60"/>
                <a:gd name="T38" fmla="*/ 36 w 36"/>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60">
                  <a:moveTo>
                    <a:pt x="0" y="56"/>
                  </a:moveTo>
                  <a:lnTo>
                    <a:pt x="26" y="27"/>
                  </a:lnTo>
                  <a:lnTo>
                    <a:pt x="32" y="0"/>
                  </a:lnTo>
                  <a:lnTo>
                    <a:pt x="36" y="39"/>
                  </a:lnTo>
                  <a:lnTo>
                    <a:pt x="35" y="41"/>
                  </a:lnTo>
                  <a:lnTo>
                    <a:pt x="32" y="44"/>
                  </a:lnTo>
                  <a:lnTo>
                    <a:pt x="28" y="49"/>
                  </a:lnTo>
                  <a:lnTo>
                    <a:pt x="23" y="53"/>
                  </a:lnTo>
                  <a:lnTo>
                    <a:pt x="17" y="58"/>
                  </a:lnTo>
                  <a:lnTo>
                    <a:pt x="11" y="60"/>
                  </a:lnTo>
                  <a:lnTo>
                    <a:pt x="5" y="59"/>
                  </a:lnTo>
                  <a:lnTo>
                    <a:pt x="0" y="56"/>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4" name="Freeform 83"/>
            <p:cNvSpPr>
              <a:spLocks/>
            </p:cNvSpPr>
            <p:nvPr/>
          </p:nvSpPr>
          <p:spPr bwMode="auto">
            <a:xfrm>
              <a:off x="3774" y="3045"/>
              <a:ext cx="18" cy="29"/>
            </a:xfrm>
            <a:custGeom>
              <a:avLst/>
              <a:gdLst>
                <a:gd name="T0" fmla="*/ 0 w 36"/>
                <a:gd name="T1" fmla="*/ 1 h 58"/>
                <a:gd name="T2" fmla="*/ 1 w 36"/>
                <a:gd name="T3" fmla="*/ 1 h 58"/>
                <a:gd name="T4" fmla="*/ 1 w 36"/>
                <a:gd name="T5" fmla="*/ 0 h 58"/>
                <a:gd name="T6" fmla="*/ 1 w 36"/>
                <a:gd name="T7" fmla="*/ 1 h 58"/>
                <a:gd name="T8" fmla="*/ 1 w 36"/>
                <a:gd name="T9" fmla="*/ 1 h 58"/>
                <a:gd name="T10" fmla="*/ 1 w 36"/>
                <a:gd name="T11" fmla="*/ 1 h 58"/>
                <a:gd name="T12" fmla="*/ 1 w 36"/>
                <a:gd name="T13" fmla="*/ 1 h 58"/>
                <a:gd name="T14" fmla="*/ 1 w 36"/>
                <a:gd name="T15" fmla="*/ 1 h 58"/>
                <a:gd name="T16" fmla="*/ 1 w 36"/>
                <a:gd name="T17" fmla="*/ 1 h 58"/>
                <a:gd name="T18" fmla="*/ 1 w 36"/>
                <a:gd name="T19" fmla="*/ 1 h 58"/>
                <a:gd name="T20" fmla="*/ 1 w 36"/>
                <a:gd name="T21" fmla="*/ 1 h 58"/>
                <a:gd name="T22" fmla="*/ 0 w 36"/>
                <a:gd name="T23" fmla="*/ 1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58"/>
                <a:gd name="T38" fmla="*/ 36 w 36"/>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58">
                  <a:moveTo>
                    <a:pt x="0" y="55"/>
                  </a:moveTo>
                  <a:lnTo>
                    <a:pt x="25" y="24"/>
                  </a:lnTo>
                  <a:lnTo>
                    <a:pt x="32" y="0"/>
                  </a:lnTo>
                  <a:lnTo>
                    <a:pt x="36" y="39"/>
                  </a:lnTo>
                  <a:lnTo>
                    <a:pt x="34" y="40"/>
                  </a:lnTo>
                  <a:lnTo>
                    <a:pt x="32" y="43"/>
                  </a:lnTo>
                  <a:lnTo>
                    <a:pt x="28" y="48"/>
                  </a:lnTo>
                  <a:lnTo>
                    <a:pt x="23" y="53"/>
                  </a:lnTo>
                  <a:lnTo>
                    <a:pt x="17" y="56"/>
                  </a:lnTo>
                  <a:lnTo>
                    <a:pt x="10" y="58"/>
                  </a:lnTo>
                  <a:lnTo>
                    <a:pt x="4" y="58"/>
                  </a:lnTo>
                  <a:lnTo>
                    <a:pt x="0" y="5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5" name="Freeform 84"/>
            <p:cNvSpPr>
              <a:spLocks/>
            </p:cNvSpPr>
            <p:nvPr/>
          </p:nvSpPr>
          <p:spPr bwMode="auto">
            <a:xfrm>
              <a:off x="3803" y="3050"/>
              <a:ext cx="26" cy="22"/>
            </a:xfrm>
            <a:custGeom>
              <a:avLst/>
              <a:gdLst>
                <a:gd name="T0" fmla="*/ 0 w 53"/>
                <a:gd name="T1" fmla="*/ 0 h 45"/>
                <a:gd name="T2" fmla="*/ 0 w 53"/>
                <a:gd name="T3" fmla="*/ 0 h 45"/>
                <a:gd name="T4" fmla="*/ 0 w 53"/>
                <a:gd name="T5" fmla="*/ 0 h 45"/>
                <a:gd name="T6" fmla="*/ 0 w 53"/>
                <a:gd name="T7" fmla="*/ 0 h 45"/>
                <a:gd name="T8" fmla="*/ 0 w 53"/>
                <a:gd name="T9" fmla="*/ 0 h 45"/>
                <a:gd name="T10" fmla="*/ 0 w 53"/>
                <a:gd name="T11" fmla="*/ 0 h 45"/>
                <a:gd name="T12" fmla="*/ 0 w 53"/>
                <a:gd name="T13" fmla="*/ 0 h 45"/>
                <a:gd name="T14" fmla="*/ 0 w 53"/>
                <a:gd name="T15" fmla="*/ 0 h 45"/>
                <a:gd name="T16" fmla="*/ 0 w 53"/>
                <a:gd name="T17" fmla="*/ 0 h 45"/>
                <a:gd name="T18" fmla="*/ 0 w 53"/>
                <a:gd name="T19" fmla="*/ 0 h 45"/>
                <a:gd name="T20" fmla="*/ 0 w 53"/>
                <a:gd name="T21" fmla="*/ 0 h 45"/>
                <a:gd name="T22" fmla="*/ 0 w 53"/>
                <a:gd name="T23" fmla="*/ 0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45"/>
                <a:gd name="T38" fmla="*/ 53 w 53"/>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45">
                  <a:moveTo>
                    <a:pt x="0" y="34"/>
                  </a:moveTo>
                  <a:lnTo>
                    <a:pt x="36" y="21"/>
                  </a:lnTo>
                  <a:lnTo>
                    <a:pt x="53" y="0"/>
                  </a:lnTo>
                  <a:lnTo>
                    <a:pt x="38" y="37"/>
                  </a:lnTo>
                  <a:lnTo>
                    <a:pt x="37" y="38"/>
                  </a:lnTo>
                  <a:lnTo>
                    <a:pt x="33" y="39"/>
                  </a:lnTo>
                  <a:lnTo>
                    <a:pt x="27" y="41"/>
                  </a:lnTo>
                  <a:lnTo>
                    <a:pt x="20" y="44"/>
                  </a:lnTo>
                  <a:lnTo>
                    <a:pt x="13" y="45"/>
                  </a:lnTo>
                  <a:lnTo>
                    <a:pt x="7" y="44"/>
                  </a:lnTo>
                  <a:lnTo>
                    <a:pt x="3" y="40"/>
                  </a:lnTo>
                  <a:lnTo>
                    <a:pt x="0" y="34"/>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6" name="Freeform 85"/>
            <p:cNvSpPr>
              <a:spLocks/>
            </p:cNvSpPr>
            <p:nvPr/>
          </p:nvSpPr>
          <p:spPr bwMode="auto">
            <a:xfrm>
              <a:off x="3783" y="3071"/>
              <a:ext cx="18" cy="30"/>
            </a:xfrm>
            <a:custGeom>
              <a:avLst/>
              <a:gdLst>
                <a:gd name="T0" fmla="*/ 0 w 36"/>
                <a:gd name="T1" fmla="*/ 1 h 59"/>
                <a:gd name="T2" fmla="*/ 1 w 36"/>
                <a:gd name="T3" fmla="*/ 1 h 59"/>
                <a:gd name="T4" fmla="*/ 1 w 36"/>
                <a:gd name="T5" fmla="*/ 0 h 59"/>
                <a:gd name="T6" fmla="*/ 1 w 36"/>
                <a:gd name="T7" fmla="*/ 1 h 59"/>
                <a:gd name="T8" fmla="*/ 1 w 36"/>
                <a:gd name="T9" fmla="*/ 1 h 59"/>
                <a:gd name="T10" fmla="*/ 1 w 36"/>
                <a:gd name="T11" fmla="*/ 1 h 59"/>
                <a:gd name="T12" fmla="*/ 1 w 36"/>
                <a:gd name="T13" fmla="*/ 1 h 59"/>
                <a:gd name="T14" fmla="*/ 1 w 36"/>
                <a:gd name="T15" fmla="*/ 1 h 59"/>
                <a:gd name="T16" fmla="*/ 1 w 36"/>
                <a:gd name="T17" fmla="*/ 1 h 59"/>
                <a:gd name="T18" fmla="*/ 1 w 36"/>
                <a:gd name="T19" fmla="*/ 1 h 59"/>
                <a:gd name="T20" fmla="*/ 1 w 36"/>
                <a:gd name="T21" fmla="*/ 1 h 59"/>
                <a:gd name="T22" fmla="*/ 0 w 36"/>
                <a:gd name="T23" fmla="*/ 1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59"/>
                <a:gd name="T38" fmla="*/ 36 w 36"/>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59">
                  <a:moveTo>
                    <a:pt x="0" y="55"/>
                  </a:moveTo>
                  <a:lnTo>
                    <a:pt x="25" y="25"/>
                  </a:lnTo>
                  <a:lnTo>
                    <a:pt x="32" y="0"/>
                  </a:lnTo>
                  <a:lnTo>
                    <a:pt x="36" y="39"/>
                  </a:lnTo>
                  <a:lnTo>
                    <a:pt x="35" y="40"/>
                  </a:lnTo>
                  <a:lnTo>
                    <a:pt x="32" y="43"/>
                  </a:lnTo>
                  <a:lnTo>
                    <a:pt x="28" y="48"/>
                  </a:lnTo>
                  <a:lnTo>
                    <a:pt x="23" y="52"/>
                  </a:lnTo>
                  <a:lnTo>
                    <a:pt x="17" y="57"/>
                  </a:lnTo>
                  <a:lnTo>
                    <a:pt x="11" y="59"/>
                  </a:lnTo>
                  <a:lnTo>
                    <a:pt x="5" y="58"/>
                  </a:lnTo>
                  <a:lnTo>
                    <a:pt x="0" y="55"/>
                  </a:lnTo>
                  <a:close/>
                </a:path>
              </a:pathLst>
            </a:custGeom>
            <a:solidFill>
              <a:srgbClr val="FFA0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7" name="Freeform 86"/>
            <p:cNvSpPr>
              <a:spLocks/>
            </p:cNvSpPr>
            <p:nvPr/>
          </p:nvSpPr>
          <p:spPr bwMode="auto">
            <a:xfrm>
              <a:off x="3913" y="2982"/>
              <a:ext cx="344" cy="320"/>
            </a:xfrm>
            <a:custGeom>
              <a:avLst/>
              <a:gdLst>
                <a:gd name="T0" fmla="*/ 1 w 688"/>
                <a:gd name="T1" fmla="*/ 1 h 640"/>
                <a:gd name="T2" fmla="*/ 0 w 688"/>
                <a:gd name="T3" fmla="*/ 1 h 640"/>
                <a:gd name="T4" fmla="*/ 1 w 688"/>
                <a:gd name="T5" fmla="*/ 1 h 640"/>
                <a:gd name="T6" fmla="*/ 1 w 688"/>
                <a:gd name="T7" fmla="*/ 1 h 640"/>
                <a:gd name="T8" fmla="*/ 1 w 688"/>
                <a:gd name="T9" fmla="*/ 1 h 640"/>
                <a:gd name="T10" fmla="*/ 1 w 688"/>
                <a:gd name="T11" fmla="*/ 1 h 640"/>
                <a:gd name="T12" fmla="*/ 1 w 688"/>
                <a:gd name="T13" fmla="*/ 1 h 640"/>
                <a:gd name="T14" fmla="*/ 1 w 688"/>
                <a:gd name="T15" fmla="*/ 1 h 640"/>
                <a:gd name="T16" fmla="*/ 1 w 688"/>
                <a:gd name="T17" fmla="*/ 1 h 640"/>
                <a:gd name="T18" fmla="*/ 1 w 688"/>
                <a:gd name="T19" fmla="*/ 1 h 640"/>
                <a:gd name="T20" fmla="*/ 1 w 688"/>
                <a:gd name="T21" fmla="*/ 1 h 640"/>
                <a:gd name="T22" fmla="*/ 1 w 688"/>
                <a:gd name="T23" fmla="*/ 1 h 640"/>
                <a:gd name="T24" fmla="*/ 1 w 688"/>
                <a:gd name="T25" fmla="*/ 1 h 640"/>
                <a:gd name="T26" fmla="*/ 1 w 688"/>
                <a:gd name="T27" fmla="*/ 1 h 640"/>
                <a:gd name="T28" fmla="*/ 1 w 688"/>
                <a:gd name="T29" fmla="*/ 1 h 640"/>
                <a:gd name="T30" fmla="*/ 1 w 688"/>
                <a:gd name="T31" fmla="*/ 1 h 640"/>
                <a:gd name="T32" fmla="*/ 1 w 688"/>
                <a:gd name="T33" fmla="*/ 1 h 640"/>
                <a:gd name="T34" fmla="*/ 1 w 688"/>
                <a:gd name="T35" fmla="*/ 1 h 640"/>
                <a:gd name="T36" fmla="*/ 1 w 688"/>
                <a:gd name="T37" fmla="*/ 1 h 640"/>
                <a:gd name="T38" fmla="*/ 1 w 688"/>
                <a:gd name="T39" fmla="*/ 1 h 640"/>
                <a:gd name="T40" fmla="*/ 1 w 688"/>
                <a:gd name="T41" fmla="*/ 1 h 640"/>
                <a:gd name="T42" fmla="*/ 1 w 688"/>
                <a:gd name="T43" fmla="*/ 1 h 640"/>
                <a:gd name="T44" fmla="*/ 1 w 688"/>
                <a:gd name="T45" fmla="*/ 1 h 640"/>
                <a:gd name="T46" fmla="*/ 1 w 688"/>
                <a:gd name="T47" fmla="*/ 1 h 640"/>
                <a:gd name="T48" fmla="*/ 1 w 688"/>
                <a:gd name="T49" fmla="*/ 1 h 640"/>
                <a:gd name="T50" fmla="*/ 1 w 688"/>
                <a:gd name="T51" fmla="*/ 1 h 640"/>
                <a:gd name="T52" fmla="*/ 1 w 688"/>
                <a:gd name="T53" fmla="*/ 1 h 640"/>
                <a:gd name="T54" fmla="*/ 1 w 688"/>
                <a:gd name="T55" fmla="*/ 1 h 640"/>
                <a:gd name="T56" fmla="*/ 1 w 688"/>
                <a:gd name="T57" fmla="*/ 1 h 640"/>
                <a:gd name="T58" fmla="*/ 1 w 688"/>
                <a:gd name="T59" fmla="*/ 1 h 640"/>
                <a:gd name="T60" fmla="*/ 1 w 688"/>
                <a:gd name="T61" fmla="*/ 1 h 640"/>
                <a:gd name="T62" fmla="*/ 1 w 688"/>
                <a:gd name="T63" fmla="*/ 1 h 640"/>
                <a:gd name="T64" fmla="*/ 1 w 688"/>
                <a:gd name="T65" fmla="*/ 1 h 640"/>
                <a:gd name="T66" fmla="*/ 1 w 688"/>
                <a:gd name="T67" fmla="*/ 1 h 640"/>
                <a:gd name="T68" fmla="*/ 1 w 688"/>
                <a:gd name="T69" fmla="*/ 1 h 640"/>
                <a:gd name="T70" fmla="*/ 1 w 688"/>
                <a:gd name="T71" fmla="*/ 1 h 640"/>
                <a:gd name="T72" fmla="*/ 1 w 688"/>
                <a:gd name="T73" fmla="*/ 1 h 640"/>
                <a:gd name="T74" fmla="*/ 1 w 688"/>
                <a:gd name="T75" fmla="*/ 1 h 640"/>
                <a:gd name="T76" fmla="*/ 1 w 688"/>
                <a:gd name="T77" fmla="*/ 1 h 640"/>
                <a:gd name="T78" fmla="*/ 1 w 688"/>
                <a:gd name="T79" fmla="*/ 1 h 640"/>
                <a:gd name="T80" fmla="*/ 1 w 688"/>
                <a:gd name="T81" fmla="*/ 1 h 640"/>
                <a:gd name="T82" fmla="*/ 1 w 688"/>
                <a:gd name="T83" fmla="*/ 1 h 640"/>
                <a:gd name="T84" fmla="*/ 1 w 688"/>
                <a:gd name="T85" fmla="*/ 1 h 6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8"/>
                <a:gd name="T130" fmla="*/ 0 h 640"/>
                <a:gd name="T131" fmla="*/ 688 w 688"/>
                <a:gd name="T132" fmla="*/ 640 h 6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8" h="640">
                  <a:moveTo>
                    <a:pt x="165" y="48"/>
                  </a:moveTo>
                  <a:lnTo>
                    <a:pt x="93" y="84"/>
                  </a:lnTo>
                  <a:lnTo>
                    <a:pt x="40" y="40"/>
                  </a:lnTo>
                  <a:lnTo>
                    <a:pt x="0" y="71"/>
                  </a:lnTo>
                  <a:lnTo>
                    <a:pt x="4" y="91"/>
                  </a:lnTo>
                  <a:lnTo>
                    <a:pt x="8" y="109"/>
                  </a:lnTo>
                  <a:lnTo>
                    <a:pt x="17" y="127"/>
                  </a:lnTo>
                  <a:lnTo>
                    <a:pt x="25" y="142"/>
                  </a:lnTo>
                  <a:lnTo>
                    <a:pt x="31" y="154"/>
                  </a:lnTo>
                  <a:lnTo>
                    <a:pt x="38" y="165"/>
                  </a:lnTo>
                  <a:lnTo>
                    <a:pt x="43" y="170"/>
                  </a:lnTo>
                  <a:lnTo>
                    <a:pt x="45" y="173"/>
                  </a:lnTo>
                  <a:lnTo>
                    <a:pt x="71" y="301"/>
                  </a:lnTo>
                  <a:lnTo>
                    <a:pt x="75" y="328"/>
                  </a:lnTo>
                  <a:lnTo>
                    <a:pt x="81" y="355"/>
                  </a:lnTo>
                  <a:lnTo>
                    <a:pt x="88" y="380"/>
                  </a:lnTo>
                  <a:lnTo>
                    <a:pt x="96" y="405"/>
                  </a:lnTo>
                  <a:lnTo>
                    <a:pt x="105" y="428"/>
                  </a:lnTo>
                  <a:lnTo>
                    <a:pt x="116" y="450"/>
                  </a:lnTo>
                  <a:lnTo>
                    <a:pt x="126" y="471"/>
                  </a:lnTo>
                  <a:lnTo>
                    <a:pt x="139" y="491"/>
                  </a:lnTo>
                  <a:lnTo>
                    <a:pt x="152" y="509"/>
                  </a:lnTo>
                  <a:lnTo>
                    <a:pt x="166" y="526"/>
                  </a:lnTo>
                  <a:lnTo>
                    <a:pt x="181" y="542"/>
                  </a:lnTo>
                  <a:lnTo>
                    <a:pt x="198" y="556"/>
                  </a:lnTo>
                  <a:lnTo>
                    <a:pt x="216" y="570"/>
                  </a:lnTo>
                  <a:lnTo>
                    <a:pt x="234" y="582"/>
                  </a:lnTo>
                  <a:lnTo>
                    <a:pt x="255" y="592"/>
                  </a:lnTo>
                  <a:lnTo>
                    <a:pt x="276" y="601"/>
                  </a:lnTo>
                  <a:lnTo>
                    <a:pt x="296" y="609"/>
                  </a:lnTo>
                  <a:lnTo>
                    <a:pt x="315" y="617"/>
                  </a:lnTo>
                  <a:lnTo>
                    <a:pt x="331" y="623"/>
                  </a:lnTo>
                  <a:lnTo>
                    <a:pt x="345" y="629"/>
                  </a:lnTo>
                  <a:lnTo>
                    <a:pt x="357" y="633"/>
                  </a:lnTo>
                  <a:lnTo>
                    <a:pt x="370" y="637"/>
                  </a:lnTo>
                  <a:lnTo>
                    <a:pt x="382" y="638"/>
                  </a:lnTo>
                  <a:lnTo>
                    <a:pt x="392" y="639"/>
                  </a:lnTo>
                  <a:lnTo>
                    <a:pt x="403" y="640"/>
                  </a:lnTo>
                  <a:lnTo>
                    <a:pt x="415" y="639"/>
                  </a:lnTo>
                  <a:lnTo>
                    <a:pt x="428" y="637"/>
                  </a:lnTo>
                  <a:lnTo>
                    <a:pt x="440" y="633"/>
                  </a:lnTo>
                  <a:lnTo>
                    <a:pt x="455" y="629"/>
                  </a:lnTo>
                  <a:lnTo>
                    <a:pt x="471" y="624"/>
                  </a:lnTo>
                  <a:lnTo>
                    <a:pt x="491" y="617"/>
                  </a:lnTo>
                  <a:lnTo>
                    <a:pt x="512" y="609"/>
                  </a:lnTo>
                  <a:lnTo>
                    <a:pt x="534" y="606"/>
                  </a:lnTo>
                  <a:lnTo>
                    <a:pt x="553" y="599"/>
                  </a:lnTo>
                  <a:lnTo>
                    <a:pt x="574" y="587"/>
                  </a:lnTo>
                  <a:lnTo>
                    <a:pt x="592" y="571"/>
                  </a:lnTo>
                  <a:lnTo>
                    <a:pt x="610" y="553"/>
                  </a:lnTo>
                  <a:lnTo>
                    <a:pt x="626" y="530"/>
                  </a:lnTo>
                  <a:lnTo>
                    <a:pt x="641" y="506"/>
                  </a:lnTo>
                  <a:lnTo>
                    <a:pt x="655" y="478"/>
                  </a:lnTo>
                  <a:lnTo>
                    <a:pt x="665" y="449"/>
                  </a:lnTo>
                  <a:lnTo>
                    <a:pt x="674" y="419"/>
                  </a:lnTo>
                  <a:lnTo>
                    <a:pt x="681" y="387"/>
                  </a:lnTo>
                  <a:lnTo>
                    <a:pt x="686" y="355"/>
                  </a:lnTo>
                  <a:lnTo>
                    <a:pt x="688" y="321"/>
                  </a:lnTo>
                  <a:lnTo>
                    <a:pt x="687" y="288"/>
                  </a:lnTo>
                  <a:lnTo>
                    <a:pt x="683" y="255"/>
                  </a:lnTo>
                  <a:lnTo>
                    <a:pt x="676" y="222"/>
                  </a:lnTo>
                  <a:lnTo>
                    <a:pt x="661" y="190"/>
                  </a:lnTo>
                  <a:lnTo>
                    <a:pt x="645" y="161"/>
                  </a:lnTo>
                  <a:lnTo>
                    <a:pt x="628" y="135"/>
                  </a:lnTo>
                  <a:lnTo>
                    <a:pt x="611" y="111"/>
                  </a:lnTo>
                  <a:lnTo>
                    <a:pt x="592" y="89"/>
                  </a:lnTo>
                  <a:lnTo>
                    <a:pt x="574" y="69"/>
                  </a:lnTo>
                  <a:lnTo>
                    <a:pt x="553" y="53"/>
                  </a:lnTo>
                  <a:lnTo>
                    <a:pt x="532" y="38"/>
                  </a:lnTo>
                  <a:lnTo>
                    <a:pt x="509" y="25"/>
                  </a:lnTo>
                  <a:lnTo>
                    <a:pt x="486" y="16"/>
                  </a:lnTo>
                  <a:lnTo>
                    <a:pt x="461" y="9"/>
                  </a:lnTo>
                  <a:lnTo>
                    <a:pt x="435" y="3"/>
                  </a:lnTo>
                  <a:lnTo>
                    <a:pt x="407" y="1"/>
                  </a:lnTo>
                  <a:lnTo>
                    <a:pt x="377" y="0"/>
                  </a:lnTo>
                  <a:lnTo>
                    <a:pt x="346" y="2"/>
                  </a:lnTo>
                  <a:lnTo>
                    <a:pt x="314" y="6"/>
                  </a:lnTo>
                  <a:lnTo>
                    <a:pt x="225" y="18"/>
                  </a:lnTo>
                  <a:lnTo>
                    <a:pt x="223" y="20"/>
                  </a:lnTo>
                  <a:lnTo>
                    <a:pt x="218" y="22"/>
                  </a:lnTo>
                  <a:lnTo>
                    <a:pt x="211" y="25"/>
                  </a:lnTo>
                  <a:lnTo>
                    <a:pt x="202" y="30"/>
                  </a:lnTo>
                  <a:lnTo>
                    <a:pt x="192" y="35"/>
                  </a:lnTo>
                  <a:lnTo>
                    <a:pt x="181" y="40"/>
                  </a:lnTo>
                  <a:lnTo>
                    <a:pt x="173" y="45"/>
                  </a:lnTo>
                  <a:lnTo>
                    <a:pt x="165" y="48"/>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8" name="Freeform 87"/>
            <p:cNvSpPr>
              <a:spLocks/>
            </p:cNvSpPr>
            <p:nvPr/>
          </p:nvSpPr>
          <p:spPr bwMode="auto">
            <a:xfrm>
              <a:off x="3990" y="2981"/>
              <a:ext cx="269" cy="318"/>
            </a:xfrm>
            <a:custGeom>
              <a:avLst/>
              <a:gdLst>
                <a:gd name="T0" fmla="*/ 1 w 536"/>
                <a:gd name="T1" fmla="*/ 1 h 634"/>
                <a:gd name="T2" fmla="*/ 1 w 536"/>
                <a:gd name="T3" fmla="*/ 0 h 634"/>
                <a:gd name="T4" fmla="*/ 1 w 536"/>
                <a:gd name="T5" fmla="*/ 1 h 634"/>
                <a:gd name="T6" fmla="*/ 1 w 536"/>
                <a:gd name="T7" fmla="*/ 1 h 634"/>
                <a:gd name="T8" fmla="*/ 1 w 536"/>
                <a:gd name="T9" fmla="*/ 1 h 634"/>
                <a:gd name="T10" fmla="*/ 1 w 536"/>
                <a:gd name="T11" fmla="*/ 1 h 634"/>
                <a:gd name="T12" fmla="*/ 1 w 536"/>
                <a:gd name="T13" fmla="*/ 1 h 634"/>
                <a:gd name="T14" fmla="*/ 1 w 536"/>
                <a:gd name="T15" fmla="*/ 1 h 634"/>
                <a:gd name="T16" fmla="*/ 1 w 536"/>
                <a:gd name="T17" fmla="*/ 1 h 634"/>
                <a:gd name="T18" fmla="*/ 1 w 536"/>
                <a:gd name="T19" fmla="*/ 1 h 634"/>
                <a:gd name="T20" fmla="*/ 1 w 536"/>
                <a:gd name="T21" fmla="*/ 1 h 634"/>
                <a:gd name="T22" fmla="*/ 1 w 536"/>
                <a:gd name="T23" fmla="*/ 1 h 634"/>
                <a:gd name="T24" fmla="*/ 1 w 536"/>
                <a:gd name="T25" fmla="*/ 1 h 634"/>
                <a:gd name="T26" fmla="*/ 1 w 536"/>
                <a:gd name="T27" fmla="*/ 1 h 634"/>
                <a:gd name="T28" fmla="*/ 1 w 536"/>
                <a:gd name="T29" fmla="*/ 1 h 634"/>
                <a:gd name="T30" fmla="*/ 1 w 536"/>
                <a:gd name="T31" fmla="*/ 1 h 634"/>
                <a:gd name="T32" fmla="*/ 1 w 536"/>
                <a:gd name="T33" fmla="*/ 1 h 634"/>
                <a:gd name="T34" fmla="*/ 1 w 536"/>
                <a:gd name="T35" fmla="*/ 1 h 634"/>
                <a:gd name="T36" fmla="*/ 1 w 536"/>
                <a:gd name="T37" fmla="*/ 1 h 634"/>
                <a:gd name="T38" fmla="*/ 1 w 536"/>
                <a:gd name="T39" fmla="*/ 1 h 634"/>
                <a:gd name="T40" fmla="*/ 1 w 536"/>
                <a:gd name="T41" fmla="*/ 1 h 634"/>
                <a:gd name="T42" fmla="*/ 1 w 536"/>
                <a:gd name="T43" fmla="*/ 1 h 634"/>
                <a:gd name="T44" fmla="*/ 1 w 536"/>
                <a:gd name="T45" fmla="*/ 1 h 634"/>
                <a:gd name="T46" fmla="*/ 1 w 536"/>
                <a:gd name="T47" fmla="*/ 1 h 634"/>
                <a:gd name="T48" fmla="*/ 1 w 536"/>
                <a:gd name="T49" fmla="*/ 1 h 634"/>
                <a:gd name="T50" fmla="*/ 1 w 536"/>
                <a:gd name="T51" fmla="*/ 1 h 634"/>
                <a:gd name="T52" fmla="*/ 1 w 536"/>
                <a:gd name="T53" fmla="*/ 1 h 634"/>
                <a:gd name="T54" fmla="*/ 1 w 536"/>
                <a:gd name="T55" fmla="*/ 1 h 634"/>
                <a:gd name="T56" fmla="*/ 1 w 536"/>
                <a:gd name="T57" fmla="*/ 1 h 634"/>
                <a:gd name="T58" fmla="*/ 1 w 536"/>
                <a:gd name="T59" fmla="*/ 1 h 634"/>
                <a:gd name="T60" fmla="*/ 1 w 536"/>
                <a:gd name="T61" fmla="*/ 1 h 634"/>
                <a:gd name="T62" fmla="*/ 1 w 536"/>
                <a:gd name="T63" fmla="*/ 1 h 634"/>
                <a:gd name="T64" fmla="*/ 1 w 536"/>
                <a:gd name="T65" fmla="*/ 1 h 634"/>
                <a:gd name="T66" fmla="*/ 1 w 536"/>
                <a:gd name="T67" fmla="*/ 1 h 634"/>
                <a:gd name="T68" fmla="*/ 1 w 536"/>
                <a:gd name="T69" fmla="*/ 1 h 634"/>
                <a:gd name="T70" fmla="*/ 1 w 536"/>
                <a:gd name="T71" fmla="*/ 1 h 634"/>
                <a:gd name="T72" fmla="*/ 1 w 536"/>
                <a:gd name="T73" fmla="*/ 1 h 634"/>
                <a:gd name="T74" fmla="*/ 1 w 536"/>
                <a:gd name="T75" fmla="*/ 1 h 634"/>
                <a:gd name="T76" fmla="*/ 1 w 536"/>
                <a:gd name="T77" fmla="*/ 1 h 634"/>
                <a:gd name="T78" fmla="*/ 1 w 536"/>
                <a:gd name="T79" fmla="*/ 1 h 634"/>
                <a:gd name="T80" fmla="*/ 1 w 536"/>
                <a:gd name="T81" fmla="*/ 1 h 634"/>
                <a:gd name="T82" fmla="*/ 1 w 536"/>
                <a:gd name="T83" fmla="*/ 1 h 634"/>
                <a:gd name="T84" fmla="*/ 1 w 536"/>
                <a:gd name="T85" fmla="*/ 1 h 634"/>
                <a:gd name="T86" fmla="*/ 1 w 536"/>
                <a:gd name="T87" fmla="*/ 1 h 634"/>
                <a:gd name="T88" fmla="*/ 1 w 536"/>
                <a:gd name="T89" fmla="*/ 1 h 634"/>
                <a:gd name="T90" fmla="*/ 0 w 536"/>
                <a:gd name="T91" fmla="*/ 1 h 634"/>
                <a:gd name="T92" fmla="*/ 1 w 536"/>
                <a:gd name="T93" fmla="*/ 1 h 634"/>
                <a:gd name="T94" fmla="*/ 1 w 536"/>
                <a:gd name="T95" fmla="*/ 1 h 634"/>
                <a:gd name="T96" fmla="*/ 1 w 536"/>
                <a:gd name="T97" fmla="*/ 1 h 634"/>
                <a:gd name="T98" fmla="*/ 1 w 536"/>
                <a:gd name="T99" fmla="*/ 1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6"/>
                <a:gd name="T151" fmla="*/ 0 h 634"/>
                <a:gd name="T152" fmla="*/ 536 w 536"/>
                <a:gd name="T153" fmla="*/ 634 h 6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6" h="634">
                  <a:moveTo>
                    <a:pt x="73" y="72"/>
                  </a:moveTo>
                  <a:lnTo>
                    <a:pt x="191" y="0"/>
                  </a:lnTo>
                  <a:lnTo>
                    <a:pt x="238" y="1"/>
                  </a:lnTo>
                  <a:lnTo>
                    <a:pt x="280" y="4"/>
                  </a:lnTo>
                  <a:lnTo>
                    <a:pt x="316" y="10"/>
                  </a:lnTo>
                  <a:lnTo>
                    <a:pt x="350" y="17"/>
                  </a:lnTo>
                  <a:lnTo>
                    <a:pt x="379" y="26"/>
                  </a:lnTo>
                  <a:lnTo>
                    <a:pt x="404" y="38"/>
                  </a:lnTo>
                  <a:lnTo>
                    <a:pt x="427" y="52"/>
                  </a:lnTo>
                  <a:lnTo>
                    <a:pt x="445" y="68"/>
                  </a:lnTo>
                  <a:lnTo>
                    <a:pt x="463" y="87"/>
                  </a:lnTo>
                  <a:lnTo>
                    <a:pt x="476" y="110"/>
                  </a:lnTo>
                  <a:lnTo>
                    <a:pt x="489" y="136"/>
                  </a:lnTo>
                  <a:lnTo>
                    <a:pt x="501" y="165"/>
                  </a:lnTo>
                  <a:lnTo>
                    <a:pt x="510" y="197"/>
                  </a:lnTo>
                  <a:lnTo>
                    <a:pt x="519" y="234"/>
                  </a:lnTo>
                  <a:lnTo>
                    <a:pt x="528" y="274"/>
                  </a:lnTo>
                  <a:lnTo>
                    <a:pt x="536" y="318"/>
                  </a:lnTo>
                  <a:lnTo>
                    <a:pt x="527" y="361"/>
                  </a:lnTo>
                  <a:lnTo>
                    <a:pt x="517" y="401"/>
                  </a:lnTo>
                  <a:lnTo>
                    <a:pt x="505" y="439"/>
                  </a:lnTo>
                  <a:lnTo>
                    <a:pt x="493" y="472"/>
                  </a:lnTo>
                  <a:lnTo>
                    <a:pt x="479" y="503"/>
                  </a:lnTo>
                  <a:lnTo>
                    <a:pt x="463" y="531"/>
                  </a:lnTo>
                  <a:lnTo>
                    <a:pt x="444" y="556"/>
                  </a:lnTo>
                  <a:lnTo>
                    <a:pt x="426" y="577"/>
                  </a:lnTo>
                  <a:lnTo>
                    <a:pt x="404" y="595"/>
                  </a:lnTo>
                  <a:lnTo>
                    <a:pt x="380" y="610"/>
                  </a:lnTo>
                  <a:lnTo>
                    <a:pt x="353" y="621"/>
                  </a:lnTo>
                  <a:lnTo>
                    <a:pt x="326" y="629"/>
                  </a:lnTo>
                  <a:lnTo>
                    <a:pt x="293" y="633"/>
                  </a:lnTo>
                  <a:lnTo>
                    <a:pt x="260" y="634"/>
                  </a:lnTo>
                  <a:lnTo>
                    <a:pt x="223" y="632"/>
                  </a:lnTo>
                  <a:lnTo>
                    <a:pt x="183" y="626"/>
                  </a:lnTo>
                  <a:lnTo>
                    <a:pt x="167" y="619"/>
                  </a:lnTo>
                  <a:lnTo>
                    <a:pt x="149" y="611"/>
                  </a:lnTo>
                  <a:lnTo>
                    <a:pt x="131" y="601"/>
                  </a:lnTo>
                  <a:lnTo>
                    <a:pt x="114" y="587"/>
                  </a:lnTo>
                  <a:lnTo>
                    <a:pt x="95" y="572"/>
                  </a:lnTo>
                  <a:lnTo>
                    <a:pt x="78" y="554"/>
                  </a:lnTo>
                  <a:lnTo>
                    <a:pt x="62" y="533"/>
                  </a:lnTo>
                  <a:lnTo>
                    <a:pt x="47" y="509"/>
                  </a:lnTo>
                  <a:lnTo>
                    <a:pt x="30" y="465"/>
                  </a:lnTo>
                  <a:lnTo>
                    <a:pt x="15" y="416"/>
                  </a:lnTo>
                  <a:lnTo>
                    <a:pt x="4" y="359"/>
                  </a:lnTo>
                  <a:lnTo>
                    <a:pt x="0" y="300"/>
                  </a:lnTo>
                  <a:lnTo>
                    <a:pt x="2" y="241"/>
                  </a:lnTo>
                  <a:lnTo>
                    <a:pt x="15" y="182"/>
                  </a:lnTo>
                  <a:lnTo>
                    <a:pt x="38" y="125"/>
                  </a:lnTo>
                  <a:lnTo>
                    <a:pt x="73" y="72"/>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9" name="Freeform 88"/>
            <p:cNvSpPr>
              <a:spLocks/>
            </p:cNvSpPr>
            <p:nvPr/>
          </p:nvSpPr>
          <p:spPr bwMode="auto">
            <a:xfrm>
              <a:off x="4290" y="3140"/>
              <a:ext cx="322" cy="276"/>
            </a:xfrm>
            <a:custGeom>
              <a:avLst/>
              <a:gdLst>
                <a:gd name="T0" fmla="*/ 1 w 643"/>
                <a:gd name="T1" fmla="*/ 1 h 552"/>
                <a:gd name="T2" fmla="*/ 0 w 643"/>
                <a:gd name="T3" fmla="*/ 1 h 552"/>
                <a:gd name="T4" fmla="*/ 1 w 643"/>
                <a:gd name="T5" fmla="*/ 1 h 552"/>
                <a:gd name="T6" fmla="*/ 1 w 643"/>
                <a:gd name="T7" fmla="*/ 1 h 552"/>
                <a:gd name="T8" fmla="*/ 1 w 643"/>
                <a:gd name="T9" fmla="*/ 1 h 552"/>
                <a:gd name="T10" fmla="*/ 1 w 643"/>
                <a:gd name="T11" fmla="*/ 1 h 552"/>
                <a:gd name="T12" fmla="*/ 1 w 643"/>
                <a:gd name="T13" fmla="*/ 1 h 552"/>
                <a:gd name="T14" fmla="*/ 1 w 643"/>
                <a:gd name="T15" fmla="*/ 1 h 552"/>
                <a:gd name="T16" fmla="*/ 1 w 643"/>
                <a:gd name="T17" fmla="*/ 1 h 552"/>
                <a:gd name="T18" fmla="*/ 1 w 643"/>
                <a:gd name="T19" fmla="*/ 1 h 552"/>
                <a:gd name="T20" fmla="*/ 1 w 643"/>
                <a:gd name="T21" fmla="*/ 1 h 552"/>
                <a:gd name="T22" fmla="*/ 1 w 643"/>
                <a:gd name="T23" fmla="*/ 1 h 552"/>
                <a:gd name="T24" fmla="*/ 1 w 643"/>
                <a:gd name="T25" fmla="*/ 1 h 552"/>
                <a:gd name="T26" fmla="*/ 1 w 643"/>
                <a:gd name="T27" fmla="*/ 0 h 552"/>
                <a:gd name="T28" fmla="*/ 1 w 643"/>
                <a:gd name="T29" fmla="*/ 1 h 552"/>
                <a:gd name="T30" fmla="*/ 1 w 643"/>
                <a:gd name="T31" fmla="*/ 1 h 552"/>
                <a:gd name="T32" fmla="*/ 1 w 643"/>
                <a:gd name="T33" fmla="*/ 1 h 552"/>
                <a:gd name="T34" fmla="*/ 1 w 643"/>
                <a:gd name="T35" fmla="*/ 1 h 552"/>
                <a:gd name="T36" fmla="*/ 1 w 643"/>
                <a:gd name="T37" fmla="*/ 1 h 552"/>
                <a:gd name="T38" fmla="*/ 1 w 643"/>
                <a:gd name="T39" fmla="*/ 1 h 552"/>
                <a:gd name="T40" fmla="*/ 1 w 643"/>
                <a:gd name="T41" fmla="*/ 1 h 552"/>
                <a:gd name="T42" fmla="*/ 1 w 643"/>
                <a:gd name="T43" fmla="*/ 1 h 552"/>
                <a:gd name="T44" fmla="*/ 1 w 643"/>
                <a:gd name="T45" fmla="*/ 1 h 552"/>
                <a:gd name="T46" fmla="*/ 1 w 643"/>
                <a:gd name="T47" fmla="*/ 1 h 552"/>
                <a:gd name="T48" fmla="*/ 1 w 643"/>
                <a:gd name="T49" fmla="*/ 1 h 552"/>
                <a:gd name="T50" fmla="*/ 1 w 643"/>
                <a:gd name="T51" fmla="*/ 1 h 552"/>
                <a:gd name="T52" fmla="*/ 1 w 643"/>
                <a:gd name="T53" fmla="*/ 1 h 552"/>
                <a:gd name="T54" fmla="*/ 1 w 643"/>
                <a:gd name="T55" fmla="*/ 1 h 552"/>
                <a:gd name="T56" fmla="*/ 1 w 643"/>
                <a:gd name="T57" fmla="*/ 1 h 552"/>
                <a:gd name="T58" fmla="*/ 1 w 643"/>
                <a:gd name="T59" fmla="*/ 1 h 552"/>
                <a:gd name="T60" fmla="*/ 1 w 643"/>
                <a:gd name="T61" fmla="*/ 1 h 552"/>
                <a:gd name="T62" fmla="*/ 1 w 643"/>
                <a:gd name="T63" fmla="*/ 1 h 552"/>
                <a:gd name="T64" fmla="*/ 1 w 643"/>
                <a:gd name="T65" fmla="*/ 1 h 552"/>
                <a:gd name="T66" fmla="*/ 1 w 643"/>
                <a:gd name="T67" fmla="*/ 1 h 552"/>
                <a:gd name="T68" fmla="*/ 1 w 643"/>
                <a:gd name="T69" fmla="*/ 1 h 552"/>
                <a:gd name="T70" fmla="*/ 1 w 643"/>
                <a:gd name="T71" fmla="*/ 1 h 552"/>
                <a:gd name="T72" fmla="*/ 1 w 643"/>
                <a:gd name="T73" fmla="*/ 1 h 552"/>
                <a:gd name="T74" fmla="*/ 1 w 643"/>
                <a:gd name="T75" fmla="*/ 1 h 552"/>
                <a:gd name="T76" fmla="*/ 1 w 643"/>
                <a:gd name="T77" fmla="*/ 1 h 552"/>
                <a:gd name="T78" fmla="*/ 1 w 643"/>
                <a:gd name="T79" fmla="*/ 1 h 552"/>
                <a:gd name="T80" fmla="*/ 1 w 643"/>
                <a:gd name="T81" fmla="*/ 1 h 552"/>
                <a:gd name="T82" fmla="*/ 1 w 643"/>
                <a:gd name="T83" fmla="*/ 1 h 552"/>
                <a:gd name="T84" fmla="*/ 1 w 643"/>
                <a:gd name="T85" fmla="*/ 1 h 552"/>
                <a:gd name="T86" fmla="*/ 1 w 643"/>
                <a:gd name="T87" fmla="*/ 1 h 552"/>
                <a:gd name="T88" fmla="*/ 1 w 643"/>
                <a:gd name="T89" fmla="*/ 1 h 552"/>
                <a:gd name="T90" fmla="*/ 1 w 643"/>
                <a:gd name="T91" fmla="*/ 1 h 552"/>
                <a:gd name="T92" fmla="*/ 1 w 643"/>
                <a:gd name="T93" fmla="*/ 1 h 552"/>
                <a:gd name="T94" fmla="*/ 1 w 643"/>
                <a:gd name="T95" fmla="*/ 1 h 552"/>
                <a:gd name="T96" fmla="*/ 1 w 643"/>
                <a:gd name="T97" fmla="*/ 1 h 552"/>
                <a:gd name="T98" fmla="*/ 1 w 643"/>
                <a:gd name="T99" fmla="*/ 1 h 552"/>
                <a:gd name="T100" fmla="*/ 1 w 643"/>
                <a:gd name="T101" fmla="*/ 1 h 552"/>
                <a:gd name="T102" fmla="*/ 1 w 643"/>
                <a:gd name="T103" fmla="*/ 1 h 552"/>
                <a:gd name="T104" fmla="*/ 1 w 643"/>
                <a:gd name="T105" fmla="*/ 1 h 552"/>
                <a:gd name="T106" fmla="*/ 1 w 643"/>
                <a:gd name="T107" fmla="*/ 1 h 552"/>
                <a:gd name="T108" fmla="*/ 1 w 643"/>
                <a:gd name="T109" fmla="*/ 1 h 552"/>
                <a:gd name="T110" fmla="*/ 1 w 643"/>
                <a:gd name="T111" fmla="*/ 1 h 552"/>
                <a:gd name="T112" fmla="*/ 1 w 643"/>
                <a:gd name="T113" fmla="*/ 1 h 552"/>
                <a:gd name="T114" fmla="*/ 1 w 643"/>
                <a:gd name="T115" fmla="*/ 1 h 5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3"/>
                <a:gd name="T175" fmla="*/ 0 h 552"/>
                <a:gd name="T176" fmla="*/ 643 w 643"/>
                <a:gd name="T177" fmla="*/ 552 h 5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3" h="552">
                  <a:moveTo>
                    <a:pt x="26" y="360"/>
                  </a:moveTo>
                  <a:lnTo>
                    <a:pt x="0" y="241"/>
                  </a:lnTo>
                  <a:lnTo>
                    <a:pt x="5" y="201"/>
                  </a:lnTo>
                  <a:lnTo>
                    <a:pt x="16" y="165"/>
                  </a:lnTo>
                  <a:lnTo>
                    <a:pt x="29" y="133"/>
                  </a:lnTo>
                  <a:lnTo>
                    <a:pt x="46" y="104"/>
                  </a:lnTo>
                  <a:lnTo>
                    <a:pt x="66" y="79"/>
                  </a:lnTo>
                  <a:lnTo>
                    <a:pt x="89" y="57"/>
                  </a:lnTo>
                  <a:lnTo>
                    <a:pt x="115" y="40"/>
                  </a:lnTo>
                  <a:lnTo>
                    <a:pt x="142" y="25"/>
                  </a:lnTo>
                  <a:lnTo>
                    <a:pt x="172" y="13"/>
                  </a:lnTo>
                  <a:lnTo>
                    <a:pt x="205" y="6"/>
                  </a:lnTo>
                  <a:lnTo>
                    <a:pt x="238" y="2"/>
                  </a:lnTo>
                  <a:lnTo>
                    <a:pt x="272" y="0"/>
                  </a:lnTo>
                  <a:lnTo>
                    <a:pt x="308" y="2"/>
                  </a:lnTo>
                  <a:lnTo>
                    <a:pt x="344" y="6"/>
                  </a:lnTo>
                  <a:lnTo>
                    <a:pt x="381" y="15"/>
                  </a:lnTo>
                  <a:lnTo>
                    <a:pt x="418" y="26"/>
                  </a:lnTo>
                  <a:lnTo>
                    <a:pt x="454" y="44"/>
                  </a:lnTo>
                  <a:lnTo>
                    <a:pt x="489" y="65"/>
                  </a:lnTo>
                  <a:lnTo>
                    <a:pt x="520" y="87"/>
                  </a:lnTo>
                  <a:lnTo>
                    <a:pt x="549" y="111"/>
                  </a:lnTo>
                  <a:lnTo>
                    <a:pt x="573" y="138"/>
                  </a:lnTo>
                  <a:lnTo>
                    <a:pt x="595" y="164"/>
                  </a:lnTo>
                  <a:lnTo>
                    <a:pt x="612" y="193"/>
                  </a:lnTo>
                  <a:lnTo>
                    <a:pt x="627" y="222"/>
                  </a:lnTo>
                  <a:lnTo>
                    <a:pt x="636" y="252"/>
                  </a:lnTo>
                  <a:lnTo>
                    <a:pt x="642" y="282"/>
                  </a:lnTo>
                  <a:lnTo>
                    <a:pt x="643" y="313"/>
                  </a:lnTo>
                  <a:lnTo>
                    <a:pt x="641" y="344"/>
                  </a:lnTo>
                  <a:lnTo>
                    <a:pt x="633" y="375"/>
                  </a:lnTo>
                  <a:lnTo>
                    <a:pt x="620" y="406"/>
                  </a:lnTo>
                  <a:lnTo>
                    <a:pt x="603" y="436"/>
                  </a:lnTo>
                  <a:lnTo>
                    <a:pt x="580" y="466"/>
                  </a:lnTo>
                  <a:lnTo>
                    <a:pt x="568" y="479"/>
                  </a:lnTo>
                  <a:lnTo>
                    <a:pt x="553" y="491"/>
                  </a:lnTo>
                  <a:lnTo>
                    <a:pt x="537" y="505"/>
                  </a:lnTo>
                  <a:lnTo>
                    <a:pt x="519" y="518"/>
                  </a:lnTo>
                  <a:lnTo>
                    <a:pt x="498" y="529"/>
                  </a:lnTo>
                  <a:lnTo>
                    <a:pt x="474" y="539"/>
                  </a:lnTo>
                  <a:lnTo>
                    <a:pt x="449" y="547"/>
                  </a:lnTo>
                  <a:lnTo>
                    <a:pt x="421" y="551"/>
                  </a:lnTo>
                  <a:lnTo>
                    <a:pt x="399" y="552"/>
                  </a:lnTo>
                  <a:lnTo>
                    <a:pt x="375" y="551"/>
                  </a:lnTo>
                  <a:lnTo>
                    <a:pt x="350" y="549"/>
                  </a:lnTo>
                  <a:lnTo>
                    <a:pt x="323" y="547"/>
                  </a:lnTo>
                  <a:lnTo>
                    <a:pt x="297" y="541"/>
                  </a:lnTo>
                  <a:lnTo>
                    <a:pt x="268" y="535"/>
                  </a:lnTo>
                  <a:lnTo>
                    <a:pt x="240" y="527"/>
                  </a:lnTo>
                  <a:lnTo>
                    <a:pt x="213" y="517"/>
                  </a:lnTo>
                  <a:lnTo>
                    <a:pt x="185" y="505"/>
                  </a:lnTo>
                  <a:lnTo>
                    <a:pt x="157" y="490"/>
                  </a:lnTo>
                  <a:lnTo>
                    <a:pt x="132" y="475"/>
                  </a:lnTo>
                  <a:lnTo>
                    <a:pt x="107" y="457"/>
                  </a:lnTo>
                  <a:lnTo>
                    <a:pt x="84" y="436"/>
                  </a:lnTo>
                  <a:lnTo>
                    <a:pt x="62" y="413"/>
                  </a:lnTo>
                  <a:lnTo>
                    <a:pt x="43" y="388"/>
                  </a:lnTo>
                  <a:lnTo>
                    <a:pt x="26" y="36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0" name="Freeform 89"/>
            <p:cNvSpPr>
              <a:spLocks/>
            </p:cNvSpPr>
            <p:nvPr/>
          </p:nvSpPr>
          <p:spPr bwMode="auto">
            <a:xfrm>
              <a:off x="4008" y="2994"/>
              <a:ext cx="235" cy="293"/>
            </a:xfrm>
            <a:custGeom>
              <a:avLst/>
              <a:gdLst>
                <a:gd name="T0" fmla="*/ 0 w 471"/>
                <a:gd name="T1" fmla="*/ 1 h 585"/>
                <a:gd name="T2" fmla="*/ 0 w 471"/>
                <a:gd name="T3" fmla="*/ 1 h 585"/>
                <a:gd name="T4" fmla="*/ 0 w 471"/>
                <a:gd name="T5" fmla="*/ 1 h 585"/>
                <a:gd name="T6" fmla="*/ 0 w 471"/>
                <a:gd name="T7" fmla="*/ 1 h 585"/>
                <a:gd name="T8" fmla="*/ 0 w 471"/>
                <a:gd name="T9" fmla="*/ 1 h 585"/>
                <a:gd name="T10" fmla="*/ 0 w 471"/>
                <a:gd name="T11" fmla="*/ 1 h 585"/>
                <a:gd name="T12" fmla="*/ 0 w 471"/>
                <a:gd name="T13" fmla="*/ 1 h 585"/>
                <a:gd name="T14" fmla="*/ 0 w 471"/>
                <a:gd name="T15" fmla="*/ 1 h 585"/>
                <a:gd name="T16" fmla="*/ 0 w 471"/>
                <a:gd name="T17" fmla="*/ 1 h 585"/>
                <a:gd name="T18" fmla="*/ 0 w 471"/>
                <a:gd name="T19" fmla="*/ 1 h 585"/>
                <a:gd name="T20" fmla="*/ 0 w 471"/>
                <a:gd name="T21" fmla="*/ 1 h 585"/>
                <a:gd name="T22" fmla="*/ 0 w 471"/>
                <a:gd name="T23" fmla="*/ 1 h 585"/>
                <a:gd name="T24" fmla="*/ 0 w 471"/>
                <a:gd name="T25" fmla="*/ 1 h 585"/>
                <a:gd name="T26" fmla="*/ 0 w 471"/>
                <a:gd name="T27" fmla="*/ 1 h 585"/>
                <a:gd name="T28" fmla="*/ 0 w 471"/>
                <a:gd name="T29" fmla="*/ 1 h 585"/>
                <a:gd name="T30" fmla="*/ 0 w 471"/>
                <a:gd name="T31" fmla="*/ 1 h 585"/>
                <a:gd name="T32" fmla="*/ 0 w 471"/>
                <a:gd name="T33" fmla="*/ 1 h 585"/>
                <a:gd name="T34" fmla="*/ 0 w 471"/>
                <a:gd name="T35" fmla="*/ 1 h 585"/>
                <a:gd name="T36" fmla="*/ 0 w 471"/>
                <a:gd name="T37" fmla="*/ 1 h 585"/>
                <a:gd name="T38" fmla="*/ 0 w 471"/>
                <a:gd name="T39" fmla="*/ 1 h 585"/>
                <a:gd name="T40" fmla="*/ 0 w 471"/>
                <a:gd name="T41" fmla="*/ 1 h 585"/>
                <a:gd name="T42" fmla="*/ 0 w 471"/>
                <a:gd name="T43" fmla="*/ 1 h 585"/>
                <a:gd name="T44" fmla="*/ 0 w 471"/>
                <a:gd name="T45" fmla="*/ 1 h 585"/>
                <a:gd name="T46" fmla="*/ 0 w 471"/>
                <a:gd name="T47" fmla="*/ 1 h 585"/>
                <a:gd name="T48" fmla="*/ 0 w 471"/>
                <a:gd name="T49" fmla="*/ 1 h 585"/>
                <a:gd name="T50" fmla="*/ 0 w 471"/>
                <a:gd name="T51" fmla="*/ 1 h 585"/>
                <a:gd name="T52" fmla="*/ 0 w 471"/>
                <a:gd name="T53" fmla="*/ 1 h 585"/>
                <a:gd name="T54" fmla="*/ 0 w 471"/>
                <a:gd name="T55" fmla="*/ 1 h 585"/>
                <a:gd name="T56" fmla="*/ 0 w 471"/>
                <a:gd name="T57" fmla="*/ 1 h 585"/>
                <a:gd name="T58" fmla="*/ 0 w 471"/>
                <a:gd name="T59" fmla="*/ 1 h 585"/>
                <a:gd name="T60" fmla="*/ 0 w 471"/>
                <a:gd name="T61" fmla="*/ 1 h 585"/>
                <a:gd name="T62" fmla="*/ 0 w 471"/>
                <a:gd name="T63" fmla="*/ 1 h 5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1"/>
                <a:gd name="T97" fmla="*/ 0 h 585"/>
                <a:gd name="T98" fmla="*/ 471 w 471"/>
                <a:gd name="T99" fmla="*/ 585 h 5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1" h="585">
                  <a:moveTo>
                    <a:pt x="235" y="0"/>
                  </a:moveTo>
                  <a:lnTo>
                    <a:pt x="259" y="1"/>
                  </a:lnTo>
                  <a:lnTo>
                    <a:pt x="282" y="6"/>
                  </a:lnTo>
                  <a:lnTo>
                    <a:pt x="305" y="13"/>
                  </a:lnTo>
                  <a:lnTo>
                    <a:pt x="327" y="23"/>
                  </a:lnTo>
                  <a:lnTo>
                    <a:pt x="348" y="36"/>
                  </a:lnTo>
                  <a:lnTo>
                    <a:pt x="368" y="50"/>
                  </a:lnTo>
                  <a:lnTo>
                    <a:pt x="385" y="67"/>
                  </a:lnTo>
                  <a:lnTo>
                    <a:pt x="402" y="85"/>
                  </a:lnTo>
                  <a:lnTo>
                    <a:pt x="417" y="107"/>
                  </a:lnTo>
                  <a:lnTo>
                    <a:pt x="431" y="129"/>
                  </a:lnTo>
                  <a:lnTo>
                    <a:pt x="442" y="153"/>
                  </a:lnTo>
                  <a:lnTo>
                    <a:pt x="453" y="179"/>
                  </a:lnTo>
                  <a:lnTo>
                    <a:pt x="461" y="206"/>
                  </a:lnTo>
                  <a:lnTo>
                    <a:pt x="467" y="234"/>
                  </a:lnTo>
                  <a:lnTo>
                    <a:pt x="470" y="263"/>
                  </a:lnTo>
                  <a:lnTo>
                    <a:pt x="471" y="293"/>
                  </a:lnTo>
                  <a:lnTo>
                    <a:pt x="470" y="323"/>
                  </a:lnTo>
                  <a:lnTo>
                    <a:pt x="467" y="351"/>
                  </a:lnTo>
                  <a:lnTo>
                    <a:pt x="461" y="379"/>
                  </a:lnTo>
                  <a:lnTo>
                    <a:pt x="453" y="407"/>
                  </a:lnTo>
                  <a:lnTo>
                    <a:pt x="442" y="432"/>
                  </a:lnTo>
                  <a:lnTo>
                    <a:pt x="431" y="456"/>
                  </a:lnTo>
                  <a:lnTo>
                    <a:pt x="417" y="478"/>
                  </a:lnTo>
                  <a:lnTo>
                    <a:pt x="402" y="499"/>
                  </a:lnTo>
                  <a:lnTo>
                    <a:pt x="385" y="518"/>
                  </a:lnTo>
                  <a:lnTo>
                    <a:pt x="368" y="536"/>
                  </a:lnTo>
                  <a:lnTo>
                    <a:pt x="348" y="550"/>
                  </a:lnTo>
                  <a:lnTo>
                    <a:pt x="327" y="562"/>
                  </a:lnTo>
                  <a:lnTo>
                    <a:pt x="305" y="573"/>
                  </a:lnTo>
                  <a:lnTo>
                    <a:pt x="282" y="580"/>
                  </a:lnTo>
                  <a:lnTo>
                    <a:pt x="259" y="584"/>
                  </a:lnTo>
                  <a:lnTo>
                    <a:pt x="235" y="585"/>
                  </a:lnTo>
                  <a:lnTo>
                    <a:pt x="211" y="584"/>
                  </a:lnTo>
                  <a:lnTo>
                    <a:pt x="188" y="580"/>
                  </a:lnTo>
                  <a:lnTo>
                    <a:pt x="166" y="573"/>
                  </a:lnTo>
                  <a:lnTo>
                    <a:pt x="144" y="562"/>
                  </a:lnTo>
                  <a:lnTo>
                    <a:pt x="123" y="550"/>
                  </a:lnTo>
                  <a:lnTo>
                    <a:pt x="104" y="536"/>
                  </a:lnTo>
                  <a:lnTo>
                    <a:pt x="87" y="518"/>
                  </a:lnTo>
                  <a:lnTo>
                    <a:pt x="69" y="499"/>
                  </a:lnTo>
                  <a:lnTo>
                    <a:pt x="54" y="478"/>
                  </a:lnTo>
                  <a:lnTo>
                    <a:pt x="41" y="456"/>
                  </a:lnTo>
                  <a:lnTo>
                    <a:pt x="29" y="432"/>
                  </a:lnTo>
                  <a:lnTo>
                    <a:pt x="19" y="407"/>
                  </a:lnTo>
                  <a:lnTo>
                    <a:pt x="11" y="379"/>
                  </a:lnTo>
                  <a:lnTo>
                    <a:pt x="5" y="351"/>
                  </a:lnTo>
                  <a:lnTo>
                    <a:pt x="1" y="323"/>
                  </a:lnTo>
                  <a:lnTo>
                    <a:pt x="0" y="293"/>
                  </a:lnTo>
                  <a:lnTo>
                    <a:pt x="1" y="263"/>
                  </a:lnTo>
                  <a:lnTo>
                    <a:pt x="5" y="234"/>
                  </a:lnTo>
                  <a:lnTo>
                    <a:pt x="11" y="206"/>
                  </a:lnTo>
                  <a:lnTo>
                    <a:pt x="19" y="179"/>
                  </a:lnTo>
                  <a:lnTo>
                    <a:pt x="29" y="153"/>
                  </a:lnTo>
                  <a:lnTo>
                    <a:pt x="41" y="129"/>
                  </a:lnTo>
                  <a:lnTo>
                    <a:pt x="54" y="107"/>
                  </a:lnTo>
                  <a:lnTo>
                    <a:pt x="69" y="85"/>
                  </a:lnTo>
                  <a:lnTo>
                    <a:pt x="87" y="67"/>
                  </a:lnTo>
                  <a:lnTo>
                    <a:pt x="104" y="50"/>
                  </a:lnTo>
                  <a:lnTo>
                    <a:pt x="123" y="36"/>
                  </a:lnTo>
                  <a:lnTo>
                    <a:pt x="144" y="23"/>
                  </a:lnTo>
                  <a:lnTo>
                    <a:pt x="166" y="13"/>
                  </a:lnTo>
                  <a:lnTo>
                    <a:pt x="188" y="6"/>
                  </a:lnTo>
                  <a:lnTo>
                    <a:pt x="211" y="1"/>
                  </a:lnTo>
                  <a:lnTo>
                    <a:pt x="235" y="0"/>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1" name="Freeform 90"/>
            <p:cNvSpPr>
              <a:spLocks/>
            </p:cNvSpPr>
            <p:nvPr/>
          </p:nvSpPr>
          <p:spPr bwMode="auto">
            <a:xfrm>
              <a:off x="4309" y="3156"/>
              <a:ext cx="285" cy="244"/>
            </a:xfrm>
            <a:custGeom>
              <a:avLst/>
              <a:gdLst>
                <a:gd name="T0" fmla="*/ 1 w 570"/>
                <a:gd name="T1" fmla="*/ 1 h 487"/>
                <a:gd name="T2" fmla="*/ 1 w 570"/>
                <a:gd name="T3" fmla="*/ 1 h 487"/>
                <a:gd name="T4" fmla="*/ 1 w 570"/>
                <a:gd name="T5" fmla="*/ 1 h 487"/>
                <a:gd name="T6" fmla="*/ 1 w 570"/>
                <a:gd name="T7" fmla="*/ 1 h 487"/>
                <a:gd name="T8" fmla="*/ 1 w 570"/>
                <a:gd name="T9" fmla="*/ 1 h 487"/>
                <a:gd name="T10" fmla="*/ 1 w 570"/>
                <a:gd name="T11" fmla="*/ 0 h 487"/>
                <a:gd name="T12" fmla="*/ 1 w 570"/>
                <a:gd name="T13" fmla="*/ 1 h 487"/>
                <a:gd name="T14" fmla="*/ 1 w 570"/>
                <a:gd name="T15" fmla="*/ 1 h 487"/>
                <a:gd name="T16" fmla="*/ 1 w 570"/>
                <a:gd name="T17" fmla="*/ 1 h 487"/>
                <a:gd name="T18" fmla="*/ 1 w 570"/>
                <a:gd name="T19" fmla="*/ 1 h 487"/>
                <a:gd name="T20" fmla="*/ 1 w 570"/>
                <a:gd name="T21" fmla="*/ 1 h 487"/>
                <a:gd name="T22" fmla="*/ 1 w 570"/>
                <a:gd name="T23" fmla="*/ 1 h 487"/>
                <a:gd name="T24" fmla="*/ 1 w 570"/>
                <a:gd name="T25" fmla="*/ 1 h 487"/>
                <a:gd name="T26" fmla="*/ 1 w 570"/>
                <a:gd name="T27" fmla="*/ 1 h 487"/>
                <a:gd name="T28" fmla="*/ 1 w 570"/>
                <a:gd name="T29" fmla="*/ 1 h 487"/>
                <a:gd name="T30" fmla="*/ 1 w 570"/>
                <a:gd name="T31" fmla="*/ 1 h 487"/>
                <a:gd name="T32" fmla="*/ 1 w 570"/>
                <a:gd name="T33" fmla="*/ 1 h 487"/>
                <a:gd name="T34" fmla="*/ 1 w 570"/>
                <a:gd name="T35" fmla="*/ 1 h 487"/>
                <a:gd name="T36" fmla="*/ 1 w 570"/>
                <a:gd name="T37" fmla="*/ 1 h 487"/>
                <a:gd name="T38" fmla="*/ 1 w 570"/>
                <a:gd name="T39" fmla="*/ 1 h 487"/>
                <a:gd name="T40" fmla="*/ 1 w 570"/>
                <a:gd name="T41" fmla="*/ 1 h 487"/>
                <a:gd name="T42" fmla="*/ 1 w 570"/>
                <a:gd name="T43" fmla="*/ 1 h 487"/>
                <a:gd name="T44" fmla="*/ 1 w 570"/>
                <a:gd name="T45" fmla="*/ 1 h 487"/>
                <a:gd name="T46" fmla="*/ 1 w 570"/>
                <a:gd name="T47" fmla="*/ 1 h 487"/>
                <a:gd name="T48" fmla="*/ 1 w 570"/>
                <a:gd name="T49" fmla="*/ 1 h 487"/>
                <a:gd name="T50" fmla="*/ 1 w 570"/>
                <a:gd name="T51" fmla="*/ 1 h 487"/>
                <a:gd name="T52" fmla="*/ 1 w 570"/>
                <a:gd name="T53" fmla="*/ 1 h 487"/>
                <a:gd name="T54" fmla="*/ 1 w 570"/>
                <a:gd name="T55" fmla="*/ 1 h 487"/>
                <a:gd name="T56" fmla="*/ 1 w 570"/>
                <a:gd name="T57" fmla="*/ 1 h 487"/>
                <a:gd name="T58" fmla="*/ 1 w 570"/>
                <a:gd name="T59" fmla="*/ 1 h 487"/>
                <a:gd name="T60" fmla="*/ 0 w 570"/>
                <a:gd name="T61" fmla="*/ 1 h 487"/>
                <a:gd name="T62" fmla="*/ 1 w 570"/>
                <a:gd name="T63" fmla="*/ 1 h 4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487"/>
                <a:gd name="T98" fmla="*/ 570 w 570"/>
                <a:gd name="T99" fmla="*/ 487 h 4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487">
                  <a:moveTo>
                    <a:pt x="12" y="139"/>
                  </a:moveTo>
                  <a:lnTo>
                    <a:pt x="23" y="117"/>
                  </a:lnTo>
                  <a:lnTo>
                    <a:pt x="35" y="97"/>
                  </a:lnTo>
                  <a:lnTo>
                    <a:pt x="49" y="78"/>
                  </a:lnTo>
                  <a:lnTo>
                    <a:pt x="66" y="62"/>
                  </a:lnTo>
                  <a:lnTo>
                    <a:pt x="86" y="47"/>
                  </a:lnTo>
                  <a:lnTo>
                    <a:pt x="107" y="34"/>
                  </a:lnTo>
                  <a:lnTo>
                    <a:pt x="129" y="23"/>
                  </a:lnTo>
                  <a:lnTo>
                    <a:pt x="152" y="14"/>
                  </a:lnTo>
                  <a:lnTo>
                    <a:pt x="177" y="7"/>
                  </a:lnTo>
                  <a:lnTo>
                    <a:pt x="202" y="2"/>
                  </a:lnTo>
                  <a:lnTo>
                    <a:pt x="229" y="0"/>
                  </a:lnTo>
                  <a:lnTo>
                    <a:pt x="256" y="0"/>
                  </a:lnTo>
                  <a:lnTo>
                    <a:pt x="284" y="2"/>
                  </a:lnTo>
                  <a:lnTo>
                    <a:pt x="312" y="7"/>
                  </a:lnTo>
                  <a:lnTo>
                    <a:pt x="339" y="14"/>
                  </a:lnTo>
                  <a:lnTo>
                    <a:pt x="367" y="23"/>
                  </a:lnTo>
                  <a:lnTo>
                    <a:pt x="395" y="34"/>
                  </a:lnTo>
                  <a:lnTo>
                    <a:pt x="420" y="48"/>
                  </a:lnTo>
                  <a:lnTo>
                    <a:pt x="444" y="64"/>
                  </a:lnTo>
                  <a:lnTo>
                    <a:pt x="467" y="80"/>
                  </a:lnTo>
                  <a:lnTo>
                    <a:pt x="487" y="99"/>
                  </a:lnTo>
                  <a:lnTo>
                    <a:pt x="505" y="120"/>
                  </a:lnTo>
                  <a:lnTo>
                    <a:pt x="521" y="140"/>
                  </a:lnTo>
                  <a:lnTo>
                    <a:pt x="536" y="161"/>
                  </a:lnTo>
                  <a:lnTo>
                    <a:pt x="548" y="184"/>
                  </a:lnTo>
                  <a:lnTo>
                    <a:pt x="557" y="207"/>
                  </a:lnTo>
                  <a:lnTo>
                    <a:pt x="564" y="230"/>
                  </a:lnTo>
                  <a:lnTo>
                    <a:pt x="569" y="254"/>
                  </a:lnTo>
                  <a:lnTo>
                    <a:pt x="570" y="277"/>
                  </a:lnTo>
                  <a:lnTo>
                    <a:pt x="569" y="302"/>
                  </a:lnTo>
                  <a:lnTo>
                    <a:pt x="564" y="325"/>
                  </a:lnTo>
                  <a:lnTo>
                    <a:pt x="557" y="348"/>
                  </a:lnTo>
                  <a:lnTo>
                    <a:pt x="547" y="370"/>
                  </a:lnTo>
                  <a:lnTo>
                    <a:pt x="535" y="390"/>
                  </a:lnTo>
                  <a:lnTo>
                    <a:pt x="520" y="409"/>
                  </a:lnTo>
                  <a:lnTo>
                    <a:pt x="503" y="425"/>
                  </a:lnTo>
                  <a:lnTo>
                    <a:pt x="485" y="440"/>
                  </a:lnTo>
                  <a:lnTo>
                    <a:pt x="464" y="452"/>
                  </a:lnTo>
                  <a:lnTo>
                    <a:pt x="441" y="464"/>
                  </a:lnTo>
                  <a:lnTo>
                    <a:pt x="418" y="473"/>
                  </a:lnTo>
                  <a:lnTo>
                    <a:pt x="392" y="480"/>
                  </a:lnTo>
                  <a:lnTo>
                    <a:pt x="367" y="485"/>
                  </a:lnTo>
                  <a:lnTo>
                    <a:pt x="341" y="487"/>
                  </a:lnTo>
                  <a:lnTo>
                    <a:pt x="313" y="487"/>
                  </a:lnTo>
                  <a:lnTo>
                    <a:pt x="285" y="485"/>
                  </a:lnTo>
                  <a:lnTo>
                    <a:pt x="258" y="480"/>
                  </a:lnTo>
                  <a:lnTo>
                    <a:pt x="229" y="473"/>
                  </a:lnTo>
                  <a:lnTo>
                    <a:pt x="201" y="464"/>
                  </a:lnTo>
                  <a:lnTo>
                    <a:pt x="174" y="452"/>
                  </a:lnTo>
                  <a:lnTo>
                    <a:pt x="148" y="439"/>
                  </a:lnTo>
                  <a:lnTo>
                    <a:pt x="125" y="423"/>
                  </a:lnTo>
                  <a:lnTo>
                    <a:pt x="102" y="406"/>
                  </a:lnTo>
                  <a:lnTo>
                    <a:pt x="83" y="388"/>
                  </a:lnTo>
                  <a:lnTo>
                    <a:pt x="64" y="367"/>
                  </a:lnTo>
                  <a:lnTo>
                    <a:pt x="48" y="347"/>
                  </a:lnTo>
                  <a:lnTo>
                    <a:pt x="34" y="326"/>
                  </a:lnTo>
                  <a:lnTo>
                    <a:pt x="22" y="303"/>
                  </a:lnTo>
                  <a:lnTo>
                    <a:pt x="12" y="280"/>
                  </a:lnTo>
                  <a:lnTo>
                    <a:pt x="5" y="257"/>
                  </a:lnTo>
                  <a:lnTo>
                    <a:pt x="2" y="232"/>
                  </a:lnTo>
                  <a:lnTo>
                    <a:pt x="0" y="209"/>
                  </a:lnTo>
                  <a:lnTo>
                    <a:pt x="1" y="185"/>
                  </a:lnTo>
                  <a:lnTo>
                    <a:pt x="5" y="162"/>
                  </a:lnTo>
                  <a:lnTo>
                    <a:pt x="12" y="139"/>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2" name="Freeform 91"/>
            <p:cNvSpPr>
              <a:spLocks/>
            </p:cNvSpPr>
            <p:nvPr/>
          </p:nvSpPr>
          <p:spPr bwMode="auto">
            <a:xfrm>
              <a:off x="4039" y="3015"/>
              <a:ext cx="90" cy="121"/>
            </a:xfrm>
            <a:custGeom>
              <a:avLst/>
              <a:gdLst>
                <a:gd name="T0" fmla="*/ 0 w 181"/>
                <a:gd name="T1" fmla="*/ 1 h 242"/>
                <a:gd name="T2" fmla="*/ 0 w 181"/>
                <a:gd name="T3" fmla="*/ 1 h 242"/>
                <a:gd name="T4" fmla="*/ 0 w 181"/>
                <a:gd name="T5" fmla="*/ 1 h 242"/>
                <a:gd name="T6" fmla="*/ 0 w 181"/>
                <a:gd name="T7" fmla="*/ 1 h 242"/>
                <a:gd name="T8" fmla="*/ 0 w 181"/>
                <a:gd name="T9" fmla="*/ 1 h 242"/>
                <a:gd name="T10" fmla="*/ 0 w 181"/>
                <a:gd name="T11" fmla="*/ 1 h 242"/>
                <a:gd name="T12" fmla="*/ 0 w 181"/>
                <a:gd name="T13" fmla="*/ 1 h 242"/>
                <a:gd name="T14" fmla="*/ 0 w 181"/>
                <a:gd name="T15" fmla="*/ 1 h 242"/>
                <a:gd name="T16" fmla="*/ 0 w 181"/>
                <a:gd name="T17" fmla="*/ 1 h 242"/>
                <a:gd name="T18" fmla="*/ 0 w 181"/>
                <a:gd name="T19" fmla="*/ 1 h 242"/>
                <a:gd name="T20" fmla="*/ 0 w 181"/>
                <a:gd name="T21" fmla="*/ 1 h 242"/>
                <a:gd name="T22" fmla="*/ 0 w 181"/>
                <a:gd name="T23" fmla="*/ 1 h 242"/>
                <a:gd name="T24" fmla="*/ 0 w 181"/>
                <a:gd name="T25" fmla="*/ 1 h 242"/>
                <a:gd name="T26" fmla="*/ 0 w 181"/>
                <a:gd name="T27" fmla="*/ 1 h 242"/>
                <a:gd name="T28" fmla="*/ 0 w 181"/>
                <a:gd name="T29" fmla="*/ 1 h 242"/>
                <a:gd name="T30" fmla="*/ 0 w 181"/>
                <a:gd name="T31" fmla="*/ 1 h 242"/>
                <a:gd name="T32" fmla="*/ 0 w 181"/>
                <a:gd name="T33" fmla="*/ 0 h 242"/>
                <a:gd name="T34" fmla="*/ 0 w 181"/>
                <a:gd name="T35" fmla="*/ 1 h 2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1"/>
                <a:gd name="T55" fmla="*/ 0 h 242"/>
                <a:gd name="T56" fmla="*/ 181 w 181"/>
                <a:gd name="T57" fmla="*/ 242 h 2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1" h="242">
                  <a:moveTo>
                    <a:pt x="119" y="4"/>
                  </a:moveTo>
                  <a:lnTo>
                    <a:pt x="48" y="45"/>
                  </a:lnTo>
                  <a:lnTo>
                    <a:pt x="9" y="83"/>
                  </a:lnTo>
                  <a:lnTo>
                    <a:pt x="0" y="131"/>
                  </a:lnTo>
                  <a:lnTo>
                    <a:pt x="9" y="186"/>
                  </a:lnTo>
                  <a:lnTo>
                    <a:pt x="87" y="211"/>
                  </a:lnTo>
                  <a:lnTo>
                    <a:pt x="166" y="242"/>
                  </a:lnTo>
                  <a:lnTo>
                    <a:pt x="181" y="219"/>
                  </a:lnTo>
                  <a:lnTo>
                    <a:pt x="181" y="186"/>
                  </a:lnTo>
                  <a:lnTo>
                    <a:pt x="158" y="45"/>
                  </a:lnTo>
                  <a:lnTo>
                    <a:pt x="157" y="42"/>
                  </a:lnTo>
                  <a:lnTo>
                    <a:pt x="152" y="35"/>
                  </a:lnTo>
                  <a:lnTo>
                    <a:pt x="146" y="26"/>
                  </a:lnTo>
                  <a:lnTo>
                    <a:pt x="139" y="16"/>
                  </a:lnTo>
                  <a:lnTo>
                    <a:pt x="132" y="7"/>
                  </a:lnTo>
                  <a:lnTo>
                    <a:pt x="125" y="1"/>
                  </a:lnTo>
                  <a:lnTo>
                    <a:pt x="120" y="0"/>
                  </a:lnTo>
                  <a:lnTo>
                    <a:pt x="119" y="4"/>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3" name="Freeform 92"/>
            <p:cNvSpPr>
              <a:spLocks/>
            </p:cNvSpPr>
            <p:nvPr/>
          </p:nvSpPr>
          <p:spPr bwMode="auto">
            <a:xfrm>
              <a:off x="4325" y="3248"/>
              <a:ext cx="122" cy="95"/>
            </a:xfrm>
            <a:custGeom>
              <a:avLst/>
              <a:gdLst>
                <a:gd name="T0" fmla="*/ 1 w 243"/>
                <a:gd name="T1" fmla="*/ 1 h 190"/>
                <a:gd name="T2" fmla="*/ 1 w 243"/>
                <a:gd name="T3" fmla="*/ 1 h 190"/>
                <a:gd name="T4" fmla="*/ 1 w 243"/>
                <a:gd name="T5" fmla="*/ 1 h 190"/>
                <a:gd name="T6" fmla="*/ 1 w 243"/>
                <a:gd name="T7" fmla="*/ 1 h 190"/>
                <a:gd name="T8" fmla="*/ 1 w 243"/>
                <a:gd name="T9" fmla="*/ 1 h 190"/>
                <a:gd name="T10" fmla="*/ 1 w 243"/>
                <a:gd name="T11" fmla="*/ 1 h 190"/>
                <a:gd name="T12" fmla="*/ 1 w 243"/>
                <a:gd name="T13" fmla="*/ 1 h 190"/>
                <a:gd name="T14" fmla="*/ 1 w 243"/>
                <a:gd name="T15" fmla="*/ 1 h 190"/>
                <a:gd name="T16" fmla="*/ 1 w 243"/>
                <a:gd name="T17" fmla="*/ 1 h 190"/>
                <a:gd name="T18" fmla="*/ 1 w 243"/>
                <a:gd name="T19" fmla="*/ 0 h 190"/>
                <a:gd name="T20" fmla="*/ 1 w 243"/>
                <a:gd name="T21" fmla="*/ 1 h 190"/>
                <a:gd name="T22" fmla="*/ 1 w 243"/>
                <a:gd name="T23" fmla="*/ 1 h 190"/>
                <a:gd name="T24" fmla="*/ 1 w 243"/>
                <a:gd name="T25" fmla="*/ 1 h 190"/>
                <a:gd name="T26" fmla="*/ 1 w 243"/>
                <a:gd name="T27" fmla="*/ 1 h 190"/>
                <a:gd name="T28" fmla="*/ 1 w 243"/>
                <a:gd name="T29" fmla="*/ 1 h 190"/>
                <a:gd name="T30" fmla="*/ 1 w 243"/>
                <a:gd name="T31" fmla="*/ 1 h 190"/>
                <a:gd name="T32" fmla="*/ 0 w 243"/>
                <a:gd name="T33" fmla="*/ 1 h 190"/>
                <a:gd name="T34" fmla="*/ 1 w 243"/>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3"/>
                <a:gd name="T55" fmla="*/ 0 h 190"/>
                <a:gd name="T56" fmla="*/ 243 w 243"/>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3" h="190">
                  <a:moveTo>
                    <a:pt x="5" y="23"/>
                  </a:moveTo>
                  <a:lnTo>
                    <a:pt x="17" y="104"/>
                  </a:lnTo>
                  <a:lnTo>
                    <a:pt x="40" y="154"/>
                  </a:lnTo>
                  <a:lnTo>
                    <a:pt x="82" y="179"/>
                  </a:lnTo>
                  <a:lnTo>
                    <a:pt x="136" y="190"/>
                  </a:lnTo>
                  <a:lnTo>
                    <a:pt x="185" y="126"/>
                  </a:lnTo>
                  <a:lnTo>
                    <a:pt x="243" y="63"/>
                  </a:lnTo>
                  <a:lnTo>
                    <a:pt x="227" y="40"/>
                  </a:lnTo>
                  <a:lnTo>
                    <a:pt x="197" y="30"/>
                  </a:lnTo>
                  <a:lnTo>
                    <a:pt x="56" y="0"/>
                  </a:lnTo>
                  <a:lnTo>
                    <a:pt x="53" y="1"/>
                  </a:lnTo>
                  <a:lnTo>
                    <a:pt x="45" y="2"/>
                  </a:lnTo>
                  <a:lnTo>
                    <a:pt x="34" y="5"/>
                  </a:lnTo>
                  <a:lnTo>
                    <a:pt x="22" y="8"/>
                  </a:lnTo>
                  <a:lnTo>
                    <a:pt x="11" y="13"/>
                  </a:lnTo>
                  <a:lnTo>
                    <a:pt x="3" y="16"/>
                  </a:lnTo>
                  <a:lnTo>
                    <a:pt x="0" y="20"/>
                  </a:lnTo>
                  <a:lnTo>
                    <a:pt x="5" y="23"/>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4" name="Freeform 93"/>
            <p:cNvSpPr>
              <a:spLocks/>
            </p:cNvSpPr>
            <p:nvPr/>
          </p:nvSpPr>
          <p:spPr bwMode="auto">
            <a:xfrm>
              <a:off x="4129" y="3018"/>
              <a:ext cx="79" cy="111"/>
            </a:xfrm>
            <a:custGeom>
              <a:avLst/>
              <a:gdLst>
                <a:gd name="T0" fmla="*/ 0 w 158"/>
                <a:gd name="T1" fmla="*/ 0 h 223"/>
                <a:gd name="T2" fmla="*/ 0 w 158"/>
                <a:gd name="T3" fmla="*/ 0 h 223"/>
                <a:gd name="T4" fmla="*/ 1 w 158"/>
                <a:gd name="T5" fmla="*/ 0 h 223"/>
                <a:gd name="T6" fmla="*/ 1 w 158"/>
                <a:gd name="T7" fmla="*/ 0 h 223"/>
                <a:gd name="T8" fmla="*/ 1 w 158"/>
                <a:gd name="T9" fmla="*/ 0 h 223"/>
                <a:gd name="T10" fmla="*/ 1 w 158"/>
                <a:gd name="T11" fmla="*/ 0 h 223"/>
                <a:gd name="T12" fmla="*/ 1 w 158"/>
                <a:gd name="T13" fmla="*/ 0 h 223"/>
                <a:gd name="T14" fmla="*/ 1 w 158"/>
                <a:gd name="T15" fmla="*/ 0 h 223"/>
                <a:gd name="T16" fmla="*/ 0 w 158"/>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23"/>
                <a:gd name="T29" fmla="*/ 158 w 15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23">
                  <a:moveTo>
                    <a:pt x="0" y="0"/>
                  </a:moveTo>
                  <a:lnTo>
                    <a:pt x="0" y="64"/>
                  </a:lnTo>
                  <a:lnTo>
                    <a:pt x="16" y="215"/>
                  </a:lnTo>
                  <a:lnTo>
                    <a:pt x="56" y="223"/>
                  </a:lnTo>
                  <a:lnTo>
                    <a:pt x="87" y="167"/>
                  </a:lnTo>
                  <a:lnTo>
                    <a:pt x="158" y="96"/>
                  </a:lnTo>
                  <a:lnTo>
                    <a:pt x="119" y="25"/>
                  </a:lnTo>
                  <a:lnTo>
                    <a:pt x="72" y="0"/>
                  </a:lnTo>
                  <a:lnTo>
                    <a:pt x="0" y="0"/>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5" name="Freeform 94"/>
            <p:cNvSpPr>
              <a:spLocks/>
            </p:cNvSpPr>
            <p:nvPr/>
          </p:nvSpPr>
          <p:spPr bwMode="auto">
            <a:xfrm>
              <a:off x="4339" y="3174"/>
              <a:ext cx="114" cy="87"/>
            </a:xfrm>
            <a:custGeom>
              <a:avLst/>
              <a:gdLst>
                <a:gd name="T0" fmla="*/ 0 w 226"/>
                <a:gd name="T1" fmla="*/ 0 h 175"/>
                <a:gd name="T2" fmla="*/ 1 w 226"/>
                <a:gd name="T3" fmla="*/ 0 h 175"/>
                <a:gd name="T4" fmla="*/ 1 w 226"/>
                <a:gd name="T5" fmla="*/ 0 h 175"/>
                <a:gd name="T6" fmla="*/ 1 w 226"/>
                <a:gd name="T7" fmla="*/ 0 h 175"/>
                <a:gd name="T8" fmla="*/ 1 w 226"/>
                <a:gd name="T9" fmla="*/ 0 h 175"/>
                <a:gd name="T10" fmla="*/ 1 w 226"/>
                <a:gd name="T11" fmla="*/ 0 h 175"/>
                <a:gd name="T12" fmla="*/ 1 w 226"/>
                <a:gd name="T13" fmla="*/ 0 h 175"/>
                <a:gd name="T14" fmla="*/ 1 w 226"/>
                <a:gd name="T15" fmla="*/ 0 h 175"/>
                <a:gd name="T16" fmla="*/ 0 w 226"/>
                <a:gd name="T17" fmla="*/ 0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6"/>
                <a:gd name="T28" fmla="*/ 0 h 175"/>
                <a:gd name="T29" fmla="*/ 226 w 226"/>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6" h="175">
                  <a:moveTo>
                    <a:pt x="0" y="112"/>
                  </a:moveTo>
                  <a:lnTo>
                    <a:pt x="58" y="135"/>
                  </a:lnTo>
                  <a:lnTo>
                    <a:pt x="205" y="175"/>
                  </a:lnTo>
                  <a:lnTo>
                    <a:pt x="226" y="140"/>
                  </a:lnTo>
                  <a:lnTo>
                    <a:pt x="185" y="92"/>
                  </a:lnTo>
                  <a:lnTo>
                    <a:pt x="144" y="0"/>
                  </a:lnTo>
                  <a:lnTo>
                    <a:pt x="64" y="11"/>
                  </a:lnTo>
                  <a:lnTo>
                    <a:pt x="25" y="47"/>
                  </a:lnTo>
                  <a:lnTo>
                    <a:pt x="0" y="112"/>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6" name="Freeform 95"/>
            <p:cNvSpPr>
              <a:spLocks/>
            </p:cNvSpPr>
            <p:nvPr/>
          </p:nvSpPr>
          <p:spPr bwMode="auto">
            <a:xfrm>
              <a:off x="4023" y="3125"/>
              <a:ext cx="99" cy="106"/>
            </a:xfrm>
            <a:custGeom>
              <a:avLst/>
              <a:gdLst>
                <a:gd name="T0" fmla="*/ 1 w 197"/>
                <a:gd name="T1" fmla="*/ 0 h 213"/>
                <a:gd name="T2" fmla="*/ 1 w 197"/>
                <a:gd name="T3" fmla="*/ 0 h 213"/>
                <a:gd name="T4" fmla="*/ 1 w 197"/>
                <a:gd name="T5" fmla="*/ 0 h 213"/>
                <a:gd name="T6" fmla="*/ 0 w 197"/>
                <a:gd name="T7" fmla="*/ 0 h 213"/>
                <a:gd name="T8" fmla="*/ 1 w 197"/>
                <a:gd name="T9" fmla="*/ 0 h 213"/>
                <a:gd name="T10" fmla="*/ 1 w 197"/>
                <a:gd name="T11" fmla="*/ 0 h 213"/>
                <a:gd name="T12" fmla="*/ 1 w 197"/>
                <a:gd name="T13" fmla="*/ 0 h 213"/>
                <a:gd name="T14" fmla="*/ 1 w 197"/>
                <a:gd name="T15" fmla="*/ 0 h 213"/>
                <a:gd name="T16" fmla="*/ 1 w 197"/>
                <a:gd name="T17" fmla="*/ 0 h 213"/>
                <a:gd name="T18" fmla="*/ 1 w 197"/>
                <a:gd name="T19" fmla="*/ 0 h 2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7"/>
                <a:gd name="T31" fmla="*/ 0 h 213"/>
                <a:gd name="T32" fmla="*/ 197 w 197"/>
                <a:gd name="T33" fmla="*/ 213 h 2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7" h="213">
                  <a:moveTo>
                    <a:pt x="189" y="47"/>
                  </a:moveTo>
                  <a:lnTo>
                    <a:pt x="40" y="0"/>
                  </a:lnTo>
                  <a:lnTo>
                    <a:pt x="8" y="39"/>
                  </a:lnTo>
                  <a:lnTo>
                    <a:pt x="0" y="78"/>
                  </a:lnTo>
                  <a:lnTo>
                    <a:pt x="8" y="126"/>
                  </a:lnTo>
                  <a:lnTo>
                    <a:pt x="48" y="213"/>
                  </a:lnTo>
                  <a:lnTo>
                    <a:pt x="118" y="213"/>
                  </a:lnTo>
                  <a:lnTo>
                    <a:pt x="150" y="148"/>
                  </a:lnTo>
                  <a:lnTo>
                    <a:pt x="197" y="86"/>
                  </a:lnTo>
                  <a:lnTo>
                    <a:pt x="189" y="47"/>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7" name="Freeform 96"/>
            <p:cNvSpPr>
              <a:spLocks/>
            </p:cNvSpPr>
            <p:nvPr/>
          </p:nvSpPr>
          <p:spPr bwMode="auto">
            <a:xfrm>
              <a:off x="4408" y="3288"/>
              <a:ext cx="113" cy="98"/>
            </a:xfrm>
            <a:custGeom>
              <a:avLst/>
              <a:gdLst>
                <a:gd name="T0" fmla="*/ 1 w 224"/>
                <a:gd name="T1" fmla="*/ 0 h 197"/>
                <a:gd name="T2" fmla="*/ 0 w 224"/>
                <a:gd name="T3" fmla="*/ 0 h 197"/>
                <a:gd name="T4" fmla="*/ 1 w 224"/>
                <a:gd name="T5" fmla="*/ 0 h 197"/>
                <a:gd name="T6" fmla="*/ 1 w 224"/>
                <a:gd name="T7" fmla="*/ 0 h 197"/>
                <a:gd name="T8" fmla="*/ 1 w 224"/>
                <a:gd name="T9" fmla="*/ 0 h 197"/>
                <a:gd name="T10" fmla="*/ 1 w 224"/>
                <a:gd name="T11" fmla="*/ 0 h 197"/>
                <a:gd name="T12" fmla="*/ 1 w 224"/>
                <a:gd name="T13" fmla="*/ 0 h 197"/>
                <a:gd name="T14" fmla="*/ 1 w 224"/>
                <a:gd name="T15" fmla="*/ 0 h 197"/>
                <a:gd name="T16" fmla="*/ 1 w 224"/>
                <a:gd name="T17" fmla="*/ 0 h 197"/>
                <a:gd name="T18" fmla="*/ 1 w 224"/>
                <a:gd name="T19" fmla="*/ 0 h 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4"/>
                <a:gd name="T31" fmla="*/ 0 h 197"/>
                <a:gd name="T32" fmla="*/ 224 w 224"/>
                <a:gd name="T33" fmla="*/ 197 h 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4" h="197">
                  <a:moveTo>
                    <a:pt x="96" y="0"/>
                  </a:moveTo>
                  <a:lnTo>
                    <a:pt x="0" y="123"/>
                  </a:lnTo>
                  <a:lnTo>
                    <a:pt x="25" y="165"/>
                  </a:lnTo>
                  <a:lnTo>
                    <a:pt x="60" y="187"/>
                  </a:lnTo>
                  <a:lnTo>
                    <a:pt x="107" y="197"/>
                  </a:lnTo>
                  <a:lnTo>
                    <a:pt x="199" y="191"/>
                  </a:lnTo>
                  <a:lnTo>
                    <a:pt x="224" y="125"/>
                  </a:lnTo>
                  <a:lnTo>
                    <a:pt x="177" y="73"/>
                  </a:lnTo>
                  <a:lnTo>
                    <a:pt x="134" y="6"/>
                  </a:lnTo>
                  <a:lnTo>
                    <a:pt x="96" y="0"/>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8" name="Freeform 97"/>
            <p:cNvSpPr>
              <a:spLocks/>
            </p:cNvSpPr>
            <p:nvPr/>
          </p:nvSpPr>
          <p:spPr bwMode="auto">
            <a:xfrm>
              <a:off x="4078" y="3168"/>
              <a:ext cx="91" cy="99"/>
            </a:xfrm>
            <a:custGeom>
              <a:avLst/>
              <a:gdLst>
                <a:gd name="T0" fmla="*/ 1 w 182"/>
                <a:gd name="T1" fmla="*/ 1 h 198"/>
                <a:gd name="T2" fmla="*/ 0 w 182"/>
                <a:gd name="T3" fmla="*/ 1 h 198"/>
                <a:gd name="T4" fmla="*/ 1 w 182"/>
                <a:gd name="T5" fmla="*/ 1 h 198"/>
                <a:gd name="T6" fmla="*/ 1 w 182"/>
                <a:gd name="T7" fmla="*/ 1 h 198"/>
                <a:gd name="T8" fmla="*/ 1 w 182"/>
                <a:gd name="T9" fmla="*/ 1 h 198"/>
                <a:gd name="T10" fmla="*/ 1 w 182"/>
                <a:gd name="T11" fmla="*/ 1 h 198"/>
                <a:gd name="T12" fmla="*/ 1 w 182"/>
                <a:gd name="T13" fmla="*/ 0 h 198"/>
                <a:gd name="T14" fmla="*/ 1 w 182"/>
                <a:gd name="T15" fmla="*/ 1 h 198"/>
                <a:gd name="T16" fmla="*/ 0 60000 65536"/>
                <a:gd name="T17" fmla="*/ 0 60000 65536"/>
                <a:gd name="T18" fmla="*/ 0 60000 65536"/>
                <a:gd name="T19" fmla="*/ 0 60000 65536"/>
                <a:gd name="T20" fmla="*/ 0 60000 65536"/>
                <a:gd name="T21" fmla="*/ 0 60000 65536"/>
                <a:gd name="T22" fmla="*/ 0 60000 65536"/>
                <a:gd name="T23" fmla="*/ 0 60000 65536"/>
                <a:gd name="T24" fmla="*/ 0 w 182"/>
                <a:gd name="T25" fmla="*/ 0 h 198"/>
                <a:gd name="T26" fmla="*/ 182 w 182"/>
                <a:gd name="T27" fmla="*/ 198 h 1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2" h="198">
                  <a:moveTo>
                    <a:pt x="87" y="40"/>
                  </a:moveTo>
                  <a:lnTo>
                    <a:pt x="0" y="151"/>
                  </a:lnTo>
                  <a:lnTo>
                    <a:pt x="47" y="190"/>
                  </a:lnTo>
                  <a:lnTo>
                    <a:pt x="134" y="198"/>
                  </a:lnTo>
                  <a:lnTo>
                    <a:pt x="182" y="166"/>
                  </a:lnTo>
                  <a:lnTo>
                    <a:pt x="149" y="79"/>
                  </a:lnTo>
                  <a:lnTo>
                    <a:pt x="118" y="0"/>
                  </a:lnTo>
                  <a:lnTo>
                    <a:pt x="87" y="40"/>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9" name="Freeform 98"/>
            <p:cNvSpPr>
              <a:spLocks/>
            </p:cNvSpPr>
            <p:nvPr/>
          </p:nvSpPr>
          <p:spPr bwMode="auto">
            <a:xfrm>
              <a:off x="4482" y="3276"/>
              <a:ext cx="95" cy="83"/>
            </a:xfrm>
            <a:custGeom>
              <a:avLst/>
              <a:gdLst>
                <a:gd name="T0" fmla="*/ 1 w 190"/>
                <a:gd name="T1" fmla="*/ 1 h 166"/>
                <a:gd name="T2" fmla="*/ 1 w 190"/>
                <a:gd name="T3" fmla="*/ 1 h 166"/>
                <a:gd name="T4" fmla="*/ 1 w 190"/>
                <a:gd name="T5" fmla="*/ 1 h 166"/>
                <a:gd name="T6" fmla="*/ 1 w 190"/>
                <a:gd name="T7" fmla="*/ 1 h 166"/>
                <a:gd name="T8" fmla="*/ 1 w 190"/>
                <a:gd name="T9" fmla="*/ 1 h 166"/>
                <a:gd name="T10" fmla="*/ 1 w 190"/>
                <a:gd name="T11" fmla="*/ 0 h 166"/>
                <a:gd name="T12" fmla="*/ 0 w 190"/>
                <a:gd name="T13" fmla="*/ 1 h 166"/>
                <a:gd name="T14" fmla="*/ 1 w 190"/>
                <a:gd name="T15" fmla="*/ 1 h 166"/>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166"/>
                <a:gd name="T26" fmla="*/ 190 w 190"/>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166">
                  <a:moveTo>
                    <a:pt x="25" y="45"/>
                  </a:moveTo>
                  <a:lnTo>
                    <a:pt x="98" y="166"/>
                  </a:lnTo>
                  <a:lnTo>
                    <a:pt x="152" y="135"/>
                  </a:lnTo>
                  <a:lnTo>
                    <a:pt x="190" y="58"/>
                  </a:lnTo>
                  <a:lnTo>
                    <a:pt x="177" y="3"/>
                  </a:lnTo>
                  <a:lnTo>
                    <a:pt x="84" y="0"/>
                  </a:lnTo>
                  <a:lnTo>
                    <a:pt x="0" y="2"/>
                  </a:lnTo>
                  <a:lnTo>
                    <a:pt x="25" y="45"/>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70" name="Freeform 99"/>
            <p:cNvSpPr>
              <a:spLocks/>
            </p:cNvSpPr>
            <p:nvPr/>
          </p:nvSpPr>
          <p:spPr bwMode="auto">
            <a:xfrm>
              <a:off x="4149" y="3144"/>
              <a:ext cx="75" cy="111"/>
            </a:xfrm>
            <a:custGeom>
              <a:avLst/>
              <a:gdLst>
                <a:gd name="T0" fmla="*/ 1 w 150"/>
                <a:gd name="T1" fmla="*/ 1 h 221"/>
                <a:gd name="T2" fmla="*/ 1 w 150"/>
                <a:gd name="T3" fmla="*/ 1 h 221"/>
                <a:gd name="T4" fmla="*/ 1 w 150"/>
                <a:gd name="T5" fmla="*/ 1 h 221"/>
                <a:gd name="T6" fmla="*/ 1 w 150"/>
                <a:gd name="T7" fmla="*/ 0 h 221"/>
                <a:gd name="T8" fmla="*/ 0 w 150"/>
                <a:gd name="T9" fmla="*/ 1 h 221"/>
                <a:gd name="T10" fmla="*/ 1 w 150"/>
                <a:gd name="T11" fmla="*/ 1 h 221"/>
                <a:gd name="T12" fmla="*/ 0 60000 65536"/>
                <a:gd name="T13" fmla="*/ 0 60000 65536"/>
                <a:gd name="T14" fmla="*/ 0 60000 65536"/>
                <a:gd name="T15" fmla="*/ 0 60000 65536"/>
                <a:gd name="T16" fmla="*/ 0 60000 65536"/>
                <a:gd name="T17" fmla="*/ 0 60000 65536"/>
                <a:gd name="T18" fmla="*/ 0 w 150"/>
                <a:gd name="T19" fmla="*/ 0 h 221"/>
                <a:gd name="T20" fmla="*/ 150 w 150"/>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50" h="221">
                  <a:moveTo>
                    <a:pt x="64" y="221"/>
                  </a:moveTo>
                  <a:lnTo>
                    <a:pt x="127" y="143"/>
                  </a:lnTo>
                  <a:lnTo>
                    <a:pt x="150" y="47"/>
                  </a:lnTo>
                  <a:lnTo>
                    <a:pt x="25" y="0"/>
                  </a:lnTo>
                  <a:lnTo>
                    <a:pt x="0" y="47"/>
                  </a:lnTo>
                  <a:lnTo>
                    <a:pt x="64" y="221"/>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71" name="Freeform 100"/>
            <p:cNvSpPr>
              <a:spLocks/>
            </p:cNvSpPr>
            <p:nvPr/>
          </p:nvSpPr>
          <p:spPr bwMode="auto">
            <a:xfrm>
              <a:off x="4468" y="3196"/>
              <a:ext cx="110" cy="71"/>
            </a:xfrm>
            <a:custGeom>
              <a:avLst/>
              <a:gdLst>
                <a:gd name="T0" fmla="*/ 1 w 220"/>
                <a:gd name="T1" fmla="*/ 0 h 143"/>
                <a:gd name="T2" fmla="*/ 1 w 220"/>
                <a:gd name="T3" fmla="*/ 0 h 143"/>
                <a:gd name="T4" fmla="*/ 1 w 220"/>
                <a:gd name="T5" fmla="*/ 0 h 143"/>
                <a:gd name="T6" fmla="*/ 0 w 220"/>
                <a:gd name="T7" fmla="*/ 0 h 143"/>
                <a:gd name="T8" fmla="*/ 1 w 220"/>
                <a:gd name="T9" fmla="*/ 0 h 143"/>
                <a:gd name="T10" fmla="*/ 1 w 220"/>
                <a:gd name="T11" fmla="*/ 0 h 143"/>
                <a:gd name="T12" fmla="*/ 0 60000 65536"/>
                <a:gd name="T13" fmla="*/ 0 60000 65536"/>
                <a:gd name="T14" fmla="*/ 0 60000 65536"/>
                <a:gd name="T15" fmla="*/ 0 60000 65536"/>
                <a:gd name="T16" fmla="*/ 0 60000 65536"/>
                <a:gd name="T17" fmla="*/ 0 60000 65536"/>
                <a:gd name="T18" fmla="*/ 0 w 220"/>
                <a:gd name="T19" fmla="*/ 0 h 143"/>
                <a:gd name="T20" fmla="*/ 220 w 22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220" h="143">
                  <a:moveTo>
                    <a:pt x="220" y="143"/>
                  </a:moveTo>
                  <a:lnTo>
                    <a:pt x="170" y="57"/>
                  </a:lnTo>
                  <a:lnTo>
                    <a:pt x="89" y="0"/>
                  </a:lnTo>
                  <a:lnTo>
                    <a:pt x="0" y="102"/>
                  </a:lnTo>
                  <a:lnTo>
                    <a:pt x="36" y="140"/>
                  </a:lnTo>
                  <a:lnTo>
                    <a:pt x="220" y="143"/>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72" name="Freeform 101"/>
            <p:cNvSpPr>
              <a:spLocks/>
            </p:cNvSpPr>
            <p:nvPr/>
          </p:nvSpPr>
          <p:spPr bwMode="auto">
            <a:xfrm>
              <a:off x="4161" y="3073"/>
              <a:ext cx="63" cy="88"/>
            </a:xfrm>
            <a:custGeom>
              <a:avLst/>
              <a:gdLst>
                <a:gd name="T0" fmla="*/ 0 w 125"/>
                <a:gd name="T1" fmla="*/ 1 h 175"/>
                <a:gd name="T2" fmla="*/ 1 w 125"/>
                <a:gd name="T3" fmla="*/ 0 h 175"/>
                <a:gd name="T4" fmla="*/ 1 w 125"/>
                <a:gd name="T5" fmla="*/ 1 h 175"/>
                <a:gd name="T6" fmla="*/ 1 w 125"/>
                <a:gd name="T7" fmla="*/ 1 h 175"/>
                <a:gd name="T8" fmla="*/ 1 w 125"/>
                <a:gd name="T9" fmla="*/ 1 h 175"/>
                <a:gd name="T10" fmla="*/ 1 w 125"/>
                <a:gd name="T11" fmla="*/ 1 h 175"/>
                <a:gd name="T12" fmla="*/ 0 w 125"/>
                <a:gd name="T13" fmla="*/ 1 h 175"/>
                <a:gd name="T14" fmla="*/ 0 60000 65536"/>
                <a:gd name="T15" fmla="*/ 0 60000 65536"/>
                <a:gd name="T16" fmla="*/ 0 60000 65536"/>
                <a:gd name="T17" fmla="*/ 0 60000 65536"/>
                <a:gd name="T18" fmla="*/ 0 60000 65536"/>
                <a:gd name="T19" fmla="*/ 0 60000 65536"/>
                <a:gd name="T20" fmla="*/ 0 60000 65536"/>
                <a:gd name="T21" fmla="*/ 0 w 125"/>
                <a:gd name="T22" fmla="*/ 0 h 175"/>
                <a:gd name="T23" fmla="*/ 125 w 125"/>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75">
                  <a:moveTo>
                    <a:pt x="0" y="112"/>
                  </a:moveTo>
                  <a:lnTo>
                    <a:pt x="102" y="0"/>
                  </a:lnTo>
                  <a:lnTo>
                    <a:pt x="125" y="62"/>
                  </a:lnTo>
                  <a:lnTo>
                    <a:pt x="125" y="119"/>
                  </a:lnTo>
                  <a:lnTo>
                    <a:pt x="102" y="175"/>
                  </a:lnTo>
                  <a:lnTo>
                    <a:pt x="39" y="151"/>
                  </a:lnTo>
                  <a:lnTo>
                    <a:pt x="0" y="112"/>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73" name="Freeform 102"/>
            <p:cNvSpPr>
              <a:spLocks/>
            </p:cNvSpPr>
            <p:nvPr/>
          </p:nvSpPr>
          <p:spPr bwMode="auto">
            <a:xfrm>
              <a:off x="4420" y="3173"/>
              <a:ext cx="81" cy="68"/>
            </a:xfrm>
            <a:custGeom>
              <a:avLst/>
              <a:gdLst>
                <a:gd name="T0" fmla="*/ 1 w 160"/>
                <a:gd name="T1" fmla="*/ 1 h 135"/>
                <a:gd name="T2" fmla="*/ 0 w 160"/>
                <a:gd name="T3" fmla="*/ 0 h 135"/>
                <a:gd name="T4" fmla="*/ 1 w 160"/>
                <a:gd name="T5" fmla="*/ 0 h 135"/>
                <a:gd name="T6" fmla="*/ 1 w 160"/>
                <a:gd name="T7" fmla="*/ 1 h 135"/>
                <a:gd name="T8" fmla="*/ 1 w 160"/>
                <a:gd name="T9" fmla="*/ 1 h 135"/>
                <a:gd name="T10" fmla="*/ 1 w 160"/>
                <a:gd name="T11" fmla="*/ 1 h 135"/>
                <a:gd name="T12" fmla="*/ 1 w 160"/>
                <a:gd name="T13" fmla="*/ 1 h 135"/>
                <a:gd name="T14" fmla="*/ 0 60000 65536"/>
                <a:gd name="T15" fmla="*/ 0 60000 65536"/>
                <a:gd name="T16" fmla="*/ 0 60000 65536"/>
                <a:gd name="T17" fmla="*/ 0 60000 65536"/>
                <a:gd name="T18" fmla="*/ 0 60000 65536"/>
                <a:gd name="T19" fmla="*/ 0 60000 65536"/>
                <a:gd name="T20" fmla="*/ 0 60000 65536"/>
                <a:gd name="T21" fmla="*/ 0 w 160"/>
                <a:gd name="T22" fmla="*/ 0 h 135"/>
                <a:gd name="T23" fmla="*/ 160 w 16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135">
                  <a:moveTo>
                    <a:pt x="67" y="135"/>
                  </a:moveTo>
                  <a:lnTo>
                    <a:pt x="0" y="0"/>
                  </a:lnTo>
                  <a:lnTo>
                    <a:pt x="67" y="0"/>
                  </a:lnTo>
                  <a:lnTo>
                    <a:pt x="117" y="20"/>
                  </a:lnTo>
                  <a:lnTo>
                    <a:pt x="160" y="61"/>
                  </a:lnTo>
                  <a:lnTo>
                    <a:pt x="115" y="112"/>
                  </a:lnTo>
                  <a:lnTo>
                    <a:pt x="67" y="135"/>
                  </a:lnTo>
                  <a:close/>
                </a:path>
              </a:pathLst>
            </a:custGeom>
            <a:solidFill>
              <a:srgbClr val="FFD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74" name="Freeform 103"/>
            <p:cNvSpPr>
              <a:spLocks/>
            </p:cNvSpPr>
            <p:nvPr/>
          </p:nvSpPr>
          <p:spPr bwMode="auto">
            <a:xfrm>
              <a:off x="3933" y="3037"/>
              <a:ext cx="80" cy="196"/>
            </a:xfrm>
            <a:custGeom>
              <a:avLst/>
              <a:gdLst>
                <a:gd name="T0" fmla="*/ 0 w 160"/>
                <a:gd name="T1" fmla="*/ 0 h 392"/>
                <a:gd name="T2" fmla="*/ 1 w 160"/>
                <a:gd name="T3" fmla="*/ 1 h 392"/>
                <a:gd name="T4" fmla="*/ 1 w 160"/>
                <a:gd name="T5" fmla="*/ 1 h 392"/>
                <a:gd name="T6" fmla="*/ 1 w 160"/>
                <a:gd name="T7" fmla="*/ 1 h 392"/>
                <a:gd name="T8" fmla="*/ 1 w 160"/>
                <a:gd name="T9" fmla="*/ 1 h 392"/>
                <a:gd name="T10" fmla="*/ 1 w 160"/>
                <a:gd name="T11" fmla="*/ 1 h 392"/>
                <a:gd name="T12" fmla="*/ 1 w 160"/>
                <a:gd name="T13" fmla="*/ 1 h 392"/>
                <a:gd name="T14" fmla="*/ 1 w 160"/>
                <a:gd name="T15" fmla="*/ 1 h 392"/>
                <a:gd name="T16" fmla="*/ 1 w 160"/>
                <a:gd name="T17" fmla="*/ 1 h 392"/>
                <a:gd name="T18" fmla="*/ 1 w 160"/>
                <a:gd name="T19" fmla="*/ 1 h 392"/>
                <a:gd name="T20" fmla="*/ 1 w 160"/>
                <a:gd name="T21" fmla="*/ 1 h 392"/>
                <a:gd name="T22" fmla="*/ 1 w 160"/>
                <a:gd name="T23" fmla="*/ 1 h 392"/>
                <a:gd name="T24" fmla="*/ 1 w 160"/>
                <a:gd name="T25" fmla="*/ 1 h 392"/>
                <a:gd name="T26" fmla="*/ 1 w 160"/>
                <a:gd name="T27" fmla="*/ 1 h 392"/>
                <a:gd name="T28" fmla="*/ 1 w 160"/>
                <a:gd name="T29" fmla="*/ 1 h 392"/>
                <a:gd name="T30" fmla="*/ 1 w 160"/>
                <a:gd name="T31" fmla="*/ 1 h 392"/>
                <a:gd name="T32" fmla="*/ 1 w 160"/>
                <a:gd name="T33" fmla="*/ 1 h 392"/>
                <a:gd name="T34" fmla="*/ 1 w 160"/>
                <a:gd name="T35" fmla="*/ 1 h 392"/>
                <a:gd name="T36" fmla="*/ 1 w 160"/>
                <a:gd name="T37" fmla="*/ 1 h 392"/>
                <a:gd name="T38" fmla="*/ 1 w 160"/>
                <a:gd name="T39" fmla="*/ 1 h 392"/>
                <a:gd name="T40" fmla="*/ 0 w 160"/>
                <a:gd name="T41" fmla="*/ 0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392"/>
                <a:gd name="T65" fmla="*/ 160 w 160"/>
                <a:gd name="T66" fmla="*/ 392 h 3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392">
                  <a:moveTo>
                    <a:pt x="0" y="0"/>
                  </a:moveTo>
                  <a:lnTo>
                    <a:pt x="59" y="21"/>
                  </a:lnTo>
                  <a:lnTo>
                    <a:pt x="160" y="11"/>
                  </a:lnTo>
                  <a:lnTo>
                    <a:pt x="134" y="49"/>
                  </a:lnTo>
                  <a:lnTo>
                    <a:pt x="118" y="86"/>
                  </a:lnTo>
                  <a:lnTo>
                    <a:pt x="109" y="125"/>
                  </a:lnTo>
                  <a:lnTo>
                    <a:pt x="106" y="166"/>
                  </a:lnTo>
                  <a:lnTo>
                    <a:pt x="108" y="211"/>
                  </a:lnTo>
                  <a:lnTo>
                    <a:pt x="115" y="263"/>
                  </a:lnTo>
                  <a:lnTo>
                    <a:pt x="126" y="323"/>
                  </a:lnTo>
                  <a:lnTo>
                    <a:pt x="139" y="392"/>
                  </a:lnTo>
                  <a:lnTo>
                    <a:pt x="123" y="355"/>
                  </a:lnTo>
                  <a:lnTo>
                    <a:pt x="108" y="321"/>
                  </a:lnTo>
                  <a:lnTo>
                    <a:pt x="94" y="287"/>
                  </a:lnTo>
                  <a:lnTo>
                    <a:pt x="81" y="254"/>
                  </a:lnTo>
                  <a:lnTo>
                    <a:pt x="70" y="220"/>
                  </a:lnTo>
                  <a:lnTo>
                    <a:pt x="59" y="186"/>
                  </a:lnTo>
                  <a:lnTo>
                    <a:pt x="49" y="150"/>
                  </a:lnTo>
                  <a:lnTo>
                    <a:pt x="40" y="111"/>
                  </a:lnTo>
                  <a:lnTo>
                    <a:pt x="30" y="51"/>
                  </a:lnTo>
                  <a:lnTo>
                    <a:pt x="0" y="0"/>
                  </a:lnTo>
                  <a:close/>
                </a:path>
              </a:pathLst>
            </a:custGeom>
            <a:solidFill>
              <a:srgbClr val="E5A5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altLang="en-US" smtClean="0"/>
          </a:p>
        </p:txBody>
      </p:sp>
      <p:sp>
        <p:nvSpPr>
          <p:cNvPr id="31747" name="Content Placeholder 2"/>
          <p:cNvSpPr>
            <a:spLocks noGrp="1"/>
          </p:cNvSpPr>
          <p:nvPr>
            <p:ph idx="1"/>
          </p:nvPr>
        </p:nvSpPr>
        <p:spPr/>
        <p:txBody>
          <a:bodyPr/>
          <a:lstStyle/>
          <a:p>
            <a:pPr>
              <a:buFontTx/>
              <a:buNone/>
            </a:pPr>
            <a:r>
              <a:rPr lang="en-US" altLang="en-US" sz="2800" smtClean="0"/>
              <a:t>Case Study</a:t>
            </a:r>
          </a:p>
          <a:p>
            <a:pPr>
              <a:buFontTx/>
              <a:buNone/>
            </a:pPr>
            <a:r>
              <a:rPr lang="en-US" altLang="en-US" sz="2800" smtClean="0"/>
              <a:t>“More dead than dead”</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31DFCFA1-7B19-4C29-BB6D-70D8C2712F55}" type="slidenum">
              <a:rPr lang="en-US" altLang="en-US" sz="1400" b="0" smtClean="0"/>
              <a:pPr>
                <a:spcBef>
                  <a:spcPct val="0"/>
                </a:spcBef>
                <a:buFontTx/>
                <a:buNone/>
              </a:pPr>
              <a:t>73</a:t>
            </a:fld>
            <a:endParaRPr lang="en-US" altLang="en-US" sz="1400" b="0" smtClean="0"/>
          </a:p>
        </p:txBody>
      </p:sp>
      <p:pic>
        <p:nvPicPr>
          <p:cNvPr id="31749" name="Picture 2" descr="C:\Users\nt425b\AppData\Local\Microsoft\Windows\Temporary Internet Files\Content.IE5\WO8EJISU\MC90039071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000" y="1931988"/>
            <a:ext cx="2173288"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931988"/>
            <a:ext cx="5392738" cy="3729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51" name="Freeform 116"/>
          <p:cNvSpPr>
            <a:spLocks/>
          </p:cNvSpPr>
          <p:nvPr/>
        </p:nvSpPr>
        <p:spPr bwMode="auto">
          <a:xfrm>
            <a:off x="5813425" y="1550988"/>
            <a:ext cx="236538" cy="342900"/>
          </a:xfrm>
          <a:custGeom>
            <a:avLst/>
            <a:gdLst>
              <a:gd name="T0" fmla="*/ 2147483646 w 299"/>
              <a:gd name="T1" fmla="*/ 2147483646 h 432"/>
              <a:gd name="T2" fmla="*/ 2147483646 w 299"/>
              <a:gd name="T3" fmla="*/ 2147483646 h 432"/>
              <a:gd name="T4" fmla="*/ 2147483646 w 299"/>
              <a:gd name="T5" fmla="*/ 2147483646 h 432"/>
              <a:gd name="T6" fmla="*/ 2147483646 w 299"/>
              <a:gd name="T7" fmla="*/ 2147483646 h 432"/>
              <a:gd name="T8" fmla="*/ 2147483646 w 299"/>
              <a:gd name="T9" fmla="*/ 2147483646 h 432"/>
              <a:gd name="T10" fmla="*/ 2147483646 w 299"/>
              <a:gd name="T11" fmla="*/ 2147483646 h 432"/>
              <a:gd name="T12" fmla="*/ 2147483646 w 299"/>
              <a:gd name="T13" fmla="*/ 2147483646 h 432"/>
              <a:gd name="T14" fmla="*/ 2147483646 w 299"/>
              <a:gd name="T15" fmla="*/ 2147483646 h 432"/>
              <a:gd name="T16" fmla="*/ 2147483646 w 299"/>
              <a:gd name="T17" fmla="*/ 2147483646 h 432"/>
              <a:gd name="T18" fmla="*/ 2147483646 w 299"/>
              <a:gd name="T19" fmla="*/ 2147483646 h 432"/>
              <a:gd name="T20" fmla="*/ 2147483646 w 299"/>
              <a:gd name="T21" fmla="*/ 2147483646 h 432"/>
              <a:gd name="T22" fmla="*/ 2147483646 w 299"/>
              <a:gd name="T23" fmla="*/ 2147483646 h 432"/>
              <a:gd name="T24" fmla="*/ 2147483646 w 299"/>
              <a:gd name="T25" fmla="*/ 2147483646 h 432"/>
              <a:gd name="T26" fmla="*/ 2147483646 w 299"/>
              <a:gd name="T27" fmla="*/ 2147483646 h 432"/>
              <a:gd name="T28" fmla="*/ 2147483646 w 299"/>
              <a:gd name="T29" fmla="*/ 2147483646 h 432"/>
              <a:gd name="T30" fmla="*/ 2147483646 w 299"/>
              <a:gd name="T31" fmla="*/ 2147483646 h 432"/>
              <a:gd name="T32" fmla="*/ 2147483646 w 299"/>
              <a:gd name="T33" fmla="*/ 2147483646 h 432"/>
              <a:gd name="T34" fmla="*/ 2147483646 w 299"/>
              <a:gd name="T35" fmla="*/ 2147483646 h 432"/>
              <a:gd name="T36" fmla="*/ 2147483646 w 299"/>
              <a:gd name="T37" fmla="*/ 2147483646 h 432"/>
              <a:gd name="T38" fmla="*/ 2147483646 w 299"/>
              <a:gd name="T39" fmla="*/ 2147483646 h 432"/>
              <a:gd name="T40" fmla="*/ 2147483646 w 299"/>
              <a:gd name="T41" fmla="*/ 2147483646 h 432"/>
              <a:gd name="T42" fmla="*/ 2147483646 w 299"/>
              <a:gd name="T43" fmla="*/ 2147483646 h 432"/>
              <a:gd name="T44" fmla="*/ 2147483646 w 299"/>
              <a:gd name="T45" fmla="*/ 2147483646 h 432"/>
              <a:gd name="T46" fmla="*/ 2147483646 w 299"/>
              <a:gd name="T47" fmla="*/ 2147483646 h 432"/>
              <a:gd name="T48" fmla="*/ 2147483646 w 299"/>
              <a:gd name="T49" fmla="*/ 2147483646 h 432"/>
              <a:gd name="T50" fmla="*/ 2147483646 w 299"/>
              <a:gd name="T51" fmla="*/ 2147483646 h 432"/>
              <a:gd name="T52" fmla="*/ 2147483646 w 299"/>
              <a:gd name="T53" fmla="*/ 2147483646 h 432"/>
              <a:gd name="T54" fmla="*/ 2147483646 w 299"/>
              <a:gd name="T55" fmla="*/ 2147483646 h 432"/>
              <a:gd name="T56" fmla="*/ 0 w 299"/>
              <a:gd name="T57" fmla="*/ 2147483646 h 432"/>
              <a:gd name="T58" fmla="*/ 2147483646 w 299"/>
              <a:gd name="T59" fmla="*/ 2147483646 h 432"/>
              <a:gd name="T60" fmla="*/ 2147483646 w 299"/>
              <a:gd name="T61" fmla="*/ 2147483646 h 432"/>
              <a:gd name="T62" fmla="*/ 2147483646 w 299"/>
              <a:gd name="T63" fmla="*/ 2147483646 h 432"/>
              <a:gd name="T64" fmla="*/ 2147483646 w 299"/>
              <a:gd name="T65" fmla="*/ 2147483646 h 432"/>
              <a:gd name="T66" fmla="*/ 2147483646 w 299"/>
              <a:gd name="T67" fmla="*/ 2147483646 h 432"/>
              <a:gd name="T68" fmla="*/ 2147483646 w 299"/>
              <a:gd name="T69" fmla="*/ 2147483646 h 432"/>
              <a:gd name="T70" fmla="*/ 2147483646 w 299"/>
              <a:gd name="T71" fmla="*/ 2147483646 h 432"/>
              <a:gd name="T72" fmla="*/ 2147483646 w 299"/>
              <a:gd name="T73" fmla="*/ 2147483646 h 432"/>
              <a:gd name="T74" fmla="*/ 2147483646 w 299"/>
              <a:gd name="T75" fmla="*/ 2147483646 h 432"/>
              <a:gd name="T76" fmla="*/ 2147483646 w 299"/>
              <a:gd name="T77" fmla="*/ 2147483646 h 432"/>
              <a:gd name="T78" fmla="*/ 2147483646 w 299"/>
              <a:gd name="T79" fmla="*/ 2147483646 h 432"/>
              <a:gd name="T80" fmla="*/ 2147483646 w 299"/>
              <a:gd name="T81" fmla="*/ 2147483646 h 432"/>
              <a:gd name="T82" fmla="*/ 2147483646 w 299"/>
              <a:gd name="T83" fmla="*/ 2147483646 h 432"/>
              <a:gd name="T84" fmla="*/ 2147483646 w 299"/>
              <a:gd name="T85" fmla="*/ 2147483646 h 432"/>
              <a:gd name="T86" fmla="*/ 2147483646 w 299"/>
              <a:gd name="T87" fmla="*/ 2147483646 h 432"/>
              <a:gd name="T88" fmla="*/ 2147483646 w 299"/>
              <a:gd name="T89" fmla="*/ 2147483646 h 432"/>
              <a:gd name="T90" fmla="*/ 2147483646 w 299"/>
              <a:gd name="T91" fmla="*/ 2147483646 h 432"/>
              <a:gd name="T92" fmla="*/ 2147483646 w 299"/>
              <a:gd name="T93" fmla="*/ 2147483646 h 432"/>
              <a:gd name="T94" fmla="*/ 2147483646 w 299"/>
              <a:gd name="T95" fmla="*/ 2147483646 h 432"/>
              <a:gd name="T96" fmla="*/ 2147483646 w 299"/>
              <a:gd name="T97" fmla="*/ 2147483646 h 432"/>
              <a:gd name="T98" fmla="*/ 2147483646 w 299"/>
              <a:gd name="T99" fmla="*/ 2147483646 h 432"/>
              <a:gd name="T100" fmla="*/ 2147483646 w 299"/>
              <a:gd name="T101" fmla="*/ 2147483646 h 432"/>
              <a:gd name="T102" fmla="*/ 2147483646 w 299"/>
              <a:gd name="T103" fmla="*/ 2147483646 h 432"/>
              <a:gd name="T104" fmla="*/ 2147483646 w 299"/>
              <a:gd name="T105" fmla="*/ 2147483646 h 432"/>
              <a:gd name="T106" fmla="*/ 2147483646 w 299"/>
              <a:gd name="T107" fmla="*/ 2147483646 h 432"/>
              <a:gd name="T108" fmla="*/ 2147483646 w 299"/>
              <a:gd name="T109" fmla="*/ 2147483646 h 432"/>
              <a:gd name="T110" fmla="*/ 2147483646 w 299"/>
              <a:gd name="T111" fmla="*/ 2147483646 h 432"/>
              <a:gd name="T112" fmla="*/ 2147483646 w 299"/>
              <a:gd name="T113" fmla="*/ 2147483646 h 432"/>
              <a:gd name="T114" fmla="*/ 2147483646 w 299"/>
              <a:gd name="T115" fmla="*/ 2147483646 h 432"/>
              <a:gd name="T116" fmla="*/ 2147483646 w 299"/>
              <a:gd name="T117" fmla="*/ 2147483646 h 432"/>
              <a:gd name="T118" fmla="*/ 2147483646 w 299"/>
              <a:gd name="T119" fmla="*/ 2147483646 h 432"/>
              <a:gd name="T120" fmla="*/ 2147483646 w 299"/>
              <a:gd name="T121" fmla="*/ 2147483646 h 432"/>
              <a:gd name="T122" fmla="*/ 2147483646 w 299"/>
              <a:gd name="T123" fmla="*/ 0 h 432"/>
              <a:gd name="T124" fmla="*/ 2147483646 w 299"/>
              <a:gd name="T125" fmla="*/ 2147483646 h 4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
              <a:gd name="T190" fmla="*/ 0 h 432"/>
              <a:gd name="T191" fmla="*/ 299 w 299"/>
              <a:gd name="T192" fmla="*/ 432 h 4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 h="432">
                <a:moveTo>
                  <a:pt x="271" y="34"/>
                </a:moveTo>
                <a:lnTo>
                  <a:pt x="268" y="40"/>
                </a:lnTo>
                <a:lnTo>
                  <a:pt x="262" y="51"/>
                </a:lnTo>
                <a:lnTo>
                  <a:pt x="253" y="67"/>
                </a:lnTo>
                <a:lnTo>
                  <a:pt x="240" y="84"/>
                </a:lnTo>
                <a:lnTo>
                  <a:pt x="229" y="102"/>
                </a:lnTo>
                <a:lnTo>
                  <a:pt x="219" y="119"/>
                </a:lnTo>
                <a:lnTo>
                  <a:pt x="211" y="131"/>
                </a:lnTo>
                <a:lnTo>
                  <a:pt x="206" y="139"/>
                </a:lnTo>
                <a:lnTo>
                  <a:pt x="202" y="147"/>
                </a:lnTo>
                <a:lnTo>
                  <a:pt x="191" y="161"/>
                </a:lnTo>
                <a:lnTo>
                  <a:pt x="176" y="177"/>
                </a:lnTo>
                <a:lnTo>
                  <a:pt x="160" y="196"/>
                </a:lnTo>
                <a:lnTo>
                  <a:pt x="143" y="216"/>
                </a:lnTo>
                <a:lnTo>
                  <a:pt x="128" y="233"/>
                </a:lnTo>
                <a:lnTo>
                  <a:pt x="115" y="247"/>
                </a:lnTo>
                <a:lnTo>
                  <a:pt x="108" y="255"/>
                </a:lnTo>
                <a:lnTo>
                  <a:pt x="102" y="261"/>
                </a:lnTo>
                <a:lnTo>
                  <a:pt x="91" y="270"/>
                </a:lnTo>
                <a:lnTo>
                  <a:pt x="79" y="282"/>
                </a:lnTo>
                <a:lnTo>
                  <a:pt x="65" y="296"/>
                </a:lnTo>
                <a:lnTo>
                  <a:pt x="52" y="308"/>
                </a:lnTo>
                <a:lnTo>
                  <a:pt x="40" y="319"/>
                </a:lnTo>
                <a:lnTo>
                  <a:pt x="32" y="328"/>
                </a:lnTo>
                <a:lnTo>
                  <a:pt x="28" y="333"/>
                </a:lnTo>
                <a:lnTo>
                  <a:pt x="22" y="348"/>
                </a:lnTo>
                <a:lnTo>
                  <a:pt x="12" y="376"/>
                </a:lnTo>
                <a:lnTo>
                  <a:pt x="5" y="404"/>
                </a:lnTo>
                <a:lnTo>
                  <a:pt x="0" y="416"/>
                </a:lnTo>
                <a:lnTo>
                  <a:pt x="5" y="432"/>
                </a:lnTo>
                <a:lnTo>
                  <a:pt x="8" y="427"/>
                </a:lnTo>
                <a:lnTo>
                  <a:pt x="14" y="416"/>
                </a:lnTo>
                <a:lnTo>
                  <a:pt x="25" y="402"/>
                </a:lnTo>
                <a:lnTo>
                  <a:pt x="35" y="384"/>
                </a:lnTo>
                <a:lnTo>
                  <a:pt x="49" y="365"/>
                </a:lnTo>
                <a:lnTo>
                  <a:pt x="62" y="348"/>
                </a:lnTo>
                <a:lnTo>
                  <a:pt x="72" y="335"/>
                </a:lnTo>
                <a:lnTo>
                  <a:pt x="80" y="325"/>
                </a:lnTo>
                <a:lnTo>
                  <a:pt x="89" y="316"/>
                </a:lnTo>
                <a:lnTo>
                  <a:pt x="105" y="299"/>
                </a:lnTo>
                <a:lnTo>
                  <a:pt x="123" y="278"/>
                </a:lnTo>
                <a:lnTo>
                  <a:pt x="143" y="255"/>
                </a:lnTo>
                <a:lnTo>
                  <a:pt x="163" y="231"/>
                </a:lnTo>
                <a:lnTo>
                  <a:pt x="182" y="211"/>
                </a:lnTo>
                <a:lnTo>
                  <a:pt x="194" y="196"/>
                </a:lnTo>
                <a:lnTo>
                  <a:pt x="202" y="190"/>
                </a:lnTo>
                <a:lnTo>
                  <a:pt x="206" y="187"/>
                </a:lnTo>
                <a:lnTo>
                  <a:pt x="214" y="179"/>
                </a:lnTo>
                <a:lnTo>
                  <a:pt x="222" y="170"/>
                </a:lnTo>
                <a:lnTo>
                  <a:pt x="229" y="159"/>
                </a:lnTo>
                <a:lnTo>
                  <a:pt x="237" y="148"/>
                </a:lnTo>
                <a:lnTo>
                  <a:pt x="245" y="139"/>
                </a:lnTo>
                <a:lnTo>
                  <a:pt x="253" y="130"/>
                </a:lnTo>
                <a:lnTo>
                  <a:pt x="257" y="125"/>
                </a:lnTo>
                <a:lnTo>
                  <a:pt x="268" y="114"/>
                </a:lnTo>
                <a:lnTo>
                  <a:pt x="279" y="99"/>
                </a:lnTo>
                <a:lnTo>
                  <a:pt x="290" y="84"/>
                </a:lnTo>
                <a:lnTo>
                  <a:pt x="296" y="71"/>
                </a:lnTo>
                <a:lnTo>
                  <a:pt x="299" y="56"/>
                </a:lnTo>
                <a:lnTo>
                  <a:pt x="299" y="33"/>
                </a:lnTo>
                <a:lnTo>
                  <a:pt x="297" y="10"/>
                </a:lnTo>
                <a:lnTo>
                  <a:pt x="297" y="0"/>
                </a:lnTo>
                <a:lnTo>
                  <a:pt x="27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2" name="Freeform 117"/>
          <p:cNvSpPr>
            <a:spLocks/>
          </p:cNvSpPr>
          <p:nvPr/>
        </p:nvSpPr>
        <p:spPr bwMode="auto">
          <a:xfrm>
            <a:off x="5656263" y="1584325"/>
            <a:ext cx="160337" cy="279400"/>
          </a:xfrm>
          <a:custGeom>
            <a:avLst/>
            <a:gdLst>
              <a:gd name="T0" fmla="*/ 0 w 200"/>
              <a:gd name="T1" fmla="*/ 0 h 353"/>
              <a:gd name="T2" fmla="*/ 2147483646 w 200"/>
              <a:gd name="T3" fmla="*/ 2147483646 h 353"/>
              <a:gd name="T4" fmla="*/ 2147483646 w 200"/>
              <a:gd name="T5" fmla="*/ 2147483646 h 353"/>
              <a:gd name="T6" fmla="*/ 2147483646 w 200"/>
              <a:gd name="T7" fmla="*/ 2147483646 h 353"/>
              <a:gd name="T8" fmla="*/ 2147483646 w 200"/>
              <a:gd name="T9" fmla="*/ 2147483646 h 353"/>
              <a:gd name="T10" fmla="*/ 2147483646 w 200"/>
              <a:gd name="T11" fmla="*/ 2147483646 h 353"/>
              <a:gd name="T12" fmla="*/ 2147483646 w 200"/>
              <a:gd name="T13" fmla="*/ 2147483646 h 353"/>
              <a:gd name="T14" fmla="*/ 2147483646 w 200"/>
              <a:gd name="T15" fmla="*/ 2147483646 h 353"/>
              <a:gd name="T16" fmla="*/ 2147483646 w 200"/>
              <a:gd name="T17" fmla="*/ 2147483646 h 353"/>
              <a:gd name="T18" fmla="*/ 2147483646 w 200"/>
              <a:gd name="T19" fmla="*/ 2147483646 h 353"/>
              <a:gd name="T20" fmla="*/ 2147483646 w 200"/>
              <a:gd name="T21" fmla="*/ 2147483646 h 353"/>
              <a:gd name="T22" fmla="*/ 2147483646 w 200"/>
              <a:gd name="T23" fmla="*/ 2147483646 h 353"/>
              <a:gd name="T24" fmla="*/ 2147483646 w 200"/>
              <a:gd name="T25" fmla="*/ 2147483646 h 353"/>
              <a:gd name="T26" fmla="*/ 2147483646 w 200"/>
              <a:gd name="T27" fmla="*/ 2147483646 h 353"/>
              <a:gd name="T28" fmla="*/ 2147483646 w 200"/>
              <a:gd name="T29" fmla="*/ 2147483646 h 353"/>
              <a:gd name="T30" fmla="*/ 2147483646 w 200"/>
              <a:gd name="T31" fmla="*/ 2147483646 h 353"/>
              <a:gd name="T32" fmla="*/ 2147483646 w 200"/>
              <a:gd name="T33" fmla="*/ 2147483646 h 353"/>
              <a:gd name="T34" fmla="*/ 2147483646 w 200"/>
              <a:gd name="T35" fmla="*/ 2147483646 h 353"/>
              <a:gd name="T36" fmla="*/ 2147483646 w 200"/>
              <a:gd name="T37" fmla="*/ 2147483646 h 353"/>
              <a:gd name="T38" fmla="*/ 2147483646 w 200"/>
              <a:gd name="T39" fmla="*/ 2147483646 h 353"/>
              <a:gd name="T40" fmla="*/ 2147483646 w 200"/>
              <a:gd name="T41" fmla="*/ 2147483646 h 353"/>
              <a:gd name="T42" fmla="*/ 2147483646 w 200"/>
              <a:gd name="T43" fmla="*/ 2147483646 h 353"/>
              <a:gd name="T44" fmla="*/ 2147483646 w 200"/>
              <a:gd name="T45" fmla="*/ 2147483646 h 353"/>
              <a:gd name="T46" fmla="*/ 2147483646 w 200"/>
              <a:gd name="T47" fmla="*/ 2147483646 h 353"/>
              <a:gd name="T48" fmla="*/ 2147483646 w 200"/>
              <a:gd name="T49" fmla="*/ 2147483646 h 353"/>
              <a:gd name="T50" fmla="*/ 2147483646 w 200"/>
              <a:gd name="T51" fmla="*/ 2147483646 h 353"/>
              <a:gd name="T52" fmla="*/ 2147483646 w 200"/>
              <a:gd name="T53" fmla="*/ 2147483646 h 353"/>
              <a:gd name="T54" fmla="*/ 2147483646 w 200"/>
              <a:gd name="T55" fmla="*/ 2147483646 h 353"/>
              <a:gd name="T56" fmla="*/ 2147483646 w 200"/>
              <a:gd name="T57" fmla="*/ 2147483646 h 353"/>
              <a:gd name="T58" fmla="*/ 2147483646 w 200"/>
              <a:gd name="T59" fmla="*/ 2147483646 h 353"/>
              <a:gd name="T60" fmla="*/ 2147483646 w 200"/>
              <a:gd name="T61" fmla="*/ 2147483646 h 353"/>
              <a:gd name="T62" fmla="*/ 2147483646 w 200"/>
              <a:gd name="T63" fmla="*/ 2147483646 h 353"/>
              <a:gd name="T64" fmla="*/ 2147483646 w 200"/>
              <a:gd name="T65" fmla="*/ 2147483646 h 353"/>
              <a:gd name="T66" fmla="*/ 2147483646 w 200"/>
              <a:gd name="T67" fmla="*/ 2147483646 h 353"/>
              <a:gd name="T68" fmla="*/ 2147483646 w 200"/>
              <a:gd name="T69" fmla="*/ 2147483646 h 353"/>
              <a:gd name="T70" fmla="*/ 2147483646 w 200"/>
              <a:gd name="T71" fmla="*/ 2147483646 h 353"/>
              <a:gd name="T72" fmla="*/ 2147483646 w 200"/>
              <a:gd name="T73" fmla="*/ 2147483646 h 353"/>
              <a:gd name="T74" fmla="*/ 2147483646 w 200"/>
              <a:gd name="T75" fmla="*/ 2147483646 h 353"/>
              <a:gd name="T76" fmla="*/ 2147483646 w 200"/>
              <a:gd name="T77" fmla="*/ 2147483646 h 353"/>
              <a:gd name="T78" fmla="*/ 2147483646 w 200"/>
              <a:gd name="T79" fmla="*/ 2147483646 h 353"/>
              <a:gd name="T80" fmla="*/ 2147483646 w 200"/>
              <a:gd name="T81" fmla="*/ 2147483646 h 353"/>
              <a:gd name="T82" fmla="*/ 0 w 200"/>
              <a:gd name="T83" fmla="*/ 0 h 3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0"/>
              <a:gd name="T127" fmla="*/ 0 h 353"/>
              <a:gd name="T128" fmla="*/ 200 w 200"/>
              <a:gd name="T129" fmla="*/ 353 h 3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0" h="353">
                <a:moveTo>
                  <a:pt x="0" y="0"/>
                </a:moveTo>
                <a:lnTo>
                  <a:pt x="3" y="8"/>
                </a:lnTo>
                <a:lnTo>
                  <a:pt x="11" y="25"/>
                </a:lnTo>
                <a:lnTo>
                  <a:pt x="20" y="48"/>
                </a:lnTo>
                <a:lnTo>
                  <a:pt x="32" y="74"/>
                </a:lnTo>
                <a:lnTo>
                  <a:pt x="43" y="100"/>
                </a:lnTo>
                <a:lnTo>
                  <a:pt x="54" y="125"/>
                </a:lnTo>
                <a:lnTo>
                  <a:pt x="63" y="145"/>
                </a:lnTo>
                <a:lnTo>
                  <a:pt x="69" y="157"/>
                </a:lnTo>
                <a:lnTo>
                  <a:pt x="75" y="169"/>
                </a:lnTo>
                <a:lnTo>
                  <a:pt x="86" y="191"/>
                </a:lnTo>
                <a:lnTo>
                  <a:pt x="100" y="217"/>
                </a:lnTo>
                <a:lnTo>
                  <a:pt x="114" y="245"/>
                </a:lnTo>
                <a:lnTo>
                  <a:pt x="126" y="273"/>
                </a:lnTo>
                <a:lnTo>
                  <a:pt x="138" y="296"/>
                </a:lnTo>
                <a:lnTo>
                  <a:pt x="146" y="311"/>
                </a:lnTo>
                <a:lnTo>
                  <a:pt x="149" y="317"/>
                </a:lnTo>
                <a:lnTo>
                  <a:pt x="148" y="323"/>
                </a:lnTo>
                <a:lnTo>
                  <a:pt x="146" y="334"/>
                </a:lnTo>
                <a:lnTo>
                  <a:pt x="145" y="347"/>
                </a:lnTo>
                <a:lnTo>
                  <a:pt x="146" y="353"/>
                </a:lnTo>
                <a:lnTo>
                  <a:pt x="151" y="350"/>
                </a:lnTo>
                <a:lnTo>
                  <a:pt x="157" y="345"/>
                </a:lnTo>
                <a:lnTo>
                  <a:pt x="166" y="336"/>
                </a:lnTo>
                <a:lnTo>
                  <a:pt x="175" y="325"/>
                </a:lnTo>
                <a:lnTo>
                  <a:pt x="185" y="316"/>
                </a:lnTo>
                <a:lnTo>
                  <a:pt x="192" y="306"/>
                </a:lnTo>
                <a:lnTo>
                  <a:pt x="199" y="302"/>
                </a:lnTo>
                <a:lnTo>
                  <a:pt x="200" y="299"/>
                </a:lnTo>
                <a:lnTo>
                  <a:pt x="195" y="291"/>
                </a:lnTo>
                <a:lnTo>
                  <a:pt x="186" y="273"/>
                </a:lnTo>
                <a:lnTo>
                  <a:pt x="177" y="254"/>
                </a:lnTo>
                <a:lnTo>
                  <a:pt x="171" y="243"/>
                </a:lnTo>
                <a:lnTo>
                  <a:pt x="168" y="237"/>
                </a:lnTo>
                <a:lnTo>
                  <a:pt x="162" y="225"/>
                </a:lnTo>
                <a:lnTo>
                  <a:pt x="152" y="209"/>
                </a:lnTo>
                <a:lnTo>
                  <a:pt x="142" y="191"/>
                </a:lnTo>
                <a:lnTo>
                  <a:pt x="131" y="174"/>
                </a:lnTo>
                <a:lnTo>
                  <a:pt x="122" y="159"/>
                </a:lnTo>
                <a:lnTo>
                  <a:pt x="115" y="149"/>
                </a:lnTo>
                <a:lnTo>
                  <a:pt x="112" y="1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1753" name="Picture 167" descr="C:\Users\nt425b\AppData\Local\Microsoft\Windows\Temporary Internet Files\Content.IE5\WO8EJISU\MC9003590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788" y="3457575"/>
            <a:ext cx="19621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Science, 8 September 2006</a:t>
            </a:r>
          </a:p>
        </p:txBody>
      </p:sp>
      <p:sp>
        <p:nvSpPr>
          <p:cNvPr id="34819" name="Content Placeholder 2"/>
          <p:cNvSpPr>
            <a:spLocks noGrp="1"/>
          </p:cNvSpPr>
          <p:nvPr>
            <p:ph idx="1"/>
          </p:nvPr>
        </p:nvSpPr>
        <p:spPr/>
        <p:txBody>
          <a:bodyPr/>
          <a:lstStyle/>
          <a:p>
            <a:pPr>
              <a:buFontTx/>
              <a:buNone/>
            </a:pPr>
            <a:r>
              <a:rPr lang="en-US" altLang="en-US" sz="2800" smtClean="0"/>
              <a:t>Case Study</a:t>
            </a:r>
          </a:p>
          <a:p>
            <a:pPr>
              <a:buFontTx/>
              <a:buNone/>
            </a:pPr>
            <a:r>
              <a:rPr lang="en-US" altLang="en-US" sz="2800" smtClean="0"/>
              <a:t>“Washing Away Your Sins”</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20BAFDE-C0CE-4B5D-B89F-553FC8A7705C}" type="slidenum">
              <a:rPr lang="en-US" altLang="en-US" sz="1400" b="0" smtClean="0"/>
              <a:pPr>
                <a:spcBef>
                  <a:spcPct val="0"/>
                </a:spcBef>
                <a:buFontTx/>
                <a:buNone/>
              </a:pPr>
              <a:t>74</a:t>
            </a:fld>
            <a:endParaRPr lang="en-US" altLang="en-US" sz="1400" b="0" smtClean="0"/>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30463"/>
            <a:ext cx="65532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3" descr="C:\Users\nt425b\AppData\Local\Microsoft\Windows\Temporary Internet Files\Content.IE5\025KJZ76\MC9004418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3160713"/>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http://pollingreport.com/immigration.htm</a:t>
            </a:r>
          </a:p>
        </p:txBody>
      </p:sp>
      <p:sp>
        <p:nvSpPr>
          <p:cNvPr id="37891" name="Content Placeholder 2"/>
          <p:cNvSpPr>
            <a:spLocks noGrp="1"/>
          </p:cNvSpPr>
          <p:nvPr>
            <p:ph idx="1"/>
          </p:nvPr>
        </p:nvSpPr>
        <p:spPr/>
        <p:txBody>
          <a:bodyPr/>
          <a:lstStyle/>
          <a:p>
            <a:r>
              <a:rPr lang="en-US" altLang="en-US" smtClean="0"/>
              <a:t>CBS, Aug 2017, equivalent to a simple random sample of n = 1111 U.S. adults</a:t>
            </a:r>
          </a:p>
          <a:p>
            <a:pPr lvl="1"/>
            <a:endParaRPr lang="en-US" altLang="en-US" sz="1000" smtClean="0"/>
          </a:p>
          <a:p>
            <a:pPr lvl="1"/>
            <a:r>
              <a:rPr lang="en-US" altLang="en-US" smtClean="0"/>
              <a:t>“Do you favor of oppose building a wall along the U.S.-Mexico border to try to stop illegal immigration?”</a:t>
            </a:r>
          </a:p>
          <a:p>
            <a:pPr lvl="1"/>
            <a:endParaRPr lang="en-US" altLang="en-US" smtClean="0"/>
          </a:p>
          <a:p>
            <a:pPr lvl="1"/>
            <a:r>
              <a:rPr lang="en-US" altLang="en-US" smtClean="0"/>
              <a:t>334 R:  240 favor,   87 oppose,   7 unsure</a:t>
            </a:r>
          </a:p>
          <a:p>
            <a:pPr lvl="1"/>
            <a:r>
              <a:rPr lang="en-US" altLang="en-US" smtClean="0"/>
              <a:t>429 D:    39 favor, 378 oppose, 12 unsure</a:t>
            </a:r>
          </a:p>
          <a:p>
            <a:pPr lvl="1"/>
            <a:r>
              <a:rPr lang="en-US" altLang="en-US" smtClean="0"/>
              <a:t>348 I:   121 favor, 214 oppose, 13 unsure</a:t>
            </a:r>
          </a:p>
          <a:p>
            <a:endParaRPr lang="en-US" altLang="en-US" smtClean="0"/>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95FD9B4-E112-45D7-A8A0-5675ED36CC7C}" type="slidenum">
              <a:rPr lang="en-US" altLang="en-US" b="0" smtClean="0"/>
              <a:pPr/>
              <a:t>75</a:t>
            </a:fld>
            <a:endParaRPr lang="en-US" altLang="en-US" b="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91F37658-2D97-43E3-98C9-4D98DF0B5F5C}" type="slidenum">
              <a:rPr lang="en-US" altLang="en-US" sz="1400" b="0" smtClean="0"/>
              <a:pPr>
                <a:spcBef>
                  <a:spcPct val="0"/>
                </a:spcBef>
                <a:buFontTx/>
                <a:buNone/>
              </a:pPr>
              <a:t>76</a:t>
            </a:fld>
            <a:endParaRPr lang="en-US" altLang="en-US" sz="1400" b="0" smtClean="0"/>
          </a:p>
        </p:txBody>
      </p:sp>
      <p:sp>
        <p:nvSpPr>
          <p:cNvPr id="38915" name="Rectangle 2"/>
          <p:cNvSpPr>
            <a:spLocks noGrp="1" noChangeArrowheads="1"/>
          </p:cNvSpPr>
          <p:nvPr>
            <p:ph type="title"/>
          </p:nvPr>
        </p:nvSpPr>
        <p:spPr/>
        <p:txBody>
          <a:bodyPr/>
          <a:lstStyle/>
          <a:p>
            <a:pPr eaLnBrk="1" hangingPunct="1"/>
            <a:endParaRPr lang="en-US" altLang="en-US" smtClean="0"/>
          </a:p>
        </p:txBody>
      </p:sp>
      <p:sp>
        <p:nvSpPr>
          <p:cNvPr id="38916" name="Rectangle 3"/>
          <p:cNvSpPr>
            <a:spLocks noGrp="1" noChangeArrowheads="1"/>
          </p:cNvSpPr>
          <p:nvPr>
            <p:ph type="body" idx="1"/>
          </p:nvPr>
        </p:nvSpPr>
        <p:spPr/>
        <p:txBody>
          <a:bodyPr/>
          <a:lstStyle/>
          <a:p>
            <a:pPr eaLnBrk="1" hangingPunct="1"/>
            <a:r>
              <a:rPr lang="en-US" altLang="en-US" sz="2800" smtClean="0"/>
              <a:t>An experiment was conducted in which “sports fans” were shown one of two images</a:t>
            </a:r>
          </a:p>
          <a:p>
            <a:pPr lvl="1" eaLnBrk="1" hangingPunct="1"/>
            <a:r>
              <a:rPr lang="en-US" altLang="en-US" sz="2400" smtClean="0"/>
              <a:t>The height of the players was randomized</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buFontTx/>
              <a:buNone/>
            </a:pPr>
            <a:r>
              <a:rPr lang="en-US" altLang="en-US" sz="2800" smtClean="0"/>
              <a:t>	</a:t>
            </a:r>
          </a:p>
          <a:p>
            <a:pPr eaLnBrk="1" hangingPunct="1">
              <a:buFontTx/>
              <a:buNone/>
            </a:pPr>
            <a:r>
              <a:rPr lang="en-US" altLang="en-US" sz="2400" smtClean="0"/>
              <a:t>        Judged as fouled 8 / 35    Judged as fouled 38 / 85</a:t>
            </a:r>
          </a:p>
          <a:p>
            <a:pPr eaLnBrk="1" hangingPunct="1"/>
            <a:endParaRPr lang="en-US" altLang="en-US" sz="2800" smtClean="0"/>
          </a:p>
          <a:p>
            <a:pPr eaLnBrk="1" hangingPunct="1"/>
            <a:r>
              <a:rPr lang="en-US" altLang="en-US" sz="2800" smtClean="0"/>
              <a:t>Are the rates the same, or did height matter?</a:t>
            </a:r>
            <a:endParaRPr lang="en-US" altLang="en-US" sz="2400" smtClean="0"/>
          </a:p>
        </p:txBody>
      </p:sp>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1854200"/>
            <a:ext cx="6688137"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http://www.cnbc.com/id/101064954</a:t>
            </a:r>
          </a:p>
        </p:txBody>
      </p:sp>
      <p:sp>
        <p:nvSpPr>
          <p:cNvPr id="39939" name="Content Placeholder 2"/>
          <p:cNvSpPr>
            <a:spLocks noGrp="1"/>
          </p:cNvSpPr>
          <p:nvPr>
            <p:ph idx="1"/>
          </p:nvPr>
        </p:nvSpPr>
        <p:spPr/>
        <p:txBody>
          <a:bodyPr/>
          <a:lstStyle/>
          <a:p>
            <a:r>
              <a:rPr lang="en-US" altLang="en-US" sz="2800" smtClean="0"/>
              <a:t>In a September 2013 poll of 812 people, half were asked if they support Obamacare, and the other half were asked if they support the Affordable Care Act.</a:t>
            </a:r>
          </a:p>
          <a:p>
            <a:pPr lvl="1"/>
            <a:endParaRPr lang="en-US" altLang="en-US" sz="2400" smtClean="0"/>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FDDD23A7-3AA7-4782-B234-3F77DD93B34A}" type="slidenum">
              <a:rPr lang="en-US" altLang="en-US" sz="1400" b="0" smtClean="0"/>
              <a:pPr>
                <a:spcBef>
                  <a:spcPct val="0"/>
                </a:spcBef>
                <a:buFontTx/>
                <a:buNone/>
              </a:pPr>
              <a:t>77</a:t>
            </a:fld>
            <a:endParaRPr lang="en-US" altLang="en-US" sz="1400" b="0" smtClean="0"/>
          </a:p>
        </p:txBody>
      </p:sp>
      <p:pic>
        <p:nvPicPr>
          <p:cNvPr id="399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92363"/>
            <a:ext cx="6873875"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B1A23E0E-9077-4833-B2B4-27006E2FACC4}" type="slidenum">
              <a:rPr lang="en-US" altLang="en-US" sz="1400" b="0" smtClean="0"/>
              <a:pPr>
                <a:spcBef>
                  <a:spcPct val="0"/>
                </a:spcBef>
                <a:buFontTx/>
                <a:buNone/>
              </a:pPr>
              <a:t>78</a:t>
            </a:fld>
            <a:endParaRPr lang="en-US" altLang="en-US" sz="1400" b="0" smtClean="0"/>
          </a:p>
        </p:txBody>
      </p:sp>
      <p:sp>
        <p:nvSpPr>
          <p:cNvPr id="40963" name="Rectangle 2"/>
          <p:cNvSpPr>
            <a:spLocks noGrp="1" noChangeArrowheads="1"/>
          </p:cNvSpPr>
          <p:nvPr>
            <p:ph type="title"/>
          </p:nvPr>
        </p:nvSpPr>
        <p:spPr/>
        <p:txBody>
          <a:bodyPr/>
          <a:lstStyle/>
          <a:p>
            <a:pPr eaLnBrk="1" hangingPunct="1"/>
            <a:endParaRPr lang="en-US" altLang="en-US" smtClean="0"/>
          </a:p>
        </p:txBody>
      </p:sp>
      <p:sp>
        <p:nvSpPr>
          <p:cNvPr id="40964" name="Rectangle 3"/>
          <p:cNvSpPr>
            <a:spLocks noGrp="1" noChangeArrowheads="1"/>
          </p:cNvSpPr>
          <p:nvPr>
            <p:ph type="body" idx="1"/>
          </p:nvPr>
        </p:nvSpPr>
        <p:spPr/>
        <p:txBody>
          <a:bodyPr/>
          <a:lstStyle/>
          <a:p>
            <a:pPr eaLnBrk="1" hangingPunct="1">
              <a:buFontTx/>
              <a:buNone/>
            </a:pPr>
            <a:r>
              <a:rPr lang="en-US" altLang="en-US" smtClean="0"/>
              <a:t>CBS News / NYT poll, 11 Jan 2009:</a:t>
            </a:r>
          </a:p>
          <a:p>
            <a:pPr lvl="1" eaLnBrk="1" hangingPunct="1"/>
            <a:endParaRPr lang="en-US" altLang="en-US" i="1" smtClean="0"/>
          </a:p>
          <a:p>
            <a:pPr lvl="1" eaLnBrk="1" hangingPunct="1"/>
            <a:r>
              <a:rPr lang="en-US" altLang="en-US" i="1" smtClean="0"/>
              <a:t>“All things considered, in our society today, do you think there are more advantages in being a man, or more advantages in being a woman, or [neither has advantage]?”</a:t>
            </a:r>
          </a:p>
          <a:p>
            <a:pPr lvl="2" eaLnBrk="1" hangingPunct="1"/>
            <a:endParaRPr lang="en-US" altLang="en-US" sz="2800" smtClean="0"/>
          </a:p>
          <a:p>
            <a:pPr lvl="2" eaLnBrk="1" hangingPunct="1"/>
            <a:r>
              <a:rPr lang="en-US" altLang="en-US" sz="2800" smtClean="0"/>
              <a:t>n = 561 men, 325 said “neither”</a:t>
            </a:r>
          </a:p>
          <a:p>
            <a:pPr lvl="2" eaLnBrk="1" hangingPunct="1"/>
            <a:r>
              <a:rPr lang="en-US" altLang="en-US" sz="2800" smtClean="0"/>
              <a:t>n = 551 women, 253 said “neither”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altLang="en-US" dirty="0" smtClean="0"/>
          </a:p>
        </p:txBody>
      </p:sp>
      <p:sp>
        <p:nvSpPr>
          <p:cNvPr id="41987" name="Content Placeholder 2"/>
          <p:cNvSpPr>
            <a:spLocks noGrp="1"/>
          </p:cNvSpPr>
          <p:nvPr>
            <p:ph idx="1"/>
          </p:nvPr>
        </p:nvSpPr>
        <p:spPr/>
        <p:txBody>
          <a:bodyPr/>
          <a:lstStyle/>
          <a:p>
            <a:r>
              <a:rPr lang="en-US" altLang="en-US" sz="2800" dirty="0" smtClean="0"/>
              <a:t>Quiz One,          USC BUAD 310,  Fall 2008</a:t>
            </a:r>
          </a:p>
          <a:p>
            <a:endParaRPr lang="en-US" altLang="en-US" sz="2800" dirty="0" smtClean="0"/>
          </a:p>
          <a:p>
            <a:r>
              <a:rPr lang="en-US" altLang="en-US" sz="2800" dirty="0" smtClean="0"/>
              <a:t>The same question was asked, but the choices were given in different order</a:t>
            </a:r>
          </a:p>
          <a:p>
            <a:pPr lvl="1"/>
            <a:r>
              <a:rPr lang="en-US" altLang="en-US" sz="2400" dirty="0" smtClean="0"/>
              <a:t>A:  “Controlled Experiment” or “</a:t>
            </a:r>
            <a:r>
              <a:rPr lang="en-US" altLang="en-US" sz="2400" dirty="0" err="1" smtClean="0"/>
              <a:t>Observ</a:t>
            </a:r>
            <a:r>
              <a:rPr lang="en-US" altLang="en-US" sz="2400" dirty="0" smtClean="0"/>
              <a:t>. Study”</a:t>
            </a:r>
          </a:p>
          <a:p>
            <a:pPr lvl="1"/>
            <a:r>
              <a:rPr lang="en-US" altLang="en-US" sz="2400" dirty="0" smtClean="0"/>
              <a:t>B:  “</a:t>
            </a:r>
            <a:r>
              <a:rPr lang="en-US" altLang="en-US" sz="2400" dirty="0" err="1" smtClean="0"/>
              <a:t>Observ</a:t>
            </a:r>
            <a:r>
              <a:rPr lang="en-US" altLang="en-US" sz="2400" dirty="0" smtClean="0"/>
              <a:t>. Study” or “Controlled Experiment”</a:t>
            </a:r>
          </a:p>
          <a:p>
            <a:endParaRPr lang="en-US" altLang="en-US" sz="2000" dirty="0" smtClean="0"/>
          </a:p>
          <a:p>
            <a:r>
              <a:rPr lang="en-US" altLang="en-US" sz="2800" dirty="0" smtClean="0"/>
              <a:t>Results:  80% of students answered correctly</a:t>
            </a:r>
          </a:p>
          <a:p>
            <a:pPr lvl="1"/>
            <a:r>
              <a:rPr lang="en-US" altLang="en-US" sz="2400" dirty="0" smtClean="0"/>
              <a:t>28 out of 30 getting Form A answered correctly</a:t>
            </a:r>
          </a:p>
          <a:p>
            <a:pPr lvl="1"/>
            <a:r>
              <a:rPr lang="en-US" altLang="en-US" sz="2400" dirty="0" smtClean="0"/>
              <a:t>21 out of 31 getting Form B answered correctly</a:t>
            </a:r>
          </a:p>
          <a:p>
            <a:endParaRPr lang="en-US" altLang="en-US" sz="2000" dirty="0" smtClean="0"/>
          </a:p>
          <a:p>
            <a:pPr lvl="1"/>
            <a:endParaRPr lang="en-US" altLang="en-US" sz="2400" dirty="0" smtClean="0"/>
          </a:p>
          <a:p>
            <a:endParaRPr lang="en-US" altLang="en-US" dirty="0" smtClean="0"/>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4C70457-285F-4A09-8301-010BA4056DDC}" type="slidenum">
              <a:rPr lang="en-US" altLang="en-US" b="0" smtClean="0"/>
              <a:pPr/>
              <a:t>79</a:t>
            </a:fld>
            <a:endParaRPr lang="en-US" altLang="en-US" b="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altLang="en-US" smtClean="0"/>
          </a:p>
        </p:txBody>
      </p:sp>
      <p:sp>
        <p:nvSpPr>
          <p:cNvPr id="12291" name="Content Placeholder 2"/>
          <p:cNvSpPr>
            <a:spLocks noGrp="1"/>
          </p:cNvSpPr>
          <p:nvPr>
            <p:ph idx="1"/>
          </p:nvPr>
        </p:nvSpPr>
        <p:spPr/>
        <p:txBody>
          <a:bodyPr/>
          <a:lstStyle/>
          <a:p>
            <a:r>
              <a:rPr lang="en-US" altLang="en-US" dirty="0" smtClean="0"/>
              <a:t>The chi-square (</a:t>
            </a:r>
            <a:r>
              <a:rPr lang="en-US" altLang="en-US" dirty="0" smtClean="0">
                <a:latin typeface="Symbol" panose="05050102010706020507" pitchFamily="18" charset="2"/>
              </a:rPr>
              <a:t>c</a:t>
            </a:r>
            <a:r>
              <a:rPr lang="en-US" altLang="en-US" baseline="30000" dirty="0" smtClean="0"/>
              <a:t>2</a:t>
            </a:r>
            <a:r>
              <a:rPr lang="en-US" altLang="en-US" dirty="0" smtClean="0"/>
              <a:t>) distribution (2/2)</a:t>
            </a:r>
          </a:p>
          <a:p>
            <a:pPr lvl="1"/>
            <a:endParaRPr lang="en-US" altLang="en-US" sz="2000" dirty="0" smtClean="0"/>
          </a:p>
          <a:p>
            <a:pPr lvl="1"/>
            <a:r>
              <a:rPr lang="en-US" altLang="en-US" dirty="0" smtClean="0"/>
              <a:t>Define Z</a:t>
            </a:r>
            <a:r>
              <a:rPr lang="en-US" altLang="en-US" baseline="-25000" dirty="0" smtClean="0"/>
              <a:t>1</a:t>
            </a:r>
            <a:r>
              <a:rPr lang="en-US" altLang="en-US" dirty="0" smtClean="0"/>
              <a:t>, Z</a:t>
            </a:r>
            <a:r>
              <a:rPr lang="en-US" altLang="en-US" baseline="-25000" dirty="0" smtClean="0"/>
              <a:t>2</a:t>
            </a:r>
            <a:r>
              <a:rPr lang="en-US" altLang="en-US" dirty="0" smtClean="0"/>
              <a:t>, … , </a:t>
            </a:r>
            <a:r>
              <a:rPr lang="en-US" altLang="en-US" dirty="0" err="1" smtClean="0"/>
              <a:t>Z</a:t>
            </a:r>
            <a:r>
              <a:rPr lang="en-US" altLang="en-US" baseline="-25000" dirty="0" err="1" smtClean="0"/>
              <a:t>k</a:t>
            </a:r>
            <a:r>
              <a:rPr lang="en-US" altLang="en-US" dirty="0" smtClean="0"/>
              <a:t> ~ k </a:t>
            </a:r>
            <a:r>
              <a:rPr lang="en-US" altLang="en-US" u="sng" dirty="0" smtClean="0"/>
              <a:t>independent</a:t>
            </a:r>
            <a:r>
              <a:rPr lang="en-US" altLang="en-US" dirty="0" smtClean="0"/>
              <a:t> standard normal random variables.  Then </a:t>
            </a:r>
            <a:r>
              <a:rPr lang="en-US" altLang="en-US" dirty="0" err="1" smtClean="0"/>
              <a:t>C</a:t>
            </a:r>
            <a:r>
              <a:rPr lang="en-US" altLang="en-US" baseline="-25000" dirty="0" err="1" smtClean="0"/>
              <a:t>k</a:t>
            </a:r>
            <a:r>
              <a:rPr lang="en-US" altLang="en-US" dirty="0" smtClean="0"/>
              <a:t> = Z</a:t>
            </a:r>
            <a:r>
              <a:rPr lang="en-US" altLang="en-US" baseline="-25000" dirty="0" smtClean="0"/>
              <a:t>1</a:t>
            </a:r>
            <a:r>
              <a:rPr lang="en-US" altLang="en-US" baseline="30000" dirty="0" smtClean="0"/>
              <a:t>2</a:t>
            </a:r>
            <a:r>
              <a:rPr lang="en-US" altLang="en-US" dirty="0" smtClean="0"/>
              <a:t> + Z</a:t>
            </a:r>
            <a:r>
              <a:rPr lang="en-US" altLang="en-US" baseline="-25000" dirty="0" smtClean="0"/>
              <a:t>2</a:t>
            </a:r>
            <a:r>
              <a:rPr lang="en-US" altLang="en-US" baseline="30000" dirty="0" smtClean="0"/>
              <a:t>2</a:t>
            </a:r>
            <a:r>
              <a:rPr lang="en-US" altLang="en-US" dirty="0" smtClean="0"/>
              <a:t> + … + Z</a:t>
            </a:r>
            <a:r>
              <a:rPr lang="en-US" altLang="en-US" baseline="-25000" dirty="0" smtClean="0"/>
              <a:t>k</a:t>
            </a:r>
            <a:r>
              <a:rPr lang="en-US" altLang="en-US" baseline="30000" dirty="0" smtClean="0"/>
              <a:t>2 </a:t>
            </a:r>
            <a:r>
              <a:rPr lang="en-US" altLang="en-US" dirty="0" smtClean="0"/>
              <a:t>has a </a:t>
            </a:r>
            <a:r>
              <a:rPr lang="en-US" altLang="en-US" dirty="0" smtClean="0">
                <a:solidFill>
                  <a:srgbClr val="FF0000"/>
                </a:solidFill>
              </a:rPr>
              <a:t>chi-square (</a:t>
            </a:r>
            <a:r>
              <a:rPr lang="en-US" altLang="en-US" dirty="0" smtClean="0">
                <a:solidFill>
                  <a:srgbClr val="FF0000"/>
                </a:solidFill>
                <a:latin typeface="Symbol" panose="05050102010706020507" pitchFamily="18" charset="2"/>
              </a:rPr>
              <a:t>c</a:t>
            </a:r>
            <a:r>
              <a:rPr lang="en-US" altLang="en-US" baseline="30000" dirty="0" smtClean="0">
                <a:solidFill>
                  <a:srgbClr val="FF0000"/>
                </a:solidFill>
              </a:rPr>
              <a:t>2</a:t>
            </a:r>
            <a:r>
              <a:rPr lang="en-US" altLang="en-US" dirty="0" smtClean="0">
                <a:solidFill>
                  <a:srgbClr val="FF0000"/>
                </a:solidFill>
              </a:rPr>
              <a:t>) distribution</a:t>
            </a:r>
            <a:r>
              <a:rPr lang="en-US" altLang="en-US" dirty="0" smtClean="0"/>
              <a:t> with </a:t>
            </a:r>
            <a:r>
              <a:rPr lang="en-US" altLang="en-US" dirty="0" smtClean="0">
                <a:solidFill>
                  <a:srgbClr val="FF0000"/>
                </a:solidFill>
              </a:rPr>
              <a:t>k</a:t>
            </a:r>
            <a:r>
              <a:rPr lang="en-US" altLang="en-US" dirty="0" smtClean="0"/>
              <a:t> degree of freedom</a:t>
            </a:r>
          </a:p>
          <a:p>
            <a:pPr lvl="2"/>
            <a:endParaRPr lang="en-US" altLang="en-US" dirty="0" smtClean="0"/>
          </a:p>
          <a:p>
            <a:pPr lvl="2"/>
            <a:r>
              <a:rPr lang="en-US" altLang="en-US" dirty="0" smtClean="0"/>
              <a:t>Properties:</a:t>
            </a:r>
          </a:p>
          <a:p>
            <a:pPr lvl="2"/>
            <a:r>
              <a:rPr lang="en-US" altLang="en-US" dirty="0" err="1" smtClean="0"/>
              <a:t>C</a:t>
            </a:r>
            <a:r>
              <a:rPr lang="en-US" altLang="en-US" baseline="-25000" dirty="0" err="1" smtClean="0"/>
              <a:t>k</a:t>
            </a:r>
            <a:r>
              <a:rPr lang="en-US" altLang="en-US" dirty="0" smtClean="0"/>
              <a:t> </a:t>
            </a:r>
            <a:r>
              <a:rPr lang="en-US" altLang="en-US" u="sng" dirty="0" smtClean="0"/>
              <a:t>&gt;</a:t>
            </a:r>
            <a:r>
              <a:rPr lang="en-US" altLang="en-US" dirty="0" smtClean="0"/>
              <a:t> 0</a:t>
            </a:r>
          </a:p>
          <a:p>
            <a:pPr lvl="2"/>
            <a:r>
              <a:rPr lang="en-US" altLang="en-US" dirty="0" smtClean="0"/>
              <a:t>E(</a:t>
            </a:r>
            <a:r>
              <a:rPr lang="en-US" altLang="en-US" dirty="0" err="1" smtClean="0"/>
              <a:t>C</a:t>
            </a:r>
            <a:r>
              <a:rPr lang="en-US" altLang="en-US" baseline="-25000" dirty="0" err="1" smtClean="0"/>
              <a:t>k</a:t>
            </a:r>
            <a:r>
              <a:rPr lang="en-US" altLang="en-US" dirty="0" smtClean="0"/>
              <a:t>) = k</a:t>
            </a:r>
          </a:p>
          <a:p>
            <a:pPr lvl="2"/>
            <a:r>
              <a:rPr lang="en-US" altLang="en-US" dirty="0" smtClean="0"/>
              <a:t>SE(</a:t>
            </a:r>
            <a:r>
              <a:rPr lang="en-US" altLang="en-US" dirty="0" err="1" smtClean="0"/>
              <a:t>C</a:t>
            </a:r>
            <a:r>
              <a:rPr lang="en-US" altLang="en-US" baseline="-25000" dirty="0" err="1" smtClean="0"/>
              <a:t>k</a:t>
            </a:r>
            <a:r>
              <a:rPr lang="en-US" altLang="en-US" dirty="0" smtClean="0"/>
              <a:t>) = </a:t>
            </a:r>
            <a:r>
              <a:rPr lang="en-US" altLang="en-US" dirty="0" err="1" smtClean="0"/>
              <a:t>sqrt</a:t>
            </a:r>
            <a:r>
              <a:rPr lang="en-US" altLang="en-US" dirty="0" smtClean="0"/>
              <a:t>(2k)</a:t>
            </a:r>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850D1692-36B0-49B3-99EB-7344D1C2E030}" type="slidenum">
              <a:rPr lang="en-US" altLang="en-US" sz="1400" b="0" smtClean="0"/>
              <a:pPr>
                <a:spcBef>
                  <a:spcPct val="0"/>
                </a:spcBef>
                <a:buFontTx/>
                <a:buNone/>
              </a:pPr>
              <a:t>8</a:t>
            </a:fld>
            <a:endParaRPr lang="en-US" altLang="en-US" sz="1400" b="0" smtClean="0"/>
          </a:p>
        </p:txBody>
      </p:sp>
      <p:pic>
        <p:nvPicPr>
          <p:cNvPr id="2" name="Picture 1"/>
          <p:cNvPicPr>
            <a:picLocks noChangeAspect="1"/>
          </p:cNvPicPr>
          <p:nvPr/>
        </p:nvPicPr>
        <p:blipFill>
          <a:blip r:embed="rId2"/>
          <a:stretch>
            <a:fillRect/>
          </a:stretch>
        </p:blipFill>
        <p:spPr>
          <a:xfrm>
            <a:off x="4379975" y="3428999"/>
            <a:ext cx="4091035" cy="2454621"/>
          </a:xfrm>
          <a:prstGeom prst="rect">
            <a:avLst/>
          </a:prstGeom>
        </p:spPr>
      </p:pic>
      <p:sp>
        <p:nvSpPr>
          <p:cNvPr id="7" name="TextBox 6"/>
          <p:cNvSpPr txBox="1"/>
          <p:nvPr/>
        </p:nvSpPr>
        <p:spPr>
          <a:xfrm>
            <a:off x="5032860" y="3736240"/>
            <a:ext cx="2073870" cy="523220"/>
          </a:xfrm>
          <a:prstGeom prst="rect">
            <a:avLst/>
          </a:prstGeom>
          <a:noFill/>
        </p:spPr>
        <p:txBody>
          <a:bodyPr wrap="square" rtlCol="0">
            <a:spAutoFit/>
          </a:bodyPr>
          <a:lstStyle/>
          <a:p>
            <a:r>
              <a:rPr lang="en-US" sz="2800" dirty="0" smtClean="0">
                <a:solidFill>
                  <a:srgbClr val="0070C0"/>
                </a:solidFill>
                <a:latin typeface="Symbol" panose="05050102010706020507" pitchFamily="18" charset="2"/>
              </a:rPr>
              <a:t>c</a:t>
            </a:r>
            <a:r>
              <a:rPr lang="en-US" sz="2800" baseline="30000" dirty="0" smtClean="0">
                <a:solidFill>
                  <a:srgbClr val="0070C0"/>
                </a:solidFill>
              </a:rPr>
              <a:t>2</a:t>
            </a:r>
            <a:r>
              <a:rPr lang="en-US" sz="2800" baseline="-25000" dirty="0" smtClean="0">
                <a:solidFill>
                  <a:srgbClr val="0070C0"/>
                </a:solidFill>
              </a:rPr>
              <a:t>4</a:t>
            </a:r>
            <a:endParaRPr lang="en-US" sz="2800" dirty="0">
              <a:solidFill>
                <a:srgbClr val="0070C0"/>
              </a:solidFill>
            </a:endParaRPr>
          </a:p>
        </p:txBody>
      </p:sp>
      <p:sp>
        <p:nvSpPr>
          <p:cNvPr id="8" name="TextBox 7"/>
          <p:cNvSpPr txBox="1"/>
          <p:nvPr/>
        </p:nvSpPr>
        <p:spPr>
          <a:xfrm>
            <a:off x="6031390" y="4518790"/>
            <a:ext cx="2073870" cy="523220"/>
          </a:xfrm>
          <a:prstGeom prst="rect">
            <a:avLst/>
          </a:prstGeom>
          <a:noFill/>
        </p:spPr>
        <p:txBody>
          <a:bodyPr wrap="square" rtlCol="0">
            <a:spAutoFit/>
          </a:bodyPr>
          <a:lstStyle/>
          <a:p>
            <a:r>
              <a:rPr lang="en-US" sz="2800" dirty="0" smtClean="0">
                <a:solidFill>
                  <a:srgbClr val="FF6600"/>
                </a:solidFill>
                <a:latin typeface="Symbol" panose="05050102010706020507" pitchFamily="18" charset="2"/>
              </a:rPr>
              <a:t>c</a:t>
            </a:r>
            <a:r>
              <a:rPr lang="en-US" sz="2800" baseline="30000" dirty="0" smtClean="0">
                <a:solidFill>
                  <a:srgbClr val="FF6600"/>
                </a:solidFill>
              </a:rPr>
              <a:t>2</a:t>
            </a:r>
            <a:r>
              <a:rPr lang="en-US" sz="2800" baseline="-25000" dirty="0" smtClean="0">
                <a:solidFill>
                  <a:srgbClr val="FF6600"/>
                </a:solidFill>
              </a:rPr>
              <a:t>12</a:t>
            </a:r>
            <a:endParaRPr lang="en-US" sz="2800" dirty="0">
              <a:solidFill>
                <a:srgbClr val="FF6600"/>
              </a:solidFill>
            </a:endParaRPr>
          </a:p>
        </p:txBody>
      </p:sp>
      <p:sp>
        <p:nvSpPr>
          <p:cNvPr id="4" name="Rectangle 3"/>
          <p:cNvSpPr/>
          <p:nvPr/>
        </p:nvSpPr>
        <p:spPr bwMode="auto">
          <a:xfrm>
            <a:off x="923525" y="3236975"/>
            <a:ext cx="7642595" cy="27651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ltLang="en-US" smtClean="0"/>
          </a:p>
        </p:txBody>
      </p:sp>
      <p:sp>
        <p:nvSpPr>
          <p:cNvPr id="14339" name="Content Placeholder 2"/>
          <p:cNvSpPr>
            <a:spLocks noGrp="1"/>
          </p:cNvSpPr>
          <p:nvPr>
            <p:ph idx="1"/>
          </p:nvPr>
        </p:nvSpPr>
        <p:spPr/>
        <p:txBody>
          <a:bodyPr/>
          <a:lstStyle/>
          <a:p>
            <a:r>
              <a:rPr lang="en-US" altLang="en-US" dirty="0" smtClean="0"/>
              <a:t>Using Excel for </a:t>
            </a:r>
            <a:r>
              <a:rPr lang="en-US" altLang="en-US" dirty="0" smtClean="0">
                <a:latin typeface="Symbol" panose="05050102010706020507" pitchFamily="18" charset="2"/>
              </a:rPr>
              <a:t>c</a:t>
            </a:r>
            <a:r>
              <a:rPr lang="en-US" altLang="en-US" baseline="30000" dirty="0" smtClean="0"/>
              <a:t>2</a:t>
            </a:r>
            <a:r>
              <a:rPr lang="en-US" altLang="en-US" dirty="0" smtClean="0"/>
              <a:t> distribution</a:t>
            </a:r>
          </a:p>
          <a:p>
            <a:pPr marL="457200" lvl="1" indent="0">
              <a:buNone/>
            </a:pPr>
            <a:endParaRPr lang="en-US" altLang="en-US" sz="1000" dirty="0" smtClean="0">
              <a:solidFill>
                <a:srgbClr val="00B050"/>
              </a:solidFill>
            </a:endParaRPr>
          </a:p>
          <a:p>
            <a:pPr marL="457200" lvl="1" indent="0">
              <a:buNone/>
            </a:pPr>
            <a:endParaRPr lang="en-US" altLang="en-US" dirty="0" smtClean="0">
              <a:solidFill>
                <a:srgbClr val="00B050"/>
              </a:solidFill>
            </a:endParaRPr>
          </a:p>
          <a:p>
            <a:pPr marL="457200" lvl="1" indent="0">
              <a:buNone/>
            </a:pPr>
            <a:r>
              <a:rPr lang="en-US" altLang="en-US" dirty="0" smtClean="0">
                <a:solidFill>
                  <a:srgbClr val="00B050"/>
                </a:solidFill>
              </a:rPr>
              <a:t>=CHIDIST(x, [</a:t>
            </a:r>
            <a:r>
              <a:rPr lang="en-US" altLang="en-US" dirty="0" err="1" smtClean="0">
                <a:solidFill>
                  <a:srgbClr val="00B050"/>
                </a:solidFill>
              </a:rPr>
              <a:t>df</a:t>
            </a:r>
            <a:r>
              <a:rPr lang="en-US" altLang="en-US" dirty="0" smtClean="0">
                <a:solidFill>
                  <a:srgbClr val="00B050"/>
                </a:solidFill>
              </a:rPr>
              <a:t>])</a:t>
            </a:r>
            <a:r>
              <a:rPr lang="en-US" altLang="en-US" dirty="0" smtClean="0"/>
              <a:t>                                          gives the area to                                            the right of x for </a:t>
            </a:r>
            <a:r>
              <a:rPr lang="en-US" altLang="en-US" dirty="0" smtClean="0">
                <a:latin typeface="Symbol" panose="05050102010706020507" pitchFamily="18" charset="2"/>
              </a:rPr>
              <a:t>c</a:t>
            </a:r>
            <a:r>
              <a:rPr lang="en-US" altLang="en-US" baseline="30000" dirty="0" smtClean="0"/>
              <a:t>2</a:t>
            </a:r>
            <a:r>
              <a:rPr lang="en-US" altLang="en-US" baseline="-25000" dirty="0" smtClean="0"/>
              <a:t>df</a:t>
            </a:r>
          </a:p>
          <a:p>
            <a:pPr lvl="1"/>
            <a:endParaRPr lang="en-US" altLang="en-US" dirty="0" smtClean="0"/>
          </a:p>
          <a:p>
            <a:pPr lvl="1"/>
            <a:endParaRPr lang="en-US" altLang="en-US" sz="1000" dirty="0" smtClean="0"/>
          </a:p>
          <a:p>
            <a:pPr lvl="1"/>
            <a:endParaRPr lang="en-US" altLang="en-US" sz="1000" dirty="0"/>
          </a:p>
          <a:p>
            <a:pPr lvl="1"/>
            <a:endParaRPr lang="en-US" altLang="en-US" sz="1000" dirty="0" smtClean="0"/>
          </a:p>
          <a:p>
            <a:pPr marL="457200" lvl="1" indent="0">
              <a:buNone/>
            </a:pPr>
            <a:r>
              <a:rPr lang="en-US" altLang="en-US" dirty="0" smtClean="0">
                <a:solidFill>
                  <a:srgbClr val="00B050"/>
                </a:solidFill>
              </a:rPr>
              <a:t>=CHIINV(p, [</a:t>
            </a:r>
            <a:r>
              <a:rPr lang="en-US" altLang="en-US" dirty="0" err="1" smtClean="0">
                <a:solidFill>
                  <a:srgbClr val="00B050"/>
                </a:solidFill>
              </a:rPr>
              <a:t>df</a:t>
            </a:r>
            <a:r>
              <a:rPr lang="en-US" altLang="en-US" dirty="0" smtClean="0">
                <a:solidFill>
                  <a:srgbClr val="00B050"/>
                </a:solidFill>
              </a:rPr>
              <a:t>])</a:t>
            </a:r>
            <a:r>
              <a:rPr lang="en-US" altLang="en-US" dirty="0" smtClean="0"/>
              <a:t>                                          gives the score x                                               such that the area                                                 to the right of x = p</a:t>
            </a:r>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spcBef>
                <a:spcPct val="0"/>
              </a:spcBef>
              <a:buFontTx/>
              <a:buNone/>
            </a:pPr>
            <a:fld id="{0DB6C159-85DC-474C-8CA1-73A9C7D4FD91}" type="slidenum">
              <a:rPr lang="en-US" altLang="en-US" sz="1400" b="0" smtClean="0"/>
              <a:pPr>
                <a:spcBef>
                  <a:spcPct val="0"/>
                </a:spcBef>
                <a:buFontTx/>
                <a:buNone/>
              </a:pPr>
              <a:t>9</a:t>
            </a:fld>
            <a:endParaRPr lang="en-US" altLang="en-US" sz="1400" b="0" smtClean="0"/>
          </a:p>
        </p:txBody>
      </p:sp>
      <p:pic>
        <p:nvPicPr>
          <p:cNvPr id="2" name="Picture 1"/>
          <p:cNvPicPr>
            <a:picLocks noChangeAspect="1"/>
          </p:cNvPicPr>
          <p:nvPr/>
        </p:nvPicPr>
        <p:blipFill>
          <a:blip r:embed="rId2"/>
          <a:stretch>
            <a:fillRect/>
          </a:stretch>
        </p:blipFill>
        <p:spPr>
          <a:xfrm>
            <a:off x="4808062" y="1297522"/>
            <a:ext cx="3258793" cy="2131478"/>
          </a:xfrm>
          <a:prstGeom prst="rect">
            <a:avLst/>
          </a:prstGeom>
        </p:spPr>
      </p:pic>
      <p:pic>
        <p:nvPicPr>
          <p:cNvPr id="6" name="Picture 5"/>
          <p:cNvPicPr>
            <a:picLocks noChangeAspect="1"/>
          </p:cNvPicPr>
          <p:nvPr/>
        </p:nvPicPr>
        <p:blipFill>
          <a:blip r:embed="rId3"/>
          <a:stretch>
            <a:fillRect/>
          </a:stretch>
        </p:blipFill>
        <p:spPr>
          <a:xfrm>
            <a:off x="4821713" y="3966670"/>
            <a:ext cx="3246047" cy="2018774"/>
          </a:xfrm>
          <a:prstGeom prst="rect">
            <a:avLst/>
          </a:prstGeom>
        </p:spPr>
      </p:pic>
      <p:cxnSp>
        <p:nvCxnSpPr>
          <p:cNvPr id="10" name="Straight Arrow Connector 9"/>
          <p:cNvCxnSpPr/>
          <p:nvPr/>
        </p:nvCxnSpPr>
        <p:spPr bwMode="auto">
          <a:xfrm>
            <a:off x="6284975" y="5067210"/>
            <a:ext cx="53655" cy="61448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1" name="TextBox 10"/>
          <p:cNvSpPr txBox="1"/>
          <p:nvPr/>
        </p:nvSpPr>
        <p:spPr>
          <a:xfrm>
            <a:off x="5800961" y="4420879"/>
            <a:ext cx="2073870" cy="707886"/>
          </a:xfrm>
          <a:prstGeom prst="rect">
            <a:avLst/>
          </a:prstGeom>
          <a:noFill/>
        </p:spPr>
        <p:txBody>
          <a:bodyPr wrap="square" rtlCol="0">
            <a:spAutoFit/>
          </a:bodyPr>
          <a:lstStyle/>
          <a:p>
            <a:r>
              <a:rPr lang="en-US" sz="2000" dirty="0" smtClean="0">
                <a:solidFill>
                  <a:srgbClr val="00B050"/>
                </a:solidFill>
              </a:rPr>
              <a:t>=CHIINV(0.05,4) </a:t>
            </a:r>
            <a:r>
              <a:rPr lang="en-US" sz="2000" dirty="0" smtClean="0"/>
              <a:t> </a:t>
            </a:r>
            <a:r>
              <a:rPr lang="en-US" sz="2000" dirty="0"/>
              <a:t> </a:t>
            </a:r>
            <a:r>
              <a:rPr lang="en-US" sz="2000" dirty="0" smtClean="0">
                <a:sym typeface="Wingdings" panose="05000000000000000000" pitchFamily="2" charset="2"/>
              </a:rPr>
              <a:t> x = 9.488</a:t>
            </a:r>
            <a:endParaRPr lang="en-US" sz="2000" dirty="0"/>
          </a:p>
        </p:txBody>
      </p:sp>
      <p:cxnSp>
        <p:nvCxnSpPr>
          <p:cNvPr id="13" name="Straight Arrow Connector 12"/>
          <p:cNvCxnSpPr/>
          <p:nvPr/>
        </p:nvCxnSpPr>
        <p:spPr bwMode="auto">
          <a:xfrm flipH="1">
            <a:off x="5953361" y="2539131"/>
            <a:ext cx="484014" cy="429009"/>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4" name="TextBox 13"/>
          <p:cNvSpPr txBox="1"/>
          <p:nvPr/>
        </p:nvSpPr>
        <p:spPr>
          <a:xfrm>
            <a:off x="5953361" y="1892800"/>
            <a:ext cx="2073870" cy="707886"/>
          </a:xfrm>
          <a:prstGeom prst="rect">
            <a:avLst/>
          </a:prstGeom>
          <a:noFill/>
        </p:spPr>
        <p:txBody>
          <a:bodyPr wrap="square" rtlCol="0">
            <a:spAutoFit/>
          </a:bodyPr>
          <a:lstStyle/>
          <a:p>
            <a:r>
              <a:rPr lang="en-US" sz="2000" dirty="0" smtClean="0">
                <a:solidFill>
                  <a:srgbClr val="00B050"/>
                </a:solidFill>
              </a:rPr>
              <a:t>=CHIDIST(6,4) </a:t>
            </a:r>
            <a:r>
              <a:rPr lang="en-US" sz="2000" dirty="0" smtClean="0"/>
              <a:t> </a:t>
            </a:r>
            <a:r>
              <a:rPr lang="en-US" sz="2000" dirty="0"/>
              <a:t> </a:t>
            </a:r>
            <a:r>
              <a:rPr lang="en-US" sz="2000" dirty="0" smtClean="0">
                <a:sym typeface="Wingdings" panose="05000000000000000000" pitchFamily="2" charset="2"/>
              </a:rPr>
              <a:t> area = 0.199</a:t>
            </a:r>
            <a:endParaRPr lang="en-US" sz="2000" dirty="0"/>
          </a:p>
        </p:txBody>
      </p:sp>
      <p:sp>
        <p:nvSpPr>
          <p:cNvPr id="16" name="Rectangle 15"/>
          <p:cNvSpPr/>
          <p:nvPr/>
        </p:nvSpPr>
        <p:spPr bwMode="auto">
          <a:xfrm>
            <a:off x="923525" y="1047890"/>
            <a:ext cx="7642595" cy="27651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919928" y="3619711"/>
            <a:ext cx="7642595" cy="236573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30684</TotalTime>
  <Words>5721</Words>
  <Application>Microsoft Office PowerPoint</Application>
  <PresentationFormat>On-screen Show (4:3)</PresentationFormat>
  <Paragraphs>2096</Paragraphs>
  <Slides>79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Symbol</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http://pollingreport.com/guns.htm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Health Perspectives (Herbert et al., “The World Trade Center Disaster and the Health of Workers:  Five-Year Assessment of a Unique Medical Screening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https://www.wsj.com/articles/accountants-increasingly-use-data-analysis-to-catch-fraud-1417804886</vt:lpstr>
      <vt:lpstr>PowerPoint Presentation</vt:lpstr>
      <vt:lpstr>PowerPoint Presentation</vt:lpstr>
      <vt:lpstr>PowerPoint Presentation</vt:lpstr>
      <vt:lpstr>PowerPoint Presentation</vt:lpstr>
      <vt:lpstr>https://www.ncbi.nlm.nih.gov/pubmed/23675464</vt:lpstr>
      <vt:lpstr>https://www.ncbi.nlm.nih.gov/pubmed/23675464</vt:lpstr>
      <vt:lpstr>PowerPoint Presentation</vt:lpstr>
      <vt:lpstr>PowerPoint Presentation</vt:lpstr>
      <vt:lpstr>PowerPoint Presentation</vt:lpstr>
      <vt:lpstr>PowerPoint Presentation</vt:lpstr>
      <vt:lpstr>PowerPoint Presentation</vt:lpstr>
      <vt:lpstr>Science, 8 September 2006</vt:lpstr>
      <vt:lpstr>http://pollingreport.com/immigration.htm</vt:lpstr>
      <vt:lpstr>PowerPoint Presentation</vt:lpstr>
      <vt:lpstr>http://www.cnbc.com/id/101064954</vt:lpstr>
      <vt:lpstr>PowerPoint Presentation</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Tony Lin</dc:creator>
  <cp:lastModifiedBy>Lin, Tony H</cp:lastModifiedBy>
  <cp:revision>129</cp:revision>
  <cp:lastPrinted>2017-09-29T22:08:44Z</cp:lastPrinted>
  <dcterms:created xsi:type="dcterms:W3CDTF">2007-07-05T17:24:32Z</dcterms:created>
  <dcterms:modified xsi:type="dcterms:W3CDTF">2017-10-10T22:12:56Z</dcterms:modified>
</cp:coreProperties>
</file>