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1751" r:id="rId2"/>
    <p:sldId id="1481" r:id="rId3"/>
    <p:sldId id="1663" r:id="rId4"/>
    <p:sldId id="1655" r:id="rId5"/>
    <p:sldId id="1749" r:id="rId6"/>
    <p:sldId id="1748" r:id="rId7"/>
    <p:sldId id="1750" r:id="rId8"/>
    <p:sldId id="1741" r:id="rId9"/>
    <p:sldId id="1632" r:id="rId10"/>
    <p:sldId id="1745" r:id="rId11"/>
    <p:sldId id="1633" r:id="rId12"/>
    <p:sldId id="1635" r:id="rId13"/>
    <p:sldId id="1637" r:id="rId14"/>
    <p:sldId id="1638" r:id="rId15"/>
    <p:sldId id="1639" r:id="rId16"/>
    <p:sldId id="1640" r:id="rId17"/>
    <p:sldId id="1641" r:id="rId18"/>
    <p:sldId id="1642" r:id="rId19"/>
    <p:sldId id="1643" r:id="rId20"/>
    <p:sldId id="1645" r:id="rId21"/>
    <p:sldId id="1646" r:id="rId22"/>
    <p:sldId id="1647" r:id="rId23"/>
    <p:sldId id="1659" r:id="rId24"/>
    <p:sldId id="1649" r:id="rId25"/>
    <p:sldId id="1650" r:id="rId26"/>
    <p:sldId id="1652" r:id="rId27"/>
    <p:sldId id="1653" r:id="rId28"/>
    <p:sldId id="1660" r:id="rId29"/>
    <p:sldId id="1661" r:id="rId30"/>
    <p:sldId id="1662" r:id="rId31"/>
    <p:sldId id="1664" r:id="rId32"/>
    <p:sldId id="1665" r:id="rId33"/>
    <p:sldId id="1699" r:id="rId34"/>
    <p:sldId id="1700" r:id="rId35"/>
    <p:sldId id="1701" r:id="rId36"/>
    <p:sldId id="1702" r:id="rId37"/>
    <p:sldId id="1682" r:id="rId38"/>
    <p:sldId id="1666" r:id="rId39"/>
    <p:sldId id="1667" r:id="rId40"/>
    <p:sldId id="1670" r:id="rId41"/>
    <p:sldId id="1671" r:id="rId42"/>
    <p:sldId id="1673" r:id="rId43"/>
    <p:sldId id="1675" r:id="rId44"/>
    <p:sldId id="1708" r:id="rId45"/>
    <p:sldId id="1703" r:id="rId46"/>
    <p:sldId id="1704" r:id="rId47"/>
    <p:sldId id="1705" r:id="rId48"/>
    <p:sldId id="1716" r:id="rId49"/>
    <p:sldId id="1678" r:id="rId50"/>
    <p:sldId id="1706" r:id="rId51"/>
    <p:sldId id="1753" r:id="rId52"/>
    <p:sldId id="1754" r:id="rId53"/>
    <p:sldId id="1755" r:id="rId54"/>
    <p:sldId id="1756" r:id="rId55"/>
    <p:sldId id="1752" r:id="rId56"/>
    <p:sldId id="1707" r:id="rId57"/>
    <p:sldId id="1709" r:id="rId58"/>
    <p:sldId id="1710" r:id="rId59"/>
    <p:sldId id="1711" r:id="rId60"/>
    <p:sldId id="1713" r:id="rId61"/>
    <p:sldId id="1714" r:id="rId62"/>
    <p:sldId id="1680" r:id="rId63"/>
    <p:sldId id="1715" r:id="rId64"/>
    <p:sldId id="1717" r:id="rId65"/>
    <p:sldId id="1719" r:id="rId66"/>
    <p:sldId id="1722" r:id="rId67"/>
    <p:sldId id="1740" r:id="rId68"/>
    <p:sldId id="1728" r:id="rId69"/>
    <p:sldId id="1739" r:id="rId70"/>
    <p:sldId id="1723" r:id="rId71"/>
    <p:sldId id="1724" r:id="rId72"/>
    <p:sldId id="1725" r:id="rId73"/>
    <p:sldId id="1727" r:id="rId74"/>
    <p:sldId id="1757" r:id="rId75"/>
    <p:sldId id="1758" r:id="rId76"/>
    <p:sldId id="1732" r:id="rId77"/>
    <p:sldId id="1759" r:id="rId78"/>
    <p:sldId id="1760" r:id="rId79"/>
    <p:sldId id="1761" r:id="rId80"/>
    <p:sldId id="1763" r:id="rId81"/>
    <p:sldId id="1672" r:id="rId82"/>
    <p:sldId id="1697" r:id="rId83"/>
    <p:sldId id="1474" r:id="rId84"/>
  </p:sldIdLst>
  <p:sldSz cx="9144000" cy="6858000" type="screen4x3"/>
  <p:notesSz cx="9309100" cy="70231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6600"/>
    <a:srgbClr val="3333FF"/>
    <a:srgbClr val="008000"/>
    <a:srgbClr val="FF9999"/>
    <a:srgbClr val="CC9900"/>
    <a:srgbClr val="FFFF66"/>
    <a:srgbClr val="B2B2B2"/>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4394" autoAdjust="0"/>
  </p:normalViewPr>
  <p:slideViewPr>
    <p:cSldViewPr>
      <p:cViewPr varScale="1">
        <p:scale>
          <a:sx n="66" d="100"/>
          <a:sy n="66" d="100"/>
        </p:scale>
        <p:origin x="96" y="6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618"/>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64515" name="Rectangle 3"/>
          <p:cNvSpPr>
            <a:spLocks noGrp="1" noChangeArrowheads="1"/>
          </p:cNvSpPr>
          <p:nvPr>
            <p:ph type="dt" sz="quarter" idx="1"/>
          </p:nvPr>
        </p:nvSpPr>
        <p:spPr bwMode="auto">
          <a:xfrm>
            <a:off x="5273675"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64516" name="Rectangle 4"/>
          <p:cNvSpPr>
            <a:spLocks noGrp="1" noChangeArrowheads="1"/>
          </p:cNvSpPr>
          <p:nvPr>
            <p:ph type="ftr" sz="quarter" idx="2"/>
          </p:nvPr>
        </p:nvSpPr>
        <p:spPr bwMode="auto">
          <a:xfrm>
            <a:off x="0"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64517" name="Rectangle 5"/>
          <p:cNvSpPr>
            <a:spLocks noGrp="1" noChangeArrowheads="1"/>
          </p:cNvSpPr>
          <p:nvPr>
            <p:ph type="sldNum" sz="quarter" idx="3"/>
          </p:nvPr>
        </p:nvSpPr>
        <p:spPr bwMode="auto">
          <a:xfrm>
            <a:off x="5273675"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b="0"/>
            </a:lvl1pPr>
          </a:lstStyle>
          <a:p>
            <a:pPr>
              <a:defRPr/>
            </a:pPr>
            <a:fld id="{A2BD005A-271F-41B8-B660-79F5408372BD}" type="slidenum">
              <a:rPr lang="en-US" altLang="en-US"/>
              <a:pPr>
                <a:defRPr/>
              </a:pPr>
              <a:t>‹#›</a:t>
            </a:fld>
            <a:endParaRPr lang="en-US" altLang="en-US"/>
          </a:p>
        </p:txBody>
      </p:sp>
    </p:spTree>
    <p:extLst>
      <p:ext uri="{BB962C8B-B14F-4D97-AF65-F5344CB8AC3E}">
        <p14:creationId xmlns:p14="http://schemas.microsoft.com/office/powerpoint/2010/main" val="29693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5363" name="Rectangle 3"/>
          <p:cNvSpPr>
            <a:spLocks noGrp="1" noChangeArrowheads="1"/>
          </p:cNvSpPr>
          <p:nvPr>
            <p:ph type="dt" idx="1"/>
          </p:nvPr>
        </p:nvSpPr>
        <p:spPr bwMode="auto">
          <a:xfrm>
            <a:off x="5273675" y="0"/>
            <a:ext cx="4033838" cy="350838"/>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2900363" y="527050"/>
            <a:ext cx="3509962" cy="26336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30275" y="3335338"/>
            <a:ext cx="7448550" cy="3160712"/>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5273675" y="6670675"/>
            <a:ext cx="4033838" cy="350838"/>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eaLnBrk="1" hangingPunct="1">
              <a:defRPr sz="1200" b="0"/>
            </a:lvl1pPr>
          </a:lstStyle>
          <a:p>
            <a:pPr>
              <a:defRPr/>
            </a:pPr>
            <a:fld id="{33D2A67D-AB87-4659-8744-58B146A41961}" type="slidenum">
              <a:rPr lang="en-US" altLang="en-US"/>
              <a:pPr>
                <a:defRPr/>
              </a:pPr>
              <a:t>‹#›</a:t>
            </a:fld>
            <a:endParaRPr lang="en-US" altLang="en-US"/>
          </a:p>
        </p:txBody>
      </p:sp>
    </p:spTree>
    <p:extLst>
      <p:ext uri="{BB962C8B-B14F-4D97-AF65-F5344CB8AC3E}">
        <p14:creationId xmlns:p14="http://schemas.microsoft.com/office/powerpoint/2010/main" val="11242404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9E54F25F-799F-4CFC-AA84-F5B4626CD7D7}" type="slidenum">
              <a:rPr lang="en-US" altLang="en-US"/>
              <a:pPr>
                <a:defRPr/>
              </a:pPr>
              <a:t>‹#›</a:t>
            </a:fld>
            <a:endParaRPr lang="en-US" altLang="en-US"/>
          </a:p>
        </p:txBody>
      </p:sp>
    </p:spTree>
    <p:extLst>
      <p:ext uri="{BB962C8B-B14F-4D97-AF65-F5344CB8AC3E}">
        <p14:creationId xmlns:p14="http://schemas.microsoft.com/office/powerpoint/2010/main" val="275620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4D808F97-3D89-4021-88AE-8515F373424E}" type="slidenum">
              <a:rPr lang="en-US" altLang="en-US"/>
              <a:pPr>
                <a:defRPr/>
              </a:pPr>
              <a:t>‹#›</a:t>
            </a:fld>
            <a:endParaRPr lang="en-US" altLang="en-US"/>
          </a:p>
        </p:txBody>
      </p:sp>
    </p:spTree>
    <p:extLst>
      <p:ext uri="{BB962C8B-B14F-4D97-AF65-F5344CB8AC3E}">
        <p14:creationId xmlns:p14="http://schemas.microsoft.com/office/powerpoint/2010/main" val="259760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C64825FB-8927-4F01-A684-B6D7CEDB65CF}" type="slidenum">
              <a:rPr lang="en-US" altLang="en-US"/>
              <a:pPr>
                <a:defRPr/>
              </a:pPr>
              <a:t>‹#›</a:t>
            </a:fld>
            <a:endParaRPr lang="en-US" altLang="en-US"/>
          </a:p>
        </p:txBody>
      </p:sp>
    </p:spTree>
    <p:extLst>
      <p:ext uri="{BB962C8B-B14F-4D97-AF65-F5344CB8AC3E}">
        <p14:creationId xmlns:p14="http://schemas.microsoft.com/office/powerpoint/2010/main" val="184538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pPr>
              <a:defRPr/>
            </a:pPr>
            <a:fld id="{1FEF96E0-3103-4AF8-9AE1-1C03814E8D5D}" type="slidenum">
              <a:rPr lang="en-US" altLang="en-US"/>
              <a:pPr>
                <a:defRPr/>
              </a:pPr>
              <a:t>‹#›</a:t>
            </a:fld>
            <a:endParaRPr lang="en-US" altLang="en-US"/>
          </a:p>
        </p:txBody>
      </p:sp>
    </p:spTree>
    <p:extLst>
      <p:ext uri="{BB962C8B-B14F-4D97-AF65-F5344CB8AC3E}">
        <p14:creationId xmlns:p14="http://schemas.microsoft.com/office/powerpoint/2010/main" val="305704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sldNum" sz="quarter" idx="10"/>
          </p:nvPr>
        </p:nvSpPr>
        <p:spPr>
          <a:ln/>
        </p:spPr>
        <p:txBody>
          <a:bodyPr/>
          <a:lstStyle>
            <a:lvl1pPr>
              <a:defRPr/>
            </a:lvl1pPr>
          </a:lstStyle>
          <a:p>
            <a:pPr>
              <a:defRPr/>
            </a:pPr>
            <a:fld id="{473462C9-1E26-405C-B594-27C48155F3A5}" type="slidenum">
              <a:rPr lang="en-US" altLang="en-US"/>
              <a:pPr>
                <a:defRPr/>
              </a:pPr>
              <a:t>‹#›</a:t>
            </a:fld>
            <a:endParaRPr lang="en-US" altLang="en-US"/>
          </a:p>
        </p:txBody>
      </p:sp>
    </p:spTree>
    <p:extLst>
      <p:ext uri="{BB962C8B-B14F-4D97-AF65-F5344CB8AC3E}">
        <p14:creationId xmlns:p14="http://schemas.microsoft.com/office/powerpoint/2010/main" val="140130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50838"/>
            <a:ext cx="4038600" cy="5821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sldNum" sz="quarter" idx="10"/>
          </p:nvPr>
        </p:nvSpPr>
        <p:spPr>
          <a:ln/>
        </p:spPr>
        <p:txBody>
          <a:bodyPr/>
          <a:lstStyle>
            <a:lvl1pPr>
              <a:defRPr/>
            </a:lvl1pPr>
          </a:lstStyle>
          <a:p>
            <a:pPr>
              <a:defRPr/>
            </a:pPr>
            <a:fld id="{C9B517BC-209C-436B-8473-EA917B1FDD34}" type="slidenum">
              <a:rPr lang="en-US" altLang="en-US"/>
              <a:pPr>
                <a:defRPr/>
              </a:pPr>
              <a:t>‹#›</a:t>
            </a:fld>
            <a:endParaRPr lang="en-US" altLang="en-US"/>
          </a:p>
        </p:txBody>
      </p:sp>
    </p:spTree>
    <p:extLst>
      <p:ext uri="{BB962C8B-B14F-4D97-AF65-F5344CB8AC3E}">
        <p14:creationId xmlns:p14="http://schemas.microsoft.com/office/powerpoint/2010/main" val="1841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
          <p:cNvSpPr>
            <a:spLocks noGrp="1" noChangeArrowheads="1"/>
          </p:cNvSpPr>
          <p:nvPr>
            <p:ph type="sldNum" sz="quarter" idx="10"/>
          </p:nvPr>
        </p:nvSpPr>
        <p:spPr>
          <a:ln/>
        </p:spPr>
        <p:txBody>
          <a:bodyPr/>
          <a:lstStyle>
            <a:lvl1pPr>
              <a:defRPr/>
            </a:lvl1pPr>
          </a:lstStyle>
          <a:p>
            <a:pPr>
              <a:defRPr/>
            </a:pPr>
            <a:fld id="{C4B8CC5A-DCFC-497C-9FF5-BBB6AE79C568}" type="slidenum">
              <a:rPr lang="en-US" altLang="en-US"/>
              <a:pPr>
                <a:defRPr/>
              </a:pPr>
              <a:t>‹#›</a:t>
            </a:fld>
            <a:endParaRPr lang="en-US" altLang="en-US"/>
          </a:p>
        </p:txBody>
      </p:sp>
    </p:spTree>
    <p:extLst>
      <p:ext uri="{BB962C8B-B14F-4D97-AF65-F5344CB8AC3E}">
        <p14:creationId xmlns:p14="http://schemas.microsoft.com/office/powerpoint/2010/main" val="168032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
          <p:cNvSpPr>
            <a:spLocks noGrp="1" noChangeArrowheads="1"/>
          </p:cNvSpPr>
          <p:nvPr>
            <p:ph type="sldNum" sz="quarter" idx="10"/>
          </p:nvPr>
        </p:nvSpPr>
        <p:spPr>
          <a:ln/>
        </p:spPr>
        <p:txBody>
          <a:bodyPr/>
          <a:lstStyle>
            <a:lvl1pPr>
              <a:defRPr/>
            </a:lvl1pPr>
          </a:lstStyle>
          <a:p>
            <a:pPr>
              <a:defRPr/>
            </a:pPr>
            <a:fld id="{0BC881AA-87A0-4C26-AEB5-6B311425678D}" type="slidenum">
              <a:rPr lang="en-US" altLang="en-US"/>
              <a:pPr>
                <a:defRPr/>
              </a:pPr>
              <a:t>‹#›</a:t>
            </a:fld>
            <a:endParaRPr lang="en-US" altLang="en-US"/>
          </a:p>
        </p:txBody>
      </p:sp>
    </p:spTree>
    <p:extLst>
      <p:ext uri="{BB962C8B-B14F-4D97-AF65-F5344CB8AC3E}">
        <p14:creationId xmlns:p14="http://schemas.microsoft.com/office/powerpoint/2010/main" val="93009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lvl1pPr>
          </a:lstStyle>
          <a:p>
            <a:pPr>
              <a:defRPr/>
            </a:pPr>
            <a:fld id="{7C071E8A-EE36-4BBD-B27E-36626A3A6D2C}" type="slidenum">
              <a:rPr lang="en-US" altLang="en-US"/>
              <a:pPr>
                <a:defRPr/>
              </a:pPr>
              <a:t>‹#›</a:t>
            </a:fld>
            <a:endParaRPr lang="en-US" altLang="en-US"/>
          </a:p>
        </p:txBody>
      </p:sp>
    </p:spTree>
    <p:extLst>
      <p:ext uri="{BB962C8B-B14F-4D97-AF65-F5344CB8AC3E}">
        <p14:creationId xmlns:p14="http://schemas.microsoft.com/office/powerpoint/2010/main" val="358375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D797AAC9-25D4-471C-A6D4-91AC176C851C}" type="slidenum">
              <a:rPr lang="en-US" altLang="en-US"/>
              <a:pPr>
                <a:defRPr/>
              </a:pPr>
              <a:t>‹#›</a:t>
            </a:fld>
            <a:endParaRPr lang="en-US" altLang="en-US"/>
          </a:p>
        </p:txBody>
      </p:sp>
    </p:spTree>
    <p:extLst>
      <p:ext uri="{BB962C8B-B14F-4D97-AF65-F5344CB8AC3E}">
        <p14:creationId xmlns:p14="http://schemas.microsoft.com/office/powerpoint/2010/main" val="24476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pPr>
              <a:defRPr/>
            </a:pPr>
            <a:fld id="{E3672199-237A-40F1-9646-3AEAF31D7982}" type="slidenum">
              <a:rPr lang="en-US" altLang="en-US"/>
              <a:pPr>
                <a:defRPr/>
              </a:pPr>
              <a:t>‹#›</a:t>
            </a:fld>
            <a:endParaRPr lang="en-US" altLang="en-US"/>
          </a:p>
        </p:txBody>
      </p:sp>
    </p:spTree>
    <p:extLst>
      <p:ext uri="{BB962C8B-B14F-4D97-AF65-F5344CB8AC3E}">
        <p14:creationId xmlns:p14="http://schemas.microsoft.com/office/powerpoint/2010/main" val="181057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2484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350838"/>
            <a:ext cx="8229600" cy="5821362"/>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 name="Rectangle 2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2A1952C6-BE5C-40E0-AE27-C40D1BB50B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0.png"/><Relationship Id="rId1" Type="http://schemas.openxmlformats.org/officeDocument/2006/relationships/slideLayout" Target="../slideLayouts/slideLayout4.xml"/><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7.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67.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a:t>
            </a:fld>
            <a:endParaRPr lang="en-US" altLang="en-US"/>
          </a:p>
        </p:txBody>
      </p:sp>
      <p:pic>
        <p:nvPicPr>
          <p:cNvPr id="10" name="Picture 9"/>
          <p:cNvPicPr>
            <a:picLocks noChangeAspect="1"/>
          </p:cNvPicPr>
          <p:nvPr/>
        </p:nvPicPr>
        <p:blipFill>
          <a:blip r:embed="rId2"/>
          <a:stretch>
            <a:fillRect/>
          </a:stretch>
        </p:blipFill>
        <p:spPr>
          <a:xfrm>
            <a:off x="-151815" y="-70343"/>
            <a:ext cx="4762220" cy="3307318"/>
          </a:xfrm>
          <a:prstGeom prst="rect">
            <a:avLst/>
          </a:prstGeom>
        </p:spPr>
      </p:pic>
      <p:pic>
        <p:nvPicPr>
          <p:cNvPr id="11"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610405" y="-70344"/>
            <a:ext cx="4959875" cy="3306583"/>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stretch>
            <a:fillRect/>
          </a:stretch>
        </p:blipFill>
        <p:spPr>
          <a:xfrm>
            <a:off x="-2614" y="4081885"/>
            <a:ext cx="4613019" cy="2545983"/>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6050" y="3846428"/>
            <a:ext cx="3847203" cy="2885402"/>
          </a:xfrm>
          <a:prstGeom prst="rect">
            <a:avLst/>
          </a:prstGeom>
        </p:spPr>
      </p:pic>
      <p:cxnSp>
        <p:nvCxnSpPr>
          <p:cNvPr id="22" name="Straight Connector 21"/>
          <p:cNvCxnSpPr/>
          <p:nvPr/>
        </p:nvCxnSpPr>
        <p:spPr bwMode="auto">
          <a:xfrm>
            <a:off x="4610405" y="-70344"/>
            <a:ext cx="0" cy="69283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151815" y="3231657"/>
            <a:ext cx="92958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itle 7"/>
          <p:cNvSpPr txBox="1">
            <a:spLocks/>
          </p:cNvSpPr>
          <p:nvPr/>
        </p:nvSpPr>
        <p:spPr bwMode="auto">
          <a:xfrm>
            <a:off x="-2614" y="2496645"/>
            <a:ext cx="9146613" cy="1470025"/>
          </a:xfrm>
          <a:prstGeom prst="rect">
            <a:avLst/>
          </a:prstGeom>
          <a:solidFill>
            <a:srgbClr val="0070C0">
              <a:alpha val="80000"/>
            </a:srgb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a:lstStyle>
          <a:p>
            <a:r>
              <a:rPr lang="en-US" sz="3600" b="1" kern="0" dirty="0" smtClean="0"/>
              <a:t>Lecture 12</a:t>
            </a:r>
            <a:br>
              <a:rPr lang="en-US" sz="3600" b="1" kern="0" dirty="0" smtClean="0"/>
            </a:br>
            <a:r>
              <a:rPr lang="en-US" sz="3600" b="1" kern="0" dirty="0" smtClean="0"/>
              <a:t>More About Regression</a:t>
            </a:r>
            <a:endParaRPr lang="en-US" sz="3600" b="1" kern="0" dirty="0"/>
          </a:p>
        </p:txBody>
      </p:sp>
    </p:spTree>
    <p:extLst>
      <p:ext uri="{BB962C8B-B14F-4D97-AF65-F5344CB8AC3E}">
        <p14:creationId xmlns:p14="http://schemas.microsoft.com/office/powerpoint/2010/main" val="1731531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867275" y="374904"/>
            <a:ext cx="3819525" cy="5143500"/>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a:xfrm>
            <a:off x="457199" y="350838"/>
            <a:ext cx="4306825" cy="5821362"/>
          </a:xfrm>
        </p:spPr>
        <p:txBody>
          <a:bodyPr/>
          <a:lstStyle/>
          <a:p>
            <a:r>
              <a:rPr lang="en-US" dirty="0"/>
              <a:t>Regression is most reasonable for “nicely behaved” data</a:t>
            </a:r>
          </a:p>
          <a:p>
            <a:pPr lvl="1"/>
            <a:endParaRPr lang="en-US" sz="200" dirty="0" smtClean="0"/>
          </a:p>
          <a:p>
            <a:pPr lvl="1"/>
            <a:r>
              <a:rPr lang="en-US" dirty="0" smtClean="0"/>
              <a:t>One </a:t>
            </a:r>
            <a:r>
              <a:rPr lang="en-US" dirty="0"/>
              <a:t>cluster</a:t>
            </a:r>
          </a:p>
          <a:p>
            <a:pPr lvl="1"/>
            <a:r>
              <a:rPr lang="en-US" sz="2800" dirty="0">
                <a:solidFill>
                  <a:srgbClr val="FF0000"/>
                </a:solidFill>
              </a:rPr>
              <a:t>Linear</a:t>
            </a:r>
          </a:p>
          <a:p>
            <a:pPr lvl="1"/>
            <a:r>
              <a:rPr lang="en-US" dirty="0"/>
              <a:t>Constant spread</a:t>
            </a:r>
          </a:p>
          <a:p>
            <a:pPr lvl="1"/>
            <a:endParaRPr lang="en-US" dirty="0" smtClean="0"/>
          </a:p>
          <a:p>
            <a:pPr lvl="1"/>
            <a:r>
              <a:rPr lang="en-US" dirty="0" smtClean="0"/>
              <a:t>Imagine dividing the data into vertical strips</a:t>
            </a:r>
          </a:p>
          <a:p>
            <a:pPr lvl="1"/>
            <a:r>
              <a:rPr lang="en-US" dirty="0" smtClean="0"/>
              <a:t>Within each strip, compute average Y</a:t>
            </a:r>
          </a:p>
          <a:p>
            <a:pPr lvl="1"/>
            <a:r>
              <a:rPr lang="en-US" dirty="0" smtClean="0"/>
              <a:t>“Linear” </a:t>
            </a:r>
            <a:r>
              <a:rPr lang="en-US" dirty="0" smtClean="0">
                <a:sym typeface="Wingdings" panose="05000000000000000000" pitchFamily="2" charset="2"/>
              </a:rPr>
              <a:t></a:t>
            </a:r>
          </a:p>
          <a:p>
            <a:pPr marL="457200" lvl="1" indent="0">
              <a:buNone/>
            </a:pPr>
            <a:r>
              <a:rPr lang="en-US" dirty="0" smtClean="0">
                <a:sym typeface="Wingdings" panose="05000000000000000000" pitchFamily="2" charset="2"/>
              </a:rPr>
              <a:t>“average Y = b</a:t>
            </a:r>
            <a:r>
              <a:rPr lang="en-US" baseline="-25000" dirty="0" smtClean="0">
                <a:sym typeface="Wingdings" panose="05000000000000000000" pitchFamily="2" charset="2"/>
              </a:rPr>
              <a:t>0</a:t>
            </a:r>
            <a:r>
              <a:rPr lang="en-US" dirty="0" smtClean="0">
                <a:sym typeface="Wingdings" panose="05000000000000000000" pitchFamily="2" charset="2"/>
              </a:rPr>
              <a:t> + b</a:t>
            </a:r>
            <a:r>
              <a:rPr lang="en-US" baseline="-25000" dirty="0" smtClean="0">
                <a:sym typeface="Wingdings" panose="05000000000000000000" pitchFamily="2" charset="2"/>
              </a:rPr>
              <a:t>1</a:t>
            </a:r>
            <a:r>
              <a:rPr lang="en-US" dirty="0" smtClean="0">
                <a:sym typeface="Wingdings" panose="05000000000000000000" pitchFamily="2" charset="2"/>
              </a:rPr>
              <a:t> X”</a:t>
            </a:r>
            <a:endParaRPr lang="en-US" dirty="0"/>
          </a:p>
        </p:txBody>
      </p:sp>
      <p:sp>
        <p:nvSpPr>
          <p:cNvPr id="7" name="Content Placeholder 6"/>
          <p:cNvSpPr>
            <a:spLocks noGrp="1"/>
          </p:cNvSpPr>
          <p:nvPr>
            <p:ph sz="half" idx="2"/>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10</a:t>
            </a:fld>
            <a:endParaRPr lang="en-US" altLang="en-US"/>
          </a:p>
        </p:txBody>
      </p:sp>
      <p:pic>
        <p:nvPicPr>
          <p:cNvPr id="10" name="Picture 9"/>
          <p:cNvPicPr>
            <a:picLocks noChangeAspect="1"/>
          </p:cNvPicPr>
          <p:nvPr/>
        </p:nvPicPr>
        <p:blipFill>
          <a:blip r:embed="rId2"/>
          <a:stretch>
            <a:fillRect/>
          </a:stretch>
        </p:blipFill>
        <p:spPr>
          <a:xfrm>
            <a:off x="4867275" y="371968"/>
            <a:ext cx="3819525" cy="5143500"/>
          </a:xfrm>
          <a:prstGeom prst="rect">
            <a:avLst/>
          </a:prstGeom>
        </p:spPr>
      </p:pic>
      <p:pic>
        <p:nvPicPr>
          <p:cNvPr id="8" name="Picture 7"/>
          <p:cNvPicPr>
            <a:picLocks noChangeAspect="1"/>
          </p:cNvPicPr>
          <p:nvPr/>
        </p:nvPicPr>
        <p:blipFill>
          <a:blip r:embed="rId3"/>
          <a:stretch>
            <a:fillRect/>
          </a:stretch>
        </p:blipFill>
        <p:spPr>
          <a:xfrm>
            <a:off x="4858282" y="371968"/>
            <a:ext cx="3819525" cy="5153025"/>
          </a:xfrm>
          <a:prstGeom prst="rect">
            <a:avLst/>
          </a:prstGeom>
        </p:spPr>
      </p:pic>
      <p:sp>
        <p:nvSpPr>
          <p:cNvPr id="12" name="Rectangle 11"/>
          <p:cNvSpPr/>
          <p:nvPr/>
        </p:nvSpPr>
        <p:spPr bwMode="auto">
          <a:xfrm>
            <a:off x="603139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630022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656906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683789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710673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737556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764440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791323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spTree>
    <p:extLst>
      <p:ext uri="{BB962C8B-B14F-4D97-AF65-F5344CB8AC3E}">
        <p14:creationId xmlns:p14="http://schemas.microsoft.com/office/powerpoint/2010/main" val="30442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200"/>
                                        <p:tgtEl>
                                          <p:spTgt spid="12"/>
                                        </p:tgtEl>
                                      </p:cBhvr>
                                    </p:animEffect>
                                  </p:childTnLst>
                                </p:cTn>
                              </p:par>
                            </p:childTnLst>
                          </p:cTn>
                        </p:par>
                        <p:par>
                          <p:cTn id="12" fill="hold">
                            <p:stCondLst>
                              <p:cond delay="7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200"/>
                                        <p:tgtEl>
                                          <p:spTgt spid="13"/>
                                        </p:tgtEl>
                                      </p:cBhvr>
                                    </p:animEffect>
                                  </p:childTnLst>
                                </p:cTn>
                              </p:par>
                            </p:childTnLst>
                          </p:cTn>
                        </p:par>
                        <p:par>
                          <p:cTn id="16" fill="hold">
                            <p:stCondLst>
                              <p:cond delay="900"/>
                            </p:stCondLst>
                            <p:childTnLst>
                              <p:par>
                                <p:cTn id="17" presetID="2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200"/>
                                        <p:tgtEl>
                                          <p:spTgt spid="14"/>
                                        </p:tgtEl>
                                      </p:cBhvr>
                                    </p:animEffect>
                                  </p:childTnLst>
                                </p:cTn>
                              </p:par>
                            </p:childTnLst>
                          </p:cTn>
                        </p:par>
                        <p:par>
                          <p:cTn id="20" fill="hold">
                            <p:stCondLst>
                              <p:cond delay="11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200"/>
                                        <p:tgtEl>
                                          <p:spTgt spid="15"/>
                                        </p:tgtEl>
                                      </p:cBhvr>
                                    </p:animEffect>
                                  </p:childTnLst>
                                </p:cTn>
                              </p:par>
                            </p:childTnLst>
                          </p:cTn>
                        </p:par>
                        <p:par>
                          <p:cTn id="24" fill="hold">
                            <p:stCondLst>
                              <p:cond delay="1300"/>
                            </p:stCondLst>
                            <p:childTnLst>
                              <p:par>
                                <p:cTn id="25" presetID="2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200"/>
                                        <p:tgtEl>
                                          <p:spTgt spid="16"/>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200"/>
                                        <p:tgtEl>
                                          <p:spTgt spid="17"/>
                                        </p:tgtEl>
                                      </p:cBhvr>
                                    </p:animEffect>
                                  </p:childTnLst>
                                </p:cTn>
                              </p:par>
                            </p:childTnLst>
                          </p:cTn>
                        </p:par>
                        <p:par>
                          <p:cTn id="32" fill="hold">
                            <p:stCondLst>
                              <p:cond delay="1700"/>
                            </p:stCondLst>
                            <p:childTnLst>
                              <p:par>
                                <p:cTn id="33" presetID="22" presetClass="entr" presetSubtype="4"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200"/>
                                        <p:tgtEl>
                                          <p:spTgt spid="18"/>
                                        </p:tgtEl>
                                      </p:cBhvr>
                                    </p:animEffect>
                                  </p:childTnLst>
                                </p:cTn>
                              </p:par>
                            </p:childTnLst>
                          </p:cTn>
                        </p:par>
                        <p:par>
                          <p:cTn id="36" fill="hold">
                            <p:stCondLst>
                              <p:cond delay="19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wipe(left)">
                                      <p:cBhvr>
                                        <p:cTn id="44" dur="500"/>
                                        <p:tgtEl>
                                          <p:spTgt spid="6">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wipe(left)">
                                      <p:cBhvr>
                                        <p:cTn id="52" dur="500"/>
                                        <p:tgtEl>
                                          <p:spTgt spid="6">
                                            <p:txEl>
                                              <p:pRg st="8" end="8"/>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Effect transition="in" filter="wipe(left)">
                                      <p:cBhvr>
                                        <p:cTn id="55"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sz="half" idx="1"/>
          </p:nvPr>
        </p:nvSpPr>
        <p:spPr>
          <a:xfrm>
            <a:off x="457199" y="350838"/>
            <a:ext cx="4306825" cy="5821362"/>
          </a:xfrm>
        </p:spPr>
        <p:txBody>
          <a:bodyPr/>
          <a:lstStyle/>
          <a:p>
            <a:r>
              <a:rPr lang="en-US" dirty="0"/>
              <a:t>Regression is most reasonable for “nicely behaved” data</a:t>
            </a:r>
          </a:p>
          <a:p>
            <a:pPr lvl="1"/>
            <a:endParaRPr lang="en-US" sz="200" dirty="0" smtClean="0"/>
          </a:p>
          <a:p>
            <a:pPr lvl="1"/>
            <a:r>
              <a:rPr lang="en-US" dirty="0" smtClean="0"/>
              <a:t>One </a:t>
            </a:r>
            <a:r>
              <a:rPr lang="en-US" dirty="0"/>
              <a:t>cluster</a:t>
            </a:r>
          </a:p>
          <a:p>
            <a:pPr lvl="1"/>
            <a:endParaRPr lang="en-US" sz="200" dirty="0" smtClean="0"/>
          </a:p>
          <a:p>
            <a:pPr lvl="1"/>
            <a:r>
              <a:rPr lang="en-US" dirty="0" smtClean="0"/>
              <a:t>Linear</a:t>
            </a:r>
            <a:endParaRPr lang="en-US" sz="2800" dirty="0"/>
          </a:p>
          <a:p>
            <a:pPr lvl="1"/>
            <a:r>
              <a:rPr lang="en-US" sz="2800" dirty="0">
                <a:solidFill>
                  <a:srgbClr val="FF0000"/>
                </a:solidFill>
              </a:rPr>
              <a:t>Constant spread</a:t>
            </a:r>
          </a:p>
          <a:p>
            <a:pPr lvl="1"/>
            <a:endParaRPr lang="en-US" dirty="0" smtClean="0"/>
          </a:p>
          <a:p>
            <a:pPr lvl="1"/>
            <a:r>
              <a:rPr lang="en-US" dirty="0" smtClean="0"/>
              <a:t>Imagine dividing the data into vertical strips</a:t>
            </a:r>
          </a:p>
          <a:p>
            <a:pPr lvl="1"/>
            <a:r>
              <a:rPr lang="en-US" dirty="0" smtClean="0"/>
              <a:t>Within each strip, compute </a:t>
            </a:r>
            <a:r>
              <a:rPr lang="en-US" u="sng" dirty="0" smtClean="0"/>
              <a:t>SD</a:t>
            </a:r>
            <a:r>
              <a:rPr lang="en-US" dirty="0" smtClean="0"/>
              <a:t> of Y</a:t>
            </a:r>
          </a:p>
          <a:p>
            <a:pPr lvl="1"/>
            <a:r>
              <a:rPr lang="en-US" dirty="0" smtClean="0"/>
              <a:t>Are the SD’s (more or less) the same?</a:t>
            </a:r>
          </a:p>
          <a:p>
            <a:pPr lvl="1"/>
            <a:endParaRPr lang="en-US" dirty="0" smtClean="0"/>
          </a:p>
        </p:txBody>
      </p:sp>
      <p:sp>
        <p:nvSpPr>
          <p:cNvPr id="7" name="Content Placeholder 6"/>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11</a:t>
            </a:fld>
            <a:endParaRPr lang="en-US" altLang="en-US"/>
          </a:p>
        </p:txBody>
      </p:sp>
      <p:pic>
        <p:nvPicPr>
          <p:cNvPr id="33" name="Picture 32"/>
          <p:cNvPicPr>
            <a:picLocks noChangeAspect="1"/>
          </p:cNvPicPr>
          <p:nvPr/>
        </p:nvPicPr>
        <p:blipFill>
          <a:blip r:embed="rId2"/>
          <a:stretch>
            <a:fillRect/>
          </a:stretch>
        </p:blipFill>
        <p:spPr>
          <a:xfrm>
            <a:off x="4856673" y="374904"/>
            <a:ext cx="3648699" cy="5143500"/>
          </a:xfrm>
          <a:prstGeom prst="rect">
            <a:avLst/>
          </a:prstGeom>
        </p:spPr>
      </p:pic>
      <p:pic>
        <p:nvPicPr>
          <p:cNvPr id="34" name="Picture 33"/>
          <p:cNvPicPr>
            <a:picLocks/>
          </p:cNvPicPr>
          <p:nvPr/>
        </p:nvPicPr>
        <p:blipFill>
          <a:blip r:embed="rId3"/>
          <a:stretch>
            <a:fillRect/>
          </a:stretch>
        </p:blipFill>
        <p:spPr>
          <a:xfrm>
            <a:off x="4797292" y="374904"/>
            <a:ext cx="4086892" cy="5153025"/>
          </a:xfrm>
          <a:prstGeom prst="rect">
            <a:avLst/>
          </a:prstGeom>
        </p:spPr>
      </p:pic>
      <p:pic>
        <p:nvPicPr>
          <p:cNvPr id="27" name="Picture 26"/>
          <p:cNvPicPr>
            <a:picLocks noChangeAspect="1"/>
          </p:cNvPicPr>
          <p:nvPr/>
        </p:nvPicPr>
        <p:blipFill>
          <a:blip r:embed="rId2"/>
          <a:stretch>
            <a:fillRect/>
          </a:stretch>
        </p:blipFill>
        <p:spPr>
          <a:xfrm>
            <a:off x="4867275" y="374904"/>
            <a:ext cx="3819525" cy="5143500"/>
          </a:xfrm>
          <a:prstGeom prst="rect">
            <a:avLst/>
          </a:prstGeom>
        </p:spPr>
      </p:pic>
      <p:sp>
        <p:nvSpPr>
          <p:cNvPr id="28" name="Rectangle 27"/>
          <p:cNvSpPr/>
          <p:nvPr/>
        </p:nvSpPr>
        <p:spPr bwMode="auto">
          <a:xfrm>
            <a:off x="8719740" y="383879"/>
            <a:ext cx="401480" cy="42484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603139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630022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1" name="Rectangle 30"/>
          <p:cNvSpPr/>
          <p:nvPr/>
        </p:nvSpPr>
        <p:spPr bwMode="auto">
          <a:xfrm>
            <a:off x="656906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2" name="Rectangle 31"/>
          <p:cNvSpPr/>
          <p:nvPr/>
        </p:nvSpPr>
        <p:spPr bwMode="auto">
          <a:xfrm>
            <a:off x="683789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710673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737556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7644400"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7913235" y="548625"/>
            <a:ext cx="268835" cy="3917310"/>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9" name="TextBox 18"/>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spTree>
    <p:extLst>
      <p:ext uri="{BB962C8B-B14F-4D97-AF65-F5344CB8AC3E}">
        <p14:creationId xmlns:p14="http://schemas.microsoft.com/office/powerpoint/2010/main" val="245678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wipe(left)">
                                      <p:cBhvr>
                                        <p:cTn id="7" dur="500"/>
                                        <p:tgtEl>
                                          <p:spTgt spid="6">
                                            <p:txEl>
                                              <p:pRg st="7" end="7"/>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500"/>
                                        <p:tgtEl>
                                          <p:spTgt spid="3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500"/>
                                        <p:tgtEl>
                                          <p:spTgt spid="4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down)">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left)">
                                      <p:cBhvr>
                                        <p:cTn id="37" dur="500"/>
                                        <p:tgtEl>
                                          <p:spTgt spid="6">
                                            <p:txEl>
                                              <p:pRg st="8" end="8"/>
                                            </p:txEl>
                                          </p:spTgt>
                                        </p:tgtEl>
                                      </p:cBhvr>
                                    </p:animEffect>
                                  </p:childTnLst>
                                </p:cTn>
                              </p:par>
                              <p:par>
                                <p:cTn id="38" presetID="10" presetClass="exit" presetSubtype="0" fill="hold"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par>
                          <p:cTn id="44" fill="hold">
                            <p:stCondLst>
                              <p:cond delay="500"/>
                            </p:stCondLst>
                            <p:childTnLst>
                              <p:par>
                                <p:cTn id="45" presetID="10" presetClass="exit" presetSubtype="0" fill="hold" grpId="0" nodeType="afterEffect">
                                  <p:stCondLst>
                                    <p:cond delay="0"/>
                                  </p:stCondLst>
                                  <p:childTnLst>
                                    <p:animEffect transition="out" filter="fad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a:xfrm>
            <a:off x="457199" y="350838"/>
            <a:ext cx="4306825" cy="5821362"/>
          </a:xfrm>
        </p:spPr>
        <p:txBody>
          <a:bodyPr/>
          <a:lstStyle/>
          <a:p>
            <a:r>
              <a:rPr lang="en-US" dirty="0" smtClean="0"/>
              <a:t>Regression is most reasonable for “nicely behaved” data</a:t>
            </a:r>
          </a:p>
          <a:p>
            <a:pPr lvl="1"/>
            <a:endParaRPr lang="en-US" sz="200" dirty="0" smtClean="0"/>
          </a:p>
          <a:p>
            <a:pPr lvl="1"/>
            <a:r>
              <a:rPr lang="en-US" dirty="0" smtClean="0"/>
              <a:t>One cluster</a:t>
            </a:r>
          </a:p>
          <a:p>
            <a:pPr lvl="1"/>
            <a:endParaRPr lang="en-US" sz="200" dirty="0" smtClean="0"/>
          </a:p>
          <a:p>
            <a:pPr lvl="1"/>
            <a:r>
              <a:rPr lang="en-US" dirty="0" smtClean="0"/>
              <a:t>Linear</a:t>
            </a:r>
          </a:p>
          <a:p>
            <a:pPr lvl="1"/>
            <a:endParaRPr lang="en-US" sz="200" dirty="0" smtClean="0"/>
          </a:p>
          <a:p>
            <a:pPr lvl="1"/>
            <a:r>
              <a:rPr lang="en-US" dirty="0" smtClean="0"/>
              <a:t>Constant spread</a:t>
            </a:r>
          </a:p>
          <a:p>
            <a:pPr lvl="1"/>
            <a:endParaRPr lang="en-US" dirty="0"/>
          </a:p>
          <a:p>
            <a:r>
              <a:rPr lang="en-US" dirty="0" smtClean="0"/>
              <a:t>If data are “nicely behaved”, then  summary statistics can be useful</a:t>
            </a:r>
          </a:p>
          <a:p>
            <a:pPr lvl="1"/>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12</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11" name="Picture 10"/>
          <p:cNvPicPr>
            <a:picLocks noChangeAspect="1"/>
          </p:cNvPicPr>
          <p:nvPr/>
        </p:nvPicPr>
        <p:blipFill>
          <a:blip r:embed="rId2"/>
          <a:stretch>
            <a:fillRect/>
          </a:stretch>
        </p:blipFill>
        <p:spPr>
          <a:xfrm>
            <a:off x="4867275" y="371968"/>
            <a:ext cx="3819525" cy="5143500"/>
          </a:xfrm>
          <a:prstGeom prst="rect">
            <a:avLst/>
          </a:prstGeom>
        </p:spPr>
      </p:pic>
    </p:spTree>
    <p:extLst>
      <p:ext uri="{BB962C8B-B14F-4D97-AF65-F5344CB8AC3E}">
        <p14:creationId xmlns:p14="http://schemas.microsoft.com/office/powerpoint/2010/main" val="746209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endParaRPr lang="en-US" sz="300" dirty="0" smtClean="0"/>
              </a:p>
              <a:p>
                <a:pPr lvl="1"/>
                <a:r>
                  <a:rPr lang="en-US" dirty="0" smtClean="0"/>
                  <a:t>r		b</a:t>
                </a:r>
                <a:r>
                  <a:rPr lang="en-US" baseline="-25000" dirty="0" smtClean="0"/>
                  <a:t>0</a:t>
                </a:r>
                <a:r>
                  <a:rPr lang="en-US" dirty="0" smtClean="0"/>
                  <a:t>	b</a:t>
                </a:r>
                <a:r>
                  <a:rPr lang="en-US" baseline="-25000" dirty="0" smtClean="0"/>
                  <a:t>1</a:t>
                </a:r>
              </a:p>
              <a:p>
                <a:pPr lvl="1"/>
                <a:endParaRPr lang="en-US" sz="100" i="1" dirty="0" smtClean="0">
                  <a:latin typeface="+mj-lt"/>
                </a:endParaRPr>
              </a:p>
              <a:p>
                <a:pPr lvl="1"/>
                <a14:m>
                  <m:oMath xmlns:m="http://schemas.openxmlformats.org/officeDocument/2006/math">
                    <m:acc>
                      <m:accPr>
                        <m:chr m:val="̂"/>
                        <m:ctrlPr>
                          <a:rPr lang="en-US" sz="2800" i="1" dirty="0">
                            <a:latin typeface="Cambria Math" panose="02040503050406030204" pitchFamily="18" charset="0"/>
                          </a:rPr>
                        </m:ctrlPr>
                      </m:accPr>
                      <m:e>
                        <m:r>
                          <m:rPr>
                            <m:sty m:val="p"/>
                          </m:rPr>
                          <a:rPr lang="en-US" sz="2800" b="0" dirty="0">
                            <a:latin typeface="Cambria Math" panose="02040503050406030204" pitchFamily="18" charset="0"/>
                          </a:rPr>
                          <m:t>y</m:t>
                        </m:r>
                      </m:e>
                    </m:acc>
                  </m:oMath>
                </a14:m>
                <a:r>
                  <a:rPr lang="en-US" dirty="0" smtClean="0"/>
                  <a:t>	e</a:t>
                </a:r>
              </a:p>
              <a:p>
                <a:pPr lvl="1"/>
                <a:endParaRPr lang="en-US" sz="200" dirty="0" smtClean="0"/>
              </a:p>
              <a:p>
                <a:pPr lvl="1"/>
                <a:r>
                  <a:rPr lang="en-US" dirty="0" err="1" smtClean="0"/>
                  <a:t>rmse</a:t>
                </a:r>
                <a:r>
                  <a:rPr lang="en-US" dirty="0" smtClean="0"/>
                  <a:t> / SE</a:t>
                </a:r>
                <a:r>
                  <a:rPr lang="en-US" baseline="-25000" dirty="0" smtClean="0"/>
                  <a:t>Y|X</a:t>
                </a:r>
                <a:endParaRPr lang="en-US" dirty="0" smtClean="0"/>
              </a:p>
              <a:p>
                <a:endParaRPr lang="en-US" dirty="0" smtClean="0"/>
              </a:p>
              <a:p>
                <a:pPr lvl="1"/>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13</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11" name="Picture 10"/>
          <p:cNvPicPr>
            <a:picLocks noChangeAspect="1"/>
          </p:cNvPicPr>
          <p:nvPr/>
        </p:nvPicPr>
        <p:blipFill>
          <a:blip r:embed="rId3"/>
          <a:stretch>
            <a:fillRect/>
          </a:stretch>
        </p:blipFill>
        <p:spPr>
          <a:xfrm>
            <a:off x="4867275" y="371968"/>
            <a:ext cx="3819525" cy="5143500"/>
          </a:xfrm>
          <a:prstGeom prst="rect">
            <a:avLst/>
          </a:prstGeom>
        </p:spPr>
      </p:pic>
    </p:spTree>
    <p:extLst>
      <p:ext uri="{BB962C8B-B14F-4D97-AF65-F5344CB8AC3E}">
        <p14:creationId xmlns:p14="http://schemas.microsoft.com/office/powerpoint/2010/main" val="2928414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r>
                  <a:rPr lang="en-US" sz="2800" dirty="0">
                    <a:solidFill>
                      <a:srgbClr val="FF0000"/>
                    </a:solidFill>
                  </a:rPr>
                  <a:t>r</a:t>
                </a:r>
                <a:r>
                  <a:rPr lang="en-US" dirty="0"/>
                  <a:t>		b</a:t>
                </a:r>
                <a:r>
                  <a:rPr lang="en-US" baseline="-25000" dirty="0"/>
                  <a:t>0</a:t>
                </a:r>
                <a:r>
                  <a:rPr lang="en-US" dirty="0"/>
                  <a:t>	b</a:t>
                </a:r>
                <a:r>
                  <a:rPr lang="en-US" baseline="-25000" dirty="0"/>
                  <a:t>1</a:t>
                </a:r>
              </a:p>
              <a:p>
                <a:pPr lvl="1"/>
                <a14:m>
                  <m:oMath xmlns:m="http://schemas.openxmlformats.org/officeDocument/2006/math">
                    <m:acc>
                      <m:accPr>
                        <m:chr m:val="̂"/>
                        <m:ctrlPr>
                          <a:rPr lang="en-US" sz="2800" i="1" dirty="0">
                            <a:latin typeface="Cambria Math" panose="02040503050406030204" pitchFamily="18" charset="0"/>
                          </a:rPr>
                        </m:ctrlPr>
                      </m:accPr>
                      <m:e>
                        <m:r>
                          <m:rPr>
                            <m:sty m:val="p"/>
                          </m:rPr>
                          <a:rPr lang="en-US" sz="2800" b="0" dirty="0">
                            <a:latin typeface="Cambria Math" panose="02040503050406030204" pitchFamily="18" charset="0"/>
                          </a:rPr>
                          <m:t>y</m:t>
                        </m:r>
                      </m:e>
                    </m:acc>
                  </m:oMath>
                </a14:m>
                <a:r>
                  <a:rPr lang="en-US" dirty="0"/>
                  <a:t>	e</a:t>
                </a:r>
              </a:p>
              <a:p>
                <a:pPr lvl="1"/>
                <a:endParaRPr lang="en-US" sz="200" dirty="0"/>
              </a:p>
              <a:p>
                <a:pPr lvl="1"/>
                <a:r>
                  <a:rPr lang="en-US" dirty="0" err="1"/>
                  <a:t>rmse</a:t>
                </a:r>
                <a:r>
                  <a:rPr lang="en-US" dirty="0"/>
                  <a:t> / SE</a:t>
                </a:r>
                <a:r>
                  <a:rPr lang="en-US" baseline="-25000" dirty="0"/>
                  <a:t>Y|X</a:t>
                </a:r>
                <a:endParaRPr lang="en-US" dirty="0"/>
              </a:p>
              <a:p>
                <a:endParaRPr lang="en-US" sz="2400" baseline="-25000" dirty="0"/>
              </a:p>
              <a:p>
                <a:r>
                  <a:rPr lang="en-US" dirty="0" smtClean="0">
                    <a:solidFill>
                      <a:srgbClr val="FF0000"/>
                    </a:solidFill>
                  </a:rPr>
                  <a:t>r</a:t>
                </a:r>
                <a:r>
                  <a:rPr lang="en-US" sz="2400" dirty="0" smtClean="0"/>
                  <a:t> (correlation) is a measure of how the data are to a straight line</a:t>
                </a:r>
              </a:p>
              <a:p>
                <a:pPr lvl="1"/>
                <a:endParaRPr lang="en-US" sz="500" dirty="0"/>
              </a:p>
              <a:p>
                <a:pPr lvl="1"/>
                <a:r>
                  <a:rPr lang="en-US" b="0" dirty="0" smtClean="0"/>
                  <a:t>If no pattern, r = 0</a:t>
                </a:r>
              </a:p>
              <a:p>
                <a:pPr lvl="1"/>
                <a:endParaRPr lang="en-US" sz="500" b="0" dirty="0" smtClean="0"/>
              </a:p>
              <a:p>
                <a:pPr lvl="1"/>
                <a:r>
                  <a:rPr lang="en-US" b="0" dirty="0" smtClean="0"/>
                  <a:t>If r = 0, there may be a pattern, just not linear</a:t>
                </a:r>
              </a:p>
              <a:p>
                <a:endParaRPr lang="en-US" dirty="0" smtClean="0"/>
              </a:p>
              <a:p>
                <a:pPr lvl="1"/>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a:stretch>
              </a:blipFill>
            </p:spPr>
            <p:txBody>
              <a:bodyPr/>
              <a:lstStyle/>
              <a:p>
                <a:r>
                  <a:rPr lang="en-US">
                    <a:noFill/>
                  </a:rPr>
                  <a:t> </a:t>
                </a:r>
              </a:p>
            </p:txBody>
          </p:sp>
        </mc:Fallback>
      </mc:AlternateContent>
      <p:sp>
        <p:nvSpPr>
          <p:cNvPr id="7" name="Content Placeholder 6"/>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14</a:t>
            </a:fld>
            <a:endParaRPr lang="en-US" altLang="en-US"/>
          </a:p>
        </p:txBody>
      </p:sp>
      <p:pic>
        <p:nvPicPr>
          <p:cNvPr id="21" name="Picture 20"/>
          <p:cNvPicPr>
            <a:picLocks noChangeAspect="1"/>
          </p:cNvPicPr>
          <p:nvPr/>
        </p:nvPicPr>
        <p:blipFill>
          <a:blip r:embed="rId3"/>
          <a:stretch>
            <a:fillRect/>
          </a:stretch>
        </p:blipFill>
        <p:spPr>
          <a:xfrm>
            <a:off x="4802678" y="350838"/>
            <a:ext cx="1704975" cy="1838325"/>
          </a:xfrm>
          <a:prstGeom prst="rect">
            <a:avLst/>
          </a:prstGeom>
          <a:ln>
            <a:solidFill>
              <a:schemeClr val="tx1"/>
            </a:solidFill>
          </a:ln>
        </p:spPr>
      </p:pic>
      <p:pic>
        <p:nvPicPr>
          <p:cNvPr id="25" name="Picture 24"/>
          <p:cNvPicPr>
            <a:picLocks noChangeAspect="1"/>
          </p:cNvPicPr>
          <p:nvPr/>
        </p:nvPicPr>
        <p:blipFill>
          <a:blip r:embed="rId4"/>
          <a:stretch>
            <a:fillRect/>
          </a:stretch>
        </p:blipFill>
        <p:spPr>
          <a:xfrm>
            <a:off x="4802678" y="4333874"/>
            <a:ext cx="1704975" cy="1838325"/>
          </a:xfrm>
          <a:prstGeom prst="rect">
            <a:avLst/>
          </a:prstGeom>
          <a:ln>
            <a:solidFill>
              <a:schemeClr val="tx1"/>
            </a:solidFill>
          </a:ln>
        </p:spPr>
      </p:pic>
      <p:pic>
        <p:nvPicPr>
          <p:cNvPr id="26" name="Picture 25"/>
          <p:cNvPicPr>
            <a:picLocks noChangeAspect="1"/>
          </p:cNvPicPr>
          <p:nvPr/>
        </p:nvPicPr>
        <p:blipFill>
          <a:blip r:embed="rId5"/>
          <a:stretch>
            <a:fillRect/>
          </a:stretch>
        </p:blipFill>
        <p:spPr>
          <a:xfrm>
            <a:off x="4805727" y="2339611"/>
            <a:ext cx="1704975" cy="1838325"/>
          </a:xfrm>
          <a:prstGeom prst="rect">
            <a:avLst/>
          </a:prstGeom>
          <a:ln>
            <a:solidFill>
              <a:schemeClr val="tx1"/>
            </a:solidFill>
          </a:ln>
        </p:spPr>
      </p:pic>
      <p:pic>
        <p:nvPicPr>
          <p:cNvPr id="27" name="Picture 26"/>
          <p:cNvPicPr>
            <a:picLocks noChangeAspect="1"/>
          </p:cNvPicPr>
          <p:nvPr/>
        </p:nvPicPr>
        <p:blipFill>
          <a:blip r:embed="rId6"/>
          <a:stretch>
            <a:fillRect/>
          </a:stretch>
        </p:blipFill>
        <p:spPr>
          <a:xfrm>
            <a:off x="6822740" y="350837"/>
            <a:ext cx="1704975" cy="1838325"/>
          </a:xfrm>
          <a:prstGeom prst="rect">
            <a:avLst/>
          </a:prstGeom>
          <a:ln>
            <a:solidFill>
              <a:schemeClr val="tx1"/>
            </a:solidFill>
          </a:ln>
        </p:spPr>
      </p:pic>
      <p:pic>
        <p:nvPicPr>
          <p:cNvPr id="29" name="Picture 28"/>
          <p:cNvPicPr>
            <a:picLocks noChangeAspect="1"/>
          </p:cNvPicPr>
          <p:nvPr/>
        </p:nvPicPr>
        <p:blipFill>
          <a:blip r:embed="rId7"/>
          <a:stretch>
            <a:fillRect/>
          </a:stretch>
        </p:blipFill>
        <p:spPr>
          <a:xfrm>
            <a:off x="6813215" y="2339611"/>
            <a:ext cx="1714500" cy="1838325"/>
          </a:xfrm>
          <a:prstGeom prst="rect">
            <a:avLst/>
          </a:prstGeom>
          <a:ln>
            <a:solidFill>
              <a:schemeClr val="tx1"/>
            </a:solidFill>
          </a:ln>
        </p:spPr>
      </p:pic>
      <p:pic>
        <p:nvPicPr>
          <p:cNvPr id="30" name="Picture 29"/>
          <p:cNvPicPr>
            <a:picLocks noChangeAspect="1"/>
          </p:cNvPicPr>
          <p:nvPr/>
        </p:nvPicPr>
        <p:blipFill>
          <a:blip r:embed="rId8"/>
          <a:stretch>
            <a:fillRect/>
          </a:stretch>
        </p:blipFill>
        <p:spPr>
          <a:xfrm>
            <a:off x="6813215" y="4325029"/>
            <a:ext cx="1714500" cy="1838325"/>
          </a:xfrm>
          <a:prstGeom prst="rect">
            <a:avLst/>
          </a:prstGeom>
          <a:ln>
            <a:solidFill>
              <a:schemeClr val="tx1"/>
            </a:solidFill>
          </a:ln>
        </p:spPr>
      </p:pic>
    </p:spTree>
    <p:extLst>
      <p:ext uri="{BB962C8B-B14F-4D97-AF65-F5344CB8AC3E}">
        <p14:creationId xmlns:p14="http://schemas.microsoft.com/office/powerpoint/2010/main" val="136513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r>
                  <a:rPr lang="en-US" dirty="0" smtClean="0"/>
                  <a:t>r</a:t>
                </a:r>
                <a:r>
                  <a:rPr lang="en-US" dirty="0"/>
                  <a:t>		</a:t>
                </a:r>
                <a:r>
                  <a:rPr lang="en-US" sz="2800" dirty="0">
                    <a:solidFill>
                      <a:srgbClr val="FF0000"/>
                    </a:solidFill>
                  </a:rPr>
                  <a:t>b</a:t>
                </a:r>
                <a:r>
                  <a:rPr lang="en-US" sz="2800" baseline="-25000" dirty="0">
                    <a:solidFill>
                      <a:srgbClr val="FF0000"/>
                    </a:solidFill>
                  </a:rPr>
                  <a:t>0</a:t>
                </a:r>
                <a:r>
                  <a:rPr lang="en-US" dirty="0"/>
                  <a:t>	b</a:t>
                </a:r>
                <a:r>
                  <a:rPr lang="en-US" baseline="-25000" dirty="0"/>
                  <a:t>1</a:t>
                </a:r>
              </a:p>
              <a:p>
                <a:pPr lvl="1"/>
                <a:endParaRPr lang="en-US" sz="200" dirty="0"/>
              </a:p>
              <a:p>
                <a:pPr lvl="1"/>
                <a14:m>
                  <m:oMath xmlns:m="http://schemas.openxmlformats.org/officeDocument/2006/math">
                    <m:acc>
                      <m:accPr>
                        <m:chr m:val="̂"/>
                        <m:ctrlPr>
                          <a:rPr lang="en-US" sz="2800" i="1" dirty="0">
                            <a:latin typeface="Cambria Math" panose="02040503050406030204" pitchFamily="18" charset="0"/>
                          </a:rPr>
                        </m:ctrlPr>
                      </m:accPr>
                      <m:e>
                        <m:r>
                          <m:rPr>
                            <m:sty m:val="p"/>
                          </m:rPr>
                          <a:rPr lang="en-US" sz="2800" b="0" dirty="0">
                            <a:latin typeface="Cambria Math" panose="02040503050406030204" pitchFamily="18" charset="0"/>
                          </a:rPr>
                          <m:t>y</m:t>
                        </m:r>
                      </m:e>
                    </m:acc>
                  </m:oMath>
                </a14:m>
                <a:r>
                  <a:rPr lang="en-US" dirty="0"/>
                  <a:t>	e</a:t>
                </a:r>
              </a:p>
              <a:p>
                <a:pPr lvl="1"/>
                <a:endParaRPr lang="en-US" sz="200" dirty="0"/>
              </a:p>
              <a:p>
                <a:pPr lvl="1"/>
                <a:r>
                  <a:rPr lang="en-US" dirty="0" err="1"/>
                  <a:t>rmse</a:t>
                </a:r>
                <a:r>
                  <a:rPr lang="en-US" dirty="0"/>
                  <a:t> / SE</a:t>
                </a:r>
                <a:r>
                  <a:rPr lang="en-US" baseline="-25000" dirty="0"/>
                  <a:t>Y|X</a:t>
                </a:r>
                <a:endParaRPr lang="en-US" dirty="0"/>
              </a:p>
              <a:p>
                <a:pPr lvl="1"/>
                <a:endParaRPr lang="en-US" dirty="0" smtClean="0"/>
              </a:p>
              <a:p>
                <a:r>
                  <a:rPr lang="en-US" dirty="0" smtClean="0">
                    <a:solidFill>
                      <a:srgbClr val="FF0000"/>
                    </a:solidFill>
                  </a:rPr>
                  <a:t>b</a:t>
                </a:r>
                <a:r>
                  <a:rPr lang="en-US" baseline="-25000" dirty="0" smtClean="0">
                    <a:solidFill>
                      <a:srgbClr val="FF0000"/>
                    </a:solidFill>
                  </a:rPr>
                  <a:t>0</a:t>
                </a:r>
                <a:r>
                  <a:rPr lang="en-US" sz="2400" dirty="0" smtClean="0"/>
                  <a:t> (Y-intercept) </a:t>
                </a:r>
                <a:r>
                  <a:rPr lang="en-US" sz="2400" dirty="0"/>
                  <a:t>is </a:t>
                </a:r>
                <a:r>
                  <a:rPr lang="en-US" sz="2400" dirty="0" smtClean="0"/>
                  <a:t>the estimated average value of Y when X=0</a:t>
                </a:r>
              </a:p>
              <a:p>
                <a:pPr lvl="1"/>
                <a:endParaRPr lang="en-US" sz="500" b="0" dirty="0" smtClean="0"/>
              </a:p>
              <a:p>
                <a:pPr lvl="1"/>
                <a:r>
                  <a:rPr lang="en-US" b="0" dirty="0" smtClean="0"/>
                  <a:t>b</a:t>
                </a:r>
                <a:r>
                  <a:rPr lang="en-US" b="0" baseline="-25000" dirty="0" smtClean="0"/>
                  <a:t>0</a:t>
                </a:r>
                <a:r>
                  <a:rPr lang="en-US" b="0" dirty="0" smtClean="0"/>
                  <a:t> may or may not be physically meaningful, depending on X values</a:t>
                </a:r>
                <a:endParaRPr lang="en-US" b="0"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15</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17" name="Picture 16"/>
          <p:cNvPicPr>
            <a:picLocks noChangeAspect="1"/>
          </p:cNvPicPr>
          <p:nvPr/>
        </p:nvPicPr>
        <p:blipFill>
          <a:blip r:embed="rId3"/>
          <a:stretch>
            <a:fillRect/>
          </a:stretch>
        </p:blipFill>
        <p:spPr>
          <a:xfrm>
            <a:off x="4937760" y="365760"/>
            <a:ext cx="3829050" cy="5143500"/>
          </a:xfrm>
          <a:prstGeom prst="rect">
            <a:avLst/>
          </a:prstGeom>
        </p:spPr>
      </p:pic>
      <p:cxnSp>
        <p:nvCxnSpPr>
          <p:cNvPr id="19" name="Straight Connector 18"/>
          <p:cNvCxnSpPr/>
          <p:nvPr/>
        </p:nvCxnSpPr>
        <p:spPr bwMode="auto">
          <a:xfrm flipH="1">
            <a:off x="5685745" y="3257757"/>
            <a:ext cx="2419516" cy="879824"/>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2" name="TextBox 21"/>
          <p:cNvSpPr txBox="1"/>
          <p:nvPr/>
        </p:nvSpPr>
        <p:spPr>
          <a:xfrm>
            <a:off x="4696023" y="3851455"/>
            <a:ext cx="720887" cy="646331"/>
          </a:xfrm>
          <a:prstGeom prst="rect">
            <a:avLst/>
          </a:prstGeom>
          <a:noFill/>
        </p:spPr>
        <p:txBody>
          <a:bodyPr wrap="square" rtlCol="0">
            <a:spAutoFit/>
          </a:bodyPr>
          <a:lstStyle/>
          <a:p>
            <a:r>
              <a:rPr lang="en-US" dirty="0" smtClean="0">
                <a:solidFill>
                  <a:srgbClr val="FF0000"/>
                </a:solidFill>
              </a:rPr>
              <a:t>b</a:t>
            </a:r>
            <a:r>
              <a:rPr lang="en-US" baseline="-25000" dirty="0" smtClean="0">
                <a:solidFill>
                  <a:srgbClr val="FF0000"/>
                </a:solidFill>
              </a:rPr>
              <a:t>0</a:t>
            </a:r>
            <a:r>
              <a:rPr lang="en-US" dirty="0" smtClean="0">
                <a:solidFill>
                  <a:srgbClr val="FF0000"/>
                </a:solidFill>
              </a:rPr>
              <a:t> = 1.06</a:t>
            </a:r>
            <a:endParaRPr lang="en-US" dirty="0">
              <a:solidFill>
                <a:srgbClr val="FF0000"/>
              </a:solidFill>
            </a:endParaRPr>
          </a:p>
        </p:txBody>
      </p:sp>
      <p:sp>
        <p:nvSpPr>
          <p:cNvPr id="23" name="Right Arrow 22"/>
          <p:cNvSpPr/>
          <p:nvPr/>
        </p:nvSpPr>
        <p:spPr bwMode="auto">
          <a:xfrm>
            <a:off x="5297649" y="3929070"/>
            <a:ext cx="349691" cy="36104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2396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Effect transition="in" filter="fade">
                                      <p:cBhvr>
                                        <p:cTn id="1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r>
                  <a:rPr lang="en-US" dirty="0" smtClean="0"/>
                  <a:t>r</a:t>
                </a:r>
                <a:r>
                  <a:rPr lang="en-US" dirty="0"/>
                  <a:t>	</a:t>
                </a:r>
                <a:r>
                  <a:rPr lang="en-US" dirty="0" smtClean="0"/>
                  <a:t>	b</a:t>
                </a:r>
                <a:r>
                  <a:rPr lang="en-US" baseline="-25000" dirty="0" smtClean="0"/>
                  <a:t>0</a:t>
                </a:r>
                <a:r>
                  <a:rPr lang="en-US" dirty="0"/>
                  <a:t>	</a:t>
                </a:r>
                <a:r>
                  <a:rPr lang="en-US" sz="2800" dirty="0" smtClean="0">
                    <a:solidFill>
                      <a:srgbClr val="FF0000"/>
                    </a:solidFill>
                  </a:rPr>
                  <a:t>b</a:t>
                </a:r>
                <a:r>
                  <a:rPr lang="en-US" sz="2800" baseline="-25000" dirty="0" smtClean="0">
                    <a:solidFill>
                      <a:srgbClr val="FF0000"/>
                    </a:solidFill>
                  </a:rPr>
                  <a:t>1</a:t>
                </a:r>
              </a:p>
              <a:p>
                <a:pPr lvl="1"/>
                <a:endParaRPr lang="en-US" sz="200" dirty="0"/>
              </a:p>
              <a:p>
                <a:pPr lvl="1"/>
                <a14:m>
                  <m:oMath xmlns:m="http://schemas.openxmlformats.org/officeDocument/2006/math">
                    <m:acc>
                      <m:accPr>
                        <m:chr m:val="̂"/>
                        <m:ctrlPr>
                          <a:rPr lang="en-US" sz="2800" i="1" dirty="0">
                            <a:latin typeface="Cambria Math" panose="02040503050406030204" pitchFamily="18" charset="0"/>
                          </a:rPr>
                        </m:ctrlPr>
                      </m:accPr>
                      <m:e>
                        <m:r>
                          <m:rPr>
                            <m:sty m:val="p"/>
                          </m:rPr>
                          <a:rPr lang="en-US" sz="2800" b="0" dirty="0">
                            <a:latin typeface="Cambria Math" panose="02040503050406030204" pitchFamily="18" charset="0"/>
                          </a:rPr>
                          <m:t>y</m:t>
                        </m:r>
                      </m:e>
                    </m:acc>
                  </m:oMath>
                </a14:m>
                <a:r>
                  <a:rPr lang="en-US" dirty="0"/>
                  <a:t>	e</a:t>
                </a:r>
              </a:p>
              <a:p>
                <a:pPr lvl="1"/>
                <a:endParaRPr lang="en-US" sz="200" dirty="0"/>
              </a:p>
              <a:p>
                <a:pPr lvl="1"/>
                <a:r>
                  <a:rPr lang="en-US" dirty="0" err="1"/>
                  <a:t>rmse</a:t>
                </a:r>
                <a:r>
                  <a:rPr lang="en-US" dirty="0"/>
                  <a:t> / SE</a:t>
                </a:r>
                <a:r>
                  <a:rPr lang="en-US" baseline="-25000" dirty="0"/>
                  <a:t>Y|X</a:t>
                </a:r>
                <a:endParaRPr lang="en-US" dirty="0"/>
              </a:p>
              <a:p>
                <a:pPr lvl="1"/>
                <a:endParaRPr lang="en-US" dirty="0" smtClean="0"/>
              </a:p>
              <a:p>
                <a:r>
                  <a:rPr lang="en-US" dirty="0" smtClean="0">
                    <a:solidFill>
                      <a:srgbClr val="FF0000"/>
                    </a:solidFill>
                  </a:rPr>
                  <a:t>b</a:t>
                </a:r>
                <a:r>
                  <a:rPr lang="en-US" baseline="-25000" dirty="0" smtClean="0">
                    <a:solidFill>
                      <a:srgbClr val="FF0000"/>
                    </a:solidFill>
                  </a:rPr>
                  <a:t>1</a:t>
                </a:r>
                <a:r>
                  <a:rPr lang="en-US" sz="2400" dirty="0" smtClean="0"/>
                  <a:t> (slope) </a:t>
                </a:r>
                <a:r>
                  <a:rPr lang="en-US" sz="2400" dirty="0"/>
                  <a:t>is </a:t>
                </a:r>
                <a:r>
                  <a:rPr lang="en-US" sz="2400" dirty="0" smtClean="0"/>
                  <a:t>the average difference in Y </a:t>
                </a:r>
                <a:r>
                  <a:rPr lang="en-US" sz="2400" u="sng" dirty="0" smtClean="0"/>
                  <a:t>associated</a:t>
                </a:r>
                <a:r>
                  <a:rPr lang="en-US" sz="2400" dirty="0" smtClean="0"/>
                  <a:t> </a:t>
                </a:r>
                <a:r>
                  <a:rPr lang="en-US" sz="2400" u="sng" dirty="0" smtClean="0"/>
                  <a:t>with</a:t>
                </a:r>
                <a:r>
                  <a:rPr lang="en-US" sz="2400" dirty="0" smtClean="0"/>
                  <a:t> a 1.0 difference in X</a:t>
                </a:r>
              </a:p>
              <a:p>
                <a:pPr lvl="1"/>
                <a:endParaRPr lang="en-US" sz="500" b="0" dirty="0" smtClean="0"/>
              </a:p>
              <a:p>
                <a:pPr lvl="1"/>
                <a:r>
                  <a:rPr lang="en-US" b="0" dirty="0" smtClean="0"/>
                  <a:t>Note:  b</a:t>
                </a:r>
                <a:r>
                  <a:rPr lang="en-US" b="0" baseline="-25000" dirty="0" smtClean="0"/>
                  <a:t>1</a:t>
                </a:r>
                <a:r>
                  <a:rPr lang="en-US" b="0" dirty="0" smtClean="0"/>
                  <a:t> is a measure of </a:t>
                </a:r>
                <a:r>
                  <a:rPr lang="en-US" b="0" u="sng" dirty="0" smtClean="0"/>
                  <a:t>association</a:t>
                </a:r>
                <a:r>
                  <a:rPr lang="en-US" b="0" dirty="0" smtClean="0"/>
                  <a:t>, not necessarily causation!</a:t>
                </a:r>
              </a:p>
              <a:p>
                <a:pPr marL="457200" lvl="1" indent="0">
                  <a:buNone/>
                </a:pPr>
                <a:endParaRPr lang="en-US" sz="2000"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r="-325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16</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17" name="Picture 16"/>
          <p:cNvPicPr>
            <a:picLocks noChangeAspect="1"/>
          </p:cNvPicPr>
          <p:nvPr/>
        </p:nvPicPr>
        <p:blipFill>
          <a:blip r:embed="rId3"/>
          <a:stretch>
            <a:fillRect/>
          </a:stretch>
        </p:blipFill>
        <p:spPr>
          <a:xfrm>
            <a:off x="4937760" y="365760"/>
            <a:ext cx="3829050" cy="5143500"/>
          </a:xfrm>
          <a:prstGeom prst="rect">
            <a:avLst/>
          </a:prstGeom>
        </p:spPr>
      </p:pic>
      <p:cxnSp>
        <p:nvCxnSpPr>
          <p:cNvPr id="19" name="Straight Connector 18"/>
          <p:cNvCxnSpPr/>
          <p:nvPr/>
        </p:nvCxnSpPr>
        <p:spPr bwMode="auto">
          <a:xfrm flipH="1">
            <a:off x="5685745" y="3278871"/>
            <a:ext cx="2419516" cy="879824"/>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2" name="TextBox 21"/>
          <p:cNvSpPr txBox="1"/>
          <p:nvPr/>
        </p:nvSpPr>
        <p:spPr>
          <a:xfrm>
            <a:off x="7375565" y="3581010"/>
            <a:ext cx="1228960" cy="923330"/>
          </a:xfrm>
          <a:prstGeom prst="rect">
            <a:avLst/>
          </a:prstGeom>
          <a:solidFill>
            <a:schemeClr val="bg1">
              <a:alpha val="80000"/>
            </a:schemeClr>
          </a:solidFill>
        </p:spPr>
        <p:txBody>
          <a:bodyPr wrap="square" rtlCol="0">
            <a:spAutoFit/>
          </a:bodyPr>
          <a:lstStyle/>
          <a:p>
            <a:r>
              <a:rPr lang="en-US" dirty="0" smtClean="0">
                <a:solidFill>
                  <a:srgbClr val="FF0000"/>
                </a:solidFill>
              </a:rPr>
              <a:t>b</a:t>
            </a:r>
            <a:r>
              <a:rPr lang="en-US" baseline="-25000" dirty="0" smtClean="0">
                <a:solidFill>
                  <a:srgbClr val="FF0000"/>
                </a:solidFill>
              </a:rPr>
              <a:t>1</a:t>
            </a:r>
            <a:r>
              <a:rPr lang="en-US" b="0" baseline="-25000" dirty="0" smtClean="0">
                <a:solidFill>
                  <a:srgbClr val="FF0000"/>
                </a:solidFill>
              </a:rPr>
              <a:t> </a:t>
            </a:r>
            <a:r>
              <a:rPr lang="en-US" b="0" dirty="0" smtClean="0">
                <a:solidFill>
                  <a:srgbClr val="FF0000"/>
                </a:solidFill>
              </a:rPr>
              <a:t> = 0.000614 diff. in Y</a:t>
            </a:r>
            <a:endParaRPr lang="en-US" baseline="-25000" dirty="0">
              <a:solidFill>
                <a:srgbClr val="FF0000"/>
              </a:solidFill>
            </a:endParaRPr>
          </a:p>
        </p:txBody>
      </p:sp>
      <p:sp>
        <p:nvSpPr>
          <p:cNvPr id="2" name="Right Arrow 1"/>
          <p:cNvSpPr/>
          <p:nvPr/>
        </p:nvSpPr>
        <p:spPr bwMode="auto">
          <a:xfrm>
            <a:off x="6108200" y="3893645"/>
            <a:ext cx="1143000" cy="26505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Down Arrow 2"/>
          <p:cNvSpPr/>
          <p:nvPr/>
        </p:nvSpPr>
        <p:spPr bwMode="auto">
          <a:xfrm flipV="1">
            <a:off x="7145135" y="3619100"/>
            <a:ext cx="230430" cy="424379"/>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6031390" y="4135008"/>
            <a:ext cx="1381101" cy="369332"/>
          </a:xfrm>
          <a:prstGeom prst="rect">
            <a:avLst/>
          </a:prstGeom>
          <a:solidFill>
            <a:schemeClr val="bg1">
              <a:alpha val="80000"/>
            </a:schemeClr>
          </a:solidFill>
        </p:spPr>
        <p:txBody>
          <a:bodyPr wrap="square" rtlCol="0">
            <a:spAutoFit/>
          </a:bodyPr>
          <a:lstStyle/>
          <a:p>
            <a:r>
              <a:rPr lang="en-US" b="0" dirty="0" smtClean="0">
                <a:solidFill>
                  <a:srgbClr val="FF0000"/>
                </a:solidFill>
              </a:rPr>
              <a:t>1.0 diff in X</a:t>
            </a:r>
            <a:endParaRPr lang="en-US" b="0" baseline="-25000" dirty="0">
              <a:solidFill>
                <a:srgbClr val="FF0000"/>
              </a:solidFill>
            </a:endParaRPr>
          </a:p>
        </p:txBody>
      </p:sp>
    </p:spTree>
    <p:extLst>
      <p:ext uri="{BB962C8B-B14F-4D97-AF65-F5344CB8AC3E}">
        <p14:creationId xmlns:p14="http://schemas.microsoft.com/office/powerpoint/2010/main" val="428039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fad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animBg="1"/>
      <p:bldP spid="3"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endParaRPr lang="en-US" sz="200" dirty="0" smtClean="0"/>
              </a:p>
              <a:p>
                <a:pPr lvl="1"/>
                <a:r>
                  <a:rPr lang="en-US" dirty="0" smtClean="0"/>
                  <a:t>r</a:t>
                </a:r>
                <a:r>
                  <a:rPr lang="en-US" dirty="0"/>
                  <a:t>	</a:t>
                </a:r>
                <a:r>
                  <a:rPr lang="en-US" dirty="0" smtClean="0"/>
                  <a:t>	b</a:t>
                </a:r>
                <a:r>
                  <a:rPr lang="en-US" baseline="-25000" dirty="0" smtClean="0"/>
                  <a:t>0</a:t>
                </a:r>
                <a:r>
                  <a:rPr lang="en-US" dirty="0"/>
                  <a:t>	</a:t>
                </a:r>
                <a:r>
                  <a:rPr lang="en-US" dirty="0" smtClean="0"/>
                  <a:t>b</a:t>
                </a:r>
                <a:r>
                  <a:rPr lang="en-US" baseline="-25000" dirty="0" smtClean="0"/>
                  <a:t>1</a:t>
                </a:r>
                <a:endParaRPr lang="en-US" sz="2800" baseline="-25000" dirty="0" smtClean="0">
                  <a:solidFill>
                    <a:srgbClr val="FF0000"/>
                  </a:solidFill>
                </a:endParaRPr>
              </a:p>
              <a:p>
                <a:pPr lvl="1"/>
                <a14:m>
                  <m:oMath xmlns:m="http://schemas.openxmlformats.org/officeDocument/2006/math">
                    <m:acc>
                      <m:accPr>
                        <m:chr m:val="̂"/>
                        <m:ctrlPr>
                          <a:rPr lang="en-US" sz="3200" i="1" dirty="0" smtClean="0">
                            <a:solidFill>
                              <a:srgbClr val="FF0000"/>
                            </a:solidFill>
                            <a:latin typeface="Cambria Math" panose="02040503050406030204" pitchFamily="18" charset="0"/>
                          </a:rPr>
                        </m:ctrlPr>
                      </m:accPr>
                      <m:e>
                        <m:r>
                          <a:rPr lang="en-US" sz="3200" b="1" i="1" dirty="0">
                            <a:solidFill>
                              <a:srgbClr val="FF0000"/>
                            </a:solidFill>
                            <a:latin typeface="Cambria Math" panose="02040503050406030204" pitchFamily="18" charset="0"/>
                          </a:rPr>
                          <m:t>𝐲</m:t>
                        </m:r>
                      </m:e>
                    </m:acc>
                  </m:oMath>
                </a14:m>
                <a:r>
                  <a:rPr lang="en-US" dirty="0"/>
                  <a:t>	e</a:t>
                </a:r>
              </a:p>
              <a:p>
                <a:pPr lvl="1"/>
                <a:endParaRPr lang="en-US" sz="200" dirty="0"/>
              </a:p>
              <a:p>
                <a:pPr lvl="1"/>
                <a:r>
                  <a:rPr lang="en-US" dirty="0" err="1"/>
                  <a:t>rmse</a:t>
                </a:r>
                <a:r>
                  <a:rPr lang="en-US" dirty="0"/>
                  <a:t> / SE</a:t>
                </a:r>
                <a:r>
                  <a:rPr lang="en-US" baseline="-25000" dirty="0"/>
                  <a:t>Y|X</a:t>
                </a:r>
                <a:endParaRPr lang="en-US" dirty="0"/>
              </a:p>
              <a:p>
                <a:pPr lvl="1"/>
                <a:endParaRPr lang="en-US" dirty="0" smtClean="0"/>
              </a:p>
              <a:p>
                <a14:m>
                  <m:oMath xmlns:m="http://schemas.openxmlformats.org/officeDocument/2006/math">
                    <m:acc>
                      <m:accPr>
                        <m:chr m:val="̂"/>
                        <m:ctrlPr>
                          <a:rPr lang="en-US" sz="3200" i="1" dirty="0">
                            <a:solidFill>
                              <a:srgbClr val="FF0000"/>
                            </a:solidFill>
                            <a:latin typeface="Cambria Math" panose="02040503050406030204" pitchFamily="18" charset="0"/>
                          </a:rPr>
                        </m:ctrlPr>
                      </m:accPr>
                      <m:e>
                        <m:r>
                          <a:rPr lang="en-US" sz="3200" i="1" dirty="0">
                            <a:solidFill>
                              <a:srgbClr val="FF0000"/>
                            </a:solidFill>
                            <a:latin typeface="Cambria Math" panose="02040503050406030204" pitchFamily="18" charset="0"/>
                          </a:rPr>
                          <m:t>𝐲</m:t>
                        </m:r>
                      </m:e>
                    </m:acc>
                  </m:oMath>
                </a14:m>
                <a:r>
                  <a:rPr lang="en-US" sz="2400" dirty="0" smtClean="0"/>
                  <a:t> (“predicted value”) </a:t>
                </a:r>
                <a:r>
                  <a:rPr lang="en-US" sz="2400" dirty="0"/>
                  <a:t>is </a:t>
                </a:r>
                <a:r>
                  <a:rPr lang="en-US" sz="2400" dirty="0" smtClean="0"/>
                  <a:t>the value from the regression line:</a:t>
                </a:r>
              </a:p>
              <a:p>
                <a:pPr marL="0" indent="0" algn="ctr">
                  <a:buNone/>
                </a:pP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i="1" dirty="0">
                            <a:solidFill>
                              <a:schemeClr val="tx1"/>
                            </a:solidFill>
                            <a:latin typeface="Cambria Math" panose="02040503050406030204" pitchFamily="18" charset="0"/>
                          </a:rPr>
                          <m:t>𝐲</m:t>
                        </m:r>
                      </m:e>
                    </m:acc>
                  </m:oMath>
                </a14:m>
                <a:r>
                  <a:rPr lang="en-US" sz="2400" dirty="0" smtClean="0"/>
                  <a:t> = b</a:t>
                </a:r>
                <a:r>
                  <a:rPr lang="en-US" sz="2400" baseline="-25000" dirty="0" smtClean="0"/>
                  <a:t>0</a:t>
                </a:r>
                <a:r>
                  <a:rPr lang="en-US" sz="2400" dirty="0" smtClean="0"/>
                  <a:t> + b</a:t>
                </a:r>
                <a:r>
                  <a:rPr lang="en-US" sz="2400" baseline="-25000" dirty="0" smtClean="0"/>
                  <a:t>1</a:t>
                </a:r>
                <a:r>
                  <a:rPr lang="en-US" sz="2400" dirty="0" smtClean="0"/>
                  <a:t>x</a:t>
                </a:r>
              </a:p>
              <a:p>
                <a:pPr lvl="1"/>
                <a:endParaRPr lang="en-US" sz="500" b="0" dirty="0" smtClean="0"/>
              </a:p>
              <a:p>
                <a:pPr lvl="1"/>
                <a:r>
                  <a:rPr lang="en-US" b="0" dirty="0" smtClean="0"/>
                  <a:t>All items with </a:t>
                </a:r>
                <a:r>
                  <a:rPr lang="en-US" b="0" u="sng" dirty="0" smtClean="0"/>
                  <a:t>same</a:t>
                </a:r>
                <a:r>
                  <a:rPr lang="en-US" b="0" dirty="0" smtClean="0"/>
                  <a:t> x’s will have the </a:t>
                </a:r>
                <a:r>
                  <a:rPr lang="en-US" b="0" u="sng" dirty="0" smtClean="0"/>
                  <a:t>same</a:t>
                </a:r>
                <a:r>
                  <a:rPr lang="en-US" b="0" dirty="0" smtClean="0"/>
                  <a:t> </a:t>
                </a:r>
                <a14:m>
                  <m:oMath xmlns:m="http://schemas.openxmlformats.org/officeDocument/2006/math">
                    <m:acc>
                      <m:accPr>
                        <m:chr m:val="̂"/>
                        <m:ctrlPr>
                          <a:rPr lang="en-US" sz="2800" b="0" i="1" dirty="0">
                            <a:latin typeface="Cambria Math" panose="02040503050406030204" pitchFamily="18" charset="0"/>
                          </a:rPr>
                        </m:ctrlPr>
                      </m:accPr>
                      <m:e>
                        <m:r>
                          <a:rPr lang="en-US" sz="2800" b="0" i="1" dirty="0">
                            <a:latin typeface="Cambria Math" panose="02040503050406030204" pitchFamily="18" charset="0"/>
                          </a:rPr>
                          <m:t>𝑦</m:t>
                        </m:r>
                      </m:e>
                    </m:acc>
                  </m:oMath>
                </a14:m>
                <a:r>
                  <a:rPr lang="en-US" b="0" dirty="0" smtClean="0"/>
                  <a:t>’s</a:t>
                </a:r>
              </a:p>
              <a:p>
                <a:pPr lvl="1"/>
                <a:endParaRPr lang="en-US" sz="500" b="0"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17</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17" name="Picture 16"/>
          <p:cNvPicPr>
            <a:picLocks noChangeAspect="1"/>
          </p:cNvPicPr>
          <p:nvPr/>
        </p:nvPicPr>
        <p:blipFill>
          <a:blip r:embed="rId3"/>
          <a:stretch>
            <a:fillRect/>
          </a:stretch>
        </p:blipFill>
        <p:spPr>
          <a:xfrm>
            <a:off x="4937760" y="365760"/>
            <a:ext cx="3829050" cy="5143500"/>
          </a:xfrm>
          <a:prstGeom prst="rect">
            <a:avLst/>
          </a:prstGeom>
        </p:spPr>
      </p:pic>
      <p:cxnSp>
        <p:nvCxnSpPr>
          <p:cNvPr id="19" name="Straight Connector 18"/>
          <p:cNvCxnSpPr/>
          <p:nvPr/>
        </p:nvCxnSpPr>
        <p:spPr bwMode="auto">
          <a:xfrm flipH="1">
            <a:off x="5685745" y="3278871"/>
            <a:ext cx="2419516" cy="879824"/>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4" name="Down Arrow 13"/>
          <p:cNvSpPr/>
          <p:nvPr/>
        </p:nvSpPr>
        <p:spPr bwMode="auto">
          <a:xfrm>
            <a:off x="6069795" y="3226456"/>
            <a:ext cx="230430" cy="586594"/>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378505" y="2891330"/>
                <a:ext cx="2189085" cy="369332"/>
              </a:xfrm>
              <a:prstGeom prst="rect">
                <a:avLst/>
              </a:prstGeom>
              <a:solidFill>
                <a:schemeClr val="bg1">
                  <a:alpha val="80000"/>
                </a:schemeClr>
              </a:solidFill>
            </p:spPr>
            <p:txBody>
              <a:bodyPr wrap="square" rtlCol="0">
                <a:spAutoFit/>
              </a:bodyPr>
              <a:lstStyle/>
              <a:p>
                <a14:m>
                  <m:oMath xmlns:m="http://schemas.openxmlformats.org/officeDocument/2006/math">
                    <m:acc>
                      <m:accPr>
                        <m:chr m:val="̂"/>
                        <m:ctrlPr>
                          <a:rPr lang="en-US" i="1" dirty="0" smtClean="0">
                            <a:solidFill>
                              <a:srgbClr val="FF0000"/>
                            </a:solidFill>
                            <a:latin typeface="Cambria Math" panose="02040503050406030204" pitchFamily="18" charset="0"/>
                          </a:rPr>
                        </m:ctrlPr>
                      </m:accPr>
                      <m:e>
                        <m:r>
                          <a:rPr lang="en-US" i="1" dirty="0">
                            <a:solidFill>
                              <a:srgbClr val="FF0000"/>
                            </a:solidFill>
                            <a:latin typeface="Cambria Math" panose="02040503050406030204" pitchFamily="18" charset="0"/>
                          </a:rPr>
                          <m:t>𝐲</m:t>
                        </m:r>
                      </m:e>
                    </m:acc>
                  </m:oMath>
                </a14:m>
                <a:r>
                  <a:rPr lang="en-US" b="0" baseline="-25000" dirty="0" smtClean="0">
                    <a:solidFill>
                      <a:srgbClr val="FF0000"/>
                    </a:solidFill>
                  </a:rPr>
                  <a:t> </a:t>
                </a:r>
                <a:r>
                  <a:rPr lang="en-US" b="0" dirty="0" smtClean="0">
                    <a:solidFill>
                      <a:srgbClr val="FF0000"/>
                    </a:solidFill>
                  </a:rPr>
                  <a:t>(regression line)</a:t>
                </a:r>
                <a:endParaRPr lang="en-US" b="0" baseline="-250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378505" y="2891330"/>
                <a:ext cx="2189085"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80769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endParaRPr lang="en-US" sz="200" dirty="0" smtClean="0"/>
              </a:p>
              <a:p>
                <a:pPr lvl="1"/>
                <a:r>
                  <a:rPr lang="en-US" dirty="0" smtClean="0"/>
                  <a:t>r</a:t>
                </a:r>
                <a:r>
                  <a:rPr lang="en-US" dirty="0"/>
                  <a:t>	</a:t>
                </a:r>
                <a:r>
                  <a:rPr lang="en-US" dirty="0" smtClean="0"/>
                  <a:t>	b</a:t>
                </a:r>
                <a:r>
                  <a:rPr lang="en-US" baseline="-25000" dirty="0" smtClean="0"/>
                  <a:t>0</a:t>
                </a:r>
                <a:r>
                  <a:rPr lang="en-US" dirty="0"/>
                  <a:t>	</a:t>
                </a:r>
                <a:r>
                  <a:rPr lang="en-US" dirty="0" smtClean="0"/>
                  <a:t>b</a:t>
                </a:r>
                <a:r>
                  <a:rPr lang="en-US" baseline="-25000" dirty="0" smtClean="0"/>
                  <a:t>1</a:t>
                </a:r>
                <a:endParaRPr lang="en-US" sz="2800" baseline="-25000" dirty="0" smtClean="0">
                  <a:solidFill>
                    <a:srgbClr val="FF0000"/>
                  </a:solidFill>
                </a:endParaRPr>
              </a:p>
              <a:p>
                <a:pPr lvl="1"/>
                <a:endParaRPr lang="en-US" sz="200" i="1" dirty="0" smtClean="0">
                  <a:solidFill>
                    <a:schemeClr val="tx1"/>
                  </a:solidFill>
                  <a:latin typeface="Cambria Math" panose="02040503050406030204" pitchFamily="18" charset="0"/>
                </a:endParaRPr>
              </a:p>
              <a:p>
                <a:pPr lvl="1"/>
                <a14:m>
                  <m:oMath xmlns:m="http://schemas.openxmlformats.org/officeDocument/2006/math">
                    <m:acc>
                      <m:accPr>
                        <m:chr m:val="̂"/>
                        <m:ctrlPr>
                          <a:rPr lang="en-US" sz="2800" i="1" dirty="0" smtClean="0">
                            <a:solidFill>
                              <a:schemeClr val="tx1"/>
                            </a:solidFill>
                            <a:latin typeface="Cambria Math" panose="02040503050406030204" pitchFamily="18" charset="0"/>
                          </a:rPr>
                        </m:ctrlPr>
                      </m:accPr>
                      <m:e>
                        <m:r>
                          <a:rPr lang="en-US" sz="2800" b="1" i="1" dirty="0">
                            <a:solidFill>
                              <a:schemeClr val="tx1"/>
                            </a:solidFill>
                            <a:latin typeface="Cambria Math" panose="02040503050406030204" pitchFamily="18" charset="0"/>
                          </a:rPr>
                          <m:t>𝐲</m:t>
                        </m:r>
                      </m:e>
                    </m:acc>
                  </m:oMath>
                </a14:m>
                <a:r>
                  <a:rPr lang="en-US" dirty="0"/>
                  <a:t>	</a:t>
                </a:r>
                <a:r>
                  <a:rPr lang="en-US" sz="2800" dirty="0">
                    <a:solidFill>
                      <a:srgbClr val="FF0000"/>
                    </a:solidFill>
                  </a:rPr>
                  <a:t>e</a:t>
                </a:r>
                <a:endParaRPr lang="en-US" dirty="0">
                  <a:solidFill>
                    <a:srgbClr val="FF0000"/>
                  </a:solidFill>
                </a:endParaRPr>
              </a:p>
              <a:p>
                <a:pPr lvl="1"/>
                <a:endParaRPr lang="en-US" sz="300" dirty="0"/>
              </a:p>
              <a:p>
                <a:pPr lvl="1"/>
                <a:r>
                  <a:rPr lang="en-US" dirty="0" err="1"/>
                  <a:t>rmse</a:t>
                </a:r>
                <a:r>
                  <a:rPr lang="en-US" dirty="0"/>
                  <a:t> / SE</a:t>
                </a:r>
                <a:r>
                  <a:rPr lang="en-US" baseline="-25000" dirty="0"/>
                  <a:t>Y|X</a:t>
                </a:r>
                <a:endParaRPr lang="en-US" dirty="0"/>
              </a:p>
              <a:p>
                <a:pPr lvl="1"/>
                <a:endParaRPr lang="en-US" dirty="0" smtClean="0"/>
              </a:p>
              <a:p>
                <a:r>
                  <a:rPr lang="en-US" dirty="0" smtClean="0">
                    <a:solidFill>
                      <a:srgbClr val="FF0000"/>
                    </a:solidFill>
                  </a:rPr>
                  <a:t>e</a:t>
                </a:r>
                <a:r>
                  <a:rPr lang="en-US" sz="2400" dirty="0" smtClean="0"/>
                  <a:t> (“residual”) for a point is the difference between its </a:t>
                </a:r>
                <a:r>
                  <a:rPr lang="en-US" sz="2400" u="sng" dirty="0" smtClean="0"/>
                  <a:t>actual</a:t>
                </a:r>
                <a:r>
                  <a:rPr lang="en-US" sz="2400" dirty="0" smtClean="0"/>
                  <a:t> y and its </a:t>
                </a:r>
                <a:r>
                  <a:rPr lang="en-US" sz="2400" u="sng" dirty="0" smtClean="0"/>
                  <a:t>predicted</a:t>
                </a:r>
                <a:r>
                  <a:rPr lang="en-US" sz="2400" dirty="0" smtClean="0"/>
                  <a:t> y</a:t>
                </a:r>
              </a:p>
              <a:p>
                <a:pPr marL="0" indent="0" algn="ctr">
                  <a:buNone/>
                </a:pPr>
                <a:endParaRPr lang="en-US" sz="500" dirty="0" smtClean="0">
                  <a:solidFill>
                    <a:schemeClr val="tx1"/>
                  </a:solidFill>
                </a:endParaRPr>
              </a:p>
              <a:p>
                <a:pPr marL="0" indent="0" algn="ctr">
                  <a:buNone/>
                </a:pPr>
                <a:r>
                  <a:rPr lang="en-US" sz="2400" dirty="0" err="1" smtClean="0">
                    <a:solidFill>
                      <a:schemeClr val="tx1"/>
                    </a:solidFill>
                  </a:rPr>
                  <a:t>e</a:t>
                </a:r>
                <a:r>
                  <a:rPr lang="en-US" sz="2400" baseline="-25000" dirty="0" err="1" smtClean="0">
                    <a:solidFill>
                      <a:schemeClr val="tx1"/>
                    </a:solidFill>
                  </a:rPr>
                  <a:t>i</a:t>
                </a:r>
                <a:r>
                  <a:rPr lang="en-US" sz="2400" dirty="0" smtClean="0">
                    <a:solidFill>
                      <a:schemeClr val="tx1"/>
                    </a:solidFill>
                  </a:rPr>
                  <a:t> = </a:t>
                </a:r>
                <a:r>
                  <a:rPr lang="en-US" sz="2400" dirty="0" err="1" smtClean="0">
                    <a:solidFill>
                      <a:schemeClr val="tx1"/>
                    </a:solidFill>
                  </a:rPr>
                  <a:t>y</a:t>
                </a:r>
                <a:r>
                  <a:rPr lang="en-US" sz="2400" baseline="-25000" dirty="0" err="1" smtClean="0">
                    <a:solidFill>
                      <a:schemeClr val="tx1"/>
                    </a:solidFill>
                  </a:rPr>
                  <a:t>i</a:t>
                </a:r>
                <a:r>
                  <a:rPr lang="en-US" sz="2400" dirty="0" smtClean="0">
                    <a:solidFill>
                      <a:schemeClr val="tx1"/>
                    </a:solidFill>
                  </a:rPr>
                  <a:t> – </a:t>
                </a: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i="1" dirty="0">
                            <a:solidFill>
                              <a:schemeClr val="tx1"/>
                            </a:solidFill>
                            <a:latin typeface="Cambria Math" panose="02040503050406030204" pitchFamily="18" charset="0"/>
                          </a:rPr>
                          <m:t>𝐲</m:t>
                        </m:r>
                      </m:e>
                    </m:acc>
                  </m:oMath>
                </a14:m>
                <a:r>
                  <a:rPr lang="en-US" sz="2400" baseline="-25000" dirty="0" smtClean="0"/>
                  <a:t>i</a:t>
                </a:r>
              </a:p>
              <a:p>
                <a:pPr lvl="1"/>
                <a:endParaRPr lang="en-US" sz="500" b="0"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r="-70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18</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17" name="Picture 16"/>
          <p:cNvPicPr>
            <a:picLocks noChangeAspect="1"/>
          </p:cNvPicPr>
          <p:nvPr/>
        </p:nvPicPr>
        <p:blipFill>
          <a:blip r:embed="rId2"/>
          <a:stretch>
            <a:fillRect/>
          </a:stretch>
        </p:blipFill>
        <p:spPr>
          <a:xfrm>
            <a:off x="4937760" y="365760"/>
            <a:ext cx="3829050" cy="5143500"/>
          </a:xfrm>
          <a:prstGeom prst="rect">
            <a:avLst/>
          </a:prstGeom>
        </p:spPr>
      </p:pic>
      <p:sp>
        <p:nvSpPr>
          <p:cNvPr id="11" name="TextBox 10"/>
          <p:cNvSpPr txBox="1"/>
          <p:nvPr/>
        </p:nvSpPr>
        <p:spPr>
          <a:xfrm>
            <a:off x="5724150" y="1316725"/>
            <a:ext cx="2189085" cy="369332"/>
          </a:xfrm>
          <a:prstGeom prst="rect">
            <a:avLst/>
          </a:prstGeom>
          <a:solidFill>
            <a:schemeClr val="bg1">
              <a:alpha val="80000"/>
            </a:schemeClr>
          </a:solidFill>
        </p:spPr>
        <p:txBody>
          <a:bodyPr wrap="square" rtlCol="0">
            <a:spAutoFit/>
          </a:bodyPr>
          <a:lstStyle/>
          <a:p>
            <a:r>
              <a:rPr lang="en-US" b="0" dirty="0" smtClean="0">
                <a:solidFill>
                  <a:srgbClr val="FF0000"/>
                </a:solidFill>
              </a:rPr>
              <a:t>large positive e</a:t>
            </a:r>
            <a:endParaRPr lang="en-US" b="0" baseline="-25000" dirty="0">
              <a:solidFill>
                <a:srgbClr val="FF0000"/>
              </a:solidFill>
            </a:endParaRPr>
          </a:p>
        </p:txBody>
      </p:sp>
      <p:sp>
        <p:nvSpPr>
          <p:cNvPr id="12" name="Down Arrow 11"/>
          <p:cNvSpPr/>
          <p:nvPr/>
        </p:nvSpPr>
        <p:spPr bwMode="auto">
          <a:xfrm flipV="1">
            <a:off x="7452375" y="855862"/>
            <a:ext cx="249785" cy="257313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Down Arrow 12"/>
          <p:cNvSpPr/>
          <p:nvPr/>
        </p:nvSpPr>
        <p:spPr bwMode="auto">
          <a:xfrm>
            <a:off x="6776406" y="3736240"/>
            <a:ext cx="138299" cy="28949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7068325" y="3697835"/>
            <a:ext cx="1497795" cy="366300"/>
          </a:xfrm>
          <a:prstGeom prst="rect">
            <a:avLst/>
          </a:prstGeom>
          <a:solidFill>
            <a:schemeClr val="bg1">
              <a:alpha val="80000"/>
            </a:schemeClr>
          </a:solidFill>
        </p:spPr>
        <p:txBody>
          <a:bodyPr wrap="square" rtlCol="0">
            <a:spAutoFit/>
          </a:bodyPr>
          <a:lstStyle/>
          <a:p>
            <a:r>
              <a:rPr lang="en-US" b="0" dirty="0" smtClean="0">
                <a:solidFill>
                  <a:srgbClr val="FF0000"/>
                </a:solidFill>
              </a:rPr>
              <a:t>negative e</a:t>
            </a:r>
            <a:endParaRPr lang="en-US" b="0" baseline="-25000" dirty="0">
              <a:solidFill>
                <a:srgbClr val="FF0000"/>
              </a:solidFill>
            </a:endParaRPr>
          </a:p>
        </p:txBody>
      </p:sp>
      <p:cxnSp>
        <p:nvCxnSpPr>
          <p:cNvPr id="20" name="Straight Connector 19"/>
          <p:cNvCxnSpPr/>
          <p:nvPr/>
        </p:nvCxnSpPr>
        <p:spPr bwMode="auto">
          <a:xfrm flipH="1">
            <a:off x="5685745" y="3292836"/>
            <a:ext cx="2381112" cy="8658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69260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Summary statistics for </a:t>
                </a:r>
                <a:r>
                  <a:rPr lang="en-US" u="sng" dirty="0" smtClean="0"/>
                  <a:t>description</a:t>
                </a:r>
                <a:r>
                  <a:rPr lang="en-US" dirty="0" smtClean="0"/>
                  <a:t>:</a:t>
                </a:r>
              </a:p>
              <a:p>
                <a:pPr lvl="1"/>
                <a:endParaRPr lang="en-US" sz="200" dirty="0" smtClean="0"/>
              </a:p>
              <a:p>
                <a:pPr lvl="1"/>
                <a:r>
                  <a:rPr lang="en-US" dirty="0" smtClean="0"/>
                  <a:t>r</a:t>
                </a:r>
                <a:r>
                  <a:rPr lang="en-US" dirty="0"/>
                  <a:t>	</a:t>
                </a:r>
                <a:r>
                  <a:rPr lang="en-US" dirty="0" smtClean="0"/>
                  <a:t>	b</a:t>
                </a:r>
                <a:r>
                  <a:rPr lang="en-US" baseline="-25000" dirty="0" smtClean="0"/>
                  <a:t>0</a:t>
                </a:r>
                <a:r>
                  <a:rPr lang="en-US" dirty="0"/>
                  <a:t>	</a:t>
                </a:r>
                <a:r>
                  <a:rPr lang="en-US" dirty="0" smtClean="0"/>
                  <a:t>b</a:t>
                </a:r>
                <a:r>
                  <a:rPr lang="en-US" baseline="-25000" dirty="0" smtClean="0"/>
                  <a:t>1</a:t>
                </a:r>
                <a:endParaRPr lang="en-US" sz="2800" baseline="-25000" dirty="0" smtClean="0">
                  <a:solidFill>
                    <a:srgbClr val="FF0000"/>
                  </a:solidFill>
                </a:endParaRPr>
              </a:p>
              <a:p>
                <a:pPr lvl="1"/>
                <a:endParaRPr lang="en-US" sz="200" i="1" dirty="0" smtClean="0">
                  <a:solidFill>
                    <a:schemeClr val="tx1"/>
                  </a:solidFill>
                  <a:latin typeface="Cambria Math" panose="02040503050406030204" pitchFamily="18" charset="0"/>
                </a:endParaRPr>
              </a:p>
              <a:p>
                <a:pPr lvl="1"/>
                <a14:m>
                  <m:oMath xmlns:m="http://schemas.openxmlformats.org/officeDocument/2006/math">
                    <m:acc>
                      <m:accPr>
                        <m:chr m:val="̂"/>
                        <m:ctrlPr>
                          <a:rPr lang="en-US" sz="2800" i="1" dirty="0" smtClean="0">
                            <a:solidFill>
                              <a:schemeClr val="tx1"/>
                            </a:solidFill>
                            <a:latin typeface="Cambria Math" panose="02040503050406030204" pitchFamily="18" charset="0"/>
                          </a:rPr>
                        </m:ctrlPr>
                      </m:accPr>
                      <m:e>
                        <m:r>
                          <a:rPr lang="en-US" sz="2800" b="1" i="1" dirty="0">
                            <a:solidFill>
                              <a:schemeClr val="tx1"/>
                            </a:solidFill>
                            <a:latin typeface="Cambria Math" panose="02040503050406030204" pitchFamily="18" charset="0"/>
                          </a:rPr>
                          <m:t>𝐲</m:t>
                        </m:r>
                      </m:e>
                    </m:acc>
                  </m:oMath>
                </a14:m>
                <a:r>
                  <a:rPr lang="en-US" dirty="0"/>
                  <a:t>	e</a:t>
                </a:r>
              </a:p>
              <a:p>
                <a:pPr lvl="1"/>
                <a:endParaRPr lang="en-US" sz="100" dirty="0"/>
              </a:p>
              <a:p>
                <a:pPr lvl="1"/>
                <a:r>
                  <a:rPr lang="en-US" sz="2800" dirty="0" err="1">
                    <a:solidFill>
                      <a:srgbClr val="FF0000"/>
                    </a:solidFill>
                  </a:rPr>
                  <a:t>rmse</a:t>
                </a:r>
                <a:r>
                  <a:rPr lang="en-US" sz="2800" dirty="0">
                    <a:solidFill>
                      <a:srgbClr val="FF0000"/>
                    </a:solidFill>
                  </a:rPr>
                  <a:t> / SE</a:t>
                </a:r>
                <a:r>
                  <a:rPr lang="en-US" sz="2800" baseline="-25000" dirty="0">
                    <a:solidFill>
                      <a:srgbClr val="FF0000"/>
                    </a:solidFill>
                  </a:rPr>
                  <a:t>Y|X</a:t>
                </a:r>
                <a:endParaRPr lang="en-US" sz="2800" dirty="0">
                  <a:solidFill>
                    <a:srgbClr val="FF0000"/>
                  </a:solidFill>
                </a:endParaRPr>
              </a:p>
              <a:p>
                <a:pPr lvl="1"/>
                <a:endParaRPr lang="en-US" dirty="0" smtClean="0"/>
              </a:p>
              <a:p>
                <a:r>
                  <a:rPr lang="en-US" dirty="0" err="1" smtClean="0">
                    <a:solidFill>
                      <a:srgbClr val="FF0000"/>
                    </a:solidFill>
                  </a:rPr>
                  <a:t>rmse</a:t>
                </a:r>
                <a:r>
                  <a:rPr lang="en-US" dirty="0" smtClean="0">
                    <a:solidFill>
                      <a:srgbClr val="FF0000"/>
                    </a:solidFill>
                  </a:rPr>
                  <a:t> / SE</a:t>
                </a:r>
                <a:r>
                  <a:rPr lang="en-US" baseline="-25000" dirty="0" smtClean="0">
                    <a:solidFill>
                      <a:srgbClr val="FF0000"/>
                    </a:solidFill>
                  </a:rPr>
                  <a:t>Y|X</a:t>
                </a:r>
                <a:r>
                  <a:rPr lang="en-US" sz="2400" dirty="0" smtClean="0"/>
                  <a:t> (“standard error of regression”) is a measure of the overall average spread in the e’s; </a:t>
                </a:r>
                <a:r>
                  <a:rPr lang="en-US" sz="2400" dirty="0" err="1" smtClean="0"/>
                  <a:t>rmse</a:t>
                </a:r>
                <a:r>
                  <a:rPr lang="en-US" sz="2400" dirty="0" smtClean="0"/>
                  <a:t> is like SD of e’s</a:t>
                </a:r>
              </a:p>
              <a:p>
                <a:pPr marL="0" indent="0" algn="ctr">
                  <a:buNone/>
                </a:pPr>
                <a:endParaRPr lang="en-US" sz="500" dirty="0" smtClean="0">
                  <a:solidFill>
                    <a:schemeClr val="tx1"/>
                  </a:solidFill>
                </a:endParaRPr>
              </a:p>
              <a:p>
                <a:pPr marL="0" indent="0" algn="ctr">
                  <a:buNone/>
                </a:pPr>
                <a:r>
                  <a:rPr lang="en-US" sz="2400" b="0" dirty="0" err="1" smtClean="0">
                    <a:solidFill>
                      <a:schemeClr val="tx1"/>
                    </a:solidFill>
                  </a:rPr>
                  <a:t>rmse</a:t>
                </a:r>
                <a:r>
                  <a:rPr lang="en-US" sz="2400" b="0" dirty="0" smtClean="0">
                    <a:solidFill>
                      <a:schemeClr val="tx1"/>
                    </a:solidFill>
                  </a:rPr>
                  <a:t> = </a:t>
                </a:r>
                <a:r>
                  <a:rPr lang="en-US" sz="2400" b="0" dirty="0" err="1" smtClean="0">
                    <a:solidFill>
                      <a:schemeClr val="tx1"/>
                    </a:solidFill>
                  </a:rPr>
                  <a:t>sqrt</a:t>
                </a:r>
                <a:r>
                  <a:rPr lang="en-US" sz="2400" b="0" dirty="0" smtClean="0">
                    <a:solidFill>
                      <a:schemeClr val="tx1"/>
                    </a:solidFill>
                  </a:rPr>
                  <a:t>(1–r</a:t>
                </a:r>
                <a:r>
                  <a:rPr lang="en-US" sz="2400" b="0" baseline="30000" dirty="0" smtClean="0">
                    <a:solidFill>
                      <a:schemeClr val="tx1"/>
                    </a:solidFill>
                  </a:rPr>
                  <a:t>2</a:t>
                </a:r>
                <a:r>
                  <a:rPr lang="en-US" sz="2400" b="0" dirty="0" smtClean="0">
                    <a:solidFill>
                      <a:schemeClr val="tx1"/>
                    </a:solidFill>
                  </a:rPr>
                  <a:t>) SD(Y) * </a:t>
                </a:r>
              </a:p>
              <a:p>
                <a:pPr marL="0" indent="0" algn="r">
                  <a:buNone/>
                </a:pPr>
                <a:r>
                  <a:rPr lang="en-US" sz="2400" b="0" dirty="0" err="1" smtClean="0">
                    <a:solidFill>
                      <a:schemeClr val="tx1"/>
                    </a:solidFill>
                  </a:rPr>
                  <a:t>sqrt</a:t>
                </a:r>
                <a:r>
                  <a:rPr lang="en-US" sz="2400" b="0" dirty="0" smtClean="0">
                    <a:solidFill>
                      <a:schemeClr val="tx1"/>
                    </a:solidFill>
                  </a:rPr>
                  <a:t>[ (n–1) / (n – 2) ]</a:t>
                </a:r>
              </a:p>
              <a:p>
                <a:pPr lvl="1"/>
                <a:endParaRPr lang="en-US" sz="500" b="0"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r="-3112" b="-3351"/>
                </a:stretch>
              </a:blipFill>
            </p:spPr>
            <p:txBody>
              <a:bodyPr/>
              <a:lstStyle/>
              <a:p>
                <a:r>
                  <a:rPr lang="en-US">
                    <a:noFill/>
                  </a:rPr>
                  <a:t> </a:t>
                </a:r>
              </a:p>
            </p:txBody>
          </p:sp>
        </mc:Fallback>
      </mc:AlternateContent>
      <p:sp>
        <p:nvSpPr>
          <p:cNvPr id="7" name="Content Placeholder 6"/>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19</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2" name="Picture 1"/>
          <p:cNvPicPr>
            <a:picLocks noChangeAspect="1"/>
          </p:cNvPicPr>
          <p:nvPr/>
        </p:nvPicPr>
        <p:blipFill>
          <a:blip r:embed="rId3"/>
          <a:stretch>
            <a:fillRect/>
          </a:stretch>
        </p:blipFill>
        <p:spPr>
          <a:xfrm>
            <a:off x="4937760" y="365760"/>
            <a:ext cx="3810000" cy="5153025"/>
          </a:xfrm>
          <a:prstGeom prst="rect">
            <a:avLst/>
          </a:prstGeom>
        </p:spPr>
      </p:pic>
      <p:cxnSp>
        <p:nvCxnSpPr>
          <p:cNvPr id="15" name="Straight Connector 14"/>
          <p:cNvCxnSpPr/>
          <p:nvPr/>
        </p:nvCxnSpPr>
        <p:spPr bwMode="auto">
          <a:xfrm flipH="1">
            <a:off x="5685745" y="3121760"/>
            <a:ext cx="2649945" cy="98426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flipH="1">
            <a:off x="5685745" y="3467405"/>
            <a:ext cx="2688350" cy="998530"/>
          </a:xfrm>
          <a:prstGeom prst="line">
            <a:avLst/>
          </a:prstGeom>
          <a:solidFill>
            <a:schemeClr val="accent1"/>
          </a:solidFill>
          <a:ln w="38100" cap="flat" cmpd="sng" algn="ctr">
            <a:solidFill>
              <a:srgbClr val="00B0F0"/>
            </a:solidFill>
            <a:prstDash val="sysDot"/>
            <a:round/>
            <a:headEnd type="none" w="med" len="med"/>
            <a:tailEnd type="none" w="med" len="med"/>
          </a:ln>
          <a:effectLst/>
        </p:spPr>
      </p:cxnSp>
      <p:cxnSp>
        <p:nvCxnSpPr>
          <p:cNvPr id="22" name="Straight Connector 21"/>
          <p:cNvCxnSpPr/>
          <p:nvPr/>
        </p:nvCxnSpPr>
        <p:spPr bwMode="auto">
          <a:xfrm flipH="1">
            <a:off x="5685745" y="2737710"/>
            <a:ext cx="2688350" cy="998530"/>
          </a:xfrm>
          <a:prstGeom prst="line">
            <a:avLst/>
          </a:prstGeom>
          <a:solidFill>
            <a:schemeClr val="accent1"/>
          </a:solidFill>
          <a:ln w="38100" cap="flat" cmpd="sng" algn="ctr">
            <a:solidFill>
              <a:srgbClr val="00B0F0"/>
            </a:solidFill>
            <a:prstDash val="sysDot"/>
            <a:round/>
            <a:headEnd type="none" w="med" len="med"/>
            <a:tailEnd type="none" w="med" len="med"/>
          </a:ln>
          <a:effectLst/>
        </p:spPr>
      </p:cxnSp>
      <p:cxnSp>
        <p:nvCxnSpPr>
          <p:cNvPr id="24" name="Straight Connector 23"/>
          <p:cNvCxnSpPr/>
          <p:nvPr/>
        </p:nvCxnSpPr>
        <p:spPr bwMode="auto">
          <a:xfrm flipH="1">
            <a:off x="5647340" y="2392065"/>
            <a:ext cx="2726755" cy="999140"/>
          </a:xfrm>
          <a:prstGeom prst="line">
            <a:avLst/>
          </a:prstGeom>
          <a:solidFill>
            <a:schemeClr val="accent1"/>
          </a:solidFill>
          <a:ln w="38100" cap="flat" cmpd="sng" algn="ctr">
            <a:solidFill>
              <a:srgbClr val="FF0000"/>
            </a:solidFill>
            <a:prstDash val="sysDot"/>
            <a:round/>
            <a:headEnd type="none" w="med" len="med"/>
            <a:tailEnd type="none" w="med" len="med"/>
          </a:ln>
          <a:effectLst/>
        </p:spPr>
      </p:cxnSp>
      <p:cxnSp>
        <p:nvCxnSpPr>
          <p:cNvPr id="29" name="Straight Connector 28"/>
          <p:cNvCxnSpPr/>
          <p:nvPr/>
        </p:nvCxnSpPr>
        <p:spPr bwMode="auto">
          <a:xfrm flipH="1">
            <a:off x="6777037" y="3831251"/>
            <a:ext cx="1597058" cy="593193"/>
          </a:xfrm>
          <a:prstGeom prst="line">
            <a:avLst/>
          </a:prstGeom>
          <a:solidFill>
            <a:schemeClr val="accent1"/>
          </a:solidFill>
          <a:ln w="38100" cap="flat" cmpd="sng" algn="ctr">
            <a:solidFill>
              <a:srgbClr val="FF0000"/>
            </a:solidFill>
            <a:prstDash val="sysDot"/>
            <a:round/>
            <a:headEnd type="none" w="med" len="med"/>
            <a:tailEnd type="none" w="med" len="med"/>
          </a:ln>
          <a:effectLst/>
        </p:spPr>
      </p:cxnSp>
      <p:sp>
        <p:nvSpPr>
          <p:cNvPr id="32" name="Right Brace 31"/>
          <p:cNvSpPr/>
          <p:nvPr/>
        </p:nvSpPr>
        <p:spPr bwMode="auto">
          <a:xfrm>
            <a:off x="8445440" y="2737710"/>
            <a:ext cx="159085" cy="72969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 name="TextBox 32"/>
          <p:cNvSpPr txBox="1"/>
          <p:nvPr/>
        </p:nvSpPr>
        <p:spPr>
          <a:xfrm rot="5400000">
            <a:off x="8196646" y="2876754"/>
            <a:ext cx="1261900" cy="369332"/>
          </a:xfrm>
          <a:prstGeom prst="rect">
            <a:avLst/>
          </a:prstGeom>
          <a:noFill/>
        </p:spPr>
        <p:txBody>
          <a:bodyPr wrap="square" rtlCol="0">
            <a:spAutoFit/>
          </a:bodyPr>
          <a:lstStyle/>
          <a:p>
            <a:r>
              <a:rPr lang="en-US" u="sng" dirty="0" smtClean="0"/>
              <a:t>+</a:t>
            </a:r>
            <a:r>
              <a:rPr lang="en-US" dirty="0" smtClean="0"/>
              <a:t> 1 SE</a:t>
            </a:r>
            <a:r>
              <a:rPr lang="en-US" baseline="-25000" dirty="0" smtClean="0"/>
              <a:t>Y|X</a:t>
            </a:r>
            <a:endParaRPr lang="en-US" baseline="-25000" dirty="0"/>
          </a:p>
        </p:txBody>
      </p:sp>
    </p:spTree>
    <p:extLst>
      <p:ext uri="{BB962C8B-B14F-4D97-AF65-F5344CB8AC3E}">
        <p14:creationId xmlns:p14="http://schemas.microsoft.com/office/powerpoint/2010/main" val="3892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Lecture 12:  More About Regression</a:t>
            </a:r>
          </a:p>
          <a:p>
            <a:pPr marL="0" indent="0" algn="ctr">
              <a:buNone/>
            </a:pPr>
            <a:endParaRPr lang="en-US" sz="2400" dirty="0"/>
          </a:p>
          <a:p>
            <a:pPr lvl="1"/>
            <a:r>
              <a:rPr lang="en-US" dirty="0" smtClean="0"/>
              <a:t>Interpreting summaries from     “regression for description”</a:t>
            </a:r>
          </a:p>
          <a:p>
            <a:pPr lvl="1"/>
            <a:endParaRPr lang="en-US" sz="2400" dirty="0" smtClean="0"/>
          </a:p>
          <a:p>
            <a:pPr lvl="1"/>
            <a:r>
              <a:rPr lang="en-US" dirty="0" smtClean="0"/>
              <a:t>Interpreting standard errors from “inference for regression”</a:t>
            </a:r>
            <a:endParaRPr lang="en-US" dirty="0"/>
          </a:p>
          <a:p>
            <a:pPr lvl="2"/>
            <a:endParaRPr lang="en-US" dirty="0" smtClean="0"/>
          </a:p>
          <a:p>
            <a:pPr lvl="1"/>
            <a:r>
              <a:rPr lang="en-US" dirty="0" smtClean="0"/>
              <a:t>Checking assumptions for Inference</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2</a:t>
            </a:fld>
            <a:endParaRPr lang="en-US" altLang="en-US"/>
          </a:p>
        </p:txBody>
      </p:sp>
    </p:spTree>
    <p:extLst>
      <p:ext uri="{BB962C8B-B14F-4D97-AF65-F5344CB8AC3E}">
        <p14:creationId xmlns:p14="http://schemas.microsoft.com/office/powerpoint/2010/main" val="186619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457199" y="350838"/>
                <a:ext cx="4306825" cy="5821362"/>
              </a:xfrm>
            </p:spPr>
            <p:txBody>
              <a:bodyPr/>
              <a:lstStyle/>
              <a:p>
                <a:r>
                  <a:rPr lang="en-US" dirty="0" smtClean="0"/>
                  <a:t>Questions about </a:t>
                </a:r>
                <a:r>
                  <a:rPr lang="en-US" dirty="0"/>
                  <a:t>the six summary measures for regression</a:t>
                </a:r>
                <a:r>
                  <a:rPr lang="en-US" dirty="0" smtClean="0"/>
                  <a:t>?</a:t>
                </a:r>
                <a:endParaRPr lang="en-US" sz="600" b="0" dirty="0"/>
              </a:p>
              <a:p>
                <a:pPr marL="457200" lvl="1" indent="0">
                  <a:buNone/>
                </a:pPr>
                <a:r>
                  <a:rPr lang="en-US" sz="2800" dirty="0" smtClean="0"/>
                  <a:t>	r	b</a:t>
                </a:r>
                <a:r>
                  <a:rPr lang="en-US" sz="2800" baseline="-25000" dirty="0" smtClean="0"/>
                  <a:t>0</a:t>
                </a:r>
                <a:r>
                  <a:rPr lang="en-US" sz="2800" dirty="0" smtClean="0"/>
                  <a:t>	b</a:t>
                </a:r>
                <a:r>
                  <a:rPr lang="en-US" sz="2800" baseline="-25000" dirty="0" smtClean="0"/>
                  <a:t>1</a:t>
                </a:r>
              </a:p>
              <a:p>
                <a:pPr marL="457200" lvl="1" indent="0">
                  <a:buNone/>
                </a:pPr>
                <a:r>
                  <a:rPr lang="en-US" sz="2800" dirty="0" smtClean="0"/>
                  <a:t>	</a:t>
                </a:r>
                <a14:m>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𝐲</m:t>
                        </m:r>
                      </m:e>
                    </m:acc>
                  </m:oMath>
                </a14:m>
                <a:r>
                  <a:rPr lang="en-US" sz="2800" baseline="-25000" dirty="0" smtClean="0"/>
                  <a:t>	</a:t>
                </a:r>
                <a:r>
                  <a:rPr lang="en-US" sz="2800" dirty="0" smtClean="0"/>
                  <a:t>e	SE</a:t>
                </a:r>
                <a:r>
                  <a:rPr lang="en-US" sz="2800" baseline="-25000" dirty="0" smtClean="0"/>
                  <a:t>Y|X</a:t>
                </a:r>
              </a:p>
              <a:p>
                <a:pPr marL="457200" lvl="1" indent="0">
                  <a:buNone/>
                </a:pPr>
                <a:r>
                  <a:rPr lang="en-US" sz="2800" dirty="0" smtClean="0"/>
                  <a:t>	</a:t>
                </a:r>
              </a:p>
              <a:p>
                <a:r>
                  <a:rPr lang="en-US" dirty="0" err="1" smtClean="0"/>
                  <a:t>rmse</a:t>
                </a:r>
                <a:r>
                  <a:rPr lang="en-US" dirty="0" smtClean="0"/>
                  <a:t> / SE</a:t>
                </a:r>
                <a:r>
                  <a:rPr lang="en-US" baseline="-25000" dirty="0" smtClean="0"/>
                  <a:t>Y|X</a:t>
                </a:r>
                <a:r>
                  <a:rPr lang="en-US" dirty="0" smtClean="0"/>
                  <a:t> can be used to identify “unusual points” in a quantitative way</a:t>
                </a:r>
                <a:endParaRPr lang="en-US" dirty="0"/>
              </a:p>
              <a:p>
                <a:endParaRPr lang="en-US" dirty="0" smtClean="0"/>
              </a:p>
              <a:p>
                <a:pPr lvl="1"/>
                <a:endParaRPr lang="en-US"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457199" y="350838"/>
                <a:ext cx="4306825" cy="5821362"/>
              </a:xfrm>
              <a:blipFill rotWithShape="0">
                <a:blip r:embed="rId2"/>
                <a:stretch>
                  <a:fillRect l="-2546" t="-1152" r="-849"/>
                </a:stretch>
              </a:blipFill>
            </p:spPr>
            <p:txBody>
              <a:bodyPr/>
              <a:lstStyle/>
              <a:p>
                <a:r>
                  <a:rPr lang="en-US">
                    <a:noFill/>
                  </a:rPr>
                  <a:t> </a:t>
                </a:r>
              </a:p>
            </p:txBody>
          </p:sp>
        </mc:Fallback>
      </mc:AlternateContent>
      <p:sp>
        <p:nvSpPr>
          <p:cNvPr id="7" name="Content Placeholder 6"/>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20</a:t>
            </a:fld>
            <a:endParaRPr lang="en-US" altLang="en-US"/>
          </a:p>
        </p:txBody>
      </p:sp>
      <p:sp>
        <p:nvSpPr>
          <p:cNvPr id="10" name="TextBox 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pic>
        <p:nvPicPr>
          <p:cNvPr id="2" name="Picture 1"/>
          <p:cNvPicPr>
            <a:picLocks noChangeAspect="1"/>
          </p:cNvPicPr>
          <p:nvPr/>
        </p:nvPicPr>
        <p:blipFill>
          <a:blip r:embed="rId3"/>
          <a:stretch>
            <a:fillRect/>
          </a:stretch>
        </p:blipFill>
        <p:spPr>
          <a:xfrm>
            <a:off x="4937760" y="365760"/>
            <a:ext cx="3810000" cy="5153025"/>
          </a:xfrm>
          <a:prstGeom prst="rect">
            <a:avLst/>
          </a:prstGeom>
        </p:spPr>
      </p:pic>
      <p:cxnSp>
        <p:nvCxnSpPr>
          <p:cNvPr id="15" name="Straight Connector 14"/>
          <p:cNvCxnSpPr/>
          <p:nvPr/>
        </p:nvCxnSpPr>
        <p:spPr bwMode="auto">
          <a:xfrm flipH="1">
            <a:off x="5685745" y="3121760"/>
            <a:ext cx="2649945" cy="984265"/>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flipH="1">
            <a:off x="5685745" y="3467405"/>
            <a:ext cx="2688350" cy="998530"/>
          </a:xfrm>
          <a:prstGeom prst="line">
            <a:avLst/>
          </a:prstGeom>
          <a:solidFill>
            <a:schemeClr val="accent1"/>
          </a:solidFill>
          <a:ln w="38100" cap="flat" cmpd="sng" algn="ctr">
            <a:solidFill>
              <a:srgbClr val="00B0F0"/>
            </a:solidFill>
            <a:prstDash val="sysDot"/>
            <a:round/>
            <a:headEnd type="none" w="med" len="med"/>
            <a:tailEnd type="none" w="med" len="med"/>
          </a:ln>
          <a:effectLst/>
        </p:spPr>
      </p:cxnSp>
      <p:cxnSp>
        <p:nvCxnSpPr>
          <p:cNvPr id="22" name="Straight Connector 21"/>
          <p:cNvCxnSpPr/>
          <p:nvPr/>
        </p:nvCxnSpPr>
        <p:spPr bwMode="auto">
          <a:xfrm flipH="1">
            <a:off x="5685745" y="2737710"/>
            <a:ext cx="2688350" cy="998530"/>
          </a:xfrm>
          <a:prstGeom prst="line">
            <a:avLst/>
          </a:prstGeom>
          <a:solidFill>
            <a:schemeClr val="accent1"/>
          </a:solidFill>
          <a:ln w="38100" cap="flat" cmpd="sng" algn="ctr">
            <a:solidFill>
              <a:srgbClr val="00B0F0"/>
            </a:solidFill>
            <a:prstDash val="sysDot"/>
            <a:round/>
            <a:headEnd type="none" w="med" len="med"/>
            <a:tailEnd type="none" w="med" len="med"/>
          </a:ln>
          <a:effectLst/>
        </p:spPr>
      </p:cxnSp>
      <p:cxnSp>
        <p:nvCxnSpPr>
          <p:cNvPr id="24" name="Straight Connector 23"/>
          <p:cNvCxnSpPr/>
          <p:nvPr/>
        </p:nvCxnSpPr>
        <p:spPr bwMode="auto">
          <a:xfrm flipH="1">
            <a:off x="5647340" y="2392065"/>
            <a:ext cx="2726755" cy="999140"/>
          </a:xfrm>
          <a:prstGeom prst="line">
            <a:avLst/>
          </a:prstGeom>
          <a:solidFill>
            <a:schemeClr val="accent1"/>
          </a:solidFill>
          <a:ln w="38100" cap="flat" cmpd="sng" algn="ctr">
            <a:solidFill>
              <a:srgbClr val="FF0000"/>
            </a:solidFill>
            <a:prstDash val="sysDot"/>
            <a:round/>
            <a:headEnd type="none" w="med" len="med"/>
            <a:tailEnd type="none" w="med" len="med"/>
          </a:ln>
          <a:effectLst/>
        </p:spPr>
      </p:cxnSp>
      <p:cxnSp>
        <p:nvCxnSpPr>
          <p:cNvPr id="29" name="Straight Connector 28"/>
          <p:cNvCxnSpPr/>
          <p:nvPr/>
        </p:nvCxnSpPr>
        <p:spPr bwMode="auto">
          <a:xfrm flipH="1">
            <a:off x="6777037" y="3882635"/>
            <a:ext cx="1458716" cy="541809"/>
          </a:xfrm>
          <a:prstGeom prst="line">
            <a:avLst/>
          </a:prstGeom>
          <a:solidFill>
            <a:schemeClr val="accent1"/>
          </a:solidFill>
          <a:ln w="38100" cap="flat" cmpd="sng" algn="ctr">
            <a:solidFill>
              <a:srgbClr val="FF0000"/>
            </a:solidFill>
            <a:prstDash val="sysDot"/>
            <a:round/>
            <a:headEnd type="none" w="med" len="med"/>
            <a:tailEnd type="none" w="med" len="med"/>
          </a:ln>
          <a:effectLst/>
        </p:spPr>
      </p:cxnSp>
      <p:sp>
        <p:nvSpPr>
          <p:cNvPr id="32" name="Right Brace 31"/>
          <p:cNvSpPr/>
          <p:nvPr/>
        </p:nvSpPr>
        <p:spPr bwMode="auto">
          <a:xfrm>
            <a:off x="8445440" y="2737710"/>
            <a:ext cx="159085" cy="72969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 name="TextBox 32"/>
          <p:cNvSpPr txBox="1"/>
          <p:nvPr/>
        </p:nvSpPr>
        <p:spPr>
          <a:xfrm rot="5400000">
            <a:off x="8196646" y="2876754"/>
            <a:ext cx="1261900" cy="369332"/>
          </a:xfrm>
          <a:prstGeom prst="rect">
            <a:avLst/>
          </a:prstGeom>
          <a:noFill/>
        </p:spPr>
        <p:txBody>
          <a:bodyPr wrap="square" rtlCol="0">
            <a:spAutoFit/>
          </a:bodyPr>
          <a:lstStyle/>
          <a:p>
            <a:r>
              <a:rPr lang="en-US" u="sng" dirty="0" smtClean="0"/>
              <a:t>+</a:t>
            </a:r>
            <a:r>
              <a:rPr lang="en-US" dirty="0" smtClean="0"/>
              <a:t> 1 SE</a:t>
            </a:r>
            <a:r>
              <a:rPr lang="en-US" baseline="-25000" dirty="0" smtClean="0"/>
              <a:t>Y|X</a:t>
            </a:r>
            <a:endParaRPr lang="en-US" baseline="-25000" dirty="0"/>
          </a:p>
        </p:txBody>
      </p:sp>
    </p:spTree>
    <p:extLst>
      <p:ext uri="{BB962C8B-B14F-4D97-AF65-F5344CB8AC3E}">
        <p14:creationId xmlns:p14="http://schemas.microsoft.com/office/powerpoint/2010/main" val="2241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pPr marL="0" indent="0" algn="ctr">
              <a:buNone/>
            </a:pPr>
            <a:r>
              <a:rPr lang="en-US" dirty="0" smtClean="0"/>
              <a:t>Selling price for </a:t>
            </a:r>
            <a:r>
              <a:rPr lang="en-US" u="sng" dirty="0" smtClean="0"/>
              <a:t>296</a:t>
            </a:r>
            <a:r>
              <a:rPr lang="en-US" dirty="0" smtClean="0"/>
              <a:t> houses in MB:</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21</a:t>
            </a:fld>
            <a:endParaRPr lang="en-US" altLang="en-US"/>
          </a:p>
        </p:txBody>
      </p:sp>
      <p:pic>
        <p:nvPicPr>
          <p:cNvPr id="13" name="Picture 12"/>
          <p:cNvPicPr>
            <a:picLocks noChangeAspect="1"/>
          </p:cNvPicPr>
          <p:nvPr/>
        </p:nvPicPr>
        <p:blipFill>
          <a:blip r:embed="rId2"/>
          <a:stretch>
            <a:fillRect/>
          </a:stretch>
        </p:blipFill>
        <p:spPr>
          <a:xfrm>
            <a:off x="857250" y="2152650"/>
            <a:ext cx="7429500" cy="4019550"/>
          </a:xfrm>
          <a:prstGeom prst="rect">
            <a:avLst/>
          </a:prstGeom>
        </p:spPr>
      </p:pic>
    </p:spTree>
    <p:extLst>
      <p:ext uri="{BB962C8B-B14F-4D97-AF65-F5344CB8AC3E}">
        <p14:creationId xmlns:p14="http://schemas.microsoft.com/office/powerpoint/2010/main" val="1306463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solidFill>
                  <a:srgbClr val="FF0000"/>
                </a:solidFill>
              </a:rPr>
              <a:t>Outliers</a:t>
            </a:r>
            <a:r>
              <a:rPr lang="en-US" dirty="0" smtClean="0"/>
              <a:t> are points that are “unusual” in the Y direction</a:t>
            </a:r>
          </a:p>
          <a:p>
            <a:pPr lvl="1"/>
            <a:r>
              <a:rPr lang="en-US" dirty="0" smtClean="0"/>
              <a:t>Rule of thumb:  outlier </a:t>
            </a:r>
            <a:r>
              <a:rPr lang="en-US" dirty="0" smtClean="0">
                <a:sym typeface="Wingdings" panose="05000000000000000000" pitchFamily="2" charset="2"/>
              </a:rPr>
              <a:t></a:t>
            </a:r>
            <a:r>
              <a:rPr lang="en-US" dirty="0" smtClean="0"/>
              <a:t> | </a:t>
            </a:r>
            <a:r>
              <a:rPr lang="en-US" dirty="0" err="1" smtClean="0"/>
              <a:t>e</a:t>
            </a:r>
            <a:r>
              <a:rPr lang="en-US" baseline="-25000" dirty="0" err="1" smtClean="0"/>
              <a:t>i</a:t>
            </a:r>
            <a:r>
              <a:rPr lang="en-US" dirty="0" smtClean="0"/>
              <a:t> | / SE</a:t>
            </a:r>
            <a:r>
              <a:rPr lang="en-US" baseline="-25000" dirty="0" smtClean="0"/>
              <a:t>Y|X</a:t>
            </a:r>
            <a:r>
              <a:rPr lang="en-US" dirty="0" smtClean="0"/>
              <a:t> &gt; 2</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22</a:t>
            </a:fld>
            <a:endParaRPr lang="en-US" altLang="en-US"/>
          </a:p>
        </p:txBody>
      </p:sp>
      <p:pic>
        <p:nvPicPr>
          <p:cNvPr id="2" name="Picture 1"/>
          <p:cNvPicPr>
            <a:picLocks noChangeAspect="1"/>
          </p:cNvPicPr>
          <p:nvPr/>
        </p:nvPicPr>
        <p:blipFill>
          <a:blip r:embed="rId2"/>
          <a:stretch>
            <a:fillRect/>
          </a:stretch>
        </p:blipFill>
        <p:spPr>
          <a:xfrm>
            <a:off x="857250" y="2152040"/>
            <a:ext cx="7429500" cy="4019550"/>
          </a:xfrm>
          <a:prstGeom prst="rect">
            <a:avLst/>
          </a:prstGeom>
        </p:spPr>
      </p:pic>
      <p:sp>
        <p:nvSpPr>
          <p:cNvPr id="13" name="Oval 12"/>
          <p:cNvSpPr/>
          <p:nvPr/>
        </p:nvSpPr>
        <p:spPr bwMode="auto">
          <a:xfrm>
            <a:off x="3247180" y="365912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mc:AlternateContent xmlns:mc="http://schemas.openxmlformats.org/markup-compatibility/2006">
        <mc:Choice xmlns:a14="http://schemas.microsoft.com/office/drawing/2010/main" Requires="a14">
          <p:sp>
            <p:nvSpPr>
              <p:cNvPr id="14" name="TextBox 13"/>
              <p:cNvSpPr txBox="1"/>
              <p:nvPr/>
            </p:nvSpPr>
            <p:spPr>
              <a:xfrm>
                <a:off x="4446554" y="3346207"/>
                <a:ext cx="3840196" cy="1631216"/>
              </a:xfrm>
              <a:prstGeom prst="rect">
                <a:avLst/>
              </a:prstGeom>
              <a:solidFill>
                <a:schemeClr val="bg1">
                  <a:alpha val="80000"/>
                </a:schemeClr>
              </a:solidFill>
            </p:spPr>
            <p:txBody>
              <a:bodyPr wrap="square" rtlCol="0">
                <a:spAutoFit/>
              </a:bodyPr>
              <a:lstStyle/>
              <a:p>
                <a:r>
                  <a:rPr lang="en-US" sz="2000" dirty="0" smtClean="0"/>
                  <a:t>For this house:</a:t>
                </a:r>
              </a:p>
              <a:p>
                <a:r>
                  <a:rPr lang="en-US" sz="2000" dirty="0" smtClean="0"/>
                  <a:t>x </a:t>
                </a:r>
                <a:r>
                  <a:rPr lang="en-US" sz="2000" dirty="0" smtClean="0"/>
                  <a:t>= 3482 SQFT </a:t>
                </a:r>
                <a:r>
                  <a:rPr lang="en-US" sz="2000" dirty="0" smtClean="0">
                    <a:sym typeface="Wingdings" panose="05000000000000000000" pitchFamily="2" charset="2"/>
                  </a:rPr>
                  <a:t> </a:t>
                </a:r>
                <a14:m>
                  <m:oMath xmlns:m="http://schemas.openxmlformats.org/officeDocument/2006/math">
                    <m:acc>
                      <m:accPr>
                        <m:chr m:val="̂"/>
                        <m:ctrlPr>
                          <a:rPr lang="en-US" sz="2000" i="1" dirty="0" smtClean="0">
                            <a:latin typeface="Cambria Math" panose="02040503050406030204" pitchFamily="18" charset="0"/>
                          </a:rPr>
                        </m:ctrlPr>
                      </m:accPr>
                      <m:e>
                        <m:r>
                          <a:rPr lang="en-US" sz="2000" i="1" dirty="0">
                            <a:latin typeface="Cambria Math" panose="02040503050406030204" pitchFamily="18" charset="0"/>
                          </a:rPr>
                          <m:t>𝐲</m:t>
                        </m:r>
                      </m:e>
                    </m:acc>
                  </m:oMath>
                </a14:m>
                <a:r>
                  <a:rPr lang="en-US" sz="2000" dirty="0" smtClean="0"/>
                  <a:t> </a:t>
                </a:r>
                <a:r>
                  <a:rPr lang="en-US" sz="2000" dirty="0"/>
                  <a:t>= </a:t>
                </a:r>
                <a:r>
                  <a:rPr lang="en-US" sz="2000" dirty="0" smtClean="0"/>
                  <a:t>3.52M</a:t>
                </a:r>
              </a:p>
              <a:p>
                <a:r>
                  <a:rPr lang="en-US" sz="2000" dirty="0" smtClean="0"/>
                  <a:t>Actual y = 11.3M</a:t>
                </a:r>
              </a:p>
              <a:p>
                <a:r>
                  <a:rPr lang="en-US" sz="2000" dirty="0" smtClean="0"/>
                  <a:t>e = 11.3 – 3.52 = 7.78M</a:t>
                </a:r>
              </a:p>
              <a:p>
                <a:r>
                  <a:rPr lang="en-US" sz="2000" dirty="0" smtClean="0"/>
                  <a:t>Z</a:t>
                </a:r>
                <a:r>
                  <a:rPr lang="en-US" sz="2000" baseline="-25000" dirty="0" smtClean="0"/>
                  <a:t>Y</a:t>
                </a:r>
                <a:r>
                  <a:rPr lang="en-US" sz="2000" dirty="0" smtClean="0"/>
                  <a:t> = e / SE</a:t>
                </a:r>
                <a:r>
                  <a:rPr lang="en-US" sz="2000" baseline="-25000" dirty="0" smtClean="0"/>
                  <a:t>Y|X</a:t>
                </a:r>
                <a:r>
                  <a:rPr lang="en-US" sz="2000" dirty="0" smtClean="0"/>
                  <a:t> = +4.77 … outlier</a:t>
                </a:r>
              </a:p>
            </p:txBody>
          </p:sp>
        </mc:Choice>
        <mc:Fallback>
          <p:sp>
            <p:nvSpPr>
              <p:cNvPr id="14" name="TextBox 13"/>
              <p:cNvSpPr txBox="1">
                <a:spLocks noRot="1" noChangeAspect="1" noMove="1" noResize="1" noEditPoints="1" noAdjustHandles="1" noChangeArrowheads="1" noChangeShapeType="1" noTextEdit="1"/>
              </p:cNvSpPr>
              <p:nvPr/>
            </p:nvSpPr>
            <p:spPr>
              <a:xfrm>
                <a:off x="4446554" y="3346207"/>
                <a:ext cx="3840196" cy="1631216"/>
              </a:xfrm>
              <a:prstGeom prst="rect">
                <a:avLst/>
              </a:prstGeom>
              <a:blipFill rotWithShape="0">
                <a:blip r:embed="rId3"/>
                <a:stretch>
                  <a:fillRect l="-1587" t="-1866" r="-952" b="-5970"/>
                </a:stretch>
              </a:blipFill>
            </p:spPr>
            <p:txBody>
              <a:bodyPr/>
              <a:lstStyle/>
              <a:p>
                <a:r>
                  <a:rPr lang="en-US">
                    <a:noFill/>
                  </a:rPr>
                  <a:t> </a:t>
                </a:r>
              </a:p>
            </p:txBody>
          </p:sp>
        </mc:Fallback>
      </mc:AlternateContent>
    </p:spTree>
    <p:extLst>
      <p:ext uri="{BB962C8B-B14F-4D97-AF65-F5344CB8AC3E}">
        <p14:creationId xmlns:p14="http://schemas.microsoft.com/office/powerpoint/2010/main" val="37096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wipe(left)">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wipe(left)">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wipe(left)">
                                      <p:cBhvr>
                                        <p:cTn id="32" dur="5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animEffect transition="in" filter="wipe(left)">
                                      <p:cBhvr>
                                        <p:cTn id="3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r>
              <a:rPr lang="en-US" dirty="0" smtClean="0"/>
              <a:t>Outliers increase SE</a:t>
            </a:r>
            <a:r>
              <a:rPr lang="en-US" baseline="-25000" dirty="0" smtClean="0"/>
              <a:t>Y|X</a:t>
            </a:r>
            <a:r>
              <a:rPr lang="en-US" dirty="0" smtClean="0"/>
              <a:t> but might not affect the regression line much, if the point is near the “middle” of the plot</a:t>
            </a:r>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23</a:t>
            </a:fld>
            <a:endParaRPr lang="en-US" altLang="en-US"/>
          </a:p>
        </p:txBody>
      </p:sp>
      <p:pic>
        <p:nvPicPr>
          <p:cNvPr id="17" name="Picture 16"/>
          <p:cNvPicPr>
            <a:picLocks noChangeAspect="1"/>
          </p:cNvPicPr>
          <p:nvPr/>
        </p:nvPicPr>
        <p:blipFill>
          <a:blip r:embed="rId2"/>
          <a:stretch>
            <a:fillRect/>
          </a:stretch>
        </p:blipFill>
        <p:spPr>
          <a:xfrm>
            <a:off x="857250" y="2152040"/>
            <a:ext cx="7429500" cy="4019550"/>
          </a:xfrm>
          <a:prstGeom prst="rect">
            <a:avLst/>
          </a:prstGeom>
        </p:spPr>
      </p:pic>
      <p:sp>
        <p:nvSpPr>
          <p:cNvPr id="18" name="Oval 17"/>
          <p:cNvSpPr/>
          <p:nvPr/>
        </p:nvSpPr>
        <p:spPr bwMode="auto">
          <a:xfrm>
            <a:off x="3247180" y="365912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9" name="TextBox 18"/>
              <p:cNvSpPr txBox="1"/>
              <p:nvPr/>
            </p:nvSpPr>
            <p:spPr>
              <a:xfrm>
                <a:off x="982999" y="2392065"/>
                <a:ext cx="7429501" cy="707886"/>
              </a:xfrm>
              <a:prstGeom prst="rect">
                <a:avLst/>
              </a:prstGeom>
              <a:noFill/>
            </p:spPr>
            <p:txBody>
              <a:bodyPr wrap="square" rtlCol="0">
                <a:spAutoFit/>
              </a:bodyPr>
              <a:lstStyle/>
              <a:p>
                <a:r>
                  <a:rPr lang="en-US" sz="2000" dirty="0"/>
                  <a:t>WITH outlier, </a:t>
                </a:r>
                <a:r>
                  <a:rPr lang="en-US" sz="2000" dirty="0" smtClean="0"/>
                  <a: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𝐲</m:t>
                        </m:r>
                      </m:e>
                    </m:acc>
                  </m:oMath>
                </a14:m>
                <a:r>
                  <a:rPr lang="en-US" sz="2000" baseline="-25000" dirty="0"/>
                  <a:t>with</a:t>
                </a:r>
                <a:r>
                  <a:rPr lang="en-US" sz="2000" dirty="0"/>
                  <a:t> = </a:t>
                </a:r>
                <a:r>
                  <a:rPr lang="en-US" sz="2000" dirty="0" smtClean="0"/>
                  <a:t>0.477 </a:t>
                </a:r>
                <a:r>
                  <a:rPr lang="en-US" sz="2000" dirty="0"/>
                  <a:t>+ </a:t>
                </a:r>
                <a:r>
                  <a:rPr lang="en-US" sz="2000" dirty="0" smtClean="0"/>
                  <a:t>0.000874 SQFT, SE</a:t>
                </a:r>
                <a:r>
                  <a:rPr lang="en-US" sz="2000" baseline="-25000" dirty="0" smtClean="0"/>
                  <a:t>Y|X</a:t>
                </a:r>
                <a:r>
                  <a:rPr lang="en-US" sz="2000" dirty="0" smtClean="0"/>
                  <a:t> = 1.63</a:t>
                </a:r>
              </a:p>
              <a:p>
                <a:r>
                  <a:rPr lang="en-US" sz="2000" dirty="0" smtClean="0"/>
                  <a:t>WITHOUT </a:t>
                </a:r>
                <a:r>
                  <a:rPr lang="en-US" sz="2000" dirty="0"/>
                  <a:t>outlier,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𝐲</m:t>
                        </m:r>
                      </m:e>
                    </m:acc>
                  </m:oMath>
                </a14:m>
                <a:r>
                  <a:rPr lang="en-US" sz="2000" baseline="-25000" dirty="0" smtClean="0"/>
                  <a:t>w/o  </a:t>
                </a:r>
                <a:r>
                  <a:rPr lang="en-US" sz="2000" dirty="0" smtClean="0"/>
                  <a:t> </a:t>
                </a:r>
                <a:r>
                  <a:rPr lang="en-US" sz="2000" dirty="0"/>
                  <a:t>= </a:t>
                </a:r>
                <a:r>
                  <a:rPr lang="en-US" sz="2000" dirty="0" smtClean="0"/>
                  <a:t>0.487 </a:t>
                </a:r>
                <a:r>
                  <a:rPr lang="en-US" sz="2000" dirty="0"/>
                  <a:t>+ </a:t>
                </a:r>
                <a:r>
                  <a:rPr lang="en-US" sz="2000" dirty="0" smtClean="0"/>
                  <a:t>0.000860 SQFT</a:t>
                </a:r>
                <a:r>
                  <a:rPr lang="en-US" sz="2000" dirty="0"/>
                  <a:t>, SE</a:t>
                </a:r>
                <a:r>
                  <a:rPr lang="en-US" sz="2000" baseline="-25000" dirty="0"/>
                  <a:t>Y|X</a:t>
                </a:r>
                <a:r>
                  <a:rPr lang="en-US" sz="2000" dirty="0"/>
                  <a:t> = </a:t>
                </a:r>
                <a:r>
                  <a:rPr lang="en-US" sz="2000" dirty="0" smtClean="0"/>
                  <a:t>1.57</a:t>
                </a:r>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82999" y="2392065"/>
                <a:ext cx="7429501" cy="707886"/>
              </a:xfrm>
              <a:prstGeom prst="rect">
                <a:avLst/>
              </a:prstGeom>
              <a:blipFill rotWithShape="0">
                <a:blip r:embed="rId3"/>
                <a:stretch>
                  <a:fillRect l="-820" t="-3419" r="-82" b="-14530"/>
                </a:stretch>
              </a:blipFill>
            </p:spPr>
            <p:txBody>
              <a:bodyPr/>
              <a:lstStyle/>
              <a:p>
                <a:r>
                  <a:rPr lang="en-US">
                    <a:noFill/>
                  </a:rPr>
                  <a:t> </a:t>
                </a:r>
              </a:p>
            </p:txBody>
          </p:sp>
        </mc:Fallback>
      </mc:AlternateContent>
      <p:sp>
        <p:nvSpPr>
          <p:cNvPr id="22" name="TextBox 21"/>
          <p:cNvSpPr txBox="1"/>
          <p:nvPr/>
        </p:nvSpPr>
        <p:spPr>
          <a:xfrm>
            <a:off x="5532125" y="4541135"/>
            <a:ext cx="2611540" cy="923330"/>
          </a:xfrm>
          <a:prstGeom prst="rect">
            <a:avLst/>
          </a:prstGeom>
          <a:solidFill>
            <a:schemeClr val="bg1">
              <a:alpha val="80000"/>
            </a:schemeClr>
          </a:solidFill>
        </p:spPr>
        <p:txBody>
          <a:bodyPr wrap="square" rtlCol="0">
            <a:spAutoFit/>
          </a:bodyPr>
          <a:lstStyle/>
          <a:p>
            <a:r>
              <a:rPr lang="en-US" b="0" dirty="0" smtClean="0"/>
              <a:t>Similar predicted values … at SQFT = 10,000, $9.22M v. $9.09M</a:t>
            </a:r>
            <a:endParaRPr lang="en-US" b="0" dirty="0"/>
          </a:p>
        </p:txBody>
      </p:sp>
      <p:sp>
        <p:nvSpPr>
          <p:cNvPr id="23" name="Down Arrow 22"/>
          <p:cNvSpPr/>
          <p:nvPr/>
        </p:nvSpPr>
        <p:spPr bwMode="auto">
          <a:xfrm flipV="1">
            <a:off x="6684275" y="4158695"/>
            <a:ext cx="307240" cy="31891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6650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solidFill>
                  <a:srgbClr val="FF0000"/>
                </a:solidFill>
              </a:rPr>
              <a:t>Leverage points </a:t>
            </a:r>
            <a:r>
              <a:rPr lang="en-US" dirty="0" smtClean="0"/>
              <a:t>are points that are “unusual” in the X direction</a:t>
            </a:r>
          </a:p>
          <a:p>
            <a:pPr lvl="1"/>
            <a:r>
              <a:rPr lang="en-US" dirty="0" smtClean="0"/>
              <a:t>Rule of thumb:  lev. </a:t>
            </a:r>
            <a:r>
              <a:rPr lang="en-US" dirty="0" smtClean="0">
                <a:sym typeface="Wingdings" panose="05000000000000000000" pitchFamily="2" charset="2"/>
              </a:rPr>
              <a:t></a:t>
            </a:r>
            <a:r>
              <a:rPr lang="en-US" dirty="0" smtClean="0"/>
              <a:t> | (x</a:t>
            </a:r>
            <a:r>
              <a:rPr lang="en-US" baseline="-25000" dirty="0" smtClean="0"/>
              <a:t>i</a:t>
            </a:r>
            <a:r>
              <a:rPr lang="en-US" dirty="0" smtClean="0"/>
              <a:t>–</a:t>
            </a:r>
            <a:r>
              <a:rPr lang="en-US" dirty="0" smtClean="0">
                <a:latin typeface="MS Reference Sans Serif" panose="020B0604030504040204" pitchFamily="34" charset="0"/>
              </a:rPr>
              <a:t></a:t>
            </a:r>
            <a:r>
              <a:rPr lang="en-US" dirty="0" smtClean="0"/>
              <a:t>)</a:t>
            </a:r>
            <a:r>
              <a:rPr lang="en-US" baseline="-25000" dirty="0" smtClean="0"/>
              <a:t> </a:t>
            </a:r>
            <a:r>
              <a:rPr lang="en-US" dirty="0" smtClean="0"/>
              <a:t>/</a:t>
            </a:r>
            <a:r>
              <a:rPr lang="en-US" baseline="-25000" dirty="0" smtClean="0"/>
              <a:t> </a:t>
            </a:r>
            <a:r>
              <a:rPr lang="en-US" dirty="0" smtClean="0"/>
              <a:t>SD(X) | &gt; 2</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24</a:t>
            </a:fld>
            <a:endParaRPr lang="en-US" altLang="en-US"/>
          </a:p>
        </p:txBody>
      </p:sp>
      <p:pic>
        <p:nvPicPr>
          <p:cNvPr id="19" name="Picture 18"/>
          <p:cNvPicPr>
            <a:picLocks noChangeAspect="1"/>
          </p:cNvPicPr>
          <p:nvPr/>
        </p:nvPicPr>
        <p:blipFill>
          <a:blip r:embed="rId2"/>
          <a:stretch>
            <a:fillRect/>
          </a:stretch>
        </p:blipFill>
        <p:spPr>
          <a:xfrm>
            <a:off x="857250" y="2152040"/>
            <a:ext cx="7429500" cy="4019550"/>
          </a:xfrm>
          <a:prstGeom prst="rect">
            <a:avLst/>
          </a:prstGeom>
        </p:spPr>
      </p:pic>
      <p:sp>
        <p:nvSpPr>
          <p:cNvPr id="20" name="Oval 19"/>
          <p:cNvSpPr/>
          <p:nvPr/>
        </p:nvSpPr>
        <p:spPr bwMode="auto">
          <a:xfrm>
            <a:off x="6645870" y="369783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1" name="TextBox 20"/>
          <p:cNvSpPr txBox="1"/>
          <p:nvPr/>
        </p:nvSpPr>
        <p:spPr>
          <a:xfrm>
            <a:off x="5608935" y="4162425"/>
            <a:ext cx="3077865" cy="1323439"/>
          </a:xfrm>
          <a:prstGeom prst="rect">
            <a:avLst/>
          </a:prstGeom>
          <a:solidFill>
            <a:schemeClr val="bg1">
              <a:alpha val="80000"/>
            </a:schemeClr>
          </a:solidFill>
        </p:spPr>
        <p:txBody>
          <a:bodyPr wrap="square" rtlCol="0">
            <a:spAutoFit/>
          </a:bodyPr>
          <a:lstStyle/>
          <a:p>
            <a:r>
              <a:rPr lang="en-US" sz="2000" dirty="0" err="1" smtClean="0"/>
              <a:t>Avg</a:t>
            </a:r>
            <a:r>
              <a:rPr lang="en-US" sz="2000" dirty="0" smtClean="0"/>
              <a:t> X = 2638 SQFT</a:t>
            </a:r>
          </a:p>
          <a:p>
            <a:r>
              <a:rPr lang="en-US" sz="2000" dirty="0" smtClean="0"/>
              <a:t>SD(X) = 1269 SQFT</a:t>
            </a:r>
          </a:p>
          <a:p>
            <a:r>
              <a:rPr lang="en-US" sz="2000" dirty="0" smtClean="0"/>
              <a:t>9991 SQFT </a:t>
            </a:r>
            <a:r>
              <a:rPr lang="en-US" sz="2000" dirty="0" smtClean="0">
                <a:sym typeface="Wingdings" panose="05000000000000000000" pitchFamily="2" charset="2"/>
              </a:rPr>
              <a:t> Z</a:t>
            </a:r>
            <a:r>
              <a:rPr lang="en-US" sz="2000" baseline="-25000" dirty="0" smtClean="0">
                <a:sym typeface="Wingdings" panose="05000000000000000000" pitchFamily="2" charset="2"/>
              </a:rPr>
              <a:t>X</a:t>
            </a:r>
            <a:r>
              <a:rPr lang="en-US" sz="2000" dirty="0" smtClean="0">
                <a:sym typeface="Wingdings" panose="05000000000000000000" pitchFamily="2" charset="2"/>
              </a:rPr>
              <a:t> = 5.8 … leverage point</a:t>
            </a:r>
            <a:r>
              <a:rPr lang="en-US" sz="2000" dirty="0" smtClean="0"/>
              <a:t> </a:t>
            </a:r>
            <a:endParaRPr lang="en-US" sz="2000" dirty="0"/>
          </a:p>
        </p:txBody>
      </p:sp>
    </p:spTree>
    <p:extLst>
      <p:ext uri="{BB962C8B-B14F-4D97-AF65-F5344CB8AC3E}">
        <p14:creationId xmlns:p14="http://schemas.microsoft.com/office/powerpoint/2010/main" val="227378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wipe(left)">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wipe(left)">
                                      <p:cBhvr>
                                        <p:cTn id="2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r>
              <a:rPr lang="en-US" dirty="0" smtClean="0"/>
              <a:t>Leverage points might not affect the regression line, if the point is “in line” with the rest of the data</a:t>
            </a:r>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25</a:t>
            </a:fld>
            <a:endParaRPr lang="en-US" altLang="en-US"/>
          </a:p>
        </p:txBody>
      </p:sp>
      <p:pic>
        <p:nvPicPr>
          <p:cNvPr id="3" name="Picture 2"/>
          <p:cNvPicPr>
            <a:picLocks noChangeAspect="1"/>
          </p:cNvPicPr>
          <p:nvPr/>
        </p:nvPicPr>
        <p:blipFill>
          <a:blip r:embed="rId2"/>
          <a:stretch>
            <a:fillRect/>
          </a:stretch>
        </p:blipFill>
        <p:spPr>
          <a:xfrm>
            <a:off x="857250" y="2148920"/>
            <a:ext cx="7429500" cy="4019550"/>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731500" y="2353660"/>
                <a:ext cx="7829551" cy="707886"/>
              </a:xfrm>
              <a:prstGeom prst="rect">
                <a:avLst/>
              </a:prstGeom>
              <a:solidFill>
                <a:schemeClr val="bg1">
                  <a:alpha val="0"/>
                </a:schemeClr>
              </a:solidFill>
            </p:spPr>
            <p:txBody>
              <a:bodyPr wrap="square" rtlCol="0">
                <a:spAutoFit/>
              </a:bodyPr>
              <a:lstStyle/>
              <a:p>
                <a:r>
                  <a:rPr lang="en-US" sz="2000" dirty="0"/>
                  <a:t>WITH </a:t>
                </a:r>
                <a:r>
                  <a:rPr lang="en-US" sz="2000" dirty="0" smtClean="0"/>
                  <a:t>lev. point,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𝐲</m:t>
                        </m:r>
                      </m:e>
                    </m:acc>
                  </m:oMath>
                </a14:m>
                <a:r>
                  <a:rPr lang="en-US" sz="2000" baseline="-25000" dirty="0"/>
                  <a:t>with</a:t>
                </a:r>
                <a:r>
                  <a:rPr lang="en-US" sz="2000" dirty="0"/>
                  <a:t> = </a:t>
                </a:r>
                <a:r>
                  <a:rPr lang="en-US" sz="2000" dirty="0" smtClean="0"/>
                  <a:t>0.477 </a:t>
                </a:r>
                <a:r>
                  <a:rPr lang="en-US" sz="2000" dirty="0"/>
                  <a:t>+ </a:t>
                </a:r>
                <a:r>
                  <a:rPr lang="en-US" sz="2000" dirty="0" smtClean="0"/>
                  <a:t>0.000874 SQFT, SE</a:t>
                </a:r>
                <a:r>
                  <a:rPr lang="en-US" sz="2000" baseline="-25000" dirty="0" smtClean="0"/>
                  <a:t>Y|X</a:t>
                </a:r>
                <a:r>
                  <a:rPr lang="en-US" sz="2000" dirty="0" smtClean="0"/>
                  <a:t> = 1.63</a:t>
                </a:r>
              </a:p>
              <a:p>
                <a:r>
                  <a:rPr lang="en-US" sz="2000" dirty="0" smtClean="0"/>
                  <a:t>WITHOUT lev. point,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𝐲</m:t>
                        </m:r>
                      </m:e>
                    </m:acc>
                  </m:oMath>
                </a14:m>
                <a:r>
                  <a:rPr lang="en-US" sz="2000" baseline="-25000" dirty="0" smtClean="0"/>
                  <a:t>w/o  </a:t>
                </a:r>
                <a:r>
                  <a:rPr lang="en-US" sz="2000" dirty="0" smtClean="0"/>
                  <a:t> </a:t>
                </a:r>
                <a:r>
                  <a:rPr lang="en-US" sz="2000" dirty="0"/>
                  <a:t>= </a:t>
                </a:r>
                <a:r>
                  <a:rPr lang="en-US" sz="2000" dirty="0" smtClean="0"/>
                  <a:t>0.548 </a:t>
                </a:r>
                <a:r>
                  <a:rPr lang="en-US" sz="2000" dirty="0"/>
                  <a:t>+ </a:t>
                </a:r>
                <a:r>
                  <a:rPr lang="en-US" sz="2000" dirty="0" smtClean="0"/>
                  <a:t>0.000845 SQFT</a:t>
                </a:r>
                <a:r>
                  <a:rPr lang="en-US" sz="2000" dirty="0"/>
                  <a:t>, SE</a:t>
                </a:r>
                <a:r>
                  <a:rPr lang="en-US" sz="2000" baseline="-25000" dirty="0"/>
                  <a:t>Y|X</a:t>
                </a:r>
                <a:r>
                  <a:rPr lang="en-US" sz="2000" dirty="0"/>
                  <a:t> = </a:t>
                </a:r>
                <a:r>
                  <a:rPr lang="en-US" sz="2000" dirty="0" smtClean="0"/>
                  <a:t>1.63</a:t>
                </a:r>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731500" y="2353660"/>
                <a:ext cx="7829551" cy="707886"/>
              </a:xfrm>
              <a:prstGeom prst="rect">
                <a:avLst/>
              </a:prstGeom>
              <a:blipFill rotWithShape="0">
                <a:blip r:embed="rId3"/>
                <a:stretch>
                  <a:fillRect l="-857" t="-3448" b="-15517"/>
                </a:stretch>
              </a:blipFill>
            </p:spPr>
            <p:txBody>
              <a:bodyPr/>
              <a:lstStyle/>
              <a:p>
                <a:r>
                  <a:rPr lang="en-US">
                    <a:noFill/>
                  </a:rPr>
                  <a:t> </a:t>
                </a:r>
              </a:p>
            </p:txBody>
          </p:sp>
        </mc:Fallback>
      </mc:AlternateContent>
      <p:sp>
        <p:nvSpPr>
          <p:cNvPr id="21" name="TextBox 20"/>
          <p:cNvSpPr txBox="1"/>
          <p:nvPr/>
        </p:nvSpPr>
        <p:spPr>
          <a:xfrm>
            <a:off x="5532125" y="4502730"/>
            <a:ext cx="2649945" cy="923330"/>
          </a:xfrm>
          <a:prstGeom prst="rect">
            <a:avLst/>
          </a:prstGeom>
          <a:solidFill>
            <a:schemeClr val="bg1">
              <a:alpha val="90000"/>
            </a:schemeClr>
          </a:solidFill>
        </p:spPr>
        <p:txBody>
          <a:bodyPr wrap="square" rtlCol="0">
            <a:spAutoFit/>
          </a:bodyPr>
          <a:lstStyle/>
          <a:p>
            <a:r>
              <a:rPr lang="en-US" b="0" dirty="0" smtClean="0"/>
              <a:t>Similar predicted values … at SQFT = 10,000, $9.22M v. $9.00M</a:t>
            </a:r>
            <a:endParaRPr lang="en-US" b="0" dirty="0"/>
          </a:p>
        </p:txBody>
      </p:sp>
      <p:sp>
        <p:nvSpPr>
          <p:cNvPr id="24" name="Down Arrow 23"/>
          <p:cNvSpPr/>
          <p:nvPr/>
        </p:nvSpPr>
        <p:spPr bwMode="auto">
          <a:xfrm flipV="1">
            <a:off x="6684275" y="4158695"/>
            <a:ext cx="307240" cy="31891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5" name="Oval 24"/>
          <p:cNvSpPr/>
          <p:nvPr/>
        </p:nvSpPr>
        <p:spPr bwMode="auto">
          <a:xfrm>
            <a:off x="6645870" y="369783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0517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wipe(left)">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solidFill>
                  <a:srgbClr val="FF0000"/>
                </a:solidFill>
              </a:rPr>
              <a:t>Influence points </a:t>
            </a:r>
            <a:r>
              <a:rPr lang="en-US" dirty="0" smtClean="0"/>
              <a:t>are points that affect the regression line depending on whether they are included or not</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26</a:t>
            </a:fld>
            <a:endParaRPr lang="en-US" altLang="en-US"/>
          </a:p>
        </p:txBody>
      </p:sp>
      <p:pic>
        <p:nvPicPr>
          <p:cNvPr id="11" name="Picture 10"/>
          <p:cNvPicPr>
            <a:picLocks noChangeAspect="1"/>
          </p:cNvPicPr>
          <p:nvPr/>
        </p:nvPicPr>
        <p:blipFill>
          <a:blip r:embed="rId2"/>
          <a:stretch>
            <a:fillRect/>
          </a:stretch>
        </p:blipFill>
        <p:spPr>
          <a:xfrm>
            <a:off x="857250" y="2152040"/>
            <a:ext cx="7429500" cy="4019550"/>
          </a:xfrm>
          <a:prstGeom prst="rect">
            <a:avLst/>
          </a:prstGeom>
        </p:spPr>
      </p:pic>
      <p:sp>
        <p:nvSpPr>
          <p:cNvPr id="12" name="Oval 11"/>
          <p:cNvSpPr/>
          <p:nvPr/>
        </p:nvSpPr>
        <p:spPr bwMode="auto">
          <a:xfrm>
            <a:off x="4571999" y="2545685"/>
            <a:ext cx="422455" cy="69129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2835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t>Influence points are typically both outliers and leverage points</a:t>
            </a:r>
            <a:endParaRPr lang="en-US" dirty="0"/>
          </a:p>
          <a:p>
            <a:pPr lvl="1"/>
            <a:r>
              <a:rPr lang="en-US" dirty="0" smtClean="0"/>
              <a:t>More formal criteria exist, e.g. Cook’s D</a:t>
            </a:r>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27</a:t>
            </a:fld>
            <a:endParaRPr lang="en-US" altLang="en-US"/>
          </a:p>
        </p:txBody>
      </p:sp>
      <p:pic>
        <p:nvPicPr>
          <p:cNvPr id="3" name="Picture 2"/>
          <p:cNvPicPr>
            <a:picLocks noChangeAspect="1"/>
          </p:cNvPicPr>
          <p:nvPr/>
        </p:nvPicPr>
        <p:blipFill>
          <a:blip r:embed="rId2"/>
          <a:stretch>
            <a:fillRect/>
          </a:stretch>
        </p:blipFill>
        <p:spPr>
          <a:xfrm>
            <a:off x="857250" y="2152650"/>
            <a:ext cx="7429500" cy="4019550"/>
          </a:xfrm>
          <a:prstGeom prst="rect">
            <a:avLst/>
          </a:prstGeom>
        </p:spPr>
      </p:pic>
      <p:sp>
        <p:nvSpPr>
          <p:cNvPr id="12" name="Oval 11"/>
          <p:cNvSpPr/>
          <p:nvPr/>
        </p:nvSpPr>
        <p:spPr bwMode="auto">
          <a:xfrm>
            <a:off x="4571999" y="2545685"/>
            <a:ext cx="422455" cy="69129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5724150" y="4694755"/>
            <a:ext cx="2150680" cy="923330"/>
          </a:xfrm>
          <a:prstGeom prst="rect">
            <a:avLst/>
          </a:prstGeom>
          <a:solidFill>
            <a:schemeClr val="bg1">
              <a:alpha val="80000"/>
            </a:schemeClr>
          </a:solidFill>
        </p:spPr>
        <p:txBody>
          <a:bodyPr wrap="square" rtlCol="0">
            <a:spAutoFit/>
          </a:bodyPr>
          <a:lstStyle/>
          <a:p>
            <a:r>
              <a:rPr lang="en-US" b="0" dirty="0" smtClean="0"/>
              <a:t>Predicted value at SQFT = 10,000 is $9.22M or 7.56M</a:t>
            </a:r>
            <a:endParaRPr lang="en-US" b="0" dirty="0"/>
          </a:p>
        </p:txBody>
      </p:sp>
      <p:sp>
        <p:nvSpPr>
          <p:cNvPr id="15" name="Down Arrow 14"/>
          <p:cNvSpPr/>
          <p:nvPr/>
        </p:nvSpPr>
        <p:spPr bwMode="auto">
          <a:xfrm flipV="1">
            <a:off x="6684275" y="4389125"/>
            <a:ext cx="307240" cy="31891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731500" y="3181974"/>
                <a:ext cx="7829551" cy="707886"/>
              </a:xfrm>
              <a:prstGeom prst="rect">
                <a:avLst/>
              </a:prstGeom>
              <a:solidFill>
                <a:schemeClr val="bg1">
                  <a:alpha val="0"/>
                </a:schemeClr>
              </a:solidFill>
            </p:spPr>
            <p:txBody>
              <a:bodyPr wrap="square" rtlCol="0">
                <a:spAutoFit/>
              </a:bodyPr>
              <a:lstStyle/>
              <a:p>
                <a:r>
                  <a:rPr lang="en-US" sz="2000" dirty="0"/>
                  <a:t>WITH </a:t>
                </a:r>
                <a:r>
                  <a:rPr lang="en-US" sz="2000" dirty="0" smtClean="0"/>
                  <a:t>infl. points,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𝐲</m:t>
                        </m:r>
                      </m:e>
                    </m:acc>
                  </m:oMath>
                </a14:m>
                <a:r>
                  <a:rPr lang="en-US" sz="2000" baseline="-25000" dirty="0"/>
                  <a:t>with</a:t>
                </a:r>
                <a:r>
                  <a:rPr lang="en-US" sz="2000" dirty="0"/>
                  <a:t> = </a:t>
                </a:r>
                <a:r>
                  <a:rPr lang="en-US" sz="2000" dirty="0" smtClean="0"/>
                  <a:t>0.477 </a:t>
                </a:r>
                <a:r>
                  <a:rPr lang="en-US" sz="2000" dirty="0"/>
                  <a:t>+ </a:t>
                </a:r>
                <a:r>
                  <a:rPr lang="en-US" sz="2000" dirty="0" smtClean="0"/>
                  <a:t>0.000874 SQFT, SE</a:t>
                </a:r>
                <a:r>
                  <a:rPr lang="en-US" sz="2000" baseline="-25000" dirty="0" smtClean="0"/>
                  <a:t>Y|X</a:t>
                </a:r>
                <a:r>
                  <a:rPr lang="en-US" sz="2000" dirty="0" smtClean="0"/>
                  <a:t> = 1.63</a:t>
                </a:r>
              </a:p>
              <a:p>
                <a:r>
                  <a:rPr lang="en-US" sz="2000" dirty="0" smtClean="0"/>
                  <a:t>W/OUT infl. point, </a:t>
                </a:r>
                <a14:m>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𝐲</m:t>
                        </m:r>
                      </m:e>
                    </m:acc>
                  </m:oMath>
                </a14:m>
                <a:r>
                  <a:rPr lang="en-US" sz="2000" baseline="-25000" dirty="0" smtClean="0"/>
                  <a:t>w/o  </a:t>
                </a:r>
                <a:r>
                  <a:rPr lang="en-US" sz="2000" dirty="0" smtClean="0"/>
                  <a:t> </a:t>
                </a:r>
                <a:r>
                  <a:rPr lang="en-US" sz="2000" dirty="0"/>
                  <a:t>= </a:t>
                </a:r>
                <a:r>
                  <a:rPr lang="en-US" sz="2000" dirty="0" smtClean="0"/>
                  <a:t>0.935 + 0.000663 SQFT, </a:t>
                </a:r>
                <a:r>
                  <a:rPr lang="en-US" sz="2000" dirty="0"/>
                  <a:t>SE</a:t>
                </a:r>
                <a:r>
                  <a:rPr lang="en-US" sz="2000" baseline="-25000" dirty="0"/>
                  <a:t>Y|X</a:t>
                </a:r>
                <a:r>
                  <a:rPr lang="en-US" sz="2000" dirty="0"/>
                  <a:t> = </a:t>
                </a:r>
                <a:r>
                  <a:rPr lang="en-US" sz="2000" dirty="0" smtClean="0"/>
                  <a:t>1.12</a:t>
                </a:r>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31500" y="3181974"/>
                <a:ext cx="7829551" cy="707886"/>
              </a:xfrm>
              <a:prstGeom prst="rect">
                <a:avLst/>
              </a:prstGeom>
              <a:blipFill rotWithShape="0">
                <a:blip r:embed="rId3"/>
                <a:stretch>
                  <a:fillRect l="-857" t="-4310" b="-15517"/>
                </a:stretch>
              </a:blipFill>
            </p:spPr>
            <p:txBody>
              <a:bodyPr/>
              <a:lstStyle/>
              <a:p>
                <a:r>
                  <a:rPr lang="en-US">
                    <a:noFill/>
                  </a:rPr>
                  <a:t> </a:t>
                </a:r>
              </a:p>
            </p:txBody>
          </p:sp>
        </mc:Fallback>
      </mc:AlternateContent>
    </p:spTree>
    <p:extLst>
      <p:ext uri="{BB962C8B-B14F-4D97-AF65-F5344CB8AC3E}">
        <p14:creationId xmlns:p14="http://schemas.microsoft.com/office/powerpoint/2010/main" val="289587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t>Real-world advice about dealing with “unusual points”, esp. influential points</a:t>
            </a:r>
          </a:p>
          <a:p>
            <a:pPr lvl="1"/>
            <a:r>
              <a:rPr lang="en-US" dirty="0" smtClean="0"/>
              <a:t>Investigate them … is there a reason?</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28</a:t>
            </a:fld>
            <a:endParaRPr lang="en-US" altLang="en-US"/>
          </a:p>
        </p:txBody>
      </p:sp>
      <p:pic>
        <p:nvPicPr>
          <p:cNvPr id="13" name="Picture 12"/>
          <p:cNvPicPr>
            <a:picLocks noChangeAspect="1"/>
          </p:cNvPicPr>
          <p:nvPr/>
        </p:nvPicPr>
        <p:blipFill>
          <a:blip r:embed="rId2"/>
          <a:stretch>
            <a:fillRect/>
          </a:stretch>
        </p:blipFill>
        <p:spPr>
          <a:xfrm>
            <a:off x="857250" y="2152650"/>
            <a:ext cx="7429500" cy="4019550"/>
          </a:xfrm>
          <a:prstGeom prst="rect">
            <a:avLst/>
          </a:prstGeom>
        </p:spPr>
      </p:pic>
      <p:sp>
        <p:nvSpPr>
          <p:cNvPr id="14" name="TextBox 13"/>
          <p:cNvSpPr txBox="1"/>
          <p:nvPr/>
        </p:nvSpPr>
        <p:spPr>
          <a:xfrm>
            <a:off x="4932895" y="2699305"/>
            <a:ext cx="1328925" cy="369332"/>
          </a:xfrm>
          <a:prstGeom prst="rect">
            <a:avLst/>
          </a:prstGeom>
          <a:noFill/>
        </p:spPr>
        <p:txBody>
          <a:bodyPr wrap="square" rtlCol="0">
            <a:spAutoFit/>
          </a:bodyPr>
          <a:lstStyle/>
          <a:p>
            <a:r>
              <a:rPr lang="en-US" dirty="0" smtClean="0"/>
              <a:t>Influential</a:t>
            </a:r>
            <a:endParaRPr lang="en-US" dirty="0"/>
          </a:p>
        </p:txBody>
      </p:sp>
      <p:sp>
        <p:nvSpPr>
          <p:cNvPr id="15" name="TextBox 14"/>
          <p:cNvSpPr txBox="1"/>
          <p:nvPr/>
        </p:nvSpPr>
        <p:spPr>
          <a:xfrm>
            <a:off x="2547069" y="2936289"/>
            <a:ext cx="1564071" cy="646331"/>
          </a:xfrm>
          <a:prstGeom prst="rect">
            <a:avLst/>
          </a:prstGeom>
          <a:noFill/>
        </p:spPr>
        <p:txBody>
          <a:bodyPr wrap="square" rtlCol="0">
            <a:spAutoFit/>
          </a:bodyPr>
          <a:lstStyle/>
          <a:p>
            <a:r>
              <a:rPr lang="en-US" dirty="0" smtClean="0"/>
              <a:t>Outlier but not leverage</a:t>
            </a:r>
            <a:endParaRPr lang="en-US" dirty="0"/>
          </a:p>
        </p:txBody>
      </p:sp>
      <p:sp>
        <p:nvSpPr>
          <p:cNvPr id="16" name="TextBox 15"/>
          <p:cNvSpPr txBox="1"/>
          <p:nvPr/>
        </p:nvSpPr>
        <p:spPr>
          <a:xfrm>
            <a:off x="6146605" y="4126844"/>
            <a:ext cx="1689820" cy="646331"/>
          </a:xfrm>
          <a:prstGeom prst="rect">
            <a:avLst/>
          </a:prstGeom>
          <a:noFill/>
        </p:spPr>
        <p:txBody>
          <a:bodyPr wrap="square" rtlCol="0">
            <a:spAutoFit/>
          </a:bodyPr>
          <a:lstStyle/>
          <a:p>
            <a:r>
              <a:rPr lang="en-US" dirty="0" smtClean="0"/>
              <a:t>Leverage but not outlier</a:t>
            </a:r>
            <a:endParaRPr lang="en-US" dirty="0"/>
          </a:p>
        </p:txBody>
      </p:sp>
      <p:sp>
        <p:nvSpPr>
          <p:cNvPr id="17" name="Oval 16"/>
          <p:cNvSpPr/>
          <p:nvPr/>
        </p:nvSpPr>
        <p:spPr bwMode="auto">
          <a:xfrm>
            <a:off x="6645870" y="369783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8" name="Oval 17"/>
          <p:cNvSpPr/>
          <p:nvPr/>
        </p:nvSpPr>
        <p:spPr bwMode="auto">
          <a:xfrm>
            <a:off x="4571999" y="2545685"/>
            <a:ext cx="422455" cy="69129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9" name="Oval 18"/>
          <p:cNvSpPr/>
          <p:nvPr/>
        </p:nvSpPr>
        <p:spPr bwMode="auto">
          <a:xfrm>
            <a:off x="3247180" y="365912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4404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t>Real-world advice about dealing with “unusual points”, esp. influential points</a:t>
            </a:r>
          </a:p>
          <a:p>
            <a:pPr lvl="1"/>
            <a:r>
              <a:rPr lang="en-US" dirty="0" smtClean="0"/>
              <a:t>Investigate them … is there a reason?</a:t>
            </a:r>
          </a:p>
          <a:p>
            <a:pPr lvl="1"/>
            <a:endParaRPr lang="en-US" sz="1000" dirty="0" smtClean="0"/>
          </a:p>
          <a:p>
            <a:pPr lvl="1"/>
            <a:r>
              <a:rPr lang="en-US" dirty="0" smtClean="0"/>
              <a:t>Run regressions both with and without the points … does it make a difference?</a:t>
            </a:r>
          </a:p>
          <a:p>
            <a:pPr lvl="1"/>
            <a:endParaRPr lang="en-US" sz="1000" dirty="0" smtClean="0"/>
          </a:p>
          <a:p>
            <a:pPr lvl="1"/>
            <a:r>
              <a:rPr lang="en-US" dirty="0" smtClean="0"/>
              <a:t>Decide whether to include or exclude points, document your reasoning, and then perform regression  … and then do the other regression and put the results in an Appendix</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29</a:t>
            </a:fld>
            <a:endParaRPr lang="en-US" altLang="en-US"/>
          </a:p>
        </p:txBody>
      </p:sp>
      <p:pic>
        <p:nvPicPr>
          <p:cNvPr id="12" name="Picture 11"/>
          <p:cNvPicPr>
            <a:picLocks noChangeAspect="1"/>
          </p:cNvPicPr>
          <p:nvPr/>
        </p:nvPicPr>
        <p:blipFill>
          <a:blip r:embed="rId2"/>
          <a:stretch>
            <a:fillRect/>
          </a:stretch>
        </p:blipFill>
        <p:spPr>
          <a:xfrm>
            <a:off x="857250" y="2152650"/>
            <a:ext cx="7429500" cy="4019550"/>
          </a:xfrm>
          <a:prstGeom prst="rect">
            <a:avLst/>
          </a:prstGeom>
        </p:spPr>
      </p:pic>
      <p:sp>
        <p:nvSpPr>
          <p:cNvPr id="20" name="TextBox 19"/>
          <p:cNvSpPr txBox="1"/>
          <p:nvPr/>
        </p:nvSpPr>
        <p:spPr>
          <a:xfrm>
            <a:off x="4932895" y="2699305"/>
            <a:ext cx="1328925" cy="369332"/>
          </a:xfrm>
          <a:prstGeom prst="rect">
            <a:avLst/>
          </a:prstGeom>
          <a:noFill/>
        </p:spPr>
        <p:txBody>
          <a:bodyPr wrap="square" rtlCol="0">
            <a:spAutoFit/>
          </a:bodyPr>
          <a:lstStyle/>
          <a:p>
            <a:r>
              <a:rPr lang="en-US" dirty="0" smtClean="0"/>
              <a:t>Influential</a:t>
            </a:r>
            <a:endParaRPr lang="en-US" dirty="0"/>
          </a:p>
        </p:txBody>
      </p:sp>
      <p:sp>
        <p:nvSpPr>
          <p:cNvPr id="21" name="TextBox 20"/>
          <p:cNvSpPr txBox="1"/>
          <p:nvPr/>
        </p:nvSpPr>
        <p:spPr>
          <a:xfrm>
            <a:off x="2547069" y="2936289"/>
            <a:ext cx="1564071" cy="646331"/>
          </a:xfrm>
          <a:prstGeom prst="rect">
            <a:avLst/>
          </a:prstGeom>
          <a:noFill/>
        </p:spPr>
        <p:txBody>
          <a:bodyPr wrap="square" rtlCol="0">
            <a:spAutoFit/>
          </a:bodyPr>
          <a:lstStyle/>
          <a:p>
            <a:r>
              <a:rPr lang="en-US" dirty="0" smtClean="0"/>
              <a:t>Outlier but not leverage</a:t>
            </a:r>
            <a:endParaRPr lang="en-US" dirty="0"/>
          </a:p>
        </p:txBody>
      </p:sp>
      <p:sp>
        <p:nvSpPr>
          <p:cNvPr id="22" name="TextBox 21"/>
          <p:cNvSpPr txBox="1"/>
          <p:nvPr/>
        </p:nvSpPr>
        <p:spPr>
          <a:xfrm>
            <a:off x="6146605" y="4126844"/>
            <a:ext cx="1689820" cy="646331"/>
          </a:xfrm>
          <a:prstGeom prst="rect">
            <a:avLst/>
          </a:prstGeom>
          <a:noFill/>
        </p:spPr>
        <p:txBody>
          <a:bodyPr wrap="square" rtlCol="0">
            <a:spAutoFit/>
          </a:bodyPr>
          <a:lstStyle/>
          <a:p>
            <a:r>
              <a:rPr lang="en-US" dirty="0" smtClean="0"/>
              <a:t>Leverage but not outlier</a:t>
            </a:r>
            <a:endParaRPr lang="en-US" dirty="0"/>
          </a:p>
        </p:txBody>
      </p:sp>
      <p:sp>
        <p:nvSpPr>
          <p:cNvPr id="23" name="Oval 22"/>
          <p:cNvSpPr/>
          <p:nvPr/>
        </p:nvSpPr>
        <p:spPr bwMode="auto">
          <a:xfrm>
            <a:off x="6645870" y="369783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4" name="Oval 23"/>
          <p:cNvSpPr/>
          <p:nvPr/>
        </p:nvSpPr>
        <p:spPr bwMode="auto">
          <a:xfrm>
            <a:off x="4571999" y="2545685"/>
            <a:ext cx="422455" cy="69129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5" name="Oval 24"/>
          <p:cNvSpPr/>
          <p:nvPr/>
        </p:nvSpPr>
        <p:spPr bwMode="auto">
          <a:xfrm>
            <a:off x="3247180" y="3659125"/>
            <a:ext cx="384050" cy="38405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21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left)">
                                      <p:cBhvr>
                                        <p:cTn id="7" dur="500"/>
                                        <p:tgtEl>
                                          <p:spTgt spid="7">
                                            <p:txEl>
                                              <p:pRg st="3" end="3"/>
                                            </p:txEl>
                                          </p:spTgt>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Lecture 12:  More About Regression</a:t>
            </a:r>
          </a:p>
          <a:p>
            <a:pPr marL="0" indent="0" algn="ctr">
              <a:buNone/>
            </a:pPr>
            <a:endParaRPr lang="en-US" sz="2000" dirty="0"/>
          </a:p>
          <a:p>
            <a:pPr lvl="1"/>
            <a:r>
              <a:rPr lang="en-US" sz="3200" dirty="0" smtClean="0">
                <a:solidFill>
                  <a:srgbClr val="FF0000"/>
                </a:solidFill>
              </a:rPr>
              <a:t>Interpreting summaries from “regression for description”</a:t>
            </a:r>
          </a:p>
          <a:p>
            <a:pPr lvl="1"/>
            <a:endParaRPr lang="en-US" sz="2000" dirty="0" smtClean="0"/>
          </a:p>
          <a:p>
            <a:pPr lvl="1"/>
            <a:r>
              <a:rPr lang="en-US" dirty="0" smtClean="0"/>
              <a:t>Interpreting standard errors from “inference for regression”</a:t>
            </a:r>
            <a:endParaRPr lang="en-US" dirty="0"/>
          </a:p>
          <a:p>
            <a:pPr lvl="2"/>
            <a:endParaRPr lang="en-US" dirty="0" smtClean="0"/>
          </a:p>
          <a:p>
            <a:pPr lvl="1"/>
            <a:r>
              <a:rPr lang="en-US" dirty="0" smtClean="0"/>
              <a:t>Checking assumptions for Inference</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a:t>
            </a:fld>
            <a:endParaRPr lang="en-US" altLang="en-US"/>
          </a:p>
        </p:txBody>
      </p:sp>
    </p:spTree>
    <p:extLst>
      <p:ext uri="{BB962C8B-B14F-4D97-AF65-F5344CB8AC3E}">
        <p14:creationId xmlns:p14="http://schemas.microsoft.com/office/powerpoint/2010/main" val="2363093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The assumptions and results for “inference for regression” can be expressed graphically as well</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30</a:t>
            </a:fld>
            <a:endParaRPr lang="en-US" altLang="en-US"/>
          </a:p>
        </p:txBody>
      </p:sp>
    </p:spTree>
    <p:extLst>
      <p:ext uri="{BB962C8B-B14F-4D97-AF65-F5344CB8AC3E}">
        <p14:creationId xmlns:p14="http://schemas.microsoft.com/office/powerpoint/2010/main" val="3730519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Lecture 12:  More About Regression</a:t>
            </a:r>
          </a:p>
          <a:p>
            <a:pPr marL="0" indent="0" algn="ctr">
              <a:buNone/>
            </a:pPr>
            <a:endParaRPr lang="en-US" sz="2400" dirty="0"/>
          </a:p>
          <a:p>
            <a:pPr lvl="1"/>
            <a:r>
              <a:rPr lang="en-US" dirty="0" smtClean="0"/>
              <a:t>Interpreting summaries from     “regression for description”</a:t>
            </a:r>
          </a:p>
          <a:p>
            <a:pPr lvl="1"/>
            <a:endParaRPr lang="en-US" sz="2400" dirty="0" smtClean="0"/>
          </a:p>
          <a:p>
            <a:pPr lvl="1"/>
            <a:r>
              <a:rPr lang="en-US" sz="3200" dirty="0" smtClean="0">
                <a:solidFill>
                  <a:srgbClr val="FF0000"/>
                </a:solidFill>
              </a:rPr>
              <a:t>Interpreting standard errors from “inference for regression”</a:t>
            </a:r>
            <a:endParaRPr lang="en-US" sz="3200" dirty="0">
              <a:solidFill>
                <a:srgbClr val="FF0000"/>
              </a:solidFill>
            </a:endParaRPr>
          </a:p>
          <a:p>
            <a:pPr lvl="2"/>
            <a:endParaRPr lang="en-US" dirty="0" smtClean="0"/>
          </a:p>
          <a:p>
            <a:pPr lvl="1"/>
            <a:r>
              <a:rPr lang="en-US" dirty="0" smtClean="0"/>
              <a:t>Checking assumptions for Inference</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31</a:t>
            </a:fld>
            <a:endParaRPr lang="en-US" altLang="en-US"/>
          </a:p>
        </p:txBody>
      </p:sp>
    </p:spTree>
    <p:extLst>
      <p:ext uri="{BB962C8B-B14F-4D97-AF65-F5344CB8AC3E}">
        <p14:creationId xmlns:p14="http://schemas.microsoft.com/office/powerpoint/2010/main" val="3373699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Assumptions for inference for regression:</a:t>
            </a:r>
          </a:p>
          <a:p>
            <a:pPr lvl="1"/>
            <a:endParaRPr lang="en-US" sz="1000" dirty="0"/>
          </a:p>
          <a:p>
            <a:pPr lvl="1"/>
            <a:r>
              <a:rPr lang="en-US" dirty="0" smtClean="0"/>
              <a:t>There is a population</a:t>
            </a:r>
          </a:p>
          <a:p>
            <a:pPr lvl="1"/>
            <a:endParaRPr lang="en-US" sz="1000" dirty="0"/>
          </a:p>
          <a:p>
            <a:pPr lvl="1"/>
            <a:endParaRPr lang="en-US" dirty="0" smtClean="0"/>
          </a:p>
          <a:p>
            <a:pPr lvl="1"/>
            <a:endParaRPr lang="en-US" sz="1000" dirty="0" smtClean="0"/>
          </a:p>
        </p:txBody>
      </p:sp>
      <p:sp>
        <p:nvSpPr>
          <p:cNvPr id="3" name="Content Placeholder 2"/>
          <p:cNvSpPr>
            <a:spLocks noGrp="1"/>
          </p:cNvSpPr>
          <p:nvPr>
            <p:ph sz="half" idx="2"/>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32</a:t>
            </a:fld>
            <a:endParaRPr lang="en-US" altLang="en-US"/>
          </a:p>
        </p:txBody>
      </p:sp>
      <p:pic>
        <p:nvPicPr>
          <p:cNvPr id="13" name="Picture 12"/>
          <p:cNvPicPr>
            <a:picLocks noChangeAspect="1"/>
          </p:cNvPicPr>
          <p:nvPr/>
        </p:nvPicPr>
        <p:blipFill>
          <a:blip r:embed="rId2"/>
          <a:stretch>
            <a:fillRect/>
          </a:stretch>
        </p:blipFill>
        <p:spPr>
          <a:xfrm>
            <a:off x="4572000" y="365760"/>
            <a:ext cx="4095750" cy="5848350"/>
          </a:xfrm>
          <a:prstGeom prst="rect">
            <a:avLst/>
          </a:prstGeom>
        </p:spPr>
      </p:pic>
    </p:spTree>
    <p:extLst>
      <p:ext uri="{BB962C8B-B14F-4D97-AF65-F5344CB8AC3E}">
        <p14:creationId xmlns:p14="http://schemas.microsoft.com/office/powerpoint/2010/main" val="151300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572000" y="365760"/>
            <a:ext cx="4095750" cy="584835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Assumptions for inference for regression:</a:t>
            </a:r>
          </a:p>
          <a:p>
            <a:pPr lvl="1"/>
            <a:endParaRPr lang="en-US" sz="1000" dirty="0"/>
          </a:p>
          <a:p>
            <a:pPr lvl="1"/>
            <a:r>
              <a:rPr lang="en-US" dirty="0"/>
              <a:t>There is a population</a:t>
            </a:r>
          </a:p>
          <a:p>
            <a:pPr lvl="1"/>
            <a:endParaRPr lang="en-US" sz="1000" dirty="0"/>
          </a:p>
          <a:p>
            <a:pPr lvl="1"/>
            <a:r>
              <a:rPr lang="en-US" dirty="0"/>
              <a:t>In the population, the relationship is linear</a:t>
            </a:r>
          </a:p>
          <a:p>
            <a:pPr lvl="1"/>
            <a:endParaRPr lang="en-US" sz="800"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33</a:t>
            </a:fld>
            <a:endParaRPr lang="en-US" altLang="en-US"/>
          </a:p>
        </p:txBody>
      </p:sp>
      <p:pic>
        <p:nvPicPr>
          <p:cNvPr id="6" name="Picture 5"/>
          <p:cNvPicPr>
            <a:picLocks noChangeAspect="1"/>
          </p:cNvPicPr>
          <p:nvPr/>
        </p:nvPicPr>
        <p:blipFill>
          <a:blip r:embed="rId3"/>
          <a:stretch>
            <a:fillRect/>
          </a:stretch>
        </p:blipFill>
        <p:spPr>
          <a:xfrm>
            <a:off x="4572000" y="365760"/>
            <a:ext cx="4095750" cy="5848350"/>
          </a:xfrm>
          <a:prstGeom prst="rect">
            <a:avLst/>
          </a:prstGeom>
        </p:spPr>
      </p:pic>
      <p:sp>
        <p:nvSpPr>
          <p:cNvPr id="7" name="TextBox 6"/>
          <p:cNvSpPr txBox="1"/>
          <p:nvPr/>
        </p:nvSpPr>
        <p:spPr>
          <a:xfrm>
            <a:off x="4994455" y="1369043"/>
            <a:ext cx="3505670" cy="830997"/>
          </a:xfrm>
          <a:prstGeom prst="rect">
            <a:avLst/>
          </a:prstGeom>
          <a:solidFill>
            <a:srgbClr val="FFFF00">
              <a:alpha val="80000"/>
            </a:srgbClr>
          </a:solidFill>
          <a:ln>
            <a:solidFill>
              <a:schemeClr val="tx1"/>
            </a:solidFill>
          </a:ln>
        </p:spPr>
        <p:txBody>
          <a:bodyPr wrap="square" rtlCol="0">
            <a:spAutoFit/>
          </a:bodyPr>
          <a:lstStyle/>
          <a:p>
            <a:pPr algn="ctr"/>
            <a:r>
              <a:rPr lang="en-US" sz="2400" dirty="0" smtClean="0"/>
              <a:t>Yellow dots = average IQ for subgroup (</a:t>
            </a:r>
            <a:r>
              <a:rPr lang="en-US" sz="2400" dirty="0">
                <a:latin typeface="MS Reference Sans Serif" panose="020B0604030504040204" pitchFamily="34" charset="0"/>
              </a:rPr>
              <a:t></a:t>
            </a:r>
            <a:r>
              <a:rPr lang="en-US" sz="2400" baseline="-25000" dirty="0"/>
              <a:t>i</a:t>
            </a:r>
            <a:r>
              <a:rPr lang="en-US" sz="2400" dirty="0" smtClean="0"/>
              <a:t>)</a:t>
            </a:r>
            <a:endParaRPr lang="en-US" sz="2400" dirty="0"/>
          </a:p>
        </p:txBody>
      </p:sp>
      <p:cxnSp>
        <p:nvCxnSpPr>
          <p:cNvPr id="9" name="Straight Arrow Connector 8"/>
          <p:cNvCxnSpPr/>
          <p:nvPr/>
        </p:nvCxnSpPr>
        <p:spPr bwMode="auto">
          <a:xfrm flipH="1">
            <a:off x="5839365" y="2193486"/>
            <a:ext cx="828135" cy="6594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914705" y="2193486"/>
            <a:ext cx="153620" cy="4674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7309570" y="2193486"/>
            <a:ext cx="757285" cy="3297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p:cNvSpPr txBox="1"/>
          <p:nvPr/>
        </p:nvSpPr>
        <p:spPr>
          <a:xfrm>
            <a:off x="6119015" y="3619876"/>
            <a:ext cx="2381110" cy="830997"/>
          </a:xfrm>
          <a:prstGeom prst="rect">
            <a:avLst/>
          </a:prstGeom>
          <a:solidFill>
            <a:srgbClr val="FF0000">
              <a:alpha val="80000"/>
            </a:srgbClr>
          </a:solidFill>
          <a:ln>
            <a:solidFill>
              <a:schemeClr val="tx1"/>
            </a:solidFill>
          </a:ln>
        </p:spPr>
        <p:txBody>
          <a:bodyPr wrap="square" rtlCol="0">
            <a:spAutoFit/>
          </a:bodyPr>
          <a:lstStyle/>
          <a:p>
            <a:pPr algn="ctr"/>
            <a:r>
              <a:rPr lang="en-US" sz="2400" dirty="0" smtClean="0">
                <a:solidFill>
                  <a:schemeClr val="bg1"/>
                </a:solidFill>
              </a:rPr>
              <a:t>Red line = </a:t>
            </a:r>
          </a:p>
          <a:p>
            <a:pPr algn="ctr"/>
            <a:r>
              <a:rPr lang="en-US" sz="2400" dirty="0" smtClean="0">
                <a:solidFill>
                  <a:schemeClr val="bg1"/>
                </a:solidFill>
                <a:latin typeface="Symbol" panose="05050102010706020507" pitchFamily="18" charset="2"/>
              </a:rPr>
              <a:t>b</a:t>
            </a:r>
            <a:r>
              <a:rPr lang="en-US" sz="2400" baseline="-25000" dirty="0" smtClean="0">
                <a:solidFill>
                  <a:schemeClr val="bg1"/>
                </a:solidFill>
              </a:rPr>
              <a:t>0</a:t>
            </a:r>
            <a:r>
              <a:rPr lang="en-US" sz="2400" dirty="0" smtClean="0">
                <a:solidFill>
                  <a:schemeClr val="bg1"/>
                </a:solidFill>
              </a:rPr>
              <a:t> + </a:t>
            </a:r>
            <a:r>
              <a:rPr lang="en-US" sz="2400" dirty="0" smtClean="0">
                <a:solidFill>
                  <a:schemeClr val="bg1"/>
                </a:solidFill>
                <a:latin typeface="Symbol" panose="05050102010706020507" pitchFamily="18" charset="2"/>
              </a:rPr>
              <a:t>b</a:t>
            </a:r>
            <a:r>
              <a:rPr lang="en-US" sz="2400" baseline="-25000" dirty="0" smtClean="0">
                <a:solidFill>
                  <a:schemeClr val="bg1"/>
                </a:solidFill>
              </a:rPr>
              <a:t>1</a:t>
            </a:r>
            <a:r>
              <a:rPr lang="en-US" sz="2400" dirty="0">
                <a:solidFill>
                  <a:schemeClr val="bg1"/>
                </a:solidFill>
              </a:rPr>
              <a:t>x</a:t>
            </a:r>
          </a:p>
        </p:txBody>
      </p:sp>
      <p:cxnSp>
        <p:nvCxnSpPr>
          <p:cNvPr id="16" name="Straight Arrow Connector 15"/>
          <p:cNvCxnSpPr/>
          <p:nvPr/>
        </p:nvCxnSpPr>
        <p:spPr bwMode="auto">
          <a:xfrm flipH="1" flipV="1">
            <a:off x="6991515" y="2925950"/>
            <a:ext cx="153620" cy="680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7921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572000" y="365760"/>
            <a:ext cx="4095750" cy="584835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Assumptions for inference for regression:</a:t>
            </a:r>
          </a:p>
          <a:p>
            <a:pPr lvl="1"/>
            <a:endParaRPr lang="en-US" sz="1000" dirty="0"/>
          </a:p>
          <a:p>
            <a:pPr lvl="1"/>
            <a:r>
              <a:rPr lang="en-US" dirty="0"/>
              <a:t>There is a population</a:t>
            </a:r>
          </a:p>
          <a:p>
            <a:pPr lvl="1"/>
            <a:endParaRPr lang="en-US" sz="1000" dirty="0"/>
          </a:p>
          <a:p>
            <a:pPr lvl="1"/>
            <a:r>
              <a:rPr lang="en-US" dirty="0"/>
              <a:t>In the population, the relationship is linear</a:t>
            </a:r>
          </a:p>
          <a:p>
            <a:pPr lvl="1"/>
            <a:endParaRPr lang="en-US" sz="800" dirty="0"/>
          </a:p>
          <a:p>
            <a:pPr lvl="1"/>
            <a:r>
              <a:rPr lang="en-US" dirty="0"/>
              <a:t>SD of points above and below the line is the same for all </a:t>
            </a:r>
            <a:r>
              <a:rPr lang="en-US" dirty="0" smtClean="0"/>
              <a:t>x</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34</a:t>
            </a:fld>
            <a:endParaRPr lang="en-US" altLang="en-US"/>
          </a:p>
        </p:txBody>
      </p:sp>
      <p:pic>
        <p:nvPicPr>
          <p:cNvPr id="8" name="Picture 7"/>
          <p:cNvPicPr>
            <a:picLocks noChangeAspect="1"/>
          </p:cNvPicPr>
          <p:nvPr/>
        </p:nvPicPr>
        <p:blipFill>
          <a:blip r:embed="rId3"/>
          <a:stretch>
            <a:fillRect/>
          </a:stretch>
        </p:blipFill>
        <p:spPr>
          <a:xfrm>
            <a:off x="4572000" y="365760"/>
            <a:ext cx="4095750" cy="5848350"/>
          </a:xfrm>
          <a:prstGeom prst="rect">
            <a:avLst/>
          </a:prstGeom>
        </p:spPr>
      </p:pic>
      <p:sp>
        <p:nvSpPr>
          <p:cNvPr id="15" name="TextBox 14"/>
          <p:cNvSpPr txBox="1"/>
          <p:nvPr/>
        </p:nvSpPr>
        <p:spPr>
          <a:xfrm>
            <a:off x="5570530" y="602092"/>
            <a:ext cx="2457920" cy="830997"/>
          </a:xfrm>
          <a:prstGeom prst="rect">
            <a:avLst/>
          </a:prstGeom>
          <a:solidFill>
            <a:srgbClr val="CCFFCC">
              <a:alpha val="80000"/>
            </a:srgbClr>
          </a:solidFill>
          <a:ln>
            <a:solidFill>
              <a:schemeClr val="tx1"/>
            </a:solidFill>
          </a:ln>
        </p:spPr>
        <p:txBody>
          <a:bodyPr wrap="square" rtlCol="0">
            <a:spAutoFit/>
          </a:bodyPr>
          <a:lstStyle/>
          <a:p>
            <a:pPr algn="ctr"/>
            <a:r>
              <a:rPr lang="en-US" sz="2400" dirty="0" smtClean="0"/>
              <a:t>Green dots = </a:t>
            </a:r>
          </a:p>
          <a:p>
            <a:pPr algn="ctr"/>
            <a:r>
              <a:rPr lang="en-US" sz="2400" dirty="0" smtClean="0"/>
              <a:t> </a:t>
            </a:r>
            <a:r>
              <a:rPr lang="en-US" sz="2400" dirty="0" smtClean="0">
                <a:latin typeface="MS Reference Sans Serif" panose="020B0604030504040204" pitchFamily="34" charset="0"/>
              </a:rPr>
              <a:t></a:t>
            </a:r>
            <a:r>
              <a:rPr lang="en-US" sz="2400" baseline="-25000" dirty="0" smtClean="0"/>
              <a:t>i</a:t>
            </a:r>
            <a:r>
              <a:rPr lang="en-US" sz="2400" dirty="0" smtClean="0"/>
              <a:t> </a:t>
            </a:r>
            <a:r>
              <a:rPr lang="en-US" sz="2400" u="sng" dirty="0" smtClean="0"/>
              <a:t>+</a:t>
            </a:r>
            <a:r>
              <a:rPr lang="en-US" sz="2400" dirty="0" smtClean="0"/>
              <a:t>1 (</a:t>
            </a:r>
            <a:r>
              <a:rPr lang="en-US" sz="2400" dirty="0" err="1" smtClean="0"/>
              <a:t>SD</a:t>
            </a:r>
            <a:r>
              <a:rPr lang="en-US" sz="2400" baseline="-25000" dirty="0" err="1" smtClean="0"/>
              <a:t>i</a:t>
            </a:r>
            <a:r>
              <a:rPr lang="en-US" sz="2400" dirty="0" smtClean="0"/>
              <a:t>)</a:t>
            </a:r>
            <a:endParaRPr lang="en-US" sz="2400" dirty="0"/>
          </a:p>
        </p:txBody>
      </p:sp>
      <p:cxnSp>
        <p:nvCxnSpPr>
          <p:cNvPr id="17" name="Straight Arrow Connector 16"/>
          <p:cNvCxnSpPr/>
          <p:nvPr/>
        </p:nvCxnSpPr>
        <p:spPr bwMode="auto">
          <a:xfrm flipH="1">
            <a:off x="5800960" y="1440448"/>
            <a:ext cx="828135" cy="6594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a:off x="6876300" y="1440448"/>
            <a:ext cx="153620" cy="4674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7271165" y="1440448"/>
            <a:ext cx="757285" cy="3297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p:cNvSpPr txBox="1"/>
          <p:nvPr/>
        </p:nvSpPr>
        <p:spPr>
          <a:xfrm>
            <a:off x="5109670" y="4287823"/>
            <a:ext cx="3352050" cy="830997"/>
          </a:xfrm>
          <a:prstGeom prst="rect">
            <a:avLst/>
          </a:prstGeom>
          <a:solidFill>
            <a:srgbClr val="FF0000">
              <a:alpha val="80000"/>
            </a:srgbClr>
          </a:solidFill>
          <a:ln>
            <a:solidFill>
              <a:schemeClr val="tx1"/>
            </a:solidFill>
          </a:ln>
        </p:spPr>
        <p:txBody>
          <a:bodyPr wrap="square" rtlCol="0">
            <a:spAutoFit/>
          </a:bodyPr>
          <a:lstStyle/>
          <a:p>
            <a:pPr algn="ctr"/>
            <a:r>
              <a:rPr lang="en-US" sz="2400" dirty="0" smtClean="0">
                <a:solidFill>
                  <a:schemeClr val="bg1"/>
                </a:solidFill>
              </a:rPr>
              <a:t>Red dashed lines = </a:t>
            </a:r>
          </a:p>
          <a:p>
            <a:pPr algn="ctr"/>
            <a:r>
              <a:rPr lang="en-US" sz="2400" dirty="0" smtClean="0">
                <a:solidFill>
                  <a:schemeClr val="bg1"/>
                </a:solidFill>
              </a:rPr>
              <a:t>(</a:t>
            </a:r>
            <a:r>
              <a:rPr lang="en-US" sz="2400" dirty="0" smtClean="0">
                <a:solidFill>
                  <a:schemeClr val="bg1"/>
                </a:solidFill>
                <a:latin typeface="Symbol" panose="05050102010706020507" pitchFamily="18" charset="2"/>
              </a:rPr>
              <a:t>b</a:t>
            </a:r>
            <a:r>
              <a:rPr lang="en-US" sz="2400" baseline="-25000" dirty="0" smtClean="0">
                <a:solidFill>
                  <a:schemeClr val="bg1"/>
                </a:solidFill>
              </a:rPr>
              <a:t>0</a:t>
            </a:r>
            <a:r>
              <a:rPr lang="en-US" sz="2400" dirty="0" smtClean="0">
                <a:solidFill>
                  <a:schemeClr val="bg1"/>
                </a:solidFill>
              </a:rPr>
              <a:t> + </a:t>
            </a:r>
            <a:r>
              <a:rPr lang="en-US" sz="2400" dirty="0" smtClean="0">
                <a:solidFill>
                  <a:schemeClr val="bg1"/>
                </a:solidFill>
                <a:latin typeface="Symbol" panose="05050102010706020507" pitchFamily="18" charset="2"/>
              </a:rPr>
              <a:t>b</a:t>
            </a:r>
            <a:r>
              <a:rPr lang="en-US" sz="2400" baseline="-25000" dirty="0" smtClean="0">
                <a:solidFill>
                  <a:schemeClr val="bg1"/>
                </a:solidFill>
              </a:rPr>
              <a:t>1</a:t>
            </a:r>
            <a:r>
              <a:rPr lang="en-US" sz="2400" dirty="0" smtClean="0">
                <a:solidFill>
                  <a:schemeClr val="bg1"/>
                </a:solidFill>
              </a:rPr>
              <a:t>x) </a:t>
            </a:r>
            <a:r>
              <a:rPr lang="en-US" sz="2400" u="sng" dirty="0" smtClean="0">
                <a:solidFill>
                  <a:schemeClr val="bg1"/>
                </a:solidFill>
              </a:rPr>
              <a:t>+</a:t>
            </a:r>
            <a:r>
              <a:rPr lang="en-US" sz="2400" dirty="0" smtClean="0">
                <a:solidFill>
                  <a:schemeClr val="bg1"/>
                </a:solidFill>
              </a:rPr>
              <a:t> </a:t>
            </a:r>
            <a:r>
              <a:rPr lang="en-US" sz="2400" dirty="0" err="1" smtClean="0">
                <a:solidFill>
                  <a:schemeClr val="bg1"/>
                </a:solidFill>
              </a:rPr>
              <a:t>rmse</a:t>
            </a:r>
            <a:endParaRPr lang="en-US" sz="2400" dirty="0">
              <a:solidFill>
                <a:schemeClr val="bg1"/>
              </a:solidFill>
            </a:endParaRPr>
          </a:p>
        </p:txBody>
      </p:sp>
      <p:cxnSp>
        <p:nvCxnSpPr>
          <p:cNvPr id="21" name="Straight Arrow Connector 20"/>
          <p:cNvCxnSpPr/>
          <p:nvPr/>
        </p:nvCxnSpPr>
        <p:spPr bwMode="auto">
          <a:xfrm flipH="1" flipV="1">
            <a:off x="6953110" y="3593897"/>
            <a:ext cx="153620" cy="680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7637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572000" y="365760"/>
            <a:ext cx="4095750" cy="584835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Assumptions for inference for regression:</a:t>
            </a:r>
          </a:p>
          <a:p>
            <a:pPr lvl="1"/>
            <a:endParaRPr lang="en-US" sz="1000" dirty="0"/>
          </a:p>
          <a:p>
            <a:pPr lvl="1"/>
            <a:r>
              <a:rPr lang="en-US" dirty="0"/>
              <a:t>There is a population</a:t>
            </a:r>
          </a:p>
          <a:p>
            <a:pPr lvl="1"/>
            <a:endParaRPr lang="en-US" sz="1000" dirty="0"/>
          </a:p>
          <a:p>
            <a:pPr lvl="1"/>
            <a:r>
              <a:rPr lang="en-US" dirty="0"/>
              <a:t>In the population, the relationship is linear</a:t>
            </a:r>
          </a:p>
          <a:p>
            <a:pPr lvl="1"/>
            <a:endParaRPr lang="en-US" sz="800" dirty="0"/>
          </a:p>
          <a:p>
            <a:pPr lvl="1"/>
            <a:r>
              <a:rPr lang="en-US" dirty="0"/>
              <a:t>SD of points above and below the line is the same for all x</a:t>
            </a:r>
          </a:p>
          <a:p>
            <a:pPr lvl="1"/>
            <a:endParaRPr lang="en-US" sz="1000" dirty="0"/>
          </a:p>
          <a:p>
            <a:pPr lvl="1"/>
            <a:r>
              <a:rPr lang="en-US" dirty="0"/>
              <a:t>Points are normally distributed around the (population) line</a:t>
            </a:r>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35</a:t>
            </a:fld>
            <a:endParaRPr lang="en-US" altLang="en-US"/>
          </a:p>
        </p:txBody>
      </p:sp>
      <p:pic>
        <p:nvPicPr>
          <p:cNvPr id="6" name="Picture 5"/>
          <p:cNvPicPr>
            <a:picLocks noChangeAspect="1"/>
          </p:cNvPicPr>
          <p:nvPr/>
        </p:nvPicPr>
        <p:blipFill>
          <a:blip r:embed="rId3"/>
          <a:stretch>
            <a:fillRect/>
          </a:stretch>
        </p:blipFill>
        <p:spPr>
          <a:xfrm>
            <a:off x="4572000" y="365760"/>
            <a:ext cx="4095750" cy="5848350"/>
          </a:xfrm>
          <a:prstGeom prst="rect">
            <a:avLst/>
          </a:prstGeom>
        </p:spPr>
      </p:pic>
      <p:sp>
        <p:nvSpPr>
          <p:cNvPr id="4" name="Rectangle 3"/>
          <p:cNvSpPr/>
          <p:nvPr/>
        </p:nvSpPr>
        <p:spPr bwMode="auto">
          <a:xfrm>
            <a:off x="5186480" y="779055"/>
            <a:ext cx="422455" cy="4685410"/>
          </a:xfrm>
          <a:prstGeom prst="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6914705" y="318195"/>
            <a:ext cx="422455" cy="4685410"/>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8220475" y="164575"/>
            <a:ext cx="422455" cy="468541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4"/>
          <a:stretch>
            <a:fillRect/>
          </a:stretch>
        </p:blipFill>
        <p:spPr>
          <a:xfrm>
            <a:off x="349300" y="1892800"/>
            <a:ext cx="4069080" cy="903910"/>
          </a:xfrm>
          <a:prstGeom prst="rect">
            <a:avLst/>
          </a:prstGeom>
        </p:spPr>
      </p:pic>
      <p:pic>
        <p:nvPicPr>
          <p:cNvPr id="12" name="Picture 11"/>
          <p:cNvPicPr>
            <a:picLocks noChangeAspect="1"/>
          </p:cNvPicPr>
          <p:nvPr/>
        </p:nvPicPr>
        <p:blipFill>
          <a:blip r:embed="rId5"/>
          <a:stretch>
            <a:fillRect/>
          </a:stretch>
        </p:blipFill>
        <p:spPr>
          <a:xfrm>
            <a:off x="310839" y="3659430"/>
            <a:ext cx="4069080" cy="933522"/>
          </a:xfrm>
          <a:prstGeom prst="rect">
            <a:avLst/>
          </a:prstGeom>
        </p:spPr>
      </p:pic>
      <p:pic>
        <p:nvPicPr>
          <p:cNvPr id="18" name="Picture 17"/>
          <p:cNvPicPr>
            <a:picLocks noChangeAspect="1"/>
          </p:cNvPicPr>
          <p:nvPr/>
        </p:nvPicPr>
        <p:blipFill>
          <a:blip r:embed="rId6"/>
          <a:stretch>
            <a:fillRect/>
          </a:stretch>
        </p:blipFill>
        <p:spPr>
          <a:xfrm>
            <a:off x="330797" y="2776115"/>
            <a:ext cx="4069080" cy="903910"/>
          </a:xfrm>
          <a:prstGeom prst="rect">
            <a:avLst/>
          </a:prstGeom>
        </p:spPr>
      </p:pic>
    </p:spTree>
    <p:extLst>
      <p:ext uri="{BB962C8B-B14F-4D97-AF65-F5344CB8AC3E}">
        <p14:creationId xmlns:p14="http://schemas.microsoft.com/office/powerpoint/2010/main" val="229660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par>
                                <p:cTn id="27" presetID="22" presetClass="entr" presetSubtype="8"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572000" y="365760"/>
            <a:ext cx="4095750" cy="584835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Assumptions for inference for regression:</a:t>
            </a:r>
          </a:p>
          <a:p>
            <a:pPr lvl="1"/>
            <a:endParaRPr lang="en-US" sz="1000" dirty="0" smtClean="0"/>
          </a:p>
          <a:p>
            <a:r>
              <a:rPr lang="en-US" sz="2400" dirty="0"/>
              <a:t>Linearity</a:t>
            </a:r>
          </a:p>
          <a:p>
            <a:pPr lvl="1"/>
            <a:r>
              <a:rPr lang="en-US" sz="2000" dirty="0"/>
              <a:t>Y</a:t>
            </a:r>
            <a:r>
              <a:rPr lang="en-US" sz="2000" baseline="-25000" dirty="0"/>
              <a:t>i</a:t>
            </a:r>
            <a:r>
              <a:rPr lang="en-US" sz="2000" dirty="0"/>
              <a:t> = </a:t>
            </a:r>
            <a:r>
              <a:rPr lang="en-US" sz="2000" dirty="0">
                <a:latin typeface="Symbol" panose="05050102010706020507" pitchFamily="18" charset="2"/>
              </a:rPr>
              <a:t>b</a:t>
            </a:r>
            <a:r>
              <a:rPr lang="en-US" sz="2000" baseline="-25000" dirty="0"/>
              <a:t>0</a:t>
            </a:r>
            <a:r>
              <a:rPr lang="en-US" sz="2000" dirty="0"/>
              <a:t> + </a:t>
            </a:r>
            <a:r>
              <a:rPr lang="en-US" sz="2000" dirty="0">
                <a:latin typeface="Symbol" panose="05050102010706020507" pitchFamily="18" charset="2"/>
              </a:rPr>
              <a:t>b</a:t>
            </a:r>
            <a:r>
              <a:rPr lang="en-US" sz="2000" baseline="-25000" dirty="0"/>
              <a:t>1</a:t>
            </a:r>
            <a:r>
              <a:rPr lang="en-US" sz="2000" dirty="0"/>
              <a:t>X + </a:t>
            </a:r>
            <a:r>
              <a:rPr lang="en-US" sz="2000" dirty="0" err="1">
                <a:latin typeface="Symbol" panose="05050102010706020507" pitchFamily="18" charset="2"/>
              </a:rPr>
              <a:t>e</a:t>
            </a:r>
            <a:r>
              <a:rPr lang="en-US" sz="2000" baseline="-25000" dirty="0" err="1"/>
              <a:t>i</a:t>
            </a:r>
            <a:endParaRPr lang="en-US" sz="2000" dirty="0"/>
          </a:p>
          <a:p>
            <a:pPr lvl="1"/>
            <a:r>
              <a:rPr lang="en-US" sz="2000" dirty="0"/>
              <a:t>E(</a:t>
            </a:r>
            <a:r>
              <a:rPr lang="en-US" sz="2000" dirty="0" err="1">
                <a:latin typeface="Symbol" panose="05050102010706020507" pitchFamily="18" charset="2"/>
              </a:rPr>
              <a:t>e</a:t>
            </a:r>
            <a:r>
              <a:rPr lang="en-US" sz="2000" baseline="-25000" dirty="0" err="1"/>
              <a:t>i</a:t>
            </a:r>
            <a:r>
              <a:rPr lang="en-US" sz="2000" dirty="0"/>
              <a:t>) = 0</a:t>
            </a:r>
          </a:p>
          <a:p>
            <a:endParaRPr lang="en-US" sz="1000" dirty="0"/>
          </a:p>
          <a:p>
            <a:r>
              <a:rPr lang="en-US" sz="2400" dirty="0"/>
              <a:t>Homoscedasticity</a:t>
            </a:r>
          </a:p>
          <a:p>
            <a:pPr lvl="1"/>
            <a:r>
              <a:rPr lang="en-US" sz="2000" dirty="0"/>
              <a:t>SE(</a:t>
            </a:r>
            <a:r>
              <a:rPr lang="en-US" sz="2000" dirty="0" err="1">
                <a:latin typeface="Symbol" panose="05050102010706020507" pitchFamily="18" charset="2"/>
              </a:rPr>
              <a:t>e</a:t>
            </a:r>
            <a:r>
              <a:rPr lang="en-US" sz="2000" baseline="-25000" dirty="0" err="1"/>
              <a:t>i</a:t>
            </a:r>
            <a:r>
              <a:rPr lang="en-US" sz="2000" dirty="0"/>
              <a:t>) = </a:t>
            </a:r>
            <a:r>
              <a:rPr lang="en-US" sz="2000" dirty="0">
                <a:latin typeface="Symbol" panose="05050102010706020507" pitchFamily="18" charset="2"/>
              </a:rPr>
              <a:t>s</a:t>
            </a:r>
            <a:r>
              <a:rPr lang="en-US" sz="2000" dirty="0"/>
              <a:t> for all x</a:t>
            </a:r>
          </a:p>
          <a:p>
            <a:endParaRPr lang="en-US" sz="1000" dirty="0"/>
          </a:p>
          <a:p>
            <a:r>
              <a:rPr lang="en-US" sz="2400" dirty="0"/>
              <a:t>Independence</a:t>
            </a:r>
          </a:p>
          <a:p>
            <a:pPr lvl="1"/>
            <a:r>
              <a:rPr lang="en-US" sz="2000" dirty="0"/>
              <a:t> </a:t>
            </a:r>
            <a:r>
              <a:rPr lang="en-US" sz="2000" dirty="0" err="1">
                <a:latin typeface="Symbol" panose="05050102010706020507" pitchFamily="18" charset="2"/>
              </a:rPr>
              <a:t>e</a:t>
            </a:r>
            <a:r>
              <a:rPr lang="en-US" sz="2000" baseline="-25000" dirty="0" err="1"/>
              <a:t>i</a:t>
            </a:r>
            <a:r>
              <a:rPr lang="en-US" sz="2000" dirty="0" err="1"/>
              <a:t>’s</a:t>
            </a:r>
            <a:r>
              <a:rPr lang="en-US" sz="2000" dirty="0"/>
              <a:t> are independent</a:t>
            </a:r>
          </a:p>
          <a:p>
            <a:endParaRPr lang="en-US" sz="1000" dirty="0"/>
          </a:p>
          <a:p>
            <a:r>
              <a:rPr lang="en-US" sz="2400" dirty="0"/>
              <a:t>Normality</a:t>
            </a:r>
          </a:p>
          <a:p>
            <a:pPr lvl="1"/>
            <a:r>
              <a:rPr lang="en-US" sz="2000" dirty="0"/>
              <a:t> </a:t>
            </a:r>
            <a:r>
              <a:rPr lang="en-US" sz="2000" dirty="0" err="1">
                <a:latin typeface="Symbol" panose="05050102010706020507" pitchFamily="18" charset="2"/>
              </a:rPr>
              <a:t>e</a:t>
            </a:r>
            <a:r>
              <a:rPr lang="en-US" sz="2000" baseline="-25000" dirty="0" err="1"/>
              <a:t>i</a:t>
            </a:r>
            <a:r>
              <a:rPr lang="en-US" sz="2000" dirty="0" err="1"/>
              <a:t>’s</a:t>
            </a:r>
            <a:r>
              <a:rPr lang="en-US" sz="2000" dirty="0"/>
              <a:t> have normal dist.</a:t>
            </a:r>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36</a:t>
            </a:fld>
            <a:endParaRPr lang="en-US" altLang="en-US"/>
          </a:p>
        </p:txBody>
      </p:sp>
      <p:pic>
        <p:nvPicPr>
          <p:cNvPr id="6" name="Picture 5"/>
          <p:cNvPicPr>
            <a:picLocks noChangeAspect="1"/>
          </p:cNvPicPr>
          <p:nvPr/>
        </p:nvPicPr>
        <p:blipFill>
          <a:blip r:embed="rId3"/>
          <a:stretch>
            <a:fillRect/>
          </a:stretch>
        </p:blipFill>
        <p:spPr>
          <a:xfrm>
            <a:off x="4572000" y="365760"/>
            <a:ext cx="4095750" cy="5848350"/>
          </a:xfrm>
          <a:prstGeom prst="rect">
            <a:avLst/>
          </a:prstGeom>
        </p:spPr>
      </p:pic>
      <p:sp>
        <p:nvSpPr>
          <p:cNvPr id="13" name="TextBox 12"/>
          <p:cNvSpPr txBox="1"/>
          <p:nvPr/>
        </p:nvSpPr>
        <p:spPr>
          <a:xfrm>
            <a:off x="5224885" y="3664375"/>
            <a:ext cx="3352050" cy="1569660"/>
          </a:xfrm>
          <a:prstGeom prst="rect">
            <a:avLst/>
          </a:prstGeom>
          <a:solidFill>
            <a:srgbClr val="FF0000">
              <a:alpha val="80000"/>
            </a:srgbClr>
          </a:solidFill>
          <a:ln>
            <a:solidFill>
              <a:schemeClr val="tx1"/>
            </a:solidFill>
          </a:ln>
        </p:spPr>
        <p:txBody>
          <a:bodyPr wrap="square" rtlCol="0">
            <a:spAutoFit/>
          </a:bodyPr>
          <a:lstStyle/>
          <a:p>
            <a:pPr algn="ctr"/>
            <a:r>
              <a:rPr lang="en-US" sz="2400" dirty="0" smtClean="0">
                <a:solidFill>
                  <a:schemeClr val="bg1"/>
                </a:solidFill>
              </a:rPr>
              <a:t>Questions about the assumptions for inference for regression?</a:t>
            </a:r>
            <a:endParaRPr lang="en-US" sz="2400" dirty="0">
              <a:solidFill>
                <a:schemeClr val="bg1"/>
              </a:solidFill>
            </a:endParaRPr>
          </a:p>
        </p:txBody>
      </p:sp>
    </p:spTree>
    <p:extLst>
      <p:ext uri="{BB962C8B-B14F-4D97-AF65-F5344CB8AC3E}">
        <p14:creationId xmlns:p14="http://schemas.microsoft.com/office/powerpoint/2010/main" val="418948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t>If the assumptions are true, certain formulas apply:</a:t>
            </a:r>
          </a:p>
          <a:p>
            <a:endParaRPr lang="en-US" sz="2000" dirty="0" smtClean="0"/>
          </a:p>
          <a:p>
            <a:r>
              <a:rPr lang="en-US" sz="2800" dirty="0" smtClean="0"/>
              <a:t>Recall:  SE</a:t>
            </a:r>
            <a:r>
              <a:rPr lang="en-US" sz="2800" baseline="-25000" dirty="0" smtClean="0"/>
              <a:t>Y|X</a:t>
            </a:r>
            <a:r>
              <a:rPr lang="en-US" sz="2800" dirty="0" smtClean="0"/>
              <a:t> </a:t>
            </a:r>
            <a:r>
              <a:rPr lang="en-US" sz="2400" dirty="0" smtClean="0">
                <a:solidFill>
                  <a:srgbClr val="3333FF"/>
                </a:solidFill>
              </a:rPr>
              <a:t>= SD(Y)*</a:t>
            </a:r>
            <a:r>
              <a:rPr lang="en-US" sz="2400" dirty="0" err="1" smtClean="0">
                <a:solidFill>
                  <a:srgbClr val="3333FF"/>
                </a:solidFill>
              </a:rPr>
              <a:t>sqrt</a:t>
            </a:r>
            <a:r>
              <a:rPr lang="en-US" sz="2400" dirty="0" smtClean="0">
                <a:solidFill>
                  <a:srgbClr val="3333FF"/>
                </a:solidFill>
              </a:rPr>
              <a:t>(1–r</a:t>
            </a:r>
            <a:r>
              <a:rPr lang="en-US" sz="2400" baseline="30000" dirty="0" smtClean="0">
                <a:solidFill>
                  <a:srgbClr val="3333FF"/>
                </a:solidFill>
              </a:rPr>
              <a:t>2</a:t>
            </a:r>
            <a:r>
              <a:rPr lang="en-US" sz="2400" dirty="0" smtClean="0">
                <a:solidFill>
                  <a:srgbClr val="3333FF"/>
                </a:solidFill>
              </a:rPr>
              <a:t>)*</a:t>
            </a:r>
            <a:r>
              <a:rPr lang="en-US" sz="2400" dirty="0" err="1" smtClean="0">
                <a:solidFill>
                  <a:srgbClr val="3333FF"/>
                </a:solidFill>
              </a:rPr>
              <a:t>sqrt</a:t>
            </a:r>
            <a:r>
              <a:rPr lang="en-US" sz="2400" dirty="0" smtClean="0">
                <a:solidFill>
                  <a:srgbClr val="3333FF"/>
                </a:solidFill>
              </a:rPr>
              <a:t>[ (n–2)/(n–1) ]</a:t>
            </a:r>
            <a:endParaRPr lang="en-US" sz="2800" dirty="0" smtClean="0">
              <a:solidFill>
                <a:srgbClr val="3333FF"/>
              </a:solidFill>
            </a:endParaRPr>
          </a:p>
          <a:p>
            <a:r>
              <a:rPr lang="en-US" sz="2800" dirty="0" smtClean="0"/>
              <a:t>SE(</a:t>
            </a:r>
            <a:r>
              <a:rPr lang="en-US" sz="2800" dirty="0" err="1" smtClean="0"/>
              <a:t>indiv</a:t>
            </a:r>
            <a:r>
              <a:rPr lang="en-US" sz="2800" dirty="0" smtClean="0"/>
              <a:t> </a:t>
            </a:r>
            <a:r>
              <a:rPr lang="en-US" sz="2800" dirty="0"/>
              <a:t>Y</a:t>
            </a:r>
            <a:r>
              <a:rPr lang="en-US" sz="2800" dirty="0" smtClean="0"/>
              <a:t>)</a:t>
            </a:r>
            <a:r>
              <a:rPr lang="en-US" sz="2400" dirty="0" smtClean="0">
                <a:solidFill>
                  <a:srgbClr val="3333FF"/>
                </a:solidFill>
              </a:rPr>
              <a:t>=SE</a:t>
            </a:r>
            <a:r>
              <a:rPr lang="en-US" sz="2400" baseline="-25000" dirty="0" smtClean="0">
                <a:solidFill>
                  <a:srgbClr val="3333FF"/>
                </a:solidFill>
              </a:rPr>
              <a:t>Y|X</a:t>
            </a:r>
            <a:r>
              <a:rPr lang="en-US" sz="2400" dirty="0" smtClean="0">
                <a:solidFill>
                  <a:srgbClr val="3333FF"/>
                </a:solidFill>
              </a:rPr>
              <a:t>*</a:t>
            </a:r>
            <a:r>
              <a:rPr lang="en-US" sz="2400" dirty="0" err="1" smtClean="0">
                <a:solidFill>
                  <a:srgbClr val="3333FF"/>
                </a:solidFill>
              </a:rPr>
              <a:t>sqrt</a:t>
            </a:r>
            <a:r>
              <a:rPr lang="en-US" sz="2400" dirty="0" smtClean="0">
                <a:solidFill>
                  <a:srgbClr val="3333FF"/>
                </a:solidFill>
              </a:rPr>
              <a:t>{1+(1/n)+(x–</a:t>
            </a:r>
            <a:r>
              <a:rPr lang="en-US" sz="2400" dirty="0" smtClean="0">
                <a:solidFill>
                  <a:srgbClr val="3333FF"/>
                </a:solidFill>
                <a:latin typeface="MS Reference Sans Serif" panose="020B0604030504040204" pitchFamily="34" charset="0"/>
              </a:rPr>
              <a:t></a:t>
            </a:r>
            <a:r>
              <a:rPr lang="en-US" sz="2400" dirty="0">
                <a:solidFill>
                  <a:srgbClr val="3333FF"/>
                </a:solidFill>
              </a:rPr>
              <a:t>)</a:t>
            </a:r>
            <a:r>
              <a:rPr lang="en-US" sz="2400" baseline="30000" dirty="0" smtClean="0">
                <a:solidFill>
                  <a:srgbClr val="3333FF"/>
                </a:solidFill>
              </a:rPr>
              <a:t>2</a:t>
            </a:r>
            <a:r>
              <a:rPr lang="en-US" sz="2400" dirty="0">
                <a:solidFill>
                  <a:srgbClr val="3333FF"/>
                </a:solidFill>
              </a:rPr>
              <a:t>/[(n–1)SD(X)</a:t>
            </a:r>
            <a:r>
              <a:rPr lang="en-US" sz="2400" baseline="30000" dirty="0">
                <a:solidFill>
                  <a:srgbClr val="3333FF"/>
                </a:solidFill>
              </a:rPr>
              <a:t>2</a:t>
            </a:r>
            <a:r>
              <a:rPr lang="en-US" sz="2400" dirty="0" smtClean="0">
                <a:solidFill>
                  <a:srgbClr val="3333FF"/>
                </a:solidFill>
              </a:rPr>
              <a:t>]}</a:t>
            </a:r>
            <a:endParaRPr lang="en-US" sz="2400" baseline="-25000" dirty="0">
              <a:solidFill>
                <a:srgbClr val="3333FF"/>
              </a:solidFill>
            </a:endParaRPr>
          </a:p>
          <a:p>
            <a:r>
              <a:rPr lang="en-US" sz="2800" dirty="0" smtClean="0"/>
              <a:t>SE(b</a:t>
            </a:r>
            <a:r>
              <a:rPr lang="en-US" sz="2800" baseline="-25000" dirty="0" smtClean="0"/>
              <a:t>0</a:t>
            </a:r>
            <a:r>
              <a:rPr lang="en-US" sz="2800" dirty="0" smtClean="0"/>
              <a:t>+b</a:t>
            </a:r>
            <a:r>
              <a:rPr lang="en-US" sz="2800" baseline="-25000" dirty="0" smtClean="0"/>
              <a:t>1</a:t>
            </a:r>
            <a:r>
              <a:rPr lang="en-US" sz="2800" dirty="0" smtClean="0"/>
              <a:t>x) </a:t>
            </a:r>
            <a:r>
              <a:rPr lang="en-US" sz="2400" dirty="0" smtClean="0">
                <a:solidFill>
                  <a:srgbClr val="3333FF"/>
                </a:solidFill>
              </a:rPr>
              <a:t>= SE</a:t>
            </a:r>
            <a:r>
              <a:rPr lang="en-US" sz="2400" baseline="-25000" dirty="0" smtClean="0">
                <a:solidFill>
                  <a:srgbClr val="3333FF"/>
                </a:solidFill>
              </a:rPr>
              <a:t>Y|X</a:t>
            </a:r>
            <a:r>
              <a:rPr lang="en-US" sz="2400" dirty="0" smtClean="0">
                <a:solidFill>
                  <a:srgbClr val="3333FF"/>
                </a:solidFill>
              </a:rPr>
              <a:t>*</a:t>
            </a:r>
            <a:r>
              <a:rPr lang="en-US" sz="2400" dirty="0" err="1" smtClean="0">
                <a:solidFill>
                  <a:srgbClr val="3333FF"/>
                </a:solidFill>
              </a:rPr>
              <a:t>sqrt</a:t>
            </a:r>
            <a:r>
              <a:rPr lang="en-US" sz="2400" dirty="0" smtClean="0">
                <a:solidFill>
                  <a:srgbClr val="3333FF"/>
                </a:solidFill>
              </a:rPr>
              <a:t>{(1/n)+(</a:t>
            </a:r>
            <a:r>
              <a:rPr lang="en-US" sz="2400" dirty="0">
                <a:solidFill>
                  <a:srgbClr val="3333FF"/>
                </a:solidFill>
              </a:rPr>
              <a:t>x–</a:t>
            </a:r>
            <a:r>
              <a:rPr lang="en-US" sz="2400" dirty="0">
                <a:solidFill>
                  <a:srgbClr val="3333FF"/>
                </a:solidFill>
                <a:latin typeface="MS Reference Sans Serif" panose="020B0604030504040204" pitchFamily="34" charset="0"/>
              </a:rPr>
              <a:t></a:t>
            </a:r>
            <a:r>
              <a:rPr lang="en-US" sz="2400" dirty="0">
                <a:solidFill>
                  <a:srgbClr val="3333FF"/>
                </a:solidFill>
              </a:rPr>
              <a:t>)</a:t>
            </a:r>
            <a:r>
              <a:rPr lang="en-US" sz="2400" baseline="30000" dirty="0">
                <a:solidFill>
                  <a:srgbClr val="3333FF"/>
                </a:solidFill>
              </a:rPr>
              <a:t>2</a:t>
            </a:r>
            <a:r>
              <a:rPr lang="en-US" sz="2400" dirty="0" smtClean="0">
                <a:solidFill>
                  <a:srgbClr val="3333FF"/>
                </a:solidFill>
              </a:rPr>
              <a:t>/[(</a:t>
            </a:r>
            <a:r>
              <a:rPr lang="en-US" sz="2400" dirty="0">
                <a:solidFill>
                  <a:srgbClr val="3333FF"/>
                </a:solidFill>
              </a:rPr>
              <a:t>n–1)SD(X)</a:t>
            </a:r>
            <a:r>
              <a:rPr lang="en-US" sz="2400" baseline="30000" dirty="0">
                <a:solidFill>
                  <a:srgbClr val="3333FF"/>
                </a:solidFill>
              </a:rPr>
              <a:t>2</a:t>
            </a:r>
            <a:r>
              <a:rPr lang="en-US" sz="2400" dirty="0" smtClean="0">
                <a:solidFill>
                  <a:srgbClr val="3333FF"/>
                </a:solidFill>
              </a:rPr>
              <a:t>]}</a:t>
            </a:r>
          </a:p>
          <a:p>
            <a:r>
              <a:rPr lang="en-US" sz="2800" dirty="0" smtClean="0"/>
              <a:t>SE(b</a:t>
            </a:r>
            <a:r>
              <a:rPr lang="en-US" sz="2800" baseline="-25000" dirty="0" smtClean="0"/>
              <a:t>0</a:t>
            </a:r>
            <a:r>
              <a:rPr lang="en-US" sz="2800" dirty="0" smtClean="0"/>
              <a:t>) </a:t>
            </a:r>
            <a:r>
              <a:rPr lang="en-US" sz="2400" dirty="0" smtClean="0">
                <a:solidFill>
                  <a:srgbClr val="3333FF"/>
                </a:solidFill>
              </a:rPr>
              <a:t>= SE</a:t>
            </a:r>
            <a:r>
              <a:rPr lang="en-US" sz="2400" baseline="-25000" dirty="0" smtClean="0">
                <a:solidFill>
                  <a:srgbClr val="3333FF"/>
                </a:solidFill>
              </a:rPr>
              <a:t>Y|X</a:t>
            </a:r>
            <a:r>
              <a:rPr lang="en-US" sz="2400" dirty="0" smtClean="0">
                <a:solidFill>
                  <a:srgbClr val="3333FF"/>
                </a:solidFill>
              </a:rPr>
              <a:t>*</a:t>
            </a:r>
            <a:r>
              <a:rPr lang="en-US" sz="2400" dirty="0" err="1" smtClean="0">
                <a:solidFill>
                  <a:srgbClr val="3333FF"/>
                </a:solidFill>
              </a:rPr>
              <a:t>sqrt</a:t>
            </a:r>
            <a:r>
              <a:rPr lang="en-US" sz="2400" dirty="0" smtClean="0">
                <a:solidFill>
                  <a:srgbClr val="3333FF"/>
                </a:solidFill>
              </a:rPr>
              <a:t>{(1/n) + </a:t>
            </a:r>
            <a:r>
              <a:rPr lang="en-US" sz="2400" dirty="0" smtClean="0">
                <a:solidFill>
                  <a:srgbClr val="3333FF"/>
                </a:solidFill>
                <a:latin typeface="MS Reference Sans Serif" panose="020B0604030504040204" pitchFamily="34" charset="0"/>
              </a:rPr>
              <a:t></a:t>
            </a:r>
            <a:r>
              <a:rPr lang="en-US" sz="2400" baseline="30000" dirty="0" smtClean="0">
                <a:solidFill>
                  <a:srgbClr val="3333FF"/>
                </a:solidFill>
              </a:rPr>
              <a:t>2</a:t>
            </a:r>
            <a:r>
              <a:rPr lang="en-US" sz="2400" dirty="0" smtClean="0">
                <a:solidFill>
                  <a:srgbClr val="3333FF"/>
                </a:solidFill>
              </a:rPr>
              <a:t>/[(n–1)SD(X)</a:t>
            </a:r>
            <a:r>
              <a:rPr lang="en-US" sz="2400" baseline="30000" dirty="0" smtClean="0">
                <a:solidFill>
                  <a:srgbClr val="3333FF"/>
                </a:solidFill>
              </a:rPr>
              <a:t>2</a:t>
            </a:r>
            <a:r>
              <a:rPr lang="en-US" sz="2400" dirty="0" smtClean="0">
                <a:solidFill>
                  <a:srgbClr val="3333FF"/>
                </a:solidFill>
              </a:rPr>
              <a:t>]}</a:t>
            </a:r>
          </a:p>
          <a:p>
            <a:r>
              <a:rPr lang="en-US" sz="2800" dirty="0" smtClean="0"/>
              <a:t>SE(b</a:t>
            </a:r>
            <a:r>
              <a:rPr lang="en-US" sz="2800" baseline="-25000" dirty="0" smtClean="0"/>
              <a:t>1</a:t>
            </a:r>
            <a:r>
              <a:rPr lang="en-US" sz="2800" dirty="0" smtClean="0"/>
              <a:t>) </a:t>
            </a:r>
            <a:r>
              <a:rPr lang="en-US" sz="2400" dirty="0" smtClean="0">
                <a:solidFill>
                  <a:srgbClr val="3333FF"/>
                </a:solidFill>
              </a:rPr>
              <a:t>= SE</a:t>
            </a:r>
            <a:r>
              <a:rPr lang="en-US" sz="2400" baseline="-25000" dirty="0" smtClean="0">
                <a:solidFill>
                  <a:srgbClr val="3333FF"/>
                </a:solidFill>
              </a:rPr>
              <a:t>Y|X</a:t>
            </a:r>
            <a:r>
              <a:rPr lang="en-US" sz="2400" dirty="0" smtClean="0">
                <a:solidFill>
                  <a:srgbClr val="3333FF"/>
                </a:solidFill>
              </a:rPr>
              <a:t> / </a:t>
            </a:r>
            <a:r>
              <a:rPr lang="en-US" sz="2400" dirty="0" err="1" smtClean="0">
                <a:solidFill>
                  <a:srgbClr val="3333FF"/>
                </a:solidFill>
              </a:rPr>
              <a:t>sqrt</a:t>
            </a:r>
            <a:r>
              <a:rPr lang="en-US" sz="2400" dirty="0" smtClean="0">
                <a:solidFill>
                  <a:srgbClr val="3333FF"/>
                </a:solidFill>
              </a:rPr>
              <a:t>[(n–1)SD(X)]</a:t>
            </a:r>
          </a:p>
          <a:p>
            <a:r>
              <a:rPr lang="en-US" sz="2800" dirty="0" smtClean="0"/>
              <a:t>T </a:t>
            </a:r>
            <a:r>
              <a:rPr lang="en-US" sz="2400" dirty="0" smtClean="0">
                <a:solidFill>
                  <a:srgbClr val="3333FF"/>
                </a:solidFill>
              </a:rPr>
              <a:t>= b</a:t>
            </a:r>
            <a:r>
              <a:rPr lang="en-US" sz="2400" baseline="-25000" dirty="0" smtClean="0">
                <a:solidFill>
                  <a:srgbClr val="3333FF"/>
                </a:solidFill>
              </a:rPr>
              <a:t>1</a:t>
            </a:r>
            <a:r>
              <a:rPr lang="en-US" sz="2400" dirty="0" smtClean="0">
                <a:solidFill>
                  <a:srgbClr val="3333FF"/>
                </a:solidFill>
              </a:rPr>
              <a:t> / SE(b</a:t>
            </a:r>
            <a:r>
              <a:rPr lang="en-US" sz="2400" baseline="-25000" dirty="0" smtClean="0">
                <a:solidFill>
                  <a:srgbClr val="3333FF"/>
                </a:solidFill>
              </a:rPr>
              <a:t>1</a:t>
            </a:r>
            <a:r>
              <a:rPr lang="en-US" sz="2400" dirty="0">
                <a:solidFill>
                  <a:srgbClr val="3333FF"/>
                </a:solidFill>
              </a:rPr>
              <a:t>) </a:t>
            </a:r>
            <a:r>
              <a:rPr lang="en-US" sz="2400" dirty="0" smtClean="0">
                <a:solidFill>
                  <a:srgbClr val="3333FF"/>
                </a:solidFill>
              </a:rPr>
              <a:t>= [r / </a:t>
            </a:r>
            <a:r>
              <a:rPr lang="en-US" sz="2400" dirty="0" err="1" smtClean="0">
                <a:solidFill>
                  <a:srgbClr val="3333FF"/>
                </a:solidFill>
              </a:rPr>
              <a:t>sqrt</a:t>
            </a:r>
            <a:r>
              <a:rPr lang="en-US" sz="2400" dirty="0" smtClean="0">
                <a:solidFill>
                  <a:srgbClr val="3333FF"/>
                </a:solidFill>
              </a:rPr>
              <a:t>(1–r</a:t>
            </a:r>
            <a:r>
              <a:rPr lang="en-US" sz="2400" baseline="30000" dirty="0" smtClean="0">
                <a:solidFill>
                  <a:srgbClr val="3333FF"/>
                </a:solidFill>
              </a:rPr>
              <a:t>2</a:t>
            </a:r>
            <a:r>
              <a:rPr lang="en-US" sz="2400" dirty="0" smtClean="0">
                <a:solidFill>
                  <a:srgbClr val="3333FF"/>
                </a:solidFill>
              </a:rPr>
              <a:t>)] * </a:t>
            </a:r>
            <a:r>
              <a:rPr lang="en-US" sz="2400" dirty="0" err="1" smtClean="0">
                <a:solidFill>
                  <a:srgbClr val="3333FF"/>
                </a:solidFill>
              </a:rPr>
              <a:t>sqrt</a:t>
            </a:r>
            <a:r>
              <a:rPr lang="en-US" sz="2400" dirty="0" smtClean="0">
                <a:solidFill>
                  <a:srgbClr val="3333FF"/>
                </a:solidFill>
              </a:rPr>
              <a:t>(n–2)</a:t>
            </a:r>
            <a:endParaRPr lang="en-US" sz="2400" dirty="0">
              <a:solidFill>
                <a:srgbClr val="3333FF"/>
              </a:solidFill>
            </a:endParaRPr>
          </a:p>
          <a:p>
            <a:endParaRPr lang="en-US" sz="2000" dirty="0"/>
          </a:p>
          <a:p>
            <a:r>
              <a:rPr lang="en-US" sz="2800" dirty="0" smtClean="0"/>
              <a:t>For inference for simple regression, use </a:t>
            </a:r>
            <a:r>
              <a:rPr lang="en-US" sz="2800" dirty="0" err="1" smtClean="0"/>
              <a:t>T</a:t>
            </a:r>
            <a:r>
              <a:rPr lang="en-US" sz="2800" baseline="-25000" dirty="0" err="1" smtClean="0"/>
              <a:t>n</a:t>
            </a:r>
            <a:r>
              <a:rPr lang="en-US" sz="2800" baseline="-25000" dirty="0" smtClean="0"/>
              <a:t>–2</a:t>
            </a:r>
            <a:r>
              <a:rPr lang="en-US" sz="2800" dirty="0" smtClean="0"/>
              <a:t> </a:t>
            </a:r>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37</a:t>
            </a:fld>
            <a:endParaRPr lang="en-US" altLang="en-US" dirty="0"/>
          </a:p>
        </p:txBody>
      </p:sp>
    </p:spTree>
    <p:extLst>
      <p:ext uri="{BB962C8B-B14F-4D97-AF65-F5344CB8AC3E}">
        <p14:creationId xmlns:p14="http://schemas.microsoft.com/office/powerpoint/2010/main" val="794980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754880" y="365760"/>
            <a:ext cx="3924300" cy="5886450"/>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Different random samples lead to different sample regression lines</a:t>
            </a:r>
          </a:p>
          <a:p>
            <a:endParaRPr lang="en-US" dirty="0"/>
          </a:p>
          <a:p>
            <a:r>
              <a:rPr lang="en-US" sz="2400" dirty="0" smtClean="0"/>
              <a:t>SE(b</a:t>
            </a:r>
            <a:r>
              <a:rPr lang="en-US" sz="2400" baseline="-25000" dirty="0" smtClean="0"/>
              <a:t>0</a:t>
            </a:r>
            <a:r>
              <a:rPr lang="en-US" sz="2400" dirty="0" smtClean="0"/>
              <a:t>) is the spread among the possible sample intercepts</a:t>
            </a:r>
            <a:endParaRPr lang="en-US" sz="2400"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38</a:t>
            </a:fld>
            <a:endParaRPr lang="en-US" altLang="en-US"/>
          </a:p>
        </p:txBody>
      </p:sp>
      <p:pic>
        <p:nvPicPr>
          <p:cNvPr id="12" name="Picture 11"/>
          <p:cNvPicPr>
            <a:picLocks noChangeAspect="1"/>
          </p:cNvPicPr>
          <p:nvPr/>
        </p:nvPicPr>
        <p:blipFill>
          <a:blip r:embed="rId2"/>
          <a:stretch>
            <a:fillRect/>
          </a:stretch>
        </p:blipFill>
        <p:spPr>
          <a:xfrm>
            <a:off x="4754880" y="365760"/>
            <a:ext cx="3924300" cy="5886450"/>
          </a:xfrm>
          <a:prstGeom prst="rect">
            <a:avLst/>
          </a:prstGeom>
        </p:spPr>
      </p:pic>
      <p:pic>
        <p:nvPicPr>
          <p:cNvPr id="2" name="Picture 1"/>
          <p:cNvPicPr>
            <a:picLocks noChangeAspect="1"/>
          </p:cNvPicPr>
          <p:nvPr/>
        </p:nvPicPr>
        <p:blipFill>
          <a:blip r:embed="rId3"/>
          <a:stretch>
            <a:fillRect/>
          </a:stretch>
        </p:blipFill>
        <p:spPr>
          <a:xfrm>
            <a:off x="4754880" y="365760"/>
            <a:ext cx="3924300" cy="5886450"/>
          </a:xfrm>
          <a:prstGeom prst="rect">
            <a:avLst/>
          </a:prstGeom>
        </p:spPr>
      </p:pic>
      <p:pic>
        <p:nvPicPr>
          <p:cNvPr id="3" name="Picture 2"/>
          <p:cNvPicPr>
            <a:picLocks noChangeAspect="1"/>
          </p:cNvPicPr>
          <p:nvPr/>
        </p:nvPicPr>
        <p:blipFill>
          <a:blip r:embed="rId4"/>
          <a:stretch>
            <a:fillRect/>
          </a:stretch>
        </p:blipFill>
        <p:spPr>
          <a:xfrm>
            <a:off x="4754880" y="365760"/>
            <a:ext cx="3924300" cy="5886450"/>
          </a:xfrm>
          <a:prstGeom prst="rect">
            <a:avLst/>
          </a:prstGeom>
        </p:spPr>
      </p:pic>
      <p:pic>
        <p:nvPicPr>
          <p:cNvPr id="8" name="Picture 7"/>
          <p:cNvPicPr>
            <a:picLocks noChangeAspect="1"/>
          </p:cNvPicPr>
          <p:nvPr/>
        </p:nvPicPr>
        <p:blipFill>
          <a:blip r:embed="rId5"/>
          <a:stretch>
            <a:fillRect/>
          </a:stretch>
        </p:blipFill>
        <p:spPr>
          <a:xfrm>
            <a:off x="4754880" y="365760"/>
            <a:ext cx="3924300" cy="5886450"/>
          </a:xfrm>
          <a:prstGeom prst="rect">
            <a:avLst/>
          </a:prstGeom>
        </p:spPr>
      </p:pic>
      <p:pic>
        <p:nvPicPr>
          <p:cNvPr id="9" name="Picture 8"/>
          <p:cNvPicPr>
            <a:picLocks noChangeAspect="1"/>
          </p:cNvPicPr>
          <p:nvPr/>
        </p:nvPicPr>
        <p:blipFill>
          <a:blip r:embed="rId6"/>
          <a:stretch>
            <a:fillRect/>
          </a:stretch>
        </p:blipFill>
        <p:spPr>
          <a:xfrm>
            <a:off x="4754880" y="365760"/>
            <a:ext cx="3924300" cy="5886450"/>
          </a:xfrm>
          <a:prstGeom prst="rect">
            <a:avLst/>
          </a:prstGeom>
        </p:spPr>
      </p:pic>
      <p:pic>
        <p:nvPicPr>
          <p:cNvPr id="10" name="Picture 9"/>
          <p:cNvPicPr>
            <a:picLocks noChangeAspect="1"/>
          </p:cNvPicPr>
          <p:nvPr/>
        </p:nvPicPr>
        <p:blipFill>
          <a:blip r:embed="rId7"/>
          <a:stretch>
            <a:fillRect/>
          </a:stretch>
        </p:blipFill>
        <p:spPr>
          <a:xfrm>
            <a:off x="4754880" y="365760"/>
            <a:ext cx="3924300" cy="5886450"/>
          </a:xfrm>
          <a:prstGeom prst="rect">
            <a:avLst/>
          </a:prstGeom>
        </p:spPr>
      </p:pic>
      <p:pic>
        <p:nvPicPr>
          <p:cNvPr id="11" name="Picture 10"/>
          <p:cNvPicPr>
            <a:picLocks noChangeAspect="1"/>
          </p:cNvPicPr>
          <p:nvPr/>
        </p:nvPicPr>
        <p:blipFill>
          <a:blip r:embed="rId8"/>
          <a:stretch>
            <a:fillRect/>
          </a:stretch>
        </p:blipFill>
        <p:spPr>
          <a:xfrm>
            <a:off x="4754880" y="365760"/>
            <a:ext cx="3924300" cy="5886450"/>
          </a:xfrm>
          <a:prstGeom prst="rect">
            <a:avLst/>
          </a:prstGeom>
        </p:spPr>
      </p:pic>
      <p:pic>
        <p:nvPicPr>
          <p:cNvPr id="13" name="Picture 12"/>
          <p:cNvPicPr>
            <a:picLocks noChangeAspect="1"/>
          </p:cNvPicPr>
          <p:nvPr/>
        </p:nvPicPr>
        <p:blipFill>
          <a:blip r:embed="rId9"/>
          <a:stretch>
            <a:fillRect/>
          </a:stretch>
        </p:blipFill>
        <p:spPr>
          <a:xfrm>
            <a:off x="4754880" y="365760"/>
            <a:ext cx="3924300" cy="5886450"/>
          </a:xfrm>
          <a:prstGeom prst="rect">
            <a:avLst/>
          </a:prstGeom>
        </p:spPr>
      </p:pic>
      <p:pic>
        <p:nvPicPr>
          <p:cNvPr id="14" name="Picture 13"/>
          <p:cNvPicPr>
            <a:picLocks noChangeAspect="1"/>
          </p:cNvPicPr>
          <p:nvPr/>
        </p:nvPicPr>
        <p:blipFill>
          <a:blip r:embed="rId10"/>
          <a:stretch>
            <a:fillRect/>
          </a:stretch>
        </p:blipFill>
        <p:spPr>
          <a:xfrm>
            <a:off x="4754880" y="365760"/>
            <a:ext cx="3924300" cy="5886450"/>
          </a:xfrm>
          <a:prstGeom prst="rect">
            <a:avLst/>
          </a:prstGeom>
        </p:spPr>
      </p:pic>
      <p:pic>
        <p:nvPicPr>
          <p:cNvPr id="15" name="Picture 14"/>
          <p:cNvPicPr>
            <a:picLocks noChangeAspect="1"/>
          </p:cNvPicPr>
          <p:nvPr/>
        </p:nvPicPr>
        <p:blipFill>
          <a:blip r:embed="rId11"/>
          <a:stretch>
            <a:fillRect/>
          </a:stretch>
        </p:blipFill>
        <p:spPr>
          <a:xfrm>
            <a:off x="4754880" y="365760"/>
            <a:ext cx="3924300" cy="5886450"/>
          </a:xfrm>
          <a:prstGeom prst="rect">
            <a:avLst/>
          </a:prstGeom>
        </p:spPr>
      </p:pic>
      <p:pic>
        <p:nvPicPr>
          <p:cNvPr id="16" name="Picture 15"/>
          <p:cNvPicPr>
            <a:picLocks noChangeAspect="1"/>
          </p:cNvPicPr>
          <p:nvPr/>
        </p:nvPicPr>
        <p:blipFill>
          <a:blip r:embed="rId12"/>
          <a:stretch>
            <a:fillRect/>
          </a:stretch>
        </p:blipFill>
        <p:spPr>
          <a:xfrm>
            <a:off x="4754880" y="365760"/>
            <a:ext cx="3924300" cy="5886450"/>
          </a:xfrm>
          <a:prstGeom prst="rect">
            <a:avLst/>
          </a:prstGeom>
        </p:spPr>
      </p:pic>
      <p:sp>
        <p:nvSpPr>
          <p:cNvPr id="18" name="Rectangle 17"/>
          <p:cNvSpPr/>
          <p:nvPr/>
        </p:nvSpPr>
        <p:spPr bwMode="auto">
          <a:xfrm>
            <a:off x="5340100" y="2776115"/>
            <a:ext cx="307240" cy="1113745"/>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19" name="Picture 18"/>
          <p:cNvPicPr>
            <a:picLocks noChangeAspect="1"/>
          </p:cNvPicPr>
          <p:nvPr/>
        </p:nvPicPr>
        <p:blipFill>
          <a:blip r:embed="rId13"/>
          <a:stretch>
            <a:fillRect/>
          </a:stretch>
        </p:blipFill>
        <p:spPr>
          <a:xfrm>
            <a:off x="1001078" y="4235505"/>
            <a:ext cx="3209925" cy="1314450"/>
          </a:xfrm>
          <a:prstGeom prst="rect">
            <a:avLst/>
          </a:prstGeom>
        </p:spPr>
      </p:pic>
      <p:sp>
        <p:nvSpPr>
          <p:cNvPr id="20" name="TextBox 19"/>
          <p:cNvSpPr txBox="1"/>
          <p:nvPr/>
        </p:nvSpPr>
        <p:spPr>
          <a:xfrm>
            <a:off x="769905" y="3866173"/>
            <a:ext cx="3648475" cy="369332"/>
          </a:xfrm>
          <a:prstGeom prst="rect">
            <a:avLst/>
          </a:prstGeom>
          <a:noFill/>
        </p:spPr>
        <p:txBody>
          <a:bodyPr wrap="square" rtlCol="0">
            <a:spAutoFit/>
          </a:bodyPr>
          <a:lstStyle/>
          <a:p>
            <a:pPr algn="ctr"/>
            <a:r>
              <a:rPr lang="en-US" b="0" dirty="0" smtClean="0"/>
              <a:t>Distribution of </a:t>
            </a:r>
            <a:r>
              <a:rPr lang="en-US" b="0" dirty="0"/>
              <a:t>possible </a:t>
            </a:r>
            <a:r>
              <a:rPr lang="en-US" b="0" dirty="0" smtClean="0"/>
              <a:t>b</a:t>
            </a:r>
            <a:r>
              <a:rPr lang="en-US" b="0" baseline="-25000" dirty="0" smtClean="0"/>
              <a:t>0</a:t>
            </a:r>
            <a:r>
              <a:rPr lang="en-US" b="0" dirty="0" smtClean="0"/>
              <a:t>’s (n=95)</a:t>
            </a:r>
            <a:endParaRPr lang="en-US" b="0" dirty="0"/>
          </a:p>
        </p:txBody>
      </p:sp>
      <p:sp>
        <p:nvSpPr>
          <p:cNvPr id="22" name="TextBox 21"/>
          <p:cNvSpPr txBox="1"/>
          <p:nvPr/>
        </p:nvSpPr>
        <p:spPr>
          <a:xfrm>
            <a:off x="2421320" y="4888390"/>
            <a:ext cx="1250590" cy="369332"/>
          </a:xfrm>
          <a:prstGeom prst="rect">
            <a:avLst/>
          </a:prstGeom>
          <a:noFill/>
        </p:spPr>
        <p:txBody>
          <a:bodyPr wrap="square" rtlCol="0">
            <a:spAutoFit/>
          </a:bodyPr>
          <a:lstStyle/>
          <a:p>
            <a:r>
              <a:rPr lang="en-US" dirty="0" smtClean="0">
                <a:latin typeface="Symbol" panose="05050102010706020507" pitchFamily="18" charset="2"/>
              </a:rPr>
              <a:t>b</a:t>
            </a:r>
            <a:r>
              <a:rPr lang="en-US" baseline="-25000" dirty="0" smtClean="0"/>
              <a:t>0</a:t>
            </a:r>
            <a:endParaRPr lang="en-US" dirty="0"/>
          </a:p>
        </p:txBody>
      </p:sp>
      <p:cxnSp>
        <p:nvCxnSpPr>
          <p:cNvPr id="24" name="Straight Connector 23"/>
          <p:cNvCxnSpPr/>
          <p:nvPr/>
        </p:nvCxnSpPr>
        <p:spPr bwMode="auto">
          <a:xfrm flipV="1">
            <a:off x="2872655" y="4715415"/>
            <a:ext cx="0" cy="56135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5" name="Straight Connector 24"/>
          <p:cNvCxnSpPr/>
          <p:nvPr/>
        </p:nvCxnSpPr>
        <p:spPr bwMode="auto">
          <a:xfrm flipV="1">
            <a:off x="2296580" y="4696365"/>
            <a:ext cx="0" cy="56135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6" name="TextBox 25"/>
          <p:cNvSpPr txBox="1"/>
          <p:nvPr/>
        </p:nvSpPr>
        <p:spPr>
          <a:xfrm>
            <a:off x="1853715" y="5701986"/>
            <a:ext cx="1527730" cy="338554"/>
          </a:xfrm>
          <a:prstGeom prst="rect">
            <a:avLst/>
          </a:prstGeom>
          <a:noFill/>
        </p:spPr>
        <p:txBody>
          <a:bodyPr wrap="square" rtlCol="0">
            <a:spAutoFit/>
          </a:bodyPr>
          <a:lstStyle/>
          <a:p>
            <a:pPr algn="ctr"/>
            <a:r>
              <a:rPr lang="en-US" sz="1600" b="0" dirty="0" smtClean="0">
                <a:latin typeface="Symbol" panose="05050102010706020507" pitchFamily="18" charset="2"/>
              </a:rPr>
              <a:t>b</a:t>
            </a:r>
            <a:r>
              <a:rPr lang="en-US" sz="1600" b="0" baseline="-25000" dirty="0" smtClean="0"/>
              <a:t>0</a:t>
            </a:r>
            <a:r>
              <a:rPr lang="en-US" sz="1600" b="0" dirty="0" smtClean="0"/>
              <a:t> </a:t>
            </a:r>
            <a:r>
              <a:rPr lang="en-US" sz="1600" b="0" u="sng" dirty="0" smtClean="0"/>
              <a:t>+</a:t>
            </a:r>
            <a:r>
              <a:rPr lang="en-US" sz="1600" b="0" dirty="0" smtClean="0"/>
              <a:t> SE(b</a:t>
            </a:r>
            <a:r>
              <a:rPr lang="en-US" sz="1600" b="0" baseline="-25000" dirty="0" smtClean="0"/>
              <a:t>0</a:t>
            </a:r>
            <a:r>
              <a:rPr lang="en-US" sz="1600" b="0" dirty="0" smtClean="0"/>
              <a:t>)</a:t>
            </a:r>
            <a:endParaRPr lang="en-US" sz="1600" b="0" dirty="0"/>
          </a:p>
        </p:txBody>
      </p:sp>
      <p:sp>
        <p:nvSpPr>
          <p:cNvPr id="27" name="Right Brace 26"/>
          <p:cNvSpPr/>
          <p:nvPr/>
        </p:nvSpPr>
        <p:spPr bwMode="auto">
          <a:xfrm rot="5400000">
            <a:off x="2468352" y="5387707"/>
            <a:ext cx="221855" cy="54635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9" name="Straight Arrow Connector 28"/>
          <p:cNvCxnSpPr>
            <a:stCxn id="18" idx="1"/>
          </p:cNvCxnSpPr>
          <p:nvPr/>
        </p:nvCxnSpPr>
        <p:spPr bwMode="auto">
          <a:xfrm flipH="1">
            <a:off x="3151015" y="3332988"/>
            <a:ext cx="2189085" cy="1363377"/>
          </a:xfrm>
          <a:prstGeom prst="straightConnector1">
            <a:avLst/>
          </a:prstGeom>
          <a:solidFill>
            <a:schemeClr val="accent1"/>
          </a:solidFill>
          <a:ln w="9525" cap="flat" cmpd="sng" algn="ctr">
            <a:solidFill>
              <a:srgbClr val="C00000"/>
            </a:solidFill>
            <a:prstDash val="solid"/>
            <a:round/>
            <a:headEnd type="none" w="med" len="med"/>
            <a:tailEnd type="triangle" w="lg" len="lg"/>
          </a:ln>
          <a:effectLst/>
        </p:spPr>
      </p:cxnSp>
    </p:spTree>
    <p:extLst>
      <p:ext uri="{BB962C8B-B14F-4D97-AF65-F5344CB8AC3E}">
        <p14:creationId xmlns:p14="http://schemas.microsoft.com/office/powerpoint/2010/main" val="240135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fade">
                                      <p:cBhvr>
                                        <p:cTn id="48" dur="500"/>
                                        <p:tgtEl>
                                          <p:spTgt spid="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up)">
                                      <p:cBhvr>
                                        <p:cTn id="57" dur="500"/>
                                        <p:tgtEl>
                                          <p:spTgt spid="29"/>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par>
                                <p:cTn id="79" presetID="10"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2" grpId="0"/>
      <p:bldP spid="26" grpId="0"/>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754880" y="365760"/>
            <a:ext cx="3924300" cy="5886450"/>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Different random samples lead to different sample regression lines</a:t>
            </a:r>
          </a:p>
          <a:p>
            <a:endParaRPr lang="en-US" dirty="0"/>
          </a:p>
          <a:p>
            <a:r>
              <a:rPr lang="en-US" sz="2400" dirty="0" smtClean="0"/>
              <a:t>SE(b</a:t>
            </a:r>
            <a:r>
              <a:rPr lang="en-US" sz="2400" baseline="-25000" dirty="0" smtClean="0"/>
              <a:t>1</a:t>
            </a:r>
            <a:r>
              <a:rPr lang="en-US" sz="2400" dirty="0" smtClean="0"/>
              <a:t>) is the spread among the possible sample slopes (“tilts”)</a:t>
            </a:r>
            <a:endParaRPr lang="en-US" sz="2400"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39</a:t>
            </a:fld>
            <a:endParaRPr lang="en-US" altLang="en-US"/>
          </a:p>
        </p:txBody>
      </p:sp>
      <p:pic>
        <p:nvPicPr>
          <p:cNvPr id="12" name="Picture 11"/>
          <p:cNvPicPr>
            <a:picLocks noChangeAspect="1"/>
          </p:cNvPicPr>
          <p:nvPr/>
        </p:nvPicPr>
        <p:blipFill>
          <a:blip r:embed="rId2"/>
          <a:stretch>
            <a:fillRect/>
          </a:stretch>
        </p:blipFill>
        <p:spPr>
          <a:xfrm>
            <a:off x="4754880" y="365760"/>
            <a:ext cx="3924300" cy="5886450"/>
          </a:xfrm>
          <a:prstGeom prst="rect">
            <a:avLst/>
          </a:prstGeom>
        </p:spPr>
      </p:pic>
      <p:pic>
        <p:nvPicPr>
          <p:cNvPr id="2" name="Picture 1"/>
          <p:cNvPicPr>
            <a:picLocks noChangeAspect="1"/>
          </p:cNvPicPr>
          <p:nvPr/>
        </p:nvPicPr>
        <p:blipFill>
          <a:blip r:embed="rId3"/>
          <a:stretch>
            <a:fillRect/>
          </a:stretch>
        </p:blipFill>
        <p:spPr>
          <a:xfrm>
            <a:off x="4754880" y="365760"/>
            <a:ext cx="3924300" cy="5886450"/>
          </a:xfrm>
          <a:prstGeom prst="rect">
            <a:avLst/>
          </a:prstGeom>
        </p:spPr>
      </p:pic>
      <p:pic>
        <p:nvPicPr>
          <p:cNvPr id="3" name="Picture 2"/>
          <p:cNvPicPr>
            <a:picLocks noChangeAspect="1"/>
          </p:cNvPicPr>
          <p:nvPr/>
        </p:nvPicPr>
        <p:blipFill>
          <a:blip r:embed="rId4"/>
          <a:stretch>
            <a:fillRect/>
          </a:stretch>
        </p:blipFill>
        <p:spPr>
          <a:xfrm>
            <a:off x="4754880" y="365760"/>
            <a:ext cx="3924300" cy="5886450"/>
          </a:xfrm>
          <a:prstGeom prst="rect">
            <a:avLst/>
          </a:prstGeom>
        </p:spPr>
      </p:pic>
      <p:pic>
        <p:nvPicPr>
          <p:cNvPr id="8" name="Picture 7"/>
          <p:cNvPicPr>
            <a:picLocks noChangeAspect="1"/>
          </p:cNvPicPr>
          <p:nvPr/>
        </p:nvPicPr>
        <p:blipFill>
          <a:blip r:embed="rId5"/>
          <a:stretch>
            <a:fillRect/>
          </a:stretch>
        </p:blipFill>
        <p:spPr>
          <a:xfrm>
            <a:off x="4754880" y="365760"/>
            <a:ext cx="3924300" cy="5886450"/>
          </a:xfrm>
          <a:prstGeom prst="rect">
            <a:avLst/>
          </a:prstGeom>
        </p:spPr>
      </p:pic>
      <p:pic>
        <p:nvPicPr>
          <p:cNvPr id="9" name="Picture 8"/>
          <p:cNvPicPr>
            <a:picLocks noChangeAspect="1"/>
          </p:cNvPicPr>
          <p:nvPr/>
        </p:nvPicPr>
        <p:blipFill>
          <a:blip r:embed="rId6"/>
          <a:stretch>
            <a:fillRect/>
          </a:stretch>
        </p:blipFill>
        <p:spPr>
          <a:xfrm>
            <a:off x="4754880" y="365760"/>
            <a:ext cx="3924300" cy="5886450"/>
          </a:xfrm>
          <a:prstGeom prst="rect">
            <a:avLst/>
          </a:prstGeom>
        </p:spPr>
      </p:pic>
      <p:pic>
        <p:nvPicPr>
          <p:cNvPr id="10" name="Picture 9"/>
          <p:cNvPicPr>
            <a:picLocks noChangeAspect="1"/>
          </p:cNvPicPr>
          <p:nvPr/>
        </p:nvPicPr>
        <p:blipFill>
          <a:blip r:embed="rId7"/>
          <a:stretch>
            <a:fillRect/>
          </a:stretch>
        </p:blipFill>
        <p:spPr>
          <a:xfrm>
            <a:off x="4754880" y="365760"/>
            <a:ext cx="3924300" cy="5886450"/>
          </a:xfrm>
          <a:prstGeom prst="rect">
            <a:avLst/>
          </a:prstGeom>
        </p:spPr>
      </p:pic>
      <p:pic>
        <p:nvPicPr>
          <p:cNvPr id="11" name="Picture 10"/>
          <p:cNvPicPr>
            <a:picLocks noChangeAspect="1"/>
          </p:cNvPicPr>
          <p:nvPr/>
        </p:nvPicPr>
        <p:blipFill>
          <a:blip r:embed="rId8"/>
          <a:stretch>
            <a:fillRect/>
          </a:stretch>
        </p:blipFill>
        <p:spPr>
          <a:xfrm>
            <a:off x="4754880" y="365760"/>
            <a:ext cx="3924300" cy="5886450"/>
          </a:xfrm>
          <a:prstGeom prst="rect">
            <a:avLst/>
          </a:prstGeom>
        </p:spPr>
      </p:pic>
      <p:pic>
        <p:nvPicPr>
          <p:cNvPr id="13" name="Picture 12"/>
          <p:cNvPicPr>
            <a:picLocks noChangeAspect="1"/>
          </p:cNvPicPr>
          <p:nvPr/>
        </p:nvPicPr>
        <p:blipFill>
          <a:blip r:embed="rId9"/>
          <a:stretch>
            <a:fillRect/>
          </a:stretch>
        </p:blipFill>
        <p:spPr>
          <a:xfrm>
            <a:off x="4754880" y="365760"/>
            <a:ext cx="3924300" cy="5886450"/>
          </a:xfrm>
          <a:prstGeom prst="rect">
            <a:avLst/>
          </a:prstGeom>
        </p:spPr>
      </p:pic>
      <p:pic>
        <p:nvPicPr>
          <p:cNvPr id="14" name="Picture 13"/>
          <p:cNvPicPr>
            <a:picLocks noChangeAspect="1"/>
          </p:cNvPicPr>
          <p:nvPr/>
        </p:nvPicPr>
        <p:blipFill>
          <a:blip r:embed="rId10"/>
          <a:stretch>
            <a:fillRect/>
          </a:stretch>
        </p:blipFill>
        <p:spPr>
          <a:xfrm>
            <a:off x="4754880" y="365760"/>
            <a:ext cx="3924300" cy="5886450"/>
          </a:xfrm>
          <a:prstGeom prst="rect">
            <a:avLst/>
          </a:prstGeom>
        </p:spPr>
      </p:pic>
      <p:pic>
        <p:nvPicPr>
          <p:cNvPr id="15" name="Picture 14"/>
          <p:cNvPicPr>
            <a:picLocks noChangeAspect="1"/>
          </p:cNvPicPr>
          <p:nvPr/>
        </p:nvPicPr>
        <p:blipFill>
          <a:blip r:embed="rId11"/>
          <a:stretch>
            <a:fillRect/>
          </a:stretch>
        </p:blipFill>
        <p:spPr>
          <a:xfrm>
            <a:off x="4754880" y="365760"/>
            <a:ext cx="3924300" cy="5886450"/>
          </a:xfrm>
          <a:prstGeom prst="rect">
            <a:avLst/>
          </a:prstGeom>
        </p:spPr>
      </p:pic>
      <p:pic>
        <p:nvPicPr>
          <p:cNvPr id="16" name="Picture 15"/>
          <p:cNvPicPr>
            <a:picLocks noChangeAspect="1"/>
          </p:cNvPicPr>
          <p:nvPr/>
        </p:nvPicPr>
        <p:blipFill>
          <a:blip r:embed="rId12"/>
          <a:stretch>
            <a:fillRect/>
          </a:stretch>
        </p:blipFill>
        <p:spPr>
          <a:xfrm>
            <a:off x="4754880" y="365760"/>
            <a:ext cx="3924300" cy="5886450"/>
          </a:xfrm>
          <a:prstGeom prst="rect">
            <a:avLst/>
          </a:prstGeom>
        </p:spPr>
      </p:pic>
      <p:sp>
        <p:nvSpPr>
          <p:cNvPr id="18" name="Rectangle 17"/>
          <p:cNvSpPr/>
          <p:nvPr/>
        </p:nvSpPr>
        <p:spPr bwMode="auto">
          <a:xfrm>
            <a:off x="6645869" y="2430470"/>
            <a:ext cx="422455" cy="1113745"/>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6" name="TextBox 25"/>
          <p:cNvSpPr txBox="1"/>
          <p:nvPr/>
        </p:nvSpPr>
        <p:spPr>
          <a:xfrm>
            <a:off x="1853715" y="5701986"/>
            <a:ext cx="1527730" cy="338554"/>
          </a:xfrm>
          <a:prstGeom prst="rect">
            <a:avLst/>
          </a:prstGeom>
          <a:noFill/>
        </p:spPr>
        <p:txBody>
          <a:bodyPr wrap="square" rtlCol="0">
            <a:spAutoFit/>
          </a:bodyPr>
          <a:lstStyle/>
          <a:p>
            <a:pPr algn="ctr"/>
            <a:r>
              <a:rPr lang="en-US" sz="1600" b="0" dirty="0" smtClean="0">
                <a:latin typeface="Symbol" panose="05050102010706020507" pitchFamily="18" charset="2"/>
              </a:rPr>
              <a:t>b</a:t>
            </a:r>
            <a:r>
              <a:rPr lang="en-US" sz="1600" b="0" baseline="-25000" dirty="0" smtClean="0"/>
              <a:t>1</a:t>
            </a:r>
            <a:r>
              <a:rPr lang="en-US" sz="1600" b="0" dirty="0" smtClean="0"/>
              <a:t> </a:t>
            </a:r>
            <a:r>
              <a:rPr lang="en-US" sz="1600" b="0" u="sng" dirty="0" smtClean="0"/>
              <a:t>+</a:t>
            </a:r>
            <a:r>
              <a:rPr lang="en-US" sz="1600" b="0" dirty="0" smtClean="0"/>
              <a:t> SE(b</a:t>
            </a:r>
            <a:r>
              <a:rPr lang="en-US" sz="1600" b="0" baseline="-25000" dirty="0" smtClean="0"/>
              <a:t>1</a:t>
            </a:r>
            <a:r>
              <a:rPr lang="en-US" sz="1600" b="0" dirty="0" smtClean="0"/>
              <a:t>)</a:t>
            </a:r>
            <a:endParaRPr lang="en-US" sz="1600" b="0" dirty="0"/>
          </a:p>
        </p:txBody>
      </p:sp>
      <p:sp>
        <p:nvSpPr>
          <p:cNvPr id="27" name="Right Brace 26"/>
          <p:cNvSpPr/>
          <p:nvPr/>
        </p:nvSpPr>
        <p:spPr bwMode="auto">
          <a:xfrm rot="5400000">
            <a:off x="2468352" y="5387707"/>
            <a:ext cx="221855" cy="54635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13"/>
          <a:stretch>
            <a:fillRect/>
          </a:stretch>
        </p:blipFill>
        <p:spPr>
          <a:xfrm>
            <a:off x="806832" y="4244722"/>
            <a:ext cx="3228975" cy="1304925"/>
          </a:xfrm>
          <a:prstGeom prst="rect">
            <a:avLst/>
          </a:prstGeom>
        </p:spPr>
      </p:pic>
      <p:sp>
        <p:nvSpPr>
          <p:cNvPr id="33" name="TextBox 32"/>
          <p:cNvSpPr txBox="1"/>
          <p:nvPr/>
        </p:nvSpPr>
        <p:spPr>
          <a:xfrm>
            <a:off x="769905" y="3866173"/>
            <a:ext cx="3648475" cy="369332"/>
          </a:xfrm>
          <a:prstGeom prst="rect">
            <a:avLst/>
          </a:prstGeom>
          <a:noFill/>
        </p:spPr>
        <p:txBody>
          <a:bodyPr wrap="square" rtlCol="0">
            <a:spAutoFit/>
          </a:bodyPr>
          <a:lstStyle/>
          <a:p>
            <a:pPr algn="ctr"/>
            <a:r>
              <a:rPr lang="en-US" b="0" dirty="0" smtClean="0"/>
              <a:t>Distribution of </a:t>
            </a:r>
            <a:r>
              <a:rPr lang="en-US" b="0" dirty="0"/>
              <a:t>possible </a:t>
            </a:r>
            <a:r>
              <a:rPr lang="en-US" b="0" dirty="0" smtClean="0"/>
              <a:t>b</a:t>
            </a:r>
            <a:r>
              <a:rPr lang="en-US" b="0" baseline="-25000" dirty="0"/>
              <a:t>1</a:t>
            </a:r>
            <a:r>
              <a:rPr lang="en-US" b="0" dirty="0" smtClean="0"/>
              <a:t>’s (n=95)</a:t>
            </a:r>
            <a:endParaRPr lang="en-US" b="0" dirty="0"/>
          </a:p>
        </p:txBody>
      </p:sp>
      <p:sp>
        <p:nvSpPr>
          <p:cNvPr id="34" name="TextBox 33"/>
          <p:cNvSpPr txBox="1"/>
          <p:nvPr/>
        </p:nvSpPr>
        <p:spPr>
          <a:xfrm>
            <a:off x="2421320" y="4888390"/>
            <a:ext cx="1250590" cy="369332"/>
          </a:xfrm>
          <a:prstGeom prst="rect">
            <a:avLst/>
          </a:prstGeom>
          <a:noFill/>
        </p:spPr>
        <p:txBody>
          <a:bodyPr wrap="square" rtlCol="0">
            <a:spAutoFit/>
          </a:bodyPr>
          <a:lstStyle/>
          <a:p>
            <a:r>
              <a:rPr lang="en-US" dirty="0" smtClean="0">
                <a:latin typeface="Symbol" panose="05050102010706020507" pitchFamily="18" charset="2"/>
              </a:rPr>
              <a:t>b</a:t>
            </a:r>
            <a:r>
              <a:rPr lang="en-US" baseline="-25000" dirty="0" smtClean="0"/>
              <a:t>1</a:t>
            </a:r>
            <a:endParaRPr lang="en-US" dirty="0"/>
          </a:p>
        </p:txBody>
      </p:sp>
      <p:cxnSp>
        <p:nvCxnSpPr>
          <p:cNvPr id="35" name="Straight Connector 34"/>
          <p:cNvCxnSpPr/>
          <p:nvPr/>
        </p:nvCxnSpPr>
        <p:spPr bwMode="auto">
          <a:xfrm flipV="1">
            <a:off x="2872655" y="4715415"/>
            <a:ext cx="0" cy="56135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6" name="Straight Connector 35"/>
          <p:cNvCxnSpPr/>
          <p:nvPr/>
        </p:nvCxnSpPr>
        <p:spPr bwMode="auto">
          <a:xfrm flipV="1">
            <a:off x="2296580" y="4696365"/>
            <a:ext cx="0" cy="56135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8" name="Straight Arrow Connector 37"/>
          <p:cNvCxnSpPr/>
          <p:nvPr/>
        </p:nvCxnSpPr>
        <p:spPr bwMode="auto">
          <a:xfrm flipH="1">
            <a:off x="3193871" y="2987343"/>
            <a:ext cx="3451998" cy="1516997"/>
          </a:xfrm>
          <a:prstGeom prst="straightConnector1">
            <a:avLst/>
          </a:prstGeom>
          <a:solidFill>
            <a:schemeClr val="accent1"/>
          </a:solidFill>
          <a:ln w="9525" cap="flat" cmpd="sng" algn="ctr">
            <a:solidFill>
              <a:srgbClr val="C00000"/>
            </a:solidFill>
            <a:prstDash val="solid"/>
            <a:round/>
            <a:headEnd type="none" w="med" len="med"/>
            <a:tailEnd type="triangle" w="lg" len="lg"/>
          </a:ln>
          <a:effectLst/>
        </p:spPr>
      </p:cxnSp>
    </p:spTree>
    <p:extLst>
      <p:ext uri="{BB962C8B-B14F-4D97-AF65-F5344CB8AC3E}">
        <p14:creationId xmlns:p14="http://schemas.microsoft.com/office/powerpoint/2010/main" val="202274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p:bldP spid="27" grpId="0" animBg="1"/>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a:xfrm>
            <a:off x="457199" y="350838"/>
            <a:ext cx="4306825" cy="5821362"/>
          </a:xfrm>
        </p:spPr>
        <p:txBody>
          <a:bodyPr/>
          <a:lstStyle/>
          <a:p>
            <a:r>
              <a:rPr lang="en-US" dirty="0" smtClean="0"/>
              <a:t>Regression is most reasonable for “nicely behaved” data</a:t>
            </a:r>
          </a:p>
          <a:p>
            <a:pPr lvl="1"/>
            <a:endParaRPr lang="en-US" sz="200" dirty="0" smtClean="0"/>
          </a:p>
          <a:p>
            <a:pPr lvl="1"/>
            <a:r>
              <a:rPr lang="en-US" dirty="0" smtClean="0"/>
              <a:t>One cluster</a:t>
            </a:r>
          </a:p>
          <a:p>
            <a:pPr lvl="1"/>
            <a:endParaRPr lang="en-US" sz="200" dirty="0" smtClean="0"/>
          </a:p>
          <a:p>
            <a:pPr lvl="1"/>
            <a:r>
              <a:rPr lang="en-US" dirty="0" smtClean="0"/>
              <a:t>Linear</a:t>
            </a:r>
          </a:p>
          <a:p>
            <a:pPr lvl="1"/>
            <a:endParaRPr lang="en-US" sz="200" dirty="0" smtClean="0"/>
          </a:p>
          <a:p>
            <a:pPr lvl="1"/>
            <a:r>
              <a:rPr lang="en-US" dirty="0" smtClean="0"/>
              <a:t>Constant spread</a:t>
            </a:r>
          </a:p>
          <a:p>
            <a:pPr lvl="1"/>
            <a:endParaRPr lang="en-US" dirty="0"/>
          </a:p>
        </p:txBody>
      </p:sp>
      <p:sp>
        <p:nvSpPr>
          <p:cNvPr id="7" name="Content Placeholder 6"/>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4</a:t>
            </a:fld>
            <a:endParaRPr lang="en-US" altLang="en-US"/>
          </a:p>
        </p:txBody>
      </p:sp>
    </p:spTree>
    <p:extLst>
      <p:ext uri="{BB962C8B-B14F-4D97-AF65-F5344CB8AC3E}">
        <p14:creationId xmlns:p14="http://schemas.microsoft.com/office/powerpoint/2010/main" val="93852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Effect transition="in" filter="wipe(left)">
                                      <p:cBhvr>
                                        <p:cTn id="11" dur="500"/>
                                        <p:tgtEl>
                                          <p:spTgt spid="6">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Different random samples lead to different sample regression lines</a:t>
            </a:r>
          </a:p>
          <a:p>
            <a:endParaRPr lang="en-US" sz="2400" dirty="0"/>
          </a:p>
          <a:p>
            <a:r>
              <a:rPr lang="en-US" sz="2400" dirty="0"/>
              <a:t>SE(b0+b</a:t>
            </a:r>
            <a:r>
              <a:rPr lang="en-US" sz="2400" baseline="-25000" dirty="0"/>
              <a:t>1</a:t>
            </a:r>
            <a:r>
              <a:rPr lang="en-US" sz="2400" dirty="0"/>
              <a:t>x) is the uncertainty for an </a:t>
            </a:r>
            <a:r>
              <a:rPr lang="en-US" sz="2400" u="sng" dirty="0"/>
              <a:t>entire</a:t>
            </a:r>
            <a:r>
              <a:rPr lang="en-US" sz="2400" dirty="0"/>
              <a:t> regression line at once</a:t>
            </a:r>
          </a:p>
          <a:p>
            <a:endParaRPr lang="en-US" sz="2400" dirty="0"/>
          </a:p>
          <a:p>
            <a:r>
              <a:rPr lang="en-US" sz="2400" dirty="0" smtClean="0"/>
              <a:t>SE(</a:t>
            </a:r>
            <a:r>
              <a:rPr lang="en-US" sz="2400" dirty="0" err="1" smtClean="0"/>
              <a:t>indiv</a:t>
            </a:r>
            <a:r>
              <a:rPr lang="en-US" sz="2400" dirty="0" smtClean="0"/>
              <a:t> </a:t>
            </a:r>
            <a:r>
              <a:rPr lang="en-US" sz="2400" dirty="0"/>
              <a:t>Y) is the </a:t>
            </a:r>
            <a:r>
              <a:rPr lang="en-US" sz="2400" dirty="0" smtClean="0"/>
              <a:t>variation </a:t>
            </a:r>
            <a:r>
              <a:rPr lang="en-US" sz="2400" dirty="0"/>
              <a:t>among </a:t>
            </a:r>
            <a:r>
              <a:rPr lang="en-US" sz="2400" u="sng" dirty="0"/>
              <a:t>individual</a:t>
            </a:r>
            <a:r>
              <a:rPr lang="en-US" sz="2400" dirty="0"/>
              <a:t> values around </a:t>
            </a:r>
            <a:r>
              <a:rPr lang="en-US" sz="2400" dirty="0" smtClean="0"/>
              <a:t>the population </a:t>
            </a:r>
            <a:r>
              <a:rPr lang="en-US" sz="2400" dirty="0"/>
              <a:t>regression line</a:t>
            </a:r>
          </a:p>
          <a:p>
            <a:endParaRPr lang="en-US" sz="2400"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40</a:t>
            </a:fld>
            <a:endParaRPr lang="en-US" altLang="en-US"/>
          </a:p>
        </p:txBody>
      </p:sp>
      <p:pic>
        <p:nvPicPr>
          <p:cNvPr id="6" name="Picture 5"/>
          <p:cNvPicPr>
            <a:picLocks noChangeAspect="1"/>
          </p:cNvPicPr>
          <p:nvPr/>
        </p:nvPicPr>
        <p:blipFill>
          <a:blip r:embed="rId2"/>
          <a:stretch>
            <a:fillRect/>
          </a:stretch>
        </p:blipFill>
        <p:spPr>
          <a:xfrm>
            <a:off x="4754880" y="365760"/>
            <a:ext cx="3924300" cy="5886450"/>
          </a:xfrm>
          <a:prstGeom prst="rect">
            <a:avLst/>
          </a:prstGeom>
        </p:spPr>
      </p:pic>
      <p:pic>
        <p:nvPicPr>
          <p:cNvPr id="7" name="Picture 6"/>
          <p:cNvPicPr>
            <a:picLocks noChangeAspect="1"/>
          </p:cNvPicPr>
          <p:nvPr/>
        </p:nvPicPr>
        <p:blipFill>
          <a:blip r:embed="rId3"/>
          <a:stretch>
            <a:fillRect/>
          </a:stretch>
        </p:blipFill>
        <p:spPr>
          <a:xfrm>
            <a:off x="4758645" y="365760"/>
            <a:ext cx="3924300" cy="5886450"/>
          </a:xfrm>
          <a:prstGeom prst="rect">
            <a:avLst/>
          </a:prstGeom>
        </p:spPr>
      </p:pic>
      <p:pic>
        <p:nvPicPr>
          <p:cNvPr id="9" name="Picture 8"/>
          <p:cNvPicPr>
            <a:picLocks noChangeAspect="1"/>
          </p:cNvPicPr>
          <p:nvPr/>
        </p:nvPicPr>
        <p:blipFill>
          <a:blip r:embed="rId4"/>
          <a:stretch>
            <a:fillRect/>
          </a:stretch>
        </p:blipFill>
        <p:spPr>
          <a:xfrm>
            <a:off x="4754880" y="366307"/>
            <a:ext cx="3924300" cy="5886450"/>
          </a:xfrm>
          <a:prstGeom prst="rect">
            <a:avLst/>
          </a:prstGeom>
        </p:spPr>
      </p:pic>
      <p:sp>
        <p:nvSpPr>
          <p:cNvPr id="10" name="TextBox 9"/>
          <p:cNvSpPr txBox="1"/>
          <p:nvPr/>
        </p:nvSpPr>
        <p:spPr>
          <a:xfrm>
            <a:off x="7721210" y="2699305"/>
            <a:ext cx="1420984" cy="307777"/>
          </a:xfrm>
          <a:prstGeom prst="rect">
            <a:avLst/>
          </a:prstGeom>
          <a:noFill/>
        </p:spPr>
        <p:txBody>
          <a:bodyPr wrap="square" rtlCol="0">
            <a:spAutoFit/>
          </a:bodyPr>
          <a:lstStyle/>
          <a:p>
            <a:r>
              <a:rPr lang="en-US" sz="1400" u="sng" dirty="0" smtClean="0"/>
              <a:t>+</a:t>
            </a:r>
            <a:r>
              <a:rPr lang="en-US" sz="1400" dirty="0" smtClean="0"/>
              <a:t> 1 SE(b</a:t>
            </a:r>
            <a:r>
              <a:rPr lang="en-US" sz="1400" baseline="-25000" dirty="0" smtClean="0"/>
              <a:t>0</a:t>
            </a:r>
            <a:r>
              <a:rPr lang="en-US" sz="1400" dirty="0" smtClean="0"/>
              <a:t>+b</a:t>
            </a:r>
            <a:r>
              <a:rPr lang="en-US" sz="1400" baseline="-25000" dirty="0" smtClean="0"/>
              <a:t>1</a:t>
            </a:r>
            <a:r>
              <a:rPr lang="en-US" sz="1400" dirty="0" smtClean="0"/>
              <a:t>x)</a:t>
            </a:r>
            <a:endParaRPr lang="en-US" sz="1400" baseline="-25000" dirty="0"/>
          </a:p>
        </p:txBody>
      </p:sp>
      <p:sp>
        <p:nvSpPr>
          <p:cNvPr id="11" name="TextBox 10"/>
          <p:cNvSpPr txBox="1"/>
          <p:nvPr/>
        </p:nvSpPr>
        <p:spPr>
          <a:xfrm>
            <a:off x="7605996" y="3390595"/>
            <a:ext cx="1420984" cy="307777"/>
          </a:xfrm>
          <a:prstGeom prst="rect">
            <a:avLst/>
          </a:prstGeom>
          <a:noFill/>
        </p:spPr>
        <p:txBody>
          <a:bodyPr wrap="square" rtlCol="0">
            <a:spAutoFit/>
          </a:bodyPr>
          <a:lstStyle/>
          <a:p>
            <a:r>
              <a:rPr lang="en-US" sz="1400" u="sng" dirty="0" smtClean="0"/>
              <a:t>+</a:t>
            </a:r>
            <a:r>
              <a:rPr lang="en-US" sz="1400" dirty="0" smtClean="0"/>
              <a:t> 1 SE(</a:t>
            </a:r>
            <a:r>
              <a:rPr lang="en-US" sz="1400" dirty="0" err="1" smtClean="0"/>
              <a:t>indiv</a:t>
            </a:r>
            <a:r>
              <a:rPr lang="en-US" sz="1400" dirty="0" smtClean="0"/>
              <a:t> Y)</a:t>
            </a:r>
            <a:endParaRPr lang="en-US" sz="1400" baseline="-25000" dirty="0"/>
          </a:p>
        </p:txBody>
      </p:sp>
    </p:spTree>
    <p:extLst>
      <p:ext uri="{BB962C8B-B14F-4D97-AF65-F5344CB8AC3E}">
        <p14:creationId xmlns:p14="http://schemas.microsoft.com/office/powerpoint/2010/main" val="361142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350838"/>
            <a:ext cx="4297590" cy="5821362"/>
          </a:xfrm>
        </p:spPr>
        <p:txBody>
          <a:bodyPr/>
          <a:lstStyle/>
          <a:p>
            <a:r>
              <a:rPr lang="en-US" dirty="0" smtClean="0"/>
              <a:t>Questions about the four SE’s? </a:t>
            </a:r>
          </a:p>
          <a:p>
            <a:pPr lvl="1"/>
            <a:r>
              <a:rPr lang="en-US" sz="2000" dirty="0" smtClean="0"/>
              <a:t>SE(b</a:t>
            </a:r>
            <a:r>
              <a:rPr lang="en-US" sz="2000" baseline="-25000" dirty="0" smtClean="0"/>
              <a:t>0</a:t>
            </a:r>
            <a:r>
              <a:rPr lang="en-US" sz="2000" dirty="0" smtClean="0"/>
              <a:t>)</a:t>
            </a:r>
          </a:p>
          <a:p>
            <a:pPr lvl="1"/>
            <a:r>
              <a:rPr lang="en-US" sz="2000" dirty="0" smtClean="0"/>
              <a:t>SE(b</a:t>
            </a:r>
            <a:r>
              <a:rPr lang="en-US" sz="2000" baseline="-25000" dirty="0" smtClean="0"/>
              <a:t>1</a:t>
            </a:r>
            <a:r>
              <a:rPr lang="en-US" sz="2000" dirty="0" smtClean="0"/>
              <a:t>)</a:t>
            </a:r>
          </a:p>
          <a:p>
            <a:pPr lvl="1"/>
            <a:r>
              <a:rPr lang="en-US" sz="2000" dirty="0" smtClean="0"/>
              <a:t>SE(b</a:t>
            </a:r>
            <a:r>
              <a:rPr lang="en-US" sz="2000" baseline="-25000" dirty="0" smtClean="0"/>
              <a:t>0</a:t>
            </a:r>
            <a:r>
              <a:rPr lang="en-US" sz="2000" dirty="0" smtClean="0"/>
              <a:t> + b</a:t>
            </a:r>
            <a:r>
              <a:rPr lang="en-US" sz="2000" baseline="-25000" dirty="0" smtClean="0"/>
              <a:t>1</a:t>
            </a:r>
            <a:r>
              <a:rPr lang="en-US" sz="2000" dirty="0" smtClean="0"/>
              <a:t>x)</a:t>
            </a:r>
          </a:p>
          <a:p>
            <a:pPr lvl="1"/>
            <a:r>
              <a:rPr lang="en-US" sz="2000" dirty="0" smtClean="0"/>
              <a:t>SE(</a:t>
            </a:r>
            <a:r>
              <a:rPr lang="en-US" sz="2000" dirty="0" err="1" smtClean="0"/>
              <a:t>indiv</a:t>
            </a:r>
            <a:r>
              <a:rPr lang="en-US" sz="2000" dirty="0" smtClean="0"/>
              <a:t> Y at X)</a:t>
            </a:r>
          </a:p>
          <a:p>
            <a:pPr lvl="1"/>
            <a:endParaRPr lang="en-US" sz="2000" dirty="0"/>
          </a:p>
          <a:p>
            <a:r>
              <a:rPr lang="en-US" dirty="0" smtClean="0"/>
              <a:t>If the assumptions are correct, the formulas apply</a:t>
            </a:r>
          </a:p>
          <a:p>
            <a:endParaRPr lang="en-US" sz="2000" dirty="0" smtClean="0"/>
          </a:p>
          <a:p>
            <a:r>
              <a:rPr lang="en-US" dirty="0" smtClean="0"/>
              <a:t>How can we tell if assumptions are correct?</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41</a:t>
            </a:fld>
            <a:endParaRPr lang="en-US" altLang="en-US"/>
          </a:p>
        </p:txBody>
      </p:sp>
      <p:pic>
        <p:nvPicPr>
          <p:cNvPr id="6" name="Picture 5"/>
          <p:cNvPicPr>
            <a:picLocks noChangeAspect="1"/>
          </p:cNvPicPr>
          <p:nvPr/>
        </p:nvPicPr>
        <p:blipFill>
          <a:blip r:embed="rId2"/>
          <a:stretch>
            <a:fillRect/>
          </a:stretch>
        </p:blipFill>
        <p:spPr>
          <a:xfrm>
            <a:off x="4754880" y="365760"/>
            <a:ext cx="3924300" cy="5886450"/>
          </a:xfrm>
          <a:prstGeom prst="rect">
            <a:avLst/>
          </a:prstGeom>
        </p:spPr>
      </p:pic>
      <p:pic>
        <p:nvPicPr>
          <p:cNvPr id="7" name="Picture 6"/>
          <p:cNvPicPr>
            <a:picLocks noChangeAspect="1"/>
          </p:cNvPicPr>
          <p:nvPr/>
        </p:nvPicPr>
        <p:blipFill>
          <a:blip r:embed="rId3"/>
          <a:stretch>
            <a:fillRect/>
          </a:stretch>
        </p:blipFill>
        <p:spPr>
          <a:xfrm>
            <a:off x="4758645" y="365760"/>
            <a:ext cx="3924300" cy="5886450"/>
          </a:xfrm>
          <a:prstGeom prst="rect">
            <a:avLst/>
          </a:prstGeom>
        </p:spPr>
      </p:pic>
      <p:pic>
        <p:nvPicPr>
          <p:cNvPr id="9" name="Picture 8"/>
          <p:cNvPicPr>
            <a:picLocks noChangeAspect="1"/>
          </p:cNvPicPr>
          <p:nvPr/>
        </p:nvPicPr>
        <p:blipFill>
          <a:blip r:embed="rId4"/>
          <a:stretch>
            <a:fillRect/>
          </a:stretch>
        </p:blipFill>
        <p:spPr>
          <a:xfrm>
            <a:off x="4754880" y="366307"/>
            <a:ext cx="3924300" cy="5886450"/>
          </a:xfrm>
          <a:prstGeom prst="rect">
            <a:avLst/>
          </a:prstGeom>
        </p:spPr>
      </p:pic>
      <p:sp>
        <p:nvSpPr>
          <p:cNvPr id="10" name="TextBox 9"/>
          <p:cNvSpPr txBox="1"/>
          <p:nvPr/>
        </p:nvSpPr>
        <p:spPr>
          <a:xfrm>
            <a:off x="7721210" y="2699305"/>
            <a:ext cx="1420984" cy="307777"/>
          </a:xfrm>
          <a:prstGeom prst="rect">
            <a:avLst/>
          </a:prstGeom>
          <a:noFill/>
        </p:spPr>
        <p:txBody>
          <a:bodyPr wrap="square" rtlCol="0">
            <a:spAutoFit/>
          </a:bodyPr>
          <a:lstStyle/>
          <a:p>
            <a:r>
              <a:rPr lang="en-US" sz="1400" u="sng" dirty="0" smtClean="0"/>
              <a:t>+</a:t>
            </a:r>
            <a:r>
              <a:rPr lang="en-US" sz="1400" dirty="0" smtClean="0"/>
              <a:t> 1 SE(b</a:t>
            </a:r>
            <a:r>
              <a:rPr lang="en-US" sz="1400" baseline="-25000" dirty="0" smtClean="0"/>
              <a:t>0</a:t>
            </a:r>
            <a:r>
              <a:rPr lang="en-US" sz="1400" dirty="0" smtClean="0"/>
              <a:t>+b</a:t>
            </a:r>
            <a:r>
              <a:rPr lang="en-US" sz="1400" baseline="-25000" dirty="0" smtClean="0"/>
              <a:t>1</a:t>
            </a:r>
            <a:r>
              <a:rPr lang="en-US" sz="1400" dirty="0" smtClean="0"/>
              <a:t>x)</a:t>
            </a:r>
            <a:endParaRPr lang="en-US" sz="1400" baseline="-25000" dirty="0"/>
          </a:p>
        </p:txBody>
      </p:sp>
      <p:sp>
        <p:nvSpPr>
          <p:cNvPr id="11" name="TextBox 10"/>
          <p:cNvSpPr txBox="1"/>
          <p:nvPr/>
        </p:nvSpPr>
        <p:spPr>
          <a:xfrm>
            <a:off x="7605996" y="3390595"/>
            <a:ext cx="1420984" cy="307777"/>
          </a:xfrm>
          <a:prstGeom prst="rect">
            <a:avLst/>
          </a:prstGeom>
          <a:noFill/>
        </p:spPr>
        <p:txBody>
          <a:bodyPr wrap="square" rtlCol="0">
            <a:spAutoFit/>
          </a:bodyPr>
          <a:lstStyle/>
          <a:p>
            <a:r>
              <a:rPr lang="en-US" sz="1400" u="sng" dirty="0" smtClean="0"/>
              <a:t>+</a:t>
            </a:r>
            <a:r>
              <a:rPr lang="en-US" sz="1400" dirty="0" smtClean="0"/>
              <a:t> 1 SE(</a:t>
            </a:r>
            <a:r>
              <a:rPr lang="en-US" sz="1400" dirty="0" err="1" smtClean="0"/>
              <a:t>indiv</a:t>
            </a:r>
            <a:r>
              <a:rPr lang="en-US" sz="1400" dirty="0" smtClean="0"/>
              <a:t> Y)</a:t>
            </a:r>
            <a:endParaRPr lang="en-US" sz="1400" baseline="-25000" dirty="0"/>
          </a:p>
        </p:txBody>
      </p:sp>
    </p:spTree>
    <p:extLst>
      <p:ext uri="{BB962C8B-B14F-4D97-AF65-F5344CB8AC3E}">
        <p14:creationId xmlns:p14="http://schemas.microsoft.com/office/powerpoint/2010/main" val="3760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Lecture 12:  Graphical Interpretation of Regression</a:t>
            </a:r>
          </a:p>
          <a:p>
            <a:pPr marL="0" indent="0" algn="ctr">
              <a:buNone/>
            </a:pPr>
            <a:endParaRPr lang="en-US" sz="2400" dirty="0"/>
          </a:p>
          <a:p>
            <a:pPr lvl="1"/>
            <a:r>
              <a:rPr lang="en-US" dirty="0" smtClean="0"/>
              <a:t>Interpreting summaries from     “regression for description”</a:t>
            </a:r>
          </a:p>
          <a:p>
            <a:pPr lvl="1"/>
            <a:endParaRPr lang="en-US" sz="2400" dirty="0" smtClean="0"/>
          </a:p>
          <a:p>
            <a:pPr lvl="1"/>
            <a:r>
              <a:rPr lang="en-US" dirty="0" smtClean="0"/>
              <a:t>Interpreting standard errors from “inference for regression”</a:t>
            </a:r>
            <a:endParaRPr lang="en-US" dirty="0"/>
          </a:p>
          <a:p>
            <a:pPr lvl="2"/>
            <a:endParaRPr lang="en-US" dirty="0" smtClean="0"/>
          </a:p>
          <a:p>
            <a:pPr lvl="1"/>
            <a:r>
              <a:rPr lang="en-US" sz="3200" dirty="0" smtClean="0">
                <a:solidFill>
                  <a:srgbClr val="FF0000"/>
                </a:solidFill>
              </a:rPr>
              <a:t>Checking assumptions for Inference</a:t>
            </a:r>
            <a:endParaRPr lang="en-US" sz="3200" dirty="0">
              <a:solidFill>
                <a:srgbClr val="FF0000"/>
              </a:solidFill>
            </a:endParaRPr>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42</a:t>
            </a:fld>
            <a:endParaRPr lang="en-US" altLang="en-US"/>
          </a:p>
        </p:txBody>
      </p:sp>
    </p:spTree>
    <p:extLst>
      <p:ext uri="{BB962C8B-B14F-4D97-AF65-F5344CB8AC3E}">
        <p14:creationId xmlns:p14="http://schemas.microsoft.com/office/powerpoint/2010/main" val="3328849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Assumptions for inference for regression</a:t>
            </a:r>
            <a:endParaRPr lang="en-US" sz="1000" dirty="0" smtClean="0"/>
          </a:p>
          <a:p>
            <a:endParaRPr lang="en-US" sz="1000" dirty="0" smtClean="0"/>
          </a:p>
          <a:p>
            <a:r>
              <a:rPr lang="en-US" sz="2400" dirty="0" smtClean="0"/>
              <a:t>Linearity</a:t>
            </a:r>
          </a:p>
          <a:p>
            <a:pPr lvl="1"/>
            <a:r>
              <a:rPr lang="en-US" sz="2000" dirty="0" smtClean="0"/>
              <a:t>Y</a:t>
            </a:r>
            <a:r>
              <a:rPr lang="en-US" sz="2000" baseline="-25000" dirty="0" smtClean="0"/>
              <a:t>i</a:t>
            </a:r>
            <a:r>
              <a:rPr lang="en-US" sz="2000" dirty="0" smtClean="0"/>
              <a:t> = </a:t>
            </a:r>
            <a:r>
              <a:rPr lang="en-US" sz="2000" dirty="0" smtClean="0">
                <a:latin typeface="Symbol" panose="05050102010706020507" pitchFamily="18" charset="2"/>
              </a:rPr>
              <a:t>b</a:t>
            </a:r>
            <a:r>
              <a:rPr lang="en-US" sz="2000" baseline="-25000" dirty="0" smtClean="0"/>
              <a:t>0</a:t>
            </a:r>
            <a:r>
              <a:rPr lang="en-US" sz="2000" dirty="0" smtClean="0"/>
              <a:t> + </a:t>
            </a:r>
            <a:r>
              <a:rPr lang="en-US" sz="2000" dirty="0" smtClean="0">
                <a:latin typeface="Symbol" panose="05050102010706020507" pitchFamily="18" charset="2"/>
              </a:rPr>
              <a:t>b</a:t>
            </a:r>
            <a:r>
              <a:rPr lang="en-US" sz="2000" baseline="-25000" dirty="0" smtClean="0"/>
              <a:t>1</a:t>
            </a:r>
            <a:r>
              <a:rPr lang="en-US" sz="2000" dirty="0" smtClean="0"/>
              <a:t>X + </a:t>
            </a:r>
            <a:r>
              <a:rPr lang="en-US" sz="2000" dirty="0" err="1" smtClean="0">
                <a:latin typeface="Symbol" panose="05050102010706020507" pitchFamily="18" charset="2"/>
              </a:rPr>
              <a:t>e</a:t>
            </a:r>
            <a:r>
              <a:rPr lang="en-US" sz="2000" baseline="-25000" dirty="0" err="1" smtClean="0"/>
              <a:t>i</a:t>
            </a:r>
            <a:endParaRPr lang="en-US" sz="2000" dirty="0"/>
          </a:p>
          <a:p>
            <a:pPr lvl="1"/>
            <a:r>
              <a:rPr lang="en-US" sz="2000" dirty="0" smtClean="0"/>
              <a:t>E(</a:t>
            </a:r>
            <a:r>
              <a:rPr lang="en-US" sz="2000" dirty="0" err="1" smtClean="0">
                <a:latin typeface="Symbol" panose="05050102010706020507" pitchFamily="18" charset="2"/>
              </a:rPr>
              <a:t>e</a:t>
            </a:r>
            <a:r>
              <a:rPr lang="en-US" sz="2000" baseline="-25000" dirty="0" err="1" smtClean="0"/>
              <a:t>i</a:t>
            </a:r>
            <a:r>
              <a:rPr lang="en-US" sz="2000" dirty="0" smtClean="0"/>
              <a:t>) = 0</a:t>
            </a:r>
          </a:p>
          <a:p>
            <a:endParaRPr lang="en-US" sz="1000" dirty="0" smtClean="0"/>
          </a:p>
          <a:p>
            <a:r>
              <a:rPr lang="en-US" sz="2400" dirty="0" smtClean="0"/>
              <a:t>Homoscedasticity</a:t>
            </a:r>
          </a:p>
          <a:p>
            <a:pPr lvl="1"/>
            <a:r>
              <a:rPr lang="en-US" sz="2000" dirty="0" smtClean="0"/>
              <a:t>SE(</a:t>
            </a:r>
            <a:r>
              <a:rPr lang="en-US" sz="2000" dirty="0" err="1" smtClean="0">
                <a:latin typeface="Symbol" panose="05050102010706020507" pitchFamily="18" charset="2"/>
              </a:rPr>
              <a:t>e</a:t>
            </a:r>
            <a:r>
              <a:rPr lang="en-US" sz="2000" baseline="-25000" dirty="0" err="1" smtClean="0"/>
              <a:t>i</a:t>
            </a:r>
            <a:r>
              <a:rPr lang="en-US" sz="2000" dirty="0" smtClean="0"/>
              <a:t>) = </a:t>
            </a:r>
            <a:r>
              <a:rPr lang="en-US" sz="2000" dirty="0" smtClean="0">
                <a:latin typeface="Symbol" panose="05050102010706020507" pitchFamily="18" charset="2"/>
              </a:rPr>
              <a:t>s</a:t>
            </a:r>
            <a:r>
              <a:rPr lang="en-US" sz="2000" dirty="0" smtClean="0"/>
              <a:t> for all x</a:t>
            </a:r>
          </a:p>
          <a:p>
            <a:endParaRPr lang="en-US" sz="1000" dirty="0" smtClean="0"/>
          </a:p>
          <a:p>
            <a:r>
              <a:rPr lang="en-US" sz="2400" dirty="0" smtClean="0"/>
              <a:t>Independence</a:t>
            </a:r>
          </a:p>
          <a:p>
            <a:pPr lvl="1"/>
            <a:r>
              <a:rPr lang="en-US" sz="2000" dirty="0" smtClean="0"/>
              <a:t> </a:t>
            </a:r>
            <a:r>
              <a:rPr lang="en-US" sz="2000" dirty="0" err="1" smtClean="0">
                <a:latin typeface="Symbol" panose="05050102010706020507" pitchFamily="18" charset="2"/>
              </a:rPr>
              <a:t>e</a:t>
            </a:r>
            <a:r>
              <a:rPr lang="en-US" sz="2000" baseline="-25000" dirty="0" err="1" smtClean="0"/>
              <a:t>i</a:t>
            </a:r>
            <a:r>
              <a:rPr lang="en-US" sz="2000" dirty="0" err="1" smtClean="0"/>
              <a:t>’s</a:t>
            </a:r>
            <a:r>
              <a:rPr lang="en-US" sz="2000" dirty="0" smtClean="0"/>
              <a:t> are independent</a:t>
            </a:r>
          </a:p>
          <a:p>
            <a:endParaRPr lang="en-US" sz="1000" dirty="0" smtClean="0"/>
          </a:p>
          <a:p>
            <a:r>
              <a:rPr lang="en-US" sz="2400" dirty="0" smtClean="0"/>
              <a:t>Normality</a:t>
            </a:r>
          </a:p>
          <a:p>
            <a:pPr lvl="1"/>
            <a:r>
              <a:rPr lang="en-US" sz="2000" dirty="0" smtClean="0"/>
              <a:t> </a:t>
            </a:r>
            <a:r>
              <a:rPr lang="en-US" sz="2000" dirty="0" err="1">
                <a:latin typeface="Symbol" panose="05050102010706020507" pitchFamily="18" charset="2"/>
              </a:rPr>
              <a:t>e</a:t>
            </a:r>
            <a:r>
              <a:rPr lang="en-US" sz="2000" baseline="-25000" dirty="0" err="1"/>
              <a:t>i</a:t>
            </a:r>
            <a:r>
              <a:rPr lang="en-US" sz="2000" dirty="0" err="1"/>
              <a:t>’s</a:t>
            </a:r>
            <a:r>
              <a:rPr lang="en-US" sz="2000" dirty="0"/>
              <a:t> </a:t>
            </a:r>
            <a:r>
              <a:rPr lang="en-US" sz="2000" dirty="0" smtClean="0"/>
              <a:t>have normal dist.</a:t>
            </a:r>
            <a:endParaRPr lang="en-US" sz="2000" dirty="0"/>
          </a:p>
          <a:p>
            <a:endParaRPr lang="en-US" sz="2400" dirty="0" smtClean="0"/>
          </a:p>
          <a:p>
            <a:pPr lvl="1"/>
            <a:endParaRPr lang="en-US" sz="1000" dirty="0" smtClean="0"/>
          </a:p>
        </p:txBody>
      </p:sp>
      <p:sp>
        <p:nvSpPr>
          <p:cNvPr id="7" name="Content Placeholder 6"/>
          <p:cNvSpPr>
            <a:spLocks noGrp="1"/>
          </p:cNvSpPr>
          <p:nvPr>
            <p:ph sz="half" idx="2"/>
          </p:nvPr>
        </p:nvSpPr>
        <p:spPr/>
        <p:txBody>
          <a:bodyPr/>
          <a:lstStyle/>
          <a:p>
            <a:endParaRPr lang="en-US" sz="1000" dirty="0" smtClean="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43</a:t>
            </a:fld>
            <a:endParaRPr lang="en-US" altLang="en-US"/>
          </a:p>
        </p:txBody>
      </p:sp>
    </p:spTree>
    <p:extLst>
      <p:ext uri="{BB962C8B-B14F-4D97-AF65-F5344CB8AC3E}">
        <p14:creationId xmlns:p14="http://schemas.microsoft.com/office/powerpoint/2010/main" val="3095275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Assumptions for inference for regression</a:t>
            </a:r>
            <a:endParaRPr lang="en-US" sz="1000" dirty="0" smtClean="0"/>
          </a:p>
          <a:p>
            <a:endParaRPr lang="en-US" sz="1000" dirty="0" smtClean="0"/>
          </a:p>
          <a:p>
            <a:r>
              <a:rPr lang="en-US" sz="2400" dirty="0" smtClean="0">
                <a:solidFill>
                  <a:srgbClr val="FF0000"/>
                </a:solidFill>
              </a:rPr>
              <a:t>Linearity</a:t>
            </a:r>
          </a:p>
          <a:p>
            <a:pPr lvl="1"/>
            <a:r>
              <a:rPr lang="en-US" sz="2000" dirty="0" smtClean="0">
                <a:solidFill>
                  <a:srgbClr val="FF0000"/>
                </a:solidFill>
              </a:rPr>
              <a:t>Y</a:t>
            </a:r>
            <a:r>
              <a:rPr lang="en-US" sz="2000" baseline="-25000" dirty="0" smtClean="0">
                <a:solidFill>
                  <a:srgbClr val="FF0000"/>
                </a:solidFill>
              </a:rPr>
              <a:t>i</a:t>
            </a:r>
            <a:r>
              <a:rPr lang="en-US" sz="2000" dirty="0" smtClean="0">
                <a:solidFill>
                  <a:srgbClr val="FF0000"/>
                </a:solidFill>
              </a:rPr>
              <a:t> = </a:t>
            </a:r>
            <a:r>
              <a:rPr lang="en-US" sz="2000" dirty="0" smtClean="0">
                <a:solidFill>
                  <a:srgbClr val="FF0000"/>
                </a:solidFill>
                <a:latin typeface="Symbol" panose="05050102010706020507" pitchFamily="18" charset="2"/>
              </a:rPr>
              <a:t>b</a:t>
            </a:r>
            <a:r>
              <a:rPr lang="en-US" sz="2000" baseline="-25000" dirty="0" smtClean="0">
                <a:solidFill>
                  <a:srgbClr val="FF0000"/>
                </a:solidFill>
              </a:rPr>
              <a:t>0</a:t>
            </a:r>
            <a:r>
              <a:rPr lang="en-US" sz="2000" dirty="0" smtClean="0">
                <a:solidFill>
                  <a:srgbClr val="FF0000"/>
                </a:solidFill>
              </a:rPr>
              <a:t> + </a:t>
            </a:r>
            <a:r>
              <a:rPr lang="en-US" sz="2000" dirty="0" smtClean="0">
                <a:solidFill>
                  <a:srgbClr val="FF0000"/>
                </a:solidFill>
                <a:latin typeface="Symbol" panose="05050102010706020507" pitchFamily="18" charset="2"/>
              </a:rPr>
              <a:t>b</a:t>
            </a:r>
            <a:r>
              <a:rPr lang="en-US" sz="2000" baseline="-25000" dirty="0" smtClean="0">
                <a:solidFill>
                  <a:srgbClr val="FF0000"/>
                </a:solidFill>
              </a:rPr>
              <a:t>1</a:t>
            </a:r>
            <a:r>
              <a:rPr lang="en-US" sz="2000" dirty="0" smtClean="0">
                <a:solidFill>
                  <a:srgbClr val="FF0000"/>
                </a:solidFill>
              </a:rPr>
              <a:t>X + </a:t>
            </a:r>
            <a:r>
              <a:rPr lang="en-US" sz="2000" dirty="0" err="1" smtClean="0">
                <a:solidFill>
                  <a:srgbClr val="FF0000"/>
                </a:solidFill>
                <a:latin typeface="Symbol" panose="05050102010706020507" pitchFamily="18" charset="2"/>
              </a:rPr>
              <a:t>e</a:t>
            </a:r>
            <a:r>
              <a:rPr lang="en-US" sz="2000" baseline="-25000" dirty="0" err="1" smtClean="0">
                <a:solidFill>
                  <a:srgbClr val="FF0000"/>
                </a:solidFill>
              </a:rPr>
              <a:t>i</a:t>
            </a:r>
            <a:endParaRPr lang="en-US" sz="2000" dirty="0">
              <a:solidFill>
                <a:srgbClr val="FF0000"/>
              </a:solidFill>
            </a:endParaRPr>
          </a:p>
          <a:p>
            <a:pPr lvl="1"/>
            <a:r>
              <a:rPr lang="en-US" sz="2000" dirty="0" smtClean="0">
                <a:solidFill>
                  <a:srgbClr val="FF0000"/>
                </a:solidFill>
              </a:rPr>
              <a:t>E(</a:t>
            </a:r>
            <a:r>
              <a:rPr lang="en-US" sz="2000" dirty="0" err="1" smtClean="0">
                <a:solidFill>
                  <a:srgbClr val="FF0000"/>
                </a:solidFill>
                <a:latin typeface="Symbol" panose="05050102010706020507" pitchFamily="18" charset="2"/>
              </a:rPr>
              <a:t>e</a:t>
            </a:r>
            <a:r>
              <a:rPr lang="en-US" sz="2000" baseline="-25000" dirty="0" err="1" smtClean="0">
                <a:solidFill>
                  <a:srgbClr val="FF0000"/>
                </a:solidFill>
              </a:rPr>
              <a:t>i</a:t>
            </a:r>
            <a:r>
              <a:rPr lang="en-US" sz="2000" dirty="0" smtClean="0">
                <a:solidFill>
                  <a:srgbClr val="FF0000"/>
                </a:solidFill>
              </a:rPr>
              <a:t>) = 0</a:t>
            </a:r>
          </a:p>
          <a:p>
            <a:endParaRPr lang="en-US" sz="1000" dirty="0" smtClean="0">
              <a:solidFill>
                <a:srgbClr val="FF0000"/>
              </a:solidFill>
            </a:endParaRPr>
          </a:p>
          <a:p>
            <a:r>
              <a:rPr lang="en-US" sz="2400" dirty="0" smtClean="0">
                <a:solidFill>
                  <a:srgbClr val="FF0000"/>
                </a:solidFill>
              </a:rPr>
              <a:t>Homoscedasticity</a:t>
            </a:r>
          </a:p>
          <a:p>
            <a:pPr lvl="1"/>
            <a:r>
              <a:rPr lang="en-US" sz="2000" dirty="0" smtClean="0">
                <a:solidFill>
                  <a:srgbClr val="FF0000"/>
                </a:solidFill>
              </a:rPr>
              <a:t>SE(</a:t>
            </a:r>
            <a:r>
              <a:rPr lang="en-US" sz="2000" dirty="0" err="1" smtClean="0">
                <a:solidFill>
                  <a:srgbClr val="FF0000"/>
                </a:solidFill>
                <a:latin typeface="Symbol" panose="05050102010706020507" pitchFamily="18" charset="2"/>
              </a:rPr>
              <a:t>e</a:t>
            </a:r>
            <a:r>
              <a:rPr lang="en-US" sz="2000" baseline="-25000" dirty="0" err="1" smtClean="0">
                <a:solidFill>
                  <a:srgbClr val="FF0000"/>
                </a:solidFill>
              </a:rPr>
              <a:t>i</a:t>
            </a:r>
            <a:r>
              <a:rPr lang="en-US" sz="2000" dirty="0" smtClean="0">
                <a:solidFill>
                  <a:srgbClr val="FF0000"/>
                </a:solidFill>
              </a:rPr>
              <a:t>) = </a:t>
            </a:r>
            <a:r>
              <a:rPr lang="en-US" sz="2000" dirty="0" smtClean="0">
                <a:solidFill>
                  <a:srgbClr val="FF0000"/>
                </a:solidFill>
                <a:latin typeface="Symbol" panose="05050102010706020507" pitchFamily="18" charset="2"/>
              </a:rPr>
              <a:t>s</a:t>
            </a:r>
            <a:r>
              <a:rPr lang="en-US" sz="2000" dirty="0" smtClean="0">
                <a:solidFill>
                  <a:srgbClr val="FF0000"/>
                </a:solidFill>
              </a:rPr>
              <a:t> for all x</a:t>
            </a:r>
          </a:p>
          <a:p>
            <a:endParaRPr lang="en-US" sz="1000" dirty="0" smtClean="0"/>
          </a:p>
          <a:p>
            <a:r>
              <a:rPr lang="en-US" sz="2400" dirty="0" smtClean="0"/>
              <a:t>Independence</a:t>
            </a:r>
          </a:p>
          <a:p>
            <a:pPr lvl="1"/>
            <a:r>
              <a:rPr lang="en-US" sz="2000" dirty="0" smtClean="0"/>
              <a:t> </a:t>
            </a:r>
            <a:r>
              <a:rPr lang="en-US" sz="2000" dirty="0" err="1" smtClean="0">
                <a:latin typeface="Symbol" panose="05050102010706020507" pitchFamily="18" charset="2"/>
              </a:rPr>
              <a:t>e</a:t>
            </a:r>
            <a:r>
              <a:rPr lang="en-US" sz="2000" baseline="-25000" dirty="0" err="1" smtClean="0"/>
              <a:t>i</a:t>
            </a:r>
            <a:r>
              <a:rPr lang="en-US" sz="2000" dirty="0" err="1" smtClean="0"/>
              <a:t>’s</a:t>
            </a:r>
            <a:r>
              <a:rPr lang="en-US" sz="2000" dirty="0" smtClean="0"/>
              <a:t> are independent</a:t>
            </a:r>
          </a:p>
          <a:p>
            <a:endParaRPr lang="en-US" sz="1000" dirty="0" smtClean="0"/>
          </a:p>
          <a:p>
            <a:r>
              <a:rPr lang="en-US" sz="2400" dirty="0" smtClean="0"/>
              <a:t>Normality</a:t>
            </a:r>
          </a:p>
          <a:p>
            <a:pPr lvl="1"/>
            <a:r>
              <a:rPr lang="en-US" sz="2000" dirty="0" smtClean="0"/>
              <a:t> </a:t>
            </a:r>
            <a:r>
              <a:rPr lang="en-US" sz="2000" dirty="0" err="1">
                <a:latin typeface="Symbol" panose="05050102010706020507" pitchFamily="18" charset="2"/>
              </a:rPr>
              <a:t>e</a:t>
            </a:r>
            <a:r>
              <a:rPr lang="en-US" sz="2000" baseline="-25000" dirty="0" err="1"/>
              <a:t>i</a:t>
            </a:r>
            <a:r>
              <a:rPr lang="en-US" sz="2000" dirty="0" err="1"/>
              <a:t>’s</a:t>
            </a:r>
            <a:r>
              <a:rPr lang="en-US" sz="2000" dirty="0"/>
              <a:t> </a:t>
            </a:r>
            <a:r>
              <a:rPr lang="en-US" sz="2000" dirty="0" smtClean="0"/>
              <a:t>have normal dist.</a:t>
            </a:r>
            <a:endParaRPr lang="en-US" sz="2000" dirty="0"/>
          </a:p>
          <a:p>
            <a:endParaRPr lang="en-US" sz="2400" dirty="0" smtClean="0"/>
          </a:p>
          <a:p>
            <a:pPr lvl="1"/>
            <a:endParaRPr lang="en-US" sz="1000" dirty="0" smtClean="0"/>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lstStyle/>
              <a:p>
                <a:r>
                  <a:rPr lang="en-US" dirty="0" smtClean="0"/>
                  <a:t>One direct way to check:  plot the data</a:t>
                </a:r>
              </a:p>
              <a:p>
                <a:pPr lvl="1"/>
                <a:endParaRPr lang="en-US" sz="200" dirty="0" smtClean="0"/>
              </a:p>
              <a:p>
                <a:pPr lvl="1"/>
                <a:r>
                  <a:rPr lang="en-US" dirty="0" smtClean="0"/>
                  <a:t>Divide the data into vertical strips</a:t>
                </a:r>
              </a:p>
              <a:p>
                <a:pPr lvl="1"/>
                <a:endParaRPr lang="en-US" sz="200" dirty="0" smtClean="0"/>
              </a:p>
              <a:p>
                <a:pPr lvl="1"/>
                <a:r>
                  <a:rPr lang="en-US" dirty="0" smtClean="0"/>
                  <a:t>Compute average and SD within each vertical strip</a:t>
                </a:r>
              </a:p>
              <a:p>
                <a:endParaRPr lang="en-US" sz="2400" dirty="0" smtClean="0"/>
              </a:p>
              <a:p>
                <a:r>
                  <a:rPr lang="en-US" dirty="0" smtClean="0"/>
                  <a:t>A somewhat better way:  </a:t>
                </a:r>
                <a:r>
                  <a:rPr lang="en-US" dirty="0">
                    <a:solidFill>
                      <a:srgbClr val="FF0000"/>
                    </a:solidFill>
                  </a:rPr>
                  <a:t>residual plots</a:t>
                </a:r>
              </a:p>
              <a:p>
                <a:pPr lvl="1"/>
                <a:endParaRPr lang="en-US" sz="200" dirty="0" smtClean="0"/>
              </a:p>
              <a:p>
                <a:pPr lvl="1"/>
                <a:r>
                  <a:rPr lang="en-US" dirty="0" smtClean="0"/>
                  <a:t>Perform </a:t>
                </a:r>
                <a:r>
                  <a:rPr lang="en-US" dirty="0"/>
                  <a:t>regression, get </a:t>
                </a:r>
                <a14:m>
                  <m:oMath xmlns:m="http://schemas.openxmlformats.org/officeDocument/2006/math">
                    <m:acc>
                      <m:accPr>
                        <m:chr m:val="̂"/>
                        <m:ctrlPr>
                          <a:rPr lang="en-US" i="1" dirty="0">
                            <a:latin typeface="Cambria Math" panose="02040503050406030204" pitchFamily="18" charset="0"/>
                          </a:rPr>
                        </m:ctrlPr>
                      </m:accPr>
                      <m:e>
                        <m:r>
                          <m:rPr>
                            <m:sty m:val="p"/>
                          </m:rPr>
                          <a:rPr lang="en-US" b="0" dirty="0">
                            <a:latin typeface="Cambria Math" panose="02040503050406030204" pitchFamily="18" charset="0"/>
                          </a:rPr>
                          <m:t>y</m:t>
                        </m:r>
                      </m:e>
                    </m:acc>
                  </m:oMath>
                </a14:m>
                <a:r>
                  <a:rPr lang="en-US" dirty="0"/>
                  <a:t> and e</a:t>
                </a:r>
              </a:p>
              <a:p>
                <a:pPr lvl="1"/>
                <a:endParaRPr lang="en-US" sz="200" dirty="0" smtClean="0"/>
              </a:p>
              <a:p>
                <a:pPr lvl="1"/>
                <a:r>
                  <a:rPr lang="en-US" dirty="0" smtClean="0"/>
                  <a:t>Plot </a:t>
                </a:r>
                <a:r>
                  <a:rPr lang="en-US" dirty="0"/>
                  <a:t>e versus </a:t>
                </a:r>
                <a14:m>
                  <m:oMath xmlns:m="http://schemas.openxmlformats.org/officeDocument/2006/math">
                    <m:acc>
                      <m:accPr>
                        <m:chr m:val="̂"/>
                        <m:ctrlPr>
                          <a:rPr lang="en-US" i="1" dirty="0">
                            <a:latin typeface="Cambria Math" panose="02040503050406030204" pitchFamily="18" charset="0"/>
                          </a:rPr>
                        </m:ctrlPr>
                      </m:accPr>
                      <m:e>
                        <m:r>
                          <m:rPr>
                            <m:sty m:val="p"/>
                          </m:rPr>
                          <a:rPr lang="en-US" b="0" dirty="0">
                            <a:latin typeface="Cambria Math" panose="02040503050406030204" pitchFamily="18" charset="0"/>
                          </a:rPr>
                          <m:t>y</m:t>
                        </m:r>
                      </m:e>
                    </m:acc>
                  </m:oMath>
                </a14:m>
                <a:endParaRPr lang="en-US" sz="1000" dirty="0" smtClean="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rotWithShape="0">
                <a:blip r:embed="rId2"/>
                <a:stretch>
                  <a:fillRect l="-2719" t="-1152" r="-1057" b="-20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44</a:t>
            </a:fld>
            <a:endParaRPr lang="en-US" altLang="en-US"/>
          </a:p>
        </p:txBody>
      </p:sp>
    </p:spTree>
    <p:extLst>
      <p:ext uri="{BB962C8B-B14F-4D97-AF65-F5344CB8AC3E}">
        <p14:creationId xmlns:p14="http://schemas.microsoft.com/office/powerpoint/2010/main" val="40832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wipe(left)">
                                      <p:cBhvr>
                                        <p:cTn id="23" dur="500"/>
                                        <p:tgtEl>
                                          <p:spTgt spid="7">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wipe(left)">
                                      <p:cBhvr>
                                        <p:cTn id="28"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sz="1400" dirty="0"/>
              <a:t>http://www.mkomo.com/cost-per-gigabyte</a:t>
            </a:r>
          </a:p>
        </p:txBody>
      </p:sp>
      <p:sp>
        <p:nvSpPr>
          <p:cNvPr id="7" name="Content Placeholder 6"/>
          <p:cNvSpPr>
            <a:spLocks noGrp="1"/>
          </p:cNvSpPr>
          <p:nvPr>
            <p:ph idx="1"/>
          </p:nvPr>
        </p:nvSpPr>
        <p:spPr/>
        <p:txBody>
          <a:bodyPr/>
          <a:lstStyle/>
          <a:p>
            <a:r>
              <a:rPr lang="en-US" dirty="0" smtClean="0"/>
              <a:t>Residual plots make it easier to see deviations from linearity</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45</a:t>
            </a:fld>
            <a:endParaRPr lang="en-US" altLang="en-US"/>
          </a:p>
        </p:txBody>
      </p:sp>
      <p:pic>
        <p:nvPicPr>
          <p:cNvPr id="13" name="Picture 12"/>
          <p:cNvPicPr>
            <a:picLocks noChangeAspect="1"/>
          </p:cNvPicPr>
          <p:nvPr/>
        </p:nvPicPr>
        <p:blipFill>
          <a:blip r:embed="rId2"/>
          <a:stretch>
            <a:fillRect/>
          </a:stretch>
        </p:blipFill>
        <p:spPr>
          <a:xfrm>
            <a:off x="1038740" y="2084825"/>
            <a:ext cx="2962275" cy="3724275"/>
          </a:xfrm>
          <a:prstGeom prst="rect">
            <a:avLst/>
          </a:prstGeom>
        </p:spPr>
      </p:pic>
      <p:sp>
        <p:nvSpPr>
          <p:cNvPr id="14" name="TextBox 13"/>
          <p:cNvSpPr txBox="1"/>
          <p:nvPr/>
        </p:nvSpPr>
        <p:spPr>
          <a:xfrm>
            <a:off x="193830" y="2431051"/>
            <a:ext cx="1075340" cy="3493264"/>
          </a:xfrm>
          <a:prstGeom prst="rect">
            <a:avLst/>
          </a:prstGeom>
          <a:solidFill>
            <a:schemeClr val="bg1">
              <a:alpha val="50000"/>
            </a:schemeClr>
          </a:solidFill>
        </p:spPr>
        <p:txBody>
          <a:bodyPr wrap="square" rtlCol="0">
            <a:spAutoFit/>
          </a:bodyPr>
          <a:lstStyle/>
          <a:p>
            <a:pPr algn="r"/>
            <a:r>
              <a:rPr lang="en-US" sz="1300" b="0" dirty="0" smtClean="0">
                <a:latin typeface="Arial Narrow" panose="020B0606020202030204" pitchFamily="34" charset="0"/>
              </a:rPr>
              <a:t>$1,000,000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0.10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0.01</a:t>
            </a:r>
          </a:p>
        </p:txBody>
      </p:sp>
      <p:sp>
        <p:nvSpPr>
          <p:cNvPr id="15" name="TextBox 14"/>
          <p:cNvSpPr txBox="1"/>
          <p:nvPr/>
        </p:nvSpPr>
        <p:spPr>
          <a:xfrm>
            <a:off x="3919115" y="1708250"/>
            <a:ext cx="4919176" cy="4832092"/>
          </a:xfrm>
          <a:prstGeom prst="rect">
            <a:avLst/>
          </a:prstGeom>
          <a:noFill/>
        </p:spPr>
        <p:txBody>
          <a:bodyPr wrap="square" rtlCol="0">
            <a:spAutoFit/>
          </a:bodyPr>
          <a:lstStyle/>
          <a:p>
            <a:r>
              <a:rPr lang="en-US" sz="2400" dirty="0" smtClean="0"/>
              <a:t>log</a:t>
            </a:r>
            <a:r>
              <a:rPr lang="en-US" sz="2400" baseline="-25000" dirty="0" smtClean="0"/>
              <a:t>10</a:t>
            </a:r>
            <a:r>
              <a:rPr lang="en-US" sz="2400" dirty="0" smtClean="0"/>
              <a:t>($ for 1 GB of storage), 1985 – 2009:</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Relationship is close to linear </a:t>
            </a:r>
          </a:p>
          <a:p>
            <a:r>
              <a:rPr lang="en-US" sz="2000" dirty="0"/>
              <a:t> </a:t>
            </a:r>
            <a:r>
              <a:rPr lang="en-US" sz="2000" dirty="0" smtClean="0"/>
              <a:t>    (r = –0.99)</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Pred</a:t>
            </a:r>
            <a:r>
              <a:rPr lang="en-US" sz="2000" dirty="0"/>
              <a:t>.</a:t>
            </a:r>
            <a:r>
              <a:rPr lang="en-US" sz="2000" dirty="0" smtClean="0"/>
              <a:t> log</a:t>
            </a:r>
            <a:r>
              <a:rPr lang="en-US" sz="2000" baseline="-25000" dirty="0" smtClean="0"/>
              <a:t>10</a:t>
            </a:r>
            <a:r>
              <a:rPr lang="en-US" sz="2000" dirty="0" smtClean="0"/>
              <a:t>($) = 566.88 – 0.283(Year)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Predicted $/GB</a:t>
            </a:r>
          </a:p>
          <a:p>
            <a:pPr lvl="1"/>
            <a:r>
              <a:rPr lang="en-US" sz="2000" b="0" u="sng" dirty="0"/>
              <a:t>Date</a:t>
            </a:r>
            <a:r>
              <a:rPr lang="en-US" sz="2000" b="0" dirty="0"/>
              <a:t>	</a:t>
            </a:r>
            <a:r>
              <a:rPr lang="en-US" sz="2000" b="0" u="sng" dirty="0"/>
              <a:t>Predicted</a:t>
            </a:r>
            <a:r>
              <a:rPr lang="en-US" sz="2000" b="0" dirty="0"/>
              <a:t>      </a:t>
            </a:r>
            <a:endParaRPr lang="en-US" sz="2000" b="0" dirty="0" smtClean="0"/>
          </a:p>
          <a:p>
            <a:pPr lvl="1"/>
            <a:r>
              <a:rPr lang="en-US" sz="2000" b="0" dirty="0" smtClean="0"/>
              <a:t>3/8/2011	 $0.0125</a:t>
            </a:r>
          </a:p>
          <a:p>
            <a:pPr lvl="1"/>
            <a:r>
              <a:rPr lang="en-US" sz="2000" b="0" dirty="0" smtClean="0"/>
              <a:t>3/19/2012	 $0.0064</a:t>
            </a:r>
          </a:p>
          <a:p>
            <a:pPr lvl="1"/>
            <a:r>
              <a:rPr lang="en-US" sz="2000" b="0" dirty="0" smtClean="0"/>
              <a:t>3/17/2013	 $0.0033</a:t>
            </a:r>
          </a:p>
          <a:p>
            <a:pPr lvl="1"/>
            <a:r>
              <a:rPr lang="en-US" sz="2000" b="0" dirty="0" smtClean="0"/>
              <a:t>3/4/2014	 $0.0018</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141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wipe(left)">
                                      <p:cBhvr>
                                        <p:cTn id="18" dur="500"/>
                                        <p:tgtEl>
                                          <p:spTgt spid="15">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wipe(left)">
                                      <p:cBhvr>
                                        <p:cTn id="21" dur="500"/>
                                        <p:tgtEl>
                                          <p:spTgt spid="1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
                                            <p:txEl>
                                              <p:pRg st="5" end="5"/>
                                            </p:txEl>
                                          </p:spTgt>
                                        </p:tgtEl>
                                        <p:attrNameLst>
                                          <p:attrName>style.visibility</p:attrName>
                                        </p:attrNameLst>
                                      </p:cBhvr>
                                      <p:to>
                                        <p:strVal val="visible"/>
                                      </p:to>
                                    </p:set>
                                    <p:animEffect transition="in" filter="wipe(left)">
                                      <p:cBhvr>
                                        <p:cTn id="26" dur="500"/>
                                        <p:tgtEl>
                                          <p:spTgt spid="15">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5">
                                            <p:txEl>
                                              <p:pRg st="7" end="7"/>
                                            </p:txEl>
                                          </p:spTgt>
                                        </p:tgtEl>
                                        <p:attrNameLst>
                                          <p:attrName>style.visibility</p:attrName>
                                        </p:attrNameLst>
                                      </p:cBhvr>
                                      <p:to>
                                        <p:strVal val="visible"/>
                                      </p:to>
                                    </p:set>
                                    <p:animEffect transition="in" filter="wipe(left)">
                                      <p:cBhvr>
                                        <p:cTn id="29" dur="500"/>
                                        <p:tgtEl>
                                          <p:spTgt spid="1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
                                            <p:txEl>
                                              <p:pRg st="8" end="8"/>
                                            </p:txEl>
                                          </p:spTgt>
                                        </p:tgtEl>
                                        <p:attrNameLst>
                                          <p:attrName>style.visibility</p:attrName>
                                        </p:attrNameLst>
                                      </p:cBhvr>
                                      <p:to>
                                        <p:strVal val="visible"/>
                                      </p:to>
                                    </p:set>
                                    <p:animEffect transition="in" filter="wipe(left)">
                                      <p:cBhvr>
                                        <p:cTn id="34" dur="500"/>
                                        <p:tgtEl>
                                          <p:spTgt spid="1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xEl>
                                              <p:pRg st="9" end="9"/>
                                            </p:txEl>
                                          </p:spTgt>
                                        </p:tgtEl>
                                        <p:attrNameLst>
                                          <p:attrName>style.visibility</p:attrName>
                                        </p:attrNameLst>
                                      </p:cBhvr>
                                      <p:to>
                                        <p:strVal val="visible"/>
                                      </p:to>
                                    </p:set>
                                    <p:animEffect transition="in" filter="fade">
                                      <p:cBhvr>
                                        <p:cTn id="37" dur="500"/>
                                        <p:tgtEl>
                                          <p:spTgt spid="15">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10" end="10"/>
                                            </p:txEl>
                                          </p:spTgt>
                                        </p:tgtEl>
                                        <p:attrNameLst>
                                          <p:attrName>style.visibility</p:attrName>
                                        </p:attrNameLst>
                                      </p:cBhvr>
                                      <p:to>
                                        <p:strVal val="visible"/>
                                      </p:to>
                                    </p:set>
                                    <p:animEffect transition="in" filter="fade">
                                      <p:cBhvr>
                                        <p:cTn id="40" dur="500"/>
                                        <p:tgtEl>
                                          <p:spTgt spid="15">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xEl>
                                              <p:pRg st="11" end="11"/>
                                            </p:txEl>
                                          </p:spTgt>
                                        </p:tgtEl>
                                        <p:attrNameLst>
                                          <p:attrName>style.visibility</p:attrName>
                                        </p:attrNameLst>
                                      </p:cBhvr>
                                      <p:to>
                                        <p:strVal val="visible"/>
                                      </p:to>
                                    </p:set>
                                    <p:animEffect transition="in" filter="fade">
                                      <p:cBhvr>
                                        <p:cTn id="43" dur="500"/>
                                        <p:tgtEl>
                                          <p:spTgt spid="15">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xEl>
                                              <p:pRg st="12" end="12"/>
                                            </p:txEl>
                                          </p:spTgt>
                                        </p:tgtEl>
                                        <p:attrNameLst>
                                          <p:attrName>style.visibility</p:attrName>
                                        </p:attrNameLst>
                                      </p:cBhvr>
                                      <p:to>
                                        <p:strVal val="visible"/>
                                      </p:to>
                                    </p:set>
                                    <p:animEffect transition="in" filter="fade">
                                      <p:cBhvr>
                                        <p:cTn id="46" dur="500"/>
                                        <p:tgtEl>
                                          <p:spTgt spid="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sz="1400" dirty="0"/>
              <a:t>http://www.mkomo.com/cost-per-gigabyte</a:t>
            </a:r>
          </a:p>
        </p:txBody>
      </p:sp>
      <p:sp>
        <p:nvSpPr>
          <p:cNvPr id="7" name="Content Placeholder 6"/>
          <p:cNvSpPr>
            <a:spLocks noGrp="1"/>
          </p:cNvSpPr>
          <p:nvPr>
            <p:ph idx="1"/>
          </p:nvPr>
        </p:nvSpPr>
        <p:spPr/>
        <p:txBody>
          <a:bodyPr/>
          <a:lstStyle/>
          <a:p>
            <a:r>
              <a:rPr lang="en-US" dirty="0" smtClean="0"/>
              <a:t>Residual plots make it easier to see deviations from linearity</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46</a:t>
            </a:fld>
            <a:endParaRPr lang="en-US" altLang="en-US"/>
          </a:p>
        </p:txBody>
      </p:sp>
      <p:pic>
        <p:nvPicPr>
          <p:cNvPr id="13" name="Picture 12"/>
          <p:cNvPicPr>
            <a:picLocks noChangeAspect="1"/>
          </p:cNvPicPr>
          <p:nvPr/>
        </p:nvPicPr>
        <p:blipFill>
          <a:blip r:embed="rId2"/>
          <a:stretch>
            <a:fillRect/>
          </a:stretch>
        </p:blipFill>
        <p:spPr>
          <a:xfrm>
            <a:off x="1038740" y="2084825"/>
            <a:ext cx="2962275" cy="3724275"/>
          </a:xfrm>
          <a:prstGeom prst="rect">
            <a:avLst/>
          </a:prstGeom>
        </p:spPr>
      </p:pic>
      <p:sp>
        <p:nvSpPr>
          <p:cNvPr id="14" name="TextBox 13"/>
          <p:cNvSpPr txBox="1"/>
          <p:nvPr/>
        </p:nvSpPr>
        <p:spPr>
          <a:xfrm>
            <a:off x="193830" y="2431051"/>
            <a:ext cx="1075340" cy="3493264"/>
          </a:xfrm>
          <a:prstGeom prst="rect">
            <a:avLst/>
          </a:prstGeom>
          <a:solidFill>
            <a:schemeClr val="bg1">
              <a:alpha val="50000"/>
            </a:schemeClr>
          </a:solidFill>
        </p:spPr>
        <p:txBody>
          <a:bodyPr wrap="square" rtlCol="0">
            <a:spAutoFit/>
          </a:bodyPr>
          <a:lstStyle/>
          <a:p>
            <a:pPr algn="r"/>
            <a:r>
              <a:rPr lang="en-US" sz="1300" b="0" dirty="0" smtClean="0">
                <a:latin typeface="Arial Narrow" panose="020B0606020202030204" pitchFamily="34" charset="0"/>
              </a:rPr>
              <a:t>$1,000,000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0.10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0.01</a:t>
            </a:r>
          </a:p>
        </p:txBody>
      </p:sp>
      <p:sp>
        <p:nvSpPr>
          <p:cNvPr id="15" name="TextBox 14"/>
          <p:cNvSpPr txBox="1"/>
          <p:nvPr/>
        </p:nvSpPr>
        <p:spPr>
          <a:xfrm>
            <a:off x="3919114" y="1708250"/>
            <a:ext cx="5031055" cy="1877437"/>
          </a:xfrm>
          <a:prstGeom prst="rect">
            <a:avLst/>
          </a:prstGeom>
          <a:noFill/>
        </p:spPr>
        <p:txBody>
          <a:bodyPr wrap="square" rtlCol="0">
            <a:spAutoFit/>
          </a:bodyPr>
          <a:lstStyle/>
          <a:p>
            <a:r>
              <a:rPr lang="en-US" sz="2400" dirty="0" smtClean="0"/>
              <a:t>Now construct residual plot:</a:t>
            </a:r>
          </a:p>
          <a:p>
            <a:pPr marL="342900" indent="-342900">
              <a:buFont typeface="Arial" panose="020B0604020202020204" pitchFamily="34" charset="0"/>
              <a:buChar char="•"/>
            </a:pPr>
            <a:r>
              <a:rPr lang="en-US" sz="2400" b="0" dirty="0" smtClean="0"/>
              <a:t>Perform regression</a:t>
            </a:r>
          </a:p>
          <a:p>
            <a:pPr marL="342900" indent="-342900">
              <a:buFont typeface="Arial" panose="020B0604020202020204" pitchFamily="34" charset="0"/>
              <a:buChar char="•"/>
            </a:pPr>
            <a:r>
              <a:rPr lang="en-US" sz="2400" b="0" dirty="0" smtClean="0"/>
              <a:t>Get predicted values, residuals</a:t>
            </a:r>
          </a:p>
          <a:p>
            <a:pPr marL="342900" indent="-342900">
              <a:buFont typeface="Arial" panose="020B0604020202020204" pitchFamily="34" charset="0"/>
              <a:buChar char="•"/>
            </a:pPr>
            <a:r>
              <a:rPr lang="en-US" sz="2400" b="0" dirty="0" smtClean="0"/>
              <a:t>Plot residuals v. predicted values</a:t>
            </a:r>
            <a:endParaRPr lang="en-US" sz="2000" b="0" dirty="0" smtClean="0"/>
          </a:p>
          <a:p>
            <a:pPr marL="342900" indent="-342900">
              <a:buFont typeface="Arial" panose="020B0604020202020204" pitchFamily="34" charset="0"/>
              <a:buChar char="•"/>
            </a:pPr>
            <a:endParaRPr lang="en-US" sz="2000" dirty="0"/>
          </a:p>
        </p:txBody>
      </p:sp>
      <p:pic>
        <p:nvPicPr>
          <p:cNvPr id="3" name="Picture 2"/>
          <p:cNvPicPr>
            <a:picLocks noChangeAspect="1"/>
          </p:cNvPicPr>
          <p:nvPr/>
        </p:nvPicPr>
        <p:blipFill>
          <a:blip r:embed="rId3"/>
          <a:stretch>
            <a:fillRect/>
          </a:stretch>
        </p:blipFill>
        <p:spPr>
          <a:xfrm>
            <a:off x="3955715" y="3429000"/>
            <a:ext cx="4572000" cy="2276475"/>
          </a:xfrm>
          <a:prstGeom prst="rect">
            <a:avLst/>
          </a:prstGeom>
        </p:spPr>
      </p:pic>
      <p:sp>
        <p:nvSpPr>
          <p:cNvPr id="4" name="Oval 3"/>
          <p:cNvSpPr/>
          <p:nvPr/>
        </p:nvSpPr>
        <p:spPr bwMode="auto">
          <a:xfrm>
            <a:off x="4116230" y="3851455"/>
            <a:ext cx="1915160" cy="156012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TextBox 7"/>
          <p:cNvSpPr txBox="1"/>
          <p:nvPr/>
        </p:nvSpPr>
        <p:spPr>
          <a:xfrm>
            <a:off x="6526410" y="4383107"/>
            <a:ext cx="2132990" cy="923330"/>
          </a:xfrm>
          <a:prstGeom prst="rect">
            <a:avLst/>
          </a:prstGeom>
          <a:solidFill>
            <a:schemeClr val="bg1">
              <a:alpha val="80000"/>
            </a:schemeClr>
          </a:solidFill>
          <a:ln>
            <a:solidFill>
              <a:schemeClr val="tx1"/>
            </a:solidFill>
          </a:ln>
        </p:spPr>
        <p:txBody>
          <a:bodyPr wrap="square" rtlCol="0">
            <a:spAutoFit/>
          </a:bodyPr>
          <a:lstStyle/>
          <a:p>
            <a:r>
              <a:rPr lang="en-US" dirty="0" smtClean="0"/>
              <a:t>Most recent years (lowest predicted prices)</a:t>
            </a:r>
            <a:endParaRPr lang="en-US" dirty="0"/>
          </a:p>
        </p:txBody>
      </p:sp>
      <p:sp>
        <p:nvSpPr>
          <p:cNvPr id="12" name="Oval 11"/>
          <p:cNvSpPr/>
          <p:nvPr/>
        </p:nvSpPr>
        <p:spPr bwMode="auto">
          <a:xfrm>
            <a:off x="2788596" y="4811580"/>
            <a:ext cx="823279" cy="676809"/>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65543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left)">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wipe(left)">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wipe(left)">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sz="1400" dirty="0"/>
              <a:t>http://www.mkomo.com/cost-per-gigabyte</a:t>
            </a:r>
          </a:p>
        </p:txBody>
      </p:sp>
      <p:sp>
        <p:nvSpPr>
          <p:cNvPr id="7" name="Content Placeholder 6"/>
          <p:cNvSpPr>
            <a:spLocks noGrp="1"/>
          </p:cNvSpPr>
          <p:nvPr>
            <p:ph idx="1"/>
          </p:nvPr>
        </p:nvSpPr>
        <p:spPr/>
        <p:txBody>
          <a:bodyPr/>
          <a:lstStyle/>
          <a:p>
            <a:r>
              <a:rPr lang="en-US" dirty="0" smtClean="0"/>
              <a:t>Residual plots make it easier to see deviations from linearity</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47</a:t>
            </a:fld>
            <a:endParaRPr lang="en-US" altLang="en-US"/>
          </a:p>
        </p:txBody>
      </p:sp>
      <p:sp>
        <p:nvSpPr>
          <p:cNvPr id="15" name="TextBox 14"/>
          <p:cNvSpPr txBox="1"/>
          <p:nvPr/>
        </p:nvSpPr>
        <p:spPr>
          <a:xfrm>
            <a:off x="3919115" y="1708250"/>
            <a:ext cx="4919176" cy="4832092"/>
          </a:xfrm>
          <a:prstGeom prst="rect">
            <a:avLst/>
          </a:prstGeom>
          <a:noFill/>
        </p:spPr>
        <p:txBody>
          <a:bodyPr wrap="square" rtlCol="0">
            <a:spAutoFit/>
          </a:bodyPr>
          <a:lstStyle/>
          <a:p>
            <a:r>
              <a:rPr lang="en-US" sz="2400" dirty="0" smtClean="0"/>
              <a:t>Residual plots make it easier to see deviation from linearity</a:t>
            </a:r>
          </a:p>
          <a:p>
            <a:pPr marL="342900" indent="-342900">
              <a:buFont typeface="Arial" panose="020B0604020202020204" pitchFamily="34" charset="0"/>
              <a:buChar char="•"/>
            </a:pPr>
            <a:r>
              <a:rPr lang="en-US" sz="2000" dirty="0" smtClean="0"/>
              <a:t>If you knew to look, you can see it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Actual prices have not fallen as quickly as linear model would have predicted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Predicted $/GB</a:t>
            </a:r>
          </a:p>
          <a:p>
            <a:pPr lvl="1"/>
            <a:r>
              <a:rPr lang="en-US" sz="2000" b="0" u="sng" dirty="0" smtClean="0"/>
              <a:t>Date</a:t>
            </a:r>
            <a:r>
              <a:rPr lang="en-US" sz="2000" b="0" dirty="0" smtClean="0"/>
              <a:t>	</a:t>
            </a:r>
            <a:r>
              <a:rPr lang="en-US" sz="2000" b="0" u="sng" dirty="0" smtClean="0"/>
              <a:t>Predicted</a:t>
            </a:r>
            <a:r>
              <a:rPr lang="en-US" sz="2000" b="0" dirty="0" smtClean="0"/>
              <a:t>       </a:t>
            </a:r>
            <a:r>
              <a:rPr lang="en-US" sz="2000" b="0" u="sng" dirty="0" smtClean="0"/>
              <a:t>Actual</a:t>
            </a:r>
          </a:p>
          <a:p>
            <a:pPr lvl="1"/>
            <a:r>
              <a:rPr lang="en-US" sz="2000" b="0" dirty="0" smtClean="0"/>
              <a:t>3/8/2011	 $0.0125      $0.0467</a:t>
            </a:r>
          </a:p>
          <a:p>
            <a:pPr lvl="1"/>
            <a:r>
              <a:rPr lang="en-US" sz="2000" b="0" dirty="0" smtClean="0"/>
              <a:t>3/19/2012	 $0.0064      $0.0475</a:t>
            </a:r>
          </a:p>
          <a:p>
            <a:pPr lvl="1"/>
            <a:r>
              <a:rPr lang="en-US" sz="2000" b="0" dirty="0" smtClean="0"/>
              <a:t>3/17/2013	 $0.0033      $0.0533</a:t>
            </a:r>
          </a:p>
          <a:p>
            <a:pPr lvl="1"/>
            <a:r>
              <a:rPr lang="en-US" sz="2000" b="0" dirty="0" smtClean="0"/>
              <a:t>3/4/2014	 $0.0018      $0.0350</a:t>
            </a:r>
          </a:p>
          <a:p>
            <a:pPr marL="342900" indent="-342900">
              <a:buFont typeface="Arial" panose="020B0604020202020204" pitchFamily="34" charset="0"/>
              <a:buChar char="•"/>
            </a:pPr>
            <a:endParaRPr lang="en-US" sz="2000" dirty="0"/>
          </a:p>
        </p:txBody>
      </p:sp>
      <p:pic>
        <p:nvPicPr>
          <p:cNvPr id="2" name="Picture 1"/>
          <p:cNvPicPr>
            <a:picLocks/>
          </p:cNvPicPr>
          <p:nvPr/>
        </p:nvPicPr>
        <p:blipFill>
          <a:blip r:embed="rId2"/>
          <a:stretch>
            <a:fillRect/>
          </a:stretch>
        </p:blipFill>
        <p:spPr>
          <a:xfrm>
            <a:off x="1000335" y="2084825"/>
            <a:ext cx="2952750" cy="3721608"/>
          </a:xfrm>
          <a:prstGeom prst="rect">
            <a:avLst/>
          </a:prstGeom>
        </p:spPr>
      </p:pic>
      <p:pic>
        <p:nvPicPr>
          <p:cNvPr id="3" name="Picture 2"/>
          <p:cNvPicPr>
            <a:picLocks/>
          </p:cNvPicPr>
          <p:nvPr/>
        </p:nvPicPr>
        <p:blipFill>
          <a:blip r:embed="rId3"/>
          <a:stretch>
            <a:fillRect/>
          </a:stretch>
        </p:blipFill>
        <p:spPr>
          <a:xfrm>
            <a:off x="996696" y="2084832"/>
            <a:ext cx="2952750" cy="3721608"/>
          </a:xfrm>
          <a:prstGeom prst="rect">
            <a:avLst/>
          </a:prstGeom>
        </p:spPr>
      </p:pic>
      <p:sp>
        <p:nvSpPr>
          <p:cNvPr id="11" name="TextBox 10"/>
          <p:cNvSpPr txBox="1"/>
          <p:nvPr/>
        </p:nvSpPr>
        <p:spPr>
          <a:xfrm>
            <a:off x="193830" y="2431051"/>
            <a:ext cx="1075340" cy="3493264"/>
          </a:xfrm>
          <a:prstGeom prst="rect">
            <a:avLst/>
          </a:prstGeom>
          <a:solidFill>
            <a:schemeClr val="bg1">
              <a:alpha val="50000"/>
            </a:schemeClr>
          </a:solidFill>
        </p:spPr>
        <p:txBody>
          <a:bodyPr wrap="square" rtlCol="0">
            <a:spAutoFit/>
          </a:bodyPr>
          <a:lstStyle/>
          <a:p>
            <a:pPr algn="r"/>
            <a:r>
              <a:rPr lang="en-US" sz="1300" b="0" dirty="0" smtClean="0">
                <a:latin typeface="Arial Narrow" panose="020B0606020202030204" pitchFamily="34" charset="0"/>
              </a:rPr>
              <a:t>$1,000,000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1</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0.10</a:t>
            </a:r>
          </a:p>
          <a:p>
            <a:pPr algn="r"/>
            <a:endParaRPr lang="en-US" sz="1250" b="0" dirty="0" smtClean="0">
              <a:latin typeface="Arial Narrow" panose="020B0606020202030204" pitchFamily="34" charset="0"/>
            </a:endParaRPr>
          </a:p>
          <a:p>
            <a:pPr algn="r"/>
            <a:r>
              <a:rPr lang="en-US" sz="1300" b="0" dirty="0" smtClean="0">
                <a:latin typeface="Arial Narrow" panose="020B0606020202030204" pitchFamily="34" charset="0"/>
              </a:rPr>
              <a:t>0.01</a:t>
            </a:r>
          </a:p>
        </p:txBody>
      </p:sp>
    </p:spTree>
    <p:extLst>
      <p:ext uri="{BB962C8B-B14F-4D97-AF65-F5344CB8AC3E}">
        <p14:creationId xmlns:p14="http://schemas.microsoft.com/office/powerpoint/2010/main" val="343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fade">
                                      <p:cBhvr>
                                        <p:cTn id="7" dur="500"/>
                                        <p:tgtEl>
                                          <p:spTgt spid="1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5" end="5"/>
                                            </p:txEl>
                                          </p:spTgt>
                                        </p:tgtEl>
                                        <p:attrNameLst>
                                          <p:attrName>style.visibility</p:attrName>
                                        </p:attrNameLst>
                                      </p:cBhvr>
                                      <p:to>
                                        <p:strVal val="visible"/>
                                      </p:to>
                                    </p:set>
                                    <p:animEffect transition="in" filter="fade">
                                      <p:cBhvr>
                                        <p:cTn id="10" dur="500"/>
                                        <p:tgtEl>
                                          <p:spTgt spid="1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animEffect transition="in" filter="fade">
                                      <p:cBhvr>
                                        <p:cTn id="13" dur="500"/>
                                        <p:tgtEl>
                                          <p:spTgt spid="1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7" end="7"/>
                                            </p:txEl>
                                          </p:spTgt>
                                        </p:tgtEl>
                                        <p:attrNameLst>
                                          <p:attrName>style.visibility</p:attrName>
                                        </p:attrNameLst>
                                      </p:cBhvr>
                                      <p:to>
                                        <p:strVal val="visible"/>
                                      </p:to>
                                    </p:set>
                                    <p:animEffect transition="in" filter="fade">
                                      <p:cBhvr>
                                        <p:cTn id="16" dur="500"/>
                                        <p:tgtEl>
                                          <p:spTgt spid="15">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animEffect transition="in" filter="fade">
                                      <p:cBhvr>
                                        <p:cTn id="19" dur="500"/>
                                        <p:tgtEl>
                                          <p:spTgt spid="15">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xEl>
                                              <p:pRg st="9" end="9"/>
                                            </p:txEl>
                                          </p:spTgt>
                                        </p:tgtEl>
                                        <p:attrNameLst>
                                          <p:attrName>style.visibility</p:attrName>
                                        </p:attrNameLst>
                                      </p:cBhvr>
                                      <p:to>
                                        <p:strVal val="visible"/>
                                      </p:to>
                                    </p:set>
                                    <p:animEffect transition="in" filter="fade">
                                      <p:cBhvr>
                                        <p:cTn id="22" dur="500"/>
                                        <p:tgtEl>
                                          <p:spTgt spid="15">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xEl>
                                              <p:pRg st="10" end="10"/>
                                            </p:txEl>
                                          </p:spTgt>
                                        </p:tgtEl>
                                        <p:attrNameLst>
                                          <p:attrName>style.visibility</p:attrName>
                                        </p:attrNameLst>
                                      </p:cBhvr>
                                      <p:to>
                                        <p:strVal val="visible"/>
                                      </p:to>
                                    </p:set>
                                    <p:animEffect transition="in" filter="fade">
                                      <p:cBhvr>
                                        <p:cTn id="25" dur="500"/>
                                        <p:tgtEl>
                                          <p:spTgt spid="15">
                                            <p:txEl>
                                              <p:pRg st="10" end="10"/>
                                            </p:txEl>
                                          </p:spTgt>
                                        </p:tgtEl>
                                      </p:cBhvr>
                                    </p:animEffect>
                                  </p:childTnLst>
                                </p:cTn>
                              </p:par>
                              <p:par>
                                <p:cTn id="26" presetID="10" presetClass="exit" presetSubtype="0" fill="hold"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Residual plots can also make it see / quantify outliers</a:t>
            </a:r>
          </a:p>
          <a:p>
            <a:pPr lvl="1"/>
            <a:r>
              <a:rPr lang="en-US" dirty="0" smtClean="0"/>
              <a:t>Data for 293 houses in Manhattan Beach </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48</a:t>
            </a:fld>
            <a:endParaRPr lang="en-US" altLang="en-US"/>
          </a:p>
        </p:txBody>
      </p:sp>
      <p:pic>
        <p:nvPicPr>
          <p:cNvPr id="20" name="Picture 19"/>
          <p:cNvPicPr>
            <a:picLocks noChangeAspect="1"/>
          </p:cNvPicPr>
          <p:nvPr/>
        </p:nvPicPr>
        <p:blipFill>
          <a:blip r:embed="rId2"/>
          <a:stretch>
            <a:fillRect/>
          </a:stretch>
        </p:blipFill>
        <p:spPr>
          <a:xfrm>
            <a:off x="4941496" y="2021928"/>
            <a:ext cx="3505200" cy="3314700"/>
          </a:xfrm>
          <a:prstGeom prst="rect">
            <a:avLst/>
          </a:prstGeom>
          <a:ln>
            <a:solidFill>
              <a:schemeClr val="tx1"/>
            </a:solidFill>
          </a:ln>
        </p:spPr>
      </p:pic>
      <p:pic>
        <p:nvPicPr>
          <p:cNvPr id="21" name="Picture 20"/>
          <p:cNvPicPr>
            <a:picLocks noChangeAspect="1"/>
          </p:cNvPicPr>
          <p:nvPr/>
        </p:nvPicPr>
        <p:blipFill>
          <a:blip r:embed="rId3"/>
          <a:stretch>
            <a:fillRect/>
          </a:stretch>
        </p:blipFill>
        <p:spPr>
          <a:xfrm>
            <a:off x="1217460" y="2021928"/>
            <a:ext cx="3505200" cy="3314700"/>
          </a:xfrm>
          <a:prstGeom prst="rect">
            <a:avLst/>
          </a:prstGeom>
          <a:ln>
            <a:solidFill>
              <a:schemeClr val="tx1"/>
            </a:solidFill>
          </a:ln>
        </p:spPr>
      </p:pic>
      <p:sp>
        <p:nvSpPr>
          <p:cNvPr id="22" name="TextBox 21"/>
          <p:cNvSpPr txBox="1"/>
          <p:nvPr/>
        </p:nvSpPr>
        <p:spPr>
          <a:xfrm>
            <a:off x="1192360" y="5387655"/>
            <a:ext cx="3533260" cy="369332"/>
          </a:xfrm>
          <a:prstGeom prst="rect">
            <a:avLst/>
          </a:prstGeom>
          <a:noFill/>
        </p:spPr>
        <p:txBody>
          <a:bodyPr wrap="square" rtlCol="0">
            <a:spAutoFit/>
          </a:bodyPr>
          <a:lstStyle/>
          <a:p>
            <a:pPr algn="ctr"/>
            <a:r>
              <a:rPr lang="en-US" dirty="0" smtClean="0"/>
              <a:t>Original data</a:t>
            </a:r>
            <a:endParaRPr lang="en-US" dirty="0"/>
          </a:p>
        </p:txBody>
      </p:sp>
      <p:sp>
        <p:nvSpPr>
          <p:cNvPr id="23" name="TextBox 22"/>
          <p:cNvSpPr txBox="1"/>
          <p:nvPr/>
        </p:nvSpPr>
        <p:spPr>
          <a:xfrm>
            <a:off x="5032860" y="5387655"/>
            <a:ext cx="3341235" cy="830997"/>
          </a:xfrm>
          <a:prstGeom prst="rect">
            <a:avLst/>
          </a:prstGeom>
          <a:noFill/>
        </p:spPr>
        <p:txBody>
          <a:bodyPr wrap="square" rtlCol="0">
            <a:spAutoFit/>
          </a:bodyPr>
          <a:lstStyle/>
          <a:p>
            <a:r>
              <a:rPr lang="en-US" sz="1600" dirty="0" smtClean="0"/>
              <a:t>Residual plot … easier to see SE</a:t>
            </a:r>
            <a:r>
              <a:rPr lang="en-US" sz="1600" baseline="-25000" dirty="0" smtClean="0"/>
              <a:t>Y|X</a:t>
            </a:r>
            <a:r>
              <a:rPr lang="en-US" sz="1600" dirty="0" smtClean="0"/>
              <a:t> ~ 1, that two houses were 7M and 8M above predicted</a:t>
            </a:r>
            <a:endParaRPr lang="en-US" sz="1600" dirty="0"/>
          </a:p>
        </p:txBody>
      </p:sp>
    </p:spTree>
    <p:extLst>
      <p:ext uri="{BB962C8B-B14F-4D97-AF65-F5344CB8AC3E}">
        <p14:creationId xmlns:p14="http://schemas.microsoft.com/office/powerpoint/2010/main" val="79968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 can provide the data to construct a residual plot</a:t>
            </a:r>
          </a:p>
          <a:p>
            <a:pPr lvl="1"/>
            <a:endParaRPr lang="en-US" sz="1000" dirty="0" smtClean="0"/>
          </a:p>
          <a:p>
            <a:pPr lvl="1"/>
            <a:r>
              <a:rPr lang="en-US" dirty="0" smtClean="0"/>
              <a:t>Perform regression</a:t>
            </a:r>
          </a:p>
          <a:p>
            <a:pPr lvl="2"/>
            <a:r>
              <a:rPr lang="en-US" dirty="0" smtClean="0"/>
              <a:t>Data </a:t>
            </a:r>
            <a:r>
              <a:rPr lang="en-US" dirty="0" smtClean="0">
                <a:sym typeface="Wingdings" panose="05000000000000000000" pitchFamily="2" charset="2"/>
              </a:rPr>
              <a:t> Data Analysis</a:t>
            </a:r>
          </a:p>
          <a:p>
            <a:pPr marL="914400" lvl="2" indent="0">
              <a:buNone/>
            </a:pPr>
            <a:r>
              <a:rPr lang="en-US" dirty="0">
                <a:sym typeface="Wingdings" panose="05000000000000000000" pitchFamily="2" charset="2"/>
              </a:rPr>
              <a:t> </a:t>
            </a:r>
            <a:r>
              <a:rPr lang="en-US" dirty="0" smtClean="0">
                <a:sym typeface="Wingdings" panose="05000000000000000000" pitchFamily="2" charset="2"/>
              </a:rPr>
              <a:t>            Regression</a:t>
            </a:r>
          </a:p>
          <a:p>
            <a:pPr marL="914400" lvl="2" indent="0">
              <a:buNone/>
            </a:pPr>
            <a:endParaRPr lang="en-US" sz="1000" dirty="0">
              <a:sym typeface="Wingdings" panose="05000000000000000000" pitchFamily="2" charset="2"/>
            </a:endParaRPr>
          </a:p>
          <a:p>
            <a:pPr marL="971550" lvl="1" indent="-457200"/>
            <a:endParaRPr lang="en-US" dirty="0" smtClean="0">
              <a:sym typeface="Wingdings" panose="05000000000000000000" pitchFamily="2" charset="2"/>
            </a:endParaRPr>
          </a:p>
          <a:p>
            <a:pPr marL="971550" lvl="1" indent="-457200"/>
            <a:r>
              <a:rPr lang="en-US" dirty="0" smtClean="0">
                <a:sym typeface="Wingdings" panose="05000000000000000000" pitchFamily="2" charset="2"/>
              </a:rPr>
              <a:t>For options, click</a:t>
            </a:r>
          </a:p>
          <a:p>
            <a:pPr marL="514350" lvl="1" indent="0">
              <a:buNone/>
            </a:pPr>
            <a:r>
              <a:rPr lang="en-US" dirty="0">
                <a:sym typeface="Wingdings" panose="05000000000000000000" pitchFamily="2" charset="2"/>
              </a:rPr>
              <a:t>	</a:t>
            </a:r>
            <a:r>
              <a:rPr lang="en-US" dirty="0" smtClean="0">
                <a:sym typeface="Wingdings" panose="05000000000000000000" pitchFamily="2" charset="2"/>
              </a:rPr>
              <a:t> Residuals,	</a:t>
            </a:r>
          </a:p>
          <a:p>
            <a:pPr marL="514350" lvl="1" indent="0">
              <a:buNone/>
            </a:pPr>
            <a:r>
              <a:rPr lang="en-US" dirty="0">
                <a:sym typeface="Wingdings" panose="05000000000000000000" pitchFamily="2" charset="2"/>
              </a:rPr>
              <a:t>	</a:t>
            </a:r>
            <a:r>
              <a:rPr lang="en-US" dirty="0" smtClean="0">
                <a:sym typeface="Wingdings" panose="05000000000000000000" pitchFamily="2" charset="2"/>
              </a:rPr>
              <a:t> Residual Plots, and</a:t>
            </a:r>
          </a:p>
          <a:p>
            <a:pPr marL="514350" lvl="1" indent="0">
              <a:buNone/>
            </a:pPr>
            <a:r>
              <a:rPr lang="en-US" dirty="0">
                <a:sym typeface="Wingdings" panose="05000000000000000000" pitchFamily="2" charset="2"/>
              </a:rPr>
              <a:t>	</a:t>
            </a:r>
            <a:r>
              <a:rPr lang="en-US" dirty="0" smtClean="0">
                <a:sym typeface="Wingdings" panose="05000000000000000000" pitchFamily="2" charset="2"/>
              </a:rPr>
              <a:t> Normal Prob. Plots </a:t>
            </a:r>
            <a:endParaRPr lang="en-US" dirty="0" smtClean="0"/>
          </a:p>
          <a:p>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49</a:t>
            </a:fld>
            <a:endParaRPr lang="en-US" altLang="en-US"/>
          </a:p>
        </p:txBody>
      </p:sp>
      <p:pic>
        <p:nvPicPr>
          <p:cNvPr id="7" name="Picture 6"/>
          <p:cNvPicPr>
            <a:picLocks noChangeAspect="1"/>
          </p:cNvPicPr>
          <p:nvPr/>
        </p:nvPicPr>
        <p:blipFill>
          <a:blip r:embed="rId2"/>
          <a:stretch>
            <a:fillRect/>
          </a:stretch>
        </p:blipFill>
        <p:spPr>
          <a:xfrm>
            <a:off x="5071265" y="1547155"/>
            <a:ext cx="3302299" cy="1583756"/>
          </a:xfrm>
          <a:prstGeom prst="rect">
            <a:avLst/>
          </a:prstGeom>
        </p:spPr>
      </p:pic>
      <p:pic>
        <p:nvPicPr>
          <p:cNvPr id="8" name="Picture 7"/>
          <p:cNvPicPr>
            <a:picLocks noChangeAspect="1"/>
          </p:cNvPicPr>
          <p:nvPr/>
        </p:nvPicPr>
        <p:blipFill>
          <a:blip r:embed="rId3"/>
          <a:stretch>
            <a:fillRect/>
          </a:stretch>
        </p:blipFill>
        <p:spPr>
          <a:xfrm>
            <a:off x="5263290" y="3275380"/>
            <a:ext cx="3187615" cy="2818927"/>
          </a:xfrm>
          <a:prstGeom prst="rect">
            <a:avLst/>
          </a:prstGeom>
        </p:spPr>
      </p:pic>
      <p:sp>
        <p:nvSpPr>
          <p:cNvPr id="9" name="Down Arrow 8"/>
          <p:cNvSpPr/>
          <p:nvPr/>
        </p:nvSpPr>
        <p:spPr bwMode="auto">
          <a:xfrm>
            <a:off x="5532125" y="4734770"/>
            <a:ext cx="499265" cy="53767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6799490" y="4734770"/>
            <a:ext cx="499265" cy="53767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Down Arrow 10"/>
          <p:cNvSpPr/>
          <p:nvPr/>
        </p:nvSpPr>
        <p:spPr bwMode="auto">
          <a:xfrm rot="5400000">
            <a:off x="6626668" y="5483667"/>
            <a:ext cx="499265" cy="53767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2972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left)">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left)">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a:xfrm>
            <a:off x="457199" y="350838"/>
            <a:ext cx="4306825" cy="5821362"/>
          </a:xfrm>
        </p:spPr>
        <p:txBody>
          <a:bodyPr/>
          <a:lstStyle/>
          <a:p>
            <a:r>
              <a:rPr lang="en-US" dirty="0" smtClean="0"/>
              <a:t>Regression is most reasonable for “nicely behaved” data</a:t>
            </a:r>
          </a:p>
          <a:p>
            <a:pPr lvl="1"/>
            <a:r>
              <a:rPr lang="en-US" sz="2800" dirty="0" smtClean="0">
                <a:solidFill>
                  <a:srgbClr val="FF0000"/>
                </a:solidFill>
              </a:rPr>
              <a:t>One cluster</a:t>
            </a:r>
          </a:p>
          <a:p>
            <a:pPr lvl="1"/>
            <a:r>
              <a:rPr lang="en-US" dirty="0" smtClean="0"/>
              <a:t>Linear</a:t>
            </a:r>
          </a:p>
          <a:p>
            <a:pPr lvl="1"/>
            <a:endParaRPr lang="en-US" sz="200" dirty="0" smtClean="0"/>
          </a:p>
          <a:p>
            <a:pPr lvl="1"/>
            <a:r>
              <a:rPr lang="en-US" dirty="0" smtClean="0"/>
              <a:t>Constant spread</a:t>
            </a:r>
          </a:p>
          <a:p>
            <a:pPr lvl="1"/>
            <a:endParaRPr lang="en-US" dirty="0"/>
          </a:p>
          <a:p>
            <a:r>
              <a:rPr lang="en-US" dirty="0" smtClean="0"/>
              <a:t>Multiple </a:t>
            </a:r>
            <a:r>
              <a:rPr lang="en-US" dirty="0"/>
              <a:t>clusters can lead to counter-intuitive results (Simpson’s paradox)</a:t>
            </a:r>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a:t>
            </a:fld>
            <a:endParaRPr lang="en-US" altLang="en-US"/>
          </a:p>
        </p:txBody>
      </p:sp>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68508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Excel’s output</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50</a:t>
            </a:fld>
            <a:endParaRPr lang="en-US" altLang="en-US"/>
          </a:p>
        </p:txBody>
      </p:sp>
      <p:pic>
        <p:nvPicPr>
          <p:cNvPr id="5" name="Picture 4"/>
          <p:cNvPicPr>
            <a:picLocks noChangeAspect="1"/>
          </p:cNvPicPr>
          <p:nvPr/>
        </p:nvPicPr>
        <p:blipFill>
          <a:blip r:embed="rId2"/>
          <a:stretch>
            <a:fillRect/>
          </a:stretch>
        </p:blipFill>
        <p:spPr>
          <a:xfrm>
            <a:off x="0" y="0"/>
            <a:ext cx="9118883" cy="6539805"/>
          </a:xfrm>
          <a:prstGeom prst="rect">
            <a:avLst/>
          </a:prstGeom>
        </p:spPr>
      </p:pic>
      <p:sp>
        <p:nvSpPr>
          <p:cNvPr id="6" name="TextBox 5"/>
          <p:cNvSpPr txBox="1"/>
          <p:nvPr/>
        </p:nvSpPr>
        <p:spPr>
          <a:xfrm>
            <a:off x="3189420" y="548625"/>
            <a:ext cx="5497380" cy="523220"/>
          </a:xfrm>
          <a:prstGeom prst="rect">
            <a:avLst/>
          </a:prstGeom>
          <a:solidFill>
            <a:schemeClr val="bg1">
              <a:alpha val="80000"/>
            </a:schemeClr>
          </a:solidFill>
          <a:ln>
            <a:noFill/>
          </a:ln>
        </p:spPr>
        <p:txBody>
          <a:bodyPr wrap="square" rtlCol="0">
            <a:spAutoFit/>
          </a:bodyPr>
          <a:lstStyle/>
          <a:p>
            <a:r>
              <a:rPr lang="en-US" sz="2800" dirty="0" smtClean="0"/>
              <a:t>Typical output (3 sections):</a:t>
            </a:r>
          </a:p>
        </p:txBody>
      </p:sp>
      <p:sp>
        <p:nvSpPr>
          <p:cNvPr id="7" name="Rectangle 6"/>
          <p:cNvSpPr/>
          <p:nvPr/>
        </p:nvSpPr>
        <p:spPr bwMode="auto">
          <a:xfrm>
            <a:off x="0" y="5003605"/>
            <a:ext cx="9144000" cy="16130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08197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Excel’s output</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51</a:t>
            </a:fld>
            <a:endParaRPr lang="en-US" altLang="en-US"/>
          </a:p>
        </p:txBody>
      </p:sp>
      <p:pic>
        <p:nvPicPr>
          <p:cNvPr id="5" name="Picture 4"/>
          <p:cNvPicPr>
            <a:picLocks noChangeAspect="1"/>
          </p:cNvPicPr>
          <p:nvPr/>
        </p:nvPicPr>
        <p:blipFill>
          <a:blip r:embed="rId2"/>
          <a:stretch>
            <a:fillRect/>
          </a:stretch>
        </p:blipFill>
        <p:spPr>
          <a:xfrm>
            <a:off x="0" y="0"/>
            <a:ext cx="9118883" cy="6539805"/>
          </a:xfrm>
          <a:prstGeom prst="rect">
            <a:avLst/>
          </a:prstGeom>
        </p:spPr>
      </p:pic>
      <p:sp>
        <p:nvSpPr>
          <p:cNvPr id="6" name="TextBox 5"/>
          <p:cNvSpPr txBox="1"/>
          <p:nvPr/>
        </p:nvSpPr>
        <p:spPr>
          <a:xfrm>
            <a:off x="3189420" y="548625"/>
            <a:ext cx="5497380" cy="954107"/>
          </a:xfrm>
          <a:prstGeom prst="rect">
            <a:avLst/>
          </a:prstGeom>
          <a:solidFill>
            <a:schemeClr val="bg1">
              <a:alpha val="80000"/>
            </a:schemeClr>
          </a:solidFill>
          <a:ln>
            <a:noFill/>
          </a:ln>
        </p:spPr>
        <p:txBody>
          <a:bodyPr wrap="square" rtlCol="0">
            <a:spAutoFit/>
          </a:bodyPr>
          <a:lstStyle/>
          <a:p>
            <a:r>
              <a:rPr lang="en-US" sz="2800" dirty="0" smtClean="0"/>
              <a:t>Typical output (3 sections):</a:t>
            </a:r>
          </a:p>
          <a:p>
            <a:r>
              <a:rPr lang="en-US" sz="2800" dirty="0" smtClean="0"/>
              <a:t>1. Coefficients and SE’s (and T)</a:t>
            </a:r>
          </a:p>
        </p:txBody>
      </p:sp>
      <p:sp>
        <p:nvSpPr>
          <p:cNvPr id="7" name="Rectangle 6"/>
          <p:cNvSpPr/>
          <p:nvPr/>
        </p:nvSpPr>
        <p:spPr bwMode="auto">
          <a:xfrm>
            <a:off x="0" y="5003605"/>
            <a:ext cx="9144000" cy="16130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193830" y="3736240"/>
            <a:ext cx="8295480" cy="861356"/>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6509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Excel’s output</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52</a:t>
            </a:fld>
            <a:endParaRPr lang="en-US" altLang="en-US"/>
          </a:p>
        </p:txBody>
      </p:sp>
      <p:pic>
        <p:nvPicPr>
          <p:cNvPr id="5" name="Picture 4"/>
          <p:cNvPicPr>
            <a:picLocks noChangeAspect="1"/>
          </p:cNvPicPr>
          <p:nvPr/>
        </p:nvPicPr>
        <p:blipFill>
          <a:blip r:embed="rId2"/>
          <a:stretch>
            <a:fillRect/>
          </a:stretch>
        </p:blipFill>
        <p:spPr>
          <a:xfrm>
            <a:off x="0" y="0"/>
            <a:ext cx="9118883" cy="6539805"/>
          </a:xfrm>
          <a:prstGeom prst="rect">
            <a:avLst/>
          </a:prstGeom>
        </p:spPr>
      </p:pic>
      <p:sp>
        <p:nvSpPr>
          <p:cNvPr id="6" name="TextBox 5"/>
          <p:cNvSpPr txBox="1"/>
          <p:nvPr/>
        </p:nvSpPr>
        <p:spPr>
          <a:xfrm>
            <a:off x="3189420" y="548625"/>
            <a:ext cx="5497380" cy="2123658"/>
          </a:xfrm>
          <a:prstGeom prst="rect">
            <a:avLst/>
          </a:prstGeom>
          <a:solidFill>
            <a:schemeClr val="bg1">
              <a:alpha val="80000"/>
            </a:schemeClr>
          </a:solidFill>
          <a:ln>
            <a:noFill/>
          </a:ln>
        </p:spPr>
        <p:txBody>
          <a:bodyPr wrap="square" rtlCol="0">
            <a:spAutoFit/>
          </a:bodyPr>
          <a:lstStyle/>
          <a:p>
            <a:r>
              <a:rPr lang="en-US" sz="2800" dirty="0" smtClean="0"/>
              <a:t>Typical output (3 sections):</a:t>
            </a:r>
          </a:p>
          <a:p>
            <a:r>
              <a:rPr lang="en-US" sz="2800" dirty="0" smtClean="0"/>
              <a:t>2. Correlation, R</a:t>
            </a:r>
            <a:r>
              <a:rPr lang="en-US" sz="2800" baseline="30000" dirty="0" smtClean="0"/>
              <a:t>2</a:t>
            </a:r>
            <a:r>
              <a:rPr lang="en-US" sz="2800" dirty="0" smtClean="0"/>
              <a:t>,  “adjusted R</a:t>
            </a:r>
            <a:r>
              <a:rPr lang="en-US" sz="2800" baseline="30000" dirty="0" smtClean="0"/>
              <a:t>2</a:t>
            </a:r>
            <a:r>
              <a:rPr lang="en-US" sz="2800" dirty="0" smtClean="0"/>
              <a:t>”,</a:t>
            </a:r>
            <a:r>
              <a:rPr lang="en-US" sz="2800" dirty="0" smtClean="0"/>
              <a:t> SE</a:t>
            </a:r>
            <a:r>
              <a:rPr lang="en-US" sz="2800" baseline="-25000" dirty="0" smtClean="0"/>
              <a:t>Y|X</a:t>
            </a:r>
            <a:r>
              <a:rPr lang="en-US" sz="2800" dirty="0" smtClean="0"/>
              <a:t>, n</a:t>
            </a:r>
          </a:p>
          <a:p>
            <a:pPr marL="342900" indent="-342900">
              <a:buFont typeface="Arial" panose="020B0604020202020204" pitchFamily="34" charset="0"/>
              <a:buChar char="•"/>
            </a:pPr>
            <a:r>
              <a:rPr lang="en-US" sz="2400" i="1" dirty="0" smtClean="0"/>
              <a:t>adjusted R</a:t>
            </a:r>
            <a:r>
              <a:rPr lang="en-US" sz="2400" i="1" baseline="30000" dirty="0" smtClean="0"/>
              <a:t>2</a:t>
            </a:r>
            <a:r>
              <a:rPr lang="en-US" sz="2400" i="1" dirty="0" smtClean="0"/>
              <a:t> = 1 – (SE</a:t>
            </a:r>
            <a:r>
              <a:rPr lang="en-US" sz="2400" i="1" baseline="-25000" dirty="0" smtClean="0"/>
              <a:t>Y|X</a:t>
            </a:r>
            <a:r>
              <a:rPr lang="en-US" sz="2400" i="1" dirty="0" smtClean="0"/>
              <a:t> / SD(Y))</a:t>
            </a:r>
            <a:r>
              <a:rPr lang="en-US" sz="2400" i="1" baseline="30000" dirty="0" smtClean="0"/>
              <a:t>2</a:t>
            </a:r>
            <a:r>
              <a:rPr lang="en-US" sz="2400" i="1" dirty="0"/>
              <a:t> </a:t>
            </a:r>
            <a:r>
              <a:rPr lang="en-US" sz="2400" i="1" dirty="0" smtClean="0"/>
              <a:t>... will be more important later</a:t>
            </a:r>
            <a:endParaRPr lang="en-US" sz="2800" i="1" baseline="30000" dirty="0"/>
          </a:p>
        </p:txBody>
      </p:sp>
      <p:sp>
        <p:nvSpPr>
          <p:cNvPr id="7" name="Rectangle 6"/>
          <p:cNvSpPr/>
          <p:nvPr/>
        </p:nvSpPr>
        <p:spPr bwMode="auto">
          <a:xfrm>
            <a:off x="0" y="5003605"/>
            <a:ext cx="9144000" cy="16130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193830" y="633615"/>
            <a:ext cx="2803565" cy="160483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283379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Excel’s output</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53</a:t>
            </a:fld>
            <a:endParaRPr lang="en-US" altLang="en-US"/>
          </a:p>
        </p:txBody>
      </p:sp>
      <p:pic>
        <p:nvPicPr>
          <p:cNvPr id="5" name="Picture 4"/>
          <p:cNvPicPr>
            <a:picLocks noChangeAspect="1"/>
          </p:cNvPicPr>
          <p:nvPr/>
        </p:nvPicPr>
        <p:blipFill>
          <a:blip r:embed="rId2"/>
          <a:stretch>
            <a:fillRect/>
          </a:stretch>
        </p:blipFill>
        <p:spPr>
          <a:xfrm>
            <a:off x="0" y="0"/>
            <a:ext cx="9118883" cy="6539805"/>
          </a:xfrm>
          <a:prstGeom prst="rect">
            <a:avLst/>
          </a:prstGeom>
        </p:spPr>
      </p:pic>
      <p:sp>
        <p:nvSpPr>
          <p:cNvPr id="6" name="TextBox 5"/>
          <p:cNvSpPr txBox="1"/>
          <p:nvPr/>
        </p:nvSpPr>
        <p:spPr>
          <a:xfrm>
            <a:off x="3189420" y="548625"/>
            <a:ext cx="5497380" cy="1815882"/>
          </a:xfrm>
          <a:prstGeom prst="rect">
            <a:avLst/>
          </a:prstGeom>
          <a:solidFill>
            <a:schemeClr val="bg1">
              <a:alpha val="80000"/>
            </a:schemeClr>
          </a:solidFill>
          <a:ln>
            <a:noFill/>
          </a:ln>
        </p:spPr>
        <p:txBody>
          <a:bodyPr wrap="square" rtlCol="0">
            <a:spAutoFit/>
          </a:bodyPr>
          <a:lstStyle/>
          <a:p>
            <a:r>
              <a:rPr lang="en-US" sz="2800" dirty="0" smtClean="0"/>
              <a:t>Typical output (3 sections):</a:t>
            </a:r>
          </a:p>
          <a:p>
            <a:r>
              <a:rPr lang="en-US" sz="2800" dirty="0" smtClean="0"/>
              <a:t>3.  </a:t>
            </a:r>
            <a:r>
              <a:rPr lang="en-US" sz="2800" dirty="0" smtClean="0"/>
              <a:t>“</a:t>
            </a:r>
            <a:r>
              <a:rPr lang="en-US" sz="2800" dirty="0" smtClean="0"/>
              <a:t>ANOVA”</a:t>
            </a:r>
          </a:p>
          <a:p>
            <a:pPr marL="457200" indent="-457200">
              <a:buFont typeface="Arial" panose="020B0604020202020204" pitchFamily="34" charset="0"/>
              <a:buChar char="•"/>
            </a:pPr>
            <a:r>
              <a:rPr lang="en-US" sz="2800" dirty="0" err="1" smtClean="0"/>
              <a:t>SS</a:t>
            </a:r>
            <a:r>
              <a:rPr lang="en-US" sz="2800" baseline="-25000" dirty="0" err="1" smtClean="0"/>
              <a:t>total</a:t>
            </a:r>
            <a:r>
              <a:rPr lang="en-US" sz="2800" dirty="0" smtClean="0"/>
              <a:t> = (n–1)SD(Y)</a:t>
            </a:r>
            <a:r>
              <a:rPr lang="en-US" sz="2800" baseline="30000" dirty="0" smtClean="0"/>
              <a:t>2</a:t>
            </a:r>
          </a:p>
          <a:p>
            <a:pPr marL="457200" indent="-457200">
              <a:buFont typeface="Arial" panose="020B0604020202020204" pitchFamily="34" charset="0"/>
              <a:buChar char="•"/>
            </a:pPr>
            <a:r>
              <a:rPr lang="en-US" sz="2800" dirty="0" err="1" smtClean="0"/>
              <a:t>SS</a:t>
            </a:r>
            <a:r>
              <a:rPr lang="en-US" sz="2800" baseline="-25000" dirty="0" err="1" smtClean="0"/>
              <a:t>regression</a:t>
            </a:r>
            <a:r>
              <a:rPr lang="en-US" sz="2800" dirty="0" smtClean="0"/>
              <a:t> </a:t>
            </a:r>
            <a:r>
              <a:rPr lang="en-US" sz="2800" dirty="0"/>
              <a:t>= </a:t>
            </a:r>
            <a:r>
              <a:rPr lang="en-US" sz="2800" dirty="0" smtClean="0"/>
              <a:t>R</a:t>
            </a:r>
            <a:r>
              <a:rPr lang="en-US" sz="2800" baseline="30000" dirty="0" smtClean="0"/>
              <a:t>2</a:t>
            </a:r>
            <a:r>
              <a:rPr lang="en-US" sz="2800" dirty="0" smtClean="0"/>
              <a:t> </a:t>
            </a:r>
            <a:r>
              <a:rPr lang="en-US" sz="2800" dirty="0" err="1" smtClean="0"/>
              <a:t>SS</a:t>
            </a:r>
            <a:r>
              <a:rPr lang="en-US" sz="2800" baseline="-25000" dirty="0" err="1" smtClean="0"/>
              <a:t>total</a:t>
            </a:r>
            <a:endParaRPr lang="en-US" sz="2800" dirty="0" smtClean="0"/>
          </a:p>
        </p:txBody>
      </p:sp>
      <p:sp>
        <p:nvSpPr>
          <p:cNvPr id="7" name="Rectangle 6"/>
          <p:cNvSpPr/>
          <p:nvPr/>
        </p:nvSpPr>
        <p:spPr bwMode="auto">
          <a:xfrm>
            <a:off x="0" y="5003605"/>
            <a:ext cx="9144000" cy="16130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193830" y="2438270"/>
            <a:ext cx="3917310" cy="129797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443740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Excel’s output</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54</a:t>
            </a:fld>
            <a:endParaRPr lang="en-US" altLang="en-US"/>
          </a:p>
        </p:txBody>
      </p:sp>
      <p:pic>
        <p:nvPicPr>
          <p:cNvPr id="5" name="Picture 4"/>
          <p:cNvPicPr>
            <a:picLocks noChangeAspect="1"/>
          </p:cNvPicPr>
          <p:nvPr/>
        </p:nvPicPr>
        <p:blipFill>
          <a:blip r:embed="rId2"/>
          <a:stretch>
            <a:fillRect/>
          </a:stretch>
        </p:blipFill>
        <p:spPr>
          <a:xfrm>
            <a:off x="0" y="0"/>
            <a:ext cx="9118883" cy="6539805"/>
          </a:xfrm>
          <a:prstGeom prst="rect">
            <a:avLst/>
          </a:prstGeom>
        </p:spPr>
      </p:pic>
      <p:sp>
        <p:nvSpPr>
          <p:cNvPr id="6" name="TextBox 5"/>
          <p:cNvSpPr txBox="1"/>
          <p:nvPr/>
        </p:nvSpPr>
        <p:spPr>
          <a:xfrm>
            <a:off x="3189420" y="900288"/>
            <a:ext cx="5497380" cy="954107"/>
          </a:xfrm>
          <a:prstGeom prst="rect">
            <a:avLst/>
          </a:prstGeom>
          <a:solidFill>
            <a:schemeClr val="bg1">
              <a:alpha val="80000"/>
            </a:schemeClr>
          </a:solidFill>
          <a:ln>
            <a:noFill/>
          </a:ln>
        </p:spPr>
        <p:txBody>
          <a:bodyPr wrap="square" rtlCol="0">
            <a:spAutoFit/>
          </a:bodyPr>
          <a:lstStyle/>
          <a:p>
            <a:r>
              <a:rPr lang="en-US" sz="2800" dirty="0" smtClean="0"/>
              <a:t>(Questions so far about “typical output” from Excel?)</a:t>
            </a:r>
          </a:p>
        </p:txBody>
      </p:sp>
      <p:sp>
        <p:nvSpPr>
          <p:cNvPr id="7" name="Rectangle 6"/>
          <p:cNvSpPr/>
          <p:nvPr/>
        </p:nvSpPr>
        <p:spPr bwMode="auto">
          <a:xfrm>
            <a:off x="0" y="5003605"/>
            <a:ext cx="9144000" cy="16130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97202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Excel’s output</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55</a:t>
            </a:fld>
            <a:endParaRPr lang="en-US" altLang="en-US"/>
          </a:p>
        </p:txBody>
      </p:sp>
      <p:pic>
        <p:nvPicPr>
          <p:cNvPr id="5" name="Picture 4"/>
          <p:cNvPicPr>
            <a:picLocks noChangeAspect="1"/>
          </p:cNvPicPr>
          <p:nvPr/>
        </p:nvPicPr>
        <p:blipFill>
          <a:blip r:embed="rId2"/>
          <a:stretch>
            <a:fillRect/>
          </a:stretch>
        </p:blipFill>
        <p:spPr>
          <a:xfrm>
            <a:off x="0" y="0"/>
            <a:ext cx="9118883" cy="6539805"/>
          </a:xfrm>
          <a:prstGeom prst="rect">
            <a:avLst/>
          </a:prstGeom>
        </p:spPr>
      </p:pic>
      <p:sp>
        <p:nvSpPr>
          <p:cNvPr id="7" name="Rectangle 6"/>
          <p:cNvSpPr/>
          <p:nvPr/>
        </p:nvSpPr>
        <p:spPr bwMode="auto">
          <a:xfrm>
            <a:off x="0" y="5003605"/>
            <a:ext cx="9144000" cy="16130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TextBox 7"/>
          <p:cNvSpPr txBox="1"/>
          <p:nvPr/>
        </p:nvSpPr>
        <p:spPr>
          <a:xfrm>
            <a:off x="3189420" y="510220"/>
            <a:ext cx="5497380" cy="1815882"/>
          </a:xfrm>
          <a:prstGeom prst="rect">
            <a:avLst/>
          </a:prstGeom>
          <a:solidFill>
            <a:schemeClr val="bg1">
              <a:alpha val="80000"/>
            </a:schemeClr>
          </a:solidFill>
          <a:ln>
            <a:noFill/>
          </a:ln>
        </p:spPr>
        <p:txBody>
          <a:bodyPr wrap="square" rtlCol="0">
            <a:spAutoFit/>
          </a:bodyPr>
          <a:lstStyle/>
          <a:p>
            <a:r>
              <a:rPr lang="en-US" sz="2800" dirty="0" smtClean="0"/>
              <a:t>By checking “residuals” and “residual plot”, Excel </a:t>
            </a:r>
            <a:r>
              <a:rPr lang="en-US" sz="2800" dirty="0" smtClean="0"/>
              <a:t>will provide a list of predicted values and residuals</a:t>
            </a:r>
          </a:p>
        </p:txBody>
      </p:sp>
    </p:spTree>
    <p:extLst>
      <p:ext uri="{BB962C8B-B14F-4D97-AF65-F5344CB8AC3E}">
        <p14:creationId xmlns:p14="http://schemas.microsoft.com/office/powerpoint/2010/main" val="23305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56</a:t>
            </a:fld>
            <a:endParaRPr lang="en-US" altLang="en-US"/>
          </a:p>
        </p:txBody>
      </p:sp>
      <p:sp>
        <p:nvSpPr>
          <p:cNvPr id="8" name="TextBox 7"/>
          <p:cNvSpPr txBox="1"/>
          <p:nvPr/>
        </p:nvSpPr>
        <p:spPr>
          <a:xfrm>
            <a:off x="3074205" y="550350"/>
            <a:ext cx="5612595" cy="3139321"/>
          </a:xfrm>
          <a:prstGeom prst="rect">
            <a:avLst/>
          </a:prstGeom>
          <a:solidFill>
            <a:schemeClr val="bg1">
              <a:alpha val="80000"/>
            </a:schemeClr>
          </a:solidFill>
          <a:ln>
            <a:noFill/>
          </a:ln>
        </p:spPr>
        <p:txBody>
          <a:bodyPr wrap="square" rtlCol="0">
            <a:spAutoFit/>
          </a:bodyPr>
          <a:lstStyle/>
          <a:p>
            <a:r>
              <a:rPr lang="en-US" sz="2800" dirty="0" smtClean="0"/>
              <a:t>The columns from Excel can be used to create a residual plot</a:t>
            </a:r>
          </a:p>
          <a:p>
            <a:endParaRPr lang="en-US" sz="1000" dirty="0" smtClean="0"/>
          </a:p>
          <a:p>
            <a:r>
              <a:rPr lang="en-US" sz="2800" dirty="0" smtClean="0"/>
              <a:t>The “residual plot” created by Excel plots residual versus X, which is not quite the same</a:t>
            </a:r>
          </a:p>
          <a:p>
            <a:pPr marL="457200" indent="-457200">
              <a:buFont typeface="Arial" panose="020B0604020202020204" pitchFamily="34" charset="0"/>
              <a:buChar char="•"/>
            </a:pPr>
            <a:r>
              <a:rPr lang="en-US" sz="2400" b="0" dirty="0" smtClean="0"/>
              <a:t>Mathematically less optimal, but maybe easier to understand</a:t>
            </a:r>
          </a:p>
        </p:txBody>
      </p:sp>
      <p:pic>
        <p:nvPicPr>
          <p:cNvPr id="12" name="Picture 11"/>
          <p:cNvPicPr>
            <a:picLocks noChangeAspect="1"/>
          </p:cNvPicPr>
          <p:nvPr/>
        </p:nvPicPr>
        <p:blipFill>
          <a:blip r:embed="rId2"/>
          <a:stretch>
            <a:fillRect/>
          </a:stretch>
        </p:blipFill>
        <p:spPr>
          <a:xfrm>
            <a:off x="693095" y="3833006"/>
            <a:ext cx="2411050" cy="1823484"/>
          </a:xfrm>
          <a:prstGeom prst="rect">
            <a:avLst/>
          </a:prstGeom>
          <a:ln>
            <a:solidFill>
              <a:schemeClr val="tx1"/>
            </a:solidFill>
          </a:ln>
        </p:spPr>
      </p:pic>
      <p:sp>
        <p:nvSpPr>
          <p:cNvPr id="13" name="Down Arrow 12"/>
          <p:cNvSpPr/>
          <p:nvPr/>
        </p:nvSpPr>
        <p:spPr bwMode="auto">
          <a:xfrm>
            <a:off x="1614815" y="3342209"/>
            <a:ext cx="460860" cy="37561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14" name="Picture 13"/>
          <p:cNvPicPr>
            <a:picLocks noChangeAspect="1"/>
          </p:cNvPicPr>
          <p:nvPr/>
        </p:nvPicPr>
        <p:blipFill>
          <a:blip r:embed="rId3"/>
          <a:stretch>
            <a:fillRect/>
          </a:stretch>
        </p:blipFill>
        <p:spPr>
          <a:xfrm>
            <a:off x="4187950" y="3803075"/>
            <a:ext cx="3456450" cy="1840447"/>
          </a:xfrm>
          <a:prstGeom prst="rect">
            <a:avLst/>
          </a:prstGeom>
          <a:ln>
            <a:solidFill>
              <a:schemeClr val="tx1"/>
            </a:solidFill>
          </a:ln>
        </p:spPr>
      </p:pic>
      <p:pic>
        <p:nvPicPr>
          <p:cNvPr id="19" name="Picture 18"/>
          <p:cNvPicPr>
            <a:picLocks noChangeAspect="1"/>
          </p:cNvPicPr>
          <p:nvPr/>
        </p:nvPicPr>
        <p:blipFill>
          <a:blip r:embed="rId4"/>
          <a:stretch>
            <a:fillRect/>
          </a:stretch>
        </p:blipFill>
        <p:spPr>
          <a:xfrm>
            <a:off x="696292" y="563059"/>
            <a:ext cx="2193537" cy="2610186"/>
          </a:xfrm>
          <a:prstGeom prst="rect">
            <a:avLst/>
          </a:prstGeom>
        </p:spPr>
      </p:pic>
      <p:sp>
        <p:nvSpPr>
          <p:cNvPr id="24" name="TextBox 23"/>
          <p:cNvSpPr txBox="1"/>
          <p:nvPr/>
        </p:nvSpPr>
        <p:spPr>
          <a:xfrm>
            <a:off x="685445" y="5694895"/>
            <a:ext cx="2418699" cy="369332"/>
          </a:xfrm>
          <a:prstGeom prst="rect">
            <a:avLst/>
          </a:prstGeom>
          <a:noFill/>
        </p:spPr>
        <p:txBody>
          <a:bodyPr wrap="square" rtlCol="0">
            <a:spAutoFit/>
          </a:bodyPr>
          <a:lstStyle/>
          <a:p>
            <a:pPr algn="ctr"/>
            <a:r>
              <a:rPr lang="en-US" dirty="0" smtClean="0"/>
              <a:t>Residual plot</a:t>
            </a:r>
            <a:endParaRPr lang="en-US" dirty="0"/>
          </a:p>
        </p:txBody>
      </p:sp>
      <p:sp>
        <p:nvSpPr>
          <p:cNvPr id="25" name="TextBox 24"/>
          <p:cNvSpPr txBox="1"/>
          <p:nvPr/>
        </p:nvSpPr>
        <p:spPr>
          <a:xfrm>
            <a:off x="4180300" y="5733300"/>
            <a:ext cx="3464100" cy="369332"/>
          </a:xfrm>
          <a:prstGeom prst="rect">
            <a:avLst/>
          </a:prstGeom>
          <a:noFill/>
        </p:spPr>
        <p:txBody>
          <a:bodyPr wrap="square" rtlCol="0">
            <a:spAutoFit/>
          </a:bodyPr>
          <a:lstStyle/>
          <a:p>
            <a:pPr algn="ctr"/>
            <a:r>
              <a:rPr lang="en-US" dirty="0" smtClean="0"/>
              <a:t>“Residual plot” from Excel</a:t>
            </a:r>
            <a:endParaRPr lang="en-US" dirty="0"/>
          </a:p>
        </p:txBody>
      </p:sp>
    </p:spTree>
    <p:extLst>
      <p:ext uri="{BB962C8B-B14F-4D97-AF65-F5344CB8AC3E}">
        <p14:creationId xmlns:p14="http://schemas.microsoft.com/office/powerpoint/2010/main" val="28475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wipe(left)">
                                      <p:cBhvr>
                                        <p:cTn id="3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57</a:t>
            </a:fld>
            <a:endParaRPr lang="en-US" altLang="en-US"/>
          </a:p>
        </p:txBody>
      </p:sp>
      <mc:AlternateContent xmlns:mc="http://schemas.openxmlformats.org/markup-compatibility/2006" xmlns:a14="http://schemas.microsoft.com/office/drawing/2010/main">
        <mc:Choice Requires="a14">
          <p:sp>
            <p:nvSpPr>
              <p:cNvPr id="8" name="TextBox 7"/>
              <p:cNvSpPr txBox="1"/>
              <p:nvPr/>
            </p:nvSpPr>
            <p:spPr>
              <a:xfrm>
                <a:off x="2997396" y="548625"/>
                <a:ext cx="5453510" cy="2862322"/>
              </a:xfrm>
              <a:prstGeom prst="rect">
                <a:avLst/>
              </a:prstGeom>
              <a:solidFill>
                <a:schemeClr val="bg1">
                  <a:alpha val="80000"/>
                </a:schemeClr>
              </a:solidFill>
              <a:ln>
                <a:noFill/>
              </a:ln>
            </p:spPr>
            <p:txBody>
              <a:bodyPr wrap="square" rtlCol="0">
                <a:spAutoFit/>
              </a:bodyPr>
              <a:lstStyle/>
              <a:p>
                <a:r>
                  <a:rPr lang="en-US" sz="2800" dirty="0" smtClean="0"/>
                  <a:t>Summary:</a:t>
                </a:r>
              </a:p>
              <a:p>
                <a:pPr marL="457200" indent="-457200">
                  <a:buFont typeface="Arial" panose="020B0604020202020204" pitchFamily="34" charset="0"/>
                  <a:buChar char="•"/>
                </a:pPr>
                <a:r>
                  <a:rPr lang="en-US" sz="2400" dirty="0" smtClean="0"/>
                  <a:t>Residual plots show e v. </a:t>
                </a:r>
                <a14:m>
                  <m:oMath xmlns:m="http://schemas.openxmlformats.org/officeDocument/2006/math">
                    <m:acc>
                      <m:accPr>
                        <m:chr m:val="̂"/>
                        <m:ctrlPr>
                          <a:rPr lang="en-US" sz="2400" i="1" dirty="0">
                            <a:latin typeface="Cambria Math" panose="02040503050406030204" pitchFamily="18" charset="0"/>
                          </a:rPr>
                        </m:ctrlPr>
                      </m:accPr>
                      <m:e>
                        <m:r>
                          <m:rPr>
                            <m:sty m:val="p"/>
                          </m:rPr>
                          <a:rPr lang="en-US" sz="2400" b="0" dirty="0">
                            <a:latin typeface="Cambria Math" panose="02040503050406030204" pitchFamily="18" charset="0"/>
                          </a:rPr>
                          <m:t>y</m:t>
                        </m:r>
                      </m:e>
                    </m:acc>
                  </m:oMath>
                </a14:m>
                <a:r>
                  <a:rPr lang="en-US" sz="2400" dirty="0" smtClean="0"/>
                  <a:t> </a:t>
                </a:r>
              </a:p>
              <a:p>
                <a:pPr marL="457200" indent="-457200">
                  <a:buFont typeface="Arial" panose="020B0604020202020204" pitchFamily="34" charset="0"/>
                  <a:buChar char="•"/>
                </a:pPr>
                <a:r>
                  <a:rPr lang="en-US" sz="2400" dirty="0" err="1" smtClean="0"/>
                  <a:t>Resid</a:t>
                </a:r>
                <a:r>
                  <a:rPr lang="en-US" sz="2400" dirty="0" smtClean="0"/>
                  <a:t>. plots make it easier to see nonlinearity, </a:t>
                </a:r>
                <a:r>
                  <a:rPr lang="en-US" sz="2400" dirty="0" err="1" smtClean="0"/>
                  <a:t>heteroscedasticity</a:t>
                </a:r>
                <a:endParaRPr lang="en-US" sz="2400" dirty="0" smtClean="0"/>
              </a:p>
              <a:p>
                <a:pPr marL="457200" indent="-457200">
                  <a:buFont typeface="Arial" panose="020B0604020202020204" pitchFamily="34" charset="0"/>
                  <a:buChar char="•"/>
                </a:pPr>
                <a:r>
                  <a:rPr lang="en-US" sz="2400" dirty="0" smtClean="0"/>
                  <a:t>Excel can be helpful</a:t>
                </a:r>
              </a:p>
              <a:p>
                <a:endParaRPr lang="en-US" sz="2800" dirty="0" smtClean="0"/>
              </a:p>
              <a:p>
                <a:r>
                  <a:rPr lang="en-US" sz="2800" dirty="0" smtClean="0"/>
                  <a:t>Questions about </a:t>
                </a:r>
                <a:r>
                  <a:rPr lang="en-US" sz="2800" dirty="0" err="1" smtClean="0"/>
                  <a:t>resid</a:t>
                </a:r>
                <a:r>
                  <a:rPr lang="en-US" sz="2800" dirty="0" smtClean="0"/>
                  <a:t>. plots?</a:t>
                </a:r>
                <a:endParaRPr lang="en-US" sz="2400" b="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2997396" y="548625"/>
                <a:ext cx="5453510" cy="2862322"/>
              </a:xfrm>
              <a:prstGeom prst="rect">
                <a:avLst/>
              </a:prstGeom>
              <a:blipFill rotWithShape="0">
                <a:blip r:embed="rId2"/>
                <a:stretch>
                  <a:fillRect l="-2349" t="-2340" r="-2908" b="-4894"/>
                </a:stretch>
              </a:blipFill>
              <a:ln>
                <a:noFill/>
              </a:ln>
            </p:spPr>
            <p:txBody>
              <a:bodyPr/>
              <a:lstStyle/>
              <a:p>
                <a:r>
                  <a:rPr lang="en-US">
                    <a:noFill/>
                  </a:rPr>
                  <a:t> </a:t>
                </a:r>
              </a:p>
            </p:txBody>
          </p:sp>
        </mc:Fallback>
      </mc:AlternateContent>
      <p:pic>
        <p:nvPicPr>
          <p:cNvPr id="12" name="Picture 11"/>
          <p:cNvPicPr>
            <a:picLocks noChangeAspect="1"/>
          </p:cNvPicPr>
          <p:nvPr/>
        </p:nvPicPr>
        <p:blipFill>
          <a:blip r:embed="rId3"/>
          <a:stretch>
            <a:fillRect/>
          </a:stretch>
        </p:blipFill>
        <p:spPr>
          <a:xfrm>
            <a:off x="693095" y="3833006"/>
            <a:ext cx="2411050" cy="1823484"/>
          </a:xfrm>
          <a:prstGeom prst="rect">
            <a:avLst/>
          </a:prstGeom>
          <a:ln>
            <a:solidFill>
              <a:schemeClr val="tx1"/>
            </a:solidFill>
          </a:ln>
        </p:spPr>
      </p:pic>
      <p:sp>
        <p:nvSpPr>
          <p:cNvPr id="13" name="Down Arrow 12"/>
          <p:cNvSpPr/>
          <p:nvPr/>
        </p:nvSpPr>
        <p:spPr bwMode="auto">
          <a:xfrm>
            <a:off x="1614815" y="3342209"/>
            <a:ext cx="460860" cy="37561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14" name="Picture 13"/>
          <p:cNvPicPr>
            <a:picLocks noChangeAspect="1"/>
          </p:cNvPicPr>
          <p:nvPr/>
        </p:nvPicPr>
        <p:blipFill>
          <a:blip r:embed="rId4"/>
          <a:stretch>
            <a:fillRect/>
          </a:stretch>
        </p:blipFill>
        <p:spPr>
          <a:xfrm>
            <a:off x="4187950" y="3803075"/>
            <a:ext cx="3456450" cy="1840447"/>
          </a:xfrm>
          <a:prstGeom prst="rect">
            <a:avLst/>
          </a:prstGeom>
          <a:ln>
            <a:solidFill>
              <a:schemeClr val="tx1"/>
            </a:solidFill>
          </a:ln>
        </p:spPr>
      </p:pic>
      <p:pic>
        <p:nvPicPr>
          <p:cNvPr id="19" name="Picture 18"/>
          <p:cNvPicPr>
            <a:picLocks noChangeAspect="1"/>
          </p:cNvPicPr>
          <p:nvPr/>
        </p:nvPicPr>
        <p:blipFill>
          <a:blip r:embed="rId5"/>
          <a:stretch>
            <a:fillRect/>
          </a:stretch>
        </p:blipFill>
        <p:spPr>
          <a:xfrm>
            <a:off x="696292" y="563059"/>
            <a:ext cx="2193537" cy="2610186"/>
          </a:xfrm>
          <a:prstGeom prst="rect">
            <a:avLst/>
          </a:prstGeom>
        </p:spPr>
      </p:pic>
      <p:sp>
        <p:nvSpPr>
          <p:cNvPr id="24" name="TextBox 23"/>
          <p:cNvSpPr txBox="1"/>
          <p:nvPr/>
        </p:nvSpPr>
        <p:spPr>
          <a:xfrm>
            <a:off x="685445" y="5694895"/>
            <a:ext cx="2418699" cy="369332"/>
          </a:xfrm>
          <a:prstGeom prst="rect">
            <a:avLst/>
          </a:prstGeom>
          <a:noFill/>
        </p:spPr>
        <p:txBody>
          <a:bodyPr wrap="square" rtlCol="0">
            <a:spAutoFit/>
          </a:bodyPr>
          <a:lstStyle/>
          <a:p>
            <a:pPr algn="ctr"/>
            <a:r>
              <a:rPr lang="en-US" dirty="0" smtClean="0"/>
              <a:t>Residual plot</a:t>
            </a:r>
            <a:endParaRPr lang="en-US" dirty="0"/>
          </a:p>
        </p:txBody>
      </p:sp>
      <p:sp>
        <p:nvSpPr>
          <p:cNvPr id="25" name="TextBox 24"/>
          <p:cNvSpPr txBox="1"/>
          <p:nvPr/>
        </p:nvSpPr>
        <p:spPr>
          <a:xfrm>
            <a:off x="4180300" y="5733300"/>
            <a:ext cx="3464100" cy="369332"/>
          </a:xfrm>
          <a:prstGeom prst="rect">
            <a:avLst/>
          </a:prstGeom>
          <a:noFill/>
        </p:spPr>
        <p:txBody>
          <a:bodyPr wrap="square" rtlCol="0">
            <a:spAutoFit/>
          </a:bodyPr>
          <a:lstStyle/>
          <a:p>
            <a:pPr algn="ctr"/>
            <a:r>
              <a:rPr lang="en-US" dirty="0" smtClean="0"/>
              <a:t>“Residual plot” from Excel</a:t>
            </a:r>
            <a:endParaRPr lang="en-US" dirty="0"/>
          </a:p>
        </p:txBody>
      </p:sp>
    </p:spTree>
    <p:extLst>
      <p:ext uri="{BB962C8B-B14F-4D97-AF65-F5344CB8AC3E}">
        <p14:creationId xmlns:p14="http://schemas.microsoft.com/office/powerpoint/2010/main" val="24787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Assumptions for inference for regression</a:t>
            </a:r>
            <a:endParaRPr lang="en-US" sz="1000" dirty="0" smtClean="0"/>
          </a:p>
          <a:p>
            <a:endParaRPr lang="en-US" sz="1000" dirty="0" smtClean="0"/>
          </a:p>
          <a:p>
            <a:r>
              <a:rPr lang="en-US" sz="2400" dirty="0" smtClean="0"/>
              <a:t>Linearity</a:t>
            </a:r>
          </a:p>
          <a:p>
            <a:pPr lvl="1"/>
            <a:r>
              <a:rPr lang="en-US" sz="2000" dirty="0" smtClean="0"/>
              <a:t>Y</a:t>
            </a:r>
            <a:r>
              <a:rPr lang="en-US" sz="2000" baseline="-25000" dirty="0" smtClean="0"/>
              <a:t>i</a:t>
            </a:r>
            <a:r>
              <a:rPr lang="en-US" sz="2000" dirty="0" smtClean="0"/>
              <a:t> = </a:t>
            </a:r>
            <a:r>
              <a:rPr lang="en-US" sz="2000" dirty="0" smtClean="0">
                <a:latin typeface="Symbol" panose="05050102010706020507" pitchFamily="18" charset="2"/>
              </a:rPr>
              <a:t>b</a:t>
            </a:r>
            <a:r>
              <a:rPr lang="en-US" sz="2000" baseline="-25000" dirty="0" smtClean="0"/>
              <a:t>0</a:t>
            </a:r>
            <a:r>
              <a:rPr lang="en-US" sz="2000" dirty="0" smtClean="0"/>
              <a:t> + </a:t>
            </a:r>
            <a:r>
              <a:rPr lang="en-US" sz="2000" dirty="0" smtClean="0">
                <a:latin typeface="Symbol" panose="05050102010706020507" pitchFamily="18" charset="2"/>
              </a:rPr>
              <a:t>b</a:t>
            </a:r>
            <a:r>
              <a:rPr lang="en-US" sz="2000" baseline="-25000" dirty="0" smtClean="0"/>
              <a:t>1</a:t>
            </a:r>
            <a:r>
              <a:rPr lang="en-US" sz="2000" dirty="0" smtClean="0"/>
              <a:t>X + </a:t>
            </a:r>
            <a:r>
              <a:rPr lang="en-US" sz="2000" dirty="0" err="1" smtClean="0">
                <a:latin typeface="Symbol" panose="05050102010706020507" pitchFamily="18" charset="2"/>
              </a:rPr>
              <a:t>e</a:t>
            </a:r>
            <a:r>
              <a:rPr lang="en-US" sz="2000" baseline="-25000" dirty="0" err="1" smtClean="0"/>
              <a:t>i</a:t>
            </a:r>
            <a:endParaRPr lang="en-US" sz="2000" dirty="0"/>
          </a:p>
          <a:p>
            <a:pPr lvl="1"/>
            <a:r>
              <a:rPr lang="en-US" sz="2000" dirty="0" smtClean="0"/>
              <a:t>E(</a:t>
            </a:r>
            <a:r>
              <a:rPr lang="en-US" sz="2000" dirty="0" err="1" smtClean="0">
                <a:latin typeface="Symbol" panose="05050102010706020507" pitchFamily="18" charset="2"/>
              </a:rPr>
              <a:t>e</a:t>
            </a:r>
            <a:r>
              <a:rPr lang="en-US" sz="2000" baseline="-25000" dirty="0" err="1" smtClean="0"/>
              <a:t>i</a:t>
            </a:r>
            <a:r>
              <a:rPr lang="en-US" sz="2000" dirty="0" smtClean="0"/>
              <a:t>) = 0</a:t>
            </a:r>
          </a:p>
          <a:p>
            <a:endParaRPr lang="en-US" sz="1000" dirty="0" smtClean="0"/>
          </a:p>
          <a:p>
            <a:r>
              <a:rPr lang="en-US" sz="2400" dirty="0" smtClean="0"/>
              <a:t>Homoscedasticity</a:t>
            </a:r>
          </a:p>
          <a:p>
            <a:pPr lvl="1"/>
            <a:r>
              <a:rPr lang="en-US" sz="2000" dirty="0" smtClean="0"/>
              <a:t>SE(</a:t>
            </a:r>
            <a:r>
              <a:rPr lang="en-US" sz="2000" dirty="0" err="1" smtClean="0">
                <a:latin typeface="Symbol" panose="05050102010706020507" pitchFamily="18" charset="2"/>
              </a:rPr>
              <a:t>e</a:t>
            </a:r>
            <a:r>
              <a:rPr lang="en-US" sz="2000" baseline="-25000" dirty="0" err="1" smtClean="0"/>
              <a:t>i</a:t>
            </a:r>
            <a:r>
              <a:rPr lang="en-US" sz="2000" dirty="0" smtClean="0"/>
              <a:t>) = </a:t>
            </a:r>
            <a:r>
              <a:rPr lang="en-US" sz="2000" dirty="0" smtClean="0">
                <a:latin typeface="Symbol" panose="05050102010706020507" pitchFamily="18" charset="2"/>
              </a:rPr>
              <a:t>s</a:t>
            </a:r>
            <a:r>
              <a:rPr lang="en-US" sz="2000" dirty="0" smtClean="0"/>
              <a:t> for all x</a:t>
            </a:r>
          </a:p>
          <a:p>
            <a:endParaRPr lang="en-US" sz="1000" dirty="0" smtClean="0"/>
          </a:p>
          <a:p>
            <a:r>
              <a:rPr lang="en-US" sz="2400" dirty="0" smtClean="0"/>
              <a:t>Independence</a:t>
            </a:r>
          </a:p>
          <a:p>
            <a:pPr lvl="1"/>
            <a:r>
              <a:rPr lang="en-US" sz="2000" dirty="0" smtClean="0"/>
              <a:t> </a:t>
            </a:r>
            <a:r>
              <a:rPr lang="en-US" sz="2000" dirty="0" err="1" smtClean="0">
                <a:latin typeface="Symbol" panose="05050102010706020507" pitchFamily="18" charset="2"/>
              </a:rPr>
              <a:t>e</a:t>
            </a:r>
            <a:r>
              <a:rPr lang="en-US" sz="2000" baseline="-25000" dirty="0" err="1" smtClean="0"/>
              <a:t>i</a:t>
            </a:r>
            <a:r>
              <a:rPr lang="en-US" sz="2000" dirty="0" err="1" smtClean="0"/>
              <a:t>’s</a:t>
            </a:r>
            <a:r>
              <a:rPr lang="en-US" sz="2000" dirty="0" smtClean="0"/>
              <a:t> are independent</a:t>
            </a:r>
          </a:p>
          <a:p>
            <a:endParaRPr lang="en-US" sz="1000" dirty="0" smtClean="0"/>
          </a:p>
          <a:p>
            <a:r>
              <a:rPr lang="en-US" sz="2400" dirty="0" smtClean="0">
                <a:solidFill>
                  <a:srgbClr val="FF0000"/>
                </a:solidFill>
              </a:rPr>
              <a:t>Normality</a:t>
            </a:r>
          </a:p>
          <a:p>
            <a:pPr lvl="1"/>
            <a:r>
              <a:rPr lang="en-US" sz="2000" dirty="0" smtClean="0">
                <a:solidFill>
                  <a:srgbClr val="FF0000"/>
                </a:solidFill>
              </a:rPr>
              <a:t> </a:t>
            </a:r>
            <a:r>
              <a:rPr lang="en-US" sz="2000" dirty="0" err="1">
                <a:solidFill>
                  <a:srgbClr val="FF0000"/>
                </a:solidFill>
                <a:latin typeface="Symbol" panose="05050102010706020507" pitchFamily="18" charset="2"/>
              </a:rPr>
              <a:t>e</a:t>
            </a:r>
            <a:r>
              <a:rPr lang="en-US" sz="2000" baseline="-25000" dirty="0" err="1">
                <a:solidFill>
                  <a:srgbClr val="FF0000"/>
                </a:solidFill>
              </a:rPr>
              <a:t>i</a:t>
            </a:r>
            <a:r>
              <a:rPr lang="en-US" sz="2000" dirty="0" err="1">
                <a:solidFill>
                  <a:srgbClr val="FF0000"/>
                </a:solidFill>
              </a:rPr>
              <a:t>’s</a:t>
            </a:r>
            <a:r>
              <a:rPr lang="en-US" sz="2000" dirty="0">
                <a:solidFill>
                  <a:srgbClr val="FF0000"/>
                </a:solidFill>
              </a:rPr>
              <a:t> </a:t>
            </a:r>
            <a:r>
              <a:rPr lang="en-US" sz="2000" dirty="0" smtClean="0">
                <a:solidFill>
                  <a:srgbClr val="FF0000"/>
                </a:solidFill>
              </a:rPr>
              <a:t>have normal dist.</a:t>
            </a:r>
            <a:endParaRPr lang="en-US" sz="2000" dirty="0">
              <a:solidFill>
                <a:srgbClr val="FF0000"/>
              </a:solidFill>
            </a:endParaRPr>
          </a:p>
          <a:p>
            <a:endParaRPr lang="en-US" sz="2400" dirty="0" smtClean="0"/>
          </a:p>
          <a:p>
            <a:pPr lvl="1"/>
            <a:endParaRPr lang="en-US" sz="1000" dirty="0" smtClean="0"/>
          </a:p>
        </p:txBody>
      </p:sp>
      <p:sp>
        <p:nvSpPr>
          <p:cNvPr id="7" name="Content Placeholder 6"/>
          <p:cNvSpPr>
            <a:spLocks noGrp="1"/>
          </p:cNvSpPr>
          <p:nvPr>
            <p:ph sz="half" idx="2"/>
          </p:nvPr>
        </p:nvSpPr>
        <p:spPr/>
        <p:txBody>
          <a:bodyPr/>
          <a:lstStyle/>
          <a:p>
            <a:r>
              <a:rPr lang="en-US" dirty="0" smtClean="0"/>
              <a:t>Looking at residuals may provide a clue about the </a:t>
            </a:r>
            <a:r>
              <a:rPr lang="en-US" dirty="0" smtClean="0">
                <a:latin typeface="Symbol" panose="05050102010706020507" pitchFamily="18" charset="2"/>
              </a:rPr>
              <a:t>e</a:t>
            </a:r>
            <a:r>
              <a:rPr lang="en-US" dirty="0" smtClean="0"/>
              <a:t>’s </a:t>
            </a:r>
          </a:p>
          <a:p>
            <a:pPr lvl="1"/>
            <a:r>
              <a:rPr lang="en-US" dirty="0" smtClean="0"/>
              <a:t>If the </a:t>
            </a:r>
            <a:r>
              <a:rPr lang="en-US" u="sng" dirty="0" smtClean="0"/>
              <a:t>residuals</a:t>
            </a:r>
            <a:r>
              <a:rPr lang="en-US" dirty="0" smtClean="0"/>
              <a:t> </a:t>
            </a:r>
            <a:r>
              <a:rPr lang="en-US" dirty="0"/>
              <a:t>are normally distributed, then maybe the </a:t>
            </a:r>
            <a:r>
              <a:rPr lang="en-US" dirty="0">
                <a:latin typeface="Symbol" panose="05050102010706020507" pitchFamily="18" charset="2"/>
              </a:rPr>
              <a:t>e</a:t>
            </a:r>
            <a:r>
              <a:rPr lang="en-US" dirty="0"/>
              <a:t>’s are normal, too</a:t>
            </a:r>
          </a:p>
          <a:p>
            <a:endParaRPr lang="en-US" dirty="0" smtClean="0"/>
          </a:p>
          <a:p>
            <a:r>
              <a:rPr lang="en-US" dirty="0" smtClean="0"/>
              <a:t>One way to look:  histogram of e’s</a:t>
            </a:r>
          </a:p>
          <a:p>
            <a:endParaRPr lang="en-US" dirty="0" smtClean="0"/>
          </a:p>
          <a:p>
            <a:r>
              <a:rPr lang="en-US" dirty="0" smtClean="0"/>
              <a:t>Another plot to examine:  </a:t>
            </a:r>
            <a:r>
              <a:rPr lang="en-US" dirty="0" smtClean="0">
                <a:solidFill>
                  <a:srgbClr val="FF0000"/>
                </a:solidFill>
              </a:rPr>
              <a:t>Q-Q plot</a:t>
            </a:r>
            <a:endParaRPr lang="en-US" sz="600" dirty="0">
              <a:solidFill>
                <a:srgbClr val="FF0000"/>
              </a:solidFill>
            </a:endParaRPr>
          </a:p>
          <a:p>
            <a:endParaRPr lang="en-US" sz="1000" dirty="0" smtClean="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58</a:t>
            </a:fld>
            <a:endParaRPr lang="en-US" altLang="en-US"/>
          </a:p>
        </p:txBody>
      </p:sp>
    </p:spTree>
    <p:extLst>
      <p:ext uri="{BB962C8B-B14F-4D97-AF65-F5344CB8AC3E}">
        <p14:creationId xmlns:p14="http://schemas.microsoft.com/office/powerpoint/2010/main" val="419494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sz="2800" dirty="0" smtClean="0"/>
          </a:p>
          <a:p>
            <a:r>
              <a:rPr lang="en-US" sz="2800" dirty="0" smtClean="0"/>
              <a:t>In a </a:t>
            </a:r>
            <a:r>
              <a:rPr lang="en-US" sz="2800" dirty="0" err="1" smtClean="0">
                <a:solidFill>
                  <a:srgbClr val="FF0000"/>
                </a:solidFill>
              </a:rPr>
              <a:t>Quantile-Quantile</a:t>
            </a:r>
            <a:r>
              <a:rPr lang="en-US" sz="2800" dirty="0" smtClean="0">
                <a:solidFill>
                  <a:srgbClr val="FF0000"/>
                </a:solidFill>
              </a:rPr>
              <a:t> (Q-Q) plot</a:t>
            </a:r>
            <a:r>
              <a:rPr lang="en-US" sz="2800" dirty="0" smtClean="0"/>
              <a:t>, data are plotted against a theoretical distribution (e.g., normal distribution)</a:t>
            </a:r>
          </a:p>
          <a:p>
            <a:endParaRPr lang="en-US" sz="2800" dirty="0" smtClean="0"/>
          </a:p>
          <a:p>
            <a:r>
              <a:rPr lang="en-US" sz="2800" dirty="0" smtClean="0"/>
              <a:t>If </a:t>
            </a:r>
            <a:r>
              <a:rPr lang="en-US" sz="2800" dirty="0"/>
              <a:t>the theoretical distribution is correct, the points on the Q-Q plot should </a:t>
            </a:r>
            <a:r>
              <a:rPr lang="en-US" sz="2800" dirty="0" smtClean="0"/>
              <a:t>fall on a </a:t>
            </a:r>
            <a:r>
              <a:rPr lang="en-US" sz="2800" dirty="0"/>
              <a:t>straight line</a:t>
            </a:r>
          </a:p>
          <a:p>
            <a:pPr lvl="1"/>
            <a:r>
              <a:rPr lang="en-US" sz="2400" b="0" dirty="0" smtClean="0"/>
              <a:t>(Why?  A Q-Q plot shows what percent of the </a:t>
            </a:r>
            <a:r>
              <a:rPr lang="en-US" sz="2400" b="0" u="sng" dirty="0" smtClean="0"/>
              <a:t>data</a:t>
            </a:r>
            <a:r>
              <a:rPr lang="en-US" sz="2400" b="0" dirty="0" smtClean="0"/>
              <a:t> fall below some value x (or be below some percentile p), versus what percent of data SHOULD fall below x if the theoretical distribution were true)</a:t>
            </a:r>
          </a:p>
          <a:p>
            <a:pPr lvl="1"/>
            <a:endParaRPr lang="en-US" sz="1800" dirty="0" smtClean="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59</a:t>
            </a:fld>
            <a:endParaRPr lang="en-US" altLang="en-US"/>
          </a:p>
        </p:txBody>
      </p:sp>
    </p:spTree>
    <p:extLst>
      <p:ext uri="{BB962C8B-B14F-4D97-AF65-F5344CB8AC3E}">
        <p14:creationId xmlns:p14="http://schemas.microsoft.com/office/powerpoint/2010/main" val="19371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1991 UC Berkeley study:</a:t>
            </a:r>
          </a:p>
          <a:p>
            <a:pPr marL="457200" lvl="1" indent="0">
              <a:buNone/>
            </a:pPr>
            <a:r>
              <a:rPr lang="en-US" dirty="0"/>
              <a:t>r(hours of study, happiness) = –0.90</a:t>
            </a:r>
          </a:p>
          <a:p>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6</a:t>
            </a:fld>
            <a:endParaRPr lang="en-US" altLang="en-US"/>
          </a:p>
        </p:txBody>
      </p:sp>
      <p:pic>
        <p:nvPicPr>
          <p:cNvPr id="6" name="Picture 5"/>
          <p:cNvPicPr>
            <a:picLocks noChangeAspect="1"/>
          </p:cNvPicPr>
          <p:nvPr/>
        </p:nvPicPr>
        <p:blipFill>
          <a:blip r:embed="rId2"/>
          <a:stretch>
            <a:fillRect/>
          </a:stretch>
        </p:blipFill>
        <p:spPr>
          <a:xfrm>
            <a:off x="477067" y="2127890"/>
            <a:ext cx="3864503" cy="4032525"/>
          </a:xfrm>
          <a:prstGeom prst="rect">
            <a:avLst/>
          </a:prstGeom>
        </p:spPr>
      </p:pic>
      <p:sp>
        <p:nvSpPr>
          <p:cNvPr id="7" name="Oval 6"/>
          <p:cNvSpPr/>
          <p:nvPr/>
        </p:nvSpPr>
        <p:spPr bwMode="auto">
          <a:xfrm rot="2765557">
            <a:off x="1548361" y="2072986"/>
            <a:ext cx="768100" cy="172822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Oval 7"/>
          <p:cNvSpPr/>
          <p:nvPr/>
        </p:nvSpPr>
        <p:spPr bwMode="auto">
          <a:xfrm rot="2765557">
            <a:off x="2815726" y="3839616"/>
            <a:ext cx="768100" cy="172822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TextBox 8"/>
          <p:cNvSpPr txBox="1"/>
          <p:nvPr/>
        </p:nvSpPr>
        <p:spPr>
          <a:xfrm>
            <a:off x="1608465" y="4668054"/>
            <a:ext cx="1048099" cy="369332"/>
          </a:xfrm>
          <a:prstGeom prst="rect">
            <a:avLst/>
          </a:prstGeom>
          <a:noFill/>
        </p:spPr>
        <p:txBody>
          <a:bodyPr wrap="square" rtlCol="0">
            <a:spAutoFit/>
          </a:bodyPr>
          <a:lstStyle/>
          <a:p>
            <a:r>
              <a:rPr lang="en-US" dirty="0" smtClean="0"/>
              <a:t>r = 0.92</a:t>
            </a:r>
            <a:endParaRPr lang="en-US" dirty="0"/>
          </a:p>
        </p:txBody>
      </p:sp>
      <p:sp>
        <p:nvSpPr>
          <p:cNvPr id="10" name="TextBox 9"/>
          <p:cNvSpPr txBox="1"/>
          <p:nvPr/>
        </p:nvSpPr>
        <p:spPr>
          <a:xfrm>
            <a:off x="2965120" y="2538326"/>
            <a:ext cx="1048099" cy="369332"/>
          </a:xfrm>
          <a:prstGeom prst="rect">
            <a:avLst/>
          </a:prstGeom>
          <a:noFill/>
        </p:spPr>
        <p:txBody>
          <a:bodyPr wrap="square" rtlCol="0">
            <a:spAutoFit/>
          </a:bodyPr>
          <a:lstStyle/>
          <a:p>
            <a:r>
              <a:rPr lang="en-US" dirty="0" smtClean="0"/>
              <a:t>r = 0.84</a:t>
            </a:r>
            <a:endParaRPr lang="en-US" dirty="0"/>
          </a:p>
        </p:txBody>
      </p:sp>
      <p:pic>
        <p:nvPicPr>
          <p:cNvPr id="12" name="Picture 11"/>
          <p:cNvPicPr>
            <a:picLocks noChangeAspect="1"/>
          </p:cNvPicPr>
          <p:nvPr/>
        </p:nvPicPr>
        <p:blipFill>
          <a:blip r:embed="rId3"/>
          <a:stretch>
            <a:fillRect/>
          </a:stretch>
        </p:blipFill>
        <p:spPr>
          <a:xfrm>
            <a:off x="4648200" y="378567"/>
            <a:ext cx="4053244" cy="2589573"/>
          </a:xfrm>
          <a:prstGeom prst="rect">
            <a:avLst/>
          </a:prstGeom>
        </p:spPr>
      </p:pic>
      <p:cxnSp>
        <p:nvCxnSpPr>
          <p:cNvPr id="14" name="Straight Connector 13"/>
          <p:cNvCxnSpPr>
            <a:stCxn id="7" idx="7"/>
          </p:cNvCxnSpPr>
          <p:nvPr/>
        </p:nvCxnSpPr>
        <p:spPr bwMode="auto">
          <a:xfrm flipV="1">
            <a:off x="2560955" y="1739180"/>
            <a:ext cx="2087245" cy="969831"/>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6" name="Picture 15"/>
          <p:cNvPicPr>
            <a:picLocks noChangeAspect="1"/>
          </p:cNvPicPr>
          <p:nvPr/>
        </p:nvPicPr>
        <p:blipFill>
          <a:blip r:embed="rId4"/>
          <a:stretch>
            <a:fillRect/>
          </a:stretch>
        </p:blipFill>
        <p:spPr>
          <a:xfrm>
            <a:off x="4604840" y="3582620"/>
            <a:ext cx="4096604" cy="2370775"/>
          </a:xfrm>
          <a:prstGeom prst="rect">
            <a:avLst/>
          </a:prstGeom>
        </p:spPr>
      </p:pic>
      <p:cxnSp>
        <p:nvCxnSpPr>
          <p:cNvPr id="18" name="Straight Connector 17"/>
          <p:cNvCxnSpPr/>
          <p:nvPr/>
        </p:nvCxnSpPr>
        <p:spPr bwMode="auto">
          <a:xfrm>
            <a:off x="3573470" y="4888390"/>
            <a:ext cx="1031370" cy="1536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16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Residuals for IQ from breast-feeding</a:t>
            </a:r>
            <a:endParaRPr lang="en-US" dirty="0"/>
          </a:p>
        </p:txBody>
      </p:sp>
      <p:sp>
        <p:nvSpPr>
          <p:cNvPr id="7" name="Content Placeholder 6"/>
          <p:cNvSpPr>
            <a:spLocks noGrp="1"/>
          </p:cNvSpPr>
          <p:nvPr>
            <p:ph sz="half" idx="2"/>
          </p:nvPr>
        </p:nvSpPr>
        <p:spPr>
          <a:xfrm>
            <a:off x="4648200" y="350838"/>
            <a:ext cx="4148350" cy="5821362"/>
          </a:xfrm>
        </p:spPr>
        <p:txBody>
          <a:bodyPr/>
          <a:lstStyle/>
          <a:p>
            <a:r>
              <a:rPr lang="en-US" dirty="0" err="1" smtClean="0"/>
              <a:t>Resid</a:t>
            </a:r>
            <a:r>
              <a:rPr lang="en-US" dirty="0"/>
              <a:t>.</a:t>
            </a:r>
            <a:r>
              <a:rPr lang="en-US" dirty="0" smtClean="0"/>
              <a:t> for log</a:t>
            </a:r>
            <a:r>
              <a:rPr lang="en-US" baseline="-25000" dirty="0" smtClean="0"/>
              <a:t>10</a:t>
            </a:r>
            <a:r>
              <a:rPr lang="en-US" dirty="0" smtClean="0"/>
              <a:t>($/GB) from year</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60</a:t>
            </a:fld>
            <a:endParaRPr lang="en-US" altLang="en-US"/>
          </a:p>
        </p:txBody>
      </p:sp>
      <p:pic>
        <p:nvPicPr>
          <p:cNvPr id="8" name="Picture 7"/>
          <p:cNvPicPr>
            <a:picLocks noChangeAspect="1"/>
          </p:cNvPicPr>
          <p:nvPr/>
        </p:nvPicPr>
        <p:blipFill>
          <a:blip r:embed="rId2"/>
          <a:stretch>
            <a:fillRect/>
          </a:stretch>
        </p:blipFill>
        <p:spPr>
          <a:xfrm>
            <a:off x="647700" y="3744428"/>
            <a:ext cx="3657600" cy="1924050"/>
          </a:xfrm>
          <a:prstGeom prst="rect">
            <a:avLst/>
          </a:prstGeom>
        </p:spPr>
      </p:pic>
      <p:pic>
        <p:nvPicPr>
          <p:cNvPr id="9" name="Picture 8"/>
          <p:cNvPicPr>
            <a:picLocks/>
          </p:cNvPicPr>
          <p:nvPr/>
        </p:nvPicPr>
        <p:blipFill>
          <a:blip r:embed="rId3"/>
          <a:stretch>
            <a:fillRect/>
          </a:stretch>
        </p:blipFill>
        <p:spPr>
          <a:xfrm>
            <a:off x="4838700" y="3736240"/>
            <a:ext cx="3657600" cy="1920240"/>
          </a:xfrm>
          <a:prstGeom prst="rect">
            <a:avLst/>
          </a:prstGeom>
        </p:spPr>
      </p:pic>
      <p:pic>
        <p:nvPicPr>
          <p:cNvPr id="13" name="Picture 12"/>
          <p:cNvPicPr>
            <a:picLocks noChangeAspect="1"/>
          </p:cNvPicPr>
          <p:nvPr/>
        </p:nvPicPr>
        <p:blipFill>
          <a:blip r:embed="rId4"/>
          <a:stretch>
            <a:fillRect/>
          </a:stretch>
        </p:blipFill>
        <p:spPr>
          <a:xfrm>
            <a:off x="871537" y="1727817"/>
            <a:ext cx="3209925" cy="1905000"/>
          </a:xfrm>
          <a:prstGeom prst="rect">
            <a:avLst/>
          </a:prstGeom>
        </p:spPr>
      </p:pic>
      <p:pic>
        <p:nvPicPr>
          <p:cNvPr id="15" name="Picture 14"/>
          <p:cNvPicPr>
            <a:picLocks noChangeAspect="1"/>
          </p:cNvPicPr>
          <p:nvPr/>
        </p:nvPicPr>
        <p:blipFill>
          <a:blip r:embed="rId5"/>
          <a:stretch>
            <a:fillRect/>
          </a:stretch>
        </p:blipFill>
        <p:spPr>
          <a:xfrm>
            <a:off x="4910137" y="1328703"/>
            <a:ext cx="3209925" cy="2333625"/>
          </a:xfrm>
          <a:prstGeom prst="rect">
            <a:avLst/>
          </a:prstGeom>
        </p:spPr>
      </p:pic>
    </p:spTree>
    <p:extLst>
      <p:ext uri="{BB962C8B-B14F-4D97-AF65-F5344CB8AC3E}">
        <p14:creationId xmlns:p14="http://schemas.microsoft.com/office/powerpoint/2010/main" val="306600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Residuals for IQ from breast-feeding</a:t>
            </a:r>
            <a:endParaRPr lang="en-US" dirty="0"/>
          </a:p>
        </p:txBody>
      </p:sp>
      <p:sp>
        <p:nvSpPr>
          <p:cNvPr id="7" name="Content Placeholder 6"/>
          <p:cNvSpPr>
            <a:spLocks noGrp="1"/>
          </p:cNvSpPr>
          <p:nvPr>
            <p:ph sz="half" idx="2"/>
          </p:nvPr>
        </p:nvSpPr>
        <p:spPr>
          <a:xfrm>
            <a:off x="4648200" y="350838"/>
            <a:ext cx="4148350" cy="5821362"/>
          </a:xfrm>
        </p:spPr>
        <p:txBody>
          <a:bodyPr/>
          <a:lstStyle/>
          <a:p>
            <a:r>
              <a:rPr lang="en-US" dirty="0" err="1" smtClean="0"/>
              <a:t>Resid</a:t>
            </a:r>
            <a:r>
              <a:rPr lang="en-US" dirty="0"/>
              <a:t>.</a:t>
            </a:r>
            <a:r>
              <a:rPr lang="en-US" dirty="0" smtClean="0"/>
              <a:t> for log</a:t>
            </a:r>
            <a:r>
              <a:rPr lang="en-US" baseline="-25000" dirty="0" smtClean="0"/>
              <a:t>10</a:t>
            </a:r>
            <a:r>
              <a:rPr lang="en-US" dirty="0" smtClean="0"/>
              <a:t>($/GB) from year</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61</a:t>
            </a:fld>
            <a:endParaRPr lang="en-US" altLang="en-US"/>
          </a:p>
        </p:txBody>
      </p:sp>
      <p:pic>
        <p:nvPicPr>
          <p:cNvPr id="8" name="Picture 7"/>
          <p:cNvPicPr>
            <a:picLocks noChangeAspect="1"/>
          </p:cNvPicPr>
          <p:nvPr/>
        </p:nvPicPr>
        <p:blipFill>
          <a:blip r:embed="rId2"/>
          <a:stretch>
            <a:fillRect/>
          </a:stretch>
        </p:blipFill>
        <p:spPr>
          <a:xfrm>
            <a:off x="647700" y="3744428"/>
            <a:ext cx="3657600" cy="1924050"/>
          </a:xfrm>
          <a:prstGeom prst="rect">
            <a:avLst/>
          </a:prstGeom>
        </p:spPr>
      </p:pic>
      <p:pic>
        <p:nvPicPr>
          <p:cNvPr id="9" name="Picture 8"/>
          <p:cNvPicPr>
            <a:picLocks/>
          </p:cNvPicPr>
          <p:nvPr/>
        </p:nvPicPr>
        <p:blipFill>
          <a:blip r:embed="rId3"/>
          <a:stretch>
            <a:fillRect/>
          </a:stretch>
        </p:blipFill>
        <p:spPr>
          <a:xfrm>
            <a:off x="4838700" y="3736240"/>
            <a:ext cx="3657600" cy="1920240"/>
          </a:xfrm>
          <a:prstGeom prst="rect">
            <a:avLst/>
          </a:prstGeom>
        </p:spPr>
      </p:pic>
      <p:pic>
        <p:nvPicPr>
          <p:cNvPr id="13" name="Picture 12"/>
          <p:cNvPicPr>
            <a:picLocks noChangeAspect="1"/>
          </p:cNvPicPr>
          <p:nvPr/>
        </p:nvPicPr>
        <p:blipFill>
          <a:blip r:embed="rId4"/>
          <a:stretch>
            <a:fillRect/>
          </a:stretch>
        </p:blipFill>
        <p:spPr>
          <a:xfrm>
            <a:off x="871537" y="1727817"/>
            <a:ext cx="3209925" cy="1905000"/>
          </a:xfrm>
          <a:prstGeom prst="rect">
            <a:avLst/>
          </a:prstGeom>
        </p:spPr>
      </p:pic>
      <p:pic>
        <p:nvPicPr>
          <p:cNvPr id="15" name="Picture 14"/>
          <p:cNvPicPr>
            <a:picLocks noChangeAspect="1"/>
          </p:cNvPicPr>
          <p:nvPr/>
        </p:nvPicPr>
        <p:blipFill>
          <a:blip r:embed="rId5"/>
          <a:stretch>
            <a:fillRect/>
          </a:stretch>
        </p:blipFill>
        <p:spPr>
          <a:xfrm>
            <a:off x="4910137" y="1328703"/>
            <a:ext cx="3209925" cy="2333625"/>
          </a:xfrm>
          <a:prstGeom prst="rect">
            <a:avLst/>
          </a:prstGeom>
        </p:spPr>
      </p:pic>
      <p:sp>
        <p:nvSpPr>
          <p:cNvPr id="10" name="TextBox 9"/>
          <p:cNvSpPr txBox="1"/>
          <p:nvPr/>
        </p:nvSpPr>
        <p:spPr>
          <a:xfrm>
            <a:off x="424259" y="1458962"/>
            <a:ext cx="7949835" cy="2123658"/>
          </a:xfrm>
          <a:prstGeom prst="rect">
            <a:avLst/>
          </a:prstGeom>
          <a:solidFill>
            <a:schemeClr val="bg1">
              <a:alpha val="80000"/>
            </a:schemeClr>
          </a:solidFill>
          <a:ln>
            <a:noFill/>
          </a:ln>
        </p:spPr>
        <p:txBody>
          <a:bodyPr wrap="square" rtlCol="0">
            <a:spAutoFit/>
          </a:bodyPr>
          <a:lstStyle/>
          <a:p>
            <a:pPr marL="457200" indent="-457200">
              <a:buFont typeface="Arial" panose="020B0604020202020204" pitchFamily="34" charset="0"/>
              <a:buChar char="•"/>
            </a:pPr>
            <a:r>
              <a:rPr lang="en-US" sz="2800" dirty="0" smtClean="0"/>
              <a:t>Excel can provide Q-Q plots to see if residuals follow a normal distribution (click “Normal Probability Plots”)</a:t>
            </a:r>
          </a:p>
          <a:p>
            <a:pPr marL="914400" lvl="1" indent="-457200">
              <a:buFont typeface="Arial" panose="020B0604020202020204" pitchFamily="34" charset="0"/>
              <a:buChar char="•"/>
            </a:pPr>
            <a:r>
              <a:rPr lang="en-US" sz="2400" b="0" dirty="0" smtClean="0"/>
              <a:t>Not as easy to see the shape of the distribution, but easier to see deviation from normal distribution</a:t>
            </a:r>
          </a:p>
        </p:txBody>
      </p:sp>
    </p:spTree>
    <p:extLst>
      <p:ext uri="{BB962C8B-B14F-4D97-AF65-F5344CB8AC3E}">
        <p14:creationId xmlns:p14="http://schemas.microsoft.com/office/powerpoint/2010/main" val="72428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Assumptions for inference for regression</a:t>
            </a:r>
            <a:endParaRPr lang="en-US" sz="1000" dirty="0"/>
          </a:p>
          <a:p>
            <a:endParaRPr lang="en-US" sz="1000" dirty="0"/>
          </a:p>
          <a:p>
            <a:r>
              <a:rPr lang="en-US" sz="2400" dirty="0"/>
              <a:t>Linearity</a:t>
            </a:r>
          </a:p>
          <a:p>
            <a:pPr lvl="1"/>
            <a:r>
              <a:rPr lang="en-US" sz="2000" dirty="0"/>
              <a:t>Y</a:t>
            </a:r>
            <a:r>
              <a:rPr lang="en-US" sz="2000" baseline="-25000" dirty="0"/>
              <a:t>i</a:t>
            </a:r>
            <a:r>
              <a:rPr lang="en-US" sz="2000" dirty="0"/>
              <a:t> = </a:t>
            </a:r>
            <a:r>
              <a:rPr lang="en-US" sz="2000" dirty="0">
                <a:latin typeface="Symbol" panose="05050102010706020507" pitchFamily="18" charset="2"/>
              </a:rPr>
              <a:t>b</a:t>
            </a:r>
            <a:r>
              <a:rPr lang="en-US" sz="2000" baseline="-25000" dirty="0"/>
              <a:t>0</a:t>
            </a:r>
            <a:r>
              <a:rPr lang="en-US" sz="2000" dirty="0"/>
              <a:t> + </a:t>
            </a:r>
            <a:r>
              <a:rPr lang="en-US" sz="2000" dirty="0">
                <a:latin typeface="Symbol" panose="05050102010706020507" pitchFamily="18" charset="2"/>
              </a:rPr>
              <a:t>b</a:t>
            </a:r>
            <a:r>
              <a:rPr lang="en-US" sz="2000" baseline="-25000" dirty="0"/>
              <a:t>1</a:t>
            </a:r>
            <a:r>
              <a:rPr lang="en-US" sz="2000" dirty="0"/>
              <a:t>X + </a:t>
            </a:r>
            <a:r>
              <a:rPr lang="en-US" sz="2000" dirty="0" err="1">
                <a:latin typeface="Symbol" panose="05050102010706020507" pitchFamily="18" charset="2"/>
              </a:rPr>
              <a:t>e</a:t>
            </a:r>
            <a:r>
              <a:rPr lang="en-US" sz="2000" baseline="-25000" dirty="0" err="1"/>
              <a:t>i</a:t>
            </a:r>
            <a:endParaRPr lang="en-US" sz="2000" dirty="0"/>
          </a:p>
          <a:p>
            <a:pPr lvl="1"/>
            <a:r>
              <a:rPr lang="en-US" sz="2000" dirty="0"/>
              <a:t>E(</a:t>
            </a:r>
            <a:r>
              <a:rPr lang="en-US" sz="2000" dirty="0" err="1">
                <a:latin typeface="Symbol" panose="05050102010706020507" pitchFamily="18" charset="2"/>
              </a:rPr>
              <a:t>e</a:t>
            </a:r>
            <a:r>
              <a:rPr lang="en-US" sz="2000" baseline="-25000" dirty="0" err="1"/>
              <a:t>i</a:t>
            </a:r>
            <a:r>
              <a:rPr lang="en-US" sz="2000" dirty="0"/>
              <a:t>) = 0</a:t>
            </a:r>
          </a:p>
          <a:p>
            <a:endParaRPr lang="en-US" sz="1000" dirty="0"/>
          </a:p>
          <a:p>
            <a:r>
              <a:rPr lang="en-US" sz="2400" dirty="0"/>
              <a:t>Homoscedasticity</a:t>
            </a:r>
          </a:p>
          <a:p>
            <a:pPr lvl="1"/>
            <a:r>
              <a:rPr lang="en-US" sz="2000" dirty="0"/>
              <a:t>SE(</a:t>
            </a:r>
            <a:r>
              <a:rPr lang="en-US" sz="2000" dirty="0" err="1">
                <a:latin typeface="Symbol" panose="05050102010706020507" pitchFamily="18" charset="2"/>
              </a:rPr>
              <a:t>e</a:t>
            </a:r>
            <a:r>
              <a:rPr lang="en-US" sz="2000" baseline="-25000" dirty="0" err="1"/>
              <a:t>i</a:t>
            </a:r>
            <a:r>
              <a:rPr lang="en-US" sz="2000" dirty="0"/>
              <a:t>) = </a:t>
            </a:r>
            <a:r>
              <a:rPr lang="en-US" sz="2000" dirty="0">
                <a:latin typeface="Symbol" panose="05050102010706020507" pitchFamily="18" charset="2"/>
              </a:rPr>
              <a:t>s</a:t>
            </a:r>
            <a:r>
              <a:rPr lang="en-US" sz="2000" dirty="0"/>
              <a:t> for all x</a:t>
            </a:r>
          </a:p>
          <a:p>
            <a:endParaRPr lang="en-US" sz="1000" dirty="0"/>
          </a:p>
          <a:p>
            <a:r>
              <a:rPr lang="en-US" sz="2400" dirty="0"/>
              <a:t>Independence</a:t>
            </a:r>
          </a:p>
          <a:p>
            <a:pPr lvl="1"/>
            <a:r>
              <a:rPr lang="en-US" sz="2000" dirty="0"/>
              <a:t> </a:t>
            </a:r>
            <a:r>
              <a:rPr lang="en-US" sz="2000" dirty="0" err="1">
                <a:latin typeface="Symbol" panose="05050102010706020507" pitchFamily="18" charset="2"/>
              </a:rPr>
              <a:t>e</a:t>
            </a:r>
            <a:r>
              <a:rPr lang="en-US" sz="2000" baseline="-25000" dirty="0" err="1"/>
              <a:t>i</a:t>
            </a:r>
            <a:r>
              <a:rPr lang="en-US" sz="2000" dirty="0" err="1"/>
              <a:t>’s</a:t>
            </a:r>
            <a:r>
              <a:rPr lang="en-US" sz="2000" dirty="0"/>
              <a:t> are independent</a:t>
            </a:r>
          </a:p>
          <a:p>
            <a:endParaRPr lang="en-US" sz="1000" dirty="0"/>
          </a:p>
          <a:p>
            <a:r>
              <a:rPr lang="en-US" sz="2400" dirty="0"/>
              <a:t>Normality</a:t>
            </a:r>
          </a:p>
          <a:p>
            <a:pPr lvl="1"/>
            <a:r>
              <a:rPr lang="en-US" sz="2000" dirty="0"/>
              <a:t> </a:t>
            </a:r>
            <a:r>
              <a:rPr lang="en-US" sz="2000" dirty="0" err="1">
                <a:latin typeface="Symbol" panose="05050102010706020507" pitchFamily="18" charset="2"/>
              </a:rPr>
              <a:t>e</a:t>
            </a:r>
            <a:r>
              <a:rPr lang="en-US" sz="2000" baseline="-25000" dirty="0" err="1"/>
              <a:t>i</a:t>
            </a:r>
            <a:r>
              <a:rPr lang="en-US" sz="2000" dirty="0" err="1"/>
              <a:t>’s</a:t>
            </a:r>
            <a:r>
              <a:rPr lang="en-US" sz="2000" dirty="0"/>
              <a:t> have normal dist.</a:t>
            </a:r>
          </a:p>
          <a:p>
            <a:endParaRPr lang="en-US" sz="2400" dirty="0"/>
          </a:p>
          <a:p>
            <a:pPr lvl="1"/>
            <a:endParaRPr lang="en-US" sz="1000" dirty="0"/>
          </a:p>
        </p:txBody>
      </p:sp>
      <p:sp>
        <p:nvSpPr>
          <p:cNvPr id="4" name="Content Placeholder 3"/>
          <p:cNvSpPr>
            <a:spLocks noGrp="1"/>
          </p:cNvSpPr>
          <p:nvPr>
            <p:ph sz="half" idx="2"/>
          </p:nvPr>
        </p:nvSpPr>
        <p:spPr/>
        <p:txBody>
          <a:bodyPr/>
          <a:lstStyle/>
          <a:p>
            <a:r>
              <a:rPr lang="en-US" dirty="0" smtClean="0"/>
              <a:t>Plots can be a useful way to check assumptions</a:t>
            </a:r>
          </a:p>
          <a:p>
            <a:pPr lvl="1"/>
            <a:endParaRPr lang="en-US" sz="500" dirty="0" smtClean="0"/>
          </a:p>
          <a:p>
            <a:pPr lvl="1"/>
            <a:r>
              <a:rPr lang="en-US" dirty="0" smtClean="0"/>
              <a:t>Check for linearity / homoscedasticity with plots of Y v. X and residual plots</a:t>
            </a:r>
          </a:p>
          <a:p>
            <a:pPr lvl="1"/>
            <a:endParaRPr lang="en-US" sz="500" dirty="0" smtClean="0"/>
          </a:p>
          <a:p>
            <a:pPr lvl="1"/>
            <a:r>
              <a:rPr lang="en-US" dirty="0" smtClean="0"/>
              <a:t>Check for normality of residuals with histograms and Q-Q plots</a:t>
            </a:r>
          </a:p>
          <a:p>
            <a:pPr lvl="1"/>
            <a:endParaRPr lang="en-US" dirty="0"/>
          </a:p>
          <a:p>
            <a:r>
              <a:rPr lang="en-US" dirty="0" smtClean="0"/>
              <a:t>Questions so far?</a:t>
            </a:r>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62</a:t>
            </a:fld>
            <a:endParaRPr lang="en-US" altLang="en-US"/>
          </a:p>
        </p:txBody>
      </p:sp>
    </p:spTree>
    <p:extLst>
      <p:ext uri="{BB962C8B-B14F-4D97-AF65-F5344CB8AC3E}">
        <p14:creationId xmlns:p14="http://schemas.microsoft.com/office/powerpoint/2010/main" val="10310189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Assumptions for inference for regression</a:t>
            </a:r>
            <a:endParaRPr lang="en-US" sz="1000" dirty="0" smtClean="0"/>
          </a:p>
          <a:p>
            <a:endParaRPr lang="en-US" sz="1000" dirty="0" smtClean="0"/>
          </a:p>
          <a:p>
            <a:r>
              <a:rPr lang="en-US" sz="2400" dirty="0" smtClean="0"/>
              <a:t>Linearity</a:t>
            </a:r>
          </a:p>
          <a:p>
            <a:pPr lvl="1"/>
            <a:r>
              <a:rPr lang="en-US" sz="2000" dirty="0" smtClean="0"/>
              <a:t>Y</a:t>
            </a:r>
            <a:r>
              <a:rPr lang="en-US" sz="2000" baseline="-25000" dirty="0" smtClean="0"/>
              <a:t>i</a:t>
            </a:r>
            <a:r>
              <a:rPr lang="en-US" sz="2000" dirty="0" smtClean="0"/>
              <a:t> = </a:t>
            </a:r>
            <a:r>
              <a:rPr lang="en-US" sz="2000" dirty="0" smtClean="0">
                <a:latin typeface="Symbol" panose="05050102010706020507" pitchFamily="18" charset="2"/>
              </a:rPr>
              <a:t>b</a:t>
            </a:r>
            <a:r>
              <a:rPr lang="en-US" sz="2000" baseline="-25000" dirty="0" smtClean="0"/>
              <a:t>0</a:t>
            </a:r>
            <a:r>
              <a:rPr lang="en-US" sz="2000" dirty="0" smtClean="0"/>
              <a:t> + </a:t>
            </a:r>
            <a:r>
              <a:rPr lang="en-US" sz="2000" dirty="0" smtClean="0">
                <a:latin typeface="Symbol" panose="05050102010706020507" pitchFamily="18" charset="2"/>
              </a:rPr>
              <a:t>b</a:t>
            </a:r>
            <a:r>
              <a:rPr lang="en-US" sz="2000" baseline="-25000" dirty="0" smtClean="0"/>
              <a:t>1</a:t>
            </a:r>
            <a:r>
              <a:rPr lang="en-US" sz="2000" dirty="0" smtClean="0"/>
              <a:t>X + </a:t>
            </a:r>
            <a:r>
              <a:rPr lang="en-US" sz="2000" dirty="0" err="1" smtClean="0">
                <a:latin typeface="Symbol" panose="05050102010706020507" pitchFamily="18" charset="2"/>
              </a:rPr>
              <a:t>e</a:t>
            </a:r>
            <a:r>
              <a:rPr lang="en-US" sz="2000" baseline="-25000" dirty="0" err="1" smtClean="0"/>
              <a:t>i</a:t>
            </a:r>
            <a:endParaRPr lang="en-US" sz="2000" dirty="0"/>
          </a:p>
          <a:p>
            <a:pPr lvl="1"/>
            <a:r>
              <a:rPr lang="en-US" sz="2000" dirty="0" smtClean="0"/>
              <a:t>E(</a:t>
            </a:r>
            <a:r>
              <a:rPr lang="en-US" sz="2000" dirty="0" err="1" smtClean="0">
                <a:latin typeface="Symbol" panose="05050102010706020507" pitchFamily="18" charset="2"/>
              </a:rPr>
              <a:t>e</a:t>
            </a:r>
            <a:r>
              <a:rPr lang="en-US" sz="2000" baseline="-25000" dirty="0" err="1" smtClean="0"/>
              <a:t>i</a:t>
            </a:r>
            <a:r>
              <a:rPr lang="en-US" sz="2000" dirty="0" smtClean="0"/>
              <a:t>) = 0</a:t>
            </a:r>
          </a:p>
          <a:p>
            <a:endParaRPr lang="en-US" sz="1000" dirty="0" smtClean="0"/>
          </a:p>
          <a:p>
            <a:r>
              <a:rPr lang="en-US" sz="2400" dirty="0" smtClean="0"/>
              <a:t>Homoscedasticity</a:t>
            </a:r>
          </a:p>
          <a:p>
            <a:pPr lvl="1"/>
            <a:r>
              <a:rPr lang="en-US" sz="2000" dirty="0" smtClean="0"/>
              <a:t>SE(</a:t>
            </a:r>
            <a:r>
              <a:rPr lang="en-US" sz="2000" dirty="0" err="1" smtClean="0">
                <a:latin typeface="Symbol" panose="05050102010706020507" pitchFamily="18" charset="2"/>
              </a:rPr>
              <a:t>e</a:t>
            </a:r>
            <a:r>
              <a:rPr lang="en-US" sz="2000" baseline="-25000" dirty="0" err="1" smtClean="0"/>
              <a:t>i</a:t>
            </a:r>
            <a:r>
              <a:rPr lang="en-US" sz="2000" dirty="0" smtClean="0"/>
              <a:t>) = </a:t>
            </a:r>
            <a:r>
              <a:rPr lang="en-US" sz="2000" dirty="0" smtClean="0">
                <a:latin typeface="Symbol" panose="05050102010706020507" pitchFamily="18" charset="2"/>
              </a:rPr>
              <a:t>s</a:t>
            </a:r>
            <a:r>
              <a:rPr lang="en-US" sz="2000" dirty="0" smtClean="0"/>
              <a:t> for all x</a:t>
            </a:r>
          </a:p>
          <a:p>
            <a:endParaRPr lang="en-US" sz="1000" dirty="0" smtClean="0"/>
          </a:p>
          <a:p>
            <a:r>
              <a:rPr lang="en-US" sz="2400" dirty="0" smtClean="0">
                <a:solidFill>
                  <a:srgbClr val="FF0000"/>
                </a:solidFill>
              </a:rPr>
              <a:t>Independence</a:t>
            </a:r>
          </a:p>
          <a:p>
            <a:pPr lvl="1"/>
            <a:r>
              <a:rPr lang="en-US" sz="2000" dirty="0" smtClean="0">
                <a:solidFill>
                  <a:srgbClr val="FF0000"/>
                </a:solidFill>
              </a:rPr>
              <a:t> </a:t>
            </a:r>
            <a:r>
              <a:rPr lang="en-US" sz="2000" dirty="0" err="1" smtClean="0">
                <a:solidFill>
                  <a:srgbClr val="FF0000"/>
                </a:solidFill>
                <a:latin typeface="Symbol" panose="05050102010706020507" pitchFamily="18" charset="2"/>
              </a:rPr>
              <a:t>e</a:t>
            </a:r>
            <a:r>
              <a:rPr lang="en-US" sz="2000" baseline="-25000" dirty="0" err="1" smtClean="0">
                <a:solidFill>
                  <a:srgbClr val="FF0000"/>
                </a:solidFill>
              </a:rPr>
              <a:t>i</a:t>
            </a:r>
            <a:r>
              <a:rPr lang="en-US" sz="2000" dirty="0" err="1" smtClean="0">
                <a:solidFill>
                  <a:srgbClr val="FF0000"/>
                </a:solidFill>
              </a:rPr>
              <a:t>’s</a:t>
            </a:r>
            <a:r>
              <a:rPr lang="en-US" sz="2000" dirty="0" smtClean="0">
                <a:solidFill>
                  <a:srgbClr val="FF0000"/>
                </a:solidFill>
              </a:rPr>
              <a:t> are independent</a:t>
            </a:r>
          </a:p>
          <a:p>
            <a:endParaRPr lang="en-US" sz="1000" dirty="0" smtClean="0"/>
          </a:p>
          <a:p>
            <a:r>
              <a:rPr lang="en-US" sz="2400" dirty="0" smtClean="0"/>
              <a:t>Normality</a:t>
            </a:r>
          </a:p>
          <a:p>
            <a:pPr lvl="1"/>
            <a:r>
              <a:rPr lang="en-US" sz="2000" dirty="0" smtClean="0"/>
              <a:t> </a:t>
            </a:r>
            <a:r>
              <a:rPr lang="en-US" sz="2000" dirty="0" err="1">
                <a:latin typeface="Symbol" panose="05050102010706020507" pitchFamily="18" charset="2"/>
              </a:rPr>
              <a:t>e</a:t>
            </a:r>
            <a:r>
              <a:rPr lang="en-US" sz="2000" baseline="-25000" dirty="0" err="1"/>
              <a:t>i</a:t>
            </a:r>
            <a:r>
              <a:rPr lang="en-US" sz="2000" dirty="0" err="1"/>
              <a:t>’s</a:t>
            </a:r>
            <a:r>
              <a:rPr lang="en-US" sz="2000" dirty="0"/>
              <a:t> </a:t>
            </a:r>
            <a:r>
              <a:rPr lang="en-US" sz="2000" dirty="0" smtClean="0"/>
              <a:t>have normal dist.</a:t>
            </a:r>
            <a:endParaRPr lang="en-US" sz="2000" dirty="0"/>
          </a:p>
          <a:p>
            <a:endParaRPr lang="en-US" sz="2400" dirty="0" smtClean="0"/>
          </a:p>
          <a:p>
            <a:pPr lvl="1"/>
            <a:endParaRPr lang="en-US" sz="1000" dirty="0" smtClean="0"/>
          </a:p>
        </p:txBody>
      </p:sp>
      <p:sp>
        <p:nvSpPr>
          <p:cNvPr id="7" name="Content Placeholder 6"/>
          <p:cNvSpPr>
            <a:spLocks noGrp="1"/>
          </p:cNvSpPr>
          <p:nvPr>
            <p:ph sz="half" idx="2"/>
          </p:nvPr>
        </p:nvSpPr>
        <p:spPr/>
        <p:txBody>
          <a:bodyPr/>
          <a:lstStyle/>
          <a:p>
            <a:r>
              <a:rPr lang="en-US" dirty="0" smtClean="0"/>
              <a:t>Checking independence is more difficult</a:t>
            </a:r>
          </a:p>
          <a:p>
            <a:pPr lvl="1"/>
            <a:endParaRPr lang="en-US" sz="1000" dirty="0" smtClean="0"/>
          </a:p>
          <a:p>
            <a:pPr lvl="1"/>
            <a:r>
              <a:rPr lang="en-US" dirty="0" smtClean="0"/>
              <a:t> </a:t>
            </a:r>
            <a:r>
              <a:rPr lang="en-US" dirty="0" smtClean="0">
                <a:latin typeface="Symbol" panose="05050102010706020507" pitchFamily="18" charset="2"/>
              </a:rPr>
              <a:t>e</a:t>
            </a:r>
            <a:r>
              <a:rPr lang="en-US" dirty="0" smtClean="0"/>
              <a:t>’s may be correlated because of hidden variables (e.g., “The Strand”)</a:t>
            </a:r>
          </a:p>
          <a:p>
            <a:pPr lvl="1"/>
            <a:endParaRPr lang="en-US" sz="1000" dirty="0" smtClean="0"/>
          </a:p>
          <a:p>
            <a:pPr lvl="1"/>
            <a:r>
              <a:rPr lang="en-US" dirty="0" smtClean="0"/>
              <a:t>If data are collected over time, plot residuals over time to see if there is “tracking”</a:t>
            </a:r>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63</a:t>
            </a:fld>
            <a:endParaRPr lang="en-US" altLang="en-US"/>
          </a:p>
        </p:txBody>
      </p:sp>
    </p:spTree>
    <p:extLst>
      <p:ext uri="{BB962C8B-B14F-4D97-AF65-F5344CB8AC3E}">
        <p14:creationId xmlns:p14="http://schemas.microsoft.com/office/powerpoint/2010/main" val="2113643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Assumptions for inference for regression</a:t>
            </a:r>
            <a:endParaRPr lang="en-US" sz="1000" dirty="0" smtClean="0"/>
          </a:p>
          <a:p>
            <a:endParaRPr lang="en-US" sz="1000" dirty="0" smtClean="0"/>
          </a:p>
          <a:p>
            <a:r>
              <a:rPr lang="en-US" sz="2400" dirty="0" smtClean="0"/>
              <a:t>Linearity</a:t>
            </a:r>
          </a:p>
          <a:p>
            <a:pPr lvl="1"/>
            <a:r>
              <a:rPr lang="en-US" sz="2000" dirty="0" smtClean="0"/>
              <a:t>Y</a:t>
            </a:r>
            <a:r>
              <a:rPr lang="en-US" sz="2000" baseline="-25000" dirty="0" smtClean="0"/>
              <a:t>i</a:t>
            </a:r>
            <a:r>
              <a:rPr lang="en-US" sz="2000" dirty="0" smtClean="0"/>
              <a:t> = </a:t>
            </a:r>
            <a:r>
              <a:rPr lang="en-US" sz="2000" dirty="0" smtClean="0">
                <a:latin typeface="Symbol" panose="05050102010706020507" pitchFamily="18" charset="2"/>
              </a:rPr>
              <a:t>b</a:t>
            </a:r>
            <a:r>
              <a:rPr lang="en-US" sz="2000" baseline="-25000" dirty="0" smtClean="0"/>
              <a:t>0</a:t>
            </a:r>
            <a:r>
              <a:rPr lang="en-US" sz="2000" dirty="0" smtClean="0"/>
              <a:t> + </a:t>
            </a:r>
            <a:r>
              <a:rPr lang="en-US" sz="2000" dirty="0" smtClean="0">
                <a:latin typeface="Symbol" panose="05050102010706020507" pitchFamily="18" charset="2"/>
              </a:rPr>
              <a:t>b</a:t>
            </a:r>
            <a:r>
              <a:rPr lang="en-US" sz="2000" baseline="-25000" dirty="0" smtClean="0"/>
              <a:t>1</a:t>
            </a:r>
            <a:r>
              <a:rPr lang="en-US" sz="2000" dirty="0" smtClean="0"/>
              <a:t>X + </a:t>
            </a:r>
            <a:r>
              <a:rPr lang="en-US" sz="2000" dirty="0" err="1" smtClean="0">
                <a:latin typeface="Symbol" panose="05050102010706020507" pitchFamily="18" charset="2"/>
              </a:rPr>
              <a:t>e</a:t>
            </a:r>
            <a:r>
              <a:rPr lang="en-US" sz="2000" baseline="-25000" dirty="0" err="1" smtClean="0"/>
              <a:t>i</a:t>
            </a:r>
            <a:endParaRPr lang="en-US" sz="2000" dirty="0"/>
          </a:p>
          <a:p>
            <a:pPr lvl="1"/>
            <a:r>
              <a:rPr lang="en-US" sz="2000" dirty="0" smtClean="0"/>
              <a:t>E(</a:t>
            </a:r>
            <a:r>
              <a:rPr lang="en-US" sz="2000" dirty="0" err="1" smtClean="0">
                <a:latin typeface="Symbol" panose="05050102010706020507" pitchFamily="18" charset="2"/>
              </a:rPr>
              <a:t>e</a:t>
            </a:r>
            <a:r>
              <a:rPr lang="en-US" sz="2000" baseline="-25000" dirty="0" err="1" smtClean="0"/>
              <a:t>i</a:t>
            </a:r>
            <a:r>
              <a:rPr lang="en-US" sz="2000" dirty="0" smtClean="0"/>
              <a:t>) = 0</a:t>
            </a:r>
          </a:p>
          <a:p>
            <a:endParaRPr lang="en-US" sz="1000" dirty="0" smtClean="0"/>
          </a:p>
          <a:p>
            <a:r>
              <a:rPr lang="en-US" sz="2400" dirty="0" smtClean="0"/>
              <a:t>Homoscedasticity</a:t>
            </a:r>
          </a:p>
          <a:p>
            <a:pPr lvl="1"/>
            <a:r>
              <a:rPr lang="en-US" sz="2000" dirty="0" smtClean="0"/>
              <a:t>SE(</a:t>
            </a:r>
            <a:r>
              <a:rPr lang="en-US" sz="2000" dirty="0" err="1" smtClean="0">
                <a:latin typeface="Symbol" panose="05050102010706020507" pitchFamily="18" charset="2"/>
              </a:rPr>
              <a:t>e</a:t>
            </a:r>
            <a:r>
              <a:rPr lang="en-US" sz="2000" baseline="-25000" dirty="0" err="1" smtClean="0"/>
              <a:t>i</a:t>
            </a:r>
            <a:r>
              <a:rPr lang="en-US" sz="2000" dirty="0" smtClean="0"/>
              <a:t>) = </a:t>
            </a:r>
            <a:r>
              <a:rPr lang="en-US" sz="2000" dirty="0" smtClean="0">
                <a:latin typeface="Symbol" panose="05050102010706020507" pitchFamily="18" charset="2"/>
              </a:rPr>
              <a:t>s</a:t>
            </a:r>
            <a:r>
              <a:rPr lang="en-US" sz="2000" dirty="0" smtClean="0"/>
              <a:t> for all x</a:t>
            </a:r>
          </a:p>
          <a:p>
            <a:endParaRPr lang="en-US" sz="1000" dirty="0" smtClean="0"/>
          </a:p>
          <a:p>
            <a:r>
              <a:rPr lang="en-US" sz="2400" dirty="0" smtClean="0"/>
              <a:t>Independence</a:t>
            </a:r>
          </a:p>
          <a:p>
            <a:pPr lvl="1"/>
            <a:r>
              <a:rPr lang="en-US" sz="2000" dirty="0" smtClean="0"/>
              <a:t> </a:t>
            </a:r>
            <a:r>
              <a:rPr lang="en-US" sz="2000" dirty="0" err="1" smtClean="0">
                <a:latin typeface="Symbol" panose="05050102010706020507" pitchFamily="18" charset="2"/>
              </a:rPr>
              <a:t>e</a:t>
            </a:r>
            <a:r>
              <a:rPr lang="en-US" sz="2000" baseline="-25000" dirty="0" err="1" smtClean="0"/>
              <a:t>i</a:t>
            </a:r>
            <a:r>
              <a:rPr lang="en-US" sz="2000" dirty="0" err="1" smtClean="0"/>
              <a:t>’s</a:t>
            </a:r>
            <a:r>
              <a:rPr lang="en-US" sz="2000" dirty="0" smtClean="0"/>
              <a:t> are independent</a:t>
            </a:r>
          </a:p>
          <a:p>
            <a:endParaRPr lang="en-US" sz="1000" dirty="0" smtClean="0"/>
          </a:p>
          <a:p>
            <a:r>
              <a:rPr lang="en-US" sz="2400" dirty="0" smtClean="0"/>
              <a:t>Normality</a:t>
            </a:r>
          </a:p>
          <a:p>
            <a:pPr lvl="1"/>
            <a:r>
              <a:rPr lang="en-US" sz="2000" dirty="0" smtClean="0"/>
              <a:t> </a:t>
            </a:r>
            <a:r>
              <a:rPr lang="en-US" sz="2000" dirty="0" err="1">
                <a:latin typeface="Symbol" panose="05050102010706020507" pitchFamily="18" charset="2"/>
              </a:rPr>
              <a:t>e</a:t>
            </a:r>
            <a:r>
              <a:rPr lang="en-US" sz="2000" baseline="-25000" dirty="0" err="1"/>
              <a:t>i</a:t>
            </a:r>
            <a:r>
              <a:rPr lang="en-US" sz="2000" dirty="0" err="1"/>
              <a:t>’s</a:t>
            </a:r>
            <a:r>
              <a:rPr lang="en-US" sz="2000" dirty="0"/>
              <a:t> </a:t>
            </a:r>
            <a:r>
              <a:rPr lang="en-US" sz="2000" dirty="0" smtClean="0"/>
              <a:t>have normal dist.</a:t>
            </a:r>
            <a:endParaRPr lang="en-US" sz="2000" dirty="0"/>
          </a:p>
          <a:p>
            <a:endParaRPr lang="en-US" sz="2400" dirty="0" smtClean="0"/>
          </a:p>
          <a:p>
            <a:pPr lvl="1"/>
            <a:endParaRPr lang="en-US" sz="1000" dirty="0" smtClean="0"/>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lstStyle/>
              <a:p>
                <a:r>
                  <a:rPr lang="en-US" dirty="0" smtClean="0"/>
                  <a:t>Reminder:  if the assumptions are true, then certain conclusions follow</a:t>
                </a:r>
              </a:p>
              <a:p>
                <a:pPr lvl="1"/>
                <a:r>
                  <a:rPr lang="en-US" dirty="0" smtClean="0"/>
                  <a:t> </a:t>
                </a:r>
                <a14:m>
                  <m:oMath xmlns:m="http://schemas.openxmlformats.org/officeDocument/2006/math">
                    <m:acc>
                      <m:accPr>
                        <m:chr m:val="̂"/>
                        <m:ctrlPr>
                          <a:rPr lang="en-US" sz="2800" i="1" dirty="0">
                            <a:latin typeface="Cambria Math" panose="02040503050406030204" pitchFamily="18" charset="0"/>
                          </a:rPr>
                        </m:ctrlPr>
                      </m:accPr>
                      <m:e>
                        <m:r>
                          <m:rPr>
                            <m:sty m:val="p"/>
                          </m:rPr>
                          <a:rPr lang="en-US" sz="2800" b="0" dirty="0">
                            <a:latin typeface="Cambria Math" panose="02040503050406030204" pitchFamily="18" charset="0"/>
                          </a:rPr>
                          <m:t>y</m:t>
                        </m:r>
                      </m:e>
                    </m:acc>
                  </m:oMath>
                </a14:m>
                <a:r>
                  <a:rPr lang="en-US" dirty="0" smtClean="0"/>
                  <a:t> = b</a:t>
                </a:r>
                <a:r>
                  <a:rPr lang="en-US" baseline="-25000" dirty="0" smtClean="0"/>
                  <a:t>0</a:t>
                </a:r>
                <a:r>
                  <a:rPr lang="en-US" dirty="0" smtClean="0"/>
                  <a:t> + b</a:t>
                </a:r>
                <a:r>
                  <a:rPr lang="en-US" baseline="-25000" dirty="0" smtClean="0"/>
                  <a:t>1</a:t>
                </a:r>
                <a:r>
                  <a:rPr lang="en-US" dirty="0" smtClean="0"/>
                  <a:t>X, SE(b</a:t>
                </a:r>
                <a:r>
                  <a:rPr lang="en-US" baseline="-25000" dirty="0" smtClean="0"/>
                  <a:t>0</a:t>
                </a:r>
                <a:r>
                  <a:rPr lang="en-US" dirty="0" smtClean="0"/>
                  <a:t>), SE(b</a:t>
                </a:r>
                <a:r>
                  <a:rPr lang="en-US" baseline="-25000" dirty="0" smtClean="0"/>
                  <a:t>1</a:t>
                </a:r>
                <a:r>
                  <a:rPr lang="en-US" dirty="0" smtClean="0"/>
                  <a:t>), SE(b</a:t>
                </a:r>
                <a:r>
                  <a:rPr lang="en-US" baseline="-25000" dirty="0" smtClean="0"/>
                  <a:t>0</a:t>
                </a:r>
                <a:r>
                  <a:rPr lang="en-US" dirty="0" smtClean="0"/>
                  <a:t>+b</a:t>
                </a:r>
                <a:r>
                  <a:rPr lang="en-US" baseline="-25000" dirty="0" smtClean="0"/>
                  <a:t>1</a:t>
                </a:r>
                <a:r>
                  <a:rPr lang="en-US" dirty="0" smtClean="0"/>
                  <a:t>X), SE(</a:t>
                </a:r>
                <a:r>
                  <a:rPr lang="en-US" dirty="0" err="1" smtClean="0"/>
                  <a:t>indiv</a:t>
                </a:r>
                <a:r>
                  <a:rPr lang="en-US" dirty="0" smtClean="0"/>
                  <a:t> Y at X), </a:t>
                </a:r>
                <a:r>
                  <a:rPr lang="en-US" dirty="0" err="1" smtClean="0"/>
                  <a:t>T</a:t>
                </a:r>
                <a:r>
                  <a:rPr lang="en-US" baseline="-25000" dirty="0" err="1" smtClean="0"/>
                  <a:t>n</a:t>
                </a:r>
                <a:r>
                  <a:rPr lang="en-US" baseline="-25000" dirty="0" smtClean="0"/>
                  <a:t>–2 </a:t>
                </a:r>
                <a:r>
                  <a:rPr lang="en-US" dirty="0" smtClean="0"/>
                  <a:t> </a:t>
                </a:r>
              </a:p>
              <a:p>
                <a:pPr lvl="1"/>
                <a:endParaRPr lang="en-US" dirty="0" smtClean="0"/>
              </a:p>
              <a:p>
                <a:r>
                  <a:rPr lang="en-US" dirty="0" smtClean="0"/>
                  <a:t>If the assumptions aren’t true, regression can give incorrect results</a:t>
                </a:r>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rotWithShape="0">
                <a:blip r:embed="rId2"/>
                <a:stretch>
                  <a:fillRect l="-2719" t="-1152" r="-136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64</a:t>
            </a:fld>
            <a:endParaRPr lang="en-US" altLang="en-US"/>
          </a:p>
        </p:txBody>
      </p:sp>
    </p:spTree>
    <p:extLst>
      <p:ext uri="{BB962C8B-B14F-4D97-AF65-F5344CB8AC3E}">
        <p14:creationId xmlns:p14="http://schemas.microsoft.com/office/powerpoint/2010/main" val="15359812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Sometimes, data show a relationship that is monotonic but not linear, like exponential growth / decay …</a:t>
            </a:r>
          </a:p>
          <a:p>
            <a:endParaRPr lang="en-US" sz="2000" dirty="0"/>
          </a:p>
          <a:p>
            <a:r>
              <a:rPr lang="en-US" dirty="0" smtClean="0"/>
              <a:t>Other times, data may look somewhat linear but have lots of “small” values and a few “very big” values</a:t>
            </a:r>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65</a:t>
            </a:fld>
            <a:endParaRPr lang="en-US" altLang="en-US"/>
          </a:p>
        </p:txBody>
      </p:sp>
      <p:pic>
        <p:nvPicPr>
          <p:cNvPr id="6" name="Picture 5"/>
          <p:cNvPicPr>
            <a:picLocks noChangeAspect="1"/>
          </p:cNvPicPr>
          <p:nvPr/>
        </p:nvPicPr>
        <p:blipFill>
          <a:blip r:embed="rId2"/>
          <a:stretch>
            <a:fillRect/>
          </a:stretch>
        </p:blipFill>
        <p:spPr>
          <a:xfrm>
            <a:off x="4819650" y="510220"/>
            <a:ext cx="3324015" cy="246731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4817604" y="3265739"/>
            <a:ext cx="3318792" cy="2823560"/>
          </a:xfrm>
          <a:prstGeom prst="rect">
            <a:avLst/>
          </a:prstGeom>
          <a:ln>
            <a:solidFill>
              <a:schemeClr val="tx1"/>
            </a:solidFill>
          </a:ln>
        </p:spPr>
      </p:pic>
    </p:spTree>
    <p:extLst>
      <p:ext uri="{BB962C8B-B14F-4D97-AF65-F5344CB8AC3E}">
        <p14:creationId xmlns:p14="http://schemas.microsoft.com/office/powerpoint/2010/main" val="17959692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r>
              <a:rPr lang="en-US" dirty="0" smtClean="0"/>
              <a:t>For data that show exponential growth / decay models, a </a:t>
            </a:r>
            <a:r>
              <a:rPr lang="en-US" dirty="0" smtClean="0">
                <a:solidFill>
                  <a:srgbClr val="FF0000"/>
                </a:solidFill>
              </a:rPr>
              <a:t>logarithmic transformation </a:t>
            </a:r>
            <a:r>
              <a:rPr lang="en-US" dirty="0" smtClean="0"/>
              <a:t>may be useful</a:t>
            </a:r>
          </a:p>
          <a:p>
            <a:pPr lvl="1"/>
            <a:r>
              <a:rPr lang="en-US" dirty="0" smtClean="0"/>
              <a:t>Example</a:t>
            </a:r>
            <a:r>
              <a:rPr lang="en-US" dirty="0"/>
              <a:t>:  use X </a:t>
            </a:r>
            <a:r>
              <a:rPr lang="en-US" dirty="0">
                <a:sym typeface="Wingdings" panose="05000000000000000000" pitchFamily="2" charset="2"/>
              </a:rPr>
              <a:t> </a:t>
            </a:r>
            <a:r>
              <a:rPr lang="en-US" dirty="0" err="1">
                <a:sym typeface="Wingdings" panose="05000000000000000000" pitchFamily="2" charset="2"/>
              </a:rPr>
              <a:t>ln</a:t>
            </a:r>
            <a:r>
              <a:rPr lang="en-US" dirty="0">
                <a:sym typeface="Wingdings" panose="05000000000000000000" pitchFamily="2" charset="2"/>
              </a:rPr>
              <a:t>(Y) instead of X  Y</a:t>
            </a:r>
          </a:p>
          <a:p>
            <a:endParaRPr lang="en-US" altLang="en-US" dirty="0" smtClean="0"/>
          </a:p>
          <a:p>
            <a:pPr eaLnBrk="1" hangingPunct="1"/>
            <a:r>
              <a:rPr lang="en-US" altLang="en-US" dirty="0"/>
              <a:t>Logarithmic transformations can sometimes the data more linear and make it easier to see any patterns in the bulk of the data (to prevent the plot from being dominated by just a few large values)</a:t>
            </a:r>
            <a:endParaRPr lang="en-US" altLang="en-US" sz="1400"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66</a:t>
            </a:fld>
            <a:endParaRPr lang="en-US" altLang="en-US"/>
          </a:p>
        </p:txBody>
      </p:sp>
    </p:spTree>
    <p:extLst>
      <p:ext uri="{BB962C8B-B14F-4D97-AF65-F5344CB8AC3E}">
        <p14:creationId xmlns:p14="http://schemas.microsoft.com/office/powerpoint/2010/main" val="6433605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Brain and body mass data for 62 species of mammals: </a:t>
            </a:r>
          </a:p>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67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130986265"/>
              </p:ext>
            </p:extLst>
          </p:nvPr>
        </p:nvGraphicFramePr>
        <p:xfrm>
          <a:off x="533400" y="1642765"/>
          <a:ext cx="8077200" cy="4205750"/>
        </p:xfrm>
        <a:graphic>
          <a:graphicData uri="http://schemas.openxmlformats.org/drawingml/2006/table">
            <a:tbl>
              <a:tblPr/>
              <a:tblGrid>
                <a:gridCol w="1512379"/>
                <a:gridCol w="585437"/>
                <a:gridCol w="585437"/>
                <a:gridCol w="1524575"/>
                <a:gridCol w="585437"/>
                <a:gridCol w="585437"/>
                <a:gridCol w="1527624"/>
                <a:gridCol w="585437"/>
                <a:gridCol w="585437"/>
              </a:tblGrid>
              <a:tr h="220241">
                <a:tc>
                  <a:txBody>
                    <a:bodyPr/>
                    <a:lstStyle/>
                    <a:p>
                      <a:pPr algn="l" fontAlgn="b"/>
                      <a:r>
                        <a:rPr lang="en-US" sz="1400" b="1" i="0" u="sng" strike="noStrike" dirty="0" smtClean="0">
                          <a:solidFill>
                            <a:srgbClr val="000000"/>
                          </a:solidFill>
                          <a:latin typeface="Calibri"/>
                        </a:rPr>
                        <a:t>Species</a:t>
                      </a:r>
                      <a:endParaRPr lang="en-US" sz="1400" b="1" i="0" u="sng" strike="noStrike" dirty="0">
                        <a:solidFill>
                          <a:srgbClr val="000000"/>
                        </a:solidFill>
                        <a:latin typeface="Calibri"/>
                      </a:endParaRPr>
                    </a:p>
                  </a:txBody>
                  <a:tcPr marL="6906" marR="6906" marT="6905" marB="0" anchor="b">
                    <a:lnL>
                      <a:noFill/>
                    </a:lnL>
                    <a:lnR>
                      <a:noFill/>
                    </a:lnR>
                    <a:lnT>
                      <a:noFill/>
                    </a:lnT>
                    <a:lnB>
                      <a:noFill/>
                    </a:lnB>
                  </a:tcPr>
                </a:tc>
                <a:tc>
                  <a:txBody>
                    <a:bodyPr/>
                    <a:lstStyle/>
                    <a:p>
                      <a:pPr algn="ctr" fontAlgn="b"/>
                      <a:r>
                        <a:rPr lang="en-US" sz="1400" b="1" i="0" u="sng" strike="noStrike" dirty="0">
                          <a:solidFill>
                            <a:srgbClr val="000000"/>
                          </a:solidFill>
                          <a:latin typeface="Calibri"/>
                        </a:rPr>
                        <a:t>body</a:t>
                      </a:r>
                    </a:p>
                  </a:txBody>
                  <a:tcPr marL="6906" marR="6906" marT="6905" marB="0" anchor="b">
                    <a:lnL>
                      <a:noFill/>
                    </a:lnL>
                    <a:lnR>
                      <a:noFill/>
                    </a:lnR>
                    <a:lnT>
                      <a:noFill/>
                    </a:lnT>
                    <a:lnB>
                      <a:noFill/>
                    </a:lnB>
                  </a:tcPr>
                </a:tc>
                <a:tc>
                  <a:txBody>
                    <a:bodyPr/>
                    <a:lstStyle/>
                    <a:p>
                      <a:pPr algn="ctr" fontAlgn="b"/>
                      <a:r>
                        <a:rPr lang="en-US" sz="1400" b="1" i="0" u="sng" strike="noStrike" dirty="0">
                          <a:solidFill>
                            <a:srgbClr val="000000"/>
                          </a:solidFill>
                          <a:latin typeface="Calibri"/>
                        </a:rPr>
                        <a:t>brain</a:t>
                      </a:r>
                    </a:p>
                  </a:txBody>
                  <a:tcPr marL="6906" marR="6906" marT="6905" marB="0" anchor="b">
                    <a:lnL>
                      <a:noFill/>
                    </a:lnL>
                    <a:lnR>
                      <a:noFill/>
                    </a:lnR>
                    <a:lnT>
                      <a:noFill/>
                    </a:lnT>
                    <a:lnB>
                      <a:noFill/>
                    </a:lnB>
                  </a:tcPr>
                </a:tc>
                <a:tc>
                  <a:txBody>
                    <a:bodyPr/>
                    <a:lstStyle/>
                    <a:p>
                      <a:pPr algn="l" fontAlgn="b"/>
                      <a:r>
                        <a:rPr lang="en-US" sz="1400" b="1" i="0" u="sng" strike="noStrike" dirty="0" smtClean="0">
                          <a:solidFill>
                            <a:srgbClr val="000000"/>
                          </a:solidFill>
                          <a:latin typeface="Calibri"/>
                        </a:rPr>
                        <a:t>Species</a:t>
                      </a:r>
                      <a:endParaRPr lang="en-US" sz="1400" b="1" i="0" u="sng" strike="noStrike" dirty="0">
                        <a:solidFill>
                          <a:srgbClr val="000000"/>
                        </a:solidFill>
                        <a:latin typeface="Calibri"/>
                      </a:endParaRPr>
                    </a:p>
                  </a:txBody>
                  <a:tcPr marL="6906" marR="6906" marT="6905" marB="0" anchor="b">
                    <a:lnL>
                      <a:noFill/>
                    </a:lnL>
                    <a:lnR>
                      <a:noFill/>
                    </a:lnR>
                    <a:lnT>
                      <a:noFill/>
                    </a:lnT>
                    <a:lnB>
                      <a:noFill/>
                    </a:lnB>
                  </a:tcPr>
                </a:tc>
                <a:tc>
                  <a:txBody>
                    <a:bodyPr/>
                    <a:lstStyle/>
                    <a:p>
                      <a:pPr algn="ctr" fontAlgn="b"/>
                      <a:r>
                        <a:rPr lang="en-US" sz="1400" b="1" i="0" u="sng" strike="noStrike" dirty="0">
                          <a:solidFill>
                            <a:srgbClr val="000000"/>
                          </a:solidFill>
                          <a:latin typeface="Calibri"/>
                        </a:rPr>
                        <a:t>body</a:t>
                      </a:r>
                    </a:p>
                  </a:txBody>
                  <a:tcPr marL="6906" marR="6906" marT="6905" marB="0" anchor="b">
                    <a:lnL>
                      <a:noFill/>
                    </a:lnL>
                    <a:lnR>
                      <a:noFill/>
                    </a:lnR>
                    <a:lnT>
                      <a:noFill/>
                    </a:lnT>
                    <a:lnB>
                      <a:noFill/>
                    </a:lnB>
                  </a:tcPr>
                </a:tc>
                <a:tc>
                  <a:txBody>
                    <a:bodyPr/>
                    <a:lstStyle/>
                    <a:p>
                      <a:pPr algn="ctr" fontAlgn="b"/>
                      <a:r>
                        <a:rPr lang="en-US" sz="1400" b="1" i="0" u="sng" strike="noStrike" dirty="0">
                          <a:solidFill>
                            <a:srgbClr val="000000"/>
                          </a:solidFill>
                          <a:latin typeface="Calibri"/>
                        </a:rPr>
                        <a:t>brain</a:t>
                      </a:r>
                    </a:p>
                  </a:txBody>
                  <a:tcPr marL="6906" marR="6906" marT="6905" marB="0" anchor="b">
                    <a:lnL>
                      <a:noFill/>
                    </a:lnL>
                    <a:lnR>
                      <a:noFill/>
                    </a:lnR>
                    <a:lnT>
                      <a:noFill/>
                    </a:lnT>
                    <a:lnB>
                      <a:noFill/>
                    </a:lnB>
                  </a:tcPr>
                </a:tc>
                <a:tc>
                  <a:txBody>
                    <a:bodyPr/>
                    <a:lstStyle/>
                    <a:p>
                      <a:pPr algn="l" fontAlgn="b"/>
                      <a:r>
                        <a:rPr lang="en-US" sz="1400" b="1" i="0" u="sng" strike="noStrike" dirty="0" smtClean="0">
                          <a:solidFill>
                            <a:srgbClr val="000000"/>
                          </a:solidFill>
                          <a:latin typeface="Calibri"/>
                        </a:rPr>
                        <a:t>Species</a:t>
                      </a:r>
                      <a:endParaRPr lang="en-US" sz="1400" b="1" i="0" u="sng" strike="noStrike" dirty="0">
                        <a:solidFill>
                          <a:srgbClr val="000000"/>
                        </a:solidFill>
                        <a:latin typeface="Calibri"/>
                      </a:endParaRPr>
                    </a:p>
                  </a:txBody>
                  <a:tcPr marL="6906" marR="6906" marT="6905" marB="0" anchor="b">
                    <a:lnL>
                      <a:noFill/>
                    </a:lnL>
                    <a:lnR>
                      <a:noFill/>
                    </a:lnR>
                    <a:lnT>
                      <a:noFill/>
                    </a:lnT>
                    <a:lnB>
                      <a:noFill/>
                    </a:lnB>
                  </a:tcPr>
                </a:tc>
                <a:tc>
                  <a:txBody>
                    <a:bodyPr/>
                    <a:lstStyle/>
                    <a:p>
                      <a:pPr algn="ctr" fontAlgn="b"/>
                      <a:r>
                        <a:rPr lang="en-US" sz="1400" b="1" i="0" u="sng" strike="noStrike" dirty="0">
                          <a:solidFill>
                            <a:srgbClr val="000000"/>
                          </a:solidFill>
                          <a:latin typeface="Calibri"/>
                        </a:rPr>
                        <a:t>body</a:t>
                      </a:r>
                    </a:p>
                  </a:txBody>
                  <a:tcPr marL="6906" marR="6906" marT="6905" marB="0" anchor="b">
                    <a:lnL>
                      <a:noFill/>
                    </a:lnL>
                    <a:lnR>
                      <a:noFill/>
                    </a:lnR>
                    <a:lnT>
                      <a:noFill/>
                    </a:lnT>
                    <a:lnB>
                      <a:noFill/>
                    </a:lnB>
                  </a:tcPr>
                </a:tc>
                <a:tc>
                  <a:txBody>
                    <a:bodyPr/>
                    <a:lstStyle/>
                    <a:p>
                      <a:pPr algn="ctr" fontAlgn="b"/>
                      <a:r>
                        <a:rPr lang="en-US" sz="1400" b="1" i="0" u="sng" strike="noStrike" dirty="0">
                          <a:solidFill>
                            <a:srgbClr val="000000"/>
                          </a:solidFill>
                          <a:latin typeface="Calibri"/>
                        </a:rPr>
                        <a:t>brain</a:t>
                      </a:r>
                    </a:p>
                  </a:txBody>
                  <a:tcPr marL="6906" marR="6906" marT="6905" marB="0" anchor="b">
                    <a:lnL>
                      <a:noFill/>
                    </a:lnL>
                    <a:lnR>
                      <a:noFill/>
                    </a:lnR>
                    <a:lnT>
                      <a:noFill/>
                    </a:lnT>
                    <a:lnB>
                      <a:noFill/>
                    </a:lnB>
                  </a:tcPr>
                </a:tc>
              </a:tr>
              <a:tr h="189764">
                <a:tc>
                  <a:txBody>
                    <a:bodyPr/>
                    <a:lstStyle/>
                    <a:p>
                      <a:pPr algn="l" fontAlgn="b"/>
                      <a:r>
                        <a:rPr lang="en-US" sz="1200" b="0" i="0" u="none" strike="noStrike" dirty="0">
                          <a:solidFill>
                            <a:srgbClr val="000000"/>
                          </a:solidFill>
                          <a:latin typeface="Arial Narrow" pitchFamily="34" charset="0"/>
                        </a:rPr>
                        <a:t>African elephant</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6654</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5712</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Goat</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27.66</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115</a:t>
                      </a:r>
                    </a:p>
                  </a:txBody>
                  <a:tcPr marL="6906" marR="6906" marT="6905" marB="0" anchor="b">
                    <a:lnL>
                      <a:noFill/>
                    </a:lnL>
                    <a:lnR>
                      <a:noFill/>
                    </a:lnR>
                    <a:lnT>
                      <a:noFill/>
                    </a:lnT>
                    <a:lnB>
                      <a:noFill/>
                    </a:lnB>
                  </a:tcPr>
                </a:tc>
                <a:tc>
                  <a:txBody>
                    <a:bodyPr/>
                    <a:lstStyle/>
                    <a:p>
                      <a:pPr algn="l" fontAlgn="b"/>
                      <a:r>
                        <a:rPr lang="en-US" sz="1200" b="0" i="0" u="none" strike="noStrike" dirty="0" err="1">
                          <a:solidFill>
                            <a:srgbClr val="000000"/>
                          </a:solidFill>
                          <a:latin typeface="Arial Narrow" pitchFamily="34" charset="0"/>
                        </a:rPr>
                        <a:t>Patas</a:t>
                      </a:r>
                      <a:r>
                        <a:rPr lang="en-US" sz="1200" b="0" i="0" u="none" strike="noStrike" dirty="0">
                          <a:solidFill>
                            <a:srgbClr val="000000"/>
                          </a:solidFill>
                          <a:latin typeface="Arial Narrow" pitchFamily="34" charset="0"/>
                        </a:rPr>
                        <a:t> monkey</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10</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115</a:t>
                      </a:r>
                    </a:p>
                  </a:txBody>
                  <a:tcPr marL="6906" marR="6906" marT="6905" marB="0" anchor="b">
                    <a:lnL>
                      <a:noFill/>
                    </a:lnL>
                    <a:lnR>
                      <a:noFill/>
                    </a:lnR>
                    <a:lnT>
                      <a:noFill/>
                    </a:lnT>
                    <a:lnB>
                      <a:noFill/>
                    </a:lnB>
                  </a:tcPr>
                </a:tc>
              </a:tr>
              <a:tr h="189764">
                <a:tc>
                  <a:txBody>
                    <a:bodyPr/>
                    <a:lstStyle/>
                    <a:p>
                      <a:pPr algn="l" fontAlgn="b"/>
                      <a:r>
                        <a:rPr lang="en-US" sz="1200" b="0" i="0" u="none" strike="noStrike" dirty="0">
                          <a:solidFill>
                            <a:srgbClr val="000000"/>
                          </a:solidFill>
                          <a:latin typeface="Arial Narrow" pitchFamily="34" charset="0"/>
                        </a:rPr>
                        <a:t>African giant pouched rat</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6.6</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Golden hamster</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0.12</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Phanlanger</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1.62</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11.4</a:t>
                      </a:r>
                    </a:p>
                  </a:txBody>
                  <a:tcPr marL="6906" marR="6906" marT="6905" marB="0" anchor="b">
                    <a:lnL>
                      <a:noFill/>
                    </a:lnL>
                    <a:lnR>
                      <a:noFill/>
                    </a:lnR>
                    <a:lnT>
                      <a:noFill/>
                    </a:lnT>
                    <a:lnB>
                      <a:noFill/>
                    </a:lnB>
                  </a:tcPr>
                </a:tc>
              </a:tr>
              <a:tr h="189764">
                <a:tc>
                  <a:txBody>
                    <a:bodyPr/>
                    <a:lstStyle/>
                    <a:p>
                      <a:pPr algn="l" fontAlgn="b"/>
                      <a:r>
                        <a:rPr lang="en-US" sz="1200" b="0" i="0" u="none" strike="noStrike" dirty="0">
                          <a:solidFill>
                            <a:srgbClr val="000000"/>
                          </a:solidFill>
                          <a:latin typeface="Arial Narrow" pitchFamily="34" charset="0"/>
                        </a:rPr>
                        <a:t>Arctic Fox</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3.385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44.5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Gorilla</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207</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406</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Pig</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192</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180</a:t>
                      </a:r>
                    </a:p>
                  </a:txBody>
                  <a:tcPr marL="6906" marR="6906" marT="6905" marB="0" anchor="b">
                    <a:lnL>
                      <a:noFill/>
                    </a:lnL>
                    <a:lnR>
                      <a:noFill/>
                    </a:lnR>
                    <a:lnT>
                      <a:noFill/>
                    </a:lnT>
                    <a:lnB>
                      <a:noFill/>
                    </a:lnB>
                  </a:tcPr>
                </a:tc>
              </a:tr>
              <a:tr h="189764">
                <a:tc>
                  <a:txBody>
                    <a:bodyPr/>
                    <a:lstStyle/>
                    <a:p>
                      <a:pPr algn="l" fontAlgn="b"/>
                      <a:r>
                        <a:rPr lang="en-US" sz="1200" b="0" i="0" u="none" strike="noStrike" dirty="0">
                          <a:solidFill>
                            <a:srgbClr val="000000"/>
                          </a:solidFill>
                          <a:latin typeface="Arial Narrow" pitchFamily="34" charset="0"/>
                        </a:rPr>
                        <a:t>Arctic ground squirrel</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0.92</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5.7</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Gray seal</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85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325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Rabbit</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2.5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12.1</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Asian elephant</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2547</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4603</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Gray wolf</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36.33</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119.5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Raccoon</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4.288</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39.2</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Baboon</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10.55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179.5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Ground squirrel</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0.101</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Rat</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0.28</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1.9</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Big brown bat</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0.023</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0.3</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Guinea pig</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1.04</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Red fox</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4.235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50.4</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Brazilian tapir</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160</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169</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Horse</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521</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655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Rhesus monkey</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6.8</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179</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Cat</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3.3</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25.6</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Jaguar</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100</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157</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Rock hyrax (Hetero. b)</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0.75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12.3</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Chimpanzee</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52.16</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440</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Kangaroo</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56</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Rock hyrax (Procavia hab)</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3.6</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21</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Chinchilla</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0.425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6.4</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Lesser short-tailed shrew</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0.005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0.14</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Roe deer</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14.83</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98.2</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Cow</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465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423</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Little brown bat</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0.01</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0.25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Sheep</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55.5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175</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Desert hedgehog</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0.55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2.4</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Man</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62</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1320</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Slow loris</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1.4</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12.5</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Donkey</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187.1</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419</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Mole rat</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0.122</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3</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Star nosed mole</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0.06</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Eastern American mole</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0.075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1.2</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Mountain beaver</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1.35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8.1</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Tenrec</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0.9</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2.6</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Echidna</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Mouse</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0.023</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0.4</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Tree hyrax</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2</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12.3</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European hedgehog</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0.785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3.5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Musk shrew</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0.048</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0.33</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Tree shrew</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0.104</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2.5</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Galago</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0.2</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N. American opossum</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1.7</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6.3</a:t>
                      </a:r>
                    </a:p>
                  </a:txBody>
                  <a:tcPr marL="6906" marR="6906" marT="6905" marB="0" anchor="b">
                    <a:lnL>
                      <a:noFill/>
                    </a:lnL>
                    <a:lnR>
                      <a:noFill/>
                    </a:lnR>
                    <a:lnT>
                      <a:noFill/>
                    </a:lnT>
                    <a:lnB>
                      <a:noFill/>
                    </a:lnB>
                  </a:tcPr>
                </a:tc>
                <a:tc>
                  <a:txBody>
                    <a:bodyPr/>
                    <a:lstStyle/>
                    <a:p>
                      <a:pPr algn="l" fontAlgn="b"/>
                      <a:r>
                        <a:rPr lang="en-US" sz="1200" b="0" i="0" u="none" strike="noStrike" dirty="0" err="1">
                          <a:solidFill>
                            <a:srgbClr val="000000"/>
                          </a:solidFill>
                          <a:latin typeface="Arial Narrow" pitchFamily="34" charset="0"/>
                        </a:rPr>
                        <a:t>Vervet</a:t>
                      </a:r>
                      <a:endParaRPr lang="en-US" sz="1200" b="0" i="0" u="none" strike="noStrike" dirty="0">
                        <a:solidFill>
                          <a:srgbClr val="000000"/>
                        </a:solidFill>
                        <a:latin typeface="Arial Narrow" pitchFamily="34" charset="0"/>
                      </a:endParaRP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4.19</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58</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Genet</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1.41</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17.5</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Nine-banded armadillo</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10.8</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Water opossum</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3.5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3.9</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Giant armadillo</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60</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81</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Okapi</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250</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490</a:t>
                      </a:r>
                    </a:p>
                  </a:txBody>
                  <a:tcPr marL="6906" marR="6906" marT="6905" marB="0" anchor="b">
                    <a:lnL>
                      <a:noFill/>
                    </a:lnL>
                    <a:lnR>
                      <a:noFill/>
                    </a:lnR>
                    <a:lnT>
                      <a:noFill/>
                    </a:lnT>
                    <a:lnB>
                      <a:noFill/>
                    </a:lnB>
                  </a:tcPr>
                </a:tc>
                <a:tc>
                  <a:txBody>
                    <a:bodyPr/>
                    <a:lstStyle/>
                    <a:p>
                      <a:pPr algn="l" fontAlgn="b"/>
                      <a:r>
                        <a:rPr lang="en-US" sz="1200" b="0" i="0" u="none" strike="noStrike" dirty="0">
                          <a:solidFill>
                            <a:srgbClr val="000000"/>
                          </a:solidFill>
                          <a:latin typeface="Arial Narrow" pitchFamily="34" charset="0"/>
                        </a:rPr>
                        <a:t>Yellow-bellied marmot</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4.05</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17</a:t>
                      </a:r>
                    </a:p>
                  </a:txBody>
                  <a:tcPr marL="6906" marR="6906" marT="6905" marB="0" anchor="b">
                    <a:lnL>
                      <a:noFill/>
                    </a:lnL>
                    <a:lnR>
                      <a:noFill/>
                    </a:lnR>
                    <a:lnT>
                      <a:noFill/>
                    </a:lnT>
                    <a:lnB>
                      <a:noFill/>
                    </a:lnB>
                  </a:tcPr>
                </a:tc>
              </a:tr>
              <a:tr h="189764">
                <a:tc>
                  <a:txBody>
                    <a:bodyPr/>
                    <a:lstStyle/>
                    <a:p>
                      <a:pPr algn="l" fontAlgn="b"/>
                      <a:r>
                        <a:rPr lang="en-US" sz="1200" b="0" i="0" u="none" strike="noStrike">
                          <a:solidFill>
                            <a:srgbClr val="000000"/>
                          </a:solidFill>
                          <a:latin typeface="Arial Narrow" pitchFamily="34" charset="0"/>
                        </a:rPr>
                        <a:t>Giraffe</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529</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680</a:t>
                      </a:r>
                    </a:p>
                  </a:txBody>
                  <a:tcPr marL="6906" marR="6906" marT="6905" marB="0" anchor="b">
                    <a:lnL>
                      <a:noFill/>
                    </a:lnL>
                    <a:lnR>
                      <a:noFill/>
                    </a:lnR>
                    <a:lnT>
                      <a:noFill/>
                    </a:lnT>
                    <a:lnB>
                      <a:noFill/>
                    </a:lnB>
                  </a:tcPr>
                </a:tc>
                <a:tc>
                  <a:txBody>
                    <a:bodyPr/>
                    <a:lstStyle/>
                    <a:p>
                      <a:pPr algn="l" fontAlgn="b"/>
                      <a:r>
                        <a:rPr lang="en-US" sz="1200" b="0" i="0" u="none" strike="noStrike">
                          <a:solidFill>
                            <a:srgbClr val="000000"/>
                          </a:solidFill>
                          <a:latin typeface="Arial Narrow" pitchFamily="34" charset="0"/>
                        </a:rPr>
                        <a:t>Owl monkey</a:t>
                      </a:r>
                    </a:p>
                  </a:txBody>
                  <a:tcPr marL="6906" marR="6906" marT="6905" marB="0" anchor="b">
                    <a:lnL>
                      <a:noFill/>
                    </a:lnL>
                    <a:lnR>
                      <a:noFill/>
                    </a:lnR>
                    <a:lnT>
                      <a:noFill/>
                    </a:lnT>
                    <a:lnB>
                      <a:noFill/>
                    </a:lnB>
                  </a:tcPr>
                </a:tc>
                <a:tc>
                  <a:txBody>
                    <a:bodyPr/>
                    <a:lstStyle/>
                    <a:p>
                      <a:pPr algn="ctr" fontAlgn="b"/>
                      <a:r>
                        <a:rPr lang="en-US" sz="1200" b="1" i="0" u="none" strike="noStrike">
                          <a:solidFill>
                            <a:srgbClr val="000000"/>
                          </a:solidFill>
                          <a:latin typeface="Arial Narrow" pitchFamily="34" charset="0"/>
                        </a:rPr>
                        <a:t>0.48</a:t>
                      </a:r>
                    </a:p>
                  </a:txBody>
                  <a:tcPr marL="6906" marR="6906" marT="6905" marB="0" anchor="b">
                    <a:lnL>
                      <a:noFill/>
                    </a:lnL>
                    <a:lnR>
                      <a:noFill/>
                    </a:lnR>
                    <a:lnT>
                      <a:noFill/>
                    </a:lnT>
                    <a:lnB>
                      <a:noFill/>
                    </a:lnB>
                  </a:tcPr>
                </a:tc>
                <a:tc>
                  <a:txBody>
                    <a:bodyPr/>
                    <a:lstStyle/>
                    <a:p>
                      <a:pPr algn="ctr" fontAlgn="b"/>
                      <a:r>
                        <a:rPr lang="en-US" sz="1200" b="1" i="0" u="none" strike="noStrike" dirty="0">
                          <a:solidFill>
                            <a:srgbClr val="000000"/>
                          </a:solidFill>
                          <a:latin typeface="Arial Narrow" pitchFamily="34" charset="0"/>
                        </a:rPr>
                        <a:t>15.5</a:t>
                      </a:r>
                    </a:p>
                  </a:txBody>
                  <a:tcPr marL="6906" marR="6906" marT="6905" marB="0" anchor="b">
                    <a:lnL>
                      <a:noFill/>
                    </a:lnL>
                    <a:lnR>
                      <a:noFill/>
                    </a:lnR>
                    <a:lnT>
                      <a:noFill/>
                    </a:lnT>
                    <a:lnB>
                      <a:noFill/>
                    </a:lnB>
                  </a:tcPr>
                </a:tc>
                <a:tc>
                  <a:txBody>
                    <a:bodyPr/>
                    <a:lstStyle/>
                    <a:p>
                      <a:pPr algn="l" fontAlgn="b"/>
                      <a:endParaRPr lang="en-US" sz="1200" b="0" i="0" u="none" strike="noStrike" dirty="0">
                        <a:solidFill>
                          <a:srgbClr val="000000"/>
                        </a:solidFill>
                        <a:latin typeface="Arial Narrow" pitchFamily="34" charset="0"/>
                      </a:endParaRPr>
                    </a:p>
                  </a:txBody>
                  <a:tcPr marL="6906" marR="6906" marT="6905" marB="0" anchor="b">
                    <a:lnL>
                      <a:noFill/>
                    </a:lnL>
                    <a:lnR>
                      <a:noFill/>
                    </a:lnR>
                    <a:lnT>
                      <a:noFill/>
                    </a:lnT>
                    <a:lnB>
                      <a:noFill/>
                    </a:lnB>
                  </a:tcPr>
                </a:tc>
                <a:tc>
                  <a:txBody>
                    <a:bodyPr/>
                    <a:lstStyle/>
                    <a:p>
                      <a:pPr algn="ctr" fontAlgn="b"/>
                      <a:endParaRPr lang="en-US" sz="1200" b="0" i="0" u="none" strike="noStrike">
                        <a:solidFill>
                          <a:srgbClr val="000000"/>
                        </a:solidFill>
                        <a:latin typeface="Arial Narrow" pitchFamily="34" charset="0"/>
                      </a:endParaRPr>
                    </a:p>
                  </a:txBody>
                  <a:tcPr marL="6906" marR="6906" marT="6905" marB="0" anchor="b">
                    <a:lnL>
                      <a:noFill/>
                    </a:lnL>
                    <a:lnR>
                      <a:noFill/>
                    </a:lnR>
                    <a:lnT>
                      <a:noFill/>
                    </a:lnT>
                    <a:lnB>
                      <a:noFill/>
                    </a:lnB>
                  </a:tcPr>
                </a:tc>
                <a:tc>
                  <a:txBody>
                    <a:bodyPr/>
                    <a:lstStyle/>
                    <a:p>
                      <a:pPr algn="ctr" fontAlgn="b"/>
                      <a:endParaRPr lang="en-US" sz="1200" b="0" i="0" u="none" strike="noStrike" dirty="0">
                        <a:solidFill>
                          <a:srgbClr val="000000"/>
                        </a:solidFill>
                        <a:latin typeface="Arial Narrow" pitchFamily="34" charset="0"/>
                      </a:endParaRPr>
                    </a:p>
                  </a:txBody>
                  <a:tcPr marL="6906" marR="6906" marT="6905" marB="0" anchor="b">
                    <a:lnL>
                      <a:noFill/>
                    </a:lnL>
                    <a:lnR>
                      <a:noFill/>
                    </a:lnR>
                    <a:lnT>
                      <a:noFill/>
                    </a:lnT>
                    <a:lnB>
                      <a:noFill/>
                    </a:lnB>
                  </a:tcPr>
                </a:tc>
              </a:tr>
            </a:tbl>
          </a:graphicData>
        </a:graphic>
      </p:graphicFrame>
    </p:spTree>
    <p:extLst>
      <p:ext uri="{BB962C8B-B14F-4D97-AF65-F5344CB8AC3E}">
        <p14:creationId xmlns:p14="http://schemas.microsoft.com/office/powerpoint/2010/main" val="40850505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sz="half" idx="1"/>
          </p:nvPr>
        </p:nvSpPr>
        <p:spPr/>
        <p:txBody>
          <a:bodyPr/>
          <a:lstStyle/>
          <a:p>
            <a:pPr marL="0" indent="0" algn="ctr">
              <a:buNone/>
            </a:pPr>
            <a:r>
              <a:rPr lang="en-US" sz="2200" dirty="0" smtClean="0"/>
              <a:t>Brain v. body weight</a:t>
            </a:r>
            <a:endParaRPr lang="en-US" sz="2200" dirty="0"/>
          </a:p>
        </p:txBody>
      </p:sp>
      <p:sp>
        <p:nvSpPr>
          <p:cNvPr id="12" name="Content Placeholder 11"/>
          <p:cNvSpPr>
            <a:spLocks noGrp="1"/>
          </p:cNvSpPr>
          <p:nvPr>
            <p:ph sz="half" idx="2"/>
          </p:nvPr>
        </p:nvSpPr>
        <p:spPr/>
        <p:txBody>
          <a:bodyPr/>
          <a:lstStyle/>
          <a:p>
            <a:pPr marL="0" indent="0" algn="ctr">
              <a:buNone/>
            </a:pPr>
            <a:r>
              <a:rPr lang="en-US" sz="2200" dirty="0" err="1" smtClean="0"/>
              <a:t>ln</a:t>
            </a:r>
            <a:r>
              <a:rPr lang="en-US" sz="2200" dirty="0" smtClean="0"/>
              <a:t>(brain) v. </a:t>
            </a:r>
            <a:r>
              <a:rPr lang="en-US" sz="2200" dirty="0" err="1" smtClean="0"/>
              <a:t>ln</a:t>
            </a:r>
            <a:r>
              <a:rPr lang="en-US" sz="2200" dirty="0" smtClean="0"/>
              <a:t>(body weight)</a:t>
            </a:r>
            <a:endParaRPr lang="en-US" sz="2200" dirty="0"/>
          </a:p>
        </p:txBody>
      </p:sp>
      <p:sp>
        <p:nvSpPr>
          <p:cNvPr id="10957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pPr eaLnBrk="1" hangingPunct="1"/>
            <a:fld id="{91843A20-5DD5-4B3B-99D5-2DE21493DDC3}" type="slidenum">
              <a:rPr lang="en-US" altLang="en-US" b="0" i="0">
                <a:solidFill>
                  <a:schemeClr val="bg1"/>
                </a:solidFill>
              </a:rPr>
              <a:pPr eaLnBrk="1" hangingPunct="1"/>
              <a:t>68</a:t>
            </a:fld>
            <a:endParaRPr lang="en-US" altLang="en-US" b="0" i="0">
              <a:solidFill>
                <a:schemeClr val="bg1"/>
              </a:solidFill>
            </a:endParaRPr>
          </a:p>
        </p:txBody>
      </p:sp>
      <p:pic>
        <p:nvPicPr>
          <p:cNvPr id="7" name="Picture 6"/>
          <p:cNvPicPr>
            <a:picLocks noChangeAspect="1"/>
          </p:cNvPicPr>
          <p:nvPr/>
        </p:nvPicPr>
        <p:blipFill>
          <a:blip r:embed="rId2"/>
          <a:stretch>
            <a:fillRect/>
          </a:stretch>
        </p:blipFill>
        <p:spPr>
          <a:xfrm>
            <a:off x="457200" y="889332"/>
            <a:ext cx="4038600" cy="5304828"/>
          </a:xfrm>
          <a:prstGeom prst="rect">
            <a:avLst/>
          </a:prstGeom>
          <a:ln>
            <a:solidFill>
              <a:schemeClr val="tx1"/>
            </a:solidFill>
          </a:ln>
        </p:spPr>
      </p:pic>
      <p:pic>
        <p:nvPicPr>
          <p:cNvPr id="13" name="Picture 12"/>
          <p:cNvPicPr>
            <a:picLocks noChangeAspect="1"/>
          </p:cNvPicPr>
          <p:nvPr/>
        </p:nvPicPr>
        <p:blipFill>
          <a:blip r:embed="rId3"/>
          <a:stretch>
            <a:fillRect/>
          </a:stretch>
        </p:blipFill>
        <p:spPr>
          <a:xfrm>
            <a:off x="4648200" y="889332"/>
            <a:ext cx="4038600" cy="5304828"/>
          </a:xfrm>
          <a:prstGeom prst="rect">
            <a:avLst/>
          </a:prstGeom>
          <a:ln>
            <a:solidFill>
              <a:schemeClr val="tx1"/>
            </a:solidFill>
          </a:ln>
        </p:spPr>
      </p:pic>
    </p:spTree>
    <p:extLst>
      <p:ext uri="{BB962C8B-B14F-4D97-AF65-F5344CB8AC3E}">
        <p14:creationId xmlns:p14="http://schemas.microsoft.com/office/powerpoint/2010/main" val="128053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r>
              <a:rPr lang="en-US" dirty="0" smtClean="0"/>
              <a:t>Logarithmic transformations can sometimes make it easier to see patterns in data (by making it so that the plot is not dominated by one or two large points)</a:t>
            </a:r>
          </a:p>
          <a:p>
            <a:endParaRPr lang="en-US" altLang="en-US" dirty="0" smtClean="0"/>
          </a:p>
          <a:p>
            <a:r>
              <a:rPr lang="en-US" altLang="en-US" dirty="0" smtClean="0"/>
              <a:t>Logarithmic transformations are also useful to examine / describe variation in </a:t>
            </a:r>
            <a:r>
              <a:rPr lang="en-US" altLang="en-US" u="sng" dirty="0" smtClean="0"/>
              <a:t>percentage</a:t>
            </a:r>
            <a:r>
              <a:rPr lang="en-US" altLang="en-US" dirty="0" smtClean="0"/>
              <a:t> terms</a:t>
            </a:r>
          </a:p>
          <a:p>
            <a:pPr lvl="1"/>
            <a:r>
              <a:rPr lang="en-US" altLang="en-US" dirty="0" smtClean="0"/>
              <a:t>Variation </a:t>
            </a:r>
            <a:r>
              <a:rPr lang="en-US" altLang="en-US" dirty="0"/>
              <a:t>on a log scale </a:t>
            </a:r>
            <a:r>
              <a:rPr lang="en-US" altLang="en-US" dirty="0" smtClean="0"/>
              <a:t>is like percentage variability:  </a:t>
            </a:r>
            <a:r>
              <a:rPr lang="en-US" altLang="en-US" dirty="0" err="1" smtClean="0"/>
              <a:t>ln</a:t>
            </a:r>
            <a:r>
              <a:rPr lang="en-US" altLang="en-US" dirty="0" smtClean="0"/>
              <a:t>(y) = </a:t>
            </a:r>
            <a:r>
              <a:rPr lang="en-US" altLang="en-US" dirty="0" err="1" smtClean="0"/>
              <a:t>x+</a:t>
            </a:r>
            <a:r>
              <a:rPr lang="en-US" altLang="en-US" dirty="0" err="1" smtClean="0">
                <a:latin typeface="Symbol" panose="05050102010706020507" pitchFamily="18" charset="2"/>
              </a:rPr>
              <a:t>d</a:t>
            </a:r>
            <a:r>
              <a:rPr lang="en-US" altLang="en-US" dirty="0" smtClean="0"/>
              <a:t> </a:t>
            </a:r>
            <a:r>
              <a:rPr lang="en-US" altLang="en-US" dirty="0" smtClean="0">
                <a:sym typeface="Wingdings" panose="05000000000000000000" pitchFamily="2" charset="2"/>
              </a:rPr>
              <a:t> y = e</a:t>
            </a:r>
            <a:r>
              <a:rPr lang="en-US" altLang="en-US" baseline="30000" dirty="0" smtClean="0">
                <a:sym typeface="Wingdings" panose="05000000000000000000" pitchFamily="2" charset="2"/>
              </a:rPr>
              <a:t>x</a:t>
            </a:r>
            <a:r>
              <a:rPr lang="en-US" altLang="en-US" dirty="0" smtClean="0">
                <a:sym typeface="Wingdings" panose="05000000000000000000" pitchFamily="2" charset="2"/>
              </a:rPr>
              <a:t>(</a:t>
            </a:r>
            <a:r>
              <a:rPr lang="en-US" altLang="en-US" dirty="0" err="1" smtClean="0">
                <a:sym typeface="Wingdings" panose="05000000000000000000" pitchFamily="2" charset="2"/>
              </a:rPr>
              <a:t>e</a:t>
            </a:r>
            <a:r>
              <a:rPr lang="en-US" altLang="en-US" baseline="30000" dirty="0" err="1" smtClean="0">
                <a:latin typeface="Symbol" panose="05050102010706020507" pitchFamily="18" charset="2"/>
                <a:sym typeface="Wingdings" panose="05000000000000000000" pitchFamily="2" charset="2"/>
              </a:rPr>
              <a:t>d</a:t>
            </a:r>
            <a:r>
              <a:rPr lang="en-US" altLang="en-US" dirty="0" smtClean="0">
                <a:sym typeface="Wingdings" panose="05000000000000000000" pitchFamily="2" charset="2"/>
              </a:rPr>
              <a:t>)</a:t>
            </a:r>
            <a:endParaRPr lang="en-US" altLang="en-US" dirty="0" smtClean="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69</a:t>
            </a:fld>
            <a:endParaRPr lang="en-US" altLang="en-US"/>
          </a:p>
        </p:txBody>
      </p:sp>
    </p:spTree>
    <p:extLst>
      <p:ext uri="{BB962C8B-B14F-4D97-AF65-F5344CB8AC3E}">
        <p14:creationId xmlns:p14="http://schemas.microsoft.com/office/powerpoint/2010/main" val="3849373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1991 UC Berkeley study:</a:t>
            </a:r>
          </a:p>
          <a:p>
            <a:pPr marL="457200" lvl="1" indent="0">
              <a:buNone/>
            </a:pPr>
            <a:r>
              <a:rPr lang="en-US" dirty="0"/>
              <a:t>r(hours of study, happiness) = –0.90</a:t>
            </a:r>
          </a:p>
          <a:p>
            <a:endParaRPr lang="en-US" dirty="0"/>
          </a:p>
        </p:txBody>
      </p:sp>
      <p:sp>
        <p:nvSpPr>
          <p:cNvPr id="4" name="Content Placeholder 3"/>
          <p:cNvSpPr>
            <a:spLocks noGrp="1"/>
          </p:cNvSpPr>
          <p:nvPr>
            <p:ph sz="half" idx="2"/>
          </p:nvPr>
        </p:nvSpPr>
        <p:spPr>
          <a:xfrm>
            <a:off x="4791086" y="350838"/>
            <a:ext cx="3736629" cy="5821362"/>
          </a:xfrm>
        </p:spPr>
        <p:txBody>
          <a:bodyPr/>
          <a:lstStyle/>
          <a:p>
            <a:endParaRPr lang="en-US" sz="3200" dirty="0" smtClean="0">
              <a:solidFill>
                <a:srgbClr val="FF0000"/>
              </a:solidFill>
            </a:endParaRPr>
          </a:p>
          <a:p>
            <a:r>
              <a:rPr lang="en-US" sz="3600" dirty="0" smtClean="0">
                <a:solidFill>
                  <a:srgbClr val="FF0000"/>
                </a:solidFill>
              </a:rPr>
              <a:t>Always </a:t>
            </a:r>
            <a:r>
              <a:rPr lang="en-US" sz="3600" u="sng" dirty="0" smtClean="0">
                <a:solidFill>
                  <a:srgbClr val="FF0000"/>
                </a:solidFill>
              </a:rPr>
              <a:t>start</a:t>
            </a:r>
            <a:r>
              <a:rPr lang="en-US" sz="3600" dirty="0" smtClean="0">
                <a:solidFill>
                  <a:srgbClr val="FF0000"/>
                </a:solidFill>
              </a:rPr>
              <a:t> by plotting your data!</a:t>
            </a:r>
          </a:p>
          <a:p>
            <a:endParaRPr lang="en-US" dirty="0" smtClean="0">
              <a:solidFill>
                <a:srgbClr val="FF0000"/>
              </a:solidFill>
            </a:endParaRPr>
          </a:p>
          <a:p>
            <a:r>
              <a:rPr lang="en-US" dirty="0" smtClean="0"/>
              <a:t>If data have multiple clusters, it may make sense to analyze each cluster separately</a:t>
            </a:r>
            <a:endParaRPr lang="en-US" dirty="0"/>
          </a:p>
          <a:p>
            <a:endParaRPr lang="en-US" sz="3200" dirty="0">
              <a:solidFill>
                <a:srgbClr val="FF0000"/>
              </a:solidFill>
            </a:endParaRPr>
          </a:p>
          <a:p>
            <a:endParaRPr lang="en-US" sz="3200" dirty="0">
              <a:solidFill>
                <a:srgbClr val="FF0000"/>
              </a:solidFill>
            </a:endParaRPr>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7</a:t>
            </a:fld>
            <a:endParaRPr lang="en-US" altLang="en-US"/>
          </a:p>
        </p:txBody>
      </p:sp>
      <p:pic>
        <p:nvPicPr>
          <p:cNvPr id="6" name="Picture 5"/>
          <p:cNvPicPr>
            <a:picLocks noChangeAspect="1"/>
          </p:cNvPicPr>
          <p:nvPr/>
        </p:nvPicPr>
        <p:blipFill>
          <a:blip r:embed="rId2"/>
          <a:stretch>
            <a:fillRect/>
          </a:stretch>
        </p:blipFill>
        <p:spPr>
          <a:xfrm>
            <a:off x="477067" y="2127890"/>
            <a:ext cx="3864503" cy="4032525"/>
          </a:xfrm>
          <a:prstGeom prst="rect">
            <a:avLst/>
          </a:prstGeom>
        </p:spPr>
      </p:pic>
      <p:sp>
        <p:nvSpPr>
          <p:cNvPr id="7" name="Oval 6"/>
          <p:cNvSpPr/>
          <p:nvPr/>
        </p:nvSpPr>
        <p:spPr bwMode="auto">
          <a:xfrm rot="2765557">
            <a:off x="1548361" y="2072986"/>
            <a:ext cx="768100" cy="172822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Oval 7"/>
          <p:cNvSpPr/>
          <p:nvPr/>
        </p:nvSpPr>
        <p:spPr bwMode="auto">
          <a:xfrm rot="2765557">
            <a:off x="2815726" y="3839616"/>
            <a:ext cx="768100" cy="172822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TextBox 8"/>
          <p:cNvSpPr txBox="1"/>
          <p:nvPr/>
        </p:nvSpPr>
        <p:spPr>
          <a:xfrm>
            <a:off x="1608465" y="4668054"/>
            <a:ext cx="1048099" cy="369332"/>
          </a:xfrm>
          <a:prstGeom prst="rect">
            <a:avLst/>
          </a:prstGeom>
          <a:noFill/>
        </p:spPr>
        <p:txBody>
          <a:bodyPr wrap="square" rtlCol="0">
            <a:spAutoFit/>
          </a:bodyPr>
          <a:lstStyle/>
          <a:p>
            <a:r>
              <a:rPr lang="en-US" dirty="0" smtClean="0"/>
              <a:t>r = 0.92</a:t>
            </a:r>
            <a:endParaRPr lang="en-US" dirty="0"/>
          </a:p>
        </p:txBody>
      </p:sp>
      <p:sp>
        <p:nvSpPr>
          <p:cNvPr id="10" name="TextBox 9"/>
          <p:cNvSpPr txBox="1"/>
          <p:nvPr/>
        </p:nvSpPr>
        <p:spPr>
          <a:xfrm>
            <a:off x="2965120" y="2538326"/>
            <a:ext cx="1048099" cy="369332"/>
          </a:xfrm>
          <a:prstGeom prst="rect">
            <a:avLst/>
          </a:prstGeom>
          <a:noFill/>
        </p:spPr>
        <p:txBody>
          <a:bodyPr wrap="square" rtlCol="0">
            <a:spAutoFit/>
          </a:bodyPr>
          <a:lstStyle/>
          <a:p>
            <a:r>
              <a:rPr lang="en-US" dirty="0" smtClean="0"/>
              <a:t>r = 0.84</a:t>
            </a:r>
            <a:endParaRPr lang="en-US" dirty="0"/>
          </a:p>
        </p:txBody>
      </p:sp>
    </p:spTree>
    <p:extLst>
      <p:ext uri="{BB962C8B-B14F-4D97-AF65-F5344CB8AC3E}">
        <p14:creationId xmlns:p14="http://schemas.microsoft.com/office/powerpoint/2010/main" val="17972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SQFT and </a:t>
            </a:r>
            <a:r>
              <a:rPr lang="en-US" altLang="en-US" dirty="0" err="1"/>
              <a:t>ln</a:t>
            </a:r>
            <a:r>
              <a:rPr lang="en-US" altLang="en-US" dirty="0"/>
              <a:t>(SQFT) to predict PRICE and </a:t>
            </a:r>
            <a:r>
              <a:rPr lang="en-US" altLang="en-US" dirty="0" err="1"/>
              <a:t>ln</a:t>
            </a:r>
            <a:r>
              <a:rPr lang="en-US" altLang="en-US" dirty="0"/>
              <a:t>(PRICE</a:t>
            </a:r>
            <a:r>
              <a:rPr lang="en-US" altLang="en-US" dirty="0" smtClean="0"/>
              <a:t>) for MB homes:</a:t>
            </a: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70</a:t>
            </a:fld>
            <a:endParaRPr lang="en-US" altLang="en-US"/>
          </a:p>
        </p:txBody>
      </p:sp>
      <p:pic>
        <p:nvPicPr>
          <p:cNvPr id="5" name="Picture 4"/>
          <p:cNvPicPr>
            <a:picLocks noChangeAspect="1"/>
          </p:cNvPicPr>
          <p:nvPr/>
        </p:nvPicPr>
        <p:blipFill>
          <a:blip r:embed="rId2"/>
          <a:stretch>
            <a:fillRect/>
          </a:stretch>
        </p:blipFill>
        <p:spPr>
          <a:xfrm>
            <a:off x="2574940" y="1868315"/>
            <a:ext cx="2470438" cy="1752710"/>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5189397" y="1865201"/>
            <a:ext cx="2467702" cy="1750768"/>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5186480" y="3778707"/>
            <a:ext cx="2470438" cy="1752710"/>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2577857" y="3774646"/>
            <a:ext cx="2467702" cy="1750768"/>
          </a:xfrm>
          <a:prstGeom prst="rect">
            <a:avLst/>
          </a:prstGeom>
          <a:ln>
            <a:solidFill>
              <a:schemeClr val="tx1"/>
            </a:solidFill>
          </a:ln>
        </p:spPr>
      </p:pic>
      <p:sp>
        <p:nvSpPr>
          <p:cNvPr id="9" name="Rectangle 8"/>
          <p:cNvSpPr/>
          <p:nvPr/>
        </p:nvSpPr>
        <p:spPr>
          <a:xfrm>
            <a:off x="3144752" y="5654448"/>
            <a:ext cx="1330814" cy="400110"/>
          </a:xfrm>
          <a:prstGeom prst="rect">
            <a:avLst/>
          </a:prstGeom>
        </p:spPr>
        <p:txBody>
          <a:bodyPr wrap="none">
            <a:spAutoFit/>
          </a:bodyPr>
          <a:lstStyle/>
          <a:p>
            <a:pPr algn="ctr"/>
            <a:r>
              <a:rPr lang="en-US" sz="2000" b="0" dirty="0"/>
              <a:t>X = SQFT</a:t>
            </a:r>
          </a:p>
        </p:txBody>
      </p:sp>
      <p:sp>
        <p:nvSpPr>
          <p:cNvPr id="10" name="Rectangle 9"/>
          <p:cNvSpPr/>
          <p:nvPr/>
        </p:nvSpPr>
        <p:spPr>
          <a:xfrm>
            <a:off x="5571145" y="5651753"/>
            <a:ext cx="1701107" cy="400110"/>
          </a:xfrm>
          <a:prstGeom prst="rect">
            <a:avLst/>
          </a:prstGeom>
        </p:spPr>
        <p:txBody>
          <a:bodyPr wrap="none">
            <a:spAutoFit/>
          </a:bodyPr>
          <a:lstStyle/>
          <a:p>
            <a:pPr algn="ctr"/>
            <a:r>
              <a:rPr lang="en-US" sz="2000" b="0" dirty="0"/>
              <a:t>X = </a:t>
            </a:r>
            <a:r>
              <a:rPr lang="en-US" sz="2000" b="0" dirty="0" err="1" smtClean="0"/>
              <a:t>ln</a:t>
            </a:r>
            <a:r>
              <a:rPr lang="en-US" sz="2000" b="0" dirty="0" smtClean="0"/>
              <a:t>(SQFT)</a:t>
            </a:r>
            <a:endParaRPr lang="en-US" sz="2000" b="0" dirty="0"/>
          </a:p>
        </p:txBody>
      </p:sp>
      <p:sp>
        <p:nvSpPr>
          <p:cNvPr id="11" name="Rectangle 10"/>
          <p:cNvSpPr/>
          <p:nvPr/>
        </p:nvSpPr>
        <p:spPr>
          <a:xfrm>
            <a:off x="807591" y="2554103"/>
            <a:ext cx="1427187" cy="400110"/>
          </a:xfrm>
          <a:prstGeom prst="rect">
            <a:avLst/>
          </a:prstGeom>
        </p:spPr>
        <p:txBody>
          <a:bodyPr wrap="none">
            <a:spAutoFit/>
          </a:bodyPr>
          <a:lstStyle/>
          <a:p>
            <a:pPr algn="ctr"/>
            <a:r>
              <a:rPr lang="en-US" sz="2000" b="0" dirty="0" smtClean="0"/>
              <a:t>Y = PRICE</a:t>
            </a:r>
            <a:endParaRPr lang="en-US" sz="2000" b="0" dirty="0"/>
          </a:p>
        </p:txBody>
      </p:sp>
      <p:sp>
        <p:nvSpPr>
          <p:cNvPr id="12" name="Rectangle 11"/>
          <p:cNvSpPr/>
          <p:nvPr/>
        </p:nvSpPr>
        <p:spPr>
          <a:xfrm>
            <a:off x="622444" y="4449974"/>
            <a:ext cx="1797480" cy="400110"/>
          </a:xfrm>
          <a:prstGeom prst="rect">
            <a:avLst/>
          </a:prstGeom>
        </p:spPr>
        <p:txBody>
          <a:bodyPr wrap="none">
            <a:spAutoFit/>
          </a:bodyPr>
          <a:lstStyle/>
          <a:p>
            <a:pPr algn="ctr"/>
            <a:r>
              <a:rPr lang="en-US" sz="2000" b="0" dirty="0" smtClean="0"/>
              <a:t>Y = </a:t>
            </a:r>
            <a:r>
              <a:rPr lang="en-US" sz="2000" b="0" dirty="0" err="1" smtClean="0"/>
              <a:t>ln</a:t>
            </a:r>
            <a:r>
              <a:rPr lang="en-US" sz="2000" b="0" dirty="0" smtClean="0"/>
              <a:t>(PRICE)</a:t>
            </a:r>
            <a:endParaRPr lang="en-US" sz="2000" b="0" dirty="0"/>
          </a:p>
        </p:txBody>
      </p:sp>
    </p:spTree>
    <p:extLst>
      <p:ext uri="{BB962C8B-B14F-4D97-AF65-F5344CB8AC3E}">
        <p14:creationId xmlns:p14="http://schemas.microsoft.com/office/powerpoint/2010/main" val="6845530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When using logarithms, the slope basically describes </a:t>
            </a:r>
            <a:r>
              <a:rPr lang="en-US" altLang="en-US" u="sng" dirty="0"/>
              <a:t>percentage</a:t>
            </a:r>
            <a:r>
              <a:rPr lang="en-US" altLang="en-US" dirty="0"/>
              <a:t> change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71</a:t>
            </a:fld>
            <a:endParaRPr lang="en-US" altLang="en-US"/>
          </a:p>
        </p:txBody>
      </p:sp>
      <p:pic>
        <p:nvPicPr>
          <p:cNvPr id="5" name="Picture 4"/>
          <p:cNvPicPr>
            <a:picLocks noChangeAspect="1"/>
          </p:cNvPicPr>
          <p:nvPr/>
        </p:nvPicPr>
        <p:blipFill>
          <a:blip r:embed="rId2"/>
          <a:stretch>
            <a:fillRect/>
          </a:stretch>
        </p:blipFill>
        <p:spPr>
          <a:xfrm>
            <a:off x="2574940" y="1868315"/>
            <a:ext cx="2470438" cy="1752710"/>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5189397" y="1865201"/>
            <a:ext cx="2467702" cy="1750768"/>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5186480" y="3778707"/>
            <a:ext cx="2470438" cy="1752710"/>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2577857" y="3774646"/>
            <a:ext cx="2467702" cy="1750768"/>
          </a:xfrm>
          <a:prstGeom prst="rect">
            <a:avLst/>
          </a:prstGeom>
          <a:ln>
            <a:solidFill>
              <a:schemeClr val="tx1"/>
            </a:solidFill>
          </a:ln>
        </p:spPr>
      </p:pic>
      <p:sp>
        <p:nvSpPr>
          <p:cNvPr id="9" name="Rectangle 8"/>
          <p:cNvSpPr/>
          <p:nvPr/>
        </p:nvSpPr>
        <p:spPr>
          <a:xfrm>
            <a:off x="3144752" y="5654448"/>
            <a:ext cx="1330814" cy="400110"/>
          </a:xfrm>
          <a:prstGeom prst="rect">
            <a:avLst/>
          </a:prstGeom>
        </p:spPr>
        <p:txBody>
          <a:bodyPr wrap="none">
            <a:spAutoFit/>
          </a:bodyPr>
          <a:lstStyle/>
          <a:p>
            <a:pPr algn="ctr"/>
            <a:r>
              <a:rPr lang="en-US" sz="2000" b="0" dirty="0"/>
              <a:t>X = SQFT</a:t>
            </a:r>
          </a:p>
        </p:txBody>
      </p:sp>
      <p:sp>
        <p:nvSpPr>
          <p:cNvPr id="10" name="Rectangle 9"/>
          <p:cNvSpPr/>
          <p:nvPr/>
        </p:nvSpPr>
        <p:spPr>
          <a:xfrm>
            <a:off x="5571145" y="5651753"/>
            <a:ext cx="1701107" cy="400110"/>
          </a:xfrm>
          <a:prstGeom prst="rect">
            <a:avLst/>
          </a:prstGeom>
        </p:spPr>
        <p:txBody>
          <a:bodyPr wrap="none">
            <a:spAutoFit/>
          </a:bodyPr>
          <a:lstStyle/>
          <a:p>
            <a:pPr algn="ctr"/>
            <a:r>
              <a:rPr lang="en-US" sz="2000" b="0" dirty="0"/>
              <a:t>X = </a:t>
            </a:r>
            <a:r>
              <a:rPr lang="en-US" sz="2000" b="0" dirty="0" err="1" smtClean="0"/>
              <a:t>ln</a:t>
            </a:r>
            <a:r>
              <a:rPr lang="en-US" sz="2000" b="0" dirty="0" smtClean="0"/>
              <a:t>(SQFT)</a:t>
            </a:r>
            <a:endParaRPr lang="en-US" sz="2000" b="0" dirty="0"/>
          </a:p>
        </p:txBody>
      </p:sp>
      <p:sp>
        <p:nvSpPr>
          <p:cNvPr id="11" name="Rectangle 10"/>
          <p:cNvSpPr/>
          <p:nvPr/>
        </p:nvSpPr>
        <p:spPr>
          <a:xfrm>
            <a:off x="807591" y="2554103"/>
            <a:ext cx="1427187" cy="400110"/>
          </a:xfrm>
          <a:prstGeom prst="rect">
            <a:avLst/>
          </a:prstGeom>
        </p:spPr>
        <p:txBody>
          <a:bodyPr wrap="none">
            <a:spAutoFit/>
          </a:bodyPr>
          <a:lstStyle/>
          <a:p>
            <a:pPr algn="ctr"/>
            <a:r>
              <a:rPr lang="en-US" sz="2000" b="0" dirty="0" smtClean="0"/>
              <a:t>Y = PRICE</a:t>
            </a:r>
            <a:endParaRPr lang="en-US" sz="2000" b="0" dirty="0"/>
          </a:p>
        </p:txBody>
      </p:sp>
      <p:sp>
        <p:nvSpPr>
          <p:cNvPr id="12" name="Rectangle 11"/>
          <p:cNvSpPr/>
          <p:nvPr/>
        </p:nvSpPr>
        <p:spPr>
          <a:xfrm>
            <a:off x="622444" y="4449974"/>
            <a:ext cx="1797480" cy="400110"/>
          </a:xfrm>
          <a:prstGeom prst="rect">
            <a:avLst/>
          </a:prstGeom>
        </p:spPr>
        <p:txBody>
          <a:bodyPr wrap="none">
            <a:spAutoFit/>
          </a:bodyPr>
          <a:lstStyle/>
          <a:p>
            <a:pPr algn="ctr"/>
            <a:r>
              <a:rPr lang="en-US" sz="2000" b="0" dirty="0" smtClean="0"/>
              <a:t>Y = </a:t>
            </a:r>
            <a:r>
              <a:rPr lang="en-US" sz="2000" b="0" dirty="0" err="1" smtClean="0"/>
              <a:t>ln</a:t>
            </a:r>
            <a:r>
              <a:rPr lang="en-US" sz="2000" b="0" dirty="0" smtClean="0"/>
              <a:t>(PRICE)</a:t>
            </a:r>
            <a:endParaRPr lang="en-US" sz="2000" b="0" dirty="0"/>
          </a:p>
        </p:txBody>
      </p:sp>
      <p:sp>
        <p:nvSpPr>
          <p:cNvPr id="13" name="TextBox 12"/>
          <p:cNvSpPr txBox="1"/>
          <p:nvPr/>
        </p:nvSpPr>
        <p:spPr>
          <a:xfrm>
            <a:off x="2641920" y="1931205"/>
            <a:ext cx="2342705" cy="1631216"/>
          </a:xfrm>
          <a:prstGeom prst="rect">
            <a:avLst/>
          </a:prstGeom>
          <a:solidFill>
            <a:srgbClr val="FFFF00">
              <a:alpha val="90000"/>
            </a:srgbClr>
          </a:solidFill>
        </p:spPr>
        <p:txBody>
          <a:bodyPr wrap="square" rtlCol="0">
            <a:spAutoFit/>
          </a:bodyPr>
          <a:lstStyle/>
          <a:p>
            <a:r>
              <a:rPr lang="en-US" sz="2000" dirty="0" smtClean="0"/>
              <a:t>b</a:t>
            </a:r>
            <a:r>
              <a:rPr lang="en-US" sz="2000" baseline="-25000" dirty="0" smtClean="0"/>
              <a:t>1</a:t>
            </a:r>
            <a:r>
              <a:rPr lang="en-US" sz="2000" dirty="0" smtClean="0"/>
              <a:t> =  874 $</a:t>
            </a:r>
            <a:r>
              <a:rPr lang="en-US" sz="2000" baseline="-25000" dirty="0" smtClean="0"/>
              <a:t> </a:t>
            </a:r>
            <a:r>
              <a:rPr lang="en-US" sz="2000" dirty="0" smtClean="0"/>
              <a:t>/</a:t>
            </a:r>
            <a:r>
              <a:rPr lang="en-US" sz="2000" baseline="-25000" dirty="0" smtClean="0"/>
              <a:t> </a:t>
            </a:r>
            <a:r>
              <a:rPr lang="en-US" sz="2000" dirty="0" smtClean="0"/>
              <a:t>SQFT </a:t>
            </a:r>
            <a:r>
              <a:rPr lang="en-US" sz="2000" dirty="0" smtClean="0">
                <a:sym typeface="Wingdings" panose="05000000000000000000" pitchFamily="2" charset="2"/>
              </a:rPr>
              <a:t> every </a:t>
            </a:r>
            <a:r>
              <a:rPr lang="en-US" sz="2000" dirty="0" err="1" smtClean="0">
                <a:sym typeface="Wingdings" panose="05000000000000000000" pitchFamily="2" charset="2"/>
              </a:rPr>
              <a:t>add’l</a:t>
            </a:r>
            <a:r>
              <a:rPr lang="en-US" sz="2000" dirty="0" smtClean="0">
                <a:sym typeface="Wingdings" panose="05000000000000000000" pitchFamily="2" charset="2"/>
              </a:rPr>
              <a:t> square foot is associated with $874 higher price</a:t>
            </a:r>
          </a:p>
        </p:txBody>
      </p:sp>
      <p:sp>
        <p:nvSpPr>
          <p:cNvPr id="14" name="TextBox 13"/>
          <p:cNvSpPr txBox="1"/>
          <p:nvPr/>
        </p:nvSpPr>
        <p:spPr>
          <a:xfrm>
            <a:off x="5224885" y="1931205"/>
            <a:ext cx="2398819" cy="1631216"/>
          </a:xfrm>
          <a:prstGeom prst="rect">
            <a:avLst/>
          </a:prstGeom>
          <a:solidFill>
            <a:srgbClr val="FFFF00">
              <a:alpha val="90000"/>
            </a:srgbClr>
          </a:solidFill>
        </p:spPr>
        <p:txBody>
          <a:bodyPr wrap="square" rtlCol="0">
            <a:spAutoFit/>
          </a:bodyPr>
          <a:lstStyle/>
          <a:p>
            <a:r>
              <a:rPr lang="en-US" sz="2000" dirty="0" smtClean="0"/>
              <a:t>b</a:t>
            </a:r>
            <a:r>
              <a:rPr lang="en-US" sz="2000" baseline="-25000" dirty="0" smtClean="0"/>
              <a:t>1</a:t>
            </a:r>
            <a:r>
              <a:rPr lang="en-US" sz="2000" dirty="0" smtClean="0"/>
              <a:t> = $1,903,478</a:t>
            </a:r>
            <a:r>
              <a:rPr lang="en-US" sz="2000" baseline="-25000" dirty="0" smtClean="0"/>
              <a:t> </a:t>
            </a:r>
            <a:r>
              <a:rPr lang="en-US" sz="2000" dirty="0" smtClean="0"/>
              <a:t>/</a:t>
            </a:r>
            <a:r>
              <a:rPr lang="en-US" sz="2000" baseline="-25000" dirty="0" smtClean="0"/>
              <a:t> </a:t>
            </a:r>
            <a:r>
              <a:rPr lang="en-US" sz="2000" dirty="0" smtClean="0"/>
              <a:t>% </a:t>
            </a:r>
            <a:r>
              <a:rPr lang="en-US" sz="2000" dirty="0" smtClean="0">
                <a:sym typeface="Wingdings" panose="05000000000000000000" pitchFamily="2" charset="2"/>
              </a:rPr>
              <a:t> 1% larger SQFT is associated with $1,903,478 higher price</a:t>
            </a:r>
          </a:p>
        </p:txBody>
      </p:sp>
      <p:sp>
        <p:nvSpPr>
          <p:cNvPr id="15" name="TextBox 14"/>
          <p:cNvSpPr txBox="1"/>
          <p:nvPr/>
        </p:nvSpPr>
        <p:spPr>
          <a:xfrm>
            <a:off x="2651750" y="3851455"/>
            <a:ext cx="2342705" cy="1631216"/>
          </a:xfrm>
          <a:prstGeom prst="rect">
            <a:avLst/>
          </a:prstGeom>
          <a:solidFill>
            <a:srgbClr val="FFFF00">
              <a:alpha val="90000"/>
            </a:srgbClr>
          </a:solidFill>
        </p:spPr>
        <p:txBody>
          <a:bodyPr wrap="square" rtlCol="0">
            <a:spAutoFit/>
          </a:bodyPr>
          <a:lstStyle/>
          <a:p>
            <a:r>
              <a:rPr lang="en-US" sz="2000" dirty="0" smtClean="0"/>
              <a:t>b</a:t>
            </a:r>
            <a:r>
              <a:rPr lang="en-US" sz="2000" baseline="-25000" dirty="0" smtClean="0"/>
              <a:t>1</a:t>
            </a:r>
            <a:r>
              <a:rPr lang="en-US" sz="2000" dirty="0" smtClean="0"/>
              <a:t> = 0.000250 </a:t>
            </a:r>
            <a:r>
              <a:rPr lang="en-US" sz="2000" dirty="0" smtClean="0">
                <a:sym typeface="Wingdings" panose="05000000000000000000" pitchFamily="2" charset="2"/>
              </a:rPr>
              <a:t> every </a:t>
            </a:r>
            <a:r>
              <a:rPr lang="en-US" sz="2000" dirty="0" err="1" smtClean="0">
                <a:sym typeface="Wingdings" panose="05000000000000000000" pitchFamily="2" charset="2"/>
              </a:rPr>
              <a:t>add’l</a:t>
            </a:r>
            <a:r>
              <a:rPr lang="en-US" sz="2000" dirty="0" smtClean="0">
                <a:sym typeface="Wingdings" panose="05000000000000000000" pitchFamily="2" charset="2"/>
              </a:rPr>
              <a:t> SQFT is associated with 0.0250% higher price</a:t>
            </a:r>
          </a:p>
        </p:txBody>
      </p:sp>
      <p:sp>
        <p:nvSpPr>
          <p:cNvPr id="16" name="TextBox 15"/>
          <p:cNvSpPr txBox="1"/>
          <p:nvPr/>
        </p:nvSpPr>
        <p:spPr>
          <a:xfrm>
            <a:off x="5234715" y="3851455"/>
            <a:ext cx="2398819" cy="1631216"/>
          </a:xfrm>
          <a:prstGeom prst="rect">
            <a:avLst/>
          </a:prstGeom>
          <a:solidFill>
            <a:srgbClr val="FFFF00">
              <a:alpha val="90000"/>
            </a:srgbClr>
          </a:solidFill>
        </p:spPr>
        <p:txBody>
          <a:bodyPr wrap="square" rtlCol="0">
            <a:spAutoFit/>
          </a:bodyPr>
          <a:lstStyle/>
          <a:p>
            <a:r>
              <a:rPr lang="en-US" sz="2000" dirty="0" smtClean="0"/>
              <a:t>b</a:t>
            </a:r>
            <a:r>
              <a:rPr lang="en-US" sz="2000" baseline="-25000" dirty="0" smtClean="0"/>
              <a:t>1</a:t>
            </a:r>
            <a:r>
              <a:rPr lang="en-US" sz="2000" dirty="0" smtClean="0"/>
              <a:t> =  0.607 %</a:t>
            </a:r>
            <a:r>
              <a:rPr lang="en-US" sz="2000" baseline="-25000" dirty="0" smtClean="0"/>
              <a:t> </a:t>
            </a:r>
            <a:r>
              <a:rPr lang="en-US" sz="2000" dirty="0" smtClean="0"/>
              <a:t>/</a:t>
            </a:r>
            <a:r>
              <a:rPr lang="en-US" sz="2000" baseline="-25000" dirty="0" smtClean="0"/>
              <a:t> </a:t>
            </a:r>
            <a:r>
              <a:rPr lang="en-US" sz="2000" dirty="0" smtClean="0"/>
              <a:t>% </a:t>
            </a:r>
            <a:r>
              <a:rPr lang="en-US" sz="2000" dirty="0" smtClean="0">
                <a:sym typeface="Wingdings" panose="05000000000000000000" pitchFamily="2" charset="2"/>
              </a:rPr>
              <a:t> 1% larger SQFT is associated with 0.607% higher price (“elasticity”)</a:t>
            </a:r>
          </a:p>
        </p:txBody>
      </p:sp>
    </p:spTree>
    <p:extLst>
      <p:ext uri="{BB962C8B-B14F-4D97-AF65-F5344CB8AC3E}">
        <p14:creationId xmlns:p14="http://schemas.microsoft.com/office/powerpoint/2010/main" val="10346767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pPr eaLnBrk="1" hangingPunct="1"/>
            <a:fld id="{E06323CD-B772-4E9A-A383-91096C31AB41}" type="slidenum">
              <a:rPr lang="en-US" altLang="en-US" b="0" i="0">
                <a:solidFill>
                  <a:schemeClr val="bg1"/>
                </a:solidFill>
              </a:rPr>
              <a:pPr eaLnBrk="1" hangingPunct="1"/>
              <a:t>72</a:t>
            </a:fld>
            <a:endParaRPr lang="en-US" altLang="en-US" b="0" i="0">
              <a:solidFill>
                <a:schemeClr val="bg1"/>
              </a:solidFill>
            </a:endParaRPr>
          </a:p>
        </p:txBody>
      </p:sp>
      <p:sp>
        <p:nvSpPr>
          <p:cNvPr id="25603" name="Rectangle 2"/>
          <p:cNvSpPr>
            <a:spLocks noGrp="1" noChangeArrowheads="1"/>
          </p:cNvSpPr>
          <p:nvPr>
            <p:ph type="title"/>
          </p:nvPr>
        </p:nvSpPr>
        <p:spPr/>
        <p:txBody>
          <a:bodyPr/>
          <a:lstStyle/>
          <a:p>
            <a:pPr eaLnBrk="1" hangingPunct="1"/>
            <a:endParaRPr lang="en-US" altLang="en-US" smtClean="0"/>
          </a:p>
        </p:txBody>
      </p:sp>
      <p:sp>
        <p:nvSpPr>
          <p:cNvPr id="25604" name="Rectangle 3"/>
          <p:cNvSpPr>
            <a:spLocks noGrp="1" noChangeArrowheads="1"/>
          </p:cNvSpPr>
          <p:nvPr>
            <p:ph type="body" idx="1"/>
          </p:nvPr>
        </p:nvSpPr>
        <p:spPr/>
        <p:txBody>
          <a:bodyPr/>
          <a:lstStyle/>
          <a:p>
            <a:pPr eaLnBrk="1" hangingPunct="1"/>
            <a:r>
              <a:rPr lang="en-US" altLang="en-US" dirty="0" smtClean="0"/>
              <a:t>Using </a:t>
            </a:r>
            <a:r>
              <a:rPr lang="en-US" altLang="en-US" dirty="0" err="1" smtClean="0"/>
              <a:t>ln</a:t>
            </a:r>
            <a:r>
              <a:rPr lang="en-US" altLang="en-US" dirty="0" smtClean="0"/>
              <a:t>(X) to predict </a:t>
            </a:r>
            <a:r>
              <a:rPr lang="en-US" altLang="en-US" dirty="0" err="1" smtClean="0"/>
              <a:t>ln</a:t>
            </a:r>
            <a:r>
              <a:rPr lang="en-US" altLang="en-US" dirty="0" smtClean="0"/>
              <a:t>(Y) is sometimes called a “</a:t>
            </a:r>
            <a:r>
              <a:rPr lang="en-US" altLang="en-US" dirty="0" smtClean="0">
                <a:solidFill>
                  <a:srgbClr val="FF0000"/>
                </a:solidFill>
              </a:rPr>
              <a:t>power law</a:t>
            </a:r>
            <a:r>
              <a:rPr lang="en-US" altLang="en-US" dirty="0" smtClean="0"/>
              <a:t>” model</a:t>
            </a:r>
          </a:p>
          <a:p>
            <a:pPr lvl="1" eaLnBrk="1" hangingPunct="1"/>
            <a:endParaRPr lang="en-US" altLang="en-US" dirty="0" smtClean="0"/>
          </a:p>
          <a:p>
            <a:pPr lvl="1" eaLnBrk="1" hangingPunct="1"/>
            <a:r>
              <a:rPr lang="en-US" altLang="en-US" dirty="0" smtClean="0"/>
              <a:t>The slope b</a:t>
            </a:r>
            <a:r>
              <a:rPr lang="en-US" altLang="en-US" baseline="-25000" dirty="0" smtClean="0"/>
              <a:t>1</a:t>
            </a:r>
            <a:r>
              <a:rPr lang="en-US" altLang="en-US" dirty="0" smtClean="0"/>
              <a:t> in “</a:t>
            </a:r>
            <a:r>
              <a:rPr lang="en-US" altLang="en-US" dirty="0" err="1" smtClean="0"/>
              <a:t>ln</a:t>
            </a:r>
            <a:r>
              <a:rPr lang="en-US" altLang="en-US" dirty="0" smtClean="0"/>
              <a:t>(Y) = b</a:t>
            </a:r>
            <a:r>
              <a:rPr lang="en-US" altLang="en-US" baseline="-25000" dirty="0" smtClean="0"/>
              <a:t>0</a:t>
            </a:r>
            <a:r>
              <a:rPr lang="en-US" altLang="en-US" dirty="0" smtClean="0"/>
              <a:t> + b</a:t>
            </a:r>
            <a:r>
              <a:rPr lang="en-US" altLang="en-US" baseline="-25000" dirty="0" smtClean="0"/>
              <a:t>1</a:t>
            </a:r>
            <a:r>
              <a:rPr lang="en-US" altLang="en-US" dirty="0" smtClean="0"/>
              <a:t> </a:t>
            </a:r>
            <a:r>
              <a:rPr lang="en-US" altLang="en-US" dirty="0" err="1" smtClean="0"/>
              <a:t>ln</a:t>
            </a:r>
            <a:r>
              <a:rPr lang="en-US" altLang="en-US" dirty="0" smtClean="0"/>
              <a:t>(X)” is called the </a:t>
            </a:r>
            <a:r>
              <a:rPr lang="en-US" altLang="en-US" sz="3200" u="sng" dirty="0" smtClean="0">
                <a:solidFill>
                  <a:srgbClr val="FF0000"/>
                </a:solidFill>
              </a:rPr>
              <a:t>elasticity</a:t>
            </a:r>
            <a:r>
              <a:rPr lang="en-US" altLang="en-US" dirty="0" smtClean="0"/>
              <a:t>, “how small percentage changes in  x  are associated with small percentage changes in  y”</a:t>
            </a:r>
          </a:p>
          <a:p>
            <a:pPr lvl="1" eaLnBrk="1" hangingPunct="1"/>
            <a:endParaRPr lang="en-US" altLang="en-US" sz="2400" dirty="0" smtClean="0"/>
          </a:p>
          <a:p>
            <a:pPr lvl="1" eaLnBrk="1" hangingPunct="1"/>
            <a:r>
              <a:rPr lang="en-US" altLang="en-US" dirty="0" smtClean="0"/>
              <a:t>Example:  “</a:t>
            </a:r>
            <a:r>
              <a:rPr lang="en-US" altLang="en-US" i="1" dirty="0" smtClean="0"/>
              <a:t>a 1% larger square footage is associated with an 0.6% higher selling price”</a:t>
            </a:r>
            <a:endParaRPr lang="en-US" altLang="en-US" dirty="0" smtClean="0"/>
          </a:p>
          <a:p>
            <a:pPr lvl="1" eaLnBrk="1" hangingPunct="1"/>
            <a:endParaRPr lang="en-US" altLang="en-US" sz="2400" i="1" dirty="0" smtClean="0"/>
          </a:p>
        </p:txBody>
      </p:sp>
    </p:spTree>
    <p:extLst>
      <p:ext uri="{BB962C8B-B14F-4D97-AF65-F5344CB8AC3E}">
        <p14:creationId xmlns:p14="http://schemas.microsoft.com/office/powerpoint/2010/main" val="30799879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special case of the “power law” model is the </a:t>
            </a:r>
            <a:r>
              <a:rPr lang="en-US" dirty="0" smtClean="0">
                <a:solidFill>
                  <a:srgbClr val="FF0000"/>
                </a:solidFill>
              </a:rPr>
              <a:t>learning curve </a:t>
            </a:r>
            <a:r>
              <a:rPr lang="en-US" dirty="0" smtClean="0"/>
              <a:t>model</a:t>
            </a:r>
          </a:p>
          <a:p>
            <a:pPr lvl="1" eaLnBrk="1" hangingPunct="1"/>
            <a:endParaRPr lang="en-US" altLang="en-US" sz="1000" dirty="0" smtClean="0"/>
          </a:p>
          <a:p>
            <a:pPr lvl="1" eaLnBrk="1" hangingPunct="1"/>
            <a:r>
              <a:rPr lang="en-US" altLang="en-US" dirty="0" smtClean="0"/>
              <a:t>Idea:  more experience leads to lower costs / higher quality, but incremental improvements take more and more effort</a:t>
            </a:r>
          </a:p>
          <a:p>
            <a:pPr lvl="1" eaLnBrk="1" hangingPunct="1"/>
            <a:endParaRPr lang="en-US" altLang="en-US" sz="1000" dirty="0" smtClean="0"/>
          </a:p>
          <a:p>
            <a:pPr lvl="1" eaLnBrk="1" hangingPunct="1"/>
            <a:r>
              <a:rPr lang="en-US" altLang="en-US" dirty="0" smtClean="0"/>
              <a:t>Learning Curve Model (original):  </a:t>
            </a:r>
          </a:p>
          <a:p>
            <a:pPr marL="457200" lvl="1" indent="0" algn="ctr" eaLnBrk="1" hangingPunct="1">
              <a:buNone/>
            </a:pPr>
            <a:r>
              <a:rPr lang="en-US" altLang="en-US" dirty="0" err="1" smtClean="0">
                <a:solidFill>
                  <a:srgbClr val="FF0000"/>
                </a:solidFill>
              </a:rPr>
              <a:t>ln</a:t>
            </a:r>
            <a:r>
              <a:rPr lang="en-US" altLang="en-US" dirty="0" smtClean="0">
                <a:solidFill>
                  <a:srgbClr val="FF0000"/>
                </a:solidFill>
              </a:rPr>
              <a:t>(cost </a:t>
            </a:r>
            <a:r>
              <a:rPr lang="en-US" altLang="en-US" dirty="0">
                <a:solidFill>
                  <a:srgbClr val="FF0000"/>
                </a:solidFill>
              </a:rPr>
              <a:t>of n</a:t>
            </a:r>
            <a:r>
              <a:rPr lang="en-US" altLang="en-US" baseline="30000" dirty="0">
                <a:solidFill>
                  <a:srgbClr val="FF0000"/>
                </a:solidFill>
              </a:rPr>
              <a:t>th</a:t>
            </a:r>
            <a:r>
              <a:rPr lang="en-US" altLang="en-US" dirty="0">
                <a:solidFill>
                  <a:srgbClr val="FF0000"/>
                </a:solidFill>
              </a:rPr>
              <a:t> unit) = b</a:t>
            </a:r>
            <a:r>
              <a:rPr lang="en-US" altLang="en-US" baseline="-25000" dirty="0">
                <a:solidFill>
                  <a:srgbClr val="FF0000"/>
                </a:solidFill>
              </a:rPr>
              <a:t>0</a:t>
            </a:r>
            <a:r>
              <a:rPr lang="en-US" altLang="en-US" dirty="0">
                <a:solidFill>
                  <a:srgbClr val="FF0000"/>
                </a:solidFill>
              </a:rPr>
              <a:t> + b</a:t>
            </a:r>
            <a:r>
              <a:rPr lang="en-US" altLang="en-US" baseline="-25000" dirty="0">
                <a:solidFill>
                  <a:srgbClr val="FF0000"/>
                </a:solidFill>
              </a:rPr>
              <a:t>1</a:t>
            </a:r>
            <a:r>
              <a:rPr lang="en-US" altLang="en-US" dirty="0">
                <a:solidFill>
                  <a:srgbClr val="FF0000"/>
                </a:solidFill>
              </a:rPr>
              <a:t> </a:t>
            </a:r>
            <a:r>
              <a:rPr lang="en-US" altLang="en-US" dirty="0" err="1">
                <a:solidFill>
                  <a:srgbClr val="FF0000"/>
                </a:solidFill>
              </a:rPr>
              <a:t>ln</a:t>
            </a:r>
            <a:r>
              <a:rPr lang="en-US" altLang="en-US" dirty="0">
                <a:solidFill>
                  <a:srgbClr val="FF0000"/>
                </a:solidFill>
              </a:rPr>
              <a:t>(</a:t>
            </a:r>
            <a:r>
              <a:rPr lang="en-US" altLang="en-US" u="sng" dirty="0">
                <a:solidFill>
                  <a:srgbClr val="FF0000"/>
                </a:solidFill>
              </a:rPr>
              <a:t>total</a:t>
            </a:r>
            <a:r>
              <a:rPr lang="en-US" altLang="en-US" dirty="0">
                <a:solidFill>
                  <a:srgbClr val="FF0000"/>
                </a:solidFill>
              </a:rPr>
              <a:t> n)</a:t>
            </a:r>
          </a:p>
          <a:p>
            <a:pPr lvl="2" eaLnBrk="1" hangingPunct="1"/>
            <a:r>
              <a:rPr lang="en-US" altLang="en-US" sz="2000" dirty="0" smtClean="0"/>
              <a:t>Note 1:  </a:t>
            </a:r>
            <a:r>
              <a:rPr lang="en-US" altLang="en-US" sz="2000" dirty="0"/>
              <a:t>use </a:t>
            </a:r>
            <a:r>
              <a:rPr lang="en-US" altLang="en-US" sz="2000" u="sng" dirty="0"/>
              <a:t>TOTAL</a:t>
            </a:r>
            <a:r>
              <a:rPr lang="en-US" altLang="en-US" sz="2000" dirty="0"/>
              <a:t> (cumulative) n … this represents the “total learning” that has gone into the product</a:t>
            </a:r>
          </a:p>
          <a:p>
            <a:pPr lvl="2" eaLnBrk="1" hangingPunct="1"/>
            <a:r>
              <a:rPr lang="en-US" altLang="en-US" sz="2000" dirty="0" smtClean="0"/>
              <a:t>Note 2:  2^b</a:t>
            </a:r>
            <a:r>
              <a:rPr lang="en-US" altLang="en-US" sz="2000" baseline="-25000" dirty="0" smtClean="0"/>
              <a:t>1</a:t>
            </a:r>
            <a:r>
              <a:rPr lang="en-US" altLang="en-US" sz="2000" dirty="0" smtClean="0"/>
              <a:t>  </a:t>
            </a:r>
            <a:r>
              <a:rPr lang="en-US" altLang="en-US" sz="2000" dirty="0"/>
              <a:t>is the “learning curve factor”, which is the ratio of Y’s when the cumulative number of units has doubled; smaller learning curve factors mean faster improvement </a:t>
            </a:r>
            <a:r>
              <a:rPr lang="en-US" altLang="en-US" sz="2000" dirty="0" smtClean="0"/>
              <a:t>(faster reduction in cost) with experience</a:t>
            </a:r>
            <a:endParaRPr lang="en-US" altLang="en-US" sz="2000"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73</a:t>
            </a:fld>
            <a:endParaRPr lang="en-US" altLang="en-US"/>
          </a:p>
        </p:txBody>
      </p:sp>
    </p:spTree>
    <p:extLst>
      <p:ext uri="{BB962C8B-B14F-4D97-AF65-F5344CB8AC3E}">
        <p14:creationId xmlns:p14="http://schemas.microsoft.com/office/powerpoint/2010/main" val="25374350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company was interested in estimating its cost of future production</a:t>
            </a:r>
          </a:p>
          <a:p>
            <a:pPr lvl="1"/>
            <a:r>
              <a:rPr lang="en-US" dirty="0" smtClean="0"/>
              <a:t>“Boxes” were sold in Year 1 for $400</a:t>
            </a:r>
          </a:p>
          <a:p>
            <a:pPr lvl="1"/>
            <a:r>
              <a:rPr lang="en-US" dirty="0" smtClean="0"/>
              <a:t>The Company started producing “boxes” in year 2, for large profits</a:t>
            </a:r>
          </a:p>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74</a:t>
            </a:fld>
            <a:endParaRPr lang="en-US" altLang="en-US"/>
          </a:p>
        </p:txBody>
      </p:sp>
      <p:graphicFrame>
        <p:nvGraphicFramePr>
          <p:cNvPr id="5" name="Content Placeholder 4"/>
          <p:cNvGraphicFramePr>
            <a:graphicFrameLocks/>
          </p:cNvGraphicFramePr>
          <p:nvPr>
            <p:extLst>
              <p:ext uri="{D42A27DB-BD31-4B8C-83A1-F6EECF244321}">
                <p14:modId xmlns:p14="http://schemas.microsoft.com/office/powerpoint/2010/main" val="1714889893"/>
              </p:ext>
            </p:extLst>
          </p:nvPr>
        </p:nvGraphicFramePr>
        <p:xfrm>
          <a:off x="693095" y="3243394"/>
          <a:ext cx="7639311" cy="2842260"/>
        </p:xfrm>
        <a:graphic>
          <a:graphicData uri="http://schemas.openxmlformats.org/drawingml/2006/table">
            <a:tbl>
              <a:tblPr firstRow="1" bandRow="1">
                <a:tableStyleId>{5C22544A-7EE6-4342-B048-85BDC9FD1C3A}</a:tableStyleId>
              </a:tblPr>
              <a:tblGrid>
                <a:gridCol w="1193636"/>
                <a:gridCol w="1763549"/>
                <a:gridCol w="1152150"/>
                <a:gridCol w="1920250"/>
                <a:gridCol w="1609726"/>
              </a:tblGrid>
              <a:tr h="370946">
                <a:tc>
                  <a:txBody>
                    <a:bodyPr/>
                    <a:lstStyle/>
                    <a:p>
                      <a:pPr algn="ctr" rtl="0" fontAlgn="b"/>
                      <a:r>
                        <a:rPr lang="en-US" sz="2400" b="0" i="0" u="sng" strike="noStrike" dirty="0">
                          <a:solidFill>
                            <a:srgbClr val="000000"/>
                          </a:solidFill>
                          <a:latin typeface="+mj-lt"/>
                        </a:rPr>
                        <a:t>Year</a:t>
                      </a:r>
                    </a:p>
                  </a:txBody>
                  <a:tcPr marL="342900" marR="0" marT="0" marB="0" anchor="b"/>
                </a:tc>
                <a:tc>
                  <a:txBody>
                    <a:bodyPr/>
                    <a:lstStyle/>
                    <a:p>
                      <a:pPr algn="ctr" rtl="0" fontAlgn="b"/>
                      <a:r>
                        <a:rPr lang="en-US" sz="2400" b="0" i="0" u="sng" strike="noStrike" dirty="0">
                          <a:solidFill>
                            <a:srgbClr val="000000"/>
                          </a:solidFill>
                          <a:latin typeface="+mj-lt"/>
                        </a:rPr>
                        <a:t>Annual. Prod</a:t>
                      </a:r>
                    </a:p>
                  </a:txBody>
                  <a:tcPr marL="342900" marR="0" marT="0" marB="0" anchor="b"/>
                </a:tc>
                <a:tc>
                  <a:txBody>
                    <a:bodyPr/>
                    <a:lstStyle/>
                    <a:p>
                      <a:pPr algn="ctr" rtl="0" fontAlgn="b"/>
                      <a:r>
                        <a:rPr lang="en-US" sz="2400" b="0" i="0" u="sng" strike="noStrike" dirty="0">
                          <a:solidFill>
                            <a:srgbClr val="000000"/>
                          </a:solidFill>
                          <a:latin typeface="+mj-lt"/>
                        </a:rPr>
                        <a:t>Cost</a:t>
                      </a:r>
                    </a:p>
                  </a:txBody>
                  <a:tcPr marL="342900" marR="0" marT="0" marB="0" anchor="b"/>
                </a:tc>
                <a:tc>
                  <a:txBody>
                    <a:bodyPr/>
                    <a:lstStyle/>
                    <a:p>
                      <a:pPr algn="ctr" rtl="0" fontAlgn="b"/>
                      <a:r>
                        <a:rPr lang="en-US" sz="2400" b="0" i="0" u="sng" strike="noStrike" dirty="0" smtClean="0">
                          <a:solidFill>
                            <a:srgbClr val="000000"/>
                          </a:solidFill>
                          <a:latin typeface="+mj-lt"/>
                        </a:rPr>
                        <a:t>Global sales (M) </a:t>
                      </a:r>
                      <a:endParaRPr lang="en-US" sz="2400" b="0" i="0" u="sng" strike="noStrike" dirty="0">
                        <a:solidFill>
                          <a:srgbClr val="000000"/>
                        </a:solidFill>
                        <a:latin typeface="+mj-lt"/>
                      </a:endParaRPr>
                    </a:p>
                  </a:txBody>
                  <a:tcPr marL="342900" marR="0" marT="0" marB="0" anchor="b"/>
                </a:tc>
                <a:tc>
                  <a:txBody>
                    <a:bodyPr/>
                    <a:lstStyle/>
                    <a:p>
                      <a:pPr algn="ctr" fontAlgn="b"/>
                      <a:r>
                        <a:rPr lang="en-US" sz="2400" b="0" i="0" u="sng" strike="noStrike" dirty="0" smtClean="0">
                          <a:solidFill>
                            <a:srgbClr val="000000"/>
                          </a:solidFill>
                          <a:latin typeface="+mj-lt"/>
                        </a:rPr>
                        <a:t>Market Price</a:t>
                      </a:r>
                      <a:endParaRPr lang="en-US" sz="2400" b="0" i="0" u="sng" strike="noStrike" dirty="0">
                        <a:solidFill>
                          <a:srgbClr val="000000"/>
                        </a:solidFill>
                        <a:latin typeface="+mj-lt"/>
                      </a:endParaRPr>
                    </a:p>
                  </a:txBody>
                  <a:tcPr marL="0" marR="0" marT="0" marB="0" anchor="b"/>
                </a:tc>
              </a:tr>
              <a:tr h="370946">
                <a:tc>
                  <a:txBody>
                    <a:bodyPr/>
                    <a:lstStyle/>
                    <a:p>
                      <a:pPr algn="ctr" rtl="0" fontAlgn="b"/>
                      <a:r>
                        <a:rPr lang="en-US" sz="2400" b="0" i="0" u="none" strike="noStrike" dirty="0" smtClean="0">
                          <a:solidFill>
                            <a:srgbClr val="000000"/>
                          </a:solidFill>
                          <a:latin typeface="+mj-lt"/>
                        </a:rPr>
                        <a:t>1</a:t>
                      </a:r>
                      <a:endParaRPr lang="en-US" sz="2400" b="0" i="0" u="none" strike="noStrike" dirty="0">
                        <a:solidFill>
                          <a:srgbClr val="000000"/>
                        </a:solidFill>
                        <a:latin typeface="+mj-lt"/>
                      </a:endParaRPr>
                    </a:p>
                  </a:txBody>
                  <a:tcPr marL="34290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r>
                        <a:rPr lang="en-US" sz="2400" b="0" i="0" u="none" strike="noStrike" dirty="0" smtClean="0">
                          <a:solidFill>
                            <a:srgbClr val="000000"/>
                          </a:solidFill>
                          <a:effectLst/>
                          <a:latin typeface="+mj-lt"/>
                        </a:rPr>
                        <a:t>  2.5</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a:solidFill>
                            <a:srgbClr val="000000"/>
                          </a:solidFill>
                          <a:latin typeface="+mj-lt"/>
                        </a:rPr>
                        <a:t>$400 </a:t>
                      </a:r>
                    </a:p>
                  </a:txBody>
                  <a:tcPr marL="342900" marR="0" marT="0" marB="0" anchor="b"/>
                </a:tc>
              </a:tr>
              <a:tr h="370946">
                <a:tc>
                  <a:txBody>
                    <a:bodyPr/>
                    <a:lstStyle/>
                    <a:p>
                      <a:pPr algn="ctr" rtl="0"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$98 </a:t>
                      </a:r>
                    </a:p>
                  </a:txBody>
                  <a:tcPr marL="342900" marR="0" marT="0" marB="0" anchor="b"/>
                </a:tc>
                <a:tc>
                  <a:txBody>
                    <a:bodyPr/>
                    <a:lstStyle/>
                    <a:p>
                      <a:pPr algn="ctr" fontAlgn="b"/>
                      <a:r>
                        <a:rPr lang="en-US" sz="2400" b="0" i="0" u="none" strike="noStrike" dirty="0" smtClean="0">
                          <a:solidFill>
                            <a:srgbClr val="000000"/>
                          </a:solidFill>
                          <a:effectLst/>
                          <a:latin typeface="+mj-lt"/>
                        </a:rPr>
                        <a:t>  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$216</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264,000</a:t>
                      </a:r>
                    </a:p>
                  </a:txBody>
                  <a:tcPr marL="342900" marR="0" marT="0" marB="0" anchor="b"/>
                </a:tc>
                <a:tc>
                  <a:txBody>
                    <a:bodyPr/>
                    <a:lstStyle/>
                    <a:p>
                      <a:pPr algn="ctr" rtl="0" fontAlgn="b"/>
                      <a:r>
                        <a:rPr lang="en-US" sz="2400" b="0" i="0" u="none" strike="noStrike" dirty="0">
                          <a:solidFill>
                            <a:srgbClr val="000000"/>
                          </a:solidFill>
                          <a:latin typeface="+mj-lt"/>
                        </a:rPr>
                        <a:t>$45 </a:t>
                      </a:r>
                    </a:p>
                  </a:txBody>
                  <a:tcPr marL="342900" marR="0" marT="0" marB="0" anchor="b"/>
                </a:tc>
                <a:tc>
                  <a:txBody>
                    <a:bodyPr/>
                    <a:lstStyle/>
                    <a:p>
                      <a:pPr algn="ctr" fontAlgn="b"/>
                      <a:r>
                        <a:rPr lang="en-US" sz="2400" b="0" i="0" u="none" strike="noStrike" dirty="0" smtClean="0">
                          <a:solidFill>
                            <a:srgbClr val="000000"/>
                          </a:solidFill>
                          <a:effectLst/>
                          <a:latin typeface="+mj-lt"/>
                        </a:rPr>
                        <a:t>15.0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$130</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a:solidFill>
                            <a:srgbClr val="000000"/>
                          </a:solidFill>
                          <a:latin typeface="+mj-lt"/>
                        </a:rPr>
                        <a:t>810,000</a:t>
                      </a:r>
                    </a:p>
                  </a:txBody>
                  <a:tcPr marL="342900" marR="0" marT="0" marB="0" anchor="b"/>
                </a:tc>
                <a:tc>
                  <a:txBody>
                    <a:bodyPr/>
                    <a:lstStyle/>
                    <a:p>
                      <a:pPr algn="ctr" rtl="0" fontAlgn="b"/>
                      <a:r>
                        <a:rPr lang="en-US" sz="2400" b="0" i="0" u="none" strike="noStrike" dirty="0">
                          <a:solidFill>
                            <a:srgbClr val="000000"/>
                          </a:solidFill>
                          <a:latin typeface="+mj-lt"/>
                        </a:rPr>
                        <a:t>$35 </a:t>
                      </a:r>
                    </a:p>
                  </a:txBody>
                  <a:tcPr marL="342900" marR="0" marT="0" marB="0" anchor="b"/>
                </a:tc>
                <a:tc>
                  <a:txBody>
                    <a:bodyPr/>
                    <a:lstStyle/>
                    <a:p>
                      <a:pPr algn="ctr" fontAlgn="b"/>
                      <a:r>
                        <a:rPr lang="en-US" sz="2400" b="0" i="0" u="none" strike="noStrike" dirty="0" smtClean="0">
                          <a:solidFill>
                            <a:srgbClr val="000000"/>
                          </a:solidFill>
                          <a:effectLst/>
                          <a:latin typeface="+mj-lt"/>
                        </a:rPr>
                        <a:t>25.0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  </a:t>
                      </a:r>
                      <a:r>
                        <a:rPr lang="en-US" sz="2400" b="0" i="0" u="none" strike="noStrike" dirty="0" smtClean="0">
                          <a:solidFill>
                            <a:srgbClr val="000000"/>
                          </a:solidFill>
                          <a:latin typeface="+mj-lt"/>
                        </a:rPr>
                        <a:t>$</a:t>
                      </a:r>
                      <a:r>
                        <a:rPr lang="en-US" sz="2400" b="0" i="0" u="none" strike="noStrike" dirty="0">
                          <a:solidFill>
                            <a:srgbClr val="000000"/>
                          </a:solidFill>
                          <a:latin typeface="+mj-lt"/>
                        </a:rPr>
                        <a:t>8</a:t>
                      </a:r>
                      <a:r>
                        <a:rPr lang="en-US" sz="2400" b="0" i="0" u="none" strike="noStrike" dirty="0" smtClean="0">
                          <a:solidFill>
                            <a:srgbClr val="000000"/>
                          </a:solidFill>
                          <a:latin typeface="+mj-lt"/>
                        </a:rPr>
                        <a:t>0 </a:t>
                      </a:r>
                      <a:endParaRPr lang="en-US" sz="2400" b="0" i="0" u="none" strike="noStrike" dirty="0">
                        <a:solidFill>
                          <a:srgbClr val="000000"/>
                        </a:solidFill>
                        <a:latin typeface="+mj-lt"/>
                      </a:endParaRPr>
                    </a:p>
                  </a:txBody>
                  <a:tcPr marL="342900" marR="0" marT="0" marB="0" anchor="b"/>
                </a:tc>
              </a:tr>
              <a:tr h="370946">
                <a:tc gridSpan="5">
                  <a:txBody>
                    <a:bodyPr/>
                    <a:lstStyle/>
                    <a:p>
                      <a:pPr algn="l" rtl="0" fontAlgn="b"/>
                      <a:r>
                        <a:rPr lang="en-US" sz="2000" b="0" i="0" u="none" strike="noStrike" dirty="0" smtClean="0">
                          <a:solidFill>
                            <a:srgbClr val="000000"/>
                          </a:solidFill>
                          <a:latin typeface="+mj-lt"/>
                        </a:rPr>
                        <a:t>Total global market estimated to be 160M, with</a:t>
                      </a:r>
                      <a:r>
                        <a:rPr lang="en-US" sz="2000" b="0" i="0" u="none" strike="noStrike" baseline="0" dirty="0" smtClean="0">
                          <a:solidFill>
                            <a:srgbClr val="000000"/>
                          </a:solidFill>
                          <a:latin typeface="+mj-lt"/>
                        </a:rPr>
                        <a:t> 40M per year thereafter</a:t>
                      </a:r>
                      <a:endParaRPr lang="en-US" sz="20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fontAlgn="b"/>
                      <a:endParaRPr lang="en-US" sz="2400" b="0" i="0" u="none" strike="noStrike" dirty="0">
                        <a:solidFill>
                          <a:srgbClr val="000000"/>
                        </a:solidFill>
                        <a:effectLst/>
                        <a:latin typeface="+mj-lt"/>
                      </a:endParaRPr>
                    </a:p>
                  </a:txBody>
                  <a:tcPr marL="9525" marR="9525" marT="9525"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r>
            </a:tbl>
          </a:graphicData>
        </a:graphic>
      </p:graphicFrame>
    </p:spTree>
    <p:extLst>
      <p:ext uri="{BB962C8B-B14F-4D97-AF65-F5344CB8AC3E}">
        <p14:creationId xmlns:p14="http://schemas.microsoft.com/office/powerpoint/2010/main" val="13394676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Based on these data, what is the estimated cost when the Company produces its 2 millionth unit?</a:t>
            </a:r>
          </a:p>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75</a:t>
            </a:fld>
            <a:endParaRPr lang="en-US" altLang="en-US"/>
          </a:p>
        </p:txBody>
      </p:sp>
      <p:graphicFrame>
        <p:nvGraphicFramePr>
          <p:cNvPr id="5" name="Content Placeholder 4"/>
          <p:cNvGraphicFramePr>
            <a:graphicFrameLocks/>
          </p:cNvGraphicFramePr>
          <p:nvPr>
            <p:extLst/>
          </p:nvPr>
        </p:nvGraphicFramePr>
        <p:xfrm>
          <a:off x="693095" y="3243394"/>
          <a:ext cx="7639311" cy="2842260"/>
        </p:xfrm>
        <a:graphic>
          <a:graphicData uri="http://schemas.openxmlformats.org/drawingml/2006/table">
            <a:tbl>
              <a:tblPr firstRow="1" bandRow="1">
                <a:tableStyleId>{5C22544A-7EE6-4342-B048-85BDC9FD1C3A}</a:tableStyleId>
              </a:tblPr>
              <a:tblGrid>
                <a:gridCol w="1193636"/>
                <a:gridCol w="1763549"/>
                <a:gridCol w="1152150"/>
                <a:gridCol w="1920250"/>
                <a:gridCol w="1609726"/>
              </a:tblGrid>
              <a:tr h="370946">
                <a:tc>
                  <a:txBody>
                    <a:bodyPr/>
                    <a:lstStyle/>
                    <a:p>
                      <a:pPr algn="ctr" rtl="0" fontAlgn="b"/>
                      <a:r>
                        <a:rPr lang="en-US" sz="2400" b="0" i="0" u="sng" strike="noStrike" dirty="0">
                          <a:solidFill>
                            <a:srgbClr val="000000"/>
                          </a:solidFill>
                          <a:latin typeface="+mj-lt"/>
                        </a:rPr>
                        <a:t>Year</a:t>
                      </a:r>
                    </a:p>
                  </a:txBody>
                  <a:tcPr marL="342900" marR="0" marT="0" marB="0" anchor="b"/>
                </a:tc>
                <a:tc>
                  <a:txBody>
                    <a:bodyPr/>
                    <a:lstStyle/>
                    <a:p>
                      <a:pPr algn="ctr" rtl="0" fontAlgn="b"/>
                      <a:r>
                        <a:rPr lang="en-US" sz="2400" b="0" i="0" u="sng" strike="noStrike" dirty="0">
                          <a:solidFill>
                            <a:srgbClr val="000000"/>
                          </a:solidFill>
                          <a:latin typeface="+mj-lt"/>
                        </a:rPr>
                        <a:t>Annual. Prod</a:t>
                      </a:r>
                    </a:p>
                  </a:txBody>
                  <a:tcPr marL="342900" marR="0" marT="0" marB="0" anchor="b"/>
                </a:tc>
                <a:tc>
                  <a:txBody>
                    <a:bodyPr/>
                    <a:lstStyle/>
                    <a:p>
                      <a:pPr algn="ctr" rtl="0" fontAlgn="b"/>
                      <a:r>
                        <a:rPr lang="en-US" sz="2400" b="0" i="0" u="sng" strike="noStrike" dirty="0">
                          <a:solidFill>
                            <a:srgbClr val="000000"/>
                          </a:solidFill>
                          <a:latin typeface="+mj-lt"/>
                        </a:rPr>
                        <a:t>Cost</a:t>
                      </a:r>
                    </a:p>
                  </a:txBody>
                  <a:tcPr marL="342900" marR="0" marT="0" marB="0" anchor="b"/>
                </a:tc>
                <a:tc>
                  <a:txBody>
                    <a:bodyPr/>
                    <a:lstStyle/>
                    <a:p>
                      <a:pPr algn="ctr" rtl="0" fontAlgn="b"/>
                      <a:r>
                        <a:rPr lang="en-US" sz="2400" b="0" i="0" u="sng" strike="noStrike" dirty="0" smtClean="0">
                          <a:solidFill>
                            <a:srgbClr val="000000"/>
                          </a:solidFill>
                          <a:latin typeface="+mj-lt"/>
                        </a:rPr>
                        <a:t>Global sales (M) </a:t>
                      </a:r>
                      <a:endParaRPr lang="en-US" sz="2400" b="0" i="0" u="sng" strike="noStrike" dirty="0">
                        <a:solidFill>
                          <a:srgbClr val="000000"/>
                        </a:solidFill>
                        <a:latin typeface="+mj-lt"/>
                      </a:endParaRPr>
                    </a:p>
                  </a:txBody>
                  <a:tcPr marL="342900" marR="0" marT="0" marB="0" anchor="b"/>
                </a:tc>
                <a:tc>
                  <a:txBody>
                    <a:bodyPr/>
                    <a:lstStyle/>
                    <a:p>
                      <a:pPr algn="ctr" fontAlgn="b"/>
                      <a:r>
                        <a:rPr lang="en-US" sz="2400" b="0" i="0" u="sng" strike="noStrike" dirty="0" smtClean="0">
                          <a:solidFill>
                            <a:srgbClr val="000000"/>
                          </a:solidFill>
                          <a:latin typeface="+mj-lt"/>
                        </a:rPr>
                        <a:t>Market Price</a:t>
                      </a:r>
                      <a:endParaRPr lang="en-US" sz="2400" b="0" i="0" u="sng" strike="noStrike" dirty="0">
                        <a:solidFill>
                          <a:srgbClr val="000000"/>
                        </a:solidFill>
                        <a:latin typeface="+mj-lt"/>
                      </a:endParaRPr>
                    </a:p>
                  </a:txBody>
                  <a:tcPr marL="0" marR="0" marT="0" marB="0" anchor="b"/>
                </a:tc>
              </a:tr>
              <a:tr h="370946">
                <a:tc>
                  <a:txBody>
                    <a:bodyPr/>
                    <a:lstStyle/>
                    <a:p>
                      <a:pPr algn="ctr" rtl="0" fontAlgn="b"/>
                      <a:r>
                        <a:rPr lang="en-US" sz="2400" b="0" i="0" u="none" strike="noStrike" dirty="0" smtClean="0">
                          <a:solidFill>
                            <a:srgbClr val="000000"/>
                          </a:solidFill>
                          <a:latin typeface="+mj-lt"/>
                        </a:rPr>
                        <a:t>1</a:t>
                      </a:r>
                      <a:endParaRPr lang="en-US" sz="2400" b="0" i="0" u="none" strike="noStrike" dirty="0">
                        <a:solidFill>
                          <a:srgbClr val="000000"/>
                        </a:solidFill>
                        <a:latin typeface="+mj-lt"/>
                      </a:endParaRPr>
                    </a:p>
                  </a:txBody>
                  <a:tcPr marL="34290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r>
                        <a:rPr lang="en-US" sz="2400" b="0" i="0" u="none" strike="noStrike" dirty="0" smtClean="0">
                          <a:solidFill>
                            <a:srgbClr val="000000"/>
                          </a:solidFill>
                          <a:effectLst/>
                          <a:latin typeface="+mj-lt"/>
                        </a:rPr>
                        <a:t>  2.5</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a:solidFill>
                            <a:srgbClr val="000000"/>
                          </a:solidFill>
                          <a:latin typeface="+mj-lt"/>
                        </a:rPr>
                        <a:t>$400 </a:t>
                      </a:r>
                    </a:p>
                  </a:txBody>
                  <a:tcPr marL="342900" marR="0" marT="0" marB="0" anchor="b"/>
                </a:tc>
              </a:tr>
              <a:tr h="370946">
                <a:tc>
                  <a:txBody>
                    <a:bodyPr/>
                    <a:lstStyle/>
                    <a:p>
                      <a:pPr algn="ctr" rtl="0"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$98 </a:t>
                      </a:r>
                    </a:p>
                  </a:txBody>
                  <a:tcPr marL="342900" marR="0" marT="0" marB="0" anchor="b"/>
                </a:tc>
                <a:tc>
                  <a:txBody>
                    <a:bodyPr/>
                    <a:lstStyle/>
                    <a:p>
                      <a:pPr algn="ctr" fontAlgn="b"/>
                      <a:r>
                        <a:rPr lang="en-US" sz="2400" b="0" i="0" u="none" strike="noStrike" dirty="0" smtClean="0">
                          <a:solidFill>
                            <a:srgbClr val="000000"/>
                          </a:solidFill>
                          <a:effectLst/>
                          <a:latin typeface="+mj-lt"/>
                        </a:rPr>
                        <a:t>  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$216</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264,000</a:t>
                      </a:r>
                    </a:p>
                  </a:txBody>
                  <a:tcPr marL="342900" marR="0" marT="0" marB="0" anchor="b"/>
                </a:tc>
                <a:tc>
                  <a:txBody>
                    <a:bodyPr/>
                    <a:lstStyle/>
                    <a:p>
                      <a:pPr algn="ctr" rtl="0" fontAlgn="b"/>
                      <a:r>
                        <a:rPr lang="en-US" sz="2400" b="0" i="0" u="none" strike="noStrike" dirty="0">
                          <a:solidFill>
                            <a:srgbClr val="000000"/>
                          </a:solidFill>
                          <a:latin typeface="+mj-lt"/>
                        </a:rPr>
                        <a:t>$45 </a:t>
                      </a:r>
                    </a:p>
                  </a:txBody>
                  <a:tcPr marL="342900" marR="0" marT="0" marB="0" anchor="b"/>
                </a:tc>
                <a:tc>
                  <a:txBody>
                    <a:bodyPr/>
                    <a:lstStyle/>
                    <a:p>
                      <a:pPr algn="ctr" fontAlgn="b"/>
                      <a:r>
                        <a:rPr lang="en-US" sz="2400" b="0" i="0" u="none" strike="noStrike" dirty="0" smtClean="0">
                          <a:solidFill>
                            <a:srgbClr val="000000"/>
                          </a:solidFill>
                          <a:effectLst/>
                          <a:latin typeface="+mj-lt"/>
                        </a:rPr>
                        <a:t>15.0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$130</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a:solidFill>
                            <a:srgbClr val="000000"/>
                          </a:solidFill>
                          <a:latin typeface="+mj-lt"/>
                        </a:rPr>
                        <a:t>810,000</a:t>
                      </a:r>
                    </a:p>
                  </a:txBody>
                  <a:tcPr marL="342900" marR="0" marT="0" marB="0" anchor="b"/>
                </a:tc>
                <a:tc>
                  <a:txBody>
                    <a:bodyPr/>
                    <a:lstStyle/>
                    <a:p>
                      <a:pPr algn="ctr" rtl="0" fontAlgn="b"/>
                      <a:r>
                        <a:rPr lang="en-US" sz="2400" b="0" i="0" u="none" strike="noStrike" dirty="0">
                          <a:solidFill>
                            <a:srgbClr val="000000"/>
                          </a:solidFill>
                          <a:latin typeface="+mj-lt"/>
                        </a:rPr>
                        <a:t>$35 </a:t>
                      </a:r>
                    </a:p>
                  </a:txBody>
                  <a:tcPr marL="342900" marR="0" marT="0" marB="0" anchor="b"/>
                </a:tc>
                <a:tc>
                  <a:txBody>
                    <a:bodyPr/>
                    <a:lstStyle/>
                    <a:p>
                      <a:pPr algn="ctr" fontAlgn="b"/>
                      <a:r>
                        <a:rPr lang="en-US" sz="2400" b="0" i="0" u="none" strike="noStrike" dirty="0" smtClean="0">
                          <a:solidFill>
                            <a:srgbClr val="000000"/>
                          </a:solidFill>
                          <a:effectLst/>
                          <a:latin typeface="+mj-lt"/>
                        </a:rPr>
                        <a:t>25.0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  </a:t>
                      </a:r>
                      <a:r>
                        <a:rPr lang="en-US" sz="2400" b="0" i="0" u="none" strike="noStrike" dirty="0" smtClean="0">
                          <a:solidFill>
                            <a:srgbClr val="000000"/>
                          </a:solidFill>
                          <a:latin typeface="+mj-lt"/>
                        </a:rPr>
                        <a:t>$</a:t>
                      </a:r>
                      <a:r>
                        <a:rPr lang="en-US" sz="2400" b="0" i="0" u="none" strike="noStrike" dirty="0">
                          <a:solidFill>
                            <a:srgbClr val="000000"/>
                          </a:solidFill>
                          <a:latin typeface="+mj-lt"/>
                        </a:rPr>
                        <a:t>8</a:t>
                      </a:r>
                      <a:r>
                        <a:rPr lang="en-US" sz="2400" b="0" i="0" u="none" strike="noStrike" dirty="0" smtClean="0">
                          <a:solidFill>
                            <a:srgbClr val="000000"/>
                          </a:solidFill>
                          <a:latin typeface="+mj-lt"/>
                        </a:rPr>
                        <a:t>0 </a:t>
                      </a:r>
                      <a:endParaRPr lang="en-US" sz="2400" b="0" i="0" u="none" strike="noStrike" dirty="0">
                        <a:solidFill>
                          <a:srgbClr val="000000"/>
                        </a:solidFill>
                        <a:latin typeface="+mj-lt"/>
                      </a:endParaRPr>
                    </a:p>
                  </a:txBody>
                  <a:tcPr marL="342900" marR="0" marT="0" marB="0" anchor="b"/>
                </a:tc>
              </a:tr>
              <a:tr h="370946">
                <a:tc gridSpan="5">
                  <a:txBody>
                    <a:bodyPr/>
                    <a:lstStyle/>
                    <a:p>
                      <a:pPr algn="l" rtl="0" fontAlgn="b"/>
                      <a:r>
                        <a:rPr lang="en-US" sz="2000" b="0" i="0" u="none" strike="noStrike" dirty="0" smtClean="0">
                          <a:solidFill>
                            <a:srgbClr val="000000"/>
                          </a:solidFill>
                          <a:latin typeface="+mj-lt"/>
                        </a:rPr>
                        <a:t>Total global market estimated to be 160M, with</a:t>
                      </a:r>
                      <a:r>
                        <a:rPr lang="en-US" sz="2000" b="0" i="0" u="none" strike="noStrike" baseline="0" dirty="0" smtClean="0">
                          <a:solidFill>
                            <a:srgbClr val="000000"/>
                          </a:solidFill>
                          <a:latin typeface="+mj-lt"/>
                        </a:rPr>
                        <a:t> 40M per year thereafter</a:t>
                      </a:r>
                      <a:endParaRPr lang="en-US" sz="20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fontAlgn="b"/>
                      <a:endParaRPr lang="en-US" sz="2400" b="0" i="0" u="none" strike="noStrike" dirty="0">
                        <a:solidFill>
                          <a:srgbClr val="000000"/>
                        </a:solidFill>
                        <a:effectLst/>
                        <a:latin typeface="+mj-lt"/>
                      </a:endParaRPr>
                    </a:p>
                  </a:txBody>
                  <a:tcPr marL="9525" marR="9525" marT="9525"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r>
            </a:tbl>
          </a:graphicData>
        </a:graphic>
      </p:graphicFrame>
    </p:spTree>
    <p:extLst>
      <p:ext uri="{BB962C8B-B14F-4D97-AF65-F5344CB8AC3E}">
        <p14:creationId xmlns:p14="http://schemas.microsoft.com/office/powerpoint/2010/main" val="5525434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endParaRPr lang="en-US" altLang="en-US" dirty="0" smtClean="0"/>
          </a:p>
          <a:p>
            <a:endParaRPr lang="en-US" altLang="en-US" dirty="0" smtClean="0"/>
          </a:p>
          <a:p>
            <a:endParaRPr lang="en-US" altLang="en-US" dirty="0" smtClean="0"/>
          </a:p>
          <a:p>
            <a:endParaRPr lang="en-US" altLang="en-US" sz="1600" dirty="0" smtClean="0"/>
          </a:p>
          <a:p>
            <a:r>
              <a:rPr lang="en-US" altLang="en-US" sz="2800" dirty="0" smtClean="0"/>
              <a:t>For the learning curve, use </a:t>
            </a:r>
            <a:r>
              <a:rPr lang="en-US" altLang="en-US" sz="2800" dirty="0" err="1" smtClean="0"/>
              <a:t>ln</a:t>
            </a:r>
            <a:r>
              <a:rPr lang="en-US" altLang="en-US" sz="2800" dirty="0" smtClean="0"/>
              <a:t>(</a:t>
            </a:r>
            <a:r>
              <a:rPr lang="en-US" altLang="en-US" sz="2800" u="sng" dirty="0" smtClean="0"/>
              <a:t>cumulative</a:t>
            </a:r>
            <a:r>
              <a:rPr lang="en-US" altLang="en-US" sz="2800" dirty="0" smtClean="0"/>
              <a:t> n) to predict </a:t>
            </a:r>
            <a:r>
              <a:rPr lang="en-US" altLang="en-US" sz="2800" dirty="0" err="1" smtClean="0"/>
              <a:t>ln</a:t>
            </a:r>
            <a:r>
              <a:rPr lang="en-US" altLang="en-US" sz="2800" dirty="0" smtClean="0"/>
              <a:t>(price)</a:t>
            </a:r>
          </a:p>
          <a:p>
            <a:pPr lvl="1"/>
            <a:r>
              <a:rPr lang="en-US" altLang="en-US" sz="2400" dirty="0" smtClean="0"/>
              <a:t>Compute </a:t>
            </a:r>
            <a:r>
              <a:rPr lang="en-US" altLang="en-US" sz="2400" u="sng" dirty="0" smtClean="0"/>
              <a:t>cumulative</a:t>
            </a:r>
            <a:r>
              <a:rPr lang="en-US" altLang="en-US" sz="2400" dirty="0" smtClean="0"/>
              <a:t> n</a:t>
            </a:r>
          </a:p>
          <a:p>
            <a:pPr lvl="1"/>
            <a:r>
              <a:rPr lang="en-US" altLang="en-US" sz="2400" dirty="0" smtClean="0"/>
              <a:t>Compute </a:t>
            </a:r>
            <a:r>
              <a:rPr lang="en-US" altLang="en-US" sz="2400" dirty="0" err="1" smtClean="0"/>
              <a:t>ln</a:t>
            </a:r>
            <a:r>
              <a:rPr lang="en-US" altLang="en-US" sz="2400" dirty="0" smtClean="0"/>
              <a:t>(cumulative n) and </a:t>
            </a:r>
            <a:r>
              <a:rPr lang="en-US" altLang="en-US" sz="2400" dirty="0" err="1" smtClean="0"/>
              <a:t>ln</a:t>
            </a:r>
            <a:r>
              <a:rPr lang="en-US" altLang="en-US" sz="2400" dirty="0" smtClean="0"/>
              <a:t>(price</a:t>
            </a:r>
            <a:r>
              <a:rPr lang="en-US" altLang="en-US" sz="2400" dirty="0" smtClean="0"/>
              <a:t>)</a:t>
            </a:r>
          </a:p>
          <a:p>
            <a:pPr lvl="1"/>
            <a:r>
              <a:rPr lang="en-US" altLang="en-US" sz="2400" dirty="0" smtClean="0"/>
              <a:t>Use </a:t>
            </a:r>
            <a:r>
              <a:rPr lang="en-US" altLang="en-US" sz="2400" dirty="0" err="1" smtClean="0"/>
              <a:t>ln</a:t>
            </a:r>
            <a:r>
              <a:rPr lang="en-US" altLang="en-US" sz="2400" dirty="0" smtClean="0"/>
              <a:t>(cumulative n) to predict </a:t>
            </a:r>
            <a:r>
              <a:rPr lang="en-US" altLang="en-US" sz="2400" dirty="0" err="1" smtClean="0"/>
              <a:t>ln</a:t>
            </a:r>
            <a:r>
              <a:rPr lang="en-US" altLang="en-US" sz="2400" dirty="0" smtClean="0"/>
              <a:t>(price)</a:t>
            </a:r>
          </a:p>
          <a:p>
            <a:pPr lvl="1"/>
            <a:endParaRPr lang="en-US" altLang="en-US" sz="2400" dirty="0"/>
          </a:p>
          <a:p>
            <a:r>
              <a:rPr lang="en-US" altLang="en-US" sz="2800" dirty="0" smtClean="0"/>
              <a:t>Result:  </a:t>
            </a:r>
            <a:r>
              <a:rPr lang="en-US" altLang="en-US" sz="2800" dirty="0" err="1" smtClean="0"/>
              <a:t>pred</a:t>
            </a:r>
            <a:r>
              <a:rPr lang="en-US" altLang="en-US" sz="2800" dirty="0" smtClean="0"/>
              <a:t> </a:t>
            </a:r>
            <a:r>
              <a:rPr lang="en-US" altLang="en-US" sz="2800" dirty="0" err="1" smtClean="0"/>
              <a:t>ln</a:t>
            </a:r>
            <a:r>
              <a:rPr lang="en-US" altLang="en-US" sz="2800" dirty="0" smtClean="0"/>
              <a:t>(cost</a:t>
            </a:r>
            <a:r>
              <a:rPr lang="en-US" altLang="en-US" sz="2800" dirty="0"/>
              <a:t>) </a:t>
            </a:r>
            <a:r>
              <a:rPr lang="en-US" altLang="en-US" sz="2800" dirty="0" smtClean="0"/>
              <a:t>=8 .841</a:t>
            </a:r>
            <a:r>
              <a:rPr lang="en-US" altLang="en-US" sz="2800" dirty="0" smtClean="0">
                <a:sym typeface="Wingdings" panose="05000000000000000000" pitchFamily="2" charset="2"/>
              </a:rPr>
              <a:t>–0.384 </a:t>
            </a:r>
            <a:r>
              <a:rPr lang="en-US" altLang="en-US" sz="2800" dirty="0" err="1">
                <a:sym typeface="Wingdings" panose="05000000000000000000" pitchFamily="2" charset="2"/>
              </a:rPr>
              <a:t>ln</a:t>
            </a:r>
            <a:r>
              <a:rPr lang="en-US" altLang="en-US" sz="2800" dirty="0">
                <a:sym typeface="Wingdings" panose="05000000000000000000" pitchFamily="2" charset="2"/>
              </a:rPr>
              <a:t>(cum n)</a:t>
            </a:r>
          </a:p>
          <a:p>
            <a:endParaRPr lang="en-US" altLang="en-US" sz="2800" dirty="0" smtClean="0"/>
          </a:p>
          <a:p>
            <a:endParaRPr lang="en-US" altLang="en-US" sz="2800" dirty="0" smtClean="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pPr eaLnBrk="1" hangingPunct="1"/>
            <a:fld id="{59C07559-6D0C-4D0A-8BD7-8B9CCA277975}" type="slidenum">
              <a:rPr lang="en-US" altLang="en-US" b="0" i="0">
                <a:solidFill>
                  <a:schemeClr val="bg1"/>
                </a:solidFill>
              </a:rPr>
              <a:pPr eaLnBrk="1" hangingPunct="1"/>
              <a:t>76</a:t>
            </a:fld>
            <a:endParaRPr lang="en-US" altLang="en-US" b="0" i="0">
              <a:solidFill>
                <a:schemeClr val="bg1"/>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3006985885"/>
              </p:ext>
            </p:extLst>
          </p:nvPr>
        </p:nvGraphicFramePr>
        <p:xfrm>
          <a:off x="457200" y="350838"/>
          <a:ext cx="8086725" cy="1501144"/>
        </p:xfrm>
        <a:graphic>
          <a:graphicData uri="http://schemas.openxmlformats.org/drawingml/2006/table">
            <a:tbl>
              <a:tblPr firstRow="1" bandRow="1">
                <a:tableStyleId>{5C22544A-7EE6-4342-B048-85BDC9FD1C3A}</a:tableStyleId>
              </a:tblPr>
              <a:tblGrid>
                <a:gridCol w="1219200"/>
                <a:gridCol w="1782763"/>
                <a:gridCol w="798512"/>
                <a:gridCol w="1543050"/>
                <a:gridCol w="1371600"/>
                <a:gridCol w="1371600"/>
              </a:tblGrid>
              <a:tr h="370880">
                <a:tc>
                  <a:txBody>
                    <a:bodyPr/>
                    <a:lstStyle/>
                    <a:p>
                      <a:pPr algn="ctr" fontAlgn="b"/>
                      <a:r>
                        <a:rPr lang="en-US" sz="2400" b="0" i="0" u="sng" strike="noStrike" dirty="0">
                          <a:solidFill>
                            <a:srgbClr val="000000"/>
                          </a:solidFill>
                          <a:latin typeface="+mj-lt"/>
                        </a:rPr>
                        <a:t>Year</a:t>
                      </a:r>
                    </a:p>
                  </a:txBody>
                  <a:tcPr marL="9525" marR="9525" marT="9526" marB="0" anchor="b"/>
                </a:tc>
                <a:tc>
                  <a:txBody>
                    <a:bodyPr/>
                    <a:lstStyle/>
                    <a:p>
                      <a:pPr algn="r" fontAlgn="b"/>
                      <a:r>
                        <a:rPr lang="en-US" sz="2400" b="0" i="0" u="sng" strike="noStrike" dirty="0" smtClean="0">
                          <a:solidFill>
                            <a:srgbClr val="000000"/>
                          </a:solidFill>
                          <a:latin typeface="+mj-lt"/>
                        </a:rPr>
                        <a:t>Annual Prod</a:t>
                      </a:r>
                      <a:endParaRPr lang="en-US" sz="2400" b="0" i="0" u="sng" strike="noStrike" dirty="0">
                        <a:solidFill>
                          <a:srgbClr val="000000"/>
                        </a:solidFill>
                        <a:latin typeface="+mj-lt"/>
                      </a:endParaRPr>
                    </a:p>
                  </a:txBody>
                  <a:tcPr marL="9525" marR="9525" marT="9526" marB="0" anchor="b"/>
                </a:tc>
                <a:tc>
                  <a:txBody>
                    <a:bodyPr/>
                    <a:lstStyle/>
                    <a:p>
                      <a:pPr algn="ctr" fontAlgn="b"/>
                      <a:r>
                        <a:rPr lang="en-US" sz="2400" b="0" i="0" u="sng" strike="noStrike" dirty="0">
                          <a:solidFill>
                            <a:srgbClr val="000000"/>
                          </a:solidFill>
                          <a:latin typeface="+mj-lt"/>
                        </a:rPr>
                        <a:t>Price</a:t>
                      </a:r>
                    </a:p>
                  </a:txBody>
                  <a:tcPr marL="9525" marR="9525" marT="9526" marB="0" anchor="b"/>
                </a:tc>
                <a:tc>
                  <a:txBody>
                    <a:bodyPr/>
                    <a:lstStyle/>
                    <a:p>
                      <a:pPr algn="ctr" fontAlgn="b"/>
                      <a:r>
                        <a:rPr lang="en-US" sz="2400" b="0" i="0" u="sng" strike="noStrike" dirty="0">
                          <a:solidFill>
                            <a:srgbClr val="000000"/>
                          </a:solidFill>
                          <a:latin typeface="+mj-lt"/>
                        </a:rPr>
                        <a:t>Cum n </a:t>
                      </a:r>
                    </a:p>
                  </a:txBody>
                  <a:tcPr marL="9525" marR="9525" marT="9526" marB="0" anchor="b"/>
                </a:tc>
                <a:tc>
                  <a:txBody>
                    <a:bodyPr/>
                    <a:lstStyle/>
                    <a:p>
                      <a:pPr algn="ctr" fontAlgn="b"/>
                      <a:r>
                        <a:rPr lang="en-US" sz="2400" b="0" i="0" u="sng" strike="noStrike" dirty="0" err="1">
                          <a:solidFill>
                            <a:srgbClr val="000000"/>
                          </a:solidFill>
                          <a:latin typeface="+mj-lt"/>
                        </a:rPr>
                        <a:t>ln</a:t>
                      </a:r>
                      <a:r>
                        <a:rPr lang="en-US" sz="2400" b="0" i="0" u="sng" strike="noStrike" dirty="0">
                          <a:solidFill>
                            <a:srgbClr val="000000"/>
                          </a:solidFill>
                          <a:latin typeface="+mj-lt"/>
                        </a:rPr>
                        <a:t>(cum n)</a:t>
                      </a:r>
                    </a:p>
                  </a:txBody>
                  <a:tcPr marL="9525" marR="9525" marT="9526" marB="0" anchor="b"/>
                </a:tc>
                <a:tc>
                  <a:txBody>
                    <a:bodyPr/>
                    <a:lstStyle/>
                    <a:p>
                      <a:pPr algn="ctr" fontAlgn="b"/>
                      <a:r>
                        <a:rPr lang="en-US" sz="2400" b="0" i="0" u="sng" strike="noStrike" dirty="0" err="1">
                          <a:solidFill>
                            <a:srgbClr val="000000"/>
                          </a:solidFill>
                          <a:latin typeface="+mj-lt"/>
                        </a:rPr>
                        <a:t>ln</a:t>
                      </a:r>
                      <a:r>
                        <a:rPr lang="en-US" sz="2400" b="0" i="0" u="sng" strike="noStrike" dirty="0">
                          <a:solidFill>
                            <a:srgbClr val="000000"/>
                          </a:solidFill>
                          <a:latin typeface="+mj-lt"/>
                        </a:rPr>
                        <a:t>(price)</a:t>
                      </a:r>
                    </a:p>
                  </a:txBody>
                  <a:tcPr marL="9525" marR="9525" marT="9526" marB="0" anchor="b"/>
                </a:tc>
              </a:tr>
              <a:tr h="370880">
                <a:tc>
                  <a:txBody>
                    <a:bodyPr/>
                    <a:lstStyle/>
                    <a:p>
                      <a:pPr algn="ctr"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a:solidFill>
                            <a:srgbClr val="000000"/>
                          </a:solidFill>
                          <a:latin typeface="+mj-lt"/>
                        </a:rPr>
                        <a:t>98</a:t>
                      </a:r>
                    </a:p>
                  </a:txBody>
                  <a:tcPr marL="9525" marR="9525" marT="9526" marB="0" anchor="b"/>
                </a:tc>
                <a:tc>
                  <a:txBody>
                    <a:bodyPr/>
                    <a:lstStyle/>
                    <a:p>
                      <a:pPr algn="ctr"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11.2385</a:t>
                      </a:r>
                    </a:p>
                  </a:txBody>
                  <a:tcPr marL="9525" marR="9525" marT="9526" marB="0" anchor="b"/>
                </a:tc>
                <a:tc>
                  <a:txBody>
                    <a:bodyPr/>
                    <a:lstStyle/>
                    <a:p>
                      <a:pPr algn="ctr" fontAlgn="b"/>
                      <a:r>
                        <a:rPr lang="en-US" sz="2400" b="0" i="0" u="none" strike="noStrike" dirty="0">
                          <a:solidFill>
                            <a:srgbClr val="000000"/>
                          </a:solidFill>
                          <a:latin typeface="+mj-lt"/>
                        </a:rPr>
                        <a:t>4.5850</a:t>
                      </a:r>
                    </a:p>
                  </a:txBody>
                  <a:tcPr marL="9525" marR="9525" marT="9526" marB="0" anchor="b"/>
                </a:tc>
              </a:tr>
              <a:tr h="370880">
                <a:tc>
                  <a:txBody>
                    <a:bodyPr/>
                    <a:lstStyle/>
                    <a:p>
                      <a:pPr algn="ctr"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264,000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45</a:t>
                      </a:r>
                    </a:p>
                  </a:txBody>
                  <a:tcPr marL="9525" marR="9525" marT="9526" marB="0" anchor="b"/>
                </a:tc>
                <a:tc>
                  <a:txBody>
                    <a:bodyPr/>
                    <a:lstStyle/>
                    <a:p>
                      <a:pPr algn="ctr" fontAlgn="b"/>
                      <a:r>
                        <a:rPr lang="en-US" sz="2400" b="0" i="0" u="none" strike="noStrike" dirty="0" smtClean="0">
                          <a:solidFill>
                            <a:srgbClr val="000000"/>
                          </a:solidFill>
                          <a:latin typeface="+mj-lt"/>
                        </a:rPr>
                        <a:t>   </a:t>
                      </a:r>
                      <a:r>
                        <a:rPr lang="en-US" sz="2400" b="0" i="0" u="none" strike="noStrike" baseline="0" dirty="0" smtClean="0">
                          <a:solidFill>
                            <a:srgbClr val="000000"/>
                          </a:solidFill>
                          <a:latin typeface="+mj-lt"/>
                        </a:rPr>
                        <a:t> </a:t>
                      </a:r>
                      <a:r>
                        <a:rPr lang="en-US" sz="2400" b="0" i="0" u="none" strike="noStrike" dirty="0" smtClean="0">
                          <a:solidFill>
                            <a:srgbClr val="000000"/>
                          </a:solidFill>
                          <a:latin typeface="+mj-lt"/>
                        </a:rPr>
                        <a:t>340,000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a:solidFill>
                            <a:srgbClr val="000000"/>
                          </a:solidFill>
                          <a:latin typeface="+mj-lt"/>
                        </a:rPr>
                        <a:t>12.7367</a:t>
                      </a:r>
                    </a:p>
                  </a:txBody>
                  <a:tcPr marL="9525" marR="9525" marT="9526" marB="0" anchor="b"/>
                </a:tc>
                <a:tc>
                  <a:txBody>
                    <a:bodyPr/>
                    <a:lstStyle/>
                    <a:p>
                      <a:pPr algn="ctr" fontAlgn="b"/>
                      <a:r>
                        <a:rPr lang="en-US" sz="2400" b="0" i="0" u="none" strike="noStrike" dirty="0">
                          <a:solidFill>
                            <a:srgbClr val="000000"/>
                          </a:solidFill>
                          <a:latin typeface="+mj-lt"/>
                        </a:rPr>
                        <a:t>3.8067</a:t>
                      </a:r>
                    </a:p>
                  </a:txBody>
                  <a:tcPr marL="9525" marR="9525" marT="9526" marB="0" anchor="b"/>
                </a:tc>
              </a:tr>
              <a:tr h="370880">
                <a:tc>
                  <a:txBody>
                    <a:bodyPr/>
                    <a:lstStyle/>
                    <a:p>
                      <a:pPr algn="ctr"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810,000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35</a:t>
                      </a:r>
                    </a:p>
                  </a:txBody>
                  <a:tcPr marL="9525" marR="9525" marT="9526" marB="0" anchor="b"/>
                </a:tc>
                <a:tc>
                  <a:txBody>
                    <a:bodyPr/>
                    <a:lstStyle/>
                    <a:p>
                      <a:pPr algn="ctr" fontAlgn="b"/>
                      <a:r>
                        <a:rPr lang="en-US" sz="2400" b="0" i="0" u="none" strike="noStrike" dirty="0" smtClean="0">
                          <a:solidFill>
                            <a:srgbClr val="000000"/>
                          </a:solidFill>
                          <a:latin typeface="+mj-lt"/>
                        </a:rPr>
                        <a:t>1,150,000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sng" strike="noStrike" dirty="0">
                          <a:solidFill>
                            <a:srgbClr val="000000"/>
                          </a:solidFill>
                          <a:latin typeface="+mj-lt"/>
                        </a:rPr>
                        <a:t>13.9553</a:t>
                      </a:r>
                    </a:p>
                  </a:txBody>
                  <a:tcPr marL="9525" marR="9525" marT="9526" marB="0" anchor="b"/>
                </a:tc>
                <a:tc>
                  <a:txBody>
                    <a:bodyPr/>
                    <a:lstStyle/>
                    <a:p>
                      <a:pPr algn="ctr" fontAlgn="b"/>
                      <a:r>
                        <a:rPr lang="en-US" sz="2400" b="0" i="0" u="sng" strike="noStrike" dirty="0">
                          <a:solidFill>
                            <a:srgbClr val="000000"/>
                          </a:solidFill>
                          <a:latin typeface="+mj-lt"/>
                        </a:rPr>
                        <a:t>3.5553</a:t>
                      </a:r>
                    </a:p>
                  </a:txBody>
                  <a:tcPr marL="9525" marR="9525" marT="9526" marB="0" anchor="b"/>
                </a:tc>
              </a:tr>
            </a:tbl>
          </a:graphicData>
        </a:graphic>
      </p:graphicFrame>
    </p:spTree>
    <p:extLst>
      <p:ext uri="{BB962C8B-B14F-4D97-AF65-F5344CB8AC3E}">
        <p14:creationId xmlns:p14="http://schemas.microsoft.com/office/powerpoint/2010/main" val="267971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endParaRPr lang="en-US" altLang="en-US" dirty="0" smtClean="0"/>
          </a:p>
          <a:p>
            <a:endParaRPr lang="en-US" altLang="en-US" dirty="0" smtClean="0"/>
          </a:p>
          <a:p>
            <a:endParaRPr lang="en-US" altLang="en-US" dirty="0" smtClean="0"/>
          </a:p>
          <a:p>
            <a:endParaRPr lang="en-US" altLang="en-US" sz="1600" dirty="0" smtClean="0"/>
          </a:p>
          <a:p>
            <a:r>
              <a:rPr lang="en-US" altLang="en-US" sz="2800" dirty="0"/>
              <a:t>Predicted </a:t>
            </a:r>
            <a:r>
              <a:rPr lang="en-US" altLang="en-US" sz="2800" dirty="0" err="1"/>
              <a:t>ln</a:t>
            </a:r>
            <a:r>
              <a:rPr lang="en-US" altLang="en-US" sz="2800" dirty="0"/>
              <a:t>(cost) = </a:t>
            </a:r>
            <a:r>
              <a:rPr lang="en-US" altLang="en-US" sz="2800" dirty="0" smtClean="0"/>
              <a:t>8.841</a:t>
            </a:r>
            <a:r>
              <a:rPr lang="en-US" altLang="en-US" sz="2800" dirty="0" smtClean="0">
                <a:sym typeface="Wingdings" panose="05000000000000000000" pitchFamily="2" charset="2"/>
              </a:rPr>
              <a:t>–0.384 </a:t>
            </a:r>
            <a:r>
              <a:rPr lang="en-US" altLang="en-US" sz="2800" dirty="0" err="1">
                <a:sym typeface="Wingdings" panose="05000000000000000000" pitchFamily="2" charset="2"/>
              </a:rPr>
              <a:t>ln</a:t>
            </a:r>
            <a:r>
              <a:rPr lang="en-US" altLang="en-US" sz="2800" dirty="0">
                <a:sym typeface="Wingdings" panose="05000000000000000000" pitchFamily="2" charset="2"/>
              </a:rPr>
              <a:t>(cum n</a:t>
            </a:r>
            <a:r>
              <a:rPr lang="en-US" altLang="en-US" sz="2800" dirty="0" smtClean="0">
                <a:sym typeface="Wingdings" panose="05000000000000000000" pitchFamily="2" charset="2"/>
              </a:rPr>
              <a:t>)</a:t>
            </a:r>
          </a:p>
          <a:p>
            <a:pPr marL="0" lvl="2" indent="0">
              <a:buNone/>
            </a:pPr>
            <a:r>
              <a:rPr lang="en-US" altLang="en-US" b="0" i="1" dirty="0">
                <a:sym typeface="Wingdings" panose="05000000000000000000" pitchFamily="2" charset="2"/>
              </a:rPr>
              <a:t> </a:t>
            </a:r>
            <a:r>
              <a:rPr lang="en-US" altLang="en-US" b="0" i="1" dirty="0" smtClean="0">
                <a:sym typeface="Wingdings" panose="05000000000000000000" pitchFamily="2" charset="2"/>
              </a:rPr>
              <a:t>2</a:t>
            </a:r>
            <a:r>
              <a:rPr lang="en-US" altLang="en-US" b="0" i="1" baseline="30000" dirty="0" smtClean="0">
                <a:sym typeface="Wingdings" panose="05000000000000000000" pitchFamily="2" charset="2"/>
              </a:rPr>
              <a:t>–0.3843</a:t>
            </a:r>
            <a:r>
              <a:rPr lang="en-US" altLang="en-US" b="0" i="1" dirty="0" smtClean="0">
                <a:sym typeface="Wingdings" panose="05000000000000000000" pitchFamily="2" charset="2"/>
              </a:rPr>
              <a:t> </a:t>
            </a:r>
            <a:r>
              <a:rPr lang="en-US" altLang="en-US" b="0" i="1" dirty="0">
                <a:sym typeface="Wingdings" panose="05000000000000000000" pitchFamily="2" charset="2"/>
              </a:rPr>
              <a:t>= 0.766</a:t>
            </a:r>
            <a:r>
              <a:rPr lang="en-US" altLang="en-US" b="0" i="1" dirty="0" smtClean="0">
                <a:sym typeface="Wingdings" panose="05000000000000000000" pitchFamily="2" charset="2"/>
              </a:rPr>
              <a:t>, so Company has 76.6</a:t>
            </a:r>
            <a:r>
              <a:rPr lang="en-US" altLang="en-US" b="0" i="1" dirty="0">
                <a:sym typeface="Wingdings" panose="05000000000000000000" pitchFamily="2" charset="2"/>
              </a:rPr>
              <a:t>% learning curve</a:t>
            </a:r>
          </a:p>
          <a:p>
            <a:endParaRPr lang="en-US" altLang="en-US" sz="1000" dirty="0">
              <a:sym typeface="Wingdings" panose="05000000000000000000" pitchFamily="2" charset="2"/>
            </a:endParaRPr>
          </a:p>
          <a:p>
            <a:pPr lvl="1"/>
            <a:r>
              <a:rPr lang="en-US" altLang="en-US" dirty="0" smtClean="0">
                <a:sym typeface="Wingdings" panose="05000000000000000000" pitchFamily="2" charset="2"/>
              </a:rPr>
              <a:t>Does </a:t>
            </a:r>
            <a:r>
              <a:rPr lang="en-US" altLang="en-US" dirty="0">
                <a:sym typeface="Wingdings" panose="05000000000000000000" pitchFamily="2" charset="2"/>
              </a:rPr>
              <a:t>this model 					           fit the data</a:t>
            </a:r>
            <a:r>
              <a:rPr lang="en-US" altLang="en-US" dirty="0" smtClean="0">
                <a:sym typeface="Wingdings" panose="05000000000000000000" pitchFamily="2" charset="2"/>
              </a:rPr>
              <a:t>?</a:t>
            </a:r>
          </a:p>
          <a:p>
            <a:pPr lvl="1"/>
            <a:r>
              <a:rPr lang="en-US" altLang="en-US" dirty="0" smtClean="0">
                <a:sym typeface="Wingdings" panose="05000000000000000000" pitchFamily="2" charset="2"/>
              </a:rPr>
              <a:t>… yes (as best we                                       can tell, based on                                      three data points)</a:t>
            </a:r>
            <a:endParaRPr lang="en-US" altLang="en-US"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pPr eaLnBrk="1" hangingPunct="1"/>
            <a:fld id="{59C07559-6D0C-4D0A-8BD7-8B9CCA277975}" type="slidenum">
              <a:rPr lang="en-US" altLang="en-US" b="0" i="0">
                <a:solidFill>
                  <a:schemeClr val="bg1"/>
                </a:solidFill>
              </a:rPr>
              <a:pPr eaLnBrk="1" hangingPunct="1"/>
              <a:t>77</a:t>
            </a:fld>
            <a:endParaRPr lang="en-US" altLang="en-US" b="0" i="0">
              <a:solidFill>
                <a:schemeClr val="bg1"/>
              </a:solidFill>
            </a:endParaRPr>
          </a:p>
        </p:txBody>
      </p:sp>
      <p:graphicFrame>
        <p:nvGraphicFramePr>
          <p:cNvPr id="6" name="Content Placeholder 4"/>
          <p:cNvGraphicFramePr>
            <a:graphicFrameLocks/>
          </p:cNvGraphicFramePr>
          <p:nvPr>
            <p:extLst/>
          </p:nvPr>
        </p:nvGraphicFramePr>
        <p:xfrm>
          <a:off x="457200" y="350838"/>
          <a:ext cx="8086725" cy="1501144"/>
        </p:xfrm>
        <a:graphic>
          <a:graphicData uri="http://schemas.openxmlformats.org/drawingml/2006/table">
            <a:tbl>
              <a:tblPr firstRow="1" bandRow="1">
                <a:tableStyleId>{5C22544A-7EE6-4342-B048-85BDC9FD1C3A}</a:tableStyleId>
              </a:tblPr>
              <a:tblGrid>
                <a:gridCol w="1219200"/>
                <a:gridCol w="1782763"/>
                <a:gridCol w="798512"/>
                <a:gridCol w="1543050"/>
                <a:gridCol w="1371600"/>
                <a:gridCol w="1371600"/>
              </a:tblGrid>
              <a:tr h="370880">
                <a:tc>
                  <a:txBody>
                    <a:bodyPr/>
                    <a:lstStyle/>
                    <a:p>
                      <a:pPr algn="ctr" fontAlgn="b"/>
                      <a:r>
                        <a:rPr lang="en-US" sz="2400" b="0" i="0" u="sng" strike="noStrike" dirty="0">
                          <a:solidFill>
                            <a:srgbClr val="000000"/>
                          </a:solidFill>
                          <a:latin typeface="+mj-lt"/>
                        </a:rPr>
                        <a:t>Year</a:t>
                      </a:r>
                    </a:p>
                  </a:txBody>
                  <a:tcPr marL="9525" marR="9525" marT="9526" marB="0" anchor="b"/>
                </a:tc>
                <a:tc>
                  <a:txBody>
                    <a:bodyPr/>
                    <a:lstStyle/>
                    <a:p>
                      <a:pPr algn="r" fontAlgn="b"/>
                      <a:r>
                        <a:rPr lang="en-US" sz="2400" b="0" i="0" u="sng" strike="noStrike" dirty="0" smtClean="0">
                          <a:solidFill>
                            <a:srgbClr val="000000"/>
                          </a:solidFill>
                          <a:latin typeface="+mj-lt"/>
                        </a:rPr>
                        <a:t>Annual Prod</a:t>
                      </a:r>
                      <a:endParaRPr lang="en-US" sz="2400" b="0" i="0" u="sng" strike="noStrike" dirty="0">
                        <a:solidFill>
                          <a:srgbClr val="000000"/>
                        </a:solidFill>
                        <a:latin typeface="+mj-lt"/>
                      </a:endParaRPr>
                    </a:p>
                  </a:txBody>
                  <a:tcPr marL="9525" marR="9525" marT="9526" marB="0" anchor="b"/>
                </a:tc>
                <a:tc>
                  <a:txBody>
                    <a:bodyPr/>
                    <a:lstStyle/>
                    <a:p>
                      <a:pPr algn="ctr" fontAlgn="b"/>
                      <a:r>
                        <a:rPr lang="en-US" sz="2400" b="0" i="0" u="sng" strike="noStrike" dirty="0">
                          <a:solidFill>
                            <a:srgbClr val="000000"/>
                          </a:solidFill>
                          <a:latin typeface="+mj-lt"/>
                        </a:rPr>
                        <a:t>Price</a:t>
                      </a:r>
                    </a:p>
                  </a:txBody>
                  <a:tcPr marL="9525" marR="9525" marT="9526" marB="0" anchor="b"/>
                </a:tc>
                <a:tc>
                  <a:txBody>
                    <a:bodyPr/>
                    <a:lstStyle/>
                    <a:p>
                      <a:pPr algn="ctr" fontAlgn="b"/>
                      <a:r>
                        <a:rPr lang="en-US" sz="2400" b="0" i="0" u="sng" strike="noStrike" dirty="0">
                          <a:solidFill>
                            <a:srgbClr val="000000"/>
                          </a:solidFill>
                          <a:latin typeface="+mj-lt"/>
                        </a:rPr>
                        <a:t>Cum n </a:t>
                      </a:r>
                    </a:p>
                  </a:txBody>
                  <a:tcPr marL="9525" marR="9525" marT="9526" marB="0" anchor="b"/>
                </a:tc>
                <a:tc>
                  <a:txBody>
                    <a:bodyPr/>
                    <a:lstStyle/>
                    <a:p>
                      <a:pPr algn="ctr" fontAlgn="b"/>
                      <a:r>
                        <a:rPr lang="en-US" sz="2400" b="0" i="0" u="sng" strike="noStrike" dirty="0" err="1">
                          <a:solidFill>
                            <a:srgbClr val="000000"/>
                          </a:solidFill>
                          <a:latin typeface="+mj-lt"/>
                        </a:rPr>
                        <a:t>ln</a:t>
                      </a:r>
                      <a:r>
                        <a:rPr lang="en-US" sz="2400" b="0" i="0" u="sng" strike="noStrike" dirty="0">
                          <a:solidFill>
                            <a:srgbClr val="000000"/>
                          </a:solidFill>
                          <a:latin typeface="+mj-lt"/>
                        </a:rPr>
                        <a:t>(cum n)</a:t>
                      </a:r>
                    </a:p>
                  </a:txBody>
                  <a:tcPr marL="9525" marR="9525" marT="9526" marB="0" anchor="b"/>
                </a:tc>
                <a:tc>
                  <a:txBody>
                    <a:bodyPr/>
                    <a:lstStyle/>
                    <a:p>
                      <a:pPr algn="ctr" fontAlgn="b"/>
                      <a:r>
                        <a:rPr lang="en-US" sz="2400" b="0" i="0" u="sng" strike="noStrike" dirty="0" err="1">
                          <a:solidFill>
                            <a:srgbClr val="000000"/>
                          </a:solidFill>
                          <a:latin typeface="+mj-lt"/>
                        </a:rPr>
                        <a:t>ln</a:t>
                      </a:r>
                      <a:r>
                        <a:rPr lang="en-US" sz="2400" b="0" i="0" u="sng" strike="noStrike" dirty="0">
                          <a:solidFill>
                            <a:srgbClr val="000000"/>
                          </a:solidFill>
                          <a:latin typeface="+mj-lt"/>
                        </a:rPr>
                        <a:t>(price)</a:t>
                      </a:r>
                    </a:p>
                  </a:txBody>
                  <a:tcPr marL="9525" marR="9525" marT="9526" marB="0" anchor="b"/>
                </a:tc>
              </a:tr>
              <a:tr h="370880">
                <a:tc>
                  <a:txBody>
                    <a:bodyPr/>
                    <a:lstStyle/>
                    <a:p>
                      <a:pPr algn="ctr"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a:solidFill>
                            <a:srgbClr val="000000"/>
                          </a:solidFill>
                          <a:latin typeface="+mj-lt"/>
                        </a:rPr>
                        <a:t>98</a:t>
                      </a:r>
                    </a:p>
                  </a:txBody>
                  <a:tcPr marL="9525" marR="9525" marT="9526" marB="0" anchor="b"/>
                </a:tc>
                <a:tc>
                  <a:txBody>
                    <a:bodyPr/>
                    <a:lstStyle/>
                    <a:p>
                      <a:pPr algn="ctr"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11.2385</a:t>
                      </a:r>
                    </a:p>
                  </a:txBody>
                  <a:tcPr marL="9525" marR="9525" marT="9526" marB="0" anchor="b"/>
                </a:tc>
                <a:tc>
                  <a:txBody>
                    <a:bodyPr/>
                    <a:lstStyle/>
                    <a:p>
                      <a:pPr algn="ctr" fontAlgn="b"/>
                      <a:r>
                        <a:rPr lang="en-US" sz="2400" b="0" i="0" u="none" strike="noStrike" dirty="0">
                          <a:solidFill>
                            <a:srgbClr val="000000"/>
                          </a:solidFill>
                          <a:latin typeface="+mj-lt"/>
                        </a:rPr>
                        <a:t>4.5850</a:t>
                      </a:r>
                    </a:p>
                  </a:txBody>
                  <a:tcPr marL="9525" marR="9525" marT="9526" marB="0" anchor="b"/>
                </a:tc>
              </a:tr>
              <a:tr h="370880">
                <a:tc>
                  <a:txBody>
                    <a:bodyPr/>
                    <a:lstStyle/>
                    <a:p>
                      <a:pPr algn="ctr"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264,000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45</a:t>
                      </a:r>
                    </a:p>
                  </a:txBody>
                  <a:tcPr marL="9525" marR="9525" marT="9526" marB="0" anchor="b"/>
                </a:tc>
                <a:tc>
                  <a:txBody>
                    <a:bodyPr/>
                    <a:lstStyle/>
                    <a:p>
                      <a:pPr algn="ctr" fontAlgn="b"/>
                      <a:r>
                        <a:rPr lang="en-US" sz="2400" b="0" i="0" u="none" strike="noStrike" dirty="0" smtClean="0">
                          <a:solidFill>
                            <a:srgbClr val="000000"/>
                          </a:solidFill>
                          <a:latin typeface="+mj-lt"/>
                        </a:rPr>
                        <a:t>   </a:t>
                      </a:r>
                      <a:r>
                        <a:rPr lang="en-US" sz="2400" b="0" i="0" u="none" strike="noStrike" baseline="0" dirty="0" smtClean="0">
                          <a:solidFill>
                            <a:srgbClr val="000000"/>
                          </a:solidFill>
                          <a:latin typeface="+mj-lt"/>
                        </a:rPr>
                        <a:t> </a:t>
                      </a:r>
                      <a:r>
                        <a:rPr lang="en-US" sz="2400" b="0" i="0" u="none" strike="noStrike" dirty="0" smtClean="0">
                          <a:solidFill>
                            <a:srgbClr val="000000"/>
                          </a:solidFill>
                          <a:latin typeface="+mj-lt"/>
                        </a:rPr>
                        <a:t>340,000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a:solidFill>
                            <a:srgbClr val="000000"/>
                          </a:solidFill>
                          <a:latin typeface="+mj-lt"/>
                        </a:rPr>
                        <a:t>12.7367</a:t>
                      </a:r>
                    </a:p>
                  </a:txBody>
                  <a:tcPr marL="9525" marR="9525" marT="9526" marB="0" anchor="b"/>
                </a:tc>
                <a:tc>
                  <a:txBody>
                    <a:bodyPr/>
                    <a:lstStyle/>
                    <a:p>
                      <a:pPr algn="ctr" fontAlgn="b"/>
                      <a:r>
                        <a:rPr lang="en-US" sz="2400" b="0" i="0" u="none" strike="noStrike" dirty="0">
                          <a:solidFill>
                            <a:srgbClr val="000000"/>
                          </a:solidFill>
                          <a:latin typeface="+mj-lt"/>
                        </a:rPr>
                        <a:t>3.8067</a:t>
                      </a:r>
                    </a:p>
                  </a:txBody>
                  <a:tcPr marL="9525" marR="9525" marT="9526" marB="0" anchor="b"/>
                </a:tc>
              </a:tr>
              <a:tr h="370880">
                <a:tc>
                  <a:txBody>
                    <a:bodyPr/>
                    <a:lstStyle/>
                    <a:p>
                      <a:pPr algn="ctr"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810,000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35</a:t>
                      </a:r>
                    </a:p>
                  </a:txBody>
                  <a:tcPr marL="9525" marR="9525" marT="9526" marB="0" anchor="b"/>
                </a:tc>
                <a:tc>
                  <a:txBody>
                    <a:bodyPr/>
                    <a:lstStyle/>
                    <a:p>
                      <a:pPr algn="ctr" fontAlgn="b"/>
                      <a:r>
                        <a:rPr lang="en-US" sz="2400" b="0" i="0" u="none" strike="noStrike" dirty="0" smtClean="0">
                          <a:solidFill>
                            <a:srgbClr val="000000"/>
                          </a:solidFill>
                          <a:latin typeface="+mj-lt"/>
                        </a:rPr>
                        <a:t>1,150,000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sng" strike="noStrike" dirty="0">
                          <a:solidFill>
                            <a:srgbClr val="000000"/>
                          </a:solidFill>
                          <a:latin typeface="+mj-lt"/>
                        </a:rPr>
                        <a:t>13.9553</a:t>
                      </a:r>
                    </a:p>
                  </a:txBody>
                  <a:tcPr marL="9525" marR="9525" marT="9526" marB="0" anchor="b"/>
                </a:tc>
                <a:tc>
                  <a:txBody>
                    <a:bodyPr/>
                    <a:lstStyle/>
                    <a:p>
                      <a:pPr algn="ctr" fontAlgn="b"/>
                      <a:r>
                        <a:rPr lang="en-US" sz="2400" b="0" i="0" u="sng" strike="noStrike" dirty="0">
                          <a:solidFill>
                            <a:srgbClr val="000000"/>
                          </a:solidFill>
                          <a:latin typeface="+mj-lt"/>
                        </a:rPr>
                        <a:t>3.5553</a:t>
                      </a:r>
                    </a:p>
                  </a:txBody>
                  <a:tcPr marL="9525" marR="9525" marT="9526" marB="0" anchor="b"/>
                </a:tc>
              </a:tr>
            </a:tbl>
          </a:graphicData>
        </a:graphic>
      </p:graphicFrame>
      <p:pic>
        <p:nvPicPr>
          <p:cNvPr id="7" name="Picture 2" descr="C:\Temp\pi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2" y="3575209"/>
            <a:ext cx="346962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6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endParaRPr lang="en-US" altLang="en-US" dirty="0" smtClean="0"/>
          </a:p>
          <a:p>
            <a:endParaRPr lang="en-US" altLang="en-US" dirty="0" smtClean="0"/>
          </a:p>
          <a:p>
            <a:endParaRPr lang="en-US" altLang="en-US" dirty="0" smtClean="0"/>
          </a:p>
          <a:p>
            <a:endParaRPr lang="en-US" altLang="en-US" sz="1600" dirty="0" smtClean="0"/>
          </a:p>
          <a:p>
            <a:r>
              <a:rPr lang="en-US" altLang="en-US" sz="2800" dirty="0"/>
              <a:t>Predicted </a:t>
            </a:r>
            <a:r>
              <a:rPr lang="en-US" altLang="en-US" sz="2800" dirty="0" err="1"/>
              <a:t>ln</a:t>
            </a:r>
            <a:r>
              <a:rPr lang="en-US" altLang="en-US" sz="2800" dirty="0"/>
              <a:t>(cost) = </a:t>
            </a:r>
            <a:r>
              <a:rPr lang="en-US" altLang="en-US" sz="2800" dirty="0" smtClean="0"/>
              <a:t>8.841</a:t>
            </a:r>
            <a:r>
              <a:rPr lang="en-US" altLang="en-US" sz="2800" dirty="0" smtClean="0">
                <a:sym typeface="Wingdings" panose="05000000000000000000" pitchFamily="2" charset="2"/>
              </a:rPr>
              <a:t>–0.384 </a:t>
            </a:r>
            <a:r>
              <a:rPr lang="en-US" altLang="en-US" sz="2800" dirty="0" err="1">
                <a:sym typeface="Wingdings" panose="05000000000000000000" pitchFamily="2" charset="2"/>
              </a:rPr>
              <a:t>ln</a:t>
            </a:r>
            <a:r>
              <a:rPr lang="en-US" altLang="en-US" sz="2800" dirty="0">
                <a:sym typeface="Wingdings" panose="05000000000000000000" pitchFamily="2" charset="2"/>
              </a:rPr>
              <a:t>(cum n</a:t>
            </a:r>
            <a:r>
              <a:rPr lang="en-US" altLang="en-US" sz="2800" dirty="0" smtClean="0">
                <a:sym typeface="Wingdings" panose="05000000000000000000" pitchFamily="2" charset="2"/>
              </a:rPr>
              <a:t>)</a:t>
            </a:r>
          </a:p>
          <a:p>
            <a:pPr marL="0" lvl="2" indent="0">
              <a:buNone/>
            </a:pPr>
            <a:r>
              <a:rPr lang="en-US" altLang="en-US" b="0" i="1" dirty="0">
                <a:sym typeface="Wingdings" panose="05000000000000000000" pitchFamily="2" charset="2"/>
              </a:rPr>
              <a:t> </a:t>
            </a:r>
            <a:r>
              <a:rPr lang="en-US" altLang="en-US" b="0" i="1" dirty="0" smtClean="0">
                <a:sym typeface="Wingdings" panose="05000000000000000000" pitchFamily="2" charset="2"/>
              </a:rPr>
              <a:t>2</a:t>
            </a:r>
            <a:r>
              <a:rPr lang="en-US" altLang="en-US" b="0" i="1" baseline="30000" dirty="0" smtClean="0">
                <a:sym typeface="Wingdings" panose="05000000000000000000" pitchFamily="2" charset="2"/>
              </a:rPr>
              <a:t>–0.3843</a:t>
            </a:r>
            <a:r>
              <a:rPr lang="en-US" altLang="en-US" b="0" i="1" dirty="0" smtClean="0">
                <a:sym typeface="Wingdings" panose="05000000000000000000" pitchFamily="2" charset="2"/>
              </a:rPr>
              <a:t> </a:t>
            </a:r>
            <a:r>
              <a:rPr lang="en-US" altLang="en-US" b="0" i="1" dirty="0">
                <a:sym typeface="Wingdings" panose="05000000000000000000" pitchFamily="2" charset="2"/>
              </a:rPr>
              <a:t>= 0.766</a:t>
            </a:r>
            <a:r>
              <a:rPr lang="en-US" altLang="en-US" b="0" i="1" dirty="0" smtClean="0">
                <a:sym typeface="Wingdings" panose="05000000000000000000" pitchFamily="2" charset="2"/>
              </a:rPr>
              <a:t>, so Company has 76.6</a:t>
            </a:r>
            <a:r>
              <a:rPr lang="en-US" altLang="en-US" b="0" i="1" dirty="0">
                <a:sym typeface="Wingdings" panose="05000000000000000000" pitchFamily="2" charset="2"/>
              </a:rPr>
              <a:t>% learning curve</a:t>
            </a:r>
          </a:p>
          <a:p>
            <a:endParaRPr lang="en-US" altLang="en-US" sz="1000" dirty="0">
              <a:sym typeface="Wingdings" panose="05000000000000000000" pitchFamily="2" charset="2"/>
            </a:endParaRPr>
          </a:p>
          <a:p>
            <a:pPr lvl="1"/>
            <a:r>
              <a:rPr lang="en-US" altLang="en-US" dirty="0" smtClean="0">
                <a:sym typeface="Wingdings" panose="05000000000000000000" pitchFamily="2" charset="2"/>
              </a:rPr>
              <a:t>What is predicted cost of 2 millionth item?</a:t>
            </a:r>
          </a:p>
          <a:p>
            <a:pPr lvl="1"/>
            <a:r>
              <a:rPr lang="en-US" altLang="en-US" dirty="0">
                <a:sym typeface="Wingdings" panose="05000000000000000000" pitchFamily="2" charset="2"/>
              </a:rPr>
              <a:t>n = 2 million  </a:t>
            </a:r>
            <a:r>
              <a:rPr lang="en-US" altLang="en-US" dirty="0" smtClean="0">
                <a:sym typeface="Wingdings" panose="05000000000000000000" pitchFamily="2" charset="2"/>
              </a:rPr>
              <a:t>predicted </a:t>
            </a:r>
            <a:r>
              <a:rPr lang="en-US" altLang="en-US" dirty="0" err="1">
                <a:sym typeface="Wingdings" panose="05000000000000000000" pitchFamily="2" charset="2"/>
              </a:rPr>
              <a:t>ln</a:t>
            </a:r>
            <a:r>
              <a:rPr lang="en-US" altLang="en-US" dirty="0">
                <a:sym typeface="Wingdings" panose="05000000000000000000" pitchFamily="2" charset="2"/>
              </a:rPr>
              <a:t>(cost) = 3.2656  		</a:t>
            </a:r>
            <a:r>
              <a:rPr lang="en-US" altLang="en-US" dirty="0" smtClean="0">
                <a:sym typeface="Wingdings" panose="05000000000000000000" pitchFamily="2" charset="2"/>
              </a:rPr>
              <a:t>	  </a:t>
            </a:r>
            <a:r>
              <a:rPr lang="en-US" altLang="en-US" dirty="0">
                <a:sym typeface="Wingdings" panose="05000000000000000000" pitchFamily="2" charset="2"/>
              </a:rPr>
              <a:t>predicted cost = $26.20</a:t>
            </a:r>
            <a:endParaRPr lang="en-US" altLang="en-US" sz="3200"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pPr eaLnBrk="1" hangingPunct="1"/>
            <a:fld id="{59C07559-6D0C-4D0A-8BD7-8B9CCA277975}" type="slidenum">
              <a:rPr lang="en-US" altLang="en-US" b="0" i="0">
                <a:solidFill>
                  <a:schemeClr val="bg1"/>
                </a:solidFill>
              </a:rPr>
              <a:pPr eaLnBrk="1" hangingPunct="1"/>
              <a:t>78</a:t>
            </a:fld>
            <a:endParaRPr lang="en-US" altLang="en-US" b="0" i="0">
              <a:solidFill>
                <a:schemeClr val="bg1"/>
              </a:solidFill>
            </a:endParaRPr>
          </a:p>
        </p:txBody>
      </p:sp>
      <p:graphicFrame>
        <p:nvGraphicFramePr>
          <p:cNvPr id="6" name="Content Placeholder 4"/>
          <p:cNvGraphicFramePr>
            <a:graphicFrameLocks/>
          </p:cNvGraphicFramePr>
          <p:nvPr>
            <p:extLst/>
          </p:nvPr>
        </p:nvGraphicFramePr>
        <p:xfrm>
          <a:off x="457200" y="350838"/>
          <a:ext cx="8086725" cy="1501144"/>
        </p:xfrm>
        <a:graphic>
          <a:graphicData uri="http://schemas.openxmlformats.org/drawingml/2006/table">
            <a:tbl>
              <a:tblPr firstRow="1" bandRow="1">
                <a:tableStyleId>{5C22544A-7EE6-4342-B048-85BDC9FD1C3A}</a:tableStyleId>
              </a:tblPr>
              <a:tblGrid>
                <a:gridCol w="1219200"/>
                <a:gridCol w="1782763"/>
                <a:gridCol w="798512"/>
                <a:gridCol w="1543050"/>
                <a:gridCol w="1371600"/>
                <a:gridCol w="1371600"/>
              </a:tblGrid>
              <a:tr h="370880">
                <a:tc>
                  <a:txBody>
                    <a:bodyPr/>
                    <a:lstStyle/>
                    <a:p>
                      <a:pPr algn="ctr" fontAlgn="b"/>
                      <a:r>
                        <a:rPr lang="en-US" sz="2400" b="0" i="0" u="sng" strike="noStrike" dirty="0">
                          <a:solidFill>
                            <a:srgbClr val="000000"/>
                          </a:solidFill>
                          <a:latin typeface="+mj-lt"/>
                        </a:rPr>
                        <a:t>Year</a:t>
                      </a:r>
                    </a:p>
                  </a:txBody>
                  <a:tcPr marL="9525" marR="9525" marT="9526" marB="0" anchor="b"/>
                </a:tc>
                <a:tc>
                  <a:txBody>
                    <a:bodyPr/>
                    <a:lstStyle/>
                    <a:p>
                      <a:pPr algn="r" fontAlgn="b"/>
                      <a:r>
                        <a:rPr lang="en-US" sz="2400" b="0" i="0" u="sng" strike="noStrike" dirty="0" smtClean="0">
                          <a:solidFill>
                            <a:srgbClr val="000000"/>
                          </a:solidFill>
                          <a:latin typeface="+mj-lt"/>
                        </a:rPr>
                        <a:t>Annual Prod</a:t>
                      </a:r>
                      <a:endParaRPr lang="en-US" sz="2400" b="0" i="0" u="sng" strike="noStrike" dirty="0">
                        <a:solidFill>
                          <a:srgbClr val="000000"/>
                        </a:solidFill>
                        <a:latin typeface="+mj-lt"/>
                      </a:endParaRPr>
                    </a:p>
                  </a:txBody>
                  <a:tcPr marL="9525" marR="9525" marT="9526" marB="0" anchor="b"/>
                </a:tc>
                <a:tc>
                  <a:txBody>
                    <a:bodyPr/>
                    <a:lstStyle/>
                    <a:p>
                      <a:pPr algn="ctr" fontAlgn="b"/>
                      <a:r>
                        <a:rPr lang="en-US" sz="2400" b="0" i="0" u="sng" strike="noStrike" dirty="0">
                          <a:solidFill>
                            <a:srgbClr val="000000"/>
                          </a:solidFill>
                          <a:latin typeface="+mj-lt"/>
                        </a:rPr>
                        <a:t>Price</a:t>
                      </a:r>
                    </a:p>
                  </a:txBody>
                  <a:tcPr marL="9525" marR="9525" marT="9526" marB="0" anchor="b"/>
                </a:tc>
                <a:tc>
                  <a:txBody>
                    <a:bodyPr/>
                    <a:lstStyle/>
                    <a:p>
                      <a:pPr algn="ctr" fontAlgn="b"/>
                      <a:r>
                        <a:rPr lang="en-US" sz="2400" b="0" i="0" u="sng" strike="noStrike" dirty="0">
                          <a:solidFill>
                            <a:srgbClr val="000000"/>
                          </a:solidFill>
                          <a:latin typeface="+mj-lt"/>
                        </a:rPr>
                        <a:t>Cum n </a:t>
                      </a:r>
                    </a:p>
                  </a:txBody>
                  <a:tcPr marL="9525" marR="9525" marT="9526" marB="0" anchor="b"/>
                </a:tc>
                <a:tc>
                  <a:txBody>
                    <a:bodyPr/>
                    <a:lstStyle/>
                    <a:p>
                      <a:pPr algn="ctr" fontAlgn="b"/>
                      <a:r>
                        <a:rPr lang="en-US" sz="2400" b="0" i="0" u="sng" strike="noStrike" dirty="0" err="1">
                          <a:solidFill>
                            <a:srgbClr val="000000"/>
                          </a:solidFill>
                          <a:latin typeface="+mj-lt"/>
                        </a:rPr>
                        <a:t>ln</a:t>
                      </a:r>
                      <a:r>
                        <a:rPr lang="en-US" sz="2400" b="0" i="0" u="sng" strike="noStrike" dirty="0">
                          <a:solidFill>
                            <a:srgbClr val="000000"/>
                          </a:solidFill>
                          <a:latin typeface="+mj-lt"/>
                        </a:rPr>
                        <a:t>(cum n)</a:t>
                      </a:r>
                    </a:p>
                  </a:txBody>
                  <a:tcPr marL="9525" marR="9525" marT="9526" marB="0" anchor="b"/>
                </a:tc>
                <a:tc>
                  <a:txBody>
                    <a:bodyPr/>
                    <a:lstStyle/>
                    <a:p>
                      <a:pPr algn="ctr" fontAlgn="b"/>
                      <a:r>
                        <a:rPr lang="en-US" sz="2400" b="0" i="0" u="sng" strike="noStrike" dirty="0" err="1">
                          <a:solidFill>
                            <a:srgbClr val="000000"/>
                          </a:solidFill>
                          <a:latin typeface="+mj-lt"/>
                        </a:rPr>
                        <a:t>ln</a:t>
                      </a:r>
                      <a:r>
                        <a:rPr lang="en-US" sz="2400" b="0" i="0" u="sng" strike="noStrike" dirty="0">
                          <a:solidFill>
                            <a:srgbClr val="000000"/>
                          </a:solidFill>
                          <a:latin typeface="+mj-lt"/>
                        </a:rPr>
                        <a:t>(price)</a:t>
                      </a:r>
                    </a:p>
                  </a:txBody>
                  <a:tcPr marL="9525" marR="9525" marT="9526" marB="0" anchor="b"/>
                </a:tc>
              </a:tr>
              <a:tr h="370880">
                <a:tc>
                  <a:txBody>
                    <a:bodyPr/>
                    <a:lstStyle/>
                    <a:p>
                      <a:pPr algn="ctr"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a:solidFill>
                            <a:srgbClr val="000000"/>
                          </a:solidFill>
                          <a:latin typeface="+mj-lt"/>
                        </a:rPr>
                        <a:t>98</a:t>
                      </a:r>
                    </a:p>
                  </a:txBody>
                  <a:tcPr marL="9525" marR="9525" marT="9526" marB="0" anchor="b"/>
                </a:tc>
                <a:tc>
                  <a:txBody>
                    <a:bodyPr/>
                    <a:lstStyle/>
                    <a:p>
                      <a:pPr algn="ctr"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11.2385</a:t>
                      </a:r>
                    </a:p>
                  </a:txBody>
                  <a:tcPr marL="9525" marR="9525" marT="9526" marB="0" anchor="b"/>
                </a:tc>
                <a:tc>
                  <a:txBody>
                    <a:bodyPr/>
                    <a:lstStyle/>
                    <a:p>
                      <a:pPr algn="ctr" fontAlgn="b"/>
                      <a:r>
                        <a:rPr lang="en-US" sz="2400" b="0" i="0" u="none" strike="noStrike" dirty="0">
                          <a:solidFill>
                            <a:srgbClr val="000000"/>
                          </a:solidFill>
                          <a:latin typeface="+mj-lt"/>
                        </a:rPr>
                        <a:t>4.5850</a:t>
                      </a:r>
                    </a:p>
                  </a:txBody>
                  <a:tcPr marL="9525" marR="9525" marT="9526" marB="0" anchor="b"/>
                </a:tc>
              </a:tr>
              <a:tr h="370880">
                <a:tc>
                  <a:txBody>
                    <a:bodyPr/>
                    <a:lstStyle/>
                    <a:p>
                      <a:pPr algn="ctr"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264,000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45</a:t>
                      </a:r>
                    </a:p>
                  </a:txBody>
                  <a:tcPr marL="9525" marR="9525" marT="9526" marB="0" anchor="b"/>
                </a:tc>
                <a:tc>
                  <a:txBody>
                    <a:bodyPr/>
                    <a:lstStyle/>
                    <a:p>
                      <a:pPr algn="ctr" fontAlgn="b"/>
                      <a:r>
                        <a:rPr lang="en-US" sz="2400" b="0" i="0" u="none" strike="noStrike" dirty="0" smtClean="0">
                          <a:solidFill>
                            <a:srgbClr val="000000"/>
                          </a:solidFill>
                          <a:latin typeface="+mj-lt"/>
                        </a:rPr>
                        <a:t>   </a:t>
                      </a:r>
                      <a:r>
                        <a:rPr lang="en-US" sz="2400" b="0" i="0" u="none" strike="noStrike" baseline="0" dirty="0" smtClean="0">
                          <a:solidFill>
                            <a:srgbClr val="000000"/>
                          </a:solidFill>
                          <a:latin typeface="+mj-lt"/>
                        </a:rPr>
                        <a:t> </a:t>
                      </a:r>
                      <a:r>
                        <a:rPr lang="en-US" sz="2400" b="0" i="0" u="none" strike="noStrike" dirty="0" smtClean="0">
                          <a:solidFill>
                            <a:srgbClr val="000000"/>
                          </a:solidFill>
                          <a:latin typeface="+mj-lt"/>
                        </a:rPr>
                        <a:t>340,000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a:solidFill>
                            <a:srgbClr val="000000"/>
                          </a:solidFill>
                          <a:latin typeface="+mj-lt"/>
                        </a:rPr>
                        <a:t>12.7367</a:t>
                      </a:r>
                    </a:p>
                  </a:txBody>
                  <a:tcPr marL="9525" marR="9525" marT="9526" marB="0" anchor="b"/>
                </a:tc>
                <a:tc>
                  <a:txBody>
                    <a:bodyPr/>
                    <a:lstStyle/>
                    <a:p>
                      <a:pPr algn="ctr" fontAlgn="b"/>
                      <a:r>
                        <a:rPr lang="en-US" sz="2400" b="0" i="0" u="none" strike="noStrike" dirty="0">
                          <a:solidFill>
                            <a:srgbClr val="000000"/>
                          </a:solidFill>
                          <a:latin typeface="+mj-lt"/>
                        </a:rPr>
                        <a:t>3.8067</a:t>
                      </a:r>
                    </a:p>
                  </a:txBody>
                  <a:tcPr marL="9525" marR="9525" marT="9526" marB="0" anchor="b"/>
                </a:tc>
              </a:tr>
              <a:tr h="370880">
                <a:tc>
                  <a:txBody>
                    <a:bodyPr/>
                    <a:lstStyle/>
                    <a:p>
                      <a:pPr algn="ctr"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dirty="0" smtClean="0">
                          <a:solidFill>
                            <a:srgbClr val="000000"/>
                          </a:solidFill>
                          <a:latin typeface="+mj-lt"/>
                        </a:rPr>
                        <a:t>810,000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none" strike="noStrike">
                          <a:solidFill>
                            <a:srgbClr val="000000"/>
                          </a:solidFill>
                          <a:latin typeface="+mj-lt"/>
                        </a:rPr>
                        <a:t>35</a:t>
                      </a:r>
                    </a:p>
                  </a:txBody>
                  <a:tcPr marL="9525" marR="9525" marT="9526" marB="0" anchor="b"/>
                </a:tc>
                <a:tc>
                  <a:txBody>
                    <a:bodyPr/>
                    <a:lstStyle/>
                    <a:p>
                      <a:pPr algn="ctr" fontAlgn="b"/>
                      <a:r>
                        <a:rPr lang="en-US" sz="2400" b="0" i="0" u="none" strike="noStrike" dirty="0" smtClean="0">
                          <a:solidFill>
                            <a:srgbClr val="000000"/>
                          </a:solidFill>
                          <a:latin typeface="+mj-lt"/>
                        </a:rPr>
                        <a:t>1,150,000</a:t>
                      </a:r>
                      <a:endParaRPr lang="en-US" sz="2400" b="0" i="0" u="none" strike="noStrike" dirty="0">
                        <a:solidFill>
                          <a:srgbClr val="000000"/>
                        </a:solidFill>
                        <a:latin typeface="+mj-lt"/>
                      </a:endParaRPr>
                    </a:p>
                  </a:txBody>
                  <a:tcPr marL="9525" marR="9525" marT="9526" marB="0" anchor="b"/>
                </a:tc>
                <a:tc>
                  <a:txBody>
                    <a:bodyPr/>
                    <a:lstStyle/>
                    <a:p>
                      <a:pPr algn="ctr" fontAlgn="b"/>
                      <a:r>
                        <a:rPr lang="en-US" sz="2400" b="0" i="0" u="sng" strike="noStrike" dirty="0">
                          <a:solidFill>
                            <a:srgbClr val="000000"/>
                          </a:solidFill>
                          <a:latin typeface="+mj-lt"/>
                        </a:rPr>
                        <a:t>13.9553</a:t>
                      </a:r>
                    </a:p>
                  </a:txBody>
                  <a:tcPr marL="9525" marR="9525" marT="9526" marB="0" anchor="b"/>
                </a:tc>
                <a:tc>
                  <a:txBody>
                    <a:bodyPr/>
                    <a:lstStyle/>
                    <a:p>
                      <a:pPr algn="ctr" fontAlgn="b"/>
                      <a:r>
                        <a:rPr lang="en-US" sz="2400" b="0" i="0" u="sng" strike="noStrike" dirty="0">
                          <a:solidFill>
                            <a:srgbClr val="000000"/>
                          </a:solidFill>
                          <a:latin typeface="+mj-lt"/>
                        </a:rPr>
                        <a:t>3.5553</a:t>
                      </a:r>
                    </a:p>
                  </a:txBody>
                  <a:tcPr marL="9525" marR="9525" marT="9526" marB="0" anchor="b"/>
                </a:tc>
              </a:tr>
            </a:tbl>
          </a:graphicData>
        </a:graphic>
      </p:graphicFrame>
    </p:spTree>
    <p:extLst>
      <p:ext uri="{BB962C8B-B14F-4D97-AF65-F5344CB8AC3E}">
        <p14:creationId xmlns:p14="http://schemas.microsoft.com/office/powerpoint/2010/main" val="3209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charRg st="148" end="253"/>
                                            </p:txEl>
                                          </p:spTgt>
                                        </p:tgtEl>
                                        <p:attrNameLst>
                                          <p:attrName>style.visibility</p:attrName>
                                        </p:attrNameLst>
                                      </p:cBhvr>
                                      <p:to>
                                        <p:strVal val="visible"/>
                                      </p:to>
                                    </p:set>
                                    <p:animEffect transition="in" filter="fade">
                                      <p:cBhvr>
                                        <p:cTn id="12" dur="500"/>
                                        <p:tgtEl>
                                          <p:spTgt spid="3">
                                            <p:txEl>
                                              <p:charRg st="148"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Summary:</a:t>
            </a:r>
          </a:p>
          <a:p>
            <a:pPr lvl="1"/>
            <a:r>
              <a:rPr lang="en-US" dirty="0" smtClean="0"/>
              <a:t>Items cost $35 to make, but the 2 millionth item will cost $26</a:t>
            </a:r>
          </a:p>
          <a:p>
            <a:pPr lvl="1"/>
            <a:r>
              <a:rPr lang="en-US" dirty="0" smtClean="0"/>
              <a:t>We </a:t>
            </a:r>
            <a:r>
              <a:rPr lang="en-US" u="sng" dirty="0" smtClean="0"/>
              <a:t>could</a:t>
            </a:r>
            <a:r>
              <a:rPr lang="en-US" dirty="0" smtClean="0"/>
              <a:t> spend $7M to build a plant to increase production from 810K per year to 1.6M per year … should we?</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79</a:t>
            </a:fld>
            <a:endParaRPr lang="en-US" altLang="en-US"/>
          </a:p>
        </p:txBody>
      </p:sp>
      <p:graphicFrame>
        <p:nvGraphicFramePr>
          <p:cNvPr id="5" name="Content Placeholder 4"/>
          <p:cNvGraphicFramePr>
            <a:graphicFrameLocks/>
          </p:cNvGraphicFramePr>
          <p:nvPr>
            <p:extLst>
              <p:ext uri="{D42A27DB-BD31-4B8C-83A1-F6EECF244321}">
                <p14:modId xmlns:p14="http://schemas.microsoft.com/office/powerpoint/2010/main" val="3863239377"/>
              </p:ext>
            </p:extLst>
          </p:nvPr>
        </p:nvGraphicFramePr>
        <p:xfrm>
          <a:off x="693095" y="3243394"/>
          <a:ext cx="7639311" cy="2842260"/>
        </p:xfrm>
        <a:graphic>
          <a:graphicData uri="http://schemas.openxmlformats.org/drawingml/2006/table">
            <a:tbl>
              <a:tblPr firstRow="1" bandRow="1">
                <a:tableStyleId>{5C22544A-7EE6-4342-B048-85BDC9FD1C3A}</a:tableStyleId>
              </a:tblPr>
              <a:tblGrid>
                <a:gridCol w="1193636"/>
                <a:gridCol w="1763549"/>
                <a:gridCol w="1152150"/>
                <a:gridCol w="1920250"/>
                <a:gridCol w="1609726"/>
              </a:tblGrid>
              <a:tr h="370946">
                <a:tc>
                  <a:txBody>
                    <a:bodyPr/>
                    <a:lstStyle/>
                    <a:p>
                      <a:pPr algn="ctr" rtl="0" fontAlgn="b"/>
                      <a:r>
                        <a:rPr lang="en-US" sz="2400" b="0" i="0" u="sng" strike="noStrike" dirty="0">
                          <a:solidFill>
                            <a:srgbClr val="000000"/>
                          </a:solidFill>
                          <a:latin typeface="+mj-lt"/>
                        </a:rPr>
                        <a:t>Year</a:t>
                      </a:r>
                    </a:p>
                  </a:txBody>
                  <a:tcPr marL="342900" marR="0" marT="0" marB="0" anchor="b"/>
                </a:tc>
                <a:tc>
                  <a:txBody>
                    <a:bodyPr/>
                    <a:lstStyle/>
                    <a:p>
                      <a:pPr algn="ctr" rtl="0" fontAlgn="b"/>
                      <a:r>
                        <a:rPr lang="en-US" sz="2400" b="0" i="0" u="sng" strike="noStrike" dirty="0">
                          <a:solidFill>
                            <a:srgbClr val="000000"/>
                          </a:solidFill>
                          <a:latin typeface="+mj-lt"/>
                        </a:rPr>
                        <a:t>Annual. Prod</a:t>
                      </a:r>
                    </a:p>
                  </a:txBody>
                  <a:tcPr marL="342900" marR="0" marT="0" marB="0" anchor="b"/>
                </a:tc>
                <a:tc>
                  <a:txBody>
                    <a:bodyPr/>
                    <a:lstStyle/>
                    <a:p>
                      <a:pPr algn="ctr" rtl="0" fontAlgn="b"/>
                      <a:r>
                        <a:rPr lang="en-US" sz="2400" b="0" i="0" u="sng" strike="noStrike" dirty="0">
                          <a:solidFill>
                            <a:srgbClr val="000000"/>
                          </a:solidFill>
                          <a:latin typeface="+mj-lt"/>
                        </a:rPr>
                        <a:t>Cost</a:t>
                      </a:r>
                    </a:p>
                  </a:txBody>
                  <a:tcPr marL="342900" marR="0" marT="0" marB="0" anchor="b"/>
                </a:tc>
                <a:tc>
                  <a:txBody>
                    <a:bodyPr/>
                    <a:lstStyle/>
                    <a:p>
                      <a:pPr algn="ctr" rtl="0" fontAlgn="b"/>
                      <a:r>
                        <a:rPr lang="en-US" sz="2400" b="0" i="0" u="sng" strike="noStrike" dirty="0" smtClean="0">
                          <a:solidFill>
                            <a:srgbClr val="000000"/>
                          </a:solidFill>
                          <a:latin typeface="+mj-lt"/>
                        </a:rPr>
                        <a:t>Global sales (M) </a:t>
                      </a:r>
                      <a:endParaRPr lang="en-US" sz="2400" b="0" i="0" u="sng" strike="noStrike" dirty="0">
                        <a:solidFill>
                          <a:srgbClr val="000000"/>
                        </a:solidFill>
                        <a:latin typeface="+mj-lt"/>
                      </a:endParaRPr>
                    </a:p>
                  </a:txBody>
                  <a:tcPr marL="342900" marR="0" marT="0" marB="0" anchor="b"/>
                </a:tc>
                <a:tc>
                  <a:txBody>
                    <a:bodyPr/>
                    <a:lstStyle/>
                    <a:p>
                      <a:pPr algn="ctr" fontAlgn="b"/>
                      <a:r>
                        <a:rPr lang="en-US" sz="2400" b="0" i="0" u="sng" strike="noStrike" dirty="0" smtClean="0">
                          <a:solidFill>
                            <a:srgbClr val="000000"/>
                          </a:solidFill>
                          <a:latin typeface="+mj-lt"/>
                        </a:rPr>
                        <a:t>Market Price</a:t>
                      </a:r>
                      <a:endParaRPr lang="en-US" sz="2400" b="0" i="0" u="sng" strike="noStrike" dirty="0">
                        <a:solidFill>
                          <a:srgbClr val="000000"/>
                        </a:solidFill>
                        <a:latin typeface="+mj-lt"/>
                      </a:endParaRPr>
                    </a:p>
                  </a:txBody>
                  <a:tcPr marL="0" marR="0" marT="0" marB="0" anchor="b"/>
                </a:tc>
              </a:tr>
              <a:tr h="370946">
                <a:tc>
                  <a:txBody>
                    <a:bodyPr/>
                    <a:lstStyle/>
                    <a:p>
                      <a:pPr algn="ctr" rtl="0" fontAlgn="b"/>
                      <a:r>
                        <a:rPr lang="en-US" sz="2400" b="0" i="0" u="none" strike="noStrike" dirty="0" smtClean="0">
                          <a:solidFill>
                            <a:srgbClr val="000000"/>
                          </a:solidFill>
                          <a:latin typeface="+mj-lt"/>
                        </a:rPr>
                        <a:t>1</a:t>
                      </a:r>
                      <a:endParaRPr lang="en-US" sz="2400" b="0" i="0" u="none" strike="noStrike" dirty="0">
                        <a:solidFill>
                          <a:srgbClr val="000000"/>
                        </a:solidFill>
                        <a:latin typeface="+mj-lt"/>
                      </a:endParaRPr>
                    </a:p>
                  </a:txBody>
                  <a:tcPr marL="34290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r>
                        <a:rPr lang="en-US" sz="2400" b="0" i="0" u="none" strike="noStrike" dirty="0" smtClean="0">
                          <a:solidFill>
                            <a:srgbClr val="000000"/>
                          </a:solidFill>
                          <a:effectLst/>
                          <a:latin typeface="+mj-lt"/>
                        </a:rPr>
                        <a:t>  2.5</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a:solidFill>
                            <a:srgbClr val="000000"/>
                          </a:solidFill>
                          <a:latin typeface="+mj-lt"/>
                        </a:rPr>
                        <a:t>$400 </a:t>
                      </a:r>
                    </a:p>
                  </a:txBody>
                  <a:tcPr marL="342900" marR="0" marT="0" marB="0" anchor="b"/>
                </a:tc>
              </a:tr>
              <a:tr h="370946">
                <a:tc>
                  <a:txBody>
                    <a:bodyPr/>
                    <a:lstStyle/>
                    <a:p>
                      <a:pPr algn="ctr" rtl="0"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$98 </a:t>
                      </a:r>
                    </a:p>
                  </a:txBody>
                  <a:tcPr marL="342900" marR="0" marT="0" marB="0" anchor="b"/>
                </a:tc>
                <a:tc>
                  <a:txBody>
                    <a:bodyPr/>
                    <a:lstStyle/>
                    <a:p>
                      <a:pPr algn="ctr" fontAlgn="b"/>
                      <a:r>
                        <a:rPr lang="en-US" sz="2400" b="0" i="0" u="none" strike="noStrike" dirty="0" smtClean="0">
                          <a:solidFill>
                            <a:srgbClr val="000000"/>
                          </a:solidFill>
                          <a:effectLst/>
                          <a:latin typeface="+mj-lt"/>
                        </a:rPr>
                        <a:t>  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$216</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264,000</a:t>
                      </a:r>
                    </a:p>
                  </a:txBody>
                  <a:tcPr marL="342900" marR="0" marT="0" marB="0" anchor="b"/>
                </a:tc>
                <a:tc>
                  <a:txBody>
                    <a:bodyPr/>
                    <a:lstStyle/>
                    <a:p>
                      <a:pPr algn="ctr" rtl="0" fontAlgn="b"/>
                      <a:r>
                        <a:rPr lang="en-US" sz="2400" b="0" i="0" u="none" strike="noStrike" dirty="0">
                          <a:solidFill>
                            <a:srgbClr val="000000"/>
                          </a:solidFill>
                          <a:latin typeface="+mj-lt"/>
                        </a:rPr>
                        <a:t>$45 </a:t>
                      </a:r>
                    </a:p>
                  </a:txBody>
                  <a:tcPr marL="342900" marR="0" marT="0" marB="0" anchor="b"/>
                </a:tc>
                <a:tc>
                  <a:txBody>
                    <a:bodyPr/>
                    <a:lstStyle/>
                    <a:p>
                      <a:pPr algn="ctr" fontAlgn="b"/>
                      <a:r>
                        <a:rPr lang="en-US" sz="2400" b="0" i="0" u="none" strike="noStrike" dirty="0" smtClean="0">
                          <a:solidFill>
                            <a:srgbClr val="000000"/>
                          </a:solidFill>
                          <a:effectLst/>
                          <a:latin typeface="+mj-lt"/>
                        </a:rPr>
                        <a:t>15.0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$130</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a:solidFill>
                            <a:srgbClr val="000000"/>
                          </a:solidFill>
                          <a:latin typeface="+mj-lt"/>
                        </a:rPr>
                        <a:t>810,000</a:t>
                      </a:r>
                    </a:p>
                  </a:txBody>
                  <a:tcPr marL="342900" marR="0" marT="0" marB="0" anchor="b"/>
                </a:tc>
                <a:tc>
                  <a:txBody>
                    <a:bodyPr/>
                    <a:lstStyle/>
                    <a:p>
                      <a:pPr algn="ctr" rtl="0" fontAlgn="b"/>
                      <a:r>
                        <a:rPr lang="en-US" sz="2400" b="0" i="0" u="none" strike="noStrike" dirty="0">
                          <a:solidFill>
                            <a:srgbClr val="000000"/>
                          </a:solidFill>
                          <a:latin typeface="+mj-lt"/>
                        </a:rPr>
                        <a:t>$35 </a:t>
                      </a:r>
                    </a:p>
                  </a:txBody>
                  <a:tcPr marL="342900" marR="0" marT="0" marB="0" anchor="b"/>
                </a:tc>
                <a:tc>
                  <a:txBody>
                    <a:bodyPr/>
                    <a:lstStyle/>
                    <a:p>
                      <a:pPr algn="ctr" fontAlgn="b"/>
                      <a:r>
                        <a:rPr lang="en-US" sz="2400" b="0" i="0" u="none" strike="noStrike" dirty="0" smtClean="0">
                          <a:solidFill>
                            <a:srgbClr val="000000"/>
                          </a:solidFill>
                          <a:effectLst/>
                          <a:latin typeface="+mj-lt"/>
                        </a:rPr>
                        <a:t>25.0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  </a:t>
                      </a:r>
                      <a:r>
                        <a:rPr lang="en-US" sz="2400" b="0" i="0" u="none" strike="noStrike" dirty="0" smtClean="0">
                          <a:solidFill>
                            <a:srgbClr val="000000"/>
                          </a:solidFill>
                          <a:latin typeface="+mj-lt"/>
                        </a:rPr>
                        <a:t>$</a:t>
                      </a:r>
                      <a:r>
                        <a:rPr lang="en-US" sz="2400" b="0" i="0" u="none" strike="noStrike" dirty="0">
                          <a:solidFill>
                            <a:srgbClr val="000000"/>
                          </a:solidFill>
                          <a:latin typeface="+mj-lt"/>
                        </a:rPr>
                        <a:t>8</a:t>
                      </a:r>
                      <a:r>
                        <a:rPr lang="en-US" sz="2400" b="0" i="0" u="none" strike="noStrike" dirty="0" smtClean="0">
                          <a:solidFill>
                            <a:srgbClr val="000000"/>
                          </a:solidFill>
                          <a:latin typeface="+mj-lt"/>
                        </a:rPr>
                        <a:t>0 </a:t>
                      </a:r>
                      <a:endParaRPr lang="en-US" sz="2400" b="0" i="0" u="none" strike="noStrike" dirty="0">
                        <a:solidFill>
                          <a:srgbClr val="000000"/>
                        </a:solidFill>
                        <a:latin typeface="+mj-lt"/>
                      </a:endParaRPr>
                    </a:p>
                  </a:txBody>
                  <a:tcPr marL="342900" marR="0" marT="0" marB="0" anchor="b"/>
                </a:tc>
              </a:tr>
              <a:tr h="370946">
                <a:tc gridSpan="5">
                  <a:txBody>
                    <a:bodyPr/>
                    <a:lstStyle/>
                    <a:p>
                      <a:pPr algn="l" rtl="0" fontAlgn="b"/>
                      <a:r>
                        <a:rPr lang="en-US" sz="2000" b="0" i="0" u="none" strike="noStrike" dirty="0" smtClean="0">
                          <a:solidFill>
                            <a:srgbClr val="000000"/>
                          </a:solidFill>
                          <a:latin typeface="+mj-lt"/>
                        </a:rPr>
                        <a:t>Total global market estimated to be 160M, with</a:t>
                      </a:r>
                      <a:r>
                        <a:rPr lang="en-US" sz="2000" b="0" i="0" u="none" strike="noStrike" baseline="0" dirty="0" smtClean="0">
                          <a:solidFill>
                            <a:srgbClr val="000000"/>
                          </a:solidFill>
                          <a:latin typeface="+mj-lt"/>
                        </a:rPr>
                        <a:t> 40M per year thereafter</a:t>
                      </a:r>
                      <a:endParaRPr lang="en-US" sz="20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fontAlgn="b"/>
                      <a:endParaRPr lang="en-US" sz="2400" b="0" i="0" u="none" strike="noStrike" dirty="0">
                        <a:solidFill>
                          <a:srgbClr val="000000"/>
                        </a:solidFill>
                        <a:effectLst/>
                        <a:latin typeface="+mj-lt"/>
                      </a:endParaRPr>
                    </a:p>
                  </a:txBody>
                  <a:tcPr marL="9525" marR="9525" marT="9525"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r>
            </a:tbl>
          </a:graphicData>
        </a:graphic>
      </p:graphicFrame>
    </p:spTree>
    <p:extLst>
      <p:ext uri="{BB962C8B-B14F-4D97-AF65-F5344CB8AC3E}">
        <p14:creationId xmlns:p14="http://schemas.microsoft.com/office/powerpoint/2010/main" val="84755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a:xfrm>
            <a:off x="457199" y="350838"/>
            <a:ext cx="4306825" cy="5821362"/>
          </a:xfrm>
        </p:spPr>
        <p:txBody>
          <a:bodyPr/>
          <a:lstStyle/>
          <a:p>
            <a:r>
              <a:rPr lang="en-US" dirty="0" smtClean="0"/>
              <a:t>Regression is most reasonable for “nicely behaved” data</a:t>
            </a:r>
          </a:p>
          <a:p>
            <a:pPr lvl="1"/>
            <a:r>
              <a:rPr lang="en-US" sz="2800" dirty="0" smtClean="0">
                <a:solidFill>
                  <a:srgbClr val="FF0000"/>
                </a:solidFill>
              </a:rPr>
              <a:t>One cluster</a:t>
            </a:r>
          </a:p>
          <a:p>
            <a:pPr lvl="1"/>
            <a:endParaRPr lang="en-US" sz="200" dirty="0" smtClean="0"/>
          </a:p>
          <a:p>
            <a:pPr lvl="1"/>
            <a:r>
              <a:rPr lang="en-US" dirty="0" smtClean="0"/>
              <a:t>Linear</a:t>
            </a:r>
          </a:p>
          <a:p>
            <a:pPr lvl="1"/>
            <a:endParaRPr lang="en-US" sz="200" dirty="0" smtClean="0"/>
          </a:p>
          <a:p>
            <a:pPr lvl="1"/>
            <a:r>
              <a:rPr lang="en-US" dirty="0" smtClean="0"/>
              <a:t>Constant spread</a:t>
            </a:r>
          </a:p>
          <a:p>
            <a:pPr lvl="1"/>
            <a:endParaRPr lang="en-US" dirty="0"/>
          </a:p>
        </p:txBody>
      </p:sp>
      <p:sp>
        <p:nvSpPr>
          <p:cNvPr id="7" name="Content Placeholder 6"/>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8</a:t>
            </a:fld>
            <a:endParaRPr lang="en-US" altLang="en-US"/>
          </a:p>
        </p:txBody>
      </p:sp>
    </p:spTree>
    <p:extLst>
      <p:ext uri="{BB962C8B-B14F-4D97-AF65-F5344CB8AC3E}">
        <p14:creationId xmlns:p14="http://schemas.microsoft.com/office/powerpoint/2010/main" val="41820061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Next Time</a:t>
            </a:r>
          </a:p>
          <a:p>
            <a:pPr marL="0" indent="0" algn="ctr">
              <a:buNone/>
            </a:pPr>
            <a:r>
              <a:rPr lang="en-US" dirty="0" smtClean="0"/>
              <a:t>Lecture 13:  Mathematical Models</a:t>
            </a:r>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80</a:t>
            </a:fld>
            <a:endParaRPr lang="en-US" altLang="en-US"/>
          </a:p>
        </p:txBody>
      </p:sp>
      <p:graphicFrame>
        <p:nvGraphicFramePr>
          <p:cNvPr id="5" name="Content Placeholder 4"/>
          <p:cNvGraphicFramePr>
            <a:graphicFrameLocks/>
          </p:cNvGraphicFramePr>
          <p:nvPr>
            <p:extLst/>
          </p:nvPr>
        </p:nvGraphicFramePr>
        <p:xfrm>
          <a:off x="693095" y="3243394"/>
          <a:ext cx="7639311" cy="2842260"/>
        </p:xfrm>
        <a:graphic>
          <a:graphicData uri="http://schemas.openxmlformats.org/drawingml/2006/table">
            <a:tbl>
              <a:tblPr firstRow="1" bandRow="1">
                <a:tableStyleId>{5C22544A-7EE6-4342-B048-85BDC9FD1C3A}</a:tableStyleId>
              </a:tblPr>
              <a:tblGrid>
                <a:gridCol w="1193636"/>
                <a:gridCol w="1763549"/>
                <a:gridCol w="1152150"/>
                <a:gridCol w="1920250"/>
                <a:gridCol w="1609726"/>
              </a:tblGrid>
              <a:tr h="370946">
                <a:tc>
                  <a:txBody>
                    <a:bodyPr/>
                    <a:lstStyle/>
                    <a:p>
                      <a:pPr algn="ctr" rtl="0" fontAlgn="b"/>
                      <a:r>
                        <a:rPr lang="en-US" sz="2400" b="0" i="0" u="sng" strike="noStrike" dirty="0">
                          <a:solidFill>
                            <a:srgbClr val="000000"/>
                          </a:solidFill>
                          <a:latin typeface="+mj-lt"/>
                        </a:rPr>
                        <a:t>Year</a:t>
                      </a:r>
                    </a:p>
                  </a:txBody>
                  <a:tcPr marL="342900" marR="0" marT="0" marB="0" anchor="b"/>
                </a:tc>
                <a:tc>
                  <a:txBody>
                    <a:bodyPr/>
                    <a:lstStyle/>
                    <a:p>
                      <a:pPr algn="ctr" rtl="0" fontAlgn="b"/>
                      <a:r>
                        <a:rPr lang="en-US" sz="2400" b="0" i="0" u="sng" strike="noStrike" dirty="0">
                          <a:solidFill>
                            <a:srgbClr val="000000"/>
                          </a:solidFill>
                          <a:latin typeface="+mj-lt"/>
                        </a:rPr>
                        <a:t>Annual. Prod</a:t>
                      </a:r>
                    </a:p>
                  </a:txBody>
                  <a:tcPr marL="342900" marR="0" marT="0" marB="0" anchor="b"/>
                </a:tc>
                <a:tc>
                  <a:txBody>
                    <a:bodyPr/>
                    <a:lstStyle/>
                    <a:p>
                      <a:pPr algn="ctr" rtl="0" fontAlgn="b"/>
                      <a:r>
                        <a:rPr lang="en-US" sz="2400" b="0" i="0" u="sng" strike="noStrike" dirty="0">
                          <a:solidFill>
                            <a:srgbClr val="000000"/>
                          </a:solidFill>
                          <a:latin typeface="+mj-lt"/>
                        </a:rPr>
                        <a:t>Cost</a:t>
                      </a:r>
                    </a:p>
                  </a:txBody>
                  <a:tcPr marL="342900" marR="0" marT="0" marB="0" anchor="b"/>
                </a:tc>
                <a:tc>
                  <a:txBody>
                    <a:bodyPr/>
                    <a:lstStyle/>
                    <a:p>
                      <a:pPr algn="ctr" rtl="0" fontAlgn="b"/>
                      <a:r>
                        <a:rPr lang="en-US" sz="2400" b="0" i="0" u="sng" strike="noStrike" dirty="0" smtClean="0">
                          <a:solidFill>
                            <a:srgbClr val="000000"/>
                          </a:solidFill>
                          <a:latin typeface="+mj-lt"/>
                        </a:rPr>
                        <a:t>Global sales (M) </a:t>
                      </a:r>
                      <a:endParaRPr lang="en-US" sz="2400" b="0" i="0" u="sng" strike="noStrike" dirty="0">
                        <a:solidFill>
                          <a:srgbClr val="000000"/>
                        </a:solidFill>
                        <a:latin typeface="+mj-lt"/>
                      </a:endParaRPr>
                    </a:p>
                  </a:txBody>
                  <a:tcPr marL="342900" marR="0" marT="0" marB="0" anchor="b"/>
                </a:tc>
                <a:tc>
                  <a:txBody>
                    <a:bodyPr/>
                    <a:lstStyle/>
                    <a:p>
                      <a:pPr algn="ctr" fontAlgn="b"/>
                      <a:r>
                        <a:rPr lang="en-US" sz="2400" b="0" i="0" u="sng" strike="noStrike" dirty="0" smtClean="0">
                          <a:solidFill>
                            <a:srgbClr val="000000"/>
                          </a:solidFill>
                          <a:latin typeface="+mj-lt"/>
                        </a:rPr>
                        <a:t>Market Price</a:t>
                      </a:r>
                      <a:endParaRPr lang="en-US" sz="2400" b="0" i="0" u="sng" strike="noStrike" dirty="0">
                        <a:solidFill>
                          <a:srgbClr val="000000"/>
                        </a:solidFill>
                        <a:latin typeface="+mj-lt"/>
                      </a:endParaRPr>
                    </a:p>
                  </a:txBody>
                  <a:tcPr marL="0" marR="0" marT="0" marB="0" anchor="b"/>
                </a:tc>
              </a:tr>
              <a:tr h="370946">
                <a:tc>
                  <a:txBody>
                    <a:bodyPr/>
                    <a:lstStyle/>
                    <a:p>
                      <a:pPr algn="ctr" rtl="0" fontAlgn="b"/>
                      <a:r>
                        <a:rPr lang="en-US" sz="2400" b="0" i="0" u="none" strike="noStrike" dirty="0" smtClean="0">
                          <a:solidFill>
                            <a:srgbClr val="000000"/>
                          </a:solidFill>
                          <a:latin typeface="+mj-lt"/>
                        </a:rPr>
                        <a:t>1</a:t>
                      </a:r>
                      <a:endParaRPr lang="en-US" sz="2400" b="0" i="0" u="none" strike="noStrike" dirty="0">
                        <a:solidFill>
                          <a:srgbClr val="000000"/>
                        </a:solidFill>
                        <a:latin typeface="+mj-lt"/>
                      </a:endParaRPr>
                    </a:p>
                  </a:txBody>
                  <a:tcPr marL="34290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endParaRPr lang="en-US" sz="2400" b="0" i="0" u="none" strike="noStrike" dirty="0">
                        <a:solidFill>
                          <a:srgbClr val="000000"/>
                        </a:solidFill>
                        <a:latin typeface="+mj-lt"/>
                      </a:endParaRPr>
                    </a:p>
                  </a:txBody>
                  <a:tcPr marL="0" marR="0" marT="0" marB="0" anchor="b"/>
                </a:tc>
                <a:tc>
                  <a:txBody>
                    <a:bodyPr/>
                    <a:lstStyle/>
                    <a:p>
                      <a:pPr algn="ctr" fontAlgn="b"/>
                      <a:r>
                        <a:rPr lang="en-US" sz="2400" b="0" i="0" u="none" strike="noStrike" dirty="0" smtClean="0">
                          <a:solidFill>
                            <a:srgbClr val="000000"/>
                          </a:solidFill>
                          <a:effectLst/>
                          <a:latin typeface="+mj-lt"/>
                        </a:rPr>
                        <a:t>  2.5</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a:solidFill>
                            <a:srgbClr val="000000"/>
                          </a:solidFill>
                          <a:latin typeface="+mj-lt"/>
                        </a:rPr>
                        <a:t>$400 </a:t>
                      </a:r>
                    </a:p>
                  </a:txBody>
                  <a:tcPr marL="342900" marR="0" marT="0" marB="0" anchor="b"/>
                </a:tc>
              </a:tr>
              <a:tr h="370946">
                <a:tc>
                  <a:txBody>
                    <a:bodyPr/>
                    <a:lstStyle/>
                    <a:p>
                      <a:pPr algn="ctr" rtl="0" fontAlgn="b"/>
                      <a:r>
                        <a:rPr lang="en-US" sz="2400" b="0" i="0" u="none" strike="noStrike" dirty="0" smtClean="0">
                          <a:solidFill>
                            <a:srgbClr val="000000"/>
                          </a:solidFill>
                          <a:latin typeface="+mj-lt"/>
                        </a:rPr>
                        <a:t>2</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smtClean="0">
                          <a:solidFill>
                            <a:srgbClr val="000000"/>
                          </a:solidFill>
                          <a:latin typeface="+mj-lt"/>
                        </a:rPr>
                        <a:t>  76,000</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$98 </a:t>
                      </a:r>
                    </a:p>
                  </a:txBody>
                  <a:tcPr marL="342900" marR="0" marT="0" marB="0" anchor="b"/>
                </a:tc>
                <a:tc>
                  <a:txBody>
                    <a:bodyPr/>
                    <a:lstStyle/>
                    <a:p>
                      <a:pPr algn="ctr" fontAlgn="b"/>
                      <a:r>
                        <a:rPr lang="en-US" sz="2400" b="0" i="0" u="none" strike="noStrike" dirty="0" smtClean="0">
                          <a:solidFill>
                            <a:srgbClr val="000000"/>
                          </a:solidFill>
                          <a:effectLst/>
                          <a:latin typeface="+mj-lt"/>
                        </a:rPr>
                        <a:t>  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$216</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3</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dirty="0">
                          <a:solidFill>
                            <a:srgbClr val="000000"/>
                          </a:solidFill>
                          <a:latin typeface="+mj-lt"/>
                        </a:rPr>
                        <a:t>264,000</a:t>
                      </a:r>
                    </a:p>
                  </a:txBody>
                  <a:tcPr marL="342900" marR="0" marT="0" marB="0" anchor="b"/>
                </a:tc>
                <a:tc>
                  <a:txBody>
                    <a:bodyPr/>
                    <a:lstStyle/>
                    <a:p>
                      <a:pPr algn="ctr" rtl="0" fontAlgn="b"/>
                      <a:r>
                        <a:rPr lang="en-US" sz="2400" b="0" i="0" u="none" strike="noStrike" dirty="0">
                          <a:solidFill>
                            <a:srgbClr val="000000"/>
                          </a:solidFill>
                          <a:latin typeface="+mj-lt"/>
                        </a:rPr>
                        <a:t>$45 </a:t>
                      </a:r>
                    </a:p>
                  </a:txBody>
                  <a:tcPr marL="342900" marR="0" marT="0" marB="0" anchor="b"/>
                </a:tc>
                <a:tc>
                  <a:txBody>
                    <a:bodyPr/>
                    <a:lstStyle/>
                    <a:p>
                      <a:pPr algn="ctr" fontAlgn="b"/>
                      <a:r>
                        <a:rPr lang="en-US" sz="2400" b="0" i="0" u="none" strike="noStrike" dirty="0" smtClean="0">
                          <a:solidFill>
                            <a:srgbClr val="000000"/>
                          </a:solidFill>
                          <a:effectLst/>
                          <a:latin typeface="+mj-lt"/>
                        </a:rPr>
                        <a:t>15.0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$130</a:t>
                      </a:r>
                      <a:endParaRPr lang="en-US" sz="2400" b="0" i="0" u="none" strike="noStrike" dirty="0">
                        <a:solidFill>
                          <a:srgbClr val="000000"/>
                        </a:solidFill>
                        <a:latin typeface="+mj-lt"/>
                      </a:endParaRPr>
                    </a:p>
                  </a:txBody>
                  <a:tcPr marL="342900" marR="0" marT="0" marB="0" anchor="b"/>
                </a:tc>
              </a:tr>
              <a:tr h="370946">
                <a:tc>
                  <a:txBody>
                    <a:bodyPr/>
                    <a:lstStyle/>
                    <a:p>
                      <a:pPr algn="ctr" rtl="0" fontAlgn="b"/>
                      <a:r>
                        <a:rPr lang="en-US" sz="2400" b="0" i="0" u="none" strike="noStrike" dirty="0" smtClean="0">
                          <a:solidFill>
                            <a:srgbClr val="000000"/>
                          </a:solidFill>
                          <a:latin typeface="+mj-lt"/>
                        </a:rPr>
                        <a:t>4</a:t>
                      </a:r>
                      <a:endParaRPr lang="en-US" sz="2400" b="0" i="0" u="none" strike="noStrike" dirty="0">
                        <a:solidFill>
                          <a:srgbClr val="000000"/>
                        </a:solidFill>
                        <a:latin typeface="+mj-lt"/>
                      </a:endParaRPr>
                    </a:p>
                  </a:txBody>
                  <a:tcPr marL="342900" marR="0" marT="0" marB="0" anchor="b"/>
                </a:tc>
                <a:tc>
                  <a:txBody>
                    <a:bodyPr/>
                    <a:lstStyle/>
                    <a:p>
                      <a:pPr algn="ctr" rtl="0" fontAlgn="b"/>
                      <a:r>
                        <a:rPr lang="en-US" sz="2400" b="0" i="0" u="none" strike="noStrike">
                          <a:solidFill>
                            <a:srgbClr val="000000"/>
                          </a:solidFill>
                          <a:latin typeface="+mj-lt"/>
                        </a:rPr>
                        <a:t>810,000</a:t>
                      </a:r>
                    </a:p>
                  </a:txBody>
                  <a:tcPr marL="342900" marR="0" marT="0" marB="0" anchor="b"/>
                </a:tc>
                <a:tc>
                  <a:txBody>
                    <a:bodyPr/>
                    <a:lstStyle/>
                    <a:p>
                      <a:pPr algn="ctr" rtl="0" fontAlgn="b"/>
                      <a:r>
                        <a:rPr lang="en-US" sz="2400" b="0" i="0" u="none" strike="noStrike" dirty="0">
                          <a:solidFill>
                            <a:srgbClr val="000000"/>
                          </a:solidFill>
                          <a:latin typeface="+mj-lt"/>
                        </a:rPr>
                        <a:t>$35 </a:t>
                      </a:r>
                    </a:p>
                  </a:txBody>
                  <a:tcPr marL="342900" marR="0" marT="0" marB="0" anchor="b"/>
                </a:tc>
                <a:tc>
                  <a:txBody>
                    <a:bodyPr/>
                    <a:lstStyle/>
                    <a:p>
                      <a:pPr algn="ctr" fontAlgn="b"/>
                      <a:r>
                        <a:rPr lang="en-US" sz="2400" b="0" i="0" u="none" strike="noStrike" dirty="0" smtClean="0">
                          <a:solidFill>
                            <a:srgbClr val="000000"/>
                          </a:solidFill>
                          <a:effectLst/>
                          <a:latin typeface="+mj-lt"/>
                        </a:rPr>
                        <a:t>25.0</a:t>
                      </a:r>
                      <a:endParaRPr lang="en-US" sz="2400" b="0" i="0" u="none" strike="noStrike" dirty="0">
                        <a:solidFill>
                          <a:srgbClr val="000000"/>
                        </a:solidFill>
                        <a:effectLst/>
                        <a:latin typeface="+mj-lt"/>
                      </a:endParaRPr>
                    </a:p>
                  </a:txBody>
                  <a:tcPr marL="9525" marR="9525" marT="9525" marB="0" anchor="b"/>
                </a:tc>
                <a:tc>
                  <a:txBody>
                    <a:bodyPr/>
                    <a:lstStyle/>
                    <a:p>
                      <a:pPr algn="ctr" rtl="0" fontAlgn="b"/>
                      <a:r>
                        <a:rPr lang="en-US" sz="2400" b="0" i="0" u="none" strike="noStrike" dirty="0" smtClean="0">
                          <a:solidFill>
                            <a:srgbClr val="000000"/>
                          </a:solidFill>
                          <a:latin typeface="+mj-lt"/>
                        </a:rPr>
                        <a:t>  </a:t>
                      </a:r>
                      <a:r>
                        <a:rPr lang="en-US" sz="2400" b="0" i="0" u="none" strike="noStrike" dirty="0" smtClean="0">
                          <a:solidFill>
                            <a:srgbClr val="000000"/>
                          </a:solidFill>
                          <a:latin typeface="+mj-lt"/>
                        </a:rPr>
                        <a:t>$</a:t>
                      </a:r>
                      <a:r>
                        <a:rPr lang="en-US" sz="2400" b="0" i="0" u="none" strike="noStrike" dirty="0">
                          <a:solidFill>
                            <a:srgbClr val="000000"/>
                          </a:solidFill>
                          <a:latin typeface="+mj-lt"/>
                        </a:rPr>
                        <a:t>8</a:t>
                      </a:r>
                      <a:r>
                        <a:rPr lang="en-US" sz="2400" b="0" i="0" u="none" strike="noStrike" dirty="0" smtClean="0">
                          <a:solidFill>
                            <a:srgbClr val="000000"/>
                          </a:solidFill>
                          <a:latin typeface="+mj-lt"/>
                        </a:rPr>
                        <a:t>0 </a:t>
                      </a:r>
                      <a:endParaRPr lang="en-US" sz="2400" b="0" i="0" u="none" strike="noStrike" dirty="0">
                        <a:solidFill>
                          <a:srgbClr val="000000"/>
                        </a:solidFill>
                        <a:latin typeface="+mj-lt"/>
                      </a:endParaRPr>
                    </a:p>
                  </a:txBody>
                  <a:tcPr marL="342900" marR="0" marT="0" marB="0" anchor="b"/>
                </a:tc>
              </a:tr>
              <a:tr h="370946">
                <a:tc gridSpan="5">
                  <a:txBody>
                    <a:bodyPr/>
                    <a:lstStyle/>
                    <a:p>
                      <a:pPr algn="l" rtl="0" fontAlgn="b"/>
                      <a:r>
                        <a:rPr lang="en-US" sz="2000" b="0" i="0" u="none" strike="noStrike" dirty="0" smtClean="0">
                          <a:solidFill>
                            <a:srgbClr val="000000"/>
                          </a:solidFill>
                          <a:latin typeface="+mj-lt"/>
                        </a:rPr>
                        <a:t>Total global market estimated to be 160M, with</a:t>
                      </a:r>
                      <a:r>
                        <a:rPr lang="en-US" sz="2000" b="0" i="0" u="none" strike="noStrike" baseline="0" dirty="0" smtClean="0">
                          <a:solidFill>
                            <a:srgbClr val="000000"/>
                          </a:solidFill>
                          <a:latin typeface="+mj-lt"/>
                        </a:rPr>
                        <a:t> 40M per year thereafter</a:t>
                      </a:r>
                      <a:endParaRPr lang="en-US" sz="20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c hMerge="1">
                  <a:txBody>
                    <a:bodyPr/>
                    <a:lstStyle/>
                    <a:p>
                      <a:pPr algn="ctr" fontAlgn="b"/>
                      <a:endParaRPr lang="en-US" sz="2400" b="0" i="0" u="none" strike="noStrike" dirty="0">
                        <a:solidFill>
                          <a:srgbClr val="000000"/>
                        </a:solidFill>
                        <a:effectLst/>
                        <a:latin typeface="+mj-lt"/>
                      </a:endParaRPr>
                    </a:p>
                  </a:txBody>
                  <a:tcPr marL="9525" marR="9525" marT="9525" marB="0" anchor="b"/>
                </a:tc>
                <a:tc hMerge="1">
                  <a:txBody>
                    <a:bodyPr/>
                    <a:lstStyle/>
                    <a:p>
                      <a:pPr algn="ctr" rtl="0" fontAlgn="b"/>
                      <a:endParaRPr lang="en-US" sz="2400" b="0" i="0" u="none" strike="noStrike" dirty="0">
                        <a:solidFill>
                          <a:srgbClr val="000000"/>
                        </a:solidFill>
                        <a:latin typeface="+mj-lt"/>
                      </a:endParaRPr>
                    </a:p>
                  </a:txBody>
                  <a:tcPr marL="342900" marR="0" marT="0" marB="0" anchor="b"/>
                </a:tc>
              </a:tr>
            </a:tbl>
          </a:graphicData>
        </a:graphic>
      </p:graphicFrame>
    </p:spTree>
    <p:extLst>
      <p:ext uri="{BB962C8B-B14F-4D97-AF65-F5344CB8AC3E}">
        <p14:creationId xmlns:p14="http://schemas.microsoft.com/office/powerpoint/2010/main" val="245551648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a:solidFill>
            <a:srgbClr val="FFFF00">
              <a:alpha val="89803"/>
            </a:srgbClr>
          </a:solidFill>
        </p:spPr>
        <p:txBody>
          <a:bodyPr/>
          <a:lstStyle/>
          <a:p>
            <a:endParaRPr lang="en-US" dirty="0"/>
          </a:p>
        </p:txBody>
      </p:sp>
      <p:sp>
        <p:nvSpPr>
          <p:cNvPr id="5" name="Slide Number Placeholder 4"/>
          <p:cNvSpPr>
            <a:spLocks noGrp="1"/>
          </p:cNvSpPr>
          <p:nvPr>
            <p:ph type="sldNum" sz="quarter" idx="10"/>
          </p:nvPr>
        </p:nvSpPr>
        <p:spPr/>
        <p:txBody>
          <a:bodyPr/>
          <a:lstStyle/>
          <a:p>
            <a:pPr>
              <a:defRPr/>
            </a:pPr>
            <a:fld id="{C9B517BC-209C-436B-8473-EA917B1FDD34}" type="slidenum">
              <a:rPr lang="en-US" altLang="en-US" smtClean="0"/>
              <a:pPr>
                <a:defRPr/>
              </a:pPr>
              <a:t>81</a:t>
            </a:fld>
            <a:endParaRPr lang="en-US" altLang="en-US"/>
          </a:p>
        </p:txBody>
      </p:sp>
    </p:spTree>
    <p:extLst>
      <p:ext uri="{BB962C8B-B14F-4D97-AF65-F5344CB8AC3E}">
        <p14:creationId xmlns:p14="http://schemas.microsoft.com/office/powerpoint/2010/main" val="34937074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rgbClr val="FF0000">
              <a:alpha val="89803"/>
            </a:srgbClr>
          </a:solidFill>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82</a:t>
            </a:fld>
            <a:endParaRPr lang="en-US" altLang="en-US"/>
          </a:p>
        </p:txBody>
      </p:sp>
    </p:spTree>
    <p:extLst>
      <p:ext uri="{BB962C8B-B14F-4D97-AF65-F5344CB8AC3E}">
        <p14:creationId xmlns:p14="http://schemas.microsoft.com/office/powerpoint/2010/main" val="34440169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p:txBody>
              <a:bodyPr/>
              <a:lstStyle/>
              <a:p>
                <a:r>
                  <a:rPr lang="en-US" dirty="0" smtClean="0">
                    <a:latin typeface="MS Reference Sans Serif" panose="020B0604030504040204" pitchFamily="34" charset="0"/>
                  </a:rPr>
                  <a:t> </a:t>
                </a:r>
                <a14:m>
                  <m:oMath xmlns:m="http://schemas.openxmlformats.org/officeDocument/2006/math">
                    <m:acc>
                      <m:accPr>
                        <m:chr m:val="̂"/>
                        <m:ctrlPr>
                          <a:rPr lang="en-US" sz="4000" i="1" dirty="0">
                            <a:latin typeface="Cambria Math" panose="02040503050406030204" pitchFamily="18" charset="0"/>
                          </a:rPr>
                        </m:ctrlPr>
                      </m:accPr>
                      <m:e>
                        <m:r>
                          <a:rPr lang="en-US" sz="4000" dirty="0" smtClean="0">
                            <a:latin typeface="Cambria Math" panose="02040503050406030204" pitchFamily="18" charset="0"/>
                          </a:rPr>
                          <m:t>𝐩</m:t>
                        </m:r>
                      </m:e>
                    </m:acc>
                    <m:r>
                      <a:rPr lang="en-US" sz="4000" b="0" i="1" dirty="0" smtClean="0">
                        <a:latin typeface="Cambria Math" panose="02040503050406030204" pitchFamily="18" charset="0"/>
                      </a:rPr>
                      <m:t> </m:t>
                    </m:r>
                    <m:acc>
                      <m:accPr>
                        <m:chr m:val="̂"/>
                        <m:ctrlPr>
                          <a:rPr lang="en-US" sz="4000" i="1" dirty="0">
                            <a:latin typeface="Cambria Math" panose="02040503050406030204" pitchFamily="18" charset="0"/>
                          </a:rPr>
                        </m:ctrlPr>
                      </m:accPr>
                      <m:e>
                        <m:r>
                          <m:rPr>
                            <m:sty m:val="p"/>
                          </m:rPr>
                          <a:rPr lang="en-US" sz="4000" b="0" i="0" dirty="0" smtClean="0">
                            <a:latin typeface="Cambria Math" panose="02040503050406030204" pitchFamily="18" charset="0"/>
                          </a:rPr>
                          <m:t>y</m:t>
                        </m:r>
                      </m:e>
                    </m:acc>
                  </m:oMath>
                </a14:m>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1663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867275" y="374904"/>
            <a:ext cx="3819525" cy="5143500"/>
          </a:xfrm>
          <a:prstGeom prst="rect">
            <a:avLst/>
          </a:prstGeom>
        </p:spPr>
      </p:pic>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a:xfrm>
            <a:off x="457199" y="350838"/>
            <a:ext cx="4306825" cy="5821362"/>
          </a:xfrm>
        </p:spPr>
        <p:txBody>
          <a:bodyPr/>
          <a:lstStyle/>
          <a:p>
            <a:r>
              <a:rPr lang="en-US" dirty="0"/>
              <a:t>Regression is most reasonable for “nicely behaved” data</a:t>
            </a:r>
          </a:p>
          <a:p>
            <a:pPr lvl="1"/>
            <a:endParaRPr lang="en-US" sz="200" dirty="0" smtClean="0"/>
          </a:p>
          <a:p>
            <a:pPr lvl="1"/>
            <a:r>
              <a:rPr lang="en-US" dirty="0" smtClean="0"/>
              <a:t>One </a:t>
            </a:r>
            <a:r>
              <a:rPr lang="en-US" dirty="0"/>
              <a:t>cluster</a:t>
            </a:r>
          </a:p>
          <a:p>
            <a:pPr lvl="1"/>
            <a:r>
              <a:rPr lang="en-US" sz="2800" dirty="0">
                <a:solidFill>
                  <a:srgbClr val="FF0000"/>
                </a:solidFill>
              </a:rPr>
              <a:t>Linear</a:t>
            </a:r>
          </a:p>
          <a:p>
            <a:pPr lvl="1"/>
            <a:r>
              <a:rPr lang="en-US" dirty="0"/>
              <a:t>Constant spread</a:t>
            </a:r>
          </a:p>
          <a:p>
            <a:pPr lvl="1"/>
            <a:endParaRPr lang="en-US" dirty="0" smtClean="0"/>
          </a:p>
        </p:txBody>
      </p:sp>
      <p:sp>
        <p:nvSpPr>
          <p:cNvPr id="4" name="Slide Number Placeholder 3"/>
          <p:cNvSpPr>
            <a:spLocks noGrp="1"/>
          </p:cNvSpPr>
          <p:nvPr>
            <p:ph type="sldNum" sz="quarter" idx="10"/>
          </p:nvPr>
        </p:nvSpPr>
        <p:spPr/>
        <p:txBody>
          <a:bodyPr/>
          <a:lstStyle/>
          <a:p>
            <a:pPr>
              <a:defRPr/>
            </a:pPr>
            <a:fld id="{1FEF96E0-3103-4AF8-9AE1-1C03814E8D5D}" type="slidenum">
              <a:rPr lang="en-US" altLang="en-US" smtClean="0"/>
              <a:pPr>
                <a:defRPr/>
              </a:pPr>
              <a:t>9</a:t>
            </a:fld>
            <a:endParaRPr lang="en-US" altLang="en-US"/>
          </a:p>
        </p:txBody>
      </p:sp>
      <p:sp>
        <p:nvSpPr>
          <p:cNvPr id="20" name="TextBox 19"/>
          <p:cNvSpPr txBox="1"/>
          <p:nvPr/>
        </p:nvSpPr>
        <p:spPr>
          <a:xfrm>
            <a:off x="4867275" y="5501947"/>
            <a:ext cx="3819525" cy="523220"/>
          </a:xfrm>
          <a:prstGeom prst="rect">
            <a:avLst/>
          </a:prstGeom>
          <a:noFill/>
        </p:spPr>
        <p:txBody>
          <a:bodyPr wrap="square" rtlCol="0">
            <a:spAutoFit/>
          </a:bodyPr>
          <a:lstStyle/>
          <a:p>
            <a:pPr algn="ctr"/>
            <a:r>
              <a:rPr lang="en-US" sz="1400" b="0" dirty="0" smtClean="0"/>
              <a:t>Data for 286 houses in MB sold between 11/2/2016 and 11/1/2017</a:t>
            </a:r>
            <a:endParaRPr lang="en-US" sz="1400" b="0" dirty="0"/>
          </a:p>
        </p:txBody>
      </p:sp>
    </p:spTree>
    <p:extLst>
      <p:ext uri="{BB962C8B-B14F-4D97-AF65-F5344CB8AC3E}">
        <p14:creationId xmlns:p14="http://schemas.microsoft.com/office/powerpoint/2010/main" val="294831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51117</TotalTime>
  <Words>3651</Words>
  <Application>Microsoft Office PowerPoint</Application>
  <PresentationFormat>On-screen Show (4:3)</PresentationFormat>
  <Paragraphs>1110</Paragraphs>
  <Slides>83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Arial Narrow</vt:lpstr>
      <vt:lpstr>Calibri</vt:lpstr>
      <vt:lpstr>Cambria Math</vt:lpstr>
      <vt:lpstr>MS Reference Sans Serif</vt:lpstr>
      <vt:lpstr>Symbol</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http://www.mkomo.com/cost-per-gigabyte</vt:lpstr>
      <vt:lpstr>http://www.mkomo.com/cost-per-gigabyte</vt:lpstr>
      <vt:lpstr>http://www.mkomo.com/cost-per-gigabyte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Tony Lin</dc:creator>
  <cp:lastModifiedBy>Lin, Tony H</cp:lastModifiedBy>
  <cp:revision>176</cp:revision>
  <cp:lastPrinted>2017-09-29T22:08:44Z</cp:lastPrinted>
  <dcterms:created xsi:type="dcterms:W3CDTF">2007-07-05T17:24:32Z</dcterms:created>
  <dcterms:modified xsi:type="dcterms:W3CDTF">2017-11-07T23:46:30Z</dcterms:modified>
</cp:coreProperties>
</file>