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1752" r:id="rId2"/>
    <p:sldId id="1753" r:id="rId3"/>
    <p:sldId id="1755" r:id="rId4"/>
    <p:sldId id="1909" r:id="rId5"/>
    <p:sldId id="1905" r:id="rId6"/>
    <p:sldId id="1760" r:id="rId7"/>
    <p:sldId id="1761" r:id="rId8"/>
    <p:sldId id="1759" r:id="rId9"/>
    <p:sldId id="2035" r:id="rId10"/>
    <p:sldId id="1910" r:id="rId11"/>
    <p:sldId id="1911" r:id="rId12"/>
    <p:sldId id="1912" r:id="rId13"/>
    <p:sldId id="1913" r:id="rId14"/>
    <p:sldId id="1914" r:id="rId15"/>
    <p:sldId id="1915" r:id="rId16"/>
    <p:sldId id="1916" r:id="rId17"/>
    <p:sldId id="1917" r:id="rId18"/>
    <p:sldId id="1918" r:id="rId19"/>
    <p:sldId id="1919" r:id="rId20"/>
    <p:sldId id="1920" r:id="rId21"/>
    <p:sldId id="1972" r:id="rId22"/>
    <p:sldId id="1921" r:id="rId23"/>
    <p:sldId id="1763" r:id="rId24"/>
    <p:sldId id="1766" r:id="rId25"/>
    <p:sldId id="1856" r:id="rId26"/>
    <p:sldId id="1922" r:id="rId27"/>
    <p:sldId id="1923" r:id="rId28"/>
    <p:sldId id="1924" r:id="rId29"/>
    <p:sldId id="1925" r:id="rId30"/>
    <p:sldId id="1926" r:id="rId31"/>
    <p:sldId id="1857" r:id="rId32"/>
    <p:sldId id="1927" r:id="rId33"/>
    <p:sldId id="1928" r:id="rId34"/>
    <p:sldId id="1929" r:id="rId35"/>
    <p:sldId id="1930" r:id="rId36"/>
    <p:sldId id="1931" r:id="rId37"/>
    <p:sldId id="1932" r:id="rId38"/>
    <p:sldId id="1933" r:id="rId39"/>
    <p:sldId id="1934" r:id="rId40"/>
    <p:sldId id="1935" r:id="rId41"/>
    <p:sldId id="1936" r:id="rId42"/>
    <p:sldId id="1937" r:id="rId43"/>
    <p:sldId id="1938" r:id="rId44"/>
    <p:sldId id="1861" r:id="rId45"/>
    <p:sldId id="1939" r:id="rId46"/>
    <p:sldId id="1962" r:id="rId47"/>
    <p:sldId id="1963" r:id="rId48"/>
    <p:sldId id="2041" r:id="rId49"/>
    <p:sldId id="1964" r:id="rId50"/>
    <p:sldId id="1943" r:id="rId51"/>
    <p:sldId id="1965" r:id="rId52"/>
    <p:sldId id="1767" r:id="rId53"/>
    <p:sldId id="2043" r:id="rId54"/>
    <p:sldId id="1865" r:id="rId55"/>
    <p:sldId id="1966" r:id="rId56"/>
    <p:sldId id="1867" r:id="rId57"/>
    <p:sldId id="1778" r:id="rId58"/>
    <p:sldId id="1973" r:id="rId59"/>
    <p:sldId id="1975" r:id="rId60"/>
    <p:sldId id="1977" r:id="rId61"/>
    <p:sldId id="1978" r:id="rId62"/>
    <p:sldId id="1979" r:id="rId63"/>
    <p:sldId id="1980" r:id="rId64"/>
    <p:sldId id="1981" r:id="rId65"/>
    <p:sldId id="1982" r:id="rId66"/>
    <p:sldId id="1983" r:id="rId67"/>
    <p:sldId id="2026" r:id="rId68"/>
    <p:sldId id="2036" r:id="rId69"/>
    <p:sldId id="2044" r:id="rId70"/>
    <p:sldId id="2046" r:id="rId71"/>
    <p:sldId id="1987" r:id="rId72"/>
    <p:sldId id="2019" r:id="rId73"/>
    <p:sldId id="2021" r:id="rId74"/>
    <p:sldId id="1984" r:id="rId75"/>
    <p:sldId id="1988" r:id="rId76"/>
    <p:sldId id="2022" r:id="rId77"/>
    <p:sldId id="1985" r:id="rId78"/>
    <p:sldId id="1989" r:id="rId79"/>
    <p:sldId id="1992" r:id="rId80"/>
    <p:sldId id="1999" r:id="rId81"/>
    <p:sldId id="2000" r:id="rId82"/>
    <p:sldId id="1998" r:id="rId83"/>
    <p:sldId id="2023" r:id="rId84"/>
    <p:sldId id="1986" r:id="rId85"/>
    <p:sldId id="2010" r:id="rId86"/>
    <p:sldId id="2033" r:id="rId87"/>
    <p:sldId id="2040" r:id="rId88"/>
    <p:sldId id="2034" r:id="rId89"/>
    <p:sldId id="2027" r:id="rId90"/>
    <p:sldId id="2032" r:id="rId91"/>
    <p:sldId id="1957" r:id="rId92"/>
    <p:sldId id="1959" r:id="rId93"/>
    <p:sldId id="2024" r:id="rId94"/>
    <p:sldId id="2037" r:id="rId95"/>
    <p:sldId id="2038" r:id="rId96"/>
    <p:sldId id="2039" r:id="rId97"/>
    <p:sldId id="1946" r:id="rId98"/>
    <p:sldId id="1474" r:id="rId99"/>
  </p:sldIdLst>
  <p:sldSz cx="9144000" cy="6858000" type="screen4x3"/>
  <p:notesSz cx="9309100" cy="7023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8000"/>
    <a:srgbClr val="FFFF66"/>
    <a:srgbClr val="CCFFCC"/>
    <a:srgbClr val="FF6600"/>
    <a:srgbClr val="3333FF"/>
    <a:srgbClr val="FF9999"/>
    <a:srgbClr val="CC9900"/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394" autoAdjust="0"/>
  </p:normalViewPr>
  <p:slideViewPr>
    <p:cSldViewPr>
      <p:cViewPr varScale="1">
        <p:scale>
          <a:sx n="66" d="100"/>
          <a:sy n="66" d="100"/>
        </p:scale>
        <p:origin x="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61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2BD005A-271F-41B8-B660-79F54083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7050"/>
            <a:ext cx="3509962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5338"/>
            <a:ext cx="744855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3D2A67D-AB87-4659-8744-58B146A41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2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4F25F-799F-4CFC-AA84-F5B4626CD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2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8F97-3D89-4021-88AE-8515F3734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25FB-8927-4F01-A684-B6D7CEDB6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3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F96E0-3103-4AF8-9AE1-1C03814E8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0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462C9-1E26-405C-B594-27C48155F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30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517BC-209C-436B-8473-EA917B1FD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CC5A-DCFC-497C-9FF5-BBB6AE79C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32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81AA-87A0-4C26-AEB5-6B3114256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71E8A-EE36-4BBD-B27E-36626A3A6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7AAC9-25D4-471C-A6D4-91AC176C8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2199-237A-40F1-9646-3AEAF31D7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5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2A1952C6-BE5C-40E0-AE27-C40D1BB50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28" y="0"/>
            <a:ext cx="3662172" cy="6858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Lecture 13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Introduction to Mathematical </a:t>
            </a:r>
            <a:r>
              <a:rPr lang="en-US" sz="3600" dirty="0" smtClean="0"/>
              <a:t>Modeling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78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lessons from Finance</a:t>
            </a:r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Diversification reduces risk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 smtClean="0"/>
              <a:t>Some risk can not be diversified away</a:t>
            </a:r>
          </a:p>
          <a:p>
            <a:pPr lvl="2"/>
            <a:r>
              <a:rPr lang="en-US" dirty="0" smtClean="0"/>
              <a:t>If some risks affect the whole </a:t>
            </a:r>
            <a:r>
              <a:rPr lang="en-US" u="sng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so that </a:t>
            </a:r>
            <a:r>
              <a:rPr lang="en-US" u="sng" dirty="0" smtClean="0"/>
              <a:t>all</a:t>
            </a:r>
            <a:r>
              <a:rPr lang="en-US" dirty="0" smtClean="0"/>
              <a:t> stocks are affected, diversification doesn’t help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26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</a:t>
            </a:r>
            <a:r>
              <a:rPr lang="en-US" altLang="en-US" dirty="0"/>
              <a:t>measure of a stock’s sensitivity to systematic risk is its “beta”</a:t>
            </a:r>
          </a:p>
          <a:p>
            <a:pPr lvl="1" eaLnBrk="1" hangingPunct="1"/>
            <a:endParaRPr lang="en-US" altLang="en-US" sz="1600" dirty="0"/>
          </a:p>
          <a:p>
            <a:pPr lvl="1" eaLnBrk="1" hangingPunct="1"/>
            <a:r>
              <a:rPr lang="en-US" altLang="en-US" u="sng" dirty="0"/>
              <a:t>Beta</a:t>
            </a:r>
            <a:r>
              <a:rPr lang="en-US" altLang="en-US" dirty="0"/>
              <a:t> is a measure of how much a stock differs when the market differs by 1%</a:t>
            </a:r>
          </a:p>
          <a:p>
            <a:pPr algn="ctr" eaLnBrk="1" hangingPunct="1">
              <a:buFontTx/>
              <a:buNone/>
            </a:pPr>
            <a:endParaRPr lang="en-US" altLang="en-US" sz="1600" dirty="0" smtClean="0"/>
          </a:p>
          <a:p>
            <a:pPr algn="ctr" eaLnBrk="1" hangingPunct="1">
              <a:buFontTx/>
              <a:buNone/>
            </a:pPr>
            <a:r>
              <a:rPr lang="en-US" altLang="en-US" sz="2800" dirty="0"/>
              <a:t>	E(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stock</a:t>
            </a:r>
            <a:r>
              <a:rPr lang="en-US" altLang="en-US" sz="2800" dirty="0"/>
              <a:t>) = 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risk</a:t>
            </a:r>
            <a:r>
              <a:rPr lang="en-US" altLang="en-US" sz="2800" baseline="-25000" dirty="0"/>
              <a:t>-free</a:t>
            </a:r>
            <a:r>
              <a:rPr lang="en-US" altLang="en-US" sz="2800" dirty="0"/>
              <a:t> + “</a:t>
            </a:r>
            <a:r>
              <a:rPr lang="en-US" altLang="en-US" sz="2800" dirty="0" err="1"/>
              <a:t>beta</a:t>
            </a:r>
            <a:r>
              <a:rPr lang="en-US" altLang="en-US" sz="2800" baseline="-25000" dirty="0" err="1"/>
              <a:t>stock</a:t>
            </a:r>
            <a:r>
              <a:rPr lang="en-US" altLang="en-US" sz="2800" dirty="0"/>
              <a:t>” (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market</a:t>
            </a:r>
            <a:r>
              <a:rPr lang="en-US" altLang="en-US" sz="2800" dirty="0"/>
              <a:t> – 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risk</a:t>
            </a:r>
            <a:r>
              <a:rPr lang="en-US" altLang="en-US" sz="2800" baseline="-25000" dirty="0"/>
              <a:t>-free</a:t>
            </a:r>
            <a:r>
              <a:rPr lang="en-US" altLang="en-US" sz="2800" dirty="0"/>
              <a:t>)</a:t>
            </a:r>
          </a:p>
          <a:p>
            <a:pPr lvl="2" eaLnBrk="1" hangingPunct="1"/>
            <a:endParaRPr lang="en-US" altLang="en-US" sz="1600" dirty="0" smtClean="0"/>
          </a:p>
          <a:p>
            <a:pPr lvl="2" eaLnBrk="1" hangingPunct="1"/>
            <a:r>
              <a:rPr lang="en-US" altLang="en-US" dirty="0" smtClean="0"/>
              <a:t>This </a:t>
            </a:r>
            <a:r>
              <a:rPr lang="en-US" altLang="en-US" dirty="0"/>
              <a:t>is the Capital Asset Pricing Model [CAPM]</a:t>
            </a:r>
          </a:p>
          <a:p>
            <a:pPr lvl="2" eaLnBrk="1" hangingPunct="1"/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risk</a:t>
            </a:r>
            <a:r>
              <a:rPr lang="en-US" altLang="en-US" baseline="-25000" dirty="0" smtClean="0"/>
              <a:t>-free</a:t>
            </a:r>
            <a:r>
              <a:rPr lang="en-US" altLang="en-US" dirty="0" smtClean="0"/>
              <a:t> </a:t>
            </a:r>
            <a:r>
              <a:rPr lang="en-US" altLang="en-US" dirty="0"/>
              <a:t>~ </a:t>
            </a:r>
            <a:r>
              <a:rPr lang="en-US" altLang="en-US" dirty="0" smtClean="0"/>
              <a:t>2.4% (based on 10-year T-bond)</a:t>
            </a:r>
            <a:endParaRPr lang="en-US" altLang="en-US" dirty="0"/>
          </a:p>
          <a:p>
            <a:pPr lvl="2" eaLnBrk="1" hangingPunct="1"/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market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risk</a:t>
            </a:r>
            <a:r>
              <a:rPr lang="en-US" altLang="en-US" baseline="-25000" dirty="0"/>
              <a:t>-free</a:t>
            </a:r>
            <a:r>
              <a:rPr lang="en-US" altLang="en-US" dirty="0"/>
              <a:t> = </a:t>
            </a:r>
            <a:r>
              <a:rPr lang="en-US" altLang="en-US" dirty="0" smtClean="0"/>
              <a:t>price </a:t>
            </a:r>
            <a:r>
              <a:rPr lang="en-US" altLang="en-US" dirty="0"/>
              <a:t>of </a:t>
            </a:r>
            <a:r>
              <a:rPr lang="en-US" altLang="en-US" dirty="0" smtClean="0"/>
              <a:t>risk (~7% or so?)</a:t>
            </a:r>
            <a:endParaRPr lang="en-US" altLang="en-US" dirty="0"/>
          </a:p>
          <a:p>
            <a:pPr lvl="2" eaLnBrk="1" hangingPunct="1"/>
            <a:r>
              <a:rPr lang="en-US" altLang="en-US" dirty="0" smtClean="0"/>
              <a:t>By </a:t>
            </a:r>
            <a:r>
              <a:rPr lang="en-US" altLang="en-US" dirty="0"/>
              <a:t>definition, </a:t>
            </a:r>
            <a:r>
              <a:rPr lang="en-US" altLang="en-US" dirty="0" smtClean="0"/>
              <a:t>beta </a:t>
            </a:r>
            <a:r>
              <a:rPr lang="en-US" altLang="en-US" dirty="0"/>
              <a:t>for the “market” is 1.0;          different securities will have different beta’s, depending on their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0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</a:t>
            </a:r>
            <a:r>
              <a:rPr lang="en-US" altLang="en-US" dirty="0"/>
              <a:t>measure of a stock’s sensitivity to systematic risk is its “beta”</a:t>
            </a:r>
          </a:p>
          <a:p>
            <a:pPr lvl="1" eaLnBrk="1" hangingPunct="1"/>
            <a:endParaRPr lang="en-US" altLang="en-US" sz="1600" dirty="0"/>
          </a:p>
          <a:p>
            <a:pPr lvl="1" eaLnBrk="1" hangingPunct="1"/>
            <a:r>
              <a:rPr lang="en-US" altLang="en-US" u="sng" dirty="0"/>
              <a:t>Beta</a:t>
            </a:r>
            <a:r>
              <a:rPr lang="en-US" altLang="en-US" dirty="0"/>
              <a:t> is a measure of how much a stock differs when the market differs by 1%</a:t>
            </a:r>
          </a:p>
          <a:p>
            <a:pPr algn="ctr" eaLnBrk="1" hangingPunct="1">
              <a:buFontTx/>
              <a:buNone/>
            </a:pPr>
            <a:endParaRPr lang="en-US" altLang="en-US" sz="1600" dirty="0" smtClean="0"/>
          </a:p>
          <a:p>
            <a:pPr algn="ctr" eaLnBrk="1" hangingPunct="1">
              <a:buFontTx/>
              <a:buNone/>
            </a:pPr>
            <a:r>
              <a:rPr lang="en-US" altLang="en-US" sz="2800" dirty="0"/>
              <a:t>	E(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stock</a:t>
            </a:r>
            <a:r>
              <a:rPr lang="en-US" altLang="en-US" sz="2800" dirty="0"/>
              <a:t>) = 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risk</a:t>
            </a:r>
            <a:r>
              <a:rPr lang="en-US" altLang="en-US" sz="2800" baseline="-25000" dirty="0"/>
              <a:t>-free</a:t>
            </a:r>
            <a:r>
              <a:rPr lang="en-US" altLang="en-US" sz="2800" dirty="0"/>
              <a:t> + “</a:t>
            </a:r>
            <a:r>
              <a:rPr lang="en-US" altLang="en-US" sz="2800" dirty="0" err="1"/>
              <a:t>beta</a:t>
            </a:r>
            <a:r>
              <a:rPr lang="en-US" altLang="en-US" sz="2800" baseline="-25000" dirty="0" err="1"/>
              <a:t>stock</a:t>
            </a:r>
            <a:r>
              <a:rPr lang="en-US" altLang="en-US" sz="2800" dirty="0"/>
              <a:t>” (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market</a:t>
            </a:r>
            <a:r>
              <a:rPr lang="en-US" altLang="en-US" sz="2800" dirty="0"/>
              <a:t> – 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risk</a:t>
            </a:r>
            <a:r>
              <a:rPr lang="en-US" altLang="en-US" sz="2800" baseline="-25000" dirty="0"/>
              <a:t>-free</a:t>
            </a:r>
            <a:r>
              <a:rPr lang="en-US" altLang="en-US" sz="2800" dirty="0"/>
              <a:t>)</a:t>
            </a:r>
          </a:p>
          <a:p>
            <a:pPr lvl="2" eaLnBrk="1" hangingPunct="1"/>
            <a:endParaRPr lang="en-US" altLang="en-US" sz="1600" dirty="0" smtClean="0"/>
          </a:p>
          <a:p>
            <a:pPr lvl="1" eaLnBrk="1" hangingPunct="1"/>
            <a:r>
              <a:rPr lang="en-US" altLang="en-US" dirty="0"/>
              <a:t>To estimate a stock’s beta, use </a:t>
            </a:r>
            <a:r>
              <a:rPr lang="en-US" altLang="en-US" dirty="0" smtClean="0"/>
              <a:t>regression: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X = change in price of S&amp;P500</a:t>
            </a:r>
          </a:p>
          <a:p>
            <a:pPr lvl="2" eaLnBrk="1" hangingPunct="1"/>
            <a:r>
              <a:rPr lang="en-US" altLang="en-US" dirty="0" smtClean="0"/>
              <a:t>Y </a:t>
            </a:r>
            <a:r>
              <a:rPr lang="en-US" altLang="en-US" dirty="0"/>
              <a:t>= change in stock price</a:t>
            </a:r>
          </a:p>
          <a:p>
            <a:pPr lvl="2" eaLnBrk="1" hangingPunct="1"/>
            <a:r>
              <a:rPr lang="en-US" altLang="en-US" dirty="0"/>
              <a:t>Slope of </a:t>
            </a:r>
            <a:r>
              <a:rPr lang="en-US" altLang="en-US" dirty="0" smtClean="0"/>
              <a:t>regression </a:t>
            </a:r>
            <a:r>
              <a:rPr lang="en-US" altLang="en-US" dirty="0"/>
              <a:t>line is the estimated “beta” for the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7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available for monthly share price of AMZN and S&amp;P500 from 11/1/2014 to 11/1/2017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5" y="2161634"/>
            <a:ext cx="3876716" cy="46963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189420" y="2161634"/>
            <a:ext cx="1457201" cy="46963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97240" y="5691955"/>
            <a:ext cx="223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beta</a:t>
            </a:r>
            <a:r>
              <a:rPr lang="en-US" sz="2000" baseline="-25000" dirty="0" err="1" smtClean="0"/>
              <a:t>AMZN</a:t>
            </a:r>
            <a:r>
              <a:rPr lang="en-US" sz="2000" dirty="0" smtClean="0"/>
              <a:t> = 1.42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available for monthly share price of AMZN and S&amp;P500 from 11/1/2014 to 11/1/2017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697240" y="5691955"/>
            <a:ext cx="223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beta</a:t>
            </a:r>
            <a:r>
              <a:rPr lang="en-US" sz="2000" baseline="-25000" dirty="0" err="1" smtClean="0"/>
              <a:t>AMZN</a:t>
            </a:r>
            <a:r>
              <a:rPr lang="en-US" sz="2000" dirty="0" smtClean="0"/>
              <a:t> = 1.42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5" y="2392065"/>
            <a:ext cx="4420185" cy="2205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 bwMode="auto">
          <a:xfrm>
            <a:off x="2734837" y="3813050"/>
            <a:ext cx="2210093" cy="5921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78" y="4094163"/>
            <a:ext cx="3980895" cy="19734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783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available for monthly share price of AMZN and S&amp;P500 from 11/1/2014 to 11/1/2017</a:t>
            </a:r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Going beyond the                                     information provided                        given by finance.yahoo.com: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r>
              <a:rPr lang="en-US" sz="2600" dirty="0" smtClean="0"/>
              <a:t>Q:  What is a 95% conf.                                     interval for </a:t>
            </a:r>
            <a:r>
              <a:rPr lang="en-US" sz="2600" dirty="0" err="1" smtClean="0"/>
              <a:t>beta</a:t>
            </a:r>
            <a:r>
              <a:rPr lang="en-US" sz="2600" baseline="-25000" dirty="0" err="1" smtClean="0"/>
              <a:t>AMZN</a:t>
            </a:r>
            <a:r>
              <a:rPr lang="en-US" sz="2600" dirty="0" smtClean="0"/>
              <a:t>?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r>
              <a:rPr lang="en-US" sz="2600" dirty="0" smtClean="0"/>
              <a:t>A:  0.605 to </a:t>
            </a:r>
            <a:r>
              <a:rPr lang="en-US" sz="2600" dirty="0" smtClean="0"/>
              <a:t>2.231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97240" y="5691955"/>
            <a:ext cx="223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beta</a:t>
            </a:r>
            <a:r>
              <a:rPr lang="en-US" sz="2000" baseline="-25000" dirty="0" err="1" smtClean="0"/>
              <a:t>AMZN</a:t>
            </a:r>
            <a:r>
              <a:rPr lang="en-US" sz="2000" dirty="0" smtClean="0"/>
              <a:t> = 1.42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93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Using</a:t>
            </a:r>
            <a:r>
              <a:rPr lang="en-US" dirty="0" smtClean="0"/>
              <a:t> beta:</a:t>
            </a:r>
          </a:p>
          <a:p>
            <a:pPr lvl="1"/>
            <a:endParaRPr lang="en-US" altLang="en-US" sz="2000" dirty="0" smtClean="0"/>
          </a:p>
          <a:p>
            <a:pPr lvl="1"/>
            <a:r>
              <a:rPr lang="en-US" altLang="en-US" dirty="0" smtClean="0"/>
              <a:t>Beta </a:t>
            </a:r>
            <a:r>
              <a:rPr lang="en-US" altLang="en-US" dirty="0"/>
              <a:t>is typically used </a:t>
            </a:r>
            <a:r>
              <a:rPr lang="en-US" altLang="en-US" dirty="0" smtClean="0"/>
              <a:t>to </a:t>
            </a:r>
            <a:r>
              <a:rPr lang="en-US" altLang="en-US" dirty="0"/>
              <a:t>estimate cost of equity </a:t>
            </a:r>
            <a:r>
              <a:rPr lang="en-US" altLang="en-US" dirty="0" smtClean="0"/>
              <a:t>capital </a:t>
            </a:r>
            <a:r>
              <a:rPr lang="en-US" altLang="en-US" dirty="0"/>
              <a:t>[i.e., </a:t>
            </a:r>
            <a:r>
              <a:rPr lang="en-US" altLang="en-US" dirty="0" smtClean="0"/>
              <a:t>rate </a:t>
            </a:r>
            <a:r>
              <a:rPr lang="en-US" altLang="en-US" dirty="0"/>
              <a:t>of return </a:t>
            </a:r>
            <a:r>
              <a:rPr lang="en-US" altLang="en-US" dirty="0" smtClean="0"/>
              <a:t>required by investors to own a stock with that level of risk]</a:t>
            </a:r>
          </a:p>
          <a:p>
            <a:pPr lvl="2"/>
            <a:r>
              <a:rPr lang="en-US" altLang="en-US" dirty="0" smtClean="0"/>
              <a:t>Recall CAPM:  </a:t>
            </a:r>
          </a:p>
          <a:p>
            <a:pPr marL="914400" lvl="2" indent="0" algn="ctr">
              <a:buNone/>
            </a:pPr>
            <a:r>
              <a:rPr lang="en-US" altLang="en-US" dirty="0" smtClean="0"/>
              <a:t>E(return) = </a:t>
            </a:r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F</a:t>
            </a:r>
            <a:r>
              <a:rPr lang="en-US" altLang="en-US" dirty="0" smtClean="0"/>
              <a:t> + beta * (market price of risk)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dirty="0" smtClean="0"/>
              <a:t>Higher </a:t>
            </a:r>
            <a:r>
              <a:rPr lang="en-US" altLang="en-US" dirty="0"/>
              <a:t>beta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sz="2800" dirty="0" smtClean="0">
                <a:sym typeface="Wingdings" panose="05000000000000000000" pitchFamily="2" charset="2"/>
              </a:rPr>
              <a:t> higher </a:t>
            </a:r>
            <a:r>
              <a:rPr lang="en-US" altLang="en-US" sz="2800" u="sng" dirty="0">
                <a:sym typeface="Wingdings" panose="05000000000000000000" pitchFamily="2" charset="2"/>
              </a:rPr>
              <a:t>systematic</a:t>
            </a:r>
            <a:r>
              <a:rPr lang="en-US" altLang="en-US" sz="2800" dirty="0">
                <a:sym typeface="Wingdings" panose="05000000000000000000" pitchFamily="2" charset="2"/>
              </a:rPr>
              <a:t> risk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>
                <a:sym typeface="Wingdings" panose="05000000000000000000" pitchFamily="2" charset="2"/>
              </a:rPr>
              <a:t> higher required rate of 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beta</a:t>
            </a:r>
            <a:r>
              <a:rPr lang="en-US" baseline="-25000" dirty="0" err="1" smtClean="0"/>
              <a:t>AMZN</a:t>
            </a:r>
            <a:r>
              <a:rPr lang="en-US" dirty="0" smtClean="0"/>
              <a:t> = 1.42, what is [an estimate of] the required rate of return?</a:t>
            </a:r>
          </a:p>
          <a:p>
            <a:pPr lvl="1"/>
            <a:r>
              <a:rPr lang="en-US" dirty="0" smtClean="0"/>
              <a:t>CAPM:  E(return)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 + beta*(price of risk)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 ~ 2.4%</a:t>
            </a:r>
          </a:p>
          <a:p>
            <a:pPr lvl="2"/>
            <a:r>
              <a:rPr lang="en-US" dirty="0" smtClean="0"/>
              <a:t>price of risk ~ 7%</a:t>
            </a:r>
          </a:p>
          <a:p>
            <a:pPr lvl="2"/>
            <a:r>
              <a:rPr lang="en-US" dirty="0" err="1" smtClean="0"/>
              <a:t>beta</a:t>
            </a:r>
            <a:r>
              <a:rPr lang="en-US" baseline="-25000" dirty="0" err="1" smtClean="0"/>
              <a:t>AMZN</a:t>
            </a:r>
            <a:r>
              <a:rPr lang="en-US" dirty="0" smtClean="0"/>
              <a:t> = 1.42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E(return) = 12.3%</a:t>
            </a:r>
            <a:endParaRPr lang="en-US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90" y="2430470"/>
            <a:ext cx="31051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877770" y="5694895"/>
            <a:ext cx="21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beta</a:t>
            </a:r>
            <a:r>
              <a:rPr lang="en-US" baseline="-25000" dirty="0" err="1" smtClean="0"/>
              <a:t>AMZN</a:t>
            </a:r>
            <a:r>
              <a:rPr lang="en-US" dirty="0" smtClean="0"/>
              <a:t> = 1.42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beta</a:t>
            </a:r>
            <a:r>
              <a:rPr lang="en-US" baseline="-25000" dirty="0" err="1" smtClean="0"/>
              <a:t>AMZN</a:t>
            </a:r>
            <a:r>
              <a:rPr lang="en-US" dirty="0" smtClean="0"/>
              <a:t> = 1.42, what is [an estimate of] the required rate of return?</a:t>
            </a:r>
          </a:p>
          <a:p>
            <a:pPr lvl="1"/>
            <a:r>
              <a:rPr lang="en-US" dirty="0" smtClean="0"/>
              <a:t>CAPM:  E(return)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 + beta*(price of risk)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 ~ 2.4%</a:t>
            </a:r>
          </a:p>
          <a:p>
            <a:pPr lvl="2"/>
            <a:r>
              <a:rPr lang="en-US" dirty="0" smtClean="0"/>
              <a:t>price of risk ~ 7%</a:t>
            </a:r>
          </a:p>
          <a:p>
            <a:pPr lvl="2"/>
            <a:r>
              <a:rPr lang="en-US" dirty="0" err="1" smtClean="0"/>
              <a:t>beta</a:t>
            </a:r>
            <a:r>
              <a:rPr lang="en-US" baseline="-25000" dirty="0" err="1" smtClean="0"/>
              <a:t>AMZN</a:t>
            </a:r>
            <a:r>
              <a:rPr lang="en-US" dirty="0" smtClean="0"/>
              <a:t> = 1.42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E(return) = 12.3%</a:t>
            </a:r>
            <a:endParaRPr lang="en-US" dirty="0" smtClean="0"/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beta</a:t>
            </a:r>
            <a:r>
              <a:rPr lang="en-US" baseline="-25000" dirty="0" err="1" smtClean="0"/>
              <a:t>AMZN</a:t>
            </a:r>
            <a:r>
              <a:rPr lang="en-US" dirty="0" smtClean="0"/>
              <a:t> is between 0.605 to 2.231, what is the required rate of return?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Required rate of return = 6.6% to 18.0%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43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know:</a:t>
            </a:r>
          </a:p>
          <a:p>
            <a:pPr lvl="1"/>
            <a:r>
              <a:rPr lang="en-US" dirty="0" smtClean="0"/>
              <a:t>Data tell us </a:t>
            </a:r>
            <a:r>
              <a:rPr lang="en-US" dirty="0" err="1" smtClean="0"/>
              <a:t>beta</a:t>
            </a:r>
            <a:r>
              <a:rPr lang="en-US" baseline="-25000" dirty="0" err="1" smtClean="0"/>
              <a:t>AMZN</a:t>
            </a:r>
            <a:r>
              <a:rPr lang="en-US" dirty="0" smtClean="0"/>
              <a:t> = 1.42</a:t>
            </a:r>
          </a:p>
          <a:p>
            <a:pPr lvl="1"/>
            <a:r>
              <a:rPr lang="en-US" dirty="0" smtClean="0"/>
              <a:t>CAPM says that value should increase by 12.3% or so (95% CI:  6.6% to 18.0%)</a:t>
            </a:r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What happens if AMZN’s rate of return is less than the required amount?</a:t>
            </a:r>
          </a:p>
          <a:p>
            <a:pPr lvl="2"/>
            <a:r>
              <a:rPr lang="en-US" dirty="0" smtClean="0"/>
              <a:t>… then investors sell AMZN</a:t>
            </a:r>
          </a:p>
          <a:p>
            <a:pPr lvl="2"/>
            <a:r>
              <a:rPr lang="en-US" dirty="0" smtClean="0"/>
              <a:t>… leading to a lower share price of AMZN</a:t>
            </a:r>
          </a:p>
          <a:p>
            <a:pPr lvl="2"/>
            <a:r>
              <a:rPr lang="en-US" dirty="0" smtClean="0"/>
              <a:t>… thus </a:t>
            </a:r>
            <a:r>
              <a:rPr lang="en-US" u="sng" dirty="0" smtClean="0"/>
              <a:t>increasing</a:t>
            </a:r>
            <a:r>
              <a:rPr lang="en-US" dirty="0" smtClean="0"/>
              <a:t> the relative rate of return on AMZN (since the denominator is now smaller)</a:t>
            </a:r>
          </a:p>
          <a:p>
            <a:pPr lvl="2"/>
            <a:r>
              <a:rPr lang="en-US" dirty="0" smtClean="0"/>
              <a:t>… until the price of AMZN is low enough that the required rate of return is met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13:  </a:t>
            </a:r>
          </a:p>
          <a:p>
            <a:pPr marL="0" indent="0" algn="ctr">
              <a:buNone/>
            </a:pPr>
            <a:r>
              <a:rPr lang="en-US" dirty="0" smtClean="0"/>
              <a:t>Introduction to Mathematical Modeling</a:t>
            </a:r>
          </a:p>
          <a:p>
            <a:endParaRPr lang="en-US" dirty="0"/>
          </a:p>
          <a:p>
            <a:r>
              <a:rPr lang="en-US" dirty="0" smtClean="0"/>
              <a:t>What is a Model?</a:t>
            </a:r>
          </a:p>
          <a:p>
            <a:endParaRPr lang="en-US" dirty="0" smtClean="0"/>
          </a:p>
          <a:p>
            <a:r>
              <a:rPr lang="en-US" dirty="0" smtClean="0"/>
              <a:t>Example of Models</a:t>
            </a:r>
          </a:p>
          <a:p>
            <a:endParaRPr lang="en-US" dirty="0" smtClean="0"/>
          </a:p>
          <a:p>
            <a:r>
              <a:rPr lang="en-US" dirty="0" smtClean="0"/>
              <a:t>Cautions about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517BC-209C-436B-8473-EA917B1FDD3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9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https://www.tipranks.com/stocks/amzn/price-target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 11/10/2017, AMZN was $1125.35</a:t>
            </a:r>
          </a:p>
          <a:p>
            <a:r>
              <a:rPr lang="en-US" sz="2800" dirty="0" smtClean="0"/>
              <a:t>13 analysts provided “price targets”: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Average price target = $1262.15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required return = 1262.15 / 1125.35 – 1 = 12.2% 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50" y="1470345"/>
            <a:ext cx="6682470" cy="3746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61085" y="1470346"/>
            <a:ext cx="1036935" cy="374660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analysis for AMZN: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Professional </a:t>
            </a:r>
            <a:r>
              <a:rPr lang="en-US" dirty="0"/>
              <a:t>analysts estimated that return for AMZN = </a:t>
            </a:r>
            <a:r>
              <a:rPr lang="en-US" dirty="0">
                <a:solidFill>
                  <a:srgbClr val="FF0000"/>
                </a:solidFill>
              </a:rPr>
              <a:t>12.2%</a:t>
            </a:r>
          </a:p>
          <a:p>
            <a:pPr lvl="2"/>
            <a:r>
              <a:rPr lang="en-US" dirty="0"/>
              <a:t>n = 13 analysts, SD = 5.4%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95% </a:t>
            </a:r>
            <a:r>
              <a:rPr lang="en-US" dirty="0" smtClean="0">
                <a:sym typeface="Wingdings" panose="05000000000000000000" pitchFamily="2" charset="2"/>
              </a:rPr>
              <a:t>conf. interval </a:t>
            </a:r>
            <a:r>
              <a:rPr lang="en-US" dirty="0">
                <a:sym typeface="Wingdings" panose="05000000000000000000" pitchFamily="2" charset="2"/>
              </a:rPr>
              <a:t>for mean = 8.9% to 15.4%</a:t>
            </a:r>
            <a:endParaRPr lang="en-US" dirty="0"/>
          </a:p>
          <a:p>
            <a:pPr lvl="2"/>
            <a:endParaRPr lang="en-US" sz="2000" dirty="0" smtClean="0"/>
          </a:p>
          <a:p>
            <a:pPr lvl="1"/>
            <a:r>
              <a:rPr lang="en-US" dirty="0" smtClean="0"/>
              <a:t>Free data (http://www.finance.yahoo.com) + simple regression model (CAPM) </a:t>
            </a:r>
            <a:r>
              <a:rPr lang="en-US" dirty="0" smtClean="0">
                <a:sym typeface="Wingdings" panose="05000000000000000000" pitchFamily="2" charset="2"/>
              </a:rPr>
              <a:t>     estimated return for AMZN ~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12.3%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95% conf. interval for return (based on 95% conf. interval for </a:t>
            </a:r>
            <a:r>
              <a:rPr lang="en-US" dirty="0" err="1" smtClean="0">
                <a:sym typeface="Wingdings" panose="05000000000000000000" pitchFamily="2" charset="2"/>
              </a:rPr>
              <a:t>beta</a:t>
            </a:r>
            <a:r>
              <a:rPr lang="en-US" baseline="-25000" dirty="0" err="1" smtClean="0">
                <a:sym typeface="Wingdings" panose="05000000000000000000" pitchFamily="2" charset="2"/>
              </a:rPr>
              <a:t>AMZN</a:t>
            </a:r>
            <a:r>
              <a:rPr lang="en-US" dirty="0" smtClean="0">
                <a:sym typeface="Wingdings" panose="05000000000000000000" pitchFamily="2" charset="2"/>
              </a:rPr>
              <a:t>) = 6.6% to 18.0%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8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87030"/>
            <a:ext cx="8229601" cy="5450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8" y="2238446"/>
            <a:ext cx="8229602" cy="1077218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You </a:t>
            </a:r>
            <a:r>
              <a:rPr lang="en-US" sz="3200" u="sng" dirty="0" smtClean="0"/>
              <a:t>already</a:t>
            </a:r>
            <a:r>
              <a:rPr lang="en-US" sz="3200" dirty="0" smtClean="0"/>
              <a:t> have the tools to able to perform powerful financial analyses!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3" y="3551856"/>
            <a:ext cx="2089662" cy="2140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532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00"/>
            <a:ext cx="8229600" cy="1536200"/>
          </a:xfrm>
        </p:spPr>
        <p:txBody>
          <a:bodyPr/>
          <a:lstStyle/>
          <a:p>
            <a:endParaRPr lang="en-US" sz="1000" dirty="0" smtClean="0"/>
          </a:p>
          <a:p>
            <a:r>
              <a:rPr lang="en-US" dirty="0" smtClean="0"/>
              <a:t>Another example of applying math modeling:  deciding business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6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companies have some information easily available; e.g.,</a:t>
            </a:r>
          </a:p>
          <a:p>
            <a:pPr lvl="1"/>
            <a:r>
              <a:rPr lang="en-US" dirty="0" smtClean="0"/>
              <a:t>Company’s internal cost of production</a:t>
            </a:r>
          </a:p>
          <a:p>
            <a:pPr lvl="1"/>
            <a:r>
              <a:rPr lang="en-US" dirty="0" smtClean="0"/>
              <a:t>Company’s annual sales (dollars, units)</a:t>
            </a:r>
          </a:p>
          <a:p>
            <a:pPr lvl="1"/>
            <a:r>
              <a:rPr lang="en-US" dirty="0"/>
              <a:t>Size of global market</a:t>
            </a:r>
            <a:r>
              <a:rPr lang="en-US" dirty="0" smtClean="0"/>
              <a:t>, </a:t>
            </a:r>
            <a:r>
              <a:rPr lang="en-US" dirty="0"/>
              <a:t>including projections for the next few years</a:t>
            </a:r>
          </a:p>
          <a:p>
            <a:pPr lvl="1"/>
            <a:r>
              <a:rPr lang="en-US" dirty="0" smtClean="0"/>
              <a:t>Sales </a:t>
            </a:r>
            <a:r>
              <a:rPr lang="en-US" dirty="0"/>
              <a:t>by largest competitors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Combining easily-available information with math models can lead to powerful insights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Company M is trying to decide whether to increase production of “boxes”</a:t>
            </a:r>
          </a:p>
          <a:p>
            <a:pPr lvl="1"/>
            <a:r>
              <a:rPr lang="en-US" sz="2600" dirty="0" smtClean="0"/>
              <a:t>“Boxes” used to sell in year 1 for $146</a:t>
            </a:r>
          </a:p>
          <a:p>
            <a:pPr lvl="1"/>
            <a:r>
              <a:rPr lang="en-US" sz="2600" dirty="0" smtClean="0"/>
              <a:t>Company M started producing “boxes” in year 2 and has increased production since</a:t>
            </a:r>
          </a:p>
          <a:p>
            <a:pPr lvl="1"/>
            <a:r>
              <a:rPr lang="en-US" sz="2600" dirty="0" smtClean="0"/>
              <a:t>Company M knows its production costs and its annual sales figures …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1994"/>
              </p:ext>
            </p:extLst>
          </p:nvPr>
        </p:nvGraphicFramePr>
        <p:xfrm>
          <a:off x="1038736" y="3659430"/>
          <a:ext cx="7115457" cy="243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8025"/>
                <a:gridCol w="1414780"/>
                <a:gridCol w="1248163"/>
                <a:gridCol w="1248163"/>
                <a:gridCol w="1248163"/>
                <a:gridCol w="1248163"/>
              </a:tblGrid>
              <a:tr h="5133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Year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# manuf.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Cost</a:t>
                      </a:r>
                      <a:r>
                        <a:rPr lang="en-US" sz="2000" baseline="0" dirty="0" smtClean="0">
                          <a:latin typeface="+mj-lt"/>
                        </a:rPr>
                        <a:t> of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+mj-lt"/>
                        </a:rPr>
                        <a:t>last unit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Total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# sold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Total $ revenue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44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2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Mid-year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20,500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79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+mj-lt"/>
                        </a:rPr>
                        <a:t>  76,000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$  8.4M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4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End of year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55,500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44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744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3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Mid-year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30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264,000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$18.4M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4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End of year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23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744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4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Mid-year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348,000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17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810,000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$23.7M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4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End of year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462,000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14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Company M is trying to decide whether to increase production of “boxes”</a:t>
            </a:r>
          </a:p>
          <a:p>
            <a:pPr lvl="1"/>
            <a:r>
              <a:rPr lang="en-US" sz="2600" dirty="0" smtClean="0"/>
              <a:t>Company M also has data (from newspapers, press releases, etc.) about the size of the market and a few of the largest competitors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41851"/>
              </p:ext>
            </p:extLst>
          </p:nvPr>
        </p:nvGraphicFramePr>
        <p:xfrm>
          <a:off x="1000335" y="2776115"/>
          <a:ext cx="743908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1211643"/>
                <a:gridCol w="1363980"/>
                <a:gridCol w="1389380"/>
                <a:gridCol w="1376680"/>
                <a:gridCol w="1389380"/>
              </a:tblGrid>
              <a:tr h="91159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</a:rPr>
                        <a:t> sales of “boxes” (millions of units)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</a:tr>
              <a:tr h="121545"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Year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Total sold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Sold by “T”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Sold by “R”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Sold by “B”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Sold</a:t>
                      </a:r>
                      <a:r>
                        <a:rPr lang="en-US" sz="2000" u="sng" baseline="0" dirty="0" smtClean="0"/>
                        <a:t> by “C”</a:t>
                      </a:r>
                      <a:endParaRPr lang="en-US" sz="2000" u="sng" dirty="0"/>
                    </a:p>
                  </a:txBody>
                  <a:tcPr marL="0" marR="0" marT="0" marB="0"/>
                </a:tc>
              </a:tr>
              <a:tr h="123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   2.5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123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0" marR="0" marT="0" marB="0"/>
                </a:tc>
              </a:tr>
              <a:tr h="123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3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1.6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3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46 est.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123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67 est.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123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7+</a:t>
                      </a:r>
                      <a:endParaRPr lang="en-US" sz="20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40 est.</a:t>
                      </a:r>
                      <a:endParaRPr lang="en-US" sz="2000" i="1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8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65" y="6239005"/>
            <a:ext cx="60198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65" y="341443"/>
            <a:ext cx="8229600" cy="5821362"/>
          </a:xfrm>
        </p:spPr>
        <p:txBody>
          <a:bodyPr/>
          <a:lstStyle/>
          <a:p>
            <a:r>
              <a:rPr lang="en-US" dirty="0" smtClean="0"/>
              <a:t>What should Company M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85865" y="6235830"/>
            <a:ext cx="2133600" cy="476250"/>
          </a:xfrm>
        </p:spPr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z="1600" smtClean="0"/>
              <a:pPr>
                <a:defRPr/>
              </a:pPr>
              <a:t>27</a:t>
            </a:fld>
            <a:endParaRPr lang="en-US" altLang="en-US" sz="16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35430"/>
              </p:ext>
            </p:extLst>
          </p:nvPr>
        </p:nvGraphicFramePr>
        <p:xfrm>
          <a:off x="885120" y="971080"/>
          <a:ext cx="7439088" cy="255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8"/>
                <a:gridCol w="1479128"/>
                <a:gridCol w="1304933"/>
                <a:gridCol w="1304933"/>
                <a:gridCol w="1304933"/>
                <a:gridCol w="1304933"/>
              </a:tblGrid>
              <a:tr h="359065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Internal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data for Company M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Year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# manuf.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Cost</a:t>
                      </a:r>
                      <a:r>
                        <a:rPr lang="en-US" sz="1800" baseline="0" dirty="0" smtClean="0">
                          <a:latin typeface="+mj-lt"/>
                        </a:rPr>
                        <a:t> of 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+mj-lt"/>
                        </a:rPr>
                        <a:t>last unit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Total 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# sold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Total $ revenue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Mid-year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20,500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79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+mj-lt"/>
                        </a:rPr>
                        <a:t>  76,000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$  8.4M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End of year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55,500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44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Mid-year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30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264,000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$18.4M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End of year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23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Mid-year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348,000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17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810,000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$23.7M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End of year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462,000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14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92690"/>
              </p:ext>
            </p:extLst>
          </p:nvPr>
        </p:nvGraphicFramePr>
        <p:xfrm>
          <a:off x="885120" y="3697835"/>
          <a:ext cx="74390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1211643"/>
                <a:gridCol w="1363980"/>
                <a:gridCol w="1389380"/>
                <a:gridCol w="1376680"/>
                <a:gridCol w="1389380"/>
              </a:tblGrid>
              <a:tr h="10755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 sales of “boxes” (millions of units)</a:t>
                      </a:r>
                      <a:endParaRPr 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</a:tr>
              <a:tr h="147884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Year</a:t>
                      </a:r>
                      <a:endParaRPr lang="en-US" sz="18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Total sold</a:t>
                      </a:r>
                      <a:endParaRPr lang="en-US" sz="18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Sold by “T”</a:t>
                      </a:r>
                      <a:endParaRPr lang="en-US" sz="18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Sold by “R”</a:t>
                      </a:r>
                      <a:endParaRPr lang="en-US" sz="18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Sold by “B”</a:t>
                      </a:r>
                      <a:endParaRPr lang="en-US" sz="18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Sold</a:t>
                      </a:r>
                      <a:r>
                        <a:rPr lang="en-US" sz="1800" u="sng" baseline="0" dirty="0" smtClean="0"/>
                        <a:t> by “C”</a:t>
                      </a:r>
                      <a:endParaRPr lang="en-US" sz="1800" u="sng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  2.5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46 est.</a:t>
                      </a:r>
                      <a:endParaRPr lang="en-US" sz="18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67 est.</a:t>
                      </a:r>
                      <a:endParaRPr lang="en-US" sz="18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7+</a:t>
                      </a:r>
                      <a:endParaRPr lang="en-US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40 est.</a:t>
                      </a:r>
                      <a:endParaRPr lang="en-US" sz="1800" i="1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65" y="6239005"/>
            <a:ext cx="60198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65" y="341443"/>
            <a:ext cx="8229600" cy="5821362"/>
          </a:xfrm>
        </p:spPr>
        <p:txBody>
          <a:bodyPr/>
          <a:lstStyle/>
          <a:p>
            <a:r>
              <a:rPr lang="en-US" dirty="0" smtClean="0"/>
              <a:t>What should Company M do?</a:t>
            </a:r>
          </a:p>
          <a:p>
            <a:r>
              <a:rPr lang="en-US" dirty="0" smtClean="0"/>
              <a:t>Possibilities: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Idea #1:  expand, spend $7M for additional plant capable of manufacturing an additional 810K per year</a:t>
            </a:r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Idea #2:  status quo:  continue with business, but do not expand</a:t>
            </a:r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Idea #3:  exit the business</a:t>
            </a:r>
          </a:p>
          <a:p>
            <a:pPr lvl="1"/>
            <a:endParaRPr lang="en-US" dirty="0"/>
          </a:p>
          <a:p>
            <a:r>
              <a:rPr lang="en-US" dirty="0" smtClean="0"/>
              <a:t>Without data, we’d just be guessing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85865" y="6235830"/>
            <a:ext cx="2133600" cy="476250"/>
          </a:xfrm>
        </p:spPr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z="1600" smtClean="0"/>
              <a:pPr>
                <a:defRPr/>
              </a:pPr>
              <a:t>28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1085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knowledge that would be useful: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our costs?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our prices?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expected return on investment (change in costs and quantities) for investing in the new plant?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7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“mathematical model”?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3062"/>
            <a:ext cx="7620000" cy="3571875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9606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knowledge that would be useful: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are our costs?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our prices?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expected return on investment (change in costs and quantities) for investing in the new plant?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1:  estimating internal costs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cost data, the “Learning curve” model is often (but not always!) appropriate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Recall:  to use the learning curve,</a:t>
            </a:r>
          </a:p>
          <a:p>
            <a:pPr lvl="2"/>
            <a:r>
              <a:rPr lang="en-US" dirty="0" smtClean="0"/>
              <a:t>Compute cumulative 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ln</a:t>
            </a:r>
            <a:r>
              <a:rPr lang="en-US" dirty="0" smtClean="0"/>
              <a:t>(cumulative n) to predict </a:t>
            </a:r>
            <a:r>
              <a:rPr lang="en-US" dirty="0" err="1" smtClean="0"/>
              <a:t>ln</a:t>
            </a:r>
            <a:r>
              <a:rPr lang="en-US" dirty="0" smtClean="0"/>
              <a:t>(cost); get equation “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(cost)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(cum n)”</a:t>
            </a:r>
          </a:p>
          <a:p>
            <a:pPr lvl="2"/>
            <a:endParaRPr lang="en-US" sz="500" b="0" dirty="0" smtClean="0"/>
          </a:p>
          <a:p>
            <a:pPr lvl="2"/>
            <a:r>
              <a:rPr lang="en-US" b="0" dirty="0" smtClean="0"/>
              <a:t>Math fact:  if costs follow the learning curve, then the </a:t>
            </a:r>
            <a:r>
              <a:rPr lang="en-US" b="0" u="sng" dirty="0" smtClean="0"/>
              <a:t>average</a:t>
            </a:r>
            <a:r>
              <a:rPr lang="en-US" b="0" dirty="0" smtClean="0"/>
              <a:t> cost for the units n</a:t>
            </a:r>
            <a:r>
              <a:rPr lang="en-US" b="0" baseline="-25000" dirty="0" smtClean="0"/>
              <a:t>1</a:t>
            </a:r>
            <a:r>
              <a:rPr lang="en-US" b="0" dirty="0" smtClean="0"/>
              <a:t> to n</a:t>
            </a:r>
            <a:r>
              <a:rPr lang="en-US" b="0" baseline="-25000" dirty="0" smtClean="0"/>
              <a:t>2</a:t>
            </a:r>
            <a:r>
              <a:rPr lang="en-US" b="0" dirty="0" smtClean="0"/>
              <a:t> is </a:t>
            </a:r>
          </a:p>
          <a:p>
            <a:pPr marL="914400" lvl="2" indent="0" algn="ctr">
              <a:buNone/>
            </a:pPr>
            <a:r>
              <a:rPr lang="en-US" b="0" dirty="0" smtClean="0">
                <a:latin typeface="MS Reference Sans Serif" panose="020B0604030504040204" pitchFamily="34" charset="0"/>
              </a:rPr>
              <a:t> </a:t>
            </a:r>
            <a:r>
              <a:rPr lang="en-US" b="0" dirty="0" smtClean="0"/>
              <a:t>= [</a:t>
            </a:r>
            <a:r>
              <a:rPr lang="en-US" b="0" dirty="0" err="1" smtClean="0"/>
              <a:t>exp</a:t>
            </a:r>
            <a:r>
              <a:rPr lang="en-US" b="0" dirty="0" smtClean="0"/>
              <a:t>(b</a:t>
            </a:r>
            <a:r>
              <a:rPr lang="en-US" b="0" baseline="-25000" dirty="0" smtClean="0"/>
              <a:t>0</a:t>
            </a:r>
            <a:r>
              <a:rPr lang="en-US" b="0" dirty="0" smtClean="0"/>
              <a:t>)/(b</a:t>
            </a:r>
            <a:r>
              <a:rPr lang="en-US" b="0" baseline="-25000" dirty="0" smtClean="0"/>
              <a:t>1</a:t>
            </a:r>
            <a:r>
              <a:rPr lang="en-US" b="0" dirty="0" smtClean="0"/>
              <a:t> + 1)][n</a:t>
            </a:r>
            <a:r>
              <a:rPr lang="en-US" b="0" baseline="-25000" dirty="0" smtClean="0"/>
              <a:t>2</a:t>
            </a:r>
            <a:r>
              <a:rPr lang="en-US" b="0" baseline="30000" dirty="0" smtClean="0"/>
              <a:t>b1+1</a:t>
            </a:r>
            <a:r>
              <a:rPr lang="en-US" b="0" dirty="0" smtClean="0"/>
              <a:t> – n</a:t>
            </a:r>
            <a:r>
              <a:rPr lang="en-US" b="0" baseline="-25000" dirty="0" smtClean="0"/>
              <a:t>1</a:t>
            </a:r>
            <a:r>
              <a:rPr lang="en-US" b="0" baseline="30000" dirty="0" smtClean="0"/>
              <a:t>b1+1</a:t>
            </a:r>
            <a:r>
              <a:rPr lang="en-US" b="0" dirty="0" smtClean="0"/>
              <a:t>]/(n</a:t>
            </a:r>
            <a:r>
              <a:rPr lang="en-US" b="0" baseline="-25000" dirty="0" smtClean="0"/>
              <a:t>2</a:t>
            </a:r>
            <a:r>
              <a:rPr lang="en-US" b="0" dirty="0" smtClean="0"/>
              <a:t> – n</a:t>
            </a:r>
            <a:r>
              <a:rPr lang="en-US" b="0" baseline="-25000" dirty="0" smtClean="0"/>
              <a:t>1</a:t>
            </a:r>
            <a:r>
              <a:rPr lang="en-US" b="0" dirty="0" smtClean="0"/>
              <a:t>)</a:t>
            </a:r>
            <a:endParaRPr lang="en-US" b="0" baseline="30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7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1:  estimating internal costs</a:t>
            </a:r>
          </a:p>
          <a:p>
            <a:pPr lvl="1"/>
            <a:r>
              <a:rPr lang="en-US" dirty="0" smtClean="0"/>
              <a:t>Compute cum n, use </a:t>
            </a:r>
            <a:r>
              <a:rPr lang="en-US" dirty="0" err="1" smtClean="0"/>
              <a:t>ln</a:t>
            </a:r>
            <a:r>
              <a:rPr lang="en-US" dirty="0" smtClean="0"/>
              <a:t>(cum n)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(cost)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sz="10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predicted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(cost) =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8.6421 – 0.4316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(cum n)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 C = 5665 n</a:t>
            </a:r>
            <a:r>
              <a:rPr lang="en-US" baseline="30000" dirty="0" smtClean="0">
                <a:sym typeface="Wingdings" panose="05000000000000000000" pitchFamily="2" charset="2"/>
              </a:rPr>
              <a:t>–0.4316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Implied learning curve = 74%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79777"/>
              </p:ext>
            </p:extLst>
          </p:nvPr>
        </p:nvGraphicFramePr>
        <p:xfrm>
          <a:off x="1038740" y="1662370"/>
          <a:ext cx="7401346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960"/>
                <a:gridCol w="1337820"/>
                <a:gridCol w="1236470"/>
                <a:gridCol w="839788"/>
                <a:gridCol w="1068388"/>
                <a:gridCol w="972960"/>
                <a:gridCol w="97296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 dirty="0">
                          <a:effectLst/>
                        </a:rPr>
                        <a:t>Year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</a:rPr>
                        <a:t># manuf</a:t>
                      </a:r>
                      <a:endParaRPr lang="en-US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cost of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sng" strike="noStrike">
                          <a:effectLst/>
                        </a:rPr>
                        <a:t>last unit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</a:rPr>
                        <a:t>cum n</a:t>
                      </a:r>
                      <a:endParaRPr lang="en-US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>
                          <a:effectLst/>
                        </a:rPr>
                        <a:t>ln(cum n)</a:t>
                      </a:r>
                      <a:endParaRPr lang="en-US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 dirty="0" err="1">
                          <a:effectLst/>
                        </a:rPr>
                        <a:t>ln</a:t>
                      </a:r>
                      <a:r>
                        <a:rPr lang="en-US" sz="1800" u="sng" strike="noStrike" dirty="0">
                          <a:effectLst/>
                        </a:rPr>
                        <a:t>(cost)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Mid-year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20,500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20,500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9.9282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4.3694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End of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55,500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76,000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11.2385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3.7842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Mid-year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109,000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185,000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12.1281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End of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155,000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340,000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12.7367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3.1355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mpd="sng">
                      <a:noFill/>
                    </a:lnB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Mid-year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348,000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688,000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13.4415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2.8332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End of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462,000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1,150,000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13.9553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2.6391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5469829" y="1547155"/>
            <a:ext cx="1021685" cy="25347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1514" y="1547155"/>
            <a:ext cx="1021685" cy="25347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86315" y="1444312"/>
            <a:ext cx="1021685" cy="25347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40" y="4154910"/>
            <a:ext cx="2501790" cy="2002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4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Model fits the data well:</a:t>
            </a:r>
          </a:p>
          <a:p>
            <a:pPr lvl="1"/>
            <a:endParaRPr lang="en-US" sz="400" dirty="0" smtClean="0"/>
          </a:p>
          <a:p>
            <a:pPr lvl="1"/>
            <a:r>
              <a:rPr lang="en-US" sz="2400" dirty="0" smtClean="0"/>
              <a:t>r(</a:t>
            </a:r>
            <a:r>
              <a:rPr lang="en-US" sz="2400" dirty="0" err="1" smtClean="0"/>
              <a:t>ln</a:t>
            </a:r>
            <a:r>
              <a:rPr lang="en-US" sz="2400" dirty="0" smtClean="0"/>
              <a:t> cum n, </a:t>
            </a:r>
            <a:r>
              <a:rPr lang="en-US" sz="2400" dirty="0" err="1" smtClean="0"/>
              <a:t>ln</a:t>
            </a:r>
            <a:r>
              <a:rPr lang="en-US" sz="2400" dirty="0" smtClean="0"/>
              <a:t> cost) = –0.9998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Costs are predicted                                                       to decrease further</a:t>
            </a:r>
          </a:p>
          <a:p>
            <a:pPr lvl="1"/>
            <a:endParaRPr lang="en-US" sz="2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Predicted cost at n = 1.15M  $13.73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Actual cost at n = 1.15M was $14</a:t>
            </a:r>
          </a:p>
          <a:p>
            <a:pPr lvl="1"/>
            <a:endParaRPr lang="en-US" sz="2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Predicted cost </a:t>
            </a:r>
            <a:r>
              <a:rPr lang="en-US" sz="2400" dirty="0">
                <a:sym typeface="Wingdings" panose="05000000000000000000" pitchFamily="2" charset="2"/>
              </a:rPr>
              <a:t>at n = </a:t>
            </a:r>
            <a:r>
              <a:rPr lang="en-US" sz="2400" dirty="0" smtClean="0">
                <a:sym typeface="Wingdings" panose="05000000000000000000" pitchFamily="2" charset="2"/>
              </a:rPr>
              <a:t>2M  $10.81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95% conf. limit for average cost is $10.47 to $11.15</a:t>
            </a:r>
          </a:p>
          <a:p>
            <a:pPr lvl="1"/>
            <a:endParaRPr lang="en-US" sz="2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Predicted cost </a:t>
            </a:r>
            <a:r>
              <a:rPr lang="en-US" sz="2400" dirty="0">
                <a:sym typeface="Wingdings" panose="05000000000000000000" pitchFamily="2" charset="2"/>
              </a:rPr>
              <a:t>at n = </a:t>
            </a:r>
            <a:r>
              <a:rPr lang="en-US" sz="2400" dirty="0" smtClean="0">
                <a:sym typeface="Wingdings" panose="05000000000000000000" pitchFamily="2" charset="2"/>
              </a:rPr>
              <a:t>3M  $9.07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95% conf. limit for </a:t>
            </a:r>
            <a:r>
              <a:rPr lang="en-US" sz="2000" dirty="0" smtClean="0">
                <a:sym typeface="Wingdings" panose="05000000000000000000" pitchFamily="2" charset="2"/>
              </a:rPr>
              <a:t>average cost is $8.76 to $9.40</a:t>
            </a:r>
          </a:p>
          <a:p>
            <a:endParaRPr lang="en-US" sz="1800" dirty="0" smtClean="0"/>
          </a:p>
          <a:p>
            <a:r>
              <a:rPr lang="en-US" sz="2800" dirty="0" smtClean="0"/>
              <a:t>What about price?</a:t>
            </a:r>
          </a:p>
          <a:p>
            <a:pPr lvl="2"/>
            <a:endParaRPr lang="en-US" sz="2000" dirty="0" smtClean="0">
              <a:sym typeface="Wingdings" panose="05000000000000000000" pitchFamily="2" charset="2"/>
            </a:endParaRPr>
          </a:p>
          <a:p>
            <a:pPr lvl="3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340" y="471815"/>
            <a:ext cx="2734463" cy="2189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708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knowledge that would be useful: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our costs?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are our prices?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expected return on investment (change in costs and quantities) for investing in the new plant?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u="sng" dirty="0" smtClean="0"/>
              <a:t>do</a:t>
            </a:r>
            <a:r>
              <a:rPr lang="en-US" dirty="0" smtClean="0"/>
              <a:t> have price data!</a:t>
            </a:r>
          </a:p>
          <a:p>
            <a:pPr lvl="1"/>
            <a:r>
              <a:rPr lang="en-US" dirty="0" smtClean="0"/>
              <a:t>We were </a:t>
            </a:r>
            <a:r>
              <a:rPr lang="en-US" u="sng" dirty="0" smtClean="0"/>
              <a:t>told</a:t>
            </a:r>
            <a:r>
              <a:rPr lang="en-US" dirty="0" smtClean="0"/>
              <a:t> in year 1 that price = $146</a:t>
            </a:r>
          </a:p>
          <a:p>
            <a:pPr lvl="1"/>
            <a:r>
              <a:rPr lang="en-US" dirty="0" smtClean="0"/>
              <a:t>For years 2, 3, and 4, we can </a:t>
            </a:r>
            <a:r>
              <a:rPr lang="en-US" u="sng" dirty="0" smtClean="0"/>
              <a:t>derive</a:t>
            </a:r>
            <a:r>
              <a:rPr lang="en-US" dirty="0" smtClean="0"/>
              <a:t> price per unit as (total $ sales) / (total # sold)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Idea for price model:  </a:t>
            </a:r>
            <a:r>
              <a:rPr lang="en-US" dirty="0" err="1" smtClean="0"/>
              <a:t>ln</a:t>
            </a:r>
            <a:r>
              <a:rPr lang="en-US" dirty="0" smtClean="0"/>
              <a:t>(year)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ln</a:t>
            </a:r>
            <a:r>
              <a:rPr lang="en-US" dirty="0" smtClean="0"/>
              <a:t>(price)?</a:t>
            </a:r>
          </a:p>
          <a:p>
            <a:pPr lvl="2"/>
            <a:r>
              <a:rPr lang="en-US" dirty="0" smtClean="0"/>
              <a:t>r(</a:t>
            </a:r>
            <a:r>
              <a:rPr lang="en-US" dirty="0" err="1" smtClean="0"/>
              <a:t>ln</a:t>
            </a:r>
            <a:r>
              <a:rPr lang="en-US" dirty="0" smtClean="0"/>
              <a:t> year, </a:t>
            </a:r>
            <a:r>
              <a:rPr lang="en-US" dirty="0" err="1" smtClean="0"/>
              <a:t>ln</a:t>
            </a:r>
            <a:r>
              <a:rPr lang="en-US" dirty="0" smtClean="0"/>
              <a:t> price) = –0.9046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pred.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(price) = 5.1685 – 1.0587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(year)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60376"/>
              </p:ext>
            </p:extLst>
          </p:nvPr>
        </p:nvGraphicFramePr>
        <p:xfrm>
          <a:off x="1038740" y="2568906"/>
          <a:ext cx="75273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94"/>
                <a:gridCol w="2184019"/>
                <a:gridCol w="1920449"/>
                <a:gridCol w="2184019"/>
              </a:tblGrid>
              <a:tr h="2995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Total 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# sold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Total 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$ revenue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Price per unit =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($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sales) / (# units)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-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$146.00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+mj-lt"/>
                        </a:rPr>
                        <a:t>  76,000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$  8.4M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  110.53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264,000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$18.4M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    69.70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810,000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$23.7M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    29.26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477000" y="2405030"/>
            <a:ext cx="2089121" cy="19840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now have a model for cost and a model for price … now we can model future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knowledge that would be useful: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our costs?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our prices?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is the expected return on investment (change in costs and quantities) for investing in the new plant?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calculations: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" y="2101270"/>
            <a:ext cx="8019732" cy="4070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7145" y="1201510"/>
            <a:ext cx="698971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bg1"/>
                </a:solidFill>
              </a:rPr>
              <a:t>Cost model: </a:t>
            </a:r>
          </a:p>
          <a:p>
            <a:pPr marL="0" lvl="1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ln</a:t>
            </a:r>
            <a:r>
              <a:rPr lang="en-US" sz="2400" dirty="0" smtClean="0">
                <a:solidFill>
                  <a:schemeClr val="bg1"/>
                </a:solidFill>
              </a:rPr>
              <a:t>(cost of unit n) =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8.6421 – 0.4316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ln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(cum n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535065" y="2032507"/>
            <a:ext cx="1113745" cy="551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08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calculations: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" y="2101270"/>
            <a:ext cx="8019732" cy="4070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361" y="1046280"/>
            <a:ext cx="737376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bg1"/>
                </a:solidFill>
              </a:rPr>
              <a:t>“Average” cost during time period calculated as </a:t>
            </a:r>
            <a:r>
              <a:rPr lang="en-US" sz="2400" u="sng" dirty="0" smtClean="0">
                <a:solidFill>
                  <a:schemeClr val="bg1"/>
                </a:solidFill>
              </a:rPr>
              <a:t>average</a:t>
            </a:r>
            <a:r>
              <a:rPr lang="en-US" sz="2400" dirty="0" smtClean="0">
                <a:solidFill>
                  <a:schemeClr val="bg1"/>
                </a:solidFill>
              </a:rPr>
              <a:t> of cost at start of period (i.e., cost at end of last period) and end of current period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992986" y="2246609"/>
            <a:ext cx="345644" cy="6447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907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models provide a powerful way of thinking about the world</a:t>
            </a:r>
          </a:p>
          <a:p>
            <a:endParaRPr lang="en-US" dirty="0"/>
          </a:p>
          <a:p>
            <a:r>
              <a:rPr lang="en-US" dirty="0" smtClean="0"/>
              <a:t>“All models are wrong,                           but some are useful”</a:t>
            </a:r>
          </a:p>
          <a:p>
            <a:pPr marL="0" indent="0">
              <a:buNone/>
            </a:pPr>
            <a:r>
              <a:rPr lang="en-US" dirty="0" smtClean="0"/>
              <a:t>		-- George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55" y="1854395"/>
            <a:ext cx="2589459" cy="24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calculations: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" y="2101270"/>
            <a:ext cx="8019732" cy="4070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9601" y="1361684"/>
            <a:ext cx="7066520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pred.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ln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(price) = 5.1685 –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1.0587 </a:t>
            </a:r>
            <a:r>
              <a:rPr lang="en-US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ln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(year)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(Note model gave average price for whole year)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223415" y="2192681"/>
            <a:ext cx="329785" cy="583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635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calculations: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" y="2101270"/>
            <a:ext cx="8019732" cy="4070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0155" y="2737710"/>
            <a:ext cx="4344261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Calculated profit for year 5 </a:t>
            </a:r>
            <a:r>
              <a:rPr lang="en-US" sz="24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without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new plant = $16M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550" y="4504340"/>
            <a:ext cx="5952775" cy="144655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Calculated net profit for year 5 </a:t>
            </a:r>
            <a:r>
              <a:rPr lang="en-US" sz="24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with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new plant = $26M ($34M – $7M)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New plant allows us to produce </a:t>
            </a: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more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units, thus generating </a:t>
            </a: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more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profit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recommend?</a:t>
            </a:r>
          </a:p>
          <a:p>
            <a:pPr lvl="1"/>
            <a:r>
              <a:rPr lang="en-US" sz="2000" dirty="0" smtClean="0"/>
              <a:t>Expand</a:t>
            </a:r>
          </a:p>
          <a:p>
            <a:pPr lvl="1"/>
            <a:r>
              <a:rPr lang="en-US" sz="2000" dirty="0" smtClean="0"/>
              <a:t>Status quo</a:t>
            </a:r>
          </a:p>
          <a:p>
            <a:pPr lvl="1"/>
            <a:r>
              <a:rPr lang="en-US" sz="2000" dirty="0" smtClean="0"/>
              <a:t>Exit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" y="2101270"/>
            <a:ext cx="8019732" cy="4070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0155" y="2737710"/>
            <a:ext cx="4344261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Calculated profit for year 5 </a:t>
            </a:r>
            <a:r>
              <a:rPr lang="en-US" sz="24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without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new plant = $16M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550" y="4504340"/>
            <a:ext cx="5952775" cy="144655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Calculated net profit for year 5 </a:t>
            </a:r>
            <a:r>
              <a:rPr lang="en-US" sz="24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with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new plant = $26M ($34M – $7M)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New plant allows us to produce </a:t>
            </a: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more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units, thus generating </a:t>
            </a: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more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profit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critical </a:t>
            </a:r>
            <a:r>
              <a:rPr lang="en-US" dirty="0" smtClean="0"/>
              <a:t>assumptions of this analysis?</a:t>
            </a:r>
            <a:endParaRPr lang="en-US" dirty="0"/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Cost to produce “box”</a:t>
            </a:r>
            <a:endParaRPr lang="en-US" dirty="0"/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Price at which “box” can be sold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other possible considerations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What if price doesn’t behave as modeled?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What will the competition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961930" y="2046420"/>
            <a:ext cx="7412166" cy="4992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65917" y="2618710"/>
            <a:ext cx="7412166" cy="4992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823165"/>
            <a:ext cx="7412166" cy="4992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25643" y="4413065"/>
            <a:ext cx="7602071" cy="4992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6012" y="5136214"/>
            <a:ext cx="7602071" cy="4992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7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model</a:t>
            </a:r>
          </a:p>
          <a:p>
            <a:pPr lvl="1"/>
            <a:r>
              <a:rPr lang="en-US" dirty="0" smtClean="0"/>
              <a:t>Prev. price model uses </a:t>
            </a:r>
            <a:r>
              <a:rPr lang="en-US" dirty="0" err="1" smtClean="0"/>
              <a:t>ln</a:t>
            </a:r>
            <a:r>
              <a:rPr lang="en-US" dirty="0" smtClean="0"/>
              <a:t>(year)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(price)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How well does model fit the data?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How well do </a:t>
            </a:r>
            <a:r>
              <a:rPr lang="en-US" u="sng" dirty="0" smtClean="0">
                <a:sym typeface="Wingdings" panose="05000000000000000000" pitchFamily="2" charset="2"/>
              </a:rPr>
              <a:t>other</a:t>
            </a:r>
            <a:r>
              <a:rPr lang="en-US" dirty="0" smtClean="0">
                <a:sym typeface="Wingdings" panose="05000000000000000000" pitchFamily="2" charset="2"/>
              </a:rPr>
              <a:t> models fit the data?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2665170"/>
            <a:ext cx="302895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00" y="2665170"/>
            <a:ext cx="302895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16631" y="5248870"/>
            <a:ext cx="293500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prices go negative … not possible, but not a good sign!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model</a:t>
            </a:r>
          </a:p>
          <a:p>
            <a:pPr lvl="1"/>
            <a:r>
              <a:rPr lang="en-US" dirty="0" smtClean="0"/>
              <a:t>Why use </a:t>
            </a:r>
            <a:r>
              <a:rPr lang="en-US" u="sng" dirty="0" smtClean="0"/>
              <a:t>year</a:t>
            </a:r>
            <a:r>
              <a:rPr lang="en-US" dirty="0" smtClean="0"/>
              <a:t> to predict price?</a:t>
            </a:r>
          </a:p>
          <a:p>
            <a:pPr lvl="1"/>
            <a:r>
              <a:rPr lang="en-US" dirty="0" smtClean="0"/>
              <a:t>Economic theory suggest P is related to Q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This is important, because Q is increasing!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94843" y="4484354"/>
            <a:ext cx="26260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 Q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[“Exponential decay”]</a:t>
            </a:r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$5.89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$0.57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4843" y="2661354"/>
            <a:ext cx="25549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(cum Q)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[“Power Law”]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$26.10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$19.74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54" y="2644745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54" y="4490423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975561" y="2776115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$37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2909668" y="3121760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86478" y="4627524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$29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2920585" y="4973169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8868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realistic economic models (using Q, not time, to predict P) suggest a crash in price is coming!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94843" y="4484354"/>
            <a:ext cx="26260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 Q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[“Exponential decay”]</a:t>
            </a:r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$5.89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$0.57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4843" y="2661354"/>
            <a:ext cx="25549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(cum Q)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[“Power Law”]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$26.10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$19.74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54" y="2644745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54" y="4490423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975561" y="2776115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$37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2909668" y="3121760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86478" y="4627524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$29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2920585" y="4973169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98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GSBA 545 lesson: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think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carefully about every model (the variables used and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assumed equation)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Choice of model can have a large effect!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94843" y="4484354"/>
            <a:ext cx="26260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 Q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[“Exponential decay”]</a:t>
            </a:r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$5.89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$0.57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4843" y="2661354"/>
            <a:ext cx="25549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(cum Q)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[“Power Law”]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$26.10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$19.74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54" y="2644745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54" y="4490423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975561" y="2776115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$37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2909668" y="3121760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86478" y="4627524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$29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2920585" y="4973169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133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(And don’t let yourself be intimidated by fancy-looking spreadsheets!)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" y="2101270"/>
            <a:ext cx="8019732" cy="40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Looking at P versus Q suggests a crash in prices is </a:t>
            </a:r>
            <a:r>
              <a:rPr lang="en-US" dirty="0" smtClean="0">
                <a:sym typeface="Wingdings" panose="05000000000000000000" pitchFamily="2" charset="2"/>
              </a:rPr>
              <a:t>coming …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But what if prices stay high … is there a </a:t>
            </a:r>
            <a:r>
              <a:rPr lang="en-US" u="sng" dirty="0">
                <a:sym typeface="Wingdings" panose="05000000000000000000" pitchFamily="2" charset="2"/>
              </a:rPr>
              <a:t>chance</a:t>
            </a:r>
            <a:r>
              <a:rPr lang="en-US" dirty="0">
                <a:sym typeface="Wingdings" panose="05000000000000000000" pitchFamily="2" charset="2"/>
              </a:rPr>
              <a:t> we could build up a profit?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94843" y="4484354"/>
            <a:ext cx="26260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 Q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[“Exponential decay”]</a:t>
            </a:r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$5.89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$0.57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4843" y="2661354"/>
            <a:ext cx="25549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(cum Q)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[“Power Law”]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P @ 5 = $26.10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P @ 6 = $19.74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54" y="2644745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54" y="4490423"/>
            <a:ext cx="47815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975561" y="2776115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$37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2909668" y="3121760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86478" y="4627524"/>
            <a:ext cx="2594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$29 </a:t>
            </a:r>
            <a:r>
              <a:rPr lang="en-US" dirty="0" err="1" smtClean="0"/>
              <a:t>pred</a:t>
            </a:r>
            <a:r>
              <a:rPr lang="en-US" dirty="0" smtClean="0"/>
              <a:t> v. $29 actual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2920585" y="4973169"/>
            <a:ext cx="202942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790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https://physics.stackexchange.com/questions/170962/could-we-send-a-man-safely-to-the-moon-in-a-rocket-without-knowledge-of-general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Law of Gravity is a math model:</a:t>
            </a:r>
          </a:p>
          <a:p>
            <a:endParaRPr lang="en-US" sz="1000" dirty="0" smtClean="0"/>
          </a:p>
          <a:p>
            <a:pPr marL="0" indent="0" algn="ctr">
              <a:buNone/>
            </a:pPr>
            <a:r>
              <a:rPr lang="en-US" sz="3000" dirty="0" smtClean="0"/>
              <a:t>F = G m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m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/ d</a:t>
            </a:r>
            <a:r>
              <a:rPr lang="en-US" sz="3000" baseline="30000" dirty="0" smtClean="0"/>
              <a:t>2</a:t>
            </a:r>
            <a:endParaRPr lang="en-US" sz="3000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Newton’s Law of Gravity is wrong!</a:t>
            </a:r>
          </a:p>
          <a:p>
            <a:endParaRPr lang="en-US" sz="1050" dirty="0" smtClean="0"/>
          </a:p>
          <a:p>
            <a:r>
              <a:rPr lang="en-US" dirty="0" smtClean="0"/>
              <a:t>… but it is accurate enough to put men on the moon!</a:t>
            </a:r>
          </a:p>
          <a:p>
            <a:pPr lvl="1"/>
            <a:r>
              <a:rPr lang="en-US" sz="2400" dirty="0" smtClean="0"/>
              <a:t>Effect of general relativity on Earth-moon transfer orbit is ~1.3cm</a:t>
            </a:r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/>
              <a:t>“All models are wrong,                               but some are useful”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6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65" y="6239005"/>
            <a:ext cx="60198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65" y="341443"/>
            <a:ext cx="8229600" cy="5821362"/>
          </a:xfrm>
        </p:spPr>
        <p:txBody>
          <a:bodyPr/>
          <a:lstStyle/>
          <a:p>
            <a:r>
              <a:rPr lang="en-US" dirty="0" smtClean="0"/>
              <a:t>Remember, Company M is not alone …</a:t>
            </a:r>
          </a:p>
          <a:p>
            <a:pPr lvl="1"/>
            <a:r>
              <a:rPr lang="en-US" dirty="0" smtClean="0"/>
              <a:t>Company T has already produced ~7M boxes and clearly have larger capacity</a:t>
            </a:r>
          </a:p>
          <a:p>
            <a:pPr lvl="1"/>
            <a:r>
              <a:rPr lang="en-US" dirty="0" smtClean="0"/>
              <a:t>If learning curves are the same, cost per unit for T is $6.30 (v. $13.73 for M)</a:t>
            </a:r>
          </a:p>
          <a:p>
            <a:pPr lvl="1"/>
            <a:r>
              <a:rPr lang="en-US" dirty="0" smtClean="0"/>
              <a:t>What will happen if it looks like we are starting to become profitable, or a threat?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85865" y="6235830"/>
            <a:ext cx="2133600" cy="476250"/>
          </a:xfrm>
        </p:spPr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z="1600" smtClean="0"/>
              <a:pPr>
                <a:defRPr/>
              </a:pPr>
              <a:t>50</a:t>
            </a:fld>
            <a:endParaRPr lang="en-US" altLang="en-US" sz="16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85120" y="3922790"/>
          <a:ext cx="74390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1211643"/>
                <a:gridCol w="1363980"/>
                <a:gridCol w="1389380"/>
                <a:gridCol w="1376680"/>
                <a:gridCol w="1389380"/>
              </a:tblGrid>
              <a:tr h="10755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  <a:r>
                        <a:rPr lang="en-US" sz="1600" u="none" baseline="0" dirty="0" smtClean="0">
                          <a:solidFill>
                            <a:schemeClr val="tx1"/>
                          </a:solidFill>
                        </a:rPr>
                        <a:t> sales of “boxes” (millions of units)</a:t>
                      </a: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</a:tr>
              <a:tr h="147884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Year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Total sold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 by “T”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 by “R”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 by “B”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</a:t>
                      </a:r>
                      <a:r>
                        <a:rPr lang="en-US" sz="1600" u="sng" baseline="0" dirty="0" smtClean="0"/>
                        <a:t> by “C”</a:t>
                      </a:r>
                      <a:endParaRPr lang="en-US" sz="1600" u="sng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   2.5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46 est.</a:t>
                      </a:r>
                      <a:endParaRPr lang="en-US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67 est.</a:t>
                      </a:r>
                      <a:endParaRPr lang="en-US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7+</a:t>
                      </a:r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40 est.</a:t>
                      </a:r>
                      <a:endParaRPr lang="en-US" sz="1600" i="1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5843025" cy="5821362"/>
          </a:xfrm>
        </p:spPr>
        <p:txBody>
          <a:bodyPr/>
          <a:lstStyle/>
          <a:p>
            <a:r>
              <a:rPr lang="en-US" sz="2800" dirty="0"/>
              <a:t>“It is said that if </a:t>
            </a:r>
            <a:r>
              <a:rPr lang="en-US" sz="2800" dirty="0" smtClean="0"/>
              <a:t>you know your enemies and know </a:t>
            </a:r>
            <a:r>
              <a:rPr lang="en-US" sz="2800" dirty="0"/>
              <a:t>yourself, you will not be imperiled in a hundred </a:t>
            </a:r>
            <a:r>
              <a:rPr lang="en-US" sz="2800" dirty="0" smtClean="0"/>
              <a:t>battles … if </a:t>
            </a:r>
            <a:r>
              <a:rPr lang="en-US" sz="2800" dirty="0"/>
              <a:t>you do not know your enemies nor yourself, you will be imperiled in every single battle</a:t>
            </a:r>
            <a:r>
              <a:rPr lang="en-US" sz="2800" dirty="0" smtClean="0"/>
              <a:t>.”</a:t>
            </a:r>
          </a:p>
          <a:p>
            <a:endParaRPr lang="en-US" sz="500" dirty="0" smtClean="0"/>
          </a:p>
          <a:p>
            <a:pPr marL="0" indent="0" algn="r">
              <a:buNone/>
            </a:pPr>
            <a:r>
              <a:rPr lang="en-US" sz="2800" dirty="0" smtClean="0"/>
              <a:t>-- Sun Tzu, “Art of War”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25" y="354724"/>
            <a:ext cx="2663049" cy="400667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361403"/>
            <a:ext cx="8506074" cy="1810797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 </a:t>
            </a:r>
            <a:r>
              <a:rPr lang="en-US" kern="0" dirty="0" smtClean="0"/>
              <a:t>the business world, proper math models can help you understand yourself </a:t>
            </a:r>
            <a:r>
              <a:rPr lang="en-US" u="sng" kern="0" dirty="0" smtClean="0"/>
              <a:t>and</a:t>
            </a:r>
            <a:r>
              <a:rPr lang="en-US" kern="0" dirty="0" smtClean="0"/>
              <a:t> your competitors!</a:t>
            </a:r>
          </a:p>
          <a:p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4376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Lesson from GSBA 545:  Make the most of available data!</a:t>
            </a:r>
          </a:p>
          <a:p>
            <a:pPr lvl="1"/>
            <a:r>
              <a:rPr lang="en-US" dirty="0" smtClean="0"/>
              <a:t>Even basic data can yield valuable insights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37728"/>
              </p:ext>
            </p:extLst>
          </p:nvPr>
        </p:nvGraphicFramePr>
        <p:xfrm>
          <a:off x="882164" y="2046420"/>
          <a:ext cx="743908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8"/>
                <a:gridCol w="1479128"/>
                <a:gridCol w="1304933"/>
                <a:gridCol w="1304933"/>
                <a:gridCol w="1304933"/>
                <a:gridCol w="1304933"/>
              </a:tblGrid>
              <a:tr h="2572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# manuf.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of 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last unit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Total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# sold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Total $ revenue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Mid-year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20,500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79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+mj-lt"/>
                        </a:rPr>
                        <a:t>  76,000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$  8.4M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End of year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55,500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Mid-year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264,000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$18.4M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End of year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Mid-year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348,000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810,000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$23.7M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End of year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462,000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21244"/>
              </p:ext>
            </p:extLst>
          </p:nvPr>
        </p:nvGraphicFramePr>
        <p:xfrm>
          <a:off x="882164" y="4213033"/>
          <a:ext cx="743908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1211643"/>
                <a:gridCol w="1363980"/>
                <a:gridCol w="1389380"/>
                <a:gridCol w="1376680"/>
                <a:gridCol w="1389380"/>
              </a:tblGrid>
              <a:tr h="161555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  <a:r>
                        <a:rPr lang="en-US" sz="1600" u="none" baseline="0" dirty="0" smtClean="0">
                          <a:solidFill>
                            <a:schemeClr val="tx1"/>
                          </a:solidFill>
                        </a:rPr>
                        <a:t> sales of “boxes” (millions of units)</a:t>
                      </a: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/>
                </a:tc>
              </a:tr>
              <a:tr h="147884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Year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Total sold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 by “T”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 by “R”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 by “B”</a:t>
                      </a:r>
                      <a:endParaRPr lang="en-US" sz="16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Sold</a:t>
                      </a:r>
                      <a:r>
                        <a:rPr lang="en-US" sz="1600" u="sng" baseline="0" dirty="0" smtClean="0"/>
                        <a:t> by “C”</a:t>
                      </a:r>
                      <a:endParaRPr lang="en-US" sz="1600" u="sng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   2.5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46 est.</a:t>
                      </a:r>
                      <a:endParaRPr lang="en-US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147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67 est.</a:t>
                      </a:r>
                      <a:endParaRPr lang="en-US" sz="1600" i="1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5843025" cy="5821362"/>
          </a:xfrm>
        </p:spPr>
        <p:txBody>
          <a:bodyPr/>
          <a:lstStyle/>
          <a:p>
            <a:r>
              <a:rPr lang="en-US" sz="2800" dirty="0" smtClean="0"/>
              <a:t>“The general who wins the battle makes many calculations in his temple before the battle is fought.   The general who loses makes but few .”</a:t>
            </a:r>
            <a:endParaRPr lang="en-US" sz="2800" dirty="0" smtClean="0"/>
          </a:p>
          <a:p>
            <a:endParaRPr lang="en-US" sz="500" dirty="0" smtClean="0"/>
          </a:p>
          <a:p>
            <a:pPr marL="0" indent="0" algn="r">
              <a:buNone/>
            </a:pPr>
            <a:r>
              <a:rPr lang="en-US" sz="2800" dirty="0" smtClean="0"/>
              <a:t>-- Sun Tzu, “Art of War”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25" y="354724"/>
            <a:ext cx="2663049" cy="400667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361403"/>
            <a:ext cx="8506074" cy="1810797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r>
              <a:rPr lang="en-US" kern="0" dirty="0" smtClean="0"/>
              <a:t>Make many calculations</a:t>
            </a:r>
          </a:p>
          <a:p>
            <a:pPr lvl="1"/>
            <a:r>
              <a:rPr lang="en-US" kern="0" dirty="0" smtClean="0"/>
              <a:t>GSBA 545 can help</a:t>
            </a:r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817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  The real story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Year </a:t>
            </a:r>
            <a:r>
              <a:rPr lang="en-US" dirty="0"/>
              <a:t>1 = 1971, Year 2 = 1972, etc.</a:t>
            </a:r>
          </a:p>
          <a:p>
            <a:pPr lvl="1"/>
            <a:r>
              <a:rPr lang="en-US" dirty="0" smtClean="0"/>
              <a:t>The “boxes” were electronic calculators</a:t>
            </a:r>
          </a:p>
          <a:p>
            <a:pPr lvl="1"/>
            <a:r>
              <a:rPr lang="en-US" dirty="0" smtClean="0"/>
              <a:t>“Company M” was </a:t>
            </a:r>
            <a:r>
              <a:rPr lang="en-US" dirty="0" err="1" smtClean="0"/>
              <a:t>MOStronics</a:t>
            </a:r>
            <a:r>
              <a:rPr lang="en-US" dirty="0" smtClean="0"/>
              <a:t>, “Company T” was Texas Instruments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Division Manager at </a:t>
            </a:r>
            <a:r>
              <a:rPr lang="en-US" dirty="0" err="1" smtClean="0"/>
              <a:t>MOStronics</a:t>
            </a:r>
            <a:r>
              <a:rPr lang="en-US" dirty="0" smtClean="0"/>
              <a:t> wanted a $7M investment for a new plant</a:t>
            </a:r>
          </a:p>
          <a:p>
            <a:pPr lvl="1"/>
            <a:r>
              <a:rPr lang="en-US" dirty="0" smtClean="0"/>
              <a:t>What do you think </a:t>
            </a:r>
            <a:r>
              <a:rPr lang="en-US" dirty="0" err="1" smtClean="0"/>
              <a:t>MOStronics</a:t>
            </a:r>
            <a:r>
              <a:rPr lang="en-US" dirty="0" smtClean="0"/>
              <a:t> did?</a:t>
            </a:r>
          </a:p>
          <a:p>
            <a:pPr lvl="1"/>
            <a:r>
              <a:rPr lang="en-US" dirty="0" smtClean="0"/>
              <a:t>Why do you think they did what they did?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8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327"/>
            <a:ext cx="8260795" cy="21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55" y="2467135"/>
            <a:ext cx="8269140" cy="365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57584" y="2526038"/>
            <a:ext cx="8268756" cy="1133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3095" y="3796290"/>
            <a:ext cx="8268756" cy="1133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3939" y="4929682"/>
            <a:ext cx="8268756" cy="1133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models can be very powerful!</a:t>
            </a:r>
          </a:p>
          <a:p>
            <a:pPr lvl="1"/>
            <a:endParaRPr lang="en-US" sz="2000" dirty="0" smtClean="0"/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Regression plus                                        free data can be                                         used to estimate                                     return for stocks</a:t>
            </a:r>
          </a:p>
          <a:p>
            <a:pPr lvl="1"/>
            <a:endParaRPr lang="en-US" sz="3000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Regression and                                               logarithms can be                                                used to gain                                            business 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94" y="1316725"/>
            <a:ext cx="3624812" cy="2400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34" y="4002036"/>
            <a:ext cx="1710845" cy="1989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23" y="4002036"/>
            <a:ext cx="1706256" cy="2047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22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447C0-ABB3-4E28-96CE-86BE754D4A3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3866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4000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990000"/>
                </a:solidFill>
              </a:rPr>
              <a:t>Undergraduate comment </a:t>
            </a:r>
            <a:r>
              <a:rPr lang="en-US" altLang="en-US" dirty="0">
                <a:solidFill>
                  <a:srgbClr val="990000"/>
                </a:solidFill>
              </a:rPr>
              <a:t>[AA, </a:t>
            </a:r>
            <a:r>
              <a:rPr lang="en-US" altLang="en-US" dirty="0" err="1">
                <a:solidFill>
                  <a:srgbClr val="990000"/>
                </a:solidFill>
              </a:rPr>
              <a:t>Spr</a:t>
            </a:r>
            <a:r>
              <a:rPr lang="en-US" altLang="en-US" dirty="0">
                <a:solidFill>
                  <a:srgbClr val="990000"/>
                </a:solidFill>
              </a:rPr>
              <a:t> 07]: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990000"/>
                </a:solidFill>
              </a:rPr>
              <a:t>“I have already put some of the more basic regression techniques and tools we touched on to work on several occasions in a consulting environment. As one example, I used a simple linear regression to predict the number of recipients of a particular federal subsidy based on historical and future estimates of federal appropriations for the said program. I'm pleased to say that a Harvard study substantiated my findings shortly after building the model and presenting the data.”</a:t>
            </a:r>
          </a:p>
        </p:txBody>
      </p:sp>
    </p:spTree>
    <p:extLst>
      <p:ext uri="{BB962C8B-B14F-4D97-AF65-F5344CB8AC3E}">
        <p14:creationId xmlns:p14="http://schemas.microsoft.com/office/powerpoint/2010/main" val="19961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models can be very powerful!</a:t>
            </a:r>
          </a:p>
          <a:p>
            <a:endParaRPr lang="en-US" dirty="0"/>
          </a:p>
          <a:p>
            <a:r>
              <a:rPr lang="en-US" dirty="0" smtClean="0"/>
              <a:t>Math models can be misleading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3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math models led to the loss of the Mars Climate Orbiter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5" y="1395958"/>
            <a:ext cx="7916896" cy="5475854"/>
          </a:xfrm>
          <a:prstGeom prst="rect">
            <a:avLst/>
          </a:prstGeom>
        </p:spPr>
      </p:pic>
      <p:sp>
        <p:nvSpPr>
          <p:cNvPr id="8" name="AutoShape 2" descr="data:image/jpeg;base64,/9j/4AAQSkZJRgABAQAAAQABAAD/2wCEAAkGBxMTEhUTExMWFhUXGBgaGRgXGBgbFxgZFxoYGxgYGBgaHiggGBolIBsdITEhJSorLi4uGyAzODMtNygtLisBCgoKDg0OGxAQGy0lICUtLS0tLS0tLS0tLS0tLS0tLS0tLS0tLS0tLS0tLS0tLS0tLS0tLS0tLS0tLS0tLS0tLf/AABEIAOEA4QMBIgACEQEDEQH/xAAcAAACAgMBAQAAAAAAAAAAAAAABAMFAgYHAQj/xAA/EAABAgQEAwYEBAUCBgMAAAABAhEAAyExBBJBUWFxgQUGIpGh8BMyscEHQtHhFCNSYvFyghUWc5KywjNDY//EABoBAAIDAQEAAAAAAAAAAAAAAAMEAAIFAQb/xAAsEQACAgEEAQMCBQUAAAAAAAAAAQIRAwQSITFBEyJRFDIFQmGBsTNScZGh/9oADAMBAAIRAxEAPwDuMEEEQgQQQRCBBBBEIEEYTpqUgqUQkC5JYDrGh94PxQw0olEk/EUNRYfrHG6OpWb6tYFyBziq7R7xSJNFLGb+l/F1AcjrHHe0PxEnzifmA0CSU+ZHi9ekU6O18ynykcB4j/3EuHfZ4BPNL8qDwxR/Mzsq++kqrE8AWBPnUDoIWm97Rol9KqJ+xjk83tajIC09QDSr0qY9w3bSgPlDakqNR6h+kAeTK/0GFjw+FZ03/mlYHhGXkmg5kkDyisn95MQbzMtS1VW6MOkaQvt8MSQijtd2HCEJnaUxdfiFKTslk83+9YHvyfIVY4f2m8T+1lq+adMPDMtvJ4Vn9sqCSDOms9AFlRBHM0jRF4tTF8x0Dgvzs7cYy/iVFLDT6eQLWu8dWSa8nfp4vwbZK71YyWHl4hRS9lpYebed4tOzvxXxCS06SiYkH5kKY9RWOdzMW7uAohnYVHTUfSBONS1x72i6zzK/SQ8s7v2N+I2DnsCoyydFW87RtkielYdKgobgg/SPlqfigS52984f7J704jDEGVNYDTQjlBYah/mQDJpUvtZ9NQRzHux+LMpZCMUMh/rHynmPyx0jCYpExIXLUlSTYpII8xDCkn0KSg49k0EEEWKhBBBEIEEEEQgQQQRCBBBBEIEEEEQgRRd6O9MjBIzTFOo/KgfMf2iq7+d+ZeCSUIZc80CdE8VbRwztDHzZ8xU2aoqWS7mw6X6QLJlUQ+LBKfPgt+9nfLE45RBVklvRCXA1Z941xEkBgQeAdolWnKOnuwZ6/WIsHLLuanR9xo/HjtC/qt8jHoJNIdCEhmAc9WP0jPIW21rTkffCF/jFyXDDiBQ6OdYyVMuWcu5u1NyFO2sBcpPyMxhjXgzVJ110e59R/iIJqVcgQ1SLUeovY1hyUFKAoNXvXTpzjP4JY1LtauXnW/nA1Ou2F9NPpFaZcwVCtuApT6NXhEqsNmHiJL1e7udjpD5kP9afSvukZTJILbbG1dHjjynVhoRkS2dgRbUGupIBcNGcxIvTVxRjS/A8Yb+H5/WnAdIwEk0Nq126Rxz8l9rXBVT1VbxV4U83qIjVKNQYtjKbRj73iNUq715Gv6QRZL6BSxFItxxjMIcOQRD0+Q58vUekQiUQKD/H35wbegKxNPkXSD13GvPQxe92O9uJwS3lrOXVCqpI+0VPwiPvpAZfv7RFOnZHhtH0X3P77YfHJZKgmaPmQfql7iNoj5Pws5ctYmS1ZVg0INY7Z+Hv4hpxLSMQQmdoqwX+8M48qlwxLLp5Q58HRIIIIMLBBBBEIEEEEQgQQQRCBGmfiH31TgpZloIM9QoP6X/MYtu+XeNGBw6pqvmshO6o+ce1cfMnzVTZhday9b/sIHkntQXFj3Pno8m4lcxalrUVKUSST7rGSTQm/Dj1+kRILc9a+kYrm0rYaafvCLts0otJHrEhzcV04toGj1awCADZ6jzF7NwiETg/l74MIZkjwuaUr/cDWzUjr47OxafRkiW9dqWFGuz1I4neGUUDOf8ATetKbVeIUpWAEjwtc3em3KJ0EOL1FAaXtQ68IFJhoRRKoaBuG4/bjDCxSl+LD1FjECZgBZqvZoxVOv4tzoMoYhr1u9IDTYe1EbSONfP3+0ZOP8ftFOcUVKZC2A1KR51ERYgl3VNUTxLNy89IssPyyj1KS6LpStvfSAKf7kNb9Iq+z1JJIMxSjtmP0s0WSZLMACC41q+jEekUnHa6CY57wZyw11o1bEvUijUiEoBLuDwP6n0iZQtxPOvX3vEakDc6X4n3wjiZZxIVyx03p97VaFQoOz7cg7uNjWHiWbq92Gxciv25ViCYgE6ci3Pk3WCxZxx44IGF/wBeV9NN4iI6G+l4ZWBenK33iIp+n0i6ZVojWkC1tiLHQcr2jxLg5kliC4a44iJAA4q3re3MQFLUAqDofp9PtHbKOKo7L+Gffr+ISMNiFD4yaJU9JgH3josfKkmcpCkrQWUkuFChDfZ69Y+gPw+71Jx0jxH+ciixvsoc4ew5d3D7MnVafY9y6Nrgggg4mEEEEQgRhOmhKSpRYAEk7AXjOOafjV3n+BIThUH+ZOBJY1CBT1NIjOpWc3/EDvQcbiip/wCVLOVCX215xrg39Pd+MR4ZBob7ermMw5DmtSam7/XeE5O2OQ4RnPDJBL15ehv9oVnEslw2rtc68Tp6Q1jkhOrkMKBgHbf5hW/CE8TMD0YWFyaNy5R2CJkZlh5RNRfjtZzFlJkkU3AbnSpe+9oRlYg5SkJuKl6sHcgaXaHJmJILFNS2Z1EAULGoIB3o8Vmm2Fx7UjMTyFMA3nb9YwTiFksDfb6RDPVUVemzehDgx4Zl96vR3fYvTaB7C/qMcwai9agGjNR9wNz9YcxaGQeOwvqDwiHsuWWKqKHNq89BFiuWCL8NA/vTlAJyqQ3CNw5NXzqCXIYEvte3SMJQKquL2NTUHQ0IjYl9nkuKNS2oAZy731j3B9mpQ9Gc+jlgBpSDPPBK/IstNNuvBXdmYRQUFbHiKctoupR3011aMpeHaJky9ISyZdzs0sGD01SI8UDVW7F3o5pR9Xp1hcpbp0atdKalobnoqHDFhpcH1NyH4tWIwjz49KmtYqpIM4O7E1orf2K9PvEc0ew1NdYf+HuKfTf18n4RFNluz3a+9Lip4evIXUivpiBl+/q0YTE362HUkcQzxNOwxUAHID+JiXZjdr1aCYhuLaljbWutBtBk0AlFogI9ahuPHaPAn3u/0j0qfiOv02jFSgSz1Pu+9IsUtHkx3r+aLLuv2yvB4hE5JLOyhopJuIrgrzp/mMSNI6m1ydlGM40z6i7PxiZ0tE1BdKwCOsMxyn8G+8HzYNZ3Uhz/ANw+8dWjShLdGzAzY3jm4sIIIIuCMZswJBUaAAkngLx8t99u2jjMbNnH5Xyp4JFv16x3f8U+1/4fs+YQWVM8A/3X9I+bZT/Tyik3QTGidCas/A0tv/mCYu7WffakRzVt+by21L6RkhiC48j6QtQwmRT5hPzEkg063eMJctzza2gNn2j1Ieptfm5DRJLWp2YAWps9BBOlwUXL5HsNLADPWu9AfraFJ0rLZ6VBez7QyhaUuCa/Uk7/ANLWiX4YJIJc1NQz8uEAtpjLimqQmAcxe9AeJ/eHsJhwpn1t6/eM8Jhgh1Kci+56AamJMPPJLMUpuahy5O1BY3trFZybXATHCvuJSogBCQw3/QQ1KmUe9yLcbEne3GIlqAD026tYCpvSCdilp/8ArAe3jfUC2VjqabQDa5DO5R8liiemlQST9tuZA2elxEjg1HGpF223jVxOeqq0L5Top70pu3KPE9orASAbPQ+EaO1WOjHcbUiPT30zi1SXaNzRKBD1PEAm3K8YkaWqC+3Rn6xr0rtVSgyifiVuhRJpQkgkHy5vDcjGTCcxS4YtmISyqeIZQzkgtXpeAvTtdsajq4vpD0wmwty573DvUN0jEI9K+6RhKckuScpZyWckgqIYA0owIG8MSwN/re16wKXAzjluIyge3bzjBSNvfVonmJataU8+msYqb37rFUwwspG46V3Dl4XnSQas7Wqeb0rxYQ+UUs596R58F3Iza/00Zixrmza7coJGXIKcEyqnSqFi9mOlq6WfpaKtaiCQajXpqDyjYJ0sv6EgORuRxqLvYRQLlusD5UlRS+ZzmSFUNBUkiratDeH3WzP1MdrVGJUH9aWv94kQXIZtjflEeISAw3GmnQVAewiFfh3FWr0ciDKN9AHkcXyW3YvaapE+XOTdBB/UeUfTPZuMTOlImpLpWkKHWPlBMzp+wvHdfwW7Z+NgzKJrKLD/AEmo6QbBcXQrrKmlLydDggghozjjf454/NNkSBYJUo8z8r8I5VIq5oCWZ+JvzrG//iKoT8fPGoCZYJs9m4NmHN40rGYdnIqzEbVt5VhSUrk0NxhUExGaXq2jR6qWQkv/AGtvWJMJIK/Un35RPiZagwBJDsKUsSDE3eDuziyuUhgfThEsjxWffjyHp0iQyaMomrHexraDDjKMwuNDa7040tyizdo5FUzBCTSgpqPWHcMtg6qJDXIprt0jJEofDKiQKcWqdukKLngGhSzbcBT3vAn7gyagWgxOoqwqAdB6dYilOFuztlqQ1i9NjU1iDC4gAKYO4/KOrFtPbxMJkuoUSlw1QX8QuNbsXtA9tBlNMamIDKUZgYlqsBvkSNVaj2IWlYUKLpJyglne4Dkjg5jJWI+GklI8KiWCxZgPEBf9ekSdnYwJfNe+pHGiSGcavTYxx2lwXtN8nqsEVKy5coJDmhLUNSAxtCSsFNSAoIJSXAYirUcg1rvGx4NeaurvoGDtc9T5RPipRORmy5hmH9rXuCGvV3gSzSTphHp4yVmu4GVmUakJFGIqbAcMruDx2N7ZKVCxdJKiSp3IzPXNXM2tr0EeTMEVE0ISSTQsXJBJpYKDu2rQxkKkk1fm1g19HG+sVyZE+i+LG0jGVOd8wynkre4IFqataHUX3etOVqX3iuw0jKGIqATfh4q01+8OqktUuG+Vs7nSoG5N26wCaT6GsUmlySFIFxTqA3uvRoiKKF9mdktuCFC7jT9ImRMzBwSm7qFSm7KALtWnV48YMPESpqrIYqIJNSAzsbjbWBLhDKlfQfBs4IqRUEV/RqiMVSxttf7sWMMShQcKXO5NzVtesYTff3irfJbwLqQCG0a36QquQgkKLBTuaFyaVFKhqO+kONX22jPwMeSXIS4ILWLlt7ilYJGTiikoqXZr3aWCGV6AvqWuDFdisNQkGgamxbR9Dsa1EbXisOCCCHBfna4VoR6whjcGFVbxMzhwHu7auQHfYcocw50lyzP1Gn3PhGqIGnPmN/KOifgh2p8PHGWTSakjrQj7xpfaMgAnQUB4Ea9dob7rYgysZIng/LNAfcPlf1h+E0+TJyYpRtH1TBEXxhBDIkcL7WQf4iYsM6iol+GT1jW5+CqpJYEgtwDqp0TG5mW6y5/Mv0Or/ThFR2rhAVktRzozVFfMnyjIjk5bNmWJUjXsDJKCoNQEXFbl/wDa1YrcUtQJuEljQvoSK69PpGxhDJJJrfiHszRr2PlMkJBdgRrQoCkg102EMYnubF8q2pHk18yWDgpFdQ9+kYyJlWOyuIBIYKbUCMUYhWUJegFOunOIyhkverkF9L+TtBa8Ar8jqJoSWSQyjZgQFDXgD+sLz5LEG5zeZv0hqdJV8KWEWF9iS+YqfWzcA0QLJUXZTJQ5Di71JqxB98Krvgs/1IJYFcxIIq7n2ecTYWalIPhz8SKgCrBzQPWrvEWIU6g5JG52O0ZollLFNSbOAS5oGFojJF8kmIn51VVTdlNpQBnudvtDWDS5d3A1Zqaca1LcoSJzLYcnJ91v5w7gpJKilFXGZxRhrTQ6NvSBz4iFxttltKlgZXKnKbIYqJLFnUQAQGB4kxIcWhHgWsAuLnOKhVlBVnBBZwHB1oh23LloASpU0qoppaQZSWDJ+YuGKg5DuVcYollIUxJL1zEXBqDW8DjiUlYxLO4OkbzMUAkl0tz/AFZtm4iEv4sBQJBAKsr3GZnBZNVWrFRhpqUMpIAmO6SczLvnQti2UoVls4rURYSEywpIlmWxCQQt0ZCVUBcC1v8AaC4zQN4Ev1GI55SdDWLckLFCkkuUpGUeEiiB4uZDkbtDctIDqZg4JYM4s5L6bnZ4jXMzpq1XYhrEE+EjQvq9hyEuFlOSGLgFThtAL1eos29YWm2xrHFIlw8mpytYXvw4cH+kC3dj9moWpsYmkDTg/Dq27H2IynFnBbTTxA6NzA1210XbsOuBZCPlU1uT0cEU4PeI8QFZSSAK38TUFedWY2hkKQUlT5TrZ2qzdNWFIgQySXKMoH9wKWAFFBO1GtFonGxNM4OxBSrY2rdq7fQROkhyB9zewqTuaRAtIVmUmlzo73AAJ9XJGxjLDOLu5rxLFiz0YWpaCSRxOybNwb9qORrC6hXQeUPz9GI6HzP7Qqo11a1GdvuklnTtxaOQ5ZyXRUYqUmYk1BD6VqN241hDAyGUlJIGUpfd0mjc6HrFwJCUAhIZjW2qjRgdARW+8Rrwic0tYYqSskgGrFaBU6gAuOsOY51wIZsd+46X/wAf4nzEEaN/G8UwQx9QzP8ApkXYDKWD/Wv/AMt4QxqnpqRaxqdjwSYte0E5Z0wf/ofUv9+cVM6Y51467EGEapsftNFTi1McqvlY2BtmRfZn0d4ocUssKOzg5VWL1qOhfi2kXXacxqihrysAeYY3/SKLFS0ucvAsSCQ4qxF2+nOHsPRn5uxPMwPJLUazu54vGC8USwUHHG70epsf0iSeNYgUL8fYL7e6wyqFuSbDTXKRYasTV9YldlnN8rV1CgHLbAGrcITCyHaps9C3JwRXeJErzJAUah68BvxvHHHyWUuKJZCgVOWD+QbramlYcCPCSwYWZ3s9dT+kIYaZdyzghzoTrwt6w3KnUyuDQgkUB4VikuC8RQKb7xa9j41EtWaY1AWoS70IBZg+j0pEM/CAB2cs9yL8tPrCMhnAbXz3HvaKNKaLxk4SNsxs6VNSfmyKIzMhQSSHIoGFL3a9i8a5jFAzPCGSkAJDflSKkt1JalTtW+7NVnlsHADjiAbV1VVv8x5J7ICcwSopCksoBhlRQuTfk1LvQQCE1B7RucHPkW7NkpIzKsirNu4F7G5/2xby5IBq35aKY5igqZ1EEt4i+/GEpOE+GkLKwVH5hUM6s2Yt851f8rjmbDsmVnWw4jwAN+VyXo1bcGfQiyPymMYlXDR7Iwvw30cmjAM7UA3G3GHZWBSuuUOCliEl3egCwKi7sbEuGtnLw4CWCikUbIkBnvlcgAkFm0vwEhmJQGCXJIAFConcaenlCbyc2PKPFIkRJyhilnLgVdrHM4FXdojUjdgdHB9BvQ+UTSyTqw0y2OrsbsdecTpQWy0PBJ8ksTrtWsCvks3RRnDP8x4O7Pswah0asVHaEw5lJu53qapDg7k6C3SN0MgKCMpZGUFqgKfK7g60odCDu0VuMwMs0ypAGrioJuohgH8haDY50wUuSjwmK+Jl/rSKgByQD87NW4s7vpFnIlEuEsRqAXpR1cKPT1iDFYFprlAQPiG5JzgD52Py3YtRzSzwITvz3i82vB2PCHF4ZR0egIsHHDc8ebbRBMlMqrO1gWNxVhc0tEqJhFQd+APpSzPEOIWGo6zlAFA4U/qLF2fcNFIkbEVIfMXF+h66PWMkJykP/Um1mq7VexhybgjsogJq5AGcoKkJzEMkkAFmcCmxhJIJKUmpLA8szPXgB5waKAz6JP8AhnPzMEb/AP8AL42PnBDXoMzvqERd58I2KVS60qLijMW6UjT50pSVMtJBIZtCWSVNU+Ji1/ycBHTO/OHIXLmDUEHoxT/7RpnamCSv4ZJIyKKgxZyxordNbDrEyJRyNMmJuWNSRpuMXmsKOQ/5XTpzA22iqKawz2lPAnZQ7lSw1SkF8xIfUFx5QS0uHtrdwDr6wVKkLylbKybLL61B9K0hU8dfsNvdoscWkgiuuvSFJyUkAp0AB3dvE4tdzSDxYGSE1Glo8SN/ODL6R63WCMETgFOo84ylKtt5lvO8RBW0epLXb67RVoImXBxaVIs1Wq3Co0+phNYKQQ4AJDg5Qo8dwBvQPvEcsXNOZuDwFImnZmZzSosbuX43uXgXEQtuQzgJ6pZCgnjme4ItsxGp2DRYnFTGlkhQASlSaJU9GTMypqlVqlgXO7Ra9n9npWlDrAkhHhSwKnZmLjO7k3LcqRFLkD4nw0lKAKFSX+IQquRgoMlwCXFKWZoWlON0OwxySRMjBrmgLCnYkEELHhIOZiAcwdNQmtW5bMnApli7qKWOcVK6OUkeFR1YdGhbs/DgErGV0hIqyaMzAAWtVotZ6gagqNBQvYvStH5Rn5Ml8IdhCmit+Guw1L1rqal97X0iOVhmJJubFPiAJCqluXR7xZBBO7cx5cLekBSA4DtenQ6cRaF7GdwsJLAfM1LVPBxdrV4x4QzhJJPCwAfq37RJPYb7/wBvn+9ITmLy1pq29fyhi/sxxHT1csC5JdyG8KfES5A3hdeYgEgtWpduTjeGPil8qsxY7XHA7ilOMZzkIypyvmchmKVPoHNxVn1giKt8iUwAcdanNwFSasKRlISUpKkGp1BLprVL6Ke8YZVFYAdxbg13qAG5xDJKsygPCC7uwJZgakfPeoGzCLqyMZBQVAnKFkh3q4diEg0FCfFYdIUnkgsAKKDOAflY9QWrUQ1Lns6RlDs6iaBhUuT0Je0RzyxzNUdTq9CW4cn1i6BSEO0VpMt3T4iHCQzEMVKqWLliDdzDfY2DMydJSxqtILkE+FiRTS1dYrpoKlO1AQ50/bgNo2/8NcEVYkKNUoSTo2Ynb/b9N4YxLdJIX1E9uNs6p8BOw8oImgjbo87bKbvXhPiYdVHKfF0F/R450o3BPveOuqDho5T2zgTInKl/lHy/6SPD+nSENbDqRoaGfcH/AJOY98sOpGIzCy3Ungr8zb2j3DYnOly2Z65QwINXbQu4jZu8GHC0Gjs4rW99X8o0dAKDx1ptvx4R3FJThRzLF4538jeNlve2u/v9IrlpZ+LdYdnzaD/JhBZcAHR96jTqIJFAm7IZ6WroT7MYo5xPNlukVtT/ADCyT75wVcgnwyQD3/iJZUsqLJqa0F7OSOQrvSIgnpzjJSd7Xvtw0iMsh/DSFJTnILWfJYvZ1JpbSM1YlbMp251rUUtDGFxssyACVfFSMtUu4zqVRbtlYiig7lVSDRQLQtmBCypglCQE8KhgSXanHhAHy3wMqklRbdiFallCDkck/mqQCwOW5YPTarRuOF7PSkAjxX8XE/mAuCSDQ1iowHZa0hAXLYpA8QJdglmJVZOoSksCVCpaNmwahlzOAGFbu/71d4ztTNXSNLTx4tiUucQq3Qv9rGH/AIzJSWuNmdncsHYW6GFFq8TGiaixd97nMP2a0WWHloXIKAopmV8VCDZgDoXalDesJ0NzkklwR4cvlU1SL186nnWLAygoaPw25fpCEmQwABI5uznzYPDmQj8zHQpJLaMRZQ57324imR10L4mSEhgSQSaFxrZ3H7UhGdhiSzHa2vn6Q+hSi4UlJDNmp4hsU36a0MQYcjMHIJchwkDXiaG/lHC0W0irxEoppkI4qfxbVFGoaC0RlJNEpVd06lq0pps45RdYzDkgqJ/0gsX4q1bhSKz4gSSku2bN4EguCNtwX8w0WXJeMrQJknLmDAHj4iBSxDkAvtXRhCWNk5NXdwSLuwcOzG45xL8QuAMv+omp18VTlJY04lrUTnre/oLk/Xbyi6OMmzpyjwgbvVb0KCk/lBq/EbR7iUEgJavO5Lgm/IbOeEeYeh4tpSmvUtZtImxmISUqTlA/uq4Ir0D1t0i9gmitkyVElIBJqWDXTQm7UDl7COqfhvgMklUwhiogeVy7axzjA4T4swJSXUuYEsDVlBKiSBpVq0cR27s3CCVKRLFkpAjR0ULlu+DL/EMlR2/IzBBBGmZIRrHfXszOgTRdNCeGhPAH6mNnjCbLCgUkOCGIOoMUyQU4uLL45uElJHGcThXcKG4P0841Lt3ssoBmPZncEcHKvlqOUdM7b7NMmaUkU0O6dOoseQjVu3sGVSyUg5kBRy0ZepQebOKX2jIhJ457WbM4rLDcjQJi6eXXYwjMWHv6RZY+QpDZkgOARQihDi9/YipnCNGDTMySaJEzb7cN+ERLluaeWrxjLmNA8Eqil2ALe/bwzIWllAi9iwJAY0SCU3ez8WpC4X57xkhtXN+mxrpHGjqZPIzM10k1DlidOvHhHQexO7mHxEuTldKWCyUFWZRAUKrUKKGQ0Bo45xzyQqt/X28b13OxUw+CWElQdgqYAkhiooIZ0mruC/A6KandXA7pmvJu87spACcqR4fyqDpALkqD0Bd67kneNe7yzSFBDsC5HGouDdSWF99I2Hs+WFIypZIc5QkKYBRCiwXcuSRob8Iqu1ZGRS/HmB8KkLUSAWcEqFQk5SXoxeMlVu5NPFLwU2GnpJIsgNcmg1UCRQXqwLNSLjCT2otOZQJDimxsCx3HlSEU4SWflScp3UCoEjVISMvMPSpZossNLTYhIN6AvXVQNS+8VyMZVNF1IWksdegPURliiKZLjbbZrHetoVk4cghKSC+iqEigpq9R5mPQlY8RJGZOlFJBtrrwqIG3wLNLcYThV7cLFzU2raM0SUEghSvOlKl30enDSPaGpuOrHhEZFTQtq+0cSCvlC2ImZXTYV+VIANjo1S/XnFZiZDnatyzniAKsaHSLtehSkg631YmguBsRFdP+ZRo9iKEmtWCfFTeLloMqyWDOMt6M1W25C/SJJGBV82dnGiAojVnLB2q+jtWJcNKZRWRRJZIY/NxAuzcakRlMmufEWu/ClAx4fUbxdHZBg8KhylSgCC7l3AGUlKRY5gr6RHi8oOWWD+YPV2ZqMaJFa+cMlBJcquwCQXUcooVMwFyWcllRjh8IZ81MqWCy9gwyVBPIs1TBVG3SF5yrlmxfhr2K61YhSWaiXqdhys7cRHRoV7NwSZMtMtIACR66mGo3sOP04KJ57Pl9SbkEEEEFAhBBBEIV/bPZwnIb8wqk8Y0HEYPKSlT3ZzoY6dFJ2/2R8QFaR4mqNx+sJavT71uj2PaPU+m9suv4OMd6cLJQFZ0KAd86PykktmGqSQqpo9CLPp/aXZpQvKSDZi1wbG+vCxjoXePDLLpT8zkFJ/M+UFDn5Xygh6FWxII0b4WdBQEnMhSWd8qQRRCksyHL3ILgBjANPL2qmNamKt2jX5iSCxBHMN9Y8rDqsP4PlyqHiYguQqoN6U0asK1t9fo8PqVmbKNMxFYklpf3va+keIOnt4my1/yOBDxGyJE8hIJAUoJDsVXYVqzsqvEc4t8L2gZFApCsoZBKUn58ylAhSah1K8JVex8IiuSkqIIY3FQ1GZjxDcofwEopWU+JOZJSWLEpUwKVAGoO36QvNryNY0/B1HsbtdasMhZEtLJQosXDFL0o4NePC8V+Ixkt1KSAjMcyiTmObiSafS8YypPw5CUAAABgpi5q7mrGvpCk3CEAEqZNyxGnOuprxL8cedbjZx40ufJJ8YJA8bORdAWQCSVAlRIYlhQlmYOCIalJSakEVKhlDJBNSD4RV2Y1O4jKV2ahQdRIuCSl61Dgg5ha1iaRHipaUkFJUW4kEOWJ0CX5PaukUk0y8Wm6LOQtK0sztSrEh31vbrEDqByk8Km4FBWmnWMOz0EtUhO5JJLUZTijVcXeLWbLQQCVBxYhg1NdoE0RtRYmkAOHe1QbaMeunGPVpUKhKUpv4mzHoetT5QynEqIICqcTWzMWFa1hcJcspWYUuNbBzqf1i1FLlfInMWq4BozlqPUNCc5L/MKihJJuN3rbjFpisgL5Sdg6izjQDSn0hWdwDAEUFm8vvECxYrhZuVLNxZncLNRQMAKF9X4RhPWKOH18LhjS5r6c9oJq9qqegAJUToABufrCy0qZRUzCpCRmLiyE18RJoWcGl4LFFJSHBOOSxswSmlBU+EWBdn1qdI6D3M7vjDo+IofzFjUVA48Yru5vdggJmz9C6Us1d1DgbdI3iNfSafb75fsYut1O57I/uEEEEPmcEEEEQgQQQRCBBBBEIaz3q7tCcPiS6TBpYKFiD0jleK7HAXMcJQSky5iVJJQoAulS0khlAgWOqq1Ed6ij7xd25eJD/LMFlj6HcQln07vfj4f8j+n1SS2ZeV/B8/dudiTAVzkALBIIWjQBkgENQkAEggbuKxS4Xs8rdr6ZWNdlpd0ksTUB2jqHa3Z8/CraYgkGmZL+KpsRe/PcHRCZh5SvGEgKN1pBYv8A1pSWJBDhQYiFVqpR4mqHno4y90HaNEm9kqyZ0kKTrluE/wBRBLtTnC82QwFC7MQd9NNacY2ntXBoTMKl5kg/LMSP5QV4arUEkAkEg0a7u7xUzEhEwLRh0rQmqZiFTc6QHPjSSQkjYoA1FLNQluVimTFtJMJKABBmygQHykqd6mgZlbkB4tuzsL4wAuVMSwPzZFC1P5jF/wC0u70ilndlTZYCwhWQuQJgOYCxzPZq1sRWuu1d35hATQhJapqHH9IFU72YgwDNNJWguKErpo3aTgCqWPA7AECyqWYP6RT4vEJIH8sqUGDJCaHUpdKjStKau94ucL2ikpYEXYg0u+pIy1GzwjMmg4ZUskpJJbKoJcg6EcA7m7xmuSHVvun+hECUh3NXYKvTcPd79d6KYlSVKoSAKFihLBJAcqbTQepirV22UnLmWVMwcgvfxMLqOyi3ARkvHqJdmDbobRycp8JtSKuLXI1FfJf4NDH5T1IPkxb0iQ4hNQ7XcEF6cCKwjhZy0oJFBoHcvxDUETZlEuGT1HQ8POAs7tdmRUN2JoDXhp0iKZNUNzQn+07PrR3vHqpp3Le94imSCqqqWIeltDwvERZpAMWSDUsNn3a71iOaoAPUCnzMCbvR/wBYlyJpmoKbVO30hb+Dm4iZllJz1LAEsL1Ktq6GCxi5Oik5JK2RK4FnsokkmnDSzDWNy7pd0iSJ09LChSg34Fezbc+DWvdzukiSy5pEyaNSKA6lt/Y1jZ42NNo9vun/AKMXV67d7MfXyAEEEEaJlhBBBEIEEEEQgQQQRCBBBBEIEEEEQhDisMiYkpWkKSbghxGjdufh/dWFWUn+lRB6AqBcf6ged43+CB5MMMi9yDYdRkxO4s4rOkzpCiJiMhNwUkpU17OP/WFZEjC5viZBLKdAVZAaWBBTLNNPDSO3YnComDKtKVDYhxGsdp9wsOusv+WqrNUB9tRyBjPnoZx/pvj4NTH+I4516kafyc+l94EVTMQFJIYAFIeutAAKekMyEYco8OaSblIymhLlspUlQrdJh7H/AIfYlL5MkwbfsofcxSYnu9iJbhUpQB1ShNN6pAP0hLJhlFU0x7HkxTdxl/0sZgkgFlFRNAEhGV6+JTuSRxO9IrsYUBQBxaUkX/kFnqboSANAzQkcEoFlKA/6iQ9Ho6n+vPeJJWEXcKPQn6AsRAktvLDbPhmONwigQoKSSD+RityQKoUygXIDKDB4iRhySyipg35kkECwdKiBSkMjBk0zq5W6EuOPmYkk9kL/ALjwYX3rR+MT1FVF1FrljUmehP5QQwFbjg5/e5tDf8UhQFMtaBxldi1KAn28R4bu3MXQIUeRIHVkt5Rd4DuNMLZkJTsVeJQ5OKfWORwTn9qbB5M+KPMpIpMNNtlTm4nTpRhekPJwy5jhKSSW+UWuzflpG44HujLSxWrMfT1vF9hsIiWGQkDlDmL8Nm+ZujPy/ieNfYrNM7K7mKX4p5bXK5JrvG4YHs+XJTllpCRwuecNQRqYdPDF9qMrNqcmZ+5/sEEEEHFwgggiECCCCIQIIIIhAgggiECCCCIQIIIIhAgggiECCCCIQIjmWjyCOM6jn/fn5T1jmPZn/wA/l9RHkEZ2p6Zs6Q2zs79f/Ixu3d+3UfWCCE9P9wfWfabdKtEkEEbq6PPvsIIII6cCCCCIQIIIIhAgggiECCCCIQIIIIh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75" y="4005075"/>
            <a:ext cx="1728225" cy="17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models can be used for …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… “description”:  describing / summarizing existing data as they are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… “passive prediction”:  making predictions about similar / future data if no changes are made 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… “causal inference”:  predicting what will happen if changes </a:t>
            </a:r>
            <a:r>
              <a:rPr lang="en-US" u="sng" dirty="0"/>
              <a:t>are</a:t>
            </a:r>
            <a:r>
              <a:rPr lang="en-US" dirty="0"/>
              <a:t> </a:t>
            </a:r>
            <a:r>
              <a:rPr lang="en-US" dirty="0" smtClean="0"/>
              <a:t>made </a:t>
            </a:r>
          </a:p>
          <a:p>
            <a:pPr lvl="1"/>
            <a:endParaRPr lang="en-US" dirty="0" smtClean="0"/>
          </a:p>
          <a:p>
            <a:pPr lvl="2"/>
            <a:endParaRPr lang="en-US" sz="1500" dirty="0" smtClean="0"/>
          </a:p>
          <a:p>
            <a:r>
              <a:rPr lang="en-US" dirty="0" smtClean="0"/>
              <a:t>Be sure to interpret models correctly!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4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0" y="-18206"/>
            <a:ext cx="9257410" cy="6943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1157912"/>
          </a:xfrm>
        </p:spPr>
        <p:txBody>
          <a:bodyPr/>
          <a:lstStyle/>
          <a:p>
            <a:r>
              <a:rPr lang="en-US" dirty="0"/>
              <a:t>Another loss:  PFS-2 was </a:t>
            </a:r>
            <a:r>
              <a:rPr lang="en-US" dirty="0" smtClean="0"/>
              <a:t>deployed in lunar orbit on </a:t>
            </a:r>
            <a:r>
              <a:rPr lang="en-US" dirty="0"/>
              <a:t>24 April by Apollo 16.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5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0" y="-18206"/>
            <a:ext cx="9257410" cy="6943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2962947"/>
          </a:xfrm>
        </p:spPr>
        <p:txBody>
          <a:bodyPr/>
          <a:lstStyle/>
          <a:p>
            <a:r>
              <a:rPr lang="en-US" dirty="0"/>
              <a:t>Another loss:  PFS-2 was </a:t>
            </a:r>
            <a:r>
              <a:rPr lang="en-US" dirty="0" smtClean="0"/>
              <a:t>deployed in lunar orbit on </a:t>
            </a:r>
            <a:r>
              <a:rPr lang="en-US" dirty="0"/>
              <a:t>24 April by Apollo 16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PFS-2 should have been in orbit for at least a year (PFS-1 survived 537 days)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0" y="-18206"/>
            <a:ext cx="9257410" cy="6943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4460742"/>
          </a:xfrm>
        </p:spPr>
        <p:txBody>
          <a:bodyPr/>
          <a:lstStyle/>
          <a:p>
            <a:r>
              <a:rPr lang="en-US" dirty="0"/>
              <a:t>Another loss:  PFS-2 was deployed in lunar orbit on 24 April by Apollo 16.</a:t>
            </a:r>
          </a:p>
          <a:p>
            <a:endParaRPr lang="en-US" dirty="0"/>
          </a:p>
          <a:p>
            <a:r>
              <a:rPr lang="en-US" dirty="0"/>
              <a:t>PFS-2 should have been in orbit for at least a year (PFS-1 survived 537 days)</a:t>
            </a:r>
          </a:p>
          <a:p>
            <a:endParaRPr lang="en-US" dirty="0" smtClean="0"/>
          </a:p>
          <a:p>
            <a:r>
              <a:rPr lang="en-US" dirty="0" smtClean="0"/>
              <a:t>… PFS-2 crashed into the lunar surface after just 34 days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0" y="-18206"/>
            <a:ext cx="9257410" cy="6943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5691010"/>
          </a:xfrm>
        </p:spPr>
        <p:txBody>
          <a:bodyPr/>
          <a:lstStyle/>
          <a:p>
            <a:r>
              <a:rPr lang="en-US" dirty="0"/>
              <a:t>Another loss:  PFS-2 was deployed in lunar orbit on 24 April by Apollo 16.</a:t>
            </a:r>
          </a:p>
          <a:p>
            <a:endParaRPr lang="en-US" dirty="0"/>
          </a:p>
          <a:p>
            <a:r>
              <a:rPr lang="en-US" dirty="0"/>
              <a:t>PFS-2 should have been in orbit for at least a year (PFS-1 survived 537 days)</a:t>
            </a:r>
          </a:p>
          <a:p>
            <a:endParaRPr lang="en-US" dirty="0" smtClean="0"/>
          </a:p>
          <a:p>
            <a:r>
              <a:rPr lang="en-US" dirty="0" smtClean="0"/>
              <a:t>… PFS-2 crashed into the lunar surface after just 34 days</a:t>
            </a:r>
          </a:p>
          <a:p>
            <a:endParaRPr lang="en-US" dirty="0"/>
          </a:p>
          <a:p>
            <a:r>
              <a:rPr lang="en-US" dirty="0" smtClean="0"/>
              <a:t>How can models for </a:t>
            </a:r>
            <a:r>
              <a:rPr lang="en-US" u="sng" dirty="0" smtClean="0"/>
              <a:t>gravity</a:t>
            </a:r>
            <a:r>
              <a:rPr lang="en-US" dirty="0" smtClean="0"/>
              <a:t>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NASA modeled the moon as a sphere …</a:t>
            </a:r>
          </a:p>
          <a:p>
            <a:r>
              <a:rPr lang="en-US" sz="3000" dirty="0" smtClean="0"/>
              <a:t>It turns out the moon’s gravity is “lumpy”!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3" y="1547155"/>
            <a:ext cx="9156363" cy="4504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687215" y="1547155"/>
            <a:ext cx="4456785" cy="45043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models can be very powerful!</a:t>
            </a:r>
          </a:p>
          <a:p>
            <a:endParaRPr lang="en-US" dirty="0"/>
          </a:p>
          <a:p>
            <a:r>
              <a:rPr lang="en-US" dirty="0" smtClean="0"/>
              <a:t>Math models can be misleading…</a:t>
            </a:r>
          </a:p>
          <a:p>
            <a:endParaRPr lang="en-US" dirty="0"/>
          </a:p>
          <a:p>
            <a:r>
              <a:rPr lang="en-US" dirty="0" smtClean="0"/>
              <a:t>Be careful when using math models:</a:t>
            </a:r>
          </a:p>
          <a:p>
            <a:pPr lvl="1"/>
            <a:r>
              <a:rPr lang="en-US" dirty="0" smtClean="0"/>
              <a:t>Always check </a:t>
            </a:r>
            <a:r>
              <a:rPr lang="en-US" dirty="0"/>
              <a:t>models against actual data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to see if </a:t>
            </a:r>
            <a:r>
              <a:rPr lang="en-US" u="sng" dirty="0"/>
              <a:t>other</a:t>
            </a:r>
            <a:r>
              <a:rPr lang="en-US" dirty="0"/>
              <a:t> models fit the data</a:t>
            </a:r>
          </a:p>
          <a:p>
            <a:pPr lvl="1"/>
            <a:r>
              <a:rPr lang="en-US" dirty="0" smtClean="0"/>
              <a:t>Beware </a:t>
            </a:r>
            <a:r>
              <a:rPr lang="en-US" dirty="0"/>
              <a:t>of unreasonable extrapolation</a:t>
            </a:r>
          </a:p>
          <a:p>
            <a:pPr lvl="1"/>
            <a:r>
              <a:rPr lang="en-US" dirty="0" smtClean="0"/>
              <a:t>Beware </a:t>
            </a:r>
            <a:r>
              <a:rPr lang="en-US" dirty="0"/>
              <a:t>of misinterpreting results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models can be very powerful!</a:t>
            </a:r>
          </a:p>
          <a:p>
            <a:endParaRPr lang="en-US" dirty="0"/>
          </a:p>
          <a:p>
            <a:r>
              <a:rPr lang="en-US" dirty="0"/>
              <a:t>Math models can be misleading…</a:t>
            </a:r>
          </a:p>
          <a:p>
            <a:endParaRPr lang="en-US" dirty="0"/>
          </a:p>
          <a:p>
            <a:r>
              <a:rPr lang="en-US" dirty="0"/>
              <a:t>Be careful when using math models: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Always check </a:t>
            </a:r>
            <a:r>
              <a:rPr lang="en-US" dirty="0">
                <a:solidFill>
                  <a:srgbClr val="FF0000"/>
                </a:solidFill>
              </a:rPr>
              <a:t>models against actual data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to see if </a:t>
            </a:r>
            <a:r>
              <a:rPr lang="en-US" u="sng" dirty="0"/>
              <a:t>other</a:t>
            </a:r>
            <a:r>
              <a:rPr lang="en-US" dirty="0"/>
              <a:t> models fit the data</a:t>
            </a:r>
          </a:p>
          <a:p>
            <a:pPr lvl="1"/>
            <a:r>
              <a:rPr lang="en-US" dirty="0" smtClean="0"/>
              <a:t>Beware </a:t>
            </a:r>
            <a:r>
              <a:rPr lang="en-US" dirty="0"/>
              <a:t>of unreasonable extrapolation</a:t>
            </a:r>
          </a:p>
          <a:p>
            <a:pPr lvl="1"/>
            <a:r>
              <a:rPr lang="en-US" dirty="0" smtClean="0"/>
              <a:t>Beware </a:t>
            </a:r>
            <a:r>
              <a:rPr lang="en-US" dirty="0"/>
              <a:t>of misinterpreting results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0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Always </a:t>
            </a:r>
            <a:r>
              <a:rPr lang="en-US" dirty="0">
                <a:solidFill>
                  <a:srgbClr val="FF0000"/>
                </a:solidFill>
              </a:rPr>
              <a:t>check models against real data!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a </a:t>
            </a:r>
            <a:r>
              <a:rPr lang="en-US" dirty="0"/>
              <a:t>model can’t match </a:t>
            </a:r>
            <a:r>
              <a:rPr lang="en-US" u="sng" dirty="0"/>
              <a:t>existing</a:t>
            </a:r>
            <a:r>
              <a:rPr lang="en-US" dirty="0"/>
              <a:t> data, it probably isn’t a good </a:t>
            </a:r>
            <a:r>
              <a:rPr lang="en-US" dirty="0" smtClean="0"/>
              <a:t>model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/>
              <a:t>MOStronics</a:t>
            </a:r>
            <a:r>
              <a:rPr lang="en-US" dirty="0"/>
              <a:t>, </a:t>
            </a:r>
            <a:r>
              <a:rPr lang="en-US" dirty="0" smtClean="0"/>
              <a:t>using </a:t>
            </a:r>
            <a:r>
              <a:rPr lang="en-US" dirty="0" err="1" smtClean="0"/>
              <a:t>ln</a:t>
            </a:r>
            <a:r>
              <a:rPr lang="en-US" dirty="0" smtClean="0"/>
              <a:t>(year) to predict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(price) </a:t>
            </a:r>
            <a:r>
              <a:rPr lang="en-US" dirty="0">
                <a:sym typeface="Wingdings" panose="05000000000000000000" pitchFamily="2" charset="2"/>
              </a:rPr>
              <a:t>did not fit the actual </a:t>
            </a:r>
            <a:r>
              <a:rPr lang="en-US" dirty="0" smtClean="0">
                <a:sym typeface="Wingdings" panose="05000000000000000000" pitchFamily="2" charset="2"/>
              </a:rPr>
              <a:t>data well: 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sz="1000" dirty="0" smtClean="0">
              <a:sym typeface="Wingdings" panose="05000000000000000000" pitchFamily="2" charset="2"/>
            </a:endParaRPr>
          </a:p>
          <a:p>
            <a:pPr lvl="1"/>
            <a:endParaRPr lang="en-US" sz="10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39861"/>
              </p:ext>
            </p:extLst>
          </p:nvPr>
        </p:nvGraphicFramePr>
        <p:xfrm>
          <a:off x="1269170" y="4005075"/>
          <a:ext cx="6933248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784"/>
                <a:gridCol w="1281938"/>
                <a:gridCol w="1050925"/>
                <a:gridCol w="2432876"/>
                <a:gridCol w="1482725"/>
              </a:tblGrid>
              <a:tr h="519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>
                          <a:effectLst/>
                        </a:rPr>
                        <a:t>Year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Price 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Predicted P from </a:t>
                      </a:r>
                    </a:p>
                    <a:p>
                      <a:pPr algn="ctr" fontAlgn="b"/>
                      <a:r>
                        <a:rPr lang="en-US" sz="2000" u="sng" strike="noStrike" dirty="0" err="1" smtClean="0">
                          <a:effectLst/>
                        </a:rPr>
                        <a:t>ln</a:t>
                      </a:r>
                      <a:r>
                        <a:rPr lang="en-US" sz="2000" u="sng" strike="noStrike" dirty="0" smtClean="0">
                          <a:effectLst/>
                        </a:rPr>
                        <a:t>(year</a:t>
                      </a:r>
                      <a:r>
                        <a:rPr lang="en-US" sz="2000" u="sng" strike="noStrike" dirty="0">
                          <a:effectLst/>
                        </a:rPr>
                        <a:t>) </a:t>
                      </a:r>
                      <a:r>
                        <a:rPr lang="en-US" sz="2000" u="sng" strike="noStrike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u="sng" strike="noStrike" dirty="0" err="1" smtClean="0">
                          <a:effectLst/>
                        </a:rPr>
                        <a:t>ln</a:t>
                      </a:r>
                      <a:r>
                        <a:rPr lang="en-US" sz="2000" u="sng" strike="noStrike" dirty="0" smtClean="0">
                          <a:effectLst/>
                        </a:rPr>
                        <a:t>(P</a:t>
                      </a:r>
                      <a:r>
                        <a:rPr lang="en-US" sz="2000" u="sng" strike="noStrike" dirty="0">
                          <a:effectLst/>
                        </a:rPr>
                        <a:t>)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$146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$176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111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84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  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55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  29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40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/>
              <a:t>MOStronics</a:t>
            </a:r>
            <a:r>
              <a:rPr lang="en-US" dirty="0"/>
              <a:t>, </a:t>
            </a:r>
            <a:r>
              <a:rPr lang="en-US" dirty="0" smtClean="0"/>
              <a:t>using </a:t>
            </a:r>
            <a:r>
              <a:rPr lang="en-US" dirty="0" err="1" smtClean="0"/>
              <a:t>ln</a:t>
            </a:r>
            <a:r>
              <a:rPr lang="en-US" dirty="0" smtClean="0"/>
              <a:t>(year) to predict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(price) </a:t>
            </a:r>
            <a:r>
              <a:rPr lang="en-US" dirty="0">
                <a:sym typeface="Wingdings" panose="05000000000000000000" pitchFamily="2" charset="2"/>
              </a:rPr>
              <a:t>did not fit the actual </a:t>
            </a:r>
            <a:r>
              <a:rPr lang="en-US" dirty="0" smtClean="0">
                <a:sym typeface="Wingdings" panose="05000000000000000000" pitchFamily="2" charset="2"/>
              </a:rPr>
              <a:t>data well: 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sz="1000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model was too optimistic in year 4 (predicted price = $40 v. actual = $29)</a:t>
            </a:r>
          </a:p>
          <a:p>
            <a:pPr lvl="1"/>
            <a:endParaRPr lang="en-US" sz="10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23770"/>
              </p:ext>
            </p:extLst>
          </p:nvPr>
        </p:nvGraphicFramePr>
        <p:xfrm>
          <a:off x="1269170" y="4005075"/>
          <a:ext cx="6933248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784"/>
                <a:gridCol w="1281938"/>
                <a:gridCol w="1050925"/>
                <a:gridCol w="2432876"/>
                <a:gridCol w="1482725"/>
              </a:tblGrid>
              <a:tr h="519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>
                          <a:effectLst/>
                        </a:rPr>
                        <a:t>Year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Price 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Predicted P from </a:t>
                      </a:r>
                    </a:p>
                    <a:p>
                      <a:pPr algn="ctr" fontAlgn="b"/>
                      <a:r>
                        <a:rPr lang="en-US" sz="2000" u="sng" strike="noStrike" dirty="0" err="1" smtClean="0">
                          <a:effectLst/>
                        </a:rPr>
                        <a:t>ln</a:t>
                      </a:r>
                      <a:r>
                        <a:rPr lang="en-US" sz="2000" u="sng" strike="noStrike" dirty="0" smtClean="0">
                          <a:effectLst/>
                        </a:rPr>
                        <a:t>(year</a:t>
                      </a:r>
                      <a:r>
                        <a:rPr lang="en-US" sz="2000" u="sng" strike="noStrike" dirty="0">
                          <a:effectLst/>
                        </a:rPr>
                        <a:t>) </a:t>
                      </a:r>
                      <a:r>
                        <a:rPr lang="en-US" sz="2000" u="sng" strike="noStrike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u="sng" strike="noStrike" dirty="0" err="1" smtClean="0">
                          <a:effectLst/>
                        </a:rPr>
                        <a:t>ln</a:t>
                      </a:r>
                      <a:r>
                        <a:rPr lang="en-US" sz="2000" u="sng" strike="noStrike" dirty="0" smtClean="0">
                          <a:effectLst/>
                        </a:rPr>
                        <a:t>(P</a:t>
                      </a:r>
                      <a:r>
                        <a:rPr lang="en-US" sz="2000" u="sng" strike="noStrike" dirty="0">
                          <a:effectLst/>
                        </a:rPr>
                        <a:t>)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$146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$176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111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84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  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55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  </a:t>
                      </a:r>
                      <a:r>
                        <a:rPr lang="en-US" sz="2800" b="1" u="none" strike="noStrike" dirty="0" smtClean="0">
                          <a:effectLst/>
                        </a:rPr>
                        <a:t> 29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  <a:latin typeface="+mj-lt"/>
                        </a:rPr>
                        <a:t>  </a:t>
                      </a:r>
                      <a:r>
                        <a:rPr lang="en-US" sz="2800" b="1" u="none" strike="noStrike" dirty="0" smtClean="0">
                          <a:effectLst/>
                          <a:latin typeface="+mj-lt"/>
                        </a:rPr>
                        <a:t>40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0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interpreting models: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Description:  </a:t>
            </a:r>
            <a:r>
              <a:rPr lang="en-US" i="1" dirty="0" smtClean="0"/>
              <a:t>people who drink &gt;6 cups of coffee have a higher rate of death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Prediction:  </a:t>
            </a:r>
            <a:r>
              <a:rPr lang="en-US" i="1" dirty="0" smtClean="0"/>
              <a:t>if we know someone drinks &gt; 6 cups of coffee a day, we predict that person is at a higher risk than others</a:t>
            </a:r>
            <a:endParaRPr lang="en-US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Causal inference:  </a:t>
            </a:r>
            <a:r>
              <a:rPr lang="en-US" i="1" dirty="0" smtClean="0"/>
              <a:t>if people quit drinking coffee, everyone’s risk of death would be as low as for those who never drank coffee</a:t>
            </a:r>
            <a:endParaRPr lang="en-US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Be sure to interpret models correctly!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/>
              <a:t>MOStronics</a:t>
            </a:r>
            <a:r>
              <a:rPr lang="en-US" dirty="0"/>
              <a:t>, </a:t>
            </a:r>
            <a:r>
              <a:rPr lang="en-US" dirty="0" smtClean="0"/>
              <a:t>using </a:t>
            </a:r>
            <a:r>
              <a:rPr lang="en-US" dirty="0" err="1" smtClean="0"/>
              <a:t>ln</a:t>
            </a:r>
            <a:r>
              <a:rPr lang="en-US" dirty="0" smtClean="0"/>
              <a:t>(year) to predict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(price) </a:t>
            </a:r>
            <a:r>
              <a:rPr lang="en-US" dirty="0">
                <a:sym typeface="Wingdings" panose="05000000000000000000" pitchFamily="2" charset="2"/>
              </a:rPr>
              <a:t>did not fit the actual </a:t>
            </a:r>
            <a:r>
              <a:rPr lang="en-US" dirty="0" smtClean="0">
                <a:sym typeface="Wingdings" panose="05000000000000000000" pitchFamily="2" charset="2"/>
              </a:rPr>
              <a:t>data well: 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sz="1000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model was too optimistic in year 4 (predicted price = $40 v. actual = $29)</a:t>
            </a:r>
          </a:p>
          <a:p>
            <a:pPr lvl="1"/>
            <a:endParaRPr lang="en-US" sz="1000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model failed to match </a:t>
            </a:r>
            <a:r>
              <a:rPr lang="en-US" u="sng" dirty="0" smtClean="0">
                <a:sym typeface="Wingdings" panose="05000000000000000000" pitchFamily="2" charset="2"/>
              </a:rPr>
              <a:t>trend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 change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69170" y="4005075"/>
          <a:ext cx="6933248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784"/>
                <a:gridCol w="1281938"/>
                <a:gridCol w="1050925"/>
                <a:gridCol w="2432876"/>
                <a:gridCol w="1482725"/>
              </a:tblGrid>
              <a:tr h="519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>
                          <a:effectLst/>
                        </a:rPr>
                        <a:t>Year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Price 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20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Predicted P from </a:t>
                      </a:r>
                    </a:p>
                    <a:p>
                      <a:pPr algn="ctr" fontAlgn="b"/>
                      <a:r>
                        <a:rPr lang="en-US" sz="2000" u="sng" strike="noStrike" dirty="0" err="1" smtClean="0">
                          <a:effectLst/>
                        </a:rPr>
                        <a:t>ln</a:t>
                      </a:r>
                      <a:r>
                        <a:rPr lang="en-US" sz="2000" u="sng" strike="noStrike" dirty="0" smtClean="0">
                          <a:effectLst/>
                        </a:rPr>
                        <a:t>(year</a:t>
                      </a:r>
                      <a:r>
                        <a:rPr lang="en-US" sz="2000" u="sng" strike="noStrike" dirty="0">
                          <a:effectLst/>
                        </a:rPr>
                        <a:t>) </a:t>
                      </a:r>
                      <a:r>
                        <a:rPr lang="en-US" sz="2000" u="sng" strike="noStrike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u="sng" strike="noStrike" dirty="0" err="1" smtClean="0">
                          <a:effectLst/>
                        </a:rPr>
                        <a:t>ln</a:t>
                      </a:r>
                      <a:r>
                        <a:rPr lang="en-US" sz="2000" u="sng" strike="noStrike" dirty="0" smtClean="0">
                          <a:effectLst/>
                        </a:rPr>
                        <a:t>(P</a:t>
                      </a:r>
                      <a:r>
                        <a:rPr lang="en-US" sz="2000" u="sng" strike="noStrike" dirty="0">
                          <a:effectLst/>
                        </a:rPr>
                        <a:t>)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Modeled</a:t>
                      </a:r>
                    </a:p>
                    <a:p>
                      <a:pPr algn="ctr" fontAlgn="b"/>
                      <a:r>
                        <a:rPr lang="en-US" sz="2000" b="0" i="0" u="sng" strike="noStrike" smtClean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000" b="0" i="0" u="sng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2000" b="0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$146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$176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111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84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  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55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-35%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25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    29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    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40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21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n-US" dirty="0" smtClean="0"/>
              <a:t>Another example:</a:t>
            </a:r>
          </a:p>
          <a:p>
            <a:endParaRPr lang="en-US" dirty="0"/>
          </a:p>
          <a:p>
            <a:r>
              <a:rPr lang="en-US" dirty="0" smtClean="0"/>
              <a:t>On </a:t>
            </a:r>
            <a:r>
              <a:rPr lang="en-US" dirty="0" smtClean="0"/>
              <a:t>the International Space Station, the chance of failure during one hour of a “Lamp Housing Assembly” usage was modeled as p = 0.0000033</a:t>
            </a:r>
          </a:p>
          <a:p>
            <a:endParaRPr lang="en-US" sz="2000" dirty="0" smtClean="0"/>
          </a:p>
          <a:p>
            <a:r>
              <a:rPr lang="en-US" dirty="0" smtClean="0"/>
              <a:t>On 12/16/2005, LHA’s had a total of 283,112 hours and n=25 failures</a:t>
            </a:r>
          </a:p>
          <a:p>
            <a:endParaRPr lang="en-US" sz="2000" dirty="0" smtClean="0"/>
          </a:p>
          <a:p>
            <a:r>
              <a:rPr lang="en-US" dirty="0" smtClean="0"/>
              <a:t>Does the model seem reasonable?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6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21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Model:  P(failure per hour) = 0.0000033</a:t>
            </a:r>
          </a:p>
          <a:p>
            <a:pPr lvl="1"/>
            <a:r>
              <a:rPr lang="en-US" dirty="0" smtClean="0"/>
              <a:t>Data:  25 failures in 283,112 hours</a:t>
            </a:r>
          </a:p>
          <a:p>
            <a:pPr lvl="1"/>
            <a:r>
              <a:rPr lang="en-US" dirty="0" smtClean="0"/>
              <a:t>P(25+ failures in 283,112 | p) = 6 x 10</a:t>
            </a:r>
            <a:r>
              <a:rPr lang="en-US" baseline="30000" dirty="0" smtClean="0"/>
              <a:t>–27</a:t>
            </a:r>
          </a:p>
          <a:p>
            <a:pPr lvl="1"/>
            <a:r>
              <a:rPr lang="en-US" dirty="0" smtClean="0"/>
              <a:t>Conclusion:  modeled rate was wrong! </a:t>
            </a:r>
          </a:p>
          <a:p>
            <a:endParaRPr lang="en-US" sz="2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Always check models against real data!</a:t>
            </a:r>
          </a:p>
          <a:p>
            <a:pPr lvl="1"/>
            <a:r>
              <a:rPr lang="en-US" dirty="0" smtClean="0"/>
              <a:t>If the model can’t match </a:t>
            </a:r>
            <a:r>
              <a:rPr lang="en-US" u="sng" dirty="0" smtClean="0"/>
              <a:t>existing</a:t>
            </a:r>
            <a:r>
              <a:rPr lang="en-US" dirty="0" smtClean="0"/>
              <a:t> data, it probably isn’t a good model to use</a:t>
            </a:r>
          </a:p>
          <a:p>
            <a:pPr lvl="1"/>
            <a:r>
              <a:rPr lang="en-US" dirty="0" smtClean="0"/>
              <a:t>(NASA revised their estimated, based on these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models can be very powerful!</a:t>
            </a:r>
          </a:p>
          <a:p>
            <a:endParaRPr lang="en-US" dirty="0"/>
          </a:p>
          <a:p>
            <a:r>
              <a:rPr lang="en-US" dirty="0"/>
              <a:t>Math models can be misleading…</a:t>
            </a:r>
          </a:p>
          <a:p>
            <a:endParaRPr lang="en-US" dirty="0"/>
          </a:p>
          <a:p>
            <a:r>
              <a:rPr lang="en-US" dirty="0"/>
              <a:t>Be careful when using math models: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Always check </a:t>
            </a:r>
            <a:r>
              <a:rPr lang="en-US" dirty="0">
                <a:solidFill>
                  <a:srgbClr val="FF0000"/>
                </a:solidFill>
              </a:rPr>
              <a:t>models against actual data</a:t>
            </a:r>
          </a:p>
          <a:p>
            <a:pPr lvl="1"/>
            <a:r>
              <a:rPr lang="en-US" dirty="0"/>
              <a:t>Check to see if </a:t>
            </a:r>
            <a:r>
              <a:rPr lang="en-US" u="sng" dirty="0"/>
              <a:t>other</a:t>
            </a:r>
            <a:r>
              <a:rPr lang="en-US" dirty="0"/>
              <a:t> models fit the data</a:t>
            </a:r>
          </a:p>
          <a:p>
            <a:pPr lvl="1"/>
            <a:r>
              <a:rPr lang="en-US" dirty="0" smtClean="0"/>
              <a:t>Beware </a:t>
            </a:r>
            <a:r>
              <a:rPr lang="en-US" dirty="0"/>
              <a:t>of unreasonable extrapolation</a:t>
            </a:r>
          </a:p>
          <a:p>
            <a:pPr lvl="1"/>
            <a:r>
              <a:rPr lang="en-US" dirty="0" smtClean="0"/>
              <a:t>Beware </a:t>
            </a:r>
            <a:r>
              <a:rPr lang="en-US" dirty="0"/>
              <a:t>of misinterpreting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models can be very powerful!</a:t>
            </a:r>
          </a:p>
          <a:p>
            <a:endParaRPr lang="en-US" dirty="0"/>
          </a:p>
          <a:p>
            <a:r>
              <a:rPr lang="en-US" dirty="0"/>
              <a:t>Math models can be misleading…</a:t>
            </a:r>
          </a:p>
          <a:p>
            <a:endParaRPr lang="en-US" dirty="0"/>
          </a:p>
          <a:p>
            <a:r>
              <a:rPr lang="en-US" dirty="0"/>
              <a:t>Be careful when using math models:</a:t>
            </a:r>
          </a:p>
          <a:p>
            <a:pPr lvl="1"/>
            <a:r>
              <a:rPr lang="en-US" dirty="0" smtClean="0"/>
              <a:t>Always check </a:t>
            </a:r>
            <a:r>
              <a:rPr lang="en-US" dirty="0"/>
              <a:t>models against actual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Check to see if </a:t>
            </a:r>
            <a:r>
              <a:rPr lang="en-US" u="sng" dirty="0">
                <a:solidFill>
                  <a:srgbClr val="FF0000"/>
                </a:solidFill>
              </a:rPr>
              <a:t>other</a:t>
            </a:r>
            <a:r>
              <a:rPr lang="en-US" dirty="0">
                <a:solidFill>
                  <a:srgbClr val="FF0000"/>
                </a:solidFill>
              </a:rPr>
              <a:t> models fit the data</a:t>
            </a:r>
          </a:p>
          <a:p>
            <a:pPr lvl="1"/>
            <a:r>
              <a:rPr lang="en-US" dirty="0"/>
              <a:t>Beware of unreasonable extrapolation</a:t>
            </a:r>
          </a:p>
          <a:p>
            <a:pPr lvl="1"/>
            <a:r>
              <a:rPr lang="en-US" dirty="0"/>
              <a:t>Beware of misinterpreting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7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a model fits the data doesn’t mean the model is correct … other models might fit the model, too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Calculator price could be predicted from  year … price could be predicted </a:t>
            </a:r>
            <a:r>
              <a:rPr lang="en-US" u="sng" dirty="0" smtClean="0"/>
              <a:t>better</a:t>
            </a:r>
            <a:r>
              <a:rPr lang="en-US" dirty="0" smtClean="0"/>
              <a:t> from quantity of calculators produced (and that model makes more economic sense)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If it is no clear “best” model (how best to predict MB housing price from SQFT?), try multiple models and compare results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4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models can be very powerful!</a:t>
            </a:r>
          </a:p>
          <a:p>
            <a:endParaRPr lang="en-US" dirty="0"/>
          </a:p>
          <a:p>
            <a:r>
              <a:rPr lang="en-US" dirty="0"/>
              <a:t>Math models can be misleading…</a:t>
            </a:r>
          </a:p>
          <a:p>
            <a:endParaRPr lang="en-US" dirty="0"/>
          </a:p>
          <a:p>
            <a:r>
              <a:rPr lang="en-US" dirty="0"/>
              <a:t>Be careful when using math models:</a:t>
            </a:r>
          </a:p>
          <a:p>
            <a:pPr lvl="1"/>
            <a:r>
              <a:rPr lang="en-US" dirty="0"/>
              <a:t>Always check models against actual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Check to see if </a:t>
            </a:r>
            <a:r>
              <a:rPr lang="en-US" u="sng" dirty="0">
                <a:solidFill>
                  <a:srgbClr val="FF0000"/>
                </a:solidFill>
              </a:rPr>
              <a:t>other</a:t>
            </a:r>
            <a:r>
              <a:rPr lang="en-US" dirty="0">
                <a:solidFill>
                  <a:srgbClr val="FF0000"/>
                </a:solidFill>
              </a:rPr>
              <a:t> models fit the data</a:t>
            </a:r>
          </a:p>
          <a:p>
            <a:pPr lvl="1"/>
            <a:r>
              <a:rPr lang="en-US" dirty="0"/>
              <a:t>Beware of unreasonable extrapolation</a:t>
            </a:r>
          </a:p>
          <a:p>
            <a:pPr lvl="1"/>
            <a:r>
              <a:rPr lang="en-US" dirty="0"/>
              <a:t>Beware of misinterpreting results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models can be very powerful!</a:t>
            </a:r>
          </a:p>
          <a:p>
            <a:endParaRPr lang="en-US" dirty="0"/>
          </a:p>
          <a:p>
            <a:r>
              <a:rPr lang="en-US" dirty="0"/>
              <a:t>Math models can be misleading…</a:t>
            </a:r>
          </a:p>
          <a:p>
            <a:endParaRPr lang="en-US" dirty="0"/>
          </a:p>
          <a:p>
            <a:r>
              <a:rPr lang="en-US" dirty="0"/>
              <a:t>Be careful when using math models:</a:t>
            </a:r>
          </a:p>
          <a:p>
            <a:pPr lvl="1"/>
            <a:r>
              <a:rPr lang="en-US" dirty="0"/>
              <a:t>Always check models against actual data</a:t>
            </a:r>
          </a:p>
          <a:p>
            <a:pPr lvl="1"/>
            <a:r>
              <a:rPr lang="en-US" dirty="0"/>
              <a:t>Check to see if </a:t>
            </a:r>
            <a:r>
              <a:rPr lang="en-US" u="sng" dirty="0"/>
              <a:t>other</a:t>
            </a:r>
            <a:r>
              <a:rPr lang="en-US" dirty="0"/>
              <a:t> models fit the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Beware of unreasonable extrapolation</a:t>
            </a:r>
          </a:p>
          <a:p>
            <a:pPr lvl="1"/>
            <a:r>
              <a:rPr lang="en-US" dirty="0"/>
              <a:t>Beware of misinterpreting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1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silly example of unreasonable extrapolation:  predicting IQ of 406 after 21 years of breast-feeding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60" y="2111012"/>
            <a:ext cx="6759280" cy="40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Unreasonable extrapolations can be amusing, but don’t make the mistake of taking such extrapolations seriously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… unlike these authors, who </a:t>
            </a:r>
            <a:r>
              <a:rPr lang="en-US" u="sng" dirty="0" smtClean="0"/>
              <a:t>did</a:t>
            </a:r>
            <a:r>
              <a:rPr lang="en-US" dirty="0" smtClean="0"/>
              <a:t> take their extrapolations seriously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92" y="2033050"/>
            <a:ext cx="4723815" cy="2838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5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examples of math models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Predicting house of price from SQFT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Predicting salmon’s weight from length</a:t>
            </a:r>
          </a:p>
          <a:p>
            <a:pPr lvl="2"/>
            <a:r>
              <a:rPr lang="en-US" dirty="0" smtClean="0"/>
              <a:t>(Knowing this model would have been very useful for </a:t>
            </a:r>
            <a:r>
              <a:rPr lang="en-US" dirty="0" err="1" smtClean="0"/>
              <a:t>Norvell</a:t>
            </a:r>
            <a:r>
              <a:rPr lang="en-US" dirty="0" smtClean="0"/>
              <a:t> </a:t>
            </a:r>
            <a:r>
              <a:rPr lang="en-US" dirty="0" err="1" smtClean="0"/>
              <a:t>Boufford</a:t>
            </a:r>
            <a:r>
              <a:rPr lang="en-US" dirty="0" smtClean="0"/>
              <a:t>)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Predicting child’s IQ based on number of months of breast-feeding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Predicting </a:t>
            </a:r>
            <a:r>
              <a:rPr lang="en-US" dirty="0" smtClean="0"/>
              <a:t>amount of fire damage based on number of firefighters at fire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4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bad is obesity in America?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66228"/>
            <a:ext cx="5867400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398" y="1524000"/>
            <a:ext cx="2118202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223" y="2600068"/>
            <a:ext cx="5617686" cy="1384995"/>
          </a:xfrm>
          <a:prstGeom prst="rect">
            <a:avLst/>
          </a:prstGeom>
          <a:solidFill>
            <a:srgbClr val="FFFF0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“… 100 percent of American adults will be classified as overweight or obese by 2048”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223" y="4149408"/>
            <a:ext cx="5615940" cy="33528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7444740" y="2140585"/>
            <a:ext cx="1002348" cy="2168844"/>
            <a:chOff x="7337160" y="2622495"/>
            <a:chExt cx="911280" cy="1971675"/>
          </a:xfrm>
        </p:grpSpPr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01220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53620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59615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36425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13235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90045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66855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665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67590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9990" y="2622495"/>
              <a:ext cx="1047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37160" y="3057525"/>
              <a:ext cx="161925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3400" y="5511800"/>
            <a:ext cx="8001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i="0" dirty="0" smtClean="0">
                <a:solidFill>
                  <a:schemeClr val="tx1"/>
                </a:solidFill>
              </a:rPr>
              <a:t>Beware of excessive extrapolation</a:t>
            </a:r>
            <a:endParaRPr lang="en-US" alt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seafood doomed to extinction?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5511800"/>
            <a:ext cx="8001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i="0" dirty="0" smtClean="0">
                <a:solidFill>
                  <a:schemeClr val="tx1"/>
                </a:solidFill>
              </a:rPr>
              <a:t>Beware of excessive extrapolation</a:t>
            </a:r>
            <a:endParaRPr lang="en-US" altLang="en-US" i="0" dirty="0">
              <a:solidFill>
                <a:schemeClr val="tx1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586" y="1066800"/>
            <a:ext cx="565421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3811" y="3355493"/>
            <a:ext cx="2477588" cy="180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41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339350" cy="5821362"/>
          </a:xfrm>
        </p:spPr>
        <p:txBody>
          <a:bodyPr/>
          <a:lstStyle/>
          <a:p>
            <a:endParaRPr lang="en-US" sz="1000" dirty="0" smtClean="0"/>
          </a:p>
          <a:p>
            <a:r>
              <a:rPr lang="en-US" dirty="0" smtClean="0"/>
              <a:t>Beware of unreasonable extrapolation!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1015" y="1470344"/>
            <a:ext cx="5189648" cy="3986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8" y="1470344"/>
            <a:ext cx="2109712" cy="3986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16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models can be very powerful!</a:t>
            </a:r>
          </a:p>
          <a:p>
            <a:endParaRPr lang="en-US" dirty="0"/>
          </a:p>
          <a:p>
            <a:r>
              <a:rPr lang="en-US" dirty="0"/>
              <a:t>Math models can be misleading…</a:t>
            </a:r>
          </a:p>
          <a:p>
            <a:endParaRPr lang="en-US" dirty="0"/>
          </a:p>
          <a:p>
            <a:r>
              <a:rPr lang="en-US" dirty="0"/>
              <a:t>Be careful when using math models:</a:t>
            </a:r>
          </a:p>
          <a:p>
            <a:pPr lvl="1"/>
            <a:r>
              <a:rPr lang="en-US" dirty="0"/>
              <a:t>Always check models against actual data</a:t>
            </a:r>
          </a:p>
          <a:p>
            <a:pPr lvl="1"/>
            <a:r>
              <a:rPr lang="en-US" dirty="0"/>
              <a:t>Check to see if </a:t>
            </a:r>
            <a:r>
              <a:rPr lang="en-US" u="sng" dirty="0"/>
              <a:t>other</a:t>
            </a:r>
            <a:r>
              <a:rPr lang="en-US" dirty="0"/>
              <a:t> models fit the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Beware of unreasonable extrapolation</a:t>
            </a:r>
          </a:p>
          <a:p>
            <a:pPr lvl="1"/>
            <a:r>
              <a:rPr lang="en-US" dirty="0"/>
              <a:t>Beware of misinterpreting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7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models can be very powerful!</a:t>
            </a:r>
          </a:p>
          <a:p>
            <a:endParaRPr lang="en-US" dirty="0"/>
          </a:p>
          <a:p>
            <a:r>
              <a:rPr lang="en-US" dirty="0"/>
              <a:t>Math models can be misleading…</a:t>
            </a:r>
          </a:p>
          <a:p>
            <a:endParaRPr lang="en-US" dirty="0"/>
          </a:p>
          <a:p>
            <a:r>
              <a:rPr lang="en-US" dirty="0"/>
              <a:t>Be careful when using math models:</a:t>
            </a:r>
          </a:p>
          <a:p>
            <a:pPr lvl="1"/>
            <a:r>
              <a:rPr lang="en-US" dirty="0"/>
              <a:t>Always check models against actual data</a:t>
            </a:r>
          </a:p>
          <a:p>
            <a:pPr lvl="1"/>
            <a:r>
              <a:rPr lang="en-US" dirty="0"/>
              <a:t>Check to see if </a:t>
            </a:r>
            <a:r>
              <a:rPr lang="en-US" u="sng" dirty="0"/>
              <a:t>other</a:t>
            </a:r>
            <a:r>
              <a:rPr lang="en-US" dirty="0"/>
              <a:t> models fit the data</a:t>
            </a:r>
          </a:p>
          <a:p>
            <a:pPr lvl="1"/>
            <a:r>
              <a:rPr lang="en-US" dirty="0"/>
              <a:t>Beware of unreasonable extrapolation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Beware of misinterpreting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1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2002, authors Lynn and </a:t>
            </a:r>
            <a:r>
              <a:rPr lang="en-US" dirty="0" err="1" smtClean="0"/>
              <a:t>Vanhanen</a:t>
            </a:r>
            <a:r>
              <a:rPr lang="en-US" dirty="0" smtClean="0"/>
              <a:t> reported a correlation between</a:t>
            </a:r>
          </a:p>
          <a:p>
            <a:pPr lvl="1"/>
            <a:r>
              <a:rPr lang="en-US" dirty="0" smtClean="0"/>
              <a:t>“average IQ of people in a country” </a:t>
            </a:r>
          </a:p>
          <a:p>
            <a:pPr lvl="1"/>
            <a:r>
              <a:rPr lang="en-US" dirty="0" smtClean="0"/>
              <a:t>“country’s per capita GDP”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47" y="2776116"/>
            <a:ext cx="3715268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70" y="2776115"/>
            <a:ext cx="3715268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51750" y="3144374"/>
            <a:ext cx="844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Qatar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177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2002, authors Lynn and </a:t>
            </a:r>
            <a:r>
              <a:rPr lang="en-US" dirty="0" err="1" smtClean="0"/>
              <a:t>Vanhanen</a:t>
            </a:r>
            <a:r>
              <a:rPr lang="en-US" dirty="0" smtClean="0"/>
              <a:t> reported a correlation between</a:t>
            </a:r>
          </a:p>
          <a:p>
            <a:pPr lvl="1"/>
            <a:r>
              <a:rPr lang="en-US" dirty="0" smtClean="0"/>
              <a:t>“average IQ of people in a country” </a:t>
            </a:r>
          </a:p>
          <a:p>
            <a:pPr lvl="1"/>
            <a:r>
              <a:rPr lang="en-US" dirty="0" smtClean="0"/>
              <a:t>“country’s per capita GDP”</a:t>
            </a:r>
          </a:p>
          <a:p>
            <a:pPr lvl="2"/>
            <a:endParaRPr lang="en-US" dirty="0" smtClean="0"/>
          </a:p>
          <a:p>
            <a:r>
              <a:rPr lang="en-US" sz="2800" dirty="0" smtClean="0"/>
              <a:t>“Whereas </a:t>
            </a:r>
            <a:r>
              <a:rPr lang="en-US" sz="2800" dirty="0"/>
              <a:t>the average IQ of Finns is 97, in Africa it is between 60 and 70. Differences in intelligence are the most significant factor in explaining </a:t>
            </a:r>
            <a:r>
              <a:rPr lang="en-US" sz="2800" dirty="0" smtClean="0"/>
              <a:t>poverty.” – </a:t>
            </a:r>
            <a:r>
              <a:rPr lang="en-US" sz="2800" dirty="0" err="1" smtClean="0"/>
              <a:t>Tatu</a:t>
            </a:r>
            <a:r>
              <a:rPr lang="en-US" sz="2800" dirty="0" smtClean="0"/>
              <a:t> </a:t>
            </a:r>
            <a:r>
              <a:rPr lang="en-US" sz="2800" dirty="0" err="1" smtClean="0"/>
              <a:t>Vanhanen</a:t>
            </a:r>
            <a:endParaRPr lang="en-US" sz="2800" dirty="0" smtClean="0"/>
          </a:p>
          <a:p>
            <a:pPr lvl="2"/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Beware </a:t>
            </a:r>
            <a:r>
              <a:rPr lang="en-US" altLang="en-US" dirty="0">
                <a:solidFill>
                  <a:srgbClr val="FF0000"/>
                </a:solidFill>
              </a:rPr>
              <a:t>of misinterpreting results!</a:t>
            </a:r>
          </a:p>
          <a:p>
            <a:pPr lvl="1"/>
            <a:r>
              <a:rPr lang="en-US" altLang="en-US" dirty="0" smtClean="0"/>
              <a:t>Association is not necessarily causation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might explain the correlation?</a:t>
            </a:r>
          </a:p>
          <a:p>
            <a:pPr lvl="1"/>
            <a:r>
              <a:rPr lang="en-US" dirty="0" smtClean="0"/>
              <a:t>Maybe low IQ does cause low GDP …</a:t>
            </a:r>
          </a:p>
          <a:p>
            <a:pPr lvl="1"/>
            <a:r>
              <a:rPr lang="en-US" dirty="0" smtClean="0"/>
              <a:t>Or maybe low GDP causes low IQ …</a:t>
            </a:r>
          </a:p>
          <a:p>
            <a:pPr lvl="1"/>
            <a:r>
              <a:rPr lang="en-US" dirty="0" smtClean="0"/>
              <a:t>Or maybe there is another factor (e.g., how people in high GDP countries define IQ?)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47" y="3095406"/>
            <a:ext cx="3715268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70" y="3095405"/>
            <a:ext cx="3715268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51750" y="3463664"/>
            <a:ext cx="844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Qatar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69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339350" cy="5821362"/>
          </a:xfrm>
        </p:spPr>
        <p:txBody>
          <a:bodyPr/>
          <a:lstStyle/>
          <a:p>
            <a:r>
              <a:rPr lang="en-US" dirty="0" smtClean="0"/>
              <a:t>Before concluding that A causes B, ask</a:t>
            </a:r>
          </a:p>
          <a:p>
            <a:pPr lvl="2"/>
            <a:endParaRPr lang="en-US" sz="1000" b="0" dirty="0"/>
          </a:p>
          <a:p>
            <a:pPr lvl="1"/>
            <a:r>
              <a:rPr lang="en-US" dirty="0"/>
              <a:t>… could the results be just coincidence</a:t>
            </a:r>
            <a:r>
              <a:rPr lang="en-US" dirty="0" smtClean="0"/>
              <a:t>?</a:t>
            </a:r>
          </a:p>
          <a:p>
            <a:pPr lvl="2"/>
            <a:r>
              <a:rPr lang="en-US" b="0" dirty="0" smtClean="0"/>
              <a:t>Perform an appropriate test of stat. significance</a:t>
            </a:r>
            <a:endParaRPr lang="en-US" b="0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… could it be that, actually, B causes A?</a:t>
            </a:r>
          </a:p>
          <a:p>
            <a:pPr lvl="2"/>
            <a:r>
              <a:rPr lang="en-US" b="0" dirty="0" smtClean="0"/>
              <a:t>Ex-smokers have a lower health status than current smokers … does quitting lower health?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… could it be that there is a </a:t>
            </a:r>
            <a:r>
              <a:rPr lang="en-US" u="sng" dirty="0" smtClean="0"/>
              <a:t>third</a:t>
            </a:r>
            <a:r>
              <a:rPr lang="en-US" dirty="0" smtClean="0"/>
              <a:t> factor  that relates to both A and B?</a:t>
            </a:r>
          </a:p>
          <a:p>
            <a:pPr lvl="2"/>
            <a:r>
              <a:rPr lang="en-US" b="0" dirty="0" smtClean="0"/>
              <a:t>Fire fighters and amount of fire damage; cups of coffee and risk of mortality</a:t>
            </a:r>
          </a:p>
          <a:p>
            <a:pPr lvl="2"/>
            <a:endParaRPr lang="en-US" sz="1000" b="0" dirty="0"/>
          </a:p>
          <a:p>
            <a:r>
              <a:rPr lang="en-US" sz="3100" dirty="0" smtClean="0">
                <a:solidFill>
                  <a:srgbClr val="FF0000"/>
                </a:solidFill>
              </a:rPr>
              <a:t>Be cautious before concluding causality!</a:t>
            </a:r>
          </a:p>
          <a:p>
            <a:pPr marL="914400" lvl="2" indent="0">
              <a:buNone/>
            </a:pP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4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2006, Lynn then reported a correlation between</a:t>
            </a:r>
          </a:p>
          <a:p>
            <a:pPr lvl="1"/>
            <a:r>
              <a:rPr lang="en-US" dirty="0"/>
              <a:t>“average IQ of people in a country” </a:t>
            </a:r>
          </a:p>
          <a:p>
            <a:pPr lvl="1"/>
            <a:r>
              <a:rPr lang="en-US" dirty="0" smtClean="0"/>
              <a:t>“average annual temperature in a country”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14" y="2606560"/>
            <a:ext cx="5922171" cy="3565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338630" y="2798729"/>
            <a:ext cx="844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Singapore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40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" y="0"/>
            <a:ext cx="1217295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86303"/>
            <a:ext cx="8229600" cy="2002822"/>
          </a:xfrm>
          <a:solidFill>
            <a:schemeClr val="tx1">
              <a:alpha val="70000"/>
            </a:schemeClr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Math models in Finance:</a:t>
            </a:r>
          </a:p>
          <a:p>
            <a:pPr marL="0" indent="0" eaLnBrk="1" hangingPunct="1">
              <a:buNone/>
            </a:pPr>
            <a:r>
              <a:rPr lang="en-US" altLang="en-US" sz="3200" dirty="0" smtClean="0">
                <a:solidFill>
                  <a:schemeClr val="bg1"/>
                </a:solidFill>
              </a:rPr>
              <a:t>Example </a:t>
            </a:r>
            <a:r>
              <a:rPr lang="en-US" altLang="en-US" sz="3200" dirty="0" smtClean="0">
                <a:solidFill>
                  <a:schemeClr val="bg1"/>
                </a:solidFill>
              </a:rPr>
              <a:t>of math </a:t>
            </a:r>
            <a:r>
              <a:rPr lang="en-US" altLang="en-US" sz="3200" dirty="0" smtClean="0">
                <a:solidFill>
                  <a:schemeClr val="bg1"/>
                </a:solidFill>
              </a:rPr>
              <a:t>models in Finance:</a:t>
            </a:r>
            <a:endParaRPr lang="en-US" altLang="en-US" sz="3200" dirty="0" smtClean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3200" dirty="0" smtClean="0">
                <a:solidFill>
                  <a:schemeClr val="bg1"/>
                </a:solidFill>
              </a:rPr>
              <a:t>Estimating risk and return for equities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50C554-0E0F-4052-88CA-DA85C11B46C0}" type="slidenum">
              <a:rPr lang="en-US" altLang="en-US" b="0" i="0">
                <a:solidFill>
                  <a:schemeClr val="bg1"/>
                </a:solidFill>
              </a:rPr>
              <a:pPr eaLnBrk="1" hangingPunct="1"/>
              <a:t>9</a:t>
            </a:fld>
            <a:endParaRPr lang="en-US" altLang="en-US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2006, Lynn then reported a correlation between</a:t>
            </a:r>
          </a:p>
          <a:p>
            <a:pPr lvl="1"/>
            <a:r>
              <a:rPr lang="en-US" dirty="0"/>
              <a:t>“average IQ of people in a country” </a:t>
            </a:r>
          </a:p>
          <a:p>
            <a:pPr lvl="1"/>
            <a:r>
              <a:rPr lang="en-US" dirty="0" smtClean="0"/>
              <a:t>“average annual temperature in a country”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From this, </a:t>
            </a:r>
            <a:r>
              <a:rPr lang="en-US" dirty="0" smtClean="0"/>
              <a:t>Lynn concluded </a:t>
            </a:r>
            <a:r>
              <a:rPr lang="en-US" dirty="0" smtClean="0"/>
              <a:t>that African nations had low IQ’s because the average temperature was too high</a:t>
            </a:r>
          </a:p>
          <a:p>
            <a:pPr lvl="2"/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Beware </a:t>
            </a:r>
            <a:r>
              <a:rPr lang="en-US" altLang="en-US" dirty="0">
                <a:solidFill>
                  <a:srgbClr val="FF0000"/>
                </a:solidFill>
              </a:rPr>
              <a:t>of misinterpreting results!</a:t>
            </a:r>
          </a:p>
          <a:p>
            <a:pPr lvl="1"/>
            <a:r>
              <a:rPr lang="en-US" altLang="en-US" dirty="0" smtClean="0"/>
              <a:t>Association is not necessarily causation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6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1E8F-DF8A-4019-811B-A15B2849CF87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Causal conclusions (and public policy decisions!) in the news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After abortion was                                        legalized, homicides	                          decreased …                                           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so abortions </a:t>
            </a:r>
            <a:r>
              <a:rPr lang="en-US" altLang="en-US" dirty="0"/>
              <a:t>caused </a:t>
            </a:r>
            <a:r>
              <a:rPr lang="en-US" altLang="en-US" dirty="0" smtClean="0"/>
              <a:t>                                           a decrease </a:t>
            </a:r>
            <a:r>
              <a:rPr lang="en-US" altLang="en-US" dirty="0"/>
              <a:t>in	                                    homicide </a:t>
            </a:r>
            <a:r>
              <a:rPr lang="en-US" altLang="en-US" dirty="0" smtClean="0"/>
              <a:t>rates?</a:t>
            </a:r>
            <a:endParaRPr lang="en-US" altLang="en-US" dirty="0"/>
          </a:p>
        </p:txBody>
      </p:sp>
      <p:pic>
        <p:nvPicPr>
          <p:cNvPr id="897029" name="Picture 5" descr="freak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700213"/>
            <a:ext cx="2960688" cy="43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F753-EF7F-4C44-88CD-1993E9F0317D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4000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</a:rPr>
              <a:t>Student comment [SB, Fall 06]:</a:t>
            </a:r>
          </a:p>
          <a:p>
            <a:endParaRPr lang="en-US" altLang="en-US" sz="2000" dirty="0">
              <a:solidFill>
                <a:srgbClr val="990000"/>
              </a:solidFill>
            </a:endParaRPr>
          </a:p>
          <a:p>
            <a:r>
              <a:rPr lang="en-US" altLang="en-US" dirty="0">
                <a:solidFill>
                  <a:srgbClr val="990000"/>
                </a:solidFill>
              </a:rPr>
              <a:t>“One very important think that I </a:t>
            </a:r>
            <a:r>
              <a:rPr lang="en-US" altLang="en-US" dirty="0" smtClean="0">
                <a:solidFill>
                  <a:srgbClr val="990000"/>
                </a:solidFill>
              </a:rPr>
              <a:t>have found </a:t>
            </a:r>
            <a:r>
              <a:rPr lang="en-US" altLang="en-US" dirty="0">
                <a:solidFill>
                  <a:srgbClr val="990000"/>
                </a:solidFill>
              </a:rPr>
              <a:t>is really realizing that </a:t>
            </a:r>
            <a:r>
              <a:rPr lang="en-US" altLang="en-US" dirty="0" smtClean="0">
                <a:solidFill>
                  <a:srgbClr val="990000"/>
                </a:solidFill>
              </a:rPr>
              <a:t>correlation does </a:t>
            </a:r>
            <a:r>
              <a:rPr lang="en-US" altLang="en-US" dirty="0">
                <a:solidFill>
                  <a:srgbClr val="990000"/>
                </a:solidFill>
              </a:rPr>
              <a:t>not imply causality. It's really amazing how many people make that jump not just in stats, but in other areas of life. That is a concept I use a lot as well as looking at how various statistics are derived, what confidence interval they use etc. ”</a:t>
            </a:r>
          </a:p>
        </p:txBody>
      </p:sp>
    </p:spTree>
    <p:extLst>
      <p:ext uri="{BB962C8B-B14F-4D97-AF65-F5344CB8AC3E}">
        <p14:creationId xmlns:p14="http://schemas.microsoft.com/office/powerpoint/2010/main" val="3518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Math models are very </a:t>
            </a:r>
            <a:r>
              <a:rPr lang="en-US" u="sng" dirty="0" smtClean="0"/>
              <a:t>powerful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Math models can be </a:t>
            </a:r>
            <a:r>
              <a:rPr lang="en-US" u="sng" dirty="0" smtClean="0"/>
              <a:t>misleading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Be </a:t>
            </a:r>
            <a:r>
              <a:rPr lang="en-US" u="sng" dirty="0" smtClean="0"/>
              <a:t>careful</a:t>
            </a:r>
            <a:r>
              <a:rPr lang="en-US" dirty="0" smtClean="0"/>
              <a:t> when using math models</a:t>
            </a:r>
          </a:p>
          <a:p>
            <a:pPr lvl="2"/>
            <a:r>
              <a:rPr lang="en-US" dirty="0" smtClean="0"/>
              <a:t>Check that model matches real data</a:t>
            </a:r>
          </a:p>
          <a:p>
            <a:pPr lvl="2"/>
            <a:r>
              <a:rPr lang="en-US" dirty="0" smtClean="0"/>
              <a:t>Consider alternative models</a:t>
            </a:r>
          </a:p>
          <a:p>
            <a:pPr lvl="2"/>
            <a:r>
              <a:rPr lang="en-US" dirty="0" smtClean="0"/>
              <a:t>Beware of unreasonable extrapolations</a:t>
            </a:r>
          </a:p>
          <a:p>
            <a:pPr lvl="2"/>
            <a:r>
              <a:rPr lang="en-US" dirty="0" smtClean="0"/>
              <a:t>Be careful about interpretation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complicated models:</a:t>
            </a:r>
            <a:endParaRPr lang="en-US" dirty="0" smtClean="0"/>
          </a:p>
          <a:p>
            <a:pPr lvl="1"/>
            <a:r>
              <a:rPr lang="en-US" dirty="0" smtClean="0"/>
              <a:t>In Manhattan Beach, houses </a:t>
            </a:r>
            <a:r>
              <a:rPr lang="en-US" dirty="0" smtClean="0"/>
              <a:t>with more bathrooms tend to sell for more …</a:t>
            </a:r>
          </a:p>
          <a:p>
            <a:pPr lvl="1"/>
            <a:r>
              <a:rPr lang="en-US" dirty="0" smtClean="0"/>
              <a:t>… but houses with more bathrooms also tended to have larger overall SQFT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1FEF96E0-3103-4AF8-9AE1-1C03814E8D5D}" type="slidenum">
              <a:rPr lang="en-US" altLang="en-US" smtClean="0"/>
              <a:pPr algn="l">
                <a:defRPr/>
              </a:pPr>
              <a:t>94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5" y="3160165"/>
            <a:ext cx="3620005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97" y="3160165"/>
            <a:ext cx="3620005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65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does house price </a:t>
            </a:r>
            <a:r>
              <a:rPr lang="en-US" dirty="0" smtClean="0"/>
              <a:t>in MB depend </a:t>
            </a:r>
            <a:r>
              <a:rPr lang="en-US" dirty="0" smtClean="0"/>
              <a:t>on “number of bathrooms”, and how much depends on overall SQFT?</a:t>
            </a:r>
          </a:p>
          <a:p>
            <a:pPr lvl="1"/>
            <a:r>
              <a:rPr lang="en-US" dirty="0" smtClean="0"/>
              <a:t>This is a difficult question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95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197" y="3160165"/>
            <a:ext cx="3620005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5" y="3160165"/>
            <a:ext cx="3620005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84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Next time:  Lecture 14</a:t>
            </a:r>
          </a:p>
          <a:p>
            <a:pPr marL="0" indent="0" algn="ctr">
              <a:buNone/>
            </a:pPr>
            <a:r>
              <a:rPr lang="en-US" dirty="0" smtClean="0"/>
              <a:t>Introduction to Multiple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96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197" y="3160165"/>
            <a:ext cx="3620005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5" y="3160165"/>
            <a:ext cx="3620005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0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>
              <a:alpha val="89803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8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MS Reference Sans Serif" panose="020B0604030504040204" pitchFamily="34" charset="0"/>
                  </a:rPr>
                  <a:t>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6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57887</TotalTime>
  <Words>4776</Words>
  <Application>Microsoft Office PowerPoint</Application>
  <PresentationFormat>On-screen Show (4:3)</PresentationFormat>
  <Paragraphs>1054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Cambria Math</vt:lpstr>
      <vt:lpstr>MS Reference Sans Serif</vt:lpstr>
      <vt:lpstr>Symbol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https://physics.stackexchange.com/questions/170962/could-we-send-a-man-safely-to-the-moon-in-a-rocket-without-knowledge-of-general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https://www.tipranks.com/stocks/amzn/price-target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`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209</cp:revision>
  <cp:lastPrinted>2017-09-29T22:08:44Z</cp:lastPrinted>
  <dcterms:created xsi:type="dcterms:W3CDTF">2007-07-05T17:24:32Z</dcterms:created>
  <dcterms:modified xsi:type="dcterms:W3CDTF">2017-11-14T23:47:25Z</dcterms:modified>
</cp:coreProperties>
</file>