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058" r:id="rId2"/>
    <p:sldId id="2065" r:id="rId3"/>
    <p:sldId id="2069" r:id="rId4"/>
    <p:sldId id="2073" r:id="rId5"/>
    <p:sldId id="2076" r:id="rId6"/>
    <p:sldId id="2077" r:id="rId7"/>
    <p:sldId id="2075" r:id="rId8"/>
    <p:sldId id="2067" r:id="rId9"/>
    <p:sldId id="2072" r:id="rId10"/>
    <p:sldId id="2071" r:id="rId11"/>
    <p:sldId id="2078" r:id="rId1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0011411-C591-4646-AC55-EA4AB0FE9688}">
          <p14:sldIdLst>
            <p14:sldId id="2058"/>
            <p14:sldId id="2065"/>
            <p14:sldId id="2069"/>
            <p14:sldId id="2073"/>
            <p14:sldId id="2076"/>
            <p14:sldId id="2077"/>
            <p14:sldId id="2075"/>
            <p14:sldId id="2067"/>
            <p14:sldId id="2072"/>
            <p14:sldId id="2071"/>
            <p14:sldId id="2078"/>
          </p14:sldIdLst>
        </p14:section>
        <p14:section name="Untitled Section" id="{C2323083-903C-4714-9966-4761EA7F6DF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9900"/>
    <a:srgbClr val="CC0000"/>
    <a:srgbClr val="FFFF00"/>
    <a:srgbClr val="FFFF66"/>
    <a:srgbClr val="CCFFFF"/>
    <a:srgbClr val="FFCCCC"/>
    <a:srgbClr val="FF6600"/>
    <a:srgbClr val="FFFFCC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4394" autoAdjust="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188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01A1DFC0-D0EA-43C2-A155-6A7918154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94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66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763ED56F-DA3F-471F-88BB-9C65A064C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36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41064-9F2B-4516-B6EC-11EB3EDC5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43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57BC2-EA8B-4845-8857-B2C4F3A21B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11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2EE29-E681-4676-A63C-377208A16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48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7ABDE-0DEA-4965-9CA5-26D1C4FC55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9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251BE-E999-4F70-8ED6-9F2D9AE99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12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D7ED3-D5A1-44EE-8D30-19C71F4DC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91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B7A79-2209-46BA-A0F6-E9AB5E6C2B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69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3B6ED-B8EE-43A5-B854-0457CE3C0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13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F1280-A06B-448D-A0ED-014B57E684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62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FCA5E-02EC-4E85-9F12-C30091735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7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48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8A89C8F8-8872-4313-B9F3-B4C1B5C01C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838"/>
            <a:ext cx="8229600" cy="58213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50" r:id="rId6"/>
    <p:sldLayoutId id="2147483751" r:id="rId7"/>
    <p:sldLayoutId id="2147483752" r:id="rId8"/>
    <p:sldLayoutId id="2147483753" r:id="rId9"/>
    <p:sldLayoutId id="214748375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101306"/>
            <a:ext cx="3733800" cy="22895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191000" cy="5821362"/>
          </a:xfrm>
        </p:spPr>
        <p:txBody>
          <a:bodyPr/>
          <a:lstStyle/>
          <a:p>
            <a:r>
              <a:rPr lang="en-US" sz="3200" u="sng" dirty="0" smtClean="0"/>
              <a:t>Homework 01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dirty="0" smtClean="0"/>
              <a:t>Daily </a:t>
            </a:r>
            <a:r>
              <a:rPr lang="en-US" dirty="0"/>
              <a:t>return on the S&amp;P500 are available for 66.0 years 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dirty="0" smtClean="0"/>
              <a:t>In </a:t>
            </a:r>
            <a:r>
              <a:rPr lang="en-US" dirty="0"/>
              <a:t>2015, </a:t>
            </a:r>
            <a:r>
              <a:rPr lang="en-US" dirty="0" err="1"/>
              <a:t>Takata</a:t>
            </a:r>
            <a:r>
              <a:rPr lang="en-US" dirty="0"/>
              <a:t> Corp. reported </a:t>
            </a:r>
            <a:r>
              <a:rPr lang="en-US" dirty="0" err="1"/>
              <a:t>hydroburst</a:t>
            </a:r>
            <a:r>
              <a:rPr lang="en-US" dirty="0"/>
              <a:t> pressure values for ten </a:t>
            </a:r>
            <a:r>
              <a:rPr lang="en-US" dirty="0" smtClean="0"/>
              <a:t>of </a:t>
            </a:r>
            <a:r>
              <a:rPr lang="en-US" dirty="0"/>
              <a:t>its airbags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2EE29-E681-4676-A63C-377208A1620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722117"/>
            <a:ext cx="4095869" cy="2297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4648200" y="1101306"/>
            <a:ext cx="4038600" cy="2327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9</a:t>
            </a:r>
            <a:r>
              <a:rPr lang="en-US" sz="2800" dirty="0"/>
              <a:t>.  Allow the use of ~65 million </a:t>
            </a:r>
            <a:r>
              <a:rPr lang="en-US" sz="2800" dirty="0" err="1"/>
              <a:t>Takata</a:t>
            </a:r>
            <a:r>
              <a:rPr lang="en-US" sz="2800" dirty="0"/>
              <a:t> airbags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Based on new data,</a:t>
            </a:r>
            <a:r>
              <a:rPr lang="en-US" dirty="0" smtClean="0">
                <a:solidFill>
                  <a:srgbClr val="FF0000"/>
                </a:solidFill>
              </a:rPr>
              <a:t> no</a:t>
            </a:r>
            <a:r>
              <a:rPr lang="en-US" dirty="0" smtClean="0"/>
              <a:t>: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Z = (62.23 – 79.74) / 4.61 = –3.78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p = 7.33 x 10</a:t>
            </a:r>
            <a:r>
              <a:rPr lang="en-US" baseline="30000" dirty="0" smtClean="0"/>
              <a:t>–5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5199 ruptures </a:t>
            </a:r>
            <a:r>
              <a:rPr lang="en-US" dirty="0" smtClean="0">
                <a:sym typeface="Wingdings" panose="05000000000000000000" pitchFamily="2" charset="2"/>
              </a:rPr>
              <a:t>out of 65 million airbags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“</a:t>
            </a:r>
            <a:r>
              <a:rPr lang="en-US" sz="2000" dirty="0"/>
              <a:t>In June of 2015, </a:t>
            </a:r>
            <a:r>
              <a:rPr lang="en-US" sz="2000" dirty="0" err="1"/>
              <a:t>Takata</a:t>
            </a:r>
            <a:r>
              <a:rPr lang="en-US" sz="2000" dirty="0"/>
              <a:t> stated </a:t>
            </a:r>
            <a:r>
              <a:rPr lang="en-US" sz="2000" dirty="0" smtClean="0"/>
              <a:t>[there had been] 88 ruptures </a:t>
            </a:r>
            <a:r>
              <a:rPr lang="en-US" sz="2000" dirty="0"/>
              <a:t>in </a:t>
            </a:r>
            <a:r>
              <a:rPr lang="en-US" sz="2000" dirty="0" smtClean="0"/>
              <a:t>… </a:t>
            </a:r>
            <a:r>
              <a:rPr lang="en-US" sz="2000" dirty="0"/>
              <a:t>1.2 million airbag deployments spread over 15 </a:t>
            </a:r>
            <a:r>
              <a:rPr lang="en-US" sz="2000" dirty="0" smtClean="0"/>
              <a:t>years”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88 / 1.2 million = 7.33 x 10</a:t>
            </a:r>
            <a:r>
              <a:rPr lang="en-US" sz="2000" baseline="30000" dirty="0" smtClean="0"/>
              <a:t>–5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  </a:t>
            </a: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10</a:t>
            </a:r>
            <a:r>
              <a:rPr lang="en-US" sz="2800" dirty="0"/>
              <a:t>.  Operating pressure for risk &lt; 10</a:t>
            </a:r>
            <a:r>
              <a:rPr lang="en-US" sz="2800" baseline="30000" dirty="0"/>
              <a:t>–9</a:t>
            </a:r>
            <a:r>
              <a:rPr lang="en-US" sz="2800" dirty="0"/>
              <a:t>?</a:t>
            </a:r>
          </a:p>
          <a:p>
            <a:pPr lvl="1"/>
            <a:r>
              <a:rPr lang="en-US" dirty="0" smtClean="0"/>
              <a:t>Desired p = 1e-9 </a:t>
            </a:r>
            <a:r>
              <a:rPr lang="en-US" dirty="0" smtClean="0">
                <a:sym typeface="Wingdings" panose="05000000000000000000" pitchFamily="2" charset="2"/>
              </a:rPr>
              <a:t> Z = –5.998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pressure = 79.74 – 5.998(4.61)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52.1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MPa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5251BE-E999-4F70-8ED6-9F2D9AE9998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85800" y="914400"/>
            <a:ext cx="8229600" cy="1981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1500" y="2968625"/>
            <a:ext cx="8229600" cy="10037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14400" y="5011520"/>
            <a:ext cx="8229600" cy="10037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9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101306"/>
            <a:ext cx="3733800" cy="22895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191000" cy="5821362"/>
          </a:xfrm>
        </p:spPr>
        <p:txBody>
          <a:bodyPr/>
          <a:lstStyle/>
          <a:p>
            <a:r>
              <a:rPr lang="en-US" sz="3200" u="sng" smtClean="0"/>
              <a:t>Any questions?</a:t>
            </a:r>
            <a:endParaRPr lang="en-US" sz="3200" u="sng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dirty="0" smtClean="0"/>
              <a:t>Daily </a:t>
            </a:r>
            <a:r>
              <a:rPr lang="en-US" dirty="0"/>
              <a:t>return on the S&amp;P500 are available for 66.0 years 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dirty="0" smtClean="0"/>
              <a:t>In </a:t>
            </a:r>
            <a:r>
              <a:rPr lang="en-US" dirty="0"/>
              <a:t>2015, </a:t>
            </a:r>
            <a:r>
              <a:rPr lang="en-US" dirty="0" err="1"/>
              <a:t>Takata</a:t>
            </a:r>
            <a:r>
              <a:rPr lang="en-US" dirty="0"/>
              <a:t> Corp. reported </a:t>
            </a:r>
            <a:r>
              <a:rPr lang="en-US" dirty="0" err="1"/>
              <a:t>hydroburst</a:t>
            </a:r>
            <a:r>
              <a:rPr lang="en-US" dirty="0"/>
              <a:t> pressure values for ten </a:t>
            </a:r>
            <a:r>
              <a:rPr lang="en-US" dirty="0" smtClean="0"/>
              <a:t>of </a:t>
            </a:r>
            <a:r>
              <a:rPr lang="en-US" dirty="0"/>
              <a:t>its airbags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2EE29-E681-4676-A63C-377208A1620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722117"/>
            <a:ext cx="4095869" cy="2297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4648200" y="1101306"/>
            <a:ext cx="4038600" cy="2327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5821362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1.  Year with most days </a:t>
            </a:r>
            <a:r>
              <a:rPr lang="en-US" sz="2800" dirty="0"/>
              <a:t>showing an increase?  </a:t>
            </a:r>
          </a:p>
          <a:p>
            <a:pPr marL="0" indent="0">
              <a:buNone/>
            </a:pPr>
            <a:r>
              <a:rPr lang="en-US" sz="2800" dirty="0" smtClean="0"/>
              <a:t>2.  CAGR </a:t>
            </a:r>
            <a:r>
              <a:rPr lang="en-US" sz="2800" dirty="0"/>
              <a:t>for the </a:t>
            </a:r>
            <a:r>
              <a:rPr lang="en-US" sz="2800" dirty="0" smtClean="0"/>
              <a:t>S&amp;P500?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3.  Year with the </a:t>
            </a:r>
            <a:r>
              <a:rPr lang="en-US" sz="2800" dirty="0"/>
              <a:t>longest “up run”?   </a:t>
            </a:r>
          </a:p>
          <a:p>
            <a:pPr marL="0" indent="0">
              <a:buNone/>
            </a:pPr>
            <a:r>
              <a:rPr lang="en-US" sz="2800" dirty="0" smtClean="0"/>
              <a:t>4.  How </a:t>
            </a:r>
            <a:r>
              <a:rPr lang="en-US" sz="2800" dirty="0"/>
              <a:t>many “up runs” were exactly 3 </a:t>
            </a:r>
            <a:r>
              <a:rPr lang="en-US" sz="2800" dirty="0" smtClean="0"/>
              <a:t>days?</a:t>
            </a:r>
          </a:p>
          <a:p>
            <a:pPr marL="0" indent="0">
              <a:buNone/>
            </a:pPr>
            <a:r>
              <a:rPr lang="en-US" sz="2800" dirty="0" smtClean="0"/>
              <a:t>5.  Number of years with net </a:t>
            </a:r>
            <a:r>
              <a:rPr lang="en-US" sz="2800" dirty="0"/>
              <a:t>increase in </a:t>
            </a:r>
            <a:r>
              <a:rPr lang="en-US" sz="2800" dirty="0" smtClean="0"/>
              <a:t>value?</a:t>
            </a:r>
          </a:p>
          <a:p>
            <a:pPr marL="0" indent="0">
              <a:buNone/>
            </a:pPr>
            <a:r>
              <a:rPr lang="en-US" sz="2800" dirty="0"/>
              <a:t> 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101306"/>
            <a:ext cx="3733800" cy="22895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114800" cy="5821362"/>
          </a:xfrm>
        </p:spPr>
        <p:txBody>
          <a:bodyPr/>
          <a:lstStyle/>
          <a:p>
            <a:r>
              <a:rPr lang="en-US" sz="3200" u="sng" dirty="0" smtClean="0"/>
              <a:t>Homework 01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dirty="0" smtClean="0"/>
              <a:t>Daily </a:t>
            </a:r>
            <a:r>
              <a:rPr lang="en-US" dirty="0"/>
              <a:t>return on the S&amp;P500 are available for 66.0 years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2EE29-E681-4676-A63C-377208A1620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648200" y="1101306"/>
            <a:ext cx="4038600" cy="2327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Excel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Create new columns; create pivot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5251BE-E999-4F70-8ED6-9F2D9AE9998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37370"/>
            <a:ext cx="6643873" cy="156783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 bwMode="auto">
          <a:xfrm>
            <a:off x="3385458" y="3000376"/>
            <a:ext cx="518886" cy="3374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4245430" y="3000376"/>
            <a:ext cx="914400" cy="3374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319486" y="2996746"/>
            <a:ext cx="518886" cy="3374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220578" y="3000375"/>
            <a:ext cx="595312" cy="3374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61" idx="0"/>
            <a:endCxn id="53" idx="3"/>
          </p:cNvCxnSpPr>
          <p:nvPr/>
        </p:nvCxnSpPr>
        <p:spPr bwMode="auto">
          <a:xfrm flipV="1">
            <a:off x="1936099" y="3288414"/>
            <a:ext cx="1525348" cy="598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8" name="Straight Arrow Connector 57"/>
          <p:cNvCxnSpPr>
            <a:stCxn id="62" idx="0"/>
            <a:endCxn id="54" idx="3"/>
          </p:cNvCxnSpPr>
          <p:nvPr/>
        </p:nvCxnSpPr>
        <p:spPr bwMode="auto">
          <a:xfrm flipV="1">
            <a:off x="2857500" y="3288414"/>
            <a:ext cx="1521841" cy="1369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9" name="Straight Arrow Connector 58"/>
          <p:cNvCxnSpPr>
            <a:stCxn id="63" idx="0"/>
            <a:endCxn id="55" idx="3"/>
          </p:cNvCxnSpPr>
          <p:nvPr/>
        </p:nvCxnSpPr>
        <p:spPr bwMode="auto">
          <a:xfrm flipV="1">
            <a:off x="4464844" y="3284784"/>
            <a:ext cx="930631" cy="2087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Straight Arrow Connector 59"/>
          <p:cNvCxnSpPr>
            <a:stCxn id="64" idx="0"/>
            <a:endCxn id="56" idx="4"/>
          </p:cNvCxnSpPr>
          <p:nvPr/>
        </p:nvCxnSpPr>
        <p:spPr bwMode="auto">
          <a:xfrm flipV="1">
            <a:off x="6220578" y="3337833"/>
            <a:ext cx="297656" cy="1299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983599" y="3886856"/>
            <a:ext cx="1905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00B050"/>
                </a:solidFill>
              </a:rPr>
              <a:t>=1*(B3&gt;0)</a:t>
            </a:r>
            <a:endParaRPr lang="en-US" sz="2800" b="1" i="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05000" y="4658380"/>
            <a:ext cx="1905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00B050"/>
                </a:solidFill>
              </a:rPr>
              <a:t>=1+B3</a:t>
            </a:r>
            <a:endParaRPr lang="en-US" sz="2800" b="1" i="0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3688" y="5372128"/>
            <a:ext cx="32623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00B050"/>
                </a:solidFill>
              </a:rPr>
              <a:t>=IF(C3=1,E2+1,0)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81600" y="4637222"/>
            <a:ext cx="20779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00B050"/>
                </a:solidFill>
              </a:rPr>
              <a:t>=YEAR(A3)</a:t>
            </a:r>
            <a:endParaRPr lang="en-US" sz="2800" b="1" i="0" dirty="0">
              <a:solidFill>
                <a:srgbClr val="00B05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348514" y="2667000"/>
            <a:ext cx="518886" cy="33745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 flipV="1">
            <a:off x="5867402" y="2801032"/>
            <a:ext cx="1243192" cy="1533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7110594" y="2954378"/>
            <a:ext cx="17791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>
                <a:solidFill>
                  <a:srgbClr val="00B050"/>
                </a:solidFill>
              </a:rPr>
              <a:t>Set to 1, since no previous</a:t>
            </a:r>
            <a:endParaRPr lang="en-US" sz="2800" b="1" i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2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350838"/>
          <a:ext cx="8229600" cy="569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95600"/>
                <a:gridCol w="3581400"/>
                <a:gridCol w="17526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b="1" u="sng" dirty="0" smtClean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b="1" u="sng" dirty="0" smtClean="0"/>
                        <a:t>Excel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/>
                        <a:t>Answer</a:t>
                      </a:r>
                      <a:endParaRPr lang="en-US" sz="2800" b="1" u="sng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500" dirty="0" smtClean="0"/>
                    </a:p>
                    <a:p>
                      <a:pPr marL="0" indent="0">
                        <a:buNone/>
                      </a:pPr>
                      <a:r>
                        <a:rPr lang="en-US" sz="2600" dirty="0" smtClean="0"/>
                        <a:t>1.  Year w/ most days w/ increase?</a:t>
                      </a:r>
                    </a:p>
                    <a:p>
                      <a:pPr marL="0" indent="0">
                        <a:buNone/>
                      </a:pPr>
                      <a:endParaRPr lang="en-US" sz="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1995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2.  CAGR for the S&amp;P500?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7.38%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3.  Year with the longest “up run”?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1971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500" dirty="0" smtClean="0"/>
                    </a:p>
                    <a:p>
                      <a:pPr marL="0" indent="0">
                        <a:buNone/>
                      </a:pPr>
                      <a:r>
                        <a:rPr lang="en-US" sz="2600" dirty="0" smtClean="0"/>
                        <a:t>4.  How many “up runs” = exactly 3?</a:t>
                      </a:r>
                    </a:p>
                    <a:p>
                      <a:pPr marL="0" indent="0">
                        <a:buNone/>
                      </a:pPr>
                      <a:endParaRPr lang="en-US" sz="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589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500" dirty="0" smtClean="0"/>
                    </a:p>
                    <a:p>
                      <a:pPr marL="0" indent="0">
                        <a:buNone/>
                      </a:pPr>
                      <a:r>
                        <a:rPr lang="en-US" sz="2600" dirty="0" smtClean="0"/>
                        <a:t>5.  # of years with net increase?</a:t>
                      </a:r>
                    </a:p>
                    <a:p>
                      <a:pPr marL="0" indent="0">
                        <a:buNone/>
                      </a:pPr>
                      <a:endParaRPr lang="en-US" sz="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48</a:t>
                      </a:r>
                      <a:endParaRPr lang="en-US" sz="28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5251BE-E999-4F70-8ED6-9F2D9AE9998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006838"/>
            <a:ext cx="3328273" cy="821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2178446"/>
            <a:ext cx="3328274" cy="488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9" y="4114800"/>
            <a:ext cx="3328274" cy="783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113" y="5105400"/>
            <a:ext cx="3359714" cy="811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999" y="3048000"/>
            <a:ext cx="3328273" cy="835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465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 Year </a:t>
            </a:r>
            <a:r>
              <a:rPr lang="en-US" sz="2800" dirty="0" smtClean="0"/>
              <a:t>with most </a:t>
            </a:r>
            <a:r>
              <a:rPr lang="en-US" sz="2800" dirty="0"/>
              <a:t>days showing an increase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r>
              <a:rPr lang="en-US" sz="1000" dirty="0" smtClean="0"/>
              <a:t>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a.  Use pivot table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(</a:t>
            </a:r>
            <a:r>
              <a:rPr lang="en-US" sz="2400" u="sng" dirty="0" smtClean="0"/>
              <a:t>sum</a:t>
            </a:r>
            <a:r>
              <a:rPr lang="en-US" sz="2400" dirty="0" smtClean="0"/>
              <a:t>) to count # of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increases, by year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      b.  Find year with largest value from pivot table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</a:t>
            </a:r>
            <a:r>
              <a:rPr lang="en-US" sz="2800" dirty="0"/>
              <a:t>.  CAGR for the S&amp;P500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By definition:  from original data, compute value at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end of 66 years, take 66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root, subtract 1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2EE29-E681-4676-A63C-377208A1620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24" y="1189238"/>
            <a:ext cx="4156752" cy="1026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016491"/>
            <a:ext cx="6579011" cy="670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617" y="5410200"/>
            <a:ext cx="4416765" cy="648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533400" y="990600"/>
            <a:ext cx="8229600" cy="1447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74486" y="2537619"/>
            <a:ext cx="8229600" cy="1447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624173"/>
            <a:ext cx="8229600" cy="1447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3</a:t>
            </a:r>
            <a:r>
              <a:rPr lang="en-US" sz="2800" dirty="0"/>
              <a:t>.  Year with the longest “up run</a:t>
            </a:r>
            <a:r>
              <a:rPr lang="en-US" sz="2800" dirty="0" smtClean="0"/>
              <a:t>”?  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 smtClean="0"/>
              <a:t>      a.  Use pivot table to find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u="sng" dirty="0" smtClean="0"/>
              <a:t>max</a:t>
            </a:r>
            <a:r>
              <a:rPr lang="en-US" sz="2400" dirty="0" smtClean="0"/>
              <a:t> “run” value by year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 smtClean="0"/>
              <a:t>      b.  </a:t>
            </a:r>
            <a:r>
              <a:rPr lang="en-US" sz="2400" dirty="0"/>
              <a:t>Find year with largest </a:t>
            </a:r>
            <a:r>
              <a:rPr lang="en-US" sz="2400" dirty="0" smtClean="0"/>
              <a:t>max value </a:t>
            </a:r>
            <a:r>
              <a:rPr lang="en-US" sz="2400" dirty="0"/>
              <a:t>from pivot table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800" dirty="0" smtClean="0"/>
              <a:t>4</a:t>
            </a:r>
            <a:r>
              <a:rPr lang="en-US" sz="2800" dirty="0"/>
              <a:t>.  </a:t>
            </a:r>
            <a:r>
              <a:rPr lang="en-US" sz="2800" dirty="0" smtClean="0"/>
              <a:t>Number of “up </a:t>
            </a:r>
            <a:r>
              <a:rPr lang="en-US" sz="2800" dirty="0"/>
              <a:t>runs” </a:t>
            </a:r>
            <a:r>
              <a:rPr lang="en-US" sz="2800" dirty="0" smtClean="0"/>
              <a:t>exactly </a:t>
            </a:r>
            <a:r>
              <a:rPr lang="en-US" sz="2800" dirty="0"/>
              <a:t>3 </a:t>
            </a:r>
            <a:r>
              <a:rPr lang="en-US" sz="2800" dirty="0" smtClean="0"/>
              <a:t>days long?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      a.  Use pivot table to find    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err="1" smtClean="0"/>
              <a:t>distrib</a:t>
            </a:r>
            <a:r>
              <a:rPr lang="en-US" sz="2400" dirty="0" smtClean="0"/>
              <a:t>. of “run</a:t>
            </a:r>
            <a:r>
              <a:rPr lang="en-US" sz="2400" dirty="0"/>
              <a:t>” </a:t>
            </a:r>
            <a:r>
              <a:rPr lang="en-US" sz="2400" dirty="0" smtClean="0"/>
              <a:t>values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 smtClean="0"/>
              <a:t>      b.  “# with </a:t>
            </a:r>
            <a:r>
              <a:rPr lang="en-US" sz="2400" u="sng" dirty="0" smtClean="0"/>
              <a:t>exactly</a:t>
            </a:r>
            <a:r>
              <a:rPr lang="en-US" sz="2400" dirty="0" smtClean="0"/>
              <a:t> 3” can be found by computing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“# with 3 </a:t>
            </a:r>
            <a:r>
              <a:rPr lang="en-US" sz="2400" u="sng" dirty="0" smtClean="0"/>
              <a:t>or more</a:t>
            </a:r>
            <a:r>
              <a:rPr lang="en-US" sz="2400" dirty="0" smtClean="0"/>
              <a:t>” minus “# with </a:t>
            </a:r>
            <a:r>
              <a:rPr lang="en-US" sz="2400" u="sng" dirty="0" smtClean="0"/>
              <a:t>4 or more</a:t>
            </a:r>
            <a:r>
              <a:rPr lang="en-US" sz="2400" dirty="0" smtClean="0"/>
              <a:t>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2EE29-E681-4676-A63C-377208A162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64241"/>
            <a:ext cx="6579011" cy="670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77953"/>
            <a:ext cx="3328273" cy="835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323080"/>
            <a:ext cx="3352800" cy="782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533400" y="838200"/>
            <a:ext cx="82296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2153315"/>
            <a:ext cx="82296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104640"/>
            <a:ext cx="82296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8705" y="5157516"/>
            <a:ext cx="8229600" cy="108770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5</a:t>
            </a:r>
            <a:r>
              <a:rPr lang="en-US" sz="2800" dirty="0"/>
              <a:t>.  Number of years with net increase in value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      a.  Use pivot table to find    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value each year (take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u="sng" dirty="0" smtClean="0"/>
              <a:t>product</a:t>
            </a:r>
            <a:r>
              <a:rPr lang="en-US" sz="2400" dirty="0" smtClean="0"/>
              <a:t> of multipliers)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 smtClean="0"/>
              <a:t>      b.  Use </a:t>
            </a:r>
            <a:r>
              <a:rPr lang="en-US" sz="2400" dirty="0" smtClean="0">
                <a:solidFill>
                  <a:srgbClr val="00B050"/>
                </a:solidFill>
              </a:rPr>
              <a:t>=COUNTIF( [..], “&gt;1”)</a:t>
            </a:r>
            <a:r>
              <a:rPr lang="en-US" sz="2400" dirty="0" smtClean="0"/>
              <a:t> to count number of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years that have net end-of-year value &gt; 1.0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2EE29-E681-4676-A63C-377208A1620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95400"/>
            <a:ext cx="3359714" cy="811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3505200"/>
            <a:ext cx="3265715" cy="653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566056" y="977466"/>
            <a:ext cx="8229600" cy="14609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2642110"/>
            <a:ext cx="8229600" cy="17774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5821362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800" dirty="0" smtClean="0"/>
              <a:t>6.  Z-value for operating pressure?</a:t>
            </a:r>
          </a:p>
          <a:p>
            <a:pPr marL="0" indent="0">
              <a:buNone/>
            </a:pPr>
            <a:r>
              <a:rPr lang="en-US" sz="2800" dirty="0" smtClean="0"/>
              <a:t>7.  Allow use of ~</a:t>
            </a:r>
            <a:r>
              <a:rPr lang="en-US" sz="2800" dirty="0"/>
              <a:t>65 million </a:t>
            </a:r>
            <a:r>
              <a:rPr lang="en-US" sz="2800" dirty="0" err="1"/>
              <a:t>Takata</a:t>
            </a:r>
            <a:r>
              <a:rPr lang="en-US" sz="2800" dirty="0"/>
              <a:t> airbags?  </a:t>
            </a:r>
          </a:p>
          <a:p>
            <a:pPr marL="0" indent="0">
              <a:buNone/>
            </a:pPr>
            <a:r>
              <a:rPr lang="en-US" sz="2800" dirty="0"/>
              <a:t>8</a:t>
            </a:r>
            <a:r>
              <a:rPr lang="en-US" sz="2800" dirty="0" smtClean="0"/>
              <a:t>.  Most </a:t>
            </a:r>
            <a:r>
              <a:rPr lang="en-US" sz="2800" dirty="0"/>
              <a:t>significant effect of altering the data?</a:t>
            </a:r>
          </a:p>
          <a:p>
            <a:pPr marL="0" indent="0">
              <a:buNone/>
            </a:pPr>
            <a:r>
              <a:rPr lang="en-US" sz="2800" dirty="0" smtClean="0"/>
              <a:t>9.  Allow </a:t>
            </a:r>
            <a:r>
              <a:rPr lang="en-US" sz="2800" dirty="0"/>
              <a:t>the use of ~65 million </a:t>
            </a:r>
            <a:r>
              <a:rPr lang="en-US" sz="2800" dirty="0" err="1"/>
              <a:t>Takata</a:t>
            </a:r>
            <a:r>
              <a:rPr lang="en-US" sz="2800" dirty="0"/>
              <a:t> airbags?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10.  </a:t>
            </a:r>
            <a:r>
              <a:rPr lang="en-US" dirty="0"/>
              <a:t>O</a:t>
            </a:r>
            <a:r>
              <a:rPr lang="en-US" sz="2800" dirty="0" smtClean="0"/>
              <a:t>perating </a:t>
            </a:r>
            <a:r>
              <a:rPr lang="en-US" sz="2800" dirty="0"/>
              <a:t>pressure </a:t>
            </a:r>
            <a:r>
              <a:rPr lang="en-US" sz="2800" dirty="0" smtClean="0"/>
              <a:t>for risk &lt; 10</a:t>
            </a:r>
            <a:r>
              <a:rPr lang="en-US" sz="2800" baseline="30000" dirty="0" smtClean="0"/>
              <a:t>–9</a:t>
            </a:r>
            <a:r>
              <a:rPr lang="en-US" sz="2800" dirty="0" smtClean="0"/>
              <a:t>?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50838"/>
            <a:ext cx="4133731" cy="5821362"/>
          </a:xfrm>
        </p:spPr>
        <p:txBody>
          <a:bodyPr/>
          <a:lstStyle/>
          <a:p>
            <a:r>
              <a:rPr lang="en-US" sz="3200" u="sng" dirty="0" smtClean="0"/>
              <a:t>Homework 01</a:t>
            </a:r>
          </a:p>
          <a:p>
            <a:endParaRPr lang="en-US" sz="2000" dirty="0" smtClean="0"/>
          </a:p>
          <a:p>
            <a:r>
              <a:rPr lang="en-US" dirty="0" smtClean="0"/>
              <a:t>In </a:t>
            </a:r>
            <a:r>
              <a:rPr lang="en-US" dirty="0"/>
              <a:t>2015, </a:t>
            </a:r>
            <a:r>
              <a:rPr lang="en-US" dirty="0" err="1"/>
              <a:t>Takata</a:t>
            </a:r>
            <a:r>
              <a:rPr lang="en-US" dirty="0"/>
              <a:t> Corp. reported </a:t>
            </a:r>
            <a:r>
              <a:rPr lang="en-US" dirty="0" err="1"/>
              <a:t>hydroburst</a:t>
            </a:r>
            <a:r>
              <a:rPr lang="en-US" dirty="0"/>
              <a:t> pressure values for ten </a:t>
            </a:r>
            <a:r>
              <a:rPr lang="en-US" dirty="0" smtClean="0"/>
              <a:t>airbags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2EE29-E681-4676-A63C-377208A1620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17" y="1143000"/>
            <a:ext cx="4095869" cy="22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6.  </a:t>
            </a:r>
            <a:r>
              <a:rPr lang="en-US" sz="2800" dirty="0"/>
              <a:t>Z-value for operating pressure?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</a:t>
            </a:r>
            <a:r>
              <a:rPr lang="en-US" dirty="0" smtClean="0"/>
              <a:t> = 79.78, SD = 1.04,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Z = (62.23–79.78)/1.04 </a:t>
            </a:r>
            <a:r>
              <a:rPr lang="en-US" dirty="0" smtClean="0">
                <a:solidFill>
                  <a:srgbClr val="FF0000"/>
                </a:solidFill>
              </a:rPr>
              <a:t>= –16.8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7</a:t>
            </a:r>
            <a:r>
              <a:rPr lang="en-US" sz="2800" dirty="0"/>
              <a:t>.  Allow use of ~65 million </a:t>
            </a:r>
            <a:r>
              <a:rPr lang="en-US" sz="2800" dirty="0" err="1"/>
              <a:t>Takata</a:t>
            </a:r>
            <a:r>
              <a:rPr lang="en-US" sz="2800" dirty="0"/>
              <a:t> airbags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If normally distribution and Z = –17, </a:t>
            </a:r>
            <a:r>
              <a:rPr lang="en-US" dirty="0" smtClean="0">
                <a:solidFill>
                  <a:srgbClr val="FF0000"/>
                </a:solidFill>
              </a:rPr>
              <a:t>allow use</a:t>
            </a:r>
            <a:r>
              <a:rPr lang="en-US" dirty="0" smtClean="0"/>
              <a:t>; risk is negligible  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8</a:t>
            </a:r>
            <a:r>
              <a:rPr lang="en-US" sz="2800" dirty="0"/>
              <a:t>.  Most significant effect of altering the data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SD was underestimated</a:t>
            </a:r>
            <a:r>
              <a:rPr lang="en-US" dirty="0" smtClean="0">
                <a:sym typeface="Wingdings" panose="05000000000000000000" pitchFamily="2" charset="2"/>
              </a:rPr>
              <a:t> (correct SD = 4.61, not 1.04) … this has large effect on tail probabilities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5251BE-E999-4F70-8ED6-9F2D9AE9998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566056" y="977466"/>
            <a:ext cx="8229600" cy="10037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6056" y="2759652"/>
            <a:ext cx="8229600" cy="10037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628" y="4701524"/>
            <a:ext cx="8229600" cy="12420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88166</TotalTime>
  <Words>690</Words>
  <Application>Microsoft Office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MS Reference Sans Serif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323</cp:revision>
  <cp:lastPrinted>2016-10-17T23:29:37Z</cp:lastPrinted>
  <dcterms:created xsi:type="dcterms:W3CDTF">2007-07-05T17:24:32Z</dcterms:created>
  <dcterms:modified xsi:type="dcterms:W3CDTF">2017-08-29T19:43:31Z</dcterms:modified>
</cp:coreProperties>
</file>