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80" r:id="rId2"/>
    <p:sldId id="977" r:id="rId3"/>
    <p:sldId id="994" r:id="rId4"/>
    <p:sldId id="976" r:id="rId5"/>
    <p:sldId id="995" r:id="rId6"/>
    <p:sldId id="996" r:id="rId7"/>
    <p:sldId id="975" r:id="rId8"/>
    <p:sldId id="997" r:id="rId9"/>
    <p:sldId id="998" r:id="rId10"/>
    <p:sldId id="999" r:id="rId11"/>
  </p:sldIdLst>
  <p:sldSz cx="10058400" cy="77724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CCFFFF"/>
    <a:srgbClr val="FFFF00"/>
    <a:srgbClr val="CCFF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0" y="72"/>
      </p:cViewPr>
      <p:guideLst>
        <p:guide orient="horz" pos="2448"/>
        <p:guide pos="316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7BC7930-850C-414B-8F13-D16FB848D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6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A244BF3-D658-487D-9A03-0B8727A8B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54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8" descr="http://i236.photobucket.com/albums/ff90/dedouble/bth_animated-roulette-wheel.gif"/>
          <p:cNvSpPr>
            <a:spLocks noChangeAspect="1" noChangeArrowheads="1"/>
          </p:cNvSpPr>
          <p:nvPr userDrawn="1"/>
        </p:nvSpPr>
        <p:spPr bwMode="auto">
          <a:xfrm>
            <a:off x="0" y="0"/>
            <a:ext cx="1181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F0C8DF-8E3B-4978-91A1-9D9E436A7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1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BC550-1893-4E6E-8867-19E106E67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96875"/>
            <a:ext cx="2262188" cy="720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96875"/>
            <a:ext cx="6637337" cy="720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51037-C95B-4B5B-AE01-787581AED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1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 b="1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>
            <a:lvl1pPr>
              <a:defRPr/>
            </a:lvl1pPr>
          </a:lstStyle>
          <a:p>
            <a:fld id="{13B104EE-2B5A-42FC-92ED-B0C9CAAC85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18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49AC2-8573-4E84-A46E-816802B17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396875"/>
            <a:ext cx="4525962" cy="659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396875"/>
            <a:ext cx="4525963" cy="659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6B413-D875-4426-A467-1E9CDA6FB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9143D-2689-437D-9B82-1F790A9BDF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4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DF408-54D5-4E29-86C6-4CCE67C69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2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AD817-F318-4A66-B174-EB16E984C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1A8FE-D503-417E-9E5B-EC804BA5D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5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AA2D7-213F-4FF5-A18A-33EA7DA22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081838"/>
            <a:ext cx="66214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58" tIns="50929" rIns="101858" bIns="50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396875"/>
            <a:ext cx="9051925" cy="65976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91600" y="7078663"/>
            <a:ext cx="5635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58" tIns="50929" rIns="101858" bIns="50929" numCol="1" anchor="t" anchorCtr="0" compatLnSpc="1">
            <a:prstTxWarp prst="textNoShape">
              <a:avLst/>
            </a:prstTxWarp>
          </a:bodyPr>
          <a:lstStyle>
            <a:lvl1pPr algn="r">
              <a:defRPr sz="1600" b="0">
                <a:solidFill>
                  <a:schemeClr val="bg1"/>
                </a:solidFill>
              </a:defRPr>
            </a:lvl1pPr>
          </a:lstStyle>
          <a:p>
            <a:fld id="{D4A5631B-835C-4F9C-9D21-56576754D3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Solution to Homework 2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Estimated returns for</a:t>
            </a:r>
          </a:p>
          <a:p>
            <a:pPr marL="509588" lvl="1" indent="0">
              <a:buNone/>
            </a:pPr>
            <a:r>
              <a:rPr lang="en-US" dirty="0"/>
              <a:t> </a:t>
            </a:r>
            <a:r>
              <a:rPr lang="en-US" dirty="0" smtClean="0"/>
              <a:t>   S&amp;P500, June 2017</a:t>
            </a:r>
          </a:p>
          <a:p>
            <a:pPr marL="509588" lvl="1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Cities with at least</a:t>
            </a:r>
          </a:p>
          <a:p>
            <a:pPr marL="509588" lvl="1" indent="0">
              <a:buNone/>
            </a:pPr>
            <a:r>
              <a:rPr lang="en-US" dirty="0"/>
              <a:t> </a:t>
            </a:r>
            <a:r>
              <a:rPr lang="en-US" dirty="0" smtClean="0"/>
              <a:t>   one murder in 2012</a:t>
            </a:r>
          </a:p>
          <a:p>
            <a:pPr marL="509588" lvl="1" indent="0">
              <a:buNone/>
            </a:pPr>
            <a:endParaRPr lang="en-US" dirty="0" smtClean="0"/>
          </a:p>
          <a:p>
            <a:pPr marL="509588" lvl="1" indent="0">
              <a:buNone/>
            </a:pPr>
            <a:endParaRPr lang="en-US" dirty="0"/>
          </a:p>
          <a:p>
            <a:pPr lvl="1"/>
            <a:r>
              <a:rPr lang="en-US" dirty="0" smtClean="0"/>
              <a:t>Data from NLSY</a:t>
            </a:r>
          </a:p>
          <a:p>
            <a:pPr marL="5095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2857500" cy="2100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68" y="3429000"/>
            <a:ext cx="4229100" cy="150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94" y="5322463"/>
            <a:ext cx="4229100" cy="14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Any questions on </a:t>
            </a:r>
            <a:r>
              <a:rPr lang="en-US" u="sng" smtClean="0"/>
              <a:t>Homework 2?</a:t>
            </a:r>
            <a:endParaRPr lang="en-US" u="sng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Estimated returns for</a:t>
            </a:r>
          </a:p>
          <a:p>
            <a:pPr marL="509588" lvl="1" indent="0">
              <a:buNone/>
            </a:pPr>
            <a:r>
              <a:rPr lang="en-US" dirty="0"/>
              <a:t> </a:t>
            </a:r>
            <a:r>
              <a:rPr lang="en-US" dirty="0" smtClean="0"/>
              <a:t>   S&amp;P500, June 2017</a:t>
            </a:r>
          </a:p>
          <a:p>
            <a:pPr marL="509588" lvl="1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Cities with at least</a:t>
            </a:r>
          </a:p>
          <a:p>
            <a:pPr marL="509588" lvl="1" indent="0">
              <a:buNone/>
            </a:pPr>
            <a:r>
              <a:rPr lang="en-US" dirty="0"/>
              <a:t> </a:t>
            </a:r>
            <a:r>
              <a:rPr lang="en-US" dirty="0" smtClean="0"/>
              <a:t>   one murder in 2012</a:t>
            </a:r>
          </a:p>
          <a:p>
            <a:pPr marL="509588" lvl="1" indent="0">
              <a:buNone/>
            </a:pPr>
            <a:endParaRPr lang="en-US" dirty="0" smtClean="0"/>
          </a:p>
          <a:p>
            <a:pPr marL="509588" lvl="1" indent="0">
              <a:buNone/>
            </a:pPr>
            <a:endParaRPr lang="en-US" dirty="0"/>
          </a:p>
          <a:p>
            <a:pPr lvl="1"/>
            <a:r>
              <a:rPr lang="en-US" dirty="0" smtClean="0"/>
              <a:t>Data from NLSY</a:t>
            </a:r>
          </a:p>
          <a:p>
            <a:pPr marL="5095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2857500" cy="2100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68" y="3429000"/>
            <a:ext cx="4229100" cy="150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94" y="5322463"/>
            <a:ext cx="4229100" cy="14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 returns for S&amp;P500 for June 2017</a:t>
            </a:r>
          </a:p>
          <a:p>
            <a:pPr marL="514350" lvl="0" indent="-514350" defTabSz="914400">
              <a:spcBef>
                <a:spcPct val="0"/>
              </a:spcBef>
              <a:buFont typeface="+mj-lt"/>
              <a:buAutoNum type="arabicPeriod"/>
            </a:pPr>
            <a:endParaRPr lang="en-US" alt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 defTabSz="914400">
              <a:spcBef>
                <a:spcPct val="0"/>
              </a:spcBef>
              <a:buFont typeface="+mj-lt"/>
              <a:buAutoNum type="arabicPeriod"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 of </a:t>
            </a:r>
            <a:r>
              <a:rPr lang="en-US" altLang="en-US" sz="2800" b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returns </a:t>
            </a: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between </a:t>
            </a:r>
            <a:r>
              <a:rPr lang="en-US" altLang="en-US" sz="2800" b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+1.0% and +5.0</a:t>
            </a: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</a:t>
            </a:r>
          </a:p>
          <a:p>
            <a:pPr marL="514350" lvl="0" indent="-514350" defTabSz="914400">
              <a:spcBef>
                <a:spcPct val="0"/>
              </a:spcBef>
              <a:buFont typeface="+mj-lt"/>
              <a:buAutoNum type="arabicPeriod"/>
            </a:pPr>
            <a:endParaRPr lang="en-US" alt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 defTabSz="914400">
              <a:spcBef>
                <a:spcPct val="0"/>
              </a:spcBef>
              <a:buFont typeface="+mj-lt"/>
              <a:buAutoNum type="arabicPeriod"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 market do better or worse than predicted?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042153"/>
            <a:ext cx="6019800" cy="4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8238580" cy="605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5000"/>
            </a:schemeClr>
          </a:solidFill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4.3% </a:t>
            </a:r>
            <a:r>
              <a:rPr lang="en-US" dirty="0" smtClean="0"/>
              <a:t>of </a:t>
            </a:r>
            <a:r>
              <a:rPr lang="en-US" dirty="0" smtClean="0"/>
              <a:t>returns </a:t>
            </a:r>
            <a:r>
              <a:rPr lang="en-US" dirty="0" smtClean="0"/>
              <a:t>were </a:t>
            </a:r>
            <a:r>
              <a:rPr lang="en-US" dirty="0" smtClean="0"/>
              <a:t>–5.0 or less </a:t>
            </a:r>
            <a:endParaRPr lang="en-US" dirty="0" smtClean="0"/>
          </a:p>
          <a:p>
            <a:pPr marL="1019175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–5 </a:t>
            </a:r>
            <a:r>
              <a:rPr lang="en-US" dirty="0" smtClean="0">
                <a:sym typeface="Wingdings" panose="05000000000000000000" pitchFamily="2" charset="2"/>
              </a:rPr>
              <a:t>has Z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= NORMSINV(0.043) </a:t>
            </a:r>
            <a:r>
              <a:rPr lang="en-US" dirty="0">
                <a:sym typeface="Wingdings" panose="05000000000000000000" pitchFamily="2" charset="2"/>
              </a:rPr>
              <a:t>= –1.7169 </a:t>
            </a:r>
            <a:r>
              <a:rPr lang="en-US" dirty="0" smtClean="0">
                <a:sym typeface="Wingdings" panose="05000000000000000000" pitchFamily="2" charset="2"/>
              </a:rPr>
              <a:t>SD’s;            i.e</a:t>
            </a:r>
            <a:r>
              <a:rPr lang="en-US" dirty="0">
                <a:sym typeface="Wingdings" panose="05000000000000000000" pitchFamily="2" charset="2"/>
              </a:rPr>
              <a:t>., –5 </a:t>
            </a:r>
            <a:r>
              <a:rPr lang="en-US" dirty="0" smtClean="0">
                <a:sym typeface="Wingdings" panose="05000000000000000000" pitchFamily="2" charset="2"/>
              </a:rPr>
              <a:t>is 1.769 SD’s </a:t>
            </a:r>
            <a:r>
              <a:rPr lang="en-US" dirty="0" smtClean="0">
                <a:sym typeface="Wingdings" panose="05000000000000000000" pitchFamily="2" charset="2"/>
              </a:rPr>
              <a:t>below average </a:t>
            </a:r>
          </a:p>
          <a:p>
            <a:pPr marL="509588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 Expressed mathematically, –5 = </a:t>
            </a:r>
            <a:r>
              <a:rPr lang="en-US" sz="2400" dirty="0" smtClean="0">
                <a:latin typeface="MS Reference Sans Serif" panose="020B0604030504040204" pitchFamily="34" charset="0"/>
              </a:rPr>
              <a:t></a:t>
            </a:r>
            <a:r>
              <a:rPr lang="en-US" sz="2400" dirty="0" smtClean="0">
                <a:sym typeface="Wingdings" panose="05000000000000000000" pitchFamily="2" charset="2"/>
              </a:rPr>
              <a:t> – 1.7169 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29.8% were between –1.0 and –5.0 </a:t>
            </a:r>
          </a:p>
          <a:p>
            <a:pPr marL="509588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 34.1% were less than </a:t>
            </a:r>
            <a:r>
              <a:rPr lang="en-US" sz="2400" dirty="0">
                <a:sym typeface="Wingdings" panose="05000000000000000000" pitchFamily="2" charset="2"/>
              </a:rPr>
              <a:t>–</a:t>
            </a:r>
            <a:r>
              <a:rPr lang="en-US" sz="2400" dirty="0" smtClean="0">
                <a:sym typeface="Wingdings" panose="05000000000000000000" pitchFamily="2" charset="2"/>
              </a:rPr>
              <a:t>1.0 </a:t>
            </a:r>
          </a:p>
          <a:p>
            <a:pPr marL="509588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Expressed m</a:t>
            </a:r>
            <a:r>
              <a:rPr lang="en-US" sz="2400" dirty="0" smtClean="0">
                <a:sym typeface="Wingdings" panose="05000000000000000000" pitchFamily="2" charset="2"/>
              </a:rPr>
              <a:t>athematically, –1.0 </a:t>
            </a:r>
            <a:r>
              <a:rPr lang="en-US" sz="2400" dirty="0" smtClean="0">
                <a:sym typeface="Wingdings" panose="05000000000000000000" pitchFamily="2" charset="2"/>
              </a:rPr>
              <a:t>= </a:t>
            </a:r>
            <a:r>
              <a:rPr lang="en-US" sz="2400" dirty="0">
                <a:latin typeface="MS Reference Sans Serif" panose="020B0604030504040204" pitchFamily="34" charset="0"/>
              </a:rPr>
              <a:t></a:t>
            </a:r>
            <a:r>
              <a:rPr lang="en-US" sz="2400" dirty="0">
                <a:sym typeface="Wingdings" panose="05000000000000000000" pitchFamily="2" charset="2"/>
              </a:rPr>
              <a:t> – </a:t>
            </a:r>
            <a:r>
              <a:rPr lang="en-US" sz="2400" dirty="0" smtClean="0">
                <a:sym typeface="Wingdings" panose="05000000000000000000" pitchFamily="2" charset="2"/>
              </a:rPr>
              <a:t>0.4097 s</a:t>
            </a:r>
          </a:p>
          <a:p>
            <a:pPr marL="65088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 Solve for two </a:t>
            </a:r>
            <a:r>
              <a:rPr lang="en-US" sz="2800" dirty="0" err="1" smtClean="0">
                <a:sym typeface="Wingdings" panose="05000000000000000000" pitchFamily="2" charset="2"/>
              </a:rPr>
              <a:t>unkonwns</a:t>
            </a:r>
            <a:r>
              <a:rPr lang="en-US" sz="2800" dirty="0" smtClean="0">
                <a:sym typeface="Wingdings" panose="05000000000000000000" pitchFamily="2" charset="2"/>
              </a:rPr>
              <a:t>:  s </a:t>
            </a:r>
            <a:r>
              <a:rPr lang="en-US" sz="2800" dirty="0" smtClean="0">
                <a:sym typeface="Wingdings" panose="05000000000000000000" pitchFamily="2" charset="2"/>
              </a:rPr>
              <a:t>= 3.06, </a:t>
            </a:r>
            <a:r>
              <a:rPr lang="en-US" sz="2800" dirty="0" smtClean="0">
                <a:latin typeface="MS Reference Sans Serif" panose="020B0604030504040204" pitchFamily="34" charset="0"/>
              </a:rPr>
              <a:t></a:t>
            </a:r>
            <a:r>
              <a:rPr lang="en-US" sz="2800" dirty="0" smtClean="0">
                <a:sym typeface="Wingdings" panose="05000000000000000000" pitchFamily="2" charset="2"/>
              </a:rPr>
              <a:t> = 0.2538</a:t>
            </a:r>
            <a:r>
              <a:rPr lang="en-US" sz="2800" dirty="0" smtClean="0">
                <a:latin typeface="MS Reference Sans Serif" panose="020B0604030504040204" pitchFamily="34" charset="0"/>
              </a:rPr>
              <a:t> </a:t>
            </a:r>
          </a:p>
          <a:p>
            <a:pPr marL="65088" indent="0">
              <a:buNone/>
            </a:pPr>
            <a:endParaRPr lang="en-US" sz="2400" dirty="0">
              <a:latin typeface="MS Reference Sans Serif" panose="020B0604030504040204" pitchFamily="34" charset="0"/>
            </a:endParaRPr>
          </a:p>
          <a:p>
            <a:pPr marL="65088" indent="0">
              <a:buNone/>
            </a:pPr>
            <a:r>
              <a:rPr lang="en-US" sz="2800" dirty="0" smtClean="0"/>
              <a:t>Q1:  </a:t>
            </a:r>
            <a:r>
              <a:rPr lang="en-US" sz="2800" dirty="0" smtClean="0">
                <a:sym typeface="Wingdings" panose="05000000000000000000" pitchFamily="2" charset="2"/>
              </a:rPr>
              <a:t>P(1 &lt; return &lt; 5) = P(0.244 &lt; Z &lt; 1.551) =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34.3%</a:t>
            </a:r>
          </a:p>
          <a:p>
            <a:pPr marL="65088" indent="0">
              <a:buNone/>
            </a:pPr>
            <a:endParaRPr lang="en-US" sz="2400" dirty="0">
              <a:latin typeface="MS Reference Sans Serif" panose="020B0604030504040204" pitchFamily="34" charset="0"/>
            </a:endParaRPr>
          </a:p>
          <a:p>
            <a:pPr marL="65088" indent="0">
              <a:buNone/>
            </a:pPr>
            <a:r>
              <a:rPr lang="en-US" sz="2800" dirty="0" smtClean="0"/>
              <a:t>Q2: 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About as well as expected </a:t>
            </a:r>
            <a:r>
              <a:rPr lang="en-US" sz="2800" dirty="0" smtClean="0">
                <a:sym typeface="Wingdings" panose="05000000000000000000" pitchFamily="2" charset="2"/>
              </a:rPr>
              <a:t>(0.25% predicted v. 0.32% actual)</a:t>
            </a:r>
          </a:p>
          <a:p>
            <a:pPr marL="509588" lvl="1" indent="0">
              <a:buNone/>
            </a:pP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8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Cities with </a:t>
            </a:r>
            <a:r>
              <a:rPr lang="en-US" alt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or more murder in </a:t>
            </a:r>
            <a:r>
              <a:rPr lang="en-US" alt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</a:t>
            </a:r>
            <a:r>
              <a:rPr lang="en-US" altLang="en-US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  <a:p>
            <a:pPr marL="0" indent="0" defTabSz="914400">
              <a:spcBef>
                <a:spcPct val="0"/>
              </a:spcBef>
              <a:buNone/>
            </a:pPr>
            <a:endParaRPr lang="en-US" alt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Best </a:t>
            </a:r>
            <a:r>
              <a:rPr lang="en-US" altLang="en-US" sz="2800" b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way to summarize the histogram? </a:t>
            </a:r>
            <a:endParaRPr lang="en-US" alt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endParaRPr lang="en-US" altLang="en-US" sz="16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Correlation between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altLang="en-US" sz="2800" b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murders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and </a:t>
            </a: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population?</a:t>
            </a:r>
          </a:p>
          <a:p>
            <a:pPr marL="0" indent="0" defTabSz="914400">
              <a:spcBef>
                <a:spcPct val="0"/>
              </a:spcBef>
              <a:buNone/>
            </a:pPr>
            <a:endParaRPr lang="en-US" altLang="en-US" sz="16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 # of states with a city with exactly one murder?</a:t>
            </a:r>
          </a:p>
          <a:p>
            <a:pPr marL="0" indent="0" defTabSz="914400">
              <a:spcBef>
                <a:spcPct val="0"/>
              </a:spcBef>
              <a:buNone/>
            </a:pPr>
            <a:endParaRPr lang="en-US" altLang="en-US" sz="16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Riskiest city?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87338"/>
            <a:ext cx="10058400" cy="3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4087" y="1"/>
            <a:ext cx="21806574" cy="7772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Q3:  histogram is </a:t>
            </a:r>
            <a:r>
              <a:rPr lang="en-US" dirty="0" smtClean="0">
                <a:solidFill>
                  <a:srgbClr val="FF0000"/>
                </a:solidFill>
              </a:rPr>
              <a:t>skewed to right </a:t>
            </a:r>
            <a:r>
              <a:rPr lang="en-US" dirty="0" smtClean="0"/>
              <a:t>(K</a:t>
            </a:r>
            <a:r>
              <a:rPr lang="en-US" baseline="-25000" dirty="0" smtClean="0"/>
              <a:t>3</a:t>
            </a:r>
            <a:r>
              <a:rPr lang="en-US" dirty="0" smtClean="0"/>
              <a:t> = 4.8)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Q4:  correlation between                                population size and                                   number of murders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0.7435</a:t>
            </a:r>
          </a:p>
          <a:p>
            <a:r>
              <a:rPr lang="en-US" sz="2800" dirty="0" smtClean="0"/>
              <a:t>Larger cities tend to have                                            a larger number of murders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0" y="990600"/>
            <a:ext cx="7619048" cy="2171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731838" y="990600"/>
            <a:ext cx="1143000" cy="2305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037" y="3874168"/>
            <a:ext cx="3611563" cy="3016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 bwMode="auto">
          <a:xfrm>
            <a:off x="7924801" y="990600"/>
            <a:ext cx="1143000" cy="2305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2437" y="2895600"/>
            <a:ext cx="71929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" dirty="0" smtClean="0"/>
              <a:t>               </a:t>
            </a:r>
            <a:r>
              <a:rPr lang="en-US" dirty="0" smtClean="0"/>
              <a:t>0              </a:t>
            </a:r>
            <a:r>
              <a:rPr lang="en-US" sz="500" dirty="0" smtClean="0"/>
              <a:t>   </a:t>
            </a:r>
            <a:r>
              <a:rPr lang="en-US" dirty="0" smtClean="0"/>
              <a:t>100            </a:t>
            </a:r>
            <a:r>
              <a:rPr lang="en-US" sz="500" dirty="0" smtClean="0"/>
              <a:t>   </a:t>
            </a:r>
            <a:r>
              <a:rPr lang="en-US" dirty="0" smtClean="0"/>
              <a:t>200            </a:t>
            </a:r>
            <a:r>
              <a:rPr lang="en-US" sz="500" dirty="0" smtClean="0"/>
              <a:t>   </a:t>
            </a:r>
            <a:r>
              <a:rPr lang="en-US" dirty="0" smtClean="0"/>
              <a:t>300           </a:t>
            </a:r>
            <a:r>
              <a:rPr lang="en-US" sz="500" dirty="0" smtClean="0"/>
              <a:t>       </a:t>
            </a:r>
            <a:r>
              <a:rPr lang="en-US" dirty="0" smtClean="0"/>
              <a:t>400            </a:t>
            </a:r>
            <a:r>
              <a:rPr lang="en-US" sz="500" dirty="0" smtClean="0"/>
              <a:t>  </a:t>
            </a:r>
            <a:r>
              <a:rPr lang="en-US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4087" y="1"/>
            <a:ext cx="21806574" cy="7772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Q5:  use pivot table</a:t>
            </a:r>
          </a:p>
          <a:p>
            <a:pPr lvl="1"/>
            <a:r>
              <a:rPr lang="en-US" dirty="0" smtClean="0"/>
              <a:t>Create new column “murder=1?”</a:t>
            </a:r>
          </a:p>
          <a:p>
            <a:pPr lvl="1"/>
            <a:r>
              <a:rPr lang="en-US" dirty="0" smtClean="0"/>
              <a:t>Create pivot table</a:t>
            </a:r>
          </a:p>
          <a:p>
            <a:pPr lvl="1"/>
            <a:r>
              <a:rPr lang="en-US" dirty="0" smtClean="0"/>
              <a:t>Use “=COUNTIF( [..], “&gt;=1”)</a:t>
            </a:r>
          </a:p>
          <a:p>
            <a:pPr lvl="1"/>
            <a:r>
              <a:rPr lang="en-US" dirty="0" smtClean="0"/>
              <a:t>Answer:  </a:t>
            </a:r>
            <a:r>
              <a:rPr lang="en-US" sz="3200" dirty="0" smtClean="0">
                <a:solidFill>
                  <a:srgbClr val="FF0000"/>
                </a:solidFill>
              </a:rPr>
              <a:t>12 states</a:t>
            </a:r>
            <a:r>
              <a:rPr lang="en-US" sz="3200" dirty="0" smtClean="0"/>
              <a:t> </a:t>
            </a:r>
            <a:r>
              <a:rPr lang="en-US" dirty="0" smtClean="0"/>
              <a:t>had at least                              one city with exactly one murder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Q6:  to find riskiest state, look at murder </a:t>
            </a:r>
            <a:r>
              <a:rPr lang="en-US" u="sng" dirty="0" smtClean="0"/>
              <a:t>rate</a:t>
            </a:r>
            <a:r>
              <a:rPr lang="en-US" dirty="0" smtClean="0"/>
              <a:t>, not absolute number of murders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Flint, MI </a:t>
            </a:r>
            <a:r>
              <a:rPr lang="en-US" dirty="0" smtClean="0"/>
              <a:t>has the highest rate (0.00062)</a:t>
            </a:r>
          </a:p>
          <a:p>
            <a:pPr lvl="1"/>
            <a:r>
              <a:rPr lang="en-US" dirty="0" smtClean="0"/>
              <a:t>(By contrast, Chicago had rate 0.00018)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31" y="396875"/>
            <a:ext cx="2038350" cy="2847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572710" y="4191000"/>
            <a:ext cx="3962400" cy="4612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4580022"/>
            <a:ext cx="8925509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from the NLSY</a:t>
            </a:r>
          </a:p>
          <a:p>
            <a:pPr marL="0" lvl="0" indent="0" defTabSz="914400">
              <a:spcBef>
                <a:spcPct val="0"/>
              </a:spcBef>
              <a:buNone/>
            </a:pPr>
            <a:endParaRPr lang="en-US" alt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en-US" altLang="en-US" sz="2800" b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Correlation between 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800" b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GPA”, “</a:t>
            </a:r>
            <a:r>
              <a:rPr lang="en-US" altLang="en-US" sz="2800" b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income”?</a:t>
            </a:r>
          </a:p>
          <a:p>
            <a:pPr marL="0" lvl="0" indent="0" defTabSz="914400">
              <a:spcBef>
                <a:spcPct val="0"/>
              </a:spcBef>
              <a:buNone/>
            </a:pPr>
            <a:endParaRPr lang="en-US" altLang="en-US" sz="1600" b="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Predicted </a:t>
            </a:r>
            <a:r>
              <a:rPr lang="en-US" altLang="en-US" sz="2800" b="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income if average GPA = 3.179?</a:t>
            </a:r>
          </a:p>
          <a:p>
            <a:pPr marL="0" lvl="0" indent="0" defTabSz="914400">
              <a:spcBef>
                <a:spcPct val="0"/>
              </a:spcBef>
              <a:buNone/>
            </a:pPr>
            <a:endParaRPr lang="en-US" altLang="en-US" sz="1600" b="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Error when predicting </a:t>
            </a:r>
            <a:r>
              <a:rPr lang="en-US" altLang="en-US" sz="2800" b="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income for a major?</a:t>
            </a:r>
          </a:p>
          <a:p>
            <a:pPr marL="0" lvl="0" indent="0" defTabSz="914400">
              <a:spcBef>
                <a:spcPct val="0"/>
              </a:spcBef>
              <a:buNone/>
            </a:pPr>
            <a:endParaRPr lang="en-US" altLang="en-US" sz="1600" b="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True or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higher GPA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b="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</a:t>
            </a:r>
            <a:r>
              <a:rPr lang="en-US" altLang="en-US" sz="2800" b="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income</a:t>
            </a:r>
            <a:endParaRPr lang="en-US" sz="2800" dirty="0"/>
          </a:p>
          <a:p>
            <a:pPr marL="0" indent="0" defTabSz="914400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06268"/>
            <a:ext cx="10058401" cy="34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Q7:  copy data into                                              Excel … for different                                           majors, correlation                                              between GPA and                                                income was r = –0.79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Q8:  predicted major’s income if GPA = 3.179:</a:t>
            </a:r>
          </a:p>
          <a:p>
            <a:pPr lvl="1"/>
            <a:r>
              <a:rPr lang="en-US" dirty="0" smtClean="0"/>
              <a:t>X = major’s GPA, Y = major’s average income</a:t>
            </a:r>
          </a:p>
          <a:p>
            <a:pPr lvl="1"/>
            <a:r>
              <a:rPr lang="en-US" dirty="0" smtClean="0"/>
              <a:t>Slope = –29693, intercept = $111997.5, GPA = 3.179 </a:t>
            </a:r>
            <a:r>
              <a:rPr lang="en-US" dirty="0" smtClean="0">
                <a:sym typeface="Wingdings" panose="05000000000000000000" pitchFamily="2" charset="2"/>
              </a:rPr>
              <a:t> predicted average income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$17,603</a:t>
            </a: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Q9: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SE</a:t>
            </a:r>
            <a:r>
              <a:rPr lang="en-US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Y|X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= $1743.97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685800"/>
            <a:ext cx="3962400" cy="27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Q10:  It </a:t>
            </a:r>
            <a:r>
              <a:rPr lang="en-US" u="sng" dirty="0" smtClean="0"/>
              <a:t>is</a:t>
            </a:r>
            <a:r>
              <a:rPr lang="en-US" dirty="0" smtClean="0"/>
              <a:t> true that majors that had lower average GPA’s also had higher average incomes, but the different majors may have different difficulties and different starting salaries.  These data do </a:t>
            </a:r>
            <a:r>
              <a:rPr lang="en-US" u="sng" dirty="0" smtClean="0"/>
              <a:t>not</a:t>
            </a:r>
            <a:r>
              <a:rPr lang="en-US" dirty="0" smtClean="0"/>
              <a:t> imply that increasing one’s GPA would cause a decrease in income,  </a:t>
            </a:r>
            <a:r>
              <a:rPr lang="en-US" dirty="0">
                <a:solidFill>
                  <a:srgbClr val="FF0000"/>
                </a:solidFill>
              </a:rPr>
              <a:t>because GPA is confounded with choice of major and SAT score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104EE-2B5A-42FC-92ED-B0C9CAAC85A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8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69411</TotalTime>
  <Words>455</Words>
  <Application>Microsoft Office PowerPoint</Application>
  <PresentationFormat>Custom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MS Reference Sans Serif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198</cp:revision>
  <dcterms:created xsi:type="dcterms:W3CDTF">2007-07-05T17:24:32Z</dcterms:created>
  <dcterms:modified xsi:type="dcterms:W3CDTF">2017-09-05T18:28:28Z</dcterms:modified>
</cp:coreProperties>
</file>