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933" r:id="rId2"/>
    <p:sldId id="950" r:id="rId3"/>
    <p:sldId id="951" r:id="rId4"/>
    <p:sldId id="952" r:id="rId5"/>
    <p:sldId id="953" r:id="rId6"/>
    <p:sldId id="954" r:id="rId7"/>
    <p:sldId id="934" r:id="rId8"/>
    <p:sldId id="936" r:id="rId9"/>
    <p:sldId id="937" r:id="rId10"/>
    <p:sldId id="938" r:id="rId11"/>
    <p:sldId id="940" r:id="rId12"/>
    <p:sldId id="955" r:id="rId13"/>
    <p:sldId id="942" r:id="rId14"/>
    <p:sldId id="941" r:id="rId15"/>
  </p:sldIdLst>
  <p:sldSz cx="10058400" cy="7772400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3399FF"/>
    <a:srgbClr val="FFFF00"/>
    <a:srgbClr val="CCFFFF"/>
    <a:srgbClr val="CCFFCC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5" autoAdjust="0"/>
    <p:restoredTop sz="92224" autoAdjust="0"/>
  </p:normalViewPr>
  <p:slideViewPr>
    <p:cSldViewPr>
      <p:cViewPr varScale="1">
        <p:scale>
          <a:sx n="56" d="100"/>
          <a:sy n="56" d="100"/>
        </p:scale>
        <p:origin x="1560" y="72"/>
      </p:cViewPr>
      <p:guideLst>
        <p:guide orient="horz" pos="2448"/>
        <p:guide pos="3168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9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7BC7930-850C-414B-8F13-D16FB848D5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61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8300" y="514350"/>
            <a:ext cx="33274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A244BF3-D658-487D-9A03-0B8727A8B0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654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8" descr="http://i236.photobucket.com/albums/ff90/dedouble/bth_animated-roulette-wheel.gif"/>
          <p:cNvSpPr>
            <a:spLocks noChangeAspect="1" noChangeArrowheads="1"/>
          </p:cNvSpPr>
          <p:nvPr userDrawn="1"/>
        </p:nvSpPr>
        <p:spPr bwMode="auto">
          <a:xfrm>
            <a:off x="0" y="0"/>
            <a:ext cx="1181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6" descr="http://download.installmob.com/animation/ccontennt/6068-f/roulette_wheel_winner.gif?__sid=DELMYE609WIM&amp;lang=en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10439400" cy="784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F0C8DF-8E3B-4978-91A1-9D9E436A7B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19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BC550-1893-4E6E-8867-19E106E671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07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96875"/>
            <a:ext cx="2262188" cy="7202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96875"/>
            <a:ext cx="6637337" cy="7202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51037-C95B-4B5B-AE01-787581AEDE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14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400" b="1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>
            <a:lvl1pPr>
              <a:defRPr/>
            </a:lvl1pPr>
          </a:lstStyle>
          <a:p>
            <a:fld id="{13B104EE-2B5A-42FC-92ED-B0C9CAAC85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18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49AC2-8573-4E84-A46E-816802B17A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25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396875"/>
            <a:ext cx="4525962" cy="659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 b="1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396875"/>
            <a:ext cx="4525963" cy="659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6B413-D875-4426-A467-1E9CDA6FB3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1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9143D-2689-437D-9B82-1F790A9BDF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49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0DF408-54D5-4E29-86C6-4CCE67C69B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23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9AD817-F318-4A66-B174-EB16E984CF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76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81A8FE-D503-417E-9E5B-EC804BA5D4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59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2AA2D7-213F-4FF5-A18A-33EA7DA22D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081838"/>
            <a:ext cx="66214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58" tIns="50929" rIns="101858" bIns="509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396875"/>
            <a:ext cx="9051925" cy="659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58" tIns="50929" rIns="101858" bIns="509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91600" y="7078663"/>
            <a:ext cx="56356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58" tIns="50929" rIns="101858" bIns="50929" numCol="1" anchor="t" anchorCtr="0" compatLnSpc="1">
            <a:prstTxWarp prst="textNoShape">
              <a:avLst/>
            </a:prstTxWarp>
          </a:bodyPr>
          <a:lstStyle>
            <a:lvl1pPr algn="r">
              <a:defRPr sz="1600" b="0">
                <a:solidFill>
                  <a:schemeClr val="bg1"/>
                </a:solidFill>
              </a:defRPr>
            </a:lvl1pPr>
          </a:lstStyle>
          <a:p>
            <a:fld id="{D4A5631B-835C-4F9C-9D21-56576754D3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749550" indent="-254000" algn="l" defTabSz="1019175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3206750" indent="-254000" algn="l" defTabSz="1019175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663950" indent="-254000" algn="l" defTabSz="1019175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4121150" indent="-254000" algn="l" defTabSz="1019175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800" y="0"/>
            <a:ext cx="10464800" cy="7848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Homework 03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1.  Expected </a:t>
            </a:r>
            <a:r>
              <a:rPr lang="en-US" sz="2800" dirty="0"/>
              <a:t>net </a:t>
            </a:r>
            <a:r>
              <a:rPr lang="en-US" sz="2800" dirty="0" smtClean="0"/>
              <a:t>value </a:t>
            </a:r>
            <a:r>
              <a:rPr lang="en-US" sz="2800" dirty="0"/>
              <a:t>of </a:t>
            </a:r>
            <a:r>
              <a:rPr lang="en-US" sz="2800" dirty="0" smtClean="0"/>
              <a:t>single </a:t>
            </a:r>
            <a:r>
              <a:rPr lang="en-US" sz="2800" dirty="0"/>
              <a:t>film?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2.  Expected </a:t>
            </a:r>
            <a:r>
              <a:rPr lang="en-US" sz="2800" dirty="0"/>
              <a:t>net value </a:t>
            </a:r>
            <a:r>
              <a:rPr lang="en-US" sz="2800" dirty="0" smtClean="0"/>
              <a:t>for film + sequel?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3.  SE for net value of film + sequel? 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4.  Recommended strategy?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5.  Expected net value of profit-max. strategy?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divorce rate among all couples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each couple, either the wife has doubts, or she does not.  The overall divorce rate is (0.379)(0.193) + (0.621)(0.063) = </a:t>
            </a:r>
            <a:r>
              <a:rPr lang="en-US" sz="3200" dirty="0" smtClean="0">
                <a:solidFill>
                  <a:srgbClr val="FF0000"/>
                </a:solidFill>
              </a:rPr>
              <a:t>0.112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Likewise</a:t>
            </a:r>
            <a:r>
              <a:rPr lang="en-US" dirty="0"/>
              <a:t>, in each couple, either the husband has doubts, or he does not.  Again, the overall divorce rate is (</a:t>
            </a:r>
            <a:r>
              <a:rPr lang="en-US" dirty="0" smtClean="0"/>
              <a:t>0.470)(</a:t>
            </a:r>
            <a:r>
              <a:rPr lang="en-US" dirty="0"/>
              <a:t>0.138) + (</a:t>
            </a:r>
            <a:r>
              <a:rPr lang="en-US" dirty="0" smtClean="0"/>
              <a:t>0.530)(</a:t>
            </a:r>
            <a:r>
              <a:rPr lang="en-US" dirty="0"/>
              <a:t>0.089) = </a:t>
            </a:r>
            <a:r>
              <a:rPr lang="en-US" sz="3200" dirty="0" smtClean="0">
                <a:solidFill>
                  <a:srgbClr val="FF0000"/>
                </a:solidFill>
              </a:rPr>
              <a:t>0.112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0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Divorce rate when both had doubts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Overall # divorces = 0.112(464) = 52.1</a:t>
            </a:r>
          </a:p>
          <a:p>
            <a:pPr lvl="1"/>
            <a:r>
              <a:rPr lang="en-US" sz="2400" dirty="0" smtClean="0"/>
              <a:t># for women </a:t>
            </a:r>
            <a:r>
              <a:rPr lang="en-US" sz="2400" dirty="0"/>
              <a:t>with doubts </a:t>
            </a:r>
            <a:r>
              <a:rPr lang="en-US" sz="2400" dirty="0">
                <a:sym typeface="Wingdings" panose="05000000000000000000" pitchFamily="2" charset="2"/>
              </a:rPr>
              <a:t> (0.379)(0.193</a:t>
            </a:r>
            <a:r>
              <a:rPr lang="en-US" sz="2400" dirty="0" smtClean="0">
                <a:sym typeface="Wingdings" panose="05000000000000000000" pitchFamily="2" charset="2"/>
              </a:rPr>
              <a:t>)(464) = 33.9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 smtClean="0"/>
              <a:t># for women w/o </a:t>
            </a:r>
            <a:r>
              <a:rPr lang="en-US" sz="2400" dirty="0"/>
              <a:t>doubts </a:t>
            </a:r>
            <a:r>
              <a:rPr lang="en-US" sz="2400" dirty="0">
                <a:sym typeface="Wingdings" panose="05000000000000000000" pitchFamily="2" charset="2"/>
              </a:rPr>
              <a:t> (</a:t>
            </a:r>
            <a:r>
              <a:rPr lang="en-US" sz="2400" dirty="0" smtClean="0">
                <a:sym typeface="Wingdings" panose="05000000000000000000" pitchFamily="2" charset="2"/>
              </a:rPr>
              <a:t>0.621)(0.063)(464)  = 18.2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 smtClean="0"/>
              <a:t># for men </a:t>
            </a:r>
            <a:r>
              <a:rPr lang="en-US" sz="2400" dirty="0"/>
              <a:t>with doubts </a:t>
            </a:r>
            <a:r>
              <a:rPr lang="en-US" sz="2400" dirty="0">
                <a:sym typeface="Wingdings" panose="05000000000000000000" pitchFamily="2" charset="2"/>
              </a:rPr>
              <a:t> (</a:t>
            </a:r>
            <a:r>
              <a:rPr lang="en-US" sz="2400" dirty="0" smtClean="0">
                <a:sym typeface="Wingdings" panose="05000000000000000000" pitchFamily="2" charset="2"/>
              </a:rPr>
              <a:t>0.470)(0.138)(464)      = 30.1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 smtClean="0"/>
              <a:t># for men </a:t>
            </a:r>
            <a:r>
              <a:rPr lang="en-US" sz="2400" dirty="0"/>
              <a:t>w/o doubts </a:t>
            </a:r>
            <a:r>
              <a:rPr lang="en-US" sz="2400" dirty="0">
                <a:sym typeface="Wingdings" panose="05000000000000000000" pitchFamily="2" charset="2"/>
              </a:rPr>
              <a:t> (</a:t>
            </a:r>
            <a:r>
              <a:rPr lang="en-US" sz="2400" dirty="0" smtClean="0">
                <a:sym typeface="Wingdings" panose="05000000000000000000" pitchFamily="2" charset="2"/>
              </a:rPr>
              <a:t>0.530)(0.089)(464)       = 21.9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# for couples, no doubts  (0.362)(0.060)(464) = 10.1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11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161371"/>
              </p:ext>
            </p:extLst>
          </p:nvPr>
        </p:nvGraphicFramePr>
        <p:xfrm>
          <a:off x="1196181" y="3712633"/>
          <a:ext cx="8077200" cy="305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209800"/>
                <a:gridCol w="2362200"/>
                <a:gridCol w="1676400"/>
              </a:tblGrid>
              <a:tr h="27336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Husband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4984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Husband    </a:t>
                      </a:r>
                      <a:r>
                        <a:rPr lang="en-US" sz="2400" u="sng" dirty="0" smtClean="0"/>
                        <a:t>has doubts</a:t>
                      </a:r>
                      <a:endParaRPr lang="en-US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 smtClean="0"/>
                        <a:t>Husband has</a:t>
                      </a:r>
                      <a:r>
                        <a:rPr lang="en-US" sz="2400" u="sng" dirty="0" smtClean="0"/>
                        <a:t> no doubts</a:t>
                      </a:r>
                      <a:endParaRPr lang="en-US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/>
                </a:tc>
              </a:tr>
              <a:tr h="4984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Wife </a:t>
                      </a:r>
                      <a:r>
                        <a:rPr lang="en-US" sz="2400" baseline="0" dirty="0" smtClean="0"/>
                        <a:t>doubts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22.1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11.8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33.9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4984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Wife has  </a:t>
                      </a:r>
                      <a:r>
                        <a:rPr lang="en-US" sz="2400" u="sng" dirty="0" smtClean="0"/>
                        <a:t>no doubts</a:t>
                      </a:r>
                      <a:endParaRPr lang="en-US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dirty="0" smtClean="0"/>
                        <a:t>  8.0</a:t>
                      </a:r>
                      <a:endParaRPr lang="en-US" sz="2400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dirty="0" smtClean="0"/>
                        <a:t>10.1</a:t>
                      </a:r>
                      <a:endParaRPr lang="en-US" sz="2400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18.2</a:t>
                      </a:r>
                      <a:endParaRPr lang="en-US" sz="2400" u="sng" dirty="0"/>
                    </a:p>
                  </a:txBody>
                  <a:tcPr anchor="ctr"/>
                </a:tc>
              </a:tr>
              <a:tr h="2733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30.1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21.9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52.1</a:t>
                      </a:r>
                      <a:endParaRPr lang="en-US" sz="24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Divorce rate when both had doubts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When both had doubts, # divorce ~ 22.1</a:t>
            </a:r>
          </a:p>
          <a:p>
            <a:pPr lvl="1"/>
            <a:r>
              <a:rPr lang="en-US" dirty="0" smtClean="0"/>
              <a:t># couples both doubt = (0.211)(464) ~ 97.9</a:t>
            </a:r>
          </a:p>
          <a:p>
            <a:pPr lvl="1"/>
            <a:r>
              <a:rPr lang="en-US" sz="3200" dirty="0" smtClean="0">
                <a:sym typeface="Wingdings" panose="05000000000000000000" pitchFamily="2" charset="2"/>
              </a:rPr>
              <a:t>Divorce rate when both had doubts = 22.1/97.9 = 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22.6%</a:t>
            </a:r>
          </a:p>
          <a:p>
            <a:pPr lvl="1"/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12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55032"/>
              </p:ext>
            </p:extLst>
          </p:nvPr>
        </p:nvGraphicFramePr>
        <p:xfrm>
          <a:off x="1196181" y="3712633"/>
          <a:ext cx="8077200" cy="305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209800"/>
                <a:gridCol w="2362200"/>
                <a:gridCol w="1676400"/>
              </a:tblGrid>
              <a:tr h="27336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Husband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4984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Husband    </a:t>
                      </a:r>
                      <a:r>
                        <a:rPr lang="en-US" sz="2400" u="sng" dirty="0" smtClean="0"/>
                        <a:t>has doubts</a:t>
                      </a:r>
                      <a:endParaRPr lang="en-US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 smtClean="0"/>
                        <a:t>Husband has</a:t>
                      </a:r>
                      <a:r>
                        <a:rPr lang="en-US" sz="2400" u="sng" dirty="0" smtClean="0"/>
                        <a:t> no doubts</a:t>
                      </a:r>
                      <a:endParaRPr lang="en-US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/>
                </a:tc>
              </a:tr>
              <a:tr h="4984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Wife </a:t>
                      </a:r>
                      <a:r>
                        <a:rPr lang="en-US" sz="2400" baseline="0" dirty="0" smtClean="0"/>
                        <a:t>doubts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22.1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11.8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33.9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4984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Wife has  </a:t>
                      </a:r>
                      <a:r>
                        <a:rPr lang="en-US" sz="2400" u="sng" dirty="0" smtClean="0"/>
                        <a:t>no doubts</a:t>
                      </a:r>
                      <a:endParaRPr lang="en-US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dirty="0" smtClean="0"/>
                        <a:t>  8.0</a:t>
                      </a:r>
                      <a:endParaRPr lang="en-US" sz="2400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dirty="0" smtClean="0"/>
                        <a:t>10.1</a:t>
                      </a:r>
                      <a:endParaRPr lang="en-US" sz="2400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18.2</a:t>
                      </a:r>
                      <a:endParaRPr lang="en-US" sz="2400" u="sng" dirty="0"/>
                    </a:p>
                  </a:txBody>
                  <a:tcPr anchor="ctr"/>
                </a:tc>
              </a:tr>
              <a:tr h="2733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30.1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21.9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52.1</a:t>
                      </a:r>
                      <a:endParaRPr lang="en-US" sz="24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H and W independent and/or mutually exclusive?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 </a:t>
            </a:r>
            <a:r>
              <a:rPr lang="en-US" dirty="0"/>
              <a:t>and W can both happen, so they are </a:t>
            </a:r>
            <a:r>
              <a:rPr lang="en-US" sz="3200" dirty="0">
                <a:solidFill>
                  <a:srgbClr val="FF0000"/>
                </a:solidFill>
              </a:rPr>
              <a:t>NOT mutually exclusive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Overall, </a:t>
            </a:r>
            <a:r>
              <a:rPr lang="en-US" dirty="0"/>
              <a:t>P(wife has doubts) = </a:t>
            </a:r>
            <a:r>
              <a:rPr lang="en-US" dirty="0" smtClean="0"/>
              <a:t>0.379; but </a:t>
            </a:r>
            <a:r>
              <a:rPr lang="en-US" dirty="0"/>
              <a:t>if husband has doubts, P(W | H) = 0.211 / 0.47 = 0.449, an increase, so </a:t>
            </a:r>
            <a:r>
              <a:rPr lang="en-US" sz="3200" dirty="0">
                <a:solidFill>
                  <a:srgbClr val="FF0000"/>
                </a:solidFill>
              </a:rPr>
              <a:t>NOT </a:t>
            </a:r>
            <a:r>
              <a:rPr lang="en-US" sz="3200" dirty="0" smtClean="0">
                <a:solidFill>
                  <a:srgbClr val="FF0000"/>
                </a:solidFill>
              </a:rPr>
              <a:t>independent</a:t>
            </a:r>
          </a:p>
          <a:p>
            <a:pPr lvl="1"/>
            <a:endParaRPr lang="en-US" sz="3200" dirty="0" smtClean="0">
              <a:solidFill>
                <a:srgbClr val="FF0000"/>
              </a:solidFill>
            </a:endParaRPr>
          </a:p>
          <a:p>
            <a:pPr lvl="1"/>
            <a:endParaRPr lang="en-US" sz="3200" dirty="0" smtClean="0">
              <a:solidFill>
                <a:srgbClr val="FF0000"/>
              </a:solidFill>
            </a:endParaRPr>
          </a:p>
          <a:p>
            <a:pPr marL="509588" lvl="1" indent="0" algn="ctr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Any questions on HW03?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07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396875"/>
            <a:ext cx="3916362" cy="659765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sz="1000" dirty="0" smtClean="0"/>
          </a:p>
          <a:p>
            <a:r>
              <a:rPr lang="en-US" dirty="0" smtClean="0"/>
              <a:t>“They </a:t>
            </a:r>
            <a:r>
              <a:rPr lang="en-US" dirty="0"/>
              <a:t>were newlyweds, but she was having second thoughts about the 8-day-old marriage …and shoved him face-first off a cliff to his death.”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1" y="1981200"/>
            <a:ext cx="527919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3238" y="396875"/>
            <a:ext cx="9051925" cy="1203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58" tIns="50929" rIns="101858" bIns="50929" numCol="1" anchor="t" anchorCtr="0" compatLnSpc="1">
            <a:prstTxWarp prst="textNoShape">
              <a:avLst/>
            </a:prstTxWarp>
          </a:bodyPr>
          <a:lstStyle>
            <a:lvl1pPr marL="382588" indent="-382588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088" indent="-3175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273175" indent="-2540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782763" indent="-2540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292350" indent="-2540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749550" indent="-254000" algn="l" defTabSz="1019175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3206750" indent="-254000" algn="l" defTabSz="1019175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663950" indent="-254000" algn="l" defTabSz="1019175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4121150" indent="-254000" algn="l" defTabSz="1019175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PS  It may be important to know if you partner has doubts</a:t>
            </a:r>
          </a:p>
        </p:txBody>
      </p:sp>
    </p:spTree>
    <p:extLst>
      <p:ext uri="{BB962C8B-B14F-4D97-AF65-F5344CB8AC3E}">
        <p14:creationId xmlns:p14="http://schemas.microsoft.com/office/powerpoint/2010/main" val="322667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Films cost $76M</a:t>
            </a:r>
          </a:p>
          <a:p>
            <a:pPr lvl="1"/>
            <a:r>
              <a:rPr lang="en-US" dirty="0" smtClean="0"/>
              <a:t>22% chance of $222M, 78% chance of $30M</a:t>
            </a:r>
          </a:p>
          <a:p>
            <a:pPr lvl="1"/>
            <a:r>
              <a:rPr lang="en-US" dirty="0" smtClean="0"/>
              <a:t>Sequels</a:t>
            </a:r>
          </a:p>
          <a:p>
            <a:pPr lvl="2"/>
            <a:r>
              <a:rPr lang="en-US" dirty="0" smtClean="0"/>
              <a:t>Cost $95M (same time) or $122M (after)</a:t>
            </a:r>
          </a:p>
          <a:p>
            <a:pPr lvl="2"/>
            <a:r>
              <a:rPr lang="en-US" dirty="0" smtClean="0"/>
              <a:t>90% chance for same result, 10% for opposite</a:t>
            </a:r>
          </a:p>
          <a:p>
            <a:endParaRPr lang="en-US" dirty="0"/>
          </a:p>
          <a:p>
            <a:r>
              <a:rPr lang="en-US" dirty="0" smtClean="0"/>
              <a:t>Q1:  EV(single film)</a:t>
            </a:r>
          </a:p>
          <a:p>
            <a:pPr marL="0" indent="0">
              <a:buNone/>
            </a:pPr>
            <a:r>
              <a:rPr lang="en-US" dirty="0" smtClean="0"/>
              <a:t>	   = –76M + (222M)(0.22) + (30M)(0.78)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= –3.76M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59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Films cost $76M</a:t>
            </a:r>
          </a:p>
          <a:p>
            <a:pPr lvl="1"/>
            <a:r>
              <a:rPr lang="en-US" dirty="0" smtClean="0"/>
              <a:t>22% chance of $222M, 78% chance of $30M</a:t>
            </a:r>
          </a:p>
          <a:p>
            <a:pPr lvl="1"/>
            <a:r>
              <a:rPr lang="en-US" dirty="0" smtClean="0"/>
              <a:t>Sequels</a:t>
            </a:r>
          </a:p>
          <a:p>
            <a:pPr lvl="2"/>
            <a:r>
              <a:rPr lang="en-US" dirty="0" smtClean="0"/>
              <a:t>Cost $95M (same time) or $122M (after)</a:t>
            </a:r>
          </a:p>
          <a:p>
            <a:pPr lvl="2"/>
            <a:r>
              <a:rPr lang="en-US" dirty="0" smtClean="0"/>
              <a:t>90% chance for same result, 10% for opposite</a:t>
            </a:r>
          </a:p>
          <a:p>
            <a:endParaRPr lang="en-US" dirty="0" smtClean="0"/>
          </a:p>
          <a:p>
            <a:r>
              <a:rPr lang="en-US" dirty="0" smtClean="0"/>
              <a:t>Film + sequel: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 bwMode="auto">
          <a:xfrm>
            <a:off x="1310640" y="5643747"/>
            <a:ext cx="365760" cy="36576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596640" y="5105400"/>
            <a:ext cx="365760" cy="36576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596640" y="6143403"/>
            <a:ext cx="365760" cy="36576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Diamond 7"/>
          <p:cNvSpPr/>
          <p:nvPr/>
        </p:nvSpPr>
        <p:spPr bwMode="auto">
          <a:xfrm>
            <a:off x="5577840" y="4830078"/>
            <a:ext cx="365760" cy="365760"/>
          </a:xfrm>
          <a:prstGeom prst="diamon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Diamond 8"/>
          <p:cNvSpPr/>
          <p:nvPr/>
        </p:nvSpPr>
        <p:spPr bwMode="auto">
          <a:xfrm>
            <a:off x="5577840" y="5334000"/>
            <a:ext cx="365760" cy="365760"/>
          </a:xfrm>
          <a:prstGeom prst="diamon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Diamond 9"/>
          <p:cNvSpPr/>
          <p:nvPr/>
        </p:nvSpPr>
        <p:spPr bwMode="auto">
          <a:xfrm>
            <a:off x="5577840" y="5815359"/>
            <a:ext cx="365760" cy="365760"/>
          </a:xfrm>
          <a:prstGeom prst="diamon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Diamond 10"/>
          <p:cNvSpPr/>
          <p:nvPr/>
        </p:nvSpPr>
        <p:spPr bwMode="auto">
          <a:xfrm>
            <a:off x="5577840" y="6370618"/>
            <a:ext cx="365760" cy="365760"/>
          </a:xfrm>
          <a:prstGeom prst="diamon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3440" y="51624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film?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87040" y="57720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film?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0" y="4724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film?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96440" y="507660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Hit</a:t>
            </a:r>
          </a:p>
          <a:p>
            <a:pPr algn="ctr"/>
            <a:r>
              <a:rPr lang="en-US" sz="1600" b="0" dirty="0" smtClean="0"/>
              <a:t>0.22</a:t>
            </a:r>
            <a:endParaRPr lang="en-US" sz="1600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1996440" y="606720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err="1" smtClean="0"/>
              <a:t>Avg</a:t>
            </a:r>
            <a:endParaRPr lang="en-US" sz="1600" b="0" dirty="0" smtClean="0"/>
          </a:p>
          <a:p>
            <a:pPr algn="ctr"/>
            <a:r>
              <a:rPr lang="en-US" sz="1600" b="0" dirty="0" smtClean="0"/>
              <a:t>0.78</a:t>
            </a:r>
            <a:endParaRPr lang="en-US" sz="1600" b="0" dirty="0"/>
          </a:p>
        </p:txBody>
      </p:sp>
      <p:cxnSp>
        <p:nvCxnSpPr>
          <p:cNvPr id="17" name="Straight Connector 16"/>
          <p:cNvCxnSpPr>
            <a:endCxn id="5" idx="6"/>
          </p:cNvCxnSpPr>
          <p:nvPr/>
        </p:nvCxnSpPr>
        <p:spPr bwMode="auto">
          <a:xfrm flipH="1">
            <a:off x="1676400" y="5562600"/>
            <a:ext cx="341119" cy="2640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5" idx="6"/>
          </p:cNvCxnSpPr>
          <p:nvPr/>
        </p:nvCxnSpPr>
        <p:spPr bwMode="auto">
          <a:xfrm>
            <a:off x="1676400" y="5826627"/>
            <a:ext cx="341119" cy="267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>
            <a:endCxn id="6" idx="2"/>
          </p:cNvCxnSpPr>
          <p:nvPr/>
        </p:nvCxnSpPr>
        <p:spPr bwMode="auto">
          <a:xfrm>
            <a:off x="2606040" y="5288280"/>
            <a:ext cx="99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606040" y="6326283"/>
            <a:ext cx="99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Straight Connector 20"/>
          <p:cNvCxnSpPr>
            <a:stCxn id="6" idx="6"/>
            <a:endCxn id="29" idx="1"/>
          </p:cNvCxnSpPr>
          <p:nvPr/>
        </p:nvCxnSpPr>
        <p:spPr bwMode="auto">
          <a:xfrm flipV="1">
            <a:off x="3962400" y="5092988"/>
            <a:ext cx="548640" cy="19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6" idx="6"/>
            <a:endCxn id="30" idx="1"/>
          </p:cNvCxnSpPr>
          <p:nvPr/>
        </p:nvCxnSpPr>
        <p:spPr bwMode="auto">
          <a:xfrm>
            <a:off x="3962400" y="5288280"/>
            <a:ext cx="548640" cy="2619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4954385" y="5029199"/>
            <a:ext cx="54725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7" name="Straight Connector 26"/>
          <p:cNvCxnSpPr>
            <a:stCxn id="7" idx="6"/>
            <a:endCxn id="31" idx="1"/>
          </p:cNvCxnSpPr>
          <p:nvPr/>
        </p:nvCxnSpPr>
        <p:spPr bwMode="auto">
          <a:xfrm flipV="1">
            <a:off x="3962400" y="6032213"/>
            <a:ext cx="548640" cy="2940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7" idx="6"/>
            <a:endCxn id="32" idx="1"/>
          </p:cNvCxnSpPr>
          <p:nvPr/>
        </p:nvCxnSpPr>
        <p:spPr bwMode="auto">
          <a:xfrm>
            <a:off x="3962400" y="6326283"/>
            <a:ext cx="548640" cy="2907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511040" y="4800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Hit</a:t>
            </a:r>
          </a:p>
          <a:p>
            <a:pPr algn="ctr"/>
            <a:r>
              <a:rPr lang="en-US" sz="1600" b="0" dirty="0" smtClean="0"/>
              <a:t>0.90</a:t>
            </a:r>
            <a:endParaRPr lang="en-US" sz="1600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4511040" y="52578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err="1" smtClean="0"/>
              <a:t>Avg</a:t>
            </a:r>
            <a:endParaRPr lang="en-US" sz="1600" b="0" dirty="0" smtClean="0"/>
          </a:p>
          <a:p>
            <a:pPr algn="ctr"/>
            <a:r>
              <a:rPr lang="en-US" sz="1600" b="0" dirty="0" smtClean="0"/>
              <a:t>0.10</a:t>
            </a:r>
            <a:endParaRPr lang="en-US" sz="1600" b="0" dirty="0"/>
          </a:p>
        </p:txBody>
      </p:sp>
      <p:sp>
        <p:nvSpPr>
          <p:cNvPr id="31" name="TextBox 30"/>
          <p:cNvSpPr txBox="1"/>
          <p:nvPr/>
        </p:nvSpPr>
        <p:spPr>
          <a:xfrm>
            <a:off x="4511040" y="5739825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err="1" smtClean="0"/>
              <a:t>Avg</a:t>
            </a:r>
            <a:endParaRPr lang="en-US" sz="1600" b="0" dirty="0" smtClean="0"/>
          </a:p>
          <a:p>
            <a:pPr algn="ctr"/>
            <a:r>
              <a:rPr lang="en-US" sz="1600" b="0" dirty="0" smtClean="0"/>
              <a:t>0.90</a:t>
            </a:r>
            <a:endParaRPr lang="en-US" sz="1600" b="0" dirty="0"/>
          </a:p>
        </p:txBody>
      </p:sp>
      <p:sp>
        <p:nvSpPr>
          <p:cNvPr id="32" name="TextBox 31"/>
          <p:cNvSpPr txBox="1"/>
          <p:nvPr/>
        </p:nvSpPr>
        <p:spPr>
          <a:xfrm>
            <a:off x="4511040" y="6324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Hit</a:t>
            </a:r>
          </a:p>
          <a:p>
            <a:pPr algn="ctr"/>
            <a:r>
              <a:rPr lang="en-US" sz="1600" b="0" dirty="0" smtClean="0"/>
              <a:t>0.10</a:t>
            </a:r>
            <a:endParaRPr lang="en-US" sz="1600" b="0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 flipV="1">
            <a:off x="4968240" y="5562599"/>
            <a:ext cx="54725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4968240" y="6019799"/>
            <a:ext cx="54725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4968240" y="6553199"/>
            <a:ext cx="54725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533400" y="57912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6019799" y="4843046"/>
            <a:ext cx="3885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–76+222–95+222 </a:t>
            </a:r>
            <a:r>
              <a:rPr lang="en-US" sz="1600" dirty="0" smtClean="0"/>
              <a:t>= 273 w/ </a:t>
            </a:r>
            <a:r>
              <a:rPr lang="en-US" sz="1600" dirty="0" err="1" smtClean="0"/>
              <a:t>prob</a:t>
            </a:r>
            <a:r>
              <a:rPr lang="en-US" sz="1600" dirty="0" smtClean="0"/>
              <a:t> 0.19</a:t>
            </a:r>
            <a:r>
              <a:rPr lang="en-US" sz="1600" b="0" dirty="0" smtClean="0"/>
              <a:t>8</a:t>
            </a:r>
            <a:endParaRPr lang="en-US" sz="1600" b="0" dirty="0"/>
          </a:p>
        </p:txBody>
      </p:sp>
      <p:sp>
        <p:nvSpPr>
          <p:cNvPr id="55" name="TextBox 54"/>
          <p:cNvSpPr txBox="1"/>
          <p:nvPr/>
        </p:nvSpPr>
        <p:spPr>
          <a:xfrm>
            <a:off x="457200" y="57912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-76M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667000" y="52386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-95M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667000" y="630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-95M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019800" y="5376446"/>
            <a:ext cx="3885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–76+222–95+  30 </a:t>
            </a:r>
            <a:r>
              <a:rPr lang="en-US" sz="1600" dirty="0" smtClean="0"/>
              <a:t>= 81 w/ </a:t>
            </a:r>
            <a:r>
              <a:rPr lang="en-US" sz="1600" dirty="0" err="1" smtClean="0"/>
              <a:t>prob</a:t>
            </a:r>
            <a:r>
              <a:rPr lang="en-US" sz="1600" dirty="0" smtClean="0"/>
              <a:t> 0.022</a:t>
            </a:r>
            <a:endParaRPr lang="en-US" sz="1600" b="0" dirty="0"/>
          </a:p>
        </p:txBody>
      </p:sp>
      <p:sp>
        <p:nvSpPr>
          <p:cNvPr id="59" name="TextBox 58"/>
          <p:cNvSpPr txBox="1"/>
          <p:nvPr/>
        </p:nvSpPr>
        <p:spPr>
          <a:xfrm>
            <a:off x="6019800" y="6400800"/>
            <a:ext cx="3885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–76+  30–95+222 </a:t>
            </a:r>
            <a:r>
              <a:rPr lang="en-US" sz="1600" dirty="0" smtClean="0"/>
              <a:t>= 81 w/ </a:t>
            </a:r>
            <a:r>
              <a:rPr lang="en-US" sz="1600" dirty="0" err="1" smtClean="0"/>
              <a:t>prob</a:t>
            </a:r>
            <a:r>
              <a:rPr lang="en-US" sz="1600" dirty="0" smtClean="0"/>
              <a:t> 0.078</a:t>
            </a:r>
            <a:endParaRPr lang="en-US" sz="1600" b="0" dirty="0"/>
          </a:p>
        </p:txBody>
      </p:sp>
      <p:sp>
        <p:nvSpPr>
          <p:cNvPr id="60" name="TextBox 59"/>
          <p:cNvSpPr txBox="1"/>
          <p:nvPr/>
        </p:nvSpPr>
        <p:spPr>
          <a:xfrm>
            <a:off x="6019800" y="5867400"/>
            <a:ext cx="3885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–76+ 30–95+ 30 </a:t>
            </a:r>
            <a:r>
              <a:rPr lang="en-US" sz="1600" dirty="0" smtClean="0"/>
              <a:t>= -111 w/ </a:t>
            </a:r>
            <a:r>
              <a:rPr lang="en-US" sz="1600" dirty="0" err="1" smtClean="0"/>
              <a:t>prob</a:t>
            </a:r>
            <a:r>
              <a:rPr lang="en-US" sz="1600" dirty="0" smtClean="0"/>
              <a:t> 0.078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84317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29" grpId="0"/>
      <p:bldP spid="30" grpId="0"/>
      <p:bldP spid="31" grpId="0"/>
      <p:bldP spid="32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Net outcomes</a:t>
            </a:r>
            <a:r>
              <a:rPr lang="en-US" dirty="0" smtClean="0"/>
              <a:t> and </a:t>
            </a:r>
            <a:r>
              <a:rPr lang="en-US" u="sng" dirty="0" smtClean="0"/>
              <a:t>probabilities</a:t>
            </a:r>
          </a:p>
          <a:p>
            <a:pPr marL="509588" lvl="1" indent="0">
              <a:buNone/>
            </a:pPr>
            <a:r>
              <a:rPr lang="en-US" dirty="0" smtClean="0"/>
              <a:t> 	   273M	 	      0.198</a:t>
            </a:r>
          </a:p>
          <a:p>
            <a:pPr marL="509588" lvl="1" indent="0">
              <a:buNone/>
            </a:pPr>
            <a:r>
              <a:rPr lang="en-US" dirty="0"/>
              <a:t>	</a:t>
            </a:r>
            <a:r>
              <a:rPr lang="en-US" dirty="0" smtClean="0"/>
              <a:t>     81M		      0.100</a:t>
            </a:r>
          </a:p>
          <a:p>
            <a:pPr marL="509588" lvl="1" indent="0">
              <a:buNone/>
            </a:pP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   –111M		      0.702</a:t>
            </a:r>
          </a:p>
          <a:p>
            <a:pPr marL="509588" lvl="1" indent="0">
              <a:buNone/>
            </a:pPr>
            <a:r>
              <a:rPr lang="en-US" dirty="0" smtClean="0"/>
              <a:t>		  </a:t>
            </a:r>
          </a:p>
          <a:p>
            <a:pPr marL="0" indent="0">
              <a:buNone/>
            </a:pPr>
            <a:r>
              <a:rPr lang="en-US" dirty="0"/>
              <a:t>Q2:  EV(</a:t>
            </a:r>
            <a:r>
              <a:rPr lang="en-US" dirty="0" err="1"/>
              <a:t>film+sequel</a:t>
            </a:r>
            <a:r>
              <a:rPr lang="en-US" dirty="0"/>
              <a:t>) = –$</a:t>
            </a:r>
            <a:r>
              <a:rPr lang="en-US" dirty="0" smtClean="0"/>
              <a:t>15.77M</a:t>
            </a:r>
          </a:p>
          <a:p>
            <a:pPr lvl="1"/>
            <a:r>
              <a:rPr lang="en-US" dirty="0" smtClean="0"/>
              <a:t>EV </a:t>
            </a:r>
            <a:r>
              <a:rPr lang="en-US" dirty="0"/>
              <a:t>= (</a:t>
            </a:r>
            <a:r>
              <a:rPr lang="en-US" dirty="0" smtClean="0"/>
              <a:t>273)(</a:t>
            </a:r>
            <a:r>
              <a:rPr lang="en-US" dirty="0"/>
              <a:t>0.198) + </a:t>
            </a:r>
            <a:r>
              <a:rPr lang="en-US" dirty="0" smtClean="0"/>
              <a:t>(81)(0.100) </a:t>
            </a:r>
            <a:r>
              <a:rPr lang="en-US" dirty="0"/>
              <a:t>+ </a:t>
            </a:r>
            <a:r>
              <a:rPr lang="en-US" dirty="0" smtClean="0"/>
              <a:t>(–111)(0.702)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Q3:  SE(</a:t>
            </a:r>
            <a:r>
              <a:rPr lang="en-US" dirty="0" err="1" smtClean="0"/>
              <a:t>film+sequel</a:t>
            </a:r>
            <a:r>
              <a:rPr lang="en-US" dirty="0"/>
              <a:t>) = </a:t>
            </a:r>
            <a:r>
              <a:rPr lang="en-US" dirty="0" smtClean="0"/>
              <a:t>$154.32M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Q4:  consider option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6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Films cost $76M</a:t>
            </a:r>
          </a:p>
          <a:p>
            <a:pPr lvl="1"/>
            <a:r>
              <a:rPr lang="en-US" dirty="0" smtClean="0"/>
              <a:t>22% chance of $222M, 78% chance of $30M</a:t>
            </a:r>
          </a:p>
          <a:p>
            <a:pPr lvl="1"/>
            <a:r>
              <a:rPr lang="en-US" dirty="0" smtClean="0"/>
              <a:t>Sequels</a:t>
            </a:r>
          </a:p>
          <a:p>
            <a:pPr lvl="2"/>
            <a:r>
              <a:rPr lang="en-US" dirty="0" smtClean="0"/>
              <a:t>Cost $95M (same time) or $122M (after)</a:t>
            </a:r>
          </a:p>
          <a:p>
            <a:pPr lvl="2"/>
            <a:r>
              <a:rPr lang="en-US" dirty="0" smtClean="0"/>
              <a:t>90% chance for same result, 10% for opposite</a:t>
            </a:r>
          </a:p>
          <a:p>
            <a:endParaRPr lang="en-US" dirty="0" smtClean="0"/>
          </a:p>
          <a:p>
            <a:r>
              <a:rPr lang="en-US" dirty="0" smtClean="0"/>
              <a:t>Film + sequel, option version: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 bwMode="auto">
          <a:xfrm>
            <a:off x="1386840" y="5897172"/>
            <a:ext cx="365760" cy="36576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672840" y="5358825"/>
            <a:ext cx="365760" cy="36576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Diamond 7"/>
          <p:cNvSpPr/>
          <p:nvPr/>
        </p:nvSpPr>
        <p:spPr bwMode="auto">
          <a:xfrm>
            <a:off x="5654040" y="5083503"/>
            <a:ext cx="365760" cy="365760"/>
          </a:xfrm>
          <a:prstGeom prst="diamon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Diamond 8"/>
          <p:cNvSpPr/>
          <p:nvPr/>
        </p:nvSpPr>
        <p:spPr bwMode="auto">
          <a:xfrm>
            <a:off x="5654040" y="5587425"/>
            <a:ext cx="365760" cy="365760"/>
          </a:xfrm>
          <a:prstGeom prst="diamon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Diamond 10"/>
          <p:cNvSpPr/>
          <p:nvPr/>
        </p:nvSpPr>
        <p:spPr bwMode="auto">
          <a:xfrm>
            <a:off x="3733800" y="6395443"/>
            <a:ext cx="365760" cy="365760"/>
          </a:xfrm>
          <a:prstGeom prst="diamon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9640" y="5415915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film?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65121" y="4626114"/>
            <a:ext cx="1889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Spend $122M … 2</a:t>
            </a:r>
            <a:r>
              <a:rPr lang="en-US" baseline="30000" dirty="0" smtClean="0"/>
              <a:t>nd</a:t>
            </a:r>
            <a:r>
              <a:rPr lang="en-US" dirty="0" smtClean="0"/>
              <a:t> film?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72640" y="533002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Hit</a:t>
            </a:r>
          </a:p>
          <a:p>
            <a:pPr algn="ctr"/>
            <a:r>
              <a:rPr lang="en-US" sz="1600" b="0" dirty="0" smtClean="0"/>
              <a:t>0.22</a:t>
            </a:r>
            <a:endParaRPr lang="en-US" sz="1600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2072640" y="632062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err="1" smtClean="0"/>
              <a:t>Avg</a:t>
            </a:r>
            <a:endParaRPr lang="en-US" sz="1600" b="0" dirty="0" smtClean="0"/>
          </a:p>
          <a:p>
            <a:pPr algn="ctr"/>
            <a:r>
              <a:rPr lang="en-US" sz="1600" b="0" dirty="0" smtClean="0"/>
              <a:t>0.78</a:t>
            </a:r>
            <a:endParaRPr lang="en-US" sz="1600" b="0" dirty="0"/>
          </a:p>
        </p:txBody>
      </p:sp>
      <p:cxnSp>
        <p:nvCxnSpPr>
          <p:cNvPr id="17" name="Straight Connector 16"/>
          <p:cNvCxnSpPr>
            <a:endCxn id="5" idx="6"/>
          </p:cNvCxnSpPr>
          <p:nvPr/>
        </p:nvCxnSpPr>
        <p:spPr bwMode="auto">
          <a:xfrm flipH="1">
            <a:off x="1752600" y="5816025"/>
            <a:ext cx="341119" cy="2640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5" idx="6"/>
          </p:cNvCxnSpPr>
          <p:nvPr/>
        </p:nvCxnSpPr>
        <p:spPr bwMode="auto">
          <a:xfrm>
            <a:off x="1752600" y="6080052"/>
            <a:ext cx="341119" cy="267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>
            <a:endCxn id="6" idx="2"/>
          </p:cNvCxnSpPr>
          <p:nvPr/>
        </p:nvCxnSpPr>
        <p:spPr bwMode="auto">
          <a:xfrm>
            <a:off x="2682240" y="5541705"/>
            <a:ext cx="99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682240" y="6579708"/>
            <a:ext cx="99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Straight Connector 20"/>
          <p:cNvCxnSpPr>
            <a:stCxn id="6" idx="6"/>
            <a:endCxn id="29" idx="1"/>
          </p:cNvCxnSpPr>
          <p:nvPr/>
        </p:nvCxnSpPr>
        <p:spPr bwMode="auto">
          <a:xfrm flipV="1">
            <a:off x="4038600" y="5346413"/>
            <a:ext cx="548640" cy="19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6" idx="6"/>
            <a:endCxn id="30" idx="1"/>
          </p:cNvCxnSpPr>
          <p:nvPr/>
        </p:nvCxnSpPr>
        <p:spPr bwMode="auto">
          <a:xfrm>
            <a:off x="4038600" y="5541705"/>
            <a:ext cx="548640" cy="2619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030585" y="5282624"/>
            <a:ext cx="54725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587240" y="5054025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Hit</a:t>
            </a:r>
          </a:p>
          <a:p>
            <a:pPr algn="ctr"/>
            <a:r>
              <a:rPr lang="en-US" sz="1600" b="0" dirty="0" smtClean="0"/>
              <a:t>0.90</a:t>
            </a:r>
            <a:endParaRPr lang="en-US" sz="1600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4587240" y="5511225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err="1" smtClean="0"/>
              <a:t>Avg</a:t>
            </a:r>
            <a:endParaRPr lang="en-US" sz="1600" b="0" dirty="0" smtClean="0"/>
          </a:p>
          <a:p>
            <a:pPr algn="ctr"/>
            <a:r>
              <a:rPr lang="en-US" sz="1600" b="0" dirty="0" smtClean="0"/>
              <a:t>0.10</a:t>
            </a:r>
            <a:endParaRPr lang="en-US" sz="1600" b="0" dirty="0"/>
          </a:p>
        </p:txBody>
      </p:sp>
      <p:sp>
        <p:nvSpPr>
          <p:cNvPr id="33" name="TextBox 32"/>
          <p:cNvSpPr txBox="1"/>
          <p:nvPr/>
        </p:nvSpPr>
        <p:spPr>
          <a:xfrm>
            <a:off x="5989320" y="4953000"/>
            <a:ext cx="392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–76+222–122+222 = 246 w/ </a:t>
            </a:r>
            <a:r>
              <a:rPr lang="en-US" sz="1600" b="0" dirty="0" err="1" smtClean="0"/>
              <a:t>prob</a:t>
            </a:r>
            <a:r>
              <a:rPr lang="en-US" sz="1600" b="0" dirty="0" smtClean="0"/>
              <a:t> 0.198</a:t>
            </a:r>
            <a:endParaRPr lang="en-US" sz="1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5989321" y="5562600"/>
            <a:ext cx="3885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–76+222–122+30 = 54  w/ prob. 0.022</a:t>
            </a:r>
            <a:endParaRPr lang="en-US" sz="1600" b="0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 flipV="1">
            <a:off x="5044440" y="5816024"/>
            <a:ext cx="54725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609600" y="6044625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4170238" y="6400800"/>
            <a:ext cx="3144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–76+30 = -46  w/ </a:t>
            </a:r>
            <a:r>
              <a:rPr lang="en-US" sz="1600" b="0" dirty="0" err="1" smtClean="0"/>
              <a:t>prob</a:t>
            </a:r>
            <a:r>
              <a:rPr lang="en-US" sz="1600" b="0" dirty="0" smtClean="0"/>
              <a:t> 0.78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25200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/>
      <p:bldP spid="14" grpId="0"/>
      <p:bldP spid="15" grpId="0"/>
      <p:bldP spid="16" grpId="0"/>
      <p:bldP spid="29" grpId="0"/>
      <p:bldP spid="30" grpId="0"/>
      <p:bldP spid="33" grpId="0"/>
      <p:bldP spid="34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Q4:  Profit-maximizing strategy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Q5:  EV(optimal strategy) = $14.02M</a:t>
            </a:r>
          </a:p>
          <a:p>
            <a:pPr lvl="1"/>
            <a:r>
              <a:rPr lang="en-US" dirty="0" smtClean="0"/>
              <a:t>EV = (246)(0.198) + (54)(0.022) + (–46)(0.78)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31" name="Oval 30"/>
          <p:cNvSpPr/>
          <p:nvPr/>
        </p:nvSpPr>
        <p:spPr bwMode="auto">
          <a:xfrm>
            <a:off x="1386840" y="5897172"/>
            <a:ext cx="365760" cy="36576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672840" y="5358825"/>
            <a:ext cx="365760" cy="36576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Diamond 34"/>
          <p:cNvSpPr/>
          <p:nvPr/>
        </p:nvSpPr>
        <p:spPr bwMode="auto">
          <a:xfrm>
            <a:off x="5654040" y="5083503"/>
            <a:ext cx="365760" cy="365760"/>
          </a:xfrm>
          <a:prstGeom prst="diamon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Diamond 35"/>
          <p:cNvSpPr/>
          <p:nvPr/>
        </p:nvSpPr>
        <p:spPr bwMode="auto">
          <a:xfrm>
            <a:off x="5654040" y="5587425"/>
            <a:ext cx="365760" cy="365760"/>
          </a:xfrm>
          <a:prstGeom prst="diamon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Diamond 36"/>
          <p:cNvSpPr/>
          <p:nvPr/>
        </p:nvSpPr>
        <p:spPr bwMode="auto">
          <a:xfrm>
            <a:off x="3733800" y="6395443"/>
            <a:ext cx="365760" cy="365760"/>
          </a:xfrm>
          <a:prstGeom prst="diamon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9640" y="5415915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film?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72640" y="533002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Hit</a:t>
            </a:r>
          </a:p>
          <a:p>
            <a:pPr algn="ctr"/>
            <a:r>
              <a:rPr lang="en-US" sz="1600" b="0" dirty="0" smtClean="0"/>
              <a:t>0.22</a:t>
            </a:r>
            <a:endParaRPr lang="en-US" sz="1600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2072640" y="632062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err="1" smtClean="0"/>
              <a:t>Avg</a:t>
            </a:r>
            <a:endParaRPr lang="en-US" sz="1600" b="0" dirty="0" smtClean="0"/>
          </a:p>
          <a:p>
            <a:pPr algn="ctr"/>
            <a:r>
              <a:rPr lang="en-US" sz="1600" b="0" dirty="0" smtClean="0"/>
              <a:t>0.78</a:t>
            </a:r>
            <a:endParaRPr lang="en-US" sz="1600" b="0" dirty="0"/>
          </a:p>
        </p:txBody>
      </p:sp>
      <p:cxnSp>
        <p:nvCxnSpPr>
          <p:cNvPr id="41" name="Straight Connector 40"/>
          <p:cNvCxnSpPr>
            <a:endCxn id="31" idx="6"/>
          </p:cNvCxnSpPr>
          <p:nvPr/>
        </p:nvCxnSpPr>
        <p:spPr bwMode="auto">
          <a:xfrm flipH="1">
            <a:off x="1752600" y="5816025"/>
            <a:ext cx="341119" cy="2640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31" idx="6"/>
          </p:cNvCxnSpPr>
          <p:nvPr/>
        </p:nvCxnSpPr>
        <p:spPr bwMode="auto">
          <a:xfrm>
            <a:off x="1752600" y="6080052"/>
            <a:ext cx="341119" cy="267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Arrow Connector 42"/>
          <p:cNvCxnSpPr>
            <a:endCxn id="32" idx="2"/>
          </p:cNvCxnSpPr>
          <p:nvPr/>
        </p:nvCxnSpPr>
        <p:spPr bwMode="auto">
          <a:xfrm>
            <a:off x="2682240" y="5541705"/>
            <a:ext cx="99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2682240" y="6579708"/>
            <a:ext cx="99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5" name="Straight Connector 44"/>
          <p:cNvCxnSpPr>
            <a:stCxn id="32" idx="6"/>
            <a:endCxn id="50" idx="1"/>
          </p:cNvCxnSpPr>
          <p:nvPr/>
        </p:nvCxnSpPr>
        <p:spPr bwMode="auto">
          <a:xfrm flipV="1">
            <a:off x="4038600" y="5346413"/>
            <a:ext cx="548640" cy="19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32" idx="6"/>
            <a:endCxn id="53" idx="1"/>
          </p:cNvCxnSpPr>
          <p:nvPr/>
        </p:nvCxnSpPr>
        <p:spPr bwMode="auto">
          <a:xfrm>
            <a:off x="4038600" y="5541705"/>
            <a:ext cx="548640" cy="2619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5030585" y="5282624"/>
            <a:ext cx="54725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4587240" y="5054025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Hit</a:t>
            </a:r>
          </a:p>
          <a:p>
            <a:pPr algn="ctr"/>
            <a:r>
              <a:rPr lang="en-US" sz="1600" b="0" dirty="0" smtClean="0"/>
              <a:t>0.90</a:t>
            </a:r>
            <a:endParaRPr lang="en-US" sz="1600" b="0" dirty="0"/>
          </a:p>
        </p:txBody>
      </p:sp>
      <p:sp>
        <p:nvSpPr>
          <p:cNvPr id="53" name="TextBox 52"/>
          <p:cNvSpPr txBox="1"/>
          <p:nvPr/>
        </p:nvSpPr>
        <p:spPr>
          <a:xfrm>
            <a:off x="4587240" y="5511225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err="1" smtClean="0"/>
              <a:t>Avg</a:t>
            </a:r>
            <a:endParaRPr lang="en-US" sz="1600" b="0" dirty="0" smtClean="0"/>
          </a:p>
          <a:p>
            <a:pPr algn="ctr"/>
            <a:r>
              <a:rPr lang="en-US" sz="1600" b="0" dirty="0" smtClean="0"/>
              <a:t>0.10</a:t>
            </a:r>
            <a:endParaRPr lang="en-US" sz="1600" b="0" dirty="0"/>
          </a:p>
        </p:txBody>
      </p:sp>
      <p:sp>
        <p:nvSpPr>
          <p:cNvPr id="54" name="TextBox 53"/>
          <p:cNvSpPr txBox="1"/>
          <p:nvPr/>
        </p:nvSpPr>
        <p:spPr>
          <a:xfrm>
            <a:off x="5989320" y="4953000"/>
            <a:ext cx="392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–76+222–122+222 = 246 w/ </a:t>
            </a:r>
            <a:r>
              <a:rPr lang="en-US" sz="1600" b="0" dirty="0" err="1" smtClean="0"/>
              <a:t>prob</a:t>
            </a:r>
            <a:r>
              <a:rPr lang="en-US" sz="1600" b="0" dirty="0" smtClean="0"/>
              <a:t> 0.198</a:t>
            </a:r>
            <a:endParaRPr lang="en-US" sz="1600" b="0" dirty="0"/>
          </a:p>
        </p:txBody>
      </p:sp>
      <p:sp>
        <p:nvSpPr>
          <p:cNvPr id="55" name="TextBox 54"/>
          <p:cNvSpPr txBox="1"/>
          <p:nvPr/>
        </p:nvSpPr>
        <p:spPr>
          <a:xfrm>
            <a:off x="5989321" y="5562600"/>
            <a:ext cx="3885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–76+222–122+30 = 54  w/ prob. 0.022</a:t>
            </a:r>
            <a:endParaRPr lang="en-US" sz="1600" b="0" dirty="0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5044440" y="5816024"/>
            <a:ext cx="54725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609600" y="6044625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4170238" y="6400800"/>
            <a:ext cx="3144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–76+30 = -46  w/ </a:t>
            </a:r>
            <a:r>
              <a:rPr lang="en-US" sz="1600" b="0" dirty="0" err="1" smtClean="0"/>
              <a:t>prob</a:t>
            </a:r>
            <a:r>
              <a:rPr lang="en-US" sz="1600" b="0" dirty="0" smtClean="0"/>
              <a:t> 0.78</a:t>
            </a:r>
            <a:endParaRPr lang="en-US" sz="16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276600"/>
            <a:ext cx="8945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Options have value (from -4M to +14M) 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… be on the lookout for real options!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26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50278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9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u="sng" dirty="0"/>
              <a:t>Homework 03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6</a:t>
            </a:r>
            <a:r>
              <a:rPr lang="en-US" sz="2800" dirty="0" smtClean="0"/>
              <a:t>.  P(both husband and wife had doubts) = ?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7.  P(husband has doubts | wife has doubts) = 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8</a:t>
            </a:r>
            <a:r>
              <a:rPr lang="en-US" sz="2800" dirty="0" smtClean="0"/>
              <a:t>.  Overall divorce rate among all couples?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9</a:t>
            </a:r>
            <a:r>
              <a:rPr lang="en-US" sz="2800" dirty="0" smtClean="0"/>
              <a:t>.  Divorce rate when both had doubts?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10</a:t>
            </a:r>
            <a:r>
              <a:rPr lang="en-US" sz="2800" dirty="0" smtClean="0"/>
              <a:t>.  Are H and W independent and/or mutually exclusive?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2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P(both husband and wife had doubts) =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P(husband has doubts) = 47.0%</a:t>
            </a:r>
          </a:p>
          <a:p>
            <a:pPr lvl="1"/>
            <a:r>
              <a:rPr lang="en-US" dirty="0" smtClean="0"/>
              <a:t>P(wife has doubts) = 37.9%</a:t>
            </a:r>
          </a:p>
          <a:p>
            <a:pPr lvl="1"/>
            <a:r>
              <a:rPr lang="en-US" dirty="0" smtClean="0"/>
              <a:t>P(both have doubts) = </a:t>
            </a:r>
            <a:r>
              <a:rPr lang="en-US" dirty="0" smtClean="0">
                <a:solidFill>
                  <a:srgbClr val="FF0000"/>
                </a:solidFill>
              </a:rPr>
              <a:t>21.1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771974"/>
              </p:ext>
            </p:extLst>
          </p:nvPr>
        </p:nvGraphicFramePr>
        <p:xfrm>
          <a:off x="990600" y="2895600"/>
          <a:ext cx="80772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209800"/>
                <a:gridCol w="2362200"/>
                <a:gridCol w="1676400"/>
              </a:tblGrid>
              <a:tr h="13208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Husband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Husband </a:t>
                      </a:r>
                      <a:r>
                        <a:rPr lang="en-US" sz="2800" u="sng" dirty="0" smtClean="0"/>
                        <a:t>has doubts</a:t>
                      </a:r>
                      <a:endParaRPr lang="en-US" sz="2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 smtClean="0"/>
                        <a:t>Husband has</a:t>
                      </a:r>
                      <a:r>
                        <a:rPr lang="en-US" sz="2800" u="sng" dirty="0" smtClean="0"/>
                        <a:t> no doubts</a:t>
                      </a:r>
                      <a:endParaRPr lang="en-US" sz="2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Wife has</a:t>
                      </a:r>
                      <a:r>
                        <a:rPr lang="en-US" sz="2800" baseline="0" dirty="0" smtClean="0"/>
                        <a:t> doubts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21.1%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16.8%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  37.9%</a:t>
                      </a:r>
                      <a:endParaRPr lang="en-US" sz="28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Wife has </a:t>
                      </a:r>
                      <a:r>
                        <a:rPr lang="en-US" sz="2800" u="sng" dirty="0" smtClean="0"/>
                        <a:t>no doubts</a:t>
                      </a:r>
                      <a:endParaRPr lang="en-US" sz="2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/>
                        <a:t>25.9%</a:t>
                      </a:r>
                      <a:endParaRPr lang="en-US" sz="2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 smtClean="0"/>
                        <a:t>36.2%</a:t>
                      </a:r>
                      <a:endParaRPr lang="en-US" sz="28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  62.1%</a:t>
                      </a:r>
                      <a:endParaRPr lang="en-U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47.0%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53.0%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100.0%</a:t>
                      </a:r>
                      <a:endParaRPr lang="en-US" sz="28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5410200" y="6248400"/>
            <a:ext cx="1371600" cy="5181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03067" y="5410200"/>
            <a:ext cx="1371600" cy="5181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562600" y="4572000"/>
            <a:ext cx="1371600" cy="5181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52800" y="5562600"/>
            <a:ext cx="1371600" cy="5181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52800" y="4542949"/>
            <a:ext cx="1371600" cy="5181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27400" y="6234007"/>
            <a:ext cx="1371600" cy="5181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522369" y="4572000"/>
            <a:ext cx="1371600" cy="5181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562600" y="5560642"/>
            <a:ext cx="1371600" cy="5181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91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P(husband </a:t>
            </a:r>
            <a:r>
              <a:rPr lang="en-US" dirty="0" smtClean="0"/>
              <a:t>doubts </a:t>
            </a:r>
            <a:r>
              <a:rPr lang="en-US" dirty="0"/>
              <a:t>| wife has doubts) =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= 21.1 / 37.9 = </a:t>
            </a:r>
            <a:r>
              <a:rPr lang="en-US" dirty="0" smtClean="0">
                <a:solidFill>
                  <a:srgbClr val="FF0000"/>
                </a:solidFill>
              </a:rPr>
              <a:t>55.7%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9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61540"/>
              </p:ext>
            </p:extLst>
          </p:nvPr>
        </p:nvGraphicFramePr>
        <p:xfrm>
          <a:off x="990600" y="2895600"/>
          <a:ext cx="80772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209800"/>
                <a:gridCol w="2362200"/>
                <a:gridCol w="1676400"/>
              </a:tblGrid>
              <a:tr h="13208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Husband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Husband </a:t>
                      </a:r>
                      <a:r>
                        <a:rPr lang="en-US" sz="2800" u="sng" dirty="0" smtClean="0"/>
                        <a:t>has doubts</a:t>
                      </a:r>
                      <a:endParaRPr lang="en-US" sz="2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 smtClean="0"/>
                        <a:t>Husband has</a:t>
                      </a:r>
                      <a:r>
                        <a:rPr lang="en-US" sz="2800" u="sng" dirty="0" smtClean="0"/>
                        <a:t> no doubts</a:t>
                      </a:r>
                      <a:endParaRPr lang="en-US" sz="2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Wife has</a:t>
                      </a:r>
                      <a:r>
                        <a:rPr lang="en-US" sz="2800" baseline="0" dirty="0" smtClean="0"/>
                        <a:t> doubts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21.1%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16.8%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  </a:t>
                      </a:r>
                      <a:r>
                        <a:rPr lang="en-US" sz="2800" b="1" dirty="0" smtClean="0"/>
                        <a:t>37.9%</a:t>
                      </a:r>
                      <a:endParaRPr lang="en-US" sz="28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Wife has </a:t>
                      </a:r>
                      <a:r>
                        <a:rPr lang="en-US" sz="2800" u="sng" dirty="0" smtClean="0"/>
                        <a:t>no doubts</a:t>
                      </a:r>
                      <a:endParaRPr lang="en-US" sz="2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/>
                        <a:t>25.9%</a:t>
                      </a:r>
                      <a:endParaRPr lang="en-US" sz="2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 smtClean="0"/>
                        <a:t>36.2%</a:t>
                      </a:r>
                      <a:endParaRPr lang="en-US" sz="28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  62.1%</a:t>
                      </a:r>
                      <a:endParaRPr lang="en-U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47.0%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53.0%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100.0%</a:t>
                      </a:r>
                      <a:endParaRPr lang="en-US" sz="28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05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49544</TotalTime>
  <Words>942</Words>
  <Application>Microsoft Office PowerPoint</Application>
  <PresentationFormat>Custom</PresentationFormat>
  <Paragraphs>225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Tony Lin</dc:creator>
  <cp:lastModifiedBy>Lin, Tony H</cp:lastModifiedBy>
  <cp:revision>181</cp:revision>
  <dcterms:created xsi:type="dcterms:W3CDTF">2007-07-05T17:24:32Z</dcterms:created>
  <dcterms:modified xsi:type="dcterms:W3CDTF">2017-09-13T06:31:47Z</dcterms:modified>
</cp:coreProperties>
</file>