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1380" r:id="rId2"/>
    <p:sldId id="1359" r:id="rId3"/>
    <p:sldId id="1381" r:id="rId4"/>
    <p:sldId id="1382" r:id="rId5"/>
    <p:sldId id="1409" r:id="rId6"/>
    <p:sldId id="1384" r:id="rId7"/>
    <p:sldId id="1385" r:id="rId8"/>
    <p:sldId id="1413" r:id="rId9"/>
    <p:sldId id="1386" r:id="rId10"/>
    <p:sldId id="1389" r:id="rId11"/>
    <p:sldId id="1387" r:id="rId12"/>
    <p:sldId id="1401" r:id="rId13"/>
    <p:sldId id="1402" r:id="rId14"/>
    <p:sldId id="1403" r:id="rId15"/>
    <p:sldId id="1404" r:id="rId16"/>
    <p:sldId id="1406" r:id="rId17"/>
    <p:sldId id="1407" r:id="rId18"/>
    <p:sldId id="1405" r:id="rId19"/>
    <p:sldId id="1390" r:id="rId20"/>
    <p:sldId id="1366" r:id="rId21"/>
    <p:sldId id="1391" r:id="rId22"/>
    <p:sldId id="1398" r:id="rId23"/>
    <p:sldId id="1414" r:id="rId24"/>
    <p:sldId id="1378" r:id="rId25"/>
    <p:sldId id="1411" r:id="rId26"/>
    <p:sldId id="1379" r:id="rId27"/>
  </p:sldIdLst>
  <p:sldSz cx="9144000" cy="6858000" type="screen4x3"/>
  <p:notesSz cx="9271000" cy="69469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4000" i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4000" i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4000" i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4000" i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4000" i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4000" i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4000" i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4000" i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4000" i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008000"/>
    <a:srgbClr val="FF00FF"/>
    <a:srgbClr val="000066"/>
    <a:srgbClr val="CCFFFF"/>
    <a:srgbClr val="FF0000"/>
    <a:srgbClr val="FFCCCC"/>
    <a:srgbClr val="FFFFCC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62" autoAdjust="0"/>
    <p:restoredTop sz="94394" autoAdjust="0"/>
  </p:normalViewPr>
  <p:slideViewPr>
    <p:cSldViewPr>
      <p:cViewPr varScale="1">
        <p:scale>
          <a:sx n="66" d="100"/>
          <a:sy n="66" d="100"/>
        </p:scale>
        <p:origin x="1524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17963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65" tIns="46333" rIns="92665" bIns="46333" numCol="1" anchor="t" anchorCtr="0" compatLnSpc="1">
            <a:prstTxWarp prst="textNoShape">
              <a:avLst/>
            </a:prstTxWarp>
          </a:bodyPr>
          <a:lstStyle>
            <a:lvl1pPr algn="l" defTabSz="927100" eaLnBrk="1" hangingPunct="1">
              <a:defRPr sz="1200" i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51450" y="0"/>
            <a:ext cx="4017963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65" tIns="46333" rIns="92665" bIns="46333" numCol="1" anchor="t" anchorCtr="0" compatLnSpc="1">
            <a:prstTxWarp prst="textNoShape">
              <a:avLst/>
            </a:prstTxWarp>
          </a:bodyPr>
          <a:lstStyle>
            <a:lvl1pPr algn="r" defTabSz="927100" eaLnBrk="1" hangingPunct="1">
              <a:defRPr sz="1200" i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97650"/>
            <a:ext cx="4017963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65" tIns="46333" rIns="92665" bIns="46333" numCol="1" anchor="b" anchorCtr="0" compatLnSpc="1">
            <a:prstTxWarp prst="textNoShape">
              <a:avLst/>
            </a:prstTxWarp>
          </a:bodyPr>
          <a:lstStyle>
            <a:lvl1pPr algn="l" defTabSz="927100" eaLnBrk="1" hangingPunct="1">
              <a:defRPr sz="1200" i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51450" y="6597650"/>
            <a:ext cx="4017963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65" tIns="46333" rIns="92665" bIns="46333" numCol="1" anchor="b" anchorCtr="0" compatLnSpc="1">
            <a:prstTxWarp prst="textNoShape">
              <a:avLst/>
            </a:prstTxWarp>
          </a:bodyPr>
          <a:lstStyle>
            <a:lvl1pPr algn="r" defTabSz="927100" eaLnBrk="1" hangingPunct="1">
              <a:defRPr sz="1200" i="0"/>
            </a:lvl1pPr>
          </a:lstStyle>
          <a:p>
            <a:pPr>
              <a:defRPr/>
            </a:pPr>
            <a:fld id="{1FF52AEE-0BCB-482A-B98A-A97BC153474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39349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17963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65" tIns="46333" rIns="92665" bIns="46333" numCol="1" anchor="t" anchorCtr="0" compatLnSpc="1">
            <a:prstTxWarp prst="textNoShape">
              <a:avLst/>
            </a:prstTxWarp>
          </a:bodyPr>
          <a:lstStyle>
            <a:lvl1pPr algn="l" defTabSz="927100" eaLnBrk="1" hangingPunct="1">
              <a:defRPr sz="1200" i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251450" y="0"/>
            <a:ext cx="4017963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65" tIns="46333" rIns="92665" bIns="46333" numCol="1" anchor="t" anchorCtr="0" compatLnSpc="1">
            <a:prstTxWarp prst="textNoShape">
              <a:avLst/>
            </a:prstTxWarp>
          </a:bodyPr>
          <a:lstStyle>
            <a:lvl1pPr algn="r" defTabSz="927100" eaLnBrk="1" hangingPunct="1">
              <a:defRPr sz="1200" i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98775" y="520700"/>
            <a:ext cx="3473450" cy="26050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7100" y="3300413"/>
            <a:ext cx="7416800" cy="312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65" tIns="46333" rIns="92665" bIns="4633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97650"/>
            <a:ext cx="4017963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65" tIns="46333" rIns="92665" bIns="46333" numCol="1" anchor="b" anchorCtr="0" compatLnSpc="1">
            <a:prstTxWarp prst="textNoShape">
              <a:avLst/>
            </a:prstTxWarp>
          </a:bodyPr>
          <a:lstStyle>
            <a:lvl1pPr algn="l" defTabSz="927100" eaLnBrk="1" hangingPunct="1">
              <a:defRPr sz="1200" i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51450" y="6597650"/>
            <a:ext cx="4017963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65" tIns="46333" rIns="92665" bIns="46333" numCol="1" anchor="b" anchorCtr="0" compatLnSpc="1">
            <a:prstTxWarp prst="textNoShape">
              <a:avLst/>
            </a:prstTxWarp>
          </a:bodyPr>
          <a:lstStyle>
            <a:lvl1pPr algn="r" defTabSz="927100" eaLnBrk="1" hangingPunct="1">
              <a:defRPr sz="1200" i="0"/>
            </a:lvl1pPr>
          </a:lstStyle>
          <a:p>
            <a:pPr>
              <a:defRPr/>
            </a:pPr>
            <a:fld id="{83BB7EE7-73AE-47B9-830D-B53EC8F5015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733155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1DB19E-63A8-4087-82A8-97F01891856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07673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330311-CD39-412C-89B4-23AA6D7F16F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0411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50838"/>
            <a:ext cx="2057400" cy="63547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50838"/>
            <a:ext cx="6019800" cy="63547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B4ED27-AD52-4D83-9911-EC3E11C7DF6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36569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71FF13-D0C1-465C-9BDB-BC019D8BED0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131497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5CA180-7B87-4044-A67A-538A2EEAD03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4350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350838"/>
            <a:ext cx="4038600" cy="58213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350838"/>
            <a:ext cx="4038600" cy="58213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669CE6-C52A-4224-8DFD-A266B06A42C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38558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979736-05F7-46F4-BD57-4D212D124A5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48973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EAC494-A6B2-4ABA-AE1F-6F4FABCE64F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155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91DDDE-FD92-4CD4-9896-F743C242649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4648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51F4FF-97A1-49C6-90F8-63C3CB5F52A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7734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DE4D25-9984-42AD-9FCF-DBC59A13FA2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82912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1" y="0"/>
            <a:ext cx="10463753" cy="68580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6248400"/>
            <a:ext cx="6019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350838"/>
            <a:ext cx="8229600" cy="5821362"/>
          </a:xfrm>
          <a:prstGeom prst="rect">
            <a:avLst/>
          </a:prstGeom>
          <a:solidFill>
            <a:schemeClr val="bg1">
              <a:alpha val="89803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text styles</a:t>
            </a:r>
          </a:p>
          <a:p>
            <a:pPr lvl="1"/>
            <a:r>
              <a:rPr lang="en-US" altLang="en-US" dirty="0" smtClean="0"/>
              <a:t>Second level</a:t>
            </a:r>
          </a:p>
          <a:p>
            <a:pPr lvl="2"/>
            <a:r>
              <a:rPr lang="en-US" altLang="en-US" dirty="0" smtClean="0"/>
              <a:t>Third level</a:t>
            </a:r>
          </a:p>
          <a:p>
            <a:pPr lvl="3"/>
            <a:r>
              <a:rPr lang="en-US" altLang="en-US" dirty="0" smtClean="0"/>
              <a:t>Fourth level</a:t>
            </a:r>
          </a:p>
          <a:p>
            <a:pPr lvl="4"/>
            <a:r>
              <a:rPr lang="en-US" altLang="en-US" dirty="0" smtClean="0"/>
              <a:t>Fifth level</a:t>
            </a:r>
          </a:p>
        </p:txBody>
      </p:sp>
      <p:sp>
        <p:nvSpPr>
          <p:cNvPr id="1044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i="0"/>
            </a:lvl1pPr>
          </a:lstStyle>
          <a:p>
            <a:pPr>
              <a:defRPr/>
            </a:pPr>
            <a:fld id="{E8D516AD-8529-4B6F-B7C8-23F9303A89D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b="1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b="1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13038"/>
            <a:ext cx="8229600" cy="1706562"/>
          </a:xfrm>
        </p:spPr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Solution to Project 01</a:t>
            </a:r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071FF13-D0C1-465C-9BDB-BC019D8BED09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7811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/>
              <a:t>Some considerations for Project 1</a:t>
            </a:r>
            <a:r>
              <a:rPr lang="en-US" dirty="0" smtClean="0"/>
              <a:t>: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Did you make the most of available data?</a:t>
            </a:r>
          </a:p>
          <a:p>
            <a:pPr lvl="1"/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Did you plot your data?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Did you </a:t>
            </a:r>
            <a:r>
              <a:rPr lang="en-US" dirty="0" smtClean="0"/>
              <a:t>compare your results to real-world benchmarks?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071FF13-D0C1-465C-9BDB-BC019D8BED09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0828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Data were available for 100 large-cap stocks as well as for FFY … 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Did you compute metrics (percentage of positive returns, average, SD, Sharpe ratios) for the 100 companies?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Did you plot your data to see how FFY compared?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071FF13-D0C1-465C-9BDB-BC019D8BED09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32318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476" y="404376"/>
            <a:ext cx="7619048" cy="5714286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071FF13-D0C1-465C-9BDB-BC019D8BED09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  <p:sp>
        <p:nvSpPr>
          <p:cNvPr id="6" name="Down Arrow 5"/>
          <p:cNvSpPr/>
          <p:nvPr/>
        </p:nvSpPr>
        <p:spPr bwMode="auto">
          <a:xfrm>
            <a:off x="3215390" y="5105400"/>
            <a:ext cx="457200" cy="457200"/>
          </a:xfrm>
          <a:prstGeom prst="down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182256" y="4738914"/>
            <a:ext cx="129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0" dirty="0" smtClean="0">
                <a:solidFill>
                  <a:schemeClr val="bg1"/>
                </a:solidFill>
              </a:rPr>
              <a:t>FFY</a:t>
            </a:r>
            <a:endParaRPr lang="en-US" sz="2000" i="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14600" y="424542"/>
            <a:ext cx="4800600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i="0" dirty="0" smtClean="0"/>
              <a:t>Average monthly return for 100 large cap companies</a:t>
            </a:r>
          </a:p>
        </p:txBody>
      </p:sp>
    </p:spTree>
    <p:extLst>
      <p:ext uri="{BB962C8B-B14F-4D97-AF65-F5344CB8AC3E}">
        <p14:creationId xmlns:p14="http://schemas.microsoft.com/office/powerpoint/2010/main" val="2806882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476" y="404376"/>
            <a:ext cx="7619048" cy="5714286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071FF13-D0C1-465C-9BDB-BC019D8BED09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  <p:sp>
        <p:nvSpPr>
          <p:cNvPr id="6" name="Down Arrow 5"/>
          <p:cNvSpPr/>
          <p:nvPr/>
        </p:nvSpPr>
        <p:spPr bwMode="auto">
          <a:xfrm>
            <a:off x="2133600" y="5105400"/>
            <a:ext cx="457200" cy="457200"/>
          </a:xfrm>
          <a:prstGeom prst="down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Down Arrow 6"/>
          <p:cNvSpPr/>
          <p:nvPr/>
        </p:nvSpPr>
        <p:spPr bwMode="auto">
          <a:xfrm>
            <a:off x="3322820" y="5105400"/>
            <a:ext cx="457200" cy="457200"/>
          </a:xfrm>
          <a:prstGeom prst="downArrow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57400" y="4724400"/>
            <a:ext cx="129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0" dirty="0" smtClean="0"/>
              <a:t>FFY</a:t>
            </a:r>
            <a:endParaRPr lang="en-US" sz="2000" i="0" dirty="0"/>
          </a:p>
        </p:txBody>
      </p:sp>
      <p:sp>
        <p:nvSpPr>
          <p:cNvPr id="11" name="TextBox 10"/>
          <p:cNvSpPr txBox="1"/>
          <p:nvPr/>
        </p:nvSpPr>
        <p:spPr>
          <a:xfrm>
            <a:off x="2514600" y="424542"/>
            <a:ext cx="4800600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i="0" dirty="0" smtClean="0"/>
              <a:t>SD of monthly return for 100 large cap companies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124200" y="4419600"/>
            <a:ext cx="9139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0" dirty="0" smtClean="0"/>
              <a:t>S&amp;P 500</a:t>
            </a:r>
            <a:endParaRPr lang="en-US" sz="2000" i="0" dirty="0"/>
          </a:p>
        </p:txBody>
      </p:sp>
    </p:spTree>
    <p:extLst>
      <p:ext uri="{BB962C8B-B14F-4D97-AF65-F5344CB8AC3E}">
        <p14:creationId xmlns:p14="http://schemas.microsoft.com/office/powerpoint/2010/main" val="3337253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/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071FF13-D0C1-465C-9BDB-BC019D8BED09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  <p:sp>
        <p:nvSpPr>
          <p:cNvPr id="6" name="Down Arrow 5"/>
          <p:cNvSpPr/>
          <p:nvPr/>
        </p:nvSpPr>
        <p:spPr bwMode="auto">
          <a:xfrm>
            <a:off x="7117830" y="4800600"/>
            <a:ext cx="457200" cy="457200"/>
          </a:xfrm>
          <a:prstGeom prst="downArrow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476" y="744570"/>
            <a:ext cx="7619048" cy="5714286"/>
          </a:xfrm>
        </p:spPr>
      </p:pic>
      <p:sp>
        <p:nvSpPr>
          <p:cNvPr id="9" name="Down Arrow 8"/>
          <p:cNvSpPr/>
          <p:nvPr/>
        </p:nvSpPr>
        <p:spPr bwMode="auto">
          <a:xfrm>
            <a:off x="7924800" y="5111766"/>
            <a:ext cx="457200" cy="457200"/>
          </a:xfrm>
          <a:prstGeom prst="down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Down Arrow 9"/>
          <p:cNvSpPr/>
          <p:nvPr/>
        </p:nvSpPr>
        <p:spPr bwMode="auto">
          <a:xfrm>
            <a:off x="3962400" y="5111766"/>
            <a:ext cx="457200" cy="457200"/>
          </a:xfrm>
          <a:prstGeom prst="downArrow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772400" y="4730766"/>
            <a:ext cx="129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0" dirty="0" smtClean="0"/>
              <a:t>FFY</a:t>
            </a:r>
            <a:endParaRPr lang="en-US" sz="2000" i="0" dirty="0"/>
          </a:p>
        </p:txBody>
      </p:sp>
      <p:sp>
        <p:nvSpPr>
          <p:cNvPr id="14" name="TextBox 13"/>
          <p:cNvSpPr txBox="1"/>
          <p:nvPr/>
        </p:nvSpPr>
        <p:spPr>
          <a:xfrm>
            <a:off x="4115276" y="4419600"/>
            <a:ext cx="9139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0" dirty="0" smtClean="0"/>
              <a:t>S&amp;P 500</a:t>
            </a:r>
            <a:endParaRPr lang="en-US" sz="2000" i="0" dirty="0"/>
          </a:p>
        </p:txBody>
      </p:sp>
      <p:sp>
        <p:nvSpPr>
          <p:cNvPr id="16" name="TextBox 15"/>
          <p:cNvSpPr txBox="1"/>
          <p:nvPr/>
        </p:nvSpPr>
        <p:spPr>
          <a:xfrm>
            <a:off x="762000" y="381000"/>
            <a:ext cx="7619524" cy="6771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i="0" dirty="0" smtClean="0"/>
              <a:t>% of months w/ positive return</a:t>
            </a:r>
          </a:p>
          <a:p>
            <a:pPr algn="ctr"/>
            <a:endParaRPr lang="en-US" sz="1000" b="1" i="0" dirty="0" smtClean="0"/>
          </a:p>
        </p:txBody>
      </p:sp>
    </p:spTree>
    <p:extLst>
      <p:ext uri="{BB962C8B-B14F-4D97-AF65-F5344CB8AC3E}">
        <p14:creationId xmlns:p14="http://schemas.microsoft.com/office/powerpoint/2010/main" val="813980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/>
      <p:bldP spid="1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476" y="854316"/>
            <a:ext cx="7619048" cy="5714286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071FF13-D0C1-465C-9BDB-BC019D8BED09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  <p:sp>
        <p:nvSpPr>
          <p:cNvPr id="6" name="Down Arrow 5"/>
          <p:cNvSpPr/>
          <p:nvPr/>
        </p:nvSpPr>
        <p:spPr bwMode="auto">
          <a:xfrm>
            <a:off x="7848600" y="5098140"/>
            <a:ext cx="457200" cy="457200"/>
          </a:xfrm>
          <a:prstGeom prst="down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772400" y="4717140"/>
            <a:ext cx="129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0" dirty="0" smtClean="0"/>
              <a:t>FFY</a:t>
            </a:r>
            <a:endParaRPr lang="en-US" sz="2000" i="0" dirty="0"/>
          </a:p>
        </p:txBody>
      </p:sp>
      <p:sp>
        <p:nvSpPr>
          <p:cNvPr id="10" name="TextBox 9"/>
          <p:cNvSpPr txBox="1"/>
          <p:nvPr/>
        </p:nvSpPr>
        <p:spPr>
          <a:xfrm>
            <a:off x="762000" y="381000"/>
            <a:ext cx="7619524" cy="6771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i="0" dirty="0" smtClean="0"/>
              <a:t>Sharpe ratios for 100 large cap companies</a:t>
            </a:r>
          </a:p>
          <a:p>
            <a:pPr algn="ctr"/>
            <a:endParaRPr lang="en-US" sz="1000" b="1" i="0" dirty="0" smtClean="0"/>
          </a:p>
        </p:txBody>
      </p:sp>
    </p:spTree>
    <p:extLst>
      <p:ext uri="{BB962C8B-B14F-4D97-AF65-F5344CB8AC3E}">
        <p14:creationId xmlns:p14="http://schemas.microsoft.com/office/powerpoint/2010/main" val="2640595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Return v. risk plot</a:t>
            </a:r>
          </a:p>
          <a:p>
            <a:pPr lvl="1"/>
            <a:r>
              <a:rPr lang="en-US" dirty="0" smtClean="0"/>
              <a:t>Assumption:  return = k * SD</a:t>
            </a:r>
          </a:p>
          <a:p>
            <a:pPr lvl="1"/>
            <a:r>
              <a:rPr lang="en-US" dirty="0" smtClean="0"/>
              <a:t>For 100 companies, average of “return </a:t>
            </a:r>
            <a:r>
              <a:rPr lang="en-US" dirty="0"/>
              <a:t>/ </a:t>
            </a:r>
            <a:r>
              <a:rPr lang="en-US" dirty="0" smtClean="0"/>
              <a:t>SD” </a:t>
            </a:r>
            <a:r>
              <a:rPr lang="en-US" dirty="0"/>
              <a:t>= </a:t>
            </a:r>
            <a:r>
              <a:rPr lang="en-US" dirty="0" smtClean="0"/>
              <a:t>0.1637, SD = 0.04545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071FF13-D0C1-465C-9BDB-BC019D8BED09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2438400"/>
            <a:ext cx="5955983" cy="3578543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 bwMode="auto">
          <a:xfrm>
            <a:off x="2852058" y="4328886"/>
            <a:ext cx="152400" cy="1524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0345" y="4179719"/>
            <a:ext cx="326166" cy="42086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62000" y="3124200"/>
            <a:ext cx="10668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0" dirty="0" smtClean="0"/>
              <a:t>Technical note:  this is a plot for equities, does not include risk-free</a:t>
            </a:r>
            <a:endParaRPr lang="en-US" sz="1400" i="0" dirty="0"/>
          </a:p>
        </p:txBody>
      </p:sp>
    </p:spTree>
    <p:extLst>
      <p:ext uri="{BB962C8B-B14F-4D97-AF65-F5344CB8AC3E}">
        <p14:creationId xmlns:p14="http://schemas.microsoft.com/office/powerpoint/2010/main" val="2300852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Return v. risk plot</a:t>
            </a:r>
          </a:p>
          <a:p>
            <a:pPr lvl="1"/>
            <a:r>
              <a:rPr lang="en-US" dirty="0" smtClean="0"/>
              <a:t>For FFY, SD = 0.0071, return = 0.0084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sym typeface="Wingdings" panose="05000000000000000000" pitchFamily="2" charset="2"/>
              </a:rPr>
              <a:t>k</a:t>
            </a:r>
            <a:r>
              <a:rPr lang="en-US" baseline="-25000" dirty="0" err="1" smtClean="0">
                <a:sym typeface="Wingdings" panose="05000000000000000000" pitchFamily="2" charset="2"/>
              </a:rPr>
              <a:t>FFY</a:t>
            </a:r>
            <a:r>
              <a:rPr lang="en-US" dirty="0" smtClean="0">
                <a:sym typeface="Wingdings" panose="05000000000000000000" pitchFamily="2" charset="2"/>
              </a:rPr>
              <a:t> = 0.0084 / 0.0071 = 1.188</a:t>
            </a:r>
          </a:p>
          <a:p>
            <a:pPr lvl="1"/>
            <a:r>
              <a:rPr lang="en-US" dirty="0" smtClean="0"/>
              <a:t>Z</a:t>
            </a:r>
            <a:r>
              <a:rPr lang="en-US" baseline="-25000" dirty="0" smtClean="0"/>
              <a:t>FFY</a:t>
            </a:r>
            <a:r>
              <a:rPr lang="en-US" dirty="0" smtClean="0"/>
              <a:t> = (1.188 – 0.1637) / 0.04545 = 22.5[!]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071FF13-D0C1-465C-9BDB-BC019D8BED09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2438400"/>
            <a:ext cx="5955983" cy="3578543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 bwMode="auto">
          <a:xfrm>
            <a:off x="2852058" y="4328886"/>
            <a:ext cx="152400" cy="1524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67000" y="3962400"/>
            <a:ext cx="129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0" dirty="0" smtClean="0"/>
              <a:t>FFY</a:t>
            </a:r>
            <a:endParaRPr lang="en-US" sz="2000" i="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0345" y="4179719"/>
            <a:ext cx="326166" cy="420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390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Summary of FFY v. 100 companies</a:t>
            </a:r>
          </a:p>
          <a:p>
            <a:pPr lvl="1"/>
            <a:endParaRPr lang="en-US" dirty="0" smtClean="0"/>
          </a:p>
          <a:p>
            <a:pPr lvl="1"/>
            <a:r>
              <a:rPr lang="en-US" dirty="0" err="1" smtClean="0"/>
              <a:t>Avg</a:t>
            </a:r>
            <a:r>
              <a:rPr lang="en-US" dirty="0" smtClean="0"/>
              <a:t> return		… 0.97 SD’s below </a:t>
            </a:r>
            <a:r>
              <a:rPr lang="en-US" dirty="0" err="1" smtClean="0"/>
              <a:t>avg</a:t>
            </a:r>
            <a:endParaRPr lang="en-US" dirty="0" smtClean="0"/>
          </a:p>
          <a:p>
            <a:pPr lvl="1"/>
            <a:r>
              <a:rPr lang="en-US" dirty="0" smtClean="0"/>
              <a:t>SD of returns	… 3.17 SD’s below </a:t>
            </a:r>
            <a:r>
              <a:rPr lang="en-US" dirty="0" err="1" smtClean="0"/>
              <a:t>avg</a:t>
            </a:r>
            <a:endParaRPr lang="en-US" dirty="0" smtClean="0"/>
          </a:p>
          <a:p>
            <a:pPr lvl="1"/>
            <a:r>
              <a:rPr lang="en-US" dirty="0" smtClean="0"/>
              <a:t>% positive		… 11.7 SD’s above </a:t>
            </a:r>
            <a:r>
              <a:rPr lang="en-US" dirty="0" err="1" smtClean="0"/>
              <a:t>avg</a:t>
            </a:r>
            <a:endParaRPr lang="en-US" dirty="0" smtClean="0"/>
          </a:p>
          <a:p>
            <a:pPr lvl="1"/>
            <a:r>
              <a:rPr lang="en-US" dirty="0" smtClean="0"/>
              <a:t>Sharpe ratio	… 10.8 SD’s above </a:t>
            </a:r>
            <a:r>
              <a:rPr lang="en-US" dirty="0" err="1" smtClean="0"/>
              <a:t>avg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Return v. risk 	… 22.5 SD’s above what			              would be predicted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071FF13-D0C1-465C-9BDB-BC019D8BED09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27879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/>
              <a:t>Some considerations for Project 1</a:t>
            </a:r>
            <a:r>
              <a:rPr lang="en-US" dirty="0" smtClean="0"/>
              <a:t>: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Did you make the most of available data?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Did you plot your data?</a:t>
            </a:r>
          </a:p>
          <a:p>
            <a:pPr lvl="1"/>
            <a:endParaRPr lang="en-US" dirty="0"/>
          </a:p>
          <a:p>
            <a:pPr lvl="1"/>
            <a:r>
              <a:rPr lang="en-US" dirty="0">
                <a:solidFill>
                  <a:srgbClr val="FF0000"/>
                </a:solidFill>
              </a:rPr>
              <a:t>Did you </a:t>
            </a:r>
            <a:r>
              <a:rPr lang="en-US" dirty="0" smtClean="0">
                <a:solidFill>
                  <a:srgbClr val="FF0000"/>
                </a:solidFill>
              </a:rPr>
              <a:t>compare your results to real-world benchmarks?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071FF13-D0C1-465C-9BDB-BC019D8BED09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9273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Real-world tips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Two sets of skills are valued in the business world</a:t>
            </a:r>
          </a:p>
          <a:p>
            <a:pPr lvl="1"/>
            <a:endParaRPr lang="en-US" sz="150" dirty="0"/>
          </a:p>
          <a:p>
            <a:pPr lvl="1"/>
            <a:endParaRPr lang="en-US" sz="500" dirty="0" smtClean="0"/>
          </a:p>
          <a:p>
            <a:pPr lvl="1"/>
            <a:r>
              <a:rPr lang="en-US" dirty="0" smtClean="0"/>
              <a:t>Ability to complete assigned tasks</a:t>
            </a:r>
          </a:p>
          <a:p>
            <a:pPr lvl="1"/>
            <a:endParaRPr lang="en-US" sz="500" dirty="0" smtClean="0"/>
          </a:p>
          <a:p>
            <a:pPr lvl="1"/>
            <a:r>
              <a:rPr lang="en-US" dirty="0" smtClean="0"/>
              <a:t>Ability to think logically and independently</a:t>
            </a:r>
          </a:p>
          <a:p>
            <a:pPr lvl="1"/>
            <a:endParaRPr lang="en-US" dirty="0"/>
          </a:p>
          <a:p>
            <a:r>
              <a:rPr lang="en-US" dirty="0" smtClean="0"/>
              <a:t>This project was designed to provide practice for both sets of skills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20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Did you notice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b="1" dirty="0" smtClean="0"/>
          </a:p>
          <a:p>
            <a:pPr lvl="1"/>
            <a:r>
              <a:rPr lang="en-US" b="1" dirty="0" smtClean="0"/>
              <a:t>Does it make SENSE that a two-stock portfolio (chosen from just 13) would have a smaller standard deviation than a portfolio based on 500 stocks?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Does it make SENSE that FFY would lose money so rarely versus other stocks?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Does it make SENSE that a two-stock fund could so consistently beat the market?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72294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invest?</a:t>
            </a:r>
          </a:p>
          <a:p>
            <a:pPr lvl="1"/>
            <a:endParaRPr lang="en-US" sz="1000" dirty="0" smtClean="0"/>
          </a:p>
          <a:p>
            <a:pPr lvl="1"/>
            <a:r>
              <a:rPr lang="en-US" dirty="0" smtClean="0"/>
              <a:t>Diversification </a:t>
            </a:r>
            <a:r>
              <a:rPr lang="en-US" dirty="0"/>
              <a:t>reduces risk … </a:t>
            </a:r>
            <a:r>
              <a:rPr lang="en-US" dirty="0" smtClean="0"/>
              <a:t>one </a:t>
            </a:r>
            <a:r>
              <a:rPr lang="en-US" dirty="0"/>
              <a:t>totally acceptable answer is to invest in </a:t>
            </a:r>
            <a:r>
              <a:rPr lang="en-US" dirty="0" smtClean="0"/>
              <a:t>S&amp;P500</a:t>
            </a:r>
            <a:endParaRPr lang="en-US" dirty="0"/>
          </a:p>
          <a:p>
            <a:pPr lvl="2"/>
            <a:r>
              <a:rPr lang="en-US" dirty="0"/>
              <a:t>Some created portfolios using Excel’s “solver”, but this wasn’t necessary</a:t>
            </a:r>
          </a:p>
          <a:p>
            <a:pPr lvl="1"/>
            <a:endParaRPr lang="en-US" sz="1000" dirty="0" smtClean="0"/>
          </a:p>
          <a:p>
            <a:pPr lvl="1"/>
            <a:r>
              <a:rPr lang="en-US" dirty="0" smtClean="0"/>
              <a:t>Another </a:t>
            </a:r>
            <a:r>
              <a:rPr lang="en-US" dirty="0"/>
              <a:t>totally acceptable answer is to minimize risk; i.e., T-bonds</a:t>
            </a:r>
          </a:p>
          <a:p>
            <a:pPr lvl="2"/>
            <a:r>
              <a:rPr lang="en-US" dirty="0"/>
              <a:t>It doesn’t make sense to BORROW money </a:t>
            </a:r>
            <a:r>
              <a:rPr lang="en-US" dirty="0" smtClean="0"/>
              <a:t>to put into T-bonds</a:t>
            </a:r>
            <a:r>
              <a:rPr lang="en-US" dirty="0"/>
              <a:t>, since the return on T-bonds will be less than the interest </a:t>
            </a:r>
            <a:r>
              <a:rPr lang="en-US" dirty="0" smtClean="0"/>
              <a:t>rate</a:t>
            </a:r>
            <a:endParaRPr lang="en-US" dirty="0"/>
          </a:p>
          <a:p>
            <a:pPr lvl="1"/>
            <a:endParaRPr lang="en-US" sz="1000" dirty="0"/>
          </a:p>
          <a:p>
            <a:pPr lvl="1"/>
            <a:r>
              <a:rPr lang="en-US" dirty="0" smtClean="0"/>
              <a:t>Other investments provide varying returns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071FF13-D0C1-465C-9BDB-BC019D8BED09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28989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 of grades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Answer 10 numerical 				5	questions correctly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Make case that FFY is “too 			5	good to be true” </a:t>
            </a:r>
            <a:r>
              <a:rPr lang="en-US" dirty="0" smtClean="0">
                <a:sym typeface="Wingdings" panose="05000000000000000000" pitchFamily="2" charset="2"/>
              </a:rPr>
              <a:t> Strong Sell</a:t>
            </a: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Invest in S&amp;P500 and/or T-bonds		</a:t>
            </a:r>
            <a:r>
              <a:rPr lang="en-US" u="sng" dirty="0" smtClean="0">
                <a:sym typeface="Wingdings" panose="05000000000000000000" pitchFamily="2" charset="2"/>
              </a:rPr>
              <a:t>5.1</a:t>
            </a:r>
            <a:endParaRPr lang="en-US" dirty="0" smtClean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r>
              <a:rPr lang="en-US" dirty="0">
                <a:sym typeface="Wingdings" panose="05000000000000000000" pitchFamily="2" charset="2"/>
              </a:rPr>
              <a:t>	</a:t>
            </a:r>
            <a:r>
              <a:rPr lang="en-US" dirty="0" smtClean="0">
                <a:sym typeface="Wingdings" panose="05000000000000000000" pitchFamily="2" charset="2"/>
              </a:rPr>
              <a:t>						       15.1</a:t>
            </a:r>
            <a:r>
              <a:rPr lang="en-US" dirty="0">
                <a:sym typeface="Wingdings" panose="05000000000000000000" pitchFamily="2" charset="2"/>
              </a:rPr>
              <a:t>	</a:t>
            </a:r>
            <a:r>
              <a:rPr lang="en-US" dirty="0" smtClean="0">
                <a:sym typeface="Wingdings" panose="05000000000000000000" pitchFamily="2" charset="2"/>
              </a:rPr>
              <a:t>					     out of 15.0</a:t>
            </a:r>
          </a:p>
          <a:p>
            <a:pPr lvl="1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5EAC494-A6B2-4ABA-AE1F-6F4FABCE64F9}" type="slidenum">
              <a:rPr lang="en-US" altLang="en-US" smtClean="0"/>
              <a:pPr>
                <a:defRPr/>
              </a:pPr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2410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Concluding thoughts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071FF13-D0C1-465C-9BDB-BC019D8BED09}" type="slidenum">
              <a:rPr lang="en-US" altLang="en-US" smtClean="0"/>
              <a:pPr>
                <a:defRPr/>
              </a:pPr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38011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GSBA 545 lessons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Recall Lecture 1: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219200"/>
            <a:ext cx="6391275" cy="10287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199" y="2473324"/>
            <a:ext cx="6391275" cy="12858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1111" y="3948564"/>
            <a:ext cx="6267450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099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GSBA 545 lessons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lesson for GSBA 545, Data-based Decision Making:</a:t>
            </a:r>
          </a:p>
          <a:p>
            <a:pPr marL="0" indent="0" algn="ctr">
              <a:buNone/>
            </a:pPr>
            <a:endParaRPr lang="en-US" sz="1000" dirty="0" smtClean="0"/>
          </a:p>
          <a:p>
            <a:pPr marL="0" indent="0" algn="ctr">
              <a:buNone/>
            </a:pPr>
            <a:r>
              <a:rPr lang="en-US" sz="3600" dirty="0" smtClean="0">
                <a:solidFill>
                  <a:srgbClr val="FF0000"/>
                </a:solidFill>
              </a:rPr>
              <a:t>Use data to make decisions!</a:t>
            </a:r>
          </a:p>
          <a:p>
            <a:pPr lvl="1"/>
            <a:endParaRPr lang="en-US" sz="2000" dirty="0" smtClean="0"/>
          </a:p>
          <a:p>
            <a:pPr lvl="1"/>
            <a:r>
              <a:rPr lang="en-US" dirty="0" smtClean="0"/>
              <a:t>More data may be available than you realize:  make the most of all information</a:t>
            </a:r>
          </a:p>
          <a:p>
            <a:pPr lvl="1"/>
            <a:endParaRPr lang="en-US" sz="2000" dirty="0" smtClean="0"/>
          </a:p>
          <a:p>
            <a:pPr lvl="1"/>
            <a:r>
              <a:rPr lang="en-US" dirty="0" smtClean="0"/>
              <a:t>Always plot your data</a:t>
            </a:r>
          </a:p>
          <a:p>
            <a:pPr lvl="1"/>
            <a:endParaRPr lang="en-US" sz="2000" dirty="0" smtClean="0"/>
          </a:p>
          <a:p>
            <a:pPr lvl="1"/>
            <a:r>
              <a:rPr lang="en-US" dirty="0" smtClean="0"/>
              <a:t>Think about whether data makes sense:  compare results to real-world metrics</a:t>
            </a:r>
          </a:p>
        </p:txBody>
      </p:sp>
    </p:spTree>
    <p:extLst>
      <p:ext uri="{BB962C8B-B14F-4D97-AF65-F5344CB8AC3E}">
        <p14:creationId xmlns:p14="http://schemas.microsoft.com/office/powerpoint/2010/main" val="3710314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Closing thoughts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Making decisions in the business world is difficult … do your best</a:t>
            </a:r>
          </a:p>
          <a:p>
            <a:endParaRPr lang="en-US" dirty="0" smtClean="0"/>
          </a:p>
          <a:p>
            <a:r>
              <a:rPr lang="en-US" dirty="0" smtClean="0"/>
              <a:t>Three big lessons from GSBA 545:</a:t>
            </a:r>
          </a:p>
          <a:p>
            <a:pPr lvl="1"/>
            <a:endParaRPr lang="en-US" sz="2000" dirty="0"/>
          </a:p>
          <a:p>
            <a:pPr lvl="1"/>
            <a:r>
              <a:rPr lang="en-US" dirty="0" smtClean="0"/>
              <a:t>Lesson #1:  if a deal seems too good to be 			true, maybe it is … be careful</a:t>
            </a:r>
          </a:p>
          <a:p>
            <a:pPr lvl="1"/>
            <a:endParaRPr lang="en-US" sz="2000" dirty="0"/>
          </a:p>
          <a:p>
            <a:pPr lvl="1"/>
            <a:r>
              <a:rPr lang="en-US" dirty="0" smtClean="0"/>
              <a:t>Lesson #2:  ( … saved for later …)</a:t>
            </a:r>
          </a:p>
          <a:p>
            <a:pPr lvl="1"/>
            <a:endParaRPr lang="en-US" sz="2000" dirty="0"/>
          </a:p>
          <a:p>
            <a:pPr lvl="1"/>
            <a:r>
              <a:rPr lang="en-US" dirty="0"/>
              <a:t>Lesson </a:t>
            </a:r>
            <a:r>
              <a:rPr lang="en-US" dirty="0" smtClean="0"/>
              <a:t>#3:  </a:t>
            </a:r>
            <a:r>
              <a:rPr lang="en-US" dirty="0"/>
              <a:t>( … saved for later …)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3302000" y="2859314"/>
            <a:ext cx="5257800" cy="9906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3276600" y="4191000"/>
            <a:ext cx="5257800" cy="73297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3276600" y="5105400"/>
            <a:ext cx="5257800" cy="73297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439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Real-world tips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Two sets of skills are valued in the business world</a:t>
            </a:r>
          </a:p>
          <a:p>
            <a:pPr lvl="1"/>
            <a:endParaRPr lang="en-US" sz="150" dirty="0"/>
          </a:p>
          <a:p>
            <a:pPr lvl="1"/>
            <a:r>
              <a:rPr lang="en-US" sz="3200" dirty="0" smtClean="0">
                <a:solidFill>
                  <a:srgbClr val="FF0000"/>
                </a:solidFill>
              </a:rPr>
              <a:t>Ability to complete assigned tasks</a:t>
            </a:r>
          </a:p>
          <a:p>
            <a:pPr lvl="1"/>
            <a:endParaRPr lang="en-US" sz="500" dirty="0" smtClean="0"/>
          </a:p>
          <a:p>
            <a:pPr lvl="1"/>
            <a:r>
              <a:rPr lang="en-US" dirty="0" smtClean="0"/>
              <a:t>Ability to think logically and independently</a:t>
            </a:r>
          </a:p>
          <a:p>
            <a:pPr lvl="1"/>
            <a:endParaRPr lang="en-US" dirty="0"/>
          </a:p>
          <a:p>
            <a:r>
              <a:rPr lang="en-US" dirty="0" smtClean="0"/>
              <a:t>This project was designed to provide practice for both sets of skills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114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Assigned tasks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071FF13-D0C1-465C-9BDB-BC019D8BED09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2940503"/>
              </p:ext>
            </p:extLst>
          </p:nvPr>
        </p:nvGraphicFramePr>
        <p:xfrm>
          <a:off x="609600" y="1219200"/>
          <a:ext cx="7924800" cy="48558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172200"/>
                <a:gridCol w="1143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01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 of months </a:t>
                      </a:r>
                      <a:r>
                        <a:rPr lang="en-US" sz="24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</a:t>
                      </a:r>
                      <a:r>
                        <a:rPr lang="en-US" sz="2400" b="0" kern="1200" baseline="-250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FFY</a:t>
                      </a:r>
                      <a:r>
                        <a:rPr lang="en-US" sz="24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&gt; return</a:t>
                      </a:r>
                      <a:r>
                        <a:rPr lang="en-US" sz="24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S&amp;P500</a:t>
                      </a:r>
                      <a:r>
                        <a:rPr lang="en-US" sz="24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45.58%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02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CAGR for FFY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10.56%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03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IQR on monthly returns for FFY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0.98%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04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% of FFY monthly returns</a:t>
                      </a:r>
                      <a:r>
                        <a:rPr lang="en-US" sz="2400" b="0" baseline="0" dirty="0" smtClean="0">
                          <a:solidFill>
                            <a:schemeClr val="tx1"/>
                          </a:solidFill>
                        </a:rPr>
                        <a:t> &lt; 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7.44%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05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99% of 12-month returns for FFY &gt; ___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5.52%</a:t>
                      </a:r>
                    </a:p>
                  </a:txBody>
                  <a:tcPr marL="9525" marR="9525" marT="9525" marB="0" anchor="b"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06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Sharpe ratio for FFY (monthly</a:t>
                      </a:r>
                      <a:r>
                        <a:rPr lang="en-US" sz="24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data)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      0.573 </a:t>
                      </a:r>
                      <a:r>
                        <a:rPr lang="en-US" sz="1400" b="0" i="1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not 0.573%</a:t>
                      </a:r>
                      <a:r>
                        <a:rPr lang="en-US" sz="2400" b="1" i="1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endParaRPr lang="en-US" sz="2400" b="1" i="1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07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u="sng" dirty="0" smtClean="0"/>
                        <a:t>Expected</a:t>
                      </a:r>
                      <a:r>
                        <a:rPr lang="en-US" sz="2400" u="none" dirty="0" smtClean="0"/>
                        <a:t> </a:t>
                      </a:r>
                      <a:r>
                        <a:rPr lang="en-US" sz="2400" dirty="0" smtClean="0"/>
                        <a:t>% for </a:t>
                      </a:r>
                      <a:r>
                        <a:rPr lang="en-US" sz="2400" dirty="0" err="1" smtClean="0"/>
                        <a:t>return</a:t>
                      </a:r>
                      <a:r>
                        <a:rPr lang="en-US" sz="2400" baseline="-25000" dirty="0" err="1" smtClean="0"/>
                        <a:t>FFY</a:t>
                      </a:r>
                      <a:r>
                        <a:rPr lang="en-US" sz="2400" dirty="0" smtClean="0"/>
                        <a:t> &gt; </a:t>
                      </a:r>
                      <a:r>
                        <a:rPr lang="en-US" sz="2400" dirty="0" err="1" smtClean="0"/>
                        <a:t>return</a:t>
                      </a:r>
                      <a:r>
                        <a:rPr lang="en-US" sz="2400" baseline="-25000" dirty="0" err="1" smtClean="0"/>
                        <a:t>risk</a:t>
                      </a:r>
                      <a:r>
                        <a:rPr lang="en-US" sz="2400" baseline="-25000" dirty="0" smtClean="0"/>
                        <a:t>-free</a:t>
                      </a:r>
                      <a:r>
                        <a:rPr lang="en-US" sz="2400" dirty="0" smtClean="0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71.67%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08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Range for the 100 averages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3.06%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09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correl</a:t>
                      </a:r>
                      <a:r>
                        <a:rPr lang="en-US" sz="2400" dirty="0" smtClean="0"/>
                        <a:t>(return</a:t>
                      </a:r>
                      <a:r>
                        <a:rPr lang="en-US" sz="2400" baseline="-25000" dirty="0" smtClean="0"/>
                        <a:t>FFY</a:t>
                      </a:r>
                      <a:r>
                        <a:rPr lang="en-US" sz="2400" dirty="0" smtClean="0"/>
                        <a:t>,return</a:t>
                      </a:r>
                      <a:r>
                        <a:rPr lang="en-US" sz="2400" baseline="-25000" dirty="0" smtClean="0"/>
                        <a:t>S&amp;P500</a:t>
                      </a:r>
                      <a:r>
                        <a:rPr lang="en-US" sz="2400" dirty="0" smtClean="0"/>
                        <a:t>)</a:t>
                      </a:r>
                      <a:endParaRPr lang="en-US" sz="2400" baseline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0.319</a:t>
                      </a:r>
                      <a:endParaRPr lang="en-US" sz="2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10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% of</a:t>
                      </a:r>
                      <a:r>
                        <a:rPr lang="en-US" sz="2400" baseline="0" dirty="0" smtClean="0"/>
                        <a:t> FFY returns </a:t>
                      </a:r>
                      <a:r>
                        <a:rPr lang="en-US" sz="2400" u="sng" baseline="0" dirty="0" smtClean="0"/>
                        <a:t>&gt;</a:t>
                      </a:r>
                      <a:r>
                        <a:rPr lang="en-US" sz="2400" baseline="0" dirty="0" smtClean="0"/>
                        <a:t> 0.0% and &lt; 0.5%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29.77%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0392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(Demonstration in Excel)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071FF13-D0C1-465C-9BDB-BC019D8BED09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5744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Real-world tips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Two sets of skills are valued in the business world</a:t>
            </a:r>
          </a:p>
          <a:p>
            <a:pPr lvl="1"/>
            <a:endParaRPr lang="en-US" sz="150" dirty="0"/>
          </a:p>
          <a:p>
            <a:pPr lvl="1"/>
            <a:r>
              <a:rPr lang="en-US" sz="3200" dirty="0" smtClean="0">
                <a:solidFill>
                  <a:srgbClr val="FF0000"/>
                </a:solidFill>
              </a:rPr>
              <a:t>Ability to complete assigned tasks</a:t>
            </a:r>
          </a:p>
          <a:p>
            <a:pPr lvl="1"/>
            <a:endParaRPr lang="en-US" sz="500" dirty="0" smtClean="0"/>
          </a:p>
          <a:p>
            <a:pPr lvl="1"/>
            <a:r>
              <a:rPr lang="en-US" dirty="0" smtClean="0"/>
              <a:t>Ability to think logically and independently</a:t>
            </a:r>
          </a:p>
          <a:p>
            <a:pPr lvl="1"/>
            <a:endParaRPr lang="en-US" dirty="0"/>
          </a:p>
          <a:p>
            <a:r>
              <a:rPr lang="en-US" dirty="0" smtClean="0"/>
              <a:t>This project was designed to provide practice for both sets of skills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875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Real-world tips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Two sets of skills are valued in the business world</a:t>
            </a:r>
          </a:p>
          <a:p>
            <a:pPr lvl="1"/>
            <a:endParaRPr lang="en-US" sz="150" dirty="0"/>
          </a:p>
          <a:p>
            <a:pPr lvl="1"/>
            <a:endParaRPr lang="en-US" sz="500" dirty="0" smtClean="0"/>
          </a:p>
          <a:p>
            <a:pPr lvl="1"/>
            <a:r>
              <a:rPr lang="en-US" dirty="0" smtClean="0"/>
              <a:t>Ability to complete assigned tasks</a:t>
            </a:r>
          </a:p>
          <a:p>
            <a:pPr lvl="1"/>
            <a:r>
              <a:rPr lang="en-US" sz="3200" dirty="0" smtClean="0">
                <a:solidFill>
                  <a:srgbClr val="FF0000"/>
                </a:solidFill>
              </a:rPr>
              <a:t>Ability to think logically </a:t>
            </a:r>
          </a:p>
          <a:p>
            <a:pPr lvl="1"/>
            <a:endParaRPr lang="en-US" dirty="0"/>
          </a:p>
          <a:p>
            <a:r>
              <a:rPr lang="en-US" dirty="0" smtClean="0"/>
              <a:t>This project was designed to provide practice for both sets of skills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954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GSBA 545 lessons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Lecture 1: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219200"/>
            <a:ext cx="6391275" cy="10287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199" y="2473324"/>
            <a:ext cx="6391275" cy="12858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1111" y="3948564"/>
            <a:ext cx="6267450" cy="18002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47787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Some considerations for Project 1: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Did you make the most of available data?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Did you plot your data?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Did you </a:t>
            </a:r>
            <a:r>
              <a:rPr lang="en-US" dirty="0" smtClean="0"/>
              <a:t>compare your results to real-world benchmarks?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071FF13-D0C1-465C-9BDB-BC019D8BED09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03562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59399</TotalTime>
  <Words>761</Words>
  <Application>Microsoft Office PowerPoint</Application>
  <PresentationFormat>On-screen Show (4:3)</PresentationFormat>
  <Paragraphs>201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Wingdings</vt:lpstr>
      <vt:lpstr>Default Design</vt:lpstr>
      <vt:lpstr>PowerPoint Presentation</vt:lpstr>
      <vt:lpstr>Real-world tips</vt:lpstr>
      <vt:lpstr>Real-world tips</vt:lpstr>
      <vt:lpstr>PowerPoint Presentation</vt:lpstr>
      <vt:lpstr>PowerPoint Presentation</vt:lpstr>
      <vt:lpstr>Real-world tips</vt:lpstr>
      <vt:lpstr>Real-world tips</vt:lpstr>
      <vt:lpstr>GSBA 545 lessons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Did you notice …</vt:lpstr>
      <vt:lpstr>PowerPoint Presentation</vt:lpstr>
      <vt:lpstr>PowerPoint Presentation</vt:lpstr>
      <vt:lpstr>PowerPoint Presentation</vt:lpstr>
      <vt:lpstr>GSBA 545 lessons</vt:lpstr>
      <vt:lpstr>GSBA 545 lessons</vt:lpstr>
      <vt:lpstr>Closing thoughts</vt:lpstr>
    </vt:vector>
  </TitlesOfParts>
  <Company>The Boeing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Tony Lin</dc:creator>
  <cp:lastModifiedBy>Lin, Tony H</cp:lastModifiedBy>
  <cp:revision>234</cp:revision>
  <dcterms:created xsi:type="dcterms:W3CDTF">2007-07-05T17:24:32Z</dcterms:created>
  <dcterms:modified xsi:type="dcterms:W3CDTF">2017-10-25T21:56:17Z</dcterms:modified>
</cp:coreProperties>
</file>