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964" r:id="rId2"/>
    <p:sldId id="1072" r:id="rId3"/>
    <p:sldId id="1067" r:id="rId4"/>
    <p:sldId id="1068" r:id="rId5"/>
    <p:sldId id="1069" r:id="rId6"/>
    <p:sldId id="1071" r:id="rId7"/>
    <p:sldId id="1073" r:id="rId8"/>
  </p:sldIdLst>
  <p:sldSz cx="9144000" cy="6858000" type="screen4x3"/>
  <p:notesSz cx="9309100" cy="7023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6600"/>
    <a:srgbClr val="FFCC00"/>
    <a:srgbClr val="008000"/>
    <a:srgbClr val="DDDDDD"/>
    <a:srgbClr val="66FF33"/>
    <a:srgbClr val="FFFF00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2" autoAdjust="0"/>
    <p:restoredTop sz="94697" autoAdjust="0"/>
  </p:normalViewPr>
  <p:slideViewPr>
    <p:cSldViewPr>
      <p:cViewPr varScale="1">
        <p:scale>
          <a:sx n="66" d="100"/>
          <a:sy n="66" d="100"/>
        </p:scale>
        <p:origin x="15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675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0675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675" y="6670675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2BD005A-271F-41B8-B660-79F540837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31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675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0363" y="527050"/>
            <a:ext cx="3509962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5338"/>
            <a:ext cx="7448550" cy="31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70675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675" y="6670675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33D2A67D-AB87-4659-8744-58B146A419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240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4F25F-799F-4CFC-AA84-F5B4626CD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20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08F97-3D89-4021-88AE-8515F3734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60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825FB-8927-4F01-A684-B6D7CEDB6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38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F96E0-3103-4AF8-9AE1-1C03814E8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04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462C9-1E26-405C-B594-27C48155F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30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517BC-209C-436B-8473-EA917B1FD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8CC5A-DCFC-497C-9FF5-BBB6AE79C5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32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881AA-87A0-4C26-AEB5-6B31142567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09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71E8A-EE36-4BBD-B27E-36626A3A6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75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7AAC9-25D4-471C-A6D4-91AC176C8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6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72199-237A-40F1-9646-3AEAF31D79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57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484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50838"/>
            <a:ext cx="8229600" cy="5821362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2A1952C6-BE5C-40E0-AE27-C40D1BB50B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We have learned distributions for many random variables</a:t>
            </a:r>
          </a:p>
          <a:p>
            <a:pPr lvl="1"/>
            <a:r>
              <a:rPr lang="en-US" altLang="en-US" dirty="0" smtClean="0"/>
              <a:t>Normal distribution </a:t>
            </a:r>
          </a:p>
          <a:p>
            <a:pPr lvl="1"/>
            <a:r>
              <a:rPr lang="en-US" altLang="en-US" dirty="0" smtClean="0"/>
              <a:t>Binomial distribution</a:t>
            </a:r>
          </a:p>
          <a:p>
            <a:pPr lvl="1"/>
            <a:r>
              <a:rPr lang="en-US" altLang="en-US" dirty="0" smtClean="0"/>
              <a:t>T distribution (normal dist. but </a:t>
            </a:r>
            <a:r>
              <a:rPr lang="en-US" altLang="en-US" dirty="0" smtClean="0">
                <a:latin typeface="Symbol" panose="05050102010706020507" pitchFamily="18" charset="2"/>
              </a:rPr>
              <a:t>s</a:t>
            </a:r>
            <a:r>
              <a:rPr lang="en-US" altLang="en-US" dirty="0" smtClean="0"/>
              <a:t> unknown)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latin typeface="Symbol" panose="05050102010706020507" pitchFamily="18" charset="2"/>
              </a:rPr>
              <a:t>c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distribution</a:t>
            </a:r>
          </a:p>
          <a:p>
            <a:pPr lvl="1"/>
            <a:endParaRPr lang="en-US" altLang="en-US" sz="2000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29FE29-A114-478C-B795-8F5E901F507D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b="0" smtClean="0"/>
          </a:p>
        </p:txBody>
      </p:sp>
    </p:spTree>
    <p:extLst>
      <p:ext uri="{BB962C8B-B14F-4D97-AF65-F5344CB8AC3E}">
        <p14:creationId xmlns:p14="http://schemas.microsoft.com/office/powerpoint/2010/main" val="16632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Student question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15" y="2776115"/>
            <a:ext cx="7493984" cy="1958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908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to ask when deciding what type of inference to use: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How many populations?  </a:t>
            </a:r>
          </a:p>
          <a:p>
            <a:pPr lvl="2"/>
            <a:r>
              <a:rPr lang="en-US" dirty="0" smtClean="0"/>
              <a:t>1, 2 </a:t>
            </a:r>
            <a:r>
              <a:rPr lang="en-US" u="sng" dirty="0" smtClean="0"/>
              <a:t>matched</a:t>
            </a:r>
            <a:r>
              <a:rPr lang="en-US" dirty="0" smtClean="0"/>
              <a:t> populations, 2 </a:t>
            </a:r>
            <a:r>
              <a:rPr lang="en-US" u="sng" dirty="0" smtClean="0"/>
              <a:t>independent</a:t>
            </a:r>
            <a:r>
              <a:rPr lang="en-US" dirty="0" smtClean="0"/>
              <a:t> populations, 3 or more?</a:t>
            </a:r>
            <a:endParaRPr lang="en-US" dirty="0"/>
          </a:p>
          <a:p>
            <a:pPr lvl="2"/>
            <a:endParaRPr lang="en-US" sz="1000" dirty="0" smtClean="0"/>
          </a:p>
          <a:p>
            <a:pPr lvl="1"/>
            <a:r>
              <a:rPr lang="en-US" dirty="0" smtClean="0"/>
              <a:t>What type of data are in the population?</a:t>
            </a:r>
          </a:p>
          <a:p>
            <a:pPr lvl="2"/>
            <a:r>
              <a:rPr lang="en-US" dirty="0" smtClean="0"/>
              <a:t>Yes/no data, categorical, or numerical data?</a:t>
            </a:r>
          </a:p>
          <a:p>
            <a:pPr lvl="2"/>
            <a:endParaRPr lang="en-US" sz="1000" dirty="0" smtClean="0"/>
          </a:p>
          <a:p>
            <a:pPr lvl="1"/>
            <a:r>
              <a:rPr lang="en-US" dirty="0" smtClean="0"/>
              <a:t>What do you want to know about the population(s)?</a:t>
            </a:r>
          </a:p>
          <a:p>
            <a:pPr lvl="2"/>
            <a:r>
              <a:rPr lang="en-US" dirty="0" smtClean="0"/>
              <a:t>Percentage of items?  Average?  Standard deviation?  Comparison between populations?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76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 Bernoulli (“yes/no”) data</a:t>
            </a:r>
          </a:p>
          <a:p>
            <a:pPr lvl="1"/>
            <a:endParaRPr lang="en-US" sz="1000" dirty="0" smtClean="0"/>
          </a:p>
          <a:p>
            <a:pPr marL="457200" lvl="1" indent="0">
              <a:buNone/>
            </a:pPr>
            <a:r>
              <a:rPr lang="en-US" dirty="0" smtClean="0"/>
              <a:t>A. One population</a:t>
            </a:r>
          </a:p>
          <a:p>
            <a:pPr lvl="2"/>
            <a:r>
              <a:rPr lang="en-US" dirty="0" smtClean="0"/>
              <a:t>Small 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use binomial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Large n  use Z for hypothesis tests, CI’s</a:t>
            </a:r>
          </a:p>
          <a:p>
            <a:pPr lvl="1"/>
            <a:endParaRPr lang="en-US" sz="1000" dirty="0" smtClean="0"/>
          </a:p>
          <a:p>
            <a:pPr marL="457200" lvl="1" indent="0">
              <a:buNone/>
            </a:pPr>
            <a:r>
              <a:rPr lang="en-US" dirty="0" smtClean="0"/>
              <a:t>B. Two populations</a:t>
            </a:r>
            <a:endParaRPr lang="en-US" dirty="0"/>
          </a:p>
          <a:p>
            <a:pPr lvl="2"/>
            <a:endParaRPr lang="en-US" sz="500" dirty="0" smtClean="0"/>
          </a:p>
          <a:p>
            <a:pPr lvl="2"/>
            <a:r>
              <a:rPr lang="en-US" dirty="0" smtClean="0"/>
              <a:t>Testing if p</a:t>
            </a:r>
            <a:r>
              <a:rPr lang="en-US" baseline="-25000" dirty="0" smtClean="0"/>
              <a:t>1</a:t>
            </a:r>
            <a:r>
              <a:rPr lang="en-US" dirty="0" smtClean="0"/>
              <a:t> = p</a:t>
            </a:r>
            <a:r>
              <a:rPr lang="en-US" baseline="-25000" dirty="0" smtClean="0"/>
              <a:t>2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[preferred] Compute </a:t>
            </a:r>
            <a:r>
              <a:rPr lang="en-US" dirty="0" err="1" smtClean="0">
                <a:sym typeface="Wingdings" panose="05000000000000000000" pitchFamily="2" charset="2"/>
              </a:rPr>
              <a:t>p</a:t>
            </a:r>
            <a:r>
              <a:rPr lang="en-US" baseline="-25000" dirty="0" err="1" smtClean="0">
                <a:sym typeface="Wingdings" panose="05000000000000000000" pitchFamily="2" charset="2"/>
              </a:rPr>
              <a:t>pool</a:t>
            </a:r>
            <a:r>
              <a:rPr lang="en-US" dirty="0" smtClean="0">
                <a:sym typeface="Wingdings" panose="05000000000000000000" pitchFamily="2" charset="2"/>
              </a:rPr>
              <a:t>, two-sample Z test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c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test of independence (with r = 2, c = 2)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Z test of odds-ratio (compare 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(OR) to SE[</a:t>
            </a:r>
            <a:r>
              <a:rPr lang="en-US" dirty="0" err="1" smtClean="0">
                <a:sym typeface="Wingdings" panose="05000000000000000000" pitchFamily="2" charset="2"/>
              </a:rPr>
              <a:t>ln</a:t>
            </a:r>
            <a:r>
              <a:rPr lang="en-US" dirty="0" smtClean="0">
                <a:sym typeface="Wingdings" panose="05000000000000000000" pitchFamily="2" charset="2"/>
              </a:rPr>
              <a:t>(OR)] )</a:t>
            </a:r>
          </a:p>
          <a:p>
            <a:pPr lvl="2"/>
            <a:endParaRPr lang="en-US" sz="500" dirty="0" smtClean="0"/>
          </a:p>
          <a:p>
            <a:pPr lvl="2"/>
            <a:r>
              <a:rPr lang="en-US" dirty="0" smtClean="0"/>
              <a:t>Confidence interval </a:t>
            </a:r>
            <a:r>
              <a:rPr lang="en-US" dirty="0"/>
              <a:t>for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v. p</a:t>
            </a:r>
            <a:r>
              <a:rPr lang="en-US" baseline="-25000" dirty="0" smtClean="0"/>
              <a:t>2</a:t>
            </a:r>
            <a:r>
              <a:rPr lang="en-US" dirty="0" smtClean="0"/>
              <a:t>:  use Z</a:t>
            </a:r>
            <a:endParaRPr lang="en-US" baseline="-25000" dirty="0" smtClean="0"/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Absolute difference:  conf. interval for p</a:t>
            </a:r>
            <a:r>
              <a:rPr lang="en-US" baseline="-25000" dirty="0" smtClean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 – p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Relative difference:  conf. interval for odds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5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 Bernoulli (“yes/no”) data</a:t>
            </a:r>
          </a:p>
          <a:p>
            <a:pPr lvl="1"/>
            <a:endParaRPr lang="en-US" sz="500" dirty="0" smtClean="0"/>
          </a:p>
          <a:p>
            <a:pPr marL="457200" lvl="1" indent="0">
              <a:buNone/>
            </a:pPr>
            <a:r>
              <a:rPr lang="en-US" dirty="0" smtClean="0"/>
              <a:t>C. Three or more populations</a:t>
            </a:r>
          </a:p>
          <a:p>
            <a:pPr lvl="2"/>
            <a:r>
              <a:rPr lang="en-US" dirty="0" smtClean="0"/>
              <a:t>Testing if all populations have same proportion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Symbol" panose="05050102010706020507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 test of independence</a:t>
            </a:r>
          </a:p>
          <a:p>
            <a:pPr marL="400050" lvl="1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 Categorical </a:t>
            </a:r>
            <a:r>
              <a:rPr lang="en-US" dirty="0"/>
              <a:t>Data</a:t>
            </a:r>
          </a:p>
          <a:p>
            <a:pPr lvl="1"/>
            <a:endParaRPr lang="en-US" sz="500" dirty="0"/>
          </a:p>
          <a:p>
            <a:pPr marL="457200" lvl="1" indent="0">
              <a:buNone/>
            </a:pPr>
            <a:r>
              <a:rPr lang="en-US" dirty="0" smtClean="0"/>
              <a:t>A. Do </a:t>
            </a:r>
            <a:r>
              <a:rPr lang="en-US" u="sng" dirty="0"/>
              <a:t>multiple</a:t>
            </a:r>
            <a:r>
              <a:rPr lang="en-US" dirty="0"/>
              <a:t> populations </a:t>
            </a:r>
            <a:r>
              <a:rPr lang="en-US" dirty="0" smtClean="0"/>
              <a:t>all </a:t>
            </a:r>
            <a:r>
              <a:rPr lang="en-US" dirty="0"/>
              <a:t>have the same probabilities for each category?</a:t>
            </a:r>
          </a:p>
          <a:p>
            <a:pPr lvl="2"/>
            <a:r>
              <a:rPr lang="en-US" dirty="0"/>
              <a:t> </a:t>
            </a:r>
            <a:r>
              <a:rPr lang="en-US" dirty="0" smtClean="0">
                <a:latin typeface="Symbol" panose="05050102010706020507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(r–1)(c–1)</a:t>
            </a:r>
            <a:r>
              <a:rPr lang="en-US" dirty="0" smtClean="0"/>
              <a:t> test </a:t>
            </a:r>
            <a:r>
              <a:rPr lang="en-US" dirty="0"/>
              <a:t>of independence</a:t>
            </a:r>
          </a:p>
          <a:p>
            <a:pPr lvl="1"/>
            <a:endParaRPr lang="en-US" sz="500" dirty="0"/>
          </a:p>
          <a:p>
            <a:pPr marL="457200" lvl="1" indent="0">
              <a:buNone/>
            </a:pPr>
            <a:r>
              <a:rPr lang="en-US" dirty="0" smtClean="0"/>
              <a:t>B. Does </a:t>
            </a:r>
            <a:r>
              <a:rPr lang="en-US" u="sng" dirty="0"/>
              <a:t>one</a:t>
            </a:r>
            <a:r>
              <a:rPr lang="en-US" dirty="0"/>
              <a:t> population seem to match theoretical pre-specified probabilities?</a:t>
            </a:r>
          </a:p>
          <a:p>
            <a:pPr lvl="2"/>
            <a:r>
              <a:rPr lang="en-US" dirty="0"/>
              <a:t> </a:t>
            </a:r>
            <a:r>
              <a:rPr lang="en-US" dirty="0" smtClean="0">
                <a:latin typeface="Symbol" panose="05050102010706020507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k–1</a:t>
            </a:r>
            <a:r>
              <a:rPr lang="en-US" dirty="0" smtClean="0"/>
              <a:t> </a:t>
            </a:r>
            <a:r>
              <a:rPr lang="en-US" dirty="0"/>
              <a:t>“goodness of fit” test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66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 Numerical Data</a:t>
            </a:r>
          </a:p>
          <a:p>
            <a:pPr marL="0" indent="0">
              <a:buNone/>
            </a:pPr>
            <a:endParaRPr lang="en-US" sz="1600" dirty="0" smtClean="0"/>
          </a:p>
          <a:p>
            <a:pPr marL="400050" lvl="1" indent="0">
              <a:buNone/>
            </a:pPr>
            <a:r>
              <a:rPr lang="en-US" dirty="0" smtClean="0"/>
              <a:t>A.  One population of normally </a:t>
            </a:r>
            <a:r>
              <a:rPr lang="en-US" dirty="0" err="1" smtClean="0"/>
              <a:t>distrib</a:t>
            </a:r>
            <a:r>
              <a:rPr lang="en-US" dirty="0" smtClean="0"/>
              <a:t>. data</a:t>
            </a:r>
          </a:p>
          <a:p>
            <a:pPr marL="800100" lvl="2" indent="0">
              <a:buNone/>
            </a:pPr>
            <a:r>
              <a:rPr lang="en-US" dirty="0" smtClean="0"/>
              <a:t>1.  Inference for population mean when population SD is known </a:t>
            </a:r>
            <a:r>
              <a:rPr lang="en-US" dirty="0" smtClean="0">
                <a:sym typeface="Wingdings" panose="05000000000000000000" pitchFamily="2" charset="2"/>
              </a:rPr>
              <a:t> Z</a:t>
            </a:r>
          </a:p>
          <a:p>
            <a:pPr marL="800100" lvl="2" indent="0">
              <a:buNone/>
            </a:pPr>
            <a:r>
              <a:rPr lang="en-US" dirty="0" smtClean="0"/>
              <a:t>2.  </a:t>
            </a:r>
            <a:r>
              <a:rPr lang="en-US" dirty="0"/>
              <a:t>Inference for population mean when population SD is </a:t>
            </a:r>
            <a:r>
              <a:rPr lang="en-US" u="sng" dirty="0" smtClean="0"/>
              <a:t>unknown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</a:t>
            </a:r>
            <a:r>
              <a:rPr lang="en-US" baseline="-25000" dirty="0" err="1" smtClean="0">
                <a:sym typeface="Wingdings" panose="05000000000000000000" pitchFamily="2" charset="2"/>
              </a:rPr>
              <a:t>n</a:t>
            </a:r>
            <a:r>
              <a:rPr lang="en-US" baseline="-25000" dirty="0" smtClean="0">
                <a:sym typeface="Wingdings" panose="05000000000000000000" pitchFamily="2" charset="2"/>
              </a:rPr>
              <a:t>–1 </a:t>
            </a:r>
          </a:p>
          <a:p>
            <a:pPr marL="800100" lvl="2" indent="0">
              <a:buNone/>
            </a:pPr>
            <a:r>
              <a:rPr lang="en-US" dirty="0" smtClean="0"/>
              <a:t>3.  </a:t>
            </a:r>
            <a:r>
              <a:rPr lang="en-US" dirty="0"/>
              <a:t>Inference for population </a:t>
            </a:r>
            <a:r>
              <a:rPr lang="en-US" dirty="0" smtClean="0"/>
              <a:t>SD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c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infer. for 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s</a:t>
            </a:r>
            <a:endParaRPr lang="en-US" dirty="0">
              <a:latin typeface="Symbol" panose="05050102010706020507" pitchFamily="18" charset="2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/>
          </a:p>
          <a:p>
            <a:pPr marL="400050" lvl="1" indent="0">
              <a:buNone/>
            </a:pPr>
            <a:r>
              <a:rPr lang="en-US" dirty="0" smtClean="0"/>
              <a:t>B.  Two </a:t>
            </a:r>
            <a:r>
              <a:rPr lang="en-US" u="sng" dirty="0" smtClean="0"/>
              <a:t>matched</a:t>
            </a:r>
            <a:r>
              <a:rPr lang="en-US" dirty="0" smtClean="0"/>
              <a:t> populations</a:t>
            </a:r>
          </a:p>
          <a:p>
            <a:pPr marL="800100" lvl="2" indent="0">
              <a:buNone/>
            </a:pPr>
            <a:r>
              <a:rPr lang="en-US" dirty="0" smtClean="0"/>
              <a:t>1. Take differences </a:t>
            </a:r>
            <a:r>
              <a:rPr lang="en-US" dirty="0" smtClean="0">
                <a:sym typeface="Wingdings" panose="05000000000000000000" pitchFamily="2" charset="2"/>
              </a:rPr>
              <a:t> inference for one pop., </a:t>
            </a:r>
            <a:r>
              <a:rPr lang="en-US" dirty="0" err="1" smtClean="0">
                <a:sym typeface="Wingdings" panose="05000000000000000000" pitchFamily="2" charset="2"/>
              </a:rPr>
              <a:t>T</a:t>
            </a:r>
            <a:r>
              <a:rPr lang="en-US" baseline="-25000" dirty="0" err="1" smtClean="0">
                <a:sym typeface="Wingdings" panose="05000000000000000000" pitchFamily="2" charset="2"/>
              </a:rPr>
              <a:t>n</a:t>
            </a:r>
            <a:r>
              <a:rPr lang="en-US" baseline="-25000" dirty="0" smtClean="0">
                <a:sym typeface="Wingdings" panose="05000000000000000000" pitchFamily="2" charset="2"/>
              </a:rPr>
              <a:t>–1</a:t>
            </a:r>
          </a:p>
          <a:p>
            <a:pPr marL="8001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2.  [not recommended] one COULD compute SE(</a:t>
            </a:r>
            <a:r>
              <a:rPr lang="en-US" dirty="0">
                <a:latin typeface="MS Reference Sans Serif" panose="020B0604030504040204" pitchFamily="34" charset="0"/>
              </a:rPr>
              <a:t></a:t>
            </a:r>
            <a:r>
              <a:rPr lang="en-US" baseline="-25000" dirty="0" smtClean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–</a:t>
            </a:r>
            <a:r>
              <a:rPr lang="en-US" dirty="0">
                <a:latin typeface="MS Reference Sans Serif" panose="020B0604030504040204" pitchFamily="34" charset="0"/>
              </a:rPr>
              <a:t>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) = </a:t>
            </a:r>
            <a:r>
              <a:rPr lang="en-US" dirty="0" err="1" smtClean="0">
                <a:sym typeface="Wingdings" panose="05000000000000000000" pitchFamily="2" charset="2"/>
              </a:rPr>
              <a:t>sqrt</a:t>
            </a:r>
            <a:r>
              <a:rPr lang="en-US" dirty="0" smtClean="0">
                <a:sym typeface="Wingdings" panose="05000000000000000000" pitchFamily="2" charset="2"/>
              </a:rPr>
              <a:t>[ SE(</a:t>
            </a:r>
            <a:r>
              <a:rPr lang="en-US" dirty="0">
                <a:latin typeface="MS Reference Sans Serif" panose="020B0604030504040204" pitchFamily="34" charset="0"/>
              </a:rPr>
              <a:t></a:t>
            </a:r>
            <a:r>
              <a:rPr lang="en-US" baseline="-25000" dirty="0" smtClean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– 2cov(</a:t>
            </a:r>
            <a:r>
              <a:rPr lang="en-US" dirty="0" smtClean="0">
                <a:latin typeface="MS Reference Sans Serif" panose="020B0604030504040204" pitchFamily="34" charset="0"/>
              </a:rPr>
              <a:t></a:t>
            </a:r>
            <a:r>
              <a:rPr lang="en-US" baseline="-25000" dirty="0" smtClean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  <a:r>
              <a:rPr lang="en-US" dirty="0" smtClean="0">
                <a:latin typeface="MS Reference Sans Serif" panose="020B0604030504040204" pitchFamily="34" charset="0"/>
              </a:rPr>
              <a:t>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) + SE(</a:t>
            </a:r>
            <a:r>
              <a:rPr lang="en-US" dirty="0" smtClean="0">
                <a:latin typeface="MS Reference Sans Serif" panose="020B0604030504040204" pitchFamily="34" charset="0"/>
              </a:rPr>
              <a:t>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  <a:endParaRPr lang="en-US" dirty="0"/>
          </a:p>
          <a:p>
            <a:pPr marL="8001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8001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33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 Numerical Data</a:t>
            </a:r>
          </a:p>
          <a:p>
            <a:pPr marL="0" indent="0">
              <a:buNone/>
            </a:pPr>
            <a:endParaRPr lang="en-US" sz="1600" dirty="0" smtClean="0"/>
          </a:p>
          <a:p>
            <a:pPr marL="400050" lvl="1" indent="0">
              <a:buNone/>
            </a:pPr>
            <a:r>
              <a:rPr lang="en-US" dirty="0"/>
              <a:t>C</a:t>
            </a:r>
            <a:r>
              <a:rPr lang="en-US" dirty="0" smtClean="0"/>
              <a:t>.  Two populations of normally </a:t>
            </a:r>
            <a:r>
              <a:rPr lang="en-US" dirty="0" err="1" smtClean="0"/>
              <a:t>distrib</a:t>
            </a:r>
            <a:r>
              <a:rPr lang="en-US" dirty="0" smtClean="0"/>
              <a:t>. data</a:t>
            </a:r>
          </a:p>
          <a:p>
            <a:pPr marL="800100" lvl="2" indent="0">
              <a:buNone/>
            </a:pPr>
            <a:r>
              <a:rPr lang="en-US" dirty="0" smtClean="0"/>
              <a:t>1.  Inference for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–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when population SD’s might not be equal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min</a:t>
            </a:r>
            <a:r>
              <a:rPr lang="en-US" baseline="-25000" dirty="0" smtClean="0"/>
              <a:t>(n1–1, n2–1)</a:t>
            </a:r>
          </a:p>
          <a:p>
            <a:pPr marL="800100" lvl="2" indent="0">
              <a:buNone/>
            </a:pPr>
            <a:r>
              <a:rPr lang="en-US" dirty="0" smtClean="0"/>
              <a:t>2.  </a:t>
            </a:r>
            <a:r>
              <a:rPr lang="en-US" dirty="0"/>
              <a:t>Inference for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baseline="-25000" dirty="0"/>
              <a:t>1</a:t>
            </a:r>
            <a:r>
              <a:rPr lang="en-US" dirty="0"/>
              <a:t> –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baseline="-25000" dirty="0"/>
              <a:t>2</a:t>
            </a:r>
            <a:r>
              <a:rPr lang="en-US" dirty="0"/>
              <a:t> when population SD’s </a:t>
            </a:r>
            <a:r>
              <a:rPr lang="en-US" dirty="0" smtClean="0"/>
              <a:t>are known to be equal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compute s</a:t>
            </a:r>
            <a:r>
              <a:rPr lang="en-US" baseline="-25000" dirty="0" smtClean="0"/>
              <a:t>pool</a:t>
            </a:r>
            <a:r>
              <a:rPr lang="en-US" dirty="0" smtClean="0"/>
              <a:t>, T</a:t>
            </a:r>
            <a:r>
              <a:rPr lang="en-US" baseline="-25000" dirty="0" smtClean="0"/>
              <a:t>n1+n2–2</a:t>
            </a:r>
            <a:endParaRPr lang="en-US" baseline="-25000" dirty="0"/>
          </a:p>
          <a:p>
            <a:pPr marL="800100" lvl="2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3.  Comparing two population SD’s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F test for equal standard deviations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D.  Multiple populations of normal data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1.  Testing whether multiple populations all have the same mean (and same SD)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Analysis of Variance (ANOVA)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8170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27576</TotalTime>
  <Words>477</Words>
  <Application>Microsoft Office PowerPoint</Application>
  <PresentationFormat>On-screen Show 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Reference Sans Serif</vt:lpstr>
      <vt:lpstr>Symbol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Lin</dc:creator>
  <cp:lastModifiedBy>Lin, Tony H</cp:lastModifiedBy>
  <cp:revision>122</cp:revision>
  <cp:lastPrinted>2017-09-29T22:08:44Z</cp:lastPrinted>
  <dcterms:created xsi:type="dcterms:W3CDTF">2007-07-05T17:24:32Z</dcterms:created>
  <dcterms:modified xsi:type="dcterms:W3CDTF">2017-10-12T03:21:08Z</dcterms:modified>
</cp:coreProperties>
</file>