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03" r:id="rId2"/>
    <p:sldId id="311" r:id="rId3"/>
    <p:sldId id="260" r:id="rId4"/>
    <p:sldId id="312" r:id="rId5"/>
    <p:sldId id="319" r:id="rId6"/>
    <p:sldId id="341" r:id="rId7"/>
    <p:sldId id="314" r:id="rId8"/>
    <p:sldId id="315" r:id="rId9"/>
    <p:sldId id="316" r:id="rId10"/>
    <p:sldId id="336" r:id="rId11"/>
    <p:sldId id="318" r:id="rId12"/>
    <p:sldId id="317" r:id="rId13"/>
    <p:sldId id="342" r:id="rId14"/>
    <p:sldId id="320" r:id="rId15"/>
    <p:sldId id="324" r:id="rId16"/>
    <p:sldId id="343" r:id="rId17"/>
    <p:sldId id="323" r:id="rId18"/>
    <p:sldId id="344" r:id="rId19"/>
    <p:sldId id="331" r:id="rId20"/>
    <p:sldId id="325" r:id="rId21"/>
    <p:sldId id="326" r:id="rId22"/>
    <p:sldId id="327" r:id="rId23"/>
    <p:sldId id="328" r:id="rId24"/>
    <p:sldId id="329" r:id="rId25"/>
    <p:sldId id="333" r:id="rId26"/>
    <p:sldId id="337" r:id="rId27"/>
    <p:sldId id="339" r:id="rId28"/>
    <p:sldId id="340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563" autoAdjust="0"/>
  </p:normalViewPr>
  <p:slideViewPr>
    <p:cSldViewPr>
      <p:cViewPr varScale="1">
        <p:scale>
          <a:sx n="66" d="100"/>
          <a:sy n="66" d="100"/>
        </p:scale>
        <p:origin x="87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D9B6F57-589E-48CA-B66E-D367E915602F}" type="datetimeFigureOut">
              <a:rPr lang="en-US"/>
              <a:pPr>
                <a:defRPr/>
              </a:pPr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748E8BF-740E-4074-99B4-405DFDC0D0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0307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6E821-08F9-4B25-B23D-94A7F5FB2C52}" type="datetime1">
              <a:rPr lang="en-US"/>
              <a:pPr>
                <a:defRPr/>
              </a:pPr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4B53C-5020-4A81-B479-44FF38BB3C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60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6D031-27ED-474E-923B-AF23C2B3AEE0}" type="datetime1">
              <a:rPr lang="en-US"/>
              <a:pPr>
                <a:defRPr/>
              </a:pPr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5D3DC-F50C-4F4C-A0DC-C908B52D6B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83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BA73C-D452-4226-ADB9-DB37966AA84E}" type="datetime1">
              <a:rPr lang="en-US"/>
              <a:pPr>
                <a:defRPr/>
              </a:pPr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85868-8F6E-4802-BE75-621D8D5B4C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2711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838"/>
            <a:ext cx="8229600" cy="5821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1FF13-D0C1-465C-9BDB-BC019D8BED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0108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9FA07-E348-4F33-99A0-1F8CA7B556DC}" type="datetime1">
              <a:rPr lang="en-US"/>
              <a:pPr>
                <a:defRPr/>
              </a:pPr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E62E7337-2D31-4C7D-B933-63E6CE8A5F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620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E6108-DB3E-4228-9DC8-BC34BC50254A}" type="datetime1">
              <a:rPr lang="en-US"/>
              <a:pPr>
                <a:defRPr/>
              </a:pPr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703FA-F3D0-4D15-829F-A486D81443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504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04800"/>
            <a:ext cx="4038600" cy="58213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04800"/>
            <a:ext cx="4038600" cy="58213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27361EF-C691-4243-A817-C02B8A22C63D}" type="datetime1">
              <a:rPr lang="en-US"/>
              <a:pPr>
                <a:defRPr/>
              </a:pPr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8DC1D-3C3D-4097-9924-5A1C817B2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9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FECDE-ABFB-4F69-B9B2-8EC618D586E6}" type="datetime1">
              <a:rPr lang="en-US"/>
              <a:pPr>
                <a:defRPr/>
              </a:pPr>
              <a:t>10/25/2017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F1F41-A9AD-4A8E-8224-465F380C03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780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DE757-4F89-4AC9-8D20-B74958FEBA7C}" type="datetime1">
              <a:rPr lang="en-US"/>
              <a:pPr>
                <a:defRPr/>
              </a:pPr>
              <a:t>10/25/2017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6A6AA-E5C6-4260-90CC-C2B946084F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85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47D0C-A583-4051-BC3C-009FBE8D04FA}" type="datetime1">
              <a:rPr lang="en-US"/>
              <a:pPr>
                <a:defRPr/>
              </a:pPr>
              <a:t>10/25/2017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0E042-2630-4FC2-A81D-89A1220457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8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AAC6B-467A-40A8-B35D-AF2050FF6F47}" type="datetime1">
              <a:rPr lang="en-US"/>
              <a:pPr>
                <a:defRPr/>
              </a:pPr>
              <a:t>10/25/2017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63A1F-1E81-4E5F-AA70-12814902CA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75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06ADB-1CFE-4B21-B5CC-102C5856CBBE}" type="datetime1">
              <a:rPr lang="en-US"/>
              <a:pPr>
                <a:defRPr/>
              </a:pPr>
              <a:t>10/25/2017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4C3E0-D4F6-4264-B2FE-2D3B05522D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42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9A83400-6CFD-446A-9BFF-DE85E8324D4C}" type="datetime1">
              <a:rPr lang="en-US"/>
              <a:pPr>
                <a:defRPr/>
              </a:pPr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422259E-AA38-4979-AEA5-A430A209D9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reeform 14"/>
          <p:cNvSpPr/>
          <p:nvPr userDrawn="1"/>
        </p:nvSpPr>
        <p:spPr>
          <a:xfrm>
            <a:off x="342900" y="4457700"/>
            <a:ext cx="8648700" cy="1771650"/>
          </a:xfrm>
          <a:custGeom>
            <a:avLst/>
            <a:gdLst>
              <a:gd name="connsiteX0" fmla="*/ 0 w 8648700"/>
              <a:gd name="connsiteY0" fmla="*/ 1581150 h 1771650"/>
              <a:gd name="connsiteX1" fmla="*/ 590550 w 8648700"/>
              <a:gd name="connsiteY1" fmla="*/ 533400 h 1771650"/>
              <a:gd name="connsiteX2" fmla="*/ 7962900 w 8648700"/>
              <a:gd name="connsiteY2" fmla="*/ 0 h 1771650"/>
              <a:gd name="connsiteX3" fmla="*/ 8648700 w 8648700"/>
              <a:gd name="connsiteY3" fmla="*/ 1771650 h 1771650"/>
              <a:gd name="connsiteX4" fmla="*/ 0 w 8648700"/>
              <a:gd name="connsiteY4" fmla="*/ 15811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700" h="1771650">
                <a:moveTo>
                  <a:pt x="0" y="1581150"/>
                </a:moveTo>
                <a:lnTo>
                  <a:pt x="590550" y="533400"/>
                </a:lnTo>
                <a:lnTo>
                  <a:pt x="7962900" y="0"/>
                </a:lnTo>
                <a:lnTo>
                  <a:pt x="8648700" y="1771650"/>
                </a:lnTo>
                <a:lnTo>
                  <a:pt x="0" y="15811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14" r:id="rId2"/>
    <p:sldLayoutId id="2147483806" r:id="rId3"/>
    <p:sldLayoutId id="2147483815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0" y="4495800"/>
            <a:ext cx="9144000" cy="1371600"/>
          </a:xfrm>
          <a:solidFill>
            <a:schemeClr val="tx1">
              <a:alpha val="90195"/>
            </a:schemeClr>
          </a:solidFill>
        </p:spPr>
        <p:txBody>
          <a:bodyPr/>
          <a:lstStyle/>
          <a:p>
            <a:r>
              <a:rPr lang="en-US" altLang="en-US" sz="4800" b="1" dirty="0" smtClean="0"/>
              <a:t/>
            </a:r>
            <a:br>
              <a:rPr lang="en-US" altLang="en-US" sz="4800" b="1" dirty="0" smtClean="0"/>
            </a:br>
            <a:r>
              <a:rPr lang="en-US" altLang="en-US" sz="4800" b="1" dirty="0" smtClean="0"/>
              <a:t>Project 2 Solution</a:t>
            </a:r>
            <a:br>
              <a:rPr lang="en-US" altLang="en-US" sz="4800" b="1" dirty="0" smtClean="0"/>
            </a:br>
            <a:endParaRPr lang="en-US" altLang="en-US" sz="4800" b="1" dirty="0" smtClean="0"/>
          </a:p>
        </p:txBody>
      </p:sp>
      <p:sp>
        <p:nvSpPr>
          <p:cNvPr id="512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B3315C5-0693-4F55-AFA2-0894A7CD5A36}" type="slidenum">
              <a:rPr lang="en-US" altLang="en-US" smtClean="0">
                <a:solidFill>
                  <a:schemeClr val="bg1"/>
                </a:solidFill>
                <a:latin typeface="Calibri" panose="020F0502020204030204" pitchFamily="34" charset="0"/>
              </a:rPr>
              <a:pPr/>
              <a:t>1</a:t>
            </a:fld>
            <a:endParaRPr lang="en-US" altLang="en-US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Simplifying assumptions:</a:t>
            </a:r>
          </a:p>
          <a:p>
            <a:pPr lvl="1"/>
            <a:endParaRPr lang="en-US" sz="1600" b="1" dirty="0"/>
          </a:p>
          <a:p>
            <a:pPr lvl="1"/>
            <a:r>
              <a:rPr lang="en-US" b="1" dirty="0"/>
              <a:t>If selling insurance, </a:t>
            </a:r>
            <a:r>
              <a:rPr lang="en-US" b="1" dirty="0" smtClean="0"/>
              <a:t>sell </a:t>
            </a:r>
            <a:r>
              <a:rPr lang="en-US" b="1" dirty="0"/>
              <a:t>n=121:  with </a:t>
            </a:r>
            <a:r>
              <a:rPr lang="en-US" b="1" dirty="0" smtClean="0"/>
              <a:t>large </a:t>
            </a:r>
            <a:r>
              <a:rPr lang="en-US" b="1" dirty="0"/>
              <a:t>n, </a:t>
            </a:r>
            <a:r>
              <a:rPr lang="en-US" b="1" dirty="0" smtClean="0"/>
              <a:t>incremental </a:t>
            </a:r>
            <a:r>
              <a:rPr lang="en-US" b="1" dirty="0"/>
              <a:t>$4M </a:t>
            </a:r>
            <a:r>
              <a:rPr lang="en-US" b="1" dirty="0" smtClean="0"/>
              <a:t>&gt; EV(incremental </a:t>
            </a:r>
            <a:r>
              <a:rPr lang="en-US" b="1" dirty="0"/>
              <a:t>payout </a:t>
            </a:r>
            <a:r>
              <a:rPr lang="en-US" b="1" dirty="0" smtClean="0"/>
              <a:t>)</a:t>
            </a:r>
            <a:endParaRPr lang="en-US" b="1" dirty="0"/>
          </a:p>
          <a:p>
            <a:pPr lvl="1"/>
            <a:endParaRPr lang="en-US" sz="1600" b="1" dirty="0"/>
          </a:p>
          <a:p>
            <a:pPr lvl="1"/>
            <a:r>
              <a:rPr lang="en-US" b="1" dirty="0"/>
              <a:t>Do not invest in Tier C, since payouts only begin at default #9 … too unlikely to every pay off</a:t>
            </a:r>
          </a:p>
          <a:p>
            <a:pPr lvl="1"/>
            <a:endParaRPr lang="en-US" sz="1600" b="1" dirty="0" smtClean="0"/>
          </a:p>
          <a:p>
            <a:pPr lvl="1"/>
            <a:r>
              <a:rPr lang="en-US" b="1" dirty="0" smtClean="0"/>
              <a:t>Do not borrow money at 7% to invest in Treasury bonds at 2.22%</a:t>
            </a:r>
          </a:p>
          <a:p>
            <a:pPr lvl="2"/>
            <a:r>
              <a:rPr lang="en-US" b="1" dirty="0" smtClean="0"/>
              <a:t>And why would investors pay </a:t>
            </a:r>
            <a:r>
              <a:rPr lang="en-US" b="1" u="sng" dirty="0" smtClean="0"/>
              <a:t>you</a:t>
            </a:r>
            <a:r>
              <a:rPr lang="en-US" b="1" dirty="0" smtClean="0"/>
              <a:t> to buy T-bonds?</a:t>
            </a:r>
          </a:p>
          <a:p>
            <a:pPr lvl="2"/>
            <a:r>
              <a:rPr lang="en-US" b="1" dirty="0" smtClean="0"/>
              <a:t>Also:  don’t tie up money in Treasury bonds if you might need cash to pay off loans; but since liquidity wasn’t explicitly mentioned, you will not be penalized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E7337-2D31-4C7D-B933-63E6CE8A5F86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92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 bwMode="auto">
          <a:solidFill>
            <a:schemeClr val="tx1">
              <a:alpha val="79999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(Set up a spreadsheet to look at combinations)</a:t>
            </a:r>
          </a:p>
        </p:txBody>
      </p:sp>
      <p:sp>
        <p:nvSpPr>
          <p:cNvPr id="1433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2194CBA-D1E9-4C93-A5D7-1065DC6B408A}" type="slidenum">
              <a:rPr lang="en-US" altLang="en-US" smtClean="0">
                <a:solidFill>
                  <a:srgbClr val="FF0000"/>
                </a:solidFill>
                <a:latin typeface="Calibri" panose="020F0502020204030204" pitchFamily="34" charset="0"/>
              </a:rPr>
              <a:pPr/>
              <a:t>11</a:t>
            </a:fld>
            <a:endParaRPr lang="en-US" altLang="en-US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1434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908175"/>
            <a:ext cx="8191500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/>
          <p:cNvSpPr>
            <a:spLocks noGrp="1"/>
          </p:cNvSpPr>
          <p:nvPr>
            <p:ph idx="1"/>
          </p:nvPr>
        </p:nvSpPr>
        <p:spPr bwMode="auto">
          <a:solidFill>
            <a:schemeClr val="tx1">
              <a:alpha val="79999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b="1" dirty="0" smtClean="0"/>
              <a:t>Q3.  Investment combinations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b="1" dirty="0"/>
          </a:p>
          <a:p>
            <a:endParaRPr lang="en-US" altLang="en-US" b="1" dirty="0" smtClean="0"/>
          </a:p>
          <a:p>
            <a:pPr lvl="1"/>
            <a:endParaRPr lang="en-US" altLang="en-US" sz="2400" b="1" dirty="0" smtClean="0"/>
          </a:p>
        </p:txBody>
      </p:sp>
      <p:sp>
        <p:nvSpPr>
          <p:cNvPr id="1536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40BD544-2DE5-4CBF-85B5-98E60EA91867}" type="slidenum">
              <a:rPr lang="en-US" altLang="en-US" smtClean="0">
                <a:solidFill>
                  <a:srgbClr val="FF0000"/>
                </a:solidFill>
                <a:latin typeface="Calibri" panose="020F0502020204030204" pitchFamily="34" charset="0"/>
              </a:rPr>
              <a:pPr/>
              <a:t>12</a:t>
            </a:fld>
            <a:endParaRPr lang="en-US" altLang="en-US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23900" y="1219200"/>
          <a:ext cx="7696199" cy="3551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1783"/>
                <a:gridCol w="2360986"/>
                <a:gridCol w="2391647"/>
                <a:gridCol w="1471783"/>
              </a:tblGrid>
              <a:tr h="436284">
                <a:tc>
                  <a:txBody>
                    <a:bodyPr/>
                    <a:lstStyle/>
                    <a:p>
                      <a:pPr algn="l" fontAlgn="b"/>
                      <a:endParaRPr lang="en-US" sz="2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sng" strike="noStrike" dirty="0">
                          <a:solidFill>
                            <a:schemeClr val="bg1"/>
                          </a:solidFill>
                          <a:effectLst/>
                        </a:rPr>
                        <a:t>EV</a:t>
                      </a:r>
                      <a:endParaRPr lang="en-US" sz="2800" b="1" i="0" u="sng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1" u="sng" strike="noStrike" dirty="0">
                          <a:solidFill>
                            <a:schemeClr val="bg1"/>
                          </a:solidFill>
                          <a:effectLst/>
                        </a:rPr>
                        <a:t>SE</a:t>
                      </a:r>
                      <a:endParaRPr lang="en-US" sz="2800" b="0" i="1" u="sng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1" u="sng" strike="noStrike" dirty="0">
                          <a:solidFill>
                            <a:schemeClr val="bg1"/>
                          </a:solidFill>
                          <a:effectLst/>
                        </a:rPr>
                        <a:t>P(net &gt; 0)</a:t>
                      </a:r>
                      <a:endParaRPr lang="en-US" sz="2800" b="0" i="1" u="sng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tx1">
                        <a:alpha val="80000"/>
                      </a:schemeClr>
                    </a:solidFill>
                  </a:tcPr>
                </a:tc>
              </a:tr>
              <a:tr h="43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S(n=121)</a:t>
                      </a:r>
                      <a:endParaRPr lang="en-US" sz="2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-$30,250,000</a:t>
                      </a:r>
                      <a:endParaRPr lang="en-US" sz="2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1" u="none" strike="noStrike">
                          <a:solidFill>
                            <a:schemeClr val="bg1"/>
                          </a:solidFill>
                          <a:effectLst/>
                        </a:rPr>
                        <a:t>$291,953,656</a:t>
                      </a:r>
                      <a:endParaRPr lang="en-US" sz="2800" b="0" i="1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41.5%</a:t>
                      </a:r>
                      <a:endParaRPr lang="en-US" sz="2800" b="0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tx1">
                        <a:alpha val="80000"/>
                      </a:schemeClr>
                    </a:solidFill>
                  </a:tcPr>
                </a:tc>
              </a:tr>
              <a:tr h="43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u="none" strike="noStrike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US" sz="28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$26,175,486</a:t>
                      </a:r>
                      <a:endParaRPr lang="en-US" sz="2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1" u="none" strike="noStrike">
                          <a:solidFill>
                            <a:schemeClr val="bg1"/>
                          </a:solidFill>
                          <a:effectLst/>
                        </a:rPr>
                        <a:t>$208,042,996</a:t>
                      </a:r>
                      <a:endParaRPr lang="en-US" sz="2800" b="0" i="1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58.5%</a:t>
                      </a:r>
                      <a:endParaRPr lang="en-US" sz="2800" b="0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tx1">
                        <a:alpha val="80000"/>
                      </a:schemeClr>
                    </a:solidFill>
                  </a:tcPr>
                </a:tc>
              </a:tr>
              <a:tr h="43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u="none" strike="noStrike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en-US" sz="28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$25,093,214</a:t>
                      </a:r>
                      <a:endParaRPr lang="en-US" sz="2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1" u="none" strike="noStrike">
                          <a:solidFill>
                            <a:schemeClr val="bg1"/>
                          </a:solidFill>
                          <a:effectLst/>
                        </a:rPr>
                        <a:t>$883,230,811</a:t>
                      </a:r>
                      <a:endParaRPr lang="en-US" sz="2800" b="0" i="1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35.8%</a:t>
                      </a:r>
                      <a:endParaRPr lang="en-US" sz="2800" b="0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tx1">
                        <a:alpha val="80000"/>
                      </a:schemeClr>
                    </a:solidFill>
                  </a:tcPr>
                </a:tc>
              </a:tr>
              <a:tr h="43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u="none" strike="noStrike">
                          <a:solidFill>
                            <a:schemeClr val="bg1"/>
                          </a:solidFill>
                          <a:effectLst/>
                        </a:rPr>
                        <a:t>S+A</a:t>
                      </a:r>
                      <a:endParaRPr lang="en-US" sz="28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$29,525,486</a:t>
                      </a:r>
                      <a:endParaRPr lang="en-US" sz="2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1" u="none" strike="noStrike">
                          <a:solidFill>
                            <a:schemeClr val="bg1"/>
                          </a:solidFill>
                          <a:effectLst/>
                        </a:rPr>
                        <a:t>$174,468,971</a:t>
                      </a:r>
                      <a:endParaRPr lang="en-US" sz="2800" b="0" i="1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81.3%</a:t>
                      </a:r>
                      <a:endParaRPr lang="en-US" sz="2800" b="0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tx1">
                        <a:alpha val="80000"/>
                      </a:schemeClr>
                    </a:solidFill>
                  </a:tcPr>
                </a:tc>
              </a:tr>
              <a:tr h="43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u="none" strike="noStrike">
                          <a:solidFill>
                            <a:schemeClr val="bg1"/>
                          </a:solidFill>
                          <a:effectLst/>
                        </a:rPr>
                        <a:t>S+B</a:t>
                      </a:r>
                      <a:endParaRPr lang="en-US" sz="28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solidFill>
                            <a:schemeClr val="bg1"/>
                          </a:solidFill>
                          <a:effectLst/>
                        </a:rPr>
                        <a:t>$28,443,214</a:t>
                      </a:r>
                      <a:endParaRPr lang="en-US" sz="28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1" u="none" strike="noStrike">
                          <a:solidFill>
                            <a:schemeClr val="bg1"/>
                          </a:solidFill>
                          <a:effectLst/>
                        </a:rPr>
                        <a:t>$638,659,321</a:t>
                      </a:r>
                      <a:endParaRPr lang="en-US" sz="2800" b="0" i="1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40.5%</a:t>
                      </a:r>
                      <a:endParaRPr lang="en-US" sz="2800" b="0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tx1">
                        <a:alpha val="80000"/>
                      </a:schemeClr>
                    </a:solidFill>
                  </a:tcPr>
                </a:tc>
              </a:tr>
              <a:tr h="43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u="none" strike="noStrike">
                          <a:solidFill>
                            <a:schemeClr val="bg1"/>
                          </a:solidFill>
                          <a:effectLst/>
                        </a:rPr>
                        <a:t>A+B</a:t>
                      </a:r>
                      <a:endParaRPr lang="en-US" sz="28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$51,268,700</a:t>
                      </a:r>
                      <a:endParaRPr lang="en-US" sz="2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1" u="none" strike="noStrike">
                          <a:solidFill>
                            <a:schemeClr val="bg1"/>
                          </a:solidFill>
                          <a:effectLst/>
                        </a:rPr>
                        <a:t>$993,723,466</a:t>
                      </a:r>
                      <a:endParaRPr lang="en-US" sz="2800" b="0" i="1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35.8%</a:t>
                      </a:r>
                      <a:endParaRPr lang="en-US" sz="2800" b="0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tx1">
                        <a:alpha val="80000"/>
                      </a:schemeClr>
                    </a:solidFill>
                  </a:tcPr>
                </a:tc>
              </a:tr>
              <a:tr h="49725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u="none" strike="noStrike">
                          <a:solidFill>
                            <a:srgbClr val="FFFF00"/>
                          </a:solidFill>
                          <a:effectLst/>
                        </a:rPr>
                        <a:t>S+A+B</a:t>
                      </a:r>
                      <a:endParaRPr lang="en-US" sz="2800" b="1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$54,898,700</a:t>
                      </a:r>
                      <a:endParaRPr lang="en-US" sz="32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1" u="none" strike="noStrike">
                          <a:solidFill>
                            <a:schemeClr val="bg1"/>
                          </a:solidFill>
                          <a:effectLst/>
                        </a:rPr>
                        <a:t>$718,365,010</a:t>
                      </a:r>
                      <a:endParaRPr lang="en-US" sz="2800" b="0" i="1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35.8%</a:t>
                      </a:r>
                      <a:endParaRPr lang="en-US" sz="2800" b="0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solidFill>
                      <a:schemeClr val="tx1"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Aside:  return on investment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Total cash required (before interest):	$476.0M</a:t>
            </a:r>
          </a:p>
          <a:p>
            <a:pPr lvl="2"/>
            <a:r>
              <a:rPr lang="en-US" dirty="0" smtClean="0"/>
              <a:t>Sell n=121 for $484M</a:t>
            </a:r>
          </a:p>
          <a:p>
            <a:pPr lvl="2"/>
            <a:r>
              <a:rPr lang="en-US" dirty="0" smtClean="0"/>
              <a:t>Buy Tier A, Tier B for $480M each</a:t>
            </a:r>
          </a:p>
          <a:p>
            <a:pPr lvl="1"/>
            <a:r>
              <a:rPr lang="en-US" dirty="0" smtClean="0"/>
              <a:t>EV of earnings before interest:		$  88.2M</a:t>
            </a:r>
          </a:p>
          <a:p>
            <a:pPr lvl="1"/>
            <a:r>
              <a:rPr lang="en-US" dirty="0" smtClean="0"/>
              <a:t>Interest expense (7% of $476M):		$  33.3M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Expected net income:	$54.9M</a:t>
            </a:r>
          </a:p>
          <a:p>
            <a:pPr lvl="1"/>
            <a:r>
              <a:rPr lang="en-US" dirty="0" smtClean="0"/>
              <a:t>Return on $476M:		11.5%</a:t>
            </a:r>
          </a:p>
          <a:p>
            <a:pPr lvl="2"/>
            <a:r>
              <a:rPr lang="en-US" i="1" dirty="0" smtClean="0"/>
              <a:t>Better than 2.2% … this is why people would pay you!</a:t>
            </a:r>
          </a:p>
          <a:p>
            <a:pPr lvl="2"/>
            <a:endParaRPr lang="en-US" b="1" dirty="0" smtClean="0"/>
          </a:p>
          <a:p>
            <a:pPr lvl="2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E7337-2D31-4C7D-B933-63E6CE8A5F86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63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b="1" dirty="0" smtClean="0"/>
              <a:t>Q4/Q5.  Pay $80M for information?  If so, how to invest?</a:t>
            </a:r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r>
              <a:rPr lang="en-US" b="1" dirty="0" smtClean="0"/>
              <a:t>To find the value of information, first calculate the expected value is with </a:t>
            </a:r>
            <a:r>
              <a:rPr lang="en-US" b="1" u="sng" dirty="0" smtClean="0"/>
              <a:t>no</a:t>
            </a:r>
            <a:r>
              <a:rPr lang="en-US" b="1" dirty="0" smtClean="0"/>
              <a:t> information about p, then calculate the expected value </a:t>
            </a:r>
            <a:r>
              <a:rPr lang="en-US" b="1" u="sng" dirty="0" smtClean="0"/>
              <a:t>with</a:t>
            </a:r>
            <a:r>
              <a:rPr lang="en-US" b="1" dirty="0" smtClean="0"/>
              <a:t> information about p</a:t>
            </a:r>
          </a:p>
        </p:txBody>
      </p:sp>
      <p:sp>
        <p:nvSpPr>
          <p:cNvPr id="1638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C9CDFBE-9334-4F07-9E29-FEFF9CE97AE5}" type="slidenum">
              <a:rPr lang="en-US" altLang="en-US" smtClean="0">
                <a:solidFill>
                  <a:srgbClr val="FF0000"/>
                </a:solidFill>
                <a:latin typeface="Calibri" panose="020F0502020204030204" pitchFamily="34" charset="0"/>
              </a:rPr>
              <a:pPr/>
              <a:t>14</a:t>
            </a:fld>
            <a:endParaRPr lang="en-US" altLang="en-US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If </a:t>
            </a:r>
            <a:r>
              <a:rPr lang="en-US" u="sng" dirty="0" smtClean="0"/>
              <a:t>no</a:t>
            </a:r>
            <a:r>
              <a:rPr lang="en-US" dirty="0" smtClean="0"/>
              <a:t> information is available, then best guess for probability of k defaults is</a:t>
            </a:r>
          </a:p>
          <a:p>
            <a:pPr>
              <a:defRPr/>
            </a:pPr>
            <a:endParaRPr lang="en-US" sz="1000" dirty="0" smtClean="0"/>
          </a:p>
          <a:p>
            <a:pPr marL="800100" lvl="2" indent="0">
              <a:buFont typeface="Arial" panose="020B0604020202020204" pitchFamily="34" charset="0"/>
              <a:buNone/>
              <a:defRPr/>
            </a:pPr>
            <a:r>
              <a:rPr lang="en-US" sz="2800" dirty="0"/>
              <a:t>P(k defaults) = (0.4)*P(k defaults if </a:t>
            </a:r>
            <a:r>
              <a:rPr lang="en-US" sz="2800" dirty="0" smtClean="0"/>
              <a:t>p = 0.025</a:t>
            </a:r>
            <a:r>
              <a:rPr lang="en-US" sz="2800" dirty="0"/>
              <a:t>)</a:t>
            </a:r>
          </a:p>
          <a:p>
            <a:pPr marL="800100" lvl="2" indent="0">
              <a:buFont typeface="Arial" panose="020B0604020202020204" pitchFamily="34" charset="0"/>
              <a:buNone/>
              <a:defRPr/>
            </a:pPr>
            <a:r>
              <a:rPr lang="en-US" sz="2800" dirty="0"/>
              <a:t>                       + (0.3)*P(k defaults if p = 0.015)</a:t>
            </a:r>
          </a:p>
          <a:p>
            <a:pPr marL="800100" lvl="2" indent="0">
              <a:buFont typeface="Arial" panose="020B0604020202020204" pitchFamily="34" charset="0"/>
              <a:buNone/>
              <a:defRPr/>
            </a:pPr>
            <a:r>
              <a:rPr lang="en-US" sz="2800" dirty="0"/>
              <a:t>                       + (0.3)*P(k defaults if p = </a:t>
            </a:r>
            <a:r>
              <a:rPr lang="en-US" sz="2800" dirty="0" smtClean="0"/>
              <a:t>0.035)</a:t>
            </a:r>
          </a:p>
          <a:p>
            <a:pPr marL="457200" indent="-457200">
              <a:defRPr/>
            </a:pPr>
            <a:endParaRPr lang="en-US" sz="1000" dirty="0" smtClean="0"/>
          </a:p>
          <a:p>
            <a:pPr marL="457200" indent="-457200">
              <a:defRPr/>
            </a:pPr>
            <a:r>
              <a:rPr lang="en-US" sz="3600" dirty="0" smtClean="0"/>
              <a:t>Compute exp. value with correct p’s:</a:t>
            </a:r>
            <a:endParaRPr lang="en-US" sz="36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1741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C87E1ED-73CE-4954-8F5F-CBBCBD89AFAA}" type="slidenum">
              <a:rPr lang="en-US" altLang="en-US" smtClean="0">
                <a:solidFill>
                  <a:srgbClr val="FF0000"/>
                </a:solidFill>
                <a:latin typeface="Calibri" panose="020F0502020204030204" pitchFamily="34" charset="0"/>
              </a:rPr>
              <a:pPr/>
              <a:t>15</a:t>
            </a:fld>
            <a:endParaRPr lang="en-US" altLang="en-US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323743"/>
              </p:ext>
            </p:extLst>
          </p:nvPr>
        </p:nvGraphicFramePr>
        <p:xfrm>
          <a:off x="609600" y="4053840"/>
          <a:ext cx="7848600" cy="2042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6472"/>
                <a:gridCol w="1947828"/>
                <a:gridCol w="1947828"/>
                <a:gridCol w="1976472"/>
              </a:tblGrid>
              <a:tr h="275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S(n=121)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S+A</a:t>
                      </a:r>
                    </a:p>
                  </a:txBody>
                  <a:tcPr marL="0" marR="0" marT="0" marB="0" anchor="b">
                    <a:noFill/>
                  </a:tcPr>
                </a:tc>
              </a:tr>
              <a:tr h="275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-$30,250,000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$3,811,529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$95,004,290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$7,161,529</a:t>
                      </a:r>
                    </a:p>
                  </a:txBody>
                  <a:tcPr marL="0" marR="0" marT="0" marB="0" anchor="b">
                    <a:noFill/>
                  </a:tcPr>
                </a:tc>
              </a:tr>
              <a:tr h="93345">
                <a:tc>
                  <a:txBody>
                    <a:bodyPr/>
                    <a:lstStyle/>
                    <a:p>
                      <a:endParaRPr lang="en-US" sz="2600" b="1" i="0" u="none" dirty="0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b="1" i="0" u="none" dirty="0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b="1" i="0" u="none" dirty="0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6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296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S+B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A+B</a:t>
                      </a:r>
                    </a:p>
                  </a:txBody>
                  <a:tcPr marL="0" marR="0" marT="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FFFF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S+A+B</a:t>
                      </a:r>
                    </a:p>
                  </a:txBody>
                  <a:tcPr marL="0" marR="0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6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96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$98,354,290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$98,815,818</a:t>
                      </a:r>
                    </a:p>
                  </a:txBody>
                  <a:tcPr marL="0" marR="0" marT="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FFFF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$102,445,818</a:t>
                      </a:r>
                    </a:p>
                  </a:txBody>
                  <a:tcPr marL="0" marR="0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6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/>
          <p:cNvSpPr>
            <a:spLocks noGrp="1"/>
          </p:cNvSpPr>
          <p:nvPr>
            <p:ph idx="1"/>
          </p:nvPr>
        </p:nvSpPr>
        <p:spPr bwMode="auto">
          <a:solidFill>
            <a:schemeClr val="tx1">
              <a:alpha val="79999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If information </a:t>
            </a:r>
            <a:r>
              <a:rPr lang="en-US" altLang="en-US" u="sng" smtClean="0"/>
              <a:t>is</a:t>
            </a:r>
            <a:r>
              <a:rPr lang="en-US" altLang="en-US" smtClean="0"/>
              <a:t> available, best strategy varies (and leads to an increase in expected value, from $102.4M to $308.6M) 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9594EA5-2077-449A-AF1D-C2C447B3E3C8}" type="slidenum">
              <a:rPr lang="en-US" altLang="en-US" smtClean="0">
                <a:solidFill>
                  <a:srgbClr val="FF0000"/>
                </a:solidFill>
                <a:latin typeface="Calibri" panose="020F0502020204030204" pitchFamily="34" charset="0"/>
              </a:rPr>
              <a:pPr/>
              <a:t>16</a:t>
            </a:fld>
            <a:endParaRPr lang="en-US" altLang="en-US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796605"/>
              </p:ext>
            </p:extLst>
          </p:nvPr>
        </p:nvGraphicFramePr>
        <p:xfrm>
          <a:off x="609600" y="3005138"/>
          <a:ext cx="7924800" cy="29511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6486"/>
                <a:gridCol w="1662696"/>
                <a:gridCol w="1770664"/>
                <a:gridCol w="1770664"/>
                <a:gridCol w="1684290"/>
              </a:tblGrid>
              <a:tr h="314359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sng" strike="noStrike" dirty="0">
                          <a:solidFill>
                            <a:schemeClr val="bg1"/>
                          </a:solidFill>
                          <a:effectLst/>
                        </a:rPr>
                        <a:t>If p=0.025</a:t>
                      </a:r>
                      <a:endParaRPr lang="en-US" sz="2000" b="0" i="0" u="sng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sng" strike="noStrike" dirty="0">
                          <a:solidFill>
                            <a:schemeClr val="bg1"/>
                          </a:solidFill>
                          <a:effectLst/>
                        </a:rPr>
                        <a:t>If </a:t>
                      </a:r>
                      <a:r>
                        <a:rPr lang="en-US" sz="2000" u="sng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p=0.035</a:t>
                      </a:r>
                      <a:endParaRPr lang="en-US" sz="2000" b="0" i="0" u="sng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sng" strike="noStrike" dirty="0">
                          <a:solidFill>
                            <a:schemeClr val="bg1"/>
                          </a:solidFill>
                          <a:effectLst/>
                        </a:rPr>
                        <a:t>If </a:t>
                      </a:r>
                      <a:r>
                        <a:rPr lang="en-US" sz="2000" u="sng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p=0.015</a:t>
                      </a:r>
                      <a:endParaRPr lang="en-US" sz="2000" b="0" i="0" u="sng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sng" strike="noStrike">
                          <a:solidFill>
                            <a:schemeClr val="bg1"/>
                          </a:solidFill>
                          <a:effectLst/>
                        </a:rPr>
                        <a:t>Wtd average</a:t>
                      </a:r>
                      <a:endParaRPr lang="en-US" sz="20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</a:tr>
              <a:tr h="34484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S(n=121)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-$30,250,000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-$235,950,000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$175,450,000</a:t>
                      </a:r>
                      <a:endParaRPr lang="en-US" sz="22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-$30,250,000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</a:tr>
              <a:tr h="3143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$26,175,486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$110,562,517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-$132,758,069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$3,811,529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</a:tr>
              <a:tr h="3143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$25,093,214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$669,582,812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-$386,359,464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$95,004,290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</a:tr>
              <a:tr h="3143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S+A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$29,525,486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-$91,787,483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$76,291,931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$7,161,529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</a:tr>
              <a:tr h="3143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S+B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$28,443,214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$467,232,812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-$177,309,464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$98,354,290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</a:tr>
              <a:tr h="34484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A+B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$51,268,700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$780,145,328</a:t>
                      </a:r>
                      <a:endParaRPr lang="en-US" sz="22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-$519,117,533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$98,815,818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</a:tr>
              <a:tr h="34484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S+A+B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$54,898,700</a:t>
                      </a:r>
                      <a:endParaRPr lang="en-US" sz="22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$578,075,328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-$309,787,533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$102,445,818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</a:tr>
              <a:tr h="34484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Best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$54,898,700</a:t>
                      </a:r>
                      <a:endParaRPr lang="en-US" sz="20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$780,145,328</a:t>
                      </a:r>
                      <a:endParaRPr lang="en-US" sz="20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$175,450,000</a:t>
                      </a:r>
                      <a:endParaRPr lang="en-US" sz="20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$308,638,078</a:t>
                      </a:r>
                      <a:endParaRPr lang="en-US" sz="22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75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/>
          <p:cNvSpPr>
            <a:spLocks noGrp="1"/>
          </p:cNvSpPr>
          <p:nvPr>
            <p:ph idx="1"/>
          </p:nvPr>
        </p:nvSpPr>
        <p:spPr bwMode="auto">
          <a:solidFill>
            <a:schemeClr val="tx1">
              <a:alpha val="79999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b="1" dirty="0" smtClean="0"/>
              <a:t>Q4.  Info is worth $308M –  $102M = </a:t>
            </a:r>
            <a:r>
              <a:rPr lang="en-US" altLang="en-US" b="1" dirty="0" smtClean="0">
                <a:solidFill>
                  <a:srgbClr val="FFFF00"/>
                </a:solidFill>
              </a:rPr>
              <a:t>$206M</a:t>
            </a:r>
            <a:endParaRPr lang="en-US" alt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0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b="1" dirty="0" smtClean="0"/>
          </a:p>
        </p:txBody>
      </p:sp>
      <p:sp>
        <p:nvSpPr>
          <p:cNvPr id="1945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F9FB778-72FD-4C94-8D41-766CBD699407}" type="slidenum">
              <a:rPr lang="en-US" altLang="en-US" smtClean="0">
                <a:solidFill>
                  <a:srgbClr val="FF0000"/>
                </a:solidFill>
                <a:latin typeface="Calibri" panose="020F0502020204030204" pitchFamily="34" charset="0"/>
              </a:rPr>
              <a:pPr/>
              <a:t>17</a:t>
            </a:fld>
            <a:endParaRPr lang="en-US" altLang="en-US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588116"/>
              </p:ext>
            </p:extLst>
          </p:nvPr>
        </p:nvGraphicFramePr>
        <p:xfrm>
          <a:off x="609600" y="3005138"/>
          <a:ext cx="7924800" cy="29511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6486"/>
                <a:gridCol w="1662696"/>
                <a:gridCol w="1770664"/>
                <a:gridCol w="1770664"/>
                <a:gridCol w="1684290"/>
              </a:tblGrid>
              <a:tr h="314359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sng" strike="noStrike" dirty="0">
                          <a:solidFill>
                            <a:schemeClr val="bg1"/>
                          </a:solidFill>
                          <a:effectLst/>
                        </a:rPr>
                        <a:t>If p=0.025</a:t>
                      </a:r>
                      <a:endParaRPr lang="en-US" sz="2000" b="0" i="0" u="sng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sng" strike="noStrike" dirty="0">
                          <a:solidFill>
                            <a:schemeClr val="bg1"/>
                          </a:solidFill>
                          <a:effectLst/>
                        </a:rPr>
                        <a:t>If </a:t>
                      </a:r>
                      <a:r>
                        <a:rPr lang="en-US" sz="2000" u="sng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p=0.035</a:t>
                      </a:r>
                      <a:endParaRPr lang="en-US" sz="2000" b="0" i="0" u="sng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sng" strike="noStrike" dirty="0">
                          <a:solidFill>
                            <a:schemeClr val="bg1"/>
                          </a:solidFill>
                          <a:effectLst/>
                        </a:rPr>
                        <a:t>If </a:t>
                      </a:r>
                      <a:r>
                        <a:rPr lang="en-US" sz="2000" u="sng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p=0.015</a:t>
                      </a:r>
                      <a:endParaRPr lang="en-US" sz="2000" b="0" i="0" u="sng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sng" strike="noStrike">
                          <a:solidFill>
                            <a:schemeClr val="bg1"/>
                          </a:solidFill>
                          <a:effectLst/>
                        </a:rPr>
                        <a:t>Wtd average</a:t>
                      </a:r>
                      <a:endParaRPr lang="en-US" sz="20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</a:tr>
              <a:tr h="34484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S(n=121)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-$30,250,000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>
                          <a:solidFill>
                            <a:schemeClr val="bg1"/>
                          </a:solidFill>
                          <a:effectLst/>
                        </a:rPr>
                        <a:t>-$235,950,000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$</a:t>
                      </a:r>
                      <a:r>
                        <a:rPr lang="en-US" sz="2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175,450,000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-$</a:t>
                      </a:r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30,250,000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</a:tr>
              <a:tr h="3143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$26,175,486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>
                          <a:solidFill>
                            <a:schemeClr val="bg1"/>
                          </a:solidFill>
                          <a:effectLst/>
                        </a:rPr>
                        <a:t>$110,562,517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>
                          <a:solidFill>
                            <a:schemeClr val="bg1"/>
                          </a:solidFill>
                          <a:effectLst/>
                        </a:rPr>
                        <a:t>-$132,758,069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$3,811,529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</a:tr>
              <a:tr h="3143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$25,093,214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>
                          <a:solidFill>
                            <a:schemeClr val="bg1"/>
                          </a:solidFill>
                          <a:effectLst/>
                        </a:rPr>
                        <a:t>$669,582,812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>
                          <a:solidFill>
                            <a:schemeClr val="bg1"/>
                          </a:solidFill>
                          <a:effectLst/>
                        </a:rPr>
                        <a:t>-$386,359,464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$95,004,290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</a:tr>
              <a:tr h="3143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S+A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$29,525,486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-$91,787,483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>
                          <a:solidFill>
                            <a:schemeClr val="bg1"/>
                          </a:solidFill>
                          <a:effectLst/>
                        </a:rPr>
                        <a:t>$76,291,931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$7,161,529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</a:tr>
              <a:tr h="3143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S+B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>
                          <a:solidFill>
                            <a:schemeClr val="bg1"/>
                          </a:solidFill>
                          <a:effectLst/>
                        </a:rPr>
                        <a:t>$28,443,214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$467,232,812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-$177,309,464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$98,354,290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</a:tr>
              <a:tr h="34484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A+B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>
                          <a:solidFill>
                            <a:schemeClr val="bg1"/>
                          </a:solidFill>
                          <a:effectLst/>
                        </a:rPr>
                        <a:t>$51,268,700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$780,145,328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-$519,117,533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$</a:t>
                      </a:r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98,815,818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</a:tr>
              <a:tr h="34484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S+A+B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$54,898,700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$578,075,328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-$309,787,533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$102,445,818</a:t>
                      </a:r>
                      <a:endParaRPr lang="en-US" sz="22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</a:tr>
              <a:tr h="34484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Best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$54,898,700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$780,145,328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$175,450,000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$308,638,078</a:t>
                      </a:r>
                      <a:endParaRPr lang="en-US" sz="22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/>
          <p:cNvSpPr>
            <a:spLocks noGrp="1"/>
          </p:cNvSpPr>
          <p:nvPr>
            <p:ph idx="1"/>
          </p:nvPr>
        </p:nvSpPr>
        <p:spPr bwMode="auto">
          <a:solidFill>
            <a:schemeClr val="tx1">
              <a:alpha val="79999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en-US" b="1" dirty="0"/>
              <a:t>Q4.  Info is worth $308M –  $102M = </a:t>
            </a:r>
            <a:r>
              <a:rPr lang="en-US" altLang="en-US" b="1" dirty="0">
                <a:solidFill>
                  <a:srgbClr val="FFFF00"/>
                </a:solidFill>
              </a:rPr>
              <a:t>$206M</a:t>
            </a:r>
            <a:endParaRPr lang="en-US" altLang="en-US" b="1" dirty="0"/>
          </a:p>
          <a:p>
            <a:pPr marL="0" indent="0">
              <a:buNone/>
            </a:pPr>
            <a:endParaRPr lang="en-US" altLang="en-US" sz="1000" b="1" dirty="0"/>
          </a:p>
          <a:p>
            <a:pPr marL="0" indent="0">
              <a:buNone/>
            </a:pPr>
            <a:r>
              <a:rPr lang="en-US" altLang="en-US" b="1" dirty="0"/>
              <a:t>Q5.  Optimal strategy for p=0.025/0.015/0.035 is S+A+B / A+B / S, with EV (after accounting for $80M for cost of information) = </a:t>
            </a:r>
            <a:r>
              <a:rPr lang="en-US" altLang="en-US" b="1" dirty="0">
                <a:solidFill>
                  <a:srgbClr val="FFFF00"/>
                </a:solidFill>
              </a:rPr>
              <a:t>$228.6M </a:t>
            </a:r>
            <a:r>
              <a:rPr lang="en-US" altLang="en-US" b="1" dirty="0"/>
              <a:t> </a:t>
            </a:r>
          </a:p>
          <a:p>
            <a:pPr marL="0" indent="0">
              <a:buNone/>
            </a:pPr>
            <a:endParaRPr lang="en-US" altLang="en-US" b="1" dirty="0"/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9594EA5-2077-449A-AF1D-C2C447B3E3C8}" type="slidenum">
              <a:rPr lang="en-US" altLang="en-US" smtClean="0">
                <a:solidFill>
                  <a:srgbClr val="FF0000"/>
                </a:solidFill>
                <a:latin typeface="Calibri" panose="020F0502020204030204" pitchFamily="34" charset="0"/>
              </a:rPr>
              <a:pPr/>
              <a:t>18</a:t>
            </a:fld>
            <a:endParaRPr lang="en-US" altLang="en-US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322766"/>
              </p:ext>
            </p:extLst>
          </p:nvPr>
        </p:nvGraphicFramePr>
        <p:xfrm>
          <a:off x="609600" y="3005138"/>
          <a:ext cx="7924800" cy="29511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6486"/>
                <a:gridCol w="1662696"/>
                <a:gridCol w="1770664"/>
                <a:gridCol w="1770664"/>
                <a:gridCol w="1684290"/>
              </a:tblGrid>
              <a:tr h="314359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sng" strike="noStrike" dirty="0">
                          <a:solidFill>
                            <a:schemeClr val="bg1"/>
                          </a:solidFill>
                          <a:effectLst/>
                        </a:rPr>
                        <a:t>If p=0.025</a:t>
                      </a:r>
                      <a:endParaRPr lang="en-US" sz="2000" b="0" i="0" u="sng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sng" strike="noStrike" dirty="0">
                          <a:solidFill>
                            <a:schemeClr val="bg1"/>
                          </a:solidFill>
                          <a:effectLst/>
                        </a:rPr>
                        <a:t>If </a:t>
                      </a:r>
                      <a:r>
                        <a:rPr lang="en-US" sz="2000" u="sng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p=0.035</a:t>
                      </a:r>
                      <a:endParaRPr lang="en-US" sz="2000" b="0" i="0" u="sng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sng" strike="noStrike" dirty="0">
                          <a:solidFill>
                            <a:schemeClr val="bg1"/>
                          </a:solidFill>
                          <a:effectLst/>
                        </a:rPr>
                        <a:t>If </a:t>
                      </a:r>
                      <a:r>
                        <a:rPr lang="en-US" sz="2000" u="sng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p=0.015</a:t>
                      </a:r>
                      <a:endParaRPr lang="en-US" sz="2000" b="0" i="0" u="sng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sng" strike="noStrike">
                          <a:solidFill>
                            <a:schemeClr val="bg1"/>
                          </a:solidFill>
                          <a:effectLst/>
                        </a:rPr>
                        <a:t>Wtd average</a:t>
                      </a:r>
                      <a:endParaRPr lang="en-US" sz="20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</a:tr>
              <a:tr h="34484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S(n=121)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-$30,250,000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-$235,950,000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$175,450,000</a:t>
                      </a:r>
                      <a:endParaRPr lang="en-US" sz="22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-$30,250,000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</a:tr>
              <a:tr h="3143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$26,175,486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$110,562,517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-$132,758,069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$3,811,529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</a:tr>
              <a:tr h="3143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$25,093,214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$669,582,812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-$386,359,464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$95,004,290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</a:tr>
              <a:tr h="3143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S+A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$29,525,486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-$91,787,483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$76,291,931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$7,161,529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</a:tr>
              <a:tr h="3143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S+B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$28,443,214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$467,232,812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-$177,309,464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$98,354,290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</a:tr>
              <a:tr h="34484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A+B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$51,268,700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$780,145,328</a:t>
                      </a:r>
                      <a:endParaRPr lang="en-US" sz="22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-$519,117,533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$98,815,818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</a:tr>
              <a:tr h="34484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S+A+B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$54,898,700</a:t>
                      </a:r>
                      <a:endParaRPr lang="en-US" sz="22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$578,075,328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-$309,787,533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$102,445,818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</a:tr>
              <a:tr h="34484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Best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$54,898,700</a:t>
                      </a:r>
                      <a:endParaRPr lang="en-US" sz="20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$780,145,328</a:t>
                      </a:r>
                      <a:endParaRPr lang="en-US" sz="20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$175,450,000</a:t>
                      </a:r>
                      <a:endParaRPr lang="en-US" sz="20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$308,638,078</a:t>
                      </a:r>
                      <a:endParaRPr lang="en-US" sz="22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6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77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/>
          <p:cNvSpPr>
            <a:spLocks noGrp="1"/>
          </p:cNvSpPr>
          <p:nvPr>
            <p:ph idx="1"/>
          </p:nvPr>
        </p:nvSpPr>
        <p:spPr bwMode="auto">
          <a:solidFill>
            <a:schemeClr val="tx1">
              <a:alpha val="79999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 sz="3600" smtClean="0">
              <a:solidFill>
                <a:srgbClr val="FFFF00"/>
              </a:solidFill>
            </a:endParaRPr>
          </a:p>
          <a:p>
            <a:endParaRPr lang="en-US" altLang="en-US" sz="3600" smtClean="0">
              <a:solidFill>
                <a:srgbClr val="FFFF00"/>
              </a:solidFill>
            </a:endParaRPr>
          </a:p>
          <a:p>
            <a:endParaRPr lang="en-US" altLang="en-US" sz="3600" smtClean="0">
              <a:solidFill>
                <a:srgbClr val="FFFF00"/>
              </a:solidFill>
            </a:endParaRPr>
          </a:p>
          <a:p>
            <a:endParaRPr lang="en-US" altLang="en-US" sz="3600" smtClean="0">
              <a:solidFill>
                <a:srgbClr val="FFFF00"/>
              </a:solidFill>
            </a:endParaRPr>
          </a:p>
          <a:p>
            <a:r>
              <a:rPr lang="en-US" altLang="en-US" sz="3600" b="1" smtClean="0">
                <a:solidFill>
                  <a:srgbClr val="FFFF00"/>
                </a:solidFill>
              </a:rPr>
              <a:t>Part Three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DD6C3A-87AD-46CC-A2D1-F88F93C803C9}" type="slidenum">
              <a:rPr lang="en-US" altLang="en-US" smtClean="0">
                <a:solidFill>
                  <a:srgbClr val="FF0000"/>
                </a:solidFill>
                <a:latin typeface="Calibri" panose="020F0502020204030204" pitchFamily="34" charset="0"/>
              </a:rPr>
              <a:pPr/>
              <a:t>19</a:t>
            </a:fld>
            <a:endParaRPr lang="en-US" altLang="en-US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5"/>
          <p:cNvSpPr>
            <a:spLocks noGrp="1"/>
          </p:cNvSpPr>
          <p:nvPr>
            <p:ph idx="1"/>
          </p:nvPr>
        </p:nvSpPr>
        <p:spPr bwMode="auto">
          <a:solidFill>
            <a:schemeClr val="tx1">
              <a:alpha val="79999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 b="1" dirty="0" smtClean="0"/>
          </a:p>
          <a:p>
            <a:r>
              <a:rPr lang="en-US" altLang="en-US" b="1" dirty="0" smtClean="0"/>
              <a:t>As with Project 01, this assignment was designed to give you practice with two things:</a:t>
            </a:r>
          </a:p>
          <a:p>
            <a:pPr lvl="1"/>
            <a:endParaRPr lang="en-US" altLang="en-US" sz="3200" b="1" dirty="0" smtClean="0"/>
          </a:p>
          <a:p>
            <a:pPr lvl="1"/>
            <a:r>
              <a:rPr lang="en-US" altLang="en-US" sz="3200" b="1" dirty="0" smtClean="0"/>
              <a:t>Ability to “follow orders” (here, perform calculations that others tell you to do)</a:t>
            </a:r>
          </a:p>
          <a:p>
            <a:pPr lvl="1"/>
            <a:endParaRPr lang="en-US" altLang="en-US" sz="3200" b="1" dirty="0" smtClean="0"/>
          </a:p>
          <a:p>
            <a:pPr lvl="1"/>
            <a:r>
              <a:rPr lang="en-US" altLang="en-US" sz="3200" b="1" dirty="0" smtClean="0"/>
              <a:t>Ability to practice critical thinking skills</a:t>
            </a:r>
          </a:p>
          <a:p>
            <a:endParaRPr lang="en-US" altLang="en-US" b="1" dirty="0" smtClean="0"/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7ED56FB-5558-4447-8F72-D26131AEC5F4}" type="slidenum">
              <a:rPr lang="en-US" altLang="en-US" smtClean="0">
                <a:solidFill>
                  <a:srgbClr val="FF0000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b="1" dirty="0" smtClean="0"/>
              <a:t>Q6.  If information is </a:t>
            </a:r>
            <a:r>
              <a:rPr lang="en-US" b="1" u="sng" dirty="0" smtClean="0"/>
              <a:t>imperfect</a:t>
            </a:r>
            <a:r>
              <a:rPr lang="en-US" b="1" dirty="0" smtClean="0"/>
              <a:t>, we need to calculate probabilities based on incorrect information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600" b="1" dirty="0" smtClean="0"/>
          </a:p>
          <a:p>
            <a:pPr lvl="1">
              <a:defRPr/>
            </a:pPr>
            <a:r>
              <a:rPr lang="en-US" b="1" dirty="0" smtClean="0"/>
              <a:t>P(</a:t>
            </a:r>
            <a:r>
              <a:rPr lang="en-US" b="1" u="sng" dirty="0" smtClean="0"/>
              <a:t>think</a:t>
            </a:r>
            <a:r>
              <a:rPr lang="en-US" b="1" dirty="0" smtClean="0"/>
              <a:t> that p = 0.025) =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n-US" b="1" dirty="0"/>
              <a:t>	P(p is actually 0.025)*P(think p = 0.025)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n-US" b="1" dirty="0"/>
              <a:t>	+ P(p is actually 0.015)*P(think p = 0.025)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n-US" b="1" dirty="0"/>
              <a:t>	+ P(p is actually </a:t>
            </a:r>
            <a:r>
              <a:rPr lang="en-US" b="1" dirty="0" smtClean="0"/>
              <a:t>0.035</a:t>
            </a:r>
            <a:r>
              <a:rPr lang="en-US" b="1" dirty="0"/>
              <a:t>)*P(think p = 0.025)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n-US" b="1" dirty="0" smtClean="0"/>
              <a:t> 	= (0.4)(0.8) + (0.3)(0.1) + (0.3)(0.1) = </a:t>
            </a:r>
            <a:r>
              <a:rPr lang="en-US" sz="3200" b="1" dirty="0" smtClean="0">
                <a:solidFill>
                  <a:srgbClr val="FFFF00"/>
                </a:solidFill>
              </a:rPr>
              <a:t>0.38</a:t>
            </a:r>
            <a:endParaRPr lang="en-US" b="1" dirty="0" smtClean="0">
              <a:solidFill>
                <a:srgbClr val="FFFF00"/>
              </a:solidFill>
            </a:endParaRPr>
          </a:p>
          <a:p>
            <a:pPr lvl="1">
              <a:defRPr/>
            </a:pPr>
            <a:endParaRPr lang="en-US" sz="1600" b="1" dirty="0" smtClean="0"/>
          </a:p>
          <a:p>
            <a:pPr lvl="1">
              <a:defRPr/>
            </a:pPr>
            <a:r>
              <a:rPr lang="en-US" b="1" dirty="0" smtClean="0"/>
              <a:t>Likewise, P(</a:t>
            </a:r>
            <a:r>
              <a:rPr lang="en-US" b="1" u="sng" dirty="0" smtClean="0"/>
              <a:t>think</a:t>
            </a:r>
            <a:r>
              <a:rPr lang="en-US" b="1" dirty="0" smtClean="0"/>
              <a:t> that p = 0.15) = </a:t>
            </a:r>
            <a:r>
              <a:rPr lang="en-US" b="1" dirty="0" smtClean="0">
                <a:solidFill>
                  <a:srgbClr val="FFFF00"/>
                </a:solidFill>
              </a:rPr>
              <a:t>0.31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150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79D6490-F163-4255-910F-643650BD98EC}" type="slidenum">
              <a:rPr lang="en-US" altLang="en-US" smtClean="0">
                <a:solidFill>
                  <a:srgbClr val="FF0000"/>
                </a:solidFill>
                <a:latin typeface="Calibri" panose="020F0502020204030204" pitchFamily="34" charset="0"/>
              </a:rPr>
              <a:pPr/>
              <a:t>20</a:t>
            </a:fld>
            <a:endParaRPr lang="en-US" altLang="en-US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 bwMode="auto">
          <a:solidFill>
            <a:schemeClr val="tx1">
              <a:alpha val="79999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/>
              <a:t>A tree diagram can help illustrate probabilities:</a:t>
            </a:r>
          </a:p>
          <a:p>
            <a:pPr lvl="1"/>
            <a:r>
              <a:rPr lang="en-US" altLang="en-US" dirty="0" smtClean="0"/>
              <a:t>P(</a:t>
            </a:r>
            <a:r>
              <a:rPr lang="en-US" altLang="en-US" u="sng" dirty="0" smtClean="0"/>
              <a:t>think</a:t>
            </a:r>
            <a:r>
              <a:rPr lang="en-US" altLang="en-US" dirty="0" smtClean="0"/>
              <a:t> p=0.025) = 0.03 + 0.32 + 0.03 = </a:t>
            </a:r>
            <a:r>
              <a:rPr lang="en-US" altLang="en-US" b="1" dirty="0" smtClean="0"/>
              <a:t>0.38</a:t>
            </a:r>
          </a:p>
          <a:p>
            <a:pPr lvl="1"/>
            <a:r>
              <a:rPr lang="en-US" altLang="en-US" dirty="0" smtClean="0"/>
              <a:t>P(p=0.025 | </a:t>
            </a:r>
            <a:r>
              <a:rPr lang="en-US" altLang="en-US" u="sng" dirty="0" smtClean="0"/>
              <a:t>think</a:t>
            </a:r>
            <a:r>
              <a:rPr lang="en-US" altLang="en-US" dirty="0" smtClean="0"/>
              <a:t> p=0.025) = 0.32 / 0.38 = </a:t>
            </a:r>
            <a:r>
              <a:rPr lang="en-US" altLang="en-US" b="1" dirty="0" smtClean="0"/>
              <a:t>0.8421</a:t>
            </a:r>
          </a:p>
        </p:txBody>
      </p:sp>
      <p:sp>
        <p:nvSpPr>
          <p:cNvPr id="2253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737833C-258F-4EB3-B98B-06EED4593A6A}" type="slidenum">
              <a:rPr lang="en-US" altLang="en-US" smtClean="0">
                <a:solidFill>
                  <a:srgbClr val="FF0000"/>
                </a:solidFill>
                <a:latin typeface="Calibri" panose="020F0502020204030204" pitchFamily="34" charset="0"/>
              </a:rPr>
              <a:pPr/>
              <a:t>21</a:t>
            </a:fld>
            <a:endParaRPr lang="en-US" altLang="en-US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524000" y="4034135"/>
            <a:ext cx="304800" cy="304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66800" y="364867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 = 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05200" y="4034135"/>
            <a:ext cx="304800" cy="304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05200" y="2967335"/>
            <a:ext cx="304800" cy="304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05200" y="5100935"/>
            <a:ext cx="304800" cy="304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19400" y="25101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 = 0.015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9400" y="357247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 = 0.025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19400" y="463927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 = 0.035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>
            <a:stCxn id="2" idx="7"/>
            <a:endCxn id="7" idx="2"/>
          </p:cNvCxnSpPr>
          <p:nvPr/>
        </p:nvCxnSpPr>
        <p:spPr>
          <a:xfrm flipV="1">
            <a:off x="1784163" y="3119735"/>
            <a:ext cx="1721037" cy="959037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6"/>
            <a:endCxn id="6" idx="2"/>
          </p:cNvCxnSpPr>
          <p:nvPr/>
        </p:nvCxnSpPr>
        <p:spPr>
          <a:xfrm>
            <a:off x="1828800" y="4186535"/>
            <a:ext cx="1676400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6"/>
            <a:endCxn id="8" idx="2"/>
          </p:cNvCxnSpPr>
          <p:nvPr/>
        </p:nvCxnSpPr>
        <p:spPr>
          <a:xfrm>
            <a:off x="1828800" y="4186535"/>
            <a:ext cx="1676400" cy="106680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81200" y="342007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0.3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81200" y="395347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0.4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81200" y="448687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0.3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810000" y="3124200"/>
            <a:ext cx="1676400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91000" y="28956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0.1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2600" y="24339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Think p = 0.015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10000" y="4186535"/>
            <a:ext cx="1676400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91000" y="395793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0.8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62600" y="39579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Think p = 0.025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810000" y="5257800"/>
            <a:ext cx="1676400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91000" y="502473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0.1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62600" y="50247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Think p = 0.025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34" name="Straight Arrow Connector 33"/>
          <p:cNvCxnSpPr>
            <a:stCxn id="7" idx="6"/>
            <a:endCxn id="23" idx="1"/>
          </p:cNvCxnSpPr>
          <p:nvPr/>
        </p:nvCxnSpPr>
        <p:spPr>
          <a:xfrm flipV="1">
            <a:off x="3810000" y="2664768"/>
            <a:ext cx="1752600" cy="454967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62600" y="288667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Think p = 0.025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91000" y="266253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0.9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3810000" y="3731568"/>
            <a:ext cx="1752600" cy="454967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91000" y="365313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0.1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62600" y="35007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Think p = 0.015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62600" y="441067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Think p = 0.035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91000" y="425827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0.1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47" name="Straight Arrow Connector 46"/>
          <p:cNvCxnSpPr>
            <a:stCxn id="6" idx="6"/>
          </p:cNvCxnSpPr>
          <p:nvPr/>
        </p:nvCxnSpPr>
        <p:spPr>
          <a:xfrm>
            <a:off x="3810000" y="4186535"/>
            <a:ext cx="1676400" cy="452735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91000" y="532507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0.9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810000" y="5253335"/>
            <a:ext cx="1676400" cy="452735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562600" y="54819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Think p = 0.035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/>
          <p:cNvSpPr>
            <a:spLocks noGrp="1"/>
          </p:cNvSpPr>
          <p:nvPr>
            <p:ph idx="1"/>
          </p:nvPr>
        </p:nvSpPr>
        <p:spPr bwMode="auto">
          <a:solidFill>
            <a:schemeClr val="tx1">
              <a:alpha val="79999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With 100% correct information, EV = (0.4)(54.9M) + (0.3)(175.5M) + (0.3)(780.1M) – 80M = </a:t>
            </a:r>
            <a:r>
              <a:rPr lang="en-US" altLang="en-US" b="1" dirty="0" smtClean="0"/>
              <a:t>$228.6M</a:t>
            </a:r>
          </a:p>
          <a:p>
            <a:endParaRPr lang="en-US" altLang="en-US" sz="2000" dirty="0" smtClean="0"/>
          </a:p>
          <a:p>
            <a:r>
              <a:rPr lang="en-US" altLang="en-US" dirty="0" smtClean="0"/>
              <a:t>With imperfect information, EV = (0.38)(67.4M) + (0.31)(148.9M) + (0.31)(686.1M) – 80M = </a:t>
            </a:r>
            <a:r>
              <a:rPr lang="en-US" altLang="en-US" b="1" dirty="0" smtClean="0"/>
              <a:t>$204.5M</a:t>
            </a:r>
          </a:p>
          <a:p>
            <a:endParaRPr lang="en-US" altLang="en-US" sz="2000" dirty="0" smtClean="0"/>
          </a:p>
          <a:p>
            <a:r>
              <a:rPr lang="en-US" altLang="en-US" dirty="0" smtClean="0"/>
              <a:t>Net decrease in value = </a:t>
            </a:r>
            <a:r>
              <a:rPr lang="en-US" altLang="en-US" b="1" dirty="0" smtClean="0">
                <a:solidFill>
                  <a:srgbClr val="FFFF00"/>
                </a:solidFill>
              </a:rPr>
              <a:t>$24,170,374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355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F79F72-5B52-4815-939F-DD64607A6FA9}" type="slidenum">
              <a:rPr lang="en-US" altLang="en-US" smtClean="0">
                <a:solidFill>
                  <a:srgbClr val="FF0000"/>
                </a:solidFill>
                <a:latin typeface="Calibri" panose="020F0502020204030204" pitchFamily="34" charset="0"/>
              </a:rPr>
              <a:pPr/>
              <a:t>22</a:t>
            </a:fld>
            <a:endParaRPr lang="en-US" altLang="en-US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b="1" dirty="0" smtClean="0"/>
              <a:t>Q7.  What if risks are unequal?</a:t>
            </a:r>
          </a:p>
          <a:p>
            <a:pPr lvl="1">
              <a:defRPr/>
            </a:pPr>
            <a:r>
              <a:rPr lang="en-US" sz="3200" b="1" dirty="0" smtClean="0"/>
              <a:t>24 “energy sector” 	with p = 0.0860</a:t>
            </a:r>
          </a:p>
          <a:p>
            <a:pPr lvl="1">
              <a:defRPr/>
            </a:pPr>
            <a:r>
              <a:rPr lang="en-US" sz="3200" b="1" dirty="0" smtClean="0"/>
              <a:t>97 “non-energy” 		with p = 0.0099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 smtClean="0"/>
              <a:t>P(exactly 3 defaults) =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b="1" dirty="0"/>
              <a:t>	</a:t>
            </a:r>
            <a:r>
              <a:rPr lang="en-US" b="1" dirty="0" smtClean="0"/>
              <a:t>   P(0 energy </a:t>
            </a:r>
            <a:r>
              <a:rPr lang="en-US" b="1" u="sng" dirty="0" smtClean="0"/>
              <a:t>and</a:t>
            </a:r>
            <a:r>
              <a:rPr lang="en-US" b="1" dirty="0" smtClean="0"/>
              <a:t> 3 non-energy)</a:t>
            </a:r>
          </a:p>
          <a:p>
            <a:pPr marL="0" indent="0">
              <a:buNone/>
              <a:defRPr/>
            </a:pPr>
            <a:r>
              <a:rPr lang="en-US" b="1" dirty="0" smtClean="0"/>
              <a:t>	+ P(1 energy</a:t>
            </a:r>
            <a:r>
              <a:rPr lang="en-US" b="1" dirty="0"/>
              <a:t> </a:t>
            </a:r>
            <a:r>
              <a:rPr lang="en-US" b="1" u="sng" dirty="0"/>
              <a:t>and</a:t>
            </a:r>
            <a:r>
              <a:rPr lang="en-US" b="1" dirty="0" smtClean="0"/>
              <a:t> 2 non-energy)</a:t>
            </a:r>
          </a:p>
          <a:p>
            <a:pPr marL="0" indent="0">
              <a:buNone/>
              <a:defRPr/>
            </a:pPr>
            <a:r>
              <a:rPr lang="en-US" b="1" dirty="0"/>
              <a:t>	+ </a:t>
            </a:r>
            <a:r>
              <a:rPr lang="en-US" b="1" dirty="0" smtClean="0"/>
              <a:t>P(2 energy</a:t>
            </a:r>
            <a:r>
              <a:rPr lang="en-US" b="1" dirty="0"/>
              <a:t> </a:t>
            </a:r>
            <a:r>
              <a:rPr lang="en-US" b="1" u="sng" dirty="0"/>
              <a:t>and</a:t>
            </a:r>
            <a:r>
              <a:rPr lang="en-US" b="1" dirty="0" smtClean="0"/>
              <a:t> 1 </a:t>
            </a:r>
            <a:r>
              <a:rPr lang="en-US" b="1" dirty="0"/>
              <a:t>non-energy)</a:t>
            </a:r>
          </a:p>
          <a:p>
            <a:pPr marL="0" indent="0">
              <a:buNone/>
              <a:defRPr/>
            </a:pPr>
            <a:r>
              <a:rPr lang="en-US" b="1" dirty="0"/>
              <a:t>	+ </a:t>
            </a:r>
            <a:r>
              <a:rPr lang="en-US" b="1" dirty="0" smtClean="0"/>
              <a:t>P(3 energy</a:t>
            </a:r>
            <a:r>
              <a:rPr lang="en-US" b="1" dirty="0"/>
              <a:t> </a:t>
            </a:r>
            <a:r>
              <a:rPr lang="en-US" b="1" u="sng" dirty="0"/>
              <a:t>and</a:t>
            </a:r>
            <a:r>
              <a:rPr lang="en-US" b="1" dirty="0" smtClean="0"/>
              <a:t> 0 </a:t>
            </a:r>
            <a:r>
              <a:rPr lang="en-US" b="1" dirty="0"/>
              <a:t>non-energy)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b="1" dirty="0" smtClean="0"/>
          </a:p>
        </p:txBody>
      </p:sp>
      <p:sp>
        <p:nvSpPr>
          <p:cNvPr id="2457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5E713D0-32A4-473C-9288-DFFE672909DB}" type="slidenum">
              <a:rPr lang="en-US" altLang="en-US" smtClean="0">
                <a:solidFill>
                  <a:srgbClr val="FF0000"/>
                </a:solidFill>
                <a:latin typeface="Calibri" panose="020F0502020204030204" pitchFamily="34" charset="0"/>
              </a:rPr>
              <a:pPr/>
              <a:t>23</a:t>
            </a:fld>
            <a:endParaRPr lang="en-US" altLang="en-US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P(exactly 3)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b="1" dirty="0" smtClean="0"/>
              <a:t>= P(0E, 3N) + P(1E, 2N) + P(2E, 1N) + P(3E, 0N)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500" dirty="0" smtClean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b="1" dirty="0" smtClean="0">
                <a:solidFill>
                  <a:srgbClr val="00B050"/>
                </a:solidFill>
              </a:rPr>
              <a:t>= BINOMDIST(0,24,0.086,FALSE) *</a:t>
            </a:r>
            <a:r>
              <a:rPr lang="en-US" sz="2800" b="1" dirty="0">
                <a:solidFill>
                  <a:srgbClr val="00B050"/>
                </a:solidFill>
              </a:rPr>
              <a:t>BINOMDIST(3,97,0.0099,FALSE) </a:t>
            </a:r>
            <a:r>
              <a:rPr lang="en-US" sz="2800" b="1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b="1" dirty="0" smtClean="0">
                <a:solidFill>
                  <a:srgbClr val="00B050"/>
                </a:solidFill>
              </a:rPr>
              <a:t>+ BINOMDIST(1,24,0.086,FALSE) *BINOMDIST(2,97,0.0099,FALSE</a:t>
            </a:r>
            <a:r>
              <a:rPr lang="en-US" sz="2800" b="1" dirty="0">
                <a:solidFill>
                  <a:srgbClr val="00B050"/>
                </a:solidFill>
              </a:rPr>
              <a:t>) </a:t>
            </a:r>
            <a:r>
              <a:rPr lang="en-US" sz="2800" b="1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b="1" dirty="0" smtClean="0">
                <a:solidFill>
                  <a:srgbClr val="00B050"/>
                </a:solidFill>
              </a:rPr>
              <a:t>+ BINOMDIST(2,24,0.086,FALSE) *BINOMDIST(1,97,0.0099,FALSE</a:t>
            </a:r>
            <a:r>
              <a:rPr lang="en-US" sz="2800" b="1" dirty="0">
                <a:solidFill>
                  <a:srgbClr val="00B050"/>
                </a:solidFill>
              </a:rPr>
              <a:t>) </a:t>
            </a:r>
            <a:r>
              <a:rPr lang="en-US" sz="2800" b="1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b="1" dirty="0" smtClean="0">
                <a:solidFill>
                  <a:srgbClr val="00B050"/>
                </a:solidFill>
              </a:rPr>
              <a:t>+ BINOMDIST(3,24,0.086,FALSE) *BINOMDIST(0,97,0.0099,FALSE)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500" b="1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b="1" dirty="0" smtClean="0"/>
              <a:t>= 0.2313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350" b="1" dirty="0" smtClean="0"/>
              <a:t>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b="1" dirty="0" smtClean="0"/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99E9BD1-07B5-4E49-A7F4-762C902FD2B7}" type="slidenum">
              <a:rPr lang="en-US" altLang="en-US" smtClean="0">
                <a:solidFill>
                  <a:srgbClr val="FF0000"/>
                </a:solidFill>
                <a:latin typeface="Calibri" panose="020F0502020204030204" pitchFamily="34" charset="0"/>
              </a:rPr>
              <a:pPr/>
              <a:t>24</a:t>
            </a:fld>
            <a:endParaRPr lang="en-US" altLang="en-US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1"/>
          <p:cNvSpPr>
            <a:spLocks noGrp="1"/>
          </p:cNvSpPr>
          <p:nvPr>
            <p:ph idx="1"/>
          </p:nvPr>
        </p:nvSpPr>
        <p:spPr bwMode="auto">
          <a:solidFill>
            <a:schemeClr val="tx1">
              <a:alpha val="79999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 sz="3600" b="1" smtClean="0">
              <a:solidFill>
                <a:srgbClr val="FFFF00"/>
              </a:solidFill>
            </a:endParaRPr>
          </a:p>
          <a:p>
            <a:endParaRPr lang="en-US" altLang="en-US" sz="3600" b="1" smtClean="0">
              <a:solidFill>
                <a:srgbClr val="FFFF00"/>
              </a:solidFill>
            </a:endParaRPr>
          </a:p>
          <a:p>
            <a:endParaRPr lang="en-US" altLang="en-US" sz="3600" b="1" smtClean="0">
              <a:solidFill>
                <a:srgbClr val="FFFF00"/>
              </a:solidFill>
            </a:endParaRPr>
          </a:p>
          <a:p>
            <a:endParaRPr lang="en-US" altLang="en-US" sz="3600" b="1" smtClean="0">
              <a:solidFill>
                <a:srgbClr val="FFFF00"/>
              </a:solidFill>
            </a:endParaRPr>
          </a:p>
          <a:p>
            <a:r>
              <a:rPr lang="en-US" altLang="en-US" sz="3600" b="1" smtClean="0">
                <a:solidFill>
                  <a:srgbClr val="FFFF00"/>
                </a:solidFill>
              </a:rPr>
              <a:t>Any questions?</a:t>
            </a:r>
          </a:p>
        </p:txBody>
      </p:sp>
      <p:sp>
        <p:nvSpPr>
          <p:cNvPr id="2662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FD102E5-59B6-4EB8-B874-196B87E2ABBC}" type="slidenum">
              <a:rPr lang="en-US" altLang="en-US" smtClean="0">
                <a:solidFill>
                  <a:srgbClr val="FF0000"/>
                </a:solidFill>
                <a:latin typeface="Calibri" panose="020F0502020204030204" pitchFamily="34" charset="0"/>
              </a:rPr>
              <a:pPr/>
              <a:t>25</a:t>
            </a:fld>
            <a:endParaRPr lang="en-US" altLang="en-US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30000"/>
            </a:schemeClr>
          </a:solidFill>
        </p:spPr>
        <p:txBody>
          <a:bodyPr/>
          <a:lstStyle/>
          <a:p>
            <a:endParaRPr lang="en-US" sz="4000" b="1" dirty="0" smtClean="0"/>
          </a:p>
          <a:p>
            <a:endParaRPr lang="en-US" sz="4000" b="1" dirty="0"/>
          </a:p>
          <a:p>
            <a:endParaRPr lang="en-US" sz="4000" b="1" dirty="0" smtClean="0"/>
          </a:p>
          <a:p>
            <a:endParaRPr lang="en-US" b="1" dirty="0"/>
          </a:p>
          <a:p>
            <a:r>
              <a:rPr lang="en-US" sz="4000" b="1" dirty="0" smtClean="0"/>
              <a:t>Concluding thoughts</a:t>
            </a:r>
          </a:p>
          <a:p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29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GSBA 545 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80000"/>
            </a:schemeClr>
          </a:solidFill>
        </p:spPr>
        <p:txBody>
          <a:bodyPr/>
          <a:lstStyle/>
          <a:p>
            <a:r>
              <a:rPr lang="en-US" b="1" dirty="0" smtClean="0"/>
              <a:t>Reminder from Project 1:  lesson for GSBA 545, Data-based Decision Making:</a:t>
            </a:r>
          </a:p>
          <a:p>
            <a:pPr marL="0" indent="0" algn="ctr">
              <a:buNone/>
            </a:pPr>
            <a:endParaRPr lang="en-US" sz="1000" b="1" dirty="0" smtClean="0"/>
          </a:p>
          <a:p>
            <a:pPr marL="0" indent="0" algn="ctr">
              <a:buNone/>
            </a:pPr>
            <a:r>
              <a:rPr lang="en-US" sz="3600" b="1" dirty="0" smtClean="0">
                <a:solidFill>
                  <a:srgbClr val="FFFF00"/>
                </a:solidFill>
              </a:rPr>
              <a:t>Use data to make decisions!</a:t>
            </a:r>
          </a:p>
          <a:p>
            <a:pPr lvl="1"/>
            <a:endParaRPr lang="en-US" sz="2000" b="1" dirty="0" smtClean="0">
              <a:solidFill>
                <a:srgbClr val="FFFF00"/>
              </a:solidFill>
            </a:endParaRPr>
          </a:p>
          <a:p>
            <a:pPr lvl="1"/>
            <a:r>
              <a:rPr lang="en-US" b="1" dirty="0" smtClean="0"/>
              <a:t>Make the most of all information (including information on variability)</a:t>
            </a:r>
          </a:p>
          <a:p>
            <a:pPr lvl="1"/>
            <a:endParaRPr lang="en-US" sz="1000" b="1" dirty="0" smtClean="0"/>
          </a:p>
          <a:p>
            <a:pPr lvl="1"/>
            <a:r>
              <a:rPr lang="en-US" b="1" dirty="0" smtClean="0"/>
              <a:t>From Lecture 3:  look for possible </a:t>
            </a:r>
            <a:r>
              <a:rPr lang="en-US" b="1" u="sng" dirty="0" smtClean="0"/>
              <a:t>options</a:t>
            </a:r>
            <a:r>
              <a:rPr lang="en-US" b="1" dirty="0" smtClean="0"/>
              <a:t>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343400"/>
            <a:ext cx="5486400" cy="17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6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80000"/>
            </a:schemeClr>
          </a:solidFill>
        </p:spPr>
        <p:txBody>
          <a:bodyPr/>
          <a:lstStyle/>
          <a:p>
            <a:r>
              <a:rPr lang="en-US" sz="3600" b="1" dirty="0" smtClean="0"/>
              <a:t>Making decisions in the business world is difficult … do your best</a:t>
            </a:r>
          </a:p>
          <a:p>
            <a:endParaRPr lang="en-US" sz="2400" b="1" dirty="0" smtClean="0"/>
          </a:p>
          <a:p>
            <a:r>
              <a:rPr lang="en-US" b="1" dirty="0" smtClean="0"/>
              <a:t>Three big lessons from GSBA 545:</a:t>
            </a:r>
          </a:p>
          <a:p>
            <a:pPr lvl="1"/>
            <a:endParaRPr lang="en-US" sz="2000" b="1" dirty="0"/>
          </a:p>
          <a:p>
            <a:pPr lvl="1"/>
            <a:r>
              <a:rPr lang="en-US" b="1" dirty="0" smtClean="0"/>
              <a:t>Lesson #1:  if a deal seems too good to be true, 	</a:t>
            </a:r>
            <a:r>
              <a:rPr lang="en-US" b="1" dirty="0"/>
              <a:t>	</a:t>
            </a:r>
            <a:r>
              <a:rPr lang="en-US" b="1" dirty="0" smtClean="0"/>
              <a:t>       maybe it is … be careful</a:t>
            </a:r>
          </a:p>
          <a:p>
            <a:pPr lvl="1"/>
            <a:endParaRPr lang="en-US" sz="2000" b="1" dirty="0"/>
          </a:p>
          <a:p>
            <a:pPr lvl="1"/>
            <a:r>
              <a:rPr lang="en-US" b="1" dirty="0" smtClean="0"/>
              <a:t>Lesson #2:  there ARE opportunities to make 		       money … be smart, look for options</a:t>
            </a:r>
          </a:p>
          <a:p>
            <a:pPr lvl="1"/>
            <a:endParaRPr lang="en-US" sz="2000" b="1" dirty="0"/>
          </a:p>
          <a:p>
            <a:pPr lvl="1"/>
            <a:r>
              <a:rPr lang="en-US" b="1" dirty="0"/>
              <a:t>Lesson </a:t>
            </a:r>
            <a:r>
              <a:rPr lang="en-US" b="1" dirty="0" smtClean="0"/>
              <a:t>#3:  </a:t>
            </a:r>
            <a:r>
              <a:rPr lang="en-US" b="1" dirty="0"/>
              <a:t>( … saved for later …)</a:t>
            </a:r>
          </a:p>
          <a:p>
            <a:endParaRPr lang="en-US" b="1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895600" y="2895600"/>
            <a:ext cx="5555343" cy="990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95600" y="4343400"/>
            <a:ext cx="5555343" cy="990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76862" y="5562600"/>
            <a:ext cx="5555343" cy="51841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6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1"/>
          <p:cNvSpPr>
            <a:spLocks noGrp="1"/>
          </p:cNvSpPr>
          <p:nvPr>
            <p:ph idx="1"/>
          </p:nvPr>
        </p:nvSpPr>
        <p:spPr bwMode="auto">
          <a:solidFill>
            <a:schemeClr val="tx1">
              <a:alpha val="79999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 sz="3600" smtClean="0">
              <a:solidFill>
                <a:srgbClr val="FFFF00"/>
              </a:solidFill>
            </a:endParaRPr>
          </a:p>
          <a:p>
            <a:endParaRPr lang="en-US" altLang="en-US" sz="3600" smtClean="0">
              <a:solidFill>
                <a:srgbClr val="FFFF00"/>
              </a:solidFill>
            </a:endParaRPr>
          </a:p>
          <a:p>
            <a:endParaRPr lang="en-US" altLang="en-US" sz="3600" smtClean="0">
              <a:solidFill>
                <a:srgbClr val="FFFF00"/>
              </a:solidFill>
            </a:endParaRPr>
          </a:p>
          <a:p>
            <a:endParaRPr lang="en-US" altLang="en-US" sz="3600" smtClean="0">
              <a:solidFill>
                <a:srgbClr val="FFFF00"/>
              </a:solidFill>
            </a:endParaRPr>
          </a:p>
          <a:p>
            <a:r>
              <a:rPr lang="en-US" altLang="en-US" sz="3600" b="1" smtClean="0">
                <a:solidFill>
                  <a:srgbClr val="FFFF00"/>
                </a:solidFill>
              </a:rPr>
              <a:t>Part One</a:t>
            </a:r>
          </a:p>
        </p:txBody>
      </p:sp>
      <p:sp>
        <p:nvSpPr>
          <p:cNvPr id="717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EE47309-24F9-4322-BE4F-1BE1AD7F174E}" type="slidenum">
              <a:rPr lang="en-US" altLang="en-US" smtClean="0">
                <a:solidFill>
                  <a:srgbClr val="FF0000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b="1" dirty="0" smtClean="0"/>
              <a:t>Q1.  Five possible investment options:</a:t>
            </a:r>
          </a:p>
          <a:p>
            <a:pPr lvl="1">
              <a:defRPr/>
            </a:pPr>
            <a:r>
              <a:rPr lang="en-US" b="1" dirty="0" smtClean="0"/>
              <a:t>Insure(n=60)</a:t>
            </a:r>
          </a:p>
          <a:p>
            <a:pPr lvl="1">
              <a:defRPr/>
            </a:pPr>
            <a:r>
              <a:rPr lang="en-US" b="1" dirty="0" smtClean="0"/>
              <a:t>Insure(n=120)</a:t>
            </a:r>
          </a:p>
          <a:p>
            <a:pPr lvl="1">
              <a:defRPr/>
            </a:pPr>
            <a:r>
              <a:rPr lang="en-US" b="1" dirty="0"/>
              <a:t>Buy Tier A if $480M were available</a:t>
            </a:r>
          </a:p>
          <a:p>
            <a:pPr lvl="1">
              <a:defRPr/>
            </a:pPr>
            <a:r>
              <a:rPr lang="en-US" b="1" dirty="0"/>
              <a:t>Buy Tier </a:t>
            </a:r>
            <a:r>
              <a:rPr lang="en-US" b="1" dirty="0" smtClean="0"/>
              <a:t>B </a:t>
            </a:r>
            <a:r>
              <a:rPr lang="en-US" b="1" dirty="0"/>
              <a:t>if $480M were available</a:t>
            </a:r>
          </a:p>
          <a:p>
            <a:pPr lvl="1">
              <a:defRPr/>
            </a:pPr>
            <a:r>
              <a:rPr lang="en-US" b="1" dirty="0"/>
              <a:t>Buy Tier </a:t>
            </a:r>
            <a:r>
              <a:rPr lang="en-US" b="1" dirty="0" smtClean="0"/>
              <a:t>C </a:t>
            </a:r>
            <a:r>
              <a:rPr lang="en-US" b="1" dirty="0"/>
              <a:t>if $480M were available</a:t>
            </a:r>
          </a:p>
          <a:p>
            <a:pPr>
              <a:defRPr/>
            </a:pPr>
            <a:endParaRPr lang="en-US" b="1" dirty="0" smtClean="0"/>
          </a:p>
          <a:p>
            <a:pPr lvl="1">
              <a:defRPr/>
            </a:pPr>
            <a:r>
              <a:rPr lang="en-US" b="1" dirty="0" smtClean="0"/>
              <a:t>Parameters to calculate:  expected value; standard error; P(X &gt; 0); “downside risk”</a:t>
            </a:r>
            <a:endParaRPr lang="en-US" b="1" dirty="0"/>
          </a:p>
        </p:txBody>
      </p:sp>
      <p:sp>
        <p:nvSpPr>
          <p:cNvPr id="819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0529CCB-9889-4D4C-9FE0-9D6CA420BE78}" type="slidenum">
              <a:rPr lang="en-US" altLang="en-US" smtClean="0">
                <a:solidFill>
                  <a:srgbClr val="FF0000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1"/>
          <p:cNvSpPr>
            <a:spLocks noGrp="1"/>
          </p:cNvSpPr>
          <p:nvPr>
            <p:ph idx="1"/>
          </p:nvPr>
        </p:nvSpPr>
        <p:spPr bwMode="auto">
          <a:solidFill>
            <a:schemeClr val="tx1">
              <a:alpha val="79999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Set up spreadsheets to </a:t>
            </a:r>
            <a:r>
              <a:rPr lang="en-US" altLang="en-US" b="1" smtClean="0">
                <a:solidFill>
                  <a:srgbClr val="FFFF00"/>
                </a:solidFill>
              </a:rPr>
              <a:t>list each possible outcome</a:t>
            </a:r>
            <a:r>
              <a:rPr lang="en-US" altLang="en-US" smtClean="0"/>
              <a:t> (k=0 defaults, k=1, k=2, etc.), the </a:t>
            </a:r>
            <a:r>
              <a:rPr lang="en-US" altLang="en-US" b="1" smtClean="0">
                <a:solidFill>
                  <a:srgbClr val="FFFF00"/>
                </a:solidFill>
              </a:rPr>
              <a:t>probabilities</a:t>
            </a:r>
            <a:r>
              <a:rPr lang="en-US" altLang="en-US" smtClean="0">
                <a:solidFill>
                  <a:srgbClr val="FFFF00"/>
                </a:solidFill>
              </a:rPr>
              <a:t> </a:t>
            </a:r>
            <a:r>
              <a:rPr lang="en-US" altLang="en-US" smtClean="0"/>
              <a:t>for that outcome, and the associated </a:t>
            </a:r>
            <a:r>
              <a:rPr lang="en-US" altLang="en-US" b="1" smtClean="0">
                <a:solidFill>
                  <a:srgbClr val="FFFF00"/>
                </a:solidFill>
              </a:rPr>
              <a:t>dollars</a:t>
            </a:r>
            <a:r>
              <a:rPr lang="en-US" altLang="en-US" smtClean="0">
                <a:solidFill>
                  <a:srgbClr val="FFFF00"/>
                </a:solidFill>
              </a:rPr>
              <a:t> </a:t>
            </a:r>
            <a:r>
              <a:rPr lang="en-US" altLang="en-US" smtClean="0"/>
              <a:t>for that outcome</a:t>
            </a:r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9A590FF-FC94-495F-9FA0-CE012D78E292}" type="slidenum">
              <a:rPr lang="en-US" altLang="en-US" smtClean="0">
                <a:solidFill>
                  <a:srgbClr val="FF0000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922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2819400"/>
            <a:ext cx="792003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idx="1"/>
          </p:nvPr>
        </p:nvSpPr>
        <p:spPr bwMode="auto">
          <a:solidFill>
            <a:schemeClr val="tx1">
              <a:alpha val="79999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 smtClean="0"/>
              <a:t>Calculations for Insure(n=60), Insure(n=120)</a:t>
            </a:r>
          </a:p>
          <a:p>
            <a:endParaRPr lang="en-US" altLang="en-US" b="1" dirty="0" smtClean="0"/>
          </a:p>
          <a:p>
            <a:endParaRPr lang="en-US" altLang="en-US" b="1" dirty="0" smtClean="0"/>
          </a:p>
          <a:p>
            <a:endParaRPr lang="en-US" altLang="en-US" b="1" dirty="0" smtClean="0"/>
          </a:p>
          <a:p>
            <a:endParaRPr lang="en-US" altLang="en-US" b="1" dirty="0" smtClean="0"/>
          </a:p>
          <a:p>
            <a:r>
              <a:rPr lang="en-US" altLang="en-US" b="1" dirty="0" smtClean="0"/>
              <a:t>Calculations for Tier A, Tier B, Tier C</a:t>
            </a:r>
          </a:p>
          <a:p>
            <a:pPr lvl="1"/>
            <a:endParaRPr lang="en-US" altLang="en-US" b="1" dirty="0" smtClean="0"/>
          </a:p>
          <a:p>
            <a:endParaRPr lang="en-US" altLang="en-US" dirty="0" smtClean="0"/>
          </a:p>
        </p:txBody>
      </p:sp>
      <p:sp>
        <p:nvSpPr>
          <p:cNvPr id="1024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0F5239A-18AA-4BE4-8E27-78C14C2C437D}" type="slidenum">
              <a:rPr lang="en-US" altLang="en-US" smtClean="0">
                <a:solidFill>
                  <a:srgbClr val="FF0000"/>
                </a:solidFill>
                <a:latin typeface="Calibri" panose="020F0502020204030204" pitchFamily="34" charset="0"/>
              </a:rPr>
              <a:pPr/>
              <a:t>6</a:t>
            </a:fld>
            <a:endParaRPr lang="en-US" altLang="en-US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1024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86200"/>
            <a:ext cx="7467600" cy="202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906463"/>
            <a:ext cx="5743575" cy="206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11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/>
          <p:cNvSpPr>
            <a:spLocks noGrp="1"/>
          </p:cNvSpPr>
          <p:nvPr>
            <p:ph idx="1"/>
          </p:nvPr>
        </p:nvSpPr>
        <p:spPr bwMode="auto">
          <a:solidFill>
            <a:schemeClr val="tx1">
              <a:alpha val="79999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b="1" smtClean="0"/>
              <a:t>Q2.  P(exactly 3 [of n=121] default if p = 2.5%)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b="1" smtClean="0"/>
              <a:t>	</a:t>
            </a:r>
            <a:r>
              <a:rPr lang="en-US" altLang="en-US" b="1" smtClean="0">
                <a:solidFill>
                  <a:srgbClr val="00B050"/>
                </a:solidFill>
              </a:rPr>
              <a:t>= BINOMDIST(3,121,0.025,FALSE)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b="1" smtClean="0"/>
              <a:t>	= 0.2268, or 22.68%</a:t>
            </a:r>
          </a:p>
        </p:txBody>
      </p:sp>
      <p:sp>
        <p:nvSpPr>
          <p:cNvPr id="1126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2411B2D-ED48-45EE-8D9B-69DB6862D62D}" type="slidenum">
              <a:rPr lang="en-US" altLang="en-US" smtClean="0">
                <a:solidFill>
                  <a:srgbClr val="FF0000"/>
                </a:solidFill>
                <a:latin typeface="Calibri" panose="020F0502020204030204" pitchFamily="34" charset="0"/>
              </a:rPr>
              <a:pPr/>
              <a:t>7</a:t>
            </a:fld>
            <a:endParaRPr lang="en-US" altLang="en-US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 bwMode="auto">
          <a:solidFill>
            <a:schemeClr val="tx1">
              <a:alpha val="79999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 sz="3600" smtClean="0">
              <a:solidFill>
                <a:srgbClr val="FFFF00"/>
              </a:solidFill>
            </a:endParaRPr>
          </a:p>
          <a:p>
            <a:endParaRPr lang="en-US" altLang="en-US" sz="3600" smtClean="0">
              <a:solidFill>
                <a:srgbClr val="FFFF00"/>
              </a:solidFill>
            </a:endParaRPr>
          </a:p>
          <a:p>
            <a:endParaRPr lang="en-US" altLang="en-US" sz="3600" smtClean="0">
              <a:solidFill>
                <a:srgbClr val="FFFF00"/>
              </a:solidFill>
            </a:endParaRPr>
          </a:p>
          <a:p>
            <a:endParaRPr lang="en-US" altLang="en-US" sz="3600" smtClean="0">
              <a:solidFill>
                <a:srgbClr val="FFFF00"/>
              </a:solidFill>
            </a:endParaRPr>
          </a:p>
          <a:p>
            <a:r>
              <a:rPr lang="en-US" altLang="en-US" sz="3600" b="1" smtClean="0">
                <a:solidFill>
                  <a:srgbClr val="FFFF00"/>
                </a:solidFill>
              </a:rPr>
              <a:t>Part Two</a:t>
            </a:r>
          </a:p>
        </p:txBody>
      </p:sp>
      <p:sp>
        <p:nvSpPr>
          <p:cNvPr id="1229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ABD3DA6-6A3C-478C-8AA6-0F3B56BFD250}" type="slidenum">
              <a:rPr lang="en-US" altLang="en-US" smtClean="0">
                <a:solidFill>
                  <a:srgbClr val="FF0000"/>
                </a:solidFill>
                <a:latin typeface="Calibri" panose="020F0502020204030204" pitchFamily="34" charset="0"/>
              </a:rPr>
              <a:pPr/>
              <a:t>8</a:t>
            </a:fld>
            <a:endParaRPr lang="en-US" altLang="en-US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 bwMode="auto">
          <a:solidFill>
            <a:schemeClr val="tx1">
              <a:alpha val="79999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b="1" dirty="0" smtClean="0"/>
              <a:t>Q3.  What investment decision would you recommend if p = 0.025?</a:t>
            </a:r>
          </a:p>
          <a:p>
            <a:pPr lvl="1"/>
            <a:endParaRPr lang="en-US" altLang="en-US" b="1" dirty="0" smtClean="0"/>
          </a:p>
          <a:p>
            <a:pPr lvl="1"/>
            <a:r>
              <a:rPr lang="en-US" altLang="en-US" b="1" dirty="0" smtClean="0"/>
              <a:t>Q2 was designed to give you a hint, to consider </a:t>
            </a:r>
            <a:r>
              <a:rPr lang="en-US" altLang="en-US" b="1" u="sng" dirty="0" smtClean="0"/>
              <a:t>combinations</a:t>
            </a:r>
            <a:r>
              <a:rPr lang="en-US" altLang="en-US" b="1" dirty="0" smtClean="0"/>
              <a:t> of investments</a:t>
            </a:r>
          </a:p>
          <a:p>
            <a:pPr lvl="1"/>
            <a:endParaRPr lang="en-US" altLang="en-US" b="1" dirty="0" smtClean="0"/>
          </a:p>
          <a:p>
            <a:pPr lvl="1"/>
            <a:r>
              <a:rPr lang="en-US" altLang="en-US" b="1" dirty="0" smtClean="0"/>
              <a:t>For example, consider </a:t>
            </a:r>
            <a:r>
              <a:rPr lang="en-US" altLang="en-US" b="1" dirty="0" smtClean="0">
                <a:solidFill>
                  <a:srgbClr val="FFFF00"/>
                </a:solidFill>
              </a:rPr>
              <a:t>S(n=121)+A+B</a:t>
            </a:r>
            <a:r>
              <a:rPr lang="en-US" altLang="en-US" b="1" dirty="0" smtClean="0"/>
              <a:t>:</a:t>
            </a:r>
          </a:p>
          <a:p>
            <a:pPr lvl="2"/>
            <a:r>
              <a:rPr lang="en-US" altLang="en-US" sz="2800" b="1" dirty="0" smtClean="0"/>
              <a:t>If there are </a:t>
            </a:r>
            <a:r>
              <a:rPr lang="en-US" altLang="en-US" sz="2800" b="1" u="sng" dirty="0" smtClean="0"/>
              <a:t>FEW</a:t>
            </a:r>
            <a:r>
              <a:rPr lang="en-US" altLang="en-US" sz="2800" b="1" dirty="0" smtClean="0"/>
              <a:t> defaults, you get money because of S(n=121)</a:t>
            </a:r>
          </a:p>
          <a:p>
            <a:pPr lvl="2"/>
            <a:r>
              <a:rPr lang="en-US" altLang="en-US" sz="2800" b="1" dirty="0" smtClean="0"/>
              <a:t>If there are </a:t>
            </a:r>
            <a:r>
              <a:rPr lang="en-US" altLang="en-US" sz="2800" b="1" u="sng" dirty="0" smtClean="0"/>
              <a:t>MANY</a:t>
            </a:r>
            <a:r>
              <a:rPr lang="en-US" altLang="en-US" sz="2800" b="1" dirty="0" smtClean="0"/>
              <a:t> payouts, you get money because of large payouts from A+B</a:t>
            </a:r>
          </a:p>
          <a:p>
            <a:pPr lvl="1"/>
            <a:endParaRPr lang="en-US" altLang="en-US" b="1" dirty="0" smtClean="0"/>
          </a:p>
          <a:p>
            <a:pPr lvl="1"/>
            <a:endParaRPr lang="en-US" altLang="en-US" b="1" dirty="0" smtClean="0"/>
          </a:p>
        </p:txBody>
      </p:sp>
      <p:sp>
        <p:nvSpPr>
          <p:cNvPr id="1331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7843EAE-D522-4B70-93C1-1EE7D2ED7AA3}" type="slidenum">
              <a:rPr lang="en-US" altLang="en-US" smtClean="0">
                <a:solidFill>
                  <a:srgbClr val="FF0000"/>
                </a:solidFill>
                <a:latin typeface="Calibri" panose="020F0502020204030204" pitchFamily="34" charset="0"/>
              </a:rPr>
              <a:pPr/>
              <a:t>9</a:t>
            </a:fld>
            <a:endParaRPr lang="en-US" altLang="en-US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6175</TotalTime>
  <Words>1197</Words>
  <Application>Microsoft Office PowerPoint</Application>
  <PresentationFormat>On-screen Show (4:3)</PresentationFormat>
  <Paragraphs>379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 Project 2 Solution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GSBA 545 lessons</vt:lpstr>
      <vt:lpstr>Closing thoughts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for Midterm 1</dc:title>
  <dc:creator>nt425b</dc:creator>
  <cp:lastModifiedBy>Lin, Tony H</cp:lastModifiedBy>
  <cp:revision>49</cp:revision>
  <dcterms:created xsi:type="dcterms:W3CDTF">2012-02-12T22:42:41Z</dcterms:created>
  <dcterms:modified xsi:type="dcterms:W3CDTF">2017-10-25T21:50:00Z</dcterms:modified>
</cp:coreProperties>
</file>