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59" r:id="rId4"/>
    <p:sldId id="260" r:id="rId5"/>
    <p:sldId id="261" r:id="rId6"/>
    <p:sldId id="262" r:id="rId7"/>
    <p:sldId id="287" r:id="rId8"/>
    <p:sldId id="286" r:id="rId9"/>
    <p:sldId id="263" r:id="rId10"/>
    <p:sldId id="264" r:id="rId11"/>
    <p:sldId id="282" r:id="rId12"/>
    <p:sldId id="268" r:id="rId13"/>
    <p:sldId id="267" r:id="rId14"/>
    <p:sldId id="269" r:id="rId15"/>
    <p:sldId id="270" r:id="rId16"/>
    <p:sldId id="272" r:id="rId17"/>
    <p:sldId id="274" r:id="rId18"/>
    <p:sldId id="283" r:id="rId19"/>
    <p:sldId id="284" r:id="rId20"/>
    <p:sldId id="285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9309100" cy="7023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8000"/>
    <a:srgbClr val="FFFF66"/>
    <a:srgbClr val="003300"/>
    <a:srgbClr val="CCFFCC"/>
    <a:srgbClr val="FF6600"/>
    <a:srgbClr val="3333FF"/>
    <a:srgbClr val="FF9999"/>
    <a:srgbClr val="CC99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394" autoAdjust="0"/>
  </p:normalViewPr>
  <p:slideViewPr>
    <p:cSldViewPr>
      <p:cViewPr varScale="1">
        <p:scale>
          <a:sx n="38" d="100"/>
          <a:sy n="38" d="100"/>
        </p:scale>
        <p:origin x="4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61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675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675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2BD005A-271F-41B8-B660-79F540837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3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675" y="0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27050"/>
            <a:ext cx="3509962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5338"/>
            <a:ext cx="7448550" cy="31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675" y="6670675"/>
            <a:ext cx="4033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33D2A67D-AB87-4659-8744-58B146A41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240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4F25F-799F-4CFC-AA84-F5B4626CD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20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08F97-3D89-4021-88AE-8515F3734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825FB-8927-4F01-A684-B6D7CEDB6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3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F96E0-3103-4AF8-9AE1-1C03814E8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04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462C9-1E26-405C-B594-27C48155F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30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0838"/>
            <a:ext cx="4038600" cy="5821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517BC-209C-436B-8473-EA917B1FD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8CC5A-DCFC-497C-9FF5-BBB6AE79C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32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81AA-87A0-4C26-AEB5-6B3114256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71E8A-EE36-4BBD-B27E-36626A3A6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7AAC9-25D4-471C-A6D4-91AC176C8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72199-237A-40F1-9646-3AEAF31D7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5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48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838"/>
            <a:ext cx="8229600" cy="5821362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2A1952C6-BE5C-40E0-AE27-C40D1BB50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0"/>
            <a:ext cx="102934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019" y="3687200"/>
            <a:ext cx="9154019" cy="147002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sz="3600" b="1" dirty="0" smtClean="0"/>
              <a:t>Solution to HW10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4F25F-799F-4CFC-AA84-F5B4626CD7D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6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8229600" cy="5821362"/>
          </a:xfrm>
        </p:spPr>
        <p:txBody>
          <a:bodyPr/>
          <a:lstStyle/>
          <a:p>
            <a:r>
              <a:rPr lang="en-US" dirty="0" smtClean="0"/>
              <a:t>Using noise to                                                       predict </a:t>
            </a:r>
            <a:r>
              <a:rPr lang="en-US" dirty="0" err="1" smtClean="0"/>
              <a:t>ln</a:t>
            </a:r>
            <a:r>
              <a:rPr lang="en-US" dirty="0" smtClean="0"/>
              <a:t>(price)                                                    instead of price: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dirty="0" smtClean="0"/>
              <a:t>Q5:  95% CI for                                                            </a:t>
            </a:r>
            <a:r>
              <a:rPr lang="en-US" dirty="0" err="1" smtClean="0"/>
              <a:t>indiv</a:t>
            </a:r>
            <a:r>
              <a:rPr lang="en-US" dirty="0" smtClean="0"/>
              <a:t> price </a:t>
            </a:r>
            <a:r>
              <a:rPr lang="en-US" dirty="0" smtClean="0"/>
              <a:t>at 45 dB?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(price) = 7.184</a:t>
            </a:r>
          </a:p>
          <a:p>
            <a:r>
              <a:rPr lang="en-US" dirty="0" smtClean="0"/>
              <a:t>SE(Y at x=45) </a:t>
            </a:r>
            <a:r>
              <a:rPr lang="en-US" dirty="0" smtClean="0"/>
              <a:t>= </a:t>
            </a:r>
            <a:r>
              <a:rPr lang="en-US" dirty="0" smtClean="0"/>
              <a:t>0.2593                                         </a:t>
            </a:r>
            <a:r>
              <a:rPr lang="en-US" dirty="0" smtClean="0"/>
              <a:t>(since we know </a:t>
            </a:r>
            <a:r>
              <a:rPr lang="en-US" dirty="0">
                <a:latin typeface="MS Reference Sans Serif" panose="020B0604030504040204" pitchFamily="34" charset="0"/>
              </a:rPr>
              <a:t></a:t>
            </a:r>
            <a:r>
              <a:rPr lang="en-US" dirty="0" smtClean="0"/>
              <a:t>, SD(X), and SE</a:t>
            </a:r>
            <a:r>
              <a:rPr lang="en-US" baseline="-25000" dirty="0" smtClean="0"/>
              <a:t>Y|X</a:t>
            </a:r>
            <a:r>
              <a:rPr lang="en-US" dirty="0" smtClean="0"/>
              <a:t>)</a:t>
            </a:r>
          </a:p>
          <a:p>
            <a:r>
              <a:rPr lang="en-US" dirty="0" smtClean="0"/>
              <a:t>95% </a:t>
            </a:r>
            <a:r>
              <a:rPr lang="en-US" dirty="0" smtClean="0"/>
              <a:t>PI </a:t>
            </a:r>
            <a:r>
              <a:rPr lang="en-US" dirty="0" smtClean="0"/>
              <a:t>for average </a:t>
            </a:r>
            <a:r>
              <a:rPr lang="en-US" dirty="0" err="1" smtClean="0"/>
              <a:t>ln</a:t>
            </a:r>
            <a:r>
              <a:rPr lang="en-US" dirty="0" smtClean="0"/>
              <a:t>(price) = </a:t>
            </a:r>
            <a:r>
              <a:rPr lang="en-US" dirty="0" smtClean="0"/>
              <a:t>6.675 </a:t>
            </a:r>
            <a:r>
              <a:rPr lang="en-US" dirty="0" smtClean="0"/>
              <a:t>to </a:t>
            </a:r>
            <a:r>
              <a:rPr lang="en-US" dirty="0" smtClean="0"/>
              <a:t>7.693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95% </a:t>
            </a:r>
            <a:r>
              <a:rPr lang="en-US" dirty="0" smtClean="0">
                <a:sym typeface="Wingdings" panose="05000000000000000000" pitchFamily="2" charset="2"/>
              </a:rPr>
              <a:t>PI </a:t>
            </a:r>
            <a:r>
              <a:rPr lang="en-US" dirty="0" smtClean="0">
                <a:sym typeface="Wingdings" panose="05000000000000000000" pitchFamily="2" charset="2"/>
              </a:rPr>
              <a:t>for average price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$792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to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$2194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42" y="350837"/>
            <a:ext cx="3923958" cy="426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99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0"/>
            <a:ext cx="102934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019" y="3687200"/>
            <a:ext cx="9154019" cy="147002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sz="3600" b="1" dirty="0" smtClean="0"/>
              <a:t>Questions about dishwashers?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4F25F-799F-4CFC-AA84-F5B4626CD7D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517BC-209C-436B-8473-EA917B1FDD3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5"/>
            <a:ext cx="9144001" cy="62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5258294" cy="5821362"/>
          </a:xfrm>
        </p:spPr>
        <p:txBody>
          <a:bodyPr/>
          <a:lstStyle/>
          <a:p>
            <a:r>
              <a:rPr lang="en-US" dirty="0" smtClean="0"/>
              <a:t>Q6:  regression line using consumption to predict Z?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pred</a:t>
            </a:r>
            <a:r>
              <a:rPr lang="en-US" dirty="0" smtClean="0">
                <a:solidFill>
                  <a:srgbClr val="FF0000"/>
                </a:solidFill>
              </a:rPr>
              <a:t> Z = 1.045 – 0.2844 cons.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Q7:  correlation?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Q8:  SE</a:t>
            </a:r>
            <a:r>
              <a:rPr lang="en-US" baseline="-25000" dirty="0" smtClean="0"/>
              <a:t>Y|X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Q9:  number of residuals &gt; 0?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517BC-209C-436B-8473-EA917B1FDD3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7935" y="287642"/>
            <a:ext cx="2971306" cy="268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59" y="1431940"/>
            <a:ext cx="4695011" cy="103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898" y="4389125"/>
            <a:ext cx="4881036" cy="813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6738" y="3505746"/>
            <a:ext cx="176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 = –0.52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6175" y="5555725"/>
            <a:ext cx="176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 = 6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Q10.  Does </a:t>
            </a:r>
            <a:r>
              <a:rPr lang="en-US" sz="2800" dirty="0"/>
              <a:t>this study show that increased beer consumption will result in lower publications, on average</a:t>
            </a:r>
            <a:r>
              <a:rPr lang="en-US" sz="2800" dirty="0" smtClean="0"/>
              <a:t>?</a:t>
            </a:r>
          </a:p>
          <a:p>
            <a:pPr lvl="0"/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/>
              <a:t>Yes</a:t>
            </a:r>
            <a:r>
              <a:rPr lang="en-US" sz="2400" dirty="0"/>
              <a:t>, since this was a random sample.</a:t>
            </a:r>
          </a:p>
          <a:p>
            <a:pPr marL="457200" lvl="0" indent="-457200">
              <a:buFont typeface="+mj-lt"/>
              <a:buAutoNum type="alphaUcPeriod"/>
            </a:pPr>
            <a:endParaRPr lang="en-US" sz="500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sz="2400" dirty="0" smtClean="0"/>
              <a:t>No</a:t>
            </a:r>
            <a:r>
              <a:rPr lang="en-US" sz="2400" dirty="0"/>
              <a:t>, since the sample size was small (only n = 16)</a:t>
            </a:r>
          </a:p>
          <a:p>
            <a:pPr marL="457200" lvl="0" indent="-457200">
              <a:buFont typeface="+mj-lt"/>
              <a:buAutoNum type="alphaUcPeriod"/>
            </a:pPr>
            <a:endParaRPr lang="en-US" sz="500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sz="2400" dirty="0" smtClean="0"/>
              <a:t>Yes</a:t>
            </a:r>
            <a:r>
              <a:rPr lang="en-US" sz="2400" dirty="0"/>
              <a:t>, since this was a randomized experiment, and randomized experiments can prove causality.</a:t>
            </a:r>
          </a:p>
          <a:p>
            <a:pPr marL="457200" lvl="0" indent="-457200">
              <a:buFont typeface="+mj-lt"/>
              <a:buAutoNum type="alphaUcPeriod"/>
            </a:pPr>
            <a:endParaRPr lang="en-US" sz="500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sz="2400" dirty="0" smtClean="0"/>
              <a:t>No</a:t>
            </a:r>
            <a:r>
              <a:rPr lang="en-US" sz="2400" dirty="0"/>
              <a:t>, since this was an observational study, and observational studies could have confounding factors.</a:t>
            </a:r>
          </a:p>
          <a:p>
            <a:pPr marL="457200" lvl="0" indent="-457200">
              <a:buFont typeface="+mj-lt"/>
              <a:buAutoNum type="alphaUcPeriod"/>
            </a:pPr>
            <a:endParaRPr lang="en-US" sz="500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sz="2400" dirty="0" smtClean="0"/>
              <a:t>Yes</a:t>
            </a:r>
            <a:r>
              <a:rPr lang="en-US" sz="2400" dirty="0"/>
              <a:t>, since the correlation was negative.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517BC-209C-436B-8473-EA917B1FDD3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6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Q10.  Does </a:t>
            </a:r>
            <a:r>
              <a:rPr lang="en-US" sz="2800" dirty="0"/>
              <a:t>this study show that increased beer consumption will result in lower publications, on average</a:t>
            </a:r>
            <a:r>
              <a:rPr lang="en-US" sz="2800" dirty="0" smtClean="0"/>
              <a:t>?</a:t>
            </a:r>
          </a:p>
          <a:p>
            <a:pPr lvl="0"/>
            <a:endParaRPr lang="en-US" sz="2800" dirty="0"/>
          </a:p>
          <a:p>
            <a:pPr marL="514350" indent="-514350">
              <a:buFont typeface="+mj-lt"/>
              <a:buAutoNum type="alphaUcPeriod"/>
            </a:pPr>
            <a:r>
              <a:rPr lang="en-US" sz="2400" dirty="0" smtClean="0">
                <a:solidFill>
                  <a:srgbClr val="969696"/>
                </a:solidFill>
              </a:rPr>
              <a:t>Yes</a:t>
            </a:r>
            <a:r>
              <a:rPr lang="en-US" sz="2400" dirty="0">
                <a:solidFill>
                  <a:srgbClr val="969696"/>
                </a:solidFill>
              </a:rPr>
              <a:t>, since this was a random sample.</a:t>
            </a:r>
          </a:p>
          <a:p>
            <a:pPr marL="457200" lvl="0" indent="-457200">
              <a:buFont typeface="+mj-lt"/>
              <a:buAutoNum type="alphaUcPeriod"/>
            </a:pPr>
            <a:endParaRPr lang="en-US" sz="500" dirty="0" smtClean="0">
              <a:solidFill>
                <a:srgbClr val="969696"/>
              </a:solidFill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sz="2400" dirty="0" smtClean="0">
                <a:solidFill>
                  <a:srgbClr val="969696"/>
                </a:solidFill>
              </a:rPr>
              <a:t>No</a:t>
            </a:r>
            <a:r>
              <a:rPr lang="en-US" sz="2400" dirty="0">
                <a:solidFill>
                  <a:srgbClr val="969696"/>
                </a:solidFill>
              </a:rPr>
              <a:t>, since the sample size was small (only n = 16)</a:t>
            </a:r>
          </a:p>
          <a:p>
            <a:pPr marL="457200" lvl="0" indent="-457200">
              <a:buFont typeface="+mj-lt"/>
              <a:buAutoNum type="alphaUcPeriod"/>
            </a:pPr>
            <a:endParaRPr lang="en-US" sz="500" dirty="0" smtClean="0">
              <a:solidFill>
                <a:srgbClr val="969696"/>
              </a:solidFill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sz="2400" dirty="0" smtClean="0">
                <a:solidFill>
                  <a:srgbClr val="969696"/>
                </a:solidFill>
              </a:rPr>
              <a:t>Yes</a:t>
            </a:r>
            <a:r>
              <a:rPr lang="en-US" sz="2400" dirty="0">
                <a:solidFill>
                  <a:srgbClr val="969696"/>
                </a:solidFill>
              </a:rPr>
              <a:t>, since this was a randomized experiment, and randomized experiments can prove causality.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2800" dirty="0" smtClean="0">
                <a:solidFill>
                  <a:srgbClr val="FF0000"/>
                </a:solidFill>
              </a:rPr>
              <a:t>No</a:t>
            </a:r>
            <a:r>
              <a:rPr lang="en-US" sz="2800" dirty="0">
                <a:solidFill>
                  <a:srgbClr val="FF0000"/>
                </a:solidFill>
              </a:rPr>
              <a:t>, since this was an observational study, and observational studies could have confounding factors.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sz="2400" dirty="0" smtClean="0">
                <a:solidFill>
                  <a:srgbClr val="969696"/>
                </a:solidFill>
              </a:rPr>
              <a:t>Yes</a:t>
            </a:r>
            <a:r>
              <a:rPr lang="en-US" sz="2400" dirty="0">
                <a:solidFill>
                  <a:srgbClr val="969696"/>
                </a:solidFill>
              </a:rPr>
              <a:t>, since the correlation was negative.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517BC-209C-436B-8473-EA917B1FDD3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3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IS a negative                                  correlation between                                   beer consumption and                             # of publications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Perhaps beer drinking did                                            cause ecologists to publish fewer papers</a:t>
            </a:r>
          </a:p>
          <a:p>
            <a:endParaRPr lang="en-US" sz="1000" dirty="0" smtClean="0"/>
          </a:p>
          <a:p>
            <a:r>
              <a:rPr lang="en-US" sz="2800" dirty="0" smtClean="0"/>
              <a:t>… or perhaps not getting published caused ecologists to drink (out of depression) …</a:t>
            </a:r>
          </a:p>
          <a:p>
            <a:endParaRPr lang="en-US" sz="1000" dirty="0" smtClean="0"/>
          </a:p>
          <a:p>
            <a:r>
              <a:rPr lang="en-US" sz="2800" dirty="0" smtClean="0"/>
              <a:t>… or perhaps there are other factors (maybe authors who drink more have different cultural backgrounds [e.g., name]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494" y="366799"/>
            <a:ext cx="2798419" cy="252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360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8"/>
            <a:ext cx="8339350" cy="5821362"/>
          </a:xfrm>
        </p:spPr>
        <p:txBody>
          <a:bodyPr/>
          <a:lstStyle/>
          <a:p>
            <a:r>
              <a:rPr lang="en-US" dirty="0" smtClean="0"/>
              <a:t>Before concluding that A causes B, ask</a:t>
            </a:r>
          </a:p>
          <a:p>
            <a:pPr lvl="2"/>
            <a:endParaRPr lang="en-US" sz="1000" b="0" dirty="0"/>
          </a:p>
          <a:p>
            <a:pPr lvl="1"/>
            <a:r>
              <a:rPr lang="en-US" dirty="0"/>
              <a:t>… could the results be just coincidence</a:t>
            </a:r>
            <a:r>
              <a:rPr lang="en-US" dirty="0" smtClean="0"/>
              <a:t>?</a:t>
            </a:r>
          </a:p>
          <a:p>
            <a:pPr lvl="2"/>
            <a:r>
              <a:rPr lang="en-US" b="0" dirty="0" smtClean="0"/>
              <a:t>Perform an appropriate test of stat. significance</a:t>
            </a:r>
            <a:endParaRPr lang="en-US" b="0" dirty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… could it be that, actually, B causes A?</a:t>
            </a:r>
          </a:p>
          <a:p>
            <a:pPr lvl="2"/>
            <a:r>
              <a:rPr lang="en-US" b="0" dirty="0" smtClean="0"/>
              <a:t>Could </a:t>
            </a:r>
            <a:r>
              <a:rPr lang="en-US" b="0" u="sng" dirty="0" smtClean="0"/>
              <a:t>not</a:t>
            </a:r>
            <a:r>
              <a:rPr lang="en-US" b="0" dirty="0" smtClean="0"/>
              <a:t> getting published causes drinking?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… could it be that there is a </a:t>
            </a:r>
            <a:r>
              <a:rPr lang="en-US" u="sng" dirty="0" smtClean="0"/>
              <a:t>third</a:t>
            </a:r>
            <a:r>
              <a:rPr lang="en-US" dirty="0" smtClean="0"/>
              <a:t> factor  that relates to both A and B?</a:t>
            </a:r>
          </a:p>
          <a:p>
            <a:pPr lvl="2"/>
            <a:r>
              <a:rPr lang="en-US" b="0" dirty="0" smtClean="0"/>
              <a:t>Might there be sub-cultures in the Czech Republic that drink more, and people from those sub-cultures experience bias when trying to publish?</a:t>
            </a:r>
          </a:p>
          <a:p>
            <a:pPr lvl="2"/>
            <a:endParaRPr lang="en-US" sz="1000" b="0" dirty="0"/>
          </a:p>
          <a:p>
            <a:r>
              <a:rPr lang="en-US" sz="3100" dirty="0" smtClean="0">
                <a:solidFill>
                  <a:srgbClr val="FF0000"/>
                </a:solidFill>
              </a:rPr>
              <a:t>Be cautious before concluding causality!</a:t>
            </a:r>
          </a:p>
          <a:p>
            <a:pPr marL="914400" lvl="2" indent="0">
              <a:buNone/>
            </a:pPr>
            <a:endParaRPr lang="en-US" sz="31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83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has received criticism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80" y="1047750"/>
            <a:ext cx="60960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has received criticism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80" y="1047750"/>
            <a:ext cx="6096000" cy="5124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5487" y="1108488"/>
            <a:ext cx="8051313" cy="4893647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r>
              <a:rPr lang="en-US" sz="2600" dirty="0" smtClean="0"/>
              <a:t>“[N]</a:t>
            </a:r>
            <a:r>
              <a:rPr lang="en-US" sz="2600" dirty="0" err="1" smtClean="0"/>
              <a:t>ote</a:t>
            </a:r>
            <a:r>
              <a:rPr lang="en-US" sz="2600" dirty="0" smtClean="0"/>
              <a:t> that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consumption </a:t>
            </a:r>
            <a:r>
              <a:rPr lang="en-US" sz="2600" dirty="0"/>
              <a:t>rates are huge for the </a:t>
            </a:r>
            <a:r>
              <a:rPr lang="en-US" sz="2600" dirty="0" smtClean="0"/>
              <a:t>outliers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there </a:t>
            </a:r>
            <a:r>
              <a:rPr lang="en-US" sz="2600" dirty="0"/>
              <a:t>was no description of the methodology for choosing the survey </a:t>
            </a:r>
            <a:r>
              <a:rPr lang="en-US" sz="2600" dirty="0" smtClean="0"/>
              <a:t>sample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any </a:t>
            </a:r>
            <a:r>
              <a:rPr lang="en-US" sz="2600" dirty="0"/>
              <a:t>effect, if it is there, is coming from the very high end of the beer consumption spectra </a:t>
            </a: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linear </a:t>
            </a:r>
            <a:r>
              <a:rPr lang="en-US" sz="2600" dirty="0"/>
              <a:t>regression seems like a spectacularly poor notion of how beer drinking has an effect on scientific </a:t>
            </a:r>
            <a:r>
              <a:rPr lang="en-US" sz="2600" dirty="0" smtClean="0"/>
              <a:t>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no </a:t>
            </a:r>
            <a:r>
              <a:rPr lang="en-US" sz="2600" dirty="0"/>
              <a:t>attempt to separate out the effect of different quality universities and the different geographic consumption levels was made. </a:t>
            </a:r>
          </a:p>
        </p:txBody>
      </p:sp>
    </p:spTree>
    <p:extLst>
      <p:ext uri="{BB962C8B-B14F-4D97-AF65-F5344CB8AC3E}">
        <p14:creationId xmlns:p14="http://schemas.microsoft.com/office/powerpoint/2010/main" val="366634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0"/>
            <a:ext cx="102934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019" y="3687200"/>
            <a:ext cx="9154019" cy="147002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sz="3600" b="1" dirty="0" smtClean="0"/>
              <a:t>Q1 – Q5 … dishwashers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4F25F-799F-4CFC-AA84-F5B4626CD7D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5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has received criticism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80" y="1047750"/>
            <a:ext cx="6096000" cy="5124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1" y="2468875"/>
            <a:ext cx="8229600" cy="2585323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txBody>
          <a:bodyPr wrap="square">
            <a:sp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Association is not necessarily causation!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2800" dirty="0" smtClean="0"/>
              <a:t>Beware of possible confounding factors when analyzing results from observational studies</a:t>
            </a:r>
            <a:endParaRPr lang="en-US" sz="28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07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dirty="0"/>
              <a:t>http://life.lithoguru.com/?p=121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  The author got touchy when his work was questioned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3" y="1969610"/>
            <a:ext cx="9144000" cy="39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sz="2800" dirty="0" smtClean="0"/>
              <a:t>Chris Mack:  “I </a:t>
            </a:r>
            <a:r>
              <a:rPr lang="en-US" sz="2800" dirty="0"/>
              <a:t>complained in my first post that correlation does not imply causation.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Dr</a:t>
            </a:r>
            <a:r>
              <a:rPr lang="en-US" sz="2800" dirty="0"/>
              <a:t>. Grim correctly pointed out that the word </a:t>
            </a:r>
            <a:r>
              <a:rPr lang="en-US" sz="2800" dirty="0" smtClean="0"/>
              <a:t> “ </a:t>
            </a:r>
            <a:r>
              <a:rPr lang="en-US" sz="2800" dirty="0" smtClean="0">
                <a:solidFill>
                  <a:srgbClr val="FF0000"/>
                </a:solidFill>
              </a:rPr>
              <a:t>‘</a:t>
            </a:r>
            <a:r>
              <a:rPr lang="en-US" sz="2800" dirty="0">
                <a:solidFill>
                  <a:srgbClr val="FF0000"/>
                </a:solidFill>
              </a:rPr>
              <a:t>causes’ or ‘causation’ does not appear in my paper. I am not that stupid</a:t>
            </a:r>
            <a:r>
              <a:rPr lang="en-US" sz="2800" dirty="0"/>
              <a:t>.”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He </a:t>
            </a:r>
            <a:r>
              <a:rPr lang="en-US" sz="2800" dirty="0"/>
              <a:t>then suggested that I “</a:t>
            </a:r>
            <a:r>
              <a:rPr lang="en-US" sz="2800" dirty="0">
                <a:solidFill>
                  <a:srgbClr val="FF0000"/>
                </a:solidFill>
              </a:rPr>
              <a:t>read more carefully, please</a:t>
            </a:r>
            <a:r>
              <a:rPr lang="en-US" sz="2800" dirty="0"/>
              <a:t>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752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sz="2800" dirty="0"/>
              <a:t>But I have read his paper very </a:t>
            </a:r>
            <a:r>
              <a:rPr lang="en-US" sz="2800" dirty="0" smtClean="0"/>
              <a:t>carefully…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600" dirty="0" smtClean="0"/>
              <a:t>He </a:t>
            </a:r>
            <a:r>
              <a:rPr lang="en-US" sz="2600" dirty="0"/>
              <a:t>states in his paper that “</a:t>
            </a:r>
            <a:r>
              <a:rPr lang="en-US" sz="2600" dirty="0">
                <a:solidFill>
                  <a:srgbClr val="FF0000"/>
                </a:solidFill>
              </a:rPr>
              <a:t>human cognitive performance during and after drinking is decreased</a:t>
            </a:r>
            <a:r>
              <a:rPr lang="en-US" sz="2600" dirty="0"/>
              <a:t>”, that it “</a:t>
            </a:r>
            <a:r>
              <a:rPr lang="en-US" sz="2600" dirty="0">
                <a:solidFill>
                  <a:srgbClr val="FF0000"/>
                </a:solidFill>
              </a:rPr>
              <a:t>significantly decrease[s] cooperativeness</a:t>
            </a:r>
            <a:r>
              <a:rPr lang="en-US" sz="2600" dirty="0"/>
              <a:t>” and the “</a:t>
            </a:r>
            <a:r>
              <a:rPr lang="en-US" sz="2600" dirty="0">
                <a:solidFill>
                  <a:srgbClr val="FF0000"/>
                </a:solidFill>
              </a:rPr>
              <a:t>effects of alcohol use are well known to decrease mental and working performance in general</a:t>
            </a:r>
            <a:r>
              <a:rPr lang="en-US" sz="2600" dirty="0" smtClean="0"/>
              <a:t>” …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600" dirty="0" smtClean="0"/>
              <a:t>His </a:t>
            </a:r>
            <a:r>
              <a:rPr lang="en-US" sz="2600" dirty="0"/>
              <a:t>recent comments on this blog also confirm his adherence to one causation theory, adding that </a:t>
            </a:r>
            <a:r>
              <a:rPr lang="en-US" sz="2600" dirty="0">
                <a:solidFill>
                  <a:srgbClr val="FF0000"/>
                </a:solidFill>
              </a:rPr>
              <a:t>hangovers impede productivity</a:t>
            </a:r>
            <a:r>
              <a:rPr lang="en-US" sz="2600" dirty="0"/>
              <a:t> (even though his survey provided no evidence of drunkenness or hangovers on the part of the participants). 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sz="2800" dirty="0"/>
              <a:t>Dr. Grim called into question my statistical abilities. His advice to me: “</a:t>
            </a:r>
            <a:r>
              <a:rPr lang="en-US" sz="2800" dirty="0">
                <a:solidFill>
                  <a:srgbClr val="FF0000"/>
                </a:solidFill>
              </a:rPr>
              <a:t>PLEASE, read some statistical textbook first</a:t>
            </a:r>
            <a:r>
              <a:rPr lang="en-US" sz="2800" dirty="0"/>
              <a:t>”. </a:t>
            </a:r>
            <a:endParaRPr lang="en-US" sz="2800" dirty="0" smtClean="0"/>
          </a:p>
          <a:p>
            <a:pPr lvl="1"/>
            <a:endParaRPr lang="en-US" sz="500" dirty="0" smtClean="0"/>
          </a:p>
          <a:p>
            <a:pPr lvl="1"/>
            <a:r>
              <a:rPr lang="en-US" sz="2600" dirty="0" smtClean="0"/>
              <a:t>I </a:t>
            </a:r>
            <a:r>
              <a:rPr lang="en-US" sz="2600" dirty="0"/>
              <a:t>read quite a few in 2006 when I taught a graduate-level statistics course at the University of Notre </a:t>
            </a:r>
            <a:r>
              <a:rPr lang="en-US" sz="2600" dirty="0" smtClean="0"/>
              <a:t>Dame</a:t>
            </a:r>
          </a:p>
          <a:p>
            <a:pPr lvl="1"/>
            <a:endParaRPr lang="en-US" sz="500" dirty="0" smtClean="0"/>
          </a:p>
          <a:p>
            <a:pPr lvl="1"/>
            <a:r>
              <a:rPr lang="en-US" sz="2600" dirty="0" smtClean="0"/>
              <a:t>I [taught] my </a:t>
            </a:r>
            <a:r>
              <a:rPr lang="en-US" sz="2600" dirty="0"/>
              <a:t>students that statistics are often the last refuge of the mediocre </a:t>
            </a:r>
            <a:r>
              <a:rPr lang="en-US" sz="2600" dirty="0" smtClean="0"/>
              <a:t>scientist </a:t>
            </a:r>
          </a:p>
          <a:p>
            <a:pPr lvl="1"/>
            <a:endParaRPr lang="en-US" sz="500" dirty="0" smtClean="0"/>
          </a:p>
          <a:p>
            <a:pPr lvl="1"/>
            <a:r>
              <a:rPr lang="en-US" sz="2600" dirty="0" smtClean="0"/>
              <a:t>When </a:t>
            </a:r>
            <a:r>
              <a:rPr lang="en-US" sz="2600" dirty="0"/>
              <a:t>systematic error (bias in the data) is greater than random error, the use of statistics is a waste of </a:t>
            </a:r>
            <a:r>
              <a:rPr lang="en-US" sz="2600" dirty="0" smtClean="0"/>
              <a:t>time [and] can </a:t>
            </a:r>
            <a:r>
              <a:rPr lang="en-US" sz="2600" dirty="0"/>
              <a:t>give a false sense that one’s conclusions are scientifically </a:t>
            </a:r>
            <a:r>
              <a:rPr lang="en-US" sz="2600" dirty="0" smtClean="0"/>
              <a:t>rigorous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5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sz="2800" dirty="0" smtClean="0"/>
              <a:t>“Simple fact:  Dr</a:t>
            </a:r>
            <a:r>
              <a:rPr lang="en-US" sz="2800" dirty="0"/>
              <a:t>. Grim surveyed a small number of fellow Czech ornithologists in what was probably great fun, but definitely bad science.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Dr</a:t>
            </a:r>
            <a:r>
              <a:rPr lang="en-US" sz="2800" dirty="0"/>
              <a:t>. Grim himself described his paper as “</a:t>
            </a:r>
            <a:r>
              <a:rPr lang="en-US" sz="2800" dirty="0">
                <a:solidFill>
                  <a:srgbClr val="FF0000"/>
                </a:solidFill>
              </a:rPr>
              <a:t>half-joke-half-study</a:t>
            </a:r>
            <a:r>
              <a:rPr lang="en-US" sz="2800" dirty="0"/>
              <a:t>”.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Now</a:t>
            </a:r>
            <a:r>
              <a:rPr lang="en-US" sz="2800" dirty="0"/>
              <a:t>, I’m the first person to appreciate a good </a:t>
            </a:r>
            <a:r>
              <a:rPr lang="en-US" sz="2800" dirty="0" smtClean="0"/>
              <a:t>joke, especially at the expense of us scientists.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7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sz="2800" dirty="0" smtClean="0"/>
              <a:t>However</a:t>
            </a:r>
            <a:r>
              <a:rPr lang="en-US" sz="2800" dirty="0"/>
              <a:t>, Dr. Grim failed to mention the “half-joke” part of the equation in his published paper, preferring instead to pass off his bit of fun as real science.  </a:t>
            </a:r>
            <a:endParaRPr lang="en-US" sz="2800" dirty="0" smtClean="0"/>
          </a:p>
          <a:p>
            <a:pPr marL="400050" lvl="1" indent="0">
              <a:buNone/>
            </a:pPr>
            <a:r>
              <a:rPr lang="en-US" dirty="0" smtClean="0"/>
              <a:t>As </a:t>
            </a:r>
            <a:r>
              <a:rPr lang="en-US" dirty="0"/>
              <a:t>such, publication of his paper in a scientific journal borders on the unethical. </a:t>
            </a:r>
            <a:r>
              <a:rPr lang="en-US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Dr</a:t>
            </a:r>
            <a:r>
              <a:rPr lang="en-US" sz="2800" dirty="0"/>
              <a:t>. </a:t>
            </a:r>
            <a:r>
              <a:rPr lang="en-US" sz="2800" dirty="0" smtClean="0"/>
              <a:t>Grim </a:t>
            </a:r>
            <a:r>
              <a:rPr lang="en-US" sz="2800" dirty="0"/>
              <a:t>must now own up to his joke or face digging an even deeper hole for himself</a:t>
            </a:r>
            <a:r>
              <a:rPr lang="en-US" sz="2800" dirty="0" smtClean="0"/>
              <a:t>.”</a:t>
            </a:r>
          </a:p>
          <a:p>
            <a:endParaRPr lang="en-US" sz="2800" dirty="0"/>
          </a:p>
          <a:p>
            <a:r>
              <a:rPr lang="en-US" sz="2800" dirty="0" smtClean="0"/>
              <a:t>Lesson #1:  Association is not causation 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9485" y="11009"/>
            <a:ext cx="104542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837"/>
            <a:ext cx="9144000" cy="1119507"/>
          </a:xfrm>
        </p:spPr>
        <p:txBody>
          <a:bodyPr/>
          <a:lstStyle/>
          <a:p>
            <a:pPr marL="0" indent="0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/>
              <a:t>Lesson #2:  statisticians can be quite snarky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5234035"/>
            <a:ext cx="9144000" cy="889077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endParaRPr lang="en-US" sz="500" kern="0" dirty="0" smtClean="0"/>
          </a:p>
          <a:p>
            <a:pPr marL="0" indent="0" algn="ctr">
              <a:buFontTx/>
              <a:buNone/>
            </a:pPr>
            <a:r>
              <a:rPr lang="en-US" kern="0" dirty="0" smtClean="0"/>
              <a:t>Questions on HW10?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980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542 dishwashers:</a:t>
            </a:r>
          </a:p>
          <a:p>
            <a:pPr lvl="1"/>
            <a:r>
              <a:rPr lang="en-US" dirty="0" smtClean="0"/>
              <a:t>Noise:  average = 53.559 dB, SD = 5.909 dB</a:t>
            </a:r>
          </a:p>
          <a:p>
            <a:pPr lvl="1"/>
            <a:r>
              <a:rPr lang="en-US" dirty="0" smtClean="0"/>
              <a:t>Price:  average = $838.45, SD = $372.03</a:t>
            </a:r>
          </a:p>
          <a:p>
            <a:pPr lvl="1"/>
            <a:r>
              <a:rPr lang="en-US" dirty="0" smtClean="0"/>
              <a:t>r = –0.80785</a:t>
            </a:r>
          </a:p>
          <a:p>
            <a:pPr lvl="1"/>
            <a:endParaRPr lang="en-US" dirty="0"/>
          </a:p>
          <a:p>
            <a:r>
              <a:rPr lang="en-US" dirty="0" smtClean="0"/>
              <a:t>Regression results (from formulas):</a:t>
            </a:r>
          </a:p>
          <a:p>
            <a:endParaRPr lang="en-US" sz="1000" dirty="0" smtClean="0"/>
          </a:p>
          <a:p>
            <a:pPr lvl="1"/>
            <a:r>
              <a:rPr lang="en-US" dirty="0" smtClean="0"/>
              <a:t>Predicted price = 3562.58 – 50.862*noise</a:t>
            </a:r>
          </a:p>
          <a:p>
            <a:pPr marL="457200" lvl="1" indent="0">
              <a:buNone/>
            </a:pPr>
            <a:r>
              <a:rPr lang="en-US" sz="2400" dirty="0" smtClean="0"/>
              <a:t> 			              (86.044)    (1.597)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SE</a:t>
            </a:r>
            <a:r>
              <a:rPr lang="en-US" baseline="-25000" dirty="0" smtClean="0"/>
              <a:t>Y|X</a:t>
            </a:r>
            <a:r>
              <a:rPr lang="en-US" dirty="0" smtClean="0"/>
              <a:t> = $219.47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37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sz="2400" dirty="0" smtClean="0"/>
              <a:t>Noise:  average = 53.559 dB, SD = 5.909 dB</a:t>
            </a:r>
          </a:p>
          <a:p>
            <a:pPr lvl="1"/>
            <a:r>
              <a:rPr lang="en-US" sz="2400" dirty="0" smtClean="0"/>
              <a:t>Price:  average = $838.45, SD = $372.03</a:t>
            </a:r>
          </a:p>
          <a:p>
            <a:pPr lvl="1"/>
            <a:r>
              <a:rPr lang="en-US" sz="2400" dirty="0" smtClean="0"/>
              <a:t>r = –0.80785, n = 542</a:t>
            </a:r>
          </a:p>
          <a:p>
            <a:pPr lvl="1"/>
            <a:r>
              <a:rPr lang="en-US" sz="2400" dirty="0" smtClean="0"/>
              <a:t>Predicted price = 3562.58 – 50.862*noise</a:t>
            </a:r>
          </a:p>
          <a:p>
            <a:pPr marL="457200" lvl="1" indent="0">
              <a:buNone/>
            </a:pPr>
            <a:r>
              <a:rPr lang="en-US" sz="2000" dirty="0" smtClean="0"/>
              <a:t> 			           (86.044)    (1.597)</a:t>
            </a:r>
          </a:p>
          <a:p>
            <a:pPr lvl="1"/>
            <a:r>
              <a:rPr lang="en-US" sz="2400" dirty="0" smtClean="0"/>
              <a:t>SE</a:t>
            </a:r>
            <a:r>
              <a:rPr lang="en-US" sz="2400" baseline="-25000" dirty="0" smtClean="0"/>
              <a:t>Y|X</a:t>
            </a:r>
            <a:r>
              <a:rPr lang="en-US" sz="2400" dirty="0" smtClean="0"/>
              <a:t> = $219.47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Q1:  “95% of dishwashers with 45 dB have price between $___ and </a:t>
            </a:r>
            <a:r>
              <a:rPr lang="en-US" sz="2800" dirty="0" smtClean="0"/>
              <a:t>$___”</a:t>
            </a:r>
          </a:p>
          <a:p>
            <a:pPr lvl="1"/>
            <a:r>
              <a:rPr lang="en-US" sz="2400" dirty="0" smtClean="0"/>
              <a:t>This is a question about individual dishwashers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800" dirty="0" smtClean="0"/>
              <a:t>Prediction interval:  </a:t>
            </a:r>
            <a:r>
              <a:rPr lang="en-US" sz="2800" dirty="0" smtClean="0">
                <a:solidFill>
                  <a:srgbClr val="FF0000"/>
                </a:solidFill>
              </a:rPr>
              <a:t>$841.42 to $1706.14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0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sz="2400" dirty="0" smtClean="0"/>
              <a:t>Noise:  average = 53.559 dB, SD = 5.909 dB</a:t>
            </a:r>
          </a:p>
          <a:p>
            <a:pPr lvl="1"/>
            <a:r>
              <a:rPr lang="en-US" sz="2400" dirty="0" smtClean="0"/>
              <a:t>Price:  average = $838.45, SD = $372.03</a:t>
            </a:r>
          </a:p>
          <a:p>
            <a:pPr lvl="1"/>
            <a:r>
              <a:rPr lang="en-US" sz="2400" dirty="0" smtClean="0"/>
              <a:t>r = –0.80785, n = 542</a:t>
            </a:r>
          </a:p>
          <a:p>
            <a:pPr lvl="1"/>
            <a:r>
              <a:rPr lang="en-US" sz="2400" dirty="0" smtClean="0"/>
              <a:t>Predicted price = 3562.58 – 50.862*noise</a:t>
            </a:r>
          </a:p>
          <a:p>
            <a:pPr marL="457200" lvl="1" indent="0">
              <a:buNone/>
            </a:pPr>
            <a:r>
              <a:rPr lang="en-US" sz="2000" dirty="0" smtClean="0"/>
              <a:t> 			           (86.044)    (1.597)</a:t>
            </a:r>
          </a:p>
          <a:p>
            <a:pPr lvl="1"/>
            <a:r>
              <a:rPr lang="en-US" sz="2400" dirty="0" smtClean="0"/>
              <a:t>SE</a:t>
            </a:r>
            <a:r>
              <a:rPr lang="en-US" sz="2400" baseline="-25000" dirty="0" smtClean="0"/>
              <a:t>Y|X</a:t>
            </a:r>
            <a:r>
              <a:rPr lang="en-US" sz="2400" dirty="0" smtClean="0"/>
              <a:t> = $219.47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Q2:  “95% conf. that </a:t>
            </a:r>
            <a:r>
              <a:rPr lang="en-US" sz="2800" u="sng" dirty="0" smtClean="0"/>
              <a:t>average</a:t>
            </a:r>
            <a:r>
              <a:rPr lang="en-US" sz="2800" dirty="0" smtClean="0"/>
              <a:t> price of dish-washers at 50 dB is between $___ and </a:t>
            </a:r>
            <a:r>
              <a:rPr lang="en-US" sz="2800" dirty="0" smtClean="0"/>
              <a:t>$___”</a:t>
            </a:r>
          </a:p>
          <a:p>
            <a:pPr marL="742950" lvl="2" indent="-342900"/>
            <a:r>
              <a:rPr lang="en-US" dirty="0"/>
              <a:t>This is a question about </a:t>
            </a:r>
            <a:r>
              <a:rPr lang="en-US" dirty="0" smtClean="0"/>
              <a:t>averages</a:t>
            </a:r>
            <a:endParaRPr lang="en-US" dirty="0"/>
          </a:p>
          <a:p>
            <a:endParaRPr lang="en-US" sz="1000" dirty="0" smtClean="0"/>
          </a:p>
          <a:p>
            <a:r>
              <a:rPr lang="en-US" sz="2800" dirty="0" smtClean="0"/>
              <a:t>Confidence interval:  </a:t>
            </a:r>
            <a:r>
              <a:rPr lang="en-US" sz="2800" dirty="0" smtClean="0">
                <a:solidFill>
                  <a:srgbClr val="FF0000"/>
                </a:solidFill>
              </a:rPr>
              <a:t>$997.85 to $1041.09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6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191610" cy="5821362"/>
          </a:xfrm>
        </p:spPr>
        <p:txBody>
          <a:bodyPr/>
          <a:lstStyle/>
          <a:p>
            <a:r>
              <a:rPr lang="en-US" dirty="0" smtClean="0"/>
              <a:t>Using noise to predict </a:t>
            </a:r>
            <a:r>
              <a:rPr lang="en-US" dirty="0" err="1" smtClean="0"/>
              <a:t>ln</a:t>
            </a:r>
            <a:r>
              <a:rPr lang="en-US" dirty="0" smtClean="0"/>
              <a:t>(price) instead of price: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Q3:  95% </a:t>
            </a:r>
            <a:r>
              <a:rPr lang="en-US" dirty="0" smtClean="0"/>
              <a:t>pred. </a:t>
            </a:r>
            <a:r>
              <a:rPr lang="en-US" dirty="0" smtClean="0"/>
              <a:t>interval for price at 0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This is a question about individual dishwashers…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42" y="350837"/>
            <a:ext cx="3923958" cy="426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55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305642" cy="5821362"/>
          </a:xfrm>
        </p:spPr>
        <p:txBody>
          <a:bodyPr/>
          <a:lstStyle/>
          <a:p>
            <a:r>
              <a:rPr lang="en-US" dirty="0" smtClean="0"/>
              <a:t>Intermediate calculations:</a:t>
            </a:r>
          </a:p>
          <a:p>
            <a:endParaRPr lang="en-US" dirty="0"/>
          </a:p>
          <a:p>
            <a:r>
              <a:rPr lang="en-US" sz="2400" dirty="0" smtClean="0"/>
              <a:t>SE(b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= 0.10136 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SE</a:t>
            </a:r>
            <a:r>
              <a:rPr lang="en-US" sz="2400" baseline="-25000" dirty="0" smtClean="0">
                <a:sym typeface="Wingdings" panose="05000000000000000000" pitchFamily="2" charset="2"/>
              </a:rPr>
              <a:t>Y|X</a:t>
            </a:r>
            <a:r>
              <a:rPr lang="en-US" sz="2400" dirty="0" smtClean="0">
                <a:sym typeface="Wingdings" panose="05000000000000000000" pitchFamily="2" charset="2"/>
              </a:rPr>
              <a:t>*</a:t>
            </a:r>
            <a:r>
              <a:rPr lang="en-US" sz="2400" dirty="0" err="1" smtClean="0">
                <a:sym typeface="Wingdings" panose="05000000000000000000" pitchFamily="2" charset="2"/>
              </a:rPr>
              <a:t>sqrt</a:t>
            </a:r>
            <a:r>
              <a:rPr lang="en-US" sz="2400" dirty="0" smtClean="0">
                <a:sym typeface="Wingdings" panose="05000000000000000000" pitchFamily="2" charset="2"/>
              </a:rPr>
              <a:t>(1/n+…) = 0.101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sqrt</a:t>
            </a:r>
            <a:r>
              <a:rPr lang="en-US" sz="2400" dirty="0" smtClean="0">
                <a:sym typeface="Wingdings" panose="05000000000000000000" pitchFamily="2" charset="2"/>
              </a:rPr>
              <a:t>(1/n+…) = 0.392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SE(</a:t>
            </a:r>
            <a:r>
              <a:rPr lang="en-US" sz="2400" dirty="0" err="1" smtClean="0">
                <a:sym typeface="Wingdings" panose="05000000000000000000" pitchFamily="2" charset="2"/>
              </a:rPr>
              <a:t>indiv</a:t>
            </a:r>
            <a:r>
              <a:rPr lang="en-US" sz="2400" dirty="0" smtClean="0">
                <a:sym typeface="Wingdings" panose="05000000000000000000" pitchFamily="2" charset="2"/>
              </a:rPr>
              <a:t> Y at x=0) = SE</a:t>
            </a:r>
            <a:r>
              <a:rPr lang="en-US" sz="2400" baseline="-25000" dirty="0" smtClean="0">
                <a:sym typeface="Wingdings" panose="05000000000000000000" pitchFamily="2" charset="2"/>
              </a:rPr>
              <a:t>Y|X</a:t>
            </a:r>
            <a:r>
              <a:rPr lang="en-US" sz="2400" dirty="0" smtClean="0">
                <a:sym typeface="Wingdings" panose="05000000000000000000" pitchFamily="2" charset="2"/>
              </a:rPr>
              <a:t>*</a:t>
            </a:r>
            <a:r>
              <a:rPr lang="en-US" sz="2400" dirty="0" err="1" smtClean="0">
                <a:sym typeface="Wingdings" panose="05000000000000000000" pitchFamily="2" charset="2"/>
              </a:rPr>
              <a:t>sqrt</a:t>
            </a:r>
            <a:r>
              <a:rPr lang="en-US" sz="2400" dirty="0" smtClean="0">
                <a:sym typeface="Wingdings" panose="05000000000000000000" pitchFamily="2" charset="2"/>
              </a:rPr>
              <a:t>(1+1/n+…) = 0.</a:t>
            </a:r>
            <a:r>
              <a:rPr lang="en-US" dirty="0" smtClean="0">
                <a:sym typeface="Wingdings" panose="05000000000000000000" pitchFamily="2" charset="2"/>
              </a:rPr>
              <a:t>2777</a:t>
            </a:r>
          </a:p>
          <a:p>
            <a:pPr marL="0" indent="0">
              <a:buNone/>
            </a:pPr>
            <a:endParaRPr lang="en-US" sz="10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42" y="350837"/>
            <a:ext cx="3923958" cy="426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7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191610" cy="5821362"/>
          </a:xfrm>
        </p:spPr>
        <p:txBody>
          <a:bodyPr/>
          <a:lstStyle/>
          <a:p>
            <a:r>
              <a:rPr lang="en-US" dirty="0" smtClean="0"/>
              <a:t>Using noise to predict </a:t>
            </a:r>
            <a:r>
              <a:rPr lang="en-US" dirty="0" err="1" smtClean="0"/>
              <a:t>ln</a:t>
            </a:r>
            <a:r>
              <a:rPr lang="en-US" dirty="0" smtClean="0"/>
              <a:t>(price) instead of price: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Q3:  95% conf. interval for price at 0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95% </a:t>
            </a:r>
            <a:r>
              <a:rPr lang="en-US" dirty="0" smtClean="0"/>
              <a:t>PI </a:t>
            </a:r>
            <a:r>
              <a:rPr lang="en-US" dirty="0" smtClean="0"/>
              <a:t>for </a:t>
            </a:r>
            <a:r>
              <a:rPr lang="en-US" dirty="0" smtClean="0">
                <a:latin typeface="Symbol" panose="05050102010706020507" pitchFamily="18" charset="2"/>
              </a:rPr>
              <a:t>b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/>
              <a:t>9.553 </a:t>
            </a:r>
            <a:r>
              <a:rPr lang="en-US" dirty="0" smtClean="0"/>
              <a:t>to </a:t>
            </a:r>
            <a:r>
              <a:rPr lang="en-US" dirty="0" smtClean="0"/>
              <a:t>10.644</a:t>
            </a:r>
            <a:endParaRPr lang="en-US" dirty="0" smtClean="0"/>
          </a:p>
          <a:p>
            <a:pPr marL="0" indent="0">
              <a:buNone/>
            </a:pPr>
            <a:endParaRPr lang="en-US" sz="1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95% </a:t>
            </a:r>
            <a:r>
              <a:rPr lang="en-US" dirty="0" smtClean="0">
                <a:sym typeface="Wingdings" panose="05000000000000000000" pitchFamily="2" charset="2"/>
              </a:rPr>
              <a:t>PI </a:t>
            </a:r>
            <a:r>
              <a:rPr lang="en-US" dirty="0" smtClean="0">
                <a:sym typeface="Wingdings" panose="05000000000000000000" pitchFamily="2" charset="2"/>
              </a:rPr>
              <a:t>for </a:t>
            </a:r>
            <a:r>
              <a:rPr lang="en-US" u="sng" dirty="0" smtClean="0">
                <a:sym typeface="Wingdings" panose="05000000000000000000" pitchFamily="2" charset="2"/>
              </a:rPr>
              <a:t>price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= </a:t>
            </a:r>
            <a:r>
              <a:rPr lang="en-US" dirty="0" smtClean="0">
                <a:sym typeface="Wingdings" panose="05000000000000000000" pitchFamily="2" charset="2"/>
              </a:rPr>
              <a:t>e</a:t>
            </a:r>
            <a:r>
              <a:rPr lang="en-US" baseline="30000" dirty="0" smtClean="0">
                <a:sym typeface="Wingdings" panose="05000000000000000000" pitchFamily="2" charset="2"/>
              </a:rPr>
              <a:t>9.553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e</a:t>
            </a:r>
            <a:r>
              <a:rPr lang="en-US" baseline="30000" dirty="0" smtClean="0">
                <a:sym typeface="Wingdings" panose="05000000000000000000" pitchFamily="2" charset="2"/>
              </a:rPr>
              <a:t>10.644</a:t>
            </a:r>
            <a:endParaRPr lang="en-US" baseline="30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$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14,089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to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$41,945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42" y="350837"/>
            <a:ext cx="3923958" cy="426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764025" y="4849985"/>
            <a:ext cx="3807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 this may not be a realistic estimate of what people would </a:t>
            </a:r>
            <a:r>
              <a:rPr lang="en-US" u="sng" dirty="0" smtClean="0"/>
              <a:t>actually </a:t>
            </a:r>
            <a:r>
              <a:rPr lang="en-US" dirty="0" smtClean="0"/>
              <a:t>pay, but it IS what is predicted by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4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350838"/>
            <a:ext cx="4191610" cy="5821362"/>
          </a:xfrm>
        </p:spPr>
        <p:txBody>
          <a:bodyPr/>
          <a:lstStyle/>
          <a:p>
            <a:r>
              <a:rPr lang="en-US" dirty="0" smtClean="0"/>
              <a:t>Using noise to predict </a:t>
            </a:r>
            <a:r>
              <a:rPr lang="en-US" dirty="0" err="1" smtClean="0"/>
              <a:t>ln</a:t>
            </a:r>
            <a:r>
              <a:rPr lang="en-US" dirty="0" smtClean="0"/>
              <a:t>(price) instead of price: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dirty="0" smtClean="0"/>
              <a:t>Q4:  correlation </a:t>
            </a:r>
            <a:r>
              <a:rPr lang="en-US" dirty="0"/>
              <a:t>between noise rating and </a:t>
            </a:r>
            <a:r>
              <a:rPr lang="en-US" dirty="0" err="1"/>
              <a:t>ln</a:t>
            </a:r>
            <a:r>
              <a:rPr lang="en-US" dirty="0"/>
              <a:t>(price</a:t>
            </a:r>
            <a:r>
              <a:rPr lang="en-US" dirty="0" smtClean="0"/>
              <a:t>)?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 smtClean="0"/>
              <a:t>r = –0.8289 (we know r is negative because slope is negative)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EF96E0-3103-4AF8-9AE1-1C03814E8D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42" y="350837"/>
            <a:ext cx="3923958" cy="426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65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56948</TotalTime>
  <Words>1282</Words>
  <Application>Microsoft Office PowerPoint</Application>
  <PresentationFormat>On-screen Show (4:3)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MS Reference Sans Serif</vt:lpstr>
      <vt:lpstr>Symbol</vt:lpstr>
      <vt:lpstr>Wingdings</vt:lpstr>
      <vt:lpstr>Default Design</vt:lpstr>
      <vt:lpstr>Solution to HW10</vt:lpstr>
      <vt:lpstr>Q1 – Q5 … dishwashers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about dishwashers?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http://life.lithoguru.com/?p=121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Lin</dc:creator>
  <cp:lastModifiedBy>Lin, Tony H</cp:lastModifiedBy>
  <cp:revision>207</cp:revision>
  <cp:lastPrinted>2017-09-29T22:08:44Z</cp:lastPrinted>
  <dcterms:created xsi:type="dcterms:W3CDTF">2007-07-05T17:24:32Z</dcterms:created>
  <dcterms:modified xsi:type="dcterms:W3CDTF">2017-11-15T06:58:13Z</dcterms:modified>
</cp:coreProperties>
</file>