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366" r:id="rId2"/>
    <p:sldId id="1478" r:id="rId3"/>
    <p:sldId id="1481" r:id="rId4"/>
    <p:sldId id="1492" r:id="rId5"/>
    <p:sldId id="1491" r:id="rId6"/>
    <p:sldId id="1493" r:id="rId7"/>
    <p:sldId id="1494" r:id="rId8"/>
    <p:sldId id="1495" r:id="rId9"/>
    <p:sldId id="1496" r:id="rId10"/>
    <p:sldId id="1497" r:id="rId11"/>
    <p:sldId id="1498" r:id="rId12"/>
    <p:sldId id="1485" r:id="rId13"/>
    <p:sldId id="1487" r:id="rId14"/>
    <p:sldId id="1500" r:id="rId15"/>
    <p:sldId id="1501" r:id="rId16"/>
    <p:sldId id="1490" r:id="rId17"/>
    <p:sldId id="1502" r:id="rId18"/>
  </p:sldIdLst>
  <p:sldSz cx="9144000" cy="6858000" type="screen4x3"/>
  <p:notesSz cx="9309100" cy="7023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33FF"/>
    <a:srgbClr val="CCFFCC"/>
    <a:srgbClr val="FF6600"/>
    <a:srgbClr val="008000"/>
    <a:srgbClr val="CC9900"/>
    <a:srgbClr val="FFFF66"/>
    <a:srgbClr val="B2B2B2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2" autoAdjust="0"/>
    <p:restoredTop sz="94394" autoAdjust="0"/>
  </p:normalViewPr>
  <p:slideViewPr>
    <p:cSldViewPr>
      <p:cViewPr varScale="1">
        <p:scale>
          <a:sx n="66" d="100"/>
          <a:sy n="66" d="100"/>
        </p:scale>
        <p:origin x="16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61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675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675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2BD005A-271F-41B8-B660-79F540837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31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675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0363" y="527050"/>
            <a:ext cx="3509962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5338"/>
            <a:ext cx="7448550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675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33D2A67D-AB87-4659-8744-58B146A41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240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4F25F-799F-4CFC-AA84-F5B4626CD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20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08F97-3D89-4021-88AE-8515F3734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6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825FB-8927-4F01-A684-B6D7CEDB6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3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F96E0-3103-4AF8-9AE1-1C03814E8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04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462C9-1E26-405C-B594-27C48155F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30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517BC-209C-436B-8473-EA917B1FD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8CC5A-DCFC-497C-9FF5-BBB6AE79C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32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81AA-87A0-4C26-AEB5-6B3114256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9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71E8A-EE36-4BBD-B27E-36626A3A6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7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7AAC9-25D4-471C-A6D4-91AC176C8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6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72199-237A-40F1-9646-3AEAF31D7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5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48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50838"/>
            <a:ext cx="8229600" cy="5821362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2A1952C6-BE5C-40E0-AE27-C40D1BB50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6" y="0"/>
            <a:ext cx="10186066" cy="68653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56545"/>
          </a:xfrm>
        </p:spPr>
        <p:txBody>
          <a:bodyPr/>
          <a:lstStyle/>
          <a:p>
            <a:r>
              <a:rPr lang="en-US" dirty="0" smtClean="0"/>
              <a:t>Solution to HW09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439158"/>
            <a:ext cx="2362779" cy="52438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32112" y="4581150"/>
            <a:ext cx="54495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Q4:  </a:t>
            </a:r>
            <a:r>
              <a:rPr lang="en-US" sz="2800" b="0" dirty="0" smtClean="0"/>
              <a:t>95% conf. interval for </a:t>
            </a:r>
            <a:r>
              <a:rPr lang="en-US" sz="2800" b="0" dirty="0" smtClean="0">
                <a:latin typeface="Symbol" panose="05050102010706020507" pitchFamily="18" charset="2"/>
              </a:rPr>
              <a:t>b</a:t>
            </a:r>
            <a:r>
              <a:rPr lang="en-US" sz="2800" b="0" baseline="-25000" dirty="0" smtClean="0"/>
              <a:t>0</a:t>
            </a:r>
            <a:r>
              <a:rPr lang="en-US" sz="2800" b="0" dirty="0" smtClean="0"/>
              <a:t>?</a:t>
            </a:r>
          </a:p>
          <a:p>
            <a:endParaRPr lang="en-US" sz="1000" dirty="0" smtClean="0"/>
          </a:p>
          <a:p>
            <a:r>
              <a:rPr lang="en-US" sz="2800" dirty="0" smtClean="0"/>
              <a:t>95% conf. w/ 13df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T = 2.16, 95% CI for </a:t>
            </a:r>
            <a:r>
              <a:rPr lang="en-US" sz="2800" dirty="0" smtClean="0">
                <a:latin typeface="Symbol" panose="05050102010706020507" pitchFamily="18" charset="2"/>
              </a:rPr>
              <a:t>b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2.19 to 3.47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32" y="448182"/>
            <a:ext cx="5371733" cy="2271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23" y="2814520"/>
            <a:ext cx="5404892" cy="12931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5301695" y="3255518"/>
            <a:ext cx="3195470" cy="32710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439158"/>
            <a:ext cx="2362779" cy="5243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38149" y="4202672"/>
                <a:ext cx="5449525" cy="2019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Q5:  </a:t>
                </a:r>
                <a:r>
                  <a:rPr lang="en-US" sz="2800" b="0" dirty="0" smtClean="0"/>
                  <a:t>at X=60, P(Y &gt; 9.5)?</a:t>
                </a:r>
              </a:p>
              <a:p>
                <a:endParaRPr lang="en-US" sz="1000" dirty="0" smtClean="0"/>
              </a:p>
              <a:p>
                <a:r>
                  <a:rPr lang="en-US" sz="2800" dirty="0" smtClean="0"/>
                  <a:t>Q about </a:t>
                </a:r>
                <a:r>
                  <a:rPr lang="en-US" sz="2800" u="sng" dirty="0" smtClean="0"/>
                  <a:t>individuals</a:t>
                </a:r>
                <a:r>
                  <a:rPr lang="en-US" sz="2800" dirty="0" smtClean="0"/>
                  <a:t> … at X=60,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800" dirty="0" smtClean="0"/>
                  <a:t> = 5.983, SE(</a:t>
                </a:r>
                <a:r>
                  <a:rPr lang="en-US" sz="2800" dirty="0" err="1" smtClean="0"/>
                  <a:t>indiv</a:t>
                </a:r>
                <a:r>
                  <a:rPr lang="en-US" sz="2800" dirty="0" smtClean="0"/>
                  <a:t> Y) = 0.7575, P(Y &gt; 9.5) = P(T</a:t>
                </a:r>
                <a:r>
                  <a:rPr lang="en-US" sz="2800" baseline="-25000" dirty="0" smtClean="0"/>
                  <a:t>13</a:t>
                </a:r>
                <a:r>
                  <a:rPr lang="en-US" sz="2800" dirty="0" smtClean="0"/>
                  <a:t> &gt;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4.64</a:t>
                </a:r>
                <a:r>
                  <a:rPr lang="en-US" sz="2800" dirty="0" smtClean="0"/>
                  <a:t>) ~ 0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49" y="4202672"/>
                <a:ext cx="5449525" cy="2019977"/>
              </a:xfrm>
              <a:prstGeom prst="rect">
                <a:avLst/>
              </a:prstGeom>
              <a:blipFill rotWithShape="0">
                <a:blip r:embed="rId3"/>
                <a:stretch>
                  <a:fillRect l="-2349" t="-3012" r="-3020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432" y="448182"/>
            <a:ext cx="5371733" cy="2271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823" y="2814520"/>
            <a:ext cx="5404892" cy="129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Mounting Frequency (MF) results for </a:t>
            </a:r>
            <a:r>
              <a:rPr lang="en-US" alt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rabbits</a:t>
            </a:r>
          </a:p>
          <a:p>
            <a:pPr lvl="1"/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mg/kg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MECLR		2, 3, 3, 3, 3</a:t>
            </a:r>
          </a:p>
          <a:p>
            <a:pPr lvl="1"/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 mg/kg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MECLR		4, 5, 5, 5, 6</a:t>
            </a:r>
          </a:p>
          <a:p>
            <a:pPr lvl="1"/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 mg/kg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MECLR		6, 6, 7, 8, 8</a:t>
            </a:r>
          </a:p>
          <a:p>
            <a:pPr lvl="1"/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 mg/kg sildenafil		8, 9, 11, 11, 11</a:t>
            </a:r>
          </a:p>
          <a:p>
            <a:pPr lvl="1"/>
            <a:endParaRPr lang="en-US" altLang="en-US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Q6</a:t>
            </a: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Assuming MECLR and sildenafil citrate are identical, what 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</a:t>
            </a: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p-value 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slope of the regression line predicting MF from amount of aphrodisiac?</a:t>
            </a:r>
          </a:p>
          <a:p>
            <a:pPr lvl="1"/>
            <a:r>
              <a:rPr lang="en-US" altLang="en-US" sz="2400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400" baseline="-25000" dirty="0" smtClean="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latin typeface="+mj-lt"/>
                <a:cs typeface="Times New Roman" panose="02020603050405020304" pitchFamily="18" charset="0"/>
              </a:rPr>
              <a:t> = 0.0041, SE(b</a:t>
            </a:r>
            <a:r>
              <a:rPr lang="en-US" altLang="en-US" sz="2400" baseline="-25000" dirty="0" smtClean="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latin typeface="+mj-lt"/>
                <a:cs typeface="Times New Roman" panose="02020603050405020304" pitchFamily="18" charset="0"/>
              </a:rPr>
              <a:t>) = 0.01984, T = 0.206, p =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0.419 </a:t>
            </a:r>
          </a:p>
          <a:p>
            <a:pPr lvl="1"/>
            <a:r>
              <a:rPr lang="en-US" altLang="en-US" sz="2400" dirty="0" smtClean="0">
                <a:latin typeface="+mj-lt"/>
                <a:cs typeface="Times New Roman" panose="02020603050405020304" pitchFamily="18" charset="0"/>
              </a:rPr>
              <a:t>r = 0.0486, T = r / </a:t>
            </a:r>
            <a:r>
              <a:rPr lang="en-US" altLang="en-US" sz="2400" dirty="0" err="1" smtClean="0">
                <a:latin typeface="+mj-lt"/>
                <a:cs typeface="Times New Roman" panose="02020603050405020304" pitchFamily="18" charset="0"/>
              </a:rPr>
              <a:t>sqrt</a:t>
            </a:r>
            <a:r>
              <a:rPr lang="en-US" altLang="en-US" sz="2400" dirty="0" smtClean="0">
                <a:latin typeface="+mj-lt"/>
                <a:cs typeface="Times New Roman" panose="02020603050405020304" pitchFamily="18" charset="0"/>
              </a:rPr>
              <a:t>(1 – r</a:t>
            </a:r>
            <a:r>
              <a:rPr lang="en-US" altLang="en-US" sz="2400" baseline="30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+mj-lt"/>
                <a:cs typeface="Times New Roman" panose="02020603050405020304" pitchFamily="18" charset="0"/>
              </a:rPr>
              <a:t>) * </a:t>
            </a:r>
            <a:r>
              <a:rPr lang="en-US" altLang="en-US" sz="2400" dirty="0" err="1" smtClean="0">
                <a:latin typeface="+mj-lt"/>
                <a:cs typeface="Times New Roman" panose="02020603050405020304" pitchFamily="18" charset="0"/>
              </a:rPr>
              <a:t>sqrt</a:t>
            </a:r>
            <a:r>
              <a:rPr lang="en-US" altLang="en-US" sz="2400" dirty="0" smtClean="0">
                <a:latin typeface="+mj-lt"/>
                <a:cs typeface="Times New Roman" panose="02020603050405020304" pitchFamily="18" charset="0"/>
              </a:rPr>
              <a:t>(18) = 0.206</a:t>
            </a:r>
            <a:endParaRPr lang="en-US" alt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2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Q7</a:t>
            </a:r>
            <a:r>
              <a:rPr lang="en-US" sz="2800" b="0" dirty="0" smtClean="0"/>
              <a:t>:  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dosage of MECLR </a:t>
            </a: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required to be 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95%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confident that the 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MF at that dosage exceeds 10.0?  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85" y="1892800"/>
            <a:ext cx="6833155" cy="4278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112152" y="5782090"/>
            <a:ext cx="729695" cy="36083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53220" y="5771705"/>
            <a:ext cx="729695" cy="36083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Q8:  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one 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</a:t>
            </a:r>
            <a:r>
              <a:rPr lang="en-US" altLang="en-US" b="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assume linearity, is there a statistically relationship 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amount of MECLR and mounting frequency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lvl="0"/>
            <a:endParaRPr lang="en-US" altLang="en-US" b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b="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 ANOVA</a:t>
            </a:r>
            <a:r>
              <a:rPr lang="en-US" altLang="en-US" b="0" dirty="0" smtClean="0"/>
              <a:t>, k = 3 groups (0, 40, 80)</a:t>
            </a:r>
          </a:p>
          <a:p>
            <a:pPr lvl="0"/>
            <a:endParaRPr lang="en-US" altLang="en-US" sz="1000" b="0" dirty="0" smtClean="0"/>
          </a:p>
          <a:p>
            <a:pPr marL="457200" lvl="1" indent="0">
              <a:buNone/>
            </a:pPr>
            <a:r>
              <a:rPr lang="en-US" altLang="en-US" b="0" dirty="0" smtClean="0"/>
              <a:t>		       </a:t>
            </a:r>
            <a:r>
              <a:rPr lang="en-US" altLang="en-US" b="0" u="sng" dirty="0" smtClean="0"/>
              <a:t>Sum </a:t>
            </a:r>
            <a:r>
              <a:rPr lang="en-US" altLang="en-US" b="0" u="sng" dirty="0" err="1" smtClean="0"/>
              <a:t>Sq</a:t>
            </a:r>
            <a:r>
              <a:rPr lang="en-US" altLang="en-US" b="0" dirty="0" smtClean="0"/>
              <a:t>     </a:t>
            </a:r>
            <a:r>
              <a:rPr lang="en-US" altLang="en-US" b="0" u="sng" dirty="0" err="1" smtClean="0"/>
              <a:t>df</a:t>
            </a:r>
            <a:r>
              <a:rPr lang="en-US" altLang="en-US" b="0" dirty="0"/>
              <a:t> </a:t>
            </a:r>
            <a:r>
              <a:rPr lang="en-US" altLang="en-US" b="0" dirty="0" smtClean="0"/>
              <a:t>   </a:t>
            </a:r>
            <a:r>
              <a:rPr lang="en-US" altLang="en-US" b="0" u="sng" dirty="0" smtClean="0"/>
              <a:t>Mean </a:t>
            </a:r>
            <a:r>
              <a:rPr lang="en-US" altLang="en-US" b="0" u="sng" dirty="0" err="1" smtClean="0"/>
              <a:t>Sq</a:t>
            </a:r>
            <a:r>
              <a:rPr lang="en-US" altLang="en-US" b="0" dirty="0" smtClean="0"/>
              <a:t>      </a:t>
            </a:r>
            <a:r>
              <a:rPr lang="en-US" altLang="en-US" b="0" u="sng" dirty="0" smtClean="0"/>
              <a:t>F</a:t>
            </a:r>
          </a:p>
          <a:p>
            <a:pPr marL="457200" lvl="1" indent="0">
              <a:buNone/>
            </a:pPr>
            <a:r>
              <a:rPr lang="en-US" altLang="en-US" b="0" dirty="0" smtClean="0"/>
              <a:t>Between	44.133      2      22.067    </a:t>
            </a:r>
            <a:r>
              <a:rPr lang="en-US" altLang="en-US" dirty="0" smtClean="0">
                <a:solidFill>
                  <a:srgbClr val="FF0000"/>
                </a:solidFill>
              </a:rPr>
              <a:t>38.94</a:t>
            </a:r>
          </a:p>
          <a:p>
            <a:pPr marL="457200" lvl="1" indent="0">
              <a:buNone/>
            </a:pPr>
            <a:r>
              <a:rPr lang="en-US" altLang="en-US" b="0" dirty="0" smtClean="0"/>
              <a:t>Within		  6.800    12        0.567</a:t>
            </a:r>
          </a:p>
          <a:p>
            <a:pPr marL="457200" lvl="1" indent="0">
              <a:buNone/>
            </a:pPr>
            <a:r>
              <a:rPr lang="en-US" altLang="en-US" b="0" dirty="0" smtClean="0"/>
              <a:t>Total		50.933    14</a:t>
            </a:r>
          </a:p>
          <a:p>
            <a:pPr lvl="1"/>
            <a:endParaRPr lang="en-US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1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Q9:</a:t>
            </a:r>
            <a:r>
              <a:rPr lang="en-US" sz="2800" b="0" dirty="0" smtClean="0"/>
              <a:t>  most reasonable conclusion?</a:t>
            </a:r>
          </a:p>
          <a:p>
            <a:pPr lvl="1"/>
            <a:r>
              <a:rPr lang="en-US" sz="2400" b="0" dirty="0" smtClean="0"/>
              <a:t>Slope </a:t>
            </a:r>
            <a:r>
              <a:rPr lang="en-US" sz="2400" dirty="0" smtClean="0"/>
              <a:t>is</a:t>
            </a:r>
            <a:r>
              <a:rPr lang="en-US" sz="2400" b="0" dirty="0" smtClean="0"/>
              <a:t> statistically significant</a:t>
            </a:r>
          </a:p>
          <a:p>
            <a:pPr lvl="1"/>
            <a:r>
              <a:rPr lang="en-US" sz="2400" b="0" dirty="0" smtClean="0"/>
              <a:t>This was a randomized experiment, so we </a:t>
            </a:r>
            <a:r>
              <a:rPr lang="en-US" sz="2400" dirty="0" smtClean="0"/>
              <a:t>can</a:t>
            </a:r>
            <a:r>
              <a:rPr lang="en-US" sz="2400" b="0" dirty="0" smtClean="0"/>
              <a:t> conclude causality</a:t>
            </a:r>
          </a:p>
          <a:p>
            <a:pPr lvl="1"/>
            <a:r>
              <a:rPr lang="en-US" sz="2400" b="0" dirty="0" smtClean="0"/>
              <a:t>MECLR may not bet the same as sildenafil citrate, so we should not group MECLR and sildenafil</a:t>
            </a:r>
          </a:p>
          <a:p>
            <a:pPr lvl="1"/>
            <a:endParaRPr lang="en-US" b="0" dirty="0" smtClean="0"/>
          </a:p>
          <a:p>
            <a:pPr marL="0" lvl="0" indent="0">
              <a:spcBef>
                <a:spcPct val="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data from 0, 40, and 80 mg/kg of MECLR, we conclude that MECLR </a:t>
            </a:r>
            <a:r>
              <a:rPr lang="en-US" altLang="en-US" sz="28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caused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increase in mounting frequency for rabbits, since the slope is statistically significantly positive</a:t>
            </a:r>
            <a:r>
              <a:rPr lang="en-US" altLang="en-US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66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Q10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if 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researcher concludes that MECLR </a:t>
            </a:r>
            <a:r>
              <a:rPr lang="en-US" altLang="en-US" b="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effect on mating behavior of rabbits, and it is later proven that MECLR has </a:t>
            </a:r>
            <a:r>
              <a:rPr lang="en-US" altLang="en-US" b="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 on rabbits, what error did the researcher make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en-US" b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b="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This is an error of paranoia (over-excitement):  in truth, there is no effect, but the researcher claims there is an effect:  </a:t>
            </a:r>
            <a:r>
              <a:rPr lang="en-US" altLang="en-US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Type I error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95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270" y="-29297"/>
            <a:ext cx="10330945" cy="688729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4882628"/>
            <a:ext cx="8229600" cy="111950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endParaRPr lang="en-US" sz="1000" kern="0" smtClean="0"/>
          </a:p>
          <a:p>
            <a:pPr marL="0" indent="0" algn="ctr">
              <a:buFontTx/>
              <a:buNone/>
            </a:pPr>
            <a:r>
              <a:rPr lang="en-US" kern="0" smtClean="0"/>
              <a:t>Question on HW09?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915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Mounting Frequency (MF) results for rabbits</a:t>
            </a:r>
          </a:p>
          <a:p>
            <a:pPr lvl="1"/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mg/kg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MECLR		2, 3, 3, 3, 3</a:t>
            </a:r>
          </a:p>
          <a:p>
            <a:pPr lvl="1"/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 mg/kg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MECLR		4, 5, 5, 5, 6</a:t>
            </a:r>
          </a:p>
          <a:p>
            <a:pPr lvl="1"/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 mg/kg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MECLR		6, 6, 7, 8, 8</a:t>
            </a:r>
          </a:p>
          <a:p>
            <a:pPr lvl="1"/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 mg/kg sildenafil		8, 9, 11, 11, 11</a:t>
            </a:r>
          </a:p>
          <a:p>
            <a:pPr lvl="1"/>
            <a:endParaRPr lang="en-US" altLang="en-US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80" y="3121760"/>
            <a:ext cx="6144800" cy="315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Mounting Frequency (MF) results for 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rabbits</a:t>
            </a:r>
            <a:endParaRPr lang="en-US" altLang="en-US" b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mg/kg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MECLR		2, 3, 3, 3, 3</a:t>
            </a:r>
          </a:p>
          <a:p>
            <a:pPr lvl="1"/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 mg/kg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MECLR		4, 5, 5, 5, 6</a:t>
            </a:r>
          </a:p>
          <a:p>
            <a:pPr lvl="1"/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 mg/kg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MECLR		6, 6, 7, 8, 8</a:t>
            </a:r>
          </a:p>
          <a:p>
            <a:pPr lvl="1"/>
            <a:r>
              <a:rPr lang="en-US" altLang="en-US" b="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 mg/kg sildenafil		8, 9, 11, 11, 11</a:t>
            </a:r>
          </a:p>
          <a:p>
            <a:pPr lvl="1"/>
            <a:endParaRPr lang="en-US" altLang="en-US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Q1:  regression line for predicting MF from dosage of MECLR?</a:t>
            </a:r>
          </a:p>
          <a:p>
            <a:pPr lvl="0"/>
            <a:endParaRPr lang="en-US" altLang="en-US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4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439158"/>
            <a:ext cx="2362779" cy="5243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181" y="652557"/>
            <a:ext cx="5483768" cy="47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439158"/>
            <a:ext cx="2362779" cy="52438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32112" y="4581150"/>
            <a:ext cx="5449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Q1:  </a:t>
            </a:r>
            <a:r>
              <a:rPr lang="en-US" sz="2800" b="0" dirty="0" smtClean="0"/>
              <a:t>regression line</a:t>
            </a:r>
          </a:p>
          <a:p>
            <a:endParaRPr lang="en-US" sz="10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pred</a:t>
            </a:r>
            <a:r>
              <a:rPr lang="en-US" sz="2800" dirty="0" smtClean="0">
                <a:solidFill>
                  <a:srgbClr val="FF0000"/>
                </a:solidFill>
              </a:rPr>
              <a:t> MF = 2.833 + 0.0525(dose)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32" y="448182"/>
            <a:ext cx="5371733" cy="2271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23" y="2814520"/>
            <a:ext cx="5404892" cy="12931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5224885" y="3160165"/>
            <a:ext cx="1613010" cy="80650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4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439158"/>
            <a:ext cx="2362779" cy="52438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32112" y="4581150"/>
            <a:ext cx="5449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Q2:  </a:t>
            </a:r>
            <a:r>
              <a:rPr lang="en-US" sz="2800" b="0" dirty="0" err="1" smtClean="0"/>
              <a:t>avg</a:t>
            </a:r>
            <a:r>
              <a:rPr lang="en-US" sz="2800" b="0" dirty="0" smtClean="0"/>
              <a:t> prediction error </a:t>
            </a:r>
          </a:p>
          <a:p>
            <a:endParaRPr lang="en-US" sz="1000" dirty="0" smtClean="0"/>
          </a:p>
          <a:p>
            <a:r>
              <a:rPr lang="en-US" sz="2800" dirty="0" smtClean="0"/>
              <a:t>SE</a:t>
            </a:r>
            <a:r>
              <a:rPr lang="en-US" sz="2800" baseline="-25000" dirty="0" smtClean="0"/>
              <a:t>Y|X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0000"/>
                </a:solidFill>
              </a:rPr>
              <a:t>0.725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32" y="448182"/>
            <a:ext cx="5371733" cy="2271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23" y="2814520"/>
            <a:ext cx="5404892" cy="12931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5301695" y="1909109"/>
            <a:ext cx="1613010" cy="31676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439158"/>
            <a:ext cx="2362779" cy="52438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32112" y="4581150"/>
            <a:ext cx="5449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Q3:  </a:t>
            </a:r>
            <a:r>
              <a:rPr lang="en-US" sz="2800" b="0" dirty="0" smtClean="0"/>
              <a:t>is relation stat. significant?</a:t>
            </a:r>
          </a:p>
          <a:p>
            <a:endParaRPr lang="en-US" sz="1000" dirty="0" smtClean="0"/>
          </a:p>
          <a:p>
            <a:r>
              <a:rPr lang="en-US" sz="2800" dirty="0" smtClean="0"/>
              <a:t>T = 0.0525 / 0.00573 = </a:t>
            </a:r>
            <a:r>
              <a:rPr lang="en-US" sz="2800" dirty="0" smtClean="0">
                <a:solidFill>
                  <a:srgbClr val="FF0000"/>
                </a:solidFill>
              </a:rPr>
              <a:t>9.16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32" y="448182"/>
            <a:ext cx="5371733" cy="2271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23" y="2814520"/>
            <a:ext cx="5404892" cy="12931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5301695" y="3601163"/>
            <a:ext cx="3195470" cy="32710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2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439158"/>
            <a:ext cx="2362779" cy="52438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32112" y="4581150"/>
            <a:ext cx="54495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Q3:  </a:t>
            </a:r>
            <a:r>
              <a:rPr lang="en-US" sz="2800" b="0" dirty="0" smtClean="0"/>
              <a:t>is relation stat. significant?</a:t>
            </a:r>
          </a:p>
          <a:p>
            <a:endParaRPr lang="en-US" sz="1000" dirty="0" smtClean="0"/>
          </a:p>
          <a:p>
            <a:r>
              <a:rPr lang="en-US" sz="2800" dirty="0" smtClean="0"/>
              <a:t>T = r / </a:t>
            </a:r>
            <a:r>
              <a:rPr lang="en-US" sz="2800" dirty="0" err="1" smtClean="0"/>
              <a:t>sqrt</a:t>
            </a:r>
            <a:r>
              <a:rPr lang="en-US" sz="2800" dirty="0" smtClean="0"/>
              <a:t>(1–r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*</a:t>
            </a:r>
            <a:r>
              <a:rPr lang="en-US" sz="2800" dirty="0" err="1" smtClean="0"/>
              <a:t>sqrt</a:t>
            </a:r>
            <a:r>
              <a:rPr lang="en-US" sz="2800" dirty="0" smtClean="0"/>
              <a:t>(13) 	        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= </a:t>
            </a:r>
            <a:r>
              <a:rPr lang="en-US" sz="2800" dirty="0" smtClean="0">
                <a:solidFill>
                  <a:srgbClr val="FF0000"/>
                </a:solidFill>
              </a:rPr>
              <a:t>9.16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32" y="448182"/>
            <a:ext cx="5371733" cy="2271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23" y="2814520"/>
            <a:ext cx="5404892" cy="12931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5301695" y="3601163"/>
            <a:ext cx="3195470" cy="32710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63290" y="932674"/>
            <a:ext cx="1536200" cy="345645"/>
          </a:xfrm>
          <a:prstGeom prst="rect">
            <a:avLst/>
          </a:prstGeom>
          <a:noFill/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63290" y="2277447"/>
            <a:ext cx="1536200" cy="345645"/>
          </a:xfrm>
          <a:prstGeom prst="rect">
            <a:avLst/>
          </a:prstGeom>
          <a:noFill/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439158"/>
            <a:ext cx="2362779" cy="52438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32112" y="4581150"/>
            <a:ext cx="54495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Q4:  </a:t>
            </a:r>
            <a:r>
              <a:rPr lang="en-US" sz="2800" b="0" dirty="0" smtClean="0"/>
              <a:t>95% conf. interval for </a:t>
            </a:r>
            <a:r>
              <a:rPr lang="en-US" sz="2800" b="0" dirty="0" smtClean="0">
                <a:latin typeface="Symbol" panose="05050102010706020507" pitchFamily="18" charset="2"/>
              </a:rPr>
              <a:t>b</a:t>
            </a:r>
            <a:r>
              <a:rPr lang="en-US" sz="2800" b="0" baseline="-25000" dirty="0" smtClean="0"/>
              <a:t>0</a:t>
            </a:r>
            <a:r>
              <a:rPr lang="en-US" sz="2800" b="0" dirty="0" smtClean="0"/>
              <a:t>?</a:t>
            </a:r>
          </a:p>
          <a:p>
            <a:endParaRPr lang="en-US" sz="1000" dirty="0" smtClean="0"/>
          </a:p>
          <a:p>
            <a:r>
              <a:rPr lang="en-US" sz="2400" dirty="0" smtClean="0"/>
              <a:t>(Note:  if linear, better to estimate Y at X=0 using 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not just data at X=0)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32" y="448182"/>
            <a:ext cx="5371733" cy="2271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23" y="2814520"/>
            <a:ext cx="5404892" cy="12931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5301695" y="3255518"/>
            <a:ext cx="3195470" cy="32710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4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50818</TotalTime>
  <Words>386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Lin</dc:creator>
  <cp:lastModifiedBy>Lin, Tony H</cp:lastModifiedBy>
  <cp:revision>175</cp:revision>
  <cp:lastPrinted>2017-09-29T22:08:44Z</cp:lastPrinted>
  <dcterms:created xsi:type="dcterms:W3CDTF">2007-07-05T17:24:32Z</dcterms:created>
  <dcterms:modified xsi:type="dcterms:W3CDTF">2017-11-08T21:14:11Z</dcterms:modified>
</cp:coreProperties>
</file>