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179" r:id="rId2"/>
    <p:sldId id="1300" r:id="rId3"/>
    <p:sldId id="1301" r:id="rId4"/>
    <p:sldId id="1302" r:id="rId5"/>
    <p:sldId id="1303" r:id="rId6"/>
    <p:sldId id="1304" r:id="rId7"/>
    <p:sldId id="1305" r:id="rId8"/>
    <p:sldId id="1306" r:id="rId9"/>
    <p:sldId id="1307" r:id="rId10"/>
    <p:sldId id="1308" r:id="rId11"/>
    <p:sldId id="1318" r:id="rId12"/>
    <p:sldId id="1312" r:id="rId13"/>
    <p:sldId id="1314" r:id="rId14"/>
    <p:sldId id="1315" r:id="rId15"/>
    <p:sldId id="1316" r:id="rId16"/>
    <p:sldId id="1317" r:id="rId17"/>
  </p:sldIdLst>
  <p:sldSz cx="9144000" cy="6858000" type="screen4x3"/>
  <p:notesSz cx="9271000" cy="6946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00FF"/>
    <a:srgbClr val="000066"/>
    <a:srgbClr val="CCFFFF"/>
    <a:srgbClr val="FF0000"/>
    <a:srgbClr val="FFCCCC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1FF52AEE-0BCB-482A-B98A-A97BC153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34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00413"/>
            <a:ext cx="74168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83BB7EE7-73AE-47B9-830D-B53EC8F50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DB19E-63A8-4087-82A8-97F018918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30311-CD39-412C-89B4-23AA6D7F1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4ED27-AD52-4D83-9911-EC3E11C7D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5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FF13-D0C1-465C-9BDB-BC019D8B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CA180-7B87-4044-A67A-538A2EEAD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9CE6-C52A-4224-8DFD-A266B06A4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79736-05F7-46F4-BD57-4D212D124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AC494-A6B2-4ABA-AE1F-6F4FABCE6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DDDE-FD92-4CD4-9896-F743C2426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64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1F4FF-97A1-49C6-90F8-63C3CB5F5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4D25-9984-42AD-9FCF-DBC59A13F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E8D516AD-8529-4B6F-B7C8-23F9303A8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" name="Title 26"/>
          <p:cNvSpPr txBox="1">
            <a:spLocks/>
          </p:cNvSpPr>
          <p:nvPr/>
        </p:nvSpPr>
        <p:spPr bwMode="auto">
          <a:xfrm>
            <a:off x="-358775" y="4602162"/>
            <a:ext cx="9502775" cy="1470025"/>
          </a:xfrm>
          <a:prstGeom prst="rect">
            <a:avLst/>
          </a:prstGeom>
          <a:solidFill>
            <a:srgbClr val="00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000" b="1" i="0" kern="0" dirty="0" smtClean="0">
                <a:solidFill>
                  <a:schemeClr val="bg1"/>
                </a:solidFill>
              </a:rPr>
              <a:t>Solution to HW4</a:t>
            </a:r>
          </a:p>
        </p:txBody>
      </p:sp>
      <p:pic>
        <p:nvPicPr>
          <p:cNvPr id="7" name="Picture 6" descr="joc71352f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609600"/>
            <a:ext cx="5257800" cy="3810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74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9258" y="1143000"/>
            <a:ext cx="8109442" cy="1077218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233 out of 705 could not name a single branch of the U.S. government</a:t>
            </a:r>
            <a:endParaRPr lang="en-US" sz="3200" b="1" i="0" dirty="0"/>
          </a:p>
        </p:txBody>
      </p:sp>
    </p:spTree>
    <p:extLst>
      <p:ext uri="{BB962C8B-B14F-4D97-AF65-F5344CB8AC3E}">
        <p14:creationId xmlns:p14="http://schemas.microsoft.com/office/powerpoint/2010/main" val="31245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9258" y="1143000"/>
            <a:ext cx="8109442" cy="1077218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233 out of 705 could not name a single branch of the U.S. government</a:t>
            </a:r>
            <a:endParaRPr lang="en-US" sz="3200" b="1" i="0" dirty="0"/>
          </a:p>
        </p:txBody>
      </p:sp>
      <p:sp>
        <p:nvSpPr>
          <p:cNvPr id="7" name="Rectangle 6"/>
          <p:cNvSpPr/>
          <p:nvPr/>
        </p:nvSpPr>
        <p:spPr>
          <a:xfrm>
            <a:off x="533400" y="2246293"/>
            <a:ext cx="8109442" cy="3046988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Q6. 95% conf. interval for % of all adults: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 smtClean="0"/>
              <a:t>Point estimate = 233/705 = 33.05%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 smtClean="0"/>
              <a:t>Est. SE = </a:t>
            </a:r>
            <a:r>
              <a:rPr lang="en-US" sz="3200" i="0" dirty="0" err="1" smtClean="0"/>
              <a:t>sqrt</a:t>
            </a:r>
            <a:r>
              <a:rPr lang="en-US" sz="3200" i="0" dirty="0" smtClean="0"/>
              <a:t>[ p(1–p)/n ] = 1.772%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 smtClean="0"/>
              <a:t>95% confidence </a:t>
            </a:r>
            <a:r>
              <a:rPr lang="en-US" sz="3200" i="0" dirty="0" smtClean="0">
                <a:sym typeface="Wingdings" panose="05000000000000000000" pitchFamily="2" charset="2"/>
              </a:rPr>
              <a:t> Z = 1.96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 smtClean="0">
                <a:sym typeface="Wingdings" panose="05000000000000000000" pitchFamily="2" charset="2"/>
              </a:rPr>
              <a:t>95% conf. interval:  29.6% to 36.5%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 smtClean="0">
                <a:sym typeface="Wingdings" panose="05000000000000000000" pitchFamily="2" charset="2"/>
              </a:rPr>
              <a:t>[Exact conf. interval:  29.6% to 36.7%]</a:t>
            </a:r>
            <a:r>
              <a:rPr lang="en-US" sz="2800" i="0" dirty="0" smtClean="0"/>
              <a:t> 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0596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8109442" cy="4847481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Q7.  Correct interpretation of 95% CI?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800" i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0" dirty="0" smtClean="0"/>
              <a:t>95</a:t>
            </a:r>
            <a:r>
              <a:rPr lang="en-US" sz="2400" i="0" dirty="0"/>
              <a:t>% of randomly drawn samples will give 95% </a:t>
            </a:r>
            <a:r>
              <a:rPr lang="en-US" sz="2400" i="0" dirty="0" smtClean="0"/>
              <a:t>conf. intervals </a:t>
            </a:r>
            <a:r>
              <a:rPr lang="en-US" sz="2400" i="0" dirty="0">
                <a:solidFill>
                  <a:srgbClr val="FF0000"/>
                </a:solidFill>
              </a:rPr>
              <a:t>that equal to the interval given in #6</a:t>
            </a:r>
            <a:r>
              <a:rPr lang="en-US" sz="2400" i="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800" i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0" dirty="0" smtClean="0"/>
              <a:t>There </a:t>
            </a:r>
            <a:r>
              <a:rPr lang="en-US" sz="2400" i="0" dirty="0"/>
              <a:t>is a 95% chance that </a:t>
            </a:r>
            <a:r>
              <a:rPr lang="en-US" sz="2400" i="0" dirty="0">
                <a:solidFill>
                  <a:srgbClr val="FF0000"/>
                </a:solidFill>
              </a:rPr>
              <a:t>the sample average </a:t>
            </a:r>
            <a:r>
              <a:rPr lang="en-US" sz="2400" i="0" dirty="0"/>
              <a:t>is in the interval given in #6.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800" i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0" dirty="0" smtClean="0"/>
              <a:t>There </a:t>
            </a:r>
            <a:r>
              <a:rPr lang="en-US" sz="2400" i="0" dirty="0"/>
              <a:t>is a </a:t>
            </a:r>
            <a:r>
              <a:rPr lang="en-US" sz="2400" i="0" dirty="0">
                <a:solidFill>
                  <a:srgbClr val="FF0000"/>
                </a:solidFill>
              </a:rPr>
              <a:t>95% chance </a:t>
            </a:r>
            <a:r>
              <a:rPr lang="en-US" sz="2400" i="0" dirty="0"/>
              <a:t>that the population average is in the interval given in #6.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800" b="1" i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3333FF"/>
                </a:solidFill>
              </a:rPr>
              <a:t>95</a:t>
            </a:r>
            <a:r>
              <a:rPr lang="en-US" sz="2400" b="1" i="0" dirty="0">
                <a:solidFill>
                  <a:srgbClr val="3333FF"/>
                </a:solidFill>
              </a:rPr>
              <a:t>% of randomly drawn samples will have </a:t>
            </a:r>
            <a:r>
              <a:rPr lang="en-US" sz="2400" b="1" i="0" dirty="0" smtClean="0">
                <a:solidFill>
                  <a:srgbClr val="3333FF"/>
                </a:solidFill>
              </a:rPr>
              <a:t>conf. intervals </a:t>
            </a:r>
            <a:r>
              <a:rPr lang="en-US" sz="2400" b="1" i="0" dirty="0">
                <a:solidFill>
                  <a:srgbClr val="3333FF"/>
                </a:solidFill>
              </a:rPr>
              <a:t>that contain the population average.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800" i="0" dirty="0" smtClean="0">
              <a:solidFill>
                <a:srgbClr val="FF000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FF0000"/>
                </a:solidFill>
              </a:rPr>
              <a:t>95</a:t>
            </a:r>
            <a:r>
              <a:rPr lang="en-US" sz="2400" i="0" dirty="0">
                <a:solidFill>
                  <a:srgbClr val="FF0000"/>
                </a:solidFill>
              </a:rPr>
              <a:t>% of all populations </a:t>
            </a:r>
            <a:r>
              <a:rPr lang="en-US" sz="2400" i="0" dirty="0"/>
              <a:t>will have averages that fall in the interval given in #6</a:t>
            </a:r>
            <a:r>
              <a:rPr lang="en-US" sz="2400" i="0" dirty="0" smtClean="0"/>
              <a:t>.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659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8109442" cy="4616648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Q8.  Could it be that P(name 2) &gt; 0.5?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smtClean="0"/>
              <a:t>H</a:t>
            </a:r>
            <a:r>
              <a:rPr lang="en-US" sz="2800" b="1" i="0" baseline="-25000" dirty="0" smtClean="0"/>
              <a:t>0</a:t>
            </a:r>
            <a:r>
              <a:rPr lang="en-US" sz="2800" b="1" i="0" dirty="0" smtClean="0"/>
              <a:t>:  p</a:t>
            </a:r>
            <a:r>
              <a:rPr lang="en-US" sz="2800" b="1" i="0" baseline="-25000" dirty="0" smtClean="0"/>
              <a:t>0</a:t>
            </a:r>
            <a:r>
              <a:rPr lang="en-US" sz="2800" b="1" i="0" dirty="0" smtClean="0"/>
              <a:t> (% of </a:t>
            </a:r>
            <a:r>
              <a:rPr lang="en-US" sz="2800" b="1" i="0" u="sng" dirty="0" smtClean="0"/>
              <a:t>all</a:t>
            </a:r>
            <a:r>
              <a:rPr lang="en-US" sz="2800" b="1" i="0" dirty="0" smtClean="0"/>
              <a:t> adults who can name 2)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smtClean="0"/>
              <a:t>If H</a:t>
            </a:r>
            <a:r>
              <a:rPr lang="en-US" sz="2800" b="1" i="0" baseline="-25000" dirty="0" smtClean="0"/>
              <a:t>0</a:t>
            </a:r>
            <a:r>
              <a:rPr lang="en-US" sz="2800" b="1" i="0" dirty="0" smtClean="0"/>
              <a:t> were true, expect 50%, with SE = 1.88%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 smtClean="0"/>
              <a:t>Equivalently, EV = 352.5 adults, SE = 13.28 adults</a:t>
            </a:r>
            <a:endParaRPr lang="en-US" sz="28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smtClean="0"/>
              <a:t>Sample </a:t>
            </a:r>
            <a:r>
              <a:rPr lang="en-US" sz="2800" b="1" i="0" dirty="0"/>
              <a:t>percentage:  (183 + 92) / 705 = 39%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smtClean="0"/>
              <a:t>p-value = </a:t>
            </a:r>
            <a:r>
              <a:rPr lang="en-US" sz="2800" b="1" i="0" dirty="0" smtClean="0">
                <a:solidFill>
                  <a:srgbClr val="FF0000"/>
                </a:solidFill>
              </a:rPr>
              <a:t>3 x 10</a:t>
            </a:r>
            <a:r>
              <a:rPr lang="en-US" sz="2800" b="1" i="0" baseline="30000" dirty="0" smtClean="0">
                <a:solidFill>
                  <a:srgbClr val="FF0000"/>
                </a:solidFill>
              </a:rPr>
              <a:t>–9</a:t>
            </a:r>
            <a:r>
              <a:rPr lang="en-US" sz="2800" b="1" i="0" dirty="0" smtClean="0">
                <a:solidFill>
                  <a:srgbClr val="FF000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 smtClean="0"/>
              <a:t>Normal approx.:  EV = 50%, SE = 1.88%, Z = –5.8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0" dirty="0" smtClean="0"/>
              <a:t>Excel: </a:t>
            </a:r>
            <a:r>
              <a:rPr lang="en-US" sz="2400" b="1" i="0" dirty="0" smtClean="0">
                <a:solidFill>
                  <a:srgbClr val="008000"/>
                </a:solidFill>
              </a:rPr>
              <a:t>=BINOMDIST(275,705,0.5,TRUE)</a:t>
            </a:r>
            <a:r>
              <a:rPr lang="en-US" sz="1000" b="1" i="0" dirty="0" smtClean="0"/>
              <a:t> </a:t>
            </a:r>
            <a:r>
              <a:rPr lang="en-US" sz="2400" b="1" i="0" dirty="0" smtClean="0"/>
              <a:t>=</a:t>
            </a:r>
            <a:r>
              <a:rPr lang="en-US" sz="1000" b="1" i="0" dirty="0" smtClean="0"/>
              <a:t> </a:t>
            </a:r>
            <a:r>
              <a:rPr lang="en-US" sz="2400" b="1" i="0" dirty="0" smtClean="0"/>
              <a:t>2.9</a:t>
            </a:r>
            <a:r>
              <a:rPr lang="en-US" sz="1000" b="1" i="0" dirty="0" smtClean="0"/>
              <a:t> </a:t>
            </a:r>
            <a:r>
              <a:rPr lang="en-US" sz="2400" b="1" i="0" dirty="0" smtClean="0"/>
              <a:t>x</a:t>
            </a:r>
            <a:r>
              <a:rPr lang="en-US" sz="1000" b="1" i="0" dirty="0" smtClean="0"/>
              <a:t> </a:t>
            </a:r>
            <a:r>
              <a:rPr lang="en-US" sz="2400" b="1" i="0" dirty="0" smtClean="0"/>
              <a:t>10</a:t>
            </a:r>
            <a:r>
              <a:rPr lang="en-US" sz="2400" b="1" i="0" baseline="30000" dirty="0" smtClean="0"/>
              <a:t>–9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i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smtClean="0"/>
              <a:t>Conclusion:  reject H</a:t>
            </a:r>
            <a:r>
              <a:rPr lang="en-US" sz="2800" b="1" i="0" baseline="-25000" dirty="0" smtClean="0"/>
              <a:t>0</a:t>
            </a:r>
            <a:r>
              <a:rPr lang="en-US" sz="2800" b="1" i="0" dirty="0" smtClean="0"/>
              <a:t> 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3586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8109442" cy="5032147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Q9.  Correct interpretation of p = 3</a:t>
            </a:r>
            <a:r>
              <a:rPr lang="en-US" sz="1000" b="1" i="0" dirty="0" smtClean="0"/>
              <a:t> </a:t>
            </a:r>
            <a:r>
              <a:rPr lang="en-US" sz="3200" b="1" i="0" dirty="0" smtClean="0"/>
              <a:t>x</a:t>
            </a:r>
            <a:r>
              <a:rPr lang="en-US" sz="1000" b="1" i="0" dirty="0" smtClean="0"/>
              <a:t> </a:t>
            </a:r>
            <a:r>
              <a:rPr lang="en-US" sz="3200" b="1" i="0" dirty="0" smtClean="0"/>
              <a:t>10</a:t>
            </a:r>
            <a:r>
              <a:rPr lang="en-US" sz="3200" b="1" i="0" baseline="30000" dirty="0" smtClean="0"/>
              <a:t>–9</a:t>
            </a:r>
            <a:r>
              <a:rPr lang="en-US" sz="3200" b="1" i="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i="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FF0000"/>
                </a:solidFill>
              </a:rPr>
              <a:t>Since </a:t>
            </a:r>
            <a:r>
              <a:rPr lang="en-US" sz="2400" i="0" dirty="0">
                <a:solidFill>
                  <a:srgbClr val="FF0000"/>
                </a:solidFill>
              </a:rPr>
              <a:t>p &gt; 0.05</a:t>
            </a:r>
            <a:r>
              <a:rPr lang="en-US" sz="2400" i="0" dirty="0"/>
              <a:t>, fail to reject H</a:t>
            </a:r>
            <a:r>
              <a:rPr lang="en-US" sz="2400" i="0" baseline="-25000" dirty="0"/>
              <a:t>0</a:t>
            </a:r>
            <a:r>
              <a:rPr lang="en-US" sz="2400" i="0" dirty="0"/>
              <a:t>, </a:t>
            </a:r>
            <a:r>
              <a:rPr lang="en-US" sz="2400" i="0" dirty="0" smtClean="0"/>
              <a:t>conclude </a:t>
            </a:r>
            <a:r>
              <a:rPr lang="en-US" sz="2400" i="0" dirty="0"/>
              <a:t>that at least half of U.S. adults can name at least two </a:t>
            </a:r>
            <a:r>
              <a:rPr lang="en-US" sz="2400" i="0" dirty="0" smtClean="0"/>
              <a:t>branches.</a:t>
            </a:r>
            <a:endParaRPr lang="en-US" sz="2400" i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i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/>
              <a:t>Since </a:t>
            </a:r>
            <a:r>
              <a:rPr lang="en-US" sz="2400" i="0" dirty="0"/>
              <a:t>p &lt; 0.05, reject H</a:t>
            </a:r>
            <a:r>
              <a:rPr lang="en-US" sz="2400" i="0" baseline="-25000" dirty="0"/>
              <a:t>0</a:t>
            </a:r>
            <a:r>
              <a:rPr lang="en-US" sz="2400" i="0" dirty="0"/>
              <a:t>, and conclude that at least half of U.S. adults </a:t>
            </a:r>
            <a:r>
              <a:rPr lang="en-US" sz="2400" i="0" dirty="0">
                <a:solidFill>
                  <a:srgbClr val="FF0000"/>
                </a:solidFill>
              </a:rPr>
              <a:t>can</a:t>
            </a:r>
            <a:r>
              <a:rPr lang="en-US" sz="2400" i="0" dirty="0"/>
              <a:t> name at least two </a:t>
            </a:r>
            <a:r>
              <a:rPr lang="en-US" sz="2400" i="0" dirty="0" smtClean="0"/>
              <a:t>branches.</a:t>
            </a:r>
            <a:endParaRPr lang="en-US" sz="2400" i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b="1" i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3333FF"/>
                </a:solidFill>
              </a:rPr>
              <a:t>Since </a:t>
            </a:r>
            <a:r>
              <a:rPr lang="en-US" sz="2400" b="1" i="0" dirty="0">
                <a:solidFill>
                  <a:srgbClr val="3333FF"/>
                </a:solidFill>
              </a:rPr>
              <a:t>p &lt; 0.05, reject H</a:t>
            </a:r>
            <a:r>
              <a:rPr lang="en-US" sz="2400" b="1" i="0" baseline="-25000" dirty="0">
                <a:solidFill>
                  <a:srgbClr val="3333FF"/>
                </a:solidFill>
              </a:rPr>
              <a:t>0</a:t>
            </a:r>
            <a:r>
              <a:rPr lang="en-US" sz="2400" b="1" i="0" dirty="0">
                <a:solidFill>
                  <a:srgbClr val="3333FF"/>
                </a:solidFill>
              </a:rPr>
              <a:t>, and conclude that less than half of U.S. adults can name at least two branches of government.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i="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FF0000"/>
                </a:solidFill>
              </a:rPr>
              <a:t>Since </a:t>
            </a:r>
            <a:r>
              <a:rPr lang="en-US" sz="2400" i="0" dirty="0">
                <a:solidFill>
                  <a:srgbClr val="FF0000"/>
                </a:solidFill>
              </a:rPr>
              <a:t>p &gt; 0.05</a:t>
            </a:r>
            <a:r>
              <a:rPr lang="en-US" sz="2400" i="0" dirty="0"/>
              <a:t>, reject H</a:t>
            </a:r>
            <a:r>
              <a:rPr lang="en-US" sz="2400" i="0" baseline="-25000" dirty="0"/>
              <a:t>0</a:t>
            </a:r>
            <a:r>
              <a:rPr lang="en-US" sz="2400" i="0" dirty="0"/>
              <a:t>, and conclude that the percentage </a:t>
            </a:r>
            <a:r>
              <a:rPr lang="en-US" sz="2400" i="0" dirty="0" smtClean="0"/>
              <a:t>might </a:t>
            </a:r>
            <a:r>
              <a:rPr lang="en-US" sz="2400" i="0" dirty="0"/>
              <a:t>be </a:t>
            </a:r>
            <a:r>
              <a:rPr lang="en-US" sz="2400" i="0" dirty="0" smtClean="0"/>
              <a:t>&gt; </a:t>
            </a:r>
            <a:r>
              <a:rPr lang="en-US" sz="2400" i="0" dirty="0"/>
              <a:t>50% or might be </a:t>
            </a:r>
            <a:r>
              <a:rPr lang="en-US" sz="2400" i="0" dirty="0" smtClean="0"/>
              <a:t>&lt; </a:t>
            </a:r>
            <a:r>
              <a:rPr lang="en-US" sz="2400" i="0" dirty="0"/>
              <a:t>50%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500" i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/>
              <a:t>Since </a:t>
            </a:r>
            <a:r>
              <a:rPr lang="en-US" sz="2400" i="0" dirty="0"/>
              <a:t>p &lt; 0.05, </a:t>
            </a:r>
            <a:r>
              <a:rPr lang="en-US" sz="2400" i="0" dirty="0">
                <a:solidFill>
                  <a:srgbClr val="FF0000"/>
                </a:solidFill>
              </a:rPr>
              <a:t>fail to reject H</a:t>
            </a:r>
            <a:r>
              <a:rPr lang="en-US" sz="2400" i="0" baseline="-25000" dirty="0">
                <a:solidFill>
                  <a:srgbClr val="FF0000"/>
                </a:solidFill>
              </a:rPr>
              <a:t>0</a:t>
            </a:r>
            <a:r>
              <a:rPr lang="en-US" sz="2400" i="0" dirty="0" smtClean="0"/>
              <a:t>, </a:t>
            </a:r>
            <a:r>
              <a:rPr lang="en-US" sz="2400" i="0" dirty="0"/>
              <a:t>conclude that the </a:t>
            </a:r>
            <a:r>
              <a:rPr lang="en-US" sz="2400" i="0" dirty="0" err="1" smtClean="0"/>
              <a:t>perc</a:t>
            </a:r>
            <a:r>
              <a:rPr lang="en-US" sz="2400" i="0" dirty="0" smtClean="0"/>
              <a:t>. </a:t>
            </a:r>
            <a:r>
              <a:rPr lang="en-US" sz="2400" i="0" dirty="0"/>
              <a:t>of U.S. adults </a:t>
            </a:r>
            <a:r>
              <a:rPr lang="en-US" sz="2400" i="0" dirty="0" smtClean="0"/>
              <a:t>must </a:t>
            </a:r>
            <a:r>
              <a:rPr lang="en-US" sz="2400" i="0" dirty="0"/>
              <a:t>not be exactly equal to 50</a:t>
            </a:r>
            <a:r>
              <a:rPr lang="en-US" sz="2400" i="0" dirty="0" smtClean="0"/>
              <a:t>%.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175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866" y="350838"/>
            <a:ext cx="5256268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2"/>
          </a:xfrm>
          <a:solidFill>
            <a:schemeClr val="bg1">
              <a:lumMod val="95000"/>
              <a:alpha val="90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Q10.  Suppose </a:t>
            </a:r>
            <a:r>
              <a:rPr lang="en-US" dirty="0"/>
              <a:t>five of the 705 adults are picked at random (without replacement) for more in-depth interviews.  What is the chance that everyone in the sample will be able to name all three branches of government?</a:t>
            </a:r>
          </a:p>
          <a:p>
            <a:pPr lvl="1"/>
            <a:r>
              <a:rPr lang="en-US" dirty="0" smtClean="0"/>
              <a:t>183 out of 705 could name all 3</a:t>
            </a:r>
          </a:p>
          <a:p>
            <a:pPr lvl="1"/>
            <a:r>
              <a:rPr lang="en-US" dirty="0" smtClean="0"/>
              <a:t>P(5 in a row) = (183/705) * (182/704) * …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= </a:t>
            </a:r>
            <a:r>
              <a:rPr lang="en-US" dirty="0" smtClean="0">
                <a:solidFill>
                  <a:srgbClr val="FF0000"/>
                </a:solidFill>
              </a:rPr>
              <a:t>0.001131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9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66" y="350838"/>
            <a:ext cx="5256268" cy="5821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3400" y="3597295"/>
            <a:ext cx="8109442" cy="1508105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endParaRPr lang="en-US" sz="3200" b="1" i="0" dirty="0" smtClean="0"/>
          </a:p>
          <a:p>
            <a:pPr algn="ctr"/>
            <a:r>
              <a:rPr lang="en-US" sz="3200" b="1" i="0" dirty="0" smtClean="0"/>
              <a:t>Questions on Part 2?</a:t>
            </a:r>
          </a:p>
          <a:p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6657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to Part 1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3000" dirty="0" smtClean="0"/>
              <a:t>In </a:t>
            </a:r>
            <a:r>
              <a:rPr lang="en-US" sz="3000" dirty="0"/>
              <a:t>1998, Emily Rosa et al. </a:t>
            </a:r>
            <a:r>
              <a:rPr lang="en-US" sz="3000" dirty="0" smtClean="0"/>
              <a:t>“investigated </a:t>
            </a:r>
            <a:r>
              <a:rPr lang="en-US" sz="3000" dirty="0"/>
              <a:t>whether </a:t>
            </a:r>
            <a:r>
              <a:rPr lang="en-US" sz="3000" dirty="0" smtClean="0"/>
              <a:t>TT [</a:t>
            </a:r>
            <a:r>
              <a:rPr lang="en-US" sz="3000" dirty="0"/>
              <a:t>Therapeutic Touch] practitioners can actually perceive a ‘human energy field</a:t>
            </a:r>
            <a:r>
              <a:rPr lang="en-US" sz="3000" dirty="0" smtClean="0"/>
              <a:t>.’ … [</a:t>
            </a:r>
            <a:r>
              <a:rPr lang="en-US" sz="3000" dirty="0"/>
              <a:t>P]</a:t>
            </a:r>
            <a:r>
              <a:rPr lang="en-US" sz="3000" dirty="0" err="1"/>
              <a:t>ractitioners</a:t>
            </a:r>
            <a:r>
              <a:rPr lang="en-US" sz="3000" dirty="0"/>
              <a:t> … were tested under blinded conditions to determine whether they could correctly </a:t>
            </a:r>
            <a:r>
              <a:rPr lang="en-US" sz="3000" dirty="0" smtClean="0"/>
              <a:t>identify </a:t>
            </a:r>
            <a:r>
              <a:rPr lang="en-US" sz="3000" dirty="0"/>
              <a:t>which of their hands was closest to the investigator’s hand.  Placement of the investigator’s hand was determined by flipping a coin.”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6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1.  What is the </a:t>
            </a:r>
            <a:r>
              <a:rPr lang="en-US" dirty="0"/>
              <a:t>null hypothesis </a:t>
            </a:r>
            <a:r>
              <a:rPr lang="en-US" dirty="0" smtClean="0"/>
              <a:t>here?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(i) The </a:t>
            </a:r>
            <a:r>
              <a:rPr lang="en-US" dirty="0"/>
              <a:t>chance of guessing correctly &gt; 50%</a:t>
            </a:r>
          </a:p>
          <a:p>
            <a:pPr marL="457200" lvl="1" indent="0">
              <a:buNone/>
            </a:pPr>
            <a:r>
              <a:rPr lang="en-US" dirty="0" smtClean="0"/>
              <a:t>(ii) TT </a:t>
            </a:r>
            <a:r>
              <a:rPr lang="en-US" dirty="0"/>
              <a:t>practitioners can not reliably detect a human energy field</a:t>
            </a:r>
          </a:p>
          <a:p>
            <a:pPr marL="457200" lvl="1" indent="0">
              <a:buNone/>
            </a:pPr>
            <a:r>
              <a:rPr lang="en-US" dirty="0" smtClean="0"/>
              <a:t>(iii) The </a:t>
            </a:r>
            <a:r>
              <a:rPr lang="en-US" dirty="0"/>
              <a:t>chance of guessing correctly = 50</a:t>
            </a:r>
            <a:r>
              <a:rPr lang="en-US" dirty="0" smtClean="0"/>
              <a:t>%</a:t>
            </a:r>
          </a:p>
          <a:p>
            <a:pPr marL="0" lv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8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2.  Smallest number of correct guesses that would provide “stat. significant” (p &lt; 0.050 evidence of HEF:</a:t>
            </a:r>
          </a:p>
          <a:p>
            <a:pPr marL="914400" lvl="1" indent="-457200"/>
            <a:r>
              <a:rPr lang="en-US" dirty="0" smtClean="0"/>
              <a:t>p &lt; 0.05 </a:t>
            </a:r>
            <a:r>
              <a:rPr lang="en-US" dirty="0" smtClean="0">
                <a:sym typeface="Wingdings" panose="05000000000000000000" pitchFamily="2" charset="2"/>
              </a:rPr>
              <a:t> Z = 1.645</a:t>
            </a:r>
          </a:p>
          <a:p>
            <a:pPr marL="914400" lvl="1" indent="-457200"/>
            <a:r>
              <a:rPr lang="en-US" dirty="0" smtClean="0">
                <a:sym typeface="Wingdings" panose="05000000000000000000" pitchFamily="2" charset="2"/>
              </a:rPr>
              <a:t>n = 280, p = 0.5  EV = np = 140, SE = </a:t>
            </a:r>
            <a:r>
              <a:rPr lang="en-US" dirty="0" err="1" smtClean="0">
                <a:sym typeface="Wingdings" panose="05000000000000000000" pitchFamily="2" charset="2"/>
              </a:rPr>
              <a:t>sqrt</a:t>
            </a:r>
            <a:r>
              <a:rPr lang="en-US" dirty="0" smtClean="0">
                <a:sym typeface="Wingdings" panose="05000000000000000000" pitchFamily="2" charset="2"/>
              </a:rPr>
              <a:t>[ np(1–p) ] = 8.367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need more than ~ 140 + 1.645*(8.367) + 0.5  ~ more than 154.3 or so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[Actual number: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k=155</a:t>
            </a:r>
            <a:r>
              <a:rPr lang="en-US" dirty="0" smtClean="0">
                <a:sym typeface="Wingdings" panose="05000000000000000000" pitchFamily="2" charset="2"/>
              </a:rPr>
              <a:t>, since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=1-BINOMDIST(154,280,0.5,TRUE)</a:t>
            </a:r>
            <a:r>
              <a:rPr lang="en-US" dirty="0" smtClean="0">
                <a:sym typeface="Wingdings" panose="05000000000000000000" pitchFamily="2" charset="2"/>
              </a:rPr>
              <a:t> = 0.0414]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66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3</a:t>
            </a:r>
            <a:r>
              <a:rPr lang="en-US" dirty="0" smtClean="0"/>
              <a:t>.  P(123 or more correct) = </a:t>
            </a:r>
            <a:r>
              <a:rPr lang="en-US" dirty="0" smtClean="0">
                <a:solidFill>
                  <a:srgbClr val="FF0000"/>
                </a:solidFill>
              </a:rPr>
              <a:t>0.982</a:t>
            </a:r>
          </a:p>
          <a:p>
            <a:pPr lvl="1"/>
            <a:r>
              <a:rPr lang="en-US" dirty="0" smtClean="0"/>
              <a:t>In Excel, </a:t>
            </a:r>
            <a:r>
              <a:rPr lang="en-US" sz="2800" dirty="0" smtClean="0">
                <a:solidFill>
                  <a:srgbClr val="00B050"/>
                </a:solidFill>
              </a:rPr>
              <a:t>=1-BINOMDIST(122,280,0.5,TRUE)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Normal approx.:  EV=140, SE=8.367, P(123 or more) = P(Z &gt; –2.092)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dirty="0" smtClean="0"/>
              <a:t>4.  If P(correct guess) = 0.90, there would be 99% chance that # correct &gt; </a:t>
            </a:r>
            <a:r>
              <a:rPr lang="en-US" dirty="0" smtClean="0">
                <a:solidFill>
                  <a:srgbClr val="FF0000"/>
                </a:solidFill>
              </a:rPr>
              <a:t>240</a:t>
            </a:r>
          </a:p>
          <a:p>
            <a:pPr marL="914400" lvl="1" indent="-457200"/>
            <a:r>
              <a:rPr lang="en-US" dirty="0" smtClean="0"/>
              <a:t>Normal </a:t>
            </a:r>
            <a:r>
              <a:rPr lang="en-US" dirty="0"/>
              <a:t>approx</a:t>
            </a:r>
            <a:r>
              <a:rPr lang="en-US" dirty="0" smtClean="0"/>
              <a:t>. if p=0.9:  EV=252, SE=5.02, 1</a:t>
            </a:r>
            <a:r>
              <a:rPr lang="en-US" baseline="30000" dirty="0" smtClean="0"/>
              <a:t>st</a:t>
            </a:r>
            <a:r>
              <a:rPr lang="en-US" dirty="0" smtClean="0"/>
              <a:t> percentile </a:t>
            </a:r>
            <a:r>
              <a:rPr lang="en-US" dirty="0" smtClean="0">
                <a:sym typeface="Wingdings" panose="05000000000000000000" pitchFamily="2" charset="2"/>
              </a:rPr>
              <a:t> Z = –2.326  number correct = 252 – 2.326*5.02 = 240.3</a:t>
            </a:r>
          </a:p>
          <a:p>
            <a:pPr marL="914400" lvl="1" indent="-457200"/>
            <a:r>
              <a:rPr lang="en-US" dirty="0" smtClean="0">
                <a:sym typeface="Wingdings" panose="05000000000000000000" pitchFamily="2" charset="2"/>
              </a:rPr>
              <a:t>[ In Excel, </a:t>
            </a:r>
            <a:r>
              <a:rPr lang="en-US" dirty="0" smtClean="0">
                <a:solidFill>
                  <a:srgbClr val="008000"/>
                </a:solidFill>
                <a:sym typeface="Wingdings" panose="05000000000000000000" pitchFamily="2" charset="2"/>
              </a:rPr>
              <a:t>=BINOM.INV(280,0.9,0.01)</a:t>
            </a:r>
            <a:r>
              <a:rPr lang="en-US" dirty="0" smtClean="0">
                <a:sym typeface="Wingdings" panose="05000000000000000000" pitchFamily="2" charset="2"/>
              </a:rPr>
              <a:t>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3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5.  Most reasonable conclusion to draw?</a:t>
            </a:r>
          </a:p>
          <a:p>
            <a:pPr lvl="1"/>
            <a:endParaRPr lang="en-US" sz="1000" b="0" dirty="0" smtClean="0"/>
          </a:p>
          <a:p>
            <a:pPr lvl="1"/>
            <a:r>
              <a:rPr lang="en-US" sz="2400" b="0" dirty="0" smtClean="0"/>
              <a:t>There </a:t>
            </a:r>
            <a:r>
              <a:rPr lang="en-US" sz="2400" b="0" dirty="0"/>
              <a:t>is statistically significant evidence (p = 2.4%) </a:t>
            </a:r>
            <a:r>
              <a:rPr lang="en-US" sz="2400" b="0" dirty="0">
                <a:solidFill>
                  <a:srgbClr val="FF0000"/>
                </a:solidFill>
              </a:rPr>
              <a:t>that a human energy field exists</a:t>
            </a:r>
            <a:r>
              <a:rPr lang="en-US" sz="2400" b="0" dirty="0"/>
              <a:t>.</a:t>
            </a:r>
          </a:p>
          <a:p>
            <a:pPr lvl="1"/>
            <a:endParaRPr lang="en-US" sz="1000" b="0" dirty="0" smtClean="0"/>
          </a:p>
          <a:p>
            <a:pPr lvl="1"/>
            <a:r>
              <a:rPr lang="en-US" sz="2400" b="0" dirty="0" smtClean="0"/>
              <a:t>The </a:t>
            </a:r>
            <a:r>
              <a:rPr lang="en-US" sz="2400" b="0" dirty="0"/>
              <a:t>results show statistically significant evidence </a:t>
            </a:r>
            <a:r>
              <a:rPr lang="en-US" sz="2400" b="0" dirty="0">
                <a:solidFill>
                  <a:srgbClr val="FF0000"/>
                </a:solidFill>
              </a:rPr>
              <a:t>in favor of a human energy field</a:t>
            </a:r>
            <a:r>
              <a:rPr lang="en-US" sz="2400" b="0" dirty="0"/>
              <a:t> (p = 2.4%), but it is likely that the </a:t>
            </a:r>
            <a:r>
              <a:rPr lang="en-US" sz="2400" b="0" dirty="0" smtClean="0"/>
              <a:t>stat. significant </a:t>
            </a:r>
            <a:r>
              <a:rPr lang="en-US" sz="2400" b="0" dirty="0"/>
              <a:t>results were due to luck.</a:t>
            </a:r>
          </a:p>
          <a:p>
            <a:pPr lvl="1"/>
            <a:endParaRPr lang="en-US" sz="1000" b="0" dirty="0" smtClean="0"/>
          </a:p>
          <a:p>
            <a:pPr lvl="1"/>
            <a:r>
              <a:rPr lang="en-US" sz="2400" b="0" dirty="0" smtClean="0"/>
              <a:t>The </a:t>
            </a:r>
            <a:r>
              <a:rPr lang="en-US" sz="2400" b="0" dirty="0"/>
              <a:t>results provide </a:t>
            </a:r>
            <a:r>
              <a:rPr lang="en-US" sz="2400" b="0" dirty="0" smtClean="0"/>
              <a:t>stat. </a:t>
            </a:r>
            <a:r>
              <a:rPr lang="en-US" sz="2400" b="0" dirty="0"/>
              <a:t>significant evidence that the probability of guessing correctly </a:t>
            </a:r>
            <a:r>
              <a:rPr lang="en-US" sz="2400" b="0" dirty="0">
                <a:solidFill>
                  <a:srgbClr val="FF0000"/>
                </a:solidFill>
              </a:rPr>
              <a:t>is exactly 50.0%</a:t>
            </a:r>
            <a:r>
              <a:rPr lang="en-US" sz="2400" b="0" dirty="0"/>
              <a:t>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The </a:t>
            </a:r>
            <a:r>
              <a:rPr lang="en-US" sz="2400" dirty="0">
                <a:solidFill>
                  <a:srgbClr val="3333FF"/>
                </a:solidFill>
              </a:rPr>
              <a:t>results indicate that the probability of guessing correctly could be 50.0% or even lower.</a:t>
            </a:r>
          </a:p>
          <a:p>
            <a:pPr lvl="1"/>
            <a:endParaRPr lang="en-US" sz="1000" b="0" dirty="0" smtClean="0"/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results are not statistically significant, which means there is chance of guessing correctly </a:t>
            </a:r>
            <a:r>
              <a:rPr lang="en-US" sz="2000" b="0" dirty="0">
                <a:solidFill>
                  <a:srgbClr val="FF0000"/>
                </a:solidFill>
              </a:rPr>
              <a:t>must be 50.0% or higher</a:t>
            </a:r>
            <a:r>
              <a:rPr lang="en-US" sz="2000" b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9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Remark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158" y="1066800"/>
            <a:ext cx="810944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9258" y="1143000"/>
            <a:ext cx="8109442" cy="1384995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i="0" dirty="0"/>
              <a:t>“Practitioners of TT identified the correct hand in only 123 (44%) of 280 trials, which is close to what would be expected for random chance</a:t>
            </a:r>
            <a:r>
              <a:rPr lang="en-US" sz="2800" i="0" dirty="0" smtClean="0"/>
              <a:t>.”</a:t>
            </a:r>
            <a:endParaRPr lang="en-US" sz="2800" i="0" dirty="0"/>
          </a:p>
        </p:txBody>
      </p:sp>
      <p:sp>
        <p:nvSpPr>
          <p:cNvPr id="11" name="Rectangle 10"/>
          <p:cNvSpPr/>
          <p:nvPr/>
        </p:nvSpPr>
        <p:spPr>
          <a:xfrm>
            <a:off x="548357" y="2592505"/>
            <a:ext cx="8109442" cy="3108543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i="0" dirty="0" smtClean="0"/>
              <a:t>“</a:t>
            </a:r>
            <a:r>
              <a:rPr lang="en-US" sz="2800" b="1" i="0" dirty="0"/>
              <a:t>Conclusion</a:t>
            </a:r>
            <a:r>
              <a:rPr lang="en-US" sz="2800" i="0" dirty="0"/>
              <a:t> -- Twenty-one experienced TT practitioners were unable to detect the investigator’s “energy </a:t>
            </a:r>
            <a:r>
              <a:rPr lang="en-US" sz="2800" i="0" dirty="0" smtClean="0"/>
              <a:t>field</a:t>
            </a:r>
            <a:r>
              <a:rPr lang="en-US" sz="2800" i="0" dirty="0"/>
              <a:t>.”  Their failure to substantiate TT’s most fundamental claim is unrefuted evidence that the claims of TT are groundless and that further professional use is unjustified.”</a:t>
            </a:r>
          </a:p>
        </p:txBody>
      </p:sp>
    </p:spTree>
    <p:extLst>
      <p:ext uri="{BB962C8B-B14F-4D97-AF65-F5344CB8AC3E}">
        <p14:creationId xmlns:p14="http://schemas.microsoft.com/office/powerpoint/2010/main" val="7798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Remark 2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In fact, only 123 correct of 280 is stat. significantly </a:t>
            </a:r>
            <a:r>
              <a:rPr lang="en-US" u="sng" dirty="0" smtClean="0"/>
              <a:t>worse</a:t>
            </a:r>
            <a:r>
              <a:rPr lang="en-US" dirty="0" smtClean="0"/>
              <a:t> than pure guessing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explanation:  bad luck [equiv. to about six heads in a row on a fair coin]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explanation:  </a:t>
            </a:r>
            <a:r>
              <a:rPr lang="en-US" dirty="0" smtClean="0"/>
              <a:t>Rosa transmitted </a:t>
            </a:r>
            <a:r>
              <a:rPr lang="en-US" u="sng" dirty="0" smtClean="0"/>
              <a:t>negative</a:t>
            </a:r>
            <a:r>
              <a:rPr lang="en-US" dirty="0" smtClean="0"/>
              <a:t> HEF, causing false readings</a:t>
            </a:r>
          </a:p>
          <a:p>
            <a:pPr lvl="2"/>
            <a:r>
              <a:rPr lang="en-US" dirty="0" smtClean="0"/>
              <a:t>Student comment:  “[with you], it’s hard to tell where the math ends and the sarcasm begins.”</a:t>
            </a:r>
          </a:p>
          <a:p>
            <a:pPr lvl="2"/>
            <a:r>
              <a:rPr lang="en-US" dirty="0"/>
              <a:t>This is similar to an actual explanation given (“failure of Rosa to transmit her HEF properly”)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5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on part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 descr="joc71352f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1980618"/>
            <a:ext cx="5257800" cy="3810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52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52111</TotalTime>
  <Words>1089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207</cp:revision>
  <dcterms:created xsi:type="dcterms:W3CDTF">2007-07-05T17:24:32Z</dcterms:created>
  <dcterms:modified xsi:type="dcterms:W3CDTF">2017-09-27T05:12:53Z</dcterms:modified>
</cp:coreProperties>
</file>