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1072" r:id="rId2"/>
    <p:sldId id="1073" r:id="rId3"/>
    <p:sldId id="1074" r:id="rId4"/>
    <p:sldId id="1075" r:id="rId5"/>
    <p:sldId id="1082" r:id="rId6"/>
    <p:sldId id="1076" r:id="rId7"/>
    <p:sldId id="1077" r:id="rId8"/>
    <p:sldId id="1078" r:id="rId9"/>
    <p:sldId id="1083" r:id="rId10"/>
    <p:sldId id="1081" r:id="rId11"/>
    <p:sldId id="1079" r:id="rId12"/>
    <p:sldId id="1080" r:id="rId13"/>
    <p:sldId id="1084" r:id="rId14"/>
  </p:sldIdLst>
  <p:sldSz cx="9144000" cy="6858000" type="screen4x3"/>
  <p:notesSz cx="9271000" cy="6946900"/>
  <p:defaultTextStyle>
    <a:defPPr>
      <a:defRPr lang="en-US"/>
    </a:defPPr>
    <a:lvl1pPr algn="l" rtl="0" eaLnBrk="0" fontAlgn="base" hangingPunct="0">
      <a:spcBef>
        <a:spcPct val="0"/>
      </a:spcBef>
      <a:spcAft>
        <a:spcPct val="0"/>
      </a:spcAft>
      <a:defRPr sz="4000"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4000"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4000"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4000"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4000" i="1" kern="1200">
        <a:solidFill>
          <a:schemeClr val="tx1"/>
        </a:solidFill>
        <a:latin typeface="Arial" panose="020B0604020202020204" pitchFamily="34" charset="0"/>
        <a:ea typeface="+mn-ea"/>
        <a:cs typeface="+mn-cs"/>
      </a:defRPr>
    </a:lvl5pPr>
    <a:lvl6pPr marL="2286000" algn="l" defTabSz="914400" rtl="0" eaLnBrk="1" latinLnBrk="0" hangingPunct="1">
      <a:defRPr sz="4000" i="1" kern="1200">
        <a:solidFill>
          <a:schemeClr val="tx1"/>
        </a:solidFill>
        <a:latin typeface="Arial" panose="020B0604020202020204" pitchFamily="34" charset="0"/>
        <a:ea typeface="+mn-ea"/>
        <a:cs typeface="+mn-cs"/>
      </a:defRPr>
    </a:lvl6pPr>
    <a:lvl7pPr marL="2743200" algn="l" defTabSz="914400" rtl="0" eaLnBrk="1" latinLnBrk="0" hangingPunct="1">
      <a:defRPr sz="4000" i="1" kern="1200">
        <a:solidFill>
          <a:schemeClr val="tx1"/>
        </a:solidFill>
        <a:latin typeface="Arial" panose="020B0604020202020204" pitchFamily="34" charset="0"/>
        <a:ea typeface="+mn-ea"/>
        <a:cs typeface="+mn-cs"/>
      </a:defRPr>
    </a:lvl7pPr>
    <a:lvl8pPr marL="3200400" algn="l" defTabSz="914400" rtl="0" eaLnBrk="1" latinLnBrk="0" hangingPunct="1">
      <a:defRPr sz="4000" i="1" kern="1200">
        <a:solidFill>
          <a:schemeClr val="tx1"/>
        </a:solidFill>
        <a:latin typeface="Arial" panose="020B0604020202020204" pitchFamily="34" charset="0"/>
        <a:ea typeface="+mn-ea"/>
        <a:cs typeface="+mn-cs"/>
      </a:defRPr>
    </a:lvl8pPr>
    <a:lvl9pPr marL="3657600" algn="l" defTabSz="914400" rtl="0" eaLnBrk="1" latinLnBrk="0" hangingPunct="1">
      <a:defRPr sz="4000"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33FF"/>
    <a:srgbClr val="CCFFFF"/>
    <a:srgbClr val="FF0000"/>
    <a:srgbClr val="FFCCCC"/>
    <a:srgbClr val="FFFFCC"/>
    <a:srgbClr val="FFFF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660"/>
  </p:normalViewPr>
  <p:slideViewPr>
    <p:cSldViewPr>
      <p:cViewPr varScale="1">
        <p:scale>
          <a:sx n="66" d="100"/>
          <a:sy n="66" d="100"/>
        </p:scale>
        <p:origin x="142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4017963" cy="34766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algn="l" defTabSz="927100" eaLnBrk="1" hangingPunct="1">
              <a:defRPr sz="1200" i="0">
                <a:latin typeface="Arial" charset="0"/>
              </a:defRPr>
            </a:lvl1pPr>
          </a:lstStyle>
          <a:p>
            <a:pPr>
              <a:defRPr/>
            </a:pPr>
            <a:endParaRPr lang="en-US"/>
          </a:p>
        </p:txBody>
      </p:sp>
      <p:sp>
        <p:nvSpPr>
          <p:cNvPr id="64515" name="Rectangle 3"/>
          <p:cNvSpPr>
            <a:spLocks noGrp="1" noChangeArrowheads="1"/>
          </p:cNvSpPr>
          <p:nvPr>
            <p:ph type="dt" sz="quarter" idx="1"/>
          </p:nvPr>
        </p:nvSpPr>
        <p:spPr bwMode="auto">
          <a:xfrm>
            <a:off x="5251450" y="0"/>
            <a:ext cx="4017963" cy="34766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algn="r" defTabSz="927100" eaLnBrk="1" hangingPunct="1">
              <a:defRPr sz="1200" i="0">
                <a:latin typeface="Arial" charset="0"/>
              </a:defRPr>
            </a:lvl1pPr>
          </a:lstStyle>
          <a:p>
            <a:pPr>
              <a:defRPr/>
            </a:pPr>
            <a:endParaRPr lang="en-US"/>
          </a:p>
        </p:txBody>
      </p:sp>
      <p:sp>
        <p:nvSpPr>
          <p:cNvPr id="64516" name="Rectangle 4"/>
          <p:cNvSpPr>
            <a:spLocks noGrp="1" noChangeArrowheads="1"/>
          </p:cNvSpPr>
          <p:nvPr>
            <p:ph type="ftr" sz="quarter" idx="2"/>
          </p:nvPr>
        </p:nvSpPr>
        <p:spPr bwMode="auto">
          <a:xfrm>
            <a:off x="0" y="6597650"/>
            <a:ext cx="4017963" cy="347663"/>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algn="l" defTabSz="927100" eaLnBrk="1" hangingPunct="1">
              <a:defRPr sz="1200" i="0">
                <a:latin typeface="Arial" charset="0"/>
              </a:defRPr>
            </a:lvl1pPr>
          </a:lstStyle>
          <a:p>
            <a:pPr>
              <a:defRPr/>
            </a:pPr>
            <a:endParaRPr lang="en-US"/>
          </a:p>
        </p:txBody>
      </p:sp>
      <p:sp>
        <p:nvSpPr>
          <p:cNvPr id="64517" name="Rectangle 5"/>
          <p:cNvSpPr>
            <a:spLocks noGrp="1" noChangeArrowheads="1"/>
          </p:cNvSpPr>
          <p:nvPr>
            <p:ph type="sldNum" sz="quarter" idx="3"/>
          </p:nvPr>
        </p:nvSpPr>
        <p:spPr bwMode="auto">
          <a:xfrm>
            <a:off x="5251450" y="6597650"/>
            <a:ext cx="4017963" cy="347663"/>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algn="r" defTabSz="927100" eaLnBrk="1" hangingPunct="1">
              <a:defRPr sz="1200" i="0"/>
            </a:lvl1pPr>
          </a:lstStyle>
          <a:p>
            <a:pPr>
              <a:defRPr/>
            </a:pPr>
            <a:fld id="{7DA7E3CE-9768-4D56-9C71-7C449EC4D3E4}" type="slidenum">
              <a:rPr lang="en-US" altLang="en-US"/>
              <a:pPr>
                <a:defRPr/>
              </a:pPr>
              <a:t>‹#›</a:t>
            </a:fld>
            <a:endParaRPr lang="en-US" altLang="en-US"/>
          </a:p>
        </p:txBody>
      </p:sp>
    </p:spTree>
    <p:extLst>
      <p:ext uri="{BB962C8B-B14F-4D97-AF65-F5344CB8AC3E}">
        <p14:creationId xmlns:p14="http://schemas.microsoft.com/office/powerpoint/2010/main" val="4153654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4017963" cy="34766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algn="l" defTabSz="927100" eaLnBrk="1" hangingPunct="1">
              <a:defRPr sz="1200" i="0">
                <a:latin typeface="Arial" charset="0"/>
              </a:defRPr>
            </a:lvl1pPr>
          </a:lstStyle>
          <a:p>
            <a:pPr>
              <a:defRPr/>
            </a:pPr>
            <a:endParaRPr lang="en-US"/>
          </a:p>
        </p:txBody>
      </p:sp>
      <p:sp>
        <p:nvSpPr>
          <p:cNvPr id="15363" name="Rectangle 3"/>
          <p:cNvSpPr>
            <a:spLocks noGrp="1" noChangeArrowheads="1"/>
          </p:cNvSpPr>
          <p:nvPr>
            <p:ph type="dt" idx="1"/>
          </p:nvPr>
        </p:nvSpPr>
        <p:spPr bwMode="auto">
          <a:xfrm>
            <a:off x="5251450" y="0"/>
            <a:ext cx="4017963" cy="34766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algn="r" defTabSz="927100" eaLnBrk="1" hangingPunct="1">
              <a:defRPr sz="1200" i="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2898775" y="520700"/>
            <a:ext cx="3473450" cy="26050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27100" y="3300413"/>
            <a:ext cx="7416800" cy="3125787"/>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6597650"/>
            <a:ext cx="4017963" cy="347663"/>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algn="l" defTabSz="927100" eaLnBrk="1" hangingPunct="1">
              <a:defRPr sz="1200" i="0">
                <a:latin typeface="Arial" charset="0"/>
              </a:defRPr>
            </a:lvl1pPr>
          </a:lstStyle>
          <a:p>
            <a:pPr>
              <a:defRPr/>
            </a:pPr>
            <a:endParaRPr lang="en-US"/>
          </a:p>
        </p:txBody>
      </p:sp>
      <p:sp>
        <p:nvSpPr>
          <p:cNvPr id="15367" name="Rectangle 7"/>
          <p:cNvSpPr>
            <a:spLocks noGrp="1" noChangeArrowheads="1"/>
          </p:cNvSpPr>
          <p:nvPr>
            <p:ph type="sldNum" sz="quarter" idx="5"/>
          </p:nvPr>
        </p:nvSpPr>
        <p:spPr bwMode="auto">
          <a:xfrm>
            <a:off x="5251450" y="6597650"/>
            <a:ext cx="4017963" cy="347663"/>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algn="r" defTabSz="927100" eaLnBrk="1" hangingPunct="1">
              <a:defRPr sz="1200" i="0"/>
            </a:lvl1pPr>
          </a:lstStyle>
          <a:p>
            <a:pPr>
              <a:defRPr/>
            </a:pPr>
            <a:fld id="{F0BA3EEF-838C-48DC-BB68-D00FD924EFDE}" type="slidenum">
              <a:rPr lang="en-US" altLang="en-US"/>
              <a:pPr>
                <a:defRPr/>
              </a:pPr>
              <a:t>‹#›</a:t>
            </a:fld>
            <a:endParaRPr lang="en-US" altLang="en-US"/>
          </a:p>
        </p:txBody>
      </p:sp>
    </p:spTree>
    <p:extLst>
      <p:ext uri="{BB962C8B-B14F-4D97-AF65-F5344CB8AC3E}">
        <p14:creationId xmlns:p14="http://schemas.microsoft.com/office/powerpoint/2010/main" val="19853549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F31519E5-FE13-4BA7-AF0D-F6D5105B6E0A}" type="slidenum">
              <a:rPr lang="en-US" altLang="en-US"/>
              <a:pPr>
                <a:defRPr/>
              </a:pPr>
              <a:t>‹#›</a:t>
            </a:fld>
            <a:endParaRPr lang="en-US" altLang="en-US"/>
          </a:p>
        </p:txBody>
      </p:sp>
    </p:spTree>
    <p:extLst>
      <p:ext uri="{BB962C8B-B14F-4D97-AF65-F5344CB8AC3E}">
        <p14:creationId xmlns:p14="http://schemas.microsoft.com/office/powerpoint/2010/main" val="1409303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E45F46AD-1DF2-4410-805A-7BC1B429A939}" type="slidenum">
              <a:rPr lang="en-US" altLang="en-US"/>
              <a:pPr>
                <a:defRPr/>
              </a:pPr>
              <a:t>‹#›</a:t>
            </a:fld>
            <a:endParaRPr lang="en-US" altLang="en-US"/>
          </a:p>
        </p:txBody>
      </p:sp>
    </p:spTree>
    <p:extLst>
      <p:ext uri="{BB962C8B-B14F-4D97-AF65-F5344CB8AC3E}">
        <p14:creationId xmlns:p14="http://schemas.microsoft.com/office/powerpoint/2010/main" val="155251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50838"/>
            <a:ext cx="2057400"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50838"/>
            <a:ext cx="6019800"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AE69B699-175D-4AE7-8BC4-764A3E0E731D}" type="slidenum">
              <a:rPr lang="en-US" altLang="en-US"/>
              <a:pPr>
                <a:defRPr/>
              </a:pPr>
              <a:t>‹#›</a:t>
            </a:fld>
            <a:endParaRPr lang="en-US" altLang="en-US"/>
          </a:p>
        </p:txBody>
      </p:sp>
    </p:spTree>
    <p:extLst>
      <p:ext uri="{BB962C8B-B14F-4D97-AF65-F5344CB8AC3E}">
        <p14:creationId xmlns:p14="http://schemas.microsoft.com/office/powerpoint/2010/main" val="403347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8EC8BA24-6930-42B0-8009-8935B7953A0C}" type="slidenum">
              <a:rPr lang="en-US" altLang="en-US"/>
              <a:pPr>
                <a:defRPr/>
              </a:pPr>
              <a:t>‹#›</a:t>
            </a:fld>
            <a:endParaRPr lang="en-US" altLang="en-US"/>
          </a:p>
        </p:txBody>
      </p:sp>
    </p:spTree>
    <p:extLst>
      <p:ext uri="{BB962C8B-B14F-4D97-AF65-F5344CB8AC3E}">
        <p14:creationId xmlns:p14="http://schemas.microsoft.com/office/powerpoint/2010/main" val="99164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
          <p:cNvSpPr>
            <a:spLocks noGrp="1" noChangeArrowheads="1"/>
          </p:cNvSpPr>
          <p:nvPr>
            <p:ph type="sldNum" sz="quarter" idx="10"/>
          </p:nvPr>
        </p:nvSpPr>
        <p:spPr>
          <a:ln/>
        </p:spPr>
        <p:txBody>
          <a:bodyPr/>
          <a:lstStyle>
            <a:lvl1pPr>
              <a:defRPr/>
            </a:lvl1pPr>
          </a:lstStyle>
          <a:p>
            <a:pPr>
              <a:defRPr/>
            </a:pPr>
            <a:fld id="{52859B14-7901-4C90-AF10-8C1B31A5E3F9}" type="slidenum">
              <a:rPr lang="en-US" altLang="en-US"/>
              <a:pPr>
                <a:defRPr/>
              </a:pPr>
              <a:t>‹#›</a:t>
            </a:fld>
            <a:endParaRPr lang="en-US" altLang="en-US"/>
          </a:p>
        </p:txBody>
      </p:sp>
    </p:spTree>
    <p:extLst>
      <p:ext uri="{BB962C8B-B14F-4D97-AF65-F5344CB8AC3E}">
        <p14:creationId xmlns:p14="http://schemas.microsoft.com/office/powerpoint/2010/main" val="383408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50838"/>
            <a:ext cx="4038600" cy="5821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50838"/>
            <a:ext cx="4038600" cy="5821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
          <p:cNvSpPr>
            <a:spLocks noGrp="1" noChangeArrowheads="1"/>
          </p:cNvSpPr>
          <p:nvPr>
            <p:ph type="sldNum" sz="quarter" idx="10"/>
          </p:nvPr>
        </p:nvSpPr>
        <p:spPr>
          <a:ln/>
        </p:spPr>
        <p:txBody>
          <a:bodyPr/>
          <a:lstStyle>
            <a:lvl1pPr>
              <a:defRPr/>
            </a:lvl1pPr>
          </a:lstStyle>
          <a:p>
            <a:pPr>
              <a:defRPr/>
            </a:pPr>
            <a:fld id="{8A2137A3-A8FB-48EC-B043-0B9414E68A5A}" type="slidenum">
              <a:rPr lang="en-US" altLang="en-US"/>
              <a:pPr>
                <a:defRPr/>
              </a:pPr>
              <a:t>‹#›</a:t>
            </a:fld>
            <a:endParaRPr lang="en-US" altLang="en-US"/>
          </a:p>
        </p:txBody>
      </p:sp>
    </p:spTree>
    <p:extLst>
      <p:ext uri="{BB962C8B-B14F-4D97-AF65-F5344CB8AC3E}">
        <p14:creationId xmlns:p14="http://schemas.microsoft.com/office/powerpoint/2010/main" val="84401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
          <p:cNvSpPr>
            <a:spLocks noGrp="1" noChangeArrowheads="1"/>
          </p:cNvSpPr>
          <p:nvPr>
            <p:ph type="sldNum" sz="quarter" idx="10"/>
          </p:nvPr>
        </p:nvSpPr>
        <p:spPr>
          <a:ln/>
        </p:spPr>
        <p:txBody>
          <a:bodyPr/>
          <a:lstStyle>
            <a:lvl1pPr>
              <a:defRPr/>
            </a:lvl1pPr>
          </a:lstStyle>
          <a:p>
            <a:pPr>
              <a:defRPr/>
            </a:pPr>
            <a:fld id="{2BF6F58F-FD69-42B8-89C2-A7A7295536F6}" type="slidenum">
              <a:rPr lang="en-US" altLang="en-US"/>
              <a:pPr>
                <a:defRPr/>
              </a:pPr>
              <a:t>‹#›</a:t>
            </a:fld>
            <a:endParaRPr lang="en-US" altLang="en-US"/>
          </a:p>
        </p:txBody>
      </p:sp>
    </p:spTree>
    <p:extLst>
      <p:ext uri="{BB962C8B-B14F-4D97-AF65-F5344CB8AC3E}">
        <p14:creationId xmlns:p14="http://schemas.microsoft.com/office/powerpoint/2010/main" val="234743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
          <p:cNvSpPr>
            <a:spLocks noGrp="1" noChangeArrowheads="1"/>
          </p:cNvSpPr>
          <p:nvPr>
            <p:ph type="sldNum" sz="quarter" idx="10"/>
          </p:nvPr>
        </p:nvSpPr>
        <p:spPr>
          <a:ln/>
        </p:spPr>
        <p:txBody>
          <a:bodyPr/>
          <a:lstStyle>
            <a:lvl1pPr>
              <a:defRPr/>
            </a:lvl1pPr>
          </a:lstStyle>
          <a:p>
            <a:pPr>
              <a:defRPr/>
            </a:pPr>
            <a:fld id="{BE26AFD2-29E4-4D6C-BB2D-D67F71A573FF}" type="slidenum">
              <a:rPr lang="en-US" altLang="en-US"/>
              <a:pPr>
                <a:defRPr/>
              </a:pPr>
              <a:t>‹#›</a:t>
            </a:fld>
            <a:endParaRPr lang="en-US" altLang="en-US"/>
          </a:p>
        </p:txBody>
      </p:sp>
    </p:spTree>
    <p:extLst>
      <p:ext uri="{BB962C8B-B14F-4D97-AF65-F5344CB8AC3E}">
        <p14:creationId xmlns:p14="http://schemas.microsoft.com/office/powerpoint/2010/main" val="340642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
          <p:cNvSpPr>
            <a:spLocks noGrp="1" noChangeArrowheads="1"/>
          </p:cNvSpPr>
          <p:nvPr>
            <p:ph type="sldNum" sz="quarter" idx="10"/>
          </p:nvPr>
        </p:nvSpPr>
        <p:spPr>
          <a:ln/>
        </p:spPr>
        <p:txBody>
          <a:bodyPr/>
          <a:lstStyle>
            <a:lvl1pPr>
              <a:defRPr/>
            </a:lvl1pPr>
          </a:lstStyle>
          <a:p>
            <a:pPr>
              <a:defRPr/>
            </a:pPr>
            <a:fld id="{D3D135F7-C5A1-4960-ACB0-6973F738B210}" type="slidenum">
              <a:rPr lang="en-US" altLang="en-US"/>
              <a:pPr>
                <a:defRPr/>
              </a:pPr>
              <a:t>‹#›</a:t>
            </a:fld>
            <a:endParaRPr lang="en-US" altLang="en-US"/>
          </a:p>
        </p:txBody>
      </p:sp>
    </p:spTree>
    <p:extLst>
      <p:ext uri="{BB962C8B-B14F-4D97-AF65-F5344CB8AC3E}">
        <p14:creationId xmlns:p14="http://schemas.microsoft.com/office/powerpoint/2010/main" val="51129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sldNum" sz="quarter" idx="10"/>
          </p:nvPr>
        </p:nvSpPr>
        <p:spPr>
          <a:ln/>
        </p:spPr>
        <p:txBody>
          <a:bodyPr/>
          <a:lstStyle>
            <a:lvl1pPr>
              <a:defRPr/>
            </a:lvl1pPr>
          </a:lstStyle>
          <a:p>
            <a:pPr>
              <a:defRPr/>
            </a:pPr>
            <a:fld id="{070BCC6E-CD27-4D2D-ACC5-2B7248A2885A}" type="slidenum">
              <a:rPr lang="en-US" altLang="en-US"/>
              <a:pPr>
                <a:defRPr/>
              </a:pPr>
              <a:t>‹#›</a:t>
            </a:fld>
            <a:endParaRPr lang="en-US" altLang="en-US"/>
          </a:p>
        </p:txBody>
      </p:sp>
    </p:spTree>
    <p:extLst>
      <p:ext uri="{BB962C8B-B14F-4D97-AF65-F5344CB8AC3E}">
        <p14:creationId xmlns:p14="http://schemas.microsoft.com/office/powerpoint/2010/main" val="39158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sldNum" sz="quarter" idx="10"/>
          </p:nvPr>
        </p:nvSpPr>
        <p:spPr>
          <a:ln/>
        </p:spPr>
        <p:txBody>
          <a:bodyPr/>
          <a:lstStyle>
            <a:lvl1pPr>
              <a:defRPr/>
            </a:lvl1pPr>
          </a:lstStyle>
          <a:p>
            <a:pPr>
              <a:defRPr/>
            </a:pPr>
            <a:fld id="{8405EB8D-EE77-4BEF-B200-26B04A972416}" type="slidenum">
              <a:rPr lang="en-US" altLang="en-US"/>
              <a:pPr>
                <a:defRPr/>
              </a:pPr>
              <a:t>‹#›</a:t>
            </a:fld>
            <a:endParaRPr lang="en-US" altLang="en-US"/>
          </a:p>
        </p:txBody>
      </p:sp>
    </p:spTree>
    <p:extLst>
      <p:ext uri="{BB962C8B-B14F-4D97-AF65-F5344CB8AC3E}">
        <p14:creationId xmlns:p14="http://schemas.microsoft.com/office/powerpoint/2010/main" val="192661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2484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350838"/>
            <a:ext cx="8229600" cy="5821362"/>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4" name="Rectangle 20"/>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i="0"/>
            </a:lvl1pPr>
          </a:lstStyle>
          <a:p>
            <a:pPr>
              <a:defRPr/>
            </a:pPr>
            <a:fld id="{47E8B21A-B6A0-4805-8D12-0893D29EF57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37859" y="0"/>
            <a:ext cx="10281859" cy="6858000"/>
          </a:xfrm>
          <a:prstGeom prst="rect">
            <a:avLst/>
          </a:prstGeom>
        </p:spPr>
      </p:pic>
      <p:sp>
        <p:nvSpPr>
          <p:cNvPr id="4098" name="Title 1"/>
          <p:cNvSpPr>
            <a:spLocks noGrp="1"/>
          </p:cNvSpPr>
          <p:nvPr>
            <p:ph type="title"/>
          </p:nvPr>
        </p:nvSpPr>
        <p:spPr/>
        <p:txBody>
          <a:bodyPr/>
          <a:lstStyle/>
          <a:p>
            <a:endParaRPr lang="en-US" altLang="en-US" smtClean="0"/>
          </a:p>
        </p:txBody>
      </p:sp>
      <p:sp>
        <p:nvSpPr>
          <p:cNvPr id="4099" name="Content Placeholder 2"/>
          <p:cNvSpPr>
            <a:spLocks noGrp="1"/>
          </p:cNvSpPr>
          <p:nvPr>
            <p:ph idx="1"/>
          </p:nvPr>
        </p:nvSpPr>
        <p:spPr>
          <a:xfrm>
            <a:off x="457200" y="3551238"/>
            <a:ext cx="8229600" cy="1630362"/>
          </a:xfrm>
        </p:spPr>
        <p:txBody>
          <a:bodyPr/>
          <a:lstStyle/>
          <a:p>
            <a:pPr marL="0" indent="0" algn="ctr">
              <a:buFontTx/>
              <a:buNone/>
            </a:pPr>
            <a:endParaRPr lang="en-US" altLang="en-US" dirty="0" smtClean="0"/>
          </a:p>
          <a:p>
            <a:pPr marL="0" indent="0" algn="ctr">
              <a:buFontTx/>
              <a:buNone/>
            </a:pPr>
            <a:r>
              <a:rPr lang="en-US" altLang="en-US" dirty="0" smtClean="0"/>
              <a:t>Solution to HW05</a:t>
            </a:r>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i="1">
                <a:solidFill>
                  <a:schemeClr val="tx1"/>
                </a:solidFill>
                <a:latin typeface="Arial" panose="020B0604020202020204" pitchFamily="34" charset="0"/>
              </a:defRPr>
            </a:lvl1pPr>
            <a:lvl2pPr marL="742950" indent="-285750">
              <a:defRPr sz="4000" i="1">
                <a:solidFill>
                  <a:schemeClr val="tx1"/>
                </a:solidFill>
                <a:latin typeface="Arial" panose="020B0604020202020204" pitchFamily="34" charset="0"/>
              </a:defRPr>
            </a:lvl2pPr>
            <a:lvl3pPr marL="1143000" indent="-228600">
              <a:defRPr sz="4000" i="1">
                <a:solidFill>
                  <a:schemeClr val="tx1"/>
                </a:solidFill>
                <a:latin typeface="Arial" panose="020B0604020202020204" pitchFamily="34" charset="0"/>
              </a:defRPr>
            </a:lvl3pPr>
            <a:lvl4pPr marL="1600200" indent="-228600">
              <a:defRPr sz="4000" i="1">
                <a:solidFill>
                  <a:schemeClr val="tx1"/>
                </a:solidFill>
                <a:latin typeface="Arial" panose="020B0604020202020204" pitchFamily="34" charset="0"/>
              </a:defRPr>
            </a:lvl4pPr>
            <a:lvl5pPr marL="2057400" indent="-228600">
              <a:defRPr sz="4000" i="1">
                <a:solidFill>
                  <a:schemeClr val="tx1"/>
                </a:solidFill>
                <a:latin typeface="Arial" panose="020B0604020202020204" pitchFamily="34" charset="0"/>
              </a:defRPr>
            </a:lvl5pPr>
            <a:lvl6pPr marL="2514600" indent="-228600" eaLnBrk="0" fontAlgn="base" hangingPunct="0">
              <a:spcBef>
                <a:spcPct val="0"/>
              </a:spcBef>
              <a:spcAft>
                <a:spcPct val="0"/>
              </a:spcAft>
              <a:defRPr sz="4000" i="1">
                <a:solidFill>
                  <a:schemeClr val="tx1"/>
                </a:solidFill>
                <a:latin typeface="Arial" panose="020B0604020202020204" pitchFamily="34" charset="0"/>
              </a:defRPr>
            </a:lvl6pPr>
            <a:lvl7pPr marL="2971800" indent="-228600" eaLnBrk="0" fontAlgn="base" hangingPunct="0">
              <a:spcBef>
                <a:spcPct val="0"/>
              </a:spcBef>
              <a:spcAft>
                <a:spcPct val="0"/>
              </a:spcAft>
              <a:defRPr sz="4000" i="1">
                <a:solidFill>
                  <a:schemeClr val="tx1"/>
                </a:solidFill>
                <a:latin typeface="Arial" panose="020B0604020202020204" pitchFamily="34" charset="0"/>
              </a:defRPr>
            </a:lvl7pPr>
            <a:lvl8pPr marL="3429000" indent="-228600" eaLnBrk="0" fontAlgn="base" hangingPunct="0">
              <a:spcBef>
                <a:spcPct val="0"/>
              </a:spcBef>
              <a:spcAft>
                <a:spcPct val="0"/>
              </a:spcAft>
              <a:defRPr sz="4000" i="1">
                <a:solidFill>
                  <a:schemeClr val="tx1"/>
                </a:solidFill>
                <a:latin typeface="Arial" panose="020B0604020202020204" pitchFamily="34" charset="0"/>
              </a:defRPr>
            </a:lvl8pPr>
            <a:lvl9pPr marL="3886200" indent="-228600" eaLnBrk="0" fontAlgn="base" hangingPunct="0">
              <a:spcBef>
                <a:spcPct val="0"/>
              </a:spcBef>
              <a:spcAft>
                <a:spcPct val="0"/>
              </a:spcAft>
              <a:defRPr sz="4000" i="1">
                <a:solidFill>
                  <a:schemeClr val="tx1"/>
                </a:solidFill>
                <a:latin typeface="Arial" panose="020B0604020202020204" pitchFamily="34" charset="0"/>
              </a:defRPr>
            </a:lvl9pPr>
          </a:lstStyle>
          <a:p>
            <a:fld id="{9F64A241-23AE-4CD5-885E-A7E60FEF1268}" type="slidenum">
              <a:rPr lang="en-US" altLang="en-US" sz="1400" i="0" smtClean="0"/>
              <a:pPr/>
              <a:t>1</a:t>
            </a:fld>
            <a:endParaRPr lang="en-US" altLang="en-US" sz="1400" i="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“Do </a:t>
            </a:r>
            <a:r>
              <a:rPr lang="en-US" dirty="0"/>
              <a:t>colleges and universities have a positive effect on the way things are going in the country?”</a:t>
            </a:r>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10</a:t>
            </a:fld>
            <a:endParaRPr lang="en-US" altLang="en-US"/>
          </a:p>
        </p:txBody>
      </p:sp>
      <p:pic>
        <p:nvPicPr>
          <p:cNvPr id="6" name="Picture 5"/>
          <p:cNvPicPr>
            <a:picLocks noChangeAspect="1"/>
          </p:cNvPicPr>
          <p:nvPr/>
        </p:nvPicPr>
        <p:blipFill>
          <a:blip r:embed="rId2"/>
          <a:stretch>
            <a:fillRect/>
          </a:stretch>
        </p:blipFill>
        <p:spPr>
          <a:xfrm>
            <a:off x="990600" y="3200400"/>
            <a:ext cx="7543800" cy="2743200"/>
          </a:xfrm>
          <a:prstGeom prst="rect">
            <a:avLst/>
          </a:prstGeom>
        </p:spPr>
      </p:pic>
    </p:spTree>
    <p:extLst>
      <p:ext uri="{BB962C8B-B14F-4D97-AF65-F5344CB8AC3E}">
        <p14:creationId xmlns:p14="http://schemas.microsoft.com/office/powerpoint/2010/main" val="1456960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solidFill>
                <a:srgbClr val="FF0000"/>
              </a:solidFill>
            </a:endParaRPr>
          </a:p>
          <a:p>
            <a:endParaRPr lang="en-US" dirty="0" smtClean="0">
              <a:solidFill>
                <a:srgbClr val="FF0000"/>
              </a:solidFill>
            </a:endParaRPr>
          </a:p>
          <a:p>
            <a:r>
              <a:rPr lang="en-US" dirty="0" smtClean="0">
                <a:solidFill>
                  <a:srgbClr val="FF0000"/>
                </a:solidFill>
              </a:rPr>
              <a:t>Q7:  95% CI for                                       all adults:  (B)</a:t>
            </a:r>
          </a:p>
          <a:p>
            <a:endParaRPr lang="en-US" dirty="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a:solidFill>
                <a:srgbClr val="FF0000"/>
              </a:solidFill>
            </a:endParaRPr>
          </a:p>
          <a:p>
            <a:r>
              <a:rPr lang="en-US" dirty="0" smtClean="0">
                <a:solidFill>
                  <a:srgbClr val="FF0000"/>
                </a:solidFill>
              </a:rPr>
              <a:t>Q8:  p = 10</a:t>
            </a:r>
            <a:r>
              <a:rPr lang="en-US" baseline="30000" dirty="0" smtClean="0">
                <a:solidFill>
                  <a:srgbClr val="FF0000"/>
                </a:solidFill>
              </a:rPr>
              <a:t>–51</a:t>
            </a:r>
            <a:r>
              <a:rPr lang="en-US" dirty="0" smtClean="0">
                <a:solidFill>
                  <a:srgbClr val="FF0000"/>
                </a:solidFill>
              </a:rPr>
              <a:t> (A)</a:t>
            </a:r>
          </a:p>
          <a:p>
            <a:endParaRPr lang="en-US"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11</a:t>
            </a:fld>
            <a:endParaRPr lang="en-US" altLang="en-US"/>
          </a:p>
        </p:txBody>
      </p:sp>
      <p:pic>
        <p:nvPicPr>
          <p:cNvPr id="5" name="Picture 4"/>
          <p:cNvPicPr>
            <a:picLocks noChangeAspect="1"/>
          </p:cNvPicPr>
          <p:nvPr/>
        </p:nvPicPr>
        <p:blipFill>
          <a:blip r:embed="rId2"/>
          <a:stretch>
            <a:fillRect/>
          </a:stretch>
        </p:blipFill>
        <p:spPr>
          <a:xfrm>
            <a:off x="4755162" y="699085"/>
            <a:ext cx="3810000" cy="2537034"/>
          </a:xfrm>
          <a:prstGeom prst="rect">
            <a:avLst/>
          </a:prstGeom>
        </p:spPr>
      </p:pic>
      <p:pic>
        <p:nvPicPr>
          <p:cNvPr id="6" name="Picture 5"/>
          <p:cNvPicPr>
            <a:picLocks noChangeAspect="1"/>
          </p:cNvPicPr>
          <p:nvPr/>
        </p:nvPicPr>
        <p:blipFill>
          <a:blip r:embed="rId3"/>
          <a:stretch>
            <a:fillRect/>
          </a:stretch>
        </p:blipFill>
        <p:spPr>
          <a:xfrm>
            <a:off x="4343400" y="3838773"/>
            <a:ext cx="4633524" cy="2022289"/>
          </a:xfrm>
          <a:prstGeom prst="rect">
            <a:avLst/>
          </a:prstGeom>
        </p:spPr>
      </p:pic>
    </p:spTree>
    <p:extLst>
      <p:ext uri="{BB962C8B-B14F-4D97-AF65-F5344CB8AC3E}">
        <p14:creationId xmlns:p14="http://schemas.microsoft.com/office/powerpoint/2010/main" val="1358825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Q9:  </a:t>
            </a:r>
            <a:r>
              <a:rPr lang="en-US" dirty="0">
                <a:solidFill>
                  <a:srgbClr val="FF0000"/>
                </a:solidFill>
              </a:rPr>
              <a:t>95% CI for </a:t>
            </a:r>
            <a:r>
              <a:rPr lang="en-US" dirty="0" smtClean="0">
                <a:solidFill>
                  <a:srgbClr val="FF0000"/>
                </a:solidFill>
              </a:rPr>
              <a:t>                                  percentage of                                                           adults who are                                   Republican:  (B)</a:t>
            </a:r>
            <a:endParaRPr lang="en-US" dirty="0">
              <a:solidFill>
                <a:srgbClr val="FF0000"/>
              </a:solidFill>
            </a:endParaRPr>
          </a:p>
          <a:p>
            <a:endParaRPr lang="en-US" dirty="0">
              <a:solidFill>
                <a:srgbClr val="FF0000"/>
              </a:solidFill>
            </a:endParaRPr>
          </a:p>
          <a:p>
            <a:r>
              <a:rPr lang="en-US" dirty="0" smtClean="0">
                <a:solidFill>
                  <a:srgbClr val="FF0000"/>
                </a:solidFill>
              </a:rPr>
              <a:t>Q10:  given p = 0.16</a:t>
            </a:r>
          </a:p>
          <a:p>
            <a:pPr marL="0" indent="0">
              <a:buNone/>
            </a:pPr>
            <a:r>
              <a:rPr lang="en-US" sz="2800" dirty="0" smtClean="0">
                <a:solidFill>
                  <a:srgbClr val="FF0000"/>
                </a:solidFill>
                <a:sym typeface="Wingdings" panose="05000000000000000000" pitchFamily="2" charset="2"/>
              </a:rPr>
              <a:t> </a:t>
            </a:r>
            <a:r>
              <a:rPr lang="en-US" sz="2800" dirty="0" smtClean="0">
                <a:solidFill>
                  <a:srgbClr val="FF0000"/>
                </a:solidFill>
              </a:rPr>
              <a:t>EV = 0.16n, SE = </a:t>
            </a:r>
            <a:r>
              <a:rPr lang="en-US" sz="2800" dirty="0" err="1" smtClean="0">
                <a:solidFill>
                  <a:srgbClr val="FF0000"/>
                </a:solidFill>
              </a:rPr>
              <a:t>sqrt</a:t>
            </a:r>
            <a:r>
              <a:rPr lang="en-US" sz="2800" dirty="0" smtClean="0">
                <a:solidFill>
                  <a:srgbClr val="FF0000"/>
                </a:solidFill>
              </a:rPr>
              <a:t>(n*0.16*0.84)</a:t>
            </a:r>
          </a:p>
          <a:p>
            <a:pPr marL="0" indent="0">
              <a:buNone/>
            </a:pPr>
            <a:r>
              <a:rPr lang="en-US" sz="2800" dirty="0" smtClean="0">
                <a:solidFill>
                  <a:srgbClr val="FF0000"/>
                </a:solidFill>
                <a:sym typeface="Wingdings" panose="05000000000000000000" pitchFamily="2" charset="2"/>
              </a:rPr>
              <a:t> </a:t>
            </a:r>
            <a:r>
              <a:rPr lang="en-US" sz="2800" dirty="0" smtClean="0">
                <a:solidFill>
                  <a:srgbClr val="FF0000"/>
                </a:solidFill>
              </a:rPr>
              <a:t>5</a:t>
            </a:r>
            <a:r>
              <a:rPr lang="en-US" sz="2800" baseline="30000" dirty="0" smtClean="0">
                <a:solidFill>
                  <a:srgbClr val="FF0000"/>
                </a:solidFill>
              </a:rPr>
              <a:t>th</a:t>
            </a:r>
            <a:r>
              <a:rPr lang="en-US" sz="2800" dirty="0" smtClean="0">
                <a:solidFill>
                  <a:srgbClr val="FF0000"/>
                </a:solidFill>
              </a:rPr>
              <a:t> percentile = EV – 1.645*SE</a:t>
            </a:r>
          </a:p>
          <a:p>
            <a:pPr marL="0" indent="0">
              <a:buNone/>
            </a:pPr>
            <a:r>
              <a:rPr lang="en-US" sz="2800" dirty="0" smtClean="0">
                <a:solidFill>
                  <a:srgbClr val="FF0000"/>
                </a:solidFill>
                <a:sym typeface="Wingdings" panose="05000000000000000000" pitchFamily="2" charset="2"/>
              </a:rPr>
              <a:t> want 0.16n – 1.645*</a:t>
            </a:r>
            <a:r>
              <a:rPr lang="en-US" sz="2800" dirty="0" err="1" smtClean="0">
                <a:solidFill>
                  <a:srgbClr val="FF0000"/>
                </a:solidFill>
                <a:sym typeface="Wingdings" panose="05000000000000000000" pitchFamily="2" charset="2"/>
              </a:rPr>
              <a:t>sqrt</a:t>
            </a:r>
            <a:r>
              <a:rPr lang="en-US" sz="2800" dirty="0" smtClean="0">
                <a:solidFill>
                  <a:srgbClr val="FF0000"/>
                </a:solidFill>
                <a:sym typeface="Wingdings" panose="05000000000000000000" pitchFamily="2" charset="2"/>
              </a:rPr>
              <a:t>(n*0.16*0.84) </a:t>
            </a:r>
            <a:r>
              <a:rPr lang="en-US" sz="2800" u="sng" dirty="0" smtClean="0">
                <a:solidFill>
                  <a:srgbClr val="FF0000"/>
                </a:solidFill>
                <a:sym typeface="Wingdings" panose="05000000000000000000" pitchFamily="2" charset="2"/>
              </a:rPr>
              <a:t>&gt;</a:t>
            </a:r>
            <a:r>
              <a:rPr lang="en-US" sz="2800" dirty="0" smtClean="0">
                <a:solidFill>
                  <a:srgbClr val="FF0000"/>
                </a:solidFill>
                <a:sym typeface="Wingdings" panose="05000000000000000000" pitchFamily="2" charset="2"/>
              </a:rPr>
              <a:t> 499.5</a:t>
            </a:r>
          </a:p>
          <a:p>
            <a:pPr marL="0" indent="0">
              <a:buNone/>
            </a:pPr>
            <a:r>
              <a:rPr lang="en-US" sz="2800" dirty="0" smtClean="0">
                <a:solidFill>
                  <a:srgbClr val="FF0000"/>
                </a:solidFill>
                <a:sym typeface="Wingdings" panose="05000000000000000000" pitchFamily="2" charset="2"/>
              </a:rPr>
              <a:t> n = 3339 (B)</a:t>
            </a:r>
          </a:p>
          <a:p>
            <a:pPr marL="0" indent="0">
              <a:buNone/>
            </a:pPr>
            <a:r>
              <a:rPr lang="en-US" sz="2400" dirty="0" smtClean="0">
                <a:solidFill>
                  <a:srgbClr val="FF0000"/>
                </a:solidFill>
                <a:sym typeface="Wingdings" panose="05000000000000000000" pitchFamily="2" charset="2"/>
              </a:rPr>
              <a:t>(Check:  </a:t>
            </a:r>
            <a:r>
              <a:rPr lang="en-US" sz="2400" dirty="0" smtClean="0">
                <a:solidFill>
                  <a:srgbClr val="00B050"/>
                </a:solidFill>
                <a:sym typeface="Wingdings" panose="05000000000000000000" pitchFamily="2" charset="2"/>
              </a:rPr>
              <a:t>=1-BINOMDIST(499,3339,0.16,TRUE)</a:t>
            </a:r>
            <a:r>
              <a:rPr lang="en-US" sz="2400" dirty="0" smtClean="0">
                <a:solidFill>
                  <a:srgbClr val="FF0000"/>
                </a:solidFill>
                <a:sym typeface="Wingdings" panose="05000000000000000000" pitchFamily="2" charset="2"/>
              </a:rPr>
              <a:t> = 0.9505)</a:t>
            </a:r>
          </a:p>
          <a:p>
            <a:endParaRPr lang="en-US" dirty="0">
              <a:solidFill>
                <a:srgbClr val="FF0000"/>
              </a:solidFill>
            </a:endParaRP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12</a:t>
            </a:fld>
            <a:endParaRPr lang="en-US" altLang="en-US"/>
          </a:p>
        </p:txBody>
      </p:sp>
      <p:pic>
        <p:nvPicPr>
          <p:cNvPr id="5" name="Picture 4"/>
          <p:cNvPicPr>
            <a:picLocks noChangeAspect="1"/>
          </p:cNvPicPr>
          <p:nvPr/>
        </p:nvPicPr>
        <p:blipFill>
          <a:blip r:embed="rId2"/>
          <a:stretch>
            <a:fillRect/>
          </a:stretch>
        </p:blipFill>
        <p:spPr>
          <a:xfrm>
            <a:off x="4543676" y="252867"/>
            <a:ext cx="3854367" cy="2566533"/>
          </a:xfrm>
          <a:prstGeom prst="rect">
            <a:avLst/>
          </a:prstGeom>
        </p:spPr>
      </p:pic>
    </p:spTree>
    <p:extLst>
      <p:ext uri="{BB962C8B-B14F-4D97-AF65-F5344CB8AC3E}">
        <p14:creationId xmlns:p14="http://schemas.microsoft.com/office/powerpoint/2010/main" val="161763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Remark about final exam</a:t>
            </a:r>
          </a:p>
          <a:p>
            <a:pPr lvl="1"/>
            <a:endParaRPr lang="en-US" sz="2000" dirty="0" smtClean="0"/>
          </a:p>
          <a:p>
            <a:pPr lvl="1"/>
            <a:r>
              <a:rPr lang="en-US" dirty="0" smtClean="0"/>
              <a:t>Date:  </a:t>
            </a:r>
            <a:r>
              <a:rPr lang="en-US" dirty="0" smtClean="0"/>
              <a:t>Tuesday, December 12</a:t>
            </a:r>
            <a:r>
              <a:rPr lang="en-US" baseline="30000" dirty="0" smtClean="0"/>
              <a:t>th</a:t>
            </a:r>
            <a:endParaRPr lang="en-US" dirty="0" smtClean="0"/>
          </a:p>
          <a:p>
            <a:pPr lvl="1"/>
            <a:endParaRPr lang="en-US" sz="2000" dirty="0" smtClean="0"/>
          </a:p>
          <a:p>
            <a:pPr lvl="1"/>
            <a:r>
              <a:rPr lang="en-US" dirty="0" smtClean="0"/>
              <a:t>4:30 to 6:30pm or 7:00 to 9:00pm</a:t>
            </a:r>
          </a:p>
          <a:p>
            <a:pPr lvl="1"/>
            <a:endParaRPr lang="en-US" sz="2000" dirty="0"/>
          </a:p>
          <a:p>
            <a:pPr lvl="1"/>
            <a:r>
              <a:rPr lang="en-US" dirty="0" smtClean="0"/>
              <a:t>Format (tentative)</a:t>
            </a:r>
          </a:p>
          <a:p>
            <a:pPr lvl="2"/>
            <a:r>
              <a:rPr lang="en-US" dirty="0" smtClean="0"/>
              <a:t>1</a:t>
            </a:r>
            <a:r>
              <a:rPr lang="en-US" baseline="30000" dirty="0" smtClean="0"/>
              <a:t>st</a:t>
            </a:r>
            <a:r>
              <a:rPr lang="en-US" dirty="0" smtClean="0"/>
              <a:t> hour:  no laptops, closed book, basic calculations / understanding (e.g. homework)</a:t>
            </a:r>
          </a:p>
          <a:p>
            <a:pPr lvl="2"/>
            <a:r>
              <a:rPr lang="en-US" dirty="0" smtClean="0"/>
              <a:t>2</a:t>
            </a:r>
            <a:r>
              <a:rPr lang="en-US" baseline="30000" dirty="0" smtClean="0"/>
              <a:t>nd</a:t>
            </a:r>
            <a:r>
              <a:rPr lang="en-US" dirty="0" smtClean="0"/>
              <a:t> </a:t>
            </a:r>
            <a:r>
              <a:rPr lang="en-US" dirty="0"/>
              <a:t>hour:  </a:t>
            </a:r>
            <a:r>
              <a:rPr lang="en-US" dirty="0" smtClean="0"/>
              <a:t>laptops allowed (but no Internet), data analysis (e.g. project)</a:t>
            </a:r>
          </a:p>
          <a:p>
            <a:pPr lvl="2"/>
            <a:r>
              <a:rPr lang="en-US" dirty="0" smtClean="0"/>
              <a:t>(Format subject to change)</a:t>
            </a:r>
            <a:endParaRPr lang="en-US" dirty="0"/>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13</a:t>
            </a:fld>
            <a:endParaRPr lang="en-US" altLang="en-US"/>
          </a:p>
        </p:txBody>
      </p:sp>
    </p:spTree>
    <p:extLst>
      <p:ext uri="{BB962C8B-B14F-4D97-AF65-F5344CB8AC3E}">
        <p14:creationId xmlns:p14="http://schemas.microsoft.com/office/powerpoint/2010/main" val="311365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left)">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left)">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Background</a:t>
            </a:r>
          </a:p>
          <a:p>
            <a:pPr lvl="1"/>
            <a:r>
              <a:rPr lang="en-US" dirty="0" smtClean="0"/>
              <a:t>Doctors examined 485 women who had miscarriages and noted some had back-to-back flu shots</a:t>
            </a:r>
          </a:p>
          <a:p>
            <a:pPr lvl="2"/>
            <a:r>
              <a:rPr lang="en-US" dirty="0" smtClean="0"/>
              <a:t>Note that is </a:t>
            </a:r>
            <a:r>
              <a:rPr lang="en-US" u="sng" dirty="0" smtClean="0"/>
              <a:t>not</a:t>
            </a:r>
            <a:r>
              <a:rPr lang="en-US" dirty="0" smtClean="0"/>
              <a:t> a simple random sample of those who had back-to-back flu shots</a:t>
            </a:r>
          </a:p>
          <a:p>
            <a:pPr lvl="2"/>
            <a:r>
              <a:rPr lang="en-US" dirty="0" smtClean="0"/>
              <a:t>From the </a:t>
            </a:r>
            <a:r>
              <a:rPr lang="en-US" dirty="0"/>
              <a:t>original paper:  “This study does not and cannot establish a causal relationship between repeated influenza vaccination and </a:t>
            </a:r>
            <a:r>
              <a:rPr lang="en-US" dirty="0" smtClean="0"/>
              <a:t>SAB [influenza], </a:t>
            </a:r>
            <a:r>
              <a:rPr lang="en-US" dirty="0"/>
              <a:t>but further research is warranted</a:t>
            </a:r>
            <a:r>
              <a:rPr lang="en-US" dirty="0" smtClean="0"/>
              <a:t>.”</a:t>
            </a:r>
          </a:p>
          <a:p>
            <a:pPr lvl="1"/>
            <a:r>
              <a:rPr lang="en-US" dirty="0" smtClean="0">
                <a:solidFill>
                  <a:srgbClr val="FF0000"/>
                </a:solidFill>
              </a:rPr>
              <a:t>Q1:  Correct H</a:t>
            </a:r>
            <a:r>
              <a:rPr lang="en-US" baseline="-25000" dirty="0" smtClean="0">
                <a:solidFill>
                  <a:srgbClr val="FF0000"/>
                </a:solidFill>
              </a:rPr>
              <a:t>0</a:t>
            </a:r>
            <a:r>
              <a:rPr lang="en-US" dirty="0" smtClean="0">
                <a:solidFill>
                  <a:srgbClr val="FF0000"/>
                </a:solidFill>
              </a:rPr>
              <a:t>:  rate of back-to-back flu shots is the same in the population … </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2</a:t>
            </a:fld>
            <a:endParaRPr lang="en-US" altLang="en-US"/>
          </a:p>
        </p:txBody>
      </p:sp>
    </p:spTree>
    <p:extLst>
      <p:ext uri="{BB962C8B-B14F-4D97-AF65-F5344CB8AC3E}">
        <p14:creationId xmlns:p14="http://schemas.microsoft.com/office/powerpoint/2010/main" val="43818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Background</a:t>
            </a:r>
          </a:p>
          <a:p>
            <a:pPr lvl="1"/>
            <a:r>
              <a:rPr lang="en-US" dirty="0" smtClean="0"/>
              <a:t>Doctors examined 485 women who had miscarriages and noted some had back-to-back flu shots</a:t>
            </a:r>
          </a:p>
          <a:p>
            <a:pPr lvl="2"/>
            <a:r>
              <a:rPr lang="en-US" dirty="0" smtClean="0"/>
              <a:t>Student question:  “Isn’t the question of whether vaccine causes miscarriage the more interesting question?”</a:t>
            </a:r>
          </a:p>
          <a:p>
            <a:pPr lvl="2"/>
            <a:r>
              <a:rPr lang="en-US" dirty="0" smtClean="0"/>
              <a:t>Yes, it is … but we can’t answer that question, since we don’t have a simple random sample of people who had back-to-back flu shots</a:t>
            </a:r>
          </a:p>
          <a:p>
            <a:pPr lvl="2"/>
            <a:r>
              <a:rPr lang="en-US" dirty="0" smtClean="0"/>
              <a:t>Analogy:  does drinking water cause car crashes?  Data were collected from 10 auto accidents … in all cases, the driver had had water in the previous 24 hours …</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3</a:t>
            </a:fld>
            <a:endParaRPr lang="en-US" altLang="en-US"/>
          </a:p>
        </p:txBody>
      </p:sp>
    </p:spTree>
    <p:extLst>
      <p:ext uri="{BB962C8B-B14F-4D97-AF65-F5344CB8AC3E}">
        <p14:creationId xmlns:p14="http://schemas.microsoft.com/office/powerpoint/2010/main" val="111534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smtClean="0">
                <a:solidFill>
                  <a:srgbClr val="FF0000"/>
                </a:solidFill>
              </a:rPr>
              <a:t>Q2:  p-value:  between 0.001 and 0.005 </a:t>
            </a:r>
          </a:p>
          <a:p>
            <a:endParaRPr lang="en-US" dirty="0">
              <a:solidFill>
                <a:srgbClr val="FF0000"/>
              </a:solidFill>
            </a:endParaRPr>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smtClean="0">
              <a:solidFill>
                <a:srgbClr val="FF0000"/>
              </a:solidFill>
            </a:endParaRPr>
          </a:p>
          <a:p>
            <a:endParaRPr lang="en-US" sz="1000" dirty="0">
              <a:solidFill>
                <a:srgbClr val="FF0000"/>
              </a:solidFill>
            </a:endParaRPr>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4</a:t>
            </a:fld>
            <a:endParaRPr lang="en-US" altLang="en-US"/>
          </a:p>
        </p:txBody>
      </p:sp>
      <p:pic>
        <p:nvPicPr>
          <p:cNvPr id="5" name="Picture 4"/>
          <p:cNvPicPr>
            <a:picLocks noChangeAspect="1"/>
          </p:cNvPicPr>
          <p:nvPr/>
        </p:nvPicPr>
        <p:blipFill>
          <a:blip r:embed="rId2"/>
          <a:stretch>
            <a:fillRect/>
          </a:stretch>
        </p:blipFill>
        <p:spPr>
          <a:xfrm>
            <a:off x="1752600" y="1066800"/>
            <a:ext cx="5913966" cy="2669628"/>
          </a:xfrm>
          <a:prstGeom prst="rect">
            <a:avLst/>
          </a:prstGeom>
        </p:spPr>
      </p:pic>
    </p:spTree>
    <p:extLst>
      <p:ext uri="{BB962C8B-B14F-4D97-AF65-F5344CB8AC3E}">
        <p14:creationId xmlns:p14="http://schemas.microsoft.com/office/powerpoint/2010/main" val="1731247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solidFill>
                  <a:srgbClr val="FF0000"/>
                </a:solidFill>
              </a:rPr>
              <a:t>Q3:  women with miscarriages are more likely to have back to back flu shots </a:t>
            </a:r>
          </a:p>
          <a:p>
            <a:pPr lvl="1"/>
            <a:endParaRPr lang="en-US" sz="2400" dirty="0" smtClean="0"/>
          </a:p>
          <a:p>
            <a:pPr lvl="1"/>
            <a:r>
              <a:rPr lang="en-US" sz="2400" dirty="0" smtClean="0"/>
              <a:t>Note </a:t>
            </a:r>
            <a:r>
              <a:rPr lang="en-US" sz="2400" dirty="0"/>
              <a:t>that factors as to why those women had more miscarriages; e.g., maybe women at high risk of miscarriage want back-to-back shots</a:t>
            </a:r>
            <a:endParaRPr lang="en-US" dirty="0"/>
          </a:p>
          <a:p>
            <a:pPr lvl="1"/>
            <a:endParaRPr lang="en-US" sz="2400" dirty="0" smtClean="0"/>
          </a:p>
          <a:p>
            <a:pPr lvl="1"/>
            <a:r>
              <a:rPr lang="en-US" sz="2400" dirty="0" smtClean="0"/>
              <a:t>CDC:  “It </a:t>
            </a:r>
            <a:r>
              <a:rPr lang="en-US" sz="2400" dirty="0"/>
              <a:t>is possible that women who have an increased risk for miscarriage might also be more likely to have received influenza vaccine. These conditions could have made the women more likely to miscarry</a:t>
            </a:r>
            <a:r>
              <a:rPr lang="en-US" sz="2400" dirty="0" smtClean="0"/>
              <a:t>.”</a:t>
            </a:r>
            <a:endParaRPr lang="en-US" sz="2400" dirty="0"/>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5</a:t>
            </a:fld>
            <a:endParaRPr lang="en-US" altLang="en-US"/>
          </a:p>
        </p:txBody>
      </p:sp>
    </p:spTree>
    <p:extLst>
      <p:ext uri="{BB962C8B-B14F-4D97-AF65-F5344CB8AC3E}">
        <p14:creationId xmlns:p14="http://schemas.microsoft.com/office/powerpoint/2010/main" val="876225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[badly worded … everyone gets credit]</a:t>
            </a:r>
          </a:p>
          <a:p>
            <a:r>
              <a:rPr lang="en-US" dirty="0" smtClean="0">
                <a:solidFill>
                  <a:srgbClr val="FF0000"/>
                </a:solidFill>
              </a:rPr>
              <a:t>INTENT of Q4:  difference of two population percentages</a:t>
            </a:r>
            <a:endParaRPr lang="en-US" dirty="0">
              <a:solidFill>
                <a:srgbClr val="FF0000"/>
              </a:solidFill>
            </a:endParaRPr>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sz="1000" dirty="0" smtClean="0">
              <a:solidFill>
                <a:srgbClr val="FF0000"/>
              </a:solidFill>
            </a:endParaRPr>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6</a:t>
            </a:fld>
            <a:endParaRPr lang="en-US" altLang="en-US"/>
          </a:p>
        </p:txBody>
      </p:sp>
      <p:pic>
        <p:nvPicPr>
          <p:cNvPr id="7" name="Picture 6"/>
          <p:cNvPicPr>
            <a:picLocks noChangeAspect="1"/>
          </p:cNvPicPr>
          <p:nvPr/>
        </p:nvPicPr>
        <p:blipFill>
          <a:blip r:embed="rId2"/>
          <a:stretch>
            <a:fillRect/>
          </a:stretch>
        </p:blipFill>
        <p:spPr>
          <a:xfrm>
            <a:off x="135663" y="2209800"/>
            <a:ext cx="8997451" cy="3813115"/>
          </a:xfrm>
          <a:prstGeom prst="rect">
            <a:avLst/>
          </a:prstGeom>
        </p:spPr>
      </p:pic>
    </p:spTree>
    <p:extLst>
      <p:ext uri="{BB962C8B-B14F-4D97-AF65-F5344CB8AC3E}">
        <p14:creationId xmlns:p14="http://schemas.microsoft.com/office/powerpoint/2010/main" val="2016506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Q5:  95% CI for odds ratio:  </a:t>
            </a:r>
          </a:p>
          <a:p>
            <a:pPr lvl="1"/>
            <a:r>
              <a:rPr lang="en-US" dirty="0" smtClean="0">
                <a:solidFill>
                  <a:srgbClr val="FF0000"/>
                </a:solidFill>
              </a:rPr>
              <a:t>Use calculator</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7</a:t>
            </a:fld>
            <a:endParaRPr lang="en-US" altLang="en-US"/>
          </a:p>
        </p:txBody>
      </p:sp>
      <p:pic>
        <p:nvPicPr>
          <p:cNvPr id="7" name="Picture 6"/>
          <p:cNvPicPr>
            <a:picLocks noChangeAspect="1"/>
          </p:cNvPicPr>
          <p:nvPr/>
        </p:nvPicPr>
        <p:blipFill>
          <a:blip r:embed="rId2"/>
          <a:stretch>
            <a:fillRect/>
          </a:stretch>
        </p:blipFill>
        <p:spPr>
          <a:xfrm>
            <a:off x="1371600" y="1752600"/>
            <a:ext cx="6093069" cy="3143250"/>
          </a:xfrm>
          <a:prstGeom prst="rect">
            <a:avLst/>
          </a:prstGeom>
        </p:spPr>
      </p:pic>
    </p:spTree>
    <p:extLst>
      <p:ext uri="{BB962C8B-B14F-4D97-AF65-F5344CB8AC3E}">
        <p14:creationId xmlns:p14="http://schemas.microsoft.com/office/powerpoint/2010/main" val="2994907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smtClean="0">
                <a:solidFill>
                  <a:srgbClr val="FF0000"/>
                </a:solidFill>
              </a:rPr>
              <a:t>Q6:  can not be done, the 485 women with miscarriage not a simple random sample </a:t>
            </a:r>
          </a:p>
          <a:p>
            <a:pPr lvl="1"/>
            <a:endParaRPr lang="en-US" sz="900" b="0" dirty="0" smtClean="0"/>
          </a:p>
          <a:p>
            <a:pPr lvl="1"/>
            <a:r>
              <a:rPr lang="en-US" sz="2400" dirty="0" smtClean="0"/>
              <a:t>“</a:t>
            </a:r>
            <a:r>
              <a:rPr lang="en-US" sz="2400" dirty="0"/>
              <a:t>The study did not estimate risk of miscarriage after influenza </a:t>
            </a:r>
            <a:r>
              <a:rPr lang="en-US" sz="2400" dirty="0" smtClean="0"/>
              <a:t>vaccination … the </a:t>
            </a:r>
            <a:r>
              <a:rPr lang="en-US" sz="2400" dirty="0"/>
              <a:t>findings cannot be used to estimate the probability of miscarriages for pregnant women who received an H1N1-containing flu vaccinations two years in a row</a:t>
            </a:r>
            <a:r>
              <a:rPr lang="en-US" sz="2400" dirty="0" smtClean="0"/>
              <a:t>.”</a:t>
            </a:r>
          </a:p>
          <a:p>
            <a:pPr lvl="2"/>
            <a:r>
              <a:rPr lang="en-US" sz="2000" dirty="0" smtClean="0"/>
              <a:t>https</a:t>
            </a:r>
            <a:r>
              <a:rPr lang="en-US" sz="2000" dirty="0"/>
              <a:t>://www.cdc.gov/flu/professionals/vaccination/vaccination-possible-safety-signal.html</a:t>
            </a:r>
            <a:endParaRPr lang="en-US" sz="2000" dirty="0" smtClean="0"/>
          </a:p>
          <a:p>
            <a:pPr lvl="1"/>
            <a:endParaRPr lang="en-US" sz="900" dirty="0" smtClean="0"/>
          </a:p>
          <a:p>
            <a:pPr lvl="1"/>
            <a:r>
              <a:rPr lang="en-US" sz="2400" dirty="0" smtClean="0"/>
              <a:t>Reminder:  analogy of water and crashes</a:t>
            </a:r>
          </a:p>
          <a:p>
            <a:endParaRPr lang="en-US" sz="2800" b="0" dirty="0"/>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8</a:t>
            </a:fld>
            <a:endParaRPr lang="en-US" altLang="en-US"/>
          </a:p>
        </p:txBody>
      </p:sp>
    </p:spTree>
    <p:extLst>
      <p:ext uri="{BB962C8B-B14F-4D97-AF65-F5344CB8AC3E}">
        <p14:creationId xmlns:p14="http://schemas.microsoft.com/office/powerpoint/2010/main" val="1381333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a:t>
            </a:r>
            <a:r>
              <a:rPr lang="en-US" dirty="0"/>
              <a:t>don’t want people to panic over this headline. Get your flu shot. It’s safe</a:t>
            </a:r>
            <a:r>
              <a:rPr lang="en-US" dirty="0" smtClean="0"/>
              <a:t>,” </a:t>
            </a:r>
            <a:r>
              <a:rPr lang="en-US" sz="2800" dirty="0"/>
              <a:t>said Dr. Laura Riley, an obstetrician at Massachusetts General Hospital and Harvard Medical School. </a:t>
            </a:r>
          </a:p>
        </p:txBody>
      </p:sp>
      <p:sp>
        <p:nvSpPr>
          <p:cNvPr id="4" name="Slide Number Placeholder 3"/>
          <p:cNvSpPr>
            <a:spLocks noGrp="1"/>
          </p:cNvSpPr>
          <p:nvPr>
            <p:ph type="sldNum" sz="quarter" idx="10"/>
          </p:nvPr>
        </p:nvSpPr>
        <p:spPr/>
        <p:txBody>
          <a:bodyPr/>
          <a:lstStyle/>
          <a:p>
            <a:pPr>
              <a:defRPr/>
            </a:pPr>
            <a:fld id="{8EC8BA24-6930-42B0-8009-8935B7953A0C}" type="slidenum">
              <a:rPr lang="en-US" altLang="en-US" smtClean="0"/>
              <a:pPr>
                <a:defRPr/>
              </a:pPr>
              <a:t>9</a:t>
            </a:fld>
            <a:endParaRPr lang="en-US" altLang="en-US"/>
          </a:p>
        </p:txBody>
      </p:sp>
      <p:pic>
        <p:nvPicPr>
          <p:cNvPr id="5" name="Picture 4"/>
          <p:cNvPicPr>
            <a:picLocks noChangeAspect="1"/>
          </p:cNvPicPr>
          <p:nvPr/>
        </p:nvPicPr>
        <p:blipFill>
          <a:blip r:embed="rId2"/>
          <a:stretch>
            <a:fillRect/>
          </a:stretch>
        </p:blipFill>
        <p:spPr>
          <a:xfrm>
            <a:off x="1066800" y="2925946"/>
            <a:ext cx="6477000" cy="3034611"/>
          </a:xfrm>
          <a:prstGeom prst="rect">
            <a:avLst/>
          </a:prstGeom>
        </p:spPr>
      </p:pic>
    </p:spTree>
    <p:extLst>
      <p:ext uri="{BB962C8B-B14F-4D97-AF65-F5344CB8AC3E}">
        <p14:creationId xmlns:p14="http://schemas.microsoft.com/office/powerpoint/2010/main" val="543826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56331</TotalTime>
  <Words>563</Words>
  <Application>Microsoft Office PowerPoint</Application>
  <PresentationFormat>On-screen Show (4:3)</PresentationFormat>
  <Paragraphs>76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Tony Lin</dc:creator>
  <cp:lastModifiedBy>Lin, Tony H</cp:lastModifiedBy>
  <cp:revision>209</cp:revision>
  <dcterms:created xsi:type="dcterms:W3CDTF">2007-07-05T17:24:32Z</dcterms:created>
  <dcterms:modified xsi:type="dcterms:W3CDTF">2017-10-05T21:54:41Z</dcterms:modified>
</cp:coreProperties>
</file>