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085" r:id="rId2"/>
    <p:sldId id="1088" r:id="rId3"/>
    <p:sldId id="1089" r:id="rId4"/>
    <p:sldId id="1090" r:id="rId5"/>
    <p:sldId id="1094" r:id="rId6"/>
    <p:sldId id="1104" r:id="rId7"/>
    <p:sldId id="1095" r:id="rId8"/>
    <p:sldId id="1096" r:id="rId9"/>
    <p:sldId id="1097" r:id="rId10"/>
    <p:sldId id="1105" r:id="rId11"/>
    <p:sldId id="1098" r:id="rId12"/>
    <p:sldId id="1106" r:id="rId13"/>
    <p:sldId id="1099" r:id="rId14"/>
    <p:sldId id="1100" r:id="rId15"/>
    <p:sldId id="1107" r:id="rId16"/>
    <p:sldId id="1101" r:id="rId17"/>
    <p:sldId id="1102" r:id="rId18"/>
    <p:sldId id="1108" r:id="rId19"/>
  </p:sldIdLst>
  <p:sldSz cx="9144000" cy="6858000" type="screen4x3"/>
  <p:notesSz cx="9271000" cy="6946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0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333FF"/>
    <a:srgbClr val="FF0000"/>
    <a:srgbClr val="008000"/>
    <a:srgbClr val="CCFFFF"/>
    <a:srgbClr val="FFCCCC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660"/>
  </p:normalViewPr>
  <p:slideViewPr>
    <p:cSldViewPr>
      <p:cViewPr varScale="1">
        <p:scale>
          <a:sx n="66" d="100"/>
          <a:sy n="66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145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145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/>
            </a:lvl1pPr>
          </a:lstStyle>
          <a:p>
            <a:pPr>
              <a:defRPr/>
            </a:pPr>
            <a:fld id="{7DA7E3CE-9768-4D56-9C71-7C449EC4D3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654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1450" y="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0700"/>
            <a:ext cx="3473450" cy="260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3300413"/>
            <a:ext cx="74168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1450" y="6597650"/>
            <a:ext cx="40179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sz="1200" i="0"/>
            </a:lvl1pPr>
          </a:lstStyle>
          <a:p>
            <a:pPr>
              <a:defRPr/>
            </a:pPr>
            <a:fld id="{F0BA3EEF-838C-48DC-BB68-D00FD924E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3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A3EEF-838C-48DC-BB68-D00FD924EFD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A3EEF-838C-48DC-BB68-D00FD924EF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52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519E5-FE13-4BA7-AF0D-F6D5105B6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30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46AD-1DF2-4410-805A-7BC1B429A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51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B699-175D-4AE7-8BC4-764A3E0E73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47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8BA24-6930-42B0-8009-8935B7953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59B14-7901-4C90-AF10-8C1B31A5E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08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37A3-A8FB-48EC-B043-0B9414E68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01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6F58F-FD69-42B8-89C2-A7A729553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3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6AFD2-29E4-4D6C-BB2D-D67F71A573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42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135F7-C5A1-4960-ACB0-6973F738B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29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BCC6E-CD27-4D2D-ACC5-2B7248A28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8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5EB8D-EE77-4BEF-B200-26B04A972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61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48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838"/>
            <a:ext cx="8229600" cy="5821362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47E8B21A-B6A0-4805-8D12-0893D29E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Solution to HW06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5" y="1295400"/>
            <a:ext cx="3584121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1277257"/>
            <a:ext cx="4207859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9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male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female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Observed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baseline="-25000" dirty="0"/>
                  <a:t>male</a:t>
                </a:r>
                <a:r>
                  <a:rPr lang="en-US" dirty="0"/>
                  <a:t> = 0.82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baseline="-25000" dirty="0" smtClean="0"/>
                  <a:t>female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0.76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p</a:t>
                </a:r>
                <a:r>
                  <a:rPr lang="en-US" baseline="-25000" dirty="0" err="1" smtClean="0">
                    <a:sym typeface="Wingdings" panose="05000000000000000000" pitchFamily="2" charset="2"/>
                  </a:rPr>
                  <a:t>pool</a:t>
                </a:r>
                <a:r>
                  <a:rPr lang="en-US" dirty="0" smtClean="0">
                    <a:sym typeface="Wingdings" panose="05000000000000000000" pitchFamily="2" charset="2"/>
                  </a:rPr>
                  <a:t> = 0.793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Z = 6.38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Q6:  rate of drinkers, male v. female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a test of proportions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95400"/>
            <a:ext cx="373966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Q7:  95% CI for California?</a:t>
            </a:r>
          </a:p>
          <a:p>
            <a:endParaRPr lang="en-US" dirty="0"/>
          </a:p>
          <a:p>
            <a:r>
              <a:rPr lang="en-US" dirty="0" smtClean="0"/>
              <a:t>This is a question about averages, not percentages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“Weathering Corruption”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694" y="1600200"/>
            <a:ext cx="3840506" cy="417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22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95% CI for rate in California: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157,000 federal employees in California 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2000" dirty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MS Reference Sans Serif" panose="020B0604030504040204" pitchFamily="34" charset="0"/>
              </a:rPr>
              <a:t></a:t>
            </a:r>
            <a:r>
              <a:rPr lang="en-US" dirty="0" smtClean="0"/>
              <a:t>=0.444, s=0.106, SE(</a:t>
            </a:r>
            <a:r>
              <a:rPr lang="en-US" dirty="0">
                <a:latin typeface="MS Reference Sans Serif" panose="020B0604030504040204" pitchFamily="34" charset="0"/>
              </a:rPr>
              <a:t></a:t>
            </a:r>
            <a:r>
              <a:rPr lang="en-US" dirty="0" smtClean="0"/>
              <a:t>)=s/</a:t>
            </a:r>
            <a:r>
              <a:rPr lang="en-US" dirty="0" err="1" smtClean="0"/>
              <a:t>sqrt</a:t>
            </a:r>
            <a:r>
              <a:rPr lang="en-US" dirty="0" smtClean="0"/>
              <a:t>(10)=</a:t>
            </a:r>
            <a:r>
              <a:rPr lang="en-US" sz="1000" dirty="0" smtClean="0"/>
              <a:t> </a:t>
            </a:r>
            <a:r>
              <a:rPr lang="en-US" dirty="0" smtClean="0"/>
              <a:t>0.0335, T</a:t>
            </a:r>
            <a:r>
              <a:rPr lang="en-US" baseline="-25000" dirty="0" smtClean="0"/>
              <a:t>9</a:t>
            </a:r>
            <a:r>
              <a:rPr lang="en-US" sz="1000" dirty="0" smtClean="0"/>
              <a:t> </a:t>
            </a:r>
            <a:r>
              <a:rPr lang="en-US" dirty="0" smtClean="0"/>
              <a:t>=</a:t>
            </a:r>
            <a:r>
              <a:rPr lang="en-US" sz="1000" dirty="0" smtClean="0"/>
              <a:t> </a:t>
            </a:r>
            <a:r>
              <a:rPr lang="en-US" dirty="0" smtClean="0"/>
              <a:t>2.262 </a:t>
            </a:r>
            <a:r>
              <a:rPr lang="en-US" dirty="0" smtClean="0">
                <a:sym typeface="Wingdings" panose="05000000000000000000" pitchFamily="2" charset="2"/>
              </a:rPr>
              <a:t> 95% CI: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0.444 </a:t>
            </a:r>
            <a:r>
              <a:rPr lang="en-US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(2.262)(0.0335)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2137A3-A8FB-48EC-B043-0B9414E68A5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7947804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914400" y="2438400"/>
            <a:ext cx="7719204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0" y="3886200"/>
            <a:ext cx="7749988" cy="1066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914400" y="4572000"/>
            <a:ext cx="7871604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Q8:  </a:t>
            </a:r>
            <a:r>
              <a:rPr lang="en-US" dirty="0" err="1" smtClean="0"/>
              <a:t>avg</a:t>
            </a:r>
            <a:r>
              <a:rPr lang="en-US" dirty="0" smtClean="0"/>
              <a:t> corruption </a:t>
            </a:r>
            <a:r>
              <a:rPr lang="en-US" u="sng" dirty="0" smtClean="0"/>
              <a:t>rate</a:t>
            </a:r>
            <a:r>
              <a:rPr lang="en-US" dirty="0" smtClean="0"/>
              <a:t> by FEMA $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-25000" dirty="0" smtClean="0"/>
              <a:t>&lt;75M</a:t>
            </a:r>
            <a:r>
              <a:rPr lang="en-US" dirty="0" smtClean="0"/>
              <a:t> =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baseline="-25000" dirty="0" smtClean="0"/>
              <a:t>&gt;75M</a:t>
            </a:r>
          </a:p>
          <a:p>
            <a:pPr lvl="1"/>
            <a:r>
              <a:rPr lang="en-US" dirty="0" smtClean="0"/>
              <a:t>If assume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’s equal, s</a:t>
            </a:r>
            <a:r>
              <a:rPr lang="en-US" baseline="-25000" dirty="0" smtClean="0"/>
              <a:t>pool</a:t>
            </a:r>
            <a:r>
              <a:rPr lang="en-US" dirty="0" smtClean="0"/>
              <a:t> = 0.332, SE = 0.093, T = 3.38</a:t>
            </a:r>
          </a:p>
          <a:p>
            <a:pPr lvl="1"/>
            <a:r>
              <a:rPr lang="en-US" dirty="0"/>
              <a:t>If assume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’s </a:t>
            </a:r>
            <a:r>
              <a:rPr lang="en-US" dirty="0" smtClean="0"/>
              <a:t>differ,  SE = 0.094, T = 3.35</a:t>
            </a:r>
            <a:endParaRPr lang="en-US" sz="1800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“Weathering Corruption”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694" y="1600200"/>
            <a:ext cx="3840506" cy="417285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71522"/>
              </p:ext>
            </p:extLst>
          </p:nvPr>
        </p:nvGraphicFramePr>
        <p:xfrm>
          <a:off x="609600" y="1524000"/>
          <a:ext cx="363442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18"/>
                <a:gridCol w="535305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FEMA: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&lt;$75M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&gt;$75M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191000" cy="5821362"/>
          </a:xfrm>
        </p:spPr>
        <p:txBody>
          <a:bodyPr/>
          <a:lstStyle/>
          <a:p>
            <a:r>
              <a:rPr lang="en-US" dirty="0" smtClean="0"/>
              <a:t>Q9:  odds ratio 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“&gt;$75M” put on top since it has higher odds</a:t>
            </a:r>
            <a:endParaRPr lang="en-US" sz="2000" dirty="0"/>
          </a:p>
          <a:p>
            <a:endParaRPr lang="en-US" sz="1000" dirty="0" smtClean="0"/>
          </a:p>
          <a:p>
            <a:r>
              <a:rPr lang="en-US" sz="2400" dirty="0" smtClean="0"/>
              <a:t>OR = (17*18)/(8*8) = 4.78</a:t>
            </a:r>
          </a:p>
          <a:p>
            <a:r>
              <a:rPr lang="en-US" sz="2400" dirty="0" smtClean="0"/>
              <a:t>SE = </a:t>
            </a:r>
            <a:r>
              <a:rPr lang="en-US" sz="2400" dirty="0" err="1" smtClean="0"/>
              <a:t>sqrt</a:t>
            </a:r>
            <a:r>
              <a:rPr lang="en-US" sz="2400" dirty="0" smtClean="0"/>
              <a:t>(1/17 + 1/8 + 1/8 + 1/18) = 0.604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95% confidence interval:</a:t>
            </a:r>
          </a:p>
          <a:p>
            <a:pPr marL="0" indent="0">
              <a:buNone/>
            </a:pPr>
            <a:r>
              <a:rPr lang="en-US" sz="2000" dirty="0"/>
              <a:t>4.78*</a:t>
            </a:r>
            <a:r>
              <a:rPr lang="en-US" sz="2000" dirty="0" err="1"/>
              <a:t>exp</a:t>
            </a:r>
            <a:r>
              <a:rPr lang="en-US" sz="2000" dirty="0"/>
              <a:t>(–1.96*0.604)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1.46 to</a:t>
            </a:r>
          </a:p>
          <a:p>
            <a:pPr marL="0" indent="0">
              <a:buNone/>
            </a:pPr>
            <a:r>
              <a:rPr lang="en-US" sz="2000" dirty="0" smtClean="0"/>
              <a:t>4.78*</a:t>
            </a:r>
            <a:r>
              <a:rPr lang="en-US" sz="2000" dirty="0" err="1" smtClean="0"/>
              <a:t>exp</a:t>
            </a:r>
            <a:r>
              <a:rPr lang="en-US" sz="2000" dirty="0" smtClean="0"/>
              <a:t>(+1.96*0.604</a:t>
            </a:r>
            <a:r>
              <a:rPr lang="en-US" sz="2000" dirty="0"/>
              <a:t>)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15.61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“Weathering Corruption”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94" y="1600200"/>
            <a:ext cx="3840506" cy="417285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45644"/>
              </p:ext>
            </p:extLst>
          </p:nvPr>
        </p:nvGraphicFramePr>
        <p:xfrm>
          <a:off x="685800" y="1143000"/>
          <a:ext cx="309911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18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Rate &gt; 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Rate &lt; 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&gt;$75M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&lt;$75M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389094" cy="5821362"/>
          </a:xfrm>
        </p:spPr>
        <p:txBody>
          <a:bodyPr/>
          <a:lstStyle/>
          <a:p>
            <a:r>
              <a:rPr lang="en-US" dirty="0" smtClean="0"/>
              <a:t>States that received more FEMA dollars had mor</a:t>
            </a:r>
            <a:r>
              <a:rPr lang="en-US" dirty="0" smtClean="0"/>
              <a:t>e convictions due to corruption</a:t>
            </a:r>
          </a:p>
          <a:p>
            <a:endParaRPr lang="en-US" dirty="0"/>
          </a:p>
          <a:p>
            <a:r>
              <a:rPr lang="en-US" dirty="0" smtClean="0"/>
              <a:t>Does this show that FEMA </a:t>
            </a:r>
            <a:r>
              <a:rPr lang="en-US" u="sng" dirty="0" smtClean="0"/>
              <a:t>causes</a:t>
            </a:r>
            <a:r>
              <a:rPr lang="en-US" dirty="0" smtClean="0"/>
              <a:t> corruption, and that </a:t>
            </a:r>
            <a:r>
              <a:rPr lang="en-US" dirty="0"/>
              <a:t>“</a:t>
            </a:r>
            <a:r>
              <a:rPr lang="en-US" u="sng" dirty="0"/>
              <a:t>eliminating</a:t>
            </a:r>
            <a:r>
              <a:rPr lang="en-US" dirty="0"/>
              <a:t> FEMA disaster relief would </a:t>
            </a:r>
            <a:r>
              <a:rPr lang="en-US" u="sng" dirty="0"/>
              <a:t>reduce</a:t>
            </a:r>
            <a:r>
              <a:rPr lang="en-US" dirty="0"/>
              <a:t> corruption more than 20 percent in the average </a:t>
            </a:r>
            <a:r>
              <a:rPr lang="en-US" dirty="0" smtClean="0"/>
              <a:t>state”?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“Weathering Corruption”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94" y="1600200"/>
            <a:ext cx="3840506" cy="417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389094" cy="5821362"/>
          </a:xfrm>
        </p:spPr>
        <p:txBody>
          <a:bodyPr/>
          <a:lstStyle/>
          <a:p>
            <a:r>
              <a:rPr lang="en-US" dirty="0" smtClean="0"/>
              <a:t>Q10:  </a:t>
            </a:r>
            <a:r>
              <a:rPr lang="en-US" dirty="0" smtClean="0"/>
              <a:t>conclusions?</a:t>
            </a:r>
          </a:p>
          <a:p>
            <a:pPr lvl="0">
              <a:buFont typeface="+mj-lt"/>
              <a:buAutoNum type="alphaUcPeriod"/>
            </a:pPr>
            <a:r>
              <a:rPr lang="en-US" sz="1500" b="0" dirty="0" smtClean="0">
                <a:solidFill>
                  <a:srgbClr val="FF0000"/>
                </a:solidFill>
              </a:rPr>
              <a:t>If</a:t>
            </a:r>
            <a:r>
              <a:rPr lang="en-US" sz="1500" b="0" dirty="0" smtClean="0"/>
              <a:t> </a:t>
            </a:r>
            <a:r>
              <a:rPr lang="en-US" sz="1500" b="0" dirty="0"/>
              <a:t>the 25 states that received more than $75M from FEMA </a:t>
            </a:r>
            <a:r>
              <a:rPr lang="en-US" sz="1500" b="0" dirty="0">
                <a:solidFill>
                  <a:srgbClr val="FF0000"/>
                </a:solidFill>
              </a:rPr>
              <a:t>had </a:t>
            </a:r>
            <a:r>
              <a:rPr lang="en-US" sz="1500" b="0" u="sng" dirty="0">
                <a:solidFill>
                  <a:srgbClr val="FF0000"/>
                </a:solidFill>
              </a:rPr>
              <a:t>not</a:t>
            </a:r>
            <a:r>
              <a:rPr lang="en-US" sz="1500" b="0" dirty="0">
                <a:solidFill>
                  <a:srgbClr val="FF0000"/>
                </a:solidFill>
              </a:rPr>
              <a:t> received money </a:t>
            </a:r>
            <a:r>
              <a:rPr lang="en-US" sz="1500" b="0" dirty="0"/>
              <a:t>from FEMA, their average conviction rate due to corruption would have been about 0.42 / 0.74 = 57% of its current rate.</a:t>
            </a:r>
          </a:p>
          <a:p>
            <a:pPr lvl="0">
              <a:buFont typeface="+mj-lt"/>
              <a:buAutoNum type="alphaUcPeriod"/>
            </a:pPr>
            <a:r>
              <a:rPr lang="en-US" sz="1600" dirty="0">
                <a:solidFill>
                  <a:srgbClr val="3333FF"/>
                </a:solidFill>
              </a:rPr>
              <a:t>The population of states that received more than $75M from FEMA had a higher average rate of conviction due to corruption than the population of states that received less than $75M from FEMA.</a:t>
            </a:r>
          </a:p>
          <a:p>
            <a:pPr lvl="0">
              <a:buFont typeface="+mj-lt"/>
              <a:buAutoNum type="alphaUcPeriod"/>
            </a:pPr>
            <a:r>
              <a:rPr lang="en-US" sz="1500" b="0" dirty="0"/>
              <a:t>The population of states that received more than $75M from FEMA </a:t>
            </a:r>
            <a:r>
              <a:rPr lang="en-US" sz="1500" b="0" dirty="0">
                <a:solidFill>
                  <a:srgbClr val="FF0000"/>
                </a:solidFill>
              </a:rPr>
              <a:t>might have the same average rate</a:t>
            </a:r>
            <a:r>
              <a:rPr lang="en-US" sz="1500" b="0" dirty="0"/>
              <a:t> of conviction due to corruption as the population of states that received less than $75M from FEMA.</a:t>
            </a:r>
          </a:p>
          <a:p>
            <a:pPr lvl="0">
              <a:buFont typeface="+mj-lt"/>
              <a:buAutoNum type="alphaUcPeriod"/>
            </a:pPr>
            <a:r>
              <a:rPr lang="en-US" sz="1500" b="0" dirty="0">
                <a:solidFill>
                  <a:srgbClr val="FF0000"/>
                </a:solidFill>
              </a:rPr>
              <a:t>If</a:t>
            </a:r>
            <a:r>
              <a:rPr lang="en-US" sz="1500" b="0" dirty="0"/>
              <a:t> the 25 states plus DC that received less than $75M from FEMA </a:t>
            </a:r>
            <a:r>
              <a:rPr lang="en-US" sz="1500" b="0" dirty="0">
                <a:solidFill>
                  <a:srgbClr val="FF0000"/>
                </a:solidFill>
              </a:rPr>
              <a:t>had been given more </a:t>
            </a:r>
            <a:r>
              <a:rPr lang="en-US" sz="1500" b="0" dirty="0"/>
              <a:t>than $75M from FEMA, their expected conviction rate due to corruption would be 0.74 or so.</a:t>
            </a:r>
          </a:p>
          <a:p>
            <a:pPr lvl="0">
              <a:buFont typeface="+mj-lt"/>
              <a:buAutoNum type="alphaUcPeriod"/>
            </a:pPr>
            <a:r>
              <a:rPr lang="en-US" sz="1500" b="0" dirty="0"/>
              <a:t>A, B, and D are correct.</a:t>
            </a:r>
          </a:p>
          <a:p>
            <a:pPr>
              <a:buFont typeface="+mj-lt"/>
              <a:buAutoNum type="alphaUcPeriod"/>
            </a:pPr>
            <a:endParaRPr lang="en-US" sz="1600" b="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“Weathering Corruption”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694" y="1600200"/>
            <a:ext cx="3840506" cy="417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90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 on HW06?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5" y="1295400"/>
            <a:ext cx="3584121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1277257"/>
            <a:ext cx="4207859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87685" y="2377281"/>
            <a:ext cx="8141374" cy="954107"/>
          </a:xfrm>
          <a:prstGeom prst="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000" i="0" dirty="0" smtClean="0">
              <a:solidFill>
                <a:srgbClr val="3333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rgbClr val="3333FF"/>
                </a:solidFill>
              </a:rPr>
              <a:t>Not </a:t>
            </a:r>
            <a:r>
              <a:rPr lang="en-US" sz="3600" i="0" dirty="0" smtClean="0">
                <a:solidFill>
                  <a:srgbClr val="3333FF"/>
                </a:solidFill>
              </a:rPr>
              <a:t>everything in print is </a:t>
            </a:r>
            <a:r>
              <a:rPr lang="en-US" sz="3600" i="0" dirty="0" smtClean="0">
                <a:solidFill>
                  <a:srgbClr val="3333FF"/>
                </a:solidFill>
              </a:rPr>
              <a:t>true/correct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00" i="0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056" y="3483685"/>
            <a:ext cx="8141374" cy="954107"/>
          </a:xfrm>
          <a:prstGeom prst="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000" i="0" dirty="0" smtClean="0">
              <a:solidFill>
                <a:srgbClr val="3333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rgbClr val="3333FF"/>
                </a:solidFill>
              </a:rPr>
              <a:t>Not </a:t>
            </a:r>
            <a:r>
              <a:rPr lang="en-US" sz="3600" i="0" dirty="0" smtClean="0">
                <a:solidFill>
                  <a:srgbClr val="3333FF"/>
                </a:solidFill>
              </a:rPr>
              <a:t>everything in print is </a:t>
            </a:r>
            <a:r>
              <a:rPr lang="en-US" sz="3600" i="0" dirty="0" smtClean="0">
                <a:solidFill>
                  <a:srgbClr val="3333FF"/>
                </a:solidFill>
              </a:rPr>
              <a:t>wrong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00" i="0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055" y="4590088"/>
            <a:ext cx="8141374" cy="800219"/>
          </a:xfrm>
          <a:prstGeom prst="rect">
            <a:avLst/>
          </a:prstGeom>
          <a:solidFill>
            <a:srgbClr val="FFFF00">
              <a:alpha val="9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000" i="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/>
              <a:t>Never trust a PhD</a:t>
            </a:r>
            <a:endParaRPr lang="en-US" sz="1000" i="0" dirty="0"/>
          </a:p>
        </p:txBody>
      </p:sp>
      <p:sp>
        <p:nvSpPr>
          <p:cNvPr id="11" name="TextBox 10"/>
          <p:cNvSpPr txBox="1"/>
          <p:nvPr/>
        </p:nvSpPr>
        <p:spPr>
          <a:xfrm>
            <a:off x="549055" y="4568065"/>
            <a:ext cx="8176375" cy="1354217"/>
          </a:xfrm>
          <a:prstGeom prst="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000" i="0" dirty="0" smtClean="0">
              <a:solidFill>
                <a:srgbClr val="3333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 smtClean="0">
                <a:solidFill>
                  <a:srgbClr val="3333FF"/>
                </a:solidFill>
              </a:rPr>
              <a:t>Never </a:t>
            </a:r>
            <a:r>
              <a:rPr lang="en-US" sz="3600" i="0" u="sng" dirty="0" smtClean="0">
                <a:solidFill>
                  <a:srgbClr val="3333FF"/>
                </a:solidFill>
              </a:rPr>
              <a:t>blindly</a:t>
            </a:r>
            <a:r>
              <a:rPr lang="en-US" sz="3600" i="0" dirty="0" smtClean="0">
                <a:solidFill>
                  <a:srgbClr val="3333FF"/>
                </a:solidFill>
              </a:rPr>
              <a:t> trust a PhD … think for your self</a:t>
            </a:r>
            <a:endParaRPr lang="en-US" sz="1000" i="0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056" y="1295400"/>
            <a:ext cx="8141374" cy="954107"/>
          </a:xfrm>
          <a:prstGeom prst="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1000" b="1" i="0" dirty="0" smtClean="0">
              <a:solidFill>
                <a:srgbClr val="3333FF"/>
              </a:solidFill>
            </a:endParaRPr>
          </a:p>
          <a:p>
            <a:pPr algn="ctr"/>
            <a:r>
              <a:rPr lang="en-US" sz="3600" b="1" i="0" dirty="0" smtClean="0">
                <a:solidFill>
                  <a:srgbClr val="3333FF"/>
                </a:solidFill>
              </a:rPr>
              <a:t>Some real world lessons: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00" b="1" i="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9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Remark:  note that final is on 12/12, not 12/9</a:t>
            </a:r>
          </a:p>
          <a:p>
            <a:pPr lvl="1"/>
            <a:r>
              <a:rPr lang="en-US" dirty="0" smtClean="0"/>
              <a:t>This has been posted to Facebook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6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9314" y="0"/>
            <a:ext cx="10733314" cy="7169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3657600" cy="582136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Households in the United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1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9314" y="0"/>
            <a:ext cx="10733314" cy="7169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2016,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 = </a:t>
            </a:r>
            <a:r>
              <a:rPr lang="en-US" dirty="0"/>
              <a:t>2.53,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 </a:t>
            </a:r>
            <a:r>
              <a:rPr lang="en-US" dirty="0"/>
              <a:t>= 1.70</a:t>
            </a:r>
          </a:p>
          <a:p>
            <a:endParaRPr lang="en-US" sz="2800" dirty="0"/>
          </a:p>
          <a:p>
            <a:r>
              <a:rPr lang="en-US" sz="2800" dirty="0"/>
              <a:t>Q1.  If n = 171 households are chosen at random, what is P(2.43 &lt; </a:t>
            </a:r>
            <a:r>
              <a:rPr lang="en-US" sz="2800" dirty="0">
                <a:latin typeface="MS Reference Sans Serif" panose="020B0604030504040204" pitchFamily="34" charset="0"/>
              </a:rPr>
              <a:t></a:t>
            </a:r>
            <a:r>
              <a:rPr lang="en-US" sz="2800" dirty="0"/>
              <a:t> &lt; 2.65)?</a:t>
            </a:r>
          </a:p>
          <a:p>
            <a:pPr lvl="1"/>
            <a:r>
              <a:rPr lang="en-US" sz="2400" dirty="0" smtClean="0"/>
              <a:t>E</a:t>
            </a:r>
            <a:r>
              <a:rPr lang="en-US" sz="2400" dirty="0"/>
              <a:t>(</a:t>
            </a:r>
            <a:r>
              <a:rPr lang="en-US" sz="2400" dirty="0">
                <a:latin typeface="MS Reference Sans Serif" panose="020B0604030504040204" pitchFamily="34" charset="0"/>
              </a:rPr>
              <a:t></a:t>
            </a:r>
            <a:r>
              <a:rPr lang="en-US" sz="2400" dirty="0"/>
              <a:t>) = 2.53</a:t>
            </a:r>
          </a:p>
          <a:p>
            <a:pPr lvl="1"/>
            <a:r>
              <a:rPr lang="en-US" sz="2400" dirty="0"/>
              <a:t>SE(</a:t>
            </a:r>
            <a:r>
              <a:rPr lang="en-US" sz="2400" dirty="0">
                <a:latin typeface="MS Reference Sans Serif" panose="020B0604030504040204" pitchFamily="34" charset="0"/>
              </a:rPr>
              <a:t></a:t>
            </a:r>
            <a:r>
              <a:rPr lang="en-US" sz="2400" dirty="0"/>
              <a:t>) = 1.70 / </a:t>
            </a:r>
            <a:r>
              <a:rPr lang="en-US" sz="2400" dirty="0" err="1"/>
              <a:t>sqrt</a:t>
            </a:r>
            <a:r>
              <a:rPr lang="en-US" sz="2400" dirty="0"/>
              <a:t>(171) = 0.13</a:t>
            </a:r>
          </a:p>
          <a:p>
            <a:pPr lvl="1"/>
            <a:r>
              <a:rPr lang="en-US" sz="2400" dirty="0"/>
              <a:t>n is large, so use normal curve</a:t>
            </a: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P(2.43 &lt; </a:t>
            </a:r>
            <a:r>
              <a:rPr lang="en-US" sz="2400" dirty="0">
                <a:latin typeface="MS Reference Sans Serif" panose="020B0604030504040204" pitchFamily="34" charset="0"/>
              </a:rPr>
              <a:t></a:t>
            </a:r>
            <a:r>
              <a:rPr lang="en-US" sz="2400" dirty="0"/>
              <a:t> &lt; 2.65)</a:t>
            </a:r>
            <a:r>
              <a:rPr lang="en-US" sz="2400" dirty="0">
                <a:sym typeface="Wingdings" panose="05000000000000000000" pitchFamily="2" charset="2"/>
              </a:rPr>
              <a:t> = P(–0.769 &lt; Z &lt; 0.923) = 0.601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0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9314" y="0"/>
            <a:ext cx="10733314" cy="7169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2016,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 = </a:t>
            </a:r>
            <a:r>
              <a:rPr lang="en-US" dirty="0"/>
              <a:t>2.53,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 </a:t>
            </a:r>
            <a:r>
              <a:rPr lang="en-US" dirty="0"/>
              <a:t>= 1.70</a:t>
            </a:r>
          </a:p>
          <a:p>
            <a:endParaRPr lang="en-US" sz="2800" dirty="0"/>
          </a:p>
          <a:p>
            <a:r>
              <a:rPr lang="en-US" sz="2800" dirty="0"/>
              <a:t>Q2.  If n = 3 households are chosen at random, what is P(2.43 &lt; </a:t>
            </a:r>
            <a:r>
              <a:rPr lang="en-US" sz="2800" dirty="0">
                <a:latin typeface="MS Reference Sans Serif" panose="020B0604030504040204" pitchFamily="34" charset="0"/>
              </a:rPr>
              <a:t></a:t>
            </a:r>
            <a:r>
              <a:rPr lang="en-US" sz="2800" dirty="0"/>
              <a:t> &lt; 2.65)?</a:t>
            </a:r>
          </a:p>
          <a:p>
            <a:pPr lvl="1"/>
            <a:endParaRPr lang="en-US" sz="500" dirty="0"/>
          </a:p>
          <a:p>
            <a:pPr lvl="1"/>
            <a:r>
              <a:rPr lang="en-US" sz="2400" dirty="0"/>
              <a:t>If 2.43 &lt; </a:t>
            </a:r>
            <a:r>
              <a:rPr lang="en-US" sz="2400" dirty="0">
                <a:latin typeface="MS Reference Sans Serif" panose="020B0604030504040204" pitchFamily="34" charset="0"/>
              </a:rPr>
              <a:t></a:t>
            </a:r>
            <a:r>
              <a:rPr lang="en-US" sz="2400" dirty="0"/>
              <a:t> &lt; 2.65 and n = 3, then the total number of people in the sample is between 2.43*3 = 7.29 and 2.65*3 = 7.95</a:t>
            </a:r>
          </a:p>
          <a:p>
            <a:pPr lvl="1"/>
            <a:endParaRPr lang="en-US" sz="500" dirty="0"/>
          </a:p>
          <a:p>
            <a:pPr lvl="1"/>
            <a:r>
              <a:rPr lang="en-US" sz="2400" dirty="0"/>
              <a:t>How likely is it that the sample will contain between 7.29 and 7.95 people?</a:t>
            </a:r>
          </a:p>
          <a:p>
            <a:pPr lvl="1"/>
            <a:endParaRPr lang="en-US" sz="500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(REMINDER:  THE </a:t>
            </a:r>
            <a:r>
              <a:rPr lang="en-US" dirty="0">
                <a:solidFill>
                  <a:srgbClr val="FF0000"/>
                </a:solidFill>
              </a:rPr>
              <a:t>CENTRAL LIMIT THEOREM ONLY APPLIES WHEN THE SAMPLE SIZE IS </a:t>
            </a:r>
            <a:r>
              <a:rPr lang="en-US" dirty="0" smtClean="0">
                <a:solidFill>
                  <a:srgbClr val="FF0000"/>
                </a:solidFill>
              </a:rPr>
              <a:t>LARGE!)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“No Booze,                   You May Lose”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Q3:  male drinkers v. male </a:t>
            </a:r>
            <a:r>
              <a:rPr lang="en-US" dirty="0" smtClean="0"/>
              <a:t>abstainers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 pop.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’s same?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5" y="1371600"/>
            <a:ext cx="3584121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262742"/>
            <a:ext cx="3742266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Q3:  male drinkers v. male </a:t>
            </a:r>
            <a:r>
              <a:rPr lang="en-US" dirty="0" smtClean="0"/>
              <a:t>abstainers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 pop.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’s same?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262742"/>
            <a:ext cx="3742266" cy="148045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baseline="-25000" dirty="0" err="1" smtClean="0"/>
              <a:t>drinker</a:t>
            </a:r>
            <a:r>
              <a:rPr lang="en-US" dirty="0" smtClean="0"/>
              <a:t> = </a:t>
            </a:r>
            <a:r>
              <a:rPr lang="en-US" dirty="0" err="1" smtClean="0">
                <a:latin typeface="Symbol" panose="05050102010706020507" pitchFamily="18" charset="2"/>
              </a:rPr>
              <a:t>m</a:t>
            </a:r>
            <a:r>
              <a:rPr lang="en-US" baseline="-25000" dirty="0" err="1" smtClean="0"/>
              <a:t>abstainer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If assume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/>
              <a:t>’s same, 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pool</a:t>
            </a:r>
            <a:r>
              <a:rPr lang="en-US" dirty="0" smtClean="0"/>
              <a:t> = 23396</a:t>
            </a:r>
          </a:p>
          <a:p>
            <a:pPr lvl="1"/>
            <a:r>
              <a:rPr lang="en-US" dirty="0" smtClean="0"/>
              <a:t>SE = 934</a:t>
            </a:r>
          </a:p>
          <a:p>
            <a:pPr lvl="1"/>
            <a:r>
              <a:rPr lang="en-US" dirty="0" smtClean="0"/>
              <a:t>T = (4714–0)</a:t>
            </a:r>
            <a:r>
              <a:rPr lang="en-US" sz="1000" dirty="0" smtClean="0"/>
              <a:t> </a:t>
            </a:r>
            <a:r>
              <a:rPr lang="en-US" dirty="0" smtClean="0"/>
              <a:t>/</a:t>
            </a:r>
            <a:r>
              <a:rPr lang="en-US" sz="1000" dirty="0" smtClean="0"/>
              <a:t> </a:t>
            </a:r>
            <a:r>
              <a:rPr lang="en-US" dirty="0" smtClean="0"/>
              <a:t>934</a:t>
            </a:r>
            <a:r>
              <a:rPr lang="en-US" sz="1000" dirty="0" smtClean="0"/>
              <a:t> </a:t>
            </a:r>
            <a:r>
              <a:rPr lang="en-US" dirty="0" smtClean="0"/>
              <a:t>=</a:t>
            </a:r>
            <a:r>
              <a:rPr lang="en-US" sz="1000" dirty="0" smtClean="0"/>
              <a:t> </a:t>
            </a:r>
            <a:r>
              <a:rPr lang="en-US" dirty="0" smtClean="0"/>
              <a:t>5.0  </a:t>
            </a:r>
          </a:p>
          <a:p>
            <a:endParaRPr lang="en-US" sz="1000" dirty="0" smtClean="0"/>
          </a:p>
          <a:p>
            <a:r>
              <a:rPr lang="en-US" dirty="0" smtClean="0"/>
              <a:t>If </a:t>
            </a:r>
            <a:r>
              <a:rPr lang="en-US" dirty="0"/>
              <a:t>assume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’s </a:t>
            </a:r>
            <a:r>
              <a:rPr lang="en-US" dirty="0" smtClean="0"/>
              <a:t>differ, </a:t>
            </a:r>
            <a:endParaRPr lang="en-US" dirty="0"/>
          </a:p>
          <a:p>
            <a:pPr lvl="1"/>
            <a:r>
              <a:rPr lang="en-US" dirty="0" smtClean="0"/>
              <a:t>SE </a:t>
            </a:r>
            <a:r>
              <a:rPr lang="en-US" dirty="0"/>
              <a:t>= </a:t>
            </a:r>
            <a:r>
              <a:rPr lang="en-US" dirty="0" smtClean="0"/>
              <a:t>839</a:t>
            </a:r>
            <a:endParaRPr lang="en-US" dirty="0"/>
          </a:p>
          <a:p>
            <a:pPr lvl="1"/>
            <a:r>
              <a:rPr lang="en-US" dirty="0"/>
              <a:t>T = (4714–0)</a:t>
            </a:r>
            <a:r>
              <a:rPr lang="en-US" sz="1000" dirty="0"/>
              <a:t> </a:t>
            </a:r>
            <a:r>
              <a:rPr lang="en-US" dirty="0"/>
              <a:t>/</a:t>
            </a:r>
            <a:r>
              <a:rPr lang="en-US" sz="1000" dirty="0"/>
              <a:t> </a:t>
            </a:r>
            <a:r>
              <a:rPr lang="en-US" dirty="0" smtClean="0"/>
              <a:t>839</a:t>
            </a:r>
            <a:r>
              <a:rPr lang="en-US" sz="1000" dirty="0" smtClean="0"/>
              <a:t> </a:t>
            </a:r>
            <a:r>
              <a:rPr lang="en-US" dirty="0"/>
              <a:t>=</a:t>
            </a:r>
            <a:r>
              <a:rPr lang="en-US" sz="1000" dirty="0"/>
              <a:t> </a:t>
            </a:r>
            <a:r>
              <a:rPr lang="en-US" dirty="0" smtClean="0"/>
              <a:t>5.6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457200"/>
            <a:r>
              <a:rPr lang="en-US" dirty="0" smtClean="0"/>
              <a:t>Reject H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5814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 we testing that drinkers and abstainer incomes come from the same (single) pool of values, or are we asking if the means are equal, regardless of SD?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0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“No Booze,                   You May Lose”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Q4:  valid conclusions</a:t>
            </a:r>
            <a:r>
              <a:rPr lang="en-US" dirty="0" smtClean="0"/>
              <a:t>?</a:t>
            </a:r>
          </a:p>
          <a:p>
            <a:pPr lvl="0">
              <a:buFont typeface="+mj-lt"/>
              <a:buAutoNum type="alphaUcPeriod"/>
            </a:pPr>
            <a:r>
              <a:rPr lang="en-US" sz="1800" dirty="0">
                <a:solidFill>
                  <a:srgbClr val="3333FF"/>
                </a:solidFill>
              </a:rPr>
              <a:t>The average earnings for the population of female drinkers is higher than the average earnings for the population of female abstainers</a:t>
            </a:r>
          </a:p>
          <a:p>
            <a:pPr lvl="0">
              <a:buFont typeface="+mj-lt"/>
              <a:buAutoNum type="alphaUcPeriod"/>
            </a:pPr>
            <a:r>
              <a:rPr lang="en-US" sz="1600" b="0" dirty="0"/>
              <a:t>The average earnings for the population of female drinkers </a:t>
            </a:r>
            <a:r>
              <a:rPr lang="en-US" sz="1600" b="0" dirty="0">
                <a:solidFill>
                  <a:srgbClr val="FF0000"/>
                </a:solidFill>
              </a:rPr>
              <a:t>could be the same</a:t>
            </a:r>
            <a:r>
              <a:rPr lang="en-US" sz="1600" b="0" dirty="0"/>
              <a:t> as the average earnings for the population of female abstainers</a:t>
            </a:r>
          </a:p>
          <a:p>
            <a:pPr lvl="0">
              <a:buFont typeface="+mj-lt"/>
              <a:buAutoNum type="alphaUcPeriod"/>
            </a:pPr>
            <a:r>
              <a:rPr lang="en-US" sz="1600" b="0" dirty="0"/>
              <a:t>The average earnings for the population of female drinkers </a:t>
            </a:r>
            <a:r>
              <a:rPr lang="en-US" sz="1600" b="0" dirty="0">
                <a:solidFill>
                  <a:srgbClr val="FF0000"/>
                </a:solidFill>
              </a:rPr>
              <a:t>is definitely the same</a:t>
            </a:r>
            <a:r>
              <a:rPr lang="en-US" sz="1600" b="0" dirty="0"/>
              <a:t> as the average earnings for the population of female abstainers</a:t>
            </a:r>
          </a:p>
          <a:p>
            <a:pPr lvl="0">
              <a:buFont typeface="+mj-lt"/>
              <a:buAutoNum type="alphaUcPeriod"/>
            </a:pPr>
            <a:r>
              <a:rPr lang="en-US" sz="1600" b="0" dirty="0"/>
              <a:t>If an abstainer female </a:t>
            </a:r>
            <a:r>
              <a:rPr lang="en-US" sz="1600" b="0" dirty="0">
                <a:solidFill>
                  <a:srgbClr val="FF0000"/>
                </a:solidFill>
              </a:rPr>
              <a:t>were to begin drinking</a:t>
            </a:r>
            <a:r>
              <a:rPr lang="en-US" sz="1600" b="0" dirty="0"/>
              <a:t>, the expected value of the increase in her annual income would be $2387 to $4080 (95% confidence).</a:t>
            </a:r>
          </a:p>
          <a:p>
            <a:pPr lvl="0">
              <a:buFont typeface="+mj-lt"/>
              <a:buAutoNum type="alphaUcPeriod"/>
            </a:pPr>
            <a:r>
              <a:rPr lang="en-US" sz="1600" b="0" dirty="0"/>
              <a:t>Both A and D are correct.</a:t>
            </a:r>
          </a:p>
          <a:p>
            <a:pPr>
              <a:buFont typeface="+mj-lt"/>
              <a:buAutoNum type="alphaUcPeriod"/>
            </a:pP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5" y="1371600"/>
            <a:ext cx="3584121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478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“No Booze,                   You May Lose”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Q5:  rate of poverty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earnings have a normal distribution? </a:t>
            </a:r>
          </a:p>
          <a:p>
            <a:r>
              <a:rPr lang="en-US" dirty="0" smtClean="0"/>
              <a:t>Answer:  Can not be determined from the information!</a:t>
            </a:r>
          </a:p>
          <a:p>
            <a:pPr lvl="1"/>
            <a:r>
              <a:rPr lang="en-US" dirty="0" smtClean="0"/>
              <a:t>Not every question can be answered!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5" y="1371600"/>
            <a:ext cx="3584121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262742"/>
            <a:ext cx="3742266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“No Booze,                   You May Lose”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Q6:  rate of drinkers, male v. female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a test of proportions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C8BA24-6930-42B0-8009-8935B7953A0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5" y="1371600"/>
            <a:ext cx="3584121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95400"/>
            <a:ext cx="373966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58802</TotalTime>
  <Words>976</Words>
  <Application>Microsoft Office PowerPoint</Application>
  <PresentationFormat>On-screen Show (4:3)</PresentationFormat>
  <Paragraphs>190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MS Reference Sans Serif</vt:lpstr>
      <vt:lpstr>Symbol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213</cp:revision>
  <dcterms:created xsi:type="dcterms:W3CDTF">2007-07-05T17:24:32Z</dcterms:created>
  <dcterms:modified xsi:type="dcterms:W3CDTF">2017-10-11T04:42:59Z</dcterms:modified>
</cp:coreProperties>
</file>