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ittynen, Pekka O" initials="NPO" lastIdx="1" clrIdx="0">
    <p:extLst>
      <p:ext uri="{19B8F6BF-5375-455C-9EA6-DF929625EA0E}">
        <p15:presenceInfo xmlns:p15="http://schemas.microsoft.com/office/powerpoint/2012/main" userId="Niittynen, Pekka 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63F"/>
    <a:srgbClr val="FEE180"/>
    <a:srgbClr val="FF0603"/>
    <a:srgbClr val="FF6B32"/>
    <a:srgbClr val="FF8A41"/>
    <a:srgbClr val="FFA14C"/>
    <a:srgbClr val="FDF1B7"/>
    <a:srgbClr val="FFAA50"/>
    <a:srgbClr val="FF4621"/>
    <a:srgbClr val="FCFD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DE3D-A03E-4599-8EA7-2308B2CAE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95D7E-5162-4340-BC88-8BC7EABE0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70745-6138-41C5-BFD6-BFAAA224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C13C-B1C2-43E2-B689-CABA49C40069}" type="datetimeFigureOut">
              <a:rPr lang="fi-FI" smtClean="0"/>
              <a:t>25.1.2022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18CDE-B44A-47F0-A398-343BDEC0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28E53-6B66-4EEF-ADB7-63101CB4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44E9-1904-407A-A2F3-BB9F48D9F7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4798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32B2-5559-49EC-8B79-066D3941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16CD8-9F36-4910-9EC7-D9671ECDD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18927-7C9E-47F0-9591-2A555429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C13C-B1C2-43E2-B689-CABA49C40069}" type="datetimeFigureOut">
              <a:rPr lang="fi-FI" smtClean="0"/>
              <a:t>25.1.2022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D0CEB-B6BB-47B9-B193-E5F852E21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A9CCF-1430-4218-AD64-9F3AAAEA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44E9-1904-407A-A2F3-BB9F48D9F7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0129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ABF37-1210-4800-B846-ED568E095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453EB-77BB-43D6-87EF-E0F3E1C8F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610E2-C107-4541-AA91-1B1C6566D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C13C-B1C2-43E2-B689-CABA49C40069}" type="datetimeFigureOut">
              <a:rPr lang="fi-FI" smtClean="0"/>
              <a:t>25.1.2022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2802C-BC85-42B7-BF8D-99C6817EC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1919-3C96-4C3E-A48F-35930152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44E9-1904-407A-A2F3-BB9F48D9F7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0800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8D3FA-3D6C-4D90-BF5F-F7EAC3731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200A4-0E25-4F75-871D-239F6853B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3F24B-EA43-42AA-901F-471563DA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C13C-B1C2-43E2-B689-CABA49C40069}" type="datetimeFigureOut">
              <a:rPr lang="fi-FI" smtClean="0"/>
              <a:t>25.1.2022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14562-D3B1-4950-8FED-CDF4A1EE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C9B50-20CE-4FD9-93A7-641391F56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44E9-1904-407A-A2F3-BB9F48D9F7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2351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6B79D-1E56-4589-9411-EF75689E7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F3B69-90DA-4FE1-998C-56156C5DA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F5AD6-C7AC-4A41-B2DD-DFAF230EE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C13C-B1C2-43E2-B689-CABA49C40069}" type="datetimeFigureOut">
              <a:rPr lang="fi-FI" smtClean="0"/>
              <a:t>25.1.2022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6FCE5-BCB4-4C8E-A376-53199018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BCF38-7B67-45B0-93DD-7A5BFBE6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44E9-1904-407A-A2F3-BB9F48D9F7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0857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3FD9-7FE2-4139-B584-4011F50D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D0950-84F6-48F0-9202-2AED2661F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AF018-35E4-4BA9-BDE9-0356F4BB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BFD36-7D23-4926-8758-0C460D126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C13C-B1C2-43E2-B689-CABA49C40069}" type="datetimeFigureOut">
              <a:rPr lang="fi-FI" smtClean="0"/>
              <a:t>25.1.2022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28AC3-F860-4376-AF8F-60A5E66B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28670-6C30-4330-8CF7-7C0EC4DA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44E9-1904-407A-A2F3-BB9F48D9F7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0928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F629C-4E76-477C-B3F8-664700638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7D403-4980-4C34-B7B1-5E5B471B3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88000-400B-4AAB-8B3E-EA4BED9DD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3B9E6-6009-4731-B8D1-C124D7DB3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34DD39-20FE-4DFC-A8F2-D01CD200B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F56251-2493-49C4-A272-8EA1AA59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C13C-B1C2-43E2-B689-CABA49C40069}" type="datetimeFigureOut">
              <a:rPr lang="fi-FI" smtClean="0"/>
              <a:t>25.1.2022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3FFE91-4E9E-4D19-86F0-C5CE2A7A6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15D19-1A1D-4910-927B-B4014B15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44E9-1904-407A-A2F3-BB9F48D9F7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0215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DEEB-30AF-43EE-ABC2-511A391E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795B2-2964-47A1-B029-B48D3FA8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C13C-B1C2-43E2-B689-CABA49C40069}" type="datetimeFigureOut">
              <a:rPr lang="fi-FI" smtClean="0"/>
              <a:t>25.1.2022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96EE0-5E72-4545-A47B-E5D0FF3C2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B7E82E-85F4-48E3-8A8B-4D7419EF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44E9-1904-407A-A2F3-BB9F48D9F7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0077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D310DC-F5B3-43B3-851E-F06ECA6D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C13C-B1C2-43E2-B689-CABA49C40069}" type="datetimeFigureOut">
              <a:rPr lang="fi-FI" smtClean="0"/>
              <a:t>25.1.2022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0B876C-1FD8-4A5A-AC17-E5D75C30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1AAAA-6BDF-4D8F-960B-02D16DD0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44E9-1904-407A-A2F3-BB9F48D9F7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2201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7412-C3A3-4772-ABA8-1ECB3A3AD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144B1-A469-4357-98E0-5CC48EBDD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12549-BE3C-49F1-9183-AC8118E9E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C3DE9-5DD3-4716-BF69-3612FAE6F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C13C-B1C2-43E2-B689-CABA49C40069}" type="datetimeFigureOut">
              <a:rPr lang="fi-FI" smtClean="0"/>
              <a:t>25.1.2022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DA0EA-9627-4ABC-A7D6-09F632C91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1DDB8-6C08-4FA1-8626-F5520E290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44E9-1904-407A-A2F3-BB9F48D9F7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30465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9AEF-0DE0-47E2-992A-66C421197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5A7E9-7F86-4866-82B2-C3233ACCC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E0E49-4E03-4D8A-A503-DA7AE16FB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18834-5789-4B66-A35E-11459AA8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C13C-B1C2-43E2-B689-CABA49C40069}" type="datetimeFigureOut">
              <a:rPr lang="fi-FI" smtClean="0"/>
              <a:t>25.1.2022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086B-14FC-41B5-A1A8-6DBA5B55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AAF18-2C49-4427-86E3-7D9B4CDA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44E9-1904-407A-A2F3-BB9F48D9F7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1941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366EF-61D9-4FF5-BB3A-B9FBC8C93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F979-1683-408B-9F26-CDE1B6BCD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3E064-35F7-4263-BA56-6B318954E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FC13C-B1C2-43E2-B689-CABA49C40069}" type="datetimeFigureOut">
              <a:rPr lang="fi-FI" smtClean="0"/>
              <a:t>25.1.2022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83EE4-C596-4820-A78E-1BEF8110C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8B07D-BCA0-4607-ACDF-7A268599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E44E9-1904-407A-A2F3-BB9F48D9F7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8111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655C38B6-AA0A-43F7-91B2-9E08BB02675D}"/>
              </a:ext>
            </a:extLst>
          </p:cNvPr>
          <p:cNvSpPr/>
          <p:nvPr/>
        </p:nvSpPr>
        <p:spPr>
          <a:xfrm>
            <a:off x="8183467" y="3486369"/>
            <a:ext cx="3820335" cy="2896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3DCEF8C-C98C-4651-B73E-78440B23A7FA}"/>
              </a:ext>
            </a:extLst>
          </p:cNvPr>
          <p:cNvSpPr/>
          <p:nvPr/>
        </p:nvSpPr>
        <p:spPr>
          <a:xfrm>
            <a:off x="4201883" y="441227"/>
            <a:ext cx="3820335" cy="2896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D913E4E-E0E8-4E87-B72E-25E4528F9F12}"/>
              </a:ext>
            </a:extLst>
          </p:cNvPr>
          <p:cNvSpPr/>
          <p:nvPr/>
        </p:nvSpPr>
        <p:spPr>
          <a:xfrm>
            <a:off x="8176982" y="431306"/>
            <a:ext cx="3820335" cy="2896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42E8E43-BA74-4A5D-A961-9F251AB30C2C}"/>
              </a:ext>
            </a:extLst>
          </p:cNvPr>
          <p:cNvSpPr/>
          <p:nvPr/>
        </p:nvSpPr>
        <p:spPr>
          <a:xfrm>
            <a:off x="211034" y="3513595"/>
            <a:ext cx="3820335" cy="2896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5BA7313-8288-4BA5-834C-759C8964E771}"/>
              </a:ext>
            </a:extLst>
          </p:cNvPr>
          <p:cNvSpPr/>
          <p:nvPr/>
        </p:nvSpPr>
        <p:spPr>
          <a:xfrm>
            <a:off x="4209336" y="3499531"/>
            <a:ext cx="3820335" cy="2896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7B1B79F-70E8-4E5D-8FB4-2D02B97DC2E0}"/>
              </a:ext>
            </a:extLst>
          </p:cNvPr>
          <p:cNvSpPr/>
          <p:nvPr/>
        </p:nvSpPr>
        <p:spPr>
          <a:xfrm>
            <a:off x="211035" y="441227"/>
            <a:ext cx="3820335" cy="2896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D7779C-AF69-4713-9192-F0C273B9ED5C}"/>
              </a:ext>
            </a:extLst>
          </p:cNvPr>
          <p:cNvGrpSpPr/>
          <p:nvPr/>
        </p:nvGrpSpPr>
        <p:grpSpPr>
          <a:xfrm>
            <a:off x="1231374" y="1427785"/>
            <a:ext cx="1831918" cy="1657350"/>
            <a:chOff x="761653" y="2495550"/>
            <a:chExt cx="1831918" cy="165735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F6A706F-DD20-4515-A4E2-D8E509248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1653" y="2495550"/>
              <a:ext cx="1374718" cy="12001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1A13406-AC75-4A89-BC0E-AE15F32E7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053" y="2647950"/>
              <a:ext cx="1374718" cy="12001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47EA07C-20CF-4052-B08E-2B19DFAFF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6453" y="2800350"/>
              <a:ext cx="1374718" cy="12001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9F3D1B8-3E1F-4270-AF24-81BC160CB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8853" y="2952750"/>
              <a:ext cx="1374718" cy="12001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A5A385-77C5-451C-AFEC-55BF67476A8A}"/>
              </a:ext>
            </a:extLst>
          </p:cNvPr>
          <p:cNvGrpSpPr/>
          <p:nvPr/>
        </p:nvGrpSpPr>
        <p:grpSpPr>
          <a:xfrm>
            <a:off x="1231374" y="4485272"/>
            <a:ext cx="1763684" cy="1600200"/>
            <a:chOff x="3208366" y="2495550"/>
            <a:chExt cx="1763684" cy="16002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7D7F469-C22A-4BE2-9402-2A0D551F8E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1122"/>
            <a:stretch/>
          </p:blipFill>
          <p:spPr>
            <a:xfrm>
              <a:off x="3208366" y="2495550"/>
              <a:ext cx="1306484" cy="1143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D011077-E298-4225-A24B-3D36DADBC7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1122"/>
            <a:stretch/>
          </p:blipFill>
          <p:spPr>
            <a:xfrm>
              <a:off x="3360766" y="2647950"/>
              <a:ext cx="1306484" cy="1143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EC2B06A-C5A5-4007-9A78-4048F7861C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1122"/>
            <a:stretch/>
          </p:blipFill>
          <p:spPr>
            <a:xfrm>
              <a:off x="3513166" y="2800350"/>
              <a:ext cx="1306484" cy="1143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589F0DA-BE66-4311-AFD4-032F28DE2C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1122"/>
            <a:stretch/>
          </p:blipFill>
          <p:spPr>
            <a:xfrm>
              <a:off x="3665566" y="2952750"/>
              <a:ext cx="1306484" cy="1143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823FC4C-1203-4D17-98AA-3BFFD85F9A6E}"/>
              </a:ext>
            </a:extLst>
          </p:cNvPr>
          <p:cNvGrpSpPr/>
          <p:nvPr/>
        </p:nvGrpSpPr>
        <p:grpSpPr>
          <a:xfrm>
            <a:off x="9135958" y="4541036"/>
            <a:ext cx="1979105" cy="1732797"/>
            <a:chOff x="8933395" y="5005628"/>
            <a:chExt cx="1979105" cy="1732797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FC8DC50-609A-47A0-BDCB-19404F7CE468}"/>
                </a:ext>
              </a:extLst>
            </p:cNvPr>
            <p:cNvSpPr/>
            <p:nvPr/>
          </p:nvSpPr>
          <p:spPr>
            <a:xfrm>
              <a:off x="8934450" y="5005628"/>
              <a:ext cx="1976891" cy="1726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EE24E960-0FBD-4F21-BBE8-B0F4A1AFE0A2}"/>
                </a:ext>
              </a:extLst>
            </p:cNvPr>
            <p:cNvGrpSpPr/>
            <p:nvPr/>
          </p:nvGrpSpPr>
          <p:grpSpPr>
            <a:xfrm>
              <a:off x="8933395" y="5011976"/>
              <a:ext cx="1979105" cy="1726449"/>
              <a:chOff x="9271532" y="4354751"/>
              <a:chExt cx="2124559" cy="1853334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7E83F83-0B11-4A38-8FF4-46A7D45A5018}"/>
                  </a:ext>
                </a:extLst>
              </p:cNvPr>
              <p:cNvSpPr/>
              <p:nvPr/>
            </p:nvSpPr>
            <p:spPr>
              <a:xfrm>
                <a:off x="9271532" y="4354751"/>
                <a:ext cx="2123315" cy="18530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865B15E-0768-4EA6-A6AD-505A77D44DC9}"/>
                  </a:ext>
                </a:extLst>
              </p:cNvPr>
              <p:cNvSpPr/>
              <p:nvPr/>
            </p:nvSpPr>
            <p:spPr>
              <a:xfrm>
                <a:off x="10064180" y="4885426"/>
                <a:ext cx="271572" cy="26329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>
                  <a:noFill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48463F8-EA2F-4C38-926E-EC7582B492A6}"/>
                  </a:ext>
                </a:extLst>
              </p:cNvPr>
              <p:cNvSpPr/>
              <p:nvPr/>
            </p:nvSpPr>
            <p:spPr>
              <a:xfrm>
                <a:off x="11124519" y="4365630"/>
                <a:ext cx="271572" cy="26329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>
                  <a:noFill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0733D4D-8F5F-40AD-B0D4-14035B04C62D}"/>
                  </a:ext>
                </a:extLst>
              </p:cNvPr>
              <p:cNvSpPr/>
              <p:nvPr/>
            </p:nvSpPr>
            <p:spPr>
              <a:xfrm>
                <a:off x="10593693" y="5412603"/>
                <a:ext cx="271572" cy="26329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>
                  <a:noFill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D168EC4-FE81-49CA-91B6-97CDE32DD1AD}"/>
                  </a:ext>
                </a:extLst>
              </p:cNvPr>
              <p:cNvSpPr/>
              <p:nvPr/>
            </p:nvSpPr>
            <p:spPr>
              <a:xfrm>
                <a:off x="10585679" y="5944794"/>
                <a:ext cx="271572" cy="26329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>
                  <a:noFill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D782768-ED29-4412-8C4E-48088C16AF55}"/>
                  </a:ext>
                </a:extLst>
              </p:cNvPr>
              <p:cNvSpPr/>
              <p:nvPr/>
            </p:nvSpPr>
            <p:spPr>
              <a:xfrm>
                <a:off x="10871441" y="4882962"/>
                <a:ext cx="271572" cy="26329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>
                  <a:noFill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3FF5728-DE58-47EF-A15F-6B6D23845C70}"/>
                  </a:ext>
                </a:extLst>
              </p:cNvPr>
              <p:cNvSpPr/>
              <p:nvPr/>
            </p:nvSpPr>
            <p:spPr>
              <a:xfrm>
                <a:off x="9281640" y="4365628"/>
                <a:ext cx="271572" cy="26329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>
                  <a:noFill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104E060-76C6-44CC-A9EA-DE387F831CB4}"/>
                  </a:ext>
                </a:extLst>
              </p:cNvPr>
              <p:cNvSpPr/>
              <p:nvPr/>
            </p:nvSpPr>
            <p:spPr>
              <a:xfrm>
                <a:off x="10602165" y="4357766"/>
                <a:ext cx="271572" cy="26329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>
                  <a:noFill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3C13C2D-EC92-4C1D-8D55-4B50A5EDCBF0}"/>
                  </a:ext>
                </a:extLst>
              </p:cNvPr>
              <p:cNvSpPr/>
              <p:nvPr/>
            </p:nvSpPr>
            <p:spPr>
              <a:xfrm>
                <a:off x="10064180" y="4365461"/>
                <a:ext cx="271572" cy="26329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>
                  <a:noFill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F62792F-9B51-470A-BF29-CB9C096C2D22}"/>
                  </a:ext>
                </a:extLst>
              </p:cNvPr>
              <p:cNvSpPr/>
              <p:nvPr/>
            </p:nvSpPr>
            <p:spPr>
              <a:xfrm>
                <a:off x="9798631" y="5944467"/>
                <a:ext cx="271572" cy="26329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>
                  <a:noFill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92D7562-F091-40EA-8C20-AC9228EA0B05}"/>
                  </a:ext>
                </a:extLst>
              </p:cNvPr>
              <p:cNvSpPr/>
              <p:nvPr/>
            </p:nvSpPr>
            <p:spPr>
              <a:xfrm>
                <a:off x="9280129" y="5678384"/>
                <a:ext cx="271572" cy="26329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>
                  <a:noFill/>
                </a:endParaRPr>
              </a:p>
            </p:txBody>
          </p:sp>
        </p:grpSp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BC01582A-656A-4164-946F-EE03DFF30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034" y="1158359"/>
            <a:ext cx="2423931" cy="213900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D69BFBC-BED2-4B8A-BE9A-B6EEFAA2D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129" y="4208372"/>
            <a:ext cx="2476748" cy="215265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80F78A0D-8936-4105-9384-678D86AE40CA}"/>
              </a:ext>
            </a:extLst>
          </p:cNvPr>
          <p:cNvSpPr txBox="1"/>
          <p:nvPr/>
        </p:nvSpPr>
        <p:spPr>
          <a:xfrm>
            <a:off x="428696" y="538351"/>
            <a:ext cx="3284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Step 1. Create raster stack at 10-m resolution</a:t>
            </a:r>
          </a:p>
          <a:p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by including the most important environmental</a:t>
            </a:r>
          </a:p>
          <a:p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variables (e.g., elevation, wetness index,</a:t>
            </a:r>
          </a:p>
          <a:p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radiation, canopy cover).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DA1D86-FF9C-4DA2-8E65-2215C25FDAF5}"/>
              </a:ext>
            </a:extLst>
          </p:cNvPr>
          <p:cNvSpPr txBox="1"/>
          <p:nvPr/>
        </p:nvSpPr>
        <p:spPr>
          <a:xfrm>
            <a:off x="406716" y="3716575"/>
            <a:ext cx="3464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Step 2. Mask cells outside the study area or too </a:t>
            </a:r>
          </a:p>
          <a:p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close to roads and buildings.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1E5FB88-00CF-4763-B9F1-30DF6DF1FA5E}"/>
              </a:ext>
            </a:extLst>
          </p:cNvPr>
          <p:cNvSpPr txBox="1"/>
          <p:nvPr/>
        </p:nvSpPr>
        <p:spPr>
          <a:xfrm>
            <a:off x="4281249" y="494505"/>
            <a:ext cx="3764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Step 3. Select randomly half of the raster stack cells </a:t>
            </a:r>
            <a:b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and run ordination analyses. Select the first three </a:t>
            </a:r>
            <a:b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ordination axes.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D117115-9708-4907-AA6E-81CEB0020859}"/>
              </a:ext>
            </a:extLst>
          </p:cNvPr>
          <p:cNvSpPr txBox="1"/>
          <p:nvPr/>
        </p:nvSpPr>
        <p:spPr>
          <a:xfrm>
            <a:off x="4474071" y="3566983"/>
            <a:ext cx="3254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Step 4. Take a systematic sample from the </a:t>
            </a:r>
            <a:b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environmental space and save the selection. </a:t>
            </a:r>
            <a:b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Repeat steps 3 &amp; 4 e.g., 100 times.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A3AE00B-BC0C-489B-AC0B-C0BE60A69FBF}"/>
              </a:ext>
            </a:extLst>
          </p:cNvPr>
          <p:cNvSpPr txBox="1"/>
          <p:nvPr/>
        </p:nvSpPr>
        <p:spPr>
          <a:xfrm>
            <a:off x="8298950" y="607403"/>
            <a:ext cx="3422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Step 5. Sum up how many times each cell was</a:t>
            </a:r>
            <a:b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selected in the repeated initial sampling rounds.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C488C9D-4CC8-47F1-94B1-F4CB6161AC35}"/>
              </a:ext>
            </a:extLst>
          </p:cNvPr>
          <p:cNvSpPr txBox="1"/>
          <p:nvPr/>
        </p:nvSpPr>
        <p:spPr>
          <a:xfrm>
            <a:off x="8207645" y="3533679"/>
            <a:ext cx="38202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Step 6. Use the summed cell values as weights in the</a:t>
            </a:r>
            <a:b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final sampling when iteratively selecting cells until </a:t>
            </a:r>
            <a:b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the wanted number of sampled cells is reached while</a:t>
            </a:r>
            <a:b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also keeping a minimum distance between the </a:t>
            </a:r>
            <a:b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sampled locations (e.g., 100m).</a:t>
            </a:r>
            <a:b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i-FI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D66F2DD-098E-4992-A66C-5D4B7CB8DD88}"/>
              </a:ext>
            </a:extLst>
          </p:cNvPr>
          <p:cNvGrpSpPr/>
          <p:nvPr/>
        </p:nvGrpSpPr>
        <p:grpSpPr>
          <a:xfrm>
            <a:off x="8979424" y="1269883"/>
            <a:ext cx="2327082" cy="1741500"/>
            <a:chOff x="8979424" y="1269883"/>
            <a:chExt cx="2327082" cy="1741500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F3171A5B-11F1-4BB5-A32D-7076E7AF0249}"/>
                </a:ext>
              </a:extLst>
            </p:cNvPr>
            <p:cNvGrpSpPr/>
            <p:nvPr/>
          </p:nvGrpSpPr>
          <p:grpSpPr>
            <a:xfrm>
              <a:off x="8979424" y="1272829"/>
              <a:ext cx="2237532" cy="1738554"/>
              <a:chOff x="2568931" y="6382189"/>
              <a:chExt cx="2237532" cy="1738554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65F9010-056F-40AB-AC14-D5AA1E489BEE}"/>
                  </a:ext>
                </a:extLst>
              </p:cNvPr>
              <p:cNvSpPr/>
              <p:nvPr/>
            </p:nvSpPr>
            <p:spPr>
              <a:xfrm>
                <a:off x="2568932" y="6382189"/>
                <a:ext cx="1977946" cy="17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F71A7C2A-9CB5-45A6-95A6-7BE0ACB9697A}"/>
                  </a:ext>
                </a:extLst>
              </p:cNvPr>
              <p:cNvGrpSpPr/>
              <p:nvPr/>
            </p:nvGrpSpPr>
            <p:grpSpPr>
              <a:xfrm>
                <a:off x="2568931" y="6382189"/>
                <a:ext cx="2237532" cy="1737030"/>
                <a:chOff x="9090089" y="884253"/>
                <a:chExt cx="2237532" cy="1737030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D47326C-A446-486E-A598-5635EE4C20D8}"/>
                    </a:ext>
                  </a:extLst>
                </p:cNvPr>
                <p:cNvSpPr/>
                <p:nvPr/>
              </p:nvSpPr>
              <p:spPr>
                <a:xfrm>
                  <a:off x="9090089" y="884253"/>
                  <a:ext cx="1977946" cy="17262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i-FI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FAD4ED5-2AA7-420A-8CF0-9954C7F0227C}"/>
                    </a:ext>
                  </a:extLst>
                </p:cNvPr>
                <p:cNvSpPr/>
                <p:nvPr/>
              </p:nvSpPr>
              <p:spPr>
                <a:xfrm>
                  <a:off x="9828470" y="1378596"/>
                  <a:ext cx="252979" cy="245265"/>
                </a:xfrm>
                <a:prstGeom prst="rect">
                  <a:avLst/>
                </a:prstGeom>
                <a:solidFill>
                  <a:srgbClr val="FFA14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i-FI">
                    <a:noFill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6B36037-B750-4B32-9236-0D236AED7E3F}"/>
                    </a:ext>
                  </a:extLst>
                </p:cNvPr>
                <p:cNvSpPr/>
                <p:nvPr/>
              </p:nvSpPr>
              <p:spPr>
                <a:xfrm>
                  <a:off x="10076643" y="1378595"/>
                  <a:ext cx="252979" cy="245265"/>
                </a:xfrm>
                <a:prstGeom prst="rect">
                  <a:avLst/>
                </a:prstGeom>
                <a:solidFill>
                  <a:srgbClr val="FDF1B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i-FI">
                    <a:noFill/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8FE4C0B-A81C-4241-856B-A86E9C54D245}"/>
                    </a:ext>
                  </a:extLst>
                </p:cNvPr>
                <p:cNvSpPr/>
                <p:nvPr/>
              </p:nvSpPr>
              <p:spPr>
                <a:xfrm>
                  <a:off x="10816215" y="894387"/>
                  <a:ext cx="252979" cy="245265"/>
                </a:xfrm>
                <a:prstGeom prst="rect">
                  <a:avLst/>
                </a:prstGeom>
                <a:solidFill>
                  <a:srgbClr val="FF060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i-FI">
                    <a:noFill/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156E663-31FA-4DEE-A35E-11240B7DC7FF}"/>
                    </a:ext>
                  </a:extLst>
                </p:cNvPr>
                <p:cNvSpPr/>
                <p:nvPr/>
              </p:nvSpPr>
              <p:spPr>
                <a:xfrm>
                  <a:off x="9331112" y="1623859"/>
                  <a:ext cx="252979" cy="245265"/>
                </a:xfrm>
                <a:prstGeom prst="rect">
                  <a:avLst/>
                </a:prstGeom>
                <a:solidFill>
                  <a:srgbClr val="FEE1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i-FI">
                    <a:noFill/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38677846-3367-4593-97A7-100354A7F306}"/>
                    </a:ext>
                  </a:extLst>
                </p:cNvPr>
                <p:cNvSpPr/>
                <p:nvPr/>
              </p:nvSpPr>
              <p:spPr>
                <a:xfrm>
                  <a:off x="9583402" y="1871895"/>
                  <a:ext cx="252979" cy="245265"/>
                </a:xfrm>
                <a:prstGeom prst="rect">
                  <a:avLst/>
                </a:prstGeom>
                <a:solidFill>
                  <a:srgbClr val="FF060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i-FI">
                    <a:noFill/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AD142F7F-CB00-4C64-B948-65768B1E8DA2}"/>
                    </a:ext>
                  </a:extLst>
                </p:cNvPr>
                <p:cNvSpPr/>
                <p:nvPr/>
              </p:nvSpPr>
              <p:spPr>
                <a:xfrm>
                  <a:off x="9830400" y="1871895"/>
                  <a:ext cx="252979" cy="245265"/>
                </a:xfrm>
                <a:prstGeom prst="rect">
                  <a:avLst/>
                </a:prstGeom>
                <a:solidFill>
                  <a:srgbClr val="FF060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i-FI">
                    <a:noFill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F852724-07CC-4AD6-A5FD-3134E32E5493}"/>
                    </a:ext>
                  </a:extLst>
                </p:cNvPr>
                <p:cNvSpPr/>
                <p:nvPr/>
              </p:nvSpPr>
              <p:spPr>
                <a:xfrm>
                  <a:off x="10321731" y="1869681"/>
                  <a:ext cx="252979" cy="245265"/>
                </a:xfrm>
                <a:prstGeom prst="rect">
                  <a:avLst/>
                </a:prstGeom>
                <a:solidFill>
                  <a:srgbClr val="FF86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i-FI">
                    <a:noFill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28D24D4-8939-4024-B031-AAC971705307}"/>
                    </a:ext>
                  </a:extLst>
                </p:cNvPr>
                <p:cNvSpPr/>
                <p:nvPr/>
              </p:nvSpPr>
              <p:spPr>
                <a:xfrm>
                  <a:off x="10314265" y="2365437"/>
                  <a:ext cx="252979" cy="245265"/>
                </a:xfrm>
                <a:prstGeom prst="rect">
                  <a:avLst/>
                </a:prstGeom>
                <a:solidFill>
                  <a:srgbClr val="FF6B3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i-FI">
                    <a:noFill/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3847ECC-FE25-44BB-BDF7-AFDE5D8A2990}"/>
                    </a:ext>
                  </a:extLst>
                </p:cNvPr>
                <p:cNvSpPr/>
                <p:nvPr/>
              </p:nvSpPr>
              <p:spPr>
                <a:xfrm>
                  <a:off x="10580463" y="1376301"/>
                  <a:ext cx="252979" cy="245265"/>
                </a:xfrm>
                <a:prstGeom prst="rect">
                  <a:avLst/>
                </a:prstGeom>
                <a:solidFill>
                  <a:srgbClr val="FF060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i-FI">
                    <a:noFill/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82DE9DC-48E9-4475-9D0E-59263F01770B}"/>
                    </a:ext>
                  </a:extLst>
                </p:cNvPr>
                <p:cNvSpPr/>
                <p:nvPr/>
              </p:nvSpPr>
              <p:spPr>
                <a:xfrm>
                  <a:off x="9099505" y="894385"/>
                  <a:ext cx="252979" cy="245265"/>
                </a:xfrm>
                <a:prstGeom prst="rect">
                  <a:avLst/>
                </a:prstGeom>
                <a:solidFill>
                  <a:srgbClr val="FF46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i-FI">
                    <a:noFill/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65ADD272-7A13-43A5-8215-48115549E541}"/>
                    </a:ext>
                  </a:extLst>
                </p:cNvPr>
                <p:cNvSpPr/>
                <p:nvPr/>
              </p:nvSpPr>
              <p:spPr>
                <a:xfrm>
                  <a:off x="9331800" y="2117160"/>
                  <a:ext cx="252979" cy="245265"/>
                </a:xfrm>
                <a:prstGeom prst="rect">
                  <a:avLst/>
                </a:prstGeom>
                <a:solidFill>
                  <a:srgbClr val="FF6B3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i-FI">
                    <a:noFill/>
                  </a:endParaRP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7CA20798-3E6A-430E-9090-754ACF8D43BF}"/>
                    </a:ext>
                  </a:extLst>
                </p:cNvPr>
                <p:cNvSpPr/>
                <p:nvPr/>
              </p:nvSpPr>
              <p:spPr>
                <a:xfrm>
                  <a:off x="10320750" y="895934"/>
                  <a:ext cx="252979" cy="245265"/>
                </a:xfrm>
                <a:prstGeom prst="rect">
                  <a:avLst/>
                </a:prstGeom>
                <a:solidFill>
                  <a:srgbClr val="FEE1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i-FI">
                    <a:noFill/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8B231D2-ABC8-4977-96B1-81F0AEF7D578}"/>
                    </a:ext>
                  </a:extLst>
                </p:cNvPr>
                <p:cNvSpPr/>
                <p:nvPr/>
              </p:nvSpPr>
              <p:spPr>
                <a:xfrm>
                  <a:off x="10316808" y="1134740"/>
                  <a:ext cx="252979" cy="245265"/>
                </a:xfrm>
                <a:prstGeom prst="rect">
                  <a:avLst/>
                </a:prstGeom>
                <a:solidFill>
                  <a:srgbClr val="FEE1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i-FI">
                    <a:noFill/>
                  </a:endParaRP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59602ABB-152B-43E4-BCB1-364EDB7219E3}"/>
                    </a:ext>
                  </a:extLst>
                </p:cNvPr>
                <p:cNvSpPr/>
                <p:nvPr/>
              </p:nvSpPr>
              <p:spPr>
                <a:xfrm>
                  <a:off x="9354577" y="1135686"/>
                  <a:ext cx="252979" cy="245265"/>
                </a:xfrm>
                <a:prstGeom prst="rect">
                  <a:avLst/>
                </a:prstGeom>
                <a:solidFill>
                  <a:srgbClr val="FFAA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i-FI">
                    <a:noFill/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696F960D-0EB2-497A-BF0D-BBCF9E72B974}"/>
                    </a:ext>
                  </a:extLst>
                </p:cNvPr>
                <p:cNvSpPr/>
                <p:nvPr/>
              </p:nvSpPr>
              <p:spPr>
                <a:xfrm>
                  <a:off x="9828470" y="894230"/>
                  <a:ext cx="252979" cy="245265"/>
                </a:xfrm>
                <a:prstGeom prst="rect">
                  <a:avLst/>
                </a:prstGeom>
                <a:solidFill>
                  <a:srgbClr val="FF6B3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i-FI">
                    <a:noFill/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D3DEE4E-647B-485C-AEC3-E8845C3281C1}"/>
                    </a:ext>
                  </a:extLst>
                </p:cNvPr>
                <p:cNvSpPr/>
                <p:nvPr/>
              </p:nvSpPr>
              <p:spPr>
                <a:xfrm>
                  <a:off x="10074626" y="1624034"/>
                  <a:ext cx="252979" cy="245265"/>
                </a:xfrm>
                <a:prstGeom prst="rect">
                  <a:avLst/>
                </a:prstGeom>
                <a:solidFill>
                  <a:srgbClr val="FF86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i-FI">
                    <a:noFill/>
                  </a:endParaRP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0C4A755-6BF3-451F-B135-C4CC9C9931D6}"/>
                    </a:ext>
                  </a:extLst>
                </p:cNvPr>
                <p:cNvSpPr/>
                <p:nvPr/>
              </p:nvSpPr>
              <p:spPr>
                <a:xfrm>
                  <a:off x="9581101" y="2376018"/>
                  <a:ext cx="252979" cy="245265"/>
                </a:xfrm>
                <a:prstGeom prst="rect">
                  <a:avLst/>
                </a:prstGeom>
                <a:solidFill>
                  <a:srgbClr val="FF060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i-FI">
                    <a:noFill/>
                  </a:endParaRP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01901B65-AD0E-4D34-B54C-5A002D5F67F0}"/>
                    </a:ext>
                  </a:extLst>
                </p:cNvPr>
                <p:cNvSpPr/>
                <p:nvPr/>
              </p:nvSpPr>
              <p:spPr>
                <a:xfrm>
                  <a:off x="9098097" y="2117266"/>
                  <a:ext cx="252979" cy="245265"/>
                </a:xfrm>
                <a:prstGeom prst="rect">
                  <a:avLst/>
                </a:prstGeom>
                <a:solidFill>
                  <a:srgbClr val="FF6B3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i-FI">
                    <a:noFill/>
                  </a:endParaRP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A1FAEBE-9C59-4E7C-A635-2C9D43DE4480}"/>
                    </a:ext>
                  </a:extLst>
                </p:cNvPr>
                <p:cNvSpPr/>
                <p:nvPr/>
              </p:nvSpPr>
              <p:spPr>
                <a:xfrm>
                  <a:off x="10559431" y="2366910"/>
                  <a:ext cx="252979" cy="245265"/>
                </a:xfrm>
                <a:prstGeom prst="rect">
                  <a:avLst/>
                </a:prstGeom>
                <a:solidFill>
                  <a:srgbClr val="FF86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i-FI">
                    <a:noFill/>
                  </a:endParaRP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9E22E3FB-03A0-4A34-A06D-AD346431DCEE}"/>
                    </a:ext>
                  </a:extLst>
                </p:cNvPr>
                <p:cNvSpPr/>
                <p:nvPr/>
              </p:nvSpPr>
              <p:spPr>
                <a:xfrm rot="10800000">
                  <a:off x="11122246" y="884253"/>
                  <a:ext cx="205375" cy="172644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000"/>
                    </a:gs>
                    <a:gs pos="48000">
                      <a:schemeClr val="accent4">
                        <a:lumMod val="60000"/>
                        <a:lumOff val="40000"/>
                      </a:schemeClr>
                    </a:gs>
                    <a:gs pos="100000">
                      <a:srgbClr val="FCFDDF"/>
                    </a:gs>
                  </a:gsLst>
                  <a:lin ang="16200000" scaled="1"/>
                  <a:tileRect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i-FI"/>
                </a:p>
              </p:txBody>
            </p:sp>
          </p:grp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3844051-2E1C-4F5B-9146-9962B697A928}"/>
                </a:ext>
              </a:extLst>
            </p:cNvPr>
            <p:cNvSpPr txBox="1"/>
            <p:nvPr/>
          </p:nvSpPr>
          <p:spPr>
            <a:xfrm>
              <a:off x="10927560" y="1269883"/>
              <a:ext cx="369332" cy="3760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fi-FI" sz="1200" dirty="0"/>
                <a:t>High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F24A62B-40DF-4AEC-B5AB-1CFEE3400EFB}"/>
                </a:ext>
              </a:extLst>
            </p:cNvPr>
            <p:cNvSpPr txBox="1"/>
            <p:nvPr/>
          </p:nvSpPr>
          <p:spPr>
            <a:xfrm>
              <a:off x="10937174" y="2650736"/>
              <a:ext cx="369332" cy="348237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fi-FI" sz="1200" dirty="0"/>
                <a:t>Low</a:t>
              </a:r>
            </a:p>
          </p:txBody>
        </p:sp>
      </p:grpSp>
      <p:sp>
        <p:nvSpPr>
          <p:cNvPr id="100" name="Arrow: Down 99">
            <a:extLst>
              <a:ext uri="{FF2B5EF4-FFF2-40B4-BE49-F238E27FC236}">
                <a16:creationId xmlns:a16="http://schemas.microsoft.com/office/drawing/2014/main" id="{C2440798-BDF3-4139-A043-EA8041D83773}"/>
              </a:ext>
            </a:extLst>
          </p:cNvPr>
          <p:cNvSpPr/>
          <p:nvPr/>
        </p:nvSpPr>
        <p:spPr>
          <a:xfrm>
            <a:off x="2037016" y="3275395"/>
            <a:ext cx="368046" cy="357872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1" name="Arrow: Down 100">
            <a:extLst>
              <a:ext uri="{FF2B5EF4-FFF2-40B4-BE49-F238E27FC236}">
                <a16:creationId xmlns:a16="http://schemas.microsoft.com/office/drawing/2014/main" id="{D83C2E99-43E5-4DA9-A648-5BB2E251F782}"/>
              </a:ext>
            </a:extLst>
          </p:cNvPr>
          <p:cNvSpPr/>
          <p:nvPr/>
        </p:nvSpPr>
        <p:spPr>
          <a:xfrm>
            <a:off x="6001366" y="3216693"/>
            <a:ext cx="368046" cy="357872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2" name="Arrow: Down 101">
            <a:extLst>
              <a:ext uri="{FF2B5EF4-FFF2-40B4-BE49-F238E27FC236}">
                <a16:creationId xmlns:a16="http://schemas.microsoft.com/office/drawing/2014/main" id="{3814A0B5-7389-44E3-BB10-AEDED7DF30B9}"/>
              </a:ext>
            </a:extLst>
          </p:cNvPr>
          <p:cNvSpPr/>
          <p:nvPr/>
        </p:nvSpPr>
        <p:spPr>
          <a:xfrm>
            <a:off x="9938126" y="3231052"/>
            <a:ext cx="368046" cy="357872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3" name="Arrow: Down 102">
            <a:extLst>
              <a:ext uri="{FF2B5EF4-FFF2-40B4-BE49-F238E27FC236}">
                <a16:creationId xmlns:a16="http://schemas.microsoft.com/office/drawing/2014/main" id="{DD753994-081B-4609-88B0-D99B108A4899}"/>
              </a:ext>
            </a:extLst>
          </p:cNvPr>
          <p:cNvSpPr/>
          <p:nvPr/>
        </p:nvSpPr>
        <p:spPr>
          <a:xfrm rot="13410839">
            <a:off x="3921200" y="3223744"/>
            <a:ext cx="368046" cy="357872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4" name="Arrow: Down 103">
            <a:extLst>
              <a:ext uri="{FF2B5EF4-FFF2-40B4-BE49-F238E27FC236}">
                <a16:creationId xmlns:a16="http://schemas.microsoft.com/office/drawing/2014/main" id="{DB0DFE88-A8B4-4647-90A4-CA20C8C0FC24}"/>
              </a:ext>
            </a:extLst>
          </p:cNvPr>
          <p:cNvSpPr/>
          <p:nvPr/>
        </p:nvSpPr>
        <p:spPr>
          <a:xfrm rot="13410839">
            <a:off x="7921201" y="3216693"/>
            <a:ext cx="368046" cy="357872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FBECD74-8F04-4F34-BFBB-38D5083BC2C3}"/>
              </a:ext>
            </a:extLst>
          </p:cNvPr>
          <p:cNvSpPr txBox="1"/>
          <p:nvPr/>
        </p:nvSpPr>
        <p:spPr>
          <a:xfrm>
            <a:off x="526606" y="77760"/>
            <a:ext cx="3138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u="sng" dirty="0"/>
              <a:t>Environmental raster preprocessing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640A822-9692-4596-9541-3F1AD380B5B3}"/>
              </a:ext>
            </a:extLst>
          </p:cNvPr>
          <p:cNvSpPr txBox="1"/>
          <p:nvPr/>
        </p:nvSpPr>
        <p:spPr>
          <a:xfrm>
            <a:off x="4247080" y="77760"/>
            <a:ext cx="375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u="sng" dirty="0"/>
              <a:t>Initial samplings from environmental space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857CD4D-A59C-4C16-B424-2453C8E3ACE9}"/>
              </a:ext>
            </a:extLst>
          </p:cNvPr>
          <p:cNvSpPr txBox="1"/>
          <p:nvPr/>
        </p:nvSpPr>
        <p:spPr>
          <a:xfrm>
            <a:off x="9022956" y="77760"/>
            <a:ext cx="1963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u="sng" dirty="0"/>
              <a:t>Final spatial selection</a:t>
            </a:r>
          </a:p>
        </p:txBody>
      </p:sp>
    </p:spTree>
    <p:extLst>
      <p:ext uri="{BB962C8B-B14F-4D97-AF65-F5344CB8AC3E}">
        <p14:creationId xmlns:p14="http://schemas.microsoft.com/office/powerpoint/2010/main" val="1449166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185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Niittynen, Pekka O</dc:creator>
  <cp:lastModifiedBy>Niittynen, Pekka O</cp:lastModifiedBy>
  <cp:revision>12</cp:revision>
  <dcterms:created xsi:type="dcterms:W3CDTF">2022-01-25T14:07:36Z</dcterms:created>
  <dcterms:modified xsi:type="dcterms:W3CDTF">2022-01-25T19:42:08Z</dcterms:modified>
</cp:coreProperties>
</file>