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2"/>
    <p:sldId id="257" r:id="rId43"/>
    <p:sldId id="258" r:id="rId44"/>
    <p:sldId id="259" r:id="rId45"/>
    <p:sldId id="260" r:id="rId46"/>
    <p:sldId id="261" r:id="rId47"/>
    <p:sldId id="262" r:id="rId48"/>
    <p:sldId id="263" r:id="rId49"/>
    <p:sldId id="264" r:id="rId5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apey" charset="1" panose="02000000000000000000"/>
      <p:regular r:id="rId10"/>
    </p:embeddedFont>
    <p:embeddedFont>
      <p:font typeface="Arapey Bold" charset="1" panose="02000000000000000000"/>
      <p:regular r:id="rId11"/>
    </p:embeddedFont>
    <p:embeddedFont>
      <p:font typeface="Arapey Italics" charset="1" panose="02000000000000000000"/>
      <p:regular r:id="rId12"/>
    </p:embeddedFont>
    <p:embeddedFont>
      <p:font typeface="Arapey Bold Italics" charset="1" panose="02000000000000000000"/>
      <p:regular r:id="rId13"/>
    </p:embeddedFont>
    <p:embeddedFont>
      <p:font typeface="Codec Pro ExtraBold" charset="1" panose="00000700000000000000"/>
      <p:regular r:id="rId14"/>
    </p:embeddedFont>
    <p:embeddedFont>
      <p:font typeface="Codec Pro ExtraBold Bold" charset="1" panose="000009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Open Sans Italics" charset="1" panose="020B0606030504020204"/>
      <p:regular r:id="rId18"/>
    </p:embeddedFont>
    <p:embeddedFont>
      <p:font typeface="Open Sans Bold Italics" charset="1" panose="020B0806030504020204"/>
      <p:regular r:id="rId19"/>
    </p:embeddedFont>
    <p:embeddedFont>
      <p:font typeface="Open Sans Light" charset="1" panose="020B0306030504020204"/>
      <p:regular r:id="rId20"/>
    </p:embeddedFont>
    <p:embeddedFont>
      <p:font typeface="Open Sans Light Italics" charset="1" panose="020B0306030504020204"/>
      <p:regular r:id="rId21"/>
    </p:embeddedFont>
    <p:embeddedFont>
      <p:font typeface="Open Sans Ultra-Bold" charset="1" panose="00000000000000000000"/>
      <p:regular r:id="rId22"/>
    </p:embeddedFont>
    <p:embeddedFont>
      <p:font typeface="Open Sans Ultra-Bold Italics" charset="1" panose="00000000000000000000"/>
      <p:regular r:id="rId23"/>
    </p:embeddedFont>
    <p:embeddedFont>
      <p:font typeface="Montserrat" charset="1" panose="00000500000000000000"/>
      <p:regular r:id="rId24"/>
    </p:embeddedFont>
    <p:embeddedFont>
      <p:font typeface="Montserrat Bold" charset="1" panose="00000800000000000000"/>
      <p:regular r:id="rId25"/>
    </p:embeddedFont>
    <p:embeddedFont>
      <p:font typeface="Montserrat Italics" charset="1" panose="00000500000000000000"/>
      <p:regular r:id="rId26"/>
    </p:embeddedFont>
    <p:embeddedFont>
      <p:font typeface="Montserrat Bold Italics" charset="1" panose="00000800000000000000"/>
      <p:regular r:id="rId27"/>
    </p:embeddedFont>
    <p:embeddedFont>
      <p:font typeface="Montserrat Thin" charset="1" panose="00000300000000000000"/>
      <p:regular r:id="rId28"/>
    </p:embeddedFont>
    <p:embeddedFont>
      <p:font typeface="Montserrat Thin Italics" charset="1" panose="00000300000000000000"/>
      <p:regular r:id="rId29"/>
    </p:embeddedFont>
    <p:embeddedFont>
      <p:font typeface="Montserrat Extra-Light" charset="1" panose="00000300000000000000"/>
      <p:regular r:id="rId30"/>
    </p:embeddedFont>
    <p:embeddedFont>
      <p:font typeface="Montserrat Extra-Light Italics" charset="1" panose="00000300000000000000"/>
      <p:regular r:id="rId31"/>
    </p:embeddedFont>
    <p:embeddedFont>
      <p:font typeface="Montserrat Light" charset="1" panose="00000400000000000000"/>
      <p:regular r:id="rId32"/>
    </p:embeddedFont>
    <p:embeddedFont>
      <p:font typeface="Montserrat Light Italics" charset="1" panose="00000400000000000000"/>
      <p:regular r:id="rId33"/>
    </p:embeddedFont>
    <p:embeddedFont>
      <p:font typeface="Montserrat Medium" charset="1" panose="00000600000000000000"/>
      <p:regular r:id="rId34"/>
    </p:embeddedFont>
    <p:embeddedFont>
      <p:font typeface="Montserrat Medium Italics" charset="1" panose="00000600000000000000"/>
      <p:regular r:id="rId35"/>
    </p:embeddedFont>
    <p:embeddedFont>
      <p:font typeface="Montserrat Semi-Bold" charset="1" panose="00000700000000000000"/>
      <p:regular r:id="rId36"/>
    </p:embeddedFont>
    <p:embeddedFont>
      <p:font typeface="Montserrat Semi-Bold Italics" charset="1" panose="00000700000000000000"/>
      <p:regular r:id="rId37"/>
    </p:embeddedFont>
    <p:embeddedFont>
      <p:font typeface="Montserrat Ultra-Bold" charset="1" panose="00000900000000000000"/>
      <p:regular r:id="rId38"/>
    </p:embeddedFont>
    <p:embeddedFont>
      <p:font typeface="Montserrat Ultra-Bold Italics" charset="1" panose="00000900000000000000"/>
      <p:regular r:id="rId39"/>
    </p:embeddedFont>
    <p:embeddedFont>
      <p:font typeface="Montserrat Heavy" charset="1" panose="00000A00000000000000"/>
      <p:regular r:id="rId40"/>
    </p:embeddedFont>
    <p:embeddedFont>
      <p:font typeface="Montserrat Heavy Italics" charset="1" panose="00000A0000000000000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slides/slide1.xml" Type="http://schemas.openxmlformats.org/officeDocument/2006/relationships/slide"/><Relationship Id="rId43" Target="slides/slide2.xml" Type="http://schemas.openxmlformats.org/officeDocument/2006/relationships/slide"/><Relationship Id="rId44" Target="slides/slide3.xml" Type="http://schemas.openxmlformats.org/officeDocument/2006/relationships/slide"/><Relationship Id="rId45" Target="slides/slide4.xml" Type="http://schemas.openxmlformats.org/officeDocument/2006/relationships/slide"/><Relationship Id="rId46" Target="slides/slide5.xml" Type="http://schemas.openxmlformats.org/officeDocument/2006/relationships/slide"/><Relationship Id="rId47" Target="slides/slide6.xml" Type="http://schemas.openxmlformats.org/officeDocument/2006/relationships/slide"/><Relationship Id="rId48" Target="slides/slide7.xml" Type="http://schemas.openxmlformats.org/officeDocument/2006/relationships/slide"/><Relationship Id="rId49" Target="slides/slide8.xml" Type="http://schemas.openxmlformats.org/officeDocument/2006/relationships/slide"/><Relationship Id="rId5" Target="tableStyles.xml" Type="http://schemas.openxmlformats.org/officeDocument/2006/relationships/tableStyles"/><Relationship Id="rId50" Target="slides/slide9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10113" y="2652012"/>
            <a:ext cx="1276987" cy="1276987"/>
          </a:xfrm>
          <a:custGeom>
            <a:avLst/>
            <a:gdLst/>
            <a:ahLst/>
            <a:cxnLst/>
            <a:rect r="r" b="b" t="t" l="l"/>
            <a:pathLst>
              <a:path h="1276987" w="1276987">
                <a:moveTo>
                  <a:pt x="0" y="0"/>
                </a:moveTo>
                <a:lnTo>
                  <a:pt x="1276987" y="0"/>
                </a:lnTo>
                <a:lnTo>
                  <a:pt x="1276987" y="1276987"/>
                </a:lnTo>
                <a:lnTo>
                  <a:pt x="0" y="1276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20864" y="1427539"/>
            <a:ext cx="482144" cy="467032"/>
          </a:xfrm>
          <a:custGeom>
            <a:avLst/>
            <a:gdLst/>
            <a:ahLst/>
            <a:cxnLst/>
            <a:rect r="r" b="b" t="t" l="l"/>
            <a:pathLst>
              <a:path h="467032" w="482144">
                <a:moveTo>
                  <a:pt x="0" y="0"/>
                </a:moveTo>
                <a:lnTo>
                  <a:pt x="482145" y="0"/>
                </a:lnTo>
                <a:lnTo>
                  <a:pt x="482145" y="467031"/>
                </a:lnTo>
                <a:lnTo>
                  <a:pt x="0" y="467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682761">
            <a:off x="-1552663" y="-135476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53012" y="5388655"/>
            <a:ext cx="7634988" cy="5057794"/>
          </a:xfrm>
          <a:custGeom>
            <a:avLst/>
            <a:gdLst/>
            <a:ahLst/>
            <a:cxnLst/>
            <a:rect r="r" b="b" t="t" l="l"/>
            <a:pathLst>
              <a:path h="5057794" w="7634988">
                <a:moveTo>
                  <a:pt x="0" y="0"/>
                </a:moveTo>
                <a:lnTo>
                  <a:pt x="7634988" y="0"/>
                </a:lnTo>
                <a:lnTo>
                  <a:pt x="7634988" y="5057794"/>
                </a:lnTo>
                <a:lnTo>
                  <a:pt x="0" y="50577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856" t="0" r="-16317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62278" y="3157155"/>
            <a:ext cx="8087157" cy="5148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04"/>
              </a:lnSpc>
            </a:pPr>
            <a:r>
              <a:rPr lang="en-US" sz="8253" spc="561">
                <a:solidFill>
                  <a:srgbClr val="000000"/>
                </a:solidFill>
                <a:latin typeface="Codec Pro ExtraBold"/>
              </a:rPr>
              <a:t>IMDb Score Prediction</a:t>
            </a:r>
          </a:p>
          <a:p>
            <a:pPr>
              <a:lnSpc>
                <a:spcPts val="9904"/>
              </a:lnSpc>
            </a:pPr>
            <a:r>
              <a:rPr lang="en-US" sz="8253" spc="561">
                <a:solidFill>
                  <a:srgbClr val="000000"/>
                </a:solidFill>
                <a:latin typeface="Codec Pro ExtraBold"/>
              </a:rPr>
              <a:t>  </a:t>
            </a:r>
          </a:p>
          <a:p>
            <a:pPr>
              <a:lnSpc>
                <a:spcPts val="9904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-707831" y="-509930"/>
            <a:ext cx="2425135" cy="242513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11C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2778228">
            <a:off x="10152314" y="2837758"/>
            <a:ext cx="809761" cy="692103"/>
          </a:xfrm>
          <a:custGeom>
            <a:avLst/>
            <a:gdLst/>
            <a:ahLst/>
            <a:cxnLst/>
            <a:rect r="r" b="b" t="t" l="l"/>
            <a:pathLst>
              <a:path h="692103" w="809761">
                <a:moveTo>
                  <a:pt x="0" y="0"/>
                </a:moveTo>
                <a:lnTo>
                  <a:pt x="809761" y="0"/>
                </a:lnTo>
                <a:lnTo>
                  <a:pt x="809761" y="692104"/>
                </a:lnTo>
                <a:lnTo>
                  <a:pt x="0" y="6921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8341" y="0"/>
            <a:ext cx="194539" cy="10287000"/>
            <a:chOff x="0" y="0"/>
            <a:chExt cx="438602" cy="231927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02" cy="23192797"/>
            </a:xfrm>
            <a:custGeom>
              <a:avLst/>
              <a:gdLst/>
              <a:ahLst/>
              <a:cxnLst/>
              <a:rect r="r" b="b" t="t" l="l"/>
              <a:pathLst>
                <a:path h="23192797" w="438602">
                  <a:moveTo>
                    <a:pt x="0" y="0"/>
                  </a:moveTo>
                  <a:lnTo>
                    <a:pt x="438602" y="0"/>
                  </a:lnTo>
                  <a:lnTo>
                    <a:pt x="438602" y="23192797"/>
                  </a:lnTo>
                  <a:lnTo>
                    <a:pt x="0" y="23192797"/>
                  </a:lnTo>
                  <a:close/>
                </a:path>
              </a:pathLst>
            </a:custGeom>
            <a:solidFill>
              <a:srgbClr val="14F9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252962" y="8414685"/>
            <a:ext cx="2425135" cy="242513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F9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829775" y="885814"/>
            <a:ext cx="9288593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>
                <a:solidFill>
                  <a:srgbClr val="1211CA"/>
                </a:solidFill>
                <a:latin typeface="Montserrat Ultra-Bold"/>
              </a:rPr>
              <a:t>Content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29775" y="3568590"/>
            <a:ext cx="13402506" cy="3963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17"/>
              </a:lnSpc>
            </a:pPr>
            <a:r>
              <a:rPr lang="en-US" sz="5181" spc="352">
                <a:solidFill>
                  <a:srgbClr val="000000"/>
                </a:solidFill>
                <a:latin typeface="Arapey"/>
              </a:rPr>
              <a:t>1.</a:t>
            </a:r>
            <a:r>
              <a:rPr lang="en-US" sz="5181" spc="352">
                <a:solidFill>
                  <a:srgbClr val="000000"/>
                </a:solidFill>
                <a:latin typeface="Arapey"/>
              </a:rPr>
              <a:t>Problem Statement</a:t>
            </a:r>
          </a:p>
          <a:p>
            <a:pPr algn="just">
              <a:lnSpc>
                <a:spcPts val="6217"/>
              </a:lnSpc>
            </a:pPr>
            <a:r>
              <a:rPr lang="en-US" sz="5181" spc="352">
                <a:solidFill>
                  <a:srgbClr val="000000"/>
                </a:solidFill>
                <a:latin typeface="Arapey"/>
              </a:rPr>
              <a:t>2.</a:t>
            </a:r>
            <a:r>
              <a:rPr lang="en-US" sz="5181" spc="352">
                <a:solidFill>
                  <a:srgbClr val="000000"/>
                </a:solidFill>
                <a:latin typeface="Arapey"/>
              </a:rPr>
              <a:t> Problem Definition &amp; </a:t>
            </a:r>
            <a:r>
              <a:rPr lang="en-US" sz="5181" spc="352">
                <a:solidFill>
                  <a:srgbClr val="000000"/>
                </a:solidFill>
                <a:latin typeface="Arapey"/>
              </a:rPr>
              <a:t>Design Thinking</a:t>
            </a:r>
          </a:p>
          <a:p>
            <a:pPr algn="just">
              <a:lnSpc>
                <a:spcPts val="6217"/>
              </a:lnSpc>
            </a:pPr>
            <a:r>
              <a:rPr lang="en-US" sz="5181" spc="352">
                <a:solidFill>
                  <a:srgbClr val="000000"/>
                </a:solidFill>
                <a:latin typeface="Arapey"/>
              </a:rPr>
              <a:t>3.Data Preprocessing &amp; Feature Engineering</a:t>
            </a:r>
          </a:p>
          <a:p>
            <a:pPr algn="just">
              <a:lnSpc>
                <a:spcPts val="6217"/>
              </a:lnSpc>
            </a:pPr>
            <a:r>
              <a:rPr lang="en-US" sz="5181" spc="352">
                <a:solidFill>
                  <a:srgbClr val="000000"/>
                </a:solidFill>
                <a:latin typeface="Arapey"/>
              </a:rPr>
              <a:t>4.Model Selection &amp; Model Training</a:t>
            </a:r>
          </a:p>
          <a:p>
            <a:pPr algn="just">
              <a:lnSpc>
                <a:spcPts val="6217"/>
              </a:lnSpc>
            </a:pPr>
            <a:r>
              <a:rPr lang="en-US" sz="5181" spc="352">
                <a:solidFill>
                  <a:srgbClr val="000000"/>
                </a:solidFill>
                <a:latin typeface="Arapey"/>
              </a:rPr>
              <a:t>5.Evaluation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661558" y="8823282"/>
            <a:ext cx="2016538" cy="201653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11C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8341" y="0"/>
            <a:ext cx="194539" cy="10287000"/>
            <a:chOff x="0" y="0"/>
            <a:chExt cx="438602" cy="231927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02" cy="23192797"/>
            </a:xfrm>
            <a:custGeom>
              <a:avLst/>
              <a:gdLst/>
              <a:ahLst/>
              <a:cxnLst/>
              <a:rect r="r" b="b" t="t" l="l"/>
              <a:pathLst>
                <a:path h="23192797" w="438602">
                  <a:moveTo>
                    <a:pt x="0" y="0"/>
                  </a:moveTo>
                  <a:lnTo>
                    <a:pt x="438602" y="0"/>
                  </a:lnTo>
                  <a:lnTo>
                    <a:pt x="438602" y="23192797"/>
                  </a:lnTo>
                  <a:lnTo>
                    <a:pt x="0" y="23192797"/>
                  </a:lnTo>
                  <a:close/>
                </a:path>
              </a:pathLst>
            </a:custGeom>
            <a:solidFill>
              <a:srgbClr val="14F9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252962" y="8414685"/>
            <a:ext cx="2425135" cy="242513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F9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829775" y="847714"/>
            <a:ext cx="9288593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60"/>
              </a:lnSpc>
            </a:pPr>
            <a:r>
              <a:rPr lang="en-US" sz="5600">
                <a:solidFill>
                  <a:srgbClr val="1211CA"/>
                </a:solidFill>
                <a:latin typeface="Montserrat Ultra-Bold"/>
              </a:rPr>
              <a:t>1.Problem 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35199" y="2497301"/>
            <a:ext cx="14726359" cy="733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20" indent="-518160" lvl="1">
              <a:lnSpc>
                <a:spcPts val="5759"/>
              </a:lnSpc>
              <a:buFont typeface="Arial"/>
              <a:buChar char="•"/>
            </a:pPr>
            <a:r>
              <a:rPr lang="en-US" sz="4800" spc="326">
                <a:solidFill>
                  <a:srgbClr val="000000"/>
                </a:solidFill>
                <a:latin typeface="Arapey"/>
              </a:rPr>
              <a:t>Develop a machine learning model to predict the IMDb scores of movies available on Films based on their genre, premiere date, runtime, and language. </a:t>
            </a:r>
          </a:p>
          <a:p>
            <a:pPr marL="1036320" indent="-518160" lvl="1">
              <a:lnSpc>
                <a:spcPts val="5759"/>
              </a:lnSpc>
              <a:buFont typeface="Arial"/>
              <a:buChar char="•"/>
            </a:pPr>
            <a:r>
              <a:rPr lang="en-US" sz="4800" spc="326">
                <a:solidFill>
                  <a:srgbClr val="000000"/>
                </a:solidFill>
                <a:latin typeface="Arapey"/>
              </a:rPr>
              <a:t>The model aims to accurately estimate the popularity of movies to assist users in discovering highly rated films that align with their preferences.</a:t>
            </a:r>
          </a:p>
          <a:p>
            <a:pPr algn="just">
              <a:lnSpc>
                <a:spcPts val="6005"/>
              </a:lnSpc>
            </a:pPr>
          </a:p>
          <a:p>
            <a:pPr algn="just">
              <a:lnSpc>
                <a:spcPts val="6005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6661558" y="8823282"/>
            <a:ext cx="2016538" cy="201653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11C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8341" y="0"/>
            <a:ext cx="194539" cy="10287000"/>
            <a:chOff x="0" y="0"/>
            <a:chExt cx="438602" cy="231927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02" cy="23192797"/>
            </a:xfrm>
            <a:custGeom>
              <a:avLst/>
              <a:gdLst/>
              <a:ahLst/>
              <a:cxnLst/>
              <a:rect r="r" b="b" t="t" l="l"/>
              <a:pathLst>
                <a:path h="23192797" w="438602">
                  <a:moveTo>
                    <a:pt x="0" y="0"/>
                  </a:moveTo>
                  <a:lnTo>
                    <a:pt x="438602" y="0"/>
                  </a:lnTo>
                  <a:lnTo>
                    <a:pt x="438602" y="23192797"/>
                  </a:lnTo>
                  <a:lnTo>
                    <a:pt x="0" y="23192797"/>
                  </a:lnTo>
                  <a:close/>
                </a:path>
              </a:pathLst>
            </a:custGeom>
            <a:solidFill>
              <a:srgbClr val="14F9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252962" y="8414685"/>
            <a:ext cx="2425135" cy="242513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F9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007305" y="659765"/>
            <a:ext cx="15458225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60"/>
              </a:lnSpc>
            </a:pPr>
            <a:r>
              <a:rPr lang="en-US" sz="5600">
                <a:solidFill>
                  <a:srgbClr val="1211CA"/>
                </a:solidFill>
                <a:latin typeface="Montserrat Ultra-Bold"/>
              </a:rPr>
              <a:t>2. Problem Definition &amp; Design Thinking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07305" y="2354426"/>
            <a:ext cx="14654254" cy="881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03"/>
              </a:lnSpc>
            </a:pPr>
            <a:r>
              <a:rPr lang="en-US" sz="4169" spc="283">
                <a:solidFill>
                  <a:srgbClr val="000000"/>
                </a:solidFill>
                <a:latin typeface="Arapey Bold"/>
              </a:rPr>
              <a:t>Problem Definition:</a:t>
            </a:r>
          </a:p>
          <a:p>
            <a:pPr>
              <a:lnSpc>
                <a:spcPts val="5003"/>
              </a:lnSpc>
            </a:pPr>
          </a:p>
          <a:p>
            <a:pPr marL="900259" indent="-450130" lvl="1">
              <a:lnSpc>
                <a:spcPts val="5003"/>
              </a:lnSpc>
              <a:buFont typeface="Arial"/>
              <a:buChar char="•"/>
            </a:pPr>
            <a:r>
              <a:rPr lang="en-US" sz="4169" spc="283">
                <a:solidFill>
                  <a:srgbClr val="000000"/>
                </a:solidFill>
                <a:latin typeface="Arapey"/>
              </a:rPr>
              <a:t> The problem is to develop a machine learning model that predicts IMDb scores of movies available on Films based on features like genre, premiere date, runtime, and language.</a:t>
            </a:r>
          </a:p>
          <a:p>
            <a:pPr marL="900259" indent="-450130" lvl="1">
              <a:lnSpc>
                <a:spcPts val="5003"/>
              </a:lnSpc>
              <a:buFont typeface="Arial"/>
              <a:buChar char="•"/>
            </a:pPr>
            <a:r>
              <a:rPr lang="en-US" sz="4169" spc="283">
                <a:solidFill>
                  <a:srgbClr val="000000"/>
                </a:solidFill>
                <a:latin typeface="Arapey"/>
              </a:rPr>
              <a:t> The objective is to create a model that accurately estimates the popularity of movies, helping users discover highly rated films that match their preferences. This project involves data preprocessing, feature engineering, model selection, training, and evaluation.</a:t>
            </a:r>
          </a:p>
          <a:p>
            <a:pPr>
              <a:lnSpc>
                <a:spcPts val="5003"/>
              </a:lnSpc>
            </a:pPr>
          </a:p>
          <a:p>
            <a:pPr algn="l">
              <a:lnSpc>
                <a:spcPts val="5003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6661558" y="8823282"/>
            <a:ext cx="2016538" cy="201653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11C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8341" y="0"/>
            <a:ext cx="194539" cy="10287000"/>
            <a:chOff x="0" y="0"/>
            <a:chExt cx="438602" cy="231927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02" cy="23192797"/>
            </a:xfrm>
            <a:custGeom>
              <a:avLst/>
              <a:gdLst/>
              <a:ahLst/>
              <a:cxnLst/>
              <a:rect r="r" b="b" t="t" l="l"/>
              <a:pathLst>
                <a:path h="23192797" w="438602">
                  <a:moveTo>
                    <a:pt x="0" y="0"/>
                  </a:moveTo>
                  <a:lnTo>
                    <a:pt x="438602" y="0"/>
                  </a:lnTo>
                  <a:lnTo>
                    <a:pt x="438602" y="23192797"/>
                  </a:lnTo>
                  <a:lnTo>
                    <a:pt x="0" y="23192797"/>
                  </a:lnTo>
                  <a:close/>
                </a:path>
              </a:pathLst>
            </a:custGeom>
            <a:solidFill>
              <a:srgbClr val="14F9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252962" y="8414685"/>
            <a:ext cx="2425135" cy="242513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F9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69321" y="2743173"/>
            <a:ext cx="15289979" cy="530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80"/>
              </a:lnSpc>
            </a:pPr>
            <a:r>
              <a:rPr lang="en-US" sz="5150" spc="350">
                <a:solidFill>
                  <a:srgbClr val="000000"/>
                </a:solidFill>
                <a:latin typeface="Arapey Bold"/>
              </a:rPr>
              <a:t>Design Thinking:</a:t>
            </a:r>
          </a:p>
          <a:p>
            <a:pPr marL="1133619" indent="-566810" lvl="1">
              <a:lnSpc>
                <a:spcPts val="6300"/>
              </a:lnSpc>
              <a:buFont typeface="Arial"/>
              <a:buChar char="•"/>
            </a:pPr>
            <a:r>
              <a:rPr lang="en-US" sz="5250" spc="357">
                <a:solidFill>
                  <a:srgbClr val="000000"/>
                </a:solidFill>
                <a:latin typeface="Arapey"/>
              </a:rPr>
              <a:t>Data Source: Utilize a dataset containing information about movies, including features like genre, premiere date, runtime, language, and IMDb scores.</a:t>
            </a:r>
          </a:p>
          <a:p>
            <a:pPr>
              <a:lnSpc>
                <a:spcPts val="5220"/>
              </a:lnSpc>
            </a:pPr>
          </a:p>
          <a:p>
            <a:pPr algn="l">
              <a:lnSpc>
                <a:spcPts val="5220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6661558" y="8823282"/>
            <a:ext cx="2016538" cy="201653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11C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8341" y="0"/>
            <a:ext cx="194539" cy="10287000"/>
            <a:chOff x="0" y="0"/>
            <a:chExt cx="438602" cy="231927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02" cy="23192797"/>
            </a:xfrm>
            <a:custGeom>
              <a:avLst/>
              <a:gdLst/>
              <a:ahLst/>
              <a:cxnLst/>
              <a:rect r="r" b="b" t="t" l="l"/>
              <a:pathLst>
                <a:path h="23192797" w="438602">
                  <a:moveTo>
                    <a:pt x="0" y="0"/>
                  </a:moveTo>
                  <a:lnTo>
                    <a:pt x="438602" y="0"/>
                  </a:lnTo>
                  <a:lnTo>
                    <a:pt x="438602" y="23192797"/>
                  </a:lnTo>
                  <a:lnTo>
                    <a:pt x="0" y="23192797"/>
                  </a:lnTo>
                  <a:close/>
                </a:path>
              </a:pathLst>
            </a:custGeom>
            <a:solidFill>
              <a:srgbClr val="14F9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252962" y="8414685"/>
            <a:ext cx="2425135" cy="242513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F9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007305" y="659765"/>
            <a:ext cx="15458225" cy="67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80"/>
              </a:lnSpc>
            </a:pPr>
            <a:r>
              <a:rPr lang="en-US" sz="4800">
                <a:solidFill>
                  <a:srgbClr val="1211CA"/>
                </a:solidFill>
                <a:latin typeface="Montserrat Ultra-Bold"/>
              </a:rPr>
              <a:t>3.Data Preprocessing &amp; Feature Engineering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07305" y="2354426"/>
            <a:ext cx="14654254" cy="629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03"/>
              </a:lnSpc>
            </a:pPr>
            <a:r>
              <a:rPr lang="en-US" sz="4169" spc="283">
                <a:solidFill>
                  <a:srgbClr val="000000"/>
                </a:solidFill>
                <a:latin typeface="Arapey Bold"/>
              </a:rPr>
              <a:t>Data Preprocessing:</a:t>
            </a:r>
          </a:p>
          <a:p>
            <a:pPr marL="900259" indent="-450130" lvl="1">
              <a:lnSpc>
                <a:spcPts val="5003"/>
              </a:lnSpc>
              <a:buFont typeface="Arial"/>
              <a:buChar char="•"/>
            </a:pPr>
            <a:r>
              <a:rPr lang="en-US" sz="4169" spc="283">
                <a:solidFill>
                  <a:srgbClr val="000000"/>
                </a:solidFill>
                <a:latin typeface="Arapey"/>
              </a:rPr>
              <a:t> Clean and preprocess the data, handle missing values, and convert categorical features into numerical representations.</a:t>
            </a:r>
          </a:p>
          <a:p>
            <a:pPr>
              <a:lnSpc>
                <a:spcPts val="5003"/>
              </a:lnSpc>
            </a:pPr>
          </a:p>
          <a:p>
            <a:pPr>
              <a:lnSpc>
                <a:spcPts val="5003"/>
              </a:lnSpc>
            </a:pPr>
            <a:r>
              <a:rPr lang="en-US" sz="4169" spc="283">
                <a:solidFill>
                  <a:srgbClr val="000000"/>
                </a:solidFill>
                <a:latin typeface="Arapey Bold"/>
              </a:rPr>
              <a:t>Feature Engineering: </a:t>
            </a:r>
          </a:p>
          <a:p>
            <a:pPr marL="900259" indent="-450130" lvl="1">
              <a:lnSpc>
                <a:spcPts val="5003"/>
              </a:lnSpc>
              <a:buFont typeface="Arial"/>
              <a:buChar char="•"/>
            </a:pPr>
            <a:r>
              <a:rPr lang="en-US" sz="4169" spc="283">
                <a:solidFill>
                  <a:srgbClr val="000000"/>
                </a:solidFill>
                <a:latin typeface="Arapey"/>
              </a:rPr>
              <a:t>Extract relevant features from the available data that could contribute to predicting IMDb scores.</a:t>
            </a:r>
          </a:p>
          <a:p>
            <a:pPr>
              <a:lnSpc>
                <a:spcPts val="5003"/>
              </a:lnSpc>
            </a:pPr>
          </a:p>
          <a:p>
            <a:pPr algn="l">
              <a:lnSpc>
                <a:spcPts val="5003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6661558" y="8823282"/>
            <a:ext cx="2016538" cy="201653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11C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8341" y="0"/>
            <a:ext cx="194539" cy="10287000"/>
            <a:chOff x="0" y="0"/>
            <a:chExt cx="438602" cy="231927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02" cy="23192797"/>
            </a:xfrm>
            <a:custGeom>
              <a:avLst/>
              <a:gdLst/>
              <a:ahLst/>
              <a:cxnLst/>
              <a:rect r="r" b="b" t="t" l="l"/>
              <a:pathLst>
                <a:path h="23192797" w="438602">
                  <a:moveTo>
                    <a:pt x="0" y="0"/>
                  </a:moveTo>
                  <a:lnTo>
                    <a:pt x="438602" y="0"/>
                  </a:lnTo>
                  <a:lnTo>
                    <a:pt x="438602" y="23192797"/>
                  </a:lnTo>
                  <a:lnTo>
                    <a:pt x="0" y="23192797"/>
                  </a:lnTo>
                  <a:close/>
                </a:path>
              </a:pathLst>
            </a:custGeom>
            <a:solidFill>
              <a:srgbClr val="14F9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252962" y="8414685"/>
            <a:ext cx="2425135" cy="242513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F9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007305" y="659765"/>
            <a:ext cx="15458225" cy="67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80"/>
              </a:lnSpc>
            </a:pPr>
            <a:r>
              <a:rPr lang="en-US" sz="4800">
                <a:solidFill>
                  <a:srgbClr val="1211CA"/>
                </a:solidFill>
                <a:latin typeface="Montserrat Ultra-Bold"/>
              </a:rPr>
              <a:t>4.Model Selection &amp; Model Training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47656" y="2527257"/>
            <a:ext cx="15011644" cy="5805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25"/>
              </a:lnSpc>
            </a:pPr>
            <a:r>
              <a:rPr lang="en-US" sz="4271" spc="290">
                <a:solidFill>
                  <a:srgbClr val="000000"/>
                </a:solidFill>
                <a:latin typeface="Arapey Bold"/>
              </a:rPr>
              <a:t>Model Selection: </a:t>
            </a:r>
          </a:p>
          <a:p>
            <a:pPr marL="922215" indent="-461107" lvl="1">
              <a:lnSpc>
                <a:spcPts val="5125"/>
              </a:lnSpc>
              <a:buFont typeface="Arial"/>
              <a:buChar char="•"/>
            </a:pPr>
            <a:r>
              <a:rPr lang="en-US" sz="4271" spc="290">
                <a:solidFill>
                  <a:srgbClr val="000000"/>
                </a:solidFill>
                <a:latin typeface="Arapey"/>
              </a:rPr>
              <a:t>Choose appropriate regression algorithms (e.g., Linear Regression, Random Forest Regressor) for predicting IMDb scores.</a:t>
            </a:r>
          </a:p>
          <a:p>
            <a:pPr>
              <a:lnSpc>
                <a:spcPts val="5125"/>
              </a:lnSpc>
            </a:pPr>
          </a:p>
          <a:p>
            <a:pPr>
              <a:lnSpc>
                <a:spcPts val="5125"/>
              </a:lnSpc>
            </a:pPr>
            <a:r>
              <a:rPr lang="en-US" sz="4271" spc="290">
                <a:solidFill>
                  <a:srgbClr val="000000"/>
                </a:solidFill>
                <a:latin typeface="Arapey Bold"/>
              </a:rPr>
              <a:t>Model Training:</a:t>
            </a:r>
          </a:p>
          <a:p>
            <a:pPr marL="922215" indent="-461107" lvl="1">
              <a:lnSpc>
                <a:spcPts val="5125"/>
              </a:lnSpc>
              <a:buFont typeface="Arial"/>
              <a:buChar char="•"/>
            </a:pPr>
            <a:r>
              <a:rPr lang="en-US" sz="4271" spc="290">
                <a:solidFill>
                  <a:srgbClr val="000000"/>
                </a:solidFill>
                <a:latin typeface="Arapey"/>
              </a:rPr>
              <a:t> Train the selected model using the preprocessed data.</a:t>
            </a:r>
          </a:p>
          <a:p>
            <a:pPr>
              <a:lnSpc>
                <a:spcPts val="5125"/>
              </a:lnSpc>
            </a:pPr>
          </a:p>
          <a:p>
            <a:pPr algn="l">
              <a:lnSpc>
                <a:spcPts val="5125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6661558" y="8823282"/>
            <a:ext cx="2016538" cy="201653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11C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8341" y="0"/>
            <a:ext cx="194539" cy="10287000"/>
            <a:chOff x="0" y="0"/>
            <a:chExt cx="438602" cy="231927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602" cy="23192797"/>
            </a:xfrm>
            <a:custGeom>
              <a:avLst/>
              <a:gdLst/>
              <a:ahLst/>
              <a:cxnLst/>
              <a:rect r="r" b="b" t="t" l="l"/>
              <a:pathLst>
                <a:path h="23192797" w="438602">
                  <a:moveTo>
                    <a:pt x="0" y="0"/>
                  </a:moveTo>
                  <a:lnTo>
                    <a:pt x="438602" y="0"/>
                  </a:lnTo>
                  <a:lnTo>
                    <a:pt x="438602" y="23192797"/>
                  </a:lnTo>
                  <a:lnTo>
                    <a:pt x="0" y="23192797"/>
                  </a:lnTo>
                  <a:close/>
                </a:path>
              </a:pathLst>
            </a:custGeom>
            <a:solidFill>
              <a:srgbClr val="14F9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252962" y="8414685"/>
            <a:ext cx="2425135" cy="242513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F9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658183" y="1085850"/>
            <a:ext cx="15458225" cy="67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80"/>
              </a:lnSpc>
            </a:pPr>
            <a:r>
              <a:rPr lang="en-US" sz="4800">
                <a:solidFill>
                  <a:srgbClr val="1211CA"/>
                </a:solidFill>
                <a:latin typeface="Montserrat Ultra-Bold"/>
              </a:rPr>
              <a:t>5.Evaluation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58183" y="3569814"/>
            <a:ext cx="14601117" cy="3430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45"/>
              </a:lnSpc>
            </a:pPr>
            <a:r>
              <a:rPr lang="en-US" sz="4538" spc="308">
                <a:solidFill>
                  <a:srgbClr val="000000"/>
                </a:solidFill>
                <a:latin typeface="Arapey"/>
              </a:rPr>
              <a:t> Evaluate the model's performance using regression metrics like Mean Absolute Error (MAE), Mean Squared Error (MSE), and R-squared.</a:t>
            </a:r>
          </a:p>
          <a:p>
            <a:pPr>
              <a:lnSpc>
                <a:spcPts val="5445"/>
              </a:lnSpc>
            </a:pPr>
          </a:p>
          <a:p>
            <a:pPr algn="l">
              <a:lnSpc>
                <a:spcPts val="5445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6661558" y="8823282"/>
            <a:ext cx="2016538" cy="201653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11C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3163">
            <a:off x="13245422" y="3847963"/>
            <a:ext cx="1276987" cy="1276987"/>
          </a:xfrm>
          <a:custGeom>
            <a:avLst/>
            <a:gdLst/>
            <a:ahLst/>
            <a:cxnLst/>
            <a:rect r="r" b="b" t="t" l="l"/>
            <a:pathLst>
              <a:path h="1276987" w="1276987">
                <a:moveTo>
                  <a:pt x="0" y="0"/>
                </a:moveTo>
                <a:lnTo>
                  <a:pt x="1276986" y="0"/>
                </a:lnTo>
                <a:lnTo>
                  <a:pt x="1276986" y="1276987"/>
                </a:lnTo>
                <a:lnTo>
                  <a:pt x="0" y="1276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20864" y="1427539"/>
            <a:ext cx="482144" cy="467032"/>
          </a:xfrm>
          <a:custGeom>
            <a:avLst/>
            <a:gdLst/>
            <a:ahLst/>
            <a:cxnLst/>
            <a:rect r="r" b="b" t="t" l="l"/>
            <a:pathLst>
              <a:path h="467032" w="482144">
                <a:moveTo>
                  <a:pt x="0" y="0"/>
                </a:moveTo>
                <a:lnTo>
                  <a:pt x="482145" y="0"/>
                </a:lnTo>
                <a:lnTo>
                  <a:pt x="482145" y="467031"/>
                </a:lnTo>
                <a:lnTo>
                  <a:pt x="0" y="467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682761">
            <a:off x="-1552663" y="-135476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587913" y="4143800"/>
            <a:ext cx="10615096" cy="5108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000"/>
              </a:lnSpc>
            </a:pPr>
            <a:r>
              <a:rPr lang="en-US" sz="10833" spc="736">
                <a:solidFill>
                  <a:srgbClr val="000000"/>
                </a:solidFill>
                <a:latin typeface="Codec Pro ExtraBold"/>
              </a:rPr>
              <a:t>Thank You</a:t>
            </a:r>
          </a:p>
          <a:p>
            <a:pPr>
              <a:lnSpc>
                <a:spcPts val="13000"/>
              </a:lnSpc>
            </a:pPr>
            <a:r>
              <a:rPr lang="en-US" sz="10833" spc="736">
                <a:solidFill>
                  <a:srgbClr val="000000"/>
                </a:solidFill>
                <a:latin typeface="Codec Pro ExtraBold"/>
              </a:rPr>
              <a:t>  </a:t>
            </a:r>
          </a:p>
          <a:p>
            <a:pPr>
              <a:lnSpc>
                <a:spcPts val="13000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-707831" y="-509930"/>
            <a:ext cx="2425135" cy="242513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11C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2700000">
            <a:off x="13693076" y="3996338"/>
            <a:ext cx="746255" cy="637825"/>
          </a:xfrm>
          <a:custGeom>
            <a:avLst/>
            <a:gdLst/>
            <a:ahLst/>
            <a:cxnLst/>
            <a:rect r="r" b="b" t="t" l="l"/>
            <a:pathLst>
              <a:path h="637825" w="746255">
                <a:moveTo>
                  <a:pt x="0" y="0"/>
                </a:moveTo>
                <a:lnTo>
                  <a:pt x="746255" y="0"/>
                </a:lnTo>
                <a:lnTo>
                  <a:pt x="746255" y="637825"/>
                </a:lnTo>
                <a:lnTo>
                  <a:pt x="0" y="6378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581589" y="8343173"/>
            <a:ext cx="2425135" cy="242513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11C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426387">
            <a:off x="15736756" y="749834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DAFv5nVUJ4A</dc:identifier>
  <dcterms:modified xsi:type="dcterms:W3CDTF">2011-08-01T06:04:30Z</dcterms:modified>
  <cp:revision>1</cp:revision>
  <dc:title>ML Models with IBM Watson</dc:title>
</cp:coreProperties>
</file>