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F39888-2E03-4B70-8F33-F002145F3B1F}"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77967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F39888-2E03-4B70-8F33-F002145F3B1F}"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232023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F39888-2E03-4B70-8F33-F002145F3B1F}"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35180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F39888-2E03-4B70-8F33-F002145F3B1F}"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60920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39888-2E03-4B70-8F33-F002145F3B1F}"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145998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F39888-2E03-4B70-8F33-F002145F3B1F}"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73764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F39888-2E03-4B70-8F33-F002145F3B1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426123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F39888-2E03-4B70-8F33-F002145F3B1F}" type="datetimeFigureOut">
              <a:rPr lang="en-US" smtClean="0"/>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78046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39888-2E03-4B70-8F33-F002145F3B1F}"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396605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39888-2E03-4B70-8F33-F002145F3B1F}"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19694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39888-2E03-4B70-8F33-F002145F3B1F}"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65842-1359-4AB6-AC83-2D44E5B7CB63}" type="slidenum">
              <a:rPr lang="en-US" smtClean="0"/>
              <a:t>‹#›</a:t>
            </a:fld>
            <a:endParaRPr lang="en-US"/>
          </a:p>
        </p:txBody>
      </p:sp>
    </p:spTree>
    <p:extLst>
      <p:ext uri="{BB962C8B-B14F-4D97-AF65-F5344CB8AC3E}">
        <p14:creationId xmlns:p14="http://schemas.microsoft.com/office/powerpoint/2010/main" val="136084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39888-2E03-4B70-8F33-F002145F3B1F}" type="datetimeFigureOut">
              <a:rPr lang="en-US" smtClean="0"/>
              <a:t>6/1/2017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65842-1359-4AB6-AC83-2D44E5B7CB63}" type="slidenum">
              <a:rPr lang="en-US" smtClean="0"/>
              <a:t>‹#›</a:t>
            </a:fld>
            <a:endParaRPr lang="en-US"/>
          </a:p>
        </p:txBody>
      </p:sp>
    </p:spTree>
    <p:extLst>
      <p:ext uri="{BB962C8B-B14F-4D97-AF65-F5344CB8AC3E}">
        <p14:creationId xmlns:p14="http://schemas.microsoft.com/office/powerpoint/2010/main" val="1993769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937" y="734094"/>
            <a:ext cx="9487437" cy="4260987"/>
          </a:xfrm>
        </p:spPr>
        <p:txBody>
          <a:bodyPr>
            <a:normAutofit fontScale="90000"/>
          </a:bodyPr>
          <a:lstStyle/>
          <a:p>
            <a:r>
              <a:rPr lang="en-GB" sz="4000" b="1" dirty="0" smtClean="0">
                <a:latin typeface="Times New Roman" panose="02020603050405020304" pitchFamily="18" charset="0"/>
                <a:cs typeface="Times New Roman" panose="02020603050405020304" pitchFamily="18" charset="0"/>
              </a:rPr>
              <a:t/>
            </a:r>
            <a:br>
              <a:rPr lang="en-GB" sz="4000" b="1" dirty="0" smtClean="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
            </a:r>
            <a:br>
              <a:rPr lang="en-GB" sz="4000" b="1" dirty="0">
                <a:latin typeface="Times New Roman" panose="02020603050405020304" pitchFamily="18" charset="0"/>
                <a:cs typeface="Times New Roman" panose="02020603050405020304" pitchFamily="18" charset="0"/>
              </a:rPr>
            </a:br>
            <a:r>
              <a:rPr lang="en-GB" sz="4000" b="1" dirty="0" smtClean="0">
                <a:latin typeface="Times New Roman" panose="02020603050405020304" pitchFamily="18" charset="0"/>
                <a:cs typeface="Times New Roman" panose="02020603050405020304" pitchFamily="18" charset="0"/>
              </a:rPr>
              <a:t/>
            </a:r>
            <a:br>
              <a:rPr lang="en-GB" sz="4000" b="1" dirty="0" smtClean="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
            </a:r>
            <a:br>
              <a:rPr lang="en-GB" sz="4000" b="1" dirty="0">
                <a:latin typeface="Times New Roman" panose="02020603050405020304" pitchFamily="18" charset="0"/>
                <a:cs typeface="Times New Roman" panose="02020603050405020304" pitchFamily="18" charset="0"/>
              </a:rPr>
            </a:br>
            <a:r>
              <a:rPr lang="en-GB" sz="4000" b="1" dirty="0" smtClean="0">
                <a:latin typeface="Times New Roman" panose="02020603050405020304" pitchFamily="18" charset="0"/>
                <a:cs typeface="Times New Roman" panose="02020603050405020304" pitchFamily="18" charset="0"/>
              </a:rPr>
              <a:t>BEST PRACTICES FOR EFFECTIVE COMPUTER MANAGEMENT</a:t>
            </a:r>
            <a:br>
              <a:rPr lang="en-GB" sz="4000" b="1" dirty="0" smtClean="0">
                <a:latin typeface="Times New Roman" panose="02020603050405020304" pitchFamily="18" charset="0"/>
                <a:cs typeface="Times New Roman" panose="02020603050405020304" pitchFamily="18" charset="0"/>
              </a:rPr>
            </a:br>
            <a:r>
              <a:rPr lang="en-GB" sz="4000" b="1" dirty="0">
                <a:latin typeface="Times New Roman" panose="02020603050405020304" pitchFamily="18" charset="0"/>
                <a:cs typeface="Times New Roman" panose="02020603050405020304" pitchFamily="18" charset="0"/>
              </a:rPr>
              <a:t/>
            </a:r>
            <a:br>
              <a:rPr lang="en-GB" sz="4000" b="1" dirty="0">
                <a:latin typeface="Times New Roman" panose="02020603050405020304" pitchFamily="18" charset="0"/>
                <a:cs typeface="Times New Roman" panose="02020603050405020304" pitchFamily="18" charset="0"/>
              </a:rPr>
            </a:br>
            <a:r>
              <a:rPr lang="en-GB" sz="4000" b="1" dirty="0" smtClean="0">
                <a:latin typeface="Times New Roman" panose="02020603050405020304" pitchFamily="18" charset="0"/>
                <a:cs typeface="Times New Roman" panose="02020603050405020304" pitchFamily="18" charset="0"/>
              </a:rPr>
              <a:t/>
            </a:r>
            <a:br>
              <a:rPr lang="en-GB" sz="4000" b="1" dirty="0" smtClean="0">
                <a:latin typeface="Times New Roman" panose="02020603050405020304" pitchFamily="18" charset="0"/>
                <a:cs typeface="Times New Roman" panose="02020603050405020304" pitchFamily="18" charset="0"/>
              </a:rPr>
            </a:br>
            <a:r>
              <a:rPr lang="en-GB" sz="4000" b="1" dirty="0" smtClean="0">
                <a:latin typeface="Times New Roman" panose="02020603050405020304" pitchFamily="18" charset="0"/>
                <a:cs typeface="Times New Roman" panose="02020603050405020304" pitchFamily="18" charset="0"/>
              </a:rPr>
              <a:t/>
            </a:r>
            <a:br>
              <a:rPr lang="en-GB" sz="4000" b="1" dirty="0" smtClean="0">
                <a:latin typeface="Times New Roman" panose="02020603050405020304" pitchFamily="18" charset="0"/>
                <a:cs typeface="Times New Roman" panose="02020603050405020304" pitchFamily="18" charset="0"/>
              </a:rPr>
            </a:br>
            <a:r>
              <a:rPr lang="en-GB" sz="4000" b="1" dirty="0" smtClean="0">
                <a:latin typeface="Times New Roman" panose="02020603050405020304" pitchFamily="18" charset="0"/>
                <a:cs typeface="Times New Roman" panose="02020603050405020304" pitchFamily="18" charset="0"/>
              </a:rPr>
              <a:t/>
            </a:r>
            <a:br>
              <a:rPr lang="en-GB" sz="4000" b="1" dirty="0" smtClean="0">
                <a:latin typeface="Times New Roman" panose="02020603050405020304" pitchFamily="18" charset="0"/>
                <a:cs typeface="Times New Roman" panose="02020603050405020304" pitchFamily="18" charset="0"/>
              </a:rPr>
            </a:br>
            <a:r>
              <a:rPr lang="en-GB" sz="3200" b="1" dirty="0" smtClean="0">
                <a:latin typeface="Times New Roman" panose="02020603050405020304" pitchFamily="18" charset="0"/>
                <a:cs typeface="Times New Roman" panose="02020603050405020304" pitchFamily="18" charset="0"/>
              </a:rPr>
              <a:t>UGANDA NATIONAL HEALTH LABORATORY </a:t>
            </a:r>
            <a:br>
              <a:rPr lang="en-GB" sz="3200" b="1" dirty="0" smtClean="0">
                <a:latin typeface="Times New Roman" panose="02020603050405020304" pitchFamily="18" charset="0"/>
                <a:cs typeface="Times New Roman" panose="02020603050405020304" pitchFamily="18" charset="0"/>
              </a:rPr>
            </a:br>
            <a:r>
              <a:rPr lang="en-GB" sz="3200" b="1" dirty="0">
                <a:latin typeface="Times New Roman" panose="02020603050405020304" pitchFamily="18" charset="0"/>
                <a:cs typeface="Times New Roman" panose="02020603050405020304" pitchFamily="18" charset="0"/>
              </a:rPr>
              <a:t/>
            </a:r>
            <a:br>
              <a:rPr lang="en-GB" sz="3200" b="1" dirty="0">
                <a:latin typeface="Times New Roman" panose="02020603050405020304" pitchFamily="18" charset="0"/>
                <a:cs typeface="Times New Roman" panose="02020603050405020304" pitchFamily="18" charset="0"/>
              </a:rPr>
            </a:br>
            <a:r>
              <a:rPr lang="en-GB" sz="3200" b="1" dirty="0" smtClean="0">
                <a:latin typeface="Times New Roman" panose="02020603050405020304" pitchFamily="18" charset="0"/>
                <a:cs typeface="Times New Roman" panose="02020603050405020304" pitchFamily="18" charset="0"/>
              </a:rPr>
              <a:t>SERVICES(UNHLS)</a:t>
            </a:r>
            <a:endParaRPr lang="en-US" sz="3200" dirty="0"/>
          </a:p>
        </p:txBody>
      </p:sp>
      <p:sp>
        <p:nvSpPr>
          <p:cNvPr id="4" name="Subtitle 2"/>
          <p:cNvSpPr>
            <a:spLocks noGrp="1"/>
          </p:cNvSpPr>
          <p:nvPr>
            <p:ph type="subTitle" idx="1"/>
          </p:nvPr>
        </p:nvSpPr>
        <p:spPr>
          <a:xfrm>
            <a:off x="2496551" y="5313784"/>
            <a:ext cx="8825658" cy="1249251"/>
          </a:xfrm>
        </p:spPr>
        <p:txBody>
          <a:bodyPr>
            <a:normAutofit/>
          </a:bodyPr>
          <a:lstStyle/>
          <a:p>
            <a:pPr algn="r"/>
            <a:r>
              <a:rPr lang="en-GB" dirty="0" smtClean="0">
                <a:latin typeface="Algerian" panose="04020705040A02060702" pitchFamily="82" charset="0"/>
              </a:rPr>
              <a:t>PREPARED BY: </a:t>
            </a:r>
          </a:p>
          <a:p>
            <a:pPr algn="r"/>
            <a:r>
              <a:rPr lang="en-GB" dirty="0">
                <a:latin typeface="Algerian" panose="04020705040A02060702" pitchFamily="82" charset="0"/>
              </a:rPr>
              <a:t>KASOLO </a:t>
            </a:r>
            <a:r>
              <a:rPr lang="en-GB" dirty="0" smtClean="0">
                <a:latin typeface="Algerian" panose="04020705040A02060702" pitchFamily="82" charset="0"/>
              </a:rPr>
              <a:t>RAJAB &amp; KIBIRIGE </a:t>
            </a:r>
            <a:r>
              <a:rPr lang="en-GB" dirty="0">
                <a:latin typeface="Algerian" panose="04020705040A02060702" pitchFamily="82" charset="0"/>
              </a:rPr>
              <a:t>JOSEPH MARTIN </a:t>
            </a:r>
            <a:endParaRPr lang="en-GB" dirty="0" smtClean="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930" y="1842662"/>
            <a:ext cx="1695450" cy="1569280"/>
          </a:xfrm>
          <a:prstGeom prst="rect">
            <a:avLst/>
          </a:prstGeom>
        </p:spPr>
      </p:pic>
    </p:spTree>
    <p:extLst>
      <p:ext uri="{BB962C8B-B14F-4D97-AF65-F5344CB8AC3E}">
        <p14:creationId xmlns:p14="http://schemas.microsoft.com/office/powerpoint/2010/main" val="701615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GB" sz="2800" dirty="0" smtClean="0">
                <a:latin typeface="+mn-lt"/>
                <a:cs typeface="Times New Roman" panose="02020603050405020304" pitchFamily="18" charset="0"/>
              </a:rPr>
              <a:t>Always keep liquid substances away from your working area.</a:t>
            </a:r>
            <a:endParaRPr lang="en-US" sz="2800" dirty="0">
              <a:latin typeface="+mn-lt"/>
            </a:endParaRPr>
          </a:p>
        </p:txBody>
      </p:sp>
      <p:sp>
        <p:nvSpPr>
          <p:cNvPr id="3" name="Content Placeholder 2"/>
          <p:cNvSpPr>
            <a:spLocks noGrp="1"/>
          </p:cNvSpPr>
          <p:nvPr>
            <p:ph idx="1"/>
          </p:nvPr>
        </p:nvSpPr>
        <p:spPr>
          <a:xfrm>
            <a:off x="838200" y="965916"/>
            <a:ext cx="10515600" cy="5211047"/>
          </a:xfrm>
        </p:spPr>
        <p:txBody>
          <a:bodyPr>
            <a:normAutofit/>
          </a:bodyPr>
          <a:lstStyle/>
          <a:p>
            <a:r>
              <a:rPr lang="en-GB" sz="2400" dirty="0">
                <a:latin typeface="+mj-lt"/>
                <a:cs typeface="Times New Roman" panose="02020603050405020304" pitchFamily="18" charset="0"/>
              </a:rPr>
              <a:t>As tempting as it might be to drink coffee, soda, water or any other liquid near your desktop computer or laptop, accidents can happen all too easily. Spilled liquids may damage the internal microelectronic components or cause electrical damage</a:t>
            </a:r>
            <a:r>
              <a:rPr lang="en-GB" sz="2400" dirty="0" smtClean="0">
                <a:latin typeface="+mj-lt"/>
                <a:cs typeface="Times New Roman" panose="02020603050405020304" pitchFamily="18" charset="0"/>
              </a:rPr>
              <a:t>.</a:t>
            </a:r>
          </a:p>
          <a:p>
            <a:endParaRPr lang="en-US" sz="2400" dirty="0">
              <a:latin typeface="+mj-lt"/>
            </a:endParaRPr>
          </a:p>
        </p:txBody>
      </p:sp>
      <p:pic>
        <p:nvPicPr>
          <p:cNvPr id="4" name="Picture 2" descr="http://static.bitlanders.com/users/galleries/327472/327472_gallery_54f7006a13750_jpg_fa_rsz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072" y="2704920"/>
            <a:ext cx="7529445" cy="347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987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r>
              <a:rPr lang="en-GB" sz="2800" b="1" dirty="0" smtClean="0">
                <a:latin typeface="+mn-lt"/>
                <a:cs typeface="Times New Roman" panose="02020603050405020304" pitchFamily="18" charset="0"/>
              </a:rPr>
              <a:t>Don’t place heavy substances on your workstations(system unit)</a:t>
            </a:r>
            <a:endParaRPr lang="en-US" sz="2800" dirty="0">
              <a:latin typeface="+mn-lt"/>
            </a:endParaRPr>
          </a:p>
        </p:txBody>
      </p:sp>
      <p:sp>
        <p:nvSpPr>
          <p:cNvPr id="3" name="Content Placeholder 2"/>
          <p:cNvSpPr>
            <a:spLocks noGrp="1"/>
          </p:cNvSpPr>
          <p:nvPr>
            <p:ph idx="1"/>
          </p:nvPr>
        </p:nvSpPr>
        <p:spPr>
          <a:xfrm>
            <a:off x="838200" y="1197735"/>
            <a:ext cx="10515600" cy="5108018"/>
          </a:xfrm>
        </p:spPr>
        <p:txBody>
          <a:bodyPr/>
          <a:lstStyle/>
          <a:p>
            <a:r>
              <a:rPr lang="en-GB" sz="2400" dirty="0">
                <a:latin typeface="+mj-lt"/>
                <a:cs typeface="Times New Roman" panose="02020603050405020304" pitchFamily="18" charset="0"/>
              </a:rPr>
              <a:t>These suffocate the system air circulation which might cause inefficiency of the entire computer system and also damage the keyboard.</a:t>
            </a:r>
          </a:p>
          <a:p>
            <a:endParaRPr lang="en-US" dirty="0"/>
          </a:p>
        </p:txBody>
      </p:sp>
      <p:pic>
        <p:nvPicPr>
          <p:cNvPr id="4" name="Picture 2" descr="http://userscontent2.emaze.com/images/c196e658-445e-49c9-a31c-120529950dde/010210a3-b684-4a24-b08f-32b1917def37image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534" y="2562897"/>
            <a:ext cx="5409127" cy="374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485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39907" cy="987157"/>
          </a:xfrm>
        </p:spPr>
        <p:txBody>
          <a:bodyPr>
            <a:normAutofit/>
          </a:bodyPr>
          <a:lstStyle/>
          <a:p>
            <a:r>
              <a:rPr lang="en-GB" sz="2400" dirty="0" smtClean="0">
                <a:cs typeface="Times New Roman" panose="02020603050405020304" pitchFamily="18" charset="0"/>
              </a:rPr>
              <a:t>Incase your workstation fails to start, Please always contact the IT person for any help.</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52283"/>
            <a:ext cx="10515600" cy="5125790"/>
          </a:xfrm>
        </p:spPr>
      </p:pic>
    </p:spTree>
    <p:extLst>
      <p:ext uri="{BB962C8B-B14F-4D97-AF65-F5344CB8AC3E}">
        <p14:creationId xmlns:p14="http://schemas.microsoft.com/office/powerpoint/2010/main" val="1584395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8034" y="321972"/>
            <a:ext cx="10825766" cy="6156101"/>
          </a:xfrm>
        </p:spPr>
        <p:txBody>
          <a:bodyPr>
            <a:normAutofit lnSpcReduction="10000"/>
          </a:bodyPr>
          <a:lstStyle/>
          <a:p>
            <a:pPr marL="0" indent="0">
              <a:buNone/>
            </a:pPr>
            <a:r>
              <a:rPr lang="en-US" sz="3000" b="1" dirty="0" smtClean="0"/>
              <a:t>QUICK LIST</a:t>
            </a:r>
          </a:p>
          <a:p>
            <a:pPr>
              <a:buFont typeface="Wingdings" panose="05000000000000000000" pitchFamily="2" charset="2"/>
              <a:buChar char="Ø"/>
            </a:pPr>
            <a:r>
              <a:rPr lang="en-US" dirty="0" smtClean="0">
                <a:latin typeface="+mj-lt"/>
              </a:rPr>
              <a:t>Use passwords that can't be easily guessed, and protect your passwords.</a:t>
            </a:r>
          </a:p>
          <a:p>
            <a:pPr>
              <a:buFont typeface="Wingdings" panose="05000000000000000000" pitchFamily="2" charset="2"/>
              <a:buChar char="Ø"/>
            </a:pPr>
            <a:r>
              <a:rPr lang="en-US" dirty="0" smtClean="0">
                <a:latin typeface="+mj-lt"/>
              </a:rPr>
              <a:t>Minimize storage of sensitive information.</a:t>
            </a:r>
          </a:p>
          <a:p>
            <a:pPr>
              <a:buFont typeface="Wingdings" panose="05000000000000000000" pitchFamily="2" charset="2"/>
              <a:buChar char="Ø"/>
            </a:pPr>
            <a:r>
              <a:rPr lang="en-GB" dirty="0">
                <a:latin typeface="+mj-lt"/>
                <a:cs typeface="Times New Roman" panose="02020603050405020304" pitchFamily="18" charset="0"/>
              </a:rPr>
              <a:t>Always make sure your work station is clean and free from dust</a:t>
            </a:r>
          </a:p>
          <a:p>
            <a:pPr>
              <a:buFont typeface="Wingdings" panose="05000000000000000000" pitchFamily="2" charset="2"/>
              <a:buChar char="Ø"/>
            </a:pPr>
            <a:r>
              <a:rPr lang="en-US" dirty="0" smtClean="0">
                <a:latin typeface="+mj-lt"/>
              </a:rPr>
              <a:t>Make sure your computer is protected with anti-virus and all necessary security "patches" and updates.</a:t>
            </a:r>
          </a:p>
          <a:p>
            <a:pPr>
              <a:buFont typeface="Wingdings" panose="05000000000000000000" pitchFamily="2" charset="2"/>
              <a:buChar char="Ø"/>
            </a:pPr>
            <a:r>
              <a:rPr lang="en-US" dirty="0" smtClean="0">
                <a:latin typeface="+mj-lt"/>
              </a:rPr>
              <a:t>Secure laptop computers and mobile devices at all times: Lock them up or carry them with you.</a:t>
            </a:r>
          </a:p>
          <a:p>
            <a:pPr>
              <a:buFont typeface="Wingdings" panose="05000000000000000000" pitchFamily="2" charset="2"/>
              <a:buChar char="Ø"/>
            </a:pPr>
            <a:r>
              <a:rPr lang="en-US" dirty="0" smtClean="0">
                <a:latin typeface="+mj-lt"/>
              </a:rPr>
              <a:t>Shut down, lock, log off, or put your computer and other devices to sleep before leaving them unattended, and make sure they require a secure password to start up or wake-up.</a:t>
            </a:r>
          </a:p>
          <a:p>
            <a:pPr>
              <a:buFont typeface="Wingdings" panose="05000000000000000000" pitchFamily="2" charset="2"/>
              <a:buChar char="Ø"/>
            </a:pPr>
            <a:r>
              <a:rPr lang="en-US" dirty="0" smtClean="0">
                <a:latin typeface="+mj-lt"/>
              </a:rPr>
              <a:t>Don't install or download unknown or unsolicited programs/apps.</a:t>
            </a:r>
          </a:p>
          <a:p>
            <a:pPr>
              <a:buFont typeface="Wingdings" panose="05000000000000000000" pitchFamily="2" charset="2"/>
              <a:buChar char="Ø"/>
            </a:pPr>
            <a:r>
              <a:rPr lang="en-GB" dirty="0">
                <a:latin typeface="+mj-lt"/>
                <a:cs typeface="Times New Roman" panose="02020603050405020304" pitchFamily="18" charset="0"/>
              </a:rPr>
              <a:t>Always keep liquid substances away from your working area</a:t>
            </a:r>
            <a:r>
              <a:rPr lang="en-GB" dirty="0" smtClean="0">
                <a:latin typeface="+mj-lt"/>
                <a:cs typeface="Times New Roman" panose="02020603050405020304" pitchFamily="18" charset="0"/>
              </a:rPr>
              <a:t>.</a:t>
            </a:r>
          </a:p>
          <a:p>
            <a:pPr>
              <a:buFont typeface="Wingdings" panose="05000000000000000000" pitchFamily="2" charset="2"/>
              <a:buChar char="Ø"/>
            </a:pPr>
            <a:r>
              <a:rPr lang="en-GB" dirty="0">
                <a:latin typeface="+mj-lt"/>
                <a:cs typeface="Times New Roman" panose="02020603050405020304" pitchFamily="18" charset="0"/>
              </a:rPr>
              <a:t>Don’t place heavy substances on your workstations(system unit)</a:t>
            </a:r>
            <a:endParaRPr lang="en-GB" dirty="0" smtClean="0">
              <a:latin typeface="+mj-lt"/>
              <a:cs typeface="Times New Roman" panose="02020603050405020304" pitchFamily="18" charset="0"/>
            </a:endParaRPr>
          </a:p>
          <a:p>
            <a:pPr>
              <a:buFont typeface="Wingdings" panose="05000000000000000000" pitchFamily="2" charset="2"/>
              <a:buChar char="Ø"/>
            </a:pPr>
            <a:endParaRPr lang="en-GB" dirty="0">
              <a:latin typeface="+mj-lt"/>
              <a:cs typeface="Times New Roman" panose="02020603050405020304" pitchFamily="18" charset="0"/>
            </a:endParaRPr>
          </a:p>
        </p:txBody>
      </p:sp>
    </p:spTree>
    <p:extLst>
      <p:ext uri="{BB962C8B-B14F-4D97-AF65-F5344CB8AC3E}">
        <p14:creationId xmlns:p14="http://schemas.microsoft.com/office/powerpoint/2010/main" val="309223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34851"/>
            <a:ext cx="10147479" cy="927280"/>
          </a:xfrm>
        </p:spPr>
        <p:txBody>
          <a:bodyPr>
            <a:noAutofit/>
          </a:bodyPr>
          <a:lstStyle/>
          <a:p>
            <a:r>
              <a:rPr lang="en-US" sz="2800" dirty="0" smtClean="0">
                <a:latin typeface="+mn-lt"/>
              </a:rPr>
              <a:t>Use passwords that can't be easily guessed, and protect your passwords.</a:t>
            </a:r>
            <a:endParaRPr lang="en-US" sz="2800" dirty="0"/>
          </a:p>
        </p:txBody>
      </p:sp>
      <p:sp>
        <p:nvSpPr>
          <p:cNvPr id="3" name="Content Placeholder 2"/>
          <p:cNvSpPr>
            <a:spLocks noGrp="1"/>
          </p:cNvSpPr>
          <p:nvPr>
            <p:ph idx="1"/>
          </p:nvPr>
        </p:nvSpPr>
        <p:spPr>
          <a:xfrm>
            <a:off x="838200" y="1262130"/>
            <a:ext cx="10515600" cy="5409126"/>
          </a:xfrm>
        </p:spPr>
        <p:txBody>
          <a:bodyPr/>
          <a:lstStyle/>
          <a:p>
            <a:pPr>
              <a:buFont typeface="Wingdings" panose="05000000000000000000" pitchFamily="2" charset="2"/>
              <a:buChar char="Ø"/>
            </a:pPr>
            <a:r>
              <a:rPr lang="en-US" sz="2400" dirty="0" smtClean="0">
                <a:latin typeface="+mj-lt"/>
              </a:rPr>
              <a:t>Don't share your passwords and avoid writing them down.</a:t>
            </a:r>
          </a:p>
          <a:p>
            <a:pPr>
              <a:buFont typeface="Wingdings" panose="05000000000000000000" pitchFamily="2" charset="2"/>
              <a:buChar char="Ø"/>
            </a:pPr>
            <a:r>
              <a:rPr lang="en-US" sz="2400" dirty="0" smtClean="0">
                <a:latin typeface="+mj-lt"/>
              </a:rPr>
              <a:t>Characteristics of good, cryptic passwords: </a:t>
            </a:r>
          </a:p>
          <a:p>
            <a:pPr lvl="1">
              <a:buFont typeface="Wingdings" panose="05000000000000000000" pitchFamily="2" charset="2"/>
              <a:buChar char="Ø"/>
            </a:pPr>
            <a:r>
              <a:rPr lang="en-US" dirty="0" smtClean="0">
                <a:latin typeface="+mj-lt"/>
              </a:rPr>
              <a:t>Contain a mixture of upper and lower case letters, numbers, and symbols</a:t>
            </a:r>
          </a:p>
          <a:p>
            <a:pPr lvl="1">
              <a:buFont typeface="Wingdings" panose="05000000000000000000" pitchFamily="2" charset="2"/>
              <a:buChar char="Ø"/>
            </a:pPr>
            <a:r>
              <a:rPr lang="en-US" dirty="0" smtClean="0">
                <a:latin typeface="+mj-lt"/>
              </a:rPr>
              <a:t>At least 8 characters in length (or longer if they're less complex)</a:t>
            </a:r>
          </a:p>
          <a:p>
            <a:pPr lvl="1">
              <a:buFont typeface="Wingdings" panose="05000000000000000000" pitchFamily="2" charset="2"/>
              <a:buChar char="Ø"/>
            </a:pPr>
            <a:r>
              <a:rPr lang="en-US" dirty="0" smtClean="0">
                <a:latin typeface="+mj-lt"/>
              </a:rPr>
              <a:t>Difficult to guess (e.g. don't include real words or personal information like user name, names of family members, places, pets, birthdays, addresses, hobbies, etc.)</a:t>
            </a:r>
          </a:p>
          <a:p>
            <a:pPr marL="3200400" lvl="7" indent="0">
              <a:buNone/>
            </a:pPr>
            <a:endParaRPr lang="en-US" dirty="0" smtClean="0">
              <a:latin typeface="+mj-lt"/>
            </a:endParaRPr>
          </a:p>
          <a:p>
            <a:endParaRPr lang="en-US" dirty="0" smtClean="0">
              <a:latin typeface="+mj-lt"/>
            </a:endParaRPr>
          </a:p>
          <a:p>
            <a:pPr marL="0" indent="0">
              <a:buNone/>
            </a:pPr>
            <a:endParaRPr lang="en-US"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505" y="4365937"/>
            <a:ext cx="3503052" cy="2021984"/>
          </a:xfrm>
          <a:prstGeom prst="rect">
            <a:avLst/>
          </a:prstGeom>
        </p:spPr>
      </p:pic>
    </p:spTree>
    <p:extLst>
      <p:ext uri="{BB962C8B-B14F-4D97-AF65-F5344CB8AC3E}">
        <p14:creationId xmlns:p14="http://schemas.microsoft.com/office/powerpoint/2010/main" val="2083763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1094"/>
          </a:xfrm>
        </p:spPr>
        <p:txBody>
          <a:bodyPr>
            <a:normAutofit/>
          </a:bodyPr>
          <a:lstStyle/>
          <a:p>
            <a:r>
              <a:rPr lang="en-US" sz="2800" dirty="0" smtClean="0">
                <a:latin typeface="+mn-lt"/>
              </a:rPr>
              <a:t>Minimize storage of sensitive information on your workstation.</a:t>
            </a:r>
            <a:endParaRPr lang="en-US" sz="2800" dirty="0">
              <a:latin typeface="+mn-lt"/>
            </a:endParaRPr>
          </a:p>
        </p:txBody>
      </p:sp>
      <p:sp>
        <p:nvSpPr>
          <p:cNvPr id="3" name="Content Placeholder 2"/>
          <p:cNvSpPr>
            <a:spLocks noGrp="1"/>
          </p:cNvSpPr>
          <p:nvPr>
            <p:ph idx="1"/>
          </p:nvPr>
        </p:nvSpPr>
        <p:spPr>
          <a:xfrm>
            <a:off x="838200" y="1236372"/>
            <a:ext cx="10515600" cy="5306096"/>
          </a:xfrm>
        </p:spPr>
        <p:txBody>
          <a:bodyPr/>
          <a:lstStyle/>
          <a:p>
            <a:pPr>
              <a:buFont typeface="Wingdings" panose="05000000000000000000" pitchFamily="2" charset="2"/>
              <a:buChar char="Ø"/>
            </a:pPr>
            <a:r>
              <a:rPr lang="en-US" sz="2400" dirty="0" smtClean="0">
                <a:latin typeface="+mj-lt"/>
              </a:rPr>
              <a:t>Delete sensitive information whenever you can. Keep it off of your workstation, laptop computer, and other electronic devices if at all possible.</a:t>
            </a:r>
          </a:p>
          <a:p>
            <a:pPr>
              <a:buFont typeface="Wingdings" panose="05000000000000000000" pitchFamily="2" charset="2"/>
              <a:buChar char="Ø"/>
            </a:pPr>
            <a:r>
              <a:rPr lang="en-US" sz="2400" dirty="0" smtClean="0">
                <a:latin typeface="+mj-lt"/>
              </a:rPr>
              <a:t>Don't keep sensitive information or your only copy of critical data, projects, files, etc. on portable or mobile devices (such as laptop computers, tablets, phones, memory sticks, CDs/DVDs, etc.) unless they are properly protected. These items are extra vulnerable to theft or loss.</a:t>
            </a:r>
          </a:p>
          <a:p>
            <a:pPr marL="0" indent="0">
              <a:buNone/>
            </a:pPr>
            <a:endParaRPr lang="en-US"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2234" y="4134118"/>
            <a:ext cx="2419350" cy="2176530"/>
          </a:xfrm>
          <a:prstGeom prst="rect">
            <a:avLst/>
          </a:prstGeom>
        </p:spPr>
      </p:pic>
    </p:spTree>
    <p:extLst>
      <p:ext uri="{BB962C8B-B14F-4D97-AF65-F5344CB8AC3E}">
        <p14:creationId xmlns:p14="http://schemas.microsoft.com/office/powerpoint/2010/main" val="2325530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r>
              <a:rPr lang="en-GB" sz="2800" dirty="0" smtClean="0">
                <a:latin typeface="+mn-lt"/>
                <a:cs typeface="Times New Roman" panose="02020603050405020304" pitchFamily="18" charset="0"/>
              </a:rPr>
              <a:t>Always make sure your work station is clean and free from dust</a:t>
            </a:r>
            <a:endParaRPr lang="en-GB" sz="2800" dirty="0">
              <a:latin typeface="+mn-lt"/>
              <a:cs typeface="Times New Roman" panose="02020603050405020304" pitchFamily="18" charset="0"/>
            </a:endParaRPr>
          </a:p>
        </p:txBody>
      </p:sp>
      <p:sp>
        <p:nvSpPr>
          <p:cNvPr id="3" name="Content Placeholder 2"/>
          <p:cNvSpPr>
            <a:spLocks noGrp="1"/>
          </p:cNvSpPr>
          <p:nvPr>
            <p:ph idx="1"/>
          </p:nvPr>
        </p:nvSpPr>
        <p:spPr>
          <a:xfrm>
            <a:off x="838199" y="1184856"/>
            <a:ext cx="10980761" cy="4992107"/>
          </a:xfrm>
        </p:spPr>
        <p:txBody>
          <a:bodyPr/>
          <a:lstStyle/>
          <a:p>
            <a:pPr>
              <a:buFont typeface="Wingdings" panose="05000000000000000000" pitchFamily="2" charset="2"/>
              <a:buChar char="Ø"/>
            </a:pPr>
            <a:r>
              <a:rPr lang="en-GB" sz="2400" dirty="0">
                <a:latin typeface="+mj-lt"/>
                <a:cs typeface="Times New Roman" panose="02020603050405020304" pitchFamily="18" charset="0"/>
              </a:rPr>
              <a:t>A dusty computer will trap heat, which can reduce its performance and lifespan</a:t>
            </a:r>
          </a:p>
          <a:p>
            <a:pPr>
              <a:buFont typeface="Wingdings" panose="05000000000000000000" pitchFamily="2" charset="2"/>
              <a:buChar char="Ø"/>
            </a:pPr>
            <a:r>
              <a:rPr lang="en-GB" sz="2400" dirty="0">
                <a:latin typeface="+mj-lt"/>
                <a:cs typeface="Times New Roman" panose="02020603050405020304" pitchFamily="18" charset="0"/>
              </a:rPr>
              <a:t>Always do a simple clean up using a tissue or cotton towel to dust up your workstation.Incase you cannot do that please contact your IT person and make </a:t>
            </a:r>
            <a:r>
              <a:rPr lang="en-GB" sz="2400" dirty="0" smtClean="0">
                <a:latin typeface="+mj-lt"/>
                <a:cs typeface="Times New Roman" panose="02020603050405020304" pitchFamily="18" charset="0"/>
              </a:rPr>
              <a:t>sure </a:t>
            </a:r>
            <a:r>
              <a:rPr lang="en-GB" sz="2400" dirty="0">
                <a:latin typeface="+mj-lt"/>
                <a:cs typeface="Times New Roman" panose="02020603050405020304" pitchFamily="18" charset="0"/>
              </a:rPr>
              <a:t>your workstation is clean and comfortable for </a:t>
            </a:r>
            <a:r>
              <a:rPr lang="en-GB" sz="2400" dirty="0" smtClean="0">
                <a:latin typeface="+mj-lt"/>
                <a:cs typeface="Times New Roman" panose="02020603050405020304" pitchFamily="18" charset="0"/>
              </a:rPr>
              <a:t>use.</a:t>
            </a:r>
          </a:p>
          <a:p>
            <a:pPr marL="0" indent="0">
              <a:buNone/>
            </a:pPr>
            <a:endParaRPr lang="en-US" dirty="0">
              <a:latin typeface="+mj-lt"/>
            </a:endParaRPr>
          </a:p>
        </p:txBody>
      </p:sp>
      <p:pic>
        <p:nvPicPr>
          <p:cNvPr id="4" name="Picture 4" descr="https://c.tadst.com/gfx/750w/clean-out-your-computer-day-fun.jp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412" y="3562779"/>
            <a:ext cx="2830596" cy="24538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383" y="3496164"/>
            <a:ext cx="3271233" cy="25870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3759" y="3562779"/>
            <a:ext cx="3117761" cy="2453849"/>
          </a:xfrm>
          <a:prstGeom prst="rect">
            <a:avLst/>
          </a:prstGeom>
        </p:spPr>
      </p:pic>
    </p:spTree>
    <p:extLst>
      <p:ext uri="{BB962C8B-B14F-4D97-AF65-F5344CB8AC3E}">
        <p14:creationId xmlns:p14="http://schemas.microsoft.com/office/powerpoint/2010/main" val="2450068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336"/>
            <a:ext cx="10515600" cy="914400"/>
          </a:xfrm>
        </p:spPr>
        <p:txBody>
          <a:bodyPr>
            <a:normAutofit/>
          </a:bodyPr>
          <a:lstStyle/>
          <a:p>
            <a:r>
              <a:rPr lang="en-US" sz="2800" dirty="0" smtClean="0">
                <a:latin typeface="+mn-lt"/>
              </a:rPr>
              <a:t>Make sure your computer is protected with anti-virus and all necessary security "patches" and updates.</a:t>
            </a:r>
            <a:endParaRPr lang="en-US" sz="2800" dirty="0">
              <a:latin typeface="+mn-lt"/>
            </a:endParaRPr>
          </a:p>
        </p:txBody>
      </p:sp>
      <p:sp>
        <p:nvSpPr>
          <p:cNvPr id="3" name="Content Placeholder 2"/>
          <p:cNvSpPr>
            <a:spLocks noGrp="1"/>
          </p:cNvSpPr>
          <p:nvPr>
            <p:ph idx="1"/>
          </p:nvPr>
        </p:nvSpPr>
        <p:spPr>
          <a:xfrm>
            <a:off x="838200" y="1300766"/>
            <a:ext cx="10515600" cy="4876197"/>
          </a:xfrm>
        </p:spPr>
        <p:txBody>
          <a:bodyPr>
            <a:normAutofit/>
          </a:bodyPr>
          <a:lstStyle/>
          <a:p>
            <a:r>
              <a:rPr lang="en-US" sz="2400" dirty="0" smtClean="0">
                <a:latin typeface="+mj-lt"/>
              </a:rPr>
              <a:t>Shut down or restart your computer at least weekly -- and whenever your programs tell you to in order to install updates. This helps to make sure software and security updates are properly installed.</a:t>
            </a:r>
          </a:p>
          <a:p>
            <a:r>
              <a:rPr lang="en-US" sz="2400" dirty="0" smtClean="0">
                <a:latin typeface="+mj-lt"/>
              </a:rPr>
              <a:t>If you get an antivirus alert that there is malware on your computer, contact the ITS Support for your Facility.</a:t>
            </a:r>
          </a:p>
          <a:p>
            <a:endParaRPr lang="en-US" sz="2400" dirty="0" smtClean="0">
              <a:latin typeface="+mj-lt"/>
            </a:endParaRPr>
          </a:p>
        </p:txBody>
      </p:sp>
      <p:pic>
        <p:nvPicPr>
          <p:cNvPr id="5" name="Picture 2" descr="https://www.eduhk.hk/ocio/webdoc/images/shutdown_w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219" y="3837902"/>
            <a:ext cx="4404575" cy="23905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6107" y="3837901"/>
            <a:ext cx="3721994" cy="2339061"/>
          </a:xfrm>
          <a:prstGeom prst="rect">
            <a:avLst/>
          </a:prstGeom>
        </p:spPr>
      </p:pic>
    </p:spTree>
    <p:extLst>
      <p:ext uri="{BB962C8B-B14F-4D97-AF65-F5344CB8AC3E}">
        <p14:creationId xmlns:p14="http://schemas.microsoft.com/office/powerpoint/2010/main" val="2445467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1246"/>
          </a:xfrm>
        </p:spPr>
        <p:txBody>
          <a:bodyPr>
            <a:noAutofit/>
          </a:bodyPr>
          <a:lstStyle/>
          <a:p>
            <a:r>
              <a:rPr lang="en-US" sz="2800" dirty="0" smtClean="0">
                <a:latin typeface="+mn-lt"/>
              </a:rPr>
              <a:t>Secure laptop computers and mobile devices at all times: Lock them up or carry them with you.</a:t>
            </a:r>
            <a:endParaRPr lang="en-US" sz="2800" dirty="0">
              <a:latin typeface="+mn-lt"/>
            </a:endParaRPr>
          </a:p>
        </p:txBody>
      </p:sp>
      <p:sp>
        <p:nvSpPr>
          <p:cNvPr id="3" name="Content Placeholder 2"/>
          <p:cNvSpPr>
            <a:spLocks noGrp="1"/>
          </p:cNvSpPr>
          <p:nvPr>
            <p:ph idx="1"/>
          </p:nvPr>
        </p:nvSpPr>
        <p:spPr>
          <a:xfrm>
            <a:off x="838200" y="1339404"/>
            <a:ext cx="10515600" cy="4837560"/>
          </a:xfrm>
        </p:spPr>
        <p:txBody>
          <a:bodyPr>
            <a:normAutofit/>
          </a:bodyPr>
          <a:lstStyle/>
          <a:p>
            <a:r>
              <a:rPr lang="en-US" sz="2400" dirty="0" smtClean="0">
                <a:latin typeface="+mj-lt"/>
              </a:rPr>
              <a:t>In your office or laboratory at stores, meetings, conferences, etc.</a:t>
            </a:r>
            <a:br>
              <a:rPr lang="en-US" sz="2400" dirty="0" smtClean="0">
                <a:latin typeface="+mj-lt"/>
              </a:rPr>
            </a:br>
            <a:r>
              <a:rPr lang="en-US" sz="2400" dirty="0" smtClean="0">
                <a:latin typeface="+mj-lt"/>
              </a:rPr>
              <a:t>Remember: Phones and laptops get stolen from cars, houses, and offices all the time.</a:t>
            </a:r>
          </a:p>
          <a:p>
            <a:r>
              <a:rPr lang="en-US" sz="2400" dirty="0" smtClean="0">
                <a:latin typeface="+mj-lt"/>
              </a:rPr>
              <a:t>Make sure it is locked </a:t>
            </a:r>
            <a:r>
              <a:rPr lang="en-US" sz="2400" dirty="0" smtClean="0">
                <a:latin typeface="+mj-lt"/>
              </a:rPr>
              <a:t>to permanent.</a:t>
            </a:r>
            <a:endParaRPr lang="en-US" sz="2400" dirty="0" smtClean="0">
              <a:latin typeface="+mj-lt"/>
            </a:endParaRPr>
          </a:p>
          <a:p>
            <a:endParaRPr lang="en-US" sz="2400" dirty="0" smtClean="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354" y="3052293"/>
            <a:ext cx="4848225" cy="2609850"/>
          </a:xfrm>
          <a:prstGeom prst="rect">
            <a:avLst/>
          </a:prstGeom>
        </p:spPr>
      </p:pic>
    </p:spTree>
    <p:extLst>
      <p:ext uri="{BB962C8B-B14F-4D97-AF65-F5344CB8AC3E}">
        <p14:creationId xmlns:p14="http://schemas.microsoft.com/office/powerpoint/2010/main" val="419859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89433"/>
          </a:xfrm>
        </p:spPr>
        <p:txBody>
          <a:bodyPr>
            <a:normAutofit/>
          </a:bodyPr>
          <a:lstStyle/>
          <a:p>
            <a:r>
              <a:rPr lang="en-US" sz="2800" dirty="0" smtClean="0">
                <a:latin typeface="+mn-lt"/>
              </a:rPr>
              <a:t>Shut down, lock, log off, or put your computer and other devices to sleep before leaving them unattended, and make sure they require a secure password to start up or wake-up.</a:t>
            </a:r>
            <a:endParaRPr lang="en-US" sz="2800" dirty="0">
              <a:latin typeface="+mn-lt"/>
            </a:endParaRPr>
          </a:p>
        </p:txBody>
      </p:sp>
      <p:sp>
        <p:nvSpPr>
          <p:cNvPr id="3" name="Content Placeholder 2"/>
          <p:cNvSpPr>
            <a:spLocks noGrp="1"/>
          </p:cNvSpPr>
          <p:nvPr>
            <p:ph idx="1"/>
          </p:nvPr>
        </p:nvSpPr>
        <p:spPr>
          <a:xfrm>
            <a:off x="838200" y="2073499"/>
            <a:ext cx="10515600" cy="4103464"/>
          </a:xfrm>
        </p:spPr>
        <p:txBody>
          <a:bodyPr>
            <a:normAutofit/>
          </a:bodyPr>
          <a:lstStyle/>
          <a:p>
            <a:r>
              <a:rPr lang="en-US" sz="2400" dirty="0" smtClean="0">
                <a:latin typeface="+mj-lt"/>
              </a:rPr>
              <a:t>&lt;ctrl&gt;&lt;alt&gt;&lt;delete&gt; or &lt;Windows&gt;&lt;L&gt; on a PC; Apple menu or power button on a Mac</a:t>
            </a:r>
          </a:p>
          <a:p>
            <a:r>
              <a:rPr lang="en-US" sz="2400" dirty="0" smtClean="0">
                <a:latin typeface="+mj-lt"/>
              </a:rPr>
              <a:t>Also set your computer and portable devices to automatically lock when they're not being used.</a:t>
            </a:r>
          </a:p>
          <a:p>
            <a:endParaRPr lang="en-US" sz="24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89" y="3812146"/>
            <a:ext cx="9001125" cy="2711002"/>
          </a:xfrm>
          <a:prstGeom prst="rect">
            <a:avLst/>
          </a:prstGeom>
        </p:spPr>
      </p:pic>
    </p:spTree>
    <p:extLst>
      <p:ext uri="{BB962C8B-B14F-4D97-AF65-F5344CB8AC3E}">
        <p14:creationId xmlns:p14="http://schemas.microsoft.com/office/powerpoint/2010/main" val="3133023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800" dirty="0" smtClean="0">
                <a:latin typeface="+mn-lt"/>
              </a:rPr>
              <a:t>Don't install or download unknown or unsolicited programs/apps.</a:t>
            </a:r>
          </a:p>
        </p:txBody>
      </p:sp>
      <p:sp>
        <p:nvSpPr>
          <p:cNvPr id="3" name="Content Placeholder 2"/>
          <p:cNvSpPr>
            <a:spLocks noGrp="1"/>
          </p:cNvSpPr>
          <p:nvPr>
            <p:ph idx="1"/>
          </p:nvPr>
        </p:nvSpPr>
        <p:spPr>
          <a:xfrm>
            <a:off x="838200" y="1043189"/>
            <a:ext cx="10515600" cy="5133774"/>
          </a:xfrm>
        </p:spPr>
        <p:txBody>
          <a:bodyPr>
            <a:normAutofit/>
          </a:bodyPr>
          <a:lstStyle/>
          <a:p>
            <a:r>
              <a:rPr lang="en-US" sz="2400" dirty="0" smtClean="0">
                <a:latin typeface="+mj-lt"/>
              </a:rPr>
              <a:t>These can harbor behind-the-scenes viruses or open a "back door" giving others access to your devices without your knowledge.</a:t>
            </a:r>
          </a:p>
          <a:p>
            <a:endParaRPr lang="en-US" sz="24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091" y="2060621"/>
            <a:ext cx="8364117" cy="4270890"/>
          </a:xfrm>
          <a:prstGeom prst="rect">
            <a:avLst/>
          </a:prstGeom>
        </p:spPr>
      </p:pic>
    </p:spTree>
    <p:extLst>
      <p:ext uri="{BB962C8B-B14F-4D97-AF65-F5344CB8AC3E}">
        <p14:creationId xmlns:p14="http://schemas.microsoft.com/office/powerpoint/2010/main" val="2033589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708</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Times New Roman</vt:lpstr>
      <vt:lpstr>Wingdings</vt:lpstr>
      <vt:lpstr>Office Theme</vt:lpstr>
      <vt:lpstr>    BEST PRACTICES FOR EFFECTIVE COMPUTER MANAGEMENT     UGANDA NATIONAL HEALTH LABORATORY   SERVICES(UNHLS)</vt:lpstr>
      <vt:lpstr>PowerPoint Presentation</vt:lpstr>
      <vt:lpstr>Use passwords that can't be easily guessed, and protect your passwords.</vt:lpstr>
      <vt:lpstr>Minimize storage of sensitive information on your workstation.</vt:lpstr>
      <vt:lpstr>Always make sure your work station is clean and free from dust</vt:lpstr>
      <vt:lpstr>Make sure your computer is protected with anti-virus and all necessary security "patches" and updates.</vt:lpstr>
      <vt:lpstr>Secure laptop computers and mobile devices at all times: Lock them up or carry them with you.</vt:lpstr>
      <vt:lpstr>Shut down, lock, log off, or put your computer and other devices to sleep before leaving them unattended, and make sure they require a secure password to start up or wake-up.</vt:lpstr>
      <vt:lpstr>Don't install or download unknown or unsolicited programs/apps.</vt:lpstr>
      <vt:lpstr>Always keep liquid substances away from your working area.</vt:lpstr>
      <vt:lpstr>Don’t place heavy substances on your workstations(system unit)</vt:lpstr>
      <vt:lpstr>Incase your workstation fails to start, Please always contact the IT person for any help.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FOR EFFECTIVE COMPUTER DESKTOP MANAGEMENT  UGANDA NATIONAL HEALTH LABORATORY SERVICES(UNHLS)</dc:title>
  <dc:creator>Raj</dc:creator>
  <cp:lastModifiedBy>JMK</cp:lastModifiedBy>
  <cp:revision>36</cp:revision>
  <dcterms:created xsi:type="dcterms:W3CDTF">2017-05-30T18:48:06Z</dcterms:created>
  <dcterms:modified xsi:type="dcterms:W3CDTF">2017-06-01T02:48:57Z</dcterms:modified>
</cp:coreProperties>
</file>