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41"/>
  </p:sldMasterIdLst>
  <p:notesMasterIdLst>
    <p:notesMasterId r:id="rId49"/>
  </p:notesMasterIdLst>
  <p:handoutMasterIdLst>
    <p:handoutMasterId r:id="rId50"/>
  </p:handoutMasterIdLst>
  <p:sldIdLst>
    <p:sldId id="403" r:id="rId42"/>
    <p:sldId id="414" r:id="rId43"/>
    <p:sldId id="423" r:id="rId44"/>
    <p:sldId id="420" r:id="rId45"/>
    <p:sldId id="421" r:id="rId46"/>
    <p:sldId id="422" r:id="rId47"/>
    <p:sldId id="419" r:id="rId48"/>
  </p:sldIdLst>
  <p:sldSz cx="9144000" cy="5143500" type="screen16x9"/>
  <p:notesSz cx="6858000" cy="9144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or" initials="M"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4CAB5"/>
    <a:srgbClr val="D4C8B1"/>
    <a:srgbClr val="E31C3D"/>
    <a:srgbClr val="F46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2" autoAdjust="0"/>
    <p:restoredTop sz="88229"/>
  </p:normalViewPr>
  <p:slideViewPr>
    <p:cSldViewPr snapToGrid="0">
      <p:cViewPr>
        <p:scale>
          <a:sx n="180" d="100"/>
          <a:sy n="180" d="100"/>
        </p:scale>
        <p:origin x="24" y="304"/>
      </p:cViewPr>
      <p:guideLst>
        <p:guide orient="horz" pos="1643"/>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1.xml"/><Relationship Id="rId47" Type="http://schemas.openxmlformats.org/officeDocument/2006/relationships/slide" Target="slides/slide6.xml"/><Relationship Id="rId50" Type="http://schemas.openxmlformats.org/officeDocument/2006/relationships/handoutMaster" Target="handoutMasters/handoutMaster1.xml"/><Relationship Id="rId55"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4.xml"/><Relationship Id="rId53"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3.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2.xml"/><Relationship Id="rId48" Type="http://schemas.openxmlformats.org/officeDocument/2006/relationships/slide" Target="slides/slide7.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5.xml"/><Relationship Id="rId20" Type="http://schemas.openxmlformats.org/officeDocument/2006/relationships/customXml" Target="../customXml/item20.xml"/><Relationship Id="rId41" Type="http://schemas.openxmlformats.org/officeDocument/2006/relationships/slideMaster" Target="slideMasters/slideMaster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45CE27-0FC1-4345-A9D1-813E9F3C96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a:extLst>
              <a:ext uri="{FF2B5EF4-FFF2-40B4-BE49-F238E27FC236}">
                <a16:creationId xmlns:a16="http://schemas.microsoft.com/office/drawing/2014/main" id="{04FAFF02-ADA2-494F-92F2-18E0CD47E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F4C96F-5C6D-48ED-8D42-B768302B23AD}" type="datetimeFigureOut">
              <a:rPr lang="de-CH" smtClean="0"/>
              <a:t>10.12.24</a:t>
            </a:fld>
            <a:endParaRPr lang="de-CH"/>
          </a:p>
        </p:txBody>
      </p:sp>
      <p:sp>
        <p:nvSpPr>
          <p:cNvPr id="4" name="Footer Placeholder 3">
            <a:extLst>
              <a:ext uri="{FF2B5EF4-FFF2-40B4-BE49-F238E27FC236}">
                <a16:creationId xmlns:a16="http://schemas.microsoft.com/office/drawing/2014/main" id="{84D7311C-885A-4219-9687-E8E9C81D34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a:extLst>
              <a:ext uri="{FF2B5EF4-FFF2-40B4-BE49-F238E27FC236}">
                <a16:creationId xmlns:a16="http://schemas.microsoft.com/office/drawing/2014/main" id="{88755352-F100-4DC1-827B-1EFA0F247A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6BEFE-BF9F-47C0-9B2B-37E6860B00C1}" type="slidenum">
              <a:rPr lang="de-CH" smtClean="0"/>
              <a:t>‹#›</a:t>
            </a:fld>
            <a:endParaRPr lang="de-CH"/>
          </a:p>
        </p:txBody>
      </p:sp>
    </p:spTree>
    <p:extLst>
      <p:ext uri="{BB962C8B-B14F-4D97-AF65-F5344CB8AC3E}">
        <p14:creationId xmlns:p14="http://schemas.microsoft.com/office/powerpoint/2010/main" val="124543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D3A44-FA09-4C0A-99A6-1BA009890161}" type="datetimeFigureOut">
              <a:rPr lang="de-CH" smtClean="0"/>
              <a:t>10.12.24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FE3F1-1C0D-4780-BCDC-4F7033F6C9E1}" type="slidenum">
              <a:rPr lang="de-CH" smtClean="0"/>
              <a:t>‹#›</a:t>
            </a:fld>
            <a:endParaRPr lang="de-CH"/>
          </a:p>
        </p:txBody>
      </p:sp>
    </p:spTree>
    <p:extLst>
      <p:ext uri="{BB962C8B-B14F-4D97-AF65-F5344CB8AC3E}">
        <p14:creationId xmlns:p14="http://schemas.microsoft.com/office/powerpoint/2010/main" val="88721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Problemstellung</a:t>
            </a:r>
          </a:p>
          <a:p>
            <a:r>
              <a:rPr lang="en-CH" dirty="0"/>
              <a:t>W</a:t>
            </a:r>
            <a:r>
              <a:rPr lang="en-US" dirty="0" err="1"/>
              <a:t>ir</a:t>
            </a:r>
            <a:r>
              <a:rPr lang="en-US" dirty="0"/>
              <a:t> </a:t>
            </a:r>
            <a:r>
              <a:rPr lang="en-US" dirty="0" err="1"/>
              <a:t>wollen</a:t>
            </a:r>
            <a:r>
              <a:rPr lang="en-US" dirty="0"/>
              <a:t> </a:t>
            </a:r>
            <a:r>
              <a:rPr lang="en-US" dirty="0" err="1"/>
              <a:t>mit</a:t>
            </a:r>
            <a:r>
              <a:rPr lang="en-US" dirty="0"/>
              <a:t> der App </a:t>
            </a:r>
            <a:r>
              <a:rPr lang="en-US" dirty="0" err="1"/>
              <a:t>herausfinden</a:t>
            </a:r>
            <a:r>
              <a:rPr lang="en-US" dirty="0"/>
              <a:t> </a:t>
            </a:r>
            <a:r>
              <a:rPr lang="en-US" dirty="0" err="1"/>
              <a:t>wann</a:t>
            </a:r>
            <a:r>
              <a:rPr lang="en-US" dirty="0"/>
              <a:t> </a:t>
            </a:r>
            <a:r>
              <a:rPr lang="en-US" dirty="0" err="1"/>
              <a:t>Angestellte</a:t>
            </a:r>
            <a:r>
              <a:rPr lang="en-US" dirty="0"/>
              <a:t> das </a:t>
            </a:r>
            <a:r>
              <a:rPr lang="en-US" dirty="0" err="1"/>
              <a:t>Unternehmen</a:t>
            </a:r>
            <a:r>
              <a:rPr lang="en-US" dirty="0"/>
              <a:t> </a:t>
            </a:r>
            <a:r>
              <a:rPr lang="en-US" dirty="0" err="1"/>
              <a:t>verlassen</a:t>
            </a:r>
            <a:r>
              <a:rPr lang="en-US" dirty="0"/>
              <a:t> </a:t>
            </a:r>
            <a:r>
              <a:rPr lang="en-US" dirty="0" err="1"/>
              <a:t>werden</a:t>
            </a:r>
            <a:r>
              <a:rPr lang="en-US" dirty="0"/>
              <a:t>, dies </a:t>
            </a:r>
            <a:r>
              <a:rPr lang="en-US" dirty="0" err="1"/>
              <a:t>ist</a:t>
            </a:r>
            <a:r>
              <a:rPr lang="en-US" dirty="0"/>
              <a:t> </a:t>
            </a:r>
            <a:r>
              <a:rPr lang="en-US" dirty="0" err="1"/>
              <a:t>besonders</a:t>
            </a:r>
            <a:r>
              <a:rPr lang="en-US" dirty="0"/>
              <a:t> </a:t>
            </a:r>
            <a:r>
              <a:rPr lang="en-US" dirty="0" err="1"/>
              <a:t>interessant</a:t>
            </a:r>
            <a:r>
              <a:rPr lang="en-US" dirty="0"/>
              <a:t> für </a:t>
            </a:r>
            <a:r>
              <a:rPr lang="en-US" dirty="0" err="1"/>
              <a:t>Arbeitnehmer</a:t>
            </a:r>
            <a:r>
              <a:rPr lang="en-US" dirty="0"/>
              <a:t> die </a:t>
            </a:r>
            <a:r>
              <a:rPr lang="en-US" dirty="0" err="1"/>
              <a:t>mit</a:t>
            </a:r>
            <a:r>
              <a:rPr lang="en-US" dirty="0"/>
              <a:t> </a:t>
            </a:r>
            <a:r>
              <a:rPr lang="en-US" dirty="0" err="1"/>
              <a:t>Fachkräftemangel</a:t>
            </a:r>
            <a:r>
              <a:rPr lang="en-US" dirty="0"/>
              <a:t> </a:t>
            </a:r>
            <a:r>
              <a:rPr lang="en-US" dirty="0" err="1"/>
              <a:t>zu</a:t>
            </a:r>
            <a:r>
              <a:rPr lang="en-US" dirty="0"/>
              <a:t> </a:t>
            </a:r>
            <a:r>
              <a:rPr lang="en-US" dirty="0" err="1"/>
              <a:t>kämpfen</a:t>
            </a:r>
            <a:r>
              <a:rPr lang="en-US" dirty="0"/>
              <a:t> </a:t>
            </a:r>
            <a:r>
              <a:rPr lang="en-US" dirty="0" err="1"/>
              <a:t>haben</a:t>
            </a:r>
            <a:r>
              <a:rPr lang="en-US" dirty="0"/>
              <a:t>. Es </a:t>
            </a:r>
            <a:r>
              <a:rPr lang="en-US" dirty="0" err="1"/>
              <a:t>werden</a:t>
            </a:r>
            <a:r>
              <a:rPr lang="en-US" dirty="0"/>
              <a:t> die </a:t>
            </a:r>
            <a:r>
              <a:rPr lang="en-US" dirty="0" err="1"/>
              <a:t>wichtigsten</a:t>
            </a:r>
            <a:r>
              <a:rPr lang="en-US" dirty="0"/>
              <a:t> </a:t>
            </a:r>
            <a:r>
              <a:rPr lang="en-US" dirty="0" err="1"/>
              <a:t>Auslöser</a:t>
            </a:r>
            <a:r>
              <a:rPr lang="en-US" dirty="0"/>
              <a:t> für das </a:t>
            </a:r>
            <a:r>
              <a:rPr lang="en-US" dirty="0" err="1"/>
              <a:t>verlassen</a:t>
            </a:r>
            <a:r>
              <a:rPr lang="en-US" dirty="0"/>
              <a:t> des </a:t>
            </a:r>
            <a:r>
              <a:rPr lang="en-US" dirty="0" err="1"/>
              <a:t>Unternehmens</a:t>
            </a:r>
            <a:r>
              <a:rPr lang="en-US" dirty="0"/>
              <a:t> </a:t>
            </a:r>
            <a:r>
              <a:rPr lang="en-US" dirty="0" err="1"/>
              <a:t>aufgezeigt</a:t>
            </a:r>
            <a:r>
              <a:rPr lang="en-US" dirty="0"/>
              <a:t>. </a:t>
            </a:r>
            <a:endParaRPr lang="en-CH" dirty="0"/>
          </a:p>
        </p:txBody>
      </p:sp>
      <p:sp>
        <p:nvSpPr>
          <p:cNvPr id="4" name="Slide Number Placeholder 3"/>
          <p:cNvSpPr>
            <a:spLocks noGrp="1"/>
          </p:cNvSpPr>
          <p:nvPr>
            <p:ph type="sldNum" sz="quarter" idx="5"/>
          </p:nvPr>
        </p:nvSpPr>
        <p:spPr/>
        <p:txBody>
          <a:bodyPr/>
          <a:lstStyle/>
          <a:p>
            <a:fld id="{19EFE3F1-1C0D-4780-BCDC-4F7033F6C9E1}" type="slidenum">
              <a:rPr lang="de-CH" smtClean="0"/>
              <a:t>2</a:t>
            </a:fld>
            <a:endParaRPr lang="de-CH"/>
          </a:p>
        </p:txBody>
      </p:sp>
    </p:spTree>
    <p:extLst>
      <p:ext uri="{BB962C8B-B14F-4D97-AF65-F5344CB8AC3E}">
        <p14:creationId xmlns:p14="http://schemas.microsoft.com/office/powerpoint/2010/main" val="61950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DE7F-521E-EA35-0534-B2FC79F81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9E4220-6CAC-3643-BEEA-4D15FD11D2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9A5B71-3D7D-91DB-B839-6364B7DA8062}"/>
              </a:ext>
            </a:extLst>
          </p:cNvPr>
          <p:cNvSpPr>
            <a:spLocks noGrp="1"/>
          </p:cNvSpPr>
          <p:nvPr>
            <p:ph type="body" idx="1"/>
          </p:nvPr>
        </p:nvSpPr>
        <p:spPr/>
        <p:txBody>
          <a:bodyPr/>
          <a:lstStyle/>
          <a:p>
            <a:r>
              <a:rPr lang="en-CH" dirty="0"/>
              <a:t>Features genauer beschreiben wie auf der website</a:t>
            </a:r>
          </a:p>
        </p:txBody>
      </p:sp>
      <p:sp>
        <p:nvSpPr>
          <p:cNvPr id="4" name="Slide Number Placeholder 3">
            <a:extLst>
              <a:ext uri="{FF2B5EF4-FFF2-40B4-BE49-F238E27FC236}">
                <a16:creationId xmlns:a16="http://schemas.microsoft.com/office/drawing/2014/main" id="{15644EA1-D55D-B593-5C3D-B52CAB6C74B0}"/>
              </a:ext>
            </a:extLst>
          </p:cNvPr>
          <p:cNvSpPr>
            <a:spLocks noGrp="1"/>
          </p:cNvSpPr>
          <p:nvPr>
            <p:ph type="sldNum" sz="quarter" idx="5"/>
          </p:nvPr>
        </p:nvSpPr>
        <p:spPr/>
        <p:txBody>
          <a:bodyPr/>
          <a:lstStyle/>
          <a:p>
            <a:fld id="{19EFE3F1-1C0D-4780-BCDC-4F7033F6C9E1}" type="slidenum">
              <a:rPr lang="de-CH" smtClean="0"/>
              <a:t>3</a:t>
            </a:fld>
            <a:endParaRPr lang="de-CH"/>
          </a:p>
        </p:txBody>
      </p:sp>
    </p:spTree>
    <p:extLst>
      <p:ext uri="{BB962C8B-B14F-4D97-AF65-F5344CB8AC3E}">
        <p14:creationId xmlns:p14="http://schemas.microsoft.com/office/powerpoint/2010/main" val="267643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Haben verschiedene Modelle ausprobiert vor tuning, RSF hat nach Concordance index am besten abgeschnitten. </a:t>
            </a:r>
          </a:p>
          <a:p>
            <a:r>
              <a:rPr lang="en-CH" dirty="0"/>
              <a:t>XGBoost,, Random Survival Forest, Eintreffen eines Ereignisses zu gewissem Zeitpunkt vorhersagen,</a:t>
            </a:r>
          </a:p>
          <a:p>
            <a:r>
              <a:rPr lang="en-CH" dirty="0"/>
              <a:t> Klassifikationsproblem kein Regressionsproblem, Concordance Index -&gt; XGBSE, Confusion Matrix</a:t>
            </a:r>
          </a:p>
        </p:txBody>
      </p:sp>
      <p:sp>
        <p:nvSpPr>
          <p:cNvPr id="4" name="Slide Number Placeholder 3"/>
          <p:cNvSpPr>
            <a:spLocks noGrp="1"/>
          </p:cNvSpPr>
          <p:nvPr>
            <p:ph type="sldNum" sz="quarter" idx="5"/>
          </p:nvPr>
        </p:nvSpPr>
        <p:spPr/>
        <p:txBody>
          <a:bodyPr/>
          <a:lstStyle/>
          <a:p>
            <a:fld id="{19EFE3F1-1C0D-4780-BCDC-4F7033F6C9E1}" type="slidenum">
              <a:rPr lang="de-CH" smtClean="0"/>
              <a:t>4</a:t>
            </a:fld>
            <a:endParaRPr lang="de-CH"/>
          </a:p>
        </p:txBody>
      </p:sp>
    </p:spTree>
    <p:extLst>
      <p:ext uri="{BB962C8B-B14F-4D97-AF65-F5344CB8AC3E}">
        <p14:creationId xmlns:p14="http://schemas.microsoft.com/office/powerpoint/2010/main" val="2004181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6DACA-708B-A777-340C-2D3991E99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ABCEF7-4D43-5A7E-CD78-D9E4B2A8A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67024-8752-0F9D-BE4B-3C2DDDD035F1}"/>
              </a:ext>
            </a:extLst>
          </p:cNvPr>
          <p:cNvSpPr>
            <a:spLocks noGrp="1"/>
          </p:cNvSpPr>
          <p:nvPr>
            <p:ph type="body" idx="1"/>
          </p:nvPr>
        </p:nvSpPr>
        <p:spPr/>
        <p:txBody>
          <a:bodyPr/>
          <a:lstStyle/>
          <a:p>
            <a:r>
              <a:rPr lang="en-CH" dirty="0"/>
              <a:t>XGBoost,, Random Survival Forest, Klassifikationsproblem kein Regressionsproblem, Concordance Index -&gt; XGBSE, Confusion Matrix</a:t>
            </a:r>
          </a:p>
          <a:p>
            <a:endParaRPr lang="en-CH" dirty="0"/>
          </a:p>
          <a:p>
            <a:r>
              <a:rPr lang="en-CH" dirty="0"/>
              <a:t>Hyperopt tuning</a:t>
            </a:r>
          </a:p>
        </p:txBody>
      </p:sp>
      <p:sp>
        <p:nvSpPr>
          <p:cNvPr id="4" name="Slide Number Placeholder 3">
            <a:extLst>
              <a:ext uri="{FF2B5EF4-FFF2-40B4-BE49-F238E27FC236}">
                <a16:creationId xmlns:a16="http://schemas.microsoft.com/office/drawing/2014/main" id="{1875CD16-1257-705B-6DBB-C3E69F20C46A}"/>
              </a:ext>
            </a:extLst>
          </p:cNvPr>
          <p:cNvSpPr>
            <a:spLocks noGrp="1"/>
          </p:cNvSpPr>
          <p:nvPr>
            <p:ph type="sldNum" sz="quarter" idx="5"/>
          </p:nvPr>
        </p:nvSpPr>
        <p:spPr/>
        <p:txBody>
          <a:bodyPr/>
          <a:lstStyle/>
          <a:p>
            <a:fld id="{19EFE3F1-1C0D-4780-BCDC-4F7033F6C9E1}" type="slidenum">
              <a:rPr lang="de-CH" smtClean="0"/>
              <a:t>5</a:t>
            </a:fld>
            <a:endParaRPr lang="de-CH"/>
          </a:p>
        </p:txBody>
      </p:sp>
    </p:spTree>
    <p:extLst>
      <p:ext uri="{BB962C8B-B14F-4D97-AF65-F5344CB8AC3E}">
        <p14:creationId xmlns:p14="http://schemas.microsoft.com/office/powerpoint/2010/main" val="317035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DC00E-A0BB-0D5A-1D1E-10A41387A7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C5949-3778-907E-64B3-1C2769A67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8E03F-A39A-FDB8-B8FA-5582C33F79DF}"/>
              </a:ext>
            </a:extLst>
          </p:cNvPr>
          <p:cNvSpPr>
            <a:spLocks noGrp="1"/>
          </p:cNvSpPr>
          <p:nvPr>
            <p:ph type="body" idx="1"/>
          </p:nvPr>
        </p:nvSpPr>
        <p:spPr/>
        <p:txBody>
          <a:bodyPr/>
          <a:lstStyle/>
          <a:p>
            <a:r>
              <a:rPr lang="en-CH" dirty="0"/>
              <a:t>Ergebnis Werte, Klassifizierungsproblem -&gt; Confusion Matrix</a:t>
            </a:r>
          </a:p>
          <a:p>
            <a:r>
              <a:rPr lang="en-US" b="0" i="0" dirty="0">
                <a:solidFill>
                  <a:srgbClr val="3B3B3B"/>
                </a:solidFill>
                <a:effectLst/>
                <a:latin typeface="Menlo" panose="020B0609030804020204" pitchFamily="49" charset="0"/>
              </a:rPr>
              <a:t>Time 1 year(s): Accuracy=0.89, Precision=0.91, Recall=0.97, </a:t>
            </a:r>
          </a:p>
          <a:p>
            <a:r>
              <a:rPr lang="en-US" b="0" i="0" dirty="0">
                <a:solidFill>
                  <a:srgbClr val="3B3B3B"/>
                </a:solidFill>
                <a:effectLst/>
                <a:latin typeface="Menlo" panose="020B0609030804020204" pitchFamily="49" charset="0"/>
              </a:rPr>
              <a:t>Time 2 year(s): Accuracy=0.81, Precision=0.84, Recall=0.97, </a:t>
            </a:r>
          </a:p>
          <a:p>
            <a:r>
              <a:rPr lang="en-US" b="0" i="0" dirty="0">
                <a:solidFill>
                  <a:srgbClr val="3B3B3B"/>
                </a:solidFill>
                <a:effectLst/>
                <a:latin typeface="Menlo" panose="020B0609030804020204" pitchFamily="49" charset="0"/>
              </a:rPr>
              <a:t>Time 3 year(s): Accuracy=0.73, Precision=0.76, Recall=0.95, </a:t>
            </a:r>
          </a:p>
          <a:p>
            <a:r>
              <a:rPr lang="en-US" b="0" i="0" dirty="0">
                <a:solidFill>
                  <a:srgbClr val="3B3B3B"/>
                </a:solidFill>
                <a:effectLst/>
                <a:latin typeface="Menlo" panose="020B0609030804020204" pitchFamily="49" charset="0"/>
              </a:rPr>
              <a:t>Time 4 year(s): Accuracy=0.67, Precision=0.69, Recall=0.94,</a:t>
            </a:r>
          </a:p>
          <a:p>
            <a:r>
              <a:rPr lang="en-US" b="0" i="0" dirty="0">
                <a:solidFill>
                  <a:srgbClr val="3B3B3B"/>
                </a:solidFill>
                <a:effectLst/>
                <a:latin typeface="Menlo" panose="020B0609030804020204" pitchFamily="49" charset="0"/>
              </a:rPr>
              <a:t> Time 5 year(s): Accuracy=0.53, Precision=0.56, Recall=0.91, </a:t>
            </a:r>
            <a:endParaRPr lang="en-CH" dirty="0"/>
          </a:p>
        </p:txBody>
      </p:sp>
      <p:sp>
        <p:nvSpPr>
          <p:cNvPr id="4" name="Slide Number Placeholder 3">
            <a:extLst>
              <a:ext uri="{FF2B5EF4-FFF2-40B4-BE49-F238E27FC236}">
                <a16:creationId xmlns:a16="http://schemas.microsoft.com/office/drawing/2014/main" id="{F754A259-ABBB-2B40-D95D-E0C9A68DB127}"/>
              </a:ext>
            </a:extLst>
          </p:cNvPr>
          <p:cNvSpPr>
            <a:spLocks noGrp="1"/>
          </p:cNvSpPr>
          <p:nvPr>
            <p:ph type="sldNum" sz="quarter" idx="5"/>
          </p:nvPr>
        </p:nvSpPr>
        <p:spPr/>
        <p:txBody>
          <a:bodyPr/>
          <a:lstStyle/>
          <a:p>
            <a:fld id="{19EFE3F1-1C0D-4780-BCDC-4F7033F6C9E1}" type="slidenum">
              <a:rPr lang="de-CH" smtClean="0"/>
              <a:t>6</a:t>
            </a:fld>
            <a:endParaRPr lang="de-CH"/>
          </a:p>
        </p:txBody>
      </p:sp>
    </p:spTree>
    <p:extLst>
      <p:ext uri="{BB962C8B-B14F-4D97-AF65-F5344CB8AC3E}">
        <p14:creationId xmlns:p14="http://schemas.microsoft.com/office/powerpoint/2010/main" val="206250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Die Website ermöglicht es dem User einfach eine Excel-Datei hochzuladen, welche, wenn sie richtig Formatiert ist, direkt prozessiert wird und das Modell darauf trainiert wird. </a:t>
            </a:r>
          </a:p>
          <a:p>
            <a:r>
              <a:rPr lang="en-CH" dirty="0"/>
              <a:t>Der User kann dann die variablen so Einstellen, dass sie die Person wiederspiegeln, bei welcher man wissen will wie lange sie noch im unternehmen sein wird. </a:t>
            </a:r>
          </a:p>
          <a:p>
            <a:r>
              <a:rPr lang="en-CH" dirty="0"/>
              <a:t>Es werden die wahrscheinlichkeiten ausgegeben mit denen die Person in den nächsten 5 Jahren gehen wird. </a:t>
            </a:r>
          </a:p>
          <a:p>
            <a:r>
              <a:rPr lang="en-CH" dirty="0"/>
              <a:t>Danach kann der User durch Manipulation der wichtigsten Features, welche darunter nochmal gehighlited werden schauen wie er diese am besten kombiniert um die Wahrscheilichkeit so zu verrigern wie es der User wünscht. </a:t>
            </a:r>
          </a:p>
        </p:txBody>
      </p:sp>
      <p:sp>
        <p:nvSpPr>
          <p:cNvPr id="4" name="Slide Number Placeholder 3"/>
          <p:cNvSpPr>
            <a:spLocks noGrp="1"/>
          </p:cNvSpPr>
          <p:nvPr>
            <p:ph type="sldNum" sz="quarter" idx="5"/>
          </p:nvPr>
        </p:nvSpPr>
        <p:spPr/>
        <p:txBody>
          <a:bodyPr/>
          <a:lstStyle/>
          <a:p>
            <a:fld id="{19EFE3F1-1C0D-4780-BCDC-4F7033F6C9E1}" type="slidenum">
              <a:rPr lang="de-CH" smtClean="0"/>
              <a:t>7</a:t>
            </a:fld>
            <a:endParaRPr lang="de-CH"/>
          </a:p>
        </p:txBody>
      </p:sp>
    </p:spTree>
    <p:extLst>
      <p:ext uri="{BB962C8B-B14F-4D97-AF65-F5344CB8AC3E}">
        <p14:creationId xmlns:p14="http://schemas.microsoft.com/office/powerpoint/2010/main" val="6211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Slide 1">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skating, building, ramp, board&#10;&#10;Description automatically generated">
            <a:extLst>
              <a:ext uri="{FF2B5EF4-FFF2-40B4-BE49-F238E27FC236}">
                <a16:creationId xmlns:a16="http://schemas.microsoft.com/office/drawing/2014/main" id="{9F7E1813-5682-4AAE-8DC8-5A613DE12B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36420" cy="5143500"/>
          </a:xfrm>
          <a:prstGeom prst="rect">
            <a:avLst/>
          </a:prstGeom>
        </p:spPr>
      </p:pic>
      <p:sp>
        <p:nvSpPr>
          <p:cNvPr id="11" name="Freeform: Shape 10">
            <a:extLst>
              <a:ext uri="{FF2B5EF4-FFF2-40B4-BE49-F238E27FC236}">
                <a16:creationId xmlns:a16="http://schemas.microsoft.com/office/drawing/2014/main" id="{43D7A234-EBF8-4A9A-ACFF-4329BD747ADC}"/>
              </a:ext>
            </a:extLst>
          </p:cNvPr>
          <p:cNvSpPr>
            <a:spLocks noChangeAspect="1"/>
          </p:cNvSpPr>
          <p:nvPr userDrawn="1"/>
        </p:nvSpPr>
        <p:spPr>
          <a:xfrm>
            <a:off x="4575791" y="3166310"/>
            <a:ext cx="456821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Box 13">
            <a:extLst>
              <a:ext uri="{FF2B5EF4-FFF2-40B4-BE49-F238E27FC236}">
                <a16:creationId xmlns:a16="http://schemas.microsoft.com/office/drawing/2014/main" id="{69B6FC2A-29C4-4742-B32D-604659C0CB22}"/>
              </a:ext>
            </a:extLst>
          </p:cNvPr>
          <p:cNvSpPr txBox="1"/>
          <p:nvPr userDrawn="1"/>
        </p:nvSpPr>
        <p:spPr>
          <a:xfrm>
            <a:off x="6789318" y="4613375"/>
            <a:ext cx="1995907" cy="153888"/>
          </a:xfrm>
          <a:prstGeom prst="rect">
            <a:avLst/>
          </a:prstGeom>
          <a:noFill/>
        </p:spPr>
        <p:txBody>
          <a:bodyPr wrap="square" lIns="0" tIns="0" rIns="0" bIns="0" rtlCol="0">
            <a:spAutoFit/>
          </a:bodyPr>
          <a:lstStyle/>
          <a:p>
            <a:pPr algn="r"/>
            <a:r>
              <a:rPr lang="de-CH" sz="1000">
                <a:solidFill>
                  <a:schemeClr val="bg2"/>
                </a:solidFill>
              </a:rPr>
              <a:t>From </a:t>
            </a:r>
            <a:r>
              <a:rPr lang="de-CH" sz="1000" err="1">
                <a:solidFill>
                  <a:schemeClr val="bg2"/>
                </a:solidFill>
              </a:rPr>
              <a:t>insight</a:t>
            </a:r>
            <a:r>
              <a:rPr lang="de-CH" sz="1000">
                <a:solidFill>
                  <a:schemeClr val="bg2"/>
                </a:solidFill>
              </a:rPr>
              <a:t> </a:t>
            </a:r>
            <a:r>
              <a:rPr lang="de-CH" sz="1000" err="1">
                <a:solidFill>
                  <a:schemeClr val="bg2"/>
                </a:solidFill>
              </a:rPr>
              <a:t>to</a:t>
            </a:r>
            <a:r>
              <a:rPr lang="de-CH" sz="1000">
                <a:solidFill>
                  <a:schemeClr val="bg2"/>
                </a:solidFill>
              </a:rPr>
              <a:t> </a:t>
            </a:r>
            <a:r>
              <a:rPr lang="de-CH" sz="1000" err="1">
                <a:solidFill>
                  <a:schemeClr val="bg2"/>
                </a:solidFill>
              </a:rPr>
              <a:t>impact</a:t>
            </a:r>
            <a:r>
              <a:rPr lang="de-CH" sz="1000">
                <a:solidFill>
                  <a:schemeClr val="bg2"/>
                </a:solidFill>
              </a:rPr>
              <a:t>.</a:t>
            </a:r>
          </a:p>
        </p:txBody>
      </p:sp>
      <p:pic>
        <p:nvPicPr>
          <p:cNvPr id="484367284" name="Rectangle 2" descr="{&quot;templafy&quot;:{&quot;id&quot;:&quot;b17c7bf9-6cb0-4b9a-93d7-ff2d7532aa4c&quot;}}"/>
          <p:cNvPicPr>
            <a:picLocks noChangeAspect="1"/>
          </p:cNvPicPr>
          <p:nvPr/>
        </p:nvPicPr>
        <p:blipFill>
          <a:blip r:embed="rId3"/>
          <a:stretch>
            <a:fillRect/>
          </a:stretch>
        </p:blipFill>
        <p:spPr>
          <a:xfrm>
            <a:off x="361173" y="313025"/>
            <a:ext cx="2088000" cy="4500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098178"/>
            <a:ext cx="7958210" cy="1792800"/>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p:nvPr>
        </p:nvSpPr>
        <p:spPr>
          <a:xfrm>
            <a:off x="831027" y="3123868"/>
            <a:ext cx="3650486" cy="135605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Tree>
    <p:extLst>
      <p:ext uri="{BB962C8B-B14F-4D97-AF65-F5344CB8AC3E}">
        <p14:creationId xmlns:p14="http://schemas.microsoft.com/office/powerpoint/2010/main" val="150576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p:nvPr>
        </p:nvSpPr>
        <p:spPr>
          <a:xfrm>
            <a:off x="0" y="0"/>
            <a:ext cx="4571999" cy="3887599"/>
          </a:xfrm>
        </p:spPr>
        <p:txBody>
          <a:bodyPr/>
          <a:lstStyle/>
          <a:p>
            <a:r>
              <a:rPr lang="de-CH"/>
              <a:t>Click icon to add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p:nvPr>
        </p:nvSpPr>
        <p:spPr>
          <a:xfrm>
            <a:off x="4572000" y="0"/>
            <a:ext cx="4572000" cy="3887599"/>
          </a:xfrm>
        </p:spPr>
        <p:txBody>
          <a:bodyPr/>
          <a:lstStyle/>
          <a:p>
            <a:r>
              <a:rPr lang="de-CH"/>
              <a:t>Click icon to add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p:nvPr>
        </p:nvSpPr>
        <p:spPr>
          <a:xfrm>
            <a:off x="358775" y="3989388"/>
            <a:ext cx="4122738" cy="490537"/>
          </a:xfrm>
        </p:spPr>
        <p:txBody>
          <a:bodyPr anchor="b">
            <a:normAutofit/>
          </a:bodyPr>
          <a:lstStyle>
            <a:lvl1pPr marL="0" indent="0">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de-CH"/>
              <a:t>Click to edit Master text styles</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p:nvPr>
        </p:nvSpPr>
        <p:spPr>
          <a:xfrm>
            <a:off x="4662487" y="3989387"/>
            <a:ext cx="4122738" cy="490537"/>
          </a:xfrm>
        </p:spPr>
        <p:txBody>
          <a:bodyPr anchor="b">
            <a:normAutofit/>
          </a:bodyPr>
          <a:lstStyle>
            <a:lvl1pPr marL="0" indent="0">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de-CH"/>
              <a:t>Click to edit Master text styles</a:t>
            </a:r>
          </a:p>
        </p:txBody>
      </p:sp>
      <p:pic>
        <p:nvPicPr>
          <p:cNvPr id="38773583" name="Rectangle 14" descr="{&quot;templafy&quot;:{&quot;id&quot;:&quot;0d11a20e-b4d7-43f0-ad92-c78866d193c1&quot;}}"/>
          <p:cNvPicPr>
            <a:picLocks noChangeAspect="1"/>
          </p:cNvPicPr>
          <p:nvPr/>
        </p:nvPicPr>
        <p:blipFill>
          <a:blip r:embed="rId2"/>
          <a:stretch>
            <a:fillRect/>
          </a:stretch>
        </p:blipFill>
        <p:spPr>
          <a:xfrm>
            <a:off x="358775" y="4668427"/>
            <a:ext cx="964800" cy="208800"/>
          </a:xfrm>
          <a:prstGeom prst="rect">
            <a:avLst/>
          </a:prstGeom>
        </p:spPr>
      </p:pic>
      <p:sp>
        <p:nvSpPr>
          <p:cNvPr id="16" name="Rectangle 15" descr="{&quot;templafy&quot;:{&quot;id&quot;:&quot;5b5216a9-3d22-445a-9fc8-52b2be9854d2&quot;}}" hidden="1">
            <a:extLst>
              <a:ext uri="{FF2B5EF4-FFF2-40B4-BE49-F238E27FC236}">
                <a16:creationId xmlns:a16="http://schemas.microsoft.com/office/drawing/2014/main" id="{97ACC166-7757-4B59-A180-1D797D03E7B1}"/>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5" name="Date Placeholder 4">
            <a:extLst>
              <a:ext uri="{FF2B5EF4-FFF2-40B4-BE49-F238E27FC236}">
                <a16:creationId xmlns:a16="http://schemas.microsoft.com/office/drawing/2014/main" id="{1AE9C2F0-8C5E-772B-08D4-22D5FD439018}"/>
              </a:ext>
            </a:extLst>
          </p:cNvPr>
          <p:cNvSpPr>
            <a:spLocks noGrp="1"/>
          </p:cNvSpPr>
          <p:nvPr>
            <p:ph type="dt" sz="half" idx="18"/>
          </p:nvPr>
        </p:nvSpPr>
        <p:spPr/>
        <p:txBody>
          <a:bodyPr/>
          <a:lstStyle/>
          <a:p>
            <a:fld id="{DC97B356-3F58-CF4C-8D11-521832BD9C6A}" type="datetime4">
              <a:rPr lang="de-CH" smtClean="0"/>
              <a:t>10. Dezember 2024</a:t>
            </a:fld>
            <a:endParaRPr lang="de-CH"/>
          </a:p>
        </p:txBody>
      </p:sp>
      <p:sp>
        <p:nvSpPr>
          <p:cNvPr id="6" name="Footer Placeholder 5">
            <a:extLst>
              <a:ext uri="{FF2B5EF4-FFF2-40B4-BE49-F238E27FC236}">
                <a16:creationId xmlns:a16="http://schemas.microsoft.com/office/drawing/2014/main" id="{14293B68-F2DF-6813-5056-EEFEA8AD6B9C}"/>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B9E0D5EA-52B3-929A-69C6-7DF4AC941FDA}"/>
              </a:ext>
            </a:extLst>
          </p:cNvPr>
          <p:cNvSpPr>
            <a:spLocks noGrp="1"/>
          </p:cNvSpPr>
          <p:nvPr>
            <p:ph type="sldNum" sz="quarter" idx="20"/>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208120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5AFF4CC-30A2-4B7B-BA9D-1A66D47649F5}"/>
              </a:ext>
            </a:extLst>
          </p:cNvPr>
          <p:cNvSpPr>
            <a:spLocks noGrp="1"/>
          </p:cNvSpPr>
          <p:nvPr>
            <p:ph type="title"/>
          </p:nvPr>
        </p:nvSpPr>
        <p:spPr/>
        <p:txBody>
          <a:bodyPr/>
          <a:lstStyle/>
          <a:p>
            <a:r>
              <a:rPr lang="de-CH"/>
              <a:t>Click to edit Master title style</a:t>
            </a:r>
          </a:p>
        </p:txBody>
      </p:sp>
      <p:pic>
        <p:nvPicPr>
          <p:cNvPr id="1168366" name="Rectangle 9" descr="{&quot;templafy&quot;:{&quot;id&quot;:&quot;3613e49e-11fe-4105-a81f-cde891aba4ff&quot;}}"/>
          <p:cNvPicPr>
            <a:picLocks noChangeAspect="1"/>
          </p:cNvPicPr>
          <p:nvPr/>
        </p:nvPicPr>
        <p:blipFill>
          <a:blip r:embed="rId2"/>
          <a:stretch>
            <a:fillRect/>
          </a:stretch>
        </p:blipFill>
        <p:spPr>
          <a:xfrm>
            <a:off x="358775" y="4668427"/>
            <a:ext cx="964800" cy="208800"/>
          </a:xfrm>
          <a:prstGeom prst="rect">
            <a:avLst/>
          </a:prstGeom>
        </p:spPr>
      </p:pic>
      <p:sp>
        <p:nvSpPr>
          <p:cNvPr id="12" name="Rectangle 11" descr="{&quot;templafy&quot;:{&quot;id&quot;:&quot;5c8c536b-fb66-4104-8dcf-0c9bb9b32e94&quot;}}" hidden="1">
            <a:extLst>
              <a:ext uri="{FF2B5EF4-FFF2-40B4-BE49-F238E27FC236}">
                <a16:creationId xmlns:a16="http://schemas.microsoft.com/office/drawing/2014/main" id="{87F7EA06-4518-4086-9E1C-ACD1F4782ADD}"/>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6" name="Date Placeholder 5">
            <a:extLst>
              <a:ext uri="{FF2B5EF4-FFF2-40B4-BE49-F238E27FC236}">
                <a16:creationId xmlns:a16="http://schemas.microsoft.com/office/drawing/2014/main" id="{03AC2EFF-5C2D-B511-8B7F-4A78016A3E5A}"/>
              </a:ext>
            </a:extLst>
          </p:cNvPr>
          <p:cNvSpPr>
            <a:spLocks noGrp="1"/>
          </p:cNvSpPr>
          <p:nvPr>
            <p:ph type="dt" sz="half" idx="10"/>
          </p:nvPr>
        </p:nvSpPr>
        <p:spPr/>
        <p:txBody>
          <a:bodyPr/>
          <a:lstStyle/>
          <a:p>
            <a:fld id="{C38AFC88-4815-3747-8A4E-1DCB15636C83}" type="datetime4">
              <a:rPr lang="de-CH" smtClean="0"/>
              <a:t>10. Dezember 2024</a:t>
            </a:fld>
            <a:endParaRPr lang="de-CH"/>
          </a:p>
        </p:txBody>
      </p:sp>
      <p:sp>
        <p:nvSpPr>
          <p:cNvPr id="7" name="Footer Placeholder 6">
            <a:extLst>
              <a:ext uri="{FF2B5EF4-FFF2-40B4-BE49-F238E27FC236}">
                <a16:creationId xmlns:a16="http://schemas.microsoft.com/office/drawing/2014/main" id="{DA524752-492C-A1A3-B684-706AACBD07FD}"/>
              </a:ext>
            </a:extLst>
          </p:cNvPr>
          <p:cNvSpPr>
            <a:spLocks noGrp="1"/>
          </p:cNvSpPr>
          <p:nvPr>
            <p:ph type="ftr" sz="quarter" idx="11"/>
          </p:nvPr>
        </p:nvSpPr>
        <p:spPr/>
        <p:txBody>
          <a:bodyPr/>
          <a:lstStyle/>
          <a:p>
            <a:endParaRPr lang="de-CH"/>
          </a:p>
        </p:txBody>
      </p:sp>
      <p:sp>
        <p:nvSpPr>
          <p:cNvPr id="10" name="Slide Number Placeholder 9">
            <a:extLst>
              <a:ext uri="{FF2B5EF4-FFF2-40B4-BE49-F238E27FC236}">
                <a16:creationId xmlns:a16="http://schemas.microsoft.com/office/drawing/2014/main" id="{78CAE013-B1A0-2050-09E6-054A993F5A5E}"/>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385140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p:nvPr>
        </p:nvSpPr>
        <p:spPr>
          <a:xfrm>
            <a:off x="0" y="0"/>
            <a:ext cx="9144000" cy="5143500"/>
          </a:xfrm>
        </p:spPr>
        <p:txBody>
          <a:bodyPr/>
          <a:lstStyle/>
          <a:p>
            <a:r>
              <a:rPr lang="de-CH"/>
              <a:t>Click icon to add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de-CH"/>
              <a:t>Click to edit Master text styles</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de-CH"/>
              <a:t>Click to edit Master text styles</a:t>
            </a:r>
          </a:p>
        </p:txBody>
      </p:sp>
    </p:spTree>
    <p:extLst>
      <p:ext uri="{BB962C8B-B14F-4D97-AF65-F5344CB8AC3E}">
        <p14:creationId xmlns:p14="http://schemas.microsoft.com/office/powerpoint/2010/main" val="1104120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 weisse Schrift">
    <p:bg>
      <p:bgPr>
        <a:solidFill>
          <a:schemeClr val="accent3"/>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de-CH"/>
              <a:t>Click to edit Master text styles</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p:nvPr>
        </p:nvSpPr>
        <p:spPr>
          <a:xfrm>
            <a:off x="827999" y="3548063"/>
            <a:ext cx="5741765" cy="931862"/>
          </a:xfrm>
        </p:spPr>
        <p:txBody>
          <a:bodyPr>
            <a:noAutofit/>
          </a:bodyPr>
          <a:lstStyle>
            <a:lvl1pPr marL="0" indent="0">
              <a:buFont typeface="Arial" panose="020B0604020202020204" pitchFamily="34" charset="0"/>
              <a:buNone/>
              <a:defRPr sz="1800">
                <a:solidFill>
                  <a:schemeClr val="tx1"/>
                </a:solidFill>
              </a:defRPr>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de-CH"/>
              <a:t>Click to edit Master text styles</a:t>
            </a:r>
          </a:p>
        </p:txBody>
      </p:sp>
    </p:spTree>
    <p:extLst>
      <p:ext uri="{BB962C8B-B14F-4D97-AF65-F5344CB8AC3E}">
        <p14:creationId xmlns:p14="http://schemas.microsoft.com/office/powerpoint/2010/main" val="3818851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de-CH"/>
              <a:t>Click to edit Master title style</a:t>
            </a:r>
          </a:p>
        </p:txBody>
      </p:sp>
      <p:sp>
        <p:nvSpPr>
          <p:cNvPr id="11" name="Picture Placeholder 10">
            <a:extLst>
              <a:ext uri="{FF2B5EF4-FFF2-40B4-BE49-F238E27FC236}">
                <a16:creationId xmlns:a16="http://schemas.microsoft.com/office/drawing/2014/main" id="{140949B5-E4F8-48A4-9D3A-2312F9CD4605}"/>
              </a:ext>
            </a:extLst>
          </p:cNvPr>
          <p:cNvSpPr>
            <a:spLocks noGrp="1"/>
          </p:cNvSpPr>
          <p:nvPr>
            <p:ph type="pic" sz="quarter" idx="10"/>
          </p:nvPr>
        </p:nvSpPr>
        <p:spPr>
          <a:xfrm>
            <a:off x="6625225" y="735013"/>
            <a:ext cx="2160000" cy="2160000"/>
          </a:xfrm>
        </p:spPr>
        <p:txBody>
          <a:bodyPr/>
          <a:lstStyle/>
          <a:p>
            <a:r>
              <a:rPr lang="de-CH"/>
              <a:t>Click icon to add picture</a:t>
            </a:r>
          </a:p>
        </p:txBody>
      </p:sp>
    </p:spTree>
    <p:extLst>
      <p:ext uri="{BB962C8B-B14F-4D97-AF65-F5344CB8AC3E}">
        <p14:creationId xmlns:p14="http://schemas.microsoft.com/office/powerpoint/2010/main" val="3855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p:nvPr>
        </p:nvSpPr>
        <p:spPr>
          <a:xfrm>
            <a:off x="827998"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de-CH"/>
              <a:t>Click to edit Master title style</a:t>
            </a:r>
          </a:p>
        </p:txBody>
      </p:sp>
      <p:sp>
        <p:nvSpPr>
          <p:cNvPr id="11" name="Picture Placeholder 10">
            <a:extLst>
              <a:ext uri="{FF2B5EF4-FFF2-40B4-BE49-F238E27FC236}">
                <a16:creationId xmlns:a16="http://schemas.microsoft.com/office/drawing/2014/main" id="{140949B5-E4F8-48A4-9D3A-2312F9CD4605}"/>
              </a:ext>
            </a:extLst>
          </p:cNvPr>
          <p:cNvSpPr>
            <a:spLocks noGrp="1"/>
          </p:cNvSpPr>
          <p:nvPr>
            <p:ph type="pic" sz="quarter" idx="10"/>
          </p:nvPr>
        </p:nvSpPr>
        <p:spPr>
          <a:xfrm>
            <a:off x="6625225" y="735013"/>
            <a:ext cx="2160000" cy="2160000"/>
          </a:xfrm>
        </p:spPr>
        <p:txBody>
          <a:bodyPr/>
          <a:lstStyle/>
          <a:p>
            <a:r>
              <a:rPr lang="de-CH"/>
              <a:t>Click icon to add picture</a:t>
            </a:r>
          </a:p>
        </p:txBody>
      </p:sp>
    </p:spTree>
    <p:extLst>
      <p:ext uri="{BB962C8B-B14F-4D97-AF65-F5344CB8AC3E}">
        <p14:creationId xmlns:p14="http://schemas.microsoft.com/office/powerpoint/2010/main" val="390249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21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CH"/>
              <a:t>Click to edit Master title style</a:t>
            </a:r>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pic>
        <p:nvPicPr>
          <p:cNvPr id="906457211" name="Rectangle 10" descr="{&quot;templafy&quot;:{&quot;id&quot;:&quot;2e6abdf4-242a-4779-8c6f-9b3a043abeec&quot;}}"/>
          <p:cNvPicPr>
            <a:picLocks noChangeAspect="1"/>
          </p:cNvPicPr>
          <p:nvPr/>
        </p:nvPicPr>
        <p:blipFill>
          <a:blip r:embed="rId2"/>
          <a:stretch>
            <a:fillRect/>
          </a:stretch>
        </p:blipFill>
        <p:spPr>
          <a:xfrm>
            <a:off x="798816" y="4048055"/>
            <a:ext cx="2088000" cy="450000"/>
          </a:xfrm>
          <a:prstGeom prst="rect">
            <a:avLst/>
          </a:prstGeom>
        </p:spPr>
      </p:pic>
      <p:sp>
        <p:nvSpPr>
          <p:cNvPr id="3" name="Rectangle 2" descr="{&quot;templafy&quot;:{&quot;id&quot;:&quot;03b2ac3c-22ac-47c0-abdd-9a046090d9ce&quot;}}">
            <a:extLst>
              <a:ext uri="{FF2B5EF4-FFF2-40B4-BE49-F238E27FC236}">
                <a16:creationId xmlns:a16="http://schemas.microsoft.com/office/drawing/2014/main" id="{36F02173-B0F5-4193-B6FF-8607454762B4}"/>
              </a:ext>
            </a:extLst>
          </p:cNvPr>
          <p:cNvSpPr/>
          <p:nvPr userDrawn="1"/>
        </p:nvSpPr>
        <p:spPr>
          <a:xfrm>
            <a:off x="4945930" y="3515014"/>
            <a:ext cx="2038450"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de-CH" sz="1000">
                <a:solidFill>
                  <a:schemeClr val="tx1"/>
                </a:solidFill>
              </a:rPr>
              <a:t>Universität St.Gallen (HSG) 
Dufourstrasse 50 
9000 St.Gallen 
unisg.ch</a:t>
            </a:r>
          </a:p>
        </p:txBody>
      </p:sp>
    </p:spTree>
    <p:extLst>
      <p:ext uri="{BB962C8B-B14F-4D97-AF65-F5344CB8AC3E}">
        <p14:creationId xmlns:p14="http://schemas.microsoft.com/office/powerpoint/2010/main" val="518709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72C7-786E-4CDF-B498-A0E43C94C174}"/>
              </a:ext>
            </a:extLst>
          </p:cNvPr>
          <p:cNvSpPr>
            <a:spLocks noGrp="1"/>
          </p:cNvSpPr>
          <p:nvPr>
            <p:ph type="title"/>
          </p:nvPr>
        </p:nvSpPr>
        <p:spPr/>
        <p:txBody>
          <a:bodyPr/>
          <a:lstStyle/>
          <a:p>
            <a:r>
              <a:rPr lang="de-CH"/>
              <a:t>Click to edit Master title style</a:t>
            </a:r>
          </a:p>
        </p:txBody>
      </p:sp>
      <p:sp>
        <p:nvSpPr>
          <p:cNvPr id="3" name="Vertical Text Placeholder 2">
            <a:extLst>
              <a:ext uri="{FF2B5EF4-FFF2-40B4-BE49-F238E27FC236}">
                <a16:creationId xmlns:a16="http://schemas.microsoft.com/office/drawing/2014/main" id="{627AB401-27B1-4459-8033-ADE495ECDDC6}"/>
              </a:ext>
            </a:extLst>
          </p:cNvPr>
          <p:cNvSpPr>
            <a:spLocks noGrp="1"/>
          </p:cNvSpPr>
          <p:nvPr>
            <p:ph type="body" orient="vert" idx="1"/>
          </p:nvPr>
        </p:nvSpPr>
        <p:spPr/>
        <p:txBody>
          <a:bodyPr vert="eaVert"/>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6" name="Slide Number Placeholder 5">
            <a:extLst>
              <a:ext uri="{FF2B5EF4-FFF2-40B4-BE49-F238E27FC236}">
                <a16:creationId xmlns:a16="http://schemas.microsoft.com/office/drawing/2014/main" id="{63339B70-EA91-4D1E-AD6F-9A1F4FF36CD8}"/>
              </a:ext>
            </a:extLst>
          </p:cNvPr>
          <p:cNvSpPr>
            <a:spLocks noGrp="1"/>
          </p:cNvSpPr>
          <p:nvPr>
            <p:ph type="sldNum" sz="quarter" idx="12"/>
          </p:nvPr>
        </p:nvSpPr>
        <p:spPr/>
        <p:txBody>
          <a:bodyPr/>
          <a:lstStyle/>
          <a:p>
            <a:fld id="{7559FC98-AF75-4A00-A03C-DF9FEBF6BCB9}" type="slidenum">
              <a:rPr lang="de-CH" smtClean="0"/>
              <a:t>‹#›</a:t>
            </a:fld>
            <a:endParaRPr lang="de-CH"/>
          </a:p>
        </p:txBody>
      </p:sp>
    </p:spTree>
    <p:extLst>
      <p:ext uri="{BB962C8B-B14F-4D97-AF65-F5344CB8AC3E}">
        <p14:creationId xmlns:p14="http://schemas.microsoft.com/office/powerpoint/2010/main" val="183720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userDrawn="1"/>
        </p:nvSpPr>
        <p:spPr>
          <a:xfrm>
            <a:off x="828000" y="4613375"/>
            <a:ext cx="1997563" cy="153888"/>
          </a:xfrm>
          <a:prstGeom prst="rect">
            <a:avLst/>
          </a:prstGeom>
          <a:noFill/>
        </p:spPr>
        <p:txBody>
          <a:bodyPr wrap="square" lIns="0" tIns="0" rIns="0" bIns="0" rtlCol="0">
            <a:spAutoFit/>
          </a:bodyPr>
          <a:lstStyle/>
          <a:p>
            <a:pPr algn="l"/>
            <a:r>
              <a:rPr lang="de-CH" sz="1000">
                <a:solidFill>
                  <a:schemeClr val="tx1"/>
                </a:solidFill>
              </a:rPr>
              <a:t>From </a:t>
            </a:r>
            <a:r>
              <a:rPr lang="de-CH" sz="1000" err="1">
                <a:solidFill>
                  <a:schemeClr val="tx1"/>
                </a:solidFill>
              </a:rPr>
              <a:t>insight</a:t>
            </a:r>
            <a:r>
              <a:rPr lang="de-CH" sz="1000">
                <a:solidFill>
                  <a:schemeClr val="tx1"/>
                </a:solidFill>
              </a:rPr>
              <a:t> </a:t>
            </a:r>
            <a:r>
              <a:rPr lang="de-CH" sz="1000" err="1">
                <a:solidFill>
                  <a:schemeClr val="tx1"/>
                </a:solidFill>
              </a:rPr>
              <a:t>to</a:t>
            </a:r>
            <a:r>
              <a:rPr lang="de-CH" sz="1000">
                <a:solidFill>
                  <a:schemeClr val="tx1"/>
                </a:solidFill>
              </a:rPr>
              <a:t> </a:t>
            </a:r>
            <a:r>
              <a:rPr lang="de-CH" sz="1000" err="1">
                <a:solidFill>
                  <a:schemeClr val="tx1"/>
                </a:solidFill>
              </a:rPr>
              <a:t>impact</a:t>
            </a:r>
            <a:r>
              <a:rPr lang="de-CH" sz="1000">
                <a:solidFill>
                  <a:schemeClr val="tx1"/>
                </a:solidFill>
              </a:rPr>
              <a: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p:nvPr>
        </p:nvSpPr>
        <p:spPr>
          <a:xfrm>
            <a:off x="5965200" y="0"/>
            <a:ext cx="3178800" cy="5143500"/>
          </a:xfrm>
        </p:spPr>
        <p:txBody>
          <a:bodyPr/>
          <a:lstStyle/>
          <a:p>
            <a:r>
              <a:rPr lang="de-CH"/>
              <a:t>Click icon to add picture</a:t>
            </a:r>
          </a:p>
        </p:txBody>
      </p:sp>
      <p:pic>
        <p:nvPicPr>
          <p:cNvPr id="1415448135" name="Rectangle 8" descr="{&quot;templafy&quot;:{&quot;id&quot;:&quot;9733e815-b577-4b07-95f8-34e2244298b3&quot;}}"/>
          <p:cNvPicPr>
            <a:picLocks noChangeAspect="1"/>
          </p:cNvPicPr>
          <p:nvPr/>
        </p:nvPicPr>
        <p:blipFill>
          <a:blip r:embed="rId2"/>
          <a:stretch>
            <a:fillRect/>
          </a:stretch>
        </p:blipFill>
        <p:spPr>
          <a:xfrm>
            <a:off x="358775" y="313025"/>
            <a:ext cx="2088000" cy="450000"/>
          </a:xfrm>
          <a:prstGeom prst="rect">
            <a:avLst/>
          </a:prstGeom>
        </p:spPr>
      </p:pic>
      <p:sp>
        <p:nvSpPr>
          <p:cNvPr id="10" name="Title 4">
            <a:extLst>
              <a:ext uri="{FF2B5EF4-FFF2-40B4-BE49-F238E27FC236}">
                <a16:creationId xmlns:a16="http://schemas.microsoft.com/office/drawing/2014/main" id="{80E529E2-449E-41BE-B0F7-70294EC17C81}"/>
              </a:ext>
            </a:extLst>
          </p:cNvPr>
          <p:cNvSpPr>
            <a:spLocks noGrp="1"/>
          </p:cNvSpPr>
          <p:nvPr>
            <p:ph type="title"/>
          </p:nvPr>
        </p:nvSpPr>
        <p:spPr>
          <a:xfrm>
            <a:off x="827013" y="1276350"/>
            <a:ext cx="4764489" cy="1942874"/>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11" name="Text Placeholder 6">
            <a:extLst>
              <a:ext uri="{FF2B5EF4-FFF2-40B4-BE49-F238E27FC236}">
                <a16:creationId xmlns:a16="http://schemas.microsoft.com/office/drawing/2014/main" id="{3CEDF5E3-A68C-469F-902C-69F694A0D4F6}"/>
              </a:ext>
            </a:extLst>
          </p:cNvPr>
          <p:cNvSpPr>
            <a:spLocks noGrp="1"/>
          </p:cNvSpPr>
          <p:nvPr>
            <p:ph type="body" sz="quarter" idx="11"/>
          </p:nvPr>
        </p:nvSpPr>
        <p:spPr>
          <a:xfrm>
            <a:off x="831027" y="3452115"/>
            <a:ext cx="3034391" cy="1027810"/>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endParaRPr lang="de-CH"/>
          </a:p>
        </p:txBody>
      </p:sp>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27F37-4AAD-450C-8838-DE5B9F07D8B8}"/>
              </a:ext>
            </a:extLst>
          </p:cNvPr>
          <p:cNvSpPr>
            <a:spLocks noGrp="1"/>
          </p:cNvSpPr>
          <p:nvPr>
            <p:ph type="title" orient="vert"/>
          </p:nvPr>
        </p:nvSpPr>
        <p:spPr>
          <a:xfrm>
            <a:off x="6543675" y="273844"/>
            <a:ext cx="1971675" cy="4358879"/>
          </a:xfrm>
        </p:spPr>
        <p:txBody>
          <a:bodyPr vert="eaVert"/>
          <a:lstStyle/>
          <a:p>
            <a:r>
              <a:rPr lang="de-CH"/>
              <a:t>Click to edit Master title style</a:t>
            </a:r>
          </a:p>
        </p:txBody>
      </p:sp>
      <p:sp>
        <p:nvSpPr>
          <p:cNvPr id="3" name="Vertical Text Placeholder 2">
            <a:extLst>
              <a:ext uri="{FF2B5EF4-FFF2-40B4-BE49-F238E27FC236}">
                <a16:creationId xmlns:a16="http://schemas.microsoft.com/office/drawing/2014/main" id="{99286A52-83BF-4684-B707-32690AD3C036}"/>
              </a:ext>
            </a:extLst>
          </p:cNvPr>
          <p:cNvSpPr>
            <a:spLocks noGrp="1"/>
          </p:cNvSpPr>
          <p:nvPr>
            <p:ph type="body" orient="vert" idx="1"/>
          </p:nvPr>
        </p:nvSpPr>
        <p:spPr>
          <a:xfrm>
            <a:off x="628650" y="273844"/>
            <a:ext cx="5800725" cy="4358879"/>
          </a:xfrm>
        </p:spPr>
        <p:txBody>
          <a:bodyPr vert="eaVert"/>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6" name="Slide Number Placeholder 5">
            <a:extLst>
              <a:ext uri="{FF2B5EF4-FFF2-40B4-BE49-F238E27FC236}">
                <a16:creationId xmlns:a16="http://schemas.microsoft.com/office/drawing/2014/main" id="{BC25666C-0F9A-44A4-B3AC-35B212491C34}"/>
              </a:ext>
            </a:extLst>
          </p:cNvPr>
          <p:cNvSpPr>
            <a:spLocks noGrp="1"/>
          </p:cNvSpPr>
          <p:nvPr>
            <p:ph type="sldNum" sz="quarter" idx="12"/>
          </p:nvPr>
        </p:nvSpPr>
        <p:spPr/>
        <p:txBody>
          <a:bodyPr/>
          <a:lstStyle/>
          <a:p>
            <a:fld id="{7559FC98-AF75-4A00-A03C-DF9FEBF6BCB9}" type="slidenum">
              <a:rPr lang="de-CH" smtClean="0"/>
              <a:t>‹#›</a:t>
            </a:fld>
            <a:endParaRPr lang="de-CH"/>
          </a:p>
        </p:txBody>
      </p:sp>
    </p:spTree>
    <p:extLst>
      <p:ext uri="{BB962C8B-B14F-4D97-AF65-F5344CB8AC3E}">
        <p14:creationId xmlns:p14="http://schemas.microsoft.com/office/powerpoint/2010/main" val="85152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Slide 3">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100237-7431-49D0-8F7C-9E1F2717B96C}"/>
              </a:ext>
            </a:extLst>
          </p:cNvPr>
          <p:cNvSpPr/>
          <p:nvPr userDrawn="1"/>
        </p:nvSpPr>
        <p:spPr>
          <a:xfrm>
            <a:off x="5761585" y="1624745"/>
            <a:ext cx="2419577" cy="2689737"/>
          </a:xfrm>
          <a:custGeom>
            <a:avLst/>
            <a:gdLst>
              <a:gd name="connsiteX0" fmla="*/ 0 w 1861343"/>
              <a:gd name="connsiteY0" fmla="*/ 0 h 2329962"/>
              <a:gd name="connsiteX1" fmla="*/ 1861343 w 1861343"/>
              <a:gd name="connsiteY1" fmla="*/ 0 h 2329962"/>
              <a:gd name="connsiteX2" fmla="*/ 1861343 w 1861343"/>
              <a:gd name="connsiteY2" fmla="*/ 2329962 h 2329962"/>
              <a:gd name="connsiteX3" fmla="*/ 0 w 1861343"/>
              <a:gd name="connsiteY3" fmla="*/ 2329962 h 2329962"/>
              <a:gd name="connsiteX4" fmla="*/ 0 w 1861343"/>
              <a:gd name="connsiteY4" fmla="*/ 0 h 2329962"/>
              <a:gd name="connsiteX0" fmla="*/ 0 w 3408789"/>
              <a:gd name="connsiteY0" fmla="*/ 852854 h 2329962"/>
              <a:gd name="connsiteX1" fmla="*/ 3408789 w 3408789"/>
              <a:gd name="connsiteY1" fmla="*/ 0 h 2329962"/>
              <a:gd name="connsiteX2" fmla="*/ 3408789 w 3408789"/>
              <a:gd name="connsiteY2" fmla="*/ 2329962 h 2329962"/>
              <a:gd name="connsiteX3" fmla="*/ 1547446 w 3408789"/>
              <a:gd name="connsiteY3" fmla="*/ 2329962 h 2329962"/>
              <a:gd name="connsiteX4" fmla="*/ 0 w 3408789"/>
              <a:gd name="connsiteY4" fmla="*/ 852854 h 2329962"/>
              <a:gd name="connsiteX0" fmla="*/ 0 w 3408789"/>
              <a:gd name="connsiteY0" fmla="*/ 852854 h 3516924"/>
              <a:gd name="connsiteX1" fmla="*/ 3408789 w 3408789"/>
              <a:gd name="connsiteY1" fmla="*/ 0 h 3516924"/>
              <a:gd name="connsiteX2" fmla="*/ 3408789 w 3408789"/>
              <a:gd name="connsiteY2" fmla="*/ 2329962 h 3516924"/>
              <a:gd name="connsiteX3" fmla="*/ 483577 w 3408789"/>
              <a:gd name="connsiteY3" fmla="*/ 3516924 h 3516924"/>
              <a:gd name="connsiteX4" fmla="*/ 0 w 3408789"/>
              <a:gd name="connsiteY4" fmla="*/ 852854 h 3516924"/>
              <a:gd name="connsiteX0" fmla="*/ 0 w 3417582"/>
              <a:gd name="connsiteY0" fmla="*/ 852854 h 3789485"/>
              <a:gd name="connsiteX1" fmla="*/ 3408789 w 3417582"/>
              <a:gd name="connsiteY1" fmla="*/ 0 h 3789485"/>
              <a:gd name="connsiteX2" fmla="*/ 3417582 w 3417582"/>
              <a:gd name="connsiteY2" fmla="*/ 3789485 h 3789485"/>
              <a:gd name="connsiteX3" fmla="*/ 483577 w 3417582"/>
              <a:gd name="connsiteY3" fmla="*/ 3516924 h 3789485"/>
              <a:gd name="connsiteX4" fmla="*/ 0 w 3417582"/>
              <a:gd name="connsiteY4" fmla="*/ 852854 h 3789485"/>
              <a:gd name="connsiteX0" fmla="*/ 0 w 3417582"/>
              <a:gd name="connsiteY0" fmla="*/ 852854 h 3789485"/>
              <a:gd name="connsiteX1" fmla="*/ 3408789 w 3417582"/>
              <a:gd name="connsiteY1" fmla="*/ 0 h 3789485"/>
              <a:gd name="connsiteX2" fmla="*/ 3417582 w 3417582"/>
              <a:gd name="connsiteY2" fmla="*/ 3789485 h 3789485"/>
              <a:gd name="connsiteX3" fmla="*/ 501162 w 3417582"/>
              <a:gd name="connsiteY3" fmla="*/ 3570549 h 3789485"/>
              <a:gd name="connsiteX4" fmla="*/ 0 w 3417582"/>
              <a:gd name="connsiteY4" fmla="*/ 852854 h 3789485"/>
              <a:gd name="connsiteX0" fmla="*/ 0 w 3408789"/>
              <a:gd name="connsiteY0" fmla="*/ 852854 h 3852049"/>
              <a:gd name="connsiteX1" fmla="*/ 3408789 w 3408789"/>
              <a:gd name="connsiteY1" fmla="*/ 0 h 3852049"/>
              <a:gd name="connsiteX2" fmla="*/ 3399997 w 3408789"/>
              <a:gd name="connsiteY2" fmla="*/ 3852049 h 3852049"/>
              <a:gd name="connsiteX3" fmla="*/ 501162 w 3408789"/>
              <a:gd name="connsiteY3" fmla="*/ 3570549 h 3852049"/>
              <a:gd name="connsiteX4" fmla="*/ 0 w 3408789"/>
              <a:gd name="connsiteY4" fmla="*/ 852854 h 385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789" h="3852049">
                <a:moveTo>
                  <a:pt x="0" y="852854"/>
                </a:moveTo>
                <a:lnTo>
                  <a:pt x="3408789" y="0"/>
                </a:lnTo>
                <a:cubicBezTo>
                  <a:pt x="3405858" y="1284016"/>
                  <a:pt x="3402928" y="2568033"/>
                  <a:pt x="3399997" y="3852049"/>
                </a:cubicBezTo>
                <a:lnTo>
                  <a:pt x="501162" y="3570549"/>
                </a:lnTo>
                <a:lnTo>
                  <a:pt x="0" y="852854"/>
                </a:lnTo>
                <a:close/>
              </a:path>
            </a:pathLst>
          </a:cu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DF9714C5-06E3-4370-A728-9DC7B080DE43}"/>
              </a:ext>
            </a:extLst>
          </p:cNvPr>
          <p:cNvSpPr txBox="1"/>
          <p:nvPr userDrawn="1"/>
        </p:nvSpPr>
        <p:spPr>
          <a:xfrm>
            <a:off x="6787662" y="4613375"/>
            <a:ext cx="1997563" cy="153888"/>
          </a:xfrm>
          <a:prstGeom prst="rect">
            <a:avLst/>
          </a:prstGeom>
          <a:noFill/>
        </p:spPr>
        <p:txBody>
          <a:bodyPr wrap="square" lIns="0" tIns="0" rIns="0" bIns="0" rtlCol="0">
            <a:spAutoFit/>
          </a:bodyPr>
          <a:lstStyle/>
          <a:p>
            <a:pPr algn="r"/>
            <a:r>
              <a:rPr lang="de-CH" sz="1000">
                <a:solidFill>
                  <a:schemeClr val="tx1"/>
                </a:solidFill>
              </a:rPr>
              <a:t>From </a:t>
            </a:r>
            <a:r>
              <a:rPr lang="de-CH" sz="1000" err="1">
                <a:solidFill>
                  <a:schemeClr val="tx1"/>
                </a:solidFill>
              </a:rPr>
              <a:t>insight</a:t>
            </a:r>
            <a:r>
              <a:rPr lang="de-CH" sz="1000">
                <a:solidFill>
                  <a:schemeClr val="tx1"/>
                </a:solidFill>
              </a:rPr>
              <a:t> </a:t>
            </a:r>
            <a:r>
              <a:rPr lang="de-CH" sz="1000" err="1">
                <a:solidFill>
                  <a:schemeClr val="tx1"/>
                </a:solidFill>
              </a:rPr>
              <a:t>to</a:t>
            </a:r>
            <a:r>
              <a:rPr lang="de-CH" sz="1000">
                <a:solidFill>
                  <a:schemeClr val="tx1"/>
                </a:solidFill>
              </a:rPr>
              <a:t> </a:t>
            </a:r>
            <a:r>
              <a:rPr lang="de-CH" sz="1000" err="1">
                <a:solidFill>
                  <a:schemeClr val="tx1"/>
                </a:solidFill>
              </a:rPr>
              <a:t>impact</a:t>
            </a:r>
            <a:r>
              <a:rPr lang="de-CH" sz="1000">
                <a:solidFill>
                  <a:schemeClr val="tx1"/>
                </a:solidFill>
              </a:rPr>
              <a:t>.</a:t>
            </a:r>
          </a:p>
        </p:txBody>
      </p:sp>
      <p:pic>
        <p:nvPicPr>
          <p:cNvPr id="1648116746" name="Rectangle 7" descr="{&quot;templafy&quot;:{&quot;id&quot;:&quot;19aed343-f1c9-4219-9e26-4109a81a5c61&quot;}}"/>
          <p:cNvPicPr>
            <a:picLocks noChangeAspect="1"/>
          </p:cNvPicPr>
          <p:nvPr/>
        </p:nvPicPr>
        <p:blipFill>
          <a:blip r:embed="rId2"/>
          <a:stretch>
            <a:fillRect/>
          </a:stretch>
        </p:blipFill>
        <p:spPr>
          <a:xfrm>
            <a:off x="358775" y="313025"/>
            <a:ext cx="2088000" cy="450000"/>
          </a:xfrm>
          <a:prstGeom prst="rect">
            <a:avLst/>
          </a:prstGeom>
        </p:spPr>
      </p:pic>
      <p:sp>
        <p:nvSpPr>
          <p:cNvPr id="13" name="Title 4">
            <a:extLst>
              <a:ext uri="{FF2B5EF4-FFF2-40B4-BE49-F238E27FC236}">
                <a16:creationId xmlns:a16="http://schemas.microsoft.com/office/drawing/2014/main" id="{77013848-41F0-44AD-9301-BEF9A1A4878E}"/>
              </a:ext>
            </a:extLst>
          </p:cNvPr>
          <p:cNvSpPr>
            <a:spLocks noGrp="1"/>
          </p:cNvSpPr>
          <p:nvPr>
            <p:ph type="title"/>
          </p:nvPr>
        </p:nvSpPr>
        <p:spPr>
          <a:xfrm>
            <a:off x="827013" y="1276350"/>
            <a:ext cx="4503600" cy="1942874"/>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14" name="Text Placeholder 6">
            <a:extLst>
              <a:ext uri="{FF2B5EF4-FFF2-40B4-BE49-F238E27FC236}">
                <a16:creationId xmlns:a16="http://schemas.microsoft.com/office/drawing/2014/main" id="{8245421C-670F-4227-B79D-994FE547F9A2}"/>
              </a:ext>
            </a:extLst>
          </p:cNvPr>
          <p:cNvSpPr>
            <a:spLocks noGrp="1"/>
          </p:cNvSpPr>
          <p:nvPr>
            <p:ph type="body" sz="quarter" idx="11"/>
          </p:nvPr>
        </p:nvSpPr>
        <p:spPr>
          <a:xfrm>
            <a:off x="831027" y="3452115"/>
            <a:ext cx="3650486" cy="1027810"/>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endParaRPr lang="de-CH"/>
          </a:p>
        </p:txBody>
      </p:sp>
      <p:sp>
        <p:nvSpPr>
          <p:cNvPr id="3" name="Bildplatzhalter 2">
            <a:extLst>
              <a:ext uri="{FF2B5EF4-FFF2-40B4-BE49-F238E27FC236}">
                <a16:creationId xmlns:a16="http://schemas.microsoft.com/office/drawing/2014/main" id="{A334A812-F883-AF52-F92E-916B48E7D3E0}"/>
              </a:ext>
            </a:extLst>
          </p:cNvPr>
          <p:cNvSpPr>
            <a:spLocks noGrp="1"/>
          </p:cNvSpPr>
          <p:nvPr>
            <p:ph type="pic" sz="quarter" idx="12"/>
          </p:nvPr>
        </p:nvSpPr>
        <p:spPr>
          <a:xfrm>
            <a:off x="5752800" y="447950"/>
            <a:ext cx="3404886" cy="3798786"/>
          </a:xfrm>
          <a:custGeom>
            <a:avLst/>
            <a:gdLst>
              <a:gd name="connsiteX0" fmla="*/ 0 w 3392932"/>
              <a:gd name="connsiteY0" fmla="*/ 0 h 3804762"/>
              <a:gd name="connsiteX1" fmla="*/ 3392932 w 3392932"/>
              <a:gd name="connsiteY1" fmla="*/ 0 h 3804762"/>
              <a:gd name="connsiteX2" fmla="*/ 3392932 w 3392932"/>
              <a:gd name="connsiteY2" fmla="*/ 3804762 h 3804762"/>
              <a:gd name="connsiteX3" fmla="*/ 0 w 3392932"/>
              <a:gd name="connsiteY3" fmla="*/ 3804762 h 3804762"/>
              <a:gd name="connsiteX4" fmla="*/ 0 w 3392932"/>
              <a:gd name="connsiteY4" fmla="*/ 0 h 3804762"/>
              <a:gd name="connsiteX0" fmla="*/ 741082 w 3392932"/>
              <a:gd name="connsiteY0" fmla="*/ 753035 h 3804762"/>
              <a:gd name="connsiteX1" fmla="*/ 3392932 w 3392932"/>
              <a:gd name="connsiteY1" fmla="*/ 0 h 3804762"/>
              <a:gd name="connsiteX2" fmla="*/ 3392932 w 3392932"/>
              <a:gd name="connsiteY2" fmla="*/ 3804762 h 3804762"/>
              <a:gd name="connsiteX3" fmla="*/ 0 w 3392932"/>
              <a:gd name="connsiteY3" fmla="*/ 3804762 h 3804762"/>
              <a:gd name="connsiteX4" fmla="*/ 741082 w 3392932"/>
              <a:gd name="connsiteY4" fmla="*/ 753035 h 3804762"/>
              <a:gd name="connsiteX0" fmla="*/ 0 w 2651850"/>
              <a:gd name="connsiteY0" fmla="*/ 753035 h 3804762"/>
              <a:gd name="connsiteX1" fmla="*/ 2651850 w 2651850"/>
              <a:gd name="connsiteY1" fmla="*/ 0 h 3804762"/>
              <a:gd name="connsiteX2" fmla="*/ 2651850 w 2651850"/>
              <a:gd name="connsiteY2" fmla="*/ 3804762 h 3804762"/>
              <a:gd name="connsiteX3" fmla="*/ 29883 w 2651850"/>
              <a:gd name="connsiteY3" fmla="*/ 3380433 h 3804762"/>
              <a:gd name="connsiteX4" fmla="*/ 0 w 2651850"/>
              <a:gd name="connsiteY4" fmla="*/ 753035 h 3804762"/>
              <a:gd name="connsiteX0" fmla="*/ 239058 w 2890908"/>
              <a:gd name="connsiteY0" fmla="*/ 753035 h 3804762"/>
              <a:gd name="connsiteX1" fmla="*/ 2890908 w 2890908"/>
              <a:gd name="connsiteY1" fmla="*/ 0 h 3804762"/>
              <a:gd name="connsiteX2" fmla="*/ 2890908 w 2890908"/>
              <a:gd name="connsiteY2" fmla="*/ 3804762 h 3804762"/>
              <a:gd name="connsiteX3" fmla="*/ 0 w 2890908"/>
              <a:gd name="connsiteY3" fmla="*/ 3517892 h 3804762"/>
              <a:gd name="connsiteX4" fmla="*/ 239058 w 2890908"/>
              <a:gd name="connsiteY4" fmla="*/ 753035 h 3804762"/>
              <a:gd name="connsiteX0" fmla="*/ 0 w 3410862"/>
              <a:gd name="connsiteY0" fmla="*/ 842682 h 3804762"/>
              <a:gd name="connsiteX1" fmla="*/ 3410862 w 3410862"/>
              <a:gd name="connsiteY1" fmla="*/ 0 h 3804762"/>
              <a:gd name="connsiteX2" fmla="*/ 3410862 w 3410862"/>
              <a:gd name="connsiteY2" fmla="*/ 3804762 h 3804762"/>
              <a:gd name="connsiteX3" fmla="*/ 519954 w 3410862"/>
              <a:gd name="connsiteY3" fmla="*/ 3517892 h 3804762"/>
              <a:gd name="connsiteX4" fmla="*/ 0 w 3410862"/>
              <a:gd name="connsiteY4" fmla="*/ 842682 h 3804762"/>
              <a:gd name="connsiteX0" fmla="*/ 0 w 3410862"/>
              <a:gd name="connsiteY0" fmla="*/ 842682 h 3517892"/>
              <a:gd name="connsiteX1" fmla="*/ 3410862 w 3410862"/>
              <a:gd name="connsiteY1" fmla="*/ 0 h 3517892"/>
              <a:gd name="connsiteX2" fmla="*/ 3034344 w 3410862"/>
              <a:gd name="connsiteY2" fmla="*/ 3398362 h 3517892"/>
              <a:gd name="connsiteX3" fmla="*/ 519954 w 3410862"/>
              <a:gd name="connsiteY3" fmla="*/ 3517892 h 3517892"/>
              <a:gd name="connsiteX4" fmla="*/ 0 w 3410862"/>
              <a:gd name="connsiteY4" fmla="*/ 842682 h 3517892"/>
              <a:gd name="connsiteX0" fmla="*/ 0 w 3410862"/>
              <a:gd name="connsiteY0" fmla="*/ 842682 h 3774879"/>
              <a:gd name="connsiteX1" fmla="*/ 3410862 w 3410862"/>
              <a:gd name="connsiteY1" fmla="*/ 0 h 3774879"/>
              <a:gd name="connsiteX2" fmla="*/ 3410862 w 3410862"/>
              <a:gd name="connsiteY2" fmla="*/ 3774879 h 3774879"/>
              <a:gd name="connsiteX3" fmla="*/ 519954 w 3410862"/>
              <a:gd name="connsiteY3" fmla="*/ 3517892 h 3774879"/>
              <a:gd name="connsiteX4" fmla="*/ 0 w 3410862"/>
              <a:gd name="connsiteY4" fmla="*/ 842682 h 3774879"/>
              <a:gd name="connsiteX0" fmla="*/ 0 w 3410862"/>
              <a:gd name="connsiteY0" fmla="*/ 842682 h 3810738"/>
              <a:gd name="connsiteX1" fmla="*/ 3410862 w 3410862"/>
              <a:gd name="connsiteY1" fmla="*/ 0 h 3810738"/>
              <a:gd name="connsiteX2" fmla="*/ 3404886 w 3410862"/>
              <a:gd name="connsiteY2" fmla="*/ 3810738 h 3810738"/>
              <a:gd name="connsiteX3" fmla="*/ 519954 w 3410862"/>
              <a:gd name="connsiteY3" fmla="*/ 3517892 h 3810738"/>
              <a:gd name="connsiteX4" fmla="*/ 0 w 3410862"/>
              <a:gd name="connsiteY4" fmla="*/ 842682 h 3810738"/>
              <a:gd name="connsiteX0" fmla="*/ 0 w 3404886"/>
              <a:gd name="connsiteY0" fmla="*/ 280894 h 3248950"/>
              <a:gd name="connsiteX1" fmla="*/ 3135945 w 3404886"/>
              <a:gd name="connsiteY1" fmla="*/ 0 h 3248950"/>
              <a:gd name="connsiteX2" fmla="*/ 3404886 w 3404886"/>
              <a:gd name="connsiteY2" fmla="*/ 3248950 h 3248950"/>
              <a:gd name="connsiteX3" fmla="*/ 519954 w 3404886"/>
              <a:gd name="connsiteY3" fmla="*/ 2956104 h 3248950"/>
              <a:gd name="connsiteX4" fmla="*/ 0 w 3404886"/>
              <a:gd name="connsiteY4" fmla="*/ 280894 h 3248950"/>
              <a:gd name="connsiteX0" fmla="*/ 0 w 3404886"/>
              <a:gd name="connsiteY0" fmla="*/ 830730 h 3798786"/>
              <a:gd name="connsiteX1" fmla="*/ 3404886 w 3404886"/>
              <a:gd name="connsiteY1" fmla="*/ 0 h 3798786"/>
              <a:gd name="connsiteX2" fmla="*/ 3404886 w 3404886"/>
              <a:gd name="connsiteY2" fmla="*/ 3798786 h 3798786"/>
              <a:gd name="connsiteX3" fmla="*/ 519954 w 3404886"/>
              <a:gd name="connsiteY3" fmla="*/ 3505940 h 3798786"/>
              <a:gd name="connsiteX4" fmla="*/ 0 w 3404886"/>
              <a:gd name="connsiteY4" fmla="*/ 830730 h 37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886" h="3798786">
                <a:moveTo>
                  <a:pt x="0" y="830730"/>
                </a:moveTo>
                <a:lnTo>
                  <a:pt x="3404886" y="0"/>
                </a:lnTo>
                <a:lnTo>
                  <a:pt x="3404886" y="3798786"/>
                </a:lnTo>
                <a:lnTo>
                  <a:pt x="519954" y="3505940"/>
                </a:lnTo>
                <a:lnTo>
                  <a:pt x="0" y="830730"/>
                </a:lnTo>
                <a:close/>
              </a:path>
            </a:pathLst>
          </a:custGeom>
          <a:solidFill>
            <a:schemeClr val="accent2"/>
          </a:solidFill>
          <a:ln>
            <a:noFill/>
          </a:ln>
        </p:spPr>
        <p:txBody>
          <a:bodyPr/>
          <a:lstStyle/>
          <a:p>
            <a:endParaRPr lang="de-CH"/>
          </a:p>
        </p:txBody>
      </p:sp>
    </p:spTree>
    <p:extLst>
      <p:ext uri="{BB962C8B-B14F-4D97-AF65-F5344CB8AC3E}">
        <p14:creationId xmlns:p14="http://schemas.microsoft.com/office/powerpoint/2010/main" val="134451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mit Bild">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a:xfrm>
            <a:off x="358775" y="376238"/>
            <a:ext cx="5464509" cy="675727"/>
          </a:xfrm>
        </p:spPr>
        <p:txBody>
          <a:bodyPr/>
          <a:lstStyle>
            <a:lvl1pPr>
              <a:lnSpc>
                <a:spcPts val="4400"/>
              </a:lnSpc>
              <a:defRPr sz="4000">
                <a:latin typeface="Gill Sans Nova Light" panose="020B0302020104020203" pitchFamily="34" charset="0"/>
              </a:defRPr>
            </a:lvl1pPr>
          </a:lstStyle>
          <a:p>
            <a:r>
              <a:rPr lang="de-CH"/>
              <a:t>Click to edit Master title style</a:t>
            </a:r>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000404" cy="3203575"/>
          </a:xfrm>
        </p:spPr>
        <p:txBody>
          <a:bodyPr>
            <a:normAutofit/>
          </a:bodyPr>
          <a:lstStyle>
            <a:lvl1pPr marL="396000" indent="-396000">
              <a:spcAft>
                <a:spcPts val="600"/>
              </a:spcAft>
              <a:buFont typeface="+mj-lt"/>
              <a:buAutoNum type="arabicPeriod"/>
              <a:defRPr sz="1600"/>
            </a:lvl1pPr>
            <a:lvl2pPr marL="720000" indent="-288000">
              <a:spcAft>
                <a:spcPts val="400"/>
              </a:spcAft>
              <a:buFont typeface="Arial" panose="020B0604020202020204" pitchFamily="34" charset="0"/>
              <a:buChar char="‒"/>
              <a:defRPr sz="1600"/>
            </a:lvl2pPr>
            <a:lvl3pPr marL="1008000" indent="-288000">
              <a:spcAft>
                <a:spcPts val="400"/>
              </a:spcAft>
              <a:buSzPct val="110000"/>
              <a:buFont typeface="Arial" panose="020B0604020202020204" pitchFamily="34" charset="0"/>
              <a:buChar char="•"/>
              <a:defRPr sz="1600"/>
            </a:lvl3pPr>
            <a:lvl4pPr marL="1296000" indent="-288000">
              <a:spcAft>
                <a:spcPts val="400"/>
              </a:spcAft>
              <a:buFont typeface="Arial" panose="020B0604020202020204" pitchFamily="34" charset="0"/>
              <a:buChar char="◦"/>
              <a:defRPr sz="1600"/>
            </a:lvl4pPr>
            <a:lvl5pPr marL="1296000" indent="-288000">
              <a:spcAft>
                <a:spcPts val="400"/>
              </a:spcAft>
              <a:buFont typeface="Arial" panose="020B0604020202020204" pitchFamily="34" charset="0"/>
              <a:buChar char="◦"/>
              <a:defRPr sz="1600"/>
            </a:lvl5pPr>
            <a:lvl6pPr marL="1296000" indent="-288000">
              <a:defRPr sz="1600"/>
            </a:lvl6pPr>
            <a:lvl7pPr marL="1296000" indent="-288000">
              <a:defRPr sz="1600"/>
            </a:lvl7pPr>
            <a:lvl8pPr marL="1296000" indent="-288000">
              <a:defRPr sz="1600"/>
            </a:lvl8pPr>
            <a:lvl9pPr marL="1296000" indent="-288000">
              <a:defRPr sz="1600"/>
            </a:lvl9pPr>
          </a:lstStyle>
          <a:p>
            <a:pPr lvl="0"/>
            <a:r>
              <a:rPr lang="de-CH"/>
              <a:t>Click to edit Master text styles</a:t>
            </a:r>
          </a:p>
          <a:p>
            <a:pPr lvl="1"/>
            <a:r>
              <a:rPr lang="de-CH" err="1"/>
              <a:t>Zweite</a:t>
            </a:r>
            <a:r>
              <a:rPr lang="de-CH"/>
              <a:t> Ebene</a:t>
            </a:r>
          </a:p>
          <a:p>
            <a:pPr lvl="2"/>
            <a:r>
              <a:rPr lang="de-CH" err="1"/>
              <a:t>Dritte</a:t>
            </a:r>
            <a:r>
              <a:rPr lang="de-CH"/>
              <a:t> Ebene</a:t>
            </a:r>
          </a:p>
          <a:p>
            <a:pPr lvl="3"/>
            <a:r>
              <a:rPr lang="de-CH" err="1"/>
              <a:t>Vierte</a:t>
            </a:r>
            <a:r>
              <a:rPr lang="de-CH"/>
              <a:t> Ebene</a:t>
            </a:r>
          </a:p>
          <a:p>
            <a:pPr lvl="4"/>
            <a:r>
              <a:rPr lang="de-CH" err="1"/>
              <a:t>Fünfte</a:t>
            </a:r>
            <a:r>
              <a:rPr lang="de-CH"/>
              <a:t> Ebene</a:t>
            </a:r>
          </a:p>
          <a:p>
            <a:pPr lvl="5"/>
            <a:r>
              <a:rPr lang="de-CH" err="1"/>
              <a:t>Sechste</a:t>
            </a:r>
            <a:r>
              <a:rPr lang="de-CH"/>
              <a:t> Ebene</a:t>
            </a:r>
          </a:p>
          <a:p>
            <a:pPr lvl="6"/>
            <a:r>
              <a:rPr lang="de-CH" err="1"/>
              <a:t>Siebte</a:t>
            </a:r>
            <a:r>
              <a:rPr lang="de-CH"/>
              <a:t> Ebene</a:t>
            </a:r>
          </a:p>
          <a:p>
            <a:pPr lvl="7"/>
            <a:r>
              <a:rPr lang="de-CH" err="1"/>
              <a:t>Achte</a:t>
            </a:r>
            <a:r>
              <a:rPr lang="de-CH"/>
              <a:t> Ebene</a:t>
            </a:r>
          </a:p>
          <a:p>
            <a:pPr lvl="8"/>
            <a:r>
              <a:rPr lang="de-CH" err="1"/>
              <a:t>Neunte</a:t>
            </a:r>
            <a:r>
              <a:rPr lang="de-CH"/>
              <a:t> Ebene</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de-CH" smtClean="0"/>
              <a:pPr/>
              <a:t>‹#›</a:t>
            </a:fld>
            <a:endParaRPr lang="de-CH"/>
          </a:p>
        </p:txBody>
      </p:sp>
      <p:pic>
        <p:nvPicPr>
          <p:cNvPr id="1908969256" name="Rectangle 10" descr="{&quot;templafy&quot;:{&quot;id&quot;:&quot;979b2267-d59f-4009-9070-df27699672db&quot;}}"/>
          <p:cNvPicPr>
            <a:picLocks noChangeAspect="1"/>
          </p:cNvPicPr>
          <p:nvPr/>
        </p:nvPicPr>
        <p:blipFill>
          <a:blip r:embed="rId3"/>
          <a:stretch>
            <a:fillRect/>
          </a:stretch>
        </p:blipFill>
        <p:spPr>
          <a:xfrm>
            <a:off x="358775" y="4668427"/>
            <a:ext cx="964800" cy="208800"/>
          </a:xfrm>
          <a:prstGeom prst="rect">
            <a:avLst/>
          </a:prstGeom>
        </p:spPr>
      </p:pic>
      <p:sp>
        <p:nvSpPr>
          <p:cNvPr id="13" name="Rectangle 12" descr="{&quot;templafy&quot;:{&quot;id&quot;:&quot;b97a7529-2ef3-4df3-a8e9-ca77c44aa68c&quot;}}" hidden="1">
            <a:extLst>
              <a:ext uri="{FF2B5EF4-FFF2-40B4-BE49-F238E27FC236}">
                <a16:creationId xmlns:a16="http://schemas.microsoft.com/office/drawing/2014/main" id="{829DC8B1-9D54-4E8C-B174-7B9355FD57F9}"/>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3" name="Date Placeholder 2">
            <a:extLst>
              <a:ext uri="{FF2B5EF4-FFF2-40B4-BE49-F238E27FC236}">
                <a16:creationId xmlns:a16="http://schemas.microsoft.com/office/drawing/2014/main" id="{92CAD8F0-DB0D-70BB-66CF-3C223E231442}"/>
              </a:ext>
            </a:extLst>
          </p:cNvPr>
          <p:cNvSpPr>
            <a:spLocks noGrp="1"/>
          </p:cNvSpPr>
          <p:nvPr>
            <p:ph type="dt" sz="half" idx="17"/>
          </p:nvPr>
        </p:nvSpPr>
        <p:spPr/>
        <p:txBody>
          <a:bodyPr/>
          <a:lstStyle/>
          <a:p>
            <a:fld id="{FD57975B-2DA0-A44C-88E2-9D5AD298CC89}" type="datetime4">
              <a:rPr lang="de-CH" smtClean="0"/>
              <a:t>10. Dezember 2024</a:t>
            </a:fld>
            <a:endParaRPr lang="de-CH"/>
          </a:p>
        </p:txBody>
      </p:sp>
      <p:sp>
        <p:nvSpPr>
          <p:cNvPr id="4" name="Footer Placeholder 3">
            <a:extLst>
              <a:ext uri="{FF2B5EF4-FFF2-40B4-BE49-F238E27FC236}">
                <a16:creationId xmlns:a16="http://schemas.microsoft.com/office/drawing/2014/main" id="{FE225C89-D7DD-16F4-67F5-24176FC7E396}"/>
              </a:ext>
            </a:extLst>
          </p:cNvPr>
          <p:cNvSpPr>
            <a:spLocks noGrp="1"/>
          </p:cNvSpPr>
          <p:nvPr>
            <p:ph type="ftr" sz="quarter" idx="18"/>
          </p:nvPr>
        </p:nvSpPr>
        <p:spPr/>
        <p:txBody>
          <a:bodyPr/>
          <a:lstStyle/>
          <a:p>
            <a:endParaRPr lang="de-CH"/>
          </a:p>
        </p:txBody>
      </p:sp>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de-CH"/>
              <a:t>Click to edit Master title style</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CH"/>
              <a:t>Click to edit Master text styles</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userDrawn="1"/>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p:nvPr>
        </p:nvSpPr>
        <p:spPr>
          <a:xfrm>
            <a:off x="0" y="0"/>
            <a:ext cx="9144000" cy="5143500"/>
          </a:xfrm>
        </p:spPr>
        <p:txBody>
          <a:bodyPr/>
          <a:lstStyle/>
          <a:p>
            <a:r>
              <a:rPr lang="de-CH"/>
              <a:t>Click icon to add picture</a:t>
            </a:r>
          </a:p>
        </p:txBody>
      </p:sp>
      <p:sp>
        <p:nvSpPr>
          <p:cNvPr id="2" name="Title 1">
            <a:extLst>
              <a:ext uri="{FF2B5EF4-FFF2-40B4-BE49-F238E27FC236}">
                <a16:creationId xmlns:a16="http://schemas.microsoft.com/office/drawing/2014/main" id="{874B88CA-EB6E-49E8-8E20-86448C5223EB}"/>
              </a:ext>
            </a:extLst>
          </p:cNvPr>
          <p:cNvSpPr>
            <a:spLocks noGrp="1"/>
          </p:cNvSpPr>
          <p:nvPr>
            <p:ph type="title"/>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de-CH"/>
              <a:t>Click to edit Master title style</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CH"/>
              <a:t>Click to edit Master text styles</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CH"/>
              <a:t>Click to edit Master title style</a:t>
            </a:r>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pic>
        <p:nvPicPr>
          <p:cNvPr id="1088590967" name="Rectangle 4" descr="{&quot;templafy&quot;:{&quot;id&quot;:&quot;8687ad6a-5edc-4d13-814a-6135a9211500&quot;}}"/>
          <p:cNvPicPr>
            <a:picLocks noChangeAspect="1"/>
          </p:cNvPicPr>
          <p:nvPr/>
        </p:nvPicPr>
        <p:blipFill>
          <a:blip r:embed="rId2"/>
          <a:stretch>
            <a:fillRect/>
          </a:stretch>
        </p:blipFill>
        <p:spPr>
          <a:xfrm>
            <a:off x="358775" y="4668427"/>
            <a:ext cx="964800" cy="208800"/>
          </a:xfrm>
          <a:prstGeom prst="rect">
            <a:avLst/>
          </a:prstGeom>
        </p:spPr>
      </p:pic>
      <p:sp>
        <p:nvSpPr>
          <p:cNvPr id="7" name="Rectangle 6" descr="{&quot;templafy&quot;:{&quot;id&quot;:&quot;81abadb6-7d0e-48ba-9325-436380460210&quot;}}" hidden="1">
            <a:extLst>
              <a:ext uri="{FF2B5EF4-FFF2-40B4-BE49-F238E27FC236}">
                <a16:creationId xmlns:a16="http://schemas.microsoft.com/office/drawing/2014/main" id="{B915E154-BDC4-452C-BDE7-882BE349B509}"/>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0" name="Date Placeholder 9">
            <a:extLst>
              <a:ext uri="{FF2B5EF4-FFF2-40B4-BE49-F238E27FC236}">
                <a16:creationId xmlns:a16="http://schemas.microsoft.com/office/drawing/2014/main" id="{24F91BD7-5802-C44F-0E8A-A8C70286162F}"/>
              </a:ext>
            </a:extLst>
          </p:cNvPr>
          <p:cNvSpPr>
            <a:spLocks noGrp="1"/>
          </p:cNvSpPr>
          <p:nvPr>
            <p:ph type="dt" sz="half" idx="10"/>
          </p:nvPr>
        </p:nvSpPr>
        <p:spPr/>
        <p:txBody>
          <a:bodyPr/>
          <a:lstStyle/>
          <a:p>
            <a:fld id="{72103D86-0EA9-5D48-B516-E5344BCDD413}" type="datetime4">
              <a:rPr lang="de-CH" smtClean="0"/>
              <a:t>10. Dezember 2024</a:t>
            </a:fld>
            <a:endParaRPr lang="de-CH"/>
          </a:p>
        </p:txBody>
      </p:sp>
      <p:sp>
        <p:nvSpPr>
          <p:cNvPr id="11" name="Footer Placeholder 10">
            <a:extLst>
              <a:ext uri="{FF2B5EF4-FFF2-40B4-BE49-F238E27FC236}">
                <a16:creationId xmlns:a16="http://schemas.microsoft.com/office/drawing/2014/main" id="{B04AC821-A3B7-AD84-70DD-603B4DEEF55F}"/>
              </a:ext>
            </a:extLst>
          </p:cNvPr>
          <p:cNvSpPr>
            <a:spLocks noGrp="1"/>
          </p:cNvSpPr>
          <p:nvPr>
            <p:ph type="ftr" sz="quarter" idx="11"/>
          </p:nvPr>
        </p:nvSpPr>
        <p:spPr/>
        <p:txBody>
          <a:bodyPr/>
          <a:lstStyle/>
          <a:p>
            <a:endParaRPr lang="de-CH"/>
          </a:p>
        </p:txBody>
      </p:sp>
      <p:sp>
        <p:nvSpPr>
          <p:cNvPr id="13" name="Slide Number Placeholder 12">
            <a:extLst>
              <a:ext uri="{FF2B5EF4-FFF2-40B4-BE49-F238E27FC236}">
                <a16:creationId xmlns:a16="http://schemas.microsoft.com/office/drawing/2014/main" id="{708F0B44-3902-8A4F-BA96-573A0F69C4DE}"/>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85054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CH"/>
              <a:t>Click to edit Master title style</a:t>
            </a:r>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pic>
        <p:nvPicPr>
          <p:cNvPr id="2137538160" name="Rectangle 11" descr="{&quot;templafy&quot;:{&quot;id&quot;:&quot;b035695a-d7af-41d4-97e3-df607407c281&quot;}}"/>
          <p:cNvPicPr>
            <a:picLocks noChangeAspect="1"/>
          </p:cNvPicPr>
          <p:nvPr/>
        </p:nvPicPr>
        <p:blipFill>
          <a:blip r:embed="rId2"/>
          <a:stretch>
            <a:fillRect/>
          </a:stretch>
        </p:blipFill>
        <p:spPr>
          <a:xfrm>
            <a:off x="358775" y="4668427"/>
            <a:ext cx="964800" cy="208800"/>
          </a:xfrm>
          <a:prstGeom prst="rect">
            <a:avLst/>
          </a:prstGeom>
        </p:spPr>
      </p:pic>
      <p:sp>
        <p:nvSpPr>
          <p:cNvPr id="9" name="Rectangle 8" descr="{&quot;templafy&quot;:{&quot;id&quot;:&quot;9a3606ac-ee31-4adb-b491-85a0443dc46b&quot;}}" hidden="1">
            <a:extLst>
              <a:ext uri="{FF2B5EF4-FFF2-40B4-BE49-F238E27FC236}">
                <a16:creationId xmlns:a16="http://schemas.microsoft.com/office/drawing/2014/main" id="{2B2F7145-7DCA-4B3F-A8AE-07622CB5DF8E}"/>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4" name="Date Placeholder 13">
            <a:extLst>
              <a:ext uri="{FF2B5EF4-FFF2-40B4-BE49-F238E27FC236}">
                <a16:creationId xmlns:a16="http://schemas.microsoft.com/office/drawing/2014/main" id="{C8408BF8-5C79-AA6C-EFC3-4946DBEFD2C4}"/>
              </a:ext>
            </a:extLst>
          </p:cNvPr>
          <p:cNvSpPr>
            <a:spLocks noGrp="1"/>
          </p:cNvSpPr>
          <p:nvPr>
            <p:ph type="dt" sz="half" idx="10"/>
          </p:nvPr>
        </p:nvSpPr>
        <p:spPr/>
        <p:txBody>
          <a:bodyPr/>
          <a:lstStyle/>
          <a:p>
            <a:fld id="{48E76FB0-FB7E-FB48-9B5C-69564CE7EA88}" type="datetime4">
              <a:rPr lang="de-CH" smtClean="0"/>
              <a:t>10. Dezember 2024</a:t>
            </a:fld>
            <a:endParaRPr lang="de-CH"/>
          </a:p>
        </p:txBody>
      </p:sp>
      <p:sp>
        <p:nvSpPr>
          <p:cNvPr id="15" name="Footer Placeholder 14">
            <a:extLst>
              <a:ext uri="{FF2B5EF4-FFF2-40B4-BE49-F238E27FC236}">
                <a16:creationId xmlns:a16="http://schemas.microsoft.com/office/drawing/2014/main" id="{7606ED2C-E71D-35A1-DFFA-15DAAA2033FE}"/>
              </a:ext>
            </a:extLst>
          </p:cNvPr>
          <p:cNvSpPr>
            <a:spLocks noGrp="1"/>
          </p:cNvSpPr>
          <p:nvPr>
            <p:ph type="ftr" sz="quarter" idx="11"/>
          </p:nvPr>
        </p:nvSpPr>
        <p:spPr/>
        <p:txBody>
          <a:bodyPr/>
          <a:lstStyle/>
          <a:p>
            <a:endParaRPr lang="de-CH"/>
          </a:p>
        </p:txBody>
      </p:sp>
      <p:sp>
        <p:nvSpPr>
          <p:cNvPr id="16" name="Slide Number Placeholder 15">
            <a:extLst>
              <a:ext uri="{FF2B5EF4-FFF2-40B4-BE49-F238E27FC236}">
                <a16:creationId xmlns:a16="http://schemas.microsoft.com/office/drawing/2014/main" id="{4DA17972-F43E-31A6-9FC4-42E5A4DD7044}"/>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CH"/>
              <a:t>Click to edit Master title style</a:t>
            </a:r>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p:nvPr>
        </p:nvSpPr>
        <p:spPr>
          <a:xfrm>
            <a:off x="358774" y="1276350"/>
            <a:ext cx="4213225" cy="3203576"/>
          </a:xfrm>
        </p:spPr>
        <p:txBody>
          <a:bodyPr/>
          <a:lstStyle/>
          <a:p>
            <a:r>
              <a:rPr lang="de-CH"/>
              <a:t>Click icon to add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p:nvPr>
        </p:nvSpPr>
        <p:spPr>
          <a:xfrm>
            <a:off x="4572000" y="1276350"/>
            <a:ext cx="4213225" cy="3203575"/>
          </a:xfrm>
        </p:spPr>
        <p:txBody>
          <a:bodyPr/>
          <a:lstStyle/>
          <a:p>
            <a:r>
              <a:rPr lang="de-CH"/>
              <a:t>Click icon to add picture</a:t>
            </a:r>
          </a:p>
        </p:txBody>
      </p:sp>
      <p:pic>
        <p:nvPicPr>
          <p:cNvPr id="1073673568" name="Rectangle 13" descr="{&quot;templafy&quot;:{&quot;id&quot;:&quot;65354f73-1839-4efa-af42-05968a8cd2eb&quot;}}"/>
          <p:cNvPicPr>
            <a:picLocks noChangeAspect="1"/>
          </p:cNvPicPr>
          <p:nvPr/>
        </p:nvPicPr>
        <p:blipFill>
          <a:blip r:embed="rId2"/>
          <a:stretch>
            <a:fillRect/>
          </a:stretch>
        </p:blipFill>
        <p:spPr>
          <a:xfrm>
            <a:off x="358775" y="4668427"/>
            <a:ext cx="964800" cy="208800"/>
          </a:xfrm>
          <a:prstGeom prst="rect">
            <a:avLst/>
          </a:prstGeom>
        </p:spPr>
      </p:pic>
      <p:sp>
        <p:nvSpPr>
          <p:cNvPr id="15" name="Rectangle 14" descr="{&quot;templafy&quot;:{&quot;id&quot;:&quot;9017d618-0dd5-4dea-ac32-2bc12413e571&quot;}}" hidden="1">
            <a:extLst>
              <a:ext uri="{FF2B5EF4-FFF2-40B4-BE49-F238E27FC236}">
                <a16:creationId xmlns:a16="http://schemas.microsoft.com/office/drawing/2014/main" id="{544AC9A2-9666-4133-BC67-BE44B6459332}"/>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4" name="Date Placeholder 13">
            <a:extLst>
              <a:ext uri="{FF2B5EF4-FFF2-40B4-BE49-F238E27FC236}">
                <a16:creationId xmlns:a16="http://schemas.microsoft.com/office/drawing/2014/main" id="{C01DBB3C-D27B-271A-64DB-A923C0C5AA1D}"/>
              </a:ext>
            </a:extLst>
          </p:cNvPr>
          <p:cNvSpPr>
            <a:spLocks noGrp="1"/>
          </p:cNvSpPr>
          <p:nvPr>
            <p:ph type="dt" sz="half" idx="16"/>
          </p:nvPr>
        </p:nvSpPr>
        <p:spPr/>
        <p:txBody>
          <a:bodyPr/>
          <a:lstStyle/>
          <a:p>
            <a:fld id="{4FCB2516-A9D0-1949-85D9-545394EA4F34}" type="datetime4">
              <a:rPr lang="de-CH" smtClean="0"/>
              <a:t>10. Dezember 2024</a:t>
            </a:fld>
            <a:endParaRPr lang="de-CH"/>
          </a:p>
        </p:txBody>
      </p:sp>
      <p:sp>
        <p:nvSpPr>
          <p:cNvPr id="16" name="Footer Placeholder 15">
            <a:extLst>
              <a:ext uri="{FF2B5EF4-FFF2-40B4-BE49-F238E27FC236}">
                <a16:creationId xmlns:a16="http://schemas.microsoft.com/office/drawing/2014/main" id="{A1A5A743-8BD3-5882-346C-388A7DFC2F14}"/>
              </a:ext>
            </a:extLst>
          </p:cNvPr>
          <p:cNvSpPr>
            <a:spLocks noGrp="1"/>
          </p:cNvSpPr>
          <p:nvPr>
            <p:ph type="ftr" sz="quarter" idx="17"/>
          </p:nvPr>
        </p:nvSpPr>
        <p:spPr/>
        <p:txBody>
          <a:bodyPr/>
          <a:lstStyle/>
          <a:p>
            <a:endParaRPr lang="de-CH"/>
          </a:p>
        </p:txBody>
      </p:sp>
      <p:sp>
        <p:nvSpPr>
          <p:cNvPr id="17" name="Slide Number Placeholder 16">
            <a:extLst>
              <a:ext uri="{FF2B5EF4-FFF2-40B4-BE49-F238E27FC236}">
                <a16:creationId xmlns:a16="http://schemas.microsoft.com/office/drawing/2014/main" id="{84031665-58D7-A3F1-DF3F-5897D0E8CEE8}"/>
              </a:ext>
            </a:extLst>
          </p:cNvPr>
          <p:cNvSpPr>
            <a:spLocks noGrp="1"/>
          </p:cNvSpPr>
          <p:nvPr>
            <p:ph type="sldNum" sz="quarter" idx="18"/>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347967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de-CH"/>
              <a:t>Click to edit Master title style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4" name="Date Placeholder 3">
            <a:extLst>
              <a:ext uri="{FF2B5EF4-FFF2-40B4-BE49-F238E27FC236}">
                <a16:creationId xmlns:a16="http://schemas.microsoft.com/office/drawing/2014/main" id="{A01CEDF7-309C-40F3-8700-9F4DBE766E2C}"/>
              </a:ext>
            </a:extLst>
          </p:cNvPr>
          <p:cNvSpPr>
            <a:spLocks noGrp="1"/>
          </p:cNvSpPr>
          <p:nvPr>
            <p:ph type="dt" sz="half" idx="2"/>
          </p:nvPr>
        </p:nvSpPr>
        <p:spPr>
          <a:xfrm>
            <a:off x="6804000" y="4770375"/>
            <a:ext cx="1177196" cy="184336"/>
          </a:xfrm>
          <a:prstGeom prst="rect">
            <a:avLst/>
          </a:prstGeom>
        </p:spPr>
        <p:txBody>
          <a:bodyPr vert="horz" lIns="0" tIns="0" rIns="0" bIns="0" rtlCol="0" anchor="t"/>
          <a:lstStyle>
            <a:lvl1pPr algn="l">
              <a:defRPr sz="800">
                <a:solidFill>
                  <a:schemeClr val="tx1"/>
                </a:solidFill>
              </a:defRPr>
            </a:lvl1pPr>
          </a:lstStyle>
          <a:p>
            <a:fld id="{813C87EE-A258-F64C-BDBF-F9BAAC19A057}" type="datetime4">
              <a:rPr lang="de-CH" smtClean="0"/>
              <a:t>10. Dezember 2024</a:t>
            </a:fld>
            <a:endParaRPr lang="de-CH"/>
          </a:p>
        </p:txBody>
      </p:sp>
      <p:sp>
        <p:nvSpPr>
          <p:cNvPr id="5" name="Footer Placeholder 4">
            <a:extLst>
              <a:ext uri="{FF2B5EF4-FFF2-40B4-BE49-F238E27FC236}">
                <a16:creationId xmlns:a16="http://schemas.microsoft.com/office/drawing/2014/main" id="{867B08D8-7EDB-4388-A7EE-8AB294EA7887}"/>
              </a:ext>
            </a:extLst>
          </p:cNvPr>
          <p:cNvSpPr>
            <a:spLocks noGrp="1"/>
          </p:cNvSpPr>
          <p:nvPr>
            <p:ph type="ftr" sz="quarter" idx="3"/>
          </p:nvPr>
        </p:nvSpPr>
        <p:spPr>
          <a:xfrm>
            <a:off x="2519999" y="4770374"/>
            <a:ext cx="3086100" cy="184335"/>
          </a:xfrm>
          <a:prstGeom prst="rect">
            <a:avLst/>
          </a:prstGeom>
        </p:spPr>
        <p:txBody>
          <a:bodyPr vert="horz" lIns="0" tIns="0" rIns="0" bIns="0" rtlCol="0" anchor="t"/>
          <a:lstStyle>
            <a:lvl1pPr algn="l">
              <a:defRPr sz="800">
                <a:solidFill>
                  <a:schemeClr val="tx1"/>
                </a:solidFill>
              </a:defRPr>
            </a:lvl1pPr>
          </a:lstStyle>
          <a:p>
            <a:endParaRPr lang="de-CH"/>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de-CH" smtClean="0"/>
              <a:pPr/>
              <a:t>‹#›</a:t>
            </a:fld>
            <a:endParaRPr lang="de-CH"/>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61" r:id="rId1"/>
    <p:sldLayoutId id="2147483688" r:id="rId2"/>
    <p:sldLayoutId id="2147483689" r:id="rId3"/>
    <p:sldLayoutId id="2147483677" r:id="rId4"/>
    <p:sldLayoutId id="2147483663" r:id="rId5"/>
    <p:sldLayoutId id="2147483686" r:id="rId6"/>
    <p:sldLayoutId id="2147483664" r:id="rId7"/>
    <p:sldLayoutId id="2147483662" r:id="rId8"/>
    <p:sldLayoutId id="2147483672" r:id="rId9"/>
    <p:sldLayoutId id="2147483673" r:id="rId10"/>
    <p:sldLayoutId id="2147483666" r:id="rId11"/>
    <p:sldLayoutId id="2147483680" r:id="rId12"/>
    <p:sldLayoutId id="2147483678" r:id="rId13"/>
    <p:sldLayoutId id="2147483679" r:id="rId14"/>
    <p:sldLayoutId id="2147483675" r:id="rId15"/>
    <p:sldLayoutId id="2147483683" r:id="rId16"/>
    <p:sldLayoutId id="2147483667" r:id="rId17"/>
    <p:sldLayoutId id="2147483681" r:id="rId18"/>
    <p:sldLayoutId id="2147483670" r:id="rId19"/>
    <p:sldLayoutId id="2147483671" r:id="rId20"/>
  </p:sldLayoutIdLst>
  <p:hf hdr="0" ftr="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180000" indent="-180000" algn="l" defTabSz="6858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2pPr>
      <a:lvl3pPr marL="540000" indent="-180000" algn="l" defTabSz="6858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3pPr>
      <a:lvl4pPr marL="90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4pPr>
      <a:lvl5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userDrawn="1">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65F06-4B3B-22DC-DC7B-9B15EAF57647}"/>
              </a:ext>
            </a:extLst>
          </p:cNvPr>
          <p:cNvSpPr>
            <a:spLocks noGrp="1"/>
          </p:cNvSpPr>
          <p:nvPr>
            <p:ph type="body" sz="quarter" idx="11"/>
          </p:nvPr>
        </p:nvSpPr>
        <p:spPr>
          <a:xfrm>
            <a:off x="399312" y="4740587"/>
            <a:ext cx="5502724" cy="288613"/>
          </a:xfrm>
        </p:spPr>
        <p:txBody>
          <a:bodyPr>
            <a:normAutofit/>
          </a:bodyPr>
          <a:lstStyle/>
          <a:p>
            <a:r>
              <a:rPr lang="en-US" sz="1100" dirty="0"/>
              <a:t>Jessy </a:t>
            </a:r>
            <a:r>
              <a:rPr lang="en-US" sz="1100" dirty="0" err="1"/>
              <a:t>Hansmann</a:t>
            </a:r>
            <a:r>
              <a:rPr lang="en-US" sz="1100" dirty="0"/>
              <a:t>, Vincent </a:t>
            </a:r>
            <a:r>
              <a:rPr lang="en-US" sz="1100" dirty="0" err="1"/>
              <a:t>Klaer</a:t>
            </a:r>
            <a:r>
              <a:rPr lang="de-CH" sz="1100" dirty="0"/>
              <a:t>, Leo </a:t>
            </a:r>
            <a:r>
              <a:rPr lang="de-CH" sz="1100" dirty="0" err="1"/>
              <a:t>Rupena</a:t>
            </a:r>
            <a:r>
              <a:rPr lang="de-CH" sz="1100" dirty="0"/>
              <a:t>, Jan Reeg</a:t>
            </a:r>
          </a:p>
        </p:txBody>
      </p:sp>
      <p:sp>
        <p:nvSpPr>
          <p:cNvPr id="5" name="Title 1">
            <a:extLst>
              <a:ext uri="{FF2B5EF4-FFF2-40B4-BE49-F238E27FC236}">
                <a16:creationId xmlns:a16="http://schemas.microsoft.com/office/drawing/2014/main" id="{102B95E2-A6AE-4ABF-9447-908FC1D0A6F9}"/>
              </a:ext>
            </a:extLst>
          </p:cNvPr>
          <p:cNvSpPr>
            <a:spLocks noGrp="1"/>
          </p:cNvSpPr>
          <p:nvPr>
            <p:ph type="title"/>
          </p:nvPr>
        </p:nvSpPr>
        <p:spPr>
          <a:xfrm>
            <a:off x="399312" y="628876"/>
            <a:ext cx="4846423" cy="1942874"/>
          </a:xfrm>
        </p:spPr>
        <p:txBody>
          <a:bodyPr/>
          <a:lstStyle/>
          <a:p>
            <a:r>
              <a:rPr lang="de-CH" sz="2400" i="1" dirty="0"/>
              <a:t>Business Analytics Group 12</a:t>
            </a:r>
            <a:br>
              <a:rPr lang="de-CH" dirty="0"/>
            </a:br>
            <a:r>
              <a:rPr lang="de-CH" dirty="0" err="1"/>
              <a:t>Capstone</a:t>
            </a:r>
            <a:r>
              <a:rPr lang="de-CH" dirty="0"/>
              <a:t> Project</a:t>
            </a:r>
            <a:br>
              <a:rPr lang="de-CH" dirty="0"/>
            </a:br>
            <a:r>
              <a:rPr lang="de-CH" sz="2400" dirty="0"/>
              <a:t>Angestelltenfluktuation und Performance</a:t>
            </a:r>
          </a:p>
        </p:txBody>
      </p:sp>
      <p:sp>
        <p:nvSpPr>
          <p:cNvPr id="6" name="TextBox 5">
            <a:extLst>
              <a:ext uri="{FF2B5EF4-FFF2-40B4-BE49-F238E27FC236}">
                <a16:creationId xmlns:a16="http://schemas.microsoft.com/office/drawing/2014/main" id="{274FE720-9C96-C86E-C2A1-AEBDCFA56FD1}"/>
              </a:ext>
            </a:extLst>
          </p:cNvPr>
          <p:cNvSpPr txBox="1"/>
          <p:nvPr/>
        </p:nvSpPr>
        <p:spPr>
          <a:xfrm>
            <a:off x="3757597" y="4692740"/>
            <a:ext cx="1859972" cy="261610"/>
          </a:xfrm>
          <a:prstGeom prst="rect">
            <a:avLst/>
          </a:prstGeom>
          <a:noFill/>
        </p:spPr>
        <p:txBody>
          <a:bodyPr wrap="square" rtlCol="0">
            <a:spAutoFit/>
          </a:bodyPr>
          <a:lstStyle/>
          <a:p>
            <a:r>
              <a:rPr lang="en-US" sz="1100" dirty="0"/>
              <a:t>11.12.2024</a:t>
            </a:r>
            <a:endParaRPr lang="de-CH" sz="1100" dirty="0"/>
          </a:p>
        </p:txBody>
      </p:sp>
    </p:spTree>
    <p:extLst>
      <p:ext uri="{BB962C8B-B14F-4D97-AF65-F5344CB8AC3E}">
        <p14:creationId xmlns:p14="http://schemas.microsoft.com/office/powerpoint/2010/main" val="161090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E9051-8DF2-5BD0-6788-DCB174B31E42}"/>
              </a:ext>
            </a:extLst>
          </p:cNvPr>
          <p:cNvSpPr txBox="1"/>
          <p:nvPr/>
        </p:nvSpPr>
        <p:spPr>
          <a:xfrm>
            <a:off x="321708" y="1384721"/>
            <a:ext cx="3251052" cy="323165"/>
          </a:xfrm>
          <a:prstGeom prst="rect">
            <a:avLst/>
          </a:prstGeom>
          <a:noFill/>
        </p:spPr>
        <p:txBody>
          <a:bodyPr wrap="square" rtlCol="0">
            <a:spAutoFit/>
          </a:bodyPr>
          <a:lstStyle/>
          <a:p>
            <a:r>
              <a:rPr lang="en-CH" sz="1500" b="1" dirty="0">
                <a:solidFill>
                  <a:schemeClr val="accent1"/>
                </a:solidFill>
                <a:latin typeface="+mj-lt"/>
              </a:rPr>
              <a:t>Problemstellung</a:t>
            </a:r>
          </a:p>
        </p:txBody>
      </p:sp>
      <p:sp>
        <p:nvSpPr>
          <p:cNvPr id="7" name="Titel 2">
            <a:extLst>
              <a:ext uri="{FF2B5EF4-FFF2-40B4-BE49-F238E27FC236}">
                <a16:creationId xmlns:a16="http://schemas.microsoft.com/office/drawing/2014/main" id="{16DC6737-CD27-8B48-24B1-44E499C6EC6B}"/>
              </a:ext>
            </a:extLst>
          </p:cNvPr>
          <p:cNvSpPr txBox="1">
            <a:spLocks/>
          </p:cNvSpPr>
          <p:nvPr/>
        </p:nvSpPr>
        <p:spPr>
          <a:xfrm>
            <a:off x="321708" y="358950"/>
            <a:ext cx="8426450"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en-US" sz="2000" b="1" dirty="0" err="1">
                <a:latin typeface="Gill Sans MT"/>
              </a:rPr>
              <a:t>Angestelltenfluktuation</a:t>
            </a:r>
            <a:endParaRPr lang="de-DE" sz="2136" b="1" dirty="0">
              <a:latin typeface="Gill Sans MT"/>
            </a:endParaRPr>
          </a:p>
        </p:txBody>
      </p:sp>
      <p:sp>
        <p:nvSpPr>
          <p:cNvPr id="5" name="TextBox 4">
            <a:extLst>
              <a:ext uri="{FF2B5EF4-FFF2-40B4-BE49-F238E27FC236}">
                <a16:creationId xmlns:a16="http://schemas.microsoft.com/office/drawing/2014/main" id="{74B65239-1876-1376-9FB2-5476C465510A}"/>
              </a:ext>
            </a:extLst>
          </p:cNvPr>
          <p:cNvSpPr txBox="1"/>
          <p:nvPr/>
        </p:nvSpPr>
        <p:spPr>
          <a:xfrm>
            <a:off x="321708" y="1762351"/>
            <a:ext cx="3251052" cy="1546577"/>
          </a:xfrm>
          <a:prstGeom prst="rect">
            <a:avLst/>
          </a:prstGeom>
          <a:noFill/>
        </p:spPr>
        <p:txBody>
          <a:bodyPr wrap="square" rtlCol="0">
            <a:spAutoFit/>
          </a:bodyPr>
          <a:lstStyle/>
          <a:p>
            <a:r>
              <a:rPr lang="en-US" b="0" i="0" u="none" strike="noStrike" dirty="0" err="1">
                <a:solidFill>
                  <a:srgbClr val="000000"/>
                </a:solidFill>
                <a:effectLst/>
              </a:rPr>
              <a:t>Angestelltenfluktuation</a:t>
            </a:r>
            <a:r>
              <a:rPr lang="en-US" b="0" i="0" u="none" strike="noStrike" dirty="0">
                <a:solidFill>
                  <a:srgbClr val="000000"/>
                </a:solidFill>
                <a:effectLst/>
              </a:rPr>
              <a:t> </a:t>
            </a:r>
            <a:r>
              <a:rPr lang="en-US" b="0" i="0" u="none" strike="noStrike" dirty="0" err="1">
                <a:solidFill>
                  <a:srgbClr val="000000"/>
                </a:solidFill>
                <a:effectLst/>
              </a:rPr>
              <a:t>verursacht</a:t>
            </a:r>
            <a:r>
              <a:rPr lang="en-US" b="0" i="0" u="none" strike="noStrike" dirty="0">
                <a:solidFill>
                  <a:srgbClr val="000000"/>
                </a:solidFill>
                <a:effectLst/>
              </a:rPr>
              <a:t> </a:t>
            </a:r>
            <a:r>
              <a:rPr lang="en-US" b="0" i="0" u="none" strike="noStrike" dirty="0" err="1">
                <a:solidFill>
                  <a:srgbClr val="000000"/>
                </a:solidFill>
                <a:effectLst/>
              </a:rPr>
              <a:t>hohe</a:t>
            </a:r>
            <a:r>
              <a:rPr lang="en-US" b="0" i="0" u="none" strike="noStrike" dirty="0">
                <a:solidFill>
                  <a:srgbClr val="000000"/>
                </a:solidFill>
                <a:effectLst/>
              </a:rPr>
              <a:t> Kosten, </a:t>
            </a:r>
            <a:r>
              <a:rPr lang="en-US" b="0" i="0" u="none" strike="noStrike" dirty="0" err="1">
                <a:solidFill>
                  <a:srgbClr val="000000"/>
                </a:solidFill>
                <a:effectLst/>
              </a:rPr>
              <a:t>verringert</a:t>
            </a:r>
            <a:r>
              <a:rPr lang="en-US" b="0" i="0" u="none" strike="noStrike" dirty="0">
                <a:solidFill>
                  <a:srgbClr val="000000"/>
                </a:solidFill>
                <a:effectLst/>
              </a:rPr>
              <a:t> die </a:t>
            </a:r>
            <a:r>
              <a:rPr lang="en-US" b="0" i="0" u="none" strike="noStrike" dirty="0" err="1">
                <a:solidFill>
                  <a:srgbClr val="000000"/>
                </a:solidFill>
                <a:effectLst/>
              </a:rPr>
              <a:t>Produktivität</a:t>
            </a:r>
            <a:r>
              <a:rPr lang="en-US" b="0" i="0" u="none" strike="noStrike" dirty="0">
                <a:solidFill>
                  <a:srgbClr val="000000"/>
                </a:solidFill>
                <a:effectLst/>
              </a:rPr>
              <a:t> und </a:t>
            </a:r>
            <a:r>
              <a:rPr lang="en-US" b="0" i="0" u="none" strike="noStrike" dirty="0" err="1">
                <a:solidFill>
                  <a:srgbClr val="000000"/>
                </a:solidFill>
                <a:effectLst/>
              </a:rPr>
              <a:t>führt</a:t>
            </a:r>
            <a:r>
              <a:rPr lang="en-US" b="0" i="0" u="none" strike="noStrike" dirty="0">
                <a:solidFill>
                  <a:srgbClr val="000000"/>
                </a:solidFill>
                <a:effectLst/>
              </a:rPr>
              <a:t> </a:t>
            </a:r>
            <a:r>
              <a:rPr lang="en-US" b="0" i="0" u="none" strike="noStrike" dirty="0" err="1">
                <a:solidFill>
                  <a:srgbClr val="000000"/>
                </a:solidFill>
                <a:effectLst/>
              </a:rPr>
              <a:t>zu</a:t>
            </a:r>
            <a:r>
              <a:rPr lang="en-US" b="0" i="0" u="none" strike="noStrike" dirty="0">
                <a:solidFill>
                  <a:srgbClr val="000000"/>
                </a:solidFill>
                <a:effectLst/>
              </a:rPr>
              <a:t> </a:t>
            </a:r>
            <a:r>
              <a:rPr lang="en-US" b="0" i="0" u="none" strike="noStrike" dirty="0" err="1">
                <a:solidFill>
                  <a:srgbClr val="000000"/>
                </a:solidFill>
                <a:effectLst/>
              </a:rPr>
              <a:t>einem</a:t>
            </a:r>
            <a:r>
              <a:rPr lang="en-US" b="0" i="0" u="none" strike="noStrike" dirty="0">
                <a:solidFill>
                  <a:srgbClr val="000000"/>
                </a:solidFill>
                <a:effectLst/>
              </a:rPr>
              <a:t> </a:t>
            </a:r>
            <a:r>
              <a:rPr lang="en-US" b="0" i="0" u="none" strike="noStrike" dirty="0" err="1">
                <a:solidFill>
                  <a:srgbClr val="000000"/>
                </a:solidFill>
                <a:effectLst/>
              </a:rPr>
              <a:t>Verlust</a:t>
            </a:r>
            <a:r>
              <a:rPr lang="en-US" b="0" i="0" u="none" strike="noStrike" dirty="0">
                <a:solidFill>
                  <a:srgbClr val="000000"/>
                </a:solidFill>
                <a:effectLst/>
              </a:rPr>
              <a:t> von Wissen und Talent. </a:t>
            </a:r>
            <a:r>
              <a:rPr lang="en-US" b="0" i="0" u="none" strike="noStrike" dirty="0" err="1">
                <a:solidFill>
                  <a:srgbClr val="000000"/>
                </a:solidFill>
                <a:effectLst/>
              </a:rPr>
              <a:t>Große</a:t>
            </a:r>
            <a:r>
              <a:rPr lang="en-US" b="0" i="0" u="none" strike="noStrike" dirty="0">
                <a:solidFill>
                  <a:srgbClr val="000000"/>
                </a:solidFill>
                <a:effectLst/>
              </a:rPr>
              <a:t> </a:t>
            </a:r>
            <a:r>
              <a:rPr lang="en-US" b="0" i="0" u="none" strike="noStrike" dirty="0" err="1">
                <a:solidFill>
                  <a:srgbClr val="000000"/>
                </a:solidFill>
                <a:effectLst/>
              </a:rPr>
              <a:t>Unternehmen</a:t>
            </a:r>
            <a:r>
              <a:rPr lang="en-US" b="0" i="0" u="none" strike="noStrike" dirty="0">
                <a:solidFill>
                  <a:srgbClr val="000000"/>
                </a:solidFill>
                <a:effectLst/>
              </a:rPr>
              <a:t> </a:t>
            </a:r>
            <a:r>
              <a:rPr lang="en-US" b="0" i="0" u="none" strike="noStrike" dirty="0" err="1">
                <a:solidFill>
                  <a:srgbClr val="000000"/>
                </a:solidFill>
                <a:effectLst/>
              </a:rPr>
              <a:t>haben</a:t>
            </a:r>
            <a:r>
              <a:rPr lang="en-US" b="0" i="0" u="none" strike="noStrike" dirty="0">
                <a:solidFill>
                  <a:srgbClr val="000000"/>
                </a:solidFill>
                <a:effectLst/>
              </a:rPr>
              <a:t> </a:t>
            </a:r>
            <a:r>
              <a:rPr lang="en-US" b="0" i="0" u="none" strike="noStrike" dirty="0" err="1">
                <a:solidFill>
                  <a:srgbClr val="000000"/>
                </a:solidFill>
                <a:effectLst/>
              </a:rPr>
              <a:t>Schwierigkeiten</a:t>
            </a:r>
            <a:r>
              <a:rPr lang="en-US" b="0" i="0" u="none" strike="noStrike" dirty="0">
                <a:solidFill>
                  <a:srgbClr val="000000"/>
                </a:solidFill>
                <a:effectLst/>
              </a:rPr>
              <a:t>, </a:t>
            </a:r>
            <a:r>
              <a:rPr lang="en-US" b="0" i="0" u="none" strike="noStrike" dirty="0" err="1">
                <a:solidFill>
                  <a:srgbClr val="000000"/>
                </a:solidFill>
                <a:effectLst/>
              </a:rPr>
              <a:t>unzufriedene</a:t>
            </a:r>
            <a:r>
              <a:rPr lang="en-US" b="0" i="0" u="none" strike="noStrike" dirty="0">
                <a:solidFill>
                  <a:srgbClr val="000000"/>
                </a:solidFill>
                <a:effectLst/>
              </a:rPr>
              <a:t> </a:t>
            </a:r>
            <a:r>
              <a:rPr lang="en-US" b="0" i="0" u="none" strike="noStrike" dirty="0" err="1">
                <a:solidFill>
                  <a:srgbClr val="000000"/>
                </a:solidFill>
                <a:effectLst/>
              </a:rPr>
              <a:t>Angestellte</a:t>
            </a:r>
            <a:r>
              <a:rPr lang="en-US" b="0" i="0" u="none" strike="noStrike" dirty="0">
                <a:solidFill>
                  <a:srgbClr val="000000"/>
                </a:solidFill>
                <a:effectLst/>
              </a:rPr>
              <a:t>, </a:t>
            </a:r>
          </a:p>
          <a:p>
            <a:r>
              <a:rPr lang="en-US" b="0" i="0" u="none" strike="noStrike" dirty="0" err="1">
                <a:solidFill>
                  <a:srgbClr val="000000"/>
                </a:solidFill>
                <a:effectLst/>
              </a:rPr>
              <a:t>welche</a:t>
            </a:r>
            <a:r>
              <a:rPr lang="en-US" b="0" i="0" u="none" strike="noStrike" dirty="0">
                <a:solidFill>
                  <a:srgbClr val="000000"/>
                </a:solidFill>
                <a:effectLst/>
              </a:rPr>
              <a:t> das </a:t>
            </a:r>
            <a:r>
              <a:rPr lang="en-US" dirty="0" err="1">
                <a:solidFill>
                  <a:srgbClr val="000000"/>
                </a:solidFill>
              </a:rPr>
              <a:t>Unternehmen</a:t>
            </a:r>
            <a:r>
              <a:rPr lang="en-US" dirty="0">
                <a:solidFill>
                  <a:srgbClr val="000000"/>
                </a:solidFill>
              </a:rPr>
              <a:t> </a:t>
            </a:r>
            <a:r>
              <a:rPr lang="en-US" dirty="0" err="1">
                <a:solidFill>
                  <a:srgbClr val="000000"/>
                </a:solidFill>
              </a:rPr>
              <a:t>verlassen</a:t>
            </a:r>
            <a:r>
              <a:rPr lang="en-US" dirty="0">
                <a:solidFill>
                  <a:srgbClr val="000000"/>
                </a:solidFill>
              </a:rPr>
              <a:t> </a:t>
            </a:r>
            <a:r>
              <a:rPr lang="en-US" dirty="0" err="1">
                <a:solidFill>
                  <a:srgbClr val="000000"/>
                </a:solidFill>
              </a:rPr>
              <a:t>wollen</a:t>
            </a:r>
            <a:r>
              <a:rPr lang="en-US" dirty="0">
                <a:solidFill>
                  <a:srgbClr val="000000"/>
                </a:solidFill>
              </a:rPr>
              <a:t>,</a:t>
            </a:r>
            <a:r>
              <a:rPr lang="en-US" b="0" i="0" u="none" strike="noStrike" dirty="0">
                <a:solidFill>
                  <a:srgbClr val="000000"/>
                </a:solidFill>
                <a:effectLst/>
              </a:rPr>
              <a:t> </a:t>
            </a:r>
            <a:r>
              <a:rPr lang="en-US" b="0" i="0" u="none" strike="noStrike" dirty="0" err="1">
                <a:solidFill>
                  <a:srgbClr val="000000"/>
                </a:solidFill>
                <a:effectLst/>
              </a:rPr>
              <a:t>rechtzeitig</a:t>
            </a:r>
            <a:r>
              <a:rPr lang="en-US" b="0" i="0" u="none" strike="noStrike" dirty="0">
                <a:solidFill>
                  <a:srgbClr val="000000"/>
                </a:solidFill>
                <a:effectLst/>
              </a:rPr>
              <a:t> </a:t>
            </a:r>
            <a:r>
              <a:rPr lang="en-US" b="0" i="0" u="none" strike="noStrike" dirty="0" err="1">
                <a:solidFill>
                  <a:srgbClr val="000000"/>
                </a:solidFill>
                <a:effectLst/>
              </a:rPr>
              <a:t>zu</a:t>
            </a:r>
            <a:r>
              <a:rPr lang="en-US" b="0" i="0" u="none" strike="noStrike" dirty="0">
                <a:solidFill>
                  <a:srgbClr val="000000"/>
                </a:solidFill>
                <a:effectLst/>
              </a:rPr>
              <a:t> </a:t>
            </a:r>
            <a:r>
              <a:rPr lang="en-US" b="0" i="0" u="none" strike="noStrike" dirty="0" err="1">
                <a:solidFill>
                  <a:srgbClr val="000000"/>
                </a:solidFill>
                <a:effectLst/>
              </a:rPr>
              <a:t>erkennen</a:t>
            </a:r>
            <a:endParaRPr lang="en-US" dirty="0">
              <a:solidFill>
                <a:srgbClr val="000000"/>
              </a:solidFill>
            </a:endParaRPr>
          </a:p>
        </p:txBody>
      </p:sp>
      <p:sp>
        <p:nvSpPr>
          <p:cNvPr id="21" name="TextBox 20">
            <a:extLst>
              <a:ext uri="{FF2B5EF4-FFF2-40B4-BE49-F238E27FC236}">
                <a16:creationId xmlns:a16="http://schemas.microsoft.com/office/drawing/2014/main" id="{A95F7C3D-7E6D-32D3-3BEB-43D870300DFB}"/>
              </a:ext>
            </a:extLst>
          </p:cNvPr>
          <p:cNvSpPr txBox="1"/>
          <p:nvPr/>
        </p:nvSpPr>
        <p:spPr>
          <a:xfrm>
            <a:off x="4572000" y="1762351"/>
            <a:ext cx="4114800" cy="923330"/>
          </a:xfrm>
          <a:prstGeom prst="rect">
            <a:avLst/>
          </a:prstGeom>
          <a:noFill/>
        </p:spPr>
        <p:txBody>
          <a:bodyPr wrap="square" rtlCol="0">
            <a:spAutoFit/>
          </a:bodyPr>
          <a:lstStyle/>
          <a:p>
            <a:r>
              <a:rPr lang="en-US" dirty="0" err="1">
                <a:solidFill>
                  <a:srgbClr val="000000"/>
                </a:solidFill>
              </a:rPr>
              <a:t>Wir</a:t>
            </a:r>
            <a:r>
              <a:rPr lang="en-US" dirty="0">
                <a:solidFill>
                  <a:srgbClr val="000000"/>
                </a:solidFill>
              </a:rPr>
              <a:t> </a:t>
            </a:r>
            <a:r>
              <a:rPr lang="en-US" dirty="0" err="1">
                <a:solidFill>
                  <a:srgbClr val="000000"/>
                </a:solidFill>
              </a:rPr>
              <a:t>wollen</a:t>
            </a:r>
            <a:r>
              <a:rPr lang="en-US" dirty="0">
                <a:solidFill>
                  <a:srgbClr val="000000"/>
                </a:solidFill>
              </a:rPr>
              <a:t> </a:t>
            </a:r>
            <a:r>
              <a:rPr lang="en-US" dirty="0" err="1">
                <a:solidFill>
                  <a:srgbClr val="000000"/>
                </a:solidFill>
              </a:rPr>
              <a:t>herausfinden</a:t>
            </a:r>
            <a:r>
              <a:rPr lang="en-US" dirty="0">
                <a:solidFill>
                  <a:srgbClr val="000000"/>
                </a:solidFill>
              </a:rPr>
              <a:t> </a:t>
            </a:r>
            <a:r>
              <a:rPr lang="en-US" dirty="0" err="1">
                <a:solidFill>
                  <a:srgbClr val="000000"/>
                </a:solidFill>
              </a:rPr>
              <a:t>aus</a:t>
            </a:r>
            <a:r>
              <a:rPr lang="en-US" dirty="0">
                <a:solidFill>
                  <a:srgbClr val="000000"/>
                </a:solidFill>
              </a:rPr>
              <a:t> </a:t>
            </a:r>
            <a:r>
              <a:rPr lang="en-US" dirty="0" err="1">
                <a:solidFill>
                  <a:srgbClr val="000000"/>
                </a:solidFill>
              </a:rPr>
              <a:t>welchem</a:t>
            </a:r>
            <a:r>
              <a:rPr lang="en-US" dirty="0">
                <a:solidFill>
                  <a:srgbClr val="000000"/>
                </a:solidFill>
              </a:rPr>
              <a:t> Grund und</a:t>
            </a:r>
          </a:p>
          <a:p>
            <a:r>
              <a:rPr lang="en-US" dirty="0" err="1">
                <a:solidFill>
                  <a:srgbClr val="000000"/>
                </a:solidFill>
              </a:rPr>
              <a:t>zu</a:t>
            </a:r>
            <a:r>
              <a:rPr lang="en-US" dirty="0">
                <a:solidFill>
                  <a:srgbClr val="000000"/>
                </a:solidFill>
              </a:rPr>
              <a:t> </a:t>
            </a:r>
            <a:r>
              <a:rPr lang="en-US" dirty="0" err="1">
                <a:solidFill>
                  <a:srgbClr val="000000"/>
                </a:solidFill>
              </a:rPr>
              <a:t>welchem</a:t>
            </a:r>
            <a:r>
              <a:rPr lang="en-US" dirty="0">
                <a:solidFill>
                  <a:srgbClr val="000000"/>
                </a:solidFill>
              </a:rPr>
              <a:t> </a:t>
            </a:r>
            <a:r>
              <a:rPr lang="en-US" dirty="0" err="1">
                <a:solidFill>
                  <a:srgbClr val="000000"/>
                </a:solidFill>
              </a:rPr>
              <a:t>Zeitpunkt</a:t>
            </a:r>
            <a:r>
              <a:rPr lang="en-US" dirty="0">
                <a:solidFill>
                  <a:srgbClr val="000000"/>
                </a:solidFill>
              </a:rPr>
              <a:t> </a:t>
            </a:r>
            <a:r>
              <a:rPr lang="en-US" dirty="0" err="1">
                <a:solidFill>
                  <a:srgbClr val="000000"/>
                </a:solidFill>
              </a:rPr>
              <a:t>ein</a:t>
            </a:r>
            <a:r>
              <a:rPr lang="en-US" dirty="0">
                <a:solidFill>
                  <a:srgbClr val="000000"/>
                </a:solidFill>
              </a:rPr>
              <a:t> Mitarbeiter </a:t>
            </a:r>
            <a:r>
              <a:rPr lang="en-US" dirty="0" err="1">
                <a:solidFill>
                  <a:srgbClr val="000000"/>
                </a:solidFill>
              </a:rPr>
              <a:t>entscheidet</a:t>
            </a:r>
            <a:r>
              <a:rPr lang="en-US" dirty="0">
                <a:solidFill>
                  <a:srgbClr val="000000"/>
                </a:solidFill>
              </a:rPr>
              <a:t> das </a:t>
            </a:r>
            <a:r>
              <a:rPr lang="en-US" dirty="0" err="1">
                <a:solidFill>
                  <a:srgbClr val="000000"/>
                </a:solidFill>
              </a:rPr>
              <a:t>Unternehmen</a:t>
            </a:r>
            <a:r>
              <a:rPr lang="en-US" dirty="0">
                <a:solidFill>
                  <a:srgbClr val="000000"/>
                </a:solidFill>
              </a:rPr>
              <a:t> </a:t>
            </a:r>
            <a:r>
              <a:rPr lang="en-US" dirty="0" err="1">
                <a:solidFill>
                  <a:srgbClr val="000000"/>
                </a:solidFill>
              </a:rPr>
              <a:t>zu</a:t>
            </a:r>
            <a:r>
              <a:rPr lang="en-US" dirty="0">
                <a:solidFill>
                  <a:srgbClr val="000000"/>
                </a:solidFill>
              </a:rPr>
              <a:t> </a:t>
            </a:r>
            <a:r>
              <a:rPr lang="en-US" dirty="0" err="1">
                <a:solidFill>
                  <a:srgbClr val="000000"/>
                </a:solidFill>
              </a:rPr>
              <a:t>verlassen</a:t>
            </a:r>
            <a:r>
              <a:rPr lang="en-US" dirty="0">
                <a:solidFill>
                  <a:srgbClr val="000000"/>
                </a:solidFill>
              </a:rPr>
              <a:t>. </a:t>
            </a:r>
            <a:endParaRPr lang="en-CH" dirty="0"/>
          </a:p>
          <a:p>
            <a:endParaRPr lang="en-CH" dirty="0"/>
          </a:p>
        </p:txBody>
      </p:sp>
      <p:cxnSp>
        <p:nvCxnSpPr>
          <p:cNvPr id="24" name="Straight Connector 23">
            <a:extLst>
              <a:ext uri="{FF2B5EF4-FFF2-40B4-BE49-F238E27FC236}">
                <a16:creationId xmlns:a16="http://schemas.microsoft.com/office/drawing/2014/main" id="{6064B9E6-6D27-BB12-3D40-F9A7BB6ED436}"/>
              </a:ext>
            </a:extLst>
          </p:cNvPr>
          <p:cNvCxnSpPr/>
          <p:nvPr/>
        </p:nvCxnSpPr>
        <p:spPr>
          <a:xfrm>
            <a:off x="4257675" y="781050"/>
            <a:ext cx="0" cy="33528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F8182E-8A74-269C-D33D-8AE0780BA008}"/>
              </a:ext>
            </a:extLst>
          </p:cNvPr>
          <p:cNvSpPr txBox="1"/>
          <p:nvPr/>
        </p:nvSpPr>
        <p:spPr>
          <a:xfrm>
            <a:off x="4572000" y="1384720"/>
            <a:ext cx="1483098" cy="323165"/>
          </a:xfrm>
          <a:prstGeom prst="rect">
            <a:avLst/>
          </a:prstGeom>
          <a:noFill/>
        </p:spPr>
        <p:txBody>
          <a:bodyPr wrap="none" rtlCol="0">
            <a:spAutoFit/>
          </a:bodyPr>
          <a:lstStyle/>
          <a:p>
            <a:r>
              <a:rPr lang="en-CH" sz="1500" b="1" dirty="0">
                <a:solidFill>
                  <a:schemeClr val="accent1"/>
                </a:solidFill>
              </a:rPr>
              <a:t>Unser Ansatz </a:t>
            </a:r>
          </a:p>
        </p:txBody>
      </p:sp>
    </p:spTree>
    <p:extLst>
      <p:ext uri="{BB962C8B-B14F-4D97-AF65-F5344CB8AC3E}">
        <p14:creationId xmlns:p14="http://schemas.microsoft.com/office/powerpoint/2010/main" val="182656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2AD45-846E-F054-59FE-70243170C3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09CD15-1851-74AA-12BD-B4FEC4575910}"/>
              </a:ext>
            </a:extLst>
          </p:cNvPr>
          <p:cNvSpPr txBox="1"/>
          <p:nvPr/>
        </p:nvSpPr>
        <p:spPr>
          <a:xfrm>
            <a:off x="321707" y="707009"/>
            <a:ext cx="3251052" cy="969496"/>
          </a:xfrm>
          <a:prstGeom prst="rect">
            <a:avLst/>
          </a:prstGeom>
          <a:noFill/>
        </p:spPr>
        <p:txBody>
          <a:bodyPr wrap="square" rtlCol="0">
            <a:spAutoFit/>
          </a:bodyPr>
          <a:lstStyle/>
          <a:p>
            <a:r>
              <a:rPr lang="en-CH" sz="1500" b="1" dirty="0">
                <a:solidFill>
                  <a:schemeClr val="accent1"/>
                </a:solidFill>
                <a:latin typeface="+mj-lt"/>
              </a:rPr>
              <a:t>IBM </a:t>
            </a:r>
            <a:r>
              <a:rPr lang="en-US" sz="1500" b="1" i="0" u="none" strike="noStrike" dirty="0">
                <a:solidFill>
                  <a:schemeClr val="accent1"/>
                </a:solidFill>
                <a:effectLst/>
                <a:latin typeface="+mj-lt"/>
              </a:rPr>
              <a:t>HR Analytics Employee Attrition &amp; Performance Dataset</a:t>
            </a:r>
          </a:p>
          <a:p>
            <a:endParaRPr lang="en-US" b="1" i="0" u="none" strike="noStrike" dirty="0">
              <a:solidFill>
                <a:schemeClr val="accent1"/>
              </a:solidFill>
              <a:effectLst/>
              <a:latin typeface="Gill Sans Nova Light" panose="020B0302020104020203" pitchFamily="34" charset="0"/>
            </a:endParaRPr>
          </a:p>
          <a:p>
            <a:endParaRPr lang="en-CH" b="1" dirty="0">
              <a:solidFill>
                <a:schemeClr val="accent1"/>
              </a:solidFill>
            </a:endParaRPr>
          </a:p>
        </p:txBody>
      </p:sp>
      <p:sp>
        <p:nvSpPr>
          <p:cNvPr id="7" name="Titel 2">
            <a:extLst>
              <a:ext uri="{FF2B5EF4-FFF2-40B4-BE49-F238E27FC236}">
                <a16:creationId xmlns:a16="http://schemas.microsoft.com/office/drawing/2014/main" id="{D37C4C0E-27A3-E873-B1F6-2EB66643AC41}"/>
              </a:ext>
            </a:extLst>
          </p:cNvPr>
          <p:cNvSpPr txBox="1">
            <a:spLocks/>
          </p:cNvSpPr>
          <p:nvPr/>
        </p:nvSpPr>
        <p:spPr>
          <a:xfrm>
            <a:off x="321708" y="358950"/>
            <a:ext cx="8426450"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en-US" sz="2000" b="1" dirty="0"/>
              <a:t>Dataset und Processing</a:t>
            </a:r>
            <a:endParaRPr lang="de-DE" sz="2136" b="1" dirty="0">
              <a:latin typeface="Gill Sans MT"/>
            </a:endParaRPr>
          </a:p>
        </p:txBody>
      </p:sp>
      <p:sp>
        <p:nvSpPr>
          <p:cNvPr id="9" name="TextBox 8">
            <a:extLst>
              <a:ext uri="{FF2B5EF4-FFF2-40B4-BE49-F238E27FC236}">
                <a16:creationId xmlns:a16="http://schemas.microsoft.com/office/drawing/2014/main" id="{08CD7530-4DC7-653A-A17C-37E4CBE5CFD9}"/>
              </a:ext>
            </a:extLst>
          </p:cNvPr>
          <p:cNvSpPr txBox="1"/>
          <p:nvPr/>
        </p:nvSpPr>
        <p:spPr>
          <a:xfrm>
            <a:off x="4572000" y="872089"/>
            <a:ext cx="888385" cy="323165"/>
          </a:xfrm>
          <a:prstGeom prst="rect">
            <a:avLst/>
          </a:prstGeom>
          <a:noFill/>
        </p:spPr>
        <p:txBody>
          <a:bodyPr wrap="none" rtlCol="0">
            <a:spAutoFit/>
          </a:bodyPr>
          <a:lstStyle/>
          <a:p>
            <a:r>
              <a:rPr lang="en-CH" sz="1500" b="1" dirty="0">
                <a:solidFill>
                  <a:schemeClr val="accent1"/>
                </a:solidFill>
                <a:latin typeface="+mj-lt"/>
              </a:rPr>
              <a:t>Prozess</a:t>
            </a:r>
          </a:p>
        </p:txBody>
      </p:sp>
      <p:sp>
        <p:nvSpPr>
          <p:cNvPr id="10" name="TextBox 9">
            <a:extLst>
              <a:ext uri="{FF2B5EF4-FFF2-40B4-BE49-F238E27FC236}">
                <a16:creationId xmlns:a16="http://schemas.microsoft.com/office/drawing/2014/main" id="{3E6D86F3-2737-0221-92D6-7FFF4B211318}"/>
              </a:ext>
            </a:extLst>
          </p:cNvPr>
          <p:cNvSpPr txBox="1"/>
          <p:nvPr/>
        </p:nvSpPr>
        <p:spPr>
          <a:xfrm>
            <a:off x="4572000" y="1272508"/>
            <a:ext cx="2089803" cy="300082"/>
          </a:xfrm>
          <a:prstGeom prst="rect">
            <a:avLst/>
          </a:prstGeom>
          <a:noFill/>
        </p:spPr>
        <p:txBody>
          <a:bodyPr wrap="none" rtlCol="0">
            <a:spAutoFit/>
          </a:bodyPr>
          <a:lstStyle/>
          <a:p>
            <a:r>
              <a:rPr lang="en-CH" dirty="0"/>
              <a:t>Korrelationen der Features</a:t>
            </a:r>
          </a:p>
        </p:txBody>
      </p:sp>
      <p:sp>
        <p:nvSpPr>
          <p:cNvPr id="5" name="TextBox 4">
            <a:extLst>
              <a:ext uri="{FF2B5EF4-FFF2-40B4-BE49-F238E27FC236}">
                <a16:creationId xmlns:a16="http://schemas.microsoft.com/office/drawing/2014/main" id="{7CCBECBA-1025-8737-7F89-A901265E3CAB}"/>
              </a:ext>
            </a:extLst>
          </p:cNvPr>
          <p:cNvSpPr txBox="1"/>
          <p:nvPr/>
        </p:nvSpPr>
        <p:spPr>
          <a:xfrm>
            <a:off x="321707" y="1272508"/>
            <a:ext cx="3251052" cy="2377574"/>
          </a:xfrm>
          <a:prstGeom prst="rect">
            <a:avLst/>
          </a:prstGeom>
          <a:noFill/>
        </p:spPr>
        <p:txBody>
          <a:bodyPr wrap="square" rtlCol="0">
            <a:spAutoFit/>
          </a:bodyPr>
          <a:lstStyle/>
          <a:p>
            <a:r>
              <a:rPr lang="en-CH" dirty="0"/>
              <a:t>Daten von IBM die anonymisiert wurden</a:t>
            </a:r>
          </a:p>
          <a:p>
            <a:r>
              <a:rPr lang="en-CH" dirty="0"/>
              <a:t>Beinhaltet Daten von Angestellten wie Demographie, Kompensation, Job Informationen, Zufriedenheit am Arbeitsplatz, Erfahrung und Ausbildung, Performance Metriken und Reisen</a:t>
            </a:r>
          </a:p>
          <a:p>
            <a:endParaRPr lang="en-CH" dirty="0"/>
          </a:p>
          <a:p>
            <a:r>
              <a:rPr lang="en-CH" dirty="0"/>
              <a:t>Der Datensatz beinhaltet Numerische (kontinuelle und diskrete) und kategorsiche Features</a:t>
            </a:r>
          </a:p>
          <a:p>
            <a:endParaRPr lang="en-CH" dirty="0"/>
          </a:p>
        </p:txBody>
      </p:sp>
      <p:sp>
        <p:nvSpPr>
          <p:cNvPr id="4" name="TextBox 3">
            <a:extLst>
              <a:ext uri="{FF2B5EF4-FFF2-40B4-BE49-F238E27FC236}">
                <a16:creationId xmlns:a16="http://schemas.microsoft.com/office/drawing/2014/main" id="{88018539-ADE3-9E84-AF06-8D18C7AD6607}"/>
              </a:ext>
            </a:extLst>
          </p:cNvPr>
          <p:cNvSpPr txBox="1"/>
          <p:nvPr/>
        </p:nvSpPr>
        <p:spPr>
          <a:xfrm>
            <a:off x="4572000" y="1811426"/>
            <a:ext cx="2511970" cy="300082"/>
          </a:xfrm>
          <a:prstGeom prst="rect">
            <a:avLst/>
          </a:prstGeom>
          <a:noFill/>
        </p:spPr>
        <p:txBody>
          <a:bodyPr wrap="none" rtlCol="0">
            <a:spAutoFit/>
          </a:bodyPr>
          <a:lstStyle/>
          <a:p>
            <a:r>
              <a:rPr lang="en-CH" dirty="0"/>
              <a:t>Droppen von unnötigen Features</a:t>
            </a:r>
          </a:p>
        </p:txBody>
      </p:sp>
      <p:sp>
        <p:nvSpPr>
          <p:cNvPr id="6" name="TextBox 5">
            <a:extLst>
              <a:ext uri="{FF2B5EF4-FFF2-40B4-BE49-F238E27FC236}">
                <a16:creationId xmlns:a16="http://schemas.microsoft.com/office/drawing/2014/main" id="{2FAFFE0C-F5ED-F65C-8A02-9B552C4C888F}"/>
              </a:ext>
            </a:extLst>
          </p:cNvPr>
          <p:cNvSpPr txBox="1"/>
          <p:nvPr/>
        </p:nvSpPr>
        <p:spPr>
          <a:xfrm>
            <a:off x="4609067" y="2343418"/>
            <a:ext cx="3505896" cy="300082"/>
          </a:xfrm>
          <a:prstGeom prst="rect">
            <a:avLst/>
          </a:prstGeom>
          <a:noFill/>
        </p:spPr>
        <p:txBody>
          <a:bodyPr wrap="none" rtlCol="0">
            <a:spAutoFit/>
          </a:bodyPr>
          <a:lstStyle/>
          <a:p>
            <a:r>
              <a:rPr lang="en-CH" dirty="0"/>
              <a:t>Kategorische und numerische Features trennen</a:t>
            </a:r>
          </a:p>
        </p:txBody>
      </p:sp>
      <p:sp>
        <p:nvSpPr>
          <p:cNvPr id="8" name="TextBox 7">
            <a:extLst>
              <a:ext uri="{FF2B5EF4-FFF2-40B4-BE49-F238E27FC236}">
                <a16:creationId xmlns:a16="http://schemas.microsoft.com/office/drawing/2014/main" id="{6B72A925-C17C-0BE4-85F0-94A3D9862682}"/>
              </a:ext>
            </a:extLst>
          </p:cNvPr>
          <p:cNvSpPr txBox="1"/>
          <p:nvPr/>
        </p:nvSpPr>
        <p:spPr>
          <a:xfrm>
            <a:off x="4609067" y="2877044"/>
            <a:ext cx="2215222" cy="300082"/>
          </a:xfrm>
          <a:prstGeom prst="rect">
            <a:avLst/>
          </a:prstGeom>
          <a:noFill/>
        </p:spPr>
        <p:txBody>
          <a:bodyPr wrap="none" rtlCol="0">
            <a:spAutoFit/>
          </a:bodyPr>
          <a:lstStyle/>
          <a:p>
            <a:r>
              <a:rPr lang="en-CH" dirty="0"/>
              <a:t>Numerische Werte skalieren</a:t>
            </a:r>
          </a:p>
        </p:txBody>
      </p:sp>
      <p:sp>
        <p:nvSpPr>
          <p:cNvPr id="11" name="TextBox 10">
            <a:extLst>
              <a:ext uri="{FF2B5EF4-FFF2-40B4-BE49-F238E27FC236}">
                <a16:creationId xmlns:a16="http://schemas.microsoft.com/office/drawing/2014/main" id="{247413DB-8CEC-F5C4-EA87-E50C3C016F1E}"/>
              </a:ext>
            </a:extLst>
          </p:cNvPr>
          <p:cNvSpPr txBox="1"/>
          <p:nvPr/>
        </p:nvSpPr>
        <p:spPr>
          <a:xfrm>
            <a:off x="4609067" y="3442324"/>
            <a:ext cx="2910797" cy="300082"/>
          </a:xfrm>
          <a:prstGeom prst="rect">
            <a:avLst/>
          </a:prstGeom>
          <a:noFill/>
        </p:spPr>
        <p:txBody>
          <a:bodyPr wrap="none" rtlCol="0">
            <a:spAutoFit/>
          </a:bodyPr>
          <a:lstStyle/>
          <a:p>
            <a:r>
              <a:rPr lang="en-CH" dirty="0"/>
              <a:t>Kategorische Werte werden encodiert</a:t>
            </a:r>
          </a:p>
        </p:txBody>
      </p:sp>
      <p:sp>
        <p:nvSpPr>
          <p:cNvPr id="12" name="TextBox 11">
            <a:extLst>
              <a:ext uri="{FF2B5EF4-FFF2-40B4-BE49-F238E27FC236}">
                <a16:creationId xmlns:a16="http://schemas.microsoft.com/office/drawing/2014/main" id="{A8AFE3C3-EB1B-B648-B9E0-85E1199FFC1C}"/>
              </a:ext>
            </a:extLst>
          </p:cNvPr>
          <p:cNvSpPr txBox="1"/>
          <p:nvPr/>
        </p:nvSpPr>
        <p:spPr>
          <a:xfrm>
            <a:off x="4609067" y="4007604"/>
            <a:ext cx="1841081" cy="300082"/>
          </a:xfrm>
          <a:prstGeom prst="rect">
            <a:avLst/>
          </a:prstGeom>
          <a:noFill/>
        </p:spPr>
        <p:txBody>
          <a:bodyPr wrap="none" rtlCol="0">
            <a:spAutoFit/>
          </a:bodyPr>
          <a:lstStyle/>
          <a:p>
            <a:r>
              <a:rPr lang="en-CH" dirty="0"/>
              <a:t>Zielvariablen abtrennen</a:t>
            </a:r>
          </a:p>
        </p:txBody>
      </p:sp>
      <p:cxnSp>
        <p:nvCxnSpPr>
          <p:cNvPr id="14" name="Straight Arrow Connector 13">
            <a:extLst>
              <a:ext uri="{FF2B5EF4-FFF2-40B4-BE49-F238E27FC236}">
                <a16:creationId xmlns:a16="http://schemas.microsoft.com/office/drawing/2014/main" id="{BBB5771E-FEB4-8D8B-CDF3-132AF615D379}"/>
              </a:ext>
            </a:extLst>
          </p:cNvPr>
          <p:cNvCxnSpPr>
            <a:cxnSpLocks/>
          </p:cNvCxnSpPr>
          <p:nvPr/>
        </p:nvCxnSpPr>
        <p:spPr>
          <a:xfrm>
            <a:off x="5604014" y="1569360"/>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A958E9-998F-5E4D-5426-99AA1A3E1301}"/>
              </a:ext>
            </a:extLst>
          </p:cNvPr>
          <p:cNvCxnSpPr>
            <a:cxnSpLocks/>
          </p:cNvCxnSpPr>
          <p:nvPr/>
        </p:nvCxnSpPr>
        <p:spPr>
          <a:xfrm>
            <a:off x="5604014" y="2108278"/>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CD052E-7665-8F0B-4D89-18BC07E924E7}"/>
              </a:ext>
            </a:extLst>
          </p:cNvPr>
          <p:cNvCxnSpPr>
            <a:cxnSpLocks/>
          </p:cNvCxnSpPr>
          <p:nvPr/>
        </p:nvCxnSpPr>
        <p:spPr>
          <a:xfrm>
            <a:off x="5606597" y="2640270"/>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0DAC37-AD8F-2879-2893-CFC8F577D7F1}"/>
              </a:ext>
            </a:extLst>
          </p:cNvPr>
          <p:cNvCxnSpPr>
            <a:cxnSpLocks/>
          </p:cNvCxnSpPr>
          <p:nvPr/>
        </p:nvCxnSpPr>
        <p:spPr>
          <a:xfrm>
            <a:off x="5606597" y="3173896"/>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F347BC-B4C6-7FEB-E962-BEE374B277C5}"/>
              </a:ext>
            </a:extLst>
          </p:cNvPr>
          <p:cNvCxnSpPr>
            <a:cxnSpLocks/>
          </p:cNvCxnSpPr>
          <p:nvPr/>
        </p:nvCxnSpPr>
        <p:spPr>
          <a:xfrm>
            <a:off x="5615562" y="3739176"/>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82D0D9-5DCF-9F2B-0E7A-010212DFC3CE}"/>
              </a:ext>
            </a:extLst>
          </p:cNvPr>
          <p:cNvSpPr txBox="1"/>
          <p:nvPr/>
        </p:nvSpPr>
        <p:spPr>
          <a:xfrm>
            <a:off x="321707" y="3511354"/>
            <a:ext cx="3974229" cy="715581"/>
          </a:xfrm>
          <a:prstGeom prst="rect">
            <a:avLst/>
          </a:prstGeom>
          <a:noFill/>
        </p:spPr>
        <p:txBody>
          <a:bodyPr wrap="none" rtlCol="0">
            <a:spAutoFit/>
          </a:bodyPr>
          <a:lstStyle/>
          <a:p>
            <a:r>
              <a:rPr lang="en-CH" dirty="0"/>
              <a:t>Der Datensatz </a:t>
            </a:r>
            <a:r>
              <a:rPr lang="en-CH"/>
              <a:t>hat nicht </a:t>
            </a:r>
            <a:r>
              <a:rPr lang="en-CH" dirty="0"/>
              <a:t>immer die besten Daten z.B.,</a:t>
            </a:r>
          </a:p>
          <a:p>
            <a:r>
              <a:rPr lang="en-CH" dirty="0"/>
              <a:t>Department: 65% R+D oder</a:t>
            </a:r>
          </a:p>
          <a:p>
            <a:r>
              <a:rPr lang="en-CH" dirty="0"/>
              <a:t>Performance Rating nur 2 Werte (3 und 4) </a:t>
            </a:r>
          </a:p>
        </p:txBody>
      </p:sp>
    </p:spTree>
    <p:extLst>
      <p:ext uri="{BB962C8B-B14F-4D97-AF65-F5344CB8AC3E}">
        <p14:creationId xmlns:p14="http://schemas.microsoft.com/office/powerpoint/2010/main" val="133744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37FF4-52A1-0C48-8A2F-89F5C2FE1680}"/>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72F2A17F-CDD4-39FC-DC68-398E19A5F8F9}"/>
              </a:ext>
            </a:extLst>
          </p:cNvPr>
          <p:cNvSpPr txBox="1">
            <a:spLocks/>
          </p:cNvSpPr>
          <p:nvPr/>
        </p:nvSpPr>
        <p:spPr>
          <a:xfrm>
            <a:off x="321708" y="321632"/>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sp>
        <p:nvSpPr>
          <p:cNvPr id="3" name="TextBox 2">
            <a:extLst>
              <a:ext uri="{FF2B5EF4-FFF2-40B4-BE49-F238E27FC236}">
                <a16:creationId xmlns:a16="http://schemas.microsoft.com/office/drawing/2014/main" id="{52B3DE2E-EC38-4128-28EF-D6355E7A6050}"/>
              </a:ext>
            </a:extLst>
          </p:cNvPr>
          <p:cNvSpPr txBox="1"/>
          <p:nvPr/>
        </p:nvSpPr>
        <p:spPr>
          <a:xfrm>
            <a:off x="321708" y="753035"/>
            <a:ext cx="2846741" cy="323165"/>
          </a:xfrm>
          <a:prstGeom prst="rect">
            <a:avLst/>
          </a:prstGeom>
          <a:noFill/>
        </p:spPr>
        <p:txBody>
          <a:bodyPr wrap="none" rtlCol="0">
            <a:spAutoFit/>
          </a:bodyPr>
          <a:lstStyle/>
          <a:p>
            <a:r>
              <a:rPr lang="en-CH" sz="1500" b="1">
                <a:solidFill>
                  <a:schemeClr val="accent1"/>
                </a:solidFill>
              </a:rPr>
              <a:t>Modelle die getestet wurden:</a:t>
            </a:r>
            <a:endParaRPr lang="en-CH" sz="1500" b="1" dirty="0">
              <a:solidFill>
                <a:schemeClr val="accent1"/>
              </a:solidFill>
            </a:endParaRPr>
          </a:p>
        </p:txBody>
      </p:sp>
      <p:sp>
        <p:nvSpPr>
          <p:cNvPr id="5" name="TextBox 4">
            <a:extLst>
              <a:ext uri="{FF2B5EF4-FFF2-40B4-BE49-F238E27FC236}">
                <a16:creationId xmlns:a16="http://schemas.microsoft.com/office/drawing/2014/main" id="{93AC5B3C-51DA-792F-7D06-4D592D1EB119}"/>
              </a:ext>
            </a:extLst>
          </p:cNvPr>
          <p:cNvSpPr txBox="1"/>
          <p:nvPr/>
        </p:nvSpPr>
        <p:spPr>
          <a:xfrm>
            <a:off x="321708" y="3373699"/>
            <a:ext cx="4446154" cy="323165"/>
          </a:xfrm>
          <a:prstGeom prst="rect">
            <a:avLst/>
          </a:prstGeom>
          <a:noFill/>
        </p:spPr>
        <p:txBody>
          <a:bodyPr wrap="none" rtlCol="0">
            <a:spAutoFit/>
          </a:bodyPr>
          <a:lstStyle/>
          <a:p>
            <a:r>
              <a:rPr lang="en-CH" sz="1500" b="1">
                <a:solidFill>
                  <a:schemeClr val="accent1"/>
                </a:solidFill>
              </a:rPr>
              <a:t>Concordance-Index-Werte (Training und Test)</a:t>
            </a:r>
            <a:endParaRPr lang="en-CH" sz="1500" b="1" dirty="0">
              <a:solidFill>
                <a:schemeClr val="accent1"/>
              </a:solidFill>
            </a:endParaRPr>
          </a:p>
        </p:txBody>
      </p:sp>
      <p:sp>
        <p:nvSpPr>
          <p:cNvPr id="9" name="TextBox 8">
            <a:extLst>
              <a:ext uri="{FF2B5EF4-FFF2-40B4-BE49-F238E27FC236}">
                <a16:creationId xmlns:a16="http://schemas.microsoft.com/office/drawing/2014/main" id="{1CD763FF-5C4C-143A-2B75-4AC0096DD21C}"/>
              </a:ext>
            </a:extLst>
          </p:cNvPr>
          <p:cNvSpPr txBox="1"/>
          <p:nvPr/>
        </p:nvSpPr>
        <p:spPr>
          <a:xfrm>
            <a:off x="321706" y="3658282"/>
            <a:ext cx="3626180" cy="923330"/>
          </a:xfrm>
          <a:prstGeom prst="rect">
            <a:avLst/>
          </a:prstGeom>
          <a:noFill/>
        </p:spPr>
        <p:txBody>
          <a:bodyPr wrap="square" rtlCol="0">
            <a:spAutoFit/>
          </a:bodyPr>
          <a:lstStyle/>
          <a:p>
            <a:r>
              <a:rPr lang="en-CH" dirty="0"/>
              <a:t>XGBoost</a:t>
            </a:r>
            <a:r>
              <a:rPr lang="en-CH"/>
              <a:t>: </a:t>
            </a:r>
            <a:r>
              <a:rPr lang="de-DE" dirty="0"/>
              <a:t>Train: </a:t>
            </a:r>
            <a:r>
              <a:rPr lang="en-CH"/>
              <a:t>0.879, </a:t>
            </a:r>
            <a:r>
              <a:rPr lang="de-DE" dirty="0"/>
              <a:t>Test: </a:t>
            </a:r>
            <a:r>
              <a:rPr lang="en-CH"/>
              <a:t>0.805</a:t>
            </a:r>
            <a:endParaRPr lang="en-CH" dirty="0"/>
          </a:p>
          <a:p>
            <a:r>
              <a:rPr lang="en-CH" dirty="0"/>
              <a:t>XGBSE</a:t>
            </a:r>
            <a:r>
              <a:rPr lang="en-CH"/>
              <a:t>: </a:t>
            </a:r>
            <a:r>
              <a:rPr lang="de-DE" dirty="0"/>
              <a:t>Train: </a:t>
            </a:r>
            <a:r>
              <a:rPr lang="en-CH"/>
              <a:t>0.904, </a:t>
            </a:r>
            <a:r>
              <a:rPr lang="de-DE" dirty="0"/>
              <a:t>Test: </a:t>
            </a:r>
            <a:r>
              <a:rPr lang="en-CH"/>
              <a:t>0.777</a:t>
            </a:r>
            <a:endParaRPr lang="en-CH" dirty="0"/>
          </a:p>
          <a:p>
            <a:r>
              <a:rPr lang="en-CH" dirty="0"/>
              <a:t>Random Survival Forest</a:t>
            </a:r>
            <a:r>
              <a:rPr lang="en-CH"/>
              <a:t>: </a:t>
            </a:r>
            <a:r>
              <a:rPr lang="de-DE" dirty="0"/>
              <a:t>Train: </a:t>
            </a:r>
            <a:r>
              <a:rPr lang="en-CH"/>
              <a:t>0.974, </a:t>
            </a:r>
            <a:r>
              <a:rPr lang="de-DE" dirty="0"/>
              <a:t>Test: </a:t>
            </a:r>
            <a:r>
              <a:rPr lang="en-CH"/>
              <a:t>0.837</a:t>
            </a:r>
            <a:endParaRPr lang="en-CH" dirty="0"/>
          </a:p>
          <a:p>
            <a:endParaRPr lang="en-CH" dirty="0"/>
          </a:p>
        </p:txBody>
      </p:sp>
      <p:cxnSp>
        <p:nvCxnSpPr>
          <p:cNvPr id="11" name="Straight Arrow Connector 10">
            <a:extLst>
              <a:ext uri="{FF2B5EF4-FFF2-40B4-BE49-F238E27FC236}">
                <a16:creationId xmlns:a16="http://schemas.microsoft.com/office/drawing/2014/main" id="{068DC92E-F9A0-D1BF-C65F-FE1C4FB2396F}"/>
              </a:ext>
            </a:extLst>
          </p:cNvPr>
          <p:cNvCxnSpPr>
            <a:cxnSpLocks/>
          </p:cNvCxnSpPr>
          <p:nvPr/>
        </p:nvCxnSpPr>
        <p:spPr>
          <a:xfrm>
            <a:off x="4057032" y="4018334"/>
            <a:ext cx="832851"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4DA436-83F4-8FE6-5402-908C2162EE8D}"/>
              </a:ext>
            </a:extLst>
          </p:cNvPr>
          <p:cNvSpPr txBox="1"/>
          <p:nvPr/>
        </p:nvSpPr>
        <p:spPr>
          <a:xfrm>
            <a:off x="5041993" y="3660544"/>
            <a:ext cx="3366627" cy="715581"/>
          </a:xfrm>
          <a:prstGeom prst="rect">
            <a:avLst/>
          </a:prstGeom>
          <a:noFill/>
        </p:spPr>
        <p:txBody>
          <a:bodyPr wrap="none" rtlCol="0">
            <a:spAutoFit/>
          </a:bodyPr>
          <a:lstStyle/>
          <a:p>
            <a:r>
              <a:rPr lang="en-CH" dirty="0"/>
              <a:t>RSF schneidet am besten ab, wir haben uns </a:t>
            </a:r>
          </a:p>
          <a:p>
            <a:r>
              <a:rPr lang="en-US" dirty="0" err="1"/>
              <a:t>deshalb</a:t>
            </a:r>
            <a:r>
              <a:rPr lang="en-US" dirty="0"/>
              <a:t> </a:t>
            </a:r>
            <a:r>
              <a:rPr lang="en-US" dirty="0" err="1"/>
              <a:t>dazu</a:t>
            </a:r>
            <a:r>
              <a:rPr lang="en-US" dirty="0"/>
              <a:t> </a:t>
            </a:r>
            <a:r>
              <a:rPr lang="en-US" dirty="0" err="1"/>
              <a:t>entschieden</a:t>
            </a:r>
            <a:r>
              <a:rPr lang="en-US" dirty="0"/>
              <a:t> </a:t>
            </a:r>
            <a:r>
              <a:rPr lang="en-US" dirty="0" err="1"/>
              <a:t>mit</a:t>
            </a:r>
            <a:r>
              <a:rPr lang="en-US" dirty="0"/>
              <a:t> </a:t>
            </a:r>
            <a:r>
              <a:rPr lang="en-US" dirty="0" err="1"/>
              <a:t>diesem</a:t>
            </a:r>
            <a:r>
              <a:rPr lang="en-US" dirty="0"/>
              <a:t> Modell </a:t>
            </a:r>
          </a:p>
          <a:p>
            <a:r>
              <a:rPr lang="en-US" dirty="0" err="1"/>
              <a:t>weiter</a:t>
            </a:r>
            <a:r>
              <a:rPr lang="en-US" dirty="0"/>
              <a:t> </a:t>
            </a:r>
            <a:r>
              <a:rPr lang="en-US" dirty="0" err="1"/>
              <a:t>zu</a:t>
            </a:r>
            <a:r>
              <a:rPr lang="en-US" dirty="0"/>
              <a:t> </a:t>
            </a:r>
            <a:r>
              <a:rPr lang="en-US" dirty="0" err="1"/>
              <a:t>machen</a:t>
            </a:r>
            <a:endParaRPr lang="en-CH" dirty="0"/>
          </a:p>
        </p:txBody>
      </p:sp>
      <p:sp>
        <p:nvSpPr>
          <p:cNvPr id="17" name="TextBox 16">
            <a:extLst>
              <a:ext uri="{FF2B5EF4-FFF2-40B4-BE49-F238E27FC236}">
                <a16:creationId xmlns:a16="http://schemas.microsoft.com/office/drawing/2014/main" id="{F2D19C6E-7043-538B-5A62-4B62B99A9347}"/>
              </a:ext>
            </a:extLst>
          </p:cNvPr>
          <p:cNvSpPr txBox="1"/>
          <p:nvPr/>
        </p:nvSpPr>
        <p:spPr>
          <a:xfrm>
            <a:off x="292600" y="1992311"/>
            <a:ext cx="4510580" cy="1169551"/>
          </a:xfrm>
          <a:prstGeom prst="rect">
            <a:avLst/>
          </a:prstGeom>
          <a:noFill/>
        </p:spPr>
        <p:txBody>
          <a:bodyPr wrap="square" rtlCol="0">
            <a:spAutoFit/>
          </a:bodyPr>
          <a:lstStyle/>
          <a:p>
            <a:r>
              <a:rPr lang="de-DE" sz="1500" b="1" dirty="0">
                <a:solidFill>
                  <a:schemeClr val="accent1"/>
                </a:solidFill>
              </a:rPr>
              <a:t>Bewertungsmethode: </a:t>
            </a:r>
            <a:r>
              <a:rPr lang="en-CH" sz="1500" b="1">
                <a:solidFill>
                  <a:schemeClr val="accent1"/>
                </a:solidFill>
              </a:rPr>
              <a:t>Concordance-Index</a:t>
            </a:r>
            <a:endParaRPr lang="en-CH" sz="1500" b="1" dirty="0">
              <a:solidFill>
                <a:schemeClr val="accent1"/>
              </a:solidFill>
            </a:endParaRPr>
          </a:p>
          <a:p>
            <a:endParaRPr lang="en-CH" dirty="0"/>
          </a:p>
          <a:p>
            <a:r>
              <a:rPr lang="en-CH" dirty="0"/>
              <a:t>Zeigt an wie gut das Modell das Eintreffen des Ereignisses vorhersagt, in diesem Fall wie lange </a:t>
            </a:r>
          </a:p>
          <a:p>
            <a:r>
              <a:rPr lang="en-US" dirty="0"/>
              <a:t>die </a:t>
            </a:r>
            <a:r>
              <a:rPr lang="en-US" dirty="0" err="1"/>
              <a:t>jeweilige</a:t>
            </a:r>
            <a:r>
              <a:rPr lang="en-US" dirty="0"/>
              <a:t> </a:t>
            </a:r>
            <a:r>
              <a:rPr lang="en-US" dirty="0" err="1"/>
              <a:t>angstellte</a:t>
            </a:r>
            <a:r>
              <a:rPr lang="en-US" dirty="0"/>
              <a:t> Person “</a:t>
            </a:r>
            <a:r>
              <a:rPr lang="en-US" dirty="0" err="1"/>
              <a:t>überlebt</a:t>
            </a:r>
            <a:r>
              <a:rPr lang="en-US" dirty="0"/>
              <a:t>”</a:t>
            </a:r>
            <a:endParaRPr lang="en-CH" dirty="0"/>
          </a:p>
        </p:txBody>
      </p:sp>
      <p:sp>
        <p:nvSpPr>
          <p:cNvPr id="21" name="Parallelogram 20">
            <a:extLst>
              <a:ext uri="{FF2B5EF4-FFF2-40B4-BE49-F238E27FC236}">
                <a16:creationId xmlns:a16="http://schemas.microsoft.com/office/drawing/2014/main" id="{457F2F0B-5F81-13DC-E9BD-ACB09B540772}"/>
              </a:ext>
            </a:extLst>
          </p:cNvPr>
          <p:cNvSpPr/>
          <p:nvPr/>
        </p:nvSpPr>
        <p:spPr>
          <a:xfrm>
            <a:off x="7823053" y="321633"/>
            <a:ext cx="6154204" cy="5695096"/>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6FFC103E-5AFD-B455-AB80-7014756A1BE2}"/>
              </a:ext>
            </a:extLst>
          </p:cNvPr>
          <p:cNvSpPr/>
          <p:nvPr/>
        </p:nvSpPr>
        <p:spPr>
          <a:xfrm>
            <a:off x="2228232" y="1086979"/>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a:solidFill>
                  <a:sysClr val="windowText" lastClr="000000"/>
                </a:solidFill>
              </a:rPr>
              <a:t>XGBoost</a:t>
            </a:r>
            <a:endParaRPr lang="en-US" dirty="0">
              <a:solidFill>
                <a:sysClr val="windowText" lastClr="000000"/>
              </a:solidFill>
            </a:endParaRPr>
          </a:p>
        </p:txBody>
      </p:sp>
      <p:sp>
        <p:nvSpPr>
          <p:cNvPr id="8" name="Rectangle 7">
            <a:extLst>
              <a:ext uri="{FF2B5EF4-FFF2-40B4-BE49-F238E27FC236}">
                <a16:creationId xmlns:a16="http://schemas.microsoft.com/office/drawing/2014/main" id="{F4BC74FD-AB30-CDF9-FE5F-71063DED2B3A}"/>
              </a:ext>
            </a:extLst>
          </p:cNvPr>
          <p:cNvSpPr/>
          <p:nvPr/>
        </p:nvSpPr>
        <p:spPr>
          <a:xfrm>
            <a:off x="4133922" y="1086978"/>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XGSE</a:t>
            </a:r>
            <a:endParaRPr lang="en-US" dirty="0">
              <a:solidFill>
                <a:sysClr val="windowText" lastClr="000000"/>
              </a:solidFill>
            </a:endParaRPr>
          </a:p>
        </p:txBody>
      </p:sp>
      <p:sp>
        <p:nvSpPr>
          <p:cNvPr id="10" name="Rectangle 9">
            <a:extLst>
              <a:ext uri="{FF2B5EF4-FFF2-40B4-BE49-F238E27FC236}">
                <a16:creationId xmlns:a16="http://schemas.microsoft.com/office/drawing/2014/main" id="{FF6C355B-223C-C3BC-61A8-4F0AB7DEBED0}"/>
              </a:ext>
            </a:extLst>
          </p:cNvPr>
          <p:cNvSpPr/>
          <p:nvPr/>
        </p:nvSpPr>
        <p:spPr>
          <a:xfrm>
            <a:off x="322542" y="1086980"/>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a:solidFill>
                  <a:sysClr val="windowText" lastClr="000000"/>
                </a:solidFill>
              </a:rPr>
              <a:t>Random Survival Forest</a:t>
            </a:r>
            <a:endParaRPr lang="en-CH" dirty="0">
              <a:solidFill>
                <a:sysClr val="windowText" lastClr="000000"/>
              </a:solidFill>
            </a:endParaRPr>
          </a:p>
        </p:txBody>
      </p:sp>
    </p:spTree>
    <p:extLst>
      <p:ext uri="{BB962C8B-B14F-4D97-AF65-F5344CB8AC3E}">
        <p14:creationId xmlns:p14="http://schemas.microsoft.com/office/powerpoint/2010/main" val="632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0E4E6-C088-98E1-97B3-ABB3C8AFC14F}"/>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0A35661A-C2B6-AE63-6CB9-D3C4DE600E95}"/>
              </a:ext>
            </a:extLst>
          </p:cNvPr>
          <p:cNvSpPr txBox="1">
            <a:spLocks/>
          </p:cNvSpPr>
          <p:nvPr/>
        </p:nvSpPr>
        <p:spPr>
          <a:xfrm>
            <a:off x="321708" y="394603"/>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cxnSp>
        <p:nvCxnSpPr>
          <p:cNvPr id="18" name="Straight Connector 17">
            <a:extLst>
              <a:ext uri="{FF2B5EF4-FFF2-40B4-BE49-F238E27FC236}">
                <a16:creationId xmlns:a16="http://schemas.microsoft.com/office/drawing/2014/main" id="{C49CC9BD-7351-102D-ECA7-96AA3EDBB7EC}"/>
              </a:ext>
            </a:extLst>
          </p:cNvPr>
          <p:cNvCxnSpPr>
            <a:cxnSpLocks/>
          </p:cNvCxnSpPr>
          <p:nvPr/>
        </p:nvCxnSpPr>
        <p:spPr>
          <a:xfrm>
            <a:off x="3576900" y="1185449"/>
            <a:ext cx="0" cy="1897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5313150-8729-456B-DD13-3F4F1BF1FADF}"/>
              </a:ext>
            </a:extLst>
          </p:cNvPr>
          <p:cNvSpPr txBox="1"/>
          <p:nvPr/>
        </p:nvSpPr>
        <p:spPr>
          <a:xfrm>
            <a:off x="321709" y="1255536"/>
            <a:ext cx="3342926" cy="323165"/>
          </a:xfrm>
          <a:prstGeom prst="rect">
            <a:avLst/>
          </a:prstGeom>
          <a:noFill/>
        </p:spPr>
        <p:txBody>
          <a:bodyPr wrap="square" rtlCol="0">
            <a:spAutoFit/>
          </a:bodyPr>
          <a:lstStyle/>
          <a:p>
            <a:r>
              <a:rPr lang="en-CH" sz="1500" b="1" dirty="0">
                <a:solidFill>
                  <a:schemeClr val="accent1"/>
                </a:solidFill>
                <a:latin typeface="+mj-lt"/>
              </a:rPr>
              <a:t>Random Survival Forest</a:t>
            </a:r>
          </a:p>
        </p:txBody>
      </p:sp>
      <p:sp>
        <p:nvSpPr>
          <p:cNvPr id="3" name="TextBox 2">
            <a:extLst>
              <a:ext uri="{FF2B5EF4-FFF2-40B4-BE49-F238E27FC236}">
                <a16:creationId xmlns:a16="http://schemas.microsoft.com/office/drawing/2014/main" id="{C7710AC7-7578-5D1D-F095-7EADBB53ACE6}"/>
              </a:ext>
            </a:extLst>
          </p:cNvPr>
          <p:cNvSpPr txBox="1"/>
          <p:nvPr/>
        </p:nvSpPr>
        <p:spPr>
          <a:xfrm>
            <a:off x="321708" y="1592061"/>
            <a:ext cx="3255192" cy="1962076"/>
          </a:xfrm>
          <a:prstGeom prst="rect">
            <a:avLst/>
          </a:prstGeom>
          <a:noFill/>
        </p:spPr>
        <p:txBody>
          <a:bodyPr wrap="square" rtlCol="0">
            <a:spAutoFit/>
          </a:bodyPr>
          <a:lstStyle/>
          <a:p>
            <a:r>
              <a:rPr lang="en-CH" dirty="0"/>
              <a:t>Erweiterung des Random Forest Modells für Überlebensanalysen</a:t>
            </a:r>
          </a:p>
          <a:p>
            <a:endParaRPr lang="en-CH" dirty="0"/>
          </a:p>
          <a:p>
            <a:r>
              <a:rPr lang="en-CH" dirty="0"/>
              <a:t>Soll herausfinden zu welchem Zeitpunkt ein gewisses Ereigniss vorfällt, in unserem Fall, wann ein Angestellter das Unternehmen verlässt</a:t>
            </a:r>
          </a:p>
          <a:p>
            <a:endParaRPr lang="en-CH" dirty="0"/>
          </a:p>
          <a:p>
            <a:endParaRPr lang="en-CH" dirty="0"/>
          </a:p>
        </p:txBody>
      </p:sp>
      <p:sp>
        <p:nvSpPr>
          <p:cNvPr id="4" name="TextBox 3">
            <a:extLst>
              <a:ext uri="{FF2B5EF4-FFF2-40B4-BE49-F238E27FC236}">
                <a16:creationId xmlns:a16="http://schemas.microsoft.com/office/drawing/2014/main" id="{FFC33804-8C1F-CFD9-5B41-823C5A82FE99}"/>
              </a:ext>
            </a:extLst>
          </p:cNvPr>
          <p:cNvSpPr txBox="1"/>
          <p:nvPr/>
        </p:nvSpPr>
        <p:spPr>
          <a:xfrm>
            <a:off x="3722595" y="1255536"/>
            <a:ext cx="4903650" cy="323165"/>
          </a:xfrm>
          <a:prstGeom prst="rect">
            <a:avLst/>
          </a:prstGeom>
          <a:noFill/>
        </p:spPr>
        <p:txBody>
          <a:bodyPr wrap="none" rtlCol="0">
            <a:spAutoFit/>
          </a:bodyPr>
          <a:lstStyle/>
          <a:p>
            <a:r>
              <a:rPr lang="en-CH" sz="1500" b="1" dirty="0">
                <a:solidFill>
                  <a:schemeClr val="accent1"/>
                </a:solidFill>
              </a:rPr>
              <a:t>Besondere</a:t>
            </a:r>
            <a:r>
              <a:rPr lang="en-CH" sz="1500" dirty="0">
                <a:solidFill>
                  <a:schemeClr val="accent1"/>
                </a:solidFill>
              </a:rPr>
              <a:t> </a:t>
            </a:r>
            <a:r>
              <a:rPr lang="en-CH" sz="1500" b="1" dirty="0">
                <a:solidFill>
                  <a:schemeClr val="accent1"/>
                </a:solidFill>
              </a:rPr>
              <a:t>Merkmale</a:t>
            </a:r>
            <a:r>
              <a:rPr lang="en-CH" sz="1500" dirty="0"/>
              <a:t> sind </a:t>
            </a:r>
            <a:r>
              <a:rPr lang="en-CH" sz="1500" dirty="0">
                <a:solidFill>
                  <a:schemeClr val="accent1"/>
                </a:solidFill>
              </a:rPr>
              <a:t>Bootstrapping</a:t>
            </a:r>
            <a:r>
              <a:rPr lang="en-CH" sz="1500" dirty="0"/>
              <a:t> und </a:t>
            </a:r>
            <a:r>
              <a:rPr lang="en-CH" sz="1500" dirty="0">
                <a:solidFill>
                  <a:schemeClr val="accent1"/>
                </a:solidFill>
              </a:rPr>
              <a:t>Zensierung</a:t>
            </a:r>
          </a:p>
        </p:txBody>
      </p:sp>
      <p:sp>
        <p:nvSpPr>
          <p:cNvPr id="5" name="TextBox 4">
            <a:extLst>
              <a:ext uri="{FF2B5EF4-FFF2-40B4-BE49-F238E27FC236}">
                <a16:creationId xmlns:a16="http://schemas.microsoft.com/office/drawing/2014/main" id="{ABEEBEE6-9C0C-B455-D4AE-A434047BF33A}"/>
              </a:ext>
            </a:extLst>
          </p:cNvPr>
          <p:cNvSpPr txBox="1"/>
          <p:nvPr/>
        </p:nvSpPr>
        <p:spPr>
          <a:xfrm>
            <a:off x="3722594" y="1592061"/>
            <a:ext cx="5058757" cy="507831"/>
          </a:xfrm>
          <a:prstGeom prst="rect">
            <a:avLst/>
          </a:prstGeom>
          <a:noFill/>
        </p:spPr>
        <p:txBody>
          <a:bodyPr wrap="none" rtlCol="0">
            <a:spAutoFit/>
          </a:bodyPr>
          <a:lstStyle/>
          <a:p>
            <a:r>
              <a:rPr lang="en-CH" dirty="0"/>
              <a:t>Bootstrapping: Zufällige </a:t>
            </a:r>
            <a:r>
              <a:rPr lang="en-US" i="0" u="none" strike="noStrike" dirty="0" err="1">
                <a:solidFill>
                  <a:srgbClr val="000000"/>
                </a:solidFill>
                <a:effectLst/>
              </a:rPr>
              <a:t>Auswahl</a:t>
            </a:r>
            <a:r>
              <a:rPr lang="en-US" i="0" u="none" strike="noStrike" dirty="0">
                <a:solidFill>
                  <a:srgbClr val="000000"/>
                </a:solidFill>
                <a:effectLst/>
              </a:rPr>
              <a:t> von </a:t>
            </a:r>
            <a:r>
              <a:rPr lang="en-US" i="0" u="none" strike="noStrike" dirty="0" err="1">
                <a:solidFill>
                  <a:srgbClr val="000000"/>
                </a:solidFill>
                <a:effectLst/>
              </a:rPr>
              <a:t>Merkmalen</a:t>
            </a:r>
            <a:r>
              <a:rPr lang="en-US" i="0" u="none" strike="noStrike" dirty="0">
                <a:solidFill>
                  <a:srgbClr val="000000"/>
                </a:solidFill>
                <a:effectLst/>
              </a:rPr>
              <a:t> </a:t>
            </a:r>
            <a:r>
              <a:rPr lang="en-US" i="0" u="none" strike="noStrike" dirty="0" err="1">
                <a:solidFill>
                  <a:srgbClr val="000000"/>
                </a:solidFill>
                <a:effectLst/>
              </a:rPr>
              <a:t>beim</a:t>
            </a:r>
            <a:r>
              <a:rPr lang="en-US" i="0" u="none" strike="noStrike" dirty="0">
                <a:solidFill>
                  <a:srgbClr val="000000"/>
                </a:solidFill>
                <a:effectLst/>
              </a:rPr>
              <a:t> </a:t>
            </a:r>
            <a:r>
              <a:rPr lang="en-US" i="0" u="none" strike="noStrike" dirty="0" err="1">
                <a:solidFill>
                  <a:srgbClr val="000000"/>
                </a:solidFill>
                <a:effectLst/>
              </a:rPr>
              <a:t>Aufteilen</a:t>
            </a:r>
            <a:r>
              <a:rPr lang="en-US" i="0" u="none" strike="noStrike" dirty="0">
                <a:solidFill>
                  <a:srgbClr val="000000"/>
                </a:solidFill>
                <a:effectLst/>
              </a:rPr>
              <a:t> von </a:t>
            </a:r>
          </a:p>
          <a:p>
            <a:r>
              <a:rPr lang="en-US" i="0" u="none" strike="noStrike" dirty="0">
                <a:solidFill>
                  <a:srgbClr val="000000"/>
                </a:solidFill>
                <a:effectLst/>
              </a:rPr>
              <a:t>Knoten</a:t>
            </a:r>
            <a:endParaRPr lang="en-CH" dirty="0"/>
          </a:p>
        </p:txBody>
      </p:sp>
      <p:sp>
        <p:nvSpPr>
          <p:cNvPr id="6" name="TextBox 5">
            <a:extLst>
              <a:ext uri="{FF2B5EF4-FFF2-40B4-BE49-F238E27FC236}">
                <a16:creationId xmlns:a16="http://schemas.microsoft.com/office/drawing/2014/main" id="{13CF7FC7-199A-16F6-060D-F7D3320EB1DF}"/>
              </a:ext>
            </a:extLst>
          </p:cNvPr>
          <p:cNvSpPr txBox="1"/>
          <p:nvPr/>
        </p:nvSpPr>
        <p:spPr>
          <a:xfrm>
            <a:off x="3722594" y="2211161"/>
            <a:ext cx="5388206" cy="507831"/>
          </a:xfrm>
          <a:prstGeom prst="rect">
            <a:avLst/>
          </a:prstGeom>
          <a:noFill/>
        </p:spPr>
        <p:txBody>
          <a:bodyPr wrap="none" rtlCol="0">
            <a:spAutoFit/>
          </a:bodyPr>
          <a:lstStyle/>
          <a:p>
            <a:r>
              <a:rPr lang="en-CH" dirty="0"/>
              <a:t>Zensierung: Daten bei denen das Ereignis nicht </a:t>
            </a:r>
            <a:r>
              <a:rPr lang="en-US" dirty="0" err="1"/>
              <a:t>im</a:t>
            </a:r>
            <a:r>
              <a:rPr lang="en-US" dirty="0"/>
              <a:t> </a:t>
            </a:r>
            <a:r>
              <a:rPr lang="en-US" dirty="0" err="1"/>
              <a:t>Beobachtungszeitraum</a:t>
            </a:r>
            <a:r>
              <a:rPr lang="en-US" dirty="0"/>
              <a:t> </a:t>
            </a:r>
          </a:p>
          <a:p>
            <a:r>
              <a:rPr lang="en-US" dirty="0"/>
              <a:t>	    </a:t>
            </a:r>
            <a:r>
              <a:rPr lang="en-US" dirty="0" err="1"/>
              <a:t>eintrifft</a:t>
            </a:r>
            <a:r>
              <a:rPr lang="en-US" dirty="0"/>
              <a:t> </a:t>
            </a:r>
            <a:r>
              <a:rPr lang="en-US" dirty="0" err="1"/>
              <a:t>werden</a:t>
            </a:r>
            <a:r>
              <a:rPr lang="en-US" dirty="0"/>
              <a:t> </a:t>
            </a:r>
            <a:r>
              <a:rPr lang="en-US" dirty="0" err="1"/>
              <a:t>ignoriert</a:t>
            </a:r>
            <a:r>
              <a:rPr lang="en-US" dirty="0"/>
              <a:t>.</a:t>
            </a:r>
            <a:endParaRPr lang="en-CH" dirty="0"/>
          </a:p>
        </p:txBody>
      </p:sp>
      <p:sp>
        <p:nvSpPr>
          <p:cNvPr id="10" name="TextBox 9">
            <a:extLst>
              <a:ext uri="{FF2B5EF4-FFF2-40B4-BE49-F238E27FC236}">
                <a16:creationId xmlns:a16="http://schemas.microsoft.com/office/drawing/2014/main" id="{155EC28D-BD04-C725-67DA-038FB245A88D}"/>
              </a:ext>
            </a:extLst>
          </p:cNvPr>
          <p:cNvSpPr txBox="1"/>
          <p:nvPr/>
        </p:nvSpPr>
        <p:spPr>
          <a:xfrm>
            <a:off x="321708" y="3395686"/>
            <a:ext cx="8466870" cy="507831"/>
          </a:xfrm>
          <a:prstGeom prst="rect">
            <a:avLst/>
          </a:prstGeom>
          <a:noFill/>
        </p:spPr>
        <p:txBody>
          <a:bodyPr wrap="none" rtlCol="0">
            <a:spAutoFit/>
          </a:bodyPr>
          <a:lstStyle/>
          <a:p>
            <a:r>
              <a:rPr lang="en-CH" dirty="0"/>
              <a:t>Manuelles tunen über </a:t>
            </a:r>
            <a:r>
              <a:rPr lang="en-CH" dirty="0">
                <a:solidFill>
                  <a:schemeClr val="accent1"/>
                </a:solidFill>
              </a:rPr>
              <a:t>Hyperopt</a:t>
            </a:r>
            <a:r>
              <a:rPr lang="en-CH" dirty="0"/>
              <a:t>, da GridSearchCV keine strukturierten Arrays (Zeitpunkt und Vorfall des Ereignisses)</a:t>
            </a:r>
          </a:p>
          <a:p>
            <a:r>
              <a:rPr lang="en-CH" dirty="0"/>
              <a:t>unterstützt</a:t>
            </a:r>
          </a:p>
        </p:txBody>
      </p:sp>
      <p:sp>
        <p:nvSpPr>
          <p:cNvPr id="11" name="Parallelogram 10">
            <a:extLst>
              <a:ext uri="{FF2B5EF4-FFF2-40B4-BE49-F238E27FC236}">
                <a16:creationId xmlns:a16="http://schemas.microsoft.com/office/drawing/2014/main" id="{6144EB43-BA33-6C36-C084-6D032A8F32DA}"/>
              </a:ext>
            </a:extLst>
          </p:cNvPr>
          <p:cNvSpPr/>
          <p:nvPr/>
        </p:nvSpPr>
        <p:spPr>
          <a:xfrm rot="4582244">
            <a:off x="-3723940" y="5137526"/>
            <a:ext cx="9359190" cy="6029139"/>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Parallelogram 11">
            <a:extLst>
              <a:ext uri="{FF2B5EF4-FFF2-40B4-BE49-F238E27FC236}">
                <a16:creationId xmlns:a16="http://schemas.microsoft.com/office/drawing/2014/main" id="{FF5F687A-9688-BA81-49C8-3DE633740CE7}"/>
              </a:ext>
            </a:extLst>
          </p:cNvPr>
          <p:cNvSpPr/>
          <p:nvPr/>
        </p:nvSpPr>
        <p:spPr>
          <a:xfrm rot="10800000">
            <a:off x="6072018" y="-3042847"/>
            <a:ext cx="5418667" cy="4097867"/>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54201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43959-58B2-9A2E-3E35-8B85B0A4BBC3}"/>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7834F87D-40DE-63F3-690C-8654E5539E73}"/>
              </a:ext>
            </a:extLst>
          </p:cNvPr>
          <p:cNvSpPr txBox="1">
            <a:spLocks/>
          </p:cNvSpPr>
          <p:nvPr/>
        </p:nvSpPr>
        <p:spPr>
          <a:xfrm>
            <a:off x="321708" y="394603"/>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sp>
        <p:nvSpPr>
          <p:cNvPr id="19" name="TextBox 18">
            <a:extLst>
              <a:ext uri="{FF2B5EF4-FFF2-40B4-BE49-F238E27FC236}">
                <a16:creationId xmlns:a16="http://schemas.microsoft.com/office/drawing/2014/main" id="{FBA0352B-1536-D90C-E299-B161DFB7A11C}"/>
              </a:ext>
            </a:extLst>
          </p:cNvPr>
          <p:cNvSpPr txBox="1"/>
          <p:nvPr/>
        </p:nvSpPr>
        <p:spPr>
          <a:xfrm>
            <a:off x="321708" y="858442"/>
            <a:ext cx="1470516" cy="323165"/>
          </a:xfrm>
          <a:prstGeom prst="rect">
            <a:avLst/>
          </a:prstGeom>
          <a:noFill/>
        </p:spPr>
        <p:txBody>
          <a:bodyPr wrap="square" rtlCol="0">
            <a:spAutoFit/>
          </a:bodyPr>
          <a:lstStyle/>
          <a:p>
            <a:r>
              <a:rPr lang="en-US" sz="1500" b="1" dirty="0" err="1">
                <a:solidFill>
                  <a:schemeClr val="accent1"/>
                </a:solidFill>
              </a:rPr>
              <a:t>Ergebnisse</a:t>
            </a:r>
            <a:r>
              <a:rPr lang="en-US" b="1" dirty="0">
                <a:solidFill>
                  <a:schemeClr val="accent1"/>
                </a:solidFill>
              </a:rPr>
              <a:t> </a:t>
            </a:r>
            <a:endParaRPr lang="de-CH" b="1" dirty="0">
              <a:solidFill>
                <a:schemeClr val="accent1"/>
              </a:solidFill>
            </a:endParaRPr>
          </a:p>
        </p:txBody>
      </p:sp>
      <p:sp>
        <p:nvSpPr>
          <p:cNvPr id="2" name="TextBox 1">
            <a:extLst>
              <a:ext uri="{FF2B5EF4-FFF2-40B4-BE49-F238E27FC236}">
                <a16:creationId xmlns:a16="http://schemas.microsoft.com/office/drawing/2014/main" id="{71885FA6-071B-2676-6F5C-4320F6F0313A}"/>
              </a:ext>
            </a:extLst>
          </p:cNvPr>
          <p:cNvSpPr txBox="1"/>
          <p:nvPr/>
        </p:nvSpPr>
        <p:spPr>
          <a:xfrm>
            <a:off x="321708" y="3646571"/>
            <a:ext cx="4507003" cy="323165"/>
          </a:xfrm>
          <a:prstGeom prst="rect">
            <a:avLst/>
          </a:prstGeom>
          <a:noFill/>
        </p:spPr>
        <p:txBody>
          <a:bodyPr wrap="none" rtlCol="0">
            <a:spAutoFit/>
          </a:bodyPr>
          <a:lstStyle/>
          <a:p>
            <a:r>
              <a:rPr lang="en-CH" sz="1500" b="1">
                <a:solidFill>
                  <a:schemeClr val="accent1"/>
                </a:solidFill>
                <a:latin typeface="+mj-lt"/>
              </a:rPr>
              <a:t>Performance Modell</a:t>
            </a:r>
            <a:r>
              <a:rPr lang="de-DE" sz="1500" b="1" dirty="0">
                <a:solidFill>
                  <a:schemeClr val="accent1"/>
                </a:solidFill>
                <a:latin typeface="+mj-lt"/>
              </a:rPr>
              <a:t>: Random Forest Regressor</a:t>
            </a:r>
            <a:endParaRPr lang="en-CH" sz="1500" b="1" dirty="0">
              <a:solidFill>
                <a:schemeClr val="accent1"/>
              </a:solidFill>
              <a:latin typeface="+mj-lt"/>
            </a:endParaRPr>
          </a:p>
        </p:txBody>
      </p:sp>
      <p:sp>
        <p:nvSpPr>
          <p:cNvPr id="3" name="TextBox 2">
            <a:extLst>
              <a:ext uri="{FF2B5EF4-FFF2-40B4-BE49-F238E27FC236}">
                <a16:creationId xmlns:a16="http://schemas.microsoft.com/office/drawing/2014/main" id="{B084ABBD-E537-FC02-1E5B-851D9CFDEE96}"/>
              </a:ext>
            </a:extLst>
          </p:cNvPr>
          <p:cNvSpPr txBox="1"/>
          <p:nvPr/>
        </p:nvSpPr>
        <p:spPr>
          <a:xfrm>
            <a:off x="321708" y="1203781"/>
            <a:ext cx="2148858" cy="300082"/>
          </a:xfrm>
          <a:prstGeom prst="rect">
            <a:avLst/>
          </a:prstGeom>
          <a:noFill/>
        </p:spPr>
        <p:txBody>
          <a:bodyPr wrap="none" rtlCol="0">
            <a:spAutoFit/>
          </a:bodyPr>
          <a:lstStyle/>
          <a:p>
            <a:r>
              <a:rPr lang="en-CH" b="1" dirty="0"/>
              <a:t>Random Survival Forest</a:t>
            </a:r>
          </a:p>
        </p:txBody>
      </p:sp>
      <p:sp>
        <p:nvSpPr>
          <p:cNvPr id="4" name="TextBox 3">
            <a:extLst>
              <a:ext uri="{FF2B5EF4-FFF2-40B4-BE49-F238E27FC236}">
                <a16:creationId xmlns:a16="http://schemas.microsoft.com/office/drawing/2014/main" id="{A1EB5889-0C82-99D4-D6BF-46377A9DB0D0}"/>
              </a:ext>
            </a:extLst>
          </p:cNvPr>
          <p:cNvSpPr txBox="1"/>
          <p:nvPr/>
        </p:nvSpPr>
        <p:spPr>
          <a:xfrm>
            <a:off x="321708" y="3947518"/>
            <a:ext cx="5161655" cy="923330"/>
          </a:xfrm>
          <a:prstGeom prst="rect">
            <a:avLst/>
          </a:prstGeom>
          <a:noFill/>
        </p:spPr>
        <p:txBody>
          <a:bodyPr wrap="square" rtlCol="0">
            <a:spAutoFit/>
          </a:bodyPr>
          <a:lstStyle/>
          <a:p>
            <a:r>
              <a:rPr lang="en-CH" dirty="0"/>
              <a:t>Modell hat einen Threshhold errechnet welcher </a:t>
            </a:r>
            <a:r>
              <a:rPr lang="en-CH"/>
              <a:t>konstant ist</a:t>
            </a:r>
            <a:r>
              <a:rPr lang="de-DE" dirty="0"/>
              <a:t>, bei jedem Individuum ist</a:t>
            </a:r>
            <a:r>
              <a:rPr lang="en-CH"/>
              <a:t> </a:t>
            </a:r>
            <a:endParaRPr lang="en-CH" dirty="0"/>
          </a:p>
          <a:p>
            <a:r>
              <a:rPr lang="de-DE" dirty="0"/>
              <a:t>Erhöhung der Performance kann durch eine Gehaltserhöhung um 19% erreicht werden.</a:t>
            </a:r>
            <a:endParaRPr lang="en-CH" dirty="0"/>
          </a:p>
        </p:txBody>
      </p:sp>
      <p:sp>
        <p:nvSpPr>
          <p:cNvPr id="6" name="TextBox 5">
            <a:extLst>
              <a:ext uri="{FF2B5EF4-FFF2-40B4-BE49-F238E27FC236}">
                <a16:creationId xmlns:a16="http://schemas.microsoft.com/office/drawing/2014/main" id="{5EB2D7DF-13DC-F3E8-4479-1DAFA7FED4C9}"/>
              </a:ext>
            </a:extLst>
          </p:cNvPr>
          <p:cNvSpPr txBox="1"/>
          <p:nvPr/>
        </p:nvSpPr>
        <p:spPr>
          <a:xfrm>
            <a:off x="321708" y="1915425"/>
            <a:ext cx="4163256" cy="1338828"/>
          </a:xfrm>
          <a:prstGeom prst="rect">
            <a:avLst/>
          </a:prstGeom>
          <a:noFill/>
        </p:spPr>
        <p:txBody>
          <a:bodyPr wrap="none" rtlCol="0">
            <a:spAutoFit/>
          </a:bodyPr>
          <a:lstStyle/>
          <a:p>
            <a:r>
              <a:rPr lang="en-CH" dirty="0"/>
              <a:t>Modell ist nur auf den Datensatz bezogen aussagekräftig,</a:t>
            </a:r>
          </a:p>
          <a:p>
            <a:r>
              <a:rPr lang="en-US" dirty="0"/>
              <a:t>D</a:t>
            </a:r>
            <a:r>
              <a:rPr lang="en-CH" dirty="0"/>
              <a:t>a die Parameter für andere Datensätze neu optimiert</a:t>
            </a:r>
          </a:p>
          <a:p>
            <a:r>
              <a:rPr lang="en-US" dirty="0"/>
              <a:t>W</a:t>
            </a:r>
            <a:r>
              <a:rPr lang="en-CH" dirty="0"/>
              <a:t>erden müssten</a:t>
            </a:r>
          </a:p>
          <a:p>
            <a:endParaRPr lang="en-CH" dirty="0"/>
          </a:p>
          <a:p>
            <a:r>
              <a:rPr lang="en-CH" dirty="0"/>
              <a:t>Das Modell kann kurzffristig recht genau vorhersagen </a:t>
            </a:r>
          </a:p>
          <a:p>
            <a:r>
              <a:rPr lang="en-US" dirty="0" err="1"/>
              <a:t>ob</a:t>
            </a:r>
            <a:r>
              <a:rPr lang="en-US" dirty="0"/>
              <a:t> </a:t>
            </a:r>
            <a:r>
              <a:rPr lang="en-US" dirty="0" err="1"/>
              <a:t>eine</a:t>
            </a:r>
            <a:r>
              <a:rPr lang="en-US" dirty="0"/>
              <a:t> </a:t>
            </a:r>
            <a:r>
              <a:rPr lang="en-US" dirty="0" err="1"/>
              <a:t>angestellte</a:t>
            </a:r>
            <a:r>
              <a:rPr lang="en-US" dirty="0"/>
              <a:t> Person </a:t>
            </a:r>
            <a:r>
              <a:rPr lang="en-US" dirty="0" err="1"/>
              <a:t>gehen</a:t>
            </a:r>
            <a:r>
              <a:rPr lang="en-US" dirty="0"/>
              <a:t> </a:t>
            </a:r>
            <a:r>
              <a:rPr lang="en-US" dirty="0" err="1"/>
              <a:t>wird</a:t>
            </a:r>
            <a:endParaRPr lang="en-CH" dirty="0"/>
          </a:p>
        </p:txBody>
      </p:sp>
      <p:sp>
        <p:nvSpPr>
          <p:cNvPr id="9" name="TextBox 8">
            <a:extLst>
              <a:ext uri="{FF2B5EF4-FFF2-40B4-BE49-F238E27FC236}">
                <a16:creationId xmlns:a16="http://schemas.microsoft.com/office/drawing/2014/main" id="{7F4FC49A-DE8E-EDB5-824F-B2D8B2204212}"/>
              </a:ext>
            </a:extLst>
          </p:cNvPr>
          <p:cNvSpPr txBox="1"/>
          <p:nvPr/>
        </p:nvSpPr>
        <p:spPr>
          <a:xfrm>
            <a:off x="321708" y="1549120"/>
            <a:ext cx="3018775" cy="300082"/>
          </a:xfrm>
          <a:prstGeom prst="rect">
            <a:avLst/>
          </a:prstGeom>
          <a:noFill/>
        </p:spPr>
        <p:txBody>
          <a:bodyPr wrap="none" rtlCol="0">
            <a:spAutoFit/>
          </a:bodyPr>
          <a:lstStyle/>
          <a:p>
            <a:r>
              <a:rPr lang="en-CH" dirty="0"/>
              <a:t>Modell ist nur </a:t>
            </a:r>
            <a:r>
              <a:rPr lang="en-CH" dirty="0">
                <a:solidFill>
                  <a:schemeClr val="accent1"/>
                </a:solidFill>
              </a:rPr>
              <a:t>kurzfristig</a:t>
            </a:r>
            <a:r>
              <a:rPr lang="en-CH" dirty="0"/>
              <a:t> Aussagekräftig</a:t>
            </a:r>
          </a:p>
        </p:txBody>
      </p:sp>
      <p:sp>
        <p:nvSpPr>
          <p:cNvPr id="11" name="TextBox 10">
            <a:extLst>
              <a:ext uri="{FF2B5EF4-FFF2-40B4-BE49-F238E27FC236}">
                <a16:creationId xmlns:a16="http://schemas.microsoft.com/office/drawing/2014/main" id="{21E86B57-A4A9-849D-40F9-394D854F78BA}"/>
              </a:ext>
            </a:extLst>
          </p:cNvPr>
          <p:cNvSpPr txBox="1"/>
          <p:nvPr/>
        </p:nvSpPr>
        <p:spPr>
          <a:xfrm>
            <a:off x="4659038" y="1503863"/>
            <a:ext cx="4227568" cy="300082"/>
          </a:xfrm>
          <a:prstGeom prst="rect">
            <a:avLst/>
          </a:prstGeom>
          <a:noFill/>
        </p:spPr>
        <p:txBody>
          <a:bodyPr wrap="none" rtlCol="0">
            <a:spAutoFit/>
          </a:bodyPr>
          <a:lstStyle/>
          <a:p>
            <a:r>
              <a:rPr lang="en-CH" dirty="0"/>
              <a:t>Werte der </a:t>
            </a:r>
            <a:r>
              <a:rPr lang="en-CH" dirty="0">
                <a:solidFill>
                  <a:schemeClr val="accent1"/>
                </a:solidFill>
              </a:rPr>
              <a:t>Confusion Matrix</a:t>
            </a:r>
            <a:r>
              <a:rPr lang="en-CH" dirty="0"/>
              <a:t> in den verschiedenen Jahren</a:t>
            </a:r>
          </a:p>
        </p:txBody>
      </p:sp>
      <p:sp>
        <p:nvSpPr>
          <p:cNvPr id="13" name="TextBox 12">
            <a:extLst>
              <a:ext uri="{FF2B5EF4-FFF2-40B4-BE49-F238E27FC236}">
                <a16:creationId xmlns:a16="http://schemas.microsoft.com/office/drawing/2014/main" id="{3CE7DB08-DE90-B9C2-79B3-FFD9C65BD808}"/>
              </a:ext>
            </a:extLst>
          </p:cNvPr>
          <p:cNvSpPr txBox="1"/>
          <p:nvPr/>
        </p:nvSpPr>
        <p:spPr>
          <a:xfrm>
            <a:off x="4727947" y="1786189"/>
            <a:ext cx="3615092" cy="1131079"/>
          </a:xfrm>
          <a:prstGeom prst="rect">
            <a:avLst/>
          </a:prstGeom>
          <a:noFill/>
        </p:spPr>
        <p:txBody>
          <a:bodyPr wrap="none" rtlCol="0">
            <a:spAutoFit/>
          </a:bodyPr>
          <a:lstStyle/>
          <a:p>
            <a:r>
              <a:rPr lang="en-CH" dirty="0"/>
              <a:t>Jahr 1: Acc.: 0,89, Prec.: 0,91, Rec.: 0,97, F1: 0,94</a:t>
            </a:r>
          </a:p>
          <a:p>
            <a:r>
              <a:rPr lang="en-CH" dirty="0"/>
              <a:t>Jahr 2: Acc.: 0,81, Prec.: 0,81, Rec.: 0,97, F1: 0,90</a:t>
            </a:r>
          </a:p>
          <a:p>
            <a:r>
              <a:rPr lang="en-CH" dirty="0"/>
              <a:t>Jahr 3: Acc.: 0,73, Prec.: 0,76, Rec.: 0,95, F1: 0,84</a:t>
            </a:r>
          </a:p>
          <a:p>
            <a:r>
              <a:rPr lang="en-CH" dirty="0"/>
              <a:t>Jahr 4: Acc.: 0,67, Prec.: 0,69, Rec.: 0,94, F1: 0,80</a:t>
            </a:r>
          </a:p>
          <a:p>
            <a:r>
              <a:rPr lang="en-CH" dirty="0"/>
              <a:t>Jahr 5: Acc.: 0,52, Prec.: 0,56, Rec.: 0,91, F1: 0,69</a:t>
            </a:r>
          </a:p>
        </p:txBody>
      </p:sp>
      <p:cxnSp>
        <p:nvCxnSpPr>
          <p:cNvPr id="23" name="Straight Connector 22">
            <a:extLst>
              <a:ext uri="{FF2B5EF4-FFF2-40B4-BE49-F238E27FC236}">
                <a16:creationId xmlns:a16="http://schemas.microsoft.com/office/drawing/2014/main" id="{51C6B9F3-E546-C716-ADDB-12DDFC6AA0D4}"/>
              </a:ext>
            </a:extLst>
          </p:cNvPr>
          <p:cNvCxnSpPr/>
          <p:nvPr/>
        </p:nvCxnSpPr>
        <p:spPr>
          <a:xfrm>
            <a:off x="452761" y="3471169"/>
            <a:ext cx="83805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E6DD28B1-64D6-E802-32C2-59CF60D6811B}"/>
              </a:ext>
            </a:extLst>
          </p:cNvPr>
          <p:cNvSpPr/>
          <p:nvPr/>
        </p:nvSpPr>
        <p:spPr>
          <a:xfrm rot="20828976">
            <a:off x="5690131" y="3887560"/>
            <a:ext cx="4622800" cy="2511881"/>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7" name="Straight Arrow Connector 26">
            <a:extLst>
              <a:ext uri="{FF2B5EF4-FFF2-40B4-BE49-F238E27FC236}">
                <a16:creationId xmlns:a16="http://schemas.microsoft.com/office/drawing/2014/main" id="{0E4CEA51-24AF-C85B-9CA2-3FDBB8FCCDE3}"/>
              </a:ext>
            </a:extLst>
          </p:cNvPr>
          <p:cNvCxnSpPr>
            <a:cxnSpLocks/>
          </p:cNvCxnSpPr>
          <p:nvPr/>
        </p:nvCxnSpPr>
        <p:spPr>
          <a:xfrm>
            <a:off x="8477250" y="1861653"/>
            <a:ext cx="0" cy="986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1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53195-0789-3EF9-EB8F-F2AE81099BFE}"/>
              </a:ext>
            </a:extLst>
          </p:cNvPr>
          <p:cNvPicPr>
            <a:picLocks noChangeAspect="1"/>
          </p:cNvPicPr>
          <p:nvPr/>
        </p:nvPicPr>
        <p:blipFill>
          <a:blip r:embed="rId3"/>
          <a:stretch>
            <a:fillRect/>
          </a:stretch>
        </p:blipFill>
        <p:spPr>
          <a:xfrm>
            <a:off x="2710674" y="1187071"/>
            <a:ext cx="6298647" cy="2824947"/>
          </a:xfrm>
          <a:prstGeom prst="rect">
            <a:avLst/>
          </a:prstGeom>
        </p:spPr>
      </p:pic>
      <p:sp>
        <p:nvSpPr>
          <p:cNvPr id="2" name="TextBox 1">
            <a:extLst>
              <a:ext uri="{FF2B5EF4-FFF2-40B4-BE49-F238E27FC236}">
                <a16:creationId xmlns:a16="http://schemas.microsoft.com/office/drawing/2014/main" id="{673AC4D3-9957-72BB-3476-F4C7ACDE7E91}"/>
              </a:ext>
            </a:extLst>
          </p:cNvPr>
          <p:cNvSpPr txBox="1"/>
          <p:nvPr/>
        </p:nvSpPr>
        <p:spPr>
          <a:xfrm>
            <a:off x="345081" y="337510"/>
            <a:ext cx="1695741" cy="461665"/>
          </a:xfrm>
          <a:prstGeom prst="rect">
            <a:avLst/>
          </a:prstGeom>
          <a:noFill/>
        </p:spPr>
        <p:txBody>
          <a:bodyPr wrap="square" rtlCol="0">
            <a:spAutoFit/>
          </a:bodyPr>
          <a:lstStyle/>
          <a:p>
            <a:r>
              <a:rPr lang="en-CH" sz="2400" b="1" dirty="0"/>
              <a:t>Website</a:t>
            </a:r>
          </a:p>
        </p:txBody>
      </p:sp>
      <p:sp>
        <p:nvSpPr>
          <p:cNvPr id="4" name="TextBox 3">
            <a:extLst>
              <a:ext uri="{FF2B5EF4-FFF2-40B4-BE49-F238E27FC236}">
                <a16:creationId xmlns:a16="http://schemas.microsoft.com/office/drawing/2014/main" id="{5E5DB6B7-5494-66A9-9D7A-4A4431693EEC}"/>
              </a:ext>
            </a:extLst>
          </p:cNvPr>
          <p:cNvSpPr txBox="1"/>
          <p:nvPr/>
        </p:nvSpPr>
        <p:spPr>
          <a:xfrm>
            <a:off x="320749" y="1187071"/>
            <a:ext cx="2389924" cy="1124875"/>
          </a:xfrm>
          <a:prstGeom prst="rect">
            <a:avLst/>
          </a:prstGeom>
          <a:noFill/>
        </p:spPr>
        <p:txBody>
          <a:bodyPr wrap="square" rtlCol="0">
            <a:spAutoFit/>
          </a:bodyPr>
          <a:lstStyle/>
          <a:p>
            <a:r>
              <a:rPr lang="en-CH" dirty="0"/>
              <a:t>User </a:t>
            </a:r>
            <a:r>
              <a:rPr lang="en-CH"/>
              <a:t>kann </a:t>
            </a:r>
            <a:r>
              <a:rPr lang="de-DE" dirty="0"/>
              <a:t>V</a:t>
            </a:r>
            <a:r>
              <a:rPr lang="en-CH"/>
              <a:t>ariablen so </a:t>
            </a:r>
            <a:r>
              <a:rPr lang="de-DE" dirty="0"/>
              <a:t>a</a:t>
            </a:r>
            <a:r>
              <a:rPr lang="en-CH"/>
              <a:t>npassen</a:t>
            </a:r>
            <a:r>
              <a:rPr lang="en-CH" dirty="0"/>
              <a:t>, dass sie eine Person wiederspiegeln</a:t>
            </a:r>
          </a:p>
          <a:p>
            <a:endParaRPr lang="en-CH" dirty="0"/>
          </a:p>
          <a:p>
            <a:endParaRPr lang="en-CH" dirty="0"/>
          </a:p>
        </p:txBody>
      </p:sp>
      <p:sp>
        <p:nvSpPr>
          <p:cNvPr id="5" name="TextBox 4">
            <a:extLst>
              <a:ext uri="{FF2B5EF4-FFF2-40B4-BE49-F238E27FC236}">
                <a16:creationId xmlns:a16="http://schemas.microsoft.com/office/drawing/2014/main" id="{683F4907-B92C-6F14-0D89-1BA58FAB8876}"/>
              </a:ext>
            </a:extLst>
          </p:cNvPr>
          <p:cNvSpPr txBox="1"/>
          <p:nvPr/>
        </p:nvSpPr>
        <p:spPr>
          <a:xfrm>
            <a:off x="2710674" y="4160057"/>
            <a:ext cx="3902222" cy="1131079"/>
          </a:xfrm>
          <a:prstGeom prst="rect">
            <a:avLst/>
          </a:prstGeom>
          <a:noFill/>
        </p:spPr>
        <p:txBody>
          <a:bodyPr wrap="none" rtlCol="0">
            <a:spAutoFit/>
          </a:bodyPr>
          <a:lstStyle/>
          <a:p>
            <a:r>
              <a:rPr lang="en-CH" dirty="0"/>
              <a:t>Durch Anpassung der variablen kann der User </a:t>
            </a:r>
          </a:p>
          <a:p>
            <a:r>
              <a:rPr lang="en-US" dirty="0" err="1"/>
              <a:t>Simulieren</a:t>
            </a:r>
            <a:r>
              <a:rPr lang="en-US" dirty="0"/>
              <a:t> </a:t>
            </a:r>
            <a:r>
              <a:rPr lang="en-US" dirty="0" err="1"/>
              <a:t>welche</a:t>
            </a:r>
            <a:r>
              <a:rPr lang="en-US" dirty="0"/>
              <a:t> </a:t>
            </a:r>
            <a:r>
              <a:rPr lang="en-US" dirty="0" err="1"/>
              <a:t>Möglichkeiten</a:t>
            </a:r>
            <a:r>
              <a:rPr lang="en-US" dirty="0"/>
              <a:t> </a:t>
            </a:r>
            <a:r>
              <a:rPr lang="en-US" dirty="0" err="1"/>
              <a:t>bestehen</a:t>
            </a:r>
            <a:r>
              <a:rPr lang="en-US" dirty="0"/>
              <a:t>, die </a:t>
            </a:r>
          </a:p>
          <a:p>
            <a:r>
              <a:rPr lang="en-US" dirty="0"/>
              <a:t>Person </a:t>
            </a:r>
            <a:r>
              <a:rPr lang="en-US" dirty="0" err="1"/>
              <a:t>länger</a:t>
            </a:r>
            <a:r>
              <a:rPr lang="en-US" dirty="0"/>
              <a:t> </a:t>
            </a:r>
            <a:r>
              <a:rPr lang="en-US" dirty="0" err="1"/>
              <a:t>zu</a:t>
            </a:r>
            <a:r>
              <a:rPr lang="en-US" dirty="0"/>
              <a:t> </a:t>
            </a:r>
            <a:r>
              <a:rPr lang="en-US" dirty="0" err="1"/>
              <a:t>halten</a:t>
            </a:r>
            <a:r>
              <a:rPr lang="en-US" dirty="0"/>
              <a:t> und </a:t>
            </a:r>
            <a:r>
              <a:rPr lang="en-US" dirty="0" err="1"/>
              <a:t>sie</a:t>
            </a:r>
            <a:r>
              <a:rPr lang="en-US" dirty="0"/>
              <a:t> </a:t>
            </a:r>
            <a:r>
              <a:rPr lang="en-US" dirty="0" err="1"/>
              <a:t>nach</a:t>
            </a:r>
            <a:r>
              <a:rPr lang="en-US" dirty="0"/>
              <a:t> </a:t>
            </a:r>
            <a:r>
              <a:rPr lang="en-US" dirty="0" err="1"/>
              <a:t>dessen</a:t>
            </a:r>
            <a:r>
              <a:rPr lang="en-US" dirty="0"/>
              <a:t> </a:t>
            </a:r>
            <a:r>
              <a:rPr lang="en-US" dirty="0" err="1"/>
              <a:t>belieben</a:t>
            </a:r>
            <a:endParaRPr lang="en-US" dirty="0"/>
          </a:p>
          <a:p>
            <a:r>
              <a:rPr lang="en-US" dirty="0" err="1"/>
              <a:t>optimieren</a:t>
            </a:r>
            <a:endParaRPr lang="en-CH" dirty="0"/>
          </a:p>
          <a:p>
            <a:endParaRPr lang="en-CH" dirty="0"/>
          </a:p>
        </p:txBody>
      </p:sp>
      <p:sp>
        <p:nvSpPr>
          <p:cNvPr id="6" name="TextBox 5">
            <a:extLst>
              <a:ext uri="{FF2B5EF4-FFF2-40B4-BE49-F238E27FC236}">
                <a16:creationId xmlns:a16="http://schemas.microsoft.com/office/drawing/2014/main" id="{75A766CE-E835-09FD-48AC-78922B4F2D18}"/>
              </a:ext>
            </a:extLst>
          </p:cNvPr>
          <p:cNvSpPr txBox="1"/>
          <p:nvPr/>
        </p:nvSpPr>
        <p:spPr>
          <a:xfrm>
            <a:off x="320749" y="2171265"/>
            <a:ext cx="2536750" cy="1546577"/>
          </a:xfrm>
          <a:prstGeom prst="rect">
            <a:avLst/>
          </a:prstGeom>
          <a:noFill/>
        </p:spPr>
        <p:txBody>
          <a:bodyPr wrap="square" rtlCol="0">
            <a:spAutoFit/>
          </a:bodyPr>
          <a:lstStyle/>
          <a:p>
            <a:r>
              <a:rPr lang="en-CH" dirty="0"/>
              <a:t>Auf Basis dieser wird berechnet mit welchen </a:t>
            </a:r>
          </a:p>
          <a:p>
            <a:r>
              <a:rPr lang="en-CH" dirty="0"/>
              <a:t>Wahrscheinlichkeiten diese Person die nächsten </a:t>
            </a:r>
          </a:p>
          <a:p>
            <a:r>
              <a:rPr lang="en-CH" dirty="0"/>
              <a:t>5 Jahre im Unternehmen bleiben wird</a:t>
            </a:r>
          </a:p>
          <a:p>
            <a:endParaRPr lang="en-CH" dirty="0"/>
          </a:p>
        </p:txBody>
      </p:sp>
      <p:sp>
        <p:nvSpPr>
          <p:cNvPr id="7" name="Parallelogram 6">
            <a:extLst>
              <a:ext uri="{FF2B5EF4-FFF2-40B4-BE49-F238E27FC236}">
                <a16:creationId xmlns:a16="http://schemas.microsoft.com/office/drawing/2014/main" id="{C8E60826-C872-E122-DC84-663EB2766F0C}"/>
              </a:ext>
            </a:extLst>
          </p:cNvPr>
          <p:cNvSpPr/>
          <p:nvPr/>
        </p:nvSpPr>
        <p:spPr>
          <a:xfrm rot="10800000">
            <a:off x="6072018" y="-3042847"/>
            <a:ext cx="5418667" cy="4097867"/>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Parallelogram 7">
            <a:extLst>
              <a:ext uri="{FF2B5EF4-FFF2-40B4-BE49-F238E27FC236}">
                <a16:creationId xmlns:a16="http://schemas.microsoft.com/office/drawing/2014/main" id="{E2077272-B1CD-4350-6895-7C207ED7AE55}"/>
              </a:ext>
            </a:extLst>
          </p:cNvPr>
          <p:cNvSpPr/>
          <p:nvPr/>
        </p:nvSpPr>
        <p:spPr>
          <a:xfrm rot="4582244">
            <a:off x="-5337588" y="4546917"/>
            <a:ext cx="9359190" cy="6029139"/>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239664118"/>
      </p:ext>
    </p:extLst>
  </p:cSld>
  <p:clrMapOvr>
    <a:masterClrMapping/>
  </p:clrMapOvr>
</p:sld>
</file>

<file path=ppt/theme/theme1.xml><?xml version="1.0" encoding="utf-8"?>
<a:theme xmlns:a="http://schemas.openxmlformats.org/drawingml/2006/main" name="UNISG PPT">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_stgallen_master_01.potx" id="{30835CC8-2B5A-4E70-B341-DDAB901ED00B}" vid="{29D780FA-9373-4C8E-8A10-29358CDEA5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TemplateConfiguration><![CDATA[{"slideVersion":1,"isValidatorEnabled":false,"isLocked":false,"elementsMetadata":[],"slideId":"1026777481957081093","enableDocumentContentUpdater":false,"version":"2.0"}]]></TemplafySlideTemplateConfiguration>
</file>

<file path=customXml/item11.xml><?xml version="1.0" encoding="utf-8"?>
<TemplafySlideFormConfiguration><![CDATA[{"formFields":[],"formDataEntries":[]}]]></TemplafySlideFormConfiguration>
</file>

<file path=customXml/item12.xml><?xml version="1.0" encoding="utf-8"?>
<TemplafySlideTemplateConfiguration><![CDATA[{"slideVersion":1,"isValidatorEnabled":false,"isLocked":false,"elementsMetadata":[],"slideId":"1026777481957081096","enableDocumentContentUpdater":false,"version":"2.0"}]]></TemplafySlideTemplateConfiguration>
</file>

<file path=customXml/item13.xml><?xml version="1.0" encoding="utf-8"?>
<TemplafySlideTemplateConfiguration><![CDATA[{"slideVersion":1,"isValidatorEnabled":false,"isLocked":false,"elementsMetadata":[],"slideId":"1026777481957081104","enableDocumentContentUpdater":false,"version":"2.0"}]]></TemplafySlideTemplate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TemplateConfiguration><![CDATA[{"slideVersion":1,"isValidatorEnabled":false,"isLocked":false,"elementsMetadata":[],"slideId":"1026777481957081106","enableDocumentContentUpdater":false,"version":"2.0"}]]></TemplafySlideTemplateConfiguration>
</file>

<file path=customXml/item18.xml><?xml version="1.0" encoding="utf-8"?>
<TemplafySlideTemplateConfiguration><![CDATA[{"slideVersion":1,"isValidatorEnabled":false,"isLocked":false,"elementsMetadata":[],"slideId":"1026777481957081109","enableDocumentContentUpdater":false,"version":"2.0"}]]></TemplafySlideTemplate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23.xml><?xml version="1.0" encoding="utf-8"?>
<TemplafyTemplateConfiguration><![CDATA[{"elementsMetadata":[],"transformationConfigurations":[],"templateName":"UNISG Basispräsentation_DE","templateDescription":"","enableDocumentContentUpdater":false,"version":"2.0"}]]></TemplafyTemplateConfiguration>
</file>

<file path=customXml/item24.xml><?xml version="1.0" encoding="utf-8"?>
<TemplafySlideTemplateConfiguration><![CDATA[{"slideVersion":1,"isValidatorEnabled":false,"isLocked":false,"elementsMetadata":[],"slideId":"1026777481957081107","enableDocumentContentUpdater":false,"version":"2.0"}]]></TemplafySlideTemplateConfiguration>
</file>

<file path=customXml/item25.xml><?xml version="1.0" encoding="utf-8"?>
<TemplafySlideFormConfiguration><![CDATA[{"formFields":[],"formDataEntries":[]}]]></TemplafySlideFormConfiguration>
</file>

<file path=customXml/item26.xml><?xml version="1.0" encoding="utf-8"?>
<TemplafySlideTemplateConfiguration><![CDATA[{"slideVersion":1,"isValidatorEnabled":false,"isLocked":false,"elementsMetadata":[],"slideId":"1026777481957081094","enableDocumentContentUpdater":false,"version":"2.0"}]]></TemplafySlideTemplateConfiguration>
</file>

<file path=customXml/item27.xml><?xml version="1.0" encoding="utf-8"?>
<TemplafySlideTemplateConfiguration><![CDATA[{"slideVersion":1,"isValidatorEnabled":false,"isLocked":false,"elementsMetadata":[],"slideId":"1026777481957081111","enableDocumentContentUpdater":false,"version":"2.0"}]]></TemplafySlideTemplateConfiguration>
</file>

<file path=customXml/item28.xml><?xml version="1.0" encoding="utf-8"?>
<TemplafySlideFormConfiguration><![CDATA[{"formFields":[],"formDataEntries":[]}]]></TemplafySlideFormConfiguration>
</file>

<file path=customXml/item29.xml><?xml version="1.0" encoding="utf-8"?>
<TemplafySlideTemplateConfiguration><![CDATA[{"slideVersion":1,"isValidatorEnabled":false,"isLocked":false,"elementsMetadata":[],"slideId":"1026777481957081100","enableDocumentContentUpdater":false,"version":"2.0"}]]></TemplafySlideTemplateConfiguration>
</file>

<file path=customXml/item3.xml><?xml version="1.0" encoding="utf-8"?>
<TemplafySlideTemplateConfiguration><![CDATA[{"slideVersion":1,"isValidatorEnabled":false,"isLocked":false,"elementsMetadata":[],"slideId":"1026777481957081095","enableDocumentContentUpdater":false,"version":"2.0"}]]></TemplafySlideTemplateConfiguration>
</file>

<file path=customXml/item30.xml><?xml version="1.0" encoding="utf-8"?>
<TemplafySlideTemplateConfiguration><![CDATA[{"slideVersion":1,"isValidatorEnabled":false,"isLocked":false,"elementsMetadata":[],"slideId":"1026777481957081099","enableDocumentContentUpdater":false,"version":"2.0"}]]></TemplafySlideTemplateConfiguration>
</file>

<file path=customXml/item31.xml><?xml version="1.0" encoding="utf-8"?>
<TemplafySlideFormConfiguration><![CDATA[{"formFields":[],"formDataEntries":[]}]]></TemplafySlideFormConfiguration>
</file>

<file path=customXml/item32.xml><?xml version="1.0" encoding="utf-8"?>
<TemplafySlideTemplateConfiguration><![CDATA[{"slideVersion":1,"isValidatorEnabled":false,"isLocked":false,"elementsMetadata":[],"slideId":"1026777481957081103","enableDocumentContentUpdater":false,"version":"2.0"}]]></TemplafySlideTemplateConfiguration>
</file>

<file path=customXml/item33.xml><?xml version="1.0" encoding="utf-8"?>
<TemplafySlideTemplateConfiguration><![CDATA[{"slideVersion":1,"isValidatorEnabled":false,"isLocked":false,"elementsMetadata":[],"slideId":"1026777481957081098","enableDocumentContentUpdater":false,"version":"2.0"}]]></TemplafySlideTemplateConfiguration>
</file>

<file path=customXml/item34.xml><?xml version="1.0" encoding="utf-8"?>
<TemplafySlideTemplateConfiguration><![CDATA[{"slideVersion":1,"isValidatorEnabled":false,"isLocked":false,"elementsMetadata":[],"slideId":"1026777481957081097","enableDocumentContentUpdater":false,"version":"2.0"}]]></TemplafySlideTemplateConfiguration>
</file>

<file path=customXml/item35.xml><?xml version="1.0" encoding="utf-8"?>
<TemplafyFormConfiguration><![CDATA[{"formFields":[],"formDataEntries":[]}]]></TemplafyFormConfiguration>
</file>

<file path=customXml/item36.xml><?xml version="1.0" encoding="utf-8"?>
<TemplafySlideTemplateConfiguration><![CDATA[{"slideVersion":1,"isValidatorEnabled":false,"isLocked":false,"elementsMetadata":[],"slideId":"1026777481957081110","enableDocumentContentUpdater":false,"version":"2.0"}]]></TemplafySlideTemplateConfiguration>
</file>

<file path=customXml/item37.xml><?xml version="1.0" encoding="utf-8"?>
<TemplafySlideTemplateConfiguration><![CDATA[{"slideVersion":1,"isValidatorEnabled":false,"isLocked":false,"elementsMetadata":[],"slideId":"1026777481957081108","enableDocumentContentUpdater":false,"version":"2.0"}]]></TemplafySlideTemplateConfiguration>
</file>

<file path=customXml/item38.xml><?xml version="1.0" encoding="utf-8"?>
<TemplafySlideTemplateConfiguration><![CDATA[{"slideVersion":1,"isValidatorEnabled":false,"isLocked":false,"elementsMetadata":[],"slideId":"1026777481957081101","enableDocumentContentUpdater":false,"version":"2.0"}]]></TemplafySlideTemplateConfiguration>
</file>

<file path=customXml/item39.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40.xml><?xml version="1.0" encoding="utf-8"?>
<TemplafySlideFormConfiguration><![CDATA[{"formFields":[],"formDataEntries":[]}]]></TemplafySlideFormConfiguration>
</file>

<file path=customXml/item5.xml><?xml version="1.0" encoding="utf-8"?>
<TemplafySlideTemplateConfiguration><![CDATA[{"slideVersion":1,"isValidatorEnabled":false,"isLocked":false,"elementsMetadata":[],"slideId":"1026777481957081102","enableDocumentContentUpdater":false,"version":"2.0"}]]></TemplafySlideTemplateConfiguration>
</file>

<file path=customXml/item6.xml><?xml version="1.0" encoding="utf-8"?>
<TemplafySlideTemplateConfiguration><![CDATA[{"slideVersion":1,"isValidatorEnabled":false,"isLocked":false,"elementsMetadata":[],"slideId":"1026777481957081105","enableDocumentContentUpdater":false,"version":"2.0"}]]></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47809ABC-613E-49F6-96B5-C6CD017AF584}">
  <ds:schemaRefs/>
</ds:datastoreItem>
</file>

<file path=customXml/itemProps10.xml><?xml version="1.0" encoding="utf-8"?>
<ds:datastoreItem xmlns:ds="http://schemas.openxmlformats.org/officeDocument/2006/customXml" ds:itemID="{1DF3273B-242F-4FDF-BD91-81450A572217}">
  <ds:schemaRefs/>
</ds:datastoreItem>
</file>

<file path=customXml/itemProps11.xml><?xml version="1.0" encoding="utf-8"?>
<ds:datastoreItem xmlns:ds="http://schemas.openxmlformats.org/officeDocument/2006/customXml" ds:itemID="{D483A34E-E8C8-4B40-9F14-108AA8D74117}">
  <ds:schemaRefs/>
</ds:datastoreItem>
</file>

<file path=customXml/itemProps12.xml><?xml version="1.0" encoding="utf-8"?>
<ds:datastoreItem xmlns:ds="http://schemas.openxmlformats.org/officeDocument/2006/customXml" ds:itemID="{138B3435-BEC9-4581-A0B2-691A2F1FA6DC}">
  <ds:schemaRefs/>
</ds:datastoreItem>
</file>

<file path=customXml/itemProps13.xml><?xml version="1.0" encoding="utf-8"?>
<ds:datastoreItem xmlns:ds="http://schemas.openxmlformats.org/officeDocument/2006/customXml" ds:itemID="{BE80A49B-78EF-4D81-9DB5-AC83DA06E089}">
  <ds:schemaRefs/>
</ds:datastoreItem>
</file>

<file path=customXml/itemProps14.xml><?xml version="1.0" encoding="utf-8"?>
<ds:datastoreItem xmlns:ds="http://schemas.openxmlformats.org/officeDocument/2006/customXml" ds:itemID="{69208BEC-57AA-43BE-BB63-9BF03C1869A1}">
  <ds:schemaRefs/>
</ds:datastoreItem>
</file>

<file path=customXml/itemProps15.xml><?xml version="1.0" encoding="utf-8"?>
<ds:datastoreItem xmlns:ds="http://schemas.openxmlformats.org/officeDocument/2006/customXml" ds:itemID="{59267D3B-1AD5-4DC0-9A04-466252B18FA9}">
  <ds:schemaRefs/>
</ds:datastoreItem>
</file>

<file path=customXml/itemProps16.xml><?xml version="1.0" encoding="utf-8"?>
<ds:datastoreItem xmlns:ds="http://schemas.openxmlformats.org/officeDocument/2006/customXml" ds:itemID="{56920DC1-3097-4AF9-81E0-855DEC7B3DD2}">
  <ds:schemaRefs/>
</ds:datastoreItem>
</file>

<file path=customXml/itemProps17.xml><?xml version="1.0" encoding="utf-8"?>
<ds:datastoreItem xmlns:ds="http://schemas.openxmlformats.org/officeDocument/2006/customXml" ds:itemID="{180C9628-C8EF-4F58-B072-C307100FAFF3}">
  <ds:schemaRefs/>
</ds:datastoreItem>
</file>

<file path=customXml/itemProps18.xml><?xml version="1.0" encoding="utf-8"?>
<ds:datastoreItem xmlns:ds="http://schemas.openxmlformats.org/officeDocument/2006/customXml" ds:itemID="{E4B38ADA-9BF3-4626-AFC5-5A89E529F625}">
  <ds:schemaRefs/>
</ds:datastoreItem>
</file>

<file path=customXml/itemProps19.xml><?xml version="1.0" encoding="utf-8"?>
<ds:datastoreItem xmlns:ds="http://schemas.openxmlformats.org/officeDocument/2006/customXml" ds:itemID="{F8CAC7E0-F332-45D7-9576-67AD3F7529FC}">
  <ds:schemaRefs/>
</ds:datastoreItem>
</file>

<file path=customXml/itemProps2.xml><?xml version="1.0" encoding="utf-8"?>
<ds:datastoreItem xmlns:ds="http://schemas.openxmlformats.org/officeDocument/2006/customXml" ds:itemID="{4A4761E2-927D-445A-9BB7-ABAA8FE2C12E}">
  <ds:schemaRefs/>
</ds:datastoreItem>
</file>

<file path=customXml/itemProps20.xml><?xml version="1.0" encoding="utf-8"?>
<ds:datastoreItem xmlns:ds="http://schemas.openxmlformats.org/officeDocument/2006/customXml" ds:itemID="{BF8FA86B-2E59-49F0-BAF9-EB33AC78D3C3}">
  <ds:schemaRefs/>
</ds:datastoreItem>
</file>

<file path=customXml/itemProps21.xml><?xml version="1.0" encoding="utf-8"?>
<ds:datastoreItem xmlns:ds="http://schemas.openxmlformats.org/officeDocument/2006/customXml" ds:itemID="{B63D3EB9-914B-41BE-80FD-D37C1ED7B1FF}">
  <ds:schemaRefs/>
</ds:datastoreItem>
</file>

<file path=customXml/itemProps22.xml><?xml version="1.0" encoding="utf-8"?>
<ds:datastoreItem xmlns:ds="http://schemas.openxmlformats.org/officeDocument/2006/customXml" ds:itemID="{5560952F-BAAD-44C0-9B9A-B1D4869686E0}">
  <ds:schemaRefs/>
</ds:datastoreItem>
</file>

<file path=customXml/itemProps23.xml><?xml version="1.0" encoding="utf-8"?>
<ds:datastoreItem xmlns:ds="http://schemas.openxmlformats.org/officeDocument/2006/customXml" ds:itemID="{18DD6970-6294-489C-8D75-C28B513AD3A2}">
  <ds:schemaRefs/>
</ds:datastoreItem>
</file>

<file path=customXml/itemProps24.xml><?xml version="1.0" encoding="utf-8"?>
<ds:datastoreItem xmlns:ds="http://schemas.openxmlformats.org/officeDocument/2006/customXml" ds:itemID="{1DF981A5-1D58-4813-A5B0-1B39A07993CB}">
  <ds:schemaRefs/>
</ds:datastoreItem>
</file>

<file path=customXml/itemProps25.xml><?xml version="1.0" encoding="utf-8"?>
<ds:datastoreItem xmlns:ds="http://schemas.openxmlformats.org/officeDocument/2006/customXml" ds:itemID="{7157FC11-0F44-4B95-B405-EE299E886FC8}">
  <ds:schemaRefs/>
</ds:datastoreItem>
</file>

<file path=customXml/itemProps26.xml><?xml version="1.0" encoding="utf-8"?>
<ds:datastoreItem xmlns:ds="http://schemas.openxmlformats.org/officeDocument/2006/customXml" ds:itemID="{72674BC9-E9A3-43E3-BDAF-706FC2F1DEAB}">
  <ds:schemaRefs/>
</ds:datastoreItem>
</file>

<file path=customXml/itemProps27.xml><?xml version="1.0" encoding="utf-8"?>
<ds:datastoreItem xmlns:ds="http://schemas.openxmlformats.org/officeDocument/2006/customXml" ds:itemID="{4A04BEDC-5E8E-4BDC-B5A4-12F23E7BB649}">
  <ds:schemaRefs/>
</ds:datastoreItem>
</file>

<file path=customXml/itemProps28.xml><?xml version="1.0" encoding="utf-8"?>
<ds:datastoreItem xmlns:ds="http://schemas.openxmlformats.org/officeDocument/2006/customXml" ds:itemID="{CA899AC7-0EBC-45AD-9D7B-82C8F233E3D9}">
  <ds:schemaRefs/>
</ds:datastoreItem>
</file>

<file path=customXml/itemProps29.xml><?xml version="1.0" encoding="utf-8"?>
<ds:datastoreItem xmlns:ds="http://schemas.openxmlformats.org/officeDocument/2006/customXml" ds:itemID="{99378A26-3328-4192-AE9B-705250F61406}">
  <ds:schemaRefs/>
</ds:datastoreItem>
</file>

<file path=customXml/itemProps3.xml><?xml version="1.0" encoding="utf-8"?>
<ds:datastoreItem xmlns:ds="http://schemas.openxmlformats.org/officeDocument/2006/customXml" ds:itemID="{9E2FC9B2-E035-4A14-A9D5-E301AE7B4DF6}">
  <ds:schemaRefs/>
</ds:datastoreItem>
</file>

<file path=customXml/itemProps30.xml><?xml version="1.0" encoding="utf-8"?>
<ds:datastoreItem xmlns:ds="http://schemas.openxmlformats.org/officeDocument/2006/customXml" ds:itemID="{132F56CE-7E6F-408C-B442-E548A9A375AD}">
  <ds:schemaRefs/>
</ds:datastoreItem>
</file>

<file path=customXml/itemProps31.xml><?xml version="1.0" encoding="utf-8"?>
<ds:datastoreItem xmlns:ds="http://schemas.openxmlformats.org/officeDocument/2006/customXml" ds:itemID="{766391D1-33EF-4C9A-AC03-51D344AD2872}">
  <ds:schemaRefs/>
</ds:datastoreItem>
</file>

<file path=customXml/itemProps32.xml><?xml version="1.0" encoding="utf-8"?>
<ds:datastoreItem xmlns:ds="http://schemas.openxmlformats.org/officeDocument/2006/customXml" ds:itemID="{4981C4B2-7BD0-490C-B7B4-72D05ACD973B}">
  <ds:schemaRefs/>
</ds:datastoreItem>
</file>

<file path=customXml/itemProps33.xml><?xml version="1.0" encoding="utf-8"?>
<ds:datastoreItem xmlns:ds="http://schemas.openxmlformats.org/officeDocument/2006/customXml" ds:itemID="{ED783A7A-03F3-4C30-998B-8F37AB4F8470}">
  <ds:schemaRefs/>
</ds:datastoreItem>
</file>

<file path=customXml/itemProps34.xml><?xml version="1.0" encoding="utf-8"?>
<ds:datastoreItem xmlns:ds="http://schemas.openxmlformats.org/officeDocument/2006/customXml" ds:itemID="{A56CDC85-E1C0-4E94-8F07-083C6AE21037}">
  <ds:schemaRefs/>
</ds:datastoreItem>
</file>

<file path=customXml/itemProps35.xml><?xml version="1.0" encoding="utf-8"?>
<ds:datastoreItem xmlns:ds="http://schemas.openxmlformats.org/officeDocument/2006/customXml" ds:itemID="{3897A915-CE47-4050-B89F-B01D7725E710}">
  <ds:schemaRefs/>
</ds:datastoreItem>
</file>

<file path=customXml/itemProps36.xml><?xml version="1.0" encoding="utf-8"?>
<ds:datastoreItem xmlns:ds="http://schemas.openxmlformats.org/officeDocument/2006/customXml" ds:itemID="{06908780-260D-4EE4-8202-2E40EA2376F8}">
  <ds:schemaRefs/>
</ds:datastoreItem>
</file>

<file path=customXml/itemProps37.xml><?xml version="1.0" encoding="utf-8"?>
<ds:datastoreItem xmlns:ds="http://schemas.openxmlformats.org/officeDocument/2006/customXml" ds:itemID="{07A299B5-DAA2-4D59-87EA-F2AF71E9CE69}">
  <ds:schemaRefs/>
</ds:datastoreItem>
</file>

<file path=customXml/itemProps38.xml><?xml version="1.0" encoding="utf-8"?>
<ds:datastoreItem xmlns:ds="http://schemas.openxmlformats.org/officeDocument/2006/customXml" ds:itemID="{3FB15C9A-4737-4F21-ABA7-2E5A8B998ABF}">
  <ds:schemaRefs/>
</ds:datastoreItem>
</file>

<file path=customXml/itemProps39.xml><?xml version="1.0" encoding="utf-8"?>
<ds:datastoreItem xmlns:ds="http://schemas.openxmlformats.org/officeDocument/2006/customXml" ds:itemID="{6C03C6F7-A877-4090-895D-93B122B5BE1E}">
  <ds:schemaRefs/>
</ds:datastoreItem>
</file>

<file path=customXml/itemProps4.xml><?xml version="1.0" encoding="utf-8"?>
<ds:datastoreItem xmlns:ds="http://schemas.openxmlformats.org/officeDocument/2006/customXml" ds:itemID="{83273041-3AAE-4D2A-AFE1-8D31D55AE7AA}">
  <ds:schemaRefs/>
</ds:datastoreItem>
</file>

<file path=customXml/itemProps40.xml><?xml version="1.0" encoding="utf-8"?>
<ds:datastoreItem xmlns:ds="http://schemas.openxmlformats.org/officeDocument/2006/customXml" ds:itemID="{46DE0840-33DF-49F0-A252-AD4EF85F0824}">
  <ds:schemaRefs/>
</ds:datastoreItem>
</file>

<file path=customXml/itemProps5.xml><?xml version="1.0" encoding="utf-8"?>
<ds:datastoreItem xmlns:ds="http://schemas.openxmlformats.org/officeDocument/2006/customXml" ds:itemID="{14EBF9C7-D37D-4902-A267-4E8EB6CEC480}">
  <ds:schemaRefs/>
</ds:datastoreItem>
</file>

<file path=customXml/itemProps6.xml><?xml version="1.0" encoding="utf-8"?>
<ds:datastoreItem xmlns:ds="http://schemas.openxmlformats.org/officeDocument/2006/customXml" ds:itemID="{F15AB166-BAA7-4635-BBF8-5FA4EC7F5C98}">
  <ds:schemaRefs/>
</ds:datastoreItem>
</file>

<file path=customXml/itemProps7.xml><?xml version="1.0" encoding="utf-8"?>
<ds:datastoreItem xmlns:ds="http://schemas.openxmlformats.org/officeDocument/2006/customXml" ds:itemID="{C18399C6-9713-4371-B2B8-ED5750D21B30}">
  <ds:schemaRefs/>
</ds:datastoreItem>
</file>

<file path=customXml/itemProps8.xml><?xml version="1.0" encoding="utf-8"?>
<ds:datastoreItem xmlns:ds="http://schemas.openxmlformats.org/officeDocument/2006/customXml" ds:itemID="{001848BB-5717-42AB-BC55-15E592C0A6F5}">
  <ds:schemaRefs/>
</ds:datastoreItem>
</file>

<file path=customXml/itemProps9.xml><?xml version="1.0" encoding="utf-8"?>
<ds:datastoreItem xmlns:ds="http://schemas.openxmlformats.org/officeDocument/2006/customXml" ds:itemID="{87C39400-9FD5-4792-99B1-D3DD6B0FE925}">
  <ds:schemaRefs/>
</ds:datastoreItem>
</file>

<file path=docProps/app.xml><?xml version="1.0" encoding="utf-8"?>
<Properties xmlns="http://schemas.openxmlformats.org/officeDocument/2006/extended-properties" xmlns:vt="http://schemas.openxmlformats.org/officeDocument/2006/docPropsVTypes">
  <Template>uni_stgallen_master_01</Template>
  <TotalTime>0</TotalTime>
  <Words>913</Words>
  <Application>Microsoft Macintosh PowerPoint</Application>
  <PresentationFormat>On-screen Show (16:9)</PresentationFormat>
  <Paragraphs>107</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Gill Alt One MT Light</vt:lpstr>
      <vt:lpstr>Gill Sans MT</vt:lpstr>
      <vt:lpstr>Gill Sans Nova</vt:lpstr>
      <vt:lpstr>Gill Sans Nova Light</vt:lpstr>
      <vt:lpstr>Menlo</vt:lpstr>
      <vt:lpstr>UNISG PPT</vt:lpstr>
      <vt:lpstr>Business Analytics Group 12 Capstone Project Angestelltenfluktuation und Performance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2024-12-02T15:35:53Z</dcterms:created>
  <dcterms:modified xsi:type="dcterms:W3CDTF">2024-12-10T16:00:27Z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2024-10-15T11:30:30</vt:lpwstr>
  </property>
  <property fmtid="{D5CDD505-2E9C-101B-9397-08002B2CF9AE}" pid="3" name="TemplafyTenantId">
    <vt:lpwstr>unisg</vt:lpwstr>
  </property>
  <property fmtid="{D5CDD505-2E9C-101B-9397-08002B2CF9AE}" pid="4" name="TemplafyTemplateId">
    <vt:lpwstr>1026777457116578792</vt:lpwstr>
  </property>
  <property fmtid="{D5CDD505-2E9C-101B-9397-08002B2CF9AE}" pid="5" name="TemplafyUserProfileId">
    <vt:lpwstr>1042525384000405958</vt:lpwstr>
  </property>
  <property fmtid="{D5CDD505-2E9C-101B-9397-08002B2CF9AE}" pid="6" name="TemplafyLanguageCode">
    <vt:lpwstr>de-CH</vt:lpwstr>
  </property>
  <property fmtid="{D5CDD505-2E9C-101B-9397-08002B2CF9AE}" pid="7" name="TemplafyFromBlank">
    <vt:bool>false</vt:bool>
  </property>
</Properties>
</file>