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1" name="Google Shape;5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0" name="Google Shape;15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8" name="Google Shape;15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5" name="Google Shape;16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2" name="Google Shape;172;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8" name="Google Shape;178;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5" name="Google Shape;185;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2" name="Google Shape;192;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8" name="Google Shape;198;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6" name="Google Shape;206;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67" name="Google Shape;67;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79" name="Google Shape;7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87" name="Google Shape;87;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95" name="Google Shape;95;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4" name="Google Shape;114;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2" name="Google Shape;12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0" name="Google Shape;130;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8" name="Google Shape;13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7839075" y="123825"/>
            <a:ext cx="1143000" cy="342900"/>
          </a:xfrm>
          <a:prstGeom prst="rect">
            <a:avLst/>
          </a:prstGeom>
          <a:noFill/>
          <a:ln>
            <a:noFill/>
          </a:ln>
        </p:spPr>
      </p:pic>
      <p:sp>
        <p:nvSpPr>
          <p:cNvPr id="11" name="Google Shape;11;p1"/>
          <p:cNvSpPr/>
          <p:nvPr/>
        </p:nvSpPr>
        <p:spPr>
          <a:xfrm>
            <a:off x="7591425" y="85725"/>
            <a:ext cx="171450" cy="409575"/>
          </a:xfrm>
          <a:custGeom>
            <a:rect b="b" l="l" r="r" t="t"/>
            <a:pathLst>
              <a:path extrusionOk="0" h="409575" w="171450">
                <a:moveTo>
                  <a:pt x="171450" y="0"/>
                </a:moveTo>
                <a:lnTo>
                  <a:pt x="0" y="0"/>
                </a:lnTo>
                <a:lnTo>
                  <a:pt x="0" y="409575"/>
                </a:lnTo>
                <a:lnTo>
                  <a:pt x="171450" y="409575"/>
                </a:lnTo>
                <a:lnTo>
                  <a:pt x="171450" y="0"/>
                </a:lnTo>
                <a:close/>
              </a:path>
            </a:pathLst>
          </a:custGeom>
          <a:solidFill>
            <a:srgbClr val="84180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7439025" y="85725"/>
            <a:ext cx="104775" cy="409575"/>
          </a:xfrm>
          <a:custGeom>
            <a:rect b="b" l="l" r="r" t="t"/>
            <a:pathLst>
              <a:path extrusionOk="0" h="409575" w="104775">
                <a:moveTo>
                  <a:pt x="104775" y="0"/>
                </a:moveTo>
                <a:lnTo>
                  <a:pt x="0" y="0"/>
                </a:lnTo>
                <a:lnTo>
                  <a:pt x="0" y="409575"/>
                </a:lnTo>
                <a:lnTo>
                  <a:pt x="104775" y="409575"/>
                </a:lnTo>
                <a:lnTo>
                  <a:pt x="104775"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0" y="5086350"/>
            <a:ext cx="9144000" cy="57150"/>
          </a:xfrm>
          <a:custGeom>
            <a:rect b="b" l="l" r="r" t="t"/>
            <a:pathLst>
              <a:path extrusionOk="0" h="57150" w="9144000">
                <a:moveTo>
                  <a:pt x="9144000" y="0"/>
                </a:moveTo>
                <a:lnTo>
                  <a:pt x="0" y="0"/>
                </a:lnTo>
                <a:lnTo>
                  <a:pt x="0" y="57148"/>
                </a:lnTo>
                <a:lnTo>
                  <a:pt x="9144000" y="57148"/>
                </a:lnTo>
                <a:lnTo>
                  <a:pt x="9144000"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4763" y="90551"/>
            <a:ext cx="7286625" cy="409575"/>
          </a:xfrm>
          <a:custGeom>
            <a:rect b="b" l="l" r="r" t="t"/>
            <a:pathLst>
              <a:path extrusionOk="0" h="409575" w="7286625">
                <a:moveTo>
                  <a:pt x="7286625" y="0"/>
                </a:moveTo>
                <a:lnTo>
                  <a:pt x="0" y="0"/>
                </a:lnTo>
                <a:lnTo>
                  <a:pt x="0" y="409575"/>
                </a:lnTo>
                <a:lnTo>
                  <a:pt x="7286625" y="409575"/>
                </a:lnTo>
                <a:lnTo>
                  <a:pt x="7286625" y="0"/>
                </a:lnTo>
                <a:close/>
              </a:path>
            </a:pathLst>
          </a:custGeom>
          <a:solidFill>
            <a:srgbClr val="20316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4763" y="90551"/>
            <a:ext cx="7286625" cy="409575"/>
          </a:xfrm>
          <a:custGeom>
            <a:rect b="b" l="l" r="r" t="t"/>
            <a:pathLst>
              <a:path extrusionOk="0" h="409575" w="7286625">
                <a:moveTo>
                  <a:pt x="0" y="409575"/>
                </a:moveTo>
                <a:lnTo>
                  <a:pt x="7286625" y="409575"/>
                </a:lnTo>
                <a:lnTo>
                  <a:pt x="7286625" y="0"/>
                </a:lnTo>
                <a:lnTo>
                  <a:pt x="0" y="0"/>
                </a:lnTo>
                <a:lnTo>
                  <a:pt x="0" y="409575"/>
                </a:lnTo>
                <a:close/>
              </a:path>
            </a:pathLst>
          </a:custGeom>
          <a:noFill/>
          <a:ln cap="flat" cmpd="sng" w="25400">
            <a:solidFill>
              <a:srgbClr val="20316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txBox="1"/>
          <p:nvPr>
            <p:ph type="title"/>
          </p:nvPr>
        </p:nvSpPr>
        <p:spPr>
          <a:xfrm>
            <a:off x="2110485" y="2276157"/>
            <a:ext cx="4883785" cy="3346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SzPts val="1400"/>
              <a:buNone/>
            </a:pPr>
            <a:r>
              <a:rPr b="1" lang="en-US" sz="2000">
                <a:solidFill>
                  <a:srgbClr val="161D22"/>
                </a:solidFill>
                <a:latin typeface="Arial"/>
                <a:ea typeface="Arial"/>
                <a:cs typeface="Arial"/>
                <a:sym typeface="Arial"/>
              </a:rPr>
              <a:t>NEXT GEN EMPLOYABILITY PROGRAM</a:t>
            </a:r>
            <a:endParaRPr sz="2000">
              <a:latin typeface="Arial"/>
              <a:ea typeface="Arial"/>
              <a:cs typeface="Arial"/>
              <a:sym typeface="Arial"/>
            </a:endParaRPr>
          </a:p>
        </p:txBody>
      </p:sp>
      <p:sp>
        <p:nvSpPr>
          <p:cNvPr id="54" name="Google Shape;54;p7"/>
          <p:cNvSpPr txBox="1"/>
          <p:nvPr/>
        </p:nvSpPr>
        <p:spPr>
          <a:xfrm>
            <a:off x="2622550" y="2824797"/>
            <a:ext cx="5097815"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2"/>
                </a:solidFill>
                <a:latin typeface="Arial"/>
                <a:ea typeface="Arial"/>
                <a:cs typeface="Arial"/>
                <a:sym typeface="Arial"/>
              </a:rPr>
              <a:t>Creating a future-ready workforce</a:t>
            </a:r>
            <a:endParaRPr b="0" i="0" sz="2000" u="none" cap="none" strike="noStrike">
              <a:solidFill>
                <a:schemeClr val="dk1"/>
              </a:solidFill>
              <a:latin typeface="Arial"/>
              <a:ea typeface="Arial"/>
              <a:cs typeface="Arial"/>
              <a:sym typeface="Arial"/>
            </a:endParaRPr>
          </a:p>
        </p:txBody>
      </p:sp>
      <p:sp>
        <p:nvSpPr>
          <p:cNvPr id="55" name="Google Shape;55;p7"/>
          <p:cNvSpPr txBox="1"/>
          <p:nvPr/>
        </p:nvSpPr>
        <p:spPr>
          <a:xfrm>
            <a:off x="1175070" y="3700020"/>
            <a:ext cx="10821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a:t>
            </a:r>
            <a:endParaRPr b="0" i="0" sz="1200" u="none" cap="none" strike="noStrike">
              <a:solidFill>
                <a:schemeClr val="dk1"/>
              </a:solidFill>
              <a:latin typeface="Arial"/>
              <a:ea typeface="Arial"/>
              <a:cs typeface="Arial"/>
              <a:sym typeface="Arial"/>
            </a:endParaRPr>
          </a:p>
        </p:txBody>
      </p:sp>
      <p:sp>
        <p:nvSpPr>
          <p:cNvPr id="56" name="Google Shape;56;p7"/>
          <p:cNvSpPr txBox="1"/>
          <p:nvPr/>
        </p:nvSpPr>
        <p:spPr>
          <a:xfrm>
            <a:off x="1175067" y="3950652"/>
            <a:ext cx="2214880" cy="18530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Name : </a:t>
            </a:r>
            <a:r>
              <a:rPr lang="en-US" sz="1100">
                <a:solidFill>
                  <a:schemeClr val="dk1"/>
                </a:solidFill>
              </a:rPr>
              <a:t>PONNILAVAN R</a:t>
            </a:r>
            <a:endParaRPr b="0" i="0" sz="1100" u="none" cap="none" strike="noStrike">
              <a:solidFill>
                <a:schemeClr val="dk1"/>
              </a:solidFill>
              <a:latin typeface="Arial"/>
              <a:ea typeface="Arial"/>
              <a:cs typeface="Arial"/>
              <a:sym typeface="Arial"/>
            </a:endParaRPr>
          </a:p>
        </p:txBody>
      </p:sp>
      <p:sp>
        <p:nvSpPr>
          <p:cNvPr id="57" name="Google Shape;57;p7"/>
          <p:cNvSpPr txBox="1"/>
          <p:nvPr/>
        </p:nvSpPr>
        <p:spPr>
          <a:xfrm>
            <a:off x="1175074" y="4201849"/>
            <a:ext cx="2214900" cy="385500"/>
          </a:xfrm>
          <a:prstGeom prst="rect">
            <a:avLst/>
          </a:prstGeom>
          <a:noFill/>
          <a:ln>
            <a:noFill/>
          </a:ln>
        </p:spPr>
        <p:txBody>
          <a:bodyPr anchorCtr="0" anchor="t" bIns="0" lIns="0" spcFirstLastPara="1" rIns="0" wrap="square" tIns="15875">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ID : au4123211</a:t>
            </a:r>
            <a:r>
              <a:rPr lang="en-US" sz="1100">
                <a:solidFill>
                  <a:schemeClr val="dk1"/>
                </a:solidFill>
              </a:rPr>
              <a:t>04039</a:t>
            </a:r>
            <a:r>
              <a:rPr b="0" i="0" lang="en-US" sz="1100" u="none" cap="none" strike="noStrike">
                <a:solidFill>
                  <a:schemeClr val="dk1"/>
                </a:solidFill>
                <a:latin typeface="Arial"/>
                <a:ea typeface="Arial"/>
                <a:cs typeface="Arial"/>
                <a:sym typeface="Arial"/>
              </a:rPr>
              <a:t> REG.NO:412321104</a:t>
            </a:r>
            <a:r>
              <a:rPr lang="en-US" sz="1100">
                <a:solidFill>
                  <a:schemeClr val="dk1"/>
                </a:solidFill>
              </a:rPr>
              <a:t>039</a:t>
            </a:r>
            <a:endParaRPr b="0" i="0" sz="1100" u="none" cap="none" strike="noStrike">
              <a:solidFill>
                <a:schemeClr val="dk1"/>
              </a:solidFill>
              <a:latin typeface="Arial"/>
              <a:ea typeface="Arial"/>
              <a:cs typeface="Arial"/>
              <a:sym typeface="Arial"/>
            </a:endParaRPr>
          </a:p>
        </p:txBody>
      </p:sp>
      <p:grpSp>
        <p:nvGrpSpPr>
          <p:cNvPr id="58" name="Google Shape;58;p7"/>
          <p:cNvGrpSpPr/>
          <p:nvPr/>
        </p:nvGrpSpPr>
        <p:grpSpPr>
          <a:xfrm>
            <a:off x="202302" y="218841"/>
            <a:ext cx="8700136" cy="3239117"/>
            <a:chOff x="1107948" y="1209675"/>
            <a:chExt cx="6026277" cy="2746644"/>
          </a:xfrm>
        </p:grpSpPr>
        <p:sp>
          <p:nvSpPr>
            <p:cNvPr id="59" name="Google Shape;59;p7"/>
            <p:cNvSpPr/>
            <p:nvPr/>
          </p:nvSpPr>
          <p:spPr>
            <a:xfrm>
              <a:off x="1107948" y="3956319"/>
              <a:ext cx="5951855" cy="0"/>
            </a:xfrm>
            <a:custGeom>
              <a:rect b="b" l="l" r="r" t="t"/>
              <a:pathLst>
                <a:path extrusionOk="0" h="120000" w="5951855">
                  <a:moveTo>
                    <a:pt x="0" y="0"/>
                  </a:moveTo>
                  <a:lnTo>
                    <a:pt x="1986597" y="0"/>
                  </a:lnTo>
                </a:path>
                <a:path extrusionOk="0" h="120000" w="5951855">
                  <a:moveTo>
                    <a:pt x="4591113" y="0"/>
                  </a:moveTo>
                  <a:lnTo>
                    <a:pt x="5951410" y="0"/>
                  </a:lnTo>
                </a:path>
              </a:pathLst>
            </a:custGeom>
            <a:noFill/>
            <a:ln cap="flat" cmpd="sng" w="9525">
              <a:solidFill>
                <a:srgbClr val="000000"/>
              </a:solidFill>
              <a:prstDash val="dashDot"/>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b="0" l="0" r="0" t="0"/>
            <a:stretch/>
          </p:blipFill>
          <p:spPr>
            <a:xfrm>
              <a:off x="1838325" y="1247775"/>
              <a:ext cx="1143000" cy="666750"/>
            </a:xfrm>
            <a:prstGeom prst="rect">
              <a:avLst/>
            </a:prstGeom>
            <a:noFill/>
            <a:ln>
              <a:noFill/>
            </a:ln>
          </p:spPr>
        </p:pic>
        <p:pic>
          <p:nvPicPr>
            <p:cNvPr id="61" name="Google Shape;61;p7"/>
            <p:cNvPicPr preferRelativeResize="0"/>
            <p:nvPr/>
          </p:nvPicPr>
          <p:blipFill rotWithShape="1">
            <a:blip r:embed="rId4">
              <a:alphaModFix/>
            </a:blip>
            <a:srcRect b="0" l="0" r="0" t="0"/>
            <a:stretch/>
          </p:blipFill>
          <p:spPr>
            <a:xfrm>
              <a:off x="6457950" y="1209675"/>
              <a:ext cx="676275" cy="666750"/>
            </a:xfrm>
            <a:prstGeom prst="rect">
              <a:avLst/>
            </a:prstGeom>
            <a:noFill/>
            <a:ln>
              <a:noFill/>
            </a:ln>
          </p:spPr>
        </p:pic>
        <p:pic>
          <p:nvPicPr>
            <p:cNvPr id="62" name="Google Shape;62;p7"/>
            <p:cNvPicPr preferRelativeResize="0"/>
            <p:nvPr/>
          </p:nvPicPr>
          <p:blipFill rotWithShape="1">
            <a:blip r:embed="rId5">
              <a:alphaModFix/>
            </a:blip>
            <a:srcRect b="0" l="0" r="0" t="0"/>
            <a:stretch/>
          </p:blipFill>
          <p:spPr>
            <a:xfrm>
              <a:off x="3924300" y="1285875"/>
              <a:ext cx="1590675" cy="514350"/>
            </a:xfrm>
            <a:prstGeom prst="rect">
              <a:avLst/>
            </a:prstGeom>
            <a:noFill/>
            <a:ln>
              <a:noFill/>
            </a:ln>
          </p:spPr>
        </p:pic>
      </p:grpSp>
      <p:sp>
        <p:nvSpPr>
          <p:cNvPr id="63" name="Google Shape;63;p7"/>
          <p:cNvSpPr txBox="1"/>
          <p:nvPr/>
        </p:nvSpPr>
        <p:spPr>
          <a:xfrm>
            <a:off x="6251565" y="3700024"/>
            <a:ext cx="97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p:txBody>
      </p:sp>
      <p:sp>
        <p:nvSpPr>
          <p:cNvPr id="64" name="Google Shape;64;p7"/>
          <p:cNvSpPr txBox="1"/>
          <p:nvPr/>
        </p:nvSpPr>
        <p:spPr>
          <a:xfrm>
            <a:off x="6251575" y="3984554"/>
            <a:ext cx="2892300" cy="35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SRI RAMANUJAR  ENGINEERING  COLLEGE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53" name="Google Shape;153;p16"/>
          <p:cNvSpPr txBox="1"/>
          <p:nvPr/>
        </p:nvSpPr>
        <p:spPr>
          <a:xfrm>
            <a:off x="82867" y="626173"/>
            <a:ext cx="8402955" cy="393446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Modelling &amp; Results</a:t>
            </a:r>
            <a:endParaRPr b="0" i="0" sz="1550" u="none" cap="none" strike="noStrike">
              <a:solidFill>
                <a:schemeClr val="dk1"/>
              </a:solidFill>
              <a:latin typeface="Arial"/>
              <a:ea typeface="Arial"/>
              <a:cs typeface="Arial"/>
              <a:sym typeface="Arial"/>
            </a:endParaRPr>
          </a:p>
          <a:p>
            <a:pPr indent="-172084" lvl="0" marL="314325" marR="0" rtl="0" algn="l">
              <a:lnSpc>
                <a:spcPct val="100000"/>
              </a:lnSpc>
              <a:spcBef>
                <a:spcPts val="1435"/>
              </a:spcBef>
              <a:spcAft>
                <a:spcPts val="0"/>
              </a:spcAft>
              <a:buClr>
                <a:schemeClr val="dk1"/>
              </a:buClr>
              <a:buSzPts val="1450"/>
              <a:buFont typeface="Arial"/>
              <a:buAutoNum type="arabicPeriod"/>
            </a:pPr>
            <a:r>
              <a:rPr b="1" i="0" lang="en-US" sz="1550" u="none" cap="none" strike="noStrike">
                <a:solidFill>
                  <a:schemeClr val="dk1"/>
                </a:solidFill>
                <a:latin typeface="Arial"/>
                <a:ea typeface="Arial"/>
                <a:cs typeface="Arial"/>
                <a:sym typeface="Arial"/>
              </a:rPr>
              <a:t>User Model</a:t>
            </a:r>
            <a:r>
              <a:rPr b="0" i="0" lang="en-US" sz="1550" u="none" cap="none" strike="noStrike">
                <a:solidFill>
                  <a:schemeClr val="dk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0" lvl="0" marL="142875" marR="48260" rtl="0" algn="l">
              <a:lnSpc>
                <a:spcPct val="117857"/>
              </a:lnSpc>
              <a:spcBef>
                <a:spcPts val="10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This includes representing user profiles, preferences, listening history, and interactions within the  application.</a:t>
            </a:r>
            <a:endParaRPr b="0" i="0" sz="1400" u="none" cap="none" strike="noStrike">
              <a:solidFill>
                <a:schemeClr val="dk1"/>
              </a:solidFill>
              <a:latin typeface="Arial"/>
              <a:ea typeface="Arial"/>
              <a:cs typeface="Arial"/>
              <a:sym typeface="Arial"/>
            </a:endParaRPr>
          </a:p>
          <a:p>
            <a:pPr indent="0" lvl="0" marL="142875" marR="328295" rtl="0" algn="l">
              <a:lnSpc>
                <a:spcPct val="117857"/>
              </a:lnSpc>
              <a:spcBef>
                <a:spcPts val="8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Personalized recommendations, customized playlists, and tailored content delivery based on  individual user preferences and behavior. This enhances user engagement and satisfaction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2"/>
            </a:pPr>
            <a:r>
              <a:rPr b="1" i="0" lang="en-US" sz="1550" u="none" cap="none" strike="noStrike">
                <a:solidFill>
                  <a:schemeClr val="dk1"/>
                </a:solidFill>
                <a:latin typeface="Arial"/>
                <a:ea typeface="Arial"/>
                <a:cs typeface="Arial"/>
                <a:sym typeface="Arial"/>
              </a:rPr>
              <a:t>Content Mode</a:t>
            </a:r>
            <a:r>
              <a:rPr b="0" i="0" lang="en-US" sz="1550" u="none" cap="none" strike="noStrike">
                <a:solidFill>
                  <a:schemeClr val="dk1"/>
                </a:solidFill>
                <a:latin typeface="Arial"/>
                <a:ea typeface="Arial"/>
                <a:cs typeface="Arial"/>
                <a:sym typeface="Arial"/>
              </a:rPr>
              <a:t>l:</a:t>
            </a:r>
            <a:endParaRPr b="0" i="0" sz="1550" u="none" cap="none" strike="noStrike">
              <a:solidFill>
                <a:schemeClr val="dk1"/>
              </a:solidFill>
              <a:latin typeface="Arial"/>
              <a:ea typeface="Arial"/>
              <a:cs typeface="Arial"/>
              <a:sym typeface="Arial"/>
            </a:endParaRPr>
          </a:p>
          <a:p>
            <a:pPr indent="0" lvl="0" marL="142875" marR="0" rtl="0" algn="l">
              <a:lnSpc>
                <a:spcPct val="100000"/>
              </a:lnSpc>
              <a:spcBef>
                <a:spcPts val="2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Represents music tracks, albums, artists, genres, and associated metadata.</a:t>
            </a:r>
            <a:endParaRPr b="0" i="0" sz="1400" u="none" cap="none" strike="noStrike">
              <a:solidFill>
                <a:schemeClr val="dk1"/>
              </a:solidFill>
              <a:latin typeface="Arial"/>
              <a:ea typeface="Arial"/>
              <a:cs typeface="Arial"/>
              <a:sym typeface="Arial"/>
            </a:endParaRPr>
          </a:p>
          <a:p>
            <a:pPr indent="0" lvl="0" marL="142875" marR="165100" rtl="0" algn="l">
              <a:lnSpc>
                <a:spcPct val="117857"/>
              </a:lnSpc>
              <a:spcBef>
                <a:spcPts val="13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Efficient organization, search, and retrieval of music content. Enables features such as curated  playlists, recommendations, and personalized music discovery experiences for users.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3"/>
            </a:pPr>
            <a:r>
              <a:rPr b="1" i="0" lang="en-US" sz="1550" u="none" cap="none" strike="noStrike">
                <a:solidFill>
                  <a:schemeClr val="dk1"/>
                </a:solidFill>
                <a:latin typeface="Arial"/>
                <a:ea typeface="Arial"/>
                <a:cs typeface="Arial"/>
                <a:sym typeface="Arial"/>
              </a:rPr>
              <a:t>Performance Model</a:t>
            </a:r>
            <a:r>
              <a:rPr b="0" i="0" lang="en-US" sz="1550" u="none" cap="none" strike="noStrike">
                <a:solidFill>
                  <a:schemeClr val="dk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0" lvl="0" marL="142875" marR="127635" rtl="0" algn="l">
              <a:lnSpc>
                <a:spcPct val="117857"/>
              </a:lnSpc>
              <a:spcBef>
                <a:spcPts val="10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chemeClr val="dk1"/>
                </a:solidFill>
                <a:latin typeface="Arial"/>
                <a:ea typeface="Arial"/>
                <a:cs typeface="Arial"/>
                <a:sym typeface="Arial"/>
              </a:rPr>
              <a:t>: Monitoring and analyzing performance metrics such as server response times, page load times,  streaming latency, and network bandwidth usage.</a:t>
            </a:r>
            <a:endParaRPr b="0" i="0" sz="1400" u="none" cap="none" strike="noStrike">
              <a:solidFill>
                <a:schemeClr val="dk1"/>
              </a:solidFill>
              <a:latin typeface="Arial"/>
              <a:ea typeface="Arial"/>
              <a:cs typeface="Arial"/>
              <a:sym typeface="Arial"/>
            </a:endParaRPr>
          </a:p>
          <a:p>
            <a:pPr indent="0" lvl="0" marL="142875" marR="5080" rtl="0" algn="l">
              <a:lnSpc>
                <a:spcPct val="118571"/>
              </a:lnSpc>
              <a:spcBef>
                <a:spcPts val="7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Result</a:t>
            </a:r>
            <a:r>
              <a:rPr b="0" i="0" lang="en-US" sz="1400" u="none" cap="none" strike="noStrike">
                <a:solidFill>
                  <a:schemeClr val="dk1"/>
                </a:solidFill>
                <a:latin typeface="Arial"/>
                <a:ea typeface="Arial"/>
                <a:cs typeface="Arial"/>
                <a:sym typeface="Arial"/>
              </a:rPr>
              <a:t>: Identification of bottlenecks, resource optimization, and improvement of system performance and  scalability. Ensures a smooth and responsive user experience for all users.</a:t>
            </a:r>
            <a:endParaRPr b="0" i="0" sz="1400" u="none" cap="none" strike="noStrike">
              <a:solidFill>
                <a:schemeClr val="dk1"/>
              </a:solidFill>
              <a:latin typeface="Arial"/>
              <a:ea typeface="Arial"/>
              <a:cs typeface="Arial"/>
              <a:sym typeface="Arial"/>
            </a:endParaRPr>
          </a:p>
        </p:txBody>
      </p:sp>
      <p:sp>
        <p:nvSpPr>
          <p:cNvPr id="154" name="Google Shape;154;p16"/>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16"/>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61" name="Google Shape;161;p17"/>
          <p:cNvSpPr txBox="1"/>
          <p:nvPr>
            <p:ph type="title"/>
          </p:nvPr>
        </p:nvSpPr>
        <p:spPr>
          <a:xfrm>
            <a:off x="3184209" y="566538"/>
            <a:ext cx="2775600" cy="382800"/>
          </a:xfrm>
          <a:prstGeom prst="rect">
            <a:avLst/>
          </a:prstGeom>
          <a:noFill/>
          <a:ln>
            <a:noFill/>
          </a:ln>
        </p:spPr>
        <p:txBody>
          <a:bodyPr anchorCtr="0" anchor="t" bIns="0" lIns="0" spcFirstLastPara="1" rIns="0" wrap="square" tIns="13325">
            <a:spAutoFit/>
          </a:bodyPr>
          <a:lstStyle/>
          <a:p>
            <a:pPr indent="0" lvl="0" marL="28575" rtl="0" algn="l">
              <a:lnSpc>
                <a:spcPct val="100000"/>
              </a:lnSpc>
              <a:spcBef>
                <a:spcPts val="0"/>
              </a:spcBef>
              <a:spcAft>
                <a:spcPts val="0"/>
              </a:spcAft>
              <a:buSzPts val="1400"/>
              <a:buNone/>
            </a:pPr>
            <a:r>
              <a:rPr lang="en-US"/>
              <a:t>Homepage</a:t>
            </a:r>
            <a:endParaRPr/>
          </a:p>
        </p:txBody>
      </p:sp>
      <p:pic>
        <p:nvPicPr>
          <p:cNvPr id="162" name="Google Shape;162;p17"/>
          <p:cNvPicPr preferRelativeResize="0"/>
          <p:nvPr/>
        </p:nvPicPr>
        <p:blipFill rotWithShape="1">
          <a:blip r:embed="rId3">
            <a:alphaModFix/>
          </a:blip>
          <a:srcRect b="4119" l="0" r="1086" t="4988"/>
          <a:stretch/>
        </p:blipFill>
        <p:spPr>
          <a:xfrm>
            <a:off x="314325" y="1085674"/>
            <a:ext cx="7716182" cy="399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68" name="Google Shape;168;p18"/>
          <p:cNvSpPr txBox="1"/>
          <p:nvPr/>
        </p:nvSpPr>
        <p:spPr>
          <a:xfrm>
            <a:off x="3906901" y="807148"/>
            <a:ext cx="133667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Log in</a:t>
            </a:r>
            <a:endParaRPr b="0" i="0" sz="1400" u="none" cap="none" strike="noStrike">
              <a:solidFill>
                <a:schemeClr val="dk1"/>
              </a:solidFill>
              <a:latin typeface="Arial"/>
              <a:ea typeface="Arial"/>
              <a:cs typeface="Arial"/>
              <a:sym typeface="Arial"/>
            </a:endParaRPr>
          </a:p>
        </p:txBody>
      </p:sp>
      <p:pic>
        <p:nvPicPr>
          <p:cNvPr id="169" name="Google Shape;169;p18"/>
          <p:cNvPicPr preferRelativeResize="0"/>
          <p:nvPr/>
        </p:nvPicPr>
        <p:blipFill rotWithShape="1">
          <a:blip r:embed="rId3">
            <a:alphaModFix/>
          </a:blip>
          <a:srcRect b="0" l="814" r="814" t="0"/>
          <a:stretch/>
        </p:blipFill>
        <p:spPr>
          <a:xfrm>
            <a:off x="1209675" y="1057275"/>
            <a:ext cx="67246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171450" y="129857"/>
            <a:ext cx="4337050" cy="7505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5080" rtl="0" algn="r">
              <a:lnSpc>
                <a:spcPct val="100000"/>
              </a:lnSpc>
              <a:spcBef>
                <a:spcPts val="5"/>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Service-Page</a:t>
            </a:r>
            <a:endParaRPr b="0" i="0" sz="1400" u="none" cap="none" strike="noStrike">
              <a:solidFill>
                <a:schemeClr val="dk1"/>
              </a:solidFill>
              <a:latin typeface="Arial"/>
              <a:ea typeface="Arial"/>
              <a:cs typeface="Arial"/>
              <a:sym typeface="Arial"/>
            </a:endParaRPr>
          </a:p>
        </p:txBody>
      </p:sp>
      <p:pic>
        <p:nvPicPr>
          <p:cNvPr id="175" name="Google Shape;175;p19"/>
          <p:cNvPicPr preferRelativeResize="0"/>
          <p:nvPr/>
        </p:nvPicPr>
        <p:blipFill rotWithShape="1">
          <a:blip r:embed="rId3">
            <a:alphaModFix/>
          </a:blip>
          <a:srcRect b="5187" l="0" r="0" t="5187"/>
          <a:stretch/>
        </p:blipFill>
        <p:spPr>
          <a:xfrm>
            <a:off x="628650" y="952500"/>
            <a:ext cx="7362825" cy="371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81" name="Google Shape;181;p20"/>
          <p:cNvSpPr txBox="1"/>
          <p:nvPr/>
        </p:nvSpPr>
        <p:spPr>
          <a:xfrm>
            <a:off x="3763645" y="828357"/>
            <a:ext cx="1623060"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Departments-Page</a:t>
            </a:r>
            <a:endParaRPr b="0" i="0" sz="1400" u="none" cap="none" strike="noStrike">
              <a:solidFill>
                <a:schemeClr val="dk1"/>
              </a:solidFill>
              <a:latin typeface="Arial"/>
              <a:ea typeface="Arial"/>
              <a:cs typeface="Arial"/>
              <a:sym typeface="Arial"/>
            </a:endParaRPr>
          </a:p>
        </p:txBody>
      </p:sp>
      <p:pic>
        <p:nvPicPr>
          <p:cNvPr id="182" name="Google Shape;182;p20"/>
          <p:cNvPicPr preferRelativeResize="0"/>
          <p:nvPr/>
        </p:nvPicPr>
        <p:blipFill rotWithShape="1">
          <a:blip r:embed="rId3">
            <a:alphaModFix/>
          </a:blip>
          <a:srcRect b="4404" l="0" r="0" t="4404"/>
          <a:stretch/>
        </p:blipFill>
        <p:spPr>
          <a:xfrm>
            <a:off x="1000125" y="1190625"/>
            <a:ext cx="7143750" cy="366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88" name="Google Shape;188;p21"/>
          <p:cNvSpPr txBox="1"/>
          <p:nvPr/>
        </p:nvSpPr>
        <p:spPr>
          <a:xfrm>
            <a:off x="3658382" y="706684"/>
            <a:ext cx="3165812" cy="2190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Album-Page</a:t>
            </a:r>
            <a:endParaRPr b="0" i="0" sz="1400" u="none" cap="none" strike="noStrike">
              <a:solidFill>
                <a:schemeClr val="dk1"/>
              </a:solidFill>
              <a:latin typeface="Arial"/>
              <a:ea typeface="Arial"/>
              <a:cs typeface="Arial"/>
              <a:sym typeface="Arial"/>
            </a:endParaRPr>
          </a:p>
        </p:txBody>
      </p:sp>
      <p:pic>
        <p:nvPicPr>
          <p:cNvPr id="189" name="Google Shape;189;p21"/>
          <p:cNvPicPr preferRelativeResize="0"/>
          <p:nvPr/>
        </p:nvPicPr>
        <p:blipFill rotWithShape="1">
          <a:blip r:embed="rId3">
            <a:alphaModFix/>
          </a:blip>
          <a:srcRect b="32198" l="0" r="0" t="9492"/>
          <a:stretch/>
        </p:blipFill>
        <p:spPr>
          <a:xfrm>
            <a:off x="0" y="1366771"/>
            <a:ext cx="9143999" cy="33063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95" name="Google Shape;195;p22"/>
          <p:cNvSpPr txBox="1"/>
          <p:nvPr/>
        </p:nvSpPr>
        <p:spPr>
          <a:xfrm>
            <a:off x="202564" y="645570"/>
            <a:ext cx="8411210" cy="4348226"/>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Future Enhancements</a:t>
            </a:r>
            <a:r>
              <a:rPr b="1" i="0" lang="en-US" sz="1550" u="none" cap="none" strike="noStrike">
                <a:solidFill>
                  <a:srgbClr val="374151"/>
                </a:solidFill>
                <a:latin typeface="Arial"/>
                <a:ea typeface="Arial"/>
                <a:cs typeface="Arial"/>
                <a:sym typeface="Arial"/>
              </a:rPr>
              <a:t>:</a:t>
            </a:r>
            <a:endParaRPr b="0" i="0" sz="1550" u="none" cap="none" strike="noStrike">
              <a:solidFill>
                <a:schemeClr val="dk1"/>
              </a:solidFill>
              <a:latin typeface="Arial"/>
              <a:ea typeface="Arial"/>
              <a:cs typeface="Arial"/>
              <a:sym typeface="Arial"/>
            </a:endParaRPr>
          </a:p>
          <a:p>
            <a:pPr indent="-229233" lvl="0" marL="334010" marR="0" rtl="0" algn="l">
              <a:lnSpc>
                <a:spcPct val="100000"/>
              </a:lnSpc>
              <a:spcBef>
                <a:spcPts val="285"/>
              </a:spcBef>
              <a:spcAft>
                <a:spcPts val="0"/>
              </a:spcAft>
              <a:buClr>
                <a:schemeClr val="dk1"/>
              </a:buClr>
              <a:buSzPts val="1400"/>
              <a:buFont typeface="Calibri"/>
              <a:buAutoNum type="arabicPeriod"/>
            </a:pPr>
            <a:r>
              <a:rPr b="1" i="0" lang="en-US" sz="1400" u="none" cap="none" strike="noStrike">
                <a:solidFill>
                  <a:schemeClr val="dk1"/>
                </a:solidFill>
                <a:latin typeface="Calibri"/>
                <a:ea typeface="Calibri"/>
                <a:cs typeface="Calibri"/>
                <a:sym typeface="Calibri"/>
              </a:rPr>
              <a:t>Enhanced Recommendation Engine:</a:t>
            </a:r>
            <a:endParaRPr b="0" i="0" sz="1400" u="none" cap="none" strike="noStrike">
              <a:solidFill>
                <a:schemeClr val="dk1"/>
              </a:solidFill>
              <a:latin typeface="Calibri"/>
              <a:ea typeface="Calibri"/>
              <a:cs typeface="Calibri"/>
              <a:sym typeface="Calibri"/>
            </a:endParaRPr>
          </a:p>
          <a:p>
            <a:pPr indent="0" lvl="0" marL="104775" marR="493394" rtl="0" algn="l">
              <a:lnSpc>
                <a:spcPct val="117857"/>
              </a:lnSpc>
              <a:spcBef>
                <a:spcPts val="13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Implement machine learning algorithms to improve the accuracy and relevance of music recommendations.  Incorporate collaborative filtering, content-based filtering, and hybrid recommendation approaches.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Allow users to provide feedback on recommended songs to further refine the recommendation algorithm.</a:t>
            </a:r>
            <a:endParaRPr b="0" i="0" sz="1400" u="none" cap="none" strike="noStrike">
              <a:solidFill>
                <a:schemeClr val="dk1"/>
              </a:solidFill>
              <a:latin typeface="Calibri"/>
              <a:ea typeface="Calibri"/>
              <a:cs typeface="Calibri"/>
              <a:sym typeface="Calibri"/>
            </a:endParaRPr>
          </a:p>
          <a:p>
            <a:pPr indent="-229233" lvl="0" marL="334010" marR="0" rtl="0" algn="l">
              <a:lnSpc>
                <a:spcPct val="118214"/>
              </a:lnSpc>
              <a:spcBef>
                <a:spcPts val="0"/>
              </a:spcBef>
              <a:spcAft>
                <a:spcPts val="0"/>
              </a:spcAft>
              <a:buClr>
                <a:schemeClr val="dk1"/>
              </a:buClr>
              <a:buSzPts val="1400"/>
              <a:buFont typeface="Calibri"/>
              <a:buAutoNum type="arabicPeriod" startAt="2"/>
            </a:pPr>
            <a:r>
              <a:rPr b="1" i="0" lang="en-US" sz="1400" u="none" cap="none" strike="noStrike">
                <a:solidFill>
                  <a:schemeClr val="dk1"/>
                </a:solidFill>
                <a:latin typeface="Calibri"/>
                <a:ea typeface="Calibri"/>
                <a:cs typeface="Calibri"/>
                <a:sym typeface="Calibri"/>
              </a:rPr>
              <a:t>Social Collaboration Features: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Expand social features to enable collaborative playlist creation among multiple users.</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5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Introduce group listening sessions where users can listen to the same playlist simultaneously and chat in real-time.</a:t>
            </a:r>
            <a:endParaRPr b="0" i="0" sz="1400" u="none" cap="none" strike="noStrike">
              <a:solidFill>
                <a:schemeClr val="dk1"/>
              </a:solidFill>
              <a:latin typeface="Calibri"/>
              <a:ea typeface="Calibri"/>
              <a:cs typeface="Calibri"/>
              <a:sym typeface="Calibri"/>
            </a:endParaRPr>
          </a:p>
          <a:p>
            <a:pPr indent="-229233" lvl="0" marL="334010" marR="0" rtl="0" algn="l">
              <a:lnSpc>
                <a:spcPct val="118857"/>
              </a:lnSpc>
              <a:spcBef>
                <a:spcPts val="0"/>
              </a:spcBef>
              <a:spcAft>
                <a:spcPts val="0"/>
              </a:spcAft>
              <a:buClr>
                <a:schemeClr val="dk1"/>
              </a:buClr>
              <a:buSzPts val="1400"/>
              <a:buFont typeface="Calibri"/>
              <a:buAutoNum type="arabicPeriod" startAt="3"/>
            </a:pPr>
            <a:r>
              <a:rPr b="1" i="0" lang="en-US" sz="1400" u="none" cap="none" strike="noStrike">
                <a:solidFill>
                  <a:schemeClr val="dk1"/>
                </a:solidFill>
                <a:latin typeface="Calibri"/>
                <a:ea typeface="Calibri"/>
                <a:cs typeface="Calibri"/>
                <a:sym typeface="Calibri"/>
              </a:rPr>
              <a:t>Integration with Emerging Technologies:</a:t>
            </a:r>
            <a:endParaRPr b="0" i="0" sz="1400" u="none" cap="none" strike="noStrike">
              <a:solidFill>
                <a:schemeClr val="dk1"/>
              </a:solidFill>
              <a:latin typeface="Calibri"/>
              <a:ea typeface="Calibri"/>
              <a:cs typeface="Calibri"/>
              <a:sym typeface="Calibri"/>
            </a:endParaRPr>
          </a:p>
          <a:p>
            <a:pPr indent="0" lvl="0" marL="104775" marR="156210" rtl="0" algn="l">
              <a:lnSpc>
                <a:spcPct val="117857"/>
              </a:lnSpc>
              <a:spcBef>
                <a:spcPts val="13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Explore integration with voice assistants (e.g., Amazon Alexa, Google Assistant) to enable voice-controlled music  playback and interaction.</a:t>
            </a:r>
            <a:endParaRPr b="0" i="0" sz="1400" u="none" cap="none" strike="noStrike">
              <a:solidFill>
                <a:schemeClr val="dk1"/>
              </a:solidFill>
              <a:latin typeface="Calibri"/>
              <a:ea typeface="Calibri"/>
              <a:cs typeface="Calibri"/>
              <a:sym typeface="Calibri"/>
            </a:endParaRPr>
          </a:p>
          <a:p>
            <a:pPr indent="0" lvl="0" marL="104775" marR="0" rtl="0" algn="l">
              <a:lnSpc>
                <a:spcPct val="114642"/>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Implement support for virtual reality (VR) and augmented reality (AR) technologies to create immersive music</a:t>
            </a:r>
            <a:endParaRPr b="0" i="0" sz="1400" u="none" cap="none" strike="noStrike">
              <a:solidFill>
                <a:schemeClr val="dk1"/>
              </a:solidFill>
              <a:latin typeface="Calibri"/>
              <a:ea typeface="Calibri"/>
              <a:cs typeface="Calibri"/>
              <a:sym typeface="Calibri"/>
            </a:endParaRPr>
          </a:p>
          <a:p>
            <a:pPr indent="0" lvl="0" marL="104775" marR="0" rtl="0" algn="l">
              <a:lnSpc>
                <a:spcPct val="118857"/>
              </a:lnSpc>
              <a:spcBef>
                <a:spcPts val="45"/>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experiences and virtual concert venues</a:t>
            </a:r>
            <a:r>
              <a:rPr b="0" i="0" lang="en-US" sz="1400" u="none" cap="none" strike="noStrike">
                <a:solidFill>
                  <a:srgbClr val="EBEBEB"/>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229233" lvl="0" marL="334010" marR="0" rtl="0" algn="l">
              <a:lnSpc>
                <a:spcPct val="118857"/>
              </a:lnSpc>
              <a:spcBef>
                <a:spcPts val="0"/>
              </a:spcBef>
              <a:spcAft>
                <a:spcPts val="0"/>
              </a:spcAft>
              <a:buClr>
                <a:schemeClr val="dk1"/>
              </a:buClr>
              <a:buSzPts val="1400"/>
              <a:buFont typeface="Calibri"/>
              <a:buAutoNum type="arabicPeriod" startAt="4"/>
            </a:pPr>
            <a:r>
              <a:rPr b="1" i="0" lang="en-US" sz="1400" u="none" cap="none" strike="noStrike">
                <a:solidFill>
                  <a:schemeClr val="dk1"/>
                </a:solidFill>
                <a:latin typeface="Calibri"/>
                <a:ea typeface="Calibri"/>
                <a:cs typeface="Calibri"/>
                <a:sym typeface="Calibri"/>
              </a:rPr>
              <a:t>Live Streaming and Concert Integration:</a:t>
            </a:r>
            <a:endParaRPr b="0" i="0" sz="1400" u="none" cap="none" strike="noStrike">
              <a:solidFill>
                <a:schemeClr val="dk1"/>
              </a:solidFill>
              <a:latin typeface="Calibri"/>
              <a:ea typeface="Calibri"/>
              <a:cs typeface="Calibri"/>
              <a:sym typeface="Calibri"/>
            </a:endParaRPr>
          </a:p>
          <a:p>
            <a:pPr indent="0" lvl="0" marL="104775" marR="471169" rtl="0" algn="l">
              <a:lnSpc>
                <a:spcPct val="118571"/>
              </a:lnSpc>
              <a:spcBef>
                <a:spcPts val="12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Partner with artists and event organizers to provide live streaming of concerts, music festivals, and exclusive  performances within the app.</a:t>
            </a:r>
            <a:endParaRPr b="0" i="0" sz="1400" u="none" cap="none" strike="noStrike">
              <a:solidFill>
                <a:schemeClr val="dk1"/>
              </a:solidFill>
              <a:latin typeface="Calibri"/>
              <a:ea typeface="Calibri"/>
              <a:cs typeface="Calibri"/>
              <a:sym typeface="Calibri"/>
            </a:endParaRPr>
          </a:p>
          <a:p>
            <a:pPr indent="0" lvl="0" marL="104775" marR="0" rtl="0" algn="l">
              <a:lnSpc>
                <a:spcPct val="113928"/>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Offer virtual tickets to live events and virtual meet-and-greets with artists for premium subscribers.</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201" name="Google Shape;201;p23"/>
          <p:cNvSpPr txBox="1"/>
          <p:nvPr/>
        </p:nvSpPr>
        <p:spPr>
          <a:xfrm>
            <a:off x="209867" y="762317"/>
            <a:ext cx="8042909" cy="157772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Conclusion</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15875" marR="5080" rtl="0" algn="l">
              <a:lnSpc>
                <a:spcPct val="1006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With its innovative features, seamless user experience, and robust technology stack, Music Harmony aims to  set a new standard in the music streaming industry. Whether you're a casual listener looking for your next  favorite song or a dedicated music aficionado seeking deeper insights into your favorite artists and genres,  Music Harmony is your ultimate music companion. Experience the harmony of music like never before with  Music Harmony.</a:t>
            </a:r>
            <a:endParaRPr b="0" i="0" sz="1400" u="none" cap="none" strike="noStrike">
              <a:solidFill>
                <a:schemeClr val="dk1"/>
              </a:solidFill>
              <a:latin typeface="Calibri"/>
              <a:ea typeface="Calibri"/>
              <a:cs typeface="Calibri"/>
              <a:sym typeface="Calibri"/>
            </a:endParaRPr>
          </a:p>
        </p:txBody>
      </p:sp>
      <p:sp>
        <p:nvSpPr>
          <p:cNvPr id="202" name="Google Shape;202;p2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23"/>
          <p:cNvSpPr txBox="1"/>
          <p:nvPr/>
        </p:nvSpPr>
        <p:spPr>
          <a:xfrm>
            <a:off x="217487" y="4800600"/>
            <a:ext cx="500380" cy="1428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209" name="Google Shape;209;p24"/>
          <p:cNvSpPr txBox="1"/>
          <p:nvPr>
            <p:ph type="title"/>
          </p:nvPr>
        </p:nvSpPr>
        <p:spPr>
          <a:xfrm>
            <a:off x="3504946" y="2329433"/>
            <a:ext cx="2079625" cy="457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b="1" lang="en-US" sz="3000">
                <a:solidFill>
                  <a:srgbClr val="213366"/>
                </a:solidFill>
                <a:latin typeface="Arial"/>
                <a:ea typeface="Arial"/>
                <a:cs typeface="Arial"/>
                <a:sym typeface="Arial"/>
              </a:rPr>
              <a:t>Thank You!</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nvSpPr>
        <p:spPr>
          <a:xfrm>
            <a:off x="184150" y="164242"/>
            <a:ext cx="331406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pic>
        <p:nvPicPr>
          <p:cNvPr id="70" name="Google Shape;70;p8"/>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71" name="Google Shape;71;p8"/>
          <p:cNvSpPr txBox="1"/>
          <p:nvPr>
            <p:ph type="title"/>
          </p:nvPr>
        </p:nvSpPr>
        <p:spPr>
          <a:xfrm>
            <a:off x="2412745" y="1073530"/>
            <a:ext cx="4304665"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b="1" lang="en-US" sz="2000">
                <a:solidFill>
                  <a:srgbClr val="203063"/>
                </a:solidFill>
                <a:latin typeface="Arial"/>
                <a:ea typeface="Arial"/>
                <a:cs typeface="Arial"/>
                <a:sym typeface="Arial"/>
              </a:rPr>
              <a:t>CAPSTONE PROJECT SHOWCASE</a:t>
            </a:r>
            <a:endParaRPr sz="2000">
              <a:latin typeface="Arial"/>
              <a:ea typeface="Arial"/>
              <a:cs typeface="Arial"/>
              <a:sym typeface="Arial"/>
            </a:endParaRPr>
          </a:p>
        </p:txBody>
      </p:sp>
      <p:grpSp>
        <p:nvGrpSpPr>
          <p:cNvPr id="72" name="Google Shape;72;p8"/>
          <p:cNvGrpSpPr/>
          <p:nvPr/>
        </p:nvGrpSpPr>
        <p:grpSpPr>
          <a:xfrm>
            <a:off x="957262" y="3043301"/>
            <a:ext cx="7230109" cy="533400"/>
            <a:chOff x="957262" y="3043301"/>
            <a:chExt cx="7230109" cy="533400"/>
          </a:xfrm>
        </p:grpSpPr>
        <p:sp>
          <p:nvSpPr>
            <p:cNvPr id="73" name="Google Shape;73;p8"/>
            <p:cNvSpPr/>
            <p:nvPr/>
          </p:nvSpPr>
          <p:spPr>
            <a:xfrm>
              <a:off x="957262" y="3043301"/>
              <a:ext cx="7230109" cy="533400"/>
            </a:xfrm>
            <a:custGeom>
              <a:rect b="b" l="l" r="r" t="t"/>
              <a:pathLst>
                <a:path extrusionOk="0" h="533400" w="7230109">
                  <a:moveTo>
                    <a:pt x="7140638" y="0"/>
                  </a:moveTo>
                  <a:lnTo>
                    <a:pt x="88900" y="0"/>
                  </a:lnTo>
                  <a:lnTo>
                    <a:pt x="54296" y="6977"/>
                  </a:lnTo>
                  <a:lnTo>
                    <a:pt x="26038" y="26003"/>
                  </a:lnTo>
                  <a:lnTo>
                    <a:pt x="6986" y="54221"/>
                  </a:lnTo>
                  <a:lnTo>
                    <a:pt x="0" y="88773"/>
                  </a:lnTo>
                  <a:lnTo>
                    <a:pt x="0" y="444500"/>
                  </a:lnTo>
                  <a:lnTo>
                    <a:pt x="6986" y="479071"/>
                  </a:lnTo>
                  <a:lnTo>
                    <a:pt x="26038" y="507333"/>
                  </a:lnTo>
                  <a:lnTo>
                    <a:pt x="54296" y="526403"/>
                  </a:lnTo>
                  <a:lnTo>
                    <a:pt x="88900" y="533400"/>
                  </a:lnTo>
                  <a:lnTo>
                    <a:pt x="7140638" y="533400"/>
                  </a:lnTo>
                  <a:lnTo>
                    <a:pt x="7175210" y="526403"/>
                  </a:lnTo>
                  <a:lnTo>
                    <a:pt x="7203471" y="507333"/>
                  </a:lnTo>
                  <a:lnTo>
                    <a:pt x="7222541" y="479071"/>
                  </a:lnTo>
                  <a:lnTo>
                    <a:pt x="7229538" y="444500"/>
                  </a:lnTo>
                  <a:lnTo>
                    <a:pt x="7229538" y="88773"/>
                  </a:lnTo>
                  <a:lnTo>
                    <a:pt x="7222541" y="54221"/>
                  </a:lnTo>
                  <a:lnTo>
                    <a:pt x="7203471" y="26003"/>
                  </a:lnTo>
                  <a:lnTo>
                    <a:pt x="7175210" y="6977"/>
                  </a:lnTo>
                  <a:lnTo>
                    <a:pt x="7140638" y="0"/>
                  </a:lnTo>
                  <a:close/>
                </a:path>
              </a:pathLst>
            </a:custGeom>
            <a:solidFill>
              <a:srgbClr val="DFDDF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957262" y="3043301"/>
              <a:ext cx="7230109" cy="533400"/>
            </a:xfrm>
            <a:custGeom>
              <a:rect b="b" l="l" r="r" t="t"/>
              <a:pathLst>
                <a:path extrusionOk="0" h="533400" w="7230109">
                  <a:moveTo>
                    <a:pt x="0" y="88773"/>
                  </a:moveTo>
                  <a:lnTo>
                    <a:pt x="6986" y="54221"/>
                  </a:lnTo>
                  <a:lnTo>
                    <a:pt x="26038" y="26003"/>
                  </a:lnTo>
                  <a:lnTo>
                    <a:pt x="54296" y="6977"/>
                  </a:lnTo>
                  <a:lnTo>
                    <a:pt x="88900" y="0"/>
                  </a:lnTo>
                  <a:lnTo>
                    <a:pt x="7140638" y="0"/>
                  </a:lnTo>
                  <a:lnTo>
                    <a:pt x="7175210" y="6977"/>
                  </a:lnTo>
                  <a:lnTo>
                    <a:pt x="7203471" y="26003"/>
                  </a:lnTo>
                  <a:lnTo>
                    <a:pt x="7222541" y="54221"/>
                  </a:lnTo>
                  <a:lnTo>
                    <a:pt x="7229538" y="88773"/>
                  </a:lnTo>
                  <a:lnTo>
                    <a:pt x="7229538" y="444500"/>
                  </a:lnTo>
                  <a:lnTo>
                    <a:pt x="7222541" y="479071"/>
                  </a:lnTo>
                  <a:lnTo>
                    <a:pt x="7203471" y="507333"/>
                  </a:lnTo>
                  <a:lnTo>
                    <a:pt x="7175210" y="526403"/>
                  </a:lnTo>
                  <a:lnTo>
                    <a:pt x="7140638" y="533400"/>
                  </a:lnTo>
                  <a:lnTo>
                    <a:pt x="88900" y="533400"/>
                  </a:lnTo>
                  <a:lnTo>
                    <a:pt x="54296" y="526403"/>
                  </a:lnTo>
                  <a:lnTo>
                    <a:pt x="26038" y="507333"/>
                  </a:lnTo>
                  <a:lnTo>
                    <a:pt x="6986" y="479071"/>
                  </a:lnTo>
                  <a:lnTo>
                    <a:pt x="0" y="444500"/>
                  </a:lnTo>
                  <a:lnTo>
                    <a:pt x="0" y="88773"/>
                  </a:lnTo>
                  <a:close/>
                </a:path>
              </a:pathLst>
            </a:custGeom>
            <a:noFill/>
            <a:ln cap="flat" cmpd="sng" w="25400">
              <a:solidFill>
                <a:srgbClr val="DFDDF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5" name="Google Shape;75;p8"/>
          <p:cNvSpPr txBox="1"/>
          <p:nvPr/>
        </p:nvSpPr>
        <p:spPr>
          <a:xfrm>
            <a:off x="1712341" y="2687256"/>
            <a:ext cx="5657850" cy="752475"/>
          </a:xfrm>
          <a:prstGeom prst="rect">
            <a:avLst/>
          </a:prstGeom>
          <a:noFill/>
          <a:ln>
            <a:noFill/>
          </a:ln>
        </p:spPr>
        <p:txBody>
          <a:bodyPr anchorCtr="0" anchor="t" bIns="0" lIns="0" spcFirstLastPara="1" rIns="0" wrap="square" tIns="15875">
            <a:spAutoFit/>
          </a:bodyPr>
          <a:lstStyle/>
          <a:p>
            <a:pPr indent="0" lvl="0" marL="59055" marR="0" rtl="0" algn="ctr">
              <a:lnSpc>
                <a:spcPct val="100000"/>
              </a:lnSpc>
              <a:spcBef>
                <a:spcPts val="0"/>
              </a:spcBef>
              <a:spcAft>
                <a:spcPts val="0"/>
              </a:spcAft>
              <a:buClr>
                <a:srgbClr val="000000"/>
              </a:buClr>
              <a:buSzPts val="1550"/>
              <a:buFont typeface="Arial"/>
              <a:buNone/>
            </a:pPr>
            <a:r>
              <a:rPr b="1" i="0" lang="en-US" sz="1550" u="none" cap="none" strike="noStrike">
                <a:solidFill>
                  <a:srgbClr val="FFFFFF"/>
                </a:solidFill>
                <a:latin typeface="Arial"/>
                <a:ea typeface="Arial"/>
                <a:cs typeface="Arial"/>
                <a:sym typeface="Arial"/>
              </a:rPr>
              <a:t>Project Title</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50"/>
              <a:buFont typeface="Arial"/>
              <a:buNone/>
            </a:pPr>
            <a:r>
              <a:rPr b="1" i="0" lang="en-US" sz="1550" u="none" cap="none" strike="noStrike">
                <a:solidFill>
                  <a:schemeClr val="dk1"/>
                </a:solidFill>
                <a:latin typeface="Arial"/>
                <a:ea typeface="Arial"/>
                <a:cs typeface="Arial"/>
                <a:sym typeface="Arial"/>
              </a:rPr>
              <a:t>MUSIC WEB APPLICATION USING DJANGO FRAMEWORK</a:t>
            </a:r>
            <a:endParaRPr b="0" i="0" sz="1550" u="none" cap="none" strike="noStrike">
              <a:solidFill>
                <a:schemeClr val="dk1"/>
              </a:solidFill>
              <a:latin typeface="Arial"/>
              <a:ea typeface="Arial"/>
              <a:cs typeface="Arial"/>
              <a:sym typeface="Arial"/>
            </a:endParaRPr>
          </a:p>
        </p:txBody>
      </p:sp>
      <p:sp>
        <p:nvSpPr>
          <p:cNvPr id="76" name="Google Shape;76;p8"/>
          <p:cNvSpPr txBox="1"/>
          <p:nvPr/>
        </p:nvSpPr>
        <p:spPr>
          <a:xfrm>
            <a:off x="1408811" y="3998340"/>
            <a:ext cx="6322695" cy="510414"/>
          </a:xfrm>
          <a:prstGeom prst="rect">
            <a:avLst/>
          </a:prstGeom>
          <a:noFill/>
          <a:ln>
            <a:noFill/>
          </a:ln>
        </p:spPr>
        <p:txBody>
          <a:bodyPr anchorCtr="0" anchor="t" bIns="0" lIns="0" spcFirstLastPara="1" rIns="0" wrap="square" tIns="12050">
            <a:spAutoFit/>
          </a:bodyPr>
          <a:lstStyle/>
          <a:p>
            <a:pPr indent="-810895" lvl="0" marL="822960" marR="5080" rtl="0" algn="l">
              <a:lnSpc>
                <a:spcPct val="109000"/>
              </a:lnSpc>
              <a:spcBef>
                <a:spcPts val="0"/>
              </a:spcBef>
              <a:spcAft>
                <a:spcPts val="0"/>
              </a:spcAft>
              <a:buClr>
                <a:srgbClr val="000000"/>
              </a:buClr>
              <a:buSzPts val="1550"/>
              <a:buFont typeface="Arial"/>
              <a:buNone/>
            </a:pPr>
            <a:r>
              <a:rPr b="0" i="0" lang="en-US" sz="1550" u="none" cap="none" strike="noStrike">
                <a:solidFill>
                  <a:srgbClr val="FFFFFF"/>
                </a:solidFill>
                <a:latin typeface="Arial"/>
                <a:ea typeface="Arial"/>
                <a:cs typeface="Arial"/>
                <a:sym typeface="Arial"/>
              </a:rPr>
              <a:t>Abstract | Problem Statement | Project Overview | Proposed Solution |  Technology Used | Modelling &amp; Results | Conclusion</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82" name="Google Shape;82;p9"/>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9"/>
          <p:cNvSpPr txBox="1"/>
          <p:nvPr/>
        </p:nvSpPr>
        <p:spPr>
          <a:xfrm>
            <a:off x="217170" y="620712"/>
            <a:ext cx="8375650" cy="355579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Abstract</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20"/>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Music Streaming App is a powerful music streaming software that allows users to log into the</a:t>
            </a:r>
            <a:endParaRPr b="0" i="0" sz="1550" u="none" cap="none" strike="noStrike">
              <a:solidFill>
                <a:schemeClr val="dk1"/>
              </a:solidFill>
              <a:latin typeface="Arial"/>
              <a:ea typeface="Arial"/>
              <a:cs typeface="Arial"/>
              <a:sym typeface="Arial"/>
            </a:endParaRPr>
          </a:p>
          <a:p>
            <a:pPr indent="0" lvl="0" marL="12700" marR="577850" rtl="0" algn="l">
              <a:lnSpc>
                <a:spcPct val="104900"/>
              </a:lnSpc>
              <a:spcBef>
                <a:spcPts val="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system, add albums, and add songs to the playlist. All songs listened to by other users  registered on the system can also be found in the album.</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1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This music software also has music download capabilities, allowing users to listen to music</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95"/>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even when they are not connected to the internet.</a:t>
            </a:r>
            <a:endParaRPr b="0" i="0" sz="1550" u="none" cap="none" strike="noStrike">
              <a:solidFill>
                <a:schemeClr val="dk1"/>
              </a:solidFill>
              <a:latin typeface="Arial"/>
              <a:ea typeface="Arial"/>
              <a:cs typeface="Arial"/>
              <a:sym typeface="Arial"/>
            </a:endParaRPr>
          </a:p>
          <a:p>
            <a:pPr indent="0" lvl="0" marL="12700" marR="0" rtl="0" algn="l">
              <a:lnSpc>
                <a:spcPct val="100000"/>
              </a:lnSpc>
              <a:spcBef>
                <a:spcPts val="20"/>
              </a:spcBef>
              <a:spcAft>
                <a:spcPts val="0"/>
              </a:spcAft>
              <a:buClr>
                <a:srgbClr val="000000"/>
              </a:buClr>
              <a:buSzPts val="1550"/>
              <a:buFont typeface="Arial"/>
              <a:buNone/>
            </a:pPr>
            <a:r>
              <a:rPr b="0" i="0" lang="en-US" sz="1550" u="none" cap="none" strike="noStrike">
                <a:solidFill>
                  <a:schemeClr val="dk1"/>
                </a:solidFill>
                <a:latin typeface="Arial"/>
                <a:ea typeface="Arial"/>
                <a:cs typeface="Arial"/>
                <a:sym typeface="Arial"/>
              </a:rPr>
              <a:t>This project covers the following implementations:</a:t>
            </a:r>
            <a:endParaRPr b="0" i="0" sz="1550" u="none" cap="none" strike="noStrike">
              <a:solidFill>
                <a:schemeClr val="dk1"/>
              </a:solidFill>
              <a:latin typeface="Arial"/>
              <a:ea typeface="Arial"/>
              <a:cs typeface="Arial"/>
              <a:sym typeface="Arial"/>
            </a:endParaRPr>
          </a:p>
          <a:p>
            <a:pPr indent="-98425" lvl="0" marL="12700" marR="133350" rtl="0" algn="l">
              <a:lnSpc>
                <a:spcPct val="103000"/>
              </a:lnSpc>
              <a:spcBef>
                <a:spcPts val="35"/>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An online product catalogue that can be browsed: The work starts with adding many new  product catalogue features which includes displaying categories, products, and product  details.</a:t>
            </a:r>
            <a:endParaRPr b="0" i="0" sz="1550" u="none" cap="none" strike="noStrike">
              <a:solidFill>
                <a:schemeClr val="dk1"/>
              </a:solidFill>
              <a:latin typeface="Arial"/>
              <a:ea typeface="Arial"/>
              <a:cs typeface="Arial"/>
              <a:sym typeface="Arial"/>
            </a:endParaRPr>
          </a:p>
          <a:p>
            <a:pPr indent="-98425" lvl="0" marL="12700" marR="100330" rtl="0" algn="l">
              <a:lnSpc>
                <a:spcPct val="103000"/>
              </a:lnSpc>
              <a:spcBef>
                <a:spcPts val="40"/>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Searching the Catalogue: For the visual part, a text box is used in which the visitor can  enter one or more words to search through the product catalogue. In Online Music Website,  the words entered by the visitor are searched for in the songs' names and descriptions.</a:t>
            </a:r>
            <a:endParaRPr b="0" i="0" sz="1550" u="none" cap="none" strike="noStrike">
              <a:solidFill>
                <a:schemeClr val="dk1"/>
              </a:solidFill>
              <a:latin typeface="Arial"/>
              <a:ea typeface="Arial"/>
              <a:cs typeface="Arial"/>
              <a:sym typeface="Arial"/>
            </a:endParaRPr>
          </a:p>
          <a:p>
            <a:pPr indent="-98425" lvl="0" marL="12700" marR="360045" rtl="0" algn="just">
              <a:lnSpc>
                <a:spcPct val="103000"/>
              </a:lnSpc>
              <a:spcBef>
                <a:spcPts val="35"/>
              </a:spcBef>
              <a:spcAft>
                <a:spcPts val="0"/>
              </a:spcAft>
              <a:buClr>
                <a:schemeClr val="dk1"/>
              </a:buClr>
              <a:buSzPts val="1550"/>
              <a:buFont typeface="Arial"/>
              <a:buAutoNum type="arabicParenR"/>
            </a:pPr>
            <a:r>
              <a:rPr b="0" i="0" lang="en-US" sz="1550" u="none" cap="none" strike="noStrike">
                <a:solidFill>
                  <a:schemeClr val="dk1"/>
                </a:solidFill>
                <a:latin typeface="Arial"/>
                <a:ea typeface="Arial"/>
                <a:cs typeface="Arial"/>
                <a:sym typeface="Arial"/>
              </a:rPr>
              <a:t>Handling Customer Accounts: In customer account system, details such as credit card  numbers are stored in a database so that customers don't have to retype this information  each time they place an order.</a:t>
            </a:r>
            <a:endParaRPr b="0" i="0" sz="1550" u="none" cap="none" strike="noStrike">
              <a:solidFill>
                <a:schemeClr val="dk1"/>
              </a:solidFill>
              <a:latin typeface="Arial"/>
              <a:ea typeface="Arial"/>
              <a:cs typeface="Arial"/>
              <a:sym typeface="Arial"/>
            </a:endParaRPr>
          </a:p>
        </p:txBody>
      </p:sp>
      <p:sp>
        <p:nvSpPr>
          <p:cNvPr id="84" name="Google Shape;84;p9"/>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90" name="Google Shape;90;p10"/>
          <p:cNvSpPr txBox="1"/>
          <p:nvPr/>
        </p:nvSpPr>
        <p:spPr>
          <a:xfrm>
            <a:off x="75564" y="619061"/>
            <a:ext cx="8921115" cy="364998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Problem Statement</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User Experience (UX):</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features and functionalities should be prioritized to enhance user satisfaction and retention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Performance and Scalability :</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Design the application architecture to handle a large volume of concurrent users and scale dynamically based on demand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Cross-Platform Compatibility:</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6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Develop the application to be responsive and compatible with various devices, including desktops, laptops, tablets, and smart phones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Social Integration:</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privacy and security measures should be implemented to protect user data and ensure a safe online environment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Monetization Strategy:</a:t>
            </a:r>
            <a:endParaRPr b="0" i="0" sz="1200" u="none" cap="none" strike="noStrike">
              <a:solidFill>
                <a:schemeClr val="dk1"/>
              </a:solidFill>
              <a:latin typeface="Arial"/>
              <a:ea typeface="Arial"/>
              <a:cs typeface="Arial"/>
              <a:sym typeface="Arial"/>
            </a:endParaRPr>
          </a:p>
          <a:p>
            <a:pPr indent="0" lvl="0" marL="12700" marR="441959" rtl="0" algn="l">
              <a:lnSpc>
                <a:spcPct val="119166"/>
              </a:lnSpc>
              <a:spcBef>
                <a:spcPts val="5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What monetization models (e.g., subscription, ad-based, premium content) are viable for sustaining the operation of the music  application</a:t>
            </a:r>
            <a:endParaRPr b="0" i="0" sz="1200" u="none" cap="none" strike="noStrike">
              <a:solidFill>
                <a:schemeClr val="dk1"/>
              </a:solidFill>
              <a:latin typeface="Arial"/>
              <a:ea typeface="Arial"/>
              <a:cs typeface="Arial"/>
              <a:sym typeface="Arial"/>
            </a:endParaRPr>
          </a:p>
          <a:p>
            <a:pPr indent="0" lvl="0" marL="12700" marR="0" rtl="0" algn="l">
              <a:lnSpc>
                <a:spcPct val="115000"/>
              </a:lnSpc>
              <a:spcBef>
                <a:spcPts val="0"/>
              </a:spcBef>
              <a:spcAft>
                <a:spcPts val="0"/>
              </a:spcAft>
              <a:buClr>
                <a:srgbClr val="000000"/>
              </a:buClr>
              <a:buSzPts val="1200"/>
              <a:buFont typeface="Arial"/>
              <a:buNone/>
            </a:pPr>
            <a:r>
              <a:rPr b="0" i="0" lang="en-US" sz="1200" u="none" cap="none" strike="noStrike">
                <a:solidFill>
                  <a:srgbClr val="EBEBEB"/>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p:txBody>
      </p:sp>
      <p:sp>
        <p:nvSpPr>
          <p:cNvPr id="91" name="Google Shape;91;p10"/>
          <p:cNvSpPr/>
          <p:nvPr/>
        </p:nvSpPr>
        <p:spPr>
          <a:xfrm>
            <a:off x="0" y="4643494"/>
            <a:ext cx="9144000" cy="36830"/>
          </a:xfrm>
          <a:custGeom>
            <a:rect b="b" l="l" r="r" t="t"/>
            <a:pathLst>
              <a:path extrusionOk="0" h="36829" w="9144000">
                <a:moveTo>
                  <a:pt x="0" y="0"/>
                </a:moveTo>
                <a:lnTo>
                  <a:pt x="9143999" y="36212"/>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0"/>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grpSp>
        <p:nvGrpSpPr>
          <p:cNvPr id="98" name="Google Shape;98;p11"/>
          <p:cNvGrpSpPr/>
          <p:nvPr/>
        </p:nvGrpSpPr>
        <p:grpSpPr>
          <a:xfrm>
            <a:off x="0" y="1389886"/>
            <a:ext cx="395287" cy="1929512"/>
            <a:chOff x="0" y="1389886"/>
            <a:chExt cx="395287" cy="1929512"/>
          </a:xfrm>
        </p:grpSpPr>
        <p:pic>
          <p:nvPicPr>
            <p:cNvPr id="99" name="Google Shape;99;p11"/>
            <p:cNvPicPr preferRelativeResize="0"/>
            <p:nvPr/>
          </p:nvPicPr>
          <p:blipFill rotWithShape="1">
            <a:blip r:embed="rId3">
              <a:alphaModFix/>
            </a:blip>
            <a:srcRect b="0" l="0" r="0" t="0"/>
            <a:stretch/>
          </p:blipFill>
          <p:spPr>
            <a:xfrm>
              <a:off x="160677" y="1389886"/>
              <a:ext cx="178820" cy="178313"/>
            </a:xfrm>
            <a:prstGeom prst="rect">
              <a:avLst/>
            </a:prstGeom>
            <a:noFill/>
            <a:ln>
              <a:noFill/>
            </a:ln>
          </p:spPr>
        </p:pic>
        <p:pic>
          <p:nvPicPr>
            <p:cNvPr id="100" name="Google Shape;100;p11"/>
            <p:cNvPicPr preferRelativeResize="0"/>
            <p:nvPr/>
          </p:nvPicPr>
          <p:blipFill rotWithShape="1">
            <a:blip r:embed="rId4">
              <a:alphaModFix/>
            </a:blip>
            <a:srcRect b="0" l="0" r="0" t="0"/>
            <a:stretch/>
          </p:blipFill>
          <p:spPr>
            <a:xfrm>
              <a:off x="0" y="1533461"/>
              <a:ext cx="395287" cy="319087"/>
            </a:xfrm>
            <a:prstGeom prst="rect">
              <a:avLst/>
            </a:prstGeom>
            <a:noFill/>
            <a:ln>
              <a:noFill/>
            </a:ln>
          </p:spPr>
        </p:pic>
        <p:pic>
          <p:nvPicPr>
            <p:cNvPr id="101" name="Google Shape;101;p11"/>
            <p:cNvPicPr preferRelativeResize="0"/>
            <p:nvPr/>
          </p:nvPicPr>
          <p:blipFill rotWithShape="1">
            <a:blip r:embed="rId4">
              <a:alphaModFix/>
            </a:blip>
            <a:srcRect b="0" l="0" r="0" t="0"/>
            <a:stretch/>
          </p:blipFill>
          <p:spPr>
            <a:xfrm>
              <a:off x="0" y="1714436"/>
              <a:ext cx="395287" cy="319087"/>
            </a:xfrm>
            <a:prstGeom prst="rect">
              <a:avLst/>
            </a:prstGeom>
            <a:noFill/>
            <a:ln>
              <a:noFill/>
            </a:ln>
          </p:spPr>
        </p:pic>
        <p:pic>
          <p:nvPicPr>
            <p:cNvPr id="102" name="Google Shape;102;p11"/>
            <p:cNvPicPr preferRelativeResize="0"/>
            <p:nvPr/>
          </p:nvPicPr>
          <p:blipFill rotWithShape="1">
            <a:blip r:embed="rId4">
              <a:alphaModFix/>
            </a:blip>
            <a:srcRect b="0" l="0" r="0" t="0"/>
            <a:stretch/>
          </p:blipFill>
          <p:spPr>
            <a:xfrm>
              <a:off x="0" y="1895411"/>
              <a:ext cx="395287" cy="319087"/>
            </a:xfrm>
            <a:prstGeom prst="rect">
              <a:avLst/>
            </a:prstGeom>
            <a:noFill/>
            <a:ln>
              <a:noFill/>
            </a:ln>
          </p:spPr>
        </p:pic>
        <p:pic>
          <p:nvPicPr>
            <p:cNvPr id="103" name="Google Shape;103;p11"/>
            <p:cNvPicPr preferRelativeResize="0"/>
            <p:nvPr/>
          </p:nvPicPr>
          <p:blipFill rotWithShape="1">
            <a:blip r:embed="rId4">
              <a:alphaModFix/>
            </a:blip>
            <a:srcRect b="0" l="0" r="0" t="0"/>
            <a:stretch/>
          </p:blipFill>
          <p:spPr>
            <a:xfrm>
              <a:off x="0" y="2085911"/>
              <a:ext cx="395287" cy="319087"/>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0" y="2266886"/>
              <a:ext cx="395287" cy="319087"/>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0" y="2447861"/>
              <a:ext cx="395287" cy="319087"/>
            </a:xfrm>
            <a:prstGeom prst="rect">
              <a:avLst/>
            </a:prstGeom>
            <a:noFill/>
            <a:ln>
              <a:noFill/>
            </a:ln>
          </p:spPr>
        </p:pic>
        <p:pic>
          <p:nvPicPr>
            <p:cNvPr id="106" name="Google Shape;106;p11"/>
            <p:cNvPicPr preferRelativeResize="0"/>
            <p:nvPr/>
          </p:nvPicPr>
          <p:blipFill rotWithShape="1">
            <a:blip r:embed="rId4">
              <a:alphaModFix/>
            </a:blip>
            <a:srcRect b="0" l="0" r="0" t="0"/>
            <a:stretch/>
          </p:blipFill>
          <p:spPr>
            <a:xfrm>
              <a:off x="0" y="2628836"/>
              <a:ext cx="395287" cy="319087"/>
            </a:xfrm>
            <a:prstGeom prst="rect">
              <a:avLst/>
            </a:prstGeom>
            <a:noFill/>
            <a:ln>
              <a:noFill/>
            </a:ln>
          </p:spPr>
        </p:pic>
        <p:pic>
          <p:nvPicPr>
            <p:cNvPr id="107" name="Google Shape;107;p11"/>
            <p:cNvPicPr preferRelativeResize="0"/>
            <p:nvPr/>
          </p:nvPicPr>
          <p:blipFill rotWithShape="1">
            <a:blip r:embed="rId4">
              <a:alphaModFix/>
            </a:blip>
            <a:srcRect b="0" l="0" r="0" t="0"/>
            <a:stretch/>
          </p:blipFill>
          <p:spPr>
            <a:xfrm>
              <a:off x="0" y="2809811"/>
              <a:ext cx="395287" cy="319087"/>
            </a:xfrm>
            <a:prstGeom prst="rect">
              <a:avLst/>
            </a:prstGeom>
            <a:noFill/>
            <a:ln>
              <a:noFill/>
            </a:ln>
          </p:spPr>
        </p:pic>
        <p:pic>
          <p:nvPicPr>
            <p:cNvPr id="108" name="Google Shape;108;p11"/>
            <p:cNvPicPr preferRelativeResize="0"/>
            <p:nvPr/>
          </p:nvPicPr>
          <p:blipFill rotWithShape="1">
            <a:blip r:embed="rId4">
              <a:alphaModFix/>
            </a:blip>
            <a:srcRect b="0" l="0" r="0" t="0"/>
            <a:stretch/>
          </p:blipFill>
          <p:spPr>
            <a:xfrm>
              <a:off x="0" y="3000311"/>
              <a:ext cx="395287" cy="319087"/>
            </a:xfrm>
            <a:prstGeom prst="rect">
              <a:avLst/>
            </a:prstGeom>
            <a:noFill/>
            <a:ln>
              <a:noFill/>
            </a:ln>
          </p:spPr>
        </p:pic>
      </p:grpSp>
      <p:sp>
        <p:nvSpPr>
          <p:cNvPr id="109" name="Google Shape;109;p11"/>
          <p:cNvSpPr txBox="1"/>
          <p:nvPr/>
        </p:nvSpPr>
        <p:spPr>
          <a:xfrm>
            <a:off x="78739" y="589597"/>
            <a:ext cx="4966200" cy="383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Project Overview</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69215" marR="0" rtl="0" algn="l">
              <a:lnSpc>
                <a:spcPct val="100000"/>
              </a:lnSpc>
              <a:spcBef>
                <a:spcPts val="5"/>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FEATURES:</a:t>
            </a:r>
            <a:endParaRPr b="0" i="0" sz="1550" u="none" cap="none" strike="noStrike">
              <a:solidFill>
                <a:schemeClr val="dk1"/>
              </a:solidFill>
              <a:latin typeface="Arial"/>
              <a:ea typeface="Arial"/>
              <a:cs typeface="Arial"/>
              <a:sym typeface="Arial"/>
            </a:endParaRPr>
          </a:p>
          <a:p>
            <a:pPr indent="0" lvl="0" marL="307975" marR="0" rtl="0" algn="l">
              <a:lnSpc>
                <a:spcPct val="100000"/>
              </a:lnSpc>
              <a:spcBef>
                <a:spcPts val="445"/>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Sign Up and Sign In option.</a:t>
            </a:r>
            <a:endParaRPr b="0" i="0" sz="1200" u="none" cap="none" strike="noStrike">
              <a:solidFill>
                <a:schemeClr val="dk1"/>
              </a:solidFill>
              <a:latin typeface="Arial"/>
              <a:ea typeface="Arial"/>
              <a:cs typeface="Arial"/>
              <a:sym typeface="Arial"/>
            </a:endParaRPr>
          </a:p>
          <a:p>
            <a:pPr indent="0" lvl="0" marL="250825" marR="1475740" rtl="0" algn="l">
              <a:lnSpc>
                <a:spcPct val="119166"/>
              </a:lnSpc>
              <a:spcBef>
                <a:spcPts val="5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Play song, view detailed information of song  Search songs.</a:t>
            </a:r>
            <a:endParaRPr b="0" i="0" sz="1200" u="none" cap="none" strike="noStrike">
              <a:solidFill>
                <a:schemeClr val="dk1"/>
              </a:solidFill>
              <a:latin typeface="Arial"/>
              <a:ea typeface="Arial"/>
              <a:cs typeface="Arial"/>
              <a:sym typeface="Arial"/>
            </a:endParaRPr>
          </a:p>
          <a:p>
            <a:pPr indent="0" lvl="0" marL="250825" marR="1564640" rtl="0" algn="l">
              <a:lnSpc>
                <a:spcPct val="119166"/>
              </a:lnSpc>
              <a:spcBef>
                <a:spcPts val="7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Filter songs based on language and singer.  Create new playlist.</a:t>
            </a:r>
            <a:endParaRPr b="0" i="0" sz="1200" u="none" cap="none" strike="noStrike">
              <a:solidFill>
                <a:schemeClr val="dk1"/>
              </a:solidFill>
              <a:latin typeface="Arial"/>
              <a:ea typeface="Arial"/>
              <a:cs typeface="Arial"/>
              <a:sym typeface="Arial"/>
            </a:endParaRPr>
          </a:p>
          <a:p>
            <a:pPr indent="0" lvl="0" marL="250825" marR="0" rtl="0" algn="l">
              <a:lnSpc>
                <a:spcPct val="114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Add/Remove songs to/from playlist.</a:t>
            </a:r>
            <a:endParaRPr b="0" i="0" sz="1200" u="none" cap="none" strike="noStrike">
              <a:solidFill>
                <a:schemeClr val="dk1"/>
              </a:solidFill>
              <a:latin typeface="Arial"/>
              <a:ea typeface="Arial"/>
              <a:cs typeface="Arial"/>
              <a:sym typeface="Arial"/>
            </a:endParaRPr>
          </a:p>
          <a:p>
            <a:pPr indent="0" lvl="0" marL="250825" marR="0" rtl="0" algn="l">
              <a:lnSpc>
                <a:spcPct val="119166"/>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Add/Remove songs to/from favourites.</a:t>
            </a:r>
            <a:endParaRPr b="0" i="0" sz="1200" u="none" cap="none" strike="noStrike">
              <a:solidFill>
                <a:schemeClr val="dk1"/>
              </a:solidFill>
              <a:latin typeface="Arial"/>
              <a:ea typeface="Arial"/>
              <a:cs typeface="Arial"/>
              <a:sym typeface="Arial"/>
            </a:endParaRPr>
          </a:p>
          <a:p>
            <a:pPr indent="0" lvl="0" marL="250825"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Scroll through recently played/viewed songs.</a:t>
            </a:r>
            <a:endParaRPr b="0" i="0" sz="1200" u="none" cap="none" strike="noStrike">
              <a:solidFill>
                <a:schemeClr val="dk1"/>
              </a:solidFill>
              <a:latin typeface="Arial"/>
              <a:ea typeface="Arial"/>
              <a:cs typeface="Arial"/>
              <a:sym typeface="Arial"/>
            </a:endParaRPr>
          </a:p>
          <a:p>
            <a:pPr indent="0" lvl="0" marL="250825" marR="0" rtl="0" algn="l">
              <a:lnSpc>
                <a:spcPct val="100000"/>
              </a:lnSpc>
              <a:spcBef>
                <a:spcPts val="65"/>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Explore songs through your personalized playlist and favourites.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Technology Stack:</a:t>
            </a:r>
            <a:endParaRPr b="0" i="0" sz="1800" u="none" cap="none" strike="noStrike">
              <a:solidFill>
                <a:schemeClr val="dk1"/>
              </a:solidFill>
              <a:latin typeface="Arial"/>
              <a:ea typeface="Arial"/>
              <a:cs typeface="Arial"/>
              <a:sym typeface="Arial"/>
            </a:endParaRPr>
          </a:p>
          <a:p>
            <a:pPr indent="0" lvl="0" marL="12700" marR="0" rtl="0" algn="l">
              <a:lnSpc>
                <a:spcPct val="119583"/>
              </a:lnSpc>
              <a:spcBef>
                <a:spcPts val="2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Frontend</a:t>
            </a:r>
            <a:r>
              <a:rPr b="0" i="0" lang="en-US" sz="1200" u="none" cap="none" strike="noStrike">
                <a:solidFill>
                  <a:schemeClr val="dk1"/>
                </a:solidFill>
                <a:latin typeface="Arial"/>
                <a:ea typeface="Arial"/>
                <a:cs typeface="Arial"/>
                <a:sym typeface="Arial"/>
              </a:rPr>
              <a:t>: HTML5, CSS3, JavaScript (bootstrap 5)</a:t>
            </a:r>
            <a:endParaRPr b="0" i="0" sz="1200" u="none" cap="none" strike="noStrike">
              <a:solidFill>
                <a:schemeClr val="dk1"/>
              </a:solidFill>
              <a:latin typeface="Arial"/>
              <a:ea typeface="Arial"/>
              <a:cs typeface="Arial"/>
              <a:sym typeface="Arial"/>
            </a:endParaRPr>
          </a:p>
          <a:p>
            <a:pPr indent="0" lvl="0" marL="12700" marR="0" rtl="0" algn="l">
              <a:lnSpc>
                <a:spcPct val="11875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Backend</a:t>
            </a:r>
            <a:r>
              <a:rPr b="0" i="0" lang="en-US" sz="1200" u="none" cap="none" strike="noStrike">
                <a:solidFill>
                  <a:schemeClr val="dk1"/>
                </a:solidFill>
                <a:latin typeface="Arial"/>
                <a:ea typeface="Arial"/>
                <a:cs typeface="Arial"/>
                <a:sym typeface="Arial"/>
              </a:rPr>
              <a:t>: Django, python</a:t>
            </a:r>
            <a:endParaRPr b="0" i="0" sz="1200" u="none" cap="none" strike="noStrike">
              <a:solidFill>
                <a:schemeClr val="dk1"/>
              </a:solidFill>
              <a:latin typeface="Arial"/>
              <a:ea typeface="Arial"/>
              <a:cs typeface="Arial"/>
              <a:sym typeface="Arial"/>
            </a:endParaRPr>
          </a:p>
          <a:p>
            <a:pPr indent="0" lvl="0" marL="12700" marR="0" rtl="0" algn="l">
              <a:lnSpc>
                <a:spcPct val="119583"/>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Database</a:t>
            </a:r>
            <a:r>
              <a:rPr b="0" i="0" lang="en-US" sz="1200" u="none" cap="none" strike="noStrike">
                <a:solidFill>
                  <a:schemeClr val="dk1"/>
                </a:solidFill>
                <a:latin typeface="Arial"/>
                <a:ea typeface="Arial"/>
                <a:cs typeface="Arial"/>
                <a:sym typeface="Arial"/>
              </a:rPr>
              <a:t>: SQLITE</a:t>
            </a:r>
            <a:endParaRPr b="0" i="0" sz="1200" u="none" cap="none" strike="noStrike">
              <a:solidFill>
                <a:schemeClr val="dk1"/>
              </a:solidFill>
              <a:latin typeface="Arial"/>
              <a:ea typeface="Arial"/>
              <a:cs typeface="Arial"/>
              <a:sym typeface="Arial"/>
            </a:endParaRPr>
          </a:p>
        </p:txBody>
      </p:sp>
      <p:sp>
        <p:nvSpPr>
          <p:cNvPr id="110" name="Google Shape;110;p11"/>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1"/>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17" name="Google Shape;117;p12"/>
          <p:cNvSpPr txBox="1"/>
          <p:nvPr/>
        </p:nvSpPr>
        <p:spPr>
          <a:xfrm>
            <a:off x="138429" y="659066"/>
            <a:ext cx="8853805" cy="3206496"/>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Proposed Solution</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Personalized Music Discovery: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12700" marR="83185" rtl="0" algn="l">
              <a:lnSpc>
                <a:spcPct val="117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Music Harmony employs advanced recommendation algorithms that analyze user preferences, listening history,  and social interactions to deliver personalized music recommendations tailored to each user's unique taste.</a:t>
            </a:r>
            <a:endParaRPr b="0" i="0" sz="1400" u="none" cap="none" strike="noStrike">
              <a:solidFill>
                <a:schemeClr val="dk1"/>
              </a:solidFill>
              <a:latin typeface="Arial"/>
              <a:ea typeface="Arial"/>
              <a:cs typeface="Arial"/>
              <a:sym typeface="Arial"/>
            </a:endParaRPr>
          </a:p>
          <a:p>
            <a:pPr indent="0" lvl="0" marL="12700" marR="130175" rtl="0" algn="l">
              <a:lnSpc>
                <a:spcPct val="117857"/>
              </a:lnSpc>
              <a:spcBef>
                <a:spcPts val="8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Users can explore a vast library of music tracks, albums, and artists curated specifically for them, ensuring they  never run out of new music to discover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Seamless Streaming and Playback:</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a:p>
            <a:pPr indent="0" lvl="0" marL="12700"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Enjoy high-quality audio streaming with adaptive bitrate technology that ensures smooth playback across various</a:t>
            </a:r>
            <a:endParaRPr b="0" i="0" sz="1400" u="none" cap="none" strike="noStrike">
              <a:solidFill>
                <a:schemeClr val="dk1"/>
              </a:solidFill>
              <a:latin typeface="Arial"/>
              <a:ea typeface="Arial"/>
              <a:cs typeface="Arial"/>
              <a:sym typeface="Arial"/>
            </a:endParaRPr>
          </a:p>
          <a:p>
            <a:pPr indent="0" lvl="0" marL="12700" marR="0" rtl="0" algn="l">
              <a:lnSpc>
                <a:spcPct val="118857"/>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devices and network conditions.</a:t>
            </a:r>
            <a:endParaRPr b="0" i="0" sz="1400" u="none" cap="none" strike="noStrike">
              <a:solidFill>
                <a:schemeClr val="dk1"/>
              </a:solidFill>
              <a:latin typeface="Arial"/>
              <a:ea typeface="Arial"/>
              <a:cs typeface="Arial"/>
              <a:sym typeface="Arial"/>
            </a:endParaRPr>
          </a:p>
          <a:p>
            <a:pPr indent="0" lvl="0" marL="12700" marR="128904" rtl="0" algn="l">
              <a:lnSpc>
                <a:spcPct val="117857"/>
              </a:lnSpc>
              <a:spcBef>
                <a:spcPts val="135"/>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Music Harmony supports a wide range of audio formats and provides intuitive playback controls, allowing users  to play, pause, skip, shuffle, and repeat tracks effortlessly.</a:t>
            </a:r>
            <a:endParaRPr b="0" i="0" sz="1400" u="none" cap="none" strike="noStrike">
              <a:solidFill>
                <a:schemeClr val="dk1"/>
              </a:solidFill>
              <a:latin typeface="Arial"/>
              <a:ea typeface="Arial"/>
              <a:cs typeface="Arial"/>
              <a:sym typeface="Arial"/>
            </a:endParaRPr>
          </a:p>
        </p:txBody>
      </p:sp>
      <p:sp>
        <p:nvSpPr>
          <p:cNvPr id="118" name="Google Shape;118;p1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12"/>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25" name="Google Shape;125;p1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3"/>
          <p:cNvSpPr txBox="1"/>
          <p:nvPr/>
        </p:nvSpPr>
        <p:spPr>
          <a:xfrm>
            <a:off x="80327" y="563880"/>
            <a:ext cx="8935085" cy="349610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Interactive Social Features: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a:p>
            <a:pPr indent="0" lvl="0" marL="12700" marR="17780" rtl="0" algn="l">
              <a:lnSpc>
                <a:spcPct val="1006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Connect with friends, fellow music enthusiasts, and favorite artists through Music Harmony's vibrant social community.  Share your favorite tracks, albums, and playlists with friends, create collaborative playlists for group listening sessions, and  engage in lively discussions about music trends and genres.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rgbClr val="000000"/>
              </a:buClr>
              <a:buSzPts val="1450"/>
              <a:buFont typeface="Arial"/>
              <a:buNone/>
            </a:pPr>
            <a:r>
              <a:t/>
            </a:r>
            <a:endParaRPr b="0" i="0" sz="145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Customizable User Profiles: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Personalize your Music Harmony profile with your favorite genres, artists, and playlists, allowing the application to</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5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tailor music recommendations and suggestions to your musical preferences.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Immersive Music Experience: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12700" marR="31115" rtl="0" algn="l">
              <a:lnSpc>
                <a:spcPct val="1028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Dive deeper into the world of music with Music Harmony's immersive features, including artist biographies, album  reviews, and curated playlists for every mood and occasion.</a:t>
            </a:r>
            <a:endParaRPr b="0" i="0" sz="1400" u="none" cap="none" strike="noStrike">
              <a:solidFill>
                <a:schemeClr val="dk1"/>
              </a:solidFill>
              <a:latin typeface="Arial"/>
              <a:ea typeface="Arial"/>
              <a:cs typeface="Arial"/>
              <a:sym typeface="Arial"/>
            </a:endParaRPr>
          </a:p>
          <a:p>
            <a:pPr indent="0" lvl="0" marL="12700" marR="0" rtl="0" algn="l">
              <a:lnSpc>
                <a:spcPct val="118214"/>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Stay updated with the latest music releases, exclusive interviews, and behind-the-scenes content from your</a:t>
            </a:r>
            <a:endParaRPr b="0" i="0" sz="1400" u="none" cap="none" strike="noStrike">
              <a:solidFill>
                <a:schemeClr val="dk1"/>
              </a:solidFill>
              <a:latin typeface="Arial"/>
              <a:ea typeface="Arial"/>
              <a:cs typeface="Arial"/>
              <a:sym typeface="Arial"/>
            </a:endParaRPr>
          </a:p>
          <a:p>
            <a:pPr indent="0" lvl="0" marL="12700" marR="0" rtl="0" algn="l">
              <a:lnSpc>
                <a:spcPct val="100000"/>
              </a:lnSpc>
              <a:spcBef>
                <a:spcPts val="5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favorite artists and bands.</a:t>
            </a:r>
            <a:endParaRPr b="0" i="0" sz="1400" u="none" cap="none" strike="noStrike">
              <a:solidFill>
                <a:schemeClr val="dk1"/>
              </a:solidFill>
              <a:latin typeface="Arial"/>
              <a:ea typeface="Arial"/>
              <a:cs typeface="Arial"/>
              <a:sym typeface="Arial"/>
            </a:endParaRPr>
          </a:p>
        </p:txBody>
      </p:sp>
      <p:sp>
        <p:nvSpPr>
          <p:cNvPr id="127" name="Google Shape;127;p13"/>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Next Gen Employability Program</a:t>
            </a:r>
            <a:endParaRPr sz="1800"/>
          </a:p>
        </p:txBody>
      </p:sp>
      <p:sp>
        <p:nvSpPr>
          <p:cNvPr id="133" name="Google Shape;133;p14"/>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4"/>
          <p:cNvSpPr txBox="1"/>
          <p:nvPr/>
        </p:nvSpPr>
        <p:spPr>
          <a:xfrm>
            <a:off x="80327" y="597852"/>
            <a:ext cx="8256905" cy="1891918"/>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chemeClr val="dk1"/>
                </a:solidFill>
                <a:latin typeface="Calibri"/>
                <a:ea typeface="Calibri"/>
                <a:cs typeface="Calibri"/>
                <a:sym typeface="Calibri"/>
              </a:rPr>
              <a:t>Monetization Options:</a:t>
            </a:r>
            <a:endParaRPr b="0" i="0" sz="1550" u="none" cap="none" strike="noStrike">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rgbClr val="000000"/>
              </a:buClr>
              <a:buSzPts val="1550"/>
              <a:buFont typeface="Arial"/>
              <a:buNone/>
            </a:pPr>
            <a:r>
              <a:t/>
            </a:r>
            <a:endParaRPr b="0" i="0" sz="1550" u="none" cap="none" strike="noStrike">
              <a:solidFill>
                <a:schemeClr val="dk1"/>
              </a:solidFill>
              <a:latin typeface="Calibri"/>
              <a:ea typeface="Calibri"/>
              <a:cs typeface="Calibri"/>
              <a:sym typeface="Calibri"/>
            </a:endParaRPr>
          </a:p>
          <a:p>
            <a:pPr indent="0" lvl="0" marL="12700" marR="5080" rtl="0" algn="l">
              <a:lnSpc>
                <a:spcPct val="103000"/>
              </a:lnSpc>
              <a:spcBef>
                <a:spcPts val="0"/>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Music Harmony offers flexible monetization models, including subscription plans, ad-supported free  tiers, and premium content offerings such as exclusive live performances, concert streams, and  merchandise.</a:t>
            </a:r>
            <a:endParaRPr b="0" i="0" sz="1550" u="none" cap="none" strike="noStrike">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Users can choose the monetization option that best suits their preferences and budget, ensuring a</a:t>
            </a:r>
            <a:endParaRPr b="0" i="0" sz="1550" u="none" cap="none" strike="noStrike">
              <a:solidFill>
                <a:schemeClr val="dk1"/>
              </a:solidFill>
              <a:latin typeface="Calibri"/>
              <a:ea typeface="Calibri"/>
              <a:cs typeface="Calibri"/>
              <a:sym typeface="Calibri"/>
            </a:endParaRPr>
          </a:p>
          <a:p>
            <a:pPr indent="0" lvl="0" marL="12700" marR="0" rtl="0" algn="l">
              <a:lnSpc>
                <a:spcPct val="100000"/>
              </a:lnSpc>
              <a:spcBef>
                <a:spcPts val="90"/>
              </a:spcBef>
              <a:spcAft>
                <a:spcPts val="0"/>
              </a:spcAft>
              <a:buClr>
                <a:srgbClr val="000000"/>
              </a:buClr>
              <a:buSzPts val="1550"/>
              <a:buFont typeface="Arial"/>
              <a:buNone/>
            </a:pPr>
            <a:r>
              <a:rPr b="0" i="0" lang="en-US" sz="1550" u="none" cap="none" strike="noStrike">
                <a:solidFill>
                  <a:schemeClr val="dk1"/>
                </a:solidFill>
                <a:latin typeface="Calibri"/>
                <a:ea typeface="Calibri"/>
                <a:cs typeface="Calibri"/>
                <a:sym typeface="Calibri"/>
              </a:rPr>
              <a:t>sustainable revenue model for the platform while providing value to both free and paid user</a:t>
            </a:r>
            <a:endParaRPr b="0" i="0" sz="1550" u="none" cap="none" strike="noStrike">
              <a:solidFill>
                <a:schemeClr val="dk1"/>
              </a:solidFill>
              <a:latin typeface="Calibri"/>
              <a:ea typeface="Calibri"/>
              <a:cs typeface="Calibri"/>
              <a:sym typeface="Calibri"/>
            </a:endParaRPr>
          </a:p>
        </p:txBody>
      </p:sp>
      <p:sp>
        <p:nvSpPr>
          <p:cNvPr id="135" name="Google Shape;135;p14"/>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Next Gen Employability Program</a:t>
            </a:r>
            <a:endParaRPr b="0" i="0" sz="1800" u="none" cap="none" strike="noStrike">
              <a:solidFill>
                <a:schemeClr val="dk1"/>
              </a:solidFill>
              <a:latin typeface="Arial"/>
              <a:ea typeface="Arial"/>
              <a:cs typeface="Arial"/>
              <a:sym typeface="Arial"/>
            </a:endParaRPr>
          </a:p>
        </p:txBody>
      </p:sp>
      <p:sp>
        <p:nvSpPr>
          <p:cNvPr id="141" name="Google Shape;141;p15"/>
          <p:cNvSpPr txBox="1"/>
          <p:nvPr/>
        </p:nvSpPr>
        <p:spPr>
          <a:xfrm>
            <a:off x="209867" y="762317"/>
            <a:ext cx="1703070"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550"/>
              <a:buFont typeface="Arial"/>
              <a:buNone/>
            </a:pPr>
            <a:r>
              <a:rPr b="1" i="0" lang="en-US" sz="1550" u="none" cap="none" strike="noStrike">
                <a:solidFill>
                  <a:srgbClr val="203062"/>
                </a:solidFill>
                <a:latin typeface="Arial"/>
                <a:ea typeface="Arial"/>
                <a:cs typeface="Arial"/>
                <a:sym typeface="Arial"/>
              </a:rPr>
              <a:t>Technology Used</a:t>
            </a:r>
            <a:endParaRPr b="0" i="0" sz="1550" u="none" cap="none" strike="noStrike">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0"/>
          <a:stretch/>
        </p:blipFill>
        <p:spPr>
          <a:xfrm>
            <a:off x="1019175" y="1782770"/>
            <a:ext cx="2880557" cy="2513004"/>
          </a:xfrm>
          <a:prstGeom prst="rect">
            <a:avLst/>
          </a:prstGeom>
          <a:noFill/>
          <a:ln>
            <a:noFill/>
          </a:ln>
        </p:spPr>
      </p:pic>
      <p:pic>
        <p:nvPicPr>
          <p:cNvPr id="143" name="Google Shape;143;p15"/>
          <p:cNvPicPr preferRelativeResize="0"/>
          <p:nvPr/>
        </p:nvPicPr>
        <p:blipFill rotWithShape="1">
          <a:blip r:embed="rId4">
            <a:alphaModFix/>
          </a:blip>
          <a:srcRect b="0" l="0" r="0" t="0"/>
          <a:stretch/>
        </p:blipFill>
        <p:spPr>
          <a:xfrm>
            <a:off x="4562475" y="1714500"/>
            <a:ext cx="4171950" cy="2085975"/>
          </a:xfrm>
          <a:prstGeom prst="rect">
            <a:avLst/>
          </a:prstGeom>
          <a:noFill/>
          <a:ln>
            <a:noFill/>
          </a:ln>
        </p:spPr>
      </p:pic>
      <p:sp>
        <p:nvSpPr>
          <p:cNvPr id="144" name="Google Shape;144;p15"/>
          <p:cNvSpPr txBox="1"/>
          <p:nvPr/>
        </p:nvSpPr>
        <p:spPr>
          <a:xfrm>
            <a:off x="2253360" y="1387093"/>
            <a:ext cx="803275" cy="2438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Front-end</a:t>
            </a:r>
            <a:endParaRPr b="0" i="0" sz="1400" u="none" cap="none" strike="noStrike">
              <a:solidFill>
                <a:schemeClr val="dk1"/>
              </a:solidFill>
              <a:latin typeface="Arial"/>
              <a:ea typeface="Arial"/>
              <a:cs typeface="Arial"/>
              <a:sym typeface="Arial"/>
            </a:endParaRPr>
          </a:p>
        </p:txBody>
      </p:sp>
      <p:sp>
        <p:nvSpPr>
          <p:cNvPr id="145" name="Google Shape;145;p15"/>
          <p:cNvSpPr txBox="1"/>
          <p:nvPr/>
        </p:nvSpPr>
        <p:spPr>
          <a:xfrm>
            <a:off x="6265926" y="1313497"/>
            <a:ext cx="78422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Back-end</a:t>
            </a:r>
            <a:endParaRPr b="0" i="0" sz="1400" u="none" cap="none" strike="noStrike">
              <a:solidFill>
                <a:schemeClr val="dk1"/>
              </a:solidFill>
              <a:latin typeface="Arial"/>
              <a:ea typeface="Arial"/>
              <a:cs typeface="Arial"/>
              <a:sym typeface="Arial"/>
            </a:endParaRPr>
          </a:p>
        </p:txBody>
      </p:sp>
      <p:sp>
        <p:nvSpPr>
          <p:cNvPr id="146" name="Google Shape;146;p15"/>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5"/>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rgbClr val="000000"/>
              </a:buClr>
              <a:buSzPts val="950"/>
              <a:buFont typeface="Arial"/>
              <a:buNone/>
            </a:pPr>
            <a:r>
              <a:rPr b="0" i="0" lang="en-US" sz="950" u="none" cap="none" strike="noStrike">
                <a:solidFill>
                  <a:schemeClr val="dk1"/>
                </a:solidFill>
                <a:latin typeface="Arial"/>
                <a:ea typeface="Arial"/>
                <a:cs typeface="Arial"/>
                <a:sym typeface="Arial"/>
              </a:rPr>
              <a:t>Source :</a:t>
            </a:r>
            <a:endParaRPr b="0" i="0" sz="95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