
<file path=[Content_Types].xml><?xml version="1.0" encoding="utf-8"?>
<Types xmlns="http://schemas.openxmlformats.org/package/2006/content-types">
  <Override PartName="/_rels/.rels" ContentType="application/vnd.openxmlformats-package.relationships+xml"/>
  <Override PartName="/ppt/notesSlides/_rels/notesSlide15.xml.rels" ContentType="application/vnd.openxmlformats-package.relationships+xml"/>
  <Override PartName="/ppt/notesSlides/notesSlide15.xml" ContentType="application/vnd.openxmlformats-officedocument.presentationml.notesSlide+xml"/>
  <Override PartName="/ppt/_rels/presentation.xml.rels" ContentType="application/vnd.openxmlformats-package.relationships+xml"/>
  <Override PartName="/ppt/media/image7.jpeg" ContentType="image/jpeg"/>
  <Override PartName="/ppt/media/image20.jpeg" ContentType="image/jpeg"/>
  <Override PartName="/ppt/media/image9.jpeg" ContentType="image/jpeg"/>
  <Override PartName="/ppt/media/image11.jpeg" ContentType="image/jpeg"/>
  <Override PartName="/ppt/media/image22.jpeg" ContentType="image/jpeg"/>
  <Override PartName="/ppt/media/image24.jpeg" ContentType="image/jpeg"/>
  <Override PartName="/ppt/media/image13.jpeg" ContentType="image/jpeg"/>
  <Override PartName="/ppt/media/image2.jpeg" ContentType="image/jpeg"/>
  <Override PartName="/ppt/media/image30.jpeg" ContentType="image/jpeg"/>
  <Override PartName="/ppt/media/image26.jpeg" ContentType="image/jpeg"/>
  <Override PartName="/ppt/media/image15.jpeg" ContentType="image/jpeg"/>
  <Override PartName="/ppt/media/image4.jpeg" ContentType="image/jpeg"/>
  <Override PartName="/ppt/media/image32.jpeg" ContentType="image/jpeg"/>
  <Override PartName="/ppt/media/image17.jpeg" ContentType="image/jpeg"/>
  <Override PartName="/ppt/media/image28.jpeg" ContentType="image/jpeg"/>
  <Override PartName="/ppt/media/image6.jpeg" ContentType="image/jpeg"/>
  <Override PartName="/ppt/media/image34.jpeg" ContentType="image/jpeg"/>
  <Override PartName="/ppt/media/image19.jpeg" ContentType="image/jpeg"/>
  <Override PartName="/ppt/media/image8.jpeg" ContentType="image/jpeg"/>
  <Override PartName="/ppt/media/image10.jpeg" ContentType="image/jpeg"/>
  <Override PartName="/ppt/media/image21.jpeg" ContentType="image/jpeg"/>
  <Override PartName="/ppt/media/image12.jpeg" ContentType="image/jpeg"/>
  <Override PartName="/ppt/media/image23.jpeg" ContentType="image/jpeg"/>
  <Override PartName="/ppt/media/image1.jpeg" ContentType="image/jpeg"/>
  <Override PartName="/ppt/media/image25.jpeg" ContentType="image/jpeg"/>
  <Override PartName="/ppt/media/image14.jpeg" ContentType="image/jpeg"/>
  <Override PartName="/ppt/media/image3.jpeg" ContentType="image/jpeg"/>
  <Override PartName="/ppt/media/image31.jpeg" ContentType="image/jpeg"/>
  <Override PartName="/ppt/media/image16.jpeg" ContentType="image/jpeg"/>
  <Override PartName="/ppt/media/image27.jpeg" ContentType="image/jpeg"/>
  <Override PartName="/ppt/media/image5.jpeg" ContentType="image/jpeg"/>
  <Override PartName="/ppt/media/image33.jpeg" ContentType="image/jpeg"/>
  <Override PartName="/ppt/media/image29.jpeg" ContentType="image/jpeg"/>
  <Override PartName="/ppt/media/image18.jpeg" ContentType="image/jpe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0.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PlaceHolder 1"/>
          <p:cNvSpPr>
            <a:spLocks noGrp="1"/>
          </p:cNvSpPr>
          <p:nvPr>
            <p:ph type="body"/>
          </p:nvPr>
        </p:nvSpPr>
        <p:spPr>
          <a:xfrm>
            <a:off x="756000" y="5078520"/>
            <a:ext cx="6047640" cy="4811040"/>
          </a:xfrm>
          <a:prstGeom prst="rect">
            <a:avLst/>
          </a:prstGeom>
        </p:spPr>
        <p:txBody>
          <a:bodyPr bIns="0" lIns="0" rIns="0" tIns="0" wrap="none"/>
          <a:p>
            <a:r>
              <a:rPr lang="en-IN"/>
              <a:t>Click to edit the notes format</a:t>
            </a:r>
            <a:endParaRPr/>
          </a:p>
        </p:txBody>
      </p:sp>
      <p:sp>
        <p:nvSpPr>
          <p:cNvPr id="69" name="PlaceHolder 2"/>
          <p:cNvSpPr>
            <a:spLocks noGrp="1"/>
          </p:cNvSpPr>
          <p:nvPr>
            <p:ph type="hdr"/>
          </p:nvPr>
        </p:nvSpPr>
        <p:spPr>
          <a:xfrm>
            <a:off x="0" y="0"/>
            <a:ext cx="3280320" cy="534240"/>
          </a:xfrm>
          <a:prstGeom prst="rect">
            <a:avLst/>
          </a:prstGeom>
        </p:spPr>
        <p:txBody>
          <a:bodyPr bIns="0" lIns="0" rIns="0" tIns="0" wrap="none"/>
          <a:p>
            <a:r>
              <a:rPr lang="en-IN"/>
              <a:t>&lt;header&gt;</a:t>
            </a:r>
            <a:endParaRPr/>
          </a:p>
        </p:txBody>
      </p:sp>
      <p:sp>
        <p:nvSpPr>
          <p:cNvPr id="70" name="PlaceHolder 3"/>
          <p:cNvSpPr>
            <a:spLocks noGrp="1"/>
          </p:cNvSpPr>
          <p:nvPr>
            <p:ph type="dt"/>
          </p:nvPr>
        </p:nvSpPr>
        <p:spPr>
          <a:xfrm>
            <a:off x="4279320" y="0"/>
            <a:ext cx="3280320" cy="534240"/>
          </a:xfrm>
          <a:prstGeom prst="rect">
            <a:avLst/>
          </a:prstGeom>
        </p:spPr>
        <p:txBody>
          <a:bodyPr bIns="0" lIns="0" rIns="0" tIns="0" wrap="none"/>
          <a:p>
            <a:pPr algn="r"/>
            <a:r>
              <a:rPr lang="en-IN"/>
              <a:t>&lt;date/time&gt;</a:t>
            </a:r>
            <a:endParaRPr/>
          </a:p>
        </p:txBody>
      </p:sp>
      <p:sp>
        <p:nvSpPr>
          <p:cNvPr id="71" name="PlaceHolder 4"/>
          <p:cNvSpPr>
            <a:spLocks noGrp="1"/>
          </p:cNvSpPr>
          <p:nvPr>
            <p:ph type="ftr"/>
          </p:nvPr>
        </p:nvSpPr>
        <p:spPr>
          <a:xfrm>
            <a:off x="0" y="10157400"/>
            <a:ext cx="3280320" cy="534240"/>
          </a:xfrm>
          <a:prstGeom prst="rect">
            <a:avLst/>
          </a:prstGeom>
        </p:spPr>
        <p:txBody>
          <a:bodyPr anchor="b" bIns="0" lIns="0" rIns="0" tIns="0" wrap="none"/>
          <a:p>
            <a:r>
              <a:rPr lang="en-IN"/>
              <a:t>&lt;footer&gt;</a:t>
            </a:r>
            <a:endParaRPr/>
          </a:p>
        </p:txBody>
      </p:sp>
      <p:sp>
        <p:nvSpPr>
          <p:cNvPr id="72" name="PlaceHolder 5"/>
          <p:cNvSpPr>
            <a:spLocks noGrp="1"/>
          </p:cNvSpPr>
          <p:nvPr>
            <p:ph type="sldNum"/>
          </p:nvPr>
        </p:nvSpPr>
        <p:spPr>
          <a:xfrm>
            <a:off x="4279320" y="10157400"/>
            <a:ext cx="3280320" cy="534240"/>
          </a:xfrm>
          <a:prstGeom prst="rect">
            <a:avLst/>
          </a:prstGeom>
        </p:spPr>
        <p:txBody>
          <a:bodyPr anchor="b" bIns="0" lIns="0" rIns="0" tIns="0" wrap="none"/>
          <a:p>
            <a:pPr algn="r"/>
            <a:fld id="{1121D171-11C1-41C1-B1B1-E1518131D181}" type="slidenum">
              <a:rPr lang="en-IN"/>
              <a:t>&lt;number&gt;</a:t>
            </a:fld>
            <a:endParaRPr/>
          </a:p>
        </p:txBody>
      </p:sp>
    </p:spTree>
  </p:cSld>
  <p:clrMap accent1="accent1" accent2="accent2" accent3="accent3" accent4="accent4" accent5="accent5" accent6="accent6" bg1="lt1" bg2="lt2" folHlink="folHlink" hlink="hlink" tx1="dk1" tx2="dk2"/>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0" y="0"/>
            <a:ext cx="11793600" cy="11793600"/>
          </a:xfrm>
          <a:prstGeom prst="rect">
            <a:avLst/>
          </a:prstGeom>
        </p:spPr>
        <p:txBody>
          <a:bodyPr bIns="45000" lIns="90000" rIns="90000" tIns="45000"/>
          <a:p>
            <a:r>
              <a:rPr lang="en-IN"/>
              <a:t>Need improve difference between protected vs public/private</a:t>
            </a:r>
            <a:endParaRPr/>
          </a:p>
        </p:txBody>
      </p:sp>
      <p:sp>
        <p:nvSpPr>
          <p:cNvPr id="270" name="CustomShape 2"/>
          <p:cNvSpPr/>
          <p:nvPr/>
        </p:nvSpPr>
        <p:spPr>
          <a:xfrm>
            <a:off x="0" y="0"/>
            <a:ext cx="11793600" cy="11793600"/>
          </a:xfrm>
          <a:prstGeom prst="rect">
            <a:avLst/>
          </a:prstGeom>
        </p:spPr>
        <p:txBody>
          <a:bodyPr bIns="45000" lIns="90000" rIns="90000" tIns="45000"/>
          <a:p>
            <a:pPr>
              <a:lnSpc>
                <a:spcPct val="100000"/>
              </a:lnSpc>
            </a:pPr>
            <a:fld id="{51C11151-C171-4101-91F1-91C1E1013151}" type="slidenum">
              <a:rPr lang="en-IN">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25"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9"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30"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47"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48"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51"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52"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55"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56"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59"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2"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3"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64"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3"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8"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2"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IN"/>
              <a:t>Click to edit the title text format</a:t>
            </a:r>
            <a:endParaRPr/>
          </a:p>
        </p:txBody>
      </p:sp>
      <p:sp>
        <p:nvSpPr>
          <p:cNvPr id="1" name="PlaceHolder 2"/>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8880" cy="1144800"/>
          </a:xfrm>
          <a:prstGeom prst="rect">
            <a:avLst/>
          </a:prstGeom>
        </p:spPr>
        <p:txBody>
          <a:bodyPr anchor="ctr" bIns="0" lIns="0" rIns="0" tIns="0" wrap="none"/>
          <a:p>
            <a:pPr algn="ctr">
              <a:lnSpc>
                <a:spcPct val="100000"/>
              </a:lnSpc>
            </a:pPr>
            <a:r>
              <a:rPr lang="en-IN"/>
              <a:t>Click to edit the title text format</a:t>
            </a:r>
            <a:endParaRPr/>
          </a:p>
        </p:txBody>
      </p:sp>
      <p:sp>
        <p:nvSpPr>
          <p:cNvPr id="35" name="PlaceHolder 2"/>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image" Target="../media/image23.jpeg"/><Relationship Id="rId4" Type="http://schemas.openxmlformats.org/officeDocument/2006/relationships/image" Target="../media/image24.jpeg"/><Relationship Id="rId5"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CustomShape 1"/>
          <p:cNvSpPr/>
          <p:nvPr/>
        </p:nvSpPr>
        <p:spPr>
          <a:xfrm>
            <a:off x="609480" y="1600200"/>
            <a:ext cx="7848000" cy="3870720"/>
          </a:xfrm>
          <a:prstGeom prst="rect">
            <a:avLst/>
          </a:prstGeom>
        </p:spPr>
        <p:txBody>
          <a:bodyPr anchor="b" bIns="0" lIns="0" rIns="18360" tIns="0"/>
          <a:p>
            <a:endParaRPr/>
          </a:p>
          <a:p>
            <a:endParaRPr/>
          </a:p>
          <a:p>
            <a:r>
              <a:rPr b="1" lang="en-IN" sz="4000">
                <a:solidFill>
                  <a:srgbClr val="c9da92"/>
                </a:solidFill>
                <a:latin typeface="Book Antiqua"/>
              </a:rPr>
              <a:t>Object Oriented Programming</a:t>
            </a:r>
            <a:endParaRPr/>
          </a:p>
          <a:p>
            <a:r>
              <a:rPr b="1" lang="en-IN" sz="4000">
                <a:solidFill>
                  <a:srgbClr val="c9da92"/>
                </a:solidFill>
                <a:latin typeface="Book Antiqua"/>
              </a:rPr>
              <a:t> </a:t>
            </a:r>
            <a:r>
              <a:rPr b="1" lang="en-IN" sz="4000">
                <a:solidFill>
                  <a:srgbClr val="c9da92"/>
                </a:solidFill>
                <a:latin typeface="Book Antiqua"/>
              </a:rPr>
              <a:t>in </a:t>
            </a:r>
            <a:endParaRPr/>
          </a:p>
          <a:p>
            <a:r>
              <a:rPr b="1" lang="en-IN" sz="4000">
                <a:solidFill>
                  <a:srgbClr val="c9da92"/>
                </a:solidFill>
                <a:latin typeface="Book Antiqua"/>
              </a:rPr>
              <a:t>Python</a:t>
            </a:r>
            <a:endParaRPr/>
          </a:p>
          <a:p>
            <a:endParaRPr/>
          </a:p>
          <a:p>
            <a:endParaRPr/>
          </a:p>
          <a:p>
            <a:pPr algn="ctr">
              <a:lnSpc>
                <a:spcPct val="100000"/>
              </a:lnSpc>
            </a:pPr>
            <a:r>
              <a:rPr b="1" lang="en-IN" sz="3600">
                <a:solidFill>
                  <a:srgbClr val="ffc000"/>
                </a:solidFill>
                <a:latin typeface="Book Antiqua"/>
              </a:rPr>
              <a:t> </a:t>
            </a:r>
            <a:endParaRPr/>
          </a:p>
        </p:txBody>
      </p:sp>
      <p:sp>
        <p:nvSpPr>
          <p:cNvPr id="74" name="CustomShape 2"/>
          <p:cNvSpPr/>
          <p:nvPr/>
        </p:nvSpPr>
        <p:spPr>
          <a:xfrm>
            <a:off x="0" y="0"/>
            <a:ext cx="11793600" cy="11793600"/>
          </a:xfrm>
          <a:prstGeom prst="rect">
            <a:avLst/>
          </a:prstGeom>
        </p:spPr>
      </p:sp>
      <p:sp>
        <p:nvSpPr>
          <p:cNvPr id="75" name="CustomShape 3"/>
          <p:cNvSpPr/>
          <p:nvPr/>
        </p:nvSpPr>
        <p:spPr>
          <a:xfrm>
            <a:off x="0" y="0"/>
            <a:ext cx="11793600" cy="11793600"/>
          </a:xfrm>
          <a:prstGeom prst="rect">
            <a:avLst/>
          </a:prstGeom>
        </p:spPr>
      </p:sp>
      <p:sp>
        <p:nvSpPr>
          <p:cNvPr id="76" name="CustomShape 4"/>
          <p:cNvSpPr/>
          <p:nvPr/>
        </p:nvSpPr>
        <p:spPr>
          <a:xfrm>
            <a:off x="0" y="0"/>
            <a:ext cx="11793600" cy="11793600"/>
          </a:xfrm>
          <a:prstGeom prst="rect">
            <a:avLst/>
          </a:prstGeom>
        </p:spPr>
      </p:sp>
      <p:pic>
        <p:nvPicPr>
          <p:cNvPr descr="" id="77" name=""/>
          <p:cNvPicPr/>
          <p:nvPr/>
        </p:nvPicPr>
        <p:blipFill>
          <a:blip r:embed="rId1"/>
          <a:stretch>
            <a:fillRect/>
          </a:stretch>
        </p:blipFill>
        <p:spPr>
          <a:xfrm>
            <a:off x="6696000" y="23760"/>
            <a:ext cx="2374560" cy="622800"/>
          </a:xfrm>
          <a:prstGeom prst="rect">
            <a:avLst/>
          </a:prstGeom>
        </p:spPr>
      </p:pic>
      <p:sp>
        <p:nvSpPr>
          <p:cNvPr id="78" name="CustomShape 5"/>
          <p:cNvSpPr/>
          <p:nvPr/>
        </p:nvSpPr>
        <p:spPr>
          <a:xfrm>
            <a:off x="124920" y="602640"/>
            <a:ext cx="8855280" cy="6110640"/>
          </a:xfrm>
          <a:prstGeom prst="rect">
            <a:avLst/>
          </a:prstGeom>
          <a:ln w="25560">
            <a:solidFill>
              <a:srgbClr val="92d050"/>
            </a:solidFill>
            <a:round/>
          </a:ln>
        </p:spPr>
      </p:sp>
      <p:sp>
        <p:nvSpPr>
          <p:cNvPr id="79" name="CustomShape 6"/>
          <p:cNvSpPr/>
          <p:nvPr/>
        </p:nvSpPr>
        <p:spPr>
          <a:xfrm>
            <a:off x="5688000" y="4608000"/>
            <a:ext cx="2590920" cy="372600"/>
          </a:xfrm>
          <a:prstGeom prst="rect">
            <a:avLst/>
          </a:prstGeom>
        </p:spPr>
        <p:txBody>
          <a:bodyPr bIns="45000" lIns="90000" rIns="90000" tIns="45000" wrap="none"/>
          <a:p>
            <a:r>
              <a:rPr lang="en-IN"/>
              <a:t>- DURGA PRASAD</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57200" y="838080"/>
            <a:ext cx="8226000" cy="5177880"/>
          </a:xfrm>
          <a:prstGeom prst="rect">
            <a:avLst/>
          </a:prstGeom>
        </p:spPr>
        <p:txBody>
          <a:bodyPr bIns="45000" lIns="90000" rIns="90000" tIns="45000"/>
          <a:p>
            <a:pPr>
              <a:lnSpc>
                <a:spcPct val="100000"/>
              </a:lnSpc>
            </a:pPr>
            <a:r>
              <a:rPr i="1" lang="en-IN" sz="2300">
                <a:solidFill>
                  <a:srgbClr val="000000"/>
                </a:solidFill>
                <a:latin typeface="Times New Roman"/>
              </a:rPr>
              <a:t>…</a:t>
            </a:r>
            <a:r>
              <a:rPr i="1" lang="en-IN" sz="2300">
                <a:solidFill>
                  <a:srgbClr val="000000"/>
                </a:solidFill>
                <a:latin typeface="Times New Roman"/>
              </a:rPr>
              <a:t>Continue</a:t>
            </a:r>
            <a:endParaRPr/>
          </a:p>
          <a:p>
            <a:pPr>
              <a:lnSpc>
                <a:spcPct val="100000"/>
              </a:lnSpc>
            </a:pPr>
            <a:endParaRPr/>
          </a:p>
          <a:p>
            <a:pPr>
              <a:lnSpc>
                <a:spcPct val="100000"/>
              </a:lnSpc>
              <a:buSzPct val="95000"/>
              <a:buFont charset="2" typeface="Wingdings"/>
              <a:buChar char=""/>
            </a:pPr>
            <a:r>
              <a:rPr lang="en-IN" sz="2300">
                <a:solidFill>
                  <a:srgbClr val="000000"/>
                </a:solidFill>
                <a:latin typeface="Times New Roman"/>
              </a:rPr>
              <a:t>Although you must specify self explicitly when defining the method, you don’t include it when calling the method. </a:t>
            </a:r>
            <a:endParaRPr/>
          </a:p>
          <a:p>
            <a:pPr>
              <a:lnSpc>
                <a:spcPct val="100000"/>
              </a:lnSpc>
              <a:buSzPct val="95000"/>
              <a:buFont charset="2" typeface="Wingdings"/>
              <a:buChar char=""/>
            </a:pPr>
            <a:r>
              <a:rPr lang="en-IN" sz="2300">
                <a:solidFill>
                  <a:srgbClr val="000000"/>
                </a:solidFill>
                <a:latin typeface="Times New Roman"/>
              </a:rPr>
              <a:t>Python passes it for you automatically</a:t>
            </a:r>
            <a:endParaRPr/>
          </a:p>
          <a:p>
            <a:pPr>
              <a:lnSpc>
                <a:spcPct val="100000"/>
              </a:lnSpc>
            </a:pPr>
            <a:endParaRPr/>
          </a:p>
          <a:p>
            <a:pPr>
              <a:lnSpc>
                <a:spcPct val="100000"/>
              </a:lnSpc>
            </a:pPr>
            <a:r>
              <a:rPr lang="en-IN" sz="2300">
                <a:solidFill>
                  <a:srgbClr val="000000"/>
                </a:solidFill>
                <a:latin typeface="Times New Roman"/>
              </a:rPr>
              <a:t>	</a:t>
            </a:r>
            <a:r>
              <a:rPr lang="en-IN" sz="2300">
                <a:solidFill>
                  <a:srgbClr val="000000"/>
                </a:solidFill>
                <a:latin typeface="Times New Roman"/>
              </a:rPr>
              <a:t>Defining a method:</a:t>
            </a:r>
            <a:r>
              <a:rPr lang="en-IN" sz="2300">
                <a:solidFill>
                  <a:srgbClr val="000000"/>
                </a:solidFill>
                <a:latin typeface="Times New Roman"/>
              </a:rPr>
              <a:t>	</a:t>
            </a:r>
            <a:r>
              <a:rPr lang="en-IN" sz="2300">
                <a:solidFill>
                  <a:srgbClr val="000000"/>
                </a:solidFill>
                <a:latin typeface="Times New Roman"/>
              </a:rPr>
              <a:t>	</a:t>
            </a:r>
            <a:r>
              <a:rPr lang="en-IN" sz="2300">
                <a:solidFill>
                  <a:srgbClr val="000000"/>
                </a:solidFill>
                <a:latin typeface="Times New Roman"/>
              </a:rPr>
              <a:t>	</a:t>
            </a:r>
            <a:r>
              <a:rPr lang="en-IN" sz="2300">
                <a:solidFill>
                  <a:srgbClr val="000000"/>
                </a:solidFill>
                <a:latin typeface="Times New Roman"/>
              </a:rPr>
              <a:t>Calling a method:</a:t>
            </a:r>
            <a:endParaRPr/>
          </a:p>
          <a:p>
            <a:pPr>
              <a:lnSpc>
                <a:spcPct val="100000"/>
              </a:lnSpc>
            </a:pPr>
            <a:r>
              <a:rPr i="1" lang="en-IN" sz="2300">
                <a:solidFill>
                  <a:srgbClr val="000000"/>
                </a:solidFill>
                <a:latin typeface="Times New Roman"/>
              </a:rPr>
              <a:t>(this code inside a class definition.)</a:t>
            </a:r>
            <a:endParaRPr/>
          </a:p>
          <a:p>
            <a:pPr>
              <a:lnSpc>
                <a:spcPct val="100000"/>
              </a:lnSpc>
            </a:pPr>
            <a:r>
              <a:rPr lang="en-IN" sz="2300">
                <a:solidFill>
                  <a:srgbClr val="ff9933"/>
                </a:solidFill>
                <a:latin typeface="Times New Roman"/>
              </a:rPr>
              <a:t>def</a:t>
            </a:r>
            <a:r>
              <a:rPr lang="en-IN" sz="2300">
                <a:solidFill>
                  <a:srgbClr val="000000"/>
                </a:solidFill>
                <a:latin typeface="Times New Roman"/>
              </a:rPr>
              <a:t> </a:t>
            </a:r>
            <a:r>
              <a:rPr lang="en-IN" sz="2300">
                <a:solidFill>
                  <a:srgbClr val="009dd9"/>
                </a:solidFill>
                <a:latin typeface="Times New Roman"/>
              </a:rPr>
              <a:t>get_age</a:t>
            </a:r>
            <a:r>
              <a:rPr lang="en-IN" sz="2300">
                <a:solidFill>
                  <a:srgbClr val="000000"/>
                </a:solidFill>
                <a:latin typeface="Times New Roman"/>
              </a:rPr>
              <a:t>(self, num):</a:t>
            </a:r>
            <a:r>
              <a:rPr lang="en-IN" sz="2300">
                <a:solidFill>
                  <a:srgbClr val="000000"/>
                </a:solidFill>
                <a:latin typeface="Times New Roman"/>
              </a:rPr>
              <a:t>	</a:t>
            </a:r>
            <a:r>
              <a:rPr lang="en-IN" sz="2300">
                <a:solidFill>
                  <a:srgbClr val="000000"/>
                </a:solidFill>
                <a:latin typeface="Times New Roman"/>
              </a:rPr>
              <a:t>	</a:t>
            </a:r>
            <a:r>
              <a:rPr lang="en-IN" sz="2300">
                <a:solidFill>
                  <a:srgbClr val="000000"/>
                </a:solidFill>
                <a:latin typeface="Times New Roman"/>
              </a:rPr>
              <a:t>	</a:t>
            </a:r>
            <a:r>
              <a:rPr lang="en-IN" sz="2300">
                <a:solidFill>
                  <a:srgbClr val="660066"/>
                </a:solidFill>
                <a:latin typeface="Times New Roman"/>
              </a:rPr>
              <a:t>&gt;&gt;&gt;</a:t>
            </a:r>
            <a:r>
              <a:rPr lang="en-IN" sz="2300">
                <a:solidFill>
                  <a:srgbClr val="000000"/>
                </a:solidFill>
                <a:latin typeface="Times New Roman"/>
              </a:rPr>
              <a:t> x.get_age(23)</a:t>
            </a:r>
            <a:endParaRPr/>
          </a:p>
          <a:p>
            <a:pPr>
              <a:lnSpc>
                <a:spcPct val="100000"/>
              </a:lnSpc>
            </a:pPr>
            <a:r>
              <a:rPr lang="en-IN" sz="2300">
                <a:solidFill>
                  <a:srgbClr val="000000"/>
                </a:solidFill>
                <a:latin typeface="Times New Roman"/>
              </a:rPr>
              <a:t>self.age = num</a:t>
            </a:r>
            <a:endParaRPr/>
          </a:p>
          <a:p>
            <a:pPr>
              <a:lnSpc>
                <a:spcPct val="100000"/>
              </a:lnSpc>
            </a:pPr>
            <a:endParaRPr/>
          </a:p>
        </p:txBody>
      </p:sp>
      <p:sp>
        <p:nvSpPr>
          <p:cNvPr id="135" name="CustomShape 2"/>
          <p:cNvSpPr/>
          <p:nvPr/>
        </p:nvSpPr>
        <p:spPr>
          <a:xfrm>
            <a:off x="0" y="0"/>
            <a:ext cx="11793600" cy="11793600"/>
          </a:xfrm>
          <a:prstGeom prst="rect">
            <a:avLst/>
          </a:prstGeom>
        </p:spPr>
      </p:sp>
      <p:sp>
        <p:nvSpPr>
          <p:cNvPr id="136" name="CustomShape 3"/>
          <p:cNvSpPr/>
          <p:nvPr/>
        </p:nvSpPr>
        <p:spPr>
          <a:xfrm>
            <a:off x="0" y="0"/>
            <a:ext cx="11793600" cy="11793600"/>
          </a:xfrm>
          <a:prstGeom prst="rect">
            <a:avLst/>
          </a:prstGeom>
        </p:spPr>
        <p:txBody>
          <a:bodyPr bIns="45000" lIns="90000" rIns="90000" tIns="45000"/>
          <a:p>
            <a:pPr>
              <a:lnSpc>
                <a:spcPct val="100000"/>
              </a:lnSpc>
            </a:pPr>
            <a:r>
              <a:rPr lang="en-IN">
                <a:solidFill>
                  <a:srgbClr val="000000"/>
                </a:solidFill>
                <a:latin typeface="Constantia"/>
              </a:rPr>
              <a:t> </a:t>
            </a:r>
            <a:endParaRPr/>
          </a:p>
        </p:txBody>
      </p:sp>
      <p:sp>
        <p:nvSpPr>
          <p:cNvPr id="137" name="CustomShape 4"/>
          <p:cNvSpPr/>
          <p:nvPr/>
        </p:nvSpPr>
        <p:spPr>
          <a:xfrm>
            <a:off x="0" y="0"/>
            <a:ext cx="11793600" cy="11793600"/>
          </a:xfrm>
          <a:prstGeom prst="rect">
            <a:avLst/>
          </a:prstGeom>
        </p:spPr>
      </p:sp>
      <p:sp>
        <p:nvSpPr>
          <p:cNvPr id="138" name="CustomShape 5"/>
          <p:cNvSpPr/>
          <p:nvPr/>
        </p:nvSpPr>
        <p:spPr>
          <a:xfrm>
            <a:off x="147960" y="661680"/>
            <a:ext cx="8855280" cy="6110640"/>
          </a:xfrm>
          <a:prstGeom prst="rect">
            <a:avLst/>
          </a:prstGeom>
          <a:ln w="25560">
            <a:solidFill>
              <a:srgbClr val="92d050"/>
            </a:solidFill>
            <a:round/>
          </a:ln>
        </p:spPr>
      </p:sp>
      <p:pic>
        <p:nvPicPr>
          <p:cNvPr descr="" id="139" name=""/>
          <p:cNvPicPr/>
          <p:nvPr/>
        </p:nvPicPr>
        <p:blipFill>
          <a:blip r:embed="rId1"/>
          <a:stretch>
            <a:fillRect/>
          </a:stretch>
        </p:blipFill>
        <p:spPr>
          <a:xfrm>
            <a:off x="6768000" y="0"/>
            <a:ext cx="2374560" cy="622800"/>
          </a:xfrm>
          <a:prstGeom prst="rect">
            <a:avLst/>
          </a:prstGeom>
        </p:spPr>
      </p:pic>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685800" y="762120"/>
            <a:ext cx="7768800" cy="682200"/>
          </a:xfrm>
          <a:prstGeom prst="rect">
            <a:avLst/>
          </a:prstGeom>
        </p:spPr>
        <p:txBody>
          <a:bodyPr anchor="b" bIns="0" lIns="0" rIns="0" tIns="45000"/>
          <a:p>
            <a:pPr algn="ctr">
              <a:lnSpc>
                <a:spcPct val="100000"/>
              </a:lnSpc>
            </a:pPr>
            <a:r>
              <a:rPr lang="en-IN" sz="3500">
                <a:solidFill>
                  <a:srgbClr val="04617b"/>
                </a:solidFill>
                <a:latin typeface="Times New Roman"/>
                <a:ea typeface="ＭＳ Ｐゴシック"/>
              </a:rPr>
              <a:t>Deleting instances: No Need to “free”</a:t>
            </a:r>
            <a:endParaRPr/>
          </a:p>
        </p:txBody>
      </p:sp>
      <p:sp>
        <p:nvSpPr>
          <p:cNvPr id="141" name="CustomShape 2"/>
          <p:cNvSpPr/>
          <p:nvPr/>
        </p:nvSpPr>
        <p:spPr>
          <a:xfrm>
            <a:off x="0" y="0"/>
            <a:ext cx="11793600" cy="11793600"/>
          </a:xfrm>
          <a:prstGeom prst="rect">
            <a:avLst/>
          </a:prstGeom>
        </p:spPr>
      </p:sp>
      <p:sp>
        <p:nvSpPr>
          <p:cNvPr id="142" name="CustomShape 3"/>
          <p:cNvSpPr/>
          <p:nvPr/>
        </p:nvSpPr>
        <p:spPr>
          <a:xfrm>
            <a:off x="0" y="0"/>
            <a:ext cx="11793600" cy="11793600"/>
          </a:xfrm>
          <a:prstGeom prst="rect">
            <a:avLst/>
          </a:prstGeom>
        </p:spPr>
        <p:txBody>
          <a:bodyPr bIns="45000" lIns="90000" rIns="90000" tIns="45000"/>
          <a:p>
            <a:pPr>
              <a:lnSpc>
                <a:spcPct val="100000"/>
              </a:lnSpc>
            </a:pPr>
            <a:r>
              <a:rPr lang="en-IN">
                <a:solidFill>
                  <a:srgbClr val="000000"/>
                </a:solidFill>
                <a:latin typeface="Constantia"/>
              </a:rPr>
              <a:t> </a:t>
            </a:r>
            <a:endParaRPr/>
          </a:p>
        </p:txBody>
      </p:sp>
      <p:sp>
        <p:nvSpPr>
          <p:cNvPr id="143" name="CustomShape 4"/>
          <p:cNvSpPr/>
          <p:nvPr/>
        </p:nvSpPr>
        <p:spPr>
          <a:xfrm>
            <a:off x="0" y="0"/>
            <a:ext cx="11793600" cy="11793600"/>
          </a:xfrm>
          <a:prstGeom prst="rect">
            <a:avLst/>
          </a:prstGeom>
        </p:spPr>
      </p:sp>
      <p:sp>
        <p:nvSpPr>
          <p:cNvPr id="144" name="CustomShape 5"/>
          <p:cNvSpPr/>
          <p:nvPr/>
        </p:nvSpPr>
        <p:spPr>
          <a:xfrm>
            <a:off x="533520" y="1828800"/>
            <a:ext cx="7768800" cy="3806280"/>
          </a:xfrm>
          <a:prstGeom prst="rect">
            <a:avLst/>
          </a:prstGeom>
        </p:spPr>
        <p:txBody>
          <a:bodyPr bIns="45000" lIns="90000" rIns="90000" tIns="45000"/>
          <a:p>
            <a:pPr algn="just">
              <a:lnSpc>
                <a:spcPct val="100000"/>
              </a:lnSpc>
              <a:buFont charset="2" typeface="Wingdings"/>
              <a:buChar char=""/>
            </a:pPr>
            <a:r>
              <a:rPr lang="en-IN" sz="2300">
                <a:solidFill>
                  <a:srgbClr val="000000"/>
                </a:solidFill>
                <a:latin typeface="Times New Roman"/>
              </a:rPr>
              <a:t>When you are done with an object, you don’t have to delete or free it explicitly.  </a:t>
            </a:r>
            <a:endParaRPr/>
          </a:p>
          <a:p>
            <a:pPr algn="just">
              <a:lnSpc>
                <a:spcPct val="100000"/>
              </a:lnSpc>
              <a:buFont charset="2" typeface="Wingdings"/>
              <a:buChar char=""/>
            </a:pPr>
            <a:r>
              <a:rPr lang="en-IN" sz="2300">
                <a:solidFill>
                  <a:srgbClr val="000000"/>
                </a:solidFill>
                <a:latin typeface="Times New Roman"/>
              </a:rPr>
              <a:t>Python has automatic garbage collection.</a:t>
            </a:r>
            <a:endParaRPr/>
          </a:p>
          <a:p>
            <a:pPr algn="just">
              <a:lnSpc>
                <a:spcPct val="100000"/>
              </a:lnSpc>
              <a:buFont charset="2" typeface="Wingdings"/>
              <a:buChar char=""/>
            </a:pPr>
            <a:r>
              <a:rPr lang="en-IN" sz="2300">
                <a:solidFill>
                  <a:srgbClr val="000000"/>
                </a:solidFill>
                <a:latin typeface="Times New Roman"/>
              </a:rPr>
              <a:t>Python will automatically detect when all of the references to a piece of memory have gone out of scope.  Automatically frees that memory.</a:t>
            </a:r>
            <a:endParaRPr/>
          </a:p>
          <a:p>
            <a:pPr algn="just">
              <a:lnSpc>
                <a:spcPct val="100000"/>
              </a:lnSpc>
              <a:buFont charset="2" typeface="Wingdings"/>
              <a:buChar char=""/>
            </a:pPr>
            <a:r>
              <a:rPr lang="en-IN" sz="2300">
                <a:solidFill>
                  <a:srgbClr val="000000"/>
                </a:solidFill>
                <a:latin typeface="Times New Roman"/>
              </a:rPr>
              <a:t>Generally works well, few memory leaks</a:t>
            </a:r>
            <a:endParaRPr/>
          </a:p>
          <a:p>
            <a:pPr algn="just">
              <a:lnSpc>
                <a:spcPct val="100000"/>
              </a:lnSpc>
              <a:buFont charset="2" typeface="Wingdings"/>
              <a:buChar char=""/>
            </a:pPr>
            <a:r>
              <a:rPr lang="en-IN" sz="2300">
                <a:solidFill>
                  <a:srgbClr val="000000"/>
                </a:solidFill>
                <a:latin typeface="Times New Roman"/>
              </a:rPr>
              <a:t>There’s also no “destructor” method for classes </a:t>
            </a:r>
            <a:endParaRPr/>
          </a:p>
        </p:txBody>
      </p:sp>
      <p:sp>
        <p:nvSpPr>
          <p:cNvPr id="145" name="CustomShape 6"/>
          <p:cNvSpPr/>
          <p:nvPr/>
        </p:nvSpPr>
        <p:spPr>
          <a:xfrm>
            <a:off x="147960" y="661680"/>
            <a:ext cx="8855280" cy="6110640"/>
          </a:xfrm>
          <a:prstGeom prst="rect">
            <a:avLst/>
          </a:prstGeom>
          <a:ln w="25560">
            <a:solidFill>
              <a:srgbClr val="92d050"/>
            </a:solidFill>
            <a:round/>
          </a:ln>
        </p:spPr>
      </p:sp>
      <p:pic>
        <p:nvPicPr>
          <p:cNvPr descr="" id="146" name=""/>
          <p:cNvPicPr/>
          <p:nvPr/>
        </p:nvPicPr>
        <p:blipFill>
          <a:blip r:embed="rId1"/>
          <a:stretch>
            <a:fillRect/>
          </a:stretch>
        </p:blipFill>
        <p:spPr>
          <a:xfrm>
            <a:off x="6731640" y="23400"/>
            <a:ext cx="2374560" cy="622800"/>
          </a:xfrm>
          <a:prstGeom prst="rect">
            <a:avLst/>
          </a:prstGeom>
        </p:spPr>
      </p:pic>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1905120" y="743760"/>
            <a:ext cx="5025600" cy="776520"/>
          </a:xfrm>
          <a:prstGeom prst="rect">
            <a:avLst/>
          </a:prstGeom>
        </p:spPr>
        <p:txBody>
          <a:bodyPr anchor="b" bIns="0" lIns="0" rIns="0" tIns="45000"/>
          <a:p>
            <a:pPr algn="ctr">
              <a:lnSpc>
                <a:spcPct val="100000"/>
              </a:lnSpc>
            </a:pPr>
            <a:r>
              <a:rPr lang="en-IN" sz="4500">
                <a:solidFill>
                  <a:srgbClr val="04617b"/>
                </a:solidFill>
                <a:latin typeface="Times New Roman"/>
              </a:rPr>
              <a:t>Encapsulation</a:t>
            </a:r>
            <a:r>
              <a:rPr lang="en-IN" sz="5000">
                <a:solidFill>
                  <a:srgbClr val="04617b"/>
                </a:solidFill>
                <a:latin typeface="Calibri"/>
              </a:rPr>
              <a:t> </a:t>
            </a:r>
            <a:endParaRPr/>
          </a:p>
        </p:txBody>
      </p:sp>
      <p:sp>
        <p:nvSpPr>
          <p:cNvPr id="148" name="CustomShape 2"/>
          <p:cNvSpPr/>
          <p:nvPr/>
        </p:nvSpPr>
        <p:spPr>
          <a:xfrm>
            <a:off x="515160" y="1362600"/>
            <a:ext cx="8226000" cy="4492080"/>
          </a:xfrm>
          <a:prstGeom prst="rect">
            <a:avLst/>
          </a:prstGeom>
        </p:spPr>
        <p:txBody>
          <a:bodyPr bIns="45000" lIns="90000" rIns="90000" tIns="45000"/>
          <a:p>
            <a:pPr algn="just">
              <a:lnSpc>
                <a:spcPct val="100000"/>
              </a:lnSpc>
              <a:buSzPct val="95000"/>
              <a:buFont charset="2" typeface="Wingdings"/>
              <a:buChar char=""/>
            </a:pPr>
            <a:r>
              <a:rPr lang="en-IN" sz="2600">
                <a:solidFill>
                  <a:srgbClr val="000000"/>
                </a:solidFill>
                <a:latin typeface="Constantia"/>
              </a:rPr>
              <a:t> </a:t>
            </a:r>
            <a:endParaRPr/>
          </a:p>
          <a:p>
            <a:pPr algn="just">
              <a:lnSpc>
                <a:spcPct val="100000"/>
              </a:lnSpc>
              <a:buSzPct val="95000"/>
              <a:buFont charset="2" typeface="Wingdings"/>
              <a:buChar char=""/>
            </a:pPr>
            <a:r>
              <a:rPr lang="en-IN" sz="2600">
                <a:solidFill>
                  <a:srgbClr val="000000"/>
                </a:solidFill>
                <a:latin typeface="Constantia"/>
              </a:rPr>
              <a:t>The terms encapsulation and abstraction (also data hiding) are often used as synonyms. They are nearly synonymous, i.e. abstraction is achieved though encapsulation. </a:t>
            </a:r>
            <a:endParaRPr/>
          </a:p>
          <a:p>
            <a:pPr algn="just">
              <a:lnSpc>
                <a:spcPct val="100000"/>
              </a:lnSpc>
              <a:buSzPct val="95000"/>
              <a:buFont charset="2" typeface="Wingdings"/>
              <a:buChar char=""/>
            </a:pPr>
            <a:r>
              <a:rPr lang="en-IN" sz="2600">
                <a:solidFill>
                  <a:srgbClr val="000000"/>
                </a:solidFill>
                <a:latin typeface="Constantia"/>
              </a:rPr>
              <a:t>Data hiding and encapsulation are the same concept, so it's correct to use them as synonyms</a:t>
            </a:r>
            <a:endParaRPr/>
          </a:p>
          <a:p>
            <a:pPr algn="just">
              <a:lnSpc>
                <a:spcPct val="100000"/>
              </a:lnSpc>
              <a:buSzPct val="95000"/>
              <a:buFont charset="2" typeface="Wingdings"/>
              <a:buChar char=""/>
            </a:pPr>
            <a:r>
              <a:rPr lang="en-IN" sz="2600">
                <a:solidFill>
                  <a:srgbClr val="000000"/>
                </a:solidFill>
                <a:latin typeface="Constantia"/>
              </a:rPr>
              <a:t>Generally speaking encapsulation is the mechanism for restricting the access to some of an objects's components, this means, that the internal representation of an object can't be seen from outside of the objects definition. </a:t>
            </a:r>
            <a:endParaRPr/>
          </a:p>
        </p:txBody>
      </p:sp>
      <p:sp>
        <p:nvSpPr>
          <p:cNvPr id="149" name="CustomShape 3"/>
          <p:cNvSpPr/>
          <p:nvPr/>
        </p:nvSpPr>
        <p:spPr>
          <a:xfrm>
            <a:off x="0" y="0"/>
            <a:ext cx="11793600" cy="11793600"/>
          </a:xfrm>
          <a:prstGeom prst="rect">
            <a:avLst/>
          </a:prstGeom>
        </p:spPr>
      </p:sp>
      <p:sp>
        <p:nvSpPr>
          <p:cNvPr id="150" name="CustomShape 4"/>
          <p:cNvSpPr/>
          <p:nvPr/>
        </p:nvSpPr>
        <p:spPr>
          <a:xfrm>
            <a:off x="0" y="0"/>
            <a:ext cx="11793600" cy="11793600"/>
          </a:xfrm>
          <a:prstGeom prst="rect">
            <a:avLst/>
          </a:prstGeom>
        </p:spPr>
        <p:txBody>
          <a:bodyPr bIns="45000" lIns="90000" rIns="90000" tIns="45000"/>
          <a:p>
            <a:pPr>
              <a:lnSpc>
                <a:spcPct val="100000"/>
              </a:lnSpc>
            </a:pPr>
            <a:r>
              <a:rPr lang="en-IN">
                <a:solidFill>
                  <a:srgbClr val="000000"/>
                </a:solidFill>
                <a:latin typeface="Constantia"/>
              </a:rPr>
              <a:t> </a:t>
            </a:r>
            <a:endParaRPr/>
          </a:p>
        </p:txBody>
      </p:sp>
      <p:sp>
        <p:nvSpPr>
          <p:cNvPr id="151" name="CustomShape 5"/>
          <p:cNvSpPr/>
          <p:nvPr/>
        </p:nvSpPr>
        <p:spPr>
          <a:xfrm>
            <a:off x="0" y="0"/>
            <a:ext cx="11793600" cy="11793600"/>
          </a:xfrm>
          <a:prstGeom prst="rect">
            <a:avLst/>
          </a:prstGeom>
        </p:spPr>
      </p:sp>
      <p:sp>
        <p:nvSpPr>
          <p:cNvPr id="152" name="CustomShape 6"/>
          <p:cNvSpPr/>
          <p:nvPr/>
        </p:nvSpPr>
        <p:spPr>
          <a:xfrm>
            <a:off x="147960" y="661680"/>
            <a:ext cx="8855280" cy="6110640"/>
          </a:xfrm>
          <a:prstGeom prst="rect">
            <a:avLst/>
          </a:prstGeom>
          <a:ln w="25560">
            <a:solidFill>
              <a:srgbClr val="92d050"/>
            </a:solidFill>
            <a:round/>
          </a:ln>
        </p:spPr>
      </p:sp>
      <p:pic>
        <p:nvPicPr>
          <p:cNvPr descr="" id="153" name=""/>
          <p:cNvPicPr/>
          <p:nvPr/>
        </p:nvPicPr>
        <p:blipFill>
          <a:blip r:embed="rId1"/>
          <a:stretch>
            <a:fillRect/>
          </a:stretch>
        </p:blipFill>
        <p:spPr>
          <a:xfrm>
            <a:off x="6731640" y="23400"/>
            <a:ext cx="2374560" cy="622800"/>
          </a:xfrm>
          <a:prstGeom prst="rect">
            <a:avLst/>
          </a:prstGeom>
        </p:spPr>
      </p:pic>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457200" y="820080"/>
            <a:ext cx="8302320" cy="624240"/>
          </a:xfrm>
          <a:prstGeom prst="rect">
            <a:avLst/>
          </a:prstGeom>
        </p:spPr>
        <p:txBody>
          <a:bodyPr anchor="b" bIns="0" lIns="0" rIns="0" tIns="45000"/>
          <a:p>
            <a:pPr algn="ctr">
              <a:lnSpc>
                <a:spcPct val="100000"/>
              </a:lnSpc>
            </a:pPr>
            <a:r>
              <a:rPr lang="en-IN" sz="3200">
                <a:solidFill>
                  <a:srgbClr val="04617b"/>
                </a:solidFill>
                <a:latin typeface="Times New Roman"/>
              </a:rPr>
              <a:t>Public, Protected and Private Data</a:t>
            </a:r>
            <a:endParaRPr/>
          </a:p>
        </p:txBody>
      </p:sp>
      <p:sp>
        <p:nvSpPr>
          <p:cNvPr id="155" name="CustomShape 2"/>
          <p:cNvSpPr/>
          <p:nvPr/>
        </p:nvSpPr>
        <p:spPr>
          <a:xfrm>
            <a:off x="0" y="0"/>
            <a:ext cx="11793600" cy="11793600"/>
          </a:xfrm>
          <a:prstGeom prst="rect">
            <a:avLst/>
          </a:prstGeom>
        </p:spPr>
      </p:sp>
      <p:sp>
        <p:nvSpPr>
          <p:cNvPr id="156" name="CustomShape 3"/>
          <p:cNvSpPr/>
          <p:nvPr/>
        </p:nvSpPr>
        <p:spPr>
          <a:xfrm>
            <a:off x="0" y="0"/>
            <a:ext cx="11793600" cy="11793600"/>
          </a:xfrm>
          <a:prstGeom prst="rect">
            <a:avLst/>
          </a:prstGeom>
        </p:spPr>
        <p:txBody>
          <a:bodyPr bIns="45000" lIns="90000" rIns="90000" tIns="45000"/>
          <a:p>
            <a:pPr>
              <a:lnSpc>
                <a:spcPct val="100000"/>
              </a:lnSpc>
            </a:pPr>
            <a:r>
              <a:rPr lang="en-IN">
                <a:solidFill>
                  <a:srgbClr val="000000"/>
                </a:solidFill>
                <a:latin typeface="Constantia"/>
              </a:rPr>
              <a:t> </a:t>
            </a:r>
            <a:endParaRPr/>
          </a:p>
        </p:txBody>
      </p:sp>
      <p:sp>
        <p:nvSpPr>
          <p:cNvPr id="157" name="CustomShape 4"/>
          <p:cNvSpPr/>
          <p:nvPr/>
        </p:nvSpPr>
        <p:spPr>
          <a:xfrm>
            <a:off x="0" y="0"/>
            <a:ext cx="11793600" cy="11793600"/>
          </a:xfrm>
          <a:prstGeom prst="rect">
            <a:avLst/>
          </a:prstGeom>
        </p:spPr>
      </p:sp>
      <p:sp>
        <p:nvSpPr>
          <p:cNvPr id="158" name="CustomShape 5"/>
          <p:cNvSpPr/>
          <p:nvPr/>
        </p:nvSpPr>
        <p:spPr>
          <a:xfrm>
            <a:off x="0" y="1752480"/>
            <a:ext cx="8226000" cy="4385880"/>
          </a:xfrm>
          <a:prstGeom prst="rect">
            <a:avLst/>
          </a:prstGeom>
        </p:spPr>
        <p:txBody>
          <a:bodyPr bIns="45000" lIns="90000" rIns="90000" tIns="45000"/>
          <a:p>
            <a:pPr algn="just">
              <a:lnSpc>
                <a:spcPct val="100000"/>
              </a:lnSpc>
              <a:buSzPct val="95000"/>
              <a:buFont charset="2" typeface="Wingdings"/>
              <a:buChar char=""/>
            </a:pPr>
            <a:r>
              <a:rPr lang="en-IN" sz="2300">
                <a:solidFill>
                  <a:srgbClr val="000000"/>
                </a:solidFill>
                <a:latin typeface="Times New Roman"/>
              </a:rPr>
              <a:t> </a:t>
            </a:r>
            <a:r>
              <a:rPr lang="en-IN" sz="2300">
                <a:solidFill>
                  <a:srgbClr val="000000"/>
                </a:solidFill>
                <a:latin typeface="Times New Roman"/>
              </a:rPr>
              <a:t>If an identifier doesn't start with an underscore character "_" it can be accessed from outside, i.e. the value can be read and changed</a:t>
            </a:r>
            <a:endParaRPr/>
          </a:p>
          <a:p>
            <a:pPr algn="just">
              <a:lnSpc>
                <a:spcPct val="100000"/>
              </a:lnSpc>
              <a:buSzPct val="95000"/>
              <a:buFont charset="2" typeface="Wingdings"/>
              <a:buChar char=""/>
            </a:pPr>
            <a:r>
              <a:rPr lang="en-IN" sz="2300">
                <a:solidFill>
                  <a:srgbClr val="000000"/>
                </a:solidFill>
                <a:latin typeface="Times New Roman"/>
              </a:rPr>
              <a:t> </a:t>
            </a:r>
            <a:r>
              <a:rPr lang="en-IN" sz="2300">
                <a:solidFill>
                  <a:srgbClr val="000000"/>
                </a:solidFill>
                <a:latin typeface="Times New Roman"/>
              </a:rPr>
              <a:t>Data can be protected by making members private or protected. Instance variable names starting with two underscore characters cannot be accessed from outside of the class. </a:t>
            </a:r>
            <a:endParaRPr/>
          </a:p>
          <a:p>
            <a:pPr algn="just">
              <a:lnSpc>
                <a:spcPct val="100000"/>
              </a:lnSpc>
              <a:buSzPct val="95000"/>
              <a:buFont charset="2" typeface="Wingdings"/>
              <a:buChar char=""/>
            </a:pPr>
            <a:r>
              <a:rPr lang="en-IN" sz="2300">
                <a:solidFill>
                  <a:srgbClr val="000000"/>
                </a:solidFill>
                <a:latin typeface="Times New Roman"/>
              </a:rPr>
              <a:t> </a:t>
            </a:r>
            <a:r>
              <a:rPr lang="en-IN" sz="2300">
                <a:solidFill>
                  <a:srgbClr val="000000"/>
                </a:solidFill>
                <a:latin typeface="Times New Roman"/>
              </a:rPr>
              <a:t>At least not directly, but they can be accessed through private name mangling. </a:t>
            </a:r>
            <a:endParaRPr/>
          </a:p>
          <a:p>
            <a:pPr algn="just">
              <a:lnSpc>
                <a:spcPct val="100000"/>
              </a:lnSpc>
              <a:buSzPct val="95000"/>
              <a:buFont charset="2" typeface="Wingdings"/>
              <a:buChar char=""/>
            </a:pPr>
            <a:r>
              <a:rPr lang="en-IN" sz="2300">
                <a:solidFill>
                  <a:srgbClr val="000000"/>
                </a:solidFill>
                <a:latin typeface="Times New Roman"/>
              </a:rPr>
              <a:t> </a:t>
            </a:r>
            <a:r>
              <a:rPr lang="en-IN" sz="2300">
                <a:solidFill>
                  <a:srgbClr val="000000"/>
                </a:solidFill>
                <a:latin typeface="Times New Roman"/>
              </a:rPr>
              <a:t>That means, private data __A can be accessed by the following name construct: </a:t>
            </a:r>
            <a:r>
              <a:rPr b="1" i="1" lang="en-IN" sz="2300">
                <a:solidFill>
                  <a:srgbClr val="000000"/>
                </a:solidFill>
                <a:latin typeface="Times New Roman"/>
              </a:rPr>
              <a:t>instance_name._classname__A</a:t>
            </a:r>
            <a:endParaRPr/>
          </a:p>
        </p:txBody>
      </p:sp>
      <p:sp>
        <p:nvSpPr>
          <p:cNvPr id="159" name="CustomShape 6"/>
          <p:cNvSpPr/>
          <p:nvPr/>
        </p:nvSpPr>
        <p:spPr>
          <a:xfrm>
            <a:off x="147960" y="661680"/>
            <a:ext cx="8855280" cy="6110640"/>
          </a:xfrm>
          <a:prstGeom prst="rect">
            <a:avLst/>
          </a:prstGeom>
          <a:ln w="25560">
            <a:solidFill>
              <a:srgbClr val="92d050"/>
            </a:solidFill>
            <a:round/>
          </a:ln>
        </p:spPr>
      </p:sp>
      <p:pic>
        <p:nvPicPr>
          <p:cNvPr descr="" id="160" name=""/>
          <p:cNvPicPr/>
          <p:nvPr/>
        </p:nvPicPr>
        <p:blipFill>
          <a:blip r:embed="rId1"/>
          <a:stretch>
            <a:fillRect/>
          </a:stretch>
        </p:blipFill>
        <p:spPr>
          <a:xfrm>
            <a:off x="6768000" y="23400"/>
            <a:ext cx="2374560" cy="622800"/>
          </a:xfrm>
          <a:prstGeom prst="rect">
            <a:avLst/>
          </a:prstGeom>
        </p:spPr>
      </p:pic>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457200" y="990720"/>
            <a:ext cx="8226000" cy="4385520"/>
          </a:xfrm>
          <a:prstGeom prst="rect">
            <a:avLst/>
          </a:prstGeom>
        </p:spPr>
        <p:txBody>
          <a:bodyPr bIns="45000" lIns="90000" rIns="90000" tIns="45000"/>
          <a:p>
            <a:pPr algn="just">
              <a:lnSpc>
                <a:spcPct val="100000"/>
              </a:lnSpc>
              <a:buSzPct val="95000"/>
              <a:buFont charset="2" typeface="Wingdings"/>
              <a:buChar char=""/>
            </a:pPr>
            <a:r>
              <a:rPr lang="en-IN" sz="2400">
                <a:solidFill>
                  <a:srgbClr val="000000"/>
                </a:solidFill>
                <a:latin typeface="Times New Roman"/>
              </a:rPr>
              <a:t> </a:t>
            </a:r>
            <a:r>
              <a:rPr lang="en-IN" sz="2400">
                <a:solidFill>
                  <a:srgbClr val="000000"/>
                </a:solidFill>
                <a:latin typeface="Times New Roman"/>
              </a:rPr>
              <a:t>If an identifier is only preceded by one underscore character, it is a protected member. </a:t>
            </a:r>
            <a:endParaRPr/>
          </a:p>
          <a:p>
            <a:pPr algn="just">
              <a:lnSpc>
                <a:spcPct val="100000"/>
              </a:lnSpc>
              <a:buSzPct val="95000"/>
              <a:buFont charset="2" typeface="Wingdings"/>
              <a:buChar char=""/>
            </a:pPr>
            <a:r>
              <a:rPr lang="en-IN" sz="2400">
                <a:solidFill>
                  <a:srgbClr val="000000"/>
                </a:solidFill>
                <a:latin typeface="Times New Roman"/>
              </a:rPr>
              <a:t> </a:t>
            </a:r>
            <a:r>
              <a:rPr lang="en-IN" sz="2400">
                <a:solidFill>
                  <a:srgbClr val="000000"/>
                </a:solidFill>
                <a:latin typeface="Times New Roman"/>
              </a:rPr>
              <a:t>Protected members can be accessed like public members from outside of class</a:t>
            </a:r>
            <a:endParaRPr/>
          </a:p>
          <a:p>
            <a:pPr algn="just">
              <a:lnSpc>
                <a:spcPct val="100000"/>
              </a:lnSpc>
            </a:pPr>
            <a:r>
              <a:rPr lang="en-IN" sz="2400">
                <a:solidFill>
                  <a:srgbClr val="c00000"/>
                </a:solidFill>
                <a:latin typeface="Times New Roman"/>
              </a:rPr>
              <a:t>Example: </a:t>
            </a:r>
            <a:endParaRPr/>
          </a:p>
          <a:p>
            <a:pPr algn="just">
              <a:lnSpc>
                <a:spcPct val="100000"/>
              </a:lnSpc>
            </a:pPr>
            <a:r>
              <a:rPr lang="en-IN" sz="2400">
                <a:solidFill>
                  <a:srgbClr val="000000"/>
                </a:solidFill>
                <a:latin typeface="Times New Roman"/>
              </a:rPr>
              <a:t>	</a:t>
            </a:r>
            <a:r>
              <a:rPr lang="en-IN" sz="2400">
                <a:solidFill>
                  <a:srgbClr val="00b050"/>
                </a:solidFill>
                <a:latin typeface="Times New Roman"/>
              </a:rPr>
              <a:t>class</a:t>
            </a:r>
            <a:r>
              <a:rPr lang="en-IN" sz="2400">
                <a:solidFill>
                  <a:srgbClr val="000000"/>
                </a:solidFill>
                <a:latin typeface="Times New Roman"/>
              </a:rPr>
              <a:t> </a:t>
            </a:r>
            <a:r>
              <a:rPr lang="en-IN" sz="2400">
                <a:solidFill>
                  <a:srgbClr val="c00000"/>
                </a:solidFill>
                <a:latin typeface="Times New Roman"/>
              </a:rPr>
              <a:t>Encapsulation</a:t>
            </a:r>
            <a:r>
              <a:rPr lang="en-IN" sz="2400">
                <a:solidFill>
                  <a:srgbClr val="00b050"/>
                </a:solidFill>
                <a:latin typeface="Times New Roman"/>
              </a:rPr>
              <a:t>(object): </a:t>
            </a:r>
            <a:endParaRPr/>
          </a:p>
          <a:p>
            <a:pPr algn="just">
              <a:lnSpc>
                <a:spcPct val="100000"/>
              </a:lnSpc>
            </a:pPr>
            <a:r>
              <a:rPr lang="en-IN" sz="2400">
                <a:solidFill>
                  <a:srgbClr val="00b050"/>
                </a:solidFill>
                <a:latin typeface="Times New Roman"/>
              </a:rPr>
              <a:t>	</a:t>
            </a:r>
            <a:r>
              <a:rPr lang="en-IN" sz="2400">
                <a:solidFill>
                  <a:srgbClr val="00b050"/>
                </a:solidFill>
                <a:latin typeface="Times New Roman"/>
              </a:rPr>
              <a:t>	</a:t>
            </a:r>
            <a:r>
              <a:rPr lang="en-IN" sz="2400">
                <a:solidFill>
                  <a:srgbClr val="00b050"/>
                </a:solidFill>
                <a:latin typeface="Times New Roman"/>
              </a:rPr>
              <a:t>def </a:t>
            </a:r>
            <a:r>
              <a:rPr lang="en-IN" sz="2400">
                <a:solidFill>
                  <a:srgbClr val="c00000"/>
                </a:solidFill>
                <a:latin typeface="Times New Roman"/>
              </a:rPr>
              <a:t>__init__</a:t>
            </a:r>
            <a:r>
              <a:rPr lang="en-IN" sz="2400">
                <a:solidFill>
                  <a:srgbClr val="00b050"/>
                </a:solidFill>
                <a:latin typeface="Times New Roman"/>
              </a:rPr>
              <a:t>(self, a, b, c): </a:t>
            </a:r>
            <a:endParaRPr/>
          </a:p>
          <a:p>
            <a:pPr algn="just">
              <a:lnSpc>
                <a:spcPct val="100000"/>
              </a:lnSpc>
            </a:pPr>
            <a:r>
              <a:rPr lang="en-IN" sz="2400">
                <a:solidFill>
                  <a:srgbClr val="00b050"/>
                </a:solidFill>
                <a:latin typeface="Times New Roman"/>
              </a:rPr>
              <a:t>	</a:t>
            </a:r>
            <a:r>
              <a:rPr lang="en-IN" sz="2400">
                <a:solidFill>
                  <a:srgbClr val="00b050"/>
                </a:solidFill>
                <a:latin typeface="Times New Roman"/>
              </a:rPr>
              <a:t>	</a:t>
            </a:r>
            <a:r>
              <a:rPr lang="en-IN" sz="2400">
                <a:solidFill>
                  <a:srgbClr val="00b050"/>
                </a:solidFill>
                <a:latin typeface="Times New Roman"/>
              </a:rPr>
              <a:t>	</a:t>
            </a:r>
            <a:r>
              <a:rPr lang="en-IN" sz="2400">
                <a:solidFill>
                  <a:srgbClr val="00b050"/>
                </a:solidFill>
                <a:latin typeface="Times New Roman"/>
              </a:rPr>
              <a:t>self.public = a </a:t>
            </a:r>
            <a:endParaRPr/>
          </a:p>
          <a:p>
            <a:pPr algn="just">
              <a:lnSpc>
                <a:spcPct val="100000"/>
              </a:lnSpc>
            </a:pPr>
            <a:r>
              <a:rPr lang="en-IN" sz="2400">
                <a:solidFill>
                  <a:srgbClr val="00b050"/>
                </a:solidFill>
                <a:latin typeface="Times New Roman"/>
              </a:rPr>
              <a:t>	</a:t>
            </a:r>
            <a:r>
              <a:rPr lang="en-IN" sz="2400">
                <a:solidFill>
                  <a:srgbClr val="00b050"/>
                </a:solidFill>
                <a:latin typeface="Times New Roman"/>
              </a:rPr>
              <a:t>	</a:t>
            </a:r>
            <a:r>
              <a:rPr lang="en-IN" sz="2400">
                <a:solidFill>
                  <a:srgbClr val="00b050"/>
                </a:solidFill>
                <a:latin typeface="Times New Roman"/>
              </a:rPr>
              <a:t>	</a:t>
            </a:r>
            <a:r>
              <a:rPr lang="en-IN" sz="2400">
                <a:solidFill>
                  <a:srgbClr val="00b050"/>
                </a:solidFill>
                <a:latin typeface="Times New Roman"/>
              </a:rPr>
              <a:t>self._protected = b </a:t>
            </a:r>
            <a:endParaRPr/>
          </a:p>
          <a:p>
            <a:pPr algn="just">
              <a:lnSpc>
                <a:spcPct val="100000"/>
              </a:lnSpc>
            </a:pPr>
            <a:r>
              <a:rPr lang="en-IN" sz="2400">
                <a:solidFill>
                  <a:srgbClr val="00b050"/>
                </a:solidFill>
                <a:latin typeface="Times New Roman"/>
              </a:rPr>
              <a:t>	</a:t>
            </a:r>
            <a:r>
              <a:rPr lang="en-IN" sz="2400">
                <a:solidFill>
                  <a:srgbClr val="00b050"/>
                </a:solidFill>
                <a:latin typeface="Times New Roman"/>
              </a:rPr>
              <a:t>	</a:t>
            </a:r>
            <a:r>
              <a:rPr lang="en-IN" sz="2400">
                <a:solidFill>
                  <a:srgbClr val="00b050"/>
                </a:solidFill>
                <a:latin typeface="Times New Roman"/>
              </a:rPr>
              <a:t>	</a:t>
            </a:r>
            <a:r>
              <a:rPr lang="en-IN" sz="2400">
                <a:solidFill>
                  <a:srgbClr val="00b050"/>
                </a:solidFill>
                <a:latin typeface="Times New Roman"/>
              </a:rPr>
              <a:t>self.__private = c</a:t>
            </a:r>
            <a:endParaRPr/>
          </a:p>
        </p:txBody>
      </p:sp>
      <p:sp>
        <p:nvSpPr>
          <p:cNvPr id="162" name="CustomShape 2"/>
          <p:cNvSpPr/>
          <p:nvPr/>
        </p:nvSpPr>
        <p:spPr>
          <a:xfrm>
            <a:off x="0" y="0"/>
            <a:ext cx="11793600" cy="11793600"/>
          </a:xfrm>
          <a:prstGeom prst="rect">
            <a:avLst/>
          </a:prstGeom>
        </p:spPr>
      </p:sp>
      <p:sp>
        <p:nvSpPr>
          <p:cNvPr id="163" name="CustomShape 3"/>
          <p:cNvSpPr/>
          <p:nvPr/>
        </p:nvSpPr>
        <p:spPr>
          <a:xfrm>
            <a:off x="0" y="0"/>
            <a:ext cx="11793600" cy="11793600"/>
          </a:xfrm>
          <a:prstGeom prst="rect">
            <a:avLst/>
          </a:prstGeom>
        </p:spPr>
        <p:txBody>
          <a:bodyPr bIns="45000" lIns="90000" rIns="90000" tIns="45000"/>
          <a:p>
            <a:pPr>
              <a:lnSpc>
                <a:spcPct val="100000"/>
              </a:lnSpc>
            </a:pPr>
            <a:r>
              <a:rPr lang="en-IN">
                <a:solidFill>
                  <a:srgbClr val="000000"/>
                </a:solidFill>
                <a:latin typeface="Constantia"/>
              </a:rPr>
              <a:t> </a:t>
            </a:r>
            <a:endParaRPr/>
          </a:p>
        </p:txBody>
      </p:sp>
      <p:sp>
        <p:nvSpPr>
          <p:cNvPr id="164" name="CustomShape 4"/>
          <p:cNvSpPr/>
          <p:nvPr/>
        </p:nvSpPr>
        <p:spPr>
          <a:xfrm>
            <a:off x="0" y="0"/>
            <a:ext cx="11793600" cy="11793600"/>
          </a:xfrm>
          <a:prstGeom prst="rect">
            <a:avLst/>
          </a:prstGeom>
        </p:spPr>
      </p:sp>
      <p:sp>
        <p:nvSpPr>
          <p:cNvPr id="165" name="CustomShape 5"/>
          <p:cNvSpPr/>
          <p:nvPr/>
        </p:nvSpPr>
        <p:spPr>
          <a:xfrm>
            <a:off x="147960" y="661680"/>
            <a:ext cx="8855280" cy="6110640"/>
          </a:xfrm>
          <a:prstGeom prst="rect">
            <a:avLst/>
          </a:prstGeom>
          <a:ln w="25560">
            <a:solidFill>
              <a:srgbClr val="92d050"/>
            </a:solidFill>
            <a:round/>
          </a:ln>
        </p:spPr>
      </p:sp>
      <p:pic>
        <p:nvPicPr>
          <p:cNvPr descr="" id="166" name=""/>
          <p:cNvPicPr/>
          <p:nvPr/>
        </p:nvPicPr>
        <p:blipFill>
          <a:blip r:embed="rId1"/>
          <a:stretch>
            <a:fillRect/>
          </a:stretch>
        </p:blipFill>
        <p:spPr>
          <a:xfrm>
            <a:off x="6731640" y="23400"/>
            <a:ext cx="2374560" cy="622800"/>
          </a:xfrm>
          <a:prstGeom prst="rect">
            <a:avLst/>
          </a:prstGeom>
        </p:spPr>
      </p:pic>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457200" y="990720"/>
            <a:ext cx="8226000" cy="852840"/>
          </a:xfrm>
          <a:prstGeom prst="rect">
            <a:avLst/>
          </a:prstGeom>
        </p:spPr>
        <p:txBody>
          <a:bodyPr anchor="b" bIns="0" lIns="0" rIns="0" tIns="45000"/>
          <a:p>
            <a:pPr>
              <a:lnSpc>
                <a:spcPct val="100000"/>
              </a:lnSpc>
            </a:pPr>
            <a:r>
              <a:rPr lang="en-IN" sz="2800">
                <a:solidFill>
                  <a:srgbClr val="04617b"/>
                </a:solidFill>
                <a:latin typeface="Times New Roman"/>
              </a:rPr>
              <a:t>The following table shows the different behavior Public, Protected and Private Data</a:t>
            </a:r>
            <a:endParaRPr/>
          </a:p>
        </p:txBody>
      </p:sp>
      <p:sp>
        <p:nvSpPr>
          <p:cNvPr id="168" name="CustomShape 2"/>
          <p:cNvSpPr/>
          <p:nvPr/>
        </p:nvSpPr>
        <p:spPr>
          <a:xfrm>
            <a:off x="0" y="0"/>
            <a:ext cx="11793600" cy="11793600"/>
          </a:xfrm>
          <a:prstGeom prst="rect">
            <a:avLst/>
          </a:prstGeom>
        </p:spPr>
      </p:sp>
      <p:sp>
        <p:nvSpPr>
          <p:cNvPr id="169" name="CustomShape 3"/>
          <p:cNvSpPr/>
          <p:nvPr/>
        </p:nvSpPr>
        <p:spPr>
          <a:xfrm>
            <a:off x="0" y="0"/>
            <a:ext cx="11793600" cy="11793600"/>
          </a:xfrm>
          <a:prstGeom prst="rect">
            <a:avLst/>
          </a:prstGeom>
        </p:spPr>
        <p:txBody>
          <a:bodyPr bIns="45000" lIns="90000" rIns="90000" tIns="45000"/>
          <a:p>
            <a:pPr>
              <a:lnSpc>
                <a:spcPct val="100000"/>
              </a:lnSpc>
            </a:pPr>
            <a:r>
              <a:rPr lang="en-IN">
                <a:solidFill>
                  <a:srgbClr val="000000"/>
                </a:solidFill>
                <a:latin typeface="Constantia"/>
              </a:rPr>
              <a:t> </a:t>
            </a:r>
            <a:endParaRPr/>
          </a:p>
        </p:txBody>
      </p:sp>
      <p:sp>
        <p:nvSpPr>
          <p:cNvPr id="170" name="CustomShape 4"/>
          <p:cNvSpPr/>
          <p:nvPr/>
        </p:nvSpPr>
        <p:spPr>
          <a:xfrm>
            <a:off x="0" y="0"/>
            <a:ext cx="11793600" cy="11793600"/>
          </a:xfrm>
          <a:prstGeom prst="rect">
            <a:avLst/>
          </a:prstGeom>
        </p:spPr>
      </p:sp>
      <p:graphicFrame>
        <p:nvGraphicFramePr>
          <p:cNvPr id="171" name="Table 5"/>
          <p:cNvGraphicFramePr/>
          <p:nvPr/>
        </p:nvGraphicFramePr>
        <p:xfrm>
          <a:off x="609480" y="2209680"/>
          <a:ext cx="7997400" cy="3044520"/>
        </p:xfrm>
        <a:graphic>
          <a:graphicData uri="http://schemas.openxmlformats.org/drawingml/2006/table">
            <a:tbl>
              <a:tblPr/>
              <a:tblGrid>
                <a:gridCol w="1901160"/>
                <a:gridCol w="2059560"/>
                <a:gridCol w="4036680"/>
              </a:tblGrid>
              <a:tr h="440280">
                <a:tc>
                  <a:txBody>
                    <a:bodyPr wrap="none"/>
                    <a:p>
                      <a:pPr algn="ctr">
                        <a:lnSpc>
                          <a:spcPct val="100000"/>
                        </a:lnSpc>
                      </a:pPr>
                      <a:r>
                        <a:rPr b="1" lang="en-IN">
                          <a:solidFill>
                            <a:srgbClr val="c00000"/>
                          </a:solidFill>
                          <a:latin typeface="Constantia"/>
                        </a:rPr>
                        <a:t>Name</a:t>
                      </a:r>
                      <a:endParaRPr/>
                    </a:p>
                  </a:txBody>
                  <a:tcPr/>
                </a:tc>
                <a:tc>
                  <a:txBody>
                    <a:bodyPr wrap="none"/>
                    <a:p>
                      <a:pPr algn="ctr">
                        <a:lnSpc>
                          <a:spcPct val="100000"/>
                        </a:lnSpc>
                      </a:pPr>
                      <a:r>
                        <a:rPr b="1" lang="en-IN">
                          <a:solidFill>
                            <a:srgbClr val="c00000"/>
                          </a:solidFill>
                          <a:latin typeface="Constantia"/>
                        </a:rPr>
                        <a:t>Notation </a:t>
                      </a:r>
                      <a:endParaRPr/>
                    </a:p>
                  </a:txBody>
                  <a:tcPr/>
                </a:tc>
                <a:tc>
                  <a:txBody>
                    <a:bodyPr wrap="none"/>
                    <a:p>
                      <a:pPr algn="ctr">
                        <a:lnSpc>
                          <a:spcPct val="100000"/>
                        </a:lnSpc>
                      </a:pPr>
                      <a:r>
                        <a:rPr b="1" lang="en-IN">
                          <a:solidFill>
                            <a:srgbClr val="c00000"/>
                          </a:solidFill>
                          <a:latin typeface="Constantia"/>
                        </a:rPr>
                        <a:t>Behavior </a:t>
                      </a:r>
                      <a:endParaRPr/>
                    </a:p>
                  </a:txBody>
                  <a:tcPr/>
                </a:tc>
              </a:tr>
              <a:tr h="760320">
                <a:tc>
                  <a:txBody>
                    <a:bodyPr wrap="none"/>
                    <a:p>
                      <a:pPr algn="ctr">
                        <a:lnSpc>
                          <a:spcPct val="100000"/>
                        </a:lnSpc>
                      </a:pPr>
                      <a:r>
                        <a:rPr lang="en-IN">
                          <a:solidFill>
                            <a:srgbClr val="000000"/>
                          </a:solidFill>
                          <a:latin typeface="Constantia"/>
                        </a:rPr>
                        <a:t>name</a:t>
                      </a:r>
                      <a:endParaRPr/>
                    </a:p>
                  </a:txBody>
                  <a:tcPr/>
                </a:tc>
                <a:tc>
                  <a:txBody>
                    <a:bodyPr wrap="none"/>
                    <a:p>
                      <a:pPr algn="ctr">
                        <a:lnSpc>
                          <a:spcPct val="100000"/>
                        </a:lnSpc>
                      </a:pPr>
                      <a:r>
                        <a:rPr lang="en-IN">
                          <a:solidFill>
                            <a:srgbClr val="000000"/>
                          </a:solidFill>
                          <a:latin typeface="Constantia"/>
                        </a:rPr>
                        <a:t>Public</a:t>
                      </a:r>
                      <a:endParaRPr/>
                    </a:p>
                  </a:txBody>
                  <a:tcPr/>
                </a:tc>
                <a:tc>
                  <a:txBody>
                    <a:bodyPr wrap="none"/>
                    <a:p>
                      <a:pPr algn="ctr">
                        <a:lnSpc>
                          <a:spcPct val="100000"/>
                        </a:lnSpc>
                      </a:pPr>
                      <a:r>
                        <a:rPr lang="en-IN">
                          <a:solidFill>
                            <a:srgbClr val="000000"/>
                          </a:solidFill>
                          <a:latin typeface="Constantia"/>
                        </a:rPr>
                        <a:t>Can be accessed from inside and outside</a:t>
                      </a:r>
                      <a:endParaRPr/>
                    </a:p>
                  </a:txBody>
                  <a:tcPr/>
                </a:tc>
              </a:tr>
              <a:tr h="1086120">
                <a:tc>
                  <a:txBody>
                    <a:bodyPr wrap="none"/>
                    <a:p>
                      <a:pPr algn="ctr">
                        <a:lnSpc>
                          <a:spcPct val="100000"/>
                        </a:lnSpc>
                      </a:pPr>
                      <a:r>
                        <a:rPr lang="en-IN">
                          <a:solidFill>
                            <a:srgbClr val="000000"/>
                          </a:solidFill>
                          <a:latin typeface="Constantia"/>
                        </a:rPr>
                        <a:t>_name</a:t>
                      </a:r>
                      <a:endParaRPr/>
                    </a:p>
                  </a:txBody>
                  <a:tcPr/>
                </a:tc>
                <a:tc>
                  <a:txBody>
                    <a:bodyPr wrap="none"/>
                    <a:p>
                      <a:pPr algn="ctr">
                        <a:lnSpc>
                          <a:spcPct val="100000"/>
                        </a:lnSpc>
                      </a:pPr>
                      <a:r>
                        <a:rPr lang="en-IN">
                          <a:solidFill>
                            <a:srgbClr val="000000"/>
                          </a:solidFill>
                          <a:latin typeface="Constantia"/>
                        </a:rPr>
                        <a:t>Protected </a:t>
                      </a:r>
                      <a:endParaRPr/>
                    </a:p>
                  </a:txBody>
                  <a:tcPr/>
                </a:tc>
                <a:tc>
                  <a:txBody>
                    <a:bodyPr wrap="none"/>
                    <a:p>
                      <a:pPr algn="ctr">
                        <a:lnSpc>
                          <a:spcPct val="100000"/>
                        </a:lnSpc>
                      </a:pPr>
                      <a:r>
                        <a:rPr lang="en-IN">
                          <a:solidFill>
                            <a:srgbClr val="000000"/>
                          </a:solidFill>
                          <a:latin typeface="Constantia"/>
                        </a:rPr>
                        <a:t>Like a public member, but they shouldn't be directly accessed from outside</a:t>
                      </a:r>
                      <a:endParaRPr/>
                    </a:p>
                  </a:txBody>
                  <a:tcPr/>
                </a:tc>
              </a:tr>
              <a:tr h="757800">
                <a:tc>
                  <a:txBody>
                    <a:bodyPr wrap="none"/>
                    <a:p>
                      <a:pPr algn="ctr">
                        <a:lnSpc>
                          <a:spcPct val="100000"/>
                        </a:lnSpc>
                      </a:pPr>
                      <a:r>
                        <a:rPr lang="en-IN">
                          <a:solidFill>
                            <a:srgbClr val="000000"/>
                          </a:solidFill>
                          <a:latin typeface="Constantia"/>
                        </a:rPr>
                        <a:t>__name</a:t>
                      </a:r>
                      <a:endParaRPr/>
                    </a:p>
                  </a:txBody>
                  <a:tcPr/>
                </a:tc>
                <a:tc>
                  <a:txBody>
                    <a:bodyPr wrap="none"/>
                    <a:p>
                      <a:pPr algn="ctr">
                        <a:lnSpc>
                          <a:spcPct val="100000"/>
                        </a:lnSpc>
                      </a:pPr>
                      <a:r>
                        <a:rPr lang="en-IN">
                          <a:solidFill>
                            <a:srgbClr val="000000"/>
                          </a:solidFill>
                          <a:latin typeface="Constantia"/>
                        </a:rPr>
                        <a:t>Private</a:t>
                      </a:r>
                      <a:endParaRPr/>
                    </a:p>
                  </a:txBody>
                  <a:tcPr/>
                </a:tc>
                <a:tc>
                  <a:txBody>
                    <a:bodyPr wrap="none"/>
                    <a:p>
                      <a:pPr algn="ctr">
                        <a:lnSpc>
                          <a:spcPct val="100000"/>
                        </a:lnSpc>
                      </a:pPr>
                      <a:r>
                        <a:rPr lang="en-IN">
                          <a:solidFill>
                            <a:srgbClr val="000000"/>
                          </a:solidFill>
                          <a:latin typeface="Constantia"/>
                        </a:rPr>
                        <a:t>Can't be seen and accessed from outside</a:t>
                      </a:r>
                      <a:endParaRPr/>
                    </a:p>
                  </a:txBody>
                  <a:tcPr/>
                </a:tc>
              </a:tr>
            </a:tbl>
          </a:graphicData>
        </a:graphic>
      </p:graphicFrame>
      <p:sp>
        <p:nvSpPr>
          <p:cNvPr id="172" name="CustomShape 6"/>
          <p:cNvSpPr/>
          <p:nvPr/>
        </p:nvSpPr>
        <p:spPr>
          <a:xfrm>
            <a:off x="147960" y="661680"/>
            <a:ext cx="8855280" cy="6110640"/>
          </a:xfrm>
          <a:prstGeom prst="rect">
            <a:avLst/>
          </a:prstGeom>
          <a:ln w="25560">
            <a:solidFill>
              <a:srgbClr val="92d050"/>
            </a:solidFill>
            <a:round/>
          </a:ln>
        </p:spPr>
      </p:sp>
      <p:pic>
        <p:nvPicPr>
          <p:cNvPr descr="" id="173" name=""/>
          <p:cNvPicPr/>
          <p:nvPr/>
        </p:nvPicPr>
        <p:blipFill>
          <a:blip r:embed="rId1"/>
          <a:stretch>
            <a:fillRect/>
          </a:stretch>
        </p:blipFill>
        <p:spPr>
          <a:xfrm>
            <a:off x="6731640" y="23400"/>
            <a:ext cx="2374560" cy="622800"/>
          </a:xfrm>
          <a:prstGeom prst="rect">
            <a:avLst/>
          </a:prstGeom>
        </p:spPr>
      </p:pic>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3240000" y="1800000"/>
            <a:ext cx="3670200" cy="3886200"/>
          </a:xfrm>
          <a:prstGeom prst="rect">
            <a:avLst/>
          </a:prstGeom>
        </p:spPr>
        <p:txBody>
          <a:bodyPr bIns="45000" lIns="90000" rIns="90000" tIns="45000" wrap="none"/>
          <a:p>
            <a:r>
              <a:rPr lang="en-IN"/>
              <a:t>class JustCounter:</a:t>
            </a:r>
            <a:endParaRPr/>
          </a:p>
          <a:p>
            <a:r>
              <a:rPr lang="en-IN"/>
              <a:t>   </a:t>
            </a:r>
            <a:r>
              <a:rPr lang="en-IN"/>
              <a:t>__secretCount = 0</a:t>
            </a:r>
            <a:endParaRPr/>
          </a:p>
          <a:p>
            <a:r>
              <a:rPr lang="en-IN"/>
              <a:t>  </a:t>
            </a:r>
            <a:endParaRPr/>
          </a:p>
          <a:p>
            <a:r>
              <a:rPr lang="en-IN"/>
              <a:t>   </a:t>
            </a:r>
            <a:r>
              <a:rPr lang="en-IN"/>
              <a:t>def count(self):</a:t>
            </a:r>
            <a:endParaRPr/>
          </a:p>
          <a:p>
            <a:r>
              <a:rPr lang="en-IN"/>
              <a:t>      </a:t>
            </a:r>
            <a:r>
              <a:rPr lang="en-IN"/>
              <a:t>self.__secretCount += 1</a:t>
            </a:r>
            <a:endParaRPr/>
          </a:p>
          <a:p>
            <a:r>
              <a:rPr lang="en-IN"/>
              <a:t>      </a:t>
            </a:r>
            <a:r>
              <a:rPr lang="en-IN"/>
              <a:t>print self.__secretCount</a:t>
            </a:r>
            <a:endParaRPr/>
          </a:p>
          <a:p>
            <a:endParaRPr/>
          </a:p>
          <a:p>
            <a:r>
              <a:rPr lang="en-IN"/>
              <a:t>counter = JustCounter()</a:t>
            </a:r>
            <a:endParaRPr/>
          </a:p>
          <a:p>
            <a:r>
              <a:rPr lang="en-IN"/>
              <a:t>counter.count()</a:t>
            </a:r>
            <a:endParaRPr/>
          </a:p>
          <a:p>
            <a:r>
              <a:rPr lang="en-IN"/>
              <a:t>counter.count()</a:t>
            </a:r>
            <a:endParaRPr/>
          </a:p>
          <a:p>
            <a:r>
              <a:rPr lang="en-IN"/>
              <a:t>print counter.__secretCount</a:t>
            </a:r>
            <a:endParaRPr/>
          </a:p>
          <a:p>
            <a:endParaRPr/>
          </a:p>
        </p:txBody>
      </p:sp>
      <p:sp>
        <p:nvSpPr>
          <p:cNvPr id="175" name="CustomShape 2"/>
          <p:cNvSpPr/>
          <p:nvPr/>
        </p:nvSpPr>
        <p:spPr>
          <a:xfrm>
            <a:off x="1800000" y="864000"/>
            <a:ext cx="2211840" cy="428400"/>
          </a:xfrm>
          <a:prstGeom prst="rect">
            <a:avLst/>
          </a:prstGeom>
        </p:spPr>
        <p:txBody>
          <a:bodyPr bIns="45000" lIns="90000" rIns="90000" tIns="45000" wrap="none"/>
          <a:p>
            <a:r>
              <a:rPr lang="en-IN" u="sng"/>
              <a:t>Example prg</a:t>
            </a:r>
            <a:r>
              <a:rPr lang="en-IN"/>
              <a:t>:-</a:t>
            </a:r>
            <a:endParaRPr/>
          </a:p>
        </p:txBody>
      </p:sp>
      <p:sp>
        <p:nvSpPr>
          <p:cNvPr id="176" name="CustomShape 3"/>
          <p:cNvSpPr/>
          <p:nvPr/>
        </p:nvSpPr>
        <p:spPr>
          <a:xfrm>
            <a:off x="183960" y="661680"/>
            <a:ext cx="8855280" cy="6110640"/>
          </a:xfrm>
          <a:prstGeom prst="rect">
            <a:avLst/>
          </a:prstGeom>
          <a:ln w="25560">
            <a:solidFill>
              <a:srgbClr val="92d050"/>
            </a:solidFill>
            <a:round/>
          </a:ln>
        </p:spPr>
      </p:sp>
      <p:pic>
        <p:nvPicPr>
          <p:cNvPr descr="" id="177" name=""/>
          <p:cNvPicPr/>
          <p:nvPr/>
        </p:nvPicPr>
        <p:blipFill>
          <a:blip r:embed="rId1"/>
          <a:stretch>
            <a:fillRect/>
          </a:stretch>
        </p:blipFill>
        <p:spPr>
          <a:xfrm>
            <a:off x="6768000" y="23400"/>
            <a:ext cx="2374560" cy="622800"/>
          </a:xfrm>
          <a:prstGeom prst="rect">
            <a:avLst/>
          </a:prstGeom>
        </p:spPr>
      </p:pic>
    </p:spTree>
  </p:cSld>
  <p:timing>
    <p:tnLst>
      <p:par>
        <p:cTn dur="indefinite" id="31" nodeType="tmRoot" restart="never">
          <p:childTnLst>
            <p:seq>
              <p:cTn id="32" nodeType="mainSeq">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2362320" y="667440"/>
            <a:ext cx="4263480" cy="700560"/>
          </a:xfrm>
          <a:prstGeom prst="rect">
            <a:avLst/>
          </a:prstGeom>
        </p:spPr>
        <p:txBody>
          <a:bodyPr anchor="b" bIns="0" lIns="0" rIns="0" tIns="45000"/>
          <a:p>
            <a:pPr algn="ctr">
              <a:lnSpc>
                <a:spcPct val="100000"/>
              </a:lnSpc>
            </a:pPr>
            <a:r>
              <a:rPr lang="en-IN" sz="4800">
                <a:solidFill>
                  <a:srgbClr val="04617b"/>
                </a:solidFill>
                <a:latin typeface="Times New Roman"/>
              </a:rPr>
              <a:t>Inheritance</a:t>
            </a:r>
            <a:endParaRPr/>
          </a:p>
        </p:txBody>
      </p:sp>
      <p:sp>
        <p:nvSpPr>
          <p:cNvPr id="179" name="CustomShape 2"/>
          <p:cNvSpPr/>
          <p:nvPr/>
        </p:nvSpPr>
        <p:spPr>
          <a:xfrm>
            <a:off x="457200" y="1402200"/>
            <a:ext cx="8226000" cy="4385520"/>
          </a:xfrm>
          <a:prstGeom prst="rect">
            <a:avLst/>
          </a:prstGeom>
        </p:spPr>
        <p:txBody>
          <a:bodyPr bIns="45000" lIns="90000" rIns="90000" tIns="45000"/>
          <a:p>
            <a:pPr algn="just">
              <a:lnSpc>
                <a:spcPct val="100000"/>
              </a:lnSpc>
              <a:buSzPct val="95000"/>
              <a:buFont charset="2" typeface="Wingdings"/>
              <a:buChar char=""/>
            </a:pPr>
            <a:r>
              <a:rPr lang="en-IN" sz="2300">
                <a:solidFill>
                  <a:srgbClr val="000000"/>
                </a:solidFill>
                <a:latin typeface="Times New Roman"/>
              </a:rPr>
              <a:t>Inheritance is a powerful feature in object oriented programming</a:t>
            </a:r>
            <a:endParaRPr/>
          </a:p>
          <a:p>
            <a:pPr algn="just">
              <a:lnSpc>
                <a:spcPct val="100000"/>
              </a:lnSpc>
              <a:buSzPct val="95000"/>
              <a:buFont charset="2" typeface="Wingdings"/>
              <a:buChar char=""/>
            </a:pPr>
            <a:r>
              <a:rPr lang="en-IN" sz="2300">
                <a:solidFill>
                  <a:srgbClr val="000000"/>
                </a:solidFill>
                <a:latin typeface="Times New Roman"/>
              </a:rPr>
              <a:t>It refers to defining a new class with little or no modification to an existing class. </a:t>
            </a:r>
            <a:endParaRPr/>
          </a:p>
          <a:p>
            <a:pPr algn="just">
              <a:lnSpc>
                <a:spcPct val="100000"/>
              </a:lnSpc>
              <a:buSzPct val="95000"/>
              <a:buFont charset="2" typeface="Wingdings"/>
              <a:buChar char=""/>
            </a:pPr>
            <a:r>
              <a:rPr lang="en-IN" sz="2300">
                <a:solidFill>
                  <a:srgbClr val="000000"/>
                </a:solidFill>
                <a:latin typeface="Times New Roman"/>
              </a:rPr>
              <a:t>The new class is called derived (or child) class and the one from which it inherits is called the base (or parent) class. </a:t>
            </a:r>
            <a:endParaRPr/>
          </a:p>
          <a:p>
            <a:pPr algn="just">
              <a:lnSpc>
                <a:spcPct val="100000"/>
              </a:lnSpc>
              <a:buSzPct val="95000"/>
              <a:buFont charset="2" typeface="Wingdings"/>
              <a:buChar char=""/>
            </a:pPr>
            <a:r>
              <a:rPr lang="en-IN" sz="2300">
                <a:solidFill>
                  <a:srgbClr val="000000"/>
                </a:solidFill>
                <a:latin typeface="Times New Roman"/>
              </a:rPr>
              <a:t>Derived class inherits features from the base class, adding new features to it. </a:t>
            </a:r>
            <a:endParaRPr/>
          </a:p>
          <a:p>
            <a:pPr algn="just">
              <a:lnSpc>
                <a:spcPct val="100000"/>
              </a:lnSpc>
              <a:buSzPct val="95000"/>
              <a:buFont charset="2" typeface="Wingdings"/>
              <a:buChar char=""/>
            </a:pPr>
            <a:r>
              <a:rPr lang="en-IN" sz="2300">
                <a:solidFill>
                  <a:srgbClr val="000000"/>
                </a:solidFill>
                <a:latin typeface="Times New Roman"/>
              </a:rPr>
              <a:t>This results into re-usability of code.</a:t>
            </a:r>
            <a:endParaRPr/>
          </a:p>
          <a:p>
            <a:pPr algn="just">
              <a:lnSpc>
                <a:spcPct val="100000"/>
              </a:lnSpc>
            </a:pPr>
            <a:r>
              <a:rPr lang="en-IN" sz="2300">
                <a:solidFill>
                  <a:srgbClr val="c00000"/>
                </a:solidFill>
                <a:latin typeface="Times New Roman"/>
              </a:rPr>
              <a:t>Syntax:</a:t>
            </a:r>
            <a:endParaRPr/>
          </a:p>
          <a:p>
            <a:pPr algn="just">
              <a:lnSpc>
                <a:spcPct val="100000"/>
              </a:lnSpc>
            </a:pPr>
            <a:r>
              <a:rPr lang="en-IN" sz="2300">
                <a:solidFill>
                  <a:srgbClr val="c00000"/>
                </a:solidFill>
                <a:latin typeface="Times New Roman"/>
              </a:rPr>
              <a:t>	</a:t>
            </a:r>
            <a:r>
              <a:rPr b="1" lang="en-IN" sz="2100">
                <a:solidFill>
                  <a:srgbClr val="00b050"/>
                </a:solidFill>
                <a:latin typeface="Times New Roman"/>
              </a:rPr>
              <a:t>class </a:t>
            </a:r>
            <a:r>
              <a:rPr b="1" lang="en-IN" sz="2100">
                <a:solidFill>
                  <a:srgbClr val="c00000"/>
                </a:solidFill>
                <a:latin typeface="Times New Roman"/>
              </a:rPr>
              <a:t>Baseclass</a:t>
            </a:r>
            <a:r>
              <a:rPr b="1" lang="en-IN" sz="2100">
                <a:solidFill>
                  <a:srgbClr val="00b050"/>
                </a:solidFill>
                <a:latin typeface="Times New Roman"/>
              </a:rPr>
              <a:t>(Object): </a:t>
            </a:r>
            <a:endParaRPr/>
          </a:p>
          <a:p>
            <a:pPr algn="just" lvl="1">
              <a:lnSpc>
                <a:spcPct val="100000"/>
              </a:lnSpc>
              <a:buSzPct val="75000"/>
              <a:buFont typeface="StarSymbol"/>
              <a:buChar char="l"/>
            </a:pPr>
            <a:r>
              <a:rPr b="1" lang="en-IN" sz="2100">
                <a:solidFill>
                  <a:srgbClr val="00b050"/>
                </a:solidFill>
                <a:latin typeface="Times New Roman"/>
              </a:rPr>
              <a:t>	</a:t>
            </a:r>
            <a:r>
              <a:rPr b="1" lang="en-IN" sz="2100">
                <a:solidFill>
                  <a:srgbClr val="00b050"/>
                </a:solidFill>
                <a:latin typeface="Times New Roman"/>
              </a:rPr>
              <a:t>body_of_base_class</a:t>
            </a:r>
            <a:endParaRPr/>
          </a:p>
          <a:p>
            <a:pPr algn="just">
              <a:lnSpc>
                <a:spcPct val="100000"/>
              </a:lnSpc>
            </a:pPr>
            <a:r>
              <a:rPr lang="en-IN" sz="2300">
                <a:solidFill>
                  <a:srgbClr val="000000"/>
                </a:solidFill>
                <a:latin typeface="Times New Roman"/>
              </a:rPr>
              <a:t>	</a:t>
            </a:r>
            <a:r>
              <a:rPr b="1" lang="en-IN" sz="2100">
                <a:solidFill>
                  <a:srgbClr val="00b050"/>
                </a:solidFill>
                <a:latin typeface="Times New Roman"/>
              </a:rPr>
              <a:t>class </a:t>
            </a:r>
            <a:r>
              <a:rPr b="1" lang="en-IN" sz="2100">
                <a:solidFill>
                  <a:srgbClr val="c00000"/>
                </a:solidFill>
                <a:latin typeface="Times New Roman"/>
              </a:rPr>
              <a:t>DerivedClass</a:t>
            </a:r>
            <a:r>
              <a:rPr b="1" lang="en-IN" sz="2100">
                <a:solidFill>
                  <a:srgbClr val="00b050"/>
                </a:solidFill>
                <a:latin typeface="Times New Roman"/>
              </a:rPr>
              <a:t>(BaseClass): </a:t>
            </a:r>
            <a:endParaRPr/>
          </a:p>
          <a:p>
            <a:pPr algn="just" lvl="1">
              <a:lnSpc>
                <a:spcPct val="100000"/>
              </a:lnSpc>
              <a:buSzPct val="75000"/>
              <a:buFont typeface="StarSymbol"/>
              <a:buChar char="l"/>
            </a:pPr>
            <a:r>
              <a:rPr b="1" lang="en-IN" sz="2100">
                <a:solidFill>
                  <a:srgbClr val="00b050"/>
                </a:solidFill>
                <a:latin typeface="Times New Roman"/>
              </a:rPr>
              <a:t>	</a:t>
            </a:r>
            <a:r>
              <a:rPr b="1" lang="en-IN" sz="2100">
                <a:solidFill>
                  <a:srgbClr val="00b050"/>
                </a:solidFill>
                <a:latin typeface="Times New Roman"/>
              </a:rPr>
              <a:t>body_of_derived_clas</a:t>
            </a:r>
            <a:endParaRPr/>
          </a:p>
          <a:p>
            <a:pPr algn="just">
              <a:lnSpc>
                <a:spcPct val="100000"/>
              </a:lnSpc>
            </a:pPr>
            <a:endParaRPr/>
          </a:p>
          <a:p>
            <a:pPr algn="just">
              <a:lnSpc>
                <a:spcPct val="100000"/>
              </a:lnSpc>
            </a:pPr>
            <a:endParaRPr/>
          </a:p>
          <a:p>
            <a:pPr algn="just">
              <a:lnSpc>
                <a:spcPct val="100000"/>
              </a:lnSpc>
            </a:pPr>
            <a:endParaRPr/>
          </a:p>
        </p:txBody>
      </p:sp>
      <p:sp>
        <p:nvSpPr>
          <p:cNvPr id="180" name="CustomShape 3"/>
          <p:cNvSpPr/>
          <p:nvPr/>
        </p:nvSpPr>
        <p:spPr>
          <a:xfrm>
            <a:off x="0" y="0"/>
            <a:ext cx="11793600" cy="11793600"/>
          </a:xfrm>
          <a:prstGeom prst="rect">
            <a:avLst/>
          </a:prstGeom>
        </p:spPr>
      </p:sp>
      <p:sp>
        <p:nvSpPr>
          <p:cNvPr id="181" name="CustomShape 4"/>
          <p:cNvSpPr/>
          <p:nvPr/>
        </p:nvSpPr>
        <p:spPr>
          <a:xfrm>
            <a:off x="0" y="0"/>
            <a:ext cx="11793600" cy="11793600"/>
          </a:xfrm>
          <a:prstGeom prst="rect">
            <a:avLst/>
          </a:prstGeom>
        </p:spPr>
        <p:txBody>
          <a:bodyPr bIns="45000" lIns="90000" rIns="90000" tIns="45000"/>
          <a:p>
            <a:pPr>
              <a:lnSpc>
                <a:spcPct val="100000"/>
              </a:lnSpc>
            </a:pPr>
            <a:r>
              <a:rPr lang="en-IN">
                <a:solidFill>
                  <a:srgbClr val="035c75"/>
                </a:solidFill>
                <a:latin typeface="Constantia"/>
              </a:rPr>
              <a:t> </a:t>
            </a:r>
            <a:endParaRPr/>
          </a:p>
        </p:txBody>
      </p:sp>
      <p:sp>
        <p:nvSpPr>
          <p:cNvPr id="182" name="CustomShape 5"/>
          <p:cNvSpPr/>
          <p:nvPr/>
        </p:nvSpPr>
        <p:spPr>
          <a:xfrm>
            <a:off x="0" y="0"/>
            <a:ext cx="11793600" cy="11793600"/>
          </a:xfrm>
          <a:prstGeom prst="rect">
            <a:avLst/>
          </a:prstGeom>
        </p:spPr>
      </p:sp>
      <p:sp>
        <p:nvSpPr>
          <p:cNvPr id="183" name="CustomShape 6"/>
          <p:cNvSpPr/>
          <p:nvPr/>
        </p:nvSpPr>
        <p:spPr>
          <a:xfrm>
            <a:off x="147960" y="661680"/>
            <a:ext cx="8855280" cy="6110640"/>
          </a:xfrm>
          <a:prstGeom prst="rect">
            <a:avLst/>
          </a:prstGeom>
          <a:ln w="25560">
            <a:solidFill>
              <a:srgbClr val="92d050"/>
            </a:solidFill>
            <a:round/>
          </a:ln>
        </p:spPr>
      </p:sp>
      <p:pic>
        <p:nvPicPr>
          <p:cNvPr descr="" id="184" name=""/>
          <p:cNvPicPr/>
          <p:nvPr/>
        </p:nvPicPr>
        <p:blipFill>
          <a:blip r:embed="rId1"/>
          <a:stretch>
            <a:fillRect/>
          </a:stretch>
        </p:blipFill>
        <p:spPr>
          <a:xfrm>
            <a:off x="6731640" y="23400"/>
            <a:ext cx="2374560" cy="622800"/>
          </a:xfrm>
          <a:prstGeom prst="rect">
            <a:avLst/>
          </a:prstGeom>
        </p:spPr>
      </p:pic>
    </p:spTree>
  </p:cSld>
  <p:timing>
    <p:tnLst>
      <p:par>
        <p:cTn dur="indefinite" id="33" nodeType="tmRoot" restart="never">
          <p:childTnLst>
            <p:seq>
              <p:cTn id="34" nodeType="mainSeq">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0" y="0"/>
            <a:ext cx="11793600" cy="11793600"/>
          </a:xfrm>
          <a:prstGeom prst="rect">
            <a:avLst/>
          </a:prstGeom>
        </p:spPr>
      </p:sp>
      <p:sp>
        <p:nvSpPr>
          <p:cNvPr id="186" name="CustomShape 2"/>
          <p:cNvSpPr/>
          <p:nvPr/>
        </p:nvSpPr>
        <p:spPr>
          <a:xfrm>
            <a:off x="0" y="0"/>
            <a:ext cx="11793600" cy="11793600"/>
          </a:xfrm>
          <a:prstGeom prst="rect">
            <a:avLst/>
          </a:prstGeom>
        </p:spPr>
        <p:txBody>
          <a:bodyPr bIns="45000" lIns="90000" rIns="90000" tIns="45000"/>
          <a:p>
            <a:pPr>
              <a:lnSpc>
                <a:spcPct val="100000"/>
              </a:lnSpc>
            </a:pPr>
            <a:r>
              <a:rPr lang="en-IN">
                <a:solidFill>
                  <a:srgbClr val="035c75"/>
                </a:solidFill>
                <a:latin typeface="Constantia"/>
              </a:rPr>
              <a:t> </a:t>
            </a:r>
            <a:endParaRPr/>
          </a:p>
        </p:txBody>
      </p:sp>
      <p:sp>
        <p:nvSpPr>
          <p:cNvPr id="187" name="CustomShape 3"/>
          <p:cNvSpPr/>
          <p:nvPr/>
        </p:nvSpPr>
        <p:spPr>
          <a:xfrm>
            <a:off x="0" y="0"/>
            <a:ext cx="11793600" cy="11793600"/>
          </a:xfrm>
          <a:prstGeom prst="rect">
            <a:avLst/>
          </a:prstGeom>
        </p:spPr>
      </p:sp>
      <p:sp>
        <p:nvSpPr>
          <p:cNvPr id="188" name="CustomShape 4"/>
          <p:cNvSpPr/>
          <p:nvPr/>
        </p:nvSpPr>
        <p:spPr>
          <a:xfrm>
            <a:off x="380880" y="4386240"/>
            <a:ext cx="8073720" cy="1762920"/>
          </a:xfrm>
          <a:prstGeom prst="rect">
            <a:avLst/>
          </a:prstGeom>
        </p:spPr>
      </p:sp>
      <p:pic>
        <p:nvPicPr>
          <p:cNvPr descr="" id="189" name="Picture 2"/>
          <p:cNvPicPr/>
          <p:nvPr/>
        </p:nvPicPr>
        <p:blipFill>
          <a:blip r:embed="rId1"/>
          <a:stretch>
            <a:fillRect/>
          </a:stretch>
        </p:blipFill>
        <p:spPr>
          <a:xfrm>
            <a:off x="2559600" y="720000"/>
            <a:ext cx="3342960" cy="2388600"/>
          </a:xfrm>
          <a:prstGeom prst="rect">
            <a:avLst/>
          </a:prstGeom>
        </p:spPr>
      </p:pic>
      <p:sp>
        <p:nvSpPr>
          <p:cNvPr id="190" name="CustomShape 5"/>
          <p:cNvSpPr/>
          <p:nvPr/>
        </p:nvSpPr>
        <p:spPr>
          <a:xfrm>
            <a:off x="183960" y="661680"/>
            <a:ext cx="8855280" cy="6110640"/>
          </a:xfrm>
          <a:prstGeom prst="rect">
            <a:avLst/>
          </a:prstGeom>
          <a:ln w="25560">
            <a:solidFill>
              <a:srgbClr val="92d050"/>
            </a:solidFill>
            <a:round/>
          </a:ln>
        </p:spPr>
      </p:sp>
      <p:pic>
        <p:nvPicPr>
          <p:cNvPr descr="" id="191" name=""/>
          <p:cNvPicPr/>
          <p:nvPr/>
        </p:nvPicPr>
        <p:blipFill>
          <a:blip r:embed="rId2"/>
          <a:stretch>
            <a:fillRect/>
          </a:stretch>
        </p:blipFill>
        <p:spPr>
          <a:xfrm>
            <a:off x="6731640" y="23400"/>
            <a:ext cx="2374560" cy="622800"/>
          </a:xfrm>
          <a:prstGeom prst="rect">
            <a:avLst/>
          </a:prstGeom>
        </p:spPr>
      </p:pic>
      <p:sp>
        <p:nvSpPr>
          <p:cNvPr id="192" name="CustomShape 6"/>
          <p:cNvSpPr/>
          <p:nvPr/>
        </p:nvSpPr>
        <p:spPr>
          <a:xfrm>
            <a:off x="183960" y="3528000"/>
            <a:ext cx="8474040" cy="3094560"/>
          </a:xfrm>
          <a:prstGeom prst="rect">
            <a:avLst/>
          </a:prstGeom>
        </p:spPr>
        <p:txBody>
          <a:bodyPr bIns="45000" lIns="90000" rIns="90000" tIns="45000"/>
          <a:p>
            <a:pPr algn="just">
              <a:lnSpc>
                <a:spcPct val="100000"/>
              </a:lnSpc>
              <a:buSzPct val="45000"/>
              <a:buFont typeface="StarSymbol"/>
              <a:buChar char="l"/>
            </a:pPr>
            <a:r>
              <a:rPr lang="en-IN" sz="2500">
                <a:solidFill>
                  <a:srgbClr val="000000"/>
                </a:solidFill>
                <a:latin typeface="Times New Roman"/>
              </a:rPr>
              <a:t>Two built-in functions </a:t>
            </a:r>
            <a:r>
              <a:rPr i="1" lang="en-IN" sz="2500">
                <a:solidFill>
                  <a:srgbClr val="000000"/>
                </a:solidFill>
                <a:latin typeface="Times New Roman"/>
              </a:rPr>
              <a:t>isinstance()</a:t>
            </a:r>
            <a:r>
              <a:rPr lang="en-IN" sz="2500">
                <a:solidFill>
                  <a:srgbClr val="000000"/>
                </a:solidFill>
                <a:latin typeface="Times New Roman"/>
              </a:rPr>
              <a:t> and </a:t>
            </a:r>
            <a:r>
              <a:rPr i="1" lang="en-IN" sz="2500">
                <a:solidFill>
                  <a:srgbClr val="000000"/>
                </a:solidFill>
                <a:latin typeface="Times New Roman"/>
              </a:rPr>
              <a:t>issubclass()</a:t>
            </a:r>
            <a:r>
              <a:rPr lang="en-IN" sz="2500">
                <a:solidFill>
                  <a:srgbClr val="000000"/>
                </a:solidFill>
                <a:latin typeface="Times New Roman"/>
              </a:rPr>
              <a:t> are used to check inheritances. </a:t>
            </a:r>
            <a:endParaRPr/>
          </a:p>
          <a:p>
            <a:pPr algn="just">
              <a:lnSpc>
                <a:spcPct val="100000"/>
              </a:lnSpc>
              <a:buSzPct val="45000"/>
              <a:buFont typeface="StarSymbol"/>
              <a:buChar char="l"/>
            </a:pPr>
            <a:r>
              <a:rPr lang="en-IN" sz="2500">
                <a:solidFill>
                  <a:srgbClr val="000000"/>
                </a:solidFill>
                <a:latin typeface="Times New Roman"/>
              </a:rPr>
              <a:t>Function isinstance(obj,class) returns True if the object is an instance of the class or other classes derived from it.</a:t>
            </a:r>
            <a:endParaRPr/>
          </a:p>
          <a:p>
            <a:pPr algn="just">
              <a:lnSpc>
                <a:spcPct val="100000"/>
              </a:lnSpc>
              <a:buSzPct val="45000"/>
              <a:buFont typeface="StarSymbol"/>
              <a:buChar char="l"/>
            </a:pPr>
            <a:r>
              <a:rPr lang="en-IN" sz="2500">
                <a:solidFill>
                  <a:srgbClr val="000000"/>
                </a:solidFill>
                <a:latin typeface="Times New Roman"/>
              </a:rPr>
              <a:t>The issubclass(sub, sup) boolean function returns true if the given subclass sub is indeed a subclass of the superclass sup.</a:t>
            </a:r>
            <a:endParaRPr/>
          </a:p>
          <a:p>
            <a:pPr algn="just">
              <a:lnSpc>
                <a:spcPct val="100000"/>
              </a:lnSpc>
            </a:pPr>
            <a:endParaRPr/>
          </a:p>
        </p:txBody>
      </p:sp>
    </p:spTree>
  </p:cSld>
  <p:timing>
    <p:tnLst>
      <p:par>
        <p:cTn dur="indefinite" id="35" nodeType="tmRoot" restart="never">
          <p:childTnLst>
            <p:seq>
              <p:cTn id="36" nodeType="mainSeq">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1600200" y="762120"/>
            <a:ext cx="5559120" cy="547920"/>
          </a:xfrm>
          <a:prstGeom prst="rect">
            <a:avLst/>
          </a:prstGeom>
        </p:spPr>
        <p:txBody>
          <a:bodyPr anchor="b" bIns="0" lIns="0" rIns="0" tIns="45000"/>
          <a:p>
            <a:pPr algn="ctr">
              <a:lnSpc>
                <a:spcPct val="100000"/>
              </a:lnSpc>
            </a:pPr>
            <a:r>
              <a:rPr lang="en-IN" sz="4400">
                <a:solidFill>
                  <a:srgbClr val="04617b"/>
                </a:solidFill>
                <a:latin typeface="Times New Roman"/>
              </a:rPr>
              <a:t>Polymorphism </a:t>
            </a:r>
            <a:endParaRPr/>
          </a:p>
        </p:txBody>
      </p:sp>
      <p:sp>
        <p:nvSpPr>
          <p:cNvPr id="194" name="CustomShape 2"/>
          <p:cNvSpPr/>
          <p:nvPr/>
        </p:nvSpPr>
        <p:spPr>
          <a:xfrm>
            <a:off x="457200" y="1935360"/>
            <a:ext cx="8226000" cy="4385520"/>
          </a:xfrm>
          <a:prstGeom prst="rect">
            <a:avLst/>
          </a:prstGeom>
        </p:spPr>
        <p:txBody>
          <a:bodyPr bIns="45000" lIns="90000" rIns="90000" tIns="45000"/>
          <a:p>
            <a:pPr algn="just">
              <a:lnSpc>
                <a:spcPct val="100000"/>
              </a:lnSpc>
              <a:buSzPct val="95000"/>
              <a:buFont charset="2" typeface="Wingdings"/>
              <a:buChar char=""/>
            </a:pPr>
            <a:r>
              <a:rPr lang="en-IN" sz="2500">
                <a:solidFill>
                  <a:srgbClr val="000000"/>
                </a:solidFill>
                <a:latin typeface="Times New Roman"/>
              </a:rPr>
              <a:t>Polymorphism in Latin word which made up of </a:t>
            </a:r>
            <a:r>
              <a:rPr b="1" i="1" lang="en-IN" sz="2500">
                <a:solidFill>
                  <a:srgbClr val="000000"/>
                </a:solidFill>
                <a:latin typeface="Times New Roman"/>
              </a:rPr>
              <a:t>‘ploy’</a:t>
            </a:r>
            <a:r>
              <a:rPr lang="en-IN" sz="2500">
                <a:solidFill>
                  <a:srgbClr val="000000"/>
                </a:solidFill>
                <a:latin typeface="Times New Roman"/>
              </a:rPr>
              <a:t> means many and </a:t>
            </a:r>
            <a:r>
              <a:rPr b="1" i="1" lang="en-IN" sz="2500">
                <a:solidFill>
                  <a:srgbClr val="000000"/>
                </a:solidFill>
                <a:latin typeface="Times New Roman"/>
              </a:rPr>
              <a:t>‘morphs’</a:t>
            </a:r>
            <a:r>
              <a:rPr lang="en-IN" sz="2500">
                <a:solidFill>
                  <a:srgbClr val="000000"/>
                </a:solidFill>
                <a:latin typeface="Times New Roman"/>
              </a:rPr>
              <a:t> means forms</a:t>
            </a:r>
            <a:endParaRPr/>
          </a:p>
          <a:p>
            <a:pPr algn="just">
              <a:lnSpc>
                <a:spcPct val="100000"/>
              </a:lnSpc>
              <a:buSzPct val="95000"/>
              <a:buFont charset="2" typeface="Wingdings"/>
              <a:buChar char=""/>
            </a:pPr>
            <a:r>
              <a:rPr lang="en-IN" sz="2500">
                <a:solidFill>
                  <a:srgbClr val="000000"/>
                </a:solidFill>
                <a:latin typeface="Times New Roman"/>
              </a:rPr>
              <a:t>From the Greek , Polymorphism means </a:t>
            </a:r>
            <a:r>
              <a:rPr b="1" i="1" lang="en-IN" sz="2500">
                <a:solidFill>
                  <a:srgbClr val="000000"/>
                </a:solidFill>
                <a:latin typeface="Times New Roman"/>
              </a:rPr>
              <a:t>many(poly) </a:t>
            </a:r>
            <a:r>
              <a:rPr lang="en-IN" sz="2500">
                <a:solidFill>
                  <a:srgbClr val="000000"/>
                </a:solidFill>
                <a:latin typeface="Times New Roman"/>
              </a:rPr>
              <a:t> </a:t>
            </a:r>
            <a:endParaRPr/>
          </a:p>
          <a:p>
            <a:pPr algn="just">
              <a:lnSpc>
                <a:spcPct val="100000"/>
              </a:lnSpc>
            </a:pPr>
            <a:r>
              <a:rPr lang="en-IN" sz="2500">
                <a:solidFill>
                  <a:srgbClr val="000000"/>
                </a:solidFill>
                <a:latin typeface="Times New Roman"/>
              </a:rPr>
              <a:t>	</a:t>
            </a:r>
            <a:r>
              <a:rPr b="1" i="1" lang="en-IN" sz="2500">
                <a:solidFill>
                  <a:srgbClr val="000000"/>
                </a:solidFill>
                <a:latin typeface="Times New Roman"/>
              </a:rPr>
              <a:t>shapes (morph)</a:t>
            </a:r>
            <a:endParaRPr/>
          </a:p>
          <a:p>
            <a:pPr algn="just">
              <a:lnSpc>
                <a:spcPct val="100000"/>
              </a:lnSpc>
              <a:buSzPct val="95000"/>
              <a:buFont charset="2" typeface="Wingdings"/>
              <a:buChar char=""/>
            </a:pPr>
            <a:r>
              <a:rPr lang="en-IN" sz="2500">
                <a:solidFill>
                  <a:srgbClr val="000000"/>
                </a:solidFill>
                <a:latin typeface="Times New Roman"/>
              </a:rPr>
              <a:t> </a:t>
            </a:r>
            <a:r>
              <a:rPr lang="en-IN" sz="2500">
                <a:solidFill>
                  <a:srgbClr val="000000"/>
                </a:solidFill>
                <a:latin typeface="Times New Roman"/>
              </a:rPr>
              <a:t>This is something similar to a word having several different meanings depending on the context </a:t>
            </a:r>
            <a:endParaRPr/>
          </a:p>
          <a:p>
            <a:pPr algn="just">
              <a:lnSpc>
                <a:spcPct val="100000"/>
              </a:lnSpc>
              <a:buSzPct val="95000"/>
              <a:buFont charset="2" typeface="Wingdings"/>
              <a:buChar char=""/>
            </a:pPr>
            <a:r>
              <a:rPr lang="en-IN" sz="2500">
                <a:solidFill>
                  <a:srgbClr val="000000"/>
                </a:solidFill>
                <a:latin typeface="Times New Roman"/>
              </a:rPr>
              <a:t> </a:t>
            </a:r>
            <a:r>
              <a:rPr lang="en-IN" sz="2500">
                <a:solidFill>
                  <a:srgbClr val="000000"/>
                </a:solidFill>
                <a:latin typeface="Times New Roman"/>
              </a:rPr>
              <a:t>Generally speaking, polymorphism means that a method or function is able to cope with different types of input.</a:t>
            </a:r>
            <a:endParaRPr/>
          </a:p>
        </p:txBody>
      </p:sp>
      <p:sp>
        <p:nvSpPr>
          <p:cNvPr id="195" name="CustomShape 3"/>
          <p:cNvSpPr/>
          <p:nvPr/>
        </p:nvSpPr>
        <p:spPr>
          <a:xfrm>
            <a:off x="0" y="0"/>
            <a:ext cx="11793600" cy="11793600"/>
          </a:xfrm>
          <a:prstGeom prst="rect">
            <a:avLst/>
          </a:prstGeom>
        </p:spPr>
      </p:sp>
      <p:sp>
        <p:nvSpPr>
          <p:cNvPr id="196" name="CustomShape 4"/>
          <p:cNvSpPr/>
          <p:nvPr/>
        </p:nvSpPr>
        <p:spPr>
          <a:xfrm>
            <a:off x="0" y="0"/>
            <a:ext cx="11793600" cy="11793600"/>
          </a:xfrm>
          <a:prstGeom prst="rect">
            <a:avLst/>
          </a:prstGeom>
        </p:spPr>
        <p:txBody>
          <a:bodyPr bIns="45000" lIns="90000" rIns="90000" tIns="45000"/>
          <a:p>
            <a:pPr>
              <a:lnSpc>
                <a:spcPct val="100000"/>
              </a:lnSpc>
            </a:pPr>
            <a:r>
              <a:rPr lang="en-IN">
                <a:solidFill>
                  <a:srgbClr val="035c75"/>
                </a:solidFill>
                <a:latin typeface="Constantia"/>
              </a:rPr>
              <a:t> </a:t>
            </a:r>
            <a:endParaRPr/>
          </a:p>
        </p:txBody>
      </p:sp>
      <p:sp>
        <p:nvSpPr>
          <p:cNvPr id="197" name="CustomShape 5"/>
          <p:cNvSpPr/>
          <p:nvPr/>
        </p:nvSpPr>
        <p:spPr>
          <a:xfrm>
            <a:off x="0" y="0"/>
            <a:ext cx="11793600" cy="11793600"/>
          </a:xfrm>
          <a:prstGeom prst="rect">
            <a:avLst/>
          </a:prstGeom>
        </p:spPr>
      </p:sp>
      <p:sp>
        <p:nvSpPr>
          <p:cNvPr id="198" name="CustomShape 6"/>
          <p:cNvSpPr/>
          <p:nvPr/>
        </p:nvSpPr>
        <p:spPr>
          <a:xfrm>
            <a:off x="111960" y="661680"/>
            <a:ext cx="8855280" cy="6110640"/>
          </a:xfrm>
          <a:prstGeom prst="rect">
            <a:avLst/>
          </a:prstGeom>
          <a:ln w="25560">
            <a:solidFill>
              <a:srgbClr val="92d050"/>
            </a:solidFill>
            <a:round/>
          </a:ln>
        </p:spPr>
      </p:sp>
      <p:pic>
        <p:nvPicPr>
          <p:cNvPr descr="" id="199" name=""/>
          <p:cNvPicPr/>
          <p:nvPr/>
        </p:nvPicPr>
        <p:blipFill>
          <a:blip r:embed="rId1"/>
          <a:stretch>
            <a:fillRect/>
          </a:stretch>
        </p:blipFill>
        <p:spPr>
          <a:xfrm>
            <a:off x="6731640" y="23400"/>
            <a:ext cx="2374560" cy="622800"/>
          </a:xfrm>
          <a:prstGeom prst="rect">
            <a:avLst/>
          </a:prstGeom>
        </p:spPr>
      </p:pic>
    </p:spTree>
  </p:cSld>
  <p:timing>
    <p:tnLst>
      <p:par>
        <p:cTn dur="indefinite" id="37" nodeType="tmRoot" restart="never">
          <p:childTnLst>
            <p:seq>
              <p:cTn id="38"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57200" y="972360"/>
            <a:ext cx="8226000" cy="547920"/>
          </a:xfrm>
          <a:prstGeom prst="rect">
            <a:avLst/>
          </a:prstGeom>
        </p:spPr>
        <p:txBody>
          <a:bodyPr anchor="b" bIns="0" lIns="0" rIns="0" tIns="45000"/>
          <a:p>
            <a:pPr algn="ctr">
              <a:lnSpc>
                <a:spcPct val="100000"/>
              </a:lnSpc>
            </a:pPr>
            <a:r>
              <a:rPr lang="en-IN" sz="4400">
                <a:solidFill>
                  <a:srgbClr val="04617b"/>
                </a:solidFill>
                <a:latin typeface="Times New Roman"/>
              </a:rPr>
              <a:t>Contents</a:t>
            </a:r>
            <a:endParaRPr/>
          </a:p>
        </p:txBody>
      </p:sp>
      <p:sp>
        <p:nvSpPr>
          <p:cNvPr id="81" name="CustomShape 2"/>
          <p:cNvSpPr/>
          <p:nvPr/>
        </p:nvSpPr>
        <p:spPr>
          <a:xfrm>
            <a:off x="648000" y="1584000"/>
            <a:ext cx="8226000" cy="4385520"/>
          </a:xfrm>
          <a:prstGeom prst="rect">
            <a:avLst/>
          </a:prstGeom>
        </p:spPr>
        <p:txBody>
          <a:bodyPr bIns="45000" lIns="90000" rIns="90000" tIns="45000"/>
          <a:p>
            <a:pPr>
              <a:lnSpc>
                <a:spcPct val="100000"/>
              </a:lnSpc>
            </a:pPr>
            <a:endParaRPr/>
          </a:p>
          <a:p>
            <a:pPr>
              <a:lnSpc>
                <a:spcPct val="100000"/>
              </a:lnSpc>
              <a:buSzPct val="95000"/>
              <a:buFont typeface="Constantia"/>
              <a:buChar char="&gt;"/>
            </a:pPr>
            <a:r>
              <a:rPr lang="en-IN" sz="2600">
                <a:solidFill>
                  <a:srgbClr val="000000"/>
                </a:solidFill>
                <a:latin typeface="Constantia"/>
              </a:rPr>
              <a:t>Fundamental Concepts of OOP in Python</a:t>
            </a:r>
            <a:endParaRPr/>
          </a:p>
          <a:p>
            <a:pPr>
              <a:lnSpc>
                <a:spcPct val="100000"/>
              </a:lnSpc>
              <a:buSzPct val="95000"/>
              <a:buFont typeface="Constantia"/>
              <a:buChar char="&gt;"/>
            </a:pPr>
            <a:r>
              <a:rPr lang="en-IN" sz="2600">
                <a:solidFill>
                  <a:srgbClr val="000000"/>
                </a:solidFill>
                <a:latin typeface="Constantia"/>
              </a:rPr>
              <a:t>What is Class, Object and methods</a:t>
            </a:r>
            <a:endParaRPr/>
          </a:p>
          <a:p>
            <a:pPr>
              <a:lnSpc>
                <a:spcPct val="100000"/>
              </a:lnSpc>
              <a:buSzPct val="95000"/>
              <a:buFont typeface="Constantia"/>
              <a:buChar char="&gt;"/>
            </a:pPr>
            <a:r>
              <a:rPr lang="en-IN" sz="2600">
                <a:solidFill>
                  <a:srgbClr val="000000"/>
                </a:solidFill>
                <a:latin typeface="Constantia"/>
              </a:rPr>
              <a:t>Encapsulation</a:t>
            </a:r>
            <a:endParaRPr/>
          </a:p>
          <a:p>
            <a:pPr>
              <a:lnSpc>
                <a:spcPct val="100000"/>
              </a:lnSpc>
              <a:buSzPct val="95000"/>
              <a:buFont typeface="Constantia"/>
              <a:buChar char="&gt;"/>
            </a:pPr>
            <a:r>
              <a:rPr lang="en-IN" sz="2600">
                <a:solidFill>
                  <a:srgbClr val="000000"/>
                </a:solidFill>
                <a:latin typeface="Constantia"/>
              </a:rPr>
              <a:t>Data Abstraction</a:t>
            </a:r>
            <a:endParaRPr/>
          </a:p>
          <a:p>
            <a:pPr>
              <a:lnSpc>
                <a:spcPct val="100000"/>
              </a:lnSpc>
              <a:buSzPct val="95000"/>
              <a:buFont typeface="Constantia"/>
              <a:buChar char="&gt;"/>
            </a:pPr>
            <a:r>
              <a:rPr lang="en-IN" sz="2600">
                <a:solidFill>
                  <a:srgbClr val="000000"/>
                </a:solidFill>
                <a:latin typeface="Constantia"/>
              </a:rPr>
              <a:t>Public, Protected and Private Data</a:t>
            </a:r>
            <a:endParaRPr/>
          </a:p>
          <a:p>
            <a:pPr>
              <a:lnSpc>
                <a:spcPct val="100000"/>
              </a:lnSpc>
              <a:buSzPct val="95000"/>
              <a:buFont typeface="Constantia"/>
              <a:buChar char="&gt;"/>
            </a:pPr>
            <a:r>
              <a:rPr lang="en-IN" sz="2600">
                <a:solidFill>
                  <a:srgbClr val="000000"/>
                </a:solidFill>
                <a:latin typeface="Constantia"/>
              </a:rPr>
              <a:t>Inheritance</a:t>
            </a:r>
            <a:endParaRPr/>
          </a:p>
          <a:p>
            <a:pPr>
              <a:lnSpc>
                <a:spcPct val="100000"/>
              </a:lnSpc>
              <a:buSzPct val="95000"/>
              <a:buFont typeface="Constantia"/>
              <a:buChar char="&gt;"/>
            </a:pPr>
            <a:r>
              <a:rPr lang="en-IN" sz="2600">
                <a:solidFill>
                  <a:srgbClr val="000000"/>
                </a:solidFill>
                <a:latin typeface="Constantia"/>
              </a:rPr>
              <a:t>Polymorphism</a:t>
            </a:r>
            <a:endParaRPr/>
          </a:p>
          <a:p>
            <a:pPr>
              <a:lnSpc>
                <a:spcPct val="100000"/>
              </a:lnSpc>
              <a:buSzPct val="95000"/>
              <a:buFont typeface="Constantia"/>
              <a:buChar char="&gt;"/>
            </a:pPr>
            <a:r>
              <a:rPr lang="en-IN" sz="2400">
                <a:solidFill>
                  <a:srgbClr val="000000"/>
                </a:solidFill>
                <a:latin typeface="Constantia"/>
              </a:rPr>
              <a:t>Operator Overloading</a:t>
            </a:r>
            <a:endParaRPr/>
          </a:p>
          <a:p>
            <a:pPr>
              <a:lnSpc>
                <a:spcPct val="100000"/>
              </a:lnSpc>
              <a:buSzPct val="95000"/>
              <a:buFont typeface="Constantia"/>
              <a:buChar char="&gt;"/>
            </a:pPr>
            <a:r>
              <a:rPr lang="en-IN" sz="2400">
                <a:solidFill>
                  <a:srgbClr val="000000"/>
                </a:solidFill>
                <a:latin typeface="Constantia"/>
              </a:rPr>
              <a:t>MULTI-THREADING</a:t>
            </a:r>
            <a:endParaRPr/>
          </a:p>
          <a:p>
            <a:pPr>
              <a:lnSpc>
                <a:spcPct val="100000"/>
              </a:lnSpc>
            </a:pPr>
            <a:endParaRPr/>
          </a:p>
        </p:txBody>
      </p:sp>
      <p:sp>
        <p:nvSpPr>
          <p:cNvPr id="82" name="CustomShape 3"/>
          <p:cNvSpPr/>
          <p:nvPr/>
        </p:nvSpPr>
        <p:spPr>
          <a:xfrm>
            <a:off x="0" y="0"/>
            <a:ext cx="11793600" cy="11793600"/>
          </a:xfrm>
          <a:prstGeom prst="rect">
            <a:avLst/>
          </a:prstGeom>
        </p:spPr>
      </p:sp>
      <p:sp>
        <p:nvSpPr>
          <p:cNvPr id="83" name="CustomShape 4"/>
          <p:cNvSpPr/>
          <p:nvPr/>
        </p:nvSpPr>
        <p:spPr>
          <a:xfrm>
            <a:off x="0" y="0"/>
            <a:ext cx="11793600" cy="11793600"/>
          </a:xfrm>
          <a:prstGeom prst="rect">
            <a:avLst/>
          </a:prstGeom>
        </p:spPr>
      </p:sp>
      <p:sp>
        <p:nvSpPr>
          <p:cNvPr id="84" name="CustomShape 5"/>
          <p:cNvSpPr/>
          <p:nvPr/>
        </p:nvSpPr>
        <p:spPr>
          <a:xfrm>
            <a:off x="0" y="0"/>
            <a:ext cx="11793600" cy="11793600"/>
          </a:xfrm>
          <a:prstGeom prst="rect">
            <a:avLst/>
          </a:prstGeom>
        </p:spPr>
      </p:sp>
      <p:pic>
        <p:nvPicPr>
          <p:cNvPr descr="" id="85" name=""/>
          <p:cNvPicPr/>
          <p:nvPr/>
        </p:nvPicPr>
        <p:blipFill>
          <a:blip r:embed="rId1"/>
          <a:stretch>
            <a:fillRect/>
          </a:stretch>
        </p:blipFill>
        <p:spPr>
          <a:xfrm>
            <a:off x="6696000" y="23760"/>
            <a:ext cx="2374560" cy="622800"/>
          </a:xfrm>
          <a:prstGeom prst="rect">
            <a:avLst/>
          </a:prstGeom>
        </p:spPr>
      </p:pic>
      <p:sp>
        <p:nvSpPr>
          <p:cNvPr id="86" name="CustomShape 6"/>
          <p:cNvSpPr/>
          <p:nvPr/>
        </p:nvSpPr>
        <p:spPr>
          <a:xfrm>
            <a:off x="124920" y="602640"/>
            <a:ext cx="8855280" cy="6110640"/>
          </a:xfrm>
          <a:prstGeom prst="rect">
            <a:avLst/>
          </a:prstGeom>
          <a:ln w="25560">
            <a:solidFill>
              <a:srgbClr val="92d050"/>
            </a:solidFill>
            <a:round/>
          </a:ln>
        </p:spPr>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457200" y="820080"/>
            <a:ext cx="8226000" cy="776520"/>
          </a:xfrm>
          <a:prstGeom prst="rect">
            <a:avLst/>
          </a:prstGeom>
        </p:spPr>
        <p:txBody>
          <a:bodyPr anchor="b" bIns="0" lIns="0" rIns="0" tIns="45000"/>
          <a:p>
            <a:r>
              <a:rPr lang="en-IN" sz="2400">
                <a:solidFill>
                  <a:srgbClr val="04617b"/>
                </a:solidFill>
                <a:latin typeface="Times New Roman"/>
              </a:rPr>
              <a:t>A simple word ‘Cut’ can have different meaning </a:t>
            </a:r>
            <a:endParaRPr/>
          </a:p>
          <a:p>
            <a:pPr algn="ctr">
              <a:lnSpc>
                <a:spcPct val="100000"/>
              </a:lnSpc>
            </a:pPr>
            <a:r>
              <a:rPr lang="en-IN" sz="2400">
                <a:solidFill>
                  <a:srgbClr val="04617b"/>
                </a:solidFill>
                <a:latin typeface="Times New Roman"/>
              </a:rPr>
              <a:t>depending where it is used </a:t>
            </a:r>
            <a:endParaRPr/>
          </a:p>
        </p:txBody>
      </p:sp>
      <p:sp>
        <p:nvSpPr>
          <p:cNvPr id="201" name="CustomShape 2"/>
          <p:cNvSpPr/>
          <p:nvPr/>
        </p:nvSpPr>
        <p:spPr>
          <a:xfrm>
            <a:off x="0" y="0"/>
            <a:ext cx="11793600" cy="11793600"/>
          </a:xfrm>
          <a:prstGeom prst="rect">
            <a:avLst/>
          </a:prstGeom>
        </p:spPr>
      </p:sp>
      <p:sp>
        <p:nvSpPr>
          <p:cNvPr id="202" name="CustomShape 3"/>
          <p:cNvSpPr/>
          <p:nvPr/>
        </p:nvSpPr>
        <p:spPr>
          <a:xfrm>
            <a:off x="0" y="0"/>
            <a:ext cx="11793600" cy="11793600"/>
          </a:xfrm>
          <a:prstGeom prst="rect">
            <a:avLst/>
          </a:prstGeom>
        </p:spPr>
        <p:txBody>
          <a:bodyPr bIns="45000" lIns="90000" rIns="90000" tIns="45000"/>
          <a:p>
            <a:pPr>
              <a:lnSpc>
                <a:spcPct val="100000"/>
              </a:lnSpc>
            </a:pPr>
            <a:r>
              <a:rPr lang="en-IN">
                <a:solidFill>
                  <a:srgbClr val="035c75"/>
                </a:solidFill>
                <a:latin typeface="Constantia"/>
              </a:rPr>
              <a:t> </a:t>
            </a:r>
            <a:endParaRPr/>
          </a:p>
        </p:txBody>
      </p:sp>
      <p:sp>
        <p:nvSpPr>
          <p:cNvPr id="203" name="CustomShape 4"/>
          <p:cNvSpPr/>
          <p:nvPr/>
        </p:nvSpPr>
        <p:spPr>
          <a:xfrm>
            <a:off x="0" y="0"/>
            <a:ext cx="11793600" cy="11793600"/>
          </a:xfrm>
          <a:prstGeom prst="rect">
            <a:avLst/>
          </a:prstGeom>
        </p:spPr>
      </p:sp>
      <p:sp>
        <p:nvSpPr>
          <p:cNvPr id="204" name="CustomShape 5"/>
          <p:cNvSpPr/>
          <p:nvPr/>
        </p:nvSpPr>
        <p:spPr>
          <a:xfrm>
            <a:off x="914400" y="3657600"/>
            <a:ext cx="987120" cy="987120"/>
          </a:xfrm>
          <a:prstGeom prst="rect">
            <a:avLst/>
          </a:prstGeom>
          <a:solidFill>
            <a:srgbClr val="ffffff"/>
          </a:solidFill>
          <a:ln w="25560">
            <a:solidFill>
              <a:srgbClr val="0b5292"/>
            </a:solidFill>
            <a:round/>
          </a:ln>
        </p:spPr>
      </p:sp>
      <p:sp>
        <p:nvSpPr>
          <p:cNvPr id="205" name="CustomShape 6"/>
          <p:cNvSpPr/>
          <p:nvPr/>
        </p:nvSpPr>
        <p:spPr>
          <a:xfrm>
            <a:off x="1066680" y="3974040"/>
            <a:ext cx="605880" cy="361440"/>
          </a:xfrm>
          <a:prstGeom prst="rect">
            <a:avLst/>
          </a:prstGeom>
        </p:spPr>
        <p:txBody>
          <a:bodyPr bIns="45000" lIns="90000" rIns="90000" tIns="45000"/>
          <a:p>
            <a:pPr algn="ctr">
              <a:lnSpc>
                <a:spcPct val="100000"/>
              </a:lnSpc>
            </a:pPr>
            <a:r>
              <a:rPr lang="en-IN">
                <a:solidFill>
                  <a:srgbClr val="000000"/>
                </a:solidFill>
              </a:rPr>
              <a:t>Cut</a:t>
            </a:r>
            <a:endParaRPr/>
          </a:p>
        </p:txBody>
      </p:sp>
      <p:pic>
        <p:nvPicPr>
          <p:cNvPr descr="" id="206" name="Picture 6"/>
          <p:cNvPicPr/>
          <p:nvPr/>
        </p:nvPicPr>
        <p:blipFill>
          <a:blip r:embed="rId1"/>
          <a:stretch>
            <a:fillRect/>
          </a:stretch>
        </p:blipFill>
        <p:spPr>
          <a:xfrm>
            <a:off x="4191120" y="2514600"/>
            <a:ext cx="1139400" cy="1139400"/>
          </a:xfrm>
          <a:prstGeom prst="rect">
            <a:avLst/>
          </a:prstGeom>
          <a:ln w="9360">
            <a:solidFill>
              <a:srgbClr val="000000"/>
            </a:solidFill>
            <a:round/>
          </a:ln>
        </p:spPr>
      </p:pic>
      <p:pic>
        <p:nvPicPr>
          <p:cNvPr descr="" id="207" name="Picture 6"/>
          <p:cNvPicPr/>
          <p:nvPr/>
        </p:nvPicPr>
        <p:blipFill>
          <a:blip r:embed="rId2"/>
          <a:stretch>
            <a:fillRect/>
          </a:stretch>
        </p:blipFill>
        <p:spPr>
          <a:xfrm>
            <a:off x="4191120" y="3809880"/>
            <a:ext cx="1139400" cy="1139400"/>
          </a:xfrm>
          <a:prstGeom prst="rect">
            <a:avLst/>
          </a:prstGeom>
          <a:ln w="9360">
            <a:solidFill>
              <a:srgbClr val="000000"/>
            </a:solidFill>
            <a:round/>
          </a:ln>
        </p:spPr>
      </p:pic>
      <p:pic>
        <p:nvPicPr>
          <p:cNvPr descr="" id="208" name="Picture 6"/>
          <p:cNvPicPr/>
          <p:nvPr/>
        </p:nvPicPr>
        <p:blipFill>
          <a:blip r:embed="rId3"/>
          <a:stretch>
            <a:fillRect/>
          </a:stretch>
        </p:blipFill>
        <p:spPr>
          <a:xfrm>
            <a:off x="4191120" y="5105520"/>
            <a:ext cx="1139400" cy="1139400"/>
          </a:xfrm>
          <a:prstGeom prst="rect">
            <a:avLst/>
          </a:prstGeom>
          <a:ln w="9360">
            <a:solidFill>
              <a:srgbClr val="000000"/>
            </a:solidFill>
            <a:round/>
          </a:ln>
        </p:spPr>
      </p:pic>
      <p:sp>
        <p:nvSpPr>
          <p:cNvPr id="209" name="CustomShape 7"/>
          <p:cNvSpPr/>
          <p:nvPr/>
        </p:nvSpPr>
        <p:spPr>
          <a:xfrm>
            <a:off x="1760040" y="3085560"/>
            <a:ext cx="2427480" cy="712800"/>
          </a:xfrm>
          <a:prstGeom prst="straightConnector1">
            <a:avLst/>
          </a:prstGeom>
          <a:ln w="9360">
            <a:solidFill>
              <a:srgbClr val="095294"/>
            </a:solidFill>
            <a:round/>
            <a:tailEnd len="med" type="triangle" w="med"/>
          </a:ln>
        </p:spPr>
      </p:sp>
      <p:sp>
        <p:nvSpPr>
          <p:cNvPr id="210" name="CustomShape 8"/>
          <p:cNvSpPr/>
          <p:nvPr/>
        </p:nvSpPr>
        <p:spPr>
          <a:xfrm>
            <a:off x="1760040" y="4503240"/>
            <a:ext cx="2427480" cy="1170000"/>
          </a:xfrm>
          <a:prstGeom prst="straightConnector1">
            <a:avLst/>
          </a:prstGeom>
          <a:ln w="9360">
            <a:solidFill>
              <a:srgbClr val="095294"/>
            </a:solidFill>
            <a:round/>
            <a:tailEnd len="med" type="triangle" w="med"/>
          </a:ln>
        </p:spPr>
      </p:sp>
      <p:sp>
        <p:nvSpPr>
          <p:cNvPr id="211" name="CustomShape 9"/>
          <p:cNvSpPr/>
          <p:nvPr/>
        </p:nvSpPr>
        <p:spPr>
          <a:xfrm>
            <a:off x="1905120" y="4152960"/>
            <a:ext cx="2282400" cy="225000"/>
          </a:xfrm>
          <a:prstGeom prst="straightConnector1">
            <a:avLst/>
          </a:prstGeom>
          <a:ln w="9360">
            <a:solidFill>
              <a:srgbClr val="095294"/>
            </a:solidFill>
            <a:round/>
            <a:tailEnd len="med" type="triangle" w="med"/>
          </a:ln>
        </p:spPr>
      </p:sp>
      <p:sp>
        <p:nvSpPr>
          <p:cNvPr id="212" name="CustomShape 10"/>
          <p:cNvSpPr/>
          <p:nvPr/>
        </p:nvSpPr>
        <p:spPr>
          <a:xfrm>
            <a:off x="5638680" y="2514600"/>
            <a:ext cx="2663280" cy="910080"/>
          </a:xfrm>
          <a:prstGeom prst="rect">
            <a:avLst/>
          </a:prstGeom>
        </p:spPr>
        <p:txBody>
          <a:bodyPr bIns="45000" lIns="90000" rIns="90000" tIns="45000"/>
          <a:p>
            <a:r>
              <a:rPr lang="en-IN">
                <a:solidFill>
                  <a:srgbClr val="c00000"/>
                </a:solidFill>
                <a:latin typeface="Times New Roman"/>
              </a:rPr>
              <a:t>Surgeon</a:t>
            </a:r>
            <a:r>
              <a:rPr lang="en-IN">
                <a:solidFill>
                  <a:srgbClr val="000000"/>
                </a:solidFill>
                <a:latin typeface="Times New Roman"/>
              </a:rPr>
              <a:t>:</a:t>
            </a:r>
            <a:r>
              <a:rPr lang="en-IN">
                <a:solidFill>
                  <a:srgbClr val="00b050"/>
                </a:solidFill>
                <a:latin typeface="Times New Roman"/>
              </a:rPr>
              <a:t> The Surgeon would begin to make an incision </a:t>
            </a:r>
            <a:endParaRPr/>
          </a:p>
        </p:txBody>
      </p:sp>
      <p:sp>
        <p:nvSpPr>
          <p:cNvPr id="213" name="CustomShape 11"/>
          <p:cNvSpPr/>
          <p:nvPr/>
        </p:nvSpPr>
        <p:spPr>
          <a:xfrm>
            <a:off x="5715000" y="3733920"/>
            <a:ext cx="2663280" cy="910080"/>
          </a:xfrm>
          <a:prstGeom prst="rect">
            <a:avLst/>
          </a:prstGeom>
        </p:spPr>
        <p:txBody>
          <a:bodyPr bIns="45000" lIns="90000" rIns="90000" tIns="45000"/>
          <a:p>
            <a:r>
              <a:rPr lang="en-IN">
                <a:solidFill>
                  <a:srgbClr val="c00000"/>
                </a:solidFill>
                <a:latin typeface="Times New Roman"/>
              </a:rPr>
              <a:t>Hair Stylist</a:t>
            </a:r>
            <a:r>
              <a:rPr lang="en-IN">
                <a:solidFill>
                  <a:srgbClr val="00b050"/>
                </a:solidFill>
                <a:latin typeface="Times New Roman"/>
              </a:rPr>
              <a:t>: The Hair Stylist would begin to cut someone’s hair</a:t>
            </a:r>
            <a:endParaRPr/>
          </a:p>
        </p:txBody>
      </p:sp>
      <p:sp>
        <p:nvSpPr>
          <p:cNvPr id="214" name="CustomShape 12"/>
          <p:cNvSpPr/>
          <p:nvPr/>
        </p:nvSpPr>
        <p:spPr>
          <a:xfrm>
            <a:off x="5715000" y="5029200"/>
            <a:ext cx="2815920" cy="1184400"/>
          </a:xfrm>
          <a:prstGeom prst="rect">
            <a:avLst/>
          </a:prstGeom>
        </p:spPr>
        <p:txBody>
          <a:bodyPr bIns="45000" lIns="90000" rIns="90000" tIns="45000"/>
          <a:p>
            <a:r>
              <a:rPr lang="en-IN">
                <a:solidFill>
                  <a:srgbClr val="c00000"/>
                </a:solidFill>
                <a:latin typeface="Times New Roman"/>
              </a:rPr>
              <a:t>Actor</a:t>
            </a:r>
            <a:r>
              <a:rPr lang="en-IN">
                <a:solidFill>
                  <a:srgbClr val="00b050"/>
                </a:solidFill>
                <a:latin typeface="Times New Roman"/>
              </a:rPr>
              <a:t>: The actor would abruptly stop acting out the current scene, awaiting directional guidance</a:t>
            </a:r>
            <a:endParaRPr/>
          </a:p>
        </p:txBody>
      </p:sp>
      <p:sp>
        <p:nvSpPr>
          <p:cNvPr id="215" name="CustomShape 13"/>
          <p:cNvSpPr/>
          <p:nvPr/>
        </p:nvSpPr>
        <p:spPr>
          <a:xfrm>
            <a:off x="609480" y="1828800"/>
            <a:ext cx="5254200" cy="437400"/>
          </a:xfrm>
          <a:prstGeom prst="rect">
            <a:avLst/>
          </a:prstGeom>
        </p:spPr>
        <p:txBody>
          <a:bodyPr bIns="45000" lIns="90000" rIns="90000" tIns="45000"/>
          <a:p>
            <a:pPr>
              <a:lnSpc>
                <a:spcPct val="100000"/>
              </a:lnSpc>
            </a:pPr>
            <a:r>
              <a:rPr i="1" lang="en-IN" sz="2300">
                <a:solidFill>
                  <a:srgbClr val="000000"/>
                </a:solidFill>
                <a:latin typeface="Times New Roman"/>
              </a:rPr>
              <a:t>If  any body says “Cut” to these people</a:t>
            </a:r>
            <a:endParaRPr/>
          </a:p>
        </p:txBody>
      </p:sp>
      <p:sp>
        <p:nvSpPr>
          <p:cNvPr id="216" name="CustomShape 14"/>
          <p:cNvSpPr/>
          <p:nvPr/>
        </p:nvSpPr>
        <p:spPr>
          <a:xfrm>
            <a:off x="147960" y="661680"/>
            <a:ext cx="8855280" cy="6110640"/>
          </a:xfrm>
          <a:prstGeom prst="rect">
            <a:avLst/>
          </a:prstGeom>
          <a:ln w="25560">
            <a:solidFill>
              <a:srgbClr val="92d050"/>
            </a:solidFill>
            <a:round/>
          </a:ln>
        </p:spPr>
      </p:sp>
      <p:pic>
        <p:nvPicPr>
          <p:cNvPr descr="" id="217" name=""/>
          <p:cNvPicPr/>
          <p:nvPr/>
        </p:nvPicPr>
        <p:blipFill>
          <a:blip r:embed="rId4"/>
          <a:stretch>
            <a:fillRect/>
          </a:stretch>
        </p:blipFill>
        <p:spPr>
          <a:xfrm>
            <a:off x="6731640" y="23400"/>
            <a:ext cx="2374560" cy="622800"/>
          </a:xfrm>
          <a:prstGeom prst="rect">
            <a:avLst/>
          </a:prstGeom>
        </p:spPr>
      </p:pic>
    </p:spTree>
  </p:cSld>
  <p:timing>
    <p:tnLst>
      <p:par>
        <p:cTn dur="indefinite" id="39" nodeType="tmRoot" restart="never">
          <p:childTnLst>
            <p:seq>
              <p:cTn id="40" nodeType="mainSeq">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457200" y="914400"/>
            <a:ext cx="8226000" cy="4873320"/>
          </a:xfrm>
          <a:prstGeom prst="rect">
            <a:avLst/>
          </a:prstGeom>
        </p:spPr>
        <p:txBody>
          <a:bodyPr bIns="45000" lIns="90000" rIns="90000" tIns="45000"/>
          <a:p>
            <a:pPr algn="just">
              <a:lnSpc>
                <a:spcPct val="100000"/>
              </a:lnSpc>
            </a:pPr>
            <a:r>
              <a:rPr lang="en-IN" sz="2300">
                <a:solidFill>
                  <a:srgbClr val="000000"/>
                </a:solidFill>
                <a:latin typeface="Times New Roman"/>
              </a:rPr>
              <a:t>	</a:t>
            </a:r>
            <a:r>
              <a:rPr lang="en-IN" sz="2300">
                <a:solidFill>
                  <a:srgbClr val="000000"/>
                </a:solidFill>
                <a:latin typeface="Times New Roman"/>
              </a:rPr>
              <a:t>In OOP , Polymorphism is the characteristic of being able to assign a different meaning to a particular symbol or operator in different contexts specifically to allow an entity such as a variable,  a function or an object to have more than one form.</a:t>
            </a:r>
            <a:endParaRPr/>
          </a:p>
          <a:p>
            <a:pPr algn="just">
              <a:lnSpc>
                <a:spcPct val="100000"/>
              </a:lnSpc>
            </a:pPr>
            <a:endParaRPr/>
          </a:p>
          <a:p>
            <a:pPr algn="just">
              <a:lnSpc>
                <a:spcPct val="100000"/>
              </a:lnSpc>
            </a:pPr>
            <a:r>
              <a:rPr lang="en-IN" sz="2300">
                <a:solidFill>
                  <a:srgbClr val="000000"/>
                </a:solidFill>
                <a:latin typeface="Times New Roman"/>
              </a:rPr>
              <a:t>There are two kinds of Polymorphism </a:t>
            </a:r>
            <a:endParaRPr/>
          </a:p>
          <a:p>
            <a:pPr algn="just">
              <a:lnSpc>
                <a:spcPct val="100000"/>
              </a:lnSpc>
            </a:pPr>
            <a:r>
              <a:rPr lang="en-IN" sz="2300">
                <a:solidFill>
                  <a:srgbClr val="c00000"/>
                </a:solidFill>
                <a:latin typeface="Times New Roman"/>
              </a:rPr>
              <a:t>Overloading :</a:t>
            </a:r>
            <a:endParaRPr/>
          </a:p>
          <a:p>
            <a:pPr algn="just">
              <a:lnSpc>
                <a:spcPct val="100000"/>
              </a:lnSpc>
            </a:pPr>
            <a:r>
              <a:rPr lang="en-IN" sz="2300">
                <a:solidFill>
                  <a:srgbClr val="000000"/>
                </a:solidFill>
                <a:latin typeface="Times New Roman"/>
              </a:rPr>
              <a:t>	</a:t>
            </a:r>
            <a:r>
              <a:rPr lang="en-IN" sz="2300">
                <a:solidFill>
                  <a:srgbClr val="000000"/>
                </a:solidFill>
                <a:latin typeface="Times New Roman"/>
              </a:rPr>
              <a:t>Two or more methods with different signatures </a:t>
            </a:r>
            <a:endParaRPr/>
          </a:p>
          <a:p>
            <a:pPr algn="just">
              <a:lnSpc>
                <a:spcPct val="100000"/>
              </a:lnSpc>
            </a:pPr>
            <a:r>
              <a:rPr lang="en-IN" sz="2300">
                <a:solidFill>
                  <a:srgbClr val="c00000"/>
                </a:solidFill>
                <a:latin typeface="Times New Roman"/>
              </a:rPr>
              <a:t>Overriding: </a:t>
            </a:r>
            <a:endParaRPr/>
          </a:p>
          <a:p>
            <a:pPr algn="just">
              <a:lnSpc>
                <a:spcPct val="100000"/>
              </a:lnSpc>
            </a:pPr>
            <a:r>
              <a:rPr lang="en-IN" sz="2300">
                <a:solidFill>
                  <a:srgbClr val="000000"/>
                </a:solidFill>
                <a:latin typeface="Times New Roman"/>
              </a:rPr>
              <a:t>	</a:t>
            </a:r>
            <a:r>
              <a:rPr lang="en-IN" sz="2300">
                <a:solidFill>
                  <a:srgbClr val="000000"/>
                </a:solidFill>
                <a:latin typeface="Times New Roman"/>
              </a:rPr>
              <a:t>Replacing an inherited method with another having the same signature</a:t>
            </a:r>
            <a:endParaRPr/>
          </a:p>
        </p:txBody>
      </p:sp>
      <p:sp>
        <p:nvSpPr>
          <p:cNvPr id="219" name="CustomShape 2"/>
          <p:cNvSpPr/>
          <p:nvPr/>
        </p:nvSpPr>
        <p:spPr>
          <a:xfrm>
            <a:off x="0" y="0"/>
            <a:ext cx="11793600" cy="11793600"/>
          </a:xfrm>
          <a:prstGeom prst="rect">
            <a:avLst/>
          </a:prstGeom>
        </p:spPr>
      </p:sp>
      <p:sp>
        <p:nvSpPr>
          <p:cNvPr id="220" name="CustomShape 3"/>
          <p:cNvSpPr/>
          <p:nvPr/>
        </p:nvSpPr>
        <p:spPr>
          <a:xfrm>
            <a:off x="0" y="0"/>
            <a:ext cx="11793600" cy="11793600"/>
          </a:xfrm>
          <a:prstGeom prst="rect">
            <a:avLst/>
          </a:prstGeom>
        </p:spPr>
        <p:txBody>
          <a:bodyPr bIns="45000" lIns="90000" rIns="90000" tIns="45000"/>
          <a:p>
            <a:pPr algn="ctr">
              <a:lnSpc>
                <a:spcPct val="100000"/>
              </a:lnSpc>
            </a:pPr>
            <a:r>
              <a:rPr lang="en-IN">
                <a:solidFill>
                  <a:srgbClr val="035c75"/>
                </a:solidFill>
                <a:latin typeface="Constantia"/>
              </a:rPr>
              <a:t> </a:t>
            </a:r>
            <a:endParaRPr/>
          </a:p>
        </p:txBody>
      </p:sp>
      <p:sp>
        <p:nvSpPr>
          <p:cNvPr id="221" name="CustomShape 4"/>
          <p:cNvSpPr/>
          <p:nvPr/>
        </p:nvSpPr>
        <p:spPr>
          <a:xfrm>
            <a:off x="0" y="0"/>
            <a:ext cx="11793600" cy="11793600"/>
          </a:xfrm>
          <a:prstGeom prst="rect">
            <a:avLst/>
          </a:prstGeom>
        </p:spPr>
      </p:sp>
      <p:sp>
        <p:nvSpPr>
          <p:cNvPr id="222" name="CustomShape 5"/>
          <p:cNvSpPr/>
          <p:nvPr/>
        </p:nvSpPr>
        <p:spPr>
          <a:xfrm>
            <a:off x="111960" y="661680"/>
            <a:ext cx="8855280" cy="6110640"/>
          </a:xfrm>
          <a:prstGeom prst="rect">
            <a:avLst/>
          </a:prstGeom>
          <a:ln w="25560">
            <a:solidFill>
              <a:srgbClr val="92d050"/>
            </a:solidFill>
            <a:round/>
          </a:ln>
        </p:spPr>
      </p:sp>
      <p:pic>
        <p:nvPicPr>
          <p:cNvPr descr="" id="223" name=""/>
          <p:cNvPicPr/>
          <p:nvPr/>
        </p:nvPicPr>
        <p:blipFill>
          <a:blip r:embed="rId1"/>
          <a:stretch>
            <a:fillRect/>
          </a:stretch>
        </p:blipFill>
        <p:spPr>
          <a:xfrm>
            <a:off x="6767640" y="23400"/>
            <a:ext cx="2374560" cy="622800"/>
          </a:xfrm>
          <a:prstGeom prst="rect">
            <a:avLst/>
          </a:prstGeom>
        </p:spPr>
      </p:pic>
    </p:spTree>
  </p:cSld>
  <p:timing>
    <p:tnLst>
      <p:par>
        <p:cTn dur="indefinite" id="41" nodeType="tmRoot" restart="never">
          <p:childTnLst>
            <p:seq>
              <p:cTn id="42" nodeType="mainSeq">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457200" y="1935360"/>
            <a:ext cx="8226000" cy="4385520"/>
          </a:xfrm>
          <a:prstGeom prst="rect">
            <a:avLst/>
          </a:prstGeom>
        </p:spPr>
        <p:txBody>
          <a:bodyPr bIns="45000" lIns="90000" rIns="90000" tIns="45000"/>
          <a:p>
            <a:pPr algn="just">
              <a:lnSpc>
                <a:spcPct val="100000"/>
              </a:lnSpc>
              <a:buSzPct val="95000"/>
              <a:buFont charset="2" typeface="Wingdings"/>
              <a:buChar char=""/>
            </a:pPr>
            <a:r>
              <a:rPr lang="en-IN" sz="2400">
                <a:solidFill>
                  <a:srgbClr val="000000"/>
                </a:solidFill>
                <a:latin typeface="Times New Roman"/>
              </a:rPr>
              <a:t>Python operators work for built-in classes.</a:t>
            </a:r>
            <a:endParaRPr/>
          </a:p>
          <a:p>
            <a:pPr algn="just">
              <a:lnSpc>
                <a:spcPct val="100000"/>
              </a:lnSpc>
              <a:buSzPct val="95000"/>
              <a:buFont charset="2" typeface="Wingdings"/>
              <a:buChar char=""/>
            </a:pPr>
            <a:r>
              <a:rPr lang="en-IN" sz="2400">
                <a:solidFill>
                  <a:srgbClr val="000000"/>
                </a:solidFill>
                <a:latin typeface="Times New Roman"/>
              </a:rPr>
              <a:t>But same operator behaves differently with different types. For example, the + operator will, perform arithmetic addition on two numbers, merge two lists and concatenate two strings. This feature in Python, that allows same operator to have different meaning according to the context is called operator overloading</a:t>
            </a:r>
            <a:endParaRPr/>
          </a:p>
          <a:p>
            <a:pPr algn="just">
              <a:lnSpc>
                <a:spcPct val="100000"/>
              </a:lnSpc>
              <a:buSzPct val="95000"/>
              <a:buFont charset="2" typeface="Wingdings"/>
              <a:buChar char=""/>
            </a:pPr>
            <a:r>
              <a:rPr lang="en-IN" sz="2400">
                <a:solidFill>
                  <a:srgbClr val="000000"/>
                </a:solidFill>
                <a:latin typeface="Times New Roman"/>
              </a:rPr>
              <a:t>One final thing to mention about operator overloading is that you can make your custom methods do whatever you want. However, common practice is to follow the structure of the built-in methods.</a:t>
            </a:r>
            <a:endParaRPr/>
          </a:p>
        </p:txBody>
      </p:sp>
      <p:sp>
        <p:nvSpPr>
          <p:cNvPr id="225" name="CustomShape 2"/>
          <p:cNvSpPr/>
          <p:nvPr/>
        </p:nvSpPr>
        <p:spPr>
          <a:xfrm>
            <a:off x="0" y="0"/>
            <a:ext cx="11793600" cy="11793600"/>
          </a:xfrm>
          <a:prstGeom prst="rect">
            <a:avLst/>
          </a:prstGeom>
        </p:spPr>
      </p:sp>
      <p:sp>
        <p:nvSpPr>
          <p:cNvPr id="226" name="CustomShape 3"/>
          <p:cNvSpPr/>
          <p:nvPr/>
        </p:nvSpPr>
        <p:spPr>
          <a:xfrm>
            <a:off x="0" y="0"/>
            <a:ext cx="11793600" cy="11793600"/>
          </a:xfrm>
          <a:prstGeom prst="rect">
            <a:avLst/>
          </a:prstGeom>
        </p:spPr>
      </p:sp>
      <p:sp>
        <p:nvSpPr>
          <p:cNvPr id="227" name="CustomShape 4"/>
          <p:cNvSpPr/>
          <p:nvPr/>
        </p:nvSpPr>
        <p:spPr>
          <a:xfrm>
            <a:off x="0" y="0"/>
            <a:ext cx="11793600" cy="11793600"/>
          </a:xfrm>
          <a:prstGeom prst="rect">
            <a:avLst/>
          </a:prstGeom>
        </p:spPr>
      </p:sp>
      <p:sp>
        <p:nvSpPr>
          <p:cNvPr id="228" name="CustomShape 5"/>
          <p:cNvSpPr/>
          <p:nvPr/>
        </p:nvSpPr>
        <p:spPr>
          <a:xfrm>
            <a:off x="1676520" y="762120"/>
            <a:ext cx="5711400" cy="624240"/>
          </a:xfrm>
          <a:prstGeom prst="rect">
            <a:avLst/>
          </a:prstGeom>
        </p:spPr>
        <p:txBody>
          <a:bodyPr anchor="b" bIns="0" lIns="0" rIns="0" tIns="45000"/>
          <a:p>
            <a:pPr algn="ctr">
              <a:lnSpc>
                <a:spcPct val="100000"/>
              </a:lnSpc>
            </a:pPr>
            <a:r>
              <a:rPr lang="en-IN" sz="3600">
                <a:solidFill>
                  <a:srgbClr val="04617b"/>
                </a:solidFill>
                <a:latin typeface="Times New Roman"/>
              </a:rPr>
              <a:t>Operator Overloading</a:t>
            </a:r>
            <a:endParaRPr/>
          </a:p>
        </p:txBody>
      </p:sp>
      <p:sp>
        <p:nvSpPr>
          <p:cNvPr id="229" name="CustomShape 6"/>
          <p:cNvSpPr/>
          <p:nvPr/>
        </p:nvSpPr>
        <p:spPr>
          <a:xfrm>
            <a:off x="111960" y="661680"/>
            <a:ext cx="8855280" cy="6110640"/>
          </a:xfrm>
          <a:prstGeom prst="rect">
            <a:avLst/>
          </a:prstGeom>
          <a:ln w="25560">
            <a:solidFill>
              <a:srgbClr val="92d050"/>
            </a:solidFill>
            <a:round/>
          </a:ln>
        </p:spPr>
      </p:sp>
      <p:pic>
        <p:nvPicPr>
          <p:cNvPr descr="" id="230" name=""/>
          <p:cNvPicPr/>
          <p:nvPr/>
        </p:nvPicPr>
        <p:blipFill>
          <a:blip r:embed="rId1"/>
          <a:stretch>
            <a:fillRect/>
          </a:stretch>
        </p:blipFill>
        <p:spPr>
          <a:xfrm>
            <a:off x="6767640" y="23400"/>
            <a:ext cx="2374560" cy="622800"/>
          </a:xfrm>
          <a:prstGeom prst="rect">
            <a:avLst/>
          </a:prstGeom>
        </p:spPr>
      </p:pic>
    </p:spTree>
  </p:cSld>
  <p:timing>
    <p:tnLst>
      <p:par>
        <p:cTn dur="indefinite" id="43" nodeType="tmRoot" restart="never">
          <p:childTnLst>
            <p:seq>
              <p:cTn id="44" nodeType="mainSeq">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720000" y="864000"/>
            <a:ext cx="5686200" cy="428400"/>
          </a:xfrm>
          <a:prstGeom prst="rect">
            <a:avLst/>
          </a:prstGeom>
        </p:spPr>
        <p:txBody>
          <a:bodyPr bIns="45000" lIns="90000" rIns="90000" tIns="45000" wrap="none"/>
          <a:p>
            <a:r>
              <a:rPr lang="en-IN" u="sng"/>
              <a:t>Example for overloading operators</a:t>
            </a:r>
            <a:r>
              <a:rPr lang="en-IN"/>
              <a:t>:</a:t>
            </a:r>
            <a:endParaRPr/>
          </a:p>
        </p:txBody>
      </p:sp>
      <p:sp>
        <p:nvSpPr>
          <p:cNvPr id="232" name="CustomShape 2"/>
          <p:cNvSpPr/>
          <p:nvPr/>
        </p:nvSpPr>
        <p:spPr>
          <a:xfrm>
            <a:off x="1800000" y="1854000"/>
            <a:ext cx="5830200" cy="4696200"/>
          </a:xfrm>
          <a:prstGeom prst="rect">
            <a:avLst/>
          </a:prstGeom>
        </p:spPr>
        <p:txBody>
          <a:bodyPr bIns="45000" lIns="90000" rIns="90000" tIns="45000" wrap="none"/>
          <a:p>
            <a:r>
              <a:rPr lang="en-IN"/>
              <a:t>class Vector:</a:t>
            </a:r>
            <a:endParaRPr/>
          </a:p>
          <a:p>
            <a:r>
              <a:rPr lang="en-IN"/>
              <a:t>   </a:t>
            </a:r>
            <a:r>
              <a:rPr lang="en-IN"/>
              <a:t>def __init__(self, a, b):</a:t>
            </a:r>
            <a:endParaRPr/>
          </a:p>
          <a:p>
            <a:r>
              <a:rPr lang="en-IN"/>
              <a:t>      </a:t>
            </a:r>
            <a:r>
              <a:rPr lang="en-IN"/>
              <a:t>self.a = a</a:t>
            </a:r>
            <a:endParaRPr/>
          </a:p>
          <a:p>
            <a:r>
              <a:rPr lang="en-IN"/>
              <a:t>      </a:t>
            </a:r>
            <a:r>
              <a:rPr lang="en-IN"/>
              <a:t>self.b = b</a:t>
            </a:r>
            <a:endParaRPr/>
          </a:p>
          <a:p>
            <a:endParaRPr/>
          </a:p>
          <a:p>
            <a:r>
              <a:rPr lang="en-IN"/>
              <a:t>   </a:t>
            </a:r>
            <a:r>
              <a:rPr lang="en-IN"/>
              <a:t>def __str__(self):</a:t>
            </a:r>
            <a:endParaRPr/>
          </a:p>
          <a:p>
            <a:r>
              <a:rPr lang="en-IN"/>
              <a:t>      </a:t>
            </a:r>
            <a:r>
              <a:rPr lang="en-IN"/>
              <a:t>return 'Vector (%d, %d)' % (self.a,self.b)</a:t>
            </a:r>
            <a:endParaRPr/>
          </a:p>
          <a:p>
            <a:r>
              <a:rPr lang="en-IN"/>
              <a:t>   </a:t>
            </a:r>
            <a:endParaRPr/>
          </a:p>
          <a:p>
            <a:r>
              <a:rPr lang="en-IN"/>
              <a:t>   </a:t>
            </a:r>
            <a:r>
              <a:rPr lang="en-IN"/>
              <a:t>def __add__(self,other):</a:t>
            </a:r>
            <a:endParaRPr/>
          </a:p>
          <a:p>
            <a:r>
              <a:rPr lang="en-IN"/>
              <a:t>      </a:t>
            </a:r>
            <a:r>
              <a:rPr lang="en-IN"/>
              <a:t>return Vector(self.a + other.a, self.b + other.b)</a:t>
            </a:r>
            <a:endParaRPr/>
          </a:p>
          <a:p>
            <a:endParaRPr/>
          </a:p>
          <a:p>
            <a:r>
              <a:rPr lang="en-IN"/>
              <a:t>v1 = Vector(2,10)</a:t>
            </a:r>
            <a:endParaRPr/>
          </a:p>
          <a:p>
            <a:r>
              <a:rPr lang="en-IN"/>
              <a:t>v2 = Vector(5,-2)</a:t>
            </a:r>
            <a:endParaRPr/>
          </a:p>
          <a:p>
            <a:r>
              <a:rPr lang="en-IN"/>
              <a:t>print v1 + v2</a:t>
            </a:r>
            <a:endParaRPr/>
          </a:p>
        </p:txBody>
      </p:sp>
      <p:sp>
        <p:nvSpPr>
          <p:cNvPr id="233" name="CustomShape 3"/>
          <p:cNvSpPr/>
          <p:nvPr/>
        </p:nvSpPr>
        <p:spPr>
          <a:xfrm>
            <a:off x="1008000" y="6048000"/>
            <a:ext cx="3670200" cy="344520"/>
          </a:xfrm>
          <a:prstGeom prst="rect">
            <a:avLst/>
          </a:prstGeom>
        </p:spPr>
        <p:txBody>
          <a:bodyPr bIns="45000" lIns="90000" rIns="90000" tIns="45000" wrap="none"/>
          <a:p>
            <a:r>
              <a:rPr lang="en-IN"/>
              <a:t>O/P :- Vector(7,8) </a:t>
            </a:r>
            <a:endParaRPr/>
          </a:p>
        </p:txBody>
      </p:sp>
      <p:sp>
        <p:nvSpPr>
          <p:cNvPr id="234" name="CustomShape 4"/>
          <p:cNvSpPr/>
          <p:nvPr/>
        </p:nvSpPr>
        <p:spPr>
          <a:xfrm>
            <a:off x="111960" y="625680"/>
            <a:ext cx="8855280" cy="6110640"/>
          </a:xfrm>
          <a:prstGeom prst="rect">
            <a:avLst/>
          </a:prstGeom>
          <a:ln w="25560">
            <a:solidFill>
              <a:srgbClr val="92d050"/>
            </a:solidFill>
            <a:round/>
          </a:ln>
        </p:spPr>
      </p:sp>
      <p:pic>
        <p:nvPicPr>
          <p:cNvPr descr="" id="235" name=""/>
          <p:cNvPicPr/>
          <p:nvPr/>
        </p:nvPicPr>
        <p:blipFill>
          <a:blip r:embed="rId1"/>
          <a:stretch>
            <a:fillRect/>
          </a:stretch>
        </p:blipFill>
        <p:spPr>
          <a:xfrm>
            <a:off x="6731640" y="-12600"/>
            <a:ext cx="2374560" cy="622800"/>
          </a:xfrm>
          <a:prstGeom prst="rect">
            <a:avLst/>
          </a:prstGeom>
        </p:spPr>
      </p:pic>
    </p:spTree>
  </p:cSld>
  <p:timing>
    <p:tnLst>
      <p:par>
        <p:cTn dur="indefinite" id="45" nodeType="tmRoot" restart="never">
          <p:childTnLst>
            <p:seq>
              <p:cTn id="46" nodeType="mainSeq">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CustomShape 1"/>
          <p:cNvSpPr/>
          <p:nvPr/>
        </p:nvSpPr>
        <p:spPr>
          <a:xfrm>
            <a:off x="457200" y="762120"/>
            <a:ext cx="8226000" cy="2434680"/>
          </a:xfrm>
          <a:prstGeom prst="rect">
            <a:avLst/>
          </a:prstGeom>
        </p:spPr>
        <p:txBody>
          <a:bodyPr bIns="45000" lIns="90000" rIns="90000" tIns="45000"/>
          <a:p>
            <a:pPr>
              <a:lnSpc>
                <a:spcPct val="100000"/>
              </a:lnSpc>
            </a:pPr>
            <a:r>
              <a:rPr lang="en-IN" sz="2600">
                <a:solidFill>
                  <a:srgbClr val="000000"/>
                </a:solidFill>
                <a:latin typeface="Times New Roman"/>
              </a:rPr>
              <a:t>	</a:t>
            </a:r>
            <a:r>
              <a:rPr lang="en-IN" sz="2600">
                <a:solidFill>
                  <a:srgbClr val="000000"/>
                </a:solidFill>
                <a:latin typeface="Times New Roman"/>
              </a:rPr>
              <a:t>	</a:t>
            </a:r>
            <a:r>
              <a:rPr lang="en-IN" sz="2400">
                <a:solidFill>
                  <a:srgbClr val="04617b"/>
                </a:solidFill>
                <a:latin typeface="Times New Roman"/>
              </a:rPr>
              <a:t>Explanation for Operator Overloading Sample Program</a:t>
            </a:r>
            <a:r>
              <a:rPr lang="en-IN" sz="3600">
                <a:solidFill>
                  <a:srgbClr val="04617b"/>
                </a:solidFill>
                <a:latin typeface="Times New Roman"/>
              </a:rPr>
              <a:t> </a:t>
            </a:r>
            <a:endParaRPr/>
          </a:p>
          <a:p>
            <a:pPr algn="just">
              <a:lnSpc>
                <a:spcPct val="100000"/>
              </a:lnSpc>
            </a:pPr>
            <a:r>
              <a:rPr lang="en-IN" sz="2600">
                <a:solidFill>
                  <a:srgbClr val="000000"/>
                </a:solidFill>
                <a:latin typeface="Times New Roman"/>
              </a:rPr>
              <a:t>	</a:t>
            </a:r>
            <a:r>
              <a:rPr lang="en-IN" sz="2300">
                <a:solidFill>
                  <a:srgbClr val="000000"/>
                </a:solidFill>
                <a:latin typeface="Times New Roman"/>
              </a:rPr>
              <a:t>What actually happens is that, when you do p1 - p2, Python will call p1.__sub__(p2) which in turn is Point.__sub__(p1,p2). Similarly, we can overload other operators as well. The special function that we need to implement is tabulated below.</a:t>
            </a:r>
            <a:endParaRPr/>
          </a:p>
          <a:p>
            <a:pPr algn="just">
              <a:lnSpc>
                <a:spcPct val="100000"/>
              </a:lnSpc>
            </a:pPr>
            <a:endParaRPr/>
          </a:p>
        </p:txBody>
      </p:sp>
      <p:sp>
        <p:nvSpPr>
          <p:cNvPr id="237" name="CustomShape 2"/>
          <p:cNvSpPr/>
          <p:nvPr/>
        </p:nvSpPr>
        <p:spPr>
          <a:xfrm>
            <a:off x="0" y="0"/>
            <a:ext cx="11793600" cy="11793600"/>
          </a:xfrm>
          <a:prstGeom prst="rect">
            <a:avLst/>
          </a:prstGeom>
        </p:spPr>
      </p:sp>
      <p:sp>
        <p:nvSpPr>
          <p:cNvPr id="238" name="CustomShape 3"/>
          <p:cNvSpPr/>
          <p:nvPr/>
        </p:nvSpPr>
        <p:spPr>
          <a:xfrm>
            <a:off x="0" y="0"/>
            <a:ext cx="11793600" cy="11793600"/>
          </a:xfrm>
          <a:prstGeom prst="rect">
            <a:avLst/>
          </a:prstGeom>
        </p:spPr>
        <p:txBody>
          <a:bodyPr bIns="45000" lIns="90000" rIns="90000" tIns="45000"/>
          <a:p>
            <a:pPr algn="ctr">
              <a:lnSpc>
                <a:spcPct val="100000"/>
              </a:lnSpc>
            </a:pPr>
            <a:r>
              <a:rPr lang="en-IN">
                <a:solidFill>
                  <a:srgbClr val="035c75"/>
                </a:solidFill>
                <a:latin typeface="Constantia"/>
              </a:rPr>
              <a:t> </a:t>
            </a:r>
            <a:endParaRPr/>
          </a:p>
        </p:txBody>
      </p:sp>
      <p:sp>
        <p:nvSpPr>
          <p:cNvPr id="239" name="CustomShape 4"/>
          <p:cNvSpPr/>
          <p:nvPr/>
        </p:nvSpPr>
        <p:spPr>
          <a:xfrm>
            <a:off x="0" y="0"/>
            <a:ext cx="11793600" cy="11793600"/>
          </a:xfrm>
          <a:prstGeom prst="rect">
            <a:avLst/>
          </a:prstGeom>
        </p:spPr>
      </p:sp>
      <p:graphicFrame>
        <p:nvGraphicFramePr>
          <p:cNvPr id="240" name="Table 5"/>
          <p:cNvGraphicFramePr/>
          <p:nvPr/>
        </p:nvGraphicFramePr>
        <p:xfrm>
          <a:off x="609480" y="3276720"/>
          <a:ext cx="7997400" cy="2434680"/>
        </p:xfrm>
        <a:graphic>
          <a:graphicData uri="http://schemas.openxmlformats.org/drawingml/2006/table">
            <a:tbl>
              <a:tblPr/>
              <a:tblGrid>
                <a:gridCol w="1901160"/>
                <a:gridCol w="2059560"/>
                <a:gridCol w="4036680"/>
              </a:tblGrid>
              <a:tr h="440280">
                <a:tc>
                  <a:txBody>
                    <a:bodyPr wrap="none"/>
                    <a:p>
                      <a:pPr algn="ctr">
                        <a:lnSpc>
                          <a:spcPct val="100000"/>
                        </a:lnSpc>
                      </a:pPr>
                      <a:r>
                        <a:rPr b="1" lang="en-IN">
                          <a:solidFill>
                            <a:srgbClr val="c00000"/>
                          </a:solidFill>
                          <a:latin typeface="Constantia"/>
                        </a:rPr>
                        <a:t>Operator</a:t>
                      </a:r>
                      <a:endParaRPr/>
                    </a:p>
                  </a:txBody>
                  <a:tcPr/>
                </a:tc>
                <a:tc>
                  <a:txBody>
                    <a:bodyPr wrap="none"/>
                    <a:p>
                      <a:pPr algn="ctr">
                        <a:lnSpc>
                          <a:spcPct val="100000"/>
                        </a:lnSpc>
                      </a:pPr>
                      <a:r>
                        <a:rPr b="1" lang="en-IN">
                          <a:solidFill>
                            <a:srgbClr val="c00000"/>
                          </a:solidFill>
                          <a:latin typeface="Constantia"/>
                        </a:rPr>
                        <a:t>Expression</a:t>
                      </a:r>
                      <a:endParaRPr/>
                    </a:p>
                  </a:txBody>
                  <a:tcPr/>
                </a:tc>
                <a:tc>
                  <a:txBody>
                    <a:bodyPr wrap="none"/>
                    <a:p>
                      <a:pPr algn="ctr">
                        <a:lnSpc>
                          <a:spcPct val="100000"/>
                        </a:lnSpc>
                      </a:pPr>
                      <a:r>
                        <a:rPr b="1" lang="en-IN">
                          <a:solidFill>
                            <a:srgbClr val="c00000"/>
                          </a:solidFill>
                          <a:latin typeface="Constantia"/>
                        </a:rPr>
                        <a:t>Internally </a:t>
                      </a:r>
                      <a:endParaRPr/>
                    </a:p>
                  </a:txBody>
                  <a:tcPr/>
                </a:tc>
              </a:tr>
              <a:tr h="397440">
                <a:tc>
                  <a:txBody>
                    <a:bodyPr wrap="none"/>
                    <a:p>
                      <a:pPr algn="ctr">
                        <a:lnSpc>
                          <a:spcPct val="100000"/>
                        </a:lnSpc>
                      </a:pPr>
                      <a:r>
                        <a:rPr lang="en-IN">
                          <a:solidFill>
                            <a:srgbClr val="000000"/>
                          </a:solidFill>
                          <a:latin typeface="Constantia"/>
                        </a:rPr>
                        <a:t>Addition</a:t>
                      </a:r>
                      <a:endParaRPr/>
                    </a:p>
                  </a:txBody>
                  <a:tcPr/>
                </a:tc>
                <a:tc>
                  <a:txBody>
                    <a:bodyPr wrap="none"/>
                    <a:p>
                      <a:pPr algn="ctr">
                        <a:lnSpc>
                          <a:spcPct val="100000"/>
                        </a:lnSpc>
                      </a:pPr>
                      <a:r>
                        <a:rPr lang="en-IN">
                          <a:solidFill>
                            <a:srgbClr val="000000"/>
                          </a:solidFill>
                          <a:latin typeface="Constantia"/>
                        </a:rPr>
                        <a:t>p1 + p2</a:t>
                      </a:r>
                      <a:endParaRPr/>
                    </a:p>
                  </a:txBody>
                  <a:tcPr/>
                </a:tc>
                <a:tc>
                  <a:txBody>
                    <a:bodyPr wrap="none"/>
                    <a:p>
                      <a:pPr algn="ctr">
                        <a:lnSpc>
                          <a:spcPct val="100000"/>
                        </a:lnSpc>
                      </a:pPr>
                      <a:r>
                        <a:rPr lang="en-IN">
                          <a:solidFill>
                            <a:srgbClr val="000000"/>
                          </a:solidFill>
                          <a:latin typeface="Constantia"/>
                        </a:rPr>
                        <a:t>p1.__add__(p2)</a:t>
                      </a:r>
                      <a:endParaRPr/>
                    </a:p>
                  </a:txBody>
                  <a:tcPr/>
                </a:tc>
              </a:tr>
              <a:tr h="457200">
                <a:tc>
                  <a:txBody>
                    <a:bodyPr wrap="none"/>
                    <a:p>
                      <a:pPr algn="ctr">
                        <a:lnSpc>
                          <a:spcPct val="100000"/>
                        </a:lnSpc>
                      </a:pPr>
                      <a:r>
                        <a:rPr lang="en-IN">
                          <a:solidFill>
                            <a:srgbClr val="000000"/>
                          </a:solidFill>
                          <a:latin typeface="Constantia"/>
                        </a:rPr>
                        <a:t>Subtraction </a:t>
                      </a:r>
                      <a:endParaRPr/>
                    </a:p>
                  </a:txBody>
                  <a:tcPr/>
                </a:tc>
                <a:tc>
                  <a:txBody>
                    <a:bodyPr wrap="none"/>
                    <a:p>
                      <a:pPr algn="ctr">
                        <a:lnSpc>
                          <a:spcPct val="100000"/>
                        </a:lnSpc>
                      </a:pPr>
                      <a:r>
                        <a:rPr lang="en-IN">
                          <a:solidFill>
                            <a:srgbClr val="000000"/>
                          </a:solidFill>
                          <a:latin typeface="Constantia"/>
                        </a:rPr>
                        <a:t>p1 – p2</a:t>
                      </a:r>
                      <a:endParaRPr/>
                    </a:p>
                  </a:txBody>
                  <a:tcPr/>
                </a:tc>
                <a:tc>
                  <a:txBody>
                    <a:bodyPr wrap="none"/>
                    <a:p>
                      <a:pPr algn="ctr">
                        <a:lnSpc>
                          <a:spcPct val="100000"/>
                        </a:lnSpc>
                      </a:pPr>
                      <a:r>
                        <a:rPr lang="en-IN">
                          <a:solidFill>
                            <a:srgbClr val="000000"/>
                          </a:solidFill>
                          <a:latin typeface="Constantia"/>
                        </a:rPr>
                        <a:t>p1.__sub__(p2)</a:t>
                      </a:r>
                      <a:endParaRPr/>
                    </a:p>
                  </a:txBody>
                  <a:tcPr/>
                </a:tc>
              </a:tr>
              <a:tr h="380880">
                <a:tc>
                  <a:txBody>
                    <a:bodyPr wrap="none"/>
                    <a:p>
                      <a:pPr algn="ctr">
                        <a:lnSpc>
                          <a:spcPct val="100000"/>
                        </a:lnSpc>
                      </a:pPr>
                      <a:r>
                        <a:rPr lang="en-IN">
                          <a:solidFill>
                            <a:srgbClr val="000000"/>
                          </a:solidFill>
                          <a:latin typeface="Constantia"/>
                        </a:rPr>
                        <a:t>Multiplication </a:t>
                      </a:r>
                      <a:endParaRPr/>
                    </a:p>
                  </a:txBody>
                  <a:tcPr/>
                </a:tc>
                <a:tc>
                  <a:txBody>
                    <a:bodyPr wrap="none"/>
                    <a:p>
                      <a:pPr algn="ctr">
                        <a:lnSpc>
                          <a:spcPct val="100000"/>
                        </a:lnSpc>
                      </a:pPr>
                      <a:r>
                        <a:rPr lang="en-IN">
                          <a:solidFill>
                            <a:srgbClr val="000000"/>
                          </a:solidFill>
                          <a:latin typeface="Constantia"/>
                        </a:rPr>
                        <a:t>p1  * p2</a:t>
                      </a:r>
                      <a:endParaRPr/>
                    </a:p>
                  </a:txBody>
                  <a:tcPr/>
                </a:tc>
                <a:tc>
                  <a:txBody>
                    <a:bodyPr wrap="none"/>
                    <a:p>
                      <a:pPr algn="ctr">
                        <a:lnSpc>
                          <a:spcPct val="100000"/>
                        </a:lnSpc>
                      </a:pPr>
                      <a:r>
                        <a:rPr lang="en-IN">
                          <a:solidFill>
                            <a:srgbClr val="000000"/>
                          </a:solidFill>
                          <a:latin typeface="Constantia"/>
                        </a:rPr>
                        <a:t>p1.__mul__(p2)</a:t>
                      </a:r>
                      <a:endParaRPr/>
                    </a:p>
                  </a:txBody>
                  <a:tcPr/>
                </a:tc>
              </a:tr>
              <a:tr h="380880">
                <a:tc>
                  <a:txBody>
                    <a:bodyPr wrap="none"/>
                    <a:p>
                      <a:pPr algn="ctr">
                        <a:lnSpc>
                          <a:spcPct val="100000"/>
                        </a:lnSpc>
                      </a:pPr>
                      <a:r>
                        <a:rPr lang="en-IN">
                          <a:solidFill>
                            <a:srgbClr val="000000"/>
                          </a:solidFill>
                          <a:latin typeface="Constantia"/>
                        </a:rPr>
                        <a:t>Power</a:t>
                      </a:r>
                      <a:endParaRPr/>
                    </a:p>
                  </a:txBody>
                  <a:tcPr/>
                </a:tc>
                <a:tc>
                  <a:txBody>
                    <a:bodyPr wrap="none"/>
                    <a:p>
                      <a:pPr algn="ctr">
                        <a:lnSpc>
                          <a:spcPct val="100000"/>
                        </a:lnSpc>
                      </a:pPr>
                      <a:r>
                        <a:rPr lang="en-IN">
                          <a:solidFill>
                            <a:srgbClr val="000000"/>
                          </a:solidFill>
                          <a:latin typeface="Constantia"/>
                        </a:rPr>
                        <a:t>p1  ** p2</a:t>
                      </a:r>
                      <a:endParaRPr/>
                    </a:p>
                  </a:txBody>
                  <a:tcPr/>
                </a:tc>
                <a:tc>
                  <a:txBody>
                    <a:bodyPr wrap="none"/>
                    <a:p>
                      <a:pPr algn="ctr">
                        <a:lnSpc>
                          <a:spcPct val="100000"/>
                        </a:lnSpc>
                      </a:pPr>
                      <a:r>
                        <a:rPr lang="en-IN">
                          <a:solidFill>
                            <a:srgbClr val="000000"/>
                          </a:solidFill>
                          <a:latin typeface="Constantia"/>
                        </a:rPr>
                        <a:t>p1.__pow__(p2)</a:t>
                      </a:r>
                      <a:endParaRPr/>
                    </a:p>
                  </a:txBody>
                  <a:tcPr/>
                </a:tc>
              </a:tr>
              <a:tr h="378000">
                <a:tc>
                  <a:txBody>
                    <a:bodyPr wrap="none"/>
                    <a:p>
                      <a:pPr algn="ctr">
                        <a:lnSpc>
                          <a:spcPct val="100000"/>
                        </a:lnSpc>
                      </a:pPr>
                      <a:r>
                        <a:rPr lang="en-IN">
                          <a:solidFill>
                            <a:srgbClr val="000000"/>
                          </a:solidFill>
                          <a:latin typeface="Constantia"/>
                        </a:rPr>
                        <a:t>Division </a:t>
                      </a:r>
                      <a:endParaRPr/>
                    </a:p>
                  </a:txBody>
                  <a:tcPr/>
                </a:tc>
                <a:tc>
                  <a:txBody>
                    <a:bodyPr wrap="none"/>
                    <a:p>
                      <a:pPr algn="ctr">
                        <a:lnSpc>
                          <a:spcPct val="100000"/>
                        </a:lnSpc>
                      </a:pPr>
                      <a:r>
                        <a:rPr lang="en-IN">
                          <a:solidFill>
                            <a:srgbClr val="000000"/>
                          </a:solidFill>
                          <a:latin typeface="Constantia"/>
                        </a:rPr>
                        <a:t>p1 / p2</a:t>
                      </a:r>
                      <a:endParaRPr/>
                    </a:p>
                  </a:txBody>
                  <a:tcPr/>
                </a:tc>
                <a:tc>
                  <a:txBody>
                    <a:bodyPr wrap="none"/>
                    <a:p>
                      <a:pPr algn="ctr">
                        <a:lnSpc>
                          <a:spcPct val="100000"/>
                        </a:lnSpc>
                      </a:pPr>
                      <a:r>
                        <a:rPr lang="en-IN">
                          <a:solidFill>
                            <a:srgbClr val="000000"/>
                          </a:solidFill>
                          <a:latin typeface="Constantia"/>
                        </a:rPr>
                        <a:t>p1.__truediv__(p2)</a:t>
                      </a:r>
                      <a:endParaRPr/>
                    </a:p>
                  </a:txBody>
                  <a:tcPr/>
                </a:tc>
              </a:tr>
            </a:tbl>
          </a:graphicData>
        </a:graphic>
      </p:graphicFrame>
      <p:sp>
        <p:nvSpPr>
          <p:cNvPr id="241" name="CustomShape 6"/>
          <p:cNvSpPr/>
          <p:nvPr/>
        </p:nvSpPr>
        <p:spPr>
          <a:xfrm>
            <a:off x="111960" y="661680"/>
            <a:ext cx="8855280" cy="6110640"/>
          </a:xfrm>
          <a:prstGeom prst="rect">
            <a:avLst/>
          </a:prstGeom>
          <a:ln w="25560">
            <a:solidFill>
              <a:srgbClr val="92d050"/>
            </a:solidFill>
            <a:round/>
          </a:ln>
        </p:spPr>
      </p:sp>
      <p:pic>
        <p:nvPicPr>
          <p:cNvPr descr="" id="242" name=""/>
          <p:cNvPicPr/>
          <p:nvPr/>
        </p:nvPicPr>
        <p:blipFill>
          <a:blip r:embed="rId1"/>
          <a:stretch>
            <a:fillRect/>
          </a:stretch>
        </p:blipFill>
        <p:spPr>
          <a:xfrm>
            <a:off x="6767640" y="23400"/>
            <a:ext cx="2374560" cy="622800"/>
          </a:xfrm>
          <a:prstGeom prst="rect">
            <a:avLst/>
          </a:prstGeom>
        </p:spPr>
      </p:pic>
    </p:spTree>
  </p:cSld>
  <p:timing>
    <p:tnLst>
      <p:par>
        <p:cTn dur="indefinite" id="47" nodeType="tmRoot" restart="never">
          <p:childTnLst>
            <p:seq>
              <p:cTn id="48" nodeType="mainSeq">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CustomShape 1"/>
          <p:cNvSpPr/>
          <p:nvPr/>
        </p:nvSpPr>
        <p:spPr>
          <a:xfrm>
            <a:off x="720000" y="288000"/>
            <a:ext cx="2788200" cy="457560"/>
          </a:xfrm>
          <a:prstGeom prst="rect">
            <a:avLst/>
          </a:prstGeom>
        </p:spPr>
        <p:txBody>
          <a:bodyPr bIns="45000" lIns="90000" rIns="90000" tIns="45000" wrap="none"/>
          <a:p>
            <a:r>
              <a:rPr lang="en-IN" u="sng"/>
              <a:t>Multi-threading:</a:t>
            </a:r>
            <a:r>
              <a:rPr lang="en-IN"/>
              <a:t>-</a:t>
            </a:r>
            <a:endParaRPr/>
          </a:p>
        </p:txBody>
      </p:sp>
      <p:sp>
        <p:nvSpPr>
          <p:cNvPr id="244" name="CustomShape 2"/>
          <p:cNvSpPr/>
          <p:nvPr/>
        </p:nvSpPr>
        <p:spPr>
          <a:xfrm>
            <a:off x="2522520" y="792000"/>
            <a:ext cx="6259680" cy="5719680"/>
          </a:xfrm>
          <a:prstGeom prst="rect">
            <a:avLst/>
          </a:prstGeom>
        </p:spPr>
        <p:txBody>
          <a:bodyPr bIns="45000" lIns="90000" rIns="90000" tIns="45000" wrap="none"/>
          <a:p>
            <a:r>
              <a:rPr lang="en-IN"/>
              <a:t>import thread</a:t>
            </a:r>
            <a:endParaRPr/>
          </a:p>
          <a:p>
            <a:r>
              <a:rPr lang="en-IN"/>
              <a:t>import time</a:t>
            </a:r>
            <a:endParaRPr/>
          </a:p>
          <a:p>
            <a:endParaRPr/>
          </a:p>
          <a:p>
            <a:r>
              <a:rPr lang="en-IN"/>
              <a:t># Define a function for the thread</a:t>
            </a:r>
            <a:endParaRPr/>
          </a:p>
          <a:p>
            <a:r>
              <a:rPr lang="en-IN"/>
              <a:t>def print_time( threadName, delay):</a:t>
            </a:r>
            <a:endParaRPr/>
          </a:p>
          <a:p>
            <a:r>
              <a:rPr lang="en-IN"/>
              <a:t>   </a:t>
            </a:r>
            <a:r>
              <a:rPr lang="en-IN"/>
              <a:t>count = 0</a:t>
            </a:r>
            <a:endParaRPr/>
          </a:p>
          <a:p>
            <a:r>
              <a:rPr lang="en-IN"/>
              <a:t>   </a:t>
            </a:r>
            <a:r>
              <a:rPr lang="en-IN"/>
              <a:t>while count &lt; 5:</a:t>
            </a:r>
            <a:endParaRPr/>
          </a:p>
          <a:p>
            <a:r>
              <a:rPr lang="en-IN"/>
              <a:t>      </a:t>
            </a:r>
            <a:r>
              <a:rPr lang="en-IN"/>
              <a:t>time.sleep(delay)</a:t>
            </a:r>
            <a:endParaRPr/>
          </a:p>
          <a:p>
            <a:r>
              <a:rPr lang="en-IN"/>
              <a:t>      </a:t>
            </a:r>
            <a:r>
              <a:rPr lang="en-IN"/>
              <a:t>count += 1</a:t>
            </a:r>
            <a:endParaRPr/>
          </a:p>
          <a:p>
            <a:r>
              <a:rPr lang="en-IN"/>
              <a:t>      </a:t>
            </a:r>
            <a:r>
              <a:rPr lang="en-IN"/>
              <a:t>print "%s: %s" % ( threadName, time.ctime(time.time()) )</a:t>
            </a:r>
            <a:endParaRPr/>
          </a:p>
          <a:p>
            <a:endParaRPr/>
          </a:p>
          <a:p>
            <a:r>
              <a:rPr lang="en-IN"/>
              <a:t># Create two threads as follows</a:t>
            </a:r>
            <a:endParaRPr/>
          </a:p>
          <a:p>
            <a:endParaRPr/>
          </a:p>
          <a:p>
            <a:r>
              <a:rPr lang="en-IN"/>
              <a:t>try:</a:t>
            </a:r>
            <a:endParaRPr/>
          </a:p>
          <a:p>
            <a:r>
              <a:rPr lang="en-IN"/>
              <a:t>   </a:t>
            </a:r>
            <a:r>
              <a:rPr lang="en-IN"/>
              <a:t>thread.start_new_thread( print_time, ("Thread-1", 2, ) )</a:t>
            </a:r>
            <a:endParaRPr/>
          </a:p>
          <a:p>
            <a:r>
              <a:rPr lang="en-IN"/>
              <a:t>   </a:t>
            </a:r>
            <a:r>
              <a:rPr lang="en-IN"/>
              <a:t>thread.start_new_thread( print_time, ("Thread-2", 4, ) )</a:t>
            </a:r>
            <a:endParaRPr/>
          </a:p>
          <a:p>
            <a:endParaRPr/>
          </a:p>
          <a:p>
            <a:r>
              <a:rPr lang="en-IN"/>
              <a:t>except:</a:t>
            </a:r>
            <a:endParaRPr/>
          </a:p>
          <a:p>
            <a:r>
              <a:rPr lang="en-IN"/>
              <a:t>   </a:t>
            </a:r>
            <a:r>
              <a:rPr lang="en-IN"/>
              <a:t>print "Error: unable to start thread"</a:t>
            </a:r>
            <a:endParaRPr/>
          </a:p>
          <a:p>
            <a:endParaRPr/>
          </a:p>
          <a:p>
            <a:r>
              <a:rPr lang="en-IN"/>
              <a:t>while 1:</a:t>
            </a:r>
            <a:endParaRPr/>
          </a:p>
          <a:p>
            <a:r>
              <a:rPr lang="en-IN"/>
              <a:t>   </a:t>
            </a:r>
            <a:r>
              <a:rPr lang="en-IN"/>
              <a:t>pass</a:t>
            </a:r>
            <a:endParaRPr/>
          </a:p>
        </p:txBody>
      </p:sp>
      <p:sp>
        <p:nvSpPr>
          <p:cNvPr id="245" name="CustomShape 3"/>
          <p:cNvSpPr/>
          <p:nvPr/>
        </p:nvSpPr>
        <p:spPr>
          <a:xfrm>
            <a:off x="111960" y="661680"/>
            <a:ext cx="8855280" cy="6110640"/>
          </a:xfrm>
          <a:prstGeom prst="rect">
            <a:avLst/>
          </a:prstGeom>
          <a:ln w="25560">
            <a:solidFill>
              <a:srgbClr val="92d050"/>
            </a:solidFill>
            <a:round/>
          </a:ln>
        </p:spPr>
      </p:sp>
      <p:pic>
        <p:nvPicPr>
          <p:cNvPr descr="" id="246" name=""/>
          <p:cNvPicPr/>
          <p:nvPr/>
        </p:nvPicPr>
        <p:blipFill>
          <a:blip r:embed="rId1"/>
          <a:stretch>
            <a:fillRect/>
          </a:stretch>
        </p:blipFill>
        <p:spPr>
          <a:xfrm>
            <a:off x="6767640" y="23400"/>
            <a:ext cx="2374560" cy="622800"/>
          </a:xfrm>
          <a:prstGeom prst="rect">
            <a:avLst/>
          </a:prstGeom>
        </p:spPr>
      </p:pic>
    </p:spTree>
  </p:cSld>
  <p:timing>
    <p:tnLst>
      <p:par>
        <p:cTn dur="indefinite" id="49" nodeType="tmRoot" restart="never">
          <p:childTnLst>
            <p:seq>
              <p:cTn id="50" nodeType="mainSeq">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269280" y="217800"/>
            <a:ext cx="3264840" cy="428400"/>
          </a:xfrm>
          <a:prstGeom prst="rect">
            <a:avLst/>
          </a:prstGeom>
        </p:spPr>
        <p:txBody>
          <a:bodyPr bIns="45000" lIns="90000" rIns="90000" tIns="45000" wrap="none"/>
          <a:p>
            <a:r>
              <a:rPr lang="en-IN" u="sng"/>
              <a:t>Example with class </a:t>
            </a:r>
            <a:r>
              <a:rPr lang="en-IN"/>
              <a:t>:-</a:t>
            </a:r>
            <a:endParaRPr/>
          </a:p>
        </p:txBody>
      </p:sp>
      <p:sp>
        <p:nvSpPr>
          <p:cNvPr id="248" name="CustomShape 2"/>
          <p:cNvSpPr/>
          <p:nvPr/>
        </p:nvSpPr>
        <p:spPr>
          <a:xfrm>
            <a:off x="2378520" y="576000"/>
            <a:ext cx="6259680" cy="6231600"/>
          </a:xfrm>
          <a:prstGeom prst="rect">
            <a:avLst/>
          </a:prstGeom>
        </p:spPr>
        <p:txBody>
          <a:bodyPr bIns="45000" lIns="90000" rIns="90000" tIns="45000" wrap="none"/>
          <a:p>
            <a:r>
              <a:rPr lang="en-IN"/>
              <a:t>Class my_thread(threading.Thread):</a:t>
            </a:r>
            <a:endParaRPr/>
          </a:p>
          <a:p>
            <a:r>
              <a:rPr lang="en-IN"/>
              <a:t>    </a:t>
            </a:r>
            <a:endParaRPr/>
          </a:p>
          <a:p>
            <a:r>
              <a:rPr lang="en-IN"/>
              <a:t>    </a:t>
            </a:r>
            <a:r>
              <a:rPr lang="en-IN"/>
              <a:t>def </a:t>
            </a:r>
            <a:r>
              <a:rPr b="1" lang="en-IN"/>
              <a:t>__init__</a:t>
            </a:r>
            <a:r>
              <a:rPr lang="en-IN"/>
              <a:t>(self, threadID, name, counter):</a:t>
            </a:r>
            <a:endParaRPr/>
          </a:p>
          <a:p>
            <a:r>
              <a:rPr lang="en-IN"/>
              <a:t>        </a:t>
            </a:r>
            <a:r>
              <a:rPr lang="en-IN"/>
              <a:t>threading.Thread.__init__(self)</a:t>
            </a:r>
            <a:endParaRPr/>
          </a:p>
          <a:p>
            <a:r>
              <a:rPr lang="en-IN"/>
              <a:t>        </a:t>
            </a:r>
            <a:r>
              <a:rPr lang="en-IN"/>
              <a:t>self.threadID = threadID</a:t>
            </a:r>
            <a:endParaRPr/>
          </a:p>
          <a:p>
            <a:r>
              <a:rPr lang="en-IN"/>
              <a:t>        </a:t>
            </a:r>
            <a:r>
              <a:rPr lang="en-IN"/>
              <a:t>self.name = name</a:t>
            </a:r>
            <a:endParaRPr/>
          </a:p>
          <a:p>
            <a:r>
              <a:rPr lang="en-IN"/>
              <a:t>        </a:t>
            </a:r>
            <a:r>
              <a:rPr lang="en-IN"/>
              <a:t>self.counter = counter</a:t>
            </a:r>
            <a:endParaRPr/>
          </a:p>
          <a:p>
            <a:r>
              <a:rPr lang="en-IN"/>
              <a:t>    </a:t>
            </a:r>
            <a:endParaRPr/>
          </a:p>
          <a:p>
            <a:r>
              <a:rPr lang="en-IN"/>
              <a:t>    </a:t>
            </a:r>
            <a:r>
              <a:rPr lang="en-IN"/>
              <a:t>def </a:t>
            </a:r>
            <a:r>
              <a:rPr b="1" lang="en-IN"/>
              <a:t>run</a:t>
            </a:r>
            <a:r>
              <a:rPr lang="en-IN"/>
              <a:t>(self):</a:t>
            </a:r>
            <a:endParaRPr/>
          </a:p>
          <a:p>
            <a:r>
              <a:rPr lang="en-IN"/>
              <a:t>        </a:t>
            </a:r>
            <a:r>
              <a:rPr lang="en-IN"/>
              <a:t>print "Starting " + self.name</a:t>
            </a:r>
            <a:endParaRPr/>
          </a:p>
          <a:p>
            <a:r>
              <a:rPr lang="en-IN"/>
              <a:t>        </a:t>
            </a:r>
            <a:r>
              <a:rPr lang="en-IN"/>
              <a:t>print_time(self.name, self.counter, 5)</a:t>
            </a:r>
            <a:endParaRPr/>
          </a:p>
          <a:p>
            <a:r>
              <a:rPr lang="en-IN"/>
              <a:t>        </a:t>
            </a:r>
            <a:r>
              <a:rPr lang="en-IN"/>
              <a:t>print "Exiting " + self.name</a:t>
            </a:r>
            <a:endParaRPr/>
          </a:p>
          <a:p>
            <a:endParaRPr/>
          </a:p>
          <a:p>
            <a:r>
              <a:rPr lang="en-IN"/>
              <a:t>def </a:t>
            </a:r>
            <a:r>
              <a:rPr b="1" lang="en-IN"/>
              <a:t>print_time</a:t>
            </a:r>
            <a:r>
              <a:rPr lang="en-IN"/>
              <a:t>(threadName, delay, counter):</a:t>
            </a:r>
            <a:endParaRPr/>
          </a:p>
          <a:p>
            <a:r>
              <a:rPr lang="en-IN"/>
              <a:t>    </a:t>
            </a:r>
            <a:r>
              <a:rPr lang="en-IN"/>
              <a:t>while counter:</a:t>
            </a:r>
            <a:endParaRPr/>
          </a:p>
          <a:p>
            <a:r>
              <a:rPr lang="en-IN"/>
              <a:t>        </a:t>
            </a:r>
            <a:r>
              <a:rPr lang="en-IN"/>
              <a:t>time.sleep(delay)</a:t>
            </a:r>
            <a:endParaRPr/>
          </a:p>
          <a:p>
            <a:r>
              <a:rPr lang="en-IN"/>
              <a:t>        </a:t>
            </a:r>
            <a:r>
              <a:rPr lang="en-IN"/>
              <a:t>print "%s: %s" % (threadName, time.ctime(time.time()))</a:t>
            </a:r>
            <a:endParaRPr/>
          </a:p>
          <a:p>
            <a:r>
              <a:rPr lang="en-IN"/>
              <a:t>        </a:t>
            </a:r>
            <a:r>
              <a:rPr lang="en-IN"/>
              <a:t>Counter -= 1</a:t>
            </a:r>
            <a:endParaRPr/>
          </a:p>
          <a:p>
            <a:endParaRPr/>
          </a:p>
          <a:p>
            <a:r>
              <a:rPr lang="en-IN"/>
              <a:t>thread1 = myThread(1, "Thread-1", 1)</a:t>
            </a:r>
            <a:endParaRPr/>
          </a:p>
          <a:p>
            <a:r>
              <a:rPr lang="en-IN"/>
              <a:t>thread2 = myThread(2, "Thread-2", 2)</a:t>
            </a:r>
            <a:endParaRPr/>
          </a:p>
          <a:p>
            <a:endParaRPr/>
          </a:p>
          <a:p>
            <a:r>
              <a:rPr lang="en-IN"/>
              <a:t>thread1.start()</a:t>
            </a:r>
            <a:endParaRPr/>
          </a:p>
          <a:p>
            <a:r>
              <a:rPr lang="en-IN"/>
              <a:t>thread2.start()</a:t>
            </a:r>
            <a:endParaRPr/>
          </a:p>
        </p:txBody>
      </p:sp>
      <p:sp>
        <p:nvSpPr>
          <p:cNvPr id="249" name="CustomShape 3"/>
          <p:cNvSpPr/>
          <p:nvPr/>
        </p:nvSpPr>
        <p:spPr>
          <a:xfrm>
            <a:off x="111960" y="661680"/>
            <a:ext cx="8855280" cy="6110640"/>
          </a:xfrm>
          <a:prstGeom prst="rect">
            <a:avLst/>
          </a:prstGeom>
          <a:ln w="25560">
            <a:solidFill>
              <a:srgbClr val="92d050"/>
            </a:solidFill>
            <a:round/>
          </a:ln>
        </p:spPr>
      </p:sp>
      <p:pic>
        <p:nvPicPr>
          <p:cNvPr descr="" id="250" name=""/>
          <p:cNvPicPr/>
          <p:nvPr/>
        </p:nvPicPr>
        <p:blipFill>
          <a:blip r:embed="rId1"/>
          <a:stretch>
            <a:fillRect/>
          </a:stretch>
        </p:blipFill>
        <p:spPr>
          <a:xfrm>
            <a:off x="6731640" y="23400"/>
            <a:ext cx="2374560" cy="622800"/>
          </a:xfrm>
          <a:prstGeom prst="rect">
            <a:avLst/>
          </a:prstGeom>
        </p:spPr>
      </p:pic>
    </p:spTree>
  </p:cSld>
  <p:timing>
    <p:tnLst>
      <p:par>
        <p:cTn dur="indefinite" id="51" nodeType="tmRoot" restart="never">
          <p:childTnLst>
            <p:seq>
              <p:cTn id="52" nodeType="mainSeq">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288000" y="144000"/>
            <a:ext cx="2230560" cy="517320"/>
          </a:xfrm>
          <a:prstGeom prst="rect">
            <a:avLst/>
          </a:prstGeom>
        </p:spPr>
        <p:txBody>
          <a:bodyPr bIns="45000" lIns="90000" rIns="90000" tIns="45000" wrap="none"/>
          <a:p>
            <a:r>
              <a:rPr b="1" lang="en-IN" u="sng"/>
              <a:t>Factory pattern :-</a:t>
            </a:r>
            <a:endParaRPr/>
          </a:p>
        </p:txBody>
      </p:sp>
      <p:sp>
        <p:nvSpPr>
          <p:cNvPr id="252" name="CustomShape 2"/>
          <p:cNvSpPr/>
          <p:nvPr/>
        </p:nvSpPr>
        <p:spPr>
          <a:xfrm>
            <a:off x="111960" y="661680"/>
            <a:ext cx="8855280" cy="6110640"/>
          </a:xfrm>
          <a:prstGeom prst="rect">
            <a:avLst/>
          </a:prstGeom>
          <a:ln w="25560">
            <a:solidFill>
              <a:srgbClr val="92d050"/>
            </a:solidFill>
            <a:round/>
          </a:ln>
        </p:spPr>
      </p:sp>
      <p:pic>
        <p:nvPicPr>
          <p:cNvPr descr="" id="253" name=""/>
          <p:cNvPicPr/>
          <p:nvPr/>
        </p:nvPicPr>
        <p:blipFill>
          <a:blip r:embed="rId1"/>
          <a:stretch>
            <a:fillRect/>
          </a:stretch>
        </p:blipFill>
        <p:spPr>
          <a:xfrm>
            <a:off x="6767640" y="0"/>
            <a:ext cx="2374560" cy="622800"/>
          </a:xfrm>
          <a:prstGeom prst="rect">
            <a:avLst/>
          </a:prstGeom>
        </p:spPr>
      </p:pic>
      <p:sp>
        <p:nvSpPr>
          <p:cNvPr id="254" name="CustomShape 3"/>
          <p:cNvSpPr/>
          <p:nvPr/>
        </p:nvSpPr>
        <p:spPr>
          <a:xfrm>
            <a:off x="2736000" y="1152000"/>
            <a:ext cx="3454920" cy="13804920"/>
          </a:xfrm>
          <a:prstGeom prst="rect">
            <a:avLst/>
          </a:prstGeom>
        </p:spPr>
      </p:sp>
      <p:sp>
        <p:nvSpPr>
          <p:cNvPr id="255" name="CustomShape 4"/>
          <p:cNvSpPr/>
          <p:nvPr/>
        </p:nvSpPr>
        <p:spPr>
          <a:xfrm>
            <a:off x="-144000" y="720000"/>
            <a:ext cx="3599640" cy="4391640"/>
          </a:xfrm>
          <a:prstGeom prst="rect">
            <a:avLst/>
          </a:prstGeom>
        </p:spPr>
        <p:txBody>
          <a:bodyPr bIns="45000" lIns="90000" rIns="90000" tIns="45000" wrap="none"/>
          <a:p>
            <a:r>
              <a:rPr lang="en-IN" sz="1600"/>
              <a:t>class </a:t>
            </a:r>
            <a:r>
              <a:rPr b="1" lang="en-IN" sz="1600"/>
              <a:t>shapes</a:t>
            </a:r>
            <a:r>
              <a:rPr lang="en-IN" sz="1600"/>
              <a:t>():</a:t>
            </a:r>
            <a:endParaRPr/>
          </a:p>
          <a:p>
            <a:r>
              <a:rPr lang="en-IN" sz="1600"/>
              <a:t>    </a:t>
            </a:r>
            <a:r>
              <a:rPr lang="en-IN" sz="1600"/>
              <a:t>my_shape = None</a:t>
            </a:r>
            <a:endParaRPr/>
          </a:p>
          <a:p>
            <a:endParaRPr/>
          </a:p>
          <a:p>
            <a:r>
              <a:rPr lang="en-IN" sz="1600"/>
              <a:t>    </a:t>
            </a:r>
            <a:r>
              <a:rPr lang="en-IN" sz="1600"/>
              <a:t>def </a:t>
            </a:r>
            <a:r>
              <a:rPr b="1" lang="en-IN" sz="1600"/>
              <a:t>__init__</a:t>
            </a:r>
            <a:r>
              <a:rPr lang="en-IN" sz="1600"/>
              <a:t>(self):</a:t>
            </a:r>
            <a:endParaRPr/>
          </a:p>
          <a:p>
            <a:r>
              <a:rPr lang="en-IN" sz="1600"/>
              <a:t>        </a:t>
            </a:r>
            <a:r>
              <a:rPr lang="en-IN" sz="1600"/>
              <a:t>self.my_shape = None</a:t>
            </a:r>
            <a:endParaRPr/>
          </a:p>
          <a:p>
            <a:endParaRPr/>
          </a:p>
          <a:p>
            <a:r>
              <a:rPr lang="en-IN" sz="1600"/>
              <a:t>    </a:t>
            </a:r>
            <a:r>
              <a:rPr lang="en-IN" sz="1600"/>
              <a:t>def </a:t>
            </a:r>
            <a:r>
              <a:rPr b="1" lang="en-IN" sz="1600"/>
              <a:t>get_handle</a:t>
            </a:r>
            <a:r>
              <a:rPr lang="en-IN" sz="1600"/>
              <a:t>(self, shape):</a:t>
            </a:r>
            <a:endParaRPr/>
          </a:p>
          <a:p>
            <a:endParaRPr/>
          </a:p>
          <a:p>
            <a:r>
              <a:rPr lang="en-IN" sz="1600"/>
              <a:t>        </a:t>
            </a:r>
            <a:r>
              <a:rPr lang="en-IN" sz="1600"/>
              <a:t>if shape == "square":</a:t>
            </a:r>
            <a:endParaRPr/>
          </a:p>
          <a:p>
            <a:r>
              <a:rPr lang="en-IN" sz="1600"/>
              <a:t>            </a:t>
            </a:r>
            <a:r>
              <a:rPr lang="en-IN" sz="1600"/>
              <a:t>self.my_shape = square()</a:t>
            </a:r>
            <a:endParaRPr/>
          </a:p>
          <a:p>
            <a:r>
              <a:rPr lang="en-IN" sz="1600"/>
              <a:t>            </a:t>
            </a:r>
            <a:r>
              <a:rPr lang="en-IN" sz="1600"/>
              <a:t>return self.my_shape</a:t>
            </a:r>
            <a:endParaRPr/>
          </a:p>
          <a:p>
            <a:endParaRPr/>
          </a:p>
          <a:p>
            <a:r>
              <a:rPr lang="en-IN" sz="1600"/>
              <a:t>        </a:t>
            </a:r>
            <a:r>
              <a:rPr lang="en-IN" sz="1600"/>
              <a:t>elif shape == "tri":</a:t>
            </a:r>
            <a:endParaRPr/>
          </a:p>
          <a:p>
            <a:r>
              <a:rPr lang="en-IN" sz="1600"/>
              <a:t>            </a:t>
            </a:r>
            <a:r>
              <a:rPr lang="en-IN" sz="1600"/>
              <a:t>self.my_shape = triangle()</a:t>
            </a:r>
            <a:endParaRPr/>
          </a:p>
          <a:p>
            <a:r>
              <a:rPr lang="en-IN" sz="1600"/>
              <a:t>            </a:t>
            </a:r>
            <a:r>
              <a:rPr lang="en-IN" sz="1600"/>
              <a:t>return self.my_shape</a:t>
            </a:r>
            <a:endParaRPr/>
          </a:p>
          <a:p>
            <a:endParaRPr/>
          </a:p>
        </p:txBody>
      </p:sp>
      <p:sp>
        <p:nvSpPr>
          <p:cNvPr id="256" name="CustomShape 5"/>
          <p:cNvSpPr/>
          <p:nvPr/>
        </p:nvSpPr>
        <p:spPr>
          <a:xfrm>
            <a:off x="7272000" y="504000"/>
            <a:ext cx="1368000" cy="7448040"/>
          </a:xfrm>
          <a:prstGeom prst="rect">
            <a:avLst/>
          </a:prstGeom>
        </p:spPr>
        <p:txBody>
          <a:bodyPr bIns="45000" lIns="90000" rIns="90000" tIns="45000" wrap="none"/>
          <a:p>
            <a:r>
              <a:rPr lang="en-IN" sz="1600"/>
              <a:t>class </a:t>
            </a:r>
            <a:r>
              <a:rPr b="1" lang="en-IN" sz="1600"/>
              <a:t>square</a:t>
            </a:r>
            <a:r>
              <a:rPr lang="en-IN" sz="1600"/>
              <a:t>(shapes):</a:t>
            </a:r>
            <a:endParaRPr/>
          </a:p>
          <a:p>
            <a:endParaRPr/>
          </a:p>
          <a:p>
            <a:r>
              <a:rPr lang="en-IN" sz="1600"/>
              <a:t>    </a:t>
            </a:r>
            <a:r>
              <a:rPr lang="en-IN" sz="1600"/>
              <a:t>def draw(self, my_len):</a:t>
            </a:r>
            <a:endParaRPr/>
          </a:p>
          <a:p>
            <a:r>
              <a:rPr lang="en-IN" sz="1600"/>
              <a:t>        </a:t>
            </a:r>
            <a:r>
              <a:rPr lang="en-IN" sz="1600"/>
              <a:t>print "in the square of lenght = ", my_len</a:t>
            </a:r>
            <a:endParaRPr/>
          </a:p>
          <a:p>
            <a:endParaRPr/>
          </a:p>
          <a:p>
            <a:r>
              <a:rPr lang="en-IN" sz="1600"/>
              <a:t>class </a:t>
            </a:r>
            <a:r>
              <a:rPr b="1" lang="en-IN" sz="1600"/>
              <a:t>triangle</a:t>
            </a:r>
            <a:r>
              <a:rPr lang="en-IN" sz="1600"/>
              <a:t>(shapes):</a:t>
            </a:r>
            <a:endParaRPr/>
          </a:p>
          <a:p>
            <a:endParaRPr/>
          </a:p>
          <a:p>
            <a:r>
              <a:rPr lang="en-IN" sz="1600"/>
              <a:t>    </a:t>
            </a:r>
            <a:r>
              <a:rPr lang="en-IN" sz="1600"/>
              <a:t>def draw (self, my_length):</a:t>
            </a:r>
            <a:endParaRPr/>
          </a:p>
          <a:p>
            <a:r>
              <a:rPr lang="en-IN" sz="1600"/>
              <a:t>        </a:t>
            </a:r>
            <a:r>
              <a:rPr lang="en-IN" sz="1600"/>
              <a:t>print " in the trian of side = ", my_length                                    </a:t>
            </a:r>
            <a:r>
              <a:rPr lang="en-IN"/>
              <a:t>                                        </a:t>
            </a:r>
            <a:endParaRPr/>
          </a:p>
          <a:p>
            <a:endParaRPr/>
          </a:p>
          <a:p>
            <a:endParaRPr/>
          </a:p>
          <a:p>
            <a:r>
              <a:rPr lang="en-IN"/>
              <a:t>if __name__ == '__main__':</a:t>
            </a:r>
            <a:endParaRPr/>
          </a:p>
          <a:p>
            <a:endParaRPr/>
          </a:p>
          <a:p>
            <a:r>
              <a:rPr lang="en-IN"/>
              <a:t>    </a:t>
            </a:r>
            <a:r>
              <a:rPr b="1" lang="en-IN"/>
              <a:t>my_shape</a:t>
            </a:r>
            <a:r>
              <a:rPr lang="en-IN"/>
              <a:t> = shapes()</a:t>
            </a:r>
            <a:endParaRPr/>
          </a:p>
          <a:p>
            <a:endParaRPr/>
          </a:p>
          <a:p>
            <a:r>
              <a:rPr lang="en-IN"/>
              <a:t>   </a:t>
            </a:r>
            <a:r>
              <a:rPr lang="en-IN"/>
              <a:t>my_square = </a:t>
            </a:r>
            <a:r>
              <a:rPr b="1" lang="en-IN"/>
              <a:t>my_shape.get_handle</a:t>
            </a:r>
            <a:r>
              <a:rPr lang="en-IN"/>
              <a:t>("square")</a:t>
            </a:r>
            <a:endParaRPr/>
          </a:p>
          <a:p>
            <a:r>
              <a:rPr lang="en-IN"/>
              <a:t>    </a:t>
            </a:r>
            <a:r>
              <a:rPr lang="en-IN"/>
              <a:t>my_square.draw(10)</a:t>
            </a:r>
            <a:endParaRPr/>
          </a:p>
          <a:p>
            <a:endParaRPr/>
          </a:p>
          <a:p>
            <a:r>
              <a:rPr lang="en-IN"/>
              <a:t>   </a:t>
            </a:r>
            <a:r>
              <a:rPr lang="en-IN"/>
              <a:t>my_triangle = </a:t>
            </a:r>
            <a:r>
              <a:rPr b="1" lang="en-IN"/>
              <a:t>my_shape.get_handle</a:t>
            </a:r>
            <a:r>
              <a:rPr lang="en-IN"/>
              <a:t>("tri")</a:t>
            </a:r>
            <a:endParaRPr/>
          </a:p>
          <a:p>
            <a:r>
              <a:rPr lang="en-IN"/>
              <a:t>    </a:t>
            </a:r>
            <a:r>
              <a:rPr lang="en-IN"/>
              <a:t>my_triangle.draw(40)</a:t>
            </a:r>
            <a:endParaRPr/>
          </a:p>
          <a:p>
            <a:r>
              <a:rPr lang="en-IN"/>
              <a:t>    </a:t>
            </a:r>
            <a:r>
              <a:rPr lang="en-IN"/>
              <a:t>print " in the main class fun"</a:t>
            </a:r>
            <a:endParaRPr/>
          </a:p>
        </p:txBody>
      </p:sp>
    </p:spTree>
  </p:cSld>
  <p:timing>
    <p:tnLst>
      <p:par>
        <p:cTn dur="indefinite" id="53" nodeType="tmRoot" restart="never">
          <p:childTnLst>
            <p:seq>
              <p:cTn id="54" nodeType="mainSeq">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CustomShape 1"/>
          <p:cNvSpPr/>
          <p:nvPr/>
        </p:nvSpPr>
        <p:spPr>
          <a:xfrm>
            <a:off x="360000" y="216000"/>
            <a:ext cx="2014560" cy="444600"/>
          </a:xfrm>
          <a:prstGeom prst="rect">
            <a:avLst/>
          </a:prstGeom>
        </p:spPr>
        <p:txBody>
          <a:bodyPr bIns="45000" lIns="90000" rIns="90000" tIns="45000" wrap="none"/>
          <a:p>
            <a:r>
              <a:rPr b="1" lang="en-IN" u="sng"/>
              <a:t>Singleton pattern:</a:t>
            </a:r>
            <a:r>
              <a:rPr lang="en-IN"/>
              <a:t>-</a:t>
            </a:r>
            <a:endParaRPr/>
          </a:p>
        </p:txBody>
      </p:sp>
      <p:sp>
        <p:nvSpPr>
          <p:cNvPr id="258" name="CustomShape 2"/>
          <p:cNvSpPr/>
          <p:nvPr/>
        </p:nvSpPr>
        <p:spPr>
          <a:xfrm>
            <a:off x="111960" y="661680"/>
            <a:ext cx="8855280" cy="6110640"/>
          </a:xfrm>
          <a:prstGeom prst="rect">
            <a:avLst/>
          </a:prstGeom>
          <a:ln w="25560">
            <a:solidFill>
              <a:srgbClr val="92d050"/>
            </a:solidFill>
            <a:round/>
          </a:ln>
        </p:spPr>
      </p:sp>
      <p:pic>
        <p:nvPicPr>
          <p:cNvPr descr="" id="259" name=""/>
          <p:cNvPicPr/>
          <p:nvPr/>
        </p:nvPicPr>
        <p:blipFill>
          <a:blip r:embed="rId1"/>
          <a:stretch>
            <a:fillRect/>
          </a:stretch>
        </p:blipFill>
        <p:spPr>
          <a:xfrm>
            <a:off x="6840000" y="23400"/>
            <a:ext cx="2302200" cy="551160"/>
          </a:xfrm>
          <a:prstGeom prst="rect">
            <a:avLst/>
          </a:prstGeom>
        </p:spPr>
      </p:pic>
      <p:sp>
        <p:nvSpPr>
          <p:cNvPr id="260" name="CustomShape 3"/>
          <p:cNvSpPr/>
          <p:nvPr/>
        </p:nvSpPr>
        <p:spPr>
          <a:xfrm>
            <a:off x="-36000" y="576000"/>
            <a:ext cx="4212000" cy="3600000"/>
          </a:xfrm>
          <a:prstGeom prst="rect">
            <a:avLst/>
          </a:prstGeom>
        </p:spPr>
        <p:txBody>
          <a:bodyPr bIns="45000" lIns="90000" rIns="90000" tIns="45000" wrap="none"/>
          <a:p>
            <a:r>
              <a:rPr lang="en-IN" sz="1600"/>
              <a:t>class </a:t>
            </a:r>
            <a:r>
              <a:rPr b="1" lang="en-IN" sz="1600"/>
              <a:t>db</a:t>
            </a:r>
            <a:r>
              <a:rPr lang="en-IN" sz="1600"/>
              <a:t>():</a:t>
            </a:r>
            <a:endParaRPr/>
          </a:p>
          <a:p>
            <a:r>
              <a:rPr lang="en-IN" sz="1600"/>
              <a:t>  </a:t>
            </a:r>
            <a:endParaRPr/>
          </a:p>
          <a:p>
            <a:r>
              <a:rPr lang="en-IN" sz="1600"/>
              <a:t>def </a:t>
            </a:r>
            <a:r>
              <a:rPr b="1" lang="en-IN" sz="1600"/>
              <a:t>__init__</a:t>
            </a:r>
            <a:r>
              <a:rPr lang="en-IN" sz="1600"/>
              <a:t>(self):</a:t>
            </a:r>
            <a:endParaRPr/>
          </a:p>
          <a:p>
            <a:r>
              <a:rPr lang="en-IN" sz="1600"/>
              <a:t>        </a:t>
            </a:r>
            <a:r>
              <a:rPr lang="en-IN" sz="1600"/>
              <a:t>self.db_list = [1, 2, 3, 4, 5]</a:t>
            </a:r>
            <a:endParaRPr/>
          </a:p>
          <a:p>
            <a:endParaRPr/>
          </a:p>
          <a:p>
            <a:r>
              <a:rPr lang="en-IN" sz="1600"/>
              <a:t>  </a:t>
            </a:r>
            <a:r>
              <a:rPr lang="en-IN" sz="1600"/>
              <a:t>def </a:t>
            </a:r>
            <a:r>
              <a:rPr b="1" lang="en-IN" sz="1600"/>
              <a:t>get_data</a:t>
            </a:r>
            <a:r>
              <a:rPr lang="en-IN" sz="1600"/>
              <a:t>(self, index= -1):</a:t>
            </a:r>
            <a:endParaRPr/>
          </a:p>
          <a:p>
            <a:r>
              <a:rPr lang="en-IN" sz="1600"/>
              <a:t>     </a:t>
            </a:r>
            <a:r>
              <a:rPr lang="en-IN" sz="1600"/>
              <a:t>if index &lt;&gt; -1:</a:t>
            </a:r>
            <a:endParaRPr/>
          </a:p>
          <a:p>
            <a:r>
              <a:rPr lang="en-IN" sz="1600"/>
              <a:t>       </a:t>
            </a:r>
            <a:r>
              <a:rPr lang="en-IN" sz="1600"/>
              <a:t>print "index val :",index,"is", self.db_list[index]</a:t>
            </a:r>
            <a:endParaRPr/>
          </a:p>
          <a:p>
            <a:r>
              <a:rPr lang="en-IN" sz="1600"/>
              <a:t>     </a:t>
            </a:r>
            <a:r>
              <a:rPr lang="en-IN" sz="1600"/>
              <a:t>elif index == -1:</a:t>
            </a:r>
            <a:endParaRPr/>
          </a:p>
          <a:p>
            <a:r>
              <a:rPr lang="en-IN" sz="1600"/>
              <a:t>       </a:t>
            </a:r>
            <a:r>
              <a:rPr lang="en-IN" sz="1600"/>
              <a:t>print " the list values", self.db_list</a:t>
            </a:r>
            <a:endParaRPr/>
          </a:p>
          <a:p>
            <a:endParaRPr/>
          </a:p>
          <a:p>
            <a:r>
              <a:rPr lang="en-IN" sz="1600"/>
              <a:t>   </a:t>
            </a:r>
            <a:r>
              <a:rPr lang="en-IN" sz="1600"/>
              <a:t>def </a:t>
            </a:r>
            <a:r>
              <a:rPr b="1" lang="en-IN" sz="1600"/>
              <a:t>put_data</a:t>
            </a:r>
            <a:r>
              <a:rPr lang="en-IN" sz="1600"/>
              <a:t>(self, data):</a:t>
            </a:r>
            <a:endParaRPr/>
          </a:p>
          <a:p>
            <a:r>
              <a:rPr lang="en-IN" sz="1600"/>
              <a:t>        </a:t>
            </a:r>
            <a:r>
              <a:rPr lang="en-IN" sz="1600"/>
              <a:t>self.db_list.append(data)</a:t>
            </a:r>
            <a:endParaRPr/>
          </a:p>
          <a:p>
            <a:r>
              <a:rPr lang="en-IN" sz="1600"/>
              <a:t>        </a:t>
            </a:r>
            <a:r>
              <a:rPr lang="en-IN" sz="1600"/>
              <a:t>print " data added ”</a:t>
            </a:r>
            <a:endParaRPr/>
          </a:p>
        </p:txBody>
      </p:sp>
      <p:sp>
        <p:nvSpPr>
          <p:cNvPr id="261" name="CustomShape 4"/>
          <p:cNvSpPr/>
          <p:nvPr/>
        </p:nvSpPr>
        <p:spPr>
          <a:xfrm>
            <a:off x="4536000" y="661680"/>
            <a:ext cx="4248000" cy="3802320"/>
          </a:xfrm>
          <a:prstGeom prst="rect">
            <a:avLst/>
          </a:prstGeom>
        </p:spPr>
        <p:txBody>
          <a:bodyPr bIns="45000" lIns="90000" rIns="90000" tIns="45000" wrap="none"/>
          <a:p>
            <a:r>
              <a:rPr lang="en-IN" sz="1600"/>
              <a:t>class </a:t>
            </a:r>
            <a:r>
              <a:rPr b="1" lang="en-IN" sz="1600"/>
              <a:t>db_mgr</a:t>
            </a:r>
            <a:r>
              <a:rPr lang="en-IN" sz="1600"/>
              <a:t>():</a:t>
            </a:r>
            <a:endParaRPr/>
          </a:p>
          <a:p>
            <a:r>
              <a:rPr lang="en-IN" sz="1600"/>
              <a:t>    </a:t>
            </a:r>
            <a:r>
              <a:rPr lang="en-IN" sz="1600"/>
              <a:t>db_instance = None</a:t>
            </a:r>
            <a:endParaRPr/>
          </a:p>
          <a:p>
            <a:r>
              <a:rPr lang="en-IN" sz="1600"/>
              <a:t>    </a:t>
            </a:r>
            <a:endParaRPr/>
          </a:p>
          <a:p>
            <a:r>
              <a:rPr lang="en-IN" sz="1600"/>
              <a:t>def </a:t>
            </a:r>
            <a:r>
              <a:rPr b="1" lang="en-IN" sz="1600"/>
              <a:t>__init__</a:t>
            </a:r>
            <a:r>
              <a:rPr lang="en-IN" sz="1600"/>
              <a:t>(self):</a:t>
            </a:r>
            <a:endParaRPr/>
          </a:p>
          <a:p>
            <a:r>
              <a:rPr lang="en-IN" sz="1600"/>
              <a:t>        </a:t>
            </a:r>
            <a:r>
              <a:rPr lang="en-IN" sz="1600"/>
              <a:t>self.db_instance = None</a:t>
            </a:r>
            <a:endParaRPr/>
          </a:p>
          <a:p>
            <a:r>
              <a:rPr lang="en-IN" sz="1600"/>
              <a:t>        </a:t>
            </a:r>
            <a:r>
              <a:rPr lang="en-IN" sz="1600"/>
              <a:t>print " in the db mgr"</a:t>
            </a:r>
            <a:endParaRPr/>
          </a:p>
          <a:p>
            <a:endParaRPr/>
          </a:p>
          <a:p>
            <a:r>
              <a:rPr lang="en-IN" sz="1600"/>
              <a:t>def </a:t>
            </a:r>
            <a:r>
              <a:rPr b="1" lang="en-IN" sz="1600"/>
              <a:t>get_db_handle</a:t>
            </a:r>
            <a:r>
              <a:rPr lang="en-IN" sz="1600"/>
              <a:t>(self):</a:t>
            </a:r>
            <a:endParaRPr/>
          </a:p>
          <a:p>
            <a:r>
              <a:rPr lang="en-IN" sz="1600"/>
              <a:t>        </a:t>
            </a:r>
            <a:r>
              <a:rPr lang="en-IN" sz="1600"/>
              <a:t>if db_mgr.db_instance == None:</a:t>
            </a:r>
            <a:endParaRPr/>
          </a:p>
          <a:p>
            <a:r>
              <a:rPr lang="en-IN" sz="1600"/>
              <a:t>            </a:t>
            </a:r>
            <a:r>
              <a:rPr lang="en-IN" sz="1600"/>
              <a:t>db_mgr.db_instance = db()</a:t>
            </a:r>
            <a:endParaRPr/>
          </a:p>
          <a:p>
            <a:r>
              <a:rPr lang="en-IN" sz="1600"/>
              <a:t>            </a:t>
            </a:r>
            <a:r>
              <a:rPr lang="en-IN" sz="1600"/>
              <a:t>self.db_instance = db_mgr.db_instance</a:t>
            </a:r>
            <a:endParaRPr/>
          </a:p>
          <a:p>
            <a:r>
              <a:rPr lang="en-IN" sz="1600"/>
              <a:t>            </a:t>
            </a:r>
            <a:r>
              <a:rPr lang="en-IN" sz="1600"/>
              <a:t>return self.db_instance</a:t>
            </a:r>
            <a:endParaRPr/>
          </a:p>
          <a:p>
            <a:r>
              <a:rPr lang="en-IN" sz="1600"/>
              <a:t>        </a:t>
            </a:r>
            <a:r>
              <a:rPr lang="en-IN" sz="1600"/>
              <a:t>else:</a:t>
            </a:r>
            <a:endParaRPr/>
          </a:p>
          <a:p>
            <a:r>
              <a:rPr lang="en-IN" sz="1600"/>
              <a:t>            </a:t>
            </a:r>
            <a:r>
              <a:rPr lang="en-IN" sz="1600"/>
              <a:t>self.db_instance = db_mgr.db_instance</a:t>
            </a:r>
            <a:endParaRPr/>
          </a:p>
          <a:p>
            <a:r>
              <a:rPr lang="en-IN" sz="1600"/>
              <a:t>            </a:t>
            </a:r>
            <a:r>
              <a:rPr lang="en-IN" sz="1600"/>
              <a:t>return self.db_instance</a:t>
            </a:r>
            <a:endParaRPr/>
          </a:p>
        </p:txBody>
      </p:sp>
      <p:sp>
        <p:nvSpPr>
          <p:cNvPr id="262" name="CustomShape 5"/>
          <p:cNvSpPr/>
          <p:nvPr/>
        </p:nvSpPr>
        <p:spPr>
          <a:xfrm>
            <a:off x="576000" y="4320000"/>
            <a:ext cx="4570920" cy="2617920"/>
          </a:xfrm>
          <a:prstGeom prst="rect">
            <a:avLst/>
          </a:prstGeom>
        </p:spPr>
        <p:txBody>
          <a:bodyPr bIns="45000" lIns="90000" rIns="90000" tIns="45000" wrap="none"/>
          <a:p>
            <a:r>
              <a:rPr lang="en-IN" sz="1600"/>
              <a:t>if __name__ == "__main__":</a:t>
            </a:r>
            <a:endParaRPr/>
          </a:p>
          <a:p>
            <a:r>
              <a:rPr lang="en-IN" sz="1600"/>
              <a:t>    </a:t>
            </a:r>
            <a:endParaRPr/>
          </a:p>
          <a:p>
            <a:r>
              <a:rPr lang="en-IN" sz="1600"/>
              <a:t>    </a:t>
            </a:r>
            <a:r>
              <a:rPr lang="en-IN" sz="1600"/>
              <a:t>my_db_mgr = db_mgr();</a:t>
            </a:r>
            <a:endParaRPr/>
          </a:p>
          <a:p>
            <a:r>
              <a:rPr lang="en-IN" sz="1600"/>
              <a:t>    </a:t>
            </a:r>
            <a:r>
              <a:rPr lang="en-IN" sz="1600"/>
              <a:t>my_db1 = my_db_mgr.get_db_handle()</a:t>
            </a:r>
            <a:endParaRPr/>
          </a:p>
          <a:p>
            <a:r>
              <a:rPr lang="en-IN" sz="1600"/>
              <a:t>    </a:t>
            </a:r>
            <a:r>
              <a:rPr lang="en-IN" sz="1600"/>
              <a:t>my_db1.get_data()</a:t>
            </a:r>
            <a:endParaRPr/>
          </a:p>
          <a:p>
            <a:r>
              <a:rPr lang="en-IN" sz="1600"/>
              <a:t>    </a:t>
            </a:r>
            <a:r>
              <a:rPr lang="en-IN" sz="1600"/>
              <a:t>my_db1.put_data(9)</a:t>
            </a:r>
            <a:endParaRPr/>
          </a:p>
          <a:p>
            <a:r>
              <a:rPr lang="en-IN" sz="1600"/>
              <a:t>    </a:t>
            </a:r>
            <a:r>
              <a:rPr lang="en-IN" sz="1600"/>
              <a:t>print id(my_db1)</a:t>
            </a:r>
            <a:endParaRPr/>
          </a:p>
          <a:p>
            <a:endParaRPr/>
          </a:p>
          <a:p>
            <a:r>
              <a:rPr lang="en-IN" sz="1600"/>
              <a:t>    </a:t>
            </a:r>
            <a:r>
              <a:rPr lang="en-IN" sz="1600"/>
              <a:t>my_db_mgr = db_mgr();</a:t>
            </a:r>
            <a:endParaRPr/>
          </a:p>
          <a:p>
            <a:r>
              <a:rPr lang="en-IN" sz="1600"/>
              <a:t>    </a:t>
            </a:r>
            <a:r>
              <a:rPr lang="en-IN" sz="1600"/>
              <a:t>my_db2 = my_db_mgr.get_db_handle()</a:t>
            </a:r>
            <a:endParaRPr/>
          </a:p>
          <a:p>
            <a:r>
              <a:rPr lang="en-IN" sz="1600"/>
              <a:t>    </a:t>
            </a:r>
            <a:r>
              <a:rPr lang="en-IN" sz="1600"/>
              <a:t>my_db2.get_data(5)</a:t>
            </a:r>
            <a:endParaRPr/>
          </a:p>
          <a:p>
            <a:r>
              <a:rPr lang="en-IN" sz="1600"/>
              <a:t>    </a:t>
            </a:r>
            <a:r>
              <a:rPr lang="en-IN" sz="1600"/>
              <a:t>print id(my_db2)</a:t>
            </a:r>
            <a:endParaRPr/>
          </a:p>
        </p:txBody>
      </p:sp>
    </p:spTree>
  </p:cSld>
  <p:timing>
    <p:tnLst>
      <p:par>
        <p:cTn dur="indefinite" id="55" nodeType="tmRoot" restart="never">
          <p:childTnLst>
            <p:seq>
              <p:cTn id="56" nodeType="mainSeq">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63" name=""/>
          <p:cNvPicPr/>
          <p:nvPr/>
        </p:nvPicPr>
        <p:blipFill>
          <a:blip r:embed="rId1"/>
          <a:stretch>
            <a:fillRect/>
          </a:stretch>
        </p:blipFill>
        <p:spPr>
          <a:xfrm>
            <a:off x="6767280" y="23040"/>
            <a:ext cx="2374560" cy="622800"/>
          </a:xfrm>
          <a:prstGeom prst="rect">
            <a:avLst/>
          </a:prstGeom>
        </p:spPr>
      </p:pic>
      <p:sp>
        <p:nvSpPr>
          <p:cNvPr id="264" name="CustomShape 1"/>
          <p:cNvSpPr/>
          <p:nvPr/>
        </p:nvSpPr>
        <p:spPr>
          <a:xfrm>
            <a:off x="99000" y="648720"/>
            <a:ext cx="8855280" cy="6110640"/>
          </a:xfrm>
          <a:prstGeom prst="rect">
            <a:avLst/>
          </a:prstGeom>
          <a:ln w="25560">
            <a:solidFill>
              <a:srgbClr val="92d050"/>
            </a:solidFill>
            <a:round/>
          </a:ln>
        </p:spPr>
      </p:sp>
      <p:sp>
        <p:nvSpPr>
          <p:cNvPr id="265" name="CustomShape 2"/>
          <p:cNvSpPr/>
          <p:nvPr/>
        </p:nvSpPr>
        <p:spPr>
          <a:xfrm>
            <a:off x="576000" y="1080000"/>
            <a:ext cx="7343280" cy="601560"/>
          </a:xfrm>
          <a:prstGeom prst="rect">
            <a:avLst/>
          </a:prstGeom>
        </p:spPr>
        <p:txBody>
          <a:bodyPr bIns="45000" lIns="90000" rIns="90000" tIns="45000" wrap="none"/>
          <a:p>
            <a:r>
              <a:rPr lang="en-IN"/>
              <a:t>-&gt; write a simple class structure</a:t>
            </a:r>
            <a:endParaRPr/>
          </a:p>
          <a:p>
            <a:r>
              <a:rPr lang="en-IN"/>
              <a:t>-&gt; write your own class and object for bank withdrawing amount</a:t>
            </a:r>
            <a:endParaRPr/>
          </a:p>
          <a:p>
            <a:r>
              <a:rPr lang="en-IN"/>
              <a:t>-&gt; write to access private variable in main function.</a:t>
            </a:r>
            <a:endParaRPr/>
          </a:p>
          <a:p>
            <a:r>
              <a:rPr lang="en-IN"/>
              <a:t>-&gt; write a prg for two threads sharing a variable.</a:t>
            </a:r>
            <a:endParaRPr/>
          </a:p>
          <a:p>
            <a:r>
              <a:rPr lang="en-IN"/>
              <a:t>-&gt; create your own factory pattern for vending machine</a:t>
            </a:r>
            <a:endParaRPr/>
          </a:p>
          <a:p>
            <a:r>
              <a:rPr lang="en-IN"/>
              <a:t>-&gt; write one singleton pattern</a:t>
            </a:r>
            <a:endParaRPr/>
          </a:p>
          <a:p>
            <a:r>
              <a:rPr lang="en-IN"/>
              <a:t> </a:t>
            </a:r>
            <a:endParaRPr/>
          </a:p>
        </p:txBody>
      </p:sp>
    </p:spTree>
  </p:cSld>
  <p:timing>
    <p:tnLst>
      <p:par>
        <p:cTn dur="indefinite" id="57" nodeType="tmRoot" restart="never">
          <p:childTnLst>
            <p:seq>
              <p:cTn id="58"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461520" y="743760"/>
            <a:ext cx="8226000" cy="1005120"/>
          </a:xfrm>
          <a:prstGeom prst="rect">
            <a:avLst/>
          </a:prstGeom>
        </p:spPr>
        <p:txBody>
          <a:bodyPr anchor="b" bIns="0" lIns="0" rIns="0" tIns="45000"/>
          <a:p>
            <a:pPr algn="ctr">
              <a:lnSpc>
                <a:spcPct val="100000"/>
              </a:lnSpc>
            </a:pPr>
            <a:r>
              <a:rPr lang="en-IN" sz="3300">
                <a:solidFill>
                  <a:srgbClr val="04617b"/>
                </a:solidFill>
                <a:latin typeface="Times New Roman"/>
              </a:rPr>
              <a:t> </a:t>
            </a:r>
            <a:r>
              <a:rPr lang="en-IN" sz="3300">
                <a:solidFill>
                  <a:srgbClr val="04617b"/>
                </a:solidFill>
                <a:latin typeface="Times New Roman"/>
              </a:rPr>
              <a:t>Object Oriented Programming</a:t>
            </a:r>
            <a:endParaRPr/>
          </a:p>
        </p:txBody>
      </p:sp>
      <p:sp>
        <p:nvSpPr>
          <p:cNvPr id="88" name="CustomShape 2"/>
          <p:cNvSpPr/>
          <p:nvPr/>
        </p:nvSpPr>
        <p:spPr>
          <a:xfrm>
            <a:off x="457200" y="1935360"/>
            <a:ext cx="8226000" cy="4385520"/>
          </a:xfrm>
          <a:prstGeom prst="rect">
            <a:avLst/>
          </a:prstGeom>
        </p:spPr>
        <p:txBody>
          <a:bodyPr bIns="45000" lIns="90000" rIns="90000" tIns="45000"/>
          <a:p>
            <a:pPr algn="just">
              <a:lnSpc>
                <a:spcPct val="100000"/>
              </a:lnSpc>
              <a:buSzPct val="95000"/>
              <a:buFont charset="2" typeface="Wingdings"/>
              <a:buChar char=""/>
            </a:pPr>
            <a:r>
              <a:rPr lang="en-IN" sz="2600">
                <a:solidFill>
                  <a:srgbClr val="000000"/>
                </a:solidFill>
                <a:latin typeface="Times New Roman"/>
              </a:rPr>
              <a:t>Procedural programming creates a step by step program that guides the application through a sequence of instructions. Each instruction is executed in order. </a:t>
            </a:r>
            <a:endParaRPr/>
          </a:p>
          <a:p>
            <a:pPr algn="just">
              <a:lnSpc>
                <a:spcPct val="100000"/>
              </a:lnSpc>
              <a:buSzPct val="95000"/>
              <a:buFont charset="2" typeface="Wingdings"/>
              <a:buChar char=""/>
            </a:pPr>
            <a:r>
              <a:rPr lang="en-IN" sz="2600">
                <a:solidFill>
                  <a:srgbClr val="000000"/>
                </a:solidFill>
                <a:latin typeface="Times New Roman"/>
              </a:rPr>
              <a:t>OOP is a programming paradigm that uses objects and their interactions to design applications and computer programs. </a:t>
            </a:r>
            <a:endParaRPr/>
          </a:p>
          <a:p>
            <a:pPr algn="just">
              <a:lnSpc>
                <a:spcPct val="100000"/>
              </a:lnSpc>
              <a:buSzPct val="95000"/>
              <a:buFont charset="2" typeface="Wingdings"/>
              <a:buChar char=""/>
            </a:pPr>
            <a:r>
              <a:rPr lang="en-IN" sz="2600">
                <a:solidFill>
                  <a:srgbClr val="000000"/>
                </a:solidFill>
                <a:latin typeface="Times New Roman"/>
              </a:rPr>
              <a:t>Object-Oriented programming is much more similar to the way the real world works; it is analogous to the human brain.  </a:t>
            </a:r>
            <a:endParaRPr/>
          </a:p>
        </p:txBody>
      </p:sp>
      <p:sp>
        <p:nvSpPr>
          <p:cNvPr id="89" name="CustomShape 3"/>
          <p:cNvSpPr/>
          <p:nvPr/>
        </p:nvSpPr>
        <p:spPr>
          <a:xfrm>
            <a:off x="0" y="0"/>
            <a:ext cx="11793600" cy="11793600"/>
          </a:xfrm>
          <a:prstGeom prst="rect">
            <a:avLst/>
          </a:prstGeom>
        </p:spPr>
      </p:sp>
      <p:sp>
        <p:nvSpPr>
          <p:cNvPr id="90" name="CustomShape 4"/>
          <p:cNvSpPr/>
          <p:nvPr/>
        </p:nvSpPr>
        <p:spPr>
          <a:xfrm>
            <a:off x="0" y="0"/>
            <a:ext cx="11793600" cy="11793600"/>
          </a:xfrm>
          <a:prstGeom prst="rect">
            <a:avLst/>
          </a:prstGeom>
        </p:spPr>
      </p:sp>
      <p:sp>
        <p:nvSpPr>
          <p:cNvPr id="91" name="CustomShape 5"/>
          <p:cNvSpPr/>
          <p:nvPr/>
        </p:nvSpPr>
        <p:spPr>
          <a:xfrm>
            <a:off x="0" y="0"/>
            <a:ext cx="11793600" cy="11793600"/>
          </a:xfrm>
          <a:prstGeom prst="rect">
            <a:avLst/>
          </a:prstGeom>
        </p:spPr>
      </p:sp>
      <p:pic>
        <p:nvPicPr>
          <p:cNvPr descr="" id="92" name=""/>
          <p:cNvPicPr/>
          <p:nvPr/>
        </p:nvPicPr>
        <p:blipFill>
          <a:blip r:embed="rId1"/>
          <a:stretch>
            <a:fillRect/>
          </a:stretch>
        </p:blipFill>
        <p:spPr>
          <a:xfrm>
            <a:off x="6732000" y="23760"/>
            <a:ext cx="2374560" cy="622800"/>
          </a:xfrm>
          <a:prstGeom prst="rect">
            <a:avLst/>
          </a:prstGeom>
        </p:spPr>
      </p:pic>
      <p:sp>
        <p:nvSpPr>
          <p:cNvPr id="93" name="CustomShape 6"/>
          <p:cNvSpPr/>
          <p:nvPr/>
        </p:nvSpPr>
        <p:spPr>
          <a:xfrm>
            <a:off x="111960" y="589680"/>
            <a:ext cx="8855280" cy="6110640"/>
          </a:xfrm>
          <a:prstGeom prst="rect">
            <a:avLst/>
          </a:prstGeom>
          <a:ln w="25560">
            <a:solidFill>
              <a:srgbClr val="92d050"/>
            </a:solidFill>
            <a:round/>
          </a:ln>
        </p:spPr>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66" name=""/>
          <p:cNvPicPr/>
          <p:nvPr/>
        </p:nvPicPr>
        <p:blipFill>
          <a:blip r:embed="rId1"/>
          <a:stretch>
            <a:fillRect/>
          </a:stretch>
        </p:blipFill>
        <p:spPr>
          <a:xfrm>
            <a:off x="6696000" y="23760"/>
            <a:ext cx="2374560" cy="622800"/>
          </a:xfrm>
          <a:prstGeom prst="rect">
            <a:avLst/>
          </a:prstGeom>
        </p:spPr>
      </p:pic>
      <p:sp>
        <p:nvSpPr>
          <p:cNvPr id="267" name="CustomShape 1"/>
          <p:cNvSpPr/>
          <p:nvPr/>
        </p:nvSpPr>
        <p:spPr>
          <a:xfrm>
            <a:off x="137880" y="615600"/>
            <a:ext cx="8855280" cy="6110640"/>
          </a:xfrm>
          <a:prstGeom prst="rect">
            <a:avLst/>
          </a:prstGeom>
          <a:ln w="25560">
            <a:solidFill>
              <a:srgbClr val="92d050"/>
            </a:solidFill>
            <a:round/>
          </a:ln>
        </p:spPr>
      </p:sp>
      <p:sp>
        <p:nvSpPr>
          <p:cNvPr id="268" name="CustomShape 2"/>
          <p:cNvSpPr/>
          <p:nvPr/>
        </p:nvSpPr>
        <p:spPr>
          <a:xfrm>
            <a:off x="3420000" y="3168000"/>
            <a:ext cx="2158920" cy="372600"/>
          </a:xfrm>
          <a:prstGeom prst="rect">
            <a:avLst/>
          </a:prstGeom>
        </p:spPr>
        <p:txBody>
          <a:bodyPr bIns="45000" lIns="90000" rIns="90000" tIns="45000" wrap="none"/>
          <a:p>
            <a:r>
              <a:rPr lang="en-IN"/>
              <a:t>THANK YOU</a:t>
            </a:r>
            <a:endParaRPr/>
          </a:p>
        </p:txBody>
      </p:sp>
    </p:spTree>
  </p:cSld>
  <p:timing>
    <p:tnLst>
      <p:par>
        <p:cTn dur="indefinite" id="59" nodeType="tmRoot" restart="never">
          <p:childTnLst>
            <p:seq>
              <p:cTn id="60"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457200" y="972360"/>
            <a:ext cx="8226000" cy="624240"/>
          </a:xfrm>
          <a:prstGeom prst="rect">
            <a:avLst/>
          </a:prstGeom>
        </p:spPr>
        <p:txBody>
          <a:bodyPr anchor="b" bIns="0" lIns="0" rIns="0" tIns="45000"/>
          <a:p>
            <a:pPr algn="ctr">
              <a:lnSpc>
                <a:spcPct val="100000"/>
              </a:lnSpc>
            </a:pPr>
            <a:r>
              <a:rPr lang="en-IN" sz="3600">
                <a:solidFill>
                  <a:srgbClr val="04617b"/>
                </a:solidFill>
                <a:latin typeface="Times New Roman"/>
              </a:rPr>
              <a:t>Fundamental</a:t>
            </a:r>
            <a:r>
              <a:rPr lang="en-IN" sz="4000">
                <a:solidFill>
                  <a:srgbClr val="04617b"/>
                </a:solidFill>
                <a:latin typeface="Times New Roman"/>
              </a:rPr>
              <a:t> concepts of OOP in Python</a:t>
            </a:r>
            <a:endParaRPr/>
          </a:p>
        </p:txBody>
      </p:sp>
      <p:sp>
        <p:nvSpPr>
          <p:cNvPr id="95" name="CustomShape 2"/>
          <p:cNvSpPr/>
          <p:nvPr/>
        </p:nvSpPr>
        <p:spPr>
          <a:xfrm>
            <a:off x="457200" y="1935360"/>
            <a:ext cx="8226000" cy="4385520"/>
          </a:xfrm>
          <a:prstGeom prst="rect">
            <a:avLst/>
          </a:prstGeom>
        </p:spPr>
        <p:txBody>
          <a:bodyPr bIns="45000" lIns="90000" rIns="90000" tIns="45000"/>
          <a:p>
            <a:pPr>
              <a:lnSpc>
                <a:spcPct val="100000"/>
              </a:lnSpc>
            </a:pPr>
            <a:r>
              <a:rPr lang="en-IN" sz="2600">
                <a:solidFill>
                  <a:srgbClr val="000000"/>
                </a:solidFill>
                <a:latin typeface="Times New Roman"/>
              </a:rPr>
              <a:t>The four major principles of object orientation are:</a:t>
            </a:r>
            <a:endParaRPr/>
          </a:p>
          <a:p>
            <a:pPr>
              <a:lnSpc>
                <a:spcPct val="100000"/>
              </a:lnSpc>
              <a:buSzPct val="95000"/>
              <a:buFont charset="2" typeface="Wingdings"/>
              <a:buChar char=""/>
            </a:pPr>
            <a:r>
              <a:rPr lang="en-IN" sz="2600">
                <a:solidFill>
                  <a:srgbClr val="000000"/>
                </a:solidFill>
                <a:latin typeface="Times New Roman"/>
              </a:rPr>
              <a:t>Encapsulation</a:t>
            </a:r>
            <a:endParaRPr/>
          </a:p>
          <a:p>
            <a:pPr>
              <a:lnSpc>
                <a:spcPct val="100000"/>
              </a:lnSpc>
              <a:buSzPct val="95000"/>
              <a:buFont charset="2" typeface="Wingdings"/>
              <a:buChar char=""/>
            </a:pPr>
            <a:r>
              <a:rPr lang="en-IN" sz="2600">
                <a:solidFill>
                  <a:srgbClr val="000000"/>
                </a:solidFill>
                <a:latin typeface="Times New Roman"/>
              </a:rPr>
              <a:t>Data Abstraction</a:t>
            </a:r>
            <a:endParaRPr/>
          </a:p>
          <a:p>
            <a:pPr>
              <a:lnSpc>
                <a:spcPct val="100000"/>
              </a:lnSpc>
              <a:buSzPct val="95000"/>
              <a:buFont charset="2" typeface="Wingdings"/>
              <a:buChar char=""/>
            </a:pPr>
            <a:r>
              <a:rPr lang="en-IN" sz="2600">
                <a:solidFill>
                  <a:srgbClr val="000000"/>
                </a:solidFill>
                <a:latin typeface="Times New Roman"/>
              </a:rPr>
              <a:t>Inheritance</a:t>
            </a:r>
            <a:endParaRPr/>
          </a:p>
          <a:p>
            <a:pPr>
              <a:lnSpc>
                <a:spcPct val="100000"/>
              </a:lnSpc>
              <a:buSzPct val="95000"/>
              <a:buFont charset="2" typeface="Wingdings"/>
              <a:buChar char=""/>
            </a:pPr>
            <a:r>
              <a:rPr lang="en-IN" sz="2600">
                <a:solidFill>
                  <a:srgbClr val="000000"/>
                </a:solidFill>
                <a:latin typeface="Times New Roman"/>
              </a:rPr>
              <a:t>Polymorphism</a:t>
            </a:r>
            <a:endParaRPr/>
          </a:p>
          <a:p>
            <a:pPr>
              <a:lnSpc>
                <a:spcPct val="100000"/>
              </a:lnSpc>
            </a:pPr>
            <a:endParaRPr/>
          </a:p>
        </p:txBody>
      </p:sp>
      <p:sp>
        <p:nvSpPr>
          <p:cNvPr id="96" name="CustomShape 3"/>
          <p:cNvSpPr/>
          <p:nvPr/>
        </p:nvSpPr>
        <p:spPr>
          <a:xfrm>
            <a:off x="0" y="0"/>
            <a:ext cx="11793600" cy="11793600"/>
          </a:xfrm>
          <a:prstGeom prst="rect">
            <a:avLst/>
          </a:prstGeom>
        </p:spPr>
      </p:sp>
      <p:sp>
        <p:nvSpPr>
          <p:cNvPr id="97" name="CustomShape 4"/>
          <p:cNvSpPr/>
          <p:nvPr/>
        </p:nvSpPr>
        <p:spPr>
          <a:xfrm>
            <a:off x="0" y="0"/>
            <a:ext cx="11793600" cy="11793600"/>
          </a:xfrm>
          <a:prstGeom prst="rect">
            <a:avLst/>
          </a:prstGeom>
        </p:spPr>
        <p:txBody>
          <a:bodyPr bIns="45000" lIns="90000" rIns="90000" tIns="45000"/>
          <a:p>
            <a:pPr>
              <a:lnSpc>
                <a:spcPct val="100000"/>
              </a:lnSpc>
            </a:pPr>
            <a:r>
              <a:rPr lang="en-IN">
                <a:solidFill>
                  <a:srgbClr val="000000"/>
                </a:solidFill>
                <a:latin typeface="Constantia"/>
              </a:rPr>
              <a:t> </a:t>
            </a:r>
            <a:endParaRPr/>
          </a:p>
        </p:txBody>
      </p:sp>
      <p:sp>
        <p:nvSpPr>
          <p:cNvPr id="98" name="CustomShape 5"/>
          <p:cNvSpPr/>
          <p:nvPr/>
        </p:nvSpPr>
        <p:spPr>
          <a:xfrm>
            <a:off x="0" y="0"/>
            <a:ext cx="11793600" cy="11793600"/>
          </a:xfrm>
          <a:prstGeom prst="rect">
            <a:avLst/>
          </a:prstGeom>
        </p:spPr>
      </p:sp>
      <p:sp>
        <p:nvSpPr>
          <p:cNvPr id="99" name="CustomShape 6"/>
          <p:cNvSpPr/>
          <p:nvPr/>
        </p:nvSpPr>
        <p:spPr>
          <a:xfrm>
            <a:off x="111960" y="661680"/>
            <a:ext cx="8855280" cy="6110640"/>
          </a:xfrm>
          <a:prstGeom prst="rect">
            <a:avLst/>
          </a:prstGeom>
          <a:ln w="25560">
            <a:solidFill>
              <a:srgbClr val="92d050"/>
            </a:solidFill>
            <a:round/>
          </a:ln>
        </p:spPr>
      </p:sp>
      <p:pic>
        <p:nvPicPr>
          <p:cNvPr descr="" id="100" name=""/>
          <p:cNvPicPr/>
          <p:nvPr/>
        </p:nvPicPr>
        <p:blipFill>
          <a:blip r:embed="rId1"/>
          <a:stretch>
            <a:fillRect/>
          </a:stretch>
        </p:blipFill>
        <p:spPr>
          <a:xfrm>
            <a:off x="6767640" y="23400"/>
            <a:ext cx="2374560" cy="622800"/>
          </a:xfrm>
          <a:prstGeom prst="rect">
            <a:avLst/>
          </a:prstGeom>
        </p:spPr>
      </p:pic>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457200" y="704160"/>
            <a:ext cx="8226000" cy="1139400"/>
          </a:xfrm>
          <a:prstGeom prst="rect">
            <a:avLst/>
          </a:prstGeom>
        </p:spPr>
        <p:txBody>
          <a:bodyPr anchor="b" bIns="0" lIns="0" rIns="0" tIns="45000"/>
          <a:p>
            <a:pPr>
              <a:lnSpc>
                <a:spcPct val="100000"/>
              </a:lnSpc>
            </a:pPr>
            <a:r>
              <a:rPr lang="en-IN" sz="4000">
                <a:solidFill>
                  <a:srgbClr val="04617b"/>
                </a:solidFill>
                <a:latin typeface="Times New Roman"/>
              </a:rPr>
              <a:t>What is an Object..?</a:t>
            </a:r>
            <a:endParaRPr/>
          </a:p>
        </p:txBody>
      </p:sp>
      <p:sp>
        <p:nvSpPr>
          <p:cNvPr id="102" name="CustomShape 2"/>
          <p:cNvSpPr/>
          <p:nvPr/>
        </p:nvSpPr>
        <p:spPr>
          <a:xfrm>
            <a:off x="457200" y="1935360"/>
            <a:ext cx="8226000" cy="4385520"/>
          </a:xfrm>
          <a:prstGeom prst="rect">
            <a:avLst/>
          </a:prstGeom>
        </p:spPr>
        <p:txBody>
          <a:bodyPr bIns="45000" lIns="90000" rIns="90000" tIns="45000"/>
          <a:p>
            <a:pPr algn="just">
              <a:lnSpc>
                <a:spcPct val="100000"/>
              </a:lnSpc>
              <a:buSzPct val="95000"/>
              <a:buFont charset="2" typeface="Wingdings"/>
              <a:buChar char=""/>
            </a:pPr>
            <a:r>
              <a:rPr lang="en-IN" sz="2300">
                <a:solidFill>
                  <a:srgbClr val="000000"/>
                </a:solidFill>
                <a:latin typeface="Times New Roman"/>
              </a:rPr>
              <a:t>Instance of a class is called object.</a:t>
            </a:r>
            <a:endParaRPr/>
          </a:p>
          <a:p>
            <a:pPr algn="just">
              <a:lnSpc>
                <a:spcPct val="100000"/>
              </a:lnSpc>
              <a:buSzPct val="95000"/>
              <a:buFont charset="2" typeface="Wingdings"/>
              <a:buChar char=""/>
            </a:pPr>
            <a:r>
              <a:rPr lang="en-IN" sz="2300">
                <a:solidFill>
                  <a:srgbClr val="000000"/>
                </a:solidFill>
                <a:latin typeface="Times New Roman"/>
              </a:rPr>
              <a:t>They may represent a person, a place, a bank account, a table of data or any item that the program must handle.</a:t>
            </a:r>
            <a:endParaRPr/>
          </a:p>
          <a:p>
            <a:pPr algn="just">
              <a:lnSpc>
                <a:spcPct val="100000"/>
              </a:lnSpc>
              <a:buSzPct val="95000"/>
              <a:buFont charset="2" typeface="Wingdings"/>
              <a:buChar char=""/>
            </a:pPr>
            <a:r>
              <a:rPr lang="en-IN" sz="2300">
                <a:solidFill>
                  <a:srgbClr val="000000"/>
                </a:solidFill>
                <a:latin typeface="Times New Roman"/>
              </a:rPr>
              <a:t>When a program is executed the objects interact by sending messages to one another.</a:t>
            </a:r>
            <a:endParaRPr/>
          </a:p>
          <a:p>
            <a:pPr algn="just">
              <a:lnSpc>
                <a:spcPct val="100000"/>
              </a:lnSpc>
              <a:buSzPct val="95000"/>
              <a:buFont charset="2" typeface="Wingdings"/>
              <a:buChar char=""/>
            </a:pPr>
            <a:r>
              <a:rPr lang="en-IN" sz="2300">
                <a:solidFill>
                  <a:srgbClr val="000000"/>
                </a:solidFill>
                <a:latin typeface="Times New Roman"/>
              </a:rPr>
              <a:t>Objects have two components:</a:t>
            </a:r>
            <a:endParaRPr/>
          </a:p>
          <a:p>
            <a:pPr algn="just">
              <a:lnSpc>
                <a:spcPct val="100000"/>
              </a:lnSpc>
            </a:pPr>
            <a:r>
              <a:rPr lang="en-IN" sz="2300">
                <a:solidFill>
                  <a:srgbClr val="000000"/>
                </a:solidFill>
                <a:latin typeface="Times New Roman"/>
              </a:rPr>
              <a:t>- Data (i.e., attributes)</a:t>
            </a:r>
            <a:endParaRPr/>
          </a:p>
          <a:p>
            <a:pPr algn="just" lvl="1">
              <a:lnSpc>
                <a:spcPct val="100000"/>
              </a:lnSpc>
              <a:buSzPct val="85000"/>
              <a:buFont charset="2" typeface="Wingdings 2"/>
              <a:buChar char=""/>
            </a:pPr>
            <a:r>
              <a:rPr lang="en-IN" sz="2300">
                <a:solidFill>
                  <a:srgbClr val="000000"/>
                </a:solidFill>
                <a:latin typeface="Times New Roman"/>
              </a:rPr>
              <a:t>Behaviors (i.e., methods)</a:t>
            </a:r>
            <a:endParaRPr/>
          </a:p>
          <a:p>
            <a:pPr algn="just">
              <a:lnSpc>
                <a:spcPct val="100000"/>
              </a:lnSpc>
            </a:pPr>
            <a:endParaRPr/>
          </a:p>
        </p:txBody>
      </p:sp>
      <p:sp>
        <p:nvSpPr>
          <p:cNvPr id="103" name="CustomShape 3"/>
          <p:cNvSpPr/>
          <p:nvPr/>
        </p:nvSpPr>
        <p:spPr>
          <a:xfrm>
            <a:off x="0" y="0"/>
            <a:ext cx="11793600" cy="11793600"/>
          </a:xfrm>
          <a:prstGeom prst="rect">
            <a:avLst/>
          </a:prstGeom>
        </p:spPr>
      </p:sp>
      <p:sp>
        <p:nvSpPr>
          <p:cNvPr id="104" name="CustomShape 4"/>
          <p:cNvSpPr/>
          <p:nvPr/>
        </p:nvSpPr>
        <p:spPr>
          <a:xfrm>
            <a:off x="0" y="0"/>
            <a:ext cx="11793600" cy="11793600"/>
          </a:xfrm>
          <a:prstGeom prst="rect">
            <a:avLst/>
          </a:prstGeom>
        </p:spPr>
        <p:txBody>
          <a:bodyPr bIns="45000" lIns="90000" rIns="90000" tIns="45000"/>
          <a:p>
            <a:pPr>
              <a:lnSpc>
                <a:spcPct val="100000"/>
              </a:lnSpc>
            </a:pPr>
            <a:r>
              <a:rPr lang="en-IN">
                <a:solidFill>
                  <a:srgbClr val="000000"/>
                </a:solidFill>
                <a:latin typeface="Constantia"/>
              </a:rPr>
              <a:t> </a:t>
            </a:r>
            <a:endParaRPr/>
          </a:p>
        </p:txBody>
      </p:sp>
      <p:sp>
        <p:nvSpPr>
          <p:cNvPr id="105" name="CustomShape 5"/>
          <p:cNvSpPr/>
          <p:nvPr/>
        </p:nvSpPr>
        <p:spPr>
          <a:xfrm>
            <a:off x="0" y="0"/>
            <a:ext cx="11793600" cy="11793600"/>
          </a:xfrm>
          <a:prstGeom prst="rect">
            <a:avLst/>
          </a:prstGeom>
        </p:spPr>
      </p:sp>
      <p:sp>
        <p:nvSpPr>
          <p:cNvPr id="106" name="CustomShape 6"/>
          <p:cNvSpPr/>
          <p:nvPr/>
        </p:nvSpPr>
        <p:spPr>
          <a:xfrm>
            <a:off x="111960" y="661680"/>
            <a:ext cx="8855280" cy="6110640"/>
          </a:xfrm>
          <a:prstGeom prst="rect">
            <a:avLst/>
          </a:prstGeom>
          <a:ln w="25560">
            <a:solidFill>
              <a:srgbClr val="92d050"/>
            </a:solidFill>
            <a:round/>
          </a:ln>
        </p:spPr>
      </p:sp>
      <p:pic>
        <p:nvPicPr>
          <p:cNvPr descr="" id="107" name=""/>
          <p:cNvPicPr/>
          <p:nvPr/>
        </p:nvPicPr>
        <p:blipFill>
          <a:blip r:embed="rId1"/>
          <a:stretch>
            <a:fillRect/>
          </a:stretch>
        </p:blipFill>
        <p:spPr>
          <a:xfrm>
            <a:off x="6767640" y="23400"/>
            <a:ext cx="2374560" cy="622800"/>
          </a:xfrm>
          <a:prstGeom prst="rect">
            <a:avLst/>
          </a:prstGeom>
        </p:spPr>
      </p:pic>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457200" y="704160"/>
            <a:ext cx="8226000" cy="1139400"/>
          </a:xfrm>
          <a:prstGeom prst="rect">
            <a:avLst/>
          </a:prstGeom>
        </p:spPr>
        <p:txBody>
          <a:bodyPr anchor="b" bIns="0" lIns="0" rIns="0" tIns="45000"/>
          <a:p>
            <a:pPr>
              <a:lnSpc>
                <a:spcPct val="100000"/>
              </a:lnSpc>
            </a:pPr>
            <a:r>
              <a:rPr lang="en-IN" sz="3800">
                <a:solidFill>
                  <a:srgbClr val="04617b"/>
                </a:solidFill>
                <a:latin typeface="Times New Roman"/>
              </a:rPr>
              <a:t>What is a Class..?</a:t>
            </a:r>
            <a:endParaRPr/>
          </a:p>
        </p:txBody>
      </p:sp>
      <p:sp>
        <p:nvSpPr>
          <p:cNvPr id="109" name="CustomShape 2"/>
          <p:cNvSpPr/>
          <p:nvPr/>
        </p:nvSpPr>
        <p:spPr>
          <a:xfrm>
            <a:off x="457200" y="1935360"/>
            <a:ext cx="8226000" cy="4385520"/>
          </a:xfrm>
          <a:prstGeom prst="rect">
            <a:avLst/>
          </a:prstGeom>
        </p:spPr>
        <p:txBody>
          <a:bodyPr bIns="45000" lIns="90000" rIns="90000" tIns="45000"/>
          <a:p>
            <a:pPr algn="just">
              <a:lnSpc>
                <a:spcPct val="90000"/>
              </a:lnSpc>
              <a:buSzPct val="95000"/>
              <a:buFont charset="2" typeface="Wingdings"/>
              <a:buChar char=""/>
            </a:pPr>
            <a:r>
              <a:rPr lang="en-IN" sz="2300">
                <a:solidFill>
                  <a:srgbClr val="000000"/>
                </a:solidFill>
                <a:latin typeface="Times New Roman"/>
              </a:rPr>
              <a:t>Class is some what like blue print of the object.</a:t>
            </a:r>
            <a:endParaRPr/>
          </a:p>
          <a:p>
            <a:pPr algn="just">
              <a:lnSpc>
                <a:spcPct val="90000"/>
              </a:lnSpc>
              <a:buSzPct val="95000"/>
              <a:buFont charset="2" typeface="Wingdings"/>
              <a:buChar char=""/>
            </a:pPr>
            <a:r>
              <a:rPr lang="en-IN" sz="2300">
                <a:solidFill>
                  <a:srgbClr val="000000"/>
                </a:solidFill>
                <a:latin typeface="Times New Roman"/>
              </a:rPr>
              <a:t>A class</a:t>
            </a:r>
            <a:r>
              <a:rPr i="1" lang="en-IN" sz="2300">
                <a:solidFill>
                  <a:srgbClr val="009dd9"/>
                </a:solidFill>
                <a:latin typeface="Times New Roman"/>
              </a:rPr>
              <a:t> </a:t>
            </a:r>
            <a:r>
              <a:rPr lang="en-IN" sz="2300">
                <a:solidFill>
                  <a:srgbClr val="000000"/>
                </a:solidFill>
                <a:latin typeface="Times New Roman"/>
              </a:rPr>
              <a:t>is a collection of attributes and methods.</a:t>
            </a:r>
            <a:endParaRPr/>
          </a:p>
          <a:p>
            <a:pPr algn="just">
              <a:lnSpc>
                <a:spcPct val="90000"/>
              </a:lnSpc>
              <a:buSzPct val="95000"/>
              <a:buFont charset="2" typeface="Wingdings"/>
              <a:buChar char=""/>
            </a:pPr>
            <a:r>
              <a:rPr lang="en-IN" sz="2300">
                <a:solidFill>
                  <a:srgbClr val="000000"/>
                </a:solidFill>
                <a:latin typeface="Times New Roman"/>
              </a:rPr>
              <a:t>The class also stores some data items that are shared by all the instances of this class.</a:t>
            </a:r>
            <a:endParaRPr/>
          </a:p>
          <a:p>
            <a:pPr algn="just">
              <a:lnSpc>
                <a:spcPct val="90000"/>
              </a:lnSpc>
              <a:buSzPct val="95000"/>
              <a:buFont charset="2" typeface="Wingdings"/>
              <a:buChar char=""/>
            </a:pPr>
            <a:r>
              <a:rPr lang="en-IN" sz="2300">
                <a:solidFill>
                  <a:srgbClr val="000000"/>
                </a:solidFill>
                <a:latin typeface="Times New Roman"/>
              </a:rPr>
              <a:t> </a:t>
            </a:r>
            <a:r>
              <a:rPr lang="en-IN" sz="2300">
                <a:solidFill>
                  <a:srgbClr val="000000"/>
                </a:solidFill>
                <a:latin typeface="Times New Roman"/>
              </a:rPr>
              <a:t>Instances</a:t>
            </a:r>
            <a:r>
              <a:rPr i="1" lang="en-IN" sz="2300">
                <a:solidFill>
                  <a:srgbClr val="009dd9"/>
                </a:solidFill>
                <a:latin typeface="Times New Roman"/>
              </a:rPr>
              <a:t> </a:t>
            </a:r>
            <a:r>
              <a:rPr lang="en-IN" sz="2300">
                <a:solidFill>
                  <a:srgbClr val="000000"/>
                </a:solidFill>
                <a:latin typeface="Times New Roman"/>
              </a:rPr>
              <a:t>are objects that are created which follow the definition given inside of the class</a:t>
            </a:r>
            <a:endParaRPr/>
          </a:p>
          <a:p>
            <a:pPr algn="just">
              <a:lnSpc>
                <a:spcPct val="90000"/>
              </a:lnSpc>
              <a:buSzPct val="95000"/>
              <a:buFont charset="2" typeface="Wingdings"/>
              <a:buChar char=""/>
            </a:pPr>
            <a:r>
              <a:rPr lang="en-IN" sz="2300">
                <a:solidFill>
                  <a:srgbClr val="000000"/>
                </a:solidFill>
                <a:latin typeface="Times New Roman"/>
              </a:rPr>
              <a:t>You just define the class and then use it</a:t>
            </a:r>
            <a:endParaRPr/>
          </a:p>
          <a:p>
            <a:pPr algn="just">
              <a:lnSpc>
                <a:spcPct val="100000"/>
              </a:lnSpc>
            </a:pPr>
            <a:endParaRPr/>
          </a:p>
        </p:txBody>
      </p:sp>
      <p:sp>
        <p:nvSpPr>
          <p:cNvPr id="110" name="CustomShape 3"/>
          <p:cNvSpPr/>
          <p:nvPr/>
        </p:nvSpPr>
        <p:spPr>
          <a:xfrm>
            <a:off x="0" y="0"/>
            <a:ext cx="11793600" cy="11793600"/>
          </a:xfrm>
          <a:prstGeom prst="rect">
            <a:avLst/>
          </a:prstGeom>
        </p:spPr>
      </p:sp>
      <p:sp>
        <p:nvSpPr>
          <p:cNvPr id="111" name="CustomShape 4"/>
          <p:cNvSpPr/>
          <p:nvPr/>
        </p:nvSpPr>
        <p:spPr>
          <a:xfrm>
            <a:off x="0" y="0"/>
            <a:ext cx="11793600" cy="11793600"/>
          </a:xfrm>
          <a:prstGeom prst="rect">
            <a:avLst/>
          </a:prstGeom>
        </p:spPr>
      </p:sp>
      <p:sp>
        <p:nvSpPr>
          <p:cNvPr id="112" name="CustomShape 5"/>
          <p:cNvSpPr/>
          <p:nvPr/>
        </p:nvSpPr>
        <p:spPr>
          <a:xfrm>
            <a:off x="0" y="0"/>
            <a:ext cx="11793600" cy="11793600"/>
          </a:xfrm>
          <a:prstGeom prst="rect">
            <a:avLst/>
          </a:prstGeom>
        </p:spPr>
      </p:sp>
      <p:sp>
        <p:nvSpPr>
          <p:cNvPr id="113" name="CustomShape 6"/>
          <p:cNvSpPr/>
          <p:nvPr/>
        </p:nvSpPr>
        <p:spPr>
          <a:xfrm>
            <a:off x="111960" y="661680"/>
            <a:ext cx="8855280" cy="6110640"/>
          </a:xfrm>
          <a:prstGeom prst="rect">
            <a:avLst/>
          </a:prstGeom>
          <a:ln w="25560">
            <a:solidFill>
              <a:srgbClr val="92d050"/>
            </a:solidFill>
            <a:round/>
          </a:ln>
        </p:spPr>
      </p:sp>
      <p:pic>
        <p:nvPicPr>
          <p:cNvPr descr="" id="114" name=""/>
          <p:cNvPicPr/>
          <p:nvPr/>
        </p:nvPicPr>
        <p:blipFill>
          <a:blip r:embed="rId1"/>
          <a:stretch>
            <a:fillRect/>
          </a:stretch>
        </p:blipFill>
        <p:spPr>
          <a:xfrm>
            <a:off x="6767640" y="23400"/>
            <a:ext cx="2374560" cy="622800"/>
          </a:xfrm>
          <a:prstGeom prst="rect">
            <a:avLst/>
          </a:prstGeom>
        </p:spPr>
      </p:pic>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792000" y="1224000"/>
            <a:ext cx="4547520" cy="599760"/>
          </a:xfrm>
          <a:prstGeom prst="rect">
            <a:avLst/>
          </a:prstGeom>
        </p:spPr>
        <p:txBody>
          <a:bodyPr bIns="45000" lIns="90000" rIns="90000" tIns="45000" wrap="none"/>
          <a:p>
            <a:r>
              <a:rPr lang="en-IN" sz="3800">
                <a:solidFill>
                  <a:srgbClr val="04617b"/>
                </a:solidFill>
                <a:latin typeface="Times New Roman"/>
              </a:rPr>
              <a:t>Example of a class :</a:t>
            </a:r>
            <a:endParaRPr/>
          </a:p>
        </p:txBody>
      </p:sp>
      <p:sp>
        <p:nvSpPr>
          <p:cNvPr id="116" name="CustomShape 2"/>
          <p:cNvSpPr/>
          <p:nvPr/>
        </p:nvSpPr>
        <p:spPr>
          <a:xfrm>
            <a:off x="1836000" y="2317680"/>
            <a:ext cx="3984120" cy="2466720"/>
          </a:xfrm>
          <a:prstGeom prst="rect">
            <a:avLst/>
          </a:prstGeom>
        </p:spPr>
        <p:txBody>
          <a:bodyPr bIns="45000" lIns="90000" rIns="90000" tIns="45000" wrap="none"/>
          <a:p>
            <a:r>
              <a:rPr lang="en-IN"/>
              <a:t>Class person (object):</a:t>
            </a:r>
            <a:endParaRPr/>
          </a:p>
          <a:p>
            <a:r>
              <a:rPr lang="en-IN"/>
              <a:t>	</a:t>
            </a:r>
            <a:endParaRPr/>
          </a:p>
          <a:p>
            <a:r>
              <a:rPr lang="en-IN"/>
              <a:t>	</a:t>
            </a:r>
            <a:r>
              <a:rPr lang="en-IN"/>
              <a:t>def  __inti__(self, name):</a:t>
            </a:r>
            <a:endParaRPr/>
          </a:p>
          <a:p>
            <a:r>
              <a:rPr lang="en-IN"/>
              <a:t>	</a:t>
            </a:r>
            <a:r>
              <a:rPr lang="en-IN"/>
              <a:t>	</a:t>
            </a:r>
            <a:r>
              <a:rPr lang="en-IN"/>
              <a:t>Self.name = name </a:t>
            </a:r>
            <a:endParaRPr/>
          </a:p>
          <a:p>
            <a:endParaRPr/>
          </a:p>
          <a:p>
            <a:r>
              <a:rPr lang="en-IN"/>
              <a:t>	</a:t>
            </a:r>
            <a:r>
              <a:rPr lang="en-IN"/>
              <a:t>def  method(self) :</a:t>
            </a:r>
            <a:endParaRPr/>
          </a:p>
          <a:p>
            <a:r>
              <a:rPr lang="en-IN"/>
              <a:t>	</a:t>
            </a:r>
            <a:r>
              <a:rPr lang="en-IN"/>
              <a:t>	</a:t>
            </a:r>
            <a:r>
              <a:rPr lang="en-IN"/>
              <a:t>Print  “ in the class : ”, self.name</a:t>
            </a:r>
            <a:endParaRPr/>
          </a:p>
          <a:p>
            <a:endParaRPr/>
          </a:p>
          <a:p>
            <a:r>
              <a:rPr lang="en-IN"/>
              <a:t>Obj = person(“prasad“ ) </a:t>
            </a:r>
            <a:endParaRPr/>
          </a:p>
          <a:p>
            <a:r>
              <a:rPr lang="en-IN"/>
              <a:t>obj.method()</a:t>
            </a:r>
            <a:endParaRPr/>
          </a:p>
        </p:txBody>
      </p:sp>
      <p:sp>
        <p:nvSpPr>
          <p:cNvPr id="117" name="CustomShape 3"/>
          <p:cNvSpPr/>
          <p:nvPr/>
        </p:nvSpPr>
        <p:spPr>
          <a:xfrm>
            <a:off x="1224000" y="6120000"/>
            <a:ext cx="2782080" cy="344520"/>
          </a:xfrm>
          <a:prstGeom prst="rect">
            <a:avLst/>
          </a:prstGeom>
        </p:spPr>
        <p:txBody>
          <a:bodyPr bIns="45000" lIns="90000" rIns="90000" tIns="45000" wrap="none"/>
          <a:p>
            <a:r>
              <a:rPr lang="en-IN"/>
              <a:t>O/p:- in the class : prasad</a:t>
            </a:r>
            <a:endParaRPr/>
          </a:p>
        </p:txBody>
      </p:sp>
      <p:sp>
        <p:nvSpPr>
          <p:cNvPr id="118" name="CustomShape 4"/>
          <p:cNvSpPr/>
          <p:nvPr/>
        </p:nvSpPr>
        <p:spPr>
          <a:xfrm>
            <a:off x="147960" y="661680"/>
            <a:ext cx="8855280" cy="6110640"/>
          </a:xfrm>
          <a:prstGeom prst="rect">
            <a:avLst/>
          </a:prstGeom>
          <a:ln w="25560">
            <a:solidFill>
              <a:srgbClr val="92d050"/>
            </a:solidFill>
            <a:round/>
          </a:ln>
        </p:spPr>
      </p:sp>
      <p:pic>
        <p:nvPicPr>
          <p:cNvPr descr="" id="119" name=""/>
          <p:cNvPicPr/>
          <p:nvPr/>
        </p:nvPicPr>
        <p:blipFill>
          <a:blip r:embed="rId1"/>
          <a:stretch>
            <a:fillRect/>
          </a:stretch>
        </p:blipFill>
        <p:spPr>
          <a:xfrm>
            <a:off x="6731640" y="23400"/>
            <a:ext cx="2374560" cy="622800"/>
          </a:xfrm>
          <a:prstGeom prst="rect">
            <a:avLst/>
          </a:prstGeom>
        </p:spPr>
      </p:pic>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1219320"/>
            <a:ext cx="8226000" cy="624240"/>
          </a:xfrm>
          <a:prstGeom prst="rect">
            <a:avLst/>
          </a:prstGeom>
        </p:spPr>
        <p:txBody>
          <a:bodyPr anchor="b" bIns="0" lIns="0" rIns="0" tIns="45000"/>
          <a:p>
            <a:pPr algn="ctr">
              <a:lnSpc>
                <a:spcPct val="100000"/>
              </a:lnSpc>
            </a:pPr>
            <a:r>
              <a:rPr lang="en-IN" sz="3800">
                <a:solidFill>
                  <a:srgbClr val="04617b"/>
                </a:solidFill>
                <a:latin typeface="Times New Roman"/>
                <a:ea typeface="ＭＳ Ｐゴシック"/>
              </a:rPr>
              <a:t>Instantiating </a:t>
            </a:r>
            <a:r>
              <a:rPr lang="en-IN" sz="3500">
                <a:solidFill>
                  <a:srgbClr val="04617b"/>
                </a:solidFill>
                <a:latin typeface="Times New Roman"/>
                <a:ea typeface="ＭＳ Ｐゴシック"/>
              </a:rPr>
              <a:t>Objects</a:t>
            </a:r>
            <a:r>
              <a:rPr lang="en-IN" sz="3800">
                <a:solidFill>
                  <a:srgbClr val="04617b"/>
                </a:solidFill>
                <a:latin typeface="Times New Roman"/>
                <a:ea typeface="ＭＳ Ｐゴシック"/>
              </a:rPr>
              <a:t>  with ‘__init__’</a:t>
            </a:r>
            <a:endParaRPr/>
          </a:p>
        </p:txBody>
      </p:sp>
      <p:sp>
        <p:nvSpPr>
          <p:cNvPr id="121" name="CustomShape 2"/>
          <p:cNvSpPr/>
          <p:nvPr/>
        </p:nvSpPr>
        <p:spPr>
          <a:xfrm>
            <a:off x="457200" y="1935360"/>
            <a:ext cx="8226000" cy="4385520"/>
          </a:xfrm>
          <a:prstGeom prst="rect">
            <a:avLst/>
          </a:prstGeom>
        </p:spPr>
        <p:txBody>
          <a:bodyPr bIns="45000" lIns="90000" rIns="90000" tIns="45000"/>
          <a:p>
            <a:pPr>
              <a:lnSpc>
                <a:spcPct val="100000"/>
              </a:lnSpc>
              <a:buSzPct val="95000"/>
              <a:buFont charset="2" typeface="Wingdings"/>
              <a:buChar char=""/>
            </a:pPr>
            <a:r>
              <a:rPr lang="en-IN" sz="2800">
                <a:solidFill>
                  <a:srgbClr val="000000"/>
                </a:solidFill>
                <a:latin typeface="Times New Roman"/>
              </a:rPr>
              <a:t> </a:t>
            </a:r>
            <a:r>
              <a:rPr lang="en-IN" sz="2800">
                <a:solidFill>
                  <a:srgbClr val="000000"/>
                </a:solidFill>
                <a:latin typeface="Times New Roman"/>
              </a:rPr>
              <a:t>__init__ is the default constructor</a:t>
            </a:r>
            <a:endParaRPr/>
          </a:p>
          <a:p>
            <a:pPr>
              <a:lnSpc>
                <a:spcPct val="100000"/>
              </a:lnSpc>
              <a:buSzPct val="95000"/>
              <a:buFont charset="2" typeface="Wingdings"/>
              <a:buChar char=""/>
            </a:pPr>
            <a:r>
              <a:rPr lang="en-IN" sz="2800">
                <a:solidFill>
                  <a:srgbClr val="000000"/>
                </a:solidFill>
                <a:latin typeface="Times New Roman"/>
              </a:rPr>
              <a:t>__init__ serves as a constructor for the class. Usually does some initialization work</a:t>
            </a:r>
            <a:endParaRPr/>
          </a:p>
          <a:p>
            <a:pPr>
              <a:lnSpc>
                <a:spcPct val="100000"/>
              </a:lnSpc>
              <a:buSzPct val="95000"/>
              <a:buFont charset="2" typeface="Wingdings"/>
              <a:buChar char=""/>
            </a:pPr>
            <a:r>
              <a:rPr lang="en-IN" sz="2800">
                <a:solidFill>
                  <a:srgbClr val="000000"/>
                </a:solidFill>
                <a:latin typeface="Times New Roman"/>
              </a:rPr>
              <a:t>An __init__ method can take any number of arguments</a:t>
            </a:r>
            <a:endParaRPr/>
          </a:p>
          <a:p>
            <a:pPr>
              <a:lnSpc>
                <a:spcPct val="100000"/>
              </a:lnSpc>
              <a:buSzPct val="95000"/>
              <a:buFont charset="2" typeface="Wingdings"/>
              <a:buChar char=""/>
            </a:pPr>
            <a:r>
              <a:rPr lang="en-IN" sz="2800">
                <a:solidFill>
                  <a:srgbClr val="000000"/>
                </a:solidFill>
                <a:latin typeface="Times New Roman"/>
              </a:rPr>
              <a:t>However, the first argument self in the definition of __init__ is special</a:t>
            </a:r>
            <a:endParaRPr/>
          </a:p>
        </p:txBody>
      </p:sp>
      <p:sp>
        <p:nvSpPr>
          <p:cNvPr id="122" name="CustomShape 3"/>
          <p:cNvSpPr/>
          <p:nvPr/>
        </p:nvSpPr>
        <p:spPr>
          <a:xfrm>
            <a:off x="0" y="0"/>
            <a:ext cx="11793600" cy="11793600"/>
          </a:xfrm>
          <a:prstGeom prst="rect">
            <a:avLst/>
          </a:prstGeom>
        </p:spPr>
      </p:sp>
      <p:sp>
        <p:nvSpPr>
          <p:cNvPr id="123" name="CustomShape 4"/>
          <p:cNvSpPr/>
          <p:nvPr/>
        </p:nvSpPr>
        <p:spPr>
          <a:xfrm>
            <a:off x="0" y="0"/>
            <a:ext cx="11793600" cy="11793600"/>
          </a:xfrm>
          <a:prstGeom prst="rect">
            <a:avLst/>
          </a:prstGeom>
        </p:spPr>
        <p:txBody>
          <a:bodyPr bIns="45000" lIns="90000" rIns="90000" tIns="45000"/>
          <a:p>
            <a:pPr>
              <a:lnSpc>
                <a:spcPct val="100000"/>
              </a:lnSpc>
            </a:pPr>
            <a:r>
              <a:rPr lang="en-IN">
                <a:solidFill>
                  <a:srgbClr val="000000"/>
                </a:solidFill>
                <a:latin typeface="Constantia"/>
              </a:rPr>
              <a:t> </a:t>
            </a:r>
            <a:endParaRPr/>
          </a:p>
        </p:txBody>
      </p:sp>
      <p:sp>
        <p:nvSpPr>
          <p:cNvPr id="124" name="CustomShape 5"/>
          <p:cNvSpPr/>
          <p:nvPr/>
        </p:nvSpPr>
        <p:spPr>
          <a:xfrm>
            <a:off x="0" y="0"/>
            <a:ext cx="11793600" cy="11793600"/>
          </a:xfrm>
          <a:prstGeom prst="rect">
            <a:avLst/>
          </a:prstGeom>
        </p:spPr>
      </p:sp>
      <p:sp>
        <p:nvSpPr>
          <p:cNvPr id="125" name="CustomShape 6"/>
          <p:cNvSpPr/>
          <p:nvPr/>
        </p:nvSpPr>
        <p:spPr>
          <a:xfrm>
            <a:off x="147960" y="661680"/>
            <a:ext cx="8855280" cy="6110640"/>
          </a:xfrm>
          <a:prstGeom prst="rect">
            <a:avLst/>
          </a:prstGeom>
          <a:ln w="25560">
            <a:solidFill>
              <a:srgbClr val="92d050"/>
            </a:solidFill>
            <a:round/>
          </a:ln>
        </p:spPr>
      </p:sp>
      <p:pic>
        <p:nvPicPr>
          <p:cNvPr descr="" id="126" name=""/>
          <p:cNvPicPr/>
          <p:nvPr/>
        </p:nvPicPr>
        <p:blipFill>
          <a:blip r:embed="rId1"/>
          <a:stretch>
            <a:fillRect/>
          </a:stretch>
        </p:blipFill>
        <p:spPr>
          <a:xfrm>
            <a:off x="6731640" y="23400"/>
            <a:ext cx="2374560" cy="622800"/>
          </a:xfrm>
          <a:prstGeom prst="rect">
            <a:avLst/>
          </a:prstGeom>
        </p:spPr>
      </p:pic>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2819520" y="685800"/>
            <a:ext cx="3044520" cy="605880"/>
          </a:xfrm>
          <a:prstGeom prst="rect">
            <a:avLst/>
          </a:prstGeom>
        </p:spPr>
        <p:txBody>
          <a:bodyPr anchor="b" bIns="0" lIns="0" rIns="0" tIns="45000"/>
          <a:p>
            <a:pPr algn="ctr">
              <a:lnSpc>
                <a:spcPct val="100000"/>
              </a:lnSpc>
            </a:pPr>
            <a:r>
              <a:rPr lang="en-IN" sz="3500">
                <a:solidFill>
                  <a:srgbClr val="04617b"/>
                </a:solidFill>
                <a:latin typeface="Times New Roman"/>
              </a:rPr>
              <a:t>Self</a:t>
            </a:r>
            <a:endParaRPr/>
          </a:p>
        </p:txBody>
      </p:sp>
      <p:sp>
        <p:nvSpPr>
          <p:cNvPr id="128" name="CustomShape 2"/>
          <p:cNvSpPr/>
          <p:nvPr/>
        </p:nvSpPr>
        <p:spPr>
          <a:xfrm>
            <a:off x="457200" y="1600200"/>
            <a:ext cx="8226000" cy="4568400"/>
          </a:xfrm>
          <a:prstGeom prst="rect">
            <a:avLst/>
          </a:prstGeom>
        </p:spPr>
        <p:txBody>
          <a:bodyPr bIns="45000" lIns="90000" rIns="90000" tIns="45000"/>
          <a:p>
            <a:pPr algn="just">
              <a:lnSpc>
                <a:spcPct val="100000"/>
              </a:lnSpc>
              <a:buSzPct val="95000"/>
              <a:buFont charset="2" typeface="Wingdings"/>
              <a:buChar char=""/>
            </a:pPr>
            <a:r>
              <a:rPr lang="en-IN" sz="2300">
                <a:solidFill>
                  <a:srgbClr val="000000"/>
                </a:solidFill>
                <a:latin typeface="Times New Roman"/>
              </a:rPr>
              <a:t>The first argument of every method is a reference to the current instance of the class</a:t>
            </a:r>
            <a:endParaRPr/>
          </a:p>
          <a:p>
            <a:pPr algn="just">
              <a:lnSpc>
                <a:spcPct val="100000"/>
              </a:lnSpc>
              <a:buSzPct val="95000"/>
              <a:buFont charset="2" typeface="Wingdings"/>
              <a:buChar char=""/>
            </a:pPr>
            <a:r>
              <a:rPr lang="en-IN" sz="2300">
                <a:solidFill>
                  <a:srgbClr val="000000"/>
                </a:solidFill>
                <a:latin typeface="Times New Roman"/>
              </a:rPr>
              <a:t>By convention, we name this argument </a:t>
            </a:r>
            <a:r>
              <a:rPr b="1" lang="en-IN" sz="2300">
                <a:solidFill>
                  <a:srgbClr val="000000"/>
                </a:solidFill>
                <a:latin typeface="Times New Roman"/>
              </a:rPr>
              <a:t>self</a:t>
            </a:r>
            <a:r>
              <a:rPr lang="en-IN" sz="2300">
                <a:solidFill>
                  <a:srgbClr val="000000"/>
                </a:solidFill>
                <a:latin typeface="Times New Roman"/>
              </a:rPr>
              <a:t> </a:t>
            </a:r>
            <a:endParaRPr/>
          </a:p>
          <a:p>
            <a:pPr algn="just">
              <a:lnSpc>
                <a:spcPct val="100000"/>
              </a:lnSpc>
              <a:buSzPct val="95000"/>
              <a:buFont charset="2" typeface="Wingdings"/>
              <a:buChar char=""/>
            </a:pPr>
            <a:r>
              <a:rPr lang="en-IN" sz="2300">
                <a:solidFill>
                  <a:srgbClr val="000000"/>
                </a:solidFill>
                <a:latin typeface="Times New Roman"/>
              </a:rPr>
              <a:t>In __init__, self refers to the object currently being created; so, in other class methods, it refers to the instance whose method was called </a:t>
            </a:r>
            <a:endParaRPr/>
          </a:p>
          <a:p>
            <a:pPr algn="just">
              <a:lnSpc>
                <a:spcPct val="100000"/>
              </a:lnSpc>
              <a:buSzPct val="95000"/>
              <a:buFont charset="2" typeface="Wingdings"/>
              <a:buChar char=""/>
            </a:pPr>
            <a:r>
              <a:rPr lang="en-IN" sz="2300">
                <a:solidFill>
                  <a:srgbClr val="000000"/>
                </a:solidFill>
                <a:latin typeface="Times New Roman"/>
              </a:rPr>
              <a:t>Similar to the keyword this in Java or C++</a:t>
            </a:r>
            <a:endParaRPr/>
          </a:p>
          <a:p>
            <a:pPr algn="just">
              <a:lnSpc>
                <a:spcPct val="100000"/>
              </a:lnSpc>
              <a:buSzPct val="95000"/>
              <a:buFont charset="2" typeface="Wingdings"/>
              <a:buChar char=""/>
            </a:pPr>
            <a:r>
              <a:rPr lang="en-IN" sz="2300">
                <a:solidFill>
                  <a:srgbClr val="000000"/>
                </a:solidFill>
                <a:latin typeface="Times New Roman"/>
              </a:rPr>
              <a:t>But Python uses self more often than Java uses this</a:t>
            </a:r>
            <a:endParaRPr/>
          </a:p>
          <a:p>
            <a:pPr algn="just">
              <a:lnSpc>
                <a:spcPct val="100000"/>
              </a:lnSpc>
              <a:buSzPct val="95000"/>
              <a:buFont charset="2" typeface="Wingdings"/>
              <a:buChar char=""/>
            </a:pPr>
            <a:r>
              <a:rPr lang="en-IN" sz="2300">
                <a:solidFill>
                  <a:srgbClr val="000000"/>
                </a:solidFill>
                <a:latin typeface="Times New Roman"/>
              </a:rPr>
              <a:t>You </a:t>
            </a:r>
            <a:r>
              <a:rPr b="1" lang="en-IN" sz="2300">
                <a:solidFill>
                  <a:srgbClr val="000000"/>
                </a:solidFill>
                <a:latin typeface="Times New Roman"/>
              </a:rPr>
              <a:t>do not</a:t>
            </a:r>
            <a:r>
              <a:rPr lang="en-IN" sz="2300">
                <a:solidFill>
                  <a:srgbClr val="000000"/>
                </a:solidFill>
                <a:latin typeface="Times New Roman"/>
              </a:rPr>
              <a:t> give a value for this parameter(self) when you call the method, Python will provide it.</a:t>
            </a:r>
            <a:endParaRPr/>
          </a:p>
          <a:p>
            <a:pPr algn="just">
              <a:lnSpc>
                <a:spcPct val="100000"/>
              </a:lnSpc>
            </a:pPr>
            <a:r>
              <a:rPr lang="en-IN" sz="2300">
                <a:solidFill>
                  <a:srgbClr val="000000"/>
                </a:solidFill>
                <a:latin typeface="Times New Roman"/>
              </a:rPr>
              <a:t>	</a:t>
            </a:r>
            <a:r>
              <a:rPr lang="en-IN" sz="2300">
                <a:solidFill>
                  <a:srgbClr val="000000"/>
                </a:solidFill>
                <a:latin typeface="Times New Roman"/>
              </a:rPr>
              <a:t>	</a:t>
            </a:r>
            <a:r>
              <a:rPr lang="en-IN" sz="2300">
                <a:solidFill>
                  <a:srgbClr val="000000"/>
                </a:solidFill>
                <a:latin typeface="Times New Roman"/>
              </a:rPr>
              <a:t>	</a:t>
            </a:r>
            <a:r>
              <a:rPr lang="en-IN" sz="2300">
                <a:solidFill>
                  <a:srgbClr val="000000"/>
                </a:solidFill>
                <a:latin typeface="Times New Roman"/>
              </a:rPr>
              <a:t>	</a:t>
            </a:r>
            <a:r>
              <a:rPr lang="en-IN" sz="2300">
                <a:solidFill>
                  <a:srgbClr val="000000"/>
                </a:solidFill>
                <a:latin typeface="Times New Roman"/>
              </a:rPr>
              <a:t>	</a:t>
            </a:r>
            <a:r>
              <a:rPr lang="en-IN" sz="2300">
                <a:solidFill>
                  <a:srgbClr val="000000"/>
                </a:solidFill>
                <a:latin typeface="Times New Roman"/>
              </a:rPr>
              <a:t>	</a:t>
            </a:r>
            <a:r>
              <a:rPr lang="en-IN" sz="2300">
                <a:solidFill>
                  <a:srgbClr val="000000"/>
                </a:solidFill>
                <a:latin typeface="Times New Roman"/>
              </a:rPr>
              <a:t>	</a:t>
            </a:r>
            <a:r>
              <a:rPr i="1" lang="en-IN" sz="2300">
                <a:solidFill>
                  <a:srgbClr val="000000"/>
                </a:solidFill>
                <a:latin typeface="Times New Roman"/>
              </a:rPr>
              <a:t>Continue…</a:t>
            </a:r>
            <a:endParaRPr/>
          </a:p>
          <a:p>
            <a:pPr algn="just">
              <a:lnSpc>
                <a:spcPct val="100000"/>
              </a:lnSpc>
            </a:pPr>
            <a:endParaRPr/>
          </a:p>
        </p:txBody>
      </p:sp>
      <p:sp>
        <p:nvSpPr>
          <p:cNvPr id="129" name="CustomShape 3"/>
          <p:cNvSpPr/>
          <p:nvPr/>
        </p:nvSpPr>
        <p:spPr>
          <a:xfrm>
            <a:off x="0" y="0"/>
            <a:ext cx="11793600" cy="11793600"/>
          </a:xfrm>
          <a:prstGeom prst="rect">
            <a:avLst/>
          </a:prstGeom>
        </p:spPr>
      </p:sp>
      <p:sp>
        <p:nvSpPr>
          <p:cNvPr id="130" name="CustomShape 4"/>
          <p:cNvSpPr/>
          <p:nvPr/>
        </p:nvSpPr>
        <p:spPr>
          <a:xfrm>
            <a:off x="0" y="0"/>
            <a:ext cx="11793600" cy="11793600"/>
          </a:xfrm>
          <a:prstGeom prst="rect">
            <a:avLst/>
          </a:prstGeom>
        </p:spPr>
      </p:sp>
      <p:sp>
        <p:nvSpPr>
          <p:cNvPr id="131" name="CustomShape 5"/>
          <p:cNvSpPr/>
          <p:nvPr/>
        </p:nvSpPr>
        <p:spPr>
          <a:xfrm>
            <a:off x="0" y="0"/>
            <a:ext cx="11793600" cy="11793600"/>
          </a:xfrm>
          <a:prstGeom prst="rect">
            <a:avLst/>
          </a:prstGeom>
        </p:spPr>
      </p:sp>
      <p:sp>
        <p:nvSpPr>
          <p:cNvPr id="132" name="CustomShape 6"/>
          <p:cNvSpPr/>
          <p:nvPr/>
        </p:nvSpPr>
        <p:spPr>
          <a:xfrm>
            <a:off x="147960" y="661680"/>
            <a:ext cx="8855280" cy="6110640"/>
          </a:xfrm>
          <a:prstGeom prst="rect">
            <a:avLst/>
          </a:prstGeom>
          <a:ln w="25560">
            <a:solidFill>
              <a:srgbClr val="92d050"/>
            </a:solidFill>
            <a:round/>
          </a:ln>
        </p:spPr>
      </p:sp>
      <p:pic>
        <p:nvPicPr>
          <p:cNvPr descr="" id="133" name=""/>
          <p:cNvPicPr/>
          <p:nvPr/>
        </p:nvPicPr>
        <p:blipFill>
          <a:blip r:embed="rId1"/>
          <a:stretch>
            <a:fillRect/>
          </a:stretch>
        </p:blipFill>
        <p:spPr>
          <a:xfrm>
            <a:off x="6731640" y="23400"/>
            <a:ext cx="2374560" cy="622800"/>
          </a:xfrm>
          <a:prstGeom prst="rect">
            <a:avLst/>
          </a:prstGeom>
        </p:spPr>
      </p:pic>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