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70" r:id="rId16"/>
    <p:sldId id="269" r:id="rId17"/>
    <p:sldId id="272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66" d="100"/>
          <a:sy n="66" d="100"/>
        </p:scale>
        <p:origin x="792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44C927-662D-4A98-A822-01166D99D9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05A98B7-C07D-4B21-B396-EE928D735A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B957857-1ED8-4A5D-A4F3-109B6F755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EEF2A-57BA-49E5-9399-162168BE9181}" type="datetimeFigureOut">
              <a:rPr lang="ru-RU" smtClean="0"/>
              <a:t>29.01.2021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4D12324-F34B-4EBD-8F26-D1DBBE3F5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D049B94-70A8-4FD9-BBE0-F3EA08948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CA0C3-8DA0-4CA0-A35D-96DC059DA8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2229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2B68FD-BBD5-43A1-AB6E-65CCF40EB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4DE7ABA-852A-465C-9498-F009723B6B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D4ABDDE-A48B-447A-B1C4-DC2E9E1E6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EEF2A-57BA-49E5-9399-162168BE9181}" type="datetimeFigureOut">
              <a:rPr lang="ru-RU" smtClean="0"/>
              <a:t>29.01.2021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1B03C50-A9BE-400C-A6AE-18969596D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DAF59C9-4BDC-4A1B-8355-4F9EDC5A8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CA0C3-8DA0-4CA0-A35D-96DC059DA8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9396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1C132FF-6A7B-4D64-962E-93178DC587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164347F-BA43-47E8-9FB6-A0F91F2866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DF4A216-FD9C-4198-A3CC-EBD5BF64A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EEF2A-57BA-49E5-9399-162168BE9181}" type="datetimeFigureOut">
              <a:rPr lang="ru-RU" smtClean="0"/>
              <a:t>29.01.2021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4A83084-9949-4567-8B2F-B0150EFD9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A9FF9CB-5540-4646-AE4F-7E93184D3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CA0C3-8DA0-4CA0-A35D-96DC059DA8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072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B1FEA6-4D5B-40BD-A04A-93929ABFA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3DE8A0-E002-425E-8F2A-3E6670D41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A2EA0FC-8DD8-46F7-AF40-AE262A966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EEF2A-57BA-49E5-9399-162168BE9181}" type="datetimeFigureOut">
              <a:rPr lang="ru-RU" smtClean="0"/>
              <a:t>29.01.2021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2E7E387-101D-4A9E-9CC4-59F339382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67F7F89-73E1-4619-A36F-751C4AC56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CA0C3-8DA0-4CA0-A35D-96DC059DA8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5664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09BAE4-38D6-469D-AA10-1794F0075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7B45274-C9DE-4B7B-B2C4-4B1EED386A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84DD9C5-D858-4526-975C-0887E5D4F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EEF2A-57BA-49E5-9399-162168BE9181}" type="datetimeFigureOut">
              <a:rPr lang="ru-RU" smtClean="0"/>
              <a:t>29.01.2021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1179360-6391-4175-9F19-406811818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3C8A059-9B6F-4BD0-8966-164C08126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CA0C3-8DA0-4CA0-A35D-96DC059DA8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9716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9641F6-EDA5-4B4E-9C88-EC6869575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D7C1B2-D32E-4355-9410-79C6B34A58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5174F39-59D1-4EF3-A47E-086D31FDB1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23718A2-4542-4332-B05D-E88663942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EEF2A-57BA-49E5-9399-162168BE9181}" type="datetimeFigureOut">
              <a:rPr lang="ru-RU" smtClean="0"/>
              <a:t>29.01.2021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108AF77-95D4-4BDC-88B1-0C947C6BA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88A7452-565D-47BA-886A-2ABDB20F7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CA0C3-8DA0-4CA0-A35D-96DC059DA8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6615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1699BF-390D-403F-8457-CB060F242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78C89D6-1429-46DE-AF9C-87F91E5526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99C6E31-1FB6-4E4B-9078-87B77C3DAD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C8217B2-1342-4C1E-8A7A-1BAC352C80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DF9839C-0559-4C07-A4A0-4C5B8DDA0F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DC071DF-D839-4D90-9CE2-DAEE84AD0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EEF2A-57BA-49E5-9399-162168BE9181}" type="datetimeFigureOut">
              <a:rPr lang="ru-RU" smtClean="0"/>
              <a:t>29.01.2021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1B433B4-D22F-45FE-8E80-995A3F352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2AC8299-3705-4D8F-A522-A6BA4E513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CA0C3-8DA0-4CA0-A35D-96DC059DA8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7895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83D28B-4FCE-4F48-8EE4-C50D3EA4F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681CC4A-2097-4AEE-9A93-14991676A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EEF2A-57BA-49E5-9399-162168BE9181}" type="datetimeFigureOut">
              <a:rPr lang="ru-RU" smtClean="0"/>
              <a:t>29.01.2021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9EBAFB1-B675-47A2-8ED0-39221F449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BF1D33A-36D3-4576-99DF-0A54A24AF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CA0C3-8DA0-4CA0-A35D-96DC059DA8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0650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F3007CD-3F44-4EAB-8090-A4D7684AD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EEF2A-57BA-49E5-9399-162168BE9181}" type="datetimeFigureOut">
              <a:rPr lang="ru-RU" smtClean="0"/>
              <a:t>29.01.2021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9F4DE40-A552-4B7E-AE33-345BB2351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BEF6590-E21D-4CAD-989D-E20295CED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CA0C3-8DA0-4CA0-A35D-96DC059DA8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0449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AE472A-4590-4221-9839-3E80F86FC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54FB85-CBE3-468F-AB57-AD9623766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C8C92BA-2FC8-4842-A53E-C2C20EAEE1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652BCCD-DA8B-4A2B-9962-820F1372D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EEF2A-57BA-49E5-9399-162168BE9181}" type="datetimeFigureOut">
              <a:rPr lang="ru-RU" smtClean="0"/>
              <a:t>29.01.2021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FFDBCBD-22CE-4973-AFBB-9F2CBD62D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82537A6-A15D-48D0-A6F9-7899F99DF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CA0C3-8DA0-4CA0-A35D-96DC059DA8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6306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06DBD4-EA62-439D-A825-9F3780F3E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7600914-5443-47BE-A350-C7BA385193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0F1264C-EFB0-458A-8A03-878DD48BBA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13E2B21-9C37-46D6-8552-FA23EB42A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EEF2A-57BA-49E5-9399-162168BE9181}" type="datetimeFigureOut">
              <a:rPr lang="ru-RU" smtClean="0"/>
              <a:t>29.01.2021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8C629F8-18E3-40A5-9089-8B12AB479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DE082CA-7DA6-4D45-AF72-DC2B15150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CA0C3-8DA0-4CA0-A35D-96DC059DA8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7100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20D4AA-5718-4C88-A147-15CD89E36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0F9CD3D-53A7-4C2C-B78D-6202AE3DD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BFCF8E0-CADA-45E1-912F-D26B8A268F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EEF2A-57BA-49E5-9399-162168BE9181}" type="datetimeFigureOut">
              <a:rPr lang="ru-RU" smtClean="0"/>
              <a:t>29.01.2021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843A05C-A965-48F6-88AA-54C97AF9A3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6EC5EB-52FE-4B5B-A6D0-DB2FDB4B8F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CA0C3-8DA0-4CA0-A35D-96DC059DA8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857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ru.wikipedia.org/wiki/%D0%93%D0%B5%D0%BD%D0%B5%D1%82%D0%B8%D1%87%D0%B5%D1%81%D0%BA%D0%B8%D0%B5_%D0%B0%D0%BB%D0%B3%D0%BE%D1%80%D0%B8%D1%82%D0%BC%D1%8B" TargetMode="External"/><Relationship Id="rId3" Type="http://schemas.openxmlformats.org/officeDocument/2006/relationships/hyperlink" Target="https://ru.wikipedia.org/wiki/%D0%94%D0%B0%D0%BD%D0%BD%D1%8B%D0%B5" TargetMode="External"/><Relationship Id="rId7" Type="http://schemas.openxmlformats.org/officeDocument/2006/relationships/hyperlink" Target="https://ru.wikipedia.org/wiki/%D0%98%D1%81%D0%BA%D1%83%D1%81%D1%81%D1%82%D0%B2%D0%B5%D0%BD%D0%BD%D1%8B%D0%B5_%D0%BD%D0%B5%D0%B9%D1%80%D0%BE%D0%BD%D0%BD%D1%8B%D0%B5_%D1%81%D0%B5%D1%82%D0%B8" TargetMode="External"/><Relationship Id="rId2" Type="http://schemas.openxmlformats.org/officeDocument/2006/relationships/hyperlink" Target="https://ru.wikipedia.org/wiki/%D0%A0%D1%83%D1%81%D1%81%D0%BA%D0%B8%D0%B9_%D1%8F%D0%B7%D1%8B%D0%BA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ru.wikipedia.org/wiki/%D0%94%D0%B5%D1%80%D0%B5%D0%B2%D0%BE_%D0%BF%D1%80%D0%B8%D0%BD%D1%8F%D1%82%D0%B8%D1%8F_%D1%80%D0%B5%D1%88%D0%B5%D0%BD%D0%B8%D0%B9" TargetMode="External"/><Relationship Id="rId11" Type="http://schemas.openxmlformats.org/officeDocument/2006/relationships/hyperlink" Target="https://ru.wikipedia.org/wiki/%D0%9D%D0%B5%D1%87%D1%91%D1%82%D0%BA%D0%B0%D1%8F_%D0%BB%D0%BE%D0%B3%D0%B8%D0%BA%D0%B0" TargetMode="External"/><Relationship Id="rId5" Type="http://schemas.openxmlformats.org/officeDocument/2006/relationships/hyperlink" Target="https://ru.wikipedia.org/wiki/1989_%D0%B3%D0%BE%D0%B4" TargetMode="External"/><Relationship Id="rId10" Type="http://schemas.openxmlformats.org/officeDocument/2006/relationships/hyperlink" Target="https://ru.wikipedia.org/wiki/%D0%90%D1%81%D1%81%D0%BE%D1%86%D0%B8%D0%B0%D1%82%D0%B8%D0%B2%D0%BD%D0%B0%D1%8F_%D0%BF%D0%B0%D0%BC%D1%8F%D1%82%D1%8C" TargetMode="External"/><Relationship Id="rId4" Type="http://schemas.openxmlformats.org/officeDocument/2006/relationships/hyperlink" Target="https://en.wikipedia.org/wiki/Gregory_Piatetsky-Shapiro" TargetMode="External"/><Relationship Id="rId9" Type="http://schemas.openxmlformats.org/officeDocument/2006/relationships/hyperlink" Target="https://ru.wikipedia.org/wiki/%D0%AD%D0%B2%D0%BE%D0%BB%D1%8E%D1%86%D0%B8%D0%BE%D0%BD%D0%BD%D0%BE%D0%B5_%D0%BF%D1%80%D0%BE%D0%B3%D1%80%D0%B0%D0%BC%D0%BC%D0%B8%D1%80%D0%BE%D0%B2%D0%B0%D0%BD%D0%B8%D0%B5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ru.wikipedia.org/wiki/%D0%94%D0%B8%D1%81%D0%BA%D1%80%D0%B8%D0%BC%D0%B8%D0%BD%D0%B0%D0%BD%D1%82%D0%BD%D1%8B%D0%B9_%D0%B0%D0%BD%D0%B0%D0%BB%D0%B8%D0%B7" TargetMode="External"/><Relationship Id="rId3" Type="http://schemas.openxmlformats.org/officeDocument/2006/relationships/hyperlink" Target="https://ru.wikipedia.org/wiki/%D0%9A%D0%BE%D1%80%D1%80%D0%B5%D0%BB%D1%8F%D1%86%D0%B8%D0%BE%D0%BD%D0%BD%D1%8B%D0%B9_%D0%B0%D0%BD%D0%B0%D0%BB%D0%B8%D0%B7" TargetMode="External"/><Relationship Id="rId7" Type="http://schemas.openxmlformats.org/officeDocument/2006/relationships/hyperlink" Target="https://ru.wikipedia.org/wiki/%D0%9A%D0%BE%D0%BC%D0%BF%D0%BE%D0%BD%D0%B5%D0%BD%D1%82%D0%BD%D1%8B%D0%B9_%D0%B0%D0%BD%D0%B0%D0%BB%D0%B8%D0%B7" TargetMode="External"/><Relationship Id="rId2" Type="http://schemas.openxmlformats.org/officeDocument/2006/relationships/hyperlink" Target="https://ru.wikipedia.org/w/index.php?title=%D0%94%D0%B5%D1%81%D0%BA%D1%80%D0%B8%D0%BF%D1%82%D0%B8%D0%B2%D0%BD%D1%8B%D0%B9_%D0%B0%D0%BD%D0%B0%D0%BB%D0%B8%D0%B7&amp;action=edit&amp;redlink=1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ru.wikipedia.org/wiki/%D0%94%D0%B8%D1%81%D0%BF%D0%B5%D1%80%D1%81%D0%B8%D0%BE%D0%BD%D0%BD%D1%8B%D0%B9_%D0%B0%D0%BD%D0%B0%D0%BB%D0%B8%D0%B7" TargetMode="External"/><Relationship Id="rId11" Type="http://schemas.openxmlformats.org/officeDocument/2006/relationships/hyperlink" Target="https://ru.wikipedia.org/wiki/%D0%90%D0%BD%D0%B0%D0%BB%D0%B8%D0%B7_%D1%81%D0%B2%D1%8F%D0%B7%D0%B5%D0%B9" TargetMode="External"/><Relationship Id="rId5" Type="http://schemas.openxmlformats.org/officeDocument/2006/relationships/hyperlink" Target="https://ru.wikipedia.org/wiki/%D0%A4%D0%B0%D0%BA%D1%82%D0%BE%D1%80%D0%BD%D1%8B%D0%B9_%D0%B0%D0%BD%D0%B0%D0%BB%D0%B8%D0%B7" TargetMode="External"/><Relationship Id="rId10" Type="http://schemas.openxmlformats.org/officeDocument/2006/relationships/hyperlink" Target="https://ru.wikipedia.org/wiki/%D0%90%D0%BD%D0%B0%D0%BB%D0%B8%D0%B7_%D0%B2%D1%8B%D0%B6%D0%B8%D0%B2%D0%B0%D0%B5%D0%BC%D0%BE%D1%81%D1%82%D0%B8" TargetMode="External"/><Relationship Id="rId4" Type="http://schemas.openxmlformats.org/officeDocument/2006/relationships/hyperlink" Target="https://ru.wikipedia.org/wiki/%D0%A0%D0%B5%D0%B3%D1%80%D0%B5%D1%81%D1%81%D0%B8%D0%BE%D0%BD%D0%BD%D1%8B%D0%B9_%D0%B0%D0%BD%D0%B0%D0%BB%D0%B8%D0%B7" TargetMode="External"/><Relationship Id="rId9" Type="http://schemas.openxmlformats.org/officeDocument/2006/relationships/hyperlink" Target="https://ru.wikipedia.org/wiki/%D0%90%D0%BD%D0%B0%D0%BB%D0%B8%D0%B7_%D0%B2%D1%80%D0%B5%D0%BC%D0%B5%D0%BD%D0%BD%D1%8B%D1%85_%D1%80%D1%8F%D0%B4%D0%BE%D0%B2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0"/>
                <a:lumOff val="100000"/>
              </a:schemeClr>
            </a:gs>
            <a:gs pos="35000">
              <a:schemeClr val="accent5">
                <a:lumMod val="0"/>
                <a:lumOff val="100000"/>
              </a:schemeClr>
            </a:gs>
            <a:gs pos="100000">
              <a:schemeClr val="accent5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B40C1D8-3978-4A6B-BCF6-CE9A2FF335BC}"/>
              </a:ext>
            </a:extLst>
          </p:cNvPr>
          <p:cNvSpPr/>
          <p:nvPr/>
        </p:nvSpPr>
        <p:spPr>
          <a:xfrm>
            <a:off x="1088571" y="1456174"/>
            <a:ext cx="1001485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dirty="0"/>
              <a:t>Инструментальные средства научных исследований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B7D527C-0625-4F78-965B-9B34E689F30A}"/>
              </a:ext>
            </a:extLst>
          </p:cNvPr>
          <p:cNvSpPr/>
          <p:nvPr/>
        </p:nvSpPr>
        <p:spPr>
          <a:xfrm>
            <a:off x="798285" y="4359480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800" dirty="0"/>
              <a:t>Общая трудоемкость 6 ЗЕТ 216 часов</a:t>
            </a:r>
          </a:p>
          <a:p>
            <a:r>
              <a:rPr lang="ru-RU" sz="2800" dirty="0"/>
              <a:t>Лекции – 26 часов </a:t>
            </a:r>
          </a:p>
          <a:p>
            <a:r>
              <a:rPr lang="ru-RU" sz="2800" dirty="0"/>
              <a:t>Практические занятия (ПЗ) - 40 часов</a:t>
            </a:r>
          </a:p>
        </p:txBody>
      </p:sp>
    </p:spTree>
    <p:extLst>
      <p:ext uri="{BB962C8B-B14F-4D97-AF65-F5344CB8AC3E}">
        <p14:creationId xmlns:p14="http://schemas.microsoft.com/office/powerpoint/2010/main" val="1846159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0"/>
                <a:lumOff val="100000"/>
              </a:schemeClr>
            </a:gs>
            <a:gs pos="35000">
              <a:schemeClr val="accent5">
                <a:lumMod val="0"/>
                <a:lumOff val="100000"/>
              </a:schemeClr>
            </a:gs>
            <a:gs pos="100000">
              <a:schemeClr val="accent5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2F44F17-94C6-4CF0-A1DD-17D7AD7C058C}"/>
              </a:ext>
            </a:extLst>
          </p:cNvPr>
          <p:cNvSpPr/>
          <p:nvPr/>
        </p:nvSpPr>
        <p:spPr>
          <a:xfrm>
            <a:off x="645885" y="797510"/>
            <a:ext cx="10900229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 исследований </a:t>
            </a:r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свойство, поведение, функционирование объекта, подлежащего непосредственному изучению. </a:t>
            </a:r>
          </a:p>
          <a:p>
            <a:pPr algn="just"/>
            <a:r>
              <a:rPr lang="ru-RU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Объект и предмет </a:t>
            </a:r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исследования соотносятся между собой как общее и частное.</a:t>
            </a:r>
          </a:p>
          <a:p>
            <a:pPr algn="just"/>
            <a:r>
              <a:rPr lang="ru-RU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Концепция</a:t>
            </a:r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руководящая идея или совокупность идей, предлагающих новую теоретическую базу для понимания и исследования явлений или процессов, основная мысль, когда определяются цели, задачи исследования и указываются пути его ведения.</a:t>
            </a:r>
          </a:p>
          <a:p>
            <a:pPr algn="just"/>
            <a:r>
              <a:rPr lang="ru-RU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исследования </a:t>
            </a:r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формулируются как конкретные этапы решения представленной проблемы и являются, по сути, содержательной детализацией поставленной цели.</a:t>
            </a:r>
            <a:endParaRPr lang="ru-RU" sz="28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959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0"/>
                <a:lumOff val="100000"/>
              </a:schemeClr>
            </a:gs>
            <a:gs pos="35000">
              <a:schemeClr val="accent5">
                <a:lumMod val="0"/>
                <a:lumOff val="100000"/>
              </a:schemeClr>
            </a:gs>
            <a:gs pos="100000">
              <a:schemeClr val="accent5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923DC37-82FB-414A-ABD0-4E40DFE5F682}"/>
              </a:ext>
            </a:extLst>
          </p:cNvPr>
          <p:cNvSpPr/>
          <p:nvPr/>
        </p:nvSpPr>
        <p:spPr>
          <a:xfrm>
            <a:off x="544285" y="841753"/>
            <a:ext cx="10842172" cy="5174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36575" algn="just">
              <a:lnSpc>
                <a:spcPct val="150000"/>
              </a:lnSpc>
            </a:pPr>
            <a:r>
              <a:rPr lang="ru-RU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Оценка исследования осуществляется как с точки зрения теоретической ценности (новизна исследования, актуальность, оригинальность), так и с позиций практической значимости.</a:t>
            </a:r>
          </a:p>
          <a:p>
            <a:pPr indent="536575" algn="just">
              <a:lnSpc>
                <a:spcPct val="150000"/>
              </a:lnSpc>
            </a:pPr>
            <a:r>
              <a:rPr lang="ru-RU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r>
              <a:rPr lang="ru-RU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формируется в конце научного исследования и содержит основные выводы, результаты по каждой поставленной задаче.</a:t>
            </a:r>
            <a:endParaRPr lang="ru-RU" sz="32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9105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0"/>
                <a:lumOff val="100000"/>
              </a:schemeClr>
            </a:gs>
            <a:gs pos="35000">
              <a:schemeClr val="accent5">
                <a:lumMod val="0"/>
                <a:lumOff val="100000"/>
              </a:schemeClr>
            </a:gs>
            <a:gs pos="100000">
              <a:schemeClr val="accent5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4FFE521-2337-4650-91F6-299BE86A1E30}"/>
              </a:ext>
            </a:extLst>
          </p:cNvPr>
          <p:cNvSpPr/>
          <p:nvPr/>
        </p:nvSpPr>
        <p:spPr>
          <a:xfrm>
            <a:off x="362858" y="362419"/>
            <a:ext cx="6778172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Фундаментальные исследования</a:t>
            </a:r>
          </a:p>
          <a:p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Прикладные</a:t>
            </a:r>
          </a:p>
          <a:p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Поисковые</a:t>
            </a:r>
          </a:p>
          <a:p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Разработки</a:t>
            </a:r>
          </a:p>
          <a:p>
            <a:endParaRPr lang="ru-RU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Длительность научного исследования</a:t>
            </a:r>
          </a:p>
          <a:p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Долгосрочные</a:t>
            </a:r>
          </a:p>
          <a:p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Краткосрочные</a:t>
            </a:r>
          </a:p>
          <a:p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Экспресс - исследования</a:t>
            </a:r>
          </a:p>
          <a:p>
            <a:endParaRPr lang="ru-RU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Способ инициации научного исследования</a:t>
            </a:r>
          </a:p>
          <a:p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Инициативные (спонтанные)</a:t>
            </a:r>
          </a:p>
          <a:p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Систематизированные</a:t>
            </a:r>
          </a:p>
          <a:p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Заказные</a:t>
            </a:r>
            <a:endParaRPr lang="ru-RU" sz="28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1DFB8EE-BA97-4067-8695-BA63162FA32F}"/>
              </a:ext>
            </a:extLst>
          </p:cNvPr>
          <p:cNvSpPr/>
          <p:nvPr/>
        </p:nvSpPr>
        <p:spPr>
          <a:xfrm>
            <a:off x="7010400" y="1026088"/>
            <a:ext cx="465908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Источник финансирования</a:t>
            </a:r>
          </a:p>
          <a:p>
            <a:pPr lvl="0"/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Бюджетные</a:t>
            </a:r>
          </a:p>
          <a:p>
            <a:pPr lvl="0"/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Хоздоговорные</a:t>
            </a:r>
          </a:p>
          <a:p>
            <a:pPr lvl="0"/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 финансируемые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B25F021F-9DA1-4FD7-A587-BAF4B803932B}"/>
              </a:ext>
            </a:extLst>
          </p:cNvPr>
          <p:cNvSpPr/>
          <p:nvPr/>
        </p:nvSpPr>
        <p:spPr>
          <a:xfrm>
            <a:off x="8360229" y="3790645"/>
            <a:ext cx="269965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Роль в науке</a:t>
            </a:r>
          </a:p>
          <a:p>
            <a:pPr lvl="0"/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Прорывные</a:t>
            </a:r>
          </a:p>
          <a:p>
            <a:pPr lvl="0"/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Развивающие</a:t>
            </a:r>
          </a:p>
        </p:txBody>
      </p:sp>
    </p:spTree>
    <p:extLst>
      <p:ext uri="{BB962C8B-B14F-4D97-AF65-F5344CB8AC3E}">
        <p14:creationId xmlns:p14="http://schemas.microsoft.com/office/powerpoint/2010/main" val="3612773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0"/>
                <a:lumOff val="100000"/>
              </a:schemeClr>
            </a:gs>
            <a:gs pos="35000">
              <a:schemeClr val="accent5">
                <a:lumMod val="0"/>
                <a:lumOff val="100000"/>
              </a:schemeClr>
            </a:gs>
            <a:gs pos="100000">
              <a:schemeClr val="accent5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D80F109E-8205-48E1-9FB1-9D2889274281}"/>
              </a:ext>
            </a:extLst>
          </p:cNvPr>
          <p:cNvSpPr/>
          <p:nvPr/>
        </p:nvSpPr>
        <p:spPr>
          <a:xfrm>
            <a:off x="638627" y="631041"/>
            <a:ext cx="11190515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/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решения проблем при недостаточном уровне знания об объекте или его непредсказуемом поведении, значительной неопределенностью информации и высоких рисках используется подход, опирающийся как на формальные, так и на эвристические методы исследований.</a:t>
            </a:r>
          </a:p>
          <a:p>
            <a:pPr indent="457200" algn="just"/>
            <a:endParaRPr lang="ru-RU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just"/>
            <a:endParaRPr lang="ru-RU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just"/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 использовании классификационного признака «глубина исследования» можно выделить следующие подходы: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Клинический ;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Исследовательский;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Проектирующий.</a:t>
            </a:r>
            <a:endParaRPr lang="ru-RU" sz="28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8245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0"/>
                <a:lumOff val="100000"/>
              </a:schemeClr>
            </a:gs>
            <a:gs pos="35000">
              <a:schemeClr val="accent5">
                <a:lumMod val="0"/>
                <a:lumOff val="100000"/>
              </a:schemeClr>
            </a:gs>
            <a:gs pos="100000">
              <a:schemeClr val="accent5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98F92E2-52EF-4491-B533-117A4A697547}"/>
              </a:ext>
            </a:extLst>
          </p:cNvPr>
          <p:cNvSpPr/>
          <p:nvPr/>
        </p:nvSpPr>
        <p:spPr>
          <a:xfrm>
            <a:off x="355600" y="797510"/>
            <a:ext cx="114808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9263" algn="just"/>
            <a:r>
              <a:rPr lang="ru-RU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Клинический подход </a:t>
            </a:r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предполагает частичное решение проблемы и является достаточным для заключения о состоянии объекта исследования. (Диагностика, старт исследования). (Экспресс-анализ для выработки решения). </a:t>
            </a:r>
          </a:p>
          <a:p>
            <a:pPr indent="449263"/>
            <a:endParaRPr lang="ru-RU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49263" algn="just"/>
            <a:r>
              <a:rPr lang="ru-RU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Исследовательский подход </a:t>
            </a:r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ориентирован на применение математических методов и моделей с целью получения оптимального в соответствии с заданными целями решений.</a:t>
            </a:r>
          </a:p>
          <a:p>
            <a:pPr indent="449263"/>
            <a:endParaRPr lang="ru-RU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49263" algn="just"/>
            <a:r>
              <a:rPr lang="ru-RU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Проектирующий подход </a:t>
            </a:r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качестве целевой установки ориентирован на изменение свойств объекта исследования или внешнего окружения, вызывающего проблемную ситуацию. (</a:t>
            </a:r>
            <a:r>
              <a:rPr lang="ru-RU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Реинжениринг</a:t>
            </a:r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ru-RU" sz="28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762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0"/>
                <a:lumOff val="100000"/>
              </a:schemeClr>
            </a:gs>
            <a:gs pos="35000">
              <a:schemeClr val="accent5">
                <a:lumMod val="0"/>
                <a:lumOff val="100000"/>
              </a:schemeClr>
            </a:gs>
            <a:gs pos="100000">
              <a:schemeClr val="accent5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0EB5157-9C38-475E-A2C9-75F9E3CDB891}"/>
              </a:ext>
            </a:extLst>
          </p:cNvPr>
          <p:cNvSpPr/>
          <p:nvPr/>
        </p:nvSpPr>
        <p:spPr>
          <a:xfrm>
            <a:off x="1030514" y="990937"/>
            <a:ext cx="1013097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Свойства объекта в процессе исследования можно найти следующими подходами: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Аналоговый; 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Редукционистский;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Комплексный;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Системный;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Ситуационный;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Диалектический;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Логический;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Прагматический и другие подходы.</a:t>
            </a:r>
            <a:endParaRPr lang="ru-RU" sz="28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22369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0"/>
                <a:lumOff val="100000"/>
              </a:schemeClr>
            </a:gs>
            <a:gs pos="35000">
              <a:schemeClr val="accent5">
                <a:lumMod val="0"/>
                <a:lumOff val="100000"/>
              </a:schemeClr>
            </a:gs>
            <a:gs pos="100000">
              <a:schemeClr val="accent5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F6EAFB9E-706D-4B62-BF7B-86F216CD1592}"/>
              </a:ext>
            </a:extLst>
          </p:cNvPr>
          <p:cNvSpPr/>
          <p:nvPr/>
        </p:nvSpPr>
        <p:spPr>
          <a:xfrm>
            <a:off x="500742" y="629307"/>
            <a:ext cx="11190515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9263" algn="just"/>
            <a:r>
              <a:rPr lang="ru-RU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Аналоговый</a:t>
            </a:r>
            <a:r>
              <a:rPr lang="ru-RU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подход применяется, когда задача, проблема,  объект исследования не достаточно изучены.</a:t>
            </a:r>
          </a:p>
          <a:p>
            <a:pPr indent="449263" algn="just"/>
            <a:r>
              <a:rPr lang="ru-RU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Редукционистский (аддитивный) </a:t>
            </a:r>
            <a:r>
              <a:rPr lang="ru-RU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говорит, что свойства объекта сводятся к сумме свойств его элементов. </a:t>
            </a:r>
          </a:p>
          <a:p>
            <a:pPr indent="449263" algn="just"/>
            <a:r>
              <a:rPr lang="ru-RU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Системный </a:t>
            </a:r>
            <a:r>
              <a:rPr lang="ru-RU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подход ориентирован на целостное рассмотрение объекта исследования как совокупности компонентов, их внутренних взаимосвязей и связей с внешней окружающей средой. </a:t>
            </a:r>
          </a:p>
          <a:p>
            <a:pPr indent="449263" algn="just"/>
            <a:r>
              <a:rPr lang="ru-RU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Ситуационный</a:t>
            </a:r>
            <a:r>
              <a:rPr lang="ru-RU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подход предполагает исследование объекта со стороны отдельных ситуаций (совокупности внешних и внутренних факторов).</a:t>
            </a:r>
          </a:p>
          <a:p>
            <a:pPr algn="just"/>
            <a:endParaRPr lang="ru-RU" sz="32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64310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0"/>
                <a:lumOff val="100000"/>
              </a:schemeClr>
            </a:gs>
            <a:gs pos="35000">
              <a:schemeClr val="accent5">
                <a:lumMod val="0"/>
                <a:lumOff val="100000"/>
              </a:schemeClr>
            </a:gs>
            <a:gs pos="100000">
              <a:schemeClr val="accent5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1D9EE5BF-1F05-4094-9CFD-A614C6E435B4}"/>
              </a:ext>
            </a:extLst>
          </p:cNvPr>
          <p:cNvSpPr/>
          <p:nvPr/>
        </p:nvSpPr>
        <p:spPr>
          <a:xfrm>
            <a:off x="566056" y="687871"/>
            <a:ext cx="11306629" cy="5786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9263" algn="just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Диалектический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подход применяются объективно эффективные, научно оправданные и практически проверенные</a:t>
            </a:r>
          </a:p>
          <a:p>
            <a:pPr indent="449263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принципы исследования.</a:t>
            </a:r>
          </a:p>
          <a:p>
            <a:pPr indent="449263" algn="just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Исторический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подход - рассмотрении объекта исследования в интервале времени (прошлом, настоящем и будущем).</a:t>
            </a:r>
          </a:p>
          <a:p>
            <a:pPr indent="449263" algn="just"/>
            <a:endParaRPr lang="ru-RU" dirty="0"/>
          </a:p>
          <a:p>
            <a:pPr indent="449263" algn="just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Методы : 	</a:t>
            </a: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Общие,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частные;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/>
              <a:t>			</a:t>
            </a: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Эмпирические, теоретические;</a:t>
            </a:r>
          </a:p>
          <a:p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Формальные, эвристические;</a:t>
            </a:r>
          </a:p>
          <a:p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Логические, нелогические;</a:t>
            </a:r>
          </a:p>
          <a:p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Количественные, качественные.</a:t>
            </a:r>
          </a:p>
          <a:p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0684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0"/>
                <a:lumOff val="100000"/>
              </a:schemeClr>
            </a:gs>
            <a:gs pos="35000">
              <a:schemeClr val="accent5">
                <a:lumMod val="0"/>
                <a:lumOff val="100000"/>
              </a:schemeClr>
            </a:gs>
            <a:gs pos="100000">
              <a:schemeClr val="accent5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0D4C818-946E-4CE6-8A87-8C872B0C9072}"/>
              </a:ext>
            </a:extLst>
          </p:cNvPr>
          <p:cNvSpPr/>
          <p:nvPr/>
        </p:nvSpPr>
        <p:spPr>
          <a:xfrm>
            <a:off x="217715" y="0"/>
            <a:ext cx="11814628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Раздел 1. Программная обработка и визуализация научных данных.</a:t>
            </a:r>
          </a:p>
          <a:p>
            <a:pPr algn="just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Основные аппаратные и программные средства современных и перспективных информационных технологий в учебной и научной деятельности. </a:t>
            </a:r>
          </a:p>
          <a:p>
            <a:pPr algn="just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Раздел 2. Обработка и визуализация научных данных ресурсами Интернет. Научные и образовательные ресурсы Интернет. </a:t>
            </a:r>
          </a:p>
          <a:p>
            <a:pPr algn="just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Раздел 3. Инновационные технологии обучения в условиях информатизации образования. Использование коммуникационных технологий и их сервисов в образовании. Технологии компьютерного дистанционного обучения. </a:t>
            </a:r>
          </a:p>
          <a:p>
            <a:pPr algn="just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Раздел 4. Разработка электронных учебно-методических комплексов Создание образовательных ресурсов доступными способами.</a:t>
            </a:r>
          </a:p>
        </p:txBody>
      </p:sp>
    </p:spTree>
    <p:extLst>
      <p:ext uri="{BB962C8B-B14F-4D97-AF65-F5344CB8AC3E}">
        <p14:creationId xmlns:p14="http://schemas.microsoft.com/office/powerpoint/2010/main" val="181300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0"/>
                <a:lumOff val="100000"/>
              </a:schemeClr>
            </a:gs>
            <a:gs pos="35000">
              <a:schemeClr val="accent5">
                <a:lumMod val="0"/>
                <a:lumOff val="100000"/>
              </a:schemeClr>
            </a:gs>
            <a:gs pos="100000">
              <a:schemeClr val="accent5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B166099-0A73-4EBC-8951-91D0F4C881A2}"/>
              </a:ext>
            </a:extLst>
          </p:cNvPr>
          <p:cNvSpPr/>
          <p:nvPr/>
        </p:nvSpPr>
        <p:spPr>
          <a:xfrm>
            <a:off x="537029" y="1149367"/>
            <a:ext cx="11088914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Основная литература: 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И.А.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Чубукова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Электронная книга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ISBN: 978-5-9556-0064-2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Книга из коллекции ИНТУИТ</a:t>
            </a:r>
          </a:p>
          <a:p>
            <a:pPr marL="514350" indent="-514350" algn="just">
              <a:buAutoNum type="arabicPeriod"/>
            </a:pP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AutoNum type="arabicPeriod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Родичев, Ю. А. Нормативная база и стандарты в области информационной безопасности. Учебное пособие [Электронный ресурс] / Ю. А. Родичев. -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СанктПетербург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Питер, 2018. - 256 с. : ил. - ISBN 978-5-4461-0861-9 : Б. ц. </a:t>
            </a:r>
          </a:p>
          <a:p>
            <a:pPr marL="514350" indent="-514350" algn="just">
              <a:buAutoNum type="arabicPeriod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Грекул, В. И. Проектирование информационных систем [Электронный ресурс] : учебное пособие / В. И. Грекул. - 2-е изд. - Москва : ИНТУИТ, 2016. - 570 с. - ISBN 978-5-94774-817-8 : Б. ц. Книга из коллекции ИНТУИТ – Информатика.</a:t>
            </a:r>
          </a:p>
          <a:p>
            <a:pPr marL="514350" indent="-514350" algn="just">
              <a:buAutoNum type="arabicPeriod"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97159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0"/>
                <a:lumOff val="100000"/>
              </a:schemeClr>
            </a:gs>
            <a:gs pos="35000">
              <a:schemeClr val="accent5">
                <a:lumMod val="0"/>
                <a:lumOff val="100000"/>
              </a:schemeClr>
            </a:gs>
            <a:gs pos="100000">
              <a:schemeClr val="accent5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B8B3555-1E70-4F7A-89C1-2B2DC60525C7}"/>
              </a:ext>
            </a:extLst>
          </p:cNvPr>
          <p:cNvSpPr/>
          <p:nvPr/>
        </p:nvSpPr>
        <p:spPr>
          <a:xfrm>
            <a:off x="391887" y="608118"/>
            <a:ext cx="11466284" cy="5593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mining</a:t>
            </a:r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 tooltip="Русский язык"/>
              </a:rPr>
              <a:t>рус.</a:t>
            </a:r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добыча данных, интеллектуальный анализ данных (ИАД), глубинный анализ данных) — собирательное название, используется для обозначения методов обнаружения в </a:t>
            </a:r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 tooltip="Данные"/>
              </a:rPr>
              <a:t>данных</a:t>
            </a:r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ранее неизвестных, нетривиальных, практически полезных и доступных интерпретации знаний, необходимых для принятия решений в различных сферах человеческой деятельности. Термин введён </a:t>
            </a:r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4" tooltip="en:Gregory Piatetsky-Shapiro"/>
              </a:rPr>
              <a:t>Григорием </a:t>
            </a:r>
            <a:r>
              <a:rPr lang="ru-RU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4" tooltip="en:Gregory Piatetsky-Shapiro"/>
              </a:rPr>
              <a:t>Пятецким</a:t>
            </a:r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4" tooltip="en:Gregory Piatetsky-Shapiro"/>
              </a:rPr>
              <a:t>-Шапиро</a:t>
            </a:r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5" tooltip="1989 год"/>
              </a:rPr>
              <a:t>1989 году</a:t>
            </a:r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Основу методов </a:t>
            </a:r>
            <a:r>
              <a:rPr lang="ru-RU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mining</a:t>
            </a:r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составляют всевозможные методы классификации, моделирования и прогнозирования, основанные на применении </a:t>
            </a:r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 tooltip="Дерево принятия решений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деревьев решений</a:t>
            </a:r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7" tooltip="Искусственные нейронные сети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искусственных нейронных сетей</a:t>
            </a:r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8" tooltip="Генетические алгоритмы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генетических алгоритмов</a:t>
            </a:r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9" tooltip="Эволюционное программирование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эволюционного программирования</a:t>
            </a:r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10" tooltip="Ассоциативная память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ассоциативной памяти</a:t>
            </a:r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11" tooltip="Нечёткая логика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нечёткой логики</a:t>
            </a:r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25510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0"/>
                <a:lumOff val="100000"/>
              </a:schemeClr>
            </a:gs>
            <a:gs pos="35000">
              <a:schemeClr val="accent5">
                <a:lumMod val="0"/>
                <a:lumOff val="100000"/>
              </a:schemeClr>
            </a:gs>
            <a:gs pos="100000">
              <a:schemeClr val="accent5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769A274-34FC-43B7-8387-0BAF71437DD6}"/>
              </a:ext>
            </a:extLst>
          </p:cNvPr>
          <p:cNvSpPr/>
          <p:nvPr/>
        </p:nvSpPr>
        <p:spPr>
          <a:xfrm>
            <a:off x="674915" y="497652"/>
            <a:ext cx="10842170" cy="58626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 методам </a:t>
            </a:r>
            <a:r>
              <a:rPr lang="ru-RU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ru-RU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mining</a:t>
            </a:r>
            <a:r>
              <a:rPr lang="ru-RU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нередко относят статистические методы (</a:t>
            </a:r>
            <a:r>
              <a:rPr lang="ru-RU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 tooltip="Дескриптивный анализ (страница отсутствует)"/>
              </a:rPr>
              <a:t>дескриптивный анализ</a:t>
            </a:r>
            <a:r>
              <a:rPr lang="ru-RU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 tooltip="Корреляционный анализ"/>
              </a:rPr>
              <a:t>корреляционный</a:t>
            </a:r>
            <a:r>
              <a:rPr lang="ru-RU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4" tooltip="Регрессионный анализ"/>
              </a:rPr>
              <a:t>регрессионный анализ</a:t>
            </a:r>
            <a:r>
              <a:rPr lang="ru-RU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5" tooltip="Факторный анализ"/>
              </a:rPr>
              <a:t>факторный анализ</a:t>
            </a:r>
            <a:r>
              <a:rPr lang="ru-RU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6" tooltip="Дисперсионный анализ"/>
              </a:rPr>
              <a:t>дисперсионный анализ</a:t>
            </a:r>
            <a:r>
              <a:rPr lang="ru-RU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7" tooltip="Компонентный анализ"/>
              </a:rPr>
              <a:t>компонентный анализ</a:t>
            </a:r>
            <a:r>
              <a:rPr lang="ru-RU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8" tooltip="Дискриминантный анализ"/>
              </a:rPr>
              <a:t>дискриминантный анализ</a:t>
            </a:r>
            <a:r>
              <a:rPr lang="ru-RU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9" tooltip="Анализ временных рядов"/>
              </a:rPr>
              <a:t>анализ временных рядов</a:t>
            </a:r>
            <a:r>
              <a:rPr lang="ru-RU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10" tooltip="Анализ выживаемости"/>
              </a:rPr>
              <a:t>анализ выживаемости</a:t>
            </a:r>
            <a:r>
              <a:rPr lang="ru-RU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11" tooltip="Анализ связей"/>
              </a:rPr>
              <a:t>анализ связей</a:t>
            </a:r>
            <a:r>
              <a:rPr lang="ru-RU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endParaRPr lang="ru-RU" sz="32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Такие методы предполагают некоторые априорные представления об анализируемых данных, что расходится с целями </a:t>
            </a:r>
            <a:r>
              <a:rPr lang="ru-RU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ru-RU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mining</a:t>
            </a:r>
            <a:r>
              <a:rPr lang="ru-RU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(обнаружение ранее неизвестных нетривиальных и практически полезных знаний).</a:t>
            </a:r>
            <a:endParaRPr lang="ru-RU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469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0"/>
                <a:lumOff val="100000"/>
              </a:schemeClr>
            </a:gs>
            <a:gs pos="35000">
              <a:schemeClr val="accent5">
                <a:lumMod val="0"/>
                <a:lumOff val="100000"/>
              </a:schemeClr>
            </a:gs>
            <a:gs pos="100000">
              <a:schemeClr val="accent5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EC087BC-420D-4E32-B961-5F2A1BCA222E}"/>
              </a:ext>
            </a:extLst>
          </p:cNvPr>
          <p:cNvSpPr/>
          <p:nvPr/>
        </p:nvSpPr>
        <p:spPr>
          <a:xfrm>
            <a:off x="159657" y="322552"/>
            <a:ext cx="11640457" cy="63896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Этапы решения задач методами </a:t>
            </a:r>
            <a:r>
              <a:rPr lang="ru-RU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ru-RU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mining</a:t>
            </a:r>
            <a:r>
              <a:rPr lang="ru-RU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Постановка задачи анализа;</a:t>
            </a:r>
            <a:endParaRPr lang="ru-RU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Сбор данных;</a:t>
            </a:r>
            <a:endParaRPr lang="ru-RU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Подготовка данных (фильтрация, дополнение, кодирование);</a:t>
            </a:r>
            <a:endParaRPr lang="ru-RU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Выбор модели (алгоритма анализа данных);</a:t>
            </a:r>
            <a:endParaRPr lang="ru-RU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Подбор параметров модели и алгоритма обучения;</a:t>
            </a:r>
            <a:endParaRPr lang="ru-RU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Обучение модели (автоматический поиск остальных параметров модели);</a:t>
            </a:r>
            <a:endParaRPr lang="ru-RU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Анализ качества обучения, если неудовлетворительный переход на п. 5 или п. 4;</a:t>
            </a:r>
            <a:endParaRPr lang="ru-RU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Анализ выявленных закономерностей, если неудовлетворительный переход на п. 1, 4 или 5.</a:t>
            </a:r>
            <a:endParaRPr lang="ru-RU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1733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0"/>
                <a:lumOff val="100000"/>
              </a:schemeClr>
            </a:gs>
            <a:gs pos="35000">
              <a:schemeClr val="accent5">
                <a:lumMod val="0"/>
                <a:lumOff val="100000"/>
              </a:schemeClr>
            </a:gs>
            <a:gs pos="100000">
              <a:schemeClr val="accent5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73FF108E-1CE5-4F02-ACB2-A5D8B9FA27F9}"/>
              </a:ext>
            </a:extLst>
          </p:cNvPr>
          <p:cNvSpPr/>
          <p:nvPr/>
        </p:nvSpPr>
        <p:spPr>
          <a:xfrm>
            <a:off x="711200" y="1166842"/>
            <a:ext cx="10769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spcAft>
                <a:spcPts val="0"/>
              </a:spcAft>
            </a:pPr>
            <a:r>
              <a:rPr lang="ru-RU" sz="32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Data</a:t>
            </a:r>
            <a:r>
              <a:rPr lang="ru-RU" sz="3200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2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Mining</a:t>
            </a:r>
            <a:r>
              <a:rPr lang="ru-RU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- это процесс поддержки </a:t>
            </a:r>
            <a:r>
              <a:rPr lang="ru-RU" sz="3200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принятия решений</a:t>
            </a:r>
            <a:r>
              <a:rPr lang="ru-RU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основанный на поиске в </a:t>
            </a:r>
            <a:r>
              <a:rPr lang="ru-RU" sz="3200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данных</a:t>
            </a:r>
            <a:r>
              <a:rPr lang="ru-RU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скрытых </a:t>
            </a:r>
            <a:r>
              <a:rPr lang="ru-RU" sz="3200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закономерностей</a:t>
            </a:r>
            <a:r>
              <a:rPr lang="ru-RU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ru-RU" sz="3200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шаблонов</a:t>
            </a:r>
            <a:r>
              <a:rPr lang="ru-RU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информации).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>
              <a:spcAft>
                <a:spcPts val="0"/>
              </a:spcAft>
            </a:pPr>
            <a:endParaRPr lang="ru-RU" sz="32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>
              <a:spcAft>
                <a:spcPts val="0"/>
              </a:spcAft>
            </a:pPr>
            <a:r>
              <a:rPr lang="ru-RU" sz="32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Data</a:t>
            </a:r>
            <a:r>
              <a:rPr lang="ru-RU" sz="3200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2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Mining</a:t>
            </a:r>
            <a:r>
              <a:rPr lang="ru-RU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- это процесс обнаружения в сырых </a:t>
            </a:r>
            <a:r>
              <a:rPr lang="ru-RU" sz="3200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данных</a:t>
            </a:r>
            <a:r>
              <a:rPr lang="ru-RU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ранее неизвестных, нетривиальных, практически полезных и доступных интерпретации знаний, необходимых для </a:t>
            </a:r>
            <a:r>
              <a:rPr lang="ru-RU" sz="3200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принятия решений</a:t>
            </a:r>
            <a:r>
              <a:rPr lang="ru-RU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в различных сферах человеческой деятельности.</a:t>
            </a:r>
            <a:endParaRPr lang="ru-RU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6193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0"/>
                <a:lumOff val="100000"/>
              </a:schemeClr>
            </a:gs>
            <a:gs pos="35000">
              <a:schemeClr val="accent5">
                <a:lumMod val="0"/>
                <a:lumOff val="100000"/>
              </a:schemeClr>
            </a:gs>
            <a:gs pos="100000">
              <a:schemeClr val="accent5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C47E9633-0126-4AD2-9E7C-A713EB895606}"/>
              </a:ext>
            </a:extLst>
          </p:cNvPr>
          <p:cNvSpPr/>
          <p:nvPr/>
        </p:nvSpPr>
        <p:spPr>
          <a:xfrm>
            <a:off x="624114" y="582067"/>
            <a:ext cx="10943771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spcAft>
                <a:spcPts val="0"/>
              </a:spcAft>
            </a:pPr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Суть и цель технологии </a:t>
            </a:r>
            <a:r>
              <a:rPr lang="ru-RU" sz="2800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Data</a:t>
            </a:r>
            <a:r>
              <a:rPr lang="ru-RU" sz="2800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Mining</a:t>
            </a:r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можно охарактеризовать так: это технология, которая предназначена для поиска в больших объемах </a:t>
            </a:r>
            <a:r>
              <a:rPr lang="ru-RU" sz="2800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данных</a:t>
            </a:r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неочевидных, объективных и полезных на практике </a:t>
            </a:r>
            <a:r>
              <a:rPr lang="ru-RU" sz="2800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закономерностей</a:t>
            </a:r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>
              <a:spcAft>
                <a:spcPts val="0"/>
              </a:spcAft>
            </a:pPr>
            <a:r>
              <a:rPr lang="ru-RU" sz="28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Неочевидных </a:t>
            </a:r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— это значит, что найденные </a:t>
            </a:r>
            <a:r>
              <a:rPr lang="ru-RU" sz="2800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закономерности</a:t>
            </a:r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не обнаруживаются стандартными методами обработки информации или экспертным путем.</a:t>
            </a:r>
            <a:endParaRPr lang="ru-RU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>
              <a:spcAft>
                <a:spcPts val="0"/>
              </a:spcAft>
            </a:pPr>
            <a:r>
              <a:rPr lang="ru-RU" sz="28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Объективных</a:t>
            </a:r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— это значит, что обнаруженные </a:t>
            </a:r>
            <a:r>
              <a:rPr lang="ru-RU" sz="2800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закономерности</a:t>
            </a:r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будут полностью соответствовать действительности, в отличие от экспертного мнения, которое всегда является субъективным.</a:t>
            </a:r>
            <a:endParaRPr lang="ru-RU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>
              <a:spcAft>
                <a:spcPts val="0"/>
              </a:spcAft>
            </a:pPr>
            <a:r>
              <a:rPr lang="ru-RU" sz="28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Практически полезных</a:t>
            </a:r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— это значит, что выводы имеют конкретное </a:t>
            </a:r>
            <a:r>
              <a:rPr lang="ru-RU" sz="2800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значение</a:t>
            </a:r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которому можно найти практическое применение.</a:t>
            </a:r>
            <a:endParaRPr lang="ru-RU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6858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0"/>
                <a:lumOff val="100000"/>
              </a:schemeClr>
            </a:gs>
            <a:gs pos="35000">
              <a:schemeClr val="accent5">
                <a:lumMod val="0"/>
                <a:lumOff val="100000"/>
              </a:schemeClr>
            </a:gs>
            <a:gs pos="100000">
              <a:schemeClr val="accent5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90BCB3E5-0141-49BE-93A3-65A834A4E8D8}"/>
              </a:ext>
            </a:extLst>
          </p:cNvPr>
          <p:cNvSpPr/>
          <p:nvPr/>
        </p:nvSpPr>
        <p:spPr>
          <a:xfrm>
            <a:off x="537028" y="797510"/>
            <a:ext cx="11117943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 исследования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отражает определенный аспект проблемы, решение которой будет ставиться в качестве цели исследования, и содержит в себе направленность на принятие решения.</a:t>
            </a:r>
          </a:p>
          <a:p>
            <a:pPr indent="457200" algn="just"/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just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исследования -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определение конкретного объекта и всестороннее, достоверное изучение его структуры, характеристик, связей на основе разработанных в науке принципов и методов познания, а также получение полезных для деятельности человека результатов, внедрение в производство с дальнейшим эффектом.</a:t>
            </a:r>
          </a:p>
          <a:p>
            <a:pPr indent="457200" algn="just"/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just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Носитель проблемной ситуации, на которую направлена исследовательская работа представляет собой 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 исследования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7133225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</TotalTime>
  <Words>1131</Words>
  <Application>Microsoft Office PowerPoint</Application>
  <PresentationFormat>Широкоэкранный</PresentationFormat>
  <Paragraphs>101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MAX_P</dc:creator>
  <cp:lastModifiedBy>MAX_P</cp:lastModifiedBy>
  <cp:revision>22</cp:revision>
  <dcterms:created xsi:type="dcterms:W3CDTF">2020-11-17T13:14:03Z</dcterms:created>
  <dcterms:modified xsi:type="dcterms:W3CDTF">2021-01-29T07:24:16Z</dcterms:modified>
</cp:coreProperties>
</file>