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C927-662D-4A98-A822-01166D99D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5A98B7-C07D-4B21-B396-EE928D73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57857-1ED8-4A5D-A4F3-109B6F75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D12324-F34B-4EBD-8F26-D1DBBE3F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49B94-70A8-4FD9-BBE0-F3EA0894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2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B68FD-BBD5-43A1-AB6E-65CCF40E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DE7ABA-852A-465C-9498-F009723B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ABDDE-A48B-447A-B1C4-DC2E9E1E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03C50-A9BE-400C-A6AE-18969596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59C9-4BDC-4A1B-8355-4F9EDC5A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C132FF-6A7B-4D64-962E-93178DC58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64347F-BA43-47E8-9FB6-A0F91F286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4A216-FD9C-4198-A3CC-EBD5BF64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A83084-9949-4567-8B2F-B0150EFD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FF9CB-5540-4646-AE4F-7E93184D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1FEA6-4D5B-40BD-A04A-93929ABF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DE8A0-E002-425E-8F2A-3E6670D4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2EA0FC-8DD8-46F7-AF40-AE262A96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7E387-101D-4A9E-9CC4-59F33938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F7F89-73E1-4619-A36F-751C4AC5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6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9BAE4-38D6-469D-AA10-1794F007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B45274-C9DE-4B7B-B2C4-4B1EED38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DD9C5-D858-4526-975C-0887E5D4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79360-6391-4175-9F19-4068118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8A059-9B6F-4BD0-8966-164C0812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7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641F6-EDA5-4B4E-9C88-EC686957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7C1B2-D32E-4355-9410-79C6B34A5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174F39-59D1-4EF3-A47E-086D31FD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3718A2-4542-4332-B05D-E8866394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08AF77-95D4-4BDC-88B1-0C947C6B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A7452-565D-47BA-886A-2ABDB20F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699BF-390D-403F-8457-CB060F24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C89D6-1429-46DE-AF9C-87F91E55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9C6E31-1FB6-4E4B-9078-87B77C3DA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8217B2-1342-4C1E-8A7A-1BAC352C8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F9839C-0559-4C07-A4A0-4C5B8DDA0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C071DF-D839-4D90-9CE2-DAEE84AD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B433B4-D22F-45FE-8E80-995A3F35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AC8299-3705-4D8F-A522-A6BA4E51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9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3D28B-4FCE-4F48-8EE4-C50D3EA4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81CC4A-2097-4AEE-9A93-14991676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BAFB1-B675-47A2-8ED0-39221F44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F1D33A-36D3-4576-99DF-0A54A24A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6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3007CD-3F44-4EAB-8090-A4D7684A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F4DE40-A552-4B7E-AE33-345BB235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F6590-E21D-4CAD-989D-E20295CE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4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E472A-4590-4221-9839-3E80F86F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4FB85-CBE3-468F-AB57-AD962376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8C92BA-2FC8-4842-A53E-C2C20EAEE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2BCCD-DA8B-4A2B-9962-820F1372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FDBCBD-22CE-4973-AFBB-9F2CBD62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2537A6-A15D-48D0-A6F9-7899F99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30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6DBD4-EA62-439D-A825-9F3780F3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600914-5443-47BE-A350-C7BA38519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F1264C-EFB0-458A-8A03-878DD48BB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E2B21-9C37-46D6-8552-FA23EB42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C629F8-18E3-40A5-9089-8B12AB47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E082CA-7DA6-4D45-AF72-DC2B1515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0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0D4AA-5718-4C88-A147-15CD89E3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F9CD3D-53A7-4C2C-B78D-6202AE3DD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CF8E0-CADA-45E1-912F-D26B8A268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43A05C-A965-48F6-88AA-54C97AF9A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EC5EB-52FE-4B5B-A6D0-DB2FDB4B8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40C1D8-3978-4A6B-BCF6-CE9A2FF335BC}"/>
              </a:ext>
            </a:extLst>
          </p:cNvPr>
          <p:cNvSpPr/>
          <p:nvPr/>
        </p:nvSpPr>
        <p:spPr>
          <a:xfrm>
            <a:off x="1088571" y="2907602"/>
            <a:ext cx="100148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научного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84615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F193D-1BD0-4586-B390-C608AEFC9182}"/>
              </a:ext>
            </a:extLst>
          </p:cNvPr>
          <p:cNvSpPr txBox="1"/>
          <p:nvPr/>
        </p:nvSpPr>
        <p:spPr>
          <a:xfrm>
            <a:off x="972457" y="389285"/>
            <a:ext cx="10290629" cy="584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Методы, применяемые для решения задач классификации: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с помощью деревьев решений;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Байесовская (наивная) классификация 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при помощи искусственных нейронных сетей;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методом опорных векторов;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Статистические методы, в частности, линейная регрессия;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при помощи метода ближайшего соседа;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CBR-методом;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при помощи генетических алгоритмов.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3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A44A56-79F8-4B40-AFCE-DAA2560B52D1}"/>
              </a:ext>
            </a:extLst>
          </p:cNvPr>
          <p:cNvSpPr txBox="1"/>
          <p:nvPr/>
        </p:nvSpPr>
        <p:spPr>
          <a:xfrm>
            <a:off x="769256" y="775481"/>
            <a:ext cx="106680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классификации: оценка уровня ошибок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Кросс-проверка - это оценка верности классификации на данных из тестового множества. </a:t>
            </a:r>
          </a:p>
          <a:p>
            <a:pPr indent="450215"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классификации тестового множества сравнивается с точностью классификации обучающего множества. Если классификация тестового множества дает приблизительно такие же результаты по точности, как и классификация обучающего множества, считается, что данная модель прошла кросс-проверку.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Обучающее и тестовые множества должны соотноситься 1/3 к 2/3. Этот способ следует использовать для выборок с большим количеством примеров. </a:t>
            </a:r>
          </a:p>
          <a:p>
            <a:pPr indent="450215"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же выборка мала, целесообразно применять «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смещивание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 обучающей и тестовой выборок.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5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F9DD5-BBD1-4AE8-9438-85CAAB0E35EF}"/>
              </a:ext>
            </a:extLst>
          </p:cNvPr>
          <p:cNvSpPr txBox="1"/>
          <p:nvPr/>
        </p:nvSpPr>
        <p:spPr>
          <a:xfrm>
            <a:off x="551543" y="417565"/>
            <a:ext cx="11190514" cy="615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Оценивание классификационных методов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Скорость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время, необходимое на создание модели и ее использование.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Робастность</a:t>
            </a: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устойчивость работы с «зашумленными» данными и пропущенными значениями в данных.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Интерпретируемость -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понимания модели.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Свойства классификационных правил: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Размер дерева решений.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Компактность классификационных правил.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Надежность методов классификации предусматривает наличие «шумов», «выбросов», «пропусков».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0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316572-753F-4CAD-ABB7-4AA136050B32}"/>
              </a:ext>
            </a:extLst>
          </p:cNvPr>
          <p:cNvSpPr txBox="1"/>
          <p:nvPr/>
        </p:nvSpPr>
        <p:spPr>
          <a:xfrm>
            <a:off x="537028" y="519005"/>
            <a:ext cx="11132458" cy="642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Кластеризация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подразделяет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совокупности объектов на однородные группы (формально – «скопление точек»).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кластеризации - поиск существующих структур.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Кластеризация исключительно описательная процедура. 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Кластеризация не синтезирует выводов, но дает возможность провести предварительный анализ и изучить «структуру данных».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условно можно охарактеризовать как группу объектов, имеющих общие свойства.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  характеризуется признаками (в нашем случае):</a:t>
            </a: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однородность.</a:t>
            </a: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изолированность.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4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9F7E0-5F97-4588-B4B7-2F4ED69B2002}"/>
              </a:ext>
            </a:extLst>
          </p:cNvPr>
          <p:cNvSpPr txBox="1"/>
          <p:nvPr/>
        </p:nvSpPr>
        <p:spPr>
          <a:xfrm>
            <a:off x="725714" y="1165720"/>
            <a:ext cx="10740572" cy="452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Различные методы кластеризации способны создавать кластеры определенных (различных) размеров (форма, объём, размер, положение относительно других).</a:t>
            </a:r>
            <a:endParaRPr lang="ru-RU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Кластерный анализ может быть чувствителен к шумам или выбросам.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Применяя различные методы кластеризации результаты кластеризации могут отличатся разительно (это допустимо и является спецификой работы того или иного алгоритма).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Указанное необходимо помнить выбирая метод кластеризации.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DDFFB7-DAA8-4B29-A7D6-EE1B8CDBC039}"/>
              </a:ext>
            </a:extLst>
          </p:cNvPr>
          <p:cNvSpPr txBox="1"/>
          <p:nvPr/>
        </p:nvSpPr>
        <p:spPr>
          <a:xfrm>
            <a:off x="609599" y="1063127"/>
            <a:ext cx="11321143" cy="4731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Приведем краткую характеристику подходов к кластеризации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SzPct val="103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Алгоритмы, основанные на разделении: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SzPct val="103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 объектов на k кластеров;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SzPct val="103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итеративное перераспределение объектов для улучшения кластеризации.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SzPct val="103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Иерархические алгоритмы: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SzPct val="103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агломерация: каждый объект первоначально является кластером, кластеры, соединяясь друг с другом, формируют больший кластер и т.д.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3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670154-0444-49D0-82D7-F7306E2CEECC}"/>
              </a:ext>
            </a:extLst>
          </p:cNvPr>
          <p:cNvSpPr txBox="1"/>
          <p:nvPr/>
        </p:nvSpPr>
        <p:spPr>
          <a:xfrm>
            <a:off x="943430" y="1011831"/>
            <a:ext cx="10726056" cy="4834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ct val="103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Методы, основанные на концентрации объектов: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ct val="103000"/>
              <a:buFont typeface="Arial" panose="020B0604020202020204" pitchFamily="34" charset="0"/>
              <a:buChar char="•"/>
              <a:tabLst>
                <a:tab pos="914400" algn="l"/>
              </a:tabLst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основаны на возможности соединения объектов;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ct val="103000"/>
              <a:buFont typeface="Arial" panose="020B0604020202020204" pitchFamily="34" charset="0"/>
              <a:buChar char="•"/>
              <a:tabLst>
                <a:tab pos="914400" algn="l"/>
              </a:tabLst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игнорируют шумы, нахождение кластеров произвольной формы.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ct val="103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Грид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(Grid-based methods):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ct val="103000"/>
              <a:buFont typeface="Arial" panose="020B0604020202020204" pitchFamily="34" charset="0"/>
              <a:buChar char="•"/>
              <a:tabLst>
                <a:tab pos="914400" algn="l"/>
              </a:tabLst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квантование объектов в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грид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-структуры.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ct val="103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Модельные методы (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Model-based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ct val="103000"/>
              <a:buFont typeface="Arial" panose="020B0604020202020204" pitchFamily="34" charset="0"/>
              <a:buChar char="•"/>
              <a:tabLst>
                <a:tab pos="914400" algn="l"/>
              </a:tabLst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модели для нахождения кластеров, наиболее соответствующих данным.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3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3A38C-5D43-40EC-AC0C-926F4075AF63}"/>
              </a:ext>
            </a:extLst>
          </p:cNvPr>
          <p:cNvSpPr txBox="1"/>
          <p:nvPr/>
        </p:nvSpPr>
        <p:spPr>
          <a:xfrm>
            <a:off x="580571" y="353756"/>
            <a:ext cx="11030858" cy="613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простая и распространенная задача.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решения задачи классификации обнаруживаются признаки, которые характеризуют группы объектов исследуемого набора данных - классы; по этим признакам новый объект можно отнести к тому или иному классу.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 решения. Для решения задачи классификации могут использоваться методы: ближайшего соседа; k-ближайшего соседа; байесовские сети; индукция деревьев решений; нейронные сети.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68B85-BD39-42EB-AEE6-9CA96A697B00}"/>
              </a:ext>
            </a:extLst>
          </p:cNvPr>
          <p:cNvSpPr txBox="1"/>
          <p:nvPr/>
        </p:nvSpPr>
        <p:spPr>
          <a:xfrm>
            <a:off x="1088571" y="2188419"/>
            <a:ext cx="10014857" cy="221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задач классификации:</a:t>
            </a:r>
          </a:p>
          <a:p>
            <a:pPr indent="473075">
              <a:lnSpc>
                <a:spcPct val="150000"/>
              </a:lnSpc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текста, номеров авто, лиц.</a:t>
            </a:r>
          </a:p>
          <a:p>
            <a:pPr indent="473075">
              <a:lnSpc>
                <a:spcPct val="150000"/>
              </a:lnSpc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Голосовая идентификация.</a:t>
            </a:r>
          </a:p>
        </p:txBody>
      </p:sp>
    </p:spTree>
    <p:extLst>
      <p:ext uri="{BB962C8B-B14F-4D97-AF65-F5344CB8AC3E}">
        <p14:creationId xmlns:p14="http://schemas.microsoft.com/office/powerpoint/2010/main" val="271463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7C91D-B512-40F1-A044-0B2AED5AAC10}"/>
              </a:ext>
            </a:extLst>
          </p:cNvPr>
          <p:cNvSpPr txBox="1"/>
          <p:nvPr/>
        </p:nvSpPr>
        <p:spPr>
          <a:xfrm>
            <a:off x="464457" y="679981"/>
            <a:ext cx="11277600" cy="5501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Кластеризация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Кластеризация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является логическим продолжением идеи классификации. Это задача более сложная, особенность кластеризации заключается в том, что классы объектов изначально не предопределены.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Результатом кластеризации является разбиение объектов на группы.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метода решения задачи кластеризации: обучение "без учителя" особого вида нейронных сетей - самоорганизующихся карт Кохонена.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6A1904-72EA-4F91-BC38-FED080CBE0C4}"/>
              </a:ext>
            </a:extLst>
          </p:cNvPr>
          <p:cNvSpPr txBox="1"/>
          <p:nvPr/>
        </p:nvSpPr>
        <p:spPr>
          <a:xfrm>
            <a:off x="333829" y="397401"/>
            <a:ext cx="11524342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Имеется матрица объектов, каждому объекту присущи некоторые признаки. 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Найти:	1. Множество кластеров.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Алгоритм кластеризации (т.е. разделить множество на признаки для выявления кластеров).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Знаем:	Каждый кластер состоит из подобных объектов.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Объекты из разных кластеров существенно отличаются 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 различия классов: Обучение с учителем или  дистанционное. Выполнение расчётов автоматизировано или применяя логарифмическую линейку. Мальчик или девочка.</a:t>
            </a:r>
          </a:p>
          <a:p>
            <a:pPr indent="449263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кластеризовать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Маркетинг: искать похожих клиентов .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Модерация: проверять только одно сообщение из кластера. 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Соц. опросы: выделять группы схожих анкет.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Соц. сети: искать сообщества.</a:t>
            </a:r>
          </a:p>
          <a:p>
            <a:pPr indent="449263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Выявлять типы людей и формировать поведенческие паттерны для каждого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6255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9192E-9639-47D0-A2E1-32A59E37152C}"/>
              </a:ext>
            </a:extLst>
          </p:cNvPr>
          <p:cNvSpPr txBox="1"/>
          <p:nvPr/>
        </p:nvSpPr>
        <p:spPr>
          <a:xfrm>
            <a:off x="595087" y="358803"/>
            <a:ext cx="11030857" cy="613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Ассоциация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решения задачи поиска ассоциативных правил отыскиваются закономерности между связанными событиями в наборе данных.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Отличие ассоциации от двух предыдущих заключается в поиске закономерностей и осуществляется не на основе свойств анализируемого объекта, а между несколькими событиями, которые происходят одновременно или последовательно.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известный алгоритм решения задачи поиска ассоциативных правил - алгоритм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6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BA97FE-1496-4CF0-957F-F04C6BBE0BD6}"/>
              </a:ext>
            </a:extLst>
          </p:cNvPr>
          <p:cNvSpPr txBox="1"/>
          <p:nvPr/>
        </p:nvSpPr>
        <p:spPr>
          <a:xfrm>
            <a:off x="333828" y="375713"/>
            <a:ext cx="11553371" cy="614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Последовательность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последовательности подобна ассоциации, но ее целью является установление закономерностей не между одновременно наступающими событиями, а между событиями, связанными во времени (т.е. происходящими с некоторым определенным интервалом во времени).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Последовательность определяется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некой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вероятностью прогнозирования цепочки связанных во времени событий.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Фактически, ассоциация является частным случаем последовательности с временным шагом, равным нулю.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3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012F2B-402D-4CD1-99CB-EEE5BBB74A83}"/>
              </a:ext>
            </a:extLst>
          </p:cNvPr>
          <p:cNvSpPr txBox="1"/>
          <p:nvPr/>
        </p:nvSpPr>
        <p:spPr>
          <a:xfrm>
            <a:off x="653142" y="1324513"/>
            <a:ext cx="11103429" cy="4208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Прогнозирование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решения задачи прогнозирования на основе особенностей имеющихся данных оцениваются пропущенные или же будущие значения целевых численных показателей.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 отклонений или выбросов 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Обнаружение,  анализ данных, находящихся за пределами выборки.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9227F-DEF0-4B8C-9DB0-98E28FF63DA8}"/>
              </a:ext>
            </a:extLst>
          </p:cNvPr>
          <p:cNvSpPr txBox="1"/>
          <p:nvPr/>
        </p:nvSpPr>
        <p:spPr>
          <a:xfrm>
            <a:off x="580571" y="1047877"/>
            <a:ext cx="11096171" cy="4752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Оценивание,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состоит в присвоении объекту, явлению или признаку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колличественой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меры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связей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 нахождение зависимостей в наборе данных.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Визуализация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создание графического образа анализируемых данных. Для решения задачи визуализации используются графические методы, показывающие наличие или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отсутсвие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закономерностей в данных.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58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903</Words>
  <Application>Microsoft Office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MAX_P</dc:creator>
  <cp:lastModifiedBy>MAX_P</cp:lastModifiedBy>
  <cp:revision>41</cp:revision>
  <dcterms:created xsi:type="dcterms:W3CDTF">2020-11-17T13:14:03Z</dcterms:created>
  <dcterms:modified xsi:type="dcterms:W3CDTF">2021-01-29T07:24:12Z</dcterms:modified>
</cp:coreProperties>
</file>