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  <p:sldId id="262" r:id="rId11"/>
    <p:sldId id="270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1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6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6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5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7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F15677-500B-4EF7-980A-D5723E99A166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7B33BD-6BC9-4A54-A78E-E495AB1DD1B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6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DF766-101B-45E1-B188-C1FA818D4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Разработка комплекса мер безопасности для </a:t>
            </a:r>
            <a:br>
              <a:rPr lang="ru-RU" sz="6600" dirty="0"/>
            </a:br>
            <a:r>
              <a:rPr lang="ru-RU" sz="6600" dirty="0" err="1"/>
              <a:t>web</a:t>
            </a:r>
            <a:r>
              <a:rPr lang="ru-RU" sz="6600" dirty="0"/>
              <a:t>-сайта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1B808-34FF-406A-AC57-E4CA82D1A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9125" y="4323030"/>
            <a:ext cx="2538413" cy="16434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cap="none" dirty="0">
                <a:solidFill>
                  <a:schemeClr val="tx1"/>
                </a:solidFill>
                <a:latin typeface="+mn-lt"/>
              </a:rPr>
              <a:t>студент 4 курса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cap="none" dirty="0">
                <a:solidFill>
                  <a:schemeClr val="tx1"/>
                </a:solidFill>
                <a:latin typeface="+mn-lt"/>
              </a:rPr>
              <a:t>фак. </a:t>
            </a:r>
            <a:r>
              <a:rPr lang="ru-RU" sz="1800" cap="none" dirty="0" err="1">
                <a:solidFill>
                  <a:schemeClr val="tx1"/>
                </a:solidFill>
                <a:latin typeface="+mn-lt"/>
              </a:rPr>
              <a:t>ИСиТ</a:t>
            </a:r>
            <a:endParaRPr lang="ru-RU" sz="1800" cap="none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cap="none" dirty="0">
                <a:solidFill>
                  <a:schemeClr val="tx1"/>
                </a:solidFill>
                <a:latin typeface="+mn-lt"/>
              </a:rPr>
              <a:t>гр.Ист-731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cap="none" dirty="0" err="1">
                <a:solidFill>
                  <a:schemeClr val="tx1"/>
                </a:solidFill>
                <a:latin typeface="+mn-lt"/>
              </a:rPr>
              <a:t>Коханчик</a:t>
            </a:r>
            <a:r>
              <a:rPr lang="ru-RU" sz="1800" cap="none" dirty="0">
                <a:solidFill>
                  <a:schemeClr val="tx1"/>
                </a:solidFill>
                <a:latin typeface="+mn-lt"/>
              </a:rPr>
              <a:t> Ирина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CDB14-16FA-499B-AA97-B28E264EE571}"/>
              </a:ext>
            </a:extLst>
          </p:cNvPr>
          <p:cNvSpPr txBox="1"/>
          <p:nvPr/>
        </p:nvSpPr>
        <p:spPr>
          <a:xfrm>
            <a:off x="7000875" y="445561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Выполнил:</a:t>
            </a:r>
          </a:p>
        </p:txBody>
      </p:sp>
    </p:spTree>
    <p:extLst>
      <p:ext uri="{BB962C8B-B14F-4D97-AF65-F5344CB8AC3E}">
        <p14:creationId xmlns:p14="http://schemas.microsoft.com/office/powerpoint/2010/main" val="128083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B770-2EA2-4E25-A458-85A777B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безопасности </a:t>
            </a:r>
            <a:r>
              <a:rPr lang="en-US" dirty="0"/>
              <a:t>web</a:t>
            </a:r>
            <a:r>
              <a:rPr lang="ru-RU" dirty="0"/>
              <a:t>-сайта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7BBF1-54B1-420F-B832-EC8EF198203B}"/>
              </a:ext>
            </a:extLst>
          </p:cNvPr>
          <p:cNvSpPr txBox="1"/>
          <p:nvPr/>
        </p:nvSpPr>
        <p:spPr>
          <a:xfrm>
            <a:off x="1097280" y="2413338"/>
            <a:ext cx="1005840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Тестирование безопасности - это стратегия тестирования, используемая для проверки безопасности системы, а также для анализа рисков, связанных с обеспечением целостного подхода к защите приложения, атак хакеров, вирусов, несанкционированного доступа к конфиденциальным данным.</a:t>
            </a:r>
          </a:p>
        </p:txBody>
      </p:sp>
    </p:spTree>
    <p:extLst>
      <p:ext uri="{BB962C8B-B14F-4D97-AF65-F5344CB8AC3E}">
        <p14:creationId xmlns:p14="http://schemas.microsoft.com/office/powerpoint/2010/main" val="371910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7497F-3430-4410-B437-7CDE9545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2" y="1303296"/>
            <a:ext cx="10025335" cy="4251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6934E-C71B-4585-82A1-B6A44C648E79}"/>
              </a:ext>
            </a:extLst>
          </p:cNvPr>
          <p:cNvSpPr txBox="1"/>
          <p:nvPr/>
        </p:nvSpPr>
        <p:spPr>
          <a:xfrm>
            <a:off x="1666874" y="5655537"/>
            <a:ext cx="885825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5 – Тестирование безопасности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-приложений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2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B923E-6504-4C69-9AB4-C76804FD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Средства для тестирования безопасности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FDDC-0FFC-4920-94F8-37F3E8C8722E}"/>
              </a:ext>
            </a:extLst>
          </p:cNvPr>
          <p:cNvSpPr txBox="1"/>
          <p:nvPr/>
        </p:nvSpPr>
        <p:spPr>
          <a:xfrm>
            <a:off x="1097281" y="2545080"/>
            <a:ext cx="10058400" cy="88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6A78CB-C634-42EA-BF8D-2B31D9B8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75" y="4859856"/>
            <a:ext cx="1936850" cy="819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C15E24-92DE-4DA3-BB66-1FC0F620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06" y="4436908"/>
            <a:ext cx="1689187" cy="7620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090D2-0902-4817-BD11-88ED59A4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058" y="3637418"/>
            <a:ext cx="2603634" cy="24448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279871-4A1E-4C44-853A-5ADCCC46C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357" y="2036265"/>
            <a:ext cx="2159111" cy="977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833A2A-EAD5-421F-BAE8-0104AB1AF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468" y="3428999"/>
            <a:ext cx="2324219" cy="8509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06B1A9-513E-49B0-9056-1A1D08E9F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287" y="2033172"/>
            <a:ext cx="2451226" cy="15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9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4FC0E-7251-4CB5-A320-F755E85C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DC34B-72EF-4149-A487-56DA449D3CF6}"/>
              </a:ext>
            </a:extLst>
          </p:cNvPr>
          <p:cNvSpPr txBox="1"/>
          <p:nvPr/>
        </p:nvSpPr>
        <p:spPr>
          <a:xfrm>
            <a:off x="1097281" y="1855470"/>
            <a:ext cx="100583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	Для обеспечения безопасности </a:t>
            </a:r>
            <a:r>
              <a:rPr lang="ru-RU" dirty="0" err="1"/>
              <a:t>web</a:t>
            </a:r>
            <a:r>
              <a:rPr lang="ru-RU" dirty="0"/>
              <a:t>-ресурсов, требуется все время быть очень осторожными и следить за обновлениями в среде безопасности </a:t>
            </a:r>
            <a:r>
              <a:rPr lang="ru-RU" dirty="0" err="1"/>
              <a:t>web</a:t>
            </a:r>
            <a:r>
              <a:rPr lang="ru-RU" dirty="0"/>
              <a:t>-сайтов. Со временем модули безопасности устаревают, злоумышленники придумывают новейшие способы проникновения, поэтому организации по защите сайтов усовершенствуют свое программное обеспечение. Обеспечить безопасность </a:t>
            </a:r>
            <a:r>
              <a:rPr lang="ru-RU" dirty="0" err="1"/>
              <a:t>web</a:t>
            </a:r>
            <a:r>
              <a:rPr lang="ru-RU" dirty="0"/>
              <a:t>-приложения достаточно сложно. Большинство уязвимостей связано не с тем, какие системы используются, а с тем, как они используются.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	Лучший способ повысить безопасность </a:t>
            </a:r>
            <a:r>
              <a:rPr lang="ru-RU" dirty="0" err="1"/>
              <a:t>web</a:t>
            </a:r>
            <a:r>
              <a:rPr lang="ru-RU" dirty="0"/>
              <a:t>-ресурсов – внедрить автоматизацию тестирования безопасности в жизненный цикл разработки. Это означает интеграцию сканирования </a:t>
            </a:r>
            <a:r>
              <a:rPr lang="ru-RU" dirty="0" err="1"/>
              <a:t>web</a:t>
            </a:r>
            <a:r>
              <a:rPr lang="ru-RU" dirty="0"/>
              <a:t>-уязвимостей со средствами отслеживания проблем, средами непрерывного развертывания и аналогичными инструментами.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65927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8E67B-3C22-4FC2-A111-0A4503F1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6471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EAB2F-9CEF-437E-AFC8-3CA912EED391}"/>
              </a:ext>
            </a:extLst>
          </p:cNvPr>
          <p:cNvSpPr txBox="1"/>
          <p:nvPr/>
        </p:nvSpPr>
        <p:spPr>
          <a:xfrm>
            <a:off x="1097280" y="1963003"/>
            <a:ext cx="10058400" cy="336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Цель: </a:t>
            </a:r>
            <a:r>
              <a:rPr lang="ru-RU" sz="2400" dirty="0"/>
              <a:t>сформировать комплекс мер безопасности для </a:t>
            </a:r>
            <a:r>
              <a:rPr lang="en-US" sz="2400" dirty="0"/>
              <a:t>web-</a:t>
            </a:r>
            <a:r>
              <a:rPr lang="ru-RU" sz="2400" dirty="0"/>
              <a:t>ресурсов</a:t>
            </a:r>
          </a:p>
          <a:p>
            <a:pPr>
              <a:lnSpc>
                <a:spcPct val="150000"/>
              </a:lnSpc>
            </a:pPr>
            <a:r>
              <a:rPr lang="ru-RU" sz="2400" b="1" dirty="0"/>
              <a:t>Задачи: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Изучить популярные уязвимости </a:t>
            </a:r>
            <a:r>
              <a:rPr lang="en-US" sz="2400" dirty="0"/>
              <a:t>web-</a:t>
            </a:r>
            <a:r>
              <a:rPr lang="ru-RU" sz="2400" dirty="0"/>
              <a:t>сервисов;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Определить методы и средства защиты уязвимостей;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Разработать комплекс мер безопасности для </a:t>
            </a:r>
            <a:r>
              <a:rPr lang="en-US" sz="2400" dirty="0"/>
              <a:t>web-</a:t>
            </a:r>
            <a:r>
              <a:rPr lang="ru-RU" sz="2400" dirty="0"/>
              <a:t>сайта;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Разработать модель </a:t>
            </a:r>
            <a:r>
              <a:rPr lang="en-US" sz="2400" dirty="0"/>
              <a:t>web-</a:t>
            </a:r>
            <a:r>
              <a:rPr lang="ru-RU" sz="2400" dirty="0"/>
              <a:t>сайта;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Произвести тестирование безопасности </a:t>
            </a:r>
            <a:r>
              <a:rPr lang="en-US" sz="2400" dirty="0"/>
              <a:t>web</a:t>
            </a:r>
            <a:r>
              <a:rPr lang="ru-RU" sz="2400" dirty="0"/>
              <a:t>-сайта. </a:t>
            </a:r>
          </a:p>
        </p:txBody>
      </p:sp>
    </p:spTree>
    <p:extLst>
      <p:ext uri="{BB962C8B-B14F-4D97-AF65-F5344CB8AC3E}">
        <p14:creationId xmlns:p14="http://schemas.microsoft.com/office/powerpoint/2010/main" val="26241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64BB6-29D3-4E4A-AB5C-A68C1C45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безопасности </a:t>
            </a:r>
            <a:r>
              <a:rPr lang="en-US" dirty="0"/>
              <a:t>web</a:t>
            </a:r>
            <a:r>
              <a:rPr lang="ru-RU" dirty="0"/>
              <a:t>-сайтов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E5E0574-EAC5-459E-AC4C-F733757EB029}"/>
              </a:ext>
            </a:extLst>
          </p:cNvPr>
          <p:cNvSpPr/>
          <p:nvPr/>
        </p:nvSpPr>
        <p:spPr>
          <a:xfrm>
            <a:off x="4302442" y="2047875"/>
            <a:ext cx="3648075" cy="3648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D276957-DB3D-4737-88DE-45E45AE42C2F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6126480" y="2047875"/>
            <a:ext cx="0" cy="36480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A8F195F-B585-4A50-88FD-E767CD91944F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 flipH="1">
            <a:off x="4302442" y="3871913"/>
            <a:ext cx="36480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1244E1-86F3-414E-8165-88B13A36822D}"/>
              </a:ext>
            </a:extLst>
          </p:cNvPr>
          <p:cNvSpPr txBox="1"/>
          <p:nvPr/>
        </p:nvSpPr>
        <p:spPr>
          <a:xfrm>
            <a:off x="4235767" y="3000851"/>
            <a:ext cx="19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Целостность </a:t>
            </a:r>
          </a:p>
          <a:p>
            <a:pPr algn="ctr"/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информационных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данных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95802-6826-48EE-8A15-DACDB47B4BF5}"/>
              </a:ext>
            </a:extLst>
          </p:cNvPr>
          <p:cNvSpPr txBox="1"/>
          <p:nvPr/>
        </p:nvSpPr>
        <p:spPr>
          <a:xfrm>
            <a:off x="5737391" y="2967335"/>
            <a:ext cx="240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Конфиден-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циальность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данных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0E6D8-91A6-4819-A81D-F2A7AC54EB37}"/>
              </a:ext>
            </a:extLst>
          </p:cNvPr>
          <p:cNvSpPr txBox="1"/>
          <p:nvPr/>
        </p:nvSpPr>
        <p:spPr>
          <a:xfrm>
            <a:off x="4022878" y="3953827"/>
            <a:ext cx="239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Доступность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информационных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ресурсов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146C7-4C1C-4445-B40F-6A8A3770F0C3}"/>
              </a:ext>
            </a:extLst>
          </p:cNvPr>
          <p:cNvSpPr txBox="1"/>
          <p:nvPr/>
        </p:nvSpPr>
        <p:spPr>
          <a:xfrm>
            <a:off x="6193156" y="4092326"/>
            <a:ext cx="165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Достоверность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</a:rPr>
              <a:t>данных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AF858-8FF6-4631-8DB6-23868EE894BE}"/>
              </a:ext>
            </a:extLst>
          </p:cNvPr>
          <p:cNvSpPr txBox="1"/>
          <p:nvPr/>
        </p:nvSpPr>
        <p:spPr>
          <a:xfrm>
            <a:off x="3316575" y="5769531"/>
            <a:ext cx="561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Принципы информационной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81690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4F1B66-1372-415C-9063-57751B93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3" y="754664"/>
            <a:ext cx="11028953" cy="456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7F4FAE-A673-4ACA-97C9-5D6D2AFF4CAA}"/>
              </a:ext>
            </a:extLst>
          </p:cNvPr>
          <p:cNvSpPr txBox="1"/>
          <p:nvPr/>
        </p:nvSpPr>
        <p:spPr>
          <a:xfrm>
            <a:off x="4410074" y="5457005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2 - Виды уязвимостей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9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97F4A1-34A6-4799-A780-09397AA1C0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2046" y="764540"/>
            <a:ext cx="8647906" cy="4831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761F8-BFDE-4B26-B784-EA33C8200F2B}"/>
              </a:ext>
            </a:extLst>
          </p:cNvPr>
          <p:cNvSpPr txBox="1"/>
          <p:nvPr/>
        </p:nvSpPr>
        <p:spPr>
          <a:xfrm>
            <a:off x="1772045" y="5596255"/>
            <a:ext cx="864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3 - Диаграмма распространенности уязвимостей высокой степени тяжести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D41A74-CA3F-420A-9623-35639B0920C5}"/>
              </a:ext>
            </a:extLst>
          </p:cNvPr>
          <p:cNvSpPr/>
          <p:nvPr/>
        </p:nvSpPr>
        <p:spPr>
          <a:xfrm>
            <a:off x="4867275" y="1926590"/>
            <a:ext cx="257175" cy="1308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28FD52-64E1-4FAD-B1F5-C4DDE2A41BCB}"/>
              </a:ext>
            </a:extLst>
          </p:cNvPr>
          <p:cNvSpPr/>
          <p:nvPr/>
        </p:nvSpPr>
        <p:spPr>
          <a:xfrm>
            <a:off x="4867274" y="2249755"/>
            <a:ext cx="1143001" cy="1308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9DD00B-6C86-46C0-89BE-5D1EB85AC9BE}"/>
              </a:ext>
            </a:extLst>
          </p:cNvPr>
          <p:cNvSpPr/>
          <p:nvPr/>
        </p:nvSpPr>
        <p:spPr>
          <a:xfrm>
            <a:off x="4867274" y="2929573"/>
            <a:ext cx="171451" cy="1308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06EB7B-C872-437D-BBF5-20C66F9BBA33}"/>
              </a:ext>
            </a:extLst>
          </p:cNvPr>
          <p:cNvSpPr/>
          <p:nvPr/>
        </p:nvSpPr>
        <p:spPr>
          <a:xfrm>
            <a:off x="4848224" y="3590082"/>
            <a:ext cx="104776" cy="1308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DF1177-BC4A-4391-A4EC-572FFCEBA86F}"/>
              </a:ext>
            </a:extLst>
          </p:cNvPr>
          <p:cNvSpPr/>
          <p:nvPr/>
        </p:nvSpPr>
        <p:spPr>
          <a:xfrm>
            <a:off x="4867275" y="4930409"/>
            <a:ext cx="514350" cy="1308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67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8D80FD-BF8D-48B3-907D-56E367760A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3953" y="1202462"/>
            <a:ext cx="8624093" cy="4369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330FB-54BA-4535-BDB8-D90968D5936A}"/>
              </a:ext>
            </a:extLst>
          </p:cNvPr>
          <p:cNvSpPr txBox="1"/>
          <p:nvPr/>
        </p:nvSpPr>
        <p:spPr>
          <a:xfrm>
            <a:off x="2047875" y="5655537"/>
            <a:ext cx="885825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4 - Диаграмма распространенности уязвимостей средней степени тяжести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1D0427-790F-4947-B634-7DF7843B1D9A}"/>
              </a:ext>
            </a:extLst>
          </p:cNvPr>
          <p:cNvSpPr/>
          <p:nvPr/>
        </p:nvSpPr>
        <p:spPr>
          <a:xfrm>
            <a:off x="3857625" y="3429000"/>
            <a:ext cx="43815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1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46ED8-8EEF-4EF9-B076-2D44C0A5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 мер по защите </a:t>
            </a:r>
            <a:r>
              <a:rPr lang="en-US" dirty="0"/>
              <a:t>web</a:t>
            </a:r>
            <a:r>
              <a:rPr lang="ru-RU" dirty="0"/>
              <a:t>-сайтов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B3A72-9B22-4515-ACCC-5A7FE55C1414}"/>
              </a:ext>
            </a:extLst>
          </p:cNvPr>
          <p:cNvSpPr txBox="1"/>
          <p:nvPr/>
        </p:nvSpPr>
        <p:spPr>
          <a:xfrm>
            <a:off x="1097280" y="1737360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SQLi</a:t>
            </a:r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использовать хранимые процедуры;</a:t>
            </a:r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использовать подготовленные операторы с параметризованными запросами;</a:t>
            </a:r>
            <a:endParaRPr lang="en-US" sz="2400" dirty="0"/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проверять ввод разрешенного списка.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3442F-53F4-45F0-B545-A99B06B2D87A}"/>
              </a:ext>
            </a:extLst>
          </p:cNvPr>
          <p:cNvSpPr txBox="1"/>
          <p:nvPr/>
        </p:nvSpPr>
        <p:spPr>
          <a:xfrm>
            <a:off x="1097279" y="3756660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XSS</a:t>
            </a:r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ограничить ввод пользователя определенным списком разрешений;</a:t>
            </a:r>
            <a:endParaRPr lang="en-US" sz="2400" dirty="0"/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использовать флаги </a:t>
            </a:r>
            <a:r>
              <a:rPr lang="ru-RU" sz="2400" dirty="0" err="1"/>
              <a:t>HTTPOnly</a:t>
            </a:r>
            <a:r>
              <a:rPr lang="ru-RU" sz="2400" dirty="0"/>
              <a:t> для файлов </a:t>
            </a:r>
            <a:r>
              <a:rPr lang="ru-RU" sz="2400" dirty="0" err="1"/>
              <a:t>cookie</a:t>
            </a:r>
            <a:r>
              <a:rPr lang="ru-RU" sz="2400" dirty="0"/>
              <a:t>;</a:t>
            </a:r>
            <a:endParaRPr lang="en-US" sz="2400" dirty="0"/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ограничивать HTML во входных данных.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7154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440A4-8D65-4B11-8E62-BF5AD308BB7B}"/>
              </a:ext>
            </a:extLst>
          </p:cNvPr>
          <p:cNvSpPr txBox="1"/>
          <p:nvPr/>
        </p:nvSpPr>
        <p:spPr>
          <a:xfrm>
            <a:off x="1202055" y="622935"/>
            <a:ext cx="10037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CSRF</a:t>
            </a:r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использование токена вызова, который связан с конкретным пользователем и отправляется как скрытое значение в каждой форме изменения состояния в </a:t>
            </a:r>
            <a:r>
              <a:rPr lang="ru-RU" sz="2400" dirty="0" err="1"/>
              <a:t>web</a:t>
            </a:r>
            <a:r>
              <a:rPr lang="ru-RU" sz="2400" dirty="0"/>
              <a:t>-приложении;</a:t>
            </a:r>
            <a:endParaRPr lang="en-US" sz="2400" dirty="0"/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установить флаг для файла </a:t>
            </a:r>
            <a:r>
              <a:rPr lang="ru-RU" sz="2400" dirty="0" err="1"/>
              <a:t>cookie</a:t>
            </a:r>
            <a:r>
              <a:rPr lang="ru-RU" sz="2400" dirty="0"/>
              <a:t>, который превращает его в файл </a:t>
            </a:r>
            <a:r>
              <a:rPr lang="ru-RU" sz="2400" dirty="0" err="1"/>
              <a:t>cookie</a:t>
            </a:r>
            <a:r>
              <a:rPr lang="ru-RU" sz="2400" dirty="0"/>
              <a:t> того же сайта;</a:t>
            </a:r>
            <a:endParaRPr lang="en-US" sz="2400" dirty="0"/>
          </a:p>
          <a:p>
            <a:pPr algn="just"/>
            <a:r>
              <a:rPr lang="en-US" sz="2400" dirty="0"/>
              <a:t>-</a:t>
            </a:r>
            <a:r>
              <a:rPr lang="ru-RU" sz="2400" dirty="0"/>
              <a:t> использовать криптографическое шифрование.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1D84A-80D7-4AC1-B9CD-43E5BB767269}"/>
              </a:ext>
            </a:extLst>
          </p:cNvPr>
          <p:cNvSpPr txBox="1"/>
          <p:nvPr/>
        </p:nvSpPr>
        <p:spPr>
          <a:xfrm>
            <a:off x="1202055" y="3511243"/>
            <a:ext cx="1003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DDoS</a:t>
            </a:r>
          </a:p>
          <a:p>
            <a:r>
              <a:rPr lang="en-US" sz="2400" dirty="0"/>
              <a:t>-</a:t>
            </a:r>
            <a:r>
              <a:rPr lang="ru-RU" sz="2400" dirty="0"/>
              <a:t> отслеживать трафик сайта, чтобы быть в курсе пиков трафика и </a:t>
            </a:r>
            <a:r>
              <a:rPr lang="ru-RU" sz="2400" dirty="0" err="1"/>
              <a:t>DDoS</a:t>
            </a:r>
            <a:r>
              <a:rPr lang="ru-RU" sz="2400" dirty="0"/>
              <a:t>-атак;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ru-RU" sz="2400" dirty="0"/>
              <a:t> когда сайт подвержен </a:t>
            </a:r>
            <a:r>
              <a:rPr lang="ru-RU" sz="2400" dirty="0" err="1"/>
              <a:t>DDoS</a:t>
            </a:r>
            <a:r>
              <a:rPr lang="ru-RU" sz="2400" dirty="0"/>
              <a:t>-атаке, стоит уделить внимание поиску других атак;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ru-RU" sz="2400" dirty="0"/>
              <a:t> использование брандмауэра.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66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CC1D2-8E2A-4D63-990C-476394E7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рекомендации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E11AD-1F89-4187-8904-389B18712157}"/>
              </a:ext>
            </a:extLst>
          </p:cNvPr>
          <p:cNvSpPr txBox="1"/>
          <p:nvPr/>
        </p:nvSpPr>
        <p:spPr>
          <a:xfrm>
            <a:off x="1097280" y="2303467"/>
            <a:ext cx="100584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поддерживать программное обеспечение и компоненты в актуальном состоянии;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брандмауэра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для защиты от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SQLi, DoS-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атак, атак межсайтового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скриптинга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68194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429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Ретро</vt:lpstr>
      <vt:lpstr>Разработка комплекса мер безопасности для  web-сайта</vt:lpstr>
      <vt:lpstr>Цели и задачи</vt:lpstr>
      <vt:lpstr>Проблемы безопасности web-сайтов</vt:lpstr>
      <vt:lpstr>Презентация PowerPoint</vt:lpstr>
      <vt:lpstr>Презентация PowerPoint</vt:lpstr>
      <vt:lpstr>Презентация PowerPoint</vt:lpstr>
      <vt:lpstr>Комплекс мер по защите web-сайтов</vt:lpstr>
      <vt:lpstr>Презентация PowerPoint</vt:lpstr>
      <vt:lpstr>Общие рекомендации</vt:lpstr>
      <vt:lpstr>Тестирование безопасности web-сайта</vt:lpstr>
      <vt:lpstr>Презентация PowerPoint</vt:lpstr>
      <vt:lpstr>Средства для тестирования безопасности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комплекса мер безопасности для  web-сайта</dc:title>
  <dc:creator>Лада Лазуткина</dc:creator>
  <cp:lastModifiedBy>Лада Лазуткина</cp:lastModifiedBy>
  <cp:revision>18</cp:revision>
  <dcterms:created xsi:type="dcterms:W3CDTF">2021-03-15T09:09:23Z</dcterms:created>
  <dcterms:modified xsi:type="dcterms:W3CDTF">2021-03-18T06:09:40Z</dcterms:modified>
</cp:coreProperties>
</file>