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83" r:id="rId2"/>
    <p:sldId id="284" r:id="rId3"/>
    <p:sldId id="303" r:id="rId4"/>
    <p:sldId id="307" r:id="rId5"/>
    <p:sldId id="291" r:id="rId6"/>
    <p:sldId id="305" r:id="rId7"/>
    <p:sldId id="304" r:id="rId8"/>
    <p:sldId id="293" r:id="rId9"/>
    <p:sldId id="297" r:id="rId10"/>
    <p:sldId id="296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29" autoAdjust="0"/>
  </p:normalViewPr>
  <p:slideViewPr>
    <p:cSldViewPr>
      <p:cViewPr varScale="1">
        <p:scale>
          <a:sx n="89" d="100"/>
          <a:sy n="89" d="100"/>
        </p:scale>
        <p:origin x="-403" y="-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5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2" y="990600"/>
            <a:ext cx="1857388" cy="178595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1143000"/>
            <a:ext cx="1714512" cy="13573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01000" y="5410216"/>
            <a:ext cx="396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Project Guide</a:t>
            </a:r>
          </a:p>
          <a:p>
            <a:pPr algn="ctr"/>
            <a:r>
              <a:rPr lang="en-GB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Mr. N.Prasad </a:t>
            </a:r>
            <a:r>
              <a:rPr lang="en-GB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M.E.,</a:t>
            </a:r>
            <a:endParaRPr lang="en-GB" smtClean="0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Assistant Professor,</a:t>
            </a:r>
            <a:endParaRPr lang="en-US" smtClean="0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  <a:endParaRPr lang="en-US" dirty="0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320040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3" algn="just"/>
            <a:endParaRPr lang="en-US" sz="2400" smtClean="0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3" algn="just">
              <a:buFont typeface="Wingdings" pitchFamily="2" charset="2"/>
              <a:buChar char="q"/>
            </a:pPr>
            <a:r>
              <a:rPr lang="en-IN" sz="2400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400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nthoni Thomas R   (732119205005) </a:t>
            </a:r>
          </a:p>
          <a:p>
            <a:pPr marL="0" lvl="3" algn="just">
              <a:buFont typeface="Wingdings" pitchFamily="2" charset="2"/>
              <a:buChar char="q"/>
            </a:pPr>
            <a:r>
              <a:rPr lang="en-US" sz="2400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  Karthikeyan D          (732119205022)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  Pon Pandian P          (732119205038)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  Sekar S                     (732119205047)        </a:t>
            </a:r>
            <a:endParaRPr lang="en-US" sz="2400" dirty="0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83820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altLang="zh-CN" sz="2800" b="1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DETECTING PHISHING WEBSITE </a:t>
            </a:r>
            <a:br>
              <a:rPr lang="en-IN" altLang="zh-CN" sz="2800" b="1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altLang="zh-CN" sz="2800" b="1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AND SPAM CONTENT USING </a:t>
            </a:r>
            <a:br>
              <a:rPr lang="en-IN" altLang="zh-CN" sz="2800" b="1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altLang="zh-CN" sz="2800" b="1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US" sz="2800" b="1"/>
          </a:p>
        </p:txBody>
      </p:sp>
      <p:sp>
        <p:nvSpPr>
          <p:cNvPr id="9" name="Rectangle 8"/>
          <p:cNvSpPr/>
          <p:nvPr/>
        </p:nvSpPr>
        <p:spPr>
          <a:xfrm>
            <a:off x="3657600" y="2667032"/>
            <a:ext cx="4132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(A MAIN PROJECT FIRST REVIEW)</a:t>
            </a:r>
            <a:r>
              <a:rPr lang="en-IN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  <a:endParaRPr lang="en-IN" dirty="0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nimation-clip-art-thank-you-67f85788688d5d52ce7f809c11e05b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47800"/>
            <a:ext cx="5143512" cy="49124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ABST</a:t>
            </a:r>
            <a:r>
              <a:rPr sz="3200" spc="5" dirty="0"/>
              <a:t>R</a:t>
            </a:r>
            <a:r>
              <a:rPr sz="3200" dirty="0"/>
              <a:t>A</a:t>
            </a:r>
            <a:r>
              <a:rPr sz="3200" spc="5" dirty="0"/>
              <a:t>C</a:t>
            </a:r>
            <a:r>
              <a:rPr sz="3200" dirty="0"/>
              <a:t>T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685803" y="1828804"/>
            <a:ext cx="10816591" cy="2551981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Now a days we get the message which contains “</a:t>
            </a:r>
            <a:r>
              <a:rPr lang="en-GB" b="1" smtClean="0">
                <a:latin typeface="Times New Roman"/>
                <a:cs typeface="Times New Roman"/>
              </a:rPr>
              <a:t>Content</a:t>
            </a:r>
            <a:r>
              <a:rPr lang="en-GB" smtClean="0">
                <a:latin typeface="Times New Roman"/>
                <a:cs typeface="Times New Roman"/>
              </a:rPr>
              <a:t>” and “</a:t>
            </a:r>
            <a:r>
              <a:rPr lang="en-GB" b="1" smtClean="0">
                <a:latin typeface="Times New Roman"/>
                <a:cs typeface="Times New Roman"/>
              </a:rPr>
              <a:t>Link</a:t>
            </a:r>
            <a:r>
              <a:rPr lang="en-GB" smtClean="0">
                <a:latin typeface="Times New Roman"/>
                <a:cs typeface="Times New Roman"/>
              </a:rPr>
              <a:t>”.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With the rapid growth of internet users, people are using them for </a:t>
            </a:r>
            <a:r>
              <a:rPr lang="en-GB" b="1" smtClean="0">
                <a:latin typeface="Times New Roman"/>
                <a:cs typeface="Times New Roman"/>
              </a:rPr>
              <a:t>illegel</a:t>
            </a:r>
            <a:r>
              <a:rPr lang="en-GB" smtClean="0">
                <a:latin typeface="Times New Roman"/>
                <a:cs typeface="Times New Roman"/>
              </a:rPr>
              <a:t> and </a:t>
            </a:r>
            <a:r>
              <a:rPr lang="en-GB" b="1" smtClean="0">
                <a:latin typeface="Times New Roman"/>
                <a:cs typeface="Times New Roman"/>
              </a:rPr>
              <a:t>unethical conducts</a:t>
            </a:r>
            <a:r>
              <a:rPr lang="en-GB" smtClean="0">
                <a:latin typeface="Times New Roman"/>
                <a:cs typeface="Times New Roman"/>
              </a:rPr>
              <a:t>, phishing and fraud.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1800" smtClean="0">
                <a:latin typeface="Times New Roman"/>
                <a:cs typeface="Times New Roman"/>
              </a:rPr>
              <a:t>This project will identify those </a:t>
            </a:r>
            <a:r>
              <a:rPr lang="en-GB" sz="1800" b="1" smtClean="0">
                <a:latin typeface="Times New Roman"/>
                <a:cs typeface="Times New Roman"/>
              </a:rPr>
              <a:t>Spam Messages </a:t>
            </a:r>
            <a:r>
              <a:rPr lang="en-GB" sz="1800" smtClean="0">
                <a:latin typeface="Times New Roman"/>
                <a:cs typeface="Times New Roman"/>
              </a:rPr>
              <a:t>and </a:t>
            </a:r>
            <a:r>
              <a:rPr lang="en-GB" sz="1800" b="1" smtClean="0">
                <a:latin typeface="Times New Roman"/>
                <a:cs typeface="Times New Roman"/>
              </a:rPr>
              <a:t>Phishing URL’s </a:t>
            </a:r>
            <a:r>
              <a:rPr lang="en-GB" sz="1800" smtClean="0">
                <a:latin typeface="Times New Roman"/>
                <a:cs typeface="Times New Roman"/>
              </a:rPr>
              <a:t>on the messages by using the techniques of Machine Learning.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1800" smtClean="0">
                <a:latin typeface="Times New Roman"/>
                <a:cs typeface="Times New Roman"/>
              </a:rPr>
              <a:t>Apply all the Machine Learning algorithms on our datasets and best algorithm is selected for our project, whicg having the </a:t>
            </a:r>
            <a:r>
              <a:rPr lang="en-GB" sz="1800" b="1" smtClean="0">
                <a:latin typeface="Times New Roman"/>
                <a:cs typeface="Times New Roman"/>
              </a:rPr>
              <a:t>best precision and accuracy</a:t>
            </a:r>
            <a:r>
              <a:rPr lang="en-GB" sz="180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INTRODUCTION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5803" y="1752600"/>
            <a:ext cx="10816591" cy="353686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b="1" smtClean="0">
                <a:latin typeface="Times New Roman"/>
                <a:cs typeface="Times New Roman"/>
              </a:rPr>
              <a:t>Phishing </a:t>
            </a:r>
            <a:r>
              <a:rPr lang="en-GB" smtClean="0">
                <a:latin typeface="Times New Roman"/>
                <a:cs typeface="Times New Roman"/>
              </a:rPr>
              <a:t>is a type of cyber attack that uses </a:t>
            </a:r>
            <a:r>
              <a:rPr lang="en-GB" b="1" smtClean="0">
                <a:latin typeface="Times New Roman"/>
                <a:cs typeface="Times New Roman"/>
              </a:rPr>
              <a:t>deceptive emails, websites, or text messages </a:t>
            </a:r>
            <a:r>
              <a:rPr lang="en-GB" smtClean="0">
                <a:latin typeface="Times New Roman"/>
                <a:cs typeface="Times New Roman"/>
              </a:rPr>
              <a:t>to trick users into providing sensitive informations.</a:t>
            </a:r>
          </a:p>
          <a:p>
            <a:pPr marL="355600" indent="-342900"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b="1" smtClean="0">
                <a:latin typeface="Times New Roman"/>
                <a:cs typeface="Times New Roman"/>
              </a:rPr>
              <a:t>Web Phishing </a:t>
            </a:r>
            <a:r>
              <a:rPr lang="en-GB" smtClean="0">
                <a:latin typeface="Times New Roman"/>
                <a:cs typeface="Times New Roman"/>
              </a:rPr>
              <a:t>is a form of cybercrime where criminals attempt to steal sensitive information such as login credentials, credit card details and personal data by disgusing themselves as a legitimate entity through a </a:t>
            </a:r>
            <a:r>
              <a:rPr lang="en-GB" b="1" smtClean="0">
                <a:latin typeface="Times New Roman"/>
                <a:cs typeface="Times New Roman"/>
              </a:rPr>
              <a:t>fake website or e-mail.</a:t>
            </a:r>
          </a:p>
          <a:p>
            <a:pPr marL="355600" indent="-342900"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Web Phishing is a significiant threat to Individuals, Businesses and Organizations, it can result in </a:t>
            </a:r>
            <a:r>
              <a:rPr lang="en-GB" b="1" smtClean="0">
                <a:latin typeface="Times New Roman"/>
                <a:cs typeface="Times New Roman"/>
              </a:rPr>
              <a:t>identity theft, financial losses and reputational damage.</a:t>
            </a:r>
          </a:p>
          <a:p>
            <a:pPr marL="355600" indent="-342900"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Using </a:t>
            </a:r>
            <a:r>
              <a:rPr lang="en-GB" b="1" smtClean="0">
                <a:latin typeface="Times New Roman"/>
                <a:cs typeface="Times New Roman"/>
              </a:rPr>
              <a:t>Machine Learning Algorithms</a:t>
            </a:r>
            <a:r>
              <a:rPr lang="en-GB" smtClean="0">
                <a:latin typeface="Times New Roman"/>
                <a:cs typeface="Times New Roman"/>
              </a:rPr>
              <a:t>, it is possible to </a:t>
            </a:r>
            <a:r>
              <a:rPr lang="en-GB" b="1" smtClean="0">
                <a:latin typeface="Times New Roman"/>
                <a:cs typeface="Times New Roman"/>
              </a:rPr>
              <a:t>detect phishing URL’s and text </a:t>
            </a:r>
            <a:r>
              <a:rPr lang="en-GB" smtClean="0">
                <a:latin typeface="Times New Roman"/>
                <a:cs typeface="Times New Roman"/>
              </a:rPr>
              <a:t>by analyzing the content of the messages, URL’s and attachments.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GB" b="1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OBJECTIVE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09603" y="1905004"/>
            <a:ext cx="10816591" cy="1413207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To develop a system that can automatically identify and classify websites and content that are designed to trick users into providing sensitive information, downloading malware, or taking other harmful actions.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This can help to reduce the risk of users falling victim to phishing attacks and protect them from receiving unwanted or harmful messages.</a:t>
            </a:r>
          </a:p>
        </p:txBody>
      </p:sp>
      <p:pic>
        <p:nvPicPr>
          <p:cNvPr id="4" name="Content Placeholder 7" descr="abstract-concept-blue-grey-color-interconnected-data-protection-cyber-security-icons-cogwheels-personal-icon-â€-vector-13912056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733800"/>
            <a:ext cx="10591800" cy="27003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LITERATURE SURVEY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8361" y="1364484"/>
            <a:ext cx="10816591" cy="24288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b="1" smtClean="0">
                <a:latin typeface="Times New Roman"/>
                <a:cs typeface="Times New Roman"/>
              </a:rPr>
              <a:t>1.	Author        :    </a:t>
            </a:r>
            <a:r>
              <a:rPr lang="en-GB" smtClean="0">
                <a:latin typeface="Times New Roman"/>
                <a:cs typeface="Times New Roman"/>
              </a:rPr>
              <a:t>Khatod, V., &amp; Jain, P. (2020)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Overview    :    </a:t>
            </a:r>
            <a:r>
              <a:rPr lang="en-GB" smtClean="0">
                <a:latin typeface="Times New Roman"/>
                <a:cs typeface="Times New Roman"/>
              </a:rPr>
              <a:t>This paper proposes a hybrid approach for detecting phishing websites using feature extraction 		and machine learning.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Model         :     </a:t>
            </a:r>
            <a:r>
              <a:rPr lang="en-GB" smtClean="0">
                <a:latin typeface="Times New Roman"/>
                <a:cs typeface="Times New Roman"/>
              </a:rPr>
              <a:t>Random Forest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	</a:t>
            </a:r>
            <a:r>
              <a:rPr lang="en-GB" b="1" smtClean="0">
                <a:latin typeface="Times New Roman"/>
                <a:cs typeface="Times New Roman"/>
              </a:rPr>
              <a:t>Accuracy    :     </a:t>
            </a:r>
            <a:r>
              <a:rPr lang="en-GB" smtClean="0">
                <a:latin typeface="Times New Roman"/>
                <a:cs typeface="Times New Roman"/>
              </a:rPr>
              <a:t>98.3%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GB" b="1" smtClean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810016"/>
            <a:ext cx="10820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b="1" smtClean="0">
                <a:latin typeface="Times New Roman"/>
                <a:cs typeface="Times New Roman"/>
              </a:rPr>
              <a:t>2.	Author        :    </a:t>
            </a:r>
            <a:r>
              <a:rPr lang="en-GB" smtClean="0">
                <a:latin typeface="Times New Roman"/>
                <a:cs typeface="Times New Roman"/>
              </a:rPr>
              <a:t>Mani et al (2018)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Overview    :    </a:t>
            </a:r>
            <a:r>
              <a:rPr lang="en-GB" smtClean="0">
                <a:latin typeface="Times New Roman"/>
                <a:cs typeface="Times New Roman"/>
              </a:rPr>
              <a:t>The ensemble strategy aided in obtaining a higher accuracy score.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Model         :     </a:t>
            </a:r>
            <a:r>
              <a:rPr lang="en-GB" smtClean="0">
                <a:latin typeface="Times New Roman"/>
                <a:cs typeface="Times New Roman"/>
              </a:rPr>
              <a:t>Random Forest, Naive Bayes and SVM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	</a:t>
            </a:r>
            <a:r>
              <a:rPr lang="en-GB" b="1" smtClean="0">
                <a:latin typeface="Times New Roman"/>
                <a:cs typeface="Times New Roman"/>
              </a:rPr>
              <a:t>Accuracy    :     </a:t>
            </a:r>
            <a:r>
              <a:rPr lang="en-GB" smtClean="0">
                <a:latin typeface="Times New Roman"/>
                <a:cs typeface="Times New Roman"/>
              </a:rPr>
              <a:t>87.68%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GB" b="1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LITERATURE SURVEY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8361" y="1364484"/>
            <a:ext cx="10816591" cy="24288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b="1" smtClean="0">
                <a:latin typeface="Times New Roman"/>
                <a:cs typeface="Times New Roman"/>
              </a:rPr>
              <a:t>3.	Author        :    </a:t>
            </a:r>
            <a:r>
              <a:rPr lang="en-GB" smtClean="0">
                <a:latin typeface="Times New Roman"/>
                <a:cs typeface="Times New Roman"/>
              </a:rPr>
              <a:t>Kumar et al (2018)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Overview    :    </a:t>
            </a:r>
            <a:r>
              <a:rPr lang="en-GB" smtClean="0">
                <a:latin typeface="Times New Roman"/>
                <a:cs typeface="Times New Roman"/>
              </a:rPr>
              <a:t>For effective spam identification, uses both univariate and multivariate distribution across user 		ratings.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Model         :     </a:t>
            </a:r>
            <a:r>
              <a:rPr lang="en-GB" smtClean="0">
                <a:latin typeface="Times New Roman"/>
                <a:cs typeface="Times New Roman"/>
              </a:rPr>
              <a:t>Random Forest, Navie Bayes, SVM, K-Nearest Neighbor and Decision tree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	</a:t>
            </a:r>
            <a:r>
              <a:rPr lang="en-GB" b="1" smtClean="0">
                <a:latin typeface="Times New Roman"/>
                <a:cs typeface="Times New Roman"/>
              </a:rPr>
              <a:t>Accuracy    :     </a:t>
            </a:r>
            <a:r>
              <a:rPr lang="en-GB" smtClean="0">
                <a:latin typeface="Times New Roman"/>
                <a:cs typeface="Times New Roman"/>
              </a:rPr>
              <a:t>76.0%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GB" b="1" smtClean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810016"/>
            <a:ext cx="10820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b="1" smtClean="0">
                <a:latin typeface="Times New Roman"/>
                <a:cs typeface="Times New Roman"/>
              </a:rPr>
              <a:t>4.	Author        :    </a:t>
            </a:r>
            <a:r>
              <a:rPr lang="en-GB" smtClean="0">
                <a:latin typeface="Times New Roman"/>
                <a:cs typeface="Times New Roman"/>
              </a:rPr>
              <a:t>Watcharenwong, Saikaew (2017)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Overview    :    </a:t>
            </a:r>
            <a:r>
              <a:rPr lang="en-GB" smtClean="0">
                <a:latin typeface="Times New Roman"/>
                <a:cs typeface="Times New Roman"/>
              </a:rPr>
              <a:t>Social features like comments etc., are combined with textual features yields better results.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Model         :     </a:t>
            </a:r>
            <a:r>
              <a:rPr lang="en-GB" smtClean="0">
                <a:latin typeface="Times New Roman"/>
                <a:cs typeface="Times New Roman"/>
              </a:rPr>
              <a:t>Random Forest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	</a:t>
            </a:r>
            <a:r>
              <a:rPr lang="en-GB" b="1" smtClean="0">
                <a:latin typeface="Times New Roman"/>
                <a:cs typeface="Times New Roman"/>
              </a:rPr>
              <a:t>Accuracy    :     </a:t>
            </a:r>
            <a:r>
              <a:rPr lang="en-GB" smtClean="0">
                <a:latin typeface="Times New Roman"/>
                <a:cs typeface="Times New Roman"/>
              </a:rPr>
              <a:t>91.3%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GB" b="1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LITERATURE SURVEY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8361" y="1364468"/>
            <a:ext cx="10816591" cy="24288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b="1" smtClean="0">
                <a:latin typeface="Times New Roman"/>
                <a:cs typeface="Times New Roman"/>
              </a:rPr>
              <a:t>5.	Author        :    </a:t>
            </a:r>
            <a:r>
              <a:rPr lang="en-GB" smtClean="0">
                <a:latin typeface="Times New Roman"/>
                <a:cs typeface="Times New Roman"/>
              </a:rPr>
              <a:t>Dewan, Kumaraguru (2015)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Overview    :    </a:t>
            </a:r>
            <a:r>
              <a:rPr lang="en-GB" smtClean="0">
                <a:latin typeface="Times New Roman"/>
                <a:cs typeface="Times New Roman"/>
              </a:rPr>
              <a:t>Automatic identification of spam text is done with 42 features using Machine Learning 			Techniques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Model         :     </a:t>
            </a:r>
            <a:r>
              <a:rPr lang="en-GB" smtClean="0">
                <a:latin typeface="Times New Roman"/>
                <a:cs typeface="Times New Roman"/>
              </a:rPr>
              <a:t>Random Forest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	</a:t>
            </a:r>
            <a:r>
              <a:rPr lang="en-GB" b="1" smtClean="0">
                <a:latin typeface="Times New Roman"/>
                <a:cs typeface="Times New Roman"/>
              </a:rPr>
              <a:t>Accuracy    :     </a:t>
            </a:r>
            <a:r>
              <a:rPr lang="en-GB" smtClean="0">
                <a:latin typeface="Times New Roman"/>
                <a:cs typeface="Times New Roman"/>
              </a:rPr>
              <a:t>86.9%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GB" b="1" smtClean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810000"/>
            <a:ext cx="10820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b="1" smtClean="0">
                <a:latin typeface="Times New Roman"/>
                <a:cs typeface="Times New Roman"/>
              </a:rPr>
              <a:t>6.	Author        :    </a:t>
            </a:r>
            <a:r>
              <a:rPr lang="en-GB" smtClean="0">
                <a:latin typeface="Times New Roman"/>
                <a:cs typeface="Times New Roman"/>
              </a:rPr>
              <a:t>Mohammed et al (2013)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Overview    :    </a:t>
            </a:r>
            <a:r>
              <a:rPr lang="en-GB" smtClean="0">
                <a:latin typeface="Times New Roman"/>
                <a:cs typeface="Times New Roman"/>
              </a:rPr>
              <a:t>Instead of using spam trigger words, Which may fail, a lexicon-based approach is used to filter 		the data.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Model         :     </a:t>
            </a:r>
            <a:r>
              <a:rPr lang="en-GB" smtClean="0">
                <a:latin typeface="Times New Roman"/>
                <a:cs typeface="Times New Roman"/>
              </a:rPr>
              <a:t>Naive Bayes, SVM, K-Nearest Neighbor and Decision tree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	</a:t>
            </a:r>
            <a:r>
              <a:rPr lang="en-GB" b="1" smtClean="0">
                <a:latin typeface="Times New Roman"/>
                <a:cs typeface="Times New Roman"/>
              </a:rPr>
              <a:t>Accuracy    :     </a:t>
            </a:r>
            <a:r>
              <a:rPr lang="en-GB" smtClean="0">
                <a:latin typeface="Times New Roman"/>
                <a:cs typeface="Times New Roman"/>
              </a:rPr>
              <a:t>85.96%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GB" b="1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144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REFERENCES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5803" y="1676400"/>
            <a:ext cx="10816591" cy="3967753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spcBef>
                <a:spcPts val="11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Almeida, T. A., Gómez Hidalgo, J. M., &amp; Yamakami, A. (2011). Contributions to the study of SMS spam filtering: New collection and results. Journal of Machine Learning Research.</a:t>
            </a:r>
          </a:p>
          <a:p>
            <a:pPr marL="355600" indent="-342900">
              <a:spcBef>
                <a:spcPts val="11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Alzahrani, A., &amp; Yoo, P. D. (2021). Deep learning-based phishing detection techniques: A comprehensive review. Journal of Information Processing Systems.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Bilenko, M., &amp; Mooney, R. J. (2003). Adaptive duplicate detection using learnable string similarity measures. In Proceedings of the 6th International Conference on Discovery Science.</a:t>
            </a:r>
          </a:p>
          <a:p>
            <a:pPr marL="355600" indent="-342900">
              <a:spcBef>
                <a:spcPts val="11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Guzella, T. S., &amp; Caminhas, W. M. (2009). A review of machine learning approaches to spam filtering. Expert Systems with Applications.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Kumar, A., Kant, K., &amp; Gupta, B. B. (2018). A machine learning approach for phishing detection using novel features. Expert Systems with Applications.</a:t>
            </a:r>
            <a:r>
              <a:rPr lang="en-GB" b="1" smtClean="0">
                <a:latin typeface="Times New Roman"/>
                <a:cs typeface="Times New Roman"/>
              </a:rPr>
              <a:t> </a:t>
            </a:r>
            <a:endParaRPr lang="en-GB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GB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REFERENCES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5803" y="1752600"/>
            <a:ext cx="10816591" cy="4829527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6.   Li, Y., Li, J., Li, K., &amp; Li, J. (2019). A machine learning-based approach for phishing websites detection. Journal of Intelligent &amp; Fuzzy Systems.</a:t>
            </a:r>
          </a:p>
          <a:p>
            <a:pPr marL="355600" indent="-342900">
              <a:spcBef>
                <a:spcPts val="1180"/>
              </a:spcBef>
              <a:buFont typeface="+mj-lt"/>
              <a:buAutoNum type="arabicPeriod" startAt="7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Mani, G. K., Reddy, B. K., &amp; Kumar, G. P. (2018). Hybrid approach for detecting phishing websites using machine learning and rule-based techniques. International Journal of Computer Applications.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+mj-lt"/>
              <a:buAutoNum type="arabicPeriod" startAt="7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Schneider, J., Martinez-Romo, J., &amp; Almeida, T. A. (2017). Toward effective SMS spam filtering: A review of state-of-the-art techniques and trends. IEEE Transactions on Systems, Man and Cybernetics Systems.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+mj-lt"/>
              <a:buAutoNum type="arabicPeriod" startAt="7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Zhang, W., Zhang, H., Hu, B., &amp; Cheng, X. (2017). Deep learning for detecting SMS spam. In 2017 IEEE 14th International Conference on Networking, Sensing and Control (ICNSC).</a:t>
            </a:r>
          </a:p>
          <a:p>
            <a:pPr marL="355600" indent="-342900">
              <a:spcBef>
                <a:spcPts val="1180"/>
              </a:spcBef>
              <a:buFont typeface="+mj-lt"/>
              <a:buAutoNum type="arabicPeriod" startAt="7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Zhu, X., &amp; Yao, H. (2019). A phishing detection method based on SVM optimized by particle swarm optimization algorithm. Journal of Ambient Intelligence and Humanized Computing.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endParaRPr lang="en-GB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+mj-lt"/>
              <a:buAutoNum type="arabicPeriod" startAt="7"/>
              <a:tabLst>
                <a:tab pos="354965" algn="l"/>
                <a:tab pos="355600" algn="l"/>
              </a:tabLst>
            </a:pPr>
            <a:endParaRPr lang="en-GB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endParaRPr lang="en-GB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1051</TotalTime>
  <Words>701</Words>
  <Application>Microsoft Office PowerPoint</Application>
  <PresentationFormat>Custom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Slide 1</vt:lpstr>
      <vt:lpstr>ABSTRACT</vt:lpstr>
      <vt:lpstr>INTRODUCTION</vt:lpstr>
      <vt:lpstr>OBJECTIVE</vt:lpstr>
      <vt:lpstr>LITERATURE SURVEY</vt:lpstr>
      <vt:lpstr>LITERATURE SURVEY</vt:lpstr>
      <vt:lpstr>LITERATURE SURVEY</vt:lpstr>
      <vt:lpstr>REFERENCES</vt:lpstr>
      <vt:lpstr>REFERENCES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GRAPHICAL PASSWORD AUTHENTICATION FOR TO ENSURE ELECTRONIC PAYMENT INTEGRITY</dc:title>
  <dc:creator>santhosh santo</dc:creator>
  <cp:lastModifiedBy>HP</cp:lastModifiedBy>
  <cp:revision>142</cp:revision>
  <dcterms:created xsi:type="dcterms:W3CDTF">2023-03-07T15:04:40Z</dcterms:created>
  <dcterms:modified xsi:type="dcterms:W3CDTF">2023-03-10T01:42:27Z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2023-03-07T00:00:00Z</vt:filetime>
  </property>
</Properties>
</file>