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3" r:id="rId2"/>
    <p:sldId id="284" r:id="rId3"/>
    <p:sldId id="303" r:id="rId4"/>
    <p:sldId id="307" r:id="rId5"/>
    <p:sldId id="291" r:id="rId6"/>
    <p:sldId id="305" r:id="rId7"/>
    <p:sldId id="304" r:id="rId8"/>
    <p:sldId id="306" r:id="rId9"/>
    <p:sldId id="302" r:id="rId10"/>
    <p:sldId id="310" r:id="rId11"/>
    <p:sldId id="298" r:id="rId12"/>
    <p:sldId id="311" r:id="rId13"/>
    <p:sldId id="312" r:id="rId14"/>
    <p:sldId id="313" r:id="rId15"/>
    <p:sldId id="309" r:id="rId16"/>
    <p:sldId id="293" r:id="rId17"/>
    <p:sldId id="297" r:id="rId18"/>
    <p:sldId id="29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437" y="-115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5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2" y="990600"/>
            <a:ext cx="1857388" cy="178595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143000"/>
            <a:ext cx="1714512" cy="13573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01000" y="5410216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pPr algn="ctr"/>
            <a:r>
              <a:rPr lang="en-GB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Mr. N.Prasad M.E.,</a:t>
            </a:r>
          </a:p>
          <a:p>
            <a:pPr algn="ctr"/>
            <a:r>
              <a:rPr lang="en-GB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  <a:endParaRPr lang="en-US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US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32004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3" algn="just"/>
            <a:endParaRPr lang="en-US" sz="2400" smtClean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3" algn="just">
              <a:buFont typeface="Wingdings" pitchFamily="2" charset="2"/>
              <a:buChar char="q"/>
            </a:pPr>
            <a:r>
              <a:rPr lang="en-IN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nthoni Thomas R   (732119205005) </a:t>
            </a:r>
          </a:p>
          <a:p>
            <a:pPr marL="0" lvl="3" algn="just">
              <a:buFont typeface="Wingdings" pitchFamily="2" charset="2"/>
              <a:buChar char="q"/>
            </a:pP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Karthikeyan D          (732119205022)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Pon Pandian P          (732119205038)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  Sekar S                     (732119205047)        </a:t>
            </a:r>
            <a:endParaRPr lang="en-US" sz="2400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83820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DETECTING PHISHING WEBSITE </a:t>
            </a:r>
            <a:b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AND SPAM CONTENT USING </a:t>
            </a:r>
            <a:b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altLang="zh-CN" sz="2800" b="1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sz="2800" b="1"/>
          </a:p>
        </p:txBody>
      </p:sp>
      <p:sp>
        <p:nvSpPr>
          <p:cNvPr id="9" name="Rectangle 8"/>
          <p:cNvSpPr/>
          <p:nvPr/>
        </p:nvSpPr>
        <p:spPr>
          <a:xfrm>
            <a:off x="3657600" y="2667032"/>
            <a:ext cx="4418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 MAIN PROJECT SECOND REVIEW)</a:t>
            </a:r>
            <a:r>
              <a:rPr lang="en-IN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mtClean="0">
                <a:solidFill>
                  <a:srgbClr val="36363D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IN" dirty="0">
              <a:solidFill>
                <a:srgbClr val="36363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28600"/>
            <a:ext cx="5029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/>
              <a:t>SYSTEM</a:t>
            </a:r>
            <a:r>
              <a:rPr lang="en-GB" sz="3200" spc="-55" smtClean="0"/>
              <a:t> </a:t>
            </a:r>
            <a:r>
              <a:rPr sz="3200" smtClean="0"/>
              <a:t>SPECIFIC</a:t>
            </a:r>
            <a:r>
              <a:rPr lang="en-GB" sz="3200" smtClean="0"/>
              <a:t>A</a:t>
            </a:r>
            <a:r>
              <a:rPr sz="3200" smtClean="0"/>
              <a:t>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44" y="1324136"/>
            <a:ext cx="3148965" cy="3574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406400" algn="l"/>
              </a:tabLst>
            </a:pPr>
            <a:r>
              <a:rPr sz="1600" b="1" spc="-30" smtClean="0">
                <a:latin typeface="Times New Roman"/>
                <a:cs typeface="Times New Roman"/>
              </a:rPr>
              <a:t>HARDWARE</a:t>
            </a:r>
            <a:r>
              <a:rPr lang="en-GB" sz="1600" b="1" spc="-5">
                <a:latin typeface="Times New Roman"/>
                <a:cs typeface="Times New Roman"/>
              </a:rPr>
              <a:t> </a:t>
            </a:r>
            <a:r>
              <a:rPr sz="1600" b="1" spc="-20" smtClean="0">
                <a:latin typeface="Times New Roman"/>
                <a:cs typeface="Times New Roman"/>
              </a:rPr>
              <a:t>SPECIFICATION</a:t>
            </a:r>
            <a:r>
              <a:rPr lang="en-GB" sz="1600" b="1" spc="-20" smtClean="0">
                <a:latin typeface="Times New Roman"/>
                <a:cs typeface="Times New Roman"/>
              </a:rPr>
              <a:t> </a:t>
            </a:r>
            <a:r>
              <a:rPr sz="1600" b="1" spc="-20" smtClean="0">
                <a:latin typeface="Times New Roman"/>
                <a:cs typeface="Times New Roman"/>
              </a:rPr>
              <a:t>:</a:t>
            </a:r>
            <a:endParaRPr sz="1600" b="1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1600" spc="-5" smtClean="0">
                <a:latin typeface="Times New Roman"/>
                <a:cs typeface="Times New Roman"/>
              </a:rPr>
              <a:t>Processor</a:t>
            </a:r>
            <a:r>
              <a:rPr sz="1600" spc="-35" smtClean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Type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600" spc="-5" smtClean="0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Speed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600" spc="-5" smtClean="0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RAM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600" spc="-5" smtClean="0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Hard</a:t>
            </a:r>
            <a:r>
              <a:rPr sz="1600" spc="-65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600" spc="-5" smtClean="0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Keyboard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600" spc="-5" smtClean="0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Mouse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0"/>
              </a:spcBef>
              <a:tabLst>
                <a:tab pos="354965" algn="l"/>
                <a:tab pos="355600" algn="l"/>
              </a:tabLst>
            </a:pPr>
            <a:r>
              <a:rPr sz="1600" b="1" spc="-30">
                <a:latin typeface="Times New Roman"/>
                <a:cs typeface="Times New Roman"/>
              </a:rPr>
              <a:t>SOFTWARE</a:t>
            </a:r>
            <a:r>
              <a:rPr sz="1600" b="1" spc="-5">
                <a:latin typeface="Times New Roman"/>
                <a:cs typeface="Times New Roman"/>
              </a:rPr>
              <a:t> </a:t>
            </a:r>
            <a:r>
              <a:rPr sz="1600" b="1" spc="-20" smtClean="0">
                <a:latin typeface="Times New Roman"/>
                <a:cs typeface="Times New Roman"/>
              </a:rPr>
              <a:t>SPECIFICATION</a:t>
            </a:r>
            <a:r>
              <a:rPr lang="en-GB" sz="1600" b="1" spc="-20" smtClean="0">
                <a:latin typeface="Times New Roman"/>
                <a:cs typeface="Times New Roman"/>
              </a:rPr>
              <a:t> </a:t>
            </a:r>
            <a:r>
              <a:rPr sz="1600" b="1" spc="-20" smtClean="0">
                <a:latin typeface="Times New Roman"/>
                <a:cs typeface="Times New Roman"/>
              </a:rPr>
              <a:t>:</a:t>
            </a:r>
            <a:endParaRPr sz="1600" b="1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1600" spc="-5" dirty="0">
                <a:latin typeface="Times New Roman"/>
                <a:cs typeface="Times New Roman"/>
              </a:rPr>
              <a:t>Operating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577" y="1738630"/>
            <a:ext cx="8191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0996" y="1738646"/>
            <a:ext cx="1216025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smtClean="0">
                <a:latin typeface="Times New Roman"/>
                <a:cs typeface="Times New Roman"/>
              </a:rPr>
              <a:t>Intelcore i3</a:t>
            </a:r>
            <a:endParaRPr sz="1600" smtClean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345"/>
              </a:spcBef>
            </a:pPr>
            <a:r>
              <a:rPr sz="1600" spc="-5" smtClean="0">
                <a:latin typeface="Times New Roman"/>
                <a:cs typeface="Times New Roman"/>
              </a:rPr>
              <a:t>3.40GHZ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6577" y="2568067"/>
            <a:ext cx="81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0977" y="2568068"/>
            <a:ext cx="13652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smtClean="0">
                <a:latin typeface="Times New Roman"/>
                <a:cs typeface="Times New Roman"/>
              </a:rPr>
              <a:t>Min 4</a:t>
            </a:r>
            <a:r>
              <a:rPr sz="1600" spc="-5" smtClean="0">
                <a:latin typeface="Times New Roman"/>
                <a:cs typeface="Times New Roman"/>
              </a:rPr>
              <a:t>GB</a:t>
            </a:r>
            <a:r>
              <a:rPr sz="1600" spc="-50" smtClean="0">
                <a:latin typeface="Times New Roman"/>
                <a:cs typeface="Times New Roman"/>
              </a:rPr>
              <a:t> </a:t>
            </a:r>
            <a:r>
              <a:rPr sz="1600" spc="-35" smtClean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577" y="2982628"/>
            <a:ext cx="8191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997" y="2982602"/>
            <a:ext cx="1933575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500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GB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5" smtClean="0">
                <a:latin typeface="Times New Roman"/>
                <a:cs typeface="Times New Roman"/>
              </a:rPr>
              <a:t>101/102</a:t>
            </a:r>
            <a:r>
              <a:rPr lang="en-GB" sz="1600" spc="-40" dirty="0" smtClean="0">
                <a:latin typeface="Times New Roman"/>
                <a:cs typeface="Times New Roman"/>
              </a:rPr>
              <a:t> </a:t>
            </a:r>
            <a:r>
              <a:rPr sz="1600" spc="-5" smtClean="0">
                <a:latin typeface="Times New Roman"/>
                <a:cs typeface="Times New Roman"/>
              </a:rPr>
              <a:t>Standard </a:t>
            </a:r>
            <a:r>
              <a:rPr sz="1600" spc="-5" dirty="0">
                <a:latin typeface="Times New Roman"/>
                <a:cs typeface="Times New Roman"/>
              </a:rPr>
              <a:t>Keys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577" y="3811904"/>
            <a:ext cx="81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0976" y="3811904"/>
            <a:ext cx="1279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Optical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Mouse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6577" y="4641037"/>
            <a:ext cx="81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4045" y="4641054"/>
            <a:ext cx="105156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Windows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5" y="5055871"/>
            <a:ext cx="1819275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600" spc="-5" smtClean="0">
                <a:latin typeface="Times New Roman"/>
                <a:cs typeface="Times New Roman"/>
              </a:rPr>
              <a:t>Tool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smtClean="0">
                <a:latin typeface="Times New Roman"/>
                <a:cs typeface="Times New Roman"/>
              </a:rPr>
              <a:t>Language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6577" y="5055870"/>
            <a:ext cx="81915" cy="68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7072" y="5055887"/>
            <a:ext cx="5858128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600" spc="-5" smtClean="0">
                <a:latin typeface="Times New Roman"/>
                <a:cs typeface="Times New Roman"/>
              </a:rPr>
              <a:t>Visual Studio Code, Jupyter, Flask, Bootstrap and IBM Cloud</a:t>
            </a:r>
            <a:endParaRPr sz="1600" smtClean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345"/>
              </a:spcBef>
            </a:pPr>
            <a:r>
              <a:rPr lang="en-GB" sz="1600" spc="-5" smtClean="0">
                <a:latin typeface="Times New Roman"/>
                <a:cs typeface="Times New Roman"/>
              </a:rPr>
              <a:t>Python, MySQL, HTML and CSS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MODULES </a:t>
            </a:r>
            <a:endParaRPr sz="3200" dirty="0"/>
          </a:p>
        </p:txBody>
      </p:sp>
      <p:sp>
        <p:nvSpPr>
          <p:cNvPr id="5" name="object 3"/>
          <p:cNvSpPr txBox="1"/>
          <p:nvPr/>
        </p:nvSpPr>
        <p:spPr>
          <a:xfrm>
            <a:off x="3886200" y="1905000"/>
            <a:ext cx="6019799" cy="209031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80"/>
              </a:spcBef>
              <a:buFont typeface="+mj-lt"/>
              <a:buAutoNum type="arabicParenR"/>
              <a:tabLst>
                <a:tab pos="354965" algn="l"/>
                <a:tab pos="355600" algn="l"/>
              </a:tabLst>
            </a:pPr>
            <a:r>
              <a:rPr lang="en-GB" sz="2400" smtClean="0">
                <a:latin typeface="Times New Roman"/>
                <a:cs typeface="Times New Roman"/>
              </a:rPr>
              <a:t>  User Registration and Login</a:t>
            </a: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Font typeface="+mj-lt"/>
              <a:buAutoNum type="arabicParenR"/>
              <a:tabLst>
                <a:tab pos="354965" algn="l"/>
                <a:tab pos="355600" algn="l"/>
              </a:tabLst>
            </a:pPr>
            <a:r>
              <a:rPr lang="en-GB" sz="2400" smtClean="0">
                <a:latin typeface="Times New Roman"/>
                <a:cs typeface="Times New Roman"/>
              </a:rPr>
              <a:t>  Spam Text Detection</a:t>
            </a: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Font typeface="+mj-lt"/>
              <a:buAutoNum type="arabicParenR"/>
              <a:tabLst>
                <a:tab pos="354965" algn="l"/>
                <a:tab pos="355600" algn="l"/>
              </a:tabLst>
            </a:pPr>
            <a:r>
              <a:rPr lang="en-GB" sz="2400" smtClean="0">
                <a:latin typeface="Times New Roman"/>
                <a:cs typeface="Times New Roman"/>
              </a:rPr>
              <a:t>  Phishing URL Detection</a:t>
            </a:r>
          </a:p>
          <a:p>
            <a:pPr marL="469900" indent="-457200">
              <a:lnSpc>
                <a:spcPct val="100000"/>
              </a:lnSpc>
              <a:spcBef>
                <a:spcPts val="1180"/>
              </a:spcBef>
              <a:buFont typeface="+mj-lt"/>
              <a:buAutoNum type="arabicParenR"/>
              <a:tabLst>
                <a:tab pos="354965" algn="l"/>
                <a:tab pos="355600" algn="l"/>
              </a:tabLst>
            </a:pPr>
            <a:r>
              <a:rPr lang="en-GB" sz="2400" smtClean="0">
                <a:latin typeface="Times New Roman"/>
                <a:cs typeface="Times New Roman"/>
              </a:rPr>
              <a:t>  Chat Bot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MODULES SPECIFICATION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3" y="1905004"/>
            <a:ext cx="10816591" cy="1382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6096000" cy="3172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5765" indent="-393700">
              <a:spcBef>
                <a:spcPts val="95"/>
              </a:spcBef>
              <a:tabLst>
                <a:tab pos="405765" algn="l"/>
                <a:tab pos="406400" algn="l"/>
              </a:tabLst>
            </a:pPr>
            <a:r>
              <a:rPr lang="en-GB" sz="2000" b="1" spc="-30" smtClean="0">
                <a:latin typeface="Times New Roman"/>
                <a:cs typeface="Times New Roman"/>
              </a:rPr>
              <a:t>1)  USER REGISTRATION AND LOGIN</a:t>
            </a:r>
            <a:r>
              <a:rPr lang="en-GB" sz="2000" b="1" spc="-20" smtClean="0">
                <a:latin typeface="Times New Roman"/>
                <a:cs typeface="Times New Roman"/>
              </a:rPr>
              <a:t> :</a:t>
            </a:r>
            <a:endParaRPr lang="en-GB" sz="2000" b="1" smtClean="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In this module, the user authenticate the website by register and login it.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User Registration is required to create new login.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In the registration the user have to give username, E-mail id and password.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These details are stored into the database.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User has to Login after Registering.</a:t>
            </a:r>
          </a:p>
        </p:txBody>
      </p:sp>
      <p:sp>
        <p:nvSpPr>
          <p:cNvPr id="3074" name="AutoShape 2" descr="blob:https://web.whatsapp.com/10bf61be-93b0-4927-8608-0edc455917e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lob:https://web.whatsapp.com/10bf61be-93b0-4927-8608-0edc455917e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blob:https://web.whatsapp.com/10bf61be-93b0-4927-8608-0edc455917e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10bf61be-93b0-4927-8608-0edc455917e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133600"/>
            <a:ext cx="4419600" cy="29420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MODULES SPECIFICATION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3" y="1905004"/>
            <a:ext cx="10816591" cy="1382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67818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5765" indent="-393700">
              <a:spcBef>
                <a:spcPts val="95"/>
              </a:spcBef>
              <a:tabLst>
                <a:tab pos="405765" algn="l"/>
                <a:tab pos="406400" algn="l"/>
              </a:tabLst>
            </a:pPr>
            <a:r>
              <a:rPr lang="en-GB" sz="2000" b="1" spc="-30" smtClean="0">
                <a:latin typeface="Times New Roman"/>
                <a:cs typeface="Times New Roman"/>
              </a:rPr>
              <a:t>2)  SPAM TEXT DETECTION</a:t>
            </a:r>
            <a:r>
              <a:rPr lang="en-GB" sz="2000" b="1" spc="-20" smtClean="0">
                <a:latin typeface="Times New Roman"/>
                <a:cs typeface="Times New Roman"/>
              </a:rPr>
              <a:t> :</a:t>
            </a:r>
            <a:endParaRPr lang="en-GB" sz="2000" b="1" smtClean="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In this module, the user can click the Text detection button for to detect the Spam text or Spam content.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After clicking the Button , The user can enter the website content or any other message content in the empty dialog box.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That message content is accepted to detect as Spam content or Normal sentence.   </a:t>
            </a:r>
            <a:endParaRPr lang="en-GB" smtClean="0">
              <a:latin typeface="Times New Roman"/>
              <a:cs typeface="Times New Roman"/>
            </a:endParaRPr>
          </a:p>
        </p:txBody>
      </p:sp>
      <p:pic>
        <p:nvPicPr>
          <p:cNvPr id="6" name="Picture 5" descr="07f00856-118c-41f7-9034-e79a2cbd7a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752600"/>
            <a:ext cx="3543300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MODULES SPECIFICATION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3" y="1905004"/>
            <a:ext cx="10816591" cy="1382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z="2000" b="1" smtClean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495300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5765" indent="-393700">
              <a:spcBef>
                <a:spcPts val="95"/>
              </a:spcBef>
              <a:tabLst>
                <a:tab pos="405765" algn="l"/>
                <a:tab pos="406400" algn="l"/>
              </a:tabLst>
            </a:pPr>
            <a:r>
              <a:rPr lang="en-GB" sz="2000" b="1" spc="-30" smtClean="0">
                <a:latin typeface="Times New Roman"/>
                <a:cs typeface="Times New Roman"/>
              </a:rPr>
              <a:t>3)  PHISHING URL DETECTION</a:t>
            </a:r>
            <a:r>
              <a:rPr lang="en-GB" sz="2000" b="1" spc="-20" smtClean="0">
                <a:latin typeface="Times New Roman"/>
                <a:cs typeface="Times New Roman"/>
              </a:rPr>
              <a:t> :</a:t>
            </a:r>
            <a:endParaRPr lang="en-GB" sz="2000" b="1" smtClean="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In this module, the user can click the URL detection button for to detect the Phishing website.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After clicking the Button , The user can enter the website  URL  or message URL in the empty dialog box.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GB" spc="-5" smtClean="0">
                <a:latin typeface="Times New Roman"/>
                <a:cs typeface="Times New Roman"/>
              </a:rPr>
              <a:t>That URL is taken to detect Whether it is a phishing website or not.</a:t>
            </a:r>
          </a:p>
          <a:p>
            <a:pPr marL="405765" indent="-3937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endParaRPr lang="en-GB" spc="-5" smtClean="0">
              <a:latin typeface="Times New Roman"/>
              <a:cs typeface="Times New Roman"/>
            </a:endParaRPr>
          </a:p>
        </p:txBody>
      </p:sp>
      <p:pic>
        <p:nvPicPr>
          <p:cNvPr id="6" name="Picture 5" descr="WhatsApp Image 2023-03-09 at 10.0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057400"/>
            <a:ext cx="5897880" cy="30175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FLOW DIAGRAM</a:t>
            </a:r>
            <a:endParaRPr sz="3200" dirty="0"/>
          </a:p>
        </p:txBody>
      </p:sp>
      <p:sp>
        <p:nvSpPr>
          <p:cNvPr id="3" name="object 4"/>
          <p:cNvSpPr/>
          <p:nvPr/>
        </p:nvSpPr>
        <p:spPr>
          <a:xfrm>
            <a:off x="762000" y="1600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38201" y="1676400"/>
            <a:ext cx="2696123" cy="948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>
                <a:latin typeface="Times New Roman"/>
                <a:cs typeface="Times New Roman"/>
              </a:rPr>
              <a:t>DATASET COLLECTION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OF THE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PHISHING WEBSITE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24400" y="1600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0" y="1981216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FEATURE EXTRACTION</a:t>
            </a:r>
            <a:endParaRPr lang="en-US" spc="-5" smtClean="0"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57600" y="2209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763000" y="3581400"/>
            <a:ext cx="2743200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MACHINE LEARNING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MODEL</a:t>
            </a:r>
            <a:endParaRPr lang="en-US" spc="-5" smtClean="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8686800" y="1600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0" y="2209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76800" y="3581406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MODEL TRAINING AND TESTING</a:t>
            </a:r>
            <a:endParaRPr lang="en-US" spc="-5" smtClean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20" y="3657600"/>
            <a:ext cx="250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MODEL EVALUATION</a:t>
            </a:r>
            <a:endParaRPr lang="en-US" spc="-5" smtClean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15400" y="1981200"/>
            <a:ext cx="251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FEATURE SELECTION</a:t>
            </a:r>
            <a:endParaRPr lang="en-US" spc="-5" smtClean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9830594" y="3048015"/>
            <a:ext cx="608806" cy="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4"/>
          <p:cNvSpPr/>
          <p:nvPr/>
        </p:nvSpPr>
        <p:spPr>
          <a:xfrm>
            <a:off x="8686800" y="33528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620000" y="3886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4"/>
          <p:cNvSpPr/>
          <p:nvPr/>
        </p:nvSpPr>
        <p:spPr>
          <a:xfrm>
            <a:off x="4724400" y="33528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3657600" y="3886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4"/>
          <p:cNvSpPr/>
          <p:nvPr/>
        </p:nvSpPr>
        <p:spPr>
          <a:xfrm>
            <a:off x="762000" y="33528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05795" y="4799822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4"/>
          <p:cNvSpPr/>
          <p:nvPr/>
        </p:nvSpPr>
        <p:spPr>
          <a:xfrm>
            <a:off x="762000" y="51054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838200" y="5181616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IMPLEMENTATION OF PHISHING WEBSITE DETECTION </a:t>
            </a:r>
            <a:endParaRPr lang="en-US" spc="-5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REFERENCES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3" y="1676400"/>
            <a:ext cx="10816591" cy="396775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Almeida, T. A., Gómez Hidalgo, J. M., &amp; Yamakami, A. (2011). Contributions to the study of SMS spam filtering: New collection and results. Journal of Machine Learning Research.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Alzahrani, A., &amp; Yoo, P. D. (2021). Deep learning-based phishing detection techniques: A comprehensive review. Journal of Information Processing Systems.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Bilenko, M., &amp; Mooney, R. J. (2003). Adaptive duplicate detection using learnable string similarity measures. In Proceedings of the 6th International Conference on Discovery Science.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Guzella, T. S., &amp; Caminhas, W. M. (2009). A review of machine learning approaches to spam filtering. Expert Systems with Applications.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Kumar, A., Kant, K., &amp; Gupta, B. B. (2018). A machine learning approach for phishing detection using novel features. Expert Systems with Applications.</a:t>
            </a:r>
            <a:r>
              <a:rPr lang="en-GB" b="1" smtClean="0">
                <a:latin typeface="Times New Roman"/>
                <a:cs typeface="Times New Roman"/>
              </a:rPr>
              <a:t> </a:t>
            </a:r>
            <a:endParaRPr lang="en-GB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REFERENCES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3" y="1752600"/>
            <a:ext cx="10816591" cy="482952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6.   Li, Y., Li, J., Li, K., &amp; Li, J. (2019). A machine learning-based approach for phishing websites detection. Journal of Intelligent &amp; Fuzzy Systems.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Mani, G. K., Reddy, B. K., &amp; Kumar, G. P. (2018). Hybrid approach for detecting phishing websites using machine learning and rule-based techniques. International Journal of Computer Applications.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Schneider, J., Martinez-Romo, J., &amp; Almeida, T. A. (2017). Toward effective SMS spam filtering: A review of state-of-the-art techniques and trends. IEEE Transactions on Systems, Man and Cybernetics Systems.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Zhang, W., Zhang, H., Hu, B., &amp; Cheng, X. (2017). Deep learning for detecting SMS spam. In 2017 IEEE 14th International Conference on Networking, Sensing and Control (ICNSC).</a:t>
            </a:r>
          </a:p>
          <a:p>
            <a:pPr marL="355600" indent="-342900"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Zhu, X., &amp; Yao, H. (2019). A phishing detection method based on SVM optimized by particle swarm optimization algorithm. Journal of Ambient Intelligence and Humanized Computing.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endParaRPr lang="en-GB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nimation-clip-art-thank-you-67f85788688d5d52ce7f809c11e05b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47800"/>
            <a:ext cx="5143512" cy="4912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ABST</a:t>
            </a:r>
            <a:r>
              <a:rPr sz="3200" spc="5" dirty="0"/>
              <a:t>R</a:t>
            </a:r>
            <a:r>
              <a:rPr sz="3200" dirty="0"/>
              <a:t>A</a:t>
            </a:r>
            <a:r>
              <a:rPr sz="3200" spc="5" dirty="0"/>
              <a:t>C</a:t>
            </a:r>
            <a:r>
              <a:rPr sz="3200" dirty="0"/>
              <a:t>T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685803" y="1828804"/>
            <a:ext cx="10816591" cy="255198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Now a days we get the message which contains “</a:t>
            </a:r>
            <a:r>
              <a:rPr lang="en-GB" b="1" smtClean="0">
                <a:latin typeface="Times New Roman"/>
                <a:cs typeface="Times New Roman"/>
              </a:rPr>
              <a:t>Content</a:t>
            </a:r>
            <a:r>
              <a:rPr lang="en-GB" smtClean="0">
                <a:latin typeface="Times New Roman"/>
                <a:cs typeface="Times New Roman"/>
              </a:rPr>
              <a:t>” and “</a:t>
            </a:r>
            <a:r>
              <a:rPr lang="en-GB" b="1" smtClean="0">
                <a:latin typeface="Times New Roman"/>
                <a:cs typeface="Times New Roman"/>
              </a:rPr>
              <a:t>Link</a:t>
            </a:r>
            <a:r>
              <a:rPr lang="en-GB" smtClean="0">
                <a:latin typeface="Times New Roman"/>
                <a:cs typeface="Times New Roman"/>
              </a:rPr>
              <a:t>”.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With the rapid growth of internet users, people are using them for </a:t>
            </a:r>
            <a:r>
              <a:rPr lang="en-GB" b="1" smtClean="0">
                <a:latin typeface="Times New Roman"/>
                <a:cs typeface="Times New Roman"/>
              </a:rPr>
              <a:t>illegel</a:t>
            </a:r>
            <a:r>
              <a:rPr lang="en-GB" smtClean="0">
                <a:latin typeface="Times New Roman"/>
                <a:cs typeface="Times New Roman"/>
              </a:rPr>
              <a:t> and </a:t>
            </a:r>
            <a:r>
              <a:rPr lang="en-GB" b="1" smtClean="0">
                <a:latin typeface="Times New Roman"/>
                <a:cs typeface="Times New Roman"/>
              </a:rPr>
              <a:t>unethical conducts</a:t>
            </a:r>
            <a:r>
              <a:rPr lang="en-GB" smtClean="0">
                <a:latin typeface="Times New Roman"/>
                <a:cs typeface="Times New Roman"/>
              </a:rPr>
              <a:t>, phishing and fraud.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800" smtClean="0">
                <a:latin typeface="Times New Roman"/>
                <a:cs typeface="Times New Roman"/>
              </a:rPr>
              <a:t>This </a:t>
            </a:r>
            <a:r>
              <a:rPr lang="en-GB" sz="1800" smtClean="0">
                <a:latin typeface="Times New Roman"/>
                <a:cs typeface="Times New Roman"/>
              </a:rPr>
              <a:t>project will identify those </a:t>
            </a:r>
            <a:r>
              <a:rPr lang="en-GB" sz="1800" b="1" smtClean="0">
                <a:latin typeface="Times New Roman"/>
                <a:cs typeface="Times New Roman"/>
              </a:rPr>
              <a:t>Spam Messages </a:t>
            </a:r>
            <a:r>
              <a:rPr lang="en-GB" sz="1800" smtClean="0">
                <a:latin typeface="Times New Roman"/>
                <a:cs typeface="Times New Roman"/>
              </a:rPr>
              <a:t>and </a:t>
            </a:r>
            <a:r>
              <a:rPr lang="en-GB" sz="1800" b="1" smtClean="0">
                <a:latin typeface="Times New Roman"/>
                <a:cs typeface="Times New Roman"/>
              </a:rPr>
              <a:t>Phishing URL’s </a:t>
            </a:r>
            <a:r>
              <a:rPr lang="en-GB" sz="1800" smtClean="0">
                <a:latin typeface="Times New Roman"/>
                <a:cs typeface="Times New Roman"/>
              </a:rPr>
              <a:t>on the messages by using the techniques of Machine Learning.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z="1800" smtClean="0">
                <a:latin typeface="Times New Roman"/>
                <a:cs typeface="Times New Roman"/>
              </a:rPr>
              <a:t>Apply all the Machine Learning algorithms on our datasets and best algorithm is selected for our project, </a:t>
            </a:r>
            <a:r>
              <a:rPr lang="en-GB" sz="1800" smtClean="0">
                <a:latin typeface="Times New Roman"/>
                <a:cs typeface="Times New Roman"/>
              </a:rPr>
              <a:t>which having </a:t>
            </a:r>
            <a:r>
              <a:rPr lang="en-GB" sz="1800" smtClean="0">
                <a:latin typeface="Times New Roman"/>
                <a:cs typeface="Times New Roman"/>
              </a:rPr>
              <a:t>the </a:t>
            </a:r>
            <a:r>
              <a:rPr lang="en-GB" sz="1800" b="1" smtClean="0">
                <a:latin typeface="Times New Roman"/>
                <a:cs typeface="Times New Roman"/>
              </a:rPr>
              <a:t>best precision and accuracy</a:t>
            </a:r>
            <a:r>
              <a:rPr lang="en-GB" sz="1800" smtClean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INTRODUCTION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3" y="1752600"/>
            <a:ext cx="10816591" cy="353686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Phishing </a:t>
            </a:r>
            <a:r>
              <a:rPr lang="en-GB" smtClean="0">
                <a:latin typeface="Times New Roman"/>
                <a:cs typeface="Times New Roman"/>
              </a:rPr>
              <a:t>is a type of cyber attack that uses </a:t>
            </a:r>
            <a:r>
              <a:rPr lang="en-GB" b="1" smtClean="0">
                <a:latin typeface="Times New Roman"/>
                <a:cs typeface="Times New Roman"/>
              </a:rPr>
              <a:t>deceptive emails, websites, or text messages </a:t>
            </a:r>
            <a:r>
              <a:rPr lang="en-GB" smtClean="0">
                <a:latin typeface="Times New Roman"/>
                <a:cs typeface="Times New Roman"/>
              </a:rPr>
              <a:t>to trick users into providing sensitive informations.</a:t>
            </a:r>
          </a:p>
          <a:p>
            <a:pPr marL="355600" indent="-342900"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Web Phishing </a:t>
            </a:r>
            <a:r>
              <a:rPr lang="en-GB" smtClean="0">
                <a:latin typeface="Times New Roman"/>
                <a:cs typeface="Times New Roman"/>
              </a:rPr>
              <a:t>is a form of cybercrime where criminals attempt to steal sensitive information such as login credentials, credit card details and personal data by disgusing themselves as a legitimate entity through a </a:t>
            </a:r>
            <a:r>
              <a:rPr lang="en-GB" b="1" smtClean="0">
                <a:latin typeface="Times New Roman"/>
                <a:cs typeface="Times New Roman"/>
              </a:rPr>
              <a:t>fake website or e-mail.</a:t>
            </a:r>
          </a:p>
          <a:p>
            <a:pPr marL="355600" indent="-342900"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Web Phishing is a significiant threat to Individuals, Businesses and Organizations, it can result in </a:t>
            </a:r>
            <a:r>
              <a:rPr lang="en-GB" b="1" smtClean="0">
                <a:latin typeface="Times New Roman"/>
                <a:cs typeface="Times New Roman"/>
              </a:rPr>
              <a:t>identity theft, financial losses and reputational damage.</a:t>
            </a:r>
          </a:p>
          <a:p>
            <a:pPr marL="355600" indent="-342900"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Using </a:t>
            </a:r>
            <a:r>
              <a:rPr lang="en-GB" b="1" smtClean="0">
                <a:latin typeface="Times New Roman"/>
                <a:cs typeface="Times New Roman"/>
              </a:rPr>
              <a:t>Machine Learning Algorithms</a:t>
            </a:r>
            <a:r>
              <a:rPr lang="en-GB" smtClean="0">
                <a:latin typeface="Times New Roman"/>
                <a:cs typeface="Times New Roman"/>
              </a:rPr>
              <a:t>, it is possible to </a:t>
            </a:r>
            <a:r>
              <a:rPr lang="en-GB" b="1" smtClean="0">
                <a:latin typeface="Times New Roman"/>
                <a:cs typeface="Times New Roman"/>
              </a:rPr>
              <a:t>detect phishing URL’s and text </a:t>
            </a:r>
            <a:r>
              <a:rPr lang="en-GB" smtClean="0">
                <a:latin typeface="Times New Roman"/>
                <a:cs typeface="Times New Roman"/>
              </a:rPr>
              <a:t>by analyzing the content of the messages, URL’s and attachments.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OBJECTIVE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3" y="1905004"/>
            <a:ext cx="10816591" cy="141320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To develop a system that can automatically identify and classify websites and content that are designed to trick users into providing sensitive information, downloading malware, or taking other harmful actions.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This can help to reduce the risk of users falling victim to phishing attacks and protect them from receiving unwanted or harmful messages.</a:t>
            </a:r>
          </a:p>
        </p:txBody>
      </p:sp>
      <p:pic>
        <p:nvPicPr>
          <p:cNvPr id="4" name="Content Placeholder 7" descr="abstract-concept-blue-grey-color-interconnected-data-protection-cyber-security-icons-cogwheels-personal-icon-â€-vector-13912056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733800"/>
            <a:ext cx="10591800" cy="27003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LITERATURE SURVEY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61" y="1364484"/>
            <a:ext cx="10816591" cy="2428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1.	Author        :    </a:t>
            </a:r>
            <a:r>
              <a:rPr lang="en-GB" smtClean="0">
                <a:latin typeface="Times New Roman"/>
                <a:cs typeface="Times New Roman"/>
              </a:rPr>
              <a:t>Khatod, V., &amp; Jain, P. (2020)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This paper proposes a hybrid approach for detecting phishing websites using feature extraction 		and machine learning.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98.3%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810016"/>
            <a:ext cx="1082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2.	Author        :    </a:t>
            </a:r>
            <a:r>
              <a:rPr lang="en-GB" smtClean="0">
                <a:latin typeface="Times New Roman"/>
                <a:cs typeface="Times New Roman"/>
              </a:rPr>
              <a:t>Mani et al (2018)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The ensemble strategy aided in obtaining a higher accuracy score.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Forest, Naive Bayes and SVM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87.68%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LITERATURE SURVEY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61" y="1364484"/>
            <a:ext cx="10816591" cy="2428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3.	Author        :    </a:t>
            </a:r>
            <a:r>
              <a:rPr lang="en-GB" smtClean="0">
                <a:latin typeface="Times New Roman"/>
                <a:cs typeface="Times New Roman"/>
              </a:rPr>
              <a:t>Kumar et al (2018)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For effective spam identification, uses both univariate and multivariate distribution across user 		ratings.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Forest, Navie Bayes, SVM, K-Nearest Neighbor and Decision tree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76.0%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810016"/>
            <a:ext cx="10820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4.	Author        :    </a:t>
            </a:r>
            <a:r>
              <a:rPr lang="en-GB" smtClean="0">
                <a:latin typeface="Times New Roman"/>
                <a:cs typeface="Times New Roman"/>
              </a:rPr>
              <a:t>Watcharenwong, Saikaew (2017)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Social features like comments etc., are combined with textual features yields better results.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91.3%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LITERATURE SURVEY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8361" y="1364468"/>
            <a:ext cx="10816591" cy="2428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5.	Author        :    </a:t>
            </a:r>
            <a:r>
              <a:rPr lang="en-GB" smtClean="0">
                <a:latin typeface="Times New Roman"/>
                <a:cs typeface="Times New Roman"/>
              </a:rPr>
              <a:t>Dewan, Kumaraguru (2015)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Automatic identification of spam text is done with 42 features using Machine Learning 			Techniques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Random Forest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86.9%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810000"/>
            <a:ext cx="10820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b="1" smtClean="0">
                <a:latin typeface="Times New Roman"/>
                <a:cs typeface="Times New Roman"/>
              </a:rPr>
              <a:t>6.	Author        :    </a:t>
            </a:r>
            <a:r>
              <a:rPr lang="en-GB" smtClean="0">
                <a:latin typeface="Times New Roman"/>
                <a:cs typeface="Times New Roman"/>
              </a:rPr>
              <a:t>Mohammed et al (2013)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Overview    :    </a:t>
            </a:r>
            <a:r>
              <a:rPr lang="en-GB" smtClean="0">
                <a:latin typeface="Times New Roman"/>
                <a:cs typeface="Times New Roman"/>
              </a:rPr>
              <a:t>Instead of using spam trigger words, Which may fail, a lexicon-based approach is used to filter 		the data.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      </a:t>
            </a:r>
            <a:r>
              <a:rPr lang="en-GB" b="1" smtClean="0">
                <a:latin typeface="Times New Roman"/>
                <a:cs typeface="Times New Roman"/>
              </a:rPr>
              <a:t>Model         :     </a:t>
            </a:r>
            <a:r>
              <a:rPr lang="en-GB" smtClean="0">
                <a:latin typeface="Times New Roman"/>
                <a:cs typeface="Times New Roman"/>
              </a:rPr>
              <a:t>Naive Bayes, SVM, K-Nearest Neighbor and Decision tree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	</a:t>
            </a:r>
            <a:r>
              <a:rPr lang="en-GB" b="1" smtClean="0">
                <a:latin typeface="Times New Roman"/>
                <a:cs typeface="Times New Roman"/>
              </a:rPr>
              <a:t>Accuracy    :     </a:t>
            </a:r>
            <a:r>
              <a:rPr lang="en-GB" smtClean="0">
                <a:latin typeface="Times New Roman"/>
                <a:cs typeface="Times New Roman"/>
              </a:rPr>
              <a:t>85.96%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GB" b="1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EXISTING SYSTEM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5803" y="1524002"/>
            <a:ext cx="10816591" cy="156709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Existing System is based on the Support Vector Machine and Random Forest Algorithm. 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Then it was using the Support Vector Machine for its accuracy which is best.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Correct classification ratio, F1-score, Matthew’s correlation, Classification ratio and False negative ratio and False alarm ratio are used to evaluate the performance of different classifiers.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3505200"/>
            <a:ext cx="1447800" cy="5334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3200400" y="33528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5486400" y="3505200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8305800" y="33528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0601" y="3581400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pc="-5" smtClean="0">
                <a:latin typeface="Times New Roman"/>
                <a:cs typeface="Times New Roman"/>
              </a:rPr>
              <a:t>URL</a:t>
            </a:r>
            <a:endParaRPr lang="en-US" spc="-5" smtClean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429004"/>
            <a:ext cx="1140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pc="-5" smtClean="0">
                <a:latin typeface="Times New Roman"/>
                <a:cs typeface="Times New Roman"/>
              </a:rPr>
              <a:t>Feature </a:t>
            </a:r>
          </a:p>
          <a:p>
            <a:pPr algn="ctr"/>
            <a:r>
              <a:rPr lang="en-GB" spc="-5" smtClean="0">
                <a:latin typeface="Times New Roman"/>
                <a:cs typeface="Times New Roman"/>
              </a:rPr>
              <a:t>Extraction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35814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pc="-5" smtClean="0">
                <a:latin typeface="Times New Roman"/>
                <a:cs typeface="Times New Roman"/>
              </a:rPr>
              <a:t>Preprocessing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05800" y="3429004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pc="-5" smtClean="0">
                <a:latin typeface="Times New Roman"/>
                <a:cs typeface="Times New Roman"/>
              </a:rPr>
              <a:t>Random </a:t>
            </a:r>
          </a:p>
          <a:p>
            <a:pPr algn="ctr"/>
            <a:r>
              <a:rPr lang="en-GB" spc="-5" smtClean="0">
                <a:latin typeface="Times New Roman"/>
                <a:cs typeface="Times New Roman"/>
              </a:rPr>
              <a:t>Forest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2200" y="37338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0600" y="37338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15200" y="37338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0" y="5029232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pc="-5" smtClean="0">
                <a:latin typeface="Times New Roman"/>
                <a:cs typeface="Times New Roman"/>
              </a:rPr>
              <a:t>Predicition </a:t>
            </a:r>
          </a:p>
          <a:p>
            <a:pPr algn="ctr"/>
            <a:r>
              <a:rPr lang="en-GB" spc="-5" smtClean="0">
                <a:latin typeface="Times New Roman"/>
                <a:cs typeface="Times New Roman"/>
              </a:rPr>
              <a:t>Result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3400" y="4953016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pc="-5" smtClean="0">
                <a:latin typeface="Times New Roman"/>
                <a:cs typeface="Times New Roman"/>
              </a:rPr>
              <a:t>Support Vector</a:t>
            </a:r>
          </a:p>
          <a:p>
            <a:pPr algn="ctr"/>
            <a:r>
              <a:rPr lang="en-GB" spc="-5" smtClean="0">
                <a:latin typeface="Times New Roman"/>
                <a:cs typeface="Times New Roman"/>
              </a:rPr>
              <a:t>Machine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5181616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pc="-5" smtClean="0">
                <a:latin typeface="Times New Roman"/>
                <a:cs typeface="Times New Roman"/>
              </a:rPr>
              <a:t>Performance</a:t>
            </a:r>
            <a:endParaRPr lang="en-US"/>
          </a:p>
        </p:txBody>
      </p:sp>
      <p:sp>
        <p:nvSpPr>
          <p:cNvPr id="18" name="object 4"/>
          <p:cNvSpPr/>
          <p:nvPr/>
        </p:nvSpPr>
        <p:spPr>
          <a:xfrm>
            <a:off x="8229600" y="4876800"/>
            <a:ext cx="1676400" cy="9144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/>
          <p:cNvSpPr/>
          <p:nvPr/>
        </p:nvSpPr>
        <p:spPr>
          <a:xfrm>
            <a:off x="3276600" y="51054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/>
          <p:nvPr/>
        </p:nvSpPr>
        <p:spPr>
          <a:xfrm>
            <a:off x="5791200" y="49530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371600" h="417830">
                <a:moveTo>
                  <a:pt x="0" y="69596"/>
                </a:moveTo>
                <a:lnTo>
                  <a:pt x="5462" y="42487"/>
                </a:lnTo>
                <a:lnTo>
                  <a:pt x="20367" y="20367"/>
                </a:lnTo>
                <a:lnTo>
                  <a:pt x="42487" y="5462"/>
                </a:lnTo>
                <a:lnTo>
                  <a:pt x="69596" y="0"/>
                </a:lnTo>
                <a:lnTo>
                  <a:pt x="1301750" y="0"/>
                </a:lnTo>
                <a:lnTo>
                  <a:pt x="1328804" y="5462"/>
                </a:lnTo>
                <a:lnTo>
                  <a:pt x="1350930" y="20367"/>
                </a:lnTo>
                <a:lnTo>
                  <a:pt x="1365865" y="42487"/>
                </a:lnTo>
                <a:lnTo>
                  <a:pt x="1371346" y="69596"/>
                </a:lnTo>
                <a:lnTo>
                  <a:pt x="1371346" y="348107"/>
                </a:lnTo>
                <a:lnTo>
                  <a:pt x="1365865" y="375235"/>
                </a:lnTo>
                <a:lnTo>
                  <a:pt x="1350930" y="397398"/>
                </a:lnTo>
                <a:lnTo>
                  <a:pt x="1328804" y="412347"/>
                </a:lnTo>
                <a:lnTo>
                  <a:pt x="1301750" y="417829"/>
                </a:lnTo>
                <a:lnTo>
                  <a:pt x="69596" y="417829"/>
                </a:lnTo>
                <a:lnTo>
                  <a:pt x="42487" y="412347"/>
                </a:lnTo>
                <a:lnTo>
                  <a:pt x="20367" y="397398"/>
                </a:lnTo>
                <a:lnTo>
                  <a:pt x="5462" y="375235"/>
                </a:lnTo>
                <a:lnTo>
                  <a:pt x="0" y="348107"/>
                </a:lnTo>
                <a:lnTo>
                  <a:pt x="0" y="69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8609830" y="4495833"/>
            <a:ext cx="762791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800600" y="53340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7239000" y="53340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0668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GB" sz="3200" smtClean="0"/>
              <a:t>PROPOSED SYSTEM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3" y="1905004"/>
            <a:ext cx="10816591" cy="199798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In this project, we are using Kneighbors Classifier and SVM algorithm. When we are using the Kneighbors Classifier algorithm then its accuracy is best.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In this project, we have provided URL and Phishing website data as input.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Then we detect the output whether the provided input is a Phishing website or Not.</a:t>
            </a: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GB" smtClean="0">
                <a:latin typeface="Times New Roman"/>
                <a:cs typeface="Times New Roman"/>
              </a:rPr>
              <a:t>And also we detect the output whether the text data is Spam or Not.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1100</TotalTime>
  <Words>1154</Words>
  <Application>Microsoft Office PowerPoint</Application>
  <PresentationFormat>Custom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Slide 1</vt:lpstr>
      <vt:lpstr>ABSTRACT</vt:lpstr>
      <vt:lpstr>INTRODUCTION</vt:lpstr>
      <vt:lpstr>OBJECTIVE</vt:lpstr>
      <vt:lpstr>LITERATURE SURVEY</vt:lpstr>
      <vt:lpstr>LITERATURE SURVEY</vt:lpstr>
      <vt:lpstr>LITERATURE SURVEY</vt:lpstr>
      <vt:lpstr>EXISTING SYSTEM</vt:lpstr>
      <vt:lpstr>PROPOSED SYSTEM</vt:lpstr>
      <vt:lpstr>SYSTEM SPECIFICATION</vt:lpstr>
      <vt:lpstr>MODULES </vt:lpstr>
      <vt:lpstr>MODULES SPECIFICATION</vt:lpstr>
      <vt:lpstr>MODULES SPECIFICATION</vt:lpstr>
      <vt:lpstr>MODULES SPECIFICATION</vt:lpstr>
      <vt:lpstr>FLOW DIAGRAM</vt:lpstr>
      <vt:lpstr>REFERENCES</vt:lpstr>
      <vt:lpstr>REFERENCES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GRAPHICAL PASSWORD AUTHENTICATION FOR TO ENSURE ELECTRONIC PAYMENT INTEGRITY</dc:title>
  <dc:creator>santhosh santo</dc:creator>
  <cp:lastModifiedBy>HP</cp:lastModifiedBy>
  <cp:revision>144</cp:revision>
  <dcterms:created xsi:type="dcterms:W3CDTF">2023-03-07T15:04:40Z</dcterms:created>
  <dcterms:modified xsi:type="dcterms:W3CDTF">2023-03-17T14:24:53Z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2023-03-07T00:00:00Z</vt:filetime>
  </property>
</Properties>
</file>