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5" name="Footer Placeholder 4">
            <a:extLst>
              <a:ext uri="{FF2B5EF4-FFF2-40B4-BE49-F238E27FC236}">
                <a16:creationId xmlns=""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6" name="Footer Placeholder 5">
            <a:extLst>
              <a:ext uri="{FF2B5EF4-FFF2-40B4-BE49-F238E27FC236}">
                <a16:creationId xmlns=""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8" name="Footer Placeholder 7">
            <a:extLst>
              <a:ext uri="{FF2B5EF4-FFF2-40B4-BE49-F238E27FC236}">
                <a16:creationId xmlns=""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4" name="Footer Placeholder 3">
            <a:extLst>
              <a:ext uri="{FF2B5EF4-FFF2-40B4-BE49-F238E27FC236}">
                <a16:creationId xmlns=""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3" name="Footer Placeholder 2">
            <a:extLst>
              <a:ext uri="{FF2B5EF4-FFF2-40B4-BE49-F238E27FC236}">
                <a16:creationId xmlns=""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6" name="Footer Placeholder 5">
            <a:extLst>
              <a:ext uri="{FF2B5EF4-FFF2-40B4-BE49-F238E27FC236}">
                <a16:creationId xmlns=""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pPr/>
              <a:t>29-Apr-24</a:t>
            </a:fld>
            <a:endParaRPr lang="en-US"/>
          </a:p>
        </p:txBody>
      </p:sp>
      <p:sp>
        <p:nvSpPr>
          <p:cNvPr id="6" name="Footer Placeholder 5">
            <a:extLst>
              <a:ext uri="{FF2B5EF4-FFF2-40B4-BE49-F238E27FC236}">
                <a16:creationId xmlns=""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29-Apr-24</a:t>
            </a:fld>
            <a:endParaRPr lang="en-US"/>
          </a:p>
        </p:txBody>
      </p:sp>
      <p:sp>
        <p:nvSpPr>
          <p:cNvPr id="5" name="Footer Placeholder 4">
            <a:extLst>
              <a:ext uri="{FF2B5EF4-FFF2-40B4-BE49-F238E27FC236}">
                <a16:creationId xmlns=""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a:t>
            </a:r>
            <a:r>
              <a:rPr lang="en-US" sz="3100" b="1" dirty="0">
                <a:effectLst/>
                <a:latin typeface="Calibri" panose="020F0502020204030204" pitchFamily="34" charset="0"/>
                <a:ea typeface="Calibri" panose="020F0502020204030204" pitchFamily="34" charset="0"/>
                <a:cs typeface="Calibri" panose="020F0502020204030204" pitchFamily="34" charset="0"/>
              </a:rPr>
              <a:t>Spotify</a:t>
            </a:r>
            <a:r>
              <a:rPr lang="en-US" sz="2800" b="1" dirty="0">
                <a:effectLst/>
                <a:latin typeface="Calibri" panose="020F0502020204030204" pitchFamily="34" charset="0"/>
                <a:ea typeface="Calibri" panose="020F0502020204030204" pitchFamily="34" charset="0"/>
                <a:cs typeface="Calibri" panose="020F0502020204030204" pitchFamily="34" charset="0"/>
              </a:rPr>
              <a:t> Music Recommendation</a:t>
            </a:r>
            <a:r>
              <a:rPr lang="en-US" sz="2800" dirty="0">
                <a:effectLst/>
                <a:latin typeface="Calibri" panose="020F0502020204030204" pitchFamily="34" charset="0"/>
                <a:ea typeface="Calibri" panose="020F0502020204030204" pitchFamily="34" charset="0"/>
                <a:cs typeface="SimSun" panose="02010600030101010101" pitchFamily="2" charset="-122"/>
              </a:rPr>
              <a:t/>
            </a:r>
            <a:br>
              <a:rPr lang="en-US" sz="2800" dirty="0">
                <a:effectLst/>
                <a:latin typeface="Calibri" panose="020F0502020204030204" pitchFamily="34" charset="0"/>
                <a:ea typeface="Calibri" panose="020F0502020204030204" pitchFamily="34" charset="0"/>
                <a:cs typeface="SimSun" panose="02010600030101010101" pitchFamily="2" charset="-122"/>
              </a:rPr>
            </a:br>
            <a:r>
              <a:rPr lang="en-US" sz="2800" b="1" dirty="0">
                <a:effectLst/>
                <a:latin typeface="Calibri" panose="020F0502020204030204" pitchFamily="34" charset="0"/>
                <a:ea typeface="Calibri" panose="020F0502020204030204" pitchFamily="34" charset="0"/>
                <a:cs typeface="Calibri" panose="020F0502020204030204" pitchFamily="34" charset="0"/>
              </a:rPr>
              <a:t>System”</a:t>
            </a:r>
            <a:br>
              <a:rPr lang="en-US" sz="2800" b="1" dirty="0">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“Universal College of Engineering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Technology,vallioor</a:t>
            </a: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Subtitle 2">
            <a:extLst>
              <a:ext uri="{FF2B5EF4-FFF2-40B4-BE49-F238E27FC236}">
                <a16:creationId xmlns="" xmlns:a16="http://schemas.microsoft.com/office/drawing/2014/main" id="{B544D721-CD0A-46B9-A317-43E07819202C}"/>
              </a:ext>
            </a:extLst>
          </p:cNvPr>
          <p:cNvSpPr>
            <a:spLocks noGrp="1"/>
          </p:cNvSpPr>
          <p:nvPr>
            <p:ph type="subTitle" idx="1"/>
          </p:nvPr>
        </p:nvSpPr>
        <p:spPr>
          <a:xfrm>
            <a:off x="1524000" y="3602038"/>
            <a:ext cx="9144000" cy="934103"/>
          </a:xfrm>
        </p:spPr>
        <p:txBody>
          <a:bodyPr/>
          <a:lstStyle/>
          <a:p>
            <a:endParaRPr lang="en-US" dirty="0"/>
          </a:p>
        </p:txBody>
      </p:sp>
      <p:graphicFrame>
        <p:nvGraphicFramePr>
          <p:cNvPr id="6" name="Table 5">
            <a:extLst>
              <a:ext uri="{FF2B5EF4-FFF2-40B4-BE49-F238E27FC236}">
                <a16:creationId xmlns="" xmlns:a16="http://schemas.microsoft.com/office/drawing/2014/main" id="{19514D86-43B7-4853-9179-32B2670FFF41}"/>
              </a:ext>
            </a:extLst>
          </p:cNvPr>
          <p:cNvGraphicFramePr>
            <a:graphicFrameLocks noGrp="1"/>
          </p:cNvGraphicFramePr>
          <p:nvPr>
            <p:extLst>
              <p:ext uri="{D42A27DB-BD31-4B8C-83A1-F6EECF244321}">
                <p14:modId xmlns="" xmlns:p14="http://schemas.microsoft.com/office/powerpoint/2010/main" val="1465982156"/>
              </p:ext>
            </p:extLst>
          </p:nvPr>
        </p:nvGraphicFramePr>
        <p:xfrm>
          <a:off x="7592883" y="4884119"/>
          <a:ext cx="3909060" cy="1600200"/>
        </p:xfrm>
        <a:graphic>
          <a:graphicData uri="http://schemas.openxmlformats.org/drawingml/2006/table">
            <a:tbl>
              <a:tblPr firstRow="1" firstCol="1" lastRow="1" lastCol="1" bandRow="1" bandCol="1">
                <a:tableStyleId>{5C22544A-7EE6-4342-B048-85BDC9FD1C3A}</a:tableStyleId>
              </a:tblPr>
              <a:tblGrid>
                <a:gridCol w="3909060">
                  <a:extLst>
                    <a:ext uri="{9D8B030D-6E8A-4147-A177-3AD203B41FA5}">
                      <a16:colId xmlns="" xmlns:a16="http://schemas.microsoft.com/office/drawing/2014/main" val="2153468057"/>
                    </a:ext>
                  </a:extLst>
                </a:gridCol>
              </a:tblGrid>
              <a:tr h="199390">
                <a:tc>
                  <a:txBody>
                    <a:bodyPr/>
                    <a:lstStyle/>
                    <a:p>
                      <a:pPr marL="0" marR="17780" algn="ctr">
                        <a:lnSpc>
                          <a:spcPct val="150000"/>
                        </a:lnSpc>
                        <a:spcBef>
                          <a:spcPts val="0"/>
                        </a:spcBef>
                        <a:spcAft>
                          <a:spcPts val="0"/>
                        </a:spcAft>
                      </a:pPr>
                      <a:r>
                        <a:rPr lang="en-US" sz="1400">
                          <a:effectLst/>
                        </a:rPr>
                        <a:t> </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 xmlns:a16="http://schemas.microsoft.com/office/drawing/2014/main" val="3257072230"/>
                  </a:ext>
                </a:extLst>
              </a:tr>
              <a:tr h="199390">
                <a:tc>
                  <a:txBody>
                    <a:bodyPr/>
                    <a:lstStyle/>
                    <a:p>
                      <a:pPr marL="0" marR="17780" algn="ctr">
                        <a:lnSpc>
                          <a:spcPct val="150000"/>
                        </a:lnSpc>
                        <a:spcBef>
                          <a:spcPts val="0"/>
                        </a:spcBef>
                        <a:spcAft>
                          <a:spcPts val="0"/>
                        </a:spcAft>
                      </a:pPr>
                      <a:r>
                        <a:rPr lang="en-US" sz="1400">
                          <a:effectLst/>
                        </a:rPr>
                        <a:t>Ramar Bose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 xmlns:a16="http://schemas.microsoft.com/office/drawing/2014/main" val="4007747845"/>
                  </a:ext>
                </a:extLst>
              </a:tr>
              <a:tr h="199390">
                <a:tc>
                  <a:txBody>
                    <a:bodyPr/>
                    <a:lstStyle/>
                    <a:p>
                      <a:pPr marL="0" marR="17780" algn="l">
                        <a:lnSpc>
                          <a:spcPct val="150000"/>
                        </a:lnSpc>
                        <a:spcBef>
                          <a:spcPts val="0"/>
                        </a:spcBef>
                        <a:spcAft>
                          <a:spcPts val="0"/>
                        </a:spcAft>
                      </a:pPr>
                      <a:r>
                        <a:rPr lang="en-US" sz="1400" dirty="0">
                          <a:effectLst/>
                        </a:rPr>
                        <a:t>Sr. AI Master Trainer</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endParaRPr>
                    </a:p>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 xmlns:a16="http://schemas.microsoft.com/office/drawing/2014/main" val="160717221"/>
                  </a:ext>
                </a:extLst>
              </a:tr>
            </a:tbl>
          </a:graphicData>
        </a:graphic>
      </p:graphicFrame>
      <p:graphicFrame>
        <p:nvGraphicFramePr>
          <p:cNvPr id="5" name="Table 4">
            <a:extLst>
              <a:ext uri="{FF2B5EF4-FFF2-40B4-BE49-F238E27FC236}">
                <a16:creationId xmlns="" xmlns:a16="http://schemas.microsoft.com/office/drawing/2014/main" id="{72182A88-B391-4768-BE04-E8CFDCD65533}"/>
              </a:ext>
            </a:extLst>
          </p:cNvPr>
          <p:cNvGraphicFramePr>
            <a:graphicFrameLocks noGrp="1"/>
          </p:cNvGraphicFramePr>
          <p:nvPr/>
        </p:nvGraphicFramePr>
        <p:xfrm>
          <a:off x="4164330" y="3725735"/>
          <a:ext cx="3863340" cy="580390"/>
        </p:xfrm>
        <a:graphic>
          <a:graphicData uri="http://schemas.openxmlformats.org/drawingml/2006/table">
            <a:tbl>
              <a:tblPr firstRow="1" firstCol="1" lastRow="1" lastCol="1" bandRow="1" bandCol="1">
                <a:tableStyleId>{5C22544A-7EE6-4342-B048-85BDC9FD1C3A}</a:tableStyleId>
              </a:tblPr>
              <a:tblGrid>
                <a:gridCol w="1448244">
                  <a:extLst>
                    <a:ext uri="{9D8B030D-6E8A-4147-A177-3AD203B41FA5}">
                      <a16:colId xmlns="" xmlns:a16="http://schemas.microsoft.com/office/drawing/2014/main" val="1691854965"/>
                    </a:ext>
                  </a:extLst>
                </a:gridCol>
                <a:gridCol w="2415096">
                  <a:extLst>
                    <a:ext uri="{9D8B030D-6E8A-4147-A177-3AD203B41FA5}">
                      <a16:colId xmlns="" xmlns:a16="http://schemas.microsoft.com/office/drawing/2014/main" val="4096651375"/>
                    </a:ext>
                  </a:extLst>
                </a:gridCol>
              </a:tblGrid>
              <a:tr h="219075">
                <a:tc>
                  <a:txBody>
                    <a:bodyPr/>
                    <a:lstStyle/>
                    <a:p>
                      <a:pPr marL="115570" marR="183515" algn="ctr">
                        <a:lnSpc>
                          <a:spcPct val="150000"/>
                        </a:lnSpc>
                        <a:spcBef>
                          <a:spcPts val="0"/>
                        </a:spcBef>
                        <a:spcAft>
                          <a:spcPts val="0"/>
                        </a:spcAft>
                      </a:pPr>
                      <a:r>
                        <a:rPr lang="en-US" sz="1200">
                          <a:effectLst/>
                        </a:rPr>
                        <a:t>NM ID</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0"/>
                        </a:spcBef>
                        <a:spcAft>
                          <a:spcPts val="0"/>
                        </a:spcAft>
                      </a:pPr>
                      <a:r>
                        <a:rPr lang="en-US" sz="1200">
                          <a:effectLst/>
                        </a:rPr>
                        <a:t>  NAME</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 xmlns:a16="http://schemas.microsoft.com/office/drawing/2014/main" val="3259629653"/>
                  </a:ext>
                </a:extLst>
              </a:tr>
              <a:tr h="306070">
                <a:tc>
                  <a:txBody>
                    <a:bodyPr/>
                    <a:lstStyle/>
                    <a:p>
                      <a:pPr marL="0" marR="156210" algn="ctr">
                        <a:lnSpc>
                          <a:spcPct val="150000"/>
                        </a:lnSpc>
                        <a:spcBef>
                          <a:spcPts val="445"/>
                        </a:spcBef>
                        <a:spcAft>
                          <a:spcPts val="0"/>
                        </a:spcAft>
                      </a:pPr>
                      <a:r>
                        <a:rPr lang="en-US" sz="1200">
                          <a:effectLst/>
                        </a:rPr>
                        <a:t>au962721103004</a:t>
                      </a:r>
                      <a:endParaRPr lang="en-US"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tc>
                  <a:txBody>
                    <a:bodyPr/>
                    <a:lstStyle/>
                    <a:p>
                      <a:pPr marL="0" marR="0">
                        <a:lnSpc>
                          <a:spcPct val="150000"/>
                        </a:lnSpc>
                        <a:spcBef>
                          <a:spcPts val="445"/>
                        </a:spcBef>
                        <a:spcAft>
                          <a:spcPts val="0"/>
                        </a:spcAft>
                      </a:pPr>
                      <a:r>
                        <a:rPr lang="en-US" sz="1200" dirty="0">
                          <a:effectLst/>
                        </a:rPr>
                        <a:t>PONSUMAN K</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tc>
                <a:extLst>
                  <a:ext uri="{0D108BD9-81ED-4DB2-BD59-A6C34878D82A}">
                    <a16:rowId xmlns="" xmlns:a16="http://schemas.microsoft.com/office/drawing/2014/main" val="1018359419"/>
                  </a:ext>
                </a:extLst>
              </a:tr>
            </a:tbl>
          </a:graphicData>
        </a:graphic>
      </p:graphicFrame>
    </p:spTree>
    <p:extLst>
      <p:ext uri="{BB962C8B-B14F-4D97-AF65-F5344CB8AC3E}">
        <p14:creationId xmlns=""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User Interface</a:t>
            </a:r>
            <a:endParaRPr lang="en-US" sz="2800" dirty="0">
              <a:latin typeface="Georgia" panose="02040502050405020303" pitchFamily="18" charset="0"/>
            </a:endParaRPr>
          </a:p>
        </p:txBody>
      </p:sp>
      <p:pic>
        <p:nvPicPr>
          <p:cNvPr id="4" name="Content Placeholder 3">
            <a:extLst>
              <a:ext uri="{FF2B5EF4-FFF2-40B4-BE49-F238E27FC236}">
                <a16:creationId xmlns="" xmlns:a16="http://schemas.microsoft.com/office/drawing/2014/main" id="{7BC75445-21FC-4C7B-87CF-2AF3B5CA76EB}"/>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Georgia" panose="02040502050405020303" pitchFamily="18" charset="0"/>
                <a:ea typeface="Calibri" panose="020F0502020204030204" pitchFamily="34" charset="0"/>
              </a:rPr>
              <a:t>Clustering Genres with K-Means</a:t>
            </a:r>
            <a:endParaRPr lang="en-US" sz="2400" dirty="0">
              <a:latin typeface="Georgia" panose="02040502050405020303" pitchFamily="18" charset="0"/>
            </a:endParaRPr>
          </a:p>
        </p:txBody>
      </p:sp>
      <p:pic>
        <p:nvPicPr>
          <p:cNvPr id="4" name="Content Placeholder 3">
            <a:extLst>
              <a:ext uri="{FF2B5EF4-FFF2-40B4-BE49-F238E27FC236}">
                <a16:creationId xmlns="" xmlns:a16="http://schemas.microsoft.com/office/drawing/2014/main" id="{B0E81439-BA86-46B4-81D7-F1967B503597}"/>
              </a:ext>
            </a:extLst>
          </p:cNvPr>
          <p:cNvPicPr>
            <a:picLocks noGrp="1"/>
          </p:cNvPicPr>
          <p:nvPr>
            <p:ph idx="1"/>
          </p:nvPr>
        </p:nvPicPr>
        <p:blipFill>
          <a:blip r:embed="rId2">
            <a:extLst>
              <a:ext uri="{28A0092B-C50C-407E-A947-70E740481C1C}">
                <a14:useLocalDpi xmlns=""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Clustering Songs with K-Means</a:t>
            </a:r>
            <a:endParaRPr lang="en-US" sz="2800" dirty="0">
              <a:latin typeface="Georgia" panose="02040502050405020303" pitchFamily="18" charset="0"/>
            </a:endParaRPr>
          </a:p>
        </p:txBody>
      </p:sp>
      <p:pic>
        <p:nvPicPr>
          <p:cNvPr id="4" name="Content Placeholder 3">
            <a:extLst>
              <a:ext uri="{FF2B5EF4-FFF2-40B4-BE49-F238E27FC236}">
                <a16:creationId xmlns="" xmlns:a16="http://schemas.microsoft.com/office/drawing/2014/main" id="{58B0F759-8F95-4F9B-BE21-DAD6D940860F}"/>
              </a:ext>
            </a:extLst>
          </p:cNvPr>
          <p:cNvPicPr>
            <a:picLocks noGrp="1"/>
          </p:cNvPicPr>
          <p:nvPr>
            <p:ph idx="1"/>
          </p:nvPr>
        </p:nvPicPr>
        <p:blipFill>
          <a:blip r:embed="rId2">
            <a:extLst>
              <a:ext uri="{28A0092B-C50C-407E-A947-70E740481C1C}">
                <a14:useLocalDpi xmlns=""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CONCLUSION</a:t>
            </a:r>
            <a:r>
              <a:rPr lang="en-US" sz="2800" dirty="0">
                <a:effectLst/>
                <a:latin typeface="Georgia" panose="02040502050405020303" pitchFamily="18" charset="0"/>
                <a:ea typeface="Calibri" panose="020F0502020204030204" pitchFamily="34" charset="0"/>
                <a:cs typeface="SimSun" panose="02010600030101010101" pitchFamily="2" charset="-122"/>
              </a:rPr>
              <a:t/>
            </a:r>
            <a:br>
              <a:rPr lang="en-US" sz="2800" dirty="0">
                <a:effectLst/>
                <a:latin typeface="Georgia" panose="02040502050405020303" pitchFamily="18" charset="0"/>
                <a:ea typeface="Calibri" panose="020F0502020204030204" pitchFamily="34" charset="0"/>
                <a:cs typeface="SimSun" panose="02010600030101010101" pitchFamily="2" charset="-122"/>
              </a:rPr>
            </a:br>
            <a:endParaRPr lang="en-US" sz="2800" dirty="0">
              <a:latin typeface="Georgia" panose="02040502050405020303" pitchFamily="18" charset="0"/>
            </a:endParaRPr>
          </a:p>
        </p:txBody>
      </p:sp>
      <p:sp>
        <p:nvSpPr>
          <p:cNvPr id="3" name="Content Placeholder 2">
            <a:extLst>
              <a:ext uri="{FF2B5EF4-FFF2-40B4-BE49-F238E27FC236}">
                <a16:creationId xmlns="" xmlns:a16="http://schemas.microsoft.com/office/drawing/2014/main" id="{0A5F49FD-FD64-4253-BEE3-FE27CD5C5D7B}"/>
              </a:ext>
            </a:extLst>
          </p:cNvPr>
          <p:cNvSpPr>
            <a:spLocks noGrp="1"/>
          </p:cNvSpPr>
          <p:nvPr>
            <p:ph idx="1"/>
          </p:nvPr>
        </p:nvSpPr>
        <p:spPr/>
        <p:txBody>
          <a:bodyPr>
            <a:noAutofit/>
          </a:bodyPr>
          <a:lstStyle/>
          <a:p>
            <a:pPr marL="0" indent="0">
              <a:buNone/>
            </a:pP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FUTURE SCOPE</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3" name="Content Placeholder 2">
            <a:extLst>
              <a:ext uri="{FF2B5EF4-FFF2-40B4-BE49-F238E27FC236}">
                <a16:creationId xmlns="" xmlns:a16="http://schemas.microsoft.com/office/drawing/2014/main" id="{C119526F-00EB-4D1C-BCDF-4B583962B79B}"/>
              </a:ext>
            </a:extLst>
          </p:cNvPr>
          <p:cNvSpPr>
            <a:spLocks noGrp="1"/>
          </p:cNvSpPr>
          <p:nvPr>
            <p:ph idx="1"/>
          </p:nvPr>
        </p:nvSpPr>
        <p:spPr/>
        <p:txBody>
          <a:bodyPr>
            <a:noAutofit/>
          </a:bodyPr>
          <a:lstStyle/>
          <a:p>
            <a:pPr marL="0" marR="0" algn="just">
              <a:lnSpc>
                <a:spcPct val="150000"/>
              </a:lnSpc>
              <a:spcBef>
                <a:spcPts val="0"/>
              </a:spcBef>
              <a:spcAft>
                <a:spcPts val="800"/>
              </a:spcAft>
            </a:pP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1800" dirty="0" err="1">
                <a:solidFill>
                  <a:srgbClr val="111111"/>
                </a:solidFill>
                <a:effectLst/>
                <a:latin typeface="Georgia" panose="02040502050405020303" pitchFamily="18" charset="0"/>
                <a:ea typeface="Roboto" panose="02000000000000000000" pitchFamily="2" charset="0"/>
                <a:cs typeface="Roboto" panose="02000000000000000000" pitchFamily="2" charset="0"/>
              </a:rPr>
              <a:t>spotify</a:t>
            </a:r>
            <a:r>
              <a:rPr lang="en-US" sz="1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music recommendations system interact with their customers, leading to improved customer satisfaction and loyalty.</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REFERENCES</a:t>
            </a:r>
            <a:r>
              <a:rPr lang="en-US" sz="2800" dirty="0">
                <a:effectLst/>
                <a:latin typeface="Georgia" panose="02040502050405020303" pitchFamily="18" charset="0"/>
                <a:ea typeface="Times New Roman" panose="02020603050405020304" pitchFamily="18" charset="0"/>
              </a:rPr>
              <a:t/>
            </a:r>
            <a:br>
              <a:rPr lang="en-US" sz="2800" dirty="0">
                <a:effectLst/>
                <a:latin typeface="Georgia" panose="02040502050405020303" pitchFamily="18" charset="0"/>
                <a:ea typeface="Times New Roman" panose="02020603050405020304" pitchFamily="18" charset="0"/>
              </a:rPr>
            </a:br>
            <a:endParaRPr lang="en-US" sz="2800" dirty="0">
              <a:latin typeface="Georgia" panose="02040502050405020303" pitchFamily="18" charset="0"/>
            </a:endParaRPr>
          </a:p>
        </p:txBody>
      </p:sp>
      <p:sp>
        <p:nvSpPr>
          <p:cNvPr id="3" name="Content Placeholder 2">
            <a:extLst>
              <a:ext uri="{FF2B5EF4-FFF2-40B4-BE49-F238E27FC236}">
                <a16:creationId xmlns="" xmlns:a16="http://schemas.microsoft.com/office/drawing/2014/main" id="{F1DCD58D-7DFD-4C33-B0BE-FD50A0FE7F86}"/>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smtClean="0"/>
              <a:t>https://github.com/ponsuman/PONSUMAN-K/tree/main/code</a:t>
            </a:r>
            <a:r>
              <a:rPr lang="en-US" sz="1800" dirty="0" smtClean="0">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PonSuman</a:t>
            </a:r>
            <a:r>
              <a:rPr lang="en-US" sz="1800" dirty="0">
                <a:latin typeface="Times New Roman" panose="02020603050405020304" pitchFamily="18" charset="0"/>
                <a:ea typeface="Times New Roman" panose="02020603050405020304" pitchFamily="18" charset="0"/>
              </a:rPr>
              <a:t> K</a:t>
            </a:r>
            <a:r>
              <a:rPr lang="en-US" sz="1800" dirty="0">
                <a:effectLst/>
                <a:latin typeface="Times New Roman" panose="02020603050405020304" pitchFamily="18" charset="0"/>
                <a:ea typeface="Times New Roman" panose="02020603050405020304" pitchFamily="18" charset="0"/>
              </a:rPr>
              <a:t>, 2024</a:t>
            </a:r>
          </a:p>
          <a:p>
            <a:pPr marL="342900" marR="0" lvl="0" indent="-342900">
              <a:lnSpc>
                <a:spcPct val="150000"/>
              </a:lnSpc>
              <a:spcBef>
                <a:spcPts val="0"/>
              </a:spcBef>
              <a:spcAft>
                <a:spcPts val="0"/>
              </a:spcAft>
              <a:buFont typeface="+mj-lt"/>
              <a:buAutoNum type="arabicPeriod"/>
            </a:pPr>
            <a:r>
              <a:rPr lang="en-US" sz="1800" dirty="0" smtClean="0"/>
              <a:t>https://github.com/ponsuman/PONSUMAN-K/tree/main/Video,</a:t>
            </a:r>
            <a:r>
              <a:rPr lang="en-US" sz="1800" dirty="0" smtClean="0">
                <a:latin typeface="Times New Roman" panose="02020603050405020304" pitchFamily="18" charset="0"/>
                <a:ea typeface="Times New Roman" panose="02020603050405020304" pitchFamily="18" charset="0"/>
              </a:rPr>
              <a:t>PonSuman </a:t>
            </a:r>
            <a:r>
              <a:rPr lang="en-US" sz="1800" dirty="0">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2024</a:t>
            </a:r>
          </a:p>
          <a:p>
            <a:pPr marL="342900" marR="0" lvl="0" indent="-342900">
              <a:lnSpc>
                <a:spcPct val="150000"/>
              </a:lnSpc>
              <a:spcBef>
                <a:spcPts val="0"/>
              </a:spcBef>
              <a:spcAft>
                <a:spcPts val="0"/>
              </a:spcAft>
              <a:buFont typeface="+mj-lt"/>
              <a:buAutoNum type="arabicPeriod"/>
            </a:pPr>
            <a:r>
              <a:rPr lang="en-US" sz="1800" smtClean="0"/>
              <a:t>https://github.com/ponsuman/PONSUMAN-K/tree/main/project%20report</a:t>
            </a:r>
            <a:r>
              <a:rPr lang="en-US" sz="1800" smtClean="0">
                <a:effectLst/>
                <a:latin typeface="Times New Roman" panose="02020603050405020304" pitchFamily="18" charset="0"/>
                <a:ea typeface="Times New Roman" panose="02020603050405020304" pitchFamily="18" charset="0"/>
              </a:rPr>
              <a:t>,</a:t>
            </a:r>
            <a:r>
              <a:rPr lang="en-US" sz="1800" smtClean="0">
                <a:latin typeface="Times New Roman" panose="02020603050405020304" pitchFamily="18" charset="0"/>
                <a:ea typeface="Times New Roman" panose="02020603050405020304" pitchFamily="18" charset="0"/>
              </a:rPr>
              <a:t>PonSuman </a:t>
            </a:r>
            <a:r>
              <a:rPr lang="en-US" sz="1800" dirty="0">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2024 </a:t>
            </a:r>
          </a:p>
          <a:p>
            <a:pPr marL="0" indent="0">
              <a:buNone/>
            </a:pPr>
            <a:endParaRPr lang="en-US" dirty="0"/>
          </a:p>
        </p:txBody>
      </p:sp>
    </p:spTree>
    <p:extLst>
      <p:ext uri="{BB962C8B-B14F-4D97-AF65-F5344CB8AC3E}">
        <p14:creationId xmlns=""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33C83-ED5C-4FEF-BFA0-D35FA6949474}"/>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rPr>
              <a:t>                                                                                          </a:t>
            </a:r>
            <a:r>
              <a:rPr lang="en-US" sz="2800" b="1" dirty="0">
                <a:effectLst/>
                <a:latin typeface="Calibri" panose="020F0502020204030204" pitchFamily="34" charset="0"/>
                <a:ea typeface="Times New Roman" panose="02020603050405020304"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Georgia" panose="02040502050405020303" pitchFamily="18" charset="0"/>
                <a:ea typeface="Calibri" panose="020F0502020204030204" pitchFamily="34"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Georgia" panose="02040502050405020303" pitchFamily="18" charset="0"/>
            </a:endParaRPr>
          </a:p>
        </p:txBody>
      </p:sp>
    </p:spTree>
    <p:extLst>
      <p:ext uri="{BB962C8B-B14F-4D97-AF65-F5344CB8AC3E}">
        <p14:creationId xmlns=""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400" b="1" dirty="0">
                <a:effectLst/>
                <a:latin typeface="Georgia" panose="02040502050405020303" pitchFamily="18" charset="0"/>
                <a:ea typeface="Calibri" panose="020F0502020204030204" pitchFamily="34" charset="0"/>
              </a:rPr>
              <a:t>INTRODUCTION</a:t>
            </a:r>
            <a:endParaRPr lang="en-US" sz="2400" dirty="0">
              <a:latin typeface="Georgia" panose="02040502050405020303" pitchFamily="18" charset="0"/>
            </a:endParaRPr>
          </a:p>
        </p:txBody>
      </p:sp>
      <p:sp>
        <p:nvSpPr>
          <p:cNvPr id="3" name="Content Placeholder 2">
            <a:extLst>
              <a:ext uri="{FF2B5EF4-FFF2-40B4-BE49-F238E27FC236}">
                <a16:creationId xmlns="" xmlns:a16="http://schemas.microsoft.com/office/drawing/2014/main" id="{406699A4-57F7-4B3F-A04F-D72FD2CBE9F4}"/>
              </a:ext>
            </a:extLst>
          </p:cNvPr>
          <p:cNvSpPr>
            <a:spLocks noGrp="1"/>
          </p:cNvSpPr>
          <p:nvPr>
            <p:ph idx="1"/>
          </p:nvPr>
        </p:nvSpPr>
        <p:spPr/>
        <p:txBody>
          <a:bodyPr/>
          <a:lstStyle/>
          <a:p>
            <a:pPr marL="0" indent="0">
              <a:buNone/>
            </a:pP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In today’s competitive world, understanding customer behavior and preferences is crucial for customer retention and revenue generation. However, </a:t>
            </a:r>
            <a:r>
              <a:rPr lang="en-US" sz="18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spotify</a:t>
            </a:r>
            <a:r>
              <a:rPr lang="en-US" sz="1800" dirty="0">
                <a:solidFill>
                  <a:srgbClr val="111111"/>
                </a:solidFill>
                <a:effectLst/>
                <a:latin typeface="Roboto" panose="02000000000000000000" pitchFamily="2" charset="0"/>
                <a:ea typeface="Roboto" panose="02000000000000000000" pitchFamily="2" charset="0"/>
                <a:cs typeface="Roboto" panose="02000000000000000000" pitchFamily="2"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Georgia" panose="02040502050405020303" pitchFamily="18" charset="0"/>
                <a:ea typeface="Calibri" panose="020F0502020204030204" pitchFamily="34" charset="0"/>
                <a:cs typeface="SimSun" panose="02010600030101010101" pitchFamily="2" charset="-122"/>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 xmlns:a16="http://schemas.microsoft.com/office/drawing/2014/main" id="{ACCBE409-9F00-4176-BA61-B1F5731BCE31}"/>
              </a:ext>
            </a:extLst>
          </p:cNvPr>
          <p:cNvSpPr>
            <a:spLocks noGrp="1"/>
          </p:cNvSpPr>
          <p:nvPr>
            <p:ph idx="1"/>
          </p:nvPr>
        </p:nvSpPr>
        <p:spPr/>
        <p:txBody>
          <a:bodyPr/>
          <a:lstStyle/>
          <a:p>
            <a:r>
              <a:rPr lang="en-US" dirty="0"/>
              <a:t>Find optimal number of clusters using the Elbow method</a:t>
            </a:r>
          </a:p>
          <a:p>
            <a:r>
              <a:rPr lang="en-US" dirty="0"/>
              <a:t>Fit the K-means model</a:t>
            </a:r>
          </a:p>
          <a:p>
            <a:r>
              <a:rPr lang="en-US" dirty="0"/>
              <a:t>Add a column with the corresponding clusters</a:t>
            </a:r>
          </a:p>
          <a:p>
            <a:r>
              <a:rPr lang="en-US" dirty="0"/>
              <a:t>Find out the maximum occurring cluster number according to user’s favorite track types</a:t>
            </a:r>
          </a:p>
          <a:p>
            <a:r>
              <a:rPr lang="en-US" dirty="0"/>
              <a:t>Sort the cluster numbers and find out the number which occurs the most</a:t>
            </a:r>
          </a:p>
          <a:p>
            <a:r>
              <a:rPr lang="en-US" dirty="0"/>
              <a:t>Get the tracks of that cluster and print the first five rows of the </a:t>
            </a:r>
            <a:r>
              <a:rPr lang="en-US" dirty="0" err="1"/>
              <a:t>dataframe</a:t>
            </a:r>
            <a:r>
              <a:rPr lang="en-US" dirty="0"/>
              <a:t> having that cluster number as their type</a:t>
            </a:r>
          </a:p>
          <a:p>
            <a:endParaRPr lang="en-US" dirty="0"/>
          </a:p>
        </p:txBody>
      </p:sp>
    </p:spTree>
    <p:extLst>
      <p:ext uri="{BB962C8B-B14F-4D97-AF65-F5344CB8AC3E}">
        <p14:creationId xmlns=""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178D2-040F-4761-BBEC-9FC4433A63C6}"/>
              </a:ext>
            </a:extLst>
          </p:cNvPr>
          <p:cNvSpPr>
            <a:spLocks noGrp="1"/>
          </p:cNvSpPr>
          <p:nvPr>
            <p:ph type="title"/>
          </p:nvPr>
        </p:nvSpPr>
        <p:spPr/>
        <p:txBody>
          <a:bodyPr/>
          <a:lstStyle/>
          <a:p>
            <a:r>
              <a:rPr lang="en-US" dirty="0"/>
              <a:t>                    </a:t>
            </a:r>
            <a:r>
              <a:rPr lang="en-US" sz="2800" dirty="0">
                <a:latin typeface="Georgia" panose="02040502050405020303" pitchFamily="18" charset="0"/>
              </a:rPr>
              <a:t>Advantages</a:t>
            </a:r>
          </a:p>
        </p:txBody>
      </p:sp>
      <p:sp>
        <p:nvSpPr>
          <p:cNvPr id="3" name="Content Placeholder 2">
            <a:extLst>
              <a:ext uri="{FF2B5EF4-FFF2-40B4-BE49-F238E27FC236}">
                <a16:creationId xmlns="" xmlns:a16="http://schemas.microsoft.com/office/drawing/2014/main" id="{07A9DCAC-A0D5-49A8-910D-B7249EE97568}"/>
              </a:ext>
            </a:extLst>
          </p:cNvPr>
          <p:cNvSpPr>
            <a:spLocks noGrp="1"/>
          </p:cNvSpPr>
          <p:nvPr>
            <p:ph idx="1"/>
          </p:nvPr>
        </p:nvSpPr>
        <p:spPr/>
        <p:txBody>
          <a:bodyPr/>
          <a:lstStyle/>
          <a:p>
            <a:r>
              <a:rPr lang="en-US" sz="2400" dirty="0">
                <a:latin typeface="Georgia" panose="02040502050405020303" pitchFamily="18" charset="0"/>
              </a:rPr>
              <a:t>Data-Driven Decisions: Spotify music recommendations system makes decisions based on real-time data analysis.</a:t>
            </a:r>
          </a:p>
          <a:p>
            <a:r>
              <a:rPr lang="en-US" sz="2400" dirty="0">
                <a:latin typeface="Georgia" panose="02040502050405020303" pitchFamily="18" charset="0"/>
              </a:rPr>
              <a:t>Improved Customer Engagement: Understanding customer behavior and trends can help </a:t>
            </a:r>
            <a:r>
              <a:rPr lang="en-US" sz="2400" dirty="0" err="1">
                <a:latin typeface="Georgia" panose="02040502050405020303" pitchFamily="18" charset="0"/>
              </a:rPr>
              <a:t>spotify</a:t>
            </a:r>
            <a:r>
              <a:rPr lang="en-US" sz="2400" dirty="0">
                <a:latin typeface="Georgia" panose="02040502050405020303" pitchFamily="18" charset="0"/>
              </a:rPr>
              <a:t> music recommendation system engage with their customers more effectively.</a:t>
            </a:r>
          </a:p>
          <a:p>
            <a:r>
              <a:rPr lang="en-US" sz="2400" dirty="0">
                <a:latin typeface="Georgia" panose="02040502050405020303" pitchFamily="18" charset="0"/>
              </a:rPr>
              <a:t>Customer Satisfactions: By listing their preferences songs, customer will get satisfaction.</a:t>
            </a:r>
          </a:p>
          <a:p>
            <a:pPr marL="0" indent="0">
              <a:buNone/>
            </a:pPr>
            <a:endParaRPr lang="en-US" sz="2400" dirty="0">
              <a:latin typeface="Georgia" panose="02040502050405020303" pitchFamily="18" charset="0"/>
            </a:endParaRPr>
          </a:p>
        </p:txBody>
      </p:sp>
    </p:spTree>
    <p:extLst>
      <p:ext uri="{BB962C8B-B14F-4D97-AF65-F5344CB8AC3E}">
        <p14:creationId xmlns=""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Services Used</a:t>
            </a:r>
          </a:p>
        </p:txBody>
      </p:sp>
      <p:sp>
        <p:nvSpPr>
          <p:cNvPr id="3" name="Content Placeholder 2">
            <a:extLst>
              <a:ext uri="{FF2B5EF4-FFF2-40B4-BE49-F238E27FC236}">
                <a16:creationId xmlns="" xmlns:a16="http://schemas.microsoft.com/office/drawing/2014/main" id="{77EB8DE3-5E4D-4EB7-AF21-4C1466D10DE5}"/>
              </a:ext>
            </a:extLst>
          </p:cNvPr>
          <p:cNvSpPr>
            <a:spLocks noGrp="1"/>
          </p:cNvSpPr>
          <p:nvPr>
            <p:ph idx="1"/>
          </p:nvPr>
        </p:nvSpPr>
        <p:spPr/>
        <p:txBody>
          <a:bodyPr>
            <a:normAutofit fontScale="92500" lnSpcReduction="10000"/>
          </a:bodyPr>
          <a:lstStyle/>
          <a:p>
            <a:r>
              <a:rPr lang="en-US" sz="2600" dirty="0">
                <a:latin typeface="Georgia" panose="02040502050405020303" pitchFamily="18" charset="0"/>
              </a:rPr>
              <a:t>Data Collection and Storage Services: Spotify music recommendations system need to collect and store customer data in real-time. During the Extract phase, </a:t>
            </a:r>
            <a:r>
              <a:rPr lang="en-US" sz="2600" dirty="0" err="1">
                <a:latin typeface="Georgia" panose="02040502050405020303" pitchFamily="18" charset="0"/>
              </a:rPr>
              <a:t>PySpark</a:t>
            </a:r>
            <a:r>
              <a:rPr lang="en-US" sz="2600" dirty="0">
                <a:latin typeface="Georgia" panose="02040502050405020303" pitchFamily="18" charset="0"/>
              </a:rPr>
              <a:t> was used to read and extract the relevant data from the datasets. The main dataset has been deployed to </a:t>
            </a:r>
            <a:r>
              <a:rPr lang="en-US" sz="2600" dirty="0" err="1">
                <a:latin typeface="Georgia" panose="02040502050405020303" pitchFamily="18" charset="0"/>
              </a:rPr>
              <a:t>HerokuSQL</a:t>
            </a:r>
            <a:r>
              <a:rPr lang="en-US" sz="2600" dirty="0">
                <a:latin typeface="Georgia" panose="02040502050405020303" pitchFamily="18" charset="0"/>
              </a:rPr>
              <a:t> Cloud Database and all model-related files retrieve data from there. Also, </a:t>
            </a:r>
            <a:r>
              <a:rPr lang="en-US" sz="2600" dirty="0" err="1">
                <a:latin typeface="Georgia" panose="02040502050405020303" pitchFamily="18" charset="0"/>
              </a:rPr>
              <a:t>Deta</a:t>
            </a:r>
            <a:r>
              <a:rPr lang="en-US" sz="2600" dirty="0">
                <a:latin typeface="Georgia" panose="02040502050405020303" pitchFamily="18" charset="0"/>
              </a:rPr>
              <a:t> Space cloud database is used to store the Bayesian Personalized Ranking model parameters.</a:t>
            </a:r>
          </a:p>
          <a:p>
            <a:endParaRPr lang="en-US" sz="2600" dirty="0">
              <a:latin typeface="Georgia" panose="02040502050405020303" pitchFamily="18" charset="0"/>
            </a:endParaRPr>
          </a:p>
          <a:p>
            <a:r>
              <a:rPr lang="en-US" sz="2600" dirty="0">
                <a:latin typeface="Georgia" panose="02040502050405020303" pitchFamily="18" charset="0"/>
              </a:rPr>
              <a:t>Data Processing Services: </a:t>
            </a:r>
            <a:r>
              <a:rPr lang="en-US" sz="2600" dirty="0" err="1">
                <a:latin typeface="Georgia" panose="02040502050405020303" pitchFamily="18" charset="0"/>
              </a:rPr>
              <a:t>PySpark</a:t>
            </a:r>
            <a:r>
              <a:rPr lang="en-US" sz="2600" dirty="0">
                <a:latin typeface="Georgia" panose="02040502050405020303" pitchFamily="18" charset="0"/>
              </a:rPr>
              <a:t> was used to transform the extracted data into a suitable format for merging and analysis.</a:t>
            </a:r>
          </a:p>
          <a:p>
            <a:r>
              <a:rPr lang="en-US" sz="2600" dirty="0">
                <a:latin typeface="Georgia" panose="02040502050405020303" pitchFamily="18" charset="0"/>
              </a:rPr>
              <a:t>Machine Learning Services: The Bayesian Personalized Ranking (BPR) model has been deployed using </a:t>
            </a:r>
            <a:r>
              <a:rPr lang="en-US" sz="2600" dirty="0" err="1">
                <a:latin typeface="Georgia" panose="02040502050405020303" pitchFamily="18" charset="0"/>
              </a:rPr>
              <a:t>FastAPI</a:t>
            </a:r>
            <a:r>
              <a:rPr lang="en-US" sz="2600" dirty="0">
                <a:latin typeface="Georgia" panose="02040502050405020303" pitchFamily="18" charset="0"/>
              </a:rPr>
              <a:t>, </a:t>
            </a:r>
            <a:r>
              <a:rPr lang="en-US" sz="2600" dirty="0" err="1">
                <a:latin typeface="Georgia" panose="02040502050405020303" pitchFamily="18" charset="0"/>
              </a:rPr>
              <a:t>Github</a:t>
            </a:r>
            <a:r>
              <a:rPr lang="en-US" sz="2600" dirty="0">
                <a:latin typeface="Georgia" panose="02040502050405020303" pitchFamily="18" charset="0"/>
              </a:rPr>
              <a:t> Actions, and </a:t>
            </a:r>
            <a:r>
              <a:rPr lang="en-US" sz="2600" dirty="0" err="1">
                <a:latin typeface="Georgia" panose="02040502050405020303" pitchFamily="18" charset="0"/>
              </a:rPr>
              <a:t>Deta</a:t>
            </a:r>
            <a:r>
              <a:rPr lang="en-US" sz="2600" dirty="0">
                <a:latin typeface="Georgia" panose="02040502050405020303" pitchFamily="18" charset="0"/>
              </a:rPr>
              <a:t> as an API hosted on Heroku..</a:t>
            </a:r>
          </a:p>
          <a:p>
            <a:endParaRPr lang="en-US" dirty="0"/>
          </a:p>
        </p:txBody>
      </p:sp>
    </p:spTree>
    <p:extLst>
      <p:ext uri="{BB962C8B-B14F-4D97-AF65-F5344CB8AC3E}">
        <p14:creationId xmlns=""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33F6B-BECA-4C12-B8DB-B28CC6D92206}"/>
              </a:ext>
            </a:extLst>
          </p:cNvPr>
          <p:cNvSpPr>
            <a:spLocks noGrp="1"/>
          </p:cNvSpPr>
          <p:nvPr>
            <p:ph type="title"/>
          </p:nvPr>
        </p:nvSpPr>
        <p:spPr/>
        <p:txBody>
          <a:bodyPr>
            <a:normAutofit/>
          </a:bodyPr>
          <a:lstStyle/>
          <a:p>
            <a:r>
              <a:rPr lang="en-US" sz="2800" dirty="0">
                <a:latin typeface="Georgia" panose="02040502050405020303" pitchFamily="18" charset="0"/>
              </a:rPr>
              <a:t>                  Tools and Software used</a:t>
            </a:r>
          </a:p>
        </p:txBody>
      </p:sp>
      <p:sp>
        <p:nvSpPr>
          <p:cNvPr id="3" name="Content Placeholder 2">
            <a:extLst>
              <a:ext uri="{FF2B5EF4-FFF2-40B4-BE49-F238E27FC236}">
                <a16:creationId xmlns="" xmlns:a16="http://schemas.microsoft.com/office/drawing/2014/main" id="{3582E609-147E-4C91-AD92-45358226A199}"/>
              </a:ext>
            </a:extLst>
          </p:cNvPr>
          <p:cNvSpPr>
            <a:spLocks noGrp="1"/>
          </p:cNvSpPr>
          <p:nvPr>
            <p:ph idx="1"/>
          </p:nvPr>
        </p:nvSpPr>
        <p:spPr/>
        <p:txBody>
          <a:bodyPr>
            <a:normAutofit fontScale="47500" lnSpcReduction="20000"/>
          </a:bodyPr>
          <a:lstStyle/>
          <a:p>
            <a:pPr marL="0" indent="0">
              <a:buNone/>
            </a:pPr>
            <a:r>
              <a:rPr lang="en-US" sz="3800" dirty="0">
                <a:latin typeface="Georgia" panose="02040502050405020303" pitchFamily="18" charset="0"/>
              </a:rPr>
              <a:t>Tools: </a:t>
            </a:r>
          </a:p>
          <a:p>
            <a:pPr marL="0" indent="0">
              <a:buNone/>
            </a:pPr>
            <a:r>
              <a:rPr lang="en-US" sz="3800" dirty="0">
                <a:latin typeface="Georgia" panose="02040502050405020303" pitchFamily="18" charset="0"/>
              </a:rPr>
              <a:t>1.Docker Python </a:t>
            </a:r>
          </a:p>
          <a:p>
            <a:pPr marL="0" indent="0">
              <a:buNone/>
            </a:pPr>
            <a:r>
              <a:rPr lang="en-US" sz="3800" dirty="0">
                <a:latin typeface="Georgia" panose="02040502050405020303" pitchFamily="18" charset="0"/>
              </a:rPr>
              <a:t>2. Visual Studio Code</a:t>
            </a:r>
          </a:p>
          <a:p>
            <a:pPr marL="0" indent="0">
              <a:buNone/>
            </a:pPr>
            <a:r>
              <a:rPr lang="en-US" sz="3800" dirty="0">
                <a:latin typeface="Georgia" panose="02040502050405020303" pitchFamily="18" charset="0"/>
              </a:rPr>
              <a:t>Software Requirements:</a:t>
            </a:r>
          </a:p>
          <a:p>
            <a:pPr marL="0" indent="0">
              <a:buNone/>
            </a:pPr>
            <a:r>
              <a:rPr lang="en-US" sz="3800" dirty="0">
                <a:latin typeface="Georgia" panose="02040502050405020303" pitchFamily="18" charset="0"/>
              </a:rPr>
              <a:t>Python uses the following packages for this project.</a:t>
            </a:r>
          </a:p>
          <a:p>
            <a:pPr marL="0" indent="0">
              <a:buNone/>
            </a:pPr>
            <a:r>
              <a:rPr lang="en-US" sz="3800" dirty="0">
                <a:latin typeface="Georgia" panose="02040502050405020303" pitchFamily="18" charset="0"/>
              </a:rPr>
              <a:t>1.	requests</a:t>
            </a:r>
          </a:p>
          <a:p>
            <a:pPr marL="0" indent="0">
              <a:buNone/>
            </a:pPr>
            <a:r>
              <a:rPr lang="en-US" sz="3800" dirty="0">
                <a:latin typeface="Georgia" panose="02040502050405020303" pitchFamily="18" charset="0"/>
              </a:rPr>
              <a:t>2.	</a:t>
            </a:r>
            <a:r>
              <a:rPr lang="en-US" sz="3800" dirty="0" err="1">
                <a:latin typeface="Georgia" panose="02040502050405020303" pitchFamily="18" charset="0"/>
              </a:rPr>
              <a:t>Spotipy</a:t>
            </a:r>
            <a:r>
              <a:rPr lang="en-US" sz="3800" dirty="0">
                <a:latin typeface="Georgia" panose="02040502050405020303" pitchFamily="18" charset="0"/>
              </a:rPr>
              <a:t> </a:t>
            </a:r>
          </a:p>
          <a:p>
            <a:pPr marL="0" indent="0">
              <a:buNone/>
            </a:pPr>
            <a:r>
              <a:rPr lang="en-US" sz="3800" dirty="0">
                <a:latin typeface="Georgia" panose="02040502050405020303" pitchFamily="18" charset="0"/>
              </a:rPr>
              <a:t>3.	</a:t>
            </a:r>
            <a:r>
              <a:rPr lang="en-US" sz="3800" dirty="0" err="1">
                <a:latin typeface="Georgia" panose="02040502050405020303" pitchFamily="18" charset="0"/>
              </a:rPr>
              <a:t>Streamlit</a:t>
            </a:r>
            <a:endParaRPr lang="en-US" sz="3800" dirty="0">
              <a:latin typeface="Georgia" panose="02040502050405020303" pitchFamily="18" charset="0"/>
            </a:endParaRPr>
          </a:p>
          <a:p>
            <a:pPr marL="0" indent="0">
              <a:buNone/>
            </a:pPr>
            <a:r>
              <a:rPr lang="en-US" sz="3800" dirty="0">
                <a:latin typeface="Georgia" panose="02040502050405020303" pitchFamily="18" charset="0"/>
              </a:rPr>
              <a:t>4.	</a:t>
            </a:r>
            <a:r>
              <a:rPr lang="en-US" sz="3800" dirty="0" err="1">
                <a:latin typeface="Georgia" panose="02040502050405020303" pitchFamily="18" charset="0"/>
              </a:rPr>
              <a:t>IPython</a:t>
            </a:r>
            <a:endParaRPr lang="en-US" sz="3800" dirty="0">
              <a:latin typeface="Georgia" panose="02040502050405020303" pitchFamily="18" charset="0"/>
            </a:endParaRPr>
          </a:p>
          <a:p>
            <a:pPr marL="0" indent="0">
              <a:buNone/>
            </a:pPr>
            <a:r>
              <a:rPr lang="en-US" sz="3800" dirty="0">
                <a:latin typeface="Georgia" panose="02040502050405020303" pitchFamily="18" charset="0"/>
              </a:rPr>
              <a:t>5.	Pandas</a:t>
            </a:r>
          </a:p>
          <a:p>
            <a:pPr marL="0" indent="0">
              <a:buNone/>
            </a:pPr>
            <a:r>
              <a:rPr lang="en-US" sz="3800" dirty="0" err="1">
                <a:latin typeface="Georgia" panose="02040502050405020303" pitchFamily="18" charset="0"/>
              </a:rPr>
              <a:t>FrontEnd</a:t>
            </a:r>
            <a:endParaRPr lang="en-US" sz="3800" dirty="0">
              <a:latin typeface="Georgia" panose="02040502050405020303" pitchFamily="18" charset="0"/>
            </a:endParaRPr>
          </a:p>
          <a:p>
            <a:pPr marL="0" indent="0">
              <a:buNone/>
            </a:pPr>
            <a:r>
              <a:rPr lang="en-US" sz="3800" dirty="0">
                <a:latin typeface="Georgia" panose="02040502050405020303" pitchFamily="18" charset="0"/>
              </a:rPr>
              <a:t>1.HTML</a:t>
            </a:r>
          </a:p>
          <a:p>
            <a:pPr marL="0" indent="0">
              <a:buNone/>
            </a:pPr>
            <a:r>
              <a:rPr lang="en-US" sz="3800" dirty="0">
                <a:latin typeface="Georgia" panose="02040502050405020303" pitchFamily="18" charset="0"/>
              </a:rPr>
              <a:t>2.JavaScript File (.</a:t>
            </a:r>
            <a:r>
              <a:rPr lang="en-US" sz="3800" dirty="0" err="1">
                <a:latin typeface="Georgia" panose="02040502050405020303" pitchFamily="18" charset="0"/>
              </a:rPr>
              <a:t>js</a:t>
            </a:r>
            <a:r>
              <a:rPr lang="en-US" dirty="0"/>
              <a:t>)</a:t>
            </a:r>
          </a:p>
        </p:txBody>
      </p:sp>
    </p:spTree>
    <p:extLst>
      <p:ext uri="{BB962C8B-B14F-4D97-AF65-F5344CB8AC3E}">
        <p14:creationId xmlns=""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E53A-47A6-4C02-9959-B42601E7AF3C}"/>
              </a:ext>
            </a:extLst>
          </p:cNvPr>
          <p:cNvSpPr>
            <a:spLocks noGrp="1"/>
          </p:cNvSpPr>
          <p:nvPr>
            <p:ph type="title"/>
          </p:nvPr>
        </p:nvSpPr>
        <p:spPr/>
        <p:txBody>
          <a:bodyPr>
            <a:normAutofit/>
          </a:bodyPr>
          <a:lstStyle/>
          <a:p>
            <a:r>
              <a:rPr lang="en-US" sz="2800" dirty="0">
                <a:solidFill>
                  <a:srgbClr val="111111"/>
                </a:solidFill>
                <a:effectLst/>
                <a:latin typeface="Georgia" panose="02040502050405020303" pitchFamily="18" charset="0"/>
                <a:ea typeface="Roboto" panose="02000000000000000000" pitchFamily="2" charset="0"/>
                <a:cs typeface="Roboto" panose="02000000000000000000" pitchFamily="2" charset="0"/>
              </a:rPr>
              <a:t>                                     high-level architecture</a:t>
            </a:r>
            <a:endParaRPr lang="en-US" sz="2800" dirty="0">
              <a:latin typeface="Georgia" panose="02040502050405020303" pitchFamily="18" charset="0"/>
            </a:endParaRPr>
          </a:p>
        </p:txBody>
      </p:sp>
      <p:sp>
        <p:nvSpPr>
          <p:cNvPr id="3" name="Content Placeholder 2">
            <a:extLst>
              <a:ext uri="{FF2B5EF4-FFF2-40B4-BE49-F238E27FC236}">
                <a16:creationId xmlns="" xmlns:a16="http://schemas.microsoft.com/office/drawing/2014/main" id="{6529469E-4ABF-4A55-BFF8-E6E2E2B90A2B}"/>
              </a:ext>
            </a:extLst>
          </p:cNvPr>
          <p:cNvSpPr>
            <a:spLocks noGrp="1"/>
          </p:cNvSpPr>
          <p:nvPr>
            <p:ph idx="1"/>
          </p:nvPr>
        </p:nvSpPr>
        <p:spPr/>
        <p:txBody>
          <a:bodyPr/>
          <a:lstStyle/>
          <a:p>
            <a:pPr marL="0" indent="0">
              <a:buNone/>
            </a:pPr>
            <a:r>
              <a:rPr lang="en-US" dirty="0"/>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t>                                                                                             </a:t>
            </a:r>
            <a:r>
              <a:rPr lang="en-US" sz="1800" b="1" dirty="0">
                <a:effectLst/>
                <a:latin typeface="Times New Roman" panose="02020603050405020304" pitchFamily="18" charset="0"/>
                <a:ea typeface="Calibri" panose="020F0502020204030204" pitchFamily="34" charset="0"/>
                <a:cs typeface="SimSun" panose="02010600030101010101" pitchFamily="2" charset="-122"/>
              </a:rPr>
              <a:t>Database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                                            HTML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js</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HerokuSQL</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Cloud </a:t>
            </a:r>
            <a:r>
              <a:rPr lang="en-US" sz="1800" b="1" dirty="0" err="1">
                <a:effectLst/>
                <a:latin typeface="Times New Roman" panose="02020603050405020304" pitchFamily="18" charset="0"/>
                <a:ea typeface="Calibri" panose="020F0502020204030204" pitchFamily="34" charset="0"/>
                <a:cs typeface="SimSun" panose="02010600030101010101" pitchFamily="2" charset="-122"/>
              </a:rPr>
              <a:t>DataBase</a:t>
            </a:r>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US" dirty="0"/>
          </a:p>
        </p:txBody>
      </p:sp>
      <p:pic>
        <p:nvPicPr>
          <p:cNvPr id="17" name="Graphic 1">
            <a:extLst>
              <a:ext uri="{FF2B5EF4-FFF2-40B4-BE49-F238E27FC236}">
                <a16:creationId xmlns=""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Data Flow Diagram</a:t>
            </a:r>
          </a:p>
        </p:txBody>
      </p:sp>
      <p:pic>
        <p:nvPicPr>
          <p:cNvPr id="4" name="Content Placeholder 3">
            <a:extLst>
              <a:ext uri="{FF2B5EF4-FFF2-40B4-BE49-F238E27FC236}">
                <a16:creationId xmlns="" xmlns:a16="http://schemas.microsoft.com/office/drawing/2014/main" id="{732CFA9F-0866-41C4-996B-0EAD5C58FAAD}"/>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833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“Universal College of Engineering and Technology,vallioor”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CSE</cp:lastModifiedBy>
  <cp:revision>6</cp:revision>
  <dcterms:created xsi:type="dcterms:W3CDTF">2024-04-28T10:18:44Z</dcterms:created>
  <dcterms:modified xsi:type="dcterms:W3CDTF">2024-04-29T09:53:15Z</dcterms:modified>
</cp:coreProperties>
</file>