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5" r:id="rId4"/>
    <p:sldId id="256" r:id="rId5"/>
    <p:sldId id="262" r:id="rId6"/>
    <p:sldId id="266" r:id="rId7"/>
    <p:sldId id="264" r:id="rId8"/>
    <p:sldId id="267" r:id="rId9"/>
    <p:sldId id="270" r:id="rId10"/>
    <p:sldId id="271" r:id="rId11"/>
    <p:sldId id="272" r:id="rId12"/>
    <p:sldId id="269" r:id="rId13"/>
    <p:sldId id="273" r:id="rId14"/>
    <p:sldId id="274" r:id="rId15"/>
    <p:sldId id="275" r:id="rId16"/>
    <p:sldId id="281" r:id="rId17"/>
    <p:sldId id="277" r:id="rId18"/>
    <p:sldId id="278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CF281-510D-BCD6-02E5-EF5CFC89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CFD76C-9D24-D488-6B30-35E58081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17E134-A78B-41D6-7900-9E514B3D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DC392-A294-E5ED-0DB6-051C6FE7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F58065-97B7-4276-9469-A9F3985F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70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E61FA-9E07-B737-10D1-A59F4824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029B41-4336-5A8E-705D-0037E77C4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9788D4-BBCA-0A44-2A95-11AB1486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664F0A-FC93-AC08-950B-B85C3449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0D9132-B591-3253-40E6-7FD874E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E6D487-1CD3-A2E6-BF09-33F16113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0754D1-829C-B16B-0D58-5A706DC59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16FEA6-40E2-AE5E-9603-D80C3F79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569E7B-A8D2-259B-BCC9-1473BC46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EDF604-CC0F-7323-22F5-AAACC33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48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06D47-D032-C8F7-27D7-3640ED24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BB982B-22BC-8E95-0149-432E5DDF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FF3EBA-856A-1A1D-F5DD-960EEF99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643D80-2FC2-1125-3B89-C3BA40ED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4DE3F-A3C0-D067-4220-6B4004E2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48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A8CE9-FADA-AFC8-1548-93D78155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5F9374-8499-D034-9784-A0132AF5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1F3F32-85C6-EF58-7D57-3BE23680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4684D-3C45-C67A-E287-AEECF2C2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09532-FA94-C75B-A168-F576DBE6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83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66BD7-D573-DBD6-48F5-327056CD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6ED002-FD17-B6FB-8E46-2CCFA9D45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637C2E-174D-5B34-B4AA-F8DD78BD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13837F-B419-D6C3-D47E-4D16FF59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F9492A-FEFF-4CCA-C4F8-D955E93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E76CE5-9A36-6347-86E7-341370D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2D4C5-CF69-7B2E-9ACD-6058AA91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8F8F1-26CE-0530-C8BB-318EFCDF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58B2F4-0E8E-BE6A-8762-C02B31C3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1A5FDD-DDD7-6525-9071-4457FE31F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CFA0AD-1B03-B351-6597-88DB3B06E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F163F5-D471-54D1-CFA0-FFF2F5E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322EA1-57F3-E610-9E42-FDDFDCF5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1C7507C-F920-A05A-46BF-D491951C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00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AF801-8AD9-648B-58FF-1519893E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75170C-47BB-49F4-F865-F44145DC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5B0FE-311E-F63B-D2BA-4F7E45A0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2B4320-3628-3ED4-7DB0-1BC1CC8F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1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9F20B5-80C8-7BE5-86D6-5D0CB6BB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593E8F-0A3B-E50E-7AD2-741BBF5B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28C2CA-B8D2-D937-2246-90C5D44E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59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384FA-349C-D54D-516A-2A5F448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BA3BCD-3618-3C92-4FE0-174FD988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387C95-09B6-6615-9C3F-850CF280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C3AF20-AB43-3C53-CAD1-F875AA2F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C2D259-5916-7CDB-D406-156200BB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0DAF24-5765-F561-D4EE-C7B2A537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1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C203F-8F3A-2AA1-010D-C085D78F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140C7D-C4E3-C4C9-AB9C-F610C785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2B0E41-E06F-212B-46E8-943CB018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4CF9EF-DF1E-34B2-4F88-094E2FF4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82EEAD-3045-4965-B57F-4F136367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B6DE71-7630-9063-9DAB-94B5A5CB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2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93D9FE-ECD4-7AF2-6704-66C10A26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BB85AE-9F40-D73F-4C8E-4E104D13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27F923-7123-875C-EBE9-0230E54F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5763-8D20-5341-ABAB-308C2F8AE6D0}" type="datetimeFigureOut">
              <a:rPr lang="it-IT" smtClean="0"/>
              <a:t>12/05/23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256779-643A-A0FE-CBDA-2BE31E725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FD097-63BB-6771-FC57-C6B114C8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92B8-1C51-074E-B5B1-48214DAF2B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3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399D2-58F8-C6B8-8FC0-8164A3898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652"/>
            <a:ext cx="9144000" cy="1229901"/>
          </a:xfrm>
        </p:spPr>
        <p:txBody>
          <a:bodyPr>
            <a:normAutofit/>
          </a:bodyPr>
          <a:lstStyle/>
          <a:p>
            <a:r>
              <a:rPr lang="it-IT" sz="5400" dirty="0"/>
              <a:t>Esercizio 3 – RIA Version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05CC88-5E27-3DCE-3451-02BCD557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926"/>
            <a:ext cx="9144000" cy="1655762"/>
          </a:xfrm>
        </p:spPr>
        <p:txBody>
          <a:bodyPr/>
          <a:lstStyle/>
          <a:p>
            <a:r>
              <a:rPr lang="it-IT" dirty="0"/>
              <a:t>Flavia </a:t>
            </a:r>
            <a:r>
              <a:rPr lang="it-IT" dirty="0" err="1"/>
              <a:t>Nicotri</a:t>
            </a:r>
            <a:r>
              <a:rPr lang="it-IT" dirty="0"/>
              <a:t> – </a:t>
            </a:r>
            <a:r>
              <a:rPr lang="it-IT"/>
              <a:t>Elia Pontiggia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648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Controller/Client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50012"/>
              </p:ext>
            </p:extLst>
          </p:nvPr>
        </p:nvGraphicFramePr>
        <p:xfrm>
          <a:off x="838200" y="1797269"/>
          <a:ext cx="10515600" cy="43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/>
                        <a:t>Index </a:t>
                      </a:r>
                      <a:r>
                        <a:rPr lang="it-IT" dirty="0">
                          <a:sym typeface="Wingdings" pitchFamily="2" charset="2"/>
                        </a:rPr>
                        <a:t> login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login.js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username, </a:t>
                      </a:r>
                      <a:r>
                        <a:rPr lang="it-IT" dirty="0" err="1"/>
                        <a:t>psw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CheckLogin.java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main.js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GetTree.java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1821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formContainer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nome,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AppendCategory.java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treeDiv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</a:t>
                      </a:r>
                      <a:r>
                        <a:rPr lang="it-IT" dirty="0" err="1">
                          <a:sym typeface="Wingdings" pitchFamily="2" charset="2"/>
                        </a:rPr>
                        <a:t>blur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treeDiv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id, </a:t>
                      </a:r>
                      <a:r>
                        <a:rPr lang="it-IT" dirty="0" err="1"/>
                        <a:t>newName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RenameCategory.java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apri categoria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imgContainer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OpenCategory.java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A5530F-5CDD-8E08-E56D-5E03619CE0E1}"/>
              </a:ext>
            </a:extLst>
          </p:cNvPr>
          <p:cNvSpPr txBox="1"/>
          <p:nvPr/>
        </p:nvSpPr>
        <p:spPr>
          <a:xfrm>
            <a:off x="7838504" y="566241"/>
            <a:ext cx="351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makeCall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chiamata</a:t>
            </a:r>
            <a:r>
              <a:rPr lang="en-US" dirty="0">
                <a:solidFill>
                  <a:srgbClr val="FF0000"/>
                </a:solidFill>
              </a:rPr>
              <a:t> da </a:t>
            </a:r>
            <a:r>
              <a:rPr lang="en-US" dirty="0" err="1">
                <a:solidFill>
                  <a:srgbClr val="FF0000"/>
                </a:solidFill>
              </a:rPr>
              <a:t>ogni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controllore</a:t>
            </a:r>
            <a:r>
              <a:rPr lang="en-US" dirty="0">
                <a:solidFill>
                  <a:srgbClr val="FF0000"/>
                </a:solidFill>
              </a:rPr>
              <a:t> per </a:t>
            </a:r>
            <a:r>
              <a:rPr lang="en-US" dirty="0" err="1">
                <a:solidFill>
                  <a:srgbClr val="FF0000"/>
                </a:solidFill>
              </a:rPr>
              <a:t>ogni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evento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che</a:t>
            </a:r>
            <a:r>
              <a:rPr lang="en-US" dirty="0">
                <a:solidFill>
                  <a:srgbClr val="FF0000"/>
                </a:solidFill>
              </a:rPr>
              <a:t> ha un </a:t>
            </a:r>
            <a:r>
              <a:rPr lang="en-US" dirty="0" err="1">
                <a:solidFill>
                  <a:srgbClr val="FF0000"/>
                </a:solidFill>
              </a:rPr>
              <a:t>riscontro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asincrono</a:t>
            </a:r>
            <a:r>
              <a:rPr lang="en-US" dirty="0">
                <a:solidFill>
                  <a:srgbClr val="FF0000"/>
                </a:solidFill>
              </a:rPr>
              <a:t> server side</a:t>
            </a:r>
          </a:p>
        </p:txBody>
      </p:sp>
    </p:spTree>
    <p:extLst>
      <p:ext uri="{BB962C8B-B14F-4D97-AF65-F5344CB8AC3E}">
        <p14:creationId xmlns:p14="http://schemas.microsoft.com/office/powerpoint/2010/main" val="254913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Controller/Client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97847"/>
              </p:ext>
            </p:extLst>
          </p:nvPr>
        </p:nvGraphicFramePr>
        <p:xfrm>
          <a:off x="838200" y="1324304"/>
          <a:ext cx="10515600" cy="4604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imgcontainer</a:t>
                      </a:r>
                      <a:r>
                        <a:rPr lang="it-IT" dirty="0">
                          <a:sym typeface="Wingdings" pitchFamily="2" charset="2"/>
                        </a:rPr>
                        <a:t>  chiudi immagini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imgContainer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drop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</a:t>
                      </a:r>
                      <a:r>
                        <a:rPr lang="it-IT" dirty="0" err="1">
                          <a:sym typeface="Wingdings" pitchFamily="2" charset="2"/>
                        </a:rPr>
                        <a:t>confirm</a:t>
                      </a:r>
                      <a:r>
                        <a:rPr lang="it-IT" dirty="0">
                          <a:sym typeface="Wingdings" pitchFamily="2" charset="2"/>
                        </a:rPr>
                        <a:t>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id_from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id_to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CoyHere.java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annulla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treeContainer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logout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Logout.java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3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A9C83-A775-0CF2-95DF-5A90CC6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Login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A22DF272-A5BB-FD6B-7ACE-B25CFD2D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0" y="767556"/>
            <a:ext cx="4711700" cy="520700"/>
          </a:xfrm>
          <a:prstGeom prst="rect">
            <a:avLst/>
          </a:prstGeom>
        </p:spPr>
      </p:pic>
      <p:pic>
        <p:nvPicPr>
          <p:cNvPr id="12" name="Segnaposto contenuto 11" descr="Immagine che contiene testo, ricevuta, linea, schermata&#10;&#10;Descrizione generata automaticamente">
            <a:extLst>
              <a:ext uri="{FF2B5EF4-FFF2-40B4-BE49-F238E27FC236}">
                <a16:creationId xmlns:a16="http://schemas.microsoft.com/office/drawing/2014/main" id="{A4F80E1C-216B-0491-4094-754066C36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7376" y="1825625"/>
            <a:ext cx="10457247" cy="4351338"/>
          </a:xfrm>
        </p:spPr>
      </p:pic>
    </p:spTree>
    <p:extLst>
      <p:ext uri="{BB962C8B-B14F-4D97-AF65-F5344CB8AC3E}">
        <p14:creationId xmlns:p14="http://schemas.microsoft.com/office/powerpoint/2010/main" val="407788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A90DE-443F-4703-FFC4-889173B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Event: caricamento OnePage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BF994734-E563-2C00-B50B-51FBBAA6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606"/>
            <a:ext cx="10515600" cy="4055376"/>
          </a:xfrm>
        </p:spPr>
      </p:pic>
    </p:spTree>
    <p:extLst>
      <p:ext uri="{BB962C8B-B14F-4D97-AF65-F5344CB8AC3E}">
        <p14:creationId xmlns:p14="http://schemas.microsoft.com/office/powerpoint/2010/main" val="425790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FEDCF-0FE1-8BA3-BE78-39096F64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Evento: </a:t>
            </a:r>
            <a:r>
              <a:rPr lang="it-IT" dirty="0" err="1"/>
              <a:t>OpenCategory</a:t>
            </a:r>
            <a:endParaRPr lang="it-IT" dirty="0"/>
          </a:p>
        </p:txBody>
      </p:sp>
      <p:pic>
        <p:nvPicPr>
          <p:cNvPr id="5" name="Segnaposto contenuto 4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0E5FCF97-CCFD-F46B-925C-41BED4C2E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926" y="1825625"/>
            <a:ext cx="7204148" cy="4351338"/>
          </a:xfrm>
        </p:spPr>
      </p:pic>
    </p:spTree>
    <p:extLst>
      <p:ext uri="{BB962C8B-B14F-4D97-AF65-F5344CB8AC3E}">
        <p14:creationId xmlns:p14="http://schemas.microsoft.com/office/powerpoint/2010/main" val="260073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D9C1A-E8A2-4372-6313-455AAD21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AppendCategory</a:t>
            </a:r>
            <a:endParaRPr lang="it-IT" dirty="0"/>
          </a:p>
        </p:txBody>
      </p:sp>
      <p:pic>
        <p:nvPicPr>
          <p:cNvPr id="5" name="Segnaposto contenuto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39A0E3-EF8B-40FA-D16B-63BC88A4B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312" y="1825625"/>
            <a:ext cx="7475375" cy="4351338"/>
          </a:xfrm>
        </p:spPr>
      </p:pic>
    </p:spTree>
    <p:extLst>
      <p:ext uri="{BB962C8B-B14F-4D97-AF65-F5344CB8AC3E}">
        <p14:creationId xmlns:p14="http://schemas.microsoft.com/office/powerpoint/2010/main" val="48525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0CE68-911B-6166-A42D-0A637CFD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Drag&amp;Drop</a:t>
            </a:r>
            <a:endParaRPr lang="it-IT" dirty="0"/>
          </a:p>
        </p:txBody>
      </p:sp>
      <p:pic>
        <p:nvPicPr>
          <p:cNvPr id="5" name="Segnaposto contenuto 4" descr="Immagine che contiene testo, diagramma, Parallelo, schermata&#10;&#10;Descrizione generata automaticamente">
            <a:extLst>
              <a:ext uri="{FF2B5EF4-FFF2-40B4-BE49-F238E27FC236}">
                <a16:creationId xmlns:a16="http://schemas.microsoft.com/office/drawing/2014/main" id="{B0C8D61E-ADED-E79C-5BAD-0C8EF12B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885"/>
          <a:stretch/>
        </p:blipFill>
        <p:spPr>
          <a:xfrm>
            <a:off x="3003519" y="1690688"/>
            <a:ext cx="6184961" cy="4734345"/>
          </a:xfrm>
        </p:spPr>
      </p:pic>
    </p:spTree>
    <p:extLst>
      <p:ext uri="{BB962C8B-B14F-4D97-AF65-F5344CB8AC3E}">
        <p14:creationId xmlns:p14="http://schemas.microsoft.com/office/powerpoint/2010/main" val="242643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BF405-1DD4-2884-6BFF-E68101F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</a:t>
            </a:r>
            <a:r>
              <a:rPr lang="it-IT" dirty="0" err="1"/>
              <a:t>Rename</a:t>
            </a:r>
            <a:endParaRPr lang="it-IT" dirty="0"/>
          </a:p>
        </p:txBody>
      </p:sp>
      <p:pic>
        <p:nvPicPr>
          <p:cNvPr id="5" name="Segnaposto contenuto 4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51B51E34-0B69-9486-9057-A14F32E16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511"/>
          <a:stretch/>
        </p:blipFill>
        <p:spPr>
          <a:xfrm>
            <a:off x="2815375" y="1819275"/>
            <a:ext cx="6561250" cy="4802187"/>
          </a:xfrm>
        </p:spPr>
      </p:pic>
    </p:spTree>
    <p:extLst>
      <p:ext uri="{BB962C8B-B14F-4D97-AF65-F5344CB8AC3E}">
        <p14:creationId xmlns:p14="http://schemas.microsoft.com/office/powerpoint/2010/main" val="206751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4EBD2-29D8-6EAE-A818-47901F05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Event: Logout</a:t>
            </a:r>
          </a:p>
        </p:txBody>
      </p:sp>
      <p:pic>
        <p:nvPicPr>
          <p:cNvPr id="7" name="Segnaposto contenuto 6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428DF788-EFF4-D1B4-B6B0-B717919AE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460"/>
          <a:stretch/>
        </p:blipFill>
        <p:spPr>
          <a:xfrm>
            <a:off x="838200" y="1690688"/>
            <a:ext cx="10632853" cy="2475443"/>
          </a:xfrm>
        </p:spPr>
      </p:pic>
    </p:spTree>
    <p:extLst>
      <p:ext uri="{BB962C8B-B14F-4D97-AF65-F5344CB8AC3E}">
        <p14:creationId xmlns:p14="http://schemas.microsoft.com/office/powerpoint/2010/main" val="239335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1EC76-DA55-660D-D11D-93754752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E-R del Database</a:t>
            </a:r>
            <a:br>
              <a:rPr lang="it-IT" dirty="0"/>
            </a:br>
            <a:r>
              <a:rPr lang="it-IT" dirty="0"/>
              <a:t>(lo stesso della versione HTML)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76112B1-0F87-898B-D5C2-FE0D9EF1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5562" y="2805906"/>
            <a:ext cx="7000875" cy="2390775"/>
          </a:xfrm>
        </p:spPr>
      </p:pic>
    </p:spTree>
    <p:extLst>
      <p:ext uri="{BB962C8B-B14F-4D97-AF65-F5344CB8AC3E}">
        <p14:creationId xmlns:p14="http://schemas.microsoft.com/office/powerpoint/2010/main" val="25691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2F66387-691D-8AA0-B949-546722A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97BCEB2-51F1-F662-CF7D-FCA39F8D0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Account (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username VARCHAR(64) PRIMARY KEY,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password CHAR(32) NOT NULL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 AUTO_INCREMENT,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 VARCHAR(128) NOT NULL,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REFERENCES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ON UPDATE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ON DELETE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D861C6-F953-2350-B8D0-E4C966AC1E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Image (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 AUTO_INCREMENT,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 LONGBLOB NOT NULL,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TABLE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Belongs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couple_ID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PRIMARY KEY,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REFERENCES Image(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ON UPDATE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ON DELETE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FOREIGN KEY 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REFERENCES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category_ID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ON UPDATE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ON DELETE </a:t>
            </a:r>
            <a:r>
              <a:rPr lang="it-IT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cascade</a:t>
            </a:r>
            <a:endParaRPr lang="it-IT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641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A8B09C9-3966-507A-1BB8-A88181E4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</a:rPr>
              <a:t>Si realizzi un’applicazione client server web che estende e/o modifica le specifiche precedenti come segue: </a:t>
            </a:r>
            <a:endParaRPr lang="it-IT" dirty="0"/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Dopo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login</a:t>
            </a:r>
            <a:r>
              <a:rPr lang="it-IT" sz="1800" dirty="0">
                <a:effectLst/>
                <a:latin typeface="Calibri" panose="020F0502020204030204" pitchFamily="34" charset="0"/>
              </a:rPr>
              <a:t> dell’utente, l’intera applicazione è realizzata con un’unica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pagina</a:t>
            </a:r>
            <a:r>
              <a:rPr lang="it-IT" sz="1800" dirty="0">
                <a:effectLst/>
                <a:latin typeface="Calibri" panose="020F0502020204030204" pitchFamily="34" charset="0"/>
              </a:rPr>
              <a:t>.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Ogni interazione dell’utente è gestita senza ricaricare completamente la pagina, ma produce l’invocazione asincrona del server e l’eventuale modifica del contenuto da aggiornare a seguito dell’evento.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La funzione di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copia</a:t>
            </a:r>
            <a:r>
              <a:rPr lang="it-IT" sz="1800" dirty="0">
                <a:effectLst/>
                <a:latin typeface="Calibri" panose="020F0502020204030204" pitchFamily="34" charset="0"/>
              </a:rPr>
              <a:t> di un sottoalbero è realizzata mediante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drag &amp; drop</a:t>
            </a:r>
            <a:r>
              <a:rPr lang="it-IT" sz="1800" dirty="0">
                <a:effectLst/>
                <a:latin typeface="Calibri" panose="020F0502020204030204" pitchFamily="34" charset="0"/>
              </a:rPr>
              <a:t>. A seguito del drop della radice del sottoalbero da copiare compare una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finestra di dialogo </a:t>
            </a:r>
            <a:r>
              <a:rPr lang="it-IT" sz="1800" dirty="0">
                <a:effectLst/>
                <a:latin typeface="Calibri" panose="020F0502020204030204" pitchFamily="34" charset="0"/>
              </a:rPr>
              <a:t>con cui l’utente </a:t>
            </a:r>
            <a:r>
              <a:rPr lang="it-IT" sz="1800" dirty="0" err="1">
                <a:effectLst/>
                <a:latin typeface="Calibri" panose="020F0502020204030204" pitchFamily="34" charset="0"/>
              </a:rPr>
              <a:t>puo</a:t>
            </a:r>
            <a:r>
              <a:rPr lang="it-IT" sz="1800" dirty="0">
                <a:effectLst/>
                <a:latin typeface="Calibri" panose="020F0502020204030204" pitchFamily="34" charset="0"/>
              </a:rPr>
              <a:t>̀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confermare</a:t>
            </a:r>
            <a:r>
              <a:rPr lang="it-IT" sz="1800" dirty="0">
                <a:effectLst/>
                <a:latin typeface="Calibri" panose="020F0502020204030204" pitchFamily="34" charset="0"/>
              </a:rPr>
              <a:t> o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cancellare</a:t>
            </a:r>
            <a:r>
              <a:rPr lang="it-IT" sz="1800" dirty="0">
                <a:effectLst/>
                <a:latin typeface="Calibri" panose="020F0502020204030204" pitchFamily="34" charset="0"/>
              </a:rPr>
              <a:t> la copia. La conferma produce l’aggiornamento solo a lato client dell’albero. La cancellazione riconduce allo stato precedente al drag &amp; drop. A seguito della conferma compare un </a:t>
            </a:r>
            <a:r>
              <a:rPr lang="it-IT" sz="18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bottone SALVA</a:t>
            </a:r>
            <a:r>
              <a:rPr lang="it-IT" sz="1800" dirty="0">
                <a:effectLst/>
                <a:latin typeface="Calibri" panose="020F0502020204030204" pitchFamily="34" charset="0"/>
              </a:rPr>
              <a:t> che consente il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salvataggio</a:t>
            </a:r>
            <a:r>
              <a:rPr lang="it-IT" sz="1800" dirty="0">
                <a:effectLst/>
                <a:latin typeface="Calibri" panose="020F0502020204030204" pitchFamily="34" charset="0"/>
              </a:rPr>
              <a:t> a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</a:rPr>
              <a:t>lato server della tassonomia modificata.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TimesNewRomanPSMT"/>
              </a:rPr>
              <a:t>●  </a:t>
            </a:r>
            <a:r>
              <a:rPr lang="it-IT" sz="1800" dirty="0">
                <a:effectLst/>
                <a:latin typeface="Calibri" panose="020F0502020204030204" pitchFamily="34" charset="0"/>
              </a:rPr>
              <a:t>L’utente </a:t>
            </a:r>
            <a:r>
              <a:rPr lang="it-IT" sz="1800" dirty="0" err="1">
                <a:effectLst/>
                <a:latin typeface="Calibri" panose="020F0502020204030204" pitchFamily="34" charset="0"/>
              </a:rPr>
              <a:t>puo</a:t>
            </a:r>
            <a:r>
              <a:rPr lang="it-IT" sz="1800" dirty="0">
                <a:effectLst/>
                <a:latin typeface="Calibri" panose="020F0502020204030204" pitchFamily="34" charset="0"/>
              </a:rPr>
              <a:t>̀ </a:t>
            </a:r>
            <a:r>
              <a:rPr lang="it-IT" sz="18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cliccare </a:t>
            </a:r>
            <a:r>
              <a:rPr lang="it-IT" sz="1800" dirty="0">
                <a:effectLst/>
                <a:latin typeface="Calibri" panose="020F0502020204030204" pitchFamily="34" charset="0"/>
              </a:rPr>
              <a:t>sul nome di una categoria. A seguito di tale evento compare al posto del nome un campo di input contente la stringa del nome modificabile. L’evento di perdita del focus del campo di input produce il </a:t>
            </a:r>
            <a:r>
              <a:rPr lang="it-IT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salvataggio</a:t>
            </a:r>
            <a:r>
              <a:rPr lang="it-IT" sz="1800" dirty="0">
                <a:effectLst/>
                <a:latin typeface="Calibri" panose="020F0502020204030204" pitchFamily="34" charset="0"/>
              </a:rPr>
              <a:t> nel database del nome modificato della categoria. </a:t>
            </a:r>
            <a:endParaRPr lang="it-IT" dirty="0">
              <a:effectLst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B6249A8-BCF4-651E-B2BA-A9C859E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 Applicativi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5CCB13E-7A74-1E2B-BA09-D41185AEE577}"/>
              </a:ext>
            </a:extLst>
          </p:cNvPr>
          <p:cNvSpPr txBox="1"/>
          <p:nvPr/>
        </p:nvSpPr>
        <p:spPr>
          <a:xfrm>
            <a:off x="7451125" y="6105730"/>
            <a:ext cx="43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pages</a:t>
            </a:r>
            <a:r>
              <a:rPr lang="it-IT" dirty="0"/>
              <a:t>, </a:t>
            </a:r>
            <a:r>
              <a:rPr lang="it-IT" dirty="0" err="1">
                <a:solidFill>
                  <a:srgbClr val="00B050"/>
                </a:solidFill>
              </a:rPr>
              <a:t>view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components</a:t>
            </a:r>
            <a:r>
              <a:rPr lang="it-IT" dirty="0"/>
              <a:t>, </a:t>
            </a:r>
            <a:r>
              <a:rPr lang="it-IT" dirty="0">
                <a:solidFill>
                  <a:srgbClr val="0070C0"/>
                </a:solidFill>
              </a:rPr>
              <a:t>events, </a:t>
            </a:r>
            <a:r>
              <a:rPr lang="it-IT" dirty="0">
                <a:solidFill>
                  <a:schemeClr val="accent2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8665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2C676-3211-9481-8C10-277838AA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Completamento delle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B4804-8D79-D210-9BEC-9764F67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Sulla </a:t>
            </a:r>
            <a:r>
              <a:rPr lang="it-IT" dirty="0">
                <a:solidFill>
                  <a:srgbClr val="FF0000"/>
                </a:solidFill>
              </a:rPr>
              <a:t>pagina principale </a:t>
            </a:r>
            <a:r>
              <a:rPr lang="it-IT" dirty="0"/>
              <a:t>è presente un </a:t>
            </a:r>
            <a:r>
              <a:rPr lang="it-IT" dirty="0">
                <a:solidFill>
                  <a:srgbClr val="00B050"/>
                </a:solidFill>
              </a:rPr>
              <a:t>link</a:t>
            </a:r>
            <a:r>
              <a:rPr lang="it-IT" dirty="0"/>
              <a:t> per effettuare il </a:t>
            </a:r>
            <a:r>
              <a:rPr lang="it-IT" dirty="0">
                <a:solidFill>
                  <a:schemeClr val="accent2"/>
                </a:solidFill>
              </a:rPr>
              <a:t>logout</a:t>
            </a:r>
          </a:p>
          <a:p>
            <a:r>
              <a:rPr lang="it-IT" dirty="0"/>
              <a:t>Se, durante il </a:t>
            </a:r>
            <a:r>
              <a:rPr lang="it-IT" dirty="0">
                <a:solidFill>
                  <a:srgbClr val="FF0000"/>
                </a:solidFill>
              </a:rPr>
              <a:t>login</a:t>
            </a:r>
            <a:r>
              <a:rPr lang="it-IT" dirty="0"/>
              <a:t>, le </a:t>
            </a:r>
            <a:r>
              <a:rPr lang="it-IT" dirty="0">
                <a:solidFill>
                  <a:srgbClr val="0070C0"/>
                </a:solidFill>
              </a:rPr>
              <a:t>credenziali inserite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/>
              <a:t>sono </a:t>
            </a:r>
            <a:r>
              <a:rPr lang="it-IT" dirty="0">
                <a:solidFill>
                  <a:srgbClr val="0070C0"/>
                </a:solidFill>
              </a:rPr>
              <a:t>errate</a:t>
            </a:r>
            <a:r>
              <a:rPr lang="it-IT" dirty="0"/>
              <a:t>, viene ricaricata la pagina di login che visualizza un messaggio di errore</a:t>
            </a:r>
          </a:p>
          <a:p>
            <a:r>
              <a:rPr lang="it-IT" dirty="0">
                <a:solidFill>
                  <a:srgbClr val="0070C0"/>
                </a:solidFill>
              </a:rPr>
              <a:t>Cliccando su una categoria</a:t>
            </a:r>
            <a:r>
              <a:rPr lang="it-IT" dirty="0"/>
              <a:t>, viene aperto un box contente la </a:t>
            </a:r>
            <a:r>
              <a:rPr lang="it-IT" dirty="0">
                <a:solidFill>
                  <a:srgbClr val="00B050"/>
                </a:solidFill>
              </a:rPr>
              <a:t>lista delle immagini </a:t>
            </a:r>
            <a:r>
              <a:rPr lang="it-IT" dirty="0"/>
              <a:t>che fanno riferimento alla stessa (tutte su un’unica pagina) e un </a:t>
            </a:r>
            <a:r>
              <a:rPr lang="it-IT" dirty="0">
                <a:solidFill>
                  <a:schemeClr val="accent6"/>
                </a:solidFill>
              </a:rPr>
              <a:t>bottone </a:t>
            </a:r>
            <a:r>
              <a:rPr lang="it-IT" dirty="0"/>
              <a:t>per chiudere il box stesso.</a:t>
            </a:r>
          </a:p>
          <a:p>
            <a:r>
              <a:rPr lang="it-IT" dirty="0"/>
              <a:t>Se il numero di figli per una categoria è uguale a 9 e si cerca di </a:t>
            </a:r>
            <a:r>
              <a:rPr lang="it-IT" dirty="0">
                <a:solidFill>
                  <a:srgbClr val="0070C0"/>
                </a:solidFill>
              </a:rPr>
              <a:t>aggiungere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un altro figlio</a:t>
            </a:r>
            <a:r>
              <a:rPr lang="it-IT" dirty="0"/>
              <a:t>, il server invia un </a:t>
            </a:r>
            <a:r>
              <a:rPr lang="it-IT" dirty="0">
                <a:solidFill>
                  <a:srgbClr val="FF0000"/>
                </a:solidFill>
              </a:rPr>
              <a:t>messaggio di errore</a:t>
            </a:r>
          </a:p>
          <a:p>
            <a:r>
              <a:rPr lang="it-IT" dirty="0"/>
              <a:t>La copia di un sottoalbero non implica la copia delle immagini per ogni categoria nel sottoalbero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C82F4A-7E9D-2A80-93A8-A19A1687E7AB}"/>
              </a:ext>
            </a:extLst>
          </p:cNvPr>
          <p:cNvSpPr txBox="1"/>
          <p:nvPr/>
        </p:nvSpPr>
        <p:spPr>
          <a:xfrm>
            <a:off x="7451125" y="6105730"/>
            <a:ext cx="43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pages</a:t>
            </a:r>
            <a:r>
              <a:rPr lang="it-IT" dirty="0"/>
              <a:t>, </a:t>
            </a:r>
            <a:r>
              <a:rPr lang="it-IT" dirty="0" err="1">
                <a:solidFill>
                  <a:srgbClr val="00B050"/>
                </a:solidFill>
              </a:rPr>
              <a:t>view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components</a:t>
            </a:r>
            <a:r>
              <a:rPr lang="it-IT" dirty="0"/>
              <a:t>, </a:t>
            </a:r>
            <a:r>
              <a:rPr lang="it-IT" dirty="0">
                <a:solidFill>
                  <a:srgbClr val="0070C0"/>
                </a:solidFill>
              </a:rPr>
              <a:t>events, </a:t>
            </a:r>
            <a:r>
              <a:rPr lang="it-IT" dirty="0">
                <a:solidFill>
                  <a:schemeClr val="accent2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46560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31FC91F-7B04-1177-A22F-9D2DE1C4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dell’Applicazione (in IFML)</a:t>
            </a:r>
          </a:p>
        </p:txBody>
      </p:sp>
      <p:pic>
        <p:nvPicPr>
          <p:cNvPr id="10" name="Segnaposto contenuto 9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382D2F72-84E2-F636-47AE-9FB3CEDC6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656" y="1525587"/>
            <a:ext cx="9480144" cy="5332413"/>
          </a:xfrm>
        </p:spPr>
      </p:pic>
    </p:spTree>
    <p:extLst>
      <p:ext uri="{BB962C8B-B14F-4D97-AF65-F5344CB8AC3E}">
        <p14:creationId xmlns:p14="http://schemas.microsoft.com/office/powerpoint/2010/main" val="369434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3A079-4337-D60D-16C9-A3040CA3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/>
          <a:lstStyle/>
          <a:p>
            <a:r>
              <a:rPr lang="it-IT" dirty="0"/>
              <a:t>Componenti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511905-552F-6687-C35B-FC6DCC948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Model Object (</a:t>
            </a:r>
            <a:r>
              <a:rPr lang="it-IT" dirty="0" err="1"/>
              <a:t>Beans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User</a:t>
            </a:r>
          </a:p>
          <a:p>
            <a:pPr lvl="1"/>
            <a:r>
              <a:rPr lang="it-IT" dirty="0" err="1"/>
              <a:t>Category</a:t>
            </a:r>
            <a:endParaRPr lang="it-IT" dirty="0"/>
          </a:p>
          <a:p>
            <a:pPr lvl="1"/>
            <a:r>
              <a:rPr lang="it-IT" dirty="0"/>
              <a:t>Image</a:t>
            </a:r>
          </a:p>
          <a:p>
            <a:r>
              <a:rPr lang="it-IT" sz="2800" dirty="0"/>
              <a:t>Data Access Object (DAO)</a:t>
            </a:r>
          </a:p>
          <a:p>
            <a:pPr lvl="1"/>
            <a:r>
              <a:rPr lang="it-IT" sz="2400" dirty="0" err="1"/>
              <a:t>userDAO</a:t>
            </a:r>
            <a:endParaRPr lang="it-IT" sz="2400" dirty="0"/>
          </a:p>
          <a:p>
            <a:pPr lvl="2"/>
            <a:r>
              <a:rPr lang="it-IT" sz="2400" dirty="0" err="1"/>
              <a:t>checkCredentials</a:t>
            </a:r>
            <a:r>
              <a:rPr lang="it-IT" sz="2400" dirty="0"/>
              <a:t>(user, </a:t>
            </a:r>
            <a:r>
              <a:rPr lang="it-IT" sz="2400" dirty="0" err="1"/>
              <a:t>psw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CategoryDAO</a:t>
            </a:r>
            <a:endParaRPr lang="it-IT" sz="2400" dirty="0"/>
          </a:p>
          <a:p>
            <a:pPr lvl="2"/>
            <a:r>
              <a:rPr lang="it-IT" sz="2400" dirty="0" err="1"/>
              <a:t>getAll</a:t>
            </a:r>
            <a:r>
              <a:rPr lang="it-IT" sz="2400" dirty="0"/>
              <a:t>(</a:t>
            </a:r>
            <a:r>
              <a:rPr lang="it-IT" sz="2400" dirty="0" err="1"/>
              <a:t>subToEnlight</a:t>
            </a:r>
            <a:r>
              <a:rPr lang="it-IT" sz="2400" dirty="0"/>
              <a:t>)</a:t>
            </a:r>
          </a:p>
          <a:p>
            <a:pPr lvl="2"/>
            <a:r>
              <a:rPr lang="it-IT" sz="2400" dirty="0" err="1"/>
              <a:t>insertNewCategory</a:t>
            </a:r>
            <a:r>
              <a:rPr lang="it-IT" sz="2400" dirty="0"/>
              <a:t>(name, </a:t>
            </a:r>
            <a:r>
              <a:rPr lang="it-IT" sz="2400" dirty="0" err="1"/>
              <a:t>parent</a:t>
            </a:r>
            <a:r>
              <a:rPr lang="it-IT" sz="2400" dirty="0"/>
              <a:t>) </a:t>
            </a:r>
          </a:p>
          <a:p>
            <a:pPr lvl="2"/>
            <a:r>
              <a:rPr lang="it-IT" sz="2400" dirty="0" err="1"/>
              <a:t>getImages</a:t>
            </a:r>
            <a:r>
              <a:rPr lang="it-IT" sz="2400" dirty="0"/>
              <a:t>(</a:t>
            </a:r>
            <a:r>
              <a:rPr lang="it-IT" sz="2400" dirty="0" err="1"/>
              <a:t>category_ID</a:t>
            </a:r>
            <a:r>
              <a:rPr lang="it-IT" sz="2400" dirty="0"/>
              <a:t>)</a:t>
            </a:r>
          </a:p>
          <a:p>
            <a:pPr lvl="2"/>
            <a:r>
              <a:rPr lang="it-IT" sz="2400" dirty="0" err="1"/>
              <a:t>getByParentID</a:t>
            </a:r>
            <a:r>
              <a:rPr lang="it-IT" sz="2400" dirty="0"/>
              <a:t>(</a:t>
            </a:r>
            <a:r>
              <a:rPr lang="it-IT" sz="2400" dirty="0" err="1"/>
              <a:t>parentID</a:t>
            </a:r>
            <a:r>
              <a:rPr lang="it-IT" sz="2400" dirty="0"/>
              <a:t>)</a:t>
            </a:r>
          </a:p>
          <a:p>
            <a:pPr lvl="2"/>
            <a:r>
              <a:rPr lang="it-IT" sz="2400" dirty="0" err="1"/>
              <a:t>rename</a:t>
            </a:r>
            <a:r>
              <a:rPr lang="it-IT" sz="2400" dirty="0"/>
              <a:t>(id, </a:t>
            </a:r>
            <a:r>
              <a:rPr lang="it-IT" sz="2400" dirty="0" err="1"/>
              <a:t>newName</a:t>
            </a:r>
            <a:r>
              <a:rPr lang="it-IT" sz="2400" dirty="0"/>
              <a:t>)</a:t>
            </a:r>
          </a:p>
          <a:p>
            <a:pPr lvl="2"/>
            <a:endParaRPr lang="it-IT" sz="2400" dirty="0"/>
          </a:p>
          <a:p>
            <a:pPr lvl="2"/>
            <a:endParaRPr lang="it-IT" sz="2400" dirty="0"/>
          </a:p>
          <a:p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A10D69D-E1EE-98CB-99C3-5F51CAD5C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Controllers (</a:t>
            </a:r>
            <a:r>
              <a:rPr lang="it-IT" dirty="0" err="1"/>
              <a:t>servlets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CheckLogin</a:t>
            </a:r>
            <a:endParaRPr lang="it-IT" dirty="0"/>
          </a:p>
          <a:p>
            <a:pPr lvl="1"/>
            <a:r>
              <a:rPr lang="it-IT" dirty="0"/>
              <a:t>Logout</a:t>
            </a:r>
          </a:p>
          <a:p>
            <a:pPr lvl="1"/>
            <a:r>
              <a:rPr lang="it-IT" dirty="0" err="1"/>
              <a:t>GoToHome</a:t>
            </a:r>
            <a:endParaRPr lang="it-IT" dirty="0"/>
          </a:p>
          <a:p>
            <a:pPr lvl="1"/>
            <a:r>
              <a:rPr lang="it-IT" dirty="0" err="1"/>
              <a:t>SelectTree</a:t>
            </a:r>
            <a:endParaRPr lang="it-IT" dirty="0"/>
          </a:p>
          <a:p>
            <a:pPr lvl="1"/>
            <a:r>
              <a:rPr lang="it-IT" dirty="0" err="1"/>
              <a:t>CopyHere</a:t>
            </a:r>
            <a:endParaRPr lang="it-IT" dirty="0"/>
          </a:p>
          <a:p>
            <a:pPr lvl="1"/>
            <a:r>
              <a:rPr lang="it-IT" dirty="0" err="1"/>
              <a:t>OpenCategory</a:t>
            </a:r>
            <a:endParaRPr lang="it-IT" dirty="0"/>
          </a:p>
          <a:p>
            <a:pPr lvl="1"/>
            <a:r>
              <a:rPr lang="it-IT" dirty="0" err="1"/>
              <a:t>AppendCategory</a:t>
            </a:r>
            <a:endParaRPr lang="it-IT" dirty="0"/>
          </a:p>
          <a:p>
            <a:pPr lvl="1"/>
            <a:r>
              <a:rPr lang="it-IT" dirty="0" err="1"/>
              <a:t>RenameCategory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/>
              <a:t>Views</a:t>
            </a:r>
            <a:r>
              <a:rPr lang="it-IT" dirty="0"/>
              <a:t> &amp; </a:t>
            </a:r>
            <a:r>
              <a:rPr lang="it-IT" dirty="0" err="1"/>
              <a:t>components</a:t>
            </a:r>
            <a:endParaRPr lang="it-IT" dirty="0"/>
          </a:p>
          <a:p>
            <a:pPr lvl="1"/>
            <a:r>
              <a:rPr lang="it-IT" dirty="0"/>
              <a:t>Home</a:t>
            </a:r>
          </a:p>
          <a:p>
            <a:pPr lvl="2"/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(</a:t>
            </a:r>
            <a:r>
              <a:rPr lang="it-IT" dirty="0" err="1"/>
              <a:t>form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Full </a:t>
            </a:r>
            <a:r>
              <a:rPr lang="it-IT" dirty="0" err="1"/>
              <a:t>tree</a:t>
            </a:r>
            <a:endParaRPr lang="it-IT" dirty="0"/>
          </a:p>
          <a:p>
            <a:pPr lvl="2"/>
            <a:r>
              <a:rPr lang="it-IT" dirty="0" err="1"/>
              <a:t>Enlighted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  <a:p>
            <a:pPr lvl="2"/>
            <a:r>
              <a:rPr lang="it-IT" dirty="0"/>
              <a:t>Save </a:t>
            </a:r>
            <a:r>
              <a:rPr lang="it-IT" dirty="0" err="1"/>
              <a:t>button</a:t>
            </a:r>
            <a:endParaRPr lang="it-IT" dirty="0"/>
          </a:p>
          <a:p>
            <a:pPr lvl="2"/>
            <a:r>
              <a:rPr lang="it-IT" dirty="0"/>
              <a:t>Images of the </a:t>
            </a:r>
            <a:r>
              <a:rPr lang="it-IT" dirty="0" err="1"/>
              <a:t>category</a:t>
            </a:r>
            <a:r>
              <a:rPr lang="it-IT" dirty="0"/>
              <a:t> (list)</a:t>
            </a:r>
          </a:p>
          <a:p>
            <a:pPr lvl="2"/>
            <a:r>
              <a:rPr lang="it-IT" dirty="0"/>
              <a:t>Logout </a:t>
            </a:r>
            <a:r>
              <a:rPr lang="it-IT" dirty="0" err="1"/>
              <a:t>button</a:t>
            </a:r>
            <a:endParaRPr lang="it-IT" dirty="0"/>
          </a:p>
          <a:p>
            <a:pPr lvl="1"/>
            <a:r>
              <a:rPr lang="it-IT" dirty="0"/>
              <a:t>Login</a:t>
            </a:r>
          </a:p>
          <a:p>
            <a:pPr lvl="2"/>
            <a:r>
              <a:rPr lang="it-IT" dirty="0"/>
              <a:t>Login(</a:t>
            </a:r>
            <a:r>
              <a:rPr lang="it-IT" dirty="0" err="1"/>
              <a:t>form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51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231902"/>
              </p:ext>
            </p:extLst>
          </p:nvPr>
        </p:nvGraphicFramePr>
        <p:xfrm>
          <a:off x="838200" y="1797269"/>
          <a:ext cx="10515600" cy="487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/>
                        <a:t>Index </a:t>
                      </a:r>
                      <a:r>
                        <a:rPr lang="it-IT" dirty="0">
                          <a:sym typeface="Wingdings" pitchFamily="2" charset="2"/>
                        </a:rPr>
                        <a:t> login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username, </a:t>
                      </a:r>
                      <a:r>
                        <a:rPr lang="it-IT" dirty="0" err="1"/>
                        <a:t>psw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delle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 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 con albero delle categorie + riempi </a:t>
                      </a:r>
                      <a:r>
                        <a:rPr lang="it-IT" dirty="0" err="1"/>
                        <a:t>select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form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Estrai albero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1821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form</a:t>
                      </a:r>
                      <a:r>
                        <a:rPr lang="it-IT" dirty="0">
                          <a:sym typeface="Wingdings" pitchFamily="2" charset="2"/>
                        </a:rPr>
                        <a:t>  </a:t>
                      </a:r>
                      <a:r>
                        <a:rPr lang="it-IT" dirty="0" err="1">
                          <a:sym typeface="Wingdings" pitchFamily="2" charset="2"/>
                        </a:rPr>
                        <a:t>submit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nome non vuoto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nome,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Inserimento nuova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Compare campo di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</a:t>
                      </a:r>
                      <a:r>
                        <a:rPr lang="it-IT" dirty="0" err="1">
                          <a:sym typeface="Wingdings" pitchFamily="2" charset="2"/>
                        </a:rPr>
                        <a:t>blur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Aggiornamento nome categoria con nuovo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id, </a:t>
                      </a:r>
                      <a:r>
                        <a:rPr lang="it-IT" dirty="0" err="1"/>
                        <a:t>newName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Rename</a:t>
                      </a:r>
                      <a:r>
                        <a:rPr lang="it-IT" dirty="0"/>
                        <a:t> della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apri categoria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Mostra div immagini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idCategoria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Estrai immagini da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5E7D71-E374-1838-CA1B-660DE61D8623}"/>
              </a:ext>
            </a:extLst>
          </p:cNvPr>
          <p:cNvSpPr txBox="1"/>
          <p:nvPr/>
        </p:nvSpPr>
        <p:spPr>
          <a:xfrm>
            <a:off x="6203731" y="427741"/>
            <a:ext cx="5150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FF0000"/>
                </a:solidFill>
              </a:rPr>
              <a:t>NB: i controlli di validità dei dati (client e server side) e di autorizzazione (server side) all'accesso sono previsti per tutti gli eventi che li richiedono e non sono riportati nella tabella per brevità</a:t>
            </a:r>
          </a:p>
        </p:txBody>
      </p:sp>
    </p:spTree>
    <p:extLst>
      <p:ext uri="{BB962C8B-B14F-4D97-AF65-F5344CB8AC3E}">
        <p14:creationId xmlns:p14="http://schemas.microsoft.com/office/powerpoint/2010/main" val="20836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2F296-4B4B-6EC6-A4AC-27851E05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F117C70-02FD-7BC8-EF19-5D0CD549B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579653"/>
              </p:ext>
            </p:extLst>
          </p:nvPr>
        </p:nvGraphicFramePr>
        <p:xfrm>
          <a:off x="838200" y="1324304"/>
          <a:ext cx="10515600" cy="542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1149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69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935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4233547"/>
                    </a:ext>
                  </a:extLst>
                </a:gridCol>
              </a:tblGrid>
              <a:tr h="376840">
                <a:tc gridSpan="2">
                  <a:txBody>
                    <a:bodyPr/>
                    <a:lstStyle/>
                    <a:p>
                      <a:r>
                        <a:rPr lang="it-IT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8174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9220"/>
                  </a:ext>
                </a:extLst>
              </a:tr>
              <a:tr h="650436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</a:t>
                      </a:r>
                      <a:r>
                        <a:rPr lang="it-IT" dirty="0" err="1">
                          <a:sym typeface="Wingdings" pitchFamily="2" charset="2"/>
                        </a:rPr>
                        <a:t>imgcontainer</a:t>
                      </a:r>
                      <a:r>
                        <a:rPr lang="it-IT" dirty="0">
                          <a:sym typeface="Wingdings" pitchFamily="2" charset="2"/>
                        </a:rPr>
                        <a:t>  chiudi immagini click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Chiudi div immagini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2673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Mosta categorie a cui si possono appendere nuovi figli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09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>
                          <a:sym typeface="Wingdings" pitchFamily="2" charset="2"/>
                        </a:rPr>
                        <a:t> nome categoria  drop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Chiede conferma e visualizza albero con sottoalbero aggiornato, visualizza box di conferma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26136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</a:t>
                      </a:r>
                      <a:r>
                        <a:rPr lang="it-IT" dirty="0" err="1">
                          <a:sym typeface="Wingdings" pitchFamily="2" charset="2"/>
                        </a:rPr>
                        <a:t>confirm</a:t>
                      </a:r>
                      <a:r>
                        <a:rPr lang="it-IT" dirty="0">
                          <a:sym typeface="Wingdings" pitchFamily="2" charset="2"/>
                        </a:rPr>
                        <a:t>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 albero aggiornato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</a:t>
                      </a:r>
                      <a:r>
                        <a:rPr lang="it-IT" dirty="0" err="1"/>
                        <a:t>id_from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id_to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Copia sottoalbero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961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bottone annulla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Ritorno ad albero non modificato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56224"/>
                  </a:ext>
                </a:extLst>
              </a:tr>
              <a:tr h="376840">
                <a:tc>
                  <a:txBody>
                    <a:bodyPr/>
                    <a:lstStyle/>
                    <a:p>
                      <a:r>
                        <a:rPr lang="it-IT" dirty="0" err="1"/>
                        <a:t>OnePage</a:t>
                      </a:r>
                      <a:r>
                        <a:rPr lang="it-IT" dirty="0"/>
                        <a:t> </a:t>
                      </a:r>
                      <a:r>
                        <a:rPr lang="it-IT" dirty="0">
                          <a:sym typeface="Wingdings" pitchFamily="2" charset="2"/>
                        </a:rPr>
                        <a:t> logout  click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Torna alla pagina di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 [nessun parametro]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Svuota sessione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03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1064</Words>
  <Application>Microsoft Macintosh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Cascadia Code</vt:lpstr>
      <vt:lpstr>TimesNewRomanPSMT</vt:lpstr>
      <vt:lpstr>Wingdings</vt:lpstr>
      <vt:lpstr>Tema di Office</vt:lpstr>
      <vt:lpstr>Esercizio 3 – RIA Version</vt:lpstr>
      <vt:lpstr>Schema E-R del Database (lo stesso della versione HTML)</vt:lpstr>
      <vt:lpstr>Schema database</vt:lpstr>
      <vt:lpstr>Analisi dei Requisiti Applicativi</vt:lpstr>
      <vt:lpstr>Completamento delle specifiche</vt:lpstr>
      <vt:lpstr>Design dell’Applicazione (in IFML)</vt:lpstr>
      <vt:lpstr>Componenti </vt:lpstr>
      <vt:lpstr>Eventi e Azioni</vt:lpstr>
      <vt:lpstr>Eventi e Azioni</vt:lpstr>
      <vt:lpstr>Controller/Client</vt:lpstr>
      <vt:lpstr>Controller/Client</vt:lpstr>
      <vt:lpstr>Event: Login</vt:lpstr>
      <vt:lpstr>Event: caricamento OnePage</vt:lpstr>
      <vt:lpstr>Evento: OpenCategory</vt:lpstr>
      <vt:lpstr>Event: AppendCategory</vt:lpstr>
      <vt:lpstr>Event: Drag&amp;Drop</vt:lpstr>
      <vt:lpstr>Event: Rename</vt:lpstr>
      <vt:lpstr>Event: 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 Nicotri</dc:creator>
  <cp:lastModifiedBy>Flavia Nicotri</cp:lastModifiedBy>
  <cp:revision>7</cp:revision>
  <dcterms:created xsi:type="dcterms:W3CDTF">2023-05-11T08:05:29Z</dcterms:created>
  <dcterms:modified xsi:type="dcterms:W3CDTF">2023-05-12T16:48:37Z</dcterms:modified>
</cp:coreProperties>
</file>