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5" r:id="rId6"/>
    <p:sldId id="259" r:id="rId7"/>
    <p:sldId id="280" r:id="rId8"/>
    <p:sldId id="263" r:id="rId9"/>
    <p:sldId id="264" r:id="rId10"/>
    <p:sldId id="267" r:id="rId11"/>
    <p:sldId id="279" r:id="rId12"/>
    <p:sldId id="272" r:id="rId13"/>
    <p:sldId id="268" r:id="rId14"/>
    <p:sldId id="273" r:id="rId15"/>
    <p:sldId id="274" r:id="rId16"/>
    <p:sldId id="275" r:id="rId17"/>
    <p:sldId id="276" r:id="rId18"/>
    <p:sldId id="277"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5" autoAdjust="0"/>
    <p:restoredTop sz="94660"/>
  </p:normalViewPr>
  <p:slideViewPr>
    <p:cSldViewPr snapToGrid="0">
      <p:cViewPr varScale="1">
        <p:scale>
          <a:sx n="73" d="100"/>
          <a:sy n="73" d="100"/>
        </p:scale>
        <p:origin x="20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621D8-262E-5006-DFD7-8266D74E161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2F9B3F-932C-F36F-C177-A04F47FD1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89F92E9-9D27-B205-E61B-4A7B4829D6CA}"/>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4929E5BA-EA64-47DE-A663-23B82F2A60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2C36C3-EE91-F277-CB93-E54382D45321}"/>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4025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B7921-8E90-4309-BF82-546F06A8267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829C13D-6EB8-69D1-B872-87B9768635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DC30C2-4480-E470-684B-CEE1ADC83DC5}"/>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B236DCD5-E638-9C73-85FB-B775FC9CCCD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997789-6C21-7A88-32F3-5E0A7C8BE13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1365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243DCAE-829E-BA49-9187-374070779EE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1FE5E88-EF0F-0645-24EB-F95A1A216F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0BDFD6-D855-A6D0-D4CC-6CC34740F71E}"/>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3118B660-2655-0561-2ACC-67D83ABF2B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5530AC-125D-EB4E-2618-425772E4E7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11741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F7586-33E1-863C-9F42-10BFA93283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104A7E-068C-5C81-540F-6B34C7D0A21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62E1F4-F8C2-49D8-3CEE-1F8F969ADBE7}"/>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B040BBEC-0369-20E2-A55A-5556749B45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FF0ED1E-E010-8706-084A-14C0EB6CEFCF}"/>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4886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48537-D222-2054-284B-0073666DE6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C8A34D-74A2-7088-277F-537629611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C02142-9B5C-F028-0A4A-7301733BC6D4}"/>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0E53943C-32B8-0348-7040-2CE5956623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77E3C0-DE48-3E60-D4AB-48E69948A7CC}"/>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7060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7DD7B-5E13-F22B-CEEB-0CF052704A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FEE2B2-3CDF-0AC2-8BB0-B6CC872E17D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23FEB7-9DAC-10A3-9478-A453232542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C697E2B-C48B-30B3-0DFE-F4E606C66E3C}"/>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F23ABC09-AD8B-45BA-8E27-B3CC2B8E06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4AEC13-DBBD-8B61-1235-2F880D264B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55949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EB34A-3C95-84AA-893F-11A34D15119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CF88375-A920-0C38-3BCF-43DE0A504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2D2AACD-AABA-C223-18F4-82D6E08EEB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B58F6B2-C50F-58F2-68BB-F7C013911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3873797-2B68-FA1B-74B6-BEC9FBAFE2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CFC0C2D-F508-B5B4-077C-FE00BE61022F}"/>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8" name="Segnaposto piè di pagina 7">
            <a:extLst>
              <a:ext uri="{FF2B5EF4-FFF2-40B4-BE49-F238E27FC236}">
                <a16:creationId xmlns:a16="http://schemas.microsoft.com/office/drawing/2014/main" id="{B7A311A1-EA87-7E59-E88F-D6D15AD50EA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37322E3-5268-1794-4D32-6522D7688A84}"/>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58026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B3B9-A897-5083-2FD3-9A46ECAAAD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5E0E0B8-E9D1-D3F5-873C-00787E0C3348}"/>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4" name="Segnaposto piè di pagina 3">
            <a:extLst>
              <a:ext uri="{FF2B5EF4-FFF2-40B4-BE49-F238E27FC236}">
                <a16:creationId xmlns:a16="http://schemas.microsoft.com/office/drawing/2014/main" id="{C6173135-8172-74AC-DD8C-CC8D8D5C537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C688F43-0379-9ECC-1F8B-3E22B78D46F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1171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73AF6D-4F08-5EF3-E154-B0EE0DAB601D}"/>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3" name="Segnaposto piè di pagina 2">
            <a:extLst>
              <a:ext uri="{FF2B5EF4-FFF2-40B4-BE49-F238E27FC236}">
                <a16:creationId xmlns:a16="http://schemas.microsoft.com/office/drawing/2014/main" id="{6DC2713F-9364-EEE0-2218-2F1FDB7A035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3644EA-914A-EEC7-F078-59B7025D94D2}"/>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880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3CB20A-AD18-AA4E-F6BF-AEA416D639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A428D0-303C-1FE2-3064-9D7334570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EE1DFE-A19B-14D6-B3D7-27BEB91FB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6E4222-AAF2-DD3A-2164-95A53CE688FB}"/>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2C10DCCF-B4E4-A067-6BE5-7CE3E66ADA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CCB79-8D0B-5586-9F8C-98D61CD04F9D}"/>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5335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B7280-340A-A46B-0EF4-042000FA23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D95BC67-9FF9-A0CE-7B5E-FD1A62BC4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FD14340-37B6-0371-55AA-41FC988C7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E4425D-B151-5D9B-CEE9-25CF18361756}"/>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9AD658E4-5215-451A-9D0C-C708D7BE5B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A4A4C5-56F5-DB6E-C473-04DED174ACDB}"/>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6257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87AB022-CF06-046F-57D0-594A4A3C8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D1D8EE-31DD-969B-0AC5-C856EA8EE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467C42-DB8B-FB66-4752-3E797A588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80BF15CB-2268-F152-1F22-CAF62074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932CEB2-EE2A-0B7F-875B-C6B8EF5D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113E-D40D-4328-AD5B-F94A6CB727D3}" type="slidenum">
              <a:rPr lang="it-IT" smtClean="0"/>
              <a:t>‹N›</a:t>
            </a:fld>
            <a:endParaRPr lang="it-IT"/>
          </a:p>
        </p:txBody>
      </p:sp>
    </p:spTree>
    <p:extLst>
      <p:ext uri="{BB962C8B-B14F-4D97-AF65-F5344CB8AC3E}">
        <p14:creationId xmlns:p14="http://schemas.microsoft.com/office/powerpoint/2010/main" val="61846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399D2-58F8-C6B8-8FC0-8164A38981F5}"/>
              </a:ext>
            </a:extLst>
          </p:cNvPr>
          <p:cNvSpPr>
            <a:spLocks noGrp="1"/>
          </p:cNvSpPr>
          <p:nvPr>
            <p:ph type="ctrTitle"/>
          </p:nvPr>
        </p:nvSpPr>
        <p:spPr>
          <a:xfrm>
            <a:off x="1524000" y="1994652"/>
            <a:ext cx="9144000" cy="1229901"/>
          </a:xfrm>
        </p:spPr>
        <p:txBody>
          <a:bodyPr>
            <a:normAutofit/>
          </a:bodyPr>
          <a:lstStyle/>
          <a:p>
            <a:r>
              <a:rPr lang="it-IT" sz="5400" dirty="0"/>
              <a:t>Esercizio 3 – HTML Pure Version</a:t>
            </a:r>
          </a:p>
        </p:txBody>
      </p:sp>
      <p:sp>
        <p:nvSpPr>
          <p:cNvPr id="3" name="Sottotitolo 2">
            <a:extLst>
              <a:ext uri="{FF2B5EF4-FFF2-40B4-BE49-F238E27FC236}">
                <a16:creationId xmlns:a16="http://schemas.microsoft.com/office/drawing/2014/main" id="{3B05CC88-5E27-3DCE-3451-02BCD5570EF7}"/>
              </a:ext>
            </a:extLst>
          </p:cNvPr>
          <p:cNvSpPr>
            <a:spLocks noGrp="1"/>
          </p:cNvSpPr>
          <p:nvPr>
            <p:ph type="subTitle" idx="1"/>
          </p:nvPr>
        </p:nvSpPr>
        <p:spPr>
          <a:xfrm>
            <a:off x="1524000" y="4088926"/>
            <a:ext cx="9144000" cy="1655762"/>
          </a:xfrm>
        </p:spPr>
        <p:txBody>
          <a:bodyPr/>
          <a:lstStyle/>
          <a:p>
            <a:r>
              <a:rPr lang="it-IT" dirty="0"/>
              <a:t>Flavia </a:t>
            </a:r>
            <a:r>
              <a:rPr lang="it-IT" dirty="0" err="1"/>
              <a:t>Nicotri</a:t>
            </a:r>
            <a:r>
              <a:rPr lang="it-IT" dirty="0"/>
              <a:t> – </a:t>
            </a:r>
            <a:r>
              <a:rPr lang="it-IT"/>
              <a:t>Elia Pontiggia</a:t>
            </a:r>
            <a:endParaRPr lang="it-IT" dirty="0"/>
          </a:p>
        </p:txBody>
      </p:sp>
    </p:spTree>
    <p:extLst>
      <p:ext uri="{BB962C8B-B14F-4D97-AF65-F5344CB8AC3E}">
        <p14:creationId xmlns:p14="http://schemas.microsoft.com/office/powerpoint/2010/main" val="341648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C059F3A9-FFD3-A7A0-3E38-82841851E018}"/>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Event: Login </a:t>
            </a:r>
          </a:p>
        </p:txBody>
      </p:sp>
      <p:pic>
        <p:nvPicPr>
          <p:cNvPr id="9" name="Immagine 8" descr="Immagine che contiene testo, ricevuta, linea&#10;&#10;Descrizione generata automaticamente">
            <a:extLst>
              <a:ext uri="{FF2B5EF4-FFF2-40B4-BE49-F238E27FC236}">
                <a16:creationId xmlns:a16="http://schemas.microsoft.com/office/drawing/2014/main" id="{D26E59EA-D02E-93D1-38D5-EE3869A2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240"/>
            <a:ext cx="12083365" cy="4078135"/>
          </a:xfrm>
          <a:prstGeom prst="rect">
            <a:avLst/>
          </a:prstGeom>
        </p:spPr>
      </p:pic>
    </p:spTree>
    <p:extLst>
      <p:ext uri="{BB962C8B-B14F-4D97-AF65-F5344CB8AC3E}">
        <p14:creationId xmlns:p14="http://schemas.microsoft.com/office/powerpoint/2010/main" val="42591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44E249-719D-F7C4-28CA-ECF329B2C3AD}"/>
              </a:ext>
            </a:extLst>
          </p:cNvPr>
          <p:cNvSpPr>
            <a:spLocks noGrp="1"/>
          </p:cNvSpPr>
          <p:nvPr>
            <p:ph type="title"/>
          </p:nvPr>
        </p:nvSpPr>
        <p:spPr/>
        <p:txBody>
          <a:bodyPr/>
          <a:lstStyle/>
          <a:p>
            <a:r>
              <a:rPr lang="it-IT" dirty="0"/>
              <a:t>Event: checking </a:t>
            </a:r>
            <a:r>
              <a:rPr lang="it-IT" dirty="0" err="1"/>
              <a:t>if</a:t>
            </a:r>
            <a:r>
              <a:rPr lang="it-IT" dirty="0"/>
              <a:t> the user </a:t>
            </a:r>
            <a:r>
              <a:rPr lang="it-IT" dirty="0" err="1"/>
              <a:t>is</a:t>
            </a:r>
            <a:r>
              <a:rPr lang="it-IT" dirty="0"/>
              <a:t> </a:t>
            </a:r>
            <a:r>
              <a:rPr lang="it-IT" dirty="0" err="1"/>
              <a:t>logged</a:t>
            </a:r>
            <a:endParaRPr lang="it-IT" dirty="0"/>
          </a:p>
        </p:txBody>
      </p:sp>
      <p:pic>
        <p:nvPicPr>
          <p:cNvPr id="4" name="Immagine 3" descr="Immagine che contiene testo, ricevuta, linea&#10;&#10;Descrizione generata automaticamente">
            <a:extLst>
              <a:ext uri="{FF2B5EF4-FFF2-40B4-BE49-F238E27FC236}">
                <a16:creationId xmlns:a16="http://schemas.microsoft.com/office/drawing/2014/main" id="{CAF4FCC3-7281-8880-B18B-3002C0765B16}"/>
              </a:ext>
            </a:extLst>
          </p:cNvPr>
          <p:cNvPicPr>
            <a:picLocks noChangeAspect="1"/>
          </p:cNvPicPr>
          <p:nvPr/>
        </p:nvPicPr>
        <p:blipFill rotWithShape="1">
          <a:blip r:embed="rId2">
            <a:extLst>
              <a:ext uri="{28A0092B-C50C-407E-A947-70E740481C1C}">
                <a14:useLocalDpi xmlns:a14="http://schemas.microsoft.com/office/drawing/2010/main" val="0"/>
              </a:ext>
            </a:extLst>
          </a:blip>
          <a:srcRect l="1242" r="1242"/>
          <a:stretch/>
        </p:blipFill>
        <p:spPr>
          <a:xfrm>
            <a:off x="0" y="1862001"/>
            <a:ext cx="12192000" cy="4630874"/>
          </a:xfrm>
          <a:prstGeom prst="rect">
            <a:avLst/>
          </a:prstGeom>
        </p:spPr>
      </p:pic>
    </p:spTree>
    <p:extLst>
      <p:ext uri="{BB962C8B-B14F-4D97-AF65-F5344CB8AC3E}">
        <p14:creationId xmlns:p14="http://schemas.microsoft.com/office/powerpoint/2010/main" val="172964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2C9E2-E35F-CFD9-03D1-6956B6079F3C}"/>
              </a:ext>
            </a:extLst>
          </p:cNvPr>
          <p:cNvSpPr>
            <a:spLocks noGrp="1"/>
          </p:cNvSpPr>
          <p:nvPr>
            <p:ph type="title"/>
          </p:nvPr>
        </p:nvSpPr>
        <p:spPr/>
        <p:txBody>
          <a:bodyPr anchor="ctr">
            <a:normAutofit/>
          </a:bodyPr>
          <a:lstStyle/>
          <a:p>
            <a:r>
              <a:rPr lang="it-IT" sz="5200"/>
              <a:t>Event: OpenCategory</a:t>
            </a:r>
          </a:p>
        </p:txBody>
      </p:sp>
      <p:pic>
        <p:nvPicPr>
          <p:cNvPr id="6" name="Segnaposto contenuto 5" descr="Immagine che contiene testo, ricevuta, schermata, linea&#10;&#10;Descrizione generata automaticamente">
            <a:extLst>
              <a:ext uri="{FF2B5EF4-FFF2-40B4-BE49-F238E27FC236}">
                <a16:creationId xmlns:a16="http://schemas.microsoft.com/office/drawing/2014/main" id="{BECD327D-F55F-FB0D-A227-DA11CE4E1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2869"/>
            <a:ext cx="10515600" cy="3956850"/>
          </a:xfrm>
        </p:spPr>
      </p:pic>
    </p:spTree>
    <p:extLst>
      <p:ext uri="{BB962C8B-B14F-4D97-AF65-F5344CB8AC3E}">
        <p14:creationId xmlns:p14="http://schemas.microsoft.com/office/powerpoint/2010/main" val="412694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90CDAB-CE44-B01F-FA17-155C7C2BF7DB}"/>
              </a:ext>
            </a:extLst>
          </p:cNvPr>
          <p:cNvSpPr>
            <a:spLocks noGrp="1"/>
          </p:cNvSpPr>
          <p:nvPr>
            <p:ph type="title"/>
          </p:nvPr>
        </p:nvSpPr>
        <p:spPr/>
        <p:txBody>
          <a:bodyPr/>
          <a:lstStyle/>
          <a:p>
            <a:r>
              <a:rPr lang="it-IT" dirty="0"/>
              <a:t>Event: </a:t>
            </a:r>
            <a:r>
              <a:rPr lang="it-IT" dirty="0" err="1"/>
              <a:t>AppendCategory</a:t>
            </a:r>
            <a:endParaRPr lang="it-IT" dirty="0"/>
          </a:p>
        </p:txBody>
      </p:sp>
      <p:pic>
        <p:nvPicPr>
          <p:cNvPr id="10" name="Segnaposto contenuto 9" descr="Immagine che contiene testo, linea, diagramma, ricevuta&#10;&#10;Descrizione generata automaticamente">
            <a:extLst>
              <a:ext uri="{FF2B5EF4-FFF2-40B4-BE49-F238E27FC236}">
                <a16:creationId xmlns:a16="http://schemas.microsoft.com/office/drawing/2014/main" id="{8C25AD22-2A68-B274-2EE2-A14C1F7CE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123" y="1690688"/>
            <a:ext cx="7711753" cy="5032375"/>
          </a:xfrm>
        </p:spPr>
      </p:pic>
    </p:spTree>
    <p:extLst>
      <p:ext uri="{BB962C8B-B14F-4D97-AF65-F5344CB8AC3E}">
        <p14:creationId xmlns:p14="http://schemas.microsoft.com/office/powerpoint/2010/main" val="407281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197AD2-899B-FED5-4D86-57420748FBA9}"/>
              </a:ext>
            </a:extLst>
          </p:cNvPr>
          <p:cNvSpPr>
            <a:spLocks noGrp="1"/>
          </p:cNvSpPr>
          <p:nvPr>
            <p:ph type="title"/>
          </p:nvPr>
        </p:nvSpPr>
        <p:spPr/>
        <p:txBody>
          <a:bodyPr/>
          <a:lstStyle/>
          <a:p>
            <a:r>
              <a:rPr lang="it-IT"/>
              <a:t>Event: GoToHome</a:t>
            </a:r>
            <a:endParaRPr lang="it-IT" dirty="0"/>
          </a:p>
        </p:txBody>
      </p:sp>
      <p:pic>
        <p:nvPicPr>
          <p:cNvPr id="4" name="Immagine 3" descr="Immagine che contiene testo, ricevuta, schermata, linea&#10;&#10;Descrizione generata automaticamente">
            <a:extLst>
              <a:ext uri="{FF2B5EF4-FFF2-40B4-BE49-F238E27FC236}">
                <a16:creationId xmlns:a16="http://schemas.microsoft.com/office/drawing/2014/main" id="{A2DEF0B5-2D29-70A9-EE04-9EB74BB7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0" y="1503487"/>
            <a:ext cx="11875480" cy="4853770"/>
          </a:xfrm>
          <a:prstGeom prst="rect">
            <a:avLst/>
          </a:prstGeom>
        </p:spPr>
      </p:pic>
    </p:spTree>
    <p:extLst>
      <p:ext uri="{BB962C8B-B14F-4D97-AF65-F5344CB8AC3E}">
        <p14:creationId xmlns:p14="http://schemas.microsoft.com/office/powerpoint/2010/main" val="109421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68C2B-309F-0666-D649-ABA5CF846E96}"/>
              </a:ext>
            </a:extLst>
          </p:cNvPr>
          <p:cNvSpPr>
            <a:spLocks noGrp="1"/>
          </p:cNvSpPr>
          <p:nvPr>
            <p:ph type="title"/>
          </p:nvPr>
        </p:nvSpPr>
        <p:spPr/>
        <p:txBody>
          <a:bodyPr/>
          <a:lstStyle/>
          <a:p>
            <a:r>
              <a:rPr lang="it-IT" dirty="0"/>
              <a:t>Event: </a:t>
            </a:r>
            <a:r>
              <a:rPr lang="it-IT" dirty="0" err="1"/>
              <a:t>SelectTree</a:t>
            </a:r>
            <a:endParaRPr lang="it-IT" dirty="0"/>
          </a:p>
        </p:txBody>
      </p:sp>
      <p:pic>
        <p:nvPicPr>
          <p:cNvPr id="6" name="Segnaposto contenuto 5" descr="Immagine che contiene testo, ricevuta, linea&#10;&#10;Descrizione generata automaticamente">
            <a:extLst>
              <a:ext uri="{FF2B5EF4-FFF2-40B4-BE49-F238E27FC236}">
                <a16:creationId xmlns:a16="http://schemas.microsoft.com/office/drawing/2014/main" id="{E02A335E-2990-973D-CA81-938866D20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1113"/>
            <a:ext cx="10515600" cy="3780362"/>
          </a:xfrm>
        </p:spPr>
      </p:pic>
    </p:spTree>
    <p:extLst>
      <p:ext uri="{BB962C8B-B14F-4D97-AF65-F5344CB8AC3E}">
        <p14:creationId xmlns:p14="http://schemas.microsoft.com/office/powerpoint/2010/main" val="367272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442AA4-860F-7EE7-BD6D-44418CAA8A28}"/>
              </a:ext>
            </a:extLst>
          </p:cNvPr>
          <p:cNvSpPr>
            <a:spLocks noGrp="1"/>
          </p:cNvSpPr>
          <p:nvPr>
            <p:ph type="title"/>
          </p:nvPr>
        </p:nvSpPr>
        <p:spPr/>
        <p:txBody>
          <a:bodyPr/>
          <a:lstStyle/>
          <a:p>
            <a:r>
              <a:rPr lang="it-IT" dirty="0"/>
              <a:t>Event: </a:t>
            </a:r>
            <a:r>
              <a:rPr lang="it-IT" dirty="0" err="1"/>
              <a:t>CopyHere</a:t>
            </a:r>
            <a:endParaRPr lang="it-IT" dirty="0"/>
          </a:p>
        </p:txBody>
      </p:sp>
      <p:pic>
        <p:nvPicPr>
          <p:cNvPr id="10" name="Segnaposto contenuto 9" descr="Immagine che contiene testo, ricevuta, diagramma, numero&#10;&#10;Descrizione generata automaticamente">
            <a:extLst>
              <a:ext uri="{FF2B5EF4-FFF2-40B4-BE49-F238E27FC236}">
                <a16:creationId xmlns:a16="http://schemas.microsoft.com/office/drawing/2014/main" id="{6D8E70E2-ECE0-DFDE-6567-3DB5E4657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567" y="1683855"/>
            <a:ext cx="6392866" cy="4809020"/>
          </a:xfrm>
        </p:spPr>
      </p:pic>
    </p:spTree>
    <p:extLst>
      <p:ext uri="{BB962C8B-B14F-4D97-AF65-F5344CB8AC3E}">
        <p14:creationId xmlns:p14="http://schemas.microsoft.com/office/powerpoint/2010/main" val="355085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4758E-D873-59FA-F3A8-6E3812F95F2C}"/>
              </a:ext>
            </a:extLst>
          </p:cNvPr>
          <p:cNvSpPr>
            <a:spLocks noGrp="1"/>
          </p:cNvSpPr>
          <p:nvPr>
            <p:ph type="title"/>
          </p:nvPr>
        </p:nvSpPr>
        <p:spPr/>
        <p:txBody>
          <a:bodyPr/>
          <a:lstStyle/>
          <a:p>
            <a:r>
              <a:rPr lang="it-IT" dirty="0"/>
              <a:t>Event: </a:t>
            </a:r>
            <a:r>
              <a:rPr lang="it-IT" dirty="0" err="1"/>
              <a:t>UploadImage</a:t>
            </a:r>
            <a:endParaRPr lang="it-IT" dirty="0"/>
          </a:p>
        </p:txBody>
      </p:sp>
      <p:pic>
        <p:nvPicPr>
          <p:cNvPr id="6" name="Segnaposto contenuto 5" descr="Immagine che contiene testo, ricevuta, schermata, linea&#10;&#10;Descrizione generata automaticamente">
            <a:extLst>
              <a:ext uri="{FF2B5EF4-FFF2-40B4-BE49-F238E27FC236}">
                <a16:creationId xmlns:a16="http://schemas.microsoft.com/office/drawing/2014/main" id="{C2F5B9E8-1645-3FD6-4795-FA9A73B8C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307" y="1690688"/>
            <a:ext cx="11025385" cy="4438791"/>
          </a:xfrm>
        </p:spPr>
      </p:pic>
    </p:spTree>
    <p:extLst>
      <p:ext uri="{BB962C8B-B14F-4D97-AF65-F5344CB8AC3E}">
        <p14:creationId xmlns:p14="http://schemas.microsoft.com/office/powerpoint/2010/main" val="306020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7D60D-33BE-EA8C-D7D9-86A00D00D342}"/>
              </a:ext>
            </a:extLst>
          </p:cNvPr>
          <p:cNvSpPr>
            <a:spLocks noGrp="1"/>
          </p:cNvSpPr>
          <p:nvPr>
            <p:ph type="title"/>
          </p:nvPr>
        </p:nvSpPr>
        <p:spPr/>
        <p:txBody>
          <a:bodyPr/>
          <a:lstStyle/>
          <a:p>
            <a:r>
              <a:rPr lang="it-IT" dirty="0"/>
              <a:t>Event: Logout</a:t>
            </a:r>
          </a:p>
        </p:txBody>
      </p:sp>
      <p:pic>
        <p:nvPicPr>
          <p:cNvPr id="6" name="Segnaposto contenuto 5" descr="Immagine che contiene testo, diagramma, linea, schermata&#10;&#10;Descrizione generata automaticamente">
            <a:extLst>
              <a:ext uri="{FF2B5EF4-FFF2-40B4-BE49-F238E27FC236}">
                <a16:creationId xmlns:a16="http://schemas.microsoft.com/office/drawing/2014/main" id="{965178A7-BD2E-266E-D4A9-75871AD8EB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268"/>
          <a:stretch/>
        </p:blipFill>
        <p:spPr>
          <a:xfrm>
            <a:off x="1069787" y="2086809"/>
            <a:ext cx="10052425" cy="2684381"/>
          </a:xfrm>
        </p:spPr>
      </p:pic>
    </p:spTree>
    <p:extLst>
      <p:ext uri="{BB962C8B-B14F-4D97-AF65-F5344CB8AC3E}">
        <p14:creationId xmlns:p14="http://schemas.microsoft.com/office/powerpoint/2010/main" val="308540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Esercizio 3 – Catalogazione di immagini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una nuova categoria nell’albero. Per fare ciò usa una </a:t>
            </a:r>
            <a:r>
              <a:rPr lang="it-IT" sz="1800" b="0" i="0" u="none" strike="noStrike" baseline="0" dirty="0" err="1">
                <a:solidFill>
                  <a:srgbClr val="00000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L’invio della nuova categoria comporta l’aggiornamento dell’albero: la nuova categoria è appesa alla categoria padre 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a:t>
            </a:r>
            <a:r>
              <a:rPr lang="it-IT" sz="1800" b="0" i="0" u="none" strike="noStrike" baseline="0">
                <a:solidFill>
                  <a:srgbClr val="000000"/>
                </a:solidFill>
                <a:latin typeface="Calibri" panose="020F0502020204030204" pitchFamily="34" charset="0"/>
              </a:rPr>
              <a:t>posizione. Dopo </a:t>
            </a:r>
            <a:r>
              <a:rPr lang="it-IT" sz="1800" b="0" i="0" u="none" strike="noStrike" baseline="0" dirty="0">
                <a:solidFill>
                  <a:srgbClr val="000000"/>
                </a:solidFill>
                <a:latin typeface="Calibri" panose="020F0502020204030204" pitchFamily="34" charset="0"/>
              </a:rPr>
              <a:t>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solidFill>
                  <a:srgbClr val="000000"/>
                </a:solidFill>
                <a:latin typeface="Calibri" panose="020F0502020204030204" pitchFamily="34" charset="0"/>
              </a:rPr>
              <a:t>La selezione di un link “copia qui” comporta l’inserimento di una copia del sottoalbero come ultimo figlio 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1615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del Database</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a:t>
            </a:r>
            <a:r>
              <a:rPr lang="it-IT" sz="1800" b="0" i="0" u="none" strike="noStrike" baseline="0" dirty="0">
                <a:solidFill>
                  <a:srgbClr val="FF0000"/>
                </a:solidFill>
                <a:latin typeface="Calibri" panose="020F0502020204030204" pitchFamily="34" charset="0"/>
              </a:rPr>
              <a:t>utente </a:t>
            </a:r>
            <a:r>
              <a:rPr lang="it-IT" sz="1800" b="0" i="0" u="none" strike="noStrike" baseline="0" dirty="0">
                <a:solidFill>
                  <a:srgbClr val="000000"/>
                </a:solidFill>
                <a:latin typeface="Calibri" panose="020F0502020204030204" pitchFamily="34" charset="0"/>
              </a:rPr>
              <a:t>(ad esempio il responsabile dei servizi ambientali di una regione) di gestire una collezione di</a:t>
            </a:r>
            <a:r>
              <a:rPr lang="it-IT" sz="1800" b="0" i="0" u="none" strike="noStrike" baseline="0" dirty="0">
                <a:solidFill>
                  <a:srgbClr val="FF0000"/>
                </a:solidFill>
                <a:latin typeface="Calibri" panose="020F0502020204030204" pitchFamily="34" charset="0"/>
              </a:rPr>
              <a:t> immagini </a:t>
            </a:r>
            <a:r>
              <a:rPr lang="it-IT" sz="1800" b="0" i="0" u="none" strike="noStrike" baseline="0" dirty="0">
                <a:solidFill>
                  <a:srgbClr val="000000"/>
                </a:solidFill>
                <a:latin typeface="Calibri" panose="020F0502020204030204" pitchFamily="34" charset="0"/>
              </a:rPr>
              <a:t>satellitari e </a:t>
            </a:r>
            <a:r>
              <a:rPr lang="it-IT" sz="1800" b="0" i="0" u="none" strike="noStrike" baseline="0" dirty="0">
                <a:latin typeface="Calibri" panose="020F0502020204030204" pitchFamily="34" charset="0"/>
              </a:rPr>
              <a:t>una tassonomia di classificazione utile </a:t>
            </a:r>
            <a:r>
              <a:rPr lang="it-IT" sz="1800" b="0" i="0" u="none" strike="noStrike" baseline="0" dirty="0">
                <a:solidFill>
                  <a:srgbClr val="0070C0"/>
                </a:solidFill>
                <a:latin typeface="Calibri" panose="020F0502020204030204" pitchFamily="34" charset="0"/>
              </a:rPr>
              <a:t>per etichettare </a:t>
            </a:r>
            <a:r>
              <a:rPr lang="it-IT" sz="1800" b="0" i="0" u="none" strike="noStrike" baseline="0" dirty="0">
                <a:latin typeface="Calibri" panose="020F0502020204030204" pitchFamily="34" charset="0"/>
              </a:rPr>
              <a:t>immagini allo scopo di consentire la ricerca per categoria. Dopo il</a:t>
            </a:r>
            <a:r>
              <a:rPr lang="it-IT" sz="1800" b="0" i="0" u="none" strike="noStrike" baseline="0" dirty="0">
                <a:solidFill>
                  <a:srgbClr val="00B050"/>
                </a:solidFill>
                <a:latin typeface="Calibri" panose="020F0502020204030204" pitchFamily="34" charset="0"/>
              </a:rPr>
              <a:t> </a:t>
            </a:r>
            <a:r>
              <a:rPr lang="it-IT" sz="1800" b="0" i="0" u="none" strike="noStrike" baseline="0" dirty="0">
                <a:latin typeface="Calibri" panose="020F0502020204030204" pitchFamily="34" charset="0"/>
              </a:rPr>
              <a:t>login, l’utente accede a una pagina HOME in cui compare un albero </a:t>
            </a:r>
            <a:r>
              <a:rPr lang="it-IT" sz="1800" b="0" i="0" u="none" strike="noStrike" baseline="0" dirty="0">
                <a:solidFill>
                  <a:srgbClr val="0070C0"/>
                </a:solidFill>
                <a:latin typeface="Calibri" panose="020F0502020204030204" pitchFamily="34" charset="0"/>
              </a:rPr>
              <a:t>gerarchico</a:t>
            </a:r>
            <a:r>
              <a:rPr lang="it-IT" sz="1800" b="0" i="0" u="none" strike="noStrike" baseline="0" dirty="0">
                <a:latin typeface="Calibri" panose="020F0502020204030204" pitchFamily="34" charset="0"/>
              </a:rPr>
              <a:t> di categorie. Le </a:t>
            </a:r>
            <a:r>
              <a:rPr lang="it-IT" sz="1800" b="0" i="0" u="none" strike="noStrike" baseline="0" dirty="0">
                <a:solidFill>
                  <a:srgbClr val="FF0000"/>
                </a:solidFill>
                <a:latin typeface="Calibri" panose="020F0502020204030204" pitchFamily="34" charset="0"/>
              </a:rPr>
              <a:t>categorie</a:t>
            </a:r>
            <a:r>
              <a:rPr lang="it-IT" sz="1800" b="0" i="0" u="none" strike="noStrike" baseline="0" dirty="0">
                <a:latin typeface="Calibri" panose="020F0502020204030204" pitchFamily="34" charset="0"/>
              </a:rPr>
              <a:t> non dipendono dall’utente e sono in comune tra tutti gli utenti. </a:t>
            </a:r>
          </a:p>
          <a:p>
            <a:pPr marL="0" indent="0">
              <a:buNone/>
            </a:pPr>
            <a:r>
              <a:rPr lang="it-IT" sz="1800" b="0" i="0" u="none" strike="noStrike" baseline="0" dirty="0">
                <a:latin typeface="Calibri" panose="020F0502020204030204" pitchFamily="34" charset="0"/>
              </a:rPr>
              <a:t>L’utente può inserire una nuova categoria nell’albero. Per fare ciò usa una </a:t>
            </a:r>
            <a:r>
              <a:rPr lang="it-IT" sz="1800" b="0" i="0" u="none" strike="noStrike" baseline="0" dirty="0" err="1">
                <a:latin typeface="Calibri" panose="020F0502020204030204" pitchFamily="34" charset="0"/>
              </a:rPr>
              <a:t>form</a:t>
            </a:r>
            <a:r>
              <a:rPr lang="it-IT" sz="1800" b="0" i="0" u="none" strike="noStrike" baseline="0" dirty="0">
                <a:latin typeface="Calibri" panose="020F0502020204030204" pitchFamily="34" charset="0"/>
              </a:rPr>
              <a:t> nella pagina HOME in cui specifica il </a:t>
            </a:r>
            <a:r>
              <a:rPr lang="it-IT" sz="1800" b="0" i="0" u="none" strike="noStrike" baseline="0" dirty="0">
                <a:solidFill>
                  <a:srgbClr val="00B050"/>
                </a:solidFill>
                <a:latin typeface="Calibri" panose="020F0502020204030204" pitchFamily="34" charset="0"/>
              </a:rPr>
              <a:t>nome</a:t>
            </a:r>
            <a:r>
              <a:rPr lang="it-IT" sz="1800" b="0" i="0" u="none" strike="noStrike" baseline="0" dirty="0">
                <a:latin typeface="Calibri" panose="020F0502020204030204" pitchFamily="34" charset="0"/>
              </a:rPr>
              <a:t> della nuova categoria e sceglie la categoria </a:t>
            </a:r>
            <a:r>
              <a:rPr lang="it-IT" sz="1800" b="0" i="0" u="none" strike="noStrike" baseline="0" dirty="0">
                <a:solidFill>
                  <a:srgbClr val="00B050"/>
                </a:solidFill>
                <a:latin typeface="Calibri" panose="020F0502020204030204" pitchFamily="34" charset="0"/>
              </a:rPr>
              <a:t>padre</a:t>
            </a:r>
            <a:r>
              <a:rPr lang="it-IT" sz="1800" b="0" i="0" u="none" strike="noStrike" baseline="0" dirty="0">
                <a:latin typeface="Calibri" panose="020F0502020204030204" pitchFamily="34" charset="0"/>
              </a:rPr>
              <a:t>. L’invio della nuova categoria comporta l’aggiornamento dell’albero: la nuova categoria è appesa alla categoria padre come ultimo </a:t>
            </a:r>
            <a:r>
              <a:rPr lang="it-IT" sz="1800" b="0" i="0" u="none" strike="noStrike" baseline="0" dirty="0" err="1">
                <a:latin typeface="Calibri" panose="020F0502020204030204" pitchFamily="34" charset="0"/>
              </a:rPr>
              <a:t>sottoelemento</a:t>
            </a:r>
            <a:r>
              <a:rPr lang="it-IT" sz="1800" b="0" i="0" u="none" strike="noStrike" baseline="0" dirty="0">
                <a:latin typeface="Calibri" panose="020F0502020204030204" pitchFamily="34" charset="0"/>
              </a:rPr>
              <a:t>. Alla nuova categoria viene assegnato un </a:t>
            </a:r>
            <a:r>
              <a:rPr lang="it-IT" sz="1800" b="0" i="0" u="none" strike="noStrike" baseline="0" dirty="0">
                <a:solidFill>
                  <a:srgbClr val="00B050"/>
                </a:solidFill>
                <a:latin typeface="Calibri" panose="020F0502020204030204" pitchFamily="34" charset="0"/>
              </a:rPr>
              <a:t>codice numerico </a:t>
            </a:r>
            <a:r>
              <a:rPr lang="it-IT" sz="1800" b="0" i="0" u="none" strike="noStrike" baseline="0" dirty="0">
                <a:latin typeface="Calibri" panose="020F0502020204030204" pitchFamily="34" charset="0"/>
              </a:rPr>
              <a:t>che ne riflette la posizione. Dopo 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latin typeface="Calibri" panose="020F0502020204030204" pitchFamily="34" charset="0"/>
              </a:rPr>
              <a:t>La selezione di un link “copia qui” comporta l’inserimento di una copia del sottoalbero come ultimo figlio della categoria destinazione. </a:t>
            </a:r>
            <a:endParaRPr lang="it-IT" sz="1800" dirty="0">
              <a:latin typeface="Calibri" panose="020F0502020204030204" pitchFamily="34" charset="0"/>
            </a:endParaRPr>
          </a:p>
          <a:p>
            <a:pPr marL="0" indent="0">
              <a:buNone/>
            </a:pPr>
            <a:r>
              <a:rPr lang="it-IT" sz="1800" b="0" i="0" u="none" strike="noStrike" baseline="0" dirty="0">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8476735" y="6190734"/>
            <a:ext cx="3361038"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relathionships</a:t>
            </a:r>
            <a:endParaRPr lang="it-IT" dirty="0">
              <a:solidFill>
                <a:schemeClr val="accent2"/>
              </a:solidFill>
            </a:endParaRPr>
          </a:p>
        </p:txBody>
      </p:sp>
    </p:spTree>
    <p:extLst>
      <p:ext uri="{BB962C8B-B14F-4D97-AF65-F5344CB8AC3E}">
        <p14:creationId xmlns:p14="http://schemas.microsoft.com/office/powerpoint/2010/main" val="26559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1EC76-DA55-660D-D11D-9375475285B9}"/>
              </a:ext>
            </a:extLst>
          </p:cNvPr>
          <p:cNvSpPr>
            <a:spLocks noGrp="1"/>
          </p:cNvSpPr>
          <p:nvPr>
            <p:ph type="title"/>
          </p:nvPr>
        </p:nvSpPr>
        <p:spPr/>
        <p:txBody>
          <a:bodyPr/>
          <a:lstStyle/>
          <a:p>
            <a:pPr algn="ctr"/>
            <a:r>
              <a:rPr lang="it-IT" dirty="0"/>
              <a:t>Schema E-R del Database</a:t>
            </a:r>
          </a:p>
        </p:txBody>
      </p:sp>
      <p:pic>
        <p:nvPicPr>
          <p:cNvPr id="13" name="Segnaposto contenuto 12">
            <a:extLst>
              <a:ext uri="{FF2B5EF4-FFF2-40B4-BE49-F238E27FC236}">
                <a16:creationId xmlns:a16="http://schemas.microsoft.com/office/drawing/2014/main" id="{E76112B1-0F87-898B-D5C2-FE0D9EF10A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5562" y="2805906"/>
            <a:ext cx="7000875" cy="2390775"/>
          </a:xfrm>
        </p:spPr>
      </p:pic>
    </p:spTree>
    <p:extLst>
      <p:ext uri="{BB962C8B-B14F-4D97-AF65-F5344CB8AC3E}">
        <p14:creationId xmlns:p14="http://schemas.microsoft.com/office/powerpoint/2010/main" val="2569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2F66387-691D-8AA0-B949-546722A98C97}"/>
              </a:ext>
            </a:extLst>
          </p:cNvPr>
          <p:cNvSpPr>
            <a:spLocks noGrp="1"/>
          </p:cNvSpPr>
          <p:nvPr>
            <p:ph type="title"/>
          </p:nvPr>
        </p:nvSpPr>
        <p:spPr/>
        <p:txBody>
          <a:bodyPr/>
          <a:lstStyle/>
          <a:p>
            <a:r>
              <a:rPr lang="it-IT" dirty="0"/>
              <a:t>Schema database</a:t>
            </a:r>
          </a:p>
        </p:txBody>
      </p:sp>
      <p:sp>
        <p:nvSpPr>
          <p:cNvPr id="5" name="Segnaposto contenuto 4">
            <a:extLst>
              <a:ext uri="{FF2B5EF4-FFF2-40B4-BE49-F238E27FC236}">
                <a16:creationId xmlns:a16="http://schemas.microsoft.com/office/drawing/2014/main" id="{A97BCEB2-51F1-F662-CF7D-FCA39F8D011B}"/>
              </a:ext>
            </a:extLst>
          </p:cNvPr>
          <p:cNvSpPr>
            <a:spLocks noGrp="1"/>
          </p:cNvSpPr>
          <p:nvPr>
            <p:ph sz="half" idx="1"/>
          </p:nvPr>
        </p:nvSpPr>
        <p:spPr>
          <a:xfrm>
            <a:off x="838200" y="1825625"/>
            <a:ext cx="5181600" cy="4351338"/>
          </a:xfrm>
        </p:spPr>
        <p:txBody>
          <a:bodyPr>
            <a:normAutofit fontScale="55000" lnSpcReduction="20000"/>
          </a:bodyPr>
          <a:lstStyle/>
          <a:p>
            <a:pPr marL="0" indent="0" algn="just">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Account (</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username VARCHAR(64) PRIMARY KEY,</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password CHAR(32)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name VARCHAR(128)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INT,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6" name="Segnaposto contenuto 5">
            <a:extLst>
              <a:ext uri="{FF2B5EF4-FFF2-40B4-BE49-F238E27FC236}">
                <a16:creationId xmlns:a16="http://schemas.microsoft.com/office/drawing/2014/main" id="{95D861C6-F953-2350-B8D0-E4C966AC1EB1}"/>
              </a:ext>
            </a:extLst>
          </p:cNvPr>
          <p:cNvSpPr>
            <a:spLocks noGrp="1"/>
          </p:cNvSpPr>
          <p:nvPr>
            <p:ph sz="half" idx="2"/>
          </p:nvPr>
        </p:nvSpPr>
        <p:spPr/>
        <p:txBody>
          <a:bodyPr>
            <a:normAutofit fontScale="55000" lnSpcReduction="20000"/>
          </a:bodyPr>
          <a:lstStyle/>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Image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image LONGBLOB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Belongs</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couple_ID</a:t>
            </a:r>
            <a:r>
              <a:rPr lang="it-IT" dirty="0">
                <a:latin typeface="Cascadia Code" panose="020B0609020000020004" pitchFamily="49" charset="0"/>
                <a:ea typeface="Cascadia Code" panose="020B0609020000020004" pitchFamily="49" charset="0"/>
                <a:cs typeface="Cascadia Code" panose="020B0609020000020004" pitchFamily="49" charset="0"/>
              </a:rPr>
              <a:t> INT PRIMARY KEY,</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Image(</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8641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Applicativi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a:t>
            </a:r>
            <a:r>
              <a:rPr lang="it-IT" sz="1800" b="0" i="0" u="none" strike="noStrike" baseline="0" dirty="0">
                <a:solidFill>
                  <a:srgbClr val="FF0000"/>
                </a:solidFill>
                <a:latin typeface="Calibri" panose="020F0502020204030204" pitchFamily="34" charset="0"/>
              </a:rPr>
              <a:t>login</a:t>
            </a:r>
            <a:r>
              <a:rPr lang="it-IT" sz="1800" b="0" i="0" u="none" strike="noStrike" baseline="0" dirty="0">
                <a:solidFill>
                  <a:srgbClr val="000000"/>
                </a:solidFill>
                <a:latin typeface="Calibri" panose="020F0502020204030204" pitchFamily="34" charset="0"/>
              </a:rPr>
              <a:t>, l’utente accede a una </a:t>
            </a:r>
            <a:r>
              <a:rPr lang="it-IT" sz="1800" b="0" i="0" u="none" strike="noStrike" baseline="0" dirty="0">
                <a:solidFill>
                  <a:srgbClr val="FF0000"/>
                </a:solidFill>
                <a:latin typeface="Calibri" panose="020F0502020204030204" pitchFamily="34" charset="0"/>
              </a:rPr>
              <a:t>pagina HOME </a:t>
            </a:r>
            <a:r>
              <a:rPr lang="it-IT" sz="1800" b="0" i="0" u="none" strike="noStrike" baseline="0" dirty="0">
                <a:solidFill>
                  <a:srgbClr val="000000"/>
                </a:solidFill>
                <a:latin typeface="Calibri" panose="020F0502020204030204" pitchFamily="34" charset="0"/>
              </a:rPr>
              <a:t>in cui compare un </a:t>
            </a:r>
            <a:r>
              <a:rPr lang="it-IT" sz="1800" b="0" i="0" u="none" strike="noStrike" baseline="0" dirty="0">
                <a:solidFill>
                  <a:srgbClr val="00B050"/>
                </a:solidFill>
                <a:latin typeface="Calibri" panose="020F0502020204030204" pitchFamily="34" charset="0"/>
              </a:rPr>
              <a:t>albero gerarchico di categorie</a:t>
            </a:r>
            <a:r>
              <a:rPr lang="it-IT" sz="1800" b="0" i="0" u="none" strike="noStrike" baseline="0" dirty="0">
                <a:solidFill>
                  <a:srgbClr val="000000"/>
                </a:solidFill>
                <a:latin typeface="Calibri" panose="020F0502020204030204" pitchFamily="34" charset="0"/>
              </a:rPr>
              <a:t>.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a:t>
            </a:r>
            <a:r>
              <a:rPr lang="it-IT" sz="1800" b="0" i="0" u="none" strike="noStrike" baseline="0" dirty="0">
                <a:latin typeface="Calibri" panose="020F0502020204030204" pitchFamily="34" charset="0"/>
              </a:rPr>
              <a:t>una nuova categoria </a:t>
            </a:r>
            <a:r>
              <a:rPr lang="it-IT" sz="1800" b="0" i="0" u="none" strike="noStrike" baseline="0" dirty="0">
                <a:solidFill>
                  <a:srgbClr val="000000"/>
                </a:solidFill>
                <a:latin typeface="Calibri" panose="020F0502020204030204" pitchFamily="34" charset="0"/>
              </a:rPr>
              <a:t>nell’albero. Per fare ciò usa una </a:t>
            </a:r>
            <a:r>
              <a:rPr lang="it-IT" sz="1800" b="0" i="0" u="none" strike="noStrike" baseline="0" dirty="0" err="1">
                <a:solidFill>
                  <a:srgbClr val="00B05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a:t>
            </a:r>
            <a:r>
              <a:rPr lang="it-IT" sz="1800" b="0" i="0" u="none" strike="noStrike" baseline="0" dirty="0">
                <a:solidFill>
                  <a:srgbClr val="0070C0"/>
                </a:solidFill>
                <a:latin typeface="Calibri" panose="020F0502020204030204" pitchFamily="34" charset="0"/>
              </a:rPr>
              <a:t>L’invio della nuova categoria </a:t>
            </a:r>
            <a:r>
              <a:rPr lang="it-IT" sz="1800" b="0" i="0" u="none" strike="noStrike" baseline="0" dirty="0">
                <a:solidFill>
                  <a:srgbClr val="000000"/>
                </a:solidFill>
                <a:latin typeface="Calibri" panose="020F0502020204030204" pitchFamily="34" charset="0"/>
              </a:rPr>
              <a:t>comporta l’aggiornamento dell’albero: la </a:t>
            </a:r>
            <a:r>
              <a:rPr lang="it-IT" sz="1800" b="0" i="0" u="none" strike="noStrike" baseline="0" dirty="0">
                <a:solidFill>
                  <a:schemeClr val="accent2"/>
                </a:solidFill>
                <a:latin typeface="Calibri" panose="020F0502020204030204" pitchFamily="34" charset="0"/>
              </a:rPr>
              <a:t>nuova categoria è appesa alla categoria padre </a:t>
            </a:r>
            <a:r>
              <a:rPr lang="it-IT" sz="1800" b="0" i="0" u="none" strike="noStrike" baseline="0" dirty="0">
                <a:solidFill>
                  <a:srgbClr val="000000"/>
                </a:solidFill>
                <a:latin typeface="Calibri" panose="020F0502020204030204" pitchFamily="34" charset="0"/>
              </a:rPr>
              <a:t>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posizione. Dopo la creazione di una categoria, la pagina HOME mostra l’albero aggiornato. Per velocizzare la costruzione della tassonomia l’utente può </a:t>
            </a:r>
            <a:r>
              <a:rPr lang="it-IT" sz="1800" b="0" i="0" u="none" strike="noStrike" baseline="0" dirty="0">
                <a:solidFill>
                  <a:schemeClr val="accent2"/>
                </a:solidFill>
                <a:latin typeface="Calibri" panose="020F0502020204030204" pitchFamily="34" charset="0"/>
              </a:rPr>
              <a:t>copiare un intero sottoalbero </a:t>
            </a:r>
            <a:r>
              <a:rPr lang="it-IT" sz="1800" b="0" i="0" u="none" strike="noStrike" baseline="0" dirty="0">
                <a:solidFill>
                  <a:srgbClr val="000000"/>
                </a:solidFill>
                <a:latin typeface="Calibri" panose="020F0502020204030204" pitchFamily="34" charset="0"/>
              </a:rPr>
              <a:t>in una data posizione: per fare ciò </a:t>
            </a:r>
            <a:r>
              <a:rPr lang="it-IT" sz="1800" b="0" i="0" u="none" strike="noStrike" baseline="0" dirty="0">
                <a:solidFill>
                  <a:srgbClr val="0070C0"/>
                </a:solidFill>
                <a:latin typeface="Calibri" panose="020F0502020204030204" pitchFamily="34" charset="0"/>
              </a:rPr>
              <a:t>clicca sul link “copia” </a:t>
            </a:r>
            <a:r>
              <a:rPr lang="it-IT" sz="1800" b="0" i="0" u="none" strike="noStrike" baseline="0" dirty="0">
                <a:solidFill>
                  <a:srgbClr val="000000"/>
                </a:solidFill>
                <a:latin typeface="Calibri" panose="020F0502020204030204" pitchFamily="34" charset="0"/>
              </a:rPr>
              <a:t>associato alla categoria radice del sottoalbero da copiare. A seguito di tale azione l’applicazione mostra, sempre nella HOME page, </a:t>
            </a:r>
            <a:r>
              <a:rPr lang="it-IT" sz="1800" b="0" i="0" u="none" strike="noStrike" baseline="0" dirty="0">
                <a:solidFill>
                  <a:srgbClr val="00B050"/>
                </a:solidFill>
                <a:latin typeface="Calibri" panose="020F0502020204030204" pitchFamily="34" charset="0"/>
              </a:rPr>
              <a:t>l’albero con evidenziato il sottoalbero da copiare</a:t>
            </a:r>
            <a:r>
              <a:rPr lang="it-IT" sz="1800" b="0" i="0" u="none" strike="noStrike" baseline="0" dirty="0">
                <a:solidFill>
                  <a:srgbClr val="000000"/>
                </a:solidFill>
                <a:latin typeface="Calibri" panose="020F0502020204030204" pitchFamily="34" charset="0"/>
              </a:rPr>
              <a:t>: tutte le altre categorie hanno un link “copia qui”.</a:t>
            </a:r>
          </a:p>
          <a:p>
            <a:pPr marL="0" indent="0">
              <a:buNone/>
            </a:pPr>
            <a:r>
              <a:rPr lang="it-IT" sz="1800" b="0" i="0" u="none" strike="noStrike" baseline="0" dirty="0">
                <a:solidFill>
                  <a:srgbClr val="0070C0"/>
                </a:solidFill>
                <a:latin typeface="Calibri" panose="020F0502020204030204" pitchFamily="34" charset="0"/>
              </a:rPr>
              <a:t>La selezione di un link “copia qui”</a:t>
            </a:r>
            <a:r>
              <a:rPr lang="it-IT" sz="1800" b="0" i="0" u="none" strike="noStrike" baseline="0" dirty="0">
                <a:solidFill>
                  <a:srgbClr val="000000"/>
                </a:solidFill>
                <a:latin typeface="Calibri" panose="020F0502020204030204" pitchFamily="34" charset="0"/>
              </a:rPr>
              <a:t> comporta </a:t>
            </a:r>
            <a:r>
              <a:rPr lang="it-IT" sz="1800" b="0" i="0" u="none" strike="noStrike" baseline="0" dirty="0">
                <a:solidFill>
                  <a:schemeClr val="accent2"/>
                </a:solidFill>
                <a:latin typeface="Calibri" panose="020F0502020204030204" pitchFamily="34" charset="0"/>
              </a:rPr>
              <a:t>l’inserimento di una copia del sottoalbero come ultimo figlio </a:t>
            </a:r>
            <a:r>
              <a:rPr lang="it-IT" sz="1800" b="0" i="0" u="none" strike="noStrike" baseline="0" dirty="0">
                <a:solidFill>
                  <a:srgbClr val="000000"/>
                </a:solidFill>
                <a:latin typeface="Calibri" panose="020F0502020204030204" pitchFamily="34" charset="0"/>
              </a:rPr>
              <a:t>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369620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C676-3211-9481-8C10-277838AA09A0}"/>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BBBB4804-8D79-D210-9BEC-9764F67609FA}"/>
              </a:ext>
            </a:extLst>
          </p:cNvPr>
          <p:cNvSpPr>
            <a:spLocks noGrp="1"/>
          </p:cNvSpPr>
          <p:nvPr>
            <p:ph idx="1"/>
          </p:nvPr>
        </p:nvSpPr>
        <p:spPr/>
        <p:txBody>
          <a:bodyPr>
            <a:normAutofit fontScale="92500" lnSpcReduction="10000"/>
          </a:bodyPr>
          <a:lstStyle/>
          <a:p>
            <a:r>
              <a:rPr lang="it-IT" dirty="0"/>
              <a:t>Sulla </a:t>
            </a:r>
            <a:r>
              <a:rPr lang="it-IT" dirty="0">
                <a:solidFill>
                  <a:srgbClr val="FF0000"/>
                </a:solidFill>
              </a:rPr>
              <a:t>pagina principale </a:t>
            </a:r>
            <a:r>
              <a:rPr lang="it-IT" dirty="0"/>
              <a:t>è presente un </a:t>
            </a:r>
            <a:r>
              <a:rPr lang="it-IT" dirty="0">
                <a:solidFill>
                  <a:srgbClr val="00B050"/>
                </a:solidFill>
              </a:rPr>
              <a:t>link</a:t>
            </a:r>
            <a:r>
              <a:rPr lang="it-IT" dirty="0"/>
              <a:t> per effettuare il </a:t>
            </a:r>
            <a:r>
              <a:rPr lang="it-IT" dirty="0">
                <a:solidFill>
                  <a:schemeClr val="accent2"/>
                </a:solidFill>
              </a:rPr>
              <a:t>logout</a:t>
            </a:r>
          </a:p>
          <a:p>
            <a:r>
              <a:rPr lang="it-IT" dirty="0"/>
              <a:t>Se, durante il </a:t>
            </a:r>
            <a:r>
              <a:rPr lang="it-IT" dirty="0">
                <a:solidFill>
                  <a:srgbClr val="FF0000"/>
                </a:solidFill>
              </a:rPr>
              <a:t>login</a:t>
            </a:r>
            <a:r>
              <a:rPr lang="it-IT" dirty="0"/>
              <a:t>, le </a:t>
            </a:r>
            <a:r>
              <a:rPr lang="it-IT" dirty="0">
                <a:solidFill>
                  <a:srgbClr val="0070C0"/>
                </a:solidFill>
              </a:rPr>
              <a:t>credenziali inserite</a:t>
            </a:r>
            <a:r>
              <a:rPr lang="it-IT" dirty="0">
                <a:solidFill>
                  <a:schemeClr val="accent2"/>
                </a:solidFill>
              </a:rPr>
              <a:t> </a:t>
            </a:r>
            <a:r>
              <a:rPr lang="it-IT" dirty="0"/>
              <a:t>sono </a:t>
            </a:r>
            <a:r>
              <a:rPr lang="it-IT" dirty="0">
                <a:solidFill>
                  <a:srgbClr val="0070C0"/>
                </a:solidFill>
              </a:rPr>
              <a:t>errate</a:t>
            </a:r>
            <a:r>
              <a:rPr lang="it-IT" dirty="0"/>
              <a:t>, viene ricaricata la pagina di login che visualizza un messaggio di errore</a:t>
            </a:r>
          </a:p>
          <a:p>
            <a:r>
              <a:rPr lang="it-IT" dirty="0">
                <a:solidFill>
                  <a:srgbClr val="0070C0"/>
                </a:solidFill>
              </a:rPr>
              <a:t>Cliccando su una categoria</a:t>
            </a:r>
            <a:r>
              <a:rPr lang="it-IT" dirty="0"/>
              <a:t>, viene mostrata una </a:t>
            </a:r>
            <a:r>
              <a:rPr lang="it-IT" dirty="0">
                <a:solidFill>
                  <a:srgbClr val="FF0000"/>
                </a:solidFill>
              </a:rPr>
              <a:t>pagina</a:t>
            </a:r>
            <a:r>
              <a:rPr lang="it-IT" dirty="0"/>
              <a:t> contente la </a:t>
            </a:r>
            <a:r>
              <a:rPr lang="it-IT" dirty="0">
                <a:solidFill>
                  <a:srgbClr val="00B050"/>
                </a:solidFill>
              </a:rPr>
              <a:t>lista delle immagini </a:t>
            </a:r>
            <a:r>
              <a:rPr lang="it-IT" dirty="0"/>
              <a:t>che fanno riferimento alla stessa (tutte su un’unica pagina), il </a:t>
            </a:r>
            <a:r>
              <a:rPr lang="it-IT" dirty="0">
                <a:solidFill>
                  <a:srgbClr val="00B050"/>
                </a:solidFill>
              </a:rPr>
              <a:t>link</a:t>
            </a:r>
            <a:r>
              <a:rPr lang="it-IT" dirty="0"/>
              <a:t> per tornare alla home page e il </a:t>
            </a:r>
            <a:r>
              <a:rPr lang="it-IT" dirty="0" err="1">
                <a:solidFill>
                  <a:srgbClr val="00B050"/>
                </a:solidFill>
              </a:rPr>
              <a:t>form</a:t>
            </a:r>
            <a:r>
              <a:rPr lang="it-IT" dirty="0"/>
              <a:t> per </a:t>
            </a:r>
            <a:r>
              <a:rPr lang="it-IT" dirty="0">
                <a:solidFill>
                  <a:schemeClr val="accent2"/>
                </a:solidFill>
              </a:rPr>
              <a:t>inserire immagini </a:t>
            </a:r>
            <a:r>
              <a:rPr lang="it-IT" dirty="0"/>
              <a:t>per la categoria visualizzata</a:t>
            </a:r>
          </a:p>
          <a:p>
            <a:r>
              <a:rPr lang="it-IT" dirty="0"/>
              <a:t>Se il numero di figli per una categoria è uguale a 9 e si cerca di </a:t>
            </a:r>
            <a:r>
              <a:rPr lang="it-IT" dirty="0">
                <a:solidFill>
                  <a:srgbClr val="0070C0"/>
                </a:solidFill>
              </a:rPr>
              <a:t>aggiungere</a:t>
            </a:r>
            <a:r>
              <a:rPr lang="it-IT" dirty="0">
                <a:solidFill>
                  <a:srgbClr val="00B050"/>
                </a:solidFill>
              </a:rPr>
              <a:t> </a:t>
            </a:r>
            <a:r>
              <a:rPr lang="it-IT" dirty="0">
                <a:solidFill>
                  <a:srgbClr val="0070C0"/>
                </a:solidFill>
              </a:rPr>
              <a:t>un altro figlio</a:t>
            </a:r>
            <a:r>
              <a:rPr lang="it-IT" dirty="0"/>
              <a:t>, il server invia un </a:t>
            </a:r>
            <a:r>
              <a:rPr lang="it-IT" dirty="0">
                <a:solidFill>
                  <a:srgbClr val="FF0000"/>
                </a:solidFill>
              </a:rPr>
              <a:t>messaggio di errore</a:t>
            </a:r>
          </a:p>
          <a:p>
            <a:r>
              <a:rPr lang="it-IT" dirty="0"/>
              <a:t>La copia di un sottoalbero non implica la copia delle immagini per ogni categoria nel sottoalbero</a:t>
            </a:r>
          </a:p>
        </p:txBody>
      </p:sp>
      <p:sp>
        <p:nvSpPr>
          <p:cNvPr id="4" name="CasellaDiTesto 3">
            <a:extLst>
              <a:ext uri="{FF2B5EF4-FFF2-40B4-BE49-F238E27FC236}">
                <a16:creationId xmlns:a16="http://schemas.microsoft.com/office/drawing/2014/main" id="{FDC82F4A-7E9D-2A80-93A8-A19A1687E7AB}"/>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16085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F6B5A-8A9C-B83A-2397-3CC924700A1F}"/>
              </a:ext>
            </a:extLst>
          </p:cNvPr>
          <p:cNvSpPr>
            <a:spLocks noGrp="1"/>
          </p:cNvSpPr>
          <p:nvPr>
            <p:ph type="title"/>
          </p:nvPr>
        </p:nvSpPr>
        <p:spPr/>
        <p:txBody>
          <a:bodyPr/>
          <a:lstStyle/>
          <a:p>
            <a:r>
              <a:rPr lang="it-IT" dirty="0"/>
              <a:t>Design dell’Applicazione (in IFML)</a:t>
            </a:r>
          </a:p>
        </p:txBody>
      </p:sp>
      <p:pic>
        <p:nvPicPr>
          <p:cNvPr id="5" name="Segnaposto contenuto 4">
            <a:extLst>
              <a:ext uri="{FF2B5EF4-FFF2-40B4-BE49-F238E27FC236}">
                <a16:creationId xmlns:a16="http://schemas.microsoft.com/office/drawing/2014/main" id="{3197554E-DBAC-6462-9E78-081560FAD0E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88255" y="1690688"/>
            <a:ext cx="8537221" cy="4802187"/>
          </a:xfrm>
        </p:spPr>
      </p:pic>
    </p:spTree>
    <p:extLst>
      <p:ext uri="{BB962C8B-B14F-4D97-AF65-F5344CB8AC3E}">
        <p14:creationId xmlns:p14="http://schemas.microsoft.com/office/powerpoint/2010/main" val="28060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3A079-4337-D60D-16C9-A3040CA3FB2C}"/>
              </a:ext>
            </a:extLst>
          </p:cNvPr>
          <p:cNvSpPr>
            <a:spLocks noGrp="1"/>
          </p:cNvSpPr>
          <p:nvPr>
            <p:ph type="title"/>
          </p:nvPr>
        </p:nvSpPr>
        <p:spPr>
          <a:xfrm>
            <a:off x="838200" y="356499"/>
            <a:ext cx="10515600" cy="1325563"/>
          </a:xfrm>
        </p:spPr>
        <p:txBody>
          <a:bodyPr/>
          <a:lstStyle/>
          <a:p>
            <a:r>
              <a:rPr lang="it-IT" dirty="0"/>
              <a:t>Componenti </a:t>
            </a:r>
          </a:p>
        </p:txBody>
      </p:sp>
      <p:sp>
        <p:nvSpPr>
          <p:cNvPr id="4" name="Segnaposto contenuto 3">
            <a:extLst>
              <a:ext uri="{FF2B5EF4-FFF2-40B4-BE49-F238E27FC236}">
                <a16:creationId xmlns:a16="http://schemas.microsoft.com/office/drawing/2014/main" id="{5E511905-552F-6687-C35B-FC6DCC94833F}"/>
              </a:ext>
            </a:extLst>
          </p:cNvPr>
          <p:cNvSpPr>
            <a:spLocks noGrp="1"/>
          </p:cNvSpPr>
          <p:nvPr>
            <p:ph sz="half" idx="1"/>
          </p:nvPr>
        </p:nvSpPr>
        <p:spPr>
          <a:xfrm>
            <a:off x="838200" y="1825625"/>
            <a:ext cx="5181600" cy="4351338"/>
          </a:xfrm>
        </p:spPr>
        <p:txBody>
          <a:bodyPr>
            <a:normAutofit fontScale="55000" lnSpcReduction="20000"/>
          </a:bodyPr>
          <a:lstStyle/>
          <a:p>
            <a:r>
              <a:rPr lang="it-IT" dirty="0"/>
              <a:t>Model Object (</a:t>
            </a:r>
            <a:r>
              <a:rPr lang="it-IT" dirty="0" err="1"/>
              <a:t>Beans</a:t>
            </a:r>
            <a:r>
              <a:rPr lang="it-IT" dirty="0"/>
              <a:t>)</a:t>
            </a:r>
          </a:p>
          <a:p>
            <a:pPr lvl="1"/>
            <a:r>
              <a:rPr lang="it-IT" dirty="0"/>
              <a:t>User</a:t>
            </a:r>
          </a:p>
          <a:p>
            <a:pPr lvl="1"/>
            <a:r>
              <a:rPr lang="it-IT" dirty="0" err="1"/>
              <a:t>Category</a:t>
            </a:r>
            <a:endParaRPr lang="it-IT" dirty="0"/>
          </a:p>
          <a:p>
            <a:pPr lvl="1"/>
            <a:r>
              <a:rPr lang="it-IT" dirty="0"/>
              <a:t>Image</a:t>
            </a:r>
          </a:p>
          <a:p>
            <a:r>
              <a:rPr lang="it-IT" sz="2800" dirty="0"/>
              <a:t>Data Access Object (DAO)</a:t>
            </a:r>
          </a:p>
          <a:p>
            <a:pPr lvl="1"/>
            <a:r>
              <a:rPr lang="it-IT" sz="2400" dirty="0" err="1"/>
              <a:t>userDAO</a:t>
            </a:r>
            <a:endParaRPr lang="it-IT" sz="2400" dirty="0"/>
          </a:p>
          <a:p>
            <a:pPr lvl="2"/>
            <a:r>
              <a:rPr lang="it-IT" sz="2400" dirty="0" err="1"/>
              <a:t>checkCredentials</a:t>
            </a:r>
            <a:r>
              <a:rPr lang="it-IT" sz="2400" dirty="0"/>
              <a:t>(user, </a:t>
            </a:r>
            <a:r>
              <a:rPr lang="it-IT" sz="2400" dirty="0" err="1"/>
              <a:t>psw</a:t>
            </a:r>
            <a:r>
              <a:rPr lang="it-IT" sz="2400" dirty="0"/>
              <a:t>)</a:t>
            </a:r>
          </a:p>
          <a:p>
            <a:pPr lvl="1"/>
            <a:r>
              <a:rPr lang="it-IT" sz="2400" dirty="0" err="1"/>
              <a:t>CategoryDAO</a:t>
            </a:r>
            <a:endParaRPr lang="it-IT" sz="2400" dirty="0"/>
          </a:p>
          <a:p>
            <a:pPr lvl="2"/>
            <a:r>
              <a:rPr lang="it-IT" sz="2400" dirty="0" err="1"/>
              <a:t>getAll</a:t>
            </a:r>
            <a:r>
              <a:rPr lang="it-IT" sz="2400" dirty="0"/>
              <a:t>(</a:t>
            </a:r>
            <a:r>
              <a:rPr lang="it-IT" sz="2400" dirty="0" err="1"/>
              <a:t>subToEnlight</a:t>
            </a:r>
            <a:r>
              <a:rPr lang="it-IT" sz="2400" dirty="0"/>
              <a:t>)</a:t>
            </a:r>
          </a:p>
          <a:p>
            <a:pPr lvl="2"/>
            <a:r>
              <a:rPr lang="it-IT" sz="2400" dirty="0" err="1"/>
              <a:t>insertNewCategory</a:t>
            </a:r>
            <a:r>
              <a:rPr lang="it-IT" sz="2400" dirty="0"/>
              <a:t>(name, </a:t>
            </a:r>
            <a:r>
              <a:rPr lang="it-IT" sz="2400" dirty="0" err="1"/>
              <a:t>parent</a:t>
            </a:r>
            <a:r>
              <a:rPr lang="it-IT" sz="2400" dirty="0"/>
              <a:t>) </a:t>
            </a:r>
          </a:p>
          <a:p>
            <a:pPr lvl="2"/>
            <a:r>
              <a:rPr lang="it-IT" sz="2400" dirty="0" err="1"/>
              <a:t>getImages</a:t>
            </a:r>
            <a:r>
              <a:rPr lang="it-IT" sz="2400" dirty="0"/>
              <a:t>(</a:t>
            </a:r>
            <a:r>
              <a:rPr lang="it-IT" sz="2400" dirty="0" err="1"/>
              <a:t>category_ID</a:t>
            </a:r>
            <a:r>
              <a:rPr lang="it-IT" sz="2400" dirty="0"/>
              <a:t>)</a:t>
            </a:r>
          </a:p>
          <a:p>
            <a:pPr lvl="2"/>
            <a:r>
              <a:rPr lang="it-IT" sz="2400" dirty="0" err="1"/>
              <a:t>getByParentID</a:t>
            </a:r>
            <a:r>
              <a:rPr lang="it-IT" sz="2400" dirty="0"/>
              <a:t>(</a:t>
            </a:r>
            <a:r>
              <a:rPr lang="it-IT" sz="2400" dirty="0" err="1"/>
              <a:t>parentID</a:t>
            </a:r>
            <a:r>
              <a:rPr lang="it-IT" sz="2400" dirty="0"/>
              <a:t>)</a:t>
            </a:r>
          </a:p>
          <a:p>
            <a:pPr lvl="2"/>
            <a:r>
              <a:rPr lang="it-IT" sz="2400" dirty="0" err="1"/>
              <a:t>uploadImage</a:t>
            </a:r>
            <a:r>
              <a:rPr lang="it-IT" sz="2400" dirty="0"/>
              <a:t>(</a:t>
            </a:r>
            <a:r>
              <a:rPr lang="it-IT" sz="2400" dirty="0" err="1"/>
              <a:t>category_id</a:t>
            </a:r>
            <a:r>
              <a:rPr lang="it-IT" sz="2400" dirty="0"/>
              <a:t>, image)</a:t>
            </a:r>
          </a:p>
          <a:p>
            <a:pPr marL="914400" lvl="2" indent="0">
              <a:buNone/>
            </a:pPr>
            <a:endParaRPr lang="it-IT" sz="2400" dirty="0"/>
          </a:p>
          <a:p>
            <a:pPr lvl="2"/>
            <a:endParaRPr lang="it-IT" sz="2400" dirty="0"/>
          </a:p>
          <a:p>
            <a:endParaRPr lang="it-IT" dirty="0"/>
          </a:p>
          <a:p>
            <a:pPr lvl="1"/>
            <a:endParaRPr lang="it-IT" dirty="0"/>
          </a:p>
          <a:p>
            <a:pPr lvl="1"/>
            <a:endParaRPr lang="it-IT" dirty="0"/>
          </a:p>
          <a:p>
            <a:pPr lvl="1"/>
            <a:endParaRPr lang="it-IT" dirty="0"/>
          </a:p>
        </p:txBody>
      </p:sp>
      <p:sp>
        <p:nvSpPr>
          <p:cNvPr id="5" name="Segnaposto contenuto 4">
            <a:extLst>
              <a:ext uri="{FF2B5EF4-FFF2-40B4-BE49-F238E27FC236}">
                <a16:creationId xmlns:a16="http://schemas.microsoft.com/office/drawing/2014/main" id="{4A10D69D-E1EE-98CB-99C3-5F51CAD5CA2A}"/>
              </a:ext>
            </a:extLst>
          </p:cNvPr>
          <p:cNvSpPr>
            <a:spLocks noGrp="1"/>
          </p:cNvSpPr>
          <p:nvPr>
            <p:ph sz="half" idx="2"/>
          </p:nvPr>
        </p:nvSpPr>
        <p:spPr/>
        <p:txBody>
          <a:bodyPr>
            <a:normAutofit fontScale="55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a:t>Logout</a:t>
            </a:r>
          </a:p>
          <a:p>
            <a:pPr lvl="1"/>
            <a:r>
              <a:rPr lang="it-IT" dirty="0" err="1"/>
              <a:t>GoToHome</a:t>
            </a:r>
            <a:endParaRPr lang="it-IT" dirty="0"/>
          </a:p>
          <a:p>
            <a:pPr lvl="1"/>
            <a:r>
              <a:rPr lang="it-IT" dirty="0" err="1"/>
              <a:t>SelectTree</a:t>
            </a:r>
            <a:endParaRPr lang="it-IT" dirty="0"/>
          </a:p>
          <a:p>
            <a:pPr lvl="1"/>
            <a:r>
              <a:rPr lang="it-IT" dirty="0" err="1"/>
              <a:t>CopyHere</a:t>
            </a:r>
            <a:endParaRPr lang="it-IT" dirty="0"/>
          </a:p>
          <a:p>
            <a:pPr lvl="1"/>
            <a:r>
              <a:rPr lang="it-IT" dirty="0" err="1"/>
              <a:t>OpenCategory</a:t>
            </a:r>
            <a:endParaRPr lang="it-IT" dirty="0"/>
          </a:p>
          <a:p>
            <a:pPr lvl="1"/>
            <a:r>
              <a:rPr lang="it-IT" dirty="0" err="1"/>
              <a:t>AppendCategory</a:t>
            </a:r>
            <a:endParaRPr lang="it-IT" dirty="0"/>
          </a:p>
          <a:p>
            <a:pPr lvl="1"/>
            <a:r>
              <a:rPr lang="it-IT" dirty="0" err="1"/>
              <a:t>UploadImage</a:t>
            </a:r>
            <a:endParaRPr lang="it-IT" dirty="0"/>
          </a:p>
          <a:p>
            <a:r>
              <a:rPr lang="it-IT" dirty="0" err="1"/>
              <a:t>Views</a:t>
            </a:r>
            <a:r>
              <a:rPr lang="it-IT" dirty="0"/>
              <a:t> &amp; </a:t>
            </a:r>
            <a:r>
              <a:rPr lang="it-IT" dirty="0" err="1"/>
              <a:t>components</a:t>
            </a:r>
            <a:endParaRPr lang="it-IT" dirty="0"/>
          </a:p>
          <a:p>
            <a:pPr lvl="1"/>
            <a:r>
              <a:rPr lang="it-IT" dirty="0"/>
              <a:t>Home</a:t>
            </a:r>
          </a:p>
          <a:p>
            <a:pPr lvl="2"/>
            <a:r>
              <a:rPr lang="it-IT" dirty="0" err="1"/>
              <a:t>Add</a:t>
            </a:r>
            <a:r>
              <a:rPr lang="it-IT" dirty="0"/>
              <a:t> </a:t>
            </a:r>
            <a:r>
              <a:rPr lang="it-IT" dirty="0" err="1"/>
              <a:t>category</a:t>
            </a:r>
            <a:r>
              <a:rPr lang="it-IT" dirty="0"/>
              <a:t> (</a:t>
            </a:r>
            <a:r>
              <a:rPr lang="it-IT" dirty="0" err="1"/>
              <a:t>form</a:t>
            </a:r>
            <a:r>
              <a:rPr lang="it-IT" dirty="0"/>
              <a:t>)</a:t>
            </a:r>
          </a:p>
          <a:p>
            <a:pPr lvl="2"/>
            <a:r>
              <a:rPr lang="it-IT" dirty="0" err="1"/>
              <a:t>Category</a:t>
            </a:r>
            <a:r>
              <a:rPr lang="it-IT" dirty="0"/>
              <a:t> </a:t>
            </a:r>
            <a:r>
              <a:rPr lang="it-IT" dirty="0" err="1"/>
              <a:t>tree</a:t>
            </a:r>
            <a:endParaRPr lang="it-IT" dirty="0"/>
          </a:p>
          <a:p>
            <a:pPr lvl="2"/>
            <a:r>
              <a:rPr lang="it-IT" dirty="0" err="1"/>
              <a:t>Enlighted</a:t>
            </a:r>
            <a:r>
              <a:rPr lang="it-IT" dirty="0"/>
              <a:t> </a:t>
            </a:r>
            <a:r>
              <a:rPr lang="it-IT" dirty="0" err="1"/>
              <a:t>tree</a:t>
            </a:r>
            <a:endParaRPr lang="it-IT" dirty="0"/>
          </a:p>
          <a:p>
            <a:pPr lvl="2"/>
            <a:r>
              <a:rPr lang="it-IT" dirty="0"/>
              <a:t>Logout </a:t>
            </a:r>
            <a:r>
              <a:rPr lang="it-IT" dirty="0" err="1"/>
              <a:t>button</a:t>
            </a:r>
            <a:endParaRPr lang="it-IT" dirty="0"/>
          </a:p>
          <a:p>
            <a:pPr lvl="2"/>
            <a:endParaRPr lang="it-IT" dirty="0"/>
          </a:p>
          <a:p>
            <a:pPr lvl="1"/>
            <a:r>
              <a:rPr lang="it-IT" dirty="0"/>
              <a:t>Login</a:t>
            </a:r>
          </a:p>
          <a:p>
            <a:pPr lvl="2"/>
            <a:r>
              <a:rPr lang="it-IT" dirty="0"/>
              <a:t>Login(</a:t>
            </a:r>
            <a:r>
              <a:rPr lang="it-IT" dirty="0" err="1"/>
              <a:t>form</a:t>
            </a:r>
            <a:r>
              <a:rPr lang="it-IT" dirty="0"/>
              <a:t>)</a:t>
            </a:r>
          </a:p>
          <a:p>
            <a:pPr lvl="1"/>
            <a:r>
              <a:rPr lang="it-IT" dirty="0"/>
              <a:t>Images</a:t>
            </a:r>
          </a:p>
          <a:p>
            <a:pPr lvl="2"/>
            <a:r>
              <a:rPr lang="it-IT" dirty="0"/>
              <a:t>Images of the </a:t>
            </a:r>
            <a:r>
              <a:rPr lang="it-IT" dirty="0" err="1"/>
              <a:t>category</a:t>
            </a:r>
            <a:r>
              <a:rPr lang="it-IT" dirty="0"/>
              <a:t> (list)</a:t>
            </a:r>
          </a:p>
          <a:p>
            <a:pPr lvl="2"/>
            <a:r>
              <a:rPr lang="it-IT" dirty="0"/>
              <a:t>Back to Home</a:t>
            </a:r>
          </a:p>
          <a:p>
            <a:pPr lvl="1"/>
            <a:endParaRPr lang="it-IT" dirty="0"/>
          </a:p>
          <a:p>
            <a:pPr lvl="1"/>
            <a:endParaRPr lang="it-IT" dirty="0"/>
          </a:p>
        </p:txBody>
      </p:sp>
    </p:spTree>
    <p:extLst>
      <p:ext uri="{BB962C8B-B14F-4D97-AF65-F5344CB8AC3E}">
        <p14:creationId xmlns:p14="http://schemas.microsoft.com/office/powerpoint/2010/main" val="5695106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2024</TotalTime>
  <Words>1507</Words>
  <Application>Microsoft Macintosh PowerPoint</Application>
  <PresentationFormat>Widescreen</PresentationFormat>
  <Paragraphs>105</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Cascadia Code</vt:lpstr>
      <vt:lpstr>Tema di Office</vt:lpstr>
      <vt:lpstr>Esercizio 3 – HTML Pure Version</vt:lpstr>
      <vt:lpstr>Esercizio 3 – Catalogazione di immagini</vt:lpstr>
      <vt:lpstr>Analisi dei Requisiti del Database</vt:lpstr>
      <vt:lpstr>Schema E-R del Database</vt:lpstr>
      <vt:lpstr>Schema database</vt:lpstr>
      <vt:lpstr>Analisi dei Requisiti Applicativi</vt:lpstr>
      <vt:lpstr>Completamento delle specifiche</vt:lpstr>
      <vt:lpstr>Design dell’Applicazione (in IFML)</vt:lpstr>
      <vt:lpstr>Componenti </vt:lpstr>
      <vt:lpstr>Presentazione standard di PowerPoint</vt:lpstr>
      <vt:lpstr>Event: checking if the user is logged</vt:lpstr>
      <vt:lpstr>Event: OpenCategory</vt:lpstr>
      <vt:lpstr>Event: AppendCategory</vt:lpstr>
      <vt:lpstr>Event: GoToHome</vt:lpstr>
      <vt:lpstr>Event: SelectTree</vt:lpstr>
      <vt:lpstr>Event: CopyHere</vt:lpstr>
      <vt:lpstr>Event: UploadImage</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 HTML Pure Version</dc:title>
  <dc:creator>Elia Pontiggia</dc:creator>
  <cp:lastModifiedBy>Flavia Nicotri</cp:lastModifiedBy>
  <cp:revision>24</cp:revision>
  <dcterms:created xsi:type="dcterms:W3CDTF">2023-04-19T16:36:27Z</dcterms:created>
  <dcterms:modified xsi:type="dcterms:W3CDTF">2023-05-14T21:37:06Z</dcterms:modified>
</cp:coreProperties>
</file>