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5" r:id="rId6"/>
    <p:sldId id="259" r:id="rId7"/>
    <p:sldId id="262" r:id="rId8"/>
    <p:sldId id="263" r:id="rId9"/>
    <p:sldId id="264" r:id="rId10"/>
    <p:sldId id="266" r:id="rId11"/>
    <p:sldId id="267" r:id="rId12"/>
    <p:sldId id="279" r:id="rId13"/>
    <p:sldId id="272" r:id="rId14"/>
    <p:sldId id="268" r:id="rId15"/>
    <p:sldId id="273" r:id="rId16"/>
    <p:sldId id="274" r:id="rId17"/>
    <p:sldId id="275" r:id="rId18"/>
    <p:sldId id="276" r:id="rId19"/>
    <p:sldId id="277"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3" d="100"/>
          <a:sy n="113" d="100"/>
        </p:scale>
        <p:origin x="4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E621D8-262E-5006-DFD7-8266D74E1610}"/>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62F9B3F-932C-F36F-C177-A04F47FD1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89F92E9-9D27-B205-E61B-4A7B4829D6CA}"/>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4929E5BA-EA64-47DE-A663-23B82F2A60E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E2C36C3-EE91-F277-CB93-E54382D45321}"/>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40253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AB7921-8E90-4309-BF82-546F06A8267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829C13D-6EB8-69D1-B872-87B97686359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DC30C2-4480-E470-684B-CEE1ADC83DC5}"/>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B236DCD5-E638-9C73-85FB-B775FC9CCCD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4997789-6C21-7A88-32F3-5E0A7C8BE13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13652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243DCAE-829E-BA49-9187-374070779EE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1FE5E88-EF0F-0645-24EB-F95A1A216F8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0BDFD6-D855-A6D0-D4CC-6CC34740F71E}"/>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3118B660-2655-0561-2ACC-67D83ABF2B3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B5530AC-125D-EB4E-2618-425772E4E7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11741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6F7586-33E1-863C-9F42-10BFA93283C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9104A7E-068C-5C81-540F-6B34C7D0A21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62E1F4-F8C2-49D8-3CEE-1F8F969ADBE7}"/>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B040BBEC-0369-20E2-A55A-5556749B45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FF0ED1E-E010-8706-084A-14C0EB6CEFCF}"/>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48862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248537-D222-2054-284B-0073666DE67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CC8A34D-74A2-7088-277F-537629611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26C02142-9B5C-F028-0A4A-7301733BC6D4}"/>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0E53943C-32B8-0348-7040-2CE59566237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77E3C0-DE48-3E60-D4AB-48E69948A7CC}"/>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70607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07DD7B-5E13-F22B-CEEB-0CF052704A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2FEE2B2-3CDF-0AC2-8BB0-B6CC872E17D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623FEB7-9DAC-10A3-9478-A4532325425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C697E2B-C48B-30B3-0DFE-F4E606C66E3C}"/>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6" name="Segnaposto piè di pagina 5">
            <a:extLst>
              <a:ext uri="{FF2B5EF4-FFF2-40B4-BE49-F238E27FC236}">
                <a16:creationId xmlns:a16="http://schemas.microsoft.com/office/drawing/2014/main" id="{F23ABC09-AD8B-45BA-8E27-B3CC2B8E062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4AEC13-DBBD-8B61-1235-2F880D264B0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559490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EB34A-3C95-84AA-893F-11A34D15119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CF88375-A920-0C38-3BCF-43DE0A5046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F2D2AACD-AABA-C223-18F4-82D6E08EEB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B58F6B2-C50F-58F2-68BB-F7C013911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C3873797-2B68-FA1B-74B6-BEC9FBAFE27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CFC0C2D-F508-B5B4-077C-FE00BE61022F}"/>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8" name="Segnaposto piè di pagina 7">
            <a:extLst>
              <a:ext uri="{FF2B5EF4-FFF2-40B4-BE49-F238E27FC236}">
                <a16:creationId xmlns:a16="http://schemas.microsoft.com/office/drawing/2014/main" id="{B7A311A1-EA87-7E59-E88F-D6D15AD50EA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37322E3-5268-1794-4D32-6522D7688A84}"/>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58026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6CFB3B9-A897-5083-2FD3-9A46ECAAAD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5E0E0B8-E9D1-D3F5-873C-00787E0C3348}"/>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4" name="Segnaposto piè di pagina 3">
            <a:extLst>
              <a:ext uri="{FF2B5EF4-FFF2-40B4-BE49-F238E27FC236}">
                <a16:creationId xmlns:a16="http://schemas.microsoft.com/office/drawing/2014/main" id="{C6173135-8172-74AC-DD8C-CC8D8D5C537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C688F43-0379-9ECC-1F8B-3E22B78D46F8}"/>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211716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73AF6D-4F08-5EF3-E154-B0EE0DAB601D}"/>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3" name="Segnaposto piè di pagina 2">
            <a:extLst>
              <a:ext uri="{FF2B5EF4-FFF2-40B4-BE49-F238E27FC236}">
                <a16:creationId xmlns:a16="http://schemas.microsoft.com/office/drawing/2014/main" id="{6DC2713F-9364-EEE0-2218-2F1FDB7A035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13644EA-914A-EEC7-F078-59B7025D94D2}"/>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08800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3CB20A-AD18-AA4E-F6BF-AEA416D639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A428D0-303C-1FE2-3064-9D73345706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4EE1DFE-A19B-14D6-B3D7-27BEB91FB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66E4222-AAF2-DD3A-2164-95A53CE688FB}"/>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6" name="Segnaposto piè di pagina 5">
            <a:extLst>
              <a:ext uri="{FF2B5EF4-FFF2-40B4-BE49-F238E27FC236}">
                <a16:creationId xmlns:a16="http://schemas.microsoft.com/office/drawing/2014/main" id="{2C10DCCF-B4E4-A067-6BE5-7CE3E66ADA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0CCB79-8D0B-5586-9F8C-98D61CD04F9D}"/>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3553356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0B7280-340A-A46B-0EF4-042000FA235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D95BC67-9FF9-A0CE-7B5E-FD1A62BC4B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FD14340-37B6-0371-55AA-41FC988C70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BE4425D-B151-5D9B-CEE9-25CF18361756}"/>
              </a:ext>
            </a:extLst>
          </p:cNvPr>
          <p:cNvSpPr>
            <a:spLocks noGrp="1"/>
          </p:cNvSpPr>
          <p:nvPr>
            <p:ph type="dt" sz="half" idx="10"/>
          </p:nvPr>
        </p:nvSpPr>
        <p:spPr/>
        <p:txBody>
          <a:bodyPr/>
          <a:lstStyle/>
          <a:p>
            <a:fld id="{525754EB-FF86-44E0-8846-3C46BA03BF18}" type="datetimeFigureOut">
              <a:rPr lang="it-IT" smtClean="0"/>
              <a:t>09/05/23</a:t>
            </a:fld>
            <a:endParaRPr lang="it-IT"/>
          </a:p>
        </p:txBody>
      </p:sp>
      <p:sp>
        <p:nvSpPr>
          <p:cNvPr id="6" name="Segnaposto piè di pagina 5">
            <a:extLst>
              <a:ext uri="{FF2B5EF4-FFF2-40B4-BE49-F238E27FC236}">
                <a16:creationId xmlns:a16="http://schemas.microsoft.com/office/drawing/2014/main" id="{9AD658E4-5215-451A-9D0C-C708D7BE5B9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6A4A4C5-56F5-DB6E-C473-04DED174ACDB}"/>
              </a:ext>
            </a:extLst>
          </p:cNvPr>
          <p:cNvSpPr>
            <a:spLocks noGrp="1"/>
          </p:cNvSpPr>
          <p:nvPr>
            <p:ph type="sldNum" sz="quarter" idx="12"/>
          </p:nvPr>
        </p:nvSpPr>
        <p:spPr/>
        <p:txBody>
          <a:bodyPr/>
          <a:lstStyle/>
          <a:p>
            <a:fld id="{2A78113E-D40D-4328-AD5B-F94A6CB727D3}" type="slidenum">
              <a:rPr lang="it-IT" smtClean="0"/>
              <a:t>‹N›</a:t>
            </a:fld>
            <a:endParaRPr lang="it-IT"/>
          </a:p>
        </p:txBody>
      </p:sp>
    </p:spTree>
    <p:extLst>
      <p:ext uri="{BB962C8B-B14F-4D97-AF65-F5344CB8AC3E}">
        <p14:creationId xmlns:p14="http://schemas.microsoft.com/office/powerpoint/2010/main" val="162577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87AB022-CF06-046F-57D0-594A4A3C8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D1D8EE-31DD-969B-0AC5-C856EA8EE2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0467C42-DB8B-FB66-4752-3E797A588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754EB-FF86-44E0-8846-3C46BA03BF18}" type="datetimeFigureOut">
              <a:rPr lang="it-IT" smtClean="0"/>
              <a:t>09/05/23</a:t>
            </a:fld>
            <a:endParaRPr lang="it-IT"/>
          </a:p>
        </p:txBody>
      </p:sp>
      <p:sp>
        <p:nvSpPr>
          <p:cNvPr id="5" name="Segnaposto piè di pagina 4">
            <a:extLst>
              <a:ext uri="{FF2B5EF4-FFF2-40B4-BE49-F238E27FC236}">
                <a16:creationId xmlns:a16="http://schemas.microsoft.com/office/drawing/2014/main" id="{80BF15CB-2268-F152-1F22-CAF62074E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932CEB2-EE2A-0B7F-875B-C6B8EF5D9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78113E-D40D-4328-AD5B-F94A6CB727D3}" type="slidenum">
              <a:rPr lang="it-IT" smtClean="0"/>
              <a:t>‹N›</a:t>
            </a:fld>
            <a:endParaRPr lang="it-IT"/>
          </a:p>
        </p:txBody>
      </p:sp>
    </p:spTree>
    <p:extLst>
      <p:ext uri="{BB962C8B-B14F-4D97-AF65-F5344CB8AC3E}">
        <p14:creationId xmlns:p14="http://schemas.microsoft.com/office/powerpoint/2010/main" val="618460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0399D2-58F8-C6B8-8FC0-8164A38981F5}"/>
              </a:ext>
            </a:extLst>
          </p:cNvPr>
          <p:cNvSpPr>
            <a:spLocks noGrp="1"/>
          </p:cNvSpPr>
          <p:nvPr>
            <p:ph type="ctrTitle"/>
          </p:nvPr>
        </p:nvSpPr>
        <p:spPr>
          <a:xfrm>
            <a:off x="1524000" y="1994652"/>
            <a:ext cx="9144000" cy="1229901"/>
          </a:xfrm>
        </p:spPr>
        <p:txBody>
          <a:bodyPr>
            <a:normAutofit/>
          </a:bodyPr>
          <a:lstStyle/>
          <a:p>
            <a:r>
              <a:rPr lang="it-IT" sz="5400" dirty="0"/>
              <a:t>Esercizio 3 – HTML Pure Version</a:t>
            </a:r>
          </a:p>
        </p:txBody>
      </p:sp>
      <p:sp>
        <p:nvSpPr>
          <p:cNvPr id="3" name="Sottotitolo 2">
            <a:extLst>
              <a:ext uri="{FF2B5EF4-FFF2-40B4-BE49-F238E27FC236}">
                <a16:creationId xmlns:a16="http://schemas.microsoft.com/office/drawing/2014/main" id="{3B05CC88-5E27-3DCE-3451-02BCD5570EF7}"/>
              </a:ext>
            </a:extLst>
          </p:cNvPr>
          <p:cNvSpPr>
            <a:spLocks noGrp="1"/>
          </p:cNvSpPr>
          <p:nvPr>
            <p:ph type="subTitle" idx="1"/>
          </p:nvPr>
        </p:nvSpPr>
        <p:spPr>
          <a:xfrm>
            <a:off x="1524000" y="4088926"/>
            <a:ext cx="9144000" cy="1655762"/>
          </a:xfrm>
        </p:spPr>
        <p:txBody>
          <a:bodyPr/>
          <a:lstStyle/>
          <a:p>
            <a:r>
              <a:rPr lang="it-IT" dirty="0"/>
              <a:t>Flavia </a:t>
            </a:r>
            <a:r>
              <a:rPr lang="it-IT" dirty="0" err="1"/>
              <a:t>Nicotri</a:t>
            </a:r>
            <a:r>
              <a:rPr lang="it-IT" dirty="0"/>
              <a:t> – </a:t>
            </a:r>
            <a:r>
              <a:rPr lang="it-IT"/>
              <a:t>Elia Pontiggia</a:t>
            </a:r>
            <a:endParaRPr lang="it-IT" dirty="0"/>
          </a:p>
        </p:txBody>
      </p:sp>
    </p:spTree>
    <p:extLst>
      <p:ext uri="{BB962C8B-B14F-4D97-AF65-F5344CB8AC3E}">
        <p14:creationId xmlns:p14="http://schemas.microsoft.com/office/powerpoint/2010/main" val="3416481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CE938C-75D4-7078-7070-CB7EC9AE68FA}"/>
              </a:ext>
            </a:extLst>
          </p:cNvPr>
          <p:cNvSpPr>
            <a:spLocks noGrp="1"/>
          </p:cNvSpPr>
          <p:nvPr>
            <p:ph type="title"/>
          </p:nvPr>
        </p:nvSpPr>
        <p:spPr/>
        <p:txBody>
          <a:bodyPr/>
          <a:lstStyle/>
          <a:p>
            <a:r>
              <a:rPr lang="it-IT" dirty="0"/>
              <a:t>cose che potrebbero rompere tutto</a:t>
            </a:r>
          </a:p>
        </p:txBody>
      </p:sp>
      <p:sp>
        <p:nvSpPr>
          <p:cNvPr id="3" name="Segnaposto contenuto 2">
            <a:extLst>
              <a:ext uri="{FF2B5EF4-FFF2-40B4-BE49-F238E27FC236}">
                <a16:creationId xmlns:a16="http://schemas.microsoft.com/office/drawing/2014/main" id="{BDCDDA07-5829-56BE-5323-09E2EEC6CAFF}"/>
              </a:ext>
            </a:extLst>
          </p:cNvPr>
          <p:cNvSpPr>
            <a:spLocks noGrp="1"/>
          </p:cNvSpPr>
          <p:nvPr>
            <p:ph sz="half" idx="1"/>
          </p:nvPr>
        </p:nvSpPr>
        <p:spPr/>
        <p:txBody>
          <a:bodyPr/>
          <a:lstStyle/>
          <a:p>
            <a:r>
              <a:rPr lang="it-IT" dirty="0"/>
              <a:t>inserimento / copia in categoria con già nove figli</a:t>
            </a:r>
          </a:p>
          <a:p>
            <a:r>
              <a:rPr lang="it-IT" dirty="0"/>
              <a:t>copia ricorsiva</a:t>
            </a:r>
          </a:p>
          <a:p>
            <a:r>
              <a:rPr lang="it-IT" dirty="0"/>
              <a:t>richieste con formato parametri scorretto</a:t>
            </a:r>
          </a:p>
        </p:txBody>
      </p:sp>
      <p:sp>
        <p:nvSpPr>
          <p:cNvPr id="4" name="Segnaposto contenuto 3">
            <a:extLst>
              <a:ext uri="{FF2B5EF4-FFF2-40B4-BE49-F238E27FC236}">
                <a16:creationId xmlns:a16="http://schemas.microsoft.com/office/drawing/2014/main" id="{6D529B37-06AB-C849-B6B1-1C7FA3F997C0}"/>
              </a:ext>
            </a:extLst>
          </p:cNvPr>
          <p:cNvSpPr>
            <a:spLocks noGrp="1"/>
          </p:cNvSpPr>
          <p:nvPr>
            <p:ph sz="half" idx="2"/>
          </p:nvPr>
        </p:nvSpPr>
        <p:spPr/>
        <p:txBody>
          <a:bodyPr/>
          <a:lstStyle/>
          <a:p>
            <a:pPr marL="0" indent="0">
              <a:buNone/>
            </a:pPr>
            <a:endParaRPr lang="it-IT" dirty="0"/>
          </a:p>
        </p:txBody>
      </p:sp>
    </p:spTree>
    <p:extLst>
      <p:ext uri="{BB962C8B-B14F-4D97-AF65-F5344CB8AC3E}">
        <p14:creationId xmlns:p14="http://schemas.microsoft.com/office/powerpoint/2010/main" val="308325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olo 1">
            <a:extLst>
              <a:ext uri="{FF2B5EF4-FFF2-40B4-BE49-F238E27FC236}">
                <a16:creationId xmlns:a16="http://schemas.microsoft.com/office/drawing/2014/main" id="{C059F3A9-FFD3-A7A0-3E38-82841851E018}"/>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Event: Login </a:t>
            </a:r>
          </a:p>
        </p:txBody>
      </p:sp>
      <p:pic>
        <p:nvPicPr>
          <p:cNvPr id="9" name="Immagine 8" descr="Immagine che contiene testo, ricevuta, linea&#10;&#10;Descrizione generata automaticamente">
            <a:extLst>
              <a:ext uri="{FF2B5EF4-FFF2-40B4-BE49-F238E27FC236}">
                <a16:creationId xmlns:a16="http://schemas.microsoft.com/office/drawing/2014/main" id="{D26E59EA-D02E-93D1-38D5-EE3869A29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240"/>
            <a:ext cx="12083365" cy="4078135"/>
          </a:xfrm>
          <a:prstGeom prst="rect">
            <a:avLst/>
          </a:prstGeom>
        </p:spPr>
      </p:pic>
    </p:spTree>
    <p:extLst>
      <p:ext uri="{BB962C8B-B14F-4D97-AF65-F5344CB8AC3E}">
        <p14:creationId xmlns:p14="http://schemas.microsoft.com/office/powerpoint/2010/main" val="425918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44E249-719D-F7C4-28CA-ECF329B2C3AD}"/>
              </a:ext>
            </a:extLst>
          </p:cNvPr>
          <p:cNvSpPr>
            <a:spLocks noGrp="1"/>
          </p:cNvSpPr>
          <p:nvPr>
            <p:ph type="title"/>
          </p:nvPr>
        </p:nvSpPr>
        <p:spPr/>
        <p:txBody>
          <a:bodyPr/>
          <a:lstStyle/>
          <a:p>
            <a:r>
              <a:rPr lang="it-IT" dirty="0"/>
              <a:t>Event: checking </a:t>
            </a:r>
            <a:r>
              <a:rPr lang="it-IT" dirty="0" err="1"/>
              <a:t>if</a:t>
            </a:r>
            <a:r>
              <a:rPr lang="it-IT" dirty="0"/>
              <a:t> the user </a:t>
            </a:r>
            <a:r>
              <a:rPr lang="it-IT" dirty="0" err="1"/>
              <a:t>is</a:t>
            </a:r>
            <a:r>
              <a:rPr lang="it-IT" dirty="0"/>
              <a:t> </a:t>
            </a:r>
            <a:r>
              <a:rPr lang="it-IT" dirty="0" err="1"/>
              <a:t>logged</a:t>
            </a:r>
            <a:endParaRPr lang="it-IT" dirty="0"/>
          </a:p>
        </p:txBody>
      </p:sp>
      <p:pic>
        <p:nvPicPr>
          <p:cNvPr id="4" name="Immagine 3" descr="Immagine che contiene testo, ricevuta, linea&#10;&#10;Descrizione generata automaticamente">
            <a:extLst>
              <a:ext uri="{FF2B5EF4-FFF2-40B4-BE49-F238E27FC236}">
                <a16:creationId xmlns:a16="http://schemas.microsoft.com/office/drawing/2014/main" id="{CAF4FCC3-7281-8880-B18B-3002C0765B16}"/>
              </a:ext>
            </a:extLst>
          </p:cNvPr>
          <p:cNvPicPr>
            <a:picLocks noChangeAspect="1"/>
          </p:cNvPicPr>
          <p:nvPr/>
        </p:nvPicPr>
        <p:blipFill rotWithShape="1">
          <a:blip r:embed="rId2">
            <a:extLst>
              <a:ext uri="{28A0092B-C50C-407E-A947-70E740481C1C}">
                <a14:useLocalDpi xmlns:a14="http://schemas.microsoft.com/office/drawing/2010/main" val="0"/>
              </a:ext>
            </a:extLst>
          </a:blip>
          <a:srcRect l="1242" r="1242"/>
          <a:stretch/>
        </p:blipFill>
        <p:spPr>
          <a:xfrm>
            <a:off x="0" y="1862001"/>
            <a:ext cx="12192000" cy="4630874"/>
          </a:xfrm>
          <a:prstGeom prst="rect">
            <a:avLst/>
          </a:prstGeom>
        </p:spPr>
      </p:pic>
    </p:spTree>
    <p:extLst>
      <p:ext uri="{BB962C8B-B14F-4D97-AF65-F5344CB8AC3E}">
        <p14:creationId xmlns:p14="http://schemas.microsoft.com/office/powerpoint/2010/main" val="172964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A82C9E2-E35F-CFD9-03D1-6956B6079F3C}"/>
              </a:ext>
            </a:extLst>
          </p:cNvPr>
          <p:cNvSpPr>
            <a:spLocks noGrp="1"/>
          </p:cNvSpPr>
          <p:nvPr>
            <p:ph type="title"/>
          </p:nvPr>
        </p:nvSpPr>
        <p:spPr>
          <a:xfrm>
            <a:off x="838200" y="184805"/>
            <a:ext cx="10515600" cy="1505883"/>
          </a:xfrm>
        </p:spPr>
        <p:txBody>
          <a:bodyPr anchor="ctr">
            <a:normAutofit/>
          </a:bodyPr>
          <a:lstStyle/>
          <a:p>
            <a:r>
              <a:rPr lang="it-IT" sz="5200"/>
              <a:t>Event: OpenCategory</a:t>
            </a:r>
          </a:p>
        </p:txBody>
      </p:sp>
      <p:pic>
        <p:nvPicPr>
          <p:cNvPr id="4" name="Immagine 3" descr="Immagine che contiene testo, ricevuta, linea, Carattere&#10;&#10;Descrizione generata automaticamente">
            <a:extLst>
              <a:ext uri="{FF2B5EF4-FFF2-40B4-BE49-F238E27FC236}">
                <a16:creationId xmlns:a16="http://schemas.microsoft.com/office/drawing/2014/main" id="{CE1A3CB1-0B21-9DC3-9AE6-A00D69B22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419" y="1875493"/>
            <a:ext cx="11672114" cy="4231141"/>
          </a:xfrm>
          <a:prstGeom prst="rect">
            <a:avLst/>
          </a:prstGeom>
        </p:spPr>
      </p:pic>
    </p:spTree>
    <p:extLst>
      <p:ext uri="{BB962C8B-B14F-4D97-AF65-F5344CB8AC3E}">
        <p14:creationId xmlns:p14="http://schemas.microsoft.com/office/powerpoint/2010/main" val="4126942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90CDAB-CE44-B01F-FA17-155C7C2BF7DB}"/>
              </a:ext>
            </a:extLst>
          </p:cNvPr>
          <p:cNvSpPr>
            <a:spLocks noGrp="1"/>
          </p:cNvSpPr>
          <p:nvPr>
            <p:ph type="title"/>
          </p:nvPr>
        </p:nvSpPr>
        <p:spPr/>
        <p:txBody>
          <a:bodyPr/>
          <a:lstStyle/>
          <a:p>
            <a:r>
              <a:rPr lang="it-IT" dirty="0"/>
              <a:t>Event: </a:t>
            </a:r>
            <a:r>
              <a:rPr lang="it-IT" dirty="0" err="1"/>
              <a:t>AppendCategory</a:t>
            </a:r>
            <a:endParaRPr lang="it-IT" dirty="0"/>
          </a:p>
        </p:txBody>
      </p:sp>
      <p:pic>
        <p:nvPicPr>
          <p:cNvPr id="4" name="Immagine 3" descr="Immagine che contiene testo, linea, ricevuta, diagramma&#10;&#10;Descrizione generata automaticamente">
            <a:extLst>
              <a:ext uri="{FF2B5EF4-FFF2-40B4-BE49-F238E27FC236}">
                <a16:creationId xmlns:a16="http://schemas.microsoft.com/office/drawing/2014/main" id="{F3E30AA3-385E-23B7-5C21-1904D6895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413275"/>
            <a:ext cx="8175171" cy="5342828"/>
          </a:xfrm>
          <a:prstGeom prst="rect">
            <a:avLst/>
          </a:prstGeom>
        </p:spPr>
      </p:pic>
    </p:spTree>
    <p:extLst>
      <p:ext uri="{BB962C8B-B14F-4D97-AF65-F5344CB8AC3E}">
        <p14:creationId xmlns:p14="http://schemas.microsoft.com/office/powerpoint/2010/main" val="407281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197AD2-899B-FED5-4D86-57420748FBA9}"/>
              </a:ext>
            </a:extLst>
          </p:cNvPr>
          <p:cNvSpPr>
            <a:spLocks noGrp="1"/>
          </p:cNvSpPr>
          <p:nvPr>
            <p:ph type="title"/>
          </p:nvPr>
        </p:nvSpPr>
        <p:spPr/>
        <p:txBody>
          <a:bodyPr/>
          <a:lstStyle/>
          <a:p>
            <a:r>
              <a:rPr lang="it-IT"/>
              <a:t>Event: GoToHome</a:t>
            </a:r>
            <a:endParaRPr lang="it-IT" dirty="0"/>
          </a:p>
        </p:txBody>
      </p:sp>
      <p:pic>
        <p:nvPicPr>
          <p:cNvPr id="4" name="Immagine 3" descr="Immagine che contiene testo, ricevuta, schermata, linea&#10;&#10;Descrizione generata automaticamente">
            <a:extLst>
              <a:ext uri="{FF2B5EF4-FFF2-40B4-BE49-F238E27FC236}">
                <a16:creationId xmlns:a16="http://schemas.microsoft.com/office/drawing/2014/main" id="{A2DEF0B5-2D29-70A9-EE04-9EB74BB78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0" y="1503487"/>
            <a:ext cx="11875480" cy="4853770"/>
          </a:xfrm>
          <a:prstGeom prst="rect">
            <a:avLst/>
          </a:prstGeom>
        </p:spPr>
      </p:pic>
    </p:spTree>
    <p:extLst>
      <p:ext uri="{BB962C8B-B14F-4D97-AF65-F5344CB8AC3E}">
        <p14:creationId xmlns:p14="http://schemas.microsoft.com/office/powerpoint/2010/main" val="109421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468C2B-309F-0666-D649-ABA5CF846E96}"/>
              </a:ext>
            </a:extLst>
          </p:cNvPr>
          <p:cNvSpPr>
            <a:spLocks noGrp="1"/>
          </p:cNvSpPr>
          <p:nvPr>
            <p:ph type="title"/>
          </p:nvPr>
        </p:nvSpPr>
        <p:spPr/>
        <p:txBody>
          <a:bodyPr/>
          <a:lstStyle/>
          <a:p>
            <a:r>
              <a:rPr lang="it-IT" dirty="0"/>
              <a:t>Event: </a:t>
            </a:r>
            <a:r>
              <a:rPr lang="it-IT" dirty="0" err="1"/>
              <a:t>SelectTree</a:t>
            </a:r>
            <a:endParaRPr lang="it-IT" dirty="0"/>
          </a:p>
        </p:txBody>
      </p:sp>
      <p:pic>
        <p:nvPicPr>
          <p:cNvPr id="4" name="Immagine 3" descr="Immagine che contiene testo, ricevuta, linea, Carattere&#10;&#10;Descrizione generata automaticamente">
            <a:extLst>
              <a:ext uri="{FF2B5EF4-FFF2-40B4-BE49-F238E27FC236}">
                <a16:creationId xmlns:a16="http://schemas.microsoft.com/office/drawing/2014/main" id="{E9A3E1EE-4ED6-5E7B-1B5C-5C037EEF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9" y="1743982"/>
            <a:ext cx="11980441" cy="4306972"/>
          </a:xfrm>
          <a:prstGeom prst="rect">
            <a:avLst/>
          </a:prstGeom>
        </p:spPr>
      </p:pic>
    </p:spTree>
    <p:extLst>
      <p:ext uri="{BB962C8B-B14F-4D97-AF65-F5344CB8AC3E}">
        <p14:creationId xmlns:p14="http://schemas.microsoft.com/office/powerpoint/2010/main" val="3672723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442AA4-860F-7EE7-BD6D-44418CAA8A28}"/>
              </a:ext>
            </a:extLst>
          </p:cNvPr>
          <p:cNvSpPr>
            <a:spLocks noGrp="1"/>
          </p:cNvSpPr>
          <p:nvPr>
            <p:ph type="title"/>
          </p:nvPr>
        </p:nvSpPr>
        <p:spPr>
          <a:xfrm>
            <a:off x="387404" y="0"/>
            <a:ext cx="10515600" cy="1325563"/>
          </a:xfrm>
        </p:spPr>
        <p:txBody>
          <a:bodyPr/>
          <a:lstStyle/>
          <a:p>
            <a:r>
              <a:rPr lang="it-IT" dirty="0"/>
              <a:t>Event: </a:t>
            </a:r>
            <a:r>
              <a:rPr lang="it-IT" dirty="0" err="1"/>
              <a:t>CopyHere</a:t>
            </a:r>
            <a:endParaRPr lang="it-IT" dirty="0"/>
          </a:p>
        </p:txBody>
      </p:sp>
      <p:pic>
        <p:nvPicPr>
          <p:cNvPr id="4" name="Immagine 3" descr="Immagine che contiene testo, ricevuta, diagramma, Parallelo&#10;&#10;Descrizione generata automaticamente">
            <a:extLst>
              <a:ext uri="{FF2B5EF4-FFF2-40B4-BE49-F238E27FC236}">
                <a16:creationId xmlns:a16="http://schemas.microsoft.com/office/drawing/2014/main" id="{9A43DB99-AFA4-D3DC-7DC4-22ED68E60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603" y="992423"/>
            <a:ext cx="8176025" cy="5865577"/>
          </a:xfrm>
          <a:prstGeom prst="rect">
            <a:avLst/>
          </a:prstGeom>
        </p:spPr>
      </p:pic>
    </p:spTree>
    <p:extLst>
      <p:ext uri="{BB962C8B-B14F-4D97-AF65-F5344CB8AC3E}">
        <p14:creationId xmlns:p14="http://schemas.microsoft.com/office/powerpoint/2010/main" val="355085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34758E-D873-59FA-F3A8-6E3812F95F2C}"/>
              </a:ext>
            </a:extLst>
          </p:cNvPr>
          <p:cNvSpPr>
            <a:spLocks noGrp="1"/>
          </p:cNvSpPr>
          <p:nvPr>
            <p:ph type="title"/>
          </p:nvPr>
        </p:nvSpPr>
        <p:spPr/>
        <p:txBody>
          <a:bodyPr/>
          <a:lstStyle/>
          <a:p>
            <a:r>
              <a:rPr lang="it-IT" dirty="0"/>
              <a:t>Event: </a:t>
            </a:r>
            <a:r>
              <a:rPr lang="it-IT" dirty="0" err="1"/>
              <a:t>UploadImgs</a:t>
            </a:r>
            <a:endParaRPr lang="it-IT" dirty="0"/>
          </a:p>
        </p:txBody>
      </p:sp>
      <p:pic>
        <p:nvPicPr>
          <p:cNvPr id="4" name="Immagine 3" descr="Immagine che contiene testo, ricevuta, schermata, diagramma&#10;&#10;Descrizione generata automaticamente">
            <a:extLst>
              <a:ext uri="{FF2B5EF4-FFF2-40B4-BE49-F238E27FC236}">
                <a16:creationId xmlns:a16="http://schemas.microsoft.com/office/drawing/2014/main" id="{A3BB3C64-AEBD-7CF7-7C0D-59B7337BB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7" y="1526307"/>
            <a:ext cx="11963405" cy="4816436"/>
          </a:xfrm>
          <a:prstGeom prst="rect">
            <a:avLst/>
          </a:prstGeom>
        </p:spPr>
      </p:pic>
    </p:spTree>
    <p:extLst>
      <p:ext uri="{BB962C8B-B14F-4D97-AF65-F5344CB8AC3E}">
        <p14:creationId xmlns:p14="http://schemas.microsoft.com/office/powerpoint/2010/main" val="306020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7D60D-33BE-EA8C-D7D9-86A00D00D342}"/>
              </a:ext>
            </a:extLst>
          </p:cNvPr>
          <p:cNvSpPr>
            <a:spLocks noGrp="1"/>
          </p:cNvSpPr>
          <p:nvPr>
            <p:ph type="title"/>
          </p:nvPr>
        </p:nvSpPr>
        <p:spPr/>
        <p:txBody>
          <a:bodyPr/>
          <a:lstStyle/>
          <a:p>
            <a:r>
              <a:rPr lang="it-IT" dirty="0"/>
              <a:t>Event: Logout</a:t>
            </a:r>
          </a:p>
        </p:txBody>
      </p:sp>
      <p:pic>
        <p:nvPicPr>
          <p:cNvPr id="4" name="Immagine 3" descr="Immagine che contiene testo, linea, schermata, diagramma&#10;&#10;Descrizione generata automaticamente">
            <a:extLst>
              <a:ext uri="{FF2B5EF4-FFF2-40B4-BE49-F238E27FC236}">
                <a16:creationId xmlns:a16="http://schemas.microsoft.com/office/drawing/2014/main" id="{2A54824E-EEC7-4063-3551-579144BA98D8}"/>
              </a:ext>
            </a:extLst>
          </p:cNvPr>
          <p:cNvPicPr>
            <a:picLocks noChangeAspect="1"/>
          </p:cNvPicPr>
          <p:nvPr/>
        </p:nvPicPr>
        <p:blipFill rotWithShape="1">
          <a:blip r:embed="rId2">
            <a:extLst>
              <a:ext uri="{28A0092B-C50C-407E-A947-70E740481C1C}">
                <a14:useLocalDpi xmlns:a14="http://schemas.microsoft.com/office/drawing/2010/main" val="0"/>
              </a:ext>
            </a:extLst>
          </a:blip>
          <a:srcRect r="-94" b="40476"/>
          <a:stretch/>
        </p:blipFill>
        <p:spPr>
          <a:xfrm>
            <a:off x="580571" y="1690688"/>
            <a:ext cx="8528367" cy="2895826"/>
          </a:xfrm>
          <a:prstGeom prst="rect">
            <a:avLst/>
          </a:prstGeom>
        </p:spPr>
      </p:pic>
    </p:spTree>
    <p:extLst>
      <p:ext uri="{BB962C8B-B14F-4D97-AF65-F5344CB8AC3E}">
        <p14:creationId xmlns:p14="http://schemas.microsoft.com/office/powerpoint/2010/main" val="308540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Esercizio 3 – Catalogazione di immagini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login, l’utente accede a una pagina HOME in cui compare un albero gerarchico di categorie.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una nuova categoria nell’albero. Per fare ciò usa una </a:t>
            </a:r>
            <a:r>
              <a:rPr lang="it-IT" sz="1800" b="0" i="0" u="none" strike="noStrike" baseline="0" dirty="0" err="1">
                <a:solidFill>
                  <a:srgbClr val="00000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L’invio della nuova categoria comporta l’aggiornamento dell’albero: la nuova categoria è appesa alla categoria padre 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a:t>
            </a:r>
            <a:r>
              <a:rPr lang="it-IT" sz="1800" b="0" i="0" u="none" strike="noStrike" baseline="0">
                <a:solidFill>
                  <a:srgbClr val="000000"/>
                </a:solidFill>
                <a:latin typeface="Calibri" panose="020F0502020204030204" pitchFamily="34" charset="0"/>
              </a:rPr>
              <a:t>posizione. Dopo </a:t>
            </a:r>
            <a:r>
              <a:rPr lang="it-IT" sz="1800" b="0" i="0" u="none" strike="noStrike" baseline="0" dirty="0">
                <a:solidFill>
                  <a:srgbClr val="000000"/>
                </a:solidFill>
                <a:latin typeface="Calibri" panose="020F0502020204030204" pitchFamily="34" charset="0"/>
              </a:rPr>
              <a:t>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solidFill>
                  <a:srgbClr val="000000"/>
                </a:solidFill>
                <a:latin typeface="Calibri" panose="020F0502020204030204" pitchFamily="34" charset="0"/>
              </a:rPr>
              <a:t>La selezione di un link “copia qui” comporta l’inserimento di una copia del sottoalbero come ultimo figlio 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816157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del Database</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a:t>
            </a:r>
            <a:r>
              <a:rPr lang="it-IT" sz="1800" b="0" i="0" u="none" strike="noStrike" baseline="0" dirty="0">
                <a:solidFill>
                  <a:srgbClr val="FF0000"/>
                </a:solidFill>
                <a:latin typeface="Calibri" panose="020F0502020204030204" pitchFamily="34" charset="0"/>
              </a:rPr>
              <a:t>utente </a:t>
            </a:r>
            <a:r>
              <a:rPr lang="it-IT" sz="1800" b="0" i="0" u="none" strike="noStrike" baseline="0" dirty="0">
                <a:solidFill>
                  <a:srgbClr val="000000"/>
                </a:solidFill>
                <a:latin typeface="Calibri" panose="020F0502020204030204" pitchFamily="34" charset="0"/>
              </a:rPr>
              <a:t>(ad esempio il responsabile dei servizi ambientali di una regione) di gestire una collezione di</a:t>
            </a:r>
            <a:r>
              <a:rPr lang="it-IT" sz="1800" b="0" i="0" u="none" strike="noStrike" baseline="0" dirty="0">
                <a:solidFill>
                  <a:srgbClr val="FF0000"/>
                </a:solidFill>
                <a:latin typeface="Calibri" panose="020F0502020204030204" pitchFamily="34" charset="0"/>
              </a:rPr>
              <a:t> immagini </a:t>
            </a:r>
            <a:r>
              <a:rPr lang="it-IT" sz="1800" b="0" i="0" u="none" strike="noStrike" baseline="0" dirty="0">
                <a:solidFill>
                  <a:srgbClr val="000000"/>
                </a:solidFill>
                <a:latin typeface="Calibri" panose="020F0502020204030204" pitchFamily="34" charset="0"/>
              </a:rPr>
              <a:t>satellitari e </a:t>
            </a:r>
            <a:r>
              <a:rPr lang="it-IT" sz="1800" b="0" i="0" u="none" strike="noStrike" baseline="0" dirty="0">
                <a:latin typeface="Calibri" panose="020F0502020204030204" pitchFamily="34" charset="0"/>
              </a:rPr>
              <a:t>una tassonomia di classificazione utile </a:t>
            </a:r>
            <a:r>
              <a:rPr lang="it-IT" sz="1800" b="0" i="0" u="none" strike="noStrike" baseline="0" dirty="0">
                <a:solidFill>
                  <a:srgbClr val="0070C0"/>
                </a:solidFill>
                <a:latin typeface="Calibri" panose="020F0502020204030204" pitchFamily="34" charset="0"/>
              </a:rPr>
              <a:t>per etichettare </a:t>
            </a:r>
            <a:r>
              <a:rPr lang="it-IT" sz="1800" b="0" i="0" u="none" strike="noStrike" baseline="0" dirty="0">
                <a:latin typeface="Calibri" panose="020F0502020204030204" pitchFamily="34" charset="0"/>
              </a:rPr>
              <a:t>immagini allo scopo di consentire la ricerca per categoria. Dopo il</a:t>
            </a:r>
            <a:r>
              <a:rPr lang="it-IT" sz="1800" b="0" i="0" u="none" strike="noStrike" baseline="0" dirty="0">
                <a:solidFill>
                  <a:srgbClr val="00B050"/>
                </a:solidFill>
                <a:latin typeface="Calibri" panose="020F0502020204030204" pitchFamily="34" charset="0"/>
              </a:rPr>
              <a:t> </a:t>
            </a:r>
            <a:r>
              <a:rPr lang="it-IT" sz="1800" b="0" i="0" u="none" strike="noStrike" baseline="0" dirty="0">
                <a:latin typeface="Calibri" panose="020F0502020204030204" pitchFamily="34" charset="0"/>
              </a:rPr>
              <a:t>login, l’utente accede a una pagina HOME in cui compare un albero </a:t>
            </a:r>
            <a:r>
              <a:rPr lang="it-IT" sz="1800" b="0" i="0" u="none" strike="noStrike" baseline="0" dirty="0">
                <a:solidFill>
                  <a:srgbClr val="0070C0"/>
                </a:solidFill>
                <a:latin typeface="Calibri" panose="020F0502020204030204" pitchFamily="34" charset="0"/>
              </a:rPr>
              <a:t>gerarchico</a:t>
            </a:r>
            <a:r>
              <a:rPr lang="it-IT" sz="1800" b="0" i="0" u="none" strike="noStrike" baseline="0" dirty="0">
                <a:latin typeface="Calibri" panose="020F0502020204030204" pitchFamily="34" charset="0"/>
              </a:rPr>
              <a:t> di categorie. Le </a:t>
            </a:r>
            <a:r>
              <a:rPr lang="it-IT" sz="1800" b="0" i="0" u="none" strike="noStrike" baseline="0" dirty="0">
                <a:solidFill>
                  <a:srgbClr val="FF0000"/>
                </a:solidFill>
                <a:latin typeface="Calibri" panose="020F0502020204030204" pitchFamily="34" charset="0"/>
              </a:rPr>
              <a:t>categorie</a:t>
            </a:r>
            <a:r>
              <a:rPr lang="it-IT" sz="1800" b="0" i="0" u="none" strike="noStrike" baseline="0" dirty="0">
                <a:latin typeface="Calibri" panose="020F0502020204030204" pitchFamily="34" charset="0"/>
              </a:rPr>
              <a:t> non dipendono dall’utente e sono in comune tra tutti gli utenti. </a:t>
            </a:r>
          </a:p>
          <a:p>
            <a:pPr marL="0" indent="0">
              <a:buNone/>
            </a:pPr>
            <a:r>
              <a:rPr lang="it-IT" sz="1800" b="0" i="0" u="none" strike="noStrike" baseline="0" dirty="0">
                <a:latin typeface="Calibri" panose="020F0502020204030204" pitchFamily="34" charset="0"/>
              </a:rPr>
              <a:t>L’utente può inserire una nuova categoria nell’albero. Per fare ciò usa una </a:t>
            </a:r>
            <a:r>
              <a:rPr lang="it-IT" sz="1800" b="0" i="0" u="none" strike="noStrike" baseline="0" dirty="0" err="1">
                <a:latin typeface="Calibri" panose="020F0502020204030204" pitchFamily="34" charset="0"/>
              </a:rPr>
              <a:t>form</a:t>
            </a:r>
            <a:r>
              <a:rPr lang="it-IT" sz="1800" b="0" i="0" u="none" strike="noStrike" baseline="0" dirty="0">
                <a:latin typeface="Calibri" panose="020F0502020204030204" pitchFamily="34" charset="0"/>
              </a:rPr>
              <a:t> nella pagina HOME in cui specifica il </a:t>
            </a:r>
            <a:r>
              <a:rPr lang="it-IT" sz="1800" b="0" i="0" u="none" strike="noStrike" baseline="0" dirty="0">
                <a:solidFill>
                  <a:srgbClr val="00B050"/>
                </a:solidFill>
                <a:latin typeface="Calibri" panose="020F0502020204030204" pitchFamily="34" charset="0"/>
              </a:rPr>
              <a:t>nome</a:t>
            </a:r>
            <a:r>
              <a:rPr lang="it-IT" sz="1800" b="0" i="0" u="none" strike="noStrike" baseline="0" dirty="0">
                <a:latin typeface="Calibri" panose="020F0502020204030204" pitchFamily="34" charset="0"/>
              </a:rPr>
              <a:t> della nuova categoria e sceglie la categoria </a:t>
            </a:r>
            <a:r>
              <a:rPr lang="it-IT" sz="1800" b="0" i="0" u="none" strike="noStrike" baseline="0" dirty="0">
                <a:solidFill>
                  <a:srgbClr val="00B050"/>
                </a:solidFill>
                <a:latin typeface="Calibri" panose="020F0502020204030204" pitchFamily="34" charset="0"/>
              </a:rPr>
              <a:t>padre</a:t>
            </a:r>
            <a:r>
              <a:rPr lang="it-IT" sz="1800" b="0" i="0" u="none" strike="noStrike" baseline="0" dirty="0">
                <a:latin typeface="Calibri" panose="020F0502020204030204" pitchFamily="34" charset="0"/>
              </a:rPr>
              <a:t>. L’invio della nuova categoria comporta l’aggiornamento dell’albero: la nuova categoria è appesa alla categoria padre come ultimo </a:t>
            </a:r>
            <a:r>
              <a:rPr lang="it-IT" sz="1800" b="0" i="0" u="none" strike="noStrike" baseline="0" dirty="0" err="1">
                <a:latin typeface="Calibri" panose="020F0502020204030204" pitchFamily="34" charset="0"/>
              </a:rPr>
              <a:t>sottoelemento</a:t>
            </a:r>
            <a:r>
              <a:rPr lang="it-IT" sz="1800" b="0" i="0" u="none" strike="noStrike" baseline="0" dirty="0">
                <a:latin typeface="Calibri" panose="020F0502020204030204" pitchFamily="34" charset="0"/>
              </a:rPr>
              <a:t>. Alla nuova categoria viene assegnato un </a:t>
            </a:r>
            <a:r>
              <a:rPr lang="it-IT" sz="1800" b="0" i="0" u="none" strike="noStrike" baseline="0" dirty="0">
                <a:solidFill>
                  <a:srgbClr val="00B050"/>
                </a:solidFill>
                <a:latin typeface="Calibri" panose="020F0502020204030204" pitchFamily="34" charset="0"/>
              </a:rPr>
              <a:t>codice numerico </a:t>
            </a:r>
            <a:r>
              <a:rPr lang="it-IT" sz="1800" b="0" i="0" u="none" strike="noStrike" baseline="0" dirty="0">
                <a:latin typeface="Calibri" panose="020F0502020204030204" pitchFamily="34" charset="0"/>
              </a:rPr>
              <a:t>che ne riflette la posizione. Dopo la creazione di una categoria, la pagina HOME mostra l’albero aggiornato. Per velocizzare la costruzione della tassonomia l’utente può copiare un intero sottoalbero in una data posizione: per fare ciò clicca sul link “copia” associato alla categoria radice del sottoalbero da copiare. A seguito di tale azione l’applicazione mostra, sempre nella HOME page, l’albero con evidenziato il sottoalbero da copiare: tutte le altre categorie hanno un link “copia qui”.</a:t>
            </a:r>
          </a:p>
          <a:p>
            <a:pPr marL="0" indent="0">
              <a:buNone/>
            </a:pPr>
            <a:r>
              <a:rPr lang="it-IT" sz="1800" b="0" i="0" u="none" strike="noStrike" baseline="0" dirty="0">
                <a:latin typeface="Calibri" panose="020F0502020204030204" pitchFamily="34" charset="0"/>
              </a:rPr>
              <a:t>La selezione di un link “copia qui” comporta l’inserimento di una copia del sottoalbero come ultimo figlio della categoria destinazione. </a:t>
            </a:r>
            <a:endParaRPr lang="it-IT" sz="1800" dirty="0">
              <a:latin typeface="Calibri" panose="020F0502020204030204" pitchFamily="34" charset="0"/>
            </a:endParaRPr>
          </a:p>
          <a:p>
            <a:pPr marL="0" indent="0">
              <a:buNone/>
            </a:pPr>
            <a:r>
              <a:rPr lang="it-IT" sz="1800" b="0" i="0" u="none" strike="noStrike" baseline="0" dirty="0">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8476735" y="6190734"/>
            <a:ext cx="3361038" cy="369332"/>
          </a:xfrm>
          <a:prstGeom prst="rect">
            <a:avLst/>
          </a:prstGeom>
          <a:noFill/>
        </p:spPr>
        <p:txBody>
          <a:bodyPr wrap="square" rtlCol="0">
            <a:spAutoFit/>
          </a:bodyPr>
          <a:lstStyle/>
          <a:p>
            <a:r>
              <a:rPr lang="it-IT" dirty="0" err="1">
                <a:solidFill>
                  <a:srgbClr val="FF0000"/>
                </a:solidFill>
              </a:rPr>
              <a:t>entities</a:t>
            </a:r>
            <a:r>
              <a:rPr lang="it-IT" dirty="0"/>
              <a:t>, </a:t>
            </a:r>
            <a:r>
              <a:rPr lang="it-IT" dirty="0" err="1">
                <a:solidFill>
                  <a:srgbClr val="00B050"/>
                </a:solidFill>
              </a:rPr>
              <a:t>attributes</a:t>
            </a:r>
            <a:r>
              <a:rPr lang="it-IT" dirty="0"/>
              <a:t>, </a:t>
            </a:r>
            <a:r>
              <a:rPr lang="it-IT" dirty="0" err="1">
                <a:solidFill>
                  <a:srgbClr val="0070C0"/>
                </a:solidFill>
              </a:rPr>
              <a:t>relathionships</a:t>
            </a:r>
            <a:endParaRPr lang="it-IT" dirty="0">
              <a:solidFill>
                <a:schemeClr val="accent2"/>
              </a:solidFill>
            </a:endParaRPr>
          </a:p>
        </p:txBody>
      </p:sp>
    </p:spTree>
    <p:extLst>
      <p:ext uri="{BB962C8B-B14F-4D97-AF65-F5344CB8AC3E}">
        <p14:creationId xmlns:p14="http://schemas.microsoft.com/office/powerpoint/2010/main" val="265597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1EC76-DA55-660D-D11D-9375475285B9}"/>
              </a:ext>
            </a:extLst>
          </p:cNvPr>
          <p:cNvSpPr>
            <a:spLocks noGrp="1"/>
          </p:cNvSpPr>
          <p:nvPr>
            <p:ph type="title"/>
          </p:nvPr>
        </p:nvSpPr>
        <p:spPr/>
        <p:txBody>
          <a:bodyPr/>
          <a:lstStyle/>
          <a:p>
            <a:pPr algn="ctr"/>
            <a:r>
              <a:rPr lang="it-IT" dirty="0"/>
              <a:t>Schema E-R del Database</a:t>
            </a:r>
          </a:p>
        </p:txBody>
      </p:sp>
      <p:pic>
        <p:nvPicPr>
          <p:cNvPr id="13" name="Segnaposto contenuto 12">
            <a:extLst>
              <a:ext uri="{FF2B5EF4-FFF2-40B4-BE49-F238E27FC236}">
                <a16:creationId xmlns:a16="http://schemas.microsoft.com/office/drawing/2014/main" id="{E76112B1-0F87-898B-D5C2-FE0D9EF10A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5562" y="2805906"/>
            <a:ext cx="7000875" cy="2390775"/>
          </a:xfrm>
        </p:spPr>
      </p:pic>
    </p:spTree>
    <p:extLst>
      <p:ext uri="{BB962C8B-B14F-4D97-AF65-F5344CB8AC3E}">
        <p14:creationId xmlns:p14="http://schemas.microsoft.com/office/powerpoint/2010/main" val="25691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2F66387-691D-8AA0-B949-546722A98C97}"/>
              </a:ext>
            </a:extLst>
          </p:cNvPr>
          <p:cNvSpPr>
            <a:spLocks noGrp="1"/>
          </p:cNvSpPr>
          <p:nvPr>
            <p:ph type="title"/>
          </p:nvPr>
        </p:nvSpPr>
        <p:spPr/>
        <p:txBody>
          <a:bodyPr/>
          <a:lstStyle/>
          <a:p>
            <a:r>
              <a:rPr lang="it-IT" dirty="0"/>
              <a:t>Schema database</a:t>
            </a:r>
          </a:p>
        </p:txBody>
      </p:sp>
      <p:sp>
        <p:nvSpPr>
          <p:cNvPr id="5" name="Segnaposto contenuto 4">
            <a:extLst>
              <a:ext uri="{FF2B5EF4-FFF2-40B4-BE49-F238E27FC236}">
                <a16:creationId xmlns:a16="http://schemas.microsoft.com/office/drawing/2014/main" id="{A97BCEB2-51F1-F662-CF7D-FCA39F8D011B}"/>
              </a:ext>
            </a:extLst>
          </p:cNvPr>
          <p:cNvSpPr>
            <a:spLocks noGrp="1"/>
          </p:cNvSpPr>
          <p:nvPr>
            <p:ph sz="half" idx="1"/>
          </p:nvPr>
        </p:nvSpPr>
        <p:spPr>
          <a:xfrm>
            <a:off x="838200" y="1825625"/>
            <a:ext cx="5181600" cy="4351338"/>
          </a:xfrm>
        </p:spPr>
        <p:txBody>
          <a:bodyPr>
            <a:normAutofit fontScale="55000" lnSpcReduction="20000"/>
          </a:bodyPr>
          <a:lstStyle/>
          <a:p>
            <a:pPr marL="0" indent="0" algn="just">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Account (</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username VARCHAR(64) PRIMARY KEY,</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password CHAR(32)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name VARCHAR(128)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INT,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parent_ID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
        <p:nvSpPr>
          <p:cNvPr id="6" name="Segnaposto contenuto 5">
            <a:extLst>
              <a:ext uri="{FF2B5EF4-FFF2-40B4-BE49-F238E27FC236}">
                <a16:creationId xmlns:a16="http://schemas.microsoft.com/office/drawing/2014/main" id="{95D861C6-F953-2350-B8D0-E4C966AC1EB1}"/>
              </a:ext>
            </a:extLst>
          </p:cNvPr>
          <p:cNvSpPr>
            <a:spLocks noGrp="1"/>
          </p:cNvSpPr>
          <p:nvPr>
            <p:ph sz="half" idx="2"/>
          </p:nvPr>
        </p:nvSpPr>
        <p:spPr/>
        <p:txBody>
          <a:bodyPr>
            <a:normAutofit fontScale="55000" lnSpcReduction="20000"/>
          </a:bodyPr>
          <a:lstStyle/>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Image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 AUTO_INCREMENT,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image LONGBLOB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PRIMARY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CREATE TABLE </a:t>
            </a:r>
            <a:r>
              <a:rPr lang="it-IT" dirty="0" err="1">
                <a:latin typeface="Cascadia Code" panose="020B0609020000020004" pitchFamily="49" charset="0"/>
                <a:ea typeface="Cascadia Code" panose="020B0609020000020004" pitchFamily="49" charset="0"/>
                <a:cs typeface="Cascadia Code" panose="020B0609020000020004" pitchFamily="49" charset="0"/>
              </a:rPr>
              <a:t>Belongs</a:t>
            </a:r>
            <a:r>
              <a:rPr lang="it-IT" dirty="0">
                <a:latin typeface="Cascadia Code" panose="020B0609020000020004" pitchFamily="49" charset="0"/>
                <a:ea typeface="Cascadia Code" panose="020B0609020000020004" pitchFamily="49" charset="0"/>
                <a:cs typeface="Cascadia Code" panose="020B0609020000020004" pitchFamily="49" charset="0"/>
              </a:rPr>
              <a:t> (</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couple_ID</a:t>
            </a:r>
            <a:r>
              <a:rPr lang="it-IT" dirty="0">
                <a:latin typeface="Cascadia Code" panose="020B0609020000020004" pitchFamily="49" charset="0"/>
                <a:ea typeface="Cascadia Code" panose="020B0609020000020004" pitchFamily="49" charset="0"/>
                <a:cs typeface="Cascadia Code" panose="020B0609020000020004" pitchFamily="49" charset="0"/>
              </a:rPr>
              <a:t> INT PRIMARY KEY,</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INT NOT NULL,</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Image(</a:t>
            </a:r>
            <a:r>
              <a:rPr lang="it-IT" dirty="0" err="1">
                <a:latin typeface="Cascadia Code" panose="020B0609020000020004" pitchFamily="49" charset="0"/>
                <a:ea typeface="Cascadia Code" panose="020B0609020000020004" pitchFamily="49" charset="0"/>
                <a:cs typeface="Cascadia Code" panose="020B0609020000020004" pitchFamily="49" charset="0"/>
              </a:rPr>
              <a:t>image_ID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a:t>
            </a: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FOREIGN KEY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REFERENCES </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a:t>
            </a:r>
            <a:r>
              <a:rPr lang="it-IT" dirty="0">
                <a:latin typeface="Cascadia Code" panose="020B0609020000020004" pitchFamily="49" charset="0"/>
                <a:ea typeface="Cascadia Code" panose="020B0609020000020004" pitchFamily="49" charset="0"/>
                <a:cs typeface="Cascadia Code" panose="020B0609020000020004" pitchFamily="49" charset="0"/>
              </a:rPr>
              <a:t>(</a:t>
            </a:r>
            <a:r>
              <a:rPr lang="it-IT" dirty="0" err="1">
                <a:latin typeface="Cascadia Code" panose="020B0609020000020004" pitchFamily="49" charset="0"/>
                <a:ea typeface="Cascadia Code" panose="020B0609020000020004" pitchFamily="49" charset="0"/>
                <a:cs typeface="Cascadia Code" panose="020B0609020000020004" pitchFamily="49" charset="0"/>
              </a:rPr>
              <a:t>category_ID</a:t>
            </a:r>
            <a:r>
              <a:rPr lang="it-IT" dirty="0">
                <a:latin typeface="Cascadia Code" panose="020B0609020000020004" pitchFamily="49" charset="0"/>
                <a:ea typeface="Cascadia Code" panose="020B0609020000020004" pitchFamily="49" charset="0"/>
                <a:cs typeface="Cascadia Code" panose="020B0609020000020004" pitchFamily="49" charset="0"/>
              </a:rPr>
              <a:t>) ON UPDATE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r>
              <a:rPr lang="it-IT" dirty="0">
                <a:latin typeface="Cascadia Code" panose="020B0609020000020004" pitchFamily="49" charset="0"/>
                <a:ea typeface="Cascadia Code" panose="020B0609020000020004" pitchFamily="49" charset="0"/>
                <a:cs typeface="Cascadia Code" panose="020B0609020000020004" pitchFamily="49" charset="0"/>
              </a:rPr>
              <a:t> ON DELETE </a:t>
            </a:r>
            <a:r>
              <a:rPr lang="it-IT" dirty="0" err="1">
                <a:latin typeface="Cascadia Code" panose="020B0609020000020004" pitchFamily="49" charset="0"/>
                <a:ea typeface="Cascadia Code" panose="020B0609020000020004" pitchFamily="49" charset="0"/>
                <a:cs typeface="Cascadia Code" panose="020B0609020000020004" pitchFamily="49" charset="0"/>
              </a:rPr>
              <a:t>cascade</a:t>
            </a:r>
            <a:endParaRPr lang="it-IT" dirty="0">
              <a:latin typeface="Cascadia Code" panose="020B0609020000020004" pitchFamily="49" charset="0"/>
              <a:ea typeface="Cascadia Code" panose="020B0609020000020004" pitchFamily="49" charset="0"/>
              <a:cs typeface="Cascadia Code" panose="020B0609020000020004" pitchFamily="49" charset="0"/>
            </a:endParaRPr>
          </a:p>
          <a:p>
            <a:pPr marL="0" indent="0">
              <a:buNone/>
            </a:pPr>
            <a:r>
              <a:rPr lang="it-IT" dirty="0">
                <a:latin typeface="Cascadia Code" panose="020B06090200000200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8641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404611-413B-AF94-A47E-056E6BEABD31}"/>
              </a:ext>
            </a:extLst>
          </p:cNvPr>
          <p:cNvSpPr>
            <a:spLocks noGrp="1"/>
          </p:cNvSpPr>
          <p:nvPr>
            <p:ph type="title"/>
          </p:nvPr>
        </p:nvSpPr>
        <p:spPr>
          <a:xfrm>
            <a:off x="838200" y="365125"/>
            <a:ext cx="10515600" cy="828345"/>
          </a:xfrm>
        </p:spPr>
        <p:txBody>
          <a:bodyPr/>
          <a:lstStyle/>
          <a:p>
            <a:r>
              <a:rPr lang="it-IT" dirty="0"/>
              <a:t>Analisi dei Requisiti Applicativi</a:t>
            </a:r>
          </a:p>
        </p:txBody>
      </p:sp>
      <p:sp>
        <p:nvSpPr>
          <p:cNvPr id="4" name="Segnaposto contenuto 3">
            <a:extLst>
              <a:ext uri="{FF2B5EF4-FFF2-40B4-BE49-F238E27FC236}">
                <a16:creationId xmlns:a16="http://schemas.microsoft.com/office/drawing/2014/main" id="{03319D65-8DA7-E374-84C3-F48D5AC3B475}"/>
              </a:ext>
            </a:extLst>
          </p:cNvPr>
          <p:cNvSpPr>
            <a:spLocks noGrp="1"/>
          </p:cNvSpPr>
          <p:nvPr>
            <p:ph idx="1"/>
          </p:nvPr>
        </p:nvSpPr>
        <p:spPr>
          <a:xfrm>
            <a:off x="838200" y="1318161"/>
            <a:ext cx="10515600" cy="5174714"/>
          </a:xfrm>
        </p:spPr>
        <p:txBody>
          <a:bodyPr>
            <a:normAutofit lnSpcReduction="10000"/>
          </a:bodyPr>
          <a:lstStyle/>
          <a:p>
            <a:pPr marL="0" indent="0">
              <a:buNone/>
            </a:pPr>
            <a:r>
              <a:rPr lang="it-IT" sz="1800" b="0" i="0" u="none" strike="noStrike" baseline="0" dirty="0">
                <a:solidFill>
                  <a:srgbClr val="000000"/>
                </a:solidFill>
                <a:latin typeface="Calibri" panose="020F0502020204030204" pitchFamily="34" charset="0"/>
              </a:rPr>
              <a:t>Un’applicazione permette all’utente (ad esempio il responsabile dei servizi ambientali di una regione) di gestire una collezione di immagini satellitari e una tassonomia di classificazione utile per etichettare immagini allo scopo di consentire la ricerca per categoria. Dopo il </a:t>
            </a:r>
            <a:r>
              <a:rPr lang="it-IT" sz="1800" b="0" i="0" u="none" strike="noStrike" baseline="0" dirty="0">
                <a:solidFill>
                  <a:srgbClr val="FF0000"/>
                </a:solidFill>
                <a:latin typeface="Calibri" panose="020F0502020204030204" pitchFamily="34" charset="0"/>
              </a:rPr>
              <a:t>login</a:t>
            </a:r>
            <a:r>
              <a:rPr lang="it-IT" sz="1800" b="0" i="0" u="none" strike="noStrike" baseline="0" dirty="0">
                <a:solidFill>
                  <a:srgbClr val="000000"/>
                </a:solidFill>
                <a:latin typeface="Calibri" panose="020F0502020204030204" pitchFamily="34" charset="0"/>
              </a:rPr>
              <a:t>, l’utente accede a una </a:t>
            </a:r>
            <a:r>
              <a:rPr lang="it-IT" sz="1800" b="0" i="0" u="none" strike="noStrike" baseline="0" dirty="0">
                <a:solidFill>
                  <a:srgbClr val="FF0000"/>
                </a:solidFill>
                <a:latin typeface="Calibri" panose="020F0502020204030204" pitchFamily="34" charset="0"/>
              </a:rPr>
              <a:t>pagina HOME </a:t>
            </a:r>
            <a:r>
              <a:rPr lang="it-IT" sz="1800" b="0" i="0" u="none" strike="noStrike" baseline="0" dirty="0">
                <a:solidFill>
                  <a:srgbClr val="000000"/>
                </a:solidFill>
                <a:latin typeface="Calibri" panose="020F0502020204030204" pitchFamily="34" charset="0"/>
              </a:rPr>
              <a:t>in cui compare un </a:t>
            </a:r>
            <a:r>
              <a:rPr lang="it-IT" sz="1800" b="0" i="0" u="none" strike="noStrike" baseline="0" dirty="0">
                <a:solidFill>
                  <a:srgbClr val="00B050"/>
                </a:solidFill>
                <a:latin typeface="Calibri" panose="020F0502020204030204" pitchFamily="34" charset="0"/>
              </a:rPr>
              <a:t>albero gerarchico di categorie</a:t>
            </a:r>
            <a:r>
              <a:rPr lang="it-IT" sz="1800" b="0" i="0" u="none" strike="noStrike" baseline="0" dirty="0">
                <a:solidFill>
                  <a:srgbClr val="000000"/>
                </a:solidFill>
                <a:latin typeface="Calibri" panose="020F0502020204030204" pitchFamily="34" charset="0"/>
              </a:rPr>
              <a:t>. Le categorie non dipendono dall’utente e sono in comune tra tutti gli utenti. </a:t>
            </a:r>
          </a:p>
          <a:p>
            <a:pPr marL="0" indent="0">
              <a:buNone/>
            </a:pPr>
            <a:r>
              <a:rPr lang="it-IT" sz="1800" b="0" i="0" u="none" strike="noStrike" baseline="0" dirty="0">
                <a:solidFill>
                  <a:srgbClr val="000000"/>
                </a:solidFill>
                <a:latin typeface="Calibri" panose="020F0502020204030204" pitchFamily="34" charset="0"/>
              </a:rPr>
              <a:t>L’utente può inserire </a:t>
            </a:r>
            <a:r>
              <a:rPr lang="it-IT" sz="1800" b="0" i="0" u="none" strike="noStrike" baseline="0" dirty="0">
                <a:latin typeface="Calibri" panose="020F0502020204030204" pitchFamily="34" charset="0"/>
              </a:rPr>
              <a:t>una nuova categoria </a:t>
            </a:r>
            <a:r>
              <a:rPr lang="it-IT" sz="1800" b="0" i="0" u="none" strike="noStrike" baseline="0" dirty="0">
                <a:solidFill>
                  <a:srgbClr val="000000"/>
                </a:solidFill>
                <a:latin typeface="Calibri" panose="020F0502020204030204" pitchFamily="34" charset="0"/>
              </a:rPr>
              <a:t>nell’albero. Per fare ciò usa una </a:t>
            </a:r>
            <a:r>
              <a:rPr lang="it-IT" sz="1800" b="0" i="0" u="none" strike="noStrike" baseline="0" dirty="0" err="1">
                <a:solidFill>
                  <a:srgbClr val="00B050"/>
                </a:solidFill>
                <a:latin typeface="Calibri" panose="020F0502020204030204" pitchFamily="34" charset="0"/>
              </a:rPr>
              <a:t>form</a:t>
            </a:r>
            <a:r>
              <a:rPr lang="it-IT" sz="1800" b="0" i="0" u="none" strike="noStrike" baseline="0" dirty="0">
                <a:solidFill>
                  <a:srgbClr val="000000"/>
                </a:solidFill>
                <a:latin typeface="Calibri" panose="020F0502020204030204" pitchFamily="34" charset="0"/>
              </a:rPr>
              <a:t> nella pagina HOME in cui specifica il nome della nuova categoria e sceglie la categoria padre. </a:t>
            </a:r>
            <a:r>
              <a:rPr lang="it-IT" sz="1800" b="0" i="0" u="none" strike="noStrike" baseline="0" dirty="0">
                <a:solidFill>
                  <a:srgbClr val="0070C0"/>
                </a:solidFill>
                <a:latin typeface="Calibri" panose="020F0502020204030204" pitchFamily="34" charset="0"/>
              </a:rPr>
              <a:t>L’invio della nuova categoria </a:t>
            </a:r>
            <a:r>
              <a:rPr lang="it-IT" sz="1800" b="0" i="0" u="none" strike="noStrike" baseline="0" dirty="0">
                <a:solidFill>
                  <a:srgbClr val="000000"/>
                </a:solidFill>
                <a:latin typeface="Calibri" panose="020F0502020204030204" pitchFamily="34" charset="0"/>
              </a:rPr>
              <a:t>comporta l’aggiornamento dell’albero: la </a:t>
            </a:r>
            <a:r>
              <a:rPr lang="it-IT" sz="1800" b="0" i="0" u="none" strike="noStrike" baseline="0" dirty="0">
                <a:solidFill>
                  <a:schemeClr val="accent2"/>
                </a:solidFill>
                <a:latin typeface="Calibri" panose="020F0502020204030204" pitchFamily="34" charset="0"/>
              </a:rPr>
              <a:t>nuova categoria è appesa alla categoria padre </a:t>
            </a:r>
            <a:r>
              <a:rPr lang="it-IT" sz="1800" b="0" i="0" u="none" strike="noStrike" baseline="0" dirty="0">
                <a:solidFill>
                  <a:srgbClr val="000000"/>
                </a:solidFill>
                <a:latin typeface="Calibri" panose="020F0502020204030204" pitchFamily="34" charset="0"/>
              </a:rPr>
              <a:t>come ultimo </a:t>
            </a:r>
            <a:r>
              <a:rPr lang="it-IT" sz="1800" b="0" i="0" u="none" strike="noStrike" baseline="0" dirty="0" err="1">
                <a:solidFill>
                  <a:srgbClr val="000000"/>
                </a:solidFill>
                <a:latin typeface="Calibri" panose="020F0502020204030204" pitchFamily="34" charset="0"/>
              </a:rPr>
              <a:t>sottoelemento</a:t>
            </a:r>
            <a:r>
              <a:rPr lang="it-IT" sz="1800" b="0" i="0" u="none" strike="noStrike" baseline="0" dirty="0">
                <a:solidFill>
                  <a:srgbClr val="000000"/>
                </a:solidFill>
                <a:latin typeface="Calibri" panose="020F0502020204030204" pitchFamily="34" charset="0"/>
              </a:rPr>
              <a:t>. Alla nuova categoria viene assegnato un codice numerico che ne riflette la posizione. Dopo la creazione di una categoria, la pagina HOME mostra l’albero aggiornato. Per velocizzare la costruzione della tassonomia l’utente può </a:t>
            </a:r>
            <a:r>
              <a:rPr lang="it-IT" sz="1800" b="0" i="0" u="none" strike="noStrike" baseline="0" dirty="0">
                <a:solidFill>
                  <a:schemeClr val="accent2"/>
                </a:solidFill>
                <a:latin typeface="Calibri" panose="020F0502020204030204" pitchFamily="34" charset="0"/>
              </a:rPr>
              <a:t>copiare un intero sottoalbero </a:t>
            </a:r>
            <a:r>
              <a:rPr lang="it-IT" sz="1800" b="0" i="0" u="none" strike="noStrike" baseline="0" dirty="0">
                <a:solidFill>
                  <a:srgbClr val="000000"/>
                </a:solidFill>
                <a:latin typeface="Calibri" panose="020F0502020204030204" pitchFamily="34" charset="0"/>
              </a:rPr>
              <a:t>in una data posizione: per fare ciò </a:t>
            </a:r>
            <a:r>
              <a:rPr lang="it-IT" sz="1800" b="0" i="0" u="none" strike="noStrike" baseline="0" dirty="0">
                <a:solidFill>
                  <a:srgbClr val="0070C0"/>
                </a:solidFill>
                <a:latin typeface="Calibri" panose="020F0502020204030204" pitchFamily="34" charset="0"/>
              </a:rPr>
              <a:t>clicca sul link “copia” </a:t>
            </a:r>
            <a:r>
              <a:rPr lang="it-IT" sz="1800" b="0" i="0" u="none" strike="noStrike" baseline="0" dirty="0">
                <a:solidFill>
                  <a:srgbClr val="000000"/>
                </a:solidFill>
                <a:latin typeface="Calibri" panose="020F0502020204030204" pitchFamily="34" charset="0"/>
              </a:rPr>
              <a:t>associato alla categoria radice del sottoalbero da copiare. A seguito di tale azione l’applicazione mostra, sempre nella HOME page, </a:t>
            </a:r>
            <a:r>
              <a:rPr lang="it-IT" sz="1800" b="0" i="0" u="none" strike="noStrike" baseline="0" dirty="0">
                <a:solidFill>
                  <a:srgbClr val="00B050"/>
                </a:solidFill>
                <a:latin typeface="Calibri" panose="020F0502020204030204" pitchFamily="34" charset="0"/>
              </a:rPr>
              <a:t>l’albero con evidenziato il sottoalbero da copiare</a:t>
            </a:r>
            <a:r>
              <a:rPr lang="it-IT" sz="1800" b="0" i="0" u="none" strike="noStrike" baseline="0" dirty="0">
                <a:solidFill>
                  <a:srgbClr val="000000"/>
                </a:solidFill>
                <a:latin typeface="Calibri" panose="020F0502020204030204" pitchFamily="34" charset="0"/>
              </a:rPr>
              <a:t>: tutte le altre categorie hanno un link “copia qui”.</a:t>
            </a:r>
          </a:p>
          <a:p>
            <a:pPr marL="0" indent="0">
              <a:buNone/>
            </a:pPr>
            <a:r>
              <a:rPr lang="it-IT" sz="1800" b="0" i="0" u="none" strike="noStrike" baseline="0" dirty="0">
                <a:solidFill>
                  <a:srgbClr val="0070C0"/>
                </a:solidFill>
                <a:latin typeface="Calibri" panose="020F0502020204030204" pitchFamily="34" charset="0"/>
              </a:rPr>
              <a:t>La selezione di un link “copia qui”</a:t>
            </a:r>
            <a:r>
              <a:rPr lang="it-IT" sz="1800" b="0" i="0" u="none" strike="noStrike" baseline="0" dirty="0">
                <a:solidFill>
                  <a:srgbClr val="000000"/>
                </a:solidFill>
                <a:latin typeface="Calibri" panose="020F0502020204030204" pitchFamily="34" charset="0"/>
              </a:rPr>
              <a:t> comporta </a:t>
            </a:r>
            <a:r>
              <a:rPr lang="it-IT" sz="1800" b="0" i="0" u="none" strike="noStrike" baseline="0" dirty="0">
                <a:solidFill>
                  <a:schemeClr val="accent2"/>
                </a:solidFill>
                <a:latin typeface="Calibri" panose="020F0502020204030204" pitchFamily="34" charset="0"/>
              </a:rPr>
              <a:t>l’inserimento di una copia del sottoalbero come ultimo figlio </a:t>
            </a:r>
            <a:r>
              <a:rPr lang="it-IT" sz="1800" b="0" i="0" u="none" strike="noStrike" baseline="0" dirty="0">
                <a:solidFill>
                  <a:srgbClr val="000000"/>
                </a:solidFill>
                <a:latin typeface="Calibri" panose="020F0502020204030204" pitchFamily="34" charset="0"/>
              </a:rPr>
              <a:t>della categoria destinazione. </a:t>
            </a:r>
            <a:endParaRPr lang="it-IT" sz="1800" dirty="0">
              <a:solidFill>
                <a:srgbClr val="000000"/>
              </a:solidFill>
              <a:latin typeface="Calibri" panose="020F0502020204030204" pitchFamily="34" charset="0"/>
            </a:endParaRPr>
          </a:p>
          <a:p>
            <a:pPr marL="0" indent="0">
              <a:buNone/>
            </a:pPr>
            <a:r>
              <a:rPr lang="it-IT" sz="1800" b="0" i="0" u="none" strike="noStrike" baseline="0" dirty="0">
                <a:solidFill>
                  <a:srgbClr val="000000"/>
                </a:solidFill>
                <a:latin typeface="Calibri" panose="020F0502020204030204" pitchFamily="34" charset="0"/>
              </a:rPr>
              <a:t>Le modifiche effettuate da un utente e salvate nella base di dati diventano visibili agli altri utenti. </a:t>
            </a:r>
          </a:p>
          <a:p>
            <a:pPr marL="0" indent="0">
              <a:buNone/>
            </a:pPr>
            <a:r>
              <a:rPr lang="it-IT" sz="1800" b="0" i="0" u="none" strike="noStrike" baseline="0" dirty="0">
                <a:solidFill>
                  <a:srgbClr val="000000"/>
                </a:solidFill>
                <a:latin typeface="Calibri" panose="020F0502020204030204" pitchFamily="34" charset="0"/>
              </a:rPr>
              <a:t>Per semplicità si ipotizzi che per ogni categoria il numero massimo di sottocategorie sia 9, numerate da 1 a 9. In questo caso l’operazione di copia deve controllare che lo spostamento non determini un numero di sottocategorie superiore a 9. Si preveda anche un link “copia qui” non associato a un nodo della tassonomia che permette di copiare un sotto-albero al primo livello della tassonomia (se non esistono già 9 nodi al primo livello della tassonomia).</a:t>
            </a:r>
            <a:endParaRPr lang="it-IT" sz="1800" dirty="0">
              <a:solidFill>
                <a:srgbClr val="000000"/>
              </a:solidFill>
              <a:latin typeface="Calibri" panose="020F0502020204030204" pitchFamily="34" charset="0"/>
            </a:endParaRPr>
          </a:p>
        </p:txBody>
      </p:sp>
      <p:sp>
        <p:nvSpPr>
          <p:cNvPr id="3" name="CasellaDiTesto 2">
            <a:extLst>
              <a:ext uri="{FF2B5EF4-FFF2-40B4-BE49-F238E27FC236}">
                <a16:creationId xmlns:a16="http://schemas.microsoft.com/office/drawing/2014/main" id="{54EB3B92-E9C3-FA99-0258-F077589A1123}"/>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3696200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92C676-3211-9481-8C10-277838AA09A0}"/>
              </a:ext>
            </a:extLst>
          </p:cNvPr>
          <p:cNvSpPr>
            <a:spLocks noGrp="1"/>
          </p:cNvSpPr>
          <p:nvPr>
            <p:ph type="title"/>
          </p:nvPr>
        </p:nvSpPr>
        <p:spPr/>
        <p:txBody>
          <a:bodyPr/>
          <a:lstStyle/>
          <a:p>
            <a:r>
              <a:rPr lang="it-IT" dirty="0"/>
              <a:t>Completamento delle specifiche</a:t>
            </a:r>
          </a:p>
        </p:txBody>
      </p:sp>
      <p:sp>
        <p:nvSpPr>
          <p:cNvPr id="3" name="Segnaposto contenuto 2">
            <a:extLst>
              <a:ext uri="{FF2B5EF4-FFF2-40B4-BE49-F238E27FC236}">
                <a16:creationId xmlns:a16="http://schemas.microsoft.com/office/drawing/2014/main" id="{BBBB4804-8D79-D210-9BEC-9764F67609FA}"/>
              </a:ext>
            </a:extLst>
          </p:cNvPr>
          <p:cNvSpPr>
            <a:spLocks noGrp="1"/>
          </p:cNvSpPr>
          <p:nvPr>
            <p:ph idx="1"/>
          </p:nvPr>
        </p:nvSpPr>
        <p:spPr/>
        <p:txBody>
          <a:bodyPr>
            <a:normAutofit fontScale="92500" lnSpcReduction="20000"/>
          </a:bodyPr>
          <a:lstStyle/>
          <a:p>
            <a:r>
              <a:rPr lang="it-IT" dirty="0"/>
              <a:t>Sulla </a:t>
            </a:r>
            <a:r>
              <a:rPr lang="it-IT" dirty="0">
                <a:solidFill>
                  <a:srgbClr val="FF0000"/>
                </a:solidFill>
              </a:rPr>
              <a:t>pagina principale </a:t>
            </a:r>
            <a:r>
              <a:rPr lang="it-IT" dirty="0"/>
              <a:t>è presente un </a:t>
            </a:r>
            <a:r>
              <a:rPr lang="it-IT" dirty="0">
                <a:solidFill>
                  <a:srgbClr val="00B050"/>
                </a:solidFill>
              </a:rPr>
              <a:t>link</a:t>
            </a:r>
            <a:r>
              <a:rPr lang="it-IT" dirty="0"/>
              <a:t> per effettuare il </a:t>
            </a:r>
            <a:r>
              <a:rPr lang="it-IT" dirty="0">
                <a:solidFill>
                  <a:schemeClr val="accent2"/>
                </a:solidFill>
              </a:rPr>
              <a:t>logout</a:t>
            </a:r>
          </a:p>
          <a:p>
            <a:r>
              <a:rPr lang="it-IT" dirty="0"/>
              <a:t>Se, durante il </a:t>
            </a:r>
            <a:r>
              <a:rPr lang="it-IT" dirty="0">
                <a:solidFill>
                  <a:srgbClr val="FF0000"/>
                </a:solidFill>
              </a:rPr>
              <a:t>login</a:t>
            </a:r>
            <a:r>
              <a:rPr lang="it-IT" dirty="0"/>
              <a:t>, le </a:t>
            </a:r>
            <a:r>
              <a:rPr lang="it-IT" dirty="0">
                <a:solidFill>
                  <a:srgbClr val="0070C0"/>
                </a:solidFill>
              </a:rPr>
              <a:t>credenziali inserite</a:t>
            </a:r>
            <a:r>
              <a:rPr lang="it-IT" dirty="0">
                <a:solidFill>
                  <a:schemeClr val="accent2"/>
                </a:solidFill>
              </a:rPr>
              <a:t> </a:t>
            </a:r>
            <a:r>
              <a:rPr lang="it-IT" dirty="0"/>
              <a:t>sono </a:t>
            </a:r>
            <a:r>
              <a:rPr lang="it-IT" dirty="0">
                <a:solidFill>
                  <a:srgbClr val="0070C0"/>
                </a:solidFill>
              </a:rPr>
              <a:t>errate</a:t>
            </a:r>
            <a:r>
              <a:rPr lang="it-IT" dirty="0"/>
              <a:t>, viene ricaricata la pagina di login che visualizza un messaggio di errore</a:t>
            </a:r>
          </a:p>
          <a:p>
            <a:r>
              <a:rPr lang="it-IT" dirty="0">
                <a:solidFill>
                  <a:srgbClr val="0070C0"/>
                </a:solidFill>
              </a:rPr>
              <a:t>Cliccando su una categoria</a:t>
            </a:r>
            <a:r>
              <a:rPr lang="it-IT" dirty="0"/>
              <a:t>, viene mostrata una </a:t>
            </a:r>
            <a:r>
              <a:rPr lang="it-IT" dirty="0">
                <a:solidFill>
                  <a:srgbClr val="FF0000"/>
                </a:solidFill>
              </a:rPr>
              <a:t>pagina</a:t>
            </a:r>
            <a:r>
              <a:rPr lang="it-IT" dirty="0"/>
              <a:t> contente la </a:t>
            </a:r>
            <a:r>
              <a:rPr lang="it-IT" dirty="0">
                <a:solidFill>
                  <a:srgbClr val="00B050"/>
                </a:solidFill>
              </a:rPr>
              <a:t>lista delle immagini </a:t>
            </a:r>
            <a:r>
              <a:rPr lang="it-IT" dirty="0"/>
              <a:t>che fanno riferimento alla stessa (tutte su un’unica pagina), il </a:t>
            </a:r>
            <a:r>
              <a:rPr lang="it-IT" dirty="0">
                <a:solidFill>
                  <a:srgbClr val="00B050"/>
                </a:solidFill>
              </a:rPr>
              <a:t>link</a:t>
            </a:r>
            <a:r>
              <a:rPr lang="it-IT" dirty="0"/>
              <a:t> per tornare alla home page e il </a:t>
            </a:r>
            <a:r>
              <a:rPr lang="it-IT" dirty="0" err="1">
                <a:solidFill>
                  <a:srgbClr val="00B050"/>
                </a:solidFill>
              </a:rPr>
              <a:t>form</a:t>
            </a:r>
            <a:r>
              <a:rPr lang="it-IT" dirty="0"/>
              <a:t> per </a:t>
            </a:r>
            <a:r>
              <a:rPr lang="it-IT" dirty="0">
                <a:solidFill>
                  <a:schemeClr val="accent2"/>
                </a:solidFill>
              </a:rPr>
              <a:t>inserire immagini </a:t>
            </a:r>
            <a:r>
              <a:rPr lang="it-IT" dirty="0"/>
              <a:t>per la categoria visualizzata</a:t>
            </a:r>
          </a:p>
          <a:p>
            <a:r>
              <a:rPr lang="it-IT" dirty="0"/>
              <a:t>Se il numero di figli per una categoria è uguale a 9 e si cerca di </a:t>
            </a:r>
            <a:r>
              <a:rPr lang="it-IT" dirty="0">
                <a:solidFill>
                  <a:srgbClr val="0070C0"/>
                </a:solidFill>
              </a:rPr>
              <a:t>aggiungere</a:t>
            </a:r>
            <a:r>
              <a:rPr lang="it-IT" dirty="0">
                <a:solidFill>
                  <a:srgbClr val="00B050"/>
                </a:solidFill>
              </a:rPr>
              <a:t> </a:t>
            </a:r>
            <a:r>
              <a:rPr lang="it-IT" dirty="0">
                <a:solidFill>
                  <a:srgbClr val="0070C0"/>
                </a:solidFill>
              </a:rPr>
              <a:t>un altro figlio</a:t>
            </a:r>
            <a:r>
              <a:rPr lang="it-IT" dirty="0"/>
              <a:t>, viene ricaricata la home page che mostra un messaggio di errore</a:t>
            </a:r>
          </a:p>
          <a:p>
            <a:r>
              <a:rPr lang="it-IT" dirty="0"/>
              <a:t>La copia di un sottoalbero non implica la copia delle immagini per ogni categoria nel sottoalbero</a:t>
            </a:r>
          </a:p>
        </p:txBody>
      </p:sp>
      <p:sp>
        <p:nvSpPr>
          <p:cNvPr id="4" name="CasellaDiTesto 3">
            <a:extLst>
              <a:ext uri="{FF2B5EF4-FFF2-40B4-BE49-F238E27FC236}">
                <a16:creationId xmlns:a16="http://schemas.microsoft.com/office/drawing/2014/main" id="{FDC82F4A-7E9D-2A80-93A8-A19A1687E7AB}"/>
              </a:ext>
            </a:extLst>
          </p:cNvPr>
          <p:cNvSpPr txBox="1"/>
          <p:nvPr/>
        </p:nvSpPr>
        <p:spPr>
          <a:xfrm>
            <a:off x="7451125" y="6105730"/>
            <a:ext cx="4324864" cy="369332"/>
          </a:xfrm>
          <a:prstGeom prst="rect">
            <a:avLst/>
          </a:prstGeom>
          <a:noFill/>
        </p:spPr>
        <p:txBody>
          <a:bodyPr wrap="square" rtlCol="0">
            <a:spAutoFit/>
          </a:bodyPr>
          <a:lstStyle/>
          <a:p>
            <a:r>
              <a:rPr lang="it-IT" dirty="0">
                <a:solidFill>
                  <a:srgbClr val="FF0000"/>
                </a:solidFill>
              </a:rPr>
              <a:t>pages</a:t>
            </a:r>
            <a:r>
              <a:rPr lang="it-IT" dirty="0"/>
              <a:t>, </a:t>
            </a:r>
            <a:r>
              <a:rPr lang="it-IT" dirty="0" err="1">
                <a:solidFill>
                  <a:srgbClr val="00B050"/>
                </a:solidFill>
              </a:rPr>
              <a:t>view</a:t>
            </a:r>
            <a:r>
              <a:rPr lang="it-IT" dirty="0">
                <a:solidFill>
                  <a:srgbClr val="00B050"/>
                </a:solidFill>
              </a:rPr>
              <a:t> </a:t>
            </a:r>
            <a:r>
              <a:rPr lang="it-IT" dirty="0" err="1">
                <a:solidFill>
                  <a:srgbClr val="00B050"/>
                </a:solidFill>
              </a:rPr>
              <a:t>components</a:t>
            </a:r>
            <a:r>
              <a:rPr lang="it-IT" dirty="0"/>
              <a:t>, </a:t>
            </a:r>
            <a:r>
              <a:rPr lang="it-IT" dirty="0">
                <a:solidFill>
                  <a:srgbClr val="0070C0"/>
                </a:solidFill>
              </a:rPr>
              <a:t>events, </a:t>
            </a:r>
            <a:r>
              <a:rPr lang="it-IT" dirty="0">
                <a:solidFill>
                  <a:schemeClr val="accent2"/>
                </a:solidFill>
              </a:rPr>
              <a:t>actions</a:t>
            </a:r>
          </a:p>
        </p:txBody>
      </p:sp>
    </p:spTree>
    <p:extLst>
      <p:ext uri="{BB962C8B-B14F-4D97-AF65-F5344CB8AC3E}">
        <p14:creationId xmlns:p14="http://schemas.microsoft.com/office/powerpoint/2010/main" val="1465607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2F6B5A-8A9C-B83A-2397-3CC924700A1F}"/>
              </a:ext>
            </a:extLst>
          </p:cNvPr>
          <p:cNvSpPr>
            <a:spLocks noGrp="1"/>
          </p:cNvSpPr>
          <p:nvPr>
            <p:ph type="title"/>
          </p:nvPr>
        </p:nvSpPr>
        <p:spPr/>
        <p:txBody>
          <a:bodyPr/>
          <a:lstStyle/>
          <a:p>
            <a:r>
              <a:rPr lang="it-IT" dirty="0"/>
              <a:t>Design dell’Applicazione (in IFML)</a:t>
            </a:r>
          </a:p>
        </p:txBody>
      </p:sp>
      <p:pic>
        <p:nvPicPr>
          <p:cNvPr id="5" name="Segnaposto contenuto 4">
            <a:extLst>
              <a:ext uri="{FF2B5EF4-FFF2-40B4-BE49-F238E27FC236}">
                <a16:creationId xmlns:a16="http://schemas.microsoft.com/office/drawing/2014/main" id="{3197554E-DBAC-6462-9E78-081560FAD0E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988255" y="1690688"/>
            <a:ext cx="8537221" cy="4802187"/>
          </a:xfrm>
        </p:spPr>
      </p:pic>
    </p:spTree>
    <p:extLst>
      <p:ext uri="{BB962C8B-B14F-4D97-AF65-F5344CB8AC3E}">
        <p14:creationId xmlns:p14="http://schemas.microsoft.com/office/powerpoint/2010/main" val="28060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3A079-4337-D60D-16C9-A3040CA3FB2C}"/>
              </a:ext>
            </a:extLst>
          </p:cNvPr>
          <p:cNvSpPr>
            <a:spLocks noGrp="1"/>
          </p:cNvSpPr>
          <p:nvPr>
            <p:ph type="title"/>
          </p:nvPr>
        </p:nvSpPr>
        <p:spPr>
          <a:xfrm>
            <a:off x="838200" y="356499"/>
            <a:ext cx="10515600" cy="1325563"/>
          </a:xfrm>
        </p:spPr>
        <p:txBody>
          <a:bodyPr/>
          <a:lstStyle/>
          <a:p>
            <a:r>
              <a:rPr lang="it-IT" dirty="0"/>
              <a:t>Componenti </a:t>
            </a:r>
          </a:p>
        </p:txBody>
      </p:sp>
      <p:sp>
        <p:nvSpPr>
          <p:cNvPr id="4" name="Segnaposto contenuto 3">
            <a:extLst>
              <a:ext uri="{FF2B5EF4-FFF2-40B4-BE49-F238E27FC236}">
                <a16:creationId xmlns:a16="http://schemas.microsoft.com/office/drawing/2014/main" id="{5E511905-552F-6687-C35B-FC6DCC94833F}"/>
              </a:ext>
            </a:extLst>
          </p:cNvPr>
          <p:cNvSpPr>
            <a:spLocks noGrp="1"/>
          </p:cNvSpPr>
          <p:nvPr>
            <p:ph sz="half" idx="1"/>
          </p:nvPr>
        </p:nvSpPr>
        <p:spPr>
          <a:xfrm>
            <a:off x="838200" y="1825625"/>
            <a:ext cx="5181600" cy="4351338"/>
          </a:xfrm>
        </p:spPr>
        <p:txBody>
          <a:bodyPr>
            <a:normAutofit fontScale="62500" lnSpcReduction="20000"/>
          </a:bodyPr>
          <a:lstStyle/>
          <a:p>
            <a:r>
              <a:rPr lang="it-IT" dirty="0"/>
              <a:t>Model Object (</a:t>
            </a:r>
            <a:r>
              <a:rPr lang="it-IT" dirty="0" err="1"/>
              <a:t>Beans</a:t>
            </a:r>
            <a:r>
              <a:rPr lang="it-IT" dirty="0"/>
              <a:t>)</a:t>
            </a:r>
          </a:p>
          <a:p>
            <a:pPr lvl="1"/>
            <a:r>
              <a:rPr lang="it-IT" dirty="0"/>
              <a:t>User</a:t>
            </a:r>
          </a:p>
          <a:p>
            <a:pPr lvl="1"/>
            <a:r>
              <a:rPr lang="it-IT" dirty="0" err="1"/>
              <a:t>Category</a:t>
            </a:r>
            <a:endParaRPr lang="it-IT" dirty="0"/>
          </a:p>
          <a:p>
            <a:pPr lvl="1"/>
            <a:r>
              <a:rPr lang="it-IT" dirty="0"/>
              <a:t>Image</a:t>
            </a:r>
          </a:p>
          <a:p>
            <a:r>
              <a:rPr lang="it-IT" sz="2800" dirty="0"/>
              <a:t>Data Access Object (DAO)</a:t>
            </a:r>
          </a:p>
          <a:p>
            <a:pPr lvl="1"/>
            <a:r>
              <a:rPr lang="it-IT" sz="2400" dirty="0" err="1"/>
              <a:t>userDAO</a:t>
            </a:r>
            <a:endParaRPr lang="it-IT" sz="2400" dirty="0"/>
          </a:p>
          <a:p>
            <a:pPr lvl="2"/>
            <a:r>
              <a:rPr lang="it-IT" sz="2400" dirty="0" err="1"/>
              <a:t>checkCredentials</a:t>
            </a:r>
            <a:r>
              <a:rPr lang="it-IT" sz="2400" dirty="0"/>
              <a:t>(user, </a:t>
            </a:r>
            <a:r>
              <a:rPr lang="it-IT" sz="2400" dirty="0" err="1"/>
              <a:t>pwd</a:t>
            </a:r>
            <a:r>
              <a:rPr lang="it-IT" sz="2400" dirty="0"/>
              <a:t>)</a:t>
            </a:r>
          </a:p>
          <a:p>
            <a:pPr lvl="1"/>
            <a:r>
              <a:rPr lang="it-IT" sz="2400" dirty="0" err="1"/>
              <a:t>CategoryDAO</a:t>
            </a:r>
            <a:endParaRPr lang="it-IT" sz="2400" dirty="0"/>
          </a:p>
          <a:p>
            <a:pPr lvl="2"/>
            <a:r>
              <a:rPr lang="it-IT" sz="2400" dirty="0" err="1"/>
              <a:t>getAll</a:t>
            </a:r>
            <a:r>
              <a:rPr lang="it-IT" sz="2400" dirty="0"/>
              <a:t>(</a:t>
            </a:r>
            <a:r>
              <a:rPr lang="it-IT" sz="2400" dirty="0" err="1"/>
              <a:t>Integer</a:t>
            </a:r>
            <a:r>
              <a:rPr lang="it-IT" sz="2400" dirty="0"/>
              <a:t> </a:t>
            </a:r>
            <a:r>
              <a:rPr lang="it-IT" sz="2400" dirty="0" err="1"/>
              <a:t>subToEnlight</a:t>
            </a:r>
            <a:r>
              <a:rPr lang="it-IT" sz="2400" dirty="0"/>
              <a:t>)</a:t>
            </a:r>
          </a:p>
          <a:p>
            <a:pPr lvl="2"/>
            <a:r>
              <a:rPr lang="it-IT" sz="2400" dirty="0" err="1"/>
              <a:t>insertNewCategory</a:t>
            </a:r>
            <a:r>
              <a:rPr lang="it-IT" sz="2400" dirty="0"/>
              <a:t>(</a:t>
            </a:r>
            <a:r>
              <a:rPr lang="it-IT" sz="2400" dirty="0" err="1"/>
              <a:t>String</a:t>
            </a:r>
            <a:r>
              <a:rPr lang="it-IT" sz="2400" dirty="0"/>
              <a:t> name, </a:t>
            </a:r>
            <a:r>
              <a:rPr lang="it-IT" sz="2400" dirty="0" err="1"/>
              <a:t>int</a:t>
            </a:r>
            <a:r>
              <a:rPr lang="it-IT" sz="2400" dirty="0"/>
              <a:t> </a:t>
            </a:r>
            <a:r>
              <a:rPr lang="it-IT" sz="2400" dirty="0" err="1"/>
              <a:t>parent</a:t>
            </a:r>
            <a:r>
              <a:rPr lang="it-IT" sz="2400" dirty="0"/>
              <a:t>)</a:t>
            </a:r>
          </a:p>
          <a:p>
            <a:pPr lvl="2"/>
            <a:r>
              <a:rPr lang="it-IT" sz="2400" dirty="0" err="1"/>
              <a:t>copySubtree</a:t>
            </a:r>
            <a:r>
              <a:rPr lang="it-IT" sz="2400" dirty="0"/>
              <a:t>(</a:t>
            </a:r>
            <a:r>
              <a:rPr lang="it-IT" sz="2400" dirty="0" err="1"/>
              <a:t>int</a:t>
            </a:r>
            <a:r>
              <a:rPr lang="it-IT" sz="2400" dirty="0"/>
              <a:t> </a:t>
            </a:r>
            <a:r>
              <a:rPr lang="it-IT" sz="2400" dirty="0" err="1"/>
              <a:t>category_ID</a:t>
            </a:r>
            <a:r>
              <a:rPr lang="it-IT" sz="2400" dirty="0"/>
              <a:t>, </a:t>
            </a:r>
            <a:r>
              <a:rPr lang="it-IT" sz="2400" dirty="0" err="1"/>
              <a:t>int</a:t>
            </a:r>
            <a:r>
              <a:rPr lang="it-IT" sz="2400" dirty="0"/>
              <a:t> </a:t>
            </a:r>
            <a:r>
              <a:rPr lang="it-IT" sz="2400" dirty="0" err="1"/>
              <a:t>parent</a:t>
            </a:r>
            <a:r>
              <a:rPr lang="it-IT" sz="2400" dirty="0"/>
              <a:t>)</a:t>
            </a:r>
          </a:p>
          <a:p>
            <a:pPr lvl="2"/>
            <a:r>
              <a:rPr lang="it-IT" sz="2400" dirty="0" err="1"/>
              <a:t>getImages</a:t>
            </a:r>
            <a:r>
              <a:rPr lang="it-IT" sz="2400" dirty="0"/>
              <a:t>(</a:t>
            </a:r>
            <a:r>
              <a:rPr lang="it-IT" sz="2400" dirty="0" err="1"/>
              <a:t>int</a:t>
            </a:r>
            <a:r>
              <a:rPr lang="it-IT" sz="2400" dirty="0"/>
              <a:t> </a:t>
            </a:r>
            <a:r>
              <a:rPr lang="it-IT" sz="2400" dirty="0" err="1"/>
              <a:t>category_ID</a:t>
            </a:r>
            <a:r>
              <a:rPr lang="it-IT" sz="2400" dirty="0"/>
              <a:t>)</a:t>
            </a:r>
          </a:p>
          <a:p>
            <a:pPr lvl="2"/>
            <a:endParaRPr lang="it-IT" sz="2400" dirty="0"/>
          </a:p>
          <a:p>
            <a:endParaRPr lang="it-IT" dirty="0"/>
          </a:p>
          <a:p>
            <a:pPr lvl="1"/>
            <a:endParaRPr lang="it-IT" dirty="0"/>
          </a:p>
          <a:p>
            <a:pPr lvl="1"/>
            <a:endParaRPr lang="it-IT" dirty="0"/>
          </a:p>
          <a:p>
            <a:pPr lvl="1"/>
            <a:endParaRPr lang="it-IT" dirty="0"/>
          </a:p>
        </p:txBody>
      </p:sp>
      <p:sp>
        <p:nvSpPr>
          <p:cNvPr id="5" name="Segnaposto contenuto 4">
            <a:extLst>
              <a:ext uri="{FF2B5EF4-FFF2-40B4-BE49-F238E27FC236}">
                <a16:creationId xmlns:a16="http://schemas.microsoft.com/office/drawing/2014/main" id="{4A10D69D-E1EE-98CB-99C3-5F51CAD5CA2A}"/>
              </a:ext>
            </a:extLst>
          </p:cNvPr>
          <p:cNvSpPr>
            <a:spLocks noGrp="1"/>
          </p:cNvSpPr>
          <p:nvPr>
            <p:ph sz="half" idx="2"/>
          </p:nvPr>
        </p:nvSpPr>
        <p:spPr/>
        <p:txBody>
          <a:bodyPr>
            <a:normAutofit fontScale="62500" lnSpcReduction="20000"/>
          </a:bodyPr>
          <a:lstStyle/>
          <a:p>
            <a:r>
              <a:rPr lang="it-IT" dirty="0"/>
              <a:t>Controllers (</a:t>
            </a:r>
            <a:r>
              <a:rPr lang="it-IT" dirty="0" err="1"/>
              <a:t>servlets</a:t>
            </a:r>
            <a:r>
              <a:rPr lang="it-IT" dirty="0"/>
              <a:t>)</a:t>
            </a:r>
          </a:p>
          <a:p>
            <a:pPr lvl="1"/>
            <a:r>
              <a:rPr lang="it-IT" dirty="0" err="1"/>
              <a:t>CheckLogin</a:t>
            </a:r>
            <a:endParaRPr lang="it-IT" dirty="0"/>
          </a:p>
          <a:p>
            <a:pPr lvl="1"/>
            <a:r>
              <a:rPr lang="it-IT" dirty="0"/>
              <a:t>Logout</a:t>
            </a:r>
          </a:p>
          <a:p>
            <a:pPr lvl="1"/>
            <a:r>
              <a:rPr lang="it-IT" dirty="0" err="1"/>
              <a:t>GoToHome</a:t>
            </a:r>
            <a:endParaRPr lang="it-IT" dirty="0"/>
          </a:p>
          <a:p>
            <a:pPr lvl="1"/>
            <a:r>
              <a:rPr lang="it-IT" dirty="0" err="1"/>
              <a:t>SelectTree</a:t>
            </a:r>
            <a:endParaRPr lang="it-IT" dirty="0"/>
          </a:p>
          <a:p>
            <a:pPr lvl="1"/>
            <a:r>
              <a:rPr lang="it-IT" dirty="0" err="1"/>
              <a:t>CopyHere</a:t>
            </a:r>
            <a:endParaRPr lang="it-IT" dirty="0"/>
          </a:p>
          <a:p>
            <a:pPr lvl="1"/>
            <a:r>
              <a:rPr lang="it-IT" dirty="0" err="1"/>
              <a:t>OpenCategory</a:t>
            </a:r>
            <a:endParaRPr lang="it-IT" dirty="0"/>
          </a:p>
          <a:p>
            <a:pPr lvl="1"/>
            <a:r>
              <a:rPr lang="it-IT" dirty="0" err="1"/>
              <a:t>AppendCategory</a:t>
            </a:r>
            <a:endParaRPr lang="it-IT" dirty="0"/>
          </a:p>
          <a:p>
            <a:r>
              <a:rPr lang="it-IT" dirty="0" err="1"/>
              <a:t>Views</a:t>
            </a:r>
            <a:r>
              <a:rPr lang="it-IT" dirty="0"/>
              <a:t> &amp; </a:t>
            </a:r>
            <a:r>
              <a:rPr lang="it-IT" dirty="0" err="1"/>
              <a:t>components</a:t>
            </a:r>
            <a:endParaRPr lang="it-IT" dirty="0"/>
          </a:p>
          <a:p>
            <a:pPr lvl="1"/>
            <a:r>
              <a:rPr lang="it-IT" dirty="0"/>
              <a:t>Home</a:t>
            </a:r>
          </a:p>
          <a:p>
            <a:pPr lvl="2"/>
            <a:r>
              <a:rPr lang="it-IT" dirty="0" err="1"/>
              <a:t>Add</a:t>
            </a:r>
            <a:r>
              <a:rPr lang="it-IT" dirty="0"/>
              <a:t> </a:t>
            </a:r>
            <a:r>
              <a:rPr lang="it-IT" dirty="0" err="1"/>
              <a:t>category</a:t>
            </a:r>
            <a:r>
              <a:rPr lang="it-IT" dirty="0"/>
              <a:t> (</a:t>
            </a:r>
            <a:r>
              <a:rPr lang="it-IT" dirty="0" err="1"/>
              <a:t>form</a:t>
            </a:r>
            <a:r>
              <a:rPr lang="it-IT" dirty="0"/>
              <a:t>)</a:t>
            </a:r>
          </a:p>
          <a:p>
            <a:pPr lvl="2"/>
            <a:r>
              <a:rPr lang="it-IT" dirty="0"/>
              <a:t>Full </a:t>
            </a:r>
            <a:r>
              <a:rPr lang="it-IT" dirty="0" err="1"/>
              <a:t>tree</a:t>
            </a:r>
            <a:endParaRPr lang="it-IT" dirty="0"/>
          </a:p>
          <a:p>
            <a:pPr lvl="2"/>
            <a:r>
              <a:rPr lang="it-IT" dirty="0" err="1"/>
              <a:t>Enlighted</a:t>
            </a:r>
            <a:r>
              <a:rPr lang="it-IT" dirty="0"/>
              <a:t> </a:t>
            </a:r>
            <a:r>
              <a:rPr lang="it-IT" dirty="0" err="1"/>
              <a:t>tree</a:t>
            </a:r>
            <a:endParaRPr lang="it-IT" dirty="0"/>
          </a:p>
          <a:p>
            <a:pPr lvl="1"/>
            <a:r>
              <a:rPr lang="it-IT" dirty="0"/>
              <a:t>Login</a:t>
            </a:r>
          </a:p>
          <a:p>
            <a:pPr lvl="2"/>
            <a:r>
              <a:rPr lang="it-IT" dirty="0"/>
              <a:t>Login(</a:t>
            </a:r>
            <a:r>
              <a:rPr lang="it-IT" dirty="0" err="1"/>
              <a:t>form</a:t>
            </a:r>
            <a:r>
              <a:rPr lang="it-IT" dirty="0"/>
              <a:t>)</a:t>
            </a:r>
          </a:p>
          <a:p>
            <a:pPr lvl="1"/>
            <a:r>
              <a:rPr lang="it-IT" dirty="0"/>
              <a:t>Images</a:t>
            </a:r>
          </a:p>
          <a:p>
            <a:pPr lvl="2"/>
            <a:r>
              <a:rPr lang="it-IT" dirty="0"/>
              <a:t>Images of the </a:t>
            </a:r>
            <a:r>
              <a:rPr lang="it-IT" dirty="0" err="1"/>
              <a:t>category</a:t>
            </a:r>
            <a:r>
              <a:rPr lang="it-IT" dirty="0"/>
              <a:t> (list)</a:t>
            </a:r>
          </a:p>
          <a:p>
            <a:pPr lvl="2"/>
            <a:r>
              <a:rPr lang="it-IT" dirty="0"/>
              <a:t>Back to Home</a:t>
            </a:r>
          </a:p>
          <a:p>
            <a:pPr lvl="1"/>
            <a:endParaRPr lang="it-IT" dirty="0"/>
          </a:p>
          <a:p>
            <a:pPr lvl="1"/>
            <a:endParaRPr lang="it-IT" dirty="0"/>
          </a:p>
        </p:txBody>
      </p:sp>
    </p:spTree>
    <p:extLst>
      <p:ext uri="{BB962C8B-B14F-4D97-AF65-F5344CB8AC3E}">
        <p14:creationId xmlns:p14="http://schemas.microsoft.com/office/powerpoint/2010/main" val="56951065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1531</Words>
  <Application>Microsoft Macintosh PowerPoint</Application>
  <PresentationFormat>Widescreen</PresentationFormat>
  <Paragraphs>104</Paragraphs>
  <Slides>19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Calibri Light</vt:lpstr>
      <vt:lpstr>Cascadia Code</vt:lpstr>
      <vt:lpstr>Tema di Office</vt:lpstr>
      <vt:lpstr>Esercizio 3 – HTML Pure Version</vt:lpstr>
      <vt:lpstr>Esercizio 3 – Catalogazione di immagini</vt:lpstr>
      <vt:lpstr>Analisi dei Requisiti del Database</vt:lpstr>
      <vt:lpstr>Schema E-R del Database</vt:lpstr>
      <vt:lpstr>Schema database</vt:lpstr>
      <vt:lpstr>Analisi dei Requisiti Applicativi</vt:lpstr>
      <vt:lpstr>Completamento delle specifiche</vt:lpstr>
      <vt:lpstr>Design dell’Applicazione (in IFML)</vt:lpstr>
      <vt:lpstr>Componenti </vt:lpstr>
      <vt:lpstr>cose che potrebbero rompere tutto</vt:lpstr>
      <vt:lpstr>Presentazione standard di PowerPoint</vt:lpstr>
      <vt:lpstr>Event: checking if the user is logged</vt:lpstr>
      <vt:lpstr>Event: OpenCategory</vt:lpstr>
      <vt:lpstr>Event: AppendCategory</vt:lpstr>
      <vt:lpstr>Event: GoToHome</vt:lpstr>
      <vt:lpstr>Event: SelectTree</vt:lpstr>
      <vt:lpstr>Event: CopyHere</vt:lpstr>
      <vt:lpstr>Event: UploadImgs</vt:lpstr>
      <vt:lpstr>Event: Logout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3 – HTML Pure Version</dc:title>
  <dc:creator>Elia Pontiggia</dc:creator>
  <cp:lastModifiedBy>Flavia Nicotri</cp:lastModifiedBy>
  <cp:revision>20</cp:revision>
  <dcterms:created xsi:type="dcterms:W3CDTF">2023-04-19T16:36:27Z</dcterms:created>
  <dcterms:modified xsi:type="dcterms:W3CDTF">2023-05-09T09:41:33Z</dcterms:modified>
</cp:coreProperties>
</file>