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50" r:id="rId5"/>
    <p:sldId id="374" r:id="rId6"/>
    <p:sldId id="366" r:id="rId7"/>
    <p:sldId id="367" r:id="rId8"/>
    <p:sldId id="369" r:id="rId9"/>
    <p:sldId id="368" r:id="rId10"/>
    <p:sldId id="370" r:id="rId11"/>
    <p:sldId id="371" r:id="rId12"/>
    <p:sldId id="372" r:id="rId13"/>
    <p:sldId id="373" r:id="rId14"/>
    <p:sldId id="375" r:id="rId15"/>
    <p:sldId id="376" r:id="rId16"/>
    <p:sldId id="377" r:id="rId17"/>
    <p:sldId id="378" r:id="rId18"/>
    <p:sldId id="361" r:id="rId19"/>
    <p:sldId id="334" r:id="rId20"/>
    <p:sldId id="353" r:id="rId21"/>
    <p:sldId id="354" r:id="rId22"/>
    <p:sldId id="355" r:id="rId23"/>
    <p:sldId id="356" r:id="rId24"/>
    <p:sldId id="357" r:id="rId25"/>
    <p:sldId id="362" r:id="rId26"/>
    <p:sldId id="363" r:id="rId27"/>
    <p:sldId id="364" r:id="rId28"/>
    <p:sldId id="343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99" autoAdjust="0"/>
  </p:normalViewPr>
  <p:slideViewPr>
    <p:cSldViewPr snapToGrid="0">
      <p:cViewPr>
        <p:scale>
          <a:sx n="125" d="100"/>
          <a:sy n="125" d="100"/>
        </p:scale>
        <p:origin x="-30" y="-9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EB-4512-806B-A7899BFCB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EB-4512-806B-A7899BFCB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EB-4512-806B-A7899BFCB1E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BEB-4512-806B-A7899BFCB1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EB-4512-806B-A7899BFCB1E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BEB-4512-806B-A7899BFCB1E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EB-4512-806B-A7899BFCB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173200"/>
        <c:axId val="431179760"/>
      </c:barChart>
      <c:catAx>
        <c:axId val="4311732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1179760"/>
        <c:crosses val="autoZero"/>
        <c:auto val="1"/>
        <c:lblAlgn val="ctr"/>
        <c:lblOffset val="100"/>
        <c:noMultiLvlLbl val="0"/>
      </c:catAx>
      <c:valAx>
        <c:axId val="431179760"/>
        <c:scaling>
          <c:orientation val="minMax"/>
        </c:scaling>
        <c:delete val="0"/>
        <c:axPos val="b"/>
        <c:majorGridlines>
          <c:spPr>
            <a:ln w="25400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31173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180851114260928"/>
          <c:y val="0.93997142249110754"/>
          <c:w val="0.23735656033835878"/>
          <c:h val="6.0028577508892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5349E3-2257-46A2-87AA-98208788B886}" type="datetime1">
              <a:rPr lang="it-IT" noProof="0" smtClean="0"/>
              <a:t>09/02/2024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159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3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926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89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1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769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1095-86D7-049F-7B1E-AD97B1A1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71BAF7-5EE4-10DF-72A1-E3EE80241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4AA018-58A8-CE9F-4754-97FD3F322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register</a:t>
            </a:r>
            <a:r>
              <a:rPr lang="it-IT" dirty="0"/>
              <a:t> / login use </a:t>
            </a:r>
            <a:r>
              <a:rPr lang="it-IT" dirty="0" err="1"/>
              <a:t>cases</a:t>
            </a:r>
            <a:r>
              <a:rPr lang="it-IT" dirty="0"/>
              <a:t> are </a:t>
            </a:r>
            <a:r>
              <a:rPr lang="it-IT" dirty="0" err="1"/>
              <a:t>skipped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trivial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8FB41-6EEB-5D47-D129-08A9A29F1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0516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register</a:t>
            </a:r>
            <a:r>
              <a:rPr lang="it-IT" dirty="0"/>
              <a:t> / login use </a:t>
            </a:r>
            <a:r>
              <a:rPr lang="it-IT" dirty="0" err="1"/>
              <a:t>cases</a:t>
            </a:r>
            <a:r>
              <a:rPr lang="it-IT" dirty="0"/>
              <a:t> are </a:t>
            </a:r>
            <a:r>
              <a:rPr lang="it-IT" dirty="0" err="1"/>
              <a:t>skipped</a:t>
            </a:r>
            <a:r>
              <a:rPr lang="it-IT" dirty="0"/>
              <a:t> </a:t>
            </a:r>
            <a:r>
              <a:rPr lang="it-IT" dirty="0" err="1"/>
              <a:t>because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trivial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noProof="0" smtClean="0"/>
              <a:t>6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41099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Point one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:</a:t>
            </a:r>
          </a:p>
          <a:p>
            <a:r>
              <a:rPr lang="it-IT" dirty="0"/>
              <a:t>- the users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break the system,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trhutful</a:t>
            </a:r>
            <a:r>
              <a:rPr lang="it-IT" dirty="0"/>
              <a:t> data and </a:t>
            </a:r>
            <a:r>
              <a:rPr lang="it-IT" dirty="0" err="1"/>
              <a:t>eventually</a:t>
            </a:r>
            <a:r>
              <a:rPr lang="it-IT" dirty="0"/>
              <a:t> upload the </a:t>
            </a:r>
            <a:r>
              <a:rPr lang="it-IT" dirty="0" err="1"/>
              <a:t>correct</a:t>
            </a:r>
            <a:r>
              <a:rPr lang="it-IT" dirty="0"/>
              <a:t> files the system </a:t>
            </a:r>
            <a:r>
              <a:rPr lang="it-IT" dirty="0" err="1"/>
              <a:t>asks</a:t>
            </a:r>
            <a:r>
              <a:rPr lang="it-IT" dirty="0"/>
              <a:t> (DA 2, 3, 4, 5, 7)</a:t>
            </a:r>
          </a:p>
          <a:p>
            <a:r>
              <a:rPr lang="it-IT" dirty="0"/>
              <a:t>- the </a:t>
            </a:r>
            <a:r>
              <a:rPr lang="it-IT" dirty="0" err="1"/>
              <a:t>STUs</a:t>
            </a:r>
            <a:r>
              <a:rPr lang="it-IT" dirty="0"/>
              <a:t> follow </a:t>
            </a:r>
            <a:r>
              <a:rPr lang="it-IT" dirty="0" err="1"/>
              <a:t>correctly</a:t>
            </a:r>
            <a:r>
              <a:rPr lang="it-IT" dirty="0"/>
              <a:t> the rules </a:t>
            </a:r>
            <a:r>
              <a:rPr lang="it-IT" dirty="0" err="1"/>
              <a:t>imposed</a:t>
            </a:r>
            <a:r>
              <a:rPr lang="it-IT" dirty="0"/>
              <a:t> by the </a:t>
            </a:r>
            <a:r>
              <a:rPr lang="it-IT" dirty="0" err="1"/>
              <a:t>EDUs</a:t>
            </a:r>
            <a:r>
              <a:rPr lang="it-IT" dirty="0"/>
              <a:t>: </a:t>
            </a:r>
            <a:r>
              <a:rPr lang="it-IT" dirty="0" err="1"/>
              <a:t>they</a:t>
            </a:r>
            <a:r>
              <a:rPr lang="it-IT" dirty="0"/>
              <a:t> use the </a:t>
            </a:r>
            <a:r>
              <a:rPr lang="it-IT" dirty="0" err="1"/>
              <a:t>intended</a:t>
            </a:r>
            <a:r>
              <a:rPr lang="it-IT" dirty="0"/>
              <a:t> programming </a:t>
            </a:r>
            <a:r>
              <a:rPr lang="it-IT" dirty="0" err="1"/>
              <a:t>languages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battles</a:t>
            </a:r>
            <a:r>
              <a:rPr lang="it-IT" dirty="0"/>
              <a:t> and </a:t>
            </a:r>
            <a:r>
              <a:rPr lang="it-IT" dirty="0" err="1"/>
              <a:t>form</a:t>
            </a:r>
            <a:r>
              <a:rPr lang="it-IT" dirty="0"/>
              <a:t> teams </a:t>
            </a:r>
            <a:r>
              <a:rPr lang="it-IT" dirty="0" err="1"/>
              <a:t>respecring</a:t>
            </a:r>
            <a:r>
              <a:rPr lang="it-IT" dirty="0"/>
              <a:t> the </a:t>
            </a:r>
            <a:r>
              <a:rPr lang="it-IT" dirty="0" err="1"/>
              <a:t>boundaries</a:t>
            </a:r>
            <a:r>
              <a:rPr lang="it-IT" dirty="0"/>
              <a:t> (in theory </a:t>
            </a:r>
            <a:r>
              <a:rPr lang="it-IT" dirty="0" err="1"/>
              <a:t>our</a:t>
            </a:r>
            <a:r>
              <a:rPr lang="it-IT" dirty="0"/>
              <a:t> system </a:t>
            </a:r>
            <a:r>
              <a:rPr lang="it-IT" dirty="0" err="1"/>
              <a:t>already</a:t>
            </a:r>
            <a:r>
              <a:rPr lang="it-IT" dirty="0"/>
              <a:t> checks for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kind</a:t>
            </a:r>
            <a:r>
              <a:rPr lang="it-IT" dirty="0"/>
              <a:t> of </a:t>
            </a:r>
            <a:r>
              <a:rPr lang="it-IT" dirty="0" err="1"/>
              <a:t>misuse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assume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for </a:t>
            </a:r>
            <a:r>
              <a:rPr lang="it-IT" dirty="0" err="1"/>
              <a:t>everyone</a:t>
            </a:r>
            <a:r>
              <a:rPr lang="it-IT" dirty="0"/>
              <a:t>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noProof="0" smtClean="0"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8304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36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31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649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55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contenuto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502031D7-8779-41C9-8C49-1B0BC95C516E}" type="datetime4">
              <a:rPr lang="it-IT" noProof="0" smtClean="0">
                <a:latin typeface="+mn-lt"/>
              </a:rPr>
              <a:t>9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po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igura a mano libera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9" name="Figura a mano libera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40" name="Figura a mano libera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contenuto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contenuto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76D825BC-9803-467D-A049-B47340459F55}" type="datetime4">
              <a:rPr lang="it-IT" noProof="0" smtClean="0">
                <a:latin typeface="+mn-lt"/>
              </a:rPr>
              <a:t>9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4" name="Segnaposto testo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6" name="Segnaposto testo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9C67B196-5FCD-421F-B5BA-95F06726A1A9}" type="datetime4">
              <a:rPr lang="it-IT" noProof="0" smtClean="0">
                <a:latin typeface="+mn-lt"/>
              </a:rPr>
              <a:t>9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egnaposto testo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ottotitolo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26" name="Titolo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3" name="Figura a mano libera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egnaposto testo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5" name="Segnaposto testo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egnaposto testo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Segnaposto testo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2" name="Segnaposto testo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Segnaposto testo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5" name="Segnaposto testo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egnaposto testo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29" name="Segnaposto data 3">
            <a:extLst>
              <a:ext uri="{FF2B5EF4-FFF2-40B4-BE49-F238E27FC236}">
                <a16:creationId xmlns:a16="http://schemas.microsoft.com/office/drawing/2014/main" id="{0EB504BF-69CE-CBE0-7201-D8B905F4A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30" name="Segnaposto piè di pagina 4">
            <a:extLst>
              <a:ext uri="{FF2B5EF4-FFF2-40B4-BE49-F238E27FC236}">
                <a16:creationId xmlns:a16="http://schemas.microsoft.com/office/drawing/2014/main" id="{ED80D9C7-B088-53E0-3A53-A66931E11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9" name="Figura a mano libera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4" name="Segnaposto immagine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D42B22C-3E49-E315-55B5-1C91E3165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0F2E88B-B829-093D-94AC-DDACD898C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s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immagine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4" name="Figura a mano libera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2FC456A-3F6A-6E00-E659-CE9EE36B2AF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3" name="Figura a mano libera 24">
              <a:extLst>
                <a:ext uri="{FF2B5EF4-FFF2-40B4-BE49-F238E27FC236}">
                  <a16:creationId xmlns:a16="http://schemas.microsoft.com/office/drawing/2014/main" id="{97B170A5-AF1E-B3DA-8574-E996387AD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25">
              <a:extLst>
                <a:ext uri="{FF2B5EF4-FFF2-40B4-BE49-F238E27FC236}">
                  <a16:creationId xmlns:a16="http://schemas.microsoft.com/office/drawing/2014/main" id="{B8DB4A9E-E7E1-203C-3CC1-8F2470E6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5" name="Figura a mano libera 26">
              <a:extLst>
                <a:ext uri="{FF2B5EF4-FFF2-40B4-BE49-F238E27FC236}">
                  <a16:creationId xmlns:a16="http://schemas.microsoft.com/office/drawing/2014/main" id="{768454F0-9BF2-ABC8-D729-C67B071D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" name="Segnaposto grafico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sull'icona per inserire un grafico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2BB0E4CF-5AA1-3C8E-A1B1-10C9DFD9B649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5A18D8FF-7315-8267-8678-2EF93DA8A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19">
              <a:extLst>
                <a:ext uri="{FF2B5EF4-FFF2-40B4-BE49-F238E27FC236}">
                  <a16:creationId xmlns:a16="http://schemas.microsoft.com/office/drawing/2014/main" id="{2E29DE0A-720E-5377-F9ED-E5E4752A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9" name="Figura a mano libera 20">
              <a:extLst>
                <a:ext uri="{FF2B5EF4-FFF2-40B4-BE49-F238E27FC236}">
                  <a16:creationId xmlns:a16="http://schemas.microsoft.com/office/drawing/2014/main" id="{14EEDA73-A89F-8A89-8F75-9D39CCB5D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21">
              <a:extLst>
                <a:ext uri="{FF2B5EF4-FFF2-40B4-BE49-F238E27FC236}">
                  <a16:creationId xmlns:a16="http://schemas.microsoft.com/office/drawing/2014/main" id="{6666EFB2-12A5-094B-1521-64A20B0C0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22">
              <a:extLst>
                <a:ext uri="{FF2B5EF4-FFF2-40B4-BE49-F238E27FC236}">
                  <a16:creationId xmlns:a16="http://schemas.microsoft.com/office/drawing/2014/main" id="{F3E72076-D337-578F-62E4-BAB74CD21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10410218-16A3-44B2-9664-67489FA16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16352FDC-A200-7EB4-BD28-855642C6F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Fare clic per modificare lo stile del titolo dello schema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it-IT" noProof="0"/>
              <a:t>Fare clic sull'icona per inserire una tabella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7A89B9C-44A4-B037-438A-24712311D7EA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6" name="Forma 24">
              <a:extLst>
                <a:ext uri="{FF2B5EF4-FFF2-40B4-BE49-F238E27FC236}">
                  <a16:creationId xmlns:a16="http://schemas.microsoft.com/office/drawing/2014/main" id="{19FC3375-C8AE-5B4E-4992-8EA087D50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7" name="Figura a mano libera 19">
              <a:extLst>
                <a:ext uri="{FF2B5EF4-FFF2-40B4-BE49-F238E27FC236}">
                  <a16:creationId xmlns:a16="http://schemas.microsoft.com/office/drawing/2014/main" id="{BDFF1C9B-6CF7-24BE-AA19-D493965B0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8" name="Figura a mano libera 20">
              <a:extLst>
                <a:ext uri="{FF2B5EF4-FFF2-40B4-BE49-F238E27FC236}">
                  <a16:creationId xmlns:a16="http://schemas.microsoft.com/office/drawing/2014/main" id="{CC4DA6F3-71C8-C6EE-1265-4DBBA80BC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0" name="Figura a mano libera 21">
              <a:extLst>
                <a:ext uri="{FF2B5EF4-FFF2-40B4-BE49-F238E27FC236}">
                  <a16:creationId xmlns:a16="http://schemas.microsoft.com/office/drawing/2014/main" id="{292C968E-9EC2-3F5F-1435-0F3435665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1" name="Figura a mano libera 22">
              <a:extLst>
                <a:ext uri="{FF2B5EF4-FFF2-40B4-BE49-F238E27FC236}">
                  <a16:creationId xmlns:a16="http://schemas.microsoft.com/office/drawing/2014/main" id="{AC93356C-F184-A563-A148-8962589A4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34F5F1B-095A-7A62-16F0-A6B101596C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3" name="Figura a mano libera 24">
              <a:extLst>
                <a:ext uri="{FF2B5EF4-FFF2-40B4-BE49-F238E27FC236}">
                  <a16:creationId xmlns:a16="http://schemas.microsoft.com/office/drawing/2014/main" id="{08CBC6D9-DDC6-09A9-6518-EFFC4C939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4" name="Figura a mano libera 25">
              <a:extLst>
                <a:ext uri="{FF2B5EF4-FFF2-40B4-BE49-F238E27FC236}">
                  <a16:creationId xmlns:a16="http://schemas.microsoft.com/office/drawing/2014/main" id="{C93FE29F-8431-463F-48F5-3ED3289DD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15" name="Figura a mano libera 26">
              <a:extLst>
                <a:ext uri="{FF2B5EF4-FFF2-40B4-BE49-F238E27FC236}">
                  <a16:creationId xmlns:a16="http://schemas.microsoft.com/office/drawing/2014/main" id="{3A120B51-D207-3931-EC2E-529A5BEE5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17" name="Segnaposto data 3">
            <a:extLst>
              <a:ext uri="{FF2B5EF4-FFF2-40B4-BE49-F238E27FC236}">
                <a16:creationId xmlns:a16="http://schemas.microsoft.com/office/drawing/2014/main" id="{034A8BE1-C568-4E7A-BD05-A29345278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18" name="Segnaposto piè di pagina 4">
            <a:extLst>
              <a:ext uri="{FF2B5EF4-FFF2-40B4-BE49-F238E27FC236}">
                <a16:creationId xmlns:a16="http://schemas.microsoft.com/office/drawing/2014/main" id="{443D10D7-6A4C-30BA-FDF6-DE5A48AF3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0" name="Casella di testo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it-IT" sz="20000" b="1" noProof="0" dirty="0">
                <a:solidFill>
                  <a:schemeClr val="bg1"/>
                </a:solidFill>
              </a:rPr>
              <a:t>"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igura a mano libera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igura a mano libera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6" name="Figura a mano libera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38" name="Segnaposto immagine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1" name="Titolo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egnaposto immagine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72" name="Segnaposto testo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3" name="Segnaposto testo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4" name="Segnaposto testo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5" name="Segnaposto testo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6" name="Segnaposto testo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7" name="Segnaposto testo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8" name="Segnaposto testo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79" name="Segnaposto testo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  <p:sp>
          <p:nvSpPr>
            <p:cNvPr id="32" name="Figura a mano libera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it-IT" noProof="0" dirty="0"/>
            </a:p>
          </p:txBody>
        </p:sp>
      </p:grpSp>
      <p:sp>
        <p:nvSpPr>
          <p:cNvPr id="66" name="Segnaposto immagine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69" name="Segnaposto immagine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3666C989-0F81-40B8-B42B-1B7E4467F468}" type="datetime4">
              <a:rPr lang="it-IT" noProof="0" smtClean="0">
                <a:latin typeface="+mn-lt"/>
              </a:rPr>
              <a:t>9 febbraio 2024</a:t>
            </a:fld>
            <a:endParaRPr lang="it-IT" noProof="0" dirty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it-IT" noProof="0" dirty="0"/>
              <a:t>Relazione annuale</a:t>
            </a:r>
            <a:endParaRPr lang="it-IT" b="0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olo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96" name="Segnaposto testo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7" name="Segnaposto testo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2" name="Segnaposto testo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3" name="Segnaposto testo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6" name="Segnaposto testo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7" name="Segnaposto testo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it-IT" noProof="0"/>
              <a:t>Fare clic per modificare gli stili del testo dello schema</a:t>
            </a:r>
          </a:p>
        </p:txBody>
      </p:sp>
      <p:sp>
        <p:nvSpPr>
          <p:cNvPr id="108" name="Segnaposto testo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9" name="Segnaposto testo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tangolo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52BA2D4C-972A-4C69-91F7-61BA2355BE49}" type="datetime4">
              <a:rPr lang="it-IT" noProof="0" smtClean="0">
                <a:latin typeface="+mn-lt"/>
              </a:rPr>
              <a:t>9 febbraio 2024</a:t>
            </a:fld>
            <a:endParaRPr lang="it-IT" noProof="0">
              <a:latin typeface="+mn-lt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it-IT" noProof="0"/>
              <a:t>Relazione annuale</a:t>
            </a:r>
            <a:endParaRPr lang="it-IT" b="0" noProof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it-IT" dirty="0"/>
              <a:t>CKB Platform</a:t>
            </a: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noProof="0" smtClean="0"/>
              <a:pPr/>
              <a:t>‹N›</a:t>
            </a:fld>
            <a:endParaRPr lang="it-IT" noProof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469" y="2116182"/>
            <a:ext cx="6191156" cy="1514019"/>
          </a:xfrm>
        </p:spPr>
        <p:txBody>
          <a:bodyPr rtlCol="0"/>
          <a:lstStyle/>
          <a:p>
            <a:pPr rtl="0"/>
            <a:r>
              <a:rPr lang="it-IT" dirty="0" err="1"/>
              <a:t>CodeKataBattle</a:t>
            </a:r>
            <a:r>
              <a:rPr lang="it-IT" dirty="0"/>
              <a:t> </a:t>
            </a:r>
            <a:r>
              <a:rPr lang="it-IT" dirty="0" err="1"/>
              <a:t>platform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it-IT" dirty="0">
                <a:latin typeface="+mj-lt"/>
              </a:rPr>
              <a:t>Tommaso Pasini – Elia Pontiggia – Michelangelo Stasi</a:t>
            </a:r>
            <a:endParaRPr lang="it-IT" dirty="0"/>
          </a:p>
          <a:p>
            <a:pPr rtl="0"/>
            <a:r>
              <a:rPr lang="it-IT" dirty="0"/>
              <a:t>Politecnico di Milano</a:t>
            </a:r>
          </a:p>
          <a:p>
            <a:pPr rtl="0"/>
            <a:r>
              <a:rPr lang="it-IT" dirty="0"/>
              <a:t>15</a:t>
            </a:r>
            <a:r>
              <a:rPr lang="it-IT" baseline="30000" dirty="0"/>
              <a:t>th</a:t>
            </a:r>
            <a:r>
              <a:rPr lang="it-IT" dirty="0"/>
              <a:t>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C4DC2263-3EBE-0946-D382-D0DE4EC6D4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C0B005E-D2D8-F235-B497-25583EEB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Alloy</a:t>
            </a:r>
            <a:r>
              <a:rPr lang="it-IT" dirty="0"/>
              <a:t> part (</a:t>
            </a:r>
            <a:r>
              <a:rPr lang="it-IT" dirty="0" err="1"/>
              <a:t>myke</a:t>
            </a:r>
            <a:r>
              <a:rPr lang="it-IT" dirty="0"/>
              <a:t>, be </a:t>
            </a:r>
            <a:r>
              <a:rPr lang="it-IT" dirty="0" err="1"/>
              <a:t>my</a:t>
            </a:r>
            <a:r>
              <a:rPr lang="it-IT" dirty="0"/>
              <a:t> guest)</a:t>
            </a:r>
          </a:p>
        </p:txBody>
      </p:sp>
    </p:spTree>
    <p:extLst>
      <p:ext uri="{BB962C8B-B14F-4D97-AF65-F5344CB8AC3E}">
        <p14:creationId xmlns:p14="http://schemas.microsoft.com/office/powerpoint/2010/main" val="184216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5D1C7028-2A5D-5204-0943-51847A599B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2B86B04-9E78-CC3D-911A-2EA34036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401804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39BC3A39-BCD7-6D3F-CC36-A3BDE3B3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Software </a:t>
            </a:r>
            <a:r>
              <a:rPr lang="it-IT" dirty="0" err="1"/>
              <a:t>components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27893-7E13-1672-D2DF-E29AA9B731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12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EA7C2F-EE40-C389-36C8-B20F7FC410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DBA516-137D-32C7-8FA1-038B55C49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pic>
        <p:nvPicPr>
          <p:cNvPr id="12" name="Immagine 11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3C326504-76BB-5962-4C59-F9B8D3D0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52" y="559837"/>
            <a:ext cx="5689778" cy="57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81BCB-5079-6373-A42F-919A764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A921B51-A678-B258-7E40-36D30AD3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Interfaces</a:t>
            </a:r>
            <a:r>
              <a:rPr lang="it-IT" dirty="0"/>
              <a:t> to </a:t>
            </a:r>
            <a:r>
              <a:rPr lang="it-IT" dirty="0" err="1"/>
              <a:t>WebApps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DCE4C6-75D3-A42E-3EA2-EF12F7F86AD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13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0E08B9-ED34-DB39-0B91-916E102C665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62AA78-F0DE-80D2-DF5E-9A2827BE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pic>
        <p:nvPicPr>
          <p:cNvPr id="12" name="Immagine 11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851BE503-E241-BCAE-EEB3-6684A40A4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52" y="559837"/>
            <a:ext cx="5689778" cy="57383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58E499A-5134-5361-FCF3-DE50FF9DC5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2916371"/>
            <a:ext cx="1435660" cy="2367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93CB655-1F00-3676-3B91-2B29AB404881}"/>
              </a:ext>
            </a:extLst>
          </p:cNvPr>
          <p:cNvSpPr txBox="1"/>
          <p:nvPr/>
        </p:nvSpPr>
        <p:spPr>
          <a:xfrm>
            <a:off x="1749425" y="2916371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 err="1">
                <a:solidFill>
                  <a:schemeClr val="bg1"/>
                </a:solidFill>
              </a:rPr>
              <a:t>Profile</a:t>
            </a:r>
            <a:r>
              <a:rPr lang="it-IT" sz="700" dirty="0">
                <a:solidFill>
                  <a:schemeClr val="bg1"/>
                </a:solidFill>
              </a:rPr>
              <a:t> </a:t>
            </a:r>
            <a:r>
              <a:rPr lang="it-IT" sz="700" dirty="0" err="1">
                <a:solidFill>
                  <a:schemeClr val="bg1"/>
                </a:solidFill>
              </a:rPr>
              <a:t>inspector</a:t>
            </a:r>
            <a:r>
              <a:rPr lang="it-IT" sz="700" dirty="0">
                <a:solidFill>
                  <a:schemeClr val="bg1"/>
                </a:solidFill>
              </a:rPr>
              <a:t> </a:t>
            </a:r>
            <a:r>
              <a:rPr lang="it-IT" sz="700" dirty="0" err="1">
                <a:solidFill>
                  <a:schemeClr val="bg1"/>
                </a:solidFill>
              </a:rPr>
              <a:t>interface</a:t>
            </a:r>
            <a:endParaRPr lang="it-IT" sz="700" dirty="0">
              <a:solidFill>
                <a:schemeClr val="bg1"/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01597A9-5D16-7202-F858-5E48461FA3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3429000"/>
            <a:ext cx="1435660" cy="23671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071665D-61C6-510C-846E-76DCC2FCB2FF}"/>
              </a:ext>
            </a:extLst>
          </p:cNvPr>
          <p:cNvSpPr txBox="1"/>
          <p:nvPr/>
        </p:nvSpPr>
        <p:spPr>
          <a:xfrm>
            <a:off x="1749425" y="3429000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>
                <a:solidFill>
                  <a:schemeClr val="bg1"/>
                </a:solidFill>
              </a:rPr>
              <a:t>Badges action </a:t>
            </a:r>
            <a:r>
              <a:rPr lang="it-IT" sz="700" dirty="0" err="1">
                <a:solidFill>
                  <a:schemeClr val="bg1"/>
                </a:solidFill>
              </a:rPr>
              <a:t>interface</a:t>
            </a:r>
            <a:endParaRPr lang="it-IT" sz="700" dirty="0">
              <a:solidFill>
                <a:schemeClr val="bg1"/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790E52D0-BEA1-96B4-1E77-D4314E2A96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4038067"/>
            <a:ext cx="1435660" cy="23671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271C565-9915-17FA-EAF5-C4F6F259704A}"/>
              </a:ext>
            </a:extLst>
          </p:cNvPr>
          <p:cNvSpPr txBox="1"/>
          <p:nvPr/>
        </p:nvSpPr>
        <p:spPr>
          <a:xfrm>
            <a:off x="1749425" y="4038067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 err="1">
                <a:solidFill>
                  <a:schemeClr val="bg1"/>
                </a:solidFill>
              </a:rPr>
              <a:t>Battles</a:t>
            </a:r>
            <a:r>
              <a:rPr lang="it-IT" sz="700" dirty="0">
                <a:solidFill>
                  <a:schemeClr val="bg1"/>
                </a:solidFill>
              </a:rPr>
              <a:t> action </a:t>
            </a:r>
            <a:r>
              <a:rPr lang="it-IT" sz="700" dirty="0" err="1">
                <a:solidFill>
                  <a:schemeClr val="bg1"/>
                </a:solidFill>
              </a:rPr>
              <a:t>interface</a:t>
            </a:r>
            <a:endParaRPr lang="it-IT" sz="700" dirty="0">
              <a:solidFill>
                <a:schemeClr val="bg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46A760B-43B5-743C-AB72-57795BD31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5010469"/>
            <a:ext cx="1435660" cy="23671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6182ACF-C9B8-62A6-F331-15681CC9173E}"/>
              </a:ext>
            </a:extLst>
          </p:cNvPr>
          <p:cNvSpPr txBox="1"/>
          <p:nvPr/>
        </p:nvSpPr>
        <p:spPr>
          <a:xfrm>
            <a:off x="1749425" y="5010469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 err="1">
                <a:solidFill>
                  <a:schemeClr val="bg1"/>
                </a:solidFill>
              </a:rPr>
              <a:t>Tournaments</a:t>
            </a:r>
            <a:r>
              <a:rPr lang="it-IT" sz="700" dirty="0">
                <a:solidFill>
                  <a:schemeClr val="bg1"/>
                </a:solidFill>
              </a:rPr>
              <a:t> action </a:t>
            </a:r>
            <a:r>
              <a:rPr lang="it-IT" sz="700" dirty="0" err="1">
                <a:solidFill>
                  <a:schemeClr val="bg1"/>
                </a:solidFill>
              </a:rPr>
              <a:t>interface</a:t>
            </a:r>
            <a:endParaRPr lang="it-IT" sz="700" dirty="0">
              <a:solidFill>
                <a:schemeClr val="bg1"/>
              </a:solidFill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79BD2FA-8358-BE3A-9946-7BB9552A9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 rot="10800000">
            <a:off x="8153400" y="4038066"/>
            <a:ext cx="1435660" cy="2367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5C0280C-9B96-F676-2E23-6BCF40B2A239}"/>
              </a:ext>
            </a:extLst>
          </p:cNvPr>
          <p:cNvSpPr txBox="1"/>
          <p:nvPr/>
        </p:nvSpPr>
        <p:spPr>
          <a:xfrm>
            <a:off x="9521825" y="4038066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solidFill>
                  <a:schemeClr val="bg1"/>
                </a:solidFill>
              </a:rPr>
              <a:t>Auth</a:t>
            </a:r>
            <a:r>
              <a:rPr lang="it-IT" sz="700" dirty="0">
                <a:solidFill>
                  <a:schemeClr val="bg1"/>
                </a:solidFill>
              </a:rPr>
              <a:t> manager </a:t>
            </a:r>
            <a:r>
              <a:rPr lang="it-IT" sz="700" dirty="0" err="1">
                <a:solidFill>
                  <a:schemeClr val="bg1"/>
                </a:solidFill>
              </a:rPr>
              <a:t>interface</a:t>
            </a:r>
            <a:endParaRPr lang="it-IT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9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D6626-278D-10D9-65ED-FC8ACE7E1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F114AFEB-49AA-8791-0CAD-59CA9BC6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EED9C0-E5CF-66DD-54F1-77DFA8132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14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C19E64-3FD5-FDDD-527F-6A7D420FE7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821EC3-C9B2-EE4C-93B9-14AAE031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pic>
        <p:nvPicPr>
          <p:cNvPr id="12" name="Immagine 11" descr="Immagine che contiene testo, schermata, diagramma, Rettangolo&#10;&#10;Descrizione generata automaticamente">
            <a:extLst>
              <a:ext uri="{FF2B5EF4-FFF2-40B4-BE49-F238E27FC236}">
                <a16:creationId xmlns:a16="http://schemas.microsoft.com/office/drawing/2014/main" id="{A7A2518F-6B43-855F-B922-A9A34153A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552" y="559837"/>
            <a:ext cx="5689778" cy="57383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4A7611F-A57A-BF6A-5CDC-F1514412C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2916371"/>
            <a:ext cx="1435660" cy="23671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9F5451-1349-243D-F00F-42409D5F54FD}"/>
              </a:ext>
            </a:extLst>
          </p:cNvPr>
          <p:cNvSpPr txBox="1"/>
          <p:nvPr/>
        </p:nvSpPr>
        <p:spPr>
          <a:xfrm>
            <a:off x="1749425" y="2916371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Profile</a:t>
            </a:r>
            <a:r>
              <a:rPr lang="it-IT" sz="7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inspector</a:t>
            </a:r>
            <a:r>
              <a:rPr lang="it-IT" sz="7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interface</a:t>
            </a:r>
            <a:endParaRPr lang="it-IT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7B800AC2-D493-B08E-2A7D-A8BF281D6B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3429000"/>
            <a:ext cx="1435660" cy="236719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47C833-CC74-D6E0-B4A9-D9D65AF7BD85}"/>
              </a:ext>
            </a:extLst>
          </p:cNvPr>
          <p:cNvSpPr txBox="1"/>
          <p:nvPr/>
        </p:nvSpPr>
        <p:spPr>
          <a:xfrm>
            <a:off x="1749425" y="3429000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>
                <a:solidFill>
                  <a:schemeClr val="tx1">
                    <a:lumMod val="75000"/>
                  </a:schemeClr>
                </a:solidFill>
              </a:rPr>
              <a:t>Badges action </a:t>
            </a:r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interface</a:t>
            </a:r>
            <a:endParaRPr lang="it-IT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25DAA32-549D-5BBE-90ED-1EA17DBC6B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4038067"/>
            <a:ext cx="1435660" cy="23671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FADC01-13DC-5F7A-A859-678BFFFC318B}"/>
              </a:ext>
            </a:extLst>
          </p:cNvPr>
          <p:cNvSpPr txBox="1"/>
          <p:nvPr/>
        </p:nvSpPr>
        <p:spPr>
          <a:xfrm>
            <a:off x="1749425" y="4038067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Battles</a:t>
            </a:r>
            <a:r>
              <a:rPr lang="it-IT" sz="700" dirty="0">
                <a:solidFill>
                  <a:schemeClr val="tx1">
                    <a:lumMod val="75000"/>
                  </a:schemeClr>
                </a:solidFill>
              </a:rPr>
              <a:t> action </a:t>
            </a:r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interface</a:t>
            </a:r>
            <a:endParaRPr lang="it-IT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4364330B-C299-30E5-4DD6-FD83E486D6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>
            <a:off x="3270250" y="5010469"/>
            <a:ext cx="1435660" cy="23671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E160CAC-DEA1-5079-0C82-52DDF7472142}"/>
              </a:ext>
            </a:extLst>
          </p:cNvPr>
          <p:cNvSpPr txBox="1"/>
          <p:nvPr/>
        </p:nvSpPr>
        <p:spPr>
          <a:xfrm>
            <a:off x="1749425" y="5010469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Tournaments</a:t>
            </a:r>
            <a:r>
              <a:rPr lang="it-IT" sz="700" dirty="0">
                <a:solidFill>
                  <a:schemeClr val="tx1">
                    <a:lumMod val="75000"/>
                  </a:schemeClr>
                </a:solidFill>
              </a:rPr>
              <a:t> action </a:t>
            </a:r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interface</a:t>
            </a:r>
            <a:endParaRPr lang="it-IT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E97B763C-EF8E-2592-86BF-DB6FF04760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6"/>
          <a:stretch/>
        </p:blipFill>
        <p:spPr>
          <a:xfrm rot="10800000">
            <a:off x="8153400" y="4038066"/>
            <a:ext cx="1435660" cy="236719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3398F1A-091E-FAC9-01ED-CC214DC779FE}"/>
              </a:ext>
            </a:extLst>
          </p:cNvPr>
          <p:cNvSpPr txBox="1"/>
          <p:nvPr/>
        </p:nvSpPr>
        <p:spPr>
          <a:xfrm>
            <a:off x="9521825" y="4038066"/>
            <a:ext cx="15208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Auth</a:t>
            </a:r>
            <a:r>
              <a:rPr lang="it-IT" sz="700" dirty="0">
                <a:solidFill>
                  <a:schemeClr val="tx1">
                    <a:lumMod val="75000"/>
                  </a:schemeClr>
                </a:solidFill>
              </a:rPr>
              <a:t> manager </a:t>
            </a:r>
            <a:r>
              <a:rPr lang="it-IT" sz="700" dirty="0" err="1">
                <a:solidFill>
                  <a:schemeClr val="tx1">
                    <a:lumMod val="75000"/>
                  </a:schemeClr>
                </a:solidFill>
              </a:rPr>
              <a:t>interface</a:t>
            </a:r>
            <a:endParaRPr lang="it-IT" sz="7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7" name="Immagine 6" descr="Immagine che contiene schermata, nero, testo&#10;&#10;Descrizione generata automaticamente">
            <a:extLst>
              <a:ext uri="{FF2B5EF4-FFF2-40B4-BE49-F238E27FC236}">
                <a16:creationId xmlns:a16="http://schemas.microsoft.com/office/drawing/2014/main" id="{337303D7-7A86-D195-22AD-4864A38CC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489292" y="5873023"/>
            <a:ext cx="1138360" cy="2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3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Introduzione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/>
              <a:t>I guadagni sono aumentati e le perdite sono diminuite. Siamo molto orgogliosi dei progressi del team. Oggi esamineremo gli utili e le perdite relativi all'anno passato e vi offriremo una panoramica delle novità per il prossimo anno.</a:t>
            </a:r>
          </a:p>
          <a:p>
            <a:pPr rt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B7909059-8104-4590-BD91-254A7C1B3A73}" type="datetime4">
              <a:rPr lang="it-IT" smtClean="0"/>
              <a:t>9 febbraio 2024</a:t>
            </a:fld>
            <a:endParaRPr lang="it-IT"/>
          </a:p>
        </p:txBody>
      </p:sp>
      <p:pic>
        <p:nvPicPr>
          <p:cNvPr id="53" name="Segnaposto immagine 52" descr="Lampadine sospese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egnaposto immagine 19" descr="Primo piano di piantina in bianco e nero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</p:spPr>
        <p:txBody>
          <a:bodyPr rtlCol="0"/>
          <a:lstStyle/>
          <a:p>
            <a:pPr rtl="0"/>
            <a:r>
              <a:rPr lang="it-IT" dirty="0"/>
              <a:t>Anno passato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39315B-8AAE-A946-ABBF-894F2E4B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062572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Grafico della crescita per settore</a:t>
            </a:r>
          </a:p>
        </p:txBody>
      </p:sp>
      <p:graphicFrame>
        <p:nvGraphicFramePr>
          <p:cNvPr id="24" name="Segnaposto grafico 23" descr="Grafico Crescita per settore">
            <a:extLst>
              <a:ext uri="{FF2B5EF4-FFF2-40B4-BE49-F238E27FC236}">
                <a16:creationId xmlns:a16="http://schemas.microsoft.com/office/drawing/2014/main" id="{1036F083-5B62-486F-9167-3421FCA694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47675417"/>
              </p:ext>
            </p:extLst>
          </p:nvPr>
        </p:nvGraphicFramePr>
        <p:xfrm>
          <a:off x="952500" y="1938338"/>
          <a:ext cx="10352088" cy="411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EFD4E-3C68-714D-803E-EF85A323B9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17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4E9584-EA07-9B45-9700-4AD3524B8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 dirty="0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865729-8F7C-E34E-AA31-9352CF6D9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F0B847ED-5244-47E3-B60B-10B5D88F0067}" type="datetime4">
              <a:rPr lang="it-IT" smtClean="0"/>
              <a:t>9 febbraio 2024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1537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CFF5F-6DFB-0D49-B8B1-661F7E78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152042" cy="610863"/>
          </a:xfrm>
        </p:spPr>
        <p:txBody>
          <a:bodyPr rtlCol="0">
            <a:normAutofit/>
          </a:bodyPr>
          <a:lstStyle/>
          <a:p>
            <a:pPr rtl="0"/>
            <a:r>
              <a:rPr lang="it-IT" b="1" dirty="0"/>
              <a:t>Tabella della crescita per settore</a:t>
            </a:r>
          </a:p>
        </p:txBody>
      </p:sp>
      <p:graphicFrame>
        <p:nvGraphicFramePr>
          <p:cNvPr id="7" name="Tabella 4">
            <a:extLst>
              <a:ext uri="{FF2B5EF4-FFF2-40B4-BE49-F238E27FC236}">
                <a16:creationId xmlns:a16="http://schemas.microsoft.com/office/drawing/2014/main" id="{F3B5A5E4-3ABE-D143-902C-F2BCA6C75E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99777398"/>
              </p:ext>
            </p:extLst>
          </p:nvPr>
        </p:nvGraphicFramePr>
        <p:xfrm>
          <a:off x="952500" y="2209800"/>
          <a:ext cx="10287000" cy="236835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50297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064503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592089">
                <a:tc>
                  <a:txBody>
                    <a:bodyPr/>
                    <a:lstStyle/>
                    <a:p>
                      <a:pPr algn="ctr" rtl="0"/>
                      <a:endParaRPr lang="it-IT" b="1" i="0" noProof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T4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>
                          <a:solidFill>
                            <a:schemeClr val="bg1"/>
                          </a:solidFill>
                          <a:latin typeface="+mn-lt"/>
                        </a:rPr>
                        <a:t>Serie 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4,3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solidFill>
                            <a:schemeClr val="bg1"/>
                          </a:solidFill>
                          <a:latin typeface="+mn-lt"/>
                        </a:rPr>
                        <a:t>2,4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4,4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1,8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2,8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92089">
                <a:tc>
                  <a:txBody>
                    <a:bodyPr/>
                    <a:lstStyle/>
                    <a:p>
                      <a:pPr algn="ctr" rtl="0"/>
                      <a:r>
                        <a:rPr lang="it-IT" sz="1400" b="0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Serie 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>
                          <a:latin typeface="+mn-lt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1400" noProof="0" dirty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</a:tbl>
          </a:graphicData>
        </a:graphic>
      </p:graphicFrame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D59D5C-769B-454A-A6E2-A988BC5DEF3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7F593D-2B92-5A40-84BC-3F3D67FA0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51D416-C020-1946-91EA-2A8F166E0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A4F2767-5A6E-4CE1-9466-60A9FD38B915}" type="datetime4">
              <a:rPr lang="it-IT" smtClean="0"/>
              <a:t>9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31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</p:spPr>
        <p:txBody>
          <a:bodyPr rtlCol="0"/>
          <a:lstStyle/>
          <a:p>
            <a:pPr rtl="0"/>
            <a:r>
              <a:rPr lang="it-IT"/>
              <a:t>Lavorare con Contoso è stato fantastico. </a:t>
            </a:r>
            <a:br>
              <a:rPr lang="it-IT"/>
            </a:br>
            <a:r>
              <a:rPr lang="it-IT"/>
              <a:t>Filippa era la mia rappresentante e ha anticipato ogni mia esigenza, lavorando diligentemente alla soluzione del problema.</a:t>
            </a:r>
            <a:br>
              <a:rPr lang="it-IT"/>
            </a:b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E6830681-94D8-36D3-E03A-5F16F0263B9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B4E7921-A89D-C07B-85CA-AEF3D1B7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RASD</a:t>
            </a:r>
          </a:p>
        </p:txBody>
      </p:sp>
    </p:spTree>
    <p:extLst>
      <p:ext uri="{BB962C8B-B14F-4D97-AF65-F5344CB8AC3E}">
        <p14:creationId xmlns:p14="http://schemas.microsoft.com/office/powerpoint/2010/main" val="114791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1EB1D7F-284F-6F46-99FA-EBB8ED69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</p:spPr>
        <p:txBody>
          <a:bodyPr rtlCol="0"/>
          <a:lstStyle/>
          <a:p>
            <a:pPr rtl="0"/>
            <a:r>
              <a:rPr lang="it-IT" dirty="0"/>
              <a:t>Il nostro team</a:t>
            </a:r>
          </a:p>
        </p:txBody>
      </p:sp>
      <p:pic>
        <p:nvPicPr>
          <p:cNvPr id="37" name="Segnaposto immagine 36" descr="Ritratto di un membro del team">
            <a:extLst>
              <a:ext uri="{FF2B5EF4-FFF2-40B4-BE49-F238E27FC236}">
                <a16:creationId xmlns:a16="http://schemas.microsoft.com/office/drawing/2014/main" id="{A6DA57CA-945B-4A0F-8110-3C4D5799369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4268" y="2572883"/>
            <a:ext cx="2118245" cy="2037217"/>
          </a:xfrm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A1E2644-1BD8-DB4D-B01F-F617AABF7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Anna</a:t>
            </a:r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42AB8A-80CA-C941-A861-E9F7C174A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rtlCol="0"/>
          <a:lstStyle/>
          <a:p>
            <a:pPr rtl="0"/>
            <a:r>
              <a:rPr lang="it-IT"/>
              <a:t>CEO</a:t>
            </a:r>
          </a:p>
        </p:txBody>
      </p:sp>
      <p:pic>
        <p:nvPicPr>
          <p:cNvPr id="19" name="Segnaposto immagine 13" descr="Ritratto di un membro del team">
            <a:extLst>
              <a:ext uri="{FF2B5EF4-FFF2-40B4-BE49-F238E27FC236}">
                <a16:creationId xmlns:a16="http://schemas.microsoft.com/office/drawing/2014/main" id="{EF9CA003-7E17-ED41-92AE-D8D98C0825A7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8280" y="2572883"/>
            <a:ext cx="2118245" cy="2037217"/>
          </a:xfrm>
        </p:spPr>
      </p:pic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F43A531-88E8-744E-9BB5-FD05029B1D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rtlCol="0"/>
          <a:lstStyle/>
          <a:p>
            <a:pPr rtl="0"/>
            <a:r>
              <a:rPr lang="it-IT"/>
              <a:t>Larissa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3590C1A1-4321-EC41-8248-D3B566DD51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rtlCol="0"/>
          <a:lstStyle/>
          <a:p>
            <a:pPr rtl="0"/>
            <a:r>
              <a:rPr lang="it-IT"/>
              <a:t>CFO</a:t>
            </a:r>
          </a:p>
        </p:txBody>
      </p:sp>
      <p:pic>
        <p:nvPicPr>
          <p:cNvPr id="41" name="Segnaposto immagine 40" descr="Ritratto di un membro del team">
            <a:extLst>
              <a:ext uri="{FF2B5EF4-FFF2-40B4-BE49-F238E27FC236}">
                <a16:creationId xmlns:a16="http://schemas.microsoft.com/office/drawing/2014/main" id="{74EB486D-4A8D-4B29-8FD0-B96906E3E283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292" y="2572883"/>
            <a:ext cx="2118245" cy="2037217"/>
          </a:xfr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1DF7B21D-37D3-8344-AC78-C169C79D3D2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Gerolamo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581095F-0795-744B-A3E7-94DFB3CBF3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COO</a:t>
            </a:r>
          </a:p>
        </p:txBody>
      </p:sp>
      <p:pic>
        <p:nvPicPr>
          <p:cNvPr id="21" name="Segnaposto immagine 18" descr="Ritratto di un membro del team">
            <a:extLst>
              <a:ext uri="{FF2B5EF4-FFF2-40B4-BE49-F238E27FC236}">
                <a16:creationId xmlns:a16="http://schemas.microsoft.com/office/drawing/2014/main" id="{17C96991-59CF-8142-BA51-B8B56EE23D65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12023" y="2572883"/>
            <a:ext cx="2118245" cy="2037217"/>
          </a:xfrm>
        </p:spPr>
      </p:pic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70695B8F-A3CD-4845-8150-758480179C2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rtlCol="0"/>
          <a:lstStyle/>
          <a:p>
            <a:pPr rtl="0"/>
            <a:r>
              <a:rPr lang="it-IT"/>
              <a:t>Federico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69B26C61-D5D7-CC42-848C-158367DB82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rtlCol="0"/>
          <a:lstStyle/>
          <a:p>
            <a:pPr rtl="0"/>
            <a:r>
              <a:rPr lang="it-IT"/>
              <a:t>CTO</a:t>
            </a:r>
          </a:p>
        </p:txBody>
      </p:sp>
      <p:sp>
        <p:nvSpPr>
          <p:cNvPr id="17" name="Segnaposto numero diapositiva 16">
            <a:extLst>
              <a:ext uri="{FF2B5EF4-FFF2-40B4-BE49-F238E27FC236}">
                <a16:creationId xmlns:a16="http://schemas.microsoft.com/office/drawing/2014/main" id="{32DA2B67-BDBB-C945-988B-6C0D86F697C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16" name="Segnaposto piè di pagina 15">
            <a:extLst>
              <a:ext uri="{FF2B5EF4-FFF2-40B4-BE49-F238E27FC236}">
                <a16:creationId xmlns:a16="http://schemas.microsoft.com/office/drawing/2014/main" id="{1EAEE347-BDD8-5349-BB37-C8938BFCFF4C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5" name="Segnaposto data 14">
            <a:extLst>
              <a:ext uri="{FF2B5EF4-FFF2-40B4-BE49-F238E27FC236}">
                <a16:creationId xmlns:a16="http://schemas.microsoft.com/office/drawing/2014/main" id="{B160BE06-EC01-1145-BF3B-C02AC24955C4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02F484EB-7C75-4C92-BF6F-0EA6345DD9AE}" type="datetime4">
              <a:rPr lang="it-IT" smtClean="0"/>
              <a:t>9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84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19620-6CCC-A34D-9D45-D6B57F80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400604" cy="610863"/>
          </a:xfrm>
        </p:spPr>
        <p:txBody>
          <a:bodyPr rtlCol="0">
            <a:normAutofit/>
          </a:bodyPr>
          <a:lstStyle/>
          <a:p>
            <a:pPr rtl="0"/>
            <a:r>
              <a:rPr lang="it-IT" dirty="0"/>
              <a:t>Sequenza temporale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6655189-E7B2-3A4A-99EE-997592791F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508926" cy="205837"/>
          </a:xfrm>
        </p:spPr>
        <p:txBody>
          <a:bodyPr rtlCol="0"/>
          <a:lstStyle/>
          <a:p>
            <a:pPr rtl="0"/>
            <a:r>
              <a:rPr lang="it-IT"/>
              <a:t>T1 Luglio - Settembre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73C602-BA59-1744-B258-B489E00A3E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819202"/>
          </a:xfrm>
        </p:spPr>
        <p:txBody>
          <a:bodyPr rtlCol="0"/>
          <a:lstStyle/>
          <a:p>
            <a:pPr rtl="0"/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ipsum</a:t>
            </a:r>
            <a:r>
              <a:rPr lang="it-IT" dirty="0"/>
              <a:t> </a:t>
            </a:r>
            <a:r>
              <a:rPr lang="it-IT" dirty="0" err="1"/>
              <a:t>dolor</a:t>
            </a:r>
            <a:r>
              <a:rPr lang="it-IT" dirty="0"/>
              <a:t>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, </a:t>
            </a:r>
            <a:r>
              <a:rPr lang="it-IT" dirty="0" err="1"/>
              <a:t>consectetuer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 </a:t>
            </a:r>
            <a:r>
              <a:rPr lang="it-IT" dirty="0" err="1"/>
              <a:t>elit</a:t>
            </a:r>
            <a:r>
              <a:rPr lang="it-IT" dirty="0"/>
              <a:t>, sed </a:t>
            </a:r>
            <a:r>
              <a:rPr lang="it-IT" dirty="0" err="1"/>
              <a:t>diam</a:t>
            </a:r>
            <a:r>
              <a:rPr lang="it-IT" dirty="0"/>
              <a:t> </a:t>
            </a:r>
            <a:r>
              <a:rPr lang="it-IT" dirty="0" err="1"/>
              <a:t>nonummy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.</a:t>
            </a:r>
          </a:p>
          <a:p>
            <a:pPr rtl="0"/>
            <a:endParaRPr lang="it-IT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D4284CF-DF13-E947-ADA5-0FD9AAC03C2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8" y="4701908"/>
            <a:ext cx="2931369" cy="205837"/>
          </a:xfrm>
        </p:spPr>
        <p:txBody>
          <a:bodyPr rtlCol="0"/>
          <a:lstStyle/>
          <a:p>
            <a:pPr rtl="0"/>
            <a:r>
              <a:rPr lang="it-IT"/>
              <a:t>T2 Ottobre -Dicembre	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A4FEC49-A0F0-FB4E-9A87-B2EF1136472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9C396C20-F6DF-C940-BE16-6E008BFF9CB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T3 Gennaio - Marzo	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55F2A68F-70C1-7F46-9A1C-586701744F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554997-3B04-634C-A36E-69B03113315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</p:spPr>
        <p:txBody>
          <a:bodyPr rtlCol="0"/>
          <a:lstStyle/>
          <a:p>
            <a:pPr rtl="0"/>
            <a:r>
              <a:rPr lang="it-IT"/>
              <a:t>T4 Aprile - Giugno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E355B93-F7B4-8649-8BBF-819B529D7E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819202"/>
          </a:xfrm>
        </p:spPr>
        <p:txBody>
          <a:bodyPr rtlCol="0"/>
          <a:lstStyle/>
          <a:p>
            <a:pPr rtl="0"/>
            <a:r>
              <a:rPr lang="it-IT"/>
              <a:t>Lorem ipsum dolor sit amet, consectetuer adipiscing elit, sed diam nonummy nibh.</a:t>
            </a:r>
          </a:p>
          <a:p>
            <a:pPr rtl="0"/>
            <a:endParaRPr lang="it-IT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B2B0E625-26CC-9744-9B92-56905E797B65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6F29C953-E914-EE4E-B001-1E1EAD7BFD8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188C120B-6FFA-9C42-80DF-9F19DE9503F4}"/>
              </a:ext>
            </a:extLst>
          </p:cNvPr>
          <p:cNvSpPr>
            <a:spLocks noGrp="1"/>
          </p:cNvSpPr>
          <p:nvPr>
            <p:ph type="dt" sz="half" idx="36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485A693-B538-4016-B2AD-9C857E455526}" type="datetime4">
              <a:rPr lang="it-IT" smtClean="0"/>
              <a:t>9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10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T1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0B4B9306-DDC0-AD4F-A9C2-739C6AEB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86446"/>
            <a:ext cx="4827178" cy="1942138"/>
          </a:xfrm>
        </p:spPr>
        <p:txBody>
          <a:bodyPr rtlCol="0"/>
          <a:lstStyle/>
          <a:p>
            <a:pPr rtl="0"/>
            <a:r>
              <a:rPr lang="it-IT" dirty="0"/>
              <a:t>Aumentare la soddisfazione dei clienti del 2%</a:t>
            </a:r>
          </a:p>
          <a:p>
            <a:pPr rtl="0"/>
            <a:r>
              <a:rPr lang="it-IT" dirty="0"/>
              <a:t>Mantenere la crescita</a:t>
            </a:r>
          </a:p>
          <a:p>
            <a:pPr rtl="0"/>
            <a:r>
              <a:rPr lang="it-IT" dirty="0"/>
              <a:t>Diversificare gli investimenti nel settore 2</a:t>
            </a:r>
          </a:p>
          <a:p>
            <a:pPr rtl="0"/>
            <a:r>
              <a:rPr lang="it-IT" dirty="0"/>
              <a:t>Iniziativa di partnership con organizzazioni di terze parti</a:t>
            </a:r>
          </a:p>
          <a:p>
            <a:pPr marL="0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F03CC0-7DA0-ED4F-B612-580E138D588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7D8EEE0-6E1C-9F47-936F-25FCC2FC368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5013754" cy="1942138"/>
          </a:xfrm>
        </p:spPr>
        <p:txBody>
          <a:bodyPr rtlCol="0"/>
          <a:lstStyle/>
          <a:p>
            <a:pPr rtl="0"/>
            <a:r>
              <a:rPr lang="it-IT" dirty="0"/>
              <a:t>Festeggiamento della fine dell'anno fiscale il 15 luglio </a:t>
            </a:r>
          </a:p>
          <a:p>
            <a:pPr rtl="0"/>
            <a:r>
              <a:rPr lang="it-IT" dirty="0"/>
              <a:t>Giornata di formazione dei dipendenti il 14 agosto </a:t>
            </a:r>
          </a:p>
          <a:p>
            <a:pPr rtl="0"/>
            <a:r>
              <a:rPr lang="it-IT" dirty="0"/>
              <a:t>Lezione yoga per i dipendenti il 3 settembre </a:t>
            </a:r>
          </a:p>
          <a:p>
            <a:pPr rtl="0"/>
            <a:r>
              <a:rPr lang="it-IT" dirty="0"/>
              <a:t>Serie di seminari a partire dal 10 settembre </a:t>
            </a: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E44123-0AF5-4A4C-B0C7-BB7409DE816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16013CD-BB09-48C5-9D54-AFC6DFBDB414}" type="datetime4">
              <a:rPr lang="it-IT" sz="1100" smtClean="0"/>
              <a:t>9 febbraio 2024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Obiettivi per il T2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it-IT"/>
              <a:t>Priorità aziendali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86446"/>
            <a:ext cx="3036477" cy="1942138"/>
          </a:xfrm>
        </p:spPr>
        <p:txBody>
          <a:bodyPr rtlCol="0"/>
          <a:lstStyle/>
          <a:p>
            <a:pPr rtl="0"/>
            <a:r>
              <a:rPr lang="it-IT"/>
              <a:t>Aumentare la soddisfazione dei clienti del 2%</a:t>
            </a:r>
          </a:p>
          <a:p>
            <a:pPr rtl="0"/>
            <a:r>
              <a:rPr lang="it-IT"/>
              <a:t>Mantenere la crescita</a:t>
            </a:r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rtlCol="0"/>
          <a:lstStyle/>
          <a:p>
            <a:pPr rtl="0"/>
            <a:r>
              <a:rPr lang="it-IT"/>
              <a:t>Altre priorità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 rtlCol="0"/>
          <a:lstStyle/>
          <a:p>
            <a:pPr rtl="0"/>
            <a:r>
              <a:rPr lang="it-IT" dirty="0"/>
              <a:t>Ridurre il numero di rotazioni </a:t>
            </a:r>
            <a:br>
              <a:rPr lang="it-IT" dirty="0"/>
            </a:br>
            <a:r>
              <a:rPr lang="it-IT" dirty="0"/>
              <a:t>di almeno 2</a:t>
            </a:r>
          </a:p>
          <a:p>
            <a:pPr rtl="0"/>
            <a:r>
              <a:rPr lang="it-IT" dirty="0"/>
              <a:t>Verificare che i costi di sviluppo rimangano all'interno del budget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rtlCol="0"/>
          <a:lstStyle/>
          <a:p>
            <a:pPr rtl="0"/>
            <a:r>
              <a:rPr lang="it-IT"/>
              <a:t>Opportunità per i dipendenti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it-IT"/>
              <a:t>Inizio dei tirocinanti</a:t>
            </a:r>
          </a:p>
          <a:p>
            <a:pPr rtl="0"/>
            <a:r>
              <a:rPr lang="it-IT"/>
              <a:t>Campionati ricreativi al coperto</a:t>
            </a:r>
          </a:p>
          <a:p>
            <a:pPr rtl="0"/>
            <a:r>
              <a:rPr lang="it-IT"/>
              <a:t>Tornei di scacchi</a:t>
            </a:r>
          </a:p>
          <a:p>
            <a:pPr rtl="0"/>
            <a:r>
              <a:rPr lang="it-IT"/>
              <a:t>Festa per guardare insieme la partita</a:t>
            </a:r>
          </a:p>
          <a:p>
            <a:pPr rtl="0"/>
            <a:r>
              <a:rPr lang="it-IT"/>
              <a:t>Raccolta alimentare</a:t>
            </a:r>
          </a:p>
          <a:p>
            <a:pPr marL="0" indent="0" rtl="0">
              <a:buNone/>
            </a:pPr>
            <a:endParaRPr lang="it-IT"/>
          </a:p>
          <a:p>
            <a:pPr marL="0" indent="0" rtl="0">
              <a:buNone/>
            </a:pPr>
            <a:endParaRPr lang="it-IT"/>
          </a:p>
          <a:p>
            <a:pPr rtl="0"/>
            <a:endParaRPr lang="it-IT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B50C3FA-D20D-3049-9C7F-6F37D4E022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algn="l" rtl="0"/>
            <a:fld id="{294A09A9-5501-47C1-A89A-A340965A2BE2}" type="slidenum">
              <a:rPr lang="it-IT" smtClean="0"/>
              <a:pPr algn="l" rtl="0"/>
              <a:t>23</a:t>
            </a:fld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6278D20-060E-1942-9A72-E600C02A820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  <a:endParaRPr lang="it-IT" sz="11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AFD06229-BFA1-7D4D-B1E0-0A9F7FBF1F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6FA8A17B-5266-4DF8-A231-E5939ACD3554}" type="datetime4">
              <a:rPr lang="it-IT" sz="1100" smtClean="0"/>
              <a:t>9 febbraio 2024</a:t>
            </a:fld>
            <a:endParaRPr lang="it-IT" sz="1100"/>
          </a:p>
        </p:txBody>
      </p:sp>
    </p:spTree>
    <p:extLst>
      <p:ext uri="{BB962C8B-B14F-4D97-AF65-F5344CB8AC3E}">
        <p14:creationId xmlns:p14="http://schemas.microsoft.com/office/powerpoint/2010/main" val="495483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Riepilogo</a:t>
            </a:r>
          </a:p>
        </p:txBody>
      </p:sp>
      <p:sp>
        <p:nvSpPr>
          <p:cNvPr id="45" name="Segnaposto testo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it-IT"/>
              <a:t>La nostra azienda procede spedita</a:t>
            </a:r>
          </a:p>
        </p:txBody>
      </p:sp>
      <p:sp>
        <p:nvSpPr>
          <p:cNvPr id="44" name="Segnaposto testo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/>
          <a:p>
            <a:pPr rtl="0"/>
            <a:r>
              <a:rPr lang="it-IT"/>
              <a:t>Nell'ultimo trimestre, i profitti sono aumentati del 3%</a:t>
            </a:r>
          </a:p>
        </p:txBody>
      </p:sp>
      <p:sp>
        <p:nvSpPr>
          <p:cNvPr id="47" name="Segnaposto testo 46">
            <a:extLst>
              <a:ext uri="{FF2B5EF4-FFF2-40B4-BE49-F238E27FC236}">
                <a16:creationId xmlns:a16="http://schemas.microsoft.com/office/drawing/2014/main" id="{DDA232CE-EB44-41DD-920C-AEDD5C33D2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it-IT"/>
              <a:t>Ci stiamo dando da fare</a:t>
            </a:r>
          </a:p>
        </p:txBody>
      </p:sp>
      <p:sp>
        <p:nvSpPr>
          <p:cNvPr id="46" name="Segnaposto testo 45">
            <a:extLst>
              <a:ext uri="{FF2B5EF4-FFF2-40B4-BE49-F238E27FC236}">
                <a16:creationId xmlns:a16="http://schemas.microsoft.com/office/drawing/2014/main" id="{A09D80D2-95FB-43C6-96F8-7EF7737C2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it-IT"/>
              <a:t>Abbiamo terminato il progetto di consolidamento</a:t>
            </a:r>
          </a:p>
        </p:txBody>
      </p:sp>
      <p:sp>
        <p:nvSpPr>
          <p:cNvPr id="49" name="Segnaposto testo 48">
            <a:extLst>
              <a:ext uri="{FF2B5EF4-FFF2-40B4-BE49-F238E27FC236}">
                <a16:creationId xmlns:a16="http://schemas.microsoft.com/office/drawing/2014/main" id="{ED796758-F31D-4250-A439-D6DE9523C8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it-IT"/>
              <a:t>Rispettiamo gli impegni con i clienti</a:t>
            </a:r>
          </a:p>
        </p:txBody>
      </p:sp>
      <p:sp>
        <p:nvSpPr>
          <p:cNvPr id="48" name="Segnaposto testo 47">
            <a:extLst>
              <a:ext uri="{FF2B5EF4-FFF2-40B4-BE49-F238E27FC236}">
                <a16:creationId xmlns:a16="http://schemas.microsoft.com/office/drawing/2014/main" id="{CEBFC0C0-C506-47F0-AE21-8A46DB8664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it-IT"/>
              <a:t>L'anno scorso abbiamo assistito migliaia di clienti e</a:t>
            </a:r>
          </a:p>
          <a:p>
            <a:pPr rtl="0"/>
            <a:r>
              <a:rPr lang="it-IT"/>
              <a:t>venduto 60.000 unità</a:t>
            </a:r>
          </a:p>
        </p:txBody>
      </p:sp>
      <p:sp>
        <p:nvSpPr>
          <p:cNvPr id="51" name="Segnaposto testo 50">
            <a:extLst>
              <a:ext uri="{FF2B5EF4-FFF2-40B4-BE49-F238E27FC236}">
                <a16:creationId xmlns:a16="http://schemas.microsoft.com/office/drawing/2014/main" id="{D582AC9C-B267-4C04-9E50-051DE43353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it-IT"/>
              <a:t>I clienti ritornano</a:t>
            </a:r>
          </a:p>
        </p:txBody>
      </p:sp>
      <p:sp>
        <p:nvSpPr>
          <p:cNvPr id="50" name="Segnaposto testo 49">
            <a:extLst>
              <a:ext uri="{FF2B5EF4-FFF2-40B4-BE49-F238E27FC236}">
                <a16:creationId xmlns:a16="http://schemas.microsoft.com/office/drawing/2014/main" id="{C60A09F8-DA84-487F-81AC-337BE4A9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it-IT"/>
              <a:t>Abbiamo aumentato la fidelizzazione del 4%</a:t>
            </a:r>
          </a:p>
        </p:txBody>
      </p:sp>
      <p:sp>
        <p:nvSpPr>
          <p:cNvPr id="53" name="Segnaposto testo 52">
            <a:extLst>
              <a:ext uri="{FF2B5EF4-FFF2-40B4-BE49-F238E27FC236}">
                <a16:creationId xmlns:a16="http://schemas.microsoft.com/office/drawing/2014/main" id="{A1B673DD-4FEC-4191-8446-77B89805F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/>
          <a:p>
            <a:pPr rtl="0"/>
            <a:r>
              <a:rPr lang="it-IT"/>
              <a:t>Siamo leader</a:t>
            </a:r>
          </a:p>
        </p:txBody>
      </p:sp>
      <p:sp>
        <p:nvSpPr>
          <p:cNvPr id="52" name="Segnaposto testo 51">
            <a:extLst>
              <a:ext uri="{FF2B5EF4-FFF2-40B4-BE49-F238E27FC236}">
                <a16:creationId xmlns:a16="http://schemas.microsoft.com/office/drawing/2014/main" id="{1E84004F-53E7-47E5-A493-1980475C4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/>
          <a:p>
            <a:pPr rtl="0"/>
            <a:r>
              <a:rPr lang="it-IT"/>
              <a:t>Siamo tra le aziende principali in tutti i settori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it-IT"/>
              <a:t>Relazione annuale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D5B7634-ADBA-124F-B8CA-431F07F18D4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A0829EB5-7920-4574-8D32-CEA0EB24B7CF}" type="datetime4">
              <a:rPr lang="it-IT" smtClean="0"/>
              <a:t>9 febbraio 2024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Grazie</a:t>
            </a:r>
          </a:p>
        </p:txBody>
      </p:sp>
      <p:sp>
        <p:nvSpPr>
          <p:cNvPr id="11" name="Sottotitolo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it-IT"/>
              <a:t>Grazie al vostro impegno e alla vostra spiccata etica professionale, sappiamo che il prossimo anno sarà ancora migliore dell'ultimo. </a:t>
            </a:r>
          </a:p>
          <a:p>
            <a:pPr rtl="0"/>
            <a:r>
              <a:rPr lang="it-IT"/>
              <a:t>Non vediamo l'ora di lavorare insieme. </a:t>
            </a:r>
          </a:p>
          <a:p>
            <a:pPr rtl="0"/>
            <a:endParaRPr lang="it-IT"/>
          </a:p>
        </p:txBody>
      </p:sp>
      <p:pic>
        <p:nvPicPr>
          <p:cNvPr id="13" name="Segnaposto immagine 12" descr="Ritratto di un membro del team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it-IT" b="1"/>
              <a:t>Contoso  </a:t>
            </a:r>
            <a:r>
              <a:rPr lang="it-IT"/>
              <a:t>  </a:t>
            </a:r>
          </a:p>
          <a:p>
            <a:pPr rtl="0"/>
            <a:r>
              <a:rPr lang="it-IT"/>
              <a:t>sales@contoso.com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1E3DC-EB39-CCA4-51E9-56CB5E8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>
            <a:normAutofit fontScale="90000"/>
          </a:bodyPr>
          <a:lstStyle/>
          <a:p>
            <a:r>
              <a:rPr lang="it-IT" dirty="0"/>
              <a:t>Goals of the software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154FB2-2041-664F-750B-7B9270459D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3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6E6509-5912-222C-3823-E2E3FB620E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047919-79B7-482E-7ABB-B5E33459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graphicFrame>
        <p:nvGraphicFramePr>
          <p:cNvPr id="8" name="Segnaposto tabella 6">
            <a:extLst>
              <a:ext uri="{FF2B5EF4-FFF2-40B4-BE49-F238E27FC236}">
                <a16:creationId xmlns:a16="http://schemas.microsoft.com/office/drawing/2014/main" id="{6AF111BF-5E83-B065-8DAF-F2A74CE6C99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31896915"/>
              </p:ext>
            </p:extLst>
          </p:nvPr>
        </p:nvGraphicFramePr>
        <p:xfrm>
          <a:off x="952500" y="2209800"/>
          <a:ext cx="102870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278">
                  <a:extLst>
                    <a:ext uri="{9D8B030D-6E8A-4147-A177-3AD203B41FA5}">
                      <a16:colId xmlns:a16="http://schemas.microsoft.com/office/drawing/2014/main" val="688786152"/>
                    </a:ext>
                  </a:extLst>
                </a:gridCol>
                <a:gridCol w="9075722">
                  <a:extLst>
                    <a:ext uri="{9D8B030D-6E8A-4147-A177-3AD203B41FA5}">
                      <a16:colId xmlns:a16="http://schemas.microsoft.com/office/drawing/2014/main" val="99358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Description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10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Educators can create tournaments that involve coding battles to challenge</a:t>
                      </a:r>
                    </a:p>
                    <a:p>
                      <a:r>
                        <a:rPr lang="en-US" dirty="0"/>
                        <a:t>students.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9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 educators with the ability to track student software development</a:t>
                      </a:r>
                    </a:p>
                    <a:p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knowledge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72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Students can improve their software development skills by taking part in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coding tournaments and battles where they must write programs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2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Coding battles enable students to enhance their soft skills, such as communication,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collaboration, and time management, by creating teams and</a:t>
                      </a:r>
                    </a:p>
                    <a:p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collaborating</a:t>
                      </a:r>
                      <a:r>
                        <a:rPr lang="it-IT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the </a:t>
                      </a:r>
                      <a:r>
                        <a:rPr lang="it-IT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members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146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30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5ECF3684-683B-B796-4301-E15148B4A2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633AE58-9331-CA63-AFC4-36AD4846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DONT KNOW WHAT TO SAY ABOUT BOUNDARIES</a:t>
            </a:r>
          </a:p>
        </p:txBody>
      </p:sp>
    </p:spTree>
    <p:extLst>
      <p:ext uri="{BB962C8B-B14F-4D97-AF65-F5344CB8AC3E}">
        <p14:creationId xmlns:p14="http://schemas.microsoft.com/office/powerpoint/2010/main" val="399221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07538-F18D-177D-843F-EC592BE9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AA35FC-0B52-E794-1323-3B9E0AA7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use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33AB6B-B6F6-2D1C-6F82-58999BDE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1599462"/>
            <a:ext cx="4827178" cy="404216"/>
          </a:xfrm>
        </p:spPr>
        <p:txBody>
          <a:bodyPr/>
          <a:lstStyle/>
          <a:p>
            <a:r>
              <a:rPr lang="it-IT" dirty="0"/>
              <a:t>Educator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2A529909-315B-2E40-B0F9-7375C87687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6088225" y="2012301"/>
            <a:ext cx="4764829" cy="404216"/>
          </a:xfrm>
        </p:spPr>
        <p:txBody>
          <a:bodyPr/>
          <a:lstStyle/>
          <a:p>
            <a:r>
              <a:rPr lang="it-IT" dirty="0" err="1"/>
              <a:t>Student</a:t>
            </a:r>
            <a:endParaRPr lang="it-IT" dirty="0"/>
          </a:p>
        </p:txBody>
      </p:sp>
      <p:pic>
        <p:nvPicPr>
          <p:cNvPr id="14" name="Segnaposto contenuto 13" descr="Immagine che contiene diagramma, disegno, schizzo, linea&#10;&#10;Descrizione generata automaticamente">
            <a:extLst>
              <a:ext uri="{FF2B5EF4-FFF2-40B4-BE49-F238E27FC236}">
                <a16:creationId xmlns:a16="http://schemas.microsoft.com/office/drawing/2014/main" id="{9C1D448D-3C49-CAA9-8A24-690A395D3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15" y="175491"/>
            <a:ext cx="3256088" cy="6507018"/>
          </a:xfrm>
        </p:spPr>
      </p:pic>
      <p:pic>
        <p:nvPicPr>
          <p:cNvPr id="16" name="Segnaposto contenuto 15" descr="Immagine che contiene diagramma, disegno, schizzo, testo&#10;&#10;Descrizione generata automaticamente">
            <a:extLst>
              <a:ext uri="{FF2B5EF4-FFF2-40B4-BE49-F238E27FC236}">
                <a16:creationId xmlns:a16="http://schemas.microsoft.com/office/drawing/2014/main" id="{9F6A2437-F529-4434-AD09-188F6913A02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442" y="2597747"/>
            <a:ext cx="422219" cy="554037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16796B-77AE-C4F3-708C-066A91894E6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0E101A-F748-42EC-10E5-3D0EB6E52A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05EA32-68D4-100B-6E2A-217F9C02EC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5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205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4FBD2325-9A38-3D0F-F7FC-3C5CEFB1E0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94991" y="1599462"/>
            <a:ext cx="4764829" cy="404216"/>
          </a:xfrm>
        </p:spPr>
        <p:txBody>
          <a:bodyPr/>
          <a:lstStyle/>
          <a:p>
            <a:r>
              <a:rPr lang="it-IT" dirty="0" err="1"/>
              <a:t>Student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542252-F9D8-AB9F-DA8F-F7DACC03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131977" cy="610863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use </a:t>
            </a:r>
            <a:r>
              <a:rPr lang="it-IT" dirty="0" err="1"/>
              <a:t>cases</a:t>
            </a:r>
            <a:endParaRPr lang="it-IT"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08F16FC1-69D3-71DB-64D5-F7A5F321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976715" y="1873627"/>
            <a:ext cx="4827178" cy="404216"/>
          </a:xfrm>
        </p:spPr>
        <p:txBody>
          <a:bodyPr/>
          <a:lstStyle/>
          <a:p>
            <a:r>
              <a:rPr lang="it-IT" dirty="0"/>
              <a:t>Educator</a:t>
            </a:r>
          </a:p>
        </p:txBody>
      </p:sp>
      <p:pic>
        <p:nvPicPr>
          <p:cNvPr id="14" name="Segnaposto contenuto 13" descr="Immagine che contiene diagramma, disegno, schizzo, linea&#10;&#10;Descrizione generata automaticamente">
            <a:extLst>
              <a:ext uri="{FF2B5EF4-FFF2-40B4-BE49-F238E27FC236}">
                <a16:creationId xmlns:a16="http://schemas.microsoft.com/office/drawing/2014/main" id="{DFE985A1-B419-E529-0986-0FB332A32C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21047" y="2637058"/>
            <a:ext cx="187229" cy="374161"/>
          </a:xfrm>
        </p:spPr>
      </p:pic>
      <p:pic>
        <p:nvPicPr>
          <p:cNvPr id="16" name="Segnaposto contenuto 15" descr="Immagine che contiene diagramma, disegno, schizzo, testo&#10;&#10;Descrizione generata automaticamente">
            <a:extLst>
              <a:ext uri="{FF2B5EF4-FFF2-40B4-BE49-F238E27FC236}">
                <a16:creationId xmlns:a16="http://schemas.microsoft.com/office/drawing/2014/main" id="{B1D622F0-93EC-4CCC-7B66-9D4732293259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850" y="170873"/>
            <a:ext cx="4965894" cy="6516254"/>
          </a:xfrm>
        </p:spPr>
      </p:pic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D28764-355C-D6A2-3B80-8A0B4CC603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895546-1CC1-2564-E814-B838E65D68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7433A4-DA21-ADAC-7A3C-828B9DCF05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6</a:t>
            </a:fld>
            <a:endParaRPr lang="it-IT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6486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70A635-3424-2174-1EC2-E6A665F7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</a:t>
            </a:r>
            <a:r>
              <a:rPr lang="it-IT" dirty="0" err="1"/>
              <a:t>requirements</a:t>
            </a:r>
            <a:endParaRPr lang="it-IT" dirty="0"/>
          </a:p>
        </p:txBody>
      </p:sp>
      <p:graphicFrame>
        <p:nvGraphicFramePr>
          <p:cNvPr id="7" name="Segnaposto tabella 6">
            <a:extLst>
              <a:ext uri="{FF2B5EF4-FFF2-40B4-BE49-F238E27FC236}">
                <a16:creationId xmlns:a16="http://schemas.microsoft.com/office/drawing/2014/main" id="{D88E979C-924D-398D-653A-C073768713A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546035352"/>
              </p:ext>
            </p:extLst>
          </p:nvPr>
        </p:nvGraphicFramePr>
        <p:xfrm>
          <a:off x="952500" y="1692998"/>
          <a:ext cx="10287000" cy="2946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1786242946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1249441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4165412056"/>
                    </a:ext>
                  </a:extLst>
                </a:gridCol>
              </a:tblGrid>
              <a:tr h="42154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76067"/>
                  </a:ext>
                </a:extLst>
              </a:tr>
              <a:tr h="421548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/>
                        <a:t>Login / </a:t>
                      </a:r>
                      <a:r>
                        <a:rPr lang="it-IT" dirty="0" err="1"/>
                        <a:t>Register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360"/>
                  </a:ext>
                </a:extLst>
              </a:tr>
              <a:tr h="1039433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Actions on </a:t>
                      </a:r>
                      <a:r>
                        <a:rPr lang="it-IT" dirty="0" err="1"/>
                        <a:t>tournaments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Creation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Closure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Share </a:t>
                      </a:r>
                      <a:r>
                        <a:rPr lang="it-IT" dirty="0" err="1"/>
                        <a:t>permission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Creation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battles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within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 Definition of gamification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Subscription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178"/>
                  </a:ext>
                </a:extLst>
              </a:tr>
              <a:tr h="421548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ranking with points</a:t>
                      </a:r>
                    </a:p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ongoing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ended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87833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97D4B-61B7-00E2-23DE-3C683124C6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7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74B047-72C4-9208-2CF5-139D122400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EC651B-689F-B302-8B44-9893DCE45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0C8E5F30-B13B-2530-2067-BAB5281C7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77769"/>
              </p:ext>
            </p:extLst>
          </p:nvPr>
        </p:nvGraphicFramePr>
        <p:xfrm>
          <a:off x="5229225" y="8401051"/>
          <a:ext cx="1771650" cy="695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419176098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1488664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70936280"/>
                    </a:ext>
                  </a:extLst>
                </a:gridCol>
              </a:tblGrid>
              <a:tr h="202338">
                <a:tc rowSpan="2"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Actions on </a:t>
                      </a:r>
                      <a:r>
                        <a:rPr lang="it-IT" sz="100" dirty="0" err="1"/>
                        <a:t>battles</a:t>
                      </a:r>
                      <a:endParaRPr lang="it-IT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Creation</a:t>
                      </a:r>
                      <a:r>
                        <a:rPr lang="it-IT" sz="100" dirty="0"/>
                        <a:t>, </a:t>
                      </a:r>
                      <a:r>
                        <a:rPr lang="it-IT" sz="100" dirty="0" err="1"/>
                        <a:t>manual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evaluation</a:t>
                      </a:r>
                      <a:r>
                        <a:rPr lang="it-IT" sz="100" dirty="0"/>
                        <a:t>, </a:t>
                      </a:r>
                      <a:r>
                        <a:rPr lang="it-IT" sz="100" dirty="0" err="1"/>
                        <a:t>inspection</a:t>
                      </a:r>
                      <a:r>
                        <a:rPr lang="it-IT" sz="100" dirty="0"/>
                        <a:t> of 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Joining</a:t>
                      </a:r>
                      <a:r>
                        <a:rPr lang="it-IT" sz="100" dirty="0"/>
                        <a:t> via </a:t>
                      </a:r>
                      <a:r>
                        <a:rPr lang="it-IT" sz="100" dirty="0" err="1"/>
                        <a:t>invite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 err="1"/>
                        <a:t>Formation</a:t>
                      </a:r>
                      <a:r>
                        <a:rPr lang="it-IT" sz="100" dirty="0"/>
                        <a:t> of a team</a:t>
                      </a:r>
                    </a:p>
                    <a:p>
                      <a:pPr algn="ctr"/>
                      <a:r>
                        <a:rPr lang="it-IT" sz="100" dirty="0" err="1"/>
                        <a:t>Invitation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other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STUs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Upload the code</a:t>
                      </a:r>
                    </a:p>
                    <a:p>
                      <a:pPr algn="ctr"/>
                      <a:r>
                        <a:rPr lang="it-IT" sz="100" dirty="0"/>
                        <a:t>Access the GitHub repo</a:t>
                      </a:r>
                      <a:endParaRPr lang="en-GB" sz="100" noProof="0" dirty="0"/>
                    </a:p>
                    <a:p>
                      <a:pPr algn="ctr"/>
                      <a:r>
                        <a:rPr lang="en-GB" sz="100" noProof="0" dirty="0"/>
                        <a:t>Get the score updated</a:t>
                      </a:r>
                      <a:endParaRPr lang="it-IT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7737"/>
                  </a:ext>
                </a:extLst>
              </a:tr>
              <a:tr h="117228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ranking with points</a:t>
                      </a:r>
                    </a:p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ongoing</a:t>
                      </a:r>
                      <a:r>
                        <a:rPr lang="it-IT" sz="100" dirty="0"/>
                        <a:t> and </a:t>
                      </a:r>
                      <a:r>
                        <a:rPr lang="it-IT" sz="100" dirty="0" err="1"/>
                        <a:t>ended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92751"/>
                  </a:ext>
                </a:extLst>
              </a:tr>
              <a:tr h="117228"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Actions 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Creation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Definition of new rules</a:t>
                      </a:r>
                    </a:p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all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created</a:t>
                      </a:r>
                      <a:endParaRPr lang="it-IT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79521"/>
                  </a:ext>
                </a:extLst>
              </a:tr>
              <a:tr h="11722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Get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notifications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43720"/>
                  </a:ext>
                </a:extLst>
              </a:tr>
              <a:tr h="117228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Inspection</a:t>
                      </a:r>
                      <a:r>
                        <a:rPr lang="it-IT" sz="100" dirty="0"/>
                        <a:t> of a STU </a:t>
                      </a:r>
                      <a:r>
                        <a:rPr lang="it-IT" sz="100" dirty="0" err="1"/>
                        <a:t>profile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761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2D177-DAF7-2D2C-AA61-288AE6EA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45E12-FA33-8E2A-EA94-EFE5B921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</a:t>
            </a:r>
            <a:r>
              <a:rPr lang="it-IT" dirty="0" err="1"/>
              <a:t>requirements</a:t>
            </a:r>
            <a:endParaRPr lang="it-IT" dirty="0"/>
          </a:p>
        </p:txBody>
      </p:sp>
      <p:graphicFrame>
        <p:nvGraphicFramePr>
          <p:cNvPr id="7" name="Segnaposto tabella 6">
            <a:extLst>
              <a:ext uri="{FF2B5EF4-FFF2-40B4-BE49-F238E27FC236}">
                <a16:creationId xmlns:a16="http://schemas.microsoft.com/office/drawing/2014/main" id="{A9AD8E40-7EDC-A529-9F59-5E78B7B947D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385510298"/>
              </p:ext>
            </p:extLst>
          </p:nvPr>
        </p:nvGraphicFramePr>
        <p:xfrm>
          <a:off x="5391150" y="-3211838"/>
          <a:ext cx="1409700" cy="744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178624294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1249441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41654120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STU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7606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Login / </a:t>
                      </a:r>
                      <a:r>
                        <a:rPr lang="it-IT" sz="100" dirty="0" err="1"/>
                        <a:t>Register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360"/>
                  </a:ext>
                </a:extLst>
              </a:tr>
              <a:tr h="355696">
                <a:tc rowSpan="2"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Actions on </a:t>
                      </a:r>
                      <a:r>
                        <a:rPr lang="it-IT" sz="100" dirty="0" err="1"/>
                        <a:t>tournaments</a:t>
                      </a:r>
                      <a:endParaRPr lang="it-IT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Creation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 err="1"/>
                        <a:t>Closure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Share </a:t>
                      </a:r>
                      <a:r>
                        <a:rPr lang="it-IT" sz="100" dirty="0" err="1"/>
                        <a:t>permission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 err="1"/>
                        <a:t>Creation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battles</a:t>
                      </a:r>
                      <a:r>
                        <a:rPr lang="it-IT" sz="100" dirty="0"/>
                        <a:t> </a:t>
                      </a:r>
                      <a:r>
                        <a:rPr lang="it-IT" sz="100" dirty="0" err="1"/>
                        <a:t>within</a:t>
                      </a:r>
                      <a:endParaRPr lang="it-IT" sz="100" dirty="0"/>
                    </a:p>
                    <a:p>
                      <a:pPr algn="ctr"/>
                      <a:r>
                        <a:rPr lang="it-IT" sz="100" dirty="0"/>
                        <a:t> Definition of gamification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" dirty="0"/>
                        <a:t>Subscription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86178"/>
                  </a:ext>
                </a:extLst>
              </a:tr>
              <a:tr h="155617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ranking with points</a:t>
                      </a:r>
                    </a:p>
                    <a:p>
                      <a:pPr algn="ctr"/>
                      <a:r>
                        <a:rPr lang="it-IT" sz="100" dirty="0" err="1"/>
                        <a:t>Visualization</a:t>
                      </a:r>
                      <a:r>
                        <a:rPr lang="it-IT" sz="100" dirty="0"/>
                        <a:t> of </a:t>
                      </a:r>
                      <a:r>
                        <a:rPr lang="it-IT" sz="100" dirty="0" err="1"/>
                        <a:t>ongoing</a:t>
                      </a:r>
                      <a:r>
                        <a:rPr lang="it-IT" sz="100" dirty="0"/>
                        <a:t> and </a:t>
                      </a:r>
                      <a:r>
                        <a:rPr lang="it-IT" sz="100" dirty="0" err="1"/>
                        <a:t>ended</a:t>
                      </a:r>
                      <a:endParaRPr lang="it-IT" sz="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87833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E621E4-8E87-515E-68DB-B19F365C32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8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462279-44FA-17A8-4787-F5783F12ED5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February</a:t>
            </a:r>
            <a:r>
              <a:rPr lang="it-IT" dirty="0"/>
              <a:t> 2024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77FB5D-9192-3AAE-F506-41F1FBD3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7E1F08C7-700B-3813-FBB0-C21BB0923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98143"/>
              </p:ext>
            </p:extLst>
          </p:nvPr>
        </p:nvGraphicFramePr>
        <p:xfrm>
          <a:off x="971550" y="1710002"/>
          <a:ext cx="10287000" cy="41349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19176098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148866403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570936280"/>
                    </a:ext>
                  </a:extLst>
                </a:gridCol>
              </a:tblGrid>
              <a:tr h="727603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Actions on </a:t>
                      </a:r>
                      <a:r>
                        <a:rPr lang="it-IT" dirty="0" err="1"/>
                        <a:t>battles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Creation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manual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evaluation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inspection</a:t>
                      </a:r>
                      <a:r>
                        <a:rPr lang="it-IT" dirty="0"/>
                        <a:t> of source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Joining</a:t>
                      </a:r>
                      <a:r>
                        <a:rPr lang="it-IT" dirty="0"/>
                        <a:t> via </a:t>
                      </a:r>
                      <a:r>
                        <a:rPr lang="it-IT" dirty="0" err="1"/>
                        <a:t>invite</a:t>
                      </a:r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Formation</a:t>
                      </a:r>
                      <a:r>
                        <a:rPr lang="it-IT" dirty="0"/>
                        <a:t> of a team</a:t>
                      </a:r>
                    </a:p>
                    <a:p>
                      <a:pPr algn="ctr"/>
                      <a:r>
                        <a:rPr lang="it-IT" dirty="0" err="1"/>
                        <a:t>Invitation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other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STUs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Upload the code</a:t>
                      </a:r>
                    </a:p>
                    <a:p>
                      <a:pPr algn="ctr"/>
                      <a:r>
                        <a:rPr lang="it-IT" dirty="0"/>
                        <a:t>Access the GitHub repo</a:t>
                      </a:r>
                      <a:endParaRPr lang="en-GB" noProof="0" dirty="0"/>
                    </a:p>
                    <a:p>
                      <a:pPr algn="ctr"/>
                      <a:r>
                        <a:rPr lang="en-GB" noProof="0" dirty="0"/>
                        <a:t>Get the score updated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97737"/>
                  </a:ext>
                </a:extLst>
              </a:tr>
              <a:tr h="421548">
                <a:tc v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ranking with points</a:t>
                      </a:r>
                    </a:p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ongoing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ended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692751"/>
                  </a:ext>
                </a:extLst>
              </a:tr>
              <a:tr h="421548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Actions on badges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Creation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Definition of new rules</a:t>
                      </a:r>
                    </a:p>
                    <a:p>
                      <a:pPr algn="ctr"/>
                      <a:r>
                        <a:rPr lang="it-IT" dirty="0" err="1"/>
                        <a:t>Visualization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all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created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479521"/>
                  </a:ext>
                </a:extLst>
              </a:tr>
              <a:tr h="421548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Get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notifications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43720"/>
                  </a:ext>
                </a:extLst>
              </a:tr>
              <a:tr h="421548">
                <a:tc gridSpan="3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Inspection</a:t>
                      </a:r>
                      <a:r>
                        <a:rPr lang="it-IT" dirty="0"/>
                        <a:t> of a STU </a:t>
                      </a:r>
                      <a:r>
                        <a:rPr lang="it-IT" dirty="0" err="1"/>
                        <a:t>profile</a:t>
                      </a:r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38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1F3DDF-11BD-B49F-1E94-A2DA2D2B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Summary</a:t>
            </a:r>
            <a:r>
              <a:rPr lang="it-IT" dirty="0"/>
              <a:t> of domain </a:t>
            </a:r>
            <a:r>
              <a:rPr lang="it-IT" dirty="0" err="1"/>
              <a:t>assumptions</a:t>
            </a:r>
            <a:endParaRPr lang="it-IT" dirty="0"/>
          </a:p>
        </p:txBody>
      </p:sp>
      <p:sp>
        <p:nvSpPr>
          <p:cNvPr id="8" name="Segnaposto tabella 7">
            <a:extLst>
              <a:ext uri="{FF2B5EF4-FFF2-40B4-BE49-F238E27FC236}">
                <a16:creationId xmlns:a16="http://schemas.microsoft.com/office/drawing/2014/main" id="{ABC537E6-61A0-1352-8917-E50C8A867E0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it-IT" dirty="0"/>
              <a:t>The users </a:t>
            </a:r>
            <a:r>
              <a:rPr lang="it-IT" dirty="0" err="1"/>
              <a:t>behave</a:t>
            </a:r>
            <a:r>
              <a:rPr lang="it-IT" dirty="0"/>
              <a:t> </a:t>
            </a:r>
            <a:r>
              <a:rPr lang="it-IT" dirty="0" err="1"/>
              <a:t>correctly</a:t>
            </a:r>
            <a:endParaRPr lang="it-IT" dirty="0"/>
          </a:p>
          <a:p>
            <a:r>
              <a:rPr lang="it-IT" dirty="0" err="1"/>
              <a:t>All</a:t>
            </a:r>
            <a:r>
              <a:rPr lang="it-IT" dirty="0"/>
              <a:t> the systems </a:t>
            </a:r>
            <a:r>
              <a:rPr lang="it-IT" dirty="0" err="1"/>
              <a:t>external</a:t>
            </a:r>
            <a:r>
              <a:rPr lang="it-IT" dirty="0"/>
              <a:t> to the software (GitHub, mail provider,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tool…) work </a:t>
            </a:r>
            <a:r>
              <a:rPr lang="it-IT" dirty="0" err="1"/>
              <a:t>correctly</a:t>
            </a:r>
            <a:r>
              <a:rPr lang="it-IT" dirty="0"/>
              <a:t> and are </a:t>
            </a:r>
            <a:r>
              <a:rPr lang="it-IT" dirty="0" err="1"/>
              <a:t>reliable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109781-8179-67C0-B926-4042B5A1F4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it-IT" noProof="0" smtClean="0"/>
              <a:pPr rtl="0"/>
              <a:t>9</a:t>
            </a:fld>
            <a:endParaRPr lang="it-IT" noProof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EA627D-17FD-EFE2-0B00-172A33012D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it-IT"/>
              <a:t>15 February 2024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8BF00-E25A-B1B3-E59D-878AC1ED3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CKB Platform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546098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62_TF78853419_Win32" id="{26A8DC41-7521-4E8A-BB40-82DDDF6580CB}" vid="{96196EC2-C392-482E-BF29-9BD12A62668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71af3243-3dd4-4a8d-8c0d-dd76da1f02a5"/>
    <ds:schemaRef ds:uri="http://purl.org/dc/terms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{7C48521E-3FD9-461C-938B-9FC5A62320D9}tf78853419_win32</Template>
  <TotalTime>169</TotalTime>
  <Words>1031</Words>
  <Application>Microsoft Office PowerPoint</Application>
  <PresentationFormat>Widescreen</PresentationFormat>
  <Paragraphs>262</Paragraphs>
  <Slides>25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Arial</vt:lpstr>
      <vt:lpstr>Calibri</vt:lpstr>
      <vt:lpstr>Franklin Gothic Book</vt:lpstr>
      <vt:lpstr>Franklin Gothic Demi</vt:lpstr>
      <vt:lpstr>Wingdings</vt:lpstr>
      <vt:lpstr>Personalizzata</vt:lpstr>
      <vt:lpstr>CodeKataBattle platform</vt:lpstr>
      <vt:lpstr>RASD</vt:lpstr>
      <vt:lpstr>Goals of the software</vt:lpstr>
      <vt:lpstr>DONT KNOW WHAT TO SAY ABOUT BOUNDARIES</vt:lpstr>
      <vt:lpstr>Summary of use cases</vt:lpstr>
      <vt:lpstr>Summary of use cases</vt:lpstr>
      <vt:lpstr>Summary of requirements</vt:lpstr>
      <vt:lpstr>Summary of requirements</vt:lpstr>
      <vt:lpstr>Summary of domain assumptions</vt:lpstr>
      <vt:lpstr>Alloy part (myke, be my guest)</vt:lpstr>
      <vt:lpstr>DD</vt:lpstr>
      <vt:lpstr>Software components</vt:lpstr>
      <vt:lpstr>Interfaces to WebApps</vt:lpstr>
      <vt:lpstr>External interfaces</vt:lpstr>
      <vt:lpstr>Introduzione</vt:lpstr>
      <vt:lpstr>Anno passato</vt:lpstr>
      <vt:lpstr>Grafico della crescita per settore</vt:lpstr>
      <vt:lpstr>Tabella della crescita per settore</vt:lpstr>
      <vt:lpstr>Lavorare con Contoso è stato fantastico.  Filippa era la mia rappresentante e ha anticipato ogni mia esigenza, lavorando diligentemente alla soluzione del problema. </vt:lpstr>
      <vt:lpstr>Il nostro team</vt:lpstr>
      <vt:lpstr>Sequenza temporale</vt:lpstr>
      <vt:lpstr>Obiettivi per il T1</vt:lpstr>
      <vt:lpstr>Obiettivi per il T2</vt:lpstr>
      <vt:lpstr>Riepilogo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CodeKataBattle platform</dc:title>
  <dc:creator>Elia Pontiggia</dc:creator>
  <cp:lastModifiedBy>Elia Pontiggia</cp:lastModifiedBy>
  <cp:revision>6</cp:revision>
  <dcterms:created xsi:type="dcterms:W3CDTF">2024-02-08T16:18:52Z</dcterms:created>
  <dcterms:modified xsi:type="dcterms:W3CDTF">2024-02-09T15:04:33Z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