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350" r:id="rId5"/>
    <p:sldId id="374" r:id="rId6"/>
    <p:sldId id="366" r:id="rId7"/>
    <p:sldId id="367" r:id="rId8"/>
    <p:sldId id="369" r:id="rId9"/>
    <p:sldId id="368" r:id="rId10"/>
    <p:sldId id="370" r:id="rId11"/>
    <p:sldId id="371" r:id="rId12"/>
    <p:sldId id="372" r:id="rId13"/>
    <p:sldId id="373" r:id="rId14"/>
    <p:sldId id="375" r:id="rId15"/>
    <p:sldId id="361" r:id="rId16"/>
    <p:sldId id="334" r:id="rId17"/>
    <p:sldId id="353" r:id="rId18"/>
    <p:sldId id="354" r:id="rId19"/>
    <p:sldId id="355" r:id="rId20"/>
    <p:sldId id="356" r:id="rId21"/>
    <p:sldId id="357" r:id="rId22"/>
    <p:sldId id="362" r:id="rId23"/>
    <p:sldId id="363" r:id="rId24"/>
    <p:sldId id="364" r:id="rId25"/>
    <p:sldId id="343" r:id="rId2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99" autoAdjust="0"/>
  </p:normalViewPr>
  <p:slideViewPr>
    <p:cSldViewPr snapToGrid="0">
      <p:cViewPr varScale="1">
        <p:scale>
          <a:sx n="103" d="100"/>
          <a:sy n="103" d="100"/>
        </p:scale>
        <p:origin x="91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73565603383587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08/02/2024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9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26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896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14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6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31095-86D7-049F-7B1E-AD97B1A1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D71BAF7-5EE4-10DF-72A1-E3EE80241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4AA018-58A8-CE9F-4754-97FD3F322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register</a:t>
            </a:r>
            <a:r>
              <a:rPr lang="it-IT" dirty="0"/>
              <a:t> / login use </a:t>
            </a:r>
            <a:r>
              <a:rPr lang="it-IT" dirty="0" err="1"/>
              <a:t>cases</a:t>
            </a:r>
            <a:r>
              <a:rPr lang="it-IT" dirty="0"/>
              <a:t> are </a:t>
            </a:r>
            <a:r>
              <a:rPr lang="it-IT" dirty="0" err="1"/>
              <a:t>skipped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trivial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48FB41-6EEB-5D47-D129-08A9A29F1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516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register</a:t>
            </a:r>
            <a:r>
              <a:rPr lang="it-IT" dirty="0"/>
              <a:t> / login use </a:t>
            </a:r>
            <a:r>
              <a:rPr lang="it-IT" dirty="0" err="1"/>
              <a:t>cases</a:t>
            </a:r>
            <a:r>
              <a:rPr lang="it-IT" dirty="0"/>
              <a:t> are </a:t>
            </a:r>
            <a:r>
              <a:rPr lang="it-IT" dirty="0" err="1"/>
              <a:t>skipped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trivial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4109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Point one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:</a:t>
            </a:r>
          </a:p>
          <a:p>
            <a:r>
              <a:rPr lang="it-IT" dirty="0"/>
              <a:t>- the users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break the system,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trhutful</a:t>
            </a:r>
            <a:r>
              <a:rPr lang="it-IT" dirty="0"/>
              <a:t> data and </a:t>
            </a:r>
            <a:r>
              <a:rPr lang="it-IT" dirty="0" err="1"/>
              <a:t>eventually</a:t>
            </a:r>
            <a:r>
              <a:rPr lang="it-IT" dirty="0"/>
              <a:t> upload the </a:t>
            </a:r>
            <a:r>
              <a:rPr lang="it-IT" dirty="0" err="1"/>
              <a:t>correct</a:t>
            </a:r>
            <a:r>
              <a:rPr lang="it-IT" dirty="0"/>
              <a:t> files the system </a:t>
            </a:r>
            <a:r>
              <a:rPr lang="it-IT" dirty="0" err="1"/>
              <a:t>asks</a:t>
            </a:r>
            <a:r>
              <a:rPr lang="it-IT" dirty="0"/>
              <a:t> (DA 2, 3, 4, 5, 7)</a:t>
            </a:r>
          </a:p>
          <a:p>
            <a:r>
              <a:rPr lang="it-IT" dirty="0"/>
              <a:t>- the </a:t>
            </a:r>
            <a:r>
              <a:rPr lang="it-IT" dirty="0" err="1"/>
              <a:t>STUs</a:t>
            </a:r>
            <a:r>
              <a:rPr lang="it-IT" dirty="0"/>
              <a:t> follow </a:t>
            </a:r>
            <a:r>
              <a:rPr lang="it-IT" dirty="0" err="1"/>
              <a:t>correctly</a:t>
            </a:r>
            <a:r>
              <a:rPr lang="it-IT" dirty="0"/>
              <a:t> the rules </a:t>
            </a:r>
            <a:r>
              <a:rPr lang="it-IT" dirty="0" err="1"/>
              <a:t>imposed</a:t>
            </a:r>
            <a:r>
              <a:rPr lang="it-IT" dirty="0"/>
              <a:t> by the </a:t>
            </a:r>
            <a:r>
              <a:rPr lang="it-IT" dirty="0" err="1"/>
              <a:t>EDUs</a:t>
            </a:r>
            <a:r>
              <a:rPr lang="it-IT" dirty="0"/>
              <a:t>: </a:t>
            </a:r>
            <a:r>
              <a:rPr lang="it-IT" dirty="0" err="1"/>
              <a:t>they</a:t>
            </a:r>
            <a:r>
              <a:rPr lang="it-IT" dirty="0"/>
              <a:t> use the </a:t>
            </a:r>
            <a:r>
              <a:rPr lang="it-IT" dirty="0" err="1"/>
              <a:t>intended</a:t>
            </a:r>
            <a:r>
              <a:rPr lang="it-IT" dirty="0"/>
              <a:t> programming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battles</a:t>
            </a:r>
            <a:r>
              <a:rPr lang="it-IT" dirty="0"/>
              <a:t> and </a:t>
            </a:r>
            <a:r>
              <a:rPr lang="it-IT" dirty="0" err="1"/>
              <a:t>form</a:t>
            </a:r>
            <a:r>
              <a:rPr lang="it-IT" dirty="0"/>
              <a:t> teams </a:t>
            </a:r>
            <a:r>
              <a:rPr lang="it-IT" dirty="0" err="1"/>
              <a:t>respecring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(in theory </a:t>
            </a:r>
            <a:r>
              <a:rPr lang="it-IT" dirty="0" err="1"/>
              <a:t>our</a:t>
            </a:r>
            <a:r>
              <a:rPr lang="it-IT" dirty="0"/>
              <a:t> system </a:t>
            </a:r>
            <a:r>
              <a:rPr lang="it-IT" dirty="0" err="1"/>
              <a:t>already</a:t>
            </a:r>
            <a:r>
              <a:rPr lang="it-IT" dirty="0"/>
              <a:t> checks for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misuse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assume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for </a:t>
            </a:r>
            <a:r>
              <a:rPr lang="it-IT" dirty="0" err="1"/>
              <a:t>everyone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8304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312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55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8 febbraio 2024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8 febbraio 2024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8 febbraio 2024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9" name="Segnaposto data 3">
            <a:extLst>
              <a:ext uri="{FF2B5EF4-FFF2-40B4-BE49-F238E27FC236}">
                <a16:creationId xmlns:a16="http://schemas.microsoft.com/office/drawing/2014/main" id="{0EB504BF-69CE-CBE0-7201-D8B905F4A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30" name="Segnaposto piè di pagina 4">
            <a:extLst>
              <a:ext uri="{FF2B5EF4-FFF2-40B4-BE49-F238E27FC236}">
                <a16:creationId xmlns:a16="http://schemas.microsoft.com/office/drawing/2014/main" id="{ED80D9C7-B088-53E0-3A53-A66931E11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9D42B22C-3E49-E315-55B5-1C91E3165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0F2E88B-B829-093D-94AC-DDACD898C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2FC456A-3F6A-6E00-E659-CE9EE36B2AF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3" name="Figura a mano libera 24">
              <a:extLst>
                <a:ext uri="{FF2B5EF4-FFF2-40B4-BE49-F238E27FC236}">
                  <a16:creationId xmlns:a16="http://schemas.microsoft.com/office/drawing/2014/main" id="{97B170A5-AF1E-B3DA-8574-E996387AD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25">
              <a:extLst>
                <a:ext uri="{FF2B5EF4-FFF2-40B4-BE49-F238E27FC236}">
                  <a16:creationId xmlns:a16="http://schemas.microsoft.com/office/drawing/2014/main" id="{B8DB4A9E-E7E1-203C-3CC1-8F2470E66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5" name="Figura a mano libera 26">
              <a:extLst>
                <a:ext uri="{FF2B5EF4-FFF2-40B4-BE49-F238E27FC236}">
                  <a16:creationId xmlns:a16="http://schemas.microsoft.com/office/drawing/2014/main" id="{768454F0-9BF2-ABC8-D729-C67B071DE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BB0E4CF-5AA1-3C8E-A1B1-10C9DFD9B649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5A18D8FF-7315-8267-8678-2EF93DA8A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19">
              <a:extLst>
                <a:ext uri="{FF2B5EF4-FFF2-40B4-BE49-F238E27FC236}">
                  <a16:creationId xmlns:a16="http://schemas.microsoft.com/office/drawing/2014/main" id="{2E29DE0A-720E-5377-F9ED-E5E4752A5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20">
              <a:extLst>
                <a:ext uri="{FF2B5EF4-FFF2-40B4-BE49-F238E27FC236}">
                  <a16:creationId xmlns:a16="http://schemas.microsoft.com/office/drawing/2014/main" id="{14EEDA73-A89F-8A89-8F75-9D39CCB5D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21">
              <a:extLst>
                <a:ext uri="{FF2B5EF4-FFF2-40B4-BE49-F238E27FC236}">
                  <a16:creationId xmlns:a16="http://schemas.microsoft.com/office/drawing/2014/main" id="{6666EFB2-12A5-094B-1521-64A20B0C0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22">
              <a:extLst>
                <a:ext uri="{FF2B5EF4-FFF2-40B4-BE49-F238E27FC236}">
                  <a16:creationId xmlns:a16="http://schemas.microsoft.com/office/drawing/2014/main" id="{F3E72076-D337-578F-62E4-BAB74CD21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10410218-16A3-44B2-9664-67489FA1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16352FDC-A200-7EB4-BD28-855642C6F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7A89B9C-44A4-B037-438A-24712311D7EA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6" name="Forma 24">
              <a:extLst>
                <a:ext uri="{FF2B5EF4-FFF2-40B4-BE49-F238E27FC236}">
                  <a16:creationId xmlns:a16="http://schemas.microsoft.com/office/drawing/2014/main" id="{19FC3375-C8AE-5B4E-4992-8EA087D50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7" name="Figura a mano libera 19">
              <a:extLst>
                <a:ext uri="{FF2B5EF4-FFF2-40B4-BE49-F238E27FC236}">
                  <a16:creationId xmlns:a16="http://schemas.microsoft.com/office/drawing/2014/main" id="{BDFF1C9B-6CF7-24BE-AA19-D493965B0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20">
              <a:extLst>
                <a:ext uri="{FF2B5EF4-FFF2-40B4-BE49-F238E27FC236}">
                  <a16:creationId xmlns:a16="http://schemas.microsoft.com/office/drawing/2014/main" id="{CC4DA6F3-71C8-C6EE-1265-4DBBA80BC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21">
              <a:extLst>
                <a:ext uri="{FF2B5EF4-FFF2-40B4-BE49-F238E27FC236}">
                  <a16:creationId xmlns:a16="http://schemas.microsoft.com/office/drawing/2014/main" id="{292C968E-9EC2-3F5F-1435-0F3435665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22">
              <a:extLst>
                <a:ext uri="{FF2B5EF4-FFF2-40B4-BE49-F238E27FC236}">
                  <a16:creationId xmlns:a16="http://schemas.microsoft.com/office/drawing/2014/main" id="{AC93356C-F184-A563-A148-8962589A4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34F5F1B-095A-7A62-16F0-A6B101596C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3" name="Figura a mano libera 24">
              <a:extLst>
                <a:ext uri="{FF2B5EF4-FFF2-40B4-BE49-F238E27FC236}">
                  <a16:creationId xmlns:a16="http://schemas.microsoft.com/office/drawing/2014/main" id="{08CBC6D9-DDC6-09A9-6518-EFFC4C939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25">
              <a:extLst>
                <a:ext uri="{FF2B5EF4-FFF2-40B4-BE49-F238E27FC236}">
                  <a16:creationId xmlns:a16="http://schemas.microsoft.com/office/drawing/2014/main" id="{C93FE29F-8431-463F-48F5-3ED3289DD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5" name="Figura a mano libera 26">
              <a:extLst>
                <a:ext uri="{FF2B5EF4-FFF2-40B4-BE49-F238E27FC236}">
                  <a16:creationId xmlns:a16="http://schemas.microsoft.com/office/drawing/2014/main" id="{3A120B51-D207-3931-EC2E-529A5BEE5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034A8BE1-C568-4E7A-BD05-A29345278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443D10D7-6A4C-30BA-FDF6-DE5A48AF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8 febbraio 2024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8 febbraio 2024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469" y="2116182"/>
            <a:ext cx="6191156" cy="1514019"/>
          </a:xfrm>
        </p:spPr>
        <p:txBody>
          <a:bodyPr rtlCol="0"/>
          <a:lstStyle/>
          <a:p>
            <a:pPr rtl="0"/>
            <a:r>
              <a:rPr lang="it-IT" dirty="0" err="1"/>
              <a:t>CodeKataBattle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it-IT" dirty="0">
                <a:latin typeface="+mj-lt"/>
              </a:rPr>
              <a:t>Tommaso Pasini – Elia Pontiggia – Michelangelo Stasi</a:t>
            </a:r>
            <a:endParaRPr lang="it-IT" dirty="0"/>
          </a:p>
          <a:p>
            <a:pPr rtl="0"/>
            <a:r>
              <a:rPr lang="it-IT" dirty="0"/>
              <a:t>Politecnico di Milano</a:t>
            </a:r>
          </a:p>
          <a:p>
            <a:pPr rtl="0"/>
            <a:r>
              <a:rPr lang="it-IT" dirty="0"/>
              <a:t>15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C4DC2263-3EBE-0946-D382-D0DE4EC6D4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C0B005E-D2D8-F235-B497-25583EEB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Alloy</a:t>
            </a:r>
            <a:r>
              <a:rPr lang="it-IT" dirty="0"/>
              <a:t> part (</a:t>
            </a:r>
            <a:r>
              <a:rPr lang="it-IT" dirty="0" err="1"/>
              <a:t>myke</a:t>
            </a:r>
            <a:r>
              <a:rPr lang="it-IT" dirty="0"/>
              <a:t>, be </a:t>
            </a:r>
            <a:r>
              <a:rPr lang="it-IT" dirty="0" err="1"/>
              <a:t>my</a:t>
            </a:r>
            <a:r>
              <a:rPr lang="it-IT" dirty="0"/>
              <a:t> guest)</a:t>
            </a:r>
          </a:p>
        </p:txBody>
      </p:sp>
    </p:spTree>
    <p:extLst>
      <p:ext uri="{BB962C8B-B14F-4D97-AF65-F5344CB8AC3E}">
        <p14:creationId xmlns:p14="http://schemas.microsoft.com/office/powerpoint/2010/main" val="184216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5D1C7028-2A5D-5204-0943-51847A599B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2B86B04-9E78-CC3D-911A-2EA34036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401804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/>
              <a:t>I guadagni sono aumentati e le perdite sono diminuite. Siamo molto orgogliosi dei progressi del team. Oggi esamineremo gli utili e le perdite relativi all'anno passato e vi offriremo una panoramica delle novità per il prossimo anno.</a:t>
            </a:r>
          </a:p>
          <a:p>
            <a:pPr rt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8 febbraio 2024</a:t>
            </a:fld>
            <a:endParaRPr lang="it-IT"/>
          </a:p>
        </p:txBody>
      </p:sp>
      <p:pic>
        <p:nvPicPr>
          <p:cNvPr id="53" name="Segnaposto immagine 52" descr="Lampadine sospese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egnaposto immagine 19" descr="Primo piano di piantina in bianco e nero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Anno passato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062572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Grafico della crescita per settore</a:t>
            </a:r>
          </a:p>
        </p:txBody>
      </p:sp>
      <p:graphicFrame>
        <p:nvGraphicFramePr>
          <p:cNvPr id="24" name="Segnaposto grafico 23" descr="Grafico Crescita per settore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47675417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Relazione annuale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F0B847ED-5244-47E3-B60B-10B5D88F0067}" type="datetime4">
              <a:rPr lang="it-IT" smtClean="0"/>
              <a:t>8 febbraio 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Tabella della crescita per settore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99777398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it-IT" b="1" i="0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4,3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solidFill>
                            <a:schemeClr val="bg1"/>
                          </a:solidFill>
                          <a:latin typeface="+mn-lt"/>
                        </a:rPr>
                        <a:t>2,4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1,8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A4F2767-5A6E-4CE1-9466-60A9FD38B915}" type="datetime4">
              <a:rPr lang="it-IT" smtClean="0"/>
              <a:t>8 febbraio 2024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it-IT"/>
              <a:t>Lavorare con Contoso è stato fantastico. </a:t>
            </a:r>
            <a:br>
              <a:rPr lang="it-IT"/>
            </a:br>
            <a:r>
              <a:rPr lang="it-IT"/>
              <a:t>Filippa era la mia rappresentante e ha anticipato ogni mia esigenza, lavorando diligentemente alla soluzione del problema.</a:t>
            </a:r>
            <a:br>
              <a:rPr lang="it-IT"/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it-IT" dirty="0"/>
              <a:t>Il nostro team</a:t>
            </a:r>
          </a:p>
        </p:txBody>
      </p:sp>
      <p:pic>
        <p:nvPicPr>
          <p:cNvPr id="37" name="Segnaposto immagine 36" descr="Ritratto di un membro del team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Anna</a:t>
            </a:r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it-IT"/>
              <a:t>CEO</a:t>
            </a:r>
          </a:p>
        </p:txBody>
      </p:sp>
      <p:pic>
        <p:nvPicPr>
          <p:cNvPr id="19" name="Segnaposto immagine 13" descr="Ritratto di un membro del team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it-IT"/>
              <a:t>Larissa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it-IT"/>
              <a:t>CFO</a:t>
            </a:r>
          </a:p>
        </p:txBody>
      </p:sp>
      <p:pic>
        <p:nvPicPr>
          <p:cNvPr id="41" name="Segnaposto immagine 40" descr="Ritratto di un membro del team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Gerolamo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COO</a:t>
            </a:r>
          </a:p>
        </p:txBody>
      </p:sp>
      <p:pic>
        <p:nvPicPr>
          <p:cNvPr id="21" name="Segnaposto immagine 18" descr="Ritratto di un membro del team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Federico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CTO</a:t>
            </a: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2F484EB-7C75-4C92-BF6F-0EA6345DD9AE}" type="datetime4">
              <a:rPr lang="it-IT" smtClean="0"/>
              <a:t>8 febbraio 2024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400604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Sequenza temporale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508926" cy="205837"/>
          </a:xfrm>
        </p:spPr>
        <p:txBody>
          <a:bodyPr rtlCol="0"/>
          <a:lstStyle/>
          <a:p>
            <a:pPr rtl="0"/>
            <a:r>
              <a:rPr lang="it-IT"/>
              <a:t>T1 Luglio - Settembre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819202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2931369" cy="205837"/>
          </a:xfrm>
        </p:spPr>
        <p:txBody>
          <a:bodyPr rtlCol="0"/>
          <a:lstStyle/>
          <a:p>
            <a:pPr rtl="0"/>
            <a:r>
              <a:rPr lang="it-IT"/>
              <a:t>T2 Ottobre -Dicembre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T3 Gennaio - Marzo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T4 Aprile - Giugno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18</a:t>
            </a:fld>
            <a:endParaRPr lang="it-IT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485A693-B538-4016-B2AD-9C857E455526}" type="datetime4">
              <a:rPr lang="it-IT" smtClean="0"/>
              <a:t>8 febbraio 2024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it-IT" dirty="0"/>
              <a:t>Aumentare la soddisfazione dei clienti del 2%</a:t>
            </a:r>
          </a:p>
          <a:p>
            <a:pPr rtl="0"/>
            <a:r>
              <a:rPr lang="it-IT" dirty="0"/>
              <a:t>Mantenere la crescita</a:t>
            </a:r>
          </a:p>
          <a:p>
            <a:pPr rtl="0"/>
            <a:r>
              <a:rPr lang="it-IT" dirty="0"/>
              <a:t>Diversificare gli investimenti nel settore 2</a:t>
            </a:r>
          </a:p>
          <a:p>
            <a:pPr rtl="0"/>
            <a:r>
              <a:rPr lang="it-IT" dirty="0"/>
              <a:t>Iniziativa di partnership con organizzazioni di terze parti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5013754" cy="1942138"/>
          </a:xfrm>
        </p:spPr>
        <p:txBody>
          <a:bodyPr rtlCol="0"/>
          <a:lstStyle/>
          <a:p>
            <a:pPr rtl="0"/>
            <a:r>
              <a:rPr lang="it-IT" dirty="0"/>
              <a:t>Festeggiamento della fine dell'anno fiscale il 15 luglio </a:t>
            </a:r>
          </a:p>
          <a:p>
            <a:pPr rtl="0"/>
            <a:r>
              <a:rPr lang="it-IT" dirty="0"/>
              <a:t>Giornata di formazione dei dipendenti il 14 agosto </a:t>
            </a:r>
          </a:p>
          <a:p>
            <a:pPr rtl="0"/>
            <a:r>
              <a:rPr lang="it-IT" dirty="0"/>
              <a:t>Lezione yoga per i dipendenti il 3 settembre </a:t>
            </a:r>
          </a:p>
          <a:p>
            <a:pPr rtl="0"/>
            <a:r>
              <a:rPr lang="it-IT" dirty="0"/>
              <a:t>Serie di seminari a partire dal 10 settembre 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16013CD-BB09-48C5-9D54-AFC6DFBDB414}" type="datetime4">
              <a:rPr lang="it-IT" sz="1100" smtClean="0"/>
              <a:t>8 febbraio 2024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E6830681-94D8-36D3-E03A-5F16F0263B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B4E7921-A89D-C07B-85CA-AEF3D1B7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RASD</a:t>
            </a:r>
          </a:p>
        </p:txBody>
      </p:sp>
    </p:spTree>
    <p:extLst>
      <p:ext uri="{BB962C8B-B14F-4D97-AF65-F5344CB8AC3E}">
        <p14:creationId xmlns:p14="http://schemas.microsoft.com/office/powerpoint/2010/main" val="114791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it-IT"/>
              <a:t>Aumentare la soddisfazione dei clienti del 2%</a:t>
            </a:r>
          </a:p>
          <a:p>
            <a:pPr rtl="0"/>
            <a:r>
              <a:rPr lang="it-IT"/>
              <a:t>Mantenere la crescita</a:t>
            </a:r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Altre priorità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it-IT" dirty="0"/>
              <a:t>Ridurre il numero di rotazioni </a:t>
            </a:r>
            <a:br>
              <a:rPr lang="it-IT" dirty="0"/>
            </a:br>
            <a:r>
              <a:rPr lang="it-IT" dirty="0"/>
              <a:t>di almeno 2</a:t>
            </a:r>
          </a:p>
          <a:p>
            <a:pPr rtl="0"/>
            <a:r>
              <a:rPr lang="it-IT" dirty="0"/>
              <a:t>Verificare che i costi di sviluppo rimangano all'interno del budget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/>
              <a:t>Inizio dei tirocinanti</a:t>
            </a:r>
          </a:p>
          <a:p>
            <a:pPr rtl="0"/>
            <a:r>
              <a:rPr lang="it-IT"/>
              <a:t>Campionati ricreativi al coperto</a:t>
            </a:r>
          </a:p>
          <a:p>
            <a:pPr rtl="0"/>
            <a:r>
              <a:rPr lang="it-IT"/>
              <a:t>Tornei di scacchi</a:t>
            </a:r>
          </a:p>
          <a:p>
            <a:pPr rtl="0"/>
            <a:r>
              <a:rPr lang="it-IT"/>
              <a:t>Festa per guardare insieme la partita</a:t>
            </a:r>
          </a:p>
          <a:p>
            <a:pPr rtl="0"/>
            <a:r>
              <a:rPr lang="it-IT"/>
              <a:t>Raccolta alimentare</a:t>
            </a:r>
          </a:p>
          <a:p>
            <a:pPr marL="0" indent="0" rtl="0">
              <a:buNone/>
            </a:pPr>
            <a:endParaRPr lang="it-IT"/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20</a:t>
            </a:fld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FA8A17B-5266-4DF8-A231-E5939ACD3554}" type="datetime4">
              <a:rPr lang="it-IT" sz="1100" smtClean="0"/>
              <a:t>8 febbraio 2024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Riepilogo</a:t>
            </a:r>
          </a:p>
        </p:txBody>
      </p:sp>
      <p:sp>
        <p:nvSpPr>
          <p:cNvPr id="45" name="Segnaposto tes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/>
              <a:t>La nostra azienda procede spedita</a:t>
            </a:r>
          </a:p>
        </p:txBody>
      </p:sp>
      <p:sp>
        <p:nvSpPr>
          <p:cNvPr id="44" name="Segnaposto tes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it-IT"/>
              <a:t>Nell'ultimo trimestre, i profitti sono aumentati del 3%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/>
              <a:t>Ci stiamo dando da fare</a:t>
            </a:r>
          </a:p>
        </p:txBody>
      </p:sp>
      <p:sp>
        <p:nvSpPr>
          <p:cNvPr id="46" name="Segnaposto tes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/>
              <a:t>Abbiamo terminato il progetto di consolidamento</a:t>
            </a:r>
          </a:p>
        </p:txBody>
      </p:sp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/>
              <a:t>Rispettiamo gli impegni con i clienti</a:t>
            </a:r>
          </a:p>
        </p:txBody>
      </p:sp>
      <p:sp>
        <p:nvSpPr>
          <p:cNvPr id="48" name="Segnaposto tes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/>
              <a:t>L'anno scorso abbiamo assistito migliaia di clienti e</a:t>
            </a:r>
          </a:p>
          <a:p>
            <a:pPr rtl="0"/>
            <a:r>
              <a:rPr lang="it-IT"/>
              <a:t>venduto 60.000 unità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/>
              <a:t>I clienti ritornano</a:t>
            </a:r>
          </a:p>
        </p:txBody>
      </p:sp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/>
              <a:t>Abbiamo aumentato la fidelizzazione del 4%</a:t>
            </a:r>
          </a:p>
        </p:txBody>
      </p:sp>
      <p:sp>
        <p:nvSpPr>
          <p:cNvPr id="53" name="Segnaposto testo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/>
              <a:t>Siamo leader</a:t>
            </a:r>
          </a:p>
        </p:txBody>
      </p:sp>
      <p:sp>
        <p:nvSpPr>
          <p:cNvPr id="52" name="Segnaposto testo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it-IT"/>
              <a:t>Siamo tra le aziende principali in tutti i settori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0829EB5-7920-4574-8D32-CEA0EB24B7CF}" type="datetime4">
              <a:rPr lang="it-IT" smtClean="0"/>
              <a:t>8 febbraio 2024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sp>
        <p:nvSpPr>
          <p:cNvPr id="11" name="Sottotito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/>
              <a:t>Grazie al vostro impegno e alla vostra spiccata etica professionale, sappiamo che il prossimo anno sarà ancora migliore dell'ultimo. </a:t>
            </a:r>
          </a:p>
          <a:p>
            <a:pPr rtl="0"/>
            <a:r>
              <a:rPr lang="it-IT"/>
              <a:t>Non vediamo l'ora di lavorare insieme. </a:t>
            </a:r>
          </a:p>
          <a:p>
            <a:pPr rtl="0"/>
            <a:endParaRPr lang="it-IT"/>
          </a:p>
        </p:txBody>
      </p:sp>
      <p:pic>
        <p:nvPicPr>
          <p:cNvPr id="13" name="Segnaposto immagine 12" descr="Ritratto di un membro del team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b="1"/>
              <a:t>Contoso  </a:t>
            </a:r>
            <a:r>
              <a:rPr lang="it-IT"/>
              <a:t>  </a:t>
            </a:r>
          </a:p>
          <a:p>
            <a:pPr rtl="0"/>
            <a:r>
              <a:rPr lang="it-IT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1E3DC-EB39-CCA4-51E9-56CB5E8D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</p:spPr>
        <p:txBody>
          <a:bodyPr>
            <a:normAutofit fontScale="90000"/>
          </a:bodyPr>
          <a:lstStyle/>
          <a:p>
            <a:r>
              <a:rPr lang="it-IT" dirty="0"/>
              <a:t>Goals of the software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154FB2-2041-664F-750B-7B9270459D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3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6E6509-5912-222C-3823-E2E3FB620E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047919-79B7-482E-7ABB-B5E33459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graphicFrame>
        <p:nvGraphicFramePr>
          <p:cNvPr id="8" name="Segnaposto tabella 6">
            <a:extLst>
              <a:ext uri="{FF2B5EF4-FFF2-40B4-BE49-F238E27FC236}">
                <a16:creationId xmlns:a16="http://schemas.microsoft.com/office/drawing/2014/main" id="{6AF111BF-5E83-B065-8DAF-F2A74CE6C996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31896915"/>
              </p:ext>
            </p:extLst>
          </p:nvPr>
        </p:nvGraphicFramePr>
        <p:xfrm>
          <a:off x="952500" y="2209800"/>
          <a:ext cx="10287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78">
                  <a:extLst>
                    <a:ext uri="{9D8B030D-6E8A-4147-A177-3AD203B41FA5}">
                      <a16:colId xmlns:a16="http://schemas.microsoft.com/office/drawing/2014/main" val="688786152"/>
                    </a:ext>
                  </a:extLst>
                </a:gridCol>
                <a:gridCol w="9075722">
                  <a:extLst>
                    <a:ext uri="{9D8B030D-6E8A-4147-A177-3AD203B41FA5}">
                      <a16:colId xmlns:a16="http://schemas.microsoft.com/office/drawing/2014/main" val="99358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Description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Educators can create tournaments that involve coding battles to challenge</a:t>
                      </a:r>
                    </a:p>
                    <a:p>
                      <a:r>
                        <a:rPr lang="en-US" dirty="0"/>
                        <a:t>students.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educators with the ability to track student software development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2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Students can improve their software development skills by taking part in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coding tournaments and battles where they must write programs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2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Coding battles enable students to enhance their soft skills, such as communication,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collaboration, and time management, by creating teams and</a:t>
                      </a:r>
                    </a:p>
                    <a:p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collaborating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the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14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30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5ECF3684-683B-B796-4301-E15148B4A2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633AE58-9331-CA63-AFC4-36AD4846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DONT KNOW WHAT TO SAY ABOUT BOUNDARIES</a:t>
            </a:r>
          </a:p>
        </p:txBody>
      </p:sp>
    </p:spTree>
    <p:extLst>
      <p:ext uri="{BB962C8B-B14F-4D97-AF65-F5344CB8AC3E}">
        <p14:creationId xmlns:p14="http://schemas.microsoft.com/office/powerpoint/2010/main" val="399221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07538-F18D-177D-843F-EC592BE9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A35FC-0B52-E794-1323-3B9E0AA7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use </a:t>
            </a:r>
            <a:r>
              <a:rPr lang="it-IT" dirty="0" err="1"/>
              <a:t>cases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3AB6B-B6F6-2D1C-6F82-58999BDE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1599462"/>
            <a:ext cx="4827178" cy="404216"/>
          </a:xfrm>
        </p:spPr>
        <p:txBody>
          <a:bodyPr/>
          <a:lstStyle/>
          <a:p>
            <a:r>
              <a:rPr lang="it-IT" dirty="0"/>
              <a:t>Educator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A529909-315B-2E40-B0F9-7375C87687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6088225" y="2012301"/>
            <a:ext cx="4764829" cy="404216"/>
          </a:xfrm>
        </p:spPr>
        <p:txBody>
          <a:bodyPr/>
          <a:lstStyle/>
          <a:p>
            <a:r>
              <a:rPr lang="it-IT" dirty="0" err="1"/>
              <a:t>Student</a:t>
            </a:r>
            <a:endParaRPr lang="it-IT" dirty="0"/>
          </a:p>
        </p:txBody>
      </p:sp>
      <p:pic>
        <p:nvPicPr>
          <p:cNvPr id="14" name="Segnaposto contenuto 13" descr="Immagine che contiene diagramma, disegno, schizzo, linea&#10;&#10;Descrizione generata automaticamente">
            <a:extLst>
              <a:ext uri="{FF2B5EF4-FFF2-40B4-BE49-F238E27FC236}">
                <a16:creationId xmlns:a16="http://schemas.microsoft.com/office/drawing/2014/main" id="{9C1D448D-3C49-CAA9-8A24-690A395D3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15" y="175491"/>
            <a:ext cx="3256088" cy="6507018"/>
          </a:xfrm>
        </p:spPr>
      </p:pic>
      <p:pic>
        <p:nvPicPr>
          <p:cNvPr id="16" name="Segnaposto contenuto 15" descr="Immagine che contiene diagramma, disegno, schizzo, testo&#10;&#10;Descrizione generata automaticamente">
            <a:extLst>
              <a:ext uri="{FF2B5EF4-FFF2-40B4-BE49-F238E27FC236}">
                <a16:creationId xmlns:a16="http://schemas.microsoft.com/office/drawing/2014/main" id="{9F6A2437-F529-4434-AD09-188F6913A02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442" y="2597747"/>
            <a:ext cx="422219" cy="554037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16796B-77AE-C4F3-708C-066A91894E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0E101A-F748-42EC-10E5-3D0EB6E52A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05EA32-68D4-100B-6E2A-217F9C02EC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5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205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FBD2325-9A38-3D0F-F7FC-3C5CEFB1E04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94991" y="1599462"/>
            <a:ext cx="4764829" cy="404216"/>
          </a:xfrm>
        </p:spPr>
        <p:txBody>
          <a:bodyPr/>
          <a:lstStyle/>
          <a:p>
            <a:r>
              <a:rPr lang="it-IT" dirty="0" err="1"/>
              <a:t>Student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542252-F9D8-AB9F-DA8F-F7DACC03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use </a:t>
            </a:r>
            <a:r>
              <a:rPr lang="it-IT" dirty="0" err="1"/>
              <a:t>cases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8F16FC1-69D3-71DB-64D5-F7A5F321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976715" y="1873627"/>
            <a:ext cx="4827178" cy="404216"/>
          </a:xfrm>
        </p:spPr>
        <p:txBody>
          <a:bodyPr/>
          <a:lstStyle/>
          <a:p>
            <a:r>
              <a:rPr lang="it-IT" dirty="0"/>
              <a:t>Educator</a:t>
            </a:r>
          </a:p>
        </p:txBody>
      </p:sp>
      <p:pic>
        <p:nvPicPr>
          <p:cNvPr id="14" name="Segnaposto contenuto 13" descr="Immagine che contiene diagramma, disegno, schizzo, linea&#10;&#10;Descrizione generata automaticamente">
            <a:extLst>
              <a:ext uri="{FF2B5EF4-FFF2-40B4-BE49-F238E27FC236}">
                <a16:creationId xmlns:a16="http://schemas.microsoft.com/office/drawing/2014/main" id="{DFE985A1-B419-E529-0986-0FB332A32C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1047" y="2637058"/>
            <a:ext cx="187229" cy="374161"/>
          </a:xfrm>
        </p:spPr>
      </p:pic>
      <p:pic>
        <p:nvPicPr>
          <p:cNvPr id="16" name="Segnaposto contenuto 15" descr="Immagine che contiene diagramma, disegno, schizzo, testo&#10;&#10;Descrizione generata automaticamente">
            <a:extLst>
              <a:ext uri="{FF2B5EF4-FFF2-40B4-BE49-F238E27FC236}">
                <a16:creationId xmlns:a16="http://schemas.microsoft.com/office/drawing/2014/main" id="{B1D622F0-93EC-4CCC-7B66-9D473229325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50" y="170873"/>
            <a:ext cx="4965894" cy="6516254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D28764-355C-D6A2-3B80-8A0B4CC603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895546-1CC1-2564-E814-B838E65D68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7433A4-DA21-ADAC-7A3C-828B9DCF05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6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648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70A635-3424-2174-1EC2-E6A665F7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</a:t>
            </a:r>
            <a:r>
              <a:rPr lang="it-IT" dirty="0" err="1"/>
              <a:t>requirements</a:t>
            </a:r>
            <a:endParaRPr lang="it-IT" dirty="0"/>
          </a:p>
        </p:txBody>
      </p:sp>
      <p:graphicFrame>
        <p:nvGraphicFramePr>
          <p:cNvPr id="7" name="Segnaposto tabella 6">
            <a:extLst>
              <a:ext uri="{FF2B5EF4-FFF2-40B4-BE49-F238E27FC236}">
                <a16:creationId xmlns:a16="http://schemas.microsoft.com/office/drawing/2014/main" id="{D88E979C-924D-398D-653A-C073768713A6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46035352"/>
              </p:ext>
            </p:extLst>
          </p:nvPr>
        </p:nvGraphicFramePr>
        <p:xfrm>
          <a:off x="952500" y="1692998"/>
          <a:ext cx="10287000" cy="294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786242946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1249441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4165412056"/>
                    </a:ext>
                  </a:extLst>
                </a:gridCol>
              </a:tblGrid>
              <a:tr h="42154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76067"/>
                  </a:ext>
                </a:extLst>
              </a:tr>
              <a:tr h="421548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Login / </a:t>
                      </a:r>
                      <a:r>
                        <a:rPr lang="it-IT" dirty="0" err="1"/>
                        <a:t>Register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3360"/>
                  </a:ext>
                </a:extLst>
              </a:tr>
              <a:tr h="1039433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Actions on </a:t>
                      </a:r>
                      <a:r>
                        <a:rPr lang="it-IT" dirty="0" err="1"/>
                        <a:t>tournaments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Creation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Closure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Share </a:t>
                      </a:r>
                      <a:r>
                        <a:rPr lang="it-IT" dirty="0" err="1"/>
                        <a:t>permission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Creation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battles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within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 Definition of gamification badges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Subscription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86178"/>
                  </a:ext>
                </a:extLst>
              </a:tr>
              <a:tr h="421548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ranking with points</a:t>
                      </a:r>
                    </a:p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ongoing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ended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87833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97D4B-61B7-00E2-23DE-3C683124C6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7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74B047-72C4-9208-2CF5-139D122400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C651B-689F-B302-8B44-9893DCE45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C8E5F30-B13B-2530-2067-BAB5281C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77769"/>
              </p:ext>
            </p:extLst>
          </p:nvPr>
        </p:nvGraphicFramePr>
        <p:xfrm>
          <a:off x="5229225" y="8401051"/>
          <a:ext cx="1771650" cy="695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419176098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1488664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570936280"/>
                    </a:ext>
                  </a:extLst>
                </a:gridCol>
              </a:tblGrid>
              <a:tr h="202338">
                <a:tc rowSpan="2"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Actions on </a:t>
                      </a:r>
                      <a:r>
                        <a:rPr lang="it-IT" sz="100" dirty="0" err="1"/>
                        <a:t>battles</a:t>
                      </a:r>
                      <a:endParaRPr lang="it-IT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Creation</a:t>
                      </a:r>
                      <a:r>
                        <a:rPr lang="it-IT" sz="100" dirty="0"/>
                        <a:t>, </a:t>
                      </a:r>
                      <a:r>
                        <a:rPr lang="it-IT" sz="100" dirty="0" err="1"/>
                        <a:t>manual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evaluation</a:t>
                      </a:r>
                      <a:r>
                        <a:rPr lang="it-IT" sz="100" dirty="0"/>
                        <a:t>, </a:t>
                      </a:r>
                      <a:r>
                        <a:rPr lang="it-IT" sz="100" dirty="0" err="1"/>
                        <a:t>inspection</a:t>
                      </a:r>
                      <a:r>
                        <a:rPr lang="it-IT" sz="100" dirty="0"/>
                        <a:t> of source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Joining</a:t>
                      </a:r>
                      <a:r>
                        <a:rPr lang="it-IT" sz="100" dirty="0"/>
                        <a:t> via </a:t>
                      </a:r>
                      <a:r>
                        <a:rPr lang="it-IT" sz="100" dirty="0" err="1"/>
                        <a:t>invite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 err="1"/>
                        <a:t>Formation</a:t>
                      </a:r>
                      <a:r>
                        <a:rPr lang="it-IT" sz="100" dirty="0"/>
                        <a:t> of a team</a:t>
                      </a:r>
                    </a:p>
                    <a:p>
                      <a:pPr algn="ctr"/>
                      <a:r>
                        <a:rPr lang="it-IT" sz="100" dirty="0" err="1"/>
                        <a:t>Invitation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other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STUs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/>
                        <a:t>Upload the code</a:t>
                      </a:r>
                    </a:p>
                    <a:p>
                      <a:pPr algn="ctr"/>
                      <a:r>
                        <a:rPr lang="it-IT" sz="100" dirty="0"/>
                        <a:t>Access the GitHub repo</a:t>
                      </a:r>
                      <a:endParaRPr lang="en-GB" sz="100" noProof="0" dirty="0"/>
                    </a:p>
                    <a:p>
                      <a:pPr algn="ctr"/>
                      <a:r>
                        <a:rPr lang="en-GB" sz="100" noProof="0" dirty="0"/>
                        <a:t>Get the score updated</a:t>
                      </a:r>
                      <a:endParaRPr lang="it-IT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7737"/>
                  </a:ext>
                </a:extLst>
              </a:tr>
              <a:tr h="117228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ranking with points</a:t>
                      </a:r>
                    </a:p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ongoing</a:t>
                      </a:r>
                      <a:r>
                        <a:rPr lang="it-IT" sz="100" dirty="0"/>
                        <a:t> and </a:t>
                      </a:r>
                      <a:r>
                        <a:rPr lang="it-IT" sz="100" dirty="0" err="1"/>
                        <a:t>ended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92751"/>
                  </a:ext>
                </a:extLst>
              </a:tr>
              <a:tr h="117228"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Actions on badges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Creation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/>
                        <a:t>Definition of new rules</a:t>
                      </a:r>
                    </a:p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all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created</a:t>
                      </a:r>
                      <a:endParaRPr lang="it-IT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79521"/>
                  </a:ext>
                </a:extLst>
              </a:tr>
              <a:tr h="11722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Get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notifications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43720"/>
                  </a:ext>
                </a:extLst>
              </a:tr>
              <a:tr h="11722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Inspection</a:t>
                      </a:r>
                      <a:r>
                        <a:rPr lang="it-IT" sz="100" dirty="0"/>
                        <a:t> of a STU </a:t>
                      </a:r>
                      <a:r>
                        <a:rPr lang="it-IT" sz="100" dirty="0" err="1"/>
                        <a:t>profile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1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2D177-DAF7-2D2C-AA61-288AE6EAA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45E12-FA33-8E2A-EA94-EFE5B921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</a:t>
            </a:r>
            <a:r>
              <a:rPr lang="it-IT" dirty="0" err="1"/>
              <a:t>requirements</a:t>
            </a:r>
            <a:endParaRPr lang="it-IT" dirty="0"/>
          </a:p>
        </p:txBody>
      </p:sp>
      <p:graphicFrame>
        <p:nvGraphicFramePr>
          <p:cNvPr id="7" name="Segnaposto tabella 6">
            <a:extLst>
              <a:ext uri="{FF2B5EF4-FFF2-40B4-BE49-F238E27FC236}">
                <a16:creationId xmlns:a16="http://schemas.microsoft.com/office/drawing/2014/main" id="{A9AD8E40-7EDC-A529-9F59-5E78B7B947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85510298"/>
              </p:ext>
            </p:extLst>
          </p:nvPr>
        </p:nvGraphicFramePr>
        <p:xfrm>
          <a:off x="5391150" y="-3211838"/>
          <a:ext cx="1409700" cy="74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178624294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12494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4165412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STU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7606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Login / </a:t>
                      </a:r>
                      <a:r>
                        <a:rPr lang="it-IT" sz="100" dirty="0" err="1"/>
                        <a:t>Register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3360"/>
                  </a:ext>
                </a:extLst>
              </a:tr>
              <a:tr h="355696">
                <a:tc rowSpan="2"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Actions on </a:t>
                      </a:r>
                      <a:r>
                        <a:rPr lang="it-IT" sz="100" dirty="0" err="1"/>
                        <a:t>tournaments</a:t>
                      </a:r>
                      <a:endParaRPr lang="it-IT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Creation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 err="1"/>
                        <a:t>Closure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/>
                        <a:t>Share </a:t>
                      </a:r>
                      <a:r>
                        <a:rPr lang="it-IT" sz="100" dirty="0" err="1"/>
                        <a:t>permission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 err="1"/>
                        <a:t>Creation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battles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within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/>
                        <a:t> Definition of gamification badges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Subscription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86178"/>
                  </a:ext>
                </a:extLst>
              </a:tr>
              <a:tr h="155617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ranking with points</a:t>
                      </a:r>
                    </a:p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ongoing</a:t>
                      </a:r>
                      <a:r>
                        <a:rPr lang="it-IT" sz="100" dirty="0"/>
                        <a:t> and </a:t>
                      </a:r>
                      <a:r>
                        <a:rPr lang="it-IT" sz="100" dirty="0" err="1"/>
                        <a:t>ended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87833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E621E4-8E87-515E-68DB-B19F365C32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8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462279-44FA-17A8-4787-F5783F12ED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77FB5D-9192-3AAE-F506-41F1FBD3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7E1F08C7-700B-3813-FBB0-C21BB092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98143"/>
              </p:ext>
            </p:extLst>
          </p:nvPr>
        </p:nvGraphicFramePr>
        <p:xfrm>
          <a:off x="971550" y="1710002"/>
          <a:ext cx="10287000" cy="41349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19176098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1488664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570936280"/>
                    </a:ext>
                  </a:extLst>
                </a:gridCol>
              </a:tblGrid>
              <a:tr h="727603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Actions on </a:t>
                      </a:r>
                      <a:r>
                        <a:rPr lang="it-IT" dirty="0" err="1"/>
                        <a:t>battles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Creation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manual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evaluation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inspection</a:t>
                      </a:r>
                      <a:r>
                        <a:rPr lang="it-IT" dirty="0"/>
                        <a:t> of source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Joining</a:t>
                      </a:r>
                      <a:r>
                        <a:rPr lang="it-IT" dirty="0"/>
                        <a:t> via </a:t>
                      </a:r>
                      <a:r>
                        <a:rPr lang="it-IT" dirty="0" err="1"/>
                        <a:t>invite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Formation</a:t>
                      </a:r>
                      <a:r>
                        <a:rPr lang="it-IT" dirty="0"/>
                        <a:t> of a team</a:t>
                      </a:r>
                    </a:p>
                    <a:p>
                      <a:pPr algn="ctr"/>
                      <a:r>
                        <a:rPr lang="it-IT" dirty="0" err="1"/>
                        <a:t>Invitation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other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STUs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Upload the code</a:t>
                      </a:r>
                    </a:p>
                    <a:p>
                      <a:pPr algn="ctr"/>
                      <a:r>
                        <a:rPr lang="it-IT" dirty="0"/>
                        <a:t>Access the GitHub repo</a:t>
                      </a:r>
                      <a:endParaRPr lang="en-GB" noProof="0" dirty="0"/>
                    </a:p>
                    <a:p>
                      <a:pPr algn="ctr"/>
                      <a:r>
                        <a:rPr lang="en-GB" noProof="0" dirty="0"/>
                        <a:t>Get the score updated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7737"/>
                  </a:ext>
                </a:extLst>
              </a:tr>
              <a:tr h="421548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ranking with points</a:t>
                      </a:r>
                    </a:p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ongoing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ended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92751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Actions on badges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Creation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Definition of new rules</a:t>
                      </a:r>
                    </a:p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created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79521"/>
                  </a:ext>
                </a:extLst>
              </a:tr>
              <a:tr h="421548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Get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notifications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43720"/>
                  </a:ext>
                </a:extLst>
              </a:tr>
              <a:tr h="421548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Inspection</a:t>
                      </a:r>
                      <a:r>
                        <a:rPr lang="it-IT" dirty="0"/>
                        <a:t> of a STU </a:t>
                      </a:r>
                      <a:r>
                        <a:rPr lang="it-IT" dirty="0" err="1"/>
                        <a:t>profile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38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F3DDF-11BD-B49F-1E94-A2DA2D2B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domain </a:t>
            </a:r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ABC537E6-61A0-1352-8917-E50C8A867E0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it-IT" dirty="0"/>
              <a:t>The users </a:t>
            </a:r>
            <a:r>
              <a:rPr lang="it-IT" dirty="0" err="1"/>
              <a:t>behave</a:t>
            </a:r>
            <a:r>
              <a:rPr lang="it-IT" dirty="0"/>
              <a:t> </a:t>
            </a:r>
            <a:r>
              <a:rPr lang="it-IT" dirty="0" err="1"/>
              <a:t>correctly</a:t>
            </a:r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the systems </a:t>
            </a:r>
            <a:r>
              <a:rPr lang="it-IT" dirty="0" err="1"/>
              <a:t>external</a:t>
            </a:r>
            <a:r>
              <a:rPr lang="it-IT" dirty="0"/>
              <a:t> to the software (GitHub, mail provider,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tool…) work </a:t>
            </a:r>
            <a:r>
              <a:rPr lang="it-IT" dirty="0" err="1"/>
              <a:t>correctly</a:t>
            </a:r>
            <a:r>
              <a:rPr lang="it-IT" dirty="0"/>
              <a:t> and are </a:t>
            </a:r>
            <a:r>
              <a:rPr lang="it-IT" dirty="0" err="1"/>
              <a:t>reliable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109781-8179-67C0-B926-4042B5A1F4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9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EA627D-17FD-EFE2-0B00-172A33012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8BF00-E25A-B1B3-E59D-878AC1ED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46098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71af3243-3dd4-4a8d-8c0d-dd76da1f02a5"/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{7C48521E-3FD9-461C-938B-9FC5A62320D9}tf78853419_win32</Template>
  <TotalTime>137</TotalTime>
  <Words>976</Words>
  <Application>Microsoft Office PowerPoint</Application>
  <PresentationFormat>Widescreen</PresentationFormat>
  <Paragraphs>240</Paragraphs>
  <Slides>22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Franklin Gothic Demi</vt:lpstr>
      <vt:lpstr>Wingdings</vt:lpstr>
      <vt:lpstr>Personalizzata</vt:lpstr>
      <vt:lpstr>CodeKataBattle platform</vt:lpstr>
      <vt:lpstr>RASD</vt:lpstr>
      <vt:lpstr>Goals of the software</vt:lpstr>
      <vt:lpstr>DONT KNOW WHAT TO SAY ABOUT BOUNDARIES</vt:lpstr>
      <vt:lpstr>Summary of use cases</vt:lpstr>
      <vt:lpstr>Summary of use cases</vt:lpstr>
      <vt:lpstr>Summary of requirements</vt:lpstr>
      <vt:lpstr>Summary of requirements</vt:lpstr>
      <vt:lpstr>Summary of domain assumptions</vt:lpstr>
      <vt:lpstr>Alloy part (myke, be my guest)</vt:lpstr>
      <vt:lpstr>DD</vt:lpstr>
      <vt:lpstr>Introduzione</vt:lpstr>
      <vt:lpstr>Anno passato</vt:lpstr>
      <vt:lpstr>Grafico della crescita per settore</vt:lpstr>
      <vt:lpstr>Tabella della crescita per settore</vt:lpstr>
      <vt:lpstr>Lavorare con Contoso è stato fantastico.  Filippa era la mia rappresentante e ha anticipato ogni mia esigenza, lavorando diligentemente alla soluzione del problema. </vt:lpstr>
      <vt:lpstr>Il nostro team</vt:lpstr>
      <vt:lpstr>Sequenza temporale</vt:lpstr>
      <vt:lpstr>Obiettivi per il T1</vt:lpstr>
      <vt:lpstr>Obiettivi per il T2</vt:lpstr>
      <vt:lpstr>Riepilogo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CodeKataBattle platform</dc:title>
  <dc:creator>Elia Pontiggia</dc:creator>
  <cp:lastModifiedBy>Elia Pontiggia</cp:lastModifiedBy>
  <cp:revision>5</cp:revision>
  <dcterms:created xsi:type="dcterms:W3CDTF">2024-02-08T16:18:52Z</dcterms:created>
  <dcterms:modified xsi:type="dcterms:W3CDTF">2024-02-08T18:37:03Z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