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2" r:id="rId6"/>
    <p:sldMasterId id="2147483675" r:id="rId7"/>
    <p:sldMasterId id="214748368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y="6858000" cx="12192000"/>
  <p:notesSz cx="6858000" cy="9144000"/>
  <p:embeddedFontLst>
    <p:embeddedFont>
      <p:font typeface="Helvetica Neue"/>
      <p:regular r:id="rId33"/>
      <p:bold r:id="rId34"/>
      <p:italic r:id="rId35"/>
      <p:boldItalic r:id="rId36"/>
    </p:embeddedFont>
    <p:embeddedFont>
      <p:font typeface="Open Sans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mEXRxrZUAsmwYD70PcZU1jsN4z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Morten Friis Møller"/>
  <p:cmAuthor clrIdx="1" id="1" initials="" lastIdx="2" name="Niko Karhapää"/>
  <p:cmAuthor clrIdx="2" id="2" initials="" lastIdx="10" name="Harald Brandsås"/>
  <p:cmAuthor clrIdx="3" id="3" initials="" lastIdx="2" name="Lars Engberg"/>
  <p:cmAuthor clrIdx="4" id="4" initials="" lastIdx="6" name="Harri Rantanen"/>
  <p:cmAuthor clrIdx="5" id="5" initials="" lastIdx="5" name="Karsten Ydegaard"/>
  <p:cmAuthor clrIdx="6" id="6" initials="" lastIdx="1" name="Anonym"/>
  <p:cmAuthor clrIdx="7" id="7" initials="" lastIdx="1" name="Mads D."/>
  <p:cmAuthor clrIdx="8" id="8" initials="" lastIdx="5" name="Hans Christian Ellefsen"/>
  <p:cmAuthor clrIdx="9" id="9" initials="" lastIdx="5" name="Ulf Bjørnvold"/>
  <p:cmAuthor clrIdx="10" id="10" initials="" lastIdx="5" name="Tapani Mäkelä"/>
  <p:cmAuthor clrIdx="11" id="11" initials="" lastIdx="2" name="Jørn Rejndrup"/>
  <p:cmAuthor clrIdx="12" id="12" initials="" lastIdx="2" name="Magnus Kempe"/>
  <p:cmAuthor clrIdx="13" id="13" initials="" lastIdx="2" name="Kjell Skaug"/>
  <p:cmAuthor clrIdx="14" id="14" initials="" lastIdx="1" name="Rune Gløersen"/>
  <p:cmAuthor clrIdx="15" id="15" initials="" lastIdx="1" name="Jan Digranes"/>
  <p:cmAuthor clrIdx="16" id="16" initials="" lastIdx="1" name="Klaudia Flakiewicz"/>
  <p:cmAuthor clrIdx="17" id="17" initials="" lastIdx="1" name="Elina Koskentalo"/>
  <p:cmAuthor clrIdx="18" id="18" initials="" lastIdx="1" name="Harri Honk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F71940-CCCB-4745-8AA3-CE7D9DC68482}">
  <a:tblStyle styleId="{D9F71940-CCCB-4745-8AA3-CE7D9DC6848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1.xml"/><Relationship Id="rId41" Type="http://customschemas.google.com/relationships/presentationmetadata" Target="meta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regular.fntdata"/><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HelveticaNeue-italic.fntdata"/><Relationship Id="rId12" Type="http://schemas.openxmlformats.org/officeDocument/2006/relationships/slide" Target="slides/slide3.xml"/><Relationship Id="rId34" Type="http://schemas.openxmlformats.org/officeDocument/2006/relationships/font" Target="fonts/HelveticaNeue-bold.fntdata"/><Relationship Id="rId15" Type="http://schemas.openxmlformats.org/officeDocument/2006/relationships/slide" Target="slides/slide6.xml"/><Relationship Id="rId37" Type="http://schemas.openxmlformats.org/officeDocument/2006/relationships/font" Target="fonts/OpenSansLight-regular.fntdata"/><Relationship Id="rId14" Type="http://schemas.openxmlformats.org/officeDocument/2006/relationships/slide" Target="slides/slide5.xml"/><Relationship Id="rId36" Type="http://schemas.openxmlformats.org/officeDocument/2006/relationships/font" Target="fonts/HelveticaNeue-boldItalic.fntdata"/><Relationship Id="rId17" Type="http://schemas.openxmlformats.org/officeDocument/2006/relationships/slide" Target="slides/slide8.xml"/><Relationship Id="rId39" Type="http://schemas.openxmlformats.org/officeDocument/2006/relationships/font" Target="fonts/OpenSansLight-italic.fntdata"/><Relationship Id="rId16" Type="http://schemas.openxmlformats.org/officeDocument/2006/relationships/slide" Target="slides/slide7.xml"/><Relationship Id="rId38" Type="http://schemas.openxmlformats.org/officeDocument/2006/relationships/font" Target="fonts/OpenSansLight-bold.fntdata"/><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29T07:58:31.953">
    <p:pos x="6000" y="0"/>
    <p:text>NSG can show the benefits of a Digital Single Market in EU and pave the way for cross-border digital services. Link to the vision of a DSM would be relevant here</p:text>
    <p:extLst>
      <p:ext uri="{C676402C-5697-4E1C-873F-D02D1690AC5C}">
        <p15:threadingInfo timeZoneBias="0"/>
      </p:ext>
      <p:ext uri="http://customooxmlschemas.google.com/">
        <go:slidesCustomData xmlns:go="http://customooxmlschemas.google.com/" commentPostId="AAAAJegVf9w"/>
      </p:ext>
    </p:extLst>
  </p:cm>
  <p:cm authorId="1" idx="1" dt="2020-04-30T20:16:51.915">
    <p:pos x="6000" y="100"/>
    <p:text>General comment from MobilePay:
Standardizations on back-office services across national standards is ambitious, and to ensure success it would highly benefit from some kind of push from EU. MobilePay has experienced firsthand how differently systems are set up only between DK and FI. That said, we welcome the initiative and would like to contribute.</p:text>
    <p:extLst>
      <p:ext uri="{C676402C-5697-4E1C-873F-D02D1690AC5C}">
        <p15:threadingInfo timeZoneBias="0"/>
      </p:ext>
      <p:ext uri="http://customooxmlschemas.google.com/">
        <go:slidesCustomData xmlns:go="http://customooxmlschemas.google.com/" commentPostId="AAAAGdT8vaw"/>
      </p:ext>
    </p:extLst>
  </p:cm>
  <p:cm authorId="2" idx="1" dt="2020-04-14T12:17:40.352">
    <p:pos x="6000" y="200"/>
    <p:text>The goal for me with this project is simplification for businesses. Digitalisation is important part of that and not having different tools and rules in Nordic-baltic region uf not necessary. "Most integrated region" is not a goal for me. The goal for the project should be be stated more clearly in favor of enterprises. Therefore; this slide should be toned down</p:text>
    <p:extLst>
      <p:ext uri="{C676402C-5697-4E1C-873F-D02D1690AC5C}">
        <p15:threadingInfo timeZoneBias="0"/>
      </p:ext>
      <p:ext uri="http://customooxmlschemas.google.com/">
        <go:slidesCustomData xmlns:go="http://customooxmlschemas.google.com/" commentPostId="AAAAJaSOI6w"/>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4" idx="4" dt="2020-05-12T09:26:01.758">
    <p:pos x="310" y="1059"/>
    <p:text>Should this be common Nordic chart of accounts?</p:text>
    <p:extLst>
      <p:ext uri="{C676402C-5697-4E1C-873F-D02D1690AC5C}">
        <p15:threadingInfo timeZoneBias="0"/>
      </p:ext>
      <p:ext uri="http://customooxmlschemas.google.com/">
        <go:slidesCustomData xmlns:go="http://customooxmlschemas.google.com/" commentPostId="AAAAJNigJao"/>
      </p:ext>
    </p:extLst>
  </p:cm>
  <p:cm authorId="10" idx="4" dt="2020-03-17T12:56:43.393">
    <p:pos x="310" y="1059"/>
    <p:text>Yes Common with semantic elements that respect Global taxonomy defined to suit also national needs - see one example ~ draft to start - State Treasury offers "Raportointikoodisto" "Reporting code list"
https://www.valtiokonttori.fi/en/service/the-financial-reporting-code-list/
www.valtiokonttori.fi/palvelu/talousraportoinnin-koodistot-ja-taksonomiat/#talousraportoinnin-koodisto
talousraportointikoodisto@valtiokonttori.fi
https://koodistot.suomi.fi/registry;registryCode=sbr-fi-code-lists</p:text>
    <p:extLst>
      <p:ext uri="{C676402C-5697-4E1C-873F-D02D1690AC5C}">
        <p15:threadingInfo timeZoneBias="0">
          <p15:parentCm authorId="4" idx="4"/>
        </p15:threadingInfo>
      </p:ext>
      <p:ext uri="http://customooxmlschemas.google.com/">
        <go:slidesCustomData xmlns:go="http://customooxmlschemas.google.com/" commentPostId="AAAAJMfTGqI"/>
      </p:ext>
    </p:extLst>
  </p:cm>
  <p:cm authorId="17" idx="1" dt="2020-05-12T09:26:01.758">
    <p:pos x="310" y="1059"/>
    <p:text>I think common Nordic chart of accounts requires some kind of unification of accounting and taxation laws</p:text>
    <p:extLst>
      <p:ext uri="{C676402C-5697-4E1C-873F-D02D1690AC5C}">
        <p15:threadingInfo timeZoneBias="0">
          <p15:parentCm authorId="4" idx="4"/>
        </p15:threadingInfo>
      </p:ext>
      <p:ext uri="http://customooxmlschemas.google.com/">
        <go:slidesCustomData xmlns:go="http://customooxmlschemas.google.com/" commentPostId="AAAAJiIoibQ"/>
      </p:ext>
    </p:extLst>
  </p:cm>
  <p:cm authorId="4" idx="5" dt="2020-03-17T08:13:42.354">
    <p:pos x="3693" y="1059"/>
    <p:text>...can easily...</p:text>
    <p:extLst>
      <p:ext uri="{C676402C-5697-4E1C-873F-D02D1690AC5C}">
        <p15:threadingInfo timeZoneBias="0"/>
      </p:ext>
      <p:ext uri="http://customooxmlschemas.google.com/">
        <go:slidesCustomData xmlns:go="http://customooxmlschemas.google.com/" commentPostId="AAAAJNigJas"/>
      </p:ext>
    </p:extLst>
  </p:cm>
  <p:cm authorId="1" idx="2" dt="2020-04-30T20:32:37.780">
    <p:pos x="6000" y="0"/>
    <p:text>Comment on the areas of potential from MobilePay:
Invoices and accounting standards are quite complex areas to due to competition, the many stakeholders, the requirements and the business needs. An area with fewer "moving parts" is e.g. eReceipts.
We see that a key source of potential would be the public sector leading the way in creating value and growth via standards and easier access to public data. 
Historically, the public sector has built and owned a lot of proprietary digital service interfaces. We believe that there is potential for innovation and value creation if the public sector made some of these services or data accessible via APIs to a larger extent than today, so that platforms (such as wallets) could integrate to them and display or bundle them with relevant services (e.g. public eID and public eCommunication).
This would require Nordic standards, but could lead to:
	1. Lower public costs and risks related to big IT projects; 
	2. Enabling public services to be presented in a more contextual setting, as citizens can choose how and where they want to receive digital communication from the public sector and where they want to store their eID.
National wallets could be integrated to incorporate such services. As a Nordic wallet, MobilePay could be a potential wallet to integrate to such APIs.</p:text>
    <p:extLst>
      <p:ext uri="{C676402C-5697-4E1C-873F-D02D1690AC5C}">
        <p15:threadingInfo timeZoneBias="0"/>
      </p:ext>
      <p:ext uri="http://customooxmlschemas.google.com/">
        <go:slidesCustomData xmlns:go="http://customooxmlschemas.google.com/" commentPostId="AAAAGdT8vew"/>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3" idx="2" dt="2020-03-17T12:07:09.333">
    <p:pos x="6000" y="0"/>
    <p:text>In order to achieve harmonized reporting and flow of data between the Nordic countries, it is also a requirement that the underlying sectoral laws and regulations be harmonized</p:text>
    <p:extLst>
      <p:ext uri="{C676402C-5697-4E1C-873F-D02D1690AC5C}">
        <p15:threadingInfo timeZoneBias="0"/>
      </p:ext>
      <p:ext uri="http://customooxmlschemas.google.com/">
        <go:slidesCustomData xmlns:go="http://customooxmlschemas.google.com/" commentPostId="AAAAJM40sY8"/>
      </p:ext>
    </p:extLst>
  </p:cm>
  <p:cm authorId="4" idx="6" dt="2020-03-17T13:43:04.838">
    <p:pos x="3870" y="959"/>
    <p:text>Universal or pan-Nordic digital id mechanism.</p:text>
    <p:extLst>
      <p:ext uri="{C676402C-5697-4E1C-873F-D02D1690AC5C}">
        <p15:threadingInfo timeZoneBias="0"/>
      </p:ext>
      <p:ext uri="http://customooxmlschemas.google.com/">
        <go:slidesCustomData xmlns:go="http://customooxmlschemas.google.com/" commentPostId="AAAAJNigJa8"/>
      </p:ext>
    </p:extLst>
  </p:cm>
  <p:cm authorId="18" idx="1" dt="2020-03-17T11:02:47.576">
    <p:pos x="3870" y="959"/>
    <p:text>+1, and this mechanism should cover (with interoperability) both IDs of entities and natural persons. Transactions in economy happen between individuals, individuals &amp;  organisations, or between organisations. For reference - see Pan-Canadian Trust Framework PCTF that aims to create a single package for all digital IDs and relationships across the provinces.</p:text>
    <p:extLst>
      <p:ext uri="{C676402C-5697-4E1C-873F-D02D1690AC5C}">
        <p15:threadingInfo timeZoneBias="0">
          <p15:parentCm authorId="4" idx="6"/>
        </p15:threadingInfo>
      </p:ext>
      <p:ext uri="http://customooxmlschemas.google.com/">
        <go:slidesCustomData xmlns:go="http://customooxmlschemas.google.com/" commentPostId="AAAAJM40sT0"/>
      </p:ext>
    </p:extLst>
  </p:cm>
  <p:cm authorId="10" idx="5" dt="2020-03-17T13:43:04.838">
    <p:pos x="3870" y="959"/>
    <p:text>exactly - see comments on slide9</p:text>
    <p:extLst>
      <p:ext uri="{C676402C-5697-4E1C-873F-D02D1690AC5C}">
        <p15:threadingInfo timeZoneBias="0">
          <p15:parentCm authorId="4" idx="6"/>
        </p15:threadingInfo>
      </p:ext>
      <p:ext uri="http://customooxmlschemas.google.com/">
        <go:slidesCustomData xmlns:go="http://customooxmlschemas.google.com/" commentPostId="AAAAJM6DTxc"/>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2" idx="2" dt="2020-05-01T08:16:35.514">
    <p:pos x="6000" y="0"/>
    <p:text>I didn't find any concept of a powers/mandates lookup service. I guess this i s related to EU SEMPER. Seems difficult and a major security risk.</p:text>
    <p:extLst>
      <p:ext uri="{C676402C-5697-4E1C-873F-D02D1690AC5C}">
        <p15:threadingInfo timeZoneBias="0"/>
      </p:ext>
      <p:ext uri="http://customooxmlschemas.google.com/">
        <go:slidesCustomData xmlns:go="http://customooxmlschemas.google.com/" commentPostId="AAAAJe7lUo8"/>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0" dt="2020-04-30T08:10:05.378">
    <p:pos x="3693" y="1059"/>
    <p:text>NFI is a important area and under development. I support most of this page. We will probably know more by the end of 2020 when the EC has published their draft updated directive.
In the last paragraph we focus too much on the challenges, which clearly are there, but too little of the possibilities that NFI give.</p:text>
    <p:extLst>
      <p:ext uri="{C676402C-5697-4E1C-873F-D02D1690AC5C}">
        <p15:threadingInfo timeZoneBias="0"/>
      </p:ext>
      <p:ext uri="http://customooxmlschemas.google.com/">
        <go:slidesCustomData xmlns:go="http://customooxmlschemas.google.com/" commentPostId="AAAAGd3yovI"/>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3" idx="1" dt="2020-03-24T09:50:13.722">
    <p:pos x="6000" y="0"/>
    <p:text>Increased digitalisation of the value chain will free up administrative time, but the benefits are more and in today's world equally important. For example, digital processes create good opportunities for better quality with fewer errors, cost savings, increased security and traceability, improved opportunities for monitoring and analysis, etc. These are important arguments to highlight and plan for.</p:text>
    <p:extLst>
      <p:ext uri="{C676402C-5697-4E1C-873F-D02D1690AC5C}">
        <p15:threadingInfo timeZoneBias="0"/>
      </p:ext>
      <p:ext uri="http://customooxmlschemas.google.com/">
        <go:slidesCustomData xmlns:go="http://customooxmlschemas.google.com/" commentPostId="AAAAGVhBVjg"/>
      </p:ext>
    </p:extLst>
  </p:cm>
  <p:cm authorId="4" idx="1" dt="2020-03-17T07:57:51.012">
    <p:pos x="256" y="897"/>
    <p:text>I also assume that SME generated portion of common Nordic GDP is quite high.  We many times believe and see the big brand impact to economic prosperity.</p:text>
    <p:extLst>
      <p:ext uri="{C676402C-5697-4E1C-873F-D02D1690AC5C}">
        <p15:threadingInfo timeZoneBias="0"/>
      </p:ext>
      <p:ext uri="http://customooxmlschemas.google.com/">
        <go:slidesCustomData xmlns:go="http://customooxmlschemas.google.com/" commentPostId="AAAAJNigJYQ"/>
      </p:ext>
    </p:extLst>
  </p:cm>
  <p:cm authorId="5" idx="1" dt="2020-04-22T11:52:30.048">
    <p:pos x="256" y="997"/>
    <p:text>In this vision we would have expected a broader focus than 'just' P2P / O2C. In general, companies are sending a lot of different data and datatypes to Public Sector. As NSG paves the way for a generic infrastructure, more different types of data would generate more value - especially where the Once-Only principle could be implemented.</p:text>
    <p:extLst>
      <p:ext uri="{C676402C-5697-4E1C-873F-D02D1690AC5C}">
        <p15:threadingInfo timeZoneBias="0"/>
      </p:ext>
      <p:ext uri="http://customooxmlschemas.google.com/">
        <go:slidesCustomData xmlns:go="http://customooxmlschemas.google.com/" commentPostId="AAAAGcHM-nY"/>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2" dt="2020-04-15T06:36:23.556">
    <p:pos x="3685" y="789"/>
    <p:text>Manual punching is only to a limited level the case in Norway. But it is still possible to automate the processes much more than to day. And make the processes easier accessible to the entities and the users.</p:text>
    <p:extLst>
      <p:ext uri="{C676402C-5697-4E1C-873F-D02D1690AC5C}">
        <p15:threadingInfo timeZoneBias="0"/>
      </p:ext>
      <p:ext uri="http://customooxmlschemas.google.com/">
        <go:slidesCustomData xmlns:go="http://customooxmlschemas.google.com/" commentPostId="AAAAJaSOI7E"/>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6" idx="1" dt="2020-03-19T09:40:54.215">
    <p:pos x="6000" y="0"/>
    <p:text>Access to ERP-data via open APIs to SMEs stakeholders (banks, audits, authority etc) is vital. Main principle must always be; SME owns their ERP-data and shall, after their consent, be able to share it with whom ever they want in order to get access to relevant advice, support etc. Today we see som ERP-suppliers trying to lock out certain stakeholders from the SMEs eco-system claiming that they (ERP-supplier) own the SME-data.</p:text>
    <p:extLst>
      <p:ext uri="{C676402C-5697-4E1C-873F-D02D1690AC5C}">
        <p15:threadingInfo timeZoneBias="0"/>
      </p:ext>
      <p:ext uri="http://customooxmlschemas.google.com/">
        <go:slidesCustomData xmlns:go="http://customooxmlschemas.google.com/" commentPostId="AAAAJNwknaU"/>
      </p:ext>
    </p:extLst>
  </p:cm>
  <p:cm authorId="7" idx="1" dt="2020-03-19T09:40:54.215">
    <p:pos x="6000" y="0"/>
    <p:text>please state name and organization, anonymous. Kind regards, NSG</p:text>
    <p:extLst>
      <p:ext uri="{C676402C-5697-4E1C-873F-D02D1690AC5C}">
        <p15:threadingInfo timeZoneBias="0">
          <p15:parentCm authorId="6" idx="1"/>
        </p15:threadingInfo>
      </p:ext>
      <p:ext uri="http://customooxmlschemas.google.com/">
        <go:slidesCustomData xmlns:go="http://customooxmlschemas.google.com/" commentPostId="AAAAJOJGlWU"/>
      </p:ext>
    </p:extLst>
  </p:cm>
  <p:cm authorId="8" idx="1" dt="2020-03-17T11:13:28.179">
    <p:pos x="256" y="904"/>
    <p:text>Oslo Economics is working on a project on behalf of  KMD og NFD in Norway to find the share of paper and PDF-invoices. May be some interesting figures to get from this project.</p:text>
    <p:extLst>
      <p:ext uri="{C676402C-5697-4E1C-873F-D02D1690AC5C}">
        <p15:threadingInfo timeZoneBias="0"/>
      </p:ext>
      <p:ext uri="http://customooxmlschemas.google.com/">
        <go:slidesCustomData xmlns:go="http://customooxmlschemas.google.com/" commentPostId="AAAAJMXan0I"/>
      </p:ext>
    </p:extLst>
  </p:cm>
  <p:cm authorId="9" idx="1" dt="2020-04-30T08:39:35.201">
    <p:pos x="3842" y="904"/>
    <p:text>VIsma: There is a huge difference between data needed and processed by micro - and lower SME customers, compared to upper SME and corporate. To the extent barriers exist, they are not created by vendors - but by the quite large variations in business processes among the companies NSG wants to serve.</p:text>
    <p:extLst>
      <p:ext uri="{C676402C-5697-4E1C-873F-D02D1690AC5C}">
        <p15:threadingInfo timeZoneBias="0"/>
      </p:ext>
      <p:ext uri="http://customooxmlschemas.google.com/">
        <go:slidesCustomData xmlns:go="http://customooxmlschemas.google.com/" commentPostId="AAAAGd3yo4c"/>
      </p:ext>
    </p:extLst>
  </p:cm>
  <p:cm authorId="2" idx="3" dt="2020-04-14T12:27:09.183">
    <p:pos x="256" y="1004"/>
    <p:text>I assume we will see changes here. The large bank groups in Norway owns accounting firms and will probably combine banking and accounting services.</p:text>
    <p:extLst>
      <p:ext uri="{C676402C-5697-4E1C-873F-D02D1690AC5C}">
        <p15:threadingInfo timeZoneBias="0"/>
      </p:ext>
      <p:ext uri="http://customooxmlschemas.google.com/">
        <go:slidesCustomData xmlns:go="http://customooxmlschemas.google.com/" commentPostId="AAAAJaSOJIk"/>
      </p:ext>
    </p:extLst>
  </p:cm>
  <p:cm authorId="3" idx="2" dt="2020-03-24T10:18:11.543">
    <p:pos x="6000" y="100"/>
    <p:text>It is important to have a good dialogue with the facilitators in these listed cases, for example service providers (eg ERP suppliers) and banks are important players in the use case. Finding common concrete "problems" that together can be solved in the value chain instead of everything at once is a good start. In many areas, a lot of work has been carried out for a long time, but it can be structured and package in a better and easier way.</p:text>
    <p:extLst>
      <p:ext uri="{C676402C-5697-4E1C-873F-D02D1690AC5C}">
        <p15:threadingInfo timeZoneBias="0"/>
      </p:ext>
      <p:ext uri="http://customooxmlschemas.google.com/">
        <go:slidesCustomData xmlns:go="http://customooxmlschemas.google.com/" commentPostId="AAAAGVhBV48"/>
      </p:ext>
    </p:extLst>
  </p:cm>
  <p:cm authorId="8" idx="2" dt="2020-03-17T12:26:31.612">
    <p:pos x="3842" y="1004"/>
    <p:text>I think the word "cannot" is too strong. Maybe: "not without considerable efforts".</p:text>
    <p:extLst>
      <p:ext uri="{C676402C-5697-4E1C-873F-D02D1690AC5C}">
        <p15:threadingInfo timeZoneBias="0"/>
      </p:ext>
      <p:ext uri="http://customooxmlschemas.google.com/">
        <go:slidesCustomData xmlns:go="http://customooxmlschemas.google.com/" commentPostId="AAAAJMXan0k"/>
      </p:ext>
    </p:extLst>
  </p:cm>
  <p:cm authorId="10" idx="1" dt="2020-03-17T12:26:31.612">
    <p:pos x="3842" y="1004"/>
    <p:text>What if #DataInterOperability achieved like when changing mobile phone service provider - could #XBRL taxonomy make it at least easier - #Portability #Comparability ?</p:text>
    <p:extLst>
      <p:ext uri="{C676402C-5697-4E1C-873F-D02D1690AC5C}">
        <p15:threadingInfo timeZoneBias="0">
          <p15:parentCm authorId="8" idx="2"/>
        </p15:threadingInfo>
      </p:ext>
      <p:ext uri="http://customooxmlschemas.google.com/">
        <go:slidesCustomData xmlns:go="http://customooxmlschemas.google.com/" commentPostId="AAAAJM40sbI"/>
      </p:ext>
    </p:extLst>
  </p:cm>
  <p:cm authorId="9" idx="2" dt="2020-04-30T08:39:23.604">
    <p:pos x="256" y="1104"/>
    <p:text>Visma: Most business systems vendors are offering BI, reporting and overview tools, either as packages for advanced needs, or integrated as standard for Micro systems. The SMEs know the state of their business - this should be about on what level information is shared. We have pointed to several problems on sharing on the transaction level related to privacy, security and trade regulations - and therefore, sharing on the consolidated level, we think is a better option.</p:text>
    <p:extLst>
      <p:ext uri="{C676402C-5697-4E1C-873F-D02D1690AC5C}">
        <p15:threadingInfo timeZoneBias="0"/>
      </p:ext>
      <p:ext uri="http://customooxmlschemas.google.com/">
        <go:slidesCustomData xmlns:go="http://customooxmlschemas.google.com/" commentPostId="AAAAGd3yo4E"/>
      </p:ext>
    </p:extLst>
  </p:cm>
  <p:cm authorId="2" idx="4" dt="2020-04-14T12:29:16.239">
    <p:pos x="3842" y="1104"/>
    <p:text>Changes are under way. In Norway Standard Audit File-Tax is required from 2020</p:text>
    <p:extLst>
      <p:ext uri="{C676402C-5697-4E1C-873F-D02D1690AC5C}">
        <p15:threadingInfo timeZoneBias="0"/>
      </p:ext>
      <p:ext uri="http://customooxmlschemas.google.com/">
        <go:slidesCustomData xmlns:go="http://customooxmlschemas.google.com/" commentPostId="AAAAJaSOJIw"/>
      </p:ext>
    </p:extLst>
  </p:cm>
  <p:cm authorId="8" idx="3" dt="2020-03-17T12:36:40.960">
    <p:pos x="3842" y="1204"/>
    <p:text>Is it possible to mention SAF-T, SIE XML and other existing nordic standards? They solve some of the problems, but not all.</p:text>
    <p:extLst>
      <p:ext uri="{C676402C-5697-4E1C-873F-D02D1690AC5C}">
        <p15:threadingInfo timeZoneBias="0"/>
      </p:ext>
      <p:ext uri="http://customooxmlschemas.google.com/">
        <go:slidesCustomData xmlns:go="http://customooxmlschemas.google.com/" commentPostId="AAAAJMXan1A"/>
      </p:ext>
    </p:extLst>
  </p:cm>
  <p:cm authorId="10" idx="2" dt="2020-03-17T12:36:40.960">
    <p:pos x="3842" y="1204"/>
    <p:text>Or XBRL GL www.xbrl.org which taxonomy is to support even other Stakeholder needs as well as an open global taxonomy, see like in ESMA ESEF EUROPEAN SINGLE ELECTRONIC FORMAT that is already mandatory in Europe ( www.esma.europa.eu/sections/european-single-electronic-format ) and US SEC ( https://www.xbrl.org/tag/sec/ )</p:text>
    <p:extLst>
      <p:ext uri="{C676402C-5697-4E1C-873F-D02D1690AC5C}">
        <p15:threadingInfo timeZoneBias="0">
          <p15:parentCm authorId="8" idx="3"/>
        </p15:threadingInfo>
      </p:ext>
      <p:ext uri="http://customooxmlschemas.google.com/">
        <go:slidesCustomData xmlns:go="http://customooxmlschemas.google.com/" commentPostId="AAAAJM40scA"/>
      </p:ext>
    </p:extLst>
  </p:cm>
  <p:cm authorId="11" idx="1" dt="2020-03-12T14:30:10.103">
    <p:pos x="256" y="1204"/>
    <p:text>SME's normally has the possibility to see and access all data, but the systems financial data is not updated since the SME's don't use the time to do it. And they don't know how to read the data.</p:text>
    <p:extLst>
      <p:ext uri="{C676402C-5697-4E1C-873F-D02D1690AC5C}">
        <p15:threadingInfo timeZoneBias="0"/>
      </p:ext>
      <p:ext uri="http://customooxmlschemas.google.com/">
        <go:slidesCustomData xmlns:go="http://customooxmlschemas.google.com/" commentPostId="AAAAGSrJfno"/>
      </p:ext>
    </p:extLst>
  </p:cm>
  <p:cm authorId="11" idx="2" dt="2020-03-12T14:36:55.969">
    <p:pos x="3842" y="1304"/>
    <p:text>Systems are so different that a one to one konvertion can never be possible. A minimum conversion can be implemented. How to handle differences between functionlity in the nordic areas. There is much difference  in systems developed in different countries.</p:text>
    <p:extLst>
      <p:ext uri="{C676402C-5697-4E1C-873F-D02D1690AC5C}">
        <p15:threadingInfo timeZoneBias="0"/>
      </p:ext>
      <p:ext uri="http://customooxmlschemas.google.com/">
        <go:slidesCustomData xmlns:go="http://customooxmlschemas.google.com/" commentPostId="AAAAGSrJfoM"/>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8" idx="4" dt="2020-03-17T11:16:05.864">
    <p:pos x="228" y="1059"/>
    <p:text>and access must be controlled by the company.</p:text>
    <p:extLst>
      <p:ext uri="{C676402C-5697-4E1C-873F-D02D1690AC5C}">
        <p15:threadingInfo timeZoneBias="0"/>
      </p:ext>
      <p:ext uri="http://customooxmlschemas.google.com/">
        <go:slidesCustomData xmlns:go="http://customooxmlschemas.google.com/" commentPostId="AAAAJM40sVM"/>
      </p:ext>
    </p:extLst>
  </p:cm>
  <p:cm authorId="5" idx="2" dt="2020-04-22T11:59:55.454">
    <p:pos x="228" y="357"/>
    <p:text>This chapter focusses pretty much on what the companies should change. If the Public Sector defined easy-to-use interfaces for all data exchanges between Public and Private (utilizing Once-Only), the driver for change would be present and changes would be driven by the market instead.</p:text>
    <p:extLst>
      <p:ext uri="{C676402C-5697-4E1C-873F-D02D1690AC5C}">
        <p15:threadingInfo timeZoneBias="0"/>
      </p:ext>
      <p:ext uri="http://customooxmlschemas.google.com/">
        <go:slidesCustomData xmlns:go="http://customooxmlschemas.google.com/" commentPostId="AAAAGcHM-nw"/>
      </p:ext>
    </p:extLst>
  </p:cm>
  <p:cm authorId="2" idx="5" dt="2020-04-14T12:44:49.007">
    <p:pos x="3949" y="1011"/>
    <p:text>The idea is good. But have to be considered against the cutting adm. costs.</p:text>
    <p:extLst>
      <p:ext uri="{C676402C-5697-4E1C-873F-D02D1690AC5C}">
        <p15:threadingInfo timeZoneBias="0"/>
      </p:ext>
      <p:ext uri="http://customooxmlschemas.google.com/">
        <go:slidesCustomData xmlns:go="http://customooxmlschemas.google.com/" commentPostId="AAAAJaSOJJk"/>
      </p:ext>
    </p:extLst>
  </p:cm>
  <p:cm authorId="9" idx="3" dt="2020-04-30T08:41:48.699">
    <p:pos x="228" y="1159"/>
    <p:text>Visma: We think that Open Accounting principle argued for here, and the corresponding requirement to ensure privacy and trade regulations compliance, is a combination that is very hard - and probably impossible to combine. Complying with this, would require SMEs to have expert knowledge on privacy and trade regulations, which cannot be assumed or required.
Further, the comparison to PSD2 does not seem reasonable:
The purpose of the PSD2 directive is mainly to make customer data accessible and create innovation from new financial players within account information and payments - not to increase interoperability or portability between banks.
In comparison, the purpose is to a large extent already met in the accounting industry: Accounting data is mostly already accessible through API's and innovation exists to a large degree among third parties so when using interoperability and portability as a purpose, the comparison with PSD2 makes little sense - this was never the intention of PSD2 and has to our knowledge had no effect on this.
There is one crucial technical difference between payments and accounts in banks and many business systems.
PSD2 can be implemented by the banks as they are data processors and the data lies on their servers. This is not the case for hundreds of thousands of the SME's (often slightly larger than the average), as they have locally installed business systems, "on premises systems". The business system vendor is not a data processor on behalf of the SME in this case, nor is the data stored in the vendor's cloud. The vendor often doesn't even know who all users/SME's are as they could have joint agreements through an accounting office and use the same license for multiple installations. Updating the OnPremises systems to share data online, is not straight forward. Many of these installations are foreseen with advanced front-and backend systems, preventing high update frequencies.</p:text>
    <p:extLst>
      <p:ext uri="{C676402C-5697-4E1C-873F-D02D1690AC5C}">
        <p15:threadingInfo timeZoneBias="0"/>
      </p:ext>
      <p:ext uri="http://customooxmlschemas.google.com/">
        <go:slidesCustomData xmlns:go="http://customooxmlschemas.google.com/" commentPostId="AAAAGd3ypYA"/>
      </p:ext>
    </p:extLst>
  </p:cm>
  <p:cm authorId="9" idx="4" dt="2020-04-30T08:44:04.655">
    <p:pos x="228" y="1259"/>
    <p:text>Also many of the SME's would probably refuse to accept any updates if consequently their ledger and customer data would be made shareable online. We don't think it is a feasible option to force these SMEs to share data online, as the license is “bought” - the SMEs own the copy of the software and as such, are in their right to keep their installations as-is.
Hard regulation would likely cause more trouble for the SME's. To regulate that cloud based systems must have interoperability and API's and not the locally installed would cause an unfair cost to some business vendors. Soft regulation is therefore likely the way forward.</p:text>
    <p:extLst>
      <p:ext uri="{C676402C-5697-4E1C-873F-D02D1690AC5C}">
        <p15:threadingInfo timeZoneBias="0"/>
      </p:ext>
      <p:ext uri="http://customooxmlschemas.google.com/">
        <go:slidesCustomData xmlns:go="http://customooxmlschemas.google.com/" commentPostId="AAAAGd3ypaQ"/>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5" idx="3" dt="2020-04-22T12:07:02.447">
    <p:pos x="3693" y="915"/>
    <p:text>Product Code Standards and global synronized eCatalogues are already in place. The recommendation could focus on the use of specific standards supported by detailed instructions in Public Sector. This would be a strong driver for Private Sector to follow that path.</p:text>
    <p:extLst>
      <p:ext uri="{C676402C-5697-4E1C-873F-D02D1690AC5C}">
        <p15:threadingInfo timeZoneBias="0"/>
      </p:ext>
      <p:ext uri="http://customooxmlschemas.google.com/">
        <go:slidesCustomData xmlns:go="http://customooxmlschemas.google.com/" commentPostId="AAAAGcHM-oM"/>
      </p:ext>
    </p:extLst>
  </p:cm>
  <p:cm authorId="12" idx="1" dt="2020-05-01T08:12:04.784">
    <p:pos x="6000" y="0"/>
    <p:text>#eAdress is great and the connection to storage/messaging service interesting</p:text>
    <p:extLst>
      <p:ext uri="{C676402C-5697-4E1C-873F-D02D1690AC5C}">
        <p15:threadingInfo timeZoneBias="0"/>
      </p:ext>
      <p:ext uri="http://customooxmlschemas.google.com/">
        <go:slidesCustomData xmlns:go="http://customooxmlschemas.google.com/" commentPostId="AAAAJe7lUo0"/>
      </p:ext>
    </p:extLst>
  </p:cm>
  <p:cm authorId="13" idx="1" dt="2020-03-17T11:52:14.647">
    <p:pos x="6000" y="100"/>
    <p:text>Effective reporting, and in particular sharing of data between authorities requires use of the National Data catalog, public API's and the common ecosystem for national digital collaboration. NSG cannot establish its own ecosystem without harmonising it with the guidelines set out in One Digital Public Sector: Public Sector Digitisation Strategy 2019-2025. The roadmap could be more specific on this.</p:text>
    <p:extLst>
      <p:ext uri="{C676402C-5697-4E1C-873F-D02D1690AC5C}">
        <p15:threadingInfo timeZoneBias="0"/>
      </p:ext>
      <p:ext uri="http://customooxmlschemas.google.com/">
        <go:slidesCustomData xmlns:go="http://customooxmlschemas.google.com/" commentPostId="AAAAJMnz-yE"/>
      </p:ext>
    </p:extLst>
  </p:cm>
  <p:cm authorId="4" idx="2" dt="2020-03-17T12:11:22.138">
    <p:pos x="256" y="354"/>
    <p:text>Universal or at least pan-Nordic digital identity mechanisms will be needed.</p:text>
    <p:extLst>
      <p:ext uri="{C676402C-5697-4E1C-873F-D02D1690AC5C}">
        <p15:threadingInfo timeZoneBias="0"/>
      </p:ext>
      <p:ext uri="http://customooxmlschemas.google.com/">
        <go:slidesCustomData xmlns:go="http://customooxmlschemas.google.com/" commentPostId="AAAAJNigJaM"/>
      </p:ext>
    </p:extLst>
  </p:cm>
  <p:cm authorId="10" idx="3" dt="2020-03-17T12:11:22.138">
    <p:pos x="256" y="354"/>
    <p:text>exactly ! #eAddress needed ! https://www.linkedin.com/feed/update/urn:li:activity:6645365084476579840?commentUrn=urn%3Ali%3Acomment%3A%28activity%3A6645365084476579840%2C6645648732815667200%29
what is really needed, is #eAddress #Mandatory for ALL people + company - and I mean such that could operate when routing #eInvoice #eReceipt + all #Government #eMail to achieve #BornDigital #DigitalOnly #DigitalEurope - and apologies Yes I know #service layer for those few exceptions that don't have  possibilities or abilities to use electronic solutions - and Yes apologies for those who feel insulted, really not meant that - but to achieve benefits of #digitalization there is a need to get rid of old resource demanding solutions with help of good #ServiceDesign .</p:text>
    <p:extLst>
      <p:ext uri="{C676402C-5697-4E1C-873F-D02D1690AC5C}">
        <p15:threadingInfo timeZoneBias="0">
          <p15:parentCm authorId="4" idx="2"/>
        </p15:threadingInfo>
      </p:ext>
      <p:ext uri="http://customooxmlschemas.google.com/">
        <go:slidesCustomData xmlns:go="http://customooxmlschemas.google.com/" commentPostId="AAAAJM40sZg"/>
      </p:ext>
    </p:extLst>
  </p:cm>
  <p:cm authorId="14" idx="1" dt="2020-05-04T19:52:36.837">
    <p:pos x="3693" y="1015"/>
    <p:text>Open accounting should provide for government bodies with legal authorisation also to request data directly from information kept in the accounting systems. This possible dialogue should be mentioned. It will substantially lower the response burden even further, and also position the eco system for future analytical capabilities.</p:text>
    <p:extLst>
      <p:ext uri="{C676402C-5697-4E1C-873F-D02D1690AC5C}">
        <p15:threadingInfo timeZoneBias="0"/>
      </p:ext>
      <p:ext uri="http://customooxmlschemas.google.com/">
        <go:slidesCustomData xmlns:go="http://customooxmlschemas.google.com/" commentPostId="AAAAJgb_6jQ"/>
      </p:ext>
    </p:extLst>
  </p:cm>
  <p:cm authorId="8" idx="5" dt="2020-03-17T11:20:27.137">
    <p:pos x="262" y="915"/>
    <p:text>and access controlled by the company.</p:text>
    <p:extLst>
      <p:ext uri="{C676402C-5697-4E1C-873F-D02D1690AC5C}">
        <p15:threadingInfo timeZoneBias="0"/>
      </p:ext>
      <p:ext uri="http://customooxmlschemas.google.com/">
        <go:slidesCustomData xmlns:go="http://customooxmlschemas.google.com/" commentPostId="AAAAJM40sVY"/>
      </p:ext>
    </p:extLst>
  </p:cm>
  <p:cm authorId="2" idx="6" dt="2020-04-15T08:30:03.049">
    <p:pos x="262" y="1015"/>
    <p:text>I am not sure that law is desirable.</p:text>
    <p:extLst>
      <p:ext uri="{C676402C-5697-4E1C-873F-D02D1690AC5C}">
        <p15:threadingInfo timeZoneBias="0"/>
      </p:ext>
      <p:ext uri="http://customooxmlschemas.google.com/">
        <go:slidesCustomData xmlns:go="http://customooxmlschemas.google.com/" commentPostId="AAAAGaM11BE"/>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9" idx="5" dt="2020-04-30T08:44:48.568">
    <p:pos x="256" y="852"/>
    <p:text>Visma: PSD2 is a EU directive and a requirement imposed on the banks. The "Open Banking" term covers much more, is mainly a UK concept, and is not regulated in any EU directive and therefore not mandated for the banks outside the UK. We therefore think that first defining PSD2 and OpenBanking as the same thing, and then drawing a  parallel between OpenBanking to the new concept  "Open Accounting" is misleading.
Given that, and starting from PSD2, it has some serious limitations, which we don't see proposed for OpenAccounting:
The payment data coming through the banks PSD2 API's are not very attractive for digital business system vendors and is therefore not broadly used.
Most third party providers of PSD2 data just offer the consumer data as the market demand for business data is too low. 
The PSD2 data is not sufficient to be used by business system vendors, and the banks keep the rich payment data and corresponding payment functionalities (most importantly bulk payments) behind paywalls in services that lack real time access. This is a major problem for automating bookkeeping and lowering the administrative burden for the SME's. 
We support that NSG bring OpenBanking in scope as the benefits for the SME's of higher automation and less operational risk in their accounting but this would imply that NSG would extend requirements to the banks far beyond what is required under PSD2 today.</p:text>
    <p:extLst>
      <p:ext uri="{C676402C-5697-4E1C-873F-D02D1690AC5C}">
        <p15:threadingInfo timeZoneBias="0"/>
      </p:ext>
      <p:ext uri="http://customooxmlschemas.google.com/">
        <go:slidesCustomData xmlns:go="http://customooxmlschemas.google.com/" commentPostId="AAAAGd3ypYk"/>
      </p:ext>
    </p:extLst>
  </p:cm>
  <p:cm authorId="15" idx="1" dt="2020-04-30T13:02:39.219">
    <p:pos x="256" y="354"/>
    <p:text>Somewhere in this chapter, i think it would be good to have a reference to and brief description of the digitisation work that have been done in collaboration between public sector institutions  and the financial sector through DSOP. I believe that the thinking of NSG is very parallel to this. The same can be said about the establishing of the Compensation scheme that has been established for corporates seeking compensation to be able to pay fixed costs also when they do not have any turnover. without the thinking of DSOP and the availability of public registers, it would for sure not have been possible to establish the solution within three weeks!</p:text>
    <p:extLst>
      <p:ext uri="{C676402C-5697-4E1C-873F-D02D1690AC5C}">
        <p15:threadingInfo timeZoneBias="0"/>
      </p:ext>
      <p:ext uri="http://customooxmlschemas.google.com/">
        <go:slidesCustomData xmlns:go="http://customooxmlschemas.google.com/" commentPostId="AAAAJfBdzSI"/>
      </p:ext>
    </p:extLst>
  </p:cm>
  <p:cm authorId="5" idx="4" dt="2020-04-22T12:13:32.610">
    <p:pos x="3914" y="839"/>
    <p:text>Sensitivity also covers Business Informations in a quite broad perspective. So sharing of data in a broader sense will require summarized data on sector levels. Limited sharing between a company and an Authority is just a technology defining the technical solution (Share / Push / Pull)</p:text>
    <p:extLst>
      <p:ext uri="{C676402C-5697-4E1C-873F-D02D1690AC5C}">
        <p15:threadingInfo timeZoneBias="0"/>
      </p:ext>
      <p:ext uri="http://customooxmlschemas.google.com/">
        <go:slidesCustomData xmlns:go="http://customooxmlschemas.google.com/" commentPostId="AAAAGcKCSlY"/>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7" dt="2020-04-27T13:50:25.595">
    <p:pos x="3883" y="915"/>
    <p:text>It is more important the the cost of loans can be reduced with more updated info</p:text>
    <p:extLst>
      <p:ext uri="{C676402C-5697-4E1C-873F-D02D1690AC5C}">
        <p15:threadingInfo timeZoneBias="0"/>
      </p:ext>
      <p:ext uri="http://customooxmlschemas.google.com/">
        <go:slidesCustomData xmlns:go="http://customooxmlschemas.google.com/" commentPostId="AAAAGdFQP4g"/>
      </p:ext>
    </p:extLst>
  </p:cm>
  <p:cm authorId="5" idx="5" dt="2020-04-22T12:17:30.015">
    <p:pos x="310" y="963"/>
    <p:text>A full set of interfaces to Public Authorities for Push, Pull or Share data based on Once-Only principles would significantly foster a fast development in the market to support such interfaces. This would be the fastest and cheapest way to implement the visions for NSG</p:text>
    <p:extLst>
      <p:ext uri="{C676402C-5697-4E1C-873F-D02D1690AC5C}">
        <p15:threadingInfo timeZoneBias="0"/>
      </p:ext>
      <p:ext uri="http://customooxmlschemas.google.com/">
        <go:slidesCustomData xmlns:go="http://customooxmlschemas.google.com/" commentPostId="AAAAGcKCSl4"/>
      </p:ext>
    </p:extLst>
  </p:cm>
  <p:cm authorId="4" idx="3" dt="2020-03-17T08:11:36.293">
    <p:pos x="3883" y="1015"/>
    <p:text>Not only loans but also other type of more accurate financing (just better wording).</p:text>
    <p:extLst>
      <p:ext uri="{C676402C-5697-4E1C-873F-D02D1690AC5C}">
        <p15:threadingInfo timeZoneBias="0"/>
      </p:ext>
      <p:ext uri="http://customooxmlschemas.google.com/">
        <go:slidesCustomData xmlns:go="http://customooxmlschemas.google.com/" commentPostId="AAAAJNigJaQ"/>
      </p:ext>
    </p:extLst>
  </p:cm>
  <p:cm authorId="2" idx="8" dt="2020-04-27T13:45:32.329">
    <p:pos x="310" y="1063"/>
    <p:text>"Real-time overview of business profitability" is a big ambition, may be faster overview ...</p:text>
    <p:extLst>
      <p:ext uri="{C676402C-5697-4E1C-873F-D02D1690AC5C}">
        <p15:threadingInfo timeZoneBias="0"/>
      </p:ext>
      <p:ext uri="http://customooxmlschemas.google.com/">
        <go:slidesCustomData xmlns:go="http://customooxmlschemas.google.com/" commentPostId="AAAAGdFQP4M"/>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6" idx="1" dt="2020-03-20T12:21:23.443">
    <p:pos x="3542" y="904"/>
    <p:text>Can you mention the businesses?</p:text>
    <p:extLst>
      <p:ext uri="{C676402C-5697-4E1C-873F-D02D1690AC5C}">
        <p15:threadingInfo timeZoneBias="0"/>
      </p:ext>
      <p:ext uri="http://customooxmlschemas.google.com/">
        <go:slidesCustomData xmlns:go="http://customooxmlschemas.google.com/" commentPostId="AAAAJOa8Mj8"/>
      </p:ext>
    </p:extLst>
  </p:cm>
  <p:cm authorId="2" idx="9" dt="2020-04-27T13:53:38.471">
    <p:pos x="310" y="904"/>
    <p:text>I don't understand what is meant. To day International Standards of Auditing ISAs are used. Something else?</p:text>
    <p:extLst>
      <p:ext uri="{C676402C-5697-4E1C-873F-D02D1690AC5C}">
        <p15:threadingInfo timeZoneBias="0"/>
      </p:ext>
      <p:ext uri="http://customooxmlschemas.google.com/">
        <go:slidesCustomData xmlns:go="http://customooxmlschemas.google.com/" commentPostId="AAAAGdFQP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2" name="Google Shape;322;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ede08ef56_25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7ede08ef56_25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7036d43cc6_14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7036d43cc6_14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g7036d43cc6_14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f07377082_2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7f07377082_2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g7f07377082_2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036d43cc6_14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7036d43cc6_14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7036d43cc6_14_1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ee300d8b6_63_282:notes"/>
          <p:cNvSpPr/>
          <p:nvPr>
            <p:ph idx="2" type="sldImg"/>
          </p:nvPr>
        </p:nvSpPr>
        <p:spPr>
          <a:xfrm>
            <a:off x="420688" y="1241425"/>
            <a:ext cx="5956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g7ee300d8b6_63_282:notes"/>
          <p:cNvSpPr txBox="1"/>
          <p:nvPr>
            <p:ph idx="1" type="body"/>
          </p:nvPr>
        </p:nvSpPr>
        <p:spPr>
          <a:xfrm>
            <a:off x="679768" y="4777195"/>
            <a:ext cx="5438100" cy="3908700"/>
          </a:xfrm>
          <a:prstGeom prst="rect">
            <a:avLst/>
          </a:prstGeom>
          <a:noFill/>
          <a:ln>
            <a:noFill/>
          </a:ln>
        </p:spPr>
        <p:txBody>
          <a:bodyPr anchorCtr="0" anchor="t" bIns="45625" lIns="91275" spcFirstLastPara="1" rIns="91275" wrap="square" tIns="45625">
            <a:noAutofit/>
          </a:bodyPr>
          <a:lstStyle/>
          <a:p>
            <a:pPr indent="0" lvl="0" marL="0" rtl="0" algn="l">
              <a:lnSpc>
                <a:spcPct val="100000"/>
              </a:lnSpc>
              <a:spcBef>
                <a:spcPts val="0"/>
              </a:spcBef>
              <a:spcAft>
                <a:spcPts val="0"/>
              </a:spcAft>
              <a:buClr>
                <a:schemeClr val="dk1"/>
              </a:buClr>
              <a:buSzPts val="1200"/>
              <a:buFont typeface="Calibri"/>
              <a:buNone/>
            </a:pPr>
            <a:r>
              <a:t/>
            </a:r>
            <a:endParaRPr b="1"/>
          </a:p>
        </p:txBody>
      </p:sp>
      <p:sp>
        <p:nvSpPr>
          <p:cNvPr id="503" name="Google Shape;503;g7ee300d8b6_63_282:notes"/>
          <p:cNvSpPr txBox="1"/>
          <p:nvPr>
            <p:ph idx="12" type="sldNum"/>
          </p:nvPr>
        </p:nvSpPr>
        <p:spPr>
          <a:xfrm>
            <a:off x="3850443" y="9428585"/>
            <a:ext cx="2945700" cy="498000"/>
          </a:xfrm>
          <a:prstGeom prst="rect">
            <a:avLst/>
          </a:prstGeom>
          <a:noFill/>
          <a:ln>
            <a:noFill/>
          </a:ln>
        </p:spPr>
        <p:txBody>
          <a:bodyPr anchorCtr="0" anchor="b" bIns="45625" lIns="91275" spcFirstLastPara="1" rIns="91275" wrap="square" tIns="45625">
            <a:noAutofit/>
          </a:bodyPr>
          <a:lstStyle/>
          <a:p>
            <a:pPr indent="0" lvl="0" marL="0" marR="0" rtl="0" algn="r">
              <a:lnSpc>
                <a:spcPct val="100000"/>
              </a:lnSpc>
              <a:spcBef>
                <a:spcPts val="0"/>
              </a:spcBef>
              <a:spcAft>
                <a:spcPts val="0"/>
              </a:spcAft>
              <a:buClr>
                <a:srgbClr val="000000"/>
              </a:buClr>
              <a:buSzPts val="11200"/>
              <a:buFont typeface="Calibri"/>
              <a:buNone/>
            </a:pPr>
            <a:fld id="{00000000-1234-1234-1234-123412341234}" type="slidenum">
              <a:rPr b="0" i="0" lang="en-GB" sz="11200" u="none" cap="none" strike="noStrike">
                <a:solidFill>
                  <a:srgbClr val="000000"/>
                </a:solidFill>
                <a:latin typeface="Calibri"/>
                <a:ea typeface="Calibri"/>
                <a:cs typeface="Calibri"/>
                <a:sym typeface="Calibri"/>
              </a:rPr>
              <a:t>‹#›</a:t>
            </a:fld>
            <a:endParaRPr b="0" i="0" sz="1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036d43cc6_14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7036d43cc6_14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g7036d43cc6_14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036d43cc6_14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g7036d43cc6_14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g7036d43cc6_14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7ee300d8b6_19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7ee300d8b6_19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g7ee300d8b6_19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036d43cc6_14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g7036d43cc6_14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7ede08ef56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g7ede08ef56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g7ede08ef56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7036d43cc6_14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g7036d43cc6_14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ee300d8b6_1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g7ee300d8b6_1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g7ee300d8b6_1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7ee300d8b6_1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g7ee300d8b6_1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f07377082_1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g7f07377082_11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g7f07377082_11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ee300d8b6_7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7ee300d8b6_7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7ee300d8b6_7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036d43cc6_1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7036d43cc6_1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7036d43cc6_14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ede08ef56_25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7ede08ef56_25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7ede08ef56_25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036d43cc6_14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7036d43cc6_14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7036d43cc6_14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f111a214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7f111a2145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7f111a2145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036d43cc6_1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7036d43cc6_14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7036d43cc6_14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036d43cc6_14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7036d43cc6_14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7036d43cc6_14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bild">
  <p:cSld name="Rubrikbild">
    <p:spTree>
      <p:nvGrpSpPr>
        <p:cNvPr id="14" name="Shape 14"/>
        <p:cNvGrpSpPr/>
        <p:nvPr/>
      </p:nvGrpSpPr>
      <p:grpSpPr>
        <a:xfrm>
          <a:off x="0" y="0"/>
          <a:ext cx="0" cy="0"/>
          <a:chOff x="0" y="0"/>
          <a:chExt cx="0" cy="0"/>
        </a:xfrm>
      </p:grpSpPr>
      <p:sp>
        <p:nvSpPr>
          <p:cNvPr id="15" name="Google Shape;15;p29"/>
          <p:cNvSpPr/>
          <p:nvPr>
            <p:ph idx="2" type="pic"/>
          </p:nvPr>
        </p:nvSpPr>
        <p:spPr>
          <a:xfrm>
            <a:off x="0" y="1628800"/>
            <a:ext cx="12192000" cy="4968850"/>
          </a:xfrm>
          <a:prstGeom prst="rect">
            <a:avLst/>
          </a:prstGeom>
          <a:solidFill>
            <a:srgbClr val="D3F3F8">
              <a:alpha val="40000"/>
            </a:srgbClr>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lvl="2"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lvl="3"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lvl="4"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29"/>
          <p:cNvSpPr txBox="1"/>
          <p:nvPr>
            <p:ph idx="1" type="body"/>
          </p:nvPr>
        </p:nvSpPr>
        <p:spPr>
          <a:xfrm>
            <a:off x="695325" y="3861048"/>
            <a:ext cx="5112643" cy="72072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000"/>
              <a:buNone/>
              <a:defRPr>
                <a:solidFill>
                  <a:schemeClr val="dk1"/>
                </a:solidFill>
              </a:defRPr>
            </a:lvl1pPr>
            <a:lvl2pPr indent="-342900" lvl="1" marL="914400" algn="l">
              <a:lnSpc>
                <a:spcPct val="100000"/>
              </a:lnSpc>
              <a:spcBef>
                <a:spcPts val="500"/>
              </a:spcBef>
              <a:spcAft>
                <a:spcPts val="0"/>
              </a:spcAft>
              <a:buClr>
                <a:srgbClr val="3F3F3F"/>
              </a:buClr>
              <a:buSzPts val="1800"/>
              <a:buChar char="–"/>
              <a:defRPr/>
            </a:lvl2pPr>
            <a:lvl3pPr indent="-342900" lvl="2" marL="1371600" algn="l">
              <a:lnSpc>
                <a:spcPct val="100000"/>
              </a:lnSpc>
              <a:spcBef>
                <a:spcPts val="500"/>
              </a:spcBef>
              <a:spcAft>
                <a:spcPts val="0"/>
              </a:spcAft>
              <a:buClr>
                <a:srgbClr val="3F3F3F"/>
              </a:buClr>
              <a:buSzPts val="1800"/>
              <a:buChar char="o"/>
              <a:defRPr/>
            </a:lvl3pPr>
            <a:lvl4pPr indent="-342900" lvl="3" marL="1828800" algn="l">
              <a:lnSpc>
                <a:spcPct val="100000"/>
              </a:lnSpc>
              <a:spcBef>
                <a:spcPts val="500"/>
              </a:spcBef>
              <a:spcAft>
                <a:spcPts val="0"/>
              </a:spcAft>
              <a:buClr>
                <a:srgbClr val="3F3F3F"/>
              </a:buClr>
              <a:buSzPts val="1800"/>
              <a:buChar char="–"/>
              <a:defRPr/>
            </a:lvl4pPr>
            <a:lvl5pPr indent="-342900" lvl="4" marL="2286000" algn="l">
              <a:lnSpc>
                <a:spcPct val="10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9"/>
          <p:cNvSpPr txBox="1"/>
          <p:nvPr>
            <p:ph type="title"/>
          </p:nvPr>
        </p:nvSpPr>
        <p:spPr>
          <a:xfrm>
            <a:off x="695325" y="2420889"/>
            <a:ext cx="7632923" cy="135477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3800"/>
              <a:buFont typeface="Open Sans Light"/>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nvSpPr>
        <p:spPr>
          <a:xfrm>
            <a:off x="695324" y="447055"/>
            <a:ext cx="741689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accent1"/>
                </a:solidFill>
                <a:latin typeface="Open Sans Light"/>
                <a:ea typeface="Open Sans Light"/>
                <a:cs typeface="Open Sans Light"/>
                <a:sym typeface="Open Sans Light"/>
              </a:rPr>
              <a:t>Nordic Smart 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vå delar">
  <p:cSld name="4_Två delar">
    <p:bg>
      <p:bgPr>
        <a:solidFill>
          <a:schemeClr val="accent2"/>
        </a:solidFill>
      </p:bgPr>
    </p:bg>
    <p:spTree>
      <p:nvGrpSpPr>
        <p:cNvPr id="61" name="Shape 61"/>
        <p:cNvGrpSpPr/>
        <p:nvPr/>
      </p:nvGrpSpPr>
      <p:grpSpPr>
        <a:xfrm>
          <a:off x="0" y="0"/>
          <a:ext cx="0" cy="0"/>
          <a:chOff x="0" y="0"/>
          <a:chExt cx="0" cy="0"/>
        </a:xfrm>
      </p:grpSpPr>
      <p:sp>
        <p:nvSpPr>
          <p:cNvPr id="62" name="Google Shape;62;p42"/>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63" name="Google Shape;63;p42"/>
          <p:cNvSpPr txBox="1"/>
          <p:nvPr>
            <p:ph type="title"/>
          </p:nvPr>
        </p:nvSpPr>
        <p:spPr>
          <a:xfrm>
            <a:off x="1631504" y="980728"/>
            <a:ext cx="8928512" cy="93610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2"/>
          <p:cNvSpPr txBox="1"/>
          <p:nvPr>
            <p:ph idx="1" type="body"/>
          </p:nvPr>
        </p:nvSpPr>
        <p:spPr>
          <a:xfrm>
            <a:off x="1631504"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42"/>
          <p:cNvSpPr txBox="1"/>
          <p:nvPr>
            <p:ph idx="2" type="body"/>
          </p:nvPr>
        </p:nvSpPr>
        <p:spPr>
          <a:xfrm>
            <a:off x="6240016"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2"/>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Open Sans Light"/>
                <a:ea typeface="Open Sans Light"/>
                <a:cs typeface="Open Sans Light"/>
                <a:sym typeface="Open Sans Light"/>
              </a:rPr>
              <a:t>Nordic Smart</a:t>
            </a:r>
            <a:br>
              <a:rPr b="0" i="0" lang="en-GB" sz="1400" u="none" cap="none" strike="noStrike">
                <a:solidFill>
                  <a:schemeClr val="dk1"/>
                </a:solidFill>
                <a:latin typeface="Open Sans Light"/>
                <a:ea typeface="Open Sans Light"/>
                <a:cs typeface="Open Sans Light"/>
                <a:sym typeface="Open Sans Light"/>
              </a:rPr>
            </a:br>
            <a:r>
              <a:rPr b="0" i="0" lang="en-GB" sz="1400" u="none" cap="none" strike="noStrike">
                <a:solidFill>
                  <a:schemeClr val="dk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vå delar">
  <p:cSld name="5_Två delar">
    <p:bg>
      <p:bgPr>
        <a:solidFill>
          <a:schemeClr val="accent3"/>
        </a:solidFill>
      </p:bgPr>
    </p:bg>
    <p:spTree>
      <p:nvGrpSpPr>
        <p:cNvPr id="67" name="Shape 67"/>
        <p:cNvGrpSpPr/>
        <p:nvPr/>
      </p:nvGrpSpPr>
      <p:grpSpPr>
        <a:xfrm>
          <a:off x="0" y="0"/>
          <a:ext cx="0" cy="0"/>
          <a:chOff x="0" y="0"/>
          <a:chExt cx="0" cy="0"/>
        </a:xfrm>
      </p:grpSpPr>
      <p:sp>
        <p:nvSpPr>
          <p:cNvPr id="68" name="Google Shape;68;p43"/>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69" name="Google Shape;69;p43"/>
          <p:cNvSpPr txBox="1"/>
          <p:nvPr>
            <p:ph type="title"/>
          </p:nvPr>
        </p:nvSpPr>
        <p:spPr>
          <a:xfrm>
            <a:off x="1631504" y="980728"/>
            <a:ext cx="8928512" cy="93610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txBox="1"/>
          <p:nvPr>
            <p:ph idx="1" type="body"/>
          </p:nvPr>
        </p:nvSpPr>
        <p:spPr>
          <a:xfrm>
            <a:off x="1631504"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3"/>
          <p:cNvSpPr txBox="1"/>
          <p:nvPr>
            <p:ph idx="2" type="body"/>
          </p:nvPr>
        </p:nvSpPr>
        <p:spPr>
          <a:xfrm>
            <a:off x="6240016"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3"/>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Open Sans Light"/>
                <a:ea typeface="Open Sans Light"/>
                <a:cs typeface="Open Sans Light"/>
                <a:sym typeface="Open Sans Light"/>
              </a:rPr>
              <a:t>Nordic Smart</a:t>
            </a:r>
            <a:br>
              <a:rPr b="0" i="0" lang="en-GB" sz="1400" u="none" cap="none" strike="noStrike">
                <a:solidFill>
                  <a:schemeClr val="dk1"/>
                </a:solidFill>
                <a:latin typeface="Open Sans Light"/>
                <a:ea typeface="Open Sans Light"/>
                <a:cs typeface="Open Sans Light"/>
                <a:sym typeface="Open Sans Light"/>
              </a:rPr>
            </a:br>
            <a:r>
              <a:rPr b="0" i="0" lang="en-GB" sz="1400" u="none" cap="none" strike="noStrike">
                <a:solidFill>
                  <a:schemeClr val="dk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73" name="Shape 73"/>
        <p:cNvGrpSpPr/>
        <p:nvPr/>
      </p:nvGrpSpPr>
      <p:grpSpPr>
        <a:xfrm>
          <a:off x="0" y="0"/>
          <a:ext cx="0" cy="0"/>
          <a:chOff x="0" y="0"/>
          <a:chExt cx="0" cy="0"/>
        </a:xfrm>
      </p:grpSpPr>
      <p:sp>
        <p:nvSpPr>
          <p:cNvPr id="74" name="Google Shape;74;p44"/>
          <p:cNvSpPr txBox="1"/>
          <p:nvPr>
            <p:ph type="title"/>
          </p:nvPr>
        </p:nvSpPr>
        <p:spPr>
          <a:xfrm>
            <a:off x="838200" y="1149843"/>
            <a:ext cx="10515600" cy="76698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77" name="Google Shape;77;p44"/>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ramhäv 2">
  <p:cSld name="1_Framhäv 2">
    <p:spTree>
      <p:nvGrpSpPr>
        <p:cNvPr id="78" name="Shape 78"/>
        <p:cNvGrpSpPr/>
        <p:nvPr/>
      </p:nvGrpSpPr>
      <p:grpSpPr>
        <a:xfrm>
          <a:off x="0" y="0"/>
          <a:ext cx="0" cy="0"/>
          <a:chOff x="0" y="0"/>
          <a:chExt cx="0" cy="0"/>
        </a:xfrm>
      </p:grpSpPr>
      <p:sp>
        <p:nvSpPr>
          <p:cNvPr id="79" name="Google Shape;79;p45"/>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45"/>
          <p:cNvSpPr txBox="1"/>
          <p:nvPr>
            <p:ph idx="1" type="body"/>
          </p:nvPr>
        </p:nvSpPr>
        <p:spPr>
          <a:xfrm>
            <a:off x="1600200" y="2243559"/>
            <a:ext cx="8833758" cy="2841625"/>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5400"/>
              <a:buNone/>
              <a:defRPr sz="5400">
                <a:solidFill>
                  <a:schemeClr val="lt1"/>
                </a:solidFill>
                <a:latin typeface="Open Sans Light"/>
                <a:ea typeface="Open Sans Light"/>
                <a:cs typeface="Open Sans Light"/>
                <a:sym typeface="Open Sans Light"/>
              </a:defRPr>
            </a:lvl1pPr>
            <a:lvl2pPr indent="-228600" lvl="1" marL="9144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2pPr>
            <a:lvl3pPr indent="-228600" lvl="2" marL="13716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3pPr>
            <a:lvl4pPr indent="-228600" lvl="3" marL="18288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4pPr>
            <a:lvl5pPr indent="-228600" lvl="4" marL="22860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Light"/>
                <a:ea typeface="Open Sans Light"/>
                <a:cs typeface="Open Sans Light"/>
                <a:sym typeface="Open Sans Light"/>
              </a:rPr>
              <a:t>Nordic Smart</a:t>
            </a:r>
            <a:br>
              <a:rPr b="0" i="0" lang="en-GB" sz="1400" u="none" cap="none" strike="noStrike">
                <a:solidFill>
                  <a:schemeClr val="lt1"/>
                </a:solidFill>
                <a:latin typeface="Open Sans Light"/>
                <a:ea typeface="Open Sans Light"/>
                <a:cs typeface="Open Sans Light"/>
                <a:sym typeface="Open Sans Light"/>
              </a:rPr>
            </a:br>
            <a:r>
              <a:rPr b="0" i="0" lang="en-GB" sz="1400" u="none" cap="none" strike="noStrike">
                <a:solidFill>
                  <a:schemeClr val="l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88" name="Shape 88"/>
        <p:cNvGrpSpPr/>
        <p:nvPr/>
      </p:nvGrpSpPr>
      <p:grpSpPr>
        <a:xfrm>
          <a:off x="0" y="0"/>
          <a:ext cx="0" cy="0"/>
          <a:chOff x="0" y="0"/>
          <a:chExt cx="0" cy="0"/>
        </a:xfrm>
      </p:grpSpPr>
      <p:sp>
        <p:nvSpPr>
          <p:cNvPr id="89" name="Google Shape;89;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94" name="Shape 94"/>
        <p:cNvGrpSpPr/>
        <p:nvPr/>
      </p:nvGrpSpPr>
      <p:grpSpPr>
        <a:xfrm>
          <a:off x="0" y="0"/>
          <a:ext cx="0" cy="0"/>
          <a:chOff x="0" y="0"/>
          <a:chExt cx="0" cy="0"/>
        </a:xfrm>
      </p:grpSpPr>
      <p:sp>
        <p:nvSpPr>
          <p:cNvPr id="95" name="Google Shape;95;p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1" name="Shape 101"/>
        <p:cNvGrpSpPr/>
        <p:nvPr/>
      </p:nvGrpSpPr>
      <p:grpSpPr>
        <a:xfrm>
          <a:off x="0" y="0"/>
          <a:ext cx="0" cy="0"/>
          <a:chOff x="0" y="0"/>
          <a:chExt cx="0" cy="0"/>
        </a:xfrm>
      </p:grpSpPr>
      <p:sp>
        <p:nvSpPr>
          <p:cNvPr id="102" name="Google Shape;102;p4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4" name="Google Shape;104;p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107" name="Shape 107"/>
        <p:cNvGrpSpPr/>
        <p:nvPr/>
      </p:nvGrpSpPr>
      <p:grpSpPr>
        <a:xfrm>
          <a:off x="0" y="0"/>
          <a:ext cx="0" cy="0"/>
          <a:chOff x="0" y="0"/>
          <a:chExt cx="0" cy="0"/>
        </a:xfrm>
      </p:grpSpPr>
      <p:sp>
        <p:nvSpPr>
          <p:cNvPr id="108" name="Google Shape;108;p4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113" name="Shape 113"/>
        <p:cNvGrpSpPr/>
        <p:nvPr/>
      </p:nvGrpSpPr>
      <p:grpSpPr>
        <a:xfrm>
          <a:off x="0" y="0"/>
          <a:ext cx="0" cy="0"/>
          <a:chOff x="0" y="0"/>
          <a:chExt cx="0" cy="0"/>
        </a:xfrm>
      </p:grpSpPr>
      <p:sp>
        <p:nvSpPr>
          <p:cNvPr id="114" name="Google Shape;114;p4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4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122" name="Shape 122"/>
        <p:cNvGrpSpPr/>
        <p:nvPr/>
      </p:nvGrpSpPr>
      <p:grpSpPr>
        <a:xfrm>
          <a:off x="0" y="0"/>
          <a:ext cx="0" cy="0"/>
          <a:chOff x="0" y="0"/>
          <a:chExt cx="0" cy="0"/>
        </a:xfrm>
      </p:grpSpPr>
      <p:sp>
        <p:nvSpPr>
          <p:cNvPr id="123" name="Google Shape;123;p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ubrik och löptext">
  <p:cSld name="2_Rubrik och löptext">
    <p:spTree>
      <p:nvGrpSpPr>
        <p:cNvPr id="19" name="Shape 19"/>
        <p:cNvGrpSpPr/>
        <p:nvPr/>
      </p:nvGrpSpPr>
      <p:grpSpPr>
        <a:xfrm>
          <a:off x="0" y="0"/>
          <a:ext cx="0" cy="0"/>
          <a:chOff x="0" y="0"/>
          <a:chExt cx="0" cy="0"/>
        </a:xfrm>
      </p:grpSpPr>
      <p:sp>
        <p:nvSpPr>
          <p:cNvPr id="20" name="Google Shape;20;p34"/>
          <p:cNvSpPr txBox="1"/>
          <p:nvPr>
            <p:ph type="title"/>
          </p:nvPr>
        </p:nvSpPr>
        <p:spPr>
          <a:xfrm>
            <a:off x="838200" y="1149843"/>
            <a:ext cx="10515600" cy="76698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p34"/>
          <p:cNvSpPr txBox="1"/>
          <p:nvPr>
            <p:ph idx="1" type="body"/>
          </p:nvPr>
        </p:nvSpPr>
        <p:spPr>
          <a:xfrm>
            <a:off x="838200" y="2060575"/>
            <a:ext cx="10515600" cy="40443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rgbClr val="3F3F3F"/>
              </a:buClr>
              <a:buSzPts val="2000"/>
              <a:buNone/>
              <a:defRPr/>
            </a:lvl1pPr>
            <a:lvl2pPr indent="-228600" lvl="1" marL="914400" algn="l">
              <a:lnSpc>
                <a:spcPct val="100000"/>
              </a:lnSpc>
              <a:spcBef>
                <a:spcPts val="500"/>
              </a:spcBef>
              <a:spcAft>
                <a:spcPts val="0"/>
              </a:spcAft>
              <a:buClr>
                <a:srgbClr val="3F3F3F"/>
              </a:buClr>
              <a:buSzPts val="1800"/>
              <a:buNone/>
              <a:defRPr sz="1800"/>
            </a:lvl2pPr>
            <a:lvl3pPr indent="-228600" lvl="2" marL="1371600" algn="l">
              <a:lnSpc>
                <a:spcPct val="100000"/>
              </a:lnSpc>
              <a:spcBef>
                <a:spcPts val="500"/>
              </a:spcBef>
              <a:spcAft>
                <a:spcPts val="0"/>
              </a:spcAft>
              <a:buClr>
                <a:srgbClr val="3F3F3F"/>
              </a:buClr>
              <a:buSzPts val="1600"/>
              <a:buNone/>
              <a:defRPr sz="1600"/>
            </a:lvl3pPr>
            <a:lvl4pPr indent="-228600" lvl="3" marL="1828800" algn="l">
              <a:lnSpc>
                <a:spcPct val="100000"/>
              </a:lnSpc>
              <a:spcBef>
                <a:spcPts val="500"/>
              </a:spcBef>
              <a:spcAft>
                <a:spcPts val="0"/>
              </a:spcAft>
              <a:buClr>
                <a:srgbClr val="3F3F3F"/>
              </a:buClr>
              <a:buSzPts val="1500"/>
              <a:buNone/>
              <a:defRPr sz="1500"/>
            </a:lvl4pPr>
            <a:lvl5pPr indent="-228600" lvl="4" marL="2286000" algn="l">
              <a:lnSpc>
                <a:spcPct val="100000"/>
              </a:lnSpc>
              <a:spcBef>
                <a:spcPts val="500"/>
              </a:spcBef>
              <a:spcAft>
                <a:spcPts val="0"/>
              </a:spcAft>
              <a:buClr>
                <a:schemeClr val="accent1"/>
              </a:buClr>
              <a:buSzPts val="1500"/>
              <a:buNone/>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sp>
        <p:nvSpPr>
          <p:cNvPr id="128" name="Google Shape;128;p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131" name="Shape 131"/>
        <p:cNvGrpSpPr/>
        <p:nvPr/>
      </p:nvGrpSpPr>
      <p:grpSpPr>
        <a:xfrm>
          <a:off x="0" y="0"/>
          <a:ext cx="0" cy="0"/>
          <a:chOff x="0" y="0"/>
          <a:chExt cx="0" cy="0"/>
        </a:xfrm>
      </p:grpSpPr>
      <p:sp>
        <p:nvSpPr>
          <p:cNvPr id="132" name="Google Shape;132;p5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4" name="Google Shape;134;p5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5" name="Google Shape;135;p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138" name="Shape 138"/>
        <p:cNvGrpSpPr/>
        <p:nvPr/>
      </p:nvGrpSpPr>
      <p:grpSpPr>
        <a:xfrm>
          <a:off x="0" y="0"/>
          <a:ext cx="0" cy="0"/>
          <a:chOff x="0" y="0"/>
          <a:chExt cx="0" cy="0"/>
        </a:xfrm>
      </p:grpSpPr>
      <p:sp>
        <p:nvSpPr>
          <p:cNvPr id="139" name="Google Shape;139;p5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3"/>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1" name="Google Shape;141;p5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145" name="Shape 145"/>
        <p:cNvGrpSpPr/>
        <p:nvPr/>
      </p:nvGrpSpPr>
      <p:grpSpPr>
        <a:xfrm>
          <a:off x="0" y="0"/>
          <a:ext cx="0" cy="0"/>
          <a:chOff x="0" y="0"/>
          <a:chExt cx="0" cy="0"/>
        </a:xfrm>
      </p:grpSpPr>
      <p:sp>
        <p:nvSpPr>
          <p:cNvPr id="146" name="Google Shape;146;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51" name="Shape 151"/>
        <p:cNvGrpSpPr/>
        <p:nvPr/>
      </p:nvGrpSpPr>
      <p:grpSpPr>
        <a:xfrm>
          <a:off x="0" y="0"/>
          <a:ext cx="0" cy="0"/>
          <a:chOff x="0" y="0"/>
          <a:chExt cx="0" cy="0"/>
        </a:xfrm>
      </p:grpSpPr>
      <p:sp>
        <p:nvSpPr>
          <p:cNvPr id="152" name="Google Shape;152;p5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5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ubrik och punktlista">
  <p:cSld name="1_Rubrik och punktlista">
    <p:spTree>
      <p:nvGrpSpPr>
        <p:cNvPr id="157" name="Shape 157"/>
        <p:cNvGrpSpPr/>
        <p:nvPr/>
      </p:nvGrpSpPr>
      <p:grpSpPr>
        <a:xfrm>
          <a:off x="0" y="0"/>
          <a:ext cx="0" cy="0"/>
          <a:chOff x="0" y="0"/>
          <a:chExt cx="0" cy="0"/>
        </a:xfrm>
      </p:grpSpPr>
      <p:sp>
        <p:nvSpPr>
          <p:cNvPr id="158" name="Google Shape;158;g7ede08ef56_17_95"/>
          <p:cNvSpPr txBox="1"/>
          <p:nvPr>
            <p:ph type="title"/>
          </p:nvPr>
        </p:nvSpPr>
        <p:spPr>
          <a:xfrm>
            <a:off x="838200" y="1149843"/>
            <a:ext cx="8858100" cy="767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7ede08ef56_17_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7ede08ef56_17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161" name="Google Shape;161;g7ede08ef56_17_95"/>
          <p:cNvSpPr txBox="1"/>
          <p:nvPr>
            <p:ph idx="1" type="body"/>
          </p:nvPr>
        </p:nvSpPr>
        <p:spPr>
          <a:xfrm>
            <a:off x="838200" y="2060575"/>
            <a:ext cx="8858100" cy="40443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1000"/>
              </a:spcBef>
              <a:spcAft>
                <a:spcPts val="0"/>
              </a:spcAft>
              <a:buClr>
                <a:srgbClr val="3F3F3F"/>
              </a:buClr>
              <a:buSzPts val="2000"/>
              <a:buChar char="•"/>
              <a:defRPr/>
            </a:lvl1pPr>
            <a:lvl2pPr indent="-342900" lvl="1" marL="914400" algn="l">
              <a:lnSpc>
                <a:spcPct val="100000"/>
              </a:lnSpc>
              <a:spcBef>
                <a:spcPts val="500"/>
              </a:spcBef>
              <a:spcAft>
                <a:spcPts val="0"/>
              </a:spcAft>
              <a:buClr>
                <a:srgbClr val="3F3F3F"/>
              </a:buClr>
              <a:buSzPts val="1800"/>
              <a:buChar char="–"/>
              <a:defRPr sz="1800"/>
            </a:lvl2pPr>
            <a:lvl3pPr indent="-330200" lvl="2" marL="1371600" algn="l">
              <a:lnSpc>
                <a:spcPct val="100000"/>
              </a:lnSpc>
              <a:spcBef>
                <a:spcPts val="500"/>
              </a:spcBef>
              <a:spcAft>
                <a:spcPts val="0"/>
              </a:spcAft>
              <a:buClr>
                <a:srgbClr val="3F3F3F"/>
              </a:buClr>
              <a:buSzPts val="1600"/>
              <a:buChar char="o"/>
              <a:defRPr sz="16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g7ede08ef56_17_95"/>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0" name="Shape 180"/>
        <p:cNvGrpSpPr/>
        <p:nvPr/>
      </p:nvGrpSpPr>
      <p:grpSpPr>
        <a:xfrm>
          <a:off x="0" y="0"/>
          <a:ext cx="0" cy="0"/>
          <a:chOff x="0" y="0"/>
          <a:chExt cx="0" cy="0"/>
        </a:xfrm>
      </p:grpSpPr>
      <p:sp>
        <p:nvSpPr>
          <p:cNvPr id="181" name="Google Shape;181;g7ee300d8b6_63_358"/>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182" name="Google Shape;182;g7ee300d8b6_63_358"/>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bild">
  <p:cSld name="Rubrikbild">
    <p:spTree>
      <p:nvGrpSpPr>
        <p:cNvPr id="183" name="Shape 183"/>
        <p:cNvGrpSpPr/>
        <p:nvPr/>
      </p:nvGrpSpPr>
      <p:grpSpPr>
        <a:xfrm>
          <a:off x="0" y="0"/>
          <a:ext cx="0" cy="0"/>
          <a:chOff x="0" y="0"/>
          <a:chExt cx="0" cy="0"/>
        </a:xfrm>
      </p:grpSpPr>
      <p:sp>
        <p:nvSpPr>
          <p:cNvPr id="184" name="Google Shape;184;g7ee300d8b6_63_361"/>
          <p:cNvSpPr/>
          <p:nvPr>
            <p:ph idx="2" type="pic"/>
          </p:nvPr>
        </p:nvSpPr>
        <p:spPr>
          <a:xfrm>
            <a:off x="6430299" y="1180025"/>
            <a:ext cx="6784500" cy="6686100"/>
          </a:xfrm>
          <a:prstGeom prst="ellipse">
            <a:avLst/>
          </a:prstGeom>
          <a:solidFill>
            <a:schemeClr val="accent2"/>
          </a:solidFill>
          <a:ln>
            <a:noFill/>
          </a:ln>
        </p:spPr>
        <p:txBody>
          <a:bodyPr anchorCtr="0" anchor="t" bIns="34275" lIns="68575" spcFirstLastPara="1" rIns="68575" wrap="square" tIns="34275">
            <a:noAutofit/>
          </a:bodyPr>
          <a:lstStyle>
            <a:lvl1pPr lvl="0" marR="0" rtl="0" algn="l">
              <a:lnSpc>
                <a:spcPct val="100000"/>
              </a:lnSpc>
              <a:spcBef>
                <a:spcPts val="1067"/>
              </a:spcBef>
              <a:spcAft>
                <a:spcPts val="0"/>
              </a:spcAft>
              <a:buClr>
                <a:schemeClr val="accent6"/>
              </a:buClr>
              <a:buSzPts val="2000"/>
              <a:buFont typeface="Arial"/>
              <a:buChar char="•"/>
              <a:defRPr b="0" i="0" sz="2667" u="none" cap="none" strike="noStrike">
                <a:solidFill>
                  <a:schemeClr val="accent6"/>
                </a:solidFill>
                <a:latin typeface="Open Sans Light"/>
                <a:ea typeface="Open Sans Light"/>
                <a:cs typeface="Open Sans Light"/>
                <a:sym typeface="Open Sans Light"/>
              </a:defRPr>
            </a:lvl1pPr>
            <a:lvl2pPr lvl="1" marR="0" rtl="0" algn="l">
              <a:lnSpc>
                <a:spcPct val="100000"/>
              </a:lnSpc>
              <a:spcBef>
                <a:spcPts val="667"/>
              </a:spcBef>
              <a:spcAft>
                <a:spcPts val="0"/>
              </a:spcAft>
              <a:buClr>
                <a:schemeClr val="accent6"/>
              </a:buClr>
              <a:buSzPts val="1700"/>
              <a:buFont typeface="Arial"/>
              <a:buChar char="•"/>
              <a:defRPr b="0" i="0" sz="2267" u="none" cap="none" strike="noStrike">
                <a:solidFill>
                  <a:schemeClr val="accent6"/>
                </a:solidFill>
                <a:latin typeface="Open Sans Light"/>
                <a:ea typeface="Open Sans Light"/>
                <a:cs typeface="Open Sans Light"/>
                <a:sym typeface="Open Sans Light"/>
              </a:defRPr>
            </a:lvl2pPr>
            <a:lvl3pPr lvl="2" marR="0" rtl="0" algn="l">
              <a:lnSpc>
                <a:spcPct val="100000"/>
              </a:lnSpc>
              <a:spcBef>
                <a:spcPts val="667"/>
              </a:spcBef>
              <a:spcAft>
                <a:spcPts val="0"/>
              </a:spcAft>
              <a:buClr>
                <a:schemeClr val="accent6"/>
              </a:buClr>
              <a:buSzPts val="1400"/>
              <a:buFont typeface="Arial"/>
              <a:buChar char="•"/>
              <a:defRPr b="0" i="0" sz="1867" u="none" cap="none" strike="noStrike">
                <a:solidFill>
                  <a:schemeClr val="accent6"/>
                </a:solidFill>
                <a:latin typeface="Open Sans Light"/>
                <a:ea typeface="Open Sans Light"/>
                <a:cs typeface="Open Sans Light"/>
                <a:sym typeface="Open Sans Light"/>
              </a:defRPr>
            </a:lvl3pPr>
            <a:lvl4pPr lvl="3" marR="0" rtl="0" algn="l">
              <a:lnSpc>
                <a:spcPct val="100000"/>
              </a:lnSpc>
              <a:spcBef>
                <a:spcPts val="667"/>
              </a:spcBef>
              <a:spcAft>
                <a:spcPts val="0"/>
              </a:spcAft>
              <a:buClr>
                <a:schemeClr val="accent6"/>
              </a:buClr>
              <a:buSzPts val="1200"/>
              <a:buFont typeface="Arial"/>
              <a:buChar char="•"/>
              <a:defRPr b="0" i="0" sz="1600" u="none" cap="none" strike="noStrike">
                <a:solidFill>
                  <a:schemeClr val="accent6"/>
                </a:solidFill>
                <a:latin typeface="Open Sans Light"/>
                <a:ea typeface="Open Sans Light"/>
                <a:cs typeface="Open Sans Light"/>
                <a:sym typeface="Open Sans Light"/>
              </a:defRPr>
            </a:lvl4pPr>
            <a:lvl5pPr lvl="4" marR="0" rtl="0" algn="l">
              <a:lnSpc>
                <a:spcPct val="90000"/>
              </a:lnSpc>
              <a:spcBef>
                <a:spcPts val="667"/>
              </a:spcBef>
              <a:spcAft>
                <a:spcPts val="0"/>
              </a:spcAft>
              <a:buClr>
                <a:schemeClr val="dk1"/>
              </a:buClr>
              <a:buSzPts val="1400"/>
              <a:buFont typeface="Arial"/>
              <a:buChar char="•"/>
              <a:defRPr b="0" i="0" sz="1867"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6pPr>
            <a:lvl7pPr lvl="6"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7pPr>
            <a:lvl8pPr lvl="7"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8pPr>
            <a:lvl9pPr lvl="8"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9pPr>
          </a:lstStyle>
          <a:p/>
        </p:txBody>
      </p:sp>
      <p:sp>
        <p:nvSpPr>
          <p:cNvPr id="185" name="Google Shape;185;g7ee300d8b6_63_361"/>
          <p:cNvSpPr txBox="1"/>
          <p:nvPr>
            <p:ph type="ctrTitle"/>
          </p:nvPr>
        </p:nvSpPr>
        <p:spPr>
          <a:xfrm>
            <a:off x="695325" y="1773239"/>
            <a:ext cx="5400300" cy="1511700"/>
          </a:xfrm>
          <a:prstGeom prst="rect">
            <a:avLst/>
          </a:prstGeom>
          <a:noFill/>
          <a:ln>
            <a:noFill/>
          </a:ln>
        </p:spPr>
        <p:txBody>
          <a:bodyPr anchorCtr="0" anchor="b" bIns="34275" lIns="68575" spcFirstLastPara="1" rIns="68575" wrap="square" tIns="34275">
            <a:noAutofit/>
          </a:bodyPr>
          <a:lstStyle>
            <a:lvl1pPr lvl="0" algn="l">
              <a:lnSpc>
                <a:spcPct val="80000"/>
              </a:lnSpc>
              <a:spcBef>
                <a:spcPts val="1067"/>
              </a:spcBef>
              <a:spcAft>
                <a:spcPts val="0"/>
              </a:spcAft>
              <a:buClr>
                <a:schemeClr val="accent1"/>
              </a:buClr>
              <a:buSzPts val="3600"/>
              <a:buFont typeface="Trebuchet MS"/>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6" name="Google Shape;186;g7ee300d8b6_63_361"/>
          <p:cNvPicPr preferRelativeResize="0"/>
          <p:nvPr/>
        </p:nvPicPr>
        <p:blipFill rotWithShape="1">
          <a:blip r:embed="rId2">
            <a:alphaModFix/>
          </a:blip>
          <a:srcRect b="0" l="0" r="0" t="0"/>
          <a:stretch/>
        </p:blipFill>
        <p:spPr>
          <a:xfrm>
            <a:off x="528484" y="6030863"/>
            <a:ext cx="2286000" cy="381000"/>
          </a:xfrm>
          <a:prstGeom prst="rect">
            <a:avLst/>
          </a:prstGeom>
          <a:noFill/>
          <a:ln>
            <a:noFill/>
          </a:ln>
        </p:spPr>
      </p:pic>
      <p:sp>
        <p:nvSpPr>
          <p:cNvPr id="187" name="Google Shape;187;g7ee300d8b6_63_361"/>
          <p:cNvSpPr txBox="1"/>
          <p:nvPr>
            <p:ph idx="1" type="body"/>
          </p:nvPr>
        </p:nvSpPr>
        <p:spPr>
          <a:xfrm>
            <a:off x="695325" y="3429000"/>
            <a:ext cx="5400300" cy="720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1067"/>
              </a:spcBef>
              <a:spcAft>
                <a:spcPts val="0"/>
              </a:spcAft>
              <a:buClr>
                <a:schemeClr val="accent1"/>
              </a:buClr>
              <a:buSzPts val="2000"/>
              <a:buNone/>
              <a:defRPr>
                <a:solidFill>
                  <a:schemeClr val="accent1"/>
                </a:solidFill>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88" name="Shape 188"/>
        <p:cNvGrpSpPr/>
        <p:nvPr/>
      </p:nvGrpSpPr>
      <p:grpSpPr>
        <a:xfrm>
          <a:off x="0" y="0"/>
          <a:ext cx="0" cy="0"/>
          <a:chOff x="0" y="0"/>
          <a:chExt cx="0" cy="0"/>
        </a:xfrm>
      </p:grpSpPr>
      <p:sp>
        <p:nvSpPr>
          <p:cNvPr id="189" name="Google Shape;189;g7ee300d8b6_63_366"/>
          <p:cNvSpPr txBox="1"/>
          <p:nvPr>
            <p:ph type="title"/>
          </p:nvPr>
        </p:nvSpPr>
        <p:spPr>
          <a:xfrm>
            <a:off x="838200" y="573779"/>
            <a:ext cx="6626100" cy="7671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g7ee300d8b6_63_366"/>
          <p:cNvSpPr txBox="1"/>
          <p:nvPr>
            <p:ph idx="1" type="body"/>
          </p:nvPr>
        </p:nvSpPr>
        <p:spPr>
          <a:xfrm>
            <a:off x="838200" y="1484784"/>
            <a:ext cx="6626100" cy="4620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91" name="Google Shape;191;g7ee300d8b6_63_366"/>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192" name="Google Shape;192;g7ee300d8b6_63_366"/>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ubrik och innehåll">
  <p:cSld name="1_Rubrik och innehåll">
    <p:spTree>
      <p:nvGrpSpPr>
        <p:cNvPr id="193" name="Shape 193"/>
        <p:cNvGrpSpPr/>
        <p:nvPr/>
      </p:nvGrpSpPr>
      <p:grpSpPr>
        <a:xfrm>
          <a:off x="0" y="0"/>
          <a:ext cx="0" cy="0"/>
          <a:chOff x="0" y="0"/>
          <a:chExt cx="0" cy="0"/>
        </a:xfrm>
      </p:grpSpPr>
      <p:sp>
        <p:nvSpPr>
          <p:cNvPr id="194" name="Google Shape;194;g7ee300d8b6_63_371"/>
          <p:cNvSpPr txBox="1"/>
          <p:nvPr>
            <p:ph type="title"/>
          </p:nvPr>
        </p:nvSpPr>
        <p:spPr>
          <a:xfrm>
            <a:off x="838200" y="573779"/>
            <a:ext cx="8858100" cy="7671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g7ee300d8b6_63_371"/>
          <p:cNvSpPr txBox="1"/>
          <p:nvPr>
            <p:ph idx="1" type="body"/>
          </p:nvPr>
        </p:nvSpPr>
        <p:spPr>
          <a:xfrm>
            <a:off x="838200" y="1484784"/>
            <a:ext cx="8858100" cy="4620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96" name="Google Shape;196;g7ee300d8b6_63_371"/>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197" name="Google Shape;197;g7ee300d8b6_63_371"/>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punktlista o bild">
  <p:cSld name="Rubrik punktlista o bild">
    <p:spTree>
      <p:nvGrpSpPr>
        <p:cNvPr id="25" name="Shape 25"/>
        <p:cNvGrpSpPr/>
        <p:nvPr/>
      </p:nvGrpSpPr>
      <p:grpSpPr>
        <a:xfrm>
          <a:off x="0" y="0"/>
          <a:ext cx="0" cy="0"/>
          <a:chOff x="0" y="0"/>
          <a:chExt cx="0" cy="0"/>
        </a:xfrm>
      </p:grpSpPr>
      <p:sp>
        <p:nvSpPr>
          <p:cNvPr id="26" name="Google Shape;26;p35"/>
          <p:cNvSpPr txBox="1"/>
          <p:nvPr>
            <p:ph type="title"/>
          </p:nvPr>
        </p:nvSpPr>
        <p:spPr>
          <a:xfrm>
            <a:off x="838200" y="1149843"/>
            <a:ext cx="6625952" cy="76698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 type="body"/>
          </p:nvPr>
        </p:nvSpPr>
        <p:spPr>
          <a:xfrm>
            <a:off x="838200" y="2060848"/>
            <a:ext cx="6625952" cy="4071852"/>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1000"/>
              </a:spcBef>
              <a:spcAft>
                <a:spcPts val="0"/>
              </a:spcAft>
              <a:buClr>
                <a:srgbClr val="3F3F3F"/>
              </a:buClr>
              <a:buSzPts val="2000"/>
              <a:buChar char="•"/>
              <a:defRPr>
                <a:solidFill>
                  <a:srgbClr val="3F3F3F"/>
                </a:solidFill>
              </a:defRPr>
            </a:lvl1pPr>
            <a:lvl2pPr indent="-342900" lvl="1" marL="914400" algn="l">
              <a:lnSpc>
                <a:spcPct val="100000"/>
              </a:lnSpc>
              <a:spcBef>
                <a:spcPts val="500"/>
              </a:spcBef>
              <a:spcAft>
                <a:spcPts val="0"/>
              </a:spcAft>
              <a:buClr>
                <a:srgbClr val="3F3F3F"/>
              </a:buClr>
              <a:buSzPts val="1800"/>
              <a:buChar char="–"/>
              <a:defRPr sz="1800">
                <a:solidFill>
                  <a:srgbClr val="3F3F3F"/>
                </a:solidFill>
              </a:defRPr>
            </a:lvl2pPr>
            <a:lvl3pPr indent="-330200" lvl="2" marL="1371600" algn="l">
              <a:lnSpc>
                <a:spcPct val="100000"/>
              </a:lnSpc>
              <a:spcBef>
                <a:spcPts val="500"/>
              </a:spcBef>
              <a:spcAft>
                <a:spcPts val="0"/>
              </a:spcAft>
              <a:buClr>
                <a:srgbClr val="3F3F3F"/>
              </a:buClr>
              <a:buSzPts val="1600"/>
              <a:buChar char="o"/>
              <a:defRPr sz="1600">
                <a:solidFill>
                  <a:srgbClr val="3F3F3F"/>
                </a:solidFill>
              </a:defRPr>
            </a:lvl3pPr>
            <a:lvl4pPr indent="-323850" lvl="3" marL="1828800" algn="l">
              <a:lnSpc>
                <a:spcPct val="100000"/>
              </a:lnSpc>
              <a:spcBef>
                <a:spcPts val="500"/>
              </a:spcBef>
              <a:spcAft>
                <a:spcPts val="0"/>
              </a:spcAft>
              <a:buClr>
                <a:srgbClr val="3F3F3F"/>
              </a:buClr>
              <a:buSzPts val="1500"/>
              <a:buChar char="–"/>
              <a:defRPr sz="1500">
                <a:solidFill>
                  <a:srgbClr val="3F3F3F"/>
                </a:solidFill>
              </a:defRPr>
            </a:lvl4pPr>
            <a:lvl5pPr indent="-323850" lvl="4" marL="2286000" algn="l">
              <a:lnSpc>
                <a:spcPct val="100000"/>
              </a:lnSpc>
              <a:spcBef>
                <a:spcPts val="500"/>
              </a:spcBef>
              <a:spcAft>
                <a:spcPts val="0"/>
              </a:spcAft>
              <a:buClr>
                <a:schemeClr val="dk1"/>
              </a:buClr>
              <a:buSzPts val="1500"/>
              <a:buChar char="•"/>
              <a:defRPr sz="15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p:nvPr>
            <p:ph idx="2" type="pic"/>
          </p:nvPr>
        </p:nvSpPr>
        <p:spPr>
          <a:xfrm>
            <a:off x="7608168" y="0"/>
            <a:ext cx="4583832" cy="6858000"/>
          </a:xfrm>
          <a:prstGeom prst="rect">
            <a:avLst/>
          </a:prstGeom>
          <a:solidFill>
            <a:srgbClr val="D3F3F8">
              <a:alpha val="40000"/>
            </a:srgbClr>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lvl="2"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lvl="3"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lvl="4"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5"/>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ubrik och innehåll">
  <p:cSld name="2_Rubrik och innehåll">
    <p:spTree>
      <p:nvGrpSpPr>
        <p:cNvPr id="198" name="Shape 198"/>
        <p:cNvGrpSpPr/>
        <p:nvPr/>
      </p:nvGrpSpPr>
      <p:grpSpPr>
        <a:xfrm>
          <a:off x="0" y="0"/>
          <a:ext cx="0" cy="0"/>
          <a:chOff x="0" y="0"/>
          <a:chExt cx="0" cy="0"/>
        </a:xfrm>
      </p:grpSpPr>
      <p:sp>
        <p:nvSpPr>
          <p:cNvPr id="199" name="Google Shape;199;g7ee300d8b6_63_376"/>
          <p:cNvSpPr txBox="1"/>
          <p:nvPr>
            <p:ph type="title"/>
          </p:nvPr>
        </p:nvSpPr>
        <p:spPr>
          <a:xfrm>
            <a:off x="838200" y="573779"/>
            <a:ext cx="10515600" cy="7671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0" name="Google Shape;200;g7ee300d8b6_63_376"/>
          <p:cNvSpPr txBox="1"/>
          <p:nvPr>
            <p:ph idx="1" type="body"/>
          </p:nvPr>
        </p:nvSpPr>
        <p:spPr>
          <a:xfrm>
            <a:off x="838200" y="1484784"/>
            <a:ext cx="10515600" cy="4620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01" name="Google Shape;201;g7ee300d8b6_63_376"/>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02" name="Google Shape;202;g7ee300d8b6_63_376"/>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Avsnittsrubrik">
  <p:cSld name="1_Avsnittsrubrik">
    <p:spTree>
      <p:nvGrpSpPr>
        <p:cNvPr id="203" name="Shape 203"/>
        <p:cNvGrpSpPr/>
        <p:nvPr/>
      </p:nvGrpSpPr>
      <p:grpSpPr>
        <a:xfrm>
          <a:off x="0" y="0"/>
          <a:ext cx="0" cy="0"/>
          <a:chOff x="0" y="0"/>
          <a:chExt cx="0" cy="0"/>
        </a:xfrm>
      </p:grpSpPr>
      <p:sp>
        <p:nvSpPr>
          <p:cNvPr id="204" name="Google Shape;204;g7ee300d8b6_63_381"/>
          <p:cNvSpPr/>
          <p:nvPr>
            <p:ph idx="2" type="pic"/>
          </p:nvPr>
        </p:nvSpPr>
        <p:spPr>
          <a:xfrm>
            <a:off x="0" y="0"/>
            <a:ext cx="12192000" cy="6858000"/>
          </a:xfrm>
          <a:prstGeom prst="rect">
            <a:avLst/>
          </a:prstGeom>
          <a:solidFill>
            <a:srgbClr val="F5FBFE"/>
          </a:solidFill>
          <a:ln>
            <a:noFill/>
          </a:ln>
        </p:spPr>
        <p:txBody>
          <a:bodyPr anchorCtr="0" anchor="t" bIns="34275" lIns="68575" spcFirstLastPara="1" rIns="68575" wrap="square" tIns="34275">
            <a:noAutofit/>
          </a:bodyPr>
          <a:lstStyle>
            <a:lvl1pPr lvl="0" marR="0" rtl="0" algn="l">
              <a:lnSpc>
                <a:spcPct val="100000"/>
              </a:lnSpc>
              <a:spcBef>
                <a:spcPts val="1067"/>
              </a:spcBef>
              <a:spcAft>
                <a:spcPts val="0"/>
              </a:spcAft>
              <a:buClr>
                <a:schemeClr val="accent6"/>
              </a:buClr>
              <a:buSzPts val="2000"/>
              <a:buFont typeface="Arial"/>
              <a:buChar char="•"/>
              <a:defRPr b="0" i="0" sz="2667" u="none" cap="none" strike="noStrike">
                <a:solidFill>
                  <a:schemeClr val="accent6"/>
                </a:solidFill>
                <a:latin typeface="Open Sans Light"/>
                <a:ea typeface="Open Sans Light"/>
                <a:cs typeface="Open Sans Light"/>
                <a:sym typeface="Open Sans Light"/>
              </a:defRPr>
            </a:lvl1pPr>
            <a:lvl2pPr lvl="1" marR="0" rtl="0" algn="l">
              <a:lnSpc>
                <a:spcPct val="100000"/>
              </a:lnSpc>
              <a:spcBef>
                <a:spcPts val="667"/>
              </a:spcBef>
              <a:spcAft>
                <a:spcPts val="0"/>
              </a:spcAft>
              <a:buClr>
                <a:schemeClr val="accent6"/>
              </a:buClr>
              <a:buSzPts val="1700"/>
              <a:buFont typeface="Arial"/>
              <a:buChar char="•"/>
              <a:defRPr b="0" i="0" sz="2267" u="none" cap="none" strike="noStrike">
                <a:solidFill>
                  <a:schemeClr val="accent6"/>
                </a:solidFill>
                <a:latin typeface="Open Sans Light"/>
                <a:ea typeface="Open Sans Light"/>
                <a:cs typeface="Open Sans Light"/>
                <a:sym typeface="Open Sans Light"/>
              </a:defRPr>
            </a:lvl2pPr>
            <a:lvl3pPr lvl="2" marR="0" rtl="0" algn="l">
              <a:lnSpc>
                <a:spcPct val="100000"/>
              </a:lnSpc>
              <a:spcBef>
                <a:spcPts val="667"/>
              </a:spcBef>
              <a:spcAft>
                <a:spcPts val="0"/>
              </a:spcAft>
              <a:buClr>
                <a:schemeClr val="accent6"/>
              </a:buClr>
              <a:buSzPts val="1400"/>
              <a:buFont typeface="Arial"/>
              <a:buChar char="•"/>
              <a:defRPr b="0" i="0" sz="1867" u="none" cap="none" strike="noStrike">
                <a:solidFill>
                  <a:schemeClr val="accent6"/>
                </a:solidFill>
                <a:latin typeface="Open Sans Light"/>
                <a:ea typeface="Open Sans Light"/>
                <a:cs typeface="Open Sans Light"/>
                <a:sym typeface="Open Sans Light"/>
              </a:defRPr>
            </a:lvl3pPr>
            <a:lvl4pPr lvl="3" marR="0" rtl="0" algn="l">
              <a:lnSpc>
                <a:spcPct val="100000"/>
              </a:lnSpc>
              <a:spcBef>
                <a:spcPts val="667"/>
              </a:spcBef>
              <a:spcAft>
                <a:spcPts val="0"/>
              </a:spcAft>
              <a:buClr>
                <a:schemeClr val="accent6"/>
              </a:buClr>
              <a:buSzPts val="1200"/>
              <a:buFont typeface="Arial"/>
              <a:buChar char="•"/>
              <a:defRPr b="0" i="0" sz="1600" u="none" cap="none" strike="noStrike">
                <a:solidFill>
                  <a:schemeClr val="accent6"/>
                </a:solidFill>
                <a:latin typeface="Open Sans Light"/>
                <a:ea typeface="Open Sans Light"/>
                <a:cs typeface="Open Sans Light"/>
                <a:sym typeface="Open Sans Light"/>
              </a:defRPr>
            </a:lvl4pPr>
            <a:lvl5pPr lvl="4" marR="0" rtl="0" algn="l">
              <a:lnSpc>
                <a:spcPct val="90000"/>
              </a:lnSpc>
              <a:spcBef>
                <a:spcPts val="667"/>
              </a:spcBef>
              <a:spcAft>
                <a:spcPts val="0"/>
              </a:spcAft>
              <a:buClr>
                <a:schemeClr val="dk1"/>
              </a:buClr>
              <a:buSzPts val="1400"/>
              <a:buFont typeface="Arial"/>
              <a:buChar char="•"/>
              <a:defRPr b="0" i="0" sz="1867"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6pPr>
            <a:lvl7pPr lvl="6"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7pPr>
            <a:lvl8pPr lvl="7"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8pPr>
            <a:lvl9pPr lvl="8"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9pPr>
          </a:lstStyle>
          <a:p/>
        </p:txBody>
      </p:sp>
      <p:sp>
        <p:nvSpPr>
          <p:cNvPr id="205" name="Google Shape;205;g7ee300d8b6_63_381"/>
          <p:cNvSpPr txBox="1"/>
          <p:nvPr>
            <p:ph idx="1" type="body"/>
          </p:nvPr>
        </p:nvSpPr>
        <p:spPr>
          <a:xfrm>
            <a:off x="6981604" y="2917733"/>
            <a:ext cx="5210400" cy="1806300"/>
          </a:xfrm>
          <a:prstGeom prst="rect">
            <a:avLst/>
          </a:prstGeom>
          <a:solidFill>
            <a:schemeClr val="lt1">
              <a:alpha val="81176"/>
            </a:schemeClr>
          </a:solidFill>
          <a:ln>
            <a:noFill/>
          </a:ln>
        </p:spPr>
        <p:txBody>
          <a:bodyPr anchorCtr="0" anchor="ctr" bIns="108000" lIns="324000" spcFirstLastPara="1" rIns="540000" wrap="square" tIns="108000">
            <a:noAutofit/>
          </a:bodyPr>
          <a:lstStyle>
            <a:lvl1pPr indent="-228600" lvl="0" marL="457200" algn="l">
              <a:lnSpc>
                <a:spcPct val="100000"/>
              </a:lnSpc>
              <a:spcBef>
                <a:spcPts val="1067"/>
              </a:spcBef>
              <a:spcAft>
                <a:spcPts val="0"/>
              </a:spcAft>
              <a:buClr>
                <a:srgbClr val="002857"/>
              </a:buClr>
              <a:buSzPts val="2700"/>
              <a:buNone/>
              <a:defRPr sz="3600">
                <a:solidFill>
                  <a:srgbClr val="002857"/>
                </a:solidFill>
                <a:latin typeface="Trebuchet MS"/>
                <a:ea typeface="Trebuchet MS"/>
                <a:cs typeface="Trebuchet MS"/>
                <a:sym typeface="Trebuchet MS"/>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206" name="Shape 206"/>
        <p:cNvGrpSpPr/>
        <p:nvPr/>
      </p:nvGrpSpPr>
      <p:grpSpPr>
        <a:xfrm>
          <a:off x="0" y="0"/>
          <a:ext cx="0" cy="0"/>
          <a:chOff x="0" y="0"/>
          <a:chExt cx="0" cy="0"/>
        </a:xfrm>
      </p:grpSpPr>
      <p:sp>
        <p:nvSpPr>
          <p:cNvPr id="207" name="Google Shape;207;g7ee300d8b6_63_384"/>
          <p:cNvSpPr txBox="1"/>
          <p:nvPr>
            <p:ph type="title"/>
          </p:nvPr>
        </p:nvSpPr>
        <p:spPr>
          <a:xfrm>
            <a:off x="838200" y="573779"/>
            <a:ext cx="10515600" cy="7671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g7ee300d8b6_63_384"/>
          <p:cNvSpPr txBox="1"/>
          <p:nvPr>
            <p:ph idx="1" type="body"/>
          </p:nvPr>
        </p:nvSpPr>
        <p:spPr>
          <a:xfrm>
            <a:off x="838200" y="1484784"/>
            <a:ext cx="5181600" cy="4692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09" name="Google Shape;209;g7ee300d8b6_63_384"/>
          <p:cNvSpPr txBox="1"/>
          <p:nvPr>
            <p:ph idx="2" type="body"/>
          </p:nvPr>
        </p:nvSpPr>
        <p:spPr>
          <a:xfrm>
            <a:off x="6172200" y="1484784"/>
            <a:ext cx="5181600" cy="4692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10" name="Google Shape;210;g7ee300d8b6_63_384"/>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11" name="Google Shape;211;g7ee300d8b6_63_384"/>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212" name="Shape 212"/>
        <p:cNvGrpSpPr/>
        <p:nvPr/>
      </p:nvGrpSpPr>
      <p:grpSpPr>
        <a:xfrm>
          <a:off x="0" y="0"/>
          <a:ext cx="0" cy="0"/>
          <a:chOff x="0" y="0"/>
          <a:chExt cx="0" cy="0"/>
        </a:xfrm>
      </p:grpSpPr>
      <p:sp>
        <p:nvSpPr>
          <p:cNvPr id="213" name="Google Shape;213;g7ee300d8b6_63_390"/>
          <p:cNvSpPr txBox="1"/>
          <p:nvPr>
            <p:ph type="title"/>
          </p:nvPr>
        </p:nvSpPr>
        <p:spPr>
          <a:xfrm>
            <a:off x="839788" y="437133"/>
            <a:ext cx="10515600" cy="903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4" name="Google Shape;214;g7ee300d8b6_63_390"/>
          <p:cNvSpPr txBox="1"/>
          <p:nvPr>
            <p:ph idx="1" type="body"/>
          </p:nvPr>
        </p:nvSpPr>
        <p:spPr>
          <a:xfrm>
            <a:off x="839788" y="1440780"/>
            <a:ext cx="5157900" cy="824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1067"/>
              </a:spcBef>
              <a:spcAft>
                <a:spcPts val="0"/>
              </a:spcAft>
              <a:buClr>
                <a:schemeClr val="accent6"/>
              </a:buClr>
              <a:buSzPts val="1800"/>
              <a:buNone/>
              <a:defRPr b="1" sz="2400"/>
            </a:lvl1pPr>
            <a:lvl2pPr indent="-228600" lvl="1" marL="914400" algn="l">
              <a:lnSpc>
                <a:spcPct val="100000"/>
              </a:lnSpc>
              <a:spcBef>
                <a:spcPts val="667"/>
              </a:spcBef>
              <a:spcAft>
                <a:spcPts val="0"/>
              </a:spcAft>
              <a:buClr>
                <a:schemeClr val="accent6"/>
              </a:buClr>
              <a:buSzPts val="1500"/>
              <a:buNone/>
              <a:defRPr b="1" sz="2000"/>
            </a:lvl2pPr>
            <a:lvl3pPr indent="-228600" lvl="2" marL="1371600" algn="l">
              <a:lnSpc>
                <a:spcPct val="100000"/>
              </a:lnSpc>
              <a:spcBef>
                <a:spcPts val="667"/>
              </a:spcBef>
              <a:spcAft>
                <a:spcPts val="0"/>
              </a:spcAft>
              <a:buClr>
                <a:schemeClr val="accent6"/>
              </a:buClr>
              <a:buSzPts val="1400"/>
              <a:buNone/>
              <a:defRPr b="1" sz="1867"/>
            </a:lvl3pPr>
            <a:lvl4pPr indent="-228600" lvl="3" marL="1828800" algn="l">
              <a:lnSpc>
                <a:spcPct val="100000"/>
              </a:lnSpc>
              <a:spcBef>
                <a:spcPts val="667"/>
              </a:spcBef>
              <a:spcAft>
                <a:spcPts val="0"/>
              </a:spcAft>
              <a:buClr>
                <a:schemeClr val="accent6"/>
              </a:buClr>
              <a:buSzPts val="1200"/>
              <a:buNone/>
              <a:defRPr b="1" sz="1600"/>
            </a:lvl4pPr>
            <a:lvl5pPr indent="-228600" lvl="4" marL="2286000" algn="l">
              <a:lnSpc>
                <a:spcPct val="90000"/>
              </a:lnSpc>
              <a:spcBef>
                <a:spcPts val="667"/>
              </a:spcBef>
              <a:spcAft>
                <a:spcPts val="0"/>
              </a:spcAft>
              <a:buClr>
                <a:schemeClr val="dk1"/>
              </a:buClr>
              <a:buSzPts val="1200"/>
              <a:buNone/>
              <a:defRPr b="1" sz="1600"/>
            </a:lvl5pPr>
            <a:lvl6pPr indent="-228600" lvl="5" marL="2743200" algn="l">
              <a:lnSpc>
                <a:spcPct val="90000"/>
              </a:lnSpc>
              <a:spcBef>
                <a:spcPts val="533"/>
              </a:spcBef>
              <a:spcAft>
                <a:spcPts val="0"/>
              </a:spcAft>
              <a:buClr>
                <a:schemeClr val="dk1"/>
              </a:buClr>
              <a:buSzPts val="1200"/>
              <a:buNone/>
              <a:defRPr b="1" sz="1600"/>
            </a:lvl6pPr>
            <a:lvl7pPr indent="-228600" lvl="6" marL="3200400" algn="l">
              <a:lnSpc>
                <a:spcPct val="90000"/>
              </a:lnSpc>
              <a:spcBef>
                <a:spcPts val="533"/>
              </a:spcBef>
              <a:spcAft>
                <a:spcPts val="0"/>
              </a:spcAft>
              <a:buClr>
                <a:schemeClr val="dk1"/>
              </a:buClr>
              <a:buSzPts val="1200"/>
              <a:buNone/>
              <a:defRPr b="1" sz="1600"/>
            </a:lvl7pPr>
            <a:lvl8pPr indent="-228600" lvl="7" marL="3657600" algn="l">
              <a:lnSpc>
                <a:spcPct val="90000"/>
              </a:lnSpc>
              <a:spcBef>
                <a:spcPts val="533"/>
              </a:spcBef>
              <a:spcAft>
                <a:spcPts val="0"/>
              </a:spcAft>
              <a:buClr>
                <a:schemeClr val="dk1"/>
              </a:buClr>
              <a:buSzPts val="1200"/>
              <a:buNone/>
              <a:defRPr b="1" sz="1600"/>
            </a:lvl8pPr>
            <a:lvl9pPr indent="-228600" lvl="8" marL="4114800" algn="l">
              <a:lnSpc>
                <a:spcPct val="90000"/>
              </a:lnSpc>
              <a:spcBef>
                <a:spcPts val="533"/>
              </a:spcBef>
              <a:spcAft>
                <a:spcPts val="0"/>
              </a:spcAft>
              <a:buClr>
                <a:schemeClr val="dk1"/>
              </a:buClr>
              <a:buSzPts val="1200"/>
              <a:buNone/>
              <a:defRPr b="1" sz="1600"/>
            </a:lvl9pPr>
          </a:lstStyle>
          <a:p/>
        </p:txBody>
      </p:sp>
      <p:sp>
        <p:nvSpPr>
          <p:cNvPr id="215" name="Google Shape;215;g7ee300d8b6_63_390"/>
          <p:cNvSpPr txBox="1"/>
          <p:nvPr>
            <p:ph idx="2" type="body"/>
          </p:nvPr>
        </p:nvSpPr>
        <p:spPr>
          <a:xfrm>
            <a:off x="839788" y="2264692"/>
            <a:ext cx="5157900" cy="3684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16" name="Google Shape;216;g7ee300d8b6_63_390"/>
          <p:cNvSpPr txBox="1"/>
          <p:nvPr>
            <p:ph idx="3" type="body"/>
          </p:nvPr>
        </p:nvSpPr>
        <p:spPr>
          <a:xfrm>
            <a:off x="6172200" y="1440780"/>
            <a:ext cx="5183100" cy="8241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1067"/>
              </a:spcBef>
              <a:spcAft>
                <a:spcPts val="0"/>
              </a:spcAft>
              <a:buClr>
                <a:schemeClr val="accent6"/>
              </a:buClr>
              <a:buSzPts val="1800"/>
              <a:buNone/>
              <a:defRPr b="1" sz="2400"/>
            </a:lvl1pPr>
            <a:lvl2pPr indent="-228600" lvl="1" marL="914400" algn="l">
              <a:lnSpc>
                <a:spcPct val="100000"/>
              </a:lnSpc>
              <a:spcBef>
                <a:spcPts val="667"/>
              </a:spcBef>
              <a:spcAft>
                <a:spcPts val="0"/>
              </a:spcAft>
              <a:buClr>
                <a:schemeClr val="accent6"/>
              </a:buClr>
              <a:buSzPts val="1500"/>
              <a:buNone/>
              <a:defRPr b="1" sz="2000"/>
            </a:lvl2pPr>
            <a:lvl3pPr indent="-228600" lvl="2" marL="1371600" algn="l">
              <a:lnSpc>
                <a:spcPct val="100000"/>
              </a:lnSpc>
              <a:spcBef>
                <a:spcPts val="667"/>
              </a:spcBef>
              <a:spcAft>
                <a:spcPts val="0"/>
              </a:spcAft>
              <a:buClr>
                <a:schemeClr val="accent6"/>
              </a:buClr>
              <a:buSzPts val="1400"/>
              <a:buNone/>
              <a:defRPr b="1" sz="1867"/>
            </a:lvl3pPr>
            <a:lvl4pPr indent="-228600" lvl="3" marL="1828800" algn="l">
              <a:lnSpc>
                <a:spcPct val="100000"/>
              </a:lnSpc>
              <a:spcBef>
                <a:spcPts val="667"/>
              </a:spcBef>
              <a:spcAft>
                <a:spcPts val="0"/>
              </a:spcAft>
              <a:buClr>
                <a:schemeClr val="accent6"/>
              </a:buClr>
              <a:buSzPts val="1200"/>
              <a:buNone/>
              <a:defRPr b="1" sz="1600"/>
            </a:lvl4pPr>
            <a:lvl5pPr indent="-228600" lvl="4" marL="2286000" algn="l">
              <a:lnSpc>
                <a:spcPct val="90000"/>
              </a:lnSpc>
              <a:spcBef>
                <a:spcPts val="667"/>
              </a:spcBef>
              <a:spcAft>
                <a:spcPts val="0"/>
              </a:spcAft>
              <a:buClr>
                <a:schemeClr val="dk1"/>
              </a:buClr>
              <a:buSzPts val="1200"/>
              <a:buNone/>
              <a:defRPr b="1" sz="1600"/>
            </a:lvl5pPr>
            <a:lvl6pPr indent="-228600" lvl="5" marL="2743200" algn="l">
              <a:lnSpc>
                <a:spcPct val="90000"/>
              </a:lnSpc>
              <a:spcBef>
                <a:spcPts val="533"/>
              </a:spcBef>
              <a:spcAft>
                <a:spcPts val="0"/>
              </a:spcAft>
              <a:buClr>
                <a:schemeClr val="dk1"/>
              </a:buClr>
              <a:buSzPts val="1200"/>
              <a:buNone/>
              <a:defRPr b="1" sz="1600"/>
            </a:lvl6pPr>
            <a:lvl7pPr indent="-228600" lvl="6" marL="3200400" algn="l">
              <a:lnSpc>
                <a:spcPct val="90000"/>
              </a:lnSpc>
              <a:spcBef>
                <a:spcPts val="533"/>
              </a:spcBef>
              <a:spcAft>
                <a:spcPts val="0"/>
              </a:spcAft>
              <a:buClr>
                <a:schemeClr val="dk1"/>
              </a:buClr>
              <a:buSzPts val="1200"/>
              <a:buNone/>
              <a:defRPr b="1" sz="1600"/>
            </a:lvl7pPr>
            <a:lvl8pPr indent="-228600" lvl="7" marL="3657600" algn="l">
              <a:lnSpc>
                <a:spcPct val="90000"/>
              </a:lnSpc>
              <a:spcBef>
                <a:spcPts val="533"/>
              </a:spcBef>
              <a:spcAft>
                <a:spcPts val="0"/>
              </a:spcAft>
              <a:buClr>
                <a:schemeClr val="dk1"/>
              </a:buClr>
              <a:buSzPts val="1200"/>
              <a:buNone/>
              <a:defRPr b="1" sz="1600"/>
            </a:lvl8pPr>
            <a:lvl9pPr indent="-228600" lvl="8" marL="4114800" algn="l">
              <a:lnSpc>
                <a:spcPct val="90000"/>
              </a:lnSpc>
              <a:spcBef>
                <a:spcPts val="533"/>
              </a:spcBef>
              <a:spcAft>
                <a:spcPts val="0"/>
              </a:spcAft>
              <a:buClr>
                <a:schemeClr val="dk1"/>
              </a:buClr>
              <a:buSzPts val="1200"/>
              <a:buNone/>
              <a:defRPr b="1" sz="1600"/>
            </a:lvl9pPr>
          </a:lstStyle>
          <a:p/>
        </p:txBody>
      </p:sp>
      <p:sp>
        <p:nvSpPr>
          <p:cNvPr id="217" name="Google Shape;217;g7ee300d8b6_63_390"/>
          <p:cNvSpPr txBox="1"/>
          <p:nvPr>
            <p:ph idx="4" type="body"/>
          </p:nvPr>
        </p:nvSpPr>
        <p:spPr>
          <a:xfrm>
            <a:off x="6172200" y="2264692"/>
            <a:ext cx="5183100" cy="3684300"/>
          </a:xfrm>
          <a:prstGeom prst="rect">
            <a:avLst/>
          </a:prstGeom>
          <a:noFill/>
          <a:ln>
            <a:noFill/>
          </a:ln>
        </p:spPr>
        <p:txBody>
          <a:bodyPr anchorCtr="0" anchor="t" bIns="34275" lIns="68575" spcFirstLastPara="1" rIns="68575" wrap="square" tIns="34275">
            <a:noAutofit/>
          </a:bodyPr>
          <a:lstStyle>
            <a:lvl1pPr indent="-317500" lvl="0" marL="457200" algn="l">
              <a:lnSpc>
                <a:spcPct val="100000"/>
              </a:lnSpc>
              <a:spcBef>
                <a:spcPts val="1067"/>
              </a:spcBef>
              <a:spcAft>
                <a:spcPts val="0"/>
              </a:spcAft>
              <a:buClr>
                <a:schemeClr val="accent6"/>
              </a:buClr>
              <a:buSzPts val="1400"/>
              <a:buChar char="•"/>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18" name="Google Shape;218;g7ee300d8b6_63_390"/>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19" name="Google Shape;219;g7ee300d8b6_63_390"/>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220" name="Shape 220"/>
        <p:cNvGrpSpPr/>
        <p:nvPr/>
      </p:nvGrpSpPr>
      <p:grpSpPr>
        <a:xfrm>
          <a:off x="0" y="0"/>
          <a:ext cx="0" cy="0"/>
          <a:chOff x="0" y="0"/>
          <a:chExt cx="0" cy="0"/>
        </a:xfrm>
      </p:grpSpPr>
      <p:sp>
        <p:nvSpPr>
          <p:cNvPr id="221" name="Google Shape;221;g7ee300d8b6_63_398"/>
          <p:cNvSpPr txBox="1"/>
          <p:nvPr>
            <p:ph type="title"/>
          </p:nvPr>
        </p:nvSpPr>
        <p:spPr>
          <a:xfrm>
            <a:off x="838200" y="573779"/>
            <a:ext cx="10515600" cy="7671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2" name="Google Shape;222;g7ee300d8b6_63_398"/>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23" name="Google Shape;223;g7ee300d8b6_63_398"/>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224" name="Shape 224"/>
        <p:cNvGrpSpPr/>
        <p:nvPr/>
      </p:nvGrpSpPr>
      <p:grpSpPr>
        <a:xfrm>
          <a:off x="0" y="0"/>
          <a:ext cx="0" cy="0"/>
          <a:chOff x="0" y="0"/>
          <a:chExt cx="0" cy="0"/>
        </a:xfrm>
      </p:grpSpPr>
      <p:sp>
        <p:nvSpPr>
          <p:cNvPr id="225" name="Google Shape;225;g7ee300d8b6_63_402"/>
          <p:cNvSpPr txBox="1"/>
          <p:nvPr>
            <p:ph type="title"/>
          </p:nvPr>
        </p:nvSpPr>
        <p:spPr>
          <a:xfrm>
            <a:off x="839788" y="224349"/>
            <a:ext cx="3932100" cy="1116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2400"/>
              <a:buFont typeface="Trebuchet MS"/>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g7ee300d8b6_63_402"/>
          <p:cNvSpPr txBox="1"/>
          <p:nvPr>
            <p:ph idx="1" type="body"/>
          </p:nvPr>
        </p:nvSpPr>
        <p:spPr>
          <a:xfrm>
            <a:off x="5183188" y="224349"/>
            <a:ext cx="6172500" cy="5636700"/>
          </a:xfrm>
          <a:prstGeom prst="rect">
            <a:avLst/>
          </a:prstGeom>
          <a:noFill/>
          <a:ln>
            <a:noFill/>
          </a:ln>
        </p:spPr>
        <p:txBody>
          <a:bodyPr anchorCtr="0" anchor="t" bIns="34275" lIns="68575" spcFirstLastPara="1" rIns="68575" wrap="square" tIns="34275">
            <a:noAutofit/>
          </a:bodyPr>
          <a:lstStyle>
            <a:lvl1pPr indent="-381000" lvl="0" marL="457200" algn="l">
              <a:lnSpc>
                <a:spcPct val="100000"/>
              </a:lnSpc>
              <a:spcBef>
                <a:spcPts val="1067"/>
              </a:spcBef>
              <a:spcAft>
                <a:spcPts val="0"/>
              </a:spcAft>
              <a:buClr>
                <a:schemeClr val="accent6"/>
              </a:buClr>
              <a:buSzPts val="2400"/>
              <a:buChar char="•"/>
              <a:defRPr sz="3200"/>
            </a:lvl1pPr>
            <a:lvl2pPr indent="-361950" lvl="1" marL="914400" algn="l">
              <a:lnSpc>
                <a:spcPct val="100000"/>
              </a:lnSpc>
              <a:spcBef>
                <a:spcPts val="667"/>
              </a:spcBef>
              <a:spcAft>
                <a:spcPts val="0"/>
              </a:spcAft>
              <a:buClr>
                <a:schemeClr val="accent6"/>
              </a:buClr>
              <a:buSzPts val="2100"/>
              <a:buChar char="•"/>
              <a:defRPr sz="2800"/>
            </a:lvl2pPr>
            <a:lvl3pPr indent="-342900" lvl="2" marL="1371600" algn="l">
              <a:lnSpc>
                <a:spcPct val="100000"/>
              </a:lnSpc>
              <a:spcBef>
                <a:spcPts val="667"/>
              </a:spcBef>
              <a:spcAft>
                <a:spcPts val="0"/>
              </a:spcAft>
              <a:buClr>
                <a:schemeClr val="accent6"/>
              </a:buClr>
              <a:buSzPts val="1800"/>
              <a:buChar char="•"/>
              <a:defRPr sz="2400"/>
            </a:lvl3pPr>
            <a:lvl4pPr indent="-323850" lvl="3" marL="1828800" algn="l">
              <a:lnSpc>
                <a:spcPct val="100000"/>
              </a:lnSpc>
              <a:spcBef>
                <a:spcPts val="667"/>
              </a:spcBef>
              <a:spcAft>
                <a:spcPts val="0"/>
              </a:spcAft>
              <a:buClr>
                <a:schemeClr val="accent6"/>
              </a:buClr>
              <a:buSzPts val="1500"/>
              <a:buChar char="•"/>
              <a:defRPr sz="2000"/>
            </a:lvl4pPr>
            <a:lvl5pPr indent="-323850" lvl="4" marL="2286000" algn="l">
              <a:lnSpc>
                <a:spcPct val="90000"/>
              </a:lnSpc>
              <a:spcBef>
                <a:spcPts val="667"/>
              </a:spcBef>
              <a:spcAft>
                <a:spcPts val="0"/>
              </a:spcAft>
              <a:buClr>
                <a:schemeClr val="dk1"/>
              </a:buClr>
              <a:buSzPts val="1500"/>
              <a:buChar char="•"/>
              <a:defRPr sz="2000"/>
            </a:lvl5pPr>
            <a:lvl6pPr indent="-323850" lvl="5" marL="2743200" algn="l">
              <a:lnSpc>
                <a:spcPct val="90000"/>
              </a:lnSpc>
              <a:spcBef>
                <a:spcPts val="533"/>
              </a:spcBef>
              <a:spcAft>
                <a:spcPts val="0"/>
              </a:spcAft>
              <a:buClr>
                <a:schemeClr val="dk1"/>
              </a:buClr>
              <a:buSzPts val="1500"/>
              <a:buChar char="•"/>
              <a:defRPr sz="2000"/>
            </a:lvl6pPr>
            <a:lvl7pPr indent="-323850" lvl="6" marL="3200400" algn="l">
              <a:lnSpc>
                <a:spcPct val="90000"/>
              </a:lnSpc>
              <a:spcBef>
                <a:spcPts val="533"/>
              </a:spcBef>
              <a:spcAft>
                <a:spcPts val="0"/>
              </a:spcAft>
              <a:buClr>
                <a:schemeClr val="dk1"/>
              </a:buClr>
              <a:buSzPts val="1500"/>
              <a:buChar char="•"/>
              <a:defRPr sz="2000"/>
            </a:lvl7pPr>
            <a:lvl8pPr indent="-323850" lvl="7" marL="3657600" algn="l">
              <a:lnSpc>
                <a:spcPct val="90000"/>
              </a:lnSpc>
              <a:spcBef>
                <a:spcPts val="533"/>
              </a:spcBef>
              <a:spcAft>
                <a:spcPts val="0"/>
              </a:spcAft>
              <a:buClr>
                <a:schemeClr val="dk1"/>
              </a:buClr>
              <a:buSzPts val="1500"/>
              <a:buChar char="•"/>
              <a:defRPr sz="2000"/>
            </a:lvl8pPr>
            <a:lvl9pPr indent="-323850" lvl="8" marL="4114800" algn="l">
              <a:lnSpc>
                <a:spcPct val="90000"/>
              </a:lnSpc>
              <a:spcBef>
                <a:spcPts val="533"/>
              </a:spcBef>
              <a:spcAft>
                <a:spcPts val="0"/>
              </a:spcAft>
              <a:buClr>
                <a:schemeClr val="dk1"/>
              </a:buClr>
              <a:buSzPts val="1500"/>
              <a:buChar char="•"/>
              <a:defRPr sz="2000"/>
            </a:lvl9pPr>
          </a:lstStyle>
          <a:p/>
        </p:txBody>
      </p:sp>
      <p:sp>
        <p:nvSpPr>
          <p:cNvPr id="227" name="Google Shape;227;g7ee300d8b6_63_402"/>
          <p:cNvSpPr txBox="1"/>
          <p:nvPr>
            <p:ph idx="2" type="body"/>
          </p:nvPr>
        </p:nvSpPr>
        <p:spPr>
          <a:xfrm>
            <a:off x="839788" y="1484784"/>
            <a:ext cx="3932100" cy="4383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1067"/>
              </a:spcBef>
              <a:spcAft>
                <a:spcPts val="0"/>
              </a:spcAft>
              <a:buClr>
                <a:schemeClr val="accent6"/>
              </a:buClr>
              <a:buSzPts val="1200"/>
              <a:buNone/>
              <a:defRPr sz="1600"/>
            </a:lvl1pPr>
            <a:lvl2pPr indent="-228600" lvl="1" marL="914400" algn="l">
              <a:lnSpc>
                <a:spcPct val="100000"/>
              </a:lnSpc>
              <a:spcBef>
                <a:spcPts val="667"/>
              </a:spcBef>
              <a:spcAft>
                <a:spcPts val="0"/>
              </a:spcAft>
              <a:buClr>
                <a:schemeClr val="accent6"/>
              </a:buClr>
              <a:buSzPts val="1100"/>
              <a:buNone/>
              <a:defRPr sz="1467"/>
            </a:lvl2pPr>
            <a:lvl3pPr indent="-228600" lvl="2" marL="1371600" algn="l">
              <a:lnSpc>
                <a:spcPct val="100000"/>
              </a:lnSpc>
              <a:spcBef>
                <a:spcPts val="667"/>
              </a:spcBef>
              <a:spcAft>
                <a:spcPts val="0"/>
              </a:spcAft>
              <a:buClr>
                <a:schemeClr val="accent6"/>
              </a:buClr>
              <a:buSzPts val="900"/>
              <a:buNone/>
              <a:defRPr sz="1200"/>
            </a:lvl3pPr>
            <a:lvl4pPr indent="-228600" lvl="3" marL="1828800" algn="l">
              <a:lnSpc>
                <a:spcPct val="100000"/>
              </a:lnSpc>
              <a:spcBef>
                <a:spcPts val="667"/>
              </a:spcBef>
              <a:spcAft>
                <a:spcPts val="0"/>
              </a:spcAft>
              <a:buClr>
                <a:schemeClr val="accent6"/>
              </a:buClr>
              <a:buSzPts val="800"/>
              <a:buNone/>
              <a:defRPr sz="1067"/>
            </a:lvl4pPr>
            <a:lvl5pPr indent="-228600" lvl="4" marL="2286000" algn="l">
              <a:lnSpc>
                <a:spcPct val="90000"/>
              </a:lnSpc>
              <a:spcBef>
                <a:spcPts val="667"/>
              </a:spcBef>
              <a:spcAft>
                <a:spcPts val="0"/>
              </a:spcAft>
              <a:buClr>
                <a:schemeClr val="dk1"/>
              </a:buClr>
              <a:buSzPts val="800"/>
              <a:buNone/>
              <a:defRPr sz="1067"/>
            </a:lvl5pPr>
            <a:lvl6pPr indent="-228600" lvl="5" marL="2743200" algn="l">
              <a:lnSpc>
                <a:spcPct val="90000"/>
              </a:lnSpc>
              <a:spcBef>
                <a:spcPts val="533"/>
              </a:spcBef>
              <a:spcAft>
                <a:spcPts val="0"/>
              </a:spcAft>
              <a:buClr>
                <a:schemeClr val="dk1"/>
              </a:buClr>
              <a:buSzPts val="800"/>
              <a:buNone/>
              <a:defRPr sz="1067"/>
            </a:lvl6pPr>
            <a:lvl7pPr indent="-228600" lvl="6" marL="3200400" algn="l">
              <a:lnSpc>
                <a:spcPct val="90000"/>
              </a:lnSpc>
              <a:spcBef>
                <a:spcPts val="533"/>
              </a:spcBef>
              <a:spcAft>
                <a:spcPts val="0"/>
              </a:spcAft>
              <a:buClr>
                <a:schemeClr val="dk1"/>
              </a:buClr>
              <a:buSzPts val="800"/>
              <a:buNone/>
              <a:defRPr sz="1067"/>
            </a:lvl7pPr>
            <a:lvl8pPr indent="-228600" lvl="7" marL="3657600" algn="l">
              <a:lnSpc>
                <a:spcPct val="90000"/>
              </a:lnSpc>
              <a:spcBef>
                <a:spcPts val="533"/>
              </a:spcBef>
              <a:spcAft>
                <a:spcPts val="0"/>
              </a:spcAft>
              <a:buClr>
                <a:schemeClr val="dk1"/>
              </a:buClr>
              <a:buSzPts val="800"/>
              <a:buNone/>
              <a:defRPr sz="1067"/>
            </a:lvl8pPr>
            <a:lvl9pPr indent="-228600" lvl="8" marL="4114800" algn="l">
              <a:lnSpc>
                <a:spcPct val="90000"/>
              </a:lnSpc>
              <a:spcBef>
                <a:spcPts val="533"/>
              </a:spcBef>
              <a:spcAft>
                <a:spcPts val="0"/>
              </a:spcAft>
              <a:buClr>
                <a:schemeClr val="dk1"/>
              </a:buClr>
              <a:buSzPts val="800"/>
              <a:buNone/>
              <a:defRPr sz="1067"/>
            </a:lvl9pPr>
          </a:lstStyle>
          <a:p/>
        </p:txBody>
      </p:sp>
      <p:sp>
        <p:nvSpPr>
          <p:cNvPr id="228" name="Google Shape;228;g7ee300d8b6_63_402"/>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29" name="Google Shape;229;g7ee300d8b6_63_402"/>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230" name="Shape 230"/>
        <p:cNvGrpSpPr/>
        <p:nvPr/>
      </p:nvGrpSpPr>
      <p:grpSpPr>
        <a:xfrm>
          <a:off x="0" y="0"/>
          <a:ext cx="0" cy="0"/>
          <a:chOff x="0" y="0"/>
          <a:chExt cx="0" cy="0"/>
        </a:xfrm>
      </p:grpSpPr>
      <p:sp>
        <p:nvSpPr>
          <p:cNvPr id="231" name="Google Shape;231;g7ee300d8b6_63_408"/>
          <p:cNvSpPr txBox="1"/>
          <p:nvPr>
            <p:ph type="title"/>
          </p:nvPr>
        </p:nvSpPr>
        <p:spPr>
          <a:xfrm>
            <a:off x="839788" y="385192"/>
            <a:ext cx="3932100" cy="955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2400"/>
              <a:buFont typeface="Trebuchet MS"/>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2" name="Google Shape;232;g7ee300d8b6_63_408"/>
          <p:cNvSpPr/>
          <p:nvPr>
            <p:ph idx="2" type="pic"/>
          </p:nvPr>
        </p:nvSpPr>
        <p:spPr>
          <a:xfrm>
            <a:off x="5183188" y="385192"/>
            <a:ext cx="6172500" cy="5475900"/>
          </a:xfrm>
          <a:prstGeom prst="rect">
            <a:avLst/>
          </a:prstGeom>
          <a:solidFill>
            <a:srgbClr val="D3E9FF"/>
          </a:solidFill>
          <a:ln>
            <a:noFill/>
          </a:ln>
        </p:spPr>
        <p:txBody>
          <a:bodyPr anchorCtr="0" anchor="t" bIns="34275" lIns="68575" spcFirstLastPara="1" rIns="68575" wrap="square" tIns="34275">
            <a:noAutofit/>
          </a:bodyPr>
          <a:lstStyle>
            <a:lvl1pPr lvl="0" marR="0" rtl="0" algn="l">
              <a:lnSpc>
                <a:spcPct val="100000"/>
              </a:lnSpc>
              <a:spcBef>
                <a:spcPts val="1067"/>
              </a:spcBef>
              <a:spcAft>
                <a:spcPts val="0"/>
              </a:spcAft>
              <a:buClr>
                <a:schemeClr val="accent6"/>
              </a:buClr>
              <a:buSzPts val="2400"/>
              <a:buFont typeface="Arial"/>
              <a:buNone/>
              <a:defRPr b="0" i="0" sz="3200" u="none" cap="none" strike="noStrike">
                <a:solidFill>
                  <a:schemeClr val="accent6"/>
                </a:solidFill>
                <a:latin typeface="Open Sans Light"/>
                <a:ea typeface="Open Sans Light"/>
                <a:cs typeface="Open Sans Light"/>
                <a:sym typeface="Open Sans Light"/>
              </a:defRPr>
            </a:lvl1pPr>
            <a:lvl2pPr lvl="1" marR="0" rtl="0" algn="l">
              <a:lnSpc>
                <a:spcPct val="100000"/>
              </a:lnSpc>
              <a:spcBef>
                <a:spcPts val="667"/>
              </a:spcBef>
              <a:spcAft>
                <a:spcPts val="0"/>
              </a:spcAft>
              <a:buClr>
                <a:schemeClr val="accent6"/>
              </a:buClr>
              <a:buSzPts val="2100"/>
              <a:buFont typeface="Arial"/>
              <a:buNone/>
              <a:defRPr b="0" i="0" sz="2800" u="none" cap="none" strike="noStrike">
                <a:solidFill>
                  <a:schemeClr val="accent6"/>
                </a:solidFill>
                <a:latin typeface="Open Sans Light"/>
                <a:ea typeface="Open Sans Light"/>
                <a:cs typeface="Open Sans Light"/>
                <a:sym typeface="Open Sans Light"/>
              </a:defRPr>
            </a:lvl2pPr>
            <a:lvl3pPr lvl="2" marR="0" rtl="0" algn="l">
              <a:lnSpc>
                <a:spcPct val="100000"/>
              </a:lnSpc>
              <a:spcBef>
                <a:spcPts val="667"/>
              </a:spcBef>
              <a:spcAft>
                <a:spcPts val="0"/>
              </a:spcAft>
              <a:buClr>
                <a:schemeClr val="accent6"/>
              </a:buClr>
              <a:buSzPts val="1800"/>
              <a:buFont typeface="Arial"/>
              <a:buNone/>
              <a:defRPr b="0" i="0" sz="2400" u="none" cap="none" strike="noStrike">
                <a:solidFill>
                  <a:schemeClr val="accent6"/>
                </a:solidFill>
                <a:latin typeface="Open Sans Light"/>
                <a:ea typeface="Open Sans Light"/>
                <a:cs typeface="Open Sans Light"/>
                <a:sym typeface="Open Sans Light"/>
              </a:defRPr>
            </a:lvl3pPr>
            <a:lvl4pPr lvl="3" marR="0" rtl="0" algn="l">
              <a:lnSpc>
                <a:spcPct val="100000"/>
              </a:lnSpc>
              <a:spcBef>
                <a:spcPts val="667"/>
              </a:spcBef>
              <a:spcAft>
                <a:spcPts val="0"/>
              </a:spcAft>
              <a:buClr>
                <a:schemeClr val="accent6"/>
              </a:buClr>
              <a:buSzPts val="1500"/>
              <a:buFont typeface="Arial"/>
              <a:buNone/>
              <a:defRPr b="0" i="0" sz="2000" u="none" cap="none" strike="noStrike">
                <a:solidFill>
                  <a:schemeClr val="accent6"/>
                </a:solidFill>
                <a:latin typeface="Open Sans Light"/>
                <a:ea typeface="Open Sans Light"/>
                <a:cs typeface="Open Sans Light"/>
                <a:sym typeface="Open Sans Light"/>
              </a:defRPr>
            </a:lvl4pPr>
            <a:lvl5pPr lvl="4" marR="0" rtl="0" algn="l">
              <a:lnSpc>
                <a:spcPct val="90000"/>
              </a:lnSpc>
              <a:spcBef>
                <a:spcPts val="667"/>
              </a:spcBef>
              <a:spcAft>
                <a:spcPts val="0"/>
              </a:spcAft>
              <a:buClr>
                <a:schemeClr val="dk1"/>
              </a:buClr>
              <a:buSzPts val="1500"/>
              <a:buFont typeface="Arial"/>
              <a:buNone/>
              <a:defRPr b="0" i="0" sz="2000"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533"/>
              </a:spcBef>
              <a:spcAft>
                <a:spcPts val="0"/>
              </a:spcAft>
              <a:buClr>
                <a:schemeClr val="dk1"/>
              </a:buClr>
              <a:buSzPts val="15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33"/>
              </a:spcBef>
              <a:spcAft>
                <a:spcPts val="0"/>
              </a:spcAft>
              <a:buClr>
                <a:schemeClr val="dk1"/>
              </a:buClr>
              <a:buSzPts val="15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33"/>
              </a:spcBef>
              <a:spcAft>
                <a:spcPts val="0"/>
              </a:spcAft>
              <a:buClr>
                <a:schemeClr val="dk1"/>
              </a:buClr>
              <a:buSzPts val="15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33"/>
              </a:spcBef>
              <a:spcAft>
                <a:spcPts val="0"/>
              </a:spcAft>
              <a:buClr>
                <a:schemeClr val="dk1"/>
              </a:buClr>
              <a:buSzPts val="1500"/>
              <a:buFont typeface="Arial"/>
              <a:buNone/>
              <a:defRPr b="0" i="0" sz="2000" u="none" cap="none" strike="noStrike">
                <a:solidFill>
                  <a:schemeClr val="dk1"/>
                </a:solidFill>
                <a:latin typeface="Calibri"/>
                <a:ea typeface="Calibri"/>
                <a:cs typeface="Calibri"/>
                <a:sym typeface="Calibri"/>
              </a:defRPr>
            </a:lvl9pPr>
          </a:lstStyle>
          <a:p/>
        </p:txBody>
      </p:sp>
      <p:sp>
        <p:nvSpPr>
          <p:cNvPr id="233" name="Google Shape;233;g7ee300d8b6_63_408"/>
          <p:cNvSpPr txBox="1"/>
          <p:nvPr>
            <p:ph idx="1" type="body"/>
          </p:nvPr>
        </p:nvSpPr>
        <p:spPr>
          <a:xfrm>
            <a:off x="839788" y="1484784"/>
            <a:ext cx="3932100" cy="43839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1067"/>
              </a:spcBef>
              <a:spcAft>
                <a:spcPts val="0"/>
              </a:spcAft>
              <a:buClr>
                <a:schemeClr val="accent6"/>
              </a:buClr>
              <a:buSzPts val="1200"/>
              <a:buNone/>
              <a:defRPr sz="1600"/>
            </a:lvl1pPr>
            <a:lvl2pPr indent="-228600" lvl="1" marL="914400" algn="l">
              <a:lnSpc>
                <a:spcPct val="100000"/>
              </a:lnSpc>
              <a:spcBef>
                <a:spcPts val="667"/>
              </a:spcBef>
              <a:spcAft>
                <a:spcPts val="0"/>
              </a:spcAft>
              <a:buClr>
                <a:schemeClr val="accent6"/>
              </a:buClr>
              <a:buSzPts val="1100"/>
              <a:buNone/>
              <a:defRPr sz="1467"/>
            </a:lvl2pPr>
            <a:lvl3pPr indent="-228600" lvl="2" marL="1371600" algn="l">
              <a:lnSpc>
                <a:spcPct val="100000"/>
              </a:lnSpc>
              <a:spcBef>
                <a:spcPts val="667"/>
              </a:spcBef>
              <a:spcAft>
                <a:spcPts val="0"/>
              </a:spcAft>
              <a:buClr>
                <a:schemeClr val="accent6"/>
              </a:buClr>
              <a:buSzPts val="900"/>
              <a:buNone/>
              <a:defRPr sz="1200"/>
            </a:lvl3pPr>
            <a:lvl4pPr indent="-228600" lvl="3" marL="1828800" algn="l">
              <a:lnSpc>
                <a:spcPct val="100000"/>
              </a:lnSpc>
              <a:spcBef>
                <a:spcPts val="667"/>
              </a:spcBef>
              <a:spcAft>
                <a:spcPts val="0"/>
              </a:spcAft>
              <a:buClr>
                <a:schemeClr val="accent6"/>
              </a:buClr>
              <a:buSzPts val="800"/>
              <a:buNone/>
              <a:defRPr sz="1067"/>
            </a:lvl4pPr>
            <a:lvl5pPr indent="-228600" lvl="4" marL="2286000" algn="l">
              <a:lnSpc>
                <a:spcPct val="90000"/>
              </a:lnSpc>
              <a:spcBef>
                <a:spcPts val="667"/>
              </a:spcBef>
              <a:spcAft>
                <a:spcPts val="0"/>
              </a:spcAft>
              <a:buClr>
                <a:schemeClr val="dk1"/>
              </a:buClr>
              <a:buSzPts val="800"/>
              <a:buNone/>
              <a:defRPr sz="1067"/>
            </a:lvl5pPr>
            <a:lvl6pPr indent="-228600" lvl="5" marL="2743200" algn="l">
              <a:lnSpc>
                <a:spcPct val="90000"/>
              </a:lnSpc>
              <a:spcBef>
                <a:spcPts val="533"/>
              </a:spcBef>
              <a:spcAft>
                <a:spcPts val="0"/>
              </a:spcAft>
              <a:buClr>
                <a:schemeClr val="dk1"/>
              </a:buClr>
              <a:buSzPts val="800"/>
              <a:buNone/>
              <a:defRPr sz="1067"/>
            </a:lvl6pPr>
            <a:lvl7pPr indent="-228600" lvl="6" marL="3200400" algn="l">
              <a:lnSpc>
                <a:spcPct val="90000"/>
              </a:lnSpc>
              <a:spcBef>
                <a:spcPts val="533"/>
              </a:spcBef>
              <a:spcAft>
                <a:spcPts val="0"/>
              </a:spcAft>
              <a:buClr>
                <a:schemeClr val="dk1"/>
              </a:buClr>
              <a:buSzPts val="800"/>
              <a:buNone/>
              <a:defRPr sz="1067"/>
            </a:lvl7pPr>
            <a:lvl8pPr indent="-228600" lvl="7" marL="3657600" algn="l">
              <a:lnSpc>
                <a:spcPct val="90000"/>
              </a:lnSpc>
              <a:spcBef>
                <a:spcPts val="533"/>
              </a:spcBef>
              <a:spcAft>
                <a:spcPts val="0"/>
              </a:spcAft>
              <a:buClr>
                <a:schemeClr val="dk1"/>
              </a:buClr>
              <a:buSzPts val="800"/>
              <a:buNone/>
              <a:defRPr sz="1067"/>
            </a:lvl8pPr>
            <a:lvl9pPr indent="-228600" lvl="8" marL="4114800" algn="l">
              <a:lnSpc>
                <a:spcPct val="90000"/>
              </a:lnSpc>
              <a:spcBef>
                <a:spcPts val="533"/>
              </a:spcBef>
              <a:spcAft>
                <a:spcPts val="0"/>
              </a:spcAft>
              <a:buClr>
                <a:schemeClr val="dk1"/>
              </a:buClr>
              <a:buSzPts val="800"/>
              <a:buNone/>
              <a:defRPr sz="1067"/>
            </a:lvl9pPr>
          </a:lstStyle>
          <a:p/>
        </p:txBody>
      </p:sp>
      <p:sp>
        <p:nvSpPr>
          <p:cNvPr id="234" name="Google Shape;234;g7ee300d8b6_63_408"/>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35" name="Google Shape;235;g7ee300d8b6_63_408"/>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ubrik och punktlista samt bild">
  <p:cSld name="2_Rubrik och punktlista samt bild">
    <p:spTree>
      <p:nvGrpSpPr>
        <p:cNvPr id="236" name="Shape 236"/>
        <p:cNvGrpSpPr/>
        <p:nvPr/>
      </p:nvGrpSpPr>
      <p:grpSpPr>
        <a:xfrm>
          <a:off x="0" y="0"/>
          <a:ext cx="0" cy="0"/>
          <a:chOff x="0" y="0"/>
          <a:chExt cx="0" cy="0"/>
        </a:xfrm>
      </p:grpSpPr>
      <p:sp>
        <p:nvSpPr>
          <p:cNvPr id="237" name="Google Shape;237;g7ee300d8b6_63_414"/>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100"/>
              <a:buFont typeface="Open Sans Light"/>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p:txBody>
      </p:sp>
      <p:sp>
        <p:nvSpPr>
          <p:cNvPr id="238" name="Google Shape;238;g7ee300d8b6_63_414"/>
          <p:cNvSpPr/>
          <p:nvPr>
            <p:ph idx="2" type="pic"/>
          </p:nvPr>
        </p:nvSpPr>
        <p:spPr>
          <a:xfrm>
            <a:off x="6344684" y="1179464"/>
            <a:ext cx="4405200" cy="4335900"/>
          </a:xfrm>
          <a:prstGeom prst="ellipse">
            <a:avLst/>
          </a:prstGeom>
          <a:solidFill>
            <a:srgbClr val="F5FBFE"/>
          </a:solidFill>
          <a:ln>
            <a:noFill/>
          </a:ln>
        </p:spPr>
        <p:txBody>
          <a:bodyPr anchorCtr="0" anchor="t" bIns="34275" lIns="68575" spcFirstLastPara="1" rIns="68575" wrap="square" tIns="34275">
            <a:noAutofit/>
          </a:bodyPr>
          <a:lstStyle>
            <a:lvl1pPr lvl="0" marR="0" rtl="0" algn="l">
              <a:lnSpc>
                <a:spcPct val="100000"/>
              </a:lnSpc>
              <a:spcBef>
                <a:spcPts val="1067"/>
              </a:spcBef>
              <a:spcAft>
                <a:spcPts val="0"/>
              </a:spcAft>
              <a:buClr>
                <a:schemeClr val="accent6"/>
              </a:buClr>
              <a:buSzPts val="2000"/>
              <a:buFont typeface="Arial"/>
              <a:buChar char="•"/>
              <a:defRPr b="0" i="0" sz="2667" u="none" cap="none" strike="noStrike">
                <a:solidFill>
                  <a:schemeClr val="accent6"/>
                </a:solidFill>
                <a:latin typeface="Open Sans Light"/>
                <a:ea typeface="Open Sans Light"/>
                <a:cs typeface="Open Sans Light"/>
                <a:sym typeface="Open Sans Light"/>
              </a:defRPr>
            </a:lvl1pPr>
            <a:lvl2pPr lvl="1" marR="0" rtl="0" algn="l">
              <a:lnSpc>
                <a:spcPct val="100000"/>
              </a:lnSpc>
              <a:spcBef>
                <a:spcPts val="667"/>
              </a:spcBef>
              <a:spcAft>
                <a:spcPts val="0"/>
              </a:spcAft>
              <a:buClr>
                <a:schemeClr val="accent6"/>
              </a:buClr>
              <a:buSzPts val="1700"/>
              <a:buFont typeface="Arial"/>
              <a:buChar char="•"/>
              <a:defRPr b="0" i="0" sz="2267" u="none" cap="none" strike="noStrike">
                <a:solidFill>
                  <a:schemeClr val="accent6"/>
                </a:solidFill>
                <a:latin typeface="Open Sans Light"/>
                <a:ea typeface="Open Sans Light"/>
                <a:cs typeface="Open Sans Light"/>
                <a:sym typeface="Open Sans Light"/>
              </a:defRPr>
            </a:lvl2pPr>
            <a:lvl3pPr lvl="2" marR="0" rtl="0" algn="l">
              <a:lnSpc>
                <a:spcPct val="100000"/>
              </a:lnSpc>
              <a:spcBef>
                <a:spcPts val="667"/>
              </a:spcBef>
              <a:spcAft>
                <a:spcPts val="0"/>
              </a:spcAft>
              <a:buClr>
                <a:schemeClr val="accent6"/>
              </a:buClr>
              <a:buSzPts val="1400"/>
              <a:buFont typeface="Arial"/>
              <a:buChar char="•"/>
              <a:defRPr b="0" i="0" sz="1867" u="none" cap="none" strike="noStrike">
                <a:solidFill>
                  <a:schemeClr val="accent6"/>
                </a:solidFill>
                <a:latin typeface="Open Sans Light"/>
                <a:ea typeface="Open Sans Light"/>
                <a:cs typeface="Open Sans Light"/>
                <a:sym typeface="Open Sans Light"/>
              </a:defRPr>
            </a:lvl3pPr>
            <a:lvl4pPr lvl="3" marR="0" rtl="0" algn="l">
              <a:lnSpc>
                <a:spcPct val="100000"/>
              </a:lnSpc>
              <a:spcBef>
                <a:spcPts val="667"/>
              </a:spcBef>
              <a:spcAft>
                <a:spcPts val="0"/>
              </a:spcAft>
              <a:buClr>
                <a:schemeClr val="accent6"/>
              </a:buClr>
              <a:buSzPts val="1200"/>
              <a:buFont typeface="Arial"/>
              <a:buChar char="•"/>
              <a:defRPr b="0" i="0" sz="1600" u="none" cap="none" strike="noStrike">
                <a:solidFill>
                  <a:schemeClr val="accent6"/>
                </a:solidFill>
                <a:latin typeface="Open Sans Light"/>
                <a:ea typeface="Open Sans Light"/>
                <a:cs typeface="Open Sans Light"/>
                <a:sym typeface="Open Sans Light"/>
              </a:defRPr>
            </a:lvl4pPr>
            <a:lvl5pPr lvl="4" marR="0" rtl="0" algn="l">
              <a:lnSpc>
                <a:spcPct val="90000"/>
              </a:lnSpc>
              <a:spcBef>
                <a:spcPts val="667"/>
              </a:spcBef>
              <a:spcAft>
                <a:spcPts val="0"/>
              </a:spcAft>
              <a:buClr>
                <a:schemeClr val="dk1"/>
              </a:buClr>
              <a:buSzPts val="1400"/>
              <a:buFont typeface="Arial"/>
              <a:buChar char="•"/>
              <a:defRPr b="0" i="0" sz="1867" u="none" cap="none" strike="noStrike">
                <a:solidFill>
                  <a:schemeClr val="dk1"/>
                </a:solidFill>
                <a:latin typeface="Open Sans Light"/>
                <a:ea typeface="Open Sans Light"/>
                <a:cs typeface="Open Sans Light"/>
                <a:sym typeface="Open Sans Light"/>
              </a:defRPr>
            </a:lvl5pPr>
            <a:lvl6pPr lvl="5"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6pPr>
            <a:lvl7pPr lvl="6"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7pPr>
            <a:lvl8pPr lvl="7"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8pPr>
            <a:lvl9pPr lvl="8" marR="0" rtl="0" algn="l">
              <a:lnSpc>
                <a:spcPct val="90000"/>
              </a:lnSpc>
              <a:spcBef>
                <a:spcPts val="533"/>
              </a:spcBef>
              <a:spcAft>
                <a:spcPts val="0"/>
              </a:spcAft>
              <a:buClr>
                <a:schemeClr val="dk1"/>
              </a:buClr>
              <a:buSzPts val="1400"/>
              <a:buFont typeface="Arial"/>
              <a:buChar char="•"/>
              <a:defRPr b="0" i="0" sz="1867" u="none" cap="none" strike="noStrike">
                <a:solidFill>
                  <a:schemeClr val="dk1"/>
                </a:solidFill>
                <a:latin typeface="Calibri"/>
                <a:ea typeface="Calibri"/>
                <a:cs typeface="Calibri"/>
                <a:sym typeface="Calibri"/>
              </a:defRPr>
            </a:lvl9pPr>
          </a:lstStyle>
          <a:p/>
        </p:txBody>
      </p:sp>
      <p:sp>
        <p:nvSpPr>
          <p:cNvPr id="239" name="Google Shape;239;g7ee300d8b6_63_414"/>
          <p:cNvSpPr txBox="1"/>
          <p:nvPr>
            <p:ph idx="1" type="body"/>
          </p:nvPr>
        </p:nvSpPr>
        <p:spPr>
          <a:xfrm>
            <a:off x="1271464" y="2412315"/>
            <a:ext cx="4392300" cy="3352800"/>
          </a:xfrm>
          <a:prstGeom prst="rect">
            <a:avLst/>
          </a:prstGeom>
          <a:noFill/>
          <a:ln>
            <a:noFill/>
          </a:ln>
        </p:spPr>
        <p:txBody>
          <a:bodyPr anchorCtr="0" anchor="t" bIns="34275" lIns="68575" spcFirstLastPara="1" rIns="68575" wrap="square" tIns="34275">
            <a:noAutofit/>
          </a:bodyPr>
          <a:lstStyle>
            <a:lvl1pPr indent="-298450" lvl="0" marL="457200" algn="l">
              <a:lnSpc>
                <a:spcPct val="100000"/>
              </a:lnSpc>
              <a:spcBef>
                <a:spcPts val="1067"/>
              </a:spcBef>
              <a:spcAft>
                <a:spcPts val="0"/>
              </a:spcAft>
              <a:buClr>
                <a:srgbClr val="002857"/>
              </a:buClr>
              <a:buSzPts val="1100"/>
              <a:buChar char="•"/>
              <a:defRPr sz="1467">
                <a:solidFill>
                  <a:srgbClr val="002857"/>
                </a:solidFill>
                <a:latin typeface="Open Sans Light"/>
                <a:ea typeface="Open Sans Light"/>
                <a:cs typeface="Open Sans Light"/>
                <a:sym typeface="Open Sans Light"/>
              </a:defRPr>
            </a:lvl1pPr>
            <a:lvl2pPr indent="-317500" lvl="1" marL="914400" algn="l">
              <a:lnSpc>
                <a:spcPct val="100000"/>
              </a:lnSpc>
              <a:spcBef>
                <a:spcPts val="667"/>
              </a:spcBef>
              <a:spcAft>
                <a:spcPts val="0"/>
              </a:spcAft>
              <a:buClr>
                <a:schemeClr val="accent6"/>
              </a:buClr>
              <a:buSzPts val="1400"/>
              <a:buChar char="•"/>
              <a:defRPr/>
            </a:lvl2pPr>
            <a:lvl3pPr indent="-317500" lvl="2" marL="1371600" algn="l">
              <a:lnSpc>
                <a:spcPct val="100000"/>
              </a:lnSpc>
              <a:spcBef>
                <a:spcPts val="667"/>
              </a:spcBef>
              <a:spcAft>
                <a:spcPts val="0"/>
              </a:spcAft>
              <a:buClr>
                <a:schemeClr val="accent6"/>
              </a:buClr>
              <a:buSzPts val="1400"/>
              <a:buChar char="•"/>
              <a:defRPr/>
            </a:lvl3pPr>
            <a:lvl4pPr indent="-317500" lvl="3" marL="1828800" algn="l">
              <a:lnSpc>
                <a:spcPct val="100000"/>
              </a:lnSpc>
              <a:spcBef>
                <a:spcPts val="667"/>
              </a:spcBef>
              <a:spcAft>
                <a:spcPts val="0"/>
              </a:spcAft>
              <a:buClr>
                <a:schemeClr val="accent6"/>
              </a:buClr>
              <a:buSzPts val="1400"/>
              <a:buChar char="•"/>
              <a:defRPr/>
            </a:lvl4pPr>
            <a:lvl5pPr indent="-317500" lvl="4" marL="2286000" algn="l">
              <a:lnSpc>
                <a:spcPct val="90000"/>
              </a:lnSpc>
              <a:spcBef>
                <a:spcPts val="667"/>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40" name="Google Shape;240;g7ee300d8b6_63_414"/>
          <p:cNvSpPr txBox="1"/>
          <p:nvPr>
            <p:ph type="title"/>
          </p:nvPr>
        </p:nvSpPr>
        <p:spPr>
          <a:xfrm>
            <a:off x="1271464" y="1700809"/>
            <a:ext cx="4392300" cy="6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24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1" name="Shape 241"/>
        <p:cNvGrpSpPr/>
        <p:nvPr/>
      </p:nvGrpSpPr>
      <p:grpSpPr>
        <a:xfrm>
          <a:off x="0" y="0"/>
          <a:ext cx="0" cy="0"/>
          <a:chOff x="0" y="0"/>
          <a:chExt cx="0" cy="0"/>
        </a:xfrm>
      </p:grpSpPr>
      <p:sp>
        <p:nvSpPr>
          <p:cNvPr id="242" name="Google Shape;242;g7ee300d8b6_63_419"/>
          <p:cNvSpPr txBox="1"/>
          <p:nvPr>
            <p:ph type="title"/>
          </p:nvPr>
        </p:nvSpPr>
        <p:spPr>
          <a:xfrm>
            <a:off x="415600" y="593367"/>
            <a:ext cx="11360700" cy="763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2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3" name="Google Shape;243;g7ee300d8b6_63_419"/>
          <p:cNvSpPr txBox="1"/>
          <p:nvPr>
            <p:ph idx="1" type="body"/>
          </p:nvPr>
        </p:nvSpPr>
        <p:spPr>
          <a:xfrm>
            <a:off x="415600" y="1536633"/>
            <a:ext cx="11360700" cy="4555200"/>
          </a:xfrm>
          <a:prstGeom prst="rect">
            <a:avLst/>
          </a:prstGeom>
          <a:noFill/>
          <a:ln>
            <a:noFill/>
          </a:ln>
        </p:spPr>
        <p:txBody>
          <a:bodyPr anchorCtr="0" anchor="t" bIns="34275" lIns="68575" spcFirstLastPara="1" rIns="68575" wrap="square" tIns="34275">
            <a:noAutofit/>
          </a:bodyPr>
          <a:lstStyle>
            <a:lvl1pPr indent="-355600" lvl="0" marL="457200" algn="l">
              <a:lnSpc>
                <a:spcPct val="100000"/>
              </a:lnSpc>
              <a:spcBef>
                <a:spcPts val="800"/>
              </a:spcBef>
              <a:spcAft>
                <a:spcPts val="0"/>
              </a:spcAft>
              <a:buSzPts val="2000"/>
              <a:buChar char="•"/>
              <a:defRPr/>
            </a:lvl1pPr>
            <a:lvl2pPr indent="-336550" lvl="1" marL="914400" algn="l">
              <a:lnSpc>
                <a:spcPct val="100000"/>
              </a:lnSpc>
              <a:spcBef>
                <a:spcPts val="500"/>
              </a:spcBef>
              <a:spcAft>
                <a:spcPts val="0"/>
              </a:spcAft>
              <a:buSzPts val="1700"/>
              <a:buChar char="•"/>
              <a:defRPr/>
            </a:lvl2pPr>
            <a:lvl3pPr indent="-317500" lvl="2" marL="1371600" algn="l">
              <a:lnSpc>
                <a:spcPct val="100000"/>
              </a:lnSpc>
              <a:spcBef>
                <a:spcPts val="500"/>
              </a:spcBef>
              <a:spcAft>
                <a:spcPts val="0"/>
              </a:spcAft>
              <a:buSzPts val="1400"/>
              <a:buChar char="•"/>
              <a:defRPr/>
            </a:lvl3pPr>
            <a:lvl4pPr indent="-304800" lvl="3" marL="1828800" algn="l">
              <a:lnSpc>
                <a:spcPct val="100000"/>
              </a:lnSpc>
              <a:spcBef>
                <a:spcPts val="500"/>
              </a:spcBef>
              <a:spcAft>
                <a:spcPts val="0"/>
              </a:spcAft>
              <a:buSzPts val="1200"/>
              <a:buChar char="•"/>
              <a:defRPr/>
            </a:lvl4pPr>
            <a:lvl5pPr indent="-317500" lvl="4" marL="2286000" algn="l">
              <a:lnSpc>
                <a:spcPct val="90000"/>
              </a:lnSpc>
              <a:spcBef>
                <a:spcPts val="500"/>
              </a:spcBef>
              <a:spcAft>
                <a:spcPts val="0"/>
              </a:spcAft>
              <a:buSzPts val="14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244" name="Google Shape;244;g7ee300d8b6_63_419"/>
          <p:cNvSpPr txBox="1"/>
          <p:nvPr>
            <p:ph idx="12" type="sldNum"/>
          </p:nvPr>
        </p:nvSpPr>
        <p:spPr>
          <a:xfrm>
            <a:off x="11296610" y="6217622"/>
            <a:ext cx="731400" cy="525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ubrik och punktlista">
  <p:cSld name="1_Rubrik och punktlista">
    <p:spTree>
      <p:nvGrpSpPr>
        <p:cNvPr id="250" name="Shape 250"/>
        <p:cNvGrpSpPr/>
        <p:nvPr/>
      </p:nvGrpSpPr>
      <p:grpSpPr>
        <a:xfrm>
          <a:off x="0" y="0"/>
          <a:ext cx="0" cy="0"/>
          <a:chOff x="0" y="0"/>
          <a:chExt cx="0" cy="0"/>
        </a:xfrm>
      </p:grpSpPr>
      <p:sp>
        <p:nvSpPr>
          <p:cNvPr id="251" name="Google Shape;251;g7f07377082_11_127"/>
          <p:cNvSpPr txBox="1"/>
          <p:nvPr>
            <p:ph type="title"/>
          </p:nvPr>
        </p:nvSpPr>
        <p:spPr>
          <a:xfrm>
            <a:off x="838200" y="1149843"/>
            <a:ext cx="8858100" cy="767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g7f07377082_11_1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7f07377082_11_1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254" name="Google Shape;254;g7f07377082_11_127"/>
          <p:cNvSpPr txBox="1"/>
          <p:nvPr>
            <p:ph idx="1" type="body"/>
          </p:nvPr>
        </p:nvSpPr>
        <p:spPr>
          <a:xfrm>
            <a:off x="838200" y="2060575"/>
            <a:ext cx="8858100" cy="40443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1000"/>
              </a:spcBef>
              <a:spcAft>
                <a:spcPts val="0"/>
              </a:spcAft>
              <a:buClr>
                <a:srgbClr val="3F3F3F"/>
              </a:buClr>
              <a:buSzPts val="2000"/>
              <a:buChar char="•"/>
              <a:defRPr/>
            </a:lvl1pPr>
            <a:lvl2pPr indent="-342900" lvl="1" marL="914400" algn="l">
              <a:lnSpc>
                <a:spcPct val="100000"/>
              </a:lnSpc>
              <a:spcBef>
                <a:spcPts val="500"/>
              </a:spcBef>
              <a:spcAft>
                <a:spcPts val="0"/>
              </a:spcAft>
              <a:buClr>
                <a:srgbClr val="3F3F3F"/>
              </a:buClr>
              <a:buSzPts val="1800"/>
              <a:buChar char="–"/>
              <a:defRPr sz="1800"/>
            </a:lvl2pPr>
            <a:lvl3pPr indent="-330200" lvl="2" marL="1371600" algn="l">
              <a:lnSpc>
                <a:spcPct val="100000"/>
              </a:lnSpc>
              <a:spcBef>
                <a:spcPts val="500"/>
              </a:spcBef>
              <a:spcAft>
                <a:spcPts val="0"/>
              </a:spcAft>
              <a:buClr>
                <a:srgbClr val="3F3F3F"/>
              </a:buClr>
              <a:buSzPts val="1600"/>
              <a:buChar char="o"/>
              <a:defRPr sz="16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g7f07377082_11_127"/>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vå delar">
  <p:cSld name="2_Två delar">
    <p:bg>
      <p:bgPr>
        <a:solidFill>
          <a:schemeClr val="accent4"/>
        </a:solidFill>
      </p:bgPr>
    </p:bg>
    <p:spTree>
      <p:nvGrpSpPr>
        <p:cNvPr id="31" name="Shape 31"/>
        <p:cNvGrpSpPr/>
        <p:nvPr/>
      </p:nvGrpSpPr>
      <p:grpSpPr>
        <a:xfrm>
          <a:off x="0" y="0"/>
          <a:ext cx="0" cy="0"/>
          <a:chOff x="0" y="0"/>
          <a:chExt cx="0" cy="0"/>
        </a:xfrm>
      </p:grpSpPr>
      <p:sp>
        <p:nvSpPr>
          <p:cNvPr id="32" name="Google Shape;32;p36"/>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33" name="Google Shape;33;p36"/>
          <p:cNvSpPr txBox="1"/>
          <p:nvPr>
            <p:ph type="title"/>
          </p:nvPr>
        </p:nvSpPr>
        <p:spPr>
          <a:xfrm>
            <a:off x="1631504" y="980728"/>
            <a:ext cx="8928512" cy="93610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1631504"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6"/>
          <p:cNvSpPr txBox="1"/>
          <p:nvPr>
            <p:ph idx="2" type="body"/>
          </p:nvPr>
        </p:nvSpPr>
        <p:spPr>
          <a:xfrm>
            <a:off x="6240016"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ubrik och löptext">
  <p:cSld name="2_Rubrik och löptext">
    <p:spTree>
      <p:nvGrpSpPr>
        <p:cNvPr id="256" name="Shape 256"/>
        <p:cNvGrpSpPr/>
        <p:nvPr/>
      </p:nvGrpSpPr>
      <p:grpSpPr>
        <a:xfrm>
          <a:off x="0" y="0"/>
          <a:ext cx="0" cy="0"/>
          <a:chOff x="0" y="0"/>
          <a:chExt cx="0" cy="0"/>
        </a:xfrm>
      </p:grpSpPr>
      <p:sp>
        <p:nvSpPr>
          <p:cNvPr id="257" name="Google Shape;257;g7f07377082_11_121"/>
          <p:cNvSpPr txBox="1"/>
          <p:nvPr>
            <p:ph type="title"/>
          </p:nvPr>
        </p:nvSpPr>
        <p:spPr>
          <a:xfrm>
            <a:off x="838200" y="1149843"/>
            <a:ext cx="10515600" cy="767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g7f07377082_11_1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g7f07377082_11_1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260" name="Google Shape;260;g7f07377082_11_121"/>
          <p:cNvSpPr txBox="1"/>
          <p:nvPr>
            <p:ph idx="1" type="body"/>
          </p:nvPr>
        </p:nvSpPr>
        <p:spPr>
          <a:xfrm>
            <a:off x="838200" y="2060575"/>
            <a:ext cx="10515600" cy="4044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rgbClr val="3F3F3F"/>
              </a:buClr>
              <a:buSzPts val="2000"/>
              <a:buNone/>
              <a:defRPr/>
            </a:lvl1pPr>
            <a:lvl2pPr indent="-228600" lvl="1" marL="914400" algn="l">
              <a:lnSpc>
                <a:spcPct val="100000"/>
              </a:lnSpc>
              <a:spcBef>
                <a:spcPts val="500"/>
              </a:spcBef>
              <a:spcAft>
                <a:spcPts val="0"/>
              </a:spcAft>
              <a:buClr>
                <a:srgbClr val="3F3F3F"/>
              </a:buClr>
              <a:buSzPts val="1800"/>
              <a:buNone/>
              <a:defRPr sz="1800"/>
            </a:lvl2pPr>
            <a:lvl3pPr indent="-228600" lvl="2" marL="1371600" algn="l">
              <a:lnSpc>
                <a:spcPct val="100000"/>
              </a:lnSpc>
              <a:spcBef>
                <a:spcPts val="500"/>
              </a:spcBef>
              <a:spcAft>
                <a:spcPts val="0"/>
              </a:spcAft>
              <a:buClr>
                <a:srgbClr val="3F3F3F"/>
              </a:buClr>
              <a:buSzPts val="1600"/>
              <a:buNone/>
              <a:defRPr sz="1600"/>
            </a:lvl3pPr>
            <a:lvl4pPr indent="-228600" lvl="3" marL="1828800" algn="l">
              <a:lnSpc>
                <a:spcPct val="100000"/>
              </a:lnSpc>
              <a:spcBef>
                <a:spcPts val="500"/>
              </a:spcBef>
              <a:spcAft>
                <a:spcPts val="0"/>
              </a:spcAft>
              <a:buClr>
                <a:srgbClr val="3F3F3F"/>
              </a:buClr>
              <a:buSzPts val="1500"/>
              <a:buNone/>
              <a:defRPr sz="1500"/>
            </a:lvl4pPr>
            <a:lvl5pPr indent="-228600" lvl="4" marL="2286000" algn="l">
              <a:lnSpc>
                <a:spcPct val="100000"/>
              </a:lnSpc>
              <a:spcBef>
                <a:spcPts val="500"/>
              </a:spcBef>
              <a:spcAft>
                <a:spcPts val="0"/>
              </a:spcAft>
              <a:buClr>
                <a:schemeClr val="accent1"/>
              </a:buClr>
              <a:buSzPts val="1500"/>
              <a:buNone/>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g7f07377082_11_121"/>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vå delar">
  <p:cSld name="1_Två delar">
    <p:spTree>
      <p:nvGrpSpPr>
        <p:cNvPr id="262" name="Shape 262"/>
        <p:cNvGrpSpPr/>
        <p:nvPr/>
      </p:nvGrpSpPr>
      <p:grpSpPr>
        <a:xfrm>
          <a:off x="0" y="0"/>
          <a:ext cx="0" cy="0"/>
          <a:chOff x="0" y="0"/>
          <a:chExt cx="0" cy="0"/>
        </a:xfrm>
      </p:grpSpPr>
      <p:sp>
        <p:nvSpPr>
          <p:cNvPr id="263" name="Google Shape;263;g7f07377082_11_133"/>
          <p:cNvSpPr/>
          <p:nvPr/>
        </p:nvSpPr>
        <p:spPr>
          <a:xfrm>
            <a:off x="288000" y="290700"/>
            <a:ext cx="11616000" cy="6279300"/>
          </a:xfrm>
          <a:prstGeom prst="rect">
            <a:avLst/>
          </a:prstGeom>
          <a:solidFill>
            <a:schemeClr val="dk2"/>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264" name="Google Shape;264;g7f07377082_11_133"/>
          <p:cNvSpPr txBox="1"/>
          <p:nvPr>
            <p:ph type="title"/>
          </p:nvPr>
        </p:nvSpPr>
        <p:spPr>
          <a:xfrm>
            <a:off x="1631504" y="980728"/>
            <a:ext cx="8928600" cy="93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1"/>
              </a:buClr>
              <a:buSzPts val="4400"/>
              <a:buFont typeface="Open Sans Light"/>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g7f07377082_11_133"/>
          <p:cNvSpPr txBox="1"/>
          <p:nvPr>
            <p:ph idx="1" type="body"/>
          </p:nvPr>
        </p:nvSpPr>
        <p:spPr>
          <a:xfrm>
            <a:off x="1631504" y="2276872"/>
            <a:ext cx="4320000" cy="3900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solidFill>
                  <a:srgbClr val="3F3F3F"/>
                </a:solidFill>
              </a:defRPr>
            </a:lvl1pPr>
            <a:lvl2pPr indent="-330200" lvl="1" marL="914400" algn="l">
              <a:lnSpc>
                <a:spcPct val="100000"/>
              </a:lnSpc>
              <a:spcBef>
                <a:spcPts val="500"/>
              </a:spcBef>
              <a:spcAft>
                <a:spcPts val="0"/>
              </a:spcAft>
              <a:buClr>
                <a:srgbClr val="3F3F3F"/>
              </a:buClr>
              <a:buSzPts val="1600"/>
              <a:buChar char="–"/>
              <a:defRPr sz="1600">
                <a:solidFill>
                  <a:srgbClr val="3F3F3F"/>
                </a:solidFill>
              </a:defRPr>
            </a:lvl2pPr>
            <a:lvl3pPr indent="-317500" lvl="2" marL="1371600" algn="l">
              <a:lnSpc>
                <a:spcPct val="100000"/>
              </a:lnSpc>
              <a:spcBef>
                <a:spcPts val="500"/>
              </a:spcBef>
              <a:spcAft>
                <a:spcPts val="0"/>
              </a:spcAft>
              <a:buClr>
                <a:srgbClr val="3F3F3F"/>
              </a:buClr>
              <a:buSzPts val="1400"/>
              <a:buChar char="o"/>
              <a:defRPr sz="1400">
                <a:solidFill>
                  <a:srgbClr val="3F3F3F"/>
                </a:solidFill>
              </a:defRPr>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g7f07377082_11_133"/>
          <p:cNvSpPr txBox="1"/>
          <p:nvPr>
            <p:ph idx="2" type="body"/>
          </p:nvPr>
        </p:nvSpPr>
        <p:spPr>
          <a:xfrm>
            <a:off x="6240016" y="2276872"/>
            <a:ext cx="4320000" cy="3900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solidFill>
                  <a:srgbClr val="3F3F3F"/>
                </a:solidFill>
              </a:defRPr>
            </a:lvl1pPr>
            <a:lvl2pPr indent="-330200" lvl="1" marL="914400" algn="l">
              <a:lnSpc>
                <a:spcPct val="100000"/>
              </a:lnSpc>
              <a:spcBef>
                <a:spcPts val="500"/>
              </a:spcBef>
              <a:spcAft>
                <a:spcPts val="0"/>
              </a:spcAft>
              <a:buClr>
                <a:srgbClr val="3F3F3F"/>
              </a:buClr>
              <a:buSzPts val="1600"/>
              <a:buChar char="–"/>
              <a:defRPr sz="1600">
                <a:solidFill>
                  <a:srgbClr val="3F3F3F"/>
                </a:solidFill>
              </a:defRPr>
            </a:lvl2pPr>
            <a:lvl3pPr indent="-317500" lvl="2" marL="1371600" algn="l">
              <a:lnSpc>
                <a:spcPct val="100000"/>
              </a:lnSpc>
              <a:spcBef>
                <a:spcPts val="500"/>
              </a:spcBef>
              <a:spcAft>
                <a:spcPts val="0"/>
              </a:spcAft>
              <a:buClr>
                <a:srgbClr val="3F3F3F"/>
              </a:buClr>
              <a:buSzPts val="1400"/>
              <a:buChar char="o"/>
              <a:defRPr sz="1400">
                <a:solidFill>
                  <a:srgbClr val="3F3F3F"/>
                </a:solidFill>
              </a:defRPr>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g7f07377082_11_133"/>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F3F3F"/>
                </a:solidFill>
                <a:latin typeface="Open Sans Light"/>
                <a:ea typeface="Open Sans Light"/>
                <a:cs typeface="Open Sans Light"/>
                <a:sym typeface="Open Sans Light"/>
              </a:rPr>
              <a:t>Nordic Smart</a:t>
            </a:r>
            <a:br>
              <a:rPr b="0" i="0" lang="en-GB" sz="1400" u="none" cap="none" strike="noStrike">
                <a:solidFill>
                  <a:srgbClr val="3F3F3F"/>
                </a:solidFill>
                <a:latin typeface="Open Sans Light"/>
                <a:ea typeface="Open Sans Light"/>
                <a:cs typeface="Open Sans Light"/>
                <a:sym typeface="Open Sans Light"/>
              </a:rPr>
            </a:br>
            <a:r>
              <a:rPr b="0" i="0" lang="en-GB" sz="1400" u="none" cap="none" strike="noStrike">
                <a:solidFill>
                  <a:srgbClr val="3F3F3F"/>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 punktlista o bild">
  <p:cSld name="Rubrik punktlista o bild">
    <p:spTree>
      <p:nvGrpSpPr>
        <p:cNvPr id="268" name="Shape 268"/>
        <p:cNvGrpSpPr/>
        <p:nvPr/>
      </p:nvGrpSpPr>
      <p:grpSpPr>
        <a:xfrm>
          <a:off x="0" y="0"/>
          <a:ext cx="0" cy="0"/>
          <a:chOff x="0" y="0"/>
          <a:chExt cx="0" cy="0"/>
        </a:xfrm>
      </p:grpSpPr>
      <p:sp>
        <p:nvSpPr>
          <p:cNvPr id="269" name="Google Shape;269;g7f07377082_11_139"/>
          <p:cNvSpPr txBox="1"/>
          <p:nvPr>
            <p:ph type="title"/>
          </p:nvPr>
        </p:nvSpPr>
        <p:spPr>
          <a:xfrm>
            <a:off x="838200" y="1149843"/>
            <a:ext cx="6626100" cy="767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g7f07377082_11_139"/>
          <p:cNvSpPr txBox="1"/>
          <p:nvPr>
            <p:ph idx="1" type="body"/>
          </p:nvPr>
        </p:nvSpPr>
        <p:spPr>
          <a:xfrm>
            <a:off x="838200" y="2060848"/>
            <a:ext cx="6626100" cy="40719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1000"/>
              </a:spcBef>
              <a:spcAft>
                <a:spcPts val="0"/>
              </a:spcAft>
              <a:buClr>
                <a:srgbClr val="3F3F3F"/>
              </a:buClr>
              <a:buSzPts val="2000"/>
              <a:buChar char="•"/>
              <a:defRPr>
                <a:solidFill>
                  <a:srgbClr val="3F3F3F"/>
                </a:solidFill>
              </a:defRPr>
            </a:lvl1pPr>
            <a:lvl2pPr indent="-342900" lvl="1" marL="914400" algn="l">
              <a:lnSpc>
                <a:spcPct val="100000"/>
              </a:lnSpc>
              <a:spcBef>
                <a:spcPts val="500"/>
              </a:spcBef>
              <a:spcAft>
                <a:spcPts val="0"/>
              </a:spcAft>
              <a:buClr>
                <a:srgbClr val="3F3F3F"/>
              </a:buClr>
              <a:buSzPts val="1800"/>
              <a:buChar char="–"/>
              <a:defRPr sz="1800">
                <a:solidFill>
                  <a:srgbClr val="3F3F3F"/>
                </a:solidFill>
              </a:defRPr>
            </a:lvl2pPr>
            <a:lvl3pPr indent="-330200" lvl="2" marL="1371600" algn="l">
              <a:lnSpc>
                <a:spcPct val="100000"/>
              </a:lnSpc>
              <a:spcBef>
                <a:spcPts val="500"/>
              </a:spcBef>
              <a:spcAft>
                <a:spcPts val="0"/>
              </a:spcAft>
              <a:buClr>
                <a:srgbClr val="3F3F3F"/>
              </a:buClr>
              <a:buSzPts val="1600"/>
              <a:buChar char="o"/>
              <a:defRPr sz="1600">
                <a:solidFill>
                  <a:srgbClr val="3F3F3F"/>
                </a:solidFill>
              </a:defRPr>
            </a:lvl3pPr>
            <a:lvl4pPr indent="-323850" lvl="3" marL="1828800" algn="l">
              <a:lnSpc>
                <a:spcPct val="100000"/>
              </a:lnSpc>
              <a:spcBef>
                <a:spcPts val="500"/>
              </a:spcBef>
              <a:spcAft>
                <a:spcPts val="0"/>
              </a:spcAft>
              <a:buClr>
                <a:srgbClr val="3F3F3F"/>
              </a:buClr>
              <a:buSzPts val="1500"/>
              <a:buChar char="–"/>
              <a:defRPr sz="1500">
                <a:solidFill>
                  <a:srgbClr val="3F3F3F"/>
                </a:solidFill>
              </a:defRPr>
            </a:lvl4pPr>
            <a:lvl5pPr indent="-323850" lvl="4" marL="2286000" algn="l">
              <a:lnSpc>
                <a:spcPct val="100000"/>
              </a:lnSpc>
              <a:spcBef>
                <a:spcPts val="500"/>
              </a:spcBef>
              <a:spcAft>
                <a:spcPts val="0"/>
              </a:spcAft>
              <a:buClr>
                <a:schemeClr val="dk1"/>
              </a:buClr>
              <a:buSzPts val="1500"/>
              <a:buChar char="•"/>
              <a:defRPr sz="15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g7f07377082_11_1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7f07377082_11_139"/>
          <p:cNvSpPr/>
          <p:nvPr>
            <p:ph idx="2" type="pic"/>
          </p:nvPr>
        </p:nvSpPr>
        <p:spPr>
          <a:xfrm>
            <a:off x="7608168" y="0"/>
            <a:ext cx="4583700" cy="6858000"/>
          </a:xfrm>
          <a:prstGeom prst="rect">
            <a:avLst/>
          </a:prstGeom>
          <a:solidFill>
            <a:srgbClr val="D3F3F8">
              <a:alpha val="40000"/>
            </a:srgbClr>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lvl="2"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lvl="3"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lvl="4"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3" name="Google Shape;273;g7f07377082_11_139"/>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298">
          <p15:clr>
            <a:srgbClr val="FBAE40"/>
          </p15:clr>
        </p15:guide>
        <p15:guide id="2" pos="3840">
          <p15:clr>
            <a:srgbClr val="FBAE40"/>
          </p15:clr>
        </p15:guide>
        <p15:guide id="3" orient="horz" pos="120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ramhäv 2">
  <p:cSld name="Framhäv 2">
    <p:spTree>
      <p:nvGrpSpPr>
        <p:cNvPr id="274" name="Shape 274"/>
        <p:cNvGrpSpPr/>
        <p:nvPr/>
      </p:nvGrpSpPr>
      <p:grpSpPr>
        <a:xfrm>
          <a:off x="0" y="0"/>
          <a:ext cx="0" cy="0"/>
          <a:chOff x="0" y="0"/>
          <a:chExt cx="0" cy="0"/>
        </a:xfrm>
      </p:grpSpPr>
      <p:sp>
        <p:nvSpPr>
          <p:cNvPr id="275" name="Google Shape;275;g7f07377082_11_14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g7f07377082_11_145"/>
          <p:cNvSpPr txBox="1"/>
          <p:nvPr>
            <p:ph idx="1" type="body"/>
          </p:nvPr>
        </p:nvSpPr>
        <p:spPr>
          <a:xfrm>
            <a:off x="1600200" y="2243559"/>
            <a:ext cx="8833800" cy="28416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5400"/>
              <a:buNone/>
              <a:defRPr sz="5400">
                <a:solidFill>
                  <a:schemeClr val="lt1"/>
                </a:solidFill>
                <a:latin typeface="Open Sans Light"/>
                <a:ea typeface="Open Sans Light"/>
                <a:cs typeface="Open Sans Light"/>
                <a:sym typeface="Open Sans Light"/>
              </a:defRPr>
            </a:lvl1pPr>
            <a:lvl2pPr indent="-228600" lvl="1" marL="9144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2pPr>
            <a:lvl3pPr indent="-228600" lvl="2" marL="13716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3pPr>
            <a:lvl4pPr indent="-228600" lvl="3" marL="18288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4pPr>
            <a:lvl5pPr indent="-228600" lvl="4" marL="22860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7" name="Google Shape;277;g7f07377082_11_145"/>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Light"/>
                <a:ea typeface="Open Sans Light"/>
                <a:cs typeface="Open Sans Light"/>
                <a:sym typeface="Open Sans Light"/>
              </a:rPr>
              <a:t>Nordic Smart</a:t>
            </a:r>
            <a:br>
              <a:rPr b="0" i="0" lang="en-GB" sz="1400" u="none" cap="none" strike="noStrike">
                <a:solidFill>
                  <a:schemeClr val="lt1"/>
                </a:solidFill>
                <a:latin typeface="Open Sans Light"/>
                <a:ea typeface="Open Sans Light"/>
                <a:cs typeface="Open Sans Light"/>
                <a:sym typeface="Open Sans Light"/>
              </a:rPr>
            </a:br>
            <a:r>
              <a:rPr b="0" i="0" lang="en-GB" sz="1400" u="none" cap="none" strike="noStrike">
                <a:solidFill>
                  <a:schemeClr val="l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vå delar">
  <p:cSld name="3_Två delar">
    <p:bg>
      <p:bgPr>
        <a:solidFill>
          <a:schemeClr val="accent1"/>
        </a:solidFill>
      </p:bgPr>
    </p:bg>
    <p:spTree>
      <p:nvGrpSpPr>
        <p:cNvPr id="278" name="Shape 278"/>
        <p:cNvGrpSpPr/>
        <p:nvPr/>
      </p:nvGrpSpPr>
      <p:grpSpPr>
        <a:xfrm>
          <a:off x="0" y="0"/>
          <a:ext cx="0" cy="0"/>
          <a:chOff x="0" y="0"/>
          <a:chExt cx="0" cy="0"/>
        </a:xfrm>
      </p:grpSpPr>
      <p:sp>
        <p:nvSpPr>
          <p:cNvPr id="279" name="Google Shape;279;g7f07377082_11_149"/>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280" name="Google Shape;280;g7f07377082_11_149"/>
          <p:cNvSpPr txBox="1"/>
          <p:nvPr>
            <p:ph type="title"/>
          </p:nvPr>
        </p:nvSpPr>
        <p:spPr>
          <a:xfrm>
            <a:off x="1631504" y="980728"/>
            <a:ext cx="8928600" cy="93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g7f07377082_11_149"/>
          <p:cNvSpPr txBox="1"/>
          <p:nvPr>
            <p:ph idx="1" type="body"/>
          </p:nvPr>
        </p:nvSpPr>
        <p:spPr>
          <a:xfrm>
            <a:off x="1631504"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g7f07377082_11_149"/>
          <p:cNvSpPr txBox="1"/>
          <p:nvPr>
            <p:ph idx="2" type="body"/>
          </p:nvPr>
        </p:nvSpPr>
        <p:spPr>
          <a:xfrm>
            <a:off x="6240016"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g7f07377082_11_149"/>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F3F3F"/>
                </a:solidFill>
                <a:latin typeface="Open Sans Light"/>
                <a:ea typeface="Open Sans Light"/>
                <a:cs typeface="Open Sans Light"/>
                <a:sym typeface="Open Sans Light"/>
              </a:rPr>
              <a:t>Nordic Smart</a:t>
            </a:r>
            <a:br>
              <a:rPr b="0" i="0" lang="en-GB" sz="1400" u="none" cap="none" strike="noStrike">
                <a:solidFill>
                  <a:srgbClr val="3F3F3F"/>
                </a:solidFill>
                <a:latin typeface="Open Sans Light"/>
                <a:ea typeface="Open Sans Light"/>
                <a:cs typeface="Open Sans Light"/>
                <a:sym typeface="Open Sans Light"/>
              </a:rPr>
            </a:br>
            <a:r>
              <a:rPr b="0" i="0" lang="en-GB" sz="1400" u="none" cap="none" strike="noStrike">
                <a:solidFill>
                  <a:srgbClr val="3F3F3F"/>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vå delar">
  <p:cSld name="4_Två delar">
    <p:bg>
      <p:bgPr>
        <a:solidFill>
          <a:schemeClr val="accent2"/>
        </a:solidFill>
      </p:bgPr>
    </p:bg>
    <p:spTree>
      <p:nvGrpSpPr>
        <p:cNvPr id="284" name="Shape 284"/>
        <p:cNvGrpSpPr/>
        <p:nvPr/>
      </p:nvGrpSpPr>
      <p:grpSpPr>
        <a:xfrm>
          <a:off x="0" y="0"/>
          <a:ext cx="0" cy="0"/>
          <a:chOff x="0" y="0"/>
          <a:chExt cx="0" cy="0"/>
        </a:xfrm>
      </p:grpSpPr>
      <p:sp>
        <p:nvSpPr>
          <p:cNvPr id="285" name="Google Shape;285;g7f07377082_11_155"/>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286" name="Google Shape;286;g7f07377082_11_155"/>
          <p:cNvSpPr txBox="1"/>
          <p:nvPr>
            <p:ph type="title"/>
          </p:nvPr>
        </p:nvSpPr>
        <p:spPr>
          <a:xfrm>
            <a:off x="1631504" y="980728"/>
            <a:ext cx="8928600" cy="93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g7f07377082_11_155"/>
          <p:cNvSpPr txBox="1"/>
          <p:nvPr>
            <p:ph idx="1" type="body"/>
          </p:nvPr>
        </p:nvSpPr>
        <p:spPr>
          <a:xfrm>
            <a:off x="1631504"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g7f07377082_11_155"/>
          <p:cNvSpPr txBox="1"/>
          <p:nvPr>
            <p:ph idx="2" type="body"/>
          </p:nvPr>
        </p:nvSpPr>
        <p:spPr>
          <a:xfrm>
            <a:off x="6240016"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g7f07377082_11_155"/>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Open Sans Light"/>
                <a:ea typeface="Open Sans Light"/>
                <a:cs typeface="Open Sans Light"/>
                <a:sym typeface="Open Sans Light"/>
              </a:rPr>
              <a:t>Nordic Smart</a:t>
            </a:r>
            <a:br>
              <a:rPr b="0" i="0" lang="en-GB" sz="1400" u="none" cap="none" strike="noStrike">
                <a:solidFill>
                  <a:schemeClr val="dk1"/>
                </a:solidFill>
                <a:latin typeface="Open Sans Light"/>
                <a:ea typeface="Open Sans Light"/>
                <a:cs typeface="Open Sans Light"/>
                <a:sym typeface="Open Sans Light"/>
              </a:rPr>
            </a:br>
            <a:r>
              <a:rPr b="0" i="0" lang="en-GB" sz="1400" u="none" cap="none" strike="noStrike">
                <a:solidFill>
                  <a:schemeClr val="dk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vå delar">
  <p:cSld name="5_Två delar">
    <p:bg>
      <p:bgPr>
        <a:solidFill>
          <a:schemeClr val="accent3"/>
        </a:solidFill>
      </p:bgPr>
    </p:bg>
    <p:spTree>
      <p:nvGrpSpPr>
        <p:cNvPr id="290" name="Shape 290"/>
        <p:cNvGrpSpPr/>
        <p:nvPr/>
      </p:nvGrpSpPr>
      <p:grpSpPr>
        <a:xfrm>
          <a:off x="0" y="0"/>
          <a:ext cx="0" cy="0"/>
          <a:chOff x="0" y="0"/>
          <a:chExt cx="0" cy="0"/>
        </a:xfrm>
      </p:grpSpPr>
      <p:sp>
        <p:nvSpPr>
          <p:cNvPr id="291" name="Google Shape;291;g7f07377082_11_161"/>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292" name="Google Shape;292;g7f07377082_11_161"/>
          <p:cNvSpPr txBox="1"/>
          <p:nvPr>
            <p:ph type="title"/>
          </p:nvPr>
        </p:nvSpPr>
        <p:spPr>
          <a:xfrm>
            <a:off x="1631504" y="980728"/>
            <a:ext cx="8928600" cy="93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g7f07377082_11_161"/>
          <p:cNvSpPr txBox="1"/>
          <p:nvPr>
            <p:ph idx="1" type="body"/>
          </p:nvPr>
        </p:nvSpPr>
        <p:spPr>
          <a:xfrm>
            <a:off x="1631504"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g7f07377082_11_161"/>
          <p:cNvSpPr txBox="1"/>
          <p:nvPr>
            <p:ph idx="2" type="body"/>
          </p:nvPr>
        </p:nvSpPr>
        <p:spPr>
          <a:xfrm>
            <a:off x="6240016" y="2060848"/>
            <a:ext cx="4320000" cy="4044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g7f07377082_11_161"/>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Open Sans Light"/>
                <a:ea typeface="Open Sans Light"/>
                <a:cs typeface="Open Sans Light"/>
                <a:sym typeface="Open Sans Light"/>
              </a:rPr>
              <a:t>Nordic Smart</a:t>
            </a:r>
            <a:br>
              <a:rPr b="0" i="0" lang="en-GB" sz="1400" u="none" cap="none" strike="noStrike">
                <a:solidFill>
                  <a:schemeClr val="dk1"/>
                </a:solidFill>
                <a:latin typeface="Open Sans Light"/>
                <a:ea typeface="Open Sans Light"/>
                <a:cs typeface="Open Sans Light"/>
                <a:sym typeface="Open Sans Light"/>
              </a:rPr>
            </a:br>
            <a:r>
              <a:rPr b="0" i="0" lang="en-GB" sz="1400" u="none" cap="none" strike="noStrike">
                <a:solidFill>
                  <a:schemeClr val="dk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ast rubrik" type="titleOnly">
  <p:cSld name="TITLE_ONLY">
    <p:spTree>
      <p:nvGrpSpPr>
        <p:cNvPr id="296" name="Shape 296"/>
        <p:cNvGrpSpPr/>
        <p:nvPr/>
      </p:nvGrpSpPr>
      <p:grpSpPr>
        <a:xfrm>
          <a:off x="0" y="0"/>
          <a:ext cx="0" cy="0"/>
          <a:chOff x="0" y="0"/>
          <a:chExt cx="0" cy="0"/>
        </a:xfrm>
      </p:grpSpPr>
      <p:sp>
        <p:nvSpPr>
          <p:cNvPr id="297" name="Google Shape;297;g7f07377082_11_167"/>
          <p:cNvSpPr txBox="1"/>
          <p:nvPr>
            <p:ph type="title"/>
          </p:nvPr>
        </p:nvSpPr>
        <p:spPr>
          <a:xfrm>
            <a:off x="838200" y="1149843"/>
            <a:ext cx="10515600" cy="767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g7f07377082_11_1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g7f07377082_11_1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
        <p:nvSpPr>
          <p:cNvPr id="300" name="Google Shape;300;g7f07377082_11_167"/>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Framhäv 2">
  <p:cSld name="1_Framhäv 2">
    <p:spTree>
      <p:nvGrpSpPr>
        <p:cNvPr id="301" name="Shape 301"/>
        <p:cNvGrpSpPr/>
        <p:nvPr/>
      </p:nvGrpSpPr>
      <p:grpSpPr>
        <a:xfrm>
          <a:off x="0" y="0"/>
          <a:ext cx="0" cy="0"/>
          <a:chOff x="0" y="0"/>
          <a:chExt cx="0" cy="0"/>
        </a:xfrm>
      </p:grpSpPr>
      <p:sp>
        <p:nvSpPr>
          <p:cNvPr id="302" name="Google Shape;302;g7f07377082_11_17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g7f07377082_11_172"/>
          <p:cNvSpPr txBox="1"/>
          <p:nvPr>
            <p:ph idx="1" type="body"/>
          </p:nvPr>
        </p:nvSpPr>
        <p:spPr>
          <a:xfrm>
            <a:off x="1600200" y="2243559"/>
            <a:ext cx="8833800" cy="28416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5400"/>
              <a:buNone/>
              <a:defRPr sz="5400">
                <a:solidFill>
                  <a:schemeClr val="lt1"/>
                </a:solidFill>
                <a:latin typeface="Open Sans Light"/>
                <a:ea typeface="Open Sans Light"/>
                <a:cs typeface="Open Sans Light"/>
                <a:sym typeface="Open Sans Light"/>
              </a:defRPr>
            </a:lvl1pPr>
            <a:lvl2pPr indent="-228600" lvl="1" marL="9144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2pPr>
            <a:lvl3pPr indent="-228600" lvl="2" marL="13716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3pPr>
            <a:lvl4pPr indent="-228600" lvl="3" marL="18288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4pPr>
            <a:lvl5pPr indent="-228600" lvl="4" marL="22860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g7f07377082_11_172"/>
          <p:cNvSpPr txBox="1"/>
          <p:nvPr/>
        </p:nvSpPr>
        <p:spPr>
          <a:xfrm>
            <a:off x="479376" y="457508"/>
            <a:ext cx="1368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Light"/>
                <a:ea typeface="Open Sans Light"/>
                <a:cs typeface="Open Sans Light"/>
                <a:sym typeface="Open Sans Light"/>
              </a:rPr>
              <a:t>Nordic Smart</a:t>
            </a:r>
            <a:br>
              <a:rPr b="0" i="0" lang="en-GB" sz="1400" u="none" cap="none" strike="noStrike">
                <a:solidFill>
                  <a:schemeClr val="lt1"/>
                </a:solidFill>
                <a:latin typeface="Open Sans Light"/>
                <a:ea typeface="Open Sans Light"/>
                <a:cs typeface="Open Sans Light"/>
                <a:sym typeface="Open Sans Light"/>
              </a:rPr>
            </a:br>
            <a:r>
              <a:rPr b="0" i="0" lang="en-GB" sz="1400" u="none" cap="none" strike="noStrike">
                <a:solidFill>
                  <a:schemeClr val="l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ubrikbild">
  <p:cSld name="Rubrikbild">
    <p:spTree>
      <p:nvGrpSpPr>
        <p:cNvPr id="305" name="Shape 305"/>
        <p:cNvGrpSpPr/>
        <p:nvPr/>
      </p:nvGrpSpPr>
      <p:grpSpPr>
        <a:xfrm>
          <a:off x="0" y="0"/>
          <a:ext cx="0" cy="0"/>
          <a:chOff x="0" y="0"/>
          <a:chExt cx="0" cy="0"/>
        </a:xfrm>
      </p:grpSpPr>
      <p:sp>
        <p:nvSpPr>
          <p:cNvPr id="306" name="Google Shape;306;g7f07377082_11_176"/>
          <p:cNvSpPr/>
          <p:nvPr>
            <p:ph idx="2" type="pic"/>
          </p:nvPr>
        </p:nvSpPr>
        <p:spPr>
          <a:xfrm>
            <a:off x="0" y="1628800"/>
            <a:ext cx="12192000" cy="4968900"/>
          </a:xfrm>
          <a:prstGeom prst="rect">
            <a:avLst/>
          </a:prstGeom>
          <a:solidFill>
            <a:srgbClr val="D3F3F8">
              <a:alpha val="40000"/>
            </a:srgbClr>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lvl="2"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lvl="3"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lvl="4"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7" name="Google Shape;307;g7f07377082_11_176"/>
          <p:cNvSpPr txBox="1"/>
          <p:nvPr>
            <p:ph idx="1" type="body"/>
          </p:nvPr>
        </p:nvSpPr>
        <p:spPr>
          <a:xfrm>
            <a:off x="695325" y="3861048"/>
            <a:ext cx="5112600" cy="720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000"/>
              <a:buNone/>
              <a:defRPr>
                <a:solidFill>
                  <a:schemeClr val="dk1"/>
                </a:solidFill>
              </a:defRPr>
            </a:lvl1pPr>
            <a:lvl2pPr indent="-342900" lvl="1" marL="914400" algn="l">
              <a:lnSpc>
                <a:spcPct val="100000"/>
              </a:lnSpc>
              <a:spcBef>
                <a:spcPts val="500"/>
              </a:spcBef>
              <a:spcAft>
                <a:spcPts val="0"/>
              </a:spcAft>
              <a:buClr>
                <a:srgbClr val="3F3F3F"/>
              </a:buClr>
              <a:buSzPts val="1800"/>
              <a:buChar char="–"/>
              <a:defRPr/>
            </a:lvl2pPr>
            <a:lvl3pPr indent="-342900" lvl="2" marL="1371600" algn="l">
              <a:lnSpc>
                <a:spcPct val="100000"/>
              </a:lnSpc>
              <a:spcBef>
                <a:spcPts val="500"/>
              </a:spcBef>
              <a:spcAft>
                <a:spcPts val="0"/>
              </a:spcAft>
              <a:buClr>
                <a:srgbClr val="3F3F3F"/>
              </a:buClr>
              <a:buSzPts val="1800"/>
              <a:buChar char="o"/>
              <a:defRPr/>
            </a:lvl3pPr>
            <a:lvl4pPr indent="-342900" lvl="3" marL="1828800" algn="l">
              <a:lnSpc>
                <a:spcPct val="100000"/>
              </a:lnSpc>
              <a:spcBef>
                <a:spcPts val="500"/>
              </a:spcBef>
              <a:spcAft>
                <a:spcPts val="0"/>
              </a:spcAft>
              <a:buClr>
                <a:srgbClr val="3F3F3F"/>
              </a:buClr>
              <a:buSzPts val="1800"/>
              <a:buChar char="–"/>
              <a:defRPr/>
            </a:lvl4pPr>
            <a:lvl5pPr indent="-342900" lvl="4" marL="2286000" algn="l">
              <a:lnSpc>
                <a:spcPct val="10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g7f07377082_11_176"/>
          <p:cNvSpPr txBox="1"/>
          <p:nvPr>
            <p:ph type="title"/>
          </p:nvPr>
        </p:nvSpPr>
        <p:spPr>
          <a:xfrm>
            <a:off x="695325" y="2420889"/>
            <a:ext cx="7632900" cy="135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3F3F3F"/>
              </a:buClr>
              <a:buSzPts val="3800"/>
              <a:buFont typeface="Open Sans Light"/>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g7f07377082_11_176"/>
          <p:cNvSpPr txBox="1"/>
          <p:nvPr/>
        </p:nvSpPr>
        <p:spPr>
          <a:xfrm>
            <a:off x="695324" y="447055"/>
            <a:ext cx="7416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accent1"/>
                </a:solidFill>
                <a:latin typeface="Open Sans Light"/>
                <a:ea typeface="Open Sans Light"/>
                <a:cs typeface="Open Sans Light"/>
                <a:sym typeface="Open Sans Light"/>
              </a:rPr>
              <a:t>Nordic Smart 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vå delar">
  <p:cSld name="1_Två delar">
    <p:spTree>
      <p:nvGrpSpPr>
        <p:cNvPr id="37" name="Shape 37"/>
        <p:cNvGrpSpPr/>
        <p:nvPr/>
      </p:nvGrpSpPr>
      <p:grpSpPr>
        <a:xfrm>
          <a:off x="0" y="0"/>
          <a:ext cx="0" cy="0"/>
          <a:chOff x="0" y="0"/>
          <a:chExt cx="0" cy="0"/>
        </a:xfrm>
      </p:grpSpPr>
      <p:sp>
        <p:nvSpPr>
          <p:cNvPr id="38" name="Google Shape;38;p37"/>
          <p:cNvSpPr/>
          <p:nvPr/>
        </p:nvSpPr>
        <p:spPr>
          <a:xfrm>
            <a:off x="288000" y="290700"/>
            <a:ext cx="11616000" cy="6279300"/>
          </a:xfrm>
          <a:prstGeom prst="rect">
            <a:avLst/>
          </a:prstGeom>
          <a:solidFill>
            <a:schemeClr val="dk2"/>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39" name="Google Shape;39;p37"/>
          <p:cNvSpPr txBox="1"/>
          <p:nvPr>
            <p:ph type="title"/>
          </p:nvPr>
        </p:nvSpPr>
        <p:spPr>
          <a:xfrm>
            <a:off x="1631504" y="980728"/>
            <a:ext cx="8928512" cy="93610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1"/>
              </a:buClr>
              <a:buSzPts val="4400"/>
              <a:buFont typeface="Open Sans Light"/>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 type="body"/>
          </p:nvPr>
        </p:nvSpPr>
        <p:spPr>
          <a:xfrm>
            <a:off x="1631504" y="2276872"/>
            <a:ext cx="4320000" cy="390009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solidFill>
                  <a:srgbClr val="3F3F3F"/>
                </a:solidFill>
              </a:defRPr>
            </a:lvl1pPr>
            <a:lvl2pPr indent="-330200" lvl="1" marL="914400" algn="l">
              <a:lnSpc>
                <a:spcPct val="100000"/>
              </a:lnSpc>
              <a:spcBef>
                <a:spcPts val="500"/>
              </a:spcBef>
              <a:spcAft>
                <a:spcPts val="0"/>
              </a:spcAft>
              <a:buClr>
                <a:srgbClr val="3F3F3F"/>
              </a:buClr>
              <a:buSzPts val="1600"/>
              <a:buChar char="–"/>
              <a:defRPr sz="1600">
                <a:solidFill>
                  <a:srgbClr val="3F3F3F"/>
                </a:solidFill>
              </a:defRPr>
            </a:lvl2pPr>
            <a:lvl3pPr indent="-317500" lvl="2" marL="1371600" algn="l">
              <a:lnSpc>
                <a:spcPct val="100000"/>
              </a:lnSpc>
              <a:spcBef>
                <a:spcPts val="500"/>
              </a:spcBef>
              <a:spcAft>
                <a:spcPts val="0"/>
              </a:spcAft>
              <a:buClr>
                <a:srgbClr val="3F3F3F"/>
              </a:buClr>
              <a:buSzPts val="1400"/>
              <a:buChar char="o"/>
              <a:defRPr sz="1400">
                <a:solidFill>
                  <a:srgbClr val="3F3F3F"/>
                </a:solidFill>
              </a:defRPr>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2" type="body"/>
          </p:nvPr>
        </p:nvSpPr>
        <p:spPr>
          <a:xfrm>
            <a:off x="6240016" y="2276872"/>
            <a:ext cx="4320000" cy="390009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solidFill>
                  <a:srgbClr val="3F3F3F"/>
                </a:solidFill>
              </a:defRPr>
            </a:lvl1pPr>
            <a:lvl2pPr indent="-330200" lvl="1" marL="914400" algn="l">
              <a:lnSpc>
                <a:spcPct val="100000"/>
              </a:lnSpc>
              <a:spcBef>
                <a:spcPts val="500"/>
              </a:spcBef>
              <a:spcAft>
                <a:spcPts val="0"/>
              </a:spcAft>
              <a:buClr>
                <a:srgbClr val="3F3F3F"/>
              </a:buClr>
              <a:buSzPts val="1600"/>
              <a:buChar char="–"/>
              <a:defRPr sz="1600">
                <a:solidFill>
                  <a:srgbClr val="3F3F3F"/>
                </a:solidFill>
              </a:defRPr>
            </a:lvl2pPr>
            <a:lvl3pPr indent="-317500" lvl="2" marL="1371600" algn="l">
              <a:lnSpc>
                <a:spcPct val="100000"/>
              </a:lnSpc>
              <a:spcBef>
                <a:spcPts val="500"/>
              </a:spcBef>
              <a:spcAft>
                <a:spcPts val="0"/>
              </a:spcAft>
              <a:buClr>
                <a:srgbClr val="3F3F3F"/>
              </a:buClr>
              <a:buSzPts val="1400"/>
              <a:buChar char="o"/>
              <a:defRPr sz="1400">
                <a:solidFill>
                  <a:srgbClr val="3F3F3F"/>
                </a:solidFill>
              </a:defRPr>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F3F3F"/>
                </a:solidFill>
                <a:latin typeface="Open Sans Light"/>
                <a:ea typeface="Open Sans Light"/>
                <a:cs typeface="Open Sans Light"/>
                <a:sym typeface="Open Sans Light"/>
              </a:rPr>
              <a:t>Nordic Smart</a:t>
            </a:r>
            <a:br>
              <a:rPr b="0" i="0" lang="en-GB" sz="1400" u="none" cap="none" strike="noStrike">
                <a:solidFill>
                  <a:srgbClr val="3F3F3F"/>
                </a:solidFill>
                <a:latin typeface="Open Sans Light"/>
                <a:ea typeface="Open Sans Light"/>
                <a:cs typeface="Open Sans Light"/>
                <a:sym typeface="Open Sans Light"/>
              </a:rPr>
            </a:br>
            <a:r>
              <a:rPr b="0" i="0" lang="en-GB" sz="1400" u="none" cap="none" strike="noStrike">
                <a:solidFill>
                  <a:srgbClr val="3F3F3F"/>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m" type="blank">
  <p:cSld name="BLANK">
    <p:spTree>
      <p:nvGrpSpPr>
        <p:cNvPr id="310" name="Shape 310"/>
        <p:cNvGrpSpPr/>
        <p:nvPr/>
      </p:nvGrpSpPr>
      <p:grpSpPr>
        <a:xfrm>
          <a:off x="0" y="0"/>
          <a:ext cx="0" cy="0"/>
          <a:chOff x="0" y="0"/>
          <a:chExt cx="0" cy="0"/>
        </a:xfrm>
      </p:grpSpPr>
      <p:sp>
        <p:nvSpPr>
          <p:cNvPr id="311" name="Google Shape;311;g7f07377082_11_1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500"/>
              <a:buFont typeface="Open Sans Light"/>
              <a:buNone/>
              <a:defRPr/>
            </a:lvl1pPr>
            <a:lvl2pPr lvl="1" algn="l">
              <a:lnSpc>
                <a:spcPct val="100000"/>
              </a:lnSpc>
              <a:spcBef>
                <a:spcPts val="0"/>
              </a:spcBef>
              <a:spcAft>
                <a:spcPts val="0"/>
              </a:spcAft>
              <a:buClr>
                <a:schemeClr val="dk1"/>
              </a:buClr>
              <a:buSzPts val="1500"/>
              <a:buFont typeface="Calibri"/>
              <a:buNone/>
              <a:defRPr/>
            </a:lvl2pPr>
            <a:lvl3pPr lvl="2" algn="l">
              <a:lnSpc>
                <a:spcPct val="100000"/>
              </a:lnSpc>
              <a:spcBef>
                <a:spcPts val="0"/>
              </a:spcBef>
              <a:spcAft>
                <a:spcPts val="0"/>
              </a:spcAft>
              <a:buClr>
                <a:schemeClr val="dk1"/>
              </a:buClr>
              <a:buSzPts val="1500"/>
              <a:buFont typeface="Calibri"/>
              <a:buNone/>
              <a:defRPr/>
            </a:lvl3pPr>
            <a:lvl4pPr lvl="3" algn="l">
              <a:lnSpc>
                <a:spcPct val="100000"/>
              </a:lnSpc>
              <a:spcBef>
                <a:spcPts val="0"/>
              </a:spcBef>
              <a:spcAft>
                <a:spcPts val="0"/>
              </a:spcAft>
              <a:buClr>
                <a:schemeClr val="dk1"/>
              </a:buClr>
              <a:buSzPts val="1500"/>
              <a:buFont typeface="Calibri"/>
              <a:buNone/>
              <a:defRPr/>
            </a:lvl4pPr>
            <a:lvl5pPr lvl="4" algn="l">
              <a:lnSpc>
                <a:spcPct val="100000"/>
              </a:lnSpc>
              <a:spcBef>
                <a:spcPts val="0"/>
              </a:spcBef>
              <a:spcAft>
                <a:spcPts val="0"/>
              </a:spcAft>
              <a:buClr>
                <a:schemeClr val="dk1"/>
              </a:buClr>
              <a:buSzPts val="1500"/>
              <a:buFont typeface="Calibri"/>
              <a:buNone/>
              <a:defRPr/>
            </a:lvl5pPr>
            <a:lvl6pPr lvl="5" algn="l">
              <a:lnSpc>
                <a:spcPct val="100000"/>
              </a:lnSpc>
              <a:spcBef>
                <a:spcPts val="0"/>
              </a:spcBef>
              <a:spcAft>
                <a:spcPts val="0"/>
              </a:spcAft>
              <a:buClr>
                <a:schemeClr val="dk1"/>
              </a:buClr>
              <a:buSzPts val="1500"/>
              <a:buFont typeface="Calibri"/>
              <a:buNone/>
              <a:defRPr/>
            </a:lvl6pPr>
            <a:lvl7pPr lvl="6" algn="l">
              <a:lnSpc>
                <a:spcPct val="100000"/>
              </a:lnSpc>
              <a:spcBef>
                <a:spcPts val="0"/>
              </a:spcBef>
              <a:spcAft>
                <a:spcPts val="0"/>
              </a:spcAft>
              <a:buClr>
                <a:schemeClr val="dk1"/>
              </a:buClr>
              <a:buSzPts val="1500"/>
              <a:buFont typeface="Calibri"/>
              <a:buNone/>
              <a:defRPr/>
            </a:lvl7pPr>
            <a:lvl8pPr lvl="7" algn="l">
              <a:lnSpc>
                <a:spcPct val="100000"/>
              </a:lnSpc>
              <a:spcBef>
                <a:spcPts val="0"/>
              </a:spcBef>
              <a:spcAft>
                <a:spcPts val="0"/>
              </a:spcAft>
              <a:buClr>
                <a:schemeClr val="dk1"/>
              </a:buClr>
              <a:buSzPts val="1500"/>
              <a:buFont typeface="Calibri"/>
              <a:buNone/>
              <a:defRPr/>
            </a:lvl8pPr>
            <a:lvl9pPr lvl="8" algn="l">
              <a:lnSpc>
                <a:spcPct val="100000"/>
              </a:lnSpc>
              <a:spcBef>
                <a:spcPts val="0"/>
              </a:spcBef>
              <a:spcAft>
                <a:spcPts val="0"/>
              </a:spcAft>
              <a:buClr>
                <a:schemeClr val="dk1"/>
              </a:buClr>
              <a:buSzPts val="1500"/>
              <a:buFont typeface="Calibri"/>
              <a:buNone/>
              <a:defRPr/>
            </a:lvl9pPr>
          </a:lstStyle>
          <a:p/>
        </p:txBody>
      </p:sp>
      <p:sp>
        <p:nvSpPr>
          <p:cNvPr id="312" name="Google Shape;312;g7f07377082_11_1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8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slide" type="title">
  <p:cSld name="TITLE">
    <p:spTree>
      <p:nvGrpSpPr>
        <p:cNvPr id="313" name="Shape 313"/>
        <p:cNvGrpSpPr/>
        <p:nvPr/>
      </p:nvGrpSpPr>
      <p:grpSpPr>
        <a:xfrm>
          <a:off x="0" y="0"/>
          <a:ext cx="0" cy="0"/>
          <a:chOff x="0" y="0"/>
          <a:chExt cx="0" cy="0"/>
        </a:xfrm>
      </p:grpSpPr>
      <p:sp>
        <p:nvSpPr>
          <p:cNvPr id="314" name="Google Shape;314;g7f07377082_11_18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g7f07377082_11_18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6" name="Google Shape;316;g7f07377082_11_1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g7f07377082_11_1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8" name="Google Shape;318;g7f07377082_11_1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43" name="Shape 43"/>
        <p:cNvGrpSpPr/>
        <p:nvPr/>
      </p:nvGrpSpPr>
      <p:grpSpPr>
        <a:xfrm>
          <a:off x="0" y="0"/>
          <a:ext cx="0" cy="0"/>
          <a:chOff x="0" y="0"/>
          <a:chExt cx="0" cy="0"/>
        </a:xfrm>
      </p:grpSpPr>
      <p:sp>
        <p:nvSpPr>
          <p:cNvPr id="44" name="Google Shape;44;p38"/>
          <p:cNvSpPr txBox="1"/>
          <p:nvPr>
            <p:ph type="title"/>
          </p:nvPr>
        </p:nvSpPr>
        <p:spPr>
          <a:xfrm>
            <a:off x="838200" y="861811"/>
            <a:ext cx="10515600" cy="76698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8200" y="1772816"/>
            <a:ext cx="10515600" cy="4353787"/>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1000"/>
              </a:spcBef>
              <a:spcAft>
                <a:spcPts val="0"/>
              </a:spcAft>
              <a:buSzPts val="2000"/>
              <a:buChar char="•"/>
              <a:defRPr/>
            </a:lvl1pPr>
            <a:lvl2pPr indent="-368300" lvl="1" marL="914400" algn="l">
              <a:lnSpc>
                <a:spcPct val="100000"/>
              </a:lnSpc>
              <a:spcBef>
                <a:spcPts val="500"/>
              </a:spcBef>
              <a:spcAft>
                <a:spcPts val="0"/>
              </a:spcAft>
              <a:buSzPts val="2200"/>
              <a:buChar char="–"/>
              <a:defRPr/>
            </a:lvl2pPr>
            <a:lvl3pPr indent="-342900" lvl="2" marL="1371600" algn="l">
              <a:lnSpc>
                <a:spcPct val="100000"/>
              </a:lnSpc>
              <a:spcBef>
                <a:spcPts val="500"/>
              </a:spcBef>
              <a:spcAft>
                <a:spcPts val="0"/>
              </a:spcAft>
              <a:buSzPts val="1800"/>
              <a:buChar char="o"/>
              <a:defRPr/>
            </a:lvl3pPr>
            <a:lvl4pPr indent="-330200" lvl="3" marL="1828800" algn="l">
              <a:lnSpc>
                <a:spcPct val="100000"/>
              </a:lnSpc>
              <a:spcBef>
                <a:spcPts val="500"/>
              </a:spcBef>
              <a:spcAft>
                <a:spcPts val="0"/>
              </a:spcAft>
              <a:buSzPts val="16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om layout">
  <p:cSld name="1_tom layout">
    <p:spTree>
      <p:nvGrpSpPr>
        <p:cNvPr id="49" name="Shape 49"/>
        <p:cNvGrpSpPr/>
        <p:nvPr/>
      </p:nvGrpSpPr>
      <p:grpSpPr>
        <a:xfrm>
          <a:off x="0" y="0"/>
          <a:ext cx="0" cy="0"/>
          <a:chOff x="0" y="0"/>
          <a:chExt cx="0" cy="0"/>
        </a:xfrm>
      </p:grpSpPr>
      <p:sp>
        <p:nvSpPr>
          <p:cNvPr id="50" name="Google Shape;50;p39"/>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accent1"/>
                </a:solidFill>
                <a:latin typeface="Open Sans Light"/>
                <a:ea typeface="Open Sans Light"/>
                <a:cs typeface="Open Sans Light"/>
                <a:sym typeface="Open Sans Light"/>
              </a:rPr>
              <a:t>Nordic Smart</a:t>
            </a:r>
            <a:br>
              <a:rPr b="0" i="0" lang="en-GB" sz="1400" u="none" cap="none" strike="noStrike">
                <a:solidFill>
                  <a:schemeClr val="accent1"/>
                </a:solidFill>
                <a:latin typeface="Open Sans Light"/>
                <a:ea typeface="Open Sans Light"/>
                <a:cs typeface="Open Sans Light"/>
                <a:sym typeface="Open Sans Light"/>
              </a:rPr>
            </a:br>
            <a:r>
              <a:rPr b="0" i="0" lang="en-GB" sz="1400" u="none" cap="none" strike="noStrike">
                <a:solidFill>
                  <a:schemeClr val="accen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ramhäv 2">
  <p:cSld name="Framhäv 2">
    <p:spTree>
      <p:nvGrpSpPr>
        <p:cNvPr id="51" name="Shape 51"/>
        <p:cNvGrpSpPr/>
        <p:nvPr/>
      </p:nvGrpSpPr>
      <p:grpSpPr>
        <a:xfrm>
          <a:off x="0" y="0"/>
          <a:ext cx="0" cy="0"/>
          <a:chOff x="0" y="0"/>
          <a:chExt cx="0" cy="0"/>
        </a:xfrm>
      </p:grpSpPr>
      <p:sp>
        <p:nvSpPr>
          <p:cNvPr id="52" name="Google Shape;52;p40"/>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40"/>
          <p:cNvSpPr txBox="1"/>
          <p:nvPr>
            <p:ph idx="1" type="body"/>
          </p:nvPr>
        </p:nvSpPr>
        <p:spPr>
          <a:xfrm>
            <a:off x="1600200" y="2243559"/>
            <a:ext cx="8833758" cy="2841625"/>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5400"/>
              <a:buNone/>
              <a:defRPr sz="5400">
                <a:solidFill>
                  <a:schemeClr val="lt1"/>
                </a:solidFill>
                <a:latin typeface="Open Sans Light"/>
                <a:ea typeface="Open Sans Light"/>
                <a:cs typeface="Open Sans Light"/>
                <a:sym typeface="Open Sans Light"/>
              </a:defRPr>
            </a:lvl1pPr>
            <a:lvl2pPr indent="-228600" lvl="1" marL="9144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2pPr>
            <a:lvl3pPr indent="-228600" lvl="2" marL="13716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3pPr>
            <a:lvl4pPr indent="-228600" lvl="3" marL="18288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4pPr>
            <a:lvl5pPr indent="-228600" lvl="4" marL="2286000" algn="l">
              <a:lnSpc>
                <a:spcPct val="100000"/>
              </a:lnSpc>
              <a:spcBef>
                <a:spcPts val="500"/>
              </a:spcBef>
              <a:spcAft>
                <a:spcPts val="0"/>
              </a:spcAft>
              <a:buClr>
                <a:srgbClr val="F5FBFE"/>
              </a:buClr>
              <a:buSzPts val="5400"/>
              <a:buNone/>
              <a:defRPr sz="5400">
                <a:solidFill>
                  <a:srgbClr val="F5FBFE"/>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0"/>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Open Sans Light"/>
                <a:ea typeface="Open Sans Light"/>
                <a:cs typeface="Open Sans Light"/>
                <a:sym typeface="Open Sans Light"/>
              </a:rPr>
              <a:t>Nordic Smart</a:t>
            </a:r>
            <a:br>
              <a:rPr b="0" i="0" lang="en-GB" sz="1400" u="none" cap="none" strike="noStrike">
                <a:solidFill>
                  <a:schemeClr val="lt1"/>
                </a:solidFill>
                <a:latin typeface="Open Sans Light"/>
                <a:ea typeface="Open Sans Light"/>
                <a:cs typeface="Open Sans Light"/>
                <a:sym typeface="Open Sans Light"/>
              </a:rPr>
            </a:br>
            <a:r>
              <a:rPr b="0" i="0" lang="en-GB" sz="1400" u="none" cap="none" strike="noStrike">
                <a:solidFill>
                  <a:schemeClr val="lt1"/>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vå delar">
  <p:cSld name="3_Två delar">
    <p:bg>
      <p:bgPr>
        <a:solidFill>
          <a:schemeClr val="accent1"/>
        </a:solidFill>
      </p:bgPr>
    </p:bg>
    <p:spTree>
      <p:nvGrpSpPr>
        <p:cNvPr id="55" name="Shape 55"/>
        <p:cNvGrpSpPr/>
        <p:nvPr/>
      </p:nvGrpSpPr>
      <p:grpSpPr>
        <a:xfrm>
          <a:off x="0" y="0"/>
          <a:ext cx="0" cy="0"/>
          <a:chOff x="0" y="0"/>
          <a:chExt cx="0" cy="0"/>
        </a:xfrm>
      </p:grpSpPr>
      <p:sp>
        <p:nvSpPr>
          <p:cNvPr id="56" name="Google Shape;56;p41"/>
          <p:cNvSpPr/>
          <p:nvPr/>
        </p:nvSpPr>
        <p:spPr>
          <a:xfrm>
            <a:off x="288000" y="290700"/>
            <a:ext cx="11616000" cy="6279300"/>
          </a:xfrm>
          <a:prstGeom prst="rect">
            <a:avLst/>
          </a:prstGeom>
          <a:solidFill>
            <a:schemeClr val="lt1"/>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accent1"/>
              </a:solidFill>
              <a:latin typeface="Open Sans Light"/>
              <a:ea typeface="Open Sans Light"/>
              <a:cs typeface="Open Sans Light"/>
              <a:sym typeface="Open Sans Light"/>
            </a:endParaRPr>
          </a:p>
        </p:txBody>
      </p:sp>
      <p:sp>
        <p:nvSpPr>
          <p:cNvPr id="57" name="Google Shape;57;p41"/>
          <p:cNvSpPr txBox="1"/>
          <p:nvPr>
            <p:ph type="title"/>
          </p:nvPr>
        </p:nvSpPr>
        <p:spPr>
          <a:xfrm>
            <a:off x="1631504" y="980728"/>
            <a:ext cx="8928512" cy="93610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1"/>
          <p:cNvSpPr txBox="1"/>
          <p:nvPr>
            <p:ph idx="1" type="body"/>
          </p:nvPr>
        </p:nvSpPr>
        <p:spPr>
          <a:xfrm>
            <a:off x="1631504"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1"/>
          <p:cNvSpPr txBox="1"/>
          <p:nvPr>
            <p:ph idx="2" type="body"/>
          </p:nvPr>
        </p:nvSpPr>
        <p:spPr>
          <a:xfrm>
            <a:off x="6240016" y="2060848"/>
            <a:ext cx="4320000" cy="404410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rgbClr val="3F3F3F"/>
              </a:buClr>
              <a:buSzPts val="1800"/>
              <a:buChar char="•"/>
              <a:defRPr sz="1800"/>
            </a:lvl1pPr>
            <a:lvl2pPr indent="-330200" lvl="1" marL="914400" algn="l">
              <a:lnSpc>
                <a:spcPct val="100000"/>
              </a:lnSpc>
              <a:spcBef>
                <a:spcPts val="500"/>
              </a:spcBef>
              <a:spcAft>
                <a:spcPts val="0"/>
              </a:spcAft>
              <a:buClr>
                <a:srgbClr val="3F3F3F"/>
              </a:buClr>
              <a:buSzPts val="1600"/>
              <a:buChar char="–"/>
              <a:defRPr sz="1600"/>
            </a:lvl2pPr>
            <a:lvl3pPr indent="-317500" lvl="2" marL="1371600" algn="l">
              <a:lnSpc>
                <a:spcPct val="100000"/>
              </a:lnSpc>
              <a:spcBef>
                <a:spcPts val="500"/>
              </a:spcBef>
              <a:spcAft>
                <a:spcPts val="0"/>
              </a:spcAft>
              <a:buClr>
                <a:srgbClr val="3F3F3F"/>
              </a:buClr>
              <a:buSzPts val="1400"/>
              <a:buChar char="o"/>
              <a:defRPr sz="1400"/>
            </a:lvl3pPr>
            <a:lvl4pPr indent="-323850" lvl="3" marL="1828800" algn="l">
              <a:lnSpc>
                <a:spcPct val="100000"/>
              </a:lnSpc>
              <a:spcBef>
                <a:spcPts val="500"/>
              </a:spcBef>
              <a:spcAft>
                <a:spcPts val="0"/>
              </a:spcAft>
              <a:buClr>
                <a:srgbClr val="3F3F3F"/>
              </a:buClr>
              <a:buSzPts val="1500"/>
              <a:buChar char="–"/>
              <a:defRPr sz="1500"/>
            </a:lvl4pPr>
            <a:lvl5pPr indent="-323850" lvl="4" marL="2286000" algn="l">
              <a:lnSpc>
                <a:spcPct val="100000"/>
              </a:lnSpc>
              <a:spcBef>
                <a:spcPts val="500"/>
              </a:spcBef>
              <a:spcAft>
                <a:spcPts val="0"/>
              </a:spcAft>
              <a:buClr>
                <a:schemeClr val="accent1"/>
              </a:buClr>
              <a:buSzPts val="1500"/>
              <a:buChar char="•"/>
              <a:defRPr sz="15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1"/>
          <p:cNvSpPr txBox="1"/>
          <p:nvPr/>
        </p:nvSpPr>
        <p:spPr>
          <a:xfrm>
            <a:off x="479376" y="457508"/>
            <a:ext cx="1368152"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F3F3F"/>
                </a:solidFill>
                <a:latin typeface="Open Sans Light"/>
                <a:ea typeface="Open Sans Light"/>
                <a:cs typeface="Open Sans Light"/>
                <a:sym typeface="Open Sans Light"/>
              </a:rPr>
              <a:t>Nordic Smart</a:t>
            </a:r>
            <a:br>
              <a:rPr b="0" i="0" lang="en-GB" sz="1400" u="none" cap="none" strike="noStrike">
                <a:solidFill>
                  <a:srgbClr val="3F3F3F"/>
                </a:solidFill>
                <a:latin typeface="Open Sans Light"/>
                <a:ea typeface="Open Sans Light"/>
                <a:cs typeface="Open Sans Light"/>
                <a:sym typeface="Open Sans Light"/>
              </a:rPr>
            </a:br>
            <a:r>
              <a:rPr b="0" i="0" lang="en-GB" sz="1400" u="none" cap="none" strike="noStrike">
                <a:solidFill>
                  <a:srgbClr val="3F3F3F"/>
                </a:solidFill>
                <a:latin typeface="Open Sans Light"/>
                <a:ea typeface="Open Sans Light"/>
                <a:cs typeface="Open Sans Light"/>
                <a:sym typeface="Open Sans Light"/>
              </a:rPr>
              <a:t>Government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5.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4.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1.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861811"/>
            <a:ext cx="10515600" cy="76698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3F3F3F"/>
              </a:buClr>
              <a:buSzPts val="3000"/>
              <a:buFont typeface="Open Sans Light"/>
              <a:buNone/>
              <a:defRPr b="0" i="0" sz="3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772816"/>
            <a:ext cx="10515600" cy="435378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indent="-368300" lvl="1" marL="914400"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indent="-342900" lvl="2" marL="1371600"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indent="-330200" lvl="3" marL="1828800"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indent="-342900" lvl="4" marL="2286000"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888888"/>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3" name="Shape 163"/>
        <p:cNvGrpSpPr/>
        <p:nvPr/>
      </p:nvGrpSpPr>
      <p:grpSpPr>
        <a:xfrm>
          <a:off x="0" y="0"/>
          <a:ext cx="0" cy="0"/>
          <a:chOff x="0" y="0"/>
          <a:chExt cx="0" cy="0"/>
        </a:xfrm>
      </p:grpSpPr>
      <p:sp>
        <p:nvSpPr>
          <p:cNvPr id="164" name="Google Shape;164;g7ee300d8b6_63_341"/>
          <p:cNvSpPr txBox="1"/>
          <p:nvPr>
            <p:ph type="title"/>
          </p:nvPr>
        </p:nvSpPr>
        <p:spPr>
          <a:xfrm>
            <a:off x="838200" y="573779"/>
            <a:ext cx="10515600" cy="7671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1"/>
              </a:buClr>
              <a:buSzPts val="2400"/>
              <a:buFont typeface="Trebuchet MS"/>
              <a:buNone/>
              <a:defRPr b="0" i="0" sz="24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65" name="Google Shape;165;g7ee300d8b6_63_341"/>
          <p:cNvSpPr txBox="1"/>
          <p:nvPr>
            <p:ph idx="1" type="body"/>
          </p:nvPr>
        </p:nvSpPr>
        <p:spPr>
          <a:xfrm>
            <a:off x="838200" y="1484784"/>
            <a:ext cx="10515600" cy="4620300"/>
          </a:xfrm>
          <a:prstGeom prst="rect">
            <a:avLst/>
          </a:prstGeom>
          <a:noFill/>
          <a:ln>
            <a:noFill/>
          </a:ln>
        </p:spPr>
        <p:txBody>
          <a:bodyPr anchorCtr="0" anchor="t" bIns="34275" lIns="68575" spcFirstLastPara="1" rIns="68575" wrap="square" tIns="34275">
            <a:noAutofit/>
          </a:bodyPr>
          <a:lstStyle>
            <a:lvl1pPr indent="-355600" lvl="0" marL="457200" marR="0" rtl="0" algn="l">
              <a:lnSpc>
                <a:spcPct val="100000"/>
              </a:lnSpc>
              <a:spcBef>
                <a:spcPts val="800"/>
              </a:spcBef>
              <a:spcAft>
                <a:spcPts val="0"/>
              </a:spcAft>
              <a:buClr>
                <a:schemeClr val="accent6"/>
              </a:buClr>
              <a:buSzPts val="2000"/>
              <a:buFont typeface="Arial"/>
              <a:buChar char="•"/>
              <a:defRPr b="0" i="0" sz="2000" u="none" cap="none" strike="noStrike">
                <a:solidFill>
                  <a:schemeClr val="accent6"/>
                </a:solidFill>
                <a:latin typeface="Open Sans Light"/>
                <a:ea typeface="Open Sans Light"/>
                <a:cs typeface="Open Sans Light"/>
                <a:sym typeface="Open Sans Light"/>
              </a:defRPr>
            </a:lvl1pPr>
            <a:lvl2pPr indent="-336550" lvl="1" marL="914400" marR="0" rtl="0" algn="l">
              <a:lnSpc>
                <a:spcPct val="100000"/>
              </a:lnSpc>
              <a:spcBef>
                <a:spcPts val="500"/>
              </a:spcBef>
              <a:spcAft>
                <a:spcPts val="0"/>
              </a:spcAft>
              <a:buClr>
                <a:schemeClr val="accent6"/>
              </a:buClr>
              <a:buSzPts val="1700"/>
              <a:buFont typeface="Arial"/>
              <a:buChar char="•"/>
              <a:defRPr b="0" i="0" sz="1700" u="none" cap="none" strike="noStrike">
                <a:solidFill>
                  <a:schemeClr val="accent6"/>
                </a:solidFill>
                <a:latin typeface="Open Sans Light"/>
                <a:ea typeface="Open Sans Light"/>
                <a:cs typeface="Open Sans Light"/>
                <a:sym typeface="Open Sans Light"/>
              </a:defRPr>
            </a:lvl2pPr>
            <a:lvl3pPr indent="-317500" lvl="2" marL="1371600" marR="0" rtl="0" algn="l">
              <a:lnSpc>
                <a:spcPct val="100000"/>
              </a:lnSpc>
              <a:spcBef>
                <a:spcPts val="500"/>
              </a:spcBef>
              <a:spcAft>
                <a:spcPts val="0"/>
              </a:spcAft>
              <a:buClr>
                <a:schemeClr val="accent6"/>
              </a:buClr>
              <a:buSzPts val="1400"/>
              <a:buFont typeface="Arial"/>
              <a:buChar char="•"/>
              <a:defRPr b="0" i="0" sz="1400" u="none" cap="none" strike="noStrike">
                <a:solidFill>
                  <a:schemeClr val="accent6"/>
                </a:solidFill>
                <a:latin typeface="Open Sans Light"/>
                <a:ea typeface="Open Sans Light"/>
                <a:cs typeface="Open Sans Light"/>
                <a:sym typeface="Open Sans Light"/>
              </a:defRPr>
            </a:lvl3pPr>
            <a:lvl4pPr indent="-304800" lvl="3" marL="1828800" marR="0" rtl="0" algn="l">
              <a:lnSpc>
                <a:spcPct val="100000"/>
              </a:lnSpc>
              <a:spcBef>
                <a:spcPts val="500"/>
              </a:spcBef>
              <a:spcAft>
                <a:spcPts val="0"/>
              </a:spcAft>
              <a:buClr>
                <a:schemeClr val="accent6"/>
              </a:buClr>
              <a:buSzPts val="1200"/>
              <a:buFont typeface="Arial"/>
              <a:buChar char="•"/>
              <a:defRPr b="0" i="0" sz="1200" u="none" cap="none" strike="noStrike">
                <a:solidFill>
                  <a:schemeClr val="accent6"/>
                </a:solidFill>
                <a:latin typeface="Open Sans Light"/>
                <a:ea typeface="Open Sans Light"/>
                <a:cs typeface="Open Sans Light"/>
                <a:sym typeface="Open Sans Light"/>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6" name="Google Shape;166;g7ee300d8b6_63_341"/>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888888"/>
              </a:buClr>
              <a:buSzPts val="1100"/>
              <a:buFont typeface="Open Sans Light"/>
              <a:buNone/>
              <a:defRPr b="0" i="0" sz="800" u="none" cap="none" strike="noStrike">
                <a:solidFill>
                  <a:srgbClr val="888888"/>
                </a:solidFill>
                <a:latin typeface="Open Sans Light"/>
                <a:ea typeface="Open Sans Light"/>
                <a:cs typeface="Open Sans Light"/>
                <a:sym typeface="Open Sans Light"/>
              </a:defRPr>
            </a:lvl1pPr>
            <a:lvl2pPr lvl="1"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9pPr>
          </a:lstStyle>
          <a:p/>
        </p:txBody>
      </p:sp>
      <p:sp>
        <p:nvSpPr>
          <p:cNvPr id="167" name="Google Shape;167;g7ee300d8b6_63_341"/>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888888"/>
              </a:buClr>
              <a:buSzPts val="600"/>
              <a:buFont typeface="Open Sans Light"/>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cxnSp>
        <p:nvCxnSpPr>
          <p:cNvPr id="168" name="Google Shape;168;g7ee300d8b6_63_341"/>
          <p:cNvCxnSpPr/>
          <p:nvPr/>
        </p:nvCxnSpPr>
        <p:spPr>
          <a:xfrm>
            <a:off x="-168696" y="188640"/>
            <a:ext cx="0" cy="1152000"/>
          </a:xfrm>
          <a:prstGeom prst="straightConnector1">
            <a:avLst/>
          </a:prstGeom>
          <a:noFill/>
          <a:ln cap="flat" cmpd="sng" w="9525">
            <a:solidFill>
              <a:schemeClr val="accent6"/>
            </a:solidFill>
            <a:prstDash val="solid"/>
            <a:miter lim="800000"/>
            <a:headEnd len="med" w="med" type="triangle"/>
            <a:tailEnd len="med" w="med" type="triangle"/>
          </a:ln>
        </p:spPr>
      </p:cxnSp>
      <p:sp>
        <p:nvSpPr>
          <p:cNvPr id="169" name="Google Shape;169;g7ee300d8b6_63_341"/>
          <p:cNvSpPr txBox="1"/>
          <p:nvPr/>
        </p:nvSpPr>
        <p:spPr>
          <a:xfrm rot="-5400000">
            <a:off x="-528629" y="672344"/>
            <a:ext cx="7200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Rubrikområde</a:t>
            </a:r>
            <a:endParaRPr b="0" i="0" sz="667" u="none" cap="none" strike="noStrike">
              <a:solidFill>
                <a:schemeClr val="accent6"/>
              </a:solidFill>
              <a:latin typeface="Open Sans Light"/>
              <a:ea typeface="Open Sans Light"/>
              <a:cs typeface="Open Sans Light"/>
              <a:sym typeface="Open Sans Light"/>
            </a:endParaRPr>
          </a:p>
        </p:txBody>
      </p:sp>
      <p:cxnSp>
        <p:nvCxnSpPr>
          <p:cNvPr id="170" name="Google Shape;170;g7ee300d8b6_63_341"/>
          <p:cNvCxnSpPr/>
          <p:nvPr/>
        </p:nvCxnSpPr>
        <p:spPr>
          <a:xfrm>
            <a:off x="-168696" y="1340768"/>
            <a:ext cx="0" cy="4764300"/>
          </a:xfrm>
          <a:prstGeom prst="straightConnector1">
            <a:avLst/>
          </a:prstGeom>
          <a:noFill/>
          <a:ln cap="flat" cmpd="sng" w="9525">
            <a:solidFill>
              <a:schemeClr val="accent6"/>
            </a:solidFill>
            <a:prstDash val="solid"/>
            <a:miter lim="800000"/>
            <a:headEnd len="med" w="med" type="triangle"/>
            <a:tailEnd len="med" w="med" type="triangle"/>
          </a:ln>
        </p:spPr>
      </p:cxnSp>
      <p:sp>
        <p:nvSpPr>
          <p:cNvPr id="171" name="Google Shape;171;g7ee300d8b6_63_341"/>
          <p:cNvSpPr txBox="1"/>
          <p:nvPr/>
        </p:nvSpPr>
        <p:spPr>
          <a:xfrm rot="-5400000">
            <a:off x="-981629" y="3738479"/>
            <a:ext cx="16260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Område för innehåll</a:t>
            </a:r>
            <a:endParaRPr b="0" i="0" sz="667" u="none" cap="none" strike="noStrike">
              <a:solidFill>
                <a:schemeClr val="accent6"/>
              </a:solidFill>
              <a:latin typeface="Open Sans Light"/>
              <a:ea typeface="Open Sans Light"/>
              <a:cs typeface="Open Sans Light"/>
              <a:sym typeface="Open Sans Light"/>
            </a:endParaRPr>
          </a:p>
        </p:txBody>
      </p:sp>
      <p:cxnSp>
        <p:nvCxnSpPr>
          <p:cNvPr id="172" name="Google Shape;172;g7ee300d8b6_63_341"/>
          <p:cNvCxnSpPr/>
          <p:nvPr/>
        </p:nvCxnSpPr>
        <p:spPr>
          <a:xfrm>
            <a:off x="838200" y="-171400"/>
            <a:ext cx="10515600" cy="0"/>
          </a:xfrm>
          <a:prstGeom prst="straightConnector1">
            <a:avLst/>
          </a:prstGeom>
          <a:noFill/>
          <a:ln cap="flat" cmpd="sng" w="9525">
            <a:solidFill>
              <a:schemeClr val="dk1"/>
            </a:solidFill>
            <a:prstDash val="solid"/>
            <a:miter lim="800000"/>
            <a:headEnd len="med" w="med" type="triangle"/>
            <a:tailEnd len="med" w="med" type="triangle"/>
          </a:ln>
        </p:spPr>
      </p:cxnSp>
      <p:sp>
        <p:nvSpPr>
          <p:cNvPr id="173" name="Google Shape;173;g7ee300d8b6_63_341"/>
          <p:cNvSpPr txBox="1"/>
          <p:nvPr/>
        </p:nvSpPr>
        <p:spPr>
          <a:xfrm>
            <a:off x="5282995" y="-263733"/>
            <a:ext cx="16260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Marginaler</a:t>
            </a:r>
            <a:endParaRPr b="0" i="0" sz="667" u="none" cap="none" strike="noStrike">
              <a:solidFill>
                <a:schemeClr val="accent6"/>
              </a:solidFill>
              <a:latin typeface="Open Sans Light"/>
              <a:ea typeface="Open Sans Light"/>
              <a:cs typeface="Open Sans Light"/>
              <a:sym typeface="Open Sans Light"/>
            </a:endParaRPr>
          </a:p>
        </p:txBody>
      </p:sp>
      <p:cxnSp>
        <p:nvCxnSpPr>
          <p:cNvPr id="174" name="Google Shape;174;g7ee300d8b6_63_341"/>
          <p:cNvCxnSpPr/>
          <p:nvPr/>
        </p:nvCxnSpPr>
        <p:spPr>
          <a:xfrm>
            <a:off x="-168696" y="6093296"/>
            <a:ext cx="0" cy="764700"/>
          </a:xfrm>
          <a:prstGeom prst="straightConnector1">
            <a:avLst/>
          </a:prstGeom>
          <a:noFill/>
          <a:ln cap="flat" cmpd="sng" w="9525">
            <a:solidFill>
              <a:schemeClr val="accent6"/>
            </a:solidFill>
            <a:prstDash val="solid"/>
            <a:miter lim="800000"/>
            <a:headEnd len="med" w="med" type="triangle"/>
            <a:tailEnd len="med" w="med" type="triangle"/>
          </a:ln>
        </p:spPr>
      </p:cxnSp>
      <p:sp>
        <p:nvSpPr>
          <p:cNvPr id="175" name="Google Shape;175;g7ee300d8b6_63_341"/>
          <p:cNvSpPr txBox="1"/>
          <p:nvPr/>
        </p:nvSpPr>
        <p:spPr>
          <a:xfrm rot="-5400000">
            <a:off x="-374879" y="6370710"/>
            <a:ext cx="4125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Sidfot</a:t>
            </a:r>
            <a:endParaRPr b="0" i="0" sz="667" u="none" cap="none" strike="noStrike">
              <a:solidFill>
                <a:schemeClr val="accent6"/>
              </a:solidFill>
              <a:latin typeface="Open Sans Light"/>
              <a:ea typeface="Open Sans Light"/>
              <a:cs typeface="Open Sans Light"/>
              <a:sym typeface="Open Sans Light"/>
            </a:endParaRPr>
          </a:p>
        </p:txBody>
      </p:sp>
      <p:cxnSp>
        <p:nvCxnSpPr>
          <p:cNvPr id="176" name="Google Shape;176;g7ee300d8b6_63_341"/>
          <p:cNvCxnSpPr/>
          <p:nvPr/>
        </p:nvCxnSpPr>
        <p:spPr>
          <a:xfrm>
            <a:off x="839416" y="-335741"/>
            <a:ext cx="8856900" cy="0"/>
          </a:xfrm>
          <a:prstGeom prst="straightConnector1">
            <a:avLst/>
          </a:prstGeom>
          <a:noFill/>
          <a:ln cap="flat" cmpd="sng" w="9525">
            <a:solidFill>
              <a:schemeClr val="dk1"/>
            </a:solidFill>
            <a:prstDash val="solid"/>
            <a:miter lim="800000"/>
            <a:headEnd len="med" w="med" type="triangle"/>
            <a:tailEnd len="med" w="med" type="triangle"/>
          </a:ln>
        </p:spPr>
      </p:cxnSp>
      <p:sp>
        <p:nvSpPr>
          <p:cNvPr id="177" name="Google Shape;177;g7ee300d8b6_63_341"/>
          <p:cNvSpPr txBox="1"/>
          <p:nvPr/>
        </p:nvSpPr>
        <p:spPr>
          <a:xfrm>
            <a:off x="3503712" y="-428075"/>
            <a:ext cx="16260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Brett innehåll</a:t>
            </a:r>
            <a:endParaRPr b="0" i="0" sz="667" u="none" cap="none" strike="noStrike">
              <a:solidFill>
                <a:schemeClr val="accent6"/>
              </a:solidFill>
              <a:latin typeface="Open Sans Light"/>
              <a:ea typeface="Open Sans Light"/>
              <a:cs typeface="Open Sans Light"/>
              <a:sym typeface="Open Sans Light"/>
            </a:endParaRPr>
          </a:p>
        </p:txBody>
      </p:sp>
      <p:cxnSp>
        <p:nvCxnSpPr>
          <p:cNvPr id="178" name="Google Shape;178;g7ee300d8b6_63_341"/>
          <p:cNvCxnSpPr/>
          <p:nvPr/>
        </p:nvCxnSpPr>
        <p:spPr>
          <a:xfrm>
            <a:off x="839416" y="-511115"/>
            <a:ext cx="6624900" cy="0"/>
          </a:xfrm>
          <a:prstGeom prst="straightConnector1">
            <a:avLst/>
          </a:prstGeom>
          <a:noFill/>
          <a:ln cap="flat" cmpd="sng" w="9525">
            <a:solidFill>
              <a:schemeClr val="dk1"/>
            </a:solidFill>
            <a:prstDash val="solid"/>
            <a:miter lim="800000"/>
            <a:headEnd len="med" w="med" type="triangle"/>
            <a:tailEnd len="med" w="med" type="triangle"/>
          </a:ln>
        </p:spPr>
      </p:cxnSp>
      <p:sp>
        <p:nvSpPr>
          <p:cNvPr id="179" name="Google Shape;179;g7ee300d8b6_63_341"/>
          <p:cNvSpPr txBox="1"/>
          <p:nvPr/>
        </p:nvSpPr>
        <p:spPr>
          <a:xfrm>
            <a:off x="1775520" y="-603448"/>
            <a:ext cx="1626000" cy="18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500"/>
              <a:buFont typeface="Open Sans Light"/>
              <a:buNone/>
            </a:pPr>
            <a:r>
              <a:rPr b="0" i="0" lang="en-GB" sz="667" u="none" cap="none" strike="noStrike">
                <a:solidFill>
                  <a:schemeClr val="accent6"/>
                </a:solidFill>
                <a:latin typeface="Open Sans Light"/>
                <a:ea typeface="Open Sans Light"/>
                <a:cs typeface="Open Sans Light"/>
                <a:sym typeface="Open Sans Light"/>
              </a:rPr>
              <a:t>Smalt innehåll</a:t>
            </a:r>
            <a:endParaRPr b="0" i="0" sz="667" u="none" cap="none" strike="noStrike">
              <a:solidFill>
                <a:schemeClr val="accent6"/>
              </a:solidFill>
              <a:latin typeface="Open Sans Light"/>
              <a:ea typeface="Open Sans Light"/>
              <a:cs typeface="Open Sans Light"/>
              <a:sym typeface="Open Sans Light"/>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5" name="Shape 245"/>
        <p:cNvGrpSpPr/>
        <p:nvPr/>
      </p:nvGrpSpPr>
      <p:grpSpPr>
        <a:xfrm>
          <a:off x="0" y="0"/>
          <a:ext cx="0" cy="0"/>
          <a:chOff x="0" y="0"/>
          <a:chExt cx="0" cy="0"/>
        </a:xfrm>
      </p:grpSpPr>
      <p:sp>
        <p:nvSpPr>
          <p:cNvPr id="246" name="Google Shape;246;g7f07377082_11_116"/>
          <p:cNvSpPr txBox="1"/>
          <p:nvPr>
            <p:ph type="title"/>
          </p:nvPr>
        </p:nvSpPr>
        <p:spPr>
          <a:xfrm>
            <a:off x="838200" y="861811"/>
            <a:ext cx="10515600" cy="767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3F3F3F"/>
              </a:buClr>
              <a:buSzPts val="3000"/>
              <a:buFont typeface="Open Sans Light"/>
              <a:buNone/>
              <a:defRPr b="0" i="0" sz="3000" u="none" cap="none" strike="noStrike">
                <a:solidFill>
                  <a:srgbClr val="3F3F3F"/>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7" name="Google Shape;247;g7f07377082_11_116"/>
          <p:cNvSpPr txBox="1"/>
          <p:nvPr>
            <p:ph idx="1" type="body"/>
          </p:nvPr>
        </p:nvSpPr>
        <p:spPr>
          <a:xfrm>
            <a:off x="838200" y="1772816"/>
            <a:ext cx="10515600" cy="43539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rgbClr val="3F3F3F"/>
              </a:buClr>
              <a:buSzPts val="2000"/>
              <a:buFont typeface="Arial"/>
              <a:buChar char="•"/>
              <a:defRPr b="0" i="0" sz="2000" u="none" cap="none" strike="noStrike">
                <a:solidFill>
                  <a:srgbClr val="3F3F3F"/>
                </a:solidFill>
                <a:latin typeface="Open Sans Light"/>
                <a:ea typeface="Open Sans Light"/>
                <a:cs typeface="Open Sans Light"/>
                <a:sym typeface="Open Sans Light"/>
              </a:defRPr>
            </a:lvl1pPr>
            <a:lvl2pPr indent="-368300" lvl="1" marL="914400" marR="0" rtl="0" algn="l">
              <a:lnSpc>
                <a:spcPct val="100000"/>
              </a:lnSpc>
              <a:spcBef>
                <a:spcPts val="500"/>
              </a:spcBef>
              <a:spcAft>
                <a:spcPts val="0"/>
              </a:spcAft>
              <a:buClr>
                <a:srgbClr val="3F3F3F"/>
              </a:buClr>
              <a:buSzPts val="2200"/>
              <a:buFont typeface="Open Sans Light"/>
              <a:buChar char="–"/>
              <a:defRPr b="0" i="0" sz="2200" u="none" cap="none" strike="noStrike">
                <a:solidFill>
                  <a:srgbClr val="3F3F3F"/>
                </a:solidFill>
                <a:latin typeface="Open Sans Light"/>
                <a:ea typeface="Open Sans Light"/>
                <a:cs typeface="Open Sans Light"/>
                <a:sym typeface="Open Sans Light"/>
              </a:defRPr>
            </a:lvl2pPr>
            <a:lvl3pPr indent="-342900" lvl="2" marL="1371600" marR="0" rtl="0" algn="l">
              <a:lnSpc>
                <a:spcPct val="100000"/>
              </a:lnSpc>
              <a:spcBef>
                <a:spcPts val="500"/>
              </a:spcBef>
              <a:spcAft>
                <a:spcPts val="0"/>
              </a:spcAft>
              <a:buClr>
                <a:srgbClr val="3F3F3F"/>
              </a:buClr>
              <a:buSzPts val="1800"/>
              <a:buFont typeface="Courier New"/>
              <a:buChar char="o"/>
              <a:defRPr b="0" i="0" sz="1800" u="none" cap="none" strike="noStrike">
                <a:solidFill>
                  <a:srgbClr val="3F3F3F"/>
                </a:solidFill>
                <a:latin typeface="Open Sans Light"/>
                <a:ea typeface="Open Sans Light"/>
                <a:cs typeface="Open Sans Light"/>
                <a:sym typeface="Open Sans Light"/>
              </a:defRPr>
            </a:lvl3pPr>
            <a:lvl4pPr indent="-330200" lvl="3" marL="1828800" marR="0" rtl="0" algn="l">
              <a:lnSpc>
                <a:spcPct val="100000"/>
              </a:lnSpc>
              <a:spcBef>
                <a:spcPts val="500"/>
              </a:spcBef>
              <a:spcAft>
                <a:spcPts val="0"/>
              </a:spcAft>
              <a:buClr>
                <a:srgbClr val="3F3F3F"/>
              </a:buClr>
              <a:buSzPts val="1600"/>
              <a:buFont typeface="Open Sans Light"/>
              <a:buChar char="–"/>
              <a:defRPr b="0" i="0" sz="1600" u="none" cap="none" strike="noStrike">
                <a:solidFill>
                  <a:srgbClr val="3F3F3F"/>
                </a:solidFill>
                <a:latin typeface="Open Sans Light"/>
                <a:ea typeface="Open Sans Light"/>
                <a:cs typeface="Open Sans Light"/>
                <a:sym typeface="Open Sans Light"/>
              </a:defRPr>
            </a:lvl4pPr>
            <a:lvl5pPr indent="-342900" lvl="4" marL="2286000" marR="0" rtl="0" algn="l">
              <a:lnSpc>
                <a:spcPct val="100000"/>
              </a:lnSpc>
              <a:spcBef>
                <a:spcPts val="500"/>
              </a:spcBef>
              <a:spcAft>
                <a:spcPts val="0"/>
              </a:spcAft>
              <a:buClr>
                <a:srgbClr val="3F3F3F"/>
              </a:buClr>
              <a:buSzPts val="1800"/>
              <a:buFont typeface="Arial"/>
              <a:buChar char="•"/>
              <a:defRPr b="0" i="0" sz="1800" u="none" cap="none" strike="noStrike">
                <a:solidFill>
                  <a:srgbClr val="3F3F3F"/>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8" name="Google Shape;248;g7f07377082_11_1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888888"/>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9" name="Google Shape;249;g7f07377082_11_1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29">
          <p15:clr>
            <a:srgbClr val="F26B43"/>
          </p15:clr>
        </p15:guide>
        <p15:guide id="2" orient="horz" pos="482">
          <p15:clr>
            <a:srgbClr val="F26B43"/>
          </p15:clr>
        </p15:guide>
        <p15:guide id="3" pos="7151">
          <p15:clr>
            <a:srgbClr val="F26B43"/>
          </p15:clr>
        </p15:guide>
        <p15:guide id="4" orient="horz" pos="1207">
          <p15:clr>
            <a:srgbClr val="F26B43"/>
          </p15:clr>
        </p15:guide>
        <p15:guide id="5" orient="horz" pos="129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hyperlink" Target="https://nordicsmartgovernment.org/sites/default/files/2019-09/ey_-_business_case_for_nordic_sm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comments" Target="../comments/comment9.xml"/><Relationship Id="rId4" Type="http://schemas.openxmlformats.org/officeDocument/2006/relationships/hyperlink" Target="https://github.com/nordicsmartgovernment/nordicsmartgovernment/tree/develop/src/main/resources" TargetMode="External"/><Relationship Id="rId9" Type="http://schemas.openxmlformats.org/officeDocument/2006/relationships/image" Target="../media/image4.jpg"/><Relationship Id="rId5" Type="http://schemas.openxmlformats.org/officeDocument/2006/relationships/hyperlink" Target="http://www.digi-challenge.fi" TargetMode="External"/><Relationship Id="rId6" Type="http://schemas.openxmlformats.org/officeDocument/2006/relationships/hyperlink" Target="https://github.com/nordicsmartgovernment/nordicsmartgovernment/tree/develop/src/main/resources/openAPI" TargetMode="External"/><Relationship Id="rId7" Type="http://schemas.openxmlformats.org/officeDocument/2006/relationships/hyperlink" Target="https://challenges.dk/da/challenge/nordic-data-sandbox-challenge-bogforingsdata" TargetMode="External"/><Relationship Id="rId8"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comments" Target="../comments/comment11.xml"/><Relationship Id="rId4" Type="http://schemas.openxmlformats.org/officeDocument/2006/relationships/hyperlink" Target="https://docs.google.com/presentation/d/1xHgceW3yoA6UGHYOqLb0IMUTfZL2BXOu/edit#slide=id.p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comments" Target="../comments/commen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comments" Target="../comments/comment13.xml"/><Relationship Id="rId4" Type="http://schemas.openxmlformats.org/officeDocument/2006/relationships/hyperlink" Target="https://nordicsmartgovernment.org/sites/default/files/2019-09/Non-financial%20business%20data%20for%20SMEs%20in%20the%20framework%20of%20Nordic%20Smart%20Governmen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drive.google.com/file/d/1FVIzKi9XPU0cWygVJPdR2uO3z0nL_E4K/view" TargetMode="External"/><Relationship Id="rId10" Type="http://schemas.openxmlformats.org/officeDocument/2006/relationships/hyperlink" Target="https://docs.google.com/document/d/1rOcJD6S7utMRrCxulBMHQS9ZIrFG3VNc-JA1SBaUuhA/edit#heading=h.g3g4iihhcee6" TargetMode="External"/><Relationship Id="rId13" Type="http://schemas.openxmlformats.org/officeDocument/2006/relationships/hyperlink" Target="https://docs.google.com/presentation/d/1Xqha6N4obIordSzdNWuts0uRvivmot3ZXte_i1zOKvY/edit#slide=id.p1" TargetMode="External"/><Relationship Id="rId12" Type="http://schemas.openxmlformats.org/officeDocument/2006/relationships/hyperlink" Target="https://drive.google.com/file/d/1CIOUqgCsc9Cyk0AHHujIfado6WwJg-HN/view" TargetMode="External"/><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docs.google.com/presentation/d/1K7O4KWqftPzZsymdtkPfoZBU0mOxVgqX/edit#slide=id.g811a340c39_0_118" TargetMode="External"/><Relationship Id="rId4" Type="http://schemas.openxmlformats.org/officeDocument/2006/relationships/hyperlink" Target="https://drive.google.com/open?id=1OTZ9-kRbAfqUMHyA7sIRasx916tE5uCw" TargetMode="External"/><Relationship Id="rId9" Type="http://schemas.openxmlformats.org/officeDocument/2006/relationships/hyperlink" Target="https://docs.google.com/document/d/1v5iHELL30p5A41vbjFJY7HvaT5g6OTDS5LH2Lp_vXSQ/edit#heading=h.5voykp1iiqj7" TargetMode="External"/><Relationship Id="rId15" Type="http://schemas.openxmlformats.org/officeDocument/2006/relationships/hyperlink" Target="https://docs.google.com/document/d/1iTLZR1YtafqPuplfucNFCaJRZlREG4Nv5NFZR7LUf2c/edit" TargetMode="External"/><Relationship Id="rId14" Type="http://schemas.openxmlformats.org/officeDocument/2006/relationships/hyperlink" Target="https://docs.google.com/document/d/1iTLZR1YtafqPuplfucNFCaJRZlREG4Nv5NFZR7LUf2c/edit" TargetMode="External"/><Relationship Id="rId17" Type="http://schemas.openxmlformats.org/officeDocument/2006/relationships/hyperlink" Target="https://docs.google.com/document/d/1el5mM_cf-mg72a6dyms4AFKllhE4alG4Tk3MgqyHpXc/edit#" TargetMode="External"/><Relationship Id="rId16" Type="http://schemas.openxmlformats.org/officeDocument/2006/relationships/hyperlink" Target="https://docs.google.com/document/d/1kyCRr2Q0OLDXvqsVz7Xwj7ekffpaZ0ao71Bya2ly9PA/edit" TargetMode="External"/><Relationship Id="rId5" Type="http://schemas.openxmlformats.org/officeDocument/2006/relationships/hyperlink" Target="https://drive.google.com/open?id=1_1vn1mdaLemWjK4RnCAB_kViOgt3rQ5l" TargetMode="External"/><Relationship Id="rId6" Type="http://schemas.openxmlformats.org/officeDocument/2006/relationships/hyperlink" Target="https://docs.google.com/presentation/d/1DVdDBAf9UJSne3onX2yoUKu1PVNP2qfpUO5kKfmsBQs/edit#slide=id.g7ee5a6dbd9_0_450" TargetMode="External"/><Relationship Id="rId7" Type="http://schemas.openxmlformats.org/officeDocument/2006/relationships/hyperlink" Target="https://docs.google.com/presentation/d/1iMPXwr75FNPcUvaGudEjYQcse078VsZtkXpvwHwUlkQ/edit#slide=id.p" TargetMode="External"/><Relationship Id="rId8" Type="http://schemas.openxmlformats.org/officeDocument/2006/relationships/hyperlink" Target="https://docs.google.com/presentation/d/1CIOUqgCsc9Cyk0AHHujIfado6WwJg-HN/edit#slide=id.g701fdd61fc_0_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hyperlink" Target="https://api.hankeikkuna.fi/asiakirjat/2d0f4123-e651-4874-960d-5cc3fac319b6/1f6b3855-fc1d-4ea6-8636-0b8d4a1d6519/RAPORTTI_20191123084411.pdf" TargetMode="External"/><Relationship Id="rId5" Type="http://schemas.openxmlformats.org/officeDocument/2006/relationships/hyperlink" Target="https://docs.google.com/document/d/1el5mM_cf-mg72a6dyms4AFKllhE4alG4Tk3MgqyHpXc/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hyperlink" Target="https://www.norden.org/en/node/49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hyperlink" Target="https://docs.google.com/presentation/d/1CIOUqgCsc9Cyk0AHHujIfado6WwJg-HN/edit#slide=id.p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
          <p:cNvSpPr/>
          <p:nvPr/>
        </p:nvSpPr>
        <p:spPr>
          <a:xfrm>
            <a:off x="4151784" y="980728"/>
            <a:ext cx="1656300" cy="576000"/>
          </a:xfrm>
          <a:prstGeom prst="rect">
            <a:avLst/>
          </a:prstGeom>
          <a:solidFill>
            <a:schemeClr val="lt1"/>
          </a:solidFill>
          <a:ln>
            <a:noFill/>
          </a:ln>
        </p:spPr>
        <p:txBody>
          <a:bodyPr anchorCtr="0" anchor="ctr" bIns="90000" lIns="91425" spcFirstLastPara="1" rIns="36000" wrap="square" tIns="360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Open Sans Light"/>
              <a:ea typeface="Open Sans Light"/>
              <a:cs typeface="Open Sans Light"/>
              <a:sym typeface="Open Sans Light"/>
            </a:endParaRPr>
          </a:p>
        </p:txBody>
      </p:sp>
      <p:pic>
        <p:nvPicPr>
          <p:cNvPr descr="https://lh4.googleusercontent.com/XM1WiSdl-ghSTZtlYE0kfCGEQFEqI3fDMEsBLvzLThYDIuZU_qJcocZypEASeRhy-0JMCaj-O4T7PiVezg55bsNXvt44WZrW0wZ7r6hLJprpR0tKiws7RYpOwrEKi57Txq3Pa3hZ7uc" id="325" name="Google Shape;325;p1"/>
          <p:cNvPicPr preferRelativeResize="0"/>
          <p:nvPr/>
        </p:nvPicPr>
        <p:blipFill rotWithShape="1">
          <a:blip r:embed="rId3">
            <a:alphaModFix/>
          </a:blip>
          <a:srcRect b="0" l="0" r="0" t="0"/>
          <a:stretch/>
        </p:blipFill>
        <p:spPr>
          <a:xfrm>
            <a:off x="4526045" y="1798910"/>
            <a:ext cx="7445568" cy="4397541"/>
          </a:xfrm>
          <a:prstGeom prst="rect">
            <a:avLst/>
          </a:prstGeom>
          <a:noFill/>
          <a:ln>
            <a:noFill/>
          </a:ln>
        </p:spPr>
      </p:pic>
      <p:sp>
        <p:nvSpPr>
          <p:cNvPr id="326" name="Google Shape;326;p1"/>
          <p:cNvSpPr/>
          <p:nvPr/>
        </p:nvSpPr>
        <p:spPr>
          <a:xfrm>
            <a:off x="4526050" y="2020000"/>
            <a:ext cx="1848900" cy="576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Roadmap for realisation of the Nordic Smart Government ecosystem </a:t>
            </a:r>
            <a:endParaRPr b="0" i="0" sz="1800" u="none" cap="none" strike="noStrike">
              <a:solidFill>
                <a:schemeClr val="lt1"/>
              </a:solidFill>
              <a:latin typeface="Arial"/>
              <a:ea typeface="Arial"/>
              <a:cs typeface="Arial"/>
              <a:sym typeface="Arial"/>
            </a:endParaRPr>
          </a:p>
        </p:txBody>
      </p:sp>
      <p:sp>
        <p:nvSpPr>
          <p:cNvPr id="327" name="Google Shape;327;p1"/>
          <p:cNvSpPr/>
          <p:nvPr/>
        </p:nvSpPr>
        <p:spPr>
          <a:xfrm>
            <a:off x="712305" y="1152699"/>
            <a:ext cx="8421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262626"/>
                </a:solidFill>
                <a:latin typeface="Arial"/>
                <a:ea typeface="Arial"/>
                <a:cs typeface="Arial"/>
                <a:sym typeface="Arial"/>
              </a:rPr>
              <a:t>Roadmap for realisation of the Nordic Smar</a:t>
            </a:r>
            <a:r>
              <a:rPr lang="en-GB" sz="1800">
                <a:solidFill>
                  <a:srgbClr val="262626"/>
                </a:solidFill>
              </a:rPr>
              <a:t>t</a:t>
            </a:r>
            <a:r>
              <a:rPr b="0" i="0" lang="en-GB" sz="1800" u="none" cap="none" strike="noStrike">
                <a:solidFill>
                  <a:srgbClr val="262626"/>
                </a:solidFill>
                <a:latin typeface="Arial"/>
                <a:ea typeface="Arial"/>
                <a:cs typeface="Arial"/>
                <a:sym typeface="Arial"/>
              </a:rPr>
              <a:t> Government ecosystem</a:t>
            </a:r>
            <a:endParaRPr b="0" i="0" sz="18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262626"/>
                </a:solidFill>
                <a:latin typeface="Arial"/>
                <a:ea typeface="Arial"/>
                <a:cs typeface="Arial"/>
                <a:sym typeface="Arial"/>
              </a:rPr>
              <a:t>DRAFT </a:t>
            </a:r>
            <a:r>
              <a:rPr lang="en-GB" sz="1800">
                <a:solidFill>
                  <a:srgbClr val="262626"/>
                </a:solidFill>
              </a:rPr>
              <a:t>11</a:t>
            </a:r>
            <a:r>
              <a:rPr b="0" i="0" lang="en-GB" sz="1800" u="none" cap="none" strike="noStrike">
                <a:solidFill>
                  <a:srgbClr val="262626"/>
                </a:solidFill>
                <a:latin typeface="Arial"/>
                <a:ea typeface="Arial"/>
                <a:cs typeface="Arial"/>
                <a:sym typeface="Arial"/>
              </a:rPr>
              <a:t> March 2020</a:t>
            </a:r>
            <a:endParaRPr b="0" i="0" sz="18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Arial"/>
              <a:ea typeface="Arial"/>
              <a:cs typeface="Arial"/>
              <a:sym typeface="Arial"/>
            </a:endParaRPr>
          </a:p>
        </p:txBody>
      </p:sp>
      <p:sp>
        <p:nvSpPr>
          <p:cNvPr id="328" name="Google Shape;328;p1"/>
          <p:cNvSpPr/>
          <p:nvPr/>
        </p:nvSpPr>
        <p:spPr>
          <a:xfrm>
            <a:off x="9550958" y="281354"/>
            <a:ext cx="2331300" cy="81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p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FF0000"/>
                </a:solidFill>
                <a:latin typeface="Arial"/>
                <a:ea typeface="Arial"/>
                <a:cs typeface="Arial"/>
                <a:sym typeface="Arial"/>
              </a:rPr>
              <a:t>Draft version </a:t>
            </a:r>
            <a:endParaRPr b="0" i="0" sz="1400" u="none" cap="none" strike="noStrike">
              <a:solidFill>
                <a:srgbClr val="000000"/>
              </a:solidFill>
              <a:latin typeface="Arial"/>
              <a:ea typeface="Arial"/>
              <a:cs typeface="Arial"/>
              <a:sym typeface="Arial"/>
            </a:endParaRPr>
          </a:p>
        </p:txBody>
      </p:sp>
      <p:sp>
        <p:nvSpPr>
          <p:cNvPr id="330" name="Google Shape;330;p1"/>
          <p:cNvSpPr txBox="1"/>
          <p:nvPr/>
        </p:nvSpPr>
        <p:spPr>
          <a:xfrm>
            <a:off x="4022625" y="5434450"/>
            <a:ext cx="2529300" cy="9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Light"/>
                <a:ea typeface="Open Sans Light"/>
                <a:cs typeface="Open Sans Light"/>
                <a:sym typeface="Open Sans Light"/>
              </a:rPr>
              <a:t>1 Increased use of structured data on business transactions</a:t>
            </a:r>
            <a:endParaRPr b="0" i="0" sz="1400" u="none" cap="none" strike="noStrike">
              <a:solidFill>
                <a:srgbClr val="000000"/>
              </a:solidFill>
              <a:latin typeface="Open Sans Light"/>
              <a:ea typeface="Open Sans Light"/>
              <a:cs typeface="Open Sans Light"/>
              <a:sym typeface="Open Sans Light"/>
            </a:endParaRPr>
          </a:p>
        </p:txBody>
      </p:sp>
      <p:sp>
        <p:nvSpPr>
          <p:cNvPr id="331" name="Google Shape;331;p1"/>
          <p:cNvSpPr txBox="1"/>
          <p:nvPr/>
        </p:nvSpPr>
        <p:spPr>
          <a:xfrm>
            <a:off x="7611125" y="5510650"/>
            <a:ext cx="2529300" cy="9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Light"/>
                <a:ea typeface="Open Sans Light"/>
                <a:cs typeface="Open Sans Light"/>
                <a:sym typeface="Open Sans Light"/>
              </a:rPr>
              <a:t>2 … will provide correct, rich data to the business systems and reduce the manual handling of bookkeepin</a:t>
            </a:r>
            <a:r>
              <a:rPr b="0" i="0" lang="en-GB" sz="1400" u="none" cap="none" strike="noStrike">
                <a:solidFill>
                  <a:srgbClr val="000000"/>
                </a:solidFill>
                <a:latin typeface="Open Sans Light"/>
                <a:ea typeface="Open Sans Light"/>
                <a:cs typeface="Open Sans Light"/>
                <a:sym typeface="Open Sans Light"/>
                <a:extLst>
                  <a:ext uri="http://customooxmlschemas.google.com/">
                    <go:slidesCustomData xmlns:go="http://customooxmlschemas.google.com/" textRoundtripDataId="0"/>
                  </a:ext>
                </a:extLst>
              </a:rPr>
              <a:t>g .</a:t>
            </a:r>
            <a:r>
              <a:rPr b="0" i="0" lang="en-GB" sz="1400" u="none" cap="none" strike="noStrike">
                <a:solidFill>
                  <a:srgbClr val="000000"/>
                </a:solidFill>
                <a:latin typeface="Open Sans Light"/>
                <a:ea typeface="Open Sans Light"/>
                <a:cs typeface="Open Sans Light"/>
                <a:sym typeface="Open Sans Light"/>
              </a:rPr>
              <a:t>..</a:t>
            </a:r>
            <a:endParaRPr b="0" i="0" sz="1400" u="none" cap="none" strike="noStrike">
              <a:solidFill>
                <a:srgbClr val="000000"/>
              </a:solidFill>
              <a:latin typeface="Open Sans Light"/>
              <a:ea typeface="Open Sans Light"/>
              <a:cs typeface="Open Sans Light"/>
              <a:sym typeface="Open Sans Light"/>
            </a:endParaRPr>
          </a:p>
        </p:txBody>
      </p:sp>
      <p:sp>
        <p:nvSpPr>
          <p:cNvPr id="332" name="Google Shape;332;p1"/>
          <p:cNvSpPr txBox="1"/>
          <p:nvPr/>
        </p:nvSpPr>
        <p:spPr>
          <a:xfrm>
            <a:off x="4288225" y="1841350"/>
            <a:ext cx="3423600" cy="9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Light"/>
                <a:ea typeface="Open Sans Light"/>
                <a:cs typeface="Open Sans Light"/>
                <a:sym typeface="Open Sans Light"/>
              </a:rPr>
              <a:t>3 … this enables easier and better exchange of data, products and services, which will serve both service providers (bank, accountant, insurance) and trading partners... </a:t>
            </a:r>
            <a:endParaRPr b="0" i="0" sz="1400" u="none" cap="none" strike="noStrike">
              <a:solidFill>
                <a:srgbClr val="000000"/>
              </a:solidFill>
              <a:latin typeface="Open Sans Light"/>
              <a:ea typeface="Open Sans Light"/>
              <a:cs typeface="Open Sans Light"/>
              <a:sym typeface="Open Sans Light"/>
            </a:endParaRPr>
          </a:p>
        </p:txBody>
      </p:sp>
      <p:cxnSp>
        <p:nvCxnSpPr>
          <p:cNvPr id="333" name="Google Shape;333;p1"/>
          <p:cNvCxnSpPr/>
          <p:nvPr/>
        </p:nvCxnSpPr>
        <p:spPr>
          <a:xfrm flipH="1" rot="10800000">
            <a:off x="5287275" y="5969950"/>
            <a:ext cx="2323800" cy="383400"/>
          </a:xfrm>
          <a:prstGeom prst="curvedConnector4">
            <a:avLst>
              <a:gd fmla="val 0" name="adj1"/>
              <a:gd fmla="val 0" name="adj2"/>
            </a:avLst>
          </a:prstGeom>
          <a:noFill/>
          <a:ln cap="flat" cmpd="sng" w="9525">
            <a:solidFill>
              <a:srgbClr val="0000FF"/>
            </a:solidFill>
            <a:prstDash val="solid"/>
            <a:round/>
            <a:headEnd len="sm" w="sm" type="none"/>
            <a:tailEnd len="med" w="med" type="triangle"/>
          </a:ln>
        </p:spPr>
      </p:cxnSp>
      <p:cxnSp>
        <p:nvCxnSpPr>
          <p:cNvPr id="334" name="Google Shape;334;p1"/>
          <p:cNvCxnSpPr/>
          <p:nvPr/>
        </p:nvCxnSpPr>
        <p:spPr>
          <a:xfrm rot="10800000">
            <a:off x="4440575" y="2986450"/>
            <a:ext cx="4435200" cy="2524200"/>
          </a:xfrm>
          <a:prstGeom prst="curvedConnector4">
            <a:avLst>
              <a:gd fmla="val 0" name="adj1"/>
              <a:gd fmla="val 0" name="adj2"/>
            </a:avLst>
          </a:prstGeom>
          <a:noFill/>
          <a:ln cap="flat" cmpd="sng" w="9525">
            <a:solidFill>
              <a:srgbClr val="0000FF"/>
            </a:solidFill>
            <a:prstDash val="solid"/>
            <a:round/>
            <a:headEnd len="sm" w="sm" type="none"/>
            <a:tailEnd len="med" w="med" type="triangle"/>
          </a:ln>
        </p:spPr>
      </p:cxnSp>
      <p:cxnSp>
        <p:nvCxnSpPr>
          <p:cNvPr id="335" name="Google Shape;335;p1"/>
          <p:cNvCxnSpPr/>
          <p:nvPr/>
        </p:nvCxnSpPr>
        <p:spPr>
          <a:xfrm rot="-5400000">
            <a:off x="7215575" y="3300000"/>
            <a:ext cx="3937800" cy="575400"/>
          </a:xfrm>
          <a:prstGeom prst="curvedConnector3">
            <a:avLst>
              <a:gd fmla="val 50000" name="adj1"/>
            </a:avLst>
          </a:prstGeom>
          <a:noFill/>
          <a:ln cap="flat" cmpd="sng" w="9525">
            <a:solidFill>
              <a:srgbClr val="0000FF"/>
            </a:solidFill>
            <a:prstDash val="solid"/>
            <a:round/>
            <a:headEnd len="sm" w="sm" type="none"/>
            <a:tailEnd len="med" w="med" type="triangle"/>
          </a:ln>
        </p:spPr>
      </p:cxnSp>
      <p:sp>
        <p:nvSpPr>
          <p:cNvPr id="336" name="Google Shape;336;p1"/>
          <p:cNvSpPr txBox="1"/>
          <p:nvPr/>
        </p:nvSpPr>
        <p:spPr>
          <a:xfrm>
            <a:off x="10657125" y="2020000"/>
            <a:ext cx="15282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Light"/>
                <a:ea typeface="Open Sans Light"/>
                <a:cs typeface="Open Sans Light"/>
                <a:sym typeface="Open Sans Light"/>
              </a:rPr>
              <a:t>4 … it will serve authorities ...</a:t>
            </a:r>
            <a:endParaRPr b="0" i="0" sz="1400" u="none" cap="none" strike="noStrike">
              <a:solidFill>
                <a:srgbClr val="000000"/>
              </a:solidFill>
              <a:latin typeface="Open Sans Light"/>
              <a:ea typeface="Open Sans Light"/>
              <a:cs typeface="Open Sans Light"/>
              <a:sym typeface="Open Sans Light"/>
            </a:endParaRPr>
          </a:p>
        </p:txBody>
      </p:sp>
      <p:cxnSp>
        <p:nvCxnSpPr>
          <p:cNvPr id="337" name="Google Shape;337;p1"/>
          <p:cNvCxnSpPr>
            <a:endCxn id="336" idx="2"/>
          </p:cNvCxnSpPr>
          <p:nvPr/>
        </p:nvCxnSpPr>
        <p:spPr>
          <a:xfrm rot="-5400000">
            <a:off x="9168375" y="3717250"/>
            <a:ext cx="3225000" cy="1280700"/>
          </a:xfrm>
          <a:prstGeom prst="curvedConnector3">
            <a:avLst>
              <a:gd fmla="val 29650" name="adj1"/>
            </a:avLst>
          </a:prstGeom>
          <a:noFill/>
          <a:ln cap="flat" cmpd="sng" w="9525">
            <a:solidFill>
              <a:srgbClr val="0000FF"/>
            </a:solidFill>
            <a:prstDash val="solid"/>
            <a:round/>
            <a:headEnd len="sm" w="sm" type="none"/>
            <a:tailEnd len="med" w="med" type="triangle"/>
          </a:ln>
        </p:spPr>
      </p:cxnSp>
      <p:cxnSp>
        <p:nvCxnSpPr>
          <p:cNvPr id="338" name="Google Shape;338;p1"/>
          <p:cNvCxnSpPr>
            <a:stCxn id="336" idx="0"/>
            <a:endCxn id="339" idx="3"/>
          </p:cNvCxnSpPr>
          <p:nvPr/>
        </p:nvCxnSpPr>
        <p:spPr>
          <a:xfrm flipH="1" rot="5400000">
            <a:off x="10419375" y="1018150"/>
            <a:ext cx="959400" cy="1044300"/>
          </a:xfrm>
          <a:prstGeom prst="curvedConnector2">
            <a:avLst/>
          </a:prstGeom>
          <a:noFill/>
          <a:ln cap="flat" cmpd="sng" w="9525">
            <a:solidFill>
              <a:srgbClr val="0000FF"/>
            </a:solidFill>
            <a:prstDash val="solid"/>
            <a:round/>
            <a:headEnd len="sm" w="sm" type="none"/>
            <a:tailEnd len="med" w="med" type="triangle"/>
          </a:ln>
        </p:spPr>
      </p:cxnSp>
      <p:sp>
        <p:nvSpPr>
          <p:cNvPr id="339" name="Google Shape;339;p1"/>
          <p:cNvSpPr txBox="1"/>
          <p:nvPr/>
        </p:nvSpPr>
        <p:spPr>
          <a:xfrm>
            <a:off x="8410650" y="617100"/>
            <a:ext cx="1966200" cy="8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Open Sans Light"/>
                <a:ea typeface="Open Sans Light"/>
                <a:cs typeface="Open Sans Light"/>
                <a:sym typeface="Open Sans Light"/>
              </a:rPr>
              <a:t>5 … and enable new data-driven services and business opportunities</a:t>
            </a:r>
            <a:endParaRPr b="0" i="0" sz="1400" u="none" cap="none" strike="noStrike">
              <a:solidFill>
                <a:srgbClr val="000000"/>
              </a:solidFill>
              <a:latin typeface="Open Sans Light"/>
              <a:ea typeface="Open Sans Light"/>
              <a:cs typeface="Open Sans Light"/>
              <a:sym typeface="Open Sans Light"/>
            </a:endParaRPr>
          </a:p>
        </p:txBody>
      </p:sp>
      <p:cxnSp>
        <p:nvCxnSpPr>
          <p:cNvPr id="340" name="Google Shape;340;p1"/>
          <p:cNvCxnSpPr>
            <a:stCxn id="332" idx="0"/>
            <a:endCxn id="339" idx="1"/>
          </p:cNvCxnSpPr>
          <p:nvPr/>
        </p:nvCxnSpPr>
        <p:spPr>
          <a:xfrm rot="-5400000">
            <a:off x="6814975" y="245800"/>
            <a:ext cx="780600" cy="2410500"/>
          </a:xfrm>
          <a:prstGeom prst="curvedConnector2">
            <a:avLst/>
          </a:prstGeom>
          <a:noFill/>
          <a:ln cap="flat" cmpd="sng" w="9525">
            <a:solidFill>
              <a:srgbClr val="0000FF"/>
            </a:solidFill>
            <a:prstDash val="solid"/>
            <a:round/>
            <a:headEnd len="sm" w="sm"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40" name="Google Shape;440;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41" name="Google Shape;441;g7ede08ef56_25_41"/>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62626"/>
                </a:solidFill>
                <a:latin typeface="Arial"/>
                <a:ea typeface="Arial"/>
                <a:cs typeface="Arial"/>
                <a:sym typeface="Arial"/>
                <a:extLst>
                  <a:ext uri="http://customooxmlschemas.google.com/">
                    <go:slidesCustomData xmlns:go="http://customooxmlschemas.google.com/" textRoundtripDataId="52"/>
                  </a:ext>
                </a:extLst>
              </a:rPr>
              <a:t>New digital services depends on access to data in a fair and competitive market</a:t>
            </a:r>
            <a:r>
              <a:rPr b="0" i="0" lang="en-GB" sz="1400" u="none" cap="none" strike="noStrike">
                <a:solidFill>
                  <a:srgbClr val="262626"/>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2" name="Google Shape;442;g7ede08ef56_25_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cxnSp>
        <p:nvCxnSpPr>
          <p:cNvPr id="443" name="Google Shape;443;g7ede08ef56_25_41"/>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44" name="Google Shape;444;g7ede08ef56_25_4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FF0000"/>
                </a:solidFill>
                <a:latin typeface="Calibri"/>
                <a:ea typeface="Calibri"/>
                <a:cs typeface="Calibri"/>
                <a:sym typeface="Calibri"/>
              </a:rPr>
              <a:t>Draft version </a:t>
            </a:r>
            <a:endParaRPr b="0" i="0" sz="1400" u="none" cap="none" strike="noStrike">
              <a:solidFill>
                <a:srgbClr val="000000"/>
              </a:solidFill>
              <a:latin typeface="Arial"/>
              <a:ea typeface="Arial"/>
              <a:cs typeface="Arial"/>
              <a:sym typeface="Arial"/>
            </a:endParaRPr>
          </a:p>
        </p:txBody>
      </p:sp>
      <p:sp>
        <p:nvSpPr>
          <p:cNvPr id="445" name="Google Shape;445;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46" name="Google Shape;446;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graphicFrame>
        <p:nvGraphicFramePr>
          <p:cNvPr id="447" name="Google Shape;447;g7ede08ef56_25_41"/>
          <p:cNvGraphicFramePr/>
          <p:nvPr/>
        </p:nvGraphicFramePr>
        <p:xfrm>
          <a:off x="5717394" y="2002602"/>
          <a:ext cx="3000000" cy="3000000"/>
        </p:xfrm>
        <a:graphic>
          <a:graphicData uri="http://schemas.openxmlformats.org/drawingml/2006/table">
            <a:tbl>
              <a:tblPr>
                <a:noFill/>
                <a:tableStyleId>{D9F71940-CCCB-4745-8AA3-CE7D9DC68482}</a:tableStyleId>
              </a:tblPr>
              <a:tblGrid>
                <a:gridCol w="5074525"/>
              </a:tblGrid>
              <a:tr h="2705100">
                <a:tc>
                  <a:txBody>
                    <a:bodyPr/>
                    <a:lstStyle/>
                    <a:p>
                      <a:pPr indent="0" lvl="0" marL="0" marR="0" rtl="0" algn="l">
                        <a:lnSpc>
                          <a:spcPct val="150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457200" marR="0" rtl="0" algn="l">
                        <a:lnSpc>
                          <a:spcPct val="100000"/>
                        </a:lnSpc>
                        <a:spcBef>
                          <a:spcPts val="1000"/>
                        </a:spcBef>
                        <a:spcAft>
                          <a:spcPts val="0"/>
                        </a:spcAft>
                        <a:buClr>
                          <a:schemeClr val="dk1"/>
                        </a:buClr>
                        <a:buSzPts val="1200"/>
                        <a:buFont typeface="Calibri"/>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48" name="Google Shape;448;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49" name="Google Shape;449;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50" name="Google Shape;450;g7ede08ef56_25_41"/>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451" name="Google Shape;451;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52" name="Google Shape;452;g7ede08ef56_25_4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453" name="Google Shape;453;g7ede08ef56_25_41"/>
          <p:cNvSpPr txBox="1"/>
          <p:nvPr/>
        </p:nvSpPr>
        <p:spPr>
          <a:xfrm>
            <a:off x="406950" y="1353200"/>
            <a:ext cx="5570400" cy="49860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rgbClr val="000000"/>
                </a:solidFill>
                <a:latin typeface="Arial"/>
                <a:ea typeface="Arial"/>
                <a:cs typeface="Arial"/>
                <a:sym typeface="Arial"/>
              </a:rPr>
              <a:t>Moving the SMEs work processes from paper and excel sheets to digital business systems will increase the amount of structured business data. </a:t>
            </a:r>
            <a:r>
              <a:rPr b="0" i="0" lang="en-GB" sz="1200" u="sng" cap="none" strike="noStrike">
                <a:solidFill>
                  <a:schemeClr val="hlink"/>
                </a:solidFill>
                <a:latin typeface="Arial"/>
                <a:ea typeface="Arial"/>
                <a:cs typeface="Arial"/>
                <a:sym typeface="Arial"/>
                <a:hlinkClick r:id="rId4"/>
              </a:rPr>
              <a:t>EY (2017)</a:t>
            </a:r>
            <a:r>
              <a:rPr b="0" i="0" lang="en-GB" sz="1200" u="none" cap="none" strike="noStrike">
                <a:solidFill>
                  <a:srgbClr val="000000"/>
                </a:solidFill>
                <a:latin typeface="Arial"/>
                <a:ea typeface="Arial"/>
                <a:cs typeface="Arial"/>
                <a:sym typeface="Arial"/>
              </a:rPr>
              <a:t> has calculated the potential value of real time business data in the Nordic region to be </a:t>
            </a: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3"/>
                  </a:ext>
                </a:extLst>
              </a:rPr>
              <a:t>24,8 - 27,5 billion </a:t>
            </a: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4"/>
                  </a:ext>
                </a:extLst>
              </a:rPr>
              <a:t>EUR</a:t>
            </a:r>
            <a:r>
              <a:rPr b="0" i="0" lang="en-GB" sz="1200" u="none" cap="none" strike="noStrike">
                <a:solidFill>
                  <a:srgbClr val="000000"/>
                </a:solidFill>
                <a:latin typeface="Arial"/>
                <a:ea typeface="Arial"/>
                <a:cs typeface="Arial"/>
                <a:sym typeface="Arial"/>
              </a:rPr>
              <a:t>. This is based on new services becoming possible when standardised data are employed in the sales and purchase processes of the small nordic businesses.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rgbClr val="000000"/>
                </a:solidFill>
                <a:latin typeface="Arial"/>
                <a:ea typeface="Arial"/>
                <a:cs typeface="Arial"/>
                <a:sym typeface="Arial"/>
              </a:rPr>
              <a:t>There is an increasing interest in these data among several actors. Today, banks and business system vendors are developing services beyond their traditional business domain, and thus offer integrated services: banks offer bookkeeping services, and banking and credit services are offered by digital business system vendors and their partners. Moreover, there are entrepreneurs offering new data based services based on product data, salary data etc.</a:t>
            </a:r>
            <a:endParaRPr b="0" i="0" sz="1200" u="none" cap="none" strike="noStrike">
              <a:solidFill>
                <a:srgbClr val="000000"/>
              </a:solidFill>
              <a:highlight>
                <a:srgbClr val="FFFF00"/>
              </a:highlight>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5"/>
                  </a:ext>
                </a:extLst>
              </a:rPr>
              <a:t>The development of new services is dependent on access to business data. With the </a:t>
            </a:r>
            <a:r>
              <a:rPr b="0" i="1"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6"/>
                  </a:ext>
                </a:extLst>
              </a:rPr>
              <a:t>Payment Service Directive</a:t>
            </a: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7"/>
                  </a:ext>
                </a:extLst>
              </a:rPr>
              <a:t> (PSD2) banks are obliged to make business data related to payments available (Open Banking). These data are attractive to the digital business systems vendors, who process sales and purchase transactions, bookkeeping and accounting. </a:t>
            </a:r>
            <a:r>
              <a:rPr b="0" i="0" lang="en-GB" sz="1200" u="none" cap="none" strike="noStrike">
                <a:solidFill>
                  <a:schemeClr val="dk1"/>
                </a:solidFill>
                <a:latin typeface="Arial"/>
                <a:ea typeface="Arial"/>
                <a:cs typeface="Arial"/>
                <a:sym typeface="Arial"/>
                <a:extLst>
                  <a:ext uri="http://customooxmlschemas.google.com/">
                    <go:slidesCustomData xmlns:go="http://customooxmlschemas.google.com/" textRoundtripDataId="58"/>
                  </a:ext>
                </a:extLst>
              </a:rPr>
              <a:t>However, the business systems are not required to open accounting data in the same way as banks are under the Open Banking directive. The business system vendors define the  contractual terms governing data sharing of SMEs’ data. This means that SMEs can only decide with whom they share their business data, from a vendor-defined list of possible service providers. The questions of format, level of detail and timeliness differs from business system to business system.</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200" u="none" cap="none" strike="noStrike">
              <a:solidFill>
                <a:srgbClr val="3AA04B"/>
              </a:solidFill>
              <a:latin typeface="Arial"/>
              <a:ea typeface="Arial"/>
              <a:cs typeface="Arial"/>
              <a:sym typeface="Arial"/>
            </a:endParaRPr>
          </a:p>
        </p:txBody>
      </p:sp>
      <p:sp>
        <p:nvSpPr>
          <p:cNvPr id="454" name="Google Shape;454;g7ede08ef56_25_41"/>
          <p:cNvSpPr txBox="1"/>
          <p:nvPr/>
        </p:nvSpPr>
        <p:spPr>
          <a:xfrm>
            <a:off x="6214950" y="1332200"/>
            <a:ext cx="5501400" cy="327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59"/>
                  </a:ext>
                </a:extLst>
              </a:rPr>
              <a:t>SMEs are very different in their business operations, and thus have different interests and needs which are best accommodated by industry specific services or other customised services.</a:t>
            </a:r>
            <a:r>
              <a:rPr b="0" i="0" lang="en-GB" sz="1200" u="none" cap="none" strike="noStrike">
                <a:solidFill>
                  <a:srgbClr val="000000"/>
                </a:solidFill>
                <a:latin typeface="Arial"/>
                <a:ea typeface="Arial"/>
                <a:cs typeface="Arial"/>
                <a:sym typeface="Arial"/>
              </a:rPr>
              <a:t> Their interests are thus likely to be best accommodated by efficient competition in the market - which is  dependent on interoperability and access to data in order to deliver specialised services.</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60"/>
                  </a:ext>
                </a:extLst>
              </a:rPr>
              <a:t>Sharing business data must not compromise GDPR (the general data protection regulation), which requires confidentiality and protection of sensitive personal information. However, GDPR affects only a very limited set of business data. In the NSG vision, sensitive information should always be protected. The majority of business data, </a:t>
            </a: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61"/>
                  </a:ext>
                </a:extLst>
              </a:rPr>
              <a:t>which is</a:t>
            </a:r>
            <a:r>
              <a:rPr b="0" i="0" lang="en-GB" sz="1200" u="none" cap="none" strike="noStrike">
                <a:solidFill>
                  <a:srgbClr val="000000"/>
                </a:solidFill>
                <a:latin typeface="Arial"/>
                <a:ea typeface="Arial"/>
                <a:cs typeface="Arial"/>
                <a:sym typeface="Arial"/>
                <a:extLst>
                  <a:ext uri="http://customooxmlschemas.google.com/">
                    <go:slidesCustomData xmlns:go="http://customooxmlschemas.google.com/" textRoundtripDataId="62"/>
                  </a:ext>
                </a:extLst>
              </a:rPr>
              <a:t> not affected by GDPR, should in principle shareable by the SME who owns the data, and thereby benefit that SME.</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chemeClr val="dk1"/>
                </a:solidFill>
                <a:latin typeface="Arial"/>
                <a:ea typeface="Arial"/>
                <a:cs typeface="Arial"/>
                <a:sym typeface="Arial"/>
              </a:rPr>
              <a:t>Moreover, it is valuable to employ artificial intelligence to provide customised services to the SMEs. Thus NSG wishes to ensure ethically responsible use of artificial intelligence in accordance with the EU Commission’s guidelines.</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GB" sz="1200" u="none" cap="none" strike="noStrike">
                <a:solidFill>
                  <a:schemeClr val="dk1"/>
                </a:solidFill>
                <a:latin typeface="Arial"/>
                <a:ea typeface="Arial"/>
                <a:cs typeface="Arial"/>
                <a:sym typeface="Arial"/>
              </a:rPr>
              <a:t>While new business models arise with access to data, this </a:t>
            </a:r>
            <a:r>
              <a:rPr b="0" i="0" lang="en-GB" sz="1200" u="none" cap="none" strike="noStrike">
                <a:solidFill>
                  <a:srgbClr val="000000"/>
                </a:solidFill>
                <a:latin typeface="Arial"/>
                <a:ea typeface="Arial"/>
                <a:cs typeface="Arial"/>
                <a:sym typeface="Arial"/>
              </a:rPr>
              <a:t>data </a:t>
            </a:r>
            <a:r>
              <a:rPr b="0" i="0" lang="en-GB" sz="1200" u="none" cap="none" strike="noStrike">
                <a:solidFill>
                  <a:schemeClr val="dk1"/>
                </a:solidFill>
                <a:latin typeface="Arial"/>
                <a:ea typeface="Arial"/>
                <a:cs typeface="Arial"/>
                <a:sym typeface="Arial"/>
              </a:rPr>
              <a:t>may also contribute to disrupting existing business models. Digital business services replace manual bookkeeping and accounting services. Likewise, auditing practices are changing. Automated flows of standardised real-time data increase the quality of data, as manual typing is eliminated. Artificial intelligence may be employed for audits and control measures, and traditional auditing processes are expected to change.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g7036d43cc6_14_1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461" name="Google Shape;461;g7036d43cc6_14_174"/>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Benefits of NSG</a:t>
            </a:r>
            <a:endParaRPr b="0" i="0" sz="1400" u="none" cap="none" strike="noStrike">
              <a:solidFill>
                <a:srgbClr val="000000"/>
              </a:solidFill>
              <a:latin typeface="Arial"/>
              <a:ea typeface="Arial"/>
              <a:cs typeface="Arial"/>
              <a:sym typeface="Arial"/>
            </a:endParaRPr>
          </a:p>
        </p:txBody>
      </p:sp>
      <p:cxnSp>
        <p:nvCxnSpPr>
          <p:cNvPr id="462" name="Google Shape;462;g7036d43cc6_14_174"/>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63" name="Google Shape;463;g7036d43cc6_14_174"/>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464" name="Google Shape;464;g7036d43cc6_14_174"/>
          <p:cNvGraphicFramePr/>
          <p:nvPr/>
        </p:nvGraphicFramePr>
        <p:xfrm>
          <a:off x="492382" y="1529352"/>
          <a:ext cx="3000000" cy="3000000"/>
        </p:xfrm>
        <a:graphic>
          <a:graphicData uri="http://schemas.openxmlformats.org/drawingml/2006/table">
            <a:tbl>
              <a:tblPr>
                <a:noFill/>
                <a:tableStyleId>{D9F71940-CCCB-4745-8AA3-CE7D9DC68482}</a:tableStyleId>
              </a:tblPr>
              <a:tblGrid>
                <a:gridCol w="5596875"/>
              </a:tblGrid>
              <a:tr h="4559125">
                <a:tc>
                  <a:txBody>
                    <a:bodyPr/>
                    <a:lstStyle/>
                    <a:p>
                      <a:pPr indent="0" lvl="0" marL="0" marR="0" rtl="0" algn="l">
                        <a:lnSpc>
                          <a:spcPct val="115000"/>
                        </a:lnSpc>
                        <a:spcBef>
                          <a:spcPts val="0"/>
                        </a:spcBef>
                        <a:spcAft>
                          <a:spcPts val="0"/>
                        </a:spcAft>
                        <a:buClr>
                          <a:schemeClr val="dk1"/>
                        </a:buClr>
                        <a:buSzPts val="1100"/>
                        <a:buFont typeface="Arial"/>
                        <a:buNone/>
                      </a:pPr>
                      <a:r>
                        <a:rPr lang="en-GB" sz="1200" u="none" cap="none" strike="noStrike"/>
                        <a:t>Nordic Smart Government is going to create value and new opportunities for several stakeholders in the following years to come in the Nordic countries. The Nordic ecosystem will mainly benefit the business system vendors, government authorities, SMEs and financial service providers, but other stakeholders in the NSG ecosystem will also reap the benefits.</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extLst>
                            <a:ext uri="http://customooxmlschemas.google.com/">
                              <go:slidesCustomData xmlns:go="http://customooxmlschemas.google.com/" textRoundtripDataId="63"/>
                            </a:ext>
                          </a:extLst>
                        </a:rPr>
                        <a:t>The benefits of structured business data for SMEs</a:t>
                      </a:r>
                      <a:endParaRPr b="1"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Less manual punching and a higher degree of automation</a:t>
                      </a:r>
                      <a:endParaRPr sz="1200" u="none" cap="none" strike="noStrike"/>
                    </a:p>
                    <a:p>
                      <a:pPr indent="-304800" lvl="0" marL="457200" marR="0" rtl="0" algn="just">
                        <a:lnSpc>
                          <a:spcPct val="115000"/>
                        </a:lnSpc>
                        <a:spcBef>
                          <a:spcPts val="0"/>
                        </a:spcBef>
                        <a:spcAft>
                          <a:spcPts val="0"/>
                        </a:spcAft>
                        <a:buClr>
                          <a:srgbClr val="000000"/>
                        </a:buClr>
                        <a:buSzPts val="1200"/>
                        <a:buFont typeface="Arial"/>
                        <a:buChar char="●"/>
                      </a:pPr>
                      <a:r>
                        <a:rPr lang="en-GB" sz="1200" u="none" cap="none" strike="noStrike">
                          <a:solidFill>
                            <a:schemeClr val="dk1"/>
                          </a:solidFill>
                        </a:rPr>
                        <a:t>Higher data quality overall, </a:t>
                      </a:r>
                      <a:r>
                        <a:rPr lang="en-GB" sz="1200" u="none" cap="none" strike="noStrike"/>
                        <a:t>better control of errors and changes in ordering and procurement processes</a:t>
                      </a:r>
                      <a:endParaRPr sz="1200" u="none" cap="none" strike="noStrike"/>
                    </a:p>
                    <a:p>
                      <a:pPr indent="-304800" lvl="0" marL="457200" marR="0" rtl="0" algn="just">
                        <a:lnSpc>
                          <a:spcPct val="115000"/>
                        </a:lnSpc>
                        <a:spcBef>
                          <a:spcPts val="0"/>
                        </a:spcBef>
                        <a:spcAft>
                          <a:spcPts val="0"/>
                        </a:spcAft>
                        <a:buClr>
                          <a:srgbClr val="000000"/>
                        </a:buClr>
                        <a:buSzPts val="1200"/>
                        <a:buFont typeface="Arial"/>
                        <a:buChar char="●"/>
                      </a:pPr>
                      <a:r>
                        <a:rPr lang="en-GB" sz="1200" u="none" cap="none" strike="noStrike">
                          <a:highlight>
                            <a:srgbClr val="FFFFFF"/>
                          </a:highlight>
                          <a:extLst>
                            <a:ext uri="http://customooxmlschemas.google.com/">
                              <go:slidesCustomData xmlns:go="http://customooxmlschemas.google.com/" textRoundtripDataId="64"/>
                            </a:ext>
                          </a:extLst>
                        </a:rPr>
                        <a:t>Real-time overview of business profitability</a:t>
                      </a:r>
                      <a:r>
                        <a:rPr lang="en-GB" sz="1200" u="none" cap="none" strike="noStrike">
                          <a:highlight>
                            <a:srgbClr val="FFFFFF"/>
                          </a:highlight>
                        </a:rPr>
                        <a:t>, cash flow, and product stock</a:t>
                      </a:r>
                      <a:endParaRPr sz="1200" u="none" cap="none" strike="noStrike">
                        <a:highlight>
                          <a:srgbClr val="FFFFFF"/>
                        </a:highlight>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highlight>
                            <a:srgbClr val="FFFFFF"/>
                          </a:highlight>
                        </a:rPr>
                        <a:t>Traceability of products and materials is enabled (e.g. chemicals, waste, etc)</a:t>
                      </a:r>
                      <a:endParaRPr sz="1200" u="none" cap="none" strike="noStrike">
                        <a:highlight>
                          <a:srgbClr val="FFFFFF"/>
                        </a:highlight>
                      </a:endParaRPr>
                    </a:p>
                    <a:p>
                      <a:pPr indent="0" lvl="0" marL="457200" marR="0" rtl="0" algn="just">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extLst>
                            <a:ext uri="http://customooxmlschemas.google.com/">
                              <go:slidesCustomData xmlns:go="http://customooxmlschemas.google.com/" textRoundtripDataId="65"/>
                            </a:ext>
                          </a:extLst>
                        </a:rPr>
                        <a:t>Benefits for government authorities</a:t>
                      </a:r>
                      <a:endParaRPr b="1"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Business system vendors would be key players in the automation of government reporting. Compliance by design will make it easier to report </a:t>
                      </a:r>
                      <a:r>
                        <a:rPr lang="en-GB" sz="1200" u="none" cap="none" strike="noStrike">
                          <a:solidFill>
                            <a:schemeClr val="dk1"/>
                          </a:solidFill>
                          <a:extLst>
                            <a:ext uri="http://customooxmlschemas.google.com/">
                              <go:slidesCustomData xmlns:go="http://customooxmlschemas.google.com/" textRoundtripDataId="66"/>
                            </a:ext>
                          </a:extLst>
                        </a:rPr>
                        <a:t>correctly</a:t>
                      </a:r>
                      <a:r>
                        <a:rPr lang="en-GB" sz="1200" u="none" cap="none" strike="noStrike">
                          <a:solidFill>
                            <a:schemeClr val="dk1"/>
                          </a:solidFill>
                        </a:rPr>
                        <a:t>, and increase transparency</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extLst>
                            <a:ext uri="http://customooxmlschemas.google.com/">
                              <go:slidesCustomData xmlns:go="http://customooxmlschemas.google.com/" textRoundtripDataId="67"/>
                            </a:ext>
                          </a:extLst>
                        </a:rPr>
                        <a:t>Secure chains of real-time structured business data makes it possible to increase process automation and decrease manual errors</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Market developments can be monitored in real-time by authorities, and policy can be developed in a timely manner </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National Statistics Agencies can simplify the process of obtaining business data by enabling reporting directly from the business systems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65" name="Google Shape;465;g7036d43cc6_14_174"/>
          <p:cNvGraphicFramePr/>
          <p:nvPr/>
        </p:nvGraphicFramePr>
        <p:xfrm>
          <a:off x="6165457" y="1453152"/>
          <a:ext cx="3000000" cy="3000000"/>
        </p:xfrm>
        <a:graphic>
          <a:graphicData uri="http://schemas.openxmlformats.org/drawingml/2006/table">
            <a:tbl>
              <a:tblPr>
                <a:noFill/>
                <a:tableStyleId>{D9F71940-CCCB-4745-8AA3-CE7D9DC68482}</a:tableStyleId>
              </a:tblPr>
              <a:tblGrid>
                <a:gridCol w="5627125"/>
              </a:tblGrid>
              <a:tr h="4743100">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Benefits for </a:t>
                      </a:r>
                      <a:r>
                        <a:rPr b="1" lang="en-GB" sz="1200" u="none" cap="none" strike="noStrike">
                          <a:solidFill>
                            <a:schemeClr val="dk1"/>
                          </a:solidFill>
                          <a:extLst>
                            <a:ext uri="http://customooxmlschemas.google.com/">
                              <go:slidesCustomData xmlns:go="http://customooxmlschemas.google.com/" textRoundtripDataId="68"/>
                            </a:ext>
                          </a:extLst>
                        </a:rPr>
                        <a:t>business system vendors</a:t>
                      </a:r>
                      <a:endParaRPr b="1"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An expanded market where more SMEs would use business systems</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Business system vendors act as key players in the automation of government reporting. Stable regulation for reporting directly from business systems means less risk and a predictable future.</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With better interoperability between business systems and value-added services, the SMEs get a wider range of data-driven services available. Each business system can thereby cater to the needs of different types of SMEs</a:t>
                      </a:r>
                      <a:endParaRPr sz="1200" u="none" cap="none" strike="noStrike">
                        <a:solidFill>
                          <a:schemeClr val="dk1"/>
                        </a:solidFill>
                      </a:endParaRPr>
                    </a:p>
                    <a:p>
                      <a:pPr indent="0" lvl="0" marL="457200" marR="0" rtl="0" algn="just">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rPr>
                        <a:t>Benefits for service providers in the financial sector</a:t>
                      </a:r>
                      <a:endParaRPr b="1"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With structured data, banks will be able to better assess their SME customers' credit risk in a simple and fast way. </a:t>
                      </a:r>
                      <a:r>
                        <a:rPr lang="en-GB" sz="1200" u="none" cap="none" strike="noStrike">
                          <a:solidFill>
                            <a:schemeClr val="dk1"/>
                          </a:solidFill>
                          <a:extLst>
                            <a:ext uri="http://customooxmlschemas.google.com/">
                              <go:slidesCustomData xmlns:go="http://customooxmlschemas.google.com/" textRoundtripDataId="69"/>
                            </a:ext>
                          </a:extLst>
                        </a:rPr>
                        <a:t>This way, </a:t>
                      </a:r>
                      <a:r>
                        <a:rPr lang="en-GB" sz="1200" u="none" cap="none" strike="noStrike">
                          <a:solidFill>
                            <a:schemeClr val="dk1"/>
                          </a:solidFill>
                          <a:extLst>
                            <a:ext uri="http://customooxmlschemas.google.com/">
                              <go:slidesCustomData xmlns:go="http://customooxmlschemas.google.com/" textRoundtripDataId="70"/>
                            </a:ext>
                          </a:extLst>
                        </a:rPr>
                        <a:t>banks can provide more loans</a:t>
                      </a:r>
                      <a:r>
                        <a:rPr lang="en-GB" sz="1200" u="none" cap="none" strike="noStrike">
                          <a:solidFill>
                            <a:schemeClr val="dk1"/>
                          </a:solidFill>
                          <a:extLst>
                            <a:ext uri="http://customooxmlschemas.google.com/">
                              <go:slidesCustomData xmlns:go="http://customooxmlschemas.google.com/" textRoundtripDataId="71"/>
                            </a:ext>
                          </a:extLst>
                        </a:rPr>
                        <a:t>.</a:t>
                      </a:r>
                      <a:r>
                        <a:rPr lang="en-GB" sz="1200" u="none" cap="none" strike="noStrike">
                          <a:solidFill>
                            <a:schemeClr val="dk1"/>
                          </a:solidFill>
                        </a:rPr>
                        <a:t> </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When it becomes easier, safer, and thereby more profitable to provide liquidity to SMEs, financing will increase and more frequently end in the hands of the SMEs and entrepreneurs with the best potential chance of paying back and growing their business. The liquidity boost coupled with reduced credit risk stimulates the economy of the Nordics.</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Insights into real-time transactional data also enables credit institutions to assess the risk of an SME that relates to its network of customers and suppliers. </a:t>
                      </a:r>
                      <a:r>
                        <a:rPr lang="en-GB" sz="1200" u="none" cap="none" strike="noStrike">
                          <a:solidFill>
                            <a:schemeClr val="dk1"/>
                          </a:solidFill>
                          <a:extLst>
                            <a:ext uri="http://customooxmlschemas.google.com/">
                              <go:slidesCustomData xmlns:go="http://customooxmlschemas.google.com/" textRoundtripDataId="72"/>
                            </a:ext>
                          </a:extLst>
                        </a:rPr>
                        <a:t>Costly and mandatory know-your-customer assessments may in part be handled with the same data as the credit risk assessments</a:t>
                      </a:r>
                      <a:r>
                        <a:rPr lang="en-GB" sz="1200" u="none" cap="none" strike="noStrike">
                          <a:solidFill>
                            <a:schemeClr val="dk1"/>
                          </a:solidFill>
                        </a:rPr>
                        <a:t>.</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g7f07377082_22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472" name="Google Shape;472;g7f07377082_22_0"/>
          <p:cNvSpPr txBox="1"/>
          <p:nvPr/>
        </p:nvSpPr>
        <p:spPr>
          <a:xfrm>
            <a:off x="406950" y="562696"/>
            <a:ext cx="11465100" cy="7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NSG Proof of Concepts and Prototypes</a:t>
            </a:r>
            <a:endParaRPr b="0" i="0" sz="1400" u="none" cap="none" strike="noStrike">
              <a:solidFill>
                <a:srgbClr val="000000"/>
              </a:solidFill>
              <a:latin typeface="Arial"/>
              <a:ea typeface="Arial"/>
              <a:cs typeface="Arial"/>
              <a:sym typeface="Arial"/>
            </a:endParaRPr>
          </a:p>
        </p:txBody>
      </p:sp>
      <p:cxnSp>
        <p:nvCxnSpPr>
          <p:cNvPr id="473" name="Google Shape;473;g7f07377082_22_0"/>
          <p:cNvCxnSpPr/>
          <p:nvPr/>
        </p:nvCxnSpPr>
        <p:spPr>
          <a:xfrm>
            <a:off x="492369" y="1337197"/>
            <a:ext cx="10605900" cy="0"/>
          </a:xfrm>
          <a:prstGeom prst="straightConnector1">
            <a:avLst/>
          </a:prstGeom>
          <a:noFill/>
          <a:ln cap="flat" cmpd="sng" w="12700">
            <a:solidFill>
              <a:srgbClr val="3AA04B"/>
            </a:solidFill>
            <a:prstDash val="solid"/>
            <a:miter lim="800000"/>
            <a:headEnd len="sm" w="sm" type="none"/>
            <a:tailEnd len="sm" w="sm" type="none"/>
          </a:ln>
        </p:spPr>
      </p:cxnSp>
      <p:graphicFrame>
        <p:nvGraphicFramePr>
          <p:cNvPr id="474" name="Google Shape;474;g7f07377082_22_0"/>
          <p:cNvGraphicFramePr/>
          <p:nvPr/>
        </p:nvGraphicFramePr>
        <p:xfrm>
          <a:off x="492382" y="1435777"/>
          <a:ext cx="3000000" cy="3000000"/>
        </p:xfrm>
        <a:graphic>
          <a:graphicData uri="http://schemas.openxmlformats.org/drawingml/2006/table">
            <a:tbl>
              <a:tblPr>
                <a:noFill/>
                <a:tableStyleId>{D9F71940-CCCB-4745-8AA3-CE7D9DC68482}</a:tableStyleId>
              </a:tblPr>
              <a:tblGrid>
                <a:gridCol w="5074525"/>
              </a:tblGrid>
              <a:tr h="4559125">
                <a:tc>
                  <a:txBody>
                    <a:bodyPr/>
                    <a:lstStyle/>
                    <a:p>
                      <a:pPr indent="0" lvl="0" marL="0" marR="0" rtl="0" algn="l">
                        <a:lnSpc>
                          <a:spcPct val="115000"/>
                        </a:lnSpc>
                        <a:spcBef>
                          <a:spcPts val="0"/>
                        </a:spcBef>
                        <a:spcAft>
                          <a:spcPts val="0"/>
                        </a:spcAft>
                        <a:buClr>
                          <a:schemeClr val="dk1"/>
                        </a:buClr>
                        <a:buSzPts val="1100"/>
                        <a:buFont typeface="Arial"/>
                        <a:buNone/>
                      </a:pPr>
                      <a:r>
                        <a:rPr lang="en-GB" sz="1200" u="none" cap="none" strike="noStrike">
                          <a:solidFill>
                            <a:schemeClr val="dk1"/>
                          </a:solidFill>
                        </a:rPr>
                        <a:t>In 2019, NSG has invited a range of external stakeholders and Nordic government authorities to contribute to developing Proofs of Concepts (PoCs) and prototypes.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none" cap="none" strike="noStrike">
                          <a:solidFill>
                            <a:schemeClr val="dk1"/>
                          </a:solidFill>
                        </a:rPr>
                        <a:t>The PoCs developed in 2019 demonstrate the technical feasibility of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Real-time data used in credit assessments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Know-Your-Customer and network risk services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Standard Business reporting </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Automated account posting</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extLst>
                            <a:ext uri="http://customooxmlschemas.google.com/">
                              <go:slidesCustomData xmlns:go="http://customooxmlschemas.google.com/" textRoundtripDataId="73"/>
                            </a:ext>
                          </a:extLst>
                        </a:rPr>
                        <a:t>A common language for auditing</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Direct extraction of business data for statistical surveys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Real-time analytics dashboard</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These PoCs also demonstrate how the following three building blocks </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1) a standard chart of accounts / standard mapping, </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2) a standard representation of accounting entries and </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3) a taxonomy for financial reports,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in conjunction can automate and digitalise financial reporting.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t/>
                      </a:r>
                      <a:endParaRPr sz="700">
                        <a:solidFill>
                          <a:schemeClr val="dk1"/>
                        </a:solidFill>
                      </a:endParaRPr>
                    </a:p>
                    <a:p>
                      <a:pPr indent="0" lvl="0" marL="0" marR="0" rtl="0" algn="just">
                        <a:lnSpc>
                          <a:spcPct val="115000"/>
                        </a:lnSpc>
                        <a:spcBef>
                          <a:spcPts val="0"/>
                        </a:spcBef>
                        <a:spcAft>
                          <a:spcPts val="0"/>
                        </a:spcAft>
                        <a:buClr>
                          <a:srgbClr val="000000"/>
                        </a:buClr>
                        <a:buSzPts val="1200"/>
                        <a:buFont typeface="Arial"/>
                        <a:buNone/>
                      </a:pPr>
                      <a:r>
                        <a:rPr lang="en-GB" sz="1200">
                          <a:solidFill>
                            <a:schemeClr val="dk1"/>
                          </a:solidFill>
                        </a:rPr>
                        <a:t>Please note that realising the benefits of the PoCs are dependent on multiple factors, and that PoCs also identified the challenges of today’s legal environments and technical setups. </a:t>
                      </a:r>
                      <a:br>
                        <a:rPr lang="en-GB" sz="1200">
                          <a:solidFill>
                            <a:schemeClr val="dk1"/>
                          </a:solidFill>
                        </a:rPr>
                      </a:br>
                      <a:r>
                        <a:rPr lang="en-GB" sz="1200" u="none" cap="none" strike="noStrike">
                          <a:solidFill>
                            <a:schemeClr val="dk1"/>
                          </a:solidFill>
                        </a:rPr>
                        <a:t>The PoCs used the NSG reference implementation </a:t>
                      </a:r>
                      <a:r>
                        <a:rPr lang="en-GB" sz="1200" u="sng" cap="none" strike="noStrike">
                          <a:solidFill>
                            <a:schemeClr val="hlink"/>
                          </a:solidFill>
                          <a:hlinkClick r:id="rId4"/>
                        </a:rPr>
                        <a:t>documented on GitHub.</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75" name="Google Shape;475;g7f07377082_22_0"/>
          <p:cNvGraphicFramePr/>
          <p:nvPr/>
        </p:nvGraphicFramePr>
        <p:xfrm>
          <a:off x="5623232" y="1435777"/>
          <a:ext cx="3000000" cy="3000000"/>
        </p:xfrm>
        <a:graphic>
          <a:graphicData uri="http://schemas.openxmlformats.org/drawingml/2006/table">
            <a:tbl>
              <a:tblPr>
                <a:noFill/>
                <a:tableStyleId>{D9F71940-CCCB-4745-8AA3-CE7D9DC68482}</a:tableStyleId>
              </a:tblPr>
              <a:tblGrid>
                <a:gridCol w="5536325"/>
              </a:tblGrid>
              <a:tr h="4559125">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rgbClr val="649B3F"/>
                          </a:solidFill>
                        </a:rPr>
                        <a:t>Digitalism Challenge</a:t>
                      </a:r>
                      <a:endParaRPr b="1" sz="1200" u="none" cap="none" strike="noStrike">
                        <a:solidFill>
                          <a:srgbClr val="649B3F"/>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 Finnish NSG team, together with Aalto University, hosted and defined the </a:t>
                      </a:r>
                      <a:r>
                        <a:rPr lang="en-GB" sz="1200" u="sng" cap="none" strike="noStrike">
                          <a:solidFill>
                            <a:schemeClr val="hlink"/>
                          </a:solidFill>
                          <a:hlinkClick r:id="rId5"/>
                        </a:rPr>
                        <a:t>Digitalism Challenge 2019</a:t>
                      </a:r>
                      <a:r>
                        <a:rPr lang="en-GB" sz="1200" u="none" cap="none" strike="noStrike">
                          <a:solidFill>
                            <a:schemeClr val="dk1"/>
                          </a:solidFill>
                        </a:rPr>
                        <a:t>, with around 100 students participating in the final pitching event. Prototypes were developed by 14 teams in three thematic categories. The themes of the challenges included facilitating business activities and new services that can be built by making use of real-time structured financial data within agriculture and micro-brewing industries.</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rgbClr val="649B3F"/>
                          </a:solidFill>
                        </a:rPr>
                        <a:t>Copenhagen FinTech - The Nordic Sandbox Challenge </a:t>
                      </a:r>
                      <a:endParaRPr b="1" sz="1200" u="none" cap="none" strike="noStrike">
                        <a:solidFill>
                          <a:srgbClr val="649B3F"/>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All of the central concepts explored by NSG relating to B2B services driven by real-time data flows were covered by the participants. Two winners were found between the eight contestants in the challenge. </a:t>
                      </a:r>
                      <a:r>
                        <a:rPr lang="en-GB" sz="1200" u="none" cap="none" strike="noStrike">
                          <a:solidFill>
                            <a:schemeClr val="dk1"/>
                          </a:solidFill>
                          <a:extLst>
                            <a:ext uri="http://customooxmlschemas.google.com/">
                              <go:slidesCustomData xmlns:go="http://customooxmlschemas.google.com/" textRoundtripDataId="74"/>
                            </a:ext>
                          </a:extLst>
                        </a:rPr>
                        <a:t>One winning PoC showed how simple accounting ought to be with better automation</a:t>
                      </a:r>
                      <a:r>
                        <a:rPr lang="en-GB" sz="1200" u="none" cap="none" strike="noStrike">
                          <a:solidFill>
                            <a:schemeClr val="dk1"/>
                          </a:solidFill>
                        </a:rPr>
                        <a:t>, while the other winner showed that e-invoices flowing in real-time could improve the accuracy and time-to-market of credit assessments considerably.</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 </a:t>
                      </a:r>
                      <a:r>
                        <a:rPr lang="en-GB" sz="1200" u="sng" cap="none" strike="noStrike">
                          <a:solidFill>
                            <a:schemeClr val="hlink"/>
                          </a:solidFill>
                          <a:hlinkClick r:id="rId6"/>
                        </a:rPr>
                        <a:t>NSG reference implementation</a:t>
                      </a:r>
                      <a:r>
                        <a:rPr lang="en-GB" sz="1200" u="none" cap="none" strike="noStrike">
                          <a:solidFill>
                            <a:schemeClr val="dk1"/>
                          </a:solidFill>
                        </a:rPr>
                        <a:t> and test data were used by challenge participants. Read more about the Copenhagen Fintech Challenge </a:t>
                      </a:r>
                      <a:r>
                        <a:rPr lang="en-GB" sz="1200" u="sng" cap="none" strike="noStrike">
                          <a:solidFill>
                            <a:schemeClr val="hlink"/>
                          </a:solidFill>
                          <a:hlinkClick r:id="rId7"/>
                        </a:rPr>
                        <a:t>here</a:t>
                      </a:r>
                      <a:r>
                        <a:rPr lang="en-GB" sz="1200" u="none" cap="none" strike="noStrike">
                          <a:solidFill>
                            <a:schemeClr val="dk1"/>
                          </a:solidFill>
                        </a:rPr>
                        <a: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476" name="Google Shape;476;g7f07377082_22_0"/>
          <p:cNvPicPr preferRelativeResize="0"/>
          <p:nvPr/>
        </p:nvPicPr>
        <p:blipFill rotWithShape="1">
          <a:blip r:embed="rId8">
            <a:alphaModFix/>
          </a:blip>
          <a:srcRect b="0" l="0" r="0" t="0"/>
          <a:stretch/>
        </p:blipFill>
        <p:spPr>
          <a:xfrm>
            <a:off x="9011750" y="5331850"/>
            <a:ext cx="2648725" cy="1292600"/>
          </a:xfrm>
          <a:prstGeom prst="rect">
            <a:avLst/>
          </a:prstGeom>
          <a:noFill/>
          <a:ln>
            <a:noFill/>
          </a:ln>
        </p:spPr>
      </p:pic>
      <p:pic>
        <p:nvPicPr>
          <p:cNvPr id="477" name="Google Shape;477;g7f07377082_22_0"/>
          <p:cNvPicPr preferRelativeResize="0"/>
          <p:nvPr/>
        </p:nvPicPr>
        <p:blipFill rotWithShape="1">
          <a:blip r:embed="rId9">
            <a:alphaModFix/>
          </a:blip>
          <a:srcRect b="0" l="0" r="0" t="0"/>
          <a:stretch/>
        </p:blipFill>
        <p:spPr>
          <a:xfrm>
            <a:off x="5684150" y="5372352"/>
            <a:ext cx="3445451" cy="1024025"/>
          </a:xfrm>
          <a:prstGeom prst="rect">
            <a:avLst/>
          </a:prstGeom>
          <a:noFill/>
          <a:ln>
            <a:noFill/>
          </a:ln>
        </p:spPr>
      </p:pic>
      <p:sp>
        <p:nvSpPr>
          <p:cNvPr id="478" name="Google Shape;478;g7f07377082_22_0"/>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g7036d43cc6_14_184"/>
          <p:cNvSpPr txBox="1"/>
          <p:nvPr>
            <p:ph idx="1" type="body"/>
          </p:nvPr>
        </p:nvSpPr>
        <p:spPr>
          <a:xfrm>
            <a:off x="5672050" y="1762038"/>
            <a:ext cx="5941200" cy="4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000"/>
              </a:spcBef>
              <a:spcAft>
                <a:spcPts val="0"/>
              </a:spcAft>
              <a:buSzPts val="1800"/>
              <a:buNone/>
            </a:pPr>
            <a:r>
              <a:rPr b="1" lang="en-GB" sz="1400">
                <a:latin typeface="Arial"/>
                <a:ea typeface="Arial"/>
                <a:cs typeface="Arial"/>
                <a:sym typeface="Arial"/>
              </a:rPr>
              <a:t>By 2027</a:t>
            </a:r>
            <a:r>
              <a:rPr lang="en-GB" sz="1400">
                <a:latin typeface="Arial"/>
                <a:ea typeface="Arial"/>
                <a:cs typeface="Arial"/>
                <a:sym typeface="Arial"/>
              </a:rPr>
              <a:t>, the Nordic countries are the most integrated region in the </a:t>
            </a:r>
            <a:r>
              <a:rPr lang="en-GB" sz="1400">
                <a:latin typeface="Arial"/>
                <a:ea typeface="Arial"/>
                <a:cs typeface="Arial"/>
                <a:sym typeface="Arial"/>
                <a:extLst>
                  <a:ext uri="http://customooxmlschemas.google.com/">
                    <go:slidesCustomData xmlns:go="http://customooxmlschemas.google.com/" textRoundtripDataId="75"/>
                  </a:ext>
                </a:extLst>
              </a:rPr>
              <a:t>world</a:t>
            </a:r>
            <a:endParaRPr sz="1400">
              <a:latin typeface="Arial"/>
              <a:ea typeface="Arial"/>
              <a:cs typeface="Arial"/>
              <a:sym typeface="Arial"/>
            </a:endParaRPr>
          </a:p>
          <a:p>
            <a:pPr indent="0" lvl="0" marL="457200" rtl="0" algn="just">
              <a:lnSpc>
                <a:spcPct val="150000"/>
              </a:lnSpc>
              <a:spcBef>
                <a:spcPts val="1000"/>
              </a:spcBef>
              <a:spcAft>
                <a:spcPts val="0"/>
              </a:spcAft>
              <a:buClr>
                <a:schemeClr val="dk1"/>
              </a:buClr>
              <a:buSzPts val="1100"/>
              <a:buFont typeface="Arial"/>
              <a:buNone/>
            </a:pPr>
            <a:r>
              <a:t/>
            </a:r>
            <a:endParaRPr sz="1200">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just">
              <a:lnSpc>
                <a:spcPct val="150000"/>
              </a:lnSpc>
              <a:spcBef>
                <a:spcPts val="0"/>
              </a:spcBef>
              <a:spcAft>
                <a:spcPts val="0"/>
              </a:spcAft>
              <a:buSzPts val="1800"/>
              <a:buNone/>
            </a:pPr>
            <a:r>
              <a:t/>
            </a:r>
            <a:endParaRPr sz="1400">
              <a:latin typeface="Arial"/>
              <a:ea typeface="Arial"/>
              <a:cs typeface="Arial"/>
              <a:sym typeface="Arial"/>
            </a:endParaRPr>
          </a:p>
        </p:txBody>
      </p:sp>
      <p:sp>
        <p:nvSpPr>
          <p:cNvPr id="485" name="Google Shape;485;g7036d43cc6_14_1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cxnSp>
        <p:nvCxnSpPr>
          <p:cNvPr id="486" name="Google Shape;486;g7036d43cc6_14_184"/>
          <p:cNvCxnSpPr/>
          <p:nvPr/>
        </p:nvCxnSpPr>
        <p:spPr>
          <a:xfrm>
            <a:off x="492369" y="1337197"/>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87" name="Google Shape;487;g7036d43cc6_14_184"/>
          <p:cNvSpPr txBox="1"/>
          <p:nvPr/>
        </p:nvSpPr>
        <p:spPr>
          <a:xfrm>
            <a:off x="406950" y="562696"/>
            <a:ext cx="11465100" cy="77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Milestones</a:t>
            </a:r>
            <a:endParaRPr b="0" i="0" sz="1400" u="none" cap="none" strike="noStrike">
              <a:solidFill>
                <a:srgbClr val="000000"/>
              </a:solidFill>
              <a:latin typeface="Arial"/>
              <a:ea typeface="Arial"/>
              <a:cs typeface="Arial"/>
              <a:sym typeface="Arial"/>
            </a:endParaRPr>
          </a:p>
        </p:txBody>
      </p:sp>
      <p:sp>
        <p:nvSpPr>
          <p:cNvPr id="488" name="Google Shape;488;g7036d43cc6_14_184"/>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
        <p:nvSpPr>
          <p:cNvPr id="489" name="Google Shape;489;g7036d43cc6_14_184"/>
          <p:cNvSpPr/>
          <p:nvPr/>
        </p:nvSpPr>
        <p:spPr>
          <a:xfrm>
            <a:off x="339975" y="5803950"/>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7036d43cc6_14_184"/>
          <p:cNvSpPr/>
          <p:nvPr/>
        </p:nvSpPr>
        <p:spPr>
          <a:xfrm>
            <a:off x="2012975" y="4097163"/>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7036d43cc6_14_184"/>
          <p:cNvSpPr/>
          <p:nvPr/>
        </p:nvSpPr>
        <p:spPr>
          <a:xfrm>
            <a:off x="1176475" y="4897513"/>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7036d43cc6_14_184"/>
          <p:cNvSpPr/>
          <p:nvPr/>
        </p:nvSpPr>
        <p:spPr>
          <a:xfrm>
            <a:off x="2849475" y="3263050"/>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7036d43cc6_14_184"/>
          <p:cNvSpPr/>
          <p:nvPr/>
        </p:nvSpPr>
        <p:spPr>
          <a:xfrm>
            <a:off x="3685975" y="2426575"/>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7036d43cc6_14_184"/>
          <p:cNvSpPr/>
          <p:nvPr/>
        </p:nvSpPr>
        <p:spPr>
          <a:xfrm>
            <a:off x="4522475" y="1590088"/>
            <a:ext cx="836500" cy="836475"/>
          </a:xfrm>
          <a:prstGeom prst="flowChartSort">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7036d43cc6_14_184"/>
          <p:cNvSpPr txBox="1"/>
          <p:nvPr/>
        </p:nvSpPr>
        <p:spPr>
          <a:xfrm>
            <a:off x="1386500" y="5803950"/>
            <a:ext cx="5225100" cy="573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1" i="0" lang="en-GB" sz="1400" u="none" cap="none" strike="noStrike">
                <a:solidFill>
                  <a:schemeClr val="dk1"/>
                </a:solidFill>
                <a:latin typeface="Arial"/>
                <a:ea typeface="Arial"/>
                <a:cs typeface="Arial"/>
                <a:sym typeface="Arial"/>
              </a:rPr>
              <a:t>By 2021</a:t>
            </a:r>
            <a:r>
              <a:rPr b="0" i="0" lang="en-GB" sz="1400" u="none" cap="none" strike="noStrike">
                <a:solidFill>
                  <a:schemeClr val="dk1"/>
                </a:solidFill>
                <a:latin typeface="Arial"/>
                <a:ea typeface="Arial"/>
                <a:cs typeface="Arial"/>
                <a:sym typeface="Arial"/>
              </a:rPr>
              <a:t>, a public-private organisation has been established to govern the implementation of the NSG roadmap</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6" name="Google Shape;496;g7036d43cc6_14_184"/>
          <p:cNvSpPr txBox="1"/>
          <p:nvPr/>
        </p:nvSpPr>
        <p:spPr>
          <a:xfrm>
            <a:off x="2291750" y="5122500"/>
            <a:ext cx="8628300" cy="4926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1"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76"/>
                  </a:ext>
                </a:extLst>
              </a:rPr>
              <a:t>By 2023,</a:t>
            </a:r>
            <a:r>
              <a:rPr b="0"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77"/>
                  </a:ext>
                </a:extLst>
              </a:rPr>
              <a:t> SMEs can freely choose to move their business data between business systems</a:t>
            </a:r>
            <a:endParaRPr b="0" i="0" sz="1400" u="none" cap="none" strike="noStrike">
              <a:solidFill>
                <a:schemeClr val="dk1"/>
              </a:solidFill>
              <a:latin typeface="Arial"/>
              <a:ea typeface="Arial"/>
              <a:cs typeface="Arial"/>
              <a:sym typeface="Arial"/>
              <a:extLst>
                <a:ext uri="http://customooxmlschemas.google.com/">
                  <go:slidesCustomData xmlns:go="http://customooxmlschemas.google.com/" textRoundtripDataId="78"/>
                </a:ext>
              </a:extLs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7" name="Google Shape;497;g7036d43cc6_14_184"/>
          <p:cNvSpPr txBox="1"/>
          <p:nvPr/>
        </p:nvSpPr>
        <p:spPr>
          <a:xfrm>
            <a:off x="3022900" y="4324513"/>
            <a:ext cx="8766900" cy="57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GB">
                <a:solidFill>
                  <a:schemeClr val="dk1"/>
                </a:solidFill>
                <a:extLst>
                  <a:ext uri="http://customooxmlschemas.google.com/">
                    <go:slidesCustomData xmlns:go="http://customooxmlschemas.google.com/" textRoundtripDataId="79"/>
                  </a:ext>
                </a:extLst>
              </a:rPr>
              <a:t>By 2023</a:t>
            </a:r>
            <a:r>
              <a:rPr lang="en-GB">
                <a:solidFill>
                  <a:schemeClr val="dk1"/>
                </a:solidFill>
                <a:extLst>
                  <a:ext uri="http://customooxmlschemas.google.com/">
                    <go:slidesCustomData xmlns:go="http://customooxmlschemas.google.com/" textRoundtripDataId="80"/>
                  </a:ext>
                </a:extLst>
              </a:rPr>
              <a:t>, sales and purchases can be handled digitally across the Nordic region in compatible formats </a:t>
            </a:r>
            <a:endParaRPr b="0" i="0" sz="1400" u="none" cap="none" strike="noStrike">
              <a:solidFill>
                <a:srgbClr val="000000"/>
              </a:solidFill>
              <a:latin typeface="Calibri"/>
              <a:ea typeface="Calibri"/>
              <a:cs typeface="Calibri"/>
              <a:sym typeface="Calibri"/>
            </a:endParaRPr>
          </a:p>
        </p:txBody>
      </p:sp>
      <p:sp>
        <p:nvSpPr>
          <p:cNvPr id="498" name="Google Shape;498;g7036d43cc6_14_184"/>
          <p:cNvSpPr txBox="1"/>
          <p:nvPr/>
        </p:nvSpPr>
        <p:spPr>
          <a:xfrm>
            <a:off x="4112050" y="3447175"/>
            <a:ext cx="7186200" cy="4926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1"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81"/>
                  </a:ext>
                </a:extLst>
              </a:rPr>
              <a:t>By 2023</a:t>
            </a:r>
            <a:r>
              <a:rPr b="0"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82"/>
                  </a:ext>
                </a:extLst>
              </a:rPr>
              <a:t>, 80% of the Nordic business systems have implemented common tools (APIs), so service providers can access an SMEs’ data with appropriate consent</a:t>
            </a:r>
            <a:endParaRPr b="0" i="0" sz="1400" u="none" cap="none" strike="noStrike">
              <a:solidFill>
                <a:srgbClr val="000000"/>
              </a:solidFill>
              <a:latin typeface="Calibri"/>
              <a:ea typeface="Calibri"/>
              <a:cs typeface="Calibri"/>
              <a:sym typeface="Calibri"/>
            </a:endParaRPr>
          </a:p>
        </p:txBody>
      </p:sp>
      <p:sp>
        <p:nvSpPr>
          <p:cNvPr id="499" name="Google Shape;499;g7036d43cc6_14_184"/>
          <p:cNvSpPr txBox="1"/>
          <p:nvPr/>
        </p:nvSpPr>
        <p:spPr>
          <a:xfrm>
            <a:off x="4927175" y="2526038"/>
            <a:ext cx="6497100" cy="573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000"/>
              </a:spcBef>
              <a:spcAft>
                <a:spcPts val="0"/>
              </a:spcAft>
              <a:buClr>
                <a:schemeClr val="dk1"/>
              </a:buClr>
              <a:buSzPts val="1100"/>
              <a:buFont typeface="Arial"/>
              <a:buNone/>
            </a:pPr>
            <a:r>
              <a:rPr b="1" i="0" lang="en-GB" sz="1400" u="none" cap="none" strike="noStrike">
                <a:solidFill>
                  <a:schemeClr val="dk1"/>
                </a:solidFill>
                <a:latin typeface="Arial"/>
                <a:ea typeface="Arial"/>
                <a:cs typeface="Arial"/>
                <a:sym typeface="Arial"/>
              </a:rPr>
              <a:t>By 2025,</a:t>
            </a:r>
            <a:r>
              <a:rPr b="0" i="0" lang="en-GB" sz="1400" u="none" cap="none" strike="noStrike">
                <a:solidFill>
                  <a:schemeClr val="dk1"/>
                </a:solidFill>
                <a:latin typeface="Arial"/>
                <a:ea typeface="Arial"/>
                <a:cs typeface="Arial"/>
                <a:sym typeface="Arial"/>
              </a:rPr>
              <a:t> the Nordic SMEs have saved 500 million EUR by using smart services and real-time data</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g7ee300d8b6_63_282"/>
          <p:cNvSpPr/>
          <p:nvPr/>
        </p:nvSpPr>
        <p:spPr>
          <a:xfrm>
            <a:off x="9483350" y="5753350"/>
            <a:ext cx="2694300" cy="1104900"/>
          </a:xfrm>
          <a:prstGeom prst="rect">
            <a:avLst/>
          </a:prstGeom>
          <a:solidFill>
            <a:srgbClr val="D8D8D8"/>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4D4F53"/>
              </a:solidFill>
              <a:latin typeface="Open Sans Light"/>
              <a:ea typeface="Open Sans Light"/>
              <a:cs typeface="Open Sans Light"/>
              <a:sym typeface="Open Sans Light"/>
            </a:endParaRPr>
          </a:p>
        </p:txBody>
      </p:sp>
      <p:sp>
        <p:nvSpPr>
          <p:cNvPr id="506" name="Google Shape;506;g7ee300d8b6_63_282"/>
          <p:cNvSpPr/>
          <p:nvPr/>
        </p:nvSpPr>
        <p:spPr>
          <a:xfrm>
            <a:off x="6746053" y="5753351"/>
            <a:ext cx="2737200" cy="1104900"/>
          </a:xfrm>
          <a:prstGeom prst="rect">
            <a:avLst/>
          </a:prstGeom>
          <a:solidFill>
            <a:srgbClr val="BFE6B8"/>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4D4F53"/>
              </a:solidFill>
              <a:latin typeface="Open Sans Light"/>
              <a:ea typeface="Open Sans Light"/>
              <a:cs typeface="Open Sans Light"/>
              <a:sym typeface="Open Sans Light"/>
            </a:endParaRPr>
          </a:p>
        </p:txBody>
      </p:sp>
      <p:sp>
        <p:nvSpPr>
          <p:cNvPr id="507" name="Google Shape;507;g7ee300d8b6_63_282"/>
          <p:cNvSpPr/>
          <p:nvPr/>
        </p:nvSpPr>
        <p:spPr>
          <a:xfrm>
            <a:off x="-425" y="4810125"/>
            <a:ext cx="4192500" cy="2055000"/>
          </a:xfrm>
          <a:prstGeom prst="rect">
            <a:avLst/>
          </a:prstGeom>
          <a:solidFill>
            <a:srgbClr val="94C7FF"/>
          </a:solidFill>
          <a:ln>
            <a:noFill/>
          </a:ln>
        </p:spPr>
        <p:txBody>
          <a:bodyPr anchorCtr="0" anchor="t" bIns="45700" lIns="252000"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Calibri"/>
              <a:ea typeface="Calibri"/>
              <a:cs typeface="Calibri"/>
              <a:sym typeface="Calibri"/>
            </a:endParaRPr>
          </a:p>
        </p:txBody>
      </p:sp>
      <p:sp>
        <p:nvSpPr>
          <p:cNvPr id="508" name="Google Shape;508;g7ee300d8b6_63_282"/>
          <p:cNvSpPr/>
          <p:nvPr/>
        </p:nvSpPr>
        <p:spPr>
          <a:xfrm>
            <a:off x="-1325" y="3008225"/>
            <a:ext cx="3047100" cy="1801800"/>
          </a:xfrm>
          <a:prstGeom prst="rect">
            <a:avLst/>
          </a:prstGeom>
          <a:solidFill>
            <a:srgbClr val="F1C232"/>
          </a:solidFill>
          <a:ln>
            <a:noFill/>
          </a:ln>
        </p:spPr>
        <p:txBody>
          <a:bodyPr anchorCtr="0" anchor="t" bIns="45700" lIns="252000"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Calibri"/>
              <a:ea typeface="Calibri"/>
              <a:cs typeface="Calibri"/>
              <a:sym typeface="Calibri"/>
            </a:endParaRPr>
          </a:p>
        </p:txBody>
      </p:sp>
      <p:sp>
        <p:nvSpPr>
          <p:cNvPr id="509" name="Google Shape;509;g7ee300d8b6_63_282"/>
          <p:cNvSpPr/>
          <p:nvPr/>
        </p:nvSpPr>
        <p:spPr>
          <a:xfrm>
            <a:off x="-33000" y="1618700"/>
            <a:ext cx="1978200" cy="1389600"/>
          </a:xfrm>
          <a:prstGeom prst="rect">
            <a:avLst/>
          </a:prstGeom>
          <a:solidFill>
            <a:srgbClr val="FFF4CB"/>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4D4F53"/>
              </a:solidFill>
              <a:latin typeface="Open Sans Light"/>
              <a:ea typeface="Open Sans Light"/>
              <a:cs typeface="Open Sans Light"/>
              <a:sym typeface="Open Sans Light"/>
            </a:endParaRPr>
          </a:p>
        </p:txBody>
      </p:sp>
      <p:sp>
        <p:nvSpPr>
          <p:cNvPr id="510" name="Google Shape;510;g7ee300d8b6_63_282"/>
          <p:cNvSpPr/>
          <p:nvPr/>
        </p:nvSpPr>
        <p:spPr>
          <a:xfrm>
            <a:off x="4192468" y="5561077"/>
            <a:ext cx="2552700" cy="1303500"/>
          </a:xfrm>
          <a:prstGeom prst="rect">
            <a:avLst/>
          </a:prstGeom>
          <a:solidFill>
            <a:srgbClr val="DFF2DB"/>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4D4F53"/>
              </a:solidFill>
              <a:latin typeface="Open Sans Light"/>
              <a:ea typeface="Open Sans Light"/>
              <a:cs typeface="Open Sans Light"/>
              <a:sym typeface="Open Sans Light"/>
            </a:endParaRPr>
          </a:p>
        </p:txBody>
      </p:sp>
      <p:sp>
        <p:nvSpPr>
          <p:cNvPr id="511" name="Google Shape;511;g7ee300d8b6_63_282"/>
          <p:cNvSpPr/>
          <p:nvPr/>
        </p:nvSpPr>
        <p:spPr>
          <a:xfrm>
            <a:off x="7572" y="-3516"/>
            <a:ext cx="1483500" cy="1733700"/>
          </a:xfrm>
          <a:prstGeom prst="rect">
            <a:avLst/>
          </a:prstGeom>
          <a:solidFill>
            <a:srgbClr val="FFF4CB"/>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4D4F53"/>
              </a:solidFill>
              <a:latin typeface="Open Sans Light"/>
              <a:ea typeface="Open Sans Light"/>
              <a:cs typeface="Open Sans Light"/>
              <a:sym typeface="Open Sans Light"/>
            </a:endParaRPr>
          </a:p>
        </p:txBody>
      </p:sp>
      <p:sp>
        <p:nvSpPr>
          <p:cNvPr id="512" name="Google Shape;512;g7ee300d8b6_63_282"/>
          <p:cNvSpPr/>
          <p:nvPr/>
        </p:nvSpPr>
        <p:spPr>
          <a:xfrm>
            <a:off x="1374150" y="-3525"/>
            <a:ext cx="10862880" cy="6460763"/>
          </a:xfrm>
          <a:custGeom>
            <a:rect b="b" l="l" r="r" t="t"/>
            <a:pathLst>
              <a:path extrusionOk="0" h="6381000" w="8904000">
                <a:moveTo>
                  <a:pt x="0" y="0"/>
                </a:moveTo>
                <a:lnTo>
                  <a:pt x="8904000" y="0"/>
                </a:lnTo>
                <a:lnTo>
                  <a:pt x="8904000" y="6381000"/>
                </a:lnTo>
                <a:cubicBezTo>
                  <a:pt x="7451487" y="6351250"/>
                  <a:pt x="2343702" y="5820219"/>
                  <a:pt x="1399075" y="5194547"/>
                </a:cubicBezTo>
                <a:cubicBezTo>
                  <a:pt x="454448" y="4568875"/>
                  <a:pt x="22672" y="1630754"/>
                  <a:pt x="0" y="0"/>
                </a:cubicBezTo>
                <a:close/>
              </a:path>
            </a:pathLst>
          </a:custGeom>
          <a:solidFill>
            <a:srgbClr val="FBFEFF"/>
          </a:solidFill>
          <a:ln cap="flat" cmpd="sng" w="9525">
            <a:solidFill>
              <a:srgbClr val="7F7F7F"/>
            </a:solidFill>
            <a:prstDash val="dash"/>
            <a:miter lim="800000"/>
            <a:headEnd len="sm" w="sm" type="none"/>
            <a:tailEnd len="sm" w="sm" type="none"/>
          </a:ln>
        </p:spPr>
        <p:txBody>
          <a:bodyPr anchorCtr="0" anchor="t" bIns="45700" lIns="252000"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Calibri"/>
              <a:ea typeface="Calibri"/>
              <a:cs typeface="Calibri"/>
              <a:sym typeface="Calibri"/>
            </a:endParaRPr>
          </a:p>
        </p:txBody>
      </p:sp>
      <p:sp>
        <p:nvSpPr>
          <p:cNvPr id="513" name="Google Shape;513;g7ee300d8b6_63_282"/>
          <p:cNvSpPr/>
          <p:nvPr/>
        </p:nvSpPr>
        <p:spPr>
          <a:xfrm>
            <a:off x="5861550" y="-3500"/>
            <a:ext cx="6366360" cy="4339080"/>
          </a:xfrm>
          <a:custGeom>
            <a:rect b="b" l="l" r="r" t="t"/>
            <a:pathLst>
              <a:path extrusionOk="0" h="6381000" w="8904000">
                <a:moveTo>
                  <a:pt x="0" y="0"/>
                </a:moveTo>
                <a:lnTo>
                  <a:pt x="8904000" y="0"/>
                </a:lnTo>
                <a:lnTo>
                  <a:pt x="8904000" y="6381000"/>
                </a:lnTo>
                <a:cubicBezTo>
                  <a:pt x="7451487" y="6351250"/>
                  <a:pt x="2343702" y="5820219"/>
                  <a:pt x="1399075" y="5194547"/>
                </a:cubicBezTo>
                <a:cubicBezTo>
                  <a:pt x="454448" y="4568875"/>
                  <a:pt x="22672" y="1630754"/>
                  <a:pt x="0" y="0"/>
                </a:cubicBezTo>
                <a:close/>
              </a:path>
            </a:pathLst>
          </a:custGeom>
          <a:solidFill>
            <a:schemeClr val="accent2"/>
          </a:solidFill>
          <a:ln cap="flat" cmpd="sng" w="9525">
            <a:solidFill>
              <a:srgbClr val="7F7F7F"/>
            </a:solidFill>
            <a:prstDash val="dash"/>
            <a:miter lim="800000"/>
            <a:headEnd len="sm" w="sm" type="none"/>
            <a:tailEnd len="sm" w="sm" type="none"/>
          </a:ln>
        </p:spPr>
        <p:txBody>
          <a:bodyPr anchorCtr="0" anchor="t" bIns="45700" lIns="252000"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rPr b="0" i="0" lang="en-GB" sz="1867" u="none" cap="none" strike="noStrike">
                <a:solidFill>
                  <a:srgbClr val="000000"/>
                </a:solidFill>
                <a:latin typeface="Calibri"/>
                <a:ea typeface="Calibri"/>
                <a:cs typeface="Calibri"/>
                <a:sym typeface="Calibri"/>
              </a:rPr>
              <a:t>                                   </a:t>
            </a:r>
            <a:endParaRPr b="0" i="0" sz="1867" u="none" cap="none" strike="noStrike">
              <a:solidFill>
                <a:srgbClr val="000000"/>
              </a:solidFill>
              <a:latin typeface="Calibri"/>
              <a:ea typeface="Calibri"/>
              <a:cs typeface="Calibri"/>
              <a:sym typeface="Calibri"/>
            </a:endParaRPr>
          </a:p>
        </p:txBody>
      </p:sp>
      <p:sp>
        <p:nvSpPr>
          <p:cNvPr id="514" name="Google Shape;514;g7ee300d8b6_63_282"/>
          <p:cNvSpPr/>
          <p:nvPr/>
        </p:nvSpPr>
        <p:spPr>
          <a:xfrm>
            <a:off x="9035775" y="-3525"/>
            <a:ext cx="3183180" cy="2536448"/>
          </a:xfrm>
          <a:custGeom>
            <a:rect b="b" l="l" r="r" t="t"/>
            <a:pathLst>
              <a:path extrusionOk="0" h="6381000" w="8904000">
                <a:moveTo>
                  <a:pt x="0" y="0"/>
                </a:moveTo>
                <a:lnTo>
                  <a:pt x="8904000" y="0"/>
                </a:lnTo>
                <a:lnTo>
                  <a:pt x="8904000" y="6381000"/>
                </a:lnTo>
                <a:cubicBezTo>
                  <a:pt x="7451487" y="6351250"/>
                  <a:pt x="2343702" y="5820219"/>
                  <a:pt x="1399075" y="5194547"/>
                </a:cubicBezTo>
                <a:cubicBezTo>
                  <a:pt x="454448" y="4568875"/>
                  <a:pt x="22672" y="1630754"/>
                  <a:pt x="0" y="0"/>
                </a:cubicBezTo>
                <a:close/>
              </a:path>
            </a:pathLst>
          </a:custGeom>
          <a:solidFill>
            <a:srgbClr val="FBFEFF"/>
          </a:solidFill>
          <a:ln cap="flat" cmpd="sng" w="9525">
            <a:solidFill>
              <a:srgbClr val="7F7F7F"/>
            </a:solidFill>
            <a:prstDash val="dash"/>
            <a:miter lim="800000"/>
            <a:headEnd len="sm" w="sm" type="none"/>
            <a:tailEnd len="sm" w="sm" type="none"/>
          </a:ln>
        </p:spPr>
        <p:txBody>
          <a:bodyPr anchorCtr="0" anchor="t" bIns="45700" lIns="252000" spcFirstLastPara="1" rIns="91425" wrap="square" tIns="457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Calibri"/>
              <a:ea typeface="Calibri"/>
              <a:cs typeface="Calibri"/>
              <a:sym typeface="Calibri"/>
            </a:endParaRPr>
          </a:p>
        </p:txBody>
      </p:sp>
      <p:sp>
        <p:nvSpPr>
          <p:cNvPr id="515" name="Google Shape;515;g7ee300d8b6_63_282"/>
          <p:cNvSpPr/>
          <p:nvPr/>
        </p:nvSpPr>
        <p:spPr>
          <a:xfrm>
            <a:off x="3247421" y="16391"/>
            <a:ext cx="1240800" cy="33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7F7F7F"/>
                </a:solidFill>
                <a:latin typeface="Calibri"/>
                <a:ea typeface="Calibri"/>
                <a:cs typeface="Calibri"/>
                <a:sym typeface="Calibri"/>
              </a:rPr>
              <a:t>Short term </a:t>
            </a:r>
            <a:r>
              <a:rPr b="0" i="0" lang="en-GB" sz="1067" u="none" cap="none" strike="noStrike">
                <a:solidFill>
                  <a:srgbClr val="7F7F7F"/>
                </a:solidFill>
                <a:latin typeface="Calibri"/>
                <a:ea typeface="Calibri"/>
                <a:cs typeface="Calibri"/>
                <a:sym typeface="Calibri"/>
              </a:rPr>
              <a:t>(2020-2023)</a:t>
            </a:r>
            <a:endParaRPr b="0" i="0" sz="1067" u="none" cap="none" strike="noStrike">
              <a:solidFill>
                <a:srgbClr val="7F7F7F"/>
              </a:solidFill>
              <a:latin typeface="Calibri"/>
              <a:ea typeface="Calibri"/>
              <a:cs typeface="Calibri"/>
              <a:sym typeface="Calibri"/>
            </a:endParaRPr>
          </a:p>
        </p:txBody>
      </p:sp>
      <p:sp>
        <p:nvSpPr>
          <p:cNvPr id="516" name="Google Shape;516;g7ee300d8b6_63_282"/>
          <p:cNvSpPr/>
          <p:nvPr/>
        </p:nvSpPr>
        <p:spPr>
          <a:xfrm>
            <a:off x="6948005" y="42476"/>
            <a:ext cx="1095300" cy="33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7F7F7F"/>
                </a:solidFill>
                <a:latin typeface="Calibri"/>
                <a:ea typeface="Calibri"/>
                <a:cs typeface="Calibri"/>
                <a:sym typeface="Calibri"/>
              </a:rPr>
              <a:t>Mid term</a:t>
            </a:r>
            <a:br>
              <a:rPr b="0" i="0" lang="en-GB" sz="1600" u="none" cap="none" strike="noStrike">
                <a:solidFill>
                  <a:srgbClr val="7F7F7F"/>
                </a:solidFill>
                <a:latin typeface="Calibri"/>
                <a:ea typeface="Calibri"/>
                <a:cs typeface="Calibri"/>
                <a:sym typeface="Calibri"/>
              </a:rPr>
            </a:br>
            <a:r>
              <a:rPr b="0" i="0" lang="en-GB" sz="1067" u="none" cap="none" strike="noStrike">
                <a:solidFill>
                  <a:srgbClr val="7F7F7F"/>
                </a:solidFill>
                <a:latin typeface="Calibri"/>
                <a:ea typeface="Calibri"/>
                <a:cs typeface="Calibri"/>
                <a:sym typeface="Calibri"/>
              </a:rPr>
              <a:t>(2024-2025)</a:t>
            </a:r>
            <a:endParaRPr b="0" i="0" sz="1067" u="none" cap="none" strike="noStrike">
              <a:solidFill>
                <a:srgbClr val="7F7F7F"/>
              </a:solidFill>
              <a:latin typeface="Calibri"/>
              <a:ea typeface="Calibri"/>
              <a:cs typeface="Calibri"/>
              <a:sym typeface="Calibri"/>
            </a:endParaRPr>
          </a:p>
        </p:txBody>
      </p:sp>
      <p:sp>
        <p:nvSpPr>
          <p:cNvPr id="517" name="Google Shape;517;g7ee300d8b6_63_282"/>
          <p:cNvSpPr/>
          <p:nvPr/>
        </p:nvSpPr>
        <p:spPr>
          <a:xfrm>
            <a:off x="10899675" y="5101"/>
            <a:ext cx="1317000" cy="980100"/>
          </a:xfrm>
          <a:prstGeom prst="roundRect">
            <a:avLst>
              <a:gd fmla="val 16667" name="adj"/>
            </a:avLst>
          </a:prstGeom>
          <a:solidFill>
            <a:srgbClr val="FFDF79"/>
          </a:solidFill>
          <a:ln>
            <a:noFill/>
          </a:ln>
        </p:spPr>
        <p:txBody>
          <a:bodyPr anchorCtr="0" anchor="ctr" bIns="90000" lIns="91425" spcFirstLastPara="1" rIns="91425" wrap="square" tIns="9000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Make life simpler for SMEs</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Calibri"/>
                <a:ea typeface="Calibri"/>
                <a:cs typeface="Calibri"/>
                <a:sym typeface="Calibri"/>
              </a:rPr>
              <a:t>Integrated Nordic region</a:t>
            </a:r>
            <a:endParaRPr b="0" i="0" sz="1200" u="none" cap="none" strike="noStrike">
              <a:solidFill>
                <a:srgbClr val="000000"/>
              </a:solidFill>
              <a:latin typeface="Calibri"/>
              <a:ea typeface="Calibri"/>
              <a:cs typeface="Calibri"/>
              <a:sym typeface="Calibri"/>
            </a:endParaRPr>
          </a:p>
        </p:txBody>
      </p:sp>
      <p:sp>
        <p:nvSpPr>
          <p:cNvPr id="518" name="Google Shape;518;g7ee300d8b6_63_282"/>
          <p:cNvSpPr/>
          <p:nvPr/>
        </p:nvSpPr>
        <p:spPr>
          <a:xfrm>
            <a:off x="10045372" y="6456289"/>
            <a:ext cx="12648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Governance</a:t>
            </a:r>
            <a:endParaRPr b="0" i="0" sz="1067"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Capability area 6</a:t>
            </a:r>
            <a:endParaRPr b="0" i="0" sz="1067" u="none" cap="none" strike="noStrike">
              <a:solidFill>
                <a:srgbClr val="000000"/>
              </a:solidFill>
              <a:latin typeface="Calibri"/>
              <a:ea typeface="Calibri"/>
              <a:cs typeface="Calibri"/>
              <a:sym typeface="Calibri"/>
            </a:endParaRPr>
          </a:p>
        </p:txBody>
      </p:sp>
      <p:cxnSp>
        <p:nvCxnSpPr>
          <p:cNvPr id="519" name="Google Shape;519;g7ee300d8b6_63_282"/>
          <p:cNvCxnSpPr/>
          <p:nvPr/>
        </p:nvCxnSpPr>
        <p:spPr>
          <a:xfrm flipH="1" rot="10800000">
            <a:off x="1810875" y="765425"/>
            <a:ext cx="9104100" cy="2242800"/>
          </a:xfrm>
          <a:prstGeom prst="straightConnector1">
            <a:avLst/>
          </a:prstGeom>
          <a:solidFill>
            <a:srgbClr val="FBFEFF"/>
          </a:solidFill>
          <a:ln cap="flat" cmpd="sng" w="9525">
            <a:solidFill>
              <a:srgbClr val="7F7F7F"/>
            </a:solidFill>
            <a:prstDash val="dash"/>
            <a:miter lim="800000"/>
            <a:headEnd len="sm" w="sm" type="none"/>
            <a:tailEnd len="sm" w="sm" type="none"/>
          </a:ln>
        </p:spPr>
      </p:cxnSp>
      <p:cxnSp>
        <p:nvCxnSpPr>
          <p:cNvPr id="520" name="Google Shape;520;g7ee300d8b6_63_282"/>
          <p:cNvCxnSpPr/>
          <p:nvPr/>
        </p:nvCxnSpPr>
        <p:spPr>
          <a:xfrm flipH="1" rot="10800000">
            <a:off x="4198823" y="970109"/>
            <a:ext cx="6902100" cy="4643100"/>
          </a:xfrm>
          <a:prstGeom prst="straightConnector1">
            <a:avLst/>
          </a:prstGeom>
          <a:solidFill>
            <a:srgbClr val="FBFEFF"/>
          </a:solidFill>
          <a:ln cap="flat" cmpd="sng" w="9525">
            <a:solidFill>
              <a:srgbClr val="7F7F7F"/>
            </a:solidFill>
            <a:prstDash val="dash"/>
            <a:miter lim="800000"/>
            <a:headEnd len="sm" w="sm" type="none"/>
            <a:tailEnd len="sm" w="sm" type="none"/>
          </a:ln>
        </p:spPr>
      </p:cxnSp>
      <p:cxnSp>
        <p:nvCxnSpPr>
          <p:cNvPr id="521" name="Google Shape;521;g7ee300d8b6_63_282"/>
          <p:cNvCxnSpPr/>
          <p:nvPr/>
        </p:nvCxnSpPr>
        <p:spPr>
          <a:xfrm flipH="1" rot="10800000">
            <a:off x="6768350" y="987925"/>
            <a:ext cx="4593900" cy="5014500"/>
          </a:xfrm>
          <a:prstGeom prst="straightConnector1">
            <a:avLst/>
          </a:prstGeom>
          <a:solidFill>
            <a:srgbClr val="FBFEFF"/>
          </a:solidFill>
          <a:ln cap="flat" cmpd="sng" w="9525">
            <a:solidFill>
              <a:srgbClr val="7F7F7F"/>
            </a:solidFill>
            <a:prstDash val="dash"/>
            <a:miter lim="800000"/>
            <a:headEnd len="sm" w="sm" type="none"/>
            <a:tailEnd len="sm" w="sm" type="none"/>
          </a:ln>
        </p:spPr>
      </p:cxnSp>
      <p:cxnSp>
        <p:nvCxnSpPr>
          <p:cNvPr id="522" name="Google Shape;522;g7ee300d8b6_63_282"/>
          <p:cNvCxnSpPr/>
          <p:nvPr/>
        </p:nvCxnSpPr>
        <p:spPr>
          <a:xfrm flipH="1" rot="10800000">
            <a:off x="9483347" y="988116"/>
            <a:ext cx="2302800" cy="5298900"/>
          </a:xfrm>
          <a:prstGeom prst="straightConnector1">
            <a:avLst/>
          </a:prstGeom>
          <a:solidFill>
            <a:srgbClr val="FBFEFF"/>
          </a:solidFill>
          <a:ln cap="flat" cmpd="sng" w="9525">
            <a:solidFill>
              <a:srgbClr val="7F7F7F"/>
            </a:solidFill>
            <a:prstDash val="dash"/>
            <a:miter lim="800000"/>
            <a:headEnd len="sm" w="sm" type="none"/>
            <a:tailEnd len="sm" w="sm" type="none"/>
          </a:ln>
        </p:spPr>
      </p:cxnSp>
      <p:sp>
        <p:nvSpPr>
          <p:cNvPr id="523" name="Google Shape;523;g7ee300d8b6_63_282"/>
          <p:cNvSpPr/>
          <p:nvPr/>
        </p:nvSpPr>
        <p:spPr>
          <a:xfrm>
            <a:off x="6353131" y="4711813"/>
            <a:ext cx="7174800" cy="156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GB" sz="9600" u="none" cap="none" strike="noStrike">
                <a:solidFill>
                  <a:srgbClr val="F0F0F0"/>
                </a:solidFill>
                <a:latin typeface="Calibri"/>
                <a:ea typeface="Calibri"/>
                <a:cs typeface="Calibri"/>
                <a:sym typeface="Calibri"/>
              </a:rPr>
              <a:t>NORDIC</a:t>
            </a:r>
            <a:endParaRPr b="0" i="0" sz="9600" u="none" cap="none" strike="noStrike">
              <a:solidFill>
                <a:srgbClr val="F0F0F0"/>
              </a:solidFill>
              <a:latin typeface="Calibri"/>
              <a:ea typeface="Calibri"/>
              <a:cs typeface="Calibri"/>
              <a:sym typeface="Calibri"/>
            </a:endParaRPr>
          </a:p>
        </p:txBody>
      </p:sp>
      <p:sp>
        <p:nvSpPr>
          <p:cNvPr id="524" name="Google Shape;524;g7ee300d8b6_63_282"/>
          <p:cNvSpPr/>
          <p:nvPr/>
        </p:nvSpPr>
        <p:spPr>
          <a:xfrm>
            <a:off x="-62833" y="1563029"/>
            <a:ext cx="1526700" cy="60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Digital business documents </a:t>
            </a:r>
            <a:br>
              <a:rPr b="0" i="0" lang="en-GB" sz="1067" u="none" cap="none" strike="noStrike">
                <a:solidFill>
                  <a:srgbClr val="000000"/>
                </a:solidFill>
                <a:latin typeface="Calibri"/>
                <a:ea typeface="Calibri"/>
                <a:cs typeface="Calibri"/>
                <a:sym typeface="Calibri"/>
              </a:rPr>
            </a:br>
            <a:r>
              <a:rPr b="0" i="0" lang="en-GB" sz="1067" u="none" cap="none" strike="noStrike">
                <a:solidFill>
                  <a:srgbClr val="000000"/>
                </a:solidFill>
                <a:latin typeface="Calibri"/>
                <a:ea typeface="Calibri"/>
                <a:cs typeface="Calibri"/>
                <a:sym typeface="Calibri"/>
              </a:rPr>
              <a:t>Capability area 1</a:t>
            </a:r>
            <a:endParaRPr b="0" i="0" sz="1067" u="none" cap="none" strike="noStrike">
              <a:solidFill>
                <a:srgbClr val="000000"/>
              </a:solidFill>
              <a:latin typeface="Calibri"/>
              <a:ea typeface="Calibri"/>
              <a:cs typeface="Calibri"/>
              <a:sym typeface="Calibri"/>
            </a:endParaRPr>
          </a:p>
        </p:txBody>
      </p:sp>
      <p:sp>
        <p:nvSpPr>
          <p:cNvPr id="525" name="Google Shape;525;g7ee300d8b6_63_282"/>
          <p:cNvSpPr/>
          <p:nvPr/>
        </p:nvSpPr>
        <p:spPr>
          <a:xfrm>
            <a:off x="4695817" y="6117100"/>
            <a:ext cx="1546500" cy="60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67"/>
              <a:buFont typeface="Arial"/>
              <a:buNone/>
            </a:pPr>
            <a:r>
              <a:rPr b="0" i="0" lang="en-GB" sz="1067" u="none" cap="none" strike="noStrike">
                <a:solidFill>
                  <a:schemeClr val="dk1"/>
                </a:solidFill>
                <a:latin typeface="Calibri"/>
                <a:ea typeface="Calibri"/>
                <a:cs typeface="Calibri"/>
                <a:sym typeface="Calibri"/>
              </a:rPr>
              <a:t>Compliance</a:t>
            </a:r>
            <a:br>
              <a:rPr b="0" i="0" lang="en-GB" sz="1067" u="none" cap="none" strike="noStrike">
                <a:solidFill>
                  <a:schemeClr val="dk1"/>
                </a:solidFill>
                <a:latin typeface="Calibri"/>
                <a:ea typeface="Calibri"/>
                <a:cs typeface="Calibri"/>
                <a:sym typeface="Calibri"/>
              </a:rPr>
            </a:br>
            <a:r>
              <a:rPr b="0" i="0" lang="en-GB" sz="1067" u="none" cap="none" strike="noStrike">
                <a:solidFill>
                  <a:schemeClr val="dk1"/>
                </a:solidFill>
                <a:latin typeface="Calibri"/>
                <a:ea typeface="Calibri"/>
                <a:cs typeface="Calibri"/>
                <a:sym typeface="Calibri"/>
              </a:rPr>
              <a:t>Capability area 4</a:t>
            </a:r>
            <a:endParaRPr b="0" i="0" sz="1067" u="none" cap="none" strike="noStrike">
              <a:solidFill>
                <a:srgbClr val="000000"/>
              </a:solidFill>
              <a:latin typeface="Calibri"/>
              <a:ea typeface="Calibri"/>
              <a:cs typeface="Calibri"/>
              <a:sym typeface="Calibri"/>
            </a:endParaRPr>
          </a:p>
        </p:txBody>
      </p:sp>
      <p:sp>
        <p:nvSpPr>
          <p:cNvPr id="526" name="Google Shape;526;g7ee300d8b6_63_282"/>
          <p:cNvSpPr/>
          <p:nvPr/>
        </p:nvSpPr>
        <p:spPr>
          <a:xfrm>
            <a:off x="6981100" y="6299033"/>
            <a:ext cx="2276100" cy="60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Security</a:t>
            </a:r>
            <a:br>
              <a:rPr b="0" i="0" lang="en-GB" sz="1067" u="none" cap="none" strike="noStrike">
                <a:solidFill>
                  <a:srgbClr val="000000"/>
                </a:solidFill>
                <a:latin typeface="Calibri"/>
                <a:ea typeface="Calibri"/>
                <a:cs typeface="Calibri"/>
                <a:sym typeface="Calibri"/>
              </a:rPr>
            </a:br>
            <a:r>
              <a:rPr b="0" i="0" lang="en-GB" sz="1067" u="none" cap="none" strike="noStrike">
                <a:solidFill>
                  <a:srgbClr val="000000"/>
                </a:solidFill>
                <a:latin typeface="Calibri"/>
                <a:ea typeface="Calibri"/>
                <a:cs typeface="Calibri"/>
                <a:sym typeface="Calibri"/>
              </a:rPr>
              <a:t>Capability area 5</a:t>
            </a:r>
            <a:endParaRPr b="0" i="0" sz="1067" u="none" cap="none" strike="noStrike">
              <a:solidFill>
                <a:srgbClr val="000000"/>
              </a:solidFill>
              <a:latin typeface="Calibri"/>
              <a:ea typeface="Calibri"/>
              <a:cs typeface="Calibri"/>
              <a:sym typeface="Calibri"/>
            </a:endParaRPr>
          </a:p>
        </p:txBody>
      </p:sp>
      <p:sp>
        <p:nvSpPr>
          <p:cNvPr id="527" name="Google Shape;527;g7ee300d8b6_63_282"/>
          <p:cNvSpPr/>
          <p:nvPr/>
        </p:nvSpPr>
        <p:spPr>
          <a:xfrm>
            <a:off x="85667" y="4857000"/>
            <a:ext cx="2132100" cy="80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67"/>
              <a:buFont typeface="Arial"/>
              <a:buNone/>
            </a:pPr>
            <a:r>
              <a:rPr b="0" i="0" lang="en-GB" sz="1067" u="none" cap="none" strike="noStrike">
                <a:solidFill>
                  <a:schemeClr val="dk1"/>
                </a:solidFill>
                <a:latin typeface="Calibri"/>
                <a:ea typeface="Calibri"/>
                <a:cs typeface="Calibri"/>
                <a:sym typeface="Calibri"/>
              </a:rPr>
              <a:t>Reporting and Analytics</a:t>
            </a:r>
            <a:endParaRPr b="0" i="0" sz="1067"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067"/>
              <a:buFont typeface="Arial"/>
              <a:buNone/>
            </a:pPr>
            <a:r>
              <a:rPr b="0" i="0" lang="en-GB" sz="1067" u="none" cap="none" strike="noStrike">
                <a:solidFill>
                  <a:schemeClr val="dk1"/>
                </a:solidFill>
                <a:latin typeface="Calibri"/>
                <a:ea typeface="Calibri"/>
                <a:cs typeface="Calibri"/>
                <a:sym typeface="Calibri"/>
              </a:rPr>
              <a:t>Capability area 3 </a:t>
            </a:r>
            <a:endParaRPr b="0" i="0" sz="1067"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67"/>
              <a:buFont typeface="Arial"/>
              <a:buNone/>
            </a:pPr>
            <a:r>
              <a:t/>
            </a:r>
            <a:endParaRPr b="0" i="0" sz="1067" u="none" cap="none" strike="noStrike">
              <a:solidFill>
                <a:srgbClr val="000000"/>
              </a:solidFill>
              <a:latin typeface="Calibri"/>
              <a:ea typeface="Calibri"/>
              <a:cs typeface="Calibri"/>
              <a:sym typeface="Calibri"/>
            </a:endParaRPr>
          </a:p>
        </p:txBody>
      </p:sp>
      <p:sp>
        <p:nvSpPr>
          <p:cNvPr id="528" name="Google Shape;528;g7ee300d8b6_63_282"/>
          <p:cNvSpPr/>
          <p:nvPr/>
        </p:nvSpPr>
        <p:spPr>
          <a:xfrm>
            <a:off x="9145850" y="99100"/>
            <a:ext cx="1569600" cy="338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chemeClr val="dk1"/>
              </a:buClr>
              <a:buSzPts val="1100"/>
              <a:buFont typeface="Arial"/>
              <a:buNone/>
            </a:pPr>
            <a:r>
              <a:rPr b="0" i="0" lang="en-GB" sz="800" u="none" cap="none" strike="noStrike">
                <a:solidFill>
                  <a:schemeClr val="dk1"/>
                </a:solidFill>
                <a:latin typeface="Calibri"/>
                <a:ea typeface="Calibri"/>
                <a:cs typeface="Calibri"/>
                <a:sym typeface="Calibri"/>
              </a:rPr>
              <a:t>SMEs use digital business documents</a:t>
            </a:r>
            <a:endParaRPr b="0" i="0" sz="800" u="none" cap="none" strike="noStrike">
              <a:solidFill>
                <a:srgbClr val="000000"/>
              </a:solidFill>
              <a:latin typeface="Calibri"/>
              <a:ea typeface="Calibri"/>
              <a:cs typeface="Calibri"/>
              <a:sym typeface="Calibri"/>
            </a:endParaRPr>
          </a:p>
        </p:txBody>
      </p:sp>
      <p:sp>
        <p:nvSpPr>
          <p:cNvPr id="529" name="Google Shape;529;g7ee300d8b6_63_282"/>
          <p:cNvSpPr/>
          <p:nvPr/>
        </p:nvSpPr>
        <p:spPr>
          <a:xfrm>
            <a:off x="1616575" y="656325"/>
            <a:ext cx="1546500" cy="26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Adoption of eInvoices</a:t>
            </a:r>
            <a:endParaRPr b="1" i="0" sz="1067" u="none" cap="none" strike="noStrike">
              <a:solidFill>
                <a:srgbClr val="000000"/>
              </a:solidFill>
              <a:latin typeface="Calibri"/>
              <a:ea typeface="Calibri"/>
              <a:cs typeface="Calibri"/>
              <a:sym typeface="Calibri"/>
            </a:endParaRPr>
          </a:p>
        </p:txBody>
      </p:sp>
      <p:sp>
        <p:nvSpPr>
          <p:cNvPr id="530" name="Google Shape;530;g7ee300d8b6_63_282"/>
          <p:cNvSpPr/>
          <p:nvPr/>
        </p:nvSpPr>
        <p:spPr>
          <a:xfrm>
            <a:off x="6654450" y="560650"/>
            <a:ext cx="1240800" cy="26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VAT automation?</a:t>
            </a:r>
            <a:endParaRPr b="1" i="0" sz="1200" u="none" cap="none" strike="noStrike">
              <a:solidFill>
                <a:schemeClr val="dk1"/>
              </a:solidFill>
              <a:latin typeface="Arial"/>
              <a:ea typeface="Arial"/>
              <a:cs typeface="Arial"/>
              <a:sym typeface="Arial"/>
            </a:endParaRPr>
          </a:p>
          <a:p>
            <a:pPr indent="0" lvl="0" marL="0" marR="0" rtl="0" algn="just">
              <a:lnSpc>
                <a:spcPct val="115000"/>
              </a:lnSpc>
              <a:spcBef>
                <a:spcPts val="100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p:txBody>
      </p:sp>
      <p:cxnSp>
        <p:nvCxnSpPr>
          <p:cNvPr id="531" name="Google Shape;531;g7ee300d8b6_63_282"/>
          <p:cNvCxnSpPr/>
          <p:nvPr/>
        </p:nvCxnSpPr>
        <p:spPr>
          <a:xfrm flipH="1" rot="10800000">
            <a:off x="2578250" y="943650"/>
            <a:ext cx="8232600" cy="3856200"/>
          </a:xfrm>
          <a:prstGeom prst="straightConnector1">
            <a:avLst/>
          </a:prstGeom>
          <a:solidFill>
            <a:srgbClr val="FBFEFF"/>
          </a:solidFill>
          <a:ln cap="flat" cmpd="sng" w="9525">
            <a:solidFill>
              <a:srgbClr val="7F7F7F"/>
            </a:solidFill>
            <a:prstDash val="dash"/>
            <a:miter lim="800000"/>
            <a:headEnd len="sm" w="sm" type="none"/>
            <a:tailEnd len="sm" w="sm" type="none"/>
          </a:ln>
        </p:spPr>
      </p:cxnSp>
      <p:sp>
        <p:nvSpPr>
          <p:cNvPr id="532" name="Google Shape;532;g7ee300d8b6_63_282"/>
          <p:cNvSpPr/>
          <p:nvPr/>
        </p:nvSpPr>
        <p:spPr>
          <a:xfrm>
            <a:off x="7567" y="3805700"/>
            <a:ext cx="2132100" cy="80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Access to </a:t>
            </a:r>
            <a:br>
              <a:rPr b="0" i="0" lang="en-GB" sz="1067" u="none" cap="none" strike="noStrike">
                <a:solidFill>
                  <a:srgbClr val="000000"/>
                </a:solidFill>
                <a:latin typeface="Calibri"/>
                <a:ea typeface="Calibri"/>
                <a:cs typeface="Calibri"/>
                <a:sym typeface="Calibri"/>
              </a:rPr>
            </a:br>
            <a:r>
              <a:rPr b="0" i="0" lang="en-GB" sz="1067" u="none" cap="none" strike="noStrike">
                <a:solidFill>
                  <a:srgbClr val="000000"/>
                </a:solidFill>
                <a:latin typeface="Calibri"/>
                <a:ea typeface="Calibri"/>
                <a:cs typeface="Calibri"/>
                <a:sym typeface="Calibri"/>
              </a:rPr>
              <a:t>transactions (APIs)</a:t>
            </a:r>
            <a:endParaRPr b="0" i="0" sz="1067"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067"/>
              <a:buFont typeface="Arial"/>
              <a:buNone/>
            </a:pPr>
            <a:r>
              <a:rPr b="0" i="0" lang="en-GB" sz="1067" u="none" cap="none" strike="noStrike">
                <a:solidFill>
                  <a:srgbClr val="000000"/>
                </a:solidFill>
                <a:latin typeface="Calibri"/>
                <a:ea typeface="Calibri"/>
                <a:cs typeface="Calibri"/>
                <a:sym typeface="Calibri"/>
              </a:rPr>
              <a:t>Capability area 2</a:t>
            </a:r>
            <a:endParaRPr b="0" i="0" sz="1067" u="none" cap="none" strike="noStrike">
              <a:solidFill>
                <a:srgbClr val="000000"/>
              </a:solidFill>
              <a:latin typeface="Calibri"/>
              <a:ea typeface="Calibri"/>
              <a:cs typeface="Calibri"/>
              <a:sym typeface="Calibri"/>
            </a:endParaRPr>
          </a:p>
        </p:txBody>
      </p:sp>
      <p:sp>
        <p:nvSpPr>
          <p:cNvPr id="533" name="Google Shape;533;g7ee300d8b6_63_282"/>
          <p:cNvSpPr/>
          <p:nvPr/>
        </p:nvSpPr>
        <p:spPr>
          <a:xfrm rot="-899923">
            <a:off x="2540768" y="3348535"/>
            <a:ext cx="1546383" cy="261541"/>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Technical access</a:t>
            </a:r>
            <a:endParaRPr b="1" i="0" sz="1100" u="none" cap="none" strike="noStrike">
              <a:solidFill>
                <a:schemeClr val="dk1"/>
              </a:solidFill>
              <a:latin typeface="Calibri"/>
              <a:ea typeface="Calibri"/>
              <a:cs typeface="Calibri"/>
              <a:sym typeface="Calibri"/>
            </a:endParaRPr>
          </a:p>
        </p:txBody>
      </p:sp>
      <p:sp>
        <p:nvSpPr>
          <p:cNvPr id="534" name="Google Shape;534;g7ee300d8b6_63_282"/>
          <p:cNvSpPr/>
          <p:nvPr/>
        </p:nvSpPr>
        <p:spPr>
          <a:xfrm>
            <a:off x="4034950" y="663213"/>
            <a:ext cx="1546500" cy="26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Adoption of eReceipts</a:t>
            </a:r>
            <a:endParaRPr b="1" i="0" sz="1067" u="none" cap="none" strike="noStrike">
              <a:solidFill>
                <a:srgbClr val="000000"/>
              </a:solidFill>
              <a:latin typeface="Calibri"/>
              <a:ea typeface="Calibri"/>
              <a:cs typeface="Calibri"/>
              <a:sym typeface="Calibri"/>
            </a:endParaRPr>
          </a:p>
        </p:txBody>
      </p:sp>
      <p:sp>
        <p:nvSpPr>
          <p:cNvPr id="535" name="Google Shape;535;g7ee300d8b6_63_282"/>
          <p:cNvSpPr/>
          <p:nvPr/>
        </p:nvSpPr>
        <p:spPr>
          <a:xfrm>
            <a:off x="3528525" y="1639200"/>
            <a:ext cx="1546500" cy="261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Adoption of eOrders</a:t>
            </a:r>
            <a:endParaRPr b="1" i="0" sz="1067" u="none" cap="none" strike="noStrike">
              <a:solidFill>
                <a:srgbClr val="000000"/>
              </a:solidFill>
              <a:latin typeface="Calibri"/>
              <a:ea typeface="Calibri"/>
              <a:cs typeface="Calibri"/>
              <a:sym typeface="Calibri"/>
            </a:endParaRPr>
          </a:p>
        </p:txBody>
      </p:sp>
      <p:sp>
        <p:nvSpPr>
          <p:cNvPr id="536" name="Google Shape;536;g7ee300d8b6_63_282"/>
          <p:cNvSpPr/>
          <p:nvPr/>
        </p:nvSpPr>
        <p:spPr>
          <a:xfrm rot="-376141">
            <a:off x="5426830" y="1330651"/>
            <a:ext cx="1546749" cy="26169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Adoption of eCatalogs</a:t>
            </a:r>
            <a:endParaRPr b="1" i="0" sz="1067" u="none" cap="none" strike="noStrike">
              <a:solidFill>
                <a:srgbClr val="000000"/>
              </a:solidFill>
              <a:latin typeface="Calibri"/>
              <a:ea typeface="Calibri"/>
              <a:cs typeface="Calibri"/>
              <a:sym typeface="Calibri"/>
            </a:endParaRPr>
          </a:p>
        </p:txBody>
      </p:sp>
      <p:sp>
        <p:nvSpPr>
          <p:cNvPr id="537" name="Google Shape;537;g7ee300d8b6_63_282"/>
          <p:cNvSpPr/>
          <p:nvPr/>
        </p:nvSpPr>
        <p:spPr>
          <a:xfrm>
            <a:off x="9222050" y="502300"/>
            <a:ext cx="1608300" cy="3198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457200" marR="0" rtl="0" algn="l">
              <a:lnSpc>
                <a:spcPct val="115000"/>
              </a:lnSpc>
              <a:spcBef>
                <a:spcPts val="0"/>
              </a:spcBef>
              <a:spcAft>
                <a:spcPts val="0"/>
              </a:spcAft>
              <a:buClr>
                <a:schemeClr val="dk1"/>
              </a:buClr>
              <a:buSzPts val="1100"/>
              <a:buFont typeface="Arial"/>
              <a:buNone/>
            </a:pPr>
            <a:r>
              <a:rPr b="0" i="0" lang="en-GB" sz="800" u="none" cap="none" strike="noStrike">
                <a:solidFill>
                  <a:schemeClr val="dk1"/>
                </a:solidFill>
                <a:latin typeface="Calibri"/>
                <a:ea typeface="Calibri"/>
                <a:cs typeface="Calibri"/>
                <a:sym typeface="Calibri"/>
              </a:rPr>
              <a:t>Product information</a:t>
            </a:r>
            <a:endParaRPr b="0" i="0" sz="800" u="none" cap="none" strike="noStrike">
              <a:solidFill>
                <a:srgbClr val="000000"/>
              </a:solidFill>
              <a:latin typeface="Calibri"/>
              <a:ea typeface="Calibri"/>
              <a:cs typeface="Calibri"/>
              <a:sym typeface="Calibri"/>
            </a:endParaRPr>
          </a:p>
        </p:txBody>
      </p:sp>
      <p:sp>
        <p:nvSpPr>
          <p:cNvPr id="538" name="Google Shape;538;g7ee300d8b6_63_282"/>
          <p:cNvSpPr/>
          <p:nvPr/>
        </p:nvSpPr>
        <p:spPr>
          <a:xfrm rot="-612803">
            <a:off x="7341441" y="854646"/>
            <a:ext cx="1546404" cy="401742"/>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Adoption of product information</a:t>
            </a:r>
            <a:endParaRPr b="1" i="0" sz="1067" u="none" cap="none" strike="noStrike">
              <a:solidFill>
                <a:srgbClr val="000000"/>
              </a:solidFill>
              <a:latin typeface="Calibri"/>
              <a:ea typeface="Calibri"/>
              <a:cs typeface="Calibri"/>
              <a:sym typeface="Calibri"/>
            </a:endParaRPr>
          </a:p>
        </p:txBody>
      </p:sp>
      <p:sp>
        <p:nvSpPr>
          <p:cNvPr id="539" name="Google Shape;539;g7ee300d8b6_63_282"/>
          <p:cNvSpPr txBox="1"/>
          <p:nvPr/>
        </p:nvSpPr>
        <p:spPr>
          <a:xfrm>
            <a:off x="10089325" y="1632343"/>
            <a:ext cx="1764000" cy="338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800"/>
              <a:buFont typeface="Arial"/>
              <a:buNone/>
            </a:pPr>
            <a:r>
              <a:rPr b="0" i="0" lang="en-GB" sz="800" u="none" cap="none" strike="noStrike">
                <a:solidFill>
                  <a:schemeClr val="dk1"/>
                </a:solidFill>
                <a:latin typeface="Calibri"/>
                <a:ea typeface="Calibri"/>
                <a:cs typeface="Calibri"/>
                <a:sym typeface="Calibri"/>
              </a:rPr>
              <a:t>SMEs are digitally born </a:t>
            </a:r>
            <a:endParaRPr b="0" i="0" sz="800" u="none" cap="none" strike="noStrike">
              <a:solidFill>
                <a:schemeClr val="dk1"/>
              </a:solidFill>
              <a:latin typeface="Calibri"/>
              <a:ea typeface="Calibri"/>
              <a:cs typeface="Calibri"/>
              <a:sym typeface="Calibri"/>
            </a:endParaRPr>
          </a:p>
        </p:txBody>
      </p:sp>
      <p:sp>
        <p:nvSpPr>
          <p:cNvPr id="540" name="Google Shape;540;g7ee300d8b6_63_282"/>
          <p:cNvSpPr/>
          <p:nvPr/>
        </p:nvSpPr>
        <p:spPr>
          <a:xfrm rot="-899923">
            <a:off x="4495776" y="2728995"/>
            <a:ext cx="1546383" cy="261541"/>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Semantic content</a:t>
            </a:r>
            <a:endParaRPr b="1" i="0" sz="1100" u="none" cap="none" strike="noStrike">
              <a:solidFill>
                <a:schemeClr val="dk1"/>
              </a:solidFill>
              <a:latin typeface="Calibri"/>
              <a:ea typeface="Calibri"/>
              <a:cs typeface="Calibri"/>
              <a:sym typeface="Calibri"/>
            </a:endParaRPr>
          </a:p>
        </p:txBody>
      </p:sp>
      <p:sp>
        <p:nvSpPr>
          <p:cNvPr id="541" name="Google Shape;541;g7ee300d8b6_63_282"/>
          <p:cNvSpPr/>
          <p:nvPr/>
        </p:nvSpPr>
        <p:spPr>
          <a:xfrm rot="-899790">
            <a:off x="6397263" y="1806937"/>
            <a:ext cx="2296723" cy="266778"/>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Legal basis for Open Accounting</a:t>
            </a:r>
            <a:endParaRPr b="1" i="0" sz="1100" u="none" cap="none" strike="noStrike">
              <a:solidFill>
                <a:schemeClr val="dk1"/>
              </a:solidFill>
              <a:latin typeface="Calibri"/>
              <a:ea typeface="Calibri"/>
              <a:cs typeface="Calibri"/>
              <a:sym typeface="Calibri"/>
            </a:endParaRPr>
          </a:p>
        </p:txBody>
      </p:sp>
      <p:sp>
        <p:nvSpPr>
          <p:cNvPr id="542" name="Google Shape;542;g7ee300d8b6_63_282"/>
          <p:cNvSpPr/>
          <p:nvPr/>
        </p:nvSpPr>
        <p:spPr>
          <a:xfrm rot="-1390906">
            <a:off x="4559645" y="3987973"/>
            <a:ext cx="1743684" cy="261799"/>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Align financial reporting</a:t>
            </a:r>
            <a:endParaRPr b="1" i="0" sz="1100" u="none" cap="none" strike="noStrike">
              <a:solidFill>
                <a:schemeClr val="dk1"/>
              </a:solidFill>
              <a:latin typeface="Calibri"/>
              <a:ea typeface="Calibri"/>
              <a:cs typeface="Calibri"/>
              <a:sym typeface="Calibri"/>
            </a:endParaRPr>
          </a:p>
        </p:txBody>
      </p:sp>
      <p:sp>
        <p:nvSpPr>
          <p:cNvPr id="543" name="Google Shape;543;g7ee300d8b6_63_282"/>
          <p:cNvSpPr/>
          <p:nvPr/>
        </p:nvSpPr>
        <p:spPr>
          <a:xfrm rot="-1503562">
            <a:off x="6792936" y="2923210"/>
            <a:ext cx="1613478" cy="261706"/>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Non financial reporting</a:t>
            </a:r>
            <a:endParaRPr b="1" i="0" sz="1100" u="none" cap="none" strike="noStrike">
              <a:solidFill>
                <a:schemeClr val="dk1"/>
              </a:solidFill>
              <a:latin typeface="Calibri"/>
              <a:ea typeface="Calibri"/>
              <a:cs typeface="Calibri"/>
              <a:sym typeface="Calibri"/>
            </a:endParaRPr>
          </a:p>
        </p:txBody>
      </p:sp>
      <p:sp>
        <p:nvSpPr>
          <p:cNvPr id="544" name="Google Shape;544;g7ee300d8b6_63_282"/>
          <p:cNvSpPr/>
          <p:nvPr/>
        </p:nvSpPr>
        <p:spPr>
          <a:xfrm rot="-2217947">
            <a:off x="6067279" y="4395400"/>
            <a:ext cx="1613402" cy="441541"/>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Business registration with digital systems </a:t>
            </a:r>
            <a:endParaRPr b="1" i="0" sz="1100" u="none" cap="none" strike="noStrike">
              <a:solidFill>
                <a:schemeClr val="dk1"/>
              </a:solidFill>
              <a:latin typeface="Calibri"/>
              <a:ea typeface="Calibri"/>
              <a:cs typeface="Calibri"/>
              <a:sym typeface="Calibri"/>
            </a:endParaRPr>
          </a:p>
        </p:txBody>
      </p:sp>
      <p:sp>
        <p:nvSpPr>
          <p:cNvPr id="545" name="Google Shape;545;g7ee300d8b6_63_282"/>
          <p:cNvSpPr/>
          <p:nvPr/>
        </p:nvSpPr>
        <p:spPr>
          <a:xfrm rot="-1526426">
            <a:off x="7873427" y="2063908"/>
            <a:ext cx="1613231" cy="261933"/>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Analytics and statistics</a:t>
            </a:r>
            <a:endParaRPr b="1" i="0" sz="1100" u="none" cap="none" strike="noStrike">
              <a:solidFill>
                <a:schemeClr val="dk1"/>
              </a:solidFill>
              <a:latin typeface="Calibri"/>
              <a:ea typeface="Calibri"/>
              <a:cs typeface="Calibri"/>
              <a:sym typeface="Calibri"/>
            </a:endParaRPr>
          </a:p>
        </p:txBody>
      </p:sp>
      <p:sp>
        <p:nvSpPr>
          <p:cNvPr id="546" name="Google Shape;546;g7ee300d8b6_63_282"/>
          <p:cNvSpPr/>
          <p:nvPr/>
        </p:nvSpPr>
        <p:spPr>
          <a:xfrm>
            <a:off x="9663850" y="1263321"/>
            <a:ext cx="1706100" cy="319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chemeClr val="dk1"/>
              </a:buClr>
              <a:buSzPts val="1100"/>
              <a:buFont typeface="Arial"/>
              <a:buNone/>
            </a:pPr>
            <a:r>
              <a:rPr b="0" i="0" lang="en-GB" sz="800" u="none" cap="none" strike="noStrike">
                <a:solidFill>
                  <a:schemeClr val="dk1"/>
                </a:solidFill>
                <a:latin typeface="Calibri"/>
                <a:ea typeface="Calibri"/>
                <a:cs typeface="Calibri"/>
                <a:sym typeface="Calibri"/>
              </a:rPr>
              <a:t>Simplified reporting and statistics for  SMEs</a:t>
            </a:r>
            <a:endParaRPr b="0" i="0" sz="800" u="none" cap="none" strike="noStrike">
              <a:solidFill>
                <a:srgbClr val="000000"/>
              </a:solidFill>
              <a:latin typeface="Calibri"/>
              <a:ea typeface="Calibri"/>
              <a:cs typeface="Calibri"/>
              <a:sym typeface="Calibri"/>
            </a:endParaRPr>
          </a:p>
        </p:txBody>
      </p:sp>
      <p:sp>
        <p:nvSpPr>
          <p:cNvPr id="547" name="Google Shape;547;g7ee300d8b6_63_282"/>
          <p:cNvSpPr/>
          <p:nvPr/>
        </p:nvSpPr>
        <p:spPr>
          <a:xfrm rot="-2217947">
            <a:off x="7813797" y="2987103"/>
            <a:ext cx="1613402" cy="26844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Compliance services</a:t>
            </a:r>
            <a:endParaRPr b="1" i="0" sz="1100" u="none" cap="none" strike="noStrike">
              <a:solidFill>
                <a:schemeClr val="dk1"/>
              </a:solidFill>
              <a:latin typeface="Calibri"/>
              <a:ea typeface="Calibri"/>
              <a:cs typeface="Calibri"/>
              <a:sym typeface="Calibri"/>
            </a:endParaRPr>
          </a:p>
        </p:txBody>
      </p:sp>
      <p:sp>
        <p:nvSpPr>
          <p:cNvPr id="548" name="Google Shape;548;g7ee300d8b6_63_282"/>
          <p:cNvSpPr/>
          <p:nvPr/>
        </p:nvSpPr>
        <p:spPr>
          <a:xfrm rot="-2217947">
            <a:off x="7969077" y="4873162"/>
            <a:ext cx="1613402" cy="4392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Confidentiality and discretionary control </a:t>
            </a:r>
            <a:endParaRPr b="1" i="0" sz="1100" u="none" cap="none" strike="noStrike">
              <a:solidFill>
                <a:schemeClr val="dk1"/>
              </a:solidFill>
              <a:latin typeface="Calibri"/>
              <a:ea typeface="Calibri"/>
              <a:cs typeface="Calibri"/>
              <a:sym typeface="Calibri"/>
            </a:endParaRPr>
          </a:p>
        </p:txBody>
      </p:sp>
      <p:sp>
        <p:nvSpPr>
          <p:cNvPr id="549" name="Google Shape;549;g7ee300d8b6_63_282"/>
          <p:cNvSpPr/>
          <p:nvPr/>
        </p:nvSpPr>
        <p:spPr>
          <a:xfrm rot="-2217947">
            <a:off x="9822275" y="5039375"/>
            <a:ext cx="1613402" cy="28002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National</a:t>
            </a:r>
            <a:endParaRPr b="1" i="0" sz="1100" u="none" cap="none" strike="noStrike">
              <a:solidFill>
                <a:schemeClr val="dk1"/>
              </a:solidFill>
              <a:latin typeface="Calibri"/>
              <a:ea typeface="Calibri"/>
              <a:cs typeface="Calibri"/>
              <a:sym typeface="Calibri"/>
            </a:endParaRPr>
          </a:p>
        </p:txBody>
      </p:sp>
      <p:sp>
        <p:nvSpPr>
          <p:cNvPr id="550" name="Google Shape;550;g7ee300d8b6_63_282"/>
          <p:cNvSpPr/>
          <p:nvPr/>
        </p:nvSpPr>
        <p:spPr>
          <a:xfrm rot="-2217947">
            <a:off x="10789225" y="4974738"/>
            <a:ext cx="1613402" cy="29544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1000"/>
              </a:spcAft>
              <a:buClr>
                <a:schemeClr val="dk1"/>
              </a:buClr>
              <a:buSzPts val="1100"/>
              <a:buFont typeface="Arial"/>
              <a:buNone/>
            </a:pPr>
            <a:r>
              <a:rPr b="1" i="0" lang="en-GB" sz="1100" u="none" cap="none" strike="noStrike">
                <a:solidFill>
                  <a:schemeClr val="dk1"/>
                </a:solidFill>
                <a:latin typeface="Calibri"/>
                <a:ea typeface="Calibri"/>
                <a:cs typeface="Calibri"/>
                <a:sym typeface="Calibri"/>
              </a:rPr>
              <a:t>Nordic</a:t>
            </a:r>
            <a:endParaRPr b="1" i="0" sz="1100" u="none" cap="none" strike="noStrike">
              <a:solidFill>
                <a:schemeClr val="dk1"/>
              </a:solidFill>
              <a:latin typeface="Calibri"/>
              <a:ea typeface="Calibri"/>
              <a:cs typeface="Calibri"/>
              <a:sym typeface="Calibri"/>
            </a:endParaRPr>
          </a:p>
        </p:txBody>
      </p:sp>
      <p:sp>
        <p:nvSpPr>
          <p:cNvPr id="551" name="Google Shape;551;g7ee300d8b6_63_282"/>
          <p:cNvSpPr txBox="1"/>
          <p:nvPr/>
        </p:nvSpPr>
        <p:spPr>
          <a:xfrm>
            <a:off x="9407150" y="875300"/>
            <a:ext cx="1572600" cy="338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54000">
            <a:noAutofit/>
          </a:bodyPr>
          <a:lstStyle/>
          <a:p>
            <a:pPr indent="0" lvl="0" marL="457200" marR="0" rtl="0" algn="l">
              <a:lnSpc>
                <a:spcPct val="115000"/>
              </a:lnSpc>
              <a:spcBef>
                <a:spcPts val="0"/>
              </a:spcBef>
              <a:spcAft>
                <a:spcPts val="0"/>
              </a:spcAft>
              <a:buClr>
                <a:srgbClr val="000000"/>
              </a:buClr>
              <a:buSzPts val="800"/>
              <a:buFont typeface="Arial"/>
              <a:buNone/>
            </a:pPr>
            <a:r>
              <a:rPr b="0" i="0" lang="en-GB" sz="800" u="none" cap="none" strike="noStrike">
                <a:solidFill>
                  <a:schemeClr val="dk1"/>
                </a:solidFill>
                <a:latin typeface="Calibri"/>
                <a:ea typeface="Calibri"/>
                <a:cs typeface="Calibri"/>
                <a:sym typeface="Calibri"/>
              </a:rPr>
              <a:t>Business systems with open accounting</a:t>
            </a:r>
            <a:endParaRPr b="0" i="0" sz="800" u="none" cap="none" strike="noStrike">
              <a:solidFill>
                <a:schemeClr val="dk1"/>
              </a:solidFill>
              <a:latin typeface="Calibri"/>
              <a:ea typeface="Calibri"/>
              <a:cs typeface="Calibri"/>
              <a:sym typeface="Calibri"/>
            </a:endParaRPr>
          </a:p>
        </p:txBody>
      </p:sp>
      <p:pic>
        <p:nvPicPr>
          <p:cNvPr id="552" name="Google Shape;552;g7ee300d8b6_63_282"/>
          <p:cNvPicPr preferRelativeResize="0"/>
          <p:nvPr/>
        </p:nvPicPr>
        <p:blipFill rotWithShape="1">
          <a:blip r:embed="rId3">
            <a:alphaModFix/>
          </a:blip>
          <a:srcRect b="0" l="0" r="0" t="0"/>
          <a:stretch/>
        </p:blipFill>
        <p:spPr>
          <a:xfrm>
            <a:off x="9192135" y="131625"/>
            <a:ext cx="264286" cy="261599"/>
          </a:xfrm>
          <a:prstGeom prst="rect">
            <a:avLst/>
          </a:prstGeom>
          <a:noFill/>
          <a:ln>
            <a:noFill/>
          </a:ln>
        </p:spPr>
      </p:pic>
      <p:pic>
        <p:nvPicPr>
          <p:cNvPr id="553" name="Google Shape;553;g7ee300d8b6_63_282"/>
          <p:cNvPicPr preferRelativeResize="0"/>
          <p:nvPr/>
        </p:nvPicPr>
        <p:blipFill rotWithShape="1">
          <a:blip r:embed="rId4">
            <a:alphaModFix/>
          </a:blip>
          <a:srcRect b="0" l="0" r="0" t="0"/>
          <a:stretch/>
        </p:blipFill>
        <p:spPr>
          <a:xfrm>
            <a:off x="9268313" y="499082"/>
            <a:ext cx="338400" cy="338400"/>
          </a:xfrm>
          <a:prstGeom prst="rect">
            <a:avLst/>
          </a:prstGeom>
          <a:noFill/>
          <a:ln>
            <a:noFill/>
          </a:ln>
        </p:spPr>
      </p:pic>
      <p:pic>
        <p:nvPicPr>
          <p:cNvPr id="554" name="Google Shape;554;g7ee300d8b6_63_282"/>
          <p:cNvPicPr preferRelativeResize="0"/>
          <p:nvPr/>
        </p:nvPicPr>
        <p:blipFill rotWithShape="1">
          <a:blip r:embed="rId5">
            <a:alphaModFix/>
          </a:blip>
          <a:srcRect b="0" l="0" r="0" t="0"/>
          <a:stretch/>
        </p:blipFill>
        <p:spPr>
          <a:xfrm>
            <a:off x="10165524" y="1657515"/>
            <a:ext cx="338400" cy="284862"/>
          </a:xfrm>
          <a:prstGeom prst="rect">
            <a:avLst/>
          </a:prstGeom>
          <a:noFill/>
          <a:ln>
            <a:noFill/>
          </a:ln>
        </p:spPr>
      </p:pic>
      <p:pic>
        <p:nvPicPr>
          <p:cNvPr id="555" name="Google Shape;555;g7ee300d8b6_63_282"/>
          <p:cNvPicPr preferRelativeResize="0"/>
          <p:nvPr/>
        </p:nvPicPr>
        <p:blipFill rotWithShape="1">
          <a:blip r:embed="rId6">
            <a:alphaModFix/>
          </a:blip>
          <a:srcRect b="0" l="0" r="0" t="0"/>
          <a:stretch/>
        </p:blipFill>
        <p:spPr>
          <a:xfrm>
            <a:off x="9447575" y="896850"/>
            <a:ext cx="284850" cy="284850"/>
          </a:xfrm>
          <a:prstGeom prst="rect">
            <a:avLst/>
          </a:prstGeom>
          <a:noFill/>
          <a:ln>
            <a:noFill/>
          </a:ln>
          <a:effectLst>
            <a:reflection blurRad="0" dir="5400000" dist="38100" endA="0" endPos="30000" fadeDir="5400012" kx="0" rotWithShape="0" algn="bl" stPos="0" sy="-100000" ky="0"/>
          </a:effectLst>
        </p:spPr>
      </p:pic>
      <p:pic>
        <p:nvPicPr>
          <p:cNvPr id="556" name="Google Shape;556;g7ee300d8b6_63_282"/>
          <p:cNvPicPr preferRelativeResize="0"/>
          <p:nvPr/>
        </p:nvPicPr>
        <p:blipFill rotWithShape="1">
          <a:blip r:embed="rId7">
            <a:alphaModFix/>
          </a:blip>
          <a:srcRect b="0" l="0" r="0" t="0"/>
          <a:stretch/>
        </p:blipFill>
        <p:spPr>
          <a:xfrm>
            <a:off x="9741950" y="1287961"/>
            <a:ext cx="284850" cy="284850"/>
          </a:xfrm>
          <a:prstGeom prst="rect">
            <a:avLst/>
          </a:prstGeom>
          <a:noFill/>
          <a:ln>
            <a:noFill/>
          </a:ln>
        </p:spPr>
      </p:pic>
      <p:grpSp>
        <p:nvGrpSpPr>
          <p:cNvPr id="557" name="Google Shape;557;g7ee300d8b6_63_282"/>
          <p:cNvGrpSpPr/>
          <p:nvPr/>
        </p:nvGrpSpPr>
        <p:grpSpPr>
          <a:xfrm>
            <a:off x="10712750" y="2011850"/>
            <a:ext cx="1436700" cy="338400"/>
            <a:chOff x="10560350" y="2011850"/>
            <a:chExt cx="1436700" cy="338400"/>
          </a:xfrm>
        </p:grpSpPr>
        <p:sp>
          <p:nvSpPr>
            <p:cNvPr id="558" name="Google Shape;558;g7ee300d8b6_63_282"/>
            <p:cNvSpPr txBox="1"/>
            <p:nvPr/>
          </p:nvSpPr>
          <p:spPr>
            <a:xfrm>
              <a:off x="10560350" y="2011850"/>
              <a:ext cx="1436700" cy="338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54000">
              <a:noAutofit/>
            </a:bodyPr>
            <a:lstStyle/>
            <a:p>
              <a:pPr indent="0" lvl="0" marL="457200" marR="0" rtl="0" algn="l">
                <a:lnSpc>
                  <a:spcPct val="115000"/>
                </a:lnSpc>
                <a:spcBef>
                  <a:spcPts val="0"/>
                </a:spcBef>
                <a:spcAft>
                  <a:spcPts val="0"/>
                </a:spcAft>
                <a:buClr>
                  <a:srgbClr val="000000"/>
                </a:buClr>
                <a:buSzPts val="800"/>
                <a:buFont typeface="Arial"/>
                <a:buNone/>
              </a:pPr>
              <a:r>
                <a:rPr b="0" i="0" lang="en-GB" sz="800" u="none" cap="none" strike="noStrike">
                  <a:solidFill>
                    <a:schemeClr val="dk1"/>
                  </a:solidFill>
                  <a:latin typeface="Calibri"/>
                  <a:ea typeface="Calibri"/>
                  <a:cs typeface="Calibri"/>
                  <a:sym typeface="Calibri"/>
                </a:rPr>
                <a:t>Easy compliance and K-Y-C</a:t>
              </a:r>
              <a:endParaRPr b="0" i="0" sz="800" u="none" cap="none" strike="noStrike">
                <a:solidFill>
                  <a:schemeClr val="dk1"/>
                </a:solidFill>
                <a:latin typeface="Calibri"/>
                <a:ea typeface="Calibri"/>
                <a:cs typeface="Calibri"/>
                <a:sym typeface="Calibri"/>
              </a:endParaRPr>
            </a:p>
          </p:txBody>
        </p:sp>
        <p:pic>
          <p:nvPicPr>
            <p:cNvPr id="559" name="Google Shape;559;g7ee300d8b6_63_282"/>
            <p:cNvPicPr preferRelativeResize="0"/>
            <p:nvPr/>
          </p:nvPicPr>
          <p:blipFill rotWithShape="1">
            <a:blip r:embed="rId8">
              <a:alphaModFix/>
            </a:blip>
            <a:srcRect b="0" l="0" r="0" t="0"/>
            <a:stretch/>
          </p:blipFill>
          <p:spPr>
            <a:xfrm>
              <a:off x="10620429" y="2031561"/>
              <a:ext cx="284850" cy="284850"/>
            </a:xfrm>
            <a:prstGeom prst="rect">
              <a:avLst/>
            </a:prstGeom>
            <a:noFill/>
            <a:ln>
              <a:noFill/>
            </a:ln>
          </p:spPr>
        </p:pic>
      </p:grpSp>
      <p:sp>
        <p:nvSpPr>
          <p:cNvPr id="560" name="Google Shape;560;g7ee300d8b6_63_282"/>
          <p:cNvSpPr txBox="1"/>
          <p:nvPr/>
        </p:nvSpPr>
        <p:spPr>
          <a:xfrm>
            <a:off x="37225" y="5797750"/>
            <a:ext cx="4009200" cy="920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Systematic overview of the main areas of alignment and co-development in the implementation of NSG</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g7036d43cc6_14_19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567" name="Google Shape;567;g7036d43cc6_14_192"/>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Implementation: Major changes for stakeholders</a:t>
            </a:r>
            <a:endParaRPr b="0" i="0" sz="1400" u="none" cap="none" strike="noStrike">
              <a:solidFill>
                <a:srgbClr val="262626"/>
              </a:solidFill>
              <a:latin typeface="Arial"/>
              <a:ea typeface="Arial"/>
              <a:cs typeface="Arial"/>
              <a:sym typeface="Arial"/>
            </a:endParaRPr>
          </a:p>
        </p:txBody>
      </p:sp>
      <p:cxnSp>
        <p:nvCxnSpPr>
          <p:cNvPr id="568" name="Google Shape;568;g7036d43cc6_14_192"/>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569" name="Google Shape;569;g7036d43cc6_14_192"/>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570" name="Google Shape;570;g7036d43cc6_14_192"/>
          <p:cNvGraphicFramePr/>
          <p:nvPr/>
        </p:nvGraphicFramePr>
        <p:xfrm>
          <a:off x="492382" y="1681752"/>
          <a:ext cx="3000000" cy="3000000"/>
        </p:xfrm>
        <a:graphic>
          <a:graphicData uri="http://schemas.openxmlformats.org/drawingml/2006/table">
            <a:tbl>
              <a:tblPr>
                <a:noFill/>
                <a:tableStyleId>{D9F71940-CCCB-4745-8AA3-CE7D9DC68482}</a:tableStyleId>
              </a:tblPr>
              <a:tblGrid>
                <a:gridCol w="5224050"/>
              </a:tblGrid>
              <a:tr h="4559125">
                <a:tc>
                  <a:txBody>
                    <a:bodyPr/>
                    <a:lstStyle/>
                    <a:p>
                      <a:pPr indent="0" lvl="0" marL="0" marR="0" rtl="0" algn="l">
                        <a:lnSpc>
                          <a:spcPct val="115000"/>
                        </a:lnSpc>
                        <a:spcBef>
                          <a:spcPts val="0"/>
                        </a:spcBef>
                        <a:spcAft>
                          <a:spcPts val="0"/>
                        </a:spcAft>
                        <a:buClr>
                          <a:schemeClr val="dk1"/>
                        </a:buClr>
                        <a:buSzPts val="1100"/>
                        <a:buFont typeface="Arial"/>
                        <a:buNone/>
                      </a:pPr>
                      <a:r>
                        <a:rPr lang="en-GB" sz="1200" u="none" cap="none" strike="noStrike"/>
                        <a:t>Realising the Nordic Smart Government recommendations will require action and major changes for several stakeholders.</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b="1" sz="1200" u="none" cap="none" strike="noStrike"/>
                    </a:p>
                    <a:p>
                      <a:pPr indent="0" lvl="0" marL="0" marR="0" rtl="0" algn="l">
                        <a:lnSpc>
                          <a:spcPct val="115000"/>
                        </a:lnSpc>
                        <a:spcBef>
                          <a:spcPts val="0"/>
                        </a:spcBef>
                        <a:spcAft>
                          <a:spcPts val="0"/>
                        </a:spcAft>
                        <a:buClr>
                          <a:schemeClr val="dk1"/>
                        </a:buClr>
                        <a:buSzPts val="1100"/>
                        <a:buFont typeface="Arial"/>
                        <a:buNone/>
                      </a:pPr>
                      <a:r>
                        <a:rPr b="1" lang="en-GB" sz="1200" u="none" cap="none" strike="noStrike"/>
                        <a:t>Business systems should...</a:t>
                      </a:r>
                      <a:endParaRPr b="1"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Adopt EU-wide common standards (PEPPOL) and push for the use of </a:t>
                      </a:r>
                      <a:r>
                        <a:rPr lang="en-GB" sz="1200" u="none" cap="none" strike="noStrike">
                          <a:solidFill>
                            <a:schemeClr val="dk1"/>
                          </a:solidFill>
                        </a:rPr>
                        <a:t>e-orders, e-invoice, e-receipts, and</a:t>
                      </a:r>
                      <a:r>
                        <a:rPr lang="en-GB" sz="1200" u="none" cap="none" strike="noStrike"/>
                        <a:t> e-catalogues</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Implement common tools (APIs), so service providers can access SMEs data with given consent</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Integrate with Nordic-wide systems for powers and mandates </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Offer standard contract terms, empowering SMEs to use whatever business systems and combine services according to their needs</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extLst>
                            <a:ext uri="http://customooxmlschemas.google.com/">
                              <go:slidesCustomData xmlns:go="http://customooxmlschemas.google.com/" textRoundtripDataId="83"/>
                            </a:ext>
                          </a:extLst>
                        </a:rPr>
                        <a:t>Adopt national chart of accounts</a:t>
                      </a:r>
                      <a:r>
                        <a:rPr lang="en-GB" sz="1200" u="none" cap="none" strike="noStrike"/>
                        <a:t>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rPr b="1" lang="en-GB" sz="1200" u="none" cap="none" strike="noStrike"/>
                        <a:t>SMEs </a:t>
                      </a:r>
                      <a:r>
                        <a:rPr b="1" lang="en-GB" sz="1200" u="none" cap="none" strike="noStrike">
                          <a:solidFill>
                            <a:schemeClr val="dk1"/>
                          </a:solidFill>
                        </a:rPr>
                        <a:t>should</a:t>
                      </a:r>
                      <a:r>
                        <a:rPr b="1" lang="en-GB" sz="1200" u="none" cap="none" strike="noStrike"/>
                        <a:t>...</a:t>
                      </a:r>
                      <a:endParaRPr b="1"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Use digital business systems and services</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Use e-orders, e-invoice, e-receipts and e-payments</a:t>
                      </a:r>
                      <a:endParaRPr sz="1200" u="none" cap="none" strike="noStrike"/>
                    </a:p>
                    <a:p>
                      <a:pPr indent="-304800" lvl="0" marL="457200" marR="0" rtl="0" algn="l">
                        <a:lnSpc>
                          <a:spcPct val="115000"/>
                        </a:lnSpc>
                        <a:spcBef>
                          <a:spcPts val="0"/>
                        </a:spcBef>
                        <a:spcAft>
                          <a:spcPts val="0"/>
                        </a:spcAft>
                        <a:buClr>
                          <a:srgbClr val="000000"/>
                        </a:buClr>
                        <a:buSzPts val="1200"/>
                        <a:buFont typeface="Arial"/>
                        <a:buChar char="●"/>
                      </a:pPr>
                      <a:r>
                        <a:rPr lang="en-GB" sz="1200" u="none" cap="none" strike="noStrike"/>
                        <a:t>Share data with trusted parties to get better services</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571" name="Google Shape;571;g7036d43cc6_14_192"/>
          <p:cNvGraphicFramePr/>
          <p:nvPr/>
        </p:nvGraphicFramePr>
        <p:xfrm>
          <a:off x="5863057" y="1681752"/>
          <a:ext cx="3000000" cy="3000000"/>
        </p:xfrm>
        <a:graphic>
          <a:graphicData uri="http://schemas.openxmlformats.org/drawingml/2006/table">
            <a:tbl>
              <a:tblPr>
                <a:noFill/>
                <a:tableStyleId>{D9F71940-CCCB-4745-8AA3-CE7D9DC68482}</a:tableStyleId>
              </a:tblPr>
              <a:tblGrid>
                <a:gridCol w="5168200"/>
              </a:tblGrid>
              <a:tr h="4743100">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Government authorities should...</a:t>
                      </a:r>
                      <a:endParaRPr b="1"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Make public procurement digital by using e-orders, e-invoice, e-receipts, and e-catalogues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extLst>
                            <a:ext uri="http://customooxmlschemas.google.com/">
                              <go:slidesCustomData xmlns:go="http://customooxmlschemas.google.com/" textRoundtripDataId="84"/>
                            </a:ext>
                          </a:extLst>
                        </a:rPr>
                        <a:t>Work towards enabling standardised digital reporting to authorities directly via business systems and ensure compatibility in reporting demands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Standardise national chart of accounts with Nordic harmonisation and push for increased adoption of chart of accounts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Make business registry data freely available</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Define a guideline for data ethics in this field, and define the terms for making data available for analytics and artificial intelligence These terms and the ethic guidelines provide the frame for developing smarter public and private services with respect for the SMEs</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Service providers should... </a:t>
                      </a:r>
                      <a:endParaRPr b="1"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Create new services and systems when data is standardised</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Accountants and auditors will have to digitise and automate key areas of their core business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Banks and credit institutions </a:t>
                      </a:r>
                      <a:r>
                        <a:rPr lang="en-GB" sz="1200" u="none" cap="none" strike="noStrike">
                          <a:solidFill>
                            <a:schemeClr val="dk1"/>
                          </a:solidFill>
                          <a:extLst>
                            <a:ext uri="http://customooxmlschemas.google.com/">
                              <go:slidesCustomData xmlns:go="http://customooxmlschemas.google.com/" textRoundtripDataId="85"/>
                            </a:ext>
                          </a:extLst>
                        </a:rPr>
                        <a:t>must </a:t>
                      </a:r>
                      <a:r>
                        <a:rPr lang="en-GB" sz="1200" u="none" cap="none" strike="noStrike">
                          <a:solidFill>
                            <a:schemeClr val="dk1"/>
                          </a:solidFill>
                        </a:rPr>
                        <a:t>provide new services based on real-time data</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g7036d43cc6_14_1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578" name="Google Shape;578;g7036d43cc6_14_164"/>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Implementation: Collaboration, Changes, and Co-creation</a:t>
            </a:r>
            <a:endParaRPr b="0" i="0" sz="1400" u="none" cap="none" strike="noStrike">
              <a:solidFill>
                <a:srgbClr val="000000"/>
              </a:solidFill>
              <a:latin typeface="Arial"/>
              <a:ea typeface="Arial"/>
              <a:cs typeface="Arial"/>
              <a:sym typeface="Arial"/>
            </a:endParaRPr>
          </a:p>
        </p:txBody>
      </p:sp>
      <p:cxnSp>
        <p:nvCxnSpPr>
          <p:cNvPr id="579" name="Google Shape;579;g7036d43cc6_14_164"/>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580" name="Google Shape;580;g7036d43cc6_14_164"/>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581" name="Google Shape;581;g7036d43cc6_14_164"/>
          <p:cNvGraphicFramePr/>
          <p:nvPr/>
        </p:nvGraphicFramePr>
        <p:xfrm>
          <a:off x="416182" y="1453152"/>
          <a:ext cx="3000000" cy="3000000"/>
        </p:xfrm>
        <a:graphic>
          <a:graphicData uri="http://schemas.openxmlformats.org/drawingml/2006/table">
            <a:tbl>
              <a:tblPr>
                <a:noFill/>
                <a:tableStyleId>{D9F71940-CCCB-4745-8AA3-CE7D9DC68482}</a:tableStyleId>
              </a:tblPr>
              <a:tblGrid>
                <a:gridCol w="5224050"/>
              </a:tblGrid>
              <a:tr h="4559125">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Implementation - Governance in public-private partnership</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Realisation of NSG is dependent on many actors making changes. Changes are in generally needed in the business operations of any actors. Changes are needed in the business models  of the service providers, the SMEs workflows, technical systems as well as in regulation. Crucial to the changes are Nordic business system vendors. The dialogue with them has revealed that the market is generally positive towards the vision, and the business system vendors wish to take part in the realisation of NSG.</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extLst>
                            <a:ext uri="http://customooxmlschemas.google.com/">
                              <go:slidesCustomData xmlns:go="http://customooxmlschemas.google.com/" textRoundtripDataId="86"/>
                            </a:ext>
                          </a:extLst>
                        </a:rPr>
                        <a:t>In order to make an efficient implementation, a Nordic public-private governance </a:t>
                      </a:r>
                      <a:r>
                        <a:rPr lang="en-GB" sz="1200" u="none" cap="none" strike="noStrike">
                          <a:extLst>
                            <a:ext uri="http://customooxmlschemas.google.com/">
                              <go:slidesCustomData xmlns:go="http://customooxmlschemas.google.com/" textRoundtripDataId="87"/>
                            </a:ext>
                          </a:extLst>
                        </a:rPr>
                        <a:t>body </a:t>
                      </a:r>
                      <a:r>
                        <a:rPr lang="en-GB" sz="1200" u="none" cap="none" strike="noStrike">
                          <a:solidFill>
                            <a:schemeClr val="dk1"/>
                          </a:solidFill>
                          <a:extLst>
                            <a:ext uri="http://customooxmlschemas.google.com/">
                              <go:slidesCustomData xmlns:go="http://customooxmlschemas.google.com/" textRoundtripDataId="88"/>
                            </a:ext>
                          </a:extLst>
                        </a:rPr>
                        <a:t>with a Board and a secretariat must be set up. </a:t>
                      </a:r>
                      <a:r>
                        <a:rPr lang="en-GB" sz="1200" u="none" cap="none" strike="noStrike">
                          <a:solidFill>
                            <a:schemeClr val="dk1"/>
                          </a:solidFill>
                        </a:rPr>
                        <a:t>The Board should work on prioritisation of tasks and support co-creation in the implementation phase. The recommendations, milestones and actions of the roadmap need to be assessed annually and revised continuously by this governance organisation and the national authorities.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 governance</a:t>
                      </a:r>
                      <a:r>
                        <a:rPr lang="en-GB" sz="1200" u="none" cap="none" strike="noStrike">
                          <a:solidFill>
                            <a:schemeClr val="dk1"/>
                          </a:solidFill>
                          <a:extLst>
                            <a:ext uri="http://customooxmlschemas.google.com/">
                              <go:slidesCustomData xmlns:go="http://customooxmlschemas.google.com/" textRoundtripDataId="89"/>
                            </a:ext>
                          </a:extLst>
                        </a:rPr>
                        <a:t> of the </a:t>
                      </a:r>
                      <a:r>
                        <a:rPr lang="en-GB" sz="1200" u="none" cap="none" strike="noStrike">
                          <a:extLst>
                            <a:ext uri="http://customooxmlschemas.google.com/">
                              <go:slidesCustomData xmlns:go="http://customooxmlschemas.google.com/" textRoundtripDataId="90"/>
                            </a:ext>
                          </a:extLst>
                        </a:rPr>
                        <a:t>ecosystem </a:t>
                      </a:r>
                      <a:r>
                        <a:rPr lang="en-GB" sz="1200" u="none" cap="none" strike="noStrike">
                          <a:solidFill>
                            <a:schemeClr val="dk1"/>
                          </a:solidFill>
                          <a:extLst>
                            <a:ext uri="http://customooxmlschemas.google.com/">
                              <go:slidesCustomData xmlns:go="http://customooxmlschemas.google.com/" textRoundtripDataId="91"/>
                            </a:ext>
                          </a:extLst>
                        </a:rPr>
                        <a:t>should be established with the aim of ensuring coordination between the various stakeholder</a:t>
                      </a:r>
                      <a:r>
                        <a:rPr lang="en-GB" sz="1200" u="none" cap="none" strike="noStrike">
                          <a:solidFill>
                            <a:schemeClr val="dk1"/>
                          </a:solidFill>
                        </a:rPr>
                        <a:t> groups, synchronize national and Nordic initiatives and actions, and work together on communication and the development of solution building blocks. Furthermore, there is a need to establish a strategy on how to influence standardizations and regulations on an EU-level.</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582" name="Google Shape;582;g7036d43cc6_14_164"/>
          <p:cNvGraphicFramePr/>
          <p:nvPr/>
        </p:nvGraphicFramePr>
        <p:xfrm>
          <a:off x="5863057" y="1453152"/>
          <a:ext cx="3000000" cy="3000000"/>
        </p:xfrm>
        <a:graphic>
          <a:graphicData uri="http://schemas.openxmlformats.org/drawingml/2006/table">
            <a:tbl>
              <a:tblPr>
                <a:noFill/>
                <a:tableStyleId>{D9F71940-CCCB-4745-8AA3-CE7D9DC68482}</a:tableStyleId>
              </a:tblPr>
              <a:tblGrid>
                <a:gridCol w="5490750"/>
              </a:tblGrid>
              <a:tr h="4743100">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National developments must be coordinated and  decided on nationally, in order to support the common vision. Moreover it is necessary to assure coherence on Nordic-national level.</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Co-creation</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Private actors must invest in developing existing systems and services, and they must also invest in new services to gain from the NSG recommendations on digital business documents, Open Accounting, and so forth.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extLst>
                            <a:ext uri="http://customooxmlschemas.google.com/">
                              <go:slidesCustomData xmlns:go="http://customooxmlschemas.google.com/" textRoundtripDataId="92"/>
                            </a:ext>
                          </a:extLst>
                        </a:rPr>
                        <a:t>Access to data is crucial in order to develop new services. NSG 3.0 has set up a digital environment for testing the data flow of Open Accounting. This test environment will be available to the private actors for innovation, co-creation, and agile trial runs in the next phase of NSG. </a:t>
                      </a:r>
                      <a:r>
                        <a:rPr lang="en-GB" sz="1200" u="none" cap="none" strike="noStrike">
                          <a:solidFill>
                            <a:schemeClr val="dk1"/>
                          </a:solidFill>
                        </a:rPr>
                        <a:t>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Co-creation is necessary to ensure value. Co-creation with market actors is also needed in order to detail how to utilize and benefit from a better flow of data in sales and purchase processes.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On a national level, it is recommended to set up partnerships to increase the uptake of eDocuments (e-order, e-invoice and e-receipts) among business systems as well as SMEs.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Recommendations and activities are likely to develop with new opportunities and experience. Thus, the roadmap appendix with capabilities and actions is not a static document but is likely to evolve.</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g7ee300d8b6_19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589" name="Google Shape;589;g7ee300d8b6_19_1"/>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a:t>
            </a:r>
            <a:r>
              <a:rPr b="0" i="0" lang="en-GB" sz="1600" u="none" cap="none" strike="noStrike">
                <a:solidFill>
                  <a:srgbClr val="3AA04B"/>
                </a:solidFill>
                <a:latin typeface="Arial"/>
                <a:ea typeface="Arial"/>
                <a:cs typeface="Arial"/>
                <a:sym typeface="Arial"/>
              </a:rPr>
              <a:t>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GB" sz="1400" u="none" cap="none" strike="noStrike">
                <a:solidFill>
                  <a:schemeClr val="dk1"/>
                </a:solidFill>
                <a:latin typeface="Arial"/>
                <a:ea typeface="Arial"/>
                <a:cs typeface="Arial"/>
                <a:sym typeface="Arial"/>
              </a:rPr>
              <a:t>Budget and the possible common Nordic infrastructure for accessing data across the region</a:t>
            </a:r>
            <a:endParaRPr b="0" i="0" sz="1400" u="none" cap="none" strike="noStrike">
              <a:solidFill>
                <a:srgbClr val="000000"/>
              </a:solidFill>
              <a:latin typeface="Arial"/>
              <a:ea typeface="Arial"/>
              <a:cs typeface="Arial"/>
              <a:sym typeface="Arial"/>
            </a:endParaRPr>
          </a:p>
        </p:txBody>
      </p:sp>
      <p:sp>
        <p:nvSpPr>
          <p:cNvPr id="590" name="Google Shape;590;g7ee300d8b6_19_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cxnSp>
        <p:nvCxnSpPr>
          <p:cNvPr id="591" name="Google Shape;591;g7ee300d8b6_19_1"/>
          <p:cNvCxnSpPr/>
          <p:nvPr/>
        </p:nvCxnSpPr>
        <p:spPr>
          <a:xfrm flipH="1" rot="10800000">
            <a:off x="492369" y="1324872"/>
            <a:ext cx="11097300" cy="12300"/>
          </a:xfrm>
          <a:prstGeom prst="straightConnector1">
            <a:avLst/>
          </a:prstGeom>
          <a:noFill/>
          <a:ln cap="flat" cmpd="sng" w="12700">
            <a:solidFill>
              <a:srgbClr val="3AA04B"/>
            </a:solidFill>
            <a:prstDash val="solid"/>
            <a:miter lim="800000"/>
            <a:headEnd len="sm" w="sm" type="none"/>
            <a:tailEnd len="sm" w="sm" type="none"/>
          </a:ln>
        </p:spPr>
      </p:cxnSp>
      <p:graphicFrame>
        <p:nvGraphicFramePr>
          <p:cNvPr id="592" name="Google Shape;592;g7ee300d8b6_19_1"/>
          <p:cNvGraphicFramePr/>
          <p:nvPr/>
        </p:nvGraphicFramePr>
        <p:xfrm>
          <a:off x="6143757" y="1523727"/>
          <a:ext cx="3000000" cy="3000000"/>
        </p:xfrm>
        <a:graphic>
          <a:graphicData uri="http://schemas.openxmlformats.org/drawingml/2006/table">
            <a:tbl>
              <a:tblPr>
                <a:noFill/>
                <a:tableStyleId>{D9F71940-CCCB-4745-8AA3-CE7D9DC68482}</a:tableStyleId>
              </a:tblPr>
              <a:tblGrid>
                <a:gridCol w="5445925"/>
              </a:tblGrid>
              <a:tr h="4743100">
                <a:tc>
                  <a:txBody>
                    <a:bodyPr/>
                    <a:lstStyle/>
                    <a:p>
                      <a:pPr indent="0" lvl="0" marL="0" marR="0" rtl="0" algn="just">
                        <a:lnSpc>
                          <a:spcPct val="115000"/>
                        </a:lnSpc>
                        <a:spcBef>
                          <a:spcPts val="0"/>
                        </a:spcBef>
                        <a:spcAft>
                          <a:spcPts val="0"/>
                        </a:spcAft>
                        <a:buClr>
                          <a:schemeClr val="dk1"/>
                        </a:buClr>
                        <a:buSzPts val="1100"/>
                        <a:buFont typeface="Arial"/>
                        <a:buNone/>
                      </a:pPr>
                      <a:r>
                        <a:t/>
                      </a:r>
                      <a:endParaRPr b="1"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To ensure data flow across the Nordic region (B2B) and compatibility in cross-border public services (B2G), a number of infrastructural building blocks need to be in place in the years to come. The first prerequisite is common definitions of data and a well-defined </a:t>
                      </a:r>
                      <a:r>
                        <a:rPr lang="en-GB" sz="1200" u="sng" cap="none" strike="noStrike">
                          <a:solidFill>
                            <a:schemeClr val="hlink"/>
                          </a:solidFill>
                          <a:hlinkClick r:id="rId4"/>
                        </a:rPr>
                        <a:t>architectural overview.</a:t>
                      </a:r>
                      <a:r>
                        <a:rPr lang="en-GB" sz="1200" u="none" cap="none" strike="noStrike"/>
                        <a:t> With this, Nordic business registries and other authorities could begin developing the common building blocks and thus make it possible to easily access data across the region. </a:t>
                      </a:r>
                      <a:r>
                        <a:rPr lang="en-GB" sz="1200" u="none" cap="none" strike="noStrike">
                          <a:extLst>
                            <a:ext uri="http://customooxmlschemas.google.com/">
                              <go:slidesCustomData xmlns:go="http://customooxmlschemas.google.com/" textRoundtripDataId="93"/>
                            </a:ext>
                          </a:extLst>
                        </a:rPr>
                        <a:t>Examples may include</a:t>
                      </a:r>
                      <a:r>
                        <a:rPr lang="en-GB" sz="1200" u="none" cap="none" strike="noStrike"/>
                        <a:t>:</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Common e-addressing services </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Standards for e-orders and e-catalogues </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Nordic powers/mandates lookup service </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Common integrity models and immutability mechanisms for eDocuments</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Interoperable core chart of accounts for each country</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Nordic transformation services between national document and account formats</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Mechanism for anonymizing aggregated data before analysis</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Establishing and indexing reference registries for product codes and information models on products (ensuring digital flows of data on products)</a:t>
                      </a:r>
                      <a:endParaRPr sz="1200" u="none" cap="none" strike="noStrike"/>
                    </a:p>
                    <a:p>
                      <a:pPr indent="-304800" lvl="1" marL="914400" marR="0" rtl="0" algn="l">
                        <a:lnSpc>
                          <a:spcPct val="115000"/>
                        </a:lnSpc>
                        <a:spcBef>
                          <a:spcPts val="0"/>
                        </a:spcBef>
                        <a:spcAft>
                          <a:spcPts val="0"/>
                        </a:spcAft>
                        <a:buClr>
                          <a:srgbClr val="000000"/>
                        </a:buClr>
                        <a:buSzPts val="1200"/>
                        <a:buFont typeface="Arial"/>
                        <a:buChar char="○"/>
                      </a:pPr>
                      <a:r>
                        <a:rPr lang="en-GB" sz="1200" u="none" cap="none" strike="noStrike"/>
                        <a:t>Nordic trust-increasing government services and KYC data sharing between public and private actors</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593" name="Google Shape;593;g7ee300d8b6_19_1"/>
          <p:cNvGraphicFramePr/>
          <p:nvPr/>
        </p:nvGraphicFramePr>
        <p:xfrm>
          <a:off x="428757" y="1523727"/>
          <a:ext cx="3000000" cy="3000000"/>
        </p:xfrm>
        <a:graphic>
          <a:graphicData uri="http://schemas.openxmlformats.org/drawingml/2006/table">
            <a:tbl>
              <a:tblPr>
                <a:noFill/>
                <a:tableStyleId>{D9F71940-CCCB-4745-8AA3-CE7D9DC68482}</a:tableStyleId>
              </a:tblPr>
              <a:tblGrid>
                <a:gridCol w="5445925"/>
              </a:tblGrid>
              <a:tr h="4743100">
                <a:tc>
                  <a:txBody>
                    <a:bodyPr/>
                    <a:lstStyle/>
                    <a:p>
                      <a:pPr indent="0" lvl="0" marL="0" marR="0" rtl="0" algn="just">
                        <a:lnSpc>
                          <a:spcPct val="115000"/>
                        </a:lnSpc>
                        <a:spcBef>
                          <a:spcPts val="0"/>
                        </a:spcBef>
                        <a:spcAft>
                          <a:spcPts val="0"/>
                        </a:spcAft>
                        <a:buClr>
                          <a:schemeClr val="dk1"/>
                        </a:buClr>
                        <a:buSzPts val="1100"/>
                        <a:buFont typeface="Arial"/>
                        <a:buNone/>
                      </a:pPr>
                      <a:r>
                        <a:t/>
                      </a:r>
                      <a:endParaRPr b="1"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The budget for implementing NSG will be scaled, according to the available funding.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At the minimal level, NSG will ensure some alignment of national infrastructure and coordinate standardisation at a Nordic level. Coordination is handled by the Board of the public-private organisation and its secretariat. This organisation will also </a:t>
                      </a:r>
                      <a:r>
                        <a:rPr lang="en-GB" sz="1200" u="none" cap="none" strike="noStrike">
                          <a:solidFill>
                            <a:schemeClr val="dk1"/>
                          </a:solidFill>
                        </a:rPr>
                        <a:t>monitor the Nordic markets and technological developments related to business data and data sharing. Moreover, it will be responsible for communication. This may include the set-up of an online community for co-creation and yearly summits.</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A medium-level implementation will include basic solution building blocks that can be reused in all the Nordic countries. These building blocks will ensure cross-border data flows and facilitate processes in which businesses operate with other Nordic businesses. For instance, e-ordering and e-catalogues should be used in the whole region and data should be shared in an uniform way.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A full implementation will give more shared value for both SMEs, private actors and national authorities, by providing several common interoperable services, higher quality of data and higher levels of security.</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The next page provides an overview of these three budget versions.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g7036d43cc6_14_122"/>
          <p:cNvSpPr txBox="1"/>
          <p:nvPr/>
        </p:nvSpPr>
        <p:spPr>
          <a:xfrm>
            <a:off x="406950" y="1429400"/>
            <a:ext cx="11171400" cy="5292000"/>
          </a:xfrm>
          <a:prstGeom prst="rect">
            <a:avLst/>
          </a:prstGeom>
          <a:gradFill>
            <a:gsLst>
              <a:gs pos="0">
                <a:srgbClr val="FFF6DB"/>
              </a:gs>
              <a:gs pos="100000">
                <a:srgbClr val="FAD25C"/>
              </a:gs>
            </a:gsLst>
            <a:path path="circle">
              <a:fillToRect b="50%" l="50%" r="50%" t="50%"/>
            </a:path>
            <a:tileRect/>
          </a:gradFill>
          <a:ln cap="flat" cmpd="sng" w="9525">
            <a:solidFill>
              <a:srgbClr val="F1C23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Full implementation Estimated costs: 51 million DKK</a:t>
            </a:r>
            <a:endParaRPr b="0" i="0" sz="1800" u="none" cap="none" strike="noStrike">
              <a:solidFill>
                <a:srgbClr val="000000"/>
              </a:solidFill>
              <a:latin typeface="Arial"/>
              <a:ea typeface="Arial"/>
              <a:cs typeface="Arial"/>
              <a:sym typeface="Arial"/>
            </a:endParaRPr>
          </a:p>
        </p:txBody>
      </p:sp>
      <p:sp>
        <p:nvSpPr>
          <p:cNvPr id="599" name="Google Shape;599;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00" name="Google Shape;600;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01" name="Google Shape;601;g7036d43cc6_14_122"/>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Proposed budget - draft</a:t>
            </a:r>
            <a:endParaRPr b="0" i="0" sz="1400" u="none" cap="none" strike="noStrike">
              <a:solidFill>
                <a:srgbClr val="000000"/>
              </a:solidFill>
              <a:latin typeface="Arial"/>
              <a:ea typeface="Arial"/>
              <a:cs typeface="Arial"/>
              <a:sym typeface="Arial"/>
            </a:endParaRPr>
          </a:p>
        </p:txBody>
      </p:sp>
      <p:sp>
        <p:nvSpPr>
          <p:cNvPr id="602" name="Google Shape;602;g7036d43cc6_14_1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cxnSp>
        <p:nvCxnSpPr>
          <p:cNvPr id="603" name="Google Shape;603;g7036d43cc6_14_122"/>
          <p:cNvCxnSpPr/>
          <p:nvPr/>
        </p:nvCxnSpPr>
        <p:spPr>
          <a:xfrm flipH="1" rot="10800000">
            <a:off x="492369" y="1324872"/>
            <a:ext cx="11097300" cy="12300"/>
          </a:xfrm>
          <a:prstGeom prst="straightConnector1">
            <a:avLst/>
          </a:prstGeom>
          <a:noFill/>
          <a:ln cap="flat" cmpd="sng" w="12700">
            <a:solidFill>
              <a:srgbClr val="3AA04B"/>
            </a:solidFill>
            <a:prstDash val="solid"/>
            <a:miter lim="800000"/>
            <a:headEnd len="sm" w="sm" type="none"/>
            <a:tailEnd len="sm" w="sm" type="none"/>
          </a:ln>
        </p:spPr>
      </p:cxnSp>
      <p:sp>
        <p:nvSpPr>
          <p:cNvPr id="604" name="Google Shape;604;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05" name="Google Shape;605;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graphicFrame>
        <p:nvGraphicFramePr>
          <p:cNvPr id="606" name="Google Shape;606;g7036d43cc6_14_122"/>
          <p:cNvGraphicFramePr/>
          <p:nvPr/>
        </p:nvGraphicFramePr>
        <p:xfrm>
          <a:off x="8000844" y="1522202"/>
          <a:ext cx="3000000" cy="3000000"/>
        </p:xfrm>
        <a:graphic>
          <a:graphicData uri="http://schemas.openxmlformats.org/drawingml/2006/table">
            <a:tbl>
              <a:tblPr>
                <a:noFill/>
                <a:tableStyleId>{D9F71940-CCCB-4745-8AA3-CE7D9DC68482}</a:tableStyleId>
              </a:tblPr>
              <a:tblGrid>
                <a:gridCol w="3577500"/>
              </a:tblGrid>
              <a:tr h="4834150">
                <a:tc>
                  <a:txBody>
                    <a:bodyPr/>
                    <a:lstStyle/>
                    <a:p>
                      <a:pPr indent="0" lvl="0" marL="0" marR="0" rtl="0" algn="l">
                        <a:lnSpc>
                          <a:spcPct val="115000"/>
                        </a:lnSpc>
                        <a:spcBef>
                          <a:spcPts val="0"/>
                        </a:spcBef>
                        <a:spcAft>
                          <a:spcPts val="0"/>
                        </a:spcAft>
                        <a:buClr>
                          <a:schemeClr val="dk1"/>
                        </a:buClr>
                        <a:buSzPts val="1100"/>
                        <a:buFont typeface="Arial"/>
                        <a:buNone/>
                      </a:pPr>
                      <a:r>
                        <a:rPr lang="en-GB" sz="1800" u="none" cap="none" strike="noStrike">
                          <a:solidFill>
                            <a:schemeClr val="dk1"/>
                          </a:solidFill>
                        </a:rPr>
                        <a:t>Full implementation includes:</a:t>
                      </a:r>
                      <a:endParaRPr sz="18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Common integrity models and immutability mechanisms for e-documents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Interoperable core chart of accounts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Nordic transformation services between national document and account formats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Mechanism for anonymizing aggregated data before analysis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Establishing and indexing reference registries for product codes and information models on products (ensuring digital flows of data on products)</a:t>
                      </a:r>
                      <a:endParaRPr sz="1200" u="none" cap="none" strike="noStrike">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GB" sz="1200" u="none" cap="none" strike="noStrike">
                          <a:solidFill>
                            <a:schemeClr val="dk1"/>
                          </a:solidFill>
                        </a:rPr>
                        <a:t>Nordic trust-increasing government services and KYC data sharing between public and private actors</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457200" marR="0" rtl="0" algn="l">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8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07" name="Google Shape;607;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08" name="Google Shape;608;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09" name="Google Shape;609;g7036d43cc6_14_122"/>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610" name="Google Shape;610;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11" name="Google Shape;611;g7036d43cc6_14_12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12" name="Google Shape;612;g7036d43cc6_14_122"/>
          <p:cNvSpPr txBox="1"/>
          <p:nvPr/>
        </p:nvSpPr>
        <p:spPr>
          <a:xfrm>
            <a:off x="406950" y="1429400"/>
            <a:ext cx="7593900" cy="4834200"/>
          </a:xfrm>
          <a:prstGeom prst="rect">
            <a:avLst/>
          </a:prstGeom>
          <a:gradFill>
            <a:gsLst>
              <a:gs pos="0">
                <a:srgbClr val="FFFFFF"/>
              </a:gs>
              <a:gs pos="100000">
                <a:srgbClr val="B3B3B3"/>
              </a:gs>
            </a:gsLst>
            <a:path path="circle">
              <a:fillToRect b="50%" l="50%" r="50%" t="50%"/>
            </a:path>
            <a:tileRect/>
          </a:gradFill>
          <a:ln cap="flat" cmpd="sng" w="9525">
            <a:solidFill>
              <a:srgbClr val="88888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Medium Implementation Estimated costs: 37 million DKK</a:t>
            </a:r>
            <a:endParaRPr b="0" i="0" sz="18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Governance organisation increased to 12,1 million DKK</a:t>
            </a:r>
            <a:endParaRPr b="0" i="0" sz="14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Common Nordic infrastructure increased to 20 million DKK total, including:</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Common eAddressing services 4 million DKK</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Increased use of standardised </a:t>
            </a:r>
            <a:r>
              <a:rPr b="0"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94"/>
                  </a:ext>
                </a:extLst>
              </a:rPr>
              <a:t>e-orders and e-catalogues 3 mio</a:t>
            </a:r>
            <a:r>
              <a:rPr b="0" i="0" lang="en-GB" sz="1400" u="none" cap="none" strike="noStrike">
                <a:solidFill>
                  <a:schemeClr val="dk1"/>
                </a:solidFill>
                <a:latin typeface="Arial"/>
                <a:ea typeface="Arial"/>
                <a:cs typeface="Arial"/>
                <a:sym typeface="Arial"/>
              </a:rPr>
              <a:t> DKK</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Nordic powers/ mandates lookup service 5,5 million DKK</a:t>
            </a:r>
            <a:endParaRPr b="0" i="0" sz="14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Common semantics, endpoints, and APIs 7,5 million DKK</a:t>
            </a:r>
            <a:endParaRPr b="0" i="0" sz="1800" u="none" cap="none" strike="noStrike">
              <a:solidFill>
                <a:srgbClr val="000000"/>
              </a:solidFill>
              <a:latin typeface="Arial"/>
              <a:ea typeface="Arial"/>
              <a:cs typeface="Arial"/>
              <a:sym typeface="Arial"/>
            </a:endParaRPr>
          </a:p>
        </p:txBody>
      </p:sp>
      <p:sp>
        <p:nvSpPr>
          <p:cNvPr id="613" name="Google Shape;613;g7036d43cc6_14_122"/>
          <p:cNvSpPr txBox="1"/>
          <p:nvPr/>
        </p:nvSpPr>
        <p:spPr>
          <a:xfrm>
            <a:off x="406950" y="1429400"/>
            <a:ext cx="5994600" cy="2778300"/>
          </a:xfrm>
          <a:prstGeom prst="rect">
            <a:avLst/>
          </a:prstGeom>
          <a:gradFill>
            <a:gsLst>
              <a:gs pos="0">
                <a:srgbClr val="FFD042"/>
              </a:gs>
              <a:gs pos="100000">
                <a:srgbClr val="B88B07"/>
              </a:gs>
            </a:gsLst>
            <a:lin ang="5400012" scaled="0"/>
          </a:gradFill>
          <a:ln cap="flat" cmpd="sng" w="9525">
            <a:solidFill>
              <a:srgbClr val="BF9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extLst>
                  <a:ext uri="http://customooxmlschemas.google.com/">
                    <go:slidesCustomData xmlns:go="http://customooxmlschemas.google.com/" textRoundtripDataId="95"/>
                  </a:ext>
                </a:extLst>
              </a:rPr>
              <a:t>Minimum </a:t>
            </a:r>
            <a:r>
              <a:rPr b="0" i="0" lang="en-GB" sz="1800" u="none" cap="none" strike="noStrike">
                <a:solidFill>
                  <a:schemeClr val="dk1"/>
                </a:solidFill>
                <a:latin typeface="Arial"/>
                <a:ea typeface="Arial"/>
                <a:cs typeface="Arial"/>
                <a:sym typeface="Arial"/>
                <a:extLst>
                  <a:ext uri="http://customooxmlschemas.google.com/">
                    <go:slidesCustomData xmlns:go="http://customooxmlschemas.google.com/" textRoundtripDataId="96"/>
                  </a:ext>
                </a:extLst>
              </a:rPr>
              <a:t>Implementation </a:t>
            </a:r>
            <a:r>
              <a:rPr b="0" i="0" lang="en-GB" sz="1800" u="none" cap="none" strike="noStrike">
                <a:solidFill>
                  <a:srgbClr val="000000"/>
                </a:solidFill>
                <a:latin typeface="Arial"/>
                <a:ea typeface="Arial"/>
                <a:cs typeface="Arial"/>
                <a:sym typeface="Arial"/>
                <a:extLst>
                  <a:ext uri="http://customooxmlschemas.google.com/">
                    <go:slidesCustomData xmlns:go="http://customooxmlschemas.google.com/" textRoundtripDataId="97"/>
                  </a:ext>
                </a:extLst>
              </a:rPr>
              <a:t>Estimated cost:</a:t>
            </a:r>
            <a:r>
              <a:rPr b="0" i="0" lang="en-GB" sz="1800" u="none" cap="none" strike="noStrike">
                <a:solidFill>
                  <a:srgbClr val="000000"/>
                </a:solidFill>
                <a:latin typeface="Arial"/>
                <a:ea typeface="Arial"/>
                <a:cs typeface="Arial"/>
                <a:sym typeface="Arial"/>
              </a:rPr>
              <a:t> 27 million DKK</a:t>
            </a:r>
            <a:endParaRPr b="0" i="0" sz="1800" u="none" cap="none" strike="noStrike">
              <a:solidFill>
                <a:srgbClr val="000000"/>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Nordic organisation, secretariat, and public/private governance model: 9,6 million DKK</a:t>
            </a:r>
            <a:endParaRPr b="0" i="0" sz="14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Monitoring market: 0,8 million DKK</a:t>
            </a:r>
            <a:endParaRPr b="0" i="0" sz="14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Communication 3,3 million DKK</a:t>
            </a:r>
            <a:endParaRPr b="0" i="0" sz="14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Segmentation of SMEs and analysis of industry specific needs and benefits 0,8 million DKK</a:t>
            </a:r>
            <a:endParaRPr b="0" i="0" sz="14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GB" sz="1400" u="none" cap="none" strike="noStrike">
                <a:solidFill>
                  <a:schemeClr val="dk1"/>
                </a:solidFill>
                <a:latin typeface="Arial"/>
                <a:ea typeface="Arial"/>
                <a:cs typeface="Arial"/>
                <a:sym typeface="Arial"/>
              </a:rPr>
              <a:t>Aligning common Nordic </a:t>
            </a:r>
            <a:r>
              <a:rPr b="0"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98"/>
                  </a:ext>
                </a:extLst>
              </a:rPr>
              <a:t>infrastructure</a:t>
            </a:r>
            <a:r>
              <a:rPr b="0" i="0" lang="en-GB" sz="1400" u="none" cap="none" strike="noStrike">
                <a:solidFill>
                  <a:schemeClr val="dk1"/>
                </a:solidFill>
                <a:latin typeface="Arial"/>
                <a:ea typeface="Arial"/>
                <a:cs typeface="Arial"/>
                <a:sym typeface="Arial"/>
              </a:rPr>
              <a:t>, including standardization work, common semantic model 12,5 million DKK</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4" name="Google Shape;614;g7036d43cc6_14_122"/>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g7ede08ef56_3_0"/>
          <p:cNvSpPr txBox="1"/>
          <p:nvPr>
            <p:ph idx="1" type="body"/>
          </p:nvPr>
        </p:nvSpPr>
        <p:spPr>
          <a:xfrm>
            <a:off x="406950" y="1398925"/>
            <a:ext cx="3171000" cy="4895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100">
              <a:latin typeface="Arial"/>
              <a:ea typeface="Arial"/>
              <a:cs typeface="Arial"/>
              <a:sym typeface="Arial"/>
            </a:endParaRPr>
          </a:p>
        </p:txBody>
      </p:sp>
      <p:sp>
        <p:nvSpPr>
          <p:cNvPr id="621" name="Google Shape;621;g7ede08ef56_3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622" name="Google Shape;622;g7ede08ef56_3_0"/>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Future perspectives: non-</a:t>
            </a:r>
            <a:r>
              <a:rPr b="0" i="0" lang="en-GB" sz="1400" u="none" cap="none" strike="noStrike">
                <a:solidFill>
                  <a:srgbClr val="262626"/>
                </a:solidFill>
                <a:latin typeface="Arial"/>
                <a:ea typeface="Arial"/>
                <a:cs typeface="Arial"/>
                <a:sym typeface="Arial"/>
              </a:rPr>
              <a:t>financial data can be efficiently shared in real time </a:t>
            </a:r>
            <a:endParaRPr b="0" i="0" sz="1400" u="none" cap="none" strike="noStrike">
              <a:solidFill>
                <a:srgbClr val="000000"/>
              </a:solidFill>
              <a:latin typeface="Arial"/>
              <a:ea typeface="Arial"/>
              <a:cs typeface="Arial"/>
              <a:sym typeface="Arial"/>
            </a:endParaRPr>
          </a:p>
        </p:txBody>
      </p:sp>
      <p:cxnSp>
        <p:nvCxnSpPr>
          <p:cNvPr id="623" name="Google Shape;623;g7ede08ef56_3_0"/>
          <p:cNvCxnSpPr/>
          <p:nvPr/>
        </p:nvCxnSpPr>
        <p:spPr>
          <a:xfrm>
            <a:off x="492369" y="1337197"/>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624" name="Google Shape;624;g7ede08ef56_3_0"/>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625" name="Google Shape;625;g7ede08ef56_3_0"/>
          <p:cNvGraphicFramePr/>
          <p:nvPr/>
        </p:nvGraphicFramePr>
        <p:xfrm>
          <a:off x="5863057" y="1681752"/>
          <a:ext cx="3000000" cy="3000000"/>
        </p:xfrm>
        <a:graphic>
          <a:graphicData uri="http://schemas.openxmlformats.org/drawingml/2006/table">
            <a:tbl>
              <a:tblPr>
                <a:noFill/>
                <a:tableStyleId>{D9F71940-CCCB-4745-8AA3-CE7D9DC68482}</a:tableStyleId>
              </a:tblPr>
              <a:tblGrid>
                <a:gridCol w="5168200"/>
              </a:tblGrid>
              <a:tr h="4743100">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Today, product information in orders and invoices varies in content and level of standardisation. To ensure manageable and credible information flows of non-financial product information, it needs to be standardized and available through business transaction documents e.g. e-orders.</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Correct accounting, in turn, is based on information on what kind of products and services are being purchased and sold. Product information may be relevant to various accounting procedures</a:t>
                      </a:r>
                      <a:r>
                        <a:rPr lang="en-GB" sz="1200" u="none" cap="none" strike="noStrike"/>
                        <a:t>, and this information is therefore needed on orders and subsequently on invoices. Product information is thus today within scope of NSG, but product information must be structured, standardised, and be widely used before systems can utilize this data in real time.</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With further development of structured and standardised data, we can achieve better transparency of environmental, climate and social conditions in the economy. The infrastructure envisioned in NSG offers a basis for efficient sharing of these data as product information – integrated with core economic data in e-documents. </a:t>
                      </a:r>
                      <a:r>
                        <a:rPr lang="en-GB" sz="1200" u="none" cap="none" strike="noStrike">
                          <a:solidFill>
                            <a:schemeClr val="dk1"/>
                          </a:solidFill>
                          <a:extLst>
                            <a:ext uri="http://customooxmlschemas.google.com/">
                              <go:slidesCustomData xmlns:go="http://customooxmlschemas.google.com/" textRoundtripDataId="99"/>
                            </a:ext>
                          </a:extLst>
                        </a:rPr>
                        <a:t>Unless the non-financial data are structured and standardised,</a:t>
                      </a:r>
                      <a:r>
                        <a:rPr lang="en-GB" sz="1200" u="none" cap="none" strike="noStrike">
                          <a:solidFill>
                            <a:schemeClr val="dk1"/>
                          </a:solidFill>
                        </a:rPr>
                        <a:t> it is likely to become an extreme burden for the Nordic SMEs to transform to the new climate agenda. With new reporting demands, auditing and control will become difficult, and it will become costly to avoid fraud. </a:t>
                      </a:r>
                      <a:endParaRPr sz="1200" u="none" cap="none" strike="noStrike">
                        <a:solidFill>
                          <a:srgbClr val="FF0000"/>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626" name="Google Shape;626;g7ede08ef56_3_0"/>
          <p:cNvGraphicFramePr/>
          <p:nvPr/>
        </p:nvGraphicFramePr>
        <p:xfrm>
          <a:off x="492382" y="1681752"/>
          <a:ext cx="3000000" cy="3000000"/>
        </p:xfrm>
        <a:graphic>
          <a:graphicData uri="http://schemas.openxmlformats.org/drawingml/2006/table">
            <a:tbl>
              <a:tblPr>
                <a:noFill/>
                <a:tableStyleId>{D9F71940-CCCB-4745-8AA3-CE7D9DC68482}</a:tableStyleId>
              </a:tblPr>
              <a:tblGrid>
                <a:gridCol w="5224050"/>
              </a:tblGrid>
              <a:tr h="4559125">
                <a:tc>
                  <a:txBody>
                    <a:bodyPr/>
                    <a:lstStyle/>
                    <a:p>
                      <a:pPr indent="0" lvl="0" marL="0" marR="0" rtl="0" algn="just">
                        <a:lnSpc>
                          <a:spcPct val="115000"/>
                        </a:lnSpc>
                        <a:spcBef>
                          <a:spcPts val="0"/>
                        </a:spcBef>
                        <a:spcAft>
                          <a:spcPts val="0"/>
                        </a:spcAft>
                        <a:buClr>
                          <a:srgbClr val="000000"/>
                        </a:buClr>
                        <a:buSzPts val="1200"/>
                        <a:buFont typeface="Arial"/>
                        <a:buNone/>
                      </a:pPr>
                      <a:r>
                        <a:rPr lang="en-GB" sz="1200" u="none" cap="none" strike="noStrike"/>
                        <a:t>Information about products and production beyond the financial data is increasingly in demand by different stakeholders, such as business partners, creditors, government, investors and consumers. In the years to come it will be decisive in competition, as social, environmental, and climate responsibility has an increasing economic importance. This is  clearly stated also in the EU commission’s draft Action Plan on Circular Economy which says that ..”as by 2030, only safe, circular and sustainable products should be placed on the EU market”.</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This will require substantial non-financial information to be efficiently shared, audited and reported through supply chains and to the market. By supporting processing of structured product information in the digital business documents, as orders, NSG delivers a basis for efficiently sharing not only of financial data, but also non-financial data. </a:t>
                      </a:r>
                      <a:endParaRPr sz="1200" u="none" cap="none" strike="noStrike"/>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p>
                    <a:p>
                      <a:pPr indent="0" lvl="0" marL="0" marR="0" rtl="0" algn="l">
                        <a:lnSpc>
                          <a:spcPct val="115000"/>
                        </a:lnSpc>
                        <a:spcBef>
                          <a:spcPts val="0"/>
                        </a:spcBef>
                        <a:spcAft>
                          <a:spcPts val="0"/>
                        </a:spcAft>
                        <a:buClr>
                          <a:srgbClr val="000000"/>
                        </a:buClr>
                        <a:buSzPts val="1200"/>
                        <a:buFont typeface="Arial"/>
                        <a:buNone/>
                      </a:pPr>
                      <a:r>
                        <a:rPr lang="en-GB" sz="1200" u="none" cap="none" strike="noStrike">
                          <a:solidFill>
                            <a:schemeClr val="dk1"/>
                          </a:solidFill>
                        </a:rPr>
                        <a:t>These perspectives are further elaborated in this </a:t>
                      </a:r>
                      <a:r>
                        <a:rPr lang="en-GB" sz="1200" u="sng" cap="none" strike="noStrike">
                          <a:solidFill>
                            <a:schemeClr val="hlink"/>
                          </a:solidFill>
                          <a:hlinkClick r:id="rId4"/>
                        </a:rPr>
                        <a:t>memorandum</a:t>
                      </a:r>
                      <a:r>
                        <a:rPr lang="en-GB" sz="1200" u="none" cap="none" strike="noStrike">
                          <a:solidFill>
                            <a:schemeClr val="dk1"/>
                          </a:solidFill>
                        </a:rPr>
                        <a:t>.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47" name="Google Shape;347;p2"/>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Table of contents </a:t>
            </a:r>
            <a:endParaRPr b="0" i="0" sz="1400" u="none" cap="none" strike="noStrike">
              <a:solidFill>
                <a:srgbClr val="000000"/>
              </a:solidFill>
              <a:latin typeface="Arial"/>
              <a:ea typeface="Arial"/>
              <a:cs typeface="Arial"/>
              <a:sym typeface="Arial"/>
            </a:endParaRPr>
          </a:p>
        </p:txBody>
      </p:sp>
      <p:sp>
        <p:nvSpPr>
          <p:cNvPr id="348" name="Google Shape;348;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GB"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349" name="Google Shape;349;p2"/>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350" name="Google Shape;350;p2"/>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a:t>
            </a:r>
            <a:endParaRPr b="0" i="0" sz="1400" u="none" cap="none" strike="noStrike">
              <a:solidFill>
                <a:srgbClr val="000000"/>
              </a:solidFill>
              <a:latin typeface="Arial"/>
              <a:ea typeface="Arial"/>
              <a:cs typeface="Arial"/>
              <a:sym typeface="Arial"/>
            </a:endParaRPr>
          </a:p>
        </p:txBody>
      </p:sp>
      <p:cxnSp>
        <p:nvCxnSpPr>
          <p:cNvPr id="351" name="Google Shape;351;p2"/>
          <p:cNvCxnSpPr/>
          <p:nvPr/>
        </p:nvCxnSpPr>
        <p:spPr>
          <a:xfrm>
            <a:off x="5643419" y="1463675"/>
            <a:ext cx="0" cy="4892700"/>
          </a:xfrm>
          <a:prstGeom prst="straightConnector1">
            <a:avLst/>
          </a:prstGeom>
          <a:noFill/>
          <a:ln cap="flat" cmpd="sng" w="19050">
            <a:solidFill>
              <a:schemeClr val="dk1"/>
            </a:solidFill>
            <a:prstDash val="solid"/>
            <a:miter lim="800000"/>
            <a:headEnd len="sm" w="sm" type="none"/>
            <a:tailEnd len="sm" w="sm" type="none"/>
          </a:ln>
        </p:spPr>
      </p:cxnSp>
      <p:graphicFrame>
        <p:nvGraphicFramePr>
          <p:cNvPr id="352" name="Google Shape;352;p2"/>
          <p:cNvGraphicFramePr/>
          <p:nvPr/>
        </p:nvGraphicFramePr>
        <p:xfrm>
          <a:off x="492369" y="1556945"/>
          <a:ext cx="3000000" cy="3000000"/>
        </p:xfrm>
        <a:graphic>
          <a:graphicData uri="http://schemas.openxmlformats.org/drawingml/2006/table">
            <a:tbl>
              <a:tblPr>
                <a:noFill/>
                <a:tableStyleId>{D9F71940-CCCB-4745-8AA3-CE7D9DC68482}</a:tableStyleId>
              </a:tblPr>
              <a:tblGrid>
                <a:gridCol w="4385625"/>
                <a:gridCol w="628150"/>
              </a:tblGrid>
              <a:tr h="4799400">
                <a:tc>
                  <a:txBody>
                    <a:bodyPr/>
                    <a:lstStyle/>
                    <a:p>
                      <a:pPr indent="0" lvl="0" marL="0" marR="0" rtl="0" algn="l">
                        <a:lnSpc>
                          <a:spcPct val="200000"/>
                        </a:lnSpc>
                        <a:spcBef>
                          <a:spcPts val="0"/>
                        </a:spcBef>
                        <a:spcAft>
                          <a:spcPts val="0"/>
                        </a:spcAft>
                        <a:buClr>
                          <a:schemeClr val="dk1"/>
                        </a:buClr>
                        <a:buSzPts val="1100"/>
                        <a:buFont typeface="Arial"/>
                        <a:buNone/>
                      </a:pPr>
                      <a:r>
                        <a:rPr lang="en-GB" sz="1100" u="none" cap="none" strike="noStrike"/>
                        <a:t>Ambition of the Nordic Prime Ministers </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Introduction to Nordic Smart Government</a:t>
                      </a:r>
                      <a:endParaRPr sz="1100" u="none" cap="none" strike="noStrike">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lang="en-GB" sz="1100" u="none" cap="none" strike="noStrike">
                          <a:solidFill>
                            <a:schemeClr val="dk1"/>
                          </a:solidFill>
                        </a:rPr>
                        <a:t>Today’s challenges - Current situation for the Nordic </a:t>
                      </a:r>
                      <a:r>
                        <a:rPr lang="en-GB" sz="1100" u="none" cap="none" strike="noStrike">
                          <a:solidFill>
                            <a:schemeClr val="dk1"/>
                          </a:solidFill>
                        </a:rPr>
                        <a:t>SMEs</a:t>
                      </a:r>
                      <a:br>
                        <a:rPr lang="en-GB" sz="1100" u="none" cap="none" strike="noStrike">
                          <a:latin typeface="Arial"/>
                          <a:ea typeface="Arial"/>
                          <a:cs typeface="Arial"/>
                          <a:sym typeface="Arial"/>
                        </a:rPr>
                      </a:br>
                      <a:r>
                        <a:rPr lang="en-GB" sz="1100" u="none" cap="none" strike="noStrike">
                          <a:solidFill>
                            <a:schemeClr val="dk1"/>
                          </a:solidFill>
                        </a:rPr>
                        <a:t>How to solve today’s challenges</a:t>
                      </a:r>
                      <a:endParaRPr sz="14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solidFill>
                            <a:schemeClr val="dk1"/>
                          </a:solidFill>
                        </a:rPr>
                        <a:t>How to solve today’s challenges: </a:t>
                      </a:r>
                      <a:r>
                        <a:rPr lang="en-GB" sz="1100" u="none" cap="none" strike="noStrike"/>
                        <a:t>Recommendations</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New digital services depend on access to data in a fair  market</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solidFill>
                            <a:schemeClr val="dk1"/>
                          </a:solidFill>
                        </a:rPr>
                        <a:t>Benefits of NSG</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Proofs of concepts and prototypes</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Milestones</a:t>
                      </a:r>
                      <a:endParaRPr sz="11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200000"/>
                        </a:lnSpc>
                        <a:spcBef>
                          <a:spcPts val="0"/>
                        </a:spcBef>
                        <a:spcAft>
                          <a:spcPts val="0"/>
                        </a:spcAft>
                        <a:buClr>
                          <a:schemeClr val="dk1"/>
                        </a:buClr>
                        <a:buSzPts val="1100"/>
                        <a:buFont typeface="Arial"/>
                        <a:buNone/>
                      </a:pPr>
                      <a:r>
                        <a:rPr lang="en-GB" sz="1100" u="none" cap="none" strike="noStrike"/>
                        <a:t>3</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4-5</a:t>
                      </a:r>
                      <a:endParaRPr sz="14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6</a:t>
                      </a:r>
                      <a:r>
                        <a:rPr lang="en-GB" sz="1100" u="none" cap="none" strike="noStrike">
                          <a:latin typeface="Arial"/>
                          <a:ea typeface="Arial"/>
                          <a:cs typeface="Arial"/>
                          <a:sym typeface="Arial"/>
                        </a:rPr>
                        <a:t>-</a:t>
                      </a:r>
                      <a:r>
                        <a:rPr lang="en-GB" sz="1100" u="none" cap="none" strike="noStrike"/>
                        <a:t>7</a:t>
                      </a:r>
                      <a:endParaRPr sz="14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8</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9</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10</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11</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12</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13</a:t>
                      </a:r>
                      <a:endParaRPr sz="1100" u="none" cap="none" strike="noStrike"/>
                    </a:p>
                    <a:p>
                      <a:pPr indent="0" lvl="0" marL="0" marR="0" rtl="0" algn="r">
                        <a:lnSpc>
                          <a:spcPct val="200000"/>
                        </a:lnSpc>
                        <a:spcBef>
                          <a:spcPts val="0"/>
                        </a:spcBef>
                        <a:spcAft>
                          <a:spcPts val="0"/>
                        </a:spcAft>
                        <a:buClr>
                          <a:schemeClr val="dk1"/>
                        </a:buClr>
                        <a:buSzPts val="1100"/>
                        <a:buFont typeface="Arial"/>
                        <a:buNone/>
                      </a:pPr>
                      <a:r>
                        <a:t/>
                      </a:r>
                      <a:endParaRPr sz="1100" u="none" cap="none" strike="noStrike"/>
                    </a:p>
                    <a:p>
                      <a:pPr indent="0" lvl="0" marL="0" marR="0" rtl="0" algn="r">
                        <a:lnSpc>
                          <a:spcPct val="200000"/>
                        </a:lnSpc>
                        <a:spcBef>
                          <a:spcPts val="0"/>
                        </a:spcBef>
                        <a:spcAft>
                          <a:spcPts val="0"/>
                        </a:spcAft>
                        <a:buClr>
                          <a:schemeClr val="dk1"/>
                        </a:buClr>
                        <a:buSzPts val="1100"/>
                        <a:buFont typeface="Arial"/>
                        <a:buNone/>
                      </a:pPr>
                      <a:r>
                        <a:t/>
                      </a:r>
                      <a:endParaRPr sz="1100" u="none" cap="none" strike="noStrike"/>
                    </a:p>
                    <a:p>
                      <a:pPr indent="0" lvl="0" marL="0" marR="0" rtl="0" algn="r">
                        <a:lnSpc>
                          <a:spcPct val="200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53" name="Google Shape;353;p2"/>
          <p:cNvGraphicFramePr/>
          <p:nvPr/>
        </p:nvGraphicFramePr>
        <p:xfrm>
          <a:off x="5977219" y="1556945"/>
          <a:ext cx="3000000" cy="3000000"/>
        </p:xfrm>
        <a:graphic>
          <a:graphicData uri="http://schemas.openxmlformats.org/drawingml/2006/table">
            <a:tbl>
              <a:tblPr>
                <a:noFill/>
                <a:tableStyleId>{D9F71940-CCCB-4745-8AA3-CE7D9DC68482}</a:tableStyleId>
              </a:tblPr>
              <a:tblGrid>
                <a:gridCol w="4385600"/>
                <a:gridCol w="628175"/>
              </a:tblGrid>
              <a:tr h="4799400">
                <a:tc>
                  <a:txBody>
                    <a:bodyPr/>
                    <a:lstStyle/>
                    <a:p>
                      <a:pPr indent="0" lvl="0" marL="0" marR="0" rtl="0" algn="l">
                        <a:lnSpc>
                          <a:spcPct val="200000"/>
                        </a:lnSpc>
                        <a:spcBef>
                          <a:spcPts val="0"/>
                        </a:spcBef>
                        <a:spcAft>
                          <a:spcPts val="0"/>
                        </a:spcAft>
                        <a:buClr>
                          <a:schemeClr val="dk1"/>
                        </a:buClr>
                        <a:buSzPts val="1100"/>
                        <a:buFont typeface="Arial"/>
                        <a:buNone/>
                      </a:pPr>
                      <a:r>
                        <a:rPr lang="en-GB" sz="1100" u="none" cap="none" strike="noStrike"/>
                        <a:t>Diagram: Capabilities and goals, 2020-2027</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Implementation: Collaboration, Changes, and Co-creation </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Implementation: Major changes for stakeholders</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Budget and possible common Nordic infrastructure</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Budget </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Future perspectives - Product Information</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Partners in the Nordic Smart Government Programme</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Appendix introduction and index</a:t>
                      </a:r>
                      <a:endParaRPr sz="1100" u="none" cap="none" strike="noStrike"/>
                    </a:p>
                    <a:p>
                      <a:pPr indent="0" lvl="0" marL="0" marR="0" rtl="0" algn="l">
                        <a:lnSpc>
                          <a:spcPct val="200000"/>
                        </a:lnSpc>
                        <a:spcBef>
                          <a:spcPts val="0"/>
                        </a:spcBef>
                        <a:spcAft>
                          <a:spcPts val="0"/>
                        </a:spcAft>
                        <a:buClr>
                          <a:schemeClr val="dk1"/>
                        </a:buClr>
                        <a:buSzPts val="1100"/>
                        <a:buFont typeface="Arial"/>
                        <a:buNone/>
                      </a:pPr>
                      <a:r>
                        <a:rPr lang="en-GB" sz="1100" u="none" cap="none" strike="noStrike"/>
                        <a:t>Graphic: Data flows of NSG</a:t>
                      </a:r>
                      <a:endParaRPr sz="11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200000"/>
                        </a:lnSpc>
                        <a:spcBef>
                          <a:spcPts val="0"/>
                        </a:spcBef>
                        <a:spcAft>
                          <a:spcPts val="0"/>
                        </a:spcAft>
                        <a:buClr>
                          <a:schemeClr val="dk1"/>
                        </a:buClr>
                        <a:buSzPts val="1100"/>
                        <a:buFont typeface="Arial"/>
                        <a:buNone/>
                      </a:pPr>
                      <a:r>
                        <a:rPr lang="en-GB" sz="1100" u="none" cap="none" strike="noStrike"/>
                        <a:t>14</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15</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16</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17</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18</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19</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20</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21-22</a:t>
                      </a:r>
                      <a:endParaRPr sz="1100" u="none" cap="none" strike="noStrike"/>
                    </a:p>
                    <a:p>
                      <a:pPr indent="0" lvl="0" marL="0" marR="0" rtl="0" algn="r">
                        <a:lnSpc>
                          <a:spcPct val="200000"/>
                        </a:lnSpc>
                        <a:spcBef>
                          <a:spcPts val="0"/>
                        </a:spcBef>
                        <a:spcAft>
                          <a:spcPts val="0"/>
                        </a:spcAft>
                        <a:buClr>
                          <a:schemeClr val="dk1"/>
                        </a:buClr>
                        <a:buSzPts val="1100"/>
                        <a:buFont typeface="Arial"/>
                        <a:buNone/>
                      </a:pPr>
                      <a:r>
                        <a:rPr lang="en-GB" sz="1100" u="none" cap="none" strike="noStrike"/>
                        <a:t>23</a:t>
                      </a:r>
                      <a:endParaRPr sz="1100" u="none" cap="none" strike="noStrike"/>
                    </a:p>
                    <a:p>
                      <a:pPr indent="0" lvl="0" marL="0" marR="0" rtl="0" algn="r">
                        <a:lnSpc>
                          <a:spcPct val="200000"/>
                        </a:lnSpc>
                        <a:spcBef>
                          <a:spcPts val="0"/>
                        </a:spcBef>
                        <a:spcAft>
                          <a:spcPts val="0"/>
                        </a:spcAft>
                        <a:buClr>
                          <a:schemeClr val="dk1"/>
                        </a:buClr>
                        <a:buSzPts val="1100"/>
                        <a:buFont typeface="Arial"/>
                        <a:buNone/>
                      </a:pPr>
                      <a:r>
                        <a:t/>
                      </a:r>
                      <a:endParaRPr sz="1100" u="none" cap="none" strike="noStrike"/>
                    </a:p>
                    <a:p>
                      <a:pPr indent="0" lvl="0" marL="0" marR="0" rtl="0" algn="ctr">
                        <a:lnSpc>
                          <a:spcPct val="200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54" name="Google Shape;354;p2"/>
          <p:cNvSpPr txBox="1"/>
          <p:nvPr/>
        </p:nvSpPr>
        <p:spPr>
          <a:xfrm>
            <a:off x="6084225" y="5072625"/>
            <a:ext cx="5077200" cy="1134000"/>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Please contribute to making this an even better roadmap by commenting in the present draft.</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Deadline for comments: </a:t>
            </a:r>
            <a:r>
              <a:rPr lang="en-GB" sz="1800">
                <a:solidFill>
                  <a:srgbClr val="FF0000"/>
                </a:solidFill>
                <a:latin typeface="Calibri"/>
                <a:ea typeface="Calibri"/>
                <a:cs typeface="Calibri"/>
                <a:sym typeface="Calibri"/>
              </a:rPr>
              <a:t>30</a:t>
            </a:r>
            <a:r>
              <a:rPr b="0" i="0" lang="en-GB" sz="1800" u="none" cap="none" strike="noStrike">
                <a:solidFill>
                  <a:srgbClr val="FF0000"/>
                </a:solidFill>
                <a:latin typeface="Calibri"/>
                <a:ea typeface="Calibri"/>
                <a:cs typeface="Calibri"/>
                <a:sym typeface="Calibri"/>
              </a:rPr>
              <a:t>th of </a:t>
            </a:r>
            <a:r>
              <a:rPr lang="en-GB" sz="1800">
                <a:solidFill>
                  <a:srgbClr val="FF0000"/>
                </a:solidFill>
                <a:latin typeface="Calibri"/>
                <a:ea typeface="Calibri"/>
                <a:cs typeface="Calibri"/>
                <a:sym typeface="Calibri"/>
              </a:rPr>
              <a:t>April</a:t>
            </a:r>
            <a:r>
              <a:rPr b="0" i="0" lang="en-GB" sz="1800" u="none" cap="none" strike="noStrike">
                <a:solidFill>
                  <a:srgbClr val="FF0000"/>
                </a:solidFill>
                <a:latin typeface="Calibri"/>
                <a:ea typeface="Calibri"/>
                <a:cs typeface="Calibri"/>
                <a:sym typeface="Calibri"/>
              </a:rPr>
              <a:t> 2020</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g7036d43cc6_14_58"/>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32" name="Google Shape;632;g7036d43cc6_14_58"/>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33" name="Google Shape;633;g7036d43cc6_14_58"/>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62626"/>
                </a:solidFill>
                <a:latin typeface="Arial"/>
                <a:ea typeface="Arial"/>
                <a:cs typeface="Arial"/>
                <a:sym typeface="Arial"/>
              </a:rPr>
              <a:t>Nordic collaboration in NSG 3.0 (2018-2020)</a:t>
            </a:r>
            <a:endParaRPr b="0" i="0" sz="1400" u="none" cap="none" strike="noStrike">
              <a:solidFill>
                <a:srgbClr val="000000"/>
              </a:solidFill>
              <a:latin typeface="Arial"/>
              <a:ea typeface="Arial"/>
              <a:cs typeface="Arial"/>
              <a:sym typeface="Arial"/>
            </a:endParaRPr>
          </a:p>
        </p:txBody>
      </p:sp>
      <p:sp>
        <p:nvSpPr>
          <p:cNvPr id="634" name="Google Shape;634;g7036d43cc6_14_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cxnSp>
        <p:nvCxnSpPr>
          <p:cNvPr id="635" name="Google Shape;635;g7036d43cc6_14_58"/>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636" name="Google Shape;636;g7036d43cc6_14_58"/>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37" name="Google Shape;637;g7036d43cc6_14_58"/>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38" name="Google Shape;638;g7036d43cc6_14_58"/>
          <p:cNvSpPr txBox="1"/>
          <p:nvPr/>
        </p:nvSpPr>
        <p:spPr>
          <a:xfrm>
            <a:off x="1279550" y="2378138"/>
            <a:ext cx="4544400" cy="1590600"/>
          </a:xfrm>
          <a:prstGeom prst="rect">
            <a:avLst/>
          </a:prstGeom>
          <a:solidFill>
            <a:srgbClr val="6CB86C">
              <a:alpha val="12156"/>
            </a:srgbClr>
          </a:solidFill>
          <a:ln>
            <a:noFill/>
          </a:ln>
        </p:spPr>
        <p:txBody>
          <a:bodyPr anchorCtr="0" anchor="t" bIns="91425" lIns="91425" spcFirstLastPara="1" rIns="91425" wrap="square" tIns="91425">
            <a:noAutofit/>
          </a:bodyPr>
          <a:lstStyle/>
          <a:p>
            <a:pPr indent="-304800" lvl="0" marL="457200" marR="0" rtl="0" algn="l">
              <a:lnSpc>
                <a:spcPct val="150000"/>
              </a:lnSpc>
              <a:spcBef>
                <a:spcPts val="150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Brønnøysund Register Centre, Norway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Norwegian Tax Authority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Norwegian Statistical Agency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Norwegian Digitalisation Agency</a:t>
            </a:r>
            <a:endParaRPr b="0" i="0" sz="1200" u="none" cap="none" strike="noStrike">
              <a:solidFill>
                <a:srgbClr val="212529"/>
              </a:solidFill>
              <a:latin typeface="Arial"/>
              <a:ea typeface="Arial"/>
              <a:cs typeface="Arial"/>
              <a:sym typeface="Arial"/>
            </a:endParaRPr>
          </a:p>
        </p:txBody>
      </p:sp>
      <p:sp>
        <p:nvSpPr>
          <p:cNvPr id="639" name="Google Shape;639;g7036d43cc6_14_58"/>
          <p:cNvSpPr/>
          <p:nvPr/>
        </p:nvSpPr>
        <p:spPr>
          <a:xfrm>
            <a:off x="426825" y="1314575"/>
            <a:ext cx="11400000" cy="731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1200"/>
              <a:buFont typeface="Arial"/>
              <a:buNone/>
            </a:pPr>
            <a:r>
              <a:rPr b="0" i="0" lang="en-GB" sz="1550" u="none" cap="none" strike="noStrike">
                <a:solidFill>
                  <a:schemeClr val="dk1"/>
                </a:solidFill>
                <a:latin typeface="Arial"/>
                <a:ea typeface="Arial"/>
                <a:cs typeface="Arial"/>
                <a:sym typeface="Arial"/>
                <a:extLst>
                  <a:ext uri="http://customooxmlschemas.google.com/">
                    <go:slidesCustomData xmlns:go="http://customooxmlschemas.google.com/" textRoundtripDataId="100"/>
                  </a:ext>
                </a:extLst>
              </a:rPr>
              <a:t>The five Nordic Business Registries are contract partners of Nordic Smart Government 3.0 (2018-2020). The work so far has been performed in collaboration between 18 Nordic government organisations, participating in the work​ to varying degrees.</a:t>
            </a:r>
            <a:endParaRPr b="0" i="0" sz="1400" u="none" cap="none" strike="noStrike">
              <a:solidFill>
                <a:srgbClr val="000000"/>
              </a:solidFill>
              <a:latin typeface="Arial"/>
              <a:ea typeface="Arial"/>
              <a:cs typeface="Arial"/>
              <a:sym typeface="Arial"/>
            </a:endParaRPr>
          </a:p>
        </p:txBody>
      </p:sp>
      <p:sp>
        <p:nvSpPr>
          <p:cNvPr id="640" name="Google Shape;640;g7036d43cc6_14_58"/>
          <p:cNvSpPr txBox="1"/>
          <p:nvPr/>
        </p:nvSpPr>
        <p:spPr>
          <a:xfrm>
            <a:off x="1279550" y="4273600"/>
            <a:ext cx="4544400" cy="1590600"/>
          </a:xfrm>
          <a:prstGeom prst="rect">
            <a:avLst/>
          </a:prstGeom>
          <a:solidFill>
            <a:srgbClr val="6CB86C">
              <a:alpha val="12156"/>
            </a:srgbClr>
          </a:solidFill>
          <a:ln>
            <a:noFill/>
          </a:ln>
        </p:spPr>
        <p:txBody>
          <a:bodyPr anchorCtr="0" anchor="t" bIns="91425" lIns="91425" spcFirstLastPara="1" rIns="91425" wrap="square" tIns="91425">
            <a:noAutofit/>
          </a:bodyPr>
          <a:lstStyle/>
          <a:p>
            <a:pPr indent="-304800" lvl="0" marL="457200" marR="0" rtl="0" algn="l">
              <a:lnSpc>
                <a:spcPct val="150000"/>
              </a:lnSpc>
              <a:spcBef>
                <a:spcPts val="150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Iceland Revenue and Customs</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Icelandic Statistical Agency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Icelandic Ministry of Finance and Economic Affairs</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Icelandic Ministry of Industry and Innovation</a:t>
            </a:r>
            <a:endParaRPr b="0" i="0" sz="1200" u="none" cap="none" strike="noStrike">
              <a:solidFill>
                <a:srgbClr val="212529"/>
              </a:solidFill>
              <a:latin typeface="Arial"/>
              <a:ea typeface="Arial"/>
              <a:cs typeface="Arial"/>
              <a:sym typeface="Arial"/>
            </a:endParaRPr>
          </a:p>
        </p:txBody>
      </p:sp>
      <p:sp>
        <p:nvSpPr>
          <p:cNvPr id="641" name="Google Shape;641;g7036d43cc6_14_58"/>
          <p:cNvSpPr txBox="1"/>
          <p:nvPr/>
        </p:nvSpPr>
        <p:spPr>
          <a:xfrm>
            <a:off x="7101600" y="2077675"/>
            <a:ext cx="4544400" cy="1194900"/>
          </a:xfrm>
          <a:prstGeom prst="rect">
            <a:avLst/>
          </a:prstGeom>
          <a:solidFill>
            <a:srgbClr val="6CB86C">
              <a:alpha val="12156"/>
            </a:srgbClr>
          </a:solidFill>
          <a:ln>
            <a:noFill/>
          </a:ln>
        </p:spPr>
        <p:txBody>
          <a:bodyPr anchorCtr="0" anchor="t" bIns="91425" lIns="91425" spcFirstLastPara="1" rIns="91425" wrap="square" tIns="91425">
            <a:noAutofit/>
          </a:bodyPr>
          <a:lstStyle/>
          <a:p>
            <a:pPr indent="-304800" lvl="0" marL="457200" marR="0" rtl="0" algn="l">
              <a:lnSpc>
                <a:spcPct val="150000"/>
              </a:lnSpc>
              <a:spcBef>
                <a:spcPts val="100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Danish Business Authority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Danish Tax Authority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extLst>
                  <a:ext uri="http://customooxmlschemas.google.com/">
                    <go:slidesCustomData xmlns:go="http://customooxmlschemas.google.com/" textRoundtripDataId="101"/>
                  </a:ext>
                </a:extLst>
              </a:rPr>
              <a:t>Statistics </a:t>
            </a:r>
            <a:r>
              <a:rPr b="0" i="0" lang="en-GB" sz="1200" u="none" cap="none" strike="noStrike">
                <a:solidFill>
                  <a:srgbClr val="212529"/>
                </a:solidFill>
                <a:latin typeface="Arial"/>
                <a:ea typeface="Arial"/>
                <a:cs typeface="Arial"/>
                <a:sym typeface="Arial"/>
              </a:rPr>
              <a:t>Denmark</a:t>
            </a:r>
            <a:endParaRPr b="0" i="0" sz="1200" u="none" cap="none" strike="noStrike">
              <a:solidFill>
                <a:srgbClr val="212529"/>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212529"/>
              </a:solidFill>
              <a:latin typeface="Arial"/>
              <a:ea typeface="Arial"/>
              <a:cs typeface="Arial"/>
              <a:sym typeface="Arial"/>
            </a:endParaRPr>
          </a:p>
        </p:txBody>
      </p:sp>
      <p:sp>
        <p:nvSpPr>
          <p:cNvPr id="642" name="Google Shape;642;g7036d43cc6_14_58"/>
          <p:cNvSpPr txBox="1"/>
          <p:nvPr/>
        </p:nvSpPr>
        <p:spPr>
          <a:xfrm>
            <a:off x="7101600" y="3463038"/>
            <a:ext cx="4544400" cy="1194900"/>
          </a:xfrm>
          <a:prstGeom prst="rect">
            <a:avLst/>
          </a:prstGeom>
          <a:solidFill>
            <a:srgbClr val="6CB86C">
              <a:alpha val="12156"/>
            </a:srgbClr>
          </a:solidFill>
          <a:ln>
            <a:noFill/>
          </a:ln>
        </p:spPr>
        <p:txBody>
          <a:bodyPr anchorCtr="0" anchor="t" bIns="91425" lIns="91425" spcFirstLastPara="1" rIns="91425" wrap="square" tIns="91425">
            <a:noAutofit/>
          </a:bodyPr>
          <a:lstStyle/>
          <a:p>
            <a:pPr indent="-304800" lvl="0" marL="457200" marR="0" rtl="0" algn="l">
              <a:lnSpc>
                <a:spcPct val="150000"/>
              </a:lnSpc>
              <a:spcBef>
                <a:spcPts val="100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Swedish Companies Registration Office</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Swedish Tax Authority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Swedish Statistical Agency</a:t>
            </a:r>
            <a:endParaRPr b="0" i="0" sz="1200" u="none" cap="none" strike="noStrike">
              <a:solidFill>
                <a:srgbClr val="212529"/>
              </a:solidFill>
              <a:latin typeface="Arial"/>
              <a:ea typeface="Arial"/>
              <a:cs typeface="Arial"/>
              <a:sym typeface="Arial"/>
            </a:endParaRPr>
          </a:p>
        </p:txBody>
      </p:sp>
      <p:sp>
        <p:nvSpPr>
          <p:cNvPr id="643" name="Google Shape;643;g7036d43cc6_14_58"/>
          <p:cNvSpPr txBox="1"/>
          <p:nvPr/>
        </p:nvSpPr>
        <p:spPr>
          <a:xfrm>
            <a:off x="7101600" y="4848425"/>
            <a:ext cx="4544400" cy="1507800"/>
          </a:xfrm>
          <a:prstGeom prst="rect">
            <a:avLst/>
          </a:prstGeom>
          <a:solidFill>
            <a:srgbClr val="6CB86C">
              <a:alpha val="12156"/>
            </a:srgbClr>
          </a:solidFill>
          <a:ln>
            <a:noFill/>
          </a:ln>
        </p:spPr>
        <p:txBody>
          <a:bodyPr anchorCtr="0" anchor="t" bIns="91425" lIns="91425" spcFirstLastPara="1" rIns="91425" wrap="square" tIns="91425">
            <a:noAutofit/>
          </a:bodyPr>
          <a:lstStyle/>
          <a:p>
            <a:pPr indent="-304800" lvl="0" marL="457200" marR="0" rtl="0" algn="l">
              <a:lnSpc>
                <a:spcPct val="150000"/>
              </a:lnSpc>
              <a:spcBef>
                <a:spcPts val="100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Finnish Patent &amp; Registration Office</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The Finnish Tax Authority</a:t>
            </a:r>
            <a:endParaRPr b="0" i="0" sz="1200" u="none" cap="none" strike="noStrike">
              <a:solidFill>
                <a:srgbClr val="212529"/>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State Treasury</a:t>
            </a:r>
            <a:endParaRPr b="0" i="0" sz="1400" u="none" cap="none" strike="noStrike">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rgbClr val="212529"/>
              </a:buClr>
              <a:buSzPts val="1200"/>
              <a:buFont typeface="Arial"/>
              <a:buChar char="●"/>
            </a:pPr>
            <a:r>
              <a:rPr b="0" i="0" lang="en-GB" sz="1200" u="none" cap="none" strike="noStrike">
                <a:solidFill>
                  <a:srgbClr val="212529"/>
                </a:solidFill>
                <a:latin typeface="Arial"/>
                <a:ea typeface="Arial"/>
                <a:cs typeface="Arial"/>
                <a:sym typeface="Arial"/>
              </a:rPr>
              <a:t>Statistics Finland</a:t>
            </a:r>
            <a:endParaRPr b="0" i="0" sz="1200" u="none" cap="none" strike="noStrike">
              <a:solidFill>
                <a:srgbClr val="212529"/>
              </a:solidFill>
              <a:latin typeface="Arial"/>
              <a:ea typeface="Arial"/>
              <a:cs typeface="Arial"/>
              <a:sym typeface="Arial"/>
            </a:endParaRPr>
          </a:p>
        </p:txBody>
      </p:sp>
      <p:pic>
        <p:nvPicPr>
          <p:cNvPr id="644" name="Google Shape;644;g7036d43cc6_14_58"/>
          <p:cNvPicPr preferRelativeResize="0"/>
          <p:nvPr/>
        </p:nvPicPr>
        <p:blipFill rotWithShape="1">
          <a:blip r:embed="rId3">
            <a:alphaModFix/>
          </a:blip>
          <a:srcRect b="0" l="0" r="0" t="0"/>
          <a:stretch/>
        </p:blipFill>
        <p:spPr>
          <a:xfrm>
            <a:off x="492373" y="2929875"/>
            <a:ext cx="787174" cy="572500"/>
          </a:xfrm>
          <a:prstGeom prst="rect">
            <a:avLst/>
          </a:prstGeom>
          <a:noFill/>
          <a:ln>
            <a:noFill/>
          </a:ln>
        </p:spPr>
      </p:pic>
      <p:pic>
        <p:nvPicPr>
          <p:cNvPr id="645" name="Google Shape;645;g7036d43cc6_14_58"/>
          <p:cNvPicPr preferRelativeResize="0"/>
          <p:nvPr/>
        </p:nvPicPr>
        <p:blipFill rotWithShape="1">
          <a:blip r:embed="rId4">
            <a:alphaModFix/>
          </a:blip>
          <a:srcRect b="0" l="0" r="0" t="0"/>
          <a:stretch/>
        </p:blipFill>
        <p:spPr>
          <a:xfrm>
            <a:off x="492375" y="4785513"/>
            <a:ext cx="787175" cy="566766"/>
          </a:xfrm>
          <a:prstGeom prst="rect">
            <a:avLst/>
          </a:prstGeom>
          <a:noFill/>
          <a:ln>
            <a:noFill/>
          </a:ln>
        </p:spPr>
      </p:pic>
      <p:pic>
        <p:nvPicPr>
          <p:cNvPr id="646" name="Google Shape;646;g7036d43cc6_14_58"/>
          <p:cNvPicPr preferRelativeResize="0"/>
          <p:nvPr/>
        </p:nvPicPr>
        <p:blipFill rotWithShape="1">
          <a:blip r:embed="rId5">
            <a:alphaModFix/>
          </a:blip>
          <a:srcRect b="0" l="0" r="0" t="0"/>
          <a:stretch/>
        </p:blipFill>
        <p:spPr>
          <a:xfrm>
            <a:off x="6314425" y="2391751"/>
            <a:ext cx="787176" cy="566751"/>
          </a:xfrm>
          <a:prstGeom prst="rect">
            <a:avLst/>
          </a:prstGeom>
          <a:noFill/>
          <a:ln>
            <a:noFill/>
          </a:ln>
        </p:spPr>
      </p:pic>
      <p:pic>
        <p:nvPicPr>
          <p:cNvPr id="647" name="Google Shape;647;g7036d43cc6_14_58"/>
          <p:cNvPicPr preferRelativeResize="0"/>
          <p:nvPr/>
        </p:nvPicPr>
        <p:blipFill rotWithShape="1">
          <a:blip r:embed="rId6">
            <a:alphaModFix/>
          </a:blip>
          <a:srcRect b="0" l="0" r="0" t="0"/>
          <a:stretch/>
        </p:blipFill>
        <p:spPr>
          <a:xfrm>
            <a:off x="6314425" y="3691975"/>
            <a:ext cx="787176" cy="572499"/>
          </a:xfrm>
          <a:prstGeom prst="rect">
            <a:avLst/>
          </a:prstGeom>
          <a:noFill/>
          <a:ln>
            <a:noFill/>
          </a:ln>
        </p:spPr>
      </p:pic>
      <p:pic>
        <p:nvPicPr>
          <p:cNvPr id="648" name="Google Shape;648;g7036d43cc6_14_58"/>
          <p:cNvPicPr preferRelativeResize="0"/>
          <p:nvPr/>
        </p:nvPicPr>
        <p:blipFill rotWithShape="1">
          <a:blip r:embed="rId7">
            <a:alphaModFix/>
          </a:blip>
          <a:srcRect b="0" l="0" r="0" t="0"/>
          <a:stretch/>
        </p:blipFill>
        <p:spPr>
          <a:xfrm>
            <a:off x="6314425" y="5316077"/>
            <a:ext cx="787175" cy="572501"/>
          </a:xfrm>
          <a:prstGeom prst="rect">
            <a:avLst/>
          </a:prstGeom>
          <a:noFill/>
          <a:ln>
            <a:noFill/>
          </a:ln>
          <a:effectLst>
            <a:outerShdw blurRad="57150" rotWithShape="0" algn="bl" dist="9525">
              <a:srgbClr val="000000">
                <a:alpha val="14117"/>
              </a:srgbClr>
            </a:outerShdw>
          </a:effectLst>
        </p:spPr>
      </p:pic>
      <p:sp>
        <p:nvSpPr>
          <p:cNvPr id="649" name="Google Shape;649;g7036d43cc6_14_58"/>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g7ee300d8b6_10_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656" name="Google Shape;656;g7ee300d8b6_10_23"/>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 Appendix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62626"/>
                </a:solidFill>
                <a:latin typeface="Arial"/>
                <a:ea typeface="Arial"/>
                <a:cs typeface="Arial"/>
                <a:sym typeface="Arial"/>
              </a:rPr>
              <a:t>Introduction to appendix</a:t>
            </a:r>
            <a:endParaRPr b="0" i="0" sz="1400" u="none" cap="none" strike="noStrike">
              <a:solidFill>
                <a:srgbClr val="000000"/>
              </a:solidFill>
              <a:latin typeface="Arial"/>
              <a:ea typeface="Arial"/>
              <a:cs typeface="Arial"/>
              <a:sym typeface="Arial"/>
            </a:endParaRPr>
          </a:p>
        </p:txBody>
      </p:sp>
      <p:cxnSp>
        <p:nvCxnSpPr>
          <p:cNvPr id="657" name="Google Shape;657;g7ee300d8b6_10_23"/>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658" name="Google Shape;658;g7ee300d8b6_10_23"/>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659" name="Google Shape;659;g7ee300d8b6_10_23"/>
          <p:cNvGraphicFramePr/>
          <p:nvPr/>
        </p:nvGraphicFramePr>
        <p:xfrm>
          <a:off x="406957" y="1665002"/>
          <a:ext cx="3000000" cy="3000000"/>
        </p:xfrm>
        <a:graphic>
          <a:graphicData uri="http://schemas.openxmlformats.org/drawingml/2006/table">
            <a:tbl>
              <a:tblPr>
                <a:noFill/>
                <a:tableStyleId>{D9F71940-CCCB-4745-8AA3-CE7D9DC68482}</a:tableStyleId>
              </a:tblPr>
              <a:tblGrid>
                <a:gridCol w="5517050"/>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t>The appendix of this roadmap further details the vision and recommendations of NSG. First, the roadmap appendix visualises the recommendations on national levels and on a common Nordic level in a set of diagrams. These diagrams show a timeline of the main blocks of actions relevant in each national setting, and across the Nordics. The actions found in the diagrams are organised according to capabilities - high-level stable concepts describing the function or ability that actors must achieve </a:t>
                      </a:r>
                      <a:r>
                        <a:rPr lang="en-GB" sz="1200" u="none" cap="none" strike="noStrike">
                          <a:solidFill>
                            <a:schemeClr val="dk1"/>
                          </a:solidFill>
                        </a:rPr>
                        <a:t>in the ecosystem.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 capabilities may be implemented in various ways. NSG 3.0 has proposed a number of actions for businesses, business systems, government and others, to fulfill the vision of NSG and ensure the implementation of the capabilities. The actions are a menu of ideas, and need to be assessed for relevance in each country.</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660" name="Google Shape;660;g7ee300d8b6_10_23"/>
          <p:cNvGraphicFramePr/>
          <p:nvPr/>
        </p:nvGraphicFramePr>
        <p:xfrm>
          <a:off x="6052282" y="1665002"/>
          <a:ext cx="3000000" cy="3000000"/>
        </p:xfrm>
        <a:graphic>
          <a:graphicData uri="http://schemas.openxmlformats.org/drawingml/2006/table">
            <a:tbl>
              <a:tblPr>
                <a:noFill/>
                <a:tableStyleId>{D9F71940-CCCB-4745-8AA3-CE7D9DC68482}</a:tableStyleId>
              </a:tblPr>
              <a:tblGrid>
                <a:gridCol w="5467725"/>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 six capability areas in the diagrams (see graphic presentation on page 1</a:t>
                      </a:r>
                      <a:r>
                        <a:rPr lang="en-GB" sz="1200">
                          <a:solidFill>
                            <a:schemeClr val="dk1"/>
                          </a:solidFill>
                        </a:rPr>
                        <a:t>4</a:t>
                      </a:r>
                      <a:r>
                        <a:rPr lang="en-GB" sz="1200" u="none" cap="none" strike="noStrike">
                          <a:solidFill>
                            <a:schemeClr val="dk1"/>
                          </a:solidFill>
                        </a:rPr>
                        <a:t>) and the underlying capabilities of NSG come from assessing the vision and the drivers and needs of different stakeholders. </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Digital business document adoption.  The standardisation, acquisition of digital invoices, receipts, orders and bank account statements and the adoption of them in business-to-business. </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Availability of transaction level information - in order to support sharing data with partners, portability, and audit. Includes common representation of transactions.</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Reporting and analytics - reports and access to aggregated data and understanding the data across businesses.</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Compliance - making sure the businesses have the resources they need to be compliant . Including ensuring services that check validity and quality of business documents and parties e.g. to prevent fraud</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Data protection - making sure data is well protected across the value network, restricting access, safeguarding data, maintaining availability and provide traceability</a:t>
                      </a:r>
                      <a:endParaRPr sz="1200" u="none" cap="none" strike="noStrike">
                        <a:solidFill>
                          <a:schemeClr val="dk1"/>
                        </a:solidFil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GB" sz="1200" u="none" cap="none" strike="noStrike">
                          <a:solidFill>
                            <a:schemeClr val="dk1"/>
                          </a:solidFill>
                        </a:rPr>
                        <a:t>Governance of the ecosystem at national and Nordic level.</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66" name="Google Shape;666;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67" name="Google Shape;667;g7ee300d8b6_10_1"/>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3AA04B"/>
                </a:solidFill>
                <a:latin typeface="Arial"/>
                <a:ea typeface="Arial"/>
                <a:cs typeface="Arial"/>
                <a:sym typeface="Arial"/>
              </a:rPr>
              <a:t>Nordic Smart Government: Appendix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262626"/>
                </a:solidFill>
                <a:latin typeface="Arial"/>
                <a:ea typeface="Arial"/>
                <a:cs typeface="Arial"/>
                <a:sym typeface="Arial"/>
              </a:rPr>
              <a:t>Table of contents</a:t>
            </a:r>
            <a:r>
              <a:rPr b="0" i="0" lang="en-GB" sz="1400" u="none" cap="none" strike="noStrike">
                <a:solidFill>
                  <a:srgbClr val="FF0000"/>
                </a:solidFill>
                <a:latin typeface="Arial"/>
                <a:ea typeface="Arial"/>
                <a:cs typeface="Arial"/>
                <a:sym typeface="Arial"/>
              </a:rPr>
              <a:t> - preliminary</a:t>
            </a:r>
            <a:endParaRPr b="0" i="0" sz="1400" u="none" cap="none" strike="noStrike">
              <a:solidFill>
                <a:srgbClr val="FF0000"/>
              </a:solidFill>
              <a:latin typeface="Arial"/>
              <a:ea typeface="Arial"/>
              <a:cs typeface="Arial"/>
              <a:sym typeface="Arial"/>
            </a:endParaRPr>
          </a:p>
        </p:txBody>
      </p:sp>
      <p:sp>
        <p:nvSpPr>
          <p:cNvPr id="668" name="Google Shape;668;g7ee300d8b6_1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cxnSp>
        <p:nvCxnSpPr>
          <p:cNvPr id="669" name="Google Shape;669;g7ee300d8b6_10_1"/>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670" name="Google Shape;670;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71" name="Google Shape;671;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graphicFrame>
        <p:nvGraphicFramePr>
          <p:cNvPr id="672" name="Google Shape;672;g7ee300d8b6_10_1"/>
          <p:cNvGraphicFramePr/>
          <p:nvPr/>
        </p:nvGraphicFramePr>
        <p:xfrm>
          <a:off x="5717394" y="2002602"/>
          <a:ext cx="3000000" cy="3000000"/>
        </p:xfrm>
        <a:graphic>
          <a:graphicData uri="http://schemas.openxmlformats.org/drawingml/2006/table">
            <a:tbl>
              <a:tblPr>
                <a:noFill/>
                <a:tableStyleId>{D9F71940-CCCB-4745-8AA3-CE7D9DC68482}</a:tableStyleId>
              </a:tblPr>
              <a:tblGrid>
                <a:gridCol w="5074525"/>
              </a:tblGrid>
              <a:tr h="2705100">
                <a:tc>
                  <a:txBody>
                    <a:bodyPr/>
                    <a:lstStyle/>
                    <a:p>
                      <a:pPr indent="0" lvl="0" marL="0" marR="0" rtl="0" algn="l">
                        <a:lnSpc>
                          <a:spcPct val="150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457200" marR="0" rtl="0" algn="l">
                        <a:lnSpc>
                          <a:spcPct val="100000"/>
                        </a:lnSpc>
                        <a:spcBef>
                          <a:spcPts val="1000"/>
                        </a:spcBef>
                        <a:spcAft>
                          <a:spcPts val="0"/>
                        </a:spcAft>
                        <a:buClr>
                          <a:schemeClr val="dk1"/>
                        </a:buClr>
                        <a:buSzPts val="1200"/>
                        <a:buFont typeface="Calibri"/>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673" name="Google Shape;673;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74" name="Google Shape;674;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75" name="Google Shape;675;g7ee300d8b6_10_1"/>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676" name="Google Shape;676;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77" name="Google Shape;677;g7ee300d8b6_10_1"/>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678" name="Google Shape;678;g7ee300d8b6_10_1"/>
          <p:cNvSpPr txBox="1"/>
          <p:nvPr/>
        </p:nvSpPr>
        <p:spPr>
          <a:xfrm>
            <a:off x="330750" y="1429400"/>
            <a:ext cx="11665800" cy="49860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Graphic presentation of draft recommendations of national initiatives and actions (Nordic + each national diagram)</a:t>
            </a:r>
            <a:endParaRPr b="0" i="0" sz="14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The Nordic diagram (found above, p. 13)</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Finnish Diagram (draft)  </a:t>
            </a:r>
            <a:r>
              <a:rPr b="0" i="0" lang="en-GB" sz="1200" u="sng" cap="none" strike="noStrike">
                <a:solidFill>
                  <a:schemeClr val="hlink"/>
                </a:solidFill>
                <a:latin typeface="Arial"/>
                <a:ea typeface="Arial"/>
                <a:cs typeface="Arial"/>
                <a:sym typeface="Arial"/>
                <a:hlinkClick r:id="rId3"/>
              </a:rPr>
              <a:t>here</a:t>
            </a:r>
            <a:r>
              <a:rPr b="0" i="0" lang="en-GB" sz="1200" u="none" cap="none" strike="noStrike">
                <a:solidFill>
                  <a:schemeClr val="dk1"/>
                </a:solidFill>
                <a:latin typeface="Arial"/>
                <a:ea typeface="Arial"/>
                <a:cs typeface="Arial"/>
                <a:sym typeface="Arial"/>
              </a:rPr>
              <a:t> -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Icelandic diagram (draft) </a:t>
            </a:r>
            <a:r>
              <a:rPr b="0" i="0" lang="en-GB" sz="1200" u="sng" cap="none" strike="noStrike">
                <a:solidFill>
                  <a:schemeClr val="hlink"/>
                </a:solidFill>
                <a:latin typeface="Arial"/>
                <a:ea typeface="Arial"/>
                <a:cs typeface="Arial"/>
                <a:sym typeface="Arial"/>
                <a:hlinkClick r:id="rId4"/>
              </a:rPr>
              <a:t>here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Swedish diagram (draft) </a:t>
            </a:r>
            <a:r>
              <a:rPr b="0" i="0" lang="en-GB" sz="1200" u="sng" cap="none" strike="noStrike">
                <a:solidFill>
                  <a:schemeClr val="hlink"/>
                </a:solidFill>
                <a:latin typeface="Arial"/>
                <a:ea typeface="Arial"/>
                <a:cs typeface="Arial"/>
                <a:sym typeface="Arial"/>
                <a:hlinkClick r:id="rId5"/>
              </a:rPr>
              <a:t>here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Danish diagram (draft </a:t>
            </a:r>
            <a:r>
              <a:rPr b="0" i="0" lang="en-GB" sz="1200" u="sng" cap="none" strike="noStrike">
                <a:solidFill>
                  <a:schemeClr val="hlink"/>
                </a:solidFill>
                <a:latin typeface="Arial"/>
                <a:ea typeface="Arial"/>
                <a:cs typeface="Arial"/>
                <a:sym typeface="Arial"/>
                <a:hlinkClick r:id="rId6"/>
              </a:rPr>
              <a:t>here</a:t>
            </a:r>
            <a:r>
              <a:rPr b="0" i="0" lang="en-GB"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Norwegian diagram (draft</a:t>
            </a:r>
            <a:r>
              <a:rPr lang="en-GB" sz="1200">
                <a:solidFill>
                  <a:schemeClr val="dk1"/>
                </a:solidFill>
              </a:rPr>
              <a:t> </a:t>
            </a:r>
            <a:r>
              <a:rPr lang="en-GB" sz="1200" u="sng">
                <a:solidFill>
                  <a:schemeClr val="hlink"/>
                </a:solidFill>
                <a:hlinkClick r:id="rId7"/>
              </a:rPr>
              <a:t>here</a:t>
            </a:r>
            <a:r>
              <a:rPr lang="en-GB" sz="1200">
                <a:solidFill>
                  <a:schemeClr val="dk1"/>
                </a:solidFil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Deep link for the Legal Amendment Uniform Timeline </a:t>
            </a:r>
            <a:r>
              <a:rPr b="0" i="0" lang="en-GB" sz="1200" u="sng" cap="none" strike="noStrike">
                <a:solidFill>
                  <a:schemeClr val="hlink"/>
                </a:solidFill>
                <a:latin typeface="Arial"/>
                <a:ea typeface="Arial"/>
                <a:cs typeface="Arial"/>
                <a:sym typeface="Arial"/>
                <a:hlinkClick r:id="rId8"/>
              </a:rPr>
              <a:t>here</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Capabilities (link: </a:t>
            </a:r>
            <a:r>
              <a:rPr b="0" i="0" lang="en-GB" sz="1300" u="sng" cap="none" strike="noStrike">
                <a:solidFill>
                  <a:schemeClr val="hlink"/>
                </a:solidFill>
                <a:latin typeface="Arial"/>
                <a:ea typeface="Arial"/>
                <a:cs typeface="Arial"/>
                <a:sym typeface="Arial"/>
                <a:hlinkClick r:id="rId9"/>
              </a:rPr>
              <a:t>https://docs.google.com/document/d/1v5iHELL30p5A41vbjFJY7HvaT5g6OTDS5LH2Lp_vXSQ/edit#heading=h.5voykp1iiqj7</a:t>
            </a:r>
            <a:endParaRPr b="0" i="0" sz="13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Bundled actions (link: </a:t>
            </a:r>
            <a:r>
              <a:rPr b="0" i="0" lang="en-GB" sz="1200" u="sng" cap="none" strike="noStrike">
                <a:solidFill>
                  <a:schemeClr val="hlink"/>
                </a:solidFill>
                <a:latin typeface="Arial"/>
                <a:ea typeface="Arial"/>
                <a:cs typeface="Arial"/>
                <a:sym typeface="Arial"/>
                <a:hlinkClick r:id="rId10"/>
              </a:rPr>
              <a:t>https://docs.google.com/document/d/1rOcJD6S7utMRrCxulBMHQS9ZIrFG3VNc-JA1SBaUuhA/edit#heading=h.g3g4iihhcee6</a:t>
            </a:r>
            <a:endParaRPr b="0" i="0" sz="12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Legal analysis report (link: </a:t>
            </a:r>
            <a:r>
              <a:rPr b="0" i="0" lang="en-GB" sz="1400" u="sng" cap="none" strike="noStrike">
                <a:solidFill>
                  <a:schemeClr val="hlink"/>
                </a:solidFill>
                <a:latin typeface="Arial"/>
                <a:ea typeface="Arial"/>
                <a:cs typeface="Arial"/>
                <a:sym typeface="Arial"/>
                <a:hlinkClick r:id="rId11"/>
              </a:rPr>
              <a:t>https://drive.google.com/file/d/1FVIzKi9XPU0cWygVJPdR2uO3z0nL_E4K/view</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Legal amendments presentation (link: </a:t>
            </a:r>
            <a:r>
              <a:rPr b="0" i="0" lang="en-GB" sz="1400" u="sng" cap="none" strike="noStrike">
                <a:solidFill>
                  <a:schemeClr val="hlink"/>
                </a:solidFill>
                <a:latin typeface="Arial"/>
                <a:ea typeface="Arial"/>
                <a:cs typeface="Arial"/>
                <a:sym typeface="Arial"/>
                <a:hlinkClick r:id="rId12"/>
              </a:rPr>
              <a:t>https://drive.google.com/file/d/1CIOUqgCsc9Cyk0AHHujIfado6WwJg-HN/view</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Architectural ove</a:t>
            </a:r>
            <a:r>
              <a:rPr b="0" i="0" lang="en-GB" u="none" cap="none" strike="noStrike">
                <a:solidFill>
                  <a:srgbClr val="000000"/>
                </a:solidFill>
                <a:latin typeface="Arial"/>
                <a:ea typeface="Arial"/>
                <a:cs typeface="Arial"/>
                <a:sym typeface="Arial"/>
              </a:rPr>
              <a:t>rview (link:</a:t>
            </a:r>
            <a:r>
              <a:rPr lang="en-GB" u="sng">
                <a:solidFill>
                  <a:schemeClr val="hlink"/>
                </a:solidFill>
                <a:hlinkClick r:id="rId13"/>
              </a:rPr>
              <a:t>https://docs.google.com/presentation/d/1Xqha6N4obIordSzdNWuts0uRvivmot3ZXte_i1zOKvY/edit#slide=id.p1</a:t>
            </a:r>
            <a:r>
              <a:rPr lang="en-GB" u="none">
                <a:solidFill>
                  <a:srgbClr val="000000"/>
                </a:solidFill>
              </a:rPr>
              <a:t> )</a:t>
            </a:r>
            <a:endParaRPr b="0" i="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Rulebook (link: </a:t>
            </a:r>
            <a:r>
              <a:rPr b="0" i="0" lang="en-GB" u="sng" cap="none" strike="noStrike">
                <a:solidFill>
                  <a:schemeClr val="hlink"/>
                </a:solidFill>
                <a:latin typeface="Arial"/>
                <a:ea typeface="Arial"/>
                <a:cs typeface="Arial"/>
                <a:sym typeface="Arial"/>
                <a:hlinkClick r:id="rId14"/>
              </a:rPr>
              <a:t>h</a:t>
            </a:r>
            <a:r>
              <a:rPr b="0" i="0" lang="en-GB" sz="1400" u="sng" cap="none" strike="noStrike">
                <a:solidFill>
                  <a:schemeClr val="hlink"/>
                </a:solidFill>
                <a:latin typeface="Arial"/>
                <a:ea typeface="Arial"/>
                <a:cs typeface="Arial"/>
                <a:sym typeface="Arial"/>
                <a:hlinkClick r:id="rId15"/>
              </a:rPr>
              <a:t>ttps://docs.google.com/document/d/1iTLZR1YtafqPuplfucNFCaJRZlREG4Nv5NFZR7LUf2c/edit</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Proofs of Concepts explored in the course of NSG 3.0 (link: </a:t>
            </a:r>
            <a:r>
              <a:rPr b="0" i="0" lang="en-GB" sz="1100" u="sng" cap="none" strike="noStrike">
                <a:solidFill>
                  <a:schemeClr val="hlink"/>
                </a:solidFill>
                <a:latin typeface="Arial"/>
                <a:ea typeface="Arial"/>
                <a:cs typeface="Arial"/>
                <a:sym typeface="Arial"/>
                <a:hlinkClick r:id="rId16"/>
              </a:rPr>
              <a:t>https://docs.google.com/document/d/1kyCRr2Q0OLDXvqsVz7Xwj7ekffpaZ0ao71Bya2ly9PA/edit</a:t>
            </a:r>
            <a:endParaRPr b="0" i="0" sz="1100" u="none" cap="none" strike="noStrike">
              <a:solidFill>
                <a:srgbClr val="000000"/>
              </a:solidFill>
              <a:latin typeface="Arial"/>
              <a:ea typeface="Arial"/>
              <a:cs typeface="Arial"/>
              <a:sym typeface="Arial"/>
            </a:endParaRPr>
          </a:p>
          <a:p>
            <a:pPr indent="-317500" lvl="0" marL="457200" rtl="0" algn="l">
              <a:lnSpc>
                <a:spcPct val="150000"/>
              </a:lnSpc>
              <a:spcBef>
                <a:spcPts val="0"/>
              </a:spcBef>
              <a:spcAft>
                <a:spcPts val="0"/>
              </a:spcAft>
              <a:buSzPts val="1400"/>
              <a:buChar char="-"/>
            </a:pPr>
            <a:r>
              <a:rPr lang="en-GB"/>
              <a:t>User Principles (link: </a:t>
            </a:r>
            <a:r>
              <a:rPr lang="en-GB" u="sng">
                <a:solidFill>
                  <a:schemeClr val="hlink"/>
                </a:solidFill>
                <a:hlinkClick r:id="rId17"/>
              </a:rPr>
              <a:t>https://docs.google.com/document/d/1el5mM_cf-mg72a6dyms4AFKllhE4alG4Tk3MgqyHpXc/edit#</a:t>
            </a:r>
            <a:r>
              <a:rPr lang="en-GB"/>
              <a:t> )</a:t>
            </a:r>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Short reading guide with reference to all other main deliverables, which will be published on the website (pending)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a:p>
        </p:txBody>
      </p:sp>
      <p:sp>
        <p:nvSpPr>
          <p:cNvPr id="679" name="Google Shape;679;g7ee300d8b6_10_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g7f07377082_11_95"/>
          <p:cNvSpPr txBox="1"/>
          <p:nvPr>
            <p:ph idx="12" type="sldNum"/>
          </p:nvPr>
        </p:nvSpPr>
        <p:spPr>
          <a:xfrm>
            <a:off x="7696200" y="65849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GB"/>
              <a:t>‹#›</a:t>
            </a:fld>
            <a:endParaRPr/>
          </a:p>
        </p:txBody>
      </p:sp>
      <p:sp>
        <p:nvSpPr>
          <p:cNvPr id="686" name="Google Shape;686;g7f07377082_11_95"/>
          <p:cNvSpPr/>
          <p:nvPr/>
        </p:nvSpPr>
        <p:spPr>
          <a:xfrm>
            <a:off x="3465601" y="2668363"/>
            <a:ext cx="2039400" cy="349500"/>
          </a:xfrm>
          <a:prstGeom prst="rect">
            <a:avLst/>
          </a:prstGeom>
          <a:solidFill>
            <a:schemeClr val="accent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687" name="Google Shape;687;g7f07377082_11_95"/>
          <p:cNvPicPr preferRelativeResize="0"/>
          <p:nvPr/>
        </p:nvPicPr>
        <p:blipFill rotWithShape="1">
          <a:blip r:embed="rId3">
            <a:alphaModFix/>
          </a:blip>
          <a:srcRect b="2807" l="0" r="0" t="0"/>
          <a:stretch/>
        </p:blipFill>
        <p:spPr>
          <a:xfrm>
            <a:off x="440675" y="190275"/>
            <a:ext cx="10836925" cy="6667727"/>
          </a:xfrm>
          <a:prstGeom prst="rect">
            <a:avLst/>
          </a:prstGeom>
          <a:noFill/>
          <a:ln>
            <a:noFill/>
          </a:ln>
        </p:spPr>
      </p:pic>
      <p:sp>
        <p:nvSpPr>
          <p:cNvPr id="688" name="Google Shape;688;g7f07377082_11_95"/>
          <p:cNvSpPr/>
          <p:nvPr/>
        </p:nvSpPr>
        <p:spPr>
          <a:xfrm>
            <a:off x="3718850" y="3994800"/>
            <a:ext cx="1587833" cy="979358"/>
          </a:xfrm>
          <a:custGeom>
            <a:rect b="b" l="l" r="r" t="t"/>
            <a:pathLst>
              <a:path extrusionOk="0" h="22793" w="39624">
                <a:moveTo>
                  <a:pt x="0" y="18080"/>
                </a:moveTo>
                <a:lnTo>
                  <a:pt x="8763" y="22793"/>
                </a:lnTo>
                <a:lnTo>
                  <a:pt x="39624" y="4935"/>
                </a:lnTo>
                <a:lnTo>
                  <a:pt x="31207"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89" name="Google Shape;689;g7f07377082_11_95"/>
          <p:cNvSpPr/>
          <p:nvPr/>
        </p:nvSpPr>
        <p:spPr>
          <a:xfrm>
            <a:off x="2322925" y="4462025"/>
            <a:ext cx="1385707" cy="847964"/>
          </a:xfrm>
          <a:custGeom>
            <a:rect b="b" l="l" r="r" t="t"/>
            <a:pathLst>
              <a:path extrusionOk="0" h="19735" w="34580">
                <a:moveTo>
                  <a:pt x="0" y="14681"/>
                </a:moveTo>
                <a:lnTo>
                  <a:pt x="8000" y="19735"/>
                </a:lnTo>
                <a:lnTo>
                  <a:pt x="34580" y="5536"/>
                </a:lnTo>
                <a:lnTo>
                  <a:pt x="26063"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90" name="Google Shape;690;g7f07377082_11_95"/>
          <p:cNvSpPr/>
          <p:nvPr/>
        </p:nvSpPr>
        <p:spPr>
          <a:xfrm>
            <a:off x="1163594" y="4435297"/>
            <a:ext cx="1152726" cy="687566"/>
          </a:xfrm>
          <a:custGeom>
            <a:rect b="b" l="l" r="r" t="t"/>
            <a:pathLst>
              <a:path extrusionOk="0" h="16002" w="28766">
                <a:moveTo>
                  <a:pt x="0" y="10668"/>
                </a:moveTo>
                <a:lnTo>
                  <a:pt x="9404" y="16002"/>
                </a:lnTo>
                <a:lnTo>
                  <a:pt x="28766" y="5144"/>
                </a:lnTo>
                <a:lnTo>
                  <a:pt x="19431"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91" name="Google Shape;691;g7f07377082_11_95"/>
          <p:cNvSpPr/>
          <p:nvPr/>
        </p:nvSpPr>
        <p:spPr>
          <a:xfrm>
            <a:off x="3875450" y="4920450"/>
            <a:ext cx="1388913" cy="818531"/>
          </a:xfrm>
          <a:custGeom>
            <a:rect b="b" l="l" r="r" t="t"/>
            <a:pathLst>
              <a:path extrusionOk="0" h="19050" w="34660">
                <a:moveTo>
                  <a:pt x="0" y="5591"/>
                </a:moveTo>
                <a:lnTo>
                  <a:pt x="23993" y="19050"/>
                </a:lnTo>
                <a:lnTo>
                  <a:pt x="34660" y="13335"/>
                </a:lnTo>
                <a:lnTo>
                  <a:pt x="9513"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92" name="Google Shape;692;g7f07377082_11_95"/>
          <p:cNvSpPr/>
          <p:nvPr/>
        </p:nvSpPr>
        <p:spPr>
          <a:xfrm>
            <a:off x="8389700" y="4381350"/>
            <a:ext cx="1267894" cy="806199"/>
          </a:xfrm>
          <a:custGeom>
            <a:rect b="b" l="l" r="r" t="t"/>
            <a:pathLst>
              <a:path extrusionOk="0" h="18763" w="31640">
                <a:moveTo>
                  <a:pt x="0" y="13543"/>
                </a:moveTo>
                <a:lnTo>
                  <a:pt x="9102" y="18763"/>
                </a:lnTo>
                <a:lnTo>
                  <a:pt x="31640" y="4978"/>
                </a:lnTo>
                <a:lnTo>
                  <a:pt x="22618"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93" name="Google Shape;693;g7f07377082_11_95"/>
          <p:cNvSpPr/>
          <p:nvPr/>
        </p:nvSpPr>
        <p:spPr>
          <a:xfrm>
            <a:off x="5306700" y="4055475"/>
            <a:ext cx="1390000" cy="858300"/>
          </a:xfrm>
          <a:custGeom>
            <a:rect b="b" l="l" r="r" t="t"/>
            <a:pathLst>
              <a:path extrusionOk="0" h="34332" w="55600">
                <a:moveTo>
                  <a:pt x="0" y="9851"/>
                </a:moveTo>
                <a:lnTo>
                  <a:pt x="39054" y="34332"/>
                </a:lnTo>
                <a:lnTo>
                  <a:pt x="55600" y="24404"/>
                </a:lnTo>
                <a:lnTo>
                  <a:pt x="15477" y="0"/>
                </a:lnTo>
                <a:close/>
              </a:path>
            </a:pathLst>
          </a:custGeom>
          <a:gradFill>
            <a:gsLst>
              <a:gs pos="0">
                <a:srgbClr val="FFFFFF">
                  <a:alpha val="0"/>
                </a:srgbClr>
              </a:gs>
              <a:gs pos="100000">
                <a:srgbClr val="073763"/>
              </a:gs>
            </a:gsLst>
            <a:lin ang="5400012" scaled="0"/>
          </a:gradFill>
          <a:ln cap="flat" cmpd="sng" w="9525">
            <a:solidFill>
              <a:srgbClr val="073763"/>
            </a:solidFill>
            <a:prstDash val="solid"/>
            <a:round/>
            <a:headEnd len="sm" w="sm" type="none"/>
            <a:tailEnd len="sm" w="sm" type="none"/>
          </a:ln>
        </p:spPr>
      </p:sp>
      <p:sp>
        <p:nvSpPr>
          <p:cNvPr id="694" name="Google Shape;694;g7f07377082_11_95"/>
          <p:cNvSpPr txBox="1"/>
          <p:nvPr/>
        </p:nvSpPr>
        <p:spPr>
          <a:xfrm rot="-1922701">
            <a:off x="3866704" y="4270789"/>
            <a:ext cx="1333244" cy="382294"/>
          </a:xfrm>
          <a:prstGeom prst="rect">
            <a:avLst/>
          </a:prstGeom>
          <a:noFill/>
          <a:ln>
            <a:noFill/>
          </a:ln>
          <a:effectLst>
            <a:outerShdw blurRad="114300" rotWithShape="0" algn="bl" dir="360000" dist="66675">
              <a:srgbClr val="000000">
                <a:alpha val="91764"/>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Open Accounting</a:t>
            </a:r>
            <a:endParaRPr b="1" i="1" sz="900" u="none" cap="none" strike="noStrike">
              <a:solidFill>
                <a:srgbClr val="FFFF00"/>
              </a:solidFill>
              <a:latin typeface="Helvetica Neue"/>
              <a:ea typeface="Helvetica Neue"/>
              <a:cs typeface="Helvetica Neue"/>
              <a:sym typeface="Helvetica Neue"/>
            </a:endParaRPr>
          </a:p>
        </p:txBody>
      </p:sp>
      <p:sp>
        <p:nvSpPr>
          <p:cNvPr id="695" name="Google Shape;695;g7f07377082_11_95"/>
          <p:cNvSpPr txBox="1"/>
          <p:nvPr/>
        </p:nvSpPr>
        <p:spPr>
          <a:xfrm rot="-2039844">
            <a:off x="8580346" y="4517632"/>
            <a:ext cx="1054805" cy="713957"/>
          </a:xfrm>
          <a:prstGeom prst="rect">
            <a:avLst/>
          </a:prstGeom>
          <a:noFill/>
          <a:ln>
            <a:noFill/>
          </a:ln>
          <a:effectLst>
            <a:outerShdw blurRad="114300" rotWithShape="0" algn="bl" dir="360000" dist="66675">
              <a:srgbClr val="000000">
                <a:alpha val="91764"/>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Easy </a:t>
            </a:r>
            <a:endParaRPr b="1" i="1" sz="900" u="none" cap="none" strike="noStrike">
              <a:solidFill>
                <a:srgbClr val="FFFF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compliance</a:t>
            </a:r>
            <a:endParaRPr b="1" i="1" sz="900" u="none" cap="none" strike="noStrike">
              <a:solidFill>
                <a:srgbClr val="FFFF00"/>
              </a:solidFill>
              <a:latin typeface="Helvetica Neue"/>
              <a:ea typeface="Helvetica Neue"/>
              <a:cs typeface="Helvetica Neue"/>
              <a:sym typeface="Helvetica Neue"/>
            </a:endParaRPr>
          </a:p>
        </p:txBody>
      </p:sp>
      <p:sp>
        <p:nvSpPr>
          <p:cNvPr id="696" name="Google Shape;696;g7f07377082_11_95"/>
          <p:cNvSpPr txBox="1"/>
          <p:nvPr/>
        </p:nvSpPr>
        <p:spPr>
          <a:xfrm rot="-1892191">
            <a:off x="2390012" y="4625316"/>
            <a:ext cx="1348458" cy="615444"/>
          </a:xfrm>
          <a:prstGeom prst="rect">
            <a:avLst/>
          </a:prstGeom>
          <a:noFill/>
          <a:ln>
            <a:noFill/>
          </a:ln>
          <a:effectLst>
            <a:outerShdw blurRad="114300" rotWithShape="0" algn="bl" dir="360000" dist="66675">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Digital Business  Document Adoption</a:t>
            </a:r>
            <a:endParaRPr b="1" i="1" sz="900" u="none" cap="none" strike="noStrike">
              <a:solidFill>
                <a:srgbClr val="FFFF00"/>
              </a:solidFill>
              <a:latin typeface="Helvetica Neue"/>
              <a:ea typeface="Helvetica Neue"/>
              <a:cs typeface="Helvetica Neue"/>
              <a:sym typeface="Helvetica Neue"/>
            </a:endParaRPr>
          </a:p>
        </p:txBody>
      </p:sp>
      <p:sp>
        <p:nvSpPr>
          <p:cNvPr id="697" name="Google Shape;697;g7f07377082_11_95"/>
          <p:cNvSpPr/>
          <p:nvPr/>
        </p:nvSpPr>
        <p:spPr>
          <a:xfrm>
            <a:off x="870025" y="644275"/>
            <a:ext cx="2403900" cy="349500"/>
          </a:xfrm>
          <a:prstGeom prst="rect">
            <a:avLst/>
          </a:prstGeom>
          <a:solidFill>
            <a:schemeClr val="accent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98" name="Google Shape;698;g7f07377082_11_95"/>
          <p:cNvSpPr txBox="1"/>
          <p:nvPr/>
        </p:nvSpPr>
        <p:spPr>
          <a:xfrm rot="1802635">
            <a:off x="3818659" y="5167348"/>
            <a:ext cx="1333230" cy="615468"/>
          </a:xfrm>
          <a:prstGeom prst="rect">
            <a:avLst/>
          </a:prstGeom>
          <a:noFill/>
          <a:ln>
            <a:noFill/>
          </a:ln>
          <a:effectLst>
            <a:outerShdw blurRad="114300" rotWithShape="0" algn="bl" dir="360000" dist="66675">
              <a:srgbClr val="000000">
                <a:alpha val="91764"/>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Born Digital</a:t>
            </a:r>
            <a:endParaRPr b="1" i="1" sz="900" u="none" cap="none" strike="noStrike">
              <a:solidFill>
                <a:srgbClr val="FFFF00"/>
              </a:solidFill>
              <a:latin typeface="Helvetica Neue"/>
              <a:ea typeface="Helvetica Neue"/>
              <a:cs typeface="Helvetica Neue"/>
              <a:sym typeface="Helvetica Neue"/>
            </a:endParaRPr>
          </a:p>
        </p:txBody>
      </p:sp>
      <p:sp>
        <p:nvSpPr>
          <p:cNvPr id="699" name="Google Shape;699;g7f07377082_11_95"/>
          <p:cNvSpPr txBox="1"/>
          <p:nvPr/>
        </p:nvSpPr>
        <p:spPr>
          <a:xfrm rot="1867981">
            <a:off x="5382847" y="4202544"/>
            <a:ext cx="1132050" cy="615411"/>
          </a:xfrm>
          <a:prstGeom prst="rect">
            <a:avLst/>
          </a:prstGeom>
          <a:noFill/>
          <a:ln>
            <a:noFill/>
          </a:ln>
          <a:effectLst>
            <a:outerShdw blurRad="114300" rotWithShape="0" algn="bl" dir="360000" dist="66675">
              <a:srgbClr val="000000">
                <a:alpha val="91764"/>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Reporting And Analytics</a:t>
            </a:r>
            <a:endParaRPr b="1" i="1" sz="900" u="none" cap="none" strike="noStrike">
              <a:solidFill>
                <a:srgbClr val="FFFF00"/>
              </a:solidFill>
              <a:latin typeface="Helvetica Neue"/>
              <a:ea typeface="Helvetica Neue"/>
              <a:cs typeface="Helvetica Neue"/>
              <a:sym typeface="Helvetica Neue"/>
            </a:endParaRPr>
          </a:p>
        </p:txBody>
      </p:sp>
      <p:sp>
        <p:nvSpPr>
          <p:cNvPr id="700" name="Google Shape;700;g7f07377082_11_95"/>
          <p:cNvSpPr txBox="1"/>
          <p:nvPr/>
        </p:nvSpPr>
        <p:spPr>
          <a:xfrm rot="-1892623">
            <a:off x="1289943" y="4512870"/>
            <a:ext cx="1006405" cy="615444"/>
          </a:xfrm>
          <a:prstGeom prst="rect">
            <a:avLst/>
          </a:prstGeom>
          <a:noFill/>
          <a:ln>
            <a:noFill/>
          </a:ln>
          <a:effectLst>
            <a:outerShdw blurRad="114300" rotWithShape="0" algn="bl" dir="360000" dist="66675">
              <a:srgbClr val="000000"/>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1" lang="en-GB" sz="900" u="none" cap="none" strike="noStrike">
                <a:solidFill>
                  <a:srgbClr val="FFFF00"/>
                </a:solidFill>
                <a:latin typeface="Helvetica Neue"/>
                <a:ea typeface="Helvetica Neue"/>
                <a:cs typeface="Helvetica Neue"/>
                <a:sym typeface="Helvetica Neue"/>
              </a:rPr>
              <a:t>Product Information</a:t>
            </a:r>
            <a:endParaRPr b="1" i="1" sz="900" u="none" cap="none" strike="noStrike">
              <a:solidFill>
                <a:srgbClr val="FFFF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g7ee300d8b6_70_1"/>
          <p:cNvSpPr txBox="1"/>
          <p:nvPr>
            <p:ph idx="1" type="body"/>
          </p:nvPr>
        </p:nvSpPr>
        <p:spPr>
          <a:xfrm>
            <a:off x="457200" y="1444625"/>
            <a:ext cx="5358000" cy="4835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SzPts val="1800"/>
              <a:buNone/>
            </a:pPr>
            <a:r>
              <a:rPr b="1" lang="en-GB" sz="1300">
                <a:solidFill>
                  <a:srgbClr val="649B3F"/>
                </a:solidFill>
                <a:highlight>
                  <a:schemeClr val="lt1"/>
                </a:highlight>
                <a:latin typeface="Arial"/>
                <a:ea typeface="Arial"/>
                <a:cs typeface="Arial"/>
                <a:sym typeface="Arial"/>
              </a:rPr>
              <a:t>Nordic Smart Government serves the The Nordic Prime Ministers ambition of making the Nordic region the most integrated region in the world. </a:t>
            </a:r>
            <a:endParaRPr b="1" sz="1300">
              <a:solidFill>
                <a:srgbClr val="649B3F"/>
              </a:solidFill>
              <a:highlight>
                <a:schemeClr val="lt1"/>
              </a:highlight>
              <a:latin typeface="Arial"/>
              <a:ea typeface="Arial"/>
              <a:cs typeface="Arial"/>
              <a:sym typeface="Arial"/>
            </a:endParaRPr>
          </a:p>
          <a:p>
            <a:pPr indent="0" lvl="0" marL="0" rtl="0" algn="just">
              <a:lnSpc>
                <a:spcPct val="115000"/>
              </a:lnSpc>
              <a:spcBef>
                <a:spcPts val="1000"/>
              </a:spcBef>
              <a:spcAft>
                <a:spcPts val="0"/>
              </a:spcAft>
              <a:buSzPts val="1800"/>
              <a:buNone/>
            </a:pPr>
            <a:r>
              <a:rPr lang="en-GB" sz="1300">
                <a:solidFill>
                  <a:srgbClr val="212529"/>
                </a:solidFill>
                <a:highlight>
                  <a:schemeClr val="lt1"/>
                </a:highlight>
                <a:latin typeface="Arial"/>
                <a:ea typeface="Arial"/>
                <a:cs typeface="Arial"/>
                <a:sym typeface="Arial"/>
              </a:rPr>
              <a:t>The aim is to reduce barriers within our region and increase collaboration and understanding between businesses in order to support Nordic welfare and growth. </a:t>
            </a:r>
            <a:endParaRPr sz="1300">
              <a:solidFill>
                <a:srgbClr val="212529"/>
              </a:solidFill>
              <a:highlight>
                <a:schemeClr val="lt1"/>
              </a:highlight>
              <a:latin typeface="Arial"/>
              <a:ea typeface="Arial"/>
              <a:cs typeface="Arial"/>
              <a:sym typeface="Arial"/>
            </a:endParaRPr>
          </a:p>
          <a:p>
            <a:pPr indent="0" lvl="0" marL="0" rtl="0" algn="just">
              <a:lnSpc>
                <a:spcPct val="115000"/>
              </a:lnSpc>
              <a:spcBef>
                <a:spcPts val="1000"/>
              </a:spcBef>
              <a:spcAft>
                <a:spcPts val="0"/>
              </a:spcAft>
              <a:buSzPts val="1800"/>
              <a:buNone/>
            </a:pPr>
            <a:r>
              <a:rPr lang="en-GB" sz="1300">
                <a:solidFill>
                  <a:srgbClr val="212529"/>
                </a:solidFill>
                <a:highlight>
                  <a:schemeClr val="lt1"/>
                </a:highlight>
                <a:latin typeface="Arial"/>
                <a:ea typeface="Arial"/>
                <a:cs typeface="Arial"/>
                <a:sym typeface="Arial"/>
              </a:rPr>
              <a:t>Specifically, NSG seeks to realise the </a:t>
            </a:r>
            <a:r>
              <a:rPr i="1" lang="en-GB" sz="1300">
                <a:solidFill>
                  <a:srgbClr val="212529"/>
                </a:solidFill>
                <a:highlight>
                  <a:schemeClr val="lt1"/>
                </a:highlight>
                <a:latin typeface="Arial"/>
                <a:ea typeface="Arial"/>
                <a:cs typeface="Arial"/>
                <a:sym typeface="Arial"/>
                <a:extLst>
                  <a:ext uri="http://customooxmlschemas.google.com/">
                    <go:slidesCustomData xmlns:go="http://customooxmlschemas.google.com/" textRoundtripDataId="1"/>
                  </a:ext>
                </a:extLst>
              </a:rPr>
              <a:t>Nordic-Baltic</a:t>
            </a:r>
            <a:r>
              <a:rPr i="1" lang="en-GB" sz="1300">
                <a:solidFill>
                  <a:srgbClr val="212529"/>
                </a:solidFill>
                <a:highlight>
                  <a:schemeClr val="lt1"/>
                </a:highlight>
                <a:latin typeface="Arial"/>
                <a:ea typeface="Arial"/>
                <a:cs typeface="Arial"/>
                <a:sym typeface="Arial"/>
              </a:rPr>
              <a:t> declaration on digitalisation</a:t>
            </a:r>
            <a:r>
              <a:rPr lang="en-GB" sz="1300">
                <a:solidFill>
                  <a:srgbClr val="212529"/>
                </a:solidFill>
                <a:highlight>
                  <a:schemeClr val="lt1"/>
                </a:highlight>
                <a:latin typeface="Arial"/>
                <a:ea typeface="Arial"/>
                <a:cs typeface="Arial"/>
                <a:sym typeface="Arial"/>
              </a:rPr>
              <a:t> (2017) which </a:t>
            </a:r>
            <a:r>
              <a:rPr lang="en-GB" sz="1300">
                <a:latin typeface="Arial"/>
                <a:ea typeface="Arial"/>
                <a:cs typeface="Arial"/>
                <a:sym typeface="Arial"/>
              </a:rPr>
              <a:t>sets out the following policy goals to make the region a digital frontrunner:</a:t>
            </a:r>
            <a:endParaRPr sz="1300">
              <a:latin typeface="Arial"/>
              <a:ea typeface="Arial"/>
              <a:cs typeface="Arial"/>
              <a:sym typeface="Arial"/>
            </a:endParaRPr>
          </a:p>
          <a:p>
            <a:pPr indent="0" lvl="0" marL="457200" rtl="0" algn="just">
              <a:lnSpc>
                <a:spcPct val="115000"/>
              </a:lnSpc>
              <a:spcBef>
                <a:spcPts val="1000"/>
              </a:spcBef>
              <a:spcAft>
                <a:spcPts val="0"/>
              </a:spcAft>
              <a:buSzPts val="1800"/>
              <a:buNone/>
            </a:pPr>
            <a:r>
              <a:rPr lang="en-GB" sz="1300">
                <a:latin typeface="Arial"/>
                <a:ea typeface="Arial"/>
                <a:cs typeface="Arial"/>
                <a:sym typeface="Arial"/>
              </a:rPr>
              <a:t>1. Strengthening the ability for digital transformation of our governments and societies, especially by creating a common area for cross-border digital services in the public sector.</a:t>
            </a:r>
            <a:endParaRPr sz="1300">
              <a:latin typeface="Arial"/>
              <a:ea typeface="Arial"/>
              <a:cs typeface="Arial"/>
              <a:sym typeface="Arial"/>
            </a:endParaRPr>
          </a:p>
          <a:p>
            <a:pPr indent="0" lvl="0" marL="457200" rtl="0" algn="just">
              <a:lnSpc>
                <a:spcPct val="115000"/>
              </a:lnSpc>
              <a:spcBef>
                <a:spcPts val="1000"/>
              </a:spcBef>
              <a:spcAft>
                <a:spcPts val="0"/>
              </a:spcAft>
              <a:buSzPts val="1800"/>
              <a:buNone/>
            </a:pPr>
            <a:r>
              <a:rPr lang="en-GB" sz="1300">
                <a:latin typeface="Arial"/>
                <a:ea typeface="Arial"/>
                <a:cs typeface="Arial"/>
                <a:sym typeface="Arial"/>
              </a:rPr>
              <a:t>2. Strengthening the competitiveness of our enterprises through digitalisation.</a:t>
            </a:r>
            <a:endParaRPr sz="1300">
              <a:latin typeface="Arial"/>
              <a:ea typeface="Arial"/>
              <a:cs typeface="Arial"/>
              <a:sym typeface="Arial"/>
            </a:endParaRPr>
          </a:p>
          <a:p>
            <a:pPr indent="0" lvl="0" marL="457200" rtl="0" algn="just">
              <a:lnSpc>
                <a:spcPct val="115000"/>
              </a:lnSpc>
              <a:spcBef>
                <a:spcPts val="1000"/>
              </a:spcBef>
              <a:spcAft>
                <a:spcPts val="0"/>
              </a:spcAft>
              <a:buSzPts val="1800"/>
              <a:buNone/>
            </a:pPr>
            <a:r>
              <a:rPr lang="en-GB" sz="1300">
                <a:latin typeface="Arial"/>
                <a:ea typeface="Arial"/>
                <a:cs typeface="Arial"/>
                <a:sym typeface="Arial"/>
              </a:rPr>
              <a:t>3. Enhancing the digital single market in the Nordic-Baltic region</a:t>
            </a:r>
            <a:endParaRPr sz="1300">
              <a:latin typeface="Arial"/>
              <a:ea typeface="Arial"/>
              <a:cs typeface="Arial"/>
              <a:sym typeface="Arial"/>
            </a:endParaRPr>
          </a:p>
          <a:p>
            <a:pPr indent="0" lvl="0" marL="0" rtl="0" algn="just">
              <a:lnSpc>
                <a:spcPct val="115000"/>
              </a:lnSpc>
              <a:spcBef>
                <a:spcPts val="1000"/>
              </a:spcBef>
              <a:spcAft>
                <a:spcPts val="0"/>
              </a:spcAft>
              <a:buSzPts val="1800"/>
              <a:buNone/>
            </a:pPr>
            <a:r>
              <a:rPr lang="en-GB" sz="1300">
                <a:latin typeface="Arial"/>
                <a:ea typeface="Arial"/>
                <a:cs typeface="Arial"/>
                <a:sym typeface="Arial"/>
              </a:rPr>
              <a:t>The Nordic development of digitalisation should follow the ethical </a:t>
            </a:r>
            <a:r>
              <a:rPr lang="en-GB" sz="1300" u="sng">
                <a:solidFill>
                  <a:schemeClr val="hlink"/>
                </a:solidFill>
                <a:latin typeface="Arial"/>
                <a:ea typeface="Arial"/>
                <a:cs typeface="Arial"/>
                <a:sym typeface="Arial"/>
                <a:hlinkClick r:id="rId4"/>
              </a:rPr>
              <a:t>guidelines</a:t>
            </a:r>
            <a:r>
              <a:rPr lang="en-GB" sz="1300">
                <a:latin typeface="Arial"/>
                <a:ea typeface="Arial"/>
                <a:cs typeface="Arial"/>
                <a:sym typeface="Arial"/>
              </a:rPr>
              <a:t> set out by </a:t>
            </a:r>
            <a:r>
              <a:rPr i="1" lang="en-GB" sz="1300">
                <a:latin typeface="Arial"/>
                <a:ea typeface="Arial"/>
                <a:cs typeface="Arial"/>
                <a:sym typeface="Arial"/>
              </a:rPr>
              <a:t>The EU Presidency Conference on Data Economy </a:t>
            </a:r>
            <a:r>
              <a:rPr lang="en-GB" sz="1300">
                <a:latin typeface="Arial"/>
                <a:ea typeface="Arial"/>
                <a:cs typeface="Arial"/>
                <a:sym typeface="Arial"/>
              </a:rPr>
              <a:t>taking place in Helsinki November 2019. The guidelines may be further developed when needed. See also the </a:t>
            </a:r>
            <a:r>
              <a:rPr lang="en-GB" sz="1300" u="sng">
                <a:solidFill>
                  <a:schemeClr val="hlink"/>
                </a:solidFill>
                <a:latin typeface="Arial"/>
                <a:ea typeface="Arial"/>
                <a:cs typeface="Arial"/>
                <a:sym typeface="Arial"/>
                <a:hlinkClick r:id="rId5"/>
              </a:rPr>
              <a:t>NSG User principles</a:t>
            </a:r>
            <a:r>
              <a:rPr lang="en-GB" sz="1300">
                <a:latin typeface="Arial"/>
                <a:ea typeface="Arial"/>
                <a:cs typeface="Arial"/>
                <a:sym typeface="Arial"/>
              </a:rPr>
              <a:t>.</a:t>
            </a:r>
            <a:endParaRPr sz="1300">
              <a:latin typeface="Arial"/>
              <a:ea typeface="Arial"/>
              <a:cs typeface="Arial"/>
              <a:sym typeface="Arial"/>
            </a:endParaRPr>
          </a:p>
          <a:p>
            <a:pPr indent="0" lvl="0" marL="0" rtl="0" algn="just">
              <a:lnSpc>
                <a:spcPct val="115000"/>
              </a:lnSpc>
              <a:spcBef>
                <a:spcPts val="1000"/>
              </a:spcBef>
              <a:spcAft>
                <a:spcPts val="0"/>
              </a:spcAft>
              <a:buSzPts val="1800"/>
              <a:buNone/>
            </a:pPr>
            <a:r>
              <a:t/>
            </a:r>
            <a:endParaRPr sz="1300">
              <a:solidFill>
                <a:srgbClr val="212529"/>
              </a:solidFill>
              <a:highlight>
                <a:schemeClr val="lt1"/>
              </a:highlight>
              <a:latin typeface="Arial"/>
              <a:ea typeface="Arial"/>
              <a:cs typeface="Arial"/>
              <a:sym typeface="Arial"/>
            </a:endParaRPr>
          </a:p>
          <a:p>
            <a:pPr indent="0" lvl="0" marL="0" rtl="0" algn="just">
              <a:lnSpc>
                <a:spcPct val="115000"/>
              </a:lnSpc>
              <a:spcBef>
                <a:spcPts val="1000"/>
              </a:spcBef>
              <a:spcAft>
                <a:spcPts val="0"/>
              </a:spcAft>
              <a:buClr>
                <a:schemeClr val="dk1"/>
              </a:buClr>
              <a:buSzPts val="1100"/>
              <a:buFont typeface="Arial"/>
              <a:buNone/>
            </a:pPr>
            <a:r>
              <a:t/>
            </a:r>
            <a:endParaRPr sz="1300">
              <a:solidFill>
                <a:srgbClr val="212529"/>
              </a:solidFill>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200"/>
          </a:p>
        </p:txBody>
      </p:sp>
      <p:sp>
        <p:nvSpPr>
          <p:cNvPr id="361" name="Google Shape;361;g7ee300d8b6_7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62" name="Google Shape;362;g7ee300d8b6_70_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sp>
        <p:nvSpPr>
          <p:cNvPr id="363" name="Google Shape;363;g7ee300d8b6_70_1"/>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262626"/>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0" i="0" lang="en-GB" sz="1400" u="none" cap="none" strike="noStrike">
                <a:solidFill>
                  <a:schemeClr val="dk1"/>
                </a:solidFill>
                <a:latin typeface="Arial"/>
                <a:ea typeface="Arial"/>
                <a:cs typeface="Arial"/>
                <a:sym typeface="Arial"/>
              </a:rPr>
              <a:t>The Nordic Prime Ministers’ ambition: To make the Nordic region the most integrated region in the world </a:t>
            </a:r>
            <a:endParaRPr b="0" i="0" sz="1400" u="none" cap="none" strike="noStrike">
              <a:solidFill>
                <a:srgbClr val="000000"/>
              </a:solidFill>
              <a:latin typeface="Arial"/>
              <a:ea typeface="Arial"/>
              <a:cs typeface="Arial"/>
              <a:sym typeface="Arial"/>
            </a:endParaRPr>
          </a:p>
        </p:txBody>
      </p:sp>
      <p:sp>
        <p:nvSpPr>
          <p:cNvPr id="364" name="Google Shape;364;g7ee300d8b6_70_1"/>
          <p:cNvSpPr/>
          <p:nvPr/>
        </p:nvSpPr>
        <p:spPr>
          <a:xfrm>
            <a:off x="6054925" y="1402375"/>
            <a:ext cx="5222700" cy="4248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1200"/>
              </a:spcBef>
              <a:spcAft>
                <a:spcPts val="0"/>
              </a:spcAft>
              <a:buClr>
                <a:schemeClr val="dk1"/>
              </a:buClr>
              <a:buSzPts val="1100"/>
              <a:buFont typeface="Arial"/>
              <a:buNone/>
            </a:pPr>
            <a:r>
              <a:rPr b="1" i="0" lang="en-GB" sz="1300" u="none" cap="none" strike="noStrike">
                <a:solidFill>
                  <a:schemeClr val="dk1"/>
                </a:solidFill>
                <a:latin typeface="Arial"/>
                <a:ea typeface="Arial"/>
                <a:cs typeface="Arial"/>
                <a:sym typeface="Arial"/>
              </a:rPr>
              <a:t>The benefits of Nordic collaboration include:</a:t>
            </a:r>
            <a:r>
              <a:rPr b="0" i="0" lang="en-GB"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1200"/>
              </a:spcBef>
              <a:spcAft>
                <a:spcPts val="0"/>
              </a:spcAft>
              <a:buClr>
                <a:srgbClr val="649B3F"/>
              </a:buClr>
              <a:buSzPts val="1300"/>
              <a:buFont typeface="Arial"/>
              <a:buChar char="●"/>
            </a:pPr>
            <a:r>
              <a:rPr b="0" i="0" lang="en-GB" sz="1300" u="none" cap="none" strike="noStrike">
                <a:solidFill>
                  <a:schemeClr val="dk1"/>
                </a:solidFill>
                <a:latin typeface="Arial"/>
                <a:ea typeface="Arial"/>
                <a:cs typeface="Arial"/>
                <a:sym typeface="Arial"/>
              </a:rPr>
              <a:t>By synchronizing national developments and initiatives, we steer the common Nordic business environment towards interoperability, synergy is exploited, and momentum maintained.</a:t>
            </a:r>
            <a:br>
              <a:rPr b="0" i="0" lang="en-GB" sz="1300" u="none" cap="none" strike="noStrike">
                <a:solidFill>
                  <a:schemeClr val="dk1"/>
                </a:solidFill>
                <a:latin typeface="Arial"/>
                <a:ea typeface="Arial"/>
                <a:cs typeface="Arial"/>
                <a:sym typeface="Arial"/>
              </a:rPr>
            </a:br>
            <a:r>
              <a:rPr b="0" i="0" lang="en-GB"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rgbClr val="649B3F"/>
              </a:buClr>
              <a:buSzPts val="1300"/>
              <a:buFont typeface="Arial"/>
              <a:buChar char="●"/>
            </a:pPr>
            <a:r>
              <a:rPr b="0" i="0" lang="en-GB" sz="1300" u="none" cap="none" strike="noStrike">
                <a:solidFill>
                  <a:schemeClr val="dk1"/>
                </a:solidFill>
                <a:latin typeface="Arial"/>
                <a:ea typeface="Arial"/>
                <a:cs typeface="Arial"/>
                <a:sym typeface="Arial"/>
              </a:rPr>
              <a:t>By collaborating, knowledge is shared, and technology and resources can be utilized to achieve a better quality in deliverables in a more cost-effective way. </a:t>
            </a:r>
            <a:br>
              <a:rPr b="0" i="0" lang="en-GB"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rgbClr val="649B3F"/>
              </a:buClr>
              <a:buSzPts val="1300"/>
              <a:buFont typeface="Arial"/>
              <a:buChar char="●"/>
            </a:pPr>
            <a:r>
              <a:rPr b="0" i="0" lang="en-GB" sz="1300" u="none" cap="none" strike="noStrike">
                <a:solidFill>
                  <a:schemeClr val="dk1"/>
                </a:solidFill>
                <a:latin typeface="Arial"/>
                <a:ea typeface="Arial"/>
                <a:cs typeface="Arial"/>
                <a:sym typeface="Arial"/>
              </a:rPr>
              <a:t>By establishing the Nordic region as a digital frontrunner in creating value from business data, we also lead the way for the European Union </a:t>
            </a:r>
            <a:br>
              <a:rPr b="0" i="0" lang="en-GB"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rgbClr val="649B3F"/>
              </a:buClr>
              <a:buSzPts val="1300"/>
              <a:buFont typeface="Arial"/>
              <a:buChar char="●"/>
            </a:pPr>
            <a:r>
              <a:rPr b="0" i="0" lang="en-GB" sz="1300" u="none" cap="none" strike="noStrike">
                <a:solidFill>
                  <a:schemeClr val="dk1"/>
                </a:solidFill>
                <a:latin typeface="Arial"/>
                <a:ea typeface="Arial"/>
                <a:cs typeface="Arial"/>
                <a:sym typeface="Arial"/>
              </a:rPr>
              <a:t>By creating a Nordic governance of the ecosystem, we can support common Nordic principles for transparency, trust, sustainability and safeguarding of democratic rights. </a:t>
            </a:r>
            <a:br>
              <a:rPr b="0" i="0" lang="en-GB"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just">
              <a:lnSpc>
                <a:spcPct val="100000"/>
              </a:lnSpc>
              <a:spcBef>
                <a:spcPts val="0"/>
              </a:spcBef>
              <a:spcAft>
                <a:spcPts val="0"/>
              </a:spcAft>
              <a:buClr>
                <a:srgbClr val="649B3F"/>
              </a:buClr>
              <a:buSzPts val="1300"/>
              <a:buFont typeface="Arial"/>
              <a:buChar char="●"/>
            </a:pPr>
            <a:r>
              <a:rPr b="0" i="0" lang="en-GB" sz="1300" u="none" cap="none" strike="noStrike">
                <a:solidFill>
                  <a:schemeClr val="dk1"/>
                </a:solidFill>
                <a:latin typeface="Arial"/>
                <a:ea typeface="Arial"/>
                <a:cs typeface="Arial"/>
                <a:sym typeface="Arial"/>
              </a:rPr>
              <a:t>By helping SMEs become more competitive and better suited for international competition, we strengthen the Nordic market presence globally – and a common Nordic market will be more robust than each national market on its own.</a:t>
            </a:r>
            <a:endParaRPr b="0" i="0" sz="1300" u="none" cap="none" strike="noStrike">
              <a:solidFill>
                <a:schemeClr val="dk1"/>
              </a:solidFill>
              <a:latin typeface="Arial"/>
              <a:ea typeface="Arial"/>
              <a:cs typeface="Arial"/>
              <a:sym typeface="Arial"/>
            </a:endParaRPr>
          </a:p>
          <a:p>
            <a:pPr indent="0" lvl="0" marL="0" marR="0" rtl="0" algn="just">
              <a:lnSpc>
                <a:spcPct val="100000"/>
              </a:lnSpc>
              <a:spcBef>
                <a:spcPts val="120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extLst>
                  <a:ext uri="http://customooxmlschemas.google.com/">
                    <go:slidesCustomData xmlns:go="http://customooxmlschemas.google.com/" textRoundtripDataId="2"/>
                  </a:ext>
                </a:extLst>
              </a:rPr>
              <a:t>NSG is co-financed by Nordic Innovation.</a:t>
            </a:r>
            <a:r>
              <a:rPr b="0" i="0" lang="en-GB" sz="1300" u="none" cap="none" strike="noStrike">
                <a:solidFill>
                  <a:schemeClr val="dk1"/>
                </a:solidFill>
                <a:latin typeface="Arial"/>
                <a:ea typeface="Arial"/>
                <a:cs typeface="Arial"/>
                <a:sym typeface="Arial"/>
              </a:rPr>
              <a:t> Nordic Innovation is an organisation under the Nordic Council of Ministers.</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365" name="Google Shape;365;g7ee300d8b6_70_1"/>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7036d43cc6_14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72" name="Google Shape;372;g7036d43cc6_14_26"/>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000000"/>
                </a:solidFill>
                <a:latin typeface="Arial"/>
                <a:ea typeface="Arial"/>
                <a:cs typeface="Arial"/>
                <a:sym typeface="Arial"/>
              </a:rPr>
              <a:t>Introduction to Nordic Smart Government</a:t>
            </a:r>
            <a:endParaRPr b="0" i="0" sz="1400" u="none" cap="none" strike="noStrike">
              <a:solidFill>
                <a:srgbClr val="000000"/>
              </a:solidFill>
              <a:latin typeface="Arial"/>
              <a:ea typeface="Arial"/>
              <a:cs typeface="Arial"/>
              <a:sym typeface="Arial"/>
            </a:endParaRPr>
          </a:p>
        </p:txBody>
      </p:sp>
      <p:cxnSp>
        <p:nvCxnSpPr>
          <p:cNvPr id="373" name="Google Shape;373;g7036d43cc6_14_26"/>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374" name="Google Shape;374;g7036d43cc6_14_26"/>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375" name="Google Shape;375;g7036d43cc6_14_26"/>
          <p:cNvGraphicFramePr/>
          <p:nvPr/>
        </p:nvGraphicFramePr>
        <p:xfrm>
          <a:off x="406957" y="1424577"/>
          <a:ext cx="3000000" cy="3000000"/>
        </p:xfrm>
        <a:graphic>
          <a:graphicData uri="http://schemas.openxmlformats.org/drawingml/2006/table">
            <a:tbl>
              <a:tblPr>
                <a:noFill/>
                <a:tableStyleId>{D9F71940-CCCB-4745-8AA3-CE7D9DC68482}</a:tableStyleId>
              </a:tblPr>
              <a:tblGrid>
                <a:gridCol w="5426350"/>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lang="en-GB" sz="1100" u="none" cap="none" strike="noStrike">
                          <a:solidFill>
                            <a:schemeClr val="dk1"/>
                          </a:solidFill>
                          <a:extLst>
                            <a:ext uri="http://customooxmlschemas.google.com/">
                              <go:slidesCustomData xmlns:go="http://customooxmlschemas.google.com/" textRoundtripDataId="3"/>
                            </a:ext>
                          </a:extLst>
                        </a:rPr>
                        <a:t>The vision of Nordic Smart Government is to create value for businesses, public authorities and society by making real-time business data usable and accessible across the region in an automatic, consent-based and secure manner. Nordic Smart Government is thus a driver for making the region the most integrated in the world, which is the ambition of the Nordic Prime Ministers.</a:t>
                      </a:r>
                      <a:r>
                        <a:rPr lang="en-GB" sz="1100" u="none" cap="none" strike="noStrike">
                          <a:solidFill>
                            <a:schemeClr val="dk1"/>
                          </a:solidFill>
                        </a:rPr>
                        <a:t> </a:t>
                      </a:r>
                      <a:r>
                        <a:rPr lang="en-GB" sz="1100" u="none" cap="none" strike="noStrike">
                          <a:solidFill>
                            <a:schemeClr val="dk1"/>
                          </a:solidFill>
                          <a:extLst>
                            <a:ext uri="http://customooxmlschemas.google.com/">
                              <go:slidesCustomData xmlns:go="http://customooxmlschemas.google.com/" textRoundtripDataId="4"/>
                            </a:ext>
                          </a:extLst>
                        </a:rPr>
                        <a:t>In the Nordic region, two million small businesses comprise more than 90 percent of our enterprises, and they form a cornerstone in our societies and to our future welfare.</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For many years, the Nordic governments have been creating digital services and digital reporting both in order to simplify life for the small businesses and to increase compliance with government requirements. Despite this, the coordination and collaboration on digital development has been limited, both across the public sector as well as with the private sector. Thus, governmental self-service solutions and proprietary digital business systems are not sufficiently aligned today. This forces for example the SMEs to spend resources on typing in the same data over and over, in order to report to different authorities. Furthermore, for SMEs who usually cannot afford customised digital business systems, their own business data remain analogue and unavailable for digital exchange, and therefore largely unproductive.</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It follows that even though Nordic businesses are among the most digital in Europe, their workflows are inefficient, as they are forced to use various incompatible data formats and systems that cannot easily exchange information business to business, nor business to government. The businesses are doing time-consuming paperwork related to sales and purchase – which is at the core of what all businesses do. These analogue workflows can be replaced by digital processes employing structured business data.</a:t>
                      </a:r>
                      <a:endParaRPr sz="1100" u="none" cap="none" strike="noStrike">
                        <a:solidFill>
                          <a:srgbClr val="FF0000"/>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76" name="Google Shape;376;g7036d43cc6_14_26"/>
          <p:cNvGraphicFramePr/>
          <p:nvPr/>
        </p:nvGraphicFramePr>
        <p:xfrm>
          <a:off x="6030807" y="1424577"/>
          <a:ext cx="3000000" cy="3000000"/>
        </p:xfrm>
        <a:graphic>
          <a:graphicData uri="http://schemas.openxmlformats.org/drawingml/2006/table">
            <a:tbl>
              <a:tblPr>
                <a:noFill/>
                <a:tableStyleId>{D9F71940-CCCB-4745-8AA3-CE7D9DC68482}</a:tableStyleId>
              </a:tblPr>
              <a:tblGrid>
                <a:gridCol w="5511450"/>
              </a:tblGrid>
              <a:tr h="4743100">
                <a:tc>
                  <a:txBody>
                    <a:bodyPr/>
                    <a:lstStyle/>
                    <a:p>
                      <a:pPr indent="0" lvl="0" marL="0" marR="0" rtl="0" algn="just">
                        <a:lnSpc>
                          <a:spcPct val="115000"/>
                        </a:lnSpc>
                        <a:spcBef>
                          <a:spcPts val="0"/>
                        </a:spcBef>
                        <a:spcAft>
                          <a:spcPts val="0"/>
                        </a:spcAft>
                        <a:buClr>
                          <a:schemeClr val="dk1"/>
                        </a:buClr>
                        <a:buSzPts val="1100"/>
                        <a:buFont typeface="Arial"/>
                        <a:buNone/>
                      </a:pPr>
                      <a:r>
                        <a:rPr lang="en-GB" sz="1100" u="none" cap="none" strike="noStrike">
                          <a:solidFill>
                            <a:schemeClr val="dk1"/>
                          </a:solidFill>
                        </a:rPr>
                        <a:t>The use of digital orders, invoices and receipts, instead of paper, e-mails and pdf’s, will save time and provide SMEs with structured data for automated accounting, tax compliance by design, government reporting, and a multitude of new services, such as cash flow overview, better credit access, etc. This necessitates that digital systems and services processing business data – both private systems and government solutions – are interoperable</a:t>
                      </a:r>
                      <a:r>
                        <a:rPr lang="en-GB" sz="1100" u="none" cap="none" strike="noStrike">
                          <a:solidFill>
                            <a:srgbClr val="FF0000"/>
                          </a:solidFill>
                        </a:rPr>
                        <a:t>*</a:t>
                      </a:r>
                      <a:r>
                        <a:rPr lang="en-GB" sz="1100" u="none" cap="none" strike="noStrike">
                          <a:solidFill>
                            <a:schemeClr val="dk1"/>
                          </a:solidFill>
                        </a:rPr>
                        <a:t> and support the creation of a digital ecosystem based on real-time financial data. </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b="1" lang="en-GB" sz="1200" u="none" cap="none" strike="noStrike">
                          <a:solidFill>
                            <a:schemeClr val="dk1"/>
                          </a:solidFill>
                        </a:rPr>
                        <a:t>NSG represents a change for the Nordic region’s work with digitalisation</a:t>
                      </a:r>
                      <a:endParaRPr b="1" sz="12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The Nordic collaboration on Smart Government was initiated by the Nordic business registries in 2016. With co-funding from Nordic Innovation, the idea of automating business reporting was further developed by conceptualizing an open ecosystem for an automated, secure and consent-based flow of structured and standardized business data which may be utilized and accessed by public and private stakeholders.</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In May 2018, the third phase of NSG started when the programme for defining the requirements for enabling the ecosystem was launched by the</a:t>
                      </a:r>
                      <a:r>
                        <a:rPr lang="en-GB" sz="1100" u="none" cap="none" strike="noStrike">
                          <a:solidFill>
                            <a:schemeClr val="dk1"/>
                          </a:solidFill>
                          <a:uFill>
                            <a:noFill/>
                          </a:uFill>
                          <a:hlinkClick r:id="rId4"/>
                        </a:rPr>
                        <a:t> Nordic Ministers of Business</a:t>
                      </a:r>
                      <a:r>
                        <a:rPr lang="en-GB" sz="1100" u="none" cap="none" strike="noStrike">
                          <a:solidFill>
                            <a:schemeClr val="dk1"/>
                          </a:solidFill>
                        </a:rPr>
                        <a:t>. In this phase, NSG has grown to one of a kind in the Nordic region, involving more than 15 government authorities from all five Nordic countries. In this third iteration, </a:t>
                      </a:r>
                      <a:r>
                        <a:rPr lang="en-GB" sz="1100" u="none" cap="none" strike="noStrike">
                          <a:solidFill>
                            <a:schemeClr val="dk1"/>
                          </a:solidFill>
                          <a:extLst>
                            <a:ext uri="http://customooxmlschemas.google.com/">
                              <go:slidesCustomData xmlns:go="http://customooxmlschemas.google.com/" textRoundtripDataId="5"/>
                            </a:ext>
                          </a:extLst>
                        </a:rPr>
                        <a:t>the Nordic business registries, tax and statistics authorities and others have explored the great potential of structured business data, shared via interoperable systems in real-time. The conclusions and overall recommendations of the collaborative work is presented in this roadmap.</a:t>
                      </a:r>
                      <a:r>
                        <a:rPr lang="en-GB" sz="1100" u="none" cap="none" strike="noStrike">
                          <a:solidFill>
                            <a:schemeClr val="dk1"/>
                          </a:solidFill>
                        </a:rPr>
                        <a:t> The Business registries are responsible for the roadmap as programme partners.</a:t>
                      </a:r>
                      <a:endParaRPr sz="1200" u="none" cap="none" strike="noStrike">
                        <a:solidFill>
                          <a:srgbClr val="FF0000"/>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77" name="Google Shape;377;g7036d43cc6_14_26"/>
          <p:cNvSpPr txBox="1"/>
          <p:nvPr/>
        </p:nvSpPr>
        <p:spPr>
          <a:xfrm>
            <a:off x="6122350" y="6139450"/>
            <a:ext cx="5129400" cy="597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Clr>
                <a:schemeClr val="dk1"/>
              </a:buClr>
              <a:buSzPts val="1100"/>
              <a:buFont typeface="Arial"/>
              <a:buNone/>
            </a:pPr>
            <a:r>
              <a:rPr b="0" i="1" lang="en-GB" sz="900" u="none" cap="none" strike="noStrike">
                <a:solidFill>
                  <a:schemeClr val="dk1"/>
                </a:solidFill>
                <a:latin typeface="Arial"/>
                <a:ea typeface="Arial"/>
                <a:cs typeface="Arial"/>
                <a:sym typeface="Arial"/>
              </a:rPr>
              <a:t>* Interoperability is the property that allows for the unrestricted sharing of resources between different systems </a:t>
            </a:r>
            <a:endParaRPr b="0" i="0" sz="9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7ede08ef56_25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
        <p:nvSpPr>
          <p:cNvPr id="384" name="Google Shape;384;g7ede08ef56_25_16"/>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000000"/>
                </a:solidFill>
                <a:latin typeface="Arial"/>
                <a:ea typeface="Arial"/>
                <a:cs typeface="Arial"/>
                <a:sym typeface="Arial"/>
              </a:rPr>
              <a:t>Introduction to Nordic Smart Government: Common vision and goals</a:t>
            </a:r>
            <a:endParaRPr b="0" i="0" sz="1400" u="none" cap="none" strike="noStrike">
              <a:solidFill>
                <a:srgbClr val="000000"/>
              </a:solidFill>
              <a:latin typeface="Arial"/>
              <a:ea typeface="Arial"/>
              <a:cs typeface="Arial"/>
              <a:sym typeface="Arial"/>
            </a:endParaRPr>
          </a:p>
        </p:txBody>
      </p:sp>
      <p:cxnSp>
        <p:nvCxnSpPr>
          <p:cNvPr id="385" name="Google Shape;385;g7ede08ef56_25_16"/>
          <p:cNvCxnSpPr/>
          <p:nvPr/>
        </p:nvCxnSpPr>
        <p:spPr>
          <a:xfrm>
            <a:off x="492369" y="1337172"/>
            <a:ext cx="10943400" cy="9900"/>
          </a:xfrm>
          <a:prstGeom prst="straightConnector1">
            <a:avLst/>
          </a:prstGeom>
          <a:noFill/>
          <a:ln cap="flat" cmpd="sng" w="12700">
            <a:solidFill>
              <a:srgbClr val="3AA04B"/>
            </a:solidFill>
            <a:prstDash val="solid"/>
            <a:miter lim="800000"/>
            <a:headEnd len="sm" w="sm" type="none"/>
            <a:tailEnd len="sm" w="sm" type="none"/>
          </a:ln>
        </p:spPr>
      </p:cxnSp>
      <p:sp>
        <p:nvSpPr>
          <p:cNvPr id="386" name="Google Shape;386;g7ede08ef56_25_16"/>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387" name="Google Shape;387;g7ede08ef56_25_16"/>
          <p:cNvGraphicFramePr/>
          <p:nvPr/>
        </p:nvGraphicFramePr>
        <p:xfrm>
          <a:off x="406957" y="1424577"/>
          <a:ext cx="3000000" cy="3000000"/>
        </p:xfrm>
        <a:graphic>
          <a:graphicData uri="http://schemas.openxmlformats.org/drawingml/2006/table">
            <a:tbl>
              <a:tblPr>
                <a:noFill/>
                <a:tableStyleId>{D9F71940-CCCB-4745-8AA3-CE7D9DC68482}</a:tableStyleId>
              </a:tblPr>
              <a:tblGrid>
                <a:gridCol w="5426350"/>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rPr>
                        <a:t>Stakeholders: The Nordics are ready to take digitalisation to a new level</a:t>
                      </a:r>
                      <a:endParaRPr b="1" sz="1200" u="none" cap="none" strike="noStrike">
                        <a:solidFill>
                          <a:schemeClr val="dk1"/>
                        </a:solidFill>
                      </a:endParaRPr>
                    </a:p>
                    <a:p>
                      <a:pPr indent="0" lvl="0" marL="0" marR="0" rtl="0" algn="just">
                        <a:lnSpc>
                          <a:spcPct val="115000"/>
                        </a:lnSpc>
                        <a:spcBef>
                          <a:spcPts val="0"/>
                        </a:spcBef>
                        <a:spcAft>
                          <a:spcPts val="0"/>
                        </a:spcAft>
                        <a:buClr>
                          <a:srgbClr val="000000"/>
                        </a:buClr>
                        <a:buSzPts val="1100"/>
                        <a:buFont typeface="Arial"/>
                        <a:buNone/>
                      </a:pPr>
                      <a:r>
                        <a:rPr lang="en-GB" sz="1100" u="none" cap="none" strike="noStrike">
                          <a:solidFill>
                            <a:schemeClr val="dk1"/>
                          </a:solidFill>
                        </a:rPr>
                        <a:t>Numerous stakeholders in the Nordic region have over the last years been presented to NSG. SMEs, business system vendors, auditors and accountants and other value-adding services like banks, credit institutions and other IT service providers have engaged with the vision and its possibilities. Their feedback has been very positive, and the general consensus is that stakeholders across regions and sectors believe in the vision and wish to take part in the realisation.</a:t>
                      </a:r>
                      <a:endParaRPr sz="1100" u="none" cap="none" strike="noStrike">
                        <a:solidFill>
                          <a:schemeClr val="dk1"/>
                        </a:solidFill>
                      </a:endParaRPr>
                    </a:p>
                    <a:p>
                      <a:pPr indent="0" lvl="0" marL="0" marR="0" rtl="0" algn="just">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just">
                        <a:lnSpc>
                          <a:spcPct val="115000"/>
                        </a:lnSpc>
                        <a:spcBef>
                          <a:spcPts val="0"/>
                        </a:spcBef>
                        <a:spcAft>
                          <a:spcPts val="0"/>
                        </a:spcAft>
                        <a:buClr>
                          <a:srgbClr val="000000"/>
                        </a:buClr>
                        <a:buSzPts val="1200"/>
                        <a:buFont typeface="Arial"/>
                        <a:buNone/>
                      </a:pPr>
                      <a:r>
                        <a:rPr b="1" lang="en-GB" sz="1200" u="none" cap="none" strike="noStrike">
                          <a:solidFill>
                            <a:srgbClr val="649B3F"/>
                          </a:solidFill>
                        </a:rPr>
                        <a:t>The roadmap presents a vision and direction for future Nordic digitali-</a:t>
                      </a:r>
                      <a:endParaRPr b="1" sz="1200" u="none" cap="none" strike="noStrike">
                        <a:solidFill>
                          <a:srgbClr val="649B3F"/>
                        </a:solidFill>
                      </a:endParaRPr>
                    </a:p>
                    <a:p>
                      <a:pPr indent="0" lvl="0" marL="0" marR="0" rtl="0" algn="just">
                        <a:lnSpc>
                          <a:spcPct val="115000"/>
                        </a:lnSpc>
                        <a:spcBef>
                          <a:spcPts val="0"/>
                        </a:spcBef>
                        <a:spcAft>
                          <a:spcPts val="0"/>
                        </a:spcAft>
                        <a:buClr>
                          <a:srgbClr val="000000"/>
                        </a:buClr>
                        <a:buSzPts val="1200"/>
                        <a:buFont typeface="Arial"/>
                        <a:buNone/>
                      </a:pPr>
                      <a:r>
                        <a:rPr b="1" lang="en-GB" sz="1200" u="none" cap="none" strike="noStrike">
                          <a:solidFill>
                            <a:srgbClr val="649B3F"/>
                          </a:solidFill>
                        </a:rPr>
                        <a:t>sation, involving collaboration and co-creation with the private sector. </a:t>
                      </a:r>
                      <a:endParaRPr b="1" sz="1200" u="none" cap="none" strike="noStrike">
                        <a:solidFill>
                          <a:srgbClr val="649B3F"/>
                        </a:solidFill>
                      </a:endParaRPr>
                    </a:p>
                    <a:p>
                      <a:pPr indent="0" lvl="0" marL="0" marR="0" rtl="0" algn="just">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just">
                        <a:lnSpc>
                          <a:spcPct val="115000"/>
                        </a:lnSpc>
                        <a:spcBef>
                          <a:spcPts val="0"/>
                        </a:spcBef>
                        <a:spcAft>
                          <a:spcPts val="0"/>
                        </a:spcAft>
                        <a:buClr>
                          <a:srgbClr val="000000"/>
                        </a:buClr>
                        <a:buSzPts val="1100"/>
                        <a:buFont typeface="Arial"/>
                        <a:buNone/>
                      </a:pPr>
                      <a:r>
                        <a:rPr lang="en-GB" sz="1100" u="none" cap="none" strike="noStrike">
                          <a:solidFill>
                            <a:schemeClr val="dk1"/>
                          </a:solidFill>
                        </a:rPr>
                        <a:t>The NSG roadmap is a strategy for realising the vision. NSG is not an attempt to build a new Nordic infrastructure, but to align existing and new digital systems and services, and to make access of data across the region possible. </a:t>
                      </a:r>
                      <a:r>
                        <a:rPr b="1" lang="en-GB" sz="1100" u="none" cap="none" strike="noStrike">
                          <a:solidFill>
                            <a:schemeClr val="dk1"/>
                          </a:solidFill>
                        </a:rPr>
                        <a:t> </a:t>
                      </a:r>
                      <a:r>
                        <a:rPr lang="en-GB" sz="1100" u="none" cap="none" strike="noStrike">
                          <a:solidFill>
                            <a:schemeClr val="dk1"/>
                          </a:solidFill>
                        </a:rPr>
                        <a:t>The roadmap thus states a long term ambition and gives direction for Nordic digitalisation and collaboration in the many years to come. The roadmap proposes six core areas to work on over the next three to four years. In these areas stakeholders are invited to participate in co-creation to ensure an efficient and aligned development to the benefit of all parties.</a:t>
                      </a:r>
                      <a:endParaRPr sz="1100" u="none" cap="none" strike="noStrike">
                        <a:solidFill>
                          <a:schemeClr val="dk1"/>
                        </a:solidFill>
                      </a:endParaRPr>
                    </a:p>
                    <a:p>
                      <a:pPr indent="0" lvl="0" marL="0" marR="0" rtl="0" algn="just">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just">
                        <a:lnSpc>
                          <a:spcPct val="115000"/>
                        </a:lnSpc>
                        <a:spcBef>
                          <a:spcPts val="0"/>
                        </a:spcBef>
                        <a:spcAft>
                          <a:spcPts val="0"/>
                        </a:spcAft>
                        <a:buClr>
                          <a:srgbClr val="000000"/>
                        </a:buClr>
                        <a:buSzPts val="1100"/>
                        <a:buFont typeface="Arial"/>
                        <a:buNone/>
                      </a:pPr>
                      <a:r>
                        <a:rPr lang="en-GB" sz="1100" u="none" cap="none" strike="noStrike">
                          <a:solidFill>
                            <a:schemeClr val="dk1"/>
                          </a:solidFill>
                        </a:rPr>
                        <a:t>The NSG organisation has defined the capabilities of both public and private systems and actors which are needed for making business data usable and accessible. These capabilities are detailed in the appendix. Moreover, the collaboration has identified around 100 possible actions which can be employed in order to implement the capabilities. These are shortly described in the appendix.</a:t>
                      </a:r>
                      <a:endParaRPr sz="1200" u="none" cap="none" strike="noStrike">
                        <a:solidFill>
                          <a:srgbClr val="FF0000"/>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88" name="Google Shape;388;g7ede08ef56_25_16"/>
          <p:cNvGraphicFramePr/>
          <p:nvPr/>
        </p:nvGraphicFramePr>
        <p:xfrm>
          <a:off x="5954607" y="1424577"/>
          <a:ext cx="3000000" cy="3000000"/>
        </p:xfrm>
        <a:graphic>
          <a:graphicData uri="http://schemas.openxmlformats.org/drawingml/2006/table">
            <a:tbl>
              <a:tblPr>
                <a:noFill/>
                <a:tableStyleId>{D9F71940-CCCB-4745-8AA3-CE7D9DC68482}</a:tableStyleId>
              </a:tblPr>
              <a:tblGrid>
                <a:gridCol w="5761775"/>
              </a:tblGrid>
              <a:tr h="4743100">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Implementation: Joint Nordic collaboration and national initiatives</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100" u="none" cap="none" strike="noStrike">
                          <a:solidFill>
                            <a:schemeClr val="dk1"/>
                          </a:solidFill>
                        </a:rPr>
                        <a:t>In order to achieve synchronised development and common services across borders, some of the actions are best done in Nordic collaboration. At the same time, it is important to acknowledge that the Nordic countries are different in terms of existing infrastructure, public services and ongoing developments. Thus, what are relevant actions on a national level also depend on national situations, opportunities and resources.</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To align and integrate at the Nordic level, a governance model and a organisational setup must be established, which can define common actions, develop Nordic building blocks, and coordinate national authorities and private actors. The organisation should have dedicated resources available for this work.  </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GB" sz="1100" u="none" cap="none" strike="noStrike">
                          <a:solidFill>
                            <a:schemeClr val="dk1"/>
                          </a:solidFill>
                        </a:rPr>
                        <a:t>Private actors, such as business system vendors and other service providers, are essential to the realisation of NSG, as they have to adopt common standards and adjust to accommodate data sharing. Therefore, such private parties will be invited to co-creation and further prioritisation of actions. Recommendations on actions are likely to evolve with new opportunities, technology, and market developments. The work and progress will therefore be evaluated every year, and new insights will be accounted for in order to adjust prioritisation of the work. Accordingly, the present roadmap is a proposal for working together in the years to come, and for moving forward in the same direction in order to realise the potential of digital investments.</a:t>
                      </a:r>
                      <a:endParaRPr sz="1100" u="none" cap="none" strike="noStrike">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b="1" lang="en-GB" sz="1100" u="none" cap="none" strike="noStrike">
                          <a:solidFill>
                            <a:srgbClr val="649B3F"/>
                          </a:solidFill>
                        </a:rPr>
                        <a:t>Nordic governments must define the framework for change, take responsibility for necessary regulatory amendments and standardization, lead the change process and engage in co-creation with the private market. This does not mean that everything is going to be co-creation - but that e.g. planned digital development adjust to common standards, and thus ensure a common direction. This will not necessarily entail extraordinary investments.</a:t>
                      </a:r>
                      <a:endParaRPr b="1" sz="1200" u="none" cap="none" strike="noStrike">
                        <a:solidFill>
                          <a:srgbClr val="649B3F"/>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g7036d43cc6_14_1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395" name="Google Shape;395;g7036d43cc6_14_144"/>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rPr>
              <a:t>Today’s challenges: Current situation for the Nordic SMEs</a:t>
            </a:r>
            <a:endParaRPr b="0" i="0" sz="1400" u="none" cap="none" strike="noStrike">
              <a:solidFill>
                <a:srgbClr val="FF0000"/>
              </a:solidFill>
              <a:latin typeface="Arial"/>
              <a:ea typeface="Arial"/>
              <a:cs typeface="Arial"/>
              <a:sym typeface="Arial"/>
            </a:endParaRPr>
          </a:p>
        </p:txBody>
      </p:sp>
      <p:cxnSp>
        <p:nvCxnSpPr>
          <p:cNvPr id="396" name="Google Shape;396;g7036d43cc6_14_144"/>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397" name="Google Shape;397;g7036d43cc6_14_144"/>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398" name="Google Shape;398;g7036d43cc6_14_144"/>
          <p:cNvGraphicFramePr/>
          <p:nvPr/>
        </p:nvGraphicFramePr>
        <p:xfrm>
          <a:off x="492382" y="1453152"/>
          <a:ext cx="3000000" cy="3000000"/>
        </p:xfrm>
        <a:graphic>
          <a:graphicData uri="http://schemas.openxmlformats.org/drawingml/2006/table">
            <a:tbl>
              <a:tblPr>
                <a:noFill/>
                <a:tableStyleId>{D9F71940-CCCB-4745-8AA3-CE7D9DC68482}</a:tableStyleId>
              </a:tblPr>
              <a:tblGrid>
                <a:gridCol w="5224050"/>
              </a:tblGrid>
              <a:tr h="4559125">
                <a:tc>
                  <a:txBody>
                    <a:bodyPr/>
                    <a:lstStyle/>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In 2019, the NSG programme conducted workshops and in-depth </a:t>
                      </a:r>
                      <a:r>
                        <a:rPr lang="en-GB" sz="1200" u="none" cap="none" strike="noStrike"/>
                        <a:t>interviews with 50 SMEs across the Nordic countries</a:t>
                      </a:r>
                      <a:r>
                        <a:rPr lang="en-GB" sz="1200" u="none" cap="none" strike="noStrike"/>
                        <a:t>. The aim was to identify barriers and obstacles experienced by SMEs in their day-to-day processes and the administration of their finances. The findings and possible solutions have been explored in dialogues with actors that have SMEs as their customers, e.g. business systems vendors and other third-party services.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rPr lang="en-GB" sz="1200" u="none" cap="none" strike="noStrike"/>
                        <a:t>Key findings (detailed on the next page):</a:t>
                      </a:r>
                      <a:endParaRPr sz="1200" u="none" cap="none" strike="noStrike"/>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should use digital transactions documents to save time</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want to get credit easily</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want to know if a business partner is trustworthy</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face barriers when switching systems</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want easy control of cash flow and liquidity </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sng" cap="none" strike="noStrike">
                          <a:solidFill>
                            <a:schemeClr val="dk1"/>
                          </a:solidFill>
                        </a:rPr>
                        <a:t>SMEs want easy access to new markets</a:t>
                      </a:r>
                      <a:endParaRPr sz="1200" u="sng"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sng"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These findings are all connected to the same basic problems:</a:t>
                      </a:r>
                      <a:br>
                        <a:rPr lang="en-GB" sz="1200" u="none" cap="none" strike="noStrike">
                          <a:solidFill>
                            <a:schemeClr val="dk1"/>
                          </a:solidFill>
                        </a:rPr>
                      </a:br>
                      <a:r>
                        <a:rPr lang="en-GB" sz="1200" u="none" cap="none" strike="noStrike">
                          <a:solidFill>
                            <a:schemeClr val="dk1"/>
                          </a:solidFill>
                        </a:rPr>
                        <a:t>Transactions that are handled via paper documents, systems that cannot exchange data, and a general tendency in public sector digitalisation of developing isolated solutions and failing to coordinate and truly simplify the basic business administration processes.</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99" name="Google Shape;399;g7036d43cc6_14_144"/>
          <p:cNvGraphicFramePr/>
          <p:nvPr/>
        </p:nvGraphicFramePr>
        <p:xfrm>
          <a:off x="5850182" y="1252752"/>
          <a:ext cx="3000000" cy="3000000"/>
        </p:xfrm>
        <a:graphic>
          <a:graphicData uri="http://schemas.openxmlformats.org/drawingml/2006/table">
            <a:tbl>
              <a:tblPr>
                <a:noFill/>
                <a:tableStyleId>{D9F71940-CCCB-4745-8AA3-CE7D9DC68482}</a:tableStyleId>
              </a:tblPr>
              <a:tblGrid>
                <a:gridCol w="5374175"/>
              </a:tblGrid>
              <a:tr h="4743100">
                <a:tc>
                  <a:txBody>
                    <a:bodyPr/>
                    <a:lstStyle/>
                    <a:p>
                      <a:pPr indent="0" lvl="0" marL="0" marR="0" rtl="0" algn="just">
                        <a:lnSpc>
                          <a:spcPct val="115000"/>
                        </a:lnSpc>
                        <a:spcBef>
                          <a:spcPts val="0"/>
                        </a:spcBef>
                        <a:spcAft>
                          <a:spcPts val="0"/>
                        </a:spcAft>
                        <a:buClr>
                          <a:schemeClr val="dk1"/>
                        </a:buClr>
                        <a:buSzPts val="1200"/>
                        <a:buFont typeface="Arial"/>
                        <a:buNone/>
                      </a:pPr>
                      <a:br>
                        <a:rPr lang="en-GB" sz="1200" u="none" cap="none" strike="noStrike">
                          <a:solidFill>
                            <a:schemeClr val="dk1"/>
                          </a:solidFill>
                        </a:rPr>
                      </a:br>
                      <a:br>
                        <a:rPr lang="en-GB" sz="1200" u="none" cap="none" strike="noStrike">
                          <a:solidFill>
                            <a:schemeClr val="dk1"/>
                          </a:solidFill>
                        </a:rPr>
                      </a:br>
                      <a:r>
                        <a:rPr lang="en-GB" sz="1200" u="none" cap="none" strike="noStrike">
                          <a:solidFill>
                            <a:schemeClr val="dk1"/>
                          </a:solidFill>
                          <a:extLst>
                            <a:ext uri="http://customooxmlschemas.google.com/">
                              <go:slidesCustomData xmlns:go="http://customooxmlschemas.google.com/" textRoundtripDataId="6"/>
                            </a:ext>
                          </a:extLst>
                        </a:rPr>
                        <a:t>A majority of the SMEs</a:t>
                      </a:r>
                      <a:r>
                        <a:rPr lang="en-GB" sz="1200" u="none" cap="none" strike="noStrike">
                          <a:solidFill>
                            <a:schemeClr val="dk1"/>
                          </a:solidFill>
                        </a:rPr>
                        <a:t> use their evenings and sometimes weekends to do administrative work, mainly involving manually punching data between systems and reporting to the government. A majority of the punching is caused by poor interoperability between systems. T</a:t>
                      </a:r>
                      <a:r>
                        <a:rPr lang="en-GB" sz="1200" u="none" cap="none" strike="noStrike">
                          <a:solidFill>
                            <a:schemeClr val="dk1"/>
                          </a:solidFill>
                          <a:extLst>
                            <a:ext uri="http://customooxmlschemas.google.com/">
                              <go:slidesCustomData xmlns:go="http://customooxmlschemas.google.com/" textRoundtripDataId="7"/>
                            </a:ext>
                          </a:extLst>
                        </a:rPr>
                        <a:t>he manual punching also results in errors that would be avoided if administrative tasks such as bookkeeping and reporting were automated to a higher degree. </a:t>
                      </a:r>
                      <a:r>
                        <a:rPr lang="en-GB" sz="1200" u="none" cap="none" strike="noStrike">
                          <a:solidFill>
                            <a:schemeClr val="dk1"/>
                          </a:solidFill>
                        </a:rPr>
                        <a:t>The manual work of punching hinders the SMEs in getting real-time insights into their current financial situation. They often worry about whether they have money to pay their employees, their liquidity and how they are doing compared to competitors.</a:t>
                      </a:r>
                      <a:endParaRPr sz="1200" u="none" cap="none" strike="noStrike">
                        <a:solidFill>
                          <a:schemeClr val="dk1"/>
                        </a:solidFill>
                      </a:endParaRPr>
                    </a:p>
                    <a:p>
                      <a:pPr indent="0" lvl="0" marL="0" marR="0" rtl="0" algn="l">
                        <a:lnSpc>
                          <a:spcPct val="115000"/>
                        </a:lnSpc>
                        <a:spcBef>
                          <a:spcPts val="1200"/>
                        </a:spcBef>
                        <a:spcAft>
                          <a:spcPts val="0"/>
                        </a:spcAft>
                        <a:buClr>
                          <a:schemeClr val="dk1"/>
                        </a:buClr>
                        <a:buSzPts val="1200"/>
                        <a:buFont typeface="Arial"/>
                        <a:buNone/>
                      </a:pPr>
                      <a:r>
                        <a:rPr i="1" lang="en-GB" sz="1200" u="none" cap="none" strike="noStrike">
                          <a:solidFill>
                            <a:schemeClr val="dk1"/>
                          </a:solidFill>
                        </a:rPr>
                        <a:t>Testimonials from in-depth interviews:</a:t>
                      </a:r>
                      <a:br>
                        <a:rPr lang="en-GB" sz="1200" u="none" cap="none" strike="noStrike">
                          <a:solidFill>
                            <a:schemeClr val="dk1"/>
                          </a:solidFill>
                        </a:rPr>
                      </a:br>
                      <a:br>
                        <a:rPr i="1" lang="en-GB" sz="1200" u="none" cap="none" strike="noStrike">
                          <a:solidFill>
                            <a:srgbClr val="3AA04B"/>
                          </a:solidFill>
                        </a:rPr>
                      </a:br>
                      <a:r>
                        <a:rPr i="1" lang="en-GB" sz="1200" u="none" cap="none" strike="noStrike">
                          <a:solidFill>
                            <a:srgbClr val="649B3F"/>
                          </a:solidFill>
                        </a:rPr>
                        <a:t>“I’ve heard since 1983 that everything is going to be simpler, but so far it has only become more complicated” (SME, NO)</a:t>
                      </a:r>
                      <a:endParaRPr i="1" sz="1200" u="none" cap="none" strike="noStrike">
                        <a:solidFill>
                          <a:srgbClr val="649B3F"/>
                        </a:solidFill>
                      </a:endParaRPr>
                    </a:p>
                    <a:p>
                      <a:pPr indent="0" lvl="0" marL="0" marR="0" rtl="0" algn="l">
                        <a:lnSpc>
                          <a:spcPct val="115000"/>
                        </a:lnSpc>
                        <a:spcBef>
                          <a:spcPts val="1200"/>
                        </a:spcBef>
                        <a:spcAft>
                          <a:spcPts val="0"/>
                        </a:spcAft>
                        <a:buClr>
                          <a:schemeClr val="dk1"/>
                        </a:buClr>
                        <a:buSzPts val="1200"/>
                        <a:buFont typeface="Arial"/>
                        <a:buNone/>
                      </a:pPr>
                      <a:r>
                        <a:rPr i="1" lang="en-GB" sz="1200" u="none" cap="none" strike="noStrike">
                          <a:solidFill>
                            <a:srgbClr val="649B3F"/>
                          </a:solidFill>
                        </a:rPr>
                        <a:t>“I wish a had an instant overview of my business financial statement” (SME, DK)</a:t>
                      </a:r>
                      <a:endParaRPr i="1" sz="1200" u="none" cap="none" strike="noStrike">
                        <a:solidFill>
                          <a:srgbClr val="649B3F"/>
                        </a:solidFill>
                      </a:endParaRPr>
                    </a:p>
                    <a:p>
                      <a:pPr indent="0" lvl="0" marL="0" marR="0" rtl="0" algn="l">
                        <a:lnSpc>
                          <a:spcPct val="115000"/>
                        </a:lnSpc>
                        <a:spcBef>
                          <a:spcPts val="1200"/>
                        </a:spcBef>
                        <a:spcAft>
                          <a:spcPts val="0"/>
                        </a:spcAft>
                        <a:buClr>
                          <a:schemeClr val="dk1"/>
                        </a:buClr>
                        <a:buSzPts val="1200"/>
                        <a:buFont typeface="Arial"/>
                        <a:buNone/>
                      </a:pPr>
                      <a:r>
                        <a:rPr i="1" lang="en-GB" sz="1200" u="none" cap="none" strike="noStrike">
                          <a:solidFill>
                            <a:srgbClr val="649B3F"/>
                          </a:solidFill>
                        </a:rPr>
                        <a:t>“Systems that could help are too expensive and it takes too much time to switch from the old systems to new ones” (SME, FI)</a:t>
                      </a:r>
                      <a:endParaRPr i="1" sz="1200" u="none" cap="none" strike="noStrike">
                        <a:solidFill>
                          <a:srgbClr val="649B3F"/>
                        </a:solidFill>
                      </a:endParaRPr>
                    </a:p>
                    <a:p>
                      <a:pPr indent="0" lvl="0" marL="0" marR="0" rtl="0" algn="l">
                        <a:lnSpc>
                          <a:spcPct val="115000"/>
                        </a:lnSpc>
                        <a:spcBef>
                          <a:spcPts val="1200"/>
                        </a:spcBef>
                        <a:spcAft>
                          <a:spcPts val="0"/>
                        </a:spcAft>
                        <a:buClr>
                          <a:schemeClr val="dk1"/>
                        </a:buClr>
                        <a:buSzPts val="1200"/>
                        <a:buFont typeface="Arial"/>
                        <a:buNone/>
                      </a:pPr>
                      <a:r>
                        <a:rPr i="1" lang="en-GB" sz="1200" u="none" cap="none" strike="noStrike">
                          <a:solidFill>
                            <a:srgbClr val="649B3F"/>
                          </a:solidFill>
                        </a:rPr>
                        <a:t>“I need a strategic overview of l</a:t>
                      </a:r>
                      <a:r>
                        <a:rPr i="1" lang="en-GB" sz="1200" u="none" cap="none" strike="noStrike">
                          <a:solidFill>
                            <a:srgbClr val="649B3F"/>
                          </a:solidFill>
                          <a:extLst>
                            <a:ext uri="http://customooxmlschemas.google.com/">
                              <go:slidesCustomData xmlns:go="http://customooxmlschemas.google.com/" textRoundtripDataId="8"/>
                            </a:ext>
                          </a:extLst>
                        </a:rPr>
                        <a:t>iquidity, VAT and the accounts </a:t>
                      </a:r>
                      <a:r>
                        <a:rPr i="1" lang="en-GB" sz="1200" u="none" cap="none" strike="noStrike">
                          <a:solidFill>
                            <a:srgbClr val="649B3F"/>
                          </a:solidFill>
                        </a:rPr>
                        <a:t>when I have a need for major investments” (SME, DK)</a:t>
                      </a:r>
                      <a:endParaRPr i="1" sz="1200" u="none" cap="none" strike="noStrike">
                        <a:solidFill>
                          <a:srgbClr val="649B3F"/>
                        </a:solidFill>
                      </a:endParaRPr>
                    </a:p>
                    <a:p>
                      <a:pPr indent="0" lvl="0" marL="0" marR="0" rtl="0" algn="l">
                        <a:lnSpc>
                          <a:spcPct val="115000"/>
                        </a:lnSpc>
                        <a:spcBef>
                          <a:spcPts val="1200"/>
                        </a:spcBef>
                        <a:spcAft>
                          <a:spcPts val="0"/>
                        </a:spcAft>
                        <a:buClr>
                          <a:schemeClr val="dk1"/>
                        </a:buClr>
                        <a:buSzPts val="1200"/>
                        <a:buFont typeface="Arial"/>
                        <a:buNone/>
                      </a:pPr>
                      <a:r>
                        <a:t/>
                      </a:r>
                      <a:endParaRPr i="1" sz="1200" u="none" cap="none" strike="noStrike">
                        <a:solidFill>
                          <a:srgbClr val="3AA04B"/>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0" name="Google Shape;400;g7036d43cc6_14_144"/>
          <p:cNvSpPr txBox="1"/>
          <p:nvPr/>
        </p:nvSpPr>
        <p:spPr>
          <a:xfrm>
            <a:off x="5850175" y="1268750"/>
            <a:ext cx="2743200" cy="312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200"/>
              <a:buFont typeface="Arial"/>
              <a:buNone/>
            </a:pPr>
            <a:r>
              <a:rPr b="1" i="0" lang="en-GB" sz="1200" u="none" cap="none" strike="noStrike">
                <a:solidFill>
                  <a:srgbClr val="649B3F"/>
                </a:solidFill>
                <a:latin typeface="Arial"/>
                <a:ea typeface="Arial"/>
                <a:cs typeface="Arial"/>
                <a:sym typeface="Arial"/>
              </a:rPr>
              <a:t>The Pains of Nordic SMEs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g7f111a2145_0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407" name="Google Shape;407;g7f111a2145_0_11"/>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262626"/>
                </a:solidFill>
                <a:latin typeface="Arial"/>
                <a:ea typeface="Arial"/>
                <a:cs typeface="Arial"/>
                <a:sym typeface="Arial"/>
                <a:extLst>
                  <a:ext uri="http://customooxmlschemas.google.com/">
                    <go:slidesCustomData xmlns:go="http://customooxmlschemas.google.com/" textRoundtripDataId="9"/>
                  </a:ext>
                </a:extLst>
              </a:rPr>
              <a:t>Today’s challenges: Current situation for the Nordic SMEs</a:t>
            </a:r>
            <a:r>
              <a:rPr b="0" i="0" lang="en-GB" sz="1400" u="none" cap="none" strike="noStrike">
                <a:solidFill>
                  <a:srgbClr val="262626"/>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408" name="Google Shape;408;g7f111a2145_0_11"/>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09" name="Google Shape;409;g7f111a2145_0_11"/>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410" name="Google Shape;410;g7f111a2145_0_11"/>
          <p:cNvGraphicFramePr/>
          <p:nvPr/>
        </p:nvGraphicFramePr>
        <p:xfrm>
          <a:off x="406957" y="1436402"/>
          <a:ext cx="3000000" cy="3000000"/>
        </p:xfrm>
        <a:graphic>
          <a:graphicData uri="http://schemas.openxmlformats.org/drawingml/2006/table">
            <a:tbl>
              <a:tblPr>
                <a:noFill/>
                <a:tableStyleId>{D9F71940-CCCB-4745-8AA3-CE7D9DC68482}</a:tableStyleId>
              </a:tblPr>
              <a:tblGrid>
                <a:gridCol w="5571325"/>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t>The following further explains the challenges that SMEs face today in their day-to-day processes and administration of their finances.</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sng" cap="none" strike="noStrike"/>
                        <a:t>Use Case 1: SMEs should use digital transaction documents to save time</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extLst>
                            <a:ext uri="http://customooxmlschemas.google.com/">
                              <go:slidesCustomData xmlns:go="http://customooxmlschemas.google.com/" textRoundtripDataId="10"/>
                            </a:ext>
                          </a:extLst>
                        </a:rPr>
                        <a:t>The majority of SMEs still send their invoices on paper or PDF</a:t>
                      </a:r>
                      <a:r>
                        <a:rPr lang="en-GB" sz="1200" u="none" cap="none" strike="noStrike"/>
                        <a:t>. SMEs spend a lot of time manually punching prices, numbers, and product information in these transaction documents. Since the data is not yet fully digitalised, information is lost, and data cannot flow digitally in real-time.</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sng" cap="none" strike="noStrike">
                          <a:extLst>
                            <a:ext uri="http://customooxmlschemas.google.com/">
                              <go:slidesCustomData xmlns:go="http://customooxmlschemas.google.com/" textRoundtripDataId="11"/>
                            </a:ext>
                          </a:extLst>
                        </a:rPr>
                        <a:t>Use Case 2: SMEs want to get credit easily</a:t>
                      </a:r>
                      <a:endParaRPr sz="1200" u="sng" cap="none" strike="noStrike">
                        <a:extLst>
                          <a:ext uri="http://customooxmlschemas.google.com/">
                            <go:slidesCustomData xmlns:go="http://customooxmlschemas.google.com/" textRoundtripDataId="12"/>
                          </a:ext>
                        </a:extLst>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extLst>
                            <a:ext uri="http://customooxmlschemas.google.com/">
                              <go:slidesCustomData xmlns:go="http://customooxmlschemas.google.com/" textRoundtripDataId="13"/>
                            </a:ext>
                          </a:extLst>
                        </a:rPr>
                        <a:t>Credit assessment processes are slow today</a:t>
                      </a:r>
                      <a:r>
                        <a:rPr lang="en-GB" sz="1200" u="none" cap="none" strike="noStrike">
                          <a:extLst>
                            <a:ext uri="http://customooxmlschemas.google.com/">
                              <go:slidesCustomData xmlns:go="http://customooxmlschemas.google.com/" textRoundtripDataId="14"/>
                            </a:ext>
                          </a:extLst>
                        </a:rPr>
                        <a:t> </a:t>
                      </a:r>
                      <a:r>
                        <a:rPr lang="en-GB" sz="1200" u="none" cap="none" strike="noStrike">
                          <a:extLst>
                            <a:ext uri="http://customooxmlschemas.google.com/">
                              <go:slidesCustomData xmlns:go="http://customooxmlschemas.google.com/" textRoundtripDataId="15"/>
                            </a:ext>
                          </a:extLst>
                        </a:rPr>
                        <a:t>because SMEs do not have real-time insight to their current financial situation</a:t>
                      </a:r>
                      <a:r>
                        <a:rPr lang="en-GB" sz="1200" u="none" cap="none" strike="noStrike">
                          <a:extLst>
                            <a:ext uri="http://customooxmlschemas.google.com/">
                              <go:slidesCustomData xmlns:go="http://customooxmlschemas.google.com/" textRoundtripDataId="16"/>
                            </a:ext>
                          </a:extLst>
                        </a:rPr>
                        <a:t>. </a:t>
                      </a:r>
                      <a:r>
                        <a:rPr lang="en-GB" sz="1200" u="none" cap="none" strike="noStrike">
                          <a:solidFill>
                            <a:schemeClr val="dk1"/>
                          </a:solidFill>
                          <a:extLst>
                            <a:ext uri="http://customooxmlschemas.google.com/">
                              <go:slidesCustomData xmlns:go="http://customooxmlschemas.google.com/" textRoundtripDataId="17"/>
                            </a:ext>
                          </a:extLst>
                        </a:rPr>
                        <a:t>Current evaluation processes are too expensive, causing much manual work for both SME and bank or credit institution, and might not in the end give the relevant up-to-date information to the creditors. Small loans are often denied to SMEs because the profitability for the credit institution is too low, not because the SME is at risk. </a:t>
                      </a:r>
                      <a:r>
                        <a:rPr lang="en-GB" sz="1200" u="none" cap="none" strike="noStrike">
                          <a:extLst>
                            <a:ext uri="http://customooxmlschemas.google.com/">
                              <go:slidesCustomData xmlns:go="http://customooxmlschemas.google.com/" textRoundtripDataId="18"/>
                            </a:ext>
                          </a:extLst>
                        </a:rPr>
                        <a:t>The lack of timely credit assessment data weakens time-to-market for SMEs and even obstructs short-term growth.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sng" cap="none" strike="noStrike"/>
                        <a:t>Use Case 3: SMEs want to know if a business partner is trustworthy</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SMEs have a limited overview of their trading partners’ current financial situation. It is difficult to reliably check whether a new customer or supplier has liquidity or is in fact a fraudulent business. Not much updated information is available or easily interpretable for SMEs who want to know their partners.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11" name="Google Shape;411;g7f111a2145_0_11"/>
          <p:cNvGraphicFramePr/>
          <p:nvPr/>
        </p:nvGraphicFramePr>
        <p:xfrm>
          <a:off x="6100257" y="1436402"/>
          <a:ext cx="3000000" cy="3000000"/>
        </p:xfrm>
        <a:graphic>
          <a:graphicData uri="http://schemas.openxmlformats.org/drawingml/2006/table">
            <a:tbl>
              <a:tblPr>
                <a:noFill/>
                <a:tableStyleId>{D9F71940-CCCB-4745-8AA3-CE7D9DC68482}</a:tableStyleId>
              </a:tblPr>
              <a:tblGrid>
                <a:gridCol w="5407575"/>
              </a:tblGrid>
              <a:tr h="4743100">
                <a:tc>
                  <a:txBody>
                    <a:bodyPr/>
                    <a:lstStyle/>
                    <a:p>
                      <a:pPr indent="0" lvl="0" marL="0" marR="0" rtl="0" algn="just">
                        <a:lnSpc>
                          <a:spcPct val="115000"/>
                        </a:lnSpc>
                        <a:spcBef>
                          <a:spcPts val="0"/>
                        </a:spcBef>
                        <a:spcAft>
                          <a:spcPts val="0"/>
                        </a:spcAft>
                        <a:buClr>
                          <a:schemeClr val="dk1"/>
                        </a:buClr>
                        <a:buSzPts val="1100"/>
                        <a:buFont typeface="Arial"/>
                        <a:buNone/>
                      </a:pPr>
                      <a:r>
                        <a:rPr lang="en-GB" sz="1200" u="sng" cap="none" strike="noStrike">
                          <a:extLst>
                            <a:ext uri="http://customooxmlschemas.google.com/">
                              <go:slidesCustomData xmlns:go="http://customooxmlschemas.google.com/" textRoundtripDataId="19"/>
                            </a:ext>
                          </a:extLst>
                        </a:rPr>
                        <a:t>Use Case 4: SMEs face barriers when switching systems</a:t>
                      </a:r>
                      <a:endParaRPr sz="1200" u="sng" cap="none" strike="noStrike">
                        <a:extLst>
                          <a:ext uri="http://customooxmlschemas.google.com/">
                            <go:slidesCustomData xmlns:go="http://customooxmlschemas.google.com/" textRoundtripDataId="20"/>
                          </a:ext>
                        </a:extLst>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extLst>
                            <a:ext uri="http://customooxmlschemas.google.com/">
                              <go:slidesCustomData xmlns:go="http://customooxmlschemas.google.com/" textRoundtripDataId="21"/>
                            </a:ext>
                          </a:extLst>
                        </a:rPr>
                        <a:t>SMEs have a hard time switching business systems because their data </a:t>
                      </a:r>
                      <a:r>
                        <a:rPr lang="en-GB" sz="1200" u="none" cap="none" strike="noStrike">
                          <a:extLst>
                            <a:ext uri="http://customooxmlschemas.google.com/">
                              <go:slidesCustomData xmlns:go="http://customooxmlschemas.google.com/" textRoundtripDataId="22"/>
                            </a:ext>
                          </a:extLst>
                        </a:rPr>
                        <a:t>cannot </a:t>
                      </a:r>
                      <a:r>
                        <a:rPr lang="en-GB" sz="1200" u="none" cap="none" strike="noStrike">
                          <a:extLst>
                            <a:ext uri="http://customooxmlschemas.google.com/">
                              <go:slidesCustomData xmlns:go="http://customooxmlschemas.google.com/" textRoundtripDataId="23"/>
                            </a:ext>
                          </a:extLst>
                        </a:rPr>
                        <a:t>be moved between systems.</a:t>
                      </a:r>
                      <a:r>
                        <a:rPr lang="en-GB" sz="1200" u="none" cap="none" strike="noStrike">
                          <a:extLst>
                            <a:ext uri="http://customooxmlschemas.google.com/">
                              <go:slidesCustomData xmlns:go="http://customooxmlschemas.google.com/" textRoundtripDataId="24"/>
                            </a:ext>
                          </a:extLst>
                        </a:rPr>
                        <a:t> </a:t>
                      </a:r>
                      <a:r>
                        <a:rPr lang="en-GB" sz="1200" u="none" cap="none" strike="noStrike">
                          <a:extLst>
                            <a:ext uri="http://customooxmlschemas.google.com/">
                              <go:slidesCustomData xmlns:go="http://customooxmlschemas.google.com/" textRoundtripDataId="25"/>
                            </a:ext>
                          </a:extLst>
                        </a:rPr>
                        <a:t>There is limited adoption of good quality standards that can be used for moving structured business data. This also hinders the development of innovative new solutions based on business data. The </a:t>
                      </a:r>
                      <a:r>
                        <a:rPr lang="en-GB" sz="1200" u="none" cap="none" strike="noStrike">
                          <a:extLst>
                            <a:ext uri="http://customooxmlschemas.google.com/">
                              <go:slidesCustomData xmlns:go="http://customooxmlschemas.google.com/" textRoundtripDataId="26"/>
                            </a:ext>
                          </a:extLst>
                        </a:rPr>
                        <a:t>lack of</a:t>
                      </a:r>
                      <a:r>
                        <a:rPr lang="en-GB" sz="1200" u="none" cap="none" strike="noStrike">
                          <a:extLst>
                            <a:ext uri="http://customooxmlschemas.google.com/">
                              <go:slidesCustomData xmlns:go="http://customooxmlschemas.google.com/" textRoundtripDataId="27"/>
                            </a:ext>
                          </a:extLst>
                        </a:rPr>
                        <a:t> common standards makes it hard for SMEs to buy add-on services from other suppliers. The market for data-driven services is inhibited due to the lack of access to data, and there is a risk of vendor lock-in effects.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sng" cap="none" strike="noStrike"/>
                        <a:t>Use Case 5: SMEs want easy control of cash flow and liquidity </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It is time-consuming to get an adequate and timely overview of the economic situation, when calculations are done using Excel and manually collected data. Lacking an updated overview, SMEs cannot make informed decisions.</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sng" cap="none" strike="noStrike"/>
                        <a:t>Use Case 6: SMEs want easy access to new markets</a:t>
                      </a:r>
                      <a:endParaRPr sz="1200" u="sng"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extLst>
                            <a:ext uri="http://customooxmlschemas.google.com/">
                              <go:slidesCustomData xmlns:go="http://customooxmlschemas.google.com/" textRoundtripDataId="28"/>
                            </a:ext>
                          </a:extLst>
                        </a:rPr>
                        <a:t>Cross-border business in the Nordic region is a hassle due to high administrative burdens, and SMEs </a:t>
                      </a:r>
                      <a:r>
                        <a:rPr lang="en-GB" sz="1200" u="none" cap="none" strike="noStrike">
                          <a:solidFill>
                            <a:schemeClr val="dk1"/>
                          </a:solidFill>
                          <a:extLst>
                            <a:ext uri="http://customooxmlschemas.google.com/">
                              <go:slidesCustomData xmlns:go="http://customooxmlschemas.google.com/" textRoundtripDataId="29"/>
                            </a:ext>
                          </a:extLst>
                        </a:rPr>
                        <a:t>may lack the confidence to scale to other Nordic markets</a:t>
                      </a:r>
                      <a:r>
                        <a:rPr lang="en-GB" sz="1200" u="none" cap="none" strike="noStrike"/>
                        <a:t>. </a:t>
                      </a:r>
                      <a:r>
                        <a:rPr lang="en-GB" sz="1200" u="none" cap="none" strike="noStrike">
                          <a:solidFill>
                            <a:schemeClr val="dk1"/>
                          </a:solidFill>
                        </a:rPr>
                        <a:t>SMEs might not know the formal requirements and the regulation that applies in cross-border trading, i.e. are uncertain if they include all required details (especially related to VAT) when invoicing Nordic trade partners.</a:t>
                      </a:r>
                      <a:r>
                        <a:rPr lang="en-GB" sz="1200" u="none" cap="none" strike="noStrike"/>
                        <a:t> There is also lack of knowledge about the benefits of digital transaction documents when going Nordic, as SMEs do not know how to use existing digitals solutions for cross-border trading.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g7036d43cc6_14_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418" name="Google Shape;418;g7036d43cc6_14_48"/>
          <p:cNvSpPr txBox="1"/>
          <p:nvPr/>
        </p:nvSpPr>
        <p:spPr>
          <a:xfrm>
            <a:off x="363457" y="567683"/>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rgbClr val="000000"/>
                </a:solidFill>
                <a:latin typeface="Arial"/>
                <a:ea typeface="Arial"/>
                <a:cs typeface="Arial"/>
                <a:sym typeface="Arial"/>
                <a:extLst>
                  <a:ext uri="http://customooxmlschemas.google.com/">
                    <go:slidesCustomData xmlns:go="http://customooxmlschemas.google.com/" textRoundtripDataId="30"/>
                  </a:ext>
                </a:extLst>
              </a:rPr>
              <a:t>How to solve today’s challenges</a:t>
            </a:r>
            <a:r>
              <a:rPr b="0" i="0" lang="en-GB" sz="1400" u="none" cap="none" strike="noStrike">
                <a:solidFill>
                  <a:srgbClr val="00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9" name="Google Shape;419;g7036d43cc6_14_48"/>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20" name="Google Shape;420;g7036d43cc6_14_48"/>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421" name="Google Shape;421;g7036d43cc6_14_48"/>
          <p:cNvGraphicFramePr/>
          <p:nvPr/>
        </p:nvGraphicFramePr>
        <p:xfrm>
          <a:off x="363457" y="1681752"/>
          <a:ext cx="3000000" cy="3000000"/>
        </p:xfrm>
        <a:graphic>
          <a:graphicData uri="http://schemas.openxmlformats.org/drawingml/2006/table">
            <a:tbl>
              <a:tblPr>
                <a:noFill/>
                <a:tableStyleId>{D9F71940-CCCB-4745-8AA3-CE7D9DC68482}</a:tableStyleId>
              </a:tblPr>
              <a:tblGrid>
                <a:gridCol w="5682975"/>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rPr>
                        <a:t>Nordic Smart Businesses use digital business documents </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In order to reduce costly manual operations and get high-quality, structured data, the SMEs need to increase their use of digital business documents such as e-invoices e-orders etc. in standardised formats. An increased use of digital business documents will create a fundament for structured and standardised business data, which will make trade across the Nordics easier, make it possible to automate bookkeeping and reporting, and will give the SMEs a near real-time insight into their financial situation. This will make a data-driven society possible.</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extLst>
                            <a:ext uri="http://customooxmlschemas.google.com/">
                              <go:slidesCustomData xmlns:go="http://customooxmlschemas.google.com/" textRoundtripDataId="31"/>
                            </a:ext>
                          </a:extLst>
                        </a:rPr>
                        <a:t>SMEs use Open Accounting business systems</a:t>
                      </a:r>
                      <a:endParaRPr b="1" sz="1200" u="none" cap="none" strike="noStrike">
                        <a:solidFill>
                          <a:srgbClr val="FF0000"/>
                        </a:solidFill>
                        <a:extLst>
                          <a:ext uri="http://customooxmlschemas.google.com/">
                            <go:slidesCustomData xmlns:go="http://customooxmlschemas.google.com/" textRoundtripDataId="32"/>
                          </a:ext>
                        </a:extLst>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extLst>
                            <a:ext uri="http://customooxmlschemas.google.com/">
                              <go:slidesCustomData xmlns:go="http://customooxmlschemas.google.com/" textRoundtripDataId="33"/>
                            </a:ext>
                          </a:extLst>
                        </a:rPr>
                        <a:t>Business systems should </a:t>
                      </a:r>
                      <a:r>
                        <a:rPr lang="en-GB" sz="1200" u="none" cap="none" strike="noStrike">
                          <a:extLst>
                            <a:ext uri="http://customooxmlschemas.google.com/">
                              <go:slidesCustomData xmlns:go="http://customooxmlschemas.google.com/" textRoundtripDataId="34"/>
                            </a:ext>
                          </a:extLst>
                        </a:rPr>
                        <a:t>enable third-party access to financial transaction data and thereby create an innovative platform, increase competition in the market and make it possible for customers to shop complementary services. Regulation is required to ensure that business systems can be accessible. Whereas the banking sector, after Payment Services Directive 2 (PSD2), have standardized access to bank account information in real time, the same is not the case for financial data. The sharing of transaction-level data must comply with privacy and trade </a:t>
                      </a:r>
                      <a:r>
                        <a:rPr lang="en-GB" sz="1200" u="none" cap="none" strike="noStrike">
                          <a:extLst>
                            <a:ext uri="http://customooxmlschemas.google.com/">
                              <go:slidesCustomData xmlns:go="http://customooxmlschemas.google.com/" textRoundtripDataId="35"/>
                            </a:ext>
                          </a:extLst>
                        </a:rPr>
                        <a:t>regulations</a:t>
                      </a:r>
                      <a:r>
                        <a:rPr lang="en-GB" sz="1200" u="none" cap="none" strike="noStrike">
                          <a:extLst>
                            <a:ext uri="http://customooxmlschemas.google.com/">
                              <go:slidesCustomData xmlns:go="http://customooxmlschemas.google.com/" textRoundtripDataId="36"/>
                            </a:ext>
                          </a:extLst>
                        </a:rPr>
                        <a:t>.</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800" u="none" cap="none" strike="noStrike"/>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rPr>
                        <a:t>SMEs are born digitally</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New companies should from the very start use digital systems that ensure consistency, digital processing of business documents and support compliance with law. Increased use of business systems will contribute to increased adoption of digital business documents.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22" name="Google Shape;422;g7036d43cc6_14_48"/>
          <p:cNvGraphicFramePr/>
          <p:nvPr/>
        </p:nvGraphicFramePr>
        <p:xfrm>
          <a:off x="6270457" y="1605552"/>
          <a:ext cx="3000000" cy="3000000"/>
        </p:xfrm>
        <a:graphic>
          <a:graphicData uri="http://schemas.openxmlformats.org/drawingml/2006/table">
            <a:tbl>
              <a:tblPr>
                <a:noFill/>
                <a:tableStyleId>{D9F71940-CCCB-4745-8AA3-CE7D9DC68482}</a:tableStyleId>
              </a:tblPr>
              <a:tblGrid>
                <a:gridCol w="5445925"/>
              </a:tblGrid>
              <a:tr h="4743100">
                <a:tc>
                  <a:txBody>
                    <a:bodyPr/>
                    <a:lstStyle/>
                    <a:p>
                      <a:pPr indent="0" lvl="0" marL="0" marR="0" rtl="0" algn="just">
                        <a:lnSpc>
                          <a:spcPct val="115000"/>
                        </a:lnSpc>
                        <a:spcBef>
                          <a:spcPts val="0"/>
                        </a:spcBef>
                        <a:spcAft>
                          <a:spcPts val="0"/>
                        </a:spcAft>
                        <a:buClr>
                          <a:schemeClr val="dk1"/>
                        </a:buClr>
                        <a:buSzPts val="1100"/>
                        <a:buFont typeface="Arial"/>
                        <a:buNone/>
                      </a:pPr>
                      <a:r>
                        <a:rPr b="1" lang="en-GB" sz="1200" u="none" cap="none" strike="noStrike"/>
                        <a:t>Easy compliance and know-your-customer services for SMEs</a:t>
                      </a:r>
                      <a:endParaRPr b="1"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Know your partners! To reduce risk and transaction costs, SMEs need easy ways of assessing whether their vendors, customers or other partners can be trusted. Today, public authorities have increasing data about non-compliant companies. Data and algorithms from business registries could facilitate the SMEs, banks and creditors when they need to check their business partners across the Nordic region. Since every SME is someone else’s partner, the need is also to be able to show that you can be trusted.</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t>Simplified reporting and statistics for SMEs</a:t>
                      </a:r>
                      <a:endParaRPr b="1"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The benefits of the digital reporting is lost when the total amount of reporting requirements is endlessly increasing in a non-coordinated way. The Nordic governments need to work hard to coordinate the reporting requirements and other requirements imposed on the SMEs, both nationally and across the Nordic countries. Authorities should align their demands and thereby create data sets that are detailed enough for statistical purposes and comparable for </a:t>
                      </a:r>
                      <a:r>
                        <a:rPr lang="en-GB" sz="1200" u="none" cap="none" strike="noStrike">
                          <a:extLst>
                            <a:ext uri="http://customooxmlschemas.google.com/">
                              <go:slidesCustomData xmlns:go="http://customooxmlschemas.google.com/" textRoundtripDataId="37"/>
                            </a:ext>
                          </a:extLst>
                        </a:rPr>
                        <a:t>benchmarking</a:t>
                      </a:r>
                      <a:r>
                        <a:rPr lang="en-GB" sz="1200" u="none" cap="none" strike="noStrike"/>
                        <a:t> in specific industries, while not revealing sensitive data.</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t>Product information</a:t>
                      </a:r>
                      <a:endParaRPr b="1" sz="1200" u="none" cap="none" strike="noStrike"/>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Today, product information in orders and invoices varies in content and level of standardisation. To ensure manageable and credible information flows of non-financial product information, </a:t>
                      </a:r>
                      <a:r>
                        <a:rPr lang="en-GB" sz="1200" u="none" cap="none" strike="noStrike">
                          <a:extLst>
                            <a:ext uri="http://customooxmlschemas.google.com/">
                              <go:slidesCustomData xmlns:go="http://customooxmlschemas.google.com/" textRoundtripDataId="38"/>
                            </a:ext>
                          </a:extLst>
                        </a:rPr>
                        <a:t>product data must be standardized</a:t>
                      </a:r>
                      <a:r>
                        <a:rPr lang="en-GB" sz="1200" u="none" cap="none" strike="noStrike"/>
                        <a:t> </a:t>
                      </a:r>
                      <a:r>
                        <a:rPr lang="en-GB" sz="1200" u="none" cap="none" strike="noStrike"/>
                        <a:t>and made available in the digital transaction documents (not least in digital orders and digital catalogues). The Nordic region could lead the way,</a:t>
                      </a:r>
                      <a:endParaRPr sz="1200" u="none" cap="none" strike="noStrike"/>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23" name="Google Shape;423;g7036d43cc6_14_48"/>
          <p:cNvSpPr txBox="1"/>
          <p:nvPr/>
        </p:nvSpPr>
        <p:spPr>
          <a:xfrm>
            <a:off x="363450" y="1337175"/>
            <a:ext cx="10794900" cy="437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1" lang="en-GB" sz="1200" u="none" cap="none" strike="noStrike">
                <a:solidFill>
                  <a:schemeClr val="dk1"/>
                </a:solidFill>
                <a:latin typeface="Arial"/>
                <a:ea typeface="Arial"/>
                <a:cs typeface="Arial"/>
                <a:sym typeface="Arial"/>
              </a:rPr>
              <a:t>Six overall solutions are suggested to solve the challenges that SMEs face today and to create a digital ecosystem based on real-time financial data:</a:t>
            </a:r>
            <a:endParaRPr b="0" i="1"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g7036d43cc6_14_20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430" name="Google Shape;430;g7036d43cc6_14_202"/>
          <p:cNvSpPr txBox="1"/>
          <p:nvPr/>
        </p:nvSpPr>
        <p:spPr>
          <a:xfrm>
            <a:off x="406957" y="562708"/>
            <a:ext cx="114651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A04B"/>
              </a:buClr>
              <a:buSzPts val="1600"/>
              <a:buFont typeface="Arial"/>
              <a:buNone/>
            </a:pPr>
            <a:r>
              <a:rPr b="0" i="0" lang="en-GB" sz="1600" u="none" cap="none" strike="noStrike">
                <a:solidFill>
                  <a:srgbClr val="3AA04B"/>
                </a:solidFill>
                <a:latin typeface="Arial"/>
                <a:ea typeface="Arial"/>
                <a:cs typeface="Arial"/>
                <a:sym typeface="Arial"/>
              </a:rPr>
              <a:t>Nordic Smart Government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262626"/>
              </a:buClr>
              <a:buSzPts val="1400"/>
              <a:buFont typeface="Arial"/>
              <a:buNone/>
            </a:pPr>
            <a:r>
              <a:rPr b="0" i="0" lang="en-GB" sz="1400" u="none" cap="none" strike="noStrike">
                <a:solidFill>
                  <a:schemeClr val="dk1"/>
                </a:solidFill>
                <a:latin typeface="Arial"/>
                <a:ea typeface="Arial"/>
                <a:cs typeface="Arial"/>
                <a:sym typeface="Arial"/>
                <a:extLst>
                  <a:ext uri="http://customooxmlschemas.google.com/">
                    <go:slidesCustomData xmlns:go="http://customooxmlschemas.google.com/" textRoundtripDataId="39"/>
                  </a:ext>
                </a:extLst>
              </a:rPr>
              <a:t>How to solve today’s chal</a:t>
            </a:r>
            <a:r>
              <a:rPr b="0" i="0" lang="en-GB" sz="1400" u="none" cap="none" strike="noStrike">
                <a:solidFill>
                  <a:srgbClr val="000000"/>
                </a:solidFill>
                <a:latin typeface="Arial"/>
                <a:ea typeface="Arial"/>
                <a:cs typeface="Arial"/>
                <a:sym typeface="Arial"/>
                <a:extLst>
                  <a:ext uri="http://customooxmlschemas.google.com/">
                    <go:slidesCustomData xmlns:go="http://customooxmlschemas.google.com/" textRoundtripDataId="40"/>
                  </a:ext>
                </a:extLst>
              </a:rPr>
              <a:t>lenges: </a:t>
            </a:r>
            <a:r>
              <a:rPr b="0" i="0" lang="en-GB" sz="1400" u="none" cap="none" strike="noStrike">
                <a:solidFill>
                  <a:srgbClr val="000000"/>
                </a:solidFill>
                <a:latin typeface="Arial"/>
                <a:ea typeface="Arial"/>
                <a:cs typeface="Arial"/>
                <a:sym typeface="Arial"/>
                <a:extLst>
                  <a:ext uri="http://customooxmlschemas.google.com/">
                    <go:slidesCustomData xmlns:go="http://customooxmlschemas.google.com/" textRoundtripDataId="41"/>
                  </a:ext>
                </a:extLst>
              </a:rPr>
              <a:t>Recommendations</a:t>
            </a:r>
            <a:r>
              <a:rPr b="0" i="0" lang="en-GB" sz="1400" u="none" cap="none" strike="noStrike">
                <a:solidFill>
                  <a:srgbClr val="000000"/>
                </a:solidFill>
                <a:latin typeface="Arial"/>
                <a:ea typeface="Arial"/>
                <a:cs typeface="Arial"/>
                <a:sym typeface="Arial"/>
                <a:extLst>
                  <a:ext uri="http://customooxmlschemas.google.com/">
                    <go:slidesCustomData xmlns:go="http://customooxmlschemas.google.com/" textRoundtripDataId="42"/>
                  </a:ext>
                </a:extLst>
              </a:rPr>
              <a:t> </a:t>
            </a:r>
            <a:endParaRPr b="0" i="0" sz="1400" u="none" cap="none" strike="noStrike">
              <a:solidFill>
                <a:srgbClr val="000000"/>
              </a:solidFill>
              <a:latin typeface="Arial"/>
              <a:ea typeface="Arial"/>
              <a:cs typeface="Arial"/>
              <a:sym typeface="Arial"/>
            </a:endParaRPr>
          </a:p>
        </p:txBody>
      </p:sp>
      <p:cxnSp>
        <p:nvCxnSpPr>
          <p:cNvPr id="431" name="Google Shape;431;g7036d43cc6_14_202"/>
          <p:cNvCxnSpPr/>
          <p:nvPr/>
        </p:nvCxnSpPr>
        <p:spPr>
          <a:xfrm>
            <a:off x="492369" y="1337172"/>
            <a:ext cx="10605900" cy="0"/>
          </a:xfrm>
          <a:prstGeom prst="straightConnector1">
            <a:avLst/>
          </a:prstGeom>
          <a:noFill/>
          <a:ln cap="flat" cmpd="sng" w="12700">
            <a:solidFill>
              <a:srgbClr val="3AA04B"/>
            </a:solidFill>
            <a:prstDash val="solid"/>
            <a:miter lim="800000"/>
            <a:headEnd len="sm" w="sm" type="none"/>
            <a:tailEnd len="sm" w="sm" type="none"/>
          </a:ln>
        </p:spPr>
      </p:cxnSp>
      <p:sp>
        <p:nvSpPr>
          <p:cNvPr id="432" name="Google Shape;432;g7036d43cc6_14_202"/>
          <p:cNvSpPr txBox="1"/>
          <p:nvPr/>
        </p:nvSpPr>
        <p:spPr>
          <a:xfrm>
            <a:off x="9867481" y="316523"/>
            <a:ext cx="1848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800"/>
              <a:buFont typeface="Calibri"/>
              <a:buNone/>
            </a:pPr>
            <a:r>
              <a:rPr b="0" i="0" lang="en-GB" sz="1800" u="none" cap="none" strike="noStrike">
                <a:solidFill>
                  <a:srgbClr val="FF0000"/>
                </a:solidFill>
                <a:latin typeface="Calibri"/>
                <a:ea typeface="Calibri"/>
                <a:cs typeface="Calibri"/>
                <a:sym typeface="Calibri"/>
              </a:rPr>
              <a:t>Draft version / March 2020 </a:t>
            </a:r>
            <a:endParaRPr b="0" i="0" sz="1400" u="none" cap="none" strike="noStrike">
              <a:solidFill>
                <a:srgbClr val="000000"/>
              </a:solidFill>
              <a:latin typeface="Arial"/>
              <a:ea typeface="Arial"/>
              <a:cs typeface="Arial"/>
              <a:sym typeface="Arial"/>
            </a:endParaRPr>
          </a:p>
        </p:txBody>
      </p:sp>
      <p:graphicFrame>
        <p:nvGraphicFramePr>
          <p:cNvPr id="433" name="Google Shape;433;g7036d43cc6_14_202"/>
          <p:cNvGraphicFramePr/>
          <p:nvPr/>
        </p:nvGraphicFramePr>
        <p:xfrm>
          <a:off x="416182" y="1453152"/>
          <a:ext cx="3000000" cy="3000000"/>
        </p:xfrm>
        <a:graphic>
          <a:graphicData uri="http://schemas.openxmlformats.org/drawingml/2006/table">
            <a:tbl>
              <a:tblPr>
                <a:noFill/>
                <a:tableStyleId>{D9F71940-CCCB-4745-8AA3-CE7D9DC68482}</a:tableStyleId>
              </a:tblPr>
              <a:tblGrid>
                <a:gridCol w="5224050"/>
              </a:tblGrid>
              <a:tr h="4559125">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Since 2018, NSG has been working on developing recommendations for realising a digital ecosystem based on real-time financial data. This work has resulted in the following general recommendations, which in each case must be adapted to specific national contexts:</a:t>
                      </a:r>
                      <a:endParaRPr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rPr>
                        <a:t>SMEs use digital business documents</a:t>
                      </a:r>
                      <a:r>
                        <a:rPr b="1" lang="en-GB" sz="1200" u="none" cap="none" strike="noStrike">
                          <a:solidFill>
                            <a:srgbClr val="FF0000"/>
                          </a:solidFill>
                        </a:rPr>
                        <a:t> </a:t>
                      </a:r>
                      <a:endParaRPr b="1" sz="1200" u="none" cap="none" strike="noStrike">
                        <a:solidFill>
                          <a:srgbClr val="FF0000"/>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There are several ways to regulate regarding this recommendation. In general, amendments may be needed to increase digital business document adoption, as there is a lack of incentives to use the digital document formats (e-orders, e-invoices, and e-receipts). The introduction and use of these business documents could eventually be </a:t>
                      </a:r>
                      <a:r>
                        <a:rPr lang="en-GB" sz="1200" u="none" cap="none" strike="noStrike">
                          <a:solidFill>
                            <a:schemeClr val="dk1"/>
                          </a:solidFill>
                          <a:extLst>
                            <a:ext uri="http://customooxmlschemas.google.com/">
                              <go:slidesCustomData xmlns:go="http://customooxmlschemas.google.com/" textRoundtripDataId="43"/>
                            </a:ext>
                          </a:extLst>
                        </a:rPr>
                        <a:t>supported by law,</a:t>
                      </a:r>
                      <a:r>
                        <a:rPr lang="en-GB" sz="1200" u="none" cap="none" strike="noStrike">
                          <a:solidFill>
                            <a:schemeClr val="dk1"/>
                          </a:solidFill>
                        </a:rPr>
                        <a:t> and/or supported by </a:t>
                      </a:r>
                      <a:r>
                        <a:rPr lang="en-GB" sz="1200" u="none" cap="none" strike="noStrike">
                          <a:solidFill>
                            <a:schemeClr val="dk1"/>
                          </a:solidFill>
                          <a:extLst>
                            <a:ext uri="http://customooxmlschemas.google.com/">
                              <go:slidesCustomData xmlns:go="http://customooxmlschemas.google.com/" textRoundtripDataId="44"/>
                            </a:ext>
                          </a:extLst>
                        </a:rPr>
                        <a:t>broad partnerships between business system vendors, business associations for SMEs and relevant sectors (i.e. accountants or credit institutions), and government authorities.</a:t>
                      </a:r>
                      <a:endParaRPr sz="1200" u="none" cap="none" strike="noStrike">
                        <a:solidFill>
                          <a:schemeClr val="dk1"/>
                        </a:solidFill>
                      </a:endParaRPr>
                    </a:p>
                    <a:p>
                      <a:pPr indent="0" lvl="0" marL="457200" marR="0" rtl="0" algn="just">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SMEs use business sys</a:t>
                      </a:r>
                      <a:r>
                        <a:rPr b="1" lang="en-GB" sz="1200" u="none" cap="none" strike="noStrike"/>
                        <a:t>tems with Open Accounting enabled</a:t>
                      </a:r>
                      <a:endParaRPr b="1" sz="1200" u="none" cap="none" strike="noStrike"/>
                    </a:p>
                    <a:p>
                      <a:pPr indent="0" lvl="0" marL="0" marR="0" rtl="0" algn="just">
                        <a:lnSpc>
                          <a:spcPct val="115000"/>
                        </a:lnSpc>
                        <a:spcBef>
                          <a:spcPts val="0"/>
                        </a:spcBef>
                        <a:spcAft>
                          <a:spcPts val="0"/>
                        </a:spcAft>
                        <a:buClr>
                          <a:srgbClr val="000000"/>
                        </a:buClr>
                        <a:buSzPts val="1200"/>
                        <a:buFont typeface="Arial"/>
                        <a:buNone/>
                      </a:pPr>
                      <a:r>
                        <a:rPr lang="en-GB" sz="1200" u="none" cap="none" strike="noStrike">
                          <a:solidFill>
                            <a:schemeClr val="dk1"/>
                          </a:solidFill>
                        </a:rPr>
                        <a:t>Business systems should enable third-party access to financial transaction data with consent from the SME who owns the data. The sharing of data should comply with privacy and trade secret </a:t>
                      </a:r>
                      <a:r>
                        <a:rPr lang="en-GB" sz="1200" u="none" cap="none" strike="noStrike">
                          <a:solidFill>
                            <a:schemeClr val="dk1"/>
                          </a:solidFill>
                          <a:extLst>
                            <a:ext uri="http://customooxmlschemas.google.com/">
                              <go:slidesCustomData xmlns:go="http://customooxmlschemas.google.com/" textRoundtripDataId="45"/>
                            </a:ext>
                          </a:extLst>
                        </a:rPr>
                        <a:t>regulations</a:t>
                      </a:r>
                      <a:r>
                        <a:rPr lang="en-GB" sz="1200" u="none" cap="none" strike="noStrike">
                          <a:solidFill>
                            <a:schemeClr val="dk1"/>
                          </a:solidFill>
                        </a:rPr>
                        <a:t>. Open Accounting will improve interoperability and portability, and restrictions to the storage of business document data. Storing data in digital form should be allowed by law. If necessary, interoperability and portability should be regulated.</a:t>
                      </a:r>
                      <a:endParaRPr sz="1200" u="none" cap="none" strike="noStrike">
                        <a:solidFill>
                          <a:schemeClr val="dk1"/>
                        </a:solidFill>
                      </a:endParaRPr>
                    </a:p>
                    <a:p>
                      <a:pPr indent="0" lvl="0" marL="0" marR="0" rtl="0" algn="just">
                        <a:lnSpc>
                          <a:spcPct val="115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GB" sz="1200" u="none" cap="none" strike="noStrike">
                          <a:solidFill>
                            <a:schemeClr val="dk1"/>
                          </a:solidFill>
                        </a:rPr>
                        <a:t>Legal amendments recommendations are described in more detail </a:t>
                      </a:r>
                      <a:r>
                        <a:rPr lang="en-GB" sz="1200" u="sng" cap="none" strike="noStrike">
                          <a:solidFill>
                            <a:schemeClr val="hlink"/>
                          </a:solidFill>
                          <a:hlinkClick r:id="rId4"/>
                        </a:rPr>
                        <a:t>here</a:t>
                      </a:r>
                      <a:r>
                        <a:rPr lang="en-GB" sz="1200" u="none" cap="none" strike="noStrike">
                          <a:solidFill>
                            <a:schemeClr val="dk1"/>
                          </a:solidFill>
                        </a:rPr>
                        <a:t> </a:t>
                      </a:r>
                      <a:endParaRPr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34" name="Google Shape;434;g7036d43cc6_14_202"/>
          <p:cNvGraphicFramePr/>
          <p:nvPr/>
        </p:nvGraphicFramePr>
        <p:xfrm>
          <a:off x="5863057" y="1453152"/>
          <a:ext cx="3000000" cy="3000000"/>
        </p:xfrm>
        <a:graphic>
          <a:graphicData uri="http://schemas.openxmlformats.org/drawingml/2006/table">
            <a:tbl>
              <a:tblPr>
                <a:noFill/>
                <a:tableStyleId>{D9F71940-CCCB-4745-8AA3-CE7D9DC68482}</a:tableStyleId>
              </a:tblPr>
              <a:tblGrid>
                <a:gridCol w="5355075"/>
              </a:tblGrid>
              <a:tr h="4743100">
                <a:tc>
                  <a:txBody>
                    <a:bodyPr/>
                    <a:lstStyle/>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SMEs are born digitally</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Registration of a new company can ensure that it has digital systems that ensure consistency, digital processing of business documents and compliance with law. This will increase the use of business systems will ultimately increase the adoption of business documents.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rPr>
                        <a:t>Easy compliance </a:t>
                      </a:r>
                      <a:r>
                        <a:rPr b="1" lang="en-GB" sz="1200" u="none" cap="none" strike="noStrike"/>
                        <a:t>and know-your-customer services f</a:t>
                      </a:r>
                      <a:r>
                        <a:rPr b="1" lang="en-GB" sz="1200" u="none" cap="none" strike="noStrike">
                          <a:solidFill>
                            <a:schemeClr val="dk1"/>
                          </a:solidFill>
                        </a:rPr>
                        <a:t>or SMEs</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t>Government authorities (or private actors) should provide validation and warning services helping SMEs to operate in a secure and compliant business environment</a:t>
                      </a:r>
                      <a:endParaRPr sz="1200" u="none" cap="none" strike="noStrike"/>
                    </a:p>
                    <a:p>
                      <a:pPr indent="0" lvl="0" marL="0" marR="0" rtl="0" algn="just">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b="1" lang="en-GB" sz="1200" u="none" cap="none" strike="noStrike">
                          <a:solidFill>
                            <a:schemeClr val="dk1"/>
                          </a:solidFill>
                          <a:extLst>
                            <a:ext uri="http://customooxmlschemas.google.com/">
                              <go:slidesCustomData xmlns:go="http://customooxmlschemas.google.com/" textRoundtripDataId="46"/>
                            </a:ext>
                          </a:extLst>
                        </a:rPr>
                        <a:t>Simplified reporting and statistics for SMEs</a:t>
                      </a:r>
                      <a:endParaRPr b="1" sz="1200" u="none" cap="none" strike="noStrike">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rPr>
                        <a:t>Automated reporting should be enabled and supported by law. To lessen the administrative burden of SMEs, authorities must be able to share data between authorities.</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1" lang="en-GB" sz="1200" u="none" cap="none" strike="noStrike">
                          <a:solidFill>
                            <a:schemeClr val="dk1"/>
                          </a:solidFill>
                          <a:extLst>
                            <a:ext uri="http://customooxmlschemas.google.com/">
                              <go:slidesCustomData xmlns:go="http://customooxmlschemas.google.com/" textRoundtripDataId="47"/>
                            </a:ext>
                          </a:extLst>
                        </a:rPr>
                        <a:t>Product information</a:t>
                      </a:r>
                      <a:endParaRPr b="1" sz="1200" u="none" cap="none" strike="noStrike">
                        <a:solidFill>
                          <a:schemeClr val="dk1"/>
                        </a:solidFill>
                        <a:extLst>
                          <a:ext uri="http://customooxmlschemas.google.com/">
                            <go:slidesCustomData xmlns:go="http://customooxmlschemas.google.com/" textRoundtripDataId="48"/>
                          </a:ext>
                        </a:extLst>
                      </a:endParaRPr>
                    </a:p>
                    <a:p>
                      <a:pPr indent="0" lvl="0" marL="0" marR="0" rtl="0" algn="just">
                        <a:lnSpc>
                          <a:spcPct val="115000"/>
                        </a:lnSpc>
                        <a:spcBef>
                          <a:spcPts val="0"/>
                        </a:spcBef>
                        <a:spcAft>
                          <a:spcPts val="0"/>
                        </a:spcAft>
                        <a:buClr>
                          <a:schemeClr val="dk1"/>
                        </a:buClr>
                        <a:buSzPts val="1100"/>
                        <a:buFont typeface="Arial"/>
                        <a:buNone/>
                      </a:pPr>
                      <a:r>
                        <a:rPr lang="en-GB" sz="1200" u="none" cap="none" strike="noStrike">
                          <a:solidFill>
                            <a:schemeClr val="dk1"/>
                          </a:solidFill>
                          <a:extLst>
                            <a:ext uri="http://customooxmlschemas.google.com/">
                              <go:slidesCustomData xmlns:go="http://customooxmlschemas.google.com/" textRoundtripDataId="49"/>
                            </a:ext>
                          </a:extLst>
                        </a:rPr>
                        <a:t>S</a:t>
                      </a:r>
                      <a:r>
                        <a:rPr lang="en-GB" sz="1200" u="none" cap="none" strike="noStrike">
                          <a:solidFill>
                            <a:schemeClr val="dk1"/>
                          </a:solidFill>
                          <a:extLst>
                            <a:ext uri="http://customooxmlschemas.google.com/">
                              <go:slidesCustomData xmlns:go="http://customooxmlschemas.google.com/" textRoundtripDataId="50"/>
                            </a:ext>
                          </a:extLst>
                        </a:rPr>
                        <a:t>tandards for product codes should be identified and developed, and the use of product codes from common product registries should be widespread in digital bu</a:t>
                      </a:r>
                      <a:r>
                        <a:rPr lang="en-GB" sz="1200" u="none" cap="none" strike="noStrike">
                          <a:solidFill>
                            <a:schemeClr val="dk1"/>
                          </a:solidFill>
                          <a:extLst>
                            <a:ext uri="http://customooxmlschemas.google.com/">
                              <go:slidesCustomData xmlns:go="http://customooxmlschemas.google.com/" textRoundtripDataId="51"/>
                            </a:ext>
                          </a:extLst>
                        </a:rPr>
                        <a:t>siness documents. Relevant sectors should adopt and support standardized e-catalogues and governments could lead the way in e-commerce by promoting e-commerce in general and demanding the use of e-catalogues in public procurement.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1" sz="1200" u="none" cap="none" strike="noStrike">
                        <a:solidFill>
                          <a:schemeClr val="dk1"/>
                        </a:solidFil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tema">
  <a:themeElements>
    <a:clrScheme name="NSG">
      <a:dk1>
        <a:srgbClr val="000000"/>
      </a:dk1>
      <a:lt1>
        <a:srgbClr val="FFFFFF"/>
      </a:lt1>
      <a:dk2>
        <a:srgbClr val="F0F0F0"/>
      </a:dk2>
      <a:lt2>
        <a:srgbClr val="FFFFFF"/>
      </a:lt2>
      <a:accent1>
        <a:srgbClr val="3BA03B"/>
      </a:accent1>
      <a:accent2>
        <a:srgbClr val="2CC7DC"/>
      </a:accent2>
      <a:accent3>
        <a:srgbClr val="FD6363"/>
      </a:accent3>
      <a:accent4>
        <a:srgbClr val="C8C8C8"/>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tema">
  <a:themeElements>
    <a:clrScheme name="NSG">
      <a:dk1>
        <a:srgbClr val="000000"/>
      </a:dk1>
      <a:lt1>
        <a:srgbClr val="FFFFFF"/>
      </a:lt1>
      <a:dk2>
        <a:srgbClr val="F0F0F0"/>
      </a:dk2>
      <a:lt2>
        <a:srgbClr val="FFFFFF"/>
      </a:lt2>
      <a:accent1>
        <a:srgbClr val="3BA03B"/>
      </a:accent1>
      <a:accent2>
        <a:srgbClr val="2CC7DC"/>
      </a:accent2>
      <a:accent3>
        <a:srgbClr val="FD6363"/>
      </a:accent3>
      <a:accent4>
        <a:srgbClr val="C8C8C8"/>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tema">
  <a:themeElements>
    <a:clrScheme name="Bolagsverket arbetsmaterial">
      <a:dk1>
        <a:srgbClr val="000000"/>
      </a:dk1>
      <a:lt1>
        <a:srgbClr val="FFFFFF"/>
      </a:lt1>
      <a:dk2>
        <a:srgbClr val="F0F0F0"/>
      </a:dk2>
      <a:lt2>
        <a:srgbClr val="FFFFFF"/>
      </a:lt2>
      <a:accent1>
        <a:srgbClr val="002857"/>
      </a:accent1>
      <a:accent2>
        <a:srgbClr val="CDEAFA"/>
      </a:accent2>
      <a:accent3>
        <a:srgbClr val="FECB00"/>
      </a:accent3>
      <a:accent4>
        <a:srgbClr val="FF5C3E"/>
      </a:accent4>
      <a:accent5>
        <a:srgbClr val="61C250"/>
      </a:accent5>
      <a:accent6>
        <a:srgbClr val="4D4F5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2020-01-02T12:07:47Z</dcterms:created>
  <dc:creator>Juell, Marie Prebensen</dc:creator>
</cp:coreProperties>
</file>