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59" r:id="rId3"/>
    <p:sldId id="257" r:id="rId4"/>
    <p:sldId id="256" r:id="rId5"/>
    <p:sldId id="263" r:id="rId6"/>
    <p:sldId id="262" r:id="rId7"/>
    <p:sldId id="260" r:id="rId8"/>
    <p:sldId id="264" r:id="rId9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46"/>
  </p:normalViewPr>
  <p:slideViewPr>
    <p:cSldViewPr snapToGrid="0" snapToObjects="1">
      <p:cViewPr varScale="1">
        <p:scale>
          <a:sx n="91" d="100"/>
          <a:sy n="9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FE3B89-778E-004C-B4BF-D830B4F835AA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391BBAD-D158-874A-B42B-384A6438E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88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589CF-5738-1C48-A248-7FA66E23F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45AD60-03FF-6E41-B213-A80900B8D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D151EE-4B66-384C-BB09-7844D9C5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F6FA6-FEC3-9949-A9C0-86FF20FD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B3267E-9DC3-6C46-B526-2126E807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19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34662-1EA7-8A44-9C1B-C12550C8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3D3845-A6F3-A34C-9D3E-6D00EAF6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AC039-D79E-1142-A314-7B06659B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8BE3A-BCDF-F244-A2DB-2B0428E9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5DAA0F-3B23-7C43-9FE5-129FC168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5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23D8CA-E1CB-3A43-A663-FD33BFBC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376E37-7FF5-4542-9CFC-B6FB85A0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2AEE9-2E25-CB4C-8D2E-F69BC77A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4BEAE-2DC3-8A47-89D9-9CB0F19C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13043-786B-4340-820C-E77189E6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0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D69E8-3CF6-B746-9CBC-B1ABA0FA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D500B1-6D31-0247-8B9D-72F7DBFE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2DBD7-D10B-7149-9A93-B7A3652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FE222-9820-D946-A6DC-9514E35F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10630-1A87-3A46-AA98-B5ED5FAD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6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8C58F-1388-EE44-89CB-251A6329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DD521B-24C1-E447-B28A-5229EE20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C56D0-640D-CB49-B055-CAD7FA00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180D93-C5A8-1D41-9110-70AD1FE9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A7428-5860-7A40-A317-97D857E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F8A11-B9E8-854E-80E8-23F11CA9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5EEC6-34FB-5147-B32C-919ED8D29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802014-B5B4-8945-BEF3-94C0F5EF4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C2010C-F910-DF42-B98E-61BA2AFE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A936E9-4F3E-524D-8C8E-EAB92C5B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8402C0-56FB-3D45-B29F-3B641AD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4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C6EE8-EB2B-DF4C-9B17-D523F95E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064BC0-8852-4646-8B62-93E35BAF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5489D5-E2AD-CB45-AD2F-406CD1B1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E0D51-9654-E24A-ACFC-162CABB42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276E8A-7F7A-7549-81D0-C24F8595E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055BA3-DECB-7B46-9367-98BB4E64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D44F92-6B0F-C44E-9216-C6550E85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D9C2F6-1A00-064E-9264-3D3BA59A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4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FEB663-5FE2-C541-82E4-11287D50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0E9D96-3FB4-FE44-978B-CAB81C58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45276"/>
            <a:ext cx="2743200" cy="228600"/>
          </a:xfrm>
        </p:spPr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120316-EEB8-124C-B0E5-6E58ECE3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45276"/>
            <a:ext cx="4114800" cy="228600"/>
          </a:xfrm>
        </p:spPr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9ECB3E-CD50-5948-A71D-AB14ADF1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45276"/>
            <a:ext cx="2743200" cy="228600"/>
          </a:xfrm>
        </p:spPr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852F87-8CC9-B344-A368-F92C0E25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64038"/>
            <a:ext cx="2743200" cy="237548"/>
          </a:xfrm>
        </p:spPr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0A56A6-A6D4-F248-9B06-E3C86608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64038"/>
            <a:ext cx="4114800" cy="237548"/>
          </a:xfrm>
        </p:spPr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96FD5-E044-DE41-ADEC-085098ED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4038"/>
            <a:ext cx="2743200" cy="237548"/>
          </a:xfrm>
        </p:spPr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04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BCA6F-EF2A-EC4E-82DB-B625E397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E9A03-D27A-F04E-9CDA-AB1C1AF9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B70AD6-4BE3-B84F-B276-6DF534C3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032F07-AA65-D24C-852B-45E138C4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30B478-AA30-1448-8F09-267CCE7F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F62C8D-BDA9-9C4A-A678-51D8AAB9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24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7E9E-4291-3C4E-A206-261DB82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AAF38F-9D57-F640-B422-3577D5CFD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10CE2-E83E-5543-A101-07243B98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BD5834-73E2-D042-9FA6-E04342B0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955087-867B-354D-9048-35A50AD6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E1B2A9-E864-5143-9A5B-3B6C421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06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8D0847-3478-0347-BF93-F7213C30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CE6FA-FAF1-3340-A85E-28CA6E34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81038"/>
            <a:ext cx="10515600" cy="5991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4296F-9A4C-494B-8334-269B8E97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72986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0E306-3573-0741-AAD5-0F5F6807E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72986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35C6C-9C97-624B-97CF-91DB18394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72986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2B62-B5AA-2342-B489-575E0F20E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14E46EE-9DB7-5749-A7B4-39E7C903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ja-JP" sz="4800" dirty="0">
                <a:solidFill>
                  <a:srgbClr val="FFFFFF"/>
                </a:solidFill>
              </a:rPr>
              <a:t>EIPA</a:t>
            </a:r>
            <a:r>
              <a:rPr lang="ja-JP" altLang="en-US" sz="4800">
                <a:solidFill>
                  <a:srgbClr val="FFFFFF"/>
                </a:solidFill>
              </a:rPr>
              <a:t>ユースケース</a:t>
            </a:r>
            <a:r>
              <a:rPr lang="en-US" altLang="ja-JP" sz="4800" dirty="0">
                <a:solidFill>
                  <a:srgbClr val="FFFFFF"/>
                </a:solidFill>
              </a:rPr>
              <a:t>WG</a:t>
            </a:r>
            <a:br>
              <a:rPr lang="en-US" altLang="ja-JP" sz="4800" dirty="0">
                <a:solidFill>
                  <a:srgbClr val="FFFFFF"/>
                </a:solidFill>
              </a:rPr>
            </a:br>
            <a:r>
              <a:rPr lang="ja-JP" altLang="en-US" sz="4800">
                <a:solidFill>
                  <a:srgbClr val="FFFFFF"/>
                </a:solidFill>
              </a:rPr>
              <a:t>検討資料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AA9C5324-83A0-DC42-8ABC-CCA578545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328312"/>
            <a:ext cx="10005951" cy="2552378"/>
          </a:xfrm>
        </p:spPr>
        <p:txBody>
          <a:bodyPr anchor="ctr">
            <a:normAutofit/>
          </a:bodyPr>
          <a:lstStyle/>
          <a:p>
            <a:pPr algn="r"/>
            <a:r>
              <a:rPr lang="en-US" altLang="ja-JP" sz="1800" dirty="0"/>
              <a:t>2020</a:t>
            </a:r>
            <a:r>
              <a:rPr lang="ja-JP" altLang="en-US" sz="1800" dirty="0"/>
              <a:t>年</a:t>
            </a:r>
            <a:r>
              <a:rPr lang="en-US" altLang="ja-JP" sz="1800" dirty="0"/>
              <a:t>12</a:t>
            </a:r>
            <a:r>
              <a:rPr lang="ja-JP" altLang="en-US" sz="1800" dirty="0"/>
              <a:t>月</a:t>
            </a:r>
            <a:r>
              <a:rPr lang="en-US" altLang="ja-JP" sz="1800" dirty="0"/>
              <a:t>9</a:t>
            </a:r>
            <a:r>
              <a:rPr lang="ja-JP" altLang="en-US" sz="1800" dirty="0"/>
              <a:t>日</a:t>
            </a:r>
            <a:endParaRPr lang="en-US" altLang="ja-JP" sz="1800" dirty="0"/>
          </a:p>
          <a:p>
            <a:r>
              <a:rPr lang="en-US" altLang="ja-JP" dirty="0"/>
              <a:t> XBRL JAPAN </a:t>
            </a:r>
            <a:r>
              <a:rPr lang="ja-JP" altLang="en-US" dirty="0"/>
              <a:t>顧問　三分一信之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1600" dirty="0"/>
              <a:t>三分一技術士事務所　所長</a:t>
            </a:r>
            <a:endParaRPr lang="en-US" altLang="ja-JP" sz="1600" dirty="0"/>
          </a:p>
          <a:p>
            <a:r>
              <a:rPr lang="en-US" altLang="ja-JP" sz="1600" dirty="0"/>
              <a:t>ISO/TC 295 Audit data services </a:t>
            </a:r>
            <a:r>
              <a:rPr lang="ja-JP" altLang="en-US" sz="1600" dirty="0"/>
              <a:t>日本代表委員</a:t>
            </a:r>
            <a:endParaRPr lang="en-US" altLang="ja-JP" sz="1600" dirty="0"/>
          </a:p>
          <a:p>
            <a:r>
              <a:rPr lang="ja-JP" altLang="en-US" sz="1600" dirty="0"/>
              <a:t>元　東京大学大学院　情報学環　特任教授</a:t>
            </a:r>
          </a:p>
        </p:txBody>
      </p:sp>
    </p:spTree>
    <p:extLst>
      <p:ext uri="{BB962C8B-B14F-4D97-AF65-F5344CB8AC3E}">
        <p14:creationId xmlns:p14="http://schemas.microsoft.com/office/powerpoint/2010/main" val="409066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D2C7CF61-8E8C-A045-BC44-C5EE30A5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546"/>
            <a:ext cx="10718037" cy="5892742"/>
          </a:xfrm>
          <a:prstGeom prst="rect">
            <a:avLst/>
          </a:prstGeom>
        </p:spPr>
      </p:pic>
      <p:pic>
        <p:nvPicPr>
          <p:cNvPr id="10" name="グラフィックス 9" descr="絞り 枠線">
            <a:extLst>
              <a:ext uri="{FF2B5EF4-FFF2-40B4-BE49-F238E27FC236}">
                <a16:creationId xmlns:a16="http://schemas.microsoft.com/office/drawing/2014/main" id="{442E7215-C8AC-3848-8794-337B91682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4534" y="3154484"/>
            <a:ext cx="2122968" cy="212296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FCA0B3-C728-074E-9074-97A120D2D3BA}"/>
              </a:ext>
            </a:extLst>
          </p:cNvPr>
          <p:cNvSpPr txBox="1"/>
          <p:nvPr/>
        </p:nvSpPr>
        <p:spPr>
          <a:xfrm>
            <a:off x="246886" y="5982157"/>
            <a:ext cx="5014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電子インボイス推進協議会　第</a:t>
            </a:r>
            <a:r>
              <a:rPr lang="en-US" altLang="ja-JP" sz="1400" dirty="0"/>
              <a:t>5</a:t>
            </a:r>
            <a:r>
              <a:rPr lang="ja-JP" altLang="en-US" sz="1400"/>
              <a:t>回標準仕様検討会合　資料</a:t>
            </a:r>
            <a:endParaRPr lang="en-US" altLang="ja-JP" sz="1400" dirty="0"/>
          </a:p>
          <a:p>
            <a:r>
              <a:rPr lang="ja-JP" altLang="en-US" sz="1400"/>
              <a:t>（</a:t>
            </a:r>
            <a:r>
              <a:rPr kumimoji="1" lang="en-US" altLang="ja-JP" sz="1400" dirty="0"/>
              <a:t>2020</a:t>
            </a:r>
            <a:r>
              <a:rPr kumimoji="1" lang="ja-JP" altLang="en-US" sz="1400"/>
              <a:t>年</a:t>
            </a:r>
            <a:r>
              <a:rPr kumimoji="1" lang="en-US" altLang="ja-JP" sz="1400" dirty="0"/>
              <a:t>11</a:t>
            </a:r>
            <a:r>
              <a:rPr kumimoji="1" lang="ja-JP" altLang="en-US" sz="1400"/>
              <a:t>月</a:t>
            </a:r>
            <a:r>
              <a:rPr kumimoji="1" lang="en-US" altLang="ja-JP" sz="1400" dirty="0"/>
              <a:t>10</a:t>
            </a:r>
            <a:r>
              <a:rPr kumimoji="1" lang="ja-JP" altLang="en-US" sz="1400"/>
              <a:t>日）</a:t>
            </a:r>
            <a:endParaRPr kumimoji="1" lang="en-US" altLang="ja-JP" sz="1400" dirty="0"/>
          </a:p>
          <a:p>
            <a:r>
              <a:rPr kumimoji="1" lang="ja-JP" altLang="en-US" sz="1400"/>
              <a:t> 三分一加筆修正</a:t>
            </a:r>
          </a:p>
        </p:txBody>
      </p:sp>
      <p:sp>
        <p:nvSpPr>
          <p:cNvPr id="14" name="日付プレースホルダー 13">
            <a:extLst>
              <a:ext uri="{FF2B5EF4-FFF2-40B4-BE49-F238E27FC236}">
                <a16:creationId xmlns:a16="http://schemas.microsoft.com/office/drawing/2014/main" id="{006E663C-0990-5645-B397-ACE12CB2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FAED108A-EBD4-F540-8CF1-D43341B0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7483F1DF-E219-104F-A9AF-8E5D39F7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F713E6-3174-CA46-93E4-4138B516189C}"/>
              </a:ext>
            </a:extLst>
          </p:cNvPr>
          <p:cNvSpPr txBox="1"/>
          <p:nvPr/>
        </p:nvSpPr>
        <p:spPr>
          <a:xfrm>
            <a:off x="7298815" y="5546831"/>
            <a:ext cx="46463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買い手としては、この照合が完了しないと会計システムへ買掛データを渡せないのでこの自動照合を赤枠内へ移動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D1ED3A5-773B-3C45-BA50-80FD715F658D}"/>
              </a:ext>
            </a:extLst>
          </p:cNvPr>
          <p:cNvSpPr/>
          <p:nvPr/>
        </p:nvSpPr>
        <p:spPr>
          <a:xfrm>
            <a:off x="8091224" y="2976127"/>
            <a:ext cx="444636" cy="628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絞り 枠線">
            <a:extLst>
              <a:ext uri="{FF2B5EF4-FFF2-40B4-BE49-F238E27FC236}">
                <a16:creationId xmlns:a16="http://schemas.microsoft.com/office/drawing/2014/main" id="{EFF8F713-ADD4-6049-81F8-A85CBEA16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8779" y="2784793"/>
            <a:ext cx="2122968" cy="2122968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99F4076-4384-7345-92C5-EEA2FB783C71}"/>
              </a:ext>
            </a:extLst>
          </p:cNvPr>
          <p:cNvCxnSpPr>
            <a:cxnSpLocks/>
          </p:cNvCxnSpPr>
          <p:nvPr/>
        </p:nvCxnSpPr>
        <p:spPr>
          <a:xfrm flipV="1">
            <a:off x="7248779" y="4144661"/>
            <a:ext cx="842445" cy="1586836"/>
          </a:xfrm>
          <a:prstGeom prst="straightConnector1">
            <a:avLst/>
          </a:prstGeom>
          <a:ln w="28575">
            <a:headEnd type="oval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1314B9-4F83-4B49-8BC7-BF3F09D5B8EB}"/>
              </a:ext>
            </a:extLst>
          </p:cNvPr>
          <p:cNvSpPr txBox="1"/>
          <p:nvPr/>
        </p:nvSpPr>
        <p:spPr>
          <a:xfrm>
            <a:off x="8118934" y="3596796"/>
            <a:ext cx="4103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600" b="1"/>
              <a:t>自動</a:t>
            </a:r>
            <a:endParaRPr kumimoji="1" lang="en-US" altLang="ja-JP" sz="1600" b="1" dirty="0"/>
          </a:p>
          <a:p>
            <a:r>
              <a:rPr lang="ja-JP" altLang="en-US" sz="1600" b="1"/>
              <a:t>照合</a:t>
            </a:r>
            <a:endParaRPr kumimoji="1" lang="ja-JP" altLang="en-US" sz="1600" b="1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2D0BA6E-A877-1248-B41B-019CE9153862}"/>
              </a:ext>
            </a:extLst>
          </p:cNvPr>
          <p:cNvSpPr txBox="1"/>
          <p:nvPr/>
        </p:nvSpPr>
        <p:spPr>
          <a:xfrm>
            <a:off x="5880118" y="5546831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疎通テスト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1DBF5DB-D3FA-A842-A990-119B5EE3131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641600" y="4322980"/>
            <a:ext cx="3238518" cy="1408517"/>
          </a:xfrm>
          <a:prstGeom prst="straightConnector1">
            <a:avLst/>
          </a:prstGeom>
          <a:ln w="28575">
            <a:headEnd type="oval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285C4E1A-746B-0748-A1B6-B021D1C7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1"/>
            <a:ext cx="10515600" cy="826366"/>
          </a:xfrm>
        </p:spPr>
        <p:txBody>
          <a:bodyPr>
            <a:normAutofit/>
          </a:bodyPr>
          <a:lstStyle/>
          <a:p>
            <a:r>
              <a:rPr lang="ja-JP" altLang="en-US" sz="3600"/>
              <a:t>条件付きで</a:t>
            </a:r>
            <a:r>
              <a:rPr lang="en-US" altLang="ja-JP" sz="3600" dirty="0"/>
              <a:t>UBL/Peppol</a:t>
            </a:r>
            <a:r>
              <a:rPr lang="ja-JP" altLang="en-US" sz="3600"/>
              <a:t>をベースとして進める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5AFD7D51-5300-8C48-93AC-E6F92116D20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671403"/>
            <a:ext cx="10515600" cy="4937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/>
              <a:t>まずは電子インボイスを契機に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請求～支払</a:t>
            </a:r>
            <a:r>
              <a:rPr lang="en-US" altLang="ja-JP" sz="2400" dirty="0"/>
              <a:t>/</a:t>
            </a:r>
            <a:r>
              <a:rPr lang="ja-JP" altLang="en-US" sz="2400" dirty="0"/>
              <a:t>入金消込</a:t>
            </a:r>
            <a:r>
              <a:rPr lang="ja-JP" altLang="en-US" sz="2400" b="1" dirty="0"/>
              <a:t>業務の一気通貫</a:t>
            </a:r>
            <a:r>
              <a:rPr lang="ja-JP" altLang="en-US" sz="2400" dirty="0"/>
              <a:t>を目指す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ja-JP" altLang="en-US" sz="2000" dirty="0"/>
              <a:t>将来的には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見積～受発注～請求～支払</a:t>
            </a:r>
            <a:r>
              <a:rPr lang="en-US" altLang="ja-JP" sz="2000" dirty="0"/>
              <a:t>/</a:t>
            </a:r>
            <a:r>
              <a:rPr lang="ja-JP" altLang="en-US" sz="2000" dirty="0"/>
              <a:t>入金消込</a:t>
            </a:r>
            <a:r>
              <a:rPr lang="ja-JP" altLang="en-US" sz="2000" b="1" dirty="0"/>
              <a:t>業務のデジタルでの一気通貫</a:t>
            </a:r>
            <a:r>
              <a:rPr lang="ja-JP" altLang="en-US" sz="2000" dirty="0"/>
              <a:t>を目指す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400" dirty="0"/>
              <a:t>しかし、</a:t>
            </a:r>
            <a:r>
              <a:rPr lang="ja-JP" altLang="ja-JP" sz="2400" dirty="0"/>
              <a:t>電子インボイスを使用した</a:t>
            </a:r>
            <a:r>
              <a:rPr lang="ja-JP" altLang="en-US" sz="2400" dirty="0"/>
              <a:t>行政の</a:t>
            </a:r>
            <a:r>
              <a:rPr lang="ja-JP" altLang="ja-JP" sz="2400" dirty="0"/>
              <a:t>調達システムとして</a:t>
            </a:r>
            <a:r>
              <a:rPr lang="en-US" altLang="ja-JP" sz="2400" dirty="0"/>
              <a:t>Open PEPPOL</a:t>
            </a:r>
            <a:r>
              <a:rPr lang="ja-JP" altLang="ja-JP" sz="2400" dirty="0"/>
              <a:t>を導入するだけでは、</a:t>
            </a:r>
            <a:r>
              <a:rPr lang="ja-JP" altLang="en-US" sz="2400" dirty="0"/>
              <a:t>既に商流で使用されている</a:t>
            </a:r>
            <a:r>
              <a:rPr lang="ja-JP" altLang="ja-JP" sz="2400" dirty="0"/>
              <a:t>各業界の標準</a:t>
            </a:r>
            <a:r>
              <a:rPr lang="en-US" altLang="ja-JP" sz="2400" dirty="0"/>
              <a:t>EDI</a:t>
            </a:r>
            <a:r>
              <a:rPr lang="ja-JP" altLang="ja-JP" sz="2400" dirty="0"/>
              <a:t>や電子レシート並びに電子契約書といった多様な形式の</a:t>
            </a:r>
            <a:r>
              <a:rPr lang="ja-JP" altLang="ja-JP" sz="2400" b="1" dirty="0"/>
              <a:t>電子文書</a:t>
            </a:r>
            <a:r>
              <a:rPr lang="ja-JP" altLang="en-US" sz="2400" b="1" dirty="0"/>
              <a:t>そのものを対象とした電子インボイス</a:t>
            </a:r>
            <a:r>
              <a:rPr lang="ja-JP" altLang="ja-JP" sz="2400" b="1" dirty="0"/>
              <a:t>標準</a:t>
            </a:r>
            <a:r>
              <a:rPr lang="ja-JP" altLang="en-US" sz="2400" b="1" dirty="0"/>
              <a:t>策定</a:t>
            </a:r>
            <a:r>
              <a:rPr lang="ja-JP" altLang="ja-JP" sz="2400" b="1" dirty="0"/>
              <a:t>は困難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000" dirty="0"/>
              <a:t>（既存の</a:t>
            </a:r>
            <a:r>
              <a:rPr lang="ja-JP" altLang="ja-JP" sz="2000" dirty="0"/>
              <a:t>各業界の標準</a:t>
            </a:r>
            <a:r>
              <a:rPr lang="en-US" altLang="ja-JP" sz="2000" dirty="0"/>
              <a:t>EDI </a:t>
            </a:r>
            <a:r>
              <a:rPr lang="ja-JP" altLang="en-US" sz="2000" dirty="0"/>
              <a:t>を</a:t>
            </a:r>
            <a:r>
              <a:rPr lang="en-US" altLang="ja-JP" sz="2000" dirty="0"/>
              <a:t>Open PEPPOL</a:t>
            </a:r>
            <a:r>
              <a:rPr lang="ja-JP" altLang="en-US" sz="2000" dirty="0"/>
              <a:t>に切替えるとは思えない）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むしろ重点は、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400" b="1" dirty="0"/>
              <a:t>会計システムとのインタフェースとなるデジタルデータの標準化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dirty="0"/>
              <a:t>→</a:t>
            </a:r>
            <a:r>
              <a:rPr lang="ja-JP" altLang="en-US" sz="2400" b="1" dirty="0"/>
              <a:t>日本版コア・インボイス</a:t>
            </a:r>
            <a:r>
              <a:rPr lang="ja-JP" altLang="en-US" sz="2400" dirty="0"/>
              <a:t>の標準化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→日本対応の</a:t>
            </a:r>
            <a:r>
              <a:rPr lang="en-US" altLang="ja-JP" sz="2400" dirty="0"/>
              <a:t>PEPPOL</a:t>
            </a:r>
            <a:r>
              <a:rPr lang="ja-JP" altLang="en-US" sz="2400" dirty="0"/>
              <a:t>国際版（</a:t>
            </a:r>
            <a:r>
              <a:rPr lang="en-US" altLang="ja-JP" sz="2400" dirty="0"/>
              <a:t>PINT</a:t>
            </a:r>
            <a:r>
              <a:rPr lang="ja-JP" altLang="en-US" sz="2400" dirty="0"/>
              <a:t>）設計の前提でもある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b="1" dirty="0"/>
              <a:t>欧州規格</a:t>
            </a:r>
            <a:r>
              <a:rPr lang="en-US" altLang="ja-JP" sz="2400" b="1" dirty="0"/>
              <a:t> EN 16931-1</a:t>
            </a:r>
            <a:r>
              <a:rPr lang="ja-JP" altLang="en-US" sz="2400" b="1" dirty="0"/>
              <a:t>コア・インボイス</a:t>
            </a:r>
            <a:r>
              <a:rPr lang="ja-JP" altLang="en-US" sz="2400" dirty="0"/>
              <a:t>との比較には不可欠、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endParaRPr lang="en-US" altLang="ja-JP" sz="2400" dirty="0"/>
          </a:p>
          <a:p>
            <a:pPr marL="0" indent="0">
              <a:buNone/>
            </a:pPr>
            <a:endParaRPr lang="ja-JP" altLang="ja-JP" sz="2400" dirty="0"/>
          </a:p>
        </p:txBody>
      </p:sp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234D9DA0-AA4D-E243-A686-FC2B2F1B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13" name="フッター プレースホルダー 12">
            <a:extLst>
              <a:ext uri="{FF2B5EF4-FFF2-40B4-BE49-F238E27FC236}">
                <a16:creationId xmlns:a16="http://schemas.microsoft.com/office/drawing/2014/main" id="{166447C1-3DEC-5A47-AC2C-6D558ABE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39DFB618-5C71-944B-B89E-3DE2697C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90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角丸四角形 95">
            <a:extLst>
              <a:ext uri="{FF2B5EF4-FFF2-40B4-BE49-F238E27FC236}">
                <a16:creationId xmlns:a16="http://schemas.microsoft.com/office/drawing/2014/main" id="{37DB91CF-6E77-C742-B6F5-40AADE71AAF4}"/>
              </a:ext>
            </a:extLst>
          </p:cNvPr>
          <p:cNvSpPr/>
          <p:nvPr/>
        </p:nvSpPr>
        <p:spPr>
          <a:xfrm>
            <a:off x="7378309" y="831806"/>
            <a:ext cx="1809156" cy="5250342"/>
          </a:xfrm>
          <a:prstGeom prst="roundRect">
            <a:avLst>
              <a:gd name="adj" fmla="val 1050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業務処理</a:t>
            </a:r>
            <a:endParaRPr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33" name="メモ 32">
            <a:extLst>
              <a:ext uri="{FF2B5EF4-FFF2-40B4-BE49-F238E27FC236}">
                <a16:creationId xmlns:a16="http://schemas.microsoft.com/office/drawing/2014/main" id="{29C86E5F-1542-4841-A3DB-CD50DE2F7CFD}"/>
              </a:ext>
            </a:extLst>
          </p:cNvPr>
          <p:cNvSpPr/>
          <p:nvPr/>
        </p:nvSpPr>
        <p:spPr>
          <a:xfrm>
            <a:off x="10188875" y="2216374"/>
            <a:ext cx="1440000" cy="720000"/>
          </a:xfrm>
          <a:prstGeom prst="foldedCorner">
            <a:avLst/>
          </a:prstGeom>
          <a:solidFill>
            <a:schemeClr val="bg1"/>
          </a:solidFill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ja-JP" altLang="en-US" b="1">
                <a:solidFill>
                  <a:schemeClr val="tx1"/>
                </a:solidFill>
              </a:rPr>
              <a:t>税務申告</a:t>
            </a:r>
            <a:endParaRPr kumimoji="1"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51" name="メモ 50">
            <a:extLst>
              <a:ext uri="{FF2B5EF4-FFF2-40B4-BE49-F238E27FC236}">
                <a16:creationId xmlns:a16="http://schemas.microsoft.com/office/drawing/2014/main" id="{A7417ED5-531C-954C-8E2E-AD06B71475D6}"/>
              </a:ext>
            </a:extLst>
          </p:cNvPr>
          <p:cNvSpPr/>
          <p:nvPr/>
        </p:nvSpPr>
        <p:spPr>
          <a:xfrm>
            <a:off x="992617" y="3504863"/>
            <a:ext cx="1440000" cy="7200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業界標準</a:t>
            </a:r>
            <a:r>
              <a:rPr lang="en-US" altLang="ja-JP" sz="1400" b="1" dirty="0">
                <a:solidFill>
                  <a:schemeClr val="tx1"/>
                </a:solidFill>
              </a:rPr>
              <a:t>EDI</a:t>
            </a:r>
          </a:p>
          <a:p>
            <a:pPr algn="ctr"/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endParaRPr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CC69B39-10DF-4E45-AC35-058E78BC4795}"/>
              </a:ext>
            </a:extLst>
          </p:cNvPr>
          <p:cNvSpPr txBox="1"/>
          <p:nvPr/>
        </p:nvSpPr>
        <p:spPr>
          <a:xfrm>
            <a:off x="7562887" y="4193079"/>
            <a:ext cx="1440000" cy="7200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  <a:prstDash val="solid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 sz="1600" b="1">
                <a:solidFill>
                  <a:schemeClr val="bg1"/>
                </a:solidFill>
              </a:rPr>
              <a:t>会計ソフト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cxnSp>
        <p:nvCxnSpPr>
          <p:cNvPr id="90" name="カギ線コネクタ 41">
            <a:extLst>
              <a:ext uri="{FF2B5EF4-FFF2-40B4-BE49-F238E27FC236}">
                <a16:creationId xmlns:a16="http://schemas.microsoft.com/office/drawing/2014/main" id="{B9B43689-8BA0-1542-A312-4ADBD058A9D0}"/>
              </a:ext>
            </a:extLst>
          </p:cNvPr>
          <p:cNvCxnSpPr>
            <a:cxnSpLocks/>
            <a:stCxn id="61" idx="3"/>
            <a:endCxn id="33" idx="2"/>
          </p:cNvCxnSpPr>
          <p:nvPr/>
        </p:nvCxnSpPr>
        <p:spPr>
          <a:xfrm flipV="1">
            <a:off x="9013953" y="2936374"/>
            <a:ext cx="1894922" cy="2600044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メモ 106">
            <a:extLst>
              <a:ext uri="{FF2B5EF4-FFF2-40B4-BE49-F238E27FC236}">
                <a16:creationId xmlns:a16="http://schemas.microsoft.com/office/drawing/2014/main" id="{5B9FB1E4-70F8-4D4C-885E-274776B6D06A}"/>
              </a:ext>
            </a:extLst>
          </p:cNvPr>
          <p:cNvSpPr/>
          <p:nvPr/>
        </p:nvSpPr>
        <p:spPr>
          <a:xfrm>
            <a:off x="1145017" y="3722453"/>
            <a:ext cx="1440000" cy="7200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endParaRPr kumimoji="1"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108" name="メモ 107">
            <a:extLst>
              <a:ext uri="{FF2B5EF4-FFF2-40B4-BE49-F238E27FC236}">
                <a16:creationId xmlns:a16="http://schemas.microsoft.com/office/drawing/2014/main" id="{A0BAA988-C0FA-344B-989E-4D802E3D914E}"/>
              </a:ext>
            </a:extLst>
          </p:cNvPr>
          <p:cNvSpPr/>
          <p:nvPr/>
        </p:nvSpPr>
        <p:spPr>
          <a:xfrm>
            <a:off x="992617" y="4658813"/>
            <a:ext cx="1440000" cy="7200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電子レシート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ARTS etc.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5" name="メモ 64">
            <a:extLst>
              <a:ext uri="{FF2B5EF4-FFF2-40B4-BE49-F238E27FC236}">
                <a16:creationId xmlns:a16="http://schemas.microsoft.com/office/drawing/2014/main" id="{99984D9B-E714-5B4C-81D2-882304FE3B69}"/>
              </a:ext>
            </a:extLst>
          </p:cNvPr>
          <p:cNvSpPr/>
          <p:nvPr/>
        </p:nvSpPr>
        <p:spPr>
          <a:xfrm>
            <a:off x="992617" y="5595172"/>
            <a:ext cx="1440000" cy="7200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電子文書</a:t>
            </a:r>
            <a:endParaRPr kumimoji="1"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71673C-FD95-D848-9817-35F9BD8BA2A1}"/>
              </a:ext>
            </a:extLst>
          </p:cNvPr>
          <p:cNvSpPr txBox="1"/>
          <p:nvPr/>
        </p:nvSpPr>
        <p:spPr>
          <a:xfrm>
            <a:off x="8208335" y="8153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5553D84-3379-0341-A5B3-A7775C93792D}"/>
              </a:ext>
            </a:extLst>
          </p:cNvPr>
          <p:cNvSpPr txBox="1"/>
          <p:nvPr/>
        </p:nvSpPr>
        <p:spPr>
          <a:xfrm>
            <a:off x="7562887" y="3193819"/>
            <a:ext cx="1440000" cy="7200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  <a:prstDash val="solid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 sz="1600" b="1">
                <a:solidFill>
                  <a:schemeClr val="bg1"/>
                </a:solidFill>
              </a:rPr>
              <a:t>販売管理</a:t>
            </a:r>
            <a:endParaRPr lang="en-US" altLang="ja-JP" sz="16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600" b="1">
                <a:solidFill>
                  <a:schemeClr val="bg1"/>
                </a:solidFill>
              </a:rPr>
              <a:t>ソフト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7F765D0-3FA0-C34F-BEE7-398F1B99C790}"/>
              </a:ext>
            </a:extLst>
          </p:cNvPr>
          <p:cNvSpPr txBox="1"/>
          <p:nvPr/>
        </p:nvSpPr>
        <p:spPr>
          <a:xfrm>
            <a:off x="7573953" y="5176418"/>
            <a:ext cx="1440000" cy="7200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  <a:prstDash val="solid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 sz="1600" b="1">
                <a:solidFill>
                  <a:schemeClr val="bg1"/>
                </a:solidFill>
              </a:rPr>
              <a:t>税務</a:t>
            </a:r>
            <a:r>
              <a:rPr kumimoji="1" lang="ja-JP" altLang="en-US" sz="1600" b="1">
                <a:solidFill>
                  <a:schemeClr val="bg1"/>
                </a:solidFill>
              </a:rPr>
              <a:t>ソフト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71" name="メモ 70">
            <a:extLst>
              <a:ext uri="{FF2B5EF4-FFF2-40B4-BE49-F238E27FC236}">
                <a16:creationId xmlns:a16="http://schemas.microsoft.com/office/drawing/2014/main" id="{BE00A8B0-641A-FC49-94D3-64AAA1233032}"/>
              </a:ext>
            </a:extLst>
          </p:cNvPr>
          <p:cNvSpPr/>
          <p:nvPr/>
        </p:nvSpPr>
        <p:spPr>
          <a:xfrm>
            <a:off x="9347413" y="4193079"/>
            <a:ext cx="1440000" cy="720000"/>
          </a:xfrm>
          <a:prstGeom prst="foldedCorner">
            <a:avLst/>
          </a:prstGeom>
          <a:solidFill>
            <a:schemeClr val="bg1"/>
          </a:solidFill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決算報告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72" name="カギ線コネクタ 41">
            <a:extLst>
              <a:ext uri="{FF2B5EF4-FFF2-40B4-BE49-F238E27FC236}">
                <a16:creationId xmlns:a16="http://schemas.microsoft.com/office/drawing/2014/main" id="{B70FB9EF-EC40-474D-BF09-1FCECDB7DD5E}"/>
              </a:ext>
            </a:extLst>
          </p:cNvPr>
          <p:cNvCxnSpPr>
            <a:cxnSpLocks/>
            <a:stCxn id="82" idx="3"/>
            <a:endCxn id="71" idx="1"/>
          </p:cNvCxnSpPr>
          <p:nvPr/>
        </p:nvCxnSpPr>
        <p:spPr>
          <a:xfrm>
            <a:off x="9002887" y="4553079"/>
            <a:ext cx="344526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日付プレースホルダー 2">
            <a:extLst>
              <a:ext uri="{FF2B5EF4-FFF2-40B4-BE49-F238E27FC236}">
                <a16:creationId xmlns:a16="http://schemas.microsoft.com/office/drawing/2014/main" id="{313FA02A-5B16-E945-B250-A7CC43D2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45276"/>
            <a:ext cx="2743200" cy="228600"/>
          </a:xfrm>
        </p:spPr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133" name="フッター プレースホルダー 3">
            <a:extLst>
              <a:ext uri="{FF2B5EF4-FFF2-40B4-BE49-F238E27FC236}">
                <a16:creationId xmlns:a16="http://schemas.microsoft.com/office/drawing/2014/main" id="{78D81AF9-D319-0346-B98A-6CF1A6DB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45276"/>
            <a:ext cx="4114800" cy="228600"/>
          </a:xfrm>
        </p:spPr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34" name="スライド番号プレースホルダー 4">
            <a:extLst>
              <a:ext uri="{FF2B5EF4-FFF2-40B4-BE49-F238E27FC236}">
                <a16:creationId xmlns:a16="http://schemas.microsoft.com/office/drawing/2014/main" id="{092B9E2C-8641-DF45-87A1-8E7A23C0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45276"/>
            <a:ext cx="2743200" cy="228600"/>
          </a:xfrm>
        </p:spPr>
        <p:txBody>
          <a:bodyPr/>
          <a:lstStyle/>
          <a:p>
            <a:fld id="{757E2B62-B5AA-2342-B489-575E0F20ED42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44" name="カギ線コネクタ 41">
            <a:extLst>
              <a:ext uri="{FF2B5EF4-FFF2-40B4-BE49-F238E27FC236}">
                <a16:creationId xmlns:a16="http://schemas.microsoft.com/office/drawing/2014/main" id="{A7287537-DA81-0C4B-94F3-1DFFE11F772D}"/>
              </a:ext>
            </a:extLst>
          </p:cNvPr>
          <p:cNvCxnSpPr>
            <a:cxnSpLocks/>
          </p:cNvCxnSpPr>
          <p:nvPr/>
        </p:nvCxnSpPr>
        <p:spPr>
          <a:xfrm>
            <a:off x="2432617" y="3553819"/>
            <a:ext cx="5130270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カギ線コネクタ 41">
            <a:extLst>
              <a:ext uri="{FF2B5EF4-FFF2-40B4-BE49-F238E27FC236}">
                <a16:creationId xmlns:a16="http://schemas.microsoft.com/office/drawing/2014/main" id="{85BAC6C1-7E9A-FF43-AB80-66B2747FA91B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2585017" y="3553819"/>
            <a:ext cx="4977870" cy="52863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カギ線コネクタ 41">
            <a:extLst>
              <a:ext uri="{FF2B5EF4-FFF2-40B4-BE49-F238E27FC236}">
                <a16:creationId xmlns:a16="http://schemas.microsoft.com/office/drawing/2014/main" id="{579846DF-0CD6-0343-A3CE-65759ED8B5BB}"/>
              </a:ext>
            </a:extLst>
          </p:cNvPr>
          <p:cNvCxnSpPr>
            <a:cxnSpLocks/>
            <a:stCxn id="108" idx="3"/>
            <a:endCxn id="82" idx="1"/>
          </p:cNvCxnSpPr>
          <p:nvPr/>
        </p:nvCxnSpPr>
        <p:spPr>
          <a:xfrm flipV="1">
            <a:off x="2432617" y="4553079"/>
            <a:ext cx="5130270" cy="46573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カギ線コネクタ 41">
            <a:extLst>
              <a:ext uri="{FF2B5EF4-FFF2-40B4-BE49-F238E27FC236}">
                <a16:creationId xmlns:a16="http://schemas.microsoft.com/office/drawing/2014/main" id="{E2F19427-9722-3449-927B-43D5203AACD5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2400439" y="4553079"/>
            <a:ext cx="5162448" cy="1042093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カギ線コネクタ 41">
            <a:extLst>
              <a:ext uri="{FF2B5EF4-FFF2-40B4-BE49-F238E27FC236}">
                <a16:creationId xmlns:a16="http://schemas.microsoft.com/office/drawing/2014/main" id="{ADDFCB46-2451-3946-9D11-3349A83ABA8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443683" y="3577681"/>
            <a:ext cx="5119204" cy="975398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カギ線コネクタ 41">
            <a:extLst>
              <a:ext uri="{FF2B5EF4-FFF2-40B4-BE49-F238E27FC236}">
                <a16:creationId xmlns:a16="http://schemas.microsoft.com/office/drawing/2014/main" id="{6AD7C20E-30DB-1A4D-B1F8-5C33110893B8}"/>
              </a:ext>
            </a:extLst>
          </p:cNvPr>
          <p:cNvCxnSpPr>
            <a:cxnSpLocks/>
            <a:stCxn id="107" idx="3"/>
            <a:endCxn id="82" idx="1"/>
          </p:cNvCxnSpPr>
          <p:nvPr/>
        </p:nvCxnSpPr>
        <p:spPr>
          <a:xfrm>
            <a:off x="2585017" y="4082453"/>
            <a:ext cx="4977870" cy="47062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9C63B7CE-0752-2045-8039-66B48A848520}"/>
              </a:ext>
            </a:extLst>
          </p:cNvPr>
          <p:cNvGrpSpPr/>
          <p:nvPr/>
        </p:nvGrpSpPr>
        <p:grpSpPr>
          <a:xfrm>
            <a:off x="992617" y="-32256"/>
            <a:ext cx="10719386" cy="4585335"/>
            <a:chOff x="992617" y="-32256"/>
            <a:chExt cx="10719386" cy="4585335"/>
          </a:xfrm>
        </p:grpSpPr>
        <p:sp>
          <p:nvSpPr>
            <p:cNvPr id="95" name="角丸四角形 94">
              <a:extLst>
                <a:ext uri="{FF2B5EF4-FFF2-40B4-BE49-F238E27FC236}">
                  <a16:creationId xmlns:a16="http://schemas.microsoft.com/office/drawing/2014/main" id="{58E3DE5B-4CEB-A74C-AA62-580BCBEAA967}"/>
                </a:ext>
              </a:extLst>
            </p:cNvPr>
            <p:cNvSpPr/>
            <p:nvPr/>
          </p:nvSpPr>
          <p:spPr>
            <a:xfrm>
              <a:off x="3048056" y="220994"/>
              <a:ext cx="1813342" cy="1171445"/>
            </a:xfrm>
            <a:prstGeom prst="roundRect">
              <a:avLst>
                <a:gd name="adj" fmla="val 11767"/>
              </a:avLst>
            </a:prstGeom>
            <a:solidFill>
              <a:schemeClr val="bg1">
                <a:lumMod val="9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sz="1400" b="1" dirty="0">
                  <a:solidFill>
                    <a:schemeClr val="tx1"/>
                  </a:solidFill>
                </a:rPr>
                <a:t>Open PEPPOL</a:t>
              </a:r>
              <a:endParaRPr kumimoji="1" lang="ja-JP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6" name="メモ 5">
              <a:extLst>
                <a:ext uri="{FF2B5EF4-FFF2-40B4-BE49-F238E27FC236}">
                  <a16:creationId xmlns:a16="http://schemas.microsoft.com/office/drawing/2014/main" id="{DDF6BF1A-BF02-3845-9D4C-D667931C43F5}"/>
                </a:ext>
              </a:extLst>
            </p:cNvPr>
            <p:cNvSpPr/>
            <p:nvPr/>
          </p:nvSpPr>
          <p:spPr>
            <a:xfrm>
              <a:off x="992617" y="1414555"/>
              <a:ext cx="1440000" cy="720000"/>
            </a:xfrm>
            <a:prstGeom prst="foldedCorner">
              <a:avLst/>
            </a:prstGeom>
            <a:solidFill>
              <a:schemeClr val="bg1"/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Autofit/>
            </a:bodyPr>
            <a:lstStyle/>
            <a:p>
              <a:pPr algn="ctr"/>
              <a:r>
                <a:rPr kumimoji="1" lang="ja-JP" altLang="en-US" sz="1400" b="1">
                  <a:solidFill>
                    <a:schemeClr val="tx1"/>
                  </a:solidFill>
                </a:rPr>
                <a:t>電子インボイス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400" b="1" dirty="0">
                  <a:solidFill>
                    <a:schemeClr val="tx1"/>
                  </a:solidFill>
                </a:rPr>
                <a:t>UBL 2.1</a:t>
              </a:r>
            </a:p>
          </p:txBody>
        </p:sp>
        <p:sp>
          <p:nvSpPr>
            <p:cNvPr id="28" name="メモ 27">
              <a:extLst>
                <a:ext uri="{FF2B5EF4-FFF2-40B4-BE49-F238E27FC236}">
                  <a16:creationId xmlns:a16="http://schemas.microsoft.com/office/drawing/2014/main" id="{4BF5CE8D-2044-384C-8D4A-B9BE510BFA21}"/>
                </a:ext>
              </a:extLst>
            </p:cNvPr>
            <p:cNvSpPr/>
            <p:nvPr/>
          </p:nvSpPr>
          <p:spPr>
            <a:xfrm>
              <a:off x="992617" y="2459709"/>
              <a:ext cx="1440000" cy="72000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 anchorCtr="1"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</a:rPr>
                <a:t>電子インボイス</a:t>
              </a:r>
              <a:endParaRPr kumimoji="1" lang="en-US" altLang="ja-JP" sz="14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UN/CEFACTCII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カギ線コネクタ 41">
              <a:extLst>
                <a:ext uri="{FF2B5EF4-FFF2-40B4-BE49-F238E27FC236}">
                  <a16:creationId xmlns:a16="http://schemas.microsoft.com/office/drawing/2014/main" id="{7EC06659-18BF-7345-ACF0-5D8865A0D28F}"/>
                </a:ext>
              </a:extLst>
            </p:cNvPr>
            <p:cNvCxnSpPr>
              <a:cxnSpLocks/>
              <a:stCxn id="6" idx="3"/>
              <a:endCxn id="60" idx="1"/>
            </p:cNvCxnSpPr>
            <p:nvPr/>
          </p:nvCxnSpPr>
          <p:spPr>
            <a:xfrm>
              <a:off x="2432617" y="1774555"/>
              <a:ext cx="5130270" cy="1779264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C3C05F22-AE4C-C247-B422-5AB227E42E4A}"/>
                </a:ext>
              </a:extLst>
            </p:cNvPr>
            <p:cNvSpPr txBox="1"/>
            <p:nvPr/>
          </p:nvSpPr>
          <p:spPr>
            <a:xfrm>
              <a:off x="3234727" y="575994"/>
              <a:ext cx="144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ja-JP" sz="1200" dirty="0"/>
                <a:t>XML Schematron</a:t>
              </a:r>
            </a:p>
            <a:p>
              <a:pPr algn="ctr"/>
              <a:r>
                <a:rPr lang="en-US" altLang="ja-JP" sz="1400" b="1" dirty="0"/>
                <a:t>(</a:t>
              </a:r>
              <a:r>
                <a:rPr lang="ja-JP" altLang="en-US" sz="1400" b="1"/>
                <a:t>データ検証</a:t>
              </a:r>
              <a:r>
                <a:rPr lang="en-US" altLang="ja-JP" sz="1400" b="1" dirty="0"/>
                <a:t>)</a:t>
              </a:r>
              <a:endParaRPr kumimoji="1" lang="ja-JP" altLang="en-US" sz="1400" b="1"/>
            </a:p>
          </p:txBody>
        </p:sp>
        <p:cxnSp>
          <p:nvCxnSpPr>
            <p:cNvPr id="68" name="カギ線コネクタ 67">
              <a:extLst>
                <a:ext uri="{FF2B5EF4-FFF2-40B4-BE49-F238E27FC236}">
                  <a16:creationId xmlns:a16="http://schemas.microsoft.com/office/drawing/2014/main" id="{DEFD99EA-BF44-F943-8FC5-214165C06759}"/>
                </a:ext>
              </a:extLst>
            </p:cNvPr>
            <p:cNvCxnSpPr>
              <a:cxnSpLocks/>
              <a:stCxn id="6" idx="0"/>
              <a:endCxn id="67" idx="1"/>
            </p:cNvCxnSpPr>
            <p:nvPr/>
          </p:nvCxnSpPr>
          <p:spPr>
            <a:xfrm rot="5400000" flipH="1" flipV="1">
              <a:off x="2234392" y="414220"/>
              <a:ext cx="478561" cy="1522110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カギ線コネクタ 68">
              <a:extLst>
                <a:ext uri="{FF2B5EF4-FFF2-40B4-BE49-F238E27FC236}">
                  <a16:creationId xmlns:a16="http://schemas.microsoft.com/office/drawing/2014/main" id="{38CC8A5D-789C-D54F-98E7-8C0B0A608FBD}"/>
                </a:ext>
              </a:extLst>
            </p:cNvPr>
            <p:cNvCxnSpPr>
              <a:cxnSpLocks/>
              <a:stCxn id="28" idx="3"/>
              <a:endCxn id="67" idx="1"/>
            </p:cNvCxnSpPr>
            <p:nvPr/>
          </p:nvCxnSpPr>
          <p:spPr>
            <a:xfrm flipV="1">
              <a:off x="2432617" y="935994"/>
              <a:ext cx="802110" cy="1883715"/>
            </a:xfrm>
            <a:prstGeom prst="bentConnector3">
              <a:avLst>
                <a:gd name="adj1" fmla="val 30174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C21089F1-F64C-FA44-8066-C295FE9851AC}"/>
                </a:ext>
              </a:extLst>
            </p:cNvPr>
            <p:cNvSpPr txBox="1"/>
            <p:nvPr/>
          </p:nvSpPr>
          <p:spPr>
            <a:xfrm>
              <a:off x="4895626" y="-32256"/>
              <a:ext cx="68163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これまで</a:t>
              </a:r>
              <a:r>
                <a:rPr kumimoji="1" lang="ja-JP" altLang="en-US"/>
                <a:t>の各種フォーマット対応</a:t>
              </a:r>
              <a:r>
                <a:rPr lang="ja-JP" altLang="en-US"/>
                <a:t>に</a:t>
              </a:r>
              <a:r>
                <a:rPr lang="en-US" altLang="ja-JP" dirty="0"/>
                <a:t>Open PEPPOL</a:t>
              </a:r>
              <a:r>
                <a:rPr lang="ja-JP" altLang="en-US"/>
                <a:t>対応も追加？</a:t>
              </a:r>
              <a:endParaRPr lang="en-US" altLang="ja-JP" dirty="0"/>
            </a:p>
            <a:p>
              <a:r>
                <a:rPr lang="ja-JP" altLang="en-US"/>
                <a:t>適格請求書のためだけに仕組みの変更をしたくない</a:t>
              </a:r>
              <a:endParaRPr lang="en-US" altLang="ja-JP" dirty="0"/>
            </a:p>
            <a:p>
              <a:r>
                <a:rPr lang="ja-JP" altLang="en-US"/>
                <a:t>それぞれの最新版対応も大変なのに</a:t>
              </a:r>
              <a:endParaRPr lang="en-US" altLang="ja-JP" dirty="0"/>
            </a:p>
          </p:txBody>
        </p:sp>
        <p:cxnSp>
          <p:nvCxnSpPr>
            <p:cNvPr id="158" name="カギ線コネクタ 41">
              <a:extLst>
                <a:ext uri="{FF2B5EF4-FFF2-40B4-BE49-F238E27FC236}">
                  <a16:creationId xmlns:a16="http://schemas.microsoft.com/office/drawing/2014/main" id="{C2E9ECE5-5A1F-0047-B6BF-F9C3A45E5F96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2400439" y="1782226"/>
              <a:ext cx="5162448" cy="2770853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カギ線コネクタ 41">
              <a:extLst>
                <a:ext uri="{FF2B5EF4-FFF2-40B4-BE49-F238E27FC236}">
                  <a16:creationId xmlns:a16="http://schemas.microsoft.com/office/drawing/2014/main" id="{D8C58A35-860B-9A43-9E5E-5AEA485FAF39}"/>
                </a:ext>
              </a:extLst>
            </p:cNvPr>
            <p:cNvCxnSpPr>
              <a:cxnSpLocks/>
              <a:stCxn id="28" idx="3"/>
              <a:endCxn id="82" idx="1"/>
            </p:cNvCxnSpPr>
            <p:nvPr/>
          </p:nvCxnSpPr>
          <p:spPr>
            <a:xfrm>
              <a:off x="2432617" y="2819709"/>
              <a:ext cx="5130270" cy="173337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カギ線コネクタ 41">
              <a:extLst>
                <a:ext uri="{FF2B5EF4-FFF2-40B4-BE49-F238E27FC236}">
                  <a16:creationId xmlns:a16="http://schemas.microsoft.com/office/drawing/2014/main" id="{78E1E93F-50B4-E546-BC9A-4A685560103F}"/>
                </a:ext>
              </a:extLst>
            </p:cNvPr>
            <p:cNvCxnSpPr>
              <a:cxnSpLocks/>
              <a:stCxn id="28" idx="3"/>
              <a:endCxn id="60" idx="1"/>
            </p:cNvCxnSpPr>
            <p:nvPr/>
          </p:nvCxnSpPr>
          <p:spPr>
            <a:xfrm>
              <a:off x="2432617" y="2819709"/>
              <a:ext cx="5130270" cy="73411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メモ 173">
            <a:extLst>
              <a:ext uri="{FF2B5EF4-FFF2-40B4-BE49-F238E27FC236}">
                <a16:creationId xmlns:a16="http://schemas.microsoft.com/office/drawing/2014/main" id="{2636ACCC-832B-9547-8016-1D28A6F0DC71}"/>
              </a:ext>
            </a:extLst>
          </p:cNvPr>
          <p:cNvSpPr/>
          <p:nvPr/>
        </p:nvSpPr>
        <p:spPr>
          <a:xfrm>
            <a:off x="1145017" y="5802992"/>
            <a:ext cx="1440000" cy="7200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電子契約書</a:t>
            </a:r>
            <a:endParaRPr kumimoji="1" lang="en-US" altLang="ja-JP" sz="1400" b="1" dirty="0">
              <a:solidFill>
                <a:schemeClr val="tx1"/>
              </a:solidFill>
            </a:endParaRPr>
          </a:p>
        </p:txBody>
      </p:sp>
      <p:cxnSp>
        <p:nvCxnSpPr>
          <p:cNvPr id="176" name="カギ線コネクタ 41">
            <a:extLst>
              <a:ext uri="{FF2B5EF4-FFF2-40B4-BE49-F238E27FC236}">
                <a16:creationId xmlns:a16="http://schemas.microsoft.com/office/drawing/2014/main" id="{391B3545-22C6-A144-9350-FC01835FE516}"/>
              </a:ext>
            </a:extLst>
          </p:cNvPr>
          <p:cNvCxnSpPr>
            <a:cxnSpLocks/>
            <a:stCxn id="174" idx="3"/>
            <a:endCxn id="82" idx="1"/>
          </p:cNvCxnSpPr>
          <p:nvPr/>
        </p:nvCxnSpPr>
        <p:spPr>
          <a:xfrm flipV="1">
            <a:off x="2585017" y="4553079"/>
            <a:ext cx="4977870" cy="1609913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24DBB8DB-45D9-204E-B1AB-CF953EEADA49}"/>
              </a:ext>
            </a:extLst>
          </p:cNvPr>
          <p:cNvSpPr/>
          <p:nvPr/>
        </p:nvSpPr>
        <p:spPr>
          <a:xfrm>
            <a:off x="1085208" y="3716254"/>
            <a:ext cx="15887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00000"/>
                </a:solidFill>
                <a:latin typeface="Helvetica" pitchFamily="2" charset="0"/>
              </a:rPr>
              <a:t>中小企業共通</a:t>
            </a:r>
            <a:r>
              <a:rPr lang="en-US" altLang="ja-JP" sz="1400" dirty="0">
                <a:solidFill>
                  <a:srgbClr val="000000"/>
                </a:solidFill>
                <a:latin typeface="Helvetica" pitchFamily="2" charset="0"/>
              </a:rPr>
              <a:t>EDI </a:t>
            </a:r>
          </a:p>
          <a:p>
            <a:r>
              <a:rPr lang="ja-JP" altLang="en-US" sz="1400">
                <a:solidFill>
                  <a:srgbClr val="000000"/>
                </a:solidFill>
                <a:latin typeface="Helvetica" pitchFamily="2" charset="0"/>
              </a:rPr>
              <a:t>流通ＢＭＳ</a:t>
            </a:r>
            <a:br>
              <a:rPr lang="en-US" altLang="ja-JP" sz="1400" dirty="0"/>
            </a:br>
            <a:r>
              <a:rPr lang="ja-JP" altLang="en-US" sz="1400">
                <a:solidFill>
                  <a:srgbClr val="000000"/>
                </a:solidFill>
                <a:latin typeface="Helvetica" pitchFamily="2" charset="0"/>
              </a:rPr>
              <a:t>ＥＣＡＬＧＡ</a:t>
            </a:r>
            <a:endParaRPr lang="ja-JP" altLang="en-US" sz="1400"/>
          </a:p>
        </p:txBody>
      </p:sp>
      <p:cxnSp>
        <p:nvCxnSpPr>
          <p:cNvPr id="180" name="カギ線コネクタ 41">
            <a:extLst>
              <a:ext uri="{FF2B5EF4-FFF2-40B4-BE49-F238E27FC236}">
                <a16:creationId xmlns:a16="http://schemas.microsoft.com/office/drawing/2014/main" id="{296F19F7-FE0C-9A46-A94B-FFE4DDD42E85}"/>
              </a:ext>
            </a:extLst>
          </p:cNvPr>
          <p:cNvCxnSpPr>
            <a:cxnSpLocks/>
          </p:cNvCxnSpPr>
          <p:nvPr/>
        </p:nvCxnSpPr>
        <p:spPr>
          <a:xfrm flipV="1">
            <a:off x="10067413" y="2936374"/>
            <a:ext cx="586731" cy="123489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E9C4E45E-D6D8-D045-B538-8FD5E13F9830}"/>
              </a:ext>
            </a:extLst>
          </p:cNvPr>
          <p:cNvSpPr txBox="1"/>
          <p:nvPr/>
        </p:nvSpPr>
        <p:spPr>
          <a:xfrm>
            <a:off x="7486644" y="611918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これまでの業務処理フロー</a:t>
            </a:r>
            <a:endParaRPr kumimoji="1" lang="ja-JP" altLang="en-US" sz="2000"/>
          </a:p>
        </p:txBody>
      </p:sp>
      <p:cxnSp>
        <p:nvCxnSpPr>
          <p:cNvPr id="182" name="カギ線コネクタ 41">
            <a:extLst>
              <a:ext uri="{FF2B5EF4-FFF2-40B4-BE49-F238E27FC236}">
                <a16:creationId xmlns:a16="http://schemas.microsoft.com/office/drawing/2014/main" id="{1FCA7BAE-CE2B-3140-93B1-4E376D88E336}"/>
              </a:ext>
            </a:extLst>
          </p:cNvPr>
          <p:cNvCxnSpPr>
            <a:cxnSpLocks/>
            <a:stCxn id="108" idx="3"/>
            <a:endCxn id="61" idx="1"/>
          </p:cNvCxnSpPr>
          <p:nvPr/>
        </p:nvCxnSpPr>
        <p:spPr>
          <a:xfrm>
            <a:off x="2432617" y="5018813"/>
            <a:ext cx="5141336" cy="517605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41">
            <a:extLst>
              <a:ext uri="{FF2B5EF4-FFF2-40B4-BE49-F238E27FC236}">
                <a16:creationId xmlns:a16="http://schemas.microsoft.com/office/drawing/2014/main" id="{D1FB2C1D-F653-8D48-AC78-12294C4EDF7F}"/>
              </a:ext>
            </a:extLst>
          </p:cNvPr>
          <p:cNvCxnSpPr>
            <a:cxnSpLocks/>
          </p:cNvCxnSpPr>
          <p:nvPr/>
        </p:nvCxnSpPr>
        <p:spPr>
          <a:xfrm flipV="1">
            <a:off x="2443683" y="5536418"/>
            <a:ext cx="5119204" cy="15240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8705B100-CEDF-9143-B7D8-2348207E2406}"/>
              </a:ext>
            </a:extLst>
          </p:cNvPr>
          <p:cNvSpPr txBox="1"/>
          <p:nvPr/>
        </p:nvSpPr>
        <p:spPr>
          <a:xfrm>
            <a:off x="3250376" y="608873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現行システムでの適格請求書対応</a:t>
            </a:r>
          </a:p>
        </p:txBody>
      </p:sp>
    </p:spTree>
    <p:extLst>
      <p:ext uri="{BB962C8B-B14F-4D97-AF65-F5344CB8AC3E}">
        <p14:creationId xmlns:p14="http://schemas.microsoft.com/office/powerpoint/2010/main" val="369184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71673C-FD95-D848-9817-35F9BD8BA2A1}"/>
              </a:ext>
            </a:extLst>
          </p:cNvPr>
          <p:cNvSpPr txBox="1"/>
          <p:nvPr/>
        </p:nvSpPr>
        <p:spPr>
          <a:xfrm>
            <a:off x="8208335" y="8153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31" name="日付プレースホルダー 2">
            <a:extLst>
              <a:ext uri="{FF2B5EF4-FFF2-40B4-BE49-F238E27FC236}">
                <a16:creationId xmlns:a16="http://schemas.microsoft.com/office/drawing/2014/main" id="{313FA02A-5B16-E945-B250-A7CC43D2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45276"/>
            <a:ext cx="2743200" cy="228600"/>
          </a:xfrm>
        </p:spPr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133" name="フッター プレースホルダー 3">
            <a:extLst>
              <a:ext uri="{FF2B5EF4-FFF2-40B4-BE49-F238E27FC236}">
                <a16:creationId xmlns:a16="http://schemas.microsoft.com/office/drawing/2014/main" id="{78D81AF9-D319-0346-B98A-6CF1A6DB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45276"/>
            <a:ext cx="4114800" cy="228600"/>
          </a:xfrm>
        </p:spPr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34" name="スライド番号プレースホルダー 4">
            <a:extLst>
              <a:ext uri="{FF2B5EF4-FFF2-40B4-BE49-F238E27FC236}">
                <a16:creationId xmlns:a16="http://schemas.microsoft.com/office/drawing/2014/main" id="{092B9E2C-8641-DF45-87A1-8E7A23C0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45276"/>
            <a:ext cx="2743200" cy="228600"/>
          </a:xfrm>
        </p:spPr>
        <p:txBody>
          <a:bodyPr/>
          <a:lstStyle/>
          <a:p>
            <a:fld id="{757E2B62-B5AA-2342-B489-575E0F20ED4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4" name="メモ 53">
            <a:extLst>
              <a:ext uri="{FF2B5EF4-FFF2-40B4-BE49-F238E27FC236}">
                <a16:creationId xmlns:a16="http://schemas.microsoft.com/office/drawing/2014/main" id="{DFE7FED3-D993-8942-A8D4-DED95DA1FA8E}"/>
              </a:ext>
            </a:extLst>
          </p:cNvPr>
          <p:cNvSpPr/>
          <p:nvPr/>
        </p:nvSpPr>
        <p:spPr>
          <a:xfrm>
            <a:off x="5249644" y="831806"/>
            <a:ext cx="1746040" cy="52503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349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>
            <a:noAutofit/>
          </a:bodyPr>
          <a:lstStyle/>
          <a:p>
            <a:pPr algn="ctr"/>
            <a:endParaRPr kumimoji="1" lang="en-US" altLang="ja-JP" sz="16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b="1">
                <a:solidFill>
                  <a:schemeClr val="tx1"/>
                </a:solidFill>
              </a:rPr>
              <a:t>業務処理データ</a:t>
            </a:r>
            <a:endParaRPr kumimoji="1"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94" name="角丸四角形 93">
            <a:extLst>
              <a:ext uri="{FF2B5EF4-FFF2-40B4-BE49-F238E27FC236}">
                <a16:creationId xmlns:a16="http://schemas.microsoft.com/office/drawing/2014/main" id="{A34E3A44-61E6-B04B-B62B-677322628641}"/>
              </a:ext>
            </a:extLst>
          </p:cNvPr>
          <p:cNvSpPr/>
          <p:nvPr/>
        </p:nvSpPr>
        <p:spPr>
          <a:xfrm>
            <a:off x="3050149" y="1545364"/>
            <a:ext cx="1809156" cy="4907160"/>
          </a:xfrm>
          <a:prstGeom prst="roundRect">
            <a:avLst>
              <a:gd name="adj" fmla="val 973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ja-JP" altLang="en-US" sz="1400" b="1" dirty="0">
                <a:solidFill>
                  <a:sysClr val="windowText" lastClr="000000"/>
                </a:solidFill>
              </a:rPr>
              <a:t>標準データ</a:t>
            </a:r>
            <a:r>
              <a:rPr kumimoji="1" lang="ja-JP" altLang="en-US" sz="1400" b="1" dirty="0">
                <a:solidFill>
                  <a:sysClr val="windowText" lastClr="000000"/>
                </a:solidFill>
              </a:rPr>
              <a:t>変換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9DB9D5-9F54-1B46-8FC0-AA9049697C74}"/>
              </a:ext>
            </a:extLst>
          </p:cNvPr>
          <p:cNvSpPr txBox="1"/>
          <p:nvPr/>
        </p:nvSpPr>
        <p:spPr>
          <a:xfrm>
            <a:off x="3234727" y="1876127"/>
            <a:ext cx="1440000" cy="443904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0" rIns="0" rtlCol="0" anchor="b" anchorCtr="1">
            <a:noAutofit/>
          </a:bodyPr>
          <a:lstStyle/>
          <a:p>
            <a:pPr algn="ctr"/>
            <a:r>
              <a:rPr kumimoji="1" lang="ja-JP" altLang="en-US" sz="1400" b="1" dirty="0"/>
              <a:t>適格請求書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r>
              <a:rPr kumimoji="1" lang="ja-JP" altLang="en-US" sz="1400" b="1" dirty="0"/>
              <a:t>適格返還請求書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r>
              <a:rPr kumimoji="1" lang="ja-JP" altLang="en-US" sz="1400" b="1" dirty="0"/>
              <a:t>適格簡易請求書</a:t>
            </a:r>
            <a:endParaRPr kumimoji="1" lang="en-US" altLang="ja-JP" sz="1400" b="1" dirty="0"/>
          </a:p>
          <a:p>
            <a:pPr algn="ctr"/>
            <a:endParaRPr kumimoji="1" lang="en-US" altLang="ja-JP" sz="1200" dirty="0"/>
          </a:p>
          <a:p>
            <a:pPr algn="ctr"/>
            <a:r>
              <a:rPr kumimoji="1" lang="ja-JP" altLang="en-US" sz="1600" b="1" dirty="0"/>
              <a:t>日本版</a:t>
            </a:r>
            <a:endParaRPr kumimoji="1" lang="en-US" altLang="ja-JP" sz="1600" b="1" dirty="0"/>
          </a:p>
          <a:p>
            <a:pPr algn="ctr"/>
            <a:r>
              <a:rPr lang="ja-JP" altLang="en-US" sz="1600" b="1" dirty="0"/>
              <a:t>コア</a:t>
            </a:r>
            <a:r>
              <a:rPr kumimoji="1" lang="ja-JP" altLang="en-US" sz="1600" b="1" dirty="0"/>
              <a:t>インボイス</a:t>
            </a:r>
            <a:endParaRPr kumimoji="1" lang="en-US" altLang="ja-JP" sz="1600" b="1" dirty="0"/>
          </a:p>
          <a:p>
            <a:pPr algn="ctr"/>
            <a:r>
              <a:rPr lang="ja-JP" altLang="en-US" sz="1600" b="1" dirty="0"/>
              <a:t>辞書</a:t>
            </a:r>
            <a:endParaRPr kumimoji="1" lang="en-US" altLang="ja-JP" sz="1600" b="1" dirty="0"/>
          </a:p>
        </p:txBody>
      </p:sp>
      <p:sp>
        <p:nvSpPr>
          <p:cNvPr id="96" name="角丸四角形 95">
            <a:extLst>
              <a:ext uri="{FF2B5EF4-FFF2-40B4-BE49-F238E27FC236}">
                <a16:creationId xmlns:a16="http://schemas.microsoft.com/office/drawing/2014/main" id="{37DB91CF-6E77-C742-B6F5-40AADE71AAF4}"/>
              </a:ext>
            </a:extLst>
          </p:cNvPr>
          <p:cNvSpPr/>
          <p:nvPr/>
        </p:nvSpPr>
        <p:spPr>
          <a:xfrm>
            <a:off x="7378309" y="831806"/>
            <a:ext cx="1809156" cy="5250342"/>
          </a:xfrm>
          <a:prstGeom prst="roundRect">
            <a:avLst>
              <a:gd name="adj" fmla="val 1050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業務処理</a:t>
            </a:r>
            <a:endParaRPr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95" name="角丸四角形 94">
            <a:extLst>
              <a:ext uri="{FF2B5EF4-FFF2-40B4-BE49-F238E27FC236}">
                <a16:creationId xmlns:a16="http://schemas.microsoft.com/office/drawing/2014/main" id="{58E3DE5B-4CEB-A74C-AA62-580BCBEAA967}"/>
              </a:ext>
            </a:extLst>
          </p:cNvPr>
          <p:cNvSpPr/>
          <p:nvPr/>
        </p:nvSpPr>
        <p:spPr>
          <a:xfrm>
            <a:off x="3048056" y="220994"/>
            <a:ext cx="1813342" cy="1171445"/>
          </a:xfrm>
          <a:prstGeom prst="roundRect">
            <a:avLst>
              <a:gd name="adj" fmla="val 11767"/>
            </a:avLst>
          </a:prstGeom>
          <a:solidFill>
            <a:schemeClr val="bg1">
              <a:lumMod val="95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Open PEPPOL</a:t>
            </a:r>
            <a:endParaRPr kumimoji="1" lang="ja-JP" altLang="en-US" sz="1400" b="1">
              <a:solidFill>
                <a:schemeClr val="tx1"/>
              </a:solidFill>
            </a:endParaRPr>
          </a:p>
        </p:txBody>
      </p:sp>
      <p:sp>
        <p:nvSpPr>
          <p:cNvPr id="33" name="メモ 32">
            <a:extLst>
              <a:ext uri="{FF2B5EF4-FFF2-40B4-BE49-F238E27FC236}">
                <a16:creationId xmlns:a16="http://schemas.microsoft.com/office/drawing/2014/main" id="{29C86E5F-1542-4841-A3DB-CD50DE2F7CFD}"/>
              </a:ext>
            </a:extLst>
          </p:cNvPr>
          <p:cNvSpPr/>
          <p:nvPr/>
        </p:nvSpPr>
        <p:spPr>
          <a:xfrm>
            <a:off x="10188875" y="2216374"/>
            <a:ext cx="1440000" cy="720000"/>
          </a:xfrm>
          <a:prstGeom prst="foldedCorner">
            <a:avLst/>
          </a:prstGeom>
          <a:solidFill>
            <a:schemeClr val="bg1"/>
          </a:solidFill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ja-JP" altLang="en-US" b="1">
                <a:solidFill>
                  <a:schemeClr val="tx1"/>
                </a:solidFill>
              </a:rPr>
              <a:t>税務申告</a:t>
            </a:r>
            <a:endParaRPr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D62F81F-EA4C-404B-A015-9FE0865727CC}"/>
              </a:ext>
            </a:extLst>
          </p:cNvPr>
          <p:cNvSpPr txBox="1"/>
          <p:nvPr/>
        </p:nvSpPr>
        <p:spPr>
          <a:xfrm>
            <a:off x="7562887" y="2216374"/>
            <a:ext cx="1440000" cy="720000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>
                <a:lumMod val="50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 sz="1400" b="1"/>
              <a:t>データ集約</a:t>
            </a:r>
            <a:endParaRPr kumimoji="1" lang="en-US" altLang="ja-JP" sz="1400" b="1" dirty="0"/>
          </a:p>
        </p:txBody>
      </p:sp>
      <p:sp>
        <p:nvSpPr>
          <p:cNvPr id="6" name="メモ 5">
            <a:extLst>
              <a:ext uri="{FF2B5EF4-FFF2-40B4-BE49-F238E27FC236}">
                <a16:creationId xmlns:a16="http://schemas.microsoft.com/office/drawing/2014/main" id="{DDF6BF1A-BF02-3845-9D4C-D667931C43F5}"/>
              </a:ext>
            </a:extLst>
          </p:cNvPr>
          <p:cNvSpPr/>
          <p:nvPr/>
        </p:nvSpPr>
        <p:spPr>
          <a:xfrm>
            <a:off x="992617" y="1414555"/>
            <a:ext cx="1440000" cy="720000"/>
          </a:xfrm>
          <a:prstGeom prst="foldedCorner">
            <a:avLst/>
          </a:prstGeom>
          <a:solidFill>
            <a:schemeClr val="bg1"/>
          </a:solidFill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電子インボイス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UBL 2.1</a:t>
            </a:r>
          </a:p>
        </p:txBody>
      </p:sp>
      <p:sp>
        <p:nvSpPr>
          <p:cNvPr id="28" name="メモ 27">
            <a:extLst>
              <a:ext uri="{FF2B5EF4-FFF2-40B4-BE49-F238E27FC236}">
                <a16:creationId xmlns:a16="http://schemas.microsoft.com/office/drawing/2014/main" id="{4BF5CE8D-2044-384C-8D4A-B9BE510BFA21}"/>
              </a:ext>
            </a:extLst>
          </p:cNvPr>
          <p:cNvSpPr/>
          <p:nvPr/>
        </p:nvSpPr>
        <p:spPr>
          <a:xfrm>
            <a:off x="992617" y="2459709"/>
            <a:ext cx="1440000" cy="720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電子インボイス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UN/CEFACTCII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52F7708E-78BF-E842-AD44-DA0759C9B823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32617" y="1774555"/>
            <a:ext cx="910110" cy="811351"/>
          </a:xfrm>
          <a:prstGeom prst="bentConnector3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7EC06659-18BF-7345-ACF0-5D8865A0D28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674727" y="2576374"/>
            <a:ext cx="716507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1">
            <a:extLst>
              <a:ext uri="{FF2B5EF4-FFF2-40B4-BE49-F238E27FC236}">
                <a16:creationId xmlns:a16="http://schemas.microsoft.com/office/drawing/2014/main" id="{4E4129E3-1D61-CA4B-9415-D5EF01F541A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995684" y="2576374"/>
            <a:ext cx="567203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1">
            <a:extLst>
              <a:ext uri="{FF2B5EF4-FFF2-40B4-BE49-F238E27FC236}">
                <a16:creationId xmlns:a16="http://schemas.microsoft.com/office/drawing/2014/main" id="{D893D63A-1AEF-BF47-8B39-903E9D0EDCAA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9002887" y="2576374"/>
            <a:ext cx="1185988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メモ 50">
            <a:extLst>
              <a:ext uri="{FF2B5EF4-FFF2-40B4-BE49-F238E27FC236}">
                <a16:creationId xmlns:a16="http://schemas.microsoft.com/office/drawing/2014/main" id="{A7417ED5-531C-954C-8E2E-AD06B71475D6}"/>
              </a:ext>
            </a:extLst>
          </p:cNvPr>
          <p:cNvSpPr/>
          <p:nvPr/>
        </p:nvSpPr>
        <p:spPr>
          <a:xfrm>
            <a:off x="992617" y="3504863"/>
            <a:ext cx="1440000" cy="7200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業界標準</a:t>
            </a:r>
            <a:r>
              <a:rPr lang="en-US" altLang="ja-JP" sz="1400" b="1" dirty="0">
                <a:solidFill>
                  <a:schemeClr val="tx1"/>
                </a:solidFill>
              </a:rPr>
              <a:t>EDI</a:t>
            </a:r>
          </a:p>
          <a:p>
            <a:pPr algn="ctr"/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endParaRPr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3C05F22-AE4C-C247-B422-5AB227E42E4A}"/>
              </a:ext>
            </a:extLst>
          </p:cNvPr>
          <p:cNvSpPr txBox="1"/>
          <p:nvPr/>
        </p:nvSpPr>
        <p:spPr>
          <a:xfrm>
            <a:off x="3234727" y="575994"/>
            <a:ext cx="144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altLang="ja-JP" sz="1200" dirty="0"/>
              <a:t>XML Schematron</a:t>
            </a:r>
          </a:p>
          <a:p>
            <a:pPr algn="ctr"/>
            <a:r>
              <a:rPr lang="en-US" altLang="ja-JP" sz="1400" b="1" dirty="0"/>
              <a:t>(</a:t>
            </a:r>
            <a:r>
              <a:rPr lang="ja-JP" altLang="en-US" sz="1400" b="1"/>
              <a:t>データ検証</a:t>
            </a:r>
            <a:r>
              <a:rPr lang="en-US" altLang="ja-JP" sz="1400" b="1" dirty="0"/>
              <a:t>)</a:t>
            </a:r>
            <a:endParaRPr kumimoji="1" lang="ja-JP" altLang="en-US" sz="1400" b="1"/>
          </a:p>
        </p:txBody>
      </p: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DEFD99EA-BF44-F943-8FC5-214165C06759}"/>
              </a:ext>
            </a:extLst>
          </p:cNvPr>
          <p:cNvCxnSpPr>
            <a:cxnSpLocks/>
            <a:stCxn id="6" idx="0"/>
            <a:endCxn id="67" idx="1"/>
          </p:cNvCxnSpPr>
          <p:nvPr/>
        </p:nvCxnSpPr>
        <p:spPr>
          <a:xfrm rot="5400000" flipH="1" flipV="1">
            <a:off x="2234392" y="414220"/>
            <a:ext cx="478561" cy="152211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38CC8A5D-789C-D54F-98E7-8C0B0A608FBD}"/>
              </a:ext>
            </a:extLst>
          </p:cNvPr>
          <p:cNvCxnSpPr>
            <a:cxnSpLocks/>
            <a:stCxn id="28" idx="3"/>
            <a:endCxn id="67" idx="1"/>
          </p:cNvCxnSpPr>
          <p:nvPr/>
        </p:nvCxnSpPr>
        <p:spPr>
          <a:xfrm flipV="1">
            <a:off x="2432617" y="935994"/>
            <a:ext cx="802110" cy="1883715"/>
          </a:xfrm>
          <a:prstGeom prst="bentConnector3">
            <a:avLst>
              <a:gd name="adj1" fmla="val 30174"/>
            </a:avLst>
          </a:prstGeom>
          <a:ln w="19050">
            <a:solidFill>
              <a:schemeClr val="bg1">
                <a:lumMod val="50000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6D378BD-EBB2-7E46-BCE2-637485A4B65F}"/>
              </a:ext>
            </a:extLst>
          </p:cNvPr>
          <p:cNvSpPr txBox="1"/>
          <p:nvPr/>
        </p:nvSpPr>
        <p:spPr>
          <a:xfrm>
            <a:off x="7562887" y="1333329"/>
            <a:ext cx="1440000" cy="720000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>
                <a:lumMod val="50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 sz="1400" b="1"/>
              <a:t>データ検証</a:t>
            </a:r>
            <a:endParaRPr kumimoji="1" lang="en-US" altLang="ja-JP" sz="1400" b="1" dirty="0"/>
          </a:p>
        </p:txBody>
      </p:sp>
      <p:cxnSp>
        <p:nvCxnSpPr>
          <p:cNvPr id="74" name="カギ線コネクタ 41">
            <a:extLst>
              <a:ext uri="{FF2B5EF4-FFF2-40B4-BE49-F238E27FC236}">
                <a16:creationId xmlns:a16="http://schemas.microsoft.com/office/drawing/2014/main" id="{6CECD12B-C57D-F74F-A0E8-2DFB2FF48952}"/>
              </a:ext>
            </a:extLst>
          </p:cNvPr>
          <p:cNvCxnSpPr>
            <a:cxnSpLocks/>
            <a:stCxn id="31" idx="0"/>
            <a:endCxn id="73" idx="1"/>
          </p:cNvCxnSpPr>
          <p:nvPr/>
        </p:nvCxnSpPr>
        <p:spPr>
          <a:xfrm rot="5400000" flipH="1" flipV="1">
            <a:off x="6575538" y="1229026"/>
            <a:ext cx="523045" cy="1451653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CC69B39-10DF-4E45-AC35-058E78BC4795}"/>
              </a:ext>
            </a:extLst>
          </p:cNvPr>
          <p:cNvSpPr txBox="1"/>
          <p:nvPr/>
        </p:nvSpPr>
        <p:spPr>
          <a:xfrm>
            <a:off x="7562887" y="4171264"/>
            <a:ext cx="1440000" cy="7200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  <a:prstDash val="solid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 sz="1600" b="1">
                <a:solidFill>
                  <a:schemeClr val="bg1"/>
                </a:solidFill>
              </a:rPr>
              <a:t>会計ソフト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cxnSp>
        <p:nvCxnSpPr>
          <p:cNvPr id="90" name="カギ線コネクタ 41">
            <a:extLst>
              <a:ext uri="{FF2B5EF4-FFF2-40B4-BE49-F238E27FC236}">
                <a16:creationId xmlns:a16="http://schemas.microsoft.com/office/drawing/2014/main" id="{B9B43689-8BA0-1542-A312-4ADBD058A9D0}"/>
              </a:ext>
            </a:extLst>
          </p:cNvPr>
          <p:cNvCxnSpPr>
            <a:cxnSpLocks/>
            <a:stCxn id="61" idx="3"/>
            <a:endCxn id="33" idx="2"/>
          </p:cNvCxnSpPr>
          <p:nvPr/>
        </p:nvCxnSpPr>
        <p:spPr>
          <a:xfrm flipV="1">
            <a:off x="9013953" y="2936374"/>
            <a:ext cx="1894922" cy="2572334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メモ 106">
            <a:extLst>
              <a:ext uri="{FF2B5EF4-FFF2-40B4-BE49-F238E27FC236}">
                <a16:creationId xmlns:a16="http://schemas.microsoft.com/office/drawing/2014/main" id="{5B9FB1E4-70F8-4D4C-885E-274776B6D06A}"/>
              </a:ext>
            </a:extLst>
          </p:cNvPr>
          <p:cNvSpPr/>
          <p:nvPr/>
        </p:nvSpPr>
        <p:spPr>
          <a:xfrm>
            <a:off x="1145017" y="3722453"/>
            <a:ext cx="1440000" cy="7200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endParaRPr kumimoji="1"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108" name="メモ 107">
            <a:extLst>
              <a:ext uri="{FF2B5EF4-FFF2-40B4-BE49-F238E27FC236}">
                <a16:creationId xmlns:a16="http://schemas.microsoft.com/office/drawing/2014/main" id="{A0BAA988-C0FA-344B-989E-4D802E3D914E}"/>
              </a:ext>
            </a:extLst>
          </p:cNvPr>
          <p:cNvSpPr/>
          <p:nvPr/>
        </p:nvSpPr>
        <p:spPr>
          <a:xfrm>
            <a:off x="992617" y="4658813"/>
            <a:ext cx="1440000" cy="7200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電子レシート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ARTS etc.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cxnSp>
        <p:nvCxnSpPr>
          <p:cNvPr id="56" name="カギ線コネクタ 41">
            <a:extLst>
              <a:ext uri="{FF2B5EF4-FFF2-40B4-BE49-F238E27FC236}">
                <a16:creationId xmlns:a16="http://schemas.microsoft.com/office/drawing/2014/main" id="{3DAFD129-E58E-164B-AEA9-428E2B0F7985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2432617" y="5018813"/>
            <a:ext cx="795298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メモ 30">
            <a:extLst>
              <a:ext uri="{FF2B5EF4-FFF2-40B4-BE49-F238E27FC236}">
                <a16:creationId xmlns:a16="http://schemas.microsoft.com/office/drawing/2014/main" id="{480E3585-ADEF-794D-94CB-396C002B426B}"/>
              </a:ext>
            </a:extLst>
          </p:cNvPr>
          <p:cNvSpPr/>
          <p:nvPr/>
        </p:nvSpPr>
        <p:spPr>
          <a:xfrm>
            <a:off x="5391234" y="2216374"/>
            <a:ext cx="1440000" cy="720000"/>
          </a:xfrm>
          <a:prstGeom prst="foldedCorner">
            <a:avLst/>
          </a:prstGeom>
          <a:solidFill>
            <a:srgbClr val="00B0F0"/>
          </a:solidFill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Autofit/>
          </a:bodyPr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日本版</a:t>
            </a:r>
            <a:endParaRPr kumimoji="1" lang="en-US" altLang="ja-JP" sz="16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コア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インボイス</a:t>
            </a:r>
            <a:endParaRPr kumimoji="1" lang="en-US" altLang="ja-JP" sz="1400" b="1" dirty="0">
              <a:solidFill>
                <a:schemeClr val="bg1"/>
              </a:solidFill>
            </a:endParaRPr>
          </a:p>
        </p:txBody>
      </p:sp>
      <p:cxnSp>
        <p:nvCxnSpPr>
          <p:cNvPr id="75" name="カギ線コネクタ 41">
            <a:extLst>
              <a:ext uri="{FF2B5EF4-FFF2-40B4-BE49-F238E27FC236}">
                <a16:creationId xmlns:a16="http://schemas.microsoft.com/office/drawing/2014/main" id="{71AAFD99-3E29-1043-AED5-CCA71F8E2C91}"/>
              </a:ext>
            </a:extLst>
          </p:cNvPr>
          <p:cNvCxnSpPr>
            <a:cxnSpLocks/>
          </p:cNvCxnSpPr>
          <p:nvPr/>
        </p:nvCxnSpPr>
        <p:spPr>
          <a:xfrm>
            <a:off x="2432617" y="5955172"/>
            <a:ext cx="795298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カギ線コネクタ 41">
            <a:extLst>
              <a:ext uri="{FF2B5EF4-FFF2-40B4-BE49-F238E27FC236}">
                <a16:creationId xmlns:a16="http://schemas.microsoft.com/office/drawing/2014/main" id="{252AFD3C-B932-1648-B421-69773E254F21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972824" y="4531264"/>
            <a:ext cx="590063" cy="3114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076A006-4E34-7E4B-ABBE-3C2D89BA5EB7}"/>
              </a:ext>
            </a:extLst>
          </p:cNvPr>
          <p:cNvSpPr txBox="1"/>
          <p:nvPr/>
        </p:nvSpPr>
        <p:spPr>
          <a:xfrm>
            <a:off x="3295324" y="2022011"/>
            <a:ext cx="1335003" cy="3022259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 sz="1400" b="1"/>
              <a:t>日本版</a:t>
            </a:r>
            <a:endParaRPr kumimoji="1" lang="en-US" altLang="ja-JP" sz="1400" b="1" dirty="0"/>
          </a:p>
          <a:p>
            <a:pPr algn="ctr"/>
            <a:r>
              <a:rPr lang="en-US" altLang="ja-JP" sz="1400" b="1" dirty="0"/>
              <a:t>PINT</a:t>
            </a:r>
            <a:r>
              <a:rPr lang="ja-JP" altLang="en-US" sz="1400" b="1"/>
              <a:t>拡張</a:t>
            </a:r>
            <a:endParaRPr lang="en-US" altLang="ja-JP" sz="1400" dirty="0"/>
          </a:p>
          <a:p>
            <a:pPr algn="ctr"/>
            <a:endParaRPr kumimoji="1" lang="ja-JP" altLang="en-US" sz="140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D82C9466-CBE7-5A4C-91CC-A7D6D788B51A}"/>
              </a:ext>
            </a:extLst>
          </p:cNvPr>
          <p:cNvSpPr txBox="1"/>
          <p:nvPr/>
        </p:nvSpPr>
        <p:spPr>
          <a:xfrm>
            <a:off x="9175150" y="825193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DX</a:t>
            </a:r>
            <a:r>
              <a:rPr lang="ja-JP" altLang="en-US" sz="2000"/>
              <a:t>の業務処理フロー</a:t>
            </a:r>
            <a:endParaRPr kumimoji="1" lang="ja-JP" altLang="en-US" sz="2000"/>
          </a:p>
        </p:txBody>
      </p:sp>
      <p:cxnSp>
        <p:nvCxnSpPr>
          <p:cNvPr id="130" name="カギ線コネクタ 41">
            <a:extLst>
              <a:ext uri="{FF2B5EF4-FFF2-40B4-BE49-F238E27FC236}">
                <a16:creationId xmlns:a16="http://schemas.microsoft.com/office/drawing/2014/main" id="{91589A61-C743-6046-BE06-18677AA59EDF}"/>
              </a:ext>
            </a:extLst>
          </p:cNvPr>
          <p:cNvCxnSpPr>
            <a:cxnSpLocks/>
          </p:cNvCxnSpPr>
          <p:nvPr/>
        </p:nvCxnSpPr>
        <p:spPr>
          <a:xfrm>
            <a:off x="2585017" y="4017263"/>
            <a:ext cx="64971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41">
            <a:extLst>
              <a:ext uri="{FF2B5EF4-FFF2-40B4-BE49-F238E27FC236}">
                <a16:creationId xmlns:a16="http://schemas.microsoft.com/office/drawing/2014/main" id="{A0A6DE40-FE5A-4E45-905A-D8ED34D9FF9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874222" y="2585906"/>
            <a:ext cx="688665" cy="1945358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5553D84-3379-0341-A5B3-A7775C93792D}"/>
              </a:ext>
            </a:extLst>
          </p:cNvPr>
          <p:cNvSpPr txBox="1"/>
          <p:nvPr/>
        </p:nvSpPr>
        <p:spPr>
          <a:xfrm>
            <a:off x="7562887" y="3193819"/>
            <a:ext cx="1440000" cy="7200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  <a:prstDash val="solid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 sz="1600" b="1">
                <a:solidFill>
                  <a:schemeClr val="bg1"/>
                </a:solidFill>
              </a:rPr>
              <a:t>販売管理</a:t>
            </a:r>
            <a:endParaRPr lang="en-US" altLang="ja-JP" sz="16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600" b="1">
                <a:solidFill>
                  <a:schemeClr val="bg1"/>
                </a:solidFill>
              </a:rPr>
              <a:t>ソフト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7F765D0-3FA0-C34F-BEE7-398F1B99C790}"/>
              </a:ext>
            </a:extLst>
          </p:cNvPr>
          <p:cNvSpPr txBox="1"/>
          <p:nvPr/>
        </p:nvSpPr>
        <p:spPr>
          <a:xfrm>
            <a:off x="7573953" y="5148708"/>
            <a:ext cx="1440000" cy="7200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  <a:prstDash val="solid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ja-JP" altLang="en-US" sz="1600" b="1">
                <a:solidFill>
                  <a:schemeClr val="bg1"/>
                </a:solidFill>
              </a:rPr>
              <a:t>税務</a:t>
            </a:r>
            <a:r>
              <a:rPr kumimoji="1" lang="ja-JP" altLang="en-US" sz="1600" b="1">
                <a:solidFill>
                  <a:schemeClr val="bg1"/>
                </a:solidFill>
              </a:rPr>
              <a:t>ソフト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cxnSp>
        <p:nvCxnSpPr>
          <p:cNvPr id="64" name="カギ線コネクタ 41">
            <a:extLst>
              <a:ext uri="{FF2B5EF4-FFF2-40B4-BE49-F238E27FC236}">
                <a16:creationId xmlns:a16="http://schemas.microsoft.com/office/drawing/2014/main" id="{EEDC6DAA-F2DD-1C41-B9CC-7A3CD35CD205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6964126" y="3553819"/>
            <a:ext cx="598761" cy="102423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41">
            <a:extLst>
              <a:ext uri="{FF2B5EF4-FFF2-40B4-BE49-F238E27FC236}">
                <a16:creationId xmlns:a16="http://schemas.microsoft.com/office/drawing/2014/main" id="{6CED81C1-132E-3248-A964-3505C584967A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991182" y="4537614"/>
            <a:ext cx="582771" cy="971094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メモ 70">
            <a:extLst>
              <a:ext uri="{FF2B5EF4-FFF2-40B4-BE49-F238E27FC236}">
                <a16:creationId xmlns:a16="http://schemas.microsoft.com/office/drawing/2014/main" id="{BE00A8B0-641A-FC49-94D3-64AAA1233032}"/>
              </a:ext>
            </a:extLst>
          </p:cNvPr>
          <p:cNvSpPr/>
          <p:nvPr/>
        </p:nvSpPr>
        <p:spPr>
          <a:xfrm>
            <a:off x="9347413" y="4171264"/>
            <a:ext cx="1440000" cy="720000"/>
          </a:xfrm>
          <a:prstGeom prst="foldedCorner">
            <a:avLst/>
          </a:prstGeom>
          <a:solidFill>
            <a:schemeClr val="bg1"/>
          </a:solidFill>
          <a:ln w="349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</a:rPr>
              <a:t>決算報告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72" name="カギ線コネクタ 41">
            <a:extLst>
              <a:ext uri="{FF2B5EF4-FFF2-40B4-BE49-F238E27FC236}">
                <a16:creationId xmlns:a16="http://schemas.microsoft.com/office/drawing/2014/main" id="{B70FB9EF-EC40-474D-BF09-1FCECDB7DD5E}"/>
              </a:ext>
            </a:extLst>
          </p:cNvPr>
          <p:cNvCxnSpPr>
            <a:cxnSpLocks/>
            <a:stCxn id="82" idx="3"/>
            <a:endCxn id="71" idx="1"/>
          </p:cNvCxnSpPr>
          <p:nvPr/>
        </p:nvCxnSpPr>
        <p:spPr>
          <a:xfrm>
            <a:off x="9002887" y="4531264"/>
            <a:ext cx="344526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41">
            <a:extLst>
              <a:ext uri="{FF2B5EF4-FFF2-40B4-BE49-F238E27FC236}">
                <a16:creationId xmlns:a16="http://schemas.microsoft.com/office/drawing/2014/main" id="{968C1762-F468-6946-ABD5-6106AFA5F090}"/>
              </a:ext>
            </a:extLst>
          </p:cNvPr>
          <p:cNvCxnSpPr>
            <a:cxnSpLocks/>
            <a:stCxn id="34" idx="3"/>
            <a:endCxn id="71" idx="1"/>
          </p:cNvCxnSpPr>
          <p:nvPr/>
        </p:nvCxnSpPr>
        <p:spPr>
          <a:xfrm>
            <a:off x="9002887" y="2576374"/>
            <a:ext cx="344526" cy="195489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41">
            <a:extLst>
              <a:ext uri="{FF2B5EF4-FFF2-40B4-BE49-F238E27FC236}">
                <a16:creationId xmlns:a16="http://schemas.microsoft.com/office/drawing/2014/main" id="{8D38A6D8-DED6-8340-98FC-F3A0CFAC150E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859305" y="3456977"/>
            <a:ext cx="390339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メモ 105">
            <a:extLst>
              <a:ext uri="{FF2B5EF4-FFF2-40B4-BE49-F238E27FC236}">
                <a16:creationId xmlns:a16="http://schemas.microsoft.com/office/drawing/2014/main" id="{7208929B-B3DE-634B-832B-C6839DF898EA}"/>
              </a:ext>
            </a:extLst>
          </p:cNvPr>
          <p:cNvSpPr/>
          <p:nvPr/>
        </p:nvSpPr>
        <p:spPr>
          <a:xfrm>
            <a:off x="5391234" y="3037212"/>
            <a:ext cx="1440000" cy="720000"/>
          </a:xfrm>
          <a:prstGeom prst="foldedCorner">
            <a:avLst/>
          </a:prstGeom>
          <a:solidFill>
            <a:schemeClr val="bg1"/>
          </a:solidFill>
          <a:ln w="349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O2C</a:t>
            </a:r>
          </a:p>
        </p:txBody>
      </p:sp>
      <p:sp>
        <p:nvSpPr>
          <p:cNvPr id="109" name="メモ 108">
            <a:extLst>
              <a:ext uri="{FF2B5EF4-FFF2-40B4-BE49-F238E27FC236}">
                <a16:creationId xmlns:a16="http://schemas.microsoft.com/office/drawing/2014/main" id="{E0BDC70E-F5FA-3341-A65B-C34612EDBEDE}"/>
              </a:ext>
            </a:extLst>
          </p:cNvPr>
          <p:cNvSpPr/>
          <p:nvPr/>
        </p:nvSpPr>
        <p:spPr>
          <a:xfrm>
            <a:off x="5391234" y="3858050"/>
            <a:ext cx="1440000" cy="720000"/>
          </a:xfrm>
          <a:prstGeom prst="foldedCorner">
            <a:avLst/>
          </a:prstGeom>
          <a:solidFill>
            <a:schemeClr val="bg1"/>
          </a:solidFill>
          <a:ln w="349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P2P</a:t>
            </a:r>
          </a:p>
        </p:txBody>
      </p:sp>
      <p:sp>
        <p:nvSpPr>
          <p:cNvPr id="111" name="メモ 110">
            <a:extLst>
              <a:ext uri="{FF2B5EF4-FFF2-40B4-BE49-F238E27FC236}">
                <a16:creationId xmlns:a16="http://schemas.microsoft.com/office/drawing/2014/main" id="{ABFEDA4B-4622-C444-8611-352F477691AC}"/>
              </a:ext>
            </a:extLst>
          </p:cNvPr>
          <p:cNvSpPr/>
          <p:nvPr/>
        </p:nvSpPr>
        <p:spPr>
          <a:xfrm>
            <a:off x="5391234" y="4678887"/>
            <a:ext cx="1440000" cy="720000"/>
          </a:xfrm>
          <a:prstGeom prst="foldedCorner">
            <a:avLst/>
          </a:prstGeom>
          <a:solidFill>
            <a:schemeClr val="bg1"/>
          </a:solidFill>
          <a:ln w="349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INV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B00816-642B-8346-80ED-DABD2CED8335}"/>
              </a:ext>
            </a:extLst>
          </p:cNvPr>
          <p:cNvSpPr txBox="1"/>
          <p:nvPr/>
        </p:nvSpPr>
        <p:spPr>
          <a:xfrm>
            <a:off x="3342727" y="2235438"/>
            <a:ext cx="1224000" cy="700936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>
                <a:lumMod val="50000"/>
              </a:schemeClr>
            </a:solidFill>
          </a:ln>
        </p:spPr>
        <p:txBody>
          <a:bodyPr wrap="square" lIns="0" rIns="0" rtlCol="0" anchor="ctr" anchorCtr="1">
            <a:noAutofit/>
          </a:bodyPr>
          <a:lstStyle/>
          <a:p>
            <a:pPr algn="ctr"/>
            <a:r>
              <a:rPr kumimoji="1" lang="ja-JP" altLang="en-US" sz="1400"/>
              <a:t>欧州規格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EN 16931-1</a:t>
            </a:r>
          </a:p>
          <a:p>
            <a:pPr algn="ctr"/>
            <a:r>
              <a:rPr lang="ja-JP" altLang="en-US" sz="1100"/>
              <a:t>コア・インボイス</a:t>
            </a:r>
            <a:endParaRPr kumimoji="1" lang="en-US" altLang="ja-JP" sz="1100" dirty="0"/>
          </a:p>
        </p:txBody>
      </p: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93671CB4-B82C-1341-ADC7-39D8AF0EE5E1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2432617" y="2585906"/>
            <a:ext cx="910110" cy="23380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41">
            <a:extLst>
              <a:ext uri="{FF2B5EF4-FFF2-40B4-BE49-F238E27FC236}">
                <a16:creationId xmlns:a16="http://schemas.microsoft.com/office/drawing/2014/main" id="{06688FB7-3406-854A-893D-A742D655B9B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874222" y="2585906"/>
            <a:ext cx="688665" cy="967913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C21089F1-F64C-FA44-8066-C295FE9851AC}"/>
              </a:ext>
            </a:extLst>
          </p:cNvPr>
          <p:cNvSpPr txBox="1"/>
          <p:nvPr/>
        </p:nvSpPr>
        <p:spPr>
          <a:xfrm>
            <a:off x="5054474" y="55927"/>
            <a:ext cx="713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それぞれの仕組みはそのままに、日本版</a:t>
            </a:r>
            <a:r>
              <a:rPr kumimoji="1" lang="ja-JP" altLang="en-US"/>
              <a:t>コア・インボイス対応（</a:t>
            </a:r>
            <a:r>
              <a:rPr lang="en-US" altLang="ja-JP" dirty="0"/>
              <a:t> 1×n </a:t>
            </a:r>
            <a:r>
              <a:rPr kumimoji="1" lang="ja-JP" altLang="en-US"/>
              <a:t>）すれば個別フォーマットごとの対応（</a:t>
            </a:r>
            <a:r>
              <a:rPr kumimoji="1" lang="en-US" altLang="ja-JP" dirty="0"/>
              <a:t>m</a:t>
            </a:r>
            <a:r>
              <a:rPr lang="en-US" altLang="ja-JP" dirty="0"/>
              <a:t>×n</a:t>
            </a:r>
            <a:r>
              <a:rPr lang="ja-JP" altLang="en-US"/>
              <a:t>）</a:t>
            </a:r>
            <a:r>
              <a:rPr kumimoji="1" lang="ja-JP" altLang="en-US"/>
              <a:t>は不要</a:t>
            </a:r>
            <a:endParaRPr lang="en-US" altLang="ja-JP" dirty="0"/>
          </a:p>
        </p:txBody>
      </p:sp>
      <p:sp>
        <p:nvSpPr>
          <p:cNvPr id="57" name="メモ 56">
            <a:extLst>
              <a:ext uri="{FF2B5EF4-FFF2-40B4-BE49-F238E27FC236}">
                <a16:creationId xmlns:a16="http://schemas.microsoft.com/office/drawing/2014/main" id="{73C39D3E-D42A-8846-8EA6-5B347EF2C291}"/>
              </a:ext>
            </a:extLst>
          </p:cNvPr>
          <p:cNvSpPr/>
          <p:nvPr/>
        </p:nvSpPr>
        <p:spPr>
          <a:xfrm>
            <a:off x="992617" y="5595172"/>
            <a:ext cx="1440000" cy="7200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電子文書</a:t>
            </a:r>
            <a:endParaRPr kumimoji="1"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58" name="メモ 57">
            <a:extLst>
              <a:ext uri="{FF2B5EF4-FFF2-40B4-BE49-F238E27FC236}">
                <a16:creationId xmlns:a16="http://schemas.microsoft.com/office/drawing/2014/main" id="{8E4C1A57-4EC7-784C-9A28-22A4370E1810}"/>
              </a:ext>
            </a:extLst>
          </p:cNvPr>
          <p:cNvSpPr/>
          <p:nvPr/>
        </p:nvSpPr>
        <p:spPr>
          <a:xfrm>
            <a:off x="1145017" y="5802992"/>
            <a:ext cx="1440000" cy="7200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電子契約書</a:t>
            </a:r>
            <a:endParaRPr kumimoji="1" lang="en-US" altLang="ja-JP" sz="1400" b="1" dirty="0">
              <a:solidFill>
                <a:schemeClr val="tx1"/>
              </a:solidFill>
            </a:endParaRPr>
          </a:p>
        </p:txBody>
      </p:sp>
      <p:cxnSp>
        <p:nvCxnSpPr>
          <p:cNvPr id="59" name="カギ線コネクタ 41">
            <a:extLst>
              <a:ext uri="{FF2B5EF4-FFF2-40B4-BE49-F238E27FC236}">
                <a16:creationId xmlns:a16="http://schemas.microsoft.com/office/drawing/2014/main" id="{17CE14B3-8B80-904C-BCD9-7ECAE403174B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85017" y="6162992"/>
            <a:ext cx="64971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41">
            <a:extLst>
              <a:ext uri="{FF2B5EF4-FFF2-40B4-BE49-F238E27FC236}">
                <a16:creationId xmlns:a16="http://schemas.microsoft.com/office/drawing/2014/main" id="{66992388-BF1E-F343-B2C6-FDCD6B12D5FF}"/>
              </a:ext>
            </a:extLst>
          </p:cNvPr>
          <p:cNvCxnSpPr>
            <a:cxnSpLocks/>
          </p:cNvCxnSpPr>
          <p:nvPr/>
        </p:nvCxnSpPr>
        <p:spPr>
          <a:xfrm>
            <a:off x="2432617" y="3609239"/>
            <a:ext cx="80211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4916B26-44AE-324B-B4FC-B8C420BE3CA4}"/>
              </a:ext>
            </a:extLst>
          </p:cNvPr>
          <p:cNvSpPr/>
          <p:nvPr/>
        </p:nvSpPr>
        <p:spPr>
          <a:xfrm>
            <a:off x="1085208" y="3716254"/>
            <a:ext cx="15887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00000"/>
                </a:solidFill>
                <a:latin typeface="Helvetica" pitchFamily="2" charset="0"/>
              </a:rPr>
              <a:t>中小企業共通</a:t>
            </a:r>
            <a:r>
              <a:rPr lang="en-US" altLang="ja-JP" sz="1400" dirty="0">
                <a:solidFill>
                  <a:srgbClr val="000000"/>
                </a:solidFill>
                <a:latin typeface="Helvetica" pitchFamily="2" charset="0"/>
              </a:rPr>
              <a:t>EDI </a:t>
            </a:r>
          </a:p>
          <a:p>
            <a:r>
              <a:rPr lang="ja-JP" altLang="en-US" sz="1400">
                <a:solidFill>
                  <a:srgbClr val="000000"/>
                </a:solidFill>
                <a:latin typeface="Helvetica" pitchFamily="2" charset="0"/>
              </a:rPr>
              <a:t>流通ＢＭＳ</a:t>
            </a:r>
            <a:br>
              <a:rPr lang="en-US" altLang="ja-JP" sz="1400" dirty="0"/>
            </a:br>
            <a:r>
              <a:rPr lang="ja-JP" altLang="en-US" sz="1400">
                <a:solidFill>
                  <a:srgbClr val="000000"/>
                </a:solidFill>
                <a:latin typeface="Helvetica" pitchFamily="2" charset="0"/>
              </a:rPr>
              <a:t>ＥＣＡＬＧＡ</a:t>
            </a:r>
            <a:endParaRPr lang="ja-JP" altLang="en-US" sz="1400"/>
          </a:p>
        </p:txBody>
      </p:sp>
      <p:cxnSp>
        <p:nvCxnSpPr>
          <p:cNvPr id="66" name="カギ線コネクタ 41">
            <a:extLst>
              <a:ext uri="{FF2B5EF4-FFF2-40B4-BE49-F238E27FC236}">
                <a16:creationId xmlns:a16="http://schemas.microsoft.com/office/drawing/2014/main" id="{B51CAC5E-AA90-614F-B926-FF6390508891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10067413" y="2936374"/>
            <a:ext cx="586731" cy="123489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41">
            <a:extLst>
              <a:ext uri="{FF2B5EF4-FFF2-40B4-BE49-F238E27FC236}">
                <a16:creationId xmlns:a16="http://schemas.microsoft.com/office/drawing/2014/main" id="{65E34BFB-A389-CD46-BA8B-9F9769A2BD30}"/>
              </a:ext>
            </a:extLst>
          </p:cNvPr>
          <p:cNvCxnSpPr>
            <a:cxnSpLocks/>
          </p:cNvCxnSpPr>
          <p:nvPr/>
        </p:nvCxnSpPr>
        <p:spPr>
          <a:xfrm>
            <a:off x="6866214" y="2590678"/>
            <a:ext cx="688665" cy="2950512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9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2CDED26F-4706-CD4A-A589-E901703D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689" y="-311394"/>
            <a:ext cx="5436016" cy="7790107"/>
          </a:xfrm>
          <a:prstGeom prst="rect">
            <a:avLst/>
          </a:prstGeom>
        </p:spPr>
      </p:pic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3D5344D3-51F2-B140-BDB4-C65062E7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48" y="609606"/>
            <a:ext cx="7748122" cy="3428999"/>
          </a:xfrm>
          <a:prstGeom prst="rect">
            <a:avLst/>
          </a:prstGeom>
        </p:spPr>
      </p:pic>
      <p:pic>
        <p:nvPicPr>
          <p:cNvPr id="9" name="図 8" descr="テーブル&#10;&#10;自動的に生成された説明">
            <a:extLst>
              <a:ext uri="{FF2B5EF4-FFF2-40B4-BE49-F238E27FC236}">
                <a16:creationId xmlns:a16="http://schemas.microsoft.com/office/drawing/2014/main" id="{44707804-6E6E-F744-8686-7DED20D2A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81" y="3721395"/>
            <a:ext cx="7439119" cy="313660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43B72F-91D5-C24C-90A8-45A735EAFB62}"/>
              </a:ext>
            </a:extLst>
          </p:cNvPr>
          <p:cNvSpPr txBox="1"/>
          <p:nvPr/>
        </p:nvSpPr>
        <p:spPr>
          <a:xfrm>
            <a:off x="0" y="0"/>
            <a:ext cx="1180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EN </a:t>
            </a:r>
            <a:r>
              <a:rPr lang="en-US" altLang="ja-JP" dirty="0"/>
              <a:t>16931-1 Electronic invoicing - Part 1: Semantic data model of the core elements of an electronic invoice</a:t>
            </a:r>
            <a:endParaRPr kumimoji="1" lang="en-US" altLang="ja-JP" dirty="0"/>
          </a:p>
          <a:p>
            <a:pPr algn="ctr"/>
            <a:r>
              <a:rPr lang="en-US" altLang="ja-JP" b="1" dirty="0"/>
              <a:t>Core Invoice Usage specification</a:t>
            </a:r>
            <a:endParaRPr kumimoji="1" lang="ja-JP" altLang="en-US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396E6B-C371-774B-BE2E-E0F7388A741F}"/>
              </a:ext>
            </a:extLst>
          </p:cNvPr>
          <p:cNvSpPr/>
          <p:nvPr/>
        </p:nvSpPr>
        <p:spPr>
          <a:xfrm>
            <a:off x="3558053" y="3382880"/>
            <a:ext cx="5992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/>
              <a:t>欧州規格　</a:t>
            </a:r>
            <a:r>
              <a:rPr lang="en-US" altLang="ja-JP" sz="2400" b="1" dirty="0"/>
              <a:t>EN 16931-1 </a:t>
            </a:r>
            <a:r>
              <a:rPr lang="ja-JP" altLang="en-US" sz="2400" b="1"/>
              <a:t>コア・インボイス</a:t>
            </a:r>
          </a:p>
        </p:txBody>
      </p:sp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53C8CF9D-A335-C04C-8545-71CBED5D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13" name="フッター プレースホルダー 12">
            <a:extLst>
              <a:ext uri="{FF2B5EF4-FFF2-40B4-BE49-F238E27FC236}">
                <a16:creationId xmlns:a16="http://schemas.microsoft.com/office/drawing/2014/main" id="{906499EB-3661-2342-8186-C6C17349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2881" y="6581094"/>
            <a:ext cx="2743200" cy="320492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dirty="0"/>
              <a:t>XBRL Japan</a:t>
            </a:r>
            <a:r>
              <a:rPr kumimoji="1" lang="ja-JP" altLang="en-US" dirty="0"/>
              <a:t>顧問　三分一信之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961A8F84-6632-1840-A3FB-FC0E1EA2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2004" y="6664038"/>
            <a:ext cx="1291796" cy="193962"/>
          </a:xfrm>
          <a:solidFill>
            <a:schemeClr val="bg1"/>
          </a:solidFill>
        </p:spPr>
        <p:txBody>
          <a:bodyPr/>
          <a:lstStyle/>
          <a:p>
            <a:fld id="{757E2B62-B5AA-2342-B489-575E0F20ED4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139EE20-92F2-174C-B403-3E0E705494AF}"/>
              </a:ext>
            </a:extLst>
          </p:cNvPr>
          <p:cNvSpPr/>
          <p:nvPr/>
        </p:nvSpPr>
        <p:spPr>
          <a:xfrm>
            <a:off x="140954" y="5837596"/>
            <a:ext cx="2040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データ項目</a:t>
            </a:r>
            <a:endParaRPr lang="en-US" altLang="ja-JP" b="1" dirty="0"/>
          </a:p>
          <a:p>
            <a:r>
              <a:rPr lang="en-US" altLang="ja-JP" b="1" dirty="0"/>
              <a:t>&amp; </a:t>
            </a:r>
            <a:r>
              <a:rPr lang="ja-JP" altLang="en-US" b="1" dirty="0"/>
              <a:t>標準コード体系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E1351E1-C7D3-A44F-B713-000A3FC03107}"/>
              </a:ext>
            </a:extLst>
          </p:cNvPr>
          <p:cNvSpPr/>
          <p:nvPr/>
        </p:nvSpPr>
        <p:spPr>
          <a:xfrm>
            <a:off x="8840260" y="1876248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/>
              <a:t>注文書、納品書などの業務文書</a:t>
            </a:r>
            <a:endParaRPr lang="en-US" altLang="ja-JP" b="1" dirty="0"/>
          </a:p>
          <a:p>
            <a:r>
              <a:rPr lang="ja-JP" altLang="en-US" b="1"/>
              <a:t>とインボイスの関連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210515D-1CD7-6E43-9F50-D1D7B3D0216D}"/>
              </a:ext>
            </a:extLst>
          </p:cNvPr>
          <p:cNvSpPr/>
          <p:nvPr/>
        </p:nvSpPr>
        <p:spPr>
          <a:xfrm>
            <a:off x="9006513" y="370492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/>
              <a:t>データ項目＆ビジネスルール</a:t>
            </a:r>
          </a:p>
        </p:txBody>
      </p:sp>
    </p:spTree>
    <p:extLst>
      <p:ext uri="{BB962C8B-B14F-4D97-AF65-F5344CB8AC3E}">
        <p14:creationId xmlns:p14="http://schemas.microsoft.com/office/powerpoint/2010/main" val="241110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タイムライン&#10;&#10;自動的に生成された説明">
            <a:extLst>
              <a:ext uri="{FF2B5EF4-FFF2-40B4-BE49-F238E27FC236}">
                <a16:creationId xmlns:a16="http://schemas.microsoft.com/office/drawing/2014/main" id="{FB6F70FA-8351-AF46-904A-54738394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17096"/>
            <a:ext cx="10955989" cy="593264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1D7D14-119C-9845-90C6-11C76A98543E}"/>
              </a:ext>
            </a:extLst>
          </p:cNvPr>
          <p:cNvSpPr txBox="1"/>
          <p:nvPr/>
        </p:nvSpPr>
        <p:spPr>
          <a:xfrm>
            <a:off x="5843660" y="332519"/>
            <a:ext cx="658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/>
              <a:t>電子インボイス推進協議会　第</a:t>
            </a:r>
            <a:r>
              <a:rPr lang="en-US" altLang="ja-JP" sz="1400" dirty="0"/>
              <a:t>5</a:t>
            </a:r>
            <a:r>
              <a:rPr lang="ja-JP" altLang="en-US" sz="1400"/>
              <a:t>回標準仕様検討会合　資料（</a:t>
            </a:r>
            <a:r>
              <a:rPr kumimoji="1" lang="en-US" altLang="ja-JP" sz="1400" dirty="0"/>
              <a:t>2020</a:t>
            </a:r>
            <a:r>
              <a:rPr kumimoji="1" lang="ja-JP" altLang="en-US" sz="1400"/>
              <a:t>年</a:t>
            </a:r>
            <a:r>
              <a:rPr kumimoji="1" lang="en-US" altLang="ja-JP" sz="1400" dirty="0"/>
              <a:t>11</a:t>
            </a:r>
            <a:r>
              <a:rPr kumimoji="1" lang="ja-JP" altLang="en-US" sz="1400"/>
              <a:t>月</a:t>
            </a:r>
            <a:r>
              <a:rPr kumimoji="1" lang="en-US" altLang="ja-JP" sz="1400" dirty="0"/>
              <a:t>10</a:t>
            </a:r>
            <a:r>
              <a:rPr kumimoji="1" lang="ja-JP" altLang="en-US" sz="1400"/>
              <a:t>日）</a:t>
            </a:r>
          </a:p>
        </p:txBody>
      </p:sp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95B71260-449F-8C4E-842F-C8CFD46E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13" name="フッター プレースホルダー 12">
            <a:extLst>
              <a:ext uri="{FF2B5EF4-FFF2-40B4-BE49-F238E27FC236}">
                <a16:creationId xmlns:a16="http://schemas.microsoft.com/office/drawing/2014/main" id="{2C789B62-F37A-CA4C-8862-73E1B12C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8D9C5D57-3636-894F-A75A-343B68A8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C4CE0C9E-9522-6945-B63D-26C72C8F6693}"/>
              </a:ext>
            </a:extLst>
          </p:cNvPr>
          <p:cNvGrpSpPr/>
          <p:nvPr/>
        </p:nvGrpSpPr>
        <p:grpSpPr>
          <a:xfrm>
            <a:off x="2" y="1830088"/>
            <a:ext cx="12191998" cy="1655170"/>
            <a:chOff x="2" y="1830088"/>
            <a:chExt cx="12191998" cy="16551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BD561B3-979E-4E4A-97C5-BFA81744794E}"/>
                </a:ext>
              </a:extLst>
            </p:cNvPr>
            <p:cNvSpPr/>
            <p:nvPr/>
          </p:nvSpPr>
          <p:spPr>
            <a:xfrm>
              <a:off x="2" y="2469595"/>
              <a:ext cx="1219199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400" b="1"/>
                <a:t>第</a:t>
              </a:r>
              <a:r>
                <a:rPr lang="en-US" altLang="ja-JP" sz="2400" b="1" dirty="0"/>
                <a:t>1</a:t>
              </a:r>
              <a:r>
                <a:rPr lang="ja-JP" altLang="en-US" sz="2400" b="1"/>
                <a:t>ステップ</a:t>
              </a:r>
              <a:endParaRPr lang="en-US" altLang="ja-JP" sz="2400" b="1" dirty="0"/>
            </a:p>
            <a:p>
              <a:pPr marL="12700" lvl="1" indent="0">
                <a:buNone/>
              </a:pPr>
              <a:r>
                <a:rPr lang="ja-JP" altLang="en-US"/>
                <a:t>都度請求書の</a:t>
              </a:r>
              <a:r>
                <a:rPr lang="ja-JP" altLang="en-US" b="1"/>
                <a:t>日本版コア・インボイス</a:t>
              </a:r>
              <a:r>
                <a:rPr lang="ja-JP" altLang="en-US"/>
                <a:t>策定</a:t>
              </a:r>
              <a:endParaRPr lang="en-US" altLang="ja-JP" dirty="0"/>
            </a:p>
            <a:p>
              <a:pPr lvl="1"/>
              <a:r>
                <a:rPr lang="ja-JP" altLang="en-US"/>
                <a:t>→</a:t>
              </a:r>
              <a:r>
                <a:rPr lang="en-US" altLang="ja-JP" dirty="0"/>
                <a:t>2020</a:t>
              </a:r>
              <a:r>
                <a:rPr lang="ja-JP" altLang="en-US"/>
                <a:t>年</a:t>
              </a:r>
              <a:r>
                <a:rPr lang="en-US" altLang="ja-JP" dirty="0"/>
                <a:t>12</a:t>
              </a:r>
              <a:r>
                <a:rPr lang="ja-JP" altLang="en-US"/>
                <a:t>月末目標</a:t>
              </a:r>
              <a:endParaRPr lang="en-US" altLang="ja-JP" dirty="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949E5369-5B4A-1947-A20C-F97E1C37E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3927" y="1830088"/>
              <a:ext cx="443347" cy="1398023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C2308F6-656B-F544-A720-27972C0420AE}"/>
              </a:ext>
            </a:extLst>
          </p:cNvPr>
          <p:cNvGrpSpPr/>
          <p:nvPr/>
        </p:nvGrpSpPr>
        <p:grpSpPr>
          <a:xfrm>
            <a:off x="0" y="2537884"/>
            <a:ext cx="12191998" cy="4168541"/>
            <a:chOff x="0" y="2537884"/>
            <a:chExt cx="12191998" cy="4168541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75A5897E-811D-2B49-B6DD-18AE44933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6836" y="2537884"/>
              <a:ext cx="1939637" cy="1742016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0AC2B340-23FA-FE48-81FE-36ACB4716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7800" y="2537885"/>
              <a:ext cx="2986485" cy="3608915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1CD8B84-68DA-1A4B-8112-A6B21550EB95}"/>
                </a:ext>
              </a:extLst>
            </p:cNvPr>
            <p:cNvSpPr/>
            <p:nvPr/>
          </p:nvSpPr>
          <p:spPr>
            <a:xfrm>
              <a:off x="0" y="3484133"/>
              <a:ext cx="12191998" cy="3222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ja-JP" altLang="en-US" sz="2400" b="1" dirty="0"/>
                <a:t>第</a:t>
              </a:r>
              <a:r>
                <a:rPr lang="en-US" altLang="ja-JP" sz="2400" b="1" dirty="0"/>
                <a:t>2</a:t>
              </a:r>
              <a:r>
                <a:rPr lang="ja-JP" altLang="en-US" sz="2400" b="1" dirty="0"/>
                <a:t>ステップ以降</a:t>
              </a:r>
              <a:endParaRPr lang="en-US" altLang="ja-JP" sz="2400" b="1" dirty="0"/>
            </a:p>
            <a:p>
              <a:pPr>
                <a:lnSpc>
                  <a:spcPts val="2000"/>
                </a:lnSpc>
              </a:pPr>
              <a:r>
                <a:rPr lang="ja-JP" altLang="en-US" sz="2000" dirty="0"/>
                <a:t>月締の請求書対応</a:t>
              </a:r>
              <a:r>
                <a:rPr lang="en-US" altLang="ja-JP" sz="2000" dirty="0"/>
                <a:t>PINT</a:t>
              </a:r>
              <a:r>
                <a:rPr lang="ja-JP" altLang="en-US" sz="2000" dirty="0"/>
                <a:t>拡張検討</a:t>
              </a:r>
              <a:r>
                <a:rPr lang="en-US" altLang="ja-JP" sz="2000" dirty="0"/>
                <a:t> … </a:t>
              </a:r>
              <a:r>
                <a:rPr lang="ja-JP" altLang="en-US" sz="2000" dirty="0"/>
                <a:t>疎通テストは</a:t>
              </a:r>
              <a:r>
                <a:rPr lang="ja-JP" altLang="en-US" sz="2000" b="1" dirty="0"/>
                <a:t>会計システムとのインタフェース（自動消込</a:t>
              </a:r>
              <a:r>
                <a:rPr lang="en-US" altLang="ja-JP" sz="2000" b="1" dirty="0"/>
                <a:t>/</a:t>
              </a:r>
              <a:r>
                <a:rPr lang="ja-JP" altLang="en-US" sz="2000" b="1" dirty="0"/>
                <a:t>照合）</a:t>
              </a:r>
              <a:r>
                <a:rPr lang="ja-JP" altLang="en-US" sz="2000" dirty="0"/>
                <a:t>を確認</a:t>
              </a:r>
              <a:endParaRPr lang="en-US" altLang="ja-JP" sz="2000" dirty="0"/>
            </a:p>
            <a:p>
              <a:pPr marL="449263" lvl="2" indent="0">
                <a:lnSpc>
                  <a:spcPts val="2000"/>
                </a:lnSpc>
                <a:buNone/>
              </a:pPr>
              <a:r>
                <a:rPr lang="ja-JP" altLang="en-US" dirty="0"/>
                <a:t>→</a:t>
              </a:r>
              <a:r>
                <a:rPr lang="en-US" altLang="ja-JP" dirty="0"/>
                <a:t>2021</a:t>
              </a:r>
              <a:r>
                <a:rPr lang="ja-JP" altLang="en-US" dirty="0"/>
                <a:t>年</a:t>
              </a:r>
              <a:r>
                <a:rPr lang="en-US" altLang="ja-JP" dirty="0"/>
                <a:t>9</a:t>
              </a:r>
              <a:r>
                <a:rPr lang="ja-JP" altLang="en-US" dirty="0"/>
                <a:t>月目標</a:t>
              </a:r>
              <a:r>
                <a:rPr lang="en-US" altLang="ja-JP" dirty="0"/>
                <a:t> … EIPA</a:t>
              </a:r>
              <a:r>
                <a:rPr lang="ja-JP" altLang="en-US" dirty="0"/>
                <a:t>標準仕様</a:t>
              </a:r>
              <a:r>
                <a:rPr lang="en-US" altLang="ja-JP" dirty="0"/>
                <a:t>v1.0</a:t>
              </a:r>
              <a:r>
                <a:rPr lang="ja-JP" altLang="en-US" dirty="0"/>
                <a:t>計画に合わせる</a:t>
              </a:r>
              <a:endParaRPr lang="en-US" altLang="ja-JP" dirty="0"/>
            </a:p>
            <a:p>
              <a:pPr>
                <a:lnSpc>
                  <a:spcPts val="2000"/>
                </a:lnSpc>
              </a:pPr>
              <a:r>
                <a:rPr lang="ja-JP" altLang="en-US" sz="2000" dirty="0"/>
                <a:t>行政</a:t>
              </a:r>
              <a:endParaRPr lang="en-US" altLang="ja-JP" sz="2000" dirty="0"/>
            </a:p>
            <a:p>
              <a:pPr lvl="1">
                <a:lnSpc>
                  <a:spcPts val="2000"/>
                </a:lnSpc>
              </a:pPr>
              <a:r>
                <a:rPr lang="ja-JP" altLang="en-US" dirty="0"/>
                <a:t>→日本版の都度請求書を</a:t>
              </a:r>
              <a:r>
                <a:rPr lang="ja-JP" altLang="en-US" b="1" dirty="0"/>
                <a:t>日本対応</a:t>
              </a:r>
              <a:r>
                <a:rPr lang="en-US" altLang="ja-JP" b="1" dirty="0"/>
                <a:t>PEPPOL</a:t>
              </a:r>
              <a:r>
                <a:rPr lang="ja-JP" altLang="en-US" b="1" dirty="0"/>
                <a:t>国際版（</a:t>
              </a:r>
              <a:r>
                <a:rPr lang="en-US" altLang="ja-JP" b="1" dirty="0"/>
                <a:t>PINT</a:t>
              </a:r>
              <a:r>
                <a:rPr lang="ja-JP" altLang="en-US" b="1" dirty="0"/>
                <a:t>）</a:t>
              </a:r>
              <a:r>
                <a:rPr lang="ja-JP" altLang="en-US" dirty="0"/>
                <a:t>として設計</a:t>
              </a:r>
              <a:endParaRPr lang="en-US" altLang="ja-JP" dirty="0"/>
            </a:p>
            <a:p>
              <a:pPr lvl="1">
                <a:lnSpc>
                  <a:spcPts val="2000"/>
                </a:lnSpc>
              </a:pPr>
              <a:r>
                <a:rPr lang="ja-JP" altLang="en-US" dirty="0"/>
                <a:t>→電子インボイス以外の入札、発注、支払いに関係する文書も標準化＋デジタル化</a:t>
              </a:r>
              <a:endParaRPr lang="en-US" altLang="ja-JP" dirty="0"/>
            </a:p>
            <a:p>
              <a:pPr lvl="1">
                <a:lnSpc>
                  <a:spcPts val="2000"/>
                </a:lnSpc>
              </a:pPr>
              <a:r>
                <a:rPr lang="ja-JP" altLang="en-US" dirty="0"/>
                <a:t>→自治体と企業の取引データも標準化＋デジタル化</a:t>
              </a:r>
              <a:endParaRPr lang="en-US" altLang="ja-JP" dirty="0"/>
            </a:p>
            <a:p>
              <a:pPr>
                <a:lnSpc>
                  <a:spcPts val="2400"/>
                </a:lnSpc>
              </a:pPr>
              <a:r>
                <a:rPr lang="ja-JP" altLang="en-US" sz="2000" dirty="0"/>
                <a:t>民間</a:t>
              </a:r>
              <a:endParaRPr lang="en-US" altLang="ja-JP" sz="2000" dirty="0"/>
            </a:p>
            <a:p>
              <a:pPr lvl="1">
                <a:lnSpc>
                  <a:spcPts val="2000"/>
                </a:lnSpc>
              </a:pPr>
              <a:r>
                <a:rPr lang="ja-JP" altLang="en-US" dirty="0"/>
                <a:t>→日本版コア・インボイスの共通仕様を業界標準</a:t>
              </a:r>
              <a:r>
                <a:rPr lang="en-US" altLang="ja-JP" dirty="0"/>
                <a:t>EDI</a:t>
              </a:r>
              <a:r>
                <a:rPr lang="ja-JP" altLang="en-US" dirty="0"/>
                <a:t>団体も交えて検討継続</a:t>
              </a:r>
              <a:endParaRPr lang="en-US" altLang="ja-JP" dirty="0"/>
            </a:p>
            <a:p>
              <a:pPr lvl="1">
                <a:lnSpc>
                  <a:spcPts val="2000"/>
                </a:lnSpc>
              </a:pPr>
              <a:r>
                <a:rPr lang="ja-JP" altLang="en-US" dirty="0"/>
                <a:t>→</a:t>
              </a:r>
              <a:r>
                <a:rPr lang="ja-JP" altLang="en-US" b="1" dirty="0"/>
                <a:t>日本版コア・インボイス標準化</a:t>
              </a:r>
              <a:r>
                <a:rPr lang="ja-JP" altLang="en-US" dirty="0"/>
                <a:t>（データ項目、標準コード、会計語彙の標準化）</a:t>
              </a:r>
              <a:endParaRPr lang="en-US" altLang="ja-JP" dirty="0"/>
            </a:p>
            <a:p>
              <a:pPr lvl="1">
                <a:lnSpc>
                  <a:spcPts val="2000"/>
                </a:lnSpc>
              </a:pPr>
              <a:r>
                <a:rPr lang="ja-JP" altLang="en-US" dirty="0"/>
                <a:t>→製造業の</a:t>
              </a:r>
              <a:r>
                <a:rPr lang="en-US" altLang="ja-JP" dirty="0"/>
                <a:t>JIT</a:t>
              </a:r>
              <a:r>
                <a:rPr lang="ja-JP" altLang="en-US" dirty="0"/>
                <a:t>、月締めの出精値引きや調整・相殺、その他日本流の商慣習を生かした</a:t>
              </a:r>
              <a:r>
                <a:rPr lang="en-US" altLang="ja-JP" dirty="0"/>
                <a:t>DX</a:t>
              </a:r>
              <a:r>
                <a:rPr lang="ja-JP" altLang="en-US" dirty="0"/>
                <a:t>実現</a:t>
              </a: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496F0ED-B01F-4C4D-AA21-958ACABF5079}"/>
              </a:ext>
            </a:extLst>
          </p:cNvPr>
          <p:cNvSpPr/>
          <p:nvPr/>
        </p:nvSpPr>
        <p:spPr>
          <a:xfrm>
            <a:off x="13865" y="21396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/>
              <a:t>ご提案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04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B256CB-D9B5-4C55-AEA4-59AB8B7D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2020/12/8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1016AA-4C87-4C02-9A26-F926F49F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XBRL Japan</a:t>
            </a:r>
            <a:r>
              <a:rPr kumimoji="1" lang="ja-JP" altLang="en-US"/>
              <a:t>顧問　三分一信之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D01996-FED2-4FB3-BF88-0C86C081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2B62-B5AA-2342-B489-575E0F20ED4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5249D6-C1E7-4B28-9CD1-8F05DE4471E5}"/>
              </a:ext>
            </a:extLst>
          </p:cNvPr>
          <p:cNvSpPr txBox="1"/>
          <p:nvPr/>
        </p:nvSpPr>
        <p:spPr>
          <a:xfrm>
            <a:off x="838200" y="1536174"/>
            <a:ext cx="10546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EIPA</a:t>
            </a:r>
            <a:r>
              <a:rPr lang="ja-JP" altLang="en-US" sz="2000" dirty="0"/>
              <a:t>は、電子インボイスを契機に請求～支払</a:t>
            </a:r>
            <a:r>
              <a:rPr lang="en-US" altLang="ja-JP" sz="2000" dirty="0"/>
              <a:t>/</a:t>
            </a:r>
            <a:r>
              <a:rPr lang="ja-JP" altLang="en-US" sz="2000" dirty="0"/>
              <a:t>入金消込業務の一気通貫を目指す。そして、将来的には見積～受発注～請求～支払</a:t>
            </a:r>
            <a:r>
              <a:rPr lang="en-US" altLang="ja-JP" sz="2000" dirty="0"/>
              <a:t>/</a:t>
            </a:r>
            <a:r>
              <a:rPr lang="ja-JP" altLang="en-US" sz="2000" dirty="0"/>
              <a:t>入金消込</a:t>
            </a:r>
            <a:r>
              <a:rPr lang="ja-JP" altLang="en-US" sz="2000" b="1" dirty="0"/>
              <a:t>業務のデジタルでの一気通貫</a:t>
            </a:r>
            <a:r>
              <a:rPr lang="ja-JP" altLang="en-US" sz="2000" dirty="0"/>
              <a:t>を目指す。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→中小企業も含む日本企業の</a:t>
            </a:r>
            <a:r>
              <a:rPr lang="ja-JP" altLang="en-US" sz="2000" b="1" dirty="0"/>
              <a:t>強みをさらに強化する</a:t>
            </a:r>
            <a:r>
              <a:rPr lang="en-US" altLang="ja-JP" sz="2000" b="1" dirty="0"/>
              <a:t>DX</a:t>
            </a:r>
            <a:r>
              <a:rPr lang="ja-JP" altLang="en-US" sz="2000" dirty="0"/>
              <a:t>を可能にする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・行政における</a:t>
            </a:r>
            <a:r>
              <a:rPr lang="ja-JP" altLang="en-US" sz="2000" b="1" dirty="0"/>
              <a:t>デジタルファースト</a:t>
            </a:r>
            <a:r>
              <a:rPr lang="ja-JP" altLang="en-US" sz="2000" dirty="0"/>
              <a:t>（手続きのワンストップ化やデータの共有）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・フォーマットの標準化の前に、</a:t>
            </a:r>
            <a:r>
              <a:rPr lang="ja-JP" altLang="en-US" sz="2000" b="1" dirty="0"/>
              <a:t>デジタルデータ辞書（コア・モデル）の標準化</a:t>
            </a:r>
            <a:endParaRPr lang="en-US" altLang="ja-JP" sz="2000" b="1" dirty="0"/>
          </a:p>
          <a:p>
            <a:pPr lvl="1"/>
            <a:r>
              <a:rPr lang="ja-JP" altLang="en-US" sz="2000" dirty="0"/>
              <a:t>物理フォーマットは、技術の進歩に応じて変わるが論理モデルは不変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dirty="0"/>
              <a:t>→</a:t>
            </a:r>
            <a:r>
              <a:rPr lang="ja-JP" altLang="en-US" sz="2000" b="1" dirty="0"/>
              <a:t>日本版コア・インボイス・モデル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dirty="0"/>
              <a:t>→会計における</a:t>
            </a:r>
            <a:r>
              <a:rPr lang="ja-JP" altLang="en-US" sz="2000" b="1" dirty="0"/>
              <a:t>標準データ辞書</a:t>
            </a:r>
            <a:r>
              <a:rPr lang="ja-JP" altLang="en-US" sz="2000" dirty="0"/>
              <a:t>（標準語彙や標準コードの定義）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ja-JP" altLang="en-US" sz="2000" dirty="0"/>
              <a:t>・具体化のための</a:t>
            </a:r>
            <a:r>
              <a:rPr lang="ja-JP" altLang="en-US" sz="2000" b="1" dirty="0">
                <a:solidFill>
                  <a:sysClr val="windowText" lastClr="000000"/>
                </a:solidFill>
              </a:rPr>
              <a:t>標準データ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変換</a:t>
            </a:r>
            <a:r>
              <a:rPr kumimoji="1" lang="ja-JP" altLang="en-US" sz="2000" dirty="0">
                <a:solidFill>
                  <a:sysClr val="windowText" lastClr="000000"/>
                </a:solidFill>
              </a:rPr>
              <a:t>については、コア・メンバでレビューを計画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723968-D0BE-445E-9F0F-5BEF666B6250}"/>
              </a:ext>
            </a:extLst>
          </p:cNvPr>
          <p:cNvSpPr txBox="1"/>
          <p:nvPr/>
        </p:nvSpPr>
        <p:spPr>
          <a:xfrm>
            <a:off x="5788521" y="680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提言</a:t>
            </a:r>
          </a:p>
        </p:txBody>
      </p:sp>
    </p:spTree>
    <p:extLst>
      <p:ext uri="{BB962C8B-B14F-4D97-AF65-F5344CB8AC3E}">
        <p14:creationId xmlns:p14="http://schemas.microsoft.com/office/powerpoint/2010/main" val="67529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920</Words>
  <Application>Microsoft Macintosh PowerPoint</Application>
  <PresentationFormat>ワイド画面</PresentationFormat>
  <Paragraphs>157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Helvetica</vt:lpstr>
      <vt:lpstr>Office テーマ</vt:lpstr>
      <vt:lpstr>EIPAユースケースWG 検討資料</vt:lpstr>
      <vt:lpstr>PowerPoint プレゼンテーション</vt:lpstr>
      <vt:lpstr>条件付きでUBL/Peppolをベースとして進める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EIPA ユースケース検討チーム 検討用資料</dc:title>
  <dc:creator>三分一 信之</dc:creator>
  <cp:lastModifiedBy>三分一 信之</cp:lastModifiedBy>
  <cp:revision>45</cp:revision>
  <cp:lastPrinted>2020-12-08T23:51:19Z</cp:lastPrinted>
  <dcterms:created xsi:type="dcterms:W3CDTF">2020-12-07T23:17:14Z</dcterms:created>
  <dcterms:modified xsi:type="dcterms:W3CDTF">2020-12-16T06:30:25Z</dcterms:modified>
</cp:coreProperties>
</file>