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7" r:id="rId9"/>
  </p:sldMasterIdLst>
  <p:notesMasterIdLst>
    <p:notesMasterId r:id="rId25"/>
  </p:notesMasterIdLst>
  <p:sldIdLst>
    <p:sldId id="260" r:id="rId10"/>
    <p:sldId id="4234" r:id="rId11"/>
    <p:sldId id="261" r:id="rId12"/>
    <p:sldId id="4202" r:id="rId13"/>
    <p:sldId id="4203" r:id="rId14"/>
    <p:sldId id="4233" r:id="rId15"/>
    <p:sldId id="4204" r:id="rId16"/>
    <p:sldId id="263" r:id="rId17"/>
    <p:sldId id="257" r:id="rId18"/>
    <p:sldId id="258" r:id="rId19"/>
    <p:sldId id="4185" r:id="rId20"/>
    <p:sldId id="259" r:id="rId21"/>
    <p:sldId id="270" r:id="rId22"/>
    <p:sldId id="3780" r:id="rId23"/>
    <p:sldId id="368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91" d="100"/>
          <a:sy n="91" d="100"/>
        </p:scale>
        <p:origin x="633"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62D6B-FD62-4F17-8C16-33F4D62DCA6A}" type="datetimeFigureOut">
              <a:rPr kumimoji="1" lang="ja-JP" altLang="en-US" smtClean="0"/>
              <a:t>2021/1/11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9E228-B7AA-49CF-8BA7-ACB9BAA8C475}" type="slidenum">
              <a:rPr kumimoji="1" lang="ja-JP" altLang="en-US" smtClean="0"/>
              <a:t>‹#›</a:t>
            </a:fld>
            <a:endParaRPr kumimoji="1" lang="ja-JP" altLang="en-US"/>
          </a:p>
        </p:txBody>
      </p:sp>
    </p:spTree>
    <p:extLst>
      <p:ext uri="{BB962C8B-B14F-4D97-AF65-F5344CB8AC3E}">
        <p14:creationId xmlns:p14="http://schemas.microsoft.com/office/powerpoint/2010/main" val="39012066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879856" rtl="0" eaLnBrk="1" fontAlgn="base" latinLnBrk="0" hangingPunct="1">
              <a:lnSpc>
                <a:spcPct val="100000"/>
              </a:lnSpc>
              <a:spcBef>
                <a:spcPct val="0"/>
              </a:spcBef>
              <a:spcAft>
                <a:spcPct val="0"/>
              </a:spcAft>
              <a:buClrTx/>
              <a:buSzTx/>
              <a:buFontTx/>
              <a:buNone/>
              <a:tabLst/>
              <a:defRPr/>
            </a:pPr>
            <a:fld id="{296D739C-2322-438F-A4D8-9319E390DB74}" type="slidenum">
              <a:rPr kumimoji="0" lang="ja-JP" altLang="en-US" sz="900" b="0" i="0" u="none" strike="noStrike" kern="1200" cap="none" spc="0" normalizeH="0" baseline="0" noProof="0">
                <a:ln>
                  <a:noFill/>
                </a:ln>
                <a:solidFill>
                  <a:srgbClr val="000000"/>
                </a:solidFill>
                <a:effectLst/>
                <a:uLnTx/>
                <a:uFillTx/>
                <a:latin typeface="Arial" charset="0"/>
                <a:ea typeface="ＭＳ Ｐゴシック" pitchFamily="50" charset="-128"/>
                <a:cs typeface="Arial" charset="0"/>
              </a:rPr>
              <a:pPr marL="0" marR="0" lvl="0" indent="0" algn="r" defTabSz="879856" rtl="0" eaLnBrk="1" fontAlgn="base" latinLnBrk="0" hangingPunct="1">
                <a:lnSpc>
                  <a:spcPct val="100000"/>
                </a:lnSpc>
                <a:spcBef>
                  <a:spcPct val="0"/>
                </a:spcBef>
                <a:spcAft>
                  <a:spcPct val="0"/>
                </a:spcAft>
                <a:buClrTx/>
                <a:buSzTx/>
                <a:buFontTx/>
                <a:buNone/>
                <a:tabLst/>
                <a:defRPr/>
              </a:pPr>
              <a:t>15</a:t>
            </a:fld>
            <a:endParaRPr kumimoji="0" lang="en-US" altLang="ja-JP" sz="900" b="0" i="0" u="none" strike="noStrike" kern="1200" cap="none" spc="0" normalizeH="0" baseline="0" noProof="0" dirty="0">
              <a:ln>
                <a:noFill/>
              </a:ln>
              <a:solidFill>
                <a:srgbClr val="000000"/>
              </a:solidFill>
              <a:effectLst/>
              <a:uLnTx/>
              <a:uFillTx/>
              <a:latin typeface="Arial" charset="0"/>
              <a:ea typeface="ＭＳ Ｐゴシック" pitchFamily="50" charset="-128"/>
              <a:cs typeface="Arial" charset="0"/>
            </a:endParaRPr>
          </a:p>
        </p:txBody>
      </p:sp>
    </p:spTree>
    <p:extLst>
      <p:ext uri="{BB962C8B-B14F-4D97-AF65-F5344CB8AC3E}">
        <p14:creationId xmlns:p14="http://schemas.microsoft.com/office/powerpoint/2010/main" val="102548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125204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39383342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72150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2044440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E589CF-5738-1C48-A248-7FA66E23F017}"/>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B45AD60-03FF-6E41-B213-A80900B8D6E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D151EE-4B66-384C-BB09-7844D9C5EA4D}"/>
              </a:ext>
            </a:extLst>
          </p:cNvPr>
          <p:cNvSpPr>
            <a:spLocks noGrp="1"/>
          </p:cNvSpPr>
          <p:nvPr>
            <p:ph type="dt" sz="half" idx="10"/>
          </p:nvPr>
        </p:nvSpPr>
        <p:spPr/>
        <p:txBody>
          <a:body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A68F6FA6-FEC3-9949-A9C0-86FF20FDE9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B3267E-9DC3-6C46-B526-2126E807569A}"/>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29800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D69E8-3CF6-B746-9CBC-B1ABA0FAA9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D500B1-6D31-0247-8B9D-72F7DBFE36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92DBD7-D10B-7149-9A93-B7A36524E321}"/>
              </a:ext>
            </a:extLst>
          </p:cNvPr>
          <p:cNvSpPr>
            <a:spLocks noGrp="1"/>
          </p:cNvSpPr>
          <p:nvPr>
            <p:ph type="dt" sz="half" idx="10"/>
          </p:nvPr>
        </p:nvSpPr>
        <p:spPr/>
        <p:txBody>
          <a:body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3FCFE222-9820-D946-A6DC-9514E35F3E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A10630-1A87-3A46-AA98-B5ED5FAD3346}"/>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2290023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D8C58F-1388-EE44-89CB-251A632992E5}"/>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DD521B-24C1-E447-B28A-5229EE202C8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26C56D0-640D-CB49-B055-CAD7FA0005BD}"/>
              </a:ext>
            </a:extLst>
          </p:cNvPr>
          <p:cNvSpPr>
            <a:spLocks noGrp="1"/>
          </p:cNvSpPr>
          <p:nvPr>
            <p:ph type="dt" sz="half" idx="10"/>
          </p:nvPr>
        </p:nvSpPr>
        <p:spPr/>
        <p:txBody>
          <a:body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95180D93-C5A8-1D41-9110-70AD1FE970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BA7428-5860-7A40-A317-97D857E5C3D5}"/>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2224563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A11-B9E8-854E-80E8-23F11CA978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05EEC6-34FB-5147-B32C-919ED8D29E00}"/>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4802014-B5B4-8945-BEF3-94C0F5EF42D5}"/>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C2010C-F910-DF42-B98E-61BA2AFE0312}"/>
              </a:ext>
            </a:extLst>
          </p:cNvPr>
          <p:cNvSpPr>
            <a:spLocks noGrp="1"/>
          </p:cNvSpPr>
          <p:nvPr>
            <p:ph type="dt" sz="half" idx="10"/>
          </p:nvPr>
        </p:nvSpPr>
        <p:spPr/>
        <p:txBody>
          <a:bodyPr/>
          <a:lstStyle/>
          <a:p>
            <a:r>
              <a:rPr kumimoji="1" lang="en-US" altLang="ja-JP"/>
              <a:t>2021/1/11_r1</a:t>
            </a:r>
            <a:endParaRPr kumimoji="1" lang="ja-JP" altLang="en-US"/>
          </a:p>
        </p:txBody>
      </p:sp>
      <p:sp>
        <p:nvSpPr>
          <p:cNvPr id="6" name="フッター プレースホルダー 5">
            <a:extLst>
              <a:ext uri="{FF2B5EF4-FFF2-40B4-BE49-F238E27FC236}">
                <a16:creationId xmlns:a16="http://schemas.microsoft.com/office/drawing/2014/main" id="{C2A936E9-4F3E-524D-8C8E-EAB92C5BA4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8402C0-56FB-3D45-B29F-3B641AD85F77}"/>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182338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C6EE8-EB2B-DF4C-9B17-D523F95E981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064BC0-8852-4646-8B62-93E35BAF09B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E5489D5-E2AD-CB45-AD2F-406CD1B1DB31}"/>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0BE0D51-9654-E24A-ACFC-162CABB4294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3276E8A-7F7A-7549-81D0-C24F8595E995}"/>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F055BA3-DECB-7B46-9367-98BB4E641180}"/>
              </a:ext>
            </a:extLst>
          </p:cNvPr>
          <p:cNvSpPr>
            <a:spLocks noGrp="1"/>
          </p:cNvSpPr>
          <p:nvPr>
            <p:ph type="dt" sz="half" idx="10"/>
          </p:nvPr>
        </p:nvSpPr>
        <p:spPr/>
        <p:txBody>
          <a:bodyPr/>
          <a:lstStyle/>
          <a:p>
            <a:r>
              <a:rPr kumimoji="1" lang="en-US" altLang="ja-JP"/>
              <a:t>2021/1/11_r1</a:t>
            </a:r>
            <a:endParaRPr kumimoji="1" lang="ja-JP" altLang="en-US"/>
          </a:p>
        </p:txBody>
      </p:sp>
      <p:sp>
        <p:nvSpPr>
          <p:cNvPr id="8" name="フッター プレースホルダー 7">
            <a:extLst>
              <a:ext uri="{FF2B5EF4-FFF2-40B4-BE49-F238E27FC236}">
                <a16:creationId xmlns:a16="http://schemas.microsoft.com/office/drawing/2014/main" id="{A1D44F92-6B0F-C44E-9216-C6550E85A59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ED9C2F6-1A00-064E-9264-3D3BA59A2E04}"/>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318557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B663-5FE2-C541-82E4-11287D509B3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70E9D96-3FB4-FE44-978B-CAB81C585983}"/>
              </a:ext>
            </a:extLst>
          </p:cNvPr>
          <p:cNvSpPr>
            <a:spLocks noGrp="1"/>
          </p:cNvSpPr>
          <p:nvPr>
            <p:ph type="dt" sz="half" idx="10"/>
          </p:nvPr>
        </p:nvSpPr>
        <p:spPr>
          <a:xfrm>
            <a:off x="628650" y="6645276"/>
            <a:ext cx="2057400" cy="228600"/>
          </a:xfrm>
        </p:spPr>
        <p:txBody>
          <a:bodyPr/>
          <a:lstStyle/>
          <a:p>
            <a:r>
              <a:rPr kumimoji="1" lang="en-US" altLang="ja-JP"/>
              <a:t>2021/1/11_r1</a:t>
            </a:r>
            <a:endParaRPr kumimoji="1" lang="ja-JP" altLang="en-US"/>
          </a:p>
        </p:txBody>
      </p:sp>
      <p:sp>
        <p:nvSpPr>
          <p:cNvPr id="4" name="フッター プレースホルダー 3">
            <a:extLst>
              <a:ext uri="{FF2B5EF4-FFF2-40B4-BE49-F238E27FC236}">
                <a16:creationId xmlns:a16="http://schemas.microsoft.com/office/drawing/2014/main" id="{D1120316-EEB8-124C-B0E5-6E58ECE3E367}"/>
              </a:ext>
            </a:extLst>
          </p:cNvPr>
          <p:cNvSpPr>
            <a:spLocks noGrp="1"/>
          </p:cNvSpPr>
          <p:nvPr>
            <p:ph type="ftr" sz="quarter" idx="11"/>
          </p:nvPr>
        </p:nvSpPr>
        <p:spPr>
          <a:xfrm>
            <a:off x="3028950" y="6645276"/>
            <a:ext cx="3086100" cy="228600"/>
          </a:xfr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F9ECB3E-CD50-5948-A71D-AB14ADF1CC1D}"/>
              </a:ext>
            </a:extLst>
          </p:cNvPr>
          <p:cNvSpPr>
            <a:spLocks noGrp="1"/>
          </p:cNvSpPr>
          <p:nvPr>
            <p:ph type="sldNum" sz="quarter" idx="12"/>
          </p:nvPr>
        </p:nvSpPr>
        <p:spPr>
          <a:xfrm>
            <a:off x="6457950" y="6645276"/>
            <a:ext cx="2057400" cy="228600"/>
          </a:xfrm>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2154220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852F87-8CC9-B344-A368-F92C0E2542A0}"/>
              </a:ext>
            </a:extLst>
          </p:cNvPr>
          <p:cNvSpPr>
            <a:spLocks noGrp="1"/>
          </p:cNvSpPr>
          <p:nvPr>
            <p:ph type="dt" sz="half" idx="10"/>
          </p:nvPr>
        </p:nvSpPr>
        <p:spPr>
          <a:xfrm>
            <a:off x="628650" y="6664038"/>
            <a:ext cx="2057400" cy="237548"/>
          </a:xfrm>
        </p:spPr>
        <p:txBody>
          <a:bodyPr/>
          <a:lstStyle/>
          <a:p>
            <a:r>
              <a:rPr kumimoji="1" lang="en-US" altLang="ja-JP"/>
              <a:t>2021/1/11_r1</a:t>
            </a:r>
            <a:endParaRPr kumimoji="1" lang="ja-JP" altLang="en-US"/>
          </a:p>
        </p:txBody>
      </p:sp>
      <p:sp>
        <p:nvSpPr>
          <p:cNvPr id="3" name="フッター プレースホルダー 2">
            <a:extLst>
              <a:ext uri="{FF2B5EF4-FFF2-40B4-BE49-F238E27FC236}">
                <a16:creationId xmlns:a16="http://schemas.microsoft.com/office/drawing/2014/main" id="{E30A56A6-A6D4-F248-9B06-E3C866089E34}"/>
              </a:ext>
            </a:extLst>
          </p:cNvPr>
          <p:cNvSpPr>
            <a:spLocks noGrp="1"/>
          </p:cNvSpPr>
          <p:nvPr>
            <p:ph type="ftr" sz="quarter" idx="11"/>
          </p:nvPr>
        </p:nvSpPr>
        <p:spPr>
          <a:xfrm>
            <a:off x="3028950" y="6664038"/>
            <a:ext cx="3086100" cy="237548"/>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C96FD5-E044-DE41-ADEC-085098EDC4C4}"/>
              </a:ext>
            </a:extLst>
          </p:cNvPr>
          <p:cNvSpPr>
            <a:spLocks noGrp="1"/>
          </p:cNvSpPr>
          <p:nvPr>
            <p:ph type="sldNum" sz="quarter" idx="12"/>
          </p:nvPr>
        </p:nvSpPr>
        <p:spPr>
          <a:xfrm>
            <a:off x="6457950" y="6664038"/>
            <a:ext cx="2057400" cy="237548"/>
          </a:xfrm>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2428781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BCA6F-EF2A-EC4E-82DB-B625E3974A6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5E9A03-D27A-F04E-9CDA-AB1C1AF985A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AB70AD6-4BE3-B84F-B276-6DF534C3D60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032F07-AA65-D24C-852B-45E138C44F2B}"/>
              </a:ext>
            </a:extLst>
          </p:cNvPr>
          <p:cNvSpPr>
            <a:spLocks noGrp="1"/>
          </p:cNvSpPr>
          <p:nvPr>
            <p:ph type="dt" sz="half" idx="10"/>
          </p:nvPr>
        </p:nvSpPr>
        <p:spPr/>
        <p:txBody>
          <a:bodyPr/>
          <a:lstStyle/>
          <a:p>
            <a:r>
              <a:rPr kumimoji="1" lang="en-US" altLang="ja-JP"/>
              <a:t>2021/1/11_r1</a:t>
            </a:r>
            <a:endParaRPr kumimoji="1" lang="ja-JP" altLang="en-US"/>
          </a:p>
        </p:txBody>
      </p:sp>
      <p:sp>
        <p:nvSpPr>
          <p:cNvPr id="6" name="フッター プレースホルダー 5">
            <a:extLst>
              <a:ext uri="{FF2B5EF4-FFF2-40B4-BE49-F238E27FC236}">
                <a16:creationId xmlns:a16="http://schemas.microsoft.com/office/drawing/2014/main" id="{BF30B478-AA30-1448-8F09-267CCE7F84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F62C8D-BDA9-9C4A-A678-51D8AAB93463}"/>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80466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3855185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37E9E-4291-3C4E-A206-261DB825DE0E}"/>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3AAF38F-9D57-F640-B422-3577D5CFDB8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86510CE2-E83E-5543-A101-07243B98961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BD5834-73E2-D042-9FA6-E04342B0A801}"/>
              </a:ext>
            </a:extLst>
          </p:cNvPr>
          <p:cNvSpPr>
            <a:spLocks noGrp="1"/>
          </p:cNvSpPr>
          <p:nvPr>
            <p:ph type="dt" sz="half" idx="10"/>
          </p:nvPr>
        </p:nvSpPr>
        <p:spPr/>
        <p:txBody>
          <a:bodyPr/>
          <a:lstStyle/>
          <a:p>
            <a:r>
              <a:rPr kumimoji="1" lang="en-US" altLang="ja-JP"/>
              <a:t>2021/1/11_r1</a:t>
            </a:r>
            <a:endParaRPr kumimoji="1" lang="ja-JP" altLang="en-US"/>
          </a:p>
        </p:txBody>
      </p:sp>
      <p:sp>
        <p:nvSpPr>
          <p:cNvPr id="6" name="フッター プレースホルダー 5">
            <a:extLst>
              <a:ext uri="{FF2B5EF4-FFF2-40B4-BE49-F238E27FC236}">
                <a16:creationId xmlns:a16="http://schemas.microsoft.com/office/drawing/2014/main" id="{9F955087-867B-354D-9048-35A50AD6EC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E1B2A9-E864-5143-9A5B-3B6C421316A7}"/>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926423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34662-1EA7-8A44-9C1B-C12550C81F5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3D3845-A6F3-A34C-9D3E-6D00EAF6B44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8AC039-D79E-1142-A314-7B06659BDEE9}"/>
              </a:ext>
            </a:extLst>
          </p:cNvPr>
          <p:cNvSpPr>
            <a:spLocks noGrp="1"/>
          </p:cNvSpPr>
          <p:nvPr>
            <p:ph type="dt" sz="half" idx="10"/>
          </p:nvPr>
        </p:nvSpPr>
        <p:spPr/>
        <p:txBody>
          <a:body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E328BE3A-BCDF-F244-A2DB-2B0428E9CA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5DAA0F-3B23-7C43-9FE5-129FC1687479}"/>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713733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323D8CA-E1CB-3A43-A663-FD33BFBC009F}"/>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376E37-7FF5-4542-9CFC-B6FB85A0F652}"/>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E2AEE9-2E25-CB4C-8D2E-F69BC77A02C7}"/>
              </a:ext>
            </a:extLst>
          </p:cNvPr>
          <p:cNvSpPr>
            <a:spLocks noGrp="1"/>
          </p:cNvSpPr>
          <p:nvPr>
            <p:ph type="dt" sz="half" idx="10"/>
          </p:nvPr>
        </p:nvSpPr>
        <p:spPr/>
        <p:txBody>
          <a:body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F184BEAE-2DC3-8A47-89D9-9CB0F19CE0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613043-786B-4340-820C-E77189E6B3B6}"/>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181043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80761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1341085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351864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1417473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17823296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137869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9030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7055320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0767111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17764439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8867842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4874457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2108794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800249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29543209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30090760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3223836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193679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6069304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21465687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42009836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2174640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28358336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35240088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24961791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1271963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18791206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5243389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331785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2069919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13630127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15627418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8925584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37897037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39727717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33343282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19022110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6714612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981520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15495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26304485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38522979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37398193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15941731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29803945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2698932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1641776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20594322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0488709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3558947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26804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36748386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06649714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1779501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31765651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2593873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8206571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8601014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37377160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84501854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4863476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405732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2816420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683004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0218255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231189451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29158134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913867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7076449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62746052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6297502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5400749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3062" y="122239"/>
            <a:ext cx="8229600" cy="511175"/>
          </a:xfrm>
        </p:spPr>
        <p:txBody>
          <a:bodyPr/>
          <a:lstStyle>
            <a:lvl1pPr>
              <a:defRPr sz="1662"/>
            </a:lvl1pPr>
          </a:lstStyle>
          <a:p>
            <a:r>
              <a:rPr lang="ja-JP" altLang="en-US" dirty="0"/>
              <a:t>マスタ タイトルの書式設定</a:t>
            </a:r>
          </a:p>
        </p:txBody>
      </p:sp>
      <p:sp>
        <p:nvSpPr>
          <p:cNvPr id="3" name="コンテンツ プレースホルダ 2"/>
          <p:cNvSpPr>
            <a:spLocks noGrp="1"/>
          </p:cNvSpPr>
          <p:nvPr>
            <p:ph idx="1"/>
          </p:nvPr>
        </p:nvSpPr>
        <p:spPr>
          <a:xfrm>
            <a:off x="463062" y="1341438"/>
            <a:ext cx="8229600" cy="5192712"/>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E23FCA8B-8EEC-4D27-8B48-E8C8526513BF}" type="slidenum">
              <a:rPr lang="ja-JP" altLang="en-GB">
                <a:solidFill>
                  <a:srgbClr val="7889FB"/>
                </a:solidFill>
              </a:rPr>
              <a:pPr>
                <a:defRPr/>
              </a:pPr>
              <a:t>‹#›</a:t>
            </a:fld>
            <a:endParaRPr lang="en-GB" altLang="ja-JP" dirty="0">
              <a:solidFill>
                <a:srgbClr val="7889FB"/>
              </a:solidFill>
            </a:endParaRPr>
          </a:p>
        </p:txBody>
      </p:sp>
      <p:sp>
        <p:nvSpPr>
          <p:cNvPr id="6" name="テキスト プレースホルダー 5"/>
          <p:cNvSpPr>
            <a:spLocks noGrp="1"/>
          </p:cNvSpPr>
          <p:nvPr>
            <p:ph type="body" sz="quarter" idx="11"/>
          </p:nvPr>
        </p:nvSpPr>
        <p:spPr>
          <a:xfrm>
            <a:off x="463062" y="670156"/>
            <a:ext cx="8229600" cy="648841"/>
          </a:xfrm>
        </p:spPr>
        <p:txBody>
          <a:bodyPr/>
          <a:lstStyle>
            <a:lvl1pPr marL="0" indent="0">
              <a:buNone/>
              <a:defRPr sz="1292"/>
            </a:lvl1pPr>
          </a:lstStyle>
          <a:p>
            <a:pPr lvl="0"/>
            <a:r>
              <a:rPr kumimoji="1" lang="ja-JP" altLang="en-US" dirty="0"/>
              <a:t>マスター テキストの書式設定</a:t>
            </a:r>
          </a:p>
        </p:txBody>
      </p:sp>
    </p:spTree>
    <p:extLst>
      <p:ext uri="{BB962C8B-B14F-4D97-AF65-F5344CB8AC3E}">
        <p14:creationId xmlns:p14="http://schemas.microsoft.com/office/powerpoint/2010/main" val="15709441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70953163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40361910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5986416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9754768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269269592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36688590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228534163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38121509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7914767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92050841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9876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heme" Target="../theme/theme8.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3386188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B8D0847-3478-0347-BF93-F7213C30291D}"/>
              </a:ext>
            </a:extLst>
          </p:cNvPr>
          <p:cNvSpPr>
            <a:spLocks noGrp="1"/>
          </p:cNvSpPr>
          <p:nvPr>
            <p:ph type="title"/>
          </p:nvPr>
        </p:nvSpPr>
        <p:spPr>
          <a:xfrm>
            <a:off x="628650" y="18256"/>
            <a:ext cx="7886700" cy="66278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ECE6FA-FAF1-3340-A85E-28CA6E345576}"/>
              </a:ext>
            </a:extLst>
          </p:cNvPr>
          <p:cNvSpPr>
            <a:spLocks noGrp="1"/>
          </p:cNvSpPr>
          <p:nvPr>
            <p:ph type="body" idx="1"/>
          </p:nvPr>
        </p:nvSpPr>
        <p:spPr>
          <a:xfrm>
            <a:off x="628650" y="681038"/>
            <a:ext cx="7886700" cy="599194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C4296F-9A4C-494B-8334-269B8E970779}"/>
              </a:ext>
            </a:extLst>
          </p:cNvPr>
          <p:cNvSpPr>
            <a:spLocks noGrp="1"/>
          </p:cNvSpPr>
          <p:nvPr>
            <p:ph type="dt" sz="half" idx="2"/>
          </p:nvPr>
        </p:nvSpPr>
        <p:spPr>
          <a:xfrm>
            <a:off x="628650" y="6672986"/>
            <a:ext cx="2057400" cy="228600"/>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71D0E306-3573-0741-AAD5-0F5F6807E92D}"/>
              </a:ext>
            </a:extLst>
          </p:cNvPr>
          <p:cNvSpPr>
            <a:spLocks noGrp="1"/>
          </p:cNvSpPr>
          <p:nvPr>
            <p:ph type="ftr" sz="quarter" idx="3"/>
          </p:nvPr>
        </p:nvSpPr>
        <p:spPr>
          <a:xfrm>
            <a:off x="3028950" y="6672986"/>
            <a:ext cx="3086100" cy="2286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2335C6C-9C97-624B-97CF-91DB183941B0}"/>
              </a:ext>
            </a:extLst>
          </p:cNvPr>
          <p:cNvSpPr>
            <a:spLocks noGrp="1"/>
          </p:cNvSpPr>
          <p:nvPr>
            <p:ph type="sldNum" sz="quarter" idx="4"/>
          </p:nvPr>
        </p:nvSpPr>
        <p:spPr>
          <a:xfrm>
            <a:off x="6457950" y="6672986"/>
            <a:ext cx="2057400" cy="228600"/>
          </a:xfrm>
          <a:prstGeom prst="rect">
            <a:avLst/>
          </a:prstGeom>
        </p:spPr>
        <p:txBody>
          <a:bodyPr vert="horz" lIns="91440" tIns="45720" rIns="91440" bIns="45720" rtlCol="0" anchor="ctr"/>
          <a:lstStyle>
            <a:lvl1pPr algn="r">
              <a:defRPr sz="900">
                <a:solidFill>
                  <a:schemeClr val="tx1">
                    <a:tint val="75000"/>
                  </a:schemeClr>
                </a:solidFill>
              </a:defRPr>
            </a:lvl1p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7040666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32447285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31558776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5790116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42762797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30013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2385846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58244461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image" Target="../media/image4.jpeg"/><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3" Type="http://schemas.openxmlformats.org/officeDocument/2006/relationships/hyperlink" Target="http://01.gatag.net/page/438/" TargetMode="External"/><Relationship Id="rId2" Type="http://schemas.openxmlformats.org/officeDocument/2006/relationships/image" Target="../media/image4.jpeg"/><Relationship Id="rId1" Type="http://schemas.openxmlformats.org/officeDocument/2006/relationships/slideLayout" Target="../slideLayouts/slideLayout9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599E9-0A7C-4945-847F-4E15B876C02B}"/>
              </a:ext>
            </a:extLst>
          </p:cNvPr>
          <p:cNvSpPr>
            <a:spLocks noGrp="1"/>
          </p:cNvSpPr>
          <p:nvPr>
            <p:ph type="ctrTitle"/>
          </p:nvPr>
        </p:nvSpPr>
        <p:spPr>
          <a:xfrm>
            <a:off x="685799" y="1122363"/>
            <a:ext cx="7979979" cy="2387600"/>
          </a:xfrm>
        </p:spPr>
        <p:txBody>
          <a:bodyPr>
            <a:normAutofit/>
          </a:bodyPr>
          <a:lstStyle/>
          <a:p>
            <a:r>
              <a:rPr lang="ja-JP" altLang="en-US" dirty="0"/>
              <a:t>日本版電子インボイス</a:t>
            </a:r>
            <a:br>
              <a:rPr lang="en-US" altLang="ja-JP" dirty="0"/>
            </a:br>
            <a:r>
              <a:rPr lang="ja-JP" altLang="en-US" dirty="0"/>
              <a:t>共通仕様の検討</a:t>
            </a:r>
          </a:p>
        </p:txBody>
      </p:sp>
      <p:sp>
        <p:nvSpPr>
          <p:cNvPr id="3" name="字幕 2">
            <a:extLst>
              <a:ext uri="{FF2B5EF4-FFF2-40B4-BE49-F238E27FC236}">
                <a16:creationId xmlns:a16="http://schemas.microsoft.com/office/drawing/2014/main" id="{5007214D-A3B3-4602-9133-431EFF3A2CB7}"/>
              </a:ext>
            </a:extLst>
          </p:cNvPr>
          <p:cNvSpPr>
            <a:spLocks noGrp="1"/>
          </p:cNvSpPr>
          <p:nvPr>
            <p:ph type="subTitle" idx="1"/>
          </p:nvPr>
        </p:nvSpPr>
        <p:spPr>
          <a:xfrm>
            <a:off x="1300655" y="4079875"/>
            <a:ext cx="6858000" cy="1655762"/>
          </a:xfrm>
        </p:spPr>
        <p:txBody>
          <a:bodyPr/>
          <a:lstStyle/>
          <a:p>
            <a:r>
              <a:rPr lang="ja-JP" altLang="en-US" dirty="0"/>
              <a:t>プロセス経営研究所</a:t>
            </a:r>
            <a:endParaRPr lang="en-US" altLang="ja-JP" dirty="0"/>
          </a:p>
          <a:p>
            <a:r>
              <a:rPr lang="ja-JP" altLang="en-US" dirty="0"/>
              <a:t>川内晟宏</a:t>
            </a:r>
            <a:endParaRPr lang="en-US" altLang="ja-JP" dirty="0"/>
          </a:p>
          <a:p>
            <a:r>
              <a:rPr lang="ja-JP" altLang="en-US" dirty="0"/>
              <a:t>（</a:t>
            </a:r>
            <a:r>
              <a:rPr lang="en-US" altLang="ja-JP" dirty="0"/>
              <a:t>ITC</a:t>
            </a:r>
            <a:r>
              <a:rPr lang="ja-JP" altLang="en-US" dirty="0"/>
              <a:t>協会共通</a:t>
            </a:r>
            <a:r>
              <a:rPr lang="en-US" altLang="ja-JP" dirty="0"/>
              <a:t>EDI</a:t>
            </a:r>
            <a:r>
              <a:rPr lang="ja-JP" altLang="en-US"/>
              <a:t>標準部会長）</a:t>
            </a:r>
            <a:endParaRPr lang="ja-JP" altLang="en-US" dirty="0"/>
          </a:p>
        </p:txBody>
      </p:sp>
      <p:sp>
        <p:nvSpPr>
          <p:cNvPr id="4" name="日付プレースホルダー 3">
            <a:extLst>
              <a:ext uri="{FF2B5EF4-FFF2-40B4-BE49-F238E27FC236}">
                <a16:creationId xmlns:a16="http://schemas.microsoft.com/office/drawing/2014/main" id="{C3A12C84-08AD-4596-8E97-8CE1F9EE5EBB}"/>
              </a:ext>
            </a:extLst>
          </p:cNvPr>
          <p:cNvSpPr>
            <a:spLocks noGrp="1"/>
          </p:cNvSpPr>
          <p:nvPr>
            <p:ph type="dt" sz="half" idx="10"/>
          </p:nvPr>
        </p:nvSpPr>
        <p:spPr/>
        <p:txBody>
          <a:bodyPr/>
          <a:lstStyle/>
          <a:p>
            <a:r>
              <a:rPr kumimoji="1" lang="en-US" altLang="ja-JP"/>
              <a:t>2021/1/11_r1</a:t>
            </a:r>
            <a:endParaRPr kumimoji="1" lang="ja-JP" altLang="en-US"/>
          </a:p>
        </p:txBody>
      </p:sp>
      <p:sp>
        <p:nvSpPr>
          <p:cNvPr id="5" name="スライド番号プレースホルダー 4">
            <a:extLst>
              <a:ext uri="{FF2B5EF4-FFF2-40B4-BE49-F238E27FC236}">
                <a16:creationId xmlns:a16="http://schemas.microsoft.com/office/drawing/2014/main" id="{DBE4C080-22B3-462C-9200-B51C2FC941E7}"/>
              </a:ext>
            </a:extLst>
          </p:cNvPr>
          <p:cNvSpPr>
            <a:spLocks noGrp="1"/>
          </p:cNvSpPr>
          <p:nvPr>
            <p:ph type="sldNum" sz="quarter" idx="12"/>
          </p:nvPr>
        </p:nvSpPr>
        <p:spPr/>
        <p:txBody>
          <a:bodyPr/>
          <a:lstStyle/>
          <a:p>
            <a:fld id="{8ADA1F44-0DE2-4407-B424-19B2B1B53011}" type="slidenum">
              <a:rPr kumimoji="1" lang="ja-JP" altLang="en-US" smtClean="0"/>
              <a:t>1</a:t>
            </a:fld>
            <a:endParaRPr kumimoji="1" lang="ja-JP" altLang="en-US"/>
          </a:p>
        </p:txBody>
      </p:sp>
    </p:spTree>
    <p:extLst>
      <p:ext uri="{BB962C8B-B14F-4D97-AF65-F5344CB8AC3E}">
        <p14:creationId xmlns:p14="http://schemas.microsoft.com/office/powerpoint/2010/main" val="2356081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9166B-B34A-4055-A042-AEAD09AA370C}"/>
              </a:ext>
            </a:extLst>
          </p:cNvPr>
          <p:cNvSpPr>
            <a:spLocks noGrp="1"/>
          </p:cNvSpPr>
          <p:nvPr>
            <p:ph type="title"/>
          </p:nvPr>
        </p:nvSpPr>
        <p:spPr>
          <a:xfrm>
            <a:off x="607655" y="85727"/>
            <a:ext cx="7886700" cy="637504"/>
          </a:xfrm>
        </p:spPr>
        <p:txBody>
          <a:bodyPr>
            <a:noAutofit/>
          </a:bodyPr>
          <a:lstStyle/>
          <a:p>
            <a:pPr algn="ctr"/>
            <a:r>
              <a:rPr lang="ja-JP" altLang="en-US" sz="3600" dirty="0"/>
              <a:t>現状の業界</a:t>
            </a:r>
            <a:r>
              <a:rPr lang="en-US" altLang="ja-JP" sz="3600" dirty="0"/>
              <a:t>EDI</a:t>
            </a:r>
            <a:r>
              <a:rPr lang="ja-JP" altLang="en-US" sz="3600" dirty="0"/>
              <a:t>ネットワーク</a:t>
            </a:r>
          </a:p>
        </p:txBody>
      </p:sp>
      <p:sp>
        <p:nvSpPr>
          <p:cNvPr id="96" name="コンテンツ プレースホルダー 95">
            <a:extLst>
              <a:ext uri="{FF2B5EF4-FFF2-40B4-BE49-F238E27FC236}">
                <a16:creationId xmlns:a16="http://schemas.microsoft.com/office/drawing/2014/main" id="{1B8A5185-838E-4CB2-9F7A-B8B3BA065512}"/>
              </a:ext>
            </a:extLst>
          </p:cNvPr>
          <p:cNvSpPr>
            <a:spLocks noGrp="1"/>
          </p:cNvSpPr>
          <p:nvPr>
            <p:ph idx="1"/>
          </p:nvPr>
        </p:nvSpPr>
        <p:spPr>
          <a:xfrm>
            <a:off x="628650" y="4903065"/>
            <a:ext cx="7886700" cy="1583120"/>
          </a:xfrm>
        </p:spPr>
        <p:txBody>
          <a:bodyPr>
            <a:normAutofit fontScale="62500" lnSpcReduction="20000"/>
          </a:bodyPr>
          <a:lstStyle/>
          <a:p>
            <a:r>
              <a:rPr lang="ja-JP" altLang="en-US" dirty="0"/>
              <a:t>業界</a:t>
            </a:r>
            <a:r>
              <a:rPr lang="en-US" altLang="ja-JP" dirty="0"/>
              <a:t>EDI</a:t>
            </a:r>
            <a:r>
              <a:rPr lang="ja-JP" altLang="en-US" dirty="0"/>
              <a:t>の</a:t>
            </a:r>
            <a:r>
              <a:rPr lang="en-US" altLang="ja-JP" dirty="0"/>
              <a:t>NW</a:t>
            </a:r>
            <a:r>
              <a:rPr lang="ja-JP" altLang="en-US" dirty="0"/>
              <a:t>構成は</a:t>
            </a:r>
            <a:r>
              <a:rPr lang="en-US" altLang="ja-JP" dirty="0"/>
              <a:t>1</a:t>
            </a:r>
            <a:r>
              <a:rPr lang="ja-JP" altLang="en-US" dirty="0"/>
              <a:t>対１接続が原則。</a:t>
            </a:r>
            <a:endParaRPr lang="en-US" altLang="ja-JP" dirty="0"/>
          </a:p>
          <a:p>
            <a:pPr marL="0" indent="0">
              <a:buNone/>
            </a:pPr>
            <a:r>
              <a:rPr lang="ja-JP" altLang="en-US" dirty="0"/>
              <a:t>　→トランスレータを買い手、売り手が導入して変換する</a:t>
            </a:r>
            <a:endParaRPr lang="en-US" altLang="ja-JP" dirty="0"/>
          </a:p>
          <a:p>
            <a:r>
              <a:rPr lang="en-US" altLang="ja-JP" dirty="0"/>
              <a:t>VAN</a:t>
            </a:r>
            <a:r>
              <a:rPr lang="ja-JP" altLang="en-US" dirty="0"/>
              <a:t>サービスも提供されている。送信先の振分サービスを提供。</a:t>
            </a:r>
            <a:endParaRPr lang="en-US" altLang="ja-JP" dirty="0"/>
          </a:p>
          <a:p>
            <a:pPr marL="0" indent="0">
              <a:buNone/>
            </a:pPr>
            <a:r>
              <a:rPr lang="ja-JP" altLang="en-US" dirty="0"/>
              <a:t>　→フォーマットは</a:t>
            </a:r>
            <a:r>
              <a:rPr lang="en-US" altLang="ja-JP" dirty="0"/>
              <a:t>1</a:t>
            </a:r>
            <a:r>
              <a:rPr lang="ja-JP" altLang="en-US" dirty="0"/>
              <a:t>対１接続と同様に買い手、売り手が変換。</a:t>
            </a:r>
            <a:endParaRPr lang="en-US" altLang="ja-JP" dirty="0"/>
          </a:p>
          <a:p>
            <a:pPr marL="0" indent="0">
              <a:buNone/>
            </a:pPr>
            <a:r>
              <a:rPr lang="ja-JP" altLang="en-US" dirty="0"/>
              <a:t>　→このモデルは</a:t>
            </a:r>
            <a:r>
              <a:rPr lang="en-US" altLang="ja-JP" dirty="0"/>
              <a:t>3</a:t>
            </a:r>
            <a:r>
              <a:rPr lang="ja-JP" altLang="en-US" dirty="0"/>
              <a:t>コーナーモデル</a:t>
            </a:r>
            <a:endParaRPr lang="en-US" altLang="ja-JP" dirty="0"/>
          </a:p>
        </p:txBody>
      </p:sp>
      <p:sp>
        <p:nvSpPr>
          <p:cNvPr id="3" name="四角形: 角を丸くする 2">
            <a:extLst>
              <a:ext uri="{FF2B5EF4-FFF2-40B4-BE49-F238E27FC236}">
                <a16:creationId xmlns:a16="http://schemas.microsoft.com/office/drawing/2014/main" id="{9AC1E9FF-5138-4769-90DE-FF5AA5B235B1}"/>
              </a:ext>
            </a:extLst>
          </p:cNvPr>
          <p:cNvSpPr/>
          <p:nvPr/>
        </p:nvSpPr>
        <p:spPr>
          <a:xfrm>
            <a:off x="557977" y="1658958"/>
            <a:ext cx="2987550"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7C3CD2E6-E4E5-419B-AB9E-E600DFF7BFE6}"/>
              </a:ext>
            </a:extLst>
          </p:cNvPr>
          <p:cNvSpPr/>
          <p:nvPr/>
        </p:nvSpPr>
        <p:spPr>
          <a:xfrm>
            <a:off x="673590" y="1999057"/>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注文書発行</a:t>
            </a:r>
          </a:p>
        </p:txBody>
      </p:sp>
      <p:sp>
        <p:nvSpPr>
          <p:cNvPr id="8" name="正方形/長方形 7">
            <a:extLst>
              <a:ext uri="{FF2B5EF4-FFF2-40B4-BE49-F238E27FC236}">
                <a16:creationId xmlns:a16="http://schemas.microsoft.com/office/drawing/2014/main" id="{5AA67821-7DB2-4C7E-9255-F2C8BD7CE7F1}"/>
              </a:ext>
            </a:extLst>
          </p:cNvPr>
          <p:cNvSpPr/>
          <p:nvPr/>
        </p:nvSpPr>
        <p:spPr>
          <a:xfrm>
            <a:off x="2575959" y="1999057"/>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送信</a:t>
            </a:r>
          </a:p>
        </p:txBody>
      </p:sp>
      <p:sp>
        <p:nvSpPr>
          <p:cNvPr id="9" name="テキスト ボックス 8">
            <a:extLst>
              <a:ext uri="{FF2B5EF4-FFF2-40B4-BE49-F238E27FC236}">
                <a16:creationId xmlns:a16="http://schemas.microsoft.com/office/drawing/2014/main" id="{FE273822-42F2-422E-9CBB-21897B85B38A}"/>
              </a:ext>
            </a:extLst>
          </p:cNvPr>
          <p:cNvSpPr txBox="1"/>
          <p:nvPr/>
        </p:nvSpPr>
        <p:spPr>
          <a:xfrm>
            <a:off x="1522297" y="1703813"/>
            <a:ext cx="1145627" cy="307777"/>
          </a:xfrm>
          <a:prstGeom prst="rect">
            <a:avLst/>
          </a:prstGeom>
          <a:noFill/>
        </p:spPr>
        <p:txBody>
          <a:bodyPr wrap="square" rtlCol="0">
            <a:spAutoFit/>
          </a:bodyPr>
          <a:lstStyle/>
          <a:p>
            <a:pPr algn="ctr"/>
            <a:r>
              <a:rPr kumimoji="1" lang="ja-JP" altLang="en-US" sz="1400" dirty="0"/>
              <a:t>売り手</a:t>
            </a:r>
          </a:p>
        </p:txBody>
      </p:sp>
      <p:sp>
        <p:nvSpPr>
          <p:cNvPr id="10" name="四角形: 角を丸くする 9">
            <a:extLst>
              <a:ext uri="{FF2B5EF4-FFF2-40B4-BE49-F238E27FC236}">
                <a16:creationId xmlns:a16="http://schemas.microsoft.com/office/drawing/2014/main" id="{902CCDC4-B09B-49BA-ADB6-CBC860932328}"/>
              </a:ext>
            </a:extLst>
          </p:cNvPr>
          <p:cNvSpPr/>
          <p:nvPr/>
        </p:nvSpPr>
        <p:spPr>
          <a:xfrm>
            <a:off x="5605610" y="1653710"/>
            <a:ext cx="2987550"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C714E2C-0303-497B-B49B-7B269A7EDDD0}"/>
              </a:ext>
            </a:extLst>
          </p:cNvPr>
          <p:cNvSpPr/>
          <p:nvPr/>
        </p:nvSpPr>
        <p:spPr>
          <a:xfrm>
            <a:off x="7526359" y="1993804"/>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注文書受領</a:t>
            </a:r>
          </a:p>
        </p:txBody>
      </p:sp>
      <p:sp>
        <p:nvSpPr>
          <p:cNvPr id="13" name="正方形/長方形 12">
            <a:extLst>
              <a:ext uri="{FF2B5EF4-FFF2-40B4-BE49-F238E27FC236}">
                <a16:creationId xmlns:a16="http://schemas.microsoft.com/office/drawing/2014/main" id="{828BDC89-240D-4B3E-9266-956BA839B6EC}"/>
              </a:ext>
            </a:extLst>
          </p:cNvPr>
          <p:cNvSpPr/>
          <p:nvPr/>
        </p:nvSpPr>
        <p:spPr>
          <a:xfrm>
            <a:off x="5739601" y="1996436"/>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受信</a:t>
            </a:r>
          </a:p>
        </p:txBody>
      </p:sp>
      <p:sp>
        <p:nvSpPr>
          <p:cNvPr id="14" name="テキスト ボックス 13">
            <a:extLst>
              <a:ext uri="{FF2B5EF4-FFF2-40B4-BE49-F238E27FC236}">
                <a16:creationId xmlns:a16="http://schemas.microsoft.com/office/drawing/2014/main" id="{3DC0472C-76AA-4B71-BC3B-4A81D350FF0A}"/>
              </a:ext>
            </a:extLst>
          </p:cNvPr>
          <p:cNvSpPr txBox="1"/>
          <p:nvPr/>
        </p:nvSpPr>
        <p:spPr>
          <a:xfrm>
            <a:off x="6525250" y="1696541"/>
            <a:ext cx="1171865" cy="307777"/>
          </a:xfrm>
          <a:prstGeom prst="rect">
            <a:avLst/>
          </a:prstGeom>
          <a:noFill/>
        </p:spPr>
        <p:txBody>
          <a:bodyPr wrap="square" rtlCol="0">
            <a:spAutoFit/>
          </a:bodyPr>
          <a:lstStyle/>
          <a:p>
            <a:pPr algn="ctr"/>
            <a:r>
              <a:rPr kumimoji="1" lang="ja-JP" altLang="en-US" sz="1400" dirty="0"/>
              <a:t>買い手</a:t>
            </a:r>
          </a:p>
        </p:txBody>
      </p:sp>
      <p:cxnSp>
        <p:nvCxnSpPr>
          <p:cNvPr id="17" name="直線矢印コネクタ 16">
            <a:extLst>
              <a:ext uri="{FF2B5EF4-FFF2-40B4-BE49-F238E27FC236}">
                <a16:creationId xmlns:a16="http://schemas.microsoft.com/office/drawing/2014/main" id="{3C9AB556-76CA-4248-A75C-6375B61E2698}"/>
              </a:ext>
            </a:extLst>
          </p:cNvPr>
          <p:cNvCxnSpPr>
            <a:cxnSpLocks/>
            <a:stCxn id="8" idx="3"/>
            <a:endCxn id="13" idx="1"/>
          </p:cNvCxnSpPr>
          <p:nvPr/>
        </p:nvCxnSpPr>
        <p:spPr>
          <a:xfrm flipV="1">
            <a:off x="3432552" y="2175112"/>
            <a:ext cx="2307049" cy="26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Line 6">
            <a:extLst>
              <a:ext uri="{FF2B5EF4-FFF2-40B4-BE49-F238E27FC236}">
                <a16:creationId xmlns:a16="http://schemas.microsoft.com/office/drawing/2014/main" id="{DB800052-F3A7-496F-B2C0-7149555D7DAF}"/>
              </a:ext>
            </a:extLst>
          </p:cNvPr>
          <p:cNvSpPr>
            <a:spLocks noChangeShapeType="1"/>
          </p:cNvSpPr>
          <p:nvPr/>
        </p:nvSpPr>
        <p:spPr bwMode="auto">
          <a:xfrm>
            <a:off x="0" y="692696"/>
            <a:ext cx="9144000" cy="0"/>
          </a:xfrm>
          <a:prstGeom prst="line">
            <a:avLst/>
          </a:prstGeom>
          <a:noFill/>
          <a:ln w="38100">
            <a:solidFill>
              <a:srgbClr val="F79646">
                <a:lumMod val="7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ea typeface="ＭＳ Ｐゴシック" panose="020B0600070205080204" pitchFamily="50" charset="-128"/>
            </a:endParaRPr>
          </a:p>
        </p:txBody>
      </p:sp>
      <p:sp>
        <p:nvSpPr>
          <p:cNvPr id="43" name="正方形/長方形 42">
            <a:extLst>
              <a:ext uri="{FF2B5EF4-FFF2-40B4-BE49-F238E27FC236}">
                <a16:creationId xmlns:a16="http://schemas.microsoft.com/office/drawing/2014/main" id="{619F69A2-32A2-4B34-A5B0-0B6ADF43AF46}"/>
              </a:ext>
            </a:extLst>
          </p:cNvPr>
          <p:cNvSpPr/>
          <p:nvPr/>
        </p:nvSpPr>
        <p:spPr>
          <a:xfrm>
            <a:off x="1614256" y="2005452"/>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標準データ変換</a:t>
            </a:r>
          </a:p>
        </p:txBody>
      </p:sp>
      <p:sp>
        <p:nvSpPr>
          <p:cNvPr id="44" name="正方形/長方形 43">
            <a:extLst>
              <a:ext uri="{FF2B5EF4-FFF2-40B4-BE49-F238E27FC236}">
                <a16:creationId xmlns:a16="http://schemas.microsoft.com/office/drawing/2014/main" id="{AB7CEA01-08E2-4173-A55B-EC2A1F1EA278}"/>
              </a:ext>
            </a:extLst>
          </p:cNvPr>
          <p:cNvSpPr/>
          <p:nvPr/>
        </p:nvSpPr>
        <p:spPr>
          <a:xfrm>
            <a:off x="6601446" y="1993804"/>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標準データ変換</a:t>
            </a:r>
          </a:p>
        </p:txBody>
      </p:sp>
      <p:sp>
        <p:nvSpPr>
          <p:cNvPr id="48" name="四角形: 角を丸くする 47">
            <a:extLst>
              <a:ext uri="{FF2B5EF4-FFF2-40B4-BE49-F238E27FC236}">
                <a16:creationId xmlns:a16="http://schemas.microsoft.com/office/drawing/2014/main" id="{D68F5843-C839-4893-99B3-CBC3BF24D897}"/>
              </a:ext>
            </a:extLst>
          </p:cNvPr>
          <p:cNvSpPr/>
          <p:nvPr/>
        </p:nvSpPr>
        <p:spPr>
          <a:xfrm>
            <a:off x="544595" y="3461964"/>
            <a:ext cx="2987550"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EA049D9E-EA01-47E6-A79C-126C15D2BB15}"/>
              </a:ext>
            </a:extLst>
          </p:cNvPr>
          <p:cNvSpPr/>
          <p:nvPr/>
        </p:nvSpPr>
        <p:spPr>
          <a:xfrm>
            <a:off x="660208" y="3802063"/>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注文書発行</a:t>
            </a:r>
          </a:p>
        </p:txBody>
      </p:sp>
      <p:sp>
        <p:nvSpPr>
          <p:cNvPr id="50" name="正方形/長方形 49">
            <a:extLst>
              <a:ext uri="{FF2B5EF4-FFF2-40B4-BE49-F238E27FC236}">
                <a16:creationId xmlns:a16="http://schemas.microsoft.com/office/drawing/2014/main" id="{23A73208-8B66-42A2-8558-F7BC3C987515}"/>
              </a:ext>
            </a:extLst>
          </p:cNvPr>
          <p:cNvSpPr/>
          <p:nvPr/>
        </p:nvSpPr>
        <p:spPr>
          <a:xfrm>
            <a:off x="2562577" y="3802063"/>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送信</a:t>
            </a:r>
          </a:p>
        </p:txBody>
      </p:sp>
      <p:sp>
        <p:nvSpPr>
          <p:cNvPr id="51" name="テキスト ボックス 50">
            <a:extLst>
              <a:ext uri="{FF2B5EF4-FFF2-40B4-BE49-F238E27FC236}">
                <a16:creationId xmlns:a16="http://schemas.microsoft.com/office/drawing/2014/main" id="{ABEAC6D8-F7DE-4D79-B7AA-270C2C7D6465}"/>
              </a:ext>
            </a:extLst>
          </p:cNvPr>
          <p:cNvSpPr txBox="1"/>
          <p:nvPr/>
        </p:nvSpPr>
        <p:spPr>
          <a:xfrm>
            <a:off x="1508915" y="3506819"/>
            <a:ext cx="1145627" cy="307777"/>
          </a:xfrm>
          <a:prstGeom prst="rect">
            <a:avLst/>
          </a:prstGeom>
          <a:noFill/>
        </p:spPr>
        <p:txBody>
          <a:bodyPr wrap="square" rtlCol="0">
            <a:spAutoFit/>
          </a:bodyPr>
          <a:lstStyle/>
          <a:p>
            <a:pPr algn="ctr"/>
            <a:r>
              <a:rPr kumimoji="1" lang="ja-JP" altLang="en-US" sz="1400" dirty="0"/>
              <a:t>売り手</a:t>
            </a:r>
          </a:p>
        </p:txBody>
      </p:sp>
      <p:sp>
        <p:nvSpPr>
          <p:cNvPr id="52" name="四角形: 角を丸くする 51">
            <a:extLst>
              <a:ext uri="{FF2B5EF4-FFF2-40B4-BE49-F238E27FC236}">
                <a16:creationId xmlns:a16="http://schemas.microsoft.com/office/drawing/2014/main" id="{AE505E19-234D-44B3-B152-FC0165A11AEF}"/>
              </a:ext>
            </a:extLst>
          </p:cNvPr>
          <p:cNvSpPr/>
          <p:nvPr/>
        </p:nvSpPr>
        <p:spPr>
          <a:xfrm>
            <a:off x="5642398" y="3453109"/>
            <a:ext cx="2987550"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82E45AA-A16C-471E-88B5-D33B94E6DBC3}"/>
              </a:ext>
            </a:extLst>
          </p:cNvPr>
          <p:cNvSpPr/>
          <p:nvPr/>
        </p:nvSpPr>
        <p:spPr>
          <a:xfrm>
            <a:off x="7563147" y="3793203"/>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請求書受領</a:t>
            </a:r>
          </a:p>
        </p:txBody>
      </p:sp>
      <p:sp>
        <p:nvSpPr>
          <p:cNvPr id="54" name="正方形/長方形 53">
            <a:extLst>
              <a:ext uri="{FF2B5EF4-FFF2-40B4-BE49-F238E27FC236}">
                <a16:creationId xmlns:a16="http://schemas.microsoft.com/office/drawing/2014/main" id="{3AFD85BD-6438-4E9F-AB4B-E1F27FB2A4FE}"/>
              </a:ext>
            </a:extLst>
          </p:cNvPr>
          <p:cNvSpPr/>
          <p:nvPr/>
        </p:nvSpPr>
        <p:spPr>
          <a:xfrm>
            <a:off x="5776389" y="3795835"/>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受信</a:t>
            </a:r>
          </a:p>
        </p:txBody>
      </p:sp>
      <p:sp>
        <p:nvSpPr>
          <p:cNvPr id="55" name="テキスト ボックス 54">
            <a:extLst>
              <a:ext uri="{FF2B5EF4-FFF2-40B4-BE49-F238E27FC236}">
                <a16:creationId xmlns:a16="http://schemas.microsoft.com/office/drawing/2014/main" id="{272E873D-D4E3-4E1C-BA1B-45AD608957D4}"/>
              </a:ext>
            </a:extLst>
          </p:cNvPr>
          <p:cNvSpPr txBox="1"/>
          <p:nvPr/>
        </p:nvSpPr>
        <p:spPr>
          <a:xfrm>
            <a:off x="6562038" y="3495940"/>
            <a:ext cx="1171865" cy="307777"/>
          </a:xfrm>
          <a:prstGeom prst="rect">
            <a:avLst/>
          </a:prstGeom>
          <a:noFill/>
        </p:spPr>
        <p:txBody>
          <a:bodyPr wrap="square" rtlCol="0">
            <a:spAutoFit/>
          </a:bodyPr>
          <a:lstStyle/>
          <a:p>
            <a:pPr algn="ctr"/>
            <a:r>
              <a:rPr kumimoji="1" lang="ja-JP" altLang="en-US" sz="1400" dirty="0"/>
              <a:t>買い手</a:t>
            </a:r>
          </a:p>
        </p:txBody>
      </p:sp>
      <p:cxnSp>
        <p:nvCxnSpPr>
          <p:cNvPr id="56" name="直線矢印コネクタ 55">
            <a:extLst>
              <a:ext uri="{FF2B5EF4-FFF2-40B4-BE49-F238E27FC236}">
                <a16:creationId xmlns:a16="http://schemas.microsoft.com/office/drawing/2014/main" id="{4FD44EAB-064E-4455-81FA-F98D932D0484}"/>
              </a:ext>
            </a:extLst>
          </p:cNvPr>
          <p:cNvCxnSpPr>
            <a:cxnSpLocks/>
            <a:stCxn id="50" idx="3"/>
            <a:endCxn id="15" idx="1"/>
          </p:cNvCxnSpPr>
          <p:nvPr/>
        </p:nvCxnSpPr>
        <p:spPr>
          <a:xfrm flipV="1">
            <a:off x="3419170" y="3974822"/>
            <a:ext cx="574503" cy="5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E534E0D8-AEF8-40A1-B609-57D4F79E74E0}"/>
              </a:ext>
            </a:extLst>
          </p:cNvPr>
          <p:cNvSpPr/>
          <p:nvPr/>
        </p:nvSpPr>
        <p:spPr>
          <a:xfrm>
            <a:off x="1600874" y="3808458"/>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標準データ変換</a:t>
            </a:r>
          </a:p>
        </p:txBody>
      </p:sp>
      <p:sp>
        <p:nvSpPr>
          <p:cNvPr id="59" name="正方形/長方形 58">
            <a:extLst>
              <a:ext uri="{FF2B5EF4-FFF2-40B4-BE49-F238E27FC236}">
                <a16:creationId xmlns:a16="http://schemas.microsoft.com/office/drawing/2014/main" id="{F2BD76BE-D077-4240-8107-401E8B607C5C}"/>
              </a:ext>
            </a:extLst>
          </p:cNvPr>
          <p:cNvSpPr/>
          <p:nvPr/>
        </p:nvSpPr>
        <p:spPr>
          <a:xfrm>
            <a:off x="6638234" y="3793203"/>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標準データ変換</a:t>
            </a:r>
          </a:p>
        </p:txBody>
      </p:sp>
      <p:sp>
        <p:nvSpPr>
          <p:cNvPr id="15" name="正方形/長方形 14">
            <a:extLst>
              <a:ext uri="{FF2B5EF4-FFF2-40B4-BE49-F238E27FC236}">
                <a16:creationId xmlns:a16="http://schemas.microsoft.com/office/drawing/2014/main" id="{F5AEE302-C893-424A-A75B-290974FCC29A}"/>
              </a:ext>
            </a:extLst>
          </p:cNvPr>
          <p:cNvSpPr/>
          <p:nvPr/>
        </p:nvSpPr>
        <p:spPr>
          <a:xfrm>
            <a:off x="3993673" y="3758044"/>
            <a:ext cx="1236943" cy="433556"/>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VAN</a:t>
            </a:r>
            <a:r>
              <a:rPr kumimoji="1" lang="ja-JP" altLang="en-US" sz="1400" b="1" dirty="0">
                <a:solidFill>
                  <a:schemeClr val="tx1"/>
                </a:solidFill>
              </a:rPr>
              <a:t>サービス</a:t>
            </a:r>
          </a:p>
        </p:txBody>
      </p:sp>
      <p:cxnSp>
        <p:nvCxnSpPr>
          <p:cNvPr id="66" name="直線矢印コネクタ 65">
            <a:extLst>
              <a:ext uri="{FF2B5EF4-FFF2-40B4-BE49-F238E27FC236}">
                <a16:creationId xmlns:a16="http://schemas.microsoft.com/office/drawing/2014/main" id="{09AF33A1-8E5B-460A-8AE9-E659BD3A4BE0}"/>
              </a:ext>
            </a:extLst>
          </p:cNvPr>
          <p:cNvCxnSpPr>
            <a:cxnSpLocks/>
            <a:stCxn id="15" idx="3"/>
            <a:endCxn id="54" idx="1"/>
          </p:cNvCxnSpPr>
          <p:nvPr/>
        </p:nvCxnSpPr>
        <p:spPr>
          <a:xfrm flipV="1">
            <a:off x="5230616" y="3974511"/>
            <a:ext cx="545773" cy="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吹き出し: 線 77">
            <a:extLst>
              <a:ext uri="{FF2B5EF4-FFF2-40B4-BE49-F238E27FC236}">
                <a16:creationId xmlns:a16="http://schemas.microsoft.com/office/drawing/2014/main" id="{B15ECE81-E9BB-47A7-9596-ABE4D963AFFD}"/>
              </a:ext>
            </a:extLst>
          </p:cNvPr>
          <p:cNvSpPr/>
          <p:nvPr/>
        </p:nvSpPr>
        <p:spPr>
          <a:xfrm>
            <a:off x="1805089" y="2692198"/>
            <a:ext cx="2128379" cy="549045"/>
          </a:xfrm>
          <a:prstGeom prst="borderCallout1">
            <a:avLst>
              <a:gd name="adj1" fmla="val 11093"/>
              <a:gd name="adj2" fmla="val 104049"/>
              <a:gd name="adj3" fmla="val 221615"/>
              <a:gd name="adj4" fmla="val 1259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VAN</a:t>
            </a:r>
            <a:r>
              <a:rPr kumimoji="1" lang="ja-JP" altLang="en-US" sz="1200" dirty="0">
                <a:solidFill>
                  <a:schemeClr val="tx1"/>
                </a:solidFill>
              </a:rPr>
              <a:t>サービスは送信先を振り分けするサービスを提供</a:t>
            </a:r>
          </a:p>
        </p:txBody>
      </p:sp>
      <p:sp>
        <p:nvSpPr>
          <p:cNvPr id="5" name="日付プレースホルダー 4">
            <a:extLst>
              <a:ext uri="{FF2B5EF4-FFF2-40B4-BE49-F238E27FC236}">
                <a16:creationId xmlns:a16="http://schemas.microsoft.com/office/drawing/2014/main" id="{9486CF3A-A8C6-49C3-B424-B02780B87C53}"/>
              </a:ext>
            </a:extLst>
          </p:cNvPr>
          <p:cNvSpPr>
            <a:spLocks noGrp="1"/>
          </p:cNvSpPr>
          <p:nvPr>
            <p:ph type="dt" sz="half" idx="10"/>
          </p:nvPr>
        </p:nvSpPr>
        <p:spPr/>
        <p:txBody>
          <a:bodyPr/>
          <a:lstStyle/>
          <a:p>
            <a:r>
              <a:rPr kumimoji="1" lang="en-US" altLang="ja-JP"/>
              <a:t>2021/1/11_r1</a:t>
            </a:r>
            <a:endParaRPr kumimoji="1" lang="ja-JP" altLang="en-US"/>
          </a:p>
        </p:txBody>
      </p:sp>
      <p:sp>
        <p:nvSpPr>
          <p:cNvPr id="6" name="スライド番号プレースホルダー 5">
            <a:extLst>
              <a:ext uri="{FF2B5EF4-FFF2-40B4-BE49-F238E27FC236}">
                <a16:creationId xmlns:a16="http://schemas.microsoft.com/office/drawing/2014/main" id="{55C59AAE-32E7-484E-A8BC-33896D3FC05B}"/>
              </a:ext>
            </a:extLst>
          </p:cNvPr>
          <p:cNvSpPr>
            <a:spLocks noGrp="1"/>
          </p:cNvSpPr>
          <p:nvPr>
            <p:ph type="sldNum" sz="quarter" idx="12"/>
          </p:nvPr>
        </p:nvSpPr>
        <p:spPr/>
        <p:txBody>
          <a:bodyPr/>
          <a:lstStyle/>
          <a:p>
            <a:fld id="{8ADA1F44-0DE2-4407-B424-19B2B1B53011}" type="slidenum">
              <a:rPr kumimoji="1" lang="ja-JP" altLang="en-US" smtClean="0"/>
              <a:t>10</a:t>
            </a:fld>
            <a:endParaRPr kumimoji="1" lang="ja-JP" altLang="en-US"/>
          </a:p>
        </p:txBody>
      </p:sp>
      <p:sp>
        <p:nvSpPr>
          <p:cNvPr id="34" name="四角形: メモ 33">
            <a:extLst>
              <a:ext uri="{FF2B5EF4-FFF2-40B4-BE49-F238E27FC236}">
                <a16:creationId xmlns:a16="http://schemas.microsoft.com/office/drawing/2014/main" id="{8883F219-9EA5-4D82-B557-5BFB3C73FD43}"/>
              </a:ext>
            </a:extLst>
          </p:cNvPr>
          <p:cNvSpPr/>
          <p:nvPr/>
        </p:nvSpPr>
        <p:spPr>
          <a:xfrm>
            <a:off x="4116679" y="1983543"/>
            <a:ext cx="872257" cy="35362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業界</a:t>
            </a:r>
            <a:r>
              <a:rPr kumimoji="1" lang="en-US" altLang="ja-JP" sz="900" dirty="0">
                <a:solidFill>
                  <a:schemeClr val="tx1"/>
                </a:solidFill>
              </a:rPr>
              <a:t>EDI</a:t>
            </a:r>
          </a:p>
          <a:p>
            <a:pPr algn="ctr"/>
            <a:r>
              <a:rPr kumimoji="1" lang="ja-JP" altLang="en-US" sz="900" dirty="0">
                <a:solidFill>
                  <a:schemeClr val="tx1"/>
                </a:solidFill>
              </a:rPr>
              <a:t>フォーマット</a:t>
            </a:r>
          </a:p>
        </p:txBody>
      </p:sp>
      <p:sp>
        <p:nvSpPr>
          <p:cNvPr id="35" name="四角形: メモ 34">
            <a:extLst>
              <a:ext uri="{FF2B5EF4-FFF2-40B4-BE49-F238E27FC236}">
                <a16:creationId xmlns:a16="http://schemas.microsoft.com/office/drawing/2014/main" id="{8BA4AD4D-81B5-4407-B8AA-F1D17859FDE5}"/>
              </a:ext>
            </a:extLst>
          </p:cNvPr>
          <p:cNvSpPr/>
          <p:nvPr/>
        </p:nvSpPr>
        <p:spPr>
          <a:xfrm>
            <a:off x="4241694" y="4132434"/>
            <a:ext cx="872257" cy="35362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業界</a:t>
            </a:r>
            <a:r>
              <a:rPr kumimoji="1" lang="en-US" altLang="ja-JP" sz="900" dirty="0">
                <a:solidFill>
                  <a:schemeClr val="tx1"/>
                </a:solidFill>
              </a:rPr>
              <a:t>EDI</a:t>
            </a:r>
          </a:p>
          <a:p>
            <a:pPr algn="ctr"/>
            <a:r>
              <a:rPr kumimoji="1" lang="ja-JP" altLang="en-US" sz="900" dirty="0">
                <a:solidFill>
                  <a:schemeClr val="tx1"/>
                </a:solidFill>
              </a:rPr>
              <a:t>フォーマット</a:t>
            </a:r>
          </a:p>
        </p:txBody>
      </p:sp>
      <p:sp>
        <p:nvSpPr>
          <p:cNvPr id="76" name="吹き出し: 線 75">
            <a:extLst>
              <a:ext uri="{FF2B5EF4-FFF2-40B4-BE49-F238E27FC236}">
                <a16:creationId xmlns:a16="http://schemas.microsoft.com/office/drawing/2014/main" id="{F6ABB482-411B-46C8-B392-74607A14145E}"/>
              </a:ext>
            </a:extLst>
          </p:cNvPr>
          <p:cNvSpPr/>
          <p:nvPr/>
        </p:nvSpPr>
        <p:spPr>
          <a:xfrm>
            <a:off x="127542" y="768087"/>
            <a:ext cx="2021824" cy="720380"/>
          </a:xfrm>
          <a:prstGeom prst="borderCallout1">
            <a:avLst>
              <a:gd name="adj1" fmla="val 18750"/>
              <a:gd name="adj2" fmla="val 104049"/>
              <a:gd name="adj3" fmla="val 189522"/>
              <a:gd name="adj4" fmla="val 11431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売り手の自社フォーマットを業界標準フォーマットにトランスレータで変換して送信</a:t>
            </a:r>
          </a:p>
        </p:txBody>
      </p:sp>
      <p:sp>
        <p:nvSpPr>
          <p:cNvPr id="95" name="吹き出し: 線 94">
            <a:extLst>
              <a:ext uri="{FF2B5EF4-FFF2-40B4-BE49-F238E27FC236}">
                <a16:creationId xmlns:a16="http://schemas.microsoft.com/office/drawing/2014/main" id="{18A7F20B-7269-45F1-8F8C-92895AAE01E9}"/>
              </a:ext>
            </a:extLst>
          </p:cNvPr>
          <p:cNvSpPr/>
          <p:nvPr/>
        </p:nvSpPr>
        <p:spPr>
          <a:xfrm>
            <a:off x="6915806" y="837934"/>
            <a:ext cx="1923393" cy="701073"/>
          </a:xfrm>
          <a:prstGeom prst="borderCallout1">
            <a:avLst>
              <a:gd name="adj1" fmla="val 13007"/>
              <a:gd name="adj2" fmla="val -3576"/>
              <a:gd name="adj3" fmla="val 178726"/>
              <a:gd name="adj4" fmla="val -108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業界標準フォーマットを買手の自社フォーマットにトランスレータで変換して取込み</a:t>
            </a:r>
          </a:p>
        </p:txBody>
      </p:sp>
    </p:spTree>
    <p:extLst>
      <p:ext uri="{BB962C8B-B14F-4D97-AF65-F5344CB8AC3E}">
        <p14:creationId xmlns:p14="http://schemas.microsoft.com/office/powerpoint/2010/main" val="152447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9166B-B34A-4055-A042-AEAD09AA370C}"/>
              </a:ext>
            </a:extLst>
          </p:cNvPr>
          <p:cNvSpPr>
            <a:spLocks noGrp="1"/>
          </p:cNvSpPr>
          <p:nvPr>
            <p:ph type="title"/>
          </p:nvPr>
        </p:nvSpPr>
        <p:spPr>
          <a:xfrm>
            <a:off x="607655" y="85727"/>
            <a:ext cx="7886700" cy="637504"/>
          </a:xfrm>
        </p:spPr>
        <p:txBody>
          <a:bodyPr>
            <a:noAutofit/>
          </a:bodyPr>
          <a:lstStyle/>
          <a:p>
            <a:pPr algn="ctr"/>
            <a:r>
              <a:rPr lang="en-US" altLang="ja-JP" sz="3600" dirty="0"/>
              <a:t>Open </a:t>
            </a:r>
            <a:r>
              <a:rPr lang="en-US" altLang="ja-JP" sz="3600" dirty="0" err="1"/>
              <a:t>Peppol</a:t>
            </a:r>
            <a:r>
              <a:rPr lang="en-US" altLang="ja-JP" sz="3600" dirty="0"/>
              <a:t> </a:t>
            </a:r>
            <a:r>
              <a:rPr lang="ja-JP" altLang="en-US" sz="3600" dirty="0"/>
              <a:t>との連携（構想）</a:t>
            </a:r>
          </a:p>
        </p:txBody>
      </p:sp>
      <p:sp>
        <p:nvSpPr>
          <p:cNvPr id="3" name="四角形: 角を丸くする 2">
            <a:extLst>
              <a:ext uri="{FF2B5EF4-FFF2-40B4-BE49-F238E27FC236}">
                <a16:creationId xmlns:a16="http://schemas.microsoft.com/office/drawing/2014/main" id="{9AC1E9FF-5138-4769-90DE-FF5AA5B235B1}"/>
              </a:ext>
            </a:extLst>
          </p:cNvPr>
          <p:cNvSpPr/>
          <p:nvPr/>
        </p:nvSpPr>
        <p:spPr>
          <a:xfrm>
            <a:off x="286423" y="999861"/>
            <a:ext cx="2044263"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 name="正方形/長方形 3">
            <a:extLst>
              <a:ext uri="{FF2B5EF4-FFF2-40B4-BE49-F238E27FC236}">
                <a16:creationId xmlns:a16="http://schemas.microsoft.com/office/drawing/2014/main" id="{7C3CD2E6-E4E5-419B-AB9E-E600DFF7BFE6}"/>
              </a:ext>
            </a:extLst>
          </p:cNvPr>
          <p:cNvSpPr/>
          <p:nvPr/>
        </p:nvSpPr>
        <p:spPr>
          <a:xfrm>
            <a:off x="402036" y="1529260"/>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請求書発行</a:t>
            </a:r>
          </a:p>
        </p:txBody>
      </p:sp>
      <p:sp>
        <p:nvSpPr>
          <p:cNvPr id="8" name="正方形/長方形 7">
            <a:extLst>
              <a:ext uri="{FF2B5EF4-FFF2-40B4-BE49-F238E27FC236}">
                <a16:creationId xmlns:a16="http://schemas.microsoft.com/office/drawing/2014/main" id="{5AA67821-7DB2-4C7E-9255-F2C8BD7CE7F1}"/>
              </a:ext>
            </a:extLst>
          </p:cNvPr>
          <p:cNvSpPr/>
          <p:nvPr/>
        </p:nvSpPr>
        <p:spPr>
          <a:xfrm>
            <a:off x="1353223" y="1529260"/>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送信</a:t>
            </a:r>
          </a:p>
        </p:txBody>
      </p:sp>
      <p:sp>
        <p:nvSpPr>
          <p:cNvPr id="9" name="テキスト ボックス 8">
            <a:extLst>
              <a:ext uri="{FF2B5EF4-FFF2-40B4-BE49-F238E27FC236}">
                <a16:creationId xmlns:a16="http://schemas.microsoft.com/office/drawing/2014/main" id="{FE273822-42F2-422E-9CBB-21897B85B38A}"/>
              </a:ext>
            </a:extLst>
          </p:cNvPr>
          <p:cNvSpPr txBox="1"/>
          <p:nvPr/>
        </p:nvSpPr>
        <p:spPr>
          <a:xfrm>
            <a:off x="434195" y="1049214"/>
            <a:ext cx="1838055"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売り手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 name="四角形: 角を丸くする 9">
            <a:extLst>
              <a:ext uri="{FF2B5EF4-FFF2-40B4-BE49-F238E27FC236}">
                <a16:creationId xmlns:a16="http://schemas.microsoft.com/office/drawing/2014/main" id="{902CCDC4-B09B-49BA-ADB6-CBC860932328}"/>
              </a:ext>
            </a:extLst>
          </p:cNvPr>
          <p:cNvSpPr/>
          <p:nvPr/>
        </p:nvSpPr>
        <p:spPr>
          <a:xfrm>
            <a:off x="6829129" y="994613"/>
            <a:ext cx="2044263"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CC714E2C-0303-497B-B49B-7B269A7EDDD0}"/>
              </a:ext>
            </a:extLst>
          </p:cNvPr>
          <p:cNvSpPr/>
          <p:nvPr/>
        </p:nvSpPr>
        <p:spPr>
          <a:xfrm>
            <a:off x="7806591" y="1529262"/>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請求書受領</a:t>
            </a:r>
          </a:p>
        </p:txBody>
      </p:sp>
      <p:sp>
        <p:nvSpPr>
          <p:cNvPr id="13" name="正方形/長方形 12">
            <a:extLst>
              <a:ext uri="{FF2B5EF4-FFF2-40B4-BE49-F238E27FC236}">
                <a16:creationId xmlns:a16="http://schemas.microsoft.com/office/drawing/2014/main" id="{828BDC89-240D-4B3E-9266-956BA839B6EC}"/>
              </a:ext>
            </a:extLst>
          </p:cNvPr>
          <p:cNvSpPr/>
          <p:nvPr/>
        </p:nvSpPr>
        <p:spPr>
          <a:xfrm>
            <a:off x="6949998" y="1526639"/>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受信</a:t>
            </a:r>
          </a:p>
        </p:txBody>
      </p:sp>
      <p:sp>
        <p:nvSpPr>
          <p:cNvPr id="14" name="テキスト ボックス 13">
            <a:extLst>
              <a:ext uri="{FF2B5EF4-FFF2-40B4-BE49-F238E27FC236}">
                <a16:creationId xmlns:a16="http://schemas.microsoft.com/office/drawing/2014/main" id="{3DC0472C-76AA-4B71-BC3B-4A81D350FF0A}"/>
              </a:ext>
            </a:extLst>
          </p:cNvPr>
          <p:cNvSpPr txBox="1"/>
          <p:nvPr/>
        </p:nvSpPr>
        <p:spPr>
          <a:xfrm>
            <a:off x="7059898" y="1034941"/>
            <a:ext cx="1609000"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買い手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5AEE302-C893-424A-A75B-290974FCC29A}"/>
              </a:ext>
            </a:extLst>
          </p:cNvPr>
          <p:cNvSpPr/>
          <p:nvPr/>
        </p:nvSpPr>
        <p:spPr>
          <a:xfrm>
            <a:off x="3702285" y="1483278"/>
            <a:ext cx="1697443" cy="4335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共通</a:t>
            </a:r>
            <a:r>
              <a:rPr kumimoji="1" lang="en-US" altLang="ja-JP" sz="14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4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プロバイダ</a:t>
            </a:r>
          </a:p>
        </p:txBody>
      </p:sp>
      <p:cxnSp>
        <p:nvCxnSpPr>
          <p:cNvPr id="17" name="直線矢印コネクタ 16">
            <a:extLst>
              <a:ext uri="{FF2B5EF4-FFF2-40B4-BE49-F238E27FC236}">
                <a16:creationId xmlns:a16="http://schemas.microsoft.com/office/drawing/2014/main" id="{3C9AB556-76CA-4248-A75C-6375B61E2698}"/>
              </a:ext>
            </a:extLst>
          </p:cNvPr>
          <p:cNvCxnSpPr>
            <a:cxnSpLocks/>
            <a:endCxn id="81" idx="1"/>
          </p:cNvCxnSpPr>
          <p:nvPr/>
        </p:nvCxnSpPr>
        <p:spPr>
          <a:xfrm flipV="1">
            <a:off x="2209816" y="1697421"/>
            <a:ext cx="1254616" cy="2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0E9A67A-B806-4460-9A50-262D36D029DB}"/>
              </a:ext>
            </a:extLst>
          </p:cNvPr>
          <p:cNvCxnSpPr>
            <a:cxnSpLocks/>
            <a:stCxn id="82" idx="3"/>
            <a:endCxn id="13" idx="1"/>
          </p:cNvCxnSpPr>
          <p:nvPr/>
        </p:nvCxnSpPr>
        <p:spPr>
          <a:xfrm>
            <a:off x="5654588" y="1700056"/>
            <a:ext cx="1295410" cy="52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F21670D2-5327-4925-A178-6B0B015B5D44}"/>
              </a:ext>
            </a:extLst>
          </p:cNvPr>
          <p:cNvSpPr/>
          <p:nvPr/>
        </p:nvSpPr>
        <p:spPr>
          <a:xfrm>
            <a:off x="3909590" y="1927096"/>
            <a:ext cx="1252529" cy="286057"/>
          </a:xfrm>
          <a:prstGeom prst="rect">
            <a:avLst/>
          </a:prstGeom>
          <a:solidFill>
            <a:srgbClr val="00B0F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ゲートウェイ</a:t>
            </a:r>
          </a:p>
        </p:txBody>
      </p:sp>
      <p:sp>
        <p:nvSpPr>
          <p:cNvPr id="80" name="Line 6">
            <a:extLst>
              <a:ext uri="{FF2B5EF4-FFF2-40B4-BE49-F238E27FC236}">
                <a16:creationId xmlns:a16="http://schemas.microsoft.com/office/drawing/2014/main" id="{DB800052-F3A7-496F-B2C0-7149555D7DAF}"/>
              </a:ext>
            </a:extLst>
          </p:cNvPr>
          <p:cNvSpPr>
            <a:spLocks noChangeShapeType="1"/>
          </p:cNvSpPr>
          <p:nvPr/>
        </p:nvSpPr>
        <p:spPr bwMode="auto">
          <a:xfrm>
            <a:off x="0" y="692696"/>
            <a:ext cx="9144000" cy="0"/>
          </a:xfrm>
          <a:prstGeom prst="line">
            <a:avLst/>
          </a:prstGeom>
          <a:noFill/>
          <a:ln w="38100">
            <a:solidFill>
              <a:srgbClr val="F79646">
                <a:lumMod val="7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81" name="正方形/長方形 80">
            <a:extLst>
              <a:ext uri="{FF2B5EF4-FFF2-40B4-BE49-F238E27FC236}">
                <a16:creationId xmlns:a16="http://schemas.microsoft.com/office/drawing/2014/main" id="{6072C755-760C-49E4-9064-A9CC6791A45C}"/>
              </a:ext>
            </a:extLst>
          </p:cNvPr>
          <p:cNvSpPr/>
          <p:nvPr/>
        </p:nvSpPr>
        <p:spPr>
          <a:xfrm>
            <a:off x="3464432" y="1480643"/>
            <a:ext cx="265370" cy="4335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sp>
        <p:nvSpPr>
          <p:cNvPr id="82" name="正方形/長方形 81">
            <a:extLst>
              <a:ext uri="{FF2B5EF4-FFF2-40B4-BE49-F238E27FC236}">
                <a16:creationId xmlns:a16="http://schemas.microsoft.com/office/drawing/2014/main" id="{2C4E0F43-1F75-41B1-B15C-E628100D10E7}"/>
              </a:ext>
            </a:extLst>
          </p:cNvPr>
          <p:cNvSpPr/>
          <p:nvPr/>
        </p:nvSpPr>
        <p:spPr>
          <a:xfrm>
            <a:off x="5389218" y="1483278"/>
            <a:ext cx="265370" cy="4335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sp>
        <p:nvSpPr>
          <p:cNvPr id="6" name="コンテンツ プレースホルダー 5">
            <a:extLst>
              <a:ext uri="{FF2B5EF4-FFF2-40B4-BE49-F238E27FC236}">
                <a16:creationId xmlns:a16="http://schemas.microsoft.com/office/drawing/2014/main" id="{9B4CAEAF-836C-4176-B1E9-7A153454ED2F}"/>
              </a:ext>
            </a:extLst>
          </p:cNvPr>
          <p:cNvSpPr>
            <a:spLocks noGrp="1"/>
          </p:cNvSpPr>
          <p:nvPr>
            <p:ph idx="1"/>
          </p:nvPr>
        </p:nvSpPr>
        <p:spPr>
          <a:xfrm>
            <a:off x="623064" y="5728136"/>
            <a:ext cx="8121543" cy="788828"/>
          </a:xfrm>
        </p:spPr>
        <p:txBody>
          <a:bodyPr>
            <a:normAutofit fontScale="62500" lnSpcReduction="20000"/>
          </a:bodyPr>
          <a:lstStyle/>
          <a:p>
            <a:r>
              <a:rPr lang="en-US" altLang="ja-JP" dirty="0"/>
              <a:t>Open </a:t>
            </a:r>
            <a:r>
              <a:rPr lang="en-US" altLang="ja-JP" dirty="0" err="1"/>
              <a:t>Peppol</a:t>
            </a:r>
            <a:r>
              <a:rPr lang="ja-JP" altLang="en-US" dirty="0"/>
              <a:t>と接続するゲートウェイ共通仕様を策定</a:t>
            </a:r>
            <a:endParaRPr lang="en-US" altLang="ja-JP" dirty="0"/>
          </a:p>
          <a:p>
            <a:pPr lvl="1"/>
            <a:r>
              <a:rPr lang="ja-JP" altLang="en-US" dirty="0"/>
              <a:t>電子インボイスメッセージ変換共通仕様</a:t>
            </a:r>
            <a:endParaRPr lang="en-US" altLang="ja-JP" dirty="0"/>
          </a:p>
          <a:p>
            <a:pPr lvl="1"/>
            <a:r>
              <a:rPr lang="ja-JP" altLang="en-US" dirty="0"/>
              <a:t>ゲートウェイ間接続のための共通プロトコル</a:t>
            </a:r>
          </a:p>
        </p:txBody>
      </p:sp>
      <p:sp>
        <p:nvSpPr>
          <p:cNvPr id="45" name="四角形: 角を丸くする 44">
            <a:extLst>
              <a:ext uri="{FF2B5EF4-FFF2-40B4-BE49-F238E27FC236}">
                <a16:creationId xmlns:a16="http://schemas.microsoft.com/office/drawing/2014/main" id="{8739E52E-7BC2-4302-AB88-BB018BD0F9CF}"/>
              </a:ext>
            </a:extLst>
          </p:cNvPr>
          <p:cNvSpPr/>
          <p:nvPr/>
        </p:nvSpPr>
        <p:spPr>
          <a:xfrm>
            <a:off x="309121" y="2690488"/>
            <a:ext cx="2987550"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0177BE03-E6EF-4719-AFA3-24356F3B3D0B}"/>
              </a:ext>
            </a:extLst>
          </p:cNvPr>
          <p:cNvSpPr/>
          <p:nvPr/>
        </p:nvSpPr>
        <p:spPr>
          <a:xfrm>
            <a:off x="418475" y="3203306"/>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請求書発行</a:t>
            </a:r>
          </a:p>
        </p:txBody>
      </p:sp>
      <p:sp>
        <p:nvSpPr>
          <p:cNvPr id="47" name="正方形/長方形 46">
            <a:extLst>
              <a:ext uri="{FF2B5EF4-FFF2-40B4-BE49-F238E27FC236}">
                <a16:creationId xmlns:a16="http://schemas.microsoft.com/office/drawing/2014/main" id="{6F475D7C-F6EB-4E96-835C-7F5D079361C0}"/>
              </a:ext>
            </a:extLst>
          </p:cNvPr>
          <p:cNvSpPr/>
          <p:nvPr/>
        </p:nvSpPr>
        <p:spPr>
          <a:xfrm>
            <a:off x="2320844" y="3203306"/>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送信</a:t>
            </a:r>
          </a:p>
        </p:txBody>
      </p:sp>
      <p:sp>
        <p:nvSpPr>
          <p:cNvPr id="48" name="テキスト ボックス 47">
            <a:extLst>
              <a:ext uri="{FF2B5EF4-FFF2-40B4-BE49-F238E27FC236}">
                <a16:creationId xmlns:a16="http://schemas.microsoft.com/office/drawing/2014/main" id="{8988654A-3AB4-4A6F-9749-E1167C967A0D}"/>
              </a:ext>
            </a:extLst>
          </p:cNvPr>
          <p:cNvSpPr txBox="1"/>
          <p:nvPr/>
        </p:nvSpPr>
        <p:spPr>
          <a:xfrm>
            <a:off x="1275050" y="2680159"/>
            <a:ext cx="1145627"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売り手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50" name="正方形/長方形 49">
            <a:extLst>
              <a:ext uri="{FF2B5EF4-FFF2-40B4-BE49-F238E27FC236}">
                <a16:creationId xmlns:a16="http://schemas.microsoft.com/office/drawing/2014/main" id="{C3006EC9-34B2-425B-A557-9B751EA46ACB}"/>
              </a:ext>
            </a:extLst>
          </p:cNvPr>
          <p:cNvSpPr/>
          <p:nvPr/>
        </p:nvSpPr>
        <p:spPr>
          <a:xfrm>
            <a:off x="7804887" y="3173426"/>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請求書受領</a:t>
            </a:r>
          </a:p>
        </p:txBody>
      </p:sp>
      <p:sp>
        <p:nvSpPr>
          <p:cNvPr id="51" name="正方形/長方形 50">
            <a:extLst>
              <a:ext uri="{FF2B5EF4-FFF2-40B4-BE49-F238E27FC236}">
                <a16:creationId xmlns:a16="http://schemas.microsoft.com/office/drawing/2014/main" id="{1B24A672-7D49-4993-A407-5C86A501B291}"/>
              </a:ext>
            </a:extLst>
          </p:cNvPr>
          <p:cNvSpPr/>
          <p:nvPr/>
        </p:nvSpPr>
        <p:spPr>
          <a:xfrm>
            <a:off x="6018129" y="3176058"/>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受信</a:t>
            </a:r>
          </a:p>
        </p:txBody>
      </p:sp>
      <p:cxnSp>
        <p:nvCxnSpPr>
          <p:cNvPr id="53" name="直線矢印コネクタ 52">
            <a:extLst>
              <a:ext uri="{FF2B5EF4-FFF2-40B4-BE49-F238E27FC236}">
                <a16:creationId xmlns:a16="http://schemas.microsoft.com/office/drawing/2014/main" id="{FFA01B22-287C-481B-A943-699026EE9609}"/>
              </a:ext>
            </a:extLst>
          </p:cNvPr>
          <p:cNvCxnSpPr>
            <a:cxnSpLocks/>
            <a:stCxn id="47" idx="3"/>
            <a:endCxn id="56" idx="1"/>
          </p:cNvCxnSpPr>
          <p:nvPr/>
        </p:nvCxnSpPr>
        <p:spPr>
          <a:xfrm flipV="1">
            <a:off x="3177437" y="3376065"/>
            <a:ext cx="732154" cy="5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CA657771-4A9D-4F13-B935-AB6E8BD18866}"/>
              </a:ext>
            </a:extLst>
          </p:cNvPr>
          <p:cNvSpPr/>
          <p:nvPr/>
        </p:nvSpPr>
        <p:spPr>
          <a:xfrm>
            <a:off x="1359141" y="3209701"/>
            <a:ext cx="951188" cy="357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a:t>
            </a: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sp>
        <p:nvSpPr>
          <p:cNvPr id="55" name="正方形/長方形 54">
            <a:extLst>
              <a:ext uri="{FF2B5EF4-FFF2-40B4-BE49-F238E27FC236}">
                <a16:creationId xmlns:a16="http://schemas.microsoft.com/office/drawing/2014/main" id="{19BFD16F-3F3F-4006-BB68-72B65AE38BCF}"/>
              </a:ext>
            </a:extLst>
          </p:cNvPr>
          <p:cNvSpPr/>
          <p:nvPr/>
        </p:nvSpPr>
        <p:spPr>
          <a:xfrm>
            <a:off x="6879974" y="3173426"/>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標準データ変換</a:t>
            </a:r>
          </a:p>
        </p:txBody>
      </p:sp>
      <p:sp>
        <p:nvSpPr>
          <p:cNvPr id="56" name="正方形/長方形 55">
            <a:extLst>
              <a:ext uri="{FF2B5EF4-FFF2-40B4-BE49-F238E27FC236}">
                <a16:creationId xmlns:a16="http://schemas.microsoft.com/office/drawing/2014/main" id="{E4989BD8-32F0-4FFC-9B6B-7C6BC1600135}"/>
              </a:ext>
            </a:extLst>
          </p:cNvPr>
          <p:cNvSpPr/>
          <p:nvPr/>
        </p:nvSpPr>
        <p:spPr>
          <a:xfrm>
            <a:off x="3909591" y="3159287"/>
            <a:ext cx="1236943" cy="433556"/>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VAN</a:t>
            </a:r>
            <a:r>
              <a:rPr kumimoji="1" lang="ja-JP" altLang="en-US" sz="1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サービス</a:t>
            </a:r>
          </a:p>
        </p:txBody>
      </p:sp>
      <p:sp>
        <p:nvSpPr>
          <p:cNvPr id="58" name="四角形: 角を丸くする 57">
            <a:extLst>
              <a:ext uri="{FF2B5EF4-FFF2-40B4-BE49-F238E27FC236}">
                <a16:creationId xmlns:a16="http://schemas.microsoft.com/office/drawing/2014/main" id="{80F6D696-50C5-47A9-984C-A64C713B16A8}"/>
              </a:ext>
            </a:extLst>
          </p:cNvPr>
          <p:cNvSpPr/>
          <p:nvPr/>
        </p:nvSpPr>
        <p:spPr>
          <a:xfrm>
            <a:off x="5930448" y="2673473"/>
            <a:ext cx="2987550"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9" name="正方形/長方形 58">
            <a:extLst>
              <a:ext uri="{FF2B5EF4-FFF2-40B4-BE49-F238E27FC236}">
                <a16:creationId xmlns:a16="http://schemas.microsoft.com/office/drawing/2014/main" id="{9633CA0C-41EC-405B-8B46-6FE0E3F55C86}"/>
              </a:ext>
            </a:extLst>
          </p:cNvPr>
          <p:cNvSpPr/>
          <p:nvPr/>
        </p:nvSpPr>
        <p:spPr>
          <a:xfrm>
            <a:off x="7824514" y="3182281"/>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請求書受領</a:t>
            </a:r>
          </a:p>
        </p:txBody>
      </p:sp>
      <p:sp>
        <p:nvSpPr>
          <p:cNvPr id="61" name="正方形/長方形 60">
            <a:extLst>
              <a:ext uri="{FF2B5EF4-FFF2-40B4-BE49-F238E27FC236}">
                <a16:creationId xmlns:a16="http://schemas.microsoft.com/office/drawing/2014/main" id="{A0357CE5-8B49-47B1-8E11-166CA2CC25EF}"/>
              </a:ext>
            </a:extLst>
          </p:cNvPr>
          <p:cNvSpPr/>
          <p:nvPr/>
        </p:nvSpPr>
        <p:spPr>
          <a:xfrm>
            <a:off x="6037756" y="3184913"/>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受信</a:t>
            </a:r>
          </a:p>
        </p:txBody>
      </p:sp>
      <p:sp>
        <p:nvSpPr>
          <p:cNvPr id="62" name="テキスト ボックス 61">
            <a:extLst>
              <a:ext uri="{FF2B5EF4-FFF2-40B4-BE49-F238E27FC236}">
                <a16:creationId xmlns:a16="http://schemas.microsoft.com/office/drawing/2014/main" id="{8FB62D24-8F7D-4D14-ADB3-0AD699AC9467}"/>
              </a:ext>
            </a:extLst>
          </p:cNvPr>
          <p:cNvSpPr txBox="1"/>
          <p:nvPr/>
        </p:nvSpPr>
        <p:spPr>
          <a:xfrm>
            <a:off x="6823405" y="2658357"/>
            <a:ext cx="1171865"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買い手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63" name="正方形/長方形 62">
            <a:extLst>
              <a:ext uri="{FF2B5EF4-FFF2-40B4-BE49-F238E27FC236}">
                <a16:creationId xmlns:a16="http://schemas.microsoft.com/office/drawing/2014/main" id="{246C0282-1665-4074-82A1-E6BF4DD49CEC}"/>
              </a:ext>
            </a:extLst>
          </p:cNvPr>
          <p:cNvSpPr/>
          <p:nvPr/>
        </p:nvSpPr>
        <p:spPr>
          <a:xfrm>
            <a:off x="6899601" y="3182281"/>
            <a:ext cx="951188" cy="357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a:t>
            </a: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cxnSp>
        <p:nvCxnSpPr>
          <p:cNvPr id="64" name="直線矢印コネクタ 63">
            <a:extLst>
              <a:ext uri="{FF2B5EF4-FFF2-40B4-BE49-F238E27FC236}">
                <a16:creationId xmlns:a16="http://schemas.microsoft.com/office/drawing/2014/main" id="{13C91F01-B779-44E5-8209-446E8D32FA09}"/>
              </a:ext>
            </a:extLst>
          </p:cNvPr>
          <p:cNvCxnSpPr>
            <a:cxnSpLocks/>
            <a:stCxn id="56" idx="3"/>
            <a:endCxn id="61" idx="1"/>
          </p:cNvCxnSpPr>
          <p:nvPr/>
        </p:nvCxnSpPr>
        <p:spPr>
          <a:xfrm flipV="1">
            <a:off x="5146534" y="3363589"/>
            <a:ext cx="891222" cy="124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28C105A1-CD6D-400B-8E19-B1AF586C09AA}"/>
              </a:ext>
            </a:extLst>
          </p:cNvPr>
          <p:cNvSpPr/>
          <p:nvPr/>
        </p:nvSpPr>
        <p:spPr>
          <a:xfrm>
            <a:off x="3894002" y="4854954"/>
            <a:ext cx="1268117" cy="433556"/>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Open </a:t>
            </a:r>
            <a:r>
              <a:rPr kumimoji="1" lang="en-US" altLang="ja-JP" sz="1400" b="1" i="0" u="none" strike="noStrike" kern="1200" cap="none" spc="0" normalizeH="0" baseline="0" noProof="0" dirty="0" err="1">
                <a:ln>
                  <a:noFill/>
                </a:ln>
                <a:solidFill>
                  <a:prstClr val="black"/>
                </a:solidFill>
                <a:effectLst/>
                <a:uLnTx/>
                <a:uFillTx/>
                <a:latin typeface="Calibri" panose="020F0502020204030204"/>
                <a:ea typeface="游ゴシック" panose="020B0400000000000000" pitchFamily="50" charset="-128"/>
                <a:cs typeface="+mn-cs"/>
              </a:rPr>
              <a:t>Peppol</a:t>
            </a:r>
            <a:endParaRPr kumimoji="1" lang="en-US" altLang="ja-JP" sz="1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アクセスポイント</a:t>
            </a:r>
          </a:p>
        </p:txBody>
      </p:sp>
      <p:sp>
        <p:nvSpPr>
          <p:cNvPr id="66" name="四角形: 角を丸くする 65">
            <a:extLst>
              <a:ext uri="{FF2B5EF4-FFF2-40B4-BE49-F238E27FC236}">
                <a16:creationId xmlns:a16="http://schemas.microsoft.com/office/drawing/2014/main" id="{ACD97CA7-4196-4CCB-82EC-486792D877DB}"/>
              </a:ext>
            </a:extLst>
          </p:cNvPr>
          <p:cNvSpPr/>
          <p:nvPr/>
        </p:nvSpPr>
        <p:spPr>
          <a:xfrm>
            <a:off x="298610" y="4382661"/>
            <a:ext cx="2987550"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 name="正方形/長方形 66">
            <a:extLst>
              <a:ext uri="{FF2B5EF4-FFF2-40B4-BE49-F238E27FC236}">
                <a16:creationId xmlns:a16="http://schemas.microsoft.com/office/drawing/2014/main" id="{F4CBEA4C-3D12-4605-93EB-102562C8B6EC}"/>
              </a:ext>
            </a:extLst>
          </p:cNvPr>
          <p:cNvSpPr/>
          <p:nvPr/>
        </p:nvSpPr>
        <p:spPr>
          <a:xfrm>
            <a:off x="407964" y="4895479"/>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請求書発行</a:t>
            </a:r>
          </a:p>
        </p:txBody>
      </p:sp>
      <p:sp>
        <p:nvSpPr>
          <p:cNvPr id="68" name="正方形/長方形 67">
            <a:extLst>
              <a:ext uri="{FF2B5EF4-FFF2-40B4-BE49-F238E27FC236}">
                <a16:creationId xmlns:a16="http://schemas.microsoft.com/office/drawing/2014/main" id="{542CC322-EB61-4865-8904-5F1D8913E67C}"/>
              </a:ext>
            </a:extLst>
          </p:cNvPr>
          <p:cNvSpPr/>
          <p:nvPr/>
        </p:nvSpPr>
        <p:spPr>
          <a:xfrm>
            <a:off x="2310333" y="4895479"/>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送信</a:t>
            </a:r>
          </a:p>
        </p:txBody>
      </p:sp>
      <p:sp>
        <p:nvSpPr>
          <p:cNvPr id="69" name="テキスト ボックス 68">
            <a:extLst>
              <a:ext uri="{FF2B5EF4-FFF2-40B4-BE49-F238E27FC236}">
                <a16:creationId xmlns:a16="http://schemas.microsoft.com/office/drawing/2014/main" id="{8D1C4E61-9FB1-43FF-B6D1-49024C4A3BEA}"/>
              </a:ext>
            </a:extLst>
          </p:cNvPr>
          <p:cNvSpPr txBox="1"/>
          <p:nvPr/>
        </p:nvSpPr>
        <p:spPr>
          <a:xfrm>
            <a:off x="1264539" y="4372332"/>
            <a:ext cx="1145627"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売り手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Open</a:t>
            </a: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1400" b="0" i="0" u="none" strike="noStrike" kern="1200" cap="none" spc="0" normalizeH="0" baseline="0" noProof="0" dirty="0" err="1">
                <a:ln>
                  <a:noFill/>
                </a:ln>
                <a:solidFill>
                  <a:prstClr val="black"/>
                </a:solidFill>
                <a:effectLst/>
                <a:uLnTx/>
                <a:uFillTx/>
                <a:latin typeface="Calibri" panose="020F0502020204030204"/>
                <a:ea typeface="游ゴシック" panose="020B0400000000000000" pitchFamily="50" charset="-128"/>
                <a:cs typeface="+mn-cs"/>
              </a:rPr>
              <a:t>Peppol</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71" name="正方形/長方形 70">
            <a:extLst>
              <a:ext uri="{FF2B5EF4-FFF2-40B4-BE49-F238E27FC236}">
                <a16:creationId xmlns:a16="http://schemas.microsoft.com/office/drawing/2014/main" id="{162E5353-4352-4480-845A-2C4A51CB5E04}"/>
              </a:ext>
            </a:extLst>
          </p:cNvPr>
          <p:cNvSpPr/>
          <p:nvPr/>
        </p:nvSpPr>
        <p:spPr>
          <a:xfrm>
            <a:off x="7853915" y="4875440"/>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請求書受領</a:t>
            </a:r>
          </a:p>
        </p:txBody>
      </p:sp>
      <p:sp>
        <p:nvSpPr>
          <p:cNvPr id="72" name="正方形/長方形 71">
            <a:extLst>
              <a:ext uri="{FF2B5EF4-FFF2-40B4-BE49-F238E27FC236}">
                <a16:creationId xmlns:a16="http://schemas.microsoft.com/office/drawing/2014/main" id="{61903595-0D3B-47AB-892A-CFDF8E2E2FF8}"/>
              </a:ext>
            </a:extLst>
          </p:cNvPr>
          <p:cNvSpPr/>
          <p:nvPr/>
        </p:nvSpPr>
        <p:spPr>
          <a:xfrm>
            <a:off x="6067157" y="4878072"/>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受信</a:t>
            </a:r>
          </a:p>
        </p:txBody>
      </p:sp>
      <p:cxnSp>
        <p:nvCxnSpPr>
          <p:cNvPr id="83" name="直線矢印コネクタ 82">
            <a:extLst>
              <a:ext uri="{FF2B5EF4-FFF2-40B4-BE49-F238E27FC236}">
                <a16:creationId xmlns:a16="http://schemas.microsoft.com/office/drawing/2014/main" id="{D88C9781-3E04-4838-90AC-8BE258CB1242}"/>
              </a:ext>
            </a:extLst>
          </p:cNvPr>
          <p:cNvCxnSpPr>
            <a:cxnSpLocks/>
            <a:stCxn id="68" idx="3"/>
            <a:endCxn id="65" idx="1"/>
          </p:cNvCxnSpPr>
          <p:nvPr/>
        </p:nvCxnSpPr>
        <p:spPr>
          <a:xfrm flipV="1">
            <a:off x="3166926" y="5071732"/>
            <a:ext cx="727076" cy="24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A00FEDE7-033C-4EE0-83AC-987E133AC5F4}"/>
              </a:ext>
            </a:extLst>
          </p:cNvPr>
          <p:cNvSpPr/>
          <p:nvPr/>
        </p:nvSpPr>
        <p:spPr>
          <a:xfrm>
            <a:off x="1348630" y="4901874"/>
            <a:ext cx="951188" cy="357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err="1">
                <a:ln>
                  <a:noFill/>
                </a:ln>
                <a:solidFill>
                  <a:prstClr val="white"/>
                </a:solidFill>
                <a:effectLst/>
                <a:uLnTx/>
                <a:uFillTx/>
                <a:latin typeface="Calibri" panose="020F0502020204030204"/>
                <a:ea typeface="游ゴシック" panose="020B0400000000000000" pitchFamily="50" charset="-128"/>
                <a:cs typeface="+mn-cs"/>
              </a:rPr>
              <a:t>Peppol</a:t>
            </a:r>
            <a:endPar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sp>
        <p:nvSpPr>
          <p:cNvPr id="87" name="正方形/長方形 86">
            <a:extLst>
              <a:ext uri="{FF2B5EF4-FFF2-40B4-BE49-F238E27FC236}">
                <a16:creationId xmlns:a16="http://schemas.microsoft.com/office/drawing/2014/main" id="{31912DC6-E442-491D-88AF-315CC5365009}"/>
              </a:ext>
            </a:extLst>
          </p:cNvPr>
          <p:cNvSpPr/>
          <p:nvPr/>
        </p:nvSpPr>
        <p:spPr>
          <a:xfrm>
            <a:off x="6929002" y="4875440"/>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標準データ変換</a:t>
            </a:r>
          </a:p>
        </p:txBody>
      </p:sp>
      <p:sp>
        <p:nvSpPr>
          <p:cNvPr id="89" name="四角形: 角を丸くする 88">
            <a:extLst>
              <a:ext uri="{FF2B5EF4-FFF2-40B4-BE49-F238E27FC236}">
                <a16:creationId xmlns:a16="http://schemas.microsoft.com/office/drawing/2014/main" id="{80373C1F-8DBC-49EC-8E43-BEAB9ACB8831}"/>
              </a:ext>
            </a:extLst>
          </p:cNvPr>
          <p:cNvSpPr/>
          <p:nvPr/>
        </p:nvSpPr>
        <p:spPr>
          <a:xfrm>
            <a:off x="5963305" y="4375919"/>
            <a:ext cx="2987550"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0" name="正方形/長方形 89">
            <a:extLst>
              <a:ext uri="{FF2B5EF4-FFF2-40B4-BE49-F238E27FC236}">
                <a16:creationId xmlns:a16="http://schemas.microsoft.com/office/drawing/2014/main" id="{16CBF9BA-77A1-4A91-8690-BD911DE4DFF0}"/>
              </a:ext>
            </a:extLst>
          </p:cNvPr>
          <p:cNvSpPr/>
          <p:nvPr/>
        </p:nvSpPr>
        <p:spPr>
          <a:xfrm>
            <a:off x="7873542" y="4884295"/>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請求書受領</a:t>
            </a:r>
          </a:p>
        </p:txBody>
      </p:sp>
      <p:sp>
        <p:nvSpPr>
          <p:cNvPr id="91" name="正方形/長方形 90">
            <a:extLst>
              <a:ext uri="{FF2B5EF4-FFF2-40B4-BE49-F238E27FC236}">
                <a16:creationId xmlns:a16="http://schemas.microsoft.com/office/drawing/2014/main" id="{5E730D1A-B714-4A15-B036-5BEAF4BE7F84}"/>
              </a:ext>
            </a:extLst>
          </p:cNvPr>
          <p:cNvSpPr/>
          <p:nvPr/>
        </p:nvSpPr>
        <p:spPr>
          <a:xfrm>
            <a:off x="6086784" y="4886927"/>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受信</a:t>
            </a:r>
          </a:p>
        </p:txBody>
      </p:sp>
      <p:sp>
        <p:nvSpPr>
          <p:cNvPr id="92" name="テキスト ボックス 91">
            <a:extLst>
              <a:ext uri="{FF2B5EF4-FFF2-40B4-BE49-F238E27FC236}">
                <a16:creationId xmlns:a16="http://schemas.microsoft.com/office/drawing/2014/main" id="{51C6D83E-F0CC-4907-9F89-352F46103214}"/>
              </a:ext>
            </a:extLst>
          </p:cNvPr>
          <p:cNvSpPr txBox="1"/>
          <p:nvPr/>
        </p:nvSpPr>
        <p:spPr>
          <a:xfrm>
            <a:off x="6872433" y="4360371"/>
            <a:ext cx="1171865"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買い手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Open </a:t>
            </a:r>
            <a:r>
              <a:rPr kumimoji="1" lang="en-US" altLang="ja-JP" sz="1400" b="0" i="0" u="none" strike="noStrike" kern="1200" cap="none" spc="0" normalizeH="0" baseline="0" noProof="0" dirty="0" err="1">
                <a:ln>
                  <a:noFill/>
                </a:ln>
                <a:solidFill>
                  <a:prstClr val="black"/>
                </a:solidFill>
                <a:effectLst/>
                <a:uLnTx/>
                <a:uFillTx/>
                <a:latin typeface="Calibri" panose="020F0502020204030204"/>
                <a:ea typeface="游ゴシック" panose="020B0400000000000000" pitchFamily="50" charset="-128"/>
                <a:cs typeface="+mn-cs"/>
              </a:rPr>
              <a:t>Peppol</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93" name="正方形/長方形 92">
            <a:extLst>
              <a:ext uri="{FF2B5EF4-FFF2-40B4-BE49-F238E27FC236}">
                <a16:creationId xmlns:a16="http://schemas.microsoft.com/office/drawing/2014/main" id="{26817DDB-1DF9-40B3-ADE5-3AC863A7AF97}"/>
              </a:ext>
            </a:extLst>
          </p:cNvPr>
          <p:cNvSpPr/>
          <p:nvPr/>
        </p:nvSpPr>
        <p:spPr>
          <a:xfrm>
            <a:off x="6948629" y="4884295"/>
            <a:ext cx="951188" cy="357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err="1">
                <a:ln>
                  <a:noFill/>
                </a:ln>
                <a:solidFill>
                  <a:prstClr val="white"/>
                </a:solidFill>
                <a:effectLst/>
                <a:uLnTx/>
                <a:uFillTx/>
                <a:latin typeface="Calibri" panose="020F0502020204030204"/>
                <a:ea typeface="游ゴシック" panose="020B0400000000000000" pitchFamily="50" charset="-128"/>
                <a:cs typeface="+mn-cs"/>
              </a:rPr>
              <a:t>Peppol</a:t>
            </a:r>
            <a:endPar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cxnSp>
        <p:nvCxnSpPr>
          <p:cNvPr id="94" name="直線矢印コネクタ 93">
            <a:extLst>
              <a:ext uri="{FF2B5EF4-FFF2-40B4-BE49-F238E27FC236}">
                <a16:creationId xmlns:a16="http://schemas.microsoft.com/office/drawing/2014/main" id="{79E8122A-405E-4BF1-AC06-95D6DF09B1CB}"/>
              </a:ext>
            </a:extLst>
          </p:cNvPr>
          <p:cNvCxnSpPr>
            <a:cxnSpLocks/>
            <a:stCxn id="65" idx="3"/>
            <a:endCxn id="91" idx="1"/>
          </p:cNvCxnSpPr>
          <p:nvPr/>
        </p:nvCxnSpPr>
        <p:spPr>
          <a:xfrm flipV="1">
            <a:off x="5162119" y="5065603"/>
            <a:ext cx="924665" cy="61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曲線 33">
            <a:extLst>
              <a:ext uri="{FF2B5EF4-FFF2-40B4-BE49-F238E27FC236}">
                <a16:creationId xmlns:a16="http://schemas.microsoft.com/office/drawing/2014/main" id="{DDA8B6BA-C0BF-4655-A34F-8AD18A87E07B}"/>
              </a:ext>
            </a:extLst>
          </p:cNvPr>
          <p:cNvCxnSpPr>
            <a:cxnSpLocks/>
            <a:stCxn id="110" idx="1"/>
            <a:endCxn id="33" idx="1"/>
          </p:cNvCxnSpPr>
          <p:nvPr/>
        </p:nvCxnSpPr>
        <p:spPr>
          <a:xfrm rot="10800000" flipH="1">
            <a:off x="3904156" y="2070125"/>
            <a:ext cx="5434" cy="2631748"/>
          </a:xfrm>
          <a:prstGeom prst="curvedConnector3">
            <a:avLst>
              <a:gd name="adj1" fmla="val -904228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曲線 36">
            <a:extLst>
              <a:ext uri="{FF2B5EF4-FFF2-40B4-BE49-F238E27FC236}">
                <a16:creationId xmlns:a16="http://schemas.microsoft.com/office/drawing/2014/main" id="{F2169339-A7C3-418C-ABC7-27A55854F163}"/>
              </a:ext>
            </a:extLst>
          </p:cNvPr>
          <p:cNvCxnSpPr>
            <a:cxnSpLocks/>
            <a:stCxn id="110" idx="1"/>
            <a:endCxn id="99" idx="1"/>
          </p:cNvCxnSpPr>
          <p:nvPr/>
        </p:nvCxnSpPr>
        <p:spPr>
          <a:xfrm rot="10800000" flipH="1">
            <a:off x="3904155" y="3747529"/>
            <a:ext cx="5255" cy="954345"/>
          </a:xfrm>
          <a:prstGeom prst="curvedConnector3">
            <a:avLst>
              <a:gd name="adj1" fmla="val -435014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曲線 38">
            <a:extLst>
              <a:ext uri="{FF2B5EF4-FFF2-40B4-BE49-F238E27FC236}">
                <a16:creationId xmlns:a16="http://schemas.microsoft.com/office/drawing/2014/main" id="{E438143E-6A0C-4AB9-A52D-B79573110553}"/>
              </a:ext>
            </a:extLst>
          </p:cNvPr>
          <p:cNvCxnSpPr>
            <a:cxnSpLocks/>
          </p:cNvCxnSpPr>
          <p:nvPr/>
        </p:nvCxnSpPr>
        <p:spPr>
          <a:xfrm flipH="1">
            <a:off x="5114734" y="2070125"/>
            <a:ext cx="21020" cy="2631748"/>
          </a:xfrm>
          <a:prstGeom prst="curvedConnector3">
            <a:avLst>
              <a:gd name="adj1" fmla="val -238757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曲線 42">
            <a:extLst>
              <a:ext uri="{FF2B5EF4-FFF2-40B4-BE49-F238E27FC236}">
                <a16:creationId xmlns:a16="http://schemas.microsoft.com/office/drawing/2014/main" id="{008073AB-B09A-4B70-8D74-5D19FBE7E779}"/>
              </a:ext>
            </a:extLst>
          </p:cNvPr>
          <p:cNvCxnSpPr>
            <a:cxnSpLocks/>
            <a:stCxn id="99" idx="3"/>
            <a:endCxn id="110" idx="3"/>
          </p:cNvCxnSpPr>
          <p:nvPr/>
        </p:nvCxnSpPr>
        <p:spPr>
          <a:xfrm flipH="1">
            <a:off x="5141099" y="3747528"/>
            <a:ext cx="5255" cy="954345"/>
          </a:xfrm>
          <a:prstGeom prst="curvedConnector3">
            <a:avLst>
              <a:gd name="adj1" fmla="val -435014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7D4FDE14-E5D6-40A7-B3E2-17F2F9C382A9}"/>
              </a:ext>
            </a:extLst>
          </p:cNvPr>
          <p:cNvSpPr/>
          <p:nvPr/>
        </p:nvSpPr>
        <p:spPr>
          <a:xfrm>
            <a:off x="3909411" y="3604499"/>
            <a:ext cx="1236943" cy="286057"/>
          </a:xfrm>
          <a:prstGeom prst="rect">
            <a:avLst/>
          </a:prstGeom>
          <a:solidFill>
            <a:srgbClr val="00B0F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ゲートウェイ</a:t>
            </a:r>
          </a:p>
        </p:txBody>
      </p:sp>
      <p:sp>
        <p:nvSpPr>
          <p:cNvPr id="110" name="正方形/長方形 109">
            <a:extLst>
              <a:ext uri="{FF2B5EF4-FFF2-40B4-BE49-F238E27FC236}">
                <a16:creationId xmlns:a16="http://schemas.microsoft.com/office/drawing/2014/main" id="{88107166-B7E7-4086-90D4-08350C127F9B}"/>
              </a:ext>
            </a:extLst>
          </p:cNvPr>
          <p:cNvSpPr/>
          <p:nvPr/>
        </p:nvSpPr>
        <p:spPr>
          <a:xfrm>
            <a:off x="3904156" y="4558844"/>
            <a:ext cx="1236943" cy="286057"/>
          </a:xfrm>
          <a:prstGeom prst="rect">
            <a:avLst/>
          </a:prstGeom>
          <a:solidFill>
            <a:srgbClr val="00B0F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ゲートウェイ</a:t>
            </a:r>
          </a:p>
        </p:txBody>
      </p:sp>
      <p:sp>
        <p:nvSpPr>
          <p:cNvPr id="117" name="吹き出し: 線 116">
            <a:extLst>
              <a:ext uri="{FF2B5EF4-FFF2-40B4-BE49-F238E27FC236}">
                <a16:creationId xmlns:a16="http://schemas.microsoft.com/office/drawing/2014/main" id="{45CCD337-7872-44B3-B661-0327C133FEB4}"/>
              </a:ext>
            </a:extLst>
          </p:cNvPr>
          <p:cNvSpPr/>
          <p:nvPr/>
        </p:nvSpPr>
        <p:spPr>
          <a:xfrm>
            <a:off x="3757943" y="816328"/>
            <a:ext cx="1628114" cy="312123"/>
          </a:xfrm>
          <a:prstGeom prst="borderCallout1">
            <a:avLst>
              <a:gd name="adj1" fmla="val 13007"/>
              <a:gd name="adj2" fmla="val -3576"/>
              <a:gd name="adj3" fmla="val 235292"/>
              <a:gd name="adj4" fmla="val -1006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変換</a:t>
            </a:r>
          </a:p>
        </p:txBody>
      </p:sp>
      <p:cxnSp>
        <p:nvCxnSpPr>
          <p:cNvPr id="119" name="直線コネクタ 118">
            <a:extLst>
              <a:ext uri="{FF2B5EF4-FFF2-40B4-BE49-F238E27FC236}">
                <a16:creationId xmlns:a16="http://schemas.microsoft.com/office/drawing/2014/main" id="{125D6F1F-BB83-4702-B679-62E8AA4EB90C}"/>
              </a:ext>
            </a:extLst>
          </p:cNvPr>
          <p:cNvCxnSpPr>
            <a:cxnSpLocks/>
            <a:endCxn id="82" idx="0"/>
          </p:cNvCxnSpPr>
          <p:nvPr/>
        </p:nvCxnSpPr>
        <p:spPr>
          <a:xfrm>
            <a:off x="5448703" y="869611"/>
            <a:ext cx="73200" cy="61366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四角形: メモ 6">
            <a:extLst>
              <a:ext uri="{FF2B5EF4-FFF2-40B4-BE49-F238E27FC236}">
                <a16:creationId xmlns:a16="http://schemas.microsoft.com/office/drawing/2014/main" id="{7981005A-F186-4EB9-A429-8A5961EF58C6}"/>
              </a:ext>
            </a:extLst>
          </p:cNvPr>
          <p:cNvSpPr/>
          <p:nvPr/>
        </p:nvSpPr>
        <p:spPr>
          <a:xfrm>
            <a:off x="3994726" y="1217213"/>
            <a:ext cx="1096129" cy="35362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フォーマット</a:t>
            </a:r>
          </a:p>
        </p:txBody>
      </p:sp>
      <p:sp>
        <p:nvSpPr>
          <p:cNvPr id="70" name="四角形: メモ 69">
            <a:extLst>
              <a:ext uri="{FF2B5EF4-FFF2-40B4-BE49-F238E27FC236}">
                <a16:creationId xmlns:a16="http://schemas.microsoft.com/office/drawing/2014/main" id="{43DA70BD-746F-4F34-B6FE-E7529C684846}"/>
              </a:ext>
            </a:extLst>
          </p:cNvPr>
          <p:cNvSpPr/>
          <p:nvPr/>
        </p:nvSpPr>
        <p:spPr>
          <a:xfrm>
            <a:off x="4126954" y="2871927"/>
            <a:ext cx="873329" cy="35362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a:t>
            </a:r>
            <a:r>
              <a:rPr kumimoji="1" lang="en-US" altLang="ja-JP"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フォーマット</a:t>
            </a:r>
          </a:p>
        </p:txBody>
      </p:sp>
      <p:sp>
        <p:nvSpPr>
          <p:cNvPr id="73" name="四角形: メモ 72">
            <a:extLst>
              <a:ext uri="{FF2B5EF4-FFF2-40B4-BE49-F238E27FC236}">
                <a16:creationId xmlns:a16="http://schemas.microsoft.com/office/drawing/2014/main" id="{2A889270-33F5-41E7-90A2-1E10FD2F075D}"/>
              </a:ext>
            </a:extLst>
          </p:cNvPr>
          <p:cNvSpPr/>
          <p:nvPr/>
        </p:nvSpPr>
        <p:spPr>
          <a:xfrm>
            <a:off x="2415429" y="1292775"/>
            <a:ext cx="997535"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売り手</a:t>
            </a:r>
            <a:endParaRPr kumimoji="1" lang="en-US" altLang="ja-JP"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フォーマット</a:t>
            </a:r>
          </a:p>
        </p:txBody>
      </p:sp>
      <p:sp>
        <p:nvSpPr>
          <p:cNvPr id="74" name="四角形: メモ 73">
            <a:extLst>
              <a:ext uri="{FF2B5EF4-FFF2-40B4-BE49-F238E27FC236}">
                <a16:creationId xmlns:a16="http://schemas.microsoft.com/office/drawing/2014/main" id="{7989B854-BCD0-429C-800C-9483DCC92326}"/>
              </a:ext>
            </a:extLst>
          </p:cNvPr>
          <p:cNvSpPr/>
          <p:nvPr/>
        </p:nvSpPr>
        <p:spPr>
          <a:xfrm>
            <a:off x="5724708" y="1281661"/>
            <a:ext cx="1014626"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買い手</a:t>
            </a:r>
            <a:endParaRPr kumimoji="1" lang="en-US" altLang="ja-JP"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フォーマット</a:t>
            </a:r>
          </a:p>
        </p:txBody>
      </p:sp>
      <p:sp>
        <p:nvSpPr>
          <p:cNvPr id="75" name="四角形: メモ 74">
            <a:extLst>
              <a:ext uri="{FF2B5EF4-FFF2-40B4-BE49-F238E27FC236}">
                <a16:creationId xmlns:a16="http://schemas.microsoft.com/office/drawing/2014/main" id="{B00D0096-FD27-44EE-A2EA-0603F33385A8}"/>
              </a:ext>
            </a:extLst>
          </p:cNvPr>
          <p:cNvSpPr/>
          <p:nvPr/>
        </p:nvSpPr>
        <p:spPr>
          <a:xfrm>
            <a:off x="4108801" y="5259226"/>
            <a:ext cx="884408" cy="314490"/>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PEPPOL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フォーマット</a:t>
            </a:r>
          </a:p>
        </p:txBody>
      </p:sp>
      <p:cxnSp>
        <p:nvCxnSpPr>
          <p:cNvPr id="76" name="コネクタ: 曲線 75">
            <a:extLst>
              <a:ext uri="{FF2B5EF4-FFF2-40B4-BE49-F238E27FC236}">
                <a16:creationId xmlns:a16="http://schemas.microsoft.com/office/drawing/2014/main" id="{E37A2868-547C-439F-900C-243EFBB1D23B}"/>
              </a:ext>
            </a:extLst>
          </p:cNvPr>
          <p:cNvCxnSpPr>
            <a:cxnSpLocks/>
            <a:stCxn id="99" idx="1"/>
            <a:endCxn id="33" idx="1"/>
          </p:cNvCxnSpPr>
          <p:nvPr/>
        </p:nvCxnSpPr>
        <p:spPr>
          <a:xfrm rot="10800000" flipH="1">
            <a:off x="3909410" y="2070126"/>
            <a:ext cx="179" cy="1677403"/>
          </a:xfrm>
          <a:prstGeom prst="curvedConnector3">
            <a:avLst>
              <a:gd name="adj1" fmla="val -1277094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E56B2931-7C32-4D86-94A8-FBB46FDF97D5}"/>
              </a:ext>
            </a:extLst>
          </p:cNvPr>
          <p:cNvCxnSpPr>
            <a:cxnSpLocks/>
            <a:stCxn id="33" idx="3"/>
            <a:endCxn id="99" idx="3"/>
          </p:cNvCxnSpPr>
          <p:nvPr/>
        </p:nvCxnSpPr>
        <p:spPr>
          <a:xfrm flipH="1">
            <a:off x="5146354" y="2070125"/>
            <a:ext cx="15765" cy="1677403"/>
          </a:xfrm>
          <a:prstGeom prst="curvedConnector3">
            <a:avLst>
              <a:gd name="adj1" fmla="val -145004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四角形: メモ 77">
            <a:extLst>
              <a:ext uri="{FF2B5EF4-FFF2-40B4-BE49-F238E27FC236}">
                <a16:creationId xmlns:a16="http://schemas.microsoft.com/office/drawing/2014/main" id="{DF4ECE11-B451-4205-B17C-E86DD39D4327}"/>
              </a:ext>
            </a:extLst>
          </p:cNvPr>
          <p:cNvSpPr/>
          <p:nvPr/>
        </p:nvSpPr>
        <p:spPr>
          <a:xfrm>
            <a:off x="3331852" y="2331985"/>
            <a:ext cx="1014553" cy="427639"/>
          </a:xfrm>
          <a:prstGeom prst="foldedCorne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日本版</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コアインボイス</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9" name="四角形: メモ 78">
            <a:extLst>
              <a:ext uri="{FF2B5EF4-FFF2-40B4-BE49-F238E27FC236}">
                <a16:creationId xmlns:a16="http://schemas.microsoft.com/office/drawing/2014/main" id="{40778BA4-4425-4ADB-A1BC-2534BB9FBA9D}"/>
              </a:ext>
            </a:extLst>
          </p:cNvPr>
          <p:cNvSpPr/>
          <p:nvPr/>
        </p:nvSpPr>
        <p:spPr>
          <a:xfrm>
            <a:off x="3354605" y="4042283"/>
            <a:ext cx="1014553" cy="427639"/>
          </a:xfrm>
          <a:prstGeom prst="foldedCorne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日本版</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コアインボイス</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5" name="四角形: メモ 84">
            <a:extLst>
              <a:ext uri="{FF2B5EF4-FFF2-40B4-BE49-F238E27FC236}">
                <a16:creationId xmlns:a16="http://schemas.microsoft.com/office/drawing/2014/main" id="{4F0C0025-88A6-446C-A417-859548DE6747}"/>
              </a:ext>
            </a:extLst>
          </p:cNvPr>
          <p:cNvSpPr/>
          <p:nvPr/>
        </p:nvSpPr>
        <p:spPr>
          <a:xfrm>
            <a:off x="4750303" y="2341302"/>
            <a:ext cx="1014553" cy="427639"/>
          </a:xfrm>
          <a:prstGeom prst="foldedCorne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日本版</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コアインボイス</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 name="四角形: メモ 85">
            <a:extLst>
              <a:ext uri="{FF2B5EF4-FFF2-40B4-BE49-F238E27FC236}">
                <a16:creationId xmlns:a16="http://schemas.microsoft.com/office/drawing/2014/main" id="{26F8C60B-C7BF-47B3-A26C-C65B65B7A8E1}"/>
              </a:ext>
            </a:extLst>
          </p:cNvPr>
          <p:cNvSpPr/>
          <p:nvPr/>
        </p:nvSpPr>
        <p:spPr>
          <a:xfrm>
            <a:off x="4818538" y="4008166"/>
            <a:ext cx="1014553" cy="427639"/>
          </a:xfrm>
          <a:prstGeom prst="foldedCorne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日本版</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コアインボイス</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 name="日付プレースホルダー 23">
            <a:extLst>
              <a:ext uri="{FF2B5EF4-FFF2-40B4-BE49-F238E27FC236}">
                <a16:creationId xmlns:a16="http://schemas.microsoft.com/office/drawing/2014/main" id="{CB93382F-2522-4D12-93B2-C8092ECAD02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25" name="スライド番号プレースホルダー 24">
            <a:extLst>
              <a:ext uri="{FF2B5EF4-FFF2-40B4-BE49-F238E27FC236}">
                <a16:creationId xmlns:a16="http://schemas.microsoft.com/office/drawing/2014/main" id="{F50160ED-043F-4506-9A54-386AA78E872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DA1F44-0DE2-4407-B424-19B2B1B53011}"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2518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AA2B8-3565-4990-BFD3-EC519D9BAB4B}"/>
              </a:ext>
            </a:extLst>
          </p:cNvPr>
          <p:cNvSpPr>
            <a:spLocks noGrp="1"/>
          </p:cNvSpPr>
          <p:nvPr>
            <p:ph type="title"/>
          </p:nvPr>
        </p:nvSpPr>
        <p:spPr>
          <a:xfrm>
            <a:off x="628650" y="191706"/>
            <a:ext cx="7886700" cy="622846"/>
          </a:xfrm>
        </p:spPr>
        <p:txBody>
          <a:bodyPr>
            <a:normAutofit/>
          </a:bodyPr>
          <a:lstStyle/>
          <a:p>
            <a:pPr algn="ctr"/>
            <a:r>
              <a:rPr kumimoji="1" lang="ja-JP" altLang="en-US" sz="3600" dirty="0"/>
              <a:t>中小企業共通</a:t>
            </a:r>
            <a:r>
              <a:rPr kumimoji="1" lang="en-US" altLang="ja-JP" sz="3600" dirty="0"/>
              <a:t>EDI</a:t>
            </a:r>
            <a:r>
              <a:rPr kumimoji="1" lang="ja-JP" altLang="en-US" sz="3600" dirty="0"/>
              <a:t>標準</a:t>
            </a:r>
            <a:r>
              <a:rPr kumimoji="1" lang="en-US" altLang="ja-JP" sz="3600" dirty="0"/>
              <a:t>ver.4</a:t>
            </a:r>
            <a:r>
              <a:rPr kumimoji="1" lang="ja-JP" altLang="en-US" sz="3600" dirty="0"/>
              <a:t>の着眼点</a:t>
            </a:r>
          </a:p>
        </p:txBody>
      </p:sp>
      <p:sp>
        <p:nvSpPr>
          <p:cNvPr id="3" name="コンテンツ プレースホルダー 2">
            <a:extLst>
              <a:ext uri="{FF2B5EF4-FFF2-40B4-BE49-F238E27FC236}">
                <a16:creationId xmlns:a16="http://schemas.microsoft.com/office/drawing/2014/main" id="{9440C7DF-0567-43EA-A32B-8367D298CBB9}"/>
              </a:ext>
            </a:extLst>
          </p:cNvPr>
          <p:cNvSpPr>
            <a:spLocks noGrp="1"/>
          </p:cNvSpPr>
          <p:nvPr>
            <p:ph idx="1"/>
          </p:nvPr>
        </p:nvSpPr>
        <p:spPr>
          <a:xfrm>
            <a:off x="691712" y="1142452"/>
            <a:ext cx="7886700" cy="4990329"/>
          </a:xfrm>
        </p:spPr>
        <p:txBody>
          <a:bodyPr>
            <a:normAutofit fontScale="85000" lnSpcReduction="20000"/>
          </a:bodyPr>
          <a:lstStyle/>
          <a:p>
            <a:pPr marL="514350" indent="-514350">
              <a:buFont typeface="+mj-lt"/>
              <a:buAutoNum type="arabicPeriod"/>
            </a:pPr>
            <a:r>
              <a:rPr kumimoji="1" lang="ja-JP" altLang="en-US" dirty="0"/>
              <a:t>適格請求書への対応</a:t>
            </a:r>
            <a:endParaRPr kumimoji="1" lang="en-US" altLang="ja-JP" dirty="0"/>
          </a:p>
          <a:p>
            <a:pPr lvl="1"/>
            <a:r>
              <a:rPr kumimoji="1" lang="ja-JP" altLang="en-US" dirty="0"/>
              <a:t>月締請求電子インボイス</a:t>
            </a:r>
            <a:endParaRPr kumimoji="1" lang="en-US" altLang="ja-JP" dirty="0"/>
          </a:p>
          <a:p>
            <a:pPr lvl="1"/>
            <a:r>
              <a:rPr kumimoji="1" lang="ja-JP" altLang="en-US" dirty="0"/>
              <a:t>仕入明細電子インボイス</a:t>
            </a:r>
            <a:endParaRPr kumimoji="1" lang="en-US" altLang="ja-JP" dirty="0"/>
          </a:p>
          <a:p>
            <a:pPr lvl="1"/>
            <a:r>
              <a:rPr lang="ja-JP" altLang="en-US" dirty="0"/>
              <a:t>出来高請求電子インボイス（建設業）</a:t>
            </a:r>
            <a:endParaRPr kumimoji="1" lang="en-US" altLang="ja-JP" dirty="0"/>
          </a:p>
          <a:p>
            <a:pPr marL="514350" indent="-514350">
              <a:buFont typeface="+mj-lt"/>
              <a:buAutoNum type="arabicPeriod"/>
            </a:pPr>
            <a:r>
              <a:rPr lang="ja-JP" altLang="en-US" dirty="0"/>
              <a:t>業界固有の</a:t>
            </a:r>
            <a:r>
              <a:rPr lang="en-US" altLang="ja-JP" dirty="0"/>
              <a:t>SCM</a:t>
            </a:r>
            <a:r>
              <a:rPr lang="ja-JP" altLang="en-US" dirty="0"/>
              <a:t>ビジネスルールへの対応と自動突合</a:t>
            </a:r>
            <a:endParaRPr lang="en-US" altLang="ja-JP" dirty="0"/>
          </a:p>
          <a:p>
            <a:pPr lvl="1"/>
            <a:r>
              <a:rPr kumimoji="1" lang="ja-JP" altLang="en-US" dirty="0"/>
              <a:t>流通業界（流通</a:t>
            </a:r>
            <a:r>
              <a:rPr kumimoji="1" lang="en-US" altLang="ja-JP" dirty="0"/>
              <a:t>BMS</a:t>
            </a:r>
            <a:r>
              <a:rPr kumimoji="1" lang="ja-JP" altLang="en-US" dirty="0"/>
              <a:t>）</a:t>
            </a:r>
            <a:endParaRPr kumimoji="1" lang="en-US" altLang="ja-JP" dirty="0"/>
          </a:p>
          <a:p>
            <a:pPr lvl="1"/>
            <a:r>
              <a:rPr lang="ja-JP" altLang="en-US" dirty="0"/>
              <a:t>製造業界（</a:t>
            </a:r>
            <a:r>
              <a:rPr lang="en-US" altLang="ja-JP" dirty="0"/>
              <a:t>JEITA-ECALGA</a:t>
            </a:r>
            <a:r>
              <a:rPr lang="ja-JP" altLang="en-US" dirty="0"/>
              <a:t>）</a:t>
            </a:r>
            <a:endParaRPr lang="en-US" altLang="ja-JP" dirty="0"/>
          </a:p>
          <a:p>
            <a:pPr lvl="1"/>
            <a:r>
              <a:rPr kumimoji="1" lang="ja-JP" altLang="en-US" dirty="0"/>
              <a:t>建設業界</a:t>
            </a:r>
            <a:r>
              <a:rPr lang="ja-JP" altLang="en-US" dirty="0"/>
              <a:t>（</a:t>
            </a:r>
            <a:r>
              <a:rPr kumimoji="1" lang="en-US" altLang="ja-JP" dirty="0"/>
              <a:t>CI-NET</a:t>
            </a:r>
            <a:r>
              <a:rPr kumimoji="1" lang="ja-JP" altLang="en-US" dirty="0"/>
              <a:t>）</a:t>
            </a:r>
            <a:endParaRPr kumimoji="1" lang="en-US" altLang="ja-JP" dirty="0"/>
          </a:p>
          <a:p>
            <a:pPr marL="514350" indent="-514350">
              <a:buFont typeface="+mj-lt"/>
              <a:buAutoNum type="arabicPeriod"/>
            </a:pPr>
            <a:r>
              <a:rPr kumimoji="1" lang="ja-JP" altLang="en-US" dirty="0"/>
              <a:t>金融</a:t>
            </a:r>
            <a:r>
              <a:rPr kumimoji="1" lang="en-US" altLang="ja-JP" dirty="0"/>
              <a:t>EDI</a:t>
            </a:r>
            <a:r>
              <a:rPr kumimoji="1" lang="ja-JP" altLang="en-US" dirty="0"/>
              <a:t>との連携</a:t>
            </a:r>
            <a:endParaRPr kumimoji="1" lang="en-US" altLang="ja-JP" dirty="0"/>
          </a:p>
          <a:p>
            <a:pPr lvl="1"/>
            <a:r>
              <a:rPr kumimoji="1" lang="en-US" altLang="ja-JP" dirty="0"/>
              <a:t>ZEDI/S-ZEDI</a:t>
            </a:r>
            <a:r>
              <a:rPr kumimoji="1" lang="ja-JP" altLang="en-US" dirty="0"/>
              <a:t>との整合</a:t>
            </a:r>
          </a:p>
          <a:p>
            <a:pPr marL="514350" indent="-514350">
              <a:buFont typeface="+mj-lt"/>
              <a:buAutoNum type="arabicPeriod"/>
            </a:pPr>
            <a:r>
              <a:rPr kumimoji="1" lang="ja-JP" altLang="en-US" dirty="0"/>
              <a:t>行政電子インボイスとの連携</a:t>
            </a:r>
            <a:endParaRPr kumimoji="1" lang="en-US" altLang="ja-JP" dirty="0"/>
          </a:p>
          <a:p>
            <a:pPr lvl="1"/>
            <a:r>
              <a:rPr kumimoji="1" lang="ja-JP" altLang="en-US" dirty="0"/>
              <a:t>日本版コアインボイス経由</a:t>
            </a:r>
            <a:endParaRPr kumimoji="1" lang="en-US" altLang="ja-JP" dirty="0"/>
          </a:p>
          <a:p>
            <a:pPr marL="514350" indent="-514350">
              <a:buFont typeface="+mj-lt"/>
              <a:buAutoNum type="arabicPeriod"/>
            </a:pPr>
            <a:r>
              <a:rPr kumimoji="1" lang="ja-JP" altLang="en-US" dirty="0"/>
              <a:t>日本版コアインボイスへの対応</a:t>
            </a:r>
            <a:endParaRPr kumimoji="1" lang="en-US" altLang="ja-JP" dirty="0"/>
          </a:p>
          <a:p>
            <a:pPr lvl="1"/>
            <a:r>
              <a:rPr lang="ja-JP" altLang="en-US" dirty="0"/>
              <a:t>適格請求書対応仕様の組込み</a:t>
            </a:r>
            <a:endParaRPr lang="en-US" altLang="ja-JP" dirty="0"/>
          </a:p>
          <a:p>
            <a:pPr lvl="1"/>
            <a:r>
              <a:rPr lang="ja-JP" altLang="en-US" dirty="0"/>
              <a:t>電子インボイス共通コード表の策定</a:t>
            </a:r>
            <a:endParaRPr kumimoji="1" lang="en-US" altLang="ja-JP" dirty="0"/>
          </a:p>
          <a:p>
            <a:pPr lvl="1"/>
            <a:r>
              <a:rPr lang="ja-JP" altLang="en-US" dirty="0"/>
              <a:t>会計アプリとのデータ連携</a:t>
            </a:r>
            <a:endParaRPr lang="en-US" altLang="ja-JP" dirty="0"/>
          </a:p>
          <a:p>
            <a:pPr lvl="1"/>
            <a:endParaRPr kumimoji="1" lang="en-US" altLang="ja-JP" dirty="0"/>
          </a:p>
        </p:txBody>
      </p:sp>
      <p:sp>
        <p:nvSpPr>
          <p:cNvPr id="4" name="日付プレースホルダー 3">
            <a:extLst>
              <a:ext uri="{FF2B5EF4-FFF2-40B4-BE49-F238E27FC236}">
                <a16:creationId xmlns:a16="http://schemas.microsoft.com/office/drawing/2014/main" id="{8BF428BE-A436-403F-A3EC-761FA1764EA4}"/>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F388D2A9-190D-48FB-8205-8029B7231F8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9D7C92-2D2D-401D-A62F-582549517BA6}"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7" name="直線コネクタ 6">
            <a:extLst>
              <a:ext uri="{FF2B5EF4-FFF2-40B4-BE49-F238E27FC236}">
                <a16:creationId xmlns:a16="http://schemas.microsoft.com/office/drawing/2014/main" id="{E5724E8A-98AF-45F1-A516-9CC2DE21F8A0}"/>
              </a:ext>
            </a:extLst>
          </p:cNvPr>
          <p:cNvCxnSpPr/>
          <p:nvPr/>
        </p:nvCxnSpPr>
        <p:spPr>
          <a:xfrm>
            <a:off x="43804" y="765054"/>
            <a:ext cx="9100196" cy="0"/>
          </a:xfrm>
          <a:prstGeom prst="line">
            <a:avLst/>
          </a:prstGeom>
          <a:noFill/>
          <a:ln w="38100" cap="flat" cmpd="sng" algn="ctr">
            <a:solidFill>
              <a:srgbClr val="F79646">
                <a:lumMod val="75000"/>
              </a:srgbClr>
            </a:solidFill>
            <a:prstDash val="solid"/>
          </a:ln>
          <a:effectLst/>
        </p:spPr>
      </p:cxnSp>
    </p:spTree>
    <p:extLst>
      <p:ext uri="{BB962C8B-B14F-4D97-AF65-F5344CB8AC3E}">
        <p14:creationId xmlns:p14="http://schemas.microsoft.com/office/powerpoint/2010/main" val="78827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フローチャート: 処理 88">
            <a:extLst>
              <a:ext uri="{FF2B5EF4-FFF2-40B4-BE49-F238E27FC236}">
                <a16:creationId xmlns:a16="http://schemas.microsoft.com/office/drawing/2014/main" id="{7B9A4387-1DFF-42CA-9F20-269F1A9D0426}"/>
              </a:ext>
            </a:extLst>
          </p:cNvPr>
          <p:cNvSpPr/>
          <p:nvPr/>
        </p:nvSpPr>
        <p:spPr>
          <a:xfrm>
            <a:off x="30866" y="3808474"/>
            <a:ext cx="9082268" cy="2042457"/>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 name="フローチャート: 処理 87">
            <a:extLst>
              <a:ext uri="{FF2B5EF4-FFF2-40B4-BE49-F238E27FC236}">
                <a16:creationId xmlns:a16="http://schemas.microsoft.com/office/drawing/2014/main" id="{1A71BDB0-46F6-473D-B117-312605C0BE9C}"/>
              </a:ext>
            </a:extLst>
          </p:cNvPr>
          <p:cNvSpPr/>
          <p:nvPr/>
        </p:nvSpPr>
        <p:spPr>
          <a:xfrm>
            <a:off x="35456" y="1384305"/>
            <a:ext cx="9082268" cy="2042457"/>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 name="楕円 1">
            <a:extLst>
              <a:ext uri="{FF2B5EF4-FFF2-40B4-BE49-F238E27FC236}">
                <a16:creationId xmlns:a16="http://schemas.microsoft.com/office/drawing/2014/main" id="{8BA55131-4D26-4C8B-A342-7E5CD76C9917}"/>
              </a:ext>
            </a:extLst>
          </p:cNvPr>
          <p:cNvSpPr/>
          <p:nvPr/>
        </p:nvSpPr>
        <p:spPr>
          <a:xfrm>
            <a:off x="3090689" y="1979541"/>
            <a:ext cx="1430083" cy="31670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 name="タイトル 6">
            <a:extLst>
              <a:ext uri="{FF2B5EF4-FFF2-40B4-BE49-F238E27FC236}">
                <a16:creationId xmlns:a16="http://schemas.microsoft.com/office/drawing/2014/main" id="{E2C1328A-2C06-4FE5-B61E-A81C9C2E2744}"/>
              </a:ext>
            </a:extLst>
          </p:cNvPr>
          <p:cNvSpPr>
            <a:spLocks noGrp="1"/>
          </p:cNvSpPr>
          <p:nvPr>
            <p:ph type="title"/>
          </p:nvPr>
        </p:nvSpPr>
        <p:spPr>
          <a:xfrm>
            <a:off x="628650" y="223240"/>
            <a:ext cx="7886700" cy="591315"/>
          </a:xfrm>
        </p:spPr>
        <p:txBody>
          <a:bodyPr>
            <a:normAutofit fontScale="90000"/>
          </a:bodyPr>
          <a:lstStyle/>
          <a:p>
            <a:pPr algn="ctr"/>
            <a:r>
              <a:rPr lang="ja-JP" altLang="en-US" dirty="0"/>
              <a:t>請求インボイスの自動突合</a:t>
            </a:r>
          </a:p>
        </p:txBody>
      </p:sp>
      <p:sp>
        <p:nvSpPr>
          <p:cNvPr id="4" name="日付プレースホルダー 3">
            <a:extLst>
              <a:ext uri="{FF2B5EF4-FFF2-40B4-BE49-F238E27FC236}">
                <a16:creationId xmlns:a16="http://schemas.microsoft.com/office/drawing/2014/main" id="{FCA81950-80BD-42E3-B42A-10AACD2D1A6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dirty="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9317EA7C-808E-4C59-B7BA-13CBE6CF1CF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833524-4FD1-4485-8BD0-0F6DD931A405}"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8" name="直線コネクタ 7">
            <a:extLst>
              <a:ext uri="{FF2B5EF4-FFF2-40B4-BE49-F238E27FC236}">
                <a16:creationId xmlns:a16="http://schemas.microsoft.com/office/drawing/2014/main" id="{374A79A8-237C-45EA-A8EF-B26623CDBA2B}"/>
              </a:ext>
            </a:extLst>
          </p:cNvPr>
          <p:cNvCxnSpPr>
            <a:cxnSpLocks/>
          </p:cNvCxnSpPr>
          <p:nvPr/>
        </p:nvCxnSpPr>
        <p:spPr>
          <a:xfrm>
            <a:off x="26276" y="809291"/>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1" name="正方形/長方形 10">
            <a:extLst>
              <a:ext uri="{FF2B5EF4-FFF2-40B4-BE49-F238E27FC236}">
                <a16:creationId xmlns:a16="http://schemas.microsoft.com/office/drawing/2014/main" id="{2FD5E17E-70D7-4DA1-A41D-DBF6E60DFD98}"/>
              </a:ext>
            </a:extLst>
          </p:cNvPr>
          <p:cNvSpPr/>
          <p:nvPr/>
        </p:nvSpPr>
        <p:spPr>
          <a:xfrm>
            <a:off x="378372"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注文</a:t>
            </a:r>
          </a:p>
        </p:txBody>
      </p:sp>
      <p:sp>
        <p:nvSpPr>
          <p:cNvPr id="12" name="正方形/長方形 11">
            <a:extLst>
              <a:ext uri="{FF2B5EF4-FFF2-40B4-BE49-F238E27FC236}">
                <a16:creationId xmlns:a16="http://schemas.microsoft.com/office/drawing/2014/main" id="{3756D695-9EA2-4EC8-B6FE-3F75514F778A}"/>
              </a:ext>
            </a:extLst>
          </p:cNvPr>
          <p:cNvSpPr/>
          <p:nvPr/>
        </p:nvSpPr>
        <p:spPr>
          <a:xfrm>
            <a:off x="1871500"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white"/>
                </a:solidFill>
                <a:latin typeface="Calibri" panose="020F0502020204030204"/>
                <a:ea typeface="游ゴシック" panose="020B0400000000000000" pitchFamily="50" charset="-128"/>
              </a:rPr>
              <a:t>受領</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8A4206BB-5B57-4A31-9759-8B93B0A999C0}"/>
              </a:ext>
            </a:extLst>
          </p:cNvPr>
          <p:cNvSpPr/>
          <p:nvPr/>
        </p:nvSpPr>
        <p:spPr>
          <a:xfrm>
            <a:off x="3348855"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請求受</a:t>
            </a:r>
          </a:p>
        </p:txBody>
      </p:sp>
      <p:sp>
        <p:nvSpPr>
          <p:cNvPr id="14" name="正方形/長方形 13">
            <a:extLst>
              <a:ext uri="{FF2B5EF4-FFF2-40B4-BE49-F238E27FC236}">
                <a16:creationId xmlns:a16="http://schemas.microsoft.com/office/drawing/2014/main" id="{16723646-B6C7-4E4D-BEBE-0709120A94BF}"/>
              </a:ext>
            </a:extLst>
          </p:cNvPr>
          <p:cNvSpPr/>
          <p:nvPr/>
        </p:nvSpPr>
        <p:spPr>
          <a:xfrm>
            <a:off x="373119"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受注</a:t>
            </a:r>
          </a:p>
        </p:txBody>
      </p:sp>
      <p:sp>
        <p:nvSpPr>
          <p:cNvPr id="15" name="正方形/長方形 14">
            <a:extLst>
              <a:ext uri="{FF2B5EF4-FFF2-40B4-BE49-F238E27FC236}">
                <a16:creationId xmlns:a16="http://schemas.microsoft.com/office/drawing/2014/main" id="{3C3C3ED4-CFED-4808-B819-D0A1D57468BC}"/>
              </a:ext>
            </a:extLst>
          </p:cNvPr>
          <p:cNvSpPr/>
          <p:nvPr/>
        </p:nvSpPr>
        <p:spPr>
          <a:xfrm>
            <a:off x="1866247"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出荷</a:t>
            </a:r>
          </a:p>
        </p:txBody>
      </p:sp>
      <p:sp>
        <p:nvSpPr>
          <p:cNvPr id="16" name="正方形/長方形 15">
            <a:extLst>
              <a:ext uri="{FF2B5EF4-FFF2-40B4-BE49-F238E27FC236}">
                <a16:creationId xmlns:a16="http://schemas.microsoft.com/office/drawing/2014/main" id="{DB41A9E9-762D-4652-B842-BEE77657B138}"/>
              </a:ext>
            </a:extLst>
          </p:cNvPr>
          <p:cNvSpPr/>
          <p:nvPr/>
        </p:nvSpPr>
        <p:spPr>
          <a:xfrm>
            <a:off x="3343602"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a:t>
            </a:r>
          </a:p>
        </p:txBody>
      </p:sp>
      <p:sp>
        <p:nvSpPr>
          <p:cNvPr id="17" name="正方形/長方形 16">
            <a:extLst>
              <a:ext uri="{FF2B5EF4-FFF2-40B4-BE49-F238E27FC236}">
                <a16:creationId xmlns:a16="http://schemas.microsoft.com/office/drawing/2014/main" id="{A2302920-55A9-4147-BEE6-24304A008CE9}"/>
              </a:ext>
            </a:extLst>
          </p:cNvPr>
          <p:cNvSpPr/>
          <p:nvPr/>
        </p:nvSpPr>
        <p:spPr>
          <a:xfrm>
            <a:off x="4846583" y="2490954"/>
            <a:ext cx="966951" cy="499241"/>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a:t>
            </a:r>
          </a:p>
        </p:txBody>
      </p:sp>
      <p:sp>
        <p:nvSpPr>
          <p:cNvPr id="18" name="正方形/長方形 17">
            <a:extLst>
              <a:ext uri="{FF2B5EF4-FFF2-40B4-BE49-F238E27FC236}">
                <a16:creationId xmlns:a16="http://schemas.microsoft.com/office/drawing/2014/main" id="{A4C1F8AD-0670-4741-85FC-C8CF1A9A1224}"/>
              </a:ext>
            </a:extLst>
          </p:cNvPr>
          <p:cNvSpPr/>
          <p:nvPr/>
        </p:nvSpPr>
        <p:spPr>
          <a:xfrm>
            <a:off x="4855125" y="4229206"/>
            <a:ext cx="966951" cy="499241"/>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a:t>
            </a:r>
          </a:p>
        </p:txBody>
      </p:sp>
      <p:sp>
        <p:nvSpPr>
          <p:cNvPr id="19" name="正方形/長方形 18">
            <a:extLst>
              <a:ext uri="{FF2B5EF4-FFF2-40B4-BE49-F238E27FC236}">
                <a16:creationId xmlns:a16="http://schemas.microsoft.com/office/drawing/2014/main" id="{38C729F7-4194-42B5-81DF-935424F2D473}"/>
              </a:ext>
            </a:extLst>
          </p:cNvPr>
          <p:cNvSpPr/>
          <p:nvPr/>
        </p:nvSpPr>
        <p:spPr>
          <a:xfrm>
            <a:off x="6333801" y="2490954"/>
            <a:ext cx="966951" cy="49924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支払</a:t>
            </a:r>
          </a:p>
        </p:txBody>
      </p:sp>
      <p:sp>
        <p:nvSpPr>
          <p:cNvPr id="20" name="正方形/長方形 19">
            <a:extLst>
              <a:ext uri="{FF2B5EF4-FFF2-40B4-BE49-F238E27FC236}">
                <a16:creationId xmlns:a16="http://schemas.microsoft.com/office/drawing/2014/main" id="{AA53320F-767C-4198-9220-A9A547805F06}"/>
              </a:ext>
            </a:extLst>
          </p:cNvPr>
          <p:cNvSpPr/>
          <p:nvPr/>
        </p:nvSpPr>
        <p:spPr>
          <a:xfrm>
            <a:off x="6342343" y="4229206"/>
            <a:ext cx="966951" cy="49924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支払受</a:t>
            </a:r>
          </a:p>
        </p:txBody>
      </p:sp>
      <p:cxnSp>
        <p:nvCxnSpPr>
          <p:cNvPr id="9" name="直線矢印コネクタ 8">
            <a:extLst>
              <a:ext uri="{FF2B5EF4-FFF2-40B4-BE49-F238E27FC236}">
                <a16:creationId xmlns:a16="http://schemas.microsoft.com/office/drawing/2014/main" id="{8BDCC05D-2B24-4769-9791-04D1CFA0A1A1}"/>
              </a:ext>
            </a:extLst>
          </p:cNvPr>
          <p:cNvCxnSpPr>
            <a:stCxn id="11" idx="2"/>
            <a:endCxn id="14" idx="0"/>
          </p:cNvCxnSpPr>
          <p:nvPr/>
        </p:nvCxnSpPr>
        <p:spPr>
          <a:xfrm flipH="1">
            <a:off x="856595" y="2984939"/>
            <a:ext cx="5253" cy="12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4F2168D-8180-43D8-9380-6D10D40DC56E}"/>
              </a:ext>
            </a:extLst>
          </p:cNvPr>
          <p:cNvCxnSpPr>
            <a:cxnSpLocks/>
            <a:stCxn id="14" idx="3"/>
          </p:cNvCxnSpPr>
          <p:nvPr/>
        </p:nvCxnSpPr>
        <p:spPr>
          <a:xfrm>
            <a:off x="1340070" y="4480036"/>
            <a:ext cx="547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8037801-A9BC-4F77-9914-1F1D498C66D9}"/>
              </a:ext>
            </a:extLst>
          </p:cNvPr>
          <p:cNvCxnSpPr>
            <a:stCxn id="15" idx="3"/>
            <a:endCxn id="16" idx="1"/>
          </p:cNvCxnSpPr>
          <p:nvPr/>
        </p:nvCxnSpPr>
        <p:spPr>
          <a:xfrm>
            <a:off x="2833198" y="4480036"/>
            <a:ext cx="5104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7465513-1961-43B6-9985-8BC1BB0647BA}"/>
              </a:ext>
            </a:extLst>
          </p:cNvPr>
          <p:cNvCxnSpPr>
            <a:stCxn id="16" idx="0"/>
            <a:endCxn id="13" idx="2"/>
          </p:cNvCxnSpPr>
          <p:nvPr/>
        </p:nvCxnSpPr>
        <p:spPr>
          <a:xfrm flipV="1">
            <a:off x="3827078" y="2984939"/>
            <a:ext cx="5253" cy="12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3AB8457-9012-4052-81D1-73FD4A6A1BCA}"/>
              </a:ext>
            </a:extLst>
          </p:cNvPr>
          <p:cNvCxnSpPr>
            <a:cxnSpLocks/>
            <a:stCxn id="13" idx="3"/>
            <a:endCxn id="17" idx="1"/>
          </p:cNvCxnSpPr>
          <p:nvPr/>
        </p:nvCxnSpPr>
        <p:spPr>
          <a:xfrm>
            <a:off x="4315806" y="2735319"/>
            <a:ext cx="530777" cy="525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9B632DE-AED8-4E42-B672-B0A6A2DC0D5F}"/>
              </a:ext>
            </a:extLst>
          </p:cNvPr>
          <p:cNvCxnSpPr>
            <a:stCxn id="17" idx="3"/>
            <a:endCxn id="19" idx="1"/>
          </p:cNvCxnSpPr>
          <p:nvPr/>
        </p:nvCxnSpPr>
        <p:spPr>
          <a:xfrm>
            <a:off x="5813534" y="2740575"/>
            <a:ext cx="520267"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28E45F8C-A20F-409E-A2FF-D2004CB49EC5}"/>
              </a:ext>
            </a:extLst>
          </p:cNvPr>
          <p:cNvCxnSpPr>
            <a:stCxn id="16" idx="3"/>
            <a:endCxn id="18" idx="1"/>
          </p:cNvCxnSpPr>
          <p:nvPr/>
        </p:nvCxnSpPr>
        <p:spPr>
          <a:xfrm flipV="1">
            <a:off x="4310553" y="4478827"/>
            <a:ext cx="544572" cy="1209"/>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AFEEA32-3E7D-4C90-874A-A3C9BEDA40D3}"/>
              </a:ext>
            </a:extLst>
          </p:cNvPr>
          <p:cNvCxnSpPr>
            <a:stCxn id="19" idx="2"/>
            <a:endCxn id="20" idx="0"/>
          </p:cNvCxnSpPr>
          <p:nvPr/>
        </p:nvCxnSpPr>
        <p:spPr>
          <a:xfrm>
            <a:off x="6817277" y="2990195"/>
            <a:ext cx="8542" cy="1239011"/>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8" name="矢印: 左右 37">
            <a:extLst>
              <a:ext uri="{FF2B5EF4-FFF2-40B4-BE49-F238E27FC236}">
                <a16:creationId xmlns:a16="http://schemas.microsoft.com/office/drawing/2014/main" id="{6FB662C8-BF8E-4F4D-9678-634390AAE9F4}"/>
              </a:ext>
            </a:extLst>
          </p:cNvPr>
          <p:cNvSpPr/>
          <p:nvPr/>
        </p:nvSpPr>
        <p:spPr>
          <a:xfrm>
            <a:off x="1397877" y="2601313"/>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9" name="正方形/長方形 38">
            <a:extLst>
              <a:ext uri="{FF2B5EF4-FFF2-40B4-BE49-F238E27FC236}">
                <a16:creationId xmlns:a16="http://schemas.microsoft.com/office/drawing/2014/main" id="{9DC3BA03-C744-4E7F-B6B0-C6B173FD1A92}"/>
              </a:ext>
            </a:extLst>
          </p:cNvPr>
          <p:cNvSpPr/>
          <p:nvPr/>
        </p:nvSpPr>
        <p:spPr>
          <a:xfrm>
            <a:off x="7831529" y="2488318"/>
            <a:ext cx="966951" cy="49924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納税</a:t>
            </a:r>
          </a:p>
        </p:txBody>
      </p:sp>
      <p:sp>
        <p:nvSpPr>
          <p:cNvPr id="41" name="矢印: 左右 40">
            <a:extLst>
              <a:ext uri="{FF2B5EF4-FFF2-40B4-BE49-F238E27FC236}">
                <a16:creationId xmlns:a16="http://schemas.microsoft.com/office/drawing/2014/main" id="{25509FEB-228F-4E94-8175-BEF7B9D8B599}"/>
              </a:ext>
            </a:extLst>
          </p:cNvPr>
          <p:cNvSpPr/>
          <p:nvPr/>
        </p:nvSpPr>
        <p:spPr>
          <a:xfrm>
            <a:off x="5877919" y="4342199"/>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2" name="正方形/長方形 41">
            <a:extLst>
              <a:ext uri="{FF2B5EF4-FFF2-40B4-BE49-F238E27FC236}">
                <a16:creationId xmlns:a16="http://schemas.microsoft.com/office/drawing/2014/main" id="{D9FB01B8-4DA5-4949-B57F-74A8141F2394}"/>
              </a:ext>
            </a:extLst>
          </p:cNvPr>
          <p:cNvSpPr/>
          <p:nvPr/>
        </p:nvSpPr>
        <p:spPr>
          <a:xfrm>
            <a:off x="7857806" y="4229204"/>
            <a:ext cx="966951" cy="49924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納税</a:t>
            </a:r>
          </a:p>
        </p:txBody>
      </p:sp>
      <p:cxnSp>
        <p:nvCxnSpPr>
          <p:cNvPr id="44" name="直線矢印コネクタ 43">
            <a:extLst>
              <a:ext uri="{FF2B5EF4-FFF2-40B4-BE49-F238E27FC236}">
                <a16:creationId xmlns:a16="http://schemas.microsoft.com/office/drawing/2014/main" id="{293DD08E-E891-4B61-AA5C-69E70C2E35FA}"/>
              </a:ext>
            </a:extLst>
          </p:cNvPr>
          <p:cNvCxnSpPr>
            <a:stCxn id="19" idx="3"/>
            <a:endCxn id="39" idx="1"/>
          </p:cNvCxnSpPr>
          <p:nvPr/>
        </p:nvCxnSpPr>
        <p:spPr>
          <a:xfrm flipV="1">
            <a:off x="7300752" y="2737939"/>
            <a:ext cx="530777" cy="2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31CE64A2-AFB9-4B5D-B277-B170B87EFE0E}"/>
              </a:ext>
            </a:extLst>
          </p:cNvPr>
          <p:cNvCxnSpPr>
            <a:stCxn id="20" idx="3"/>
            <a:endCxn id="42" idx="1"/>
          </p:cNvCxnSpPr>
          <p:nvPr/>
        </p:nvCxnSpPr>
        <p:spPr>
          <a:xfrm flipV="1">
            <a:off x="7309294" y="4478825"/>
            <a:ext cx="54851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四角形: 角度付き 46">
            <a:extLst>
              <a:ext uri="{FF2B5EF4-FFF2-40B4-BE49-F238E27FC236}">
                <a16:creationId xmlns:a16="http://schemas.microsoft.com/office/drawing/2014/main" id="{537C7527-F5CF-486F-BB7F-A14F398F112D}"/>
              </a:ext>
            </a:extLst>
          </p:cNvPr>
          <p:cNvSpPr/>
          <p:nvPr/>
        </p:nvSpPr>
        <p:spPr>
          <a:xfrm>
            <a:off x="2849628" y="1077194"/>
            <a:ext cx="2808564" cy="47820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発注企業取引プロセス</a:t>
            </a:r>
          </a:p>
        </p:txBody>
      </p:sp>
      <p:sp>
        <p:nvSpPr>
          <p:cNvPr id="48" name="四角形: 角度付き 47">
            <a:extLst>
              <a:ext uri="{FF2B5EF4-FFF2-40B4-BE49-F238E27FC236}">
                <a16:creationId xmlns:a16="http://schemas.microsoft.com/office/drawing/2014/main" id="{E4CBB5AB-E4B9-4536-BA71-E407F3BE3731}"/>
              </a:ext>
            </a:extLst>
          </p:cNvPr>
          <p:cNvSpPr/>
          <p:nvPr/>
        </p:nvSpPr>
        <p:spPr>
          <a:xfrm>
            <a:off x="2880175" y="5687204"/>
            <a:ext cx="2808564" cy="47820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受注企業取引プロセス</a:t>
            </a:r>
          </a:p>
        </p:txBody>
      </p:sp>
      <p:sp>
        <p:nvSpPr>
          <p:cNvPr id="49" name="四角形: 角を丸くする 48">
            <a:extLst>
              <a:ext uri="{FF2B5EF4-FFF2-40B4-BE49-F238E27FC236}">
                <a16:creationId xmlns:a16="http://schemas.microsoft.com/office/drawing/2014/main" id="{0F3C73E9-088F-4885-8D12-947F50CD9E7E}"/>
              </a:ext>
            </a:extLst>
          </p:cNvPr>
          <p:cNvSpPr/>
          <p:nvPr/>
        </p:nvSpPr>
        <p:spPr>
          <a:xfrm>
            <a:off x="179994" y="2259609"/>
            <a:ext cx="4338136" cy="9158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0" name="四角形: 角を丸くする 49">
            <a:extLst>
              <a:ext uri="{FF2B5EF4-FFF2-40B4-BE49-F238E27FC236}">
                <a16:creationId xmlns:a16="http://schemas.microsoft.com/office/drawing/2014/main" id="{7FBBD2C8-159B-4378-AB9F-B6B1CD1BB5F7}"/>
              </a:ext>
            </a:extLst>
          </p:cNvPr>
          <p:cNvSpPr/>
          <p:nvPr/>
        </p:nvSpPr>
        <p:spPr>
          <a:xfrm>
            <a:off x="179994" y="4020913"/>
            <a:ext cx="4338136" cy="9158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1" name="吹き出し: 線 50">
            <a:extLst>
              <a:ext uri="{FF2B5EF4-FFF2-40B4-BE49-F238E27FC236}">
                <a16:creationId xmlns:a16="http://schemas.microsoft.com/office/drawing/2014/main" id="{AC1FADF8-FE2E-44F3-8DAA-42A2F151FA8E}"/>
              </a:ext>
            </a:extLst>
          </p:cNvPr>
          <p:cNvSpPr/>
          <p:nvPr/>
        </p:nvSpPr>
        <p:spPr>
          <a:xfrm>
            <a:off x="1866247" y="2065283"/>
            <a:ext cx="572153" cy="313277"/>
          </a:xfrm>
          <a:prstGeom prst="borderCallout1">
            <a:avLst>
              <a:gd name="adj1" fmla="val 18750"/>
              <a:gd name="adj2" fmla="val -8333"/>
              <a:gd name="adj3" fmla="val 177922"/>
              <a:gd name="adj4" fmla="val -4200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54" name="四角形: 角を丸くする 53">
            <a:extLst>
              <a:ext uri="{FF2B5EF4-FFF2-40B4-BE49-F238E27FC236}">
                <a16:creationId xmlns:a16="http://schemas.microsoft.com/office/drawing/2014/main" id="{34E47568-A8F8-4326-8904-F4E5EC73B45D}"/>
              </a:ext>
            </a:extLst>
          </p:cNvPr>
          <p:cNvSpPr/>
          <p:nvPr/>
        </p:nvSpPr>
        <p:spPr>
          <a:xfrm>
            <a:off x="3160994" y="2114043"/>
            <a:ext cx="5803011" cy="1163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5" name="四角形: 角を丸くする 54">
            <a:extLst>
              <a:ext uri="{FF2B5EF4-FFF2-40B4-BE49-F238E27FC236}">
                <a16:creationId xmlns:a16="http://schemas.microsoft.com/office/drawing/2014/main" id="{C22FAB04-A8F2-4BD4-95D8-1FCF45C9E0D7}"/>
              </a:ext>
            </a:extLst>
          </p:cNvPr>
          <p:cNvSpPr/>
          <p:nvPr/>
        </p:nvSpPr>
        <p:spPr>
          <a:xfrm>
            <a:off x="3197779" y="3903812"/>
            <a:ext cx="5803011" cy="1163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F86251DD-0B59-42EF-83EC-129628FF2215}"/>
              </a:ext>
            </a:extLst>
          </p:cNvPr>
          <p:cNvSpPr txBox="1"/>
          <p:nvPr/>
        </p:nvSpPr>
        <p:spPr>
          <a:xfrm>
            <a:off x="6141973" y="3433720"/>
            <a:ext cx="156737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ZEDI</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cxnSp>
        <p:nvCxnSpPr>
          <p:cNvPr id="59" name="直線矢印コネクタ 58">
            <a:extLst>
              <a:ext uri="{FF2B5EF4-FFF2-40B4-BE49-F238E27FC236}">
                <a16:creationId xmlns:a16="http://schemas.microsoft.com/office/drawing/2014/main" id="{3F21D989-F7F2-475D-AFC1-4B700E5881ED}"/>
              </a:ext>
            </a:extLst>
          </p:cNvPr>
          <p:cNvCxnSpPr>
            <a:cxnSpLocks/>
          </p:cNvCxnSpPr>
          <p:nvPr/>
        </p:nvCxnSpPr>
        <p:spPr>
          <a:xfrm flipH="1">
            <a:off x="461965" y="3607677"/>
            <a:ext cx="1088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0E56EED-08BF-409B-BA40-507457273C47}"/>
              </a:ext>
            </a:extLst>
          </p:cNvPr>
          <p:cNvCxnSpPr>
            <a:cxnSpLocks/>
          </p:cNvCxnSpPr>
          <p:nvPr/>
        </p:nvCxnSpPr>
        <p:spPr>
          <a:xfrm>
            <a:off x="3306486" y="3607677"/>
            <a:ext cx="1051557" cy="8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吹き出し: 線 51">
            <a:extLst>
              <a:ext uri="{FF2B5EF4-FFF2-40B4-BE49-F238E27FC236}">
                <a16:creationId xmlns:a16="http://schemas.microsoft.com/office/drawing/2014/main" id="{1D3FF9E3-1CD6-4D92-AA07-C87A627F7D21}"/>
              </a:ext>
            </a:extLst>
          </p:cNvPr>
          <p:cNvSpPr/>
          <p:nvPr/>
        </p:nvSpPr>
        <p:spPr>
          <a:xfrm>
            <a:off x="6639586" y="4936734"/>
            <a:ext cx="572153" cy="313277"/>
          </a:xfrm>
          <a:prstGeom prst="borderCallout1">
            <a:avLst>
              <a:gd name="adj1" fmla="val 18750"/>
              <a:gd name="adj2" fmla="val -8333"/>
              <a:gd name="adj3" fmla="val -142477"/>
              <a:gd name="adj4" fmla="val -8609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53" name="吹き出し: 線 52">
            <a:extLst>
              <a:ext uri="{FF2B5EF4-FFF2-40B4-BE49-F238E27FC236}">
                <a16:creationId xmlns:a16="http://schemas.microsoft.com/office/drawing/2014/main" id="{66219A2C-841C-40E3-970D-6E1949C3613F}"/>
              </a:ext>
            </a:extLst>
          </p:cNvPr>
          <p:cNvSpPr/>
          <p:nvPr/>
        </p:nvSpPr>
        <p:spPr>
          <a:xfrm>
            <a:off x="3407333" y="2075258"/>
            <a:ext cx="572153" cy="313277"/>
          </a:xfrm>
          <a:prstGeom prst="borderCallout1">
            <a:avLst>
              <a:gd name="adj1" fmla="val 18750"/>
              <a:gd name="adj2" fmla="val -8333"/>
              <a:gd name="adj3" fmla="val 177922"/>
              <a:gd name="adj4" fmla="val -5578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64" name="テキスト ボックス 63">
            <a:extLst>
              <a:ext uri="{FF2B5EF4-FFF2-40B4-BE49-F238E27FC236}">
                <a16:creationId xmlns:a16="http://schemas.microsoft.com/office/drawing/2014/main" id="{BD7BAD15-EB99-4D56-B565-FA1E0CA7C082}"/>
              </a:ext>
            </a:extLst>
          </p:cNvPr>
          <p:cNvSpPr txBox="1"/>
          <p:nvPr/>
        </p:nvSpPr>
        <p:spPr>
          <a:xfrm>
            <a:off x="4792699" y="1768404"/>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＜会計領域＞</a:t>
            </a:r>
          </a:p>
        </p:txBody>
      </p:sp>
      <p:sp>
        <p:nvSpPr>
          <p:cNvPr id="65" name="テキスト ボックス 64">
            <a:extLst>
              <a:ext uri="{FF2B5EF4-FFF2-40B4-BE49-F238E27FC236}">
                <a16:creationId xmlns:a16="http://schemas.microsoft.com/office/drawing/2014/main" id="{42485C65-0493-45E6-9CD1-8FE54F31D462}"/>
              </a:ext>
            </a:extLst>
          </p:cNvPr>
          <p:cNvSpPr txBox="1"/>
          <p:nvPr/>
        </p:nvSpPr>
        <p:spPr>
          <a:xfrm>
            <a:off x="4445521" y="5090501"/>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＜会計領域＞</a:t>
            </a:r>
          </a:p>
        </p:txBody>
      </p:sp>
      <p:cxnSp>
        <p:nvCxnSpPr>
          <p:cNvPr id="66" name="直線矢印コネクタ 65">
            <a:extLst>
              <a:ext uri="{FF2B5EF4-FFF2-40B4-BE49-F238E27FC236}">
                <a16:creationId xmlns:a16="http://schemas.microsoft.com/office/drawing/2014/main" id="{11909380-1537-4D49-BB2E-49E9D0B45F7E}"/>
              </a:ext>
            </a:extLst>
          </p:cNvPr>
          <p:cNvCxnSpPr>
            <a:cxnSpLocks/>
          </p:cNvCxnSpPr>
          <p:nvPr/>
        </p:nvCxnSpPr>
        <p:spPr>
          <a:xfrm flipH="1">
            <a:off x="3457903" y="1931270"/>
            <a:ext cx="1734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E8EE6449-706C-46F0-8B28-67F55AA1E391}"/>
              </a:ext>
            </a:extLst>
          </p:cNvPr>
          <p:cNvCxnSpPr>
            <a:cxnSpLocks/>
          </p:cNvCxnSpPr>
          <p:nvPr/>
        </p:nvCxnSpPr>
        <p:spPr>
          <a:xfrm>
            <a:off x="6948331" y="1931270"/>
            <a:ext cx="1775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6376416-70D3-491B-86B8-EC4F98BA3E83}"/>
              </a:ext>
            </a:extLst>
          </p:cNvPr>
          <p:cNvCxnSpPr>
            <a:cxnSpLocks/>
          </p:cNvCxnSpPr>
          <p:nvPr/>
        </p:nvCxnSpPr>
        <p:spPr>
          <a:xfrm flipH="1">
            <a:off x="3522946" y="5247296"/>
            <a:ext cx="1259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1F4E36B8-3FC1-4C63-B5EB-2C7C052D6008}"/>
              </a:ext>
            </a:extLst>
          </p:cNvPr>
          <p:cNvCxnSpPr>
            <a:cxnSpLocks/>
          </p:cNvCxnSpPr>
          <p:nvPr/>
        </p:nvCxnSpPr>
        <p:spPr>
          <a:xfrm flipV="1">
            <a:off x="6538430" y="5232118"/>
            <a:ext cx="2260050" cy="1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53574B5A-8EF7-4258-8C0F-C022EBFC002E}"/>
              </a:ext>
            </a:extLst>
          </p:cNvPr>
          <p:cNvSpPr txBox="1"/>
          <p:nvPr/>
        </p:nvSpPr>
        <p:spPr>
          <a:xfrm>
            <a:off x="4591716" y="3433720"/>
            <a:ext cx="156737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XBRL</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sp>
        <p:nvSpPr>
          <p:cNvPr id="75" name="テキスト ボックス 74">
            <a:extLst>
              <a:ext uri="{FF2B5EF4-FFF2-40B4-BE49-F238E27FC236}">
                <a16:creationId xmlns:a16="http://schemas.microsoft.com/office/drawing/2014/main" id="{39F66DA6-B959-4304-826A-121F60EF1AD3}"/>
              </a:ext>
            </a:extLst>
          </p:cNvPr>
          <p:cNvSpPr txBox="1"/>
          <p:nvPr/>
        </p:nvSpPr>
        <p:spPr>
          <a:xfrm>
            <a:off x="909775" y="1593815"/>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＜購買管理領域＞</a:t>
            </a:r>
          </a:p>
        </p:txBody>
      </p:sp>
      <p:sp>
        <p:nvSpPr>
          <p:cNvPr id="76" name="テキスト ボックス 75">
            <a:extLst>
              <a:ext uri="{FF2B5EF4-FFF2-40B4-BE49-F238E27FC236}">
                <a16:creationId xmlns:a16="http://schemas.microsoft.com/office/drawing/2014/main" id="{656CF553-BFDF-4BF5-823F-758ADACF481D}"/>
              </a:ext>
            </a:extLst>
          </p:cNvPr>
          <p:cNvSpPr txBox="1"/>
          <p:nvPr/>
        </p:nvSpPr>
        <p:spPr>
          <a:xfrm>
            <a:off x="916355" y="5295567"/>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＜販売管理領域＞</a:t>
            </a:r>
          </a:p>
        </p:txBody>
      </p:sp>
      <p:cxnSp>
        <p:nvCxnSpPr>
          <p:cNvPr id="78" name="直線矢印コネクタ 77">
            <a:extLst>
              <a:ext uri="{FF2B5EF4-FFF2-40B4-BE49-F238E27FC236}">
                <a16:creationId xmlns:a16="http://schemas.microsoft.com/office/drawing/2014/main" id="{7288446E-A2F7-41FE-80A3-30CDDE6F3B94}"/>
              </a:ext>
            </a:extLst>
          </p:cNvPr>
          <p:cNvCxnSpPr>
            <a:cxnSpLocks/>
          </p:cNvCxnSpPr>
          <p:nvPr/>
        </p:nvCxnSpPr>
        <p:spPr>
          <a:xfrm flipH="1">
            <a:off x="373119" y="1742987"/>
            <a:ext cx="872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EC4BF8C-AC26-41B5-90AB-2B8EE7F6CAD0}"/>
              </a:ext>
            </a:extLst>
          </p:cNvPr>
          <p:cNvCxnSpPr>
            <a:cxnSpLocks/>
          </p:cNvCxnSpPr>
          <p:nvPr/>
        </p:nvCxnSpPr>
        <p:spPr>
          <a:xfrm>
            <a:off x="3160994" y="1756130"/>
            <a:ext cx="1284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F59FD5BA-D9EE-4642-A98D-9A892F95B00E}"/>
              </a:ext>
            </a:extLst>
          </p:cNvPr>
          <p:cNvCxnSpPr>
            <a:cxnSpLocks/>
          </p:cNvCxnSpPr>
          <p:nvPr/>
        </p:nvCxnSpPr>
        <p:spPr>
          <a:xfrm flipH="1">
            <a:off x="409908" y="5447898"/>
            <a:ext cx="872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E7C42C73-DBAD-4C4D-853A-355E098A7B2C}"/>
              </a:ext>
            </a:extLst>
          </p:cNvPr>
          <p:cNvCxnSpPr>
            <a:cxnSpLocks/>
          </p:cNvCxnSpPr>
          <p:nvPr/>
        </p:nvCxnSpPr>
        <p:spPr>
          <a:xfrm>
            <a:off x="3197783" y="5461041"/>
            <a:ext cx="1284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矢印: 左右 39">
            <a:extLst>
              <a:ext uri="{FF2B5EF4-FFF2-40B4-BE49-F238E27FC236}">
                <a16:creationId xmlns:a16="http://schemas.microsoft.com/office/drawing/2014/main" id="{289B3914-AE78-467A-8DC6-9FE1DC2B52EF}"/>
              </a:ext>
            </a:extLst>
          </p:cNvPr>
          <p:cNvSpPr/>
          <p:nvPr/>
        </p:nvSpPr>
        <p:spPr>
          <a:xfrm>
            <a:off x="2880819" y="2594853"/>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 name="矢印: 上 9">
            <a:extLst>
              <a:ext uri="{FF2B5EF4-FFF2-40B4-BE49-F238E27FC236}">
                <a16:creationId xmlns:a16="http://schemas.microsoft.com/office/drawing/2014/main" id="{F5E38DBF-4722-4F4F-9CDB-9410B86EBA18}"/>
              </a:ext>
            </a:extLst>
          </p:cNvPr>
          <p:cNvSpPr/>
          <p:nvPr/>
        </p:nvSpPr>
        <p:spPr>
          <a:xfrm>
            <a:off x="2225581" y="3027228"/>
            <a:ext cx="169200" cy="117587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22" name="図 21">
            <a:extLst>
              <a:ext uri="{FF2B5EF4-FFF2-40B4-BE49-F238E27FC236}">
                <a16:creationId xmlns:a16="http://schemas.microsoft.com/office/drawing/2014/main" id="{CB50CBC6-3EA0-4AB8-85BB-6936375418E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200000" flipH="1">
            <a:off x="1902828" y="3800422"/>
            <a:ext cx="414707" cy="285921"/>
          </a:xfrm>
          <a:prstGeom prst="rect">
            <a:avLst/>
          </a:prstGeom>
        </p:spPr>
      </p:pic>
      <p:sp>
        <p:nvSpPr>
          <p:cNvPr id="56" name="テキスト ボックス 55">
            <a:extLst>
              <a:ext uri="{FF2B5EF4-FFF2-40B4-BE49-F238E27FC236}">
                <a16:creationId xmlns:a16="http://schemas.microsoft.com/office/drawing/2014/main" id="{5A48B4FE-9915-462A-812C-F292FCA37DDE}"/>
              </a:ext>
            </a:extLst>
          </p:cNvPr>
          <p:cNvSpPr txBox="1"/>
          <p:nvPr/>
        </p:nvSpPr>
        <p:spPr>
          <a:xfrm>
            <a:off x="1093076" y="3450266"/>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＜商流</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spTree>
    <p:extLst>
      <p:ext uri="{BB962C8B-B14F-4D97-AF65-F5344CB8AC3E}">
        <p14:creationId xmlns:p14="http://schemas.microsoft.com/office/powerpoint/2010/main" val="5187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フローチャート: 処理 88">
            <a:extLst>
              <a:ext uri="{FF2B5EF4-FFF2-40B4-BE49-F238E27FC236}">
                <a16:creationId xmlns:a16="http://schemas.microsoft.com/office/drawing/2014/main" id="{7B9A4387-1DFF-42CA-9F20-269F1A9D0426}"/>
              </a:ext>
            </a:extLst>
          </p:cNvPr>
          <p:cNvSpPr/>
          <p:nvPr/>
        </p:nvSpPr>
        <p:spPr>
          <a:xfrm>
            <a:off x="30202" y="3796608"/>
            <a:ext cx="9082268" cy="2042457"/>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 name="フローチャート: 処理 87">
            <a:extLst>
              <a:ext uri="{FF2B5EF4-FFF2-40B4-BE49-F238E27FC236}">
                <a16:creationId xmlns:a16="http://schemas.microsoft.com/office/drawing/2014/main" id="{1A71BDB0-46F6-473D-B117-312605C0BE9C}"/>
              </a:ext>
            </a:extLst>
          </p:cNvPr>
          <p:cNvSpPr/>
          <p:nvPr/>
        </p:nvSpPr>
        <p:spPr>
          <a:xfrm>
            <a:off x="35456" y="1384305"/>
            <a:ext cx="9082268" cy="2042457"/>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 name="楕円 1">
            <a:extLst>
              <a:ext uri="{FF2B5EF4-FFF2-40B4-BE49-F238E27FC236}">
                <a16:creationId xmlns:a16="http://schemas.microsoft.com/office/drawing/2014/main" id="{8BA55131-4D26-4C8B-A342-7E5CD76C9917}"/>
              </a:ext>
            </a:extLst>
          </p:cNvPr>
          <p:cNvSpPr/>
          <p:nvPr/>
        </p:nvSpPr>
        <p:spPr>
          <a:xfrm>
            <a:off x="3090689" y="1979541"/>
            <a:ext cx="1430083" cy="31670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 name="タイトル 6">
            <a:extLst>
              <a:ext uri="{FF2B5EF4-FFF2-40B4-BE49-F238E27FC236}">
                <a16:creationId xmlns:a16="http://schemas.microsoft.com/office/drawing/2014/main" id="{E2C1328A-2C06-4FE5-B61E-A81C9C2E2744}"/>
              </a:ext>
            </a:extLst>
          </p:cNvPr>
          <p:cNvSpPr>
            <a:spLocks noGrp="1"/>
          </p:cNvSpPr>
          <p:nvPr>
            <p:ph type="title"/>
          </p:nvPr>
        </p:nvSpPr>
        <p:spPr>
          <a:xfrm>
            <a:off x="628650" y="223240"/>
            <a:ext cx="7886700" cy="591315"/>
          </a:xfrm>
        </p:spPr>
        <p:txBody>
          <a:bodyPr>
            <a:normAutofit fontScale="90000"/>
          </a:bodyPr>
          <a:lstStyle/>
          <a:p>
            <a:pPr algn="ctr"/>
            <a:r>
              <a:rPr lang="ja-JP" altLang="en-US" dirty="0"/>
              <a:t>請求レスインボイスの自動突合</a:t>
            </a:r>
          </a:p>
        </p:txBody>
      </p:sp>
      <p:sp>
        <p:nvSpPr>
          <p:cNvPr id="4" name="日付プレースホルダー 3">
            <a:extLst>
              <a:ext uri="{FF2B5EF4-FFF2-40B4-BE49-F238E27FC236}">
                <a16:creationId xmlns:a16="http://schemas.microsoft.com/office/drawing/2014/main" id="{FCA81950-80BD-42E3-B42A-10AACD2D1A6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dirty="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9317EA7C-808E-4C59-B7BA-13CBE6CF1CF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833524-4FD1-4485-8BD0-0F6DD931A405}"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8" name="直線コネクタ 7">
            <a:extLst>
              <a:ext uri="{FF2B5EF4-FFF2-40B4-BE49-F238E27FC236}">
                <a16:creationId xmlns:a16="http://schemas.microsoft.com/office/drawing/2014/main" id="{374A79A8-237C-45EA-A8EF-B26623CDBA2B}"/>
              </a:ext>
            </a:extLst>
          </p:cNvPr>
          <p:cNvCxnSpPr>
            <a:cxnSpLocks/>
          </p:cNvCxnSpPr>
          <p:nvPr/>
        </p:nvCxnSpPr>
        <p:spPr>
          <a:xfrm>
            <a:off x="26276" y="809291"/>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1" name="正方形/長方形 10">
            <a:extLst>
              <a:ext uri="{FF2B5EF4-FFF2-40B4-BE49-F238E27FC236}">
                <a16:creationId xmlns:a16="http://schemas.microsoft.com/office/drawing/2014/main" id="{2FD5E17E-70D7-4DA1-A41D-DBF6E60DFD98}"/>
              </a:ext>
            </a:extLst>
          </p:cNvPr>
          <p:cNvSpPr/>
          <p:nvPr/>
        </p:nvSpPr>
        <p:spPr>
          <a:xfrm>
            <a:off x="378372"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注文</a:t>
            </a:r>
          </a:p>
        </p:txBody>
      </p:sp>
      <p:sp>
        <p:nvSpPr>
          <p:cNvPr id="12" name="正方形/長方形 11">
            <a:extLst>
              <a:ext uri="{FF2B5EF4-FFF2-40B4-BE49-F238E27FC236}">
                <a16:creationId xmlns:a16="http://schemas.microsoft.com/office/drawing/2014/main" id="{3756D695-9EA2-4EC8-B6FE-3F75514F778A}"/>
              </a:ext>
            </a:extLst>
          </p:cNvPr>
          <p:cNvSpPr/>
          <p:nvPr/>
        </p:nvSpPr>
        <p:spPr>
          <a:xfrm>
            <a:off x="1871500"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white"/>
                </a:solidFill>
                <a:latin typeface="Calibri" panose="020F0502020204030204"/>
                <a:ea typeface="游ゴシック" panose="020B0400000000000000" pitchFamily="50" charset="-128"/>
              </a:rPr>
              <a:t>受領</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8A4206BB-5B57-4A31-9759-8B93B0A999C0}"/>
              </a:ext>
            </a:extLst>
          </p:cNvPr>
          <p:cNvSpPr/>
          <p:nvPr/>
        </p:nvSpPr>
        <p:spPr>
          <a:xfrm>
            <a:off x="3348855"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仕入</a:t>
            </a: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明細</a:t>
            </a:r>
          </a:p>
        </p:txBody>
      </p:sp>
      <p:sp>
        <p:nvSpPr>
          <p:cNvPr id="14" name="正方形/長方形 13">
            <a:extLst>
              <a:ext uri="{FF2B5EF4-FFF2-40B4-BE49-F238E27FC236}">
                <a16:creationId xmlns:a16="http://schemas.microsoft.com/office/drawing/2014/main" id="{16723646-B6C7-4E4D-BEBE-0709120A94BF}"/>
              </a:ext>
            </a:extLst>
          </p:cNvPr>
          <p:cNvSpPr/>
          <p:nvPr/>
        </p:nvSpPr>
        <p:spPr>
          <a:xfrm>
            <a:off x="373119"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受注</a:t>
            </a:r>
          </a:p>
        </p:txBody>
      </p:sp>
      <p:sp>
        <p:nvSpPr>
          <p:cNvPr id="15" name="正方形/長方形 14">
            <a:extLst>
              <a:ext uri="{FF2B5EF4-FFF2-40B4-BE49-F238E27FC236}">
                <a16:creationId xmlns:a16="http://schemas.microsoft.com/office/drawing/2014/main" id="{3C3C3ED4-CFED-4808-B819-D0A1D57468BC}"/>
              </a:ext>
            </a:extLst>
          </p:cNvPr>
          <p:cNvSpPr/>
          <p:nvPr/>
        </p:nvSpPr>
        <p:spPr>
          <a:xfrm>
            <a:off x="1866247"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出荷</a:t>
            </a:r>
          </a:p>
        </p:txBody>
      </p:sp>
      <p:sp>
        <p:nvSpPr>
          <p:cNvPr id="16" name="正方形/長方形 15">
            <a:extLst>
              <a:ext uri="{FF2B5EF4-FFF2-40B4-BE49-F238E27FC236}">
                <a16:creationId xmlns:a16="http://schemas.microsoft.com/office/drawing/2014/main" id="{DB41A9E9-762D-4652-B842-BEE77657B138}"/>
              </a:ext>
            </a:extLst>
          </p:cNvPr>
          <p:cNvSpPr/>
          <p:nvPr/>
        </p:nvSpPr>
        <p:spPr>
          <a:xfrm>
            <a:off x="3343602"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仕入</a:t>
            </a: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明細受</a:t>
            </a:r>
          </a:p>
        </p:txBody>
      </p:sp>
      <p:sp>
        <p:nvSpPr>
          <p:cNvPr id="17" name="正方形/長方形 16">
            <a:extLst>
              <a:ext uri="{FF2B5EF4-FFF2-40B4-BE49-F238E27FC236}">
                <a16:creationId xmlns:a16="http://schemas.microsoft.com/office/drawing/2014/main" id="{A2302920-55A9-4147-BEE6-24304A008CE9}"/>
              </a:ext>
            </a:extLst>
          </p:cNvPr>
          <p:cNvSpPr/>
          <p:nvPr/>
        </p:nvSpPr>
        <p:spPr>
          <a:xfrm>
            <a:off x="4846583" y="2490954"/>
            <a:ext cx="966951" cy="499241"/>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a:t>
            </a:r>
          </a:p>
        </p:txBody>
      </p:sp>
      <p:sp>
        <p:nvSpPr>
          <p:cNvPr id="18" name="正方形/長方形 17">
            <a:extLst>
              <a:ext uri="{FF2B5EF4-FFF2-40B4-BE49-F238E27FC236}">
                <a16:creationId xmlns:a16="http://schemas.microsoft.com/office/drawing/2014/main" id="{A4C1F8AD-0670-4741-85FC-C8CF1A9A1224}"/>
              </a:ext>
            </a:extLst>
          </p:cNvPr>
          <p:cNvSpPr/>
          <p:nvPr/>
        </p:nvSpPr>
        <p:spPr>
          <a:xfrm>
            <a:off x="4855125" y="4229206"/>
            <a:ext cx="966951" cy="499241"/>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a:t>
            </a:r>
          </a:p>
        </p:txBody>
      </p:sp>
      <p:sp>
        <p:nvSpPr>
          <p:cNvPr id="19" name="正方形/長方形 18">
            <a:extLst>
              <a:ext uri="{FF2B5EF4-FFF2-40B4-BE49-F238E27FC236}">
                <a16:creationId xmlns:a16="http://schemas.microsoft.com/office/drawing/2014/main" id="{38C729F7-4194-42B5-81DF-935424F2D473}"/>
              </a:ext>
            </a:extLst>
          </p:cNvPr>
          <p:cNvSpPr/>
          <p:nvPr/>
        </p:nvSpPr>
        <p:spPr>
          <a:xfrm>
            <a:off x="6333801" y="2490954"/>
            <a:ext cx="966951" cy="49924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支払</a:t>
            </a:r>
          </a:p>
        </p:txBody>
      </p:sp>
      <p:sp>
        <p:nvSpPr>
          <p:cNvPr id="20" name="正方形/長方形 19">
            <a:extLst>
              <a:ext uri="{FF2B5EF4-FFF2-40B4-BE49-F238E27FC236}">
                <a16:creationId xmlns:a16="http://schemas.microsoft.com/office/drawing/2014/main" id="{AA53320F-767C-4198-9220-A9A547805F06}"/>
              </a:ext>
            </a:extLst>
          </p:cNvPr>
          <p:cNvSpPr/>
          <p:nvPr/>
        </p:nvSpPr>
        <p:spPr>
          <a:xfrm>
            <a:off x="6342343" y="4229206"/>
            <a:ext cx="966951" cy="49924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支払受</a:t>
            </a:r>
          </a:p>
        </p:txBody>
      </p:sp>
      <p:cxnSp>
        <p:nvCxnSpPr>
          <p:cNvPr id="9" name="直線矢印コネクタ 8">
            <a:extLst>
              <a:ext uri="{FF2B5EF4-FFF2-40B4-BE49-F238E27FC236}">
                <a16:creationId xmlns:a16="http://schemas.microsoft.com/office/drawing/2014/main" id="{8BDCC05D-2B24-4769-9791-04D1CFA0A1A1}"/>
              </a:ext>
            </a:extLst>
          </p:cNvPr>
          <p:cNvCxnSpPr>
            <a:stCxn id="11" idx="2"/>
            <a:endCxn id="14" idx="0"/>
          </p:cNvCxnSpPr>
          <p:nvPr/>
        </p:nvCxnSpPr>
        <p:spPr>
          <a:xfrm flipH="1">
            <a:off x="856595" y="2984939"/>
            <a:ext cx="5253" cy="12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4F2168D-8180-43D8-9380-6D10D40DC56E}"/>
              </a:ext>
            </a:extLst>
          </p:cNvPr>
          <p:cNvCxnSpPr>
            <a:cxnSpLocks/>
            <a:stCxn id="14" idx="3"/>
          </p:cNvCxnSpPr>
          <p:nvPr/>
        </p:nvCxnSpPr>
        <p:spPr>
          <a:xfrm>
            <a:off x="1340070" y="4480036"/>
            <a:ext cx="547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7465513-1961-43B6-9985-8BC1BB0647BA}"/>
              </a:ext>
            </a:extLst>
          </p:cNvPr>
          <p:cNvCxnSpPr>
            <a:cxnSpLocks/>
          </p:cNvCxnSpPr>
          <p:nvPr/>
        </p:nvCxnSpPr>
        <p:spPr>
          <a:xfrm>
            <a:off x="3827078" y="2984939"/>
            <a:ext cx="5253" cy="12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3AB8457-9012-4052-81D1-73FD4A6A1BCA}"/>
              </a:ext>
            </a:extLst>
          </p:cNvPr>
          <p:cNvCxnSpPr>
            <a:cxnSpLocks/>
            <a:stCxn id="13" idx="3"/>
            <a:endCxn id="17" idx="1"/>
          </p:cNvCxnSpPr>
          <p:nvPr/>
        </p:nvCxnSpPr>
        <p:spPr>
          <a:xfrm>
            <a:off x="4315806" y="2735319"/>
            <a:ext cx="530777" cy="525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9B632DE-AED8-4E42-B672-B0A6A2DC0D5F}"/>
              </a:ext>
            </a:extLst>
          </p:cNvPr>
          <p:cNvCxnSpPr>
            <a:stCxn id="17" idx="3"/>
            <a:endCxn id="19" idx="1"/>
          </p:cNvCxnSpPr>
          <p:nvPr/>
        </p:nvCxnSpPr>
        <p:spPr>
          <a:xfrm>
            <a:off x="5813534" y="2740575"/>
            <a:ext cx="520267"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28E45F8C-A20F-409E-A2FF-D2004CB49EC5}"/>
              </a:ext>
            </a:extLst>
          </p:cNvPr>
          <p:cNvCxnSpPr>
            <a:stCxn id="16" idx="3"/>
            <a:endCxn id="18" idx="1"/>
          </p:cNvCxnSpPr>
          <p:nvPr/>
        </p:nvCxnSpPr>
        <p:spPr>
          <a:xfrm flipV="1">
            <a:off x="4310553" y="4478827"/>
            <a:ext cx="544572" cy="1209"/>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AFEEA32-3E7D-4C90-874A-A3C9BEDA40D3}"/>
              </a:ext>
            </a:extLst>
          </p:cNvPr>
          <p:cNvCxnSpPr>
            <a:stCxn id="19" idx="2"/>
            <a:endCxn id="20" idx="0"/>
          </p:cNvCxnSpPr>
          <p:nvPr/>
        </p:nvCxnSpPr>
        <p:spPr>
          <a:xfrm>
            <a:off x="6817277" y="2990195"/>
            <a:ext cx="8542" cy="1239011"/>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8" name="矢印: 左右 37">
            <a:extLst>
              <a:ext uri="{FF2B5EF4-FFF2-40B4-BE49-F238E27FC236}">
                <a16:creationId xmlns:a16="http://schemas.microsoft.com/office/drawing/2014/main" id="{6FB662C8-BF8E-4F4D-9678-634390AAE9F4}"/>
              </a:ext>
            </a:extLst>
          </p:cNvPr>
          <p:cNvSpPr/>
          <p:nvPr/>
        </p:nvSpPr>
        <p:spPr>
          <a:xfrm>
            <a:off x="1397877" y="2601313"/>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9" name="正方形/長方形 38">
            <a:extLst>
              <a:ext uri="{FF2B5EF4-FFF2-40B4-BE49-F238E27FC236}">
                <a16:creationId xmlns:a16="http://schemas.microsoft.com/office/drawing/2014/main" id="{9DC3BA03-C744-4E7F-B6B0-C6B173FD1A92}"/>
              </a:ext>
            </a:extLst>
          </p:cNvPr>
          <p:cNvSpPr/>
          <p:nvPr/>
        </p:nvSpPr>
        <p:spPr>
          <a:xfrm>
            <a:off x="7831529" y="2488318"/>
            <a:ext cx="966951" cy="49924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納税</a:t>
            </a:r>
          </a:p>
        </p:txBody>
      </p:sp>
      <p:sp>
        <p:nvSpPr>
          <p:cNvPr id="41" name="矢印: 左右 40">
            <a:extLst>
              <a:ext uri="{FF2B5EF4-FFF2-40B4-BE49-F238E27FC236}">
                <a16:creationId xmlns:a16="http://schemas.microsoft.com/office/drawing/2014/main" id="{25509FEB-228F-4E94-8175-BEF7B9D8B599}"/>
              </a:ext>
            </a:extLst>
          </p:cNvPr>
          <p:cNvSpPr/>
          <p:nvPr/>
        </p:nvSpPr>
        <p:spPr>
          <a:xfrm>
            <a:off x="5877919" y="4342199"/>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2" name="正方形/長方形 41">
            <a:extLst>
              <a:ext uri="{FF2B5EF4-FFF2-40B4-BE49-F238E27FC236}">
                <a16:creationId xmlns:a16="http://schemas.microsoft.com/office/drawing/2014/main" id="{D9FB01B8-4DA5-4949-B57F-74A8141F2394}"/>
              </a:ext>
            </a:extLst>
          </p:cNvPr>
          <p:cNvSpPr/>
          <p:nvPr/>
        </p:nvSpPr>
        <p:spPr>
          <a:xfrm>
            <a:off x="7857806" y="4229204"/>
            <a:ext cx="966951" cy="49924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納税</a:t>
            </a:r>
          </a:p>
        </p:txBody>
      </p:sp>
      <p:cxnSp>
        <p:nvCxnSpPr>
          <p:cNvPr id="44" name="直線矢印コネクタ 43">
            <a:extLst>
              <a:ext uri="{FF2B5EF4-FFF2-40B4-BE49-F238E27FC236}">
                <a16:creationId xmlns:a16="http://schemas.microsoft.com/office/drawing/2014/main" id="{293DD08E-E891-4B61-AA5C-69E70C2E35FA}"/>
              </a:ext>
            </a:extLst>
          </p:cNvPr>
          <p:cNvCxnSpPr>
            <a:stCxn id="19" idx="3"/>
            <a:endCxn id="39" idx="1"/>
          </p:cNvCxnSpPr>
          <p:nvPr/>
        </p:nvCxnSpPr>
        <p:spPr>
          <a:xfrm flipV="1">
            <a:off x="7300752" y="2737939"/>
            <a:ext cx="530777" cy="2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31CE64A2-AFB9-4B5D-B277-B170B87EFE0E}"/>
              </a:ext>
            </a:extLst>
          </p:cNvPr>
          <p:cNvCxnSpPr>
            <a:stCxn id="20" idx="3"/>
            <a:endCxn id="42" idx="1"/>
          </p:cNvCxnSpPr>
          <p:nvPr/>
        </p:nvCxnSpPr>
        <p:spPr>
          <a:xfrm flipV="1">
            <a:off x="7309294" y="4478825"/>
            <a:ext cx="54851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四角形: 角度付き 46">
            <a:extLst>
              <a:ext uri="{FF2B5EF4-FFF2-40B4-BE49-F238E27FC236}">
                <a16:creationId xmlns:a16="http://schemas.microsoft.com/office/drawing/2014/main" id="{537C7527-F5CF-486F-BB7F-A14F398F112D}"/>
              </a:ext>
            </a:extLst>
          </p:cNvPr>
          <p:cNvSpPr/>
          <p:nvPr/>
        </p:nvSpPr>
        <p:spPr>
          <a:xfrm>
            <a:off x="2849628" y="1077194"/>
            <a:ext cx="2808564" cy="47820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発注企業取引プロセス</a:t>
            </a:r>
          </a:p>
        </p:txBody>
      </p:sp>
      <p:sp>
        <p:nvSpPr>
          <p:cNvPr id="48" name="四角形: 角度付き 47">
            <a:extLst>
              <a:ext uri="{FF2B5EF4-FFF2-40B4-BE49-F238E27FC236}">
                <a16:creationId xmlns:a16="http://schemas.microsoft.com/office/drawing/2014/main" id="{E4CBB5AB-E4B9-4536-BA71-E407F3BE3731}"/>
              </a:ext>
            </a:extLst>
          </p:cNvPr>
          <p:cNvSpPr/>
          <p:nvPr/>
        </p:nvSpPr>
        <p:spPr>
          <a:xfrm>
            <a:off x="2880175" y="5687204"/>
            <a:ext cx="2808564" cy="47820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受注企業取引プロセス</a:t>
            </a:r>
          </a:p>
        </p:txBody>
      </p:sp>
      <p:sp>
        <p:nvSpPr>
          <p:cNvPr id="49" name="四角形: 角を丸くする 48">
            <a:extLst>
              <a:ext uri="{FF2B5EF4-FFF2-40B4-BE49-F238E27FC236}">
                <a16:creationId xmlns:a16="http://schemas.microsoft.com/office/drawing/2014/main" id="{0F3C73E9-088F-4885-8D12-947F50CD9E7E}"/>
              </a:ext>
            </a:extLst>
          </p:cNvPr>
          <p:cNvSpPr/>
          <p:nvPr/>
        </p:nvSpPr>
        <p:spPr>
          <a:xfrm>
            <a:off x="179994" y="2259609"/>
            <a:ext cx="4338136" cy="9158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0" name="四角形: 角を丸くする 49">
            <a:extLst>
              <a:ext uri="{FF2B5EF4-FFF2-40B4-BE49-F238E27FC236}">
                <a16:creationId xmlns:a16="http://schemas.microsoft.com/office/drawing/2014/main" id="{7FBBD2C8-159B-4378-AB9F-B6B1CD1BB5F7}"/>
              </a:ext>
            </a:extLst>
          </p:cNvPr>
          <p:cNvSpPr/>
          <p:nvPr/>
        </p:nvSpPr>
        <p:spPr>
          <a:xfrm>
            <a:off x="179994" y="4020913"/>
            <a:ext cx="4338136" cy="9158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1" name="吹き出し: 線 50">
            <a:extLst>
              <a:ext uri="{FF2B5EF4-FFF2-40B4-BE49-F238E27FC236}">
                <a16:creationId xmlns:a16="http://schemas.microsoft.com/office/drawing/2014/main" id="{AC1FADF8-FE2E-44F3-8DAA-42A2F151FA8E}"/>
              </a:ext>
            </a:extLst>
          </p:cNvPr>
          <p:cNvSpPr/>
          <p:nvPr/>
        </p:nvSpPr>
        <p:spPr>
          <a:xfrm>
            <a:off x="1866247" y="2065283"/>
            <a:ext cx="572153" cy="313277"/>
          </a:xfrm>
          <a:prstGeom prst="borderCallout1">
            <a:avLst>
              <a:gd name="adj1" fmla="val 18750"/>
              <a:gd name="adj2" fmla="val -8333"/>
              <a:gd name="adj3" fmla="val 177922"/>
              <a:gd name="adj4" fmla="val -4200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54" name="四角形: 角を丸くする 53">
            <a:extLst>
              <a:ext uri="{FF2B5EF4-FFF2-40B4-BE49-F238E27FC236}">
                <a16:creationId xmlns:a16="http://schemas.microsoft.com/office/drawing/2014/main" id="{34E47568-A8F8-4326-8904-F4E5EC73B45D}"/>
              </a:ext>
            </a:extLst>
          </p:cNvPr>
          <p:cNvSpPr/>
          <p:nvPr/>
        </p:nvSpPr>
        <p:spPr>
          <a:xfrm>
            <a:off x="3160994" y="2114043"/>
            <a:ext cx="5803011" cy="1163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5" name="四角形: 角を丸くする 54">
            <a:extLst>
              <a:ext uri="{FF2B5EF4-FFF2-40B4-BE49-F238E27FC236}">
                <a16:creationId xmlns:a16="http://schemas.microsoft.com/office/drawing/2014/main" id="{C22FAB04-A8F2-4BD4-95D8-1FCF45C9E0D7}"/>
              </a:ext>
            </a:extLst>
          </p:cNvPr>
          <p:cNvSpPr/>
          <p:nvPr/>
        </p:nvSpPr>
        <p:spPr>
          <a:xfrm>
            <a:off x="3197779" y="3903812"/>
            <a:ext cx="5803011" cy="1163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F86251DD-0B59-42EF-83EC-129628FF2215}"/>
              </a:ext>
            </a:extLst>
          </p:cNvPr>
          <p:cNvSpPr txBox="1"/>
          <p:nvPr/>
        </p:nvSpPr>
        <p:spPr>
          <a:xfrm>
            <a:off x="6141973" y="3433720"/>
            <a:ext cx="156737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ZEDI</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cxnSp>
        <p:nvCxnSpPr>
          <p:cNvPr id="59" name="直線矢印コネクタ 58">
            <a:extLst>
              <a:ext uri="{FF2B5EF4-FFF2-40B4-BE49-F238E27FC236}">
                <a16:creationId xmlns:a16="http://schemas.microsoft.com/office/drawing/2014/main" id="{3F21D989-F7F2-475D-AFC1-4B700E5881ED}"/>
              </a:ext>
            </a:extLst>
          </p:cNvPr>
          <p:cNvCxnSpPr>
            <a:cxnSpLocks/>
          </p:cNvCxnSpPr>
          <p:nvPr/>
        </p:nvCxnSpPr>
        <p:spPr>
          <a:xfrm flipH="1">
            <a:off x="461965" y="3607677"/>
            <a:ext cx="1088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0E56EED-08BF-409B-BA40-507457273C47}"/>
              </a:ext>
            </a:extLst>
          </p:cNvPr>
          <p:cNvCxnSpPr>
            <a:cxnSpLocks/>
          </p:cNvCxnSpPr>
          <p:nvPr/>
        </p:nvCxnSpPr>
        <p:spPr>
          <a:xfrm>
            <a:off x="3306486" y="3607677"/>
            <a:ext cx="1051557" cy="8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吹き出し: 線 51">
            <a:extLst>
              <a:ext uri="{FF2B5EF4-FFF2-40B4-BE49-F238E27FC236}">
                <a16:creationId xmlns:a16="http://schemas.microsoft.com/office/drawing/2014/main" id="{1D3FF9E3-1CD6-4D92-AA07-C87A627F7D21}"/>
              </a:ext>
            </a:extLst>
          </p:cNvPr>
          <p:cNvSpPr/>
          <p:nvPr/>
        </p:nvSpPr>
        <p:spPr>
          <a:xfrm>
            <a:off x="6639586" y="4936734"/>
            <a:ext cx="572153" cy="313277"/>
          </a:xfrm>
          <a:prstGeom prst="borderCallout1">
            <a:avLst>
              <a:gd name="adj1" fmla="val 18750"/>
              <a:gd name="adj2" fmla="val -8333"/>
              <a:gd name="adj3" fmla="val -142477"/>
              <a:gd name="adj4" fmla="val -8609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64" name="テキスト ボックス 63">
            <a:extLst>
              <a:ext uri="{FF2B5EF4-FFF2-40B4-BE49-F238E27FC236}">
                <a16:creationId xmlns:a16="http://schemas.microsoft.com/office/drawing/2014/main" id="{BD7BAD15-EB99-4D56-B565-FA1E0CA7C082}"/>
              </a:ext>
            </a:extLst>
          </p:cNvPr>
          <p:cNvSpPr txBox="1"/>
          <p:nvPr/>
        </p:nvSpPr>
        <p:spPr>
          <a:xfrm>
            <a:off x="4792699" y="1768404"/>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＜会計領域＞</a:t>
            </a:r>
          </a:p>
        </p:txBody>
      </p:sp>
      <p:sp>
        <p:nvSpPr>
          <p:cNvPr id="65" name="テキスト ボックス 64">
            <a:extLst>
              <a:ext uri="{FF2B5EF4-FFF2-40B4-BE49-F238E27FC236}">
                <a16:creationId xmlns:a16="http://schemas.microsoft.com/office/drawing/2014/main" id="{42485C65-0493-45E6-9CD1-8FE54F31D462}"/>
              </a:ext>
            </a:extLst>
          </p:cNvPr>
          <p:cNvSpPr txBox="1"/>
          <p:nvPr/>
        </p:nvSpPr>
        <p:spPr>
          <a:xfrm>
            <a:off x="4445521" y="5090501"/>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＜会計領域＞</a:t>
            </a:r>
          </a:p>
        </p:txBody>
      </p:sp>
      <p:cxnSp>
        <p:nvCxnSpPr>
          <p:cNvPr id="66" name="直線矢印コネクタ 65">
            <a:extLst>
              <a:ext uri="{FF2B5EF4-FFF2-40B4-BE49-F238E27FC236}">
                <a16:creationId xmlns:a16="http://schemas.microsoft.com/office/drawing/2014/main" id="{11909380-1537-4D49-BB2E-49E9D0B45F7E}"/>
              </a:ext>
            </a:extLst>
          </p:cNvPr>
          <p:cNvCxnSpPr>
            <a:cxnSpLocks/>
          </p:cNvCxnSpPr>
          <p:nvPr/>
        </p:nvCxnSpPr>
        <p:spPr>
          <a:xfrm flipH="1">
            <a:off x="3457903" y="1931270"/>
            <a:ext cx="1734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E8EE6449-706C-46F0-8B28-67F55AA1E391}"/>
              </a:ext>
            </a:extLst>
          </p:cNvPr>
          <p:cNvCxnSpPr>
            <a:cxnSpLocks/>
          </p:cNvCxnSpPr>
          <p:nvPr/>
        </p:nvCxnSpPr>
        <p:spPr>
          <a:xfrm>
            <a:off x="6948331" y="1931270"/>
            <a:ext cx="1775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6376416-70D3-491B-86B8-EC4F98BA3E83}"/>
              </a:ext>
            </a:extLst>
          </p:cNvPr>
          <p:cNvCxnSpPr>
            <a:cxnSpLocks/>
          </p:cNvCxnSpPr>
          <p:nvPr/>
        </p:nvCxnSpPr>
        <p:spPr>
          <a:xfrm flipH="1">
            <a:off x="3522946" y="5247296"/>
            <a:ext cx="1259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1F4E36B8-3FC1-4C63-B5EB-2C7C052D6008}"/>
              </a:ext>
            </a:extLst>
          </p:cNvPr>
          <p:cNvCxnSpPr>
            <a:cxnSpLocks/>
          </p:cNvCxnSpPr>
          <p:nvPr/>
        </p:nvCxnSpPr>
        <p:spPr>
          <a:xfrm flipV="1">
            <a:off x="6538430" y="5232118"/>
            <a:ext cx="2260050" cy="1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53574B5A-8EF7-4258-8C0F-C022EBFC002E}"/>
              </a:ext>
            </a:extLst>
          </p:cNvPr>
          <p:cNvSpPr txBox="1"/>
          <p:nvPr/>
        </p:nvSpPr>
        <p:spPr>
          <a:xfrm>
            <a:off x="4591716" y="3433720"/>
            <a:ext cx="156737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XBRL</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sp>
        <p:nvSpPr>
          <p:cNvPr id="75" name="テキスト ボックス 74">
            <a:extLst>
              <a:ext uri="{FF2B5EF4-FFF2-40B4-BE49-F238E27FC236}">
                <a16:creationId xmlns:a16="http://schemas.microsoft.com/office/drawing/2014/main" id="{39F66DA6-B959-4304-826A-121F60EF1AD3}"/>
              </a:ext>
            </a:extLst>
          </p:cNvPr>
          <p:cNvSpPr txBox="1"/>
          <p:nvPr/>
        </p:nvSpPr>
        <p:spPr>
          <a:xfrm>
            <a:off x="909775" y="1593815"/>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＜購買管理領域＞</a:t>
            </a:r>
          </a:p>
        </p:txBody>
      </p:sp>
      <p:sp>
        <p:nvSpPr>
          <p:cNvPr id="76" name="テキスト ボックス 75">
            <a:extLst>
              <a:ext uri="{FF2B5EF4-FFF2-40B4-BE49-F238E27FC236}">
                <a16:creationId xmlns:a16="http://schemas.microsoft.com/office/drawing/2014/main" id="{656CF553-BFDF-4BF5-823F-758ADACF481D}"/>
              </a:ext>
            </a:extLst>
          </p:cNvPr>
          <p:cNvSpPr txBox="1"/>
          <p:nvPr/>
        </p:nvSpPr>
        <p:spPr>
          <a:xfrm>
            <a:off x="916355" y="5295567"/>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＜販売管理領域＞</a:t>
            </a:r>
          </a:p>
        </p:txBody>
      </p:sp>
      <p:cxnSp>
        <p:nvCxnSpPr>
          <p:cNvPr id="78" name="直線矢印コネクタ 77">
            <a:extLst>
              <a:ext uri="{FF2B5EF4-FFF2-40B4-BE49-F238E27FC236}">
                <a16:creationId xmlns:a16="http://schemas.microsoft.com/office/drawing/2014/main" id="{7288446E-A2F7-41FE-80A3-30CDDE6F3B94}"/>
              </a:ext>
            </a:extLst>
          </p:cNvPr>
          <p:cNvCxnSpPr>
            <a:cxnSpLocks/>
          </p:cNvCxnSpPr>
          <p:nvPr/>
        </p:nvCxnSpPr>
        <p:spPr>
          <a:xfrm flipH="1">
            <a:off x="373119" y="1742987"/>
            <a:ext cx="872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EC4BF8C-AC26-41B5-90AB-2B8EE7F6CAD0}"/>
              </a:ext>
            </a:extLst>
          </p:cNvPr>
          <p:cNvCxnSpPr>
            <a:cxnSpLocks/>
          </p:cNvCxnSpPr>
          <p:nvPr/>
        </p:nvCxnSpPr>
        <p:spPr>
          <a:xfrm>
            <a:off x="3160994" y="1756130"/>
            <a:ext cx="1284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F59FD5BA-D9EE-4642-A98D-9A892F95B00E}"/>
              </a:ext>
            </a:extLst>
          </p:cNvPr>
          <p:cNvCxnSpPr>
            <a:cxnSpLocks/>
          </p:cNvCxnSpPr>
          <p:nvPr/>
        </p:nvCxnSpPr>
        <p:spPr>
          <a:xfrm flipH="1">
            <a:off x="409908" y="5447898"/>
            <a:ext cx="872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E7C42C73-DBAD-4C4D-853A-355E098A7B2C}"/>
              </a:ext>
            </a:extLst>
          </p:cNvPr>
          <p:cNvCxnSpPr>
            <a:cxnSpLocks/>
          </p:cNvCxnSpPr>
          <p:nvPr/>
        </p:nvCxnSpPr>
        <p:spPr>
          <a:xfrm>
            <a:off x="3197783" y="5461041"/>
            <a:ext cx="1284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D9CC1F1-3718-42BD-88FF-E7848C513673}"/>
              </a:ext>
            </a:extLst>
          </p:cNvPr>
          <p:cNvCxnSpPr>
            <a:stCxn id="12" idx="3"/>
          </p:cNvCxnSpPr>
          <p:nvPr/>
        </p:nvCxnSpPr>
        <p:spPr>
          <a:xfrm>
            <a:off x="2838451" y="2735319"/>
            <a:ext cx="505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矢印: 左右 23">
            <a:extLst>
              <a:ext uri="{FF2B5EF4-FFF2-40B4-BE49-F238E27FC236}">
                <a16:creationId xmlns:a16="http://schemas.microsoft.com/office/drawing/2014/main" id="{0CB7EBA4-42EC-4687-9174-F16E0134BE84}"/>
              </a:ext>
            </a:extLst>
          </p:cNvPr>
          <p:cNvSpPr/>
          <p:nvPr/>
        </p:nvSpPr>
        <p:spPr>
          <a:xfrm>
            <a:off x="2883125" y="4348778"/>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1" name="吹き出し: 線 70">
            <a:extLst>
              <a:ext uri="{FF2B5EF4-FFF2-40B4-BE49-F238E27FC236}">
                <a16:creationId xmlns:a16="http://schemas.microsoft.com/office/drawing/2014/main" id="{D6DD1CC8-74BD-46E7-BDAC-6DC2B9DFA7D9}"/>
              </a:ext>
            </a:extLst>
          </p:cNvPr>
          <p:cNvSpPr/>
          <p:nvPr/>
        </p:nvSpPr>
        <p:spPr>
          <a:xfrm>
            <a:off x="2221955" y="4867137"/>
            <a:ext cx="572153" cy="313277"/>
          </a:xfrm>
          <a:prstGeom prst="borderCallout1">
            <a:avLst>
              <a:gd name="adj1" fmla="val 35525"/>
              <a:gd name="adj2" fmla="val 109234"/>
              <a:gd name="adj3" fmla="val -108927"/>
              <a:gd name="adj4" fmla="val 16557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26" name="矢印: 上 25">
            <a:extLst>
              <a:ext uri="{FF2B5EF4-FFF2-40B4-BE49-F238E27FC236}">
                <a16:creationId xmlns:a16="http://schemas.microsoft.com/office/drawing/2014/main" id="{56A89AC4-8CAF-4C92-9BE7-9B3FE817CE8C}"/>
              </a:ext>
            </a:extLst>
          </p:cNvPr>
          <p:cNvSpPr/>
          <p:nvPr/>
        </p:nvSpPr>
        <p:spPr>
          <a:xfrm>
            <a:off x="2225581" y="3027228"/>
            <a:ext cx="169200" cy="117587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 name="テキスト ボックス 55">
            <a:extLst>
              <a:ext uri="{FF2B5EF4-FFF2-40B4-BE49-F238E27FC236}">
                <a16:creationId xmlns:a16="http://schemas.microsoft.com/office/drawing/2014/main" id="{5A48B4FE-9915-462A-812C-F292FCA37DDE}"/>
              </a:ext>
            </a:extLst>
          </p:cNvPr>
          <p:cNvSpPr txBox="1"/>
          <p:nvPr/>
        </p:nvSpPr>
        <p:spPr>
          <a:xfrm>
            <a:off x="1093076" y="3450266"/>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＜商流</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pic>
        <p:nvPicPr>
          <p:cNvPr id="28" name="図 27">
            <a:extLst>
              <a:ext uri="{FF2B5EF4-FFF2-40B4-BE49-F238E27FC236}">
                <a16:creationId xmlns:a16="http://schemas.microsoft.com/office/drawing/2014/main" id="{18B231CE-0F6B-43E1-A3DB-6E7E132D5F9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200000" flipH="1">
            <a:off x="1902828" y="3800422"/>
            <a:ext cx="414707" cy="285921"/>
          </a:xfrm>
          <a:prstGeom prst="rect">
            <a:avLst/>
          </a:prstGeom>
        </p:spPr>
      </p:pic>
    </p:spTree>
    <p:extLst>
      <p:ext uri="{BB962C8B-B14F-4D97-AF65-F5344CB8AC3E}">
        <p14:creationId xmlns:p14="http://schemas.microsoft.com/office/powerpoint/2010/main" val="396210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 13"/>
          <p:cNvGraphicFramePr>
            <a:graphicFrameLocks noGrp="1"/>
          </p:cNvGraphicFramePr>
          <p:nvPr>
            <p:extLst>
              <p:ext uri="{D42A27DB-BD31-4B8C-83A1-F6EECF244321}">
                <p14:modId xmlns:p14="http://schemas.microsoft.com/office/powerpoint/2010/main" val="672531818"/>
              </p:ext>
            </p:extLst>
          </p:nvPr>
        </p:nvGraphicFramePr>
        <p:xfrm>
          <a:off x="237023" y="857218"/>
          <a:ext cx="8602805" cy="4634752"/>
        </p:xfrm>
        <a:graphic>
          <a:graphicData uri="http://schemas.openxmlformats.org/drawingml/2006/table">
            <a:tbl>
              <a:tblPr firstRow="1" bandRow="1">
                <a:tableStyleId>{5940675A-B579-460E-94D1-54222C63F5DA}</a:tableStyleId>
              </a:tblPr>
              <a:tblGrid>
                <a:gridCol w="898094">
                  <a:extLst>
                    <a:ext uri="{9D8B030D-6E8A-4147-A177-3AD203B41FA5}">
                      <a16:colId xmlns:a16="http://schemas.microsoft.com/office/drawing/2014/main" val="20000"/>
                    </a:ext>
                  </a:extLst>
                </a:gridCol>
                <a:gridCol w="1513970">
                  <a:extLst>
                    <a:ext uri="{9D8B030D-6E8A-4147-A177-3AD203B41FA5}">
                      <a16:colId xmlns:a16="http://schemas.microsoft.com/office/drawing/2014/main" val="20004"/>
                    </a:ext>
                  </a:extLst>
                </a:gridCol>
                <a:gridCol w="1572477">
                  <a:extLst>
                    <a:ext uri="{9D8B030D-6E8A-4147-A177-3AD203B41FA5}">
                      <a16:colId xmlns:a16="http://schemas.microsoft.com/office/drawing/2014/main" val="20005"/>
                    </a:ext>
                  </a:extLst>
                </a:gridCol>
                <a:gridCol w="1572477">
                  <a:extLst>
                    <a:ext uri="{9D8B030D-6E8A-4147-A177-3AD203B41FA5}">
                      <a16:colId xmlns:a16="http://schemas.microsoft.com/office/drawing/2014/main" val="20006"/>
                    </a:ext>
                  </a:extLst>
                </a:gridCol>
                <a:gridCol w="1455065">
                  <a:extLst>
                    <a:ext uri="{9D8B030D-6E8A-4147-A177-3AD203B41FA5}">
                      <a16:colId xmlns:a16="http://schemas.microsoft.com/office/drawing/2014/main" val="20007"/>
                    </a:ext>
                  </a:extLst>
                </a:gridCol>
                <a:gridCol w="1590722">
                  <a:extLst>
                    <a:ext uri="{9D8B030D-6E8A-4147-A177-3AD203B41FA5}">
                      <a16:colId xmlns:a16="http://schemas.microsoft.com/office/drawing/2014/main" val="20008"/>
                    </a:ext>
                  </a:extLst>
                </a:gridCol>
              </a:tblGrid>
              <a:tr h="226852">
                <a:tc rowSpan="2">
                  <a:txBody>
                    <a:bodyPr/>
                    <a:lstStyle/>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年</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度</a:t>
                      </a:r>
                    </a:p>
                  </a:txBody>
                  <a:tcPr marL="33231" marR="33231" marT="33231" marB="33231" anchor="ctr">
                    <a:lnL w="9525" cap="flat" cmpd="sng" algn="ctr">
                      <a:solidFill>
                        <a:schemeClr val="tx1"/>
                      </a:solidFill>
                      <a:prstDash val="solid"/>
                      <a:round/>
                      <a:headEnd type="none" w="med" len="med"/>
                      <a:tailEnd type="none" w="med" len="med"/>
                    </a:lnL>
                    <a:lnR w="3175" cap="flat" cmpd="sng" algn="ctr">
                      <a:solidFill>
                        <a:schemeClr val="tx1"/>
                      </a:solidFill>
                      <a:prstDash val="dash"/>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R2</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R3</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ja-JP" altLang="en-US" sz="1100" b="1" dirty="0">
                          <a:latin typeface="Meiryo UI" panose="020B0604030504040204" pitchFamily="50" charset="-128"/>
                          <a:ea typeface="Meiryo UI" panose="020B0604030504040204" pitchFamily="50" charset="-128"/>
                          <a:cs typeface="Meiryo UI" panose="020B0604030504040204" pitchFamily="50" charset="-128"/>
                        </a:rPr>
                        <a:t>Ｒ</a:t>
                      </a: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ja-JP" altLang="en-US" sz="1100" b="1" dirty="0">
                          <a:latin typeface="Meiryo UI" panose="020B0604030504040204" pitchFamily="50" charset="-128"/>
                          <a:ea typeface="Meiryo UI" panose="020B0604030504040204" pitchFamily="50" charset="-128"/>
                          <a:cs typeface="Meiryo UI" panose="020B0604030504040204" pitchFamily="50" charset="-128"/>
                        </a:rPr>
                        <a:t>Ｒ</a:t>
                      </a: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ja-JP" altLang="en-US" sz="1100" b="1" dirty="0">
                          <a:latin typeface="Meiryo UI" panose="020B0604030504040204" pitchFamily="50" charset="-128"/>
                          <a:ea typeface="Meiryo UI" panose="020B0604030504040204" pitchFamily="50" charset="-128"/>
                          <a:cs typeface="Meiryo UI" panose="020B0604030504040204" pitchFamily="50" charset="-128"/>
                        </a:rPr>
                        <a:t>Ｒ</a:t>
                      </a: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26852">
                <a:tc vMerge="1">
                  <a:txBody>
                    <a:bodyP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2020</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2021</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2022</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2023</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2024</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03313">
                <a:tc>
                  <a:txBody>
                    <a:bodyPr/>
                    <a:lstStyle/>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環境</a:t>
                      </a:r>
                    </a:p>
                  </a:txBody>
                  <a:tcPr marL="84406" marR="84406" marT="42203" marB="42203" anchor="ctr">
                    <a:lnL w="9525" cap="flat" cmpd="sng" algn="ctr">
                      <a:solidFill>
                        <a:schemeClr val="tx1"/>
                      </a:solidFill>
                      <a:prstDash val="solid"/>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01"/>
                  </a:ext>
                </a:extLst>
              </a:tr>
              <a:tr h="1067986">
                <a:tc>
                  <a:txBody>
                    <a:bodyPr/>
                    <a:lstStyle/>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日本版</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コアインボイス</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000" b="1" dirty="0">
                          <a:latin typeface="Meiryo UI" panose="020B0604030504040204" pitchFamily="50" charset="-128"/>
                          <a:ea typeface="Meiryo UI" panose="020B0604030504040204" pitchFamily="50" charset="-128"/>
                          <a:cs typeface="Meiryo UI" panose="020B0604030504040204" pitchFamily="50" charset="-128"/>
                        </a:rPr>
                        <a:t>PINT</a:t>
                      </a: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nchor="ctr">
                    <a:lnL w="9525"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3175" cap="flat" cmpd="sng" algn="ctr">
                      <a:solidFill>
                        <a:schemeClr val="tx1"/>
                      </a:solid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lgn="l" defTabSz="914400" rtl="0" eaLnBrk="1" latinLnBrk="0" hangingPunct="1">
                        <a:spcBef>
                          <a:spcPts val="300"/>
                        </a:spcBef>
                        <a:buFont typeface="Wingdings" panose="05000000000000000000" pitchFamily="2" charset="2"/>
                        <a:buNone/>
                      </a:pPr>
                      <a:endParaRPr kumimoji="1" lang="ja-JP" altLang="en-US" sz="1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lnL w="6350" cap="flat" cmpd="sng" algn="ctr">
                      <a:solidFill>
                        <a:schemeClr val="bg1">
                          <a:lumMod val="75000"/>
                        </a:schemeClr>
                      </a:solidFill>
                      <a:prstDash val="solid"/>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171450" indent="-171450" algn="l" defTabSz="914400" rtl="0" eaLnBrk="1" latinLnBrk="0" hangingPunct="1">
                        <a:spcBef>
                          <a:spcPts val="300"/>
                        </a:spcBef>
                        <a:buFont typeface="Wingdings" panose="05000000000000000000" pitchFamily="2" charset="2"/>
                        <a:buChar char="ü"/>
                      </a:pPr>
                      <a:endParaRPr kumimoji="1" lang="ja-JP" altLang="en-US" sz="1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171450" indent="-171450" algn="l" defTabSz="914400" rtl="0" eaLnBrk="1" latinLnBrk="0" hangingPunct="1">
                        <a:spcBef>
                          <a:spcPts val="300"/>
                        </a:spcBef>
                        <a:buFont typeface="Wingdings" panose="05000000000000000000" pitchFamily="2" charset="2"/>
                        <a:buChar char="ü"/>
                      </a:pPr>
                      <a:endParaRPr kumimoji="1" lang="ja-JP" altLang="en-US" sz="1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indent="0" algn="l" defTabSz="914400" rtl="0" eaLnBrk="1" latinLnBrk="0" hangingPunct="1">
                        <a:spcBef>
                          <a:spcPts val="300"/>
                        </a:spcBef>
                        <a:buFont typeface="Wingdings" panose="05000000000000000000" pitchFamily="2" charset="2"/>
                        <a:buNone/>
                      </a:pPr>
                      <a:endParaRPr kumimoji="1" lang="ja-JP" altLang="en-US" sz="1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indent="0" algn="l" defTabSz="914400" rtl="0" eaLnBrk="1" latinLnBrk="0" hangingPunct="1">
                        <a:spcBef>
                          <a:spcPts val="300"/>
                        </a:spcBef>
                        <a:buFont typeface="Wingdings" panose="05000000000000000000" pitchFamily="2" charset="2"/>
                        <a:buNone/>
                      </a:pPr>
                      <a:endParaRPr kumimoji="1" lang="ja-JP" altLang="en-US" sz="1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lnL w="3175" cap="flat" cmpd="sng" algn="ctr">
                      <a:solidFill>
                        <a:schemeClr val="tx1"/>
                      </a:solidFill>
                      <a:prstDash val="dash"/>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04"/>
                  </a:ext>
                </a:extLst>
              </a:tr>
              <a:tr h="2785556">
                <a:tc>
                  <a:txBody>
                    <a:bodyPr/>
                    <a:lstStyle/>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中小企業</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共通</a:t>
                      </a:r>
                      <a:r>
                        <a:rPr kumimoji="1" lang="en-US" altLang="ja-JP" sz="1000" b="1" dirty="0">
                          <a:latin typeface="Meiryo UI" panose="020B0604030504040204" pitchFamily="50" charset="-128"/>
                          <a:ea typeface="Meiryo UI" panose="020B0604030504040204" pitchFamily="50" charset="-128"/>
                          <a:cs typeface="Meiryo UI" panose="020B0604030504040204" pitchFamily="50" charset="-128"/>
                        </a:rPr>
                        <a:t>EDI</a:t>
                      </a:r>
                      <a:endParaRPr kumimoji="1" lang="ja-JP" altLang="en-US" sz="1000" b="1"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nchor="ctr">
                    <a:lnL w="9525" cap="flat" cmpd="sng" algn="ctr">
                      <a:solidFill>
                        <a:schemeClr val="tx1"/>
                      </a:solidFill>
                      <a:prstDash val="solid"/>
                      <a:round/>
                      <a:headEnd type="none" w="med" len="med"/>
                      <a:tailEnd type="none" w="med" len="med"/>
                    </a:lnL>
                    <a:lnR w="3175" cap="flat" cmpd="sng" algn="ctr">
                      <a:solidFill>
                        <a:schemeClr val="tx1"/>
                      </a:solidFill>
                      <a:prstDash val="dash"/>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0" name="フローチャート : 組合せ 56"/>
          <p:cNvSpPr/>
          <p:nvPr/>
        </p:nvSpPr>
        <p:spPr bwMode="auto">
          <a:xfrm>
            <a:off x="6849849" y="1566748"/>
            <a:ext cx="132938" cy="132923"/>
          </a:xfrm>
          <a:prstGeom prst="flowChartMerge">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844083" rtl="0" eaLnBrk="1" fontAlgn="base" latinLnBrk="0" hangingPunct="1">
              <a:lnSpc>
                <a:spcPct val="100000"/>
              </a:lnSpc>
              <a:spcBef>
                <a:spcPct val="50000"/>
              </a:spcBef>
              <a:spcAft>
                <a:spcPct val="0"/>
              </a:spcAft>
              <a:buClrTx/>
              <a:buSzTx/>
              <a:buFontTx/>
              <a:buNone/>
              <a:tabLst/>
              <a:defRPr/>
            </a:pPr>
            <a:endParaRPr kumimoji="0" lang="ja-JP" altLang="en-US" sz="1292" b="0" i="0" u="none" strike="noStrike" kern="1200" cap="none" spc="0" normalizeH="0" baseline="0" noProof="0" dirty="0">
              <a:ln>
                <a:noFill/>
              </a:ln>
              <a:solidFill>
                <a:srgbClr val="000000"/>
              </a:solidFill>
              <a:effectLst/>
              <a:uLnTx/>
              <a:uFillTx/>
              <a:latin typeface="Arial" charset="0"/>
              <a:ea typeface="ＭＳ Ｐゴシック" pitchFamily="50" charset="-128"/>
              <a:cs typeface="Arial"/>
            </a:endParaRPr>
          </a:p>
        </p:txBody>
      </p:sp>
      <p:sp>
        <p:nvSpPr>
          <p:cNvPr id="21" name="テキスト ボックス 20"/>
          <p:cNvSpPr txBox="1"/>
          <p:nvPr/>
        </p:nvSpPr>
        <p:spPr>
          <a:xfrm>
            <a:off x="6621360" y="1335814"/>
            <a:ext cx="1104641" cy="234360"/>
          </a:xfrm>
          <a:prstGeom prst="rect">
            <a:avLst/>
          </a:prstGeom>
          <a:noFill/>
        </p:spPr>
        <p:txBody>
          <a:bodyPr wrap="square" rtlCol="0">
            <a:spAutoFit/>
          </a:bodyPr>
          <a:lstStyle>
            <a:defPPr>
              <a:defRPr lang="ja-JP"/>
            </a:defPPr>
            <a:lvl1pPr>
              <a:defRPr sz="900">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ctr" defTabSz="844083" rtl="0" eaLnBrk="1" fontAlgn="base" latinLnBrk="0" hangingPunct="1">
              <a:lnSpc>
                <a:spcPct val="100000"/>
              </a:lnSpc>
              <a:spcBef>
                <a:spcPct val="50000"/>
              </a:spcBef>
              <a:spcAft>
                <a:spcPct val="0"/>
              </a:spcAft>
              <a:buClrTx/>
              <a:buSzTx/>
              <a:buFontTx/>
              <a:buNone/>
              <a:tabLst/>
              <a:defRPr/>
            </a:pPr>
            <a:r>
              <a:rPr kumimoji="0" lang="ja-JP" altLang="en-US" sz="923"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rPr>
              <a:t>インボイス制度開始</a:t>
            </a:r>
          </a:p>
        </p:txBody>
      </p:sp>
      <p:sp>
        <p:nvSpPr>
          <p:cNvPr id="22" name="フローチャート : 組合せ 58"/>
          <p:cNvSpPr/>
          <p:nvPr/>
        </p:nvSpPr>
        <p:spPr bwMode="auto">
          <a:xfrm>
            <a:off x="7726205" y="1566748"/>
            <a:ext cx="132938" cy="132923"/>
          </a:xfrm>
          <a:prstGeom prst="flowChartMerge">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844083" rtl="0" eaLnBrk="1" fontAlgn="base" latinLnBrk="0" hangingPunct="1">
              <a:lnSpc>
                <a:spcPct val="100000"/>
              </a:lnSpc>
              <a:spcBef>
                <a:spcPct val="50000"/>
              </a:spcBef>
              <a:spcAft>
                <a:spcPct val="0"/>
              </a:spcAft>
              <a:buClrTx/>
              <a:buSzTx/>
              <a:buFontTx/>
              <a:buNone/>
              <a:tabLst/>
              <a:defRPr/>
            </a:pPr>
            <a:endParaRPr kumimoji="0" lang="ja-JP" altLang="en-US" sz="1292" b="0" i="0" u="none" strike="noStrike" kern="1200" cap="none" spc="0" normalizeH="0" baseline="0" noProof="0" dirty="0">
              <a:ln>
                <a:noFill/>
              </a:ln>
              <a:solidFill>
                <a:srgbClr val="000000"/>
              </a:solidFill>
              <a:effectLst/>
              <a:uLnTx/>
              <a:uFillTx/>
              <a:latin typeface="Arial" charset="0"/>
              <a:ea typeface="ＭＳ Ｐゴシック" pitchFamily="50" charset="-128"/>
              <a:cs typeface="Arial"/>
            </a:endParaRPr>
          </a:p>
        </p:txBody>
      </p:sp>
      <p:sp>
        <p:nvSpPr>
          <p:cNvPr id="23" name="テキスト ボックス 22"/>
          <p:cNvSpPr txBox="1"/>
          <p:nvPr/>
        </p:nvSpPr>
        <p:spPr>
          <a:xfrm>
            <a:off x="7653479" y="1290797"/>
            <a:ext cx="1022766" cy="376385"/>
          </a:xfrm>
          <a:prstGeom prst="rect">
            <a:avLst/>
          </a:prstGeom>
          <a:noFill/>
          <a:ln>
            <a:noFill/>
            <a:prstDash val="solid"/>
          </a:ln>
        </p:spPr>
        <p:txBody>
          <a:bodyPr wrap="square" rtlCol="0">
            <a:spAutoFit/>
          </a:bodyPr>
          <a:lstStyle>
            <a:defPPr>
              <a:defRPr lang="ja-JP"/>
            </a:defPPr>
            <a:lvl1pPr>
              <a:defRPr sz="900">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ctr" defTabSz="844083" rtl="0" eaLnBrk="1" fontAlgn="base" latinLnBrk="0" hangingPunct="1">
              <a:lnSpc>
                <a:spcPct val="100000"/>
              </a:lnSpc>
              <a:spcBef>
                <a:spcPct val="50000"/>
              </a:spcBef>
              <a:spcAft>
                <a:spcPct val="0"/>
              </a:spcAft>
              <a:buClrTx/>
              <a:buSzTx/>
              <a:buFontTx/>
              <a:buNone/>
              <a:tabLst/>
              <a:defRPr/>
            </a:pPr>
            <a:r>
              <a:rPr kumimoji="0" lang="en-US" altLang="ja-JP" sz="923"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rPr>
              <a:t>ISDN</a:t>
            </a:r>
            <a:r>
              <a:rPr kumimoji="0" lang="ja-JP" altLang="en-US" sz="923"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rPr>
              <a:t>サービス</a:t>
            </a:r>
            <a:br>
              <a:rPr kumimoji="0" lang="en-US" altLang="ja-JP" sz="923"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rPr>
            </a:br>
            <a:r>
              <a:rPr kumimoji="0" lang="ja-JP" altLang="en-US" sz="923"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rPr>
              <a:t>の終了予定</a:t>
            </a:r>
          </a:p>
        </p:txBody>
      </p:sp>
      <p:sp>
        <p:nvSpPr>
          <p:cNvPr id="5" name="タイトル 4"/>
          <p:cNvSpPr>
            <a:spLocks noGrp="1"/>
          </p:cNvSpPr>
          <p:nvPr>
            <p:ph type="title"/>
          </p:nvPr>
        </p:nvSpPr>
        <p:spPr>
          <a:xfrm>
            <a:off x="224939" y="359504"/>
            <a:ext cx="8782427" cy="67001"/>
          </a:xfrm>
        </p:spPr>
        <p:txBody>
          <a:bodyPr>
            <a:noAutofit/>
          </a:bodyPr>
          <a:lstStyle/>
          <a:p>
            <a:pPr algn="ctr"/>
            <a:r>
              <a:rPr lang="ja-JP" altLang="en-US" sz="2800" dirty="0">
                <a:latin typeface="游ゴシック" panose="020B0400000000000000" pitchFamily="50" charset="-128"/>
                <a:ea typeface="游ゴシック" panose="020B0400000000000000" pitchFamily="50" charset="-128"/>
              </a:rPr>
              <a:t>共通</a:t>
            </a:r>
            <a:r>
              <a:rPr lang="en-US" altLang="ja-JP" sz="2800" dirty="0">
                <a:latin typeface="游ゴシック" panose="020B0400000000000000" pitchFamily="50" charset="-128"/>
                <a:ea typeface="游ゴシック" panose="020B0400000000000000" pitchFamily="50" charset="-128"/>
              </a:rPr>
              <a:t>EDI</a:t>
            </a:r>
            <a:r>
              <a:rPr lang="ja-JP" altLang="en-US" sz="2800" dirty="0">
                <a:latin typeface="游ゴシック" panose="020B0400000000000000" pitchFamily="50" charset="-128"/>
                <a:ea typeface="游ゴシック" panose="020B0400000000000000" pitchFamily="50" charset="-128"/>
              </a:rPr>
              <a:t>電子インボイス実用化ロードマップ</a:t>
            </a:r>
            <a:endParaRPr lang="ja-JP" altLang="en-US" sz="2800" b="0" dirty="0">
              <a:latin typeface="游ゴシック" panose="020B0400000000000000" pitchFamily="50" charset="-128"/>
              <a:ea typeface="游ゴシック" panose="020B0400000000000000" pitchFamily="50" charset="-128"/>
            </a:endParaRPr>
          </a:p>
        </p:txBody>
      </p:sp>
      <p:sp>
        <p:nvSpPr>
          <p:cNvPr id="10" name="スライド番号プレースホルダー 9">
            <a:extLst>
              <a:ext uri="{FF2B5EF4-FFF2-40B4-BE49-F238E27FC236}">
                <a16:creationId xmlns:a16="http://schemas.microsoft.com/office/drawing/2014/main" id="{96D3CC45-B911-44B0-8667-1F6F4A51D2F3}"/>
              </a:ext>
            </a:extLst>
          </p:cNvPr>
          <p:cNvSpPr>
            <a:spLocks noGrp="1"/>
          </p:cNvSpPr>
          <p:nvPr>
            <p:ph type="sldNum" sz="quarter" idx="12"/>
          </p:nvPr>
        </p:nvSpPr>
        <p:spPr>
          <a:xfrm>
            <a:off x="6512705" y="648569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3FCA8B-8EEC-4D27-8B48-E8C8526513BF}" type="slidenum">
              <a:rPr kumimoji="0" lang="ja-JP" altLang="en-GB" sz="1200" b="0" i="0" u="none" strike="noStrike" kern="1200" cap="none" spc="0" normalizeH="0" baseline="0" noProof="0" smtClean="0">
                <a:ln>
                  <a:noFill/>
                </a:ln>
                <a:solidFill>
                  <a:srgbClr val="7889FB"/>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GB" altLang="ja-JP" sz="1200" b="0" i="0" u="none" strike="noStrike" kern="1200" cap="none" spc="0" normalizeH="0" baseline="0" noProof="0" dirty="0">
              <a:ln>
                <a:noFill/>
              </a:ln>
              <a:solidFill>
                <a:srgbClr val="7889FB"/>
              </a:solidFill>
              <a:effectLst/>
              <a:uLnTx/>
              <a:uFillTx/>
              <a:latin typeface="Calibri" panose="020F0502020204030204"/>
              <a:ea typeface="游ゴシック" panose="020B0400000000000000" pitchFamily="50" charset="-128"/>
              <a:cs typeface="+mn-cs"/>
            </a:endParaRPr>
          </a:p>
        </p:txBody>
      </p:sp>
      <p:cxnSp>
        <p:nvCxnSpPr>
          <p:cNvPr id="32" name="直線コネクタ 31">
            <a:extLst>
              <a:ext uri="{FF2B5EF4-FFF2-40B4-BE49-F238E27FC236}">
                <a16:creationId xmlns:a16="http://schemas.microsoft.com/office/drawing/2014/main" id="{3FB5EE37-84E1-4B2F-9255-8CB62C47E30E}"/>
              </a:ext>
            </a:extLst>
          </p:cNvPr>
          <p:cNvCxnSpPr/>
          <p:nvPr/>
        </p:nvCxnSpPr>
        <p:spPr>
          <a:xfrm>
            <a:off x="0" y="737601"/>
            <a:ext cx="9144000" cy="0"/>
          </a:xfrm>
          <a:prstGeom prst="line">
            <a:avLst/>
          </a:prstGeom>
          <a:noFill/>
          <a:ln w="28575" cap="flat" cmpd="sng" algn="ctr">
            <a:solidFill>
              <a:srgbClr val="ED7D31">
                <a:lumMod val="75000"/>
              </a:srgbClr>
            </a:solidFill>
            <a:prstDash val="solid"/>
            <a:miter lim="800000"/>
          </a:ln>
          <a:effectLst/>
        </p:spPr>
      </p:cxnSp>
      <p:sp>
        <p:nvSpPr>
          <p:cNvPr id="37" name="テキスト ボックス 36">
            <a:extLst>
              <a:ext uri="{FF2B5EF4-FFF2-40B4-BE49-F238E27FC236}">
                <a16:creationId xmlns:a16="http://schemas.microsoft.com/office/drawing/2014/main" id="{78F56A3B-265E-44F2-B679-EA89227CE98B}"/>
              </a:ext>
            </a:extLst>
          </p:cNvPr>
          <p:cNvSpPr txBox="1"/>
          <p:nvPr/>
        </p:nvSpPr>
        <p:spPr>
          <a:xfrm>
            <a:off x="3439476" y="1340361"/>
            <a:ext cx="1867320" cy="234360"/>
          </a:xfrm>
          <a:prstGeom prst="rect">
            <a:avLst/>
          </a:prstGeom>
          <a:noFill/>
        </p:spPr>
        <p:txBody>
          <a:bodyPr wrap="square" rtlCol="0">
            <a:spAutoFit/>
          </a:bodyPr>
          <a:lstStyle>
            <a:defPPr>
              <a:defRPr lang="ja-JP"/>
            </a:defPPr>
            <a:lvl1pPr>
              <a:defRPr sz="900">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l" defTabSz="844083" rtl="0" eaLnBrk="1" fontAlgn="base" latinLnBrk="0" hangingPunct="1">
              <a:lnSpc>
                <a:spcPct val="100000"/>
              </a:lnSpc>
              <a:spcBef>
                <a:spcPct val="50000"/>
              </a:spcBef>
              <a:spcAft>
                <a:spcPct val="0"/>
              </a:spcAft>
              <a:buClrTx/>
              <a:buSzTx/>
              <a:buFontTx/>
              <a:buNone/>
              <a:tabLst/>
              <a:defRPr/>
            </a:pPr>
            <a:r>
              <a:rPr kumimoji="0" lang="ja-JP" altLang="en-US" sz="923"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rPr>
              <a:t>適格請求書登録事業者受付開始</a:t>
            </a:r>
          </a:p>
        </p:txBody>
      </p:sp>
      <p:sp>
        <p:nvSpPr>
          <p:cNvPr id="38" name="フローチャート : 組合せ 50">
            <a:extLst>
              <a:ext uri="{FF2B5EF4-FFF2-40B4-BE49-F238E27FC236}">
                <a16:creationId xmlns:a16="http://schemas.microsoft.com/office/drawing/2014/main" id="{1AB7C0EC-45C7-4C53-AAC7-0853B5F216E4}"/>
              </a:ext>
            </a:extLst>
          </p:cNvPr>
          <p:cNvSpPr/>
          <p:nvPr/>
        </p:nvSpPr>
        <p:spPr bwMode="auto">
          <a:xfrm>
            <a:off x="3704209" y="1552894"/>
            <a:ext cx="132938" cy="132923"/>
          </a:xfrm>
          <a:prstGeom prst="flowChartMerge">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844083" rtl="0" eaLnBrk="1" fontAlgn="base" latinLnBrk="0" hangingPunct="1">
              <a:lnSpc>
                <a:spcPct val="100000"/>
              </a:lnSpc>
              <a:spcBef>
                <a:spcPct val="50000"/>
              </a:spcBef>
              <a:spcAft>
                <a:spcPct val="0"/>
              </a:spcAft>
              <a:buClrTx/>
              <a:buSzTx/>
              <a:buFontTx/>
              <a:buNone/>
              <a:tabLst/>
              <a:defRPr/>
            </a:pPr>
            <a:endParaRPr kumimoji="0" lang="ja-JP" altLang="en-US" sz="1292" b="0" i="0" u="none" strike="noStrike" kern="1200" cap="none" spc="0" normalizeH="0" baseline="0" noProof="0" dirty="0">
              <a:ln>
                <a:noFill/>
              </a:ln>
              <a:solidFill>
                <a:srgbClr val="000000"/>
              </a:solidFill>
              <a:effectLst/>
              <a:uLnTx/>
              <a:uFillTx/>
              <a:latin typeface="Arial" charset="0"/>
              <a:ea typeface="ＭＳ Ｐゴシック" pitchFamily="50" charset="-128"/>
              <a:cs typeface="Arial"/>
            </a:endParaRPr>
          </a:p>
        </p:txBody>
      </p:sp>
      <p:sp>
        <p:nvSpPr>
          <p:cNvPr id="44" name="ホームベース 3">
            <a:extLst>
              <a:ext uri="{FF2B5EF4-FFF2-40B4-BE49-F238E27FC236}">
                <a16:creationId xmlns:a16="http://schemas.microsoft.com/office/drawing/2014/main" id="{F1495B22-AA9E-4733-A416-C7D667BA8D2F}"/>
              </a:ext>
            </a:extLst>
          </p:cNvPr>
          <p:cNvSpPr/>
          <p:nvPr/>
        </p:nvSpPr>
        <p:spPr>
          <a:xfrm>
            <a:off x="1445710" y="4116078"/>
            <a:ext cx="1127805" cy="440022"/>
          </a:xfrm>
          <a:prstGeom prst="homePlate">
            <a:avLst/>
          </a:prstGeom>
          <a:solidFill>
            <a:schemeClr val="bg1"/>
          </a:solidFill>
          <a:ln>
            <a:solidFill>
              <a:schemeClr val="accent5">
                <a:lumMod val="50000"/>
              </a:schemeClr>
            </a:solidFill>
            <a:prstDash val="solid"/>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ホームベース 3">
            <a:extLst>
              <a:ext uri="{FF2B5EF4-FFF2-40B4-BE49-F238E27FC236}">
                <a16:creationId xmlns:a16="http://schemas.microsoft.com/office/drawing/2014/main" id="{65285E2D-F8BB-4CAE-A1C5-E3A2A6F2129B}"/>
              </a:ext>
            </a:extLst>
          </p:cNvPr>
          <p:cNvSpPr/>
          <p:nvPr/>
        </p:nvSpPr>
        <p:spPr>
          <a:xfrm>
            <a:off x="2703950" y="4142579"/>
            <a:ext cx="866446" cy="413521"/>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a:extLst>
              <a:ext uri="{FF2B5EF4-FFF2-40B4-BE49-F238E27FC236}">
                <a16:creationId xmlns:a16="http://schemas.microsoft.com/office/drawing/2014/main" id="{FE6B0ED1-B5A4-4AEE-9898-500CC9B08BF9}"/>
              </a:ext>
            </a:extLst>
          </p:cNvPr>
          <p:cNvSpPr txBox="1"/>
          <p:nvPr/>
        </p:nvSpPr>
        <p:spPr>
          <a:xfrm>
            <a:off x="2686050" y="4141050"/>
            <a:ext cx="867677"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実証検証</a:t>
            </a:r>
          </a:p>
        </p:txBody>
      </p:sp>
      <p:sp>
        <p:nvSpPr>
          <p:cNvPr id="34" name="ホームベース 3">
            <a:extLst>
              <a:ext uri="{FF2B5EF4-FFF2-40B4-BE49-F238E27FC236}">
                <a16:creationId xmlns:a16="http://schemas.microsoft.com/office/drawing/2014/main" id="{FEC2F38F-6783-4741-9F35-F90347D421C7}"/>
              </a:ext>
            </a:extLst>
          </p:cNvPr>
          <p:cNvSpPr/>
          <p:nvPr/>
        </p:nvSpPr>
        <p:spPr>
          <a:xfrm>
            <a:off x="1445710" y="3370295"/>
            <a:ext cx="2317871" cy="440022"/>
          </a:xfrm>
          <a:prstGeom prst="homePlate">
            <a:avLst/>
          </a:prstGeom>
          <a:solidFill>
            <a:schemeClr val="bg1"/>
          </a:solidFill>
          <a:ln>
            <a:solidFill>
              <a:schemeClr val="accent5">
                <a:lumMod val="50000"/>
              </a:schemeClr>
            </a:solidFill>
            <a:prstDash val="solid"/>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a:extLst>
              <a:ext uri="{FF2B5EF4-FFF2-40B4-BE49-F238E27FC236}">
                <a16:creationId xmlns:a16="http://schemas.microsoft.com/office/drawing/2014/main" id="{210B8BFD-2FC6-449F-A3E2-B259A56FC830}"/>
              </a:ext>
            </a:extLst>
          </p:cNvPr>
          <p:cNvSpPr txBox="1"/>
          <p:nvPr/>
        </p:nvSpPr>
        <p:spPr>
          <a:xfrm>
            <a:off x="1506432" y="3453686"/>
            <a:ext cx="1990577"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標準</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ver.3</a:t>
            </a:r>
          </a:p>
        </p:txBody>
      </p:sp>
      <p:sp>
        <p:nvSpPr>
          <p:cNvPr id="9" name="楕円 8">
            <a:extLst>
              <a:ext uri="{FF2B5EF4-FFF2-40B4-BE49-F238E27FC236}">
                <a16:creationId xmlns:a16="http://schemas.microsoft.com/office/drawing/2014/main" id="{91A86700-C6A3-41C7-9A1E-A50AC04A7BEA}"/>
              </a:ext>
            </a:extLst>
          </p:cNvPr>
          <p:cNvSpPr/>
          <p:nvPr/>
        </p:nvSpPr>
        <p:spPr>
          <a:xfrm>
            <a:off x="1253702" y="3511896"/>
            <a:ext cx="221723" cy="2178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 name="吹き出し: 線 23">
            <a:extLst>
              <a:ext uri="{FF2B5EF4-FFF2-40B4-BE49-F238E27FC236}">
                <a16:creationId xmlns:a16="http://schemas.microsoft.com/office/drawing/2014/main" id="{13BB2675-FA8F-457D-BD01-49FF45FEE74D}"/>
              </a:ext>
            </a:extLst>
          </p:cNvPr>
          <p:cNvSpPr/>
          <p:nvPr/>
        </p:nvSpPr>
        <p:spPr>
          <a:xfrm>
            <a:off x="183414" y="2880694"/>
            <a:ext cx="1101627" cy="320112"/>
          </a:xfrm>
          <a:prstGeom prst="borderCallout1">
            <a:avLst>
              <a:gd name="adj1" fmla="val 20392"/>
              <a:gd name="adj2" fmla="val 105202"/>
              <a:gd name="adj3" fmla="val 196226"/>
              <a:gd name="adj4" fmla="val 10716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2020/4</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標準</a:t>
            </a:r>
            <a:r>
              <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ver.3</a:t>
            </a: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公開</a:t>
            </a:r>
          </a:p>
        </p:txBody>
      </p:sp>
      <p:sp>
        <p:nvSpPr>
          <p:cNvPr id="31" name="テキスト ボックス 30">
            <a:extLst>
              <a:ext uri="{FF2B5EF4-FFF2-40B4-BE49-F238E27FC236}">
                <a16:creationId xmlns:a16="http://schemas.microsoft.com/office/drawing/2014/main" id="{BDA7728B-5D5E-4B9C-90EF-CDB0F236B62F}"/>
              </a:ext>
            </a:extLst>
          </p:cNvPr>
          <p:cNvSpPr txBox="1"/>
          <p:nvPr/>
        </p:nvSpPr>
        <p:spPr>
          <a:xfrm>
            <a:off x="879797" y="4142579"/>
            <a:ext cx="1519990" cy="433324"/>
          </a:xfrm>
          <a:prstGeom prst="rect">
            <a:avLst/>
          </a:prstGeom>
          <a:noFill/>
        </p:spPr>
        <p:txBody>
          <a:bodyPr wrap="square" rtlCol="0">
            <a:sp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r>
              <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標準</a:t>
            </a:r>
            <a:r>
              <a:rPr kumimoji="1" lang="en-US" altLang="ja-JP"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ver.4_draft</a:t>
            </a:r>
            <a:r>
              <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電子インボイス検討</a:t>
            </a:r>
            <a:endParaRPr kumimoji="1" lang="en-US" altLang="ja-JP"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ホームベース 3">
            <a:extLst>
              <a:ext uri="{FF2B5EF4-FFF2-40B4-BE49-F238E27FC236}">
                <a16:creationId xmlns:a16="http://schemas.microsoft.com/office/drawing/2014/main" id="{5BDB1157-27C1-4AF7-84ED-C76C5E808A9D}"/>
              </a:ext>
            </a:extLst>
          </p:cNvPr>
          <p:cNvSpPr/>
          <p:nvPr/>
        </p:nvSpPr>
        <p:spPr>
          <a:xfrm>
            <a:off x="4053526" y="3385864"/>
            <a:ext cx="4888722"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a:extLst>
              <a:ext uri="{FF2B5EF4-FFF2-40B4-BE49-F238E27FC236}">
                <a16:creationId xmlns:a16="http://schemas.microsoft.com/office/drawing/2014/main" id="{43DDAF0B-592A-4B66-B225-0F518D86897A}"/>
              </a:ext>
            </a:extLst>
          </p:cNvPr>
          <p:cNvSpPr txBox="1"/>
          <p:nvPr/>
        </p:nvSpPr>
        <p:spPr>
          <a:xfrm>
            <a:off x="5399980" y="3405364"/>
            <a:ext cx="1939549" cy="43088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標準</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ver.4</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電子インボイス対応</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p>
        </p:txBody>
      </p:sp>
      <p:sp>
        <p:nvSpPr>
          <p:cNvPr id="58" name="吹き出し: 折線 57">
            <a:extLst>
              <a:ext uri="{FF2B5EF4-FFF2-40B4-BE49-F238E27FC236}">
                <a16:creationId xmlns:a16="http://schemas.microsoft.com/office/drawing/2014/main" id="{BEF57B47-FFFA-4F5A-AC02-7B35B8B00B7B}"/>
              </a:ext>
            </a:extLst>
          </p:cNvPr>
          <p:cNvSpPr/>
          <p:nvPr/>
        </p:nvSpPr>
        <p:spPr>
          <a:xfrm>
            <a:off x="1071276" y="4845041"/>
            <a:ext cx="1188681" cy="320112"/>
          </a:xfrm>
          <a:prstGeom prst="borderCallout2">
            <a:avLst>
              <a:gd name="adj1" fmla="val 17040"/>
              <a:gd name="adj2" fmla="val 104983"/>
              <a:gd name="adj3" fmla="val 15329"/>
              <a:gd name="adj4" fmla="val 114153"/>
              <a:gd name="adj5" fmla="val -117068"/>
              <a:gd name="adj6" fmla="val 130562"/>
            </a:avLst>
          </a:prstGeom>
          <a:solidFill>
            <a:srgbClr val="00B0F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2021/1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Ver.4_draft</a:t>
            </a: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公開</a:t>
            </a:r>
          </a:p>
        </p:txBody>
      </p:sp>
      <p:sp>
        <p:nvSpPr>
          <p:cNvPr id="59" name="楕円 58">
            <a:extLst>
              <a:ext uri="{FF2B5EF4-FFF2-40B4-BE49-F238E27FC236}">
                <a16:creationId xmlns:a16="http://schemas.microsoft.com/office/drawing/2014/main" id="{56097CD3-F2E6-4D22-B067-7DDABA25A745}"/>
              </a:ext>
            </a:extLst>
          </p:cNvPr>
          <p:cNvSpPr/>
          <p:nvPr/>
        </p:nvSpPr>
        <p:spPr>
          <a:xfrm>
            <a:off x="2576816" y="4242010"/>
            <a:ext cx="221723" cy="217825"/>
          </a:xfrm>
          <a:prstGeom prst="ellipse">
            <a:avLst/>
          </a:prstGeom>
          <a:solidFill>
            <a:srgbClr val="00B0F0"/>
          </a:solid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0" name="楕円 59">
            <a:extLst>
              <a:ext uri="{FF2B5EF4-FFF2-40B4-BE49-F238E27FC236}">
                <a16:creationId xmlns:a16="http://schemas.microsoft.com/office/drawing/2014/main" id="{C2A0346B-39EF-4A2B-A5F9-BAB77D8D7FC9}"/>
              </a:ext>
            </a:extLst>
          </p:cNvPr>
          <p:cNvSpPr/>
          <p:nvPr/>
        </p:nvSpPr>
        <p:spPr>
          <a:xfrm>
            <a:off x="3775559" y="3504258"/>
            <a:ext cx="221723" cy="217825"/>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 name="吹き出し: 折線 61">
            <a:extLst>
              <a:ext uri="{FF2B5EF4-FFF2-40B4-BE49-F238E27FC236}">
                <a16:creationId xmlns:a16="http://schemas.microsoft.com/office/drawing/2014/main" id="{C9AC2106-B014-41A7-878D-AEF6126067A9}"/>
              </a:ext>
            </a:extLst>
          </p:cNvPr>
          <p:cNvSpPr/>
          <p:nvPr/>
        </p:nvSpPr>
        <p:spPr>
          <a:xfrm>
            <a:off x="4514145" y="3980677"/>
            <a:ext cx="1101627" cy="320112"/>
          </a:xfrm>
          <a:prstGeom prst="borderCallout2">
            <a:avLst>
              <a:gd name="adj1" fmla="val 18750"/>
              <a:gd name="adj2" fmla="val -8333"/>
              <a:gd name="adj3" fmla="val 18750"/>
              <a:gd name="adj4" fmla="val -16667"/>
              <a:gd name="adj5" fmla="val -114049"/>
              <a:gd name="adj6" fmla="val -5575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2021/10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標準</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ver.4</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公開</a:t>
            </a:r>
          </a:p>
        </p:txBody>
      </p:sp>
      <p:sp>
        <p:nvSpPr>
          <p:cNvPr id="48" name="ホームベース 3">
            <a:extLst>
              <a:ext uri="{FF2B5EF4-FFF2-40B4-BE49-F238E27FC236}">
                <a16:creationId xmlns:a16="http://schemas.microsoft.com/office/drawing/2014/main" id="{E557BED2-6E16-4299-BDB4-BC8F22A06311}"/>
              </a:ext>
            </a:extLst>
          </p:cNvPr>
          <p:cNvSpPr/>
          <p:nvPr/>
        </p:nvSpPr>
        <p:spPr>
          <a:xfrm>
            <a:off x="3599490" y="4129327"/>
            <a:ext cx="301685" cy="413521"/>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1" name="直線矢印コネクタ 50">
            <a:extLst>
              <a:ext uri="{FF2B5EF4-FFF2-40B4-BE49-F238E27FC236}">
                <a16:creationId xmlns:a16="http://schemas.microsoft.com/office/drawing/2014/main" id="{EB1762B0-9CF0-4117-897D-8684C76603B3}"/>
              </a:ext>
            </a:extLst>
          </p:cNvPr>
          <p:cNvCxnSpPr>
            <a:endCxn id="60" idx="4"/>
          </p:cNvCxnSpPr>
          <p:nvPr/>
        </p:nvCxnSpPr>
        <p:spPr>
          <a:xfrm flipH="1" flipV="1">
            <a:off x="3886421" y="3722083"/>
            <a:ext cx="14755" cy="5838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2AE90A7C-1D90-4E55-8956-BE91EAECD79F}"/>
              </a:ext>
            </a:extLst>
          </p:cNvPr>
          <p:cNvSpPr txBox="1"/>
          <p:nvPr/>
        </p:nvSpPr>
        <p:spPr>
          <a:xfrm>
            <a:off x="3480889" y="4107650"/>
            <a:ext cx="50797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パブコメ</a:t>
            </a:r>
          </a:p>
        </p:txBody>
      </p:sp>
      <p:sp>
        <p:nvSpPr>
          <p:cNvPr id="54" name="ホームベース 3">
            <a:extLst>
              <a:ext uri="{FF2B5EF4-FFF2-40B4-BE49-F238E27FC236}">
                <a16:creationId xmlns:a16="http://schemas.microsoft.com/office/drawing/2014/main" id="{BAEF68BD-602D-48CA-AD9D-A28C8AD86202}"/>
              </a:ext>
            </a:extLst>
          </p:cNvPr>
          <p:cNvSpPr/>
          <p:nvPr/>
        </p:nvSpPr>
        <p:spPr>
          <a:xfrm>
            <a:off x="4146916" y="4648455"/>
            <a:ext cx="400209"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ホームベース 3">
            <a:extLst>
              <a:ext uri="{FF2B5EF4-FFF2-40B4-BE49-F238E27FC236}">
                <a16:creationId xmlns:a16="http://schemas.microsoft.com/office/drawing/2014/main" id="{761EDD5D-8678-42A6-ABFE-F8B571F7E04F}"/>
              </a:ext>
            </a:extLst>
          </p:cNvPr>
          <p:cNvSpPr/>
          <p:nvPr/>
        </p:nvSpPr>
        <p:spPr>
          <a:xfrm>
            <a:off x="4538426" y="4642771"/>
            <a:ext cx="4403822"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a:extLst>
              <a:ext uri="{FF2B5EF4-FFF2-40B4-BE49-F238E27FC236}">
                <a16:creationId xmlns:a16="http://schemas.microsoft.com/office/drawing/2014/main" id="{76AC7462-4FEA-4CD7-8227-1DD6EF845C78}"/>
              </a:ext>
            </a:extLst>
          </p:cNvPr>
          <p:cNvSpPr txBox="1"/>
          <p:nvPr/>
        </p:nvSpPr>
        <p:spPr>
          <a:xfrm>
            <a:off x="4938636" y="4654748"/>
            <a:ext cx="3631470" cy="43088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標準</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ver.4</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認証製品・サービス提供</a:t>
            </a:r>
            <a:endPar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電子インボイス対応</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p>
        </p:txBody>
      </p:sp>
      <p:cxnSp>
        <p:nvCxnSpPr>
          <p:cNvPr id="73" name="コネクタ: カギ線 72">
            <a:extLst>
              <a:ext uri="{FF2B5EF4-FFF2-40B4-BE49-F238E27FC236}">
                <a16:creationId xmlns:a16="http://schemas.microsoft.com/office/drawing/2014/main" id="{34778437-ED4B-4E56-A405-0B33CABBC688}"/>
              </a:ext>
            </a:extLst>
          </p:cNvPr>
          <p:cNvCxnSpPr>
            <a:endCxn id="54" idx="1"/>
          </p:cNvCxnSpPr>
          <p:nvPr/>
        </p:nvCxnSpPr>
        <p:spPr>
          <a:xfrm rot="16200000" flipH="1">
            <a:off x="3473766" y="4195315"/>
            <a:ext cx="1252911" cy="9339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AE030856-3B64-4D0B-8311-87C7149543F4}"/>
              </a:ext>
            </a:extLst>
          </p:cNvPr>
          <p:cNvSpPr txBox="1"/>
          <p:nvPr/>
        </p:nvSpPr>
        <p:spPr>
          <a:xfrm>
            <a:off x="4066068" y="4631949"/>
            <a:ext cx="61150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認証公募</a:t>
            </a:r>
          </a:p>
        </p:txBody>
      </p:sp>
      <p:sp>
        <p:nvSpPr>
          <p:cNvPr id="79" name="日付プレースホルダー 78">
            <a:extLst>
              <a:ext uri="{FF2B5EF4-FFF2-40B4-BE49-F238E27FC236}">
                <a16:creationId xmlns:a16="http://schemas.microsoft.com/office/drawing/2014/main" id="{B1602377-0BC9-4C86-898C-66B7C1119F6D}"/>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1" name="ホームベース 3">
            <a:extLst>
              <a:ext uri="{FF2B5EF4-FFF2-40B4-BE49-F238E27FC236}">
                <a16:creationId xmlns:a16="http://schemas.microsoft.com/office/drawing/2014/main" id="{93003D08-6BFF-48FF-A51E-0288BBB7B4B3}"/>
              </a:ext>
            </a:extLst>
          </p:cNvPr>
          <p:cNvSpPr/>
          <p:nvPr/>
        </p:nvSpPr>
        <p:spPr>
          <a:xfrm>
            <a:off x="2551600" y="2785857"/>
            <a:ext cx="790678"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a:extLst>
              <a:ext uri="{FF2B5EF4-FFF2-40B4-BE49-F238E27FC236}">
                <a16:creationId xmlns:a16="http://schemas.microsoft.com/office/drawing/2014/main" id="{7A4C439B-EA5B-4384-9CF7-F722CBDF2E52}"/>
              </a:ext>
            </a:extLst>
          </p:cNvPr>
          <p:cNvSpPr txBox="1"/>
          <p:nvPr/>
        </p:nvSpPr>
        <p:spPr>
          <a:xfrm>
            <a:off x="2352898" y="2737951"/>
            <a:ext cx="1244823" cy="5078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dirty="0">
                <a:solidFill>
                  <a:prstClr val="black"/>
                </a:solidFill>
                <a:latin typeface="Calibri" panose="020F0502020204030204"/>
                <a:ea typeface="游ゴシック" panose="020B0400000000000000" pitchFamily="50" charset="-128"/>
              </a:rPr>
              <a:t>欧州規格</a:t>
            </a:r>
            <a:endParaRPr kumimoji="1" lang="en-US" altLang="ja-JP" sz="900" b="1" dirty="0">
              <a:solidFill>
                <a:prstClr val="black"/>
              </a:solidFill>
              <a:latin typeface="Calibri" panose="020F0502020204030204"/>
              <a:ea typeface="游ゴシック" panose="020B0400000000000000" pitchFamily="50" charset="-128"/>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dirty="0">
                <a:solidFill>
                  <a:prstClr val="black"/>
                </a:solidFill>
                <a:latin typeface="Calibri" panose="020F0502020204030204"/>
                <a:ea typeface="游ゴシック" panose="020B0400000000000000" pitchFamily="50" charset="-128"/>
              </a:rPr>
              <a:t>コアインボイス</a:t>
            </a:r>
            <a:endParaRPr kumimoji="1" lang="en-US" altLang="ja-JP" sz="900" b="1" dirty="0">
              <a:solidFill>
                <a:prstClr val="black"/>
              </a:solidFill>
              <a:latin typeface="Calibri" panose="020F0502020204030204"/>
              <a:ea typeface="游ゴシック" panose="020B0400000000000000" pitchFamily="50" charset="-128"/>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とマッピング</a:t>
            </a:r>
          </a:p>
        </p:txBody>
      </p:sp>
      <p:cxnSp>
        <p:nvCxnSpPr>
          <p:cNvPr id="8" name="直線コネクタ 7">
            <a:extLst>
              <a:ext uri="{FF2B5EF4-FFF2-40B4-BE49-F238E27FC236}">
                <a16:creationId xmlns:a16="http://schemas.microsoft.com/office/drawing/2014/main" id="{54FE5CDF-7DF6-4E0D-B632-EF62AE434684}"/>
              </a:ext>
            </a:extLst>
          </p:cNvPr>
          <p:cNvCxnSpPr>
            <a:cxnSpLocks/>
          </p:cNvCxnSpPr>
          <p:nvPr/>
        </p:nvCxnSpPr>
        <p:spPr>
          <a:xfrm>
            <a:off x="6916318" y="1699671"/>
            <a:ext cx="0" cy="37922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ホームベース 3">
            <a:extLst>
              <a:ext uri="{FF2B5EF4-FFF2-40B4-BE49-F238E27FC236}">
                <a16:creationId xmlns:a16="http://schemas.microsoft.com/office/drawing/2014/main" id="{010B359F-66D2-4CD2-8ED5-E4711D119615}"/>
              </a:ext>
            </a:extLst>
          </p:cNvPr>
          <p:cNvSpPr/>
          <p:nvPr/>
        </p:nvSpPr>
        <p:spPr>
          <a:xfrm>
            <a:off x="3597721" y="1824846"/>
            <a:ext cx="1533978"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a:extLst>
              <a:ext uri="{FF2B5EF4-FFF2-40B4-BE49-F238E27FC236}">
                <a16:creationId xmlns:a16="http://schemas.microsoft.com/office/drawing/2014/main" id="{0873D66F-EA0B-4E1B-AA95-6BB1DBAB7F52}"/>
              </a:ext>
            </a:extLst>
          </p:cNvPr>
          <p:cNvSpPr txBox="1"/>
          <p:nvPr/>
        </p:nvSpPr>
        <p:spPr>
          <a:xfrm>
            <a:off x="3550162" y="1856820"/>
            <a:ext cx="1515068" cy="43088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dirty="0">
                <a:solidFill>
                  <a:prstClr val="black"/>
                </a:solidFill>
                <a:latin typeface="Calibri" panose="020F0502020204030204"/>
                <a:ea typeface="游ゴシック" panose="020B0400000000000000" pitchFamily="50" charset="-128"/>
              </a:rPr>
              <a:t>日本版</a:t>
            </a:r>
            <a:r>
              <a:rPr kumimoji="1" lang="en-US" altLang="ja-JP" sz="1100" b="1" dirty="0">
                <a:solidFill>
                  <a:prstClr val="black"/>
                </a:solidFill>
                <a:latin typeface="Calibri" panose="020F0502020204030204"/>
                <a:ea typeface="游ゴシック" panose="020B0400000000000000" pitchFamily="50" charset="-128"/>
              </a:rPr>
              <a:t>PINT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Ver.2</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検討</a:t>
            </a:r>
          </a:p>
        </p:txBody>
      </p:sp>
      <p:cxnSp>
        <p:nvCxnSpPr>
          <p:cNvPr id="12" name="コネクタ: カギ線 11">
            <a:extLst>
              <a:ext uri="{FF2B5EF4-FFF2-40B4-BE49-F238E27FC236}">
                <a16:creationId xmlns:a16="http://schemas.microsoft.com/office/drawing/2014/main" id="{A6EBC845-2F6A-4610-84F4-5DC369E035EC}"/>
              </a:ext>
            </a:extLst>
          </p:cNvPr>
          <p:cNvCxnSpPr>
            <a:cxnSpLocks/>
          </p:cNvCxnSpPr>
          <p:nvPr/>
        </p:nvCxnSpPr>
        <p:spPr>
          <a:xfrm rot="10800000">
            <a:off x="2536712" y="3005445"/>
            <a:ext cx="25216" cy="1345055"/>
          </a:xfrm>
          <a:prstGeom prst="bentConnector3">
            <a:avLst>
              <a:gd name="adj1" fmla="val 100656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コネクタ: カギ線 5">
            <a:extLst>
              <a:ext uri="{FF2B5EF4-FFF2-40B4-BE49-F238E27FC236}">
                <a16:creationId xmlns:a16="http://schemas.microsoft.com/office/drawing/2014/main" id="{9FDF0CF3-47D5-459B-B5A6-F9FAABC16C5F}"/>
              </a:ext>
            </a:extLst>
          </p:cNvPr>
          <p:cNvCxnSpPr>
            <a:cxnSpLocks/>
            <a:stCxn id="41" idx="3"/>
            <a:endCxn id="48" idx="1"/>
          </p:cNvCxnSpPr>
          <p:nvPr/>
        </p:nvCxnSpPr>
        <p:spPr>
          <a:xfrm>
            <a:off x="3342278" y="3005868"/>
            <a:ext cx="257212" cy="133022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48458999-C16D-40FE-A7DB-BB23D3192DB8}"/>
              </a:ext>
            </a:extLst>
          </p:cNvPr>
          <p:cNvSpPr txBox="1"/>
          <p:nvPr/>
        </p:nvSpPr>
        <p:spPr>
          <a:xfrm>
            <a:off x="2279890" y="2289599"/>
            <a:ext cx="1024206" cy="430887"/>
          </a:xfrm>
          <a:prstGeom prst="borderCallout1">
            <a:avLst>
              <a:gd name="adj1" fmla="val 21189"/>
              <a:gd name="adj2" fmla="val 106088"/>
              <a:gd name="adj3" fmla="val -24097"/>
              <a:gd name="adj4" fmla="val 121753"/>
            </a:avLst>
          </a:prstGeom>
          <a:solidFill>
            <a:schemeClr val="accent2">
              <a:lumMod val="60000"/>
              <a:lumOff val="40000"/>
            </a:schemeClr>
          </a:solidFill>
          <a:ln>
            <a:solidFill>
              <a:srgbClr val="C00000"/>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dirty="0">
                <a:solidFill>
                  <a:prstClr val="black"/>
                </a:solidFill>
                <a:latin typeface="Calibri" panose="020F0502020204030204"/>
                <a:ea typeface="游ゴシック" panose="020B0400000000000000" pitchFamily="50" charset="-128"/>
              </a:rPr>
              <a:t>日本版</a:t>
            </a:r>
            <a:r>
              <a:rPr kumimoji="1" lang="en-US" altLang="ja-JP" sz="1100" b="1" dirty="0">
                <a:solidFill>
                  <a:prstClr val="black"/>
                </a:solidFill>
                <a:latin typeface="Calibri" panose="020F0502020204030204"/>
                <a:ea typeface="游ゴシック" panose="020B0400000000000000" pitchFamily="50" charset="-128"/>
              </a:rPr>
              <a:t>PINT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１</a:t>
            </a:r>
          </a:p>
        </p:txBody>
      </p:sp>
      <p:sp>
        <p:nvSpPr>
          <p:cNvPr id="63" name="ホームベース 3">
            <a:extLst>
              <a:ext uri="{FF2B5EF4-FFF2-40B4-BE49-F238E27FC236}">
                <a16:creationId xmlns:a16="http://schemas.microsoft.com/office/drawing/2014/main" id="{0B0D5E94-FEDB-41F4-B178-41A1A3D78C86}"/>
              </a:ext>
            </a:extLst>
          </p:cNvPr>
          <p:cNvSpPr/>
          <p:nvPr/>
        </p:nvSpPr>
        <p:spPr>
          <a:xfrm>
            <a:off x="2573515" y="1792789"/>
            <a:ext cx="1024205"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日本版</a:t>
            </a:r>
            <a:r>
              <a:rPr kumimoji="1" lang="en-US" altLang="ja-JP" sz="1100" b="1" dirty="0">
                <a:solidFill>
                  <a:prstClr val="black"/>
                </a:solidFill>
                <a:latin typeface="Calibri" panose="020F0502020204030204"/>
                <a:ea typeface="游ゴシック" panose="020B0400000000000000" pitchFamily="50" charset="-128"/>
              </a:rPr>
              <a:t>PINT</a:t>
            </a:r>
            <a:endPar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１検討</a:t>
            </a:r>
          </a:p>
        </p:txBody>
      </p:sp>
      <p:sp>
        <p:nvSpPr>
          <p:cNvPr id="64" name="楕円 63">
            <a:extLst>
              <a:ext uri="{FF2B5EF4-FFF2-40B4-BE49-F238E27FC236}">
                <a16:creationId xmlns:a16="http://schemas.microsoft.com/office/drawing/2014/main" id="{97393293-F83F-4829-AF1D-D6EC68DF5363}"/>
              </a:ext>
            </a:extLst>
          </p:cNvPr>
          <p:cNvSpPr/>
          <p:nvPr/>
        </p:nvSpPr>
        <p:spPr>
          <a:xfrm>
            <a:off x="3470884" y="1907385"/>
            <a:ext cx="221723" cy="217825"/>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 name="テキスト ボックス 64">
            <a:extLst>
              <a:ext uri="{FF2B5EF4-FFF2-40B4-BE49-F238E27FC236}">
                <a16:creationId xmlns:a16="http://schemas.microsoft.com/office/drawing/2014/main" id="{40823D99-64CF-4746-A632-F0688D4E8831}"/>
              </a:ext>
            </a:extLst>
          </p:cNvPr>
          <p:cNvSpPr txBox="1"/>
          <p:nvPr/>
        </p:nvSpPr>
        <p:spPr>
          <a:xfrm>
            <a:off x="3892599" y="2318147"/>
            <a:ext cx="1024206" cy="430887"/>
          </a:xfrm>
          <a:prstGeom prst="borderCallout1">
            <a:avLst>
              <a:gd name="adj1" fmla="val 21189"/>
              <a:gd name="adj2" fmla="val 106088"/>
              <a:gd name="adj3" fmla="val -24097"/>
              <a:gd name="adj4" fmla="val 121753"/>
            </a:avLst>
          </a:prstGeom>
          <a:solidFill>
            <a:schemeClr val="accent2">
              <a:lumMod val="60000"/>
              <a:lumOff val="40000"/>
            </a:schemeClr>
          </a:solidFill>
          <a:ln>
            <a:solidFill>
              <a:srgbClr val="C00000"/>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dirty="0">
                <a:solidFill>
                  <a:prstClr val="black"/>
                </a:solidFill>
                <a:latin typeface="Calibri" panose="020F0502020204030204"/>
                <a:ea typeface="游ゴシック" panose="020B0400000000000000" pitchFamily="50" charset="-128"/>
              </a:rPr>
              <a:t>日本版</a:t>
            </a:r>
            <a:r>
              <a:rPr kumimoji="1" lang="en-US" altLang="ja-JP" sz="1100" b="1" dirty="0">
                <a:solidFill>
                  <a:prstClr val="black"/>
                </a:solidFill>
                <a:latin typeface="Calibri" panose="020F0502020204030204"/>
                <a:ea typeface="游ゴシック" panose="020B0400000000000000" pitchFamily="50" charset="-128"/>
              </a:rPr>
              <a:t>PINT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a:t>
            </a:r>
            <a:r>
              <a:rPr kumimoji="1" lang="ja-JP" altLang="en-US" sz="1100" b="1" dirty="0">
                <a:solidFill>
                  <a:prstClr val="black"/>
                </a:solidFill>
                <a:latin typeface="Calibri" panose="020F0502020204030204"/>
                <a:ea typeface="游ゴシック" panose="020B0400000000000000" pitchFamily="50" charset="-128"/>
              </a:rPr>
              <a:t>２</a:t>
            </a:r>
            <a:endPar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66" name="楕円 65">
            <a:extLst>
              <a:ext uri="{FF2B5EF4-FFF2-40B4-BE49-F238E27FC236}">
                <a16:creationId xmlns:a16="http://schemas.microsoft.com/office/drawing/2014/main" id="{A4CC90C7-0030-4A72-9360-045459A4432F}"/>
              </a:ext>
            </a:extLst>
          </p:cNvPr>
          <p:cNvSpPr/>
          <p:nvPr/>
        </p:nvSpPr>
        <p:spPr>
          <a:xfrm>
            <a:off x="5098083" y="1919480"/>
            <a:ext cx="221723" cy="217825"/>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2117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2DA0C-00BF-4A27-A79E-835B9078DE4C}"/>
              </a:ext>
            </a:extLst>
          </p:cNvPr>
          <p:cNvSpPr>
            <a:spLocks noGrp="1"/>
          </p:cNvSpPr>
          <p:nvPr>
            <p:ph type="title"/>
          </p:nvPr>
        </p:nvSpPr>
        <p:spPr>
          <a:xfrm>
            <a:off x="654926" y="227588"/>
            <a:ext cx="7886700" cy="365343"/>
          </a:xfrm>
        </p:spPr>
        <p:txBody>
          <a:bodyPr>
            <a:noAutofit/>
          </a:bodyPr>
          <a:lstStyle/>
          <a:p>
            <a:pPr algn="ctr"/>
            <a:r>
              <a:rPr lang="en-US" altLang="ja-JP" sz="3200" dirty="0"/>
              <a:t>EIPA</a:t>
            </a:r>
            <a:r>
              <a:rPr lang="ja-JP" altLang="en-US" sz="3200" dirty="0"/>
              <a:t>の電子インボイス共通仕様検討経過</a:t>
            </a:r>
            <a:endParaRPr kumimoji="1" lang="ja-JP" altLang="en-US" sz="3200" dirty="0"/>
          </a:p>
        </p:txBody>
      </p:sp>
      <p:sp>
        <p:nvSpPr>
          <p:cNvPr id="3" name="コンテンツ プレースホルダー 2">
            <a:extLst>
              <a:ext uri="{FF2B5EF4-FFF2-40B4-BE49-F238E27FC236}">
                <a16:creationId xmlns:a16="http://schemas.microsoft.com/office/drawing/2014/main" id="{00237988-1717-443B-8815-EBD6DD3BEC97}"/>
              </a:ext>
            </a:extLst>
          </p:cNvPr>
          <p:cNvSpPr>
            <a:spLocks noGrp="1"/>
          </p:cNvSpPr>
          <p:nvPr>
            <p:ph idx="1"/>
          </p:nvPr>
        </p:nvSpPr>
        <p:spPr>
          <a:xfrm>
            <a:off x="681202" y="1063625"/>
            <a:ext cx="7886700" cy="4351338"/>
          </a:xfrm>
        </p:spPr>
        <p:txBody>
          <a:bodyPr>
            <a:normAutofit fontScale="92500" lnSpcReduction="20000"/>
          </a:bodyPr>
          <a:lstStyle/>
          <a:p>
            <a:r>
              <a:rPr kumimoji="1" lang="en-US" altLang="ja-JP" dirty="0"/>
              <a:t>EIPA</a:t>
            </a:r>
            <a:r>
              <a:rPr kumimoji="1" lang="ja-JP" altLang="en-US" dirty="0"/>
              <a:t>電子インボイス共通仕様の目的</a:t>
            </a:r>
            <a:endParaRPr kumimoji="1" lang="en-US" altLang="ja-JP" dirty="0"/>
          </a:p>
          <a:p>
            <a:pPr marL="1371600" marR="0" lvl="2" indent="-457200" algn="l" defTabSz="914400" rtl="0" eaLnBrk="1" fontAlgn="auto" latinLnBrk="0" hangingPunct="1">
              <a:lnSpc>
                <a:spcPct val="90000"/>
              </a:lnSpc>
              <a:spcBef>
                <a:spcPts val="500"/>
              </a:spcBef>
              <a:spcAft>
                <a:spcPts val="0"/>
              </a:spcAft>
              <a:buClrTx/>
              <a:buSzTx/>
              <a:buFont typeface="+mj-ea"/>
              <a:buAutoNum type="circleNumDbPlain"/>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適格請求書保存方式へ対応する電子インボイス</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371600" lvl="2" indent="-457200">
              <a:buFont typeface="+mj-ea"/>
              <a:buAutoNum type="circleNumDbPlain"/>
              <a:defRPr/>
            </a:pPr>
            <a:r>
              <a:rPr lang="ja-JP" altLang="en-US" dirty="0">
                <a:solidFill>
                  <a:prstClr val="black"/>
                </a:solidFill>
              </a:rPr>
              <a:t>国際標準へ対応する電子インボイス</a:t>
            </a:r>
            <a:endParaRPr lang="en-US" altLang="ja-JP" dirty="0">
              <a:solidFill>
                <a:prstClr val="black"/>
              </a:solidFill>
            </a:endParaRPr>
          </a:p>
          <a:p>
            <a:pPr marL="1371600" marR="0" lvl="2" indent="-457200" algn="l" defTabSz="914400" rtl="0" eaLnBrk="1" fontAlgn="auto" latinLnBrk="0" hangingPunct="1">
              <a:lnSpc>
                <a:spcPct val="90000"/>
              </a:lnSpc>
              <a:spcBef>
                <a:spcPts val="500"/>
              </a:spcBef>
              <a:spcAft>
                <a:spcPts val="0"/>
              </a:spcAft>
              <a:buClrTx/>
              <a:buSzTx/>
              <a:buFont typeface="+mj-ea"/>
              <a:buAutoNum type="circleNumDbPlain"/>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付加価値を提供できる電子インボイス</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371600" marR="0" lvl="2" indent="-457200" algn="l" defTabSz="914400" rtl="0" eaLnBrk="1" fontAlgn="auto" latinLnBrk="0" hangingPunct="1">
              <a:lnSpc>
                <a:spcPct val="90000"/>
              </a:lnSpc>
              <a:spcBef>
                <a:spcPts val="500"/>
              </a:spcBef>
              <a:spcAft>
                <a:spcPts val="0"/>
              </a:spcAft>
              <a:buClrTx/>
              <a:buSzTx/>
              <a:buFont typeface="+mj-ea"/>
              <a:buAutoNum type="circleNumDbPlain"/>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小規模事業者でも利用できるコストの実現</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371600" marR="0" lvl="2" indent="-457200" algn="l" defTabSz="914400" rtl="0" eaLnBrk="1" fontAlgn="auto" latinLnBrk="0" hangingPunct="1">
              <a:lnSpc>
                <a:spcPct val="90000"/>
              </a:lnSpc>
              <a:spcBef>
                <a:spcPts val="500"/>
              </a:spcBef>
              <a:spcAft>
                <a:spcPts val="0"/>
              </a:spcAft>
              <a:buClrTx/>
              <a:buSzTx/>
              <a:buFont typeface="+mj-ea"/>
              <a:buAutoNum type="circleNumDbPlain"/>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適格請求書等保存方式へ対応する</a:t>
            </a:r>
            <a:r>
              <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IT</a:t>
            </a: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サービスが</a:t>
            </a:r>
            <a:r>
              <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2023</a:t>
            </a: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年</a:t>
            </a:r>
            <a:r>
              <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10</a:t>
            </a: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月までにサービス提供を確約</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a:spcBef>
                <a:spcPts val="500"/>
              </a:spcBef>
              <a:defRPr/>
            </a:pP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次の</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2</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方式の審議を実施</a:t>
            </a:r>
            <a:endPar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lvl="1">
              <a:defRPr/>
            </a:pPr>
            <a:r>
              <a:rPr lang="en-US" altLang="ja-JP" dirty="0">
                <a:solidFill>
                  <a:prstClr val="black"/>
                </a:solidFill>
                <a:latin typeface="Calibri" panose="020F0502020204030204"/>
                <a:ea typeface="游ゴシック" panose="020B0400000000000000" pitchFamily="50" charset="-128"/>
              </a:rPr>
              <a:t>【</a:t>
            </a:r>
            <a:r>
              <a:rPr lang="ja-JP" altLang="en-US" dirty="0">
                <a:solidFill>
                  <a:prstClr val="black"/>
                </a:solidFill>
                <a:latin typeface="Calibri" panose="020F0502020204030204"/>
                <a:ea typeface="游ゴシック" panose="020B0400000000000000" pitchFamily="50" charset="-128"/>
              </a:rPr>
              <a:t>Ａ案</a:t>
            </a:r>
            <a:r>
              <a:rPr lang="en-US" altLang="ja-JP" dirty="0">
                <a:solidFill>
                  <a:prstClr val="black"/>
                </a:solidFill>
                <a:latin typeface="Calibri" panose="020F0502020204030204"/>
                <a:ea typeface="游ゴシック" panose="020B0400000000000000" pitchFamily="50" charset="-128"/>
              </a:rPr>
              <a:t>】PEPPOL</a:t>
            </a:r>
            <a:r>
              <a:rPr lang="ja-JP" altLang="en-US" dirty="0">
                <a:solidFill>
                  <a:prstClr val="black"/>
                </a:solidFill>
                <a:latin typeface="Calibri" panose="020F0502020204030204"/>
                <a:ea typeface="游ゴシック" panose="020B0400000000000000" pitchFamily="50" charset="-128"/>
              </a:rPr>
              <a:t>（電子インボイス欧州規格）</a:t>
            </a:r>
            <a:endParaRPr lang="en-US" altLang="ja-JP" dirty="0">
              <a:solidFill>
                <a:prstClr val="black"/>
              </a:solidFill>
              <a:latin typeface="Calibri" panose="020F0502020204030204"/>
              <a:ea typeface="游ゴシック" panose="020B0400000000000000" pitchFamily="50" charset="-128"/>
            </a:endParaRPr>
          </a:p>
          <a:p>
            <a:pPr lvl="1">
              <a:defRPr/>
            </a:pP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Ｂ案</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国連</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CEFACT Cross </a:t>
            </a:r>
            <a:r>
              <a:rPr kumimoji="1" lang="en-US" altLang="ja-JP" b="0" i="0" u="none" strike="noStrike" kern="1200" cap="none" spc="0" normalizeH="0" baseline="0" noProof="0" dirty="0" err="1">
                <a:ln>
                  <a:noFill/>
                </a:ln>
                <a:solidFill>
                  <a:prstClr val="black"/>
                </a:solidFill>
                <a:effectLst/>
                <a:uLnTx/>
                <a:uFillTx/>
                <a:latin typeface="Calibri" panose="020F0502020204030204"/>
                <a:ea typeface="游ゴシック" panose="020B0400000000000000" pitchFamily="50" charset="-128"/>
                <a:cs typeface="+mn-cs"/>
              </a:rPr>
              <a:t>Industory</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Invoice(UN-CII)</a:t>
            </a:r>
          </a:p>
          <a:p>
            <a:pPr>
              <a:defRPr/>
            </a:pP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EIPA</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は</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Ａ案</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を共通仕様と</a:t>
            </a:r>
            <a:r>
              <a:rPr lang="ja-JP" altLang="en-US" dirty="0">
                <a:solidFill>
                  <a:prstClr val="black"/>
                </a:solidFill>
              </a:rPr>
              <a:t>して採用</a:t>
            </a:r>
            <a:endParaRPr lang="en-US" altLang="ja-JP" dirty="0">
              <a:solidFill>
                <a:prstClr val="black"/>
              </a:solidFill>
            </a:endParaRPr>
          </a:p>
          <a:p>
            <a:pPr marL="457200" lvl="1" indent="0">
              <a:buNone/>
              <a:defRPr/>
            </a:pPr>
            <a:r>
              <a:rPr lang="ja-JP" altLang="en-US" dirty="0">
                <a:solidFill>
                  <a:prstClr val="black"/>
                </a:solidFill>
              </a:rPr>
              <a:t>→ただし、下記条件付き</a:t>
            </a:r>
            <a:endPar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lvl="1">
              <a:defRPr/>
            </a:pP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日本の商習慣への対応</a:t>
            </a:r>
            <a:endPar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lvl="1">
              <a:defRPr/>
            </a:pPr>
            <a:r>
              <a:rPr lang="ja-JP" altLang="en-US" dirty="0">
                <a:solidFill>
                  <a:prstClr val="black"/>
                </a:solidFill>
                <a:latin typeface="Calibri" panose="020F0502020204030204"/>
                <a:ea typeface="游ゴシック" panose="020B0400000000000000" pitchFamily="50" charset="-128"/>
              </a:rPr>
              <a:t>各業界の固有電子インボイスの利用は認める</a:t>
            </a:r>
            <a:endPar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endParaRPr kumimoji="1"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D6392267-A160-4467-8F2B-F07A9D5E4328}"/>
              </a:ext>
            </a:extLst>
          </p:cNvPr>
          <p:cNvSpPr>
            <a:spLocks noGrp="1"/>
          </p:cNvSpPr>
          <p:nvPr>
            <p:ph type="dt" sz="half" idx="10"/>
          </p:nvPr>
        </p:nvSpPr>
        <p:spPr/>
        <p:txBody>
          <a:bodyPr/>
          <a:lstStyle/>
          <a:p>
            <a:r>
              <a:rPr kumimoji="1" lang="en-US" altLang="ja-JP"/>
              <a:t>2021/1/11_r1</a:t>
            </a:r>
            <a:endParaRPr kumimoji="1" lang="ja-JP" altLang="en-US"/>
          </a:p>
        </p:txBody>
      </p:sp>
      <p:sp>
        <p:nvSpPr>
          <p:cNvPr id="5" name="スライド番号プレースホルダー 4">
            <a:extLst>
              <a:ext uri="{FF2B5EF4-FFF2-40B4-BE49-F238E27FC236}">
                <a16:creationId xmlns:a16="http://schemas.microsoft.com/office/drawing/2014/main" id="{B7F2D6FE-536C-40B1-A0C3-21CFF641F899}"/>
              </a:ext>
            </a:extLst>
          </p:cNvPr>
          <p:cNvSpPr>
            <a:spLocks noGrp="1"/>
          </p:cNvSpPr>
          <p:nvPr>
            <p:ph type="sldNum" sz="quarter" idx="12"/>
          </p:nvPr>
        </p:nvSpPr>
        <p:spPr/>
        <p:txBody>
          <a:bodyPr/>
          <a:lstStyle/>
          <a:p>
            <a:fld id="{8ADA1F44-0DE2-4407-B424-19B2B1B53011}" type="slidenum">
              <a:rPr kumimoji="1" lang="ja-JP" altLang="en-US" smtClean="0"/>
              <a:t>2</a:t>
            </a:fld>
            <a:endParaRPr kumimoji="1" lang="ja-JP" altLang="en-US"/>
          </a:p>
        </p:txBody>
      </p:sp>
      <p:cxnSp>
        <p:nvCxnSpPr>
          <p:cNvPr id="6" name="直線コネクタ 5">
            <a:extLst>
              <a:ext uri="{FF2B5EF4-FFF2-40B4-BE49-F238E27FC236}">
                <a16:creationId xmlns:a16="http://schemas.microsoft.com/office/drawing/2014/main" id="{67B69A53-D986-498F-8812-0D14507C8A6D}"/>
              </a:ext>
            </a:extLst>
          </p:cNvPr>
          <p:cNvCxnSpPr>
            <a:cxnSpLocks/>
          </p:cNvCxnSpPr>
          <p:nvPr/>
        </p:nvCxnSpPr>
        <p:spPr>
          <a:xfrm>
            <a:off x="52552" y="730469"/>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6025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B27FC-D318-4CE1-9D01-B86981461E30}"/>
              </a:ext>
            </a:extLst>
          </p:cNvPr>
          <p:cNvSpPr>
            <a:spLocks noGrp="1"/>
          </p:cNvSpPr>
          <p:nvPr>
            <p:ph type="title"/>
          </p:nvPr>
        </p:nvSpPr>
        <p:spPr>
          <a:xfrm>
            <a:off x="490538" y="388333"/>
            <a:ext cx="8553449" cy="145063"/>
          </a:xfrm>
        </p:spPr>
        <p:txBody>
          <a:bodyPr>
            <a:noAutofit/>
          </a:bodyPr>
          <a:lstStyle/>
          <a:p>
            <a:pPr algn="ctr"/>
            <a:r>
              <a:rPr kumimoji="1" lang="ja-JP" altLang="en-US" sz="3200" dirty="0"/>
              <a:t>日本版電子インボイス共通仕様</a:t>
            </a:r>
            <a:r>
              <a:rPr kumimoji="1" lang="en-US" altLang="ja-JP" sz="3200" dirty="0"/>
              <a:t>【</a:t>
            </a:r>
            <a:r>
              <a:rPr lang="ja-JP" altLang="en-US" sz="3200" dirty="0"/>
              <a:t>Ａ案</a:t>
            </a:r>
            <a:r>
              <a:rPr kumimoji="1" lang="en-US" altLang="ja-JP" sz="3200" dirty="0"/>
              <a:t>】</a:t>
            </a:r>
            <a:endParaRPr kumimoji="1" lang="ja-JP" altLang="en-US" sz="3200" dirty="0"/>
          </a:p>
        </p:txBody>
      </p:sp>
      <p:sp>
        <p:nvSpPr>
          <p:cNvPr id="3" name="日付プレースホルダー 2">
            <a:extLst>
              <a:ext uri="{FF2B5EF4-FFF2-40B4-BE49-F238E27FC236}">
                <a16:creationId xmlns:a16="http://schemas.microsoft.com/office/drawing/2014/main" id="{AA305CCE-0D87-4B9C-9B97-2F0B21BDA77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スライド番号プレースホルダー 4">
            <a:extLst>
              <a:ext uri="{FF2B5EF4-FFF2-40B4-BE49-F238E27FC236}">
                <a16:creationId xmlns:a16="http://schemas.microsoft.com/office/drawing/2014/main" id="{430AAE35-5AE4-4E9E-B9F2-50EF134AFBB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A53969-1226-4D44-8390-2E2609D32FEE}"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pic>
        <p:nvPicPr>
          <p:cNvPr id="7" name="図 6">
            <a:extLst>
              <a:ext uri="{FF2B5EF4-FFF2-40B4-BE49-F238E27FC236}">
                <a16:creationId xmlns:a16="http://schemas.microsoft.com/office/drawing/2014/main" id="{E5A70F49-C8D9-421B-BB0C-15668DE7C00C}"/>
              </a:ext>
            </a:extLst>
          </p:cNvPr>
          <p:cNvPicPr>
            <a:picLocks noChangeAspect="1"/>
          </p:cNvPicPr>
          <p:nvPr/>
        </p:nvPicPr>
        <p:blipFill>
          <a:blip r:embed="rId2"/>
          <a:stretch>
            <a:fillRect/>
          </a:stretch>
        </p:blipFill>
        <p:spPr>
          <a:xfrm>
            <a:off x="403829" y="768467"/>
            <a:ext cx="8549350" cy="5587883"/>
          </a:xfrm>
          <a:prstGeom prst="rect">
            <a:avLst/>
          </a:prstGeom>
        </p:spPr>
      </p:pic>
      <p:cxnSp>
        <p:nvCxnSpPr>
          <p:cNvPr id="8" name="直線コネクタ 7">
            <a:extLst>
              <a:ext uri="{FF2B5EF4-FFF2-40B4-BE49-F238E27FC236}">
                <a16:creationId xmlns:a16="http://schemas.microsoft.com/office/drawing/2014/main" id="{0618350D-5F71-4EF2-AAE1-A8F75F493ECE}"/>
              </a:ext>
            </a:extLst>
          </p:cNvPr>
          <p:cNvCxnSpPr>
            <a:cxnSpLocks/>
          </p:cNvCxnSpPr>
          <p:nvPr/>
        </p:nvCxnSpPr>
        <p:spPr>
          <a:xfrm>
            <a:off x="52552" y="829326"/>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9" name="テキスト ボックス 8">
            <a:extLst>
              <a:ext uri="{FF2B5EF4-FFF2-40B4-BE49-F238E27FC236}">
                <a16:creationId xmlns:a16="http://schemas.microsoft.com/office/drawing/2014/main" id="{283C8857-B56C-470F-8D25-E147840A8CFF}"/>
              </a:ext>
            </a:extLst>
          </p:cNvPr>
          <p:cNvSpPr txBox="1"/>
          <p:nvPr/>
        </p:nvSpPr>
        <p:spPr>
          <a:xfrm>
            <a:off x="5910755" y="940591"/>
            <a:ext cx="22479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black"/>
                </a:solidFill>
                <a:latin typeface="Calibri" panose="020F0502020204030204"/>
                <a:ea typeface="游ゴシック" panose="020B0400000000000000" pitchFamily="50" charset="-128"/>
              </a:rPr>
              <a:t>＜</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ＥＩＰＡ提案</a:t>
            </a:r>
            <a:r>
              <a:rPr kumimoji="1" lang="ja-JP" altLang="en-US" dirty="0">
                <a:solidFill>
                  <a:prstClr val="black"/>
                </a:solidFill>
                <a:latin typeface="Calibri" panose="020F0502020204030204"/>
                <a:ea typeface="游ゴシック" panose="020B0400000000000000" pitchFamily="50" charset="-128"/>
              </a:rPr>
              <a:t>＞</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2333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639AC9-7837-4C20-9202-3574B3C47119}"/>
              </a:ext>
            </a:extLst>
          </p:cNvPr>
          <p:cNvSpPr>
            <a:spLocks noGrp="1"/>
          </p:cNvSpPr>
          <p:nvPr>
            <p:ph type="title"/>
          </p:nvPr>
        </p:nvSpPr>
        <p:spPr>
          <a:xfrm>
            <a:off x="202525" y="421571"/>
            <a:ext cx="8515350" cy="360088"/>
          </a:xfrm>
        </p:spPr>
        <p:txBody>
          <a:bodyPr>
            <a:noAutofit/>
          </a:bodyPr>
          <a:lstStyle/>
          <a:p>
            <a:pPr algn="ctr"/>
            <a:r>
              <a:rPr kumimoji="1" lang="ja-JP" altLang="en-US"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日本版電子インボイス共通仕様</a:t>
            </a:r>
            <a: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a:t>
            </a:r>
            <a:r>
              <a:rPr lang="ja-JP" altLang="en-US" sz="3200" dirty="0">
                <a:solidFill>
                  <a:prstClr val="black"/>
                </a:solidFill>
                <a:latin typeface="Calibri Light" panose="020F0302020204030204"/>
                <a:ea typeface="游ゴシック Light" panose="020B0300000000000000" pitchFamily="50" charset="-128"/>
              </a:rPr>
              <a:t>Ｂ案</a:t>
            </a:r>
            <a: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a:t>
            </a:r>
            <a:b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br>
            <a: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&lt;</a:t>
            </a:r>
            <a:r>
              <a:rPr kumimoji="1" lang="ja-JP" altLang="en-US"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国連</a:t>
            </a:r>
            <a: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CEFACT</a:t>
            </a:r>
            <a:r>
              <a:rPr kumimoji="1" lang="ja-JP" altLang="en-US"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グループ提案</a:t>
            </a:r>
            <a: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&gt;</a:t>
            </a:r>
            <a:endParaRPr lang="ja-JP" altLang="en-US" sz="3200" dirty="0"/>
          </a:p>
        </p:txBody>
      </p:sp>
      <p:sp>
        <p:nvSpPr>
          <p:cNvPr id="4" name="四角形: 角を丸くする 3">
            <a:extLst>
              <a:ext uri="{FF2B5EF4-FFF2-40B4-BE49-F238E27FC236}">
                <a16:creationId xmlns:a16="http://schemas.microsoft.com/office/drawing/2014/main" id="{D450A467-4F26-40FD-8D2D-1925EFC97C7B}"/>
              </a:ext>
            </a:extLst>
          </p:cNvPr>
          <p:cNvSpPr/>
          <p:nvPr/>
        </p:nvSpPr>
        <p:spPr>
          <a:xfrm>
            <a:off x="1140009" y="5001950"/>
            <a:ext cx="2032696" cy="510146"/>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ネットワーク</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cxnSp>
        <p:nvCxnSpPr>
          <p:cNvPr id="5" name="直線コネクタ 4">
            <a:extLst>
              <a:ext uri="{FF2B5EF4-FFF2-40B4-BE49-F238E27FC236}">
                <a16:creationId xmlns:a16="http://schemas.microsoft.com/office/drawing/2014/main" id="{C37EF13E-76E7-4341-9CEF-238EDA6DDD0A}"/>
              </a:ext>
            </a:extLst>
          </p:cNvPr>
          <p:cNvCxnSpPr>
            <a:cxnSpLocks/>
          </p:cNvCxnSpPr>
          <p:nvPr/>
        </p:nvCxnSpPr>
        <p:spPr>
          <a:xfrm>
            <a:off x="0" y="1058478"/>
            <a:ext cx="9144000" cy="5736"/>
          </a:xfrm>
          <a:prstGeom prst="line">
            <a:avLst/>
          </a:prstGeom>
          <a:noFill/>
          <a:ln w="38100" cap="flat" cmpd="sng" algn="ctr">
            <a:solidFill>
              <a:srgbClr val="F79646">
                <a:lumMod val="75000"/>
              </a:srgbClr>
            </a:solidFill>
            <a:prstDash val="solid"/>
          </a:ln>
          <a:effectLst/>
        </p:spPr>
      </p:cxnSp>
      <p:sp>
        <p:nvSpPr>
          <p:cNvPr id="7" name="四角形: 角を丸くする 6">
            <a:extLst>
              <a:ext uri="{FF2B5EF4-FFF2-40B4-BE49-F238E27FC236}">
                <a16:creationId xmlns:a16="http://schemas.microsoft.com/office/drawing/2014/main" id="{E90F403F-7039-4DB6-B09D-31D654A935A3}"/>
              </a:ext>
            </a:extLst>
          </p:cNvPr>
          <p:cNvSpPr/>
          <p:nvPr/>
        </p:nvSpPr>
        <p:spPr>
          <a:xfrm>
            <a:off x="1421976" y="2071183"/>
            <a:ext cx="1612726" cy="55704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業界Ａ</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ネットワーク</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1" name="四角形: 角を丸くする 10">
            <a:extLst>
              <a:ext uri="{FF2B5EF4-FFF2-40B4-BE49-F238E27FC236}">
                <a16:creationId xmlns:a16="http://schemas.microsoft.com/office/drawing/2014/main" id="{204ADC67-C278-42F2-91A4-7C571B4937C9}"/>
              </a:ext>
            </a:extLst>
          </p:cNvPr>
          <p:cNvSpPr/>
          <p:nvPr/>
        </p:nvSpPr>
        <p:spPr>
          <a:xfrm>
            <a:off x="4354762" y="2091648"/>
            <a:ext cx="1612726" cy="55704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業界Ｂ</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ネットワーク</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3" name="雲 12">
            <a:extLst>
              <a:ext uri="{FF2B5EF4-FFF2-40B4-BE49-F238E27FC236}">
                <a16:creationId xmlns:a16="http://schemas.microsoft.com/office/drawing/2014/main" id="{56565882-4A4A-49AA-9B49-F4B330576DF2}"/>
              </a:ext>
            </a:extLst>
          </p:cNvPr>
          <p:cNvSpPr/>
          <p:nvPr/>
        </p:nvSpPr>
        <p:spPr>
          <a:xfrm>
            <a:off x="6332595" y="5001950"/>
            <a:ext cx="2385280" cy="521924"/>
          </a:xfrm>
          <a:prstGeom prst="cloud">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電子レシート</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クラウド</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1F141799-D87D-44A9-9D1E-0514A414C7AF}"/>
              </a:ext>
            </a:extLst>
          </p:cNvPr>
          <p:cNvSpPr/>
          <p:nvPr/>
        </p:nvSpPr>
        <p:spPr>
          <a:xfrm>
            <a:off x="862377" y="1144696"/>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大企業</a:t>
            </a:r>
          </a:p>
        </p:txBody>
      </p:sp>
      <p:sp>
        <p:nvSpPr>
          <p:cNvPr id="17" name="正方形/長方形 16">
            <a:extLst>
              <a:ext uri="{FF2B5EF4-FFF2-40B4-BE49-F238E27FC236}">
                <a16:creationId xmlns:a16="http://schemas.microsoft.com/office/drawing/2014/main" id="{C3E34F22-7A52-43A6-9975-A5FC48010122}"/>
              </a:ext>
            </a:extLst>
          </p:cNvPr>
          <p:cNvSpPr/>
          <p:nvPr/>
        </p:nvSpPr>
        <p:spPr>
          <a:xfrm>
            <a:off x="2528266" y="1156616"/>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大企業</a:t>
            </a:r>
          </a:p>
        </p:txBody>
      </p:sp>
      <p:sp>
        <p:nvSpPr>
          <p:cNvPr id="19" name="正方形/長方形 18">
            <a:extLst>
              <a:ext uri="{FF2B5EF4-FFF2-40B4-BE49-F238E27FC236}">
                <a16:creationId xmlns:a16="http://schemas.microsoft.com/office/drawing/2014/main" id="{887AF960-D4D2-48D4-A316-A3AC2AADE5BE}"/>
              </a:ext>
            </a:extLst>
          </p:cNvPr>
          <p:cNvSpPr/>
          <p:nvPr/>
        </p:nvSpPr>
        <p:spPr>
          <a:xfrm>
            <a:off x="3772172" y="1162335"/>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大企業</a:t>
            </a:r>
          </a:p>
        </p:txBody>
      </p:sp>
      <p:sp>
        <p:nvSpPr>
          <p:cNvPr id="21" name="正方形/長方形 20">
            <a:extLst>
              <a:ext uri="{FF2B5EF4-FFF2-40B4-BE49-F238E27FC236}">
                <a16:creationId xmlns:a16="http://schemas.microsoft.com/office/drawing/2014/main" id="{B8CD546E-38CA-4C51-B74C-70E23135CD71}"/>
              </a:ext>
            </a:extLst>
          </p:cNvPr>
          <p:cNvSpPr/>
          <p:nvPr/>
        </p:nvSpPr>
        <p:spPr>
          <a:xfrm>
            <a:off x="5438061" y="1174255"/>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大企業</a:t>
            </a:r>
          </a:p>
        </p:txBody>
      </p:sp>
      <p:sp>
        <p:nvSpPr>
          <p:cNvPr id="22" name="正方形/長方形 21">
            <a:extLst>
              <a:ext uri="{FF2B5EF4-FFF2-40B4-BE49-F238E27FC236}">
                <a16:creationId xmlns:a16="http://schemas.microsoft.com/office/drawing/2014/main" id="{8E5238C0-7A85-40A4-920F-CBE52DAA5DDC}"/>
              </a:ext>
            </a:extLst>
          </p:cNvPr>
          <p:cNvSpPr/>
          <p:nvPr/>
        </p:nvSpPr>
        <p:spPr>
          <a:xfrm>
            <a:off x="6600041" y="6027057"/>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小売店</a:t>
            </a:r>
          </a:p>
        </p:txBody>
      </p:sp>
      <p:sp>
        <p:nvSpPr>
          <p:cNvPr id="23" name="正方形/長方形 22">
            <a:extLst>
              <a:ext uri="{FF2B5EF4-FFF2-40B4-BE49-F238E27FC236}">
                <a16:creationId xmlns:a16="http://schemas.microsoft.com/office/drawing/2014/main" id="{E6C837A5-5A3A-448B-9A9E-F4292381A0A4}"/>
              </a:ext>
            </a:extLst>
          </p:cNvPr>
          <p:cNvSpPr/>
          <p:nvPr/>
        </p:nvSpPr>
        <p:spPr>
          <a:xfrm>
            <a:off x="7813985" y="6028466"/>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小売店</a:t>
            </a:r>
          </a:p>
        </p:txBody>
      </p:sp>
      <p:cxnSp>
        <p:nvCxnSpPr>
          <p:cNvPr id="25" name="直線コネクタ 24">
            <a:extLst>
              <a:ext uri="{FF2B5EF4-FFF2-40B4-BE49-F238E27FC236}">
                <a16:creationId xmlns:a16="http://schemas.microsoft.com/office/drawing/2014/main" id="{D7610198-1FF7-49D1-B8F4-57BD4263926E}"/>
              </a:ext>
            </a:extLst>
          </p:cNvPr>
          <p:cNvCxnSpPr>
            <a:cxnSpLocks/>
            <a:stCxn id="15" idx="2"/>
          </p:cNvCxnSpPr>
          <p:nvPr/>
        </p:nvCxnSpPr>
        <p:spPr>
          <a:xfrm>
            <a:off x="1314322" y="1514899"/>
            <a:ext cx="894165" cy="55628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FCF5DC79-B817-4A5E-8048-5B49D23BA5C1}"/>
              </a:ext>
            </a:extLst>
          </p:cNvPr>
          <p:cNvCxnSpPr>
            <a:cxnSpLocks/>
            <a:stCxn id="17" idx="2"/>
          </p:cNvCxnSpPr>
          <p:nvPr/>
        </p:nvCxnSpPr>
        <p:spPr>
          <a:xfrm flipH="1">
            <a:off x="2208487" y="1526819"/>
            <a:ext cx="771724" cy="5443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EB1CD22-3BB0-4B30-9AA6-79A8D5EBAC9D}"/>
              </a:ext>
            </a:extLst>
          </p:cNvPr>
          <p:cNvCxnSpPr>
            <a:cxnSpLocks/>
            <a:stCxn id="19" idx="2"/>
          </p:cNvCxnSpPr>
          <p:nvPr/>
        </p:nvCxnSpPr>
        <p:spPr>
          <a:xfrm>
            <a:off x="4224117" y="1532538"/>
            <a:ext cx="917156" cy="55911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2E2C72F-1727-42F4-B3CE-5BD7B96B6758}"/>
              </a:ext>
            </a:extLst>
          </p:cNvPr>
          <p:cNvCxnSpPr>
            <a:cxnSpLocks/>
            <a:stCxn id="21" idx="2"/>
          </p:cNvCxnSpPr>
          <p:nvPr/>
        </p:nvCxnSpPr>
        <p:spPr>
          <a:xfrm flipH="1">
            <a:off x="5141273" y="1544458"/>
            <a:ext cx="748733" cy="54719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37D8458-B78D-4236-858E-DA2DC96BFD0E}"/>
              </a:ext>
            </a:extLst>
          </p:cNvPr>
          <p:cNvCxnSpPr>
            <a:cxnSpLocks/>
            <a:stCxn id="22" idx="0"/>
            <a:endCxn id="13" idx="1"/>
          </p:cNvCxnSpPr>
          <p:nvPr/>
        </p:nvCxnSpPr>
        <p:spPr>
          <a:xfrm flipV="1">
            <a:off x="7051986" y="5523318"/>
            <a:ext cx="473249" cy="5037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A1852C7-2B7F-4F1E-B608-A940955DACCA}"/>
              </a:ext>
            </a:extLst>
          </p:cNvPr>
          <p:cNvCxnSpPr>
            <a:cxnSpLocks/>
            <a:stCxn id="23" idx="0"/>
            <a:endCxn id="13" idx="1"/>
          </p:cNvCxnSpPr>
          <p:nvPr/>
        </p:nvCxnSpPr>
        <p:spPr>
          <a:xfrm flipH="1" flipV="1">
            <a:off x="7525235" y="5523318"/>
            <a:ext cx="740695" cy="505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0D2A28EC-85E9-4EBC-A393-CD3B320D203D}"/>
              </a:ext>
            </a:extLst>
          </p:cNvPr>
          <p:cNvSpPr/>
          <p:nvPr/>
        </p:nvSpPr>
        <p:spPr>
          <a:xfrm>
            <a:off x="715196" y="6028468"/>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a:t>
            </a:r>
          </a:p>
        </p:txBody>
      </p:sp>
      <p:sp>
        <p:nvSpPr>
          <p:cNvPr id="39" name="正方形/長方形 38">
            <a:extLst>
              <a:ext uri="{FF2B5EF4-FFF2-40B4-BE49-F238E27FC236}">
                <a16:creationId xmlns:a16="http://schemas.microsoft.com/office/drawing/2014/main" id="{01178726-F53E-478E-AAA9-240F7F095977}"/>
              </a:ext>
            </a:extLst>
          </p:cNvPr>
          <p:cNvSpPr/>
          <p:nvPr/>
        </p:nvSpPr>
        <p:spPr>
          <a:xfrm>
            <a:off x="2270727" y="6028468"/>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a:t>
            </a:r>
          </a:p>
        </p:txBody>
      </p:sp>
      <p:sp>
        <p:nvSpPr>
          <p:cNvPr id="40" name="雲 39">
            <a:extLst>
              <a:ext uri="{FF2B5EF4-FFF2-40B4-BE49-F238E27FC236}">
                <a16:creationId xmlns:a16="http://schemas.microsoft.com/office/drawing/2014/main" id="{9667D314-EF62-4151-9A83-41B9521DBE2D}"/>
              </a:ext>
            </a:extLst>
          </p:cNvPr>
          <p:cNvSpPr/>
          <p:nvPr/>
        </p:nvSpPr>
        <p:spPr>
          <a:xfrm>
            <a:off x="3813157" y="4931748"/>
            <a:ext cx="2401606" cy="589177"/>
          </a:xfrm>
          <a:prstGeom prst="cloud">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Ｘ社クラウド会計サービス</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2" name="正方形/長方形 41">
            <a:extLst>
              <a:ext uri="{FF2B5EF4-FFF2-40B4-BE49-F238E27FC236}">
                <a16:creationId xmlns:a16="http://schemas.microsoft.com/office/drawing/2014/main" id="{FA12AD0A-FCF8-488B-8439-E9FA9111AAAA}"/>
              </a:ext>
            </a:extLst>
          </p:cNvPr>
          <p:cNvSpPr/>
          <p:nvPr/>
        </p:nvSpPr>
        <p:spPr>
          <a:xfrm>
            <a:off x="3772591" y="6028466"/>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a:t>
            </a:r>
          </a:p>
        </p:txBody>
      </p:sp>
      <p:sp>
        <p:nvSpPr>
          <p:cNvPr id="44" name="正方形/長方形 43">
            <a:extLst>
              <a:ext uri="{FF2B5EF4-FFF2-40B4-BE49-F238E27FC236}">
                <a16:creationId xmlns:a16="http://schemas.microsoft.com/office/drawing/2014/main" id="{6D9CC439-73DA-4E6D-9E9B-8303FBC122B8}"/>
              </a:ext>
            </a:extLst>
          </p:cNvPr>
          <p:cNvSpPr/>
          <p:nvPr/>
        </p:nvSpPr>
        <p:spPr>
          <a:xfrm>
            <a:off x="5191490" y="6028466"/>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a:t>
            </a:r>
          </a:p>
        </p:txBody>
      </p:sp>
      <p:sp>
        <p:nvSpPr>
          <p:cNvPr id="48" name="正方形/長方形 47">
            <a:extLst>
              <a:ext uri="{FF2B5EF4-FFF2-40B4-BE49-F238E27FC236}">
                <a16:creationId xmlns:a16="http://schemas.microsoft.com/office/drawing/2014/main" id="{67268813-9AA9-4B9B-9A96-442097E77320}"/>
              </a:ext>
            </a:extLst>
          </p:cNvPr>
          <p:cNvSpPr/>
          <p:nvPr/>
        </p:nvSpPr>
        <p:spPr>
          <a:xfrm>
            <a:off x="6445845" y="3196601"/>
            <a:ext cx="1021513" cy="1095349"/>
          </a:xfrm>
          <a:prstGeom prst="rect">
            <a:avLst/>
          </a:prstGeom>
          <a:noFill/>
          <a:ln w="190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Open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cs typeface="+mn-cs"/>
              </a:rPr>
              <a:t>Peppol</a:t>
            </a:r>
            <a:endPar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アクセス</a:t>
            </a:r>
            <a:endPar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ポイント</a:t>
            </a:r>
            <a:endPar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50" name="正方形/長方形 49">
            <a:extLst>
              <a:ext uri="{FF2B5EF4-FFF2-40B4-BE49-F238E27FC236}">
                <a16:creationId xmlns:a16="http://schemas.microsoft.com/office/drawing/2014/main" id="{C255F2F6-1ABC-44D4-B437-13AF1E515725}"/>
              </a:ext>
            </a:extLst>
          </p:cNvPr>
          <p:cNvSpPr/>
          <p:nvPr/>
        </p:nvSpPr>
        <p:spPr>
          <a:xfrm>
            <a:off x="7844424" y="3297174"/>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行政機関</a:t>
            </a:r>
          </a:p>
        </p:txBody>
      </p:sp>
      <p:sp>
        <p:nvSpPr>
          <p:cNvPr id="52" name="正方形/長方形 51">
            <a:extLst>
              <a:ext uri="{FF2B5EF4-FFF2-40B4-BE49-F238E27FC236}">
                <a16:creationId xmlns:a16="http://schemas.microsoft.com/office/drawing/2014/main" id="{F5C87A44-3C01-4A39-A4D5-C8B44D335A2C}"/>
              </a:ext>
            </a:extLst>
          </p:cNvPr>
          <p:cNvSpPr/>
          <p:nvPr/>
        </p:nvSpPr>
        <p:spPr>
          <a:xfrm>
            <a:off x="7873567" y="3843018"/>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行政機関</a:t>
            </a:r>
          </a:p>
        </p:txBody>
      </p:sp>
      <p:sp>
        <p:nvSpPr>
          <p:cNvPr id="54" name="正方形/長方形 53">
            <a:extLst>
              <a:ext uri="{FF2B5EF4-FFF2-40B4-BE49-F238E27FC236}">
                <a16:creationId xmlns:a16="http://schemas.microsoft.com/office/drawing/2014/main" id="{D4FB3589-F798-4C0A-B19C-EEC5EDC3BA0C}"/>
              </a:ext>
            </a:extLst>
          </p:cNvPr>
          <p:cNvSpPr/>
          <p:nvPr/>
        </p:nvSpPr>
        <p:spPr>
          <a:xfrm>
            <a:off x="7225619" y="1705661"/>
            <a:ext cx="1021513" cy="99142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海外</a:t>
            </a:r>
            <a:endPar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PEPPOL</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Access</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Point</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55" name="正方形/長方形 54">
            <a:extLst>
              <a:ext uri="{FF2B5EF4-FFF2-40B4-BE49-F238E27FC236}">
                <a16:creationId xmlns:a16="http://schemas.microsoft.com/office/drawing/2014/main" id="{6390E0FB-AAA5-4FA0-9438-16A1E24D0BC1}"/>
              </a:ext>
            </a:extLst>
          </p:cNvPr>
          <p:cNvSpPr/>
          <p:nvPr/>
        </p:nvSpPr>
        <p:spPr>
          <a:xfrm>
            <a:off x="7873568" y="1153951"/>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海外行政</a:t>
            </a:r>
          </a:p>
        </p:txBody>
      </p:sp>
      <p:sp>
        <p:nvSpPr>
          <p:cNvPr id="62" name="正方形/長方形 61">
            <a:extLst>
              <a:ext uri="{FF2B5EF4-FFF2-40B4-BE49-F238E27FC236}">
                <a16:creationId xmlns:a16="http://schemas.microsoft.com/office/drawing/2014/main" id="{57355155-313A-4DFE-974F-DB27CFA927CD}"/>
              </a:ext>
            </a:extLst>
          </p:cNvPr>
          <p:cNvSpPr/>
          <p:nvPr/>
        </p:nvSpPr>
        <p:spPr>
          <a:xfrm>
            <a:off x="6515113" y="1150356"/>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海外企業</a:t>
            </a:r>
          </a:p>
        </p:txBody>
      </p:sp>
      <p:cxnSp>
        <p:nvCxnSpPr>
          <p:cNvPr id="64" name="直線コネクタ 63">
            <a:extLst>
              <a:ext uri="{FF2B5EF4-FFF2-40B4-BE49-F238E27FC236}">
                <a16:creationId xmlns:a16="http://schemas.microsoft.com/office/drawing/2014/main" id="{E9276376-038A-4211-9CEC-96D477872DEC}"/>
              </a:ext>
            </a:extLst>
          </p:cNvPr>
          <p:cNvCxnSpPr>
            <a:cxnSpLocks/>
            <a:stCxn id="4" idx="2"/>
            <a:endCxn id="37" idx="0"/>
          </p:cNvCxnSpPr>
          <p:nvPr/>
        </p:nvCxnSpPr>
        <p:spPr>
          <a:xfrm flipH="1">
            <a:off x="1277500" y="5512096"/>
            <a:ext cx="878857" cy="51637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2AB6050F-9BD5-4163-9CEB-4A359745EB7D}"/>
              </a:ext>
            </a:extLst>
          </p:cNvPr>
          <p:cNvCxnSpPr>
            <a:cxnSpLocks/>
            <a:stCxn id="4" idx="2"/>
            <a:endCxn id="39" idx="0"/>
          </p:cNvCxnSpPr>
          <p:nvPr/>
        </p:nvCxnSpPr>
        <p:spPr>
          <a:xfrm>
            <a:off x="2156357" y="5512096"/>
            <a:ext cx="676674" cy="51637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B99D274-3C26-4B56-B179-DE192B570ECA}"/>
              </a:ext>
            </a:extLst>
          </p:cNvPr>
          <p:cNvCxnSpPr>
            <a:cxnSpLocks/>
            <a:stCxn id="54" idx="0"/>
            <a:endCxn id="62" idx="2"/>
          </p:cNvCxnSpPr>
          <p:nvPr/>
        </p:nvCxnSpPr>
        <p:spPr>
          <a:xfrm flipH="1" flipV="1">
            <a:off x="7077417" y="1520559"/>
            <a:ext cx="658959" cy="1851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79D135DA-2764-4408-8399-7451B1F2F4AB}"/>
              </a:ext>
            </a:extLst>
          </p:cNvPr>
          <p:cNvCxnSpPr>
            <a:cxnSpLocks/>
            <a:stCxn id="54" idx="0"/>
            <a:endCxn id="55" idx="2"/>
          </p:cNvCxnSpPr>
          <p:nvPr/>
        </p:nvCxnSpPr>
        <p:spPr>
          <a:xfrm flipV="1">
            <a:off x="7736376" y="1524154"/>
            <a:ext cx="699496" cy="1815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3286720-8EA4-4ABA-89F0-90A7641CAD8A}"/>
              </a:ext>
            </a:extLst>
          </p:cNvPr>
          <p:cNvCxnSpPr>
            <a:cxnSpLocks/>
            <a:stCxn id="48" idx="3"/>
            <a:endCxn id="50" idx="1"/>
          </p:cNvCxnSpPr>
          <p:nvPr/>
        </p:nvCxnSpPr>
        <p:spPr>
          <a:xfrm flipV="1">
            <a:off x="7467358" y="3482276"/>
            <a:ext cx="377066" cy="26200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7A833ED-4FC0-44C8-8A0B-7FE006F57A95}"/>
              </a:ext>
            </a:extLst>
          </p:cNvPr>
          <p:cNvCxnSpPr>
            <a:cxnSpLocks/>
            <a:stCxn id="48" idx="3"/>
            <a:endCxn id="52" idx="1"/>
          </p:cNvCxnSpPr>
          <p:nvPr/>
        </p:nvCxnSpPr>
        <p:spPr>
          <a:xfrm>
            <a:off x="7467358" y="3744276"/>
            <a:ext cx="406209" cy="283844"/>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5FC1DBB-BF20-496D-B515-601F71003569}"/>
              </a:ext>
            </a:extLst>
          </p:cNvPr>
          <p:cNvCxnSpPr>
            <a:cxnSpLocks/>
            <a:endCxn id="193" idx="0"/>
          </p:cNvCxnSpPr>
          <p:nvPr/>
        </p:nvCxnSpPr>
        <p:spPr>
          <a:xfrm>
            <a:off x="4965566" y="3950119"/>
            <a:ext cx="0" cy="566794"/>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1CDAADC-9E6D-4A65-9ACB-977C6D6104C2}"/>
              </a:ext>
            </a:extLst>
          </p:cNvPr>
          <p:cNvCxnSpPr>
            <a:cxnSpLocks/>
            <a:endCxn id="185" idx="0"/>
          </p:cNvCxnSpPr>
          <p:nvPr/>
        </p:nvCxnSpPr>
        <p:spPr>
          <a:xfrm>
            <a:off x="2238502" y="3918851"/>
            <a:ext cx="0" cy="628045"/>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BA8C1CE1-07A7-4F5E-A51C-66BF950D3A10}"/>
              </a:ext>
            </a:extLst>
          </p:cNvPr>
          <p:cNvCxnSpPr>
            <a:cxnSpLocks/>
            <a:endCxn id="48" idx="1"/>
          </p:cNvCxnSpPr>
          <p:nvPr/>
        </p:nvCxnSpPr>
        <p:spPr>
          <a:xfrm>
            <a:off x="5949126" y="3744276"/>
            <a:ext cx="496719" cy="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342C93B4-1C3A-4076-89C5-AE084CD3A6DC}"/>
              </a:ext>
            </a:extLst>
          </p:cNvPr>
          <p:cNvCxnSpPr>
            <a:cxnSpLocks/>
          </p:cNvCxnSpPr>
          <p:nvPr/>
        </p:nvCxnSpPr>
        <p:spPr>
          <a:xfrm flipV="1">
            <a:off x="1172398" y="5536965"/>
            <a:ext cx="863091" cy="4915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4E3ADFD-CEA2-45E9-93B1-B78B294EB581}"/>
              </a:ext>
            </a:extLst>
          </p:cNvPr>
          <p:cNvCxnSpPr>
            <a:cxnSpLocks/>
          </p:cNvCxnSpPr>
          <p:nvPr/>
        </p:nvCxnSpPr>
        <p:spPr>
          <a:xfrm>
            <a:off x="2270727" y="5536965"/>
            <a:ext cx="641135" cy="49150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DD108485-0A61-411C-9FAD-25741620A8CA}"/>
              </a:ext>
            </a:extLst>
          </p:cNvPr>
          <p:cNvCxnSpPr>
            <a:cxnSpLocks/>
            <a:stCxn id="42" idx="0"/>
            <a:endCxn id="40" idx="1"/>
          </p:cNvCxnSpPr>
          <p:nvPr/>
        </p:nvCxnSpPr>
        <p:spPr>
          <a:xfrm flipV="1">
            <a:off x="4334895" y="5520298"/>
            <a:ext cx="679065" cy="5081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5CAF241-A816-4E47-9EEE-172BEADD1B5F}"/>
              </a:ext>
            </a:extLst>
          </p:cNvPr>
          <p:cNvCxnSpPr>
            <a:cxnSpLocks/>
            <a:stCxn id="40" idx="1"/>
            <a:endCxn id="44" idx="0"/>
          </p:cNvCxnSpPr>
          <p:nvPr/>
        </p:nvCxnSpPr>
        <p:spPr>
          <a:xfrm>
            <a:off x="5013960" y="5520298"/>
            <a:ext cx="739834" cy="5081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069959A3-B25C-4968-900D-3A69E1F7732A}"/>
              </a:ext>
            </a:extLst>
          </p:cNvPr>
          <p:cNvCxnSpPr/>
          <p:nvPr/>
        </p:nvCxnSpPr>
        <p:spPr>
          <a:xfrm>
            <a:off x="1215575" y="1495280"/>
            <a:ext cx="845744" cy="5499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36DB2337-F9D1-4456-B2F7-A0D0CCCC495F}"/>
              </a:ext>
            </a:extLst>
          </p:cNvPr>
          <p:cNvCxnSpPr/>
          <p:nvPr/>
        </p:nvCxnSpPr>
        <p:spPr>
          <a:xfrm flipH="1">
            <a:off x="2328566" y="1514897"/>
            <a:ext cx="768741" cy="5206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12DDB8F8-4079-4D4B-AE89-93F784899A05}"/>
              </a:ext>
            </a:extLst>
          </p:cNvPr>
          <p:cNvCxnSpPr>
            <a:cxnSpLocks/>
          </p:cNvCxnSpPr>
          <p:nvPr/>
        </p:nvCxnSpPr>
        <p:spPr>
          <a:xfrm>
            <a:off x="4129521" y="1539766"/>
            <a:ext cx="888124" cy="5295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49FB182-5D63-4020-AA29-06B15F56F45E}"/>
              </a:ext>
            </a:extLst>
          </p:cNvPr>
          <p:cNvCxnSpPr>
            <a:cxnSpLocks/>
          </p:cNvCxnSpPr>
          <p:nvPr/>
        </p:nvCxnSpPr>
        <p:spPr>
          <a:xfrm flipH="1">
            <a:off x="5239683" y="1532538"/>
            <a:ext cx="762658" cy="55052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日付プレースホルダー 17">
            <a:extLst>
              <a:ext uri="{FF2B5EF4-FFF2-40B4-BE49-F238E27FC236}">
                <a16:creationId xmlns:a16="http://schemas.microsoft.com/office/drawing/2014/main" id="{87448284-0485-4998-8AF3-B131C990020B}"/>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24" name="スライド番号プレースホルダー 23">
            <a:extLst>
              <a:ext uri="{FF2B5EF4-FFF2-40B4-BE49-F238E27FC236}">
                <a16:creationId xmlns:a16="http://schemas.microsoft.com/office/drawing/2014/main" id="{99E028BF-A51A-4581-8A12-97BD614C76B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11ACA7-E13C-4565-B3F7-36CE95C97D96}"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dirty="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150" name="直線コネクタ 149">
            <a:extLst>
              <a:ext uri="{FF2B5EF4-FFF2-40B4-BE49-F238E27FC236}">
                <a16:creationId xmlns:a16="http://schemas.microsoft.com/office/drawing/2014/main" id="{50DD902A-FE4B-4486-9037-493D75910B4A}"/>
              </a:ext>
            </a:extLst>
          </p:cNvPr>
          <p:cNvCxnSpPr>
            <a:cxnSpLocks/>
            <a:stCxn id="54" idx="2"/>
            <a:endCxn id="54" idx="2"/>
          </p:cNvCxnSpPr>
          <p:nvPr/>
        </p:nvCxnSpPr>
        <p:spPr>
          <a:xfrm>
            <a:off x="7736376" y="269708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正方形/長方形 184">
            <a:extLst>
              <a:ext uri="{FF2B5EF4-FFF2-40B4-BE49-F238E27FC236}">
                <a16:creationId xmlns:a16="http://schemas.microsoft.com/office/drawing/2014/main" id="{2628ED73-19D2-4E6A-AF76-CBFAD6398A98}"/>
              </a:ext>
            </a:extLst>
          </p:cNvPr>
          <p:cNvSpPr/>
          <p:nvPr/>
        </p:nvSpPr>
        <p:spPr>
          <a:xfrm>
            <a:off x="1407206" y="4546896"/>
            <a:ext cx="1662591" cy="44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中小企業共通</a:t>
            </a:r>
            <a:r>
              <a:rPr kumimoji="1" lang="en-US" altLang="ja-JP"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アクセスポイント</a:t>
            </a:r>
          </a:p>
        </p:txBody>
      </p:sp>
      <p:sp>
        <p:nvSpPr>
          <p:cNvPr id="187" name="正方形/長方形 186">
            <a:extLst>
              <a:ext uri="{FF2B5EF4-FFF2-40B4-BE49-F238E27FC236}">
                <a16:creationId xmlns:a16="http://schemas.microsoft.com/office/drawing/2014/main" id="{2FD3BCD6-4625-42E2-82C3-4CF9434D840B}"/>
              </a:ext>
            </a:extLst>
          </p:cNvPr>
          <p:cNvSpPr/>
          <p:nvPr/>
        </p:nvSpPr>
        <p:spPr>
          <a:xfrm>
            <a:off x="1424678" y="2636713"/>
            <a:ext cx="1607322" cy="44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業界Ａ</a:t>
            </a:r>
            <a:endParaRPr kumimoji="1" lang="en-US" altLang="ja-JP"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アクセスポイント</a:t>
            </a:r>
          </a:p>
        </p:txBody>
      </p:sp>
      <p:sp>
        <p:nvSpPr>
          <p:cNvPr id="189" name="正方形/長方形 188">
            <a:extLst>
              <a:ext uri="{FF2B5EF4-FFF2-40B4-BE49-F238E27FC236}">
                <a16:creationId xmlns:a16="http://schemas.microsoft.com/office/drawing/2014/main" id="{810A9750-85FE-4348-B730-E8B655B9C321}"/>
              </a:ext>
            </a:extLst>
          </p:cNvPr>
          <p:cNvSpPr/>
          <p:nvPr/>
        </p:nvSpPr>
        <p:spPr>
          <a:xfrm>
            <a:off x="4370849" y="2662459"/>
            <a:ext cx="1622412" cy="44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業界Ｂ</a:t>
            </a:r>
            <a:endParaRPr kumimoji="1" lang="en-US" altLang="ja-JP"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アクセスポイント</a:t>
            </a:r>
          </a:p>
        </p:txBody>
      </p:sp>
      <p:sp>
        <p:nvSpPr>
          <p:cNvPr id="191" name="正方形/長方形 190">
            <a:extLst>
              <a:ext uri="{FF2B5EF4-FFF2-40B4-BE49-F238E27FC236}">
                <a16:creationId xmlns:a16="http://schemas.microsoft.com/office/drawing/2014/main" id="{D9AFFCC0-E90E-467D-AAC1-9C79C8547F6C}"/>
              </a:ext>
            </a:extLst>
          </p:cNvPr>
          <p:cNvSpPr/>
          <p:nvPr/>
        </p:nvSpPr>
        <p:spPr>
          <a:xfrm>
            <a:off x="6793564" y="4575698"/>
            <a:ext cx="1607959" cy="441435"/>
          </a:xfrm>
          <a:prstGeom prst="rect">
            <a:avLst/>
          </a:prstGeom>
          <a:solidFill>
            <a:srgbClr val="0070C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電子レシート</a:t>
            </a:r>
            <a:endParaRPr kumimoji="1" lang="en-US" altLang="ja-JP"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アクセスポイント</a:t>
            </a:r>
          </a:p>
        </p:txBody>
      </p:sp>
      <p:sp>
        <p:nvSpPr>
          <p:cNvPr id="193" name="正方形/長方形 192">
            <a:extLst>
              <a:ext uri="{FF2B5EF4-FFF2-40B4-BE49-F238E27FC236}">
                <a16:creationId xmlns:a16="http://schemas.microsoft.com/office/drawing/2014/main" id="{D5682C00-447C-4502-A3A4-564B8519BF2F}"/>
              </a:ext>
            </a:extLst>
          </p:cNvPr>
          <p:cNvSpPr/>
          <p:nvPr/>
        </p:nvSpPr>
        <p:spPr>
          <a:xfrm>
            <a:off x="4161586" y="4516913"/>
            <a:ext cx="1607959" cy="441435"/>
          </a:xfrm>
          <a:prstGeom prst="rect">
            <a:avLst/>
          </a:prstGeom>
          <a:solidFill>
            <a:srgbClr val="0070C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会計クラウド</a:t>
            </a:r>
            <a:endParaRPr kumimoji="1" lang="en-US" altLang="ja-JP"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アクセスポイント</a:t>
            </a:r>
          </a:p>
        </p:txBody>
      </p:sp>
      <p:cxnSp>
        <p:nvCxnSpPr>
          <p:cNvPr id="201" name="直線コネクタ 200">
            <a:extLst>
              <a:ext uri="{FF2B5EF4-FFF2-40B4-BE49-F238E27FC236}">
                <a16:creationId xmlns:a16="http://schemas.microsoft.com/office/drawing/2014/main" id="{7D3FB31F-AAB7-4B63-B6D7-92D3346E34B4}"/>
              </a:ext>
            </a:extLst>
          </p:cNvPr>
          <p:cNvCxnSpPr>
            <a:cxnSpLocks/>
            <a:stCxn id="189" idx="2"/>
          </p:cNvCxnSpPr>
          <p:nvPr/>
        </p:nvCxnSpPr>
        <p:spPr>
          <a:xfrm>
            <a:off x="5182055" y="3103894"/>
            <a:ext cx="0" cy="444197"/>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C9EEA7B7-6CEF-4F96-B75E-C397EDA6D476}"/>
              </a:ext>
            </a:extLst>
          </p:cNvPr>
          <p:cNvCxnSpPr>
            <a:cxnSpLocks/>
            <a:stCxn id="187" idx="2"/>
          </p:cNvCxnSpPr>
          <p:nvPr/>
        </p:nvCxnSpPr>
        <p:spPr>
          <a:xfrm>
            <a:off x="2228339" y="3078148"/>
            <a:ext cx="7320" cy="615093"/>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75E9FB95-663F-4114-9FF7-B247B27D948B}"/>
              </a:ext>
            </a:extLst>
          </p:cNvPr>
          <p:cNvCxnSpPr>
            <a:cxnSpLocks/>
            <a:stCxn id="191" idx="0"/>
          </p:cNvCxnSpPr>
          <p:nvPr/>
        </p:nvCxnSpPr>
        <p:spPr>
          <a:xfrm flipH="1" flipV="1">
            <a:off x="5119914" y="3918851"/>
            <a:ext cx="2477630" cy="65684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4B8C9CB-53E2-419B-BBB4-AE81D307ED07}"/>
              </a:ext>
            </a:extLst>
          </p:cNvPr>
          <p:cNvCxnSpPr>
            <a:cxnSpLocks/>
            <a:stCxn id="48" idx="0"/>
            <a:endCxn id="54" idx="2"/>
          </p:cNvCxnSpPr>
          <p:nvPr/>
        </p:nvCxnSpPr>
        <p:spPr>
          <a:xfrm flipV="1">
            <a:off x="6956602" y="2697084"/>
            <a:ext cx="779774" cy="499517"/>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5F8F4947-5728-49F2-BE4E-3F5989A7E866}"/>
              </a:ext>
            </a:extLst>
          </p:cNvPr>
          <p:cNvCxnSpPr>
            <a:cxnSpLocks/>
          </p:cNvCxnSpPr>
          <p:nvPr/>
        </p:nvCxnSpPr>
        <p:spPr>
          <a:xfrm flipH="1">
            <a:off x="2287974" y="4172292"/>
            <a:ext cx="3180" cy="52563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1C222258-A262-494C-A98C-99A371E886C3}"/>
              </a:ext>
            </a:extLst>
          </p:cNvPr>
          <p:cNvCxnSpPr>
            <a:cxnSpLocks/>
          </p:cNvCxnSpPr>
          <p:nvPr/>
        </p:nvCxnSpPr>
        <p:spPr>
          <a:xfrm>
            <a:off x="2274398" y="2985165"/>
            <a:ext cx="14835" cy="56890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1F950FE9-811C-41C7-BD75-38710ADB505D}"/>
              </a:ext>
            </a:extLst>
          </p:cNvPr>
          <p:cNvCxnSpPr>
            <a:cxnSpLocks/>
          </p:cNvCxnSpPr>
          <p:nvPr/>
        </p:nvCxnSpPr>
        <p:spPr>
          <a:xfrm>
            <a:off x="5135643" y="3078148"/>
            <a:ext cx="0" cy="47972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94" name="雲 193">
            <a:extLst>
              <a:ext uri="{FF2B5EF4-FFF2-40B4-BE49-F238E27FC236}">
                <a16:creationId xmlns:a16="http://schemas.microsoft.com/office/drawing/2014/main" id="{C672D28D-CE72-42AF-9E57-4F5855E102FA}"/>
              </a:ext>
            </a:extLst>
          </p:cNvPr>
          <p:cNvSpPr/>
          <p:nvPr/>
        </p:nvSpPr>
        <p:spPr>
          <a:xfrm>
            <a:off x="1527133" y="3317828"/>
            <a:ext cx="4568423" cy="1017492"/>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インターネット</a:t>
            </a: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（共通プロトコル）</a:t>
            </a:r>
          </a:p>
        </p:txBody>
      </p:sp>
      <p:pic>
        <p:nvPicPr>
          <p:cNvPr id="237" name="図 236">
            <a:extLst>
              <a:ext uri="{FF2B5EF4-FFF2-40B4-BE49-F238E27FC236}">
                <a16:creationId xmlns:a16="http://schemas.microsoft.com/office/drawing/2014/main" id="{68918A14-D1CA-4016-8699-5309CE5D0E04}"/>
              </a:ext>
            </a:extLst>
          </p:cNvPr>
          <p:cNvPicPr>
            <a:picLocks noChangeAspect="1"/>
          </p:cNvPicPr>
          <p:nvPr/>
        </p:nvPicPr>
        <p:blipFill>
          <a:blip r:embed="rId2"/>
          <a:stretch>
            <a:fillRect/>
          </a:stretch>
        </p:blipFill>
        <p:spPr>
          <a:xfrm>
            <a:off x="249982" y="2157192"/>
            <a:ext cx="1035665" cy="958100"/>
          </a:xfrm>
          <a:prstGeom prst="rect">
            <a:avLst/>
          </a:prstGeom>
        </p:spPr>
      </p:pic>
      <p:sp>
        <p:nvSpPr>
          <p:cNvPr id="240" name="テキスト ボックス 239">
            <a:extLst>
              <a:ext uri="{FF2B5EF4-FFF2-40B4-BE49-F238E27FC236}">
                <a16:creationId xmlns:a16="http://schemas.microsoft.com/office/drawing/2014/main" id="{FD170320-3D64-4EFE-B172-3E252DEED5F9}"/>
              </a:ext>
            </a:extLst>
          </p:cNvPr>
          <p:cNvSpPr txBox="1"/>
          <p:nvPr/>
        </p:nvSpPr>
        <p:spPr>
          <a:xfrm>
            <a:off x="8826" y="3254778"/>
            <a:ext cx="1837116" cy="1384995"/>
          </a:xfrm>
          <a:prstGeom prst="rect">
            <a:avLst/>
          </a:prstGeom>
          <a:noFill/>
        </p:spPr>
        <p:txBody>
          <a:bodyPr wrap="square" rtlCol="0">
            <a:spAutoFit/>
          </a:bodyPr>
          <a:lstStyle/>
          <a:p>
            <a:pPr marL="179388" marR="0" lvl="0" indent="-179388" algn="l"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・メッセージ共通仕様は日本版コア・インボイス</a:t>
            </a:r>
            <a:endParaRPr kumimoji="1"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80975" marR="0" lvl="0" indent="-180975" algn="l"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・業界インボイスはアクセスポイントで日本版コア・インボイス変換</a:t>
            </a:r>
          </a:p>
        </p:txBody>
      </p:sp>
      <p:sp>
        <p:nvSpPr>
          <p:cNvPr id="242" name="四角形: メモ 241">
            <a:extLst>
              <a:ext uri="{FF2B5EF4-FFF2-40B4-BE49-F238E27FC236}">
                <a16:creationId xmlns:a16="http://schemas.microsoft.com/office/drawing/2014/main" id="{76D93B80-9C95-4BCF-9EC4-7859151AEC2C}"/>
              </a:ext>
            </a:extLst>
          </p:cNvPr>
          <p:cNvSpPr/>
          <p:nvPr/>
        </p:nvSpPr>
        <p:spPr>
          <a:xfrm>
            <a:off x="1550728" y="5628683"/>
            <a:ext cx="1196426" cy="347148"/>
          </a:xfrm>
          <a:prstGeom prst="foldedCorner">
            <a:avLst/>
          </a:prstGeom>
          <a:solidFill>
            <a:srgbClr val="00B0F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中小企業共通</a:t>
            </a:r>
            <a:r>
              <a:rPr kumimoji="1" lang="en-US" altLang="ja-JP" sz="105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インボイス</a:t>
            </a:r>
          </a:p>
        </p:txBody>
      </p:sp>
      <p:sp>
        <p:nvSpPr>
          <p:cNvPr id="253" name="四角形: メモ 252">
            <a:extLst>
              <a:ext uri="{FF2B5EF4-FFF2-40B4-BE49-F238E27FC236}">
                <a16:creationId xmlns:a16="http://schemas.microsoft.com/office/drawing/2014/main" id="{BD21A4A4-9EE0-4E94-8D8F-835CC8C120B4}"/>
              </a:ext>
            </a:extLst>
          </p:cNvPr>
          <p:cNvSpPr/>
          <p:nvPr/>
        </p:nvSpPr>
        <p:spPr>
          <a:xfrm>
            <a:off x="4277676" y="5578904"/>
            <a:ext cx="1124606" cy="370203"/>
          </a:xfrm>
          <a:prstGeom prst="foldedCorner">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会計クラウド</a:t>
            </a:r>
            <a:endPar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インボイス</a:t>
            </a:r>
          </a:p>
        </p:txBody>
      </p:sp>
      <p:sp>
        <p:nvSpPr>
          <p:cNvPr id="255" name="四角形: メモ 254">
            <a:extLst>
              <a:ext uri="{FF2B5EF4-FFF2-40B4-BE49-F238E27FC236}">
                <a16:creationId xmlns:a16="http://schemas.microsoft.com/office/drawing/2014/main" id="{4C11EBB5-C941-459B-8469-5B4C9F5C6EA7}"/>
              </a:ext>
            </a:extLst>
          </p:cNvPr>
          <p:cNvSpPr/>
          <p:nvPr/>
        </p:nvSpPr>
        <p:spPr>
          <a:xfrm>
            <a:off x="1649736" y="1606152"/>
            <a:ext cx="1124606" cy="370203"/>
          </a:xfrm>
          <a:prstGeom prst="foldedCorner">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a:t>
            </a:r>
            <a:r>
              <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インボイス</a:t>
            </a:r>
          </a:p>
        </p:txBody>
      </p:sp>
      <p:sp>
        <p:nvSpPr>
          <p:cNvPr id="256" name="四角形: メモ 255">
            <a:extLst>
              <a:ext uri="{FF2B5EF4-FFF2-40B4-BE49-F238E27FC236}">
                <a16:creationId xmlns:a16="http://schemas.microsoft.com/office/drawing/2014/main" id="{8B5B8745-511F-40A6-A4CA-5C775D116651}"/>
              </a:ext>
            </a:extLst>
          </p:cNvPr>
          <p:cNvSpPr/>
          <p:nvPr/>
        </p:nvSpPr>
        <p:spPr>
          <a:xfrm>
            <a:off x="4589790" y="1617216"/>
            <a:ext cx="1124606" cy="370203"/>
          </a:xfrm>
          <a:prstGeom prst="foldedCorner">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業界Ｂ</a:t>
            </a:r>
            <a:endPar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インボイス</a:t>
            </a:r>
          </a:p>
        </p:txBody>
      </p:sp>
      <p:sp>
        <p:nvSpPr>
          <p:cNvPr id="258" name="四角形: メモ 257">
            <a:extLst>
              <a:ext uri="{FF2B5EF4-FFF2-40B4-BE49-F238E27FC236}">
                <a16:creationId xmlns:a16="http://schemas.microsoft.com/office/drawing/2014/main" id="{E76E54EF-2F40-45CA-B845-8A97457C0EE3}"/>
              </a:ext>
            </a:extLst>
          </p:cNvPr>
          <p:cNvSpPr/>
          <p:nvPr/>
        </p:nvSpPr>
        <p:spPr>
          <a:xfrm>
            <a:off x="3202354" y="4044645"/>
            <a:ext cx="1412923" cy="414289"/>
          </a:xfrm>
          <a:prstGeom prst="foldedCorner">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日本版</a:t>
            </a:r>
            <a:endPar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コア・インボイス</a:t>
            </a:r>
            <a:endPar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2" name="四角形: メモ 261">
            <a:extLst>
              <a:ext uri="{FF2B5EF4-FFF2-40B4-BE49-F238E27FC236}">
                <a16:creationId xmlns:a16="http://schemas.microsoft.com/office/drawing/2014/main" id="{7C55EB3C-7E2E-4328-B7A7-F99F34CF8866}"/>
              </a:ext>
            </a:extLst>
          </p:cNvPr>
          <p:cNvSpPr/>
          <p:nvPr/>
        </p:nvSpPr>
        <p:spPr>
          <a:xfrm>
            <a:off x="7035240" y="5588863"/>
            <a:ext cx="1124606" cy="370203"/>
          </a:xfrm>
          <a:prstGeom prst="foldedCorner">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電子レシート</a:t>
            </a:r>
            <a:endPar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インボイス</a:t>
            </a:r>
          </a:p>
        </p:txBody>
      </p:sp>
    </p:spTree>
    <p:extLst>
      <p:ext uri="{BB962C8B-B14F-4D97-AF65-F5344CB8AC3E}">
        <p14:creationId xmlns:p14="http://schemas.microsoft.com/office/powerpoint/2010/main" val="212373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C09EA6-C4F4-4146-AC52-86ECA01DD9F2}"/>
              </a:ext>
            </a:extLst>
          </p:cNvPr>
          <p:cNvSpPr>
            <a:spLocks noGrp="1"/>
          </p:cNvSpPr>
          <p:nvPr>
            <p:ph type="title"/>
          </p:nvPr>
        </p:nvSpPr>
        <p:spPr>
          <a:xfrm>
            <a:off x="628650" y="199584"/>
            <a:ext cx="7886700" cy="664888"/>
          </a:xfrm>
        </p:spPr>
        <p:txBody>
          <a:bodyPr>
            <a:normAutofit fontScale="90000"/>
          </a:bodyPr>
          <a:lstStyle/>
          <a:p>
            <a:pPr algn="ctr"/>
            <a:r>
              <a:rPr kumimoji="1" lang="ja-JP" altLang="en-US" sz="3600" dirty="0"/>
              <a:t>中小企業共通</a:t>
            </a:r>
            <a:r>
              <a:rPr kumimoji="1" lang="en-US" altLang="ja-JP" sz="3600" dirty="0"/>
              <a:t>EDI</a:t>
            </a:r>
            <a:br>
              <a:rPr kumimoji="1" lang="en-US" altLang="ja-JP" sz="3600" dirty="0"/>
            </a:br>
            <a:r>
              <a:rPr kumimoji="1" lang="ja-JP" altLang="en-US" sz="3600" dirty="0"/>
              <a:t>電子インボイス共通仕様開発方針</a:t>
            </a:r>
          </a:p>
        </p:txBody>
      </p:sp>
      <p:sp>
        <p:nvSpPr>
          <p:cNvPr id="3" name="コンテンツ プレースホルダー 2">
            <a:extLst>
              <a:ext uri="{FF2B5EF4-FFF2-40B4-BE49-F238E27FC236}">
                <a16:creationId xmlns:a16="http://schemas.microsoft.com/office/drawing/2014/main" id="{0D2760F1-D508-4A46-B305-F28C2FB455D2}"/>
              </a:ext>
            </a:extLst>
          </p:cNvPr>
          <p:cNvSpPr>
            <a:spLocks noGrp="1"/>
          </p:cNvSpPr>
          <p:nvPr>
            <p:ph idx="1"/>
          </p:nvPr>
        </p:nvSpPr>
        <p:spPr>
          <a:xfrm>
            <a:off x="628650" y="1187341"/>
            <a:ext cx="7886700" cy="5169010"/>
          </a:xfrm>
        </p:spPr>
        <p:txBody>
          <a:bodyPr>
            <a:normAutofit fontScale="92500" lnSpcReduction="10000"/>
          </a:bodyPr>
          <a:lstStyle/>
          <a:p>
            <a:r>
              <a:rPr kumimoji="1" lang="ja-JP" altLang="en-US" dirty="0"/>
              <a:t>電子インボイス共通仕様策定の目的</a:t>
            </a:r>
            <a:endParaRPr kumimoji="1" lang="en-US" altLang="ja-JP" dirty="0"/>
          </a:p>
          <a:p>
            <a:pPr lvl="1"/>
            <a:r>
              <a:rPr lang="ja-JP" altLang="en-US" dirty="0"/>
              <a:t>中小企業共通</a:t>
            </a:r>
            <a:r>
              <a:rPr lang="en-US" altLang="ja-JP" dirty="0"/>
              <a:t>EDI</a:t>
            </a:r>
            <a:r>
              <a:rPr lang="ja-JP" altLang="en-US" dirty="0"/>
              <a:t>電子インボイスは下記の実現を目指す</a:t>
            </a:r>
            <a:endParaRPr lang="en-US" altLang="ja-JP" dirty="0"/>
          </a:p>
          <a:p>
            <a:pPr marL="1371600" lvl="2" indent="-457200">
              <a:buFont typeface="+mj-ea"/>
              <a:buAutoNum type="circleNumDbPlain"/>
            </a:pPr>
            <a:r>
              <a:rPr kumimoji="1" lang="ja-JP" altLang="en-US" dirty="0"/>
              <a:t>適格請求書保存方式へ対応する電子インボイス</a:t>
            </a:r>
            <a:endParaRPr kumimoji="1" lang="en-US" altLang="ja-JP" dirty="0"/>
          </a:p>
          <a:p>
            <a:pPr marL="1371600" lvl="2" indent="-457200">
              <a:buFont typeface="+mj-ea"/>
              <a:buAutoNum type="circleNumDbPlain"/>
            </a:pPr>
            <a:r>
              <a:rPr lang="ja-JP" altLang="en-US" dirty="0">
                <a:solidFill>
                  <a:srgbClr val="C00000"/>
                </a:solidFill>
              </a:rPr>
              <a:t>業界毎の多様な電子インボイスの交換（</a:t>
            </a:r>
            <a:r>
              <a:rPr lang="en-US" altLang="ja-JP" dirty="0">
                <a:solidFill>
                  <a:srgbClr val="C00000"/>
                </a:solidFill>
              </a:rPr>
              <a:t>ITC</a:t>
            </a:r>
            <a:r>
              <a:rPr lang="ja-JP" altLang="en-US" dirty="0">
                <a:solidFill>
                  <a:srgbClr val="C00000"/>
                </a:solidFill>
              </a:rPr>
              <a:t>協会提案）</a:t>
            </a:r>
            <a:endParaRPr lang="en-US" altLang="ja-JP" dirty="0">
              <a:solidFill>
                <a:srgbClr val="C00000"/>
              </a:solidFill>
            </a:endParaRPr>
          </a:p>
          <a:p>
            <a:pPr marL="1371600" lvl="2" indent="-457200">
              <a:buFont typeface="+mj-ea"/>
              <a:buAutoNum type="circleNumDbPlain"/>
            </a:pPr>
            <a:r>
              <a:rPr lang="ja-JP" altLang="en-US" dirty="0">
                <a:solidFill>
                  <a:srgbClr val="C00000"/>
                </a:solidFill>
              </a:rPr>
              <a:t>日本の商習慣へ対応する電子インボイス</a:t>
            </a:r>
            <a:endParaRPr lang="en-US" altLang="ja-JP" sz="1600" dirty="0">
              <a:solidFill>
                <a:srgbClr val="C00000"/>
              </a:solidFill>
            </a:endParaRPr>
          </a:p>
          <a:p>
            <a:pPr marL="1371600" lvl="2" indent="-457200">
              <a:buFont typeface="+mj-ea"/>
              <a:buAutoNum type="circleNumDbPlain"/>
            </a:pPr>
            <a:r>
              <a:rPr kumimoji="1" lang="ja-JP" altLang="en-US" dirty="0"/>
              <a:t>国際標準へ対応する電子インボイス</a:t>
            </a:r>
            <a:endParaRPr kumimoji="1" lang="en-US" altLang="ja-JP" dirty="0"/>
          </a:p>
          <a:p>
            <a:pPr marL="1371600" lvl="2" indent="-457200">
              <a:buFont typeface="+mj-ea"/>
              <a:buAutoNum type="circleNumDbPlain"/>
            </a:pPr>
            <a:r>
              <a:rPr kumimoji="1" lang="ja-JP" altLang="en-US" dirty="0"/>
              <a:t>付加価値を提供できる電子インボイス</a:t>
            </a:r>
            <a:endParaRPr kumimoji="1" lang="en-US" altLang="ja-JP" dirty="0"/>
          </a:p>
          <a:p>
            <a:pPr marL="1371600" lvl="2" indent="-457200">
              <a:buFont typeface="+mj-ea"/>
              <a:buAutoNum type="circleNumDbPlain"/>
            </a:pPr>
            <a:r>
              <a:rPr lang="ja-JP" altLang="en-US" dirty="0"/>
              <a:t>小規模事業者でも利用できるコストの実現</a:t>
            </a:r>
            <a:endParaRPr lang="en-US" altLang="ja-JP" dirty="0"/>
          </a:p>
          <a:p>
            <a:pPr marL="1371600" lvl="2" indent="-457200">
              <a:buFont typeface="+mj-ea"/>
              <a:buAutoNum type="circleNumDbPlain"/>
            </a:pPr>
            <a:r>
              <a:rPr lang="ja-JP" altLang="en-US" dirty="0"/>
              <a:t>適格請求書等保存方式へ対応する中小企業向け業務アプリについて、</a:t>
            </a:r>
            <a:r>
              <a:rPr lang="en-US" altLang="ja-JP" dirty="0">
                <a:solidFill>
                  <a:srgbClr val="C00000"/>
                </a:solidFill>
              </a:rPr>
              <a:t>2022</a:t>
            </a:r>
            <a:r>
              <a:rPr lang="ja-JP" altLang="en-US" dirty="0">
                <a:solidFill>
                  <a:srgbClr val="C00000"/>
                </a:solidFill>
              </a:rPr>
              <a:t>年バージョン</a:t>
            </a:r>
            <a:r>
              <a:rPr lang="ja-JP" altLang="en-US" dirty="0"/>
              <a:t>から認証公募を開始</a:t>
            </a:r>
            <a:endParaRPr lang="en-US" altLang="ja-JP" dirty="0"/>
          </a:p>
          <a:p>
            <a:r>
              <a:rPr lang="en-US" altLang="ja-JP" dirty="0"/>
              <a:t>PEPPOL</a:t>
            </a:r>
            <a:r>
              <a:rPr lang="ja-JP" altLang="en-US" dirty="0"/>
              <a:t>への対応</a:t>
            </a:r>
            <a:endParaRPr lang="en-US" altLang="ja-JP" dirty="0"/>
          </a:p>
          <a:p>
            <a:pPr lvl="1"/>
            <a:r>
              <a:rPr lang="ja-JP" altLang="en-US" dirty="0"/>
              <a:t>行政インボイスは</a:t>
            </a:r>
            <a:r>
              <a:rPr lang="en-US" altLang="ja-JP" dirty="0"/>
              <a:t>PEPPOL</a:t>
            </a:r>
            <a:r>
              <a:rPr lang="ja-JP" altLang="en-US" dirty="0"/>
              <a:t>の採用を公表</a:t>
            </a:r>
            <a:endParaRPr lang="en-US" altLang="ja-JP" dirty="0"/>
          </a:p>
          <a:p>
            <a:pPr lvl="1"/>
            <a:r>
              <a:rPr lang="ja-JP" altLang="en-US" dirty="0"/>
              <a:t>多様な業界電子インボイスを連携する方式として</a:t>
            </a:r>
            <a:r>
              <a:rPr lang="ja-JP" altLang="en-US" dirty="0">
                <a:solidFill>
                  <a:srgbClr val="C00000"/>
                </a:solidFill>
              </a:rPr>
              <a:t>「日本版コアインボイス」</a:t>
            </a:r>
            <a:r>
              <a:rPr lang="ja-JP" altLang="en-US" dirty="0"/>
              <a:t>の確立を目指す</a:t>
            </a:r>
          </a:p>
          <a:p>
            <a:pPr lvl="2"/>
            <a:r>
              <a:rPr lang="en-US" altLang="ja-JP" dirty="0"/>
              <a:t>PEPPOL</a:t>
            </a:r>
            <a:r>
              <a:rPr lang="ja-JP" altLang="en-US" dirty="0"/>
              <a:t>は業界電子インボイスの一つと位置付けて対応</a:t>
            </a:r>
            <a:endParaRPr lang="en-US" altLang="ja-JP" dirty="0"/>
          </a:p>
        </p:txBody>
      </p:sp>
      <p:sp>
        <p:nvSpPr>
          <p:cNvPr id="4" name="日付プレースホルダー 3">
            <a:extLst>
              <a:ext uri="{FF2B5EF4-FFF2-40B4-BE49-F238E27FC236}">
                <a16:creationId xmlns:a16="http://schemas.microsoft.com/office/drawing/2014/main" id="{4E1807DF-B5E4-4EB6-B88B-9592A4A217E5}"/>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A24AABD0-628B-4F8D-BA01-A34BB2E39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FAB785-2155-4D7C-8896-47A5D1F553CA}"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7" name="直線コネクタ 6">
            <a:extLst>
              <a:ext uri="{FF2B5EF4-FFF2-40B4-BE49-F238E27FC236}">
                <a16:creationId xmlns:a16="http://schemas.microsoft.com/office/drawing/2014/main" id="{1E2F6B3F-8FBC-4E36-BFFF-645E4E3ECDF4}"/>
              </a:ext>
            </a:extLst>
          </p:cNvPr>
          <p:cNvCxnSpPr>
            <a:cxnSpLocks/>
          </p:cNvCxnSpPr>
          <p:nvPr/>
        </p:nvCxnSpPr>
        <p:spPr>
          <a:xfrm>
            <a:off x="0" y="935413"/>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2360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BF9371-68AC-44B9-8BAE-0D72C27F269E}"/>
              </a:ext>
            </a:extLst>
          </p:cNvPr>
          <p:cNvSpPr>
            <a:spLocks noGrp="1"/>
          </p:cNvSpPr>
          <p:nvPr>
            <p:ph type="title"/>
          </p:nvPr>
        </p:nvSpPr>
        <p:spPr>
          <a:xfrm>
            <a:off x="235444" y="451946"/>
            <a:ext cx="8469092" cy="46319"/>
          </a:xfrm>
        </p:spPr>
        <p:txBody>
          <a:bodyPr>
            <a:noAutofit/>
          </a:bodyPr>
          <a:lstStyle/>
          <a:p>
            <a:pPr algn="ctr"/>
            <a:r>
              <a:rPr lang="ja-JP" altLang="en-US" sz="3200" dirty="0"/>
              <a:t>日本版コアインボイスの要件</a:t>
            </a:r>
            <a:endParaRPr kumimoji="1" lang="ja-JP" altLang="en-US" sz="3200" dirty="0"/>
          </a:p>
        </p:txBody>
      </p:sp>
      <p:sp>
        <p:nvSpPr>
          <p:cNvPr id="6" name="コンテンツ プレースホルダー 5">
            <a:extLst>
              <a:ext uri="{FF2B5EF4-FFF2-40B4-BE49-F238E27FC236}">
                <a16:creationId xmlns:a16="http://schemas.microsoft.com/office/drawing/2014/main" id="{E98A2FF4-8184-4E51-B68E-19AE7695AC55}"/>
              </a:ext>
            </a:extLst>
          </p:cNvPr>
          <p:cNvSpPr>
            <a:spLocks noGrp="1"/>
          </p:cNvSpPr>
          <p:nvPr>
            <p:ph idx="1"/>
          </p:nvPr>
        </p:nvSpPr>
        <p:spPr>
          <a:xfrm>
            <a:off x="817836" y="1166637"/>
            <a:ext cx="7886700" cy="5407584"/>
          </a:xfrm>
        </p:spPr>
        <p:txBody>
          <a:bodyPr>
            <a:normAutofit fontScale="92500" lnSpcReduction="20000"/>
          </a:bodyPr>
          <a:lstStyle/>
          <a:p>
            <a:r>
              <a:rPr lang="ja-JP" altLang="en-US" dirty="0">
                <a:solidFill>
                  <a:srgbClr val="C00000"/>
                </a:solidFill>
              </a:rPr>
              <a:t>電子インボイス共通メッセージ辞書</a:t>
            </a:r>
            <a:endParaRPr lang="en-US" altLang="ja-JP" dirty="0">
              <a:solidFill>
                <a:srgbClr val="C00000"/>
              </a:solidFill>
            </a:endParaRPr>
          </a:p>
          <a:p>
            <a:pPr lvl="1"/>
            <a:r>
              <a:rPr lang="ja-JP" altLang="en-US" dirty="0"/>
              <a:t>業界固有メッセージの情報項目を業種の壁を越えて連携するため、メッセージ変換のための共通メッセージ辞書を策定する</a:t>
            </a:r>
            <a:endParaRPr lang="en-US" altLang="ja-JP" dirty="0"/>
          </a:p>
          <a:p>
            <a:pPr lvl="1"/>
            <a:r>
              <a:rPr lang="ja-JP" altLang="en-US" dirty="0"/>
              <a:t>各業界電子インボイスは共通メッセージ辞書とのマッピング表を公開すれば、異なる業界間の適格請求書対応メッセージの連携が実現する</a:t>
            </a:r>
            <a:endParaRPr lang="en-US" altLang="ja-JP" dirty="0"/>
          </a:p>
          <a:p>
            <a:r>
              <a:rPr lang="ja-JP" altLang="en-US" dirty="0">
                <a:solidFill>
                  <a:srgbClr val="C00000"/>
                </a:solidFill>
              </a:rPr>
              <a:t>電子インボイス共通コード表</a:t>
            </a:r>
            <a:endParaRPr lang="en-US" altLang="ja-JP" dirty="0">
              <a:solidFill>
                <a:srgbClr val="C00000"/>
              </a:solidFill>
            </a:endParaRPr>
          </a:p>
          <a:p>
            <a:pPr lvl="1"/>
            <a:r>
              <a:rPr lang="ja-JP" altLang="en-US" dirty="0"/>
              <a:t>各業界</a:t>
            </a:r>
            <a:r>
              <a:rPr lang="en-US" altLang="ja-JP" dirty="0"/>
              <a:t>EDI</a:t>
            </a:r>
            <a:r>
              <a:rPr lang="ja-JP" altLang="en-US" dirty="0"/>
              <a:t>は多様な取引プロセスの手順等に対応するために業界標準コード表を提供している。しかし、各業界は独自にコードを設定し定義しているので、電子インボイスを連携するためには電子インボイス共通コード表を策定して、変換が必要になる</a:t>
            </a:r>
            <a:endParaRPr lang="en-US" altLang="ja-JP" dirty="0"/>
          </a:p>
          <a:p>
            <a:r>
              <a:rPr lang="ja-JP" altLang="en-US" dirty="0"/>
              <a:t>国際標準への対応</a:t>
            </a:r>
            <a:endParaRPr lang="en-US" altLang="ja-JP" dirty="0"/>
          </a:p>
          <a:p>
            <a:pPr lvl="1"/>
            <a:r>
              <a:rPr lang="ja-JP" altLang="en-US" dirty="0"/>
              <a:t>メッセージ辞書は</a:t>
            </a:r>
            <a:r>
              <a:rPr lang="en-US" altLang="ja-JP" dirty="0"/>
              <a:t>UN/CEFACT CII</a:t>
            </a:r>
            <a:r>
              <a:rPr lang="ja-JP" altLang="en-US" dirty="0"/>
              <a:t>と欧州規格コアインボイスが提供されているのでこれらを参照する</a:t>
            </a:r>
            <a:endParaRPr lang="en-US" altLang="ja-JP" dirty="0"/>
          </a:p>
          <a:p>
            <a:pPr lvl="1"/>
            <a:r>
              <a:rPr lang="ja-JP" altLang="en-US" dirty="0"/>
              <a:t>共通コード表は</a:t>
            </a:r>
            <a:r>
              <a:rPr lang="en-US" altLang="ja-JP" dirty="0"/>
              <a:t>UN/CEFACT</a:t>
            </a:r>
            <a:r>
              <a:rPr lang="ja-JP" altLang="en-US" dirty="0"/>
              <a:t>が共通コード表を提供しているのでこれを参照する</a:t>
            </a:r>
            <a:endParaRPr lang="en-US" altLang="ja-JP" dirty="0"/>
          </a:p>
        </p:txBody>
      </p:sp>
      <p:sp>
        <p:nvSpPr>
          <p:cNvPr id="3" name="日付プレースホルダー 2">
            <a:extLst>
              <a:ext uri="{FF2B5EF4-FFF2-40B4-BE49-F238E27FC236}">
                <a16:creationId xmlns:a16="http://schemas.microsoft.com/office/drawing/2014/main" id="{812D2E7C-D5B9-4AE5-82CE-370D653E7912}"/>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スライド番号プレースホルダー 3">
            <a:extLst>
              <a:ext uri="{FF2B5EF4-FFF2-40B4-BE49-F238E27FC236}">
                <a16:creationId xmlns:a16="http://schemas.microsoft.com/office/drawing/2014/main" id="{2EEECD6E-2466-421C-9421-8C288A0A345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833524-4FD1-4485-8BD0-0F6DD931A405}"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5" name="直線コネクタ 4">
            <a:extLst>
              <a:ext uri="{FF2B5EF4-FFF2-40B4-BE49-F238E27FC236}">
                <a16:creationId xmlns:a16="http://schemas.microsoft.com/office/drawing/2014/main" id="{64AF506B-8F9C-4C37-B1E9-EE21BC49E29B}"/>
              </a:ext>
            </a:extLst>
          </p:cNvPr>
          <p:cNvCxnSpPr>
            <a:cxnSpLocks/>
          </p:cNvCxnSpPr>
          <p:nvPr/>
        </p:nvCxnSpPr>
        <p:spPr>
          <a:xfrm>
            <a:off x="26276" y="809291"/>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286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FF171-AD75-4644-9F68-4F0BEDC593B4}"/>
              </a:ext>
            </a:extLst>
          </p:cNvPr>
          <p:cNvSpPr>
            <a:spLocks noGrp="1"/>
          </p:cNvSpPr>
          <p:nvPr>
            <p:ph type="title"/>
          </p:nvPr>
        </p:nvSpPr>
        <p:spPr>
          <a:xfrm>
            <a:off x="299545" y="271393"/>
            <a:ext cx="8623738" cy="270750"/>
          </a:xfrm>
        </p:spPr>
        <p:txBody>
          <a:bodyPr>
            <a:normAutofit fontScale="90000"/>
          </a:bodyPr>
          <a:lstStyle/>
          <a:p>
            <a:pPr algn="ctr"/>
            <a:r>
              <a:rPr kumimoji="1" lang="ja-JP" altLang="en-US" sz="3600" dirty="0"/>
              <a:t>電子インボイスの国際標準とその展開</a:t>
            </a:r>
          </a:p>
        </p:txBody>
      </p:sp>
      <p:sp>
        <p:nvSpPr>
          <p:cNvPr id="7" name="コンテンツ プレースホルダー 6">
            <a:extLst>
              <a:ext uri="{FF2B5EF4-FFF2-40B4-BE49-F238E27FC236}">
                <a16:creationId xmlns:a16="http://schemas.microsoft.com/office/drawing/2014/main" id="{7BB2A7CB-07A6-4C1B-831B-E7AFAE92B70C}"/>
              </a:ext>
            </a:extLst>
          </p:cNvPr>
          <p:cNvSpPr>
            <a:spLocks noGrp="1"/>
          </p:cNvSpPr>
          <p:nvPr>
            <p:ph idx="1"/>
          </p:nvPr>
        </p:nvSpPr>
        <p:spPr>
          <a:xfrm>
            <a:off x="643495" y="1074136"/>
            <a:ext cx="7886700" cy="5237326"/>
          </a:xfrm>
        </p:spPr>
        <p:txBody>
          <a:bodyPr>
            <a:normAutofit fontScale="92500" lnSpcReduction="20000"/>
          </a:bodyPr>
          <a:lstStyle/>
          <a:p>
            <a:r>
              <a:rPr lang="en-US" altLang="ja-JP" dirty="0"/>
              <a:t>UN/CEFACT Cross </a:t>
            </a:r>
            <a:r>
              <a:rPr lang="en-US" altLang="ja-JP" dirty="0" err="1"/>
              <a:t>Industory</a:t>
            </a:r>
            <a:r>
              <a:rPr lang="en-US" altLang="ja-JP" dirty="0"/>
              <a:t> Invoice(BRS_CII_v2.0.6)</a:t>
            </a:r>
          </a:p>
          <a:p>
            <a:pPr lvl="1"/>
            <a:r>
              <a:rPr lang="ja-JP" altLang="en-US" dirty="0"/>
              <a:t>電子インボイス国際標準の基本仕様</a:t>
            </a:r>
            <a:endParaRPr lang="en-US" altLang="ja-JP" dirty="0"/>
          </a:p>
          <a:p>
            <a:pPr lvl="1"/>
            <a:r>
              <a:rPr lang="ja-JP" altLang="en-US" dirty="0"/>
              <a:t>各国の標準化団体が</a:t>
            </a:r>
            <a:r>
              <a:rPr lang="en-US" altLang="ja-JP" dirty="0"/>
              <a:t>CII</a:t>
            </a:r>
            <a:r>
              <a:rPr lang="ja-JP" altLang="en-US" dirty="0"/>
              <a:t>をベースにサブセットを策定</a:t>
            </a:r>
            <a:endParaRPr lang="en-US" altLang="ja-JP" dirty="0"/>
          </a:p>
          <a:p>
            <a:r>
              <a:rPr lang="ja-JP" altLang="en-US" dirty="0"/>
              <a:t>欧州規格コアインボイス（</a:t>
            </a:r>
            <a:r>
              <a:rPr lang="en-US" altLang="ja-JP" dirty="0"/>
              <a:t>CEN16464-1</a:t>
            </a:r>
            <a:r>
              <a:rPr lang="ja-JP" altLang="en-US" dirty="0"/>
              <a:t>）</a:t>
            </a:r>
            <a:endParaRPr lang="en-US" altLang="ja-JP" dirty="0"/>
          </a:p>
          <a:p>
            <a:pPr lvl="1"/>
            <a:r>
              <a:rPr lang="ja-JP" altLang="en-US" dirty="0"/>
              <a:t>欧州各国の行政調達のために策定された</a:t>
            </a:r>
            <a:endParaRPr lang="en-US" altLang="ja-JP" dirty="0"/>
          </a:p>
          <a:p>
            <a:pPr lvl="1"/>
            <a:r>
              <a:rPr lang="en-US" altLang="ja-JP" dirty="0"/>
              <a:t>UN/CEFACT CII</a:t>
            </a:r>
            <a:r>
              <a:rPr lang="ja-JP" altLang="en-US" dirty="0"/>
              <a:t>の欧州行政調達版サブセット</a:t>
            </a:r>
            <a:endParaRPr lang="en-US" altLang="ja-JP" dirty="0"/>
          </a:p>
          <a:p>
            <a:r>
              <a:rPr lang="en-US" altLang="ja-JP" dirty="0"/>
              <a:t>PEPPOL/UBL</a:t>
            </a:r>
          </a:p>
          <a:p>
            <a:pPr lvl="1"/>
            <a:r>
              <a:rPr kumimoji="1"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CEN16464-1</a:t>
            </a: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の</a:t>
            </a:r>
            <a:r>
              <a:rPr lang="ja-JP" altLang="en-US" sz="2800" dirty="0">
                <a:solidFill>
                  <a:prstClr val="black"/>
                </a:solidFill>
                <a:latin typeface="Calibri" panose="020F0502020204030204"/>
                <a:ea typeface="游ゴシック" panose="020B0400000000000000" pitchFamily="50" charset="-128"/>
              </a:rPr>
              <a:t>実装</a:t>
            </a: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仕様</a:t>
            </a:r>
            <a:endParaRPr kumimoji="1"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lvl="1"/>
            <a:r>
              <a:rPr lang="ja-JP" altLang="en-US" dirty="0"/>
              <a:t>電子インボイスメッセージの</a:t>
            </a:r>
            <a:r>
              <a:rPr lang="en-US" altLang="ja-JP" dirty="0"/>
              <a:t>XML</a:t>
            </a:r>
            <a:r>
              <a:rPr lang="ja-JP" altLang="en-US" dirty="0"/>
              <a:t>スキーマとアクセスポイント間連携プロトコルを規定</a:t>
            </a:r>
            <a:endParaRPr lang="en-US" altLang="ja-JP" dirty="0"/>
          </a:p>
          <a:p>
            <a:r>
              <a:rPr lang="ja-JP" altLang="en-US" dirty="0"/>
              <a:t>中小企業共通</a:t>
            </a:r>
            <a:r>
              <a:rPr lang="en-US" altLang="ja-JP" dirty="0"/>
              <a:t>EDI</a:t>
            </a:r>
          </a:p>
          <a:p>
            <a:pPr lvl="1"/>
            <a:r>
              <a:rPr lang="en-US" altLang="ja-JP" dirty="0"/>
              <a:t>UN/CEFACT CII</a:t>
            </a:r>
            <a:r>
              <a:rPr lang="ja-JP" altLang="en-US" dirty="0"/>
              <a:t>の我が国中小企業版サブセット</a:t>
            </a:r>
            <a:endParaRPr lang="en-US" altLang="ja-JP" dirty="0"/>
          </a:p>
          <a:p>
            <a:pPr lvl="1"/>
            <a:r>
              <a:rPr lang="ja-JP" altLang="en-US" dirty="0"/>
              <a:t>中小企業共通</a:t>
            </a:r>
            <a:r>
              <a:rPr lang="en-US" altLang="ja-JP" dirty="0"/>
              <a:t>EDI</a:t>
            </a:r>
            <a:r>
              <a:rPr lang="ja-JP" altLang="en-US" dirty="0"/>
              <a:t>標準として実装仕様を規定</a:t>
            </a:r>
            <a:endParaRPr lang="en-US" altLang="ja-JP" dirty="0"/>
          </a:p>
          <a:p>
            <a:pPr lvl="1"/>
            <a:r>
              <a:rPr lang="ja-JP" altLang="en-US" dirty="0"/>
              <a:t>中小企業共通</a:t>
            </a:r>
            <a:r>
              <a:rPr lang="en-US" altLang="ja-JP" dirty="0"/>
              <a:t>EDI</a:t>
            </a:r>
            <a:r>
              <a:rPr lang="ja-JP" altLang="en-US" dirty="0"/>
              <a:t>標準を実装した</a:t>
            </a:r>
            <a:r>
              <a:rPr lang="en-US" altLang="ja-JP" dirty="0"/>
              <a:t>IT</a:t>
            </a:r>
            <a:r>
              <a:rPr lang="ja-JP" altLang="en-US" dirty="0"/>
              <a:t>ツールの相互連携性を確認し公開するために、認証制度を実施</a:t>
            </a:r>
            <a:endParaRPr lang="en-US" altLang="ja-JP" dirty="0"/>
          </a:p>
        </p:txBody>
      </p:sp>
      <p:sp>
        <p:nvSpPr>
          <p:cNvPr id="4" name="日付プレースホルダー 3">
            <a:extLst>
              <a:ext uri="{FF2B5EF4-FFF2-40B4-BE49-F238E27FC236}">
                <a16:creationId xmlns:a16="http://schemas.microsoft.com/office/drawing/2014/main" id="{CF283411-0456-4488-85DF-6BDA88AABB8B}"/>
              </a:ext>
            </a:extLst>
          </p:cNvPr>
          <p:cNvSpPr>
            <a:spLocks noGrp="1"/>
          </p:cNvSpPr>
          <p:nvPr>
            <p:ph type="dt" sz="half" idx="10"/>
          </p:nvPr>
        </p:nvSpPr>
        <p:spPr/>
        <p:txBody>
          <a:bodyPr/>
          <a:lstStyle/>
          <a:p>
            <a:r>
              <a:rPr kumimoji="1" lang="en-US" altLang="ja-JP"/>
              <a:t>2021/1/11_r1</a:t>
            </a:r>
            <a:endParaRPr kumimoji="1" lang="ja-JP" altLang="en-US"/>
          </a:p>
        </p:txBody>
      </p:sp>
      <p:sp>
        <p:nvSpPr>
          <p:cNvPr id="6" name="スライド番号プレースホルダー 5">
            <a:extLst>
              <a:ext uri="{FF2B5EF4-FFF2-40B4-BE49-F238E27FC236}">
                <a16:creationId xmlns:a16="http://schemas.microsoft.com/office/drawing/2014/main" id="{AF5E7E16-A5F9-4AF5-B0D0-E5AF342002AD}"/>
              </a:ext>
            </a:extLst>
          </p:cNvPr>
          <p:cNvSpPr>
            <a:spLocks noGrp="1"/>
          </p:cNvSpPr>
          <p:nvPr>
            <p:ph type="sldNum" sz="quarter" idx="12"/>
          </p:nvPr>
        </p:nvSpPr>
        <p:spPr/>
        <p:txBody>
          <a:bodyPr/>
          <a:lstStyle/>
          <a:p>
            <a:fld id="{2EFAB785-2155-4D7C-8896-47A5D1F553CA}" type="slidenum">
              <a:rPr kumimoji="1" lang="ja-JP" altLang="en-US" smtClean="0"/>
              <a:t>7</a:t>
            </a:fld>
            <a:endParaRPr kumimoji="1" lang="ja-JP" altLang="en-US"/>
          </a:p>
        </p:txBody>
      </p:sp>
      <p:pic>
        <p:nvPicPr>
          <p:cNvPr id="8" name="図 7">
            <a:extLst>
              <a:ext uri="{FF2B5EF4-FFF2-40B4-BE49-F238E27FC236}">
                <a16:creationId xmlns:a16="http://schemas.microsoft.com/office/drawing/2014/main" id="{1EC28BBC-BD78-455F-B05B-B55C8FC38CEE}"/>
              </a:ext>
            </a:extLst>
          </p:cNvPr>
          <p:cNvPicPr>
            <a:picLocks noChangeAspect="1"/>
          </p:cNvPicPr>
          <p:nvPr/>
        </p:nvPicPr>
        <p:blipFill>
          <a:blip r:embed="rId2"/>
          <a:stretch>
            <a:fillRect/>
          </a:stretch>
        </p:blipFill>
        <p:spPr>
          <a:xfrm>
            <a:off x="29690" y="707281"/>
            <a:ext cx="9114310" cy="36579"/>
          </a:xfrm>
          <a:prstGeom prst="rect">
            <a:avLst/>
          </a:prstGeom>
        </p:spPr>
      </p:pic>
    </p:spTree>
    <p:extLst>
      <p:ext uri="{BB962C8B-B14F-4D97-AF65-F5344CB8AC3E}">
        <p14:creationId xmlns:p14="http://schemas.microsoft.com/office/powerpoint/2010/main" val="77296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C71673C-FD95-D848-9817-35F9BD8BA2A1}"/>
              </a:ext>
            </a:extLst>
          </p:cNvPr>
          <p:cNvSpPr txBox="1"/>
          <p:nvPr/>
        </p:nvSpPr>
        <p:spPr>
          <a:xfrm>
            <a:off x="6156252" y="7829912"/>
            <a:ext cx="184731" cy="300082"/>
          </a:xfrm>
          <a:prstGeom prst="rect">
            <a:avLst/>
          </a:prstGeom>
          <a:noFill/>
        </p:spPr>
        <p:txBody>
          <a:bodyPr wrap="none" rtlCol="0">
            <a:spAutoFit/>
          </a:bodyPr>
          <a:lstStyle/>
          <a:p>
            <a:pPr defTabSz="685800"/>
            <a:endParaRPr kumimoji="1" lang="ja-JP" altLang="en-US" sz="1350">
              <a:solidFill>
                <a:prstClr val="black"/>
              </a:solidFill>
              <a:latin typeface="游ゴシック" panose="020F0502020204030204"/>
              <a:ea typeface="游ゴシック" panose="020B0400000000000000" pitchFamily="50" charset="-128"/>
            </a:endParaRPr>
          </a:p>
        </p:txBody>
      </p:sp>
      <p:sp>
        <p:nvSpPr>
          <p:cNvPr id="54" name="メモ 53">
            <a:extLst>
              <a:ext uri="{FF2B5EF4-FFF2-40B4-BE49-F238E27FC236}">
                <a16:creationId xmlns:a16="http://schemas.microsoft.com/office/drawing/2014/main" id="{DFE7FED3-D993-8942-A8D4-DED95DA1FA8E}"/>
              </a:ext>
            </a:extLst>
          </p:cNvPr>
          <p:cNvSpPr/>
          <p:nvPr/>
        </p:nvSpPr>
        <p:spPr>
          <a:xfrm>
            <a:off x="3948592" y="1935804"/>
            <a:ext cx="1309530" cy="3937757"/>
          </a:xfrm>
          <a:prstGeom prst="foldedCorner">
            <a:avLst>
              <a:gd name="adj" fmla="val 0"/>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noAutofit/>
          </a:bodyPr>
          <a:lstStyle/>
          <a:p>
            <a:pPr algn="ctr" defTabSz="685800"/>
            <a:endParaRPr kumimoji="1" lang="en-US" altLang="ja-JP" sz="1200" b="1" dirty="0">
              <a:solidFill>
                <a:prstClr val="black"/>
              </a:solidFill>
              <a:latin typeface="游ゴシック" panose="020F0502020204030204"/>
              <a:ea typeface="游ゴシック" panose="020B0400000000000000" pitchFamily="50" charset="-128"/>
            </a:endParaRPr>
          </a:p>
          <a:p>
            <a:pPr algn="ctr" defTabSz="685800"/>
            <a:r>
              <a:rPr kumimoji="1" lang="ja-JP" altLang="en-US" sz="1200" b="1">
                <a:solidFill>
                  <a:prstClr val="black"/>
                </a:solidFill>
                <a:latin typeface="游ゴシック" panose="020F0502020204030204"/>
                <a:ea typeface="游ゴシック" panose="020B0400000000000000" pitchFamily="50" charset="-128"/>
              </a:rPr>
              <a:t>業務処理データ</a:t>
            </a:r>
            <a:endParaRPr kumimoji="1" lang="en-US" altLang="ja-JP" sz="1200" b="1" dirty="0">
              <a:solidFill>
                <a:prstClr val="black"/>
              </a:solidFill>
              <a:latin typeface="游ゴシック" panose="020F0502020204030204"/>
              <a:ea typeface="游ゴシック" panose="020B0400000000000000" pitchFamily="50" charset="-128"/>
            </a:endParaRPr>
          </a:p>
        </p:txBody>
      </p:sp>
      <p:sp>
        <p:nvSpPr>
          <p:cNvPr id="94" name="角丸四角形 93">
            <a:extLst>
              <a:ext uri="{FF2B5EF4-FFF2-40B4-BE49-F238E27FC236}">
                <a16:creationId xmlns:a16="http://schemas.microsoft.com/office/drawing/2014/main" id="{A34E3A44-61E6-B04B-B62B-677322628641}"/>
              </a:ext>
            </a:extLst>
          </p:cNvPr>
          <p:cNvSpPr/>
          <p:nvPr/>
        </p:nvSpPr>
        <p:spPr>
          <a:xfrm>
            <a:off x="2287612" y="1935804"/>
            <a:ext cx="1356867" cy="3680370"/>
          </a:xfrm>
          <a:prstGeom prst="roundRect">
            <a:avLst>
              <a:gd name="adj" fmla="val 973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67500" rtlCol="0" anchor="t" anchorCtr="0"/>
          <a:lstStyle/>
          <a:p>
            <a:pPr algn="ctr" defTabSz="685800"/>
            <a:r>
              <a:rPr kumimoji="1" lang="ja-JP" altLang="en-US" sz="1050" b="1" dirty="0">
                <a:solidFill>
                  <a:prstClr val="white"/>
                </a:solidFill>
                <a:latin typeface="游ゴシック" panose="020F0502020204030204"/>
                <a:ea typeface="游ゴシック" panose="020B0400000000000000" pitchFamily="50" charset="-128"/>
              </a:rPr>
              <a:t>標準データ変換</a:t>
            </a:r>
          </a:p>
        </p:txBody>
      </p:sp>
      <p:sp>
        <p:nvSpPr>
          <p:cNvPr id="52" name="テキスト ボックス 51">
            <a:extLst>
              <a:ext uri="{FF2B5EF4-FFF2-40B4-BE49-F238E27FC236}">
                <a16:creationId xmlns:a16="http://schemas.microsoft.com/office/drawing/2014/main" id="{D29DB9D5-9F54-1B46-8FC0-AA9049697C74}"/>
              </a:ext>
            </a:extLst>
          </p:cNvPr>
          <p:cNvSpPr txBox="1"/>
          <p:nvPr/>
        </p:nvSpPr>
        <p:spPr>
          <a:xfrm>
            <a:off x="2426045" y="2183876"/>
            <a:ext cx="1080000" cy="3329285"/>
          </a:xfrm>
          <a:prstGeom prst="rect">
            <a:avLst/>
          </a:prstGeom>
          <a:solidFill>
            <a:schemeClr val="bg1"/>
          </a:solidFill>
          <a:ln w="19050">
            <a:solidFill>
              <a:schemeClr val="bg1">
                <a:lumMod val="50000"/>
              </a:schemeClr>
            </a:solidFill>
          </a:ln>
        </p:spPr>
        <p:txBody>
          <a:bodyPr wrap="square" lIns="0" rIns="0" rtlCol="0" anchor="b" anchorCtr="1">
            <a:noAutofit/>
          </a:bodyPr>
          <a:lstStyle/>
          <a:p>
            <a:pPr algn="ctr" defTabSz="685800"/>
            <a:r>
              <a:rPr kumimoji="1" lang="ja-JP" altLang="en-US" sz="1050" b="1" dirty="0">
                <a:solidFill>
                  <a:prstClr val="black"/>
                </a:solidFill>
                <a:latin typeface="游ゴシック" panose="020F0502020204030204"/>
                <a:ea typeface="游ゴシック" panose="020B0400000000000000" pitchFamily="50" charset="-128"/>
              </a:rPr>
              <a:t>適格請求書</a:t>
            </a:r>
            <a:endParaRPr kumimoji="1" lang="en-US" altLang="ja-JP" sz="1050" b="1" dirty="0">
              <a:solidFill>
                <a:prstClr val="black"/>
              </a:solidFill>
              <a:latin typeface="游ゴシック" panose="020F0502020204030204"/>
              <a:ea typeface="游ゴシック" panose="020B0400000000000000" pitchFamily="50" charset="-128"/>
            </a:endParaRPr>
          </a:p>
          <a:p>
            <a:pPr algn="ctr" defTabSz="685800"/>
            <a:endParaRPr kumimoji="1" lang="en-US" altLang="ja-JP" sz="1050" b="1" dirty="0">
              <a:solidFill>
                <a:prstClr val="black"/>
              </a:solidFill>
              <a:latin typeface="游ゴシック" panose="020F0502020204030204"/>
              <a:ea typeface="游ゴシック" panose="020B0400000000000000" pitchFamily="50" charset="-128"/>
            </a:endParaRPr>
          </a:p>
          <a:p>
            <a:pPr algn="ctr" defTabSz="685800"/>
            <a:r>
              <a:rPr kumimoji="1" lang="ja-JP" altLang="en-US" sz="1050" b="1" dirty="0">
                <a:solidFill>
                  <a:prstClr val="black"/>
                </a:solidFill>
                <a:latin typeface="游ゴシック" panose="020F0502020204030204"/>
                <a:ea typeface="游ゴシック" panose="020B0400000000000000" pitchFamily="50" charset="-128"/>
              </a:rPr>
              <a:t>適格返還請求書</a:t>
            </a:r>
            <a:endParaRPr kumimoji="1" lang="en-US" altLang="ja-JP" sz="1050" b="1" dirty="0">
              <a:solidFill>
                <a:prstClr val="black"/>
              </a:solidFill>
              <a:latin typeface="游ゴシック" panose="020F0502020204030204"/>
              <a:ea typeface="游ゴシック" panose="020B0400000000000000" pitchFamily="50" charset="-128"/>
            </a:endParaRPr>
          </a:p>
          <a:p>
            <a:pPr algn="ctr" defTabSz="685800"/>
            <a:endParaRPr kumimoji="1" lang="en-US" altLang="ja-JP" sz="1050" b="1" dirty="0">
              <a:solidFill>
                <a:prstClr val="black"/>
              </a:solidFill>
              <a:latin typeface="游ゴシック" panose="020F0502020204030204"/>
              <a:ea typeface="游ゴシック" panose="020B0400000000000000" pitchFamily="50" charset="-128"/>
            </a:endParaRPr>
          </a:p>
          <a:p>
            <a:pPr algn="ctr" defTabSz="685800"/>
            <a:r>
              <a:rPr kumimoji="1" lang="ja-JP" altLang="en-US" sz="1050" b="1" dirty="0">
                <a:solidFill>
                  <a:prstClr val="black"/>
                </a:solidFill>
                <a:latin typeface="游ゴシック" panose="020F0502020204030204"/>
                <a:ea typeface="游ゴシック" panose="020B0400000000000000" pitchFamily="50" charset="-128"/>
              </a:rPr>
              <a:t>適格簡易請求書</a:t>
            </a:r>
            <a:endParaRPr kumimoji="1" lang="en-US" altLang="ja-JP" sz="1050" b="1" dirty="0">
              <a:solidFill>
                <a:prstClr val="black"/>
              </a:solidFill>
              <a:latin typeface="游ゴシック" panose="020F0502020204030204"/>
              <a:ea typeface="游ゴシック" panose="020B0400000000000000" pitchFamily="50" charset="-128"/>
            </a:endParaRPr>
          </a:p>
          <a:p>
            <a:pPr algn="ctr" defTabSz="685800"/>
            <a:endParaRPr kumimoji="1" lang="en-US" altLang="ja-JP" sz="900" dirty="0">
              <a:solidFill>
                <a:prstClr val="black"/>
              </a:solidFill>
              <a:latin typeface="游ゴシック" panose="020F0502020204030204"/>
              <a:ea typeface="游ゴシック" panose="020B0400000000000000" pitchFamily="50" charset="-128"/>
            </a:endParaRPr>
          </a:p>
          <a:p>
            <a:pPr algn="ctr" defTabSz="685800"/>
            <a:r>
              <a:rPr kumimoji="1" lang="ja-JP" altLang="en-US" sz="1200" b="1" dirty="0">
                <a:solidFill>
                  <a:prstClr val="black"/>
                </a:solidFill>
                <a:latin typeface="游ゴシック" panose="020F0502020204030204"/>
                <a:ea typeface="游ゴシック" panose="020B0400000000000000" pitchFamily="50" charset="-128"/>
              </a:rPr>
              <a:t>日本版</a:t>
            </a:r>
            <a:endParaRPr kumimoji="1" lang="en-US" altLang="ja-JP" sz="1200" b="1" dirty="0">
              <a:solidFill>
                <a:prstClr val="black"/>
              </a:solidFill>
              <a:latin typeface="游ゴシック" panose="020F0502020204030204"/>
              <a:ea typeface="游ゴシック" panose="020B0400000000000000" pitchFamily="50" charset="-128"/>
            </a:endParaRPr>
          </a:p>
          <a:p>
            <a:pPr algn="ctr" defTabSz="685800"/>
            <a:r>
              <a:rPr kumimoji="1" lang="ja-JP" altLang="en-US" sz="1200" b="1" dirty="0">
                <a:solidFill>
                  <a:prstClr val="black"/>
                </a:solidFill>
                <a:latin typeface="游ゴシック" panose="020F0502020204030204"/>
                <a:ea typeface="游ゴシック" panose="020B0400000000000000" pitchFamily="50" charset="-128"/>
              </a:rPr>
              <a:t>コアインボイス</a:t>
            </a:r>
            <a:endParaRPr kumimoji="1" lang="en-US" altLang="ja-JP" sz="1200" b="1" dirty="0">
              <a:solidFill>
                <a:prstClr val="black"/>
              </a:solidFill>
              <a:latin typeface="游ゴシック" panose="020F0502020204030204"/>
              <a:ea typeface="游ゴシック" panose="020B0400000000000000" pitchFamily="50" charset="-128"/>
            </a:endParaRPr>
          </a:p>
          <a:p>
            <a:pPr algn="ctr" defTabSz="685800"/>
            <a:r>
              <a:rPr kumimoji="1" lang="ja-JP" altLang="en-US" sz="1200" b="1" dirty="0">
                <a:solidFill>
                  <a:prstClr val="black"/>
                </a:solidFill>
                <a:latin typeface="游ゴシック" panose="020F0502020204030204"/>
                <a:ea typeface="游ゴシック" panose="020B0400000000000000" pitchFamily="50" charset="-128"/>
              </a:rPr>
              <a:t>辞書</a:t>
            </a:r>
            <a:endParaRPr kumimoji="1" lang="en-US" altLang="ja-JP" sz="1200" b="1" dirty="0">
              <a:solidFill>
                <a:prstClr val="black"/>
              </a:solidFill>
              <a:latin typeface="游ゴシック" panose="020F0502020204030204"/>
              <a:ea typeface="游ゴシック" panose="020B0400000000000000" pitchFamily="50" charset="-128"/>
            </a:endParaRPr>
          </a:p>
        </p:txBody>
      </p:sp>
      <p:sp>
        <p:nvSpPr>
          <p:cNvPr id="96" name="角丸四角形 95">
            <a:extLst>
              <a:ext uri="{FF2B5EF4-FFF2-40B4-BE49-F238E27FC236}">
                <a16:creationId xmlns:a16="http://schemas.microsoft.com/office/drawing/2014/main" id="{37DB91CF-6E77-C742-B6F5-40AADE71AAF4}"/>
              </a:ext>
            </a:extLst>
          </p:cNvPr>
          <p:cNvSpPr/>
          <p:nvPr/>
        </p:nvSpPr>
        <p:spPr>
          <a:xfrm>
            <a:off x="6284789" y="1678417"/>
            <a:ext cx="1356867" cy="3937757"/>
          </a:xfrm>
          <a:prstGeom prst="roundRect">
            <a:avLst>
              <a:gd name="adj" fmla="val 10504"/>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kumimoji="1" lang="ja-JP" altLang="en-US" sz="1050" b="1">
                <a:solidFill>
                  <a:prstClr val="black"/>
                </a:solidFill>
                <a:latin typeface="游ゴシック" panose="020F0502020204030204"/>
                <a:ea typeface="游ゴシック" panose="020B0400000000000000" pitchFamily="50" charset="-128"/>
              </a:rPr>
              <a:t>業務処理</a:t>
            </a:r>
            <a:endParaRPr kumimoji="1" lang="en-US" altLang="ja-JP" sz="1050" b="1" dirty="0">
              <a:solidFill>
                <a:prstClr val="black"/>
              </a:solidFill>
              <a:latin typeface="游ゴシック" panose="020F0502020204030204"/>
              <a:ea typeface="游ゴシック" panose="020B0400000000000000" pitchFamily="50" charset="-128"/>
            </a:endParaRPr>
          </a:p>
        </p:txBody>
      </p:sp>
      <p:sp>
        <p:nvSpPr>
          <p:cNvPr id="33" name="メモ 32">
            <a:extLst>
              <a:ext uri="{FF2B5EF4-FFF2-40B4-BE49-F238E27FC236}">
                <a16:creationId xmlns:a16="http://schemas.microsoft.com/office/drawing/2014/main" id="{29C86E5F-1542-4841-A3DB-CD50DE2F7CFD}"/>
              </a:ext>
            </a:extLst>
          </p:cNvPr>
          <p:cNvSpPr/>
          <p:nvPr/>
        </p:nvSpPr>
        <p:spPr>
          <a:xfrm>
            <a:off x="7641656" y="2981987"/>
            <a:ext cx="1080000" cy="540000"/>
          </a:xfrm>
          <a:prstGeom prst="foldedCorner">
            <a:avLst/>
          </a:prstGeom>
          <a:solidFill>
            <a:schemeClr val="bg1"/>
          </a:solidFill>
          <a:ln w="349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350" b="1">
                <a:solidFill>
                  <a:prstClr val="black"/>
                </a:solidFill>
                <a:latin typeface="游ゴシック" panose="020F0502020204030204"/>
                <a:ea typeface="游ゴシック" panose="020B0400000000000000" pitchFamily="50" charset="-128"/>
              </a:rPr>
              <a:t>税務申告</a:t>
            </a:r>
            <a:endParaRPr kumimoji="1" lang="en-US" altLang="ja-JP" sz="1050" b="1" dirty="0">
              <a:solidFill>
                <a:prstClr val="black"/>
              </a:solidFill>
              <a:latin typeface="游ゴシック" panose="020F0502020204030204"/>
              <a:ea typeface="游ゴシック" panose="020B0400000000000000" pitchFamily="50" charset="-128"/>
            </a:endParaRPr>
          </a:p>
        </p:txBody>
      </p:sp>
      <p:sp>
        <p:nvSpPr>
          <p:cNvPr id="34" name="テキスト ボックス 33">
            <a:extLst>
              <a:ext uri="{FF2B5EF4-FFF2-40B4-BE49-F238E27FC236}">
                <a16:creationId xmlns:a16="http://schemas.microsoft.com/office/drawing/2014/main" id="{CD62F81F-EA4C-404B-A015-9FE0865727CC}"/>
              </a:ext>
            </a:extLst>
          </p:cNvPr>
          <p:cNvSpPr txBox="1"/>
          <p:nvPr/>
        </p:nvSpPr>
        <p:spPr>
          <a:xfrm>
            <a:off x="5672165" y="2981987"/>
            <a:ext cx="1080000" cy="540000"/>
          </a:xfrm>
          <a:prstGeom prst="rect">
            <a:avLst/>
          </a:prstGeom>
          <a:solidFill>
            <a:schemeClr val="bg1"/>
          </a:solidFill>
          <a:ln w="34925">
            <a:solidFill>
              <a:schemeClr val="bg1">
                <a:lumMod val="50000"/>
              </a:schemeClr>
            </a:solidFill>
          </a:ln>
        </p:spPr>
        <p:txBody>
          <a:bodyPr wrap="square" rtlCol="0" anchor="ctr" anchorCtr="1">
            <a:noAutofit/>
          </a:bodyPr>
          <a:lstStyle/>
          <a:p>
            <a:pPr algn="ctr" defTabSz="685800"/>
            <a:r>
              <a:rPr kumimoji="1" lang="ja-JP" altLang="en-US" sz="1050" b="1">
                <a:solidFill>
                  <a:prstClr val="black"/>
                </a:solidFill>
                <a:latin typeface="游ゴシック" panose="020F0502020204030204"/>
                <a:ea typeface="游ゴシック" panose="020B0400000000000000" pitchFamily="50" charset="-128"/>
              </a:rPr>
              <a:t>データ集約</a:t>
            </a:r>
            <a:endParaRPr kumimoji="1" lang="en-US" altLang="ja-JP" sz="1050" b="1" dirty="0">
              <a:solidFill>
                <a:prstClr val="black"/>
              </a:solidFill>
              <a:latin typeface="游ゴシック" panose="020F0502020204030204"/>
              <a:ea typeface="游ゴシック" panose="020B0400000000000000" pitchFamily="50" charset="-128"/>
            </a:endParaRPr>
          </a:p>
        </p:txBody>
      </p:sp>
      <p:sp>
        <p:nvSpPr>
          <p:cNvPr id="6" name="メモ 5">
            <a:extLst>
              <a:ext uri="{FF2B5EF4-FFF2-40B4-BE49-F238E27FC236}">
                <a16:creationId xmlns:a16="http://schemas.microsoft.com/office/drawing/2014/main" id="{DDF6BF1A-BF02-3845-9D4C-D667931C43F5}"/>
              </a:ext>
            </a:extLst>
          </p:cNvPr>
          <p:cNvSpPr/>
          <p:nvPr/>
        </p:nvSpPr>
        <p:spPr>
          <a:xfrm>
            <a:off x="699493" y="2403107"/>
            <a:ext cx="1134000" cy="432000"/>
          </a:xfrm>
          <a:prstGeom prst="foldedCorner">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200" b="1">
                <a:solidFill>
                  <a:prstClr val="black"/>
                </a:solidFill>
                <a:latin typeface="Helvetica" pitchFamily="2" charset="0"/>
                <a:ea typeface="游ゴシック" panose="020B0400000000000000" pitchFamily="50" charset="-128"/>
              </a:rPr>
              <a:t>請求データ</a:t>
            </a:r>
            <a:endParaRPr kumimoji="1" lang="en-US" altLang="ja-JP" sz="1200" b="1" dirty="0">
              <a:solidFill>
                <a:prstClr val="black"/>
              </a:solidFill>
              <a:latin typeface="Helvetica" pitchFamily="2" charset="0"/>
              <a:ea typeface="游ゴシック" panose="020B0400000000000000" pitchFamily="50" charset="-128"/>
            </a:endParaRPr>
          </a:p>
          <a:p>
            <a:pPr algn="ctr" defTabSz="685800"/>
            <a:r>
              <a:rPr kumimoji="1" lang="ja-JP" altLang="en-US" sz="1050" b="1">
                <a:solidFill>
                  <a:prstClr val="black"/>
                </a:solidFill>
                <a:latin typeface="Helvetica" pitchFamily="2" charset="0"/>
                <a:ea typeface="游ゴシック" panose="020B0400000000000000" pitchFamily="50" charset="-128"/>
              </a:rPr>
              <a:t>日本版</a:t>
            </a:r>
            <a:r>
              <a:rPr kumimoji="1" lang="en-US" altLang="ja-JP" sz="1050" b="1" dirty="0">
                <a:solidFill>
                  <a:prstClr val="black"/>
                </a:solidFill>
                <a:latin typeface="Helvetica" pitchFamily="2" charset="0"/>
                <a:ea typeface="游ゴシック" panose="020B0400000000000000" pitchFamily="50" charset="-128"/>
              </a:rPr>
              <a:t>PINT</a:t>
            </a:r>
          </a:p>
        </p:txBody>
      </p:sp>
      <p:cxnSp>
        <p:nvCxnSpPr>
          <p:cNvPr id="19" name="カギ線コネクタ 18">
            <a:extLst>
              <a:ext uri="{FF2B5EF4-FFF2-40B4-BE49-F238E27FC236}">
                <a16:creationId xmlns:a16="http://schemas.microsoft.com/office/drawing/2014/main" id="{52F7708E-78BF-E842-AD44-DA0759C9B823}"/>
              </a:ext>
            </a:extLst>
          </p:cNvPr>
          <p:cNvCxnSpPr>
            <a:cxnSpLocks/>
            <a:stCxn id="6" idx="3"/>
            <a:endCxn id="17" idx="1"/>
          </p:cNvCxnSpPr>
          <p:nvPr/>
        </p:nvCxnSpPr>
        <p:spPr>
          <a:xfrm>
            <a:off x="1833493" y="2619108"/>
            <a:ext cx="673553" cy="1853"/>
          </a:xfrm>
          <a:prstGeom prst="bentConnector3">
            <a:avLst/>
          </a:prstGeom>
          <a:solidFill>
            <a:schemeClr val="bg1"/>
          </a:solidFill>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カギ線コネクタ 41">
            <a:extLst>
              <a:ext uri="{FF2B5EF4-FFF2-40B4-BE49-F238E27FC236}">
                <a16:creationId xmlns:a16="http://schemas.microsoft.com/office/drawing/2014/main" id="{7EC06659-18BF-7345-ACF0-5D8865A0D28F}"/>
              </a:ext>
            </a:extLst>
          </p:cNvPr>
          <p:cNvCxnSpPr>
            <a:cxnSpLocks/>
            <a:endCxn id="31" idx="1"/>
          </p:cNvCxnSpPr>
          <p:nvPr/>
        </p:nvCxnSpPr>
        <p:spPr>
          <a:xfrm>
            <a:off x="3506046" y="3251987"/>
            <a:ext cx="537380" cy="0"/>
          </a:xfrm>
          <a:prstGeom prst="straightConnector1">
            <a:avLst/>
          </a:prstGeom>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カギ線コネクタ 41">
            <a:extLst>
              <a:ext uri="{FF2B5EF4-FFF2-40B4-BE49-F238E27FC236}">
                <a16:creationId xmlns:a16="http://schemas.microsoft.com/office/drawing/2014/main" id="{4E4129E3-1D61-CA4B-9415-D5EF01F541AE}"/>
              </a:ext>
            </a:extLst>
          </p:cNvPr>
          <p:cNvCxnSpPr>
            <a:cxnSpLocks/>
            <a:endCxn id="34" idx="1"/>
          </p:cNvCxnSpPr>
          <p:nvPr/>
        </p:nvCxnSpPr>
        <p:spPr>
          <a:xfrm>
            <a:off x="5246764" y="3251987"/>
            <a:ext cx="425402" cy="0"/>
          </a:xfrm>
          <a:prstGeom prst="straightConnector1">
            <a:avLst/>
          </a:prstGeom>
          <a:ln w="31750">
            <a:solidFill>
              <a:schemeClr val="bg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カギ線コネクタ 41">
            <a:extLst>
              <a:ext uri="{FF2B5EF4-FFF2-40B4-BE49-F238E27FC236}">
                <a16:creationId xmlns:a16="http://schemas.microsoft.com/office/drawing/2014/main" id="{D893D63A-1AEF-BF47-8B39-903E9D0EDCAA}"/>
              </a:ext>
            </a:extLst>
          </p:cNvPr>
          <p:cNvCxnSpPr>
            <a:cxnSpLocks/>
            <a:stCxn id="34" idx="3"/>
            <a:endCxn id="33" idx="1"/>
          </p:cNvCxnSpPr>
          <p:nvPr/>
        </p:nvCxnSpPr>
        <p:spPr>
          <a:xfrm>
            <a:off x="6752165" y="3251987"/>
            <a:ext cx="889491" cy="0"/>
          </a:xfrm>
          <a:prstGeom prst="straightConnector1">
            <a:avLst/>
          </a:prstGeom>
          <a:ln w="31750">
            <a:solidFill>
              <a:schemeClr val="bg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メモ 50">
            <a:extLst>
              <a:ext uri="{FF2B5EF4-FFF2-40B4-BE49-F238E27FC236}">
                <a16:creationId xmlns:a16="http://schemas.microsoft.com/office/drawing/2014/main" id="{A7417ED5-531C-954C-8E2E-AD06B71475D6}"/>
              </a:ext>
            </a:extLst>
          </p:cNvPr>
          <p:cNvSpPr/>
          <p:nvPr/>
        </p:nvSpPr>
        <p:spPr>
          <a:xfrm>
            <a:off x="699493" y="2902259"/>
            <a:ext cx="1134000" cy="432000"/>
          </a:xfrm>
          <a:prstGeom prst="foldedCorner">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defTabSz="685800"/>
            <a:r>
              <a:rPr kumimoji="1" lang="ja-JP" altLang="en-US" sz="1200" b="1">
                <a:solidFill>
                  <a:srgbClr val="000000"/>
                </a:solidFill>
                <a:latin typeface="Helvetica" pitchFamily="2" charset="0"/>
                <a:ea typeface="游ゴシック" panose="020B0400000000000000" pitchFamily="50" charset="-128"/>
              </a:rPr>
              <a:t>請求データ</a:t>
            </a:r>
            <a:endParaRPr kumimoji="1" lang="en-US" altLang="ja-JP" sz="1200" b="1" dirty="0">
              <a:solidFill>
                <a:srgbClr val="000000"/>
              </a:solidFill>
              <a:latin typeface="Helvetica" pitchFamily="2" charset="0"/>
              <a:ea typeface="游ゴシック" panose="020B0400000000000000" pitchFamily="50" charset="-128"/>
            </a:endParaRPr>
          </a:p>
          <a:p>
            <a:pPr algn="ctr" defTabSz="685800"/>
            <a:r>
              <a:rPr kumimoji="1" lang="ja-JP" altLang="en-US" sz="1050" b="1">
                <a:solidFill>
                  <a:prstClr val="black"/>
                </a:solidFill>
                <a:latin typeface="游ゴシック" panose="020F0502020204030204"/>
                <a:ea typeface="游ゴシック" panose="020B0400000000000000" pitchFamily="50" charset="-128"/>
              </a:rPr>
              <a:t>中小企業</a:t>
            </a:r>
            <a:r>
              <a:rPr kumimoji="1" lang="en-US" altLang="ja-JP" sz="1050" b="1" dirty="0">
                <a:solidFill>
                  <a:prstClr val="black"/>
                </a:solidFill>
                <a:latin typeface="游ゴシック" panose="020F0502020204030204"/>
                <a:ea typeface="游ゴシック" panose="020B0400000000000000" pitchFamily="50" charset="-128"/>
              </a:rPr>
              <a:t> </a:t>
            </a:r>
            <a:r>
              <a:rPr kumimoji="1" lang="ja-JP" altLang="en-US" sz="1050" b="1">
                <a:solidFill>
                  <a:prstClr val="black"/>
                </a:solidFill>
                <a:latin typeface="游ゴシック" panose="020F0502020204030204"/>
                <a:ea typeface="游ゴシック" panose="020B0400000000000000" pitchFamily="50" charset="-128"/>
              </a:rPr>
              <a:t>共通</a:t>
            </a:r>
            <a:r>
              <a:rPr kumimoji="1" lang="en-US" altLang="ja-JP" sz="1050" b="1" dirty="0">
                <a:solidFill>
                  <a:prstClr val="black"/>
                </a:solidFill>
                <a:latin typeface="游ゴシック" panose="020F0502020204030204"/>
                <a:ea typeface="游ゴシック" panose="020B0400000000000000" pitchFamily="50" charset="-128"/>
              </a:rPr>
              <a:t>EDI</a:t>
            </a:r>
          </a:p>
        </p:txBody>
      </p:sp>
      <p:sp>
        <p:nvSpPr>
          <p:cNvPr id="73" name="テキスト ボックス 72">
            <a:extLst>
              <a:ext uri="{FF2B5EF4-FFF2-40B4-BE49-F238E27FC236}">
                <a16:creationId xmlns:a16="http://schemas.microsoft.com/office/drawing/2014/main" id="{36D378BD-EBB2-7E46-BCE2-637485A4B65F}"/>
              </a:ext>
            </a:extLst>
          </p:cNvPr>
          <p:cNvSpPr txBox="1"/>
          <p:nvPr/>
        </p:nvSpPr>
        <p:spPr>
          <a:xfrm>
            <a:off x="5672165" y="2319703"/>
            <a:ext cx="1080000" cy="540000"/>
          </a:xfrm>
          <a:prstGeom prst="rect">
            <a:avLst/>
          </a:prstGeom>
          <a:solidFill>
            <a:schemeClr val="bg1"/>
          </a:solidFill>
          <a:ln w="34925">
            <a:solidFill>
              <a:schemeClr val="bg1">
                <a:lumMod val="50000"/>
              </a:schemeClr>
            </a:solidFill>
          </a:ln>
        </p:spPr>
        <p:txBody>
          <a:bodyPr wrap="square" rtlCol="0" anchor="ctr" anchorCtr="1">
            <a:noAutofit/>
          </a:bodyPr>
          <a:lstStyle/>
          <a:p>
            <a:pPr algn="ctr" defTabSz="685800"/>
            <a:r>
              <a:rPr kumimoji="1" lang="ja-JP" altLang="en-US" sz="1050" b="1">
                <a:solidFill>
                  <a:prstClr val="black"/>
                </a:solidFill>
                <a:latin typeface="游ゴシック" panose="020F0502020204030204"/>
                <a:ea typeface="游ゴシック" panose="020B0400000000000000" pitchFamily="50" charset="-128"/>
              </a:rPr>
              <a:t>データ検証</a:t>
            </a:r>
            <a:endParaRPr kumimoji="1" lang="en-US" altLang="ja-JP" sz="1050" b="1" dirty="0">
              <a:solidFill>
                <a:prstClr val="black"/>
              </a:solidFill>
              <a:latin typeface="游ゴシック" panose="020F0502020204030204"/>
              <a:ea typeface="游ゴシック" panose="020B0400000000000000" pitchFamily="50" charset="-128"/>
            </a:endParaRPr>
          </a:p>
        </p:txBody>
      </p:sp>
      <p:cxnSp>
        <p:nvCxnSpPr>
          <p:cNvPr id="74" name="カギ線コネクタ 41">
            <a:extLst>
              <a:ext uri="{FF2B5EF4-FFF2-40B4-BE49-F238E27FC236}">
                <a16:creationId xmlns:a16="http://schemas.microsoft.com/office/drawing/2014/main" id="{6CECD12B-C57D-F74F-A0E8-2DFB2FF48952}"/>
              </a:ext>
            </a:extLst>
          </p:cNvPr>
          <p:cNvCxnSpPr>
            <a:cxnSpLocks/>
            <a:stCxn id="31" idx="0"/>
            <a:endCxn id="73" idx="1"/>
          </p:cNvCxnSpPr>
          <p:nvPr/>
        </p:nvCxnSpPr>
        <p:spPr>
          <a:xfrm rot="5400000" flipH="1" flipV="1">
            <a:off x="4931654" y="2241476"/>
            <a:ext cx="392284" cy="1088740"/>
          </a:xfrm>
          <a:prstGeom prst="bentConnector2">
            <a:avLst/>
          </a:prstGeom>
          <a:ln w="31750">
            <a:solidFill>
              <a:schemeClr val="bg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ECC69B39-10DF-4E45-AC35-058E78BC4795}"/>
              </a:ext>
            </a:extLst>
          </p:cNvPr>
          <p:cNvSpPr txBox="1"/>
          <p:nvPr/>
        </p:nvSpPr>
        <p:spPr>
          <a:xfrm>
            <a:off x="5672165" y="4448154"/>
            <a:ext cx="1080000" cy="540000"/>
          </a:xfrm>
          <a:prstGeom prst="rect">
            <a:avLst/>
          </a:prstGeom>
          <a:solidFill>
            <a:srgbClr val="0070C0"/>
          </a:solidFill>
          <a:ln w="25400">
            <a:solidFill>
              <a:srgbClr val="0070C0"/>
            </a:solidFill>
            <a:prstDash val="solid"/>
          </a:ln>
        </p:spPr>
        <p:txBody>
          <a:bodyPr wrap="square" rtlCol="0" anchor="ctr" anchorCtr="1">
            <a:noAutofit/>
          </a:bodyPr>
          <a:lstStyle/>
          <a:p>
            <a:pPr algn="ctr" defTabSz="685800"/>
            <a:r>
              <a:rPr kumimoji="1" lang="ja-JP" altLang="en-US" sz="1200" b="1">
                <a:solidFill>
                  <a:prstClr val="white"/>
                </a:solidFill>
                <a:latin typeface="游ゴシック" panose="020F0502020204030204"/>
                <a:ea typeface="游ゴシック" panose="020B0400000000000000" pitchFamily="50" charset="-128"/>
              </a:rPr>
              <a:t>会計ソフト</a:t>
            </a:r>
            <a:endParaRPr kumimoji="1" lang="en-US" altLang="ja-JP" sz="1200" b="1" dirty="0">
              <a:solidFill>
                <a:prstClr val="white"/>
              </a:solidFill>
              <a:latin typeface="游ゴシック" panose="020F0502020204030204"/>
              <a:ea typeface="游ゴシック" panose="020B0400000000000000" pitchFamily="50" charset="-128"/>
            </a:endParaRPr>
          </a:p>
        </p:txBody>
      </p:sp>
      <p:cxnSp>
        <p:nvCxnSpPr>
          <p:cNvPr id="90" name="カギ線コネクタ 41">
            <a:extLst>
              <a:ext uri="{FF2B5EF4-FFF2-40B4-BE49-F238E27FC236}">
                <a16:creationId xmlns:a16="http://schemas.microsoft.com/office/drawing/2014/main" id="{B9B43689-8BA0-1542-A312-4ADBD058A9D0}"/>
              </a:ext>
            </a:extLst>
          </p:cNvPr>
          <p:cNvCxnSpPr>
            <a:cxnSpLocks/>
            <a:stCxn id="61" idx="3"/>
            <a:endCxn id="33" idx="2"/>
          </p:cNvCxnSpPr>
          <p:nvPr/>
        </p:nvCxnSpPr>
        <p:spPr>
          <a:xfrm flipV="1">
            <a:off x="6760465" y="3521986"/>
            <a:ext cx="1421192" cy="1929251"/>
          </a:xfrm>
          <a:prstGeom prst="bentConnector2">
            <a:avLst/>
          </a:prstGeom>
          <a:ln w="317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8" name="メモ 107">
            <a:extLst>
              <a:ext uri="{FF2B5EF4-FFF2-40B4-BE49-F238E27FC236}">
                <a16:creationId xmlns:a16="http://schemas.microsoft.com/office/drawing/2014/main" id="{A0BAA988-C0FA-344B-989E-4D802E3D914E}"/>
              </a:ext>
            </a:extLst>
          </p:cNvPr>
          <p:cNvSpPr/>
          <p:nvPr/>
        </p:nvSpPr>
        <p:spPr>
          <a:xfrm>
            <a:off x="699493" y="4467170"/>
            <a:ext cx="1134000" cy="432000"/>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200" b="1">
                <a:solidFill>
                  <a:prstClr val="black"/>
                </a:solidFill>
                <a:latin typeface="游ゴシック" panose="020F0502020204030204"/>
                <a:ea typeface="游ゴシック" panose="020B0400000000000000" pitchFamily="50" charset="-128"/>
              </a:rPr>
              <a:t>電子レシート</a:t>
            </a:r>
            <a:endParaRPr kumimoji="1" lang="en-US" altLang="ja-JP" sz="1200" b="1" dirty="0">
              <a:solidFill>
                <a:prstClr val="black"/>
              </a:solidFill>
              <a:latin typeface="游ゴシック" panose="020F0502020204030204"/>
              <a:ea typeface="游ゴシック" panose="020B0400000000000000" pitchFamily="50" charset="-128"/>
            </a:endParaRPr>
          </a:p>
          <a:p>
            <a:pPr algn="ctr" defTabSz="685800"/>
            <a:r>
              <a:rPr kumimoji="1" lang="en-US" altLang="ja-JP" sz="1050" b="1" dirty="0">
                <a:solidFill>
                  <a:prstClr val="black"/>
                </a:solidFill>
                <a:latin typeface="游ゴシック" panose="020F0502020204030204"/>
                <a:ea typeface="游ゴシック" panose="020B0400000000000000" pitchFamily="50" charset="-128"/>
              </a:rPr>
              <a:t>ARTS etc.</a:t>
            </a:r>
            <a:endParaRPr kumimoji="1" lang="en-US" altLang="ja-JP" sz="900" b="1" dirty="0">
              <a:solidFill>
                <a:prstClr val="black"/>
              </a:solidFill>
              <a:latin typeface="游ゴシック" panose="020F0502020204030204"/>
              <a:ea typeface="游ゴシック" panose="020B0400000000000000" pitchFamily="50" charset="-128"/>
            </a:endParaRPr>
          </a:p>
        </p:txBody>
      </p:sp>
      <p:cxnSp>
        <p:nvCxnSpPr>
          <p:cNvPr id="56" name="カギ線コネクタ 41">
            <a:extLst>
              <a:ext uri="{FF2B5EF4-FFF2-40B4-BE49-F238E27FC236}">
                <a16:creationId xmlns:a16="http://schemas.microsoft.com/office/drawing/2014/main" id="{3DAFD129-E58E-164B-AEA9-428E2B0F7985}"/>
              </a:ext>
            </a:extLst>
          </p:cNvPr>
          <p:cNvCxnSpPr>
            <a:cxnSpLocks/>
            <a:stCxn id="108" idx="3"/>
          </p:cNvCxnSpPr>
          <p:nvPr/>
        </p:nvCxnSpPr>
        <p:spPr>
          <a:xfrm>
            <a:off x="1833493" y="4683170"/>
            <a:ext cx="592553" cy="0"/>
          </a:xfrm>
          <a:prstGeom prst="straightConnector1">
            <a:avLst/>
          </a:prstGeom>
          <a:solidFill>
            <a:schemeClr val="bg1"/>
          </a:solidFill>
          <a:ln w="190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メモ 30">
            <a:extLst>
              <a:ext uri="{FF2B5EF4-FFF2-40B4-BE49-F238E27FC236}">
                <a16:creationId xmlns:a16="http://schemas.microsoft.com/office/drawing/2014/main" id="{480E3585-ADEF-794D-94CB-396C002B426B}"/>
              </a:ext>
            </a:extLst>
          </p:cNvPr>
          <p:cNvSpPr/>
          <p:nvPr/>
        </p:nvSpPr>
        <p:spPr>
          <a:xfrm>
            <a:off x="4043426" y="2981987"/>
            <a:ext cx="1080000" cy="540000"/>
          </a:xfrm>
          <a:prstGeom prst="foldedCorner">
            <a:avLst/>
          </a:prstGeom>
          <a:solidFill>
            <a:srgbClr val="00B0F0"/>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defTabSz="685800"/>
            <a:r>
              <a:rPr kumimoji="1" lang="ja-JP" altLang="en-US" sz="1200" b="1" dirty="0">
                <a:solidFill>
                  <a:prstClr val="white"/>
                </a:solidFill>
                <a:latin typeface="游ゴシック" panose="020F0502020204030204"/>
                <a:ea typeface="游ゴシック" panose="020B0400000000000000" pitchFamily="50" charset="-128"/>
              </a:rPr>
              <a:t>日本版</a:t>
            </a:r>
            <a:endParaRPr kumimoji="1" lang="en-US" altLang="ja-JP" sz="1200" b="1" dirty="0">
              <a:solidFill>
                <a:prstClr val="white"/>
              </a:solidFill>
              <a:latin typeface="游ゴシック" panose="020F0502020204030204"/>
              <a:ea typeface="游ゴシック" panose="020B0400000000000000" pitchFamily="50" charset="-128"/>
            </a:endParaRPr>
          </a:p>
          <a:p>
            <a:pPr algn="ctr" defTabSz="685800"/>
            <a:r>
              <a:rPr kumimoji="1" lang="ja-JP" altLang="en-US" sz="1050" b="1" dirty="0">
                <a:solidFill>
                  <a:prstClr val="white"/>
                </a:solidFill>
                <a:latin typeface="游ゴシック" panose="020F0502020204030204"/>
                <a:ea typeface="游ゴシック" panose="020B0400000000000000" pitchFamily="50" charset="-128"/>
              </a:rPr>
              <a:t>コアインボイス</a:t>
            </a:r>
            <a:endParaRPr kumimoji="1" lang="en-US" altLang="ja-JP" sz="1050" b="1" dirty="0">
              <a:solidFill>
                <a:prstClr val="white"/>
              </a:solidFill>
              <a:latin typeface="游ゴシック" panose="020F0502020204030204"/>
              <a:ea typeface="游ゴシック" panose="020B0400000000000000" pitchFamily="50" charset="-128"/>
            </a:endParaRPr>
          </a:p>
        </p:txBody>
      </p:sp>
      <p:cxnSp>
        <p:nvCxnSpPr>
          <p:cNvPr id="75" name="カギ線コネクタ 41">
            <a:extLst>
              <a:ext uri="{FF2B5EF4-FFF2-40B4-BE49-F238E27FC236}">
                <a16:creationId xmlns:a16="http://schemas.microsoft.com/office/drawing/2014/main" id="{71AAFD99-3E29-1043-AED5-CCA71F8E2C91}"/>
              </a:ext>
            </a:extLst>
          </p:cNvPr>
          <p:cNvCxnSpPr>
            <a:cxnSpLocks/>
          </p:cNvCxnSpPr>
          <p:nvPr/>
        </p:nvCxnSpPr>
        <p:spPr>
          <a:xfrm>
            <a:off x="1824463" y="5291415"/>
            <a:ext cx="596474" cy="0"/>
          </a:xfrm>
          <a:prstGeom prst="straightConnector1">
            <a:avLst/>
          </a:prstGeom>
          <a:solidFill>
            <a:schemeClr val="bg1"/>
          </a:solidFill>
          <a:ln w="190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02" name="カギ線コネクタ 41">
            <a:extLst>
              <a:ext uri="{FF2B5EF4-FFF2-40B4-BE49-F238E27FC236}">
                <a16:creationId xmlns:a16="http://schemas.microsoft.com/office/drawing/2014/main" id="{252AFD3C-B932-1648-B421-69773E254F21}"/>
              </a:ext>
            </a:extLst>
          </p:cNvPr>
          <p:cNvCxnSpPr>
            <a:cxnSpLocks/>
            <a:endCxn id="82" idx="1"/>
          </p:cNvCxnSpPr>
          <p:nvPr/>
        </p:nvCxnSpPr>
        <p:spPr>
          <a:xfrm flipV="1">
            <a:off x="5229619" y="4718154"/>
            <a:ext cx="442547" cy="23355"/>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A076A006-4E34-7E4B-ABBE-3C2D89BA5EB7}"/>
              </a:ext>
            </a:extLst>
          </p:cNvPr>
          <p:cNvSpPr txBox="1"/>
          <p:nvPr/>
        </p:nvSpPr>
        <p:spPr>
          <a:xfrm>
            <a:off x="2461969" y="2293290"/>
            <a:ext cx="1001252" cy="2266694"/>
          </a:xfrm>
          <a:prstGeom prst="rect">
            <a:avLst/>
          </a:prstGeom>
          <a:noFill/>
          <a:ln w="31750">
            <a:solidFill>
              <a:srgbClr val="FF2600"/>
            </a:solidFill>
            <a:prstDash val="sysDot"/>
          </a:ln>
        </p:spPr>
        <p:txBody>
          <a:bodyPr wrap="square" rtlCol="0" anchor="ctr" anchorCtr="1">
            <a:noAutofit/>
          </a:bodyPr>
          <a:lstStyle/>
          <a:p>
            <a:pPr algn="ctr" defTabSz="685800"/>
            <a:r>
              <a:rPr kumimoji="1" lang="ja-JP" altLang="en-US" sz="1200" b="1">
                <a:solidFill>
                  <a:srgbClr val="FF2600"/>
                </a:solidFill>
                <a:latin typeface="游ゴシック" panose="020F0502020204030204"/>
                <a:ea typeface="游ゴシック" panose="020B0400000000000000" pitchFamily="50" charset="-128"/>
              </a:rPr>
              <a:t>日本版</a:t>
            </a:r>
            <a:endParaRPr kumimoji="1" lang="en-US" altLang="ja-JP" sz="1200" b="1" dirty="0">
              <a:solidFill>
                <a:srgbClr val="FF2600"/>
              </a:solidFill>
              <a:latin typeface="游ゴシック" panose="020F0502020204030204"/>
              <a:ea typeface="游ゴシック" panose="020B0400000000000000" pitchFamily="50" charset="-128"/>
            </a:endParaRPr>
          </a:p>
          <a:p>
            <a:pPr algn="ctr" defTabSz="685800"/>
            <a:r>
              <a:rPr kumimoji="1" lang="en-US" altLang="ja-JP" sz="1200" b="1" dirty="0">
                <a:solidFill>
                  <a:srgbClr val="FF2600"/>
                </a:solidFill>
                <a:latin typeface="游ゴシック" panose="020F0502020204030204"/>
                <a:ea typeface="游ゴシック" panose="020B0400000000000000" pitchFamily="50" charset="-128"/>
              </a:rPr>
              <a:t>PINT</a:t>
            </a:r>
            <a:r>
              <a:rPr kumimoji="1" lang="ja-JP" altLang="en-US" sz="1200" b="1">
                <a:solidFill>
                  <a:srgbClr val="FF2600"/>
                </a:solidFill>
                <a:latin typeface="游ゴシック" panose="020F0502020204030204"/>
                <a:ea typeface="游ゴシック" panose="020B0400000000000000" pitchFamily="50" charset="-128"/>
              </a:rPr>
              <a:t>拡張</a:t>
            </a:r>
            <a:endParaRPr kumimoji="1" lang="en-US" altLang="ja-JP" sz="1200" b="1" dirty="0">
              <a:solidFill>
                <a:srgbClr val="FF2600"/>
              </a:solidFill>
              <a:latin typeface="游ゴシック" panose="020F0502020204030204"/>
              <a:ea typeface="游ゴシック" panose="020B0400000000000000" pitchFamily="50" charset="-128"/>
            </a:endParaRPr>
          </a:p>
          <a:p>
            <a:pPr algn="ctr" defTabSz="685800"/>
            <a:endParaRPr kumimoji="1" lang="ja-JP" altLang="en-US" sz="1050">
              <a:solidFill>
                <a:prstClr val="black"/>
              </a:solidFill>
              <a:latin typeface="游ゴシック" panose="020F0502020204030204"/>
              <a:ea typeface="游ゴシック" panose="020B0400000000000000" pitchFamily="50" charset="-128"/>
            </a:endParaRPr>
          </a:p>
        </p:txBody>
      </p:sp>
      <p:sp>
        <p:nvSpPr>
          <p:cNvPr id="116" name="テキスト ボックス 115">
            <a:extLst>
              <a:ext uri="{FF2B5EF4-FFF2-40B4-BE49-F238E27FC236}">
                <a16:creationId xmlns:a16="http://schemas.microsoft.com/office/drawing/2014/main" id="{D82C9466-CBE7-5A4C-91CC-A7D6D788B51A}"/>
              </a:ext>
            </a:extLst>
          </p:cNvPr>
          <p:cNvSpPr txBox="1"/>
          <p:nvPr/>
        </p:nvSpPr>
        <p:spPr>
          <a:xfrm>
            <a:off x="5525576" y="5962818"/>
            <a:ext cx="1991251" cy="323165"/>
          </a:xfrm>
          <a:prstGeom prst="rect">
            <a:avLst/>
          </a:prstGeom>
          <a:noFill/>
        </p:spPr>
        <p:txBody>
          <a:bodyPr wrap="none" rtlCol="0">
            <a:spAutoFit/>
          </a:bodyPr>
          <a:lstStyle/>
          <a:p>
            <a:pPr defTabSz="685800"/>
            <a:r>
              <a:rPr kumimoji="1" lang="en-US" altLang="ja-JP" sz="1500" dirty="0">
                <a:solidFill>
                  <a:prstClr val="black"/>
                </a:solidFill>
                <a:latin typeface="游ゴシック" panose="020F0502020204030204"/>
                <a:ea typeface="游ゴシック" panose="020B0400000000000000" pitchFamily="50" charset="-128"/>
              </a:rPr>
              <a:t>DX</a:t>
            </a:r>
            <a:r>
              <a:rPr kumimoji="1" lang="ja-JP" altLang="en-US" sz="1500">
                <a:solidFill>
                  <a:prstClr val="black"/>
                </a:solidFill>
                <a:latin typeface="游ゴシック" panose="020F0502020204030204"/>
                <a:ea typeface="游ゴシック" panose="020B0400000000000000" pitchFamily="50" charset="-128"/>
              </a:rPr>
              <a:t>の業務処理フロー</a:t>
            </a:r>
          </a:p>
        </p:txBody>
      </p:sp>
      <p:cxnSp>
        <p:nvCxnSpPr>
          <p:cNvPr id="55" name="カギ線コネクタ 41">
            <a:extLst>
              <a:ext uri="{FF2B5EF4-FFF2-40B4-BE49-F238E27FC236}">
                <a16:creationId xmlns:a16="http://schemas.microsoft.com/office/drawing/2014/main" id="{A0A6DE40-FE5A-4E45-905A-D8ED34D9FF98}"/>
              </a:ext>
            </a:extLst>
          </p:cNvPr>
          <p:cNvCxnSpPr>
            <a:cxnSpLocks/>
            <a:endCxn id="82" idx="1"/>
          </p:cNvCxnSpPr>
          <p:nvPr/>
        </p:nvCxnSpPr>
        <p:spPr>
          <a:xfrm>
            <a:off x="5155667" y="3259135"/>
            <a:ext cx="516499" cy="1459019"/>
          </a:xfrm>
          <a:prstGeom prst="straightConnector1">
            <a:avLst/>
          </a:prstGeom>
          <a:ln w="317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55553D84-3379-0341-A5B3-A7775C93792D}"/>
              </a:ext>
            </a:extLst>
          </p:cNvPr>
          <p:cNvSpPr txBox="1"/>
          <p:nvPr/>
        </p:nvSpPr>
        <p:spPr>
          <a:xfrm>
            <a:off x="5672165" y="3715070"/>
            <a:ext cx="1080000" cy="540000"/>
          </a:xfrm>
          <a:prstGeom prst="rect">
            <a:avLst/>
          </a:prstGeom>
          <a:solidFill>
            <a:srgbClr val="0070C0"/>
          </a:solidFill>
          <a:ln w="25400">
            <a:solidFill>
              <a:srgbClr val="0070C0"/>
            </a:solidFill>
            <a:prstDash val="solid"/>
          </a:ln>
        </p:spPr>
        <p:txBody>
          <a:bodyPr wrap="square" rtlCol="0" anchor="ctr" anchorCtr="1">
            <a:noAutofit/>
          </a:bodyPr>
          <a:lstStyle/>
          <a:p>
            <a:pPr algn="ctr" defTabSz="685800"/>
            <a:r>
              <a:rPr kumimoji="1" lang="ja-JP" altLang="en-US" sz="1200" b="1">
                <a:solidFill>
                  <a:prstClr val="white"/>
                </a:solidFill>
                <a:latin typeface="游ゴシック" panose="020F0502020204030204"/>
                <a:ea typeface="游ゴシック" panose="020B0400000000000000" pitchFamily="50" charset="-128"/>
              </a:rPr>
              <a:t>販売管理</a:t>
            </a:r>
            <a:endParaRPr kumimoji="1" lang="en-US" altLang="ja-JP" sz="1200" b="1" dirty="0">
              <a:solidFill>
                <a:prstClr val="white"/>
              </a:solidFill>
              <a:latin typeface="游ゴシック" panose="020F0502020204030204"/>
              <a:ea typeface="游ゴシック" panose="020B0400000000000000" pitchFamily="50" charset="-128"/>
            </a:endParaRPr>
          </a:p>
          <a:p>
            <a:pPr algn="ctr" defTabSz="685800"/>
            <a:r>
              <a:rPr kumimoji="1" lang="ja-JP" altLang="en-US" sz="1200" b="1">
                <a:solidFill>
                  <a:prstClr val="white"/>
                </a:solidFill>
                <a:latin typeface="游ゴシック" panose="020F0502020204030204"/>
                <a:ea typeface="游ゴシック" panose="020B0400000000000000" pitchFamily="50" charset="-128"/>
              </a:rPr>
              <a:t>ソフト</a:t>
            </a:r>
            <a:endParaRPr kumimoji="1" lang="en-US" altLang="ja-JP" sz="1200" b="1" dirty="0">
              <a:solidFill>
                <a:prstClr val="white"/>
              </a:solidFill>
              <a:latin typeface="游ゴシック" panose="020F0502020204030204"/>
              <a:ea typeface="游ゴシック" panose="020B0400000000000000" pitchFamily="50" charset="-128"/>
            </a:endParaRPr>
          </a:p>
        </p:txBody>
      </p:sp>
      <p:sp>
        <p:nvSpPr>
          <p:cNvPr id="61" name="テキスト ボックス 60">
            <a:extLst>
              <a:ext uri="{FF2B5EF4-FFF2-40B4-BE49-F238E27FC236}">
                <a16:creationId xmlns:a16="http://schemas.microsoft.com/office/drawing/2014/main" id="{47F765D0-3FA0-C34F-BEE7-398F1B99C790}"/>
              </a:ext>
            </a:extLst>
          </p:cNvPr>
          <p:cNvSpPr txBox="1"/>
          <p:nvPr/>
        </p:nvSpPr>
        <p:spPr>
          <a:xfrm>
            <a:off x="5680465" y="5181237"/>
            <a:ext cx="1080000" cy="540000"/>
          </a:xfrm>
          <a:prstGeom prst="rect">
            <a:avLst/>
          </a:prstGeom>
          <a:solidFill>
            <a:srgbClr val="0070C0"/>
          </a:solidFill>
          <a:ln w="25400">
            <a:solidFill>
              <a:srgbClr val="0070C0"/>
            </a:solidFill>
            <a:prstDash val="solid"/>
          </a:ln>
        </p:spPr>
        <p:txBody>
          <a:bodyPr wrap="square" rtlCol="0" anchor="ctr" anchorCtr="1">
            <a:noAutofit/>
          </a:bodyPr>
          <a:lstStyle/>
          <a:p>
            <a:pPr algn="ctr" defTabSz="685800"/>
            <a:r>
              <a:rPr kumimoji="1" lang="ja-JP" altLang="en-US" sz="1200" b="1">
                <a:solidFill>
                  <a:prstClr val="white"/>
                </a:solidFill>
                <a:latin typeface="游ゴシック" panose="020F0502020204030204"/>
                <a:ea typeface="游ゴシック" panose="020B0400000000000000" pitchFamily="50" charset="-128"/>
              </a:rPr>
              <a:t>税務ソフト</a:t>
            </a:r>
            <a:endParaRPr kumimoji="1" lang="en-US" altLang="ja-JP" sz="1200" b="1" dirty="0">
              <a:solidFill>
                <a:prstClr val="white"/>
              </a:solidFill>
              <a:latin typeface="游ゴシック" panose="020F0502020204030204"/>
              <a:ea typeface="游ゴシック" panose="020B0400000000000000" pitchFamily="50" charset="-128"/>
            </a:endParaRPr>
          </a:p>
        </p:txBody>
      </p:sp>
      <p:cxnSp>
        <p:nvCxnSpPr>
          <p:cNvPr id="64" name="カギ線コネクタ 41">
            <a:extLst>
              <a:ext uri="{FF2B5EF4-FFF2-40B4-BE49-F238E27FC236}">
                <a16:creationId xmlns:a16="http://schemas.microsoft.com/office/drawing/2014/main" id="{EEDC6DAA-F2DD-1C41-B9CC-7A3CD35CD205}"/>
              </a:ext>
            </a:extLst>
          </p:cNvPr>
          <p:cNvCxnSpPr>
            <a:cxnSpLocks/>
            <a:endCxn id="60" idx="1"/>
          </p:cNvCxnSpPr>
          <p:nvPr/>
        </p:nvCxnSpPr>
        <p:spPr>
          <a:xfrm flipV="1">
            <a:off x="5223095" y="3985071"/>
            <a:ext cx="449071" cy="768173"/>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カギ線コネクタ 41">
            <a:extLst>
              <a:ext uri="{FF2B5EF4-FFF2-40B4-BE49-F238E27FC236}">
                <a16:creationId xmlns:a16="http://schemas.microsoft.com/office/drawing/2014/main" id="{6CED81C1-132E-3248-A964-3505C584967A}"/>
              </a:ext>
            </a:extLst>
          </p:cNvPr>
          <p:cNvCxnSpPr>
            <a:cxnSpLocks/>
            <a:endCxn id="61" idx="1"/>
          </p:cNvCxnSpPr>
          <p:nvPr/>
        </p:nvCxnSpPr>
        <p:spPr>
          <a:xfrm>
            <a:off x="5243387" y="4722916"/>
            <a:ext cx="437078" cy="728321"/>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メモ 70">
            <a:extLst>
              <a:ext uri="{FF2B5EF4-FFF2-40B4-BE49-F238E27FC236}">
                <a16:creationId xmlns:a16="http://schemas.microsoft.com/office/drawing/2014/main" id="{BE00A8B0-641A-FC49-94D3-64AAA1233032}"/>
              </a:ext>
            </a:extLst>
          </p:cNvPr>
          <p:cNvSpPr/>
          <p:nvPr/>
        </p:nvSpPr>
        <p:spPr>
          <a:xfrm>
            <a:off x="7010560" y="4448154"/>
            <a:ext cx="1080000" cy="540000"/>
          </a:xfrm>
          <a:prstGeom prst="foldedCorner">
            <a:avLst/>
          </a:prstGeom>
          <a:solidFill>
            <a:schemeClr val="bg1"/>
          </a:solidFill>
          <a:ln w="349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350" b="1">
                <a:solidFill>
                  <a:prstClr val="black"/>
                </a:solidFill>
                <a:latin typeface="游ゴシック" panose="020F0502020204030204"/>
                <a:ea typeface="游ゴシック" panose="020B0400000000000000" pitchFamily="50" charset="-128"/>
              </a:rPr>
              <a:t>決算報告</a:t>
            </a:r>
            <a:endParaRPr kumimoji="1" lang="en-US" altLang="ja-JP" sz="1350" b="1" dirty="0">
              <a:solidFill>
                <a:prstClr val="black"/>
              </a:solidFill>
              <a:latin typeface="游ゴシック" panose="020F0502020204030204"/>
              <a:ea typeface="游ゴシック" panose="020B0400000000000000" pitchFamily="50" charset="-128"/>
            </a:endParaRPr>
          </a:p>
        </p:txBody>
      </p:sp>
      <p:cxnSp>
        <p:nvCxnSpPr>
          <p:cNvPr id="72" name="カギ線コネクタ 41">
            <a:extLst>
              <a:ext uri="{FF2B5EF4-FFF2-40B4-BE49-F238E27FC236}">
                <a16:creationId xmlns:a16="http://schemas.microsoft.com/office/drawing/2014/main" id="{B70FB9EF-EC40-474D-BF09-1FCECDB7DD5E}"/>
              </a:ext>
            </a:extLst>
          </p:cNvPr>
          <p:cNvCxnSpPr>
            <a:cxnSpLocks/>
            <a:stCxn id="82" idx="3"/>
            <a:endCxn id="71" idx="1"/>
          </p:cNvCxnSpPr>
          <p:nvPr/>
        </p:nvCxnSpPr>
        <p:spPr>
          <a:xfrm>
            <a:off x="6752165" y="4718154"/>
            <a:ext cx="258395" cy="9525"/>
          </a:xfrm>
          <a:prstGeom prst="bentConnector3">
            <a:avLst>
              <a:gd name="adj1" fmla="val 50000"/>
            </a:avLst>
          </a:prstGeom>
          <a:ln w="317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76" name="カギ線コネクタ 41">
            <a:extLst>
              <a:ext uri="{FF2B5EF4-FFF2-40B4-BE49-F238E27FC236}">
                <a16:creationId xmlns:a16="http://schemas.microsoft.com/office/drawing/2014/main" id="{968C1762-F468-6946-ABD5-6106AFA5F090}"/>
              </a:ext>
            </a:extLst>
          </p:cNvPr>
          <p:cNvCxnSpPr>
            <a:cxnSpLocks/>
            <a:stCxn id="34" idx="3"/>
            <a:endCxn id="71" idx="1"/>
          </p:cNvCxnSpPr>
          <p:nvPr/>
        </p:nvCxnSpPr>
        <p:spPr>
          <a:xfrm>
            <a:off x="6752165" y="3251986"/>
            <a:ext cx="258395" cy="1466168"/>
          </a:xfrm>
          <a:prstGeom prst="straightConnector1">
            <a:avLst/>
          </a:prstGeom>
          <a:ln w="317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78" name="カギ線コネクタ 41">
            <a:extLst>
              <a:ext uri="{FF2B5EF4-FFF2-40B4-BE49-F238E27FC236}">
                <a16:creationId xmlns:a16="http://schemas.microsoft.com/office/drawing/2014/main" id="{8D38A6D8-DED6-8340-98FC-F3A0CFAC150E}"/>
              </a:ext>
            </a:extLst>
          </p:cNvPr>
          <p:cNvCxnSpPr>
            <a:cxnSpLocks/>
            <a:endCxn id="54" idx="1"/>
          </p:cNvCxnSpPr>
          <p:nvPr/>
        </p:nvCxnSpPr>
        <p:spPr>
          <a:xfrm>
            <a:off x="3655838" y="3904683"/>
            <a:ext cx="292754" cy="0"/>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メモ 105">
            <a:extLst>
              <a:ext uri="{FF2B5EF4-FFF2-40B4-BE49-F238E27FC236}">
                <a16:creationId xmlns:a16="http://schemas.microsoft.com/office/drawing/2014/main" id="{7208929B-B3DE-634B-832B-C6839DF898EA}"/>
              </a:ext>
            </a:extLst>
          </p:cNvPr>
          <p:cNvSpPr/>
          <p:nvPr/>
        </p:nvSpPr>
        <p:spPr>
          <a:xfrm>
            <a:off x="4043426" y="3597615"/>
            <a:ext cx="1080000" cy="540000"/>
          </a:xfrm>
          <a:prstGeom prst="foldedCorner">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defTabSz="685800"/>
            <a:r>
              <a:rPr kumimoji="1" lang="en-US" altLang="ja-JP" sz="1200" b="1" dirty="0">
                <a:solidFill>
                  <a:prstClr val="black"/>
                </a:solidFill>
                <a:latin typeface="游ゴシック" panose="020F0502020204030204"/>
                <a:ea typeface="游ゴシック" panose="020B0400000000000000" pitchFamily="50" charset="-128"/>
              </a:rPr>
              <a:t>O2C</a:t>
            </a:r>
          </a:p>
        </p:txBody>
      </p:sp>
      <p:sp>
        <p:nvSpPr>
          <p:cNvPr id="109" name="メモ 108">
            <a:extLst>
              <a:ext uri="{FF2B5EF4-FFF2-40B4-BE49-F238E27FC236}">
                <a16:creationId xmlns:a16="http://schemas.microsoft.com/office/drawing/2014/main" id="{E0BDC70E-F5FA-3341-A65B-C34612EDBEDE}"/>
              </a:ext>
            </a:extLst>
          </p:cNvPr>
          <p:cNvSpPr/>
          <p:nvPr/>
        </p:nvSpPr>
        <p:spPr>
          <a:xfrm>
            <a:off x="4043426" y="4213244"/>
            <a:ext cx="1080000" cy="540000"/>
          </a:xfrm>
          <a:prstGeom prst="foldedCorner">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defTabSz="685800"/>
            <a:r>
              <a:rPr kumimoji="1" lang="en-US" altLang="ja-JP" sz="1200" b="1" dirty="0">
                <a:solidFill>
                  <a:prstClr val="black"/>
                </a:solidFill>
                <a:latin typeface="游ゴシック" panose="020F0502020204030204"/>
                <a:ea typeface="游ゴシック" panose="020B0400000000000000" pitchFamily="50" charset="-128"/>
              </a:rPr>
              <a:t>P2P</a:t>
            </a:r>
          </a:p>
        </p:txBody>
      </p:sp>
      <p:sp>
        <p:nvSpPr>
          <p:cNvPr id="111" name="メモ 110">
            <a:extLst>
              <a:ext uri="{FF2B5EF4-FFF2-40B4-BE49-F238E27FC236}">
                <a16:creationId xmlns:a16="http://schemas.microsoft.com/office/drawing/2014/main" id="{ABFEDA4B-4622-C444-8611-352F477691AC}"/>
              </a:ext>
            </a:extLst>
          </p:cNvPr>
          <p:cNvSpPr/>
          <p:nvPr/>
        </p:nvSpPr>
        <p:spPr>
          <a:xfrm>
            <a:off x="4043426" y="4828871"/>
            <a:ext cx="1080000" cy="540000"/>
          </a:xfrm>
          <a:prstGeom prst="foldedCorner">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defTabSz="685800"/>
            <a:r>
              <a:rPr kumimoji="1" lang="en-US" altLang="ja-JP" sz="1200" b="1" dirty="0">
                <a:solidFill>
                  <a:prstClr val="black"/>
                </a:solidFill>
                <a:latin typeface="游ゴシック" panose="020F0502020204030204"/>
                <a:ea typeface="游ゴシック" panose="020B0400000000000000" pitchFamily="50" charset="-128"/>
              </a:rPr>
              <a:t>INV</a:t>
            </a:r>
          </a:p>
        </p:txBody>
      </p:sp>
      <p:sp>
        <p:nvSpPr>
          <p:cNvPr id="17" name="テキスト ボックス 16">
            <a:extLst>
              <a:ext uri="{FF2B5EF4-FFF2-40B4-BE49-F238E27FC236}">
                <a16:creationId xmlns:a16="http://schemas.microsoft.com/office/drawing/2014/main" id="{85B00816-642B-8346-80ED-DABD2CED8335}"/>
              </a:ext>
            </a:extLst>
          </p:cNvPr>
          <p:cNvSpPr txBox="1"/>
          <p:nvPr/>
        </p:nvSpPr>
        <p:spPr>
          <a:xfrm>
            <a:off x="2507045" y="2358110"/>
            <a:ext cx="918000" cy="525702"/>
          </a:xfrm>
          <a:prstGeom prst="rect">
            <a:avLst/>
          </a:prstGeom>
          <a:solidFill>
            <a:schemeClr val="bg1"/>
          </a:solidFill>
          <a:ln w="34925">
            <a:solidFill>
              <a:schemeClr val="bg1">
                <a:lumMod val="50000"/>
              </a:schemeClr>
            </a:solidFill>
          </a:ln>
        </p:spPr>
        <p:txBody>
          <a:bodyPr wrap="square" lIns="0" rIns="0" rtlCol="0" anchor="ctr" anchorCtr="1">
            <a:noAutofit/>
          </a:bodyPr>
          <a:lstStyle/>
          <a:p>
            <a:pPr algn="ctr" defTabSz="685800"/>
            <a:r>
              <a:rPr kumimoji="1" lang="ja-JP" altLang="en-US" sz="1050">
                <a:solidFill>
                  <a:prstClr val="black"/>
                </a:solidFill>
                <a:latin typeface="游ゴシック" panose="020F0502020204030204"/>
                <a:ea typeface="游ゴシック" panose="020B0400000000000000" pitchFamily="50" charset="-128"/>
              </a:rPr>
              <a:t>欧州規格</a:t>
            </a:r>
            <a:endParaRPr kumimoji="1" lang="en-US" altLang="ja-JP" sz="1050" dirty="0">
              <a:solidFill>
                <a:prstClr val="black"/>
              </a:solidFill>
              <a:latin typeface="游ゴシック" panose="020F0502020204030204"/>
              <a:ea typeface="游ゴシック" panose="020B0400000000000000" pitchFamily="50" charset="-128"/>
            </a:endParaRPr>
          </a:p>
          <a:p>
            <a:pPr algn="ctr" defTabSz="685800"/>
            <a:r>
              <a:rPr kumimoji="1" lang="en-US" altLang="ja-JP" sz="1050" dirty="0">
                <a:solidFill>
                  <a:prstClr val="black"/>
                </a:solidFill>
                <a:latin typeface="游ゴシック" panose="020F0502020204030204"/>
                <a:ea typeface="游ゴシック" panose="020B0400000000000000" pitchFamily="50" charset="-128"/>
              </a:rPr>
              <a:t>EN 16931-1</a:t>
            </a:r>
          </a:p>
          <a:p>
            <a:pPr algn="ctr" defTabSz="685800"/>
            <a:r>
              <a:rPr kumimoji="1" lang="ja-JP" altLang="en-US" sz="825">
                <a:solidFill>
                  <a:prstClr val="black"/>
                </a:solidFill>
                <a:latin typeface="游ゴシック" panose="020F0502020204030204"/>
                <a:ea typeface="游ゴシック" panose="020B0400000000000000" pitchFamily="50" charset="-128"/>
              </a:rPr>
              <a:t>コア・インボイス</a:t>
            </a:r>
            <a:endParaRPr kumimoji="1" lang="en-US" altLang="ja-JP" sz="825" dirty="0">
              <a:solidFill>
                <a:prstClr val="black"/>
              </a:solidFill>
              <a:latin typeface="游ゴシック" panose="020F0502020204030204"/>
              <a:ea typeface="游ゴシック" panose="020B0400000000000000" pitchFamily="50" charset="-128"/>
            </a:endParaRPr>
          </a:p>
        </p:txBody>
      </p:sp>
      <p:cxnSp>
        <p:nvCxnSpPr>
          <p:cNvPr id="124" name="カギ線コネクタ 41">
            <a:extLst>
              <a:ext uri="{FF2B5EF4-FFF2-40B4-BE49-F238E27FC236}">
                <a16:creationId xmlns:a16="http://schemas.microsoft.com/office/drawing/2014/main" id="{06688FB7-3406-854A-893D-A742D655B9BC}"/>
              </a:ext>
            </a:extLst>
          </p:cNvPr>
          <p:cNvCxnSpPr>
            <a:cxnSpLocks/>
            <a:endCxn id="60" idx="1"/>
          </p:cNvCxnSpPr>
          <p:nvPr/>
        </p:nvCxnSpPr>
        <p:spPr>
          <a:xfrm>
            <a:off x="5155667" y="3259136"/>
            <a:ext cx="516499" cy="725935"/>
          </a:xfrm>
          <a:prstGeom prst="straightConnector1">
            <a:avLst/>
          </a:prstGeom>
          <a:ln w="317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C21089F1-F64C-FA44-8066-C295FE9851AC}"/>
              </a:ext>
            </a:extLst>
          </p:cNvPr>
          <p:cNvSpPr txBox="1"/>
          <p:nvPr/>
        </p:nvSpPr>
        <p:spPr>
          <a:xfrm>
            <a:off x="3644479" y="1361652"/>
            <a:ext cx="5608200" cy="507831"/>
          </a:xfrm>
          <a:prstGeom prst="rect">
            <a:avLst/>
          </a:prstGeom>
          <a:noFill/>
        </p:spPr>
        <p:txBody>
          <a:bodyPr wrap="square" rtlCol="0">
            <a:spAutoFit/>
          </a:bodyPr>
          <a:lstStyle/>
          <a:p>
            <a:pPr defTabSz="685800"/>
            <a:r>
              <a:rPr kumimoji="1" lang="ja-JP" altLang="en-US" sz="1350">
                <a:solidFill>
                  <a:prstClr val="black"/>
                </a:solidFill>
                <a:latin typeface="游ゴシック" panose="020F0502020204030204"/>
                <a:ea typeface="游ゴシック" panose="020B0400000000000000" pitchFamily="50" charset="-128"/>
              </a:rPr>
              <a:t>それぞれの仕組みはそのままに、日本版コアインボイス対応（</a:t>
            </a:r>
            <a:r>
              <a:rPr kumimoji="1" lang="en-US" altLang="ja-JP" sz="1350" dirty="0">
                <a:solidFill>
                  <a:prstClr val="black"/>
                </a:solidFill>
                <a:latin typeface="游ゴシック" panose="020F0502020204030204"/>
                <a:ea typeface="游ゴシック" panose="020B0400000000000000" pitchFamily="50" charset="-128"/>
              </a:rPr>
              <a:t> 1×n </a:t>
            </a:r>
            <a:r>
              <a:rPr kumimoji="1" lang="ja-JP" altLang="en-US" sz="1350">
                <a:solidFill>
                  <a:prstClr val="black"/>
                </a:solidFill>
                <a:latin typeface="游ゴシック" panose="020F0502020204030204"/>
                <a:ea typeface="游ゴシック" panose="020B0400000000000000" pitchFamily="50" charset="-128"/>
              </a:rPr>
              <a:t>）すれば個別フォーマットごとの対応（</a:t>
            </a:r>
            <a:r>
              <a:rPr kumimoji="1" lang="en-US" altLang="ja-JP" sz="1350" dirty="0">
                <a:solidFill>
                  <a:prstClr val="black"/>
                </a:solidFill>
                <a:latin typeface="游ゴシック" panose="020F0502020204030204"/>
                <a:ea typeface="游ゴシック" panose="020B0400000000000000" pitchFamily="50" charset="-128"/>
              </a:rPr>
              <a:t>m×n</a:t>
            </a:r>
            <a:r>
              <a:rPr kumimoji="1" lang="ja-JP" altLang="en-US" sz="1350">
                <a:solidFill>
                  <a:prstClr val="black"/>
                </a:solidFill>
                <a:latin typeface="游ゴシック" panose="020F0502020204030204"/>
                <a:ea typeface="游ゴシック" panose="020B0400000000000000" pitchFamily="50" charset="-128"/>
              </a:rPr>
              <a:t>）は不要</a:t>
            </a:r>
            <a:endParaRPr kumimoji="1" lang="en-US" altLang="ja-JP" sz="1350" dirty="0">
              <a:solidFill>
                <a:prstClr val="black"/>
              </a:solidFill>
              <a:latin typeface="游ゴシック" panose="020F0502020204030204"/>
              <a:ea typeface="游ゴシック" panose="020B0400000000000000" pitchFamily="50" charset="-128"/>
            </a:endParaRPr>
          </a:p>
        </p:txBody>
      </p:sp>
      <p:sp>
        <p:nvSpPr>
          <p:cNvPr id="57" name="メモ 56">
            <a:extLst>
              <a:ext uri="{FF2B5EF4-FFF2-40B4-BE49-F238E27FC236}">
                <a16:creationId xmlns:a16="http://schemas.microsoft.com/office/drawing/2014/main" id="{73C39D3E-D42A-8846-8EA6-5B347EF2C291}"/>
              </a:ext>
            </a:extLst>
          </p:cNvPr>
          <p:cNvSpPr/>
          <p:nvPr/>
        </p:nvSpPr>
        <p:spPr>
          <a:xfrm>
            <a:off x="699493" y="5021415"/>
            <a:ext cx="1134000" cy="486000"/>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defTabSz="685800"/>
            <a:r>
              <a:rPr kumimoji="1" lang="ja-JP" altLang="en-US" sz="1050" b="1">
                <a:solidFill>
                  <a:prstClr val="black"/>
                </a:solidFill>
                <a:latin typeface="游ゴシック" panose="020F0502020204030204"/>
                <a:ea typeface="游ゴシック" panose="020B0400000000000000" pitchFamily="50" charset="-128"/>
              </a:rPr>
              <a:t>電子文書</a:t>
            </a:r>
            <a:endParaRPr kumimoji="1" lang="en-US" altLang="ja-JP" sz="1050" b="1" dirty="0">
              <a:solidFill>
                <a:prstClr val="black"/>
              </a:solidFill>
              <a:latin typeface="游ゴシック" panose="020F0502020204030204"/>
              <a:ea typeface="游ゴシック" panose="020B0400000000000000" pitchFamily="50" charset="-128"/>
            </a:endParaRPr>
          </a:p>
        </p:txBody>
      </p:sp>
      <p:sp>
        <p:nvSpPr>
          <p:cNvPr id="58" name="メモ 57">
            <a:extLst>
              <a:ext uri="{FF2B5EF4-FFF2-40B4-BE49-F238E27FC236}">
                <a16:creationId xmlns:a16="http://schemas.microsoft.com/office/drawing/2014/main" id="{8E4C1A57-4EC7-784C-9A28-22A4370E1810}"/>
              </a:ext>
            </a:extLst>
          </p:cNvPr>
          <p:cNvSpPr/>
          <p:nvPr/>
        </p:nvSpPr>
        <p:spPr>
          <a:xfrm>
            <a:off x="813793" y="5177280"/>
            <a:ext cx="1134000" cy="486000"/>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050" b="1">
                <a:solidFill>
                  <a:prstClr val="black"/>
                </a:solidFill>
                <a:latin typeface="游ゴシック" panose="020F0502020204030204"/>
                <a:ea typeface="游ゴシック" panose="020B0400000000000000" pitchFamily="50" charset="-128"/>
              </a:rPr>
              <a:t>電子契約書</a:t>
            </a:r>
            <a:endParaRPr kumimoji="1" lang="en-US" altLang="ja-JP" sz="1050" b="1" dirty="0">
              <a:solidFill>
                <a:prstClr val="black"/>
              </a:solidFill>
              <a:latin typeface="游ゴシック" panose="020F0502020204030204"/>
              <a:ea typeface="游ゴシック" panose="020B0400000000000000" pitchFamily="50" charset="-128"/>
            </a:endParaRPr>
          </a:p>
        </p:txBody>
      </p:sp>
      <p:cxnSp>
        <p:nvCxnSpPr>
          <p:cNvPr id="59" name="カギ線コネクタ 41">
            <a:extLst>
              <a:ext uri="{FF2B5EF4-FFF2-40B4-BE49-F238E27FC236}">
                <a16:creationId xmlns:a16="http://schemas.microsoft.com/office/drawing/2014/main" id="{17CE14B3-8B80-904C-BCD9-7ECAE403174B}"/>
              </a:ext>
            </a:extLst>
          </p:cNvPr>
          <p:cNvCxnSpPr>
            <a:cxnSpLocks/>
            <a:stCxn id="58" idx="3"/>
          </p:cNvCxnSpPr>
          <p:nvPr/>
        </p:nvCxnSpPr>
        <p:spPr>
          <a:xfrm>
            <a:off x="1947793" y="5420280"/>
            <a:ext cx="478253" cy="0"/>
          </a:xfrm>
          <a:prstGeom prst="straightConnector1">
            <a:avLst/>
          </a:prstGeom>
          <a:solidFill>
            <a:schemeClr val="bg1"/>
          </a:solidFill>
          <a:ln w="190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62" name="カギ線コネクタ 41">
            <a:extLst>
              <a:ext uri="{FF2B5EF4-FFF2-40B4-BE49-F238E27FC236}">
                <a16:creationId xmlns:a16="http://schemas.microsoft.com/office/drawing/2014/main" id="{66992388-BF1E-F343-B2C6-FDCD6B12D5FF}"/>
              </a:ext>
            </a:extLst>
          </p:cNvPr>
          <p:cNvCxnSpPr>
            <a:cxnSpLocks/>
          </p:cNvCxnSpPr>
          <p:nvPr/>
        </p:nvCxnSpPr>
        <p:spPr>
          <a:xfrm>
            <a:off x="1819354" y="3117077"/>
            <a:ext cx="601583" cy="0"/>
          </a:xfrm>
          <a:prstGeom prst="straightConnector1">
            <a:avLst/>
          </a:prstGeom>
          <a:solidFill>
            <a:schemeClr val="bg1"/>
          </a:solidFill>
          <a:ln w="190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カギ線コネクタ 41">
            <a:extLst>
              <a:ext uri="{FF2B5EF4-FFF2-40B4-BE49-F238E27FC236}">
                <a16:creationId xmlns:a16="http://schemas.microsoft.com/office/drawing/2014/main" id="{B51CAC5E-AA90-614F-B926-FF6390508891}"/>
              </a:ext>
            </a:extLst>
          </p:cNvPr>
          <p:cNvCxnSpPr>
            <a:cxnSpLocks/>
            <a:stCxn id="71" idx="0"/>
          </p:cNvCxnSpPr>
          <p:nvPr/>
        </p:nvCxnSpPr>
        <p:spPr>
          <a:xfrm flipV="1">
            <a:off x="7550560" y="3521986"/>
            <a:ext cx="440048" cy="926168"/>
          </a:xfrm>
          <a:prstGeom prst="straightConnector1">
            <a:avLst/>
          </a:prstGeom>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カギ線コネクタ 41">
            <a:extLst>
              <a:ext uri="{FF2B5EF4-FFF2-40B4-BE49-F238E27FC236}">
                <a16:creationId xmlns:a16="http://schemas.microsoft.com/office/drawing/2014/main" id="{65E34BFB-A389-CD46-BA8B-9F9769A2BD30}"/>
              </a:ext>
            </a:extLst>
          </p:cNvPr>
          <p:cNvCxnSpPr>
            <a:cxnSpLocks/>
          </p:cNvCxnSpPr>
          <p:nvPr/>
        </p:nvCxnSpPr>
        <p:spPr>
          <a:xfrm>
            <a:off x="5149661" y="3262715"/>
            <a:ext cx="516499" cy="2212884"/>
          </a:xfrm>
          <a:prstGeom prst="straightConnector1">
            <a:avLst/>
          </a:prstGeom>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C1DEA213-BFED-429E-BAE1-4B65707EB740}"/>
              </a:ext>
            </a:extLst>
          </p:cNvPr>
          <p:cNvSpPr>
            <a:spLocks noGrp="1"/>
          </p:cNvSpPr>
          <p:nvPr>
            <p:ph type="title"/>
          </p:nvPr>
        </p:nvSpPr>
        <p:spPr>
          <a:xfrm>
            <a:off x="640076" y="32649"/>
            <a:ext cx="7886700" cy="662782"/>
          </a:xfrm>
        </p:spPr>
        <p:txBody>
          <a:bodyPr/>
          <a:lstStyle/>
          <a:p>
            <a:pPr algn="ctr"/>
            <a:r>
              <a:rPr lang="ja-JP" altLang="en-US" dirty="0"/>
              <a:t>日本版コアインボイスの提案</a:t>
            </a:r>
          </a:p>
        </p:txBody>
      </p:sp>
      <p:sp>
        <p:nvSpPr>
          <p:cNvPr id="2" name="日付プレースホルダー 1">
            <a:extLst>
              <a:ext uri="{FF2B5EF4-FFF2-40B4-BE49-F238E27FC236}">
                <a16:creationId xmlns:a16="http://schemas.microsoft.com/office/drawing/2014/main" id="{0406CCE3-34BA-7443-912B-35EE2A0F8717}"/>
              </a:ext>
            </a:extLst>
          </p:cNvPr>
          <p:cNvSpPr>
            <a:spLocks noGrp="1"/>
          </p:cNvSpPr>
          <p:nvPr>
            <p:ph type="dt" sz="half" idx="10"/>
          </p:nvPr>
        </p:nvSpPr>
        <p:spPr/>
        <p:txBody>
          <a:bodyPr/>
          <a:lstStyle/>
          <a:p>
            <a:pPr defTabSz="685800"/>
            <a:r>
              <a:rPr kumimoji="1" lang="en-US" altLang="ja-JP">
                <a:solidFill>
                  <a:prstClr val="black">
                    <a:tint val="75000"/>
                  </a:prstClr>
                </a:solidFill>
                <a:latin typeface="游ゴシック" panose="020F0502020204030204"/>
                <a:ea typeface="游ゴシック" panose="020B0400000000000000" pitchFamily="50" charset="-128"/>
              </a:rPr>
              <a:t>2021/1/11_r1</a:t>
            </a:r>
            <a:endParaRPr kumimoji="1" lang="ja-JP" altLang="en-US">
              <a:solidFill>
                <a:prstClr val="black">
                  <a:tint val="75000"/>
                </a:prstClr>
              </a:solidFill>
              <a:latin typeface="游ゴシック" panose="020F0502020204030204"/>
              <a:ea typeface="游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0B718C55-53B2-AB47-967E-BC901187509A}"/>
              </a:ext>
            </a:extLst>
          </p:cNvPr>
          <p:cNvSpPr>
            <a:spLocks noGrp="1"/>
          </p:cNvSpPr>
          <p:nvPr>
            <p:ph type="sldNum" sz="quarter" idx="12"/>
          </p:nvPr>
        </p:nvSpPr>
        <p:spPr/>
        <p:txBody>
          <a:bodyPr/>
          <a:lstStyle/>
          <a:p>
            <a:pPr defTabSz="685800"/>
            <a:fld id="{757E2B62-B5AA-2342-B489-575E0F20ED42}" type="slidenum">
              <a:rPr kumimoji="1" lang="ja-JP" altLang="en-US">
                <a:solidFill>
                  <a:prstClr val="black">
                    <a:tint val="75000"/>
                  </a:prstClr>
                </a:solidFill>
                <a:latin typeface="游ゴシック" panose="020F0502020204030204"/>
                <a:ea typeface="游ゴシック" panose="020B0400000000000000" pitchFamily="50" charset="-128"/>
              </a:rPr>
              <a:pPr defTabSz="685800"/>
              <a:t>8</a:t>
            </a:fld>
            <a:endParaRPr kumimoji="1" lang="ja-JP" altLang="en-US">
              <a:solidFill>
                <a:prstClr val="black">
                  <a:tint val="75000"/>
                </a:prstClr>
              </a:solidFill>
              <a:latin typeface="游ゴシック" panose="020F0502020204030204"/>
              <a:ea typeface="游ゴシック" panose="020B0400000000000000" pitchFamily="50" charset="-128"/>
            </a:endParaRPr>
          </a:p>
        </p:txBody>
      </p:sp>
      <p:sp>
        <p:nvSpPr>
          <p:cNvPr id="5" name="テキスト ボックス 4">
            <a:extLst>
              <a:ext uri="{FF2B5EF4-FFF2-40B4-BE49-F238E27FC236}">
                <a16:creationId xmlns:a16="http://schemas.microsoft.com/office/drawing/2014/main" id="{80F13C33-42DA-0244-AA94-8E5336CB1CD8}"/>
              </a:ext>
            </a:extLst>
          </p:cNvPr>
          <p:cNvSpPr txBox="1"/>
          <p:nvPr/>
        </p:nvSpPr>
        <p:spPr>
          <a:xfrm>
            <a:off x="126562" y="1297835"/>
            <a:ext cx="2836033" cy="646331"/>
          </a:xfrm>
          <a:prstGeom prst="rect">
            <a:avLst/>
          </a:prstGeom>
          <a:noFill/>
        </p:spPr>
        <p:txBody>
          <a:bodyPr wrap="none" rtlCol="0">
            <a:spAutoFit/>
          </a:bodyPr>
          <a:lstStyle/>
          <a:p>
            <a:pPr defTabSz="685800"/>
            <a:r>
              <a:rPr kumimoji="1" lang="ja-JP" altLang="en-US" dirty="0">
                <a:solidFill>
                  <a:prstClr val="black"/>
                </a:solidFill>
                <a:latin typeface="游ゴシック" panose="020F0502020204030204"/>
                <a:ea typeface="游ゴシック" panose="020B0400000000000000" pitchFamily="50" charset="-128"/>
              </a:rPr>
              <a:t>日本版コアインボイス</a:t>
            </a:r>
            <a:endParaRPr kumimoji="1" lang="en-US" altLang="ja-JP" dirty="0">
              <a:solidFill>
                <a:prstClr val="black"/>
              </a:solidFill>
              <a:latin typeface="游ゴシック" panose="020F0502020204030204"/>
              <a:ea typeface="游ゴシック" panose="020B0400000000000000" pitchFamily="50" charset="-128"/>
            </a:endParaRPr>
          </a:p>
          <a:p>
            <a:pPr defTabSz="685800"/>
            <a:r>
              <a:rPr kumimoji="1" lang="ja-JP" altLang="en-US" dirty="0">
                <a:solidFill>
                  <a:prstClr val="black"/>
                </a:solidFill>
                <a:latin typeface="游ゴシック" panose="020F0502020204030204"/>
                <a:ea typeface="游ゴシック" panose="020B0400000000000000" pitchFamily="50" charset="-128"/>
              </a:rPr>
              <a:t>へ</a:t>
            </a:r>
            <a:r>
              <a:rPr kumimoji="1" lang="en-US" altLang="ja-JP" dirty="0">
                <a:solidFill>
                  <a:prstClr val="black"/>
                </a:solidFill>
                <a:latin typeface="游ゴシック" panose="020F0502020204030204"/>
                <a:ea typeface="游ゴシック" panose="020B0400000000000000" pitchFamily="50" charset="-128"/>
              </a:rPr>
              <a:t>/</a:t>
            </a:r>
            <a:r>
              <a:rPr kumimoji="1" lang="ja-JP" altLang="en-US" dirty="0">
                <a:solidFill>
                  <a:prstClr val="black"/>
                </a:solidFill>
                <a:latin typeface="游ゴシック" panose="020F0502020204030204"/>
                <a:ea typeface="游ゴシック" panose="020B0400000000000000" pitchFamily="50" charset="-128"/>
              </a:rPr>
              <a:t>からの標準データ変換</a:t>
            </a:r>
          </a:p>
        </p:txBody>
      </p:sp>
      <p:sp>
        <p:nvSpPr>
          <p:cNvPr id="65" name="メモ 64">
            <a:extLst>
              <a:ext uri="{FF2B5EF4-FFF2-40B4-BE49-F238E27FC236}">
                <a16:creationId xmlns:a16="http://schemas.microsoft.com/office/drawing/2014/main" id="{C7767D93-EB49-FE46-8CA9-F313D5C734DD}"/>
              </a:ext>
            </a:extLst>
          </p:cNvPr>
          <p:cNvSpPr/>
          <p:nvPr/>
        </p:nvSpPr>
        <p:spPr>
          <a:xfrm>
            <a:off x="699493" y="3423896"/>
            <a:ext cx="1134000" cy="432000"/>
          </a:xfrm>
          <a:prstGeom prst="foldedCorner">
            <a:avLst/>
          </a:prstGeom>
          <a:solidFill>
            <a:schemeClr val="accent5">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200" b="1">
                <a:solidFill>
                  <a:prstClr val="black"/>
                </a:solidFill>
                <a:latin typeface="Helvetica" pitchFamily="2" charset="0"/>
                <a:ea typeface="游ゴシック" panose="020B0400000000000000" pitchFamily="50" charset="-128"/>
              </a:rPr>
              <a:t>請求データ</a:t>
            </a:r>
            <a:endParaRPr kumimoji="1" lang="en-US" altLang="ja-JP" sz="1200" dirty="0">
              <a:solidFill>
                <a:srgbClr val="000000"/>
              </a:solidFill>
              <a:latin typeface="Helvetica" pitchFamily="2" charset="0"/>
              <a:ea typeface="游ゴシック" panose="020B0400000000000000" pitchFamily="50" charset="-128"/>
            </a:endParaRPr>
          </a:p>
          <a:p>
            <a:pPr algn="ctr" defTabSz="685800"/>
            <a:r>
              <a:rPr kumimoji="1" lang="ja-JP" altLang="en-US" sz="1050" b="1">
                <a:solidFill>
                  <a:srgbClr val="000000"/>
                </a:solidFill>
                <a:latin typeface="Helvetica" pitchFamily="2" charset="0"/>
                <a:ea typeface="游ゴシック" panose="020B0400000000000000" pitchFamily="50" charset="-128"/>
              </a:rPr>
              <a:t>流通ＢＭＳ</a:t>
            </a:r>
            <a:endParaRPr kumimoji="1" lang="en-US" altLang="ja-JP" sz="1050" b="1" dirty="0">
              <a:solidFill>
                <a:prstClr val="black"/>
              </a:solidFill>
              <a:latin typeface="游ゴシック" panose="020F0502020204030204"/>
              <a:ea typeface="游ゴシック" panose="020B0400000000000000" pitchFamily="50" charset="-128"/>
            </a:endParaRPr>
          </a:p>
        </p:txBody>
      </p:sp>
      <p:sp>
        <p:nvSpPr>
          <p:cNvPr id="77" name="メモ 76">
            <a:extLst>
              <a:ext uri="{FF2B5EF4-FFF2-40B4-BE49-F238E27FC236}">
                <a16:creationId xmlns:a16="http://schemas.microsoft.com/office/drawing/2014/main" id="{DA33891F-8132-5E45-9F2F-C3C82B37654F}"/>
              </a:ext>
            </a:extLst>
          </p:cNvPr>
          <p:cNvSpPr/>
          <p:nvPr/>
        </p:nvSpPr>
        <p:spPr>
          <a:xfrm>
            <a:off x="699493" y="3945533"/>
            <a:ext cx="1134000" cy="432000"/>
          </a:xfrm>
          <a:prstGeom prst="foldedCorner">
            <a:avLst/>
          </a:prstGeom>
          <a:solidFill>
            <a:schemeClr val="accent6">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defTabSz="685800"/>
            <a:r>
              <a:rPr kumimoji="1" lang="ja-JP" altLang="en-US" sz="1200" b="1">
                <a:solidFill>
                  <a:prstClr val="black"/>
                </a:solidFill>
                <a:latin typeface="Helvetica" pitchFamily="2" charset="0"/>
                <a:ea typeface="游ゴシック" panose="020B0400000000000000" pitchFamily="50" charset="-128"/>
              </a:rPr>
              <a:t>請求データ</a:t>
            </a:r>
            <a:endParaRPr kumimoji="1" lang="en-US" altLang="ja-JP" sz="1200" dirty="0">
              <a:solidFill>
                <a:srgbClr val="000000"/>
              </a:solidFill>
              <a:latin typeface="Helvetica" pitchFamily="2" charset="0"/>
              <a:ea typeface="游ゴシック" panose="020B0400000000000000" pitchFamily="50" charset="-128"/>
            </a:endParaRPr>
          </a:p>
          <a:p>
            <a:pPr defTabSz="685800"/>
            <a:r>
              <a:rPr kumimoji="1" lang="ja-JP" altLang="en-US" sz="1050" b="1">
                <a:solidFill>
                  <a:srgbClr val="000000"/>
                </a:solidFill>
                <a:latin typeface="Helvetica" pitchFamily="2" charset="0"/>
                <a:ea typeface="游ゴシック" panose="020B0400000000000000" pitchFamily="50" charset="-128"/>
              </a:rPr>
              <a:t>ＥＣＡＬＧＡ</a:t>
            </a:r>
            <a:endParaRPr kumimoji="1" lang="ja-JP" altLang="en-US" sz="1050" b="1">
              <a:solidFill>
                <a:prstClr val="white"/>
              </a:solidFill>
              <a:latin typeface="游ゴシック" panose="020F0502020204030204"/>
              <a:ea typeface="游ゴシック" panose="020B0400000000000000" pitchFamily="50" charset="-128"/>
            </a:endParaRPr>
          </a:p>
        </p:txBody>
      </p:sp>
      <p:cxnSp>
        <p:nvCxnSpPr>
          <p:cNvPr id="80" name="カギ線コネクタ 41">
            <a:extLst>
              <a:ext uri="{FF2B5EF4-FFF2-40B4-BE49-F238E27FC236}">
                <a16:creationId xmlns:a16="http://schemas.microsoft.com/office/drawing/2014/main" id="{12977823-E95F-3E49-A6A0-6E7F97609F6F}"/>
              </a:ext>
            </a:extLst>
          </p:cNvPr>
          <p:cNvCxnSpPr>
            <a:cxnSpLocks/>
          </p:cNvCxnSpPr>
          <p:nvPr/>
        </p:nvCxnSpPr>
        <p:spPr>
          <a:xfrm>
            <a:off x="1819354" y="3633302"/>
            <a:ext cx="601583" cy="0"/>
          </a:xfrm>
          <a:prstGeom prst="straightConnector1">
            <a:avLst/>
          </a:prstGeom>
          <a:solidFill>
            <a:schemeClr val="bg1"/>
          </a:solidFill>
          <a:ln w="190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1" name="カギ線コネクタ 41">
            <a:extLst>
              <a:ext uri="{FF2B5EF4-FFF2-40B4-BE49-F238E27FC236}">
                <a16:creationId xmlns:a16="http://schemas.microsoft.com/office/drawing/2014/main" id="{7225E206-71FC-2D43-82DE-FD0B656FE5CE}"/>
              </a:ext>
            </a:extLst>
          </p:cNvPr>
          <p:cNvCxnSpPr>
            <a:cxnSpLocks/>
          </p:cNvCxnSpPr>
          <p:nvPr/>
        </p:nvCxnSpPr>
        <p:spPr>
          <a:xfrm>
            <a:off x="1819354" y="4167090"/>
            <a:ext cx="601583" cy="0"/>
          </a:xfrm>
          <a:prstGeom prst="straightConnector1">
            <a:avLst/>
          </a:prstGeom>
          <a:solidFill>
            <a:schemeClr val="bg1"/>
          </a:solidFill>
          <a:ln w="190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3" name="角丸四角形 82">
            <a:extLst>
              <a:ext uri="{FF2B5EF4-FFF2-40B4-BE49-F238E27FC236}">
                <a16:creationId xmlns:a16="http://schemas.microsoft.com/office/drawing/2014/main" id="{E60AC6BD-24F4-F949-9918-ED1C1F3206B2}"/>
              </a:ext>
            </a:extLst>
          </p:cNvPr>
          <p:cNvSpPr/>
          <p:nvPr/>
        </p:nvSpPr>
        <p:spPr>
          <a:xfrm>
            <a:off x="2287612" y="5626448"/>
            <a:ext cx="1356867" cy="361603"/>
          </a:xfrm>
          <a:prstGeom prst="roundRect">
            <a:avLst>
              <a:gd name="adj" fmla="val 28389"/>
            </a:avLst>
          </a:prstGeom>
          <a:noFill/>
        </p:spPr>
        <p:style>
          <a:lnRef idx="2">
            <a:schemeClr val="accent1">
              <a:shade val="50000"/>
            </a:schemeClr>
          </a:lnRef>
          <a:fillRef idx="1">
            <a:schemeClr val="accent1"/>
          </a:fillRef>
          <a:effectRef idx="0">
            <a:schemeClr val="accent1"/>
          </a:effectRef>
          <a:fontRef idx="minor">
            <a:schemeClr val="lt1"/>
          </a:fontRef>
        </p:style>
        <p:txBody>
          <a:bodyPr lIns="67500" rtlCol="0" anchor="ctr" anchorCtr="1"/>
          <a:lstStyle/>
          <a:p>
            <a:pPr algn="ctr" defTabSz="685800"/>
            <a:r>
              <a:rPr kumimoji="1" lang="en-US" altLang="ja-JP" sz="1050" b="1" dirty="0">
                <a:solidFill>
                  <a:prstClr val="black"/>
                </a:solidFill>
                <a:latin typeface="游ゴシック" panose="020F0502020204030204"/>
                <a:ea typeface="游ゴシック" panose="020B0400000000000000" pitchFamily="50" charset="-128"/>
              </a:rPr>
              <a:t>EDI</a:t>
            </a:r>
            <a:r>
              <a:rPr kumimoji="1" lang="ja-JP" altLang="en-US" sz="1050" b="1">
                <a:solidFill>
                  <a:prstClr val="black"/>
                </a:solidFill>
                <a:latin typeface="游ゴシック" panose="020F0502020204030204"/>
                <a:ea typeface="游ゴシック" panose="020B0400000000000000" pitchFamily="50" charset="-128"/>
              </a:rPr>
              <a:t>固有情報</a:t>
            </a:r>
            <a:endParaRPr kumimoji="1" lang="ja-JP" altLang="en-US" sz="1050" b="1" dirty="0">
              <a:solidFill>
                <a:prstClr val="black"/>
              </a:solidFill>
              <a:latin typeface="游ゴシック" panose="020F0502020204030204"/>
              <a:ea typeface="游ゴシック" panose="020B0400000000000000" pitchFamily="50" charset="-128"/>
            </a:endParaRPr>
          </a:p>
        </p:txBody>
      </p:sp>
      <p:sp>
        <p:nvSpPr>
          <p:cNvPr id="67" name="Line 6">
            <a:extLst>
              <a:ext uri="{FF2B5EF4-FFF2-40B4-BE49-F238E27FC236}">
                <a16:creationId xmlns:a16="http://schemas.microsoft.com/office/drawing/2014/main" id="{D0338A6A-52F5-467A-AA90-6068BAEE25DD}"/>
              </a:ext>
            </a:extLst>
          </p:cNvPr>
          <p:cNvSpPr>
            <a:spLocks noChangeShapeType="1"/>
          </p:cNvSpPr>
          <p:nvPr/>
        </p:nvSpPr>
        <p:spPr bwMode="auto">
          <a:xfrm>
            <a:off x="-23633" y="613869"/>
            <a:ext cx="9144000" cy="0"/>
          </a:xfrm>
          <a:prstGeom prst="line">
            <a:avLst/>
          </a:prstGeom>
          <a:noFill/>
          <a:ln w="38100">
            <a:solidFill>
              <a:srgbClr val="F79646">
                <a:lumMod val="7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a:defRPr/>
            </a:pPr>
            <a:endParaRPr kumimoji="1" lang="ja-JP" altLang="en-US" kern="0">
              <a:solidFill>
                <a:prstClr val="black"/>
              </a:solidFill>
              <a:latin typeface="Calibri" panose="020F0502020204030204"/>
              <a:ea typeface="ＭＳ Ｐゴシック" panose="020B0600070205080204" pitchFamily="50" charset="-128"/>
            </a:endParaRPr>
          </a:p>
        </p:txBody>
      </p:sp>
      <p:sp>
        <p:nvSpPr>
          <p:cNvPr id="63" name="フッター プレースホルダー 387">
            <a:extLst>
              <a:ext uri="{FF2B5EF4-FFF2-40B4-BE49-F238E27FC236}">
                <a16:creationId xmlns:a16="http://schemas.microsoft.com/office/drawing/2014/main" id="{3F8E5E19-58D0-4559-AC25-94E9D1342BE5}"/>
              </a:ext>
            </a:extLst>
          </p:cNvPr>
          <p:cNvSpPr>
            <a:spLocks noGrp="1"/>
          </p:cNvSpPr>
          <p:nvPr>
            <p:ph type="ftr" sz="quarter" idx="11"/>
          </p:nvPr>
        </p:nvSpPr>
        <p:spPr>
          <a:xfrm>
            <a:off x="2577662" y="6296748"/>
            <a:ext cx="4114800" cy="237548"/>
          </a:xfrm>
        </p:spPr>
        <p:txBody>
          <a:bodyPr/>
          <a:lstStyle/>
          <a:p>
            <a:r>
              <a:rPr kumimoji="1" lang="en-US" altLang="ja-JP" dirty="0"/>
              <a:t> ©  XBRL Japan</a:t>
            </a:r>
            <a:r>
              <a:rPr kumimoji="1" lang="ja-JP" altLang="en-US" dirty="0"/>
              <a:t>顧問　三分一信之</a:t>
            </a:r>
          </a:p>
        </p:txBody>
      </p:sp>
    </p:spTree>
    <p:extLst>
      <p:ext uri="{BB962C8B-B14F-4D97-AF65-F5344CB8AC3E}">
        <p14:creationId xmlns:p14="http://schemas.microsoft.com/office/powerpoint/2010/main" val="295539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9166B-B34A-4055-A042-AEAD09AA370C}"/>
              </a:ext>
            </a:extLst>
          </p:cNvPr>
          <p:cNvSpPr>
            <a:spLocks noGrp="1"/>
          </p:cNvSpPr>
          <p:nvPr>
            <p:ph type="title"/>
          </p:nvPr>
        </p:nvSpPr>
        <p:spPr>
          <a:xfrm>
            <a:off x="607655" y="85727"/>
            <a:ext cx="7886700" cy="637504"/>
          </a:xfrm>
        </p:spPr>
        <p:txBody>
          <a:bodyPr>
            <a:noAutofit/>
          </a:bodyPr>
          <a:lstStyle/>
          <a:p>
            <a:pPr algn="ctr"/>
            <a:r>
              <a:rPr lang="ja-JP" altLang="en-US" sz="3600" dirty="0"/>
              <a:t>中小企業共通</a:t>
            </a:r>
            <a:r>
              <a:rPr lang="en-US" altLang="ja-JP" sz="3600" dirty="0"/>
              <a:t>EDI</a:t>
            </a:r>
            <a:r>
              <a:rPr lang="ja-JP" altLang="en-US" sz="3600" dirty="0"/>
              <a:t>のネットワーク</a:t>
            </a:r>
          </a:p>
        </p:txBody>
      </p:sp>
      <p:sp>
        <p:nvSpPr>
          <p:cNvPr id="96" name="コンテンツ プレースホルダー 95">
            <a:extLst>
              <a:ext uri="{FF2B5EF4-FFF2-40B4-BE49-F238E27FC236}">
                <a16:creationId xmlns:a16="http://schemas.microsoft.com/office/drawing/2014/main" id="{1B8A5185-838E-4CB2-9F7A-B8B3BA065512}"/>
              </a:ext>
            </a:extLst>
          </p:cNvPr>
          <p:cNvSpPr>
            <a:spLocks noGrp="1"/>
          </p:cNvSpPr>
          <p:nvPr>
            <p:ph idx="1"/>
          </p:nvPr>
        </p:nvSpPr>
        <p:spPr>
          <a:xfrm>
            <a:off x="628650" y="4630148"/>
            <a:ext cx="7886700" cy="1979214"/>
          </a:xfrm>
        </p:spPr>
        <p:txBody>
          <a:bodyPr>
            <a:normAutofit fontScale="55000" lnSpcReduction="20000"/>
          </a:bodyPr>
          <a:lstStyle/>
          <a:p>
            <a:r>
              <a:rPr lang="ja-JP" altLang="en-US" dirty="0"/>
              <a:t>中小企業共通</a:t>
            </a:r>
            <a:r>
              <a:rPr lang="en-US" altLang="ja-JP" dirty="0"/>
              <a:t>EDI</a:t>
            </a:r>
            <a:r>
              <a:rPr lang="ja-JP" altLang="en-US" dirty="0"/>
              <a:t>の</a:t>
            </a:r>
            <a:r>
              <a:rPr lang="en-US" altLang="ja-JP" dirty="0"/>
              <a:t>NW</a:t>
            </a:r>
            <a:r>
              <a:rPr lang="ja-JP" altLang="en-US" dirty="0"/>
              <a:t>構成は</a:t>
            </a:r>
            <a:r>
              <a:rPr lang="en-US" altLang="ja-JP" dirty="0"/>
              <a:t>4</a:t>
            </a:r>
            <a:r>
              <a:rPr lang="ja-JP" altLang="en-US" dirty="0"/>
              <a:t>コーナーモデル</a:t>
            </a:r>
            <a:endParaRPr lang="en-US" altLang="ja-JP" dirty="0"/>
          </a:p>
          <a:p>
            <a:pPr marL="0" indent="0">
              <a:buNone/>
            </a:pPr>
            <a:r>
              <a:rPr lang="ja-JP" altLang="en-US" dirty="0"/>
              <a:t>　→すべての共通</a:t>
            </a:r>
            <a:r>
              <a:rPr lang="en-US" altLang="ja-JP" dirty="0"/>
              <a:t>EDI</a:t>
            </a:r>
            <a:r>
              <a:rPr lang="ja-JP" altLang="en-US" dirty="0"/>
              <a:t>ユーザーは共通</a:t>
            </a:r>
            <a:r>
              <a:rPr lang="en-US" altLang="ja-JP" dirty="0"/>
              <a:t>EDI</a:t>
            </a:r>
            <a:r>
              <a:rPr lang="ja-JP" altLang="en-US" dirty="0"/>
              <a:t>プロバイダ経由で相互に接続する</a:t>
            </a:r>
            <a:endParaRPr lang="en-US" altLang="ja-JP" dirty="0"/>
          </a:p>
          <a:p>
            <a:pPr marL="0" indent="0">
              <a:buNone/>
            </a:pPr>
            <a:r>
              <a:rPr lang="ja-JP" altLang="en-US" dirty="0"/>
              <a:t>　→多プロバイダ問題を引き起こさないために共通</a:t>
            </a:r>
            <a:r>
              <a:rPr lang="en-US" altLang="ja-JP" dirty="0"/>
              <a:t>EDI</a:t>
            </a:r>
            <a:r>
              <a:rPr lang="ja-JP" altLang="en-US" dirty="0"/>
              <a:t>プロバイダは相互にデータ連携する</a:t>
            </a:r>
            <a:endParaRPr lang="en-US" altLang="ja-JP" dirty="0"/>
          </a:p>
          <a:p>
            <a:r>
              <a:rPr lang="ja-JP" altLang="en-US" dirty="0"/>
              <a:t>売り手、買い手の業務アプリ固有のフォーマット変換をユーザーの負担にならないようにするため、共通</a:t>
            </a:r>
            <a:r>
              <a:rPr lang="en-US" altLang="ja-JP" dirty="0"/>
              <a:t>EDI</a:t>
            </a:r>
            <a:r>
              <a:rPr lang="ja-JP" altLang="en-US" dirty="0"/>
              <a:t>プロバイダが安価にフォーマット変換サービスを提供することにより中小企業の</a:t>
            </a:r>
            <a:r>
              <a:rPr lang="en-US" altLang="ja-JP" dirty="0"/>
              <a:t>EDI</a:t>
            </a:r>
            <a:r>
              <a:rPr lang="ja-JP" altLang="en-US" dirty="0"/>
              <a:t>利用を可能にした</a:t>
            </a:r>
            <a:endParaRPr lang="en-US" altLang="ja-JP" dirty="0"/>
          </a:p>
          <a:p>
            <a:pPr marL="0" indent="0">
              <a:buNone/>
            </a:pPr>
            <a:r>
              <a:rPr lang="ja-JP" altLang="en-US" dirty="0"/>
              <a:t>　→この構成とサービスが既存業界</a:t>
            </a:r>
            <a:r>
              <a:rPr lang="en-US" altLang="ja-JP" dirty="0"/>
              <a:t>EDI</a:t>
            </a:r>
            <a:r>
              <a:rPr lang="ja-JP" altLang="en-US" dirty="0"/>
              <a:t>の</a:t>
            </a:r>
            <a:r>
              <a:rPr lang="en-US" altLang="ja-JP" dirty="0"/>
              <a:t>NW</a:t>
            </a:r>
            <a:r>
              <a:rPr lang="ja-JP" altLang="en-US" dirty="0"/>
              <a:t>構成と異なる</a:t>
            </a:r>
          </a:p>
        </p:txBody>
      </p:sp>
      <p:sp>
        <p:nvSpPr>
          <p:cNvPr id="3" name="四角形: 角を丸くする 2">
            <a:extLst>
              <a:ext uri="{FF2B5EF4-FFF2-40B4-BE49-F238E27FC236}">
                <a16:creationId xmlns:a16="http://schemas.microsoft.com/office/drawing/2014/main" id="{9AC1E9FF-5138-4769-90DE-FF5AA5B235B1}"/>
              </a:ext>
            </a:extLst>
          </p:cNvPr>
          <p:cNvSpPr/>
          <p:nvPr/>
        </p:nvSpPr>
        <p:spPr>
          <a:xfrm>
            <a:off x="312699" y="1804018"/>
            <a:ext cx="2044263"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7C3CD2E6-E4E5-419B-AB9E-E600DFF7BFE6}"/>
              </a:ext>
            </a:extLst>
          </p:cNvPr>
          <p:cNvSpPr/>
          <p:nvPr/>
        </p:nvSpPr>
        <p:spPr>
          <a:xfrm>
            <a:off x="428312" y="2144117"/>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注文書発行</a:t>
            </a:r>
          </a:p>
        </p:txBody>
      </p:sp>
      <p:sp>
        <p:nvSpPr>
          <p:cNvPr id="8" name="正方形/長方形 7">
            <a:extLst>
              <a:ext uri="{FF2B5EF4-FFF2-40B4-BE49-F238E27FC236}">
                <a16:creationId xmlns:a16="http://schemas.microsoft.com/office/drawing/2014/main" id="{5AA67821-7DB2-4C7E-9255-F2C8BD7CE7F1}"/>
              </a:ext>
            </a:extLst>
          </p:cNvPr>
          <p:cNvSpPr/>
          <p:nvPr/>
        </p:nvSpPr>
        <p:spPr>
          <a:xfrm>
            <a:off x="1379499" y="2144117"/>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送信</a:t>
            </a:r>
          </a:p>
        </p:txBody>
      </p:sp>
      <p:sp>
        <p:nvSpPr>
          <p:cNvPr id="9" name="テキスト ボックス 8">
            <a:extLst>
              <a:ext uri="{FF2B5EF4-FFF2-40B4-BE49-F238E27FC236}">
                <a16:creationId xmlns:a16="http://schemas.microsoft.com/office/drawing/2014/main" id="{FE273822-42F2-422E-9CBB-21897B85B38A}"/>
              </a:ext>
            </a:extLst>
          </p:cNvPr>
          <p:cNvSpPr txBox="1"/>
          <p:nvPr/>
        </p:nvSpPr>
        <p:spPr>
          <a:xfrm>
            <a:off x="756760" y="1831083"/>
            <a:ext cx="1145627" cy="307777"/>
          </a:xfrm>
          <a:prstGeom prst="rect">
            <a:avLst/>
          </a:prstGeom>
          <a:noFill/>
        </p:spPr>
        <p:txBody>
          <a:bodyPr wrap="square" rtlCol="0">
            <a:spAutoFit/>
          </a:bodyPr>
          <a:lstStyle/>
          <a:p>
            <a:pPr algn="ctr"/>
            <a:r>
              <a:rPr kumimoji="1" lang="ja-JP" altLang="en-US" sz="1400" dirty="0"/>
              <a:t>売り手</a:t>
            </a:r>
          </a:p>
        </p:txBody>
      </p:sp>
      <p:sp>
        <p:nvSpPr>
          <p:cNvPr id="10" name="四角形: 角を丸くする 9">
            <a:extLst>
              <a:ext uri="{FF2B5EF4-FFF2-40B4-BE49-F238E27FC236}">
                <a16:creationId xmlns:a16="http://schemas.microsoft.com/office/drawing/2014/main" id="{902CCDC4-B09B-49BA-ADB6-CBC860932328}"/>
              </a:ext>
            </a:extLst>
          </p:cNvPr>
          <p:cNvSpPr/>
          <p:nvPr/>
        </p:nvSpPr>
        <p:spPr>
          <a:xfrm>
            <a:off x="6729283" y="1798770"/>
            <a:ext cx="2044263"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C714E2C-0303-497B-B49B-7B269A7EDDD0}"/>
              </a:ext>
            </a:extLst>
          </p:cNvPr>
          <p:cNvSpPr/>
          <p:nvPr/>
        </p:nvSpPr>
        <p:spPr>
          <a:xfrm>
            <a:off x="7706745" y="2144119"/>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注文書受領</a:t>
            </a:r>
          </a:p>
        </p:txBody>
      </p:sp>
      <p:sp>
        <p:nvSpPr>
          <p:cNvPr id="13" name="正方形/長方形 12">
            <a:extLst>
              <a:ext uri="{FF2B5EF4-FFF2-40B4-BE49-F238E27FC236}">
                <a16:creationId xmlns:a16="http://schemas.microsoft.com/office/drawing/2014/main" id="{828BDC89-240D-4B3E-9266-956BA839B6EC}"/>
              </a:ext>
            </a:extLst>
          </p:cNvPr>
          <p:cNvSpPr/>
          <p:nvPr/>
        </p:nvSpPr>
        <p:spPr>
          <a:xfrm>
            <a:off x="6850152" y="2141496"/>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受信</a:t>
            </a:r>
          </a:p>
        </p:txBody>
      </p:sp>
      <p:sp>
        <p:nvSpPr>
          <p:cNvPr id="14" name="テキスト ボックス 13">
            <a:extLst>
              <a:ext uri="{FF2B5EF4-FFF2-40B4-BE49-F238E27FC236}">
                <a16:creationId xmlns:a16="http://schemas.microsoft.com/office/drawing/2014/main" id="{3DC0472C-76AA-4B71-BC3B-4A81D350FF0A}"/>
              </a:ext>
            </a:extLst>
          </p:cNvPr>
          <p:cNvSpPr txBox="1"/>
          <p:nvPr/>
        </p:nvSpPr>
        <p:spPr>
          <a:xfrm>
            <a:off x="7178600" y="1841600"/>
            <a:ext cx="1145627" cy="307777"/>
          </a:xfrm>
          <a:prstGeom prst="rect">
            <a:avLst/>
          </a:prstGeom>
          <a:noFill/>
        </p:spPr>
        <p:txBody>
          <a:bodyPr wrap="square" rtlCol="0">
            <a:spAutoFit/>
          </a:bodyPr>
          <a:lstStyle/>
          <a:p>
            <a:pPr algn="ctr"/>
            <a:r>
              <a:rPr kumimoji="1" lang="ja-JP" altLang="en-US" sz="1400" dirty="0"/>
              <a:t>買い手</a:t>
            </a:r>
          </a:p>
        </p:txBody>
      </p:sp>
      <p:sp>
        <p:nvSpPr>
          <p:cNvPr id="15" name="正方形/長方形 14">
            <a:extLst>
              <a:ext uri="{FF2B5EF4-FFF2-40B4-BE49-F238E27FC236}">
                <a16:creationId xmlns:a16="http://schemas.microsoft.com/office/drawing/2014/main" id="{F5AEE302-C893-424A-A75B-290974FCC29A}"/>
              </a:ext>
            </a:extLst>
          </p:cNvPr>
          <p:cNvSpPr/>
          <p:nvPr/>
        </p:nvSpPr>
        <p:spPr>
          <a:xfrm>
            <a:off x="3702285" y="2098135"/>
            <a:ext cx="1697443" cy="4335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t>共通</a:t>
            </a:r>
            <a:r>
              <a:rPr kumimoji="1" lang="en-US" altLang="ja-JP" sz="1400" b="1" dirty="0"/>
              <a:t>EDI</a:t>
            </a:r>
            <a:r>
              <a:rPr kumimoji="1" lang="ja-JP" altLang="en-US" sz="1400" b="1" dirty="0"/>
              <a:t>プロバイダ</a:t>
            </a:r>
          </a:p>
        </p:txBody>
      </p:sp>
      <p:cxnSp>
        <p:nvCxnSpPr>
          <p:cNvPr id="17" name="直線矢印コネクタ 16">
            <a:extLst>
              <a:ext uri="{FF2B5EF4-FFF2-40B4-BE49-F238E27FC236}">
                <a16:creationId xmlns:a16="http://schemas.microsoft.com/office/drawing/2014/main" id="{3C9AB556-76CA-4248-A75C-6375B61E2698}"/>
              </a:ext>
            </a:extLst>
          </p:cNvPr>
          <p:cNvCxnSpPr>
            <a:cxnSpLocks/>
            <a:endCxn id="81" idx="1"/>
          </p:cNvCxnSpPr>
          <p:nvPr/>
        </p:nvCxnSpPr>
        <p:spPr>
          <a:xfrm flipV="1">
            <a:off x="2236092" y="2312278"/>
            <a:ext cx="1228340" cy="78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0E9A67A-B806-4460-9A50-262D36D029DB}"/>
              </a:ext>
            </a:extLst>
          </p:cNvPr>
          <p:cNvCxnSpPr>
            <a:cxnSpLocks/>
            <a:stCxn id="82" idx="3"/>
            <a:endCxn id="13" idx="1"/>
          </p:cNvCxnSpPr>
          <p:nvPr/>
        </p:nvCxnSpPr>
        <p:spPr>
          <a:xfrm>
            <a:off x="5654588" y="2314913"/>
            <a:ext cx="1195564" cy="52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88043FAE-49B9-4D01-99C4-E9DEA79C393D}"/>
              </a:ext>
            </a:extLst>
          </p:cNvPr>
          <p:cNvSpPr/>
          <p:nvPr/>
        </p:nvSpPr>
        <p:spPr>
          <a:xfrm>
            <a:off x="275919" y="2923379"/>
            <a:ext cx="2044263"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D26DCEC-6773-4253-AE9F-19A6BED5BE00}"/>
              </a:ext>
            </a:extLst>
          </p:cNvPr>
          <p:cNvSpPr/>
          <p:nvPr/>
        </p:nvSpPr>
        <p:spPr>
          <a:xfrm>
            <a:off x="391532" y="3263478"/>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注文書発行</a:t>
            </a:r>
          </a:p>
        </p:txBody>
      </p:sp>
      <p:sp>
        <p:nvSpPr>
          <p:cNvPr id="22" name="正方形/長方形 21">
            <a:extLst>
              <a:ext uri="{FF2B5EF4-FFF2-40B4-BE49-F238E27FC236}">
                <a16:creationId xmlns:a16="http://schemas.microsoft.com/office/drawing/2014/main" id="{DFCBA62D-19CF-4020-B161-FF58DF78A2D8}"/>
              </a:ext>
            </a:extLst>
          </p:cNvPr>
          <p:cNvSpPr/>
          <p:nvPr/>
        </p:nvSpPr>
        <p:spPr>
          <a:xfrm>
            <a:off x="1342719" y="3263478"/>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送信</a:t>
            </a:r>
          </a:p>
        </p:txBody>
      </p:sp>
      <p:sp>
        <p:nvSpPr>
          <p:cNvPr id="23" name="テキスト ボックス 22">
            <a:extLst>
              <a:ext uri="{FF2B5EF4-FFF2-40B4-BE49-F238E27FC236}">
                <a16:creationId xmlns:a16="http://schemas.microsoft.com/office/drawing/2014/main" id="{8CBAA3F3-4D0A-4543-9FE1-9A56A2C69042}"/>
              </a:ext>
            </a:extLst>
          </p:cNvPr>
          <p:cNvSpPr txBox="1"/>
          <p:nvPr/>
        </p:nvSpPr>
        <p:spPr>
          <a:xfrm>
            <a:off x="719980" y="2960954"/>
            <a:ext cx="1145627" cy="307777"/>
          </a:xfrm>
          <a:prstGeom prst="rect">
            <a:avLst/>
          </a:prstGeom>
          <a:noFill/>
        </p:spPr>
        <p:txBody>
          <a:bodyPr wrap="square" rtlCol="0">
            <a:spAutoFit/>
          </a:bodyPr>
          <a:lstStyle/>
          <a:p>
            <a:pPr algn="ctr"/>
            <a:r>
              <a:rPr kumimoji="1" lang="ja-JP" altLang="en-US" sz="1400" dirty="0"/>
              <a:t>売り手</a:t>
            </a:r>
          </a:p>
        </p:txBody>
      </p:sp>
      <p:sp>
        <p:nvSpPr>
          <p:cNvPr id="24" name="四角形: 角を丸くする 23">
            <a:extLst>
              <a:ext uri="{FF2B5EF4-FFF2-40B4-BE49-F238E27FC236}">
                <a16:creationId xmlns:a16="http://schemas.microsoft.com/office/drawing/2014/main" id="{FCC3EAB1-7D74-4F8F-BE66-E9ABCED9834F}"/>
              </a:ext>
            </a:extLst>
          </p:cNvPr>
          <p:cNvSpPr/>
          <p:nvPr/>
        </p:nvSpPr>
        <p:spPr>
          <a:xfrm>
            <a:off x="6734543" y="2942905"/>
            <a:ext cx="2044263" cy="73048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4391B69-52A8-42BB-AE97-2BE180F0CB90}"/>
              </a:ext>
            </a:extLst>
          </p:cNvPr>
          <p:cNvSpPr/>
          <p:nvPr/>
        </p:nvSpPr>
        <p:spPr>
          <a:xfrm>
            <a:off x="7712005" y="3252968"/>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注文書受領</a:t>
            </a:r>
          </a:p>
        </p:txBody>
      </p:sp>
      <p:sp>
        <p:nvSpPr>
          <p:cNvPr id="26" name="正方形/長方形 25">
            <a:extLst>
              <a:ext uri="{FF2B5EF4-FFF2-40B4-BE49-F238E27FC236}">
                <a16:creationId xmlns:a16="http://schemas.microsoft.com/office/drawing/2014/main" id="{918BA878-BAEE-4EEF-96C6-37BE27C8F5A7}"/>
              </a:ext>
            </a:extLst>
          </p:cNvPr>
          <p:cNvSpPr/>
          <p:nvPr/>
        </p:nvSpPr>
        <p:spPr>
          <a:xfrm>
            <a:off x="6855412" y="3255600"/>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受信</a:t>
            </a:r>
          </a:p>
        </p:txBody>
      </p:sp>
      <p:sp>
        <p:nvSpPr>
          <p:cNvPr id="27" name="テキスト ボックス 26">
            <a:extLst>
              <a:ext uri="{FF2B5EF4-FFF2-40B4-BE49-F238E27FC236}">
                <a16:creationId xmlns:a16="http://schemas.microsoft.com/office/drawing/2014/main" id="{3B8D51E8-567D-4943-9295-2D9D11C66B02}"/>
              </a:ext>
            </a:extLst>
          </p:cNvPr>
          <p:cNvSpPr txBox="1"/>
          <p:nvPr/>
        </p:nvSpPr>
        <p:spPr>
          <a:xfrm>
            <a:off x="7189154" y="2945205"/>
            <a:ext cx="1145627" cy="307777"/>
          </a:xfrm>
          <a:prstGeom prst="rect">
            <a:avLst/>
          </a:prstGeom>
          <a:noFill/>
        </p:spPr>
        <p:txBody>
          <a:bodyPr wrap="square" rtlCol="0">
            <a:spAutoFit/>
          </a:bodyPr>
          <a:lstStyle/>
          <a:p>
            <a:pPr algn="ctr"/>
            <a:r>
              <a:rPr kumimoji="1" lang="ja-JP" altLang="en-US" sz="1400" dirty="0"/>
              <a:t>買い手</a:t>
            </a:r>
          </a:p>
        </p:txBody>
      </p:sp>
      <p:sp>
        <p:nvSpPr>
          <p:cNvPr id="28" name="正方形/長方形 27">
            <a:extLst>
              <a:ext uri="{FF2B5EF4-FFF2-40B4-BE49-F238E27FC236}">
                <a16:creationId xmlns:a16="http://schemas.microsoft.com/office/drawing/2014/main" id="{E376A984-2201-405D-B35B-FF5DAADA0B8C}"/>
              </a:ext>
            </a:extLst>
          </p:cNvPr>
          <p:cNvSpPr/>
          <p:nvPr/>
        </p:nvSpPr>
        <p:spPr>
          <a:xfrm>
            <a:off x="3707545" y="3220007"/>
            <a:ext cx="1697443" cy="442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t>共通</a:t>
            </a:r>
            <a:r>
              <a:rPr kumimoji="1" lang="en-US" altLang="ja-JP" sz="1400" b="1" dirty="0"/>
              <a:t>EDI</a:t>
            </a:r>
            <a:r>
              <a:rPr kumimoji="1" lang="ja-JP" altLang="en-US" sz="1400" b="1" dirty="0"/>
              <a:t>プロバイダ</a:t>
            </a:r>
          </a:p>
        </p:txBody>
      </p:sp>
      <p:cxnSp>
        <p:nvCxnSpPr>
          <p:cNvPr id="29" name="直線矢印コネクタ 28">
            <a:extLst>
              <a:ext uri="{FF2B5EF4-FFF2-40B4-BE49-F238E27FC236}">
                <a16:creationId xmlns:a16="http://schemas.microsoft.com/office/drawing/2014/main" id="{BB021938-967D-44B6-850C-392869D7A26B}"/>
              </a:ext>
            </a:extLst>
          </p:cNvPr>
          <p:cNvCxnSpPr>
            <a:cxnSpLocks/>
            <a:stCxn id="22" idx="3"/>
            <a:endCxn id="86" idx="1"/>
          </p:cNvCxnSpPr>
          <p:nvPr/>
        </p:nvCxnSpPr>
        <p:spPr>
          <a:xfrm>
            <a:off x="2199312" y="3442154"/>
            <a:ext cx="1240280" cy="13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84D9DE15-4982-4524-AF85-13A7CE69C19A}"/>
              </a:ext>
            </a:extLst>
          </p:cNvPr>
          <p:cNvCxnSpPr>
            <a:cxnSpLocks/>
            <a:stCxn id="85" idx="3"/>
            <a:endCxn id="26" idx="1"/>
          </p:cNvCxnSpPr>
          <p:nvPr/>
        </p:nvCxnSpPr>
        <p:spPr>
          <a:xfrm flipV="1">
            <a:off x="5674334" y="3434276"/>
            <a:ext cx="1181078" cy="92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A19F00D-D443-403A-985F-50C409416EC3}"/>
              </a:ext>
            </a:extLst>
          </p:cNvPr>
          <p:cNvCxnSpPr>
            <a:cxnSpLocks/>
            <a:stCxn id="15" idx="2"/>
            <a:endCxn id="28" idx="0"/>
          </p:cNvCxnSpPr>
          <p:nvPr/>
        </p:nvCxnSpPr>
        <p:spPr>
          <a:xfrm>
            <a:off x="4551007" y="2531691"/>
            <a:ext cx="5260" cy="6883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F21670D2-5327-4925-A178-6B0B015B5D44}"/>
              </a:ext>
            </a:extLst>
          </p:cNvPr>
          <p:cNvSpPr/>
          <p:nvPr/>
        </p:nvSpPr>
        <p:spPr>
          <a:xfrm>
            <a:off x="3896732" y="1804018"/>
            <a:ext cx="1324304" cy="286057"/>
          </a:xfrm>
          <a:prstGeom prst="rect">
            <a:avLst/>
          </a:prstGeom>
          <a:solidFill>
            <a:srgbClr val="00B0F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ゲートウェイ</a:t>
            </a:r>
          </a:p>
        </p:txBody>
      </p:sp>
      <p:sp>
        <p:nvSpPr>
          <p:cNvPr id="40" name="正方形/長方形 39">
            <a:extLst>
              <a:ext uri="{FF2B5EF4-FFF2-40B4-BE49-F238E27FC236}">
                <a16:creationId xmlns:a16="http://schemas.microsoft.com/office/drawing/2014/main" id="{1008066A-70F6-4E93-B22B-E9B7717352CA}"/>
              </a:ext>
            </a:extLst>
          </p:cNvPr>
          <p:cNvSpPr/>
          <p:nvPr/>
        </p:nvSpPr>
        <p:spPr>
          <a:xfrm>
            <a:off x="3702284" y="981352"/>
            <a:ext cx="1697443" cy="40887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t>外部の標準</a:t>
            </a:r>
            <a:r>
              <a:rPr kumimoji="1" lang="en-US" altLang="ja-JP" sz="1400" b="1" dirty="0"/>
              <a:t>EDI</a:t>
            </a:r>
            <a:endParaRPr kumimoji="1" lang="ja-JP" altLang="en-US" sz="1400" b="1" dirty="0"/>
          </a:p>
        </p:txBody>
      </p:sp>
      <p:cxnSp>
        <p:nvCxnSpPr>
          <p:cNvPr id="57" name="直線矢印コネクタ 56">
            <a:extLst>
              <a:ext uri="{FF2B5EF4-FFF2-40B4-BE49-F238E27FC236}">
                <a16:creationId xmlns:a16="http://schemas.microsoft.com/office/drawing/2014/main" id="{1B3FB35A-FF82-434D-9C6A-94093EEB4624}"/>
              </a:ext>
            </a:extLst>
          </p:cNvPr>
          <p:cNvCxnSpPr>
            <a:stCxn id="33" idx="0"/>
            <a:endCxn id="40" idx="2"/>
          </p:cNvCxnSpPr>
          <p:nvPr/>
        </p:nvCxnSpPr>
        <p:spPr>
          <a:xfrm flipH="1" flipV="1">
            <a:off x="4551006" y="1390227"/>
            <a:ext cx="7878" cy="41379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3ADA1351-5DEB-4A17-BE0E-B9375ED8BB90}"/>
              </a:ext>
            </a:extLst>
          </p:cNvPr>
          <p:cNvCxnSpPr/>
          <p:nvPr/>
        </p:nvCxnSpPr>
        <p:spPr>
          <a:xfrm flipH="1" flipV="1">
            <a:off x="4582537" y="3613177"/>
            <a:ext cx="7878" cy="41379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楕円 73">
            <a:extLst>
              <a:ext uri="{FF2B5EF4-FFF2-40B4-BE49-F238E27FC236}">
                <a16:creationId xmlns:a16="http://schemas.microsoft.com/office/drawing/2014/main" id="{89786A25-B794-4439-88D9-07DBF0E3C2C9}"/>
              </a:ext>
            </a:extLst>
          </p:cNvPr>
          <p:cNvSpPr/>
          <p:nvPr/>
        </p:nvSpPr>
        <p:spPr>
          <a:xfrm>
            <a:off x="3404776" y="1984971"/>
            <a:ext cx="378367" cy="1956409"/>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3E074E1D-39E6-4CB4-8F0D-11861C8248A2}"/>
              </a:ext>
            </a:extLst>
          </p:cNvPr>
          <p:cNvSpPr/>
          <p:nvPr/>
        </p:nvSpPr>
        <p:spPr>
          <a:xfrm>
            <a:off x="5359036" y="1995488"/>
            <a:ext cx="378367" cy="1956409"/>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吹き出し: 線 78">
            <a:extLst>
              <a:ext uri="{FF2B5EF4-FFF2-40B4-BE49-F238E27FC236}">
                <a16:creationId xmlns:a16="http://schemas.microsoft.com/office/drawing/2014/main" id="{61624635-E877-4EBD-83F0-312109074AD3}"/>
              </a:ext>
            </a:extLst>
          </p:cNvPr>
          <p:cNvSpPr/>
          <p:nvPr/>
        </p:nvSpPr>
        <p:spPr>
          <a:xfrm>
            <a:off x="1428049" y="3860393"/>
            <a:ext cx="2036383" cy="549045"/>
          </a:xfrm>
          <a:prstGeom prst="borderCallout1">
            <a:avLst>
              <a:gd name="adj1" fmla="val 8222"/>
              <a:gd name="adj2" fmla="val 104913"/>
              <a:gd name="adj3" fmla="val -135401"/>
              <a:gd name="adj4" fmla="val 15129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共通</a:t>
            </a:r>
            <a:r>
              <a:rPr kumimoji="1" lang="en-US" altLang="ja-JP" sz="1200" dirty="0">
                <a:solidFill>
                  <a:schemeClr val="tx1"/>
                </a:solidFill>
              </a:rPr>
              <a:t>EDI</a:t>
            </a:r>
            <a:r>
              <a:rPr kumimoji="1" lang="ja-JP" altLang="en-US" sz="1200" dirty="0">
                <a:solidFill>
                  <a:schemeClr val="tx1"/>
                </a:solidFill>
              </a:rPr>
              <a:t>プロバイダは共通</a:t>
            </a:r>
            <a:r>
              <a:rPr kumimoji="1" lang="en-US" altLang="ja-JP" sz="1200" dirty="0">
                <a:solidFill>
                  <a:schemeClr val="tx1"/>
                </a:solidFill>
              </a:rPr>
              <a:t>EDI</a:t>
            </a:r>
            <a:r>
              <a:rPr kumimoji="1" lang="ja-JP" altLang="en-US" sz="1200" dirty="0">
                <a:solidFill>
                  <a:schemeClr val="tx1"/>
                </a:solidFill>
              </a:rPr>
              <a:t>フォーマットで相互に</a:t>
            </a:r>
            <a:r>
              <a:rPr kumimoji="1" lang="en-US" altLang="ja-JP" sz="1200" dirty="0">
                <a:solidFill>
                  <a:schemeClr val="tx1"/>
                </a:solidFill>
              </a:rPr>
              <a:t>EDI</a:t>
            </a:r>
            <a:r>
              <a:rPr kumimoji="1" lang="ja-JP" altLang="en-US" sz="1200" dirty="0">
                <a:solidFill>
                  <a:schemeClr val="tx1"/>
                </a:solidFill>
              </a:rPr>
              <a:t>データを交換</a:t>
            </a:r>
          </a:p>
        </p:txBody>
      </p:sp>
      <p:sp>
        <p:nvSpPr>
          <p:cNvPr id="80" name="Line 6">
            <a:extLst>
              <a:ext uri="{FF2B5EF4-FFF2-40B4-BE49-F238E27FC236}">
                <a16:creationId xmlns:a16="http://schemas.microsoft.com/office/drawing/2014/main" id="{DB800052-F3A7-496F-B2C0-7149555D7DAF}"/>
              </a:ext>
            </a:extLst>
          </p:cNvPr>
          <p:cNvSpPr>
            <a:spLocks noChangeShapeType="1"/>
          </p:cNvSpPr>
          <p:nvPr/>
        </p:nvSpPr>
        <p:spPr bwMode="auto">
          <a:xfrm>
            <a:off x="-23633" y="613869"/>
            <a:ext cx="9144000" cy="0"/>
          </a:xfrm>
          <a:prstGeom prst="line">
            <a:avLst/>
          </a:prstGeom>
          <a:noFill/>
          <a:ln w="38100">
            <a:solidFill>
              <a:srgbClr val="F79646">
                <a:lumMod val="7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ea typeface="ＭＳ Ｐゴシック" panose="020B0600070205080204" pitchFamily="50" charset="-128"/>
            </a:endParaRPr>
          </a:p>
        </p:txBody>
      </p:sp>
      <p:sp>
        <p:nvSpPr>
          <p:cNvPr id="81" name="正方形/長方形 80">
            <a:extLst>
              <a:ext uri="{FF2B5EF4-FFF2-40B4-BE49-F238E27FC236}">
                <a16:creationId xmlns:a16="http://schemas.microsoft.com/office/drawing/2014/main" id="{6072C755-760C-49E4-9064-A9CC6791A45C}"/>
              </a:ext>
            </a:extLst>
          </p:cNvPr>
          <p:cNvSpPr/>
          <p:nvPr/>
        </p:nvSpPr>
        <p:spPr>
          <a:xfrm>
            <a:off x="3464432" y="2095500"/>
            <a:ext cx="265370" cy="4335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変換</a:t>
            </a:r>
          </a:p>
        </p:txBody>
      </p:sp>
      <p:sp>
        <p:nvSpPr>
          <p:cNvPr id="82" name="正方形/長方形 81">
            <a:extLst>
              <a:ext uri="{FF2B5EF4-FFF2-40B4-BE49-F238E27FC236}">
                <a16:creationId xmlns:a16="http://schemas.microsoft.com/office/drawing/2014/main" id="{2C4E0F43-1F75-41B1-B15C-E628100D10E7}"/>
              </a:ext>
            </a:extLst>
          </p:cNvPr>
          <p:cNvSpPr/>
          <p:nvPr/>
        </p:nvSpPr>
        <p:spPr>
          <a:xfrm>
            <a:off x="5389218" y="2098135"/>
            <a:ext cx="265370" cy="4335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変換</a:t>
            </a:r>
          </a:p>
        </p:txBody>
      </p:sp>
      <p:sp>
        <p:nvSpPr>
          <p:cNvPr id="85" name="正方形/長方形 84">
            <a:extLst>
              <a:ext uri="{FF2B5EF4-FFF2-40B4-BE49-F238E27FC236}">
                <a16:creationId xmlns:a16="http://schemas.microsoft.com/office/drawing/2014/main" id="{A88019B5-14AC-4C24-9E03-1E888EC1366D}"/>
              </a:ext>
            </a:extLst>
          </p:cNvPr>
          <p:cNvSpPr/>
          <p:nvPr/>
        </p:nvSpPr>
        <p:spPr>
          <a:xfrm>
            <a:off x="5408964" y="3226707"/>
            <a:ext cx="265370" cy="4335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変換</a:t>
            </a:r>
          </a:p>
        </p:txBody>
      </p:sp>
      <p:sp>
        <p:nvSpPr>
          <p:cNvPr id="86" name="正方形/長方形 85">
            <a:extLst>
              <a:ext uri="{FF2B5EF4-FFF2-40B4-BE49-F238E27FC236}">
                <a16:creationId xmlns:a16="http://schemas.microsoft.com/office/drawing/2014/main" id="{F4C55535-F360-4F9F-B014-A94A057E640B}"/>
              </a:ext>
            </a:extLst>
          </p:cNvPr>
          <p:cNvSpPr/>
          <p:nvPr/>
        </p:nvSpPr>
        <p:spPr>
          <a:xfrm>
            <a:off x="3439592" y="3226693"/>
            <a:ext cx="265370" cy="4335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変換</a:t>
            </a:r>
          </a:p>
        </p:txBody>
      </p:sp>
      <p:sp>
        <p:nvSpPr>
          <p:cNvPr id="95" name="吹き出し: 線 94">
            <a:extLst>
              <a:ext uri="{FF2B5EF4-FFF2-40B4-BE49-F238E27FC236}">
                <a16:creationId xmlns:a16="http://schemas.microsoft.com/office/drawing/2014/main" id="{18A7F20B-7269-45F1-8F8C-92895AAE01E9}"/>
              </a:ext>
            </a:extLst>
          </p:cNvPr>
          <p:cNvSpPr/>
          <p:nvPr/>
        </p:nvSpPr>
        <p:spPr>
          <a:xfrm>
            <a:off x="6371935" y="936869"/>
            <a:ext cx="2254435" cy="549045"/>
          </a:xfrm>
          <a:prstGeom prst="borderCallout1">
            <a:avLst>
              <a:gd name="adj1" fmla="val 13007"/>
              <a:gd name="adj2" fmla="val -3576"/>
              <a:gd name="adj3" fmla="val 181414"/>
              <a:gd name="adj4" fmla="val -797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共通</a:t>
            </a:r>
            <a:r>
              <a:rPr kumimoji="1" lang="en-US" altLang="ja-JP" sz="1200" dirty="0">
                <a:solidFill>
                  <a:schemeClr val="tx1"/>
                </a:solidFill>
              </a:rPr>
              <a:t>EDI</a:t>
            </a:r>
            <a:r>
              <a:rPr kumimoji="1" lang="ja-JP" altLang="en-US" sz="1200" dirty="0">
                <a:solidFill>
                  <a:schemeClr val="tx1"/>
                </a:solidFill>
              </a:rPr>
              <a:t>プロバイダは外部の</a:t>
            </a:r>
            <a:r>
              <a:rPr kumimoji="1" lang="en-US" altLang="ja-JP" sz="1200" dirty="0">
                <a:solidFill>
                  <a:schemeClr val="tx1"/>
                </a:solidFill>
              </a:rPr>
              <a:t>EDI</a:t>
            </a:r>
            <a:r>
              <a:rPr kumimoji="1" lang="ja-JP" altLang="en-US" sz="1200" dirty="0">
                <a:solidFill>
                  <a:schemeClr val="tx1"/>
                </a:solidFill>
              </a:rPr>
              <a:t>とゲートウェイ経由で連携</a:t>
            </a:r>
          </a:p>
        </p:txBody>
      </p:sp>
      <p:sp>
        <p:nvSpPr>
          <p:cNvPr id="77" name="吹き出し: 線 76">
            <a:extLst>
              <a:ext uri="{FF2B5EF4-FFF2-40B4-BE49-F238E27FC236}">
                <a16:creationId xmlns:a16="http://schemas.microsoft.com/office/drawing/2014/main" id="{D5B476E6-A1DC-4947-AA41-4A5A29FAE1D1}"/>
              </a:ext>
            </a:extLst>
          </p:cNvPr>
          <p:cNvSpPr/>
          <p:nvPr/>
        </p:nvSpPr>
        <p:spPr>
          <a:xfrm>
            <a:off x="6480975" y="3901995"/>
            <a:ext cx="2389755" cy="549045"/>
          </a:xfrm>
          <a:prstGeom prst="borderCallout1">
            <a:avLst>
              <a:gd name="adj1" fmla="val 11093"/>
              <a:gd name="adj2" fmla="val -8756"/>
              <a:gd name="adj3" fmla="val -60743"/>
              <a:gd name="adj4" fmla="val -369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共通</a:t>
            </a:r>
            <a:r>
              <a:rPr kumimoji="1" lang="en-US" altLang="ja-JP" sz="1200" dirty="0">
                <a:solidFill>
                  <a:schemeClr val="tx1"/>
                </a:solidFill>
              </a:rPr>
              <a:t>EDI</a:t>
            </a:r>
            <a:r>
              <a:rPr kumimoji="1" lang="ja-JP" altLang="en-US" sz="1200" dirty="0">
                <a:solidFill>
                  <a:schemeClr val="tx1"/>
                </a:solidFill>
              </a:rPr>
              <a:t>プロバイダは共通</a:t>
            </a:r>
            <a:r>
              <a:rPr kumimoji="1" lang="en-US" altLang="ja-JP" sz="1200" dirty="0">
                <a:solidFill>
                  <a:schemeClr val="tx1"/>
                </a:solidFill>
              </a:rPr>
              <a:t>EDI</a:t>
            </a:r>
            <a:r>
              <a:rPr kumimoji="1" lang="ja-JP" altLang="en-US" sz="1200" dirty="0">
                <a:solidFill>
                  <a:schemeClr val="tx1"/>
                </a:solidFill>
              </a:rPr>
              <a:t>フォーマットを売り手のフォーマットへ再変換して送信</a:t>
            </a:r>
          </a:p>
        </p:txBody>
      </p:sp>
      <p:sp>
        <p:nvSpPr>
          <p:cNvPr id="78" name="吹き出し: 線 77">
            <a:extLst>
              <a:ext uri="{FF2B5EF4-FFF2-40B4-BE49-F238E27FC236}">
                <a16:creationId xmlns:a16="http://schemas.microsoft.com/office/drawing/2014/main" id="{B15ECE81-E9BB-47A7-9596-ABE4D963AFFD}"/>
              </a:ext>
            </a:extLst>
          </p:cNvPr>
          <p:cNvSpPr/>
          <p:nvPr/>
        </p:nvSpPr>
        <p:spPr>
          <a:xfrm>
            <a:off x="557671" y="986877"/>
            <a:ext cx="2128379" cy="549045"/>
          </a:xfrm>
          <a:prstGeom prst="borderCallout1">
            <a:avLst>
              <a:gd name="adj1" fmla="val 11093"/>
              <a:gd name="adj2" fmla="val 104049"/>
              <a:gd name="adj3" fmla="val 223529"/>
              <a:gd name="adj4" fmla="val 14052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共通</a:t>
            </a:r>
            <a:r>
              <a:rPr kumimoji="1" lang="en-US" altLang="ja-JP" sz="1200" dirty="0">
                <a:solidFill>
                  <a:schemeClr val="tx1"/>
                </a:solidFill>
              </a:rPr>
              <a:t>EDI</a:t>
            </a:r>
            <a:r>
              <a:rPr kumimoji="1" lang="ja-JP" altLang="en-US" sz="1200" dirty="0">
                <a:solidFill>
                  <a:schemeClr val="tx1"/>
                </a:solidFill>
              </a:rPr>
              <a:t>プロバイダは買い手のフォーマットを共通</a:t>
            </a:r>
            <a:r>
              <a:rPr kumimoji="1" lang="en-US" altLang="ja-JP" sz="1200" dirty="0">
                <a:solidFill>
                  <a:schemeClr val="tx1"/>
                </a:solidFill>
              </a:rPr>
              <a:t>EDI</a:t>
            </a:r>
            <a:r>
              <a:rPr kumimoji="1" lang="ja-JP" altLang="en-US" sz="1200" dirty="0">
                <a:solidFill>
                  <a:schemeClr val="tx1"/>
                </a:solidFill>
              </a:rPr>
              <a:t>フォーマットへ変換</a:t>
            </a:r>
          </a:p>
        </p:txBody>
      </p:sp>
      <p:sp>
        <p:nvSpPr>
          <p:cNvPr id="5" name="日付プレースホルダー 4">
            <a:extLst>
              <a:ext uri="{FF2B5EF4-FFF2-40B4-BE49-F238E27FC236}">
                <a16:creationId xmlns:a16="http://schemas.microsoft.com/office/drawing/2014/main" id="{31ED3A5B-983A-475F-8CA3-C96EB0C31042}"/>
              </a:ext>
            </a:extLst>
          </p:cNvPr>
          <p:cNvSpPr>
            <a:spLocks noGrp="1"/>
          </p:cNvSpPr>
          <p:nvPr>
            <p:ph type="dt" sz="half" idx="10"/>
          </p:nvPr>
        </p:nvSpPr>
        <p:spPr/>
        <p:txBody>
          <a:bodyPr/>
          <a:lstStyle/>
          <a:p>
            <a:r>
              <a:rPr kumimoji="1" lang="en-US" altLang="ja-JP"/>
              <a:t>2021/1/11_r1</a:t>
            </a:r>
            <a:endParaRPr kumimoji="1" lang="ja-JP" altLang="en-US"/>
          </a:p>
        </p:txBody>
      </p:sp>
      <p:sp>
        <p:nvSpPr>
          <p:cNvPr id="6" name="スライド番号プレースホルダー 5">
            <a:extLst>
              <a:ext uri="{FF2B5EF4-FFF2-40B4-BE49-F238E27FC236}">
                <a16:creationId xmlns:a16="http://schemas.microsoft.com/office/drawing/2014/main" id="{6B7F8D1E-2D03-406F-9B88-995035CC8EC7}"/>
              </a:ext>
            </a:extLst>
          </p:cNvPr>
          <p:cNvSpPr>
            <a:spLocks noGrp="1"/>
          </p:cNvSpPr>
          <p:nvPr>
            <p:ph type="sldNum" sz="quarter" idx="12"/>
          </p:nvPr>
        </p:nvSpPr>
        <p:spPr/>
        <p:txBody>
          <a:bodyPr/>
          <a:lstStyle/>
          <a:p>
            <a:fld id="{8ADA1F44-0DE2-4407-B424-19B2B1B53011}" type="slidenum">
              <a:rPr kumimoji="1" lang="ja-JP" altLang="en-US" smtClean="0"/>
              <a:t>9</a:t>
            </a:fld>
            <a:endParaRPr kumimoji="1" lang="ja-JP" altLang="en-US"/>
          </a:p>
        </p:txBody>
      </p:sp>
      <p:sp>
        <p:nvSpPr>
          <p:cNvPr id="45" name="四角形: メモ 44">
            <a:extLst>
              <a:ext uri="{FF2B5EF4-FFF2-40B4-BE49-F238E27FC236}">
                <a16:creationId xmlns:a16="http://schemas.microsoft.com/office/drawing/2014/main" id="{2906B1C6-71B9-44C1-A0BB-63BABE83CEFF}"/>
              </a:ext>
            </a:extLst>
          </p:cNvPr>
          <p:cNvSpPr/>
          <p:nvPr/>
        </p:nvSpPr>
        <p:spPr>
          <a:xfrm>
            <a:off x="4096915" y="2703668"/>
            <a:ext cx="1034816" cy="35362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中小企業共通</a:t>
            </a:r>
            <a:r>
              <a:rPr kumimoji="1" lang="en-US" altLang="ja-JP" sz="900" dirty="0">
                <a:solidFill>
                  <a:schemeClr val="tx1"/>
                </a:solidFill>
              </a:rPr>
              <a:t>EDI</a:t>
            </a:r>
          </a:p>
          <a:p>
            <a:pPr algn="ctr"/>
            <a:r>
              <a:rPr kumimoji="1" lang="ja-JP" altLang="en-US" sz="900" dirty="0">
                <a:solidFill>
                  <a:schemeClr val="tx1"/>
                </a:solidFill>
              </a:rPr>
              <a:t>フォーマット</a:t>
            </a:r>
          </a:p>
        </p:txBody>
      </p:sp>
      <p:sp>
        <p:nvSpPr>
          <p:cNvPr id="47" name="四角形: メモ 46">
            <a:extLst>
              <a:ext uri="{FF2B5EF4-FFF2-40B4-BE49-F238E27FC236}">
                <a16:creationId xmlns:a16="http://schemas.microsoft.com/office/drawing/2014/main" id="{CE88D12B-DA45-45D0-978C-2D25F4930BC5}"/>
              </a:ext>
            </a:extLst>
          </p:cNvPr>
          <p:cNvSpPr/>
          <p:nvPr/>
        </p:nvSpPr>
        <p:spPr>
          <a:xfrm>
            <a:off x="2462746" y="2128726"/>
            <a:ext cx="874319"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売り手</a:t>
            </a:r>
            <a:endParaRPr kumimoji="1" lang="en-US" altLang="ja-JP" sz="900" dirty="0">
              <a:solidFill>
                <a:schemeClr val="tx1"/>
              </a:solidFill>
            </a:endParaRPr>
          </a:p>
          <a:p>
            <a:pPr algn="ctr"/>
            <a:r>
              <a:rPr kumimoji="1" lang="ja-JP" altLang="en-US" sz="900" dirty="0">
                <a:solidFill>
                  <a:schemeClr val="tx1"/>
                </a:solidFill>
              </a:rPr>
              <a:t>フォーマット</a:t>
            </a:r>
          </a:p>
        </p:txBody>
      </p:sp>
      <p:sp>
        <p:nvSpPr>
          <p:cNvPr id="49" name="四角形: メモ 48">
            <a:extLst>
              <a:ext uri="{FF2B5EF4-FFF2-40B4-BE49-F238E27FC236}">
                <a16:creationId xmlns:a16="http://schemas.microsoft.com/office/drawing/2014/main" id="{E4A089AB-B228-4278-A53D-943B16F25B48}"/>
              </a:ext>
            </a:extLst>
          </p:cNvPr>
          <p:cNvSpPr/>
          <p:nvPr/>
        </p:nvSpPr>
        <p:spPr>
          <a:xfrm>
            <a:off x="2425018" y="3232268"/>
            <a:ext cx="874319"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売り手</a:t>
            </a:r>
            <a:endParaRPr kumimoji="1" lang="en-US" altLang="ja-JP" sz="900" dirty="0">
              <a:solidFill>
                <a:schemeClr val="tx1"/>
              </a:solidFill>
            </a:endParaRPr>
          </a:p>
          <a:p>
            <a:pPr algn="ctr"/>
            <a:r>
              <a:rPr kumimoji="1" lang="ja-JP" altLang="en-US" sz="900" dirty="0">
                <a:solidFill>
                  <a:schemeClr val="tx1"/>
                </a:solidFill>
              </a:rPr>
              <a:t>フォーマット</a:t>
            </a:r>
          </a:p>
        </p:txBody>
      </p:sp>
      <p:sp>
        <p:nvSpPr>
          <p:cNvPr id="50" name="四角形: メモ 49">
            <a:extLst>
              <a:ext uri="{FF2B5EF4-FFF2-40B4-BE49-F238E27FC236}">
                <a16:creationId xmlns:a16="http://schemas.microsoft.com/office/drawing/2014/main" id="{415B569C-C39C-46CD-869C-9CCE078CF541}"/>
              </a:ext>
            </a:extLst>
          </p:cNvPr>
          <p:cNvSpPr/>
          <p:nvPr/>
        </p:nvSpPr>
        <p:spPr>
          <a:xfrm>
            <a:off x="5765337" y="2136620"/>
            <a:ext cx="874319"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買い手</a:t>
            </a:r>
            <a:endParaRPr kumimoji="1" lang="en-US" altLang="ja-JP" sz="900" dirty="0">
              <a:solidFill>
                <a:schemeClr val="tx1"/>
              </a:solidFill>
            </a:endParaRPr>
          </a:p>
          <a:p>
            <a:pPr algn="ctr"/>
            <a:r>
              <a:rPr kumimoji="1" lang="ja-JP" altLang="en-US" sz="900" dirty="0">
                <a:solidFill>
                  <a:schemeClr val="tx1"/>
                </a:solidFill>
              </a:rPr>
              <a:t>フォーマット</a:t>
            </a:r>
          </a:p>
        </p:txBody>
      </p:sp>
      <p:sp>
        <p:nvSpPr>
          <p:cNvPr id="51" name="四角形: メモ 50">
            <a:extLst>
              <a:ext uri="{FF2B5EF4-FFF2-40B4-BE49-F238E27FC236}">
                <a16:creationId xmlns:a16="http://schemas.microsoft.com/office/drawing/2014/main" id="{FFA5D88F-F90E-41DB-86AE-6B10CD132ACA}"/>
              </a:ext>
            </a:extLst>
          </p:cNvPr>
          <p:cNvSpPr/>
          <p:nvPr/>
        </p:nvSpPr>
        <p:spPr>
          <a:xfrm>
            <a:off x="5808653" y="3285434"/>
            <a:ext cx="874319"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買い手</a:t>
            </a:r>
            <a:endParaRPr kumimoji="1" lang="en-US" altLang="ja-JP" sz="900" dirty="0">
              <a:solidFill>
                <a:schemeClr val="tx1"/>
              </a:solidFill>
            </a:endParaRPr>
          </a:p>
          <a:p>
            <a:pPr algn="ctr"/>
            <a:r>
              <a:rPr kumimoji="1" lang="ja-JP" altLang="en-US" sz="900" dirty="0">
                <a:solidFill>
                  <a:schemeClr val="tx1"/>
                </a:solidFill>
              </a:rPr>
              <a:t>フォーマット</a:t>
            </a:r>
          </a:p>
        </p:txBody>
      </p:sp>
    </p:spTree>
    <p:extLst>
      <p:ext uri="{BB962C8B-B14F-4D97-AF65-F5344CB8AC3E}">
        <p14:creationId xmlns:p14="http://schemas.microsoft.com/office/powerpoint/2010/main" val="83820803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1034</TotalTime>
  <Words>1805</Words>
  <Application>Microsoft Office PowerPoint</Application>
  <PresentationFormat>画面に合わせる (4:3)</PresentationFormat>
  <Paragraphs>452</Paragraphs>
  <Slides>15</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9</vt:i4>
      </vt:variant>
      <vt:variant>
        <vt:lpstr>スライド タイトル</vt:lpstr>
      </vt:variant>
      <vt:variant>
        <vt:i4>15</vt:i4>
      </vt:variant>
    </vt:vector>
  </HeadingPairs>
  <TitlesOfParts>
    <vt:vector size="33" baseType="lpstr">
      <vt:lpstr>Meiryo UI</vt:lpstr>
      <vt:lpstr>メイリオ</vt:lpstr>
      <vt:lpstr>游ゴシック</vt:lpstr>
      <vt:lpstr>游ゴシック Light</vt:lpstr>
      <vt:lpstr>Arial</vt:lpstr>
      <vt:lpstr>Calibri</vt:lpstr>
      <vt:lpstr>Calibri Light</vt:lpstr>
      <vt:lpstr>Helvetica</vt:lpstr>
      <vt:lpstr>Wingdings</vt:lpstr>
      <vt:lpstr>Office テーマ</vt:lpstr>
      <vt:lpstr>1_Office テーマ</vt:lpstr>
      <vt:lpstr>2_Office テーマ</vt:lpstr>
      <vt:lpstr>3_Office テーマ</vt:lpstr>
      <vt:lpstr>4_Office テーマ</vt:lpstr>
      <vt:lpstr>5_Office テーマ</vt:lpstr>
      <vt:lpstr>6_Office テーマ</vt:lpstr>
      <vt:lpstr>7_Office テーマ</vt:lpstr>
      <vt:lpstr>8_Office テーマ</vt:lpstr>
      <vt:lpstr>日本版電子インボイス 共通仕様の検討</vt:lpstr>
      <vt:lpstr>EIPAの電子インボイス共通仕様検討経過</vt:lpstr>
      <vt:lpstr>日本版電子インボイス共通仕様【Ａ案】</vt:lpstr>
      <vt:lpstr>日本版電子インボイス共通仕様【Ｂ案】 &lt;国連CEFACTグループ提案&gt;</vt:lpstr>
      <vt:lpstr>中小企業共通EDI 電子インボイス共通仕様開発方針</vt:lpstr>
      <vt:lpstr>日本版コアインボイスの要件</vt:lpstr>
      <vt:lpstr>電子インボイスの国際標準とその展開</vt:lpstr>
      <vt:lpstr>日本版コアインボイスの提案</vt:lpstr>
      <vt:lpstr>中小企業共通EDIのネットワーク</vt:lpstr>
      <vt:lpstr>現状の業界EDIネットワーク</vt:lpstr>
      <vt:lpstr>Open Peppol との連携（構想）</vt:lpstr>
      <vt:lpstr>中小企業共通EDI標準ver.4の着眼点</vt:lpstr>
      <vt:lpstr>請求インボイスの自動突合</vt:lpstr>
      <vt:lpstr>請求レスインボイスの自動突合</vt:lpstr>
      <vt:lpstr>共通EDI電子インボイス実用化ロードマップ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晟宏 川内</dc:creator>
  <cp:lastModifiedBy>晟宏 川内</cp:lastModifiedBy>
  <cp:revision>59</cp:revision>
  <dcterms:created xsi:type="dcterms:W3CDTF">2021-01-07T09:42:19Z</dcterms:created>
  <dcterms:modified xsi:type="dcterms:W3CDTF">2021-01-11T07:36:36Z</dcterms:modified>
</cp:coreProperties>
</file>