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61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58B2BF-AC80-484D-937A-772E5AB028C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BD7CCB8-29E3-4F5D-8B29-89C662971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4A0A6F-DC7C-417C-8E75-E6C60B303622}"/>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0463F3AF-78A6-4D40-B0A6-AEFDC590AA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D8EEBC-547C-4AC7-9C48-DC8653039582}"/>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163830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4F74C-032E-4617-98AE-FCBDEBC33C3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9C287C-0AED-4B4A-9C80-4DCB0C01D6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496894-0DB5-46B2-863B-4737C34B08EE}"/>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B478D213-62E2-47BB-B490-80B1525C12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42C3A0-561B-4AEF-A87B-71DF08137EA6}"/>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254228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2900872-9C5E-4BDA-8D65-2E2155E5D1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FC9586-0967-40AB-989F-EEC03C9534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453995-8AB5-4B78-A9D2-95FE54B9A966}"/>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8D7AC44F-0ACB-4245-82DE-3B37F25C41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52B926-7EDD-4F2D-8063-C11597129D4C}"/>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399247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551859-10B1-481B-879E-7502E21A9D0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0FDDDC-DF1E-44D5-9909-07022C2FDF6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CE5DC8-8124-4706-A292-DDFAF3866773}"/>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470BEBFD-505B-4A7E-B228-92CB6C3ECE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B34552-52F5-4C7F-9752-9991A31659E7}"/>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202105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B3DF00-E67C-45E7-93D2-95AEAA5B31A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D0B4B2-1346-4AA5-8C41-04C4A784D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9645A1-6EB9-45A7-9D9E-6FD05AED6488}"/>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A9DC21CD-810F-45B0-BFF8-B3A22ACC0D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4BD64C-62C2-482D-8B75-3AA41393D6F3}"/>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54641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17B0BE-009F-4F86-B483-2E6053274B8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D0EA34-C1AE-41CC-9569-F93F9D64E1A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EF553F0-2135-47D0-AAC3-9CA0CFEDAA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35AE5F6-4EB0-4EE1-B8A1-ED3A583DDD18}"/>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6" name="フッター プレースホルダー 5">
            <a:extLst>
              <a:ext uri="{FF2B5EF4-FFF2-40B4-BE49-F238E27FC236}">
                <a16:creationId xmlns:a16="http://schemas.microsoft.com/office/drawing/2014/main" id="{E5229639-1C2C-4727-A1C8-FAA4A4F212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D5C58C6-69DC-41A3-912A-CD23C9A04DC3}"/>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294725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8C79F-C96E-4BBF-8317-A779B92A4E1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C4E8FA-0E73-42CE-9AD1-718F835CF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0DC6348-37C8-4267-8A8F-4D061A34D4C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D574BF-BD01-4F99-A468-8DC0B0297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09FA14F-B034-4106-85CA-7A3E0F8BD70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EA8B22-A6C4-4EFB-B500-618DC8E73263}"/>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8" name="フッター プレースホルダー 7">
            <a:extLst>
              <a:ext uri="{FF2B5EF4-FFF2-40B4-BE49-F238E27FC236}">
                <a16:creationId xmlns:a16="http://schemas.microsoft.com/office/drawing/2014/main" id="{3BA61C38-31CE-4F9C-A2AF-38C805FEF7F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FDB95D2-9888-4EC6-9412-EADED871C543}"/>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401512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DDF8E-DDAD-47AE-9F05-81E30B2CEE0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886A14C-75B4-4CBB-AFEB-04448A43A073}"/>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4" name="フッター プレースホルダー 3">
            <a:extLst>
              <a:ext uri="{FF2B5EF4-FFF2-40B4-BE49-F238E27FC236}">
                <a16:creationId xmlns:a16="http://schemas.microsoft.com/office/drawing/2014/main" id="{A319C0F0-7478-45B0-8F2C-1463600D5E9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1BFF950-1B5D-4744-8ABA-B5DB50792627}"/>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61044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9EFC6D-C473-408B-804D-DC6F2129303A}"/>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3" name="フッター プレースホルダー 2">
            <a:extLst>
              <a:ext uri="{FF2B5EF4-FFF2-40B4-BE49-F238E27FC236}">
                <a16:creationId xmlns:a16="http://schemas.microsoft.com/office/drawing/2014/main" id="{23D90FC8-A4AB-4D06-9E78-7FC82E680A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8E95C51-274E-4E50-AFDB-C399B0B4E7CD}"/>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310161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93681-6BAA-4290-B991-EB23717607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60E13B-35ED-43C3-8E6A-82AB149BBF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7739441-FBFB-4AE7-8024-47FB9BB0B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94C83CD-8031-480B-8B88-51BF22109A7A}"/>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6" name="フッター プレースホルダー 5">
            <a:extLst>
              <a:ext uri="{FF2B5EF4-FFF2-40B4-BE49-F238E27FC236}">
                <a16:creationId xmlns:a16="http://schemas.microsoft.com/office/drawing/2014/main" id="{53F97E56-713E-4275-BEDE-D48F01EF46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74AA76-A758-44AB-B718-5822AB351A77}"/>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298469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73145-FD6E-4DB5-A0DE-3CF70579C8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CFA63B-9F3A-471E-B50F-193BCA9BB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78AC0F1-8FBD-4573-93BB-65CE808B8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9C9692-1859-42D3-AC64-5CBCDF9B04DB}"/>
              </a:ext>
            </a:extLst>
          </p:cNvPr>
          <p:cNvSpPr>
            <a:spLocks noGrp="1"/>
          </p:cNvSpPr>
          <p:nvPr>
            <p:ph type="dt" sz="half" idx="10"/>
          </p:nvPr>
        </p:nvSpPr>
        <p:spPr/>
        <p:txBody>
          <a:bodyPr/>
          <a:lstStyle/>
          <a:p>
            <a:fld id="{D7486E29-10F6-4DD3-8F7D-9190B563C514}" type="datetimeFigureOut">
              <a:rPr kumimoji="1" lang="ja-JP" altLang="en-US" smtClean="0"/>
              <a:t>2020/8/27</a:t>
            </a:fld>
            <a:endParaRPr kumimoji="1" lang="ja-JP" altLang="en-US"/>
          </a:p>
        </p:txBody>
      </p:sp>
      <p:sp>
        <p:nvSpPr>
          <p:cNvPr id="6" name="フッター プレースホルダー 5">
            <a:extLst>
              <a:ext uri="{FF2B5EF4-FFF2-40B4-BE49-F238E27FC236}">
                <a16:creationId xmlns:a16="http://schemas.microsoft.com/office/drawing/2014/main" id="{C5DC4A8D-ECB8-4749-8D7F-D7AA7241B4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F92A01-A570-4598-8CEF-435CCD402801}"/>
              </a:ext>
            </a:extLst>
          </p:cNvPr>
          <p:cNvSpPr>
            <a:spLocks noGrp="1"/>
          </p:cNvSpPr>
          <p:nvPr>
            <p:ph type="sldNum" sz="quarter" idx="12"/>
          </p:nvPr>
        </p:nvSpPr>
        <p:spPr/>
        <p:txBody>
          <a:body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287823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E812AAA-C1CC-44C4-800D-4740C6A03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F216CD-6898-4D48-97B0-B58D7D8D6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82BB2B-7A79-4147-A49A-32791655B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86E29-10F6-4DD3-8F7D-9190B563C514}"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5E348ECF-D102-4E10-A2B4-6EC855B65B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7AE0588-9F44-42B8-AD04-4FA2B6FBF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C8411-C68E-44F1-B54F-92E33EC6F040}" type="slidenum">
              <a:rPr kumimoji="1" lang="ja-JP" altLang="en-US" smtClean="0"/>
              <a:t>‹#›</a:t>
            </a:fld>
            <a:endParaRPr kumimoji="1" lang="ja-JP" altLang="en-US"/>
          </a:p>
        </p:txBody>
      </p:sp>
    </p:spTree>
    <p:extLst>
      <p:ext uri="{BB962C8B-B14F-4D97-AF65-F5344CB8AC3E}">
        <p14:creationId xmlns:p14="http://schemas.microsoft.com/office/powerpoint/2010/main" val="190223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FA70384E-AB22-4708-B0BE-F65A223F78F6}"/>
              </a:ext>
            </a:extLst>
          </p:cNvPr>
          <p:cNvSpPr/>
          <p:nvPr/>
        </p:nvSpPr>
        <p:spPr>
          <a:xfrm>
            <a:off x="2425162" y="1204569"/>
            <a:ext cx="7819696" cy="3825766"/>
          </a:xfrm>
          <a:prstGeom prst="ellipse">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solidFill>
                  <a:schemeClr val="tx1"/>
                </a:solidFill>
              </a:rPr>
              <a:t>税理士月次報酬と</a:t>
            </a:r>
          </a:p>
          <a:p>
            <a:pPr algn="ctr"/>
            <a:r>
              <a:rPr kumimoji="1" lang="ja-JP" altLang="en-US" sz="4800" dirty="0">
                <a:solidFill>
                  <a:schemeClr val="tx1"/>
                </a:solidFill>
              </a:rPr>
              <a:t>インボイス</a:t>
            </a:r>
          </a:p>
        </p:txBody>
      </p:sp>
      <p:sp>
        <p:nvSpPr>
          <p:cNvPr id="3" name="正方形/長方形 2">
            <a:extLst>
              <a:ext uri="{FF2B5EF4-FFF2-40B4-BE49-F238E27FC236}">
                <a16:creationId xmlns:a16="http://schemas.microsoft.com/office/drawing/2014/main" id="{943AEE04-E1D5-47B4-8750-E75A6A53DB36}"/>
              </a:ext>
            </a:extLst>
          </p:cNvPr>
          <p:cNvSpPr/>
          <p:nvPr/>
        </p:nvSpPr>
        <p:spPr>
          <a:xfrm>
            <a:off x="115614" y="315310"/>
            <a:ext cx="11929241" cy="220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D98CCEC-69B7-4C8D-AFC0-CAC6E397B461}"/>
              </a:ext>
            </a:extLst>
          </p:cNvPr>
          <p:cNvSpPr/>
          <p:nvPr/>
        </p:nvSpPr>
        <p:spPr>
          <a:xfrm>
            <a:off x="131379" y="6321972"/>
            <a:ext cx="11929241" cy="220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EB2E49BD-B73F-4269-B048-D85E621EF91E}"/>
              </a:ext>
            </a:extLst>
          </p:cNvPr>
          <p:cNvPicPr>
            <a:picLocks noChangeAspect="1"/>
          </p:cNvPicPr>
          <p:nvPr/>
        </p:nvPicPr>
        <p:blipFill>
          <a:blip r:embed="rId3"/>
          <a:stretch>
            <a:fillRect/>
          </a:stretch>
        </p:blipFill>
        <p:spPr>
          <a:xfrm>
            <a:off x="9810932" y="5442349"/>
            <a:ext cx="1865982" cy="901700"/>
          </a:xfrm>
          <a:prstGeom prst="rect">
            <a:avLst/>
          </a:prstGeom>
        </p:spPr>
      </p:pic>
      <p:sp>
        <p:nvSpPr>
          <p:cNvPr id="8" name="テキスト ボックス 7">
            <a:extLst>
              <a:ext uri="{FF2B5EF4-FFF2-40B4-BE49-F238E27FC236}">
                <a16:creationId xmlns:a16="http://schemas.microsoft.com/office/drawing/2014/main" id="{4DF93B59-0F5B-40D2-A0C0-90F63F840B77}"/>
              </a:ext>
            </a:extLst>
          </p:cNvPr>
          <p:cNvSpPr txBox="1"/>
          <p:nvPr/>
        </p:nvSpPr>
        <p:spPr>
          <a:xfrm>
            <a:off x="593381" y="5698876"/>
            <a:ext cx="3526928" cy="400110"/>
          </a:xfrm>
          <a:prstGeom prst="rect">
            <a:avLst/>
          </a:prstGeom>
          <a:noFill/>
        </p:spPr>
        <p:txBody>
          <a:bodyPr wrap="none" rtlCol="0">
            <a:spAutoFit/>
          </a:bodyPr>
          <a:lstStyle/>
          <a:p>
            <a:r>
              <a:rPr kumimoji="1" lang="en-US" altLang="ja-JP" sz="2000" dirty="0"/>
              <a:t>XBRL Japan</a:t>
            </a:r>
            <a:r>
              <a:rPr kumimoji="1" lang="ja-JP" altLang="en-US" sz="2000" dirty="0"/>
              <a:t>税理士グループ　編</a:t>
            </a:r>
          </a:p>
        </p:txBody>
      </p:sp>
    </p:spTree>
    <p:extLst>
      <p:ext uri="{BB962C8B-B14F-4D97-AF65-F5344CB8AC3E}">
        <p14:creationId xmlns:p14="http://schemas.microsoft.com/office/powerpoint/2010/main" val="297961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C786681C-1B7A-49A3-87ED-7D5DE7D64A2C}"/>
              </a:ext>
            </a:extLst>
          </p:cNvPr>
          <p:cNvCxnSpPr>
            <a:cxnSpLocks/>
          </p:cNvCxnSpPr>
          <p:nvPr/>
        </p:nvCxnSpPr>
        <p:spPr>
          <a:xfrm flipV="1">
            <a:off x="5044966" y="1466191"/>
            <a:ext cx="6871500"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0AFA0BBA-3BF9-4801-AE72-5C8DC5DD9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410" y="414335"/>
            <a:ext cx="2064039" cy="16217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2BAB32F-DA5F-457D-A902-E2056DC11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082" y="4735182"/>
            <a:ext cx="2239241" cy="1791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銀行のイラスト（お金） | かわいいフリー素材集 いらすとや">
            <a:extLst>
              <a:ext uri="{FF2B5EF4-FFF2-40B4-BE49-F238E27FC236}">
                <a16:creationId xmlns:a16="http://schemas.microsoft.com/office/drawing/2014/main" id="{7AF849A4-86CE-4D10-9067-AADFE9044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8291" y="621433"/>
            <a:ext cx="1174620" cy="13346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銀行のイラスト | かわいいフリー素材が無料のイラストレイン">
            <a:extLst>
              <a:ext uri="{FF2B5EF4-FFF2-40B4-BE49-F238E27FC236}">
                <a16:creationId xmlns:a16="http://schemas.microsoft.com/office/drawing/2014/main" id="{017D77D9-430C-4377-AFEE-71E5EF4CAF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5781" y="3643466"/>
            <a:ext cx="1642339" cy="1642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ATM（現金自動預け払い機）のイラスト | 無料フリーイラスト素材集 ...">
            <a:extLst>
              <a:ext uri="{FF2B5EF4-FFF2-40B4-BE49-F238E27FC236}">
                <a16:creationId xmlns:a16="http://schemas.microsoft.com/office/drawing/2014/main" id="{83B9745A-8224-4555-9EF3-88D98CBF2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3153" y="5285805"/>
            <a:ext cx="868380" cy="10760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4" descr="預金通帳のイラスト（緑） - イラストストック">
            <a:extLst>
              <a:ext uri="{FF2B5EF4-FFF2-40B4-BE49-F238E27FC236}">
                <a16:creationId xmlns:a16="http://schemas.microsoft.com/office/drawing/2014/main" id="{0F372695-03A9-4637-B8FB-78DB137D77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008" y="5975950"/>
            <a:ext cx="870802" cy="636155"/>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a:extLst>
              <a:ext uri="{FF2B5EF4-FFF2-40B4-BE49-F238E27FC236}">
                <a16:creationId xmlns:a16="http://schemas.microsoft.com/office/drawing/2014/main" id="{B0557765-2FAA-4C98-AB81-FF42375A6C38}"/>
              </a:ext>
            </a:extLst>
          </p:cNvPr>
          <p:cNvSpPr/>
          <p:nvPr/>
        </p:nvSpPr>
        <p:spPr>
          <a:xfrm>
            <a:off x="3295019" y="5831714"/>
            <a:ext cx="740834" cy="467043"/>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通帳</a:t>
            </a:r>
          </a:p>
          <a:p>
            <a:pPr algn="ctr"/>
            <a:r>
              <a:rPr kumimoji="1" lang="ja-JP" altLang="en-US" sz="1050" dirty="0">
                <a:solidFill>
                  <a:schemeClr val="tx1"/>
                </a:solidFill>
              </a:rPr>
              <a:t>データ</a:t>
            </a:r>
          </a:p>
        </p:txBody>
      </p:sp>
      <p:sp>
        <p:nvSpPr>
          <p:cNvPr id="4" name="正方形/長方形 3">
            <a:extLst>
              <a:ext uri="{FF2B5EF4-FFF2-40B4-BE49-F238E27FC236}">
                <a16:creationId xmlns:a16="http://schemas.microsoft.com/office/drawing/2014/main" id="{4CE0F433-6735-4AC4-827B-6BE8EFB0EA7B}"/>
              </a:ext>
            </a:extLst>
          </p:cNvPr>
          <p:cNvSpPr/>
          <p:nvPr/>
        </p:nvSpPr>
        <p:spPr>
          <a:xfrm>
            <a:off x="1776215" y="2715146"/>
            <a:ext cx="1450428" cy="1050963"/>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顧問契約書</a:t>
            </a:r>
          </a:p>
          <a:p>
            <a:pPr algn="ctr"/>
            <a:r>
              <a:rPr kumimoji="1" lang="ja-JP" altLang="en-US" dirty="0">
                <a:solidFill>
                  <a:schemeClr val="tx1"/>
                </a:solidFill>
              </a:rPr>
              <a:t>月額</a:t>
            </a:r>
            <a:r>
              <a:rPr kumimoji="1" lang="en-US" altLang="ja-JP" dirty="0">
                <a:solidFill>
                  <a:schemeClr val="tx1"/>
                </a:solidFill>
              </a:rPr>
              <a:t>××</a:t>
            </a:r>
            <a:r>
              <a:rPr kumimoji="1" lang="ja-JP" altLang="en-US" dirty="0">
                <a:solidFill>
                  <a:schemeClr val="tx1"/>
                </a:solidFill>
              </a:rPr>
              <a:t>円</a:t>
            </a:r>
          </a:p>
        </p:txBody>
      </p:sp>
      <p:cxnSp>
        <p:nvCxnSpPr>
          <p:cNvPr id="11" name="直線矢印コネクタ 10">
            <a:extLst>
              <a:ext uri="{FF2B5EF4-FFF2-40B4-BE49-F238E27FC236}">
                <a16:creationId xmlns:a16="http://schemas.microsoft.com/office/drawing/2014/main" id="{88B81602-1436-4943-9D62-9CC03927C316}"/>
              </a:ext>
            </a:extLst>
          </p:cNvPr>
          <p:cNvCxnSpPr>
            <a:cxnSpLocks/>
          </p:cNvCxnSpPr>
          <p:nvPr/>
        </p:nvCxnSpPr>
        <p:spPr>
          <a:xfrm flipV="1">
            <a:off x="2438367" y="1956088"/>
            <a:ext cx="0" cy="759058"/>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6CA76F5-0663-42F4-8551-A1A25C9D21B1}"/>
              </a:ext>
            </a:extLst>
          </p:cNvPr>
          <p:cNvCxnSpPr>
            <a:cxnSpLocks/>
            <a:endCxn id="1028" idx="0"/>
          </p:cNvCxnSpPr>
          <p:nvPr/>
        </p:nvCxnSpPr>
        <p:spPr>
          <a:xfrm>
            <a:off x="2408702" y="3643466"/>
            <a:ext cx="1" cy="109171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019D087B-CC37-4D43-B1AE-6E0B5D3B49B9}"/>
              </a:ext>
            </a:extLst>
          </p:cNvPr>
          <p:cNvSpPr txBox="1"/>
          <p:nvPr/>
        </p:nvSpPr>
        <p:spPr>
          <a:xfrm>
            <a:off x="1587062" y="4250645"/>
            <a:ext cx="646331" cy="369332"/>
          </a:xfrm>
          <a:prstGeom prst="rect">
            <a:avLst/>
          </a:prstGeom>
          <a:noFill/>
        </p:spPr>
        <p:txBody>
          <a:bodyPr wrap="none" rtlCol="0">
            <a:spAutoFit/>
          </a:bodyPr>
          <a:lstStyle/>
          <a:p>
            <a:r>
              <a:rPr kumimoji="1" lang="ja-JP" altLang="en-US" dirty="0"/>
              <a:t>締結</a:t>
            </a:r>
          </a:p>
        </p:txBody>
      </p:sp>
      <p:sp>
        <p:nvSpPr>
          <p:cNvPr id="25" name="テキスト ボックス 24">
            <a:extLst>
              <a:ext uri="{FF2B5EF4-FFF2-40B4-BE49-F238E27FC236}">
                <a16:creationId xmlns:a16="http://schemas.microsoft.com/office/drawing/2014/main" id="{459BD250-5317-431C-A5C5-52731F3990F7}"/>
              </a:ext>
            </a:extLst>
          </p:cNvPr>
          <p:cNvSpPr txBox="1"/>
          <p:nvPr/>
        </p:nvSpPr>
        <p:spPr>
          <a:xfrm>
            <a:off x="1630723" y="2190947"/>
            <a:ext cx="646331" cy="369332"/>
          </a:xfrm>
          <a:prstGeom prst="rect">
            <a:avLst/>
          </a:prstGeom>
          <a:noFill/>
        </p:spPr>
        <p:txBody>
          <a:bodyPr wrap="none" rtlCol="0">
            <a:spAutoFit/>
          </a:bodyPr>
          <a:lstStyle/>
          <a:p>
            <a:r>
              <a:rPr kumimoji="1" lang="ja-JP" altLang="en-US" dirty="0"/>
              <a:t>締結</a:t>
            </a:r>
          </a:p>
        </p:txBody>
      </p:sp>
      <p:sp>
        <p:nvSpPr>
          <p:cNvPr id="24" name="楕円 23">
            <a:extLst>
              <a:ext uri="{FF2B5EF4-FFF2-40B4-BE49-F238E27FC236}">
                <a16:creationId xmlns:a16="http://schemas.microsoft.com/office/drawing/2014/main" id="{70301149-ADD9-4F64-9E42-786357B0057D}"/>
              </a:ext>
            </a:extLst>
          </p:cNvPr>
          <p:cNvSpPr/>
          <p:nvPr/>
        </p:nvSpPr>
        <p:spPr>
          <a:xfrm>
            <a:off x="6240334" y="1082565"/>
            <a:ext cx="785832" cy="767255"/>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月次</a:t>
            </a:r>
          </a:p>
        </p:txBody>
      </p:sp>
      <p:sp>
        <p:nvSpPr>
          <p:cNvPr id="28" name="楕円 27">
            <a:extLst>
              <a:ext uri="{FF2B5EF4-FFF2-40B4-BE49-F238E27FC236}">
                <a16:creationId xmlns:a16="http://schemas.microsoft.com/office/drawing/2014/main" id="{1A2418A4-8B36-41BD-A631-62BBBC090A84}"/>
              </a:ext>
            </a:extLst>
          </p:cNvPr>
          <p:cNvSpPr/>
          <p:nvPr/>
        </p:nvSpPr>
        <p:spPr>
          <a:xfrm>
            <a:off x="8132378" y="1082564"/>
            <a:ext cx="785832" cy="767255"/>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月次</a:t>
            </a:r>
          </a:p>
        </p:txBody>
      </p:sp>
      <p:sp>
        <p:nvSpPr>
          <p:cNvPr id="29" name="楕円 28">
            <a:extLst>
              <a:ext uri="{FF2B5EF4-FFF2-40B4-BE49-F238E27FC236}">
                <a16:creationId xmlns:a16="http://schemas.microsoft.com/office/drawing/2014/main" id="{26BE4BF9-F5EB-4927-AAFF-5E5A3DC9C050}"/>
              </a:ext>
            </a:extLst>
          </p:cNvPr>
          <p:cNvSpPr/>
          <p:nvPr/>
        </p:nvSpPr>
        <p:spPr>
          <a:xfrm>
            <a:off x="10024422" y="1082565"/>
            <a:ext cx="785832" cy="767255"/>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月次</a:t>
            </a:r>
          </a:p>
        </p:txBody>
      </p:sp>
      <p:cxnSp>
        <p:nvCxnSpPr>
          <p:cNvPr id="36" name="直線矢印コネクタ 35">
            <a:extLst>
              <a:ext uri="{FF2B5EF4-FFF2-40B4-BE49-F238E27FC236}">
                <a16:creationId xmlns:a16="http://schemas.microsoft.com/office/drawing/2014/main" id="{8A059BFE-D1FA-4C57-BB6D-E53E3385EE66}"/>
              </a:ext>
            </a:extLst>
          </p:cNvPr>
          <p:cNvCxnSpPr>
            <a:cxnSpLocks/>
          </p:cNvCxnSpPr>
          <p:nvPr/>
        </p:nvCxnSpPr>
        <p:spPr>
          <a:xfrm flipV="1">
            <a:off x="5044966" y="4634271"/>
            <a:ext cx="6871500"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C9B0D9B7-31EB-4B0B-9E8C-25E709A5FED3}"/>
              </a:ext>
            </a:extLst>
          </p:cNvPr>
          <p:cNvSpPr/>
          <p:nvPr/>
        </p:nvSpPr>
        <p:spPr>
          <a:xfrm>
            <a:off x="6240334" y="4250645"/>
            <a:ext cx="785832" cy="767255"/>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月次</a:t>
            </a:r>
          </a:p>
        </p:txBody>
      </p:sp>
      <p:sp>
        <p:nvSpPr>
          <p:cNvPr id="38" name="楕円 37">
            <a:extLst>
              <a:ext uri="{FF2B5EF4-FFF2-40B4-BE49-F238E27FC236}">
                <a16:creationId xmlns:a16="http://schemas.microsoft.com/office/drawing/2014/main" id="{5F0DD730-71E0-4C7F-85DF-4B3B28D22AD1}"/>
              </a:ext>
            </a:extLst>
          </p:cNvPr>
          <p:cNvSpPr/>
          <p:nvPr/>
        </p:nvSpPr>
        <p:spPr>
          <a:xfrm>
            <a:off x="8132378" y="4250644"/>
            <a:ext cx="785832" cy="767255"/>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月次</a:t>
            </a:r>
          </a:p>
        </p:txBody>
      </p:sp>
      <p:sp>
        <p:nvSpPr>
          <p:cNvPr id="39" name="楕円 38">
            <a:extLst>
              <a:ext uri="{FF2B5EF4-FFF2-40B4-BE49-F238E27FC236}">
                <a16:creationId xmlns:a16="http://schemas.microsoft.com/office/drawing/2014/main" id="{0371BC96-6A83-4F83-8995-BC458C2B0EBD}"/>
              </a:ext>
            </a:extLst>
          </p:cNvPr>
          <p:cNvSpPr/>
          <p:nvPr/>
        </p:nvSpPr>
        <p:spPr>
          <a:xfrm>
            <a:off x="10024422" y="4250645"/>
            <a:ext cx="785832" cy="767255"/>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月次</a:t>
            </a:r>
          </a:p>
        </p:txBody>
      </p:sp>
      <p:cxnSp>
        <p:nvCxnSpPr>
          <p:cNvPr id="40" name="直線矢印コネクタ 39">
            <a:extLst>
              <a:ext uri="{FF2B5EF4-FFF2-40B4-BE49-F238E27FC236}">
                <a16:creationId xmlns:a16="http://schemas.microsoft.com/office/drawing/2014/main" id="{BA2FA684-FEED-4E7B-83FB-0BD7FFD19E63}"/>
              </a:ext>
            </a:extLst>
          </p:cNvPr>
          <p:cNvCxnSpPr>
            <a:cxnSpLocks/>
          </p:cNvCxnSpPr>
          <p:nvPr/>
        </p:nvCxnSpPr>
        <p:spPr>
          <a:xfrm>
            <a:off x="6633250" y="1875303"/>
            <a:ext cx="0" cy="2314021"/>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2" name="Picture 30" descr="お金の袋のイラスト - イラストストック">
            <a:extLst>
              <a:ext uri="{FF2B5EF4-FFF2-40B4-BE49-F238E27FC236}">
                <a16:creationId xmlns:a16="http://schemas.microsoft.com/office/drawing/2014/main" id="{C00BC2B5-3477-4EAA-BECA-05F018FC3B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9056" y="1979372"/>
            <a:ext cx="614219" cy="636155"/>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直線コネクタ 40">
            <a:extLst>
              <a:ext uri="{FF2B5EF4-FFF2-40B4-BE49-F238E27FC236}">
                <a16:creationId xmlns:a16="http://schemas.microsoft.com/office/drawing/2014/main" id="{9BA63851-0F75-48B2-ACA1-6D0B28526497}"/>
              </a:ext>
            </a:extLst>
          </p:cNvPr>
          <p:cNvCxnSpPr/>
          <p:nvPr/>
        </p:nvCxnSpPr>
        <p:spPr>
          <a:xfrm>
            <a:off x="6633250" y="5097517"/>
            <a:ext cx="0" cy="557049"/>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66770CED-9C93-467C-B1FA-9A7D794A5A13}"/>
              </a:ext>
            </a:extLst>
          </p:cNvPr>
          <p:cNvCxnSpPr>
            <a:cxnSpLocks/>
          </p:cNvCxnSpPr>
          <p:nvPr/>
        </p:nvCxnSpPr>
        <p:spPr>
          <a:xfrm flipH="1">
            <a:off x="4784653" y="5654566"/>
            <a:ext cx="1848597" cy="0"/>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37A498CC-729F-455E-A04B-7ECF765B5A02}"/>
              </a:ext>
            </a:extLst>
          </p:cNvPr>
          <p:cNvSpPr/>
          <p:nvPr/>
        </p:nvSpPr>
        <p:spPr>
          <a:xfrm>
            <a:off x="5263342" y="3571414"/>
            <a:ext cx="914393" cy="58069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月次</a:t>
            </a:r>
          </a:p>
          <a:p>
            <a:pPr algn="ctr"/>
            <a:r>
              <a:rPr kumimoji="1" lang="ja-JP" altLang="en-US" sz="1400" dirty="0">
                <a:solidFill>
                  <a:schemeClr val="tx1"/>
                </a:solidFill>
              </a:rPr>
              <a:t>試算表</a:t>
            </a:r>
          </a:p>
        </p:txBody>
      </p:sp>
      <p:cxnSp>
        <p:nvCxnSpPr>
          <p:cNvPr id="48" name="直線矢印コネクタ 47">
            <a:extLst>
              <a:ext uri="{FF2B5EF4-FFF2-40B4-BE49-F238E27FC236}">
                <a16:creationId xmlns:a16="http://schemas.microsoft.com/office/drawing/2014/main" id="{AB19DF10-938D-46BA-9E85-B7162462D097}"/>
              </a:ext>
            </a:extLst>
          </p:cNvPr>
          <p:cNvCxnSpPr>
            <a:cxnSpLocks/>
          </p:cNvCxnSpPr>
          <p:nvPr/>
        </p:nvCxnSpPr>
        <p:spPr>
          <a:xfrm flipV="1">
            <a:off x="6358759" y="1849819"/>
            <a:ext cx="0" cy="2298843"/>
          </a:xfrm>
          <a:prstGeom prst="straightConnector1">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8B995C27-AE1C-498A-90FD-30B77384D832}"/>
              </a:ext>
            </a:extLst>
          </p:cNvPr>
          <p:cNvSpPr txBox="1"/>
          <p:nvPr/>
        </p:nvSpPr>
        <p:spPr>
          <a:xfrm>
            <a:off x="5340274" y="5243586"/>
            <a:ext cx="646331" cy="369332"/>
          </a:xfrm>
          <a:prstGeom prst="rect">
            <a:avLst/>
          </a:prstGeom>
          <a:noFill/>
        </p:spPr>
        <p:txBody>
          <a:bodyPr wrap="none" rtlCol="0">
            <a:spAutoFit/>
          </a:bodyPr>
          <a:lstStyle/>
          <a:p>
            <a:r>
              <a:rPr kumimoji="1" lang="ja-JP" altLang="en-US" dirty="0"/>
              <a:t>記帳</a:t>
            </a:r>
          </a:p>
        </p:txBody>
      </p:sp>
      <p:cxnSp>
        <p:nvCxnSpPr>
          <p:cNvPr id="56" name="直線矢印コネクタ 55">
            <a:extLst>
              <a:ext uri="{FF2B5EF4-FFF2-40B4-BE49-F238E27FC236}">
                <a16:creationId xmlns:a16="http://schemas.microsoft.com/office/drawing/2014/main" id="{ABC8D69B-C985-4EF4-9BD4-58116346FE53}"/>
              </a:ext>
            </a:extLst>
          </p:cNvPr>
          <p:cNvCxnSpPr>
            <a:cxnSpLocks/>
          </p:cNvCxnSpPr>
          <p:nvPr/>
        </p:nvCxnSpPr>
        <p:spPr>
          <a:xfrm>
            <a:off x="8497073" y="1910170"/>
            <a:ext cx="0" cy="2314021"/>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57" name="Picture 30" descr="お金の袋のイラスト - イラストストック">
            <a:extLst>
              <a:ext uri="{FF2B5EF4-FFF2-40B4-BE49-F238E27FC236}">
                <a16:creationId xmlns:a16="http://schemas.microsoft.com/office/drawing/2014/main" id="{86BB72BD-83A6-4DD1-A6EE-FA5C532740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2879" y="2014239"/>
            <a:ext cx="614219" cy="636155"/>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線コネクタ 57">
            <a:extLst>
              <a:ext uri="{FF2B5EF4-FFF2-40B4-BE49-F238E27FC236}">
                <a16:creationId xmlns:a16="http://schemas.microsoft.com/office/drawing/2014/main" id="{D2E81053-99DA-4068-A157-19507C90EB3C}"/>
              </a:ext>
            </a:extLst>
          </p:cNvPr>
          <p:cNvCxnSpPr>
            <a:cxnSpLocks/>
          </p:cNvCxnSpPr>
          <p:nvPr/>
        </p:nvCxnSpPr>
        <p:spPr>
          <a:xfrm>
            <a:off x="8497073" y="5132384"/>
            <a:ext cx="0" cy="843566"/>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9FEF186B-9091-44A9-975E-81BA9C3969E6}"/>
              </a:ext>
            </a:extLst>
          </p:cNvPr>
          <p:cNvCxnSpPr>
            <a:cxnSpLocks/>
          </p:cNvCxnSpPr>
          <p:nvPr/>
        </p:nvCxnSpPr>
        <p:spPr>
          <a:xfrm flipH="1">
            <a:off x="4782911" y="5975950"/>
            <a:ext cx="3714163" cy="0"/>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E8C0FFAB-64B3-46D1-B58A-1ADD0335B168}"/>
              </a:ext>
            </a:extLst>
          </p:cNvPr>
          <p:cNvSpPr/>
          <p:nvPr/>
        </p:nvSpPr>
        <p:spPr>
          <a:xfrm>
            <a:off x="7127165" y="3606281"/>
            <a:ext cx="914393" cy="58069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月次</a:t>
            </a:r>
          </a:p>
          <a:p>
            <a:pPr algn="ctr"/>
            <a:r>
              <a:rPr kumimoji="1" lang="ja-JP" altLang="en-US" sz="1400" dirty="0">
                <a:solidFill>
                  <a:schemeClr val="tx1"/>
                </a:solidFill>
              </a:rPr>
              <a:t>試算表</a:t>
            </a:r>
          </a:p>
        </p:txBody>
      </p:sp>
      <p:cxnSp>
        <p:nvCxnSpPr>
          <p:cNvPr id="61" name="直線矢印コネクタ 60">
            <a:extLst>
              <a:ext uri="{FF2B5EF4-FFF2-40B4-BE49-F238E27FC236}">
                <a16:creationId xmlns:a16="http://schemas.microsoft.com/office/drawing/2014/main" id="{68E7A612-1161-4BF0-8597-2C3E811D8128}"/>
              </a:ext>
            </a:extLst>
          </p:cNvPr>
          <p:cNvCxnSpPr>
            <a:cxnSpLocks/>
          </p:cNvCxnSpPr>
          <p:nvPr/>
        </p:nvCxnSpPr>
        <p:spPr>
          <a:xfrm flipV="1">
            <a:off x="8222582" y="1884686"/>
            <a:ext cx="0" cy="2298843"/>
          </a:xfrm>
          <a:prstGeom prst="straightConnector1">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3A07F691-3F38-4C45-8987-D08C2FB3D076}"/>
              </a:ext>
            </a:extLst>
          </p:cNvPr>
          <p:cNvSpPr txBox="1"/>
          <p:nvPr/>
        </p:nvSpPr>
        <p:spPr>
          <a:xfrm>
            <a:off x="7255062" y="5487535"/>
            <a:ext cx="646331" cy="369332"/>
          </a:xfrm>
          <a:prstGeom prst="rect">
            <a:avLst/>
          </a:prstGeom>
          <a:noFill/>
        </p:spPr>
        <p:txBody>
          <a:bodyPr wrap="none" rtlCol="0">
            <a:spAutoFit/>
          </a:bodyPr>
          <a:lstStyle/>
          <a:p>
            <a:r>
              <a:rPr kumimoji="1" lang="ja-JP" altLang="en-US" dirty="0"/>
              <a:t>記帳</a:t>
            </a:r>
          </a:p>
        </p:txBody>
      </p:sp>
      <p:cxnSp>
        <p:nvCxnSpPr>
          <p:cNvPr id="67" name="直線矢印コネクタ 66">
            <a:extLst>
              <a:ext uri="{FF2B5EF4-FFF2-40B4-BE49-F238E27FC236}">
                <a16:creationId xmlns:a16="http://schemas.microsoft.com/office/drawing/2014/main" id="{C2C75BFB-2F07-4E13-A522-9C7A5AD95470}"/>
              </a:ext>
            </a:extLst>
          </p:cNvPr>
          <p:cNvCxnSpPr>
            <a:cxnSpLocks/>
          </p:cNvCxnSpPr>
          <p:nvPr/>
        </p:nvCxnSpPr>
        <p:spPr>
          <a:xfrm>
            <a:off x="10646887" y="1955169"/>
            <a:ext cx="0" cy="2314021"/>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8" name="Picture 30" descr="お金の袋のイラスト - イラストストック">
            <a:extLst>
              <a:ext uri="{FF2B5EF4-FFF2-40B4-BE49-F238E27FC236}">
                <a16:creationId xmlns:a16="http://schemas.microsoft.com/office/drawing/2014/main" id="{B5E6C606-551B-4E51-B550-5188A0ACA5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32693" y="2059238"/>
            <a:ext cx="614219" cy="636155"/>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直線コネクタ 68">
            <a:extLst>
              <a:ext uri="{FF2B5EF4-FFF2-40B4-BE49-F238E27FC236}">
                <a16:creationId xmlns:a16="http://schemas.microsoft.com/office/drawing/2014/main" id="{BD738F49-2C8E-4493-9423-C4A45B56FD5F}"/>
              </a:ext>
            </a:extLst>
          </p:cNvPr>
          <p:cNvCxnSpPr>
            <a:cxnSpLocks/>
          </p:cNvCxnSpPr>
          <p:nvPr/>
        </p:nvCxnSpPr>
        <p:spPr>
          <a:xfrm>
            <a:off x="10646887" y="5017899"/>
            <a:ext cx="0" cy="1276128"/>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BCB343AB-24A8-4305-9C7D-46F116D54D6E}"/>
              </a:ext>
            </a:extLst>
          </p:cNvPr>
          <p:cNvCxnSpPr>
            <a:cxnSpLocks/>
          </p:cNvCxnSpPr>
          <p:nvPr/>
        </p:nvCxnSpPr>
        <p:spPr>
          <a:xfrm flipH="1">
            <a:off x="4782911" y="6294027"/>
            <a:ext cx="5863977" cy="0"/>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5E7704D9-5CBB-451A-8BEF-58AF206A128D}"/>
              </a:ext>
            </a:extLst>
          </p:cNvPr>
          <p:cNvSpPr/>
          <p:nvPr/>
        </p:nvSpPr>
        <p:spPr>
          <a:xfrm>
            <a:off x="9276979" y="3651280"/>
            <a:ext cx="914393" cy="58069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月次</a:t>
            </a:r>
          </a:p>
          <a:p>
            <a:pPr algn="ctr"/>
            <a:r>
              <a:rPr kumimoji="1" lang="ja-JP" altLang="en-US" sz="1400" dirty="0">
                <a:solidFill>
                  <a:schemeClr val="tx1"/>
                </a:solidFill>
              </a:rPr>
              <a:t>試算表</a:t>
            </a:r>
          </a:p>
        </p:txBody>
      </p:sp>
      <p:cxnSp>
        <p:nvCxnSpPr>
          <p:cNvPr id="72" name="直線矢印コネクタ 71">
            <a:extLst>
              <a:ext uri="{FF2B5EF4-FFF2-40B4-BE49-F238E27FC236}">
                <a16:creationId xmlns:a16="http://schemas.microsoft.com/office/drawing/2014/main" id="{0CE44230-968A-4E97-969A-5E50556E7B7F}"/>
              </a:ext>
            </a:extLst>
          </p:cNvPr>
          <p:cNvCxnSpPr>
            <a:cxnSpLocks/>
          </p:cNvCxnSpPr>
          <p:nvPr/>
        </p:nvCxnSpPr>
        <p:spPr>
          <a:xfrm flipV="1">
            <a:off x="10372396" y="1929685"/>
            <a:ext cx="0" cy="2298843"/>
          </a:xfrm>
          <a:prstGeom prst="straightConnector1">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A80689AF-EC46-4943-AEDE-3187B54279A3}"/>
              </a:ext>
            </a:extLst>
          </p:cNvPr>
          <p:cNvSpPr txBox="1"/>
          <p:nvPr/>
        </p:nvSpPr>
        <p:spPr>
          <a:xfrm>
            <a:off x="9404875" y="5831714"/>
            <a:ext cx="646331" cy="369332"/>
          </a:xfrm>
          <a:prstGeom prst="rect">
            <a:avLst/>
          </a:prstGeom>
          <a:noFill/>
        </p:spPr>
        <p:txBody>
          <a:bodyPr wrap="none" rtlCol="0">
            <a:spAutoFit/>
          </a:bodyPr>
          <a:lstStyle/>
          <a:p>
            <a:r>
              <a:rPr kumimoji="1" lang="ja-JP" altLang="en-US" dirty="0"/>
              <a:t>記帳</a:t>
            </a:r>
          </a:p>
        </p:txBody>
      </p:sp>
      <p:sp>
        <p:nvSpPr>
          <p:cNvPr id="76" name="楕円 75">
            <a:extLst>
              <a:ext uri="{FF2B5EF4-FFF2-40B4-BE49-F238E27FC236}">
                <a16:creationId xmlns:a16="http://schemas.microsoft.com/office/drawing/2014/main" id="{36F4B7F3-03CF-4A85-B690-4C71A3628F69}"/>
              </a:ext>
            </a:extLst>
          </p:cNvPr>
          <p:cNvSpPr/>
          <p:nvPr/>
        </p:nvSpPr>
        <p:spPr>
          <a:xfrm>
            <a:off x="1315136" y="2169158"/>
            <a:ext cx="2239240" cy="21680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BF5152A7-86B9-4F69-9DDC-64861E047175}"/>
              </a:ext>
            </a:extLst>
          </p:cNvPr>
          <p:cNvSpPr/>
          <p:nvPr/>
        </p:nvSpPr>
        <p:spPr>
          <a:xfrm>
            <a:off x="2890266" y="5344454"/>
            <a:ext cx="1490037" cy="141565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柔道の審判のイラスト（一本）">
            <a:extLst>
              <a:ext uri="{FF2B5EF4-FFF2-40B4-BE49-F238E27FC236}">
                <a16:creationId xmlns:a16="http://schemas.microsoft.com/office/drawing/2014/main" id="{5F415093-2CB6-4191-A270-01EDA6ECB4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59307" y="1910170"/>
            <a:ext cx="1437198" cy="2847462"/>
          </a:xfrm>
          <a:prstGeom prst="rect">
            <a:avLst/>
          </a:prstGeom>
          <a:noFill/>
          <a:extLst>
            <a:ext uri="{909E8E84-426E-40DD-AFC4-6F175D3DCCD1}">
              <a14:hiddenFill xmlns:a14="http://schemas.microsoft.com/office/drawing/2010/main">
                <a:solidFill>
                  <a:srgbClr val="FFFFFF"/>
                </a:solidFill>
              </a14:hiddenFill>
            </a:ext>
          </a:extLst>
        </p:spPr>
      </p:pic>
      <p:sp>
        <p:nvSpPr>
          <p:cNvPr id="77" name="吹き出し: 角を丸めた四角形 76">
            <a:extLst>
              <a:ext uri="{FF2B5EF4-FFF2-40B4-BE49-F238E27FC236}">
                <a16:creationId xmlns:a16="http://schemas.microsoft.com/office/drawing/2014/main" id="{A87DEA05-3058-4314-9F2E-CEF3421F6F57}"/>
              </a:ext>
            </a:extLst>
          </p:cNvPr>
          <p:cNvSpPr/>
          <p:nvPr/>
        </p:nvSpPr>
        <p:spPr>
          <a:xfrm>
            <a:off x="5263341" y="493985"/>
            <a:ext cx="1863821" cy="1424065"/>
          </a:xfrm>
          <a:prstGeom prst="wedgeRoundRectCallout">
            <a:avLst>
              <a:gd name="adj1" fmla="val -63568"/>
              <a:gd name="adj2" fmla="val 108602"/>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rPr>
              <a:t>合わせ技</a:t>
            </a:r>
          </a:p>
          <a:p>
            <a:pPr algn="ctr"/>
            <a:r>
              <a:rPr kumimoji="1" lang="ja-JP" altLang="en-US" sz="2800" b="1" dirty="0">
                <a:solidFill>
                  <a:srgbClr val="FF0000"/>
                </a:solidFill>
              </a:rPr>
              <a:t>一本！</a:t>
            </a:r>
          </a:p>
        </p:txBody>
      </p:sp>
      <p:sp>
        <p:nvSpPr>
          <p:cNvPr id="78" name="テキスト ボックス 77">
            <a:extLst>
              <a:ext uri="{FF2B5EF4-FFF2-40B4-BE49-F238E27FC236}">
                <a16:creationId xmlns:a16="http://schemas.microsoft.com/office/drawing/2014/main" id="{CEB4087D-2C71-442B-8FBB-38445CE289CB}"/>
              </a:ext>
            </a:extLst>
          </p:cNvPr>
          <p:cNvSpPr txBox="1"/>
          <p:nvPr/>
        </p:nvSpPr>
        <p:spPr>
          <a:xfrm>
            <a:off x="955986" y="1080173"/>
            <a:ext cx="877163" cy="369332"/>
          </a:xfrm>
          <a:prstGeom prst="rect">
            <a:avLst/>
          </a:prstGeom>
          <a:solidFill>
            <a:srgbClr val="FFCCFF"/>
          </a:solidFill>
        </p:spPr>
        <p:txBody>
          <a:bodyPr wrap="none" rtlCol="0">
            <a:spAutoFit/>
          </a:bodyPr>
          <a:lstStyle/>
          <a:p>
            <a:r>
              <a:rPr kumimoji="1" lang="ja-JP" altLang="en-US" dirty="0"/>
              <a:t>顧問先</a:t>
            </a:r>
          </a:p>
        </p:txBody>
      </p:sp>
      <p:sp>
        <p:nvSpPr>
          <p:cNvPr id="83" name="テキスト ボックス 82">
            <a:extLst>
              <a:ext uri="{FF2B5EF4-FFF2-40B4-BE49-F238E27FC236}">
                <a16:creationId xmlns:a16="http://schemas.microsoft.com/office/drawing/2014/main" id="{4C5E699A-995D-43A5-80F6-22DB9D8E4D13}"/>
              </a:ext>
            </a:extLst>
          </p:cNvPr>
          <p:cNvSpPr txBox="1"/>
          <p:nvPr/>
        </p:nvSpPr>
        <p:spPr>
          <a:xfrm>
            <a:off x="978059" y="5593161"/>
            <a:ext cx="877163" cy="369332"/>
          </a:xfrm>
          <a:prstGeom prst="rect">
            <a:avLst/>
          </a:prstGeom>
          <a:solidFill>
            <a:srgbClr val="FFCCFF"/>
          </a:solidFill>
        </p:spPr>
        <p:txBody>
          <a:bodyPr wrap="none" rtlCol="0">
            <a:spAutoFit/>
          </a:bodyPr>
          <a:lstStyle/>
          <a:p>
            <a:r>
              <a:rPr kumimoji="1" lang="ja-JP" altLang="en-US" dirty="0"/>
              <a:t>税理士</a:t>
            </a:r>
          </a:p>
        </p:txBody>
      </p:sp>
    </p:spTree>
    <p:extLst>
      <p:ext uri="{BB962C8B-B14F-4D97-AF65-F5344CB8AC3E}">
        <p14:creationId xmlns:p14="http://schemas.microsoft.com/office/powerpoint/2010/main" val="338712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trips(upRight)">
                                      <p:cBhvr>
                                        <p:cTn id="11" dur="500"/>
                                        <p:tgtEl>
                                          <p:spTgt spid="11"/>
                                        </p:tgtEl>
                                      </p:cBhvr>
                                    </p:animEffect>
                                  </p:childTnLst>
                                </p:cTn>
                              </p:par>
                              <p:par>
                                <p:cTn id="12" presetID="18" presetClass="entr" presetSubtype="12"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strips(downLeft)">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strips(upRight)">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42" presetClass="path" presetSubtype="0" accel="50000" decel="50000" fill="hold" grpId="1" nodeType="withEffect">
                                  <p:stCondLst>
                                    <p:cond delay="0"/>
                                  </p:stCondLst>
                                  <p:childTnLst>
                                    <p:animMotion origin="layout" path="M -6.25E-7 -4.44444E-6 L -6.25E-7 -0.29351 " pathEditMode="relative" rAng="0" ptsTypes="AA">
                                      <p:cBhvr>
                                        <p:cTn id="30" dur="2000" fill="hold"/>
                                        <p:tgtEl>
                                          <p:spTgt spid="46"/>
                                        </p:tgtEl>
                                        <p:attrNameLst>
                                          <p:attrName>ppt_x</p:attrName>
                                          <p:attrName>ppt_y</p:attrName>
                                        </p:attrNameLst>
                                      </p:cBhvr>
                                      <p:rCtr x="0" y="-14676"/>
                                    </p:animMotion>
                                  </p:childTnLst>
                                </p:cTn>
                              </p:par>
                            </p:childTnLst>
                          </p:cTn>
                        </p:par>
                        <p:par>
                          <p:cTn id="31" fill="hold">
                            <p:stCondLst>
                              <p:cond delay="2000"/>
                            </p:stCondLst>
                            <p:childTnLst>
                              <p:par>
                                <p:cTn id="32" presetID="18" presetClass="entr" presetSubtype="12"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strips(downLeft)">
                                      <p:cBhvr>
                                        <p:cTn id="34" dur="500"/>
                                        <p:tgtEl>
                                          <p:spTgt spid="40"/>
                                        </p:tgtEl>
                                      </p:cBhvr>
                                    </p:animEffect>
                                  </p:childTnLst>
                                </p:cTn>
                              </p:par>
                            </p:childTnLst>
                          </p:cTn>
                        </p:par>
                        <p:par>
                          <p:cTn id="35" fill="hold">
                            <p:stCondLst>
                              <p:cond delay="2500"/>
                            </p:stCondLst>
                            <p:childTnLst>
                              <p:par>
                                <p:cTn id="36" presetID="10" presetClass="entr" presetSubtype="0"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42" presetClass="path" presetSubtype="0" accel="50000" decel="50000" fill="hold" nodeType="withEffect">
                                  <p:stCondLst>
                                    <p:cond delay="0"/>
                                  </p:stCondLst>
                                  <p:childTnLst>
                                    <p:animMotion origin="layout" path="M -1.875E-6 -3.7037E-6 L -0.00169 0.29653 " pathEditMode="relative" rAng="0" ptsTypes="AA">
                                      <p:cBhvr>
                                        <p:cTn id="40" dur="2000" fill="hold"/>
                                        <p:tgtEl>
                                          <p:spTgt spid="42"/>
                                        </p:tgtEl>
                                        <p:attrNameLst>
                                          <p:attrName>ppt_x</p:attrName>
                                          <p:attrName>ppt_y</p:attrName>
                                        </p:attrNameLst>
                                      </p:cBhvr>
                                      <p:rCtr x="-91" y="14815"/>
                                    </p:animMotion>
                                  </p:childTnLst>
                                </p:cTn>
                              </p:par>
                            </p:childTnLst>
                          </p:cTn>
                        </p:par>
                        <p:par>
                          <p:cTn id="41" fill="hold">
                            <p:stCondLst>
                              <p:cond delay="4500"/>
                            </p:stCondLst>
                            <p:childTnLst>
                              <p:par>
                                <p:cTn id="42" presetID="18" presetClass="entr" presetSubtype="12" fill="hold"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strips(downLeft)">
                                      <p:cBhvr>
                                        <p:cTn id="44" dur="500"/>
                                        <p:tgtEl>
                                          <p:spTgt spid="41"/>
                                        </p:tgtEl>
                                      </p:cBhvr>
                                    </p:animEffect>
                                  </p:childTnLst>
                                </p:cTn>
                              </p:par>
                            </p:childTnLst>
                          </p:cTn>
                        </p:par>
                        <p:par>
                          <p:cTn id="45" fill="hold">
                            <p:stCondLst>
                              <p:cond delay="5000"/>
                            </p:stCondLst>
                            <p:childTnLst>
                              <p:par>
                                <p:cTn id="46" presetID="18" presetClass="entr" presetSubtype="12" fill="hold"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strips(downLeft)">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nodeType="click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strips(upRight)">
                                      <p:cBhvr>
                                        <p:cTn id="56" dur="500"/>
                                        <p:tgtEl>
                                          <p:spTgt spid="6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42" presetClass="path" presetSubtype="0" accel="50000" decel="50000" fill="hold" grpId="1" nodeType="withEffect">
                                  <p:stCondLst>
                                    <p:cond delay="0"/>
                                  </p:stCondLst>
                                  <p:childTnLst>
                                    <p:animMotion origin="layout" path="M -6.25E-7 -4.44444E-6 L -6.25E-7 -0.29351 " pathEditMode="relative" rAng="0" ptsTypes="AA">
                                      <p:cBhvr>
                                        <p:cTn id="61" dur="2000" fill="hold"/>
                                        <p:tgtEl>
                                          <p:spTgt spid="60"/>
                                        </p:tgtEl>
                                        <p:attrNameLst>
                                          <p:attrName>ppt_x</p:attrName>
                                          <p:attrName>ppt_y</p:attrName>
                                        </p:attrNameLst>
                                      </p:cBhvr>
                                      <p:rCtr x="0" y="-14676"/>
                                    </p:animMotion>
                                  </p:childTnLst>
                                </p:cTn>
                              </p:par>
                            </p:childTnLst>
                          </p:cTn>
                        </p:par>
                        <p:par>
                          <p:cTn id="62" fill="hold">
                            <p:stCondLst>
                              <p:cond delay="2000"/>
                            </p:stCondLst>
                            <p:childTnLst>
                              <p:par>
                                <p:cTn id="63" presetID="18" presetClass="entr" presetSubtype="12" fill="hold" nodeType="after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strips(downLeft)">
                                      <p:cBhvr>
                                        <p:cTn id="65" dur="500"/>
                                        <p:tgtEl>
                                          <p:spTgt spid="56"/>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500"/>
                                        <p:tgtEl>
                                          <p:spTgt spid="57"/>
                                        </p:tgtEl>
                                      </p:cBhvr>
                                    </p:animEffect>
                                  </p:childTnLst>
                                </p:cTn>
                              </p:par>
                              <p:par>
                                <p:cTn id="70" presetID="42" presetClass="path" presetSubtype="0" accel="50000" decel="50000" fill="hold" nodeType="withEffect">
                                  <p:stCondLst>
                                    <p:cond delay="0"/>
                                  </p:stCondLst>
                                  <p:childTnLst>
                                    <p:animMotion origin="layout" path="M -1.875E-6 -3.7037E-6 L -0.00169 0.29653 " pathEditMode="relative" rAng="0" ptsTypes="AA">
                                      <p:cBhvr>
                                        <p:cTn id="71" dur="2000" fill="hold"/>
                                        <p:tgtEl>
                                          <p:spTgt spid="57"/>
                                        </p:tgtEl>
                                        <p:attrNameLst>
                                          <p:attrName>ppt_x</p:attrName>
                                          <p:attrName>ppt_y</p:attrName>
                                        </p:attrNameLst>
                                      </p:cBhvr>
                                      <p:rCtr x="-91" y="14815"/>
                                    </p:animMotion>
                                  </p:childTnLst>
                                </p:cTn>
                              </p:par>
                            </p:childTnLst>
                          </p:cTn>
                        </p:par>
                        <p:par>
                          <p:cTn id="72" fill="hold">
                            <p:stCondLst>
                              <p:cond delay="4500"/>
                            </p:stCondLst>
                            <p:childTnLst>
                              <p:par>
                                <p:cTn id="73" presetID="18" presetClass="entr" presetSubtype="12"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strips(downLeft)">
                                      <p:cBhvr>
                                        <p:cTn id="75" dur="500"/>
                                        <p:tgtEl>
                                          <p:spTgt spid="58"/>
                                        </p:tgtEl>
                                      </p:cBhvr>
                                    </p:animEffect>
                                  </p:childTnLst>
                                </p:cTn>
                              </p:par>
                            </p:childTnLst>
                          </p:cTn>
                        </p:par>
                        <p:par>
                          <p:cTn id="76" fill="hold">
                            <p:stCondLst>
                              <p:cond delay="5000"/>
                            </p:stCondLst>
                            <p:childTnLst>
                              <p:par>
                                <p:cTn id="77" presetID="18" presetClass="entr" presetSubtype="12" fill="hold" nodeType="after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strips(downLeft)">
                                      <p:cBhvr>
                                        <p:cTn id="79" dur="500"/>
                                        <p:tgtEl>
                                          <p:spTgt spid="5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500"/>
                                        <p:tgtEl>
                                          <p:spTgt spid="62"/>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3" fill="hold"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strips(upRight)">
                                      <p:cBhvr>
                                        <p:cTn id="87" dur="500"/>
                                        <p:tgtEl>
                                          <p:spTgt spid="7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fade">
                                      <p:cBhvr>
                                        <p:cTn id="90" dur="500"/>
                                        <p:tgtEl>
                                          <p:spTgt spid="71"/>
                                        </p:tgtEl>
                                      </p:cBhvr>
                                    </p:animEffect>
                                  </p:childTnLst>
                                </p:cTn>
                              </p:par>
                              <p:par>
                                <p:cTn id="91" presetID="42" presetClass="path" presetSubtype="0" accel="50000" decel="50000" fill="hold" grpId="1" nodeType="withEffect">
                                  <p:stCondLst>
                                    <p:cond delay="0"/>
                                  </p:stCondLst>
                                  <p:childTnLst>
                                    <p:animMotion origin="layout" path="M -6.25E-7 -4.44444E-6 L -6.25E-7 -0.29351 " pathEditMode="relative" rAng="0" ptsTypes="AA">
                                      <p:cBhvr>
                                        <p:cTn id="92" dur="2000" fill="hold"/>
                                        <p:tgtEl>
                                          <p:spTgt spid="71"/>
                                        </p:tgtEl>
                                        <p:attrNameLst>
                                          <p:attrName>ppt_x</p:attrName>
                                          <p:attrName>ppt_y</p:attrName>
                                        </p:attrNameLst>
                                      </p:cBhvr>
                                      <p:rCtr x="0" y="-14676"/>
                                    </p:animMotion>
                                  </p:childTnLst>
                                </p:cTn>
                              </p:par>
                            </p:childTnLst>
                          </p:cTn>
                        </p:par>
                        <p:par>
                          <p:cTn id="93" fill="hold">
                            <p:stCondLst>
                              <p:cond delay="2000"/>
                            </p:stCondLst>
                            <p:childTnLst>
                              <p:par>
                                <p:cTn id="94" presetID="18" presetClass="entr" presetSubtype="12" fill="hold" nodeType="after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strips(downLeft)">
                                      <p:cBhvr>
                                        <p:cTn id="96" dur="500"/>
                                        <p:tgtEl>
                                          <p:spTgt spid="67"/>
                                        </p:tgtEl>
                                      </p:cBhvr>
                                    </p:animEffect>
                                  </p:childTnLst>
                                </p:cTn>
                              </p:par>
                            </p:childTnLst>
                          </p:cTn>
                        </p:par>
                        <p:par>
                          <p:cTn id="97" fill="hold">
                            <p:stCondLst>
                              <p:cond delay="2500"/>
                            </p:stCondLst>
                            <p:childTnLst>
                              <p:par>
                                <p:cTn id="98" presetID="10" presetClass="entr" presetSubtype="0" fill="hold" nodeType="after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fade">
                                      <p:cBhvr>
                                        <p:cTn id="100" dur="500"/>
                                        <p:tgtEl>
                                          <p:spTgt spid="68"/>
                                        </p:tgtEl>
                                      </p:cBhvr>
                                    </p:animEffect>
                                  </p:childTnLst>
                                </p:cTn>
                              </p:par>
                              <p:par>
                                <p:cTn id="101" presetID="42" presetClass="path" presetSubtype="0" accel="50000" decel="50000" fill="hold" nodeType="withEffect">
                                  <p:stCondLst>
                                    <p:cond delay="0"/>
                                  </p:stCondLst>
                                  <p:childTnLst>
                                    <p:animMotion origin="layout" path="M -1.875E-6 -3.7037E-6 L -0.00169 0.29653 " pathEditMode="relative" rAng="0" ptsTypes="AA">
                                      <p:cBhvr>
                                        <p:cTn id="102" dur="2000" fill="hold"/>
                                        <p:tgtEl>
                                          <p:spTgt spid="68"/>
                                        </p:tgtEl>
                                        <p:attrNameLst>
                                          <p:attrName>ppt_x</p:attrName>
                                          <p:attrName>ppt_y</p:attrName>
                                        </p:attrNameLst>
                                      </p:cBhvr>
                                      <p:rCtr x="-91" y="14815"/>
                                    </p:animMotion>
                                  </p:childTnLst>
                                </p:cTn>
                              </p:par>
                            </p:childTnLst>
                          </p:cTn>
                        </p:par>
                        <p:par>
                          <p:cTn id="103" fill="hold">
                            <p:stCondLst>
                              <p:cond delay="4500"/>
                            </p:stCondLst>
                            <p:childTnLst>
                              <p:par>
                                <p:cTn id="104" presetID="18" presetClass="entr" presetSubtype="12" fill="hold" nodeType="afterEffect">
                                  <p:stCondLst>
                                    <p:cond delay="0"/>
                                  </p:stCondLst>
                                  <p:childTnLst>
                                    <p:set>
                                      <p:cBhvr>
                                        <p:cTn id="105" dur="1" fill="hold">
                                          <p:stCondLst>
                                            <p:cond delay="0"/>
                                          </p:stCondLst>
                                        </p:cTn>
                                        <p:tgtEl>
                                          <p:spTgt spid="69"/>
                                        </p:tgtEl>
                                        <p:attrNameLst>
                                          <p:attrName>style.visibility</p:attrName>
                                        </p:attrNameLst>
                                      </p:cBhvr>
                                      <p:to>
                                        <p:strVal val="visible"/>
                                      </p:to>
                                    </p:set>
                                    <p:animEffect transition="in" filter="strips(downLeft)">
                                      <p:cBhvr>
                                        <p:cTn id="106" dur="500"/>
                                        <p:tgtEl>
                                          <p:spTgt spid="69"/>
                                        </p:tgtEl>
                                      </p:cBhvr>
                                    </p:animEffect>
                                  </p:childTnLst>
                                </p:cTn>
                              </p:par>
                            </p:childTnLst>
                          </p:cTn>
                        </p:par>
                        <p:par>
                          <p:cTn id="107" fill="hold">
                            <p:stCondLst>
                              <p:cond delay="5000"/>
                            </p:stCondLst>
                            <p:childTnLst>
                              <p:par>
                                <p:cTn id="108" presetID="18" presetClass="entr" presetSubtype="12" fill="hold" nodeType="afterEffect">
                                  <p:stCondLst>
                                    <p:cond delay="0"/>
                                  </p:stCondLst>
                                  <p:childTnLst>
                                    <p:set>
                                      <p:cBhvr>
                                        <p:cTn id="109" dur="1" fill="hold">
                                          <p:stCondLst>
                                            <p:cond delay="0"/>
                                          </p:stCondLst>
                                        </p:cTn>
                                        <p:tgtEl>
                                          <p:spTgt spid="70"/>
                                        </p:tgtEl>
                                        <p:attrNameLst>
                                          <p:attrName>style.visibility</p:attrName>
                                        </p:attrNameLst>
                                      </p:cBhvr>
                                      <p:to>
                                        <p:strVal val="visible"/>
                                      </p:to>
                                    </p:set>
                                    <p:animEffect transition="in" filter="strips(downLeft)">
                                      <p:cBhvr>
                                        <p:cTn id="110" dur="500"/>
                                        <p:tgtEl>
                                          <p:spTgt spid="7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fade">
                                      <p:cBhvr>
                                        <p:cTn id="113" dur="500"/>
                                        <p:tgtEl>
                                          <p:spTgt spid="73"/>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16" fill="hold" grpId="0" nodeType="clickEffect">
                                  <p:stCondLst>
                                    <p:cond delay="0"/>
                                  </p:stCondLst>
                                  <p:childTnLst>
                                    <p:set>
                                      <p:cBhvr>
                                        <p:cTn id="117" dur="1" fill="hold">
                                          <p:stCondLst>
                                            <p:cond delay="0"/>
                                          </p:stCondLst>
                                        </p:cTn>
                                        <p:tgtEl>
                                          <p:spTgt spid="76"/>
                                        </p:tgtEl>
                                        <p:attrNameLst>
                                          <p:attrName>style.visibility</p:attrName>
                                        </p:attrNameLst>
                                      </p:cBhvr>
                                      <p:to>
                                        <p:strVal val="visible"/>
                                      </p:to>
                                    </p:set>
                                    <p:anim calcmode="lin" valueType="num">
                                      <p:cBhvr>
                                        <p:cTn id="118" dur="500" fill="hold"/>
                                        <p:tgtEl>
                                          <p:spTgt spid="76"/>
                                        </p:tgtEl>
                                        <p:attrNameLst>
                                          <p:attrName>ppt_w</p:attrName>
                                        </p:attrNameLst>
                                      </p:cBhvr>
                                      <p:tavLst>
                                        <p:tav tm="0">
                                          <p:val>
                                            <p:fltVal val="0"/>
                                          </p:val>
                                        </p:tav>
                                        <p:tav tm="100000">
                                          <p:val>
                                            <p:strVal val="#ppt_w"/>
                                          </p:val>
                                        </p:tav>
                                      </p:tavLst>
                                    </p:anim>
                                    <p:anim calcmode="lin" valueType="num">
                                      <p:cBhvr>
                                        <p:cTn id="119" dur="500" fill="hold"/>
                                        <p:tgtEl>
                                          <p:spTgt spid="76"/>
                                        </p:tgtEl>
                                        <p:attrNameLst>
                                          <p:attrName>ppt_h</p:attrName>
                                        </p:attrNameLst>
                                      </p:cBhvr>
                                      <p:tavLst>
                                        <p:tav tm="0">
                                          <p:val>
                                            <p:fltVal val="0"/>
                                          </p:val>
                                        </p:tav>
                                        <p:tav tm="100000">
                                          <p:val>
                                            <p:strVal val="#ppt_h"/>
                                          </p:val>
                                        </p:tav>
                                      </p:tavLst>
                                    </p:anim>
                                    <p:animEffect transition="in" filter="fade">
                                      <p:cBhvr>
                                        <p:cTn id="120" dur="500"/>
                                        <p:tgtEl>
                                          <p:spTgt spid="76"/>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anim calcmode="lin" valueType="num">
                                      <p:cBhvr>
                                        <p:cTn id="123" dur="500" fill="hold"/>
                                        <p:tgtEl>
                                          <p:spTgt spid="79"/>
                                        </p:tgtEl>
                                        <p:attrNameLst>
                                          <p:attrName>ppt_w</p:attrName>
                                        </p:attrNameLst>
                                      </p:cBhvr>
                                      <p:tavLst>
                                        <p:tav tm="0">
                                          <p:val>
                                            <p:fltVal val="0"/>
                                          </p:val>
                                        </p:tav>
                                        <p:tav tm="100000">
                                          <p:val>
                                            <p:strVal val="#ppt_w"/>
                                          </p:val>
                                        </p:tav>
                                      </p:tavLst>
                                    </p:anim>
                                    <p:anim calcmode="lin" valueType="num">
                                      <p:cBhvr>
                                        <p:cTn id="124" dur="500" fill="hold"/>
                                        <p:tgtEl>
                                          <p:spTgt spid="79"/>
                                        </p:tgtEl>
                                        <p:attrNameLst>
                                          <p:attrName>ppt_h</p:attrName>
                                        </p:attrNameLst>
                                      </p:cBhvr>
                                      <p:tavLst>
                                        <p:tav tm="0">
                                          <p:val>
                                            <p:fltVal val="0"/>
                                          </p:val>
                                        </p:tav>
                                        <p:tav tm="100000">
                                          <p:val>
                                            <p:strVal val="#ppt_h"/>
                                          </p:val>
                                        </p:tav>
                                      </p:tavLst>
                                    </p:anim>
                                    <p:animEffect transition="in" filter="fade">
                                      <p:cBhvr>
                                        <p:cTn id="125" dur="500"/>
                                        <p:tgtEl>
                                          <p:spTgt spid="79"/>
                                        </p:tgtEl>
                                      </p:cBhvr>
                                    </p:animEffect>
                                  </p:childTnLst>
                                </p:cTn>
                              </p:par>
                            </p:childTnLst>
                          </p:cTn>
                        </p:par>
                        <p:par>
                          <p:cTn id="126" fill="hold">
                            <p:stCondLst>
                              <p:cond delay="500"/>
                            </p:stCondLst>
                            <p:childTnLst>
                              <p:par>
                                <p:cTn id="127" presetID="10" presetClass="entr" presetSubtype="0" fill="hold" nodeType="afterEffect">
                                  <p:stCondLst>
                                    <p:cond delay="500"/>
                                  </p:stCondLst>
                                  <p:childTnLst>
                                    <p:set>
                                      <p:cBhvr>
                                        <p:cTn id="128" dur="1" fill="hold">
                                          <p:stCondLst>
                                            <p:cond delay="0"/>
                                          </p:stCondLst>
                                        </p:cTn>
                                        <p:tgtEl>
                                          <p:spTgt spid="1030"/>
                                        </p:tgtEl>
                                        <p:attrNameLst>
                                          <p:attrName>style.visibility</p:attrName>
                                        </p:attrNameLst>
                                      </p:cBhvr>
                                      <p:to>
                                        <p:strVal val="visible"/>
                                      </p:to>
                                    </p:set>
                                    <p:animEffect transition="in" filter="fade">
                                      <p:cBhvr>
                                        <p:cTn id="129" dur="500"/>
                                        <p:tgtEl>
                                          <p:spTgt spid="1030"/>
                                        </p:tgtEl>
                                      </p:cBhvr>
                                    </p:animEffect>
                                  </p:childTnLst>
                                </p:cTn>
                              </p:par>
                              <p:par>
                                <p:cTn id="130" presetID="10" presetClass="entr" presetSubtype="0" fill="hold" grpId="0" nodeType="withEffect">
                                  <p:stCondLst>
                                    <p:cond delay="1000"/>
                                  </p:stCondLst>
                                  <p:childTnLst>
                                    <p:set>
                                      <p:cBhvr>
                                        <p:cTn id="131" dur="1" fill="hold">
                                          <p:stCondLst>
                                            <p:cond delay="0"/>
                                          </p:stCondLst>
                                        </p:cTn>
                                        <p:tgtEl>
                                          <p:spTgt spid="77"/>
                                        </p:tgtEl>
                                        <p:attrNameLst>
                                          <p:attrName>style.visibility</p:attrName>
                                        </p:attrNameLst>
                                      </p:cBhvr>
                                      <p:to>
                                        <p:strVal val="visible"/>
                                      </p:to>
                                    </p:set>
                                    <p:animEffect transition="in" filter="fade">
                                      <p:cBhvr>
                                        <p:cTn id="13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25" grpId="0"/>
      <p:bldP spid="46" grpId="0" animBg="1"/>
      <p:bldP spid="46" grpId="1" animBg="1"/>
      <p:bldP spid="50" grpId="0"/>
      <p:bldP spid="60" grpId="0" animBg="1"/>
      <p:bldP spid="60" grpId="1" animBg="1"/>
      <p:bldP spid="62" grpId="0"/>
      <p:bldP spid="71" grpId="0" animBg="1"/>
      <p:bldP spid="71" grpId="1" animBg="1"/>
      <p:bldP spid="73" grpId="0"/>
      <p:bldP spid="76" grpId="0" animBg="1"/>
      <p:bldP spid="79" grpId="0" animBg="1"/>
      <p:bldP spid="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951BE2-AC6C-48D5-8145-BDFA48BBD693}"/>
              </a:ext>
            </a:extLst>
          </p:cNvPr>
          <p:cNvSpPr txBox="1"/>
          <p:nvPr/>
        </p:nvSpPr>
        <p:spPr>
          <a:xfrm>
            <a:off x="4856307" y="2024207"/>
            <a:ext cx="2031325" cy="461665"/>
          </a:xfrm>
          <a:prstGeom prst="rect">
            <a:avLst/>
          </a:prstGeom>
          <a:noFill/>
        </p:spPr>
        <p:txBody>
          <a:bodyPr wrap="none" rtlCol="0">
            <a:spAutoFit/>
          </a:bodyPr>
          <a:lstStyle/>
          <a:p>
            <a:r>
              <a:rPr kumimoji="1" lang="en-US" altLang="ja-JP" sz="2400" dirty="0"/>
              <a:t>【</a:t>
            </a:r>
            <a:r>
              <a:rPr kumimoji="1" lang="ja-JP" altLang="en-US" sz="2400" dirty="0"/>
              <a:t>典拠情報</a:t>
            </a:r>
            <a:r>
              <a:rPr kumimoji="1" lang="en-US" altLang="ja-JP" sz="2400" dirty="0"/>
              <a:t>】</a:t>
            </a:r>
            <a:endParaRPr kumimoji="1" lang="ja-JP" altLang="en-US" sz="2400" dirty="0"/>
          </a:p>
        </p:txBody>
      </p:sp>
      <p:sp>
        <p:nvSpPr>
          <p:cNvPr id="3" name="テキスト ボックス 2">
            <a:extLst>
              <a:ext uri="{FF2B5EF4-FFF2-40B4-BE49-F238E27FC236}">
                <a16:creationId xmlns:a16="http://schemas.microsoft.com/office/drawing/2014/main" id="{1048894B-C088-406E-9495-C648029F6996}"/>
              </a:ext>
            </a:extLst>
          </p:cNvPr>
          <p:cNvSpPr txBox="1"/>
          <p:nvPr/>
        </p:nvSpPr>
        <p:spPr>
          <a:xfrm>
            <a:off x="664598" y="2810470"/>
            <a:ext cx="11065850" cy="2308324"/>
          </a:xfrm>
          <a:prstGeom prst="rect">
            <a:avLst/>
          </a:prstGeom>
          <a:noFill/>
        </p:spPr>
        <p:txBody>
          <a:bodyPr wrap="none" rtlCol="0">
            <a:spAutoFit/>
          </a:bodyPr>
          <a:lstStyle/>
          <a:p>
            <a:r>
              <a:rPr kumimoji="1" lang="en-US" altLang="ja-JP" dirty="0"/>
              <a:t>※</a:t>
            </a:r>
            <a:r>
              <a:rPr kumimoji="1" lang="ja-JP" altLang="en-US" dirty="0"/>
              <a:t>「</a:t>
            </a:r>
            <a:r>
              <a:rPr kumimoji="1" lang="ja-JP" altLang="en-US" sz="2400" dirty="0"/>
              <a:t>消費税の仕入税額高書制度における適格請求書等保存方式に関する</a:t>
            </a:r>
            <a:r>
              <a:rPr kumimoji="1" lang="en-US" altLang="ja-JP" sz="2400" dirty="0"/>
              <a:t>Q&amp;A</a:t>
            </a:r>
            <a:r>
              <a:rPr kumimoji="1" lang="ja-JP" altLang="en-US" sz="2400" dirty="0"/>
              <a:t>」</a:t>
            </a:r>
          </a:p>
          <a:p>
            <a:r>
              <a:rPr lang="ja-JP" altLang="en-US" sz="2400" dirty="0"/>
              <a:t>　　</a:t>
            </a:r>
            <a:r>
              <a:rPr lang="zh-TW" altLang="en-US" sz="2400" dirty="0"/>
              <a:t>平成 </a:t>
            </a:r>
            <a:r>
              <a:rPr lang="en-US" altLang="zh-TW" sz="2400" dirty="0"/>
              <a:t>30 </a:t>
            </a:r>
            <a:r>
              <a:rPr lang="zh-TW" altLang="en-US" sz="2400" dirty="0"/>
              <a:t>年６月 （令和元年７月改訂）</a:t>
            </a:r>
            <a:endParaRPr lang="ja-JP" altLang="en-US" sz="2400" dirty="0"/>
          </a:p>
          <a:p>
            <a:endParaRPr kumimoji="1" lang="ja-JP" altLang="en-US" sz="2400" dirty="0"/>
          </a:p>
          <a:p>
            <a:r>
              <a:rPr kumimoji="1" lang="ja-JP" altLang="en-US" sz="2400" dirty="0"/>
              <a:t>　　　　問４５、問６５</a:t>
            </a:r>
          </a:p>
          <a:p>
            <a:endParaRPr lang="ja-JP" altLang="en-US" sz="2400" dirty="0"/>
          </a:p>
          <a:p>
            <a:r>
              <a:rPr kumimoji="1" lang="en-US" altLang="ja-JP" sz="2400" dirty="0"/>
              <a:t>※『</a:t>
            </a:r>
            <a:r>
              <a:rPr kumimoji="1" lang="ja-JP" altLang="en-US" sz="2400" dirty="0"/>
              <a:t>週刊税務通信</a:t>
            </a:r>
            <a:r>
              <a:rPr kumimoji="1" lang="en-US" altLang="ja-JP" sz="2400" dirty="0"/>
              <a:t>』No.3535</a:t>
            </a:r>
            <a:r>
              <a:rPr kumimoji="1" lang="ja-JP" altLang="en-US" sz="2400" dirty="0"/>
              <a:t>、</a:t>
            </a:r>
            <a:r>
              <a:rPr kumimoji="1" lang="en-US" altLang="ja-JP" sz="2400" dirty="0"/>
              <a:t>3537</a:t>
            </a:r>
            <a:endParaRPr kumimoji="1" lang="ja-JP" altLang="en-US" sz="2400" dirty="0"/>
          </a:p>
        </p:txBody>
      </p:sp>
    </p:spTree>
    <p:extLst>
      <p:ext uri="{BB962C8B-B14F-4D97-AF65-F5344CB8AC3E}">
        <p14:creationId xmlns:p14="http://schemas.microsoft.com/office/powerpoint/2010/main" val="863640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96</Words>
  <Application>Microsoft Office PowerPoint</Application>
  <PresentationFormat>ワイド画面</PresentationFormat>
  <Paragraphs>35</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user</cp:lastModifiedBy>
  <cp:revision>14</cp:revision>
  <dcterms:created xsi:type="dcterms:W3CDTF">2020-08-27T04:21:13Z</dcterms:created>
  <dcterms:modified xsi:type="dcterms:W3CDTF">2020-08-27T06:57:42Z</dcterms:modified>
</cp:coreProperties>
</file>