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91" d="100"/>
          <a:sy n="91" d="100"/>
        </p:scale>
        <p:origin x="6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33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3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9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44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83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4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3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9F83-0DAC-47E0-A8AA-F900E33E1BF5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1F44-0DE2-4407-B424-19B2B1B53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599E9-0A7C-4945-847F-4E15B876C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122363"/>
            <a:ext cx="7979979" cy="2387600"/>
          </a:xfrm>
        </p:spPr>
        <p:txBody>
          <a:bodyPr/>
          <a:lstStyle/>
          <a:p>
            <a:r>
              <a:rPr lang="ja-JP" altLang="en-US" dirty="0"/>
              <a:t>日本版電子インボイス</a:t>
            </a:r>
            <a:br>
              <a:rPr lang="en-US" altLang="ja-JP" dirty="0"/>
            </a:br>
            <a:r>
              <a:rPr lang="ja-JP" altLang="en-US" dirty="0"/>
              <a:t>ゲートウェイ検討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07214D-A3B3-4602-9133-431EFF3A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655" y="4079875"/>
            <a:ext cx="6858000" cy="1655762"/>
          </a:xfrm>
        </p:spPr>
        <p:txBody>
          <a:bodyPr/>
          <a:lstStyle/>
          <a:p>
            <a:r>
              <a:rPr lang="ja-JP" altLang="en-US" dirty="0"/>
              <a:t>特定非営利活動法人</a:t>
            </a:r>
            <a:endParaRPr lang="en-US" altLang="ja-JP" dirty="0"/>
          </a:p>
          <a:p>
            <a:r>
              <a:rPr lang="en-US" altLang="ja-JP" dirty="0"/>
              <a:t>IT</a:t>
            </a:r>
            <a:r>
              <a:rPr lang="ja-JP" altLang="en-US" dirty="0"/>
              <a:t>コーディネータ協会</a:t>
            </a:r>
            <a:endParaRPr lang="en-US" altLang="ja-JP" dirty="0"/>
          </a:p>
          <a:p>
            <a:r>
              <a:rPr lang="ja-JP" altLang="en-US" dirty="0"/>
              <a:t>共通</a:t>
            </a:r>
            <a:r>
              <a:rPr lang="en-US" altLang="ja-JP" dirty="0"/>
              <a:t>EDI</a:t>
            </a:r>
            <a:r>
              <a:rPr lang="ja-JP" altLang="en-US" dirty="0"/>
              <a:t>標準部会</a:t>
            </a:r>
          </a:p>
        </p:txBody>
      </p:sp>
    </p:spTree>
    <p:extLst>
      <p:ext uri="{BB962C8B-B14F-4D97-AF65-F5344CB8AC3E}">
        <p14:creationId xmlns:p14="http://schemas.microsoft.com/office/powerpoint/2010/main" val="235608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5700F6F-B137-440B-A8B9-DCED989C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" y="882869"/>
            <a:ext cx="9152621" cy="5087007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A8CAD95F-6637-4652-AD4C-B5D33599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2791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三分一様の提案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247FDD37-7401-4912-81E7-86CCAA98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-55164" y="813565"/>
            <a:ext cx="9144000" cy="0"/>
          </a:xfrm>
          <a:prstGeom prst="line">
            <a:avLst/>
          </a:prstGeom>
          <a:noFill/>
          <a:ln w="38100">
            <a:solidFill>
              <a:srgbClr val="F79646">
                <a:lumMod val="7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033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9166B-B34A-4055-A042-AEAD09AA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55" y="85727"/>
            <a:ext cx="7886700" cy="637504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/>
              <a:t>中小企業共通</a:t>
            </a:r>
            <a:r>
              <a:rPr lang="en-US" altLang="ja-JP" sz="3600" dirty="0"/>
              <a:t>EDI</a:t>
            </a:r>
            <a:r>
              <a:rPr lang="ja-JP" altLang="en-US" sz="3600" dirty="0"/>
              <a:t>の</a:t>
            </a:r>
            <a:r>
              <a:rPr lang="en-US" altLang="ja-JP" sz="3600" dirty="0"/>
              <a:t>NW</a:t>
            </a:r>
            <a:endParaRPr lang="ja-JP" altLang="en-US" sz="3600" dirty="0"/>
          </a:p>
        </p:txBody>
      </p:sp>
      <p:sp>
        <p:nvSpPr>
          <p:cNvPr id="96" name="コンテンツ プレースホルダー 95">
            <a:extLst>
              <a:ext uri="{FF2B5EF4-FFF2-40B4-BE49-F238E27FC236}">
                <a16:creationId xmlns:a16="http://schemas.microsoft.com/office/drawing/2014/main" id="{1B8A5185-838E-4CB2-9F7A-B8B3BA06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93059"/>
            <a:ext cx="7886700" cy="1979214"/>
          </a:xfrm>
        </p:spPr>
        <p:txBody>
          <a:bodyPr>
            <a:normAutofit fontScale="55000" lnSpcReduction="20000"/>
          </a:bodyPr>
          <a:lstStyle/>
          <a:p>
            <a:r>
              <a:rPr lang="ja-JP" altLang="en-US" dirty="0"/>
              <a:t>中小企業共通</a:t>
            </a:r>
            <a:r>
              <a:rPr lang="en-US" altLang="ja-JP" dirty="0"/>
              <a:t>EDI</a:t>
            </a:r>
            <a:r>
              <a:rPr lang="ja-JP" altLang="en-US" dirty="0"/>
              <a:t>の</a:t>
            </a:r>
            <a:r>
              <a:rPr lang="en-US" altLang="ja-JP" dirty="0"/>
              <a:t>NW</a:t>
            </a:r>
            <a:r>
              <a:rPr lang="ja-JP" altLang="en-US" dirty="0"/>
              <a:t>構成は</a:t>
            </a:r>
            <a:r>
              <a:rPr lang="en-US" altLang="ja-JP" dirty="0"/>
              <a:t>4</a:t>
            </a:r>
            <a:r>
              <a:rPr lang="ja-JP" altLang="en-US" dirty="0"/>
              <a:t>コーナーモデル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→すべての共通</a:t>
            </a:r>
            <a:r>
              <a:rPr lang="en-US" altLang="ja-JP" dirty="0"/>
              <a:t>EDI</a:t>
            </a:r>
            <a:r>
              <a:rPr lang="ja-JP" altLang="en-US" dirty="0"/>
              <a:t>ユーザーは共通</a:t>
            </a:r>
            <a:r>
              <a:rPr lang="en-US" altLang="ja-JP" dirty="0"/>
              <a:t>EDI</a:t>
            </a:r>
            <a:r>
              <a:rPr lang="ja-JP" altLang="en-US" dirty="0"/>
              <a:t>プロバイダ経由で相互に接続する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→多プロバイダ問題を引き起こさないために共通</a:t>
            </a:r>
            <a:r>
              <a:rPr lang="en-US" altLang="ja-JP" dirty="0"/>
              <a:t>EDI</a:t>
            </a:r>
            <a:r>
              <a:rPr lang="ja-JP" altLang="en-US" dirty="0"/>
              <a:t>プロバイダは相互にデータ連携する</a:t>
            </a:r>
            <a:endParaRPr lang="en-US" altLang="ja-JP" dirty="0"/>
          </a:p>
          <a:p>
            <a:r>
              <a:rPr lang="ja-JP" altLang="en-US" dirty="0"/>
              <a:t>売り手、買い手の業務アプリ固有のフォーマット変換をユーザーの負担にならないようにするため、共通</a:t>
            </a:r>
            <a:r>
              <a:rPr lang="en-US" altLang="ja-JP" dirty="0"/>
              <a:t>EDI</a:t>
            </a:r>
            <a:r>
              <a:rPr lang="ja-JP" altLang="en-US" dirty="0"/>
              <a:t>プロバイダが安価にフォーマット変換サービスを提供することにより中小企業の</a:t>
            </a:r>
            <a:r>
              <a:rPr lang="en-US" altLang="ja-JP" dirty="0"/>
              <a:t>EDI</a:t>
            </a:r>
            <a:r>
              <a:rPr lang="ja-JP" altLang="en-US" dirty="0"/>
              <a:t>利用を可能にした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→この構成とサービスが既存業界</a:t>
            </a:r>
            <a:r>
              <a:rPr lang="en-US" altLang="ja-JP" dirty="0"/>
              <a:t>EDI</a:t>
            </a:r>
            <a:r>
              <a:rPr lang="ja-JP" altLang="en-US" dirty="0"/>
              <a:t>の</a:t>
            </a:r>
            <a:r>
              <a:rPr lang="en-US" altLang="ja-JP" dirty="0"/>
              <a:t>NW</a:t>
            </a:r>
            <a:r>
              <a:rPr lang="ja-JP" altLang="en-US" dirty="0"/>
              <a:t>構成と異なる点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AC1E9FF-5138-4769-90DE-FF5AA5B235B1}"/>
              </a:ext>
            </a:extLst>
          </p:cNvPr>
          <p:cNvSpPr/>
          <p:nvPr/>
        </p:nvSpPr>
        <p:spPr>
          <a:xfrm>
            <a:off x="543926" y="2014224"/>
            <a:ext cx="2044263" cy="7605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3CD2E6-E4E5-419B-AB9E-E600DFF7BFE6}"/>
              </a:ext>
            </a:extLst>
          </p:cNvPr>
          <p:cNvSpPr/>
          <p:nvPr/>
        </p:nvSpPr>
        <p:spPr>
          <a:xfrm>
            <a:off x="659539" y="2354323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注文書発行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AA67821-7DB2-4C7E-9255-F2C8BD7CE7F1}"/>
              </a:ext>
            </a:extLst>
          </p:cNvPr>
          <p:cNvSpPr/>
          <p:nvPr/>
        </p:nvSpPr>
        <p:spPr>
          <a:xfrm>
            <a:off x="1610726" y="2354323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送信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273822-42F2-422E-9CBB-21897B85B38A}"/>
              </a:ext>
            </a:extLst>
          </p:cNvPr>
          <p:cNvSpPr txBox="1"/>
          <p:nvPr/>
        </p:nvSpPr>
        <p:spPr>
          <a:xfrm>
            <a:off x="987987" y="2041289"/>
            <a:ext cx="114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売り手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02CCDC4-B09B-49BA-ADB6-CBC860932328}"/>
              </a:ext>
            </a:extLst>
          </p:cNvPr>
          <p:cNvSpPr/>
          <p:nvPr/>
        </p:nvSpPr>
        <p:spPr>
          <a:xfrm>
            <a:off x="6371935" y="2008976"/>
            <a:ext cx="2044263" cy="7605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714E2C-0303-497B-B49B-7B269A7EDDD0}"/>
              </a:ext>
            </a:extLst>
          </p:cNvPr>
          <p:cNvSpPr/>
          <p:nvPr/>
        </p:nvSpPr>
        <p:spPr>
          <a:xfrm>
            <a:off x="7349397" y="2354325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注文書受領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28BDC89-240D-4B3E-9266-956BA839B6EC}"/>
              </a:ext>
            </a:extLst>
          </p:cNvPr>
          <p:cNvSpPr/>
          <p:nvPr/>
        </p:nvSpPr>
        <p:spPr>
          <a:xfrm>
            <a:off x="6492804" y="2351702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受信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C0472C-76AA-4B71-BC3B-4A81D350FF0A}"/>
              </a:ext>
            </a:extLst>
          </p:cNvPr>
          <p:cNvSpPr txBox="1"/>
          <p:nvPr/>
        </p:nvSpPr>
        <p:spPr>
          <a:xfrm>
            <a:off x="6821252" y="2051806"/>
            <a:ext cx="114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買い手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5AEE302-C893-424A-A75B-290974FCC29A}"/>
              </a:ext>
            </a:extLst>
          </p:cNvPr>
          <p:cNvSpPr/>
          <p:nvPr/>
        </p:nvSpPr>
        <p:spPr>
          <a:xfrm>
            <a:off x="3702285" y="2308341"/>
            <a:ext cx="1697443" cy="4335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共通</a:t>
            </a:r>
            <a:r>
              <a:rPr kumimoji="1" lang="en-US" altLang="ja-JP" sz="1400" b="1" dirty="0"/>
              <a:t>EDI</a:t>
            </a:r>
            <a:r>
              <a:rPr kumimoji="1" lang="ja-JP" altLang="en-US" sz="1400" b="1" dirty="0"/>
              <a:t>プロバイダ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C9AB556-76CA-4248-A75C-6375B61E2698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467319" y="2522484"/>
            <a:ext cx="9971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0E9A67A-B806-4460-9A50-262D36D029DB}"/>
              </a:ext>
            </a:extLst>
          </p:cNvPr>
          <p:cNvCxnSpPr>
            <a:cxnSpLocks/>
            <a:stCxn id="82" idx="3"/>
            <a:endCxn id="13" idx="1"/>
          </p:cNvCxnSpPr>
          <p:nvPr/>
        </p:nvCxnSpPr>
        <p:spPr>
          <a:xfrm>
            <a:off x="5654588" y="2525119"/>
            <a:ext cx="838216" cy="5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8043FAE-49B9-4D01-99C4-E9DEA79C393D}"/>
              </a:ext>
            </a:extLst>
          </p:cNvPr>
          <p:cNvSpPr/>
          <p:nvPr/>
        </p:nvSpPr>
        <p:spPr>
          <a:xfrm>
            <a:off x="549186" y="3133585"/>
            <a:ext cx="2044263" cy="7605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26DCEC-6773-4253-AE9F-19A6BED5BE00}"/>
              </a:ext>
            </a:extLst>
          </p:cNvPr>
          <p:cNvSpPr/>
          <p:nvPr/>
        </p:nvSpPr>
        <p:spPr>
          <a:xfrm>
            <a:off x="664799" y="3473684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注文書発行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FCBA62D-19CF-4020-B161-FF58DF78A2D8}"/>
              </a:ext>
            </a:extLst>
          </p:cNvPr>
          <p:cNvSpPr/>
          <p:nvPr/>
        </p:nvSpPr>
        <p:spPr>
          <a:xfrm>
            <a:off x="1615986" y="3473684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送信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BAA3F3-4D0A-4543-9FE1-9A56A2C69042}"/>
              </a:ext>
            </a:extLst>
          </p:cNvPr>
          <p:cNvSpPr txBox="1"/>
          <p:nvPr/>
        </p:nvSpPr>
        <p:spPr>
          <a:xfrm>
            <a:off x="993247" y="3171160"/>
            <a:ext cx="114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売り手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CC3EAB1-7D74-4F8F-BE66-E9ABCED9834F}"/>
              </a:ext>
            </a:extLst>
          </p:cNvPr>
          <p:cNvSpPr/>
          <p:nvPr/>
        </p:nvSpPr>
        <p:spPr>
          <a:xfrm>
            <a:off x="6377195" y="3153111"/>
            <a:ext cx="2044263" cy="730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4391B69-52A8-42BB-AE97-2BE180F0CB90}"/>
              </a:ext>
            </a:extLst>
          </p:cNvPr>
          <p:cNvSpPr/>
          <p:nvPr/>
        </p:nvSpPr>
        <p:spPr>
          <a:xfrm>
            <a:off x="7354657" y="3463174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注文書受領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18BA878-BAEE-4EEF-96C6-37BE27C8F5A7}"/>
              </a:ext>
            </a:extLst>
          </p:cNvPr>
          <p:cNvSpPr/>
          <p:nvPr/>
        </p:nvSpPr>
        <p:spPr>
          <a:xfrm>
            <a:off x="6498064" y="3465806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受信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B8D51E8-567D-4943-9295-2D9D11C66B02}"/>
              </a:ext>
            </a:extLst>
          </p:cNvPr>
          <p:cNvSpPr txBox="1"/>
          <p:nvPr/>
        </p:nvSpPr>
        <p:spPr>
          <a:xfrm>
            <a:off x="6831806" y="3155411"/>
            <a:ext cx="114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買い手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376A984-2201-405D-B35B-FF5DAADA0B8C}"/>
              </a:ext>
            </a:extLst>
          </p:cNvPr>
          <p:cNvSpPr/>
          <p:nvPr/>
        </p:nvSpPr>
        <p:spPr>
          <a:xfrm>
            <a:off x="3707545" y="3430213"/>
            <a:ext cx="1697443" cy="442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共通</a:t>
            </a:r>
            <a:r>
              <a:rPr kumimoji="1" lang="en-US" altLang="ja-JP" sz="1400" b="1" dirty="0"/>
              <a:t>EDI</a:t>
            </a:r>
            <a:r>
              <a:rPr kumimoji="1" lang="ja-JP" altLang="en-US" sz="1400" b="1" dirty="0"/>
              <a:t>プロバイダ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021938-967D-44B6-850C-392869D7A26B}"/>
              </a:ext>
            </a:extLst>
          </p:cNvPr>
          <p:cNvCxnSpPr>
            <a:cxnSpLocks/>
            <a:stCxn id="22" idx="3"/>
            <a:endCxn id="86" idx="1"/>
          </p:cNvCxnSpPr>
          <p:nvPr/>
        </p:nvCxnSpPr>
        <p:spPr>
          <a:xfrm>
            <a:off x="2472579" y="3652360"/>
            <a:ext cx="967013" cy="1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4D9DE15-4982-4524-AF85-13A7CE69C19A}"/>
              </a:ext>
            </a:extLst>
          </p:cNvPr>
          <p:cNvCxnSpPr>
            <a:cxnSpLocks/>
            <a:stCxn id="85" idx="3"/>
            <a:endCxn id="26" idx="1"/>
          </p:cNvCxnSpPr>
          <p:nvPr/>
        </p:nvCxnSpPr>
        <p:spPr>
          <a:xfrm flipV="1">
            <a:off x="5674334" y="3644482"/>
            <a:ext cx="823730" cy="9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A19F00D-D443-403A-985F-50C409416EC3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4551007" y="2741897"/>
            <a:ext cx="5260" cy="6883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21670D2-5327-4925-A178-6B0B015B5D44}"/>
              </a:ext>
            </a:extLst>
          </p:cNvPr>
          <p:cNvSpPr/>
          <p:nvPr/>
        </p:nvSpPr>
        <p:spPr>
          <a:xfrm>
            <a:off x="3896732" y="2014224"/>
            <a:ext cx="1324304" cy="28605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ゲートウェイ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008066A-70F6-4E93-B22B-E9B7717352CA}"/>
              </a:ext>
            </a:extLst>
          </p:cNvPr>
          <p:cNvSpPr/>
          <p:nvPr/>
        </p:nvSpPr>
        <p:spPr>
          <a:xfrm>
            <a:off x="3702284" y="1191558"/>
            <a:ext cx="1697443" cy="408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外部の標準</a:t>
            </a:r>
            <a:r>
              <a:rPr kumimoji="1" lang="en-US" altLang="ja-JP" sz="1400" b="1" dirty="0"/>
              <a:t>EDI</a:t>
            </a:r>
            <a:endParaRPr kumimoji="1" lang="ja-JP" altLang="en-US" sz="1400" b="1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B3FB35A-FF82-434D-9C6A-94093EEB4624}"/>
              </a:ext>
            </a:extLst>
          </p:cNvPr>
          <p:cNvCxnSpPr>
            <a:stCxn id="33" idx="0"/>
            <a:endCxn id="40" idx="2"/>
          </p:cNvCxnSpPr>
          <p:nvPr/>
        </p:nvCxnSpPr>
        <p:spPr>
          <a:xfrm flipH="1" flipV="1">
            <a:off x="4551006" y="1600433"/>
            <a:ext cx="7878" cy="4137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ADA1351-5DEB-4A17-BE0E-B9375ED8BB90}"/>
              </a:ext>
            </a:extLst>
          </p:cNvPr>
          <p:cNvCxnSpPr/>
          <p:nvPr/>
        </p:nvCxnSpPr>
        <p:spPr>
          <a:xfrm flipH="1" flipV="1">
            <a:off x="4582537" y="3823383"/>
            <a:ext cx="7878" cy="4137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89786A25-B794-4439-88D9-07DBF0E3C2C9}"/>
              </a:ext>
            </a:extLst>
          </p:cNvPr>
          <p:cNvSpPr/>
          <p:nvPr/>
        </p:nvSpPr>
        <p:spPr>
          <a:xfrm>
            <a:off x="3404776" y="2195177"/>
            <a:ext cx="378367" cy="1956409"/>
          </a:xfrm>
          <a:prstGeom prst="ellipse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3E074E1D-39E6-4CB4-8F0D-11861C8248A2}"/>
              </a:ext>
            </a:extLst>
          </p:cNvPr>
          <p:cNvSpPr/>
          <p:nvPr/>
        </p:nvSpPr>
        <p:spPr>
          <a:xfrm>
            <a:off x="5359036" y="2205694"/>
            <a:ext cx="378367" cy="1956409"/>
          </a:xfrm>
          <a:prstGeom prst="ellipse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吹き出し: 線 75">
            <a:extLst>
              <a:ext uri="{FF2B5EF4-FFF2-40B4-BE49-F238E27FC236}">
                <a16:creationId xmlns:a16="http://schemas.microsoft.com/office/drawing/2014/main" id="{F6ABB482-411B-46C8-B392-74607A14145E}"/>
              </a:ext>
            </a:extLst>
          </p:cNvPr>
          <p:cNvSpPr/>
          <p:nvPr/>
        </p:nvSpPr>
        <p:spPr>
          <a:xfrm>
            <a:off x="635882" y="1388320"/>
            <a:ext cx="1826177" cy="549045"/>
          </a:xfrm>
          <a:prstGeom prst="borderCallout1">
            <a:avLst>
              <a:gd name="adj1" fmla="val 18750"/>
              <a:gd name="adj2" fmla="val 104049"/>
              <a:gd name="adj3" fmla="val 202472"/>
              <a:gd name="adj4" fmla="val 1277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売り手のフォーマットで送信</a:t>
            </a:r>
          </a:p>
        </p:txBody>
      </p:sp>
      <p:sp>
        <p:nvSpPr>
          <p:cNvPr id="79" name="吹き出し: 線 78">
            <a:extLst>
              <a:ext uri="{FF2B5EF4-FFF2-40B4-BE49-F238E27FC236}">
                <a16:creationId xmlns:a16="http://schemas.microsoft.com/office/drawing/2014/main" id="{61624635-E877-4EBD-83F0-312109074AD3}"/>
              </a:ext>
            </a:extLst>
          </p:cNvPr>
          <p:cNvSpPr/>
          <p:nvPr/>
        </p:nvSpPr>
        <p:spPr>
          <a:xfrm>
            <a:off x="1428049" y="4070599"/>
            <a:ext cx="2036383" cy="549045"/>
          </a:xfrm>
          <a:prstGeom prst="borderCallout1">
            <a:avLst>
              <a:gd name="adj1" fmla="val 8222"/>
              <a:gd name="adj2" fmla="val 104913"/>
              <a:gd name="adj3" fmla="val -192830"/>
              <a:gd name="adj4" fmla="val 1505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共通</a:t>
            </a:r>
            <a:r>
              <a:rPr kumimoji="1" lang="en-US" altLang="ja-JP" sz="1200" dirty="0">
                <a:solidFill>
                  <a:schemeClr val="tx1"/>
                </a:solidFill>
              </a:rPr>
              <a:t>EDI</a:t>
            </a:r>
            <a:r>
              <a:rPr kumimoji="1" lang="ja-JP" altLang="en-US" sz="1200" dirty="0">
                <a:solidFill>
                  <a:schemeClr val="tx1"/>
                </a:solidFill>
              </a:rPr>
              <a:t>プロバイダは共通</a:t>
            </a:r>
            <a:r>
              <a:rPr kumimoji="1" lang="en-US" altLang="ja-JP" sz="1200" dirty="0">
                <a:solidFill>
                  <a:schemeClr val="tx1"/>
                </a:solidFill>
              </a:rPr>
              <a:t>EDI</a:t>
            </a:r>
            <a:r>
              <a:rPr kumimoji="1" lang="ja-JP" altLang="en-US" sz="1200" dirty="0">
                <a:solidFill>
                  <a:schemeClr val="tx1"/>
                </a:solidFill>
              </a:rPr>
              <a:t>フォーマットで相互に</a:t>
            </a:r>
            <a:r>
              <a:rPr kumimoji="1" lang="en-US" altLang="ja-JP" sz="1200" dirty="0">
                <a:solidFill>
                  <a:schemeClr val="tx1"/>
                </a:solidFill>
              </a:rPr>
              <a:t>EDI</a:t>
            </a:r>
            <a:r>
              <a:rPr kumimoji="1" lang="ja-JP" altLang="en-US" sz="1200" dirty="0">
                <a:solidFill>
                  <a:schemeClr val="tx1"/>
                </a:solidFill>
              </a:rPr>
              <a:t>データを交換</a:t>
            </a:r>
          </a:p>
        </p:txBody>
      </p:sp>
      <p:sp>
        <p:nvSpPr>
          <p:cNvPr id="80" name="Line 6">
            <a:extLst>
              <a:ext uri="{FF2B5EF4-FFF2-40B4-BE49-F238E27FC236}">
                <a16:creationId xmlns:a16="http://schemas.microsoft.com/office/drawing/2014/main" id="{DB800052-F3A7-496F-B2C0-7149555D7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-23633" y="613869"/>
            <a:ext cx="9144000" cy="0"/>
          </a:xfrm>
          <a:prstGeom prst="line">
            <a:avLst/>
          </a:prstGeom>
          <a:noFill/>
          <a:ln w="38100">
            <a:solidFill>
              <a:srgbClr val="F79646">
                <a:lumMod val="7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072C755-760C-49E4-9064-A9CC6791A45C}"/>
              </a:ext>
            </a:extLst>
          </p:cNvPr>
          <p:cNvSpPr/>
          <p:nvPr/>
        </p:nvSpPr>
        <p:spPr>
          <a:xfrm>
            <a:off x="3464432" y="2305706"/>
            <a:ext cx="265370" cy="4335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変換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C4E0F43-1F75-41B1-B15C-E628100D10E7}"/>
              </a:ext>
            </a:extLst>
          </p:cNvPr>
          <p:cNvSpPr/>
          <p:nvPr/>
        </p:nvSpPr>
        <p:spPr>
          <a:xfrm>
            <a:off x="5389218" y="2308341"/>
            <a:ext cx="265370" cy="4335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変換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88019B5-14AC-4C24-9E03-1E888EC1366D}"/>
              </a:ext>
            </a:extLst>
          </p:cNvPr>
          <p:cNvSpPr/>
          <p:nvPr/>
        </p:nvSpPr>
        <p:spPr>
          <a:xfrm>
            <a:off x="5408964" y="3436913"/>
            <a:ext cx="265370" cy="4335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変換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C55535-F360-4F9F-B014-A94A057E640B}"/>
              </a:ext>
            </a:extLst>
          </p:cNvPr>
          <p:cNvSpPr/>
          <p:nvPr/>
        </p:nvSpPr>
        <p:spPr>
          <a:xfrm>
            <a:off x="3439592" y="3436899"/>
            <a:ext cx="265370" cy="4335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変換</a:t>
            </a:r>
          </a:p>
        </p:txBody>
      </p:sp>
      <p:sp>
        <p:nvSpPr>
          <p:cNvPr id="95" name="吹き出し: 線 94">
            <a:extLst>
              <a:ext uri="{FF2B5EF4-FFF2-40B4-BE49-F238E27FC236}">
                <a16:creationId xmlns:a16="http://schemas.microsoft.com/office/drawing/2014/main" id="{18A7F20B-7269-45F1-8F8C-92895AAE01E9}"/>
              </a:ext>
            </a:extLst>
          </p:cNvPr>
          <p:cNvSpPr/>
          <p:nvPr/>
        </p:nvSpPr>
        <p:spPr>
          <a:xfrm>
            <a:off x="6371935" y="1147075"/>
            <a:ext cx="2254435" cy="549045"/>
          </a:xfrm>
          <a:prstGeom prst="borderCallout1">
            <a:avLst>
              <a:gd name="adj1" fmla="val 13007"/>
              <a:gd name="adj2" fmla="val -3576"/>
              <a:gd name="adj3" fmla="val 181414"/>
              <a:gd name="adj4" fmla="val -7978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共通</a:t>
            </a:r>
            <a:r>
              <a:rPr kumimoji="1" lang="en-US" altLang="ja-JP" sz="1200" dirty="0">
                <a:solidFill>
                  <a:schemeClr val="tx1"/>
                </a:solidFill>
              </a:rPr>
              <a:t>EDI</a:t>
            </a:r>
            <a:r>
              <a:rPr kumimoji="1" lang="ja-JP" altLang="en-US" sz="1200" dirty="0">
                <a:solidFill>
                  <a:schemeClr val="tx1"/>
                </a:solidFill>
              </a:rPr>
              <a:t>プロバイダは外部の</a:t>
            </a:r>
            <a:r>
              <a:rPr kumimoji="1" lang="en-US" altLang="ja-JP" sz="1200" dirty="0">
                <a:solidFill>
                  <a:schemeClr val="tx1"/>
                </a:solidFill>
              </a:rPr>
              <a:t>EDI</a:t>
            </a:r>
            <a:r>
              <a:rPr kumimoji="1" lang="ja-JP" altLang="en-US" sz="1200" dirty="0">
                <a:solidFill>
                  <a:schemeClr val="tx1"/>
                </a:solidFill>
              </a:rPr>
              <a:t>とゲートウェイ経由で連携</a:t>
            </a:r>
          </a:p>
        </p:txBody>
      </p:sp>
      <p:sp>
        <p:nvSpPr>
          <p:cNvPr id="77" name="吹き出し: 線 76">
            <a:extLst>
              <a:ext uri="{FF2B5EF4-FFF2-40B4-BE49-F238E27FC236}">
                <a16:creationId xmlns:a16="http://schemas.microsoft.com/office/drawing/2014/main" id="{D5B476E6-A1DC-4947-AA41-4A5A29FAE1D1}"/>
              </a:ext>
            </a:extLst>
          </p:cNvPr>
          <p:cNvSpPr/>
          <p:nvPr/>
        </p:nvSpPr>
        <p:spPr>
          <a:xfrm>
            <a:off x="6480975" y="4112201"/>
            <a:ext cx="2389755" cy="549045"/>
          </a:xfrm>
          <a:prstGeom prst="borderCallout1">
            <a:avLst>
              <a:gd name="adj1" fmla="val 11093"/>
              <a:gd name="adj2" fmla="val -8756"/>
              <a:gd name="adj3" fmla="val -101901"/>
              <a:gd name="adj4" fmla="val -384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共通</a:t>
            </a:r>
            <a:r>
              <a:rPr kumimoji="1" lang="en-US" altLang="ja-JP" sz="1200" dirty="0">
                <a:solidFill>
                  <a:schemeClr val="tx1"/>
                </a:solidFill>
              </a:rPr>
              <a:t>EDI</a:t>
            </a:r>
            <a:r>
              <a:rPr kumimoji="1" lang="ja-JP" altLang="en-US" sz="1200" dirty="0">
                <a:solidFill>
                  <a:schemeClr val="tx1"/>
                </a:solidFill>
              </a:rPr>
              <a:t>プロバイダは共通</a:t>
            </a:r>
            <a:r>
              <a:rPr kumimoji="1" lang="en-US" altLang="ja-JP" sz="1200" dirty="0">
                <a:solidFill>
                  <a:schemeClr val="tx1"/>
                </a:solidFill>
              </a:rPr>
              <a:t>EDI</a:t>
            </a:r>
            <a:r>
              <a:rPr kumimoji="1" lang="ja-JP" altLang="en-US" sz="1200" dirty="0">
                <a:solidFill>
                  <a:schemeClr val="tx1"/>
                </a:solidFill>
              </a:rPr>
              <a:t>フォーマットを売り手のフォーマットへ再変換して送信</a:t>
            </a:r>
          </a:p>
        </p:txBody>
      </p:sp>
      <p:sp>
        <p:nvSpPr>
          <p:cNvPr id="78" name="吹き出し: 線 77">
            <a:extLst>
              <a:ext uri="{FF2B5EF4-FFF2-40B4-BE49-F238E27FC236}">
                <a16:creationId xmlns:a16="http://schemas.microsoft.com/office/drawing/2014/main" id="{B15ECE81-E9BB-47A7-9596-ABE4D963AFFD}"/>
              </a:ext>
            </a:extLst>
          </p:cNvPr>
          <p:cNvSpPr/>
          <p:nvPr/>
        </p:nvSpPr>
        <p:spPr>
          <a:xfrm>
            <a:off x="751490" y="763547"/>
            <a:ext cx="2128379" cy="549045"/>
          </a:xfrm>
          <a:prstGeom prst="borderCallout1">
            <a:avLst>
              <a:gd name="adj1" fmla="val 11093"/>
              <a:gd name="adj2" fmla="val 104049"/>
              <a:gd name="adj3" fmla="val 305844"/>
              <a:gd name="adj4" fmla="val 13633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共通</a:t>
            </a:r>
            <a:r>
              <a:rPr kumimoji="1" lang="en-US" altLang="ja-JP" sz="1200" dirty="0">
                <a:solidFill>
                  <a:schemeClr val="tx1"/>
                </a:solidFill>
              </a:rPr>
              <a:t>EDI</a:t>
            </a:r>
            <a:r>
              <a:rPr kumimoji="1" lang="ja-JP" altLang="en-US" sz="1200" dirty="0">
                <a:solidFill>
                  <a:schemeClr val="tx1"/>
                </a:solidFill>
              </a:rPr>
              <a:t>プロバイダは買い手のフォーマットを共通</a:t>
            </a:r>
            <a:r>
              <a:rPr kumimoji="1" lang="en-US" altLang="ja-JP" sz="1200" dirty="0">
                <a:solidFill>
                  <a:schemeClr val="tx1"/>
                </a:solidFill>
              </a:rPr>
              <a:t>EDI</a:t>
            </a:r>
            <a:r>
              <a:rPr kumimoji="1" lang="ja-JP" altLang="en-US" sz="1200" dirty="0">
                <a:solidFill>
                  <a:schemeClr val="tx1"/>
                </a:solidFill>
              </a:rPr>
              <a:t>フォーマットへ変換</a:t>
            </a:r>
          </a:p>
        </p:txBody>
      </p:sp>
    </p:spTree>
    <p:extLst>
      <p:ext uri="{BB962C8B-B14F-4D97-AF65-F5344CB8AC3E}">
        <p14:creationId xmlns:p14="http://schemas.microsoft.com/office/powerpoint/2010/main" val="83820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9166B-B34A-4055-A042-AEAD09AA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55" y="85727"/>
            <a:ext cx="7886700" cy="637504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/>
              <a:t>業界</a:t>
            </a:r>
            <a:r>
              <a:rPr lang="en-US" altLang="ja-JP" sz="3600" dirty="0"/>
              <a:t>EDI</a:t>
            </a:r>
            <a:r>
              <a:rPr lang="ja-JP" altLang="en-US" sz="3600" dirty="0"/>
              <a:t>の</a:t>
            </a:r>
            <a:r>
              <a:rPr lang="en-US" altLang="ja-JP" sz="3600" dirty="0"/>
              <a:t>NW</a:t>
            </a:r>
            <a:endParaRPr lang="ja-JP" altLang="en-US" sz="3600" dirty="0"/>
          </a:p>
        </p:txBody>
      </p:sp>
      <p:sp>
        <p:nvSpPr>
          <p:cNvPr id="96" name="コンテンツ プレースホルダー 95">
            <a:extLst>
              <a:ext uri="{FF2B5EF4-FFF2-40B4-BE49-F238E27FC236}">
                <a16:creationId xmlns:a16="http://schemas.microsoft.com/office/drawing/2014/main" id="{1B8A5185-838E-4CB2-9F7A-B8B3BA06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03065"/>
            <a:ext cx="7886700" cy="1583120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dirty="0"/>
              <a:t>業界</a:t>
            </a:r>
            <a:r>
              <a:rPr lang="en-US" altLang="ja-JP" dirty="0"/>
              <a:t>EDI</a:t>
            </a:r>
            <a:r>
              <a:rPr lang="ja-JP" altLang="en-US" dirty="0"/>
              <a:t>の</a:t>
            </a:r>
            <a:r>
              <a:rPr lang="en-US" altLang="ja-JP" dirty="0"/>
              <a:t>NW</a:t>
            </a:r>
            <a:r>
              <a:rPr lang="ja-JP" altLang="en-US" dirty="0"/>
              <a:t>構成は</a:t>
            </a:r>
            <a:r>
              <a:rPr lang="en-US" altLang="ja-JP" dirty="0"/>
              <a:t>1</a:t>
            </a:r>
            <a:r>
              <a:rPr lang="ja-JP" altLang="en-US" dirty="0"/>
              <a:t>対１接続が原則。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→トランスレータを買い手、売り手が導入して変換する</a:t>
            </a:r>
            <a:endParaRPr lang="en-US" altLang="ja-JP" dirty="0"/>
          </a:p>
          <a:p>
            <a:r>
              <a:rPr lang="en-US" altLang="ja-JP" dirty="0"/>
              <a:t>VAN</a:t>
            </a:r>
            <a:r>
              <a:rPr lang="ja-JP" altLang="en-US" dirty="0"/>
              <a:t>サービスも提供されている。送信先の振分サービスを提供。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→フォーマットは</a:t>
            </a:r>
            <a:r>
              <a:rPr lang="en-US" altLang="ja-JP" dirty="0"/>
              <a:t>1</a:t>
            </a:r>
            <a:r>
              <a:rPr lang="ja-JP" altLang="en-US" dirty="0"/>
              <a:t>対１接続と同様に買い手、売り手が変換。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→このモデルは</a:t>
            </a:r>
            <a:r>
              <a:rPr lang="en-US" altLang="ja-JP" dirty="0"/>
              <a:t>3</a:t>
            </a:r>
            <a:r>
              <a:rPr lang="ja-JP" altLang="en-US" dirty="0"/>
              <a:t>コーナーモデル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AC1E9FF-5138-4769-90DE-FF5AA5B235B1}"/>
              </a:ext>
            </a:extLst>
          </p:cNvPr>
          <p:cNvSpPr/>
          <p:nvPr/>
        </p:nvSpPr>
        <p:spPr>
          <a:xfrm>
            <a:off x="557977" y="1658958"/>
            <a:ext cx="2987550" cy="7605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3CD2E6-E4E5-419B-AB9E-E600DFF7BFE6}"/>
              </a:ext>
            </a:extLst>
          </p:cNvPr>
          <p:cNvSpPr/>
          <p:nvPr/>
        </p:nvSpPr>
        <p:spPr>
          <a:xfrm>
            <a:off x="673590" y="1999057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注文書発行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AA67821-7DB2-4C7E-9255-F2C8BD7CE7F1}"/>
              </a:ext>
            </a:extLst>
          </p:cNvPr>
          <p:cNvSpPr/>
          <p:nvPr/>
        </p:nvSpPr>
        <p:spPr>
          <a:xfrm>
            <a:off x="2575959" y="1999057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送信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273822-42F2-422E-9CBB-21897B85B38A}"/>
              </a:ext>
            </a:extLst>
          </p:cNvPr>
          <p:cNvSpPr txBox="1"/>
          <p:nvPr/>
        </p:nvSpPr>
        <p:spPr>
          <a:xfrm>
            <a:off x="1522297" y="1703813"/>
            <a:ext cx="114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売り手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02CCDC4-B09B-49BA-ADB6-CBC860932328}"/>
              </a:ext>
            </a:extLst>
          </p:cNvPr>
          <p:cNvSpPr/>
          <p:nvPr/>
        </p:nvSpPr>
        <p:spPr>
          <a:xfrm>
            <a:off x="5605610" y="1653710"/>
            <a:ext cx="2987550" cy="7605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714E2C-0303-497B-B49B-7B269A7EDDD0}"/>
              </a:ext>
            </a:extLst>
          </p:cNvPr>
          <p:cNvSpPr/>
          <p:nvPr/>
        </p:nvSpPr>
        <p:spPr>
          <a:xfrm>
            <a:off x="7526359" y="1993804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注文書受領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28BDC89-240D-4B3E-9266-956BA839B6EC}"/>
              </a:ext>
            </a:extLst>
          </p:cNvPr>
          <p:cNvSpPr/>
          <p:nvPr/>
        </p:nvSpPr>
        <p:spPr>
          <a:xfrm>
            <a:off x="5739601" y="1996436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受信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C0472C-76AA-4B71-BC3B-4A81D350FF0A}"/>
              </a:ext>
            </a:extLst>
          </p:cNvPr>
          <p:cNvSpPr txBox="1"/>
          <p:nvPr/>
        </p:nvSpPr>
        <p:spPr>
          <a:xfrm>
            <a:off x="6525250" y="1696541"/>
            <a:ext cx="117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買い手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C9AB556-76CA-4248-A75C-6375B61E269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432552" y="2175112"/>
            <a:ext cx="2307049" cy="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線 75">
            <a:extLst>
              <a:ext uri="{FF2B5EF4-FFF2-40B4-BE49-F238E27FC236}">
                <a16:creationId xmlns:a16="http://schemas.microsoft.com/office/drawing/2014/main" id="{F6ABB482-411B-46C8-B392-74607A14145E}"/>
              </a:ext>
            </a:extLst>
          </p:cNvPr>
          <p:cNvSpPr/>
          <p:nvPr/>
        </p:nvSpPr>
        <p:spPr>
          <a:xfrm>
            <a:off x="162908" y="940398"/>
            <a:ext cx="2023241" cy="549045"/>
          </a:xfrm>
          <a:prstGeom prst="borderCallout1">
            <a:avLst>
              <a:gd name="adj1" fmla="val 18750"/>
              <a:gd name="adj2" fmla="val 104049"/>
              <a:gd name="adj3" fmla="val 211086"/>
              <a:gd name="adj4" fmla="val 11595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売り手の自社フォーマットを業界標準フォーマットに変換して送信</a:t>
            </a:r>
          </a:p>
        </p:txBody>
      </p:sp>
      <p:sp>
        <p:nvSpPr>
          <p:cNvPr id="80" name="Line 6">
            <a:extLst>
              <a:ext uri="{FF2B5EF4-FFF2-40B4-BE49-F238E27FC236}">
                <a16:creationId xmlns:a16="http://schemas.microsoft.com/office/drawing/2014/main" id="{DB800052-F3A7-496F-B2C0-7149555D7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696"/>
            <a:ext cx="9144000" cy="0"/>
          </a:xfrm>
          <a:prstGeom prst="line">
            <a:avLst/>
          </a:prstGeom>
          <a:noFill/>
          <a:ln w="38100">
            <a:solidFill>
              <a:srgbClr val="F79646">
                <a:lumMod val="7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sp>
        <p:nvSpPr>
          <p:cNvPr id="95" name="吹き出し: 線 94">
            <a:extLst>
              <a:ext uri="{FF2B5EF4-FFF2-40B4-BE49-F238E27FC236}">
                <a16:creationId xmlns:a16="http://schemas.microsoft.com/office/drawing/2014/main" id="{18A7F20B-7269-45F1-8F8C-92895AAE01E9}"/>
              </a:ext>
            </a:extLst>
          </p:cNvPr>
          <p:cNvSpPr/>
          <p:nvPr/>
        </p:nvSpPr>
        <p:spPr>
          <a:xfrm>
            <a:off x="7151567" y="913948"/>
            <a:ext cx="1864891" cy="549045"/>
          </a:xfrm>
          <a:prstGeom prst="borderCallout1">
            <a:avLst>
              <a:gd name="adj1" fmla="val 13007"/>
              <a:gd name="adj2" fmla="val -3576"/>
              <a:gd name="adj3" fmla="val 208214"/>
              <a:gd name="adj4" fmla="val -225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業界標準フォーマットを買手の自社フォーマットに変換して取込み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19F69A2-32A2-4B34-A5B0-0B6ADF43AF46}"/>
              </a:ext>
            </a:extLst>
          </p:cNvPr>
          <p:cNvSpPr/>
          <p:nvPr/>
        </p:nvSpPr>
        <p:spPr>
          <a:xfrm>
            <a:off x="1614256" y="2005452"/>
            <a:ext cx="951188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標準データ変換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B7CEA01-08E2-4173-A55B-EC2A1F1EA278}"/>
              </a:ext>
            </a:extLst>
          </p:cNvPr>
          <p:cNvSpPr/>
          <p:nvPr/>
        </p:nvSpPr>
        <p:spPr>
          <a:xfrm>
            <a:off x="6601446" y="1993804"/>
            <a:ext cx="951188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標準データ変換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68F5843-C839-4893-99B3-CBC3BF24D897}"/>
              </a:ext>
            </a:extLst>
          </p:cNvPr>
          <p:cNvSpPr/>
          <p:nvPr/>
        </p:nvSpPr>
        <p:spPr>
          <a:xfrm>
            <a:off x="544595" y="3461964"/>
            <a:ext cx="2987550" cy="7605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A049D9E-EA01-47E6-A79C-126C15D2BB15}"/>
              </a:ext>
            </a:extLst>
          </p:cNvPr>
          <p:cNvSpPr/>
          <p:nvPr/>
        </p:nvSpPr>
        <p:spPr>
          <a:xfrm>
            <a:off x="660208" y="3802063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注文書発行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3A73208-8B66-42A2-8558-F7BC3C987515}"/>
              </a:ext>
            </a:extLst>
          </p:cNvPr>
          <p:cNvSpPr/>
          <p:nvPr/>
        </p:nvSpPr>
        <p:spPr>
          <a:xfrm>
            <a:off x="2562577" y="3802063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送信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BEAC6D8-F7DE-4D79-B7AA-270C2C7D6465}"/>
              </a:ext>
            </a:extLst>
          </p:cNvPr>
          <p:cNvSpPr txBox="1"/>
          <p:nvPr/>
        </p:nvSpPr>
        <p:spPr>
          <a:xfrm>
            <a:off x="1508915" y="3506819"/>
            <a:ext cx="114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売り手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AE505E19-234D-44B3-B152-FC0165A11AEF}"/>
              </a:ext>
            </a:extLst>
          </p:cNvPr>
          <p:cNvSpPr/>
          <p:nvPr/>
        </p:nvSpPr>
        <p:spPr>
          <a:xfrm>
            <a:off x="5642398" y="3453109"/>
            <a:ext cx="2987550" cy="7605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82E45AA-A16C-471E-88B5-D33B94E6DBC3}"/>
              </a:ext>
            </a:extLst>
          </p:cNvPr>
          <p:cNvSpPr/>
          <p:nvPr/>
        </p:nvSpPr>
        <p:spPr>
          <a:xfrm>
            <a:off x="7563147" y="3793203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請求書受領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AFD85BD-6438-4E9F-AB4B-E1F27FB2A4FE}"/>
              </a:ext>
            </a:extLst>
          </p:cNvPr>
          <p:cNvSpPr/>
          <p:nvPr/>
        </p:nvSpPr>
        <p:spPr>
          <a:xfrm>
            <a:off x="5776389" y="3795835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受信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72E873D-D4E3-4E1C-BA1B-45AD608957D4}"/>
              </a:ext>
            </a:extLst>
          </p:cNvPr>
          <p:cNvSpPr txBox="1"/>
          <p:nvPr/>
        </p:nvSpPr>
        <p:spPr>
          <a:xfrm>
            <a:off x="6562038" y="3495940"/>
            <a:ext cx="117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買い手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FD44EAB-064E-4455-81FA-F98D932D0484}"/>
              </a:ext>
            </a:extLst>
          </p:cNvPr>
          <p:cNvCxnSpPr>
            <a:cxnSpLocks/>
            <a:stCxn id="50" idx="3"/>
            <a:endCxn id="15" idx="1"/>
          </p:cNvCxnSpPr>
          <p:nvPr/>
        </p:nvCxnSpPr>
        <p:spPr>
          <a:xfrm flipV="1">
            <a:off x="3419170" y="3974822"/>
            <a:ext cx="574503" cy="5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534E0D8-AEF8-40A1-B609-57D4F79E74E0}"/>
              </a:ext>
            </a:extLst>
          </p:cNvPr>
          <p:cNvSpPr/>
          <p:nvPr/>
        </p:nvSpPr>
        <p:spPr>
          <a:xfrm>
            <a:off x="1600874" y="3808458"/>
            <a:ext cx="951188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標準データ変換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2BD76BE-D077-4240-8107-401E8B607C5C}"/>
              </a:ext>
            </a:extLst>
          </p:cNvPr>
          <p:cNvSpPr/>
          <p:nvPr/>
        </p:nvSpPr>
        <p:spPr>
          <a:xfrm>
            <a:off x="6638234" y="3793203"/>
            <a:ext cx="951188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標準データ変換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5AEE302-C893-424A-A75B-290974FCC29A}"/>
              </a:ext>
            </a:extLst>
          </p:cNvPr>
          <p:cNvSpPr/>
          <p:nvPr/>
        </p:nvSpPr>
        <p:spPr>
          <a:xfrm>
            <a:off x="3993673" y="3758044"/>
            <a:ext cx="1236943" cy="43355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VAN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サービス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9AF33A1-8E5B-460A-8AE9-E659BD3A4BE0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 flipV="1">
            <a:off x="5230616" y="3974511"/>
            <a:ext cx="545773" cy="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吹き出し: 線 77">
            <a:extLst>
              <a:ext uri="{FF2B5EF4-FFF2-40B4-BE49-F238E27FC236}">
                <a16:creationId xmlns:a16="http://schemas.microsoft.com/office/drawing/2014/main" id="{B15ECE81-E9BB-47A7-9596-ABE4D963AFFD}"/>
              </a:ext>
            </a:extLst>
          </p:cNvPr>
          <p:cNvSpPr/>
          <p:nvPr/>
        </p:nvSpPr>
        <p:spPr>
          <a:xfrm>
            <a:off x="1805089" y="2692198"/>
            <a:ext cx="2128379" cy="549045"/>
          </a:xfrm>
          <a:prstGeom prst="borderCallout1">
            <a:avLst>
              <a:gd name="adj1" fmla="val 11093"/>
              <a:gd name="adj2" fmla="val 104049"/>
              <a:gd name="adj3" fmla="val 221615"/>
              <a:gd name="adj4" fmla="val 12596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VAN</a:t>
            </a:r>
            <a:r>
              <a:rPr kumimoji="1" lang="ja-JP" altLang="en-US" sz="1200" dirty="0">
                <a:solidFill>
                  <a:schemeClr val="tx1"/>
                </a:solidFill>
              </a:rPr>
              <a:t>サービスは送信先を振り分けするサービスを提供</a:t>
            </a:r>
          </a:p>
        </p:txBody>
      </p:sp>
    </p:spTree>
    <p:extLst>
      <p:ext uri="{BB962C8B-B14F-4D97-AF65-F5344CB8AC3E}">
        <p14:creationId xmlns:p14="http://schemas.microsoft.com/office/powerpoint/2010/main" val="152447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9166B-B34A-4055-A042-AEAD09AA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55" y="85727"/>
            <a:ext cx="7886700" cy="637504"/>
          </a:xfrm>
        </p:spPr>
        <p:txBody>
          <a:bodyPr>
            <a:noAutofit/>
          </a:bodyPr>
          <a:lstStyle/>
          <a:p>
            <a:pPr algn="ctr"/>
            <a:r>
              <a:rPr lang="en-US" altLang="ja-JP" sz="3600" dirty="0"/>
              <a:t>Open </a:t>
            </a:r>
            <a:r>
              <a:rPr lang="en-US" altLang="ja-JP" sz="3600" dirty="0" err="1"/>
              <a:t>Peppol</a:t>
            </a:r>
            <a:r>
              <a:rPr lang="en-US" altLang="ja-JP" sz="3600" dirty="0"/>
              <a:t> </a:t>
            </a:r>
            <a:r>
              <a:rPr lang="ja-JP" altLang="en-US" sz="3600" dirty="0"/>
              <a:t>との連携（案）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AC1E9FF-5138-4769-90DE-FF5AA5B235B1}"/>
              </a:ext>
            </a:extLst>
          </p:cNvPr>
          <p:cNvSpPr/>
          <p:nvPr/>
        </p:nvSpPr>
        <p:spPr>
          <a:xfrm>
            <a:off x="543926" y="999861"/>
            <a:ext cx="2044263" cy="9498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3CD2E6-E4E5-419B-AB9E-E600DFF7BFE6}"/>
              </a:ext>
            </a:extLst>
          </p:cNvPr>
          <p:cNvSpPr/>
          <p:nvPr/>
        </p:nvSpPr>
        <p:spPr>
          <a:xfrm>
            <a:off x="659539" y="1529260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請求書発行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AA67821-7DB2-4C7E-9255-F2C8BD7CE7F1}"/>
              </a:ext>
            </a:extLst>
          </p:cNvPr>
          <p:cNvSpPr/>
          <p:nvPr/>
        </p:nvSpPr>
        <p:spPr>
          <a:xfrm>
            <a:off x="1610726" y="1529260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送信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273822-42F2-422E-9CBB-21897B85B38A}"/>
              </a:ext>
            </a:extLst>
          </p:cNvPr>
          <p:cNvSpPr txBox="1"/>
          <p:nvPr/>
        </p:nvSpPr>
        <p:spPr>
          <a:xfrm>
            <a:off x="691698" y="1049214"/>
            <a:ext cx="1838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売り手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中小企業共通</a:t>
            </a:r>
            <a:r>
              <a:rPr kumimoji="1" lang="en-US" altLang="ja-JP" sz="1400" dirty="0"/>
              <a:t>EDI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02CCDC4-B09B-49BA-ADB6-CBC860932328}"/>
              </a:ext>
            </a:extLst>
          </p:cNvPr>
          <p:cNvSpPr/>
          <p:nvPr/>
        </p:nvSpPr>
        <p:spPr>
          <a:xfrm>
            <a:off x="6371935" y="994613"/>
            <a:ext cx="2044263" cy="9498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714E2C-0303-497B-B49B-7B269A7EDDD0}"/>
              </a:ext>
            </a:extLst>
          </p:cNvPr>
          <p:cNvSpPr/>
          <p:nvPr/>
        </p:nvSpPr>
        <p:spPr>
          <a:xfrm>
            <a:off x="7349397" y="1529262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請求書受領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28BDC89-240D-4B3E-9266-956BA839B6EC}"/>
              </a:ext>
            </a:extLst>
          </p:cNvPr>
          <p:cNvSpPr/>
          <p:nvPr/>
        </p:nvSpPr>
        <p:spPr>
          <a:xfrm>
            <a:off x="6492804" y="1526639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受信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C0472C-76AA-4B71-BC3B-4A81D350FF0A}"/>
              </a:ext>
            </a:extLst>
          </p:cNvPr>
          <p:cNvSpPr txBox="1"/>
          <p:nvPr/>
        </p:nvSpPr>
        <p:spPr>
          <a:xfrm>
            <a:off x="6602704" y="1034941"/>
            <a:ext cx="160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買い手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中小企業共通</a:t>
            </a:r>
            <a:r>
              <a:rPr kumimoji="1" lang="en-US" altLang="ja-JP" sz="1400" dirty="0"/>
              <a:t>EDI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5AEE302-C893-424A-A75B-290974FCC29A}"/>
              </a:ext>
            </a:extLst>
          </p:cNvPr>
          <p:cNvSpPr/>
          <p:nvPr/>
        </p:nvSpPr>
        <p:spPr>
          <a:xfrm>
            <a:off x="3702285" y="1483278"/>
            <a:ext cx="1697443" cy="4335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共通</a:t>
            </a:r>
            <a:r>
              <a:rPr kumimoji="1" lang="en-US" altLang="ja-JP" sz="1400" b="1" dirty="0"/>
              <a:t>EDI</a:t>
            </a:r>
            <a:r>
              <a:rPr kumimoji="1" lang="ja-JP" altLang="en-US" sz="1400" b="1" dirty="0"/>
              <a:t>プロバイダ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C9AB556-76CA-4248-A75C-6375B61E2698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467319" y="1697421"/>
            <a:ext cx="9971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0E9A67A-B806-4460-9A50-262D36D029DB}"/>
              </a:ext>
            </a:extLst>
          </p:cNvPr>
          <p:cNvCxnSpPr>
            <a:cxnSpLocks/>
            <a:stCxn id="82" idx="3"/>
            <a:endCxn id="13" idx="1"/>
          </p:cNvCxnSpPr>
          <p:nvPr/>
        </p:nvCxnSpPr>
        <p:spPr>
          <a:xfrm>
            <a:off x="5654588" y="1700056"/>
            <a:ext cx="838216" cy="5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21670D2-5327-4925-A178-6B0B015B5D44}"/>
              </a:ext>
            </a:extLst>
          </p:cNvPr>
          <p:cNvSpPr/>
          <p:nvPr/>
        </p:nvSpPr>
        <p:spPr>
          <a:xfrm>
            <a:off x="3909590" y="1927096"/>
            <a:ext cx="1252529" cy="28605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</a:rPr>
              <a:t>ゲートウェイ</a:t>
            </a:r>
          </a:p>
        </p:txBody>
      </p:sp>
      <p:sp>
        <p:nvSpPr>
          <p:cNvPr id="80" name="Line 6">
            <a:extLst>
              <a:ext uri="{FF2B5EF4-FFF2-40B4-BE49-F238E27FC236}">
                <a16:creationId xmlns:a16="http://schemas.microsoft.com/office/drawing/2014/main" id="{DB800052-F3A7-496F-B2C0-7149555D7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696"/>
            <a:ext cx="9144000" cy="0"/>
          </a:xfrm>
          <a:prstGeom prst="line">
            <a:avLst/>
          </a:prstGeom>
          <a:noFill/>
          <a:ln w="38100">
            <a:solidFill>
              <a:srgbClr val="F79646">
                <a:lumMod val="7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072C755-760C-49E4-9064-A9CC6791A45C}"/>
              </a:ext>
            </a:extLst>
          </p:cNvPr>
          <p:cNvSpPr/>
          <p:nvPr/>
        </p:nvSpPr>
        <p:spPr>
          <a:xfrm>
            <a:off x="3464432" y="1480643"/>
            <a:ext cx="265370" cy="4335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変換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C4E0F43-1F75-41B1-B15C-E628100D10E7}"/>
              </a:ext>
            </a:extLst>
          </p:cNvPr>
          <p:cNvSpPr/>
          <p:nvPr/>
        </p:nvSpPr>
        <p:spPr>
          <a:xfrm>
            <a:off x="5389218" y="1483278"/>
            <a:ext cx="265370" cy="4335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変換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4CAEAF-836C-4176-B1E9-7A153454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64" y="5372010"/>
            <a:ext cx="8121543" cy="982043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Open </a:t>
            </a:r>
            <a:r>
              <a:rPr lang="en-US" altLang="ja-JP" dirty="0" err="1"/>
              <a:t>Peppol</a:t>
            </a:r>
            <a:r>
              <a:rPr lang="ja-JP" altLang="en-US" dirty="0"/>
              <a:t>と接続するゲートウェイ共通仕様を策定</a:t>
            </a:r>
            <a:endParaRPr lang="en-US" altLang="ja-JP" dirty="0"/>
          </a:p>
          <a:p>
            <a:pPr lvl="1"/>
            <a:r>
              <a:rPr lang="ja-JP" altLang="en-US" dirty="0"/>
              <a:t>電子インボイスメッセージ変換共通仕様</a:t>
            </a:r>
            <a:endParaRPr lang="en-US" altLang="ja-JP" dirty="0"/>
          </a:p>
          <a:p>
            <a:pPr lvl="1"/>
            <a:r>
              <a:rPr lang="ja-JP" altLang="en-US" dirty="0"/>
              <a:t>ゲートウェイ間接続のための共通プロトコル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8739E52E-7BC2-4302-AB88-BB018BD0F9CF}"/>
              </a:ext>
            </a:extLst>
          </p:cNvPr>
          <p:cNvSpPr/>
          <p:nvPr/>
        </p:nvSpPr>
        <p:spPr>
          <a:xfrm>
            <a:off x="466772" y="2454007"/>
            <a:ext cx="2987550" cy="9498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177BE03-E6EF-4719-AFA3-24356F3B3D0B}"/>
              </a:ext>
            </a:extLst>
          </p:cNvPr>
          <p:cNvSpPr/>
          <p:nvPr/>
        </p:nvSpPr>
        <p:spPr>
          <a:xfrm>
            <a:off x="576126" y="2966825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請求書発行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F475D7C-F6EB-4E96-835C-7F5D079361C0}"/>
              </a:ext>
            </a:extLst>
          </p:cNvPr>
          <p:cNvSpPr/>
          <p:nvPr/>
        </p:nvSpPr>
        <p:spPr>
          <a:xfrm>
            <a:off x="2478495" y="2966825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送信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988654A-3AB4-4A6F-9749-E1167C967A0D}"/>
              </a:ext>
            </a:extLst>
          </p:cNvPr>
          <p:cNvSpPr txBox="1"/>
          <p:nvPr/>
        </p:nvSpPr>
        <p:spPr>
          <a:xfrm>
            <a:off x="1432701" y="2443678"/>
            <a:ext cx="1145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売り手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業界</a:t>
            </a:r>
            <a:r>
              <a:rPr kumimoji="1" lang="en-US" altLang="ja-JP" sz="1400" dirty="0"/>
              <a:t>EDI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3006EC9-34B2-425B-A557-9B751EA46ACB}"/>
              </a:ext>
            </a:extLst>
          </p:cNvPr>
          <p:cNvSpPr/>
          <p:nvPr/>
        </p:nvSpPr>
        <p:spPr>
          <a:xfrm>
            <a:off x="7479065" y="2936945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請求書受領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B24A672-7D49-4993-A407-5C86A501B291}"/>
              </a:ext>
            </a:extLst>
          </p:cNvPr>
          <p:cNvSpPr/>
          <p:nvPr/>
        </p:nvSpPr>
        <p:spPr>
          <a:xfrm>
            <a:off x="5692307" y="2939577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受信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A01B22-287C-481B-A943-699026EE9609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 flipV="1">
            <a:off x="3335088" y="3139584"/>
            <a:ext cx="574503" cy="5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A657771-4A9D-4F13-B935-AB6E8BD18866}"/>
              </a:ext>
            </a:extLst>
          </p:cNvPr>
          <p:cNvSpPr/>
          <p:nvPr/>
        </p:nvSpPr>
        <p:spPr>
          <a:xfrm>
            <a:off x="1516792" y="2973220"/>
            <a:ext cx="951188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業界</a:t>
            </a:r>
            <a:r>
              <a:rPr kumimoji="1" lang="en-US" altLang="ja-JP" sz="1200" b="1" dirty="0"/>
              <a:t>EDI</a:t>
            </a:r>
          </a:p>
          <a:p>
            <a:pPr algn="ctr"/>
            <a:r>
              <a:rPr kumimoji="1" lang="ja-JP" altLang="en-US" sz="1200" b="1" dirty="0"/>
              <a:t>変換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9BFD16F-3F3F-4006-BB68-72B65AE38BCF}"/>
              </a:ext>
            </a:extLst>
          </p:cNvPr>
          <p:cNvSpPr/>
          <p:nvPr/>
        </p:nvSpPr>
        <p:spPr>
          <a:xfrm>
            <a:off x="6554152" y="2936945"/>
            <a:ext cx="951188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標準データ変換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4989BD8-32F0-4FFC-9B6B-7C6BC1600135}"/>
              </a:ext>
            </a:extLst>
          </p:cNvPr>
          <p:cNvSpPr/>
          <p:nvPr/>
        </p:nvSpPr>
        <p:spPr>
          <a:xfrm>
            <a:off x="3909591" y="2922806"/>
            <a:ext cx="1236943" cy="43355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VAN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サービス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0F6D696-50C5-47A9-984C-A64C713B16A8}"/>
              </a:ext>
            </a:extLst>
          </p:cNvPr>
          <p:cNvSpPr/>
          <p:nvPr/>
        </p:nvSpPr>
        <p:spPr>
          <a:xfrm>
            <a:off x="5604626" y="2436992"/>
            <a:ext cx="2987550" cy="9498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633CA0C-41EC-405B-8B46-6FE0E3F55C86}"/>
              </a:ext>
            </a:extLst>
          </p:cNvPr>
          <p:cNvSpPr/>
          <p:nvPr/>
        </p:nvSpPr>
        <p:spPr>
          <a:xfrm>
            <a:off x="7498692" y="2945800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請求書受領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0357CE5-8B49-47B1-8E11-166CA2CC25EF}"/>
              </a:ext>
            </a:extLst>
          </p:cNvPr>
          <p:cNvSpPr/>
          <p:nvPr/>
        </p:nvSpPr>
        <p:spPr>
          <a:xfrm>
            <a:off x="5711934" y="2948432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受信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FB62D24-8F7D-4D14-ADB3-0AD699AC9467}"/>
              </a:ext>
            </a:extLst>
          </p:cNvPr>
          <p:cNvSpPr txBox="1"/>
          <p:nvPr/>
        </p:nvSpPr>
        <p:spPr>
          <a:xfrm>
            <a:off x="6497583" y="2421876"/>
            <a:ext cx="1171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買い手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業界</a:t>
            </a:r>
            <a:r>
              <a:rPr kumimoji="1" lang="en-US" altLang="ja-JP" sz="1400" dirty="0"/>
              <a:t>EDI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46C0282-1665-4074-82A1-E6BF4DD49CEC}"/>
              </a:ext>
            </a:extLst>
          </p:cNvPr>
          <p:cNvSpPr/>
          <p:nvPr/>
        </p:nvSpPr>
        <p:spPr>
          <a:xfrm>
            <a:off x="6573779" y="2945800"/>
            <a:ext cx="951188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業界</a:t>
            </a:r>
            <a:r>
              <a:rPr kumimoji="1" lang="en-US" altLang="ja-JP" sz="1200" b="1" dirty="0"/>
              <a:t>EDI</a:t>
            </a:r>
          </a:p>
          <a:p>
            <a:pPr algn="ctr"/>
            <a:r>
              <a:rPr kumimoji="1" lang="ja-JP" altLang="en-US" sz="1200" b="1" dirty="0"/>
              <a:t>変換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3C91F01-B779-44E5-8209-446E8D32FA09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5146534" y="3127108"/>
            <a:ext cx="565400" cy="12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8C105A1-CD6D-400B-8E19-B1AF586C09AA}"/>
              </a:ext>
            </a:extLst>
          </p:cNvPr>
          <p:cNvSpPr/>
          <p:nvPr/>
        </p:nvSpPr>
        <p:spPr>
          <a:xfrm>
            <a:off x="3894002" y="4513367"/>
            <a:ext cx="1268117" cy="43355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Open </a:t>
            </a:r>
            <a:r>
              <a:rPr kumimoji="1" lang="en-US" altLang="ja-JP" sz="1400" b="1" dirty="0" err="1">
                <a:solidFill>
                  <a:schemeClr val="tx1"/>
                </a:solidFill>
              </a:rPr>
              <a:t>Peppol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アクセスポイント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ACD97CA7-4196-4CCB-82EC-486792D877DB}"/>
              </a:ext>
            </a:extLst>
          </p:cNvPr>
          <p:cNvSpPr/>
          <p:nvPr/>
        </p:nvSpPr>
        <p:spPr>
          <a:xfrm>
            <a:off x="456261" y="4041074"/>
            <a:ext cx="2987550" cy="9498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CBEA4C-3D12-4605-93EB-102562C8B6EC}"/>
              </a:ext>
            </a:extLst>
          </p:cNvPr>
          <p:cNvSpPr/>
          <p:nvPr/>
        </p:nvSpPr>
        <p:spPr>
          <a:xfrm>
            <a:off x="565615" y="4553892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請求書発行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42CC322-EB61-4865-8904-5F1D8913E67C}"/>
              </a:ext>
            </a:extLst>
          </p:cNvPr>
          <p:cNvSpPr/>
          <p:nvPr/>
        </p:nvSpPr>
        <p:spPr>
          <a:xfrm>
            <a:off x="2467984" y="4553892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送信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D1C4E61-9FB1-43FF-B6D1-49024C4A3BEA}"/>
              </a:ext>
            </a:extLst>
          </p:cNvPr>
          <p:cNvSpPr txBox="1"/>
          <p:nvPr/>
        </p:nvSpPr>
        <p:spPr>
          <a:xfrm>
            <a:off x="1422190" y="4030745"/>
            <a:ext cx="1145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売り手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Open</a:t>
            </a:r>
            <a:r>
              <a:rPr kumimoji="1" lang="ja-JP" altLang="en-US" sz="1400" dirty="0"/>
              <a:t> </a:t>
            </a:r>
            <a:r>
              <a:rPr kumimoji="1" lang="en-US" altLang="ja-JP" sz="1400" dirty="0" err="1"/>
              <a:t>Peppol</a:t>
            </a:r>
            <a:endParaRPr kumimoji="1"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62E5353-4352-4480-845A-2C4A51CB5E04}"/>
              </a:ext>
            </a:extLst>
          </p:cNvPr>
          <p:cNvSpPr/>
          <p:nvPr/>
        </p:nvSpPr>
        <p:spPr>
          <a:xfrm>
            <a:off x="7528093" y="4533853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請求書受領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1903595-0D3B-47AB-892A-CFDF8E2E2FF8}"/>
              </a:ext>
            </a:extLst>
          </p:cNvPr>
          <p:cNvSpPr/>
          <p:nvPr/>
        </p:nvSpPr>
        <p:spPr>
          <a:xfrm>
            <a:off x="5741335" y="4536485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受信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88C9781-3E04-4838-90AC-8BE258CB1242}"/>
              </a:ext>
            </a:extLst>
          </p:cNvPr>
          <p:cNvCxnSpPr>
            <a:cxnSpLocks/>
            <a:stCxn id="68" idx="3"/>
            <a:endCxn id="65" idx="1"/>
          </p:cNvCxnSpPr>
          <p:nvPr/>
        </p:nvCxnSpPr>
        <p:spPr>
          <a:xfrm flipV="1">
            <a:off x="3324577" y="4730145"/>
            <a:ext cx="569425" cy="2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00FEDE7-033C-4EE0-83AC-987E133AC5F4}"/>
              </a:ext>
            </a:extLst>
          </p:cNvPr>
          <p:cNvSpPr/>
          <p:nvPr/>
        </p:nvSpPr>
        <p:spPr>
          <a:xfrm>
            <a:off x="1506281" y="4560287"/>
            <a:ext cx="951188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/>
              <a:t>Peppol</a:t>
            </a:r>
            <a:endParaRPr kumimoji="1" lang="en-US" altLang="ja-JP" sz="1200" b="1" dirty="0"/>
          </a:p>
          <a:p>
            <a:pPr algn="ctr"/>
            <a:r>
              <a:rPr kumimoji="1" lang="ja-JP" altLang="en-US" sz="1200" b="1" dirty="0"/>
              <a:t>変換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1912DC6-E442-491D-88AF-315CC5365009}"/>
              </a:ext>
            </a:extLst>
          </p:cNvPr>
          <p:cNvSpPr/>
          <p:nvPr/>
        </p:nvSpPr>
        <p:spPr>
          <a:xfrm>
            <a:off x="6603180" y="4533853"/>
            <a:ext cx="951188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標準データ変換</a:t>
            </a: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80373C1F-8DBC-49EC-8E43-BEAB9ACB8831}"/>
              </a:ext>
            </a:extLst>
          </p:cNvPr>
          <p:cNvSpPr/>
          <p:nvPr/>
        </p:nvSpPr>
        <p:spPr>
          <a:xfrm>
            <a:off x="5637483" y="4034332"/>
            <a:ext cx="2987550" cy="9498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6CBF9BA-77A1-4A91-8690-BD911DE4DFF0}"/>
              </a:ext>
            </a:extLst>
          </p:cNvPr>
          <p:cNvSpPr/>
          <p:nvPr/>
        </p:nvSpPr>
        <p:spPr>
          <a:xfrm>
            <a:off x="7547720" y="4542708"/>
            <a:ext cx="951187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請求書受領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E730D1A-B714-4A15-B036-5BEAF4BE7F84}"/>
              </a:ext>
            </a:extLst>
          </p:cNvPr>
          <p:cNvSpPr/>
          <p:nvPr/>
        </p:nvSpPr>
        <p:spPr>
          <a:xfrm>
            <a:off x="5760962" y="4545340"/>
            <a:ext cx="856593" cy="357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EDI</a:t>
            </a:r>
            <a:r>
              <a:rPr kumimoji="1" lang="ja-JP" altLang="en-US" sz="1200" b="1" dirty="0"/>
              <a:t>受信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C6D83E-F0CC-4907-9F89-352F46103214}"/>
              </a:ext>
            </a:extLst>
          </p:cNvPr>
          <p:cNvSpPr txBox="1"/>
          <p:nvPr/>
        </p:nvSpPr>
        <p:spPr>
          <a:xfrm>
            <a:off x="6546611" y="4018784"/>
            <a:ext cx="1171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買い手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Open </a:t>
            </a:r>
            <a:r>
              <a:rPr kumimoji="1" lang="en-US" altLang="ja-JP" sz="1400" dirty="0" err="1"/>
              <a:t>Peppol</a:t>
            </a:r>
            <a:endParaRPr kumimoji="1"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6817DDB-1DF9-40B3-ADE5-3AC863A7AF97}"/>
              </a:ext>
            </a:extLst>
          </p:cNvPr>
          <p:cNvSpPr/>
          <p:nvPr/>
        </p:nvSpPr>
        <p:spPr>
          <a:xfrm>
            <a:off x="6622807" y="4542708"/>
            <a:ext cx="951188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/>
              <a:t>Peppol</a:t>
            </a:r>
            <a:endParaRPr kumimoji="1" lang="en-US" altLang="ja-JP" sz="1200" b="1" dirty="0"/>
          </a:p>
          <a:p>
            <a:pPr algn="ctr"/>
            <a:r>
              <a:rPr kumimoji="1" lang="ja-JP" altLang="en-US" sz="1200" b="1" dirty="0"/>
              <a:t>変換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79E8122A-405E-4BF1-AC06-95D6DF09B1CB}"/>
              </a:ext>
            </a:extLst>
          </p:cNvPr>
          <p:cNvCxnSpPr>
            <a:cxnSpLocks/>
            <a:stCxn id="65" idx="3"/>
            <a:endCxn id="91" idx="1"/>
          </p:cNvCxnSpPr>
          <p:nvPr/>
        </p:nvCxnSpPr>
        <p:spPr>
          <a:xfrm flipV="1">
            <a:off x="5162119" y="4724016"/>
            <a:ext cx="598843" cy="6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DDA8B6BA-C0BF-4655-A34F-8AD18A87E07B}"/>
              </a:ext>
            </a:extLst>
          </p:cNvPr>
          <p:cNvCxnSpPr>
            <a:cxnSpLocks/>
            <a:stCxn id="110" idx="1"/>
            <a:endCxn id="33" idx="1"/>
          </p:cNvCxnSpPr>
          <p:nvPr/>
        </p:nvCxnSpPr>
        <p:spPr>
          <a:xfrm rot="10800000" flipH="1">
            <a:off x="3904156" y="2070126"/>
            <a:ext cx="5434" cy="2290161"/>
          </a:xfrm>
          <a:prstGeom prst="curvedConnector3">
            <a:avLst>
              <a:gd name="adj1" fmla="val -71081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F2169339-A7C3-418C-ABC7-27A55854F163}"/>
              </a:ext>
            </a:extLst>
          </p:cNvPr>
          <p:cNvCxnSpPr>
            <a:cxnSpLocks/>
            <a:stCxn id="110" idx="1"/>
            <a:endCxn id="99" idx="1"/>
          </p:cNvCxnSpPr>
          <p:nvPr/>
        </p:nvCxnSpPr>
        <p:spPr>
          <a:xfrm rot="10800000" flipH="1">
            <a:off x="3904155" y="3511048"/>
            <a:ext cx="5255" cy="849239"/>
          </a:xfrm>
          <a:prstGeom prst="curvedConnector3">
            <a:avLst>
              <a:gd name="adj1" fmla="val -43501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E438143E-6A0C-4AB9-A52D-B79573110553}"/>
              </a:ext>
            </a:extLst>
          </p:cNvPr>
          <p:cNvCxnSpPr>
            <a:cxnSpLocks/>
            <a:stCxn id="33" idx="3"/>
            <a:endCxn id="110" idx="3"/>
          </p:cNvCxnSpPr>
          <p:nvPr/>
        </p:nvCxnSpPr>
        <p:spPr>
          <a:xfrm flipH="1">
            <a:off x="5141099" y="2070125"/>
            <a:ext cx="21020" cy="2290161"/>
          </a:xfrm>
          <a:prstGeom prst="curvedConnector3">
            <a:avLst>
              <a:gd name="adj1" fmla="val -17375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曲線 42">
            <a:extLst>
              <a:ext uri="{FF2B5EF4-FFF2-40B4-BE49-F238E27FC236}">
                <a16:creationId xmlns:a16="http://schemas.microsoft.com/office/drawing/2014/main" id="{008073AB-B09A-4B70-8D74-5D19FBE7E779}"/>
              </a:ext>
            </a:extLst>
          </p:cNvPr>
          <p:cNvCxnSpPr>
            <a:cxnSpLocks/>
            <a:stCxn id="99" idx="3"/>
            <a:endCxn id="110" idx="3"/>
          </p:cNvCxnSpPr>
          <p:nvPr/>
        </p:nvCxnSpPr>
        <p:spPr>
          <a:xfrm flipH="1">
            <a:off x="5141099" y="3511047"/>
            <a:ext cx="5255" cy="849239"/>
          </a:xfrm>
          <a:prstGeom prst="curvedConnector3">
            <a:avLst>
              <a:gd name="adj1" fmla="val -43501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7D4FDE14-E5D6-40A7-B3E2-17F2F9C382A9}"/>
              </a:ext>
            </a:extLst>
          </p:cNvPr>
          <p:cNvSpPr/>
          <p:nvPr/>
        </p:nvSpPr>
        <p:spPr>
          <a:xfrm>
            <a:off x="3909411" y="3368018"/>
            <a:ext cx="1236943" cy="28605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</a:rPr>
              <a:t>ゲートウェイ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8107166-B7E7-4086-90D4-08350C127F9B}"/>
              </a:ext>
            </a:extLst>
          </p:cNvPr>
          <p:cNvSpPr/>
          <p:nvPr/>
        </p:nvSpPr>
        <p:spPr>
          <a:xfrm>
            <a:off x="3904156" y="4217257"/>
            <a:ext cx="1236943" cy="28605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</a:rPr>
              <a:t>ゲートウェイ</a:t>
            </a:r>
          </a:p>
        </p:txBody>
      </p:sp>
      <p:sp>
        <p:nvSpPr>
          <p:cNvPr id="117" name="吹き出し: 線 116">
            <a:extLst>
              <a:ext uri="{FF2B5EF4-FFF2-40B4-BE49-F238E27FC236}">
                <a16:creationId xmlns:a16="http://schemas.microsoft.com/office/drawing/2014/main" id="{45CCD337-7872-44B3-B661-0327C133FEB4}"/>
              </a:ext>
            </a:extLst>
          </p:cNvPr>
          <p:cNvSpPr/>
          <p:nvPr/>
        </p:nvSpPr>
        <p:spPr>
          <a:xfrm>
            <a:off x="3761104" y="1034207"/>
            <a:ext cx="1628114" cy="312123"/>
          </a:xfrm>
          <a:prstGeom prst="borderCallout1">
            <a:avLst>
              <a:gd name="adj1" fmla="val 13007"/>
              <a:gd name="adj2" fmla="val -3576"/>
              <a:gd name="adj3" fmla="val 159526"/>
              <a:gd name="adj4" fmla="val -142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中小企業共通</a:t>
            </a:r>
            <a:r>
              <a:rPr kumimoji="1" lang="en-US" altLang="ja-JP" sz="1200" dirty="0">
                <a:solidFill>
                  <a:schemeClr val="tx1"/>
                </a:solidFill>
              </a:rPr>
              <a:t>EDI</a:t>
            </a:r>
            <a:r>
              <a:rPr kumimoji="1" lang="ja-JP" altLang="en-US" sz="1200" dirty="0">
                <a:solidFill>
                  <a:schemeClr val="tx1"/>
                </a:solidFill>
              </a:rPr>
              <a:t>変換</a:t>
            </a: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125D6F1F-BB83-4702-B679-62E8AA4EB90C}"/>
              </a:ext>
            </a:extLst>
          </p:cNvPr>
          <p:cNvCxnSpPr>
            <a:endCxn id="82" idx="0"/>
          </p:cNvCxnSpPr>
          <p:nvPr/>
        </p:nvCxnSpPr>
        <p:spPr>
          <a:xfrm>
            <a:off x="5442702" y="1134174"/>
            <a:ext cx="79201" cy="3491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7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486</Words>
  <Application>Microsoft Office PowerPoint</Application>
  <PresentationFormat>画面に合わせる (4:3)</PresentationFormat>
  <Paragraphs>114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日本版電子インボイス ゲートウェイ検討</vt:lpstr>
      <vt:lpstr>三分一様の提案</vt:lpstr>
      <vt:lpstr>中小企業共通EDIのNW</vt:lpstr>
      <vt:lpstr>業界EDIのNW</vt:lpstr>
      <vt:lpstr>Open Peppol との連携（案）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晟宏 川内</dc:creator>
  <cp:lastModifiedBy>晟宏 川内</cp:lastModifiedBy>
  <cp:revision>20</cp:revision>
  <dcterms:created xsi:type="dcterms:W3CDTF">2021-01-07T09:42:19Z</dcterms:created>
  <dcterms:modified xsi:type="dcterms:W3CDTF">2021-01-07T14:13:50Z</dcterms:modified>
</cp:coreProperties>
</file>