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610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B64BC0-EF65-4F47-B473-CE14523E9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E9DCC7D-A840-468F-A5EE-957B79DFC8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AD7B8B-5F5E-44C5-9A8B-8CED6AF37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7FC9D-F5BE-4AA8-A888-5F354BD8205E}" type="datetimeFigureOut">
              <a:rPr kumimoji="1" lang="ja-JP" altLang="en-US" smtClean="0"/>
              <a:t>2020/8/27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4F444A9-0880-4E09-9D18-4818559CF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5277A12-2723-4870-B66C-CFBB764A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8B69F-827E-4B71-80D1-76E929DE15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870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0922EB-3221-438E-8DA0-9A14E6F5F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7646A9F-AAED-4AE3-B43C-2890BA5B18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2DF724-5E46-4295-BDE4-FF9E540D0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7FC9D-F5BE-4AA8-A888-5F354BD8205E}" type="datetimeFigureOut">
              <a:rPr kumimoji="1" lang="ja-JP" altLang="en-US" smtClean="0"/>
              <a:t>2020/8/27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8CFA25-C1EA-4654-96CF-D31B9B370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BD1538-A77F-4421-8537-016C0A618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8B69F-827E-4B71-80D1-76E929DE15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5934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AA98817-BF77-43BB-96C5-2208560A32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6CA94DB-4B8C-4C9D-B670-A79FF3371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E82606-4922-4E88-915B-EAB818FA8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7FC9D-F5BE-4AA8-A888-5F354BD8205E}" type="datetimeFigureOut">
              <a:rPr kumimoji="1" lang="ja-JP" altLang="en-US" smtClean="0"/>
              <a:t>2020/8/27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A95669-D35A-417D-A556-656160A21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12B9A1-98D1-4E21-A5DF-49B0051A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8B69F-827E-4B71-80D1-76E929DE15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5098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658749-D6D2-4E3F-BCCD-CD9D49092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69F345-3C4F-4616-BF71-B8CFD9841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E45196-D2A2-4773-A618-86EEAF081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7FC9D-F5BE-4AA8-A888-5F354BD8205E}" type="datetimeFigureOut">
              <a:rPr kumimoji="1" lang="ja-JP" altLang="en-US" smtClean="0"/>
              <a:t>2020/8/27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0C0B1E-3DCB-4C43-BF7F-4E0359E7E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EFF354-70D5-4A59-8174-934F15324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8B69F-827E-4B71-80D1-76E929DE15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4880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7AB5BD-BC66-458D-BE17-3C8191608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24E58F7-970B-44AA-BF12-2FD571DFC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EBE722-2658-42D7-9407-11B66E361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7FC9D-F5BE-4AA8-A888-5F354BD8205E}" type="datetimeFigureOut">
              <a:rPr kumimoji="1" lang="ja-JP" altLang="en-US" smtClean="0"/>
              <a:t>2020/8/27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15DAF8-117E-4E5C-8599-65BF71E2F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5ECFCE-CE0B-42E8-929A-DF64DABE2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8B69F-827E-4B71-80D1-76E929DE15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8341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6A41E4-48BE-4044-89C5-AFB419843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637A76-5472-4B91-A78B-56347D3A58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F732A86-78B5-47A5-89FD-6D7748B29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1DEBFFE-D793-4CD4-8E84-D390643E6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7FC9D-F5BE-4AA8-A888-5F354BD8205E}" type="datetimeFigureOut">
              <a:rPr kumimoji="1" lang="ja-JP" altLang="en-US" smtClean="0"/>
              <a:t>2020/8/27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757BD90-3376-4D6E-AF36-1C555A8CC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4543A69-4075-4684-8913-9C44C2477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8B69F-827E-4B71-80D1-76E929DE15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6941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21DEFE-1AEE-4EE0-A091-2A87877FF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F5F01AB-463F-4E57-8124-F11E5BD78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712C76B-675D-41E0-BD2B-0B1A503CC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8E26E8D-AA56-4A96-9302-DC1DE3B865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CDCE446-7459-4AD3-8ED2-DA4B9672F2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64414F5-9A87-41EE-8037-8E4CA9059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7FC9D-F5BE-4AA8-A888-5F354BD8205E}" type="datetimeFigureOut">
              <a:rPr kumimoji="1" lang="ja-JP" altLang="en-US" smtClean="0"/>
              <a:t>2020/8/27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933BB93-5EC6-4B69-9849-B2C998EE6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2065FF9-DA60-40DD-96A0-9D6BE52E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8B69F-827E-4B71-80D1-76E929DE15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8187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9CE39F-09F1-4018-9128-8E2B59D41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C093292-DC59-4ECE-9C20-E921CA452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7FC9D-F5BE-4AA8-A888-5F354BD8205E}" type="datetimeFigureOut">
              <a:rPr kumimoji="1" lang="ja-JP" altLang="en-US" smtClean="0"/>
              <a:t>2020/8/27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2299C1E-0225-474C-8952-91EF7BC1D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1E5AA57-3D9C-46DC-B1D3-6E8209336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8B69F-827E-4B71-80D1-76E929DE15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4698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3B9D3DB-FAF9-4F4C-B5B9-723CCF29B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7FC9D-F5BE-4AA8-A888-5F354BD8205E}" type="datetimeFigureOut">
              <a:rPr kumimoji="1" lang="ja-JP" altLang="en-US" smtClean="0"/>
              <a:t>2020/8/27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1D8D5E9-D69E-45D6-83B6-EFCF20532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71B4842-A586-4BDC-A1FB-AD6DD32D6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8B69F-827E-4B71-80D1-76E929DE15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7251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4CD79E-F451-45A5-A2E5-81D99F53E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28D456-8DF8-42E8-A903-F106949AC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96774CD-84FE-4758-9999-364FE8E69B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AEEA94A-A55C-4F5B-A23F-3F868192B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7FC9D-F5BE-4AA8-A888-5F354BD8205E}" type="datetimeFigureOut">
              <a:rPr kumimoji="1" lang="ja-JP" altLang="en-US" smtClean="0"/>
              <a:t>2020/8/27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8EFA624-9F21-4DFB-8C51-F489A98BA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9888B94-A9BD-44E4-AC33-7F49ACA0C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8B69F-827E-4B71-80D1-76E929DE15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1652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3711FC-C0DB-4CD5-A574-E2D2DF975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B165C36-D626-4A7A-B5E8-8D7C4A63E0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FB016EA-868E-440A-9661-F7D21291F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3336668-213E-40E5-A064-ED6327093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7FC9D-F5BE-4AA8-A888-5F354BD8205E}" type="datetimeFigureOut">
              <a:rPr kumimoji="1" lang="ja-JP" altLang="en-US" smtClean="0"/>
              <a:t>2020/8/27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E9D3C6A-5499-4E54-A2D1-7FA11F39C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64ABC37-8D60-487D-9595-1934083D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8B69F-827E-4B71-80D1-76E929DE15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3229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132AF44-97E1-4B81-8F33-8FED38241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D7BAF6C-4D0B-45AE-B098-72A8DE94D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EA4C81-7F7E-464A-9FD3-CC590D020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7FC9D-F5BE-4AA8-A888-5F354BD8205E}" type="datetimeFigureOut">
              <a:rPr kumimoji="1" lang="ja-JP" altLang="en-US" smtClean="0"/>
              <a:t>2020/8/27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A16253-7866-49C2-97DB-21404BAFAA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E79C1C-D917-47CC-B784-843F081F6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8B69F-827E-4B71-80D1-76E929DE15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5161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gif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FA70384E-AB22-4708-B0BE-F65A223F78F6}"/>
              </a:ext>
            </a:extLst>
          </p:cNvPr>
          <p:cNvSpPr/>
          <p:nvPr/>
        </p:nvSpPr>
        <p:spPr>
          <a:xfrm>
            <a:off x="2425162" y="1204569"/>
            <a:ext cx="7819696" cy="3825766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800" dirty="0">
                <a:solidFill>
                  <a:schemeClr val="tx1"/>
                </a:solidFill>
              </a:rPr>
              <a:t>自動車買い換えと各種エビデンス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43AEE04-E1D5-47B4-8750-E75A6A53DB36}"/>
              </a:ext>
            </a:extLst>
          </p:cNvPr>
          <p:cNvSpPr/>
          <p:nvPr/>
        </p:nvSpPr>
        <p:spPr>
          <a:xfrm>
            <a:off x="115614" y="315310"/>
            <a:ext cx="11929241" cy="220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98CCEC-69B7-4C8D-AFC0-CAC6E397B461}"/>
              </a:ext>
            </a:extLst>
          </p:cNvPr>
          <p:cNvSpPr/>
          <p:nvPr/>
        </p:nvSpPr>
        <p:spPr>
          <a:xfrm>
            <a:off x="131379" y="6321972"/>
            <a:ext cx="11929241" cy="220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B2E49BD-B73F-4269-B048-D85E621EF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0932" y="5442349"/>
            <a:ext cx="1865982" cy="9017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DF93B59-0F5B-40D2-A0C0-90F63F840B77}"/>
              </a:ext>
            </a:extLst>
          </p:cNvPr>
          <p:cNvSpPr txBox="1"/>
          <p:nvPr/>
        </p:nvSpPr>
        <p:spPr>
          <a:xfrm>
            <a:off x="593381" y="5698876"/>
            <a:ext cx="35269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XBRL Japan</a:t>
            </a:r>
            <a:r>
              <a:rPr kumimoji="1" lang="ja-JP" altLang="en-US" sz="2000" dirty="0"/>
              <a:t>税理士グループ　編</a:t>
            </a:r>
          </a:p>
        </p:txBody>
      </p:sp>
    </p:spTree>
    <p:extLst>
      <p:ext uri="{BB962C8B-B14F-4D97-AF65-F5344CB8AC3E}">
        <p14:creationId xmlns:p14="http://schemas.microsoft.com/office/powerpoint/2010/main" val="2979619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E51F366-B3BB-4C90-A639-FBD4B52D0411}"/>
              </a:ext>
            </a:extLst>
          </p:cNvPr>
          <p:cNvSpPr/>
          <p:nvPr/>
        </p:nvSpPr>
        <p:spPr>
          <a:xfrm>
            <a:off x="3056100" y="3197827"/>
            <a:ext cx="2764189" cy="3183095"/>
          </a:xfrm>
          <a:prstGeom prst="rect">
            <a:avLst/>
          </a:prstGeom>
          <a:solidFill>
            <a:srgbClr val="FFCCC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画像 : 本当ですか？刑務所に持っていけば、かなり安い値段で車検も ...">
            <a:extLst>
              <a:ext uri="{FF2B5EF4-FFF2-40B4-BE49-F238E27FC236}">
                <a16:creationId xmlns:a16="http://schemas.microsoft.com/office/drawing/2014/main" id="{9F1F5D1B-E9B6-41E8-AD4A-C85B8E7CC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18" y="785090"/>
            <a:ext cx="1811097" cy="1358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2.車検を依頼する先の種類：□車検完全ガイド｜車検情報！カーセンサーnet">
            <a:extLst>
              <a:ext uri="{FF2B5EF4-FFF2-40B4-BE49-F238E27FC236}">
                <a16:creationId xmlns:a16="http://schemas.microsoft.com/office/drawing/2014/main" id="{C4785C09-B885-40C3-BD54-16AA2A7D9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460" y="555767"/>
            <a:ext cx="3028280" cy="1816968"/>
          </a:xfrm>
          <a:prstGeom prst="rect">
            <a:avLst/>
          </a:prstGeom>
          <a:noFill/>
        </p:spPr>
      </p:pic>
      <p:pic>
        <p:nvPicPr>
          <p:cNvPr id="1034" name="Picture 10" descr="銀行のイラスト（お金） | かわいいフリー素材集 いらすとや">
            <a:extLst>
              <a:ext uri="{FF2B5EF4-FFF2-40B4-BE49-F238E27FC236}">
                <a16:creationId xmlns:a16="http://schemas.microsoft.com/office/drawing/2014/main" id="{B7F2956A-8109-4B16-89AF-70E8357CF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8918" y="904508"/>
            <a:ext cx="1174620" cy="1334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銀行のイラスト | かわいいフリー素材が無料のイラストレイン">
            <a:extLst>
              <a:ext uri="{FF2B5EF4-FFF2-40B4-BE49-F238E27FC236}">
                <a16:creationId xmlns:a16="http://schemas.microsoft.com/office/drawing/2014/main" id="{4FF116C1-EB48-420E-A35A-5A76982E7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5755" y="3118732"/>
            <a:ext cx="1642339" cy="1642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会社」フリーイラスト - シンプルフリーイラスト">
            <a:extLst>
              <a:ext uri="{FF2B5EF4-FFF2-40B4-BE49-F238E27FC236}">
                <a16:creationId xmlns:a16="http://schemas.microsoft.com/office/drawing/2014/main" id="{14502BAA-C63F-4C83-BE52-D5ECAB88A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124" y="3384824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簿記3級】 クレジット売掛金をイラストで超分かりやすく解説！【Study ...">
            <a:extLst>
              <a:ext uri="{FF2B5EF4-FFF2-40B4-BE49-F238E27FC236}">
                <a16:creationId xmlns:a16="http://schemas.microsoft.com/office/drawing/2014/main" id="{C45DA5C3-F620-4E94-ACB4-311206C9F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252" y="889926"/>
            <a:ext cx="1446154" cy="992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ATM（現金自動預け払い機）のイラスト | 無料フリーイラスト素材集 ...">
            <a:extLst>
              <a:ext uri="{FF2B5EF4-FFF2-40B4-BE49-F238E27FC236}">
                <a16:creationId xmlns:a16="http://schemas.microsoft.com/office/drawing/2014/main" id="{FE646CE8-CB6D-45A9-9ACD-78749B484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3127" y="4761071"/>
            <a:ext cx="868380" cy="1076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預金通帳のイラスト（緑） - イラストストック">
            <a:extLst>
              <a:ext uri="{FF2B5EF4-FFF2-40B4-BE49-F238E27FC236}">
                <a16:creationId xmlns:a16="http://schemas.microsoft.com/office/drawing/2014/main" id="{12688F65-57E8-49A0-8525-4049190B3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982" y="5451216"/>
            <a:ext cx="870802" cy="63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整備不良車のイラスト">
            <a:extLst>
              <a:ext uri="{FF2B5EF4-FFF2-40B4-BE49-F238E27FC236}">
                <a16:creationId xmlns:a16="http://schemas.microsoft.com/office/drawing/2014/main" id="{513C5974-EECE-4AD8-A02F-41B53BDCF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553" y="2875198"/>
            <a:ext cx="950898" cy="75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パソコンのモニタのイラスト">
            <a:extLst>
              <a:ext uri="{FF2B5EF4-FFF2-40B4-BE49-F238E27FC236}">
                <a16:creationId xmlns:a16="http://schemas.microsoft.com/office/drawing/2014/main" id="{0434F9E5-4FAA-44EB-8EAC-3D4669F27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948" y="4909044"/>
            <a:ext cx="964593" cy="86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フローチャート: 磁気ディスク 4">
            <a:extLst>
              <a:ext uri="{FF2B5EF4-FFF2-40B4-BE49-F238E27FC236}">
                <a16:creationId xmlns:a16="http://schemas.microsoft.com/office/drawing/2014/main" id="{60E51F74-022F-4769-B121-67C0B3E7B9CA}"/>
              </a:ext>
            </a:extLst>
          </p:cNvPr>
          <p:cNvSpPr/>
          <p:nvPr/>
        </p:nvSpPr>
        <p:spPr>
          <a:xfrm>
            <a:off x="3435166" y="5123498"/>
            <a:ext cx="562280" cy="436814"/>
          </a:xfrm>
          <a:prstGeom prst="flowChartMagneticDisk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DAE70C5D-7173-4F28-AE98-C03B2E577AA9}"/>
              </a:ext>
            </a:extLst>
          </p:cNvPr>
          <p:cNvSpPr/>
          <p:nvPr/>
        </p:nvSpPr>
        <p:spPr>
          <a:xfrm>
            <a:off x="2846063" y="4842068"/>
            <a:ext cx="740834" cy="46704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>
                <a:solidFill>
                  <a:schemeClr val="tx1"/>
                </a:solidFill>
              </a:rPr>
              <a:t>減価償却</a:t>
            </a:r>
          </a:p>
          <a:p>
            <a:pPr algn="ctr"/>
            <a:r>
              <a:rPr kumimoji="1" lang="ja-JP" altLang="en-US" sz="1050" dirty="0">
                <a:solidFill>
                  <a:schemeClr val="tx1"/>
                </a:solidFill>
              </a:rPr>
              <a:t>台帳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9B0588F-21DA-4DCB-B8DC-0F1455FD9425}"/>
              </a:ext>
            </a:extLst>
          </p:cNvPr>
          <p:cNvSpPr txBox="1"/>
          <p:nvPr/>
        </p:nvSpPr>
        <p:spPr>
          <a:xfrm>
            <a:off x="786357" y="208366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自動車検査場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418EC62-F53E-434A-90FD-5BAA30A7DE8E}"/>
              </a:ext>
            </a:extLst>
          </p:cNvPr>
          <p:cNvSpPr txBox="1"/>
          <p:nvPr/>
        </p:nvSpPr>
        <p:spPr>
          <a:xfrm>
            <a:off x="3779635" y="211400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カーディーラー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91BF051-236A-4AC3-924D-028249D2573E}"/>
              </a:ext>
            </a:extLst>
          </p:cNvPr>
          <p:cNvSpPr txBox="1"/>
          <p:nvPr/>
        </p:nvSpPr>
        <p:spPr>
          <a:xfrm>
            <a:off x="4085133" y="48693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企業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42C5B48F-0391-4827-A981-9DC491015F3B}"/>
              </a:ext>
            </a:extLst>
          </p:cNvPr>
          <p:cNvSpPr/>
          <p:nvPr/>
        </p:nvSpPr>
        <p:spPr>
          <a:xfrm>
            <a:off x="8724993" y="5306980"/>
            <a:ext cx="740834" cy="46704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>
                <a:solidFill>
                  <a:schemeClr val="tx1"/>
                </a:solidFill>
              </a:rPr>
              <a:t>通帳</a:t>
            </a:r>
          </a:p>
          <a:p>
            <a:pPr algn="ctr"/>
            <a:r>
              <a:rPr kumimoji="1" lang="ja-JP" altLang="en-US" sz="1050" dirty="0">
                <a:solidFill>
                  <a:schemeClr val="tx1"/>
                </a:solidFill>
              </a:rPr>
              <a:t>データ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991C581-DE63-4EE8-905C-167605B08C76}"/>
              </a:ext>
            </a:extLst>
          </p:cNvPr>
          <p:cNvSpPr txBox="1"/>
          <p:nvPr/>
        </p:nvSpPr>
        <p:spPr>
          <a:xfrm>
            <a:off x="8995542" y="5859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銀行口座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B489AD7-C8BD-420A-A1C0-AD453E006309}"/>
              </a:ext>
            </a:extLst>
          </p:cNvPr>
          <p:cNvSpPr txBox="1"/>
          <p:nvPr/>
        </p:nvSpPr>
        <p:spPr>
          <a:xfrm>
            <a:off x="8995542" y="301549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銀行口座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D40D6470-62AC-4537-A7E3-E37D675BB4C6}"/>
              </a:ext>
            </a:extLst>
          </p:cNvPr>
          <p:cNvSpPr/>
          <p:nvPr/>
        </p:nvSpPr>
        <p:spPr>
          <a:xfrm>
            <a:off x="3930812" y="3647549"/>
            <a:ext cx="740834" cy="467043"/>
          </a:xfrm>
          <a:prstGeom prst="rect">
            <a:avLst/>
          </a:prstGeom>
          <a:solidFill>
            <a:srgbClr val="FF99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>
                <a:solidFill>
                  <a:schemeClr val="tx1"/>
                </a:solidFill>
              </a:rPr>
              <a:t>購入</a:t>
            </a:r>
          </a:p>
          <a:p>
            <a:pPr algn="ctr"/>
            <a:r>
              <a:rPr kumimoji="1" lang="ja-JP" altLang="en-US" sz="1050" dirty="0">
                <a:solidFill>
                  <a:schemeClr val="tx1"/>
                </a:solidFill>
              </a:rPr>
              <a:t>申込書</a:t>
            </a:r>
          </a:p>
        </p:txBody>
      </p:sp>
      <p:pic>
        <p:nvPicPr>
          <p:cNvPr id="1054" name="Picture 30" descr="お金の袋のイラスト - イラストストック">
            <a:extLst>
              <a:ext uri="{FF2B5EF4-FFF2-40B4-BE49-F238E27FC236}">
                <a16:creationId xmlns:a16="http://schemas.microsoft.com/office/drawing/2014/main" id="{241389FD-9A42-4A10-8A0E-90D297024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273" y="3422649"/>
            <a:ext cx="614219" cy="63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D453CE38-D87D-484A-AF43-B1BB593DF8A2}"/>
              </a:ext>
            </a:extLst>
          </p:cNvPr>
          <p:cNvSpPr/>
          <p:nvPr/>
        </p:nvSpPr>
        <p:spPr>
          <a:xfrm>
            <a:off x="3897183" y="1679352"/>
            <a:ext cx="740834" cy="5466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>
                <a:solidFill>
                  <a:schemeClr val="tx1"/>
                </a:solidFill>
              </a:rPr>
              <a:t>見積もり明細書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5DDC8E73-B8E9-475B-8B67-98144722150F}"/>
              </a:ext>
            </a:extLst>
          </p:cNvPr>
          <p:cNvSpPr/>
          <p:nvPr/>
        </p:nvSpPr>
        <p:spPr>
          <a:xfrm>
            <a:off x="5079456" y="1727472"/>
            <a:ext cx="740834" cy="4670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>
                <a:solidFill>
                  <a:schemeClr val="tx1"/>
                </a:solidFill>
              </a:rPr>
              <a:t>頭金の</a:t>
            </a:r>
          </a:p>
          <a:p>
            <a:pPr algn="ctr"/>
            <a:r>
              <a:rPr kumimoji="1" lang="ja-JP" altLang="en-US" sz="1050" dirty="0">
                <a:solidFill>
                  <a:schemeClr val="tx1"/>
                </a:solidFill>
              </a:rPr>
              <a:t>領収書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42A2D089-5F75-4784-A3ED-7F9DBFF875B0}"/>
              </a:ext>
            </a:extLst>
          </p:cNvPr>
          <p:cNvCxnSpPr>
            <a:cxnSpLocks/>
          </p:cNvCxnSpPr>
          <p:nvPr/>
        </p:nvCxnSpPr>
        <p:spPr>
          <a:xfrm>
            <a:off x="5715116" y="1429407"/>
            <a:ext cx="1057798" cy="0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F75DC1B4-262D-4CAC-9B2E-0F5EB65B25BB}"/>
              </a:ext>
            </a:extLst>
          </p:cNvPr>
          <p:cNvSpPr/>
          <p:nvPr/>
        </p:nvSpPr>
        <p:spPr>
          <a:xfrm>
            <a:off x="6114238" y="315312"/>
            <a:ext cx="1057798" cy="527736"/>
          </a:xfrm>
          <a:prstGeom prst="wedgeRoundRectCallout">
            <a:avLst>
              <a:gd name="adj1" fmla="val -43299"/>
              <a:gd name="adj2" fmla="val 12070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契約</a:t>
            </a:r>
          </a:p>
        </p:txBody>
      </p:sp>
      <p:sp>
        <p:nvSpPr>
          <p:cNvPr id="44" name="吹き出し: 角を丸めた四角形 43">
            <a:extLst>
              <a:ext uri="{FF2B5EF4-FFF2-40B4-BE49-F238E27FC236}">
                <a16:creationId xmlns:a16="http://schemas.microsoft.com/office/drawing/2014/main" id="{7949ED07-B62E-4354-ACB4-B69028108163}"/>
              </a:ext>
            </a:extLst>
          </p:cNvPr>
          <p:cNvSpPr/>
          <p:nvPr/>
        </p:nvSpPr>
        <p:spPr>
          <a:xfrm>
            <a:off x="4799410" y="146901"/>
            <a:ext cx="1057798" cy="527736"/>
          </a:xfrm>
          <a:prstGeom prst="wedgeRoundRectCallout">
            <a:avLst>
              <a:gd name="adj1" fmla="val -43299"/>
              <a:gd name="adj2" fmla="val 12070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頭金</a:t>
            </a:r>
          </a:p>
        </p:txBody>
      </p:sp>
      <p:pic>
        <p:nvPicPr>
          <p:cNvPr id="45" name="Picture 30" descr="お金の袋のイラスト - イラストストック">
            <a:extLst>
              <a:ext uri="{FF2B5EF4-FFF2-40B4-BE49-F238E27FC236}">
                <a16:creationId xmlns:a16="http://schemas.microsoft.com/office/drawing/2014/main" id="{D96945FA-6DF2-4086-B2C1-5A9F050D0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462" y="1183565"/>
            <a:ext cx="614219" cy="63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吹き出し: 角を丸めた四角形 45">
            <a:extLst>
              <a:ext uri="{FF2B5EF4-FFF2-40B4-BE49-F238E27FC236}">
                <a16:creationId xmlns:a16="http://schemas.microsoft.com/office/drawing/2014/main" id="{C00D847B-D61C-4ADC-A462-4FA3832451FF}"/>
              </a:ext>
            </a:extLst>
          </p:cNvPr>
          <p:cNvSpPr/>
          <p:nvPr/>
        </p:nvSpPr>
        <p:spPr>
          <a:xfrm>
            <a:off x="7355329" y="227084"/>
            <a:ext cx="1263154" cy="527736"/>
          </a:xfrm>
          <a:prstGeom prst="wedgeRoundRectCallout">
            <a:avLst>
              <a:gd name="adj1" fmla="val -28395"/>
              <a:gd name="adj2" fmla="val 16452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立替払い</a:t>
            </a:r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BA717B75-21C7-485E-835B-B9D791C65C75}"/>
              </a:ext>
            </a:extLst>
          </p:cNvPr>
          <p:cNvCxnSpPr>
            <a:cxnSpLocks/>
          </p:cNvCxnSpPr>
          <p:nvPr/>
        </p:nvCxnSpPr>
        <p:spPr>
          <a:xfrm flipV="1">
            <a:off x="5781740" y="4259285"/>
            <a:ext cx="3213802" cy="5109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4139E633-D230-4440-8705-78DF4DB985E0}"/>
              </a:ext>
            </a:extLst>
          </p:cNvPr>
          <p:cNvCxnSpPr>
            <a:cxnSpLocks/>
          </p:cNvCxnSpPr>
          <p:nvPr/>
        </p:nvCxnSpPr>
        <p:spPr>
          <a:xfrm>
            <a:off x="7840764" y="1347377"/>
            <a:ext cx="1154778" cy="0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6B3265D-E617-455A-A024-5DD241F71272}"/>
              </a:ext>
            </a:extLst>
          </p:cNvPr>
          <p:cNvSpPr txBox="1"/>
          <p:nvPr/>
        </p:nvSpPr>
        <p:spPr>
          <a:xfrm>
            <a:off x="7982976" y="15719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預金契約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7ECB7703-51E6-495F-8E8B-C7C2A932B620}"/>
              </a:ext>
            </a:extLst>
          </p:cNvPr>
          <p:cNvSpPr txBox="1"/>
          <p:nvPr/>
        </p:nvSpPr>
        <p:spPr>
          <a:xfrm>
            <a:off x="7003874" y="435461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預金契約</a:t>
            </a: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11ED313B-D243-403D-83BA-5022D4FFAE0C}"/>
              </a:ext>
            </a:extLst>
          </p:cNvPr>
          <p:cNvCxnSpPr/>
          <p:nvPr/>
        </p:nvCxnSpPr>
        <p:spPr>
          <a:xfrm flipV="1">
            <a:off x="10138432" y="2099237"/>
            <a:ext cx="0" cy="1285587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吹き出し: 角を丸めた四角形 58">
            <a:extLst>
              <a:ext uri="{FF2B5EF4-FFF2-40B4-BE49-F238E27FC236}">
                <a16:creationId xmlns:a16="http://schemas.microsoft.com/office/drawing/2014/main" id="{6E5E77BE-7368-475B-9644-50C6016DBBF5}"/>
              </a:ext>
            </a:extLst>
          </p:cNvPr>
          <p:cNvSpPr/>
          <p:nvPr/>
        </p:nvSpPr>
        <p:spPr>
          <a:xfrm>
            <a:off x="10334420" y="2164719"/>
            <a:ext cx="1416137" cy="527736"/>
          </a:xfrm>
          <a:prstGeom prst="wedgeRoundRectCallout">
            <a:avLst>
              <a:gd name="adj1" fmla="val -52525"/>
              <a:gd name="adj2" fmla="val 10079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ローン支払</a:t>
            </a:r>
          </a:p>
        </p:txBody>
      </p:sp>
      <p:sp>
        <p:nvSpPr>
          <p:cNvPr id="60" name="吹き出し: 角を丸めた四角形 59">
            <a:extLst>
              <a:ext uri="{FF2B5EF4-FFF2-40B4-BE49-F238E27FC236}">
                <a16:creationId xmlns:a16="http://schemas.microsoft.com/office/drawing/2014/main" id="{29279902-7910-4643-A8EC-9F143C11640D}"/>
              </a:ext>
            </a:extLst>
          </p:cNvPr>
          <p:cNvSpPr/>
          <p:nvPr/>
        </p:nvSpPr>
        <p:spPr>
          <a:xfrm>
            <a:off x="1970511" y="211643"/>
            <a:ext cx="1263154" cy="527736"/>
          </a:xfrm>
          <a:prstGeom prst="wedgeRoundRectCallout">
            <a:avLst>
              <a:gd name="adj1" fmla="val 36506"/>
              <a:gd name="adj2" fmla="val 10278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下取り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521A131-96D9-4001-AFA3-795DEBAA1C38}"/>
              </a:ext>
            </a:extLst>
          </p:cNvPr>
          <p:cNvSpPr/>
          <p:nvPr/>
        </p:nvSpPr>
        <p:spPr>
          <a:xfrm>
            <a:off x="1271005" y="1633104"/>
            <a:ext cx="600364" cy="3654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>
                <a:solidFill>
                  <a:schemeClr val="tx1"/>
                </a:solidFill>
              </a:rPr>
              <a:t>新車の車検証</a:t>
            </a:r>
          </a:p>
        </p:txBody>
      </p:sp>
      <p:sp>
        <p:nvSpPr>
          <p:cNvPr id="61" name="吹き出し: 角を丸めた四角形 60">
            <a:extLst>
              <a:ext uri="{FF2B5EF4-FFF2-40B4-BE49-F238E27FC236}">
                <a16:creationId xmlns:a16="http://schemas.microsoft.com/office/drawing/2014/main" id="{187B9644-BAD5-4501-84B3-7A1F8080872B}"/>
              </a:ext>
            </a:extLst>
          </p:cNvPr>
          <p:cNvSpPr/>
          <p:nvPr/>
        </p:nvSpPr>
        <p:spPr>
          <a:xfrm>
            <a:off x="1187561" y="6255091"/>
            <a:ext cx="1263154" cy="527736"/>
          </a:xfrm>
          <a:prstGeom prst="wedgeRoundRectCallout">
            <a:avLst>
              <a:gd name="adj1" fmla="val 114721"/>
              <a:gd name="adj2" fmla="val -7645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下取り</a:t>
            </a:r>
          </a:p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車情報</a:t>
            </a:r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DE1BEB23-9041-4929-8780-A234A0034CB2}"/>
              </a:ext>
            </a:extLst>
          </p:cNvPr>
          <p:cNvSpPr/>
          <p:nvPr/>
        </p:nvSpPr>
        <p:spPr>
          <a:xfrm>
            <a:off x="1571186" y="5364899"/>
            <a:ext cx="6620849" cy="126010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吹き出し: 角を丸めた四角形 62">
            <a:extLst>
              <a:ext uri="{FF2B5EF4-FFF2-40B4-BE49-F238E27FC236}">
                <a16:creationId xmlns:a16="http://schemas.microsoft.com/office/drawing/2014/main" id="{FD2F67C8-A397-4BF8-90F3-3BEC2A73C798}"/>
              </a:ext>
            </a:extLst>
          </p:cNvPr>
          <p:cNvSpPr/>
          <p:nvPr/>
        </p:nvSpPr>
        <p:spPr>
          <a:xfrm>
            <a:off x="272352" y="3469145"/>
            <a:ext cx="1651824" cy="1260107"/>
          </a:xfrm>
          <a:prstGeom prst="wedgeRoundRectCallout">
            <a:avLst>
              <a:gd name="adj1" fmla="val 49232"/>
              <a:gd name="adj2" fmla="val 92748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自動車買い換えに必要な仕訳の資料が揃う</a:t>
            </a:r>
          </a:p>
        </p:txBody>
      </p:sp>
      <p:sp>
        <p:nvSpPr>
          <p:cNvPr id="67" name="吹き出し: 角を丸めた四角形 66">
            <a:extLst>
              <a:ext uri="{FF2B5EF4-FFF2-40B4-BE49-F238E27FC236}">
                <a16:creationId xmlns:a16="http://schemas.microsoft.com/office/drawing/2014/main" id="{98E10912-5582-4189-9DC4-79A84BCADC00}"/>
              </a:ext>
            </a:extLst>
          </p:cNvPr>
          <p:cNvSpPr/>
          <p:nvPr/>
        </p:nvSpPr>
        <p:spPr>
          <a:xfrm>
            <a:off x="6406391" y="2759520"/>
            <a:ext cx="1057798" cy="527736"/>
          </a:xfrm>
          <a:prstGeom prst="wedgeRoundRectCallout">
            <a:avLst>
              <a:gd name="adj1" fmla="val -92979"/>
              <a:gd name="adj2" fmla="val 3307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納車</a:t>
            </a:r>
          </a:p>
        </p:txBody>
      </p:sp>
      <p:pic>
        <p:nvPicPr>
          <p:cNvPr id="1050" name="Picture 26" descr="軽自動車のイラスト（車）">
            <a:extLst>
              <a:ext uri="{FF2B5EF4-FFF2-40B4-BE49-F238E27FC236}">
                <a16:creationId xmlns:a16="http://schemas.microsoft.com/office/drawing/2014/main" id="{2B476C2A-D12B-4D76-8A47-126B81446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717" y="490952"/>
            <a:ext cx="933161" cy="69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CEDBDC85-4D69-45C4-89E4-5FAFC2773894}"/>
              </a:ext>
            </a:extLst>
          </p:cNvPr>
          <p:cNvCxnSpPr>
            <a:cxnSpLocks/>
          </p:cNvCxnSpPr>
          <p:nvPr/>
        </p:nvCxnSpPr>
        <p:spPr>
          <a:xfrm flipV="1">
            <a:off x="5820289" y="1882835"/>
            <a:ext cx="1049173" cy="1552195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吹き出し: 角を丸めた四角形 48">
            <a:extLst>
              <a:ext uri="{FF2B5EF4-FFF2-40B4-BE49-F238E27FC236}">
                <a16:creationId xmlns:a16="http://schemas.microsoft.com/office/drawing/2014/main" id="{CFEC17F6-2748-4725-B37D-1C7DF8B8E4D5}"/>
              </a:ext>
            </a:extLst>
          </p:cNvPr>
          <p:cNvSpPr/>
          <p:nvPr/>
        </p:nvSpPr>
        <p:spPr>
          <a:xfrm>
            <a:off x="6986346" y="2272785"/>
            <a:ext cx="1057798" cy="527736"/>
          </a:xfrm>
          <a:prstGeom prst="wedgeRoundRectCallout">
            <a:avLst>
              <a:gd name="adj1" fmla="val -90992"/>
              <a:gd name="adj2" fmla="val -675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契約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926CC698-948E-4ECF-B9DC-7CAF05C74D70}"/>
              </a:ext>
            </a:extLst>
          </p:cNvPr>
          <p:cNvSpPr/>
          <p:nvPr/>
        </p:nvSpPr>
        <p:spPr>
          <a:xfrm>
            <a:off x="6772914" y="2073752"/>
            <a:ext cx="1076036" cy="4919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>
                <a:solidFill>
                  <a:schemeClr val="tx1"/>
                </a:solidFill>
              </a:rPr>
              <a:t>ローン支払い予定表</a:t>
            </a:r>
          </a:p>
        </p:txBody>
      </p:sp>
    </p:spTree>
    <p:extLst>
      <p:ext uri="{BB962C8B-B14F-4D97-AF65-F5344CB8AC3E}">
        <p14:creationId xmlns:p14="http://schemas.microsoft.com/office/powerpoint/2010/main" val="2616017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2.22222E-6 L 0.00703 0.5919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" y="29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22222E-6 L 0.00456 -0.3606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" y="-18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7037E-7 L -0.00417 -0.32778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16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3.7037E-7 L -0.01303 0.60185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1" y="300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7.40741E-7 L 0.05794 0.34421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91" y="17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48148E-6 L -0.17187 -0.01643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94" y="-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4.44444E-6 L -0.0638 0.53195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90" y="26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7037E-7 L -0.12187 0.0581 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94" y="2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07407E-6 L 0.00104 -0.27268 " pathEditMode="relative" rAng="0" ptsTypes="AA">
                                      <p:cBhvr>
                                        <p:cTn id="117" dur="20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13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3.7037E-6 L 0.01797 0.13819 " pathEditMode="relative" rAng="0" ptsTypes="AA">
                                      <p:cBhvr>
                                        <p:cTn id="12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8" y="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000"/>
                            </p:stCondLst>
                            <p:childTnLst>
                              <p:par>
                                <p:cTn id="1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4.81481E-6 L 0.08151 0.6088 " pathEditMode="relative" rAng="0" ptsTypes="AA">
                                      <p:cBhvr>
                                        <p:cTn id="13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76" y="30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34" grpId="0" animBg="1"/>
      <p:bldP spid="34" grpId="1" animBg="1"/>
      <p:bldP spid="37" grpId="0" animBg="1"/>
      <p:bldP spid="37" grpId="1" animBg="1"/>
      <p:bldP spid="21" grpId="0" animBg="1"/>
      <p:bldP spid="21" grpId="1" animBg="1"/>
      <p:bldP spid="23" grpId="0" animBg="1"/>
      <p:bldP spid="23" grpId="1" animBg="1"/>
      <p:bldP spid="17" grpId="0" animBg="1"/>
      <p:bldP spid="17" grpId="1" animBg="1"/>
      <p:bldP spid="44" grpId="0" animBg="1"/>
      <p:bldP spid="44" grpId="1" animBg="1"/>
      <p:bldP spid="46" grpId="0" animBg="1"/>
      <p:bldP spid="59" grpId="0" animBg="1"/>
      <p:bldP spid="60" grpId="0" animBg="1"/>
      <p:bldP spid="4" grpId="0" animBg="1"/>
      <p:bldP spid="4" grpId="1" animBg="1"/>
      <p:bldP spid="61" grpId="0" animBg="1"/>
      <p:bldP spid="33" grpId="0" animBg="1"/>
      <p:bldP spid="63" grpId="0" animBg="1"/>
      <p:bldP spid="67" grpId="0" animBg="1"/>
      <p:bldP spid="67" grpId="1" animBg="1"/>
      <p:bldP spid="49" grpId="0" animBg="1"/>
      <p:bldP spid="24" grpId="0" animBg="1"/>
      <p:bldP spid="24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50BDEB7D-6E53-46BB-B8C2-4BBBE21447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263455"/>
              </p:ext>
            </p:extLst>
          </p:nvPr>
        </p:nvGraphicFramePr>
        <p:xfrm>
          <a:off x="2469929" y="557048"/>
          <a:ext cx="7073463" cy="4435371"/>
        </p:xfrm>
        <a:graphic>
          <a:graphicData uri="http://schemas.openxmlformats.org/drawingml/2006/table">
            <a:tbl>
              <a:tblPr/>
              <a:tblGrid>
                <a:gridCol w="1134781">
                  <a:extLst>
                    <a:ext uri="{9D8B030D-6E8A-4147-A177-3AD203B41FA5}">
                      <a16:colId xmlns:a16="http://schemas.microsoft.com/office/drawing/2014/main" val="326738489"/>
                    </a:ext>
                  </a:extLst>
                </a:gridCol>
                <a:gridCol w="1286084">
                  <a:extLst>
                    <a:ext uri="{9D8B030D-6E8A-4147-A177-3AD203B41FA5}">
                      <a16:colId xmlns:a16="http://schemas.microsoft.com/office/drawing/2014/main" val="3133100738"/>
                    </a:ext>
                  </a:extLst>
                </a:gridCol>
                <a:gridCol w="2747775">
                  <a:extLst>
                    <a:ext uri="{9D8B030D-6E8A-4147-A177-3AD203B41FA5}">
                      <a16:colId xmlns:a16="http://schemas.microsoft.com/office/drawing/2014/main" val="3783542429"/>
                    </a:ext>
                  </a:extLst>
                </a:gridCol>
                <a:gridCol w="826782">
                  <a:extLst>
                    <a:ext uri="{9D8B030D-6E8A-4147-A177-3AD203B41FA5}">
                      <a16:colId xmlns:a16="http://schemas.microsoft.com/office/drawing/2014/main" val="460825256"/>
                    </a:ext>
                  </a:extLst>
                </a:gridCol>
                <a:gridCol w="1078041">
                  <a:extLst>
                    <a:ext uri="{9D8B030D-6E8A-4147-A177-3AD203B41FA5}">
                      <a16:colId xmlns:a16="http://schemas.microsoft.com/office/drawing/2014/main" val="946170655"/>
                    </a:ext>
                  </a:extLst>
                </a:gridCol>
              </a:tblGrid>
              <a:tr h="332885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金額</a:t>
                      </a:r>
                    </a:p>
                  </a:txBody>
                  <a:tcPr marL="6824" marR="6824" marT="68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借方</a:t>
                      </a:r>
                    </a:p>
                  </a:txBody>
                  <a:tcPr marL="6824" marR="6824" marT="68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摘要</a:t>
                      </a:r>
                    </a:p>
                  </a:txBody>
                  <a:tcPr marL="6824" marR="6824" marT="68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貸方</a:t>
                      </a:r>
                    </a:p>
                  </a:txBody>
                  <a:tcPr marL="6824" marR="6824" marT="68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金額</a:t>
                      </a:r>
                    </a:p>
                  </a:txBody>
                  <a:tcPr marL="6824" marR="6824" marT="68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34973"/>
                  </a:ext>
                </a:extLst>
              </a:tr>
              <a:tr h="33288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6,698,870</a:t>
                      </a:r>
                    </a:p>
                  </a:txBody>
                  <a:tcPr marL="6824" marR="6824" marT="68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100" b="0" i="0" u="none" strike="noStrike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215</a:t>
                      </a:r>
                      <a:r>
                        <a:rPr lang="ja-JP" altLang="en-US" sz="1100" b="0" i="0" u="none" strike="noStrike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車両</a:t>
                      </a:r>
                    </a:p>
                  </a:txBody>
                  <a:tcPr marL="6824" marR="6824" marT="68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日産</a:t>
                      </a:r>
                      <a:r>
                        <a:rPr lang="en-US" altLang="ja-JP" sz="1100" b="0" i="0" u="none" strike="noStrike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GTR</a:t>
                      </a:r>
                      <a:r>
                        <a:rPr lang="ja-JP" altLang="en-US" sz="1100" b="0" i="0" u="none" strike="noStrike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富士山</a:t>
                      </a:r>
                      <a:r>
                        <a:rPr lang="en-US" altLang="ja-JP" sz="1100" b="0" i="0" u="none" strike="noStrike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35</a:t>
                      </a:r>
                      <a:r>
                        <a:rPr lang="ja-JP" altLang="en-US" sz="1100" b="0" i="0" u="none" strike="noStrike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は</a:t>
                      </a:r>
                      <a:r>
                        <a:rPr lang="en-US" altLang="ja-JP" sz="1100" b="0" i="0" u="none" strike="noStrike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123</a:t>
                      </a:r>
                    </a:p>
                  </a:txBody>
                  <a:tcPr marL="6824" marR="6824" marT="68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6824" marR="6824" marT="68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0</a:t>
                      </a:r>
                    </a:p>
                  </a:txBody>
                  <a:tcPr marL="6824" marR="6824" marT="68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9984422"/>
                  </a:ext>
                </a:extLst>
              </a:tr>
              <a:tr h="33288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11,200</a:t>
                      </a:r>
                    </a:p>
                  </a:txBody>
                  <a:tcPr marL="6824" marR="6824" marT="68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100" b="0" i="0" u="none" strike="noStrike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853</a:t>
                      </a:r>
                      <a:r>
                        <a:rPr lang="ja-JP" altLang="en-US" sz="1100" b="0" i="0" u="none" strike="noStrike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租税公課</a:t>
                      </a:r>
                    </a:p>
                  </a:txBody>
                  <a:tcPr marL="6824" marR="6824" marT="68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b="0" i="0" u="none" strike="noStrike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日産</a:t>
                      </a:r>
                      <a:r>
                        <a:rPr lang="en-US" altLang="zh-TW" sz="1100" b="0" i="0" u="none" strike="noStrike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GTR</a:t>
                      </a:r>
                      <a:r>
                        <a:rPr lang="zh-TW" altLang="en-US" sz="1100" b="0" i="0" u="none" strike="noStrike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車両諸税</a:t>
                      </a:r>
                    </a:p>
                  </a:txBody>
                  <a:tcPr marL="6824" marR="6824" marT="68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6824" marR="6824" marT="68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6824" marR="6824" marT="68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2379380"/>
                  </a:ext>
                </a:extLst>
              </a:tr>
              <a:tr h="33288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36,780</a:t>
                      </a:r>
                    </a:p>
                  </a:txBody>
                  <a:tcPr marL="6824" marR="6824" marT="68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100" b="0" i="0" u="none" strike="noStrike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847</a:t>
                      </a:r>
                      <a:r>
                        <a:rPr lang="ja-JP" altLang="en-US" sz="1100" b="0" i="0" u="none" strike="noStrike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保険料</a:t>
                      </a:r>
                    </a:p>
                  </a:txBody>
                  <a:tcPr marL="6824" marR="6824" marT="68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日産</a:t>
                      </a:r>
                      <a:r>
                        <a:rPr lang="en-US" altLang="ja-JP" sz="1100" b="0" i="0" u="none" strike="noStrike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GTR</a:t>
                      </a:r>
                      <a:r>
                        <a:rPr lang="ja-JP" altLang="en-US" sz="1100" b="0" i="0" u="none" strike="noStrike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自賠責ほか</a:t>
                      </a:r>
                    </a:p>
                  </a:txBody>
                  <a:tcPr marL="6824" marR="6824" marT="68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6824" marR="6824" marT="68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6824" marR="6824" marT="68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689039"/>
                  </a:ext>
                </a:extLst>
              </a:tr>
              <a:tr h="33288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147,810</a:t>
                      </a:r>
                    </a:p>
                  </a:txBody>
                  <a:tcPr marL="6824" marR="6824" marT="68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100" b="0" i="0" u="none" strike="noStrike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869</a:t>
                      </a:r>
                      <a:r>
                        <a:rPr lang="ja-JP" altLang="en-US" sz="1100" b="0" i="0" u="none" strike="noStrike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雑費</a:t>
                      </a:r>
                    </a:p>
                  </a:txBody>
                  <a:tcPr marL="6824" marR="6824" marT="68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b="0" i="0" u="none" strike="noStrike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日産</a:t>
                      </a:r>
                      <a:r>
                        <a:rPr lang="en-US" altLang="zh-TW" sz="1100" b="0" i="0" u="none" strike="noStrike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GTR</a:t>
                      </a:r>
                      <a:r>
                        <a:rPr lang="zh-TW" altLang="en-US" sz="1100" b="0" i="0" u="none" strike="noStrike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車両諸費用</a:t>
                      </a:r>
                    </a:p>
                  </a:txBody>
                  <a:tcPr marL="6824" marR="6824" marT="68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6824" marR="6824" marT="68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6824" marR="6824" marT="68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2502895"/>
                  </a:ext>
                </a:extLst>
              </a:tr>
              <a:tr h="33288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63,793</a:t>
                      </a:r>
                    </a:p>
                  </a:txBody>
                  <a:tcPr marL="6824" marR="6824" marT="68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100" b="0" i="0" u="none" strike="noStrike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921 </a:t>
                      </a:r>
                      <a:r>
                        <a:rPr lang="ja-JP" altLang="en-US" sz="1100" b="0" i="0" u="none" strike="noStrike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支払利息</a:t>
                      </a:r>
                    </a:p>
                  </a:txBody>
                  <a:tcPr marL="6824" marR="6824" marT="68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b="0" i="0" u="none" strike="noStrike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日産</a:t>
                      </a:r>
                      <a:r>
                        <a:rPr lang="en-US" altLang="zh-TW" sz="1100" b="0" i="0" u="none" strike="noStrike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GTR</a:t>
                      </a:r>
                      <a:r>
                        <a:rPr lang="zh-TW" altLang="en-US" sz="1100" b="0" i="0" u="none" strike="noStrike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割賦利息</a:t>
                      </a:r>
                    </a:p>
                  </a:txBody>
                  <a:tcPr marL="6824" marR="6824" marT="68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6824" marR="6824" marT="68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6824" marR="6824" marT="68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1011409"/>
                  </a:ext>
                </a:extLst>
              </a:tr>
              <a:tr h="33288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510,343</a:t>
                      </a:r>
                    </a:p>
                  </a:txBody>
                  <a:tcPr marL="6824" marR="6824" marT="68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100" b="0" i="0" u="none" strike="noStrike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184</a:t>
                      </a:r>
                      <a:r>
                        <a:rPr lang="ja-JP" altLang="en-US" sz="1100" b="0" i="0" u="none" strike="noStrike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前払費用</a:t>
                      </a:r>
                    </a:p>
                  </a:txBody>
                  <a:tcPr marL="6824" marR="6824" marT="68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b="0" i="0" u="none" strike="noStrike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日産</a:t>
                      </a:r>
                      <a:r>
                        <a:rPr lang="en-US" altLang="zh-TW" sz="1100" b="0" i="0" u="none" strike="noStrike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GTR</a:t>
                      </a:r>
                      <a:r>
                        <a:rPr lang="zh-TW" altLang="en-US" sz="1100" b="0" i="0" u="none" strike="noStrike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割賦利息</a:t>
                      </a:r>
                    </a:p>
                  </a:txBody>
                  <a:tcPr marL="6824" marR="6824" marT="68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6824" marR="6824" marT="68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6824" marR="6824" marT="68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1988252"/>
                  </a:ext>
                </a:extLst>
              </a:tr>
              <a:tr h="332885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6824" marR="6824" marT="68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6824" marR="6824" marT="68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日産</a:t>
                      </a:r>
                      <a:r>
                        <a:rPr lang="en-US" altLang="ja-JP" sz="1100" b="0" i="0" u="none" strike="noStrike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GTR</a:t>
                      </a:r>
                      <a:r>
                        <a:rPr lang="ja-JP" altLang="en-US" sz="1100" b="0" i="0" u="none" strike="noStrike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・リース</a:t>
                      </a:r>
                    </a:p>
                  </a:txBody>
                  <a:tcPr marL="6824" marR="6824" marT="68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100" b="0" i="0" u="none" strike="noStrike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314</a:t>
                      </a:r>
                      <a:r>
                        <a:rPr lang="ja-JP" altLang="en-US" sz="1100" b="0" i="0" u="none" strike="noStrike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未払金</a:t>
                      </a:r>
                    </a:p>
                  </a:txBody>
                  <a:tcPr marL="6824" marR="6824" marT="68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6,124,636</a:t>
                      </a:r>
                    </a:p>
                  </a:txBody>
                  <a:tcPr marL="6824" marR="6824" marT="68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5816583"/>
                  </a:ext>
                </a:extLst>
              </a:tr>
              <a:tr h="332885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6824" marR="6824" marT="68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6824" marR="6824" marT="68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日産</a:t>
                      </a:r>
                      <a:r>
                        <a:rPr lang="en-US" altLang="ja-JP" sz="1100" b="0" i="0" u="none" strike="noStrike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GTR</a:t>
                      </a:r>
                      <a:r>
                        <a:rPr lang="ja-JP" altLang="en-US" sz="1100" b="0" i="0" u="none" strike="noStrike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現金払い</a:t>
                      </a:r>
                    </a:p>
                  </a:txBody>
                  <a:tcPr marL="6824" marR="6824" marT="68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100" b="0" i="0" u="none" strike="noStrike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111</a:t>
                      </a:r>
                      <a:r>
                        <a:rPr lang="ja-JP" altLang="en-US" sz="1100" b="0" i="0" u="none" strike="noStrike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現金</a:t>
                      </a:r>
                    </a:p>
                  </a:txBody>
                  <a:tcPr marL="6824" marR="6824" marT="68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1,344,660</a:t>
                      </a:r>
                    </a:p>
                  </a:txBody>
                  <a:tcPr marL="6824" marR="6824" marT="68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4742159"/>
                  </a:ext>
                </a:extLst>
              </a:tr>
              <a:tr h="34587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0</a:t>
                      </a:r>
                    </a:p>
                  </a:txBody>
                  <a:tcPr marL="6824" marR="6824" marT="68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6824" marR="6824" marT="68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下取・日産スカイライン静岡</a:t>
                      </a:r>
                      <a:r>
                        <a:rPr lang="en-US" altLang="ja-JP" sz="1100" b="0" i="0" u="none" strike="noStrike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33</a:t>
                      </a:r>
                      <a:r>
                        <a:rPr lang="ja-JP" altLang="en-US" sz="1100" b="0" i="0" u="none" strike="noStrike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に</a:t>
                      </a:r>
                      <a:r>
                        <a:rPr lang="en-US" altLang="ja-JP" sz="1100" b="0" i="0" u="none" strike="noStrike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6-567</a:t>
                      </a:r>
                    </a:p>
                  </a:txBody>
                  <a:tcPr marL="6824" marR="6824" marT="68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100" b="0" i="0" u="none" strike="noStrike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931</a:t>
                      </a:r>
                      <a:r>
                        <a:rPr lang="ja-JP" altLang="en-US" sz="1100" b="0" i="0" u="none" strike="noStrike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車売収</a:t>
                      </a:r>
                    </a:p>
                  </a:txBody>
                  <a:tcPr marL="6824" marR="6824" marT="68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500</a:t>
                      </a:r>
                    </a:p>
                  </a:txBody>
                  <a:tcPr marL="6824" marR="6824" marT="68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5975897"/>
                  </a:ext>
                </a:extLst>
              </a:tr>
              <a:tr h="361617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3,000</a:t>
                      </a:r>
                    </a:p>
                  </a:txBody>
                  <a:tcPr marL="6824" marR="6824" marT="68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100" b="0" i="0" u="none" strike="noStrike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941</a:t>
                      </a:r>
                      <a:r>
                        <a:rPr lang="ja-JP" altLang="en-US" sz="1100" b="0" i="0" u="none" strike="noStrike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車売原価</a:t>
                      </a:r>
                    </a:p>
                  </a:txBody>
                  <a:tcPr marL="6824" marR="6824" marT="68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下取・日産スカイライン静岡</a:t>
                      </a:r>
                      <a:r>
                        <a:rPr lang="en-US" altLang="ja-JP" sz="1100" b="0" i="0" u="none" strike="noStrike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33</a:t>
                      </a:r>
                      <a:r>
                        <a:rPr lang="ja-JP" altLang="en-US" sz="1100" b="0" i="0" u="none" strike="noStrike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に</a:t>
                      </a:r>
                      <a:r>
                        <a:rPr lang="en-US" altLang="ja-JP" sz="1100" b="0" i="0" u="none" strike="noStrike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6-567</a:t>
                      </a:r>
                    </a:p>
                  </a:txBody>
                  <a:tcPr marL="6824" marR="6824" marT="68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6824" marR="6824" marT="68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6824" marR="6824" marT="68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6221969"/>
                  </a:ext>
                </a:extLst>
              </a:tr>
              <a:tr h="399026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6824" marR="6824" marT="68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6824" marR="6824" marT="68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下取・日産スカイライン静岡</a:t>
                      </a:r>
                      <a:r>
                        <a:rPr lang="en-US" altLang="ja-JP" sz="1100" b="0" i="0" u="none" strike="noStrike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33</a:t>
                      </a:r>
                      <a:r>
                        <a:rPr lang="ja-JP" altLang="en-US" sz="1100" b="0" i="0" u="none" strike="noStrike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に</a:t>
                      </a:r>
                      <a:r>
                        <a:rPr lang="en-US" altLang="ja-JP" sz="1100" b="0" i="0" u="none" strike="noStrike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6-567</a:t>
                      </a:r>
                    </a:p>
                  </a:txBody>
                  <a:tcPr marL="6824" marR="6824" marT="68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100" b="0" i="0" u="none" strike="noStrike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215</a:t>
                      </a:r>
                      <a:r>
                        <a:rPr lang="ja-JP" altLang="en-US" sz="1100" b="0" i="0" u="none" strike="noStrike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車両</a:t>
                      </a:r>
                    </a:p>
                  </a:txBody>
                  <a:tcPr marL="6824" marR="6824" marT="68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3,000</a:t>
                      </a:r>
                    </a:p>
                  </a:txBody>
                  <a:tcPr marL="6824" marR="6824" marT="68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4122795"/>
                  </a:ext>
                </a:extLst>
              </a:tr>
              <a:tr h="33288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7,471,796</a:t>
                      </a:r>
                    </a:p>
                  </a:txBody>
                  <a:tcPr marL="6824" marR="6824" marT="68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1100" b="0" i="0" u="none" strike="noStrike"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6824" marR="6824" marT="68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1100" b="0" i="0" u="none" strike="noStrike"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6824" marR="6824" marT="682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1100" b="0" i="0" u="none" strike="noStrike"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6824" marR="6824" marT="682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7,472,796</a:t>
                      </a:r>
                    </a:p>
                  </a:txBody>
                  <a:tcPr marL="6824" marR="6824" marT="68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45027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4AF8C8B-A99F-4AC5-BEE7-FE9139C11DCC}"/>
              </a:ext>
            </a:extLst>
          </p:cNvPr>
          <p:cNvSpPr txBox="1"/>
          <p:nvPr/>
        </p:nvSpPr>
        <p:spPr>
          <a:xfrm>
            <a:off x="2469929" y="5475210"/>
            <a:ext cx="8666155" cy="830997"/>
          </a:xfrm>
          <a:prstGeom prst="rect">
            <a:avLst/>
          </a:prstGeom>
          <a:solidFill>
            <a:srgbClr val="FFCCCC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買い換えの仕訳。</a:t>
            </a:r>
          </a:p>
          <a:p>
            <a:r>
              <a:rPr kumimoji="1" lang="ja-JP" altLang="en-US" sz="2400" dirty="0"/>
              <a:t>前記</a:t>
            </a:r>
            <a:r>
              <a:rPr kumimoji="1" lang="en-US" altLang="ja-JP" sz="2400" dirty="0"/>
              <a:t>6</a:t>
            </a:r>
            <a:r>
              <a:rPr kumimoji="1" lang="ja-JP" altLang="en-US" sz="2400" dirty="0"/>
              <a:t>種類の証憑が揃わないと、買い換えの仕訳はできない。</a:t>
            </a:r>
          </a:p>
        </p:txBody>
      </p:sp>
    </p:spTree>
    <p:extLst>
      <p:ext uri="{BB962C8B-B14F-4D97-AF65-F5344CB8AC3E}">
        <p14:creationId xmlns:p14="http://schemas.microsoft.com/office/powerpoint/2010/main" val="1946758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D90E8F9-6604-4D20-AB97-206B3706D029}"/>
              </a:ext>
            </a:extLst>
          </p:cNvPr>
          <p:cNvSpPr txBox="1"/>
          <p:nvPr/>
        </p:nvSpPr>
        <p:spPr>
          <a:xfrm>
            <a:off x="1660634" y="693682"/>
            <a:ext cx="84818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自動仕訳に必要な資料という視点で考えると、</a:t>
            </a:r>
          </a:p>
          <a:p>
            <a:r>
              <a:rPr kumimoji="1" lang="ja-JP" altLang="en-US" sz="2800" dirty="0"/>
              <a:t>どこまでの範囲の証憑を「インボイス」とするかは難しい問題。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24FC8B5-F55D-4CE1-B69B-1AA163138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912" y="2560900"/>
            <a:ext cx="4024535" cy="3162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思考の吹き出し: 雲形 2">
            <a:extLst>
              <a:ext uri="{FF2B5EF4-FFF2-40B4-BE49-F238E27FC236}">
                <a16:creationId xmlns:a16="http://schemas.microsoft.com/office/drawing/2014/main" id="{A2D5E809-FAD8-48CA-951A-53EE892FA2F7}"/>
              </a:ext>
            </a:extLst>
          </p:cNvPr>
          <p:cNvSpPr/>
          <p:nvPr/>
        </p:nvSpPr>
        <p:spPr>
          <a:xfrm>
            <a:off x="6831724" y="1618593"/>
            <a:ext cx="3310757" cy="2427890"/>
          </a:xfrm>
          <a:prstGeom prst="cloudCallout">
            <a:avLst>
              <a:gd name="adj1" fmla="val -91442"/>
              <a:gd name="adj2" fmla="val 5258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消費税計算のためには、見積もりまたは内訳明細書が必須だが</a:t>
            </a:r>
            <a:r>
              <a:rPr kumimoji="1" lang="en-US" altLang="ja-JP" dirty="0">
                <a:solidFill>
                  <a:schemeClr val="tx1"/>
                </a:solidFill>
              </a:rPr>
              <a:t>……</a:t>
            </a:r>
            <a:r>
              <a:rPr kumimoji="1" lang="ja-JP" altLang="en-US" dirty="0">
                <a:solidFill>
                  <a:schemeClr val="tx1"/>
                </a:solidFill>
              </a:rPr>
              <a:t>。</a:t>
            </a:r>
          </a:p>
          <a:p>
            <a:pPr algn="ctr"/>
            <a:endParaRPr kumimoji="1" lang="ja-JP" altLang="en-US" dirty="0"/>
          </a:p>
        </p:txBody>
      </p:sp>
      <p:sp>
        <p:nvSpPr>
          <p:cNvPr id="6" name="思考の吹き出し: 雲形 5">
            <a:extLst>
              <a:ext uri="{FF2B5EF4-FFF2-40B4-BE49-F238E27FC236}">
                <a16:creationId xmlns:a16="http://schemas.microsoft.com/office/drawing/2014/main" id="{CEF24CF1-3D46-4594-8D6E-A1B87DCC297C}"/>
              </a:ext>
            </a:extLst>
          </p:cNvPr>
          <p:cNvSpPr/>
          <p:nvPr/>
        </p:nvSpPr>
        <p:spPr>
          <a:xfrm>
            <a:off x="7745139" y="3870434"/>
            <a:ext cx="3310757" cy="2427890"/>
          </a:xfrm>
          <a:prstGeom prst="cloudCallout">
            <a:avLst>
              <a:gd name="adj1" fmla="val -124140"/>
              <a:gd name="adj2" fmla="val -3258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実際の現金預金の動きをトレースするためには、</a:t>
            </a: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領収書や預金記録が必要だし</a:t>
            </a:r>
            <a:r>
              <a:rPr kumimoji="1" lang="en-US" altLang="ja-JP" dirty="0">
                <a:solidFill>
                  <a:schemeClr val="tx1"/>
                </a:solidFill>
              </a:rPr>
              <a:t>……</a:t>
            </a:r>
            <a:r>
              <a:rPr kumimoji="1" lang="ja-JP" altLang="en-US" dirty="0">
                <a:solidFill>
                  <a:schemeClr val="tx1"/>
                </a:solidFill>
              </a:rPr>
              <a:t>。</a:t>
            </a:r>
          </a:p>
          <a:p>
            <a:pPr algn="ctr"/>
            <a:endParaRPr kumimoji="1" lang="ja-JP" altLang="en-US" dirty="0"/>
          </a:p>
        </p:txBody>
      </p:sp>
      <p:sp>
        <p:nvSpPr>
          <p:cNvPr id="7" name="思考の吹き出し: 雲形 6">
            <a:extLst>
              <a:ext uri="{FF2B5EF4-FFF2-40B4-BE49-F238E27FC236}">
                <a16:creationId xmlns:a16="http://schemas.microsoft.com/office/drawing/2014/main" id="{9C2F98FA-9D87-4078-9E54-A218D683E82B}"/>
              </a:ext>
            </a:extLst>
          </p:cNvPr>
          <p:cNvSpPr/>
          <p:nvPr/>
        </p:nvSpPr>
        <p:spPr>
          <a:xfrm>
            <a:off x="244319" y="2351434"/>
            <a:ext cx="2868336" cy="2427890"/>
          </a:xfrm>
          <a:prstGeom prst="cloudCallout">
            <a:avLst>
              <a:gd name="adj1" fmla="val 52837"/>
              <a:gd name="adj2" fmla="val 7435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消費税計算さえできれば、自動仕訳ができなくていいってワケじゃないよね。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78285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293</Words>
  <Application>Microsoft Office PowerPoint</Application>
  <PresentationFormat>ワイド画面</PresentationFormat>
  <Paragraphs>103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ＭＳ ゴシック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user</dc:creator>
  <cp:lastModifiedBy>user</cp:lastModifiedBy>
  <cp:revision>37</cp:revision>
  <dcterms:created xsi:type="dcterms:W3CDTF">2020-08-26T02:48:10Z</dcterms:created>
  <dcterms:modified xsi:type="dcterms:W3CDTF">2020-08-27T07:39:41Z</dcterms:modified>
</cp:coreProperties>
</file>