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9AE7-6572-4A75-87ED-FEF05D36262C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9B73B-1355-4706-97B0-3184FC4782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0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8E8D4-5F25-4BA2-95C7-33D062C01A0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01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3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7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45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1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3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10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74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16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2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4559-4C47-46C6-B3B3-549BA5FD08E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2F03-B630-4A4D-81AC-4C98E878FB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2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9.W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9.W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hyperlink" Target="http://www.google.co.jp/url?sa=i&amp;rct=j&amp;q=&amp;esrc=s&amp;source=images&amp;cd=&amp;cad=rja&amp;uact=8&amp;ved=0CAcQjRxqFQoTCLD5zLyexcgCFSRbpgodOegLXA&amp;url=http://www.jpnsport.go.jp/anzen/anzen_school/download/tabid/1668/Default.aspx&amp;psig=AFQjCNEydvfmHoFuj15YKsT7GDBvl1NZSA&amp;ust=144502446773945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jpeg"/><Relationship Id="rId4" Type="http://schemas.openxmlformats.org/officeDocument/2006/relationships/hyperlink" Target="http://www.google.co.jp/url?sa=i&amp;rct=j&amp;q=&amp;esrc=s&amp;source=images&amp;cd=&amp;cad=rja&amp;uact=8&amp;ved=0CAcQjRxqFQoTCLDNzOyYxcgCFWXgpgodidwPYg&amp;url=http://free-illustrations.gatag.net/tag/%E3%83%8E%E3%83%BC%E3%83%88%E3%83%91%E3%82%BD%E3%82%B3%E3%83%B3-%E3%83%A9%E3%83%83%E3%83%97%E3%83%88%E3%83%83%E3%83%97/page/3&amp;psig=AFQjCNGBD-0jM0XEzGE_3fZgKYe1sKw3qA&amp;ust=1445023142177129" TargetMode="External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33258" y="2192966"/>
            <a:ext cx="7614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韓国における電子インボイス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64439" y="230827"/>
            <a:ext cx="11384280" cy="4297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64439" y="6169199"/>
            <a:ext cx="11384280" cy="4297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969" y="5210857"/>
            <a:ext cx="1865982" cy="9017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91" y="346778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34789" y="461129"/>
            <a:ext cx="768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韓国国税庁／韓国電子取引振興院</a:t>
            </a:r>
            <a:r>
              <a:rPr lang="en-US" altLang="zh-TW" dirty="0">
                <a:latin typeface="+mj-ea"/>
                <a:ea typeface="+mj-ea"/>
              </a:rPr>
              <a:t>『</a:t>
            </a:r>
            <a:r>
              <a:rPr lang="zh-TW" altLang="en-US" dirty="0">
                <a:latin typeface="+mj-ea"/>
                <a:ea typeface="+mj-ea"/>
              </a:rPr>
              <a:t>標準電子税金計算書Ｖ</a:t>
            </a:r>
            <a:r>
              <a:rPr lang="en-US" altLang="zh-TW" dirty="0">
                <a:latin typeface="+mj-ea"/>
                <a:ea typeface="+mj-ea"/>
              </a:rPr>
              <a:t>3.0 </a:t>
            </a:r>
            <a:r>
              <a:rPr lang="zh-TW" altLang="en-US" dirty="0">
                <a:latin typeface="+mj-ea"/>
                <a:ea typeface="+mj-ea"/>
              </a:rPr>
              <a:t>開発方針</a:t>
            </a:r>
            <a:r>
              <a:rPr lang="en-US" altLang="zh-TW" dirty="0">
                <a:latin typeface="+mj-ea"/>
                <a:ea typeface="+mj-ea"/>
              </a:rPr>
              <a:t>』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06" y="461129"/>
            <a:ext cx="3174184" cy="3657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35" y="988825"/>
            <a:ext cx="6387939" cy="49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302187" y="4534012"/>
            <a:ext cx="4073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韓国独自の仕様ではあるが、</a:t>
            </a:r>
          </a:p>
          <a:p>
            <a:r>
              <a:rPr lang="en-US" altLang="ja-JP" sz="2400" dirty="0"/>
              <a:t>UN/CEFACT</a:t>
            </a:r>
            <a:r>
              <a:rPr lang="ja-JP" altLang="en-US" sz="2400" dirty="0"/>
              <a:t>の各種標準に準拠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25553" y="5486400"/>
            <a:ext cx="461078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/>
              <a:t>UN/CCTS</a:t>
            </a:r>
            <a:r>
              <a:rPr lang="ja-JP" altLang="en-US" dirty="0"/>
              <a:t>（</a:t>
            </a:r>
            <a:r>
              <a:rPr lang="en-US" altLang="ja-JP" dirty="0"/>
              <a:t>Core Component Technical Specification</a:t>
            </a:r>
            <a:r>
              <a:rPr lang="ja-JP" altLang="en-US" dirty="0"/>
              <a:t>：国連コア構成要素技術仕様書）</a:t>
            </a:r>
          </a:p>
          <a:p>
            <a:r>
              <a:rPr lang="ja-JP" altLang="en-US" dirty="0"/>
              <a:t>■</a:t>
            </a:r>
            <a:r>
              <a:rPr lang="en-US" altLang="ja-JP" dirty="0"/>
              <a:t>XML Naming &amp; Design Rules</a:t>
            </a:r>
            <a:r>
              <a:rPr lang="ja-JP" altLang="en-US" dirty="0"/>
              <a:t>（</a:t>
            </a:r>
            <a:r>
              <a:rPr lang="en-US" altLang="ja-JP" dirty="0"/>
              <a:t>XML</a:t>
            </a:r>
            <a:r>
              <a:rPr lang="ja-JP" altLang="en-US" dirty="0"/>
              <a:t>命名・設計規則）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1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253" y="707987"/>
            <a:ext cx="4157397" cy="2996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正方形/長方形 2"/>
          <p:cNvSpPr/>
          <p:nvPr/>
        </p:nvSpPr>
        <p:spPr>
          <a:xfrm>
            <a:off x="1566486" y="5093208"/>
            <a:ext cx="4337527" cy="1368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214" y="5758210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国税庁サーバー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1" y="4859317"/>
            <a:ext cx="999865" cy="134896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91" y="2875676"/>
            <a:ext cx="1466946" cy="18850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32" y="2875676"/>
            <a:ext cx="1825275" cy="190275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232316" y="35105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売り手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71380" y="3428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買い手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73" y="2131492"/>
            <a:ext cx="1574919" cy="1354266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>
          <a:xfrm flipV="1">
            <a:off x="2774544" y="2302111"/>
            <a:ext cx="1570990" cy="528952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263190" y="2172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発行請求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120756" y="1612578"/>
            <a:ext cx="1566512" cy="6362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280726" y="1739146"/>
            <a:ext cx="1566512" cy="6362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16368" y="2207297"/>
            <a:ext cx="2103120" cy="934178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576895" y="105723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メールにて送信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5014664" y="3109589"/>
            <a:ext cx="405177" cy="1749728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496587" y="3980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転送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2725" y="218501"/>
            <a:ext cx="398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政府の専用</a:t>
            </a:r>
            <a:r>
              <a:rPr kumimoji="1" lang="en-US" altLang="ja-JP" sz="2400" dirty="0"/>
              <a:t>Web</a:t>
            </a:r>
            <a:r>
              <a:rPr kumimoji="1" lang="ja-JP" altLang="en-US" sz="2400" dirty="0"/>
              <a:t>サイト（無料）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5794873" y="4575900"/>
            <a:ext cx="3374924" cy="957897"/>
          </a:xfrm>
          <a:prstGeom prst="straightConnector1">
            <a:avLst/>
          </a:prstGeom>
          <a:ln w="793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6279045" y="5012322"/>
            <a:ext cx="3586602" cy="1061327"/>
          </a:xfrm>
          <a:prstGeom prst="straightConnector1">
            <a:avLst/>
          </a:prstGeom>
          <a:ln w="793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428113" y="45399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消費税務申告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76963" y="58147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仕入税額控除</a:t>
            </a:r>
          </a:p>
        </p:txBody>
      </p:sp>
      <p:sp>
        <p:nvSpPr>
          <p:cNvPr id="38" name="横巻き 37"/>
          <p:cNvSpPr/>
          <p:nvPr/>
        </p:nvSpPr>
        <p:spPr>
          <a:xfrm>
            <a:off x="733401" y="456191"/>
            <a:ext cx="1662467" cy="1206204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パターン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その１</a:t>
            </a:r>
          </a:p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14664" y="2057275"/>
            <a:ext cx="1566512" cy="6362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</p:spTree>
    <p:extLst>
      <p:ext uri="{BB962C8B-B14F-4D97-AF65-F5344CB8AC3E}">
        <p14:creationId xmlns:p14="http://schemas.microsoft.com/office/powerpoint/2010/main" val="296817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5.55112E-17 L 0.33294 0.3719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1858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3737 0.5402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70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6" grpId="0" animBg="1"/>
      <p:bldP spid="16" grpId="1" animBg="1"/>
      <p:bldP spid="20" grpId="0"/>
      <p:bldP spid="26" grpId="0"/>
      <p:bldP spid="35" grpId="0"/>
      <p:bldP spid="36" grpId="0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88" y="709993"/>
            <a:ext cx="4352163" cy="276105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566486" y="5093208"/>
            <a:ext cx="4337527" cy="1368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214" y="5758210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国税庁サーバー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1" y="4859317"/>
            <a:ext cx="999865" cy="134896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691" y="2875676"/>
            <a:ext cx="1466946" cy="18850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32" y="2875676"/>
            <a:ext cx="1825275" cy="190275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232316" y="351059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売り手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71380" y="3428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買い手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73" y="2131492"/>
            <a:ext cx="1574919" cy="1354266"/>
          </a:xfrm>
          <a:prstGeom prst="rect">
            <a:avLst/>
          </a:prstGeom>
        </p:spPr>
      </p:pic>
      <p:cxnSp>
        <p:nvCxnSpPr>
          <p:cNvPr id="12" name="直線矢印コネクタ 11"/>
          <p:cNvCxnSpPr/>
          <p:nvPr/>
        </p:nvCxnSpPr>
        <p:spPr>
          <a:xfrm flipV="1">
            <a:off x="2774544" y="2302111"/>
            <a:ext cx="1570990" cy="528952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263190" y="2172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発行請求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120756" y="1612578"/>
            <a:ext cx="1566512" cy="6362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280726" y="1739146"/>
            <a:ext cx="1566512" cy="6362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16368" y="2207297"/>
            <a:ext cx="2103120" cy="934178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576895" y="105723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メールにて送信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5014664" y="3109589"/>
            <a:ext cx="405177" cy="1749728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899687" y="40200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転送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42856" y="233613"/>
            <a:ext cx="398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民間の専用</a:t>
            </a:r>
            <a:r>
              <a:rPr kumimoji="1" lang="en-US" altLang="ja-JP" sz="2400" dirty="0"/>
              <a:t>Web</a:t>
            </a:r>
            <a:r>
              <a:rPr kumimoji="1" lang="ja-JP" altLang="en-US" sz="2400" dirty="0"/>
              <a:t>サイト（有料）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5794873" y="4575900"/>
            <a:ext cx="3374924" cy="957897"/>
          </a:xfrm>
          <a:prstGeom prst="straightConnector1">
            <a:avLst/>
          </a:prstGeom>
          <a:ln w="793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6279045" y="5012322"/>
            <a:ext cx="3586602" cy="1061327"/>
          </a:xfrm>
          <a:prstGeom prst="straightConnector1">
            <a:avLst/>
          </a:prstGeom>
          <a:ln w="793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428113" y="45399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消費税務申告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376963" y="58147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仕入税額控除</a:t>
            </a:r>
          </a:p>
        </p:txBody>
      </p:sp>
      <p:sp>
        <p:nvSpPr>
          <p:cNvPr id="29" name="横巻き 28"/>
          <p:cNvSpPr/>
          <p:nvPr/>
        </p:nvSpPr>
        <p:spPr>
          <a:xfrm>
            <a:off x="790916" y="663713"/>
            <a:ext cx="1662467" cy="1206204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パターン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その２</a:t>
            </a:r>
          </a:p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14664" y="2057275"/>
            <a:ext cx="1566512" cy="6362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</p:spTree>
    <p:extLst>
      <p:ext uri="{BB962C8B-B14F-4D97-AF65-F5344CB8AC3E}">
        <p14:creationId xmlns:p14="http://schemas.microsoft.com/office/powerpoint/2010/main" val="8577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5.55112E-17 L 0.33294 0.3719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1" y="1858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3737 0.5402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270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16" grpId="0" animBg="1"/>
      <p:bldP spid="16" grpId="1" animBg="1"/>
      <p:bldP spid="20" grpId="0"/>
      <p:bldP spid="26" grpId="0"/>
      <p:bldP spid="35" grpId="0"/>
      <p:bldP spid="36" grpId="0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566486" y="5093208"/>
            <a:ext cx="4337527" cy="1368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76" y="1176338"/>
            <a:ext cx="1825275" cy="19027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88" y="982383"/>
            <a:ext cx="1466946" cy="188503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384234" y="741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売り手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37442" y="9088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買い手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60" y="1841348"/>
            <a:ext cx="1574919" cy="13542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44" y="1790807"/>
            <a:ext cx="1998187" cy="143078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95301" y="142147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ERP</a:t>
            </a:r>
            <a:r>
              <a:rPr kumimoji="1" lang="ja-JP" altLang="en-US" dirty="0"/>
              <a:t>システム</a:t>
            </a: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4534690" y="2022017"/>
            <a:ext cx="4192142" cy="809994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横巻き 24"/>
          <p:cNvSpPr/>
          <p:nvPr/>
        </p:nvSpPr>
        <p:spPr>
          <a:xfrm>
            <a:off x="5350804" y="104234"/>
            <a:ext cx="1662467" cy="1206204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パターン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その３</a:t>
            </a:r>
          </a:p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88585" y="2965642"/>
            <a:ext cx="2462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ERP</a:t>
            </a:r>
            <a:r>
              <a:rPr kumimoji="1" lang="ja-JP" altLang="en-US" sz="2800" dirty="0">
                <a:solidFill>
                  <a:srgbClr val="FF0000"/>
                </a:solidFill>
              </a:rPr>
              <a:t>システム</a:t>
            </a:r>
          </a:p>
          <a:p>
            <a:r>
              <a:rPr kumimoji="1" lang="ja-JP" altLang="en-US" sz="2800" dirty="0" err="1">
                <a:solidFill>
                  <a:srgbClr val="FF0000"/>
                </a:solidFill>
              </a:rPr>
              <a:t>にて</a:t>
            </a:r>
            <a:r>
              <a:rPr kumimoji="1" lang="ja-JP" altLang="en-US" sz="2800" dirty="0">
                <a:solidFill>
                  <a:srgbClr val="FF0000"/>
                </a:solidFill>
              </a:rPr>
              <a:t>発行・送信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76214" y="5758210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国税庁サーバー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1" y="4859317"/>
            <a:ext cx="999865" cy="1348961"/>
          </a:xfrm>
          <a:prstGeom prst="rect">
            <a:avLst/>
          </a:prstGeom>
        </p:spPr>
      </p:pic>
      <p:cxnSp>
        <p:nvCxnSpPr>
          <p:cNvPr id="26" name="直線矢印コネクタ 25"/>
          <p:cNvCxnSpPr/>
          <p:nvPr/>
        </p:nvCxnSpPr>
        <p:spPr>
          <a:xfrm flipH="1">
            <a:off x="3442799" y="2968449"/>
            <a:ext cx="1096084" cy="2089356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223036" y="3961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転送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5710665" y="2888364"/>
            <a:ext cx="3221111" cy="2454704"/>
          </a:xfrm>
          <a:prstGeom prst="straightConnector1">
            <a:avLst/>
          </a:prstGeom>
          <a:ln w="793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149184" y="42048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消費税務申告</a:t>
            </a: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6545180" y="3608105"/>
            <a:ext cx="3486192" cy="2747485"/>
          </a:xfrm>
          <a:prstGeom prst="straightConnector1">
            <a:avLst/>
          </a:prstGeom>
          <a:ln w="793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8052612" y="52286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仕入税額控除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937975" y="2127715"/>
            <a:ext cx="1566512" cy="63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690387" y="2445844"/>
            <a:ext cx="1566512" cy="63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</p:spTree>
    <p:extLst>
      <p:ext uri="{BB962C8B-B14F-4D97-AF65-F5344CB8AC3E}">
        <p14:creationId xmlns:p14="http://schemas.microsoft.com/office/powerpoint/2010/main" val="5426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39779 0.06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83" y="3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08021 0.40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201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3" grpId="0"/>
      <p:bldP spid="3" grpId="0" animBg="1"/>
      <p:bldP spid="3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566486" y="5093208"/>
            <a:ext cx="4337527" cy="1368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76" y="1176338"/>
            <a:ext cx="1825275" cy="19027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88" y="982383"/>
            <a:ext cx="1466946" cy="188503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384234" y="741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売り手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37442" y="9088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買い手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60" y="1841348"/>
            <a:ext cx="1574919" cy="13542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44" y="1790807"/>
            <a:ext cx="1998187" cy="143078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495301" y="142147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ERP</a:t>
            </a:r>
            <a:r>
              <a:rPr kumimoji="1" lang="ja-JP" altLang="en-US" dirty="0"/>
              <a:t>システム</a:t>
            </a: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4534690" y="2022017"/>
            <a:ext cx="4192142" cy="809994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横巻き 24"/>
          <p:cNvSpPr/>
          <p:nvPr/>
        </p:nvSpPr>
        <p:spPr>
          <a:xfrm>
            <a:off x="5350804" y="104234"/>
            <a:ext cx="1662467" cy="1206204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/>
          </a:p>
          <a:p>
            <a:r>
              <a:rPr lang="ja-JP" altLang="en-US" dirty="0"/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パターン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その４</a:t>
            </a:r>
          </a:p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88585" y="2965642"/>
            <a:ext cx="3079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発行したインボイス</a:t>
            </a:r>
          </a:p>
          <a:p>
            <a:r>
              <a:rPr lang="ja-JP" altLang="en-US" sz="2800" dirty="0">
                <a:solidFill>
                  <a:srgbClr val="FF0000"/>
                </a:solidFill>
              </a:rPr>
              <a:t>の内容を訂正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76214" y="5758210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国税庁サーバー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41" y="4859317"/>
            <a:ext cx="999865" cy="1348961"/>
          </a:xfrm>
          <a:prstGeom prst="rect">
            <a:avLst/>
          </a:prstGeom>
        </p:spPr>
      </p:pic>
      <p:cxnSp>
        <p:nvCxnSpPr>
          <p:cNvPr id="26" name="直線矢印コネクタ 25"/>
          <p:cNvCxnSpPr/>
          <p:nvPr/>
        </p:nvCxnSpPr>
        <p:spPr>
          <a:xfrm flipH="1">
            <a:off x="3442799" y="2968449"/>
            <a:ext cx="1096084" cy="2089356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223036" y="3961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転送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5710665" y="2888364"/>
            <a:ext cx="3221111" cy="2454704"/>
          </a:xfrm>
          <a:prstGeom prst="straightConnector1">
            <a:avLst/>
          </a:prstGeom>
          <a:ln w="793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149184" y="42048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消費税務申告</a:t>
            </a: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6545180" y="3608105"/>
            <a:ext cx="3486192" cy="2747485"/>
          </a:xfrm>
          <a:prstGeom prst="straightConnector1">
            <a:avLst/>
          </a:prstGeom>
          <a:ln w="793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8052612" y="52286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仕入税額控除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937975" y="2127715"/>
            <a:ext cx="1566512" cy="6362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訂正データ</a:t>
            </a: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（赤伝）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690387" y="2445844"/>
            <a:ext cx="1566512" cy="63625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訂正データ</a:t>
            </a: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（赤伝）</a:t>
            </a:r>
          </a:p>
        </p:txBody>
      </p:sp>
    </p:spTree>
    <p:extLst>
      <p:ext uri="{BB962C8B-B14F-4D97-AF65-F5344CB8AC3E}">
        <p14:creationId xmlns:p14="http://schemas.microsoft.com/office/powerpoint/2010/main" val="35983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0.39779 0.06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83" y="3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08021 0.403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201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3" grpId="0"/>
      <p:bldP spid="3" grpId="0" animBg="1"/>
      <p:bldP spid="3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pnsport.go.jp/anzen/Portals/0/anzen/kenko/siryou/character2/o/O-05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70" y="573068"/>
            <a:ext cx="4148674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free-illustrations-ls01.gatag.net/images/lgi01a201402130300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41" y="1790807"/>
            <a:ext cx="1402594" cy="13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88" y="982383"/>
            <a:ext cx="1466946" cy="188503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245688" y="41189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売り手（納入業者）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966995" y="9190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買い手</a:t>
            </a:r>
          </a:p>
          <a:p>
            <a:r>
              <a:rPr kumimoji="1" lang="ja-JP" altLang="en-US" dirty="0"/>
              <a:t>（大企業）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99" y="1826666"/>
            <a:ext cx="1574919" cy="13542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21" y="2342151"/>
            <a:ext cx="1998187" cy="143078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9849174" y="377293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ERP</a:t>
            </a:r>
            <a:r>
              <a:rPr kumimoji="1" lang="ja-JP" altLang="en-US" dirty="0"/>
              <a:t>システム</a:t>
            </a:r>
          </a:p>
        </p:txBody>
      </p:sp>
      <p:sp>
        <p:nvSpPr>
          <p:cNvPr id="25" name="横巻き 24"/>
          <p:cNvSpPr/>
          <p:nvPr/>
        </p:nvSpPr>
        <p:spPr>
          <a:xfrm>
            <a:off x="1063862" y="3589501"/>
            <a:ext cx="1662467" cy="1206204"/>
          </a:xfrm>
          <a:prstGeom prst="horizontalScroll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</a:t>
            </a:r>
            <a:r>
              <a:rPr lang="ja-JP" altLang="en-US" sz="2000" dirty="0">
                <a:solidFill>
                  <a:schemeClr val="tx1"/>
                </a:solidFill>
              </a:rPr>
              <a:t>パターン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　その５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420652" y="3057545"/>
            <a:ext cx="21130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インボイスの</a:t>
            </a:r>
          </a:p>
          <a:p>
            <a:r>
              <a:rPr lang="ja-JP" altLang="en-US" sz="2800" dirty="0">
                <a:solidFill>
                  <a:srgbClr val="FF0000"/>
                </a:solidFill>
              </a:rPr>
              <a:t>逆発行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5132694" y="2200050"/>
            <a:ext cx="3249309" cy="489362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013271" y="5119280"/>
            <a:ext cx="4337527" cy="1368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22999" y="5784282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国税庁サーバー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26" y="4885389"/>
            <a:ext cx="999865" cy="1348961"/>
          </a:xfrm>
          <a:prstGeom prst="rect">
            <a:avLst/>
          </a:prstGeom>
        </p:spPr>
      </p:pic>
      <p:cxnSp>
        <p:nvCxnSpPr>
          <p:cNvPr id="26" name="直線矢印コネクタ 25"/>
          <p:cNvCxnSpPr/>
          <p:nvPr/>
        </p:nvCxnSpPr>
        <p:spPr>
          <a:xfrm flipH="1">
            <a:off x="7502364" y="3561161"/>
            <a:ext cx="1941637" cy="1980861"/>
          </a:xfrm>
          <a:prstGeom prst="straightConnector1">
            <a:avLst/>
          </a:prstGeom>
          <a:ln w="793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8916120" y="2818342"/>
            <a:ext cx="1566512" cy="63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8683333" y="2231155"/>
            <a:ext cx="1566512" cy="636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インボイス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（控）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16736" y="5119280"/>
            <a:ext cx="493115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インボイスの発行（逆発行）費用は、</a:t>
            </a:r>
          </a:p>
          <a:p>
            <a:r>
              <a:rPr kumimoji="1" lang="ja-JP" altLang="en-US" sz="2400" dirty="0"/>
              <a:t>力関係から、売主に押しつけられる。</a:t>
            </a:r>
          </a:p>
          <a:p>
            <a:r>
              <a:rPr kumimoji="1" lang="ja-JP" altLang="en-US" sz="2400" dirty="0"/>
              <a:t>それが社会問題になっている。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283124-A883-4B16-9213-66F39D2BAD10}"/>
              </a:ext>
            </a:extLst>
          </p:cNvPr>
          <p:cNvSpPr txBox="1"/>
          <p:nvPr/>
        </p:nvSpPr>
        <p:spPr>
          <a:xfrm>
            <a:off x="2986324" y="770251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自前の</a:t>
            </a:r>
            <a:r>
              <a:rPr kumimoji="1" lang="en-US" altLang="ja-JP" dirty="0"/>
              <a:t>ERP</a:t>
            </a:r>
            <a:r>
              <a:rPr kumimoji="1" lang="ja-JP" altLang="en-US" dirty="0"/>
              <a:t>システムを持たない</a:t>
            </a:r>
          </a:p>
        </p:txBody>
      </p:sp>
    </p:spTree>
    <p:extLst>
      <p:ext uri="{BB962C8B-B14F-4D97-AF65-F5344CB8AC3E}">
        <p14:creationId xmlns:p14="http://schemas.microsoft.com/office/powerpoint/2010/main" val="25435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0.4289 -0.008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45" y="-4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-0.06419 0.3509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175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 animBg="1"/>
      <p:bldP spid="15" grpId="1" animBg="1"/>
      <p:bldP spid="3" grpId="0" animBg="1"/>
      <p:bldP spid="3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31" y="393291"/>
            <a:ext cx="1435638" cy="1435638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883275" y="1764814"/>
            <a:ext cx="156966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不特定多数</a:t>
            </a:r>
          </a:p>
          <a:p>
            <a:r>
              <a:rPr kumimoji="1" lang="ja-JP" altLang="en-US" dirty="0"/>
              <a:t>　消費者の</a:t>
            </a:r>
          </a:p>
          <a:p>
            <a:r>
              <a:rPr kumimoji="1" lang="ja-JP" altLang="en-US" dirty="0"/>
              <a:t>　個人認証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7430801" y="4116915"/>
            <a:ext cx="4337527" cy="22290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3275" y="617054"/>
            <a:ext cx="13211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ＢｔｏＣ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59" y="3491336"/>
            <a:ext cx="1683619" cy="168361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885948" y="2532243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電子現金</a:t>
            </a:r>
          </a:p>
          <a:p>
            <a:r>
              <a:rPr kumimoji="1" lang="ja-JP" altLang="en-US" dirty="0"/>
              <a:t>領収書カード</a:t>
            </a:r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ID</a:t>
            </a:r>
            <a:r>
              <a:rPr kumimoji="1" lang="ja-JP" altLang="en-US" dirty="0"/>
              <a:t>番号入り）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42" y="491379"/>
            <a:ext cx="1883666" cy="2525650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>
            <a:off x="9335003" y="2680903"/>
            <a:ext cx="1845164" cy="594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紙のレシート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29417" y="7555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認証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41514" y="393291"/>
            <a:ext cx="6976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売主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188321" y="3603545"/>
            <a:ext cx="6976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買主</a:t>
            </a: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67" y="4698540"/>
            <a:ext cx="999865" cy="1348961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0662967" y="3608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送信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471" y="4711710"/>
            <a:ext cx="1606084" cy="1147263"/>
          </a:xfrm>
          <a:prstGeom prst="rect">
            <a:avLst/>
          </a:prstGeom>
        </p:spPr>
      </p:pic>
      <p:cxnSp>
        <p:nvCxnSpPr>
          <p:cNvPr id="36" name="直線矢印コネクタ 35"/>
          <p:cNvCxnSpPr/>
          <p:nvPr/>
        </p:nvCxnSpPr>
        <p:spPr>
          <a:xfrm flipV="1">
            <a:off x="4584485" y="5357162"/>
            <a:ext cx="3236056" cy="160819"/>
          </a:xfrm>
          <a:prstGeom prst="straightConnector1">
            <a:avLst/>
          </a:prstGeom>
          <a:ln w="730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993926" y="55543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内容確認</a:t>
            </a:r>
          </a:p>
          <a:p>
            <a:r>
              <a:rPr kumimoji="1" lang="ja-JP" altLang="en-US" dirty="0"/>
              <a:t>（売上脱漏の牽制）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20541" y="5589939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国税庁サーバー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31" y="2210669"/>
            <a:ext cx="1499007" cy="1229186"/>
          </a:xfrm>
          <a:prstGeom prst="rect">
            <a:avLst/>
          </a:prstGeom>
        </p:spPr>
      </p:pic>
      <p:cxnSp>
        <p:nvCxnSpPr>
          <p:cNvPr id="35" name="直線矢印コネクタ 34"/>
          <p:cNvCxnSpPr/>
          <p:nvPr/>
        </p:nvCxnSpPr>
        <p:spPr>
          <a:xfrm flipH="1">
            <a:off x="8720224" y="3014670"/>
            <a:ext cx="1073002" cy="1472539"/>
          </a:xfrm>
          <a:prstGeom prst="straightConnector1">
            <a:avLst/>
          </a:prstGeom>
          <a:ln w="730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9341187" y="2826230"/>
            <a:ext cx="2232174" cy="925646"/>
          </a:xfrm>
          <a:prstGeom prst="rect">
            <a:avLst/>
          </a:prstGeom>
          <a:solidFill>
            <a:srgbClr val="FFCC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電子レシート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（買主の</a:t>
            </a:r>
            <a:r>
              <a:rPr kumimoji="1" lang="en-US" altLang="ja-JP" dirty="0">
                <a:solidFill>
                  <a:schemeClr val="tx1"/>
                </a:solidFill>
              </a:rPr>
              <a:t>ID</a:t>
            </a:r>
            <a:r>
              <a:rPr kumimoji="1" lang="ja-JP" altLang="en-US" dirty="0">
                <a:solidFill>
                  <a:schemeClr val="tx1"/>
                </a:solidFill>
              </a:rPr>
              <a:t>番号入り）</a:t>
            </a:r>
          </a:p>
        </p:txBody>
      </p:sp>
      <p:sp>
        <p:nvSpPr>
          <p:cNvPr id="40" name="円形吹き出し 39"/>
          <p:cNvSpPr/>
          <p:nvPr/>
        </p:nvSpPr>
        <p:spPr>
          <a:xfrm>
            <a:off x="4993926" y="966359"/>
            <a:ext cx="1885451" cy="1033066"/>
          </a:xfrm>
          <a:prstGeom prst="wedgeEllipseCallout">
            <a:avLst>
              <a:gd name="adj1" fmla="val 97618"/>
              <a:gd name="adj2" fmla="val -1647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FF0000"/>
                </a:solidFill>
              </a:rPr>
              <a:t>ID</a:t>
            </a:r>
            <a:r>
              <a:rPr kumimoji="1" lang="ja-JP" altLang="en-US" sz="2000" dirty="0">
                <a:solidFill>
                  <a:srgbClr val="FF0000"/>
                </a:solidFill>
              </a:rPr>
              <a:t>番号</a:t>
            </a:r>
          </a:p>
          <a:p>
            <a:pPr algn="ctr"/>
            <a:r>
              <a:rPr kumimoji="1" lang="ja-JP" altLang="en-US" sz="2000" dirty="0">
                <a:solidFill>
                  <a:srgbClr val="FF0000"/>
                </a:solidFill>
              </a:rPr>
              <a:t>読取り！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015" y="1282437"/>
            <a:ext cx="1613481" cy="11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23724 -0.13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-0.41276 0.188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8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-0.09765 0.2546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127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  <p:bldP spid="25" grpId="1" animBg="1"/>
      <p:bldP spid="26" grpId="0"/>
      <p:bldP spid="18" grpId="0"/>
      <p:bldP spid="37" grpId="0"/>
      <p:bldP spid="31" grpId="0" animBg="1"/>
      <p:bldP spid="31" grpId="1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64982" y="915908"/>
            <a:ext cx="9943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つまり、ＢｔｏＣ取引では、消費税インボイスを発行しない。</a:t>
            </a:r>
          </a:p>
          <a:p>
            <a:r>
              <a:rPr kumimoji="1" lang="ja-JP" altLang="en-US" sz="3200" dirty="0"/>
              <a:t>（紙でも、電子でも）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64982" y="2493244"/>
            <a:ext cx="8298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ＢｔｏＣ取引の買主は、大半が最終消費者。</a:t>
            </a:r>
          </a:p>
          <a:p>
            <a:endParaRPr kumimoji="1" lang="ja-JP" altLang="en-US" sz="3200" dirty="0"/>
          </a:p>
          <a:p>
            <a:r>
              <a:rPr kumimoji="1" lang="ja-JP" altLang="en-US" sz="3200" dirty="0"/>
              <a:t>仕入税額控除を受けられないので、インボイスをもらう実益がない。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8438" y="5031101"/>
            <a:ext cx="7806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そのかわり</a:t>
            </a:r>
            <a:r>
              <a:rPr lang="ja-JP" altLang="en-US" sz="3200" dirty="0"/>
              <a:t>、ＢｔｏＣ</a:t>
            </a:r>
            <a:r>
              <a:rPr kumimoji="1" lang="ja-JP" altLang="en-US" sz="3200" dirty="0"/>
              <a:t>取引では、電子レシートを</a:t>
            </a:r>
          </a:p>
          <a:p>
            <a:r>
              <a:rPr kumimoji="1" lang="ja-JP" altLang="en-US" sz="3200" dirty="0"/>
              <a:t>発行して、売主の脱税を牽制するのである。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42" y="1909448"/>
            <a:ext cx="2857500" cy="28575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0076688" y="1808460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フフフフフフ</a:t>
            </a:r>
            <a:r>
              <a:rPr kumimoji="1" lang="en-US" altLang="ja-JP" dirty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5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34440" y="932688"/>
            <a:ext cx="6221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気になる韓国電子インボイスの</a:t>
            </a:r>
          </a:p>
          <a:p>
            <a:r>
              <a:rPr kumimoji="1" lang="ja-JP" altLang="en-US" sz="3600" dirty="0"/>
              <a:t>フォーマットは？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02" y="2824240"/>
            <a:ext cx="2871442" cy="26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383</Words>
  <Application>Microsoft Office PowerPoint</Application>
  <PresentationFormat>ワイド画面</PresentationFormat>
  <Paragraphs>112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新細明體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user07</dc:creator>
  <cp:lastModifiedBy>user</cp:lastModifiedBy>
  <cp:revision>27</cp:revision>
  <dcterms:created xsi:type="dcterms:W3CDTF">2015-10-18T02:09:12Z</dcterms:created>
  <dcterms:modified xsi:type="dcterms:W3CDTF">2020-08-26T00:55:10Z</dcterms:modified>
</cp:coreProperties>
</file>