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 id="2147483674" r:id="rId2"/>
    <p:sldMasterId id="2147483675" r:id="rId3"/>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embeddedFontLst>
    <p:embeddedFont>
      <p:font typeface="Barlow" pitchFamily="2"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B0606030504020204" pitchFamily="34" charset="0"/>
      <p:regular r:id="rId44"/>
      <p:bold r:id="rId45"/>
      <p:italic r:id="rId46"/>
      <p:boldItalic r:id="rId47"/>
    </p:embeddedFont>
    <p:embeddedFont>
      <p:font typeface="Open Sans SemiBold" panose="020B06060305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89"/>
  </p:normalViewPr>
  <p:slideViewPr>
    <p:cSldViewPr snapToGrid="0" snapToObjects="1">
      <p:cViewPr varScale="1">
        <p:scale>
          <a:sx n="68" d="100"/>
          <a:sy n="68" d="100"/>
        </p:scale>
        <p:origin x="16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8.fntdata"/><Relationship Id="rId21" Type="http://schemas.openxmlformats.org/officeDocument/2006/relationships/slide" Target="slides/slide18.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20.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7.xml"/><Relationship Id="rId41" Type="http://schemas.openxmlformats.org/officeDocument/2006/relationships/font" Target="fonts/font10.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5.fntdata"/><Relationship Id="rId49" Type="http://schemas.openxmlformats.org/officeDocument/2006/relationships/font" Target="fonts/font18.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4-14T07:13:05.328" idx="1">
    <p:pos x="6000" y="0"/>
    <p:text>is a
-David Norheim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sv-S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4" name="Google Shape;45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4" name="Google Shape;5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2" name="Google Shape;58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583" name="Google Shape;58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sv-SE"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3" name="Google Shape;60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7" name="Google Shape;64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9" name="Google Shape;66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0" name="Google Shape;7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2" name="Google Shape;76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2" name="Google Shape;80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3" name="Google Shape;82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Rubrikbild">
  <p:cSld name="Rubrikbild">
    <p:spTree>
      <p:nvGrpSpPr>
        <p:cNvPr id="1" name="Shape 14"/>
        <p:cNvGrpSpPr/>
        <p:nvPr/>
      </p:nvGrpSpPr>
      <p:grpSpPr>
        <a:xfrm>
          <a:off x="0" y="0"/>
          <a:ext cx="0" cy="0"/>
          <a:chOff x="0" y="0"/>
          <a:chExt cx="0" cy="0"/>
        </a:xfrm>
      </p:grpSpPr>
      <p:sp>
        <p:nvSpPr>
          <p:cNvPr id="15" name="Google Shape;15;p2"/>
          <p:cNvSpPr>
            <a:spLocks noGrp="1"/>
          </p:cNvSpPr>
          <p:nvPr>
            <p:ph type="pic" idx="2"/>
          </p:nvPr>
        </p:nvSpPr>
        <p:spPr>
          <a:xfrm>
            <a:off x="0" y="1628800"/>
            <a:ext cx="12192000" cy="4968850"/>
          </a:xfrm>
          <a:prstGeom prst="rect">
            <a:avLst/>
          </a:prstGeom>
          <a:solidFill>
            <a:srgbClr val="D3F3F8">
              <a:alpha val="40000"/>
            </a:srgbClr>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3F3F3F"/>
              </a:buClr>
              <a:buSzPts val="2000"/>
              <a:buFont typeface="Arial"/>
              <a:buChar char="•"/>
              <a:defRPr sz="2000" b="0" i="0" u="none" strike="noStrike" cap="none">
                <a:solidFill>
                  <a:srgbClr val="3F3F3F"/>
                </a:solidFill>
                <a:latin typeface="Open Sans Light"/>
                <a:ea typeface="Open Sans Light"/>
                <a:cs typeface="Open Sans Light"/>
                <a:sym typeface="Open Sans Light"/>
              </a:defRPr>
            </a:lvl1pPr>
            <a:lvl2pPr marR="0" lvl="1" algn="l" rtl="0">
              <a:lnSpc>
                <a:spcPct val="100000"/>
              </a:lnSpc>
              <a:spcBef>
                <a:spcPts val="500"/>
              </a:spcBef>
              <a:spcAft>
                <a:spcPts val="0"/>
              </a:spcAft>
              <a:buClr>
                <a:srgbClr val="3F3F3F"/>
              </a:buClr>
              <a:buSzPts val="2200"/>
              <a:buFont typeface="Open Sans Light"/>
              <a:buChar char="–"/>
              <a:defRPr sz="2200" b="0" i="0" u="none" strike="noStrike" cap="none">
                <a:solidFill>
                  <a:srgbClr val="3F3F3F"/>
                </a:solidFill>
                <a:latin typeface="Open Sans Light"/>
                <a:ea typeface="Open Sans Light"/>
                <a:cs typeface="Open Sans Light"/>
                <a:sym typeface="Open Sans Light"/>
              </a:defRPr>
            </a:lvl2pPr>
            <a:lvl3pPr marR="0" lvl="2" algn="l" rtl="0">
              <a:lnSpc>
                <a:spcPct val="100000"/>
              </a:lnSpc>
              <a:spcBef>
                <a:spcPts val="500"/>
              </a:spcBef>
              <a:spcAft>
                <a:spcPts val="0"/>
              </a:spcAft>
              <a:buClr>
                <a:srgbClr val="3F3F3F"/>
              </a:buClr>
              <a:buSzPts val="1800"/>
              <a:buFont typeface="Courier New"/>
              <a:buChar char="o"/>
              <a:defRPr sz="1800" b="0" i="0" u="none" strike="noStrike" cap="none">
                <a:solidFill>
                  <a:srgbClr val="3F3F3F"/>
                </a:solidFill>
                <a:latin typeface="Open Sans Light"/>
                <a:ea typeface="Open Sans Light"/>
                <a:cs typeface="Open Sans Light"/>
                <a:sym typeface="Open Sans Light"/>
              </a:defRPr>
            </a:lvl3pPr>
            <a:lvl4pPr marR="0" lvl="3" algn="l" rtl="0">
              <a:lnSpc>
                <a:spcPct val="100000"/>
              </a:lnSpc>
              <a:spcBef>
                <a:spcPts val="500"/>
              </a:spcBef>
              <a:spcAft>
                <a:spcPts val="0"/>
              </a:spcAft>
              <a:buClr>
                <a:srgbClr val="3F3F3F"/>
              </a:buClr>
              <a:buSzPts val="1600"/>
              <a:buFont typeface="Open Sans Light"/>
              <a:buChar char="–"/>
              <a:defRPr sz="1600" b="0" i="0" u="none" strike="noStrike" cap="none">
                <a:solidFill>
                  <a:srgbClr val="3F3F3F"/>
                </a:solidFill>
                <a:latin typeface="Open Sans Light"/>
                <a:ea typeface="Open Sans Light"/>
                <a:cs typeface="Open Sans Light"/>
                <a:sym typeface="Open Sans Light"/>
              </a:defRPr>
            </a:lvl4pPr>
            <a:lvl5pPr marR="0" lvl="4" algn="l" rtl="0">
              <a:lnSpc>
                <a:spcPct val="100000"/>
              </a:lnSpc>
              <a:spcBef>
                <a:spcPts val="500"/>
              </a:spcBef>
              <a:spcAft>
                <a:spcPts val="0"/>
              </a:spcAft>
              <a:buClr>
                <a:srgbClr val="3F3F3F"/>
              </a:buClr>
              <a:buSzPts val="1800"/>
              <a:buFont typeface="Arial"/>
              <a:buChar char="•"/>
              <a:defRPr sz="1800" b="0" i="0" u="none" strike="noStrike" cap="none">
                <a:solidFill>
                  <a:srgbClr val="3F3F3F"/>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body" idx="1"/>
          </p:nvPr>
        </p:nvSpPr>
        <p:spPr>
          <a:xfrm>
            <a:off x="695325" y="3861048"/>
            <a:ext cx="5112643" cy="72072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000"/>
              <a:buNone/>
              <a:defRPr>
                <a:solidFill>
                  <a:schemeClr val="dk1"/>
                </a:solidFill>
              </a:defRPr>
            </a:lvl1pPr>
            <a:lvl2pPr marL="914400" lvl="1" indent="-342900" algn="l">
              <a:lnSpc>
                <a:spcPct val="100000"/>
              </a:lnSpc>
              <a:spcBef>
                <a:spcPts val="500"/>
              </a:spcBef>
              <a:spcAft>
                <a:spcPts val="0"/>
              </a:spcAft>
              <a:buClr>
                <a:srgbClr val="3F3F3F"/>
              </a:buClr>
              <a:buSzPts val="1800"/>
              <a:buChar char="–"/>
              <a:defRPr/>
            </a:lvl2pPr>
            <a:lvl3pPr marL="1371600" lvl="2" indent="-342900" algn="l">
              <a:lnSpc>
                <a:spcPct val="100000"/>
              </a:lnSpc>
              <a:spcBef>
                <a:spcPts val="500"/>
              </a:spcBef>
              <a:spcAft>
                <a:spcPts val="0"/>
              </a:spcAft>
              <a:buClr>
                <a:srgbClr val="3F3F3F"/>
              </a:buClr>
              <a:buSzPts val="1800"/>
              <a:buChar char="o"/>
              <a:defRPr/>
            </a:lvl3pPr>
            <a:lvl4pPr marL="1828800" lvl="3" indent="-342900" algn="l">
              <a:lnSpc>
                <a:spcPct val="100000"/>
              </a:lnSpc>
              <a:spcBef>
                <a:spcPts val="500"/>
              </a:spcBef>
              <a:spcAft>
                <a:spcPts val="0"/>
              </a:spcAft>
              <a:buClr>
                <a:srgbClr val="3F3F3F"/>
              </a:buClr>
              <a:buSzPts val="1800"/>
              <a:buChar char="–"/>
              <a:defRPr/>
            </a:lvl4pPr>
            <a:lvl5pPr marL="2286000" lvl="4" indent="-342900" algn="l">
              <a:lnSpc>
                <a:spcPct val="10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2"/>
          <p:cNvSpPr txBox="1">
            <a:spLocks noGrp="1"/>
          </p:cNvSpPr>
          <p:nvPr>
            <p:ph type="title"/>
          </p:nvPr>
        </p:nvSpPr>
        <p:spPr>
          <a:xfrm>
            <a:off x="695325" y="2420889"/>
            <a:ext cx="7632923" cy="135477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3800"/>
              <a:buFont typeface="Open Sans Light"/>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p:nvPr/>
        </p:nvSpPr>
        <p:spPr>
          <a:xfrm>
            <a:off x="695324" y="447055"/>
            <a:ext cx="741689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sv-SE" sz="2400" b="0" i="0" u="none" strike="noStrike" cap="none">
                <a:solidFill>
                  <a:schemeClr val="accent1"/>
                </a:solidFill>
                <a:latin typeface="Open Sans Light"/>
                <a:ea typeface="Open Sans Light"/>
                <a:cs typeface="Open Sans Light"/>
                <a:sym typeface="Open Sans Light"/>
              </a:rPr>
              <a:t>Nordic Smart 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Rubrik punktlista o bild">
  <p:cSld name="2_Rubrik punktlista o bi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838200" y="1149843"/>
            <a:ext cx="6625952"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body" idx="1"/>
          </p:nvPr>
        </p:nvSpPr>
        <p:spPr>
          <a:xfrm>
            <a:off x="838200" y="2060848"/>
            <a:ext cx="6625952" cy="4071852"/>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1000"/>
              </a:spcBef>
              <a:spcAft>
                <a:spcPts val="0"/>
              </a:spcAft>
              <a:buSzPts val="2000"/>
              <a:buChar char="•"/>
              <a:defRPr>
                <a:solidFill>
                  <a:srgbClr val="3F3F3F"/>
                </a:solidFill>
              </a:defRPr>
            </a:lvl1pPr>
            <a:lvl2pPr marL="914400" lvl="1" indent="-368300" algn="l">
              <a:lnSpc>
                <a:spcPct val="100000"/>
              </a:lnSpc>
              <a:spcBef>
                <a:spcPts val="500"/>
              </a:spcBef>
              <a:spcAft>
                <a:spcPts val="0"/>
              </a:spcAft>
              <a:buSzPts val="2200"/>
              <a:buChar char="–"/>
              <a:defRPr sz="1800">
                <a:solidFill>
                  <a:srgbClr val="3F3F3F"/>
                </a:solidFill>
              </a:defRPr>
            </a:lvl2pPr>
            <a:lvl3pPr marL="1371600" lvl="2" indent="-342900" algn="l">
              <a:lnSpc>
                <a:spcPct val="100000"/>
              </a:lnSpc>
              <a:spcBef>
                <a:spcPts val="500"/>
              </a:spcBef>
              <a:spcAft>
                <a:spcPts val="0"/>
              </a:spcAft>
              <a:buSzPts val="1800"/>
              <a:buChar char="o"/>
              <a:defRPr sz="1600">
                <a:solidFill>
                  <a:srgbClr val="3F3F3F"/>
                </a:solidFill>
              </a:defRPr>
            </a:lvl3pPr>
            <a:lvl4pPr marL="1828800" lvl="3" indent="-330200" algn="l">
              <a:lnSpc>
                <a:spcPct val="100000"/>
              </a:lnSpc>
              <a:spcBef>
                <a:spcPts val="500"/>
              </a:spcBef>
              <a:spcAft>
                <a:spcPts val="0"/>
              </a:spcAft>
              <a:buSzPts val="1600"/>
              <a:buChar char="–"/>
              <a:defRPr sz="1500">
                <a:solidFill>
                  <a:srgbClr val="3F3F3F"/>
                </a:solidFill>
              </a:defRPr>
            </a:lvl4pPr>
            <a:lvl5pPr marL="2286000" lvl="4" indent="-342900" algn="l">
              <a:lnSpc>
                <a:spcPct val="100000"/>
              </a:lnSpc>
              <a:spcBef>
                <a:spcPts val="500"/>
              </a:spcBef>
              <a:spcAft>
                <a:spcPts val="0"/>
              </a:spcAft>
              <a:buSzPts val="1800"/>
              <a:buChar char="•"/>
              <a:defRPr sz="1500">
                <a:solidFill>
                  <a:schemeClr val="dk1"/>
                </a:solidFill>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72" name="Google Shape;7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a:spLocks noGrp="1"/>
          </p:cNvSpPr>
          <p:nvPr>
            <p:ph type="pic" idx="2"/>
          </p:nvPr>
        </p:nvSpPr>
        <p:spPr>
          <a:xfrm>
            <a:off x="7608168" y="0"/>
            <a:ext cx="4583832" cy="6858000"/>
          </a:xfrm>
          <a:prstGeom prst="rect">
            <a:avLst/>
          </a:prstGeom>
          <a:solidFill>
            <a:srgbClr val="D3F3F8">
              <a:alpha val="40000"/>
            </a:srgbClr>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3F3F3F"/>
              </a:buClr>
              <a:buSzPts val="2000"/>
              <a:buFont typeface="Arial"/>
              <a:buChar char="•"/>
              <a:defRPr sz="2000" b="0" i="0" u="none" strike="noStrike" cap="none">
                <a:solidFill>
                  <a:srgbClr val="3F3F3F"/>
                </a:solidFill>
                <a:latin typeface="Open Sans Light"/>
                <a:ea typeface="Open Sans Light"/>
                <a:cs typeface="Open Sans Light"/>
                <a:sym typeface="Open Sans Light"/>
              </a:defRPr>
            </a:lvl1pPr>
            <a:lvl2pPr marR="0" lvl="1" algn="l" rtl="0">
              <a:lnSpc>
                <a:spcPct val="100000"/>
              </a:lnSpc>
              <a:spcBef>
                <a:spcPts val="500"/>
              </a:spcBef>
              <a:spcAft>
                <a:spcPts val="0"/>
              </a:spcAft>
              <a:buClr>
                <a:srgbClr val="3F3F3F"/>
              </a:buClr>
              <a:buSzPts val="2200"/>
              <a:buFont typeface="Open Sans Light"/>
              <a:buChar char="–"/>
              <a:defRPr sz="2200" b="0" i="0" u="none" strike="noStrike" cap="none">
                <a:solidFill>
                  <a:srgbClr val="3F3F3F"/>
                </a:solidFill>
                <a:latin typeface="Open Sans Light"/>
                <a:ea typeface="Open Sans Light"/>
                <a:cs typeface="Open Sans Light"/>
                <a:sym typeface="Open Sans Light"/>
              </a:defRPr>
            </a:lvl2pPr>
            <a:lvl3pPr marR="0" lvl="2" algn="l" rtl="0">
              <a:lnSpc>
                <a:spcPct val="100000"/>
              </a:lnSpc>
              <a:spcBef>
                <a:spcPts val="500"/>
              </a:spcBef>
              <a:spcAft>
                <a:spcPts val="0"/>
              </a:spcAft>
              <a:buClr>
                <a:srgbClr val="3F3F3F"/>
              </a:buClr>
              <a:buSzPts val="1800"/>
              <a:buFont typeface="Courier New"/>
              <a:buChar char="o"/>
              <a:defRPr sz="1800" b="0" i="0" u="none" strike="noStrike" cap="none">
                <a:solidFill>
                  <a:srgbClr val="3F3F3F"/>
                </a:solidFill>
                <a:latin typeface="Open Sans Light"/>
                <a:ea typeface="Open Sans Light"/>
                <a:cs typeface="Open Sans Light"/>
                <a:sym typeface="Open Sans Light"/>
              </a:defRPr>
            </a:lvl3pPr>
            <a:lvl4pPr marR="0" lvl="3" algn="l" rtl="0">
              <a:lnSpc>
                <a:spcPct val="100000"/>
              </a:lnSpc>
              <a:spcBef>
                <a:spcPts val="500"/>
              </a:spcBef>
              <a:spcAft>
                <a:spcPts val="0"/>
              </a:spcAft>
              <a:buClr>
                <a:srgbClr val="3F3F3F"/>
              </a:buClr>
              <a:buSzPts val="1600"/>
              <a:buFont typeface="Open Sans Light"/>
              <a:buChar char="–"/>
              <a:defRPr sz="1600" b="0" i="0" u="none" strike="noStrike" cap="none">
                <a:solidFill>
                  <a:srgbClr val="3F3F3F"/>
                </a:solidFill>
                <a:latin typeface="Open Sans Light"/>
                <a:ea typeface="Open Sans Light"/>
                <a:cs typeface="Open Sans Light"/>
                <a:sym typeface="Open Sans Light"/>
              </a:defRPr>
            </a:lvl4pPr>
            <a:lvl5pPr marR="0" lvl="4" algn="l" rtl="0">
              <a:lnSpc>
                <a:spcPct val="100000"/>
              </a:lnSpc>
              <a:spcBef>
                <a:spcPts val="500"/>
              </a:spcBef>
              <a:spcAft>
                <a:spcPts val="0"/>
              </a:spcAft>
              <a:buClr>
                <a:srgbClr val="3F3F3F"/>
              </a:buClr>
              <a:buSzPts val="1800"/>
              <a:buFont typeface="Arial"/>
              <a:buChar char="•"/>
              <a:defRPr sz="1800" b="0" i="0" u="none" strike="noStrike" cap="none">
                <a:solidFill>
                  <a:srgbClr val="3F3F3F"/>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a:p>
        </p:txBody>
      </p:sp>
    </p:spTree>
  </p:cSld>
  <p:clrMapOvr>
    <a:masterClrMapping/>
  </p:clrMapOvr>
  <p:extLst>
    <p:ext uri="{DCECCB84-F9BA-43D5-87BE-67443E8EF086}">
      <p15:sldGuideLst xmlns:p15="http://schemas.microsoft.com/office/powerpoint/2012/main">
        <p15:guide id="1" orient="horz" pos="1298">
          <p15:clr>
            <a:srgbClr val="FBAE40"/>
          </p15:clr>
        </p15:guide>
        <p15:guide id="2" pos="3840">
          <p15:clr>
            <a:srgbClr val="FBAE40"/>
          </p15:clr>
        </p15:guide>
        <p15:guide id="3"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ubrikbild">
  <p:cSld name="Rubrikbild">
    <p:spTree>
      <p:nvGrpSpPr>
        <p:cNvPr id="1" name="Shape 75"/>
        <p:cNvGrpSpPr/>
        <p:nvPr/>
      </p:nvGrpSpPr>
      <p:grpSpPr>
        <a:xfrm>
          <a:off x="0" y="0"/>
          <a:ext cx="0" cy="0"/>
          <a:chOff x="0" y="0"/>
          <a:chExt cx="0" cy="0"/>
        </a:xfrm>
      </p:grpSpPr>
      <p:sp>
        <p:nvSpPr>
          <p:cNvPr id="76" name="Google Shape;76;p13"/>
          <p:cNvSpPr>
            <a:spLocks noGrp="1"/>
          </p:cNvSpPr>
          <p:nvPr>
            <p:ph type="pic" idx="2"/>
          </p:nvPr>
        </p:nvSpPr>
        <p:spPr>
          <a:xfrm>
            <a:off x="0" y="1628800"/>
            <a:ext cx="12192000" cy="4968850"/>
          </a:xfrm>
          <a:prstGeom prst="rect">
            <a:avLst/>
          </a:prstGeom>
          <a:solidFill>
            <a:srgbClr val="D3F3F8">
              <a:alpha val="40000"/>
            </a:srgbClr>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3F3F3F"/>
              </a:buClr>
              <a:buSzPts val="2000"/>
              <a:buFont typeface="Arial"/>
              <a:buChar char="•"/>
              <a:defRPr sz="2000" b="0" i="0" u="none" strike="noStrike" cap="none">
                <a:solidFill>
                  <a:srgbClr val="3F3F3F"/>
                </a:solidFill>
                <a:latin typeface="Open Sans Light"/>
                <a:ea typeface="Open Sans Light"/>
                <a:cs typeface="Open Sans Light"/>
                <a:sym typeface="Open Sans Light"/>
              </a:defRPr>
            </a:lvl1pPr>
            <a:lvl2pPr marR="0" lvl="1" algn="l" rtl="0">
              <a:lnSpc>
                <a:spcPct val="100000"/>
              </a:lnSpc>
              <a:spcBef>
                <a:spcPts val="500"/>
              </a:spcBef>
              <a:spcAft>
                <a:spcPts val="0"/>
              </a:spcAft>
              <a:buClr>
                <a:srgbClr val="3F3F3F"/>
              </a:buClr>
              <a:buSzPts val="2200"/>
              <a:buFont typeface="Open Sans Light"/>
              <a:buChar char="–"/>
              <a:defRPr sz="2200" b="0" i="0" u="none" strike="noStrike" cap="none">
                <a:solidFill>
                  <a:srgbClr val="3F3F3F"/>
                </a:solidFill>
                <a:latin typeface="Open Sans Light"/>
                <a:ea typeface="Open Sans Light"/>
                <a:cs typeface="Open Sans Light"/>
                <a:sym typeface="Open Sans Light"/>
              </a:defRPr>
            </a:lvl2pPr>
            <a:lvl3pPr marR="0" lvl="2" algn="l" rtl="0">
              <a:lnSpc>
                <a:spcPct val="100000"/>
              </a:lnSpc>
              <a:spcBef>
                <a:spcPts val="500"/>
              </a:spcBef>
              <a:spcAft>
                <a:spcPts val="0"/>
              </a:spcAft>
              <a:buClr>
                <a:srgbClr val="3F3F3F"/>
              </a:buClr>
              <a:buSzPts val="1800"/>
              <a:buFont typeface="Courier New"/>
              <a:buChar char="o"/>
              <a:defRPr sz="1800" b="0" i="0" u="none" strike="noStrike" cap="none">
                <a:solidFill>
                  <a:srgbClr val="3F3F3F"/>
                </a:solidFill>
                <a:latin typeface="Open Sans Light"/>
                <a:ea typeface="Open Sans Light"/>
                <a:cs typeface="Open Sans Light"/>
                <a:sym typeface="Open Sans Light"/>
              </a:defRPr>
            </a:lvl3pPr>
            <a:lvl4pPr marR="0" lvl="3" algn="l" rtl="0">
              <a:lnSpc>
                <a:spcPct val="100000"/>
              </a:lnSpc>
              <a:spcBef>
                <a:spcPts val="500"/>
              </a:spcBef>
              <a:spcAft>
                <a:spcPts val="0"/>
              </a:spcAft>
              <a:buClr>
                <a:srgbClr val="3F3F3F"/>
              </a:buClr>
              <a:buSzPts val="1600"/>
              <a:buFont typeface="Open Sans Light"/>
              <a:buChar char="–"/>
              <a:defRPr sz="1600" b="0" i="0" u="none" strike="noStrike" cap="none">
                <a:solidFill>
                  <a:srgbClr val="3F3F3F"/>
                </a:solidFill>
                <a:latin typeface="Open Sans Light"/>
                <a:ea typeface="Open Sans Light"/>
                <a:cs typeface="Open Sans Light"/>
                <a:sym typeface="Open Sans Light"/>
              </a:defRPr>
            </a:lvl4pPr>
            <a:lvl5pPr marR="0" lvl="4" algn="l" rtl="0">
              <a:lnSpc>
                <a:spcPct val="100000"/>
              </a:lnSpc>
              <a:spcBef>
                <a:spcPts val="500"/>
              </a:spcBef>
              <a:spcAft>
                <a:spcPts val="0"/>
              </a:spcAft>
              <a:buClr>
                <a:srgbClr val="3F3F3F"/>
              </a:buClr>
              <a:buSzPts val="1800"/>
              <a:buFont typeface="Arial"/>
              <a:buChar char="•"/>
              <a:defRPr sz="1800" b="0" i="0" u="none" strike="noStrike" cap="none">
                <a:solidFill>
                  <a:srgbClr val="3F3F3F"/>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3"/>
          <p:cNvSpPr txBox="1">
            <a:spLocks noGrp="1"/>
          </p:cNvSpPr>
          <p:nvPr>
            <p:ph type="body" idx="1"/>
          </p:nvPr>
        </p:nvSpPr>
        <p:spPr>
          <a:xfrm>
            <a:off x="695325" y="3861048"/>
            <a:ext cx="5112643" cy="72072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000"/>
              <a:buNone/>
              <a:defRPr>
                <a:solidFill>
                  <a:schemeClr val="dk1"/>
                </a:solidFill>
              </a:defRPr>
            </a:lvl1pPr>
            <a:lvl2pPr marL="914400" lvl="1" indent="-342900" algn="l">
              <a:lnSpc>
                <a:spcPct val="100000"/>
              </a:lnSpc>
              <a:spcBef>
                <a:spcPts val="500"/>
              </a:spcBef>
              <a:spcAft>
                <a:spcPts val="0"/>
              </a:spcAft>
              <a:buClr>
                <a:srgbClr val="3F3F3F"/>
              </a:buClr>
              <a:buSzPts val="1800"/>
              <a:buChar char="–"/>
              <a:defRPr/>
            </a:lvl2pPr>
            <a:lvl3pPr marL="1371600" lvl="2" indent="-342900" algn="l">
              <a:lnSpc>
                <a:spcPct val="100000"/>
              </a:lnSpc>
              <a:spcBef>
                <a:spcPts val="500"/>
              </a:spcBef>
              <a:spcAft>
                <a:spcPts val="0"/>
              </a:spcAft>
              <a:buClr>
                <a:srgbClr val="3F3F3F"/>
              </a:buClr>
              <a:buSzPts val="1800"/>
              <a:buChar char="o"/>
              <a:defRPr/>
            </a:lvl3pPr>
            <a:lvl4pPr marL="1828800" lvl="3" indent="-342900" algn="l">
              <a:lnSpc>
                <a:spcPct val="100000"/>
              </a:lnSpc>
              <a:spcBef>
                <a:spcPts val="500"/>
              </a:spcBef>
              <a:spcAft>
                <a:spcPts val="0"/>
              </a:spcAft>
              <a:buClr>
                <a:srgbClr val="3F3F3F"/>
              </a:buClr>
              <a:buSzPts val="1800"/>
              <a:buChar char="–"/>
              <a:defRPr/>
            </a:lvl4pPr>
            <a:lvl5pPr marL="2286000" lvl="4" indent="-342900" algn="l">
              <a:lnSpc>
                <a:spcPct val="10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3"/>
          <p:cNvSpPr txBox="1">
            <a:spLocks noGrp="1"/>
          </p:cNvSpPr>
          <p:nvPr>
            <p:ph type="title"/>
          </p:nvPr>
        </p:nvSpPr>
        <p:spPr>
          <a:xfrm>
            <a:off x="695325" y="2420889"/>
            <a:ext cx="7632923" cy="135477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3800"/>
              <a:buFont typeface="Open Sans Light"/>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p:nvPr/>
        </p:nvSpPr>
        <p:spPr>
          <a:xfrm>
            <a:off x="695324" y="447055"/>
            <a:ext cx="741689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sv-SE" sz="2400" b="0" i="0" u="none" strike="noStrike" cap="none">
                <a:solidFill>
                  <a:schemeClr val="accent1"/>
                </a:solidFill>
                <a:latin typeface="Open Sans Light"/>
                <a:ea typeface="Open Sans Light"/>
                <a:cs typeface="Open Sans Light"/>
                <a:sym typeface="Open Sans Light"/>
              </a:rPr>
              <a:t>Nordic Smart 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ubrik punktlista o bild">
  <p:cSld name="Rubrik punktlista o bi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838200" y="1149843"/>
            <a:ext cx="6625952"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4"/>
          <p:cNvSpPr txBox="1">
            <a:spLocks noGrp="1"/>
          </p:cNvSpPr>
          <p:nvPr>
            <p:ph type="body" idx="1"/>
          </p:nvPr>
        </p:nvSpPr>
        <p:spPr>
          <a:xfrm>
            <a:off x="838200" y="2060848"/>
            <a:ext cx="6625952" cy="4071852"/>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1000"/>
              </a:spcBef>
              <a:spcAft>
                <a:spcPts val="0"/>
              </a:spcAft>
              <a:buClr>
                <a:srgbClr val="3F3F3F"/>
              </a:buClr>
              <a:buSzPts val="2000"/>
              <a:buChar char="•"/>
              <a:defRPr>
                <a:solidFill>
                  <a:srgbClr val="3F3F3F"/>
                </a:solidFill>
              </a:defRPr>
            </a:lvl1pPr>
            <a:lvl2pPr marL="914400" lvl="1" indent="-342900" algn="l">
              <a:lnSpc>
                <a:spcPct val="100000"/>
              </a:lnSpc>
              <a:spcBef>
                <a:spcPts val="500"/>
              </a:spcBef>
              <a:spcAft>
                <a:spcPts val="0"/>
              </a:spcAft>
              <a:buClr>
                <a:srgbClr val="3F3F3F"/>
              </a:buClr>
              <a:buSzPts val="1800"/>
              <a:buChar char="–"/>
              <a:defRPr sz="1800">
                <a:solidFill>
                  <a:srgbClr val="3F3F3F"/>
                </a:solidFill>
              </a:defRPr>
            </a:lvl2pPr>
            <a:lvl3pPr marL="1371600" lvl="2" indent="-330200" algn="l">
              <a:lnSpc>
                <a:spcPct val="100000"/>
              </a:lnSpc>
              <a:spcBef>
                <a:spcPts val="500"/>
              </a:spcBef>
              <a:spcAft>
                <a:spcPts val="0"/>
              </a:spcAft>
              <a:buClr>
                <a:srgbClr val="3F3F3F"/>
              </a:buClr>
              <a:buSzPts val="1600"/>
              <a:buChar char="o"/>
              <a:defRPr sz="1600">
                <a:solidFill>
                  <a:srgbClr val="3F3F3F"/>
                </a:solidFill>
              </a:defRPr>
            </a:lvl3pPr>
            <a:lvl4pPr marL="1828800" lvl="3" indent="-323850" algn="l">
              <a:lnSpc>
                <a:spcPct val="100000"/>
              </a:lnSpc>
              <a:spcBef>
                <a:spcPts val="500"/>
              </a:spcBef>
              <a:spcAft>
                <a:spcPts val="0"/>
              </a:spcAft>
              <a:buClr>
                <a:srgbClr val="3F3F3F"/>
              </a:buClr>
              <a:buSzPts val="1500"/>
              <a:buChar char="–"/>
              <a:defRPr sz="1500">
                <a:solidFill>
                  <a:srgbClr val="3F3F3F"/>
                </a:solidFill>
              </a:defRPr>
            </a:lvl4pPr>
            <a:lvl5pPr marL="2286000" lvl="4" indent="-323850" algn="l">
              <a:lnSpc>
                <a:spcPct val="100000"/>
              </a:lnSpc>
              <a:spcBef>
                <a:spcPts val="500"/>
              </a:spcBef>
              <a:spcAft>
                <a:spcPts val="0"/>
              </a:spcAft>
              <a:buClr>
                <a:schemeClr val="dk1"/>
              </a:buClr>
              <a:buSzPts val="1500"/>
              <a:buChar char="•"/>
              <a:defRPr sz="15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
          <p:cNvSpPr>
            <a:spLocks noGrp="1"/>
          </p:cNvSpPr>
          <p:nvPr>
            <p:ph type="pic" idx="2"/>
          </p:nvPr>
        </p:nvSpPr>
        <p:spPr>
          <a:xfrm>
            <a:off x="7608168" y="0"/>
            <a:ext cx="4583832" cy="6858000"/>
          </a:xfrm>
          <a:prstGeom prst="rect">
            <a:avLst/>
          </a:prstGeom>
          <a:solidFill>
            <a:srgbClr val="D3F3F8">
              <a:alpha val="40000"/>
            </a:srgbClr>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3F3F3F"/>
              </a:buClr>
              <a:buSzPts val="2000"/>
              <a:buFont typeface="Arial"/>
              <a:buChar char="•"/>
              <a:defRPr sz="2000" b="0" i="0" u="none" strike="noStrike" cap="none">
                <a:solidFill>
                  <a:srgbClr val="3F3F3F"/>
                </a:solidFill>
                <a:latin typeface="Open Sans Light"/>
                <a:ea typeface="Open Sans Light"/>
                <a:cs typeface="Open Sans Light"/>
                <a:sym typeface="Open Sans Light"/>
              </a:defRPr>
            </a:lvl1pPr>
            <a:lvl2pPr marR="0" lvl="1" algn="l" rtl="0">
              <a:lnSpc>
                <a:spcPct val="100000"/>
              </a:lnSpc>
              <a:spcBef>
                <a:spcPts val="500"/>
              </a:spcBef>
              <a:spcAft>
                <a:spcPts val="0"/>
              </a:spcAft>
              <a:buClr>
                <a:srgbClr val="3F3F3F"/>
              </a:buClr>
              <a:buSzPts val="2200"/>
              <a:buFont typeface="Open Sans Light"/>
              <a:buChar char="–"/>
              <a:defRPr sz="2200" b="0" i="0" u="none" strike="noStrike" cap="none">
                <a:solidFill>
                  <a:srgbClr val="3F3F3F"/>
                </a:solidFill>
                <a:latin typeface="Open Sans Light"/>
                <a:ea typeface="Open Sans Light"/>
                <a:cs typeface="Open Sans Light"/>
                <a:sym typeface="Open Sans Light"/>
              </a:defRPr>
            </a:lvl2pPr>
            <a:lvl3pPr marR="0" lvl="2" algn="l" rtl="0">
              <a:lnSpc>
                <a:spcPct val="100000"/>
              </a:lnSpc>
              <a:spcBef>
                <a:spcPts val="500"/>
              </a:spcBef>
              <a:spcAft>
                <a:spcPts val="0"/>
              </a:spcAft>
              <a:buClr>
                <a:srgbClr val="3F3F3F"/>
              </a:buClr>
              <a:buSzPts val="1800"/>
              <a:buFont typeface="Courier New"/>
              <a:buChar char="o"/>
              <a:defRPr sz="1800" b="0" i="0" u="none" strike="noStrike" cap="none">
                <a:solidFill>
                  <a:srgbClr val="3F3F3F"/>
                </a:solidFill>
                <a:latin typeface="Open Sans Light"/>
                <a:ea typeface="Open Sans Light"/>
                <a:cs typeface="Open Sans Light"/>
                <a:sym typeface="Open Sans Light"/>
              </a:defRPr>
            </a:lvl3pPr>
            <a:lvl4pPr marR="0" lvl="3" algn="l" rtl="0">
              <a:lnSpc>
                <a:spcPct val="100000"/>
              </a:lnSpc>
              <a:spcBef>
                <a:spcPts val="500"/>
              </a:spcBef>
              <a:spcAft>
                <a:spcPts val="0"/>
              </a:spcAft>
              <a:buClr>
                <a:srgbClr val="3F3F3F"/>
              </a:buClr>
              <a:buSzPts val="1600"/>
              <a:buFont typeface="Open Sans Light"/>
              <a:buChar char="–"/>
              <a:defRPr sz="1600" b="0" i="0" u="none" strike="noStrike" cap="none">
                <a:solidFill>
                  <a:srgbClr val="3F3F3F"/>
                </a:solidFill>
                <a:latin typeface="Open Sans Light"/>
                <a:ea typeface="Open Sans Light"/>
                <a:cs typeface="Open Sans Light"/>
                <a:sym typeface="Open Sans Light"/>
              </a:defRPr>
            </a:lvl4pPr>
            <a:lvl5pPr marR="0" lvl="4" algn="l" rtl="0">
              <a:lnSpc>
                <a:spcPct val="100000"/>
              </a:lnSpc>
              <a:spcBef>
                <a:spcPts val="500"/>
              </a:spcBef>
              <a:spcAft>
                <a:spcPts val="0"/>
              </a:spcAft>
              <a:buClr>
                <a:srgbClr val="3F3F3F"/>
              </a:buClr>
              <a:buSzPts val="1800"/>
              <a:buFont typeface="Arial"/>
              <a:buChar char="•"/>
              <a:defRPr sz="1800" b="0" i="0" u="none" strike="noStrike" cap="none">
                <a:solidFill>
                  <a:srgbClr val="3F3F3F"/>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 name="Google Shape;85;p14"/>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298">
          <p15:clr>
            <a:srgbClr val="FBAE40"/>
          </p15:clr>
        </p15:guide>
        <p15:guide id="2" pos="3840">
          <p15:clr>
            <a:srgbClr val="FBAE40"/>
          </p15:clr>
        </p15:guide>
        <p15:guide id="3" orient="horz" pos="120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Rubrik och löptext">
  <p:cSld name="2_Rubrik och löptext">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838200" y="1149843"/>
            <a:ext cx="10515600"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
        <p:nvSpPr>
          <p:cNvPr id="90" name="Google Shape;90;p15"/>
          <p:cNvSpPr txBox="1">
            <a:spLocks noGrp="1"/>
          </p:cNvSpPr>
          <p:nvPr>
            <p:ph type="body" idx="1"/>
          </p:nvPr>
        </p:nvSpPr>
        <p:spPr>
          <a:xfrm>
            <a:off x="838200" y="2060575"/>
            <a:ext cx="10515600" cy="40443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3F3F3F"/>
              </a:buClr>
              <a:buSzPts val="2000"/>
              <a:buNone/>
              <a:defRPr/>
            </a:lvl1pPr>
            <a:lvl2pPr marL="914400" lvl="1" indent="-228600" algn="l">
              <a:lnSpc>
                <a:spcPct val="100000"/>
              </a:lnSpc>
              <a:spcBef>
                <a:spcPts val="500"/>
              </a:spcBef>
              <a:spcAft>
                <a:spcPts val="0"/>
              </a:spcAft>
              <a:buClr>
                <a:srgbClr val="3F3F3F"/>
              </a:buClr>
              <a:buSzPts val="1800"/>
              <a:buNone/>
              <a:defRPr sz="1800"/>
            </a:lvl2pPr>
            <a:lvl3pPr marL="1371600" lvl="2" indent="-228600" algn="l">
              <a:lnSpc>
                <a:spcPct val="100000"/>
              </a:lnSpc>
              <a:spcBef>
                <a:spcPts val="500"/>
              </a:spcBef>
              <a:spcAft>
                <a:spcPts val="0"/>
              </a:spcAft>
              <a:buClr>
                <a:srgbClr val="3F3F3F"/>
              </a:buClr>
              <a:buSzPts val="1600"/>
              <a:buNone/>
              <a:defRPr sz="1600"/>
            </a:lvl3pPr>
            <a:lvl4pPr marL="1828800" lvl="3" indent="-228600" algn="l">
              <a:lnSpc>
                <a:spcPct val="100000"/>
              </a:lnSpc>
              <a:spcBef>
                <a:spcPts val="500"/>
              </a:spcBef>
              <a:spcAft>
                <a:spcPts val="0"/>
              </a:spcAft>
              <a:buClr>
                <a:srgbClr val="3F3F3F"/>
              </a:buClr>
              <a:buSzPts val="1500"/>
              <a:buNone/>
              <a:defRPr sz="1500"/>
            </a:lvl4pPr>
            <a:lvl5pPr marL="2286000" lvl="4" indent="-228600" algn="l">
              <a:lnSpc>
                <a:spcPct val="100000"/>
              </a:lnSpc>
              <a:spcBef>
                <a:spcPts val="500"/>
              </a:spcBef>
              <a:spcAft>
                <a:spcPts val="0"/>
              </a:spcAft>
              <a:buClr>
                <a:schemeClr val="accent1"/>
              </a:buClr>
              <a:buSzPts val="1500"/>
              <a:buNone/>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5"/>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dast rubrik" type="titleOnly">
  <p:cSld name="TITLE_ONLY">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838200" y="1149843"/>
            <a:ext cx="10515600"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
        <p:nvSpPr>
          <p:cNvPr id="96" name="Google Shape;96;p16"/>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vå delar">
  <p:cSld name="2_Två delar">
    <p:bg>
      <p:bgPr>
        <a:solidFill>
          <a:schemeClr val="accent4"/>
        </a:solidFill>
        <a:effectLst/>
      </p:bgPr>
    </p:bg>
    <p:spTree>
      <p:nvGrpSpPr>
        <p:cNvPr id="1" name="Shape 97"/>
        <p:cNvGrpSpPr/>
        <p:nvPr/>
      </p:nvGrpSpPr>
      <p:grpSpPr>
        <a:xfrm>
          <a:off x="0" y="0"/>
          <a:ext cx="0" cy="0"/>
          <a:chOff x="0" y="0"/>
          <a:chExt cx="0" cy="0"/>
        </a:xfrm>
      </p:grpSpPr>
      <p:sp>
        <p:nvSpPr>
          <p:cNvPr id="98" name="Google Shape;98;p17"/>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accent1"/>
              </a:solidFill>
              <a:latin typeface="Open Sans Light"/>
              <a:ea typeface="Open Sans Light"/>
              <a:cs typeface="Open Sans Light"/>
              <a:sym typeface="Open Sans Light"/>
            </a:endParaRPr>
          </a:p>
        </p:txBody>
      </p:sp>
      <p:sp>
        <p:nvSpPr>
          <p:cNvPr id="99" name="Google Shape;99;p17"/>
          <p:cNvSpPr txBox="1">
            <a:spLocks noGrp="1"/>
          </p:cNvSpPr>
          <p:nvPr>
            <p:ph type="title"/>
          </p:nvPr>
        </p:nvSpPr>
        <p:spPr>
          <a:xfrm>
            <a:off x="1631504" y="980728"/>
            <a:ext cx="8928512" cy="936104"/>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3F3F3F"/>
              </a:buClr>
              <a:buSzPts val="4400"/>
              <a:buFont typeface="Open Sans Light"/>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7"/>
          <p:cNvSpPr txBox="1">
            <a:spLocks noGrp="1"/>
          </p:cNvSpPr>
          <p:nvPr>
            <p:ph type="body" idx="1"/>
          </p:nvPr>
        </p:nvSpPr>
        <p:spPr>
          <a:xfrm>
            <a:off x="1631504" y="2060848"/>
            <a:ext cx="4320000" cy="404410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rgbClr val="3F3F3F"/>
              </a:buClr>
              <a:buSzPts val="1800"/>
              <a:buChar char="•"/>
              <a:defRPr sz="1800"/>
            </a:lvl1pPr>
            <a:lvl2pPr marL="914400" lvl="1" indent="-330200" algn="l">
              <a:lnSpc>
                <a:spcPct val="100000"/>
              </a:lnSpc>
              <a:spcBef>
                <a:spcPts val="500"/>
              </a:spcBef>
              <a:spcAft>
                <a:spcPts val="0"/>
              </a:spcAft>
              <a:buClr>
                <a:srgbClr val="3F3F3F"/>
              </a:buClr>
              <a:buSzPts val="1600"/>
              <a:buChar char="–"/>
              <a:defRPr sz="1600"/>
            </a:lvl2pPr>
            <a:lvl3pPr marL="1371600" lvl="2" indent="-317500" algn="l">
              <a:lnSpc>
                <a:spcPct val="100000"/>
              </a:lnSpc>
              <a:spcBef>
                <a:spcPts val="500"/>
              </a:spcBef>
              <a:spcAft>
                <a:spcPts val="0"/>
              </a:spcAft>
              <a:buClr>
                <a:srgbClr val="3F3F3F"/>
              </a:buClr>
              <a:buSzPts val="1400"/>
              <a:buChar char="o"/>
              <a:defRPr sz="1400"/>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7"/>
          <p:cNvSpPr txBox="1">
            <a:spLocks noGrp="1"/>
          </p:cNvSpPr>
          <p:nvPr>
            <p:ph type="body" idx="2"/>
          </p:nvPr>
        </p:nvSpPr>
        <p:spPr>
          <a:xfrm>
            <a:off x="6240016" y="2060848"/>
            <a:ext cx="4320000" cy="404410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rgbClr val="3F3F3F"/>
              </a:buClr>
              <a:buSzPts val="1800"/>
              <a:buChar char="•"/>
              <a:defRPr sz="1800"/>
            </a:lvl1pPr>
            <a:lvl2pPr marL="914400" lvl="1" indent="-330200" algn="l">
              <a:lnSpc>
                <a:spcPct val="100000"/>
              </a:lnSpc>
              <a:spcBef>
                <a:spcPts val="500"/>
              </a:spcBef>
              <a:spcAft>
                <a:spcPts val="0"/>
              </a:spcAft>
              <a:buClr>
                <a:srgbClr val="3F3F3F"/>
              </a:buClr>
              <a:buSzPts val="1600"/>
              <a:buChar char="–"/>
              <a:defRPr sz="1600"/>
            </a:lvl2pPr>
            <a:lvl3pPr marL="1371600" lvl="2" indent="-317500" algn="l">
              <a:lnSpc>
                <a:spcPct val="100000"/>
              </a:lnSpc>
              <a:spcBef>
                <a:spcPts val="500"/>
              </a:spcBef>
              <a:spcAft>
                <a:spcPts val="0"/>
              </a:spcAft>
              <a:buClr>
                <a:srgbClr val="3F3F3F"/>
              </a:buClr>
              <a:buSzPts val="1400"/>
              <a:buChar char="o"/>
              <a:defRPr sz="1400"/>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Rubrik och punktlista">
  <p:cSld name="1_Rubrik och punktlista">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838200" y="1149843"/>
            <a:ext cx="8858200"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
        <p:nvSpPr>
          <p:cNvPr id="107" name="Google Shape;107;p18"/>
          <p:cNvSpPr txBox="1">
            <a:spLocks noGrp="1"/>
          </p:cNvSpPr>
          <p:nvPr>
            <p:ph type="body" idx="1"/>
          </p:nvPr>
        </p:nvSpPr>
        <p:spPr>
          <a:xfrm>
            <a:off x="838200" y="2060575"/>
            <a:ext cx="8858200" cy="404438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1000"/>
              </a:spcBef>
              <a:spcAft>
                <a:spcPts val="0"/>
              </a:spcAft>
              <a:buClr>
                <a:srgbClr val="3F3F3F"/>
              </a:buClr>
              <a:buSzPts val="2000"/>
              <a:buChar char="•"/>
              <a:defRPr/>
            </a:lvl1pPr>
            <a:lvl2pPr marL="914400" lvl="1" indent="-342900" algn="l">
              <a:lnSpc>
                <a:spcPct val="100000"/>
              </a:lnSpc>
              <a:spcBef>
                <a:spcPts val="500"/>
              </a:spcBef>
              <a:spcAft>
                <a:spcPts val="0"/>
              </a:spcAft>
              <a:buClr>
                <a:srgbClr val="3F3F3F"/>
              </a:buClr>
              <a:buSzPts val="1800"/>
              <a:buChar char="–"/>
              <a:defRPr sz="1800"/>
            </a:lvl2pPr>
            <a:lvl3pPr marL="1371600" lvl="2" indent="-330200" algn="l">
              <a:lnSpc>
                <a:spcPct val="100000"/>
              </a:lnSpc>
              <a:spcBef>
                <a:spcPts val="500"/>
              </a:spcBef>
              <a:spcAft>
                <a:spcPts val="0"/>
              </a:spcAft>
              <a:buClr>
                <a:srgbClr val="3F3F3F"/>
              </a:buClr>
              <a:buSzPts val="1600"/>
              <a:buChar char="o"/>
              <a:defRPr sz="1600"/>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8"/>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vå delar">
  <p:cSld name="1_Två delar">
    <p:spTree>
      <p:nvGrpSpPr>
        <p:cNvPr id="1" name="Shape 109"/>
        <p:cNvGrpSpPr/>
        <p:nvPr/>
      </p:nvGrpSpPr>
      <p:grpSpPr>
        <a:xfrm>
          <a:off x="0" y="0"/>
          <a:ext cx="0" cy="0"/>
          <a:chOff x="0" y="0"/>
          <a:chExt cx="0" cy="0"/>
        </a:xfrm>
      </p:grpSpPr>
      <p:sp>
        <p:nvSpPr>
          <p:cNvPr id="110" name="Google Shape;110;p19"/>
          <p:cNvSpPr/>
          <p:nvPr/>
        </p:nvSpPr>
        <p:spPr>
          <a:xfrm>
            <a:off x="288000" y="290700"/>
            <a:ext cx="11616000" cy="6279300"/>
          </a:xfrm>
          <a:prstGeom prst="rect">
            <a:avLst/>
          </a:prstGeom>
          <a:solidFill>
            <a:schemeClr val="dk2"/>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accent1"/>
              </a:solidFill>
              <a:latin typeface="Open Sans Light"/>
              <a:ea typeface="Open Sans Light"/>
              <a:cs typeface="Open Sans Light"/>
              <a:sym typeface="Open Sans Light"/>
            </a:endParaRPr>
          </a:p>
        </p:txBody>
      </p:sp>
      <p:sp>
        <p:nvSpPr>
          <p:cNvPr id="111" name="Google Shape;111;p19"/>
          <p:cNvSpPr txBox="1">
            <a:spLocks noGrp="1"/>
          </p:cNvSpPr>
          <p:nvPr>
            <p:ph type="title"/>
          </p:nvPr>
        </p:nvSpPr>
        <p:spPr>
          <a:xfrm>
            <a:off x="1631504" y="980728"/>
            <a:ext cx="8928512" cy="936104"/>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1"/>
              </a:buClr>
              <a:buSzPts val="4400"/>
              <a:buFont typeface="Open Sans Light"/>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9"/>
          <p:cNvSpPr txBox="1">
            <a:spLocks noGrp="1"/>
          </p:cNvSpPr>
          <p:nvPr>
            <p:ph type="body" idx="1"/>
          </p:nvPr>
        </p:nvSpPr>
        <p:spPr>
          <a:xfrm>
            <a:off x="1631504" y="2276872"/>
            <a:ext cx="4320000" cy="390009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rgbClr val="3F3F3F"/>
              </a:buClr>
              <a:buSzPts val="1800"/>
              <a:buChar char="•"/>
              <a:defRPr sz="1800">
                <a:solidFill>
                  <a:srgbClr val="3F3F3F"/>
                </a:solidFill>
              </a:defRPr>
            </a:lvl1pPr>
            <a:lvl2pPr marL="914400" lvl="1" indent="-330200" algn="l">
              <a:lnSpc>
                <a:spcPct val="100000"/>
              </a:lnSpc>
              <a:spcBef>
                <a:spcPts val="500"/>
              </a:spcBef>
              <a:spcAft>
                <a:spcPts val="0"/>
              </a:spcAft>
              <a:buClr>
                <a:srgbClr val="3F3F3F"/>
              </a:buClr>
              <a:buSzPts val="1600"/>
              <a:buChar char="–"/>
              <a:defRPr sz="1600">
                <a:solidFill>
                  <a:srgbClr val="3F3F3F"/>
                </a:solidFill>
              </a:defRPr>
            </a:lvl2pPr>
            <a:lvl3pPr marL="1371600" lvl="2" indent="-317500" algn="l">
              <a:lnSpc>
                <a:spcPct val="100000"/>
              </a:lnSpc>
              <a:spcBef>
                <a:spcPts val="500"/>
              </a:spcBef>
              <a:spcAft>
                <a:spcPts val="0"/>
              </a:spcAft>
              <a:buClr>
                <a:srgbClr val="3F3F3F"/>
              </a:buClr>
              <a:buSzPts val="1400"/>
              <a:buChar char="o"/>
              <a:defRPr sz="1400">
                <a:solidFill>
                  <a:srgbClr val="3F3F3F"/>
                </a:solidFill>
              </a:defRPr>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9"/>
          <p:cNvSpPr txBox="1">
            <a:spLocks noGrp="1"/>
          </p:cNvSpPr>
          <p:nvPr>
            <p:ph type="body" idx="2"/>
          </p:nvPr>
        </p:nvSpPr>
        <p:spPr>
          <a:xfrm>
            <a:off x="6240016" y="2276872"/>
            <a:ext cx="4320000" cy="390009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rgbClr val="3F3F3F"/>
              </a:buClr>
              <a:buSzPts val="1800"/>
              <a:buChar char="•"/>
              <a:defRPr sz="1800">
                <a:solidFill>
                  <a:srgbClr val="3F3F3F"/>
                </a:solidFill>
              </a:defRPr>
            </a:lvl1pPr>
            <a:lvl2pPr marL="914400" lvl="1" indent="-330200" algn="l">
              <a:lnSpc>
                <a:spcPct val="100000"/>
              </a:lnSpc>
              <a:spcBef>
                <a:spcPts val="500"/>
              </a:spcBef>
              <a:spcAft>
                <a:spcPts val="0"/>
              </a:spcAft>
              <a:buClr>
                <a:srgbClr val="3F3F3F"/>
              </a:buClr>
              <a:buSzPts val="1600"/>
              <a:buChar char="–"/>
              <a:defRPr sz="1600">
                <a:solidFill>
                  <a:srgbClr val="3F3F3F"/>
                </a:solidFill>
              </a:defRPr>
            </a:lvl2pPr>
            <a:lvl3pPr marL="1371600" lvl="2" indent="-317500" algn="l">
              <a:lnSpc>
                <a:spcPct val="100000"/>
              </a:lnSpc>
              <a:spcBef>
                <a:spcPts val="500"/>
              </a:spcBef>
              <a:spcAft>
                <a:spcPts val="0"/>
              </a:spcAft>
              <a:buClr>
                <a:srgbClr val="3F3F3F"/>
              </a:buClr>
              <a:buSzPts val="1400"/>
              <a:buChar char="o"/>
              <a:defRPr sz="1400">
                <a:solidFill>
                  <a:srgbClr val="3F3F3F"/>
                </a:solidFill>
              </a:defRPr>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9"/>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3F3F3F"/>
                </a:solidFill>
                <a:latin typeface="Open Sans Light"/>
                <a:ea typeface="Open Sans Light"/>
                <a:cs typeface="Open Sans Light"/>
                <a:sym typeface="Open Sans Light"/>
              </a:rPr>
              <a:t>Nordic Smart</a:t>
            </a:r>
            <a:br>
              <a:rPr lang="sv-SE" sz="1400" b="0" i="0" u="none" strike="noStrike" cap="none">
                <a:solidFill>
                  <a:srgbClr val="3F3F3F"/>
                </a:solidFill>
                <a:latin typeface="Open Sans Light"/>
                <a:ea typeface="Open Sans Light"/>
                <a:cs typeface="Open Sans Light"/>
                <a:sym typeface="Open Sans Light"/>
              </a:rPr>
            </a:br>
            <a:r>
              <a:rPr lang="sv-SE" sz="1400" b="0" i="0" u="none" strike="noStrike" cap="none">
                <a:solidFill>
                  <a:srgbClr val="3F3F3F"/>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_Två delar">
  <p:cSld name="3_Två delar">
    <p:bg>
      <p:bgPr>
        <a:solidFill>
          <a:schemeClr val="accent1"/>
        </a:solidFill>
        <a:effectLst/>
      </p:bgPr>
    </p:bg>
    <p:spTree>
      <p:nvGrpSpPr>
        <p:cNvPr id="1" name="Shape 120"/>
        <p:cNvGrpSpPr/>
        <p:nvPr/>
      </p:nvGrpSpPr>
      <p:grpSpPr>
        <a:xfrm>
          <a:off x="0" y="0"/>
          <a:ext cx="0" cy="0"/>
          <a:chOff x="0" y="0"/>
          <a:chExt cx="0" cy="0"/>
        </a:xfrm>
      </p:grpSpPr>
      <p:sp>
        <p:nvSpPr>
          <p:cNvPr id="121" name="Google Shape;121;p21"/>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BA03B"/>
              </a:solidFill>
              <a:latin typeface="Open Sans Light"/>
              <a:ea typeface="Open Sans Light"/>
              <a:cs typeface="Open Sans Light"/>
              <a:sym typeface="Open Sans Light"/>
            </a:endParaRPr>
          </a:p>
        </p:txBody>
      </p:sp>
      <p:sp>
        <p:nvSpPr>
          <p:cNvPr id="122" name="Google Shape;122;p21"/>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3F3F3F"/>
                </a:solidFill>
                <a:latin typeface="Open Sans Light"/>
                <a:ea typeface="Open Sans Light"/>
                <a:cs typeface="Open Sans Light"/>
                <a:sym typeface="Open Sans Light"/>
              </a:rPr>
              <a:t>Nordic Smart</a:t>
            </a:r>
            <a:br>
              <a:rPr lang="sv-SE" sz="1400" b="0" i="0" u="none" strike="noStrike" cap="none">
                <a:solidFill>
                  <a:srgbClr val="3F3F3F"/>
                </a:solidFill>
                <a:latin typeface="Open Sans Light"/>
                <a:ea typeface="Open Sans Light"/>
                <a:cs typeface="Open Sans Light"/>
                <a:sym typeface="Open Sans Light"/>
              </a:rPr>
            </a:br>
            <a:r>
              <a:rPr lang="sv-SE" sz="1400" b="0" i="0" u="none" strike="noStrike" cap="none">
                <a:solidFill>
                  <a:srgbClr val="3F3F3F"/>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_Två delar">
  <p:cSld name="4_Två delar">
    <p:bg>
      <p:bgPr>
        <a:solidFill>
          <a:schemeClr val="accent2"/>
        </a:solidFill>
        <a:effectLst/>
      </p:bgPr>
    </p:bg>
    <p:spTree>
      <p:nvGrpSpPr>
        <p:cNvPr id="1" name="Shape 123"/>
        <p:cNvGrpSpPr/>
        <p:nvPr/>
      </p:nvGrpSpPr>
      <p:grpSpPr>
        <a:xfrm>
          <a:off x="0" y="0"/>
          <a:ext cx="0" cy="0"/>
          <a:chOff x="0" y="0"/>
          <a:chExt cx="0" cy="0"/>
        </a:xfrm>
      </p:grpSpPr>
      <p:sp>
        <p:nvSpPr>
          <p:cNvPr id="124" name="Google Shape;124;p22"/>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BA03B"/>
              </a:solidFill>
              <a:latin typeface="Open Sans Light"/>
              <a:ea typeface="Open Sans Light"/>
              <a:cs typeface="Open Sans Light"/>
              <a:sym typeface="Open Sans Light"/>
            </a:endParaRPr>
          </a:p>
        </p:txBody>
      </p:sp>
      <p:sp>
        <p:nvSpPr>
          <p:cNvPr id="125" name="Google Shape;125;p22"/>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Light"/>
                <a:ea typeface="Open Sans Light"/>
                <a:cs typeface="Open Sans Light"/>
                <a:sym typeface="Open Sans Light"/>
              </a:rPr>
              <a:t>Nordic Smart</a:t>
            </a:r>
            <a:br>
              <a:rPr lang="sv-SE" sz="1400" b="0" i="0" u="none" strike="noStrike" cap="none">
                <a:solidFill>
                  <a:srgbClr val="000000"/>
                </a:solidFill>
                <a:latin typeface="Open Sans Light"/>
                <a:ea typeface="Open Sans Light"/>
                <a:cs typeface="Open Sans Light"/>
                <a:sym typeface="Open Sans Light"/>
              </a:rPr>
            </a:br>
            <a:r>
              <a:rPr lang="sv-SE" sz="1400" b="0" i="0" u="none" strike="noStrike" cap="none">
                <a:solidFill>
                  <a:srgbClr val="000000"/>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ubrik punktlista o bild">
  <p:cSld name="Rubrik punktlista o bild">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1149843"/>
            <a:ext cx="6625952"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2060848"/>
            <a:ext cx="6625952" cy="4071852"/>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1000"/>
              </a:spcBef>
              <a:spcAft>
                <a:spcPts val="0"/>
              </a:spcAft>
              <a:buClr>
                <a:srgbClr val="3F3F3F"/>
              </a:buClr>
              <a:buSzPts val="2000"/>
              <a:buChar char="•"/>
              <a:defRPr>
                <a:solidFill>
                  <a:srgbClr val="3F3F3F"/>
                </a:solidFill>
              </a:defRPr>
            </a:lvl1pPr>
            <a:lvl2pPr marL="914400" lvl="1" indent="-342900" algn="l">
              <a:lnSpc>
                <a:spcPct val="100000"/>
              </a:lnSpc>
              <a:spcBef>
                <a:spcPts val="500"/>
              </a:spcBef>
              <a:spcAft>
                <a:spcPts val="0"/>
              </a:spcAft>
              <a:buClr>
                <a:srgbClr val="3F3F3F"/>
              </a:buClr>
              <a:buSzPts val="1800"/>
              <a:buChar char="–"/>
              <a:defRPr sz="1800">
                <a:solidFill>
                  <a:srgbClr val="3F3F3F"/>
                </a:solidFill>
              </a:defRPr>
            </a:lvl2pPr>
            <a:lvl3pPr marL="1371600" lvl="2" indent="-330200" algn="l">
              <a:lnSpc>
                <a:spcPct val="100000"/>
              </a:lnSpc>
              <a:spcBef>
                <a:spcPts val="500"/>
              </a:spcBef>
              <a:spcAft>
                <a:spcPts val="0"/>
              </a:spcAft>
              <a:buClr>
                <a:srgbClr val="3F3F3F"/>
              </a:buClr>
              <a:buSzPts val="1600"/>
              <a:buChar char="o"/>
              <a:defRPr sz="1600">
                <a:solidFill>
                  <a:srgbClr val="3F3F3F"/>
                </a:solidFill>
              </a:defRPr>
            </a:lvl3pPr>
            <a:lvl4pPr marL="1828800" lvl="3" indent="-323850" algn="l">
              <a:lnSpc>
                <a:spcPct val="100000"/>
              </a:lnSpc>
              <a:spcBef>
                <a:spcPts val="500"/>
              </a:spcBef>
              <a:spcAft>
                <a:spcPts val="0"/>
              </a:spcAft>
              <a:buClr>
                <a:srgbClr val="3F3F3F"/>
              </a:buClr>
              <a:buSzPts val="1500"/>
              <a:buChar char="–"/>
              <a:defRPr sz="1500">
                <a:solidFill>
                  <a:srgbClr val="3F3F3F"/>
                </a:solidFill>
              </a:defRPr>
            </a:lvl4pPr>
            <a:lvl5pPr marL="2286000" lvl="4" indent="-323850" algn="l">
              <a:lnSpc>
                <a:spcPct val="100000"/>
              </a:lnSpc>
              <a:spcBef>
                <a:spcPts val="500"/>
              </a:spcBef>
              <a:spcAft>
                <a:spcPts val="0"/>
              </a:spcAft>
              <a:buClr>
                <a:schemeClr val="dk1"/>
              </a:buClr>
              <a:buSzPts val="1500"/>
              <a:buChar char="•"/>
              <a:defRPr sz="15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a:spLocks noGrp="1"/>
          </p:cNvSpPr>
          <p:nvPr>
            <p:ph type="pic" idx="2"/>
          </p:nvPr>
        </p:nvSpPr>
        <p:spPr>
          <a:xfrm>
            <a:off x="7608168" y="0"/>
            <a:ext cx="4583832" cy="6858000"/>
          </a:xfrm>
          <a:prstGeom prst="rect">
            <a:avLst/>
          </a:prstGeom>
          <a:solidFill>
            <a:srgbClr val="D3F3F8">
              <a:alpha val="40000"/>
            </a:srgbClr>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3F3F3F"/>
              </a:buClr>
              <a:buSzPts val="2000"/>
              <a:buFont typeface="Arial"/>
              <a:buChar char="•"/>
              <a:defRPr sz="2000" b="0" i="0" u="none" strike="noStrike" cap="none">
                <a:solidFill>
                  <a:srgbClr val="3F3F3F"/>
                </a:solidFill>
                <a:latin typeface="Open Sans Light"/>
                <a:ea typeface="Open Sans Light"/>
                <a:cs typeface="Open Sans Light"/>
                <a:sym typeface="Open Sans Light"/>
              </a:defRPr>
            </a:lvl1pPr>
            <a:lvl2pPr marR="0" lvl="1" algn="l" rtl="0">
              <a:lnSpc>
                <a:spcPct val="100000"/>
              </a:lnSpc>
              <a:spcBef>
                <a:spcPts val="500"/>
              </a:spcBef>
              <a:spcAft>
                <a:spcPts val="0"/>
              </a:spcAft>
              <a:buClr>
                <a:srgbClr val="3F3F3F"/>
              </a:buClr>
              <a:buSzPts val="2200"/>
              <a:buFont typeface="Open Sans Light"/>
              <a:buChar char="–"/>
              <a:defRPr sz="2200" b="0" i="0" u="none" strike="noStrike" cap="none">
                <a:solidFill>
                  <a:srgbClr val="3F3F3F"/>
                </a:solidFill>
                <a:latin typeface="Open Sans Light"/>
                <a:ea typeface="Open Sans Light"/>
                <a:cs typeface="Open Sans Light"/>
                <a:sym typeface="Open Sans Light"/>
              </a:defRPr>
            </a:lvl2pPr>
            <a:lvl3pPr marR="0" lvl="2" algn="l" rtl="0">
              <a:lnSpc>
                <a:spcPct val="100000"/>
              </a:lnSpc>
              <a:spcBef>
                <a:spcPts val="500"/>
              </a:spcBef>
              <a:spcAft>
                <a:spcPts val="0"/>
              </a:spcAft>
              <a:buClr>
                <a:srgbClr val="3F3F3F"/>
              </a:buClr>
              <a:buSzPts val="1800"/>
              <a:buFont typeface="Courier New"/>
              <a:buChar char="o"/>
              <a:defRPr sz="1800" b="0" i="0" u="none" strike="noStrike" cap="none">
                <a:solidFill>
                  <a:srgbClr val="3F3F3F"/>
                </a:solidFill>
                <a:latin typeface="Open Sans Light"/>
                <a:ea typeface="Open Sans Light"/>
                <a:cs typeface="Open Sans Light"/>
                <a:sym typeface="Open Sans Light"/>
              </a:defRPr>
            </a:lvl3pPr>
            <a:lvl4pPr marR="0" lvl="3" algn="l" rtl="0">
              <a:lnSpc>
                <a:spcPct val="100000"/>
              </a:lnSpc>
              <a:spcBef>
                <a:spcPts val="500"/>
              </a:spcBef>
              <a:spcAft>
                <a:spcPts val="0"/>
              </a:spcAft>
              <a:buClr>
                <a:srgbClr val="3F3F3F"/>
              </a:buClr>
              <a:buSzPts val="1600"/>
              <a:buFont typeface="Open Sans Light"/>
              <a:buChar char="–"/>
              <a:defRPr sz="1600" b="0" i="0" u="none" strike="noStrike" cap="none">
                <a:solidFill>
                  <a:srgbClr val="3F3F3F"/>
                </a:solidFill>
                <a:latin typeface="Open Sans Light"/>
                <a:ea typeface="Open Sans Light"/>
                <a:cs typeface="Open Sans Light"/>
                <a:sym typeface="Open Sans Light"/>
              </a:defRPr>
            </a:lvl4pPr>
            <a:lvl5pPr marR="0" lvl="4" algn="l" rtl="0">
              <a:lnSpc>
                <a:spcPct val="100000"/>
              </a:lnSpc>
              <a:spcBef>
                <a:spcPts val="500"/>
              </a:spcBef>
              <a:spcAft>
                <a:spcPts val="0"/>
              </a:spcAft>
              <a:buClr>
                <a:srgbClr val="3F3F3F"/>
              </a:buClr>
              <a:buSzPts val="1800"/>
              <a:buFont typeface="Arial"/>
              <a:buChar char="•"/>
              <a:defRPr sz="1800" b="0" i="0" u="none" strike="noStrike" cap="none">
                <a:solidFill>
                  <a:srgbClr val="3F3F3F"/>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298">
          <p15:clr>
            <a:srgbClr val="FBAE40"/>
          </p15:clr>
        </p15:guide>
        <p15:guide id="2" pos="3840">
          <p15:clr>
            <a:srgbClr val="FBAE40"/>
          </p15:clr>
        </p15:guide>
        <p15:guide id="3" orient="horz" pos="120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_Två delar">
  <p:cSld name="5_Två delar">
    <p:bg>
      <p:bgPr>
        <a:solidFill>
          <a:schemeClr val="accent3"/>
        </a:solidFill>
        <a:effectLst/>
      </p:bgPr>
    </p:bg>
    <p:spTree>
      <p:nvGrpSpPr>
        <p:cNvPr id="1" name="Shape 126"/>
        <p:cNvGrpSpPr/>
        <p:nvPr/>
      </p:nvGrpSpPr>
      <p:grpSpPr>
        <a:xfrm>
          <a:off x="0" y="0"/>
          <a:ext cx="0" cy="0"/>
          <a:chOff x="0" y="0"/>
          <a:chExt cx="0" cy="0"/>
        </a:xfrm>
      </p:grpSpPr>
      <p:sp>
        <p:nvSpPr>
          <p:cNvPr id="127" name="Google Shape;127;p23"/>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BA03B"/>
              </a:solidFill>
              <a:latin typeface="Open Sans Light"/>
              <a:ea typeface="Open Sans Light"/>
              <a:cs typeface="Open Sans Light"/>
              <a:sym typeface="Open Sans Light"/>
            </a:endParaRPr>
          </a:p>
        </p:txBody>
      </p:sp>
      <p:sp>
        <p:nvSpPr>
          <p:cNvPr id="128" name="Google Shape;128;p23"/>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Light"/>
                <a:ea typeface="Open Sans Light"/>
                <a:cs typeface="Open Sans Light"/>
                <a:sym typeface="Open Sans Light"/>
              </a:rPr>
              <a:t>Nordic Smart</a:t>
            </a:r>
            <a:br>
              <a:rPr lang="sv-SE" sz="1400" b="0" i="0" u="none" strike="noStrike" cap="none">
                <a:solidFill>
                  <a:srgbClr val="000000"/>
                </a:solidFill>
                <a:latin typeface="Open Sans Light"/>
                <a:ea typeface="Open Sans Light"/>
                <a:cs typeface="Open Sans Light"/>
                <a:sym typeface="Open Sans Light"/>
              </a:rPr>
            </a:br>
            <a:r>
              <a:rPr lang="sv-SE" sz="1400" b="0" i="0" u="none" strike="noStrike" cap="none">
                <a:solidFill>
                  <a:srgbClr val="000000"/>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Två delar">
  <p:cSld name="2_Två delar">
    <p:bg>
      <p:bgPr>
        <a:solidFill>
          <a:schemeClr val="accent4"/>
        </a:solidFill>
        <a:effectLst/>
      </p:bgPr>
    </p:bg>
    <p:spTree>
      <p:nvGrpSpPr>
        <p:cNvPr id="1" name="Shape 129"/>
        <p:cNvGrpSpPr/>
        <p:nvPr/>
      </p:nvGrpSpPr>
      <p:grpSpPr>
        <a:xfrm>
          <a:off x="0" y="0"/>
          <a:ext cx="0" cy="0"/>
          <a:chOff x="0" y="0"/>
          <a:chExt cx="0" cy="0"/>
        </a:xfrm>
      </p:grpSpPr>
      <p:sp>
        <p:nvSpPr>
          <p:cNvPr id="130" name="Google Shape;130;p24"/>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BA03B"/>
              </a:solidFill>
              <a:latin typeface="Open Sans Light"/>
              <a:ea typeface="Open Sans Light"/>
              <a:cs typeface="Open Sans Light"/>
              <a:sym typeface="Open Sans Light"/>
            </a:endParaRPr>
          </a:p>
        </p:txBody>
      </p:sp>
      <p:sp>
        <p:nvSpPr>
          <p:cNvPr id="131" name="Google Shape;131;p24"/>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3BA03B"/>
                </a:solidFill>
                <a:latin typeface="Open Sans Light"/>
                <a:ea typeface="Open Sans Light"/>
                <a:cs typeface="Open Sans Light"/>
                <a:sym typeface="Open Sans Light"/>
              </a:rPr>
              <a:t>Nordic Smart</a:t>
            </a:r>
            <a:br>
              <a:rPr lang="sv-SE" sz="1400" b="0" i="0" u="none" strike="noStrike" cap="none">
                <a:solidFill>
                  <a:srgbClr val="3BA03B"/>
                </a:solidFill>
                <a:latin typeface="Open Sans Light"/>
                <a:ea typeface="Open Sans Light"/>
                <a:cs typeface="Open Sans Light"/>
                <a:sym typeface="Open Sans Light"/>
              </a:rPr>
            </a:br>
            <a:r>
              <a:rPr lang="sv-SE" sz="1400" b="0" i="0" u="none" strike="noStrike" cap="none">
                <a:solidFill>
                  <a:srgbClr val="3BA03B"/>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_Två delar">
  <p:cSld name="6_Två delar">
    <p:bg>
      <p:bgPr>
        <a:solidFill>
          <a:srgbClr val="A8E0A8"/>
        </a:solidFill>
        <a:effectLst/>
      </p:bgPr>
    </p:bg>
    <p:spTree>
      <p:nvGrpSpPr>
        <p:cNvPr id="1" name="Shape 132"/>
        <p:cNvGrpSpPr/>
        <p:nvPr/>
      </p:nvGrpSpPr>
      <p:grpSpPr>
        <a:xfrm>
          <a:off x="0" y="0"/>
          <a:ext cx="0" cy="0"/>
          <a:chOff x="0" y="0"/>
          <a:chExt cx="0" cy="0"/>
        </a:xfrm>
      </p:grpSpPr>
      <p:sp>
        <p:nvSpPr>
          <p:cNvPr id="133" name="Google Shape;133;p25"/>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BA03B"/>
              </a:solidFill>
              <a:latin typeface="Open Sans Light"/>
              <a:ea typeface="Open Sans Light"/>
              <a:cs typeface="Open Sans Light"/>
              <a:sym typeface="Open Sans Light"/>
            </a:endParaRPr>
          </a:p>
        </p:txBody>
      </p:sp>
      <p:sp>
        <p:nvSpPr>
          <p:cNvPr id="134" name="Google Shape;134;p25"/>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Light"/>
                <a:ea typeface="Open Sans Light"/>
                <a:cs typeface="Open Sans Light"/>
                <a:sym typeface="Open Sans Light"/>
              </a:rPr>
              <a:t>Nordic Smart</a:t>
            </a:r>
            <a:br>
              <a:rPr lang="sv-SE" sz="1400" b="0" i="0" u="none" strike="noStrike" cap="none">
                <a:solidFill>
                  <a:srgbClr val="000000"/>
                </a:solidFill>
                <a:latin typeface="Open Sans Light"/>
                <a:ea typeface="Open Sans Light"/>
                <a:cs typeface="Open Sans Light"/>
                <a:sym typeface="Open Sans Light"/>
              </a:rPr>
            </a:br>
            <a:r>
              <a:rPr lang="sv-SE" sz="1400" b="0" i="0" u="none" strike="noStrike" cap="none">
                <a:solidFill>
                  <a:srgbClr val="000000"/>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Två delar">
  <p:cSld name="6_Två delar 2">
    <p:bg>
      <p:bgPr>
        <a:solidFill>
          <a:srgbClr val="AAE8F0"/>
        </a:solidFill>
        <a:effectLst/>
      </p:bgPr>
    </p:bg>
    <p:spTree>
      <p:nvGrpSpPr>
        <p:cNvPr id="1" name="Shape 135"/>
        <p:cNvGrpSpPr/>
        <p:nvPr/>
      </p:nvGrpSpPr>
      <p:grpSpPr>
        <a:xfrm>
          <a:off x="0" y="0"/>
          <a:ext cx="0" cy="0"/>
          <a:chOff x="0" y="0"/>
          <a:chExt cx="0" cy="0"/>
        </a:xfrm>
      </p:grpSpPr>
      <p:sp>
        <p:nvSpPr>
          <p:cNvPr id="136" name="Google Shape;136;p26"/>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BA03B"/>
              </a:solidFill>
              <a:latin typeface="Open Sans Light"/>
              <a:ea typeface="Open Sans Light"/>
              <a:cs typeface="Open Sans Light"/>
              <a:sym typeface="Open Sans Light"/>
            </a:endParaRPr>
          </a:p>
        </p:txBody>
      </p:sp>
      <p:sp>
        <p:nvSpPr>
          <p:cNvPr id="137" name="Google Shape;137;p26"/>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Light"/>
                <a:ea typeface="Open Sans Light"/>
                <a:cs typeface="Open Sans Light"/>
                <a:sym typeface="Open Sans Light"/>
              </a:rPr>
              <a:t>Nordic Smart</a:t>
            </a:r>
            <a:br>
              <a:rPr lang="sv-SE" sz="1400" b="0" i="0" u="none" strike="noStrike" cap="none">
                <a:solidFill>
                  <a:srgbClr val="000000"/>
                </a:solidFill>
                <a:latin typeface="Open Sans Light"/>
                <a:ea typeface="Open Sans Light"/>
                <a:cs typeface="Open Sans Light"/>
                <a:sym typeface="Open Sans Light"/>
              </a:rPr>
            </a:br>
            <a:r>
              <a:rPr lang="sv-SE" sz="1400" b="0" i="0" u="none" strike="noStrike" cap="none">
                <a:solidFill>
                  <a:srgbClr val="000000"/>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Två delar">
  <p:cSld name="6_Två delar 3">
    <p:bg>
      <p:bgPr>
        <a:solidFill>
          <a:srgbClr val="FEBFBF"/>
        </a:solidFill>
        <a:effectLst/>
      </p:bgPr>
    </p:bg>
    <p:spTree>
      <p:nvGrpSpPr>
        <p:cNvPr id="1" name="Shape 138"/>
        <p:cNvGrpSpPr/>
        <p:nvPr/>
      </p:nvGrpSpPr>
      <p:grpSpPr>
        <a:xfrm>
          <a:off x="0" y="0"/>
          <a:ext cx="0" cy="0"/>
          <a:chOff x="0" y="0"/>
          <a:chExt cx="0" cy="0"/>
        </a:xfrm>
      </p:grpSpPr>
      <p:sp>
        <p:nvSpPr>
          <p:cNvPr id="139" name="Google Shape;139;p27"/>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BA03B"/>
              </a:solidFill>
              <a:latin typeface="Open Sans Light"/>
              <a:ea typeface="Open Sans Light"/>
              <a:cs typeface="Open Sans Light"/>
              <a:sym typeface="Open Sans Light"/>
            </a:endParaRPr>
          </a:p>
        </p:txBody>
      </p:sp>
      <p:sp>
        <p:nvSpPr>
          <p:cNvPr id="140" name="Google Shape;140;p27"/>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Light"/>
                <a:ea typeface="Open Sans Light"/>
                <a:cs typeface="Open Sans Light"/>
                <a:sym typeface="Open Sans Light"/>
              </a:rPr>
              <a:t>Nordic Smart</a:t>
            </a:r>
            <a:br>
              <a:rPr lang="sv-SE" sz="1400" b="0" i="0" u="none" strike="noStrike" cap="none">
                <a:solidFill>
                  <a:srgbClr val="000000"/>
                </a:solidFill>
                <a:latin typeface="Open Sans Light"/>
                <a:ea typeface="Open Sans Light"/>
                <a:cs typeface="Open Sans Light"/>
                <a:sym typeface="Open Sans Light"/>
              </a:rPr>
            </a:br>
            <a:r>
              <a:rPr lang="sv-SE" sz="1400" b="0" i="0" u="none" strike="noStrike" cap="none">
                <a:solidFill>
                  <a:srgbClr val="000000"/>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Två delar">
  <p:cSld name="6_Två delar 4">
    <p:bg>
      <p:bgPr>
        <a:solidFill>
          <a:srgbClr val="E9E9E9"/>
        </a:solidFill>
        <a:effectLst/>
      </p:bgPr>
    </p:bg>
    <p:spTree>
      <p:nvGrpSpPr>
        <p:cNvPr id="1" name="Shape 141"/>
        <p:cNvGrpSpPr/>
        <p:nvPr/>
      </p:nvGrpSpPr>
      <p:grpSpPr>
        <a:xfrm>
          <a:off x="0" y="0"/>
          <a:ext cx="0" cy="0"/>
          <a:chOff x="0" y="0"/>
          <a:chExt cx="0" cy="0"/>
        </a:xfrm>
      </p:grpSpPr>
      <p:sp>
        <p:nvSpPr>
          <p:cNvPr id="142" name="Google Shape;142;p28"/>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3BA03B"/>
              </a:solidFill>
              <a:latin typeface="Open Sans Light"/>
              <a:ea typeface="Open Sans Light"/>
              <a:cs typeface="Open Sans Light"/>
              <a:sym typeface="Open Sans Light"/>
            </a:endParaRPr>
          </a:p>
        </p:txBody>
      </p:sp>
      <p:sp>
        <p:nvSpPr>
          <p:cNvPr id="143" name="Google Shape;143;p28"/>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Light"/>
                <a:ea typeface="Open Sans Light"/>
                <a:cs typeface="Open Sans Light"/>
                <a:sym typeface="Open Sans Light"/>
              </a:rPr>
              <a:t>Nordic Smart</a:t>
            </a:r>
            <a:br>
              <a:rPr lang="sv-SE" sz="1400" b="0" i="0" u="none" strike="noStrike" cap="none">
                <a:solidFill>
                  <a:srgbClr val="000000"/>
                </a:solidFill>
                <a:latin typeface="Open Sans Light"/>
                <a:ea typeface="Open Sans Light"/>
                <a:cs typeface="Open Sans Light"/>
                <a:sym typeface="Open Sans Light"/>
              </a:rPr>
            </a:br>
            <a:r>
              <a:rPr lang="sv-SE" sz="1400" b="0" i="0" u="none" strike="noStrike" cap="none">
                <a:solidFill>
                  <a:srgbClr val="000000"/>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Rubrik och löptext">
  <p:cSld name="2_Rubrik och löp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1149843"/>
            <a:ext cx="10515600"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
        <p:nvSpPr>
          <p:cNvPr id="29" name="Google Shape;29;p4"/>
          <p:cNvSpPr txBox="1">
            <a:spLocks noGrp="1"/>
          </p:cNvSpPr>
          <p:nvPr>
            <p:ph type="body" idx="1"/>
          </p:nvPr>
        </p:nvSpPr>
        <p:spPr>
          <a:xfrm>
            <a:off x="838200" y="2060575"/>
            <a:ext cx="10515600" cy="404438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3F3F3F"/>
              </a:buClr>
              <a:buSzPts val="2000"/>
              <a:buNone/>
              <a:defRPr/>
            </a:lvl1pPr>
            <a:lvl2pPr marL="914400" lvl="1" indent="-228600" algn="l">
              <a:lnSpc>
                <a:spcPct val="100000"/>
              </a:lnSpc>
              <a:spcBef>
                <a:spcPts val="500"/>
              </a:spcBef>
              <a:spcAft>
                <a:spcPts val="0"/>
              </a:spcAft>
              <a:buClr>
                <a:srgbClr val="3F3F3F"/>
              </a:buClr>
              <a:buSzPts val="1800"/>
              <a:buNone/>
              <a:defRPr sz="1800"/>
            </a:lvl2pPr>
            <a:lvl3pPr marL="1371600" lvl="2" indent="-228600" algn="l">
              <a:lnSpc>
                <a:spcPct val="100000"/>
              </a:lnSpc>
              <a:spcBef>
                <a:spcPts val="500"/>
              </a:spcBef>
              <a:spcAft>
                <a:spcPts val="0"/>
              </a:spcAft>
              <a:buClr>
                <a:srgbClr val="3F3F3F"/>
              </a:buClr>
              <a:buSzPts val="1600"/>
              <a:buNone/>
              <a:defRPr sz="1600"/>
            </a:lvl3pPr>
            <a:lvl4pPr marL="1828800" lvl="3" indent="-228600" algn="l">
              <a:lnSpc>
                <a:spcPct val="100000"/>
              </a:lnSpc>
              <a:spcBef>
                <a:spcPts val="500"/>
              </a:spcBef>
              <a:spcAft>
                <a:spcPts val="0"/>
              </a:spcAft>
              <a:buClr>
                <a:srgbClr val="3F3F3F"/>
              </a:buClr>
              <a:buSzPts val="1500"/>
              <a:buNone/>
              <a:defRPr sz="1500"/>
            </a:lvl4pPr>
            <a:lvl5pPr marL="2286000" lvl="4" indent="-228600" algn="l">
              <a:lnSpc>
                <a:spcPct val="100000"/>
              </a:lnSpc>
              <a:spcBef>
                <a:spcPts val="500"/>
              </a:spcBef>
              <a:spcAft>
                <a:spcPts val="0"/>
              </a:spcAft>
              <a:buClr>
                <a:schemeClr val="accent1"/>
              </a:buClr>
              <a:buSzPts val="1500"/>
              <a:buNone/>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ast rubrik" type="titleOnly">
  <p:cSld name="TITLE_ONL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8200" y="1149843"/>
            <a:ext cx="10515600"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
        <p:nvSpPr>
          <p:cNvPr id="35" name="Google Shape;35;p5"/>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vå delar">
  <p:cSld name="2_Två delar">
    <p:bg>
      <p:bgPr>
        <a:solidFill>
          <a:schemeClr val="accent4"/>
        </a:solidFill>
        <a:effectLst/>
      </p:bgPr>
    </p:bg>
    <p:spTree>
      <p:nvGrpSpPr>
        <p:cNvPr id="1" name="Shape 36"/>
        <p:cNvGrpSpPr/>
        <p:nvPr/>
      </p:nvGrpSpPr>
      <p:grpSpPr>
        <a:xfrm>
          <a:off x="0" y="0"/>
          <a:ext cx="0" cy="0"/>
          <a:chOff x="0" y="0"/>
          <a:chExt cx="0" cy="0"/>
        </a:xfrm>
      </p:grpSpPr>
      <p:sp>
        <p:nvSpPr>
          <p:cNvPr id="37" name="Google Shape;37;p6"/>
          <p:cNvSpPr/>
          <p:nvPr/>
        </p:nvSpPr>
        <p:spPr>
          <a:xfrm>
            <a:off x="288000" y="290700"/>
            <a:ext cx="11616000" cy="6279300"/>
          </a:xfrm>
          <a:prstGeom prst="rect">
            <a:avLst/>
          </a:prstGeom>
          <a:solidFill>
            <a:schemeClr val="lt1"/>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accent1"/>
              </a:solidFill>
              <a:latin typeface="Open Sans Light"/>
              <a:ea typeface="Open Sans Light"/>
              <a:cs typeface="Open Sans Light"/>
              <a:sym typeface="Open Sans Light"/>
            </a:endParaRPr>
          </a:p>
        </p:txBody>
      </p:sp>
      <p:sp>
        <p:nvSpPr>
          <p:cNvPr id="38" name="Google Shape;38;p6"/>
          <p:cNvSpPr txBox="1">
            <a:spLocks noGrp="1"/>
          </p:cNvSpPr>
          <p:nvPr>
            <p:ph type="title"/>
          </p:nvPr>
        </p:nvSpPr>
        <p:spPr>
          <a:xfrm>
            <a:off x="1631504" y="980728"/>
            <a:ext cx="8928512" cy="936104"/>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rgbClr val="3F3F3F"/>
              </a:buClr>
              <a:buSzPts val="4400"/>
              <a:buFont typeface="Open Sans Light"/>
              <a:buNone/>
              <a:defRPr sz="4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631504" y="2060848"/>
            <a:ext cx="4320000" cy="404410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rgbClr val="3F3F3F"/>
              </a:buClr>
              <a:buSzPts val="1800"/>
              <a:buChar char="•"/>
              <a:defRPr sz="1800"/>
            </a:lvl1pPr>
            <a:lvl2pPr marL="914400" lvl="1" indent="-330200" algn="l">
              <a:lnSpc>
                <a:spcPct val="100000"/>
              </a:lnSpc>
              <a:spcBef>
                <a:spcPts val="500"/>
              </a:spcBef>
              <a:spcAft>
                <a:spcPts val="0"/>
              </a:spcAft>
              <a:buClr>
                <a:srgbClr val="3F3F3F"/>
              </a:buClr>
              <a:buSzPts val="1600"/>
              <a:buChar char="–"/>
              <a:defRPr sz="1600"/>
            </a:lvl2pPr>
            <a:lvl3pPr marL="1371600" lvl="2" indent="-317500" algn="l">
              <a:lnSpc>
                <a:spcPct val="100000"/>
              </a:lnSpc>
              <a:spcBef>
                <a:spcPts val="500"/>
              </a:spcBef>
              <a:spcAft>
                <a:spcPts val="0"/>
              </a:spcAft>
              <a:buClr>
                <a:srgbClr val="3F3F3F"/>
              </a:buClr>
              <a:buSzPts val="1400"/>
              <a:buChar char="o"/>
              <a:defRPr sz="1400"/>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240016" y="2060848"/>
            <a:ext cx="4320000" cy="404410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rgbClr val="3F3F3F"/>
              </a:buClr>
              <a:buSzPts val="1800"/>
              <a:buChar char="•"/>
              <a:defRPr sz="1800"/>
            </a:lvl1pPr>
            <a:lvl2pPr marL="914400" lvl="1" indent="-330200" algn="l">
              <a:lnSpc>
                <a:spcPct val="100000"/>
              </a:lnSpc>
              <a:spcBef>
                <a:spcPts val="500"/>
              </a:spcBef>
              <a:spcAft>
                <a:spcPts val="0"/>
              </a:spcAft>
              <a:buClr>
                <a:srgbClr val="3F3F3F"/>
              </a:buClr>
              <a:buSzPts val="1600"/>
              <a:buChar char="–"/>
              <a:defRPr sz="1600"/>
            </a:lvl2pPr>
            <a:lvl3pPr marL="1371600" lvl="2" indent="-317500" algn="l">
              <a:lnSpc>
                <a:spcPct val="100000"/>
              </a:lnSpc>
              <a:spcBef>
                <a:spcPts val="500"/>
              </a:spcBef>
              <a:spcAft>
                <a:spcPts val="0"/>
              </a:spcAft>
              <a:buClr>
                <a:srgbClr val="3F3F3F"/>
              </a:buClr>
              <a:buSzPts val="1400"/>
              <a:buChar char="o"/>
              <a:defRPr sz="1400"/>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Rubrik och punktlista">
  <p:cSld name="1_Rubrik och punktlista">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1149843"/>
            <a:ext cx="8858200"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
        <p:nvSpPr>
          <p:cNvPr id="46" name="Google Shape;46;p7"/>
          <p:cNvSpPr txBox="1">
            <a:spLocks noGrp="1"/>
          </p:cNvSpPr>
          <p:nvPr>
            <p:ph type="body" idx="1"/>
          </p:nvPr>
        </p:nvSpPr>
        <p:spPr>
          <a:xfrm>
            <a:off x="838200" y="2060575"/>
            <a:ext cx="8858200" cy="404438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1000"/>
              </a:spcBef>
              <a:spcAft>
                <a:spcPts val="0"/>
              </a:spcAft>
              <a:buClr>
                <a:srgbClr val="3F3F3F"/>
              </a:buClr>
              <a:buSzPts val="2000"/>
              <a:buChar char="•"/>
              <a:defRPr/>
            </a:lvl1pPr>
            <a:lvl2pPr marL="914400" lvl="1" indent="-342900" algn="l">
              <a:lnSpc>
                <a:spcPct val="100000"/>
              </a:lnSpc>
              <a:spcBef>
                <a:spcPts val="500"/>
              </a:spcBef>
              <a:spcAft>
                <a:spcPts val="0"/>
              </a:spcAft>
              <a:buClr>
                <a:srgbClr val="3F3F3F"/>
              </a:buClr>
              <a:buSzPts val="1800"/>
              <a:buChar char="–"/>
              <a:defRPr sz="1800"/>
            </a:lvl2pPr>
            <a:lvl3pPr marL="1371600" lvl="2" indent="-330200" algn="l">
              <a:lnSpc>
                <a:spcPct val="100000"/>
              </a:lnSpc>
              <a:spcBef>
                <a:spcPts val="500"/>
              </a:spcBef>
              <a:spcAft>
                <a:spcPts val="0"/>
              </a:spcAft>
              <a:buClr>
                <a:srgbClr val="3F3F3F"/>
              </a:buClr>
              <a:buSzPts val="1600"/>
              <a:buChar char="o"/>
              <a:defRPr sz="1600"/>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ukautettu asettelu">
  <p:cSld name="Mukautettu asettelu">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838200" y="861811"/>
            <a:ext cx="10515600"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Rubrik punktlista o bild">
  <p:cSld name="2_Rubrik punktlista o bild">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8200" y="1149843"/>
            <a:ext cx="6625952" cy="76698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8200" y="2060848"/>
            <a:ext cx="6625952" cy="4071852"/>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1000"/>
              </a:spcBef>
              <a:spcAft>
                <a:spcPts val="0"/>
              </a:spcAft>
              <a:buSzPts val="2000"/>
              <a:buChar char="•"/>
              <a:defRPr>
                <a:solidFill>
                  <a:srgbClr val="3F3F3F"/>
                </a:solidFill>
              </a:defRPr>
            </a:lvl1pPr>
            <a:lvl2pPr marL="914400" lvl="1" indent="-368300" algn="l">
              <a:lnSpc>
                <a:spcPct val="100000"/>
              </a:lnSpc>
              <a:spcBef>
                <a:spcPts val="500"/>
              </a:spcBef>
              <a:spcAft>
                <a:spcPts val="0"/>
              </a:spcAft>
              <a:buSzPts val="2200"/>
              <a:buChar char="–"/>
              <a:defRPr sz="1800">
                <a:solidFill>
                  <a:srgbClr val="3F3F3F"/>
                </a:solidFill>
              </a:defRPr>
            </a:lvl2pPr>
            <a:lvl3pPr marL="1371600" lvl="2" indent="-342900" algn="l">
              <a:lnSpc>
                <a:spcPct val="100000"/>
              </a:lnSpc>
              <a:spcBef>
                <a:spcPts val="500"/>
              </a:spcBef>
              <a:spcAft>
                <a:spcPts val="0"/>
              </a:spcAft>
              <a:buSzPts val="1800"/>
              <a:buChar char="o"/>
              <a:defRPr sz="1600">
                <a:solidFill>
                  <a:srgbClr val="3F3F3F"/>
                </a:solidFill>
              </a:defRPr>
            </a:lvl3pPr>
            <a:lvl4pPr marL="1828800" lvl="3" indent="-330200" algn="l">
              <a:lnSpc>
                <a:spcPct val="100000"/>
              </a:lnSpc>
              <a:spcBef>
                <a:spcPts val="500"/>
              </a:spcBef>
              <a:spcAft>
                <a:spcPts val="0"/>
              </a:spcAft>
              <a:buSzPts val="1600"/>
              <a:buChar char="–"/>
              <a:defRPr sz="1500">
                <a:solidFill>
                  <a:srgbClr val="3F3F3F"/>
                </a:solidFill>
              </a:defRPr>
            </a:lvl4pPr>
            <a:lvl5pPr marL="2286000" lvl="4" indent="-342900" algn="l">
              <a:lnSpc>
                <a:spcPct val="100000"/>
              </a:lnSpc>
              <a:spcBef>
                <a:spcPts val="500"/>
              </a:spcBef>
              <a:spcAft>
                <a:spcPts val="0"/>
              </a:spcAft>
              <a:buSzPts val="1800"/>
              <a:buChar char="•"/>
              <a:defRPr sz="1500">
                <a:solidFill>
                  <a:schemeClr val="dk1"/>
                </a:solidFill>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5" name="Google Shape;5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a:spLocks noGrp="1"/>
          </p:cNvSpPr>
          <p:nvPr>
            <p:ph type="pic" idx="2"/>
          </p:nvPr>
        </p:nvSpPr>
        <p:spPr>
          <a:xfrm>
            <a:off x="7608168" y="0"/>
            <a:ext cx="4583832" cy="6858000"/>
          </a:xfrm>
          <a:prstGeom prst="rect">
            <a:avLst/>
          </a:prstGeom>
          <a:solidFill>
            <a:srgbClr val="D3F3F8">
              <a:alpha val="40000"/>
            </a:srgbClr>
          </a:solid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rgbClr val="3F3F3F"/>
              </a:buClr>
              <a:buSzPts val="2000"/>
              <a:buFont typeface="Arial"/>
              <a:buChar char="•"/>
              <a:defRPr sz="2000" b="0" i="0" u="none" strike="noStrike" cap="none">
                <a:solidFill>
                  <a:srgbClr val="3F3F3F"/>
                </a:solidFill>
                <a:latin typeface="Open Sans Light"/>
                <a:ea typeface="Open Sans Light"/>
                <a:cs typeface="Open Sans Light"/>
                <a:sym typeface="Open Sans Light"/>
              </a:defRPr>
            </a:lvl1pPr>
            <a:lvl2pPr marR="0" lvl="1" algn="l" rtl="0">
              <a:lnSpc>
                <a:spcPct val="100000"/>
              </a:lnSpc>
              <a:spcBef>
                <a:spcPts val="500"/>
              </a:spcBef>
              <a:spcAft>
                <a:spcPts val="0"/>
              </a:spcAft>
              <a:buClr>
                <a:srgbClr val="3F3F3F"/>
              </a:buClr>
              <a:buSzPts val="2200"/>
              <a:buFont typeface="Open Sans Light"/>
              <a:buChar char="–"/>
              <a:defRPr sz="2200" b="0" i="0" u="none" strike="noStrike" cap="none">
                <a:solidFill>
                  <a:srgbClr val="3F3F3F"/>
                </a:solidFill>
                <a:latin typeface="Open Sans Light"/>
                <a:ea typeface="Open Sans Light"/>
                <a:cs typeface="Open Sans Light"/>
                <a:sym typeface="Open Sans Light"/>
              </a:defRPr>
            </a:lvl2pPr>
            <a:lvl3pPr marR="0" lvl="2" algn="l" rtl="0">
              <a:lnSpc>
                <a:spcPct val="100000"/>
              </a:lnSpc>
              <a:spcBef>
                <a:spcPts val="500"/>
              </a:spcBef>
              <a:spcAft>
                <a:spcPts val="0"/>
              </a:spcAft>
              <a:buClr>
                <a:srgbClr val="3F3F3F"/>
              </a:buClr>
              <a:buSzPts val="1800"/>
              <a:buFont typeface="Courier New"/>
              <a:buChar char="o"/>
              <a:defRPr sz="1800" b="0" i="0" u="none" strike="noStrike" cap="none">
                <a:solidFill>
                  <a:srgbClr val="3F3F3F"/>
                </a:solidFill>
                <a:latin typeface="Open Sans Light"/>
                <a:ea typeface="Open Sans Light"/>
                <a:cs typeface="Open Sans Light"/>
                <a:sym typeface="Open Sans Light"/>
              </a:defRPr>
            </a:lvl3pPr>
            <a:lvl4pPr marR="0" lvl="3" algn="l" rtl="0">
              <a:lnSpc>
                <a:spcPct val="100000"/>
              </a:lnSpc>
              <a:spcBef>
                <a:spcPts val="500"/>
              </a:spcBef>
              <a:spcAft>
                <a:spcPts val="0"/>
              </a:spcAft>
              <a:buClr>
                <a:srgbClr val="3F3F3F"/>
              </a:buClr>
              <a:buSzPts val="1600"/>
              <a:buFont typeface="Open Sans Light"/>
              <a:buChar char="–"/>
              <a:defRPr sz="1600" b="0" i="0" u="none" strike="noStrike" cap="none">
                <a:solidFill>
                  <a:srgbClr val="3F3F3F"/>
                </a:solidFill>
                <a:latin typeface="Open Sans Light"/>
                <a:ea typeface="Open Sans Light"/>
                <a:cs typeface="Open Sans Light"/>
                <a:sym typeface="Open Sans Light"/>
              </a:defRPr>
            </a:lvl4pPr>
            <a:lvl5pPr marR="0" lvl="4" algn="l" rtl="0">
              <a:lnSpc>
                <a:spcPct val="100000"/>
              </a:lnSpc>
              <a:spcBef>
                <a:spcPts val="500"/>
              </a:spcBef>
              <a:spcAft>
                <a:spcPts val="0"/>
              </a:spcAft>
              <a:buClr>
                <a:srgbClr val="3F3F3F"/>
              </a:buClr>
              <a:buSzPts val="1800"/>
              <a:buFont typeface="Arial"/>
              <a:buChar char="•"/>
              <a:defRPr sz="1800" b="0" i="0" u="none" strike="noStrike" cap="none">
                <a:solidFill>
                  <a:srgbClr val="3F3F3F"/>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chemeClr val="accent1"/>
                </a:solidFill>
                <a:latin typeface="Open Sans Light"/>
                <a:ea typeface="Open Sans Light"/>
                <a:cs typeface="Open Sans Light"/>
                <a:sym typeface="Open Sans Light"/>
              </a:rPr>
              <a:t>Nordic Smart</a:t>
            </a:r>
            <a:br>
              <a:rPr lang="sv-SE" sz="1400" b="0" i="0" u="none" strike="noStrike" cap="none">
                <a:solidFill>
                  <a:schemeClr val="accent1"/>
                </a:solidFill>
                <a:latin typeface="Open Sans Light"/>
                <a:ea typeface="Open Sans Light"/>
                <a:cs typeface="Open Sans Light"/>
                <a:sym typeface="Open Sans Light"/>
              </a:rPr>
            </a:br>
            <a:r>
              <a:rPr lang="sv-SE" sz="1400" b="0" i="0" u="none" strike="noStrike" cap="none">
                <a:solidFill>
                  <a:schemeClr val="accent1"/>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1298">
          <p15:clr>
            <a:srgbClr val="FBAE40"/>
          </p15:clr>
        </p15:guide>
        <p15:guide id="2" pos="3840">
          <p15:clr>
            <a:srgbClr val="FBAE40"/>
          </p15:clr>
        </p15:guide>
        <p15:guide id="3" orient="horz" pos="120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vå delar">
  <p:cSld name="1_Två delar">
    <p:spTree>
      <p:nvGrpSpPr>
        <p:cNvPr id="1" name="Shape 58"/>
        <p:cNvGrpSpPr/>
        <p:nvPr/>
      </p:nvGrpSpPr>
      <p:grpSpPr>
        <a:xfrm>
          <a:off x="0" y="0"/>
          <a:ext cx="0" cy="0"/>
          <a:chOff x="0" y="0"/>
          <a:chExt cx="0" cy="0"/>
        </a:xfrm>
      </p:grpSpPr>
      <p:sp>
        <p:nvSpPr>
          <p:cNvPr id="59" name="Google Shape;59;p10"/>
          <p:cNvSpPr/>
          <p:nvPr/>
        </p:nvSpPr>
        <p:spPr>
          <a:xfrm>
            <a:off x="288000" y="290700"/>
            <a:ext cx="11616000" cy="6279300"/>
          </a:xfrm>
          <a:prstGeom prst="rect">
            <a:avLst/>
          </a:prstGeom>
          <a:solidFill>
            <a:schemeClr val="dk2"/>
          </a:solidFill>
          <a:ln>
            <a:noFill/>
          </a:ln>
        </p:spPr>
        <p:txBody>
          <a:bodyPr spcFirstLastPara="1" wrap="square" lIns="91425" tIns="90000" rIns="91425"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accent1"/>
              </a:solidFill>
              <a:latin typeface="Open Sans Light"/>
              <a:ea typeface="Open Sans Light"/>
              <a:cs typeface="Open Sans Light"/>
              <a:sym typeface="Open Sans Light"/>
            </a:endParaRPr>
          </a:p>
        </p:txBody>
      </p:sp>
      <p:sp>
        <p:nvSpPr>
          <p:cNvPr id="60" name="Google Shape;60;p10"/>
          <p:cNvSpPr txBox="1">
            <a:spLocks noGrp="1"/>
          </p:cNvSpPr>
          <p:nvPr>
            <p:ph type="title"/>
          </p:nvPr>
        </p:nvSpPr>
        <p:spPr>
          <a:xfrm>
            <a:off x="1631504" y="980728"/>
            <a:ext cx="8928512" cy="936104"/>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1"/>
              </a:buClr>
              <a:buSzPts val="4400"/>
              <a:buFont typeface="Open Sans Light"/>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1631504" y="2276872"/>
            <a:ext cx="4320000" cy="390009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rgbClr val="3F3F3F"/>
              </a:buClr>
              <a:buSzPts val="1800"/>
              <a:buChar char="•"/>
              <a:defRPr sz="1800">
                <a:solidFill>
                  <a:srgbClr val="3F3F3F"/>
                </a:solidFill>
              </a:defRPr>
            </a:lvl1pPr>
            <a:lvl2pPr marL="914400" lvl="1" indent="-330200" algn="l">
              <a:lnSpc>
                <a:spcPct val="100000"/>
              </a:lnSpc>
              <a:spcBef>
                <a:spcPts val="500"/>
              </a:spcBef>
              <a:spcAft>
                <a:spcPts val="0"/>
              </a:spcAft>
              <a:buClr>
                <a:srgbClr val="3F3F3F"/>
              </a:buClr>
              <a:buSzPts val="1600"/>
              <a:buChar char="–"/>
              <a:defRPr sz="1600">
                <a:solidFill>
                  <a:srgbClr val="3F3F3F"/>
                </a:solidFill>
              </a:defRPr>
            </a:lvl2pPr>
            <a:lvl3pPr marL="1371600" lvl="2" indent="-317500" algn="l">
              <a:lnSpc>
                <a:spcPct val="100000"/>
              </a:lnSpc>
              <a:spcBef>
                <a:spcPts val="500"/>
              </a:spcBef>
              <a:spcAft>
                <a:spcPts val="0"/>
              </a:spcAft>
              <a:buClr>
                <a:srgbClr val="3F3F3F"/>
              </a:buClr>
              <a:buSzPts val="1400"/>
              <a:buChar char="o"/>
              <a:defRPr sz="1400">
                <a:solidFill>
                  <a:srgbClr val="3F3F3F"/>
                </a:solidFill>
              </a:defRPr>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0"/>
          <p:cNvSpPr txBox="1">
            <a:spLocks noGrp="1"/>
          </p:cNvSpPr>
          <p:nvPr>
            <p:ph type="body" idx="2"/>
          </p:nvPr>
        </p:nvSpPr>
        <p:spPr>
          <a:xfrm>
            <a:off x="6240016" y="2276872"/>
            <a:ext cx="4320000" cy="390009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rgbClr val="3F3F3F"/>
              </a:buClr>
              <a:buSzPts val="1800"/>
              <a:buChar char="•"/>
              <a:defRPr sz="1800">
                <a:solidFill>
                  <a:srgbClr val="3F3F3F"/>
                </a:solidFill>
              </a:defRPr>
            </a:lvl1pPr>
            <a:lvl2pPr marL="914400" lvl="1" indent="-330200" algn="l">
              <a:lnSpc>
                <a:spcPct val="100000"/>
              </a:lnSpc>
              <a:spcBef>
                <a:spcPts val="500"/>
              </a:spcBef>
              <a:spcAft>
                <a:spcPts val="0"/>
              </a:spcAft>
              <a:buClr>
                <a:srgbClr val="3F3F3F"/>
              </a:buClr>
              <a:buSzPts val="1600"/>
              <a:buChar char="–"/>
              <a:defRPr sz="1600">
                <a:solidFill>
                  <a:srgbClr val="3F3F3F"/>
                </a:solidFill>
              </a:defRPr>
            </a:lvl2pPr>
            <a:lvl3pPr marL="1371600" lvl="2" indent="-317500" algn="l">
              <a:lnSpc>
                <a:spcPct val="100000"/>
              </a:lnSpc>
              <a:spcBef>
                <a:spcPts val="500"/>
              </a:spcBef>
              <a:spcAft>
                <a:spcPts val="0"/>
              </a:spcAft>
              <a:buClr>
                <a:srgbClr val="3F3F3F"/>
              </a:buClr>
              <a:buSzPts val="1400"/>
              <a:buChar char="o"/>
              <a:defRPr sz="1400">
                <a:solidFill>
                  <a:srgbClr val="3F3F3F"/>
                </a:solidFill>
              </a:defRPr>
            </a:lvl3pPr>
            <a:lvl4pPr marL="1828800" lvl="3" indent="-323850" algn="l">
              <a:lnSpc>
                <a:spcPct val="100000"/>
              </a:lnSpc>
              <a:spcBef>
                <a:spcPts val="500"/>
              </a:spcBef>
              <a:spcAft>
                <a:spcPts val="0"/>
              </a:spcAft>
              <a:buClr>
                <a:srgbClr val="3F3F3F"/>
              </a:buClr>
              <a:buSzPts val="1500"/>
              <a:buChar char="–"/>
              <a:defRPr sz="1500"/>
            </a:lvl4pPr>
            <a:lvl5pPr marL="2286000" lvl="4" indent="-323850" algn="l">
              <a:lnSpc>
                <a:spcPct val="100000"/>
              </a:lnSpc>
              <a:spcBef>
                <a:spcPts val="500"/>
              </a:spcBef>
              <a:spcAft>
                <a:spcPts val="0"/>
              </a:spcAft>
              <a:buClr>
                <a:schemeClr val="accent1"/>
              </a:buClr>
              <a:buSzPts val="1500"/>
              <a:buChar char="•"/>
              <a:defRPr sz="1500">
                <a:solidFill>
                  <a:schemeClr val="accen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0"/>
          <p:cNvSpPr txBox="1"/>
          <p:nvPr/>
        </p:nvSpPr>
        <p:spPr>
          <a:xfrm>
            <a:off x="479376" y="457508"/>
            <a:ext cx="1368152"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3F3F3F"/>
                </a:solidFill>
                <a:latin typeface="Open Sans Light"/>
                <a:ea typeface="Open Sans Light"/>
                <a:cs typeface="Open Sans Light"/>
                <a:sym typeface="Open Sans Light"/>
              </a:rPr>
              <a:t>Nordic Smart</a:t>
            </a:r>
            <a:br>
              <a:rPr lang="sv-SE" sz="1400" b="0" i="0" u="none" strike="noStrike" cap="none">
                <a:solidFill>
                  <a:srgbClr val="3F3F3F"/>
                </a:solidFill>
                <a:latin typeface="Open Sans Light"/>
                <a:ea typeface="Open Sans Light"/>
                <a:cs typeface="Open Sans Light"/>
                <a:sym typeface="Open Sans Light"/>
              </a:rPr>
            </a:br>
            <a:r>
              <a:rPr lang="sv-SE" sz="1400" b="0" i="0" u="none" strike="noStrike" cap="none">
                <a:solidFill>
                  <a:srgbClr val="3F3F3F"/>
                </a:solidFill>
                <a:latin typeface="Open Sans Light"/>
                <a:ea typeface="Open Sans Light"/>
                <a:cs typeface="Open Sans Light"/>
                <a:sym typeface="Open Sans Light"/>
              </a:rPr>
              <a:t>Government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861811"/>
            <a:ext cx="10515600" cy="766989"/>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3F3F3F"/>
              </a:buClr>
              <a:buSzPts val="3000"/>
              <a:buFont typeface="Open Sans Light"/>
              <a:buNone/>
              <a:defRPr sz="3000" b="0" i="0" u="none" strike="noStrike" cap="none">
                <a:solidFill>
                  <a:srgbClr val="3F3F3F"/>
                </a:solidFill>
                <a:latin typeface="Open Sans Light"/>
                <a:ea typeface="Open Sans Light"/>
                <a:cs typeface="Open Sans Light"/>
                <a:sym typeface="Open Sans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772816"/>
            <a:ext cx="10515600" cy="435378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1000"/>
              </a:spcBef>
              <a:spcAft>
                <a:spcPts val="0"/>
              </a:spcAft>
              <a:buClr>
                <a:srgbClr val="3F3F3F"/>
              </a:buClr>
              <a:buSzPts val="2000"/>
              <a:buFont typeface="Arial"/>
              <a:buChar char="•"/>
              <a:defRPr sz="2000" b="0" i="0" u="none" strike="noStrike" cap="none">
                <a:solidFill>
                  <a:srgbClr val="3F3F3F"/>
                </a:solidFill>
                <a:latin typeface="Open Sans Light"/>
                <a:ea typeface="Open Sans Light"/>
                <a:cs typeface="Open Sans Light"/>
                <a:sym typeface="Open Sans Light"/>
              </a:defRPr>
            </a:lvl1pPr>
            <a:lvl2pPr marL="914400" marR="0" lvl="1" indent="-368300" algn="l" rtl="0">
              <a:lnSpc>
                <a:spcPct val="100000"/>
              </a:lnSpc>
              <a:spcBef>
                <a:spcPts val="500"/>
              </a:spcBef>
              <a:spcAft>
                <a:spcPts val="0"/>
              </a:spcAft>
              <a:buClr>
                <a:srgbClr val="3F3F3F"/>
              </a:buClr>
              <a:buSzPts val="2200"/>
              <a:buFont typeface="Open Sans Light"/>
              <a:buChar char="–"/>
              <a:defRPr sz="2200" b="0" i="0" u="none" strike="noStrike" cap="none">
                <a:solidFill>
                  <a:srgbClr val="3F3F3F"/>
                </a:solidFill>
                <a:latin typeface="Open Sans Light"/>
                <a:ea typeface="Open Sans Light"/>
                <a:cs typeface="Open Sans Light"/>
                <a:sym typeface="Open Sans Light"/>
              </a:defRPr>
            </a:lvl2pPr>
            <a:lvl3pPr marL="1371600" marR="0" lvl="2" indent="-342900" algn="l" rtl="0">
              <a:lnSpc>
                <a:spcPct val="100000"/>
              </a:lnSpc>
              <a:spcBef>
                <a:spcPts val="500"/>
              </a:spcBef>
              <a:spcAft>
                <a:spcPts val="0"/>
              </a:spcAft>
              <a:buClr>
                <a:srgbClr val="3F3F3F"/>
              </a:buClr>
              <a:buSzPts val="1800"/>
              <a:buFont typeface="Courier New"/>
              <a:buChar char="o"/>
              <a:defRPr sz="1800" b="0" i="0" u="none" strike="noStrike" cap="none">
                <a:solidFill>
                  <a:srgbClr val="3F3F3F"/>
                </a:solidFill>
                <a:latin typeface="Open Sans Light"/>
                <a:ea typeface="Open Sans Light"/>
                <a:cs typeface="Open Sans Light"/>
                <a:sym typeface="Open Sans Light"/>
              </a:defRPr>
            </a:lvl3pPr>
            <a:lvl4pPr marL="1828800" marR="0" lvl="3" indent="-330200" algn="l" rtl="0">
              <a:lnSpc>
                <a:spcPct val="100000"/>
              </a:lnSpc>
              <a:spcBef>
                <a:spcPts val="500"/>
              </a:spcBef>
              <a:spcAft>
                <a:spcPts val="0"/>
              </a:spcAft>
              <a:buClr>
                <a:srgbClr val="3F3F3F"/>
              </a:buClr>
              <a:buSzPts val="1600"/>
              <a:buFont typeface="Open Sans Light"/>
              <a:buChar char="–"/>
              <a:defRPr sz="1600" b="0" i="0" u="none" strike="noStrike" cap="none">
                <a:solidFill>
                  <a:srgbClr val="3F3F3F"/>
                </a:solidFill>
                <a:latin typeface="Open Sans Light"/>
                <a:ea typeface="Open Sans Light"/>
                <a:cs typeface="Open Sans Light"/>
                <a:sym typeface="Open Sans Light"/>
              </a:defRPr>
            </a:lvl4pPr>
            <a:lvl5pPr marL="2286000" marR="0" lvl="4" indent="-342900" algn="l" rtl="0">
              <a:lnSpc>
                <a:spcPct val="100000"/>
              </a:lnSpc>
              <a:spcBef>
                <a:spcPts val="500"/>
              </a:spcBef>
              <a:spcAft>
                <a:spcPts val="0"/>
              </a:spcAft>
              <a:buClr>
                <a:srgbClr val="3F3F3F"/>
              </a:buClr>
              <a:buSzPts val="1800"/>
              <a:buFont typeface="Arial"/>
              <a:buChar char="•"/>
              <a:defRPr sz="1800" b="0" i="0" u="none" strike="noStrike" cap="none">
                <a:solidFill>
                  <a:srgbClr val="3F3F3F"/>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888888"/>
                </a:solidFill>
                <a:latin typeface="Open Sans Light"/>
                <a:ea typeface="Open Sans Light"/>
                <a:cs typeface="Open Sans Light"/>
                <a:sym typeface="Open Sans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29">
          <p15:clr>
            <a:srgbClr val="F26B43"/>
          </p15:clr>
        </p15:guide>
        <p15:guide id="2" orient="horz" pos="482">
          <p15:clr>
            <a:srgbClr val="F26B43"/>
          </p15:clr>
        </p15:guide>
        <p15:guide id="3" pos="7151">
          <p15:clr>
            <a:srgbClr val="F26B43"/>
          </p15:clr>
        </p15:guide>
        <p15:guide id="4" orient="horz" pos="1207">
          <p15:clr>
            <a:srgbClr val="F26B43"/>
          </p15:clr>
        </p15:guide>
        <p15:guide id="5" orient="horz" pos="129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838200" y="861811"/>
            <a:ext cx="10515600" cy="766989"/>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3F3F3F"/>
              </a:buClr>
              <a:buSzPts val="3000"/>
              <a:buFont typeface="Open Sans Light"/>
              <a:buNone/>
              <a:defRPr sz="3000" b="0" i="0" u="none" strike="noStrike" cap="none">
                <a:solidFill>
                  <a:srgbClr val="3F3F3F"/>
                </a:solidFill>
                <a:latin typeface="Open Sans Light"/>
                <a:ea typeface="Open Sans Light"/>
                <a:cs typeface="Open Sans Light"/>
                <a:sym typeface="Open Sans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6" name="Google Shape;66;p11"/>
          <p:cNvSpPr txBox="1">
            <a:spLocks noGrp="1"/>
          </p:cNvSpPr>
          <p:nvPr>
            <p:ph type="body" idx="1"/>
          </p:nvPr>
        </p:nvSpPr>
        <p:spPr>
          <a:xfrm>
            <a:off x="838200" y="1772816"/>
            <a:ext cx="10515600" cy="435378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1000"/>
              </a:spcBef>
              <a:spcAft>
                <a:spcPts val="0"/>
              </a:spcAft>
              <a:buClr>
                <a:srgbClr val="3F3F3F"/>
              </a:buClr>
              <a:buSzPts val="2000"/>
              <a:buFont typeface="Arial"/>
              <a:buChar char="•"/>
              <a:defRPr sz="2000" b="0" i="0" u="none" strike="noStrike" cap="none">
                <a:solidFill>
                  <a:srgbClr val="3F3F3F"/>
                </a:solidFill>
                <a:latin typeface="Open Sans Light"/>
                <a:ea typeface="Open Sans Light"/>
                <a:cs typeface="Open Sans Light"/>
                <a:sym typeface="Open Sans Light"/>
              </a:defRPr>
            </a:lvl1pPr>
            <a:lvl2pPr marL="914400" marR="0" lvl="1" indent="-368300" algn="l" rtl="0">
              <a:lnSpc>
                <a:spcPct val="100000"/>
              </a:lnSpc>
              <a:spcBef>
                <a:spcPts val="500"/>
              </a:spcBef>
              <a:spcAft>
                <a:spcPts val="0"/>
              </a:spcAft>
              <a:buClr>
                <a:srgbClr val="3F3F3F"/>
              </a:buClr>
              <a:buSzPts val="2200"/>
              <a:buFont typeface="Open Sans Light"/>
              <a:buChar char="–"/>
              <a:defRPr sz="2200" b="0" i="0" u="none" strike="noStrike" cap="none">
                <a:solidFill>
                  <a:srgbClr val="3F3F3F"/>
                </a:solidFill>
                <a:latin typeface="Open Sans Light"/>
                <a:ea typeface="Open Sans Light"/>
                <a:cs typeface="Open Sans Light"/>
                <a:sym typeface="Open Sans Light"/>
              </a:defRPr>
            </a:lvl2pPr>
            <a:lvl3pPr marL="1371600" marR="0" lvl="2" indent="-342900" algn="l" rtl="0">
              <a:lnSpc>
                <a:spcPct val="100000"/>
              </a:lnSpc>
              <a:spcBef>
                <a:spcPts val="500"/>
              </a:spcBef>
              <a:spcAft>
                <a:spcPts val="0"/>
              </a:spcAft>
              <a:buClr>
                <a:srgbClr val="3F3F3F"/>
              </a:buClr>
              <a:buSzPts val="1800"/>
              <a:buFont typeface="Courier New"/>
              <a:buChar char="o"/>
              <a:defRPr sz="1800" b="0" i="0" u="none" strike="noStrike" cap="none">
                <a:solidFill>
                  <a:srgbClr val="3F3F3F"/>
                </a:solidFill>
                <a:latin typeface="Open Sans Light"/>
                <a:ea typeface="Open Sans Light"/>
                <a:cs typeface="Open Sans Light"/>
                <a:sym typeface="Open Sans Light"/>
              </a:defRPr>
            </a:lvl3pPr>
            <a:lvl4pPr marL="1828800" marR="0" lvl="3" indent="-330200" algn="l" rtl="0">
              <a:lnSpc>
                <a:spcPct val="100000"/>
              </a:lnSpc>
              <a:spcBef>
                <a:spcPts val="500"/>
              </a:spcBef>
              <a:spcAft>
                <a:spcPts val="0"/>
              </a:spcAft>
              <a:buClr>
                <a:srgbClr val="3F3F3F"/>
              </a:buClr>
              <a:buSzPts val="1600"/>
              <a:buFont typeface="Open Sans Light"/>
              <a:buChar char="–"/>
              <a:defRPr sz="1600" b="0" i="0" u="none" strike="noStrike" cap="none">
                <a:solidFill>
                  <a:srgbClr val="3F3F3F"/>
                </a:solidFill>
                <a:latin typeface="Open Sans Light"/>
                <a:ea typeface="Open Sans Light"/>
                <a:cs typeface="Open Sans Light"/>
                <a:sym typeface="Open Sans Light"/>
              </a:defRPr>
            </a:lvl4pPr>
            <a:lvl5pPr marL="2286000" marR="0" lvl="4" indent="-342900" algn="l" rtl="0">
              <a:lnSpc>
                <a:spcPct val="100000"/>
              </a:lnSpc>
              <a:spcBef>
                <a:spcPts val="500"/>
              </a:spcBef>
              <a:spcAft>
                <a:spcPts val="0"/>
              </a:spcAft>
              <a:buClr>
                <a:srgbClr val="3F3F3F"/>
              </a:buClr>
              <a:buSzPts val="1800"/>
              <a:buFont typeface="Arial"/>
              <a:buChar char="•"/>
              <a:defRPr sz="1800" b="0" i="0" u="none" strike="noStrike" cap="none">
                <a:solidFill>
                  <a:srgbClr val="3F3F3F"/>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888888"/>
                </a:solidFill>
                <a:latin typeface="Open Sans Light"/>
                <a:ea typeface="Open Sans Light"/>
                <a:cs typeface="Open Sans Light"/>
                <a:sym typeface="Open Sans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29">
          <p15:clr>
            <a:srgbClr val="F26B43"/>
          </p15:clr>
        </p15:guide>
        <p15:guide id="2" orient="horz" pos="482">
          <p15:clr>
            <a:srgbClr val="F26B43"/>
          </p15:clr>
        </p15:guide>
        <p15:guide id="3" pos="7151">
          <p15:clr>
            <a:srgbClr val="F26B43"/>
          </p15:clr>
        </p15:guide>
        <p15:guide id="4" orient="horz" pos="1207">
          <p15:clr>
            <a:srgbClr val="F26B43"/>
          </p15:clr>
        </p15:guide>
        <p15:guide id="5" orient="horz" pos="129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838200" y="861811"/>
            <a:ext cx="10515600" cy="766989"/>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3F3F3F"/>
              </a:buClr>
              <a:buSzPts val="3000"/>
              <a:buFont typeface="Open Sans Light"/>
              <a:buNone/>
              <a:defRPr sz="3000" b="0" i="0" u="none" strike="noStrike" cap="none">
                <a:solidFill>
                  <a:srgbClr val="3F3F3F"/>
                </a:solidFill>
                <a:latin typeface="Open Sans Light"/>
                <a:ea typeface="Open Sans Light"/>
                <a:cs typeface="Open Sans Light"/>
                <a:sym typeface="Open Sans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7" name="Google Shape;117;p20"/>
          <p:cNvSpPr txBox="1">
            <a:spLocks noGrp="1"/>
          </p:cNvSpPr>
          <p:nvPr>
            <p:ph type="body" idx="1"/>
          </p:nvPr>
        </p:nvSpPr>
        <p:spPr>
          <a:xfrm>
            <a:off x="838200" y="1772816"/>
            <a:ext cx="10515600" cy="435378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1000"/>
              </a:spcBef>
              <a:spcAft>
                <a:spcPts val="0"/>
              </a:spcAft>
              <a:buClr>
                <a:srgbClr val="3F3F3F"/>
              </a:buClr>
              <a:buSzPts val="2000"/>
              <a:buFont typeface="Arial"/>
              <a:buChar char="•"/>
              <a:defRPr sz="2000" b="0" i="0" u="none" strike="noStrike" cap="none">
                <a:solidFill>
                  <a:srgbClr val="3F3F3F"/>
                </a:solidFill>
                <a:latin typeface="Open Sans Light"/>
                <a:ea typeface="Open Sans Light"/>
                <a:cs typeface="Open Sans Light"/>
                <a:sym typeface="Open Sans Light"/>
              </a:defRPr>
            </a:lvl1pPr>
            <a:lvl2pPr marL="914400" marR="0" lvl="1" indent="-368300" algn="l" rtl="0">
              <a:lnSpc>
                <a:spcPct val="100000"/>
              </a:lnSpc>
              <a:spcBef>
                <a:spcPts val="500"/>
              </a:spcBef>
              <a:spcAft>
                <a:spcPts val="0"/>
              </a:spcAft>
              <a:buClr>
                <a:srgbClr val="3F3F3F"/>
              </a:buClr>
              <a:buSzPts val="2200"/>
              <a:buFont typeface="Open Sans Light"/>
              <a:buChar char="–"/>
              <a:defRPr sz="2200" b="0" i="0" u="none" strike="noStrike" cap="none">
                <a:solidFill>
                  <a:srgbClr val="3F3F3F"/>
                </a:solidFill>
                <a:latin typeface="Open Sans Light"/>
                <a:ea typeface="Open Sans Light"/>
                <a:cs typeface="Open Sans Light"/>
                <a:sym typeface="Open Sans Light"/>
              </a:defRPr>
            </a:lvl2pPr>
            <a:lvl3pPr marL="1371600" marR="0" lvl="2" indent="-342900" algn="l" rtl="0">
              <a:lnSpc>
                <a:spcPct val="100000"/>
              </a:lnSpc>
              <a:spcBef>
                <a:spcPts val="500"/>
              </a:spcBef>
              <a:spcAft>
                <a:spcPts val="0"/>
              </a:spcAft>
              <a:buClr>
                <a:srgbClr val="3F3F3F"/>
              </a:buClr>
              <a:buSzPts val="1800"/>
              <a:buFont typeface="Courier New"/>
              <a:buChar char="o"/>
              <a:defRPr sz="1800" b="0" i="0" u="none" strike="noStrike" cap="none">
                <a:solidFill>
                  <a:srgbClr val="3F3F3F"/>
                </a:solidFill>
                <a:latin typeface="Open Sans Light"/>
                <a:ea typeface="Open Sans Light"/>
                <a:cs typeface="Open Sans Light"/>
                <a:sym typeface="Open Sans Light"/>
              </a:defRPr>
            </a:lvl3pPr>
            <a:lvl4pPr marL="1828800" marR="0" lvl="3" indent="-330200" algn="l" rtl="0">
              <a:lnSpc>
                <a:spcPct val="100000"/>
              </a:lnSpc>
              <a:spcBef>
                <a:spcPts val="500"/>
              </a:spcBef>
              <a:spcAft>
                <a:spcPts val="0"/>
              </a:spcAft>
              <a:buClr>
                <a:srgbClr val="3F3F3F"/>
              </a:buClr>
              <a:buSzPts val="1600"/>
              <a:buFont typeface="Open Sans Light"/>
              <a:buChar char="–"/>
              <a:defRPr sz="1600" b="0" i="0" u="none" strike="noStrike" cap="none">
                <a:solidFill>
                  <a:srgbClr val="3F3F3F"/>
                </a:solidFill>
                <a:latin typeface="Open Sans Light"/>
                <a:ea typeface="Open Sans Light"/>
                <a:cs typeface="Open Sans Light"/>
                <a:sym typeface="Open Sans Light"/>
              </a:defRPr>
            </a:lvl4pPr>
            <a:lvl5pPr marL="2286000" marR="0" lvl="4" indent="-342900" algn="l" rtl="0">
              <a:lnSpc>
                <a:spcPct val="100000"/>
              </a:lnSpc>
              <a:spcBef>
                <a:spcPts val="500"/>
              </a:spcBef>
              <a:spcAft>
                <a:spcPts val="0"/>
              </a:spcAft>
              <a:buClr>
                <a:srgbClr val="3F3F3F"/>
              </a:buClr>
              <a:buSzPts val="1800"/>
              <a:buFont typeface="Arial"/>
              <a:buChar char="•"/>
              <a:defRPr sz="1800" b="0" i="0" u="none" strike="noStrike" cap="none">
                <a:solidFill>
                  <a:srgbClr val="3F3F3F"/>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888888"/>
                </a:solidFill>
                <a:latin typeface="Open Sans Light"/>
                <a:ea typeface="Open Sans Light"/>
                <a:cs typeface="Open Sans Light"/>
                <a:sym typeface="Open Sans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Open Sans Light"/>
                <a:ea typeface="Open Sans Light"/>
                <a:cs typeface="Open Sans Light"/>
                <a:sym typeface="Open Sans Light"/>
              </a:defRPr>
            </a:lvl9pPr>
          </a:lstStyle>
          <a:p>
            <a:pPr marL="0" lvl="0" indent="0" algn="r" rtl="0">
              <a:spcBef>
                <a:spcPts val="0"/>
              </a:spcBef>
              <a:spcAft>
                <a:spcPts val="0"/>
              </a:spcAft>
              <a:buNone/>
            </a:pPr>
            <a:fld id="{00000000-1234-1234-1234-123412341234}" type="slidenum">
              <a:rPr lang="sv-SE"/>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29">
          <p15:clr>
            <a:srgbClr val="F26B43"/>
          </p15:clr>
        </p15:guide>
        <p15:guide id="2" orient="horz" pos="482">
          <p15:clr>
            <a:srgbClr val="F26B43"/>
          </p15:clr>
        </p15:guide>
        <p15:guide id="3" pos="7151">
          <p15:clr>
            <a:srgbClr val="F26B43"/>
          </p15:clr>
        </p15:guide>
        <p15:guide id="4" orient="horz" pos="1207">
          <p15:clr>
            <a:srgbClr val="F26B43"/>
          </p15:clr>
        </p15:guide>
        <p15:guide id="5" orient="horz" pos="129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document/d/1qB6D688vTVR1-CpjXSssS1wVpSERlw93dHH6HGvNrrQ/edit#heading=h.pp9p877s3rr5"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9.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0.xml"/><Relationship Id="rId6" Type="http://schemas.openxmlformats.org/officeDocument/2006/relationships/image" Target="../media/image16.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5.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body" idx="1"/>
          </p:nvPr>
        </p:nvSpPr>
        <p:spPr>
          <a:xfrm>
            <a:off x="695325" y="3861048"/>
            <a:ext cx="5112643" cy="7207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r>
              <a:rPr lang="sv-SE"/>
              <a:t>12th of February 2020 - Pending review</a:t>
            </a:r>
            <a:endParaRPr/>
          </a:p>
        </p:txBody>
      </p:sp>
      <p:sp>
        <p:nvSpPr>
          <p:cNvPr id="149" name="Google Shape;149;p29"/>
          <p:cNvSpPr txBox="1">
            <a:spLocks noGrp="1"/>
          </p:cNvSpPr>
          <p:nvPr>
            <p:ph type="title"/>
          </p:nvPr>
        </p:nvSpPr>
        <p:spPr>
          <a:xfrm>
            <a:off x="695325" y="2420889"/>
            <a:ext cx="7632923" cy="135477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3800"/>
              <a:buFont typeface="Open Sans Light"/>
              <a:buNone/>
            </a:pPr>
            <a:r>
              <a:rPr lang="sv-SE"/>
              <a:t>Architectural Overview</a:t>
            </a:r>
            <a:endParaRPr/>
          </a:p>
        </p:txBody>
      </p:sp>
      <p:pic>
        <p:nvPicPr>
          <p:cNvPr id="150" name="Google Shape;150;p29"/>
          <p:cNvPicPr preferRelativeResize="0"/>
          <p:nvPr/>
        </p:nvPicPr>
        <p:blipFill rotWithShape="1">
          <a:blip r:embed="rId3">
            <a:alphaModFix/>
          </a:blip>
          <a:srcRect/>
          <a:stretch/>
        </p:blipFill>
        <p:spPr>
          <a:xfrm>
            <a:off x="6384034" y="2477120"/>
            <a:ext cx="4995343" cy="26824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a:spLocks noGrp="1"/>
          </p:cNvSpPr>
          <p:nvPr>
            <p:ph type="pic" idx="2"/>
          </p:nvPr>
        </p:nvSpPr>
        <p:spPr>
          <a:xfrm>
            <a:off x="0" y="1628800"/>
            <a:ext cx="12192000" cy="4968850"/>
          </a:xfrm>
          <a:prstGeom prst="rect">
            <a:avLst/>
          </a:prstGeom>
          <a:solidFill>
            <a:srgbClr val="D3F3F8">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1000"/>
              </a:spcBef>
              <a:spcAft>
                <a:spcPts val="0"/>
              </a:spcAft>
              <a:buClr>
                <a:srgbClr val="3F3F3F"/>
              </a:buClr>
              <a:buSzPts val="2000"/>
              <a:buFont typeface="Arial"/>
              <a:buNone/>
            </a:pPr>
            <a:endParaRPr sz="2000" b="0" i="0" u="none" strike="noStrike" cap="none">
              <a:solidFill>
                <a:srgbClr val="3F3F3F"/>
              </a:solidFill>
              <a:latin typeface="Open Sans Light"/>
              <a:ea typeface="Open Sans Light"/>
              <a:cs typeface="Open Sans Light"/>
              <a:sym typeface="Open Sans Light"/>
            </a:endParaRPr>
          </a:p>
        </p:txBody>
      </p:sp>
      <p:sp>
        <p:nvSpPr>
          <p:cNvPr id="283" name="Google Shape;283;p38"/>
          <p:cNvSpPr txBox="1">
            <a:spLocks noGrp="1"/>
          </p:cNvSpPr>
          <p:nvPr>
            <p:ph type="body" idx="1"/>
          </p:nvPr>
        </p:nvSpPr>
        <p:spPr>
          <a:xfrm>
            <a:off x="695325" y="3861048"/>
            <a:ext cx="5112643" cy="720725"/>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1000"/>
              </a:spcBef>
              <a:spcAft>
                <a:spcPts val="0"/>
              </a:spcAft>
              <a:buClr>
                <a:schemeClr val="dk1"/>
              </a:buClr>
              <a:buSzPts val="2000"/>
              <a:buNone/>
            </a:pPr>
            <a:endParaRPr/>
          </a:p>
        </p:txBody>
      </p:sp>
      <p:sp>
        <p:nvSpPr>
          <p:cNvPr id="284" name="Google Shape;284;p38"/>
          <p:cNvSpPr txBox="1">
            <a:spLocks noGrp="1"/>
          </p:cNvSpPr>
          <p:nvPr>
            <p:ph type="title"/>
          </p:nvPr>
        </p:nvSpPr>
        <p:spPr>
          <a:xfrm>
            <a:off x="695325" y="2420889"/>
            <a:ext cx="7632923" cy="135477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3800"/>
              <a:buFont typeface="Open Sans Light"/>
              <a:buNone/>
            </a:pPr>
            <a:r>
              <a:rPr lang="sv-SE"/>
              <a:t>Actors and infrastructure</a:t>
            </a:r>
            <a:endParaRPr/>
          </a:p>
        </p:txBody>
      </p:sp>
      <p:sp>
        <p:nvSpPr>
          <p:cNvPr id="285" name="Google Shape;285;p38"/>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sv-SE"/>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9"/>
          <p:cNvSpPr txBox="1">
            <a:spLocks noGrp="1"/>
          </p:cNvSpPr>
          <p:nvPr>
            <p:ph type="title"/>
          </p:nvPr>
        </p:nvSpPr>
        <p:spPr>
          <a:xfrm>
            <a:off x="2001981" y="401698"/>
            <a:ext cx="10515600" cy="7669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1800"/>
              <a:buNone/>
            </a:pPr>
            <a:r>
              <a:rPr lang="sv-SE"/>
              <a:t>Summary of the actors and the infrastructure</a:t>
            </a:r>
            <a:endParaRPr/>
          </a:p>
        </p:txBody>
      </p:sp>
      <p:sp>
        <p:nvSpPr>
          <p:cNvPr id="291" name="Google Shape;291;p39"/>
          <p:cNvSpPr txBox="1">
            <a:spLocks noGrp="1"/>
          </p:cNvSpPr>
          <p:nvPr>
            <p:ph type="body" idx="1"/>
          </p:nvPr>
        </p:nvSpPr>
        <p:spPr>
          <a:xfrm>
            <a:off x="588818" y="1317335"/>
            <a:ext cx="10515600" cy="4635788"/>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1000"/>
              </a:spcBef>
              <a:spcAft>
                <a:spcPts val="0"/>
              </a:spcAft>
              <a:buSzPts val="2000"/>
              <a:buFont typeface="Arial"/>
              <a:buChar char="•"/>
            </a:pPr>
            <a:r>
              <a:rPr lang="sv-SE" sz="1800"/>
              <a:t>The following slides illustrate the logical application services and standards for the actors and infrastructure within the NSG ecosystem.</a:t>
            </a:r>
            <a:endParaRPr sz="1800"/>
          </a:p>
          <a:p>
            <a:pPr marL="571500" lvl="0" indent="-342900" algn="l" rtl="0">
              <a:lnSpc>
                <a:spcPct val="100000"/>
              </a:lnSpc>
              <a:spcBef>
                <a:spcPts val="1000"/>
              </a:spcBef>
              <a:spcAft>
                <a:spcPts val="0"/>
              </a:spcAft>
              <a:buSzPts val="2000"/>
              <a:buFont typeface="Arial"/>
              <a:buChar char="•"/>
            </a:pPr>
            <a:r>
              <a:rPr lang="sv-SE" sz="1800"/>
              <a:t>These illustrations are not meant to be comprehensive blueprints for implementations and there can be other possible solutions for the same needs. </a:t>
            </a:r>
            <a:endParaRPr sz="1800"/>
          </a:p>
          <a:p>
            <a:pPr marL="571500" lvl="0" indent="-342900" algn="l" rtl="0">
              <a:lnSpc>
                <a:spcPct val="100000"/>
              </a:lnSpc>
              <a:spcBef>
                <a:spcPts val="1000"/>
              </a:spcBef>
              <a:spcAft>
                <a:spcPts val="0"/>
              </a:spcAft>
              <a:buSzPts val="2000"/>
              <a:buFont typeface="Arial"/>
              <a:buChar char="•"/>
            </a:pPr>
            <a:r>
              <a:rPr lang="sv-SE" sz="1800"/>
              <a:t>The application services will be realised by concrete physical services. These may be provided by private operators, government agencies and/or be mapped to existing solutions.</a:t>
            </a:r>
            <a:endParaRPr sz="1800"/>
          </a:p>
          <a:p>
            <a:pPr marL="571500" lvl="0" indent="-342900" algn="l" rtl="0">
              <a:lnSpc>
                <a:spcPct val="100000"/>
              </a:lnSpc>
              <a:spcBef>
                <a:spcPts val="1000"/>
              </a:spcBef>
              <a:spcAft>
                <a:spcPts val="0"/>
              </a:spcAft>
              <a:buSzPts val="2000"/>
              <a:buFont typeface="Arial"/>
              <a:buChar char="•"/>
            </a:pPr>
            <a:r>
              <a:rPr lang="sv-SE" sz="1800"/>
              <a:t>Actors and infrastructures have goals and steps that correspond to the actions numbered in the headline. These numbered actions may be found in the </a:t>
            </a:r>
            <a:r>
              <a:rPr lang="sv-SE" sz="1800" u="sng">
                <a:solidFill>
                  <a:schemeClr val="hlink"/>
                </a:solidFill>
                <a:hlinkClick r:id="rId3"/>
              </a:rPr>
              <a:t>Capabilities and business processes of the NSG ecosystem document</a:t>
            </a:r>
            <a:r>
              <a:rPr lang="sv-SE" sz="1800"/>
              <a:t>.</a:t>
            </a:r>
            <a:endParaRPr sz="1800"/>
          </a:p>
          <a:p>
            <a:pPr marL="571500" lvl="0" indent="-342900" algn="l" rtl="0">
              <a:lnSpc>
                <a:spcPct val="100000"/>
              </a:lnSpc>
              <a:spcBef>
                <a:spcPts val="1000"/>
              </a:spcBef>
              <a:spcAft>
                <a:spcPts val="0"/>
              </a:spcAft>
              <a:buSzPts val="2000"/>
              <a:buFont typeface="Arial"/>
              <a:buChar char="•"/>
            </a:pPr>
            <a:r>
              <a:rPr lang="sv-SE" sz="1800"/>
              <a:t>Readiness for adoption indicated on a scale of low-medium-high:</a:t>
            </a:r>
            <a:endParaRPr/>
          </a:p>
          <a:p>
            <a:pPr marL="685800" lvl="1" indent="0" algn="l" rtl="0">
              <a:lnSpc>
                <a:spcPct val="100000"/>
              </a:lnSpc>
              <a:spcBef>
                <a:spcPts val="1000"/>
              </a:spcBef>
              <a:spcAft>
                <a:spcPts val="0"/>
              </a:spcAft>
              <a:buSzPts val="2000"/>
              <a:buNone/>
            </a:pPr>
            <a:r>
              <a:rPr lang="sv-SE" sz="1600" b="1"/>
              <a:t>High </a:t>
            </a:r>
            <a:r>
              <a:rPr lang="sv-SE" sz="1600"/>
              <a:t>means that standards and technology exist today, but that implementation is not yet completed</a:t>
            </a:r>
            <a:br>
              <a:rPr lang="sv-SE" sz="1600"/>
            </a:br>
            <a:r>
              <a:rPr lang="sv-SE" sz="1600" b="1"/>
              <a:t>Medium </a:t>
            </a:r>
            <a:r>
              <a:rPr lang="sv-SE" sz="1600"/>
              <a:t>means at least one necessary component is missing, but there is a path to implementation</a:t>
            </a:r>
            <a:br>
              <a:rPr lang="sv-SE" sz="1600"/>
            </a:br>
            <a:r>
              <a:rPr lang="sv-SE" sz="1600" b="1"/>
              <a:t>Low </a:t>
            </a:r>
            <a:r>
              <a:rPr lang="sv-SE" sz="1600"/>
              <a:t>means that the prerequisites to implementation are ill-defined or difficult to meet</a:t>
            </a:r>
            <a:endParaRPr sz="16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1631500" y="599726"/>
            <a:ext cx="8928600" cy="5835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F3F3F"/>
              </a:buClr>
              <a:buSzPts val="4400"/>
              <a:buFont typeface="Open Sans Light"/>
              <a:buNone/>
            </a:pPr>
            <a:r>
              <a:rPr lang="sv-SE" sz="3200"/>
              <a:t>Readiness of eInvoices</a:t>
            </a:r>
            <a:endParaRPr sz="3200"/>
          </a:p>
        </p:txBody>
      </p:sp>
      <p:sp>
        <p:nvSpPr>
          <p:cNvPr id="297" name="Google Shape;297;p40"/>
          <p:cNvSpPr txBox="1">
            <a:spLocks noGrp="1"/>
          </p:cNvSpPr>
          <p:nvPr>
            <p:ph type="body" idx="1"/>
          </p:nvPr>
        </p:nvSpPr>
        <p:spPr>
          <a:xfrm>
            <a:off x="785091" y="1298850"/>
            <a:ext cx="5241408" cy="4044000"/>
          </a:xfrm>
          <a:prstGeom prst="rect">
            <a:avLst/>
          </a:prstGeom>
          <a:noFill/>
          <a:ln>
            <a:noFill/>
          </a:ln>
        </p:spPr>
        <p:txBody>
          <a:bodyPr spcFirstLastPara="1" wrap="square" lIns="91425" tIns="45700" rIns="91425" bIns="45700" anchor="t" anchorCtr="0">
            <a:noAutofit/>
          </a:bodyPr>
          <a:lstStyle/>
          <a:p>
            <a:pPr marL="114300" lvl="0" indent="0" algn="l" rtl="0">
              <a:lnSpc>
                <a:spcPct val="110000"/>
              </a:lnSpc>
              <a:spcBef>
                <a:spcPts val="1000"/>
              </a:spcBef>
              <a:spcAft>
                <a:spcPts val="0"/>
              </a:spcAft>
              <a:buSzPts val="1800"/>
              <a:buNone/>
            </a:pPr>
            <a:r>
              <a:rPr lang="sv-SE" sz="1100" b="1">
                <a:latin typeface="Open Sans Light"/>
                <a:ea typeface="Open Sans Light"/>
                <a:cs typeface="Open Sans Light"/>
                <a:sym typeface="Open Sans Light"/>
              </a:rPr>
              <a:t>Goal</a:t>
            </a:r>
            <a:endParaRPr sz="1100" b="1">
              <a:latin typeface="Open Sans Light"/>
              <a:ea typeface="Open Sans Light"/>
              <a:cs typeface="Open Sans Light"/>
              <a:sym typeface="Open Sans Light"/>
            </a:endParaRPr>
          </a:p>
          <a:p>
            <a:pPr marL="114300" lvl="0" indent="0" algn="l" rtl="0">
              <a:lnSpc>
                <a:spcPct val="110000"/>
              </a:lnSpc>
              <a:spcBef>
                <a:spcPts val="1000"/>
              </a:spcBef>
              <a:spcAft>
                <a:spcPts val="0"/>
              </a:spcAft>
              <a:buSzPts val="1800"/>
              <a:buNone/>
            </a:pPr>
            <a:r>
              <a:rPr lang="sv-SE" sz="1100">
                <a:latin typeface="Open Sans Light"/>
                <a:ea typeface="Open Sans Light"/>
                <a:cs typeface="Open Sans Light"/>
                <a:sym typeface="Open Sans Light"/>
              </a:rPr>
              <a:t>Actions are needed for all business systems to comply with the standards. Suggested standard is Peppol BIS.</a:t>
            </a:r>
            <a:endParaRPr sz="1100">
              <a:latin typeface="Open Sans Light"/>
              <a:ea typeface="Open Sans Light"/>
              <a:cs typeface="Open Sans Light"/>
              <a:sym typeface="Open Sans Light"/>
            </a:endParaRPr>
          </a:p>
          <a:p>
            <a:pPr marL="114300" lvl="0" indent="0" algn="l" rtl="0">
              <a:lnSpc>
                <a:spcPct val="110000"/>
              </a:lnSpc>
              <a:spcBef>
                <a:spcPts val="1000"/>
              </a:spcBef>
              <a:spcAft>
                <a:spcPts val="0"/>
              </a:spcAft>
              <a:buSzPts val="1800"/>
              <a:buNone/>
            </a:pPr>
            <a:r>
              <a:rPr lang="sv-SE" sz="1100" b="1">
                <a:latin typeface="Open Sans Light"/>
                <a:ea typeface="Open Sans Light"/>
                <a:cs typeface="Open Sans Light"/>
                <a:sym typeface="Open Sans Light"/>
              </a:rPr>
              <a:t>Steps</a:t>
            </a:r>
            <a:endParaRPr sz="1100" b="1">
              <a:latin typeface="Open Sans Light"/>
              <a:ea typeface="Open Sans Light"/>
              <a:cs typeface="Open Sans Light"/>
              <a:sym typeface="Open Sans Light"/>
            </a:endParaRPr>
          </a:p>
          <a:p>
            <a:pPr marL="457200" lvl="0" indent="-317500" algn="l" rtl="0">
              <a:lnSpc>
                <a:spcPct val="110000"/>
              </a:lnSpc>
              <a:spcBef>
                <a:spcPts val="1000"/>
              </a:spcBef>
              <a:spcAft>
                <a:spcPts val="0"/>
              </a:spcAft>
              <a:buSzPts val="1400"/>
              <a:buChar char="•"/>
            </a:pPr>
            <a:r>
              <a:rPr lang="sv-SE" sz="1100">
                <a:latin typeface="Open Sans Light"/>
                <a:ea typeface="Open Sans Light"/>
                <a:cs typeface="Open Sans Light"/>
                <a:sym typeface="Open Sans Light"/>
              </a:rPr>
              <a:t>Compliance with eInvoice BIS format</a:t>
            </a:r>
            <a:endParaRPr sz="1100">
              <a:latin typeface="Open Sans Light"/>
              <a:ea typeface="Open Sans Light"/>
              <a:cs typeface="Open Sans Light"/>
              <a:sym typeface="Open Sans Light"/>
            </a:endParaRPr>
          </a:p>
          <a:p>
            <a:pPr marL="457200" lvl="0" indent="-317500" algn="l" rtl="0">
              <a:lnSpc>
                <a:spcPct val="110000"/>
              </a:lnSpc>
              <a:spcBef>
                <a:spcPts val="1000"/>
              </a:spcBef>
              <a:spcAft>
                <a:spcPts val="0"/>
              </a:spcAft>
              <a:buSzPts val="1400"/>
              <a:buChar char="•"/>
            </a:pPr>
            <a:r>
              <a:rPr lang="sv-SE" sz="1100">
                <a:latin typeface="Open Sans Light"/>
                <a:ea typeface="Open Sans Light"/>
                <a:cs typeface="Open Sans Light"/>
                <a:sym typeface="Open Sans Light"/>
              </a:rPr>
              <a:t>Complete the implementation of the OpenPeppol BIS standard</a:t>
            </a:r>
            <a:endParaRPr sz="1100">
              <a:latin typeface="Open Sans Light"/>
              <a:ea typeface="Open Sans Light"/>
              <a:cs typeface="Open Sans Light"/>
              <a:sym typeface="Open Sans Light"/>
            </a:endParaRPr>
          </a:p>
          <a:p>
            <a:pPr marL="457200" lvl="0" indent="-317500" algn="l" rtl="0">
              <a:lnSpc>
                <a:spcPct val="110000"/>
              </a:lnSpc>
              <a:spcBef>
                <a:spcPts val="1000"/>
              </a:spcBef>
              <a:spcAft>
                <a:spcPts val="0"/>
              </a:spcAft>
              <a:buSzPts val="1400"/>
              <a:buChar char="•"/>
            </a:pPr>
            <a:r>
              <a:rPr lang="sv-SE" sz="1100">
                <a:latin typeface="Open Sans Light"/>
                <a:ea typeface="Open Sans Light"/>
                <a:cs typeface="Open Sans Light"/>
                <a:sym typeface="Open Sans Light"/>
              </a:rPr>
              <a:t>Market the eInvoice feature to their business system clients</a:t>
            </a:r>
            <a:endParaRPr sz="1100">
              <a:latin typeface="Open Sans Light"/>
              <a:ea typeface="Open Sans Light"/>
              <a:cs typeface="Open Sans Light"/>
              <a:sym typeface="Open Sans Light"/>
            </a:endParaRPr>
          </a:p>
          <a:p>
            <a:pPr marL="457200" lvl="0" indent="-317500" algn="l" rtl="0">
              <a:lnSpc>
                <a:spcPct val="110000"/>
              </a:lnSpc>
              <a:spcBef>
                <a:spcPts val="1000"/>
              </a:spcBef>
              <a:spcAft>
                <a:spcPts val="0"/>
              </a:spcAft>
              <a:buSzPts val="1400"/>
              <a:buChar char="•"/>
            </a:pPr>
            <a:r>
              <a:rPr lang="sv-SE" sz="1100">
                <a:latin typeface="Open Sans Light"/>
                <a:ea typeface="Open Sans Light"/>
                <a:cs typeface="Open Sans Light"/>
                <a:sym typeface="Open Sans Light"/>
              </a:rPr>
              <a:t>Promote and communicate the benefits to SME’s</a:t>
            </a:r>
            <a:endParaRPr sz="1100">
              <a:latin typeface="Open Sans Light"/>
              <a:ea typeface="Open Sans Light"/>
              <a:cs typeface="Open Sans Light"/>
              <a:sym typeface="Open Sans Light"/>
            </a:endParaRPr>
          </a:p>
          <a:p>
            <a:pPr marL="457200" lvl="0" indent="-317500" algn="l" rtl="0">
              <a:lnSpc>
                <a:spcPct val="110000"/>
              </a:lnSpc>
              <a:spcBef>
                <a:spcPts val="1000"/>
              </a:spcBef>
              <a:spcAft>
                <a:spcPts val="0"/>
              </a:spcAft>
              <a:buSzPts val="1400"/>
              <a:buChar char="•"/>
            </a:pPr>
            <a:r>
              <a:rPr lang="sv-SE" sz="1100">
                <a:latin typeface="Open Sans Light"/>
                <a:ea typeface="Open Sans Light"/>
                <a:cs typeface="Open Sans Light"/>
                <a:sym typeface="Open Sans Light"/>
              </a:rPr>
              <a:t>Extend the regulation from public procurement to demand sending of invoices from public sector</a:t>
            </a:r>
            <a:endParaRPr sz="1100">
              <a:latin typeface="Open Sans Light"/>
              <a:ea typeface="Open Sans Light"/>
              <a:cs typeface="Open Sans Light"/>
              <a:sym typeface="Open Sans Light"/>
            </a:endParaRPr>
          </a:p>
          <a:p>
            <a:pPr marL="457200" lvl="0" indent="-317500" algn="l" rtl="0">
              <a:lnSpc>
                <a:spcPct val="110000"/>
              </a:lnSpc>
              <a:spcBef>
                <a:spcPts val="1000"/>
              </a:spcBef>
              <a:spcAft>
                <a:spcPts val="0"/>
              </a:spcAft>
              <a:buSzPts val="1400"/>
              <a:buChar char="•"/>
            </a:pPr>
            <a:r>
              <a:rPr lang="sv-SE" sz="1100">
                <a:latin typeface="Open Sans Light"/>
                <a:ea typeface="Open Sans Light"/>
                <a:cs typeface="Open Sans Light"/>
                <a:sym typeface="Open Sans Light"/>
              </a:rPr>
              <a:t>Create incentives in public procurement</a:t>
            </a:r>
            <a:endParaRPr sz="1100">
              <a:latin typeface="Open Sans Light"/>
              <a:ea typeface="Open Sans Light"/>
              <a:cs typeface="Open Sans Light"/>
              <a:sym typeface="Open Sans Light"/>
            </a:endParaRPr>
          </a:p>
          <a:p>
            <a:pPr marL="457200" lvl="0" indent="-317500" algn="l" rtl="0">
              <a:lnSpc>
                <a:spcPct val="110000"/>
              </a:lnSpc>
              <a:spcBef>
                <a:spcPts val="1000"/>
              </a:spcBef>
              <a:spcAft>
                <a:spcPts val="0"/>
              </a:spcAft>
              <a:buSzPts val="1400"/>
              <a:buChar char="•"/>
            </a:pPr>
            <a:r>
              <a:rPr lang="sv-SE" sz="1100">
                <a:latin typeface="Open Sans Light"/>
                <a:ea typeface="Open Sans Light"/>
                <a:cs typeface="Open Sans Light"/>
                <a:sym typeface="Open Sans Light"/>
              </a:rPr>
              <a:t>Require that when the customer supports eInvoices, suppliers must sent invoices in that format</a:t>
            </a:r>
            <a:endParaRPr sz="1100">
              <a:latin typeface="Open Sans Light"/>
              <a:ea typeface="Open Sans Light"/>
              <a:cs typeface="Open Sans Light"/>
              <a:sym typeface="Open Sans Light"/>
            </a:endParaRPr>
          </a:p>
          <a:p>
            <a:pPr marL="114300" lvl="0" indent="0" algn="l" rtl="0">
              <a:lnSpc>
                <a:spcPct val="110000"/>
              </a:lnSpc>
              <a:spcBef>
                <a:spcPts val="1000"/>
              </a:spcBef>
              <a:spcAft>
                <a:spcPts val="0"/>
              </a:spcAft>
              <a:buSzPts val="1800"/>
              <a:buNone/>
            </a:pPr>
            <a:r>
              <a:rPr lang="sv-SE" sz="1100" b="1">
                <a:latin typeface="Open Sans Light"/>
                <a:ea typeface="Open Sans Light"/>
                <a:cs typeface="Open Sans Light"/>
                <a:sym typeface="Open Sans Light"/>
              </a:rPr>
              <a:t>Readiness for adoption: High</a:t>
            </a:r>
            <a:endParaRPr sz="1100" b="1">
              <a:latin typeface="Open Sans Light"/>
              <a:ea typeface="Open Sans Light"/>
              <a:cs typeface="Open Sans Light"/>
              <a:sym typeface="Open Sans Light"/>
            </a:endParaRPr>
          </a:p>
          <a:p>
            <a:pPr marL="457200" lvl="0" indent="-317500" algn="l" rtl="0">
              <a:lnSpc>
                <a:spcPct val="110000"/>
              </a:lnSpc>
              <a:spcBef>
                <a:spcPts val="1000"/>
              </a:spcBef>
              <a:spcAft>
                <a:spcPts val="0"/>
              </a:spcAft>
              <a:buSzPts val="1400"/>
              <a:buChar char="•"/>
            </a:pPr>
            <a:r>
              <a:rPr lang="sv-SE" sz="1100">
                <a:latin typeface="Open Sans Light"/>
                <a:ea typeface="Open Sans Light"/>
                <a:cs typeface="Open Sans Light"/>
                <a:sym typeface="Open Sans Light"/>
              </a:rPr>
              <a:t>Existing technical services for einvoicing in general are widely spread</a:t>
            </a:r>
            <a:endParaRPr sz="1100">
              <a:latin typeface="Open Sans Light"/>
              <a:ea typeface="Open Sans Light"/>
              <a:cs typeface="Open Sans Light"/>
              <a:sym typeface="Open Sans Light"/>
            </a:endParaRPr>
          </a:p>
          <a:p>
            <a:pPr marL="457200" lvl="0" indent="-317500" algn="l" rtl="0">
              <a:lnSpc>
                <a:spcPct val="110000"/>
              </a:lnSpc>
              <a:spcBef>
                <a:spcPts val="1000"/>
              </a:spcBef>
              <a:spcAft>
                <a:spcPts val="0"/>
              </a:spcAft>
              <a:buSzPts val="1400"/>
              <a:buChar char="•"/>
            </a:pPr>
            <a:r>
              <a:rPr lang="sv-SE" sz="1100">
                <a:latin typeface="Open Sans Light"/>
                <a:ea typeface="Open Sans Light"/>
                <a:cs typeface="Open Sans Light"/>
                <a:sym typeface="Open Sans Light"/>
              </a:rPr>
              <a:t>Common standard EN 16931-1 already decided by EU</a:t>
            </a:r>
            <a:endParaRPr sz="1100">
              <a:latin typeface="Open Sans Light"/>
              <a:ea typeface="Open Sans Light"/>
              <a:cs typeface="Open Sans Light"/>
              <a:sym typeface="Open Sans Light"/>
            </a:endParaRPr>
          </a:p>
        </p:txBody>
      </p:sp>
      <p:sp>
        <p:nvSpPr>
          <p:cNvPr id="298" name="Google Shape;298;p40"/>
          <p:cNvSpPr txBox="1">
            <a:spLocks noGrp="1"/>
          </p:cNvSpPr>
          <p:nvPr>
            <p:ph type="body" idx="2"/>
          </p:nvPr>
        </p:nvSpPr>
        <p:spPr>
          <a:xfrm>
            <a:off x="6240016" y="1298848"/>
            <a:ext cx="5037600" cy="4044000"/>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1800"/>
              <a:buNone/>
            </a:pPr>
            <a:r>
              <a:rPr lang="sv-SE" sz="1400" b="1"/>
              <a:t>Possible Applications or technical services required</a:t>
            </a:r>
            <a:endParaRPr sz="1400" b="1"/>
          </a:p>
        </p:txBody>
      </p:sp>
      <p:sp>
        <p:nvSpPr>
          <p:cNvPr id="299" name="Google Shape;299;p40"/>
          <p:cNvSpPr/>
          <p:nvPr/>
        </p:nvSpPr>
        <p:spPr>
          <a:xfrm>
            <a:off x="6539638" y="1805361"/>
            <a:ext cx="1044000" cy="5835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eInvoice creation service</a:t>
            </a:r>
            <a:endParaRPr sz="1400" b="0" i="0" u="none" strike="noStrike" cap="none">
              <a:solidFill>
                <a:srgbClr val="000000"/>
              </a:solidFill>
              <a:latin typeface="Arial"/>
              <a:ea typeface="Arial"/>
              <a:cs typeface="Arial"/>
              <a:sym typeface="Arial"/>
            </a:endParaRPr>
          </a:p>
        </p:txBody>
      </p:sp>
      <p:sp>
        <p:nvSpPr>
          <p:cNvPr id="300" name="Google Shape;300;p40"/>
          <p:cNvSpPr/>
          <p:nvPr/>
        </p:nvSpPr>
        <p:spPr>
          <a:xfrm>
            <a:off x="7652492" y="1805361"/>
            <a:ext cx="1044000" cy="5835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sv-SE" sz="1000" b="1" i="0" u="none" strike="noStrike" cap="none">
                <a:solidFill>
                  <a:schemeClr val="lt1"/>
                </a:solidFill>
                <a:latin typeface="Open Sans Light"/>
                <a:ea typeface="Open Sans Light"/>
                <a:cs typeface="Open Sans Light"/>
                <a:sym typeface="Open Sans Light"/>
              </a:rPr>
              <a:t>B2B interface for invoice delivery</a:t>
            </a:r>
            <a:endParaRPr sz="1000" b="1" i="0" u="none" strike="noStrike" cap="none">
              <a:solidFill>
                <a:schemeClr val="lt1"/>
              </a:solidFill>
              <a:latin typeface="Open Sans Light"/>
              <a:ea typeface="Open Sans Light"/>
              <a:cs typeface="Open Sans Light"/>
              <a:sym typeface="Open Sans Light"/>
            </a:endParaRPr>
          </a:p>
        </p:txBody>
      </p:sp>
      <p:sp>
        <p:nvSpPr>
          <p:cNvPr id="301" name="Google Shape;301;p40"/>
          <p:cNvSpPr/>
          <p:nvPr/>
        </p:nvSpPr>
        <p:spPr>
          <a:xfrm>
            <a:off x="8765346" y="1805361"/>
            <a:ext cx="1044000" cy="5835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eInvoice format translation service</a:t>
            </a:r>
            <a:endParaRPr sz="1400" b="0" i="0" u="none" strike="noStrike" cap="none">
              <a:solidFill>
                <a:srgbClr val="000000"/>
              </a:solidFill>
              <a:latin typeface="Arial"/>
              <a:ea typeface="Arial"/>
              <a:cs typeface="Arial"/>
              <a:sym typeface="Arial"/>
            </a:endParaRPr>
          </a:p>
        </p:txBody>
      </p:sp>
      <p:sp>
        <p:nvSpPr>
          <p:cNvPr id="302" name="Google Shape;302;p40"/>
          <p:cNvSpPr/>
          <p:nvPr/>
        </p:nvSpPr>
        <p:spPr>
          <a:xfrm>
            <a:off x="6539638" y="2472607"/>
            <a:ext cx="1044000" cy="5835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Company ID verification service</a:t>
            </a:r>
            <a:endParaRPr sz="1400" b="0" i="0" u="none" strike="noStrike" cap="none">
              <a:solidFill>
                <a:srgbClr val="000000"/>
              </a:solidFill>
              <a:latin typeface="Arial"/>
              <a:ea typeface="Arial"/>
              <a:cs typeface="Arial"/>
              <a:sym typeface="Arial"/>
            </a:endParaRPr>
          </a:p>
        </p:txBody>
      </p:sp>
      <p:sp>
        <p:nvSpPr>
          <p:cNvPr id="303" name="Google Shape;303;p40"/>
          <p:cNvSpPr/>
          <p:nvPr/>
        </p:nvSpPr>
        <p:spPr>
          <a:xfrm>
            <a:off x="7670989" y="2472605"/>
            <a:ext cx="1044000" cy="5835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eInvoice archiving service</a:t>
            </a:r>
            <a:endParaRPr sz="1400" b="0" i="0" u="none" strike="noStrike" cap="none">
              <a:solidFill>
                <a:srgbClr val="000000"/>
              </a:solidFill>
              <a:latin typeface="Arial"/>
              <a:ea typeface="Arial"/>
              <a:cs typeface="Arial"/>
              <a:sym typeface="Arial"/>
            </a:endParaRPr>
          </a:p>
        </p:txBody>
      </p:sp>
      <p:sp>
        <p:nvSpPr>
          <p:cNvPr id="304" name="Google Shape;304;p40"/>
          <p:cNvSpPr/>
          <p:nvPr/>
        </p:nvSpPr>
        <p:spPr>
          <a:xfrm>
            <a:off x="8785005" y="2472606"/>
            <a:ext cx="1044000" cy="5835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eInvoice routing service</a:t>
            </a:r>
            <a:endParaRPr sz="1400" b="0" i="0" u="none" strike="noStrike" cap="none">
              <a:solidFill>
                <a:srgbClr val="000000"/>
              </a:solidFill>
              <a:latin typeface="Arial"/>
              <a:ea typeface="Arial"/>
              <a:cs typeface="Arial"/>
              <a:sym typeface="Arial"/>
            </a:endParaRPr>
          </a:p>
        </p:txBody>
      </p:sp>
      <p:sp>
        <p:nvSpPr>
          <p:cNvPr id="305" name="Google Shape;305;p40"/>
          <p:cNvSpPr/>
          <p:nvPr/>
        </p:nvSpPr>
        <p:spPr>
          <a:xfrm>
            <a:off x="9974638" y="1805361"/>
            <a:ext cx="300000" cy="1887900"/>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6" name="Google Shape;306;p40"/>
          <p:cNvSpPr txBox="1"/>
          <p:nvPr/>
        </p:nvSpPr>
        <p:spPr>
          <a:xfrm>
            <a:off x="10359442" y="2472605"/>
            <a:ext cx="11271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Services for SME’s</a:t>
            </a:r>
            <a:endParaRPr sz="1400" b="0" i="0" u="none" strike="noStrike" cap="none">
              <a:solidFill>
                <a:srgbClr val="000000"/>
              </a:solidFill>
              <a:latin typeface="Open Sans"/>
              <a:ea typeface="Open Sans"/>
              <a:cs typeface="Open Sans"/>
              <a:sym typeface="Open Sans"/>
            </a:endParaRPr>
          </a:p>
        </p:txBody>
      </p:sp>
      <p:sp>
        <p:nvSpPr>
          <p:cNvPr id="307" name="Google Shape;307;p40"/>
          <p:cNvSpPr/>
          <p:nvPr/>
        </p:nvSpPr>
        <p:spPr>
          <a:xfrm>
            <a:off x="9974638" y="3705225"/>
            <a:ext cx="300000" cy="1250700"/>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08" name="Google Shape;308;p40"/>
          <p:cNvSpPr txBox="1"/>
          <p:nvPr/>
        </p:nvSpPr>
        <p:spPr>
          <a:xfrm>
            <a:off x="10316176" y="4069524"/>
            <a:ext cx="1355700" cy="81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Government agency services</a:t>
            </a:r>
            <a:endParaRPr sz="1400" b="0" i="0" u="none" strike="noStrike" cap="none">
              <a:solidFill>
                <a:srgbClr val="000000"/>
              </a:solidFill>
              <a:latin typeface="Open Sans"/>
              <a:ea typeface="Open Sans"/>
              <a:cs typeface="Open Sans"/>
              <a:sym typeface="Open Sans"/>
            </a:endParaRPr>
          </a:p>
        </p:txBody>
      </p:sp>
      <p:sp>
        <p:nvSpPr>
          <p:cNvPr id="309" name="Google Shape;309;p40"/>
          <p:cNvSpPr/>
          <p:nvPr/>
        </p:nvSpPr>
        <p:spPr>
          <a:xfrm>
            <a:off x="6559720" y="5558172"/>
            <a:ext cx="294600" cy="1647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310" name="Google Shape;310;p40"/>
          <p:cNvSpPr txBox="1"/>
          <p:nvPr/>
        </p:nvSpPr>
        <p:spPr>
          <a:xfrm>
            <a:off x="6854320" y="5486622"/>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Existing fit or partial fit  solutions</a:t>
            </a:r>
            <a:endParaRPr sz="1200" b="0" i="0" u="none" strike="noStrike" cap="none">
              <a:solidFill>
                <a:srgbClr val="000000"/>
              </a:solidFill>
              <a:latin typeface="Arial"/>
              <a:ea typeface="Arial"/>
              <a:cs typeface="Arial"/>
              <a:sym typeface="Arial"/>
            </a:endParaRPr>
          </a:p>
        </p:txBody>
      </p:sp>
      <p:sp>
        <p:nvSpPr>
          <p:cNvPr id="311" name="Google Shape;311;p40"/>
          <p:cNvSpPr/>
          <p:nvPr/>
        </p:nvSpPr>
        <p:spPr>
          <a:xfrm>
            <a:off x="8887397" y="5572599"/>
            <a:ext cx="294600" cy="1647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312" name="Google Shape;312;p40"/>
          <p:cNvSpPr txBox="1"/>
          <p:nvPr/>
        </p:nvSpPr>
        <p:spPr>
          <a:xfrm>
            <a:off x="9167326" y="5501049"/>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Further development needed</a:t>
            </a:r>
            <a:endParaRPr sz="1200" b="0" i="0" u="none" strike="noStrike" cap="none">
              <a:solidFill>
                <a:srgbClr val="000000"/>
              </a:solidFill>
              <a:latin typeface="Arial"/>
              <a:ea typeface="Arial"/>
              <a:cs typeface="Arial"/>
              <a:sym typeface="Arial"/>
            </a:endParaRPr>
          </a:p>
        </p:txBody>
      </p:sp>
      <p:sp>
        <p:nvSpPr>
          <p:cNvPr id="313" name="Google Shape;313;p40"/>
          <p:cNvSpPr/>
          <p:nvPr/>
        </p:nvSpPr>
        <p:spPr>
          <a:xfrm>
            <a:off x="6559521" y="3109864"/>
            <a:ext cx="1044000" cy="5835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Metadata provider service</a:t>
            </a:r>
            <a:endParaRPr sz="1400" b="0" i="0" u="none" strike="noStrike" cap="none">
              <a:solidFill>
                <a:srgbClr val="000000"/>
              </a:solidFill>
              <a:latin typeface="Arial"/>
              <a:ea typeface="Arial"/>
              <a:cs typeface="Arial"/>
              <a:sym typeface="Arial"/>
            </a:endParaRPr>
          </a:p>
        </p:txBody>
      </p:sp>
      <p:sp>
        <p:nvSpPr>
          <p:cNvPr id="314" name="Google Shape;314;p40"/>
          <p:cNvSpPr/>
          <p:nvPr/>
        </p:nvSpPr>
        <p:spPr>
          <a:xfrm>
            <a:off x="6559521" y="3777805"/>
            <a:ext cx="1044000" cy="5835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sv-SE" sz="1000" b="1" i="0" u="none" strike="noStrike" cap="none">
                <a:solidFill>
                  <a:schemeClr val="lt1"/>
                </a:solidFill>
                <a:latin typeface="Open Sans Light"/>
                <a:ea typeface="Open Sans Light"/>
                <a:cs typeface="Open Sans Light"/>
                <a:sym typeface="Open Sans Light"/>
              </a:rPr>
              <a:t>OpenPeppol BIS standard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sv-SE" sz="800" b="0" i="0" u="none" strike="noStrike" cap="none">
                <a:solidFill>
                  <a:srgbClr val="888888"/>
                </a:solidFill>
                <a:latin typeface="Open Sans Light"/>
                <a:ea typeface="Open Sans Light"/>
                <a:cs typeface="Open Sans Light"/>
                <a:sym typeface="Open Sans Light"/>
              </a:rPr>
              <a:t>2020-02-13</a:t>
            </a:r>
            <a:endParaRPr sz="800" b="0" i="0" u="none" strike="noStrike" cap="none">
              <a:solidFill>
                <a:srgbClr val="888888"/>
              </a:solidFill>
              <a:latin typeface="Open Sans Light"/>
              <a:ea typeface="Open Sans Light"/>
              <a:cs typeface="Open Sans Light"/>
              <a:sym typeface="Open Sans Light"/>
            </a:endParaRPr>
          </a:p>
        </p:txBody>
      </p:sp>
      <p:sp>
        <p:nvSpPr>
          <p:cNvPr id="320" name="Google Shape;320;p41"/>
          <p:cNvSpPr/>
          <p:nvPr/>
        </p:nvSpPr>
        <p:spPr>
          <a:xfrm>
            <a:off x="2736664" y="844062"/>
            <a:ext cx="6507227" cy="3979274"/>
          </a:xfrm>
          <a:prstGeom prst="cloud">
            <a:avLst/>
          </a:prstGeom>
          <a:solidFill>
            <a:schemeClr val="lt1"/>
          </a:solidFill>
          <a:ln w="25400" cap="flat" cmpd="sng">
            <a:solidFill>
              <a:schemeClr val="dk1"/>
            </a:solidFill>
            <a:prstDash val="solid"/>
            <a:round/>
            <a:headEnd type="none" w="sm" len="sm"/>
            <a:tailEnd type="none" w="sm" len="sm"/>
          </a:ln>
        </p:spPr>
        <p:txBody>
          <a:bodyPr spcFirstLastPara="1" wrap="square" lIns="91425" tIns="36000" rIns="36000" bIns="900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Open Sans Light"/>
              <a:ea typeface="Open Sans Light"/>
              <a:cs typeface="Open Sans Light"/>
              <a:sym typeface="Open Sans Light"/>
            </a:endParaRPr>
          </a:p>
        </p:txBody>
      </p:sp>
      <p:cxnSp>
        <p:nvCxnSpPr>
          <p:cNvPr id="321" name="Google Shape;321;p41"/>
          <p:cNvCxnSpPr>
            <a:stCxn id="322" idx="2"/>
            <a:endCxn id="323" idx="0"/>
          </p:cNvCxnSpPr>
          <p:nvPr/>
        </p:nvCxnSpPr>
        <p:spPr>
          <a:xfrm>
            <a:off x="1703511" y="3000941"/>
            <a:ext cx="0" cy="3894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324" name="Google Shape;324;p41"/>
          <p:cNvCxnSpPr>
            <a:stCxn id="325" idx="0"/>
          </p:cNvCxnSpPr>
          <p:nvPr/>
        </p:nvCxnSpPr>
        <p:spPr>
          <a:xfrm rot="10800000">
            <a:off x="10200456" y="3030227"/>
            <a:ext cx="0" cy="3600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326" name="Google Shape;326;p41"/>
          <p:cNvSpPr txBox="1"/>
          <p:nvPr/>
        </p:nvSpPr>
        <p:spPr>
          <a:xfrm>
            <a:off x="5214973" y="4036546"/>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Provide national</a:t>
            </a:r>
            <a:br>
              <a:rPr lang="sv-SE" sz="1200" b="1" i="1" u="none" strike="noStrike" cap="none">
                <a:solidFill>
                  <a:srgbClr val="3F3F3F"/>
                </a:solidFill>
                <a:latin typeface="Open Sans Light"/>
                <a:ea typeface="Open Sans Light"/>
                <a:cs typeface="Open Sans Light"/>
                <a:sym typeface="Open Sans Light"/>
              </a:rPr>
            </a:br>
            <a:r>
              <a:rPr lang="sv-SE" sz="1200" b="1" i="1" u="none" strike="noStrike" cap="none">
                <a:solidFill>
                  <a:srgbClr val="3F3F3F"/>
                </a:solidFill>
                <a:latin typeface="Open Sans Light"/>
                <a:ea typeface="Open Sans Light"/>
                <a:cs typeface="Open Sans Light"/>
                <a:sym typeface="Open Sans Light"/>
              </a:rPr>
              <a:t>SMP</a:t>
            </a:r>
            <a:endParaRPr/>
          </a:p>
        </p:txBody>
      </p:sp>
      <p:cxnSp>
        <p:nvCxnSpPr>
          <p:cNvPr id="327" name="Google Shape;327;p41"/>
          <p:cNvCxnSpPr>
            <a:stCxn id="328" idx="0"/>
            <a:endCxn id="329" idx="2"/>
          </p:cNvCxnSpPr>
          <p:nvPr/>
        </p:nvCxnSpPr>
        <p:spPr>
          <a:xfrm rot="10800000">
            <a:off x="5841777" y="3293674"/>
            <a:ext cx="3900" cy="22035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901"/>
              </a:srgbClr>
            </a:outerShdw>
          </a:effectLst>
        </p:spPr>
      </p:cxnSp>
      <p:pic>
        <p:nvPicPr>
          <p:cNvPr id="328" name="Google Shape;328;p41"/>
          <p:cNvPicPr preferRelativeResize="0"/>
          <p:nvPr/>
        </p:nvPicPr>
        <p:blipFill rotWithShape="1">
          <a:blip r:embed="rId3">
            <a:alphaModFix/>
          </a:blip>
          <a:srcRect/>
          <a:stretch/>
        </p:blipFill>
        <p:spPr>
          <a:xfrm>
            <a:off x="5441704" y="5497174"/>
            <a:ext cx="807946" cy="771429"/>
          </a:xfrm>
          <a:prstGeom prst="rect">
            <a:avLst/>
          </a:prstGeom>
          <a:noFill/>
          <a:ln>
            <a:noFill/>
          </a:ln>
        </p:spPr>
      </p:pic>
      <p:sp>
        <p:nvSpPr>
          <p:cNvPr id="323" name="Google Shape;323;p41"/>
          <p:cNvSpPr/>
          <p:nvPr/>
        </p:nvSpPr>
        <p:spPr>
          <a:xfrm>
            <a:off x="983432" y="3390227"/>
            <a:ext cx="1440160" cy="792088"/>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rgbClr val="FFFFFF"/>
                </a:solidFill>
                <a:latin typeface="Open Sans Light"/>
                <a:ea typeface="Open Sans Light"/>
                <a:cs typeface="Open Sans Light"/>
                <a:sym typeface="Open Sans Light"/>
              </a:rPr>
              <a:t>Business</a:t>
            </a:r>
            <a:br>
              <a:rPr lang="sv-SE" sz="2000" b="0" i="0" u="none" strike="noStrike" cap="none">
                <a:solidFill>
                  <a:srgbClr val="FFFFFF"/>
                </a:solidFill>
                <a:latin typeface="Open Sans Light"/>
                <a:ea typeface="Open Sans Light"/>
                <a:cs typeface="Open Sans Light"/>
                <a:sym typeface="Open Sans Light"/>
              </a:rPr>
            </a:br>
            <a:r>
              <a:rPr lang="sv-SE" sz="2000" b="0" i="0" u="none" strike="noStrike" cap="none">
                <a:solidFill>
                  <a:srgbClr val="FFFFFF"/>
                </a:solidFill>
                <a:latin typeface="Open Sans Light"/>
                <a:ea typeface="Open Sans Light"/>
                <a:cs typeface="Open Sans Light"/>
                <a:sym typeface="Open Sans Light"/>
              </a:rPr>
              <a:t>system</a:t>
            </a:r>
            <a:endParaRPr/>
          </a:p>
        </p:txBody>
      </p:sp>
      <p:grpSp>
        <p:nvGrpSpPr>
          <p:cNvPr id="330" name="Google Shape;330;p41"/>
          <p:cNvGrpSpPr/>
          <p:nvPr/>
        </p:nvGrpSpPr>
        <p:grpSpPr>
          <a:xfrm>
            <a:off x="2410548" y="3714262"/>
            <a:ext cx="288016" cy="144017"/>
            <a:chOff x="1343488" y="5085183"/>
            <a:chExt cx="288016" cy="144017"/>
          </a:xfrm>
        </p:grpSpPr>
        <p:cxnSp>
          <p:nvCxnSpPr>
            <p:cNvPr id="331" name="Google Shape;331;p41"/>
            <p:cNvCxnSpPr>
              <a:endCxn id="332" idx="2"/>
            </p:cNvCxnSpPr>
            <p:nvPr/>
          </p:nvCxnSpPr>
          <p:spPr>
            <a:xfrm>
              <a:off x="1343488" y="5157191"/>
              <a:ext cx="144000" cy="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901"/>
                </a:srgbClr>
              </a:outerShdw>
            </a:effectLst>
          </p:spPr>
        </p:cxnSp>
        <p:sp>
          <p:nvSpPr>
            <p:cNvPr id="332" name="Google Shape;332;p41"/>
            <p:cNvSpPr/>
            <p:nvPr/>
          </p:nvSpPr>
          <p:spPr>
            <a:xfrm>
              <a:off x="1487488" y="508518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Open Sans Light"/>
                <a:ea typeface="Open Sans Light"/>
                <a:cs typeface="Open Sans Light"/>
                <a:sym typeface="Open Sans Light"/>
              </a:endParaRPr>
            </a:p>
          </p:txBody>
        </p:sp>
      </p:grpSp>
      <p:grpSp>
        <p:nvGrpSpPr>
          <p:cNvPr id="333" name="Google Shape;333;p41"/>
          <p:cNvGrpSpPr/>
          <p:nvPr/>
        </p:nvGrpSpPr>
        <p:grpSpPr>
          <a:xfrm>
            <a:off x="9192344" y="3390227"/>
            <a:ext cx="1728192" cy="792088"/>
            <a:chOff x="9192344" y="2564904"/>
            <a:chExt cx="1728192" cy="792088"/>
          </a:xfrm>
        </p:grpSpPr>
        <p:sp>
          <p:nvSpPr>
            <p:cNvPr id="325" name="Google Shape;325;p41"/>
            <p:cNvSpPr/>
            <p:nvPr/>
          </p:nvSpPr>
          <p:spPr>
            <a:xfrm>
              <a:off x="9480376" y="2564904"/>
              <a:ext cx="1440160" cy="792088"/>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rgbClr val="FFFFFF"/>
                  </a:solidFill>
                  <a:latin typeface="Open Sans Light"/>
                  <a:ea typeface="Open Sans Light"/>
                  <a:cs typeface="Open Sans Light"/>
                  <a:sym typeface="Open Sans Light"/>
                </a:rPr>
                <a:t>Business</a:t>
              </a:r>
              <a:br>
                <a:rPr lang="sv-SE" sz="2000" b="0" i="0" u="none" strike="noStrike" cap="none">
                  <a:solidFill>
                    <a:srgbClr val="FFFFFF"/>
                  </a:solidFill>
                  <a:latin typeface="Open Sans Light"/>
                  <a:ea typeface="Open Sans Light"/>
                  <a:cs typeface="Open Sans Light"/>
                  <a:sym typeface="Open Sans Light"/>
                </a:rPr>
              </a:br>
              <a:r>
                <a:rPr lang="sv-SE" sz="2000" b="0" i="0" u="none" strike="noStrike" cap="none">
                  <a:solidFill>
                    <a:srgbClr val="FFFFFF"/>
                  </a:solidFill>
                  <a:latin typeface="Open Sans Light"/>
                  <a:ea typeface="Open Sans Light"/>
                  <a:cs typeface="Open Sans Light"/>
                  <a:sym typeface="Open Sans Light"/>
                </a:rPr>
                <a:t>system</a:t>
              </a:r>
              <a:endParaRPr/>
            </a:p>
          </p:txBody>
        </p:sp>
        <p:grpSp>
          <p:nvGrpSpPr>
            <p:cNvPr id="334" name="Google Shape;334;p41"/>
            <p:cNvGrpSpPr/>
            <p:nvPr/>
          </p:nvGrpSpPr>
          <p:grpSpPr>
            <a:xfrm rot="10800000">
              <a:off x="9192344" y="2888939"/>
              <a:ext cx="288016" cy="144017"/>
              <a:chOff x="1343488" y="5085183"/>
              <a:chExt cx="288016" cy="144017"/>
            </a:xfrm>
          </p:grpSpPr>
          <p:cxnSp>
            <p:nvCxnSpPr>
              <p:cNvPr id="335" name="Google Shape;335;p41"/>
              <p:cNvCxnSpPr>
                <a:endCxn id="336" idx="2"/>
              </p:cNvCxnSpPr>
              <p:nvPr/>
            </p:nvCxnSpPr>
            <p:spPr>
              <a:xfrm>
                <a:off x="1343488" y="5157191"/>
                <a:ext cx="144000" cy="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901"/>
                  </a:srgbClr>
                </a:outerShdw>
              </a:effectLst>
            </p:spPr>
          </p:cxnSp>
          <p:sp>
            <p:nvSpPr>
              <p:cNvPr id="336" name="Google Shape;336;p41"/>
              <p:cNvSpPr/>
              <p:nvPr/>
            </p:nvSpPr>
            <p:spPr>
              <a:xfrm>
                <a:off x="1487488" y="508518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Open Sans Light"/>
                  <a:ea typeface="Open Sans Light"/>
                  <a:cs typeface="Open Sans Light"/>
                  <a:sym typeface="Open Sans Light"/>
                </a:endParaRPr>
              </a:p>
            </p:txBody>
          </p:sp>
        </p:grpSp>
      </p:grpSp>
      <p:grpSp>
        <p:nvGrpSpPr>
          <p:cNvPr id="337" name="Google Shape;337;p41"/>
          <p:cNvGrpSpPr/>
          <p:nvPr/>
        </p:nvGrpSpPr>
        <p:grpSpPr>
          <a:xfrm>
            <a:off x="5087439" y="2398545"/>
            <a:ext cx="1431179" cy="895231"/>
            <a:chOff x="7919713" y="5135205"/>
            <a:chExt cx="1574296" cy="895231"/>
          </a:xfrm>
        </p:grpSpPr>
        <p:sp>
          <p:nvSpPr>
            <p:cNvPr id="329" name="Google Shape;329;p41"/>
            <p:cNvSpPr/>
            <p:nvPr/>
          </p:nvSpPr>
          <p:spPr>
            <a:xfrm>
              <a:off x="8005012" y="5229460"/>
              <a:ext cx="1488998" cy="800976"/>
            </a:xfrm>
            <a:prstGeom prst="roundRect">
              <a:avLst>
                <a:gd name="adj" fmla="val 16667"/>
              </a:avLst>
            </a:prstGeom>
            <a:gradFill>
              <a:gsLst>
                <a:gs pos="0">
                  <a:srgbClr val="2BAF2B"/>
                </a:gs>
                <a:gs pos="100000">
                  <a:srgbClr val="9DF59D"/>
                </a:gs>
              </a:gsLst>
              <a:lin ang="16200000" scaled="0"/>
            </a:gradFill>
            <a:ln w="9525" cap="flat" cmpd="sng">
              <a:solidFill>
                <a:srgbClr val="369E36"/>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rgbClr val="FFFFFF"/>
                  </a:solidFill>
                  <a:latin typeface="Open Sans Light"/>
                  <a:ea typeface="Open Sans Light"/>
                  <a:cs typeface="Open Sans Light"/>
                  <a:sym typeface="Open Sans Light"/>
                </a:rPr>
                <a:t>Service</a:t>
              </a:r>
              <a:br>
                <a:rPr lang="sv-SE" sz="1600" b="0" i="0" u="none" strike="noStrike" cap="none">
                  <a:solidFill>
                    <a:srgbClr val="FFFFFF"/>
                  </a:solidFill>
                  <a:latin typeface="Open Sans Light"/>
                  <a:ea typeface="Open Sans Light"/>
                  <a:cs typeface="Open Sans Light"/>
                  <a:sym typeface="Open Sans Light"/>
                </a:rPr>
              </a:br>
              <a:r>
                <a:rPr lang="sv-SE" sz="1600" b="0" i="0" u="none" strike="noStrike" cap="none">
                  <a:solidFill>
                    <a:srgbClr val="FFFFFF"/>
                  </a:solidFill>
                  <a:latin typeface="Open Sans Light"/>
                  <a:ea typeface="Open Sans Light"/>
                  <a:cs typeface="Open Sans Light"/>
                  <a:sym typeface="Open Sans Light"/>
                </a:rPr>
                <a:t>Metadata</a:t>
              </a:r>
              <a:br>
                <a:rPr lang="sv-SE" sz="1600" b="0" i="0" u="none" strike="noStrike" cap="none">
                  <a:solidFill>
                    <a:srgbClr val="FFFFFF"/>
                  </a:solidFill>
                  <a:latin typeface="Open Sans Light"/>
                  <a:ea typeface="Open Sans Light"/>
                  <a:cs typeface="Open Sans Light"/>
                  <a:sym typeface="Open Sans Light"/>
                </a:rPr>
              </a:br>
              <a:r>
                <a:rPr lang="sv-SE" sz="1600" b="0" i="0" u="none" strike="noStrike" cap="none">
                  <a:solidFill>
                    <a:srgbClr val="FFFFFF"/>
                  </a:solidFill>
                  <a:latin typeface="Open Sans Light"/>
                  <a:ea typeface="Open Sans Light"/>
                  <a:cs typeface="Open Sans Light"/>
                  <a:sym typeface="Open Sans Light"/>
                </a:rPr>
                <a:t>Provider</a:t>
              </a:r>
              <a:endParaRPr sz="1600" b="0" i="0" u="none" strike="noStrike" cap="none">
                <a:solidFill>
                  <a:srgbClr val="FFFFFF"/>
                </a:solidFill>
                <a:latin typeface="Open Sans Light"/>
                <a:ea typeface="Open Sans Light"/>
                <a:cs typeface="Open Sans Light"/>
                <a:sym typeface="Open Sans Light"/>
              </a:endParaRPr>
            </a:p>
          </p:txBody>
        </p:sp>
        <p:pic>
          <p:nvPicPr>
            <p:cNvPr id="338" name="Google Shape;338;p41"/>
            <p:cNvPicPr preferRelativeResize="0"/>
            <p:nvPr/>
          </p:nvPicPr>
          <p:blipFill rotWithShape="1">
            <a:blip r:embed="rId4">
              <a:alphaModFix/>
            </a:blip>
            <a:srcRect/>
            <a:stretch/>
          </p:blipFill>
          <p:spPr>
            <a:xfrm>
              <a:off x="7919713" y="5135205"/>
              <a:ext cx="339982" cy="319167"/>
            </a:xfrm>
            <a:prstGeom prst="rect">
              <a:avLst/>
            </a:prstGeom>
            <a:noFill/>
            <a:ln w="9525" cap="flat" cmpd="sng">
              <a:solidFill>
                <a:schemeClr val="dk1"/>
              </a:solidFill>
              <a:prstDash val="solid"/>
              <a:round/>
              <a:headEnd type="none" w="sm" len="sm"/>
              <a:tailEnd type="none" w="sm" len="sm"/>
            </a:ln>
          </p:spPr>
        </p:pic>
      </p:grpSp>
      <p:sp>
        <p:nvSpPr>
          <p:cNvPr id="339" name="Google Shape;339;p41"/>
          <p:cNvSpPr/>
          <p:nvPr/>
        </p:nvSpPr>
        <p:spPr>
          <a:xfrm>
            <a:off x="6817990" y="3481877"/>
            <a:ext cx="672687" cy="609081"/>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36000" tIns="36000" rIns="36000" bIns="9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dirty="0">
                <a:solidFill>
                  <a:srgbClr val="FFFFFF"/>
                </a:solidFill>
                <a:latin typeface="Open Sans Light"/>
                <a:ea typeface="Open Sans Light"/>
                <a:cs typeface="Open Sans Light"/>
                <a:sym typeface="Open Sans Light"/>
              </a:rPr>
              <a:t>Access</a:t>
            </a:r>
            <a:br>
              <a:rPr lang="sv-SE" sz="1400" b="0" i="0" u="none" strike="noStrike" cap="none" dirty="0">
                <a:solidFill>
                  <a:srgbClr val="FFFFFF"/>
                </a:solidFill>
                <a:latin typeface="Open Sans Light"/>
                <a:ea typeface="Open Sans Light"/>
                <a:cs typeface="Open Sans Light"/>
                <a:sym typeface="Open Sans Light"/>
              </a:rPr>
            </a:br>
            <a:r>
              <a:rPr lang="sv-SE" sz="1400" b="0" i="0" u="none" strike="noStrike" cap="none" dirty="0">
                <a:solidFill>
                  <a:srgbClr val="FFFFFF"/>
                </a:solidFill>
                <a:latin typeface="Open Sans Light"/>
                <a:ea typeface="Open Sans Light"/>
                <a:cs typeface="Open Sans Light"/>
                <a:sym typeface="Open Sans Light"/>
              </a:rPr>
              <a:t>Point</a:t>
            </a:r>
            <a:endParaRPr dirty="0"/>
          </a:p>
        </p:txBody>
      </p:sp>
      <p:sp>
        <p:nvSpPr>
          <p:cNvPr id="340" name="Google Shape;340;p41"/>
          <p:cNvSpPr/>
          <p:nvPr/>
        </p:nvSpPr>
        <p:spPr>
          <a:xfrm>
            <a:off x="4234543" y="3481877"/>
            <a:ext cx="672687" cy="609081"/>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36000" tIns="36000" rIns="36000" bIns="9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dirty="0">
                <a:solidFill>
                  <a:srgbClr val="FFFFFF"/>
                </a:solidFill>
                <a:latin typeface="Open Sans Light"/>
                <a:ea typeface="Open Sans Light"/>
                <a:cs typeface="Open Sans Light"/>
                <a:sym typeface="Open Sans Light"/>
              </a:rPr>
              <a:t>Access</a:t>
            </a:r>
            <a:br>
              <a:rPr lang="sv-SE" sz="1400" b="0" i="0" u="none" strike="noStrike" cap="none" dirty="0">
                <a:solidFill>
                  <a:srgbClr val="FFFFFF"/>
                </a:solidFill>
                <a:latin typeface="Open Sans Light"/>
                <a:ea typeface="Open Sans Light"/>
                <a:cs typeface="Open Sans Light"/>
                <a:sym typeface="Open Sans Light"/>
              </a:rPr>
            </a:br>
            <a:r>
              <a:rPr lang="sv-SE" sz="1400" b="0" i="0" u="none" strike="noStrike" cap="none" dirty="0">
                <a:solidFill>
                  <a:srgbClr val="FFFFFF"/>
                </a:solidFill>
                <a:latin typeface="Open Sans Light"/>
                <a:ea typeface="Open Sans Light"/>
                <a:cs typeface="Open Sans Light"/>
                <a:sym typeface="Open Sans Light"/>
              </a:rPr>
              <a:t>Point</a:t>
            </a:r>
            <a:endParaRPr dirty="0"/>
          </a:p>
        </p:txBody>
      </p:sp>
      <p:sp>
        <p:nvSpPr>
          <p:cNvPr id="341" name="Google Shape;341;p41"/>
          <p:cNvSpPr txBox="1"/>
          <p:nvPr/>
        </p:nvSpPr>
        <p:spPr>
          <a:xfrm>
            <a:off x="6914079" y="4564649"/>
            <a:ext cx="1261409"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Implement support for PEPPOL BIS specification</a:t>
            </a:r>
            <a:endParaRPr sz="1200" b="1" i="1" u="none" strike="noStrike" cap="none">
              <a:solidFill>
                <a:srgbClr val="3F3F3F"/>
              </a:solidFill>
              <a:latin typeface="Open Sans Light"/>
              <a:ea typeface="Open Sans Light"/>
              <a:cs typeface="Open Sans Light"/>
              <a:sym typeface="Open Sans Light"/>
            </a:endParaRPr>
          </a:p>
        </p:txBody>
      </p:sp>
      <p:cxnSp>
        <p:nvCxnSpPr>
          <p:cNvPr id="342" name="Google Shape;342;p41"/>
          <p:cNvCxnSpPr>
            <a:stCxn id="332" idx="6"/>
            <a:endCxn id="340" idx="1"/>
          </p:cNvCxnSpPr>
          <p:nvPr/>
        </p:nvCxnSpPr>
        <p:spPr>
          <a:xfrm>
            <a:off x="2698564" y="3786270"/>
            <a:ext cx="15360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343" name="Google Shape;343;p41"/>
          <p:cNvCxnSpPr>
            <a:stCxn id="340" idx="3"/>
            <a:endCxn id="339" idx="1"/>
          </p:cNvCxnSpPr>
          <p:nvPr/>
        </p:nvCxnSpPr>
        <p:spPr>
          <a:xfrm>
            <a:off x="4907230" y="3786417"/>
            <a:ext cx="19107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344" name="Google Shape;344;p41"/>
          <p:cNvCxnSpPr>
            <a:stCxn id="339" idx="3"/>
            <a:endCxn id="336" idx="6"/>
          </p:cNvCxnSpPr>
          <p:nvPr/>
        </p:nvCxnSpPr>
        <p:spPr>
          <a:xfrm>
            <a:off x="7490677" y="3786417"/>
            <a:ext cx="17016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cxnSp>
        <p:nvCxnSpPr>
          <p:cNvPr id="345" name="Google Shape;345;p41"/>
          <p:cNvCxnSpPr>
            <a:stCxn id="328" idx="3"/>
            <a:endCxn id="336" idx="7"/>
          </p:cNvCxnSpPr>
          <p:nvPr/>
        </p:nvCxnSpPr>
        <p:spPr>
          <a:xfrm rot="10800000" flipH="1">
            <a:off x="6249650" y="3837188"/>
            <a:ext cx="2963700" cy="20457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901"/>
              </a:srgbClr>
            </a:outerShdw>
          </a:effectLst>
        </p:spPr>
      </p:cxnSp>
      <p:cxnSp>
        <p:nvCxnSpPr>
          <p:cNvPr id="346" name="Google Shape;346;p41"/>
          <p:cNvCxnSpPr>
            <a:stCxn id="328" idx="1"/>
            <a:endCxn id="332" idx="5"/>
          </p:cNvCxnSpPr>
          <p:nvPr/>
        </p:nvCxnSpPr>
        <p:spPr>
          <a:xfrm rot="10800000">
            <a:off x="2677504" y="3837188"/>
            <a:ext cx="2764200" cy="20457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901"/>
              </a:srgbClr>
            </a:outerShdw>
          </a:effectLst>
        </p:spPr>
      </p:cxnSp>
      <p:cxnSp>
        <p:nvCxnSpPr>
          <p:cNvPr id="347" name="Google Shape;347;p41"/>
          <p:cNvCxnSpPr>
            <a:endCxn id="329" idx="1"/>
          </p:cNvCxnSpPr>
          <p:nvPr/>
        </p:nvCxnSpPr>
        <p:spPr>
          <a:xfrm rot="10800000" flipH="1">
            <a:off x="4774084" y="2893288"/>
            <a:ext cx="390900" cy="5886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901"/>
              </a:srgbClr>
            </a:outerShdw>
          </a:effectLst>
        </p:spPr>
      </p:cxnSp>
      <p:sp>
        <p:nvSpPr>
          <p:cNvPr id="348" name="Google Shape;348;p41"/>
          <p:cNvSpPr txBox="1"/>
          <p:nvPr/>
        </p:nvSpPr>
        <p:spPr>
          <a:xfrm rot="-3543646">
            <a:off x="3756191" y="2483127"/>
            <a:ext cx="1702658" cy="2772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a:solidFill>
                  <a:srgbClr val="3F3F3F"/>
                </a:solidFill>
                <a:latin typeface="Open Sans Light"/>
                <a:ea typeface="Open Sans Light"/>
                <a:cs typeface="Open Sans Light"/>
                <a:sym typeface="Open Sans Light"/>
              </a:rPr>
              <a:t>AP </a:t>
            </a:r>
            <a:r>
              <a:rPr lang="sv-SE" sz="1200" b="0" i="0" u="none" strike="noStrike" cap="none" dirty="0" err="1">
                <a:solidFill>
                  <a:srgbClr val="3F3F3F"/>
                </a:solidFill>
                <a:latin typeface="Open Sans Light"/>
                <a:ea typeface="Open Sans Light"/>
                <a:cs typeface="Open Sans Light"/>
                <a:sym typeface="Open Sans Light"/>
              </a:rPr>
              <a:t>address</a:t>
            </a:r>
            <a:r>
              <a:rPr lang="sv-SE" sz="1200" b="0" i="0" u="none" strike="noStrike" cap="none" dirty="0">
                <a:solidFill>
                  <a:srgbClr val="3F3F3F"/>
                </a:solidFill>
                <a:latin typeface="Open Sans Light"/>
                <a:ea typeface="Open Sans Light"/>
                <a:cs typeface="Open Sans Light"/>
                <a:sym typeface="Open Sans Light"/>
              </a:rPr>
              <a:t> </a:t>
            </a:r>
            <a:r>
              <a:rPr lang="sv-SE" sz="1200" b="0" i="0" u="none" strike="noStrike" cap="none" dirty="0" err="1">
                <a:solidFill>
                  <a:srgbClr val="3F3F3F"/>
                </a:solidFill>
                <a:latin typeface="Open Sans Light"/>
                <a:ea typeface="Open Sans Light"/>
                <a:cs typeface="Open Sans Light"/>
                <a:sym typeface="Open Sans Light"/>
              </a:rPr>
              <a:t>lookup</a:t>
            </a:r>
            <a:endParaRPr sz="2000" b="0" i="0" u="none" strike="noStrike" cap="none" dirty="0">
              <a:solidFill>
                <a:srgbClr val="3F3F3F"/>
              </a:solidFill>
              <a:latin typeface="Open Sans Light"/>
              <a:ea typeface="Open Sans Light"/>
              <a:cs typeface="Open Sans Light"/>
              <a:sym typeface="Open Sans Light"/>
            </a:endParaRPr>
          </a:p>
        </p:txBody>
      </p:sp>
      <p:sp>
        <p:nvSpPr>
          <p:cNvPr id="349" name="Google Shape;349;p41"/>
          <p:cNvSpPr txBox="1"/>
          <p:nvPr/>
        </p:nvSpPr>
        <p:spPr>
          <a:xfrm>
            <a:off x="3030140" y="3513326"/>
            <a:ext cx="1031052"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3F3F3F"/>
                </a:solidFill>
                <a:latin typeface="Open Sans Light"/>
                <a:ea typeface="Open Sans Light"/>
                <a:cs typeface="Open Sans Light"/>
                <a:sym typeface="Open Sans Light"/>
              </a:rPr>
              <a:t>EN-16931 </a:t>
            </a:r>
            <a:br>
              <a:rPr lang="sv-SE" sz="1400" b="0" i="0" u="none" strike="noStrike" cap="none">
                <a:solidFill>
                  <a:srgbClr val="3F3F3F"/>
                </a:solidFill>
                <a:latin typeface="Open Sans Light"/>
                <a:ea typeface="Open Sans Light"/>
                <a:cs typeface="Open Sans Light"/>
                <a:sym typeface="Open Sans Light"/>
              </a:rPr>
            </a:br>
            <a:r>
              <a:rPr lang="sv-SE" sz="1400" b="0" i="0" u="none" strike="noStrike" cap="none">
                <a:solidFill>
                  <a:srgbClr val="3F3F3F"/>
                </a:solidFill>
                <a:latin typeface="Open Sans Light"/>
                <a:ea typeface="Open Sans Light"/>
                <a:cs typeface="Open Sans Light"/>
                <a:sym typeface="Open Sans Light"/>
              </a:rPr>
              <a:t>eInvoice</a:t>
            </a:r>
            <a:endParaRPr sz="2400" b="0" i="0" u="none" strike="noStrike" cap="none">
              <a:solidFill>
                <a:srgbClr val="3F3F3F"/>
              </a:solidFill>
              <a:latin typeface="Open Sans Light"/>
              <a:ea typeface="Open Sans Light"/>
              <a:cs typeface="Open Sans Light"/>
              <a:sym typeface="Open Sans Light"/>
            </a:endParaRPr>
          </a:p>
        </p:txBody>
      </p:sp>
      <p:sp>
        <p:nvSpPr>
          <p:cNvPr id="350" name="Google Shape;350;p41"/>
          <p:cNvSpPr txBox="1"/>
          <p:nvPr/>
        </p:nvSpPr>
        <p:spPr>
          <a:xfrm>
            <a:off x="8130836" y="3513326"/>
            <a:ext cx="1031052"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3F3F3F"/>
                </a:solidFill>
                <a:latin typeface="Open Sans Light"/>
                <a:ea typeface="Open Sans Light"/>
                <a:cs typeface="Open Sans Light"/>
                <a:sym typeface="Open Sans Light"/>
              </a:rPr>
              <a:t>EN-16931 </a:t>
            </a:r>
            <a:br>
              <a:rPr lang="sv-SE" sz="1400" b="0" i="0" u="none" strike="noStrike" cap="none">
                <a:solidFill>
                  <a:srgbClr val="3F3F3F"/>
                </a:solidFill>
                <a:latin typeface="Open Sans Light"/>
                <a:ea typeface="Open Sans Light"/>
                <a:cs typeface="Open Sans Light"/>
                <a:sym typeface="Open Sans Light"/>
              </a:rPr>
            </a:br>
            <a:r>
              <a:rPr lang="sv-SE" sz="1400" b="0" i="0" u="none" strike="noStrike" cap="none">
                <a:solidFill>
                  <a:srgbClr val="3F3F3F"/>
                </a:solidFill>
                <a:latin typeface="Open Sans Light"/>
                <a:ea typeface="Open Sans Light"/>
                <a:cs typeface="Open Sans Light"/>
                <a:sym typeface="Open Sans Light"/>
              </a:rPr>
              <a:t>eInvoice</a:t>
            </a:r>
            <a:endParaRPr sz="2400" b="0" i="0" u="none" strike="noStrike" cap="none">
              <a:solidFill>
                <a:srgbClr val="3F3F3F"/>
              </a:solidFill>
              <a:latin typeface="Open Sans Light"/>
              <a:ea typeface="Open Sans Light"/>
              <a:cs typeface="Open Sans Light"/>
              <a:sym typeface="Open Sans Light"/>
            </a:endParaRPr>
          </a:p>
        </p:txBody>
      </p:sp>
      <p:grpSp>
        <p:nvGrpSpPr>
          <p:cNvPr id="351" name="Google Shape;351;p41"/>
          <p:cNvGrpSpPr/>
          <p:nvPr/>
        </p:nvGrpSpPr>
        <p:grpSpPr>
          <a:xfrm>
            <a:off x="1222499" y="2099096"/>
            <a:ext cx="962025" cy="901845"/>
            <a:chOff x="4412456" y="1817947"/>
            <a:chExt cx="962025" cy="901845"/>
          </a:xfrm>
        </p:grpSpPr>
        <p:pic>
          <p:nvPicPr>
            <p:cNvPr id="352" name="Google Shape;352;p41"/>
            <p:cNvPicPr preferRelativeResize="0"/>
            <p:nvPr/>
          </p:nvPicPr>
          <p:blipFill rotWithShape="1">
            <a:blip r:embed="rId5">
              <a:alphaModFix/>
            </a:blip>
            <a:srcRect/>
            <a:stretch/>
          </p:blipFill>
          <p:spPr>
            <a:xfrm>
              <a:off x="4490906" y="1817947"/>
              <a:ext cx="757575" cy="622080"/>
            </a:xfrm>
            <a:prstGeom prst="rect">
              <a:avLst/>
            </a:prstGeom>
            <a:noFill/>
            <a:ln>
              <a:noFill/>
            </a:ln>
          </p:spPr>
        </p:pic>
        <p:sp>
          <p:nvSpPr>
            <p:cNvPr id="322" name="Google Shape;322;p41"/>
            <p:cNvSpPr txBox="1"/>
            <p:nvPr/>
          </p:nvSpPr>
          <p:spPr>
            <a:xfrm flipH="1">
              <a:off x="4412456" y="2412015"/>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1" i="0" u="none" strike="noStrike" cap="none">
                  <a:solidFill>
                    <a:srgbClr val="00B050"/>
                  </a:solidFill>
                  <a:latin typeface="Open Sans Light"/>
                  <a:ea typeface="Open Sans Light"/>
                  <a:cs typeface="Open Sans Light"/>
                  <a:sym typeface="Open Sans Light"/>
                </a:rPr>
                <a:t>Seller</a:t>
              </a:r>
              <a:endParaRPr sz="1400" b="1" i="0" u="none" strike="noStrike" cap="none">
                <a:solidFill>
                  <a:srgbClr val="00B050"/>
                </a:solidFill>
                <a:latin typeface="Open Sans Light"/>
                <a:ea typeface="Open Sans Light"/>
                <a:cs typeface="Open Sans Light"/>
                <a:sym typeface="Open Sans Light"/>
              </a:endParaRPr>
            </a:p>
          </p:txBody>
        </p:sp>
      </p:grpSp>
      <p:grpSp>
        <p:nvGrpSpPr>
          <p:cNvPr id="353" name="Google Shape;353;p41"/>
          <p:cNvGrpSpPr/>
          <p:nvPr/>
        </p:nvGrpSpPr>
        <p:grpSpPr>
          <a:xfrm>
            <a:off x="9684286" y="2101338"/>
            <a:ext cx="1000125" cy="854703"/>
            <a:chOff x="4374356" y="416318"/>
            <a:chExt cx="1000125" cy="854703"/>
          </a:xfrm>
        </p:grpSpPr>
        <p:pic>
          <p:nvPicPr>
            <p:cNvPr id="354" name="Google Shape;354;p41"/>
            <p:cNvPicPr preferRelativeResize="0"/>
            <p:nvPr/>
          </p:nvPicPr>
          <p:blipFill rotWithShape="1">
            <a:blip r:embed="rId6">
              <a:alphaModFix/>
            </a:blip>
            <a:srcRect/>
            <a:stretch/>
          </p:blipFill>
          <p:spPr>
            <a:xfrm>
              <a:off x="4374356" y="416318"/>
              <a:ext cx="874125" cy="641520"/>
            </a:xfrm>
            <a:prstGeom prst="rect">
              <a:avLst/>
            </a:prstGeom>
            <a:noFill/>
            <a:ln>
              <a:noFill/>
            </a:ln>
          </p:spPr>
        </p:pic>
        <p:sp>
          <p:nvSpPr>
            <p:cNvPr id="355" name="Google Shape;355;p41"/>
            <p:cNvSpPr txBox="1"/>
            <p:nvPr/>
          </p:nvSpPr>
          <p:spPr>
            <a:xfrm flipH="1">
              <a:off x="4412456" y="963244"/>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1" i="0" u="none" strike="noStrike" cap="none">
                  <a:solidFill>
                    <a:srgbClr val="00B050"/>
                  </a:solidFill>
                  <a:latin typeface="Open Sans Light"/>
                  <a:ea typeface="Open Sans Light"/>
                  <a:cs typeface="Open Sans Light"/>
                  <a:sym typeface="Open Sans Light"/>
                </a:rPr>
                <a:t>Buyer</a:t>
              </a:r>
              <a:endParaRPr sz="1400" b="1" i="0" u="none" strike="noStrike" cap="none">
                <a:solidFill>
                  <a:srgbClr val="00B050"/>
                </a:solidFill>
                <a:latin typeface="Open Sans Light"/>
                <a:ea typeface="Open Sans Light"/>
                <a:cs typeface="Open Sans Light"/>
                <a:sym typeface="Open Sans Light"/>
              </a:endParaRPr>
            </a:p>
          </p:txBody>
        </p:sp>
      </p:grpSp>
      <p:sp>
        <p:nvSpPr>
          <p:cNvPr id="356" name="Google Shape;356;p41"/>
          <p:cNvSpPr txBox="1"/>
          <p:nvPr/>
        </p:nvSpPr>
        <p:spPr>
          <a:xfrm>
            <a:off x="4990627" y="1196240"/>
            <a:ext cx="29637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sv-SE" sz="1800" b="0" i="0" u="none" strike="noStrike" cap="none" dirty="0">
                <a:solidFill>
                  <a:srgbClr val="000000"/>
                </a:solidFill>
                <a:latin typeface="Open Sans Light"/>
                <a:ea typeface="Open Sans Light"/>
                <a:cs typeface="Open Sans Light"/>
                <a:sym typeface="Open Sans Light"/>
              </a:rPr>
              <a:t>OpenPEPPOL </a:t>
            </a:r>
            <a:r>
              <a:rPr lang="sv-SE" sz="1800" b="0" i="0" u="none" strike="noStrike" cap="none" dirty="0" err="1">
                <a:solidFill>
                  <a:srgbClr val="000000"/>
                </a:solidFill>
                <a:latin typeface="Open Sans Light"/>
                <a:ea typeface="Open Sans Light"/>
                <a:cs typeface="Open Sans Light"/>
                <a:sym typeface="Open Sans Light"/>
              </a:rPr>
              <a:t>network</a:t>
            </a:r>
            <a:endParaRPr sz="1800" b="0" i="0" u="none" strike="noStrike" cap="none" dirty="0">
              <a:solidFill>
                <a:srgbClr val="000000"/>
              </a:solidFill>
              <a:latin typeface="Open Sans Light"/>
              <a:ea typeface="Open Sans Light"/>
              <a:cs typeface="Open Sans Light"/>
              <a:sym typeface="Open Sans Light"/>
            </a:endParaRPr>
          </a:p>
        </p:txBody>
      </p:sp>
      <p:sp>
        <p:nvSpPr>
          <p:cNvPr id="357" name="Google Shape;357;p41"/>
          <p:cNvSpPr/>
          <p:nvPr/>
        </p:nvSpPr>
        <p:spPr>
          <a:xfrm>
            <a:off x="5256593" y="1576396"/>
            <a:ext cx="1178168" cy="745509"/>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FFFFFF"/>
                </a:solidFill>
                <a:latin typeface="Open Sans Light"/>
                <a:ea typeface="Open Sans Light"/>
                <a:cs typeface="Open Sans Light"/>
                <a:sym typeface="Open Sans Light"/>
              </a:rPr>
              <a:t>Service Metadata</a:t>
            </a:r>
            <a:br>
              <a:rPr lang="sv-SE" sz="1400" b="0" i="0" u="none" strike="noStrike" cap="none">
                <a:solidFill>
                  <a:srgbClr val="FFFFFF"/>
                </a:solidFill>
                <a:latin typeface="Open Sans Light"/>
                <a:ea typeface="Open Sans Light"/>
                <a:cs typeface="Open Sans Light"/>
                <a:sym typeface="Open Sans Light"/>
              </a:rPr>
            </a:br>
            <a:r>
              <a:rPr lang="sv-SE" sz="1400" b="0" i="0" u="none" strike="noStrike" cap="none">
                <a:solidFill>
                  <a:srgbClr val="FFFFFF"/>
                </a:solidFill>
                <a:latin typeface="Open Sans Light"/>
                <a:ea typeface="Open Sans Light"/>
                <a:cs typeface="Open Sans Light"/>
                <a:sym typeface="Open Sans Light"/>
              </a:rPr>
              <a:t>Locator</a:t>
            </a:r>
            <a:endParaRPr sz="1400" b="0" i="0" u="none" strike="noStrike" cap="none">
              <a:solidFill>
                <a:srgbClr val="FFFFFF"/>
              </a:solidFill>
              <a:latin typeface="Open Sans Light"/>
              <a:ea typeface="Open Sans Light"/>
              <a:cs typeface="Open Sans Light"/>
              <a:sym typeface="Open Sans Light"/>
            </a:endParaRPr>
          </a:p>
        </p:txBody>
      </p:sp>
      <p:pic>
        <p:nvPicPr>
          <p:cNvPr id="358" name="Google Shape;358;p41"/>
          <p:cNvPicPr preferRelativeResize="0"/>
          <p:nvPr/>
        </p:nvPicPr>
        <p:blipFill rotWithShape="1">
          <a:blip r:embed="rId4">
            <a:alphaModFix/>
          </a:blip>
          <a:srcRect/>
          <a:stretch/>
        </p:blipFill>
        <p:spPr>
          <a:xfrm>
            <a:off x="10451420" y="2099096"/>
            <a:ext cx="339982" cy="279412"/>
          </a:xfrm>
          <a:prstGeom prst="rect">
            <a:avLst/>
          </a:prstGeom>
          <a:noFill/>
          <a:ln w="9525" cap="flat" cmpd="sng">
            <a:solidFill>
              <a:schemeClr val="dk1"/>
            </a:solidFill>
            <a:prstDash val="solid"/>
            <a:round/>
            <a:headEnd type="none" w="sm" len="sm"/>
            <a:tailEnd type="none" w="sm" len="sm"/>
          </a:ln>
        </p:spPr>
      </p:pic>
      <p:pic>
        <p:nvPicPr>
          <p:cNvPr id="359" name="Google Shape;359;p41"/>
          <p:cNvPicPr preferRelativeResize="0"/>
          <p:nvPr/>
        </p:nvPicPr>
        <p:blipFill rotWithShape="1">
          <a:blip r:embed="rId7">
            <a:alphaModFix/>
          </a:blip>
          <a:srcRect/>
          <a:stretch/>
        </p:blipFill>
        <p:spPr>
          <a:xfrm>
            <a:off x="1924319" y="2069865"/>
            <a:ext cx="360879" cy="315198"/>
          </a:xfrm>
          <a:prstGeom prst="rect">
            <a:avLst/>
          </a:prstGeom>
          <a:noFill/>
          <a:ln w="9525" cap="flat" cmpd="sng">
            <a:solidFill>
              <a:schemeClr val="dk1"/>
            </a:solidFill>
            <a:prstDash val="solid"/>
            <a:round/>
            <a:headEnd type="none" w="sm" len="sm"/>
            <a:tailEnd type="none" w="sm" len="sm"/>
          </a:ln>
        </p:spPr>
      </p:pic>
      <p:pic>
        <p:nvPicPr>
          <p:cNvPr id="360" name="Google Shape;360;p41"/>
          <p:cNvPicPr preferRelativeResize="0"/>
          <p:nvPr/>
        </p:nvPicPr>
        <p:blipFill rotWithShape="1">
          <a:blip r:embed="rId3">
            <a:alphaModFix/>
          </a:blip>
          <a:srcRect/>
          <a:stretch/>
        </p:blipFill>
        <p:spPr>
          <a:xfrm>
            <a:off x="5164124" y="1531383"/>
            <a:ext cx="306605" cy="292748"/>
          </a:xfrm>
          <a:prstGeom prst="rect">
            <a:avLst/>
          </a:prstGeom>
          <a:noFill/>
          <a:ln>
            <a:noFill/>
          </a:ln>
        </p:spPr>
      </p:pic>
      <p:cxnSp>
        <p:nvCxnSpPr>
          <p:cNvPr id="361" name="Google Shape;361;p41"/>
          <p:cNvCxnSpPr/>
          <p:nvPr/>
        </p:nvCxnSpPr>
        <p:spPr>
          <a:xfrm rot="10800000" flipH="1">
            <a:off x="4306277" y="1943102"/>
            <a:ext cx="908696" cy="1538775"/>
          </a:xfrm>
          <a:prstGeom prst="straightConnector1">
            <a:avLst/>
          </a:prstGeom>
          <a:noFill/>
          <a:ln w="19050" cap="flat" cmpd="sng">
            <a:solidFill>
              <a:schemeClr val="dk1"/>
            </a:solidFill>
            <a:prstDash val="lgDash"/>
            <a:round/>
            <a:headEnd type="none" w="sm" len="sm"/>
            <a:tailEnd type="triangle" w="med" len="med"/>
          </a:ln>
        </p:spPr>
      </p:cxnSp>
      <p:sp>
        <p:nvSpPr>
          <p:cNvPr id="362" name="Google Shape;362;p41"/>
          <p:cNvSpPr txBox="1"/>
          <p:nvPr/>
        </p:nvSpPr>
        <p:spPr>
          <a:xfrm rot="-3420245">
            <a:off x="4347746" y="2747319"/>
            <a:ext cx="109120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err="1">
                <a:solidFill>
                  <a:srgbClr val="3F3F3F"/>
                </a:solidFill>
                <a:latin typeface="Open Sans Light"/>
                <a:ea typeface="Open Sans Light"/>
                <a:cs typeface="Open Sans Light"/>
                <a:sym typeface="Open Sans Light"/>
              </a:rPr>
              <a:t>capability</a:t>
            </a:r>
            <a:br>
              <a:rPr lang="sv-SE" sz="1200" b="0" i="0" u="none" strike="noStrike" cap="none" dirty="0">
                <a:solidFill>
                  <a:srgbClr val="3F3F3F"/>
                </a:solidFill>
                <a:latin typeface="Open Sans Light"/>
                <a:ea typeface="Open Sans Light"/>
                <a:cs typeface="Open Sans Light"/>
                <a:sym typeface="Open Sans Light"/>
              </a:rPr>
            </a:br>
            <a:r>
              <a:rPr lang="sv-SE" sz="1200" b="0" i="0" u="none" strike="noStrike" cap="none" dirty="0">
                <a:solidFill>
                  <a:srgbClr val="3F3F3F"/>
                </a:solidFill>
                <a:latin typeface="Open Sans Light"/>
                <a:ea typeface="Open Sans Light"/>
                <a:cs typeface="Open Sans Light"/>
                <a:sym typeface="Open Sans Light"/>
              </a:rPr>
              <a:t> </a:t>
            </a:r>
            <a:r>
              <a:rPr lang="sv-SE" sz="1200" b="0" i="0" u="none" strike="noStrike" cap="none" dirty="0" err="1">
                <a:solidFill>
                  <a:srgbClr val="3F3F3F"/>
                </a:solidFill>
                <a:latin typeface="Open Sans Light"/>
                <a:ea typeface="Open Sans Light"/>
                <a:cs typeface="Open Sans Light"/>
                <a:sym typeface="Open Sans Light"/>
              </a:rPr>
              <a:t>lookup</a:t>
            </a:r>
            <a:endParaRPr sz="2000" b="0" i="0" u="none" strike="noStrike" cap="none" dirty="0">
              <a:solidFill>
                <a:srgbClr val="3F3F3F"/>
              </a:solidFill>
              <a:latin typeface="Open Sans Light"/>
              <a:ea typeface="Open Sans Light"/>
              <a:cs typeface="Open Sans Light"/>
              <a:sym typeface="Open Sans Light"/>
            </a:endParaRPr>
          </a:p>
        </p:txBody>
      </p:sp>
      <p:sp>
        <p:nvSpPr>
          <p:cNvPr id="363" name="Google Shape;363;p41"/>
          <p:cNvSpPr txBox="1"/>
          <p:nvPr/>
        </p:nvSpPr>
        <p:spPr>
          <a:xfrm>
            <a:off x="2675016" y="40345"/>
            <a:ext cx="6625952" cy="766989"/>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1950"/>
              <a:buFont typeface="Arial"/>
              <a:buNone/>
            </a:pPr>
            <a:r>
              <a:rPr lang="sv-SE" sz="1950" b="0" i="0" u="none" strike="noStrike" cap="none">
                <a:solidFill>
                  <a:srgbClr val="3F3F3F"/>
                </a:solidFill>
                <a:latin typeface="Open Sans Light"/>
                <a:ea typeface="Open Sans Light"/>
                <a:cs typeface="Open Sans Light"/>
                <a:sym typeface="Open Sans Light"/>
              </a:rPr>
              <a:t>Readiness of eInvoices (continued): Fully developed eInvoice infrastructure – actions 1.1.1 – 1.1.3 ,1.1.9</a:t>
            </a:r>
            <a:endParaRPr sz="2925" b="0" i="0" u="none" strike="noStrike" cap="none">
              <a:solidFill>
                <a:srgbClr val="3F3F3F"/>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2"/>
          <p:cNvSpPr txBox="1">
            <a:spLocks noGrp="1"/>
          </p:cNvSpPr>
          <p:nvPr>
            <p:ph type="title" idx="4294967295"/>
          </p:nvPr>
        </p:nvSpPr>
        <p:spPr>
          <a:xfrm>
            <a:off x="1631504" y="1013478"/>
            <a:ext cx="8928512" cy="79251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F3F3F"/>
              </a:buClr>
              <a:buSzPts val="4400"/>
              <a:buFont typeface="Open Sans Light"/>
              <a:buNone/>
            </a:pPr>
            <a:r>
              <a:rPr lang="sv-SE" sz="3200"/>
              <a:t>Readiness of eReceipt</a:t>
            </a:r>
            <a:endParaRPr sz="3200"/>
          </a:p>
        </p:txBody>
      </p:sp>
      <p:sp>
        <p:nvSpPr>
          <p:cNvPr id="369" name="Google Shape;369;p42"/>
          <p:cNvSpPr txBox="1">
            <a:spLocks noGrp="1"/>
          </p:cNvSpPr>
          <p:nvPr>
            <p:ph type="body" idx="4294967295"/>
          </p:nvPr>
        </p:nvSpPr>
        <p:spPr>
          <a:xfrm>
            <a:off x="1089891" y="1922304"/>
            <a:ext cx="4861613" cy="4044107"/>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sv-SE" sz="1185" b="1"/>
              <a:t>Goal</a:t>
            </a:r>
            <a:endParaRPr sz="1185" b="1"/>
          </a:p>
          <a:p>
            <a:pPr marL="114300" lvl="0" indent="0" algn="l" rtl="0">
              <a:lnSpc>
                <a:spcPct val="90000"/>
              </a:lnSpc>
              <a:spcBef>
                <a:spcPts val="1000"/>
              </a:spcBef>
              <a:spcAft>
                <a:spcPts val="0"/>
              </a:spcAft>
              <a:buSzPts val="1800"/>
              <a:buNone/>
            </a:pPr>
            <a:r>
              <a:rPr lang="sv-SE" sz="1185"/>
              <a:t>A standardized, cross-border network for sending and receiving eReceipts for bookkeeping and auditing purposes. </a:t>
            </a:r>
            <a:endParaRPr sz="1550"/>
          </a:p>
          <a:p>
            <a:pPr marL="114300" lvl="0" indent="0" algn="l" rtl="0">
              <a:lnSpc>
                <a:spcPct val="90000"/>
              </a:lnSpc>
              <a:spcBef>
                <a:spcPts val="1000"/>
              </a:spcBef>
              <a:spcAft>
                <a:spcPts val="0"/>
              </a:spcAft>
              <a:buSzPts val="1800"/>
              <a:buNone/>
            </a:pPr>
            <a:r>
              <a:rPr lang="sv-SE" sz="1185" b="1"/>
              <a:t>Steps</a:t>
            </a:r>
            <a:endParaRPr sz="1185" b="1"/>
          </a:p>
          <a:p>
            <a:pPr marL="457200" lvl="0" indent="-342900" algn="l" rtl="0">
              <a:lnSpc>
                <a:spcPct val="90000"/>
              </a:lnSpc>
              <a:spcBef>
                <a:spcPts val="1000"/>
              </a:spcBef>
              <a:spcAft>
                <a:spcPts val="0"/>
              </a:spcAft>
              <a:buClr>
                <a:srgbClr val="3F3F3F"/>
              </a:buClr>
              <a:buSzPts val="1800"/>
              <a:buChar char="•"/>
            </a:pPr>
            <a:r>
              <a:rPr lang="sv-SE" sz="1185"/>
              <a:t>Standardize the content of eReceipt</a:t>
            </a:r>
            <a:endParaRPr sz="1185"/>
          </a:p>
          <a:p>
            <a:pPr marL="457200" lvl="0" indent="-342900" algn="l" rtl="0">
              <a:lnSpc>
                <a:spcPct val="90000"/>
              </a:lnSpc>
              <a:spcBef>
                <a:spcPts val="1000"/>
              </a:spcBef>
              <a:spcAft>
                <a:spcPts val="0"/>
              </a:spcAft>
              <a:buClr>
                <a:srgbClr val="3F3F3F"/>
              </a:buClr>
              <a:buSzPts val="1800"/>
              <a:buChar char="•"/>
            </a:pPr>
            <a:r>
              <a:rPr lang="sv-SE" sz="1185"/>
              <a:t>Implement eReceipt in OpenPeppol network, connecting to the PoS</a:t>
            </a:r>
            <a:endParaRPr sz="1185"/>
          </a:p>
          <a:p>
            <a:pPr marL="457200" lvl="0" indent="-342900" algn="l" rtl="0">
              <a:lnSpc>
                <a:spcPct val="90000"/>
              </a:lnSpc>
              <a:spcBef>
                <a:spcPts val="1000"/>
              </a:spcBef>
              <a:spcAft>
                <a:spcPts val="0"/>
              </a:spcAft>
              <a:buClr>
                <a:srgbClr val="3F3F3F"/>
              </a:buClr>
              <a:buSzPts val="1800"/>
              <a:buChar char="•"/>
            </a:pPr>
            <a:r>
              <a:rPr lang="sv-SE" sz="1185"/>
              <a:t>Implement eReceipts in Business systems</a:t>
            </a:r>
            <a:endParaRPr sz="1185"/>
          </a:p>
          <a:p>
            <a:pPr marL="457200" lvl="0" indent="-342900" algn="l" rtl="0">
              <a:lnSpc>
                <a:spcPct val="90000"/>
              </a:lnSpc>
              <a:spcBef>
                <a:spcPts val="1000"/>
              </a:spcBef>
              <a:spcAft>
                <a:spcPts val="0"/>
              </a:spcAft>
              <a:buClr>
                <a:srgbClr val="3F3F3F"/>
              </a:buClr>
              <a:buSzPts val="1800"/>
              <a:buChar char="•"/>
            </a:pPr>
            <a:r>
              <a:rPr lang="sv-SE" sz="1185"/>
              <a:t>Implement mapping and routing from national eReceipts systems to the OpenPeppol network</a:t>
            </a:r>
            <a:endParaRPr sz="1185"/>
          </a:p>
          <a:p>
            <a:pPr marL="457200" lvl="0" indent="-342900" algn="l" rtl="0">
              <a:lnSpc>
                <a:spcPct val="90000"/>
              </a:lnSpc>
              <a:spcBef>
                <a:spcPts val="1000"/>
              </a:spcBef>
              <a:spcAft>
                <a:spcPts val="0"/>
              </a:spcAft>
              <a:buClr>
                <a:srgbClr val="3F3F3F"/>
              </a:buClr>
              <a:buSzPts val="1800"/>
              <a:buChar char="•"/>
            </a:pPr>
            <a:r>
              <a:rPr lang="sv-SE" sz="1185"/>
              <a:t>Mobile payment services send eReceipts</a:t>
            </a:r>
            <a:endParaRPr sz="1185"/>
          </a:p>
          <a:p>
            <a:pPr marL="114300" lvl="0" indent="0" algn="l" rtl="0">
              <a:lnSpc>
                <a:spcPct val="90000"/>
              </a:lnSpc>
              <a:spcBef>
                <a:spcPts val="1000"/>
              </a:spcBef>
              <a:spcAft>
                <a:spcPts val="0"/>
              </a:spcAft>
              <a:buClr>
                <a:srgbClr val="3F3F3F"/>
              </a:buClr>
              <a:buSzPts val="1800"/>
              <a:buNone/>
            </a:pPr>
            <a:r>
              <a:rPr lang="sv-SE" sz="1185" b="1"/>
              <a:t>Readiness for adoption: Medium</a:t>
            </a:r>
            <a:endParaRPr/>
          </a:p>
          <a:p>
            <a:pPr marL="457200" lvl="0" indent="-355600" algn="l" rtl="0">
              <a:lnSpc>
                <a:spcPct val="90000"/>
              </a:lnSpc>
              <a:spcBef>
                <a:spcPts val="1000"/>
              </a:spcBef>
              <a:spcAft>
                <a:spcPts val="0"/>
              </a:spcAft>
              <a:buSzPts val="2000"/>
              <a:buChar char="•"/>
            </a:pPr>
            <a:r>
              <a:rPr lang="sv-SE" sz="1185"/>
              <a:t>Several  networks exist but interoperability and portability needs to be improved (4-corner model)</a:t>
            </a:r>
            <a:endParaRPr/>
          </a:p>
          <a:p>
            <a:pPr marL="457200" lvl="0" indent="-355600" algn="l" rtl="0">
              <a:lnSpc>
                <a:spcPct val="90000"/>
              </a:lnSpc>
              <a:spcBef>
                <a:spcPts val="1000"/>
              </a:spcBef>
              <a:spcAft>
                <a:spcPts val="0"/>
              </a:spcAft>
              <a:buSzPts val="2000"/>
              <a:buChar char="•"/>
            </a:pPr>
            <a:r>
              <a:rPr lang="sv-SE" sz="1185"/>
              <a:t>eReceipt standardization is ongoing</a:t>
            </a:r>
            <a:endParaRPr sz="1185"/>
          </a:p>
          <a:p>
            <a:pPr marL="457200" lvl="0" indent="-228600" algn="l" rtl="0">
              <a:lnSpc>
                <a:spcPct val="90000"/>
              </a:lnSpc>
              <a:spcBef>
                <a:spcPts val="1000"/>
              </a:spcBef>
              <a:spcAft>
                <a:spcPts val="0"/>
              </a:spcAft>
              <a:buSzPts val="2000"/>
              <a:buNone/>
            </a:pPr>
            <a:endParaRPr sz="1185"/>
          </a:p>
          <a:p>
            <a:pPr marL="114300" lvl="0" indent="0" algn="l" rtl="0">
              <a:lnSpc>
                <a:spcPct val="90000"/>
              </a:lnSpc>
              <a:spcBef>
                <a:spcPts val="1000"/>
              </a:spcBef>
              <a:spcAft>
                <a:spcPts val="0"/>
              </a:spcAft>
              <a:buClr>
                <a:srgbClr val="3F3F3F"/>
              </a:buClr>
              <a:buSzPts val="1800"/>
              <a:buNone/>
            </a:pPr>
            <a:endParaRPr sz="1185"/>
          </a:p>
        </p:txBody>
      </p:sp>
      <p:sp>
        <p:nvSpPr>
          <p:cNvPr id="370" name="Google Shape;370;p42"/>
          <p:cNvSpPr txBox="1">
            <a:spLocks noGrp="1"/>
          </p:cNvSpPr>
          <p:nvPr>
            <p:ph type="body" idx="4294967295"/>
          </p:nvPr>
        </p:nvSpPr>
        <p:spPr>
          <a:xfrm>
            <a:off x="6240016" y="1922304"/>
            <a:ext cx="4870436" cy="4044107"/>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2000"/>
              <a:buNone/>
            </a:pPr>
            <a:r>
              <a:rPr lang="sv-SE" sz="1400" b="1"/>
              <a:t>Possible Application or technical services required</a:t>
            </a:r>
            <a:endParaRPr sz="1400" b="1"/>
          </a:p>
        </p:txBody>
      </p:sp>
      <p:sp>
        <p:nvSpPr>
          <p:cNvPr id="371" name="Google Shape;371;p42"/>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sv-SE" sz="800" b="0" i="0" u="none" strike="noStrike" cap="none">
                <a:solidFill>
                  <a:srgbClr val="888888"/>
                </a:solidFill>
                <a:latin typeface="Open Sans Light"/>
                <a:ea typeface="Open Sans Light"/>
                <a:cs typeface="Open Sans Light"/>
                <a:sym typeface="Open Sans Light"/>
              </a:rPr>
              <a:t>14</a:t>
            </a:fld>
            <a:endParaRPr sz="800" b="0" i="0" u="none" strike="noStrike" cap="none">
              <a:solidFill>
                <a:srgbClr val="888888"/>
              </a:solidFill>
              <a:latin typeface="Open Sans Light"/>
              <a:ea typeface="Open Sans Light"/>
              <a:cs typeface="Open Sans Light"/>
              <a:sym typeface="Open Sans Light"/>
            </a:endParaRPr>
          </a:p>
        </p:txBody>
      </p:sp>
      <p:sp>
        <p:nvSpPr>
          <p:cNvPr id="372" name="Google Shape;372;p42"/>
          <p:cNvSpPr/>
          <p:nvPr/>
        </p:nvSpPr>
        <p:spPr>
          <a:xfrm>
            <a:off x="6539638" y="2428817"/>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eReceipt creation service</a:t>
            </a:r>
            <a:endParaRPr sz="1400" b="0" i="0" u="none" strike="noStrike" cap="none">
              <a:solidFill>
                <a:srgbClr val="000000"/>
              </a:solidFill>
              <a:latin typeface="Arial"/>
              <a:ea typeface="Arial"/>
              <a:cs typeface="Arial"/>
              <a:sym typeface="Arial"/>
            </a:endParaRPr>
          </a:p>
        </p:txBody>
      </p:sp>
      <p:sp>
        <p:nvSpPr>
          <p:cNvPr id="373" name="Google Shape;373;p42"/>
          <p:cNvSpPr/>
          <p:nvPr/>
        </p:nvSpPr>
        <p:spPr>
          <a:xfrm>
            <a:off x="7652492" y="2428817"/>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Interface for payment verification</a:t>
            </a:r>
            <a:endParaRPr sz="1050" b="1" i="0" u="none" strike="noStrike" cap="none">
              <a:solidFill>
                <a:schemeClr val="lt1"/>
              </a:solidFill>
              <a:latin typeface="Open Sans Light"/>
              <a:ea typeface="Open Sans Light"/>
              <a:cs typeface="Open Sans Light"/>
              <a:sym typeface="Open Sans Light"/>
            </a:endParaRPr>
          </a:p>
        </p:txBody>
      </p:sp>
      <p:sp>
        <p:nvSpPr>
          <p:cNvPr id="374" name="Google Shape;374;p42"/>
          <p:cNvSpPr/>
          <p:nvPr/>
        </p:nvSpPr>
        <p:spPr>
          <a:xfrm>
            <a:off x="8765346" y="2428817"/>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Interface for receipt delivery </a:t>
            </a:r>
            <a:endParaRPr sz="1400" b="0" i="0" u="none" strike="noStrike" cap="none">
              <a:solidFill>
                <a:srgbClr val="000000"/>
              </a:solidFill>
              <a:latin typeface="Arial"/>
              <a:ea typeface="Arial"/>
              <a:cs typeface="Arial"/>
              <a:sym typeface="Arial"/>
            </a:endParaRPr>
          </a:p>
        </p:txBody>
      </p:sp>
      <p:sp>
        <p:nvSpPr>
          <p:cNvPr id="375" name="Google Shape;375;p42"/>
          <p:cNvSpPr/>
          <p:nvPr/>
        </p:nvSpPr>
        <p:spPr>
          <a:xfrm>
            <a:off x="6539638" y="3096063"/>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eReceipt translation service</a:t>
            </a:r>
            <a:endParaRPr sz="1400" b="0" i="0" u="none" strike="noStrike" cap="none">
              <a:solidFill>
                <a:srgbClr val="000000"/>
              </a:solidFill>
              <a:latin typeface="Arial"/>
              <a:ea typeface="Arial"/>
              <a:cs typeface="Arial"/>
              <a:sym typeface="Arial"/>
            </a:endParaRPr>
          </a:p>
        </p:txBody>
      </p:sp>
      <p:sp>
        <p:nvSpPr>
          <p:cNvPr id="376" name="Google Shape;376;p42"/>
          <p:cNvSpPr/>
          <p:nvPr/>
        </p:nvSpPr>
        <p:spPr>
          <a:xfrm>
            <a:off x="7675457" y="4316770"/>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Company ID verfication service</a:t>
            </a:r>
            <a:endParaRPr sz="1400" b="0" i="0" u="none" strike="noStrike" cap="none">
              <a:solidFill>
                <a:srgbClr val="000000"/>
              </a:solidFill>
              <a:latin typeface="Arial"/>
              <a:ea typeface="Arial"/>
              <a:cs typeface="Arial"/>
              <a:sym typeface="Arial"/>
            </a:endParaRPr>
          </a:p>
        </p:txBody>
      </p:sp>
      <p:sp>
        <p:nvSpPr>
          <p:cNvPr id="377" name="Google Shape;377;p42"/>
          <p:cNvSpPr/>
          <p:nvPr/>
        </p:nvSpPr>
        <p:spPr>
          <a:xfrm>
            <a:off x="7675457" y="3113583"/>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eReceipt archiving service</a:t>
            </a:r>
            <a:endParaRPr sz="1400" b="0" i="0" u="none" strike="noStrike" cap="none">
              <a:solidFill>
                <a:srgbClr val="000000"/>
              </a:solidFill>
              <a:latin typeface="Arial"/>
              <a:ea typeface="Arial"/>
              <a:cs typeface="Arial"/>
              <a:sym typeface="Arial"/>
            </a:endParaRPr>
          </a:p>
        </p:txBody>
      </p:sp>
      <p:sp>
        <p:nvSpPr>
          <p:cNvPr id="378" name="Google Shape;378;p42"/>
          <p:cNvSpPr/>
          <p:nvPr/>
        </p:nvSpPr>
        <p:spPr>
          <a:xfrm>
            <a:off x="6539638" y="4316771"/>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sv-SE" sz="1000" b="1" i="0" u="none" strike="noStrike" cap="none">
                <a:solidFill>
                  <a:schemeClr val="lt1"/>
                </a:solidFill>
                <a:latin typeface="Open Sans Light"/>
                <a:ea typeface="Open Sans Light"/>
                <a:cs typeface="Open Sans Light"/>
                <a:sym typeface="Open Sans Light"/>
              </a:rPr>
              <a:t>eReceipt routing register</a:t>
            </a:r>
            <a:endParaRPr sz="1400" b="0" i="0" u="none" strike="noStrike" cap="none">
              <a:solidFill>
                <a:srgbClr val="000000"/>
              </a:solidFill>
              <a:latin typeface="Arial"/>
              <a:ea typeface="Arial"/>
              <a:cs typeface="Arial"/>
              <a:sym typeface="Arial"/>
            </a:endParaRPr>
          </a:p>
        </p:txBody>
      </p:sp>
      <p:sp>
        <p:nvSpPr>
          <p:cNvPr id="379" name="Google Shape;379;p42"/>
          <p:cNvSpPr/>
          <p:nvPr/>
        </p:nvSpPr>
        <p:spPr>
          <a:xfrm>
            <a:off x="9974638" y="2428817"/>
            <a:ext cx="300147" cy="1887954"/>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0" name="Google Shape;380;p42"/>
          <p:cNvSpPr txBox="1"/>
          <p:nvPr/>
        </p:nvSpPr>
        <p:spPr>
          <a:xfrm>
            <a:off x="10359442" y="3096061"/>
            <a:ext cx="112710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Services for SME’s</a:t>
            </a:r>
            <a:endParaRPr sz="1400" b="0" i="0" u="none" strike="noStrike" cap="none">
              <a:solidFill>
                <a:srgbClr val="000000"/>
              </a:solidFill>
              <a:latin typeface="Open Sans"/>
              <a:ea typeface="Open Sans"/>
              <a:cs typeface="Open Sans"/>
              <a:sym typeface="Open Sans"/>
            </a:endParaRPr>
          </a:p>
        </p:txBody>
      </p:sp>
      <p:sp>
        <p:nvSpPr>
          <p:cNvPr id="381" name="Google Shape;381;p42"/>
          <p:cNvSpPr/>
          <p:nvPr/>
        </p:nvSpPr>
        <p:spPr>
          <a:xfrm>
            <a:off x="9974638" y="4328681"/>
            <a:ext cx="300147" cy="1250695"/>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2" name="Google Shape;382;p42"/>
          <p:cNvSpPr txBox="1"/>
          <p:nvPr/>
        </p:nvSpPr>
        <p:spPr>
          <a:xfrm>
            <a:off x="10316176" y="4692981"/>
            <a:ext cx="14052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Government agency services</a:t>
            </a:r>
            <a:endParaRPr sz="1400" b="0" i="0" u="none" strike="noStrike" cap="none">
              <a:solidFill>
                <a:srgbClr val="000000"/>
              </a:solidFill>
              <a:latin typeface="Open Sans"/>
              <a:ea typeface="Open Sans"/>
              <a:cs typeface="Open Sans"/>
              <a:sym typeface="Open Sans"/>
            </a:endParaRPr>
          </a:p>
        </p:txBody>
      </p:sp>
      <p:sp>
        <p:nvSpPr>
          <p:cNvPr id="383" name="Google Shape;383;p42"/>
          <p:cNvSpPr/>
          <p:nvPr/>
        </p:nvSpPr>
        <p:spPr>
          <a:xfrm>
            <a:off x="8765346" y="3096063"/>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OpenPeppol Network</a:t>
            </a:r>
            <a:endParaRPr sz="1050" b="1" i="0" u="none" strike="noStrike" cap="none">
              <a:solidFill>
                <a:schemeClr val="lt1"/>
              </a:solidFill>
              <a:latin typeface="Open Sans Light"/>
              <a:ea typeface="Open Sans Light"/>
              <a:cs typeface="Open Sans Light"/>
              <a:sym typeface="Open Sans Light"/>
            </a:endParaRPr>
          </a:p>
        </p:txBody>
      </p:sp>
      <p:sp>
        <p:nvSpPr>
          <p:cNvPr id="384" name="Google Shape;384;p42"/>
          <p:cNvSpPr/>
          <p:nvPr/>
        </p:nvSpPr>
        <p:spPr>
          <a:xfrm>
            <a:off x="8822803" y="4316769"/>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eReceipt  standard</a:t>
            </a:r>
            <a:endParaRPr sz="1050" b="1" i="0" u="none" strike="noStrike" cap="none">
              <a:solidFill>
                <a:schemeClr val="lt1"/>
              </a:solidFill>
              <a:latin typeface="Open Sans Light"/>
              <a:ea typeface="Open Sans Light"/>
              <a:cs typeface="Open Sans Light"/>
              <a:sym typeface="Open Sans Light"/>
            </a:endParaRPr>
          </a:p>
        </p:txBody>
      </p:sp>
      <p:sp>
        <p:nvSpPr>
          <p:cNvPr id="385" name="Google Shape;385;p42"/>
          <p:cNvSpPr/>
          <p:nvPr/>
        </p:nvSpPr>
        <p:spPr>
          <a:xfrm>
            <a:off x="6552191" y="5799224"/>
            <a:ext cx="294600" cy="1647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386" name="Google Shape;386;p42"/>
          <p:cNvSpPr txBox="1"/>
          <p:nvPr/>
        </p:nvSpPr>
        <p:spPr>
          <a:xfrm>
            <a:off x="6833972" y="5738583"/>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Existing fit or partial fit  solutions</a:t>
            </a:r>
            <a:endParaRPr sz="1200" b="0" i="0" u="none" strike="noStrike" cap="none">
              <a:solidFill>
                <a:srgbClr val="000000"/>
              </a:solidFill>
              <a:latin typeface="Arial"/>
              <a:ea typeface="Arial"/>
              <a:cs typeface="Arial"/>
              <a:sym typeface="Arial"/>
            </a:endParaRPr>
          </a:p>
        </p:txBody>
      </p:sp>
      <p:sp>
        <p:nvSpPr>
          <p:cNvPr id="387" name="Google Shape;387;p42"/>
          <p:cNvSpPr/>
          <p:nvPr/>
        </p:nvSpPr>
        <p:spPr>
          <a:xfrm>
            <a:off x="8879868" y="5813651"/>
            <a:ext cx="294600" cy="1647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388" name="Google Shape;388;p42"/>
          <p:cNvSpPr txBox="1"/>
          <p:nvPr/>
        </p:nvSpPr>
        <p:spPr>
          <a:xfrm>
            <a:off x="9159797" y="5742101"/>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Further development needed</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3"/>
          <p:cNvSpPr/>
          <p:nvPr/>
        </p:nvSpPr>
        <p:spPr>
          <a:xfrm>
            <a:off x="3008281" y="1850224"/>
            <a:ext cx="1799405" cy="3147024"/>
          </a:xfrm>
          <a:prstGeom prst="rect">
            <a:avLst/>
          </a:prstGeom>
          <a:solidFill>
            <a:schemeClr val="accent4"/>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4" name="Google Shape;394;p43"/>
          <p:cNvSpPr txBox="1">
            <a:spLocks noGrp="1"/>
          </p:cNvSpPr>
          <p:nvPr>
            <p:ph type="title" idx="4294967295"/>
          </p:nvPr>
        </p:nvSpPr>
        <p:spPr>
          <a:xfrm>
            <a:off x="1604005" y="282831"/>
            <a:ext cx="8928512" cy="93610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000"/>
              <a:buNone/>
            </a:pPr>
            <a:r>
              <a:rPr lang="sv-SE" sz="2000"/>
              <a:t>Readiness of eReceipt (continued): Mapping and routing of eReceipts – action 1.1.15, 1.1.16</a:t>
            </a:r>
            <a:endParaRPr/>
          </a:p>
        </p:txBody>
      </p:sp>
      <p:sp>
        <p:nvSpPr>
          <p:cNvPr id="395" name="Google Shape;395;p43"/>
          <p:cNvSpPr txBox="1">
            <a:spLocks noGrp="1"/>
          </p:cNvSpPr>
          <p:nvPr>
            <p:ph type="dt" idx="4294967295"/>
          </p:nvPr>
        </p:nvSpPr>
        <p:spPr>
          <a:xfrm>
            <a:off x="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sv-SE"/>
              <a:t>2020-02-09</a:t>
            </a:r>
            <a:endParaRPr/>
          </a:p>
        </p:txBody>
      </p:sp>
      <p:sp>
        <p:nvSpPr>
          <p:cNvPr id="396" name="Google Shape;396;p43"/>
          <p:cNvSpPr/>
          <p:nvPr/>
        </p:nvSpPr>
        <p:spPr>
          <a:xfrm>
            <a:off x="3163775" y="2221152"/>
            <a:ext cx="1470762" cy="1066172"/>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Cash register</a:t>
            </a:r>
            <a:endParaRPr sz="1400" b="0" i="0" u="none" strike="noStrike" cap="none">
              <a:solidFill>
                <a:srgbClr val="000000"/>
              </a:solidFill>
              <a:latin typeface="Arial"/>
              <a:ea typeface="Arial"/>
              <a:cs typeface="Arial"/>
              <a:sym typeface="Arial"/>
            </a:endParaRPr>
          </a:p>
        </p:txBody>
      </p:sp>
      <p:sp>
        <p:nvSpPr>
          <p:cNvPr id="397" name="Google Shape;397;p43"/>
          <p:cNvSpPr/>
          <p:nvPr/>
        </p:nvSpPr>
        <p:spPr>
          <a:xfrm>
            <a:off x="7258751" y="1175930"/>
            <a:ext cx="1264218" cy="852674"/>
          </a:xfrm>
          <a:prstGeom prst="roundRect">
            <a:avLst>
              <a:gd name="adj" fmla="val 16667"/>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eReceipt routing register</a:t>
            </a:r>
            <a:endParaRPr sz="1400" b="0" i="0" u="none" strike="noStrike" cap="none">
              <a:solidFill>
                <a:srgbClr val="000000"/>
              </a:solidFill>
              <a:latin typeface="Arial"/>
              <a:ea typeface="Arial"/>
              <a:cs typeface="Arial"/>
              <a:sym typeface="Arial"/>
            </a:endParaRPr>
          </a:p>
        </p:txBody>
      </p:sp>
      <p:cxnSp>
        <p:nvCxnSpPr>
          <p:cNvPr id="398" name="Google Shape;398;p43"/>
          <p:cNvCxnSpPr>
            <a:endCxn id="399" idx="1"/>
          </p:cNvCxnSpPr>
          <p:nvPr/>
        </p:nvCxnSpPr>
        <p:spPr>
          <a:xfrm>
            <a:off x="2277311" y="2754238"/>
            <a:ext cx="3003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00" name="Google Shape;400;p43"/>
          <p:cNvSpPr/>
          <p:nvPr/>
        </p:nvSpPr>
        <p:spPr>
          <a:xfrm>
            <a:off x="6150513" y="2372349"/>
            <a:ext cx="1101332" cy="763777"/>
          </a:xfrm>
          <a:prstGeom prst="roundRect">
            <a:avLst>
              <a:gd name="adj" fmla="val 16667"/>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eReceipt routing service</a:t>
            </a:r>
            <a:endParaRPr sz="1400" b="0" i="0" u="none" strike="noStrike" cap="none">
              <a:solidFill>
                <a:srgbClr val="000000"/>
              </a:solidFill>
              <a:latin typeface="Arial"/>
              <a:ea typeface="Arial"/>
              <a:cs typeface="Arial"/>
              <a:sym typeface="Arial"/>
            </a:endParaRPr>
          </a:p>
        </p:txBody>
      </p:sp>
      <p:sp>
        <p:nvSpPr>
          <p:cNvPr id="401" name="Google Shape;401;p43"/>
          <p:cNvSpPr/>
          <p:nvPr/>
        </p:nvSpPr>
        <p:spPr>
          <a:xfrm>
            <a:off x="1138686" y="4812938"/>
            <a:ext cx="1233007" cy="822381"/>
          </a:xfrm>
          <a:prstGeom prst="roundRect">
            <a:avLst>
              <a:gd name="adj" fmla="val 16667"/>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eReceipt archiving service</a:t>
            </a:r>
            <a:endParaRPr sz="1400" b="0" i="0" u="none" strike="noStrike" cap="none">
              <a:solidFill>
                <a:srgbClr val="000000"/>
              </a:solidFill>
              <a:latin typeface="Arial"/>
              <a:ea typeface="Arial"/>
              <a:cs typeface="Arial"/>
              <a:sym typeface="Arial"/>
            </a:endParaRPr>
          </a:p>
        </p:txBody>
      </p:sp>
      <p:cxnSp>
        <p:nvCxnSpPr>
          <p:cNvPr id="402" name="Google Shape;402;p43"/>
          <p:cNvCxnSpPr/>
          <p:nvPr/>
        </p:nvCxnSpPr>
        <p:spPr>
          <a:xfrm>
            <a:off x="1559496" y="3186286"/>
            <a:ext cx="0" cy="1626652"/>
          </a:xfrm>
          <a:prstGeom prst="straightConnector1">
            <a:avLst/>
          </a:prstGeom>
          <a:noFill/>
          <a:ln w="38100" cap="flat" cmpd="sng">
            <a:solidFill>
              <a:schemeClr val="dk1"/>
            </a:solidFill>
            <a:prstDash val="lgDash"/>
            <a:round/>
            <a:headEnd type="none" w="sm" len="sm"/>
            <a:tailEnd type="triangle" w="med" len="med"/>
          </a:ln>
          <a:effectLst>
            <a:outerShdw blurRad="40000" dist="23000" dir="5400000" rotWithShape="0">
              <a:srgbClr val="000000">
                <a:alpha val="34117"/>
              </a:srgbClr>
            </a:outerShdw>
          </a:effectLst>
        </p:spPr>
      </p:cxnSp>
      <p:sp>
        <p:nvSpPr>
          <p:cNvPr id="403" name="Google Shape;403;p43"/>
          <p:cNvSpPr txBox="1"/>
          <p:nvPr/>
        </p:nvSpPr>
        <p:spPr>
          <a:xfrm>
            <a:off x="869081" y="1336919"/>
            <a:ext cx="322551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err="1">
                <a:solidFill>
                  <a:srgbClr val="3F3F3F"/>
                </a:solidFill>
                <a:latin typeface="Open Sans Light"/>
                <a:ea typeface="Open Sans Light"/>
                <a:cs typeface="Open Sans Light"/>
                <a:sym typeface="Open Sans Light"/>
              </a:rPr>
              <a:t>Registered</a:t>
            </a:r>
            <a:r>
              <a:rPr lang="sv-SE" sz="1200" b="0" i="0" u="none" strike="noStrike" cap="none" dirty="0">
                <a:solidFill>
                  <a:srgbClr val="3F3F3F"/>
                </a:solidFill>
                <a:latin typeface="Open Sans Light"/>
                <a:ea typeface="Open Sans Light"/>
                <a:cs typeface="Open Sans Light"/>
                <a:sym typeface="Open Sans Light"/>
              </a:rPr>
              <a:t> as endpoint for </a:t>
            </a:r>
            <a:r>
              <a:rPr lang="sv-SE" sz="1200" b="0" i="0" u="none" strike="noStrike" cap="none" dirty="0" err="1">
                <a:solidFill>
                  <a:srgbClr val="3F3F3F"/>
                </a:solidFill>
                <a:latin typeface="Open Sans Light"/>
                <a:ea typeface="Open Sans Light"/>
                <a:cs typeface="Open Sans Light"/>
                <a:sym typeface="Open Sans Light"/>
              </a:rPr>
              <a:t>this</a:t>
            </a:r>
            <a:r>
              <a:rPr lang="sv-SE" sz="1200" b="0" i="0" u="none" strike="noStrike" cap="none" dirty="0">
                <a:solidFill>
                  <a:srgbClr val="3F3F3F"/>
                </a:solidFill>
                <a:latin typeface="Open Sans Light"/>
                <a:ea typeface="Open Sans Light"/>
                <a:cs typeface="Open Sans Light"/>
                <a:sym typeface="Open Sans Light"/>
              </a:rPr>
              <a:t> </a:t>
            </a:r>
            <a:r>
              <a:rPr lang="sv-SE" sz="1200" b="0" i="0" u="none" strike="noStrike" cap="none" dirty="0" err="1">
                <a:solidFill>
                  <a:srgbClr val="3F3F3F"/>
                </a:solidFill>
                <a:latin typeface="Open Sans Light"/>
                <a:ea typeface="Open Sans Light"/>
                <a:cs typeface="Open Sans Light"/>
                <a:sym typeface="Open Sans Light"/>
              </a:rPr>
              <a:t>customer</a:t>
            </a:r>
            <a:r>
              <a:rPr lang="sv-SE" sz="1200" b="0" i="0" u="none" strike="noStrike" cap="none" dirty="0">
                <a:solidFill>
                  <a:srgbClr val="3F3F3F"/>
                </a:solidFill>
                <a:latin typeface="Open Sans Light"/>
                <a:ea typeface="Open Sans Light"/>
                <a:cs typeface="Open Sans Light"/>
                <a:sym typeface="Open Sans Light"/>
              </a:rPr>
              <a:t> </a:t>
            </a:r>
            <a:endParaRPr sz="1400" b="0" i="0" u="none" strike="noStrike" cap="none" dirty="0">
              <a:solidFill>
                <a:srgbClr val="000000"/>
              </a:solidFill>
              <a:latin typeface="Arial"/>
              <a:ea typeface="Arial"/>
              <a:cs typeface="Arial"/>
              <a:sym typeface="Arial"/>
            </a:endParaRPr>
          </a:p>
        </p:txBody>
      </p:sp>
      <p:sp>
        <p:nvSpPr>
          <p:cNvPr id="399" name="Google Shape;399;p43"/>
          <p:cNvSpPr/>
          <p:nvPr/>
        </p:nvSpPr>
        <p:spPr>
          <a:xfrm>
            <a:off x="2577611" y="2631302"/>
            <a:ext cx="285800" cy="245872"/>
          </a:xfrm>
          <a:prstGeom prst="diamond">
            <a:avLst/>
          </a:prstGeom>
          <a:solidFill>
            <a:schemeClr val="lt1"/>
          </a:solidFill>
          <a:ln w="25400" cap="flat" cmpd="sng">
            <a:solidFill>
              <a:schemeClr val="dk1"/>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Light"/>
              <a:ea typeface="Open Sans Light"/>
              <a:cs typeface="Open Sans Light"/>
              <a:sym typeface="Open Sans Light"/>
            </a:endParaRPr>
          </a:p>
        </p:txBody>
      </p:sp>
      <p:cxnSp>
        <p:nvCxnSpPr>
          <p:cNvPr id="404" name="Google Shape;404;p43"/>
          <p:cNvCxnSpPr>
            <a:stCxn id="399" idx="3"/>
            <a:endCxn id="396" idx="1"/>
          </p:cNvCxnSpPr>
          <p:nvPr/>
        </p:nvCxnSpPr>
        <p:spPr>
          <a:xfrm>
            <a:off x="2863411" y="2754238"/>
            <a:ext cx="3003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05" name="Google Shape;405;p43"/>
          <p:cNvSpPr/>
          <p:nvPr/>
        </p:nvSpPr>
        <p:spPr>
          <a:xfrm>
            <a:off x="3163775" y="3844327"/>
            <a:ext cx="1470762" cy="1066172"/>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Mobile payment system</a:t>
            </a:r>
            <a:endParaRPr sz="1400" b="0" i="0" u="none" strike="noStrike" cap="none">
              <a:solidFill>
                <a:srgbClr val="000000"/>
              </a:solidFill>
              <a:latin typeface="Arial"/>
              <a:ea typeface="Arial"/>
              <a:cs typeface="Arial"/>
              <a:sym typeface="Arial"/>
            </a:endParaRPr>
          </a:p>
        </p:txBody>
      </p:sp>
      <p:cxnSp>
        <p:nvCxnSpPr>
          <p:cNvPr id="406" name="Google Shape;406;p43"/>
          <p:cNvCxnSpPr>
            <a:stCxn id="399" idx="2"/>
            <a:endCxn id="405" idx="1"/>
          </p:cNvCxnSpPr>
          <p:nvPr/>
        </p:nvCxnSpPr>
        <p:spPr>
          <a:xfrm rot="-5400000" flipH="1">
            <a:off x="2192061" y="3405624"/>
            <a:ext cx="1500300" cy="443400"/>
          </a:xfrm>
          <a:prstGeom prst="bentConnector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07" name="Google Shape;407;p43"/>
          <p:cNvSpPr/>
          <p:nvPr/>
        </p:nvSpPr>
        <p:spPr>
          <a:xfrm>
            <a:off x="9675097" y="3448283"/>
            <a:ext cx="1440160" cy="792088"/>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cxnSp>
        <p:nvCxnSpPr>
          <p:cNvPr id="408" name="Google Shape;408;p43"/>
          <p:cNvCxnSpPr>
            <a:stCxn id="401" idx="2"/>
            <a:endCxn id="409" idx="1"/>
          </p:cNvCxnSpPr>
          <p:nvPr/>
        </p:nvCxnSpPr>
        <p:spPr>
          <a:xfrm rot="-5400000" flipH="1">
            <a:off x="2647540" y="4742969"/>
            <a:ext cx="411900" cy="2196600"/>
          </a:xfrm>
          <a:prstGeom prst="bentConnector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10" name="Google Shape;410;p43"/>
          <p:cNvSpPr txBox="1"/>
          <p:nvPr/>
        </p:nvSpPr>
        <p:spPr>
          <a:xfrm>
            <a:off x="1604005" y="6067365"/>
            <a:ext cx="22330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Marked as business expense account? &lt;forward&gt;</a:t>
            </a:r>
            <a:endParaRPr sz="1400" b="0" i="0" u="none" strike="noStrike" cap="none">
              <a:solidFill>
                <a:srgbClr val="000000"/>
              </a:solidFill>
              <a:latin typeface="Arial"/>
              <a:ea typeface="Arial"/>
              <a:cs typeface="Arial"/>
              <a:sym typeface="Arial"/>
            </a:endParaRPr>
          </a:p>
        </p:txBody>
      </p:sp>
      <p:sp>
        <p:nvSpPr>
          <p:cNvPr id="411" name="Google Shape;411;p43"/>
          <p:cNvSpPr/>
          <p:nvPr/>
        </p:nvSpPr>
        <p:spPr>
          <a:xfrm>
            <a:off x="8234937" y="5661952"/>
            <a:ext cx="1634798" cy="772372"/>
          </a:xfrm>
          <a:prstGeom prst="cloud">
            <a:avLst/>
          </a:prstGeom>
          <a:solidFill>
            <a:schemeClr val="lt1"/>
          </a:solidFill>
          <a:ln w="25400" cap="flat" cmpd="sng">
            <a:solidFill>
              <a:schemeClr val="dk1"/>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chemeClr val="dk1"/>
                </a:solidFill>
                <a:latin typeface="Open Sans Light"/>
                <a:ea typeface="Open Sans Light"/>
                <a:cs typeface="Open Sans Light"/>
                <a:sym typeface="Open Sans Light"/>
              </a:rPr>
              <a:t>PEPPOL network</a:t>
            </a:r>
            <a:endParaRPr sz="1400" b="0" i="0" u="none" strike="noStrike" cap="none">
              <a:solidFill>
                <a:schemeClr val="dk1"/>
              </a:solidFill>
              <a:latin typeface="Open Sans Light"/>
              <a:ea typeface="Open Sans Light"/>
              <a:cs typeface="Open Sans Light"/>
              <a:sym typeface="Open Sans Light"/>
            </a:endParaRPr>
          </a:p>
        </p:txBody>
      </p:sp>
      <p:sp>
        <p:nvSpPr>
          <p:cNvPr id="409" name="Google Shape;409;p43"/>
          <p:cNvSpPr/>
          <p:nvPr/>
        </p:nvSpPr>
        <p:spPr>
          <a:xfrm>
            <a:off x="3951701" y="5924302"/>
            <a:ext cx="285800" cy="245872"/>
          </a:xfrm>
          <a:prstGeom prst="diamond">
            <a:avLst/>
          </a:prstGeom>
          <a:solidFill>
            <a:schemeClr val="lt1"/>
          </a:solidFill>
          <a:ln w="25400" cap="flat" cmpd="sng">
            <a:solidFill>
              <a:schemeClr val="dk1"/>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Open Sans Light"/>
              <a:ea typeface="Open Sans Light"/>
              <a:cs typeface="Open Sans Light"/>
              <a:sym typeface="Open Sans Light"/>
            </a:endParaRPr>
          </a:p>
        </p:txBody>
      </p:sp>
      <p:sp>
        <p:nvSpPr>
          <p:cNvPr id="412" name="Google Shape;412;p43"/>
          <p:cNvSpPr/>
          <p:nvPr/>
        </p:nvSpPr>
        <p:spPr>
          <a:xfrm>
            <a:off x="5417025" y="5665348"/>
            <a:ext cx="1366563" cy="763777"/>
          </a:xfrm>
          <a:prstGeom prst="roundRect">
            <a:avLst>
              <a:gd name="adj" fmla="val 16667"/>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eReceipt translation service</a:t>
            </a:r>
            <a:endParaRPr sz="1400" b="0" i="0" u="none" strike="noStrike" cap="none">
              <a:solidFill>
                <a:srgbClr val="000000"/>
              </a:solidFill>
              <a:latin typeface="Arial"/>
              <a:ea typeface="Arial"/>
              <a:cs typeface="Arial"/>
              <a:sym typeface="Arial"/>
            </a:endParaRPr>
          </a:p>
        </p:txBody>
      </p:sp>
      <p:cxnSp>
        <p:nvCxnSpPr>
          <p:cNvPr id="413" name="Google Shape;413;p43"/>
          <p:cNvCxnSpPr>
            <a:stCxn id="409" idx="3"/>
            <a:endCxn id="412" idx="1"/>
          </p:cNvCxnSpPr>
          <p:nvPr/>
        </p:nvCxnSpPr>
        <p:spPr>
          <a:xfrm>
            <a:off x="4237501" y="6047238"/>
            <a:ext cx="11796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14" name="Google Shape;414;p43"/>
          <p:cNvSpPr txBox="1"/>
          <p:nvPr/>
        </p:nvSpPr>
        <p:spPr>
          <a:xfrm>
            <a:off x="4352185" y="6059224"/>
            <a:ext cx="950156"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ARTS-DR or other</a:t>
            </a:r>
            <a:endParaRPr sz="1200" b="0" i="0" u="none" strike="noStrike" cap="none">
              <a:solidFill>
                <a:srgbClr val="3F3F3F"/>
              </a:solidFill>
              <a:latin typeface="Open Sans Light"/>
              <a:ea typeface="Open Sans Light"/>
              <a:cs typeface="Open Sans Light"/>
              <a:sym typeface="Open Sans Light"/>
            </a:endParaRPr>
          </a:p>
        </p:txBody>
      </p:sp>
      <p:sp>
        <p:nvSpPr>
          <p:cNvPr id="415" name="Google Shape;415;p43"/>
          <p:cNvSpPr txBox="1"/>
          <p:nvPr/>
        </p:nvSpPr>
        <p:spPr>
          <a:xfrm>
            <a:off x="6898272" y="6067365"/>
            <a:ext cx="135064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0" u="none" strike="noStrike" cap="none">
                <a:solidFill>
                  <a:srgbClr val="00B050"/>
                </a:solidFill>
                <a:latin typeface="Open Sans Light"/>
                <a:ea typeface="Open Sans Light"/>
                <a:cs typeface="Open Sans Light"/>
                <a:sym typeface="Open Sans Light"/>
              </a:rPr>
              <a:t>CEN/PEPPOL BIS eReceipt</a:t>
            </a:r>
            <a:endParaRPr sz="1200" b="1" i="0" u="none" strike="noStrike" cap="none">
              <a:solidFill>
                <a:srgbClr val="00B050"/>
              </a:solidFill>
              <a:latin typeface="Open Sans Light"/>
              <a:ea typeface="Open Sans Light"/>
              <a:cs typeface="Open Sans Light"/>
              <a:sym typeface="Open Sans Light"/>
            </a:endParaRPr>
          </a:p>
        </p:txBody>
      </p:sp>
      <p:cxnSp>
        <p:nvCxnSpPr>
          <p:cNvPr id="416" name="Google Shape;416;p43"/>
          <p:cNvCxnSpPr>
            <a:stCxn id="409" idx="0"/>
            <a:endCxn id="411" idx="3"/>
          </p:cNvCxnSpPr>
          <p:nvPr/>
        </p:nvCxnSpPr>
        <p:spPr>
          <a:xfrm rot="-5400000">
            <a:off x="6464451" y="3336352"/>
            <a:ext cx="218100" cy="4957800"/>
          </a:xfrm>
          <a:prstGeom prst="bentConnector3">
            <a:avLst>
              <a:gd name="adj1" fmla="val 22510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17" name="Google Shape;417;p43"/>
          <p:cNvSpPr txBox="1"/>
          <p:nvPr/>
        </p:nvSpPr>
        <p:spPr>
          <a:xfrm>
            <a:off x="4196226" y="5404720"/>
            <a:ext cx="203888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0" u="none" strike="noStrike" cap="none">
                <a:solidFill>
                  <a:srgbClr val="00B050"/>
                </a:solidFill>
                <a:latin typeface="Open Sans Light"/>
                <a:ea typeface="Open Sans Light"/>
                <a:cs typeface="Open Sans Light"/>
                <a:sym typeface="Open Sans Light"/>
              </a:rPr>
              <a:t>CEN/PEPPOL BIS eReceipt</a:t>
            </a:r>
            <a:endParaRPr sz="1200" b="1" i="0" u="none" strike="noStrike" cap="none">
              <a:solidFill>
                <a:srgbClr val="00B050"/>
              </a:solidFill>
              <a:latin typeface="Open Sans Light"/>
              <a:ea typeface="Open Sans Light"/>
              <a:cs typeface="Open Sans Light"/>
              <a:sym typeface="Open Sans Light"/>
            </a:endParaRPr>
          </a:p>
        </p:txBody>
      </p:sp>
      <p:cxnSp>
        <p:nvCxnSpPr>
          <p:cNvPr id="418" name="Google Shape;418;p43"/>
          <p:cNvCxnSpPr>
            <a:stCxn id="412" idx="3"/>
            <a:endCxn id="411" idx="2"/>
          </p:cNvCxnSpPr>
          <p:nvPr/>
        </p:nvCxnSpPr>
        <p:spPr>
          <a:xfrm>
            <a:off x="6783588" y="6047237"/>
            <a:ext cx="1456500" cy="9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419" name="Google Shape;419;p43"/>
          <p:cNvCxnSpPr>
            <a:endCxn id="397" idx="1"/>
          </p:cNvCxnSpPr>
          <p:nvPr/>
        </p:nvCxnSpPr>
        <p:spPr>
          <a:xfrm rot="10800000" flipH="1">
            <a:off x="1106051" y="1602267"/>
            <a:ext cx="6152700" cy="3621900"/>
          </a:xfrm>
          <a:prstGeom prst="bentConnector3">
            <a:avLst>
              <a:gd name="adj1" fmla="val -3386"/>
            </a:avLst>
          </a:prstGeom>
          <a:noFill/>
          <a:ln w="28575" cap="flat" cmpd="sng">
            <a:solidFill>
              <a:schemeClr val="dk1"/>
            </a:solidFill>
            <a:prstDash val="lgDash"/>
            <a:round/>
            <a:headEnd type="none" w="sm" len="sm"/>
            <a:tailEnd type="triangle" w="med" len="med"/>
          </a:ln>
          <a:effectLst>
            <a:outerShdw blurRad="40000" dist="23000" dir="5400000" rotWithShape="0">
              <a:srgbClr val="000000">
                <a:alpha val="34117"/>
              </a:srgbClr>
            </a:outerShdw>
          </a:effectLst>
        </p:spPr>
      </p:cxnSp>
      <p:sp>
        <p:nvSpPr>
          <p:cNvPr id="420" name="Google Shape;420;p43"/>
          <p:cNvSpPr txBox="1"/>
          <p:nvPr/>
        </p:nvSpPr>
        <p:spPr>
          <a:xfrm>
            <a:off x="1031100" y="3770732"/>
            <a:ext cx="108012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Registered as customer</a:t>
            </a:r>
            <a:endParaRPr sz="1200" b="0" i="0" u="none" strike="noStrike" cap="none">
              <a:solidFill>
                <a:srgbClr val="3F3F3F"/>
              </a:solidFill>
              <a:latin typeface="Open Sans Light"/>
              <a:ea typeface="Open Sans Light"/>
              <a:cs typeface="Open Sans Light"/>
              <a:sym typeface="Open Sans Light"/>
            </a:endParaRPr>
          </a:p>
        </p:txBody>
      </p:sp>
      <p:cxnSp>
        <p:nvCxnSpPr>
          <p:cNvPr id="421" name="Google Shape;421;p43"/>
          <p:cNvCxnSpPr>
            <a:stCxn id="396" idx="3"/>
            <a:endCxn id="400" idx="1"/>
          </p:cNvCxnSpPr>
          <p:nvPr/>
        </p:nvCxnSpPr>
        <p:spPr>
          <a:xfrm>
            <a:off x="4634537" y="2754238"/>
            <a:ext cx="15159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22" name="Google Shape;422;p43"/>
          <p:cNvSpPr txBox="1"/>
          <p:nvPr/>
        </p:nvSpPr>
        <p:spPr>
          <a:xfrm>
            <a:off x="5736355" y="1711107"/>
            <a:ext cx="1672577"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Routing service selected by vendor (there may be many)</a:t>
            </a:r>
            <a:endParaRPr sz="1400" b="0" i="0" u="none" strike="noStrike" cap="none">
              <a:solidFill>
                <a:srgbClr val="000000"/>
              </a:solidFill>
              <a:latin typeface="Arial"/>
              <a:ea typeface="Arial"/>
              <a:cs typeface="Arial"/>
              <a:sym typeface="Arial"/>
            </a:endParaRPr>
          </a:p>
        </p:txBody>
      </p:sp>
      <p:cxnSp>
        <p:nvCxnSpPr>
          <p:cNvPr id="423" name="Google Shape;423;p43"/>
          <p:cNvCxnSpPr>
            <a:stCxn id="400" idx="3"/>
          </p:cNvCxnSpPr>
          <p:nvPr/>
        </p:nvCxnSpPr>
        <p:spPr>
          <a:xfrm rot="10800000" flipH="1">
            <a:off x="7251845" y="1988938"/>
            <a:ext cx="404100" cy="765300"/>
          </a:xfrm>
          <a:prstGeom prst="bentConnector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24" name="Google Shape;424;p43"/>
          <p:cNvSpPr txBox="1"/>
          <p:nvPr/>
        </p:nvSpPr>
        <p:spPr>
          <a:xfrm>
            <a:off x="7655814" y="2138450"/>
            <a:ext cx="792853"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Address lookup</a:t>
            </a:r>
            <a:endParaRPr sz="1200" b="0" i="0" u="none" strike="noStrike" cap="none">
              <a:solidFill>
                <a:srgbClr val="3F3F3F"/>
              </a:solidFill>
              <a:latin typeface="Open Sans Light"/>
              <a:ea typeface="Open Sans Light"/>
              <a:cs typeface="Open Sans Light"/>
              <a:sym typeface="Open Sans Light"/>
            </a:endParaRPr>
          </a:p>
        </p:txBody>
      </p:sp>
      <p:cxnSp>
        <p:nvCxnSpPr>
          <p:cNvPr id="425" name="Google Shape;425;p43"/>
          <p:cNvCxnSpPr/>
          <p:nvPr/>
        </p:nvCxnSpPr>
        <p:spPr>
          <a:xfrm flipH="1">
            <a:off x="7251869" y="1750391"/>
            <a:ext cx="1271100" cy="1152000"/>
          </a:xfrm>
          <a:prstGeom prst="bentConnector3">
            <a:avLst>
              <a:gd name="adj1" fmla="val -17984"/>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26" name="Google Shape;426;p43"/>
          <p:cNvSpPr txBox="1"/>
          <p:nvPr/>
        </p:nvSpPr>
        <p:spPr>
          <a:xfrm>
            <a:off x="8831448" y="1664814"/>
            <a:ext cx="1491721" cy="83095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a:solidFill>
                  <a:srgbClr val="3F3F3F"/>
                </a:solidFill>
                <a:latin typeface="Open Sans Light"/>
                <a:ea typeface="Open Sans Light"/>
                <a:cs typeface="Open Sans Light"/>
                <a:sym typeface="Open Sans Light"/>
              </a:rPr>
              <a:t>Endpoint </a:t>
            </a:r>
            <a:r>
              <a:rPr lang="sv-SE" sz="1200" b="0" i="0" u="none" strike="noStrike" cap="none" dirty="0" err="1">
                <a:solidFill>
                  <a:srgbClr val="3F3F3F"/>
                </a:solidFill>
                <a:latin typeface="Open Sans Light"/>
                <a:ea typeface="Open Sans Light"/>
                <a:cs typeface="Open Sans Light"/>
                <a:sym typeface="Open Sans Light"/>
              </a:rPr>
              <a:t>address</a:t>
            </a:r>
            <a:r>
              <a:rPr lang="sv-SE" sz="1200" b="0" i="0" u="none" strike="noStrike" cap="none" dirty="0">
                <a:solidFill>
                  <a:srgbClr val="3F3F3F"/>
                </a:solidFill>
                <a:latin typeface="Open Sans Light"/>
                <a:ea typeface="Open Sans Light"/>
                <a:cs typeface="Open Sans Light"/>
                <a:sym typeface="Open Sans Light"/>
              </a:rPr>
              <a:t> for </a:t>
            </a:r>
            <a:r>
              <a:rPr lang="sv-SE" sz="1200" b="0" i="0" u="none" strike="noStrike" cap="none" dirty="0" err="1">
                <a:solidFill>
                  <a:srgbClr val="3F3F3F"/>
                </a:solidFill>
                <a:latin typeface="Open Sans Light"/>
                <a:ea typeface="Open Sans Light"/>
                <a:cs typeface="Open Sans Light"/>
                <a:sym typeface="Open Sans Light"/>
              </a:rPr>
              <a:t>this</a:t>
            </a:r>
            <a:r>
              <a:rPr lang="sv-SE" sz="1200" b="0" i="0" u="none" strike="noStrike" cap="none" dirty="0">
                <a:solidFill>
                  <a:srgbClr val="3F3F3F"/>
                </a:solidFill>
                <a:latin typeface="Open Sans Light"/>
                <a:ea typeface="Open Sans Light"/>
                <a:cs typeface="Open Sans Light"/>
                <a:sym typeface="Open Sans Light"/>
              </a:rPr>
              <a:t> </a:t>
            </a:r>
            <a:r>
              <a:rPr lang="sv-SE" sz="1200" b="0" i="0" u="none" strike="noStrike" cap="none" dirty="0" err="1">
                <a:solidFill>
                  <a:srgbClr val="3F3F3F"/>
                </a:solidFill>
                <a:latin typeface="Open Sans Light"/>
                <a:ea typeface="Open Sans Light"/>
                <a:cs typeface="Open Sans Light"/>
                <a:sym typeface="Open Sans Light"/>
              </a:rPr>
              <a:t>card</a:t>
            </a:r>
            <a:r>
              <a:rPr lang="sv-SE" sz="1200" b="0" i="0" u="none" strike="noStrike" cap="none" dirty="0">
                <a:solidFill>
                  <a:srgbClr val="3F3F3F"/>
                </a:solidFill>
                <a:latin typeface="Open Sans Light"/>
                <a:ea typeface="Open Sans Light"/>
                <a:cs typeface="Open Sans Light"/>
                <a:sym typeface="Open Sans Light"/>
              </a:rPr>
              <a:t>/</a:t>
            </a:r>
            <a:endParaRPr dirty="0"/>
          </a:p>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a:solidFill>
                  <a:srgbClr val="3F3F3F"/>
                </a:solidFill>
                <a:latin typeface="Open Sans Light"/>
                <a:ea typeface="Open Sans Light"/>
                <a:cs typeface="Open Sans Light"/>
                <a:sym typeface="Open Sans Light"/>
              </a:rPr>
              <a:t>mobile </a:t>
            </a:r>
            <a:r>
              <a:rPr lang="sv-SE" sz="1200" b="0" i="0" u="none" strike="noStrike" cap="none" dirty="0" err="1">
                <a:solidFill>
                  <a:srgbClr val="3F3F3F"/>
                </a:solidFill>
                <a:latin typeface="Open Sans Light"/>
                <a:ea typeface="Open Sans Light"/>
                <a:cs typeface="Open Sans Light"/>
                <a:sym typeface="Open Sans Light"/>
              </a:rPr>
              <a:t>payment</a:t>
            </a:r>
            <a:br>
              <a:rPr lang="sv-SE" sz="1200" b="0" i="0" u="none" strike="noStrike" cap="none" dirty="0">
                <a:solidFill>
                  <a:srgbClr val="3F3F3F"/>
                </a:solidFill>
                <a:latin typeface="Open Sans Light"/>
                <a:ea typeface="Open Sans Light"/>
                <a:cs typeface="Open Sans Light"/>
                <a:sym typeface="Open Sans Light"/>
              </a:rPr>
            </a:br>
            <a:r>
              <a:rPr lang="sv-SE" sz="1200" b="0" i="0" u="none" strike="noStrike" cap="none" dirty="0">
                <a:solidFill>
                  <a:srgbClr val="3F3F3F"/>
                </a:solidFill>
                <a:latin typeface="Open Sans Light"/>
                <a:ea typeface="Open Sans Light"/>
                <a:cs typeface="Open Sans Light"/>
                <a:sym typeface="Open Sans Light"/>
              </a:rPr>
              <a:t> id</a:t>
            </a:r>
            <a:endParaRPr sz="1400" b="0" i="0" u="none" strike="noStrike" cap="none" dirty="0">
              <a:solidFill>
                <a:srgbClr val="000000"/>
              </a:solidFill>
              <a:latin typeface="Arial"/>
              <a:ea typeface="Arial"/>
              <a:cs typeface="Arial"/>
              <a:sym typeface="Arial"/>
            </a:endParaRPr>
          </a:p>
        </p:txBody>
      </p:sp>
      <p:cxnSp>
        <p:nvCxnSpPr>
          <p:cNvPr id="427" name="Google Shape;427;p43"/>
          <p:cNvCxnSpPr>
            <a:stCxn id="405" idx="3"/>
          </p:cNvCxnSpPr>
          <p:nvPr/>
        </p:nvCxnSpPr>
        <p:spPr>
          <a:xfrm rot="10800000" flipH="1">
            <a:off x="4634537" y="2902313"/>
            <a:ext cx="1515900" cy="1475100"/>
          </a:xfrm>
          <a:prstGeom prst="bentConnector3">
            <a:avLst>
              <a:gd name="adj1" fmla="val 50000"/>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28" name="Google Shape;428;p43"/>
          <p:cNvSpPr txBox="1"/>
          <p:nvPr/>
        </p:nvSpPr>
        <p:spPr>
          <a:xfrm>
            <a:off x="4798244" y="2457112"/>
            <a:ext cx="1188562"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CARD TOKEN</a:t>
            </a:r>
            <a:endParaRPr sz="1400" b="0" i="0" u="none" strike="noStrike" cap="none">
              <a:solidFill>
                <a:srgbClr val="000000"/>
              </a:solidFill>
              <a:latin typeface="Arial"/>
              <a:ea typeface="Arial"/>
              <a:cs typeface="Arial"/>
              <a:sym typeface="Arial"/>
            </a:endParaRPr>
          </a:p>
        </p:txBody>
      </p:sp>
      <p:sp>
        <p:nvSpPr>
          <p:cNvPr id="429" name="Google Shape;429;p43"/>
          <p:cNvSpPr txBox="1"/>
          <p:nvPr/>
        </p:nvSpPr>
        <p:spPr>
          <a:xfrm>
            <a:off x="4754180" y="4369248"/>
            <a:ext cx="118856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MOBILE PAY ID</a:t>
            </a:r>
            <a:endParaRPr sz="1400" b="0" i="0" u="none" strike="noStrike" cap="none">
              <a:solidFill>
                <a:srgbClr val="000000"/>
              </a:solidFill>
              <a:latin typeface="Arial"/>
              <a:ea typeface="Arial"/>
              <a:cs typeface="Arial"/>
              <a:sym typeface="Arial"/>
            </a:endParaRPr>
          </a:p>
        </p:txBody>
      </p:sp>
      <p:cxnSp>
        <p:nvCxnSpPr>
          <p:cNvPr id="430" name="Google Shape;430;p43"/>
          <p:cNvCxnSpPr>
            <a:stCxn id="400" idx="2"/>
            <a:endCxn id="401" idx="3"/>
          </p:cNvCxnSpPr>
          <p:nvPr/>
        </p:nvCxnSpPr>
        <p:spPr>
          <a:xfrm rot="5400000">
            <a:off x="3492379" y="2015326"/>
            <a:ext cx="2088000" cy="4329600"/>
          </a:xfrm>
          <a:prstGeom prst="bentConnector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31" name="Google Shape;431;p43"/>
          <p:cNvSpPr txBox="1"/>
          <p:nvPr/>
        </p:nvSpPr>
        <p:spPr>
          <a:xfrm>
            <a:off x="2561196" y="4947129"/>
            <a:ext cx="327680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err="1">
                <a:solidFill>
                  <a:srgbClr val="3F3F3F"/>
                </a:solidFill>
                <a:latin typeface="Open Sans Light"/>
                <a:ea typeface="Open Sans Light"/>
                <a:cs typeface="Open Sans Light"/>
                <a:sym typeface="Open Sans Light"/>
              </a:rPr>
              <a:t>eReceipt</a:t>
            </a:r>
            <a:r>
              <a:rPr lang="sv-SE" sz="1200" b="0" i="0" u="none" strike="noStrike" cap="none" dirty="0">
                <a:solidFill>
                  <a:srgbClr val="3F3F3F"/>
                </a:solidFill>
                <a:latin typeface="Open Sans Light"/>
                <a:ea typeface="Open Sans Light"/>
                <a:cs typeface="Open Sans Light"/>
                <a:sym typeface="Open Sans Light"/>
              </a:rPr>
              <a:t> (in format </a:t>
            </a:r>
            <a:r>
              <a:rPr lang="sv-SE" sz="1200" b="0" i="0" u="none" strike="noStrike" cap="none" dirty="0" err="1">
                <a:solidFill>
                  <a:srgbClr val="3F3F3F"/>
                </a:solidFill>
                <a:latin typeface="Open Sans Light"/>
                <a:ea typeface="Open Sans Light"/>
                <a:cs typeface="Open Sans Light"/>
                <a:sym typeface="Open Sans Light"/>
              </a:rPr>
              <a:t>produced</a:t>
            </a:r>
            <a:r>
              <a:rPr lang="sv-SE" sz="1200" b="0" i="0" u="none" strike="noStrike" cap="none" dirty="0">
                <a:solidFill>
                  <a:srgbClr val="3F3F3F"/>
                </a:solidFill>
                <a:latin typeface="Open Sans Light"/>
                <a:ea typeface="Open Sans Light"/>
                <a:cs typeface="Open Sans Light"/>
                <a:sym typeface="Open Sans Light"/>
              </a:rPr>
              <a:t> by </a:t>
            </a:r>
            <a:r>
              <a:rPr lang="sv-SE" sz="1200" b="0" i="0" u="none" strike="noStrike" cap="none" dirty="0" err="1">
                <a:solidFill>
                  <a:srgbClr val="3F3F3F"/>
                </a:solidFill>
                <a:latin typeface="Open Sans Light"/>
                <a:ea typeface="Open Sans Light"/>
                <a:cs typeface="Open Sans Light"/>
                <a:sym typeface="Open Sans Light"/>
              </a:rPr>
              <a:t>vendor</a:t>
            </a:r>
            <a:r>
              <a:rPr lang="sv-SE" sz="1200" b="0" i="0" u="none" strike="noStrike" cap="none" dirty="0">
                <a:solidFill>
                  <a:srgbClr val="3F3F3F"/>
                </a:solidFill>
                <a:latin typeface="Open Sans Light"/>
                <a:ea typeface="Open Sans Light"/>
                <a:cs typeface="Open Sans Light"/>
                <a:sym typeface="Open Sans Light"/>
              </a:rPr>
              <a:t>)</a:t>
            </a:r>
            <a:endParaRPr sz="1400" b="0" i="0" u="none" strike="noStrike" cap="none" dirty="0">
              <a:solidFill>
                <a:srgbClr val="000000"/>
              </a:solidFill>
              <a:latin typeface="Arial"/>
              <a:ea typeface="Arial"/>
              <a:cs typeface="Arial"/>
              <a:sym typeface="Arial"/>
            </a:endParaRPr>
          </a:p>
        </p:txBody>
      </p:sp>
      <p:cxnSp>
        <p:nvCxnSpPr>
          <p:cNvPr id="432" name="Google Shape;432;p43"/>
          <p:cNvCxnSpPr>
            <a:stCxn id="401" idx="0"/>
          </p:cNvCxnSpPr>
          <p:nvPr/>
        </p:nvCxnSpPr>
        <p:spPr>
          <a:xfrm rot="10800000">
            <a:off x="1755190" y="3186338"/>
            <a:ext cx="0" cy="16266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33" name="Google Shape;433;p43"/>
          <p:cNvSpPr/>
          <p:nvPr/>
        </p:nvSpPr>
        <p:spPr>
          <a:xfrm>
            <a:off x="1707036" y="3288939"/>
            <a:ext cx="899167"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err="1">
                <a:solidFill>
                  <a:srgbClr val="3F3F3F"/>
                </a:solidFill>
                <a:latin typeface="Open Sans Light"/>
                <a:ea typeface="Open Sans Light"/>
                <a:cs typeface="Open Sans Light"/>
                <a:sym typeface="Open Sans Light"/>
              </a:rPr>
              <a:t>Fetch</a:t>
            </a:r>
            <a:r>
              <a:rPr lang="sv-SE" sz="1200" b="0" i="0" u="none" strike="noStrike" cap="none" dirty="0">
                <a:solidFill>
                  <a:srgbClr val="3F3F3F"/>
                </a:solidFill>
                <a:latin typeface="Open Sans Light"/>
                <a:ea typeface="Open Sans Light"/>
                <a:cs typeface="Open Sans Light"/>
                <a:sym typeface="Open Sans Light"/>
              </a:rPr>
              <a:t> </a:t>
            </a:r>
            <a:br>
              <a:rPr lang="sv-SE" sz="1200" b="0" i="0" u="none" strike="noStrike" cap="none" dirty="0">
                <a:solidFill>
                  <a:srgbClr val="3F3F3F"/>
                </a:solidFill>
                <a:latin typeface="Open Sans Light"/>
                <a:ea typeface="Open Sans Light"/>
                <a:cs typeface="Open Sans Light"/>
                <a:sym typeface="Open Sans Light"/>
              </a:rPr>
            </a:br>
            <a:r>
              <a:rPr lang="sv-SE" sz="1200" b="0" i="0" u="none" strike="noStrike" cap="none" dirty="0" err="1">
                <a:solidFill>
                  <a:srgbClr val="3F3F3F"/>
                </a:solidFill>
                <a:latin typeface="Open Sans Light"/>
                <a:ea typeface="Open Sans Light"/>
                <a:cs typeface="Open Sans Light"/>
                <a:sym typeface="Open Sans Light"/>
              </a:rPr>
              <a:t>eReceipt</a:t>
            </a:r>
            <a:endParaRPr sz="1200" b="0" i="0" u="none" strike="noStrike" cap="none" dirty="0">
              <a:solidFill>
                <a:srgbClr val="000000"/>
              </a:solidFill>
              <a:latin typeface="Open Sans Light"/>
              <a:ea typeface="Open Sans Light"/>
              <a:cs typeface="Open Sans Light"/>
              <a:sym typeface="Open Sans Light"/>
            </a:endParaRPr>
          </a:p>
        </p:txBody>
      </p:sp>
      <p:cxnSp>
        <p:nvCxnSpPr>
          <p:cNvPr id="434" name="Google Shape;434;p43"/>
          <p:cNvCxnSpPr>
            <a:stCxn id="411" idx="0"/>
            <a:endCxn id="407" idx="2"/>
          </p:cNvCxnSpPr>
          <p:nvPr/>
        </p:nvCxnSpPr>
        <p:spPr>
          <a:xfrm rot="10800000" flipH="1">
            <a:off x="9868372" y="4240338"/>
            <a:ext cx="526800" cy="1807800"/>
          </a:xfrm>
          <a:prstGeom prst="bentConnector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35" name="Google Shape;435;p43"/>
          <p:cNvSpPr/>
          <p:nvPr/>
        </p:nvSpPr>
        <p:spPr>
          <a:xfrm>
            <a:off x="10383922" y="4326963"/>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err="1">
                <a:solidFill>
                  <a:srgbClr val="3F3F3F"/>
                </a:solidFill>
                <a:latin typeface="Open Sans Light"/>
                <a:ea typeface="Open Sans Light"/>
                <a:cs typeface="Open Sans Light"/>
                <a:sym typeface="Open Sans Light"/>
              </a:rPr>
              <a:t>Automatic</a:t>
            </a:r>
            <a:br>
              <a:rPr lang="sv-SE" sz="1200" b="0" i="0" u="none" strike="noStrike" cap="none" dirty="0">
                <a:solidFill>
                  <a:srgbClr val="3F3F3F"/>
                </a:solidFill>
                <a:latin typeface="Open Sans Light"/>
                <a:ea typeface="Open Sans Light"/>
                <a:cs typeface="Open Sans Light"/>
                <a:sym typeface="Open Sans Light"/>
              </a:rPr>
            </a:br>
            <a:r>
              <a:rPr lang="sv-SE" sz="1200" b="0" i="0" u="none" strike="noStrike" cap="none" dirty="0" err="1">
                <a:solidFill>
                  <a:srgbClr val="3F3F3F"/>
                </a:solidFill>
                <a:latin typeface="Open Sans Light"/>
                <a:ea typeface="Open Sans Light"/>
                <a:cs typeface="Open Sans Light"/>
                <a:sym typeface="Open Sans Light"/>
              </a:rPr>
              <a:t>bookkeeping</a:t>
            </a:r>
            <a:endParaRPr sz="1200" b="0" i="0" u="none" strike="noStrike" cap="none" dirty="0">
              <a:solidFill>
                <a:srgbClr val="000000"/>
              </a:solidFill>
              <a:latin typeface="Open Sans Light"/>
              <a:ea typeface="Open Sans Light"/>
              <a:cs typeface="Open Sans Light"/>
              <a:sym typeface="Open Sans Light"/>
            </a:endParaRPr>
          </a:p>
        </p:txBody>
      </p:sp>
      <p:pic>
        <p:nvPicPr>
          <p:cNvPr id="436" name="Google Shape;436;p43"/>
          <p:cNvPicPr preferRelativeResize="0"/>
          <p:nvPr/>
        </p:nvPicPr>
        <p:blipFill rotWithShape="1">
          <a:blip r:embed="rId3">
            <a:alphaModFix/>
          </a:blip>
          <a:srcRect/>
          <a:stretch/>
        </p:blipFill>
        <p:spPr>
          <a:xfrm>
            <a:off x="10395177" y="1220816"/>
            <a:ext cx="761905" cy="771429"/>
          </a:xfrm>
          <a:prstGeom prst="rect">
            <a:avLst/>
          </a:prstGeom>
          <a:noFill/>
          <a:ln>
            <a:noFill/>
          </a:ln>
        </p:spPr>
      </p:pic>
      <p:cxnSp>
        <p:nvCxnSpPr>
          <p:cNvPr id="437" name="Google Shape;437;p43"/>
          <p:cNvCxnSpPr>
            <a:stCxn id="436" idx="1"/>
            <a:endCxn id="397" idx="3"/>
          </p:cNvCxnSpPr>
          <p:nvPr/>
        </p:nvCxnSpPr>
        <p:spPr>
          <a:xfrm rot="10800000">
            <a:off x="8522877" y="1602331"/>
            <a:ext cx="1872300" cy="42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438" name="Google Shape;438;p43"/>
          <p:cNvSpPr txBox="1"/>
          <p:nvPr/>
        </p:nvSpPr>
        <p:spPr>
          <a:xfrm>
            <a:off x="9237668" y="910043"/>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routing register</a:t>
            </a:r>
            <a:endParaRPr sz="1400" b="0" i="0" u="none" strike="noStrike" cap="none">
              <a:solidFill>
                <a:srgbClr val="000000"/>
              </a:solidFill>
              <a:latin typeface="Arial"/>
              <a:ea typeface="Arial"/>
              <a:cs typeface="Arial"/>
              <a:sym typeface="Arial"/>
            </a:endParaRPr>
          </a:p>
        </p:txBody>
      </p:sp>
      <p:cxnSp>
        <p:nvCxnSpPr>
          <p:cNvPr id="439" name="Google Shape;439;p43"/>
          <p:cNvCxnSpPr>
            <a:stCxn id="436" idx="2"/>
            <a:endCxn id="400" idx="3"/>
          </p:cNvCxnSpPr>
          <p:nvPr/>
        </p:nvCxnSpPr>
        <p:spPr>
          <a:xfrm rot="5400000">
            <a:off x="8632930" y="611045"/>
            <a:ext cx="762000" cy="3524400"/>
          </a:xfrm>
          <a:prstGeom prst="bentConnector2">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440" name="Google Shape;440;p43"/>
          <p:cNvSpPr txBox="1"/>
          <p:nvPr/>
        </p:nvSpPr>
        <p:spPr>
          <a:xfrm>
            <a:off x="10050479" y="2126605"/>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specification</a:t>
            </a:r>
            <a:endParaRPr sz="1200" b="1" i="1" u="none" strike="noStrike" cap="none">
              <a:solidFill>
                <a:srgbClr val="3F3F3F"/>
              </a:solidFill>
              <a:latin typeface="Open Sans Light"/>
              <a:ea typeface="Open Sans Light"/>
              <a:cs typeface="Open Sans Light"/>
              <a:sym typeface="Open Sans Light"/>
            </a:endParaRPr>
          </a:p>
        </p:txBody>
      </p:sp>
      <p:sp>
        <p:nvSpPr>
          <p:cNvPr id="441" name="Google Shape;441;p43"/>
          <p:cNvSpPr txBox="1"/>
          <p:nvPr/>
        </p:nvSpPr>
        <p:spPr>
          <a:xfrm>
            <a:off x="2548189" y="2391842"/>
            <a:ext cx="505604"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err="1">
                <a:solidFill>
                  <a:srgbClr val="3F3F3F"/>
                </a:solidFill>
                <a:latin typeface="Open Sans Light"/>
                <a:ea typeface="Open Sans Light"/>
                <a:cs typeface="Open Sans Light"/>
                <a:sym typeface="Open Sans Light"/>
              </a:rPr>
              <a:t>card</a:t>
            </a:r>
            <a:endParaRPr sz="1200" b="0" i="0" u="none" strike="noStrike" cap="none" dirty="0">
              <a:solidFill>
                <a:srgbClr val="3F3F3F"/>
              </a:solidFill>
              <a:latin typeface="Open Sans Light"/>
              <a:ea typeface="Open Sans Light"/>
              <a:cs typeface="Open Sans Light"/>
              <a:sym typeface="Open Sans Light"/>
            </a:endParaRPr>
          </a:p>
        </p:txBody>
      </p:sp>
      <p:sp>
        <p:nvSpPr>
          <p:cNvPr id="442" name="Google Shape;442;p43"/>
          <p:cNvSpPr txBox="1"/>
          <p:nvPr/>
        </p:nvSpPr>
        <p:spPr>
          <a:xfrm>
            <a:off x="2650063" y="3353242"/>
            <a:ext cx="67626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mobile pay</a:t>
            </a:r>
            <a:endParaRPr sz="1200" b="0" i="0" u="none" strike="noStrike" cap="none">
              <a:solidFill>
                <a:srgbClr val="3F3F3F"/>
              </a:solidFill>
              <a:latin typeface="Open Sans Light"/>
              <a:ea typeface="Open Sans Light"/>
              <a:cs typeface="Open Sans Light"/>
              <a:sym typeface="Open Sans Light"/>
            </a:endParaRPr>
          </a:p>
        </p:txBody>
      </p:sp>
      <p:grpSp>
        <p:nvGrpSpPr>
          <p:cNvPr id="443" name="Google Shape;443;p43"/>
          <p:cNvGrpSpPr/>
          <p:nvPr/>
        </p:nvGrpSpPr>
        <p:grpSpPr>
          <a:xfrm>
            <a:off x="1271464" y="2204864"/>
            <a:ext cx="1000125" cy="854703"/>
            <a:chOff x="4374356" y="416318"/>
            <a:chExt cx="1000125" cy="854703"/>
          </a:xfrm>
        </p:grpSpPr>
        <p:pic>
          <p:nvPicPr>
            <p:cNvPr id="444" name="Google Shape;444;p43"/>
            <p:cNvPicPr preferRelativeResize="0"/>
            <p:nvPr/>
          </p:nvPicPr>
          <p:blipFill rotWithShape="1">
            <a:blip r:embed="rId4">
              <a:alphaModFix/>
            </a:blip>
            <a:srcRect/>
            <a:stretch/>
          </p:blipFill>
          <p:spPr>
            <a:xfrm>
              <a:off x="4374356" y="416318"/>
              <a:ext cx="874125" cy="641520"/>
            </a:xfrm>
            <a:prstGeom prst="rect">
              <a:avLst/>
            </a:prstGeom>
            <a:noFill/>
            <a:ln>
              <a:noFill/>
            </a:ln>
          </p:spPr>
        </p:pic>
        <p:sp>
          <p:nvSpPr>
            <p:cNvPr id="445" name="Google Shape;445;p43"/>
            <p:cNvSpPr txBox="1"/>
            <p:nvPr/>
          </p:nvSpPr>
          <p:spPr>
            <a:xfrm flipH="1">
              <a:off x="4412456" y="963244"/>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Buyer</a:t>
              </a:r>
              <a:endParaRPr sz="1400" b="0" i="0" u="none" strike="noStrike" cap="none">
                <a:solidFill>
                  <a:srgbClr val="00B050"/>
                </a:solidFill>
                <a:latin typeface="Open Sans SemiBold"/>
                <a:ea typeface="Open Sans SemiBold"/>
                <a:cs typeface="Open Sans SemiBold"/>
                <a:sym typeface="Open Sans SemiBold"/>
              </a:endParaRPr>
            </a:p>
          </p:txBody>
        </p:sp>
      </p:grpSp>
      <p:sp>
        <p:nvSpPr>
          <p:cNvPr id="446" name="Google Shape;446;p43"/>
          <p:cNvSpPr txBox="1"/>
          <p:nvPr/>
        </p:nvSpPr>
        <p:spPr>
          <a:xfrm>
            <a:off x="3278630" y="5651759"/>
            <a:ext cx="871806" cy="2926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dirty="0">
                <a:solidFill>
                  <a:srgbClr val="3F3F3F"/>
                </a:solidFill>
                <a:latin typeface="Open Sans Light"/>
                <a:ea typeface="Open Sans Light"/>
                <a:cs typeface="Open Sans Light"/>
                <a:sym typeface="Open Sans Light"/>
              </a:rPr>
              <a:t>Format?</a:t>
            </a:r>
            <a:endParaRPr sz="1200" b="0" i="0" u="none" strike="noStrike" cap="none" dirty="0">
              <a:solidFill>
                <a:srgbClr val="3F3F3F"/>
              </a:solidFill>
              <a:latin typeface="Open Sans Light"/>
              <a:ea typeface="Open Sans Light"/>
              <a:cs typeface="Open Sans Light"/>
              <a:sym typeface="Open Sans Light"/>
            </a:endParaRPr>
          </a:p>
        </p:txBody>
      </p:sp>
      <p:pic>
        <p:nvPicPr>
          <p:cNvPr id="447" name="Google Shape;447;p43"/>
          <p:cNvPicPr preferRelativeResize="0"/>
          <p:nvPr/>
        </p:nvPicPr>
        <p:blipFill rotWithShape="1">
          <a:blip r:embed="rId5">
            <a:alphaModFix/>
          </a:blip>
          <a:srcRect/>
          <a:stretch/>
        </p:blipFill>
        <p:spPr>
          <a:xfrm>
            <a:off x="7234810" y="4545909"/>
            <a:ext cx="680963" cy="650185"/>
          </a:xfrm>
          <a:prstGeom prst="rect">
            <a:avLst/>
          </a:prstGeom>
          <a:noFill/>
          <a:ln>
            <a:noFill/>
          </a:ln>
        </p:spPr>
      </p:pic>
      <p:cxnSp>
        <p:nvCxnSpPr>
          <p:cNvPr id="448" name="Google Shape;448;p43"/>
          <p:cNvCxnSpPr>
            <a:stCxn id="447" idx="2"/>
            <a:endCxn id="415" idx="0"/>
          </p:cNvCxnSpPr>
          <p:nvPr/>
        </p:nvCxnSpPr>
        <p:spPr>
          <a:xfrm flipH="1">
            <a:off x="7573492" y="5196094"/>
            <a:ext cx="1800" cy="8712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449" name="Google Shape;449;p43"/>
          <p:cNvSpPr txBox="1"/>
          <p:nvPr/>
        </p:nvSpPr>
        <p:spPr>
          <a:xfrm>
            <a:off x="6894751" y="5431119"/>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eReceipt standard</a:t>
            </a:r>
            <a:endParaRPr sz="1200" b="1" i="1" u="none" strike="noStrike" cap="none">
              <a:solidFill>
                <a:srgbClr val="3F3F3F"/>
              </a:solidFill>
              <a:latin typeface="Open Sans Light"/>
              <a:ea typeface="Open Sans Light"/>
              <a:cs typeface="Open Sans Light"/>
              <a:sym typeface="Open Sans Light"/>
            </a:endParaRPr>
          </a:p>
        </p:txBody>
      </p:sp>
      <p:cxnSp>
        <p:nvCxnSpPr>
          <p:cNvPr id="450" name="Google Shape;450;p43"/>
          <p:cNvCxnSpPr>
            <a:stCxn id="447" idx="2"/>
            <a:endCxn id="417" idx="3"/>
          </p:cNvCxnSpPr>
          <p:nvPr/>
        </p:nvCxnSpPr>
        <p:spPr>
          <a:xfrm flipH="1">
            <a:off x="6235192" y="5196094"/>
            <a:ext cx="1340100" cy="3471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451" name="Google Shape;451;p43"/>
          <p:cNvSpPr txBox="1"/>
          <p:nvPr/>
        </p:nvSpPr>
        <p:spPr>
          <a:xfrm>
            <a:off x="3026473" y="1839901"/>
            <a:ext cx="191716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0" u="none" strike="noStrike" cap="none">
                <a:solidFill>
                  <a:srgbClr val="000000"/>
                </a:solidFill>
                <a:latin typeface="Arial"/>
                <a:ea typeface="Arial"/>
                <a:cs typeface="Arial"/>
                <a:sym typeface="Arial"/>
              </a:rPr>
              <a:t>Point of Sales system</a:t>
            </a:r>
            <a:endParaRPr sz="1200" b="1"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4"/>
          <p:cNvSpPr txBox="1">
            <a:spLocks noGrp="1"/>
          </p:cNvSpPr>
          <p:nvPr>
            <p:ph type="title" idx="4294967295"/>
          </p:nvPr>
        </p:nvSpPr>
        <p:spPr>
          <a:xfrm>
            <a:off x="1631504" y="463493"/>
            <a:ext cx="8928512" cy="93610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F3F3F"/>
              </a:buClr>
              <a:buSzPts val="4400"/>
              <a:buFont typeface="Open Sans Light"/>
              <a:buNone/>
            </a:pPr>
            <a:r>
              <a:rPr lang="sv-SE" sz="3200"/>
              <a:t>Readiness of Digital Product codes</a:t>
            </a:r>
            <a:endParaRPr sz="3200"/>
          </a:p>
        </p:txBody>
      </p:sp>
      <p:sp>
        <p:nvSpPr>
          <p:cNvPr id="457" name="Google Shape;457;p44"/>
          <p:cNvSpPr txBox="1">
            <a:spLocks noGrp="1"/>
          </p:cNvSpPr>
          <p:nvPr>
            <p:ph type="body" idx="4294967295"/>
          </p:nvPr>
        </p:nvSpPr>
        <p:spPr>
          <a:xfrm>
            <a:off x="1631504" y="1488196"/>
            <a:ext cx="4320000" cy="4473168"/>
          </a:xfrm>
          <a:prstGeom prst="rect">
            <a:avLst/>
          </a:prstGeom>
          <a:noFill/>
          <a:ln>
            <a:noFill/>
          </a:ln>
        </p:spPr>
        <p:txBody>
          <a:bodyPr spcFirstLastPara="1" wrap="square" lIns="91425" tIns="45700" rIns="91425" bIns="45700" anchor="t" anchorCtr="0">
            <a:noAutofit/>
          </a:bodyPr>
          <a:lstStyle/>
          <a:p>
            <a:pPr marL="114300" lvl="0" indent="0" algn="l" rtl="0">
              <a:lnSpc>
                <a:spcPct val="80000"/>
              </a:lnSpc>
              <a:spcBef>
                <a:spcPts val="1000"/>
              </a:spcBef>
              <a:spcAft>
                <a:spcPts val="0"/>
              </a:spcAft>
              <a:buSzPts val="1800"/>
              <a:buNone/>
            </a:pPr>
            <a:r>
              <a:rPr lang="sv-SE" sz="1165" b="1"/>
              <a:t>Goal</a:t>
            </a:r>
            <a:endParaRPr sz="1850"/>
          </a:p>
          <a:p>
            <a:pPr marL="457200" lvl="0" indent="-342900" algn="l" rtl="0">
              <a:lnSpc>
                <a:spcPct val="80000"/>
              </a:lnSpc>
              <a:spcBef>
                <a:spcPts val="1000"/>
              </a:spcBef>
              <a:spcAft>
                <a:spcPts val="0"/>
              </a:spcAft>
              <a:buClr>
                <a:srgbClr val="3F3F3F"/>
              </a:buClr>
              <a:buSzPts val="1800"/>
              <a:buChar char="•"/>
            </a:pPr>
            <a:r>
              <a:rPr lang="sv-SE" sz="1165"/>
              <a:t>There are various codes that can be used, e.g. EAN code, EU Harmonized System codes, or other standard product and service category codes (UNSPC for example)</a:t>
            </a:r>
            <a:endParaRPr sz="1850"/>
          </a:p>
          <a:p>
            <a:pPr marL="114300" lvl="0" indent="0" algn="l" rtl="0">
              <a:lnSpc>
                <a:spcPct val="80000"/>
              </a:lnSpc>
              <a:spcBef>
                <a:spcPts val="1000"/>
              </a:spcBef>
              <a:spcAft>
                <a:spcPts val="0"/>
              </a:spcAft>
              <a:buSzPts val="1800"/>
              <a:buNone/>
            </a:pPr>
            <a:r>
              <a:rPr lang="sv-SE" sz="1165" b="1"/>
              <a:t>Steps</a:t>
            </a:r>
            <a:endParaRPr sz="1850"/>
          </a:p>
          <a:p>
            <a:pPr marL="457200" lvl="0" indent="-342900" algn="l" rtl="0">
              <a:lnSpc>
                <a:spcPct val="80000"/>
              </a:lnSpc>
              <a:spcBef>
                <a:spcPts val="1000"/>
              </a:spcBef>
              <a:spcAft>
                <a:spcPts val="0"/>
              </a:spcAft>
              <a:buClr>
                <a:srgbClr val="3F3F3F"/>
              </a:buClr>
              <a:buSzPts val="1800"/>
              <a:buChar char="•"/>
            </a:pPr>
            <a:r>
              <a:rPr lang="sv-SE" sz="1165"/>
              <a:t>Include and process product information/codes in the business documents  </a:t>
            </a:r>
            <a:endParaRPr sz="1850"/>
          </a:p>
          <a:p>
            <a:pPr marL="457200" lvl="0" indent="-342900" algn="l" rtl="0">
              <a:lnSpc>
                <a:spcPct val="80000"/>
              </a:lnSpc>
              <a:spcBef>
                <a:spcPts val="1000"/>
              </a:spcBef>
              <a:spcAft>
                <a:spcPts val="0"/>
              </a:spcAft>
              <a:buClr>
                <a:srgbClr val="3F3F3F"/>
              </a:buClr>
              <a:buSzPts val="1800"/>
              <a:buChar char="•"/>
            </a:pPr>
            <a:r>
              <a:rPr lang="sv-SE" sz="1165"/>
              <a:t>Discover product information/codes and access services providing additional information about the product. </a:t>
            </a:r>
            <a:endParaRPr sz="1850"/>
          </a:p>
          <a:p>
            <a:pPr marL="457200" lvl="0" indent="-342900" algn="l" rtl="0">
              <a:lnSpc>
                <a:spcPct val="80000"/>
              </a:lnSpc>
              <a:spcBef>
                <a:spcPts val="1000"/>
              </a:spcBef>
              <a:spcAft>
                <a:spcPts val="0"/>
              </a:spcAft>
              <a:buClr>
                <a:srgbClr val="3F3F3F"/>
              </a:buClr>
              <a:buSzPts val="1800"/>
              <a:buChar char="•"/>
            </a:pPr>
            <a:r>
              <a:rPr lang="sv-SE" sz="1165"/>
              <a:t>Ordering systems must provide product codes  </a:t>
            </a:r>
            <a:endParaRPr sz="1850"/>
          </a:p>
          <a:p>
            <a:pPr marL="457200" lvl="0" indent="-342900" algn="l" rtl="0">
              <a:lnSpc>
                <a:spcPct val="80000"/>
              </a:lnSpc>
              <a:spcBef>
                <a:spcPts val="1000"/>
              </a:spcBef>
              <a:spcAft>
                <a:spcPts val="0"/>
              </a:spcAft>
              <a:buClr>
                <a:srgbClr val="3F3F3F"/>
              </a:buClr>
              <a:buSzPts val="1800"/>
              <a:buChar char="•"/>
            </a:pPr>
            <a:r>
              <a:rPr lang="sv-SE" sz="1165"/>
              <a:t>Enforce the use of product codes in the supply chain  </a:t>
            </a:r>
            <a:endParaRPr sz="1850"/>
          </a:p>
          <a:p>
            <a:pPr marL="457200" lvl="0" indent="-342900" algn="l" rtl="0">
              <a:lnSpc>
                <a:spcPct val="80000"/>
              </a:lnSpc>
              <a:spcBef>
                <a:spcPts val="1000"/>
              </a:spcBef>
              <a:spcAft>
                <a:spcPts val="0"/>
              </a:spcAft>
              <a:buClr>
                <a:srgbClr val="3F3F3F"/>
              </a:buClr>
              <a:buSzPts val="1800"/>
              <a:buChar char="•"/>
            </a:pPr>
            <a:r>
              <a:rPr lang="sv-SE" sz="1165"/>
              <a:t>Enforce a best practice for use of product codes in eInvoicing </a:t>
            </a:r>
            <a:endParaRPr sz="1165"/>
          </a:p>
          <a:p>
            <a:pPr marL="114300" lvl="0" indent="0" algn="l" rtl="0">
              <a:lnSpc>
                <a:spcPct val="80000"/>
              </a:lnSpc>
              <a:spcBef>
                <a:spcPts val="1000"/>
              </a:spcBef>
              <a:spcAft>
                <a:spcPts val="0"/>
              </a:spcAft>
              <a:buSzPts val="2000"/>
              <a:buNone/>
            </a:pPr>
            <a:r>
              <a:rPr lang="sv-SE" sz="1165" b="1"/>
              <a:t>Readiness for adoption: Low</a:t>
            </a:r>
            <a:endParaRPr sz="1165" b="1"/>
          </a:p>
          <a:p>
            <a:pPr marL="457200" lvl="0" indent="-355600" algn="l" rtl="0">
              <a:lnSpc>
                <a:spcPct val="80000"/>
              </a:lnSpc>
              <a:spcBef>
                <a:spcPts val="1000"/>
              </a:spcBef>
              <a:spcAft>
                <a:spcPts val="0"/>
              </a:spcAft>
              <a:buSzPts val="2000"/>
              <a:buChar char="•"/>
            </a:pPr>
            <a:r>
              <a:rPr lang="sv-SE" sz="1165"/>
              <a:t>There is a plethora of product code standards and registries, with different uses and scope</a:t>
            </a:r>
            <a:endParaRPr sz="1165"/>
          </a:p>
          <a:p>
            <a:pPr marL="457200" lvl="0" indent="-355600" algn="l" rtl="0">
              <a:lnSpc>
                <a:spcPct val="80000"/>
              </a:lnSpc>
              <a:spcBef>
                <a:spcPts val="1000"/>
              </a:spcBef>
              <a:spcAft>
                <a:spcPts val="0"/>
              </a:spcAft>
              <a:buSzPts val="2000"/>
              <a:buChar char="•"/>
            </a:pPr>
            <a:r>
              <a:rPr lang="sv-SE" sz="1165"/>
              <a:t>Harmonization requires a lot of work </a:t>
            </a:r>
            <a:endParaRPr sz="1850"/>
          </a:p>
          <a:p>
            <a:pPr marL="457200" lvl="0" indent="-228600" algn="l" rtl="0">
              <a:lnSpc>
                <a:spcPct val="80000"/>
              </a:lnSpc>
              <a:spcBef>
                <a:spcPts val="1000"/>
              </a:spcBef>
              <a:spcAft>
                <a:spcPts val="0"/>
              </a:spcAft>
              <a:buSzPts val="2000"/>
              <a:buNone/>
            </a:pPr>
            <a:endParaRPr sz="1165" b="1"/>
          </a:p>
          <a:p>
            <a:pPr marL="114300" lvl="0" indent="0" algn="l" rtl="0">
              <a:lnSpc>
                <a:spcPct val="80000"/>
              </a:lnSpc>
              <a:spcBef>
                <a:spcPts val="1000"/>
              </a:spcBef>
              <a:spcAft>
                <a:spcPts val="0"/>
              </a:spcAft>
              <a:buSzPts val="2000"/>
              <a:buNone/>
            </a:pPr>
            <a:endParaRPr sz="1165" b="1"/>
          </a:p>
          <a:p>
            <a:pPr marL="114300" lvl="0" indent="0" algn="l" rtl="0">
              <a:lnSpc>
                <a:spcPct val="80000"/>
              </a:lnSpc>
              <a:spcBef>
                <a:spcPts val="1000"/>
              </a:spcBef>
              <a:spcAft>
                <a:spcPts val="0"/>
              </a:spcAft>
              <a:buClr>
                <a:srgbClr val="3F3F3F"/>
              </a:buClr>
              <a:buSzPts val="1800"/>
              <a:buNone/>
            </a:pPr>
            <a:endParaRPr sz="1850"/>
          </a:p>
        </p:txBody>
      </p:sp>
      <p:sp>
        <p:nvSpPr>
          <p:cNvPr id="458" name="Google Shape;458;p44"/>
          <p:cNvSpPr txBox="1">
            <a:spLocks noGrp="1"/>
          </p:cNvSpPr>
          <p:nvPr>
            <p:ph type="body" idx="4294967295"/>
          </p:nvPr>
        </p:nvSpPr>
        <p:spPr>
          <a:xfrm>
            <a:off x="6240016" y="1488196"/>
            <a:ext cx="4890100" cy="4044107"/>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2000"/>
              <a:buNone/>
            </a:pPr>
            <a:r>
              <a:rPr lang="sv-SE" sz="1400" b="1"/>
              <a:t>Possible Application or technical services required</a:t>
            </a:r>
            <a:endParaRPr sz="1400" b="1"/>
          </a:p>
        </p:txBody>
      </p:sp>
      <p:sp>
        <p:nvSpPr>
          <p:cNvPr id="459" name="Google Shape;459;p44"/>
          <p:cNvSpPr/>
          <p:nvPr/>
        </p:nvSpPr>
        <p:spPr>
          <a:xfrm>
            <a:off x="6451045" y="3808852"/>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sv-SE" sz="1000" b="1" i="0" u="none" strike="noStrike" cap="none">
                <a:solidFill>
                  <a:schemeClr val="lt1"/>
                </a:solidFill>
                <a:latin typeface="Open Sans Light"/>
                <a:ea typeface="Open Sans Light"/>
                <a:cs typeface="Open Sans Light"/>
                <a:sym typeface="Open Sans Light"/>
              </a:rPr>
              <a:t>Product registry lookup</a:t>
            </a:r>
            <a:endParaRPr sz="1000" b="1" i="0" u="none" strike="noStrike" cap="none">
              <a:solidFill>
                <a:schemeClr val="lt1"/>
              </a:solidFill>
              <a:latin typeface="Open Sans Light"/>
              <a:ea typeface="Open Sans Light"/>
              <a:cs typeface="Open Sans Light"/>
              <a:sym typeface="Open Sans Light"/>
            </a:endParaRPr>
          </a:p>
        </p:txBody>
      </p:sp>
      <p:sp>
        <p:nvSpPr>
          <p:cNvPr id="460" name="Google Shape;460;p44"/>
          <p:cNvSpPr/>
          <p:nvPr/>
        </p:nvSpPr>
        <p:spPr>
          <a:xfrm>
            <a:off x="8692476" y="2175760"/>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GS1 product registry</a:t>
            </a:r>
            <a:endParaRPr sz="1050" b="1" i="0" u="none" strike="noStrike" cap="none">
              <a:solidFill>
                <a:schemeClr val="lt1"/>
              </a:solidFill>
              <a:latin typeface="Open Sans Light"/>
              <a:ea typeface="Open Sans Light"/>
              <a:cs typeface="Open Sans Light"/>
              <a:sym typeface="Open Sans Light"/>
            </a:endParaRPr>
          </a:p>
        </p:txBody>
      </p:sp>
      <p:sp>
        <p:nvSpPr>
          <p:cNvPr id="461" name="Google Shape;461;p44"/>
          <p:cNvSpPr/>
          <p:nvPr/>
        </p:nvSpPr>
        <p:spPr>
          <a:xfrm>
            <a:off x="7562737" y="3800838"/>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Customs product code registry</a:t>
            </a:r>
            <a:endParaRPr sz="1050" b="1" i="0" u="none" strike="noStrike" cap="none">
              <a:solidFill>
                <a:schemeClr val="lt1"/>
              </a:solidFill>
              <a:latin typeface="Open Sans Light"/>
              <a:ea typeface="Open Sans Light"/>
              <a:cs typeface="Open Sans Light"/>
              <a:sym typeface="Open Sans Light"/>
            </a:endParaRPr>
          </a:p>
        </p:txBody>
      </p:sp>
      <p:sp>
        <p:nvSpPr>
          <p:cNvPr id="462" name="Google Shape;462;p44"/>
          <p:cNvSpPr/>
          <p:nvPr/>
        </p:nvSpPr>
        <p:spPr>
          <a:xfrm>
            <a:off x="8674429" y="3800838"/>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Statistic categories registry</a:t>
            </a:r>
            <a:endParaRPr sz="1050" b="1" i="0" u="none" strike="noStrike" cap="none">
              <a:solidFill>
                <a:schemeClr val="lt1"/>
              </a:solidFill>
              <a:latin typeface="Open Sans Light"/>
              <a:ea typeface="Open Sans Light"/>
              <a:cs typeface="Open Sans Light"/>
              <a:sym typeface="Open Sans Light"/>
            </a:endParaRPr>
          </a:p>
        </p:txBody>
      </p:sp>
      <p:sp>
        <p:nvSpPr>
          <p:cNvPr id="463" name="Google Shape;463;p44"/>
          <p:cNvSpPr/>
          <p:nvPr/>
        </p:nvSpPr>
        <p:spPr>
          <a:xfrm>
            <a:off x="6451045" y="2175760"/>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eInvoice creation service</a:t>
            </a:r>
            <a:endParaRPr sz="1400" b="0" i="0" u="none" strike="noStrike" cap="none">
              <a:solidFill>
                <a:srgbClr val="000000"/>
              </a:solidFill>
              <a:latin typeface="Arial"/>
              <a:ea typeface="Arial"/>
              <a:cs typeface="Arial"/>
              <a:sym typeface="Arial"/>
            </a:endParaRPr>
          </a:p>
        </p:txBody>
      </p:sp>
      <p:sp>
        <p:nvSpPr>
          <p:cNvPr id="464" name="Google Shape;464;p44"/>
          <p:cNvSpPr/>
          <p:nvPr/>
        </p:nvSpPr>
        <p:spPr>
          <a:xfrm>
            <a:off x="7563899" y="2175760"/>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Interface for payment verification</a:t>
            </a:r>
            <a:endParaRPr sz="1050" b="1" i="0" u="none" strike="noStrike" cap="none">
              <a:solidFill>
                <a:schemeClr val="lt1"/>
              </a:solidFill>
              <a:latin typeface="Open Sans Light"/>
              <a:ea typeface="Open Sans Light"/>
              <a:cs typeface="Open Sans Light"/>
              <a:sym typeface="Open Sans Light"/>
            </a:endParaRPr>
          </a:p>
        </p:txBody>
      </p:sp>
      <p:sp>
        <p:nvSpPr>
          <p:cNvPr id="465" name="Google Shape;465;p44"/>
          <p:cNvSpPr/>
          <p:nvPr/>
        </p:nvSpPr>
        <p:spPr>
          <a:xfrm>
            <a:off x="9974638" y="1994709"/>
            <a:ext cx="300147" cy="1887954"/>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66" name="Google Shape;466;p44"/>
          <p:cNvSpPr txBox="1"/>
          <p:nvPr/>
        </p:nvSpPr>
        <p:spPr>
          <a:xfrm>
            <a:off x="10359442" y="2661953"/>
            <a:ext cx="112710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Services for SME’s</a:t>
            </a:r>
            <a:endParaRPr sz="1400" b="0" i="0" u="none" strike="noStrike" cap="none">
              <a:solidFill>
                <a:srgbClr val="000000"/>
              </a:solidFill>
              <a:latin typeface="Open Sans"/>
              <a:ea typeface="Open Sans"/>
              <a:cs typeface="Open Sans"/>
              <a:sym typeface="Open Sans"/>
            </a:endParaRPr>
          </a:p>
        </p:txBody>
      </p:sp>
      <p:sp>
        <p:nvSpPr>
          <p:cNvPr id="467" name="Google Shape;467;p44"/>
          <p:cNvSpPr/>
          <p:nvPr/>
        </p:nvSpPr>
        <p:spPr>
          <a:xfrm>
            <a:off x="9974638" y="3894573"/>
            <a:ext cx="300147" cy="1250695"/>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468" name="Google Shape;468;p44"/>
          <p:cNvSpPr txBox="1"/>
          <p:nvPr/>
        </p:nvSpPr>
        <p:spPr>
          <a:xfrm>
            <a:off x="10316175" y="4258873"/>
            <a:ext cx="13392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Government agency services</a:t>
            </a:r>
            <a:endParaRPr sz="1400" b="0" i="0" u="none" strike="noStrike" cap="none">
              <a:solidFill>
                <a:srgbClr val="000000"/>
              </a:solidFill>
              <a:latin typeface="Open Sans"/>
              <a:ea typeface="Open Sans"/>
              <a:cs typeface="Open Sans"/>
              <a:sym typeface="Open Sans"/>
            </a:endParaRPr>
          </a:p>
        </p:txBody>
      </p:sp>
      <p:sp>
        <p:nvSpPr>
          <p:cNvPr id="469" name="Google Shape;469;p44"/>
          <p:cNvSpPr/>
          <p:nvPr/>
        </p:nvSpPr>
        <p:spPr>
          <a:xfrm>
            <a:off x="6455330" y="4536319"/>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sv-SE" sz="1000" b="1" i="0" u="none" strike="noStrike" cap="none">
                <a:solidFill>
                  <a:schemeClr val="lt1"/>
                </a:solidFill>
                <a:latin typeface="Open Sans Light"/>
                <a:ea typeface="Open Sans Light"/>
                <a:cs typeface="Open Sans Light"/>
                <a:sym typeface="Open Sans Light"/>
              </a:rPr>
              <a:t>Stadardized API product access</a:t>
            </a:r>
            <a:endParaRPr sz="1000" b="1" i="0" u="none" strike="noStrike" cap="none">
              <a:solidFill>
                <a:schemeClr val="lt1"/>
              </a:solidFill>
              <a:latin typeface="Open Sans Light"/>
              <a:ea typeface="Open Sans Light"/>
              <a:cs typeface="Open Sans Light"/>
              <a:sym typeface="Open Sans Light"/>
            </a:endParaRPr>
          </a:p>
        </p:txBody>
      </p:sp>
      <p:sp>
        <p:nvSpPr>
          <p:cNvPr id="470" name="Google Shape;470;p44"/>
          <p:cNvSpPr/>
          <p:nvPr/>
        </p:nvSpPr>
        <p:spPr>
          <a:xfrm>
            <a:off x="6451045" y="2861668"/>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eReceipt creation service</a:t>
            </a:r>
            <a:endParaRPr sz="1400" b="0" i="0" u="none" strike="noStrike" cap="none">
              <a:solidFill>
                <a:srgbClr val="000000"/>
              </a:solidFill>
              <a:latin typeface="Arial"/>
              <a:ea typeface="Arial"/>
              <a:cs typeface="Arial"/>
              <a:sym typeface="Arial"/>
            </a:endParaRPr>
          </a:p>
        </p:txBody>
      </p:sp>
      <p:sp>
        <p:nvSpPr>
          <p:cNvPr id="471" name="Google Shape;471;p44"/>
          <p:cNvSpPr/>
          <p:nvPr/>
        </p:nvSpPr>
        <p:spPr>
          <a:xfrm>
            <a:off x="6532132" y="5813132"/>
            <a:ext cx="294600" cy="1647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472" name="Google Shape;472;p44"/>
          <p:cNvSpPr txBox="1"/>
          <p:nvPr/>
        </p:nvSpPr>
        <p:spPr>
          <a:xfrm>
            <a:off x="6813913" y="5752491"/>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Existing fit or partial fit  solutions</a:t>
            </a:r>
            <a:endParaRPr sz="1200" b="0" i="0" u="none" strike="noStrike" cap="none">
              <a:solidFill>
                <a:srgbClr val="000000"/>
              </a:solidFill>
              <a:latin typeface="Arial"/>
              <a:ea typeface="Arial"/>
              <a:cs typeface="Arial"/>
              <a:sym typeface="Arial"/>
            </a:endParaRPr>
          </a:p>
        </p:txBody>
      </p:sp>
      <p:sp>
        <p:nvSpPr>
          <p:cNvPr id="473" name="Google Shape;473;p44"/>
          <p:cNvSpPr/>
          <p:nvPr/>
        </p:nvSpPr>
        <p:spPr>
          <a:xfrm>
            <a:off x="8859809" y="5827559"/>
            <a:ext cx="294600" cy="1647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474" name="Google Shape;474;p44"/>
          <p:cNvSpPr txBox="1"/>
          <p:nvPr/>
        </p:nvSpPr>
        <p:spPr>
          <a:xfrm>
            <a:off x="9139738" y="5756009"/>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Further development needed</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5"/>
          <p:cNvSpPr txBox="1">
            <a:spLocks noGrp="1"/>
          </p:cNvSpPr>
          <p:nvPr>
            <p:ph type="title" idx="4294967295"/>
          </p:nvPr>
        </p:nvSpPr>
        <p:spPr>
          <a:xfrm>
            <a:off x="1639151" y="324345"/>
            <a:ext cx="8928512" cy="93610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000"/>
              <a:buNone/>
            </a:pPr>
            <a:r>
              <a:rPr lang="sv-SE" sz="2000"/>
              <a:t>Readiness of Digital Product codes (continued): Product information lookup – action 1.2.5</a:t>
            </a:r>
            <a:endParaRPr/>
          </a:p>
        </p:txBody>
      </p:sp>
      <p:sp>
        <p:nvSpPr>
          <p:cNvPr id="480" name="Google Shape;480;p45"/>
          <p:cNvSpPr txBox="1">
            <a:spLocks noGrp="1"/>
          </p:cNvSpPr>
          <p:nvPr>
            <p:ph type="dt" idx="4294967295"/>
          </p:nvPr>
        </p:nvSpPr>
        <p:spPr>
          <a:xfrm>
            <a:off x="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sv-SE"/>
              <a:t>2020-02-09</a:t>
            </a:r>
            <a:endParaRPr/>
          </a:p>
        </p:txBody>
      </p:sp>
      <p:sp>
        <p:nvSpPr>
          <p:cNvPr id="481" name="Google Shape;481;p45"/>
          <p:cNvSpPr/>
          <p:nvPr/>
        </p:nvSpPr>
        <p:spPr>
          <a:xfrm>
            <a:off x="1829526" y="2362852"/>
            <a:ext cx="1440160" cy="792088"/>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sp>
        <p:nvSpPr>
          <p:cNvPr id="482" name="Google Shape;482;p45"/>
          <p:cNvSpPr/>
          <p:nvPr/>
        </p:nvSpPr>
        <p:spPr>
          <a:xfrm>
            <a:off x="5818279" y="2286474"/>
            <a:ext cx="1728192" cy="936104"/>
          </a:xfrm>
          <a:prstGeom prst="cloud">
            <a:avLst/>
          </a:prstGeom>
          <a:solidFill>
            <a:schemeClr val="lt1"/>
          </a:solidFill>
          <a:ln w="25400" cap="flat" cmpd="sng">
            <a:solidFill>
              <a:schemeClr val="dk1"/>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dk1"/>
                </a:solidFill>
                <a:latin typeface="Open Sans Light"/>
                <a:ea typeface="Open Sans Light"/>
                <a:cs typeface="Open Sans Light"/>
                <a:sym typeface="Open Sans Light"/>
              </a:rPr>
              <a:t>PEPPOL network</a:t>
            </a:r>
            <a:endParaRPr sz="2000" b="0" i="0" u="none" strike="noStrike" cap="none">
              <a:solidFill>
                <a:schemeClr val="dk1"/>
              </a:solidFill>
              <a:latin typeface="Open Sans Light"/>
              <a:ea typeface="Open Sans Light"/>
              <a:cs typeface="Open Sans Light"/>
              <a:sym typeface="Open Sans Light"/>
            </a:endParaRPr>
          </a:p>
        </p:txBody>
      </p:sp>
      <p:sp>
        <p:nvSpPr>
          <p:cNvPr id="483" name="Google Shape;483;p45"/>
          <p:cNvSpPr/>
          <p:nvPr/>
        </p:nvSpPr>
        <p:spPr>
          <a:xfrm>
            <a:off x="8112224" y="2357121"/>
            <a:ext cx="1440160" cy="792088"/>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sp>
        <p:nvSpPr>
          <p:cNvPr id="484" name="Google Shape;484;p45"/>
          <p:cNvSpPr/>
          <p:nvPr/>
        </p:nvSpPr>
        <p:spPr>
          <a:xfrm>
            <a:off x="1847528" y="4869122"/>
            <a:ext cx="1566469" cy="996689"/>
          </a:xfrm>
          <a:prstGeom prst="roundRect">
            <a:avLst>
              <a:gd name="adj" fmla="val 16667"/>
            </a:avLst>
          </a:prstGeom>
          <a:solidFill>
            <a:schemeClr val="accent1"/>
          </a:solidFill>
          <a:ln w="25400" cap="flat" cmpd="sng">
            <a:solidFill>
              <a:srgbClr val="2B742B"/>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Product information</a:t>
            </a:r>
            <a:br>
              <a:rPr lang="sv-SE" sz="1600" b="0" i="0" u="none" strike="noStrike" cap="none">
                <a:solidFill>
                  <a:schemeClr val="lt1"/>
                </a:solidFill>
                <a:latin typeface="Open Sans Light"/>
                <a:ea typeface="Open Sans Light"/>
                <a:cs typeface="Open Sans Light"/>
                <a:sym typeface="Open Sans Light"/>
              </a:rPr>
            </a:br>
            <a:r>
              <a:rPr lang="sv-SE" sz="1600" b="0" i="0" u="none" strike="noStrike" cap="none">
                <a:solidFill>
                  <a:schemeClr val="lt1"/>
                </a:solidFill>
                <a:latin typeface="Open Sans Light"/>
                <a:ea typeface="Open Sans Light"/>
                <a:cs typeface="Open Sans Light"/>
                <a:sym typeface="Open Sans Light"/>
              </a:rPr>
              <a:t>registry, id GS1</a:t>
            </a:r>
            <a:endParaRPr sz="1400" b="0" i="0" u="none" strike="noStrike" cap="none">
              <a:solidFill>
                <a:srgbClr val="000000"/>
              </a:solidFill>
              <a:latin typeface="Arial"/>
              <a:ea typeface="Arial"/>
              <a:cs typeface="Arial"/>
              <a:sym typeface="Arial"/>
            </a:endParaRPr>
          </a:p>
        </p:txBody>
      </p:sp>
      <p:cxnSp>
        <p:nvCxnSpPr>
          <p:cNvPr id="485" name="Google Shape;485;p45"/>
          <p:cNvCxnSpPr>
            <a:endCxn id="481" idx="0"/>
          </p:cNvCxnSpPr>
          <p:nvPr/>
        </p:nvCxnSpPr>
        <p:spPr>
          <a:xfrm>
            <a:off x="2549606" y="1988752"/>
            <a:ext cx="0" cy="3741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486" name="Google Shape;486;p45"/>
          <p:cNvCxnSpPr>
            <a:stCxn id="481" idx="3"/>
            <a:endCxn id="487" idx="1"/>
          </p:cNvCxnSpPr>
          <p:nvPr/>
        </p:nvCxnSpPr>
        <p:spPr>
          <a:xfrm rot="10800000" flipH="1">
            <a:off x="3269686" y="2754396"/>
            <a:ext cx="821700" cy="45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88" name="Google Shape;488;p45"/>
          <p:cNvSpPr/>
          <p:nvPr/>
        </p:nvSpPr>
        <p:spPr>
          <a:xfrm>
            <a:off x="6103407" y="3650638"/>
            <a:ext cx="1216729" cy="790370"/>
          </a:xfrm>
          <a:prstGeom prst="roundRect">
            <a:avLst>
              <a:gd name="adj" fmla="val 16667"/>
            </a:avLst>
          </a:prstGeom>
          <a:solidFill>
            <a:schemeClr val="accent1"/>
          </a:solidFill>
          <a:ln w="25400" cap="flat" cmpd="sng">
            <a:solidFill>
              <a:srgbClr val="2B742B"/>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Product registry lookup</a:t>
            </a:r>
            <a:endParaRPr sz="1600" b="0" i="0" u="none" strike="noStrike" cap="none">
              <a:solidFill>
                <a:schemeClr val="lt1"/>
              </a:solidFill>
              <a:latin typeface="Open Sans Light"/>
              <a:ea typeface="Open Sans Light"/>
              <a:cs typeface="Open Sans Light"/>
              <a:sym typeface="Open Sans Light"/>
            </a:endParaRPr>
          </a:p>
        </p:txBody>
      </p:sp>
      <p:sp>
        <p:nvSpPr>
          <p:cNvPr id="487" name="Google Shape;487;p45"/>
          <p:cNvSpPr/>
          <p:nvPr/>
        </p:nvSpPr>
        <p:spPr>
          <a:xfrm>
            <a:off x="4091409" y="2136142"/>
            <a:ext cx="1382184" cy="1236768"/>
          </a:xfrm>
          <a:prstGeom prst="flowChartDocument">
            <a:avLst/>
          </a:prstGeom>
          <a:solidFill>
            <a:srgbClr val="D3EFD3"/>
          </a:solidFill>
          <a:ln w="25400" cap="flat" cmpd="sng">
            <a:solidFill>
              <a:srgbClr val="A8E0A8"/>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1" i="0" u="none" strike="noStrike" cap="none">
                <a:solidFill>
                  <a:schemeClr val="dk1"/>
                </a:solidFill>
                <a:latin typeface="Open Sans Light"/>
                <a:ea typeface="Open Sans Light"/>
                <a:cs typeface="Open Sans Light"/>
                <a:sym typeface="Open Sans Light"/>
              </a:rPr>
              <a:t>eInvoice</a:t>
            </a:r>
            <a:r>
              <a:rPr lang="sv-SE" sz="1600" b="0" i="0" u="none" strike="noStrike" cap="none">
                <a:solidFill>
                  <a:schemeClr val="dk1"/>
                </a:solidFill>
                <a:latin typeface="Open Sans Light"/>
                <a:ea typeface="Open Sans Light"/>
                <a:cs typeface="Open Sans Light"/>
                <a:sym typeface="Open Sans Light"/>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600"/>
              <a:buFont typeface="Arial"/>
              <a:buNone/>
            </a:pPr>
            <a:r>
              <a:rPr lang="sv-SE" sz="1600" b="0" i="0" u="none" strike="noStrike" cap="none">
                <a:solidFill>
                  <a:schemeClr val="dk1"/>
                </a:solidFill>
                <a:latin typeface="Open Sans Light"/>
                <a:ea typeface="Open Sans Light"/>
                <a:cs typeface="Open Sans Light"/>
                <a:sym typeface="Open Sans Light"/>
              </a:rPr>
              <a:t>- product ID</a:t>
            </a:r>
            <a:br>
              <a:rPr lang="sv-SE" sz="1600" b="0" i="0" u="none" strike="noStrike" cap="none">
                <a:solidFill>
                  <a:schemeClr val="dk1"/>
                </a:solidFill>
                <a:latin typeface="Open Sans Light"/>
                <a:ea typeface="Open Sans Light"/>
                <a:cs typeface="Open Sans Light"/>
                <a:sym typeface="Open Sans Light"/>
              </a:rPr>
            </a:br>
            <a:r>
              <a:rPr lang="sv-SE" sz="1600" b="0" i="0" u="none" strike="noStrike" cap="none">
                <a:solidFill>
                  <a:schemeClr val="dk1"/>
                </a:solidFill>
                <a:latin typeface="Open Sans Light"/>
                <a:ea typeface="Open Sans Light"/>
                <a:cs typeface="Open Sans Light"/>
                <a:sym typeface="Open Sans Light"/>
              </a:rPr>
              <a:t>- product</a:t>
            </a:r>
            <a:br>
              <a:rPr lang="sv-SE" sz="1600" b="0" i="0" u="none" strike="noStrike" cap="none">
                <a:solidFill>
                  <a:schemeClr val="dk1"/>
                </a:solidFill>
                <a:latin typeface="Open Sans Light"/>
                <a:ea typeface="Open Sans Light"/>
                <a:cs typeface="Open Sans Light"/>
                <a:sym typeface="Open Sans Light"/>
              </a:rPr>
            </a:br>
            <a:r>
              <a:rPr lang="sv-SE" sz="1600" b="0" i="0" u="none" strike="noStrike" cap="none">
                <a:solidFill>
                  <a:schemeClr val="dk1"/>
                </a:solidFill>
                <a:latin typeface="Open Sans Light"/>
                <a:ea typeface="Open Sans Light"/>
                <a:cs typeface="Open Sans Light"/>
                <a:sym typeface="Open Sans Light"/>
              </a:rPr>
              <a:t>   registry ID</a:t>
            </a:r>
            <a:endParaRPr sz="1400" b="0" i="0" u="none" strike="noStrike" cap="none">
              <a:solidFill>
                <a:srgbClr val="000000"/>
              </a:solidFill>
              <a:latin typeface="Arial"/>
              <a:ea typeface="Arial"/>
              <a:cs typeface="Arial"/>
              <a:sym typeface="Arial"/>
            </a:endParaRPr>
          </a:p>
        </p:txBody>
      </p:sp>
      <p:cxnSp>
        <p:nvCxnSpPr>
          <p:cNvPr id="489" name="Google Shape;489;p45"/>
          <p:cNvCxnSpPr>
            <a:stCxn id="487" idx="3"/>
            <a:endCxn id="482" idx="2"/>
          </p:cNvCxnSpPr>
          <p:nvPr/>
        </p:nvCxnSpPr>
        <p:spPr>
          <a:xfrm>
            <a:off x="5473593" y="2754526"/>
            <a:ext cx="3501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90" name="Google Shape;490;p45"/>
          <p:cNvSpPr/>
          <p:nvPr/>
        </p:nvSpPr>
        <p:spPr>
          <a:xfrm>
            <a:off x="3839544" y="4869589"/>
            <a:ext cx="1566469" cy="996689"/>
          </a:xfrm>
          <a:prstGeom prst="roundRect">
            <a:avLst>
              <a:gd name="adj" fmla="val 16667"/>
            </a:avLst>
          </a:prstGeom>
          <a:solidFill>
            <a:schemeClr val="accent1"/>
          </a:solidFill>
          <a:ln w="25400" cap="flat" cmpd="sng">
            <a:solidFill>
              <a:srgbClr val="2B742B"/>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Product information</a:t>
            </a:r>
            <a:br>
              <a:rPr lang="sv-SE" sz="1600" b="0" i="0" u="none" strike="noStrike" cap="none">
                <a:solidFill>
                  <a:schemeClr val="lt1"/>
                </a:solidFill>
                <a:latin typeface="Open Sans Light"/>
                <a:ea typeface="Open Sans Light"/>
                <a:cs typeface="Open Sans Light"/>
                <a:sym typeface="Open Sans Light"/>
              </a:rPr>
            </a:br>
            <a:r>
              <a:rPr lang="sv-SE" sz="1600" b="0" i="0" u="none" strike="noStrike" cap="none">
                <a:solidFill>
                  <a:schemeClr val="lt1"/>
                </a:solidFill>
                <a:latin typeface="Open Sans Light"/>
                <a:ea typeface="Open Sans Light"/>
                <a:cs typeface="Open Sans Light"/>
                <a:sym typeface="Open Sans Light"/>
              </a:rPr>
              <a:t>registry, id CAS</a:t>
            </a:r>
            <a:endParaRPr sz="1600" b="0" i="0" u="none" strike="noStrike" cap="none">
              <a:solidFill>
                <a:schemeClr val="lt1"/>
              </a:solidFill>
              <a:latin typeface="Open Sans Light"/>
              <a:ea typeface="Open Sans Light"/>
              <a:cs typeface="Open Sans Light"/>
              <a:sym typeface="Open Sans Light"/>
            </a:endParaRPr>
          </a:p>
        </p:txBody>
      </p:sp>
      <p:sp>
        <p:nvSpPr>
          <p:cNvPr id="491" name="Google Shape;491;p45"/>
          <p:cNvSpPr/>
          <p:nvPr/>
        </p:nvSpPr>
        <p:spPr>
          <a:xfrm>
            <a:off x="5777356" y="4869121"/>
            <a:ext cx="1566469" cy="996689"/>
          </a:xfrm>
          <a:prstGeom prst="roundRect">
            <a:avLst>
              <a:gd name="adj" fmla="val 16667"/>
            </a:avLst>
          </a:prstGeom>
          <a:solidFill>
            <a:schemeClr val="accent1"/>
          </a:solidFill>
          <a:ln w="25400" cap="flat" cmpd="sng">
            <a:solidFill>
              <a:srgbClr val="2B742B"/>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sv-SE" sz="1600" b="0" i="0" u="none" strike="noStrike" cap="none">
                <a:solidFill>
                  <a:schemeClr val="lt1"/>
                </a:solidFill>
                <a:latin typeface="Open Sans Light"/>
                <a:ea typeface="Open Sans Light"/>
                <a:cs typeface="Open Sans Light"/>
                <a:sym typeface="Open Sans Light"/>
              </a:rPr>
              <a:t>Product information</a:t>
            </a:r>
            <a:br>
              <a:rPr lang="sv-SE" sz="1600" b="0" i="0" u="none" strike="noStrike" cap="none">
                <a:solidFill>
                  <a:schemeClr val="lt1"/>
                </a:solidFill>
                <a:latin typeface="Open Sans Light"/>
                <a:ea typeface="Open Sans Light"/>
                <a:cs typeface="Open Sans Light"/>
                <a:sym typeface="Open Sans Light"/>
              </a:rPr>
            </a:br>
            <a:r>
              <a:rPr lang="sv-SE" sz="1600" b="0" i="0" u="none" strike="noStrike" cap="none">
                <a:solidFill>
                  <a:schemeClr val="lt1"/>
                </a:solidFill>
                <a:latin typeface="Open Sans Light"/>
                <a:ea typeface="Open Sans Light"/>
                <a:cs typeface="Open Sans Light"/>
                <a:sym typeface="Open Sans Light"/>
              </a:rPr>
              <a:t>registry, id XYZ</a:t>
            </a:r>
            <a:endParaRPr sz="1600" b="0" i="0" u="none" strike="noStrike" cap="none">
              <a:solidFill>
                <a:schemeClr val="lt1"/>
              </a:solidFill>
              <a:latin typeface="Open Sans Light"/>
              <a:ea typeface="Open Sans Light"/>
              <a:cs typeface="Open Sans Light"/>
              <a:sym typeface="Open Sans Light"/>
            </a:endParaRPr>
          </a:p>
        </p:txBody>
      </p:sp>
      <p:cxnSp>
        <p:nvCxnSpPr>
          <p:cNvPr id="492" name="Google Shape;492;p45"/>
          <p:cNvCxnSpPr>
            <a:stCxn id="482" idx="0"/>
            <a:endCxn id="483" idx="1"/>
          </p:cNvCxnSpPr>
          <p:nvPr/>
        </p:nvCxnSpPr>
        <p:spPr>
          <a:xfrm rot="10800000" flipH="1">
            <a:off x="7545031" y="2753026"/>
            <a:ext cx="567300" cy="15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493" name="Google Shape;493;p45"/>
          <p:cNvCxnSpPr>
            <a:stCxn id="483" idx="0"/>
          </p:cNvCxnSpPr>
          <p:nvPr/>
        </p:nvCxnSpPr>
        <p:spPr>
          <a:xfrm rot="10800000">
            <a:off x="8832304" y="1988721"/>
            <a:ext cx="0" cy="3684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494" name="Google Shape;494;p45"/>
          <p:cNvSpPr txBox="1"/>
          <p:nvPr/>
        </p:nvSpPr>
        <p:spPr>
          <a:xfrm>
            <a:off x="9412928" y="1480483"/>
            <a:ext cx="2202372"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Specific product data needed, eg. fire safety classification. </a:t>
            </a:r>
            <a:endParaRPr sz="1400" b="0" i="0" u="none" strike="noStrike" cap="none">
              <a:solidFill>
                <a:srgbClr val="000000"/>
              </a:solidFill>
              <a:latin typeface="Arial"/>
              <a:ea typeface="Arial"/>
              <a:cs typeface="Arial"/>
              <a:sym typeface="Arial"/>
            </a:endParaRPr>
          </a:p>
        </p:txBody>
      </p:sp>
      <p:sp>
        <p:nvSpPr>
          <p:cNvPr id="495" name="Google Shape;495;p45"/>
          <p:cNvSpPr txBox="1"/>
          <p:nvPr/>
        </p:nvSpPr>
        <p:spPr>
          <a:xfrm>
            <a:off x="7239705" y="4078813"/>
            <a:ext cx="1944216"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1. Find endpoint of registry from  central lookup</a:t>
            </a:r>
            <a:endParaRPr sz="1200" b="0" i="0" u="none" strike="noStrike" cap="none">
              <a:solidFill>
                <a:srgbClr val="3F3F3F"/>
              </a:solidFill>
              <a:latin typeface="Open Sans Light"/>
              <a:ea typeface="Open Sans Light"/>
              <a:cs typeface="Open Sans Light"/>
              <a:sym typeface="Open Sans Light"/>
            </a:endParaRPr>
          </a:p>
        </p:txBody>
      </p:sp>
      <p:sp>
        <p:nvSpPr>
          <p:cNvPr id="496" name="Google Shape;496;p45"/>
          <p:cNvSpPr txBox="1"/>
          <p:nvPr/>
        </p:nvSpPr>
        <p:spPr>
          <a:xfrm>
            <a:off x="7346788" y="5404145"/>
            <a:ext cx="1422515"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2. Get data using standardized API</a:t>
            </a:r>
            <a:endParaRPr sz="1400" b="0" i="0" u="none" strike="noStrike" cap="none">
              <a:solidFill>
                <a:srgbClr val="000000"/>
              </a:solidFill>
              <a:latin typeface="Arial"/>
              <a:ea typeface="Arial"/>
              <a:cs typeface="Arial"/>
              <a:sym typeface="Arial"/>
            </a:endParaRPr>
          </a:p>
        </p:txBody>
      </p:sp>
      <p:cxnSp>
        <p:nvCxnSpPr>
          <p:cNvPr id="497" name="Google Shape;497;p45"/>
          <p:cNvCxnSpPr>
            <a:endCxn id="491" idx="3"/>
          </p:cNvCxnSpPr>
          <p:nvPr/>
        </p:nvCxnSpPr>
        <p:spPr>
          <a:xfrm rot="5400000">
            <a:off x="7054325" y="3438766"/>
            <a:ext cx="2218200" cy="1639200"/>
          </a:xfrm>
          <a:prstGeom prst="bentConnector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pic>
        <p:nvPicPr>
          <p:cNvPr id="498" name="Google Shape;498;p45"/>
          <p:cNvPicPr preferRelativeResize="0"/>
          <p:nvPr/>
        </p:nvPicPr>
        <p:blipFill rotWithShape="1">
          <a:blip r:embed="rId3">
            <a:alphaModFix/>
          </a:blip>
          <a:srcRect/>
          <a:stretch/>
        </p:blipFill>
        <p:spPr>
          <a:xfrm>
            <a:off x="4241825" y="3672068"/>
            <a:ext cx="761905" cy="771429"/>
          </a:xfrm>
          <a:prstGeom prst="rect">
            <a:avLst/>
          </a:prstGeom>
          <a:noFill/>
          <a:ln>
            <a:noFill/>
          </a:ln>
        </p:spPr>
      </p:pic>
      <p:cxnSp>
        <p:nvCxnSpPr>
          <p:cNvPr id="499" name="Google Shape;499;p45"/>
          <p:cNvCxnSpPr>
            <a:stCxn id="498" idx="3"/>
            <a:endCxn id="488" idx="1"/>
          </p:cNvCxnSpPr>
          <p:nvPr/>
        </p:nvCxnSpPr>
        <p:spPr>
          <a:xfrm rot="10800000" flipH="1">
            <a:off x="5003730" y="4045782"/>
            <a:ext cx="1099800" cy="120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500" name="Google Shape;500;p45"/>
          <p:cNvSpPr txBox="1"/>
          <p:nvPr/>
        </p:nvSpPr>
        <p:spPr>
          <a:xfrm>
            <a:off x="5015880" y="3543399"/>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lookup register</a:t>
            </a:r>
            <a:endParaRPr sz="1400" b="0" i="0" u="none" strike="noStrike" cap="none">
              <a:solidFill>
                <a:srgbClr val="000000"/>
              </a:solidFill>
              <a:latin typeface="Arial"/>
              <a:ea typeface="Arial"/>
              <a:cs typeface="Arial"/>
              <a:sym typeface="Arial"/>
            </a:endParaRPr>
          </a:p>
        </p:txBody>
      </p:sp>
      <p:sp>
        <p:nvSpPr>
          <p:cNvPr id="501" name="Google Shape;501;p45"/>
          <p:cNvSpPr txBox="1"/>
          <p:nvPr/>
        </p:nvSpPr>
        <p:spPr>
          <a:xfrm>
            <a:off x="3135860" y="4346362"/>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API specification</a:t>
            </a:r>
            <a:endParaRPr sz="1200" b="1" i="1" u="none" strike="noStrike" cap="none">
              <a:solidFill>
                <a:srgbClr val="3F3F3F"/>
              </a:solidFill>
              <a:latin typeface="Open Sans Light"/>
              <a:ea typeface="Open Sans Light"/>
              <a:cs typeface="Open Sans Light"/>
              <a:sym typeface="Open Sans Light"/>
            </a:endParaRPr>
          </a:p>
        </p:txBody>
      </p:sp>
      <p:cxnSp>
        <p:nvCxnSpPr>
          <p:cNvPr id="502" name="Google Shape;502;p45"/>
          <p:cNvCxnSpPr>
            <a:stCxn id="498" idx="2"/>
          </p:cNvCxnSpPr>
          <p:nvPr/>
        </p:nvCxnSpPr>
        <p:spPr>
          <a:xfrm flipH="1">
            <a:off x="2907078" y="4443497"/>
            <a:ext cx="1715700" cy="4401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cxnSp>
        <p:nvCxnSpPr>
          <p:cNvPr id="503" name="Google Shape;503;p45"/>
          <p:cNvCxnSpPr>
            <a:stCxn id="498" idx="2"/>
            <a:endCxn id="490" idx="0"/>
          </p:cNvCxnSpPr>
          <p:nvPr/>
        </p:nvCxnSpPr>
        <p:spPr>
          <a:xfrm>
            <a:off x="4622778" y="4443497"/>
            <a:ext cx="0" cy="4260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cxnSp>
        <p:nvCxnSpPr>
          <p:cNvPr id="504" name="Google Shape;504;p45"/>
          <p:cNvCxnSpPr>
            <a:stCxn id="498" idx="2"/>
            <a:endCxn id="491" idx="0"/>
          </p:cNvCxnSpPr>
          <p:nvPr/>
        </p:nvCxnSpPr>
        <p:spPr>
          <a:xfrm>
            <a:off x="4622778" y="4443497"/>
            <a:ext cx="1937700" cy="4257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grpSp>
        <p:nvGrpSpPr>
          <p:cNvPr id="505" name="Google Shape;505;p45"/>
          <p:cNvGrpSpPr/>
          <p:nvPr/>
        </p:nvGrpSpPr>
        <p:grpSpPr>
          <a:xfrm>
            <a:off x="2068593" y="1010084"/>
            <a:ext cx="962025" cy="901845"/>
            <a:chOff x="4412456" y="1817947"/>
            <a:chExt cx="962025" cy="901845"/>
          </a:xfrm>
        </p:grpSpPr>
        <p:pic>
          <p:nvPicPr>
            <p:cNvPr id="506" name="Google Shape;506;p45"/>
            <p:cNvPicPr preferRelativeResize="0"/>
            <p:nvPr/>
          </p:nvPicPr>
          <p:blipFill rotWithShape="1">
            <a:blip r:embed="rId4">
              <a:alphaModFix/>
            </a:blip>
            <a:srcRect/>
            <a:stretch/>
          </p:blipFill>
          <p:spPr>
            <a:xfrm>
              <a:off x="4490906" y="1817947"/>
              <a:ext cx="757575" cy="622080"/>
            </a:xfrm>
            <a:prstGeom prst="rect">
              <a:avLst/>
            </a:prstGeom>
            <a:noFill/>
            <a:ln>
              <a:noFill/>
            </a:ln>
          </p:spPr>
        </p:pic>
        <p:sp>
          <p:nvSpPr>
            <p:cNvPr id="507" name="Google Shape;507;p45"/>
            <p:cNvSpPr txBox="1"/>
            <p:nvPr/>
          </p:nvSpPr>
          <p:spPr>
            <a:xfrm flipH="1">
              <a:off x="4412456" y="2412015"/>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Seller</a:t>
              </a:r>
              <a:endParaRPr sz="1400" b="0" i="0" u="none" strike="noStrike" cap="none">
                <a:solidFill>
                  <a:srgbClr val="00B050"/>
                </a:solidFill>
                <a:latin typeface="Open Sans SemiBold"/>
                <a:ea typeface="Open Sans SemiBold"/>
                <a:cs typeface="Open Sans SemiBold"/>
                <a:sym typeface="Open Sans SemiBold"/>
              </a:endParaRPr>
            </a:p>
          </p:txBody>
        </p:sp>
      </p:grpSp>
      <p:grpSp>
        <p:nvGrpSpPr>
          <p:cNvPr id="508" name="Google Shape;508;p45"/>
          <p:cNvGrpSpPr/>
          <p:nvPr/>
        </p:nvGrpSpPr>
        <p:grpSpPr>
          <a:xfrm>
            <a:off x="8332241" y="1006484"/>
            <a:ext cx="1000125" cy="854703"/>
            <a:chOff x="4374356" y="416318"/>
            <a:chExt cx="1000125" cy="854703"/>
          </a:xfrm>
        </p:grpSpPr>
        <p:pic>
          <p:nvPicPr>
            <p:cNvPr id="509" name="Google Shape;509;p45"/>
            <p:cNvPicPr preferRelativeResize="0"/>
            <p:nvPr/>
          </p:nvPicPr>
          <p:blipFill rotWithShape="1">
            <a:blip r:embed="rId5">
              <a:alphaModFix/>
            </a:blip>
            <a:srcRect/>
            <a:stretch/>
          </p:blipFill>
          <p:spPr>
            <a:xfrm>
              <a:off x="4374356" y="416318"/>
              <a:ext cx="874125" cy="641520"/>
            </a:xfrm>
            <a:prstGeom prst="rect">
              <a:avLst/>
            </a:prstGeom>
            <a:noFill/>
            <a:ln>
              <a:noFill/>
            </a:ln>
          </p:spPr>
        </p:pic>
        <p:sp>
          <p:nvSpPr>
            <p:cNvPr id="510" name="Google Shape;510;p45"/>
            <p:cNvSpPr txBox="1"/>
            <p:nvPr/>
          </p:nvSpPr>
          <p:spPr>
            <a:xfrm flipH="1">
              <a:off x="4412456" y="963244"/>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Buyer</a:t>
              </a:r>
              <a:endParaRPr sz="1400" b="0" i="0" u="none" strike="noStrike" cap="none">
                <a:solidFill>
                  <a:srgbClr val="00B050"/>
                </a:solidFill>
                <a:latin typeface="Open Sans SemiBold"/>
                <a:ea typeface="Open Sans SemiBold"/>
                <a:cs typeface="Open Sans SemiBold"/>
                <a:sym typeface="Open Sans SemiBold"/>
              </a:endParaRPr>
            </a:p>
          </p:txBody>
        </p:sp>
      </p:grpSp>
      <p:cxnSp>
        <p:nvCxnSpPr>
          <p:cNvPr id="511" name="Google Shape;511;p45"/>
          <p:cNvCxnSpPr>
            <a:stCxn id="483" idx="2"/>
            <a:endCxn id="488" idx="3"/>
          </p:cNvCxnSpPr>
          <p:nvPr/>
        </p:nvCxnSpPr>
        <p:spPr>
          <a:xfrm rot="5400000">
            <a:off x="7627804" y="2841409"/>
            <a:ext cx="896700" cy="1512300"/>
          </a:xfrm>
          <a:prstGeom prst="bentConnector2">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6"/>
          <p:cNvSpPr txBox="1">
            <a:spLocks noGrp="1"/>
          </p:cNvSpPr>
          <p:nvPr>
            <p:ph type="title" idx="4294967295"/>
          </p:nvPr>
        </p:nvSpPr>
        <p:spPr>
          <a:xfrm>
            <a:off x="1631504" y="676485"/>
            <a:ext cx="8928512" cy="704639"/>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F3F3F"/>
              </a:buClr>
              <a:buSzPts val="4400"/>
              <a:buFont typeface="Open Sans Light"/>
              <a:buNone/>
            </a:pPr>
            <a:r>
              <a:rPr lang="sv-SE" sz="3200"/>
              <a:t>Readiness of Business Document immutability</a:t>
            </a:r>
            <a:endParaRPr sz="3200"/>
          </a:p>
        </p:txBody>
      </p:sp>
      <p:sp>
        <p:nvSpPr>
          <p:cNvPr id="517" name="Google Shape;517;p46"/>
          <p:cNvSpPr txBox="1">
            <a:spLocks noGrp="1"/>
          </p:cNvSpPr>
          <p:nvPr>
            <p:ph type="body" idx="4294967295"/>
          </p:nvPr>
        </p:nvSpPr>
        <p:spPr>
          <a:xfrm>
            <a:off x="1631504" y="1525141"/>
            <a:ext cx="4504360" cy="4607804"/>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1800"/>
              <a:buNone/>
            </a:pPr>
            <a:r>
              <a:rPr lang="sv-SE" sz="1300" b="1" dirty="0" err="1"/>
              <a:t>Goal</a:t>
            </a:r>
            <a:endParaRPr sz="1700" dirty="0"/>
          </a:p>
          <a:p>
            <a:pPr marL="457200" lvl="0" indent="-342900" algn="l" rtl="0">
              <a:lnSpc>
                <a:spcPct val="100000"/>
              </a:lnSpc>
              <a:spcBef>
                <a:spcPts val="1000"/>
              </a:spcBef>
              <a:spcAft>
                <a:spcPts val="0"/>
              </a:spcAft>
              <a:buClr>
                <a:srgbClr val="3F3F3F"/>
              </a:buClr>
              <a:buSzPts val="1800"/>
              <a:buChar char="•"/>
            </a:pPr>
            <a:r>
              <a:rPr lang="sv-SE" sz="1300" dirty="0" err="1"/>
              <a:t>Ensure</a:t>
            </a:r>
            <a:r>
              <a:rPr lang="sv-SE" sz="1300" dirty="0"/>
              <a:t> </a:t>
            </a:r>
            <a:r>
              <a:rPr lang="sv-SE" sz="1300" dirty="0" err="1"/>
              <a:t>integrity</a:t>
            </a:r>
            <a:r>
              <a:rPr lang="sv-SE" sz="1300" dirty="0"/>
              <a:t> for business </a:t>
            </a:r>
            <a:r>
              <a:rPr lang="sv-SE" sz="1300" dirty="0" err="1"/>
              <a:t>documents</a:t>
            </a:r>
            <a:r>
              <a:rPr lang="sv-SE" sz="1300" dirty="0"/>
              <a:t> and </a:t>
            </a:r>
            <a:r>
              <a:rPr lang="sv-SE" sz="1300" dirty="0" err="1"/>
              <a:t>prevent</a:t>
            </a:r>
            <a:r>
              <a:rPr lang="sv-SE" sz="1300" dirty="0"/>
              <a:t> </a:t>
            </a:r>
            <a:r>
              <a:rPr lang="sv-SE" sz="1300" dirty="0" err="1"/>
              <a:t>tampering</a:t>
            </a:r>
            <a:endParaRPr sz="1300" dirty="0"/>
          </a:p>
          <a:p>
            <a:pPr marL="457200" lvl="0" indent="-342900" algn="l" rtl="0">
              <a:lnSpc>
                <a:spcPct val="100000"/>
              </a:lnSpc>
              <a:spcBef>
                <a:spcPts val="1000"/>
              </a:spcBef>
              <a:spcAft>
                <a:spcPts val="0"/>
              </a:spcAft>
              <a:buClr>
                <a:srgbClr val="3F3F3F"/>
              </a:buClr>
              <a:buSzPts val="1800"/>
              <a:buChar char="•"/>
            </a:pPr>
            <a:r>
              <a:rPr lang="sv-SE" sz="1300" dirty="0" err="1"/>
              <a:t>Prevent</a:t>
            </a:r>
            <a:r>
              <a:rPr lang="sv-SE" sz="1300" dirty="0"/>
              <a:t> </a:t>
            </a:r>
            <a:r>
              <a:rPr lang="sv-SE" sz="1300" dirty="0" err="1"/>
              <a:t>illicit</a:t>
            </a:r>
            <a:r>
              <a:rPr lang="sv-SE" sz="1300" dirty="0"/>
              <a:t> double </a:t>
            </a:r>
            <a:r>
              <a:rPr lang="sv-SE" sz="1300" dirty="0" err="1"/>
              <a:t>use</a:t>
            </a:r>
            <a:r>
              <a:rPr lang="sv-SE" sz="1300" dirty="0"/>
              <a:t> </a:t>
            </a:r>
            <a:r>
              <a:rPr lang="sv-SE" sz="1300" dirty="0" err="1"/>
              <a:t>of</a:t>
            </a:r>
            <a:r>
              <a:rPr lang="sv-SE" sz="1300" dirty="0"/>
              <a:t> business </a:t>
            </a:r>
            <a:r>
              <a:rPr lang="sv-SE" sz="1300" dirty="0" err="1"/>
              <a:t>documents</a:t>
            </a:r>
            <a:endParaRPr sz="1300" dirty="0"/>
          </a:p>
          <a:p>
            <a:pPr marL="114300" lvl="0" indent="0" algn="l" rtl="0">
              <a:lnSpc>
                <a:spcPct val="100000"/>
              </a:lnSpc>
              <a:spcBef>
                <a:spcPts val="1000"/>
              </a:spcBef>
              <a:spcAft>
                <a:spcPts val="0"/>
              </a:spcAft>
              <a:buSzPts val="1800"/>
              <a:buNone/>
            </a:pPr>
            <a:r>
              <a:rPr lang="sv-SE" sz="1300" b="1" dirty="0"/>
              <a:t>Steps</a:t>
            </a:r>
            <a:endParaRPr sz="1700" dirty="0"/>
          </a:p>
          <a:p>
            <a:pPr marL="457200" lvl="0" indent="-342900" algn="l" rtl="0">
              <a:lnSpc>
                <a:spcPct val="100000"/>
              </a:lnSpc>
              <a:spcBef>
                <a:spcPts val="1000"/>
              </a:spcBef>
              <a:spcAft>
                <a:spcPts val="0"/>
              </a:spcAft>
              <a:buClr>
                <a:srgbClr val="3F3F3F"/>
              </a:buClr>
              <a:buSzPts val="1800"/>
              <a:buChar char="•"/>
            </a:pPr>
            <a:r>
              <a:rPr lang="sv-SE" sz="1300" dirty="0" err="1"/>
              <a:t>Provide</a:t>
            </a:r>
            <a:r>
              <a:rPr lang="sv-SE" sz="1300" dirty="0"/>
              <a:t> access to digital business </a:t>
            </a:r>
            <a:r>
              <a:rPr lang="sv-SE" sz="1300" dirty="0" err="1"/>
              <a:t>documents</a:t>
            </a:r>
            <a:r>
              <a:rPr lang="sv-SE" sz="1300" dirty="0"/>
              <a:t> </a:t>
            </a:r>
            <a:r>
              <a:rPr lang="sv-SE" sz="1300" dirty="0" err="1"/>
              <a:t>validation</a:t>
            </a:r>
            <a:r>
              <a:rPr lang="sv-SE" sz="1300" dirty="0"/>
              <a:t> services </a:t>
            </a:r>
            <a:r>
              <a:rPr lang="sv-SE" sz="1300" dirty="0" err="1"/>
              <a:t>that</a:t>
            </a:r>
            <a:r>
              <a:rPr lang="sv-SE" sz="1300" dirty="0"/>
              <a:t> check </a:t>
            </a:r>
            <a:r>
              <a:rPr lang="sv-SE" sz="1300" dirty="0" err="1"/>
              <a:t>that</a:t>
            </a:r>
            <a:r>
              <a:rPr lang="sv-SE" sz="1300" dirty="0"/>
              <a:t> </a:t>
            </a:r>
            <a:r>
              <a:rPr lang="sv-SE" sz="1300" dirty="0" err="1"/>
              <a:t>necessary</a:t>
            </a:r>
            <a:r>
              <a:rPr lang="sv-SE" sz="1300" dirty="0"/>
              <a:t> </a:t>
            </a:r>
            <a:r>
              <a:rPr lang="sv-SE" sz="1300" dirty="0" err="1"/>
              <a:t>contents</a:t>
            </a:r>
            <a:r>
              <a:rPr lang="sv-SE" sz="1300" dirty="0"/>
              <a:t> </a:t>
            </a:r>
            <a:r>
              <a:rPr lang="sv-SE" sz="1300" dirty="0" err="1"/>
              <a:t>are</a:t>
            </a:r>
            <a:r>
              <a:rPr lang="sv-SE" sz="1300" dirty="0"/>
              <a:t> present and </a:t>
            </a:r>
            <a:r>
              <a:rPr lang="sv-SE" sz="1300" dirty="0" err="1"/>
              <a:t>used</a:t>
            </a:r>
            <a:r>
              <a:rPr lang="sv-SE" sz="1300" dirty="0"/>
              <a:t> </a:t>
            </a:r>
            <a:r>
              <a:rPr lang="sv-SE" sz="1300" dirty="0" err="1"/>
              <a:t>codes</a:t>
            </a:r>
            <a:r>
              <a:rPr lang="sv-SE" sz="1300" dirty="0"/>
              <a:t> etc. </a:t>
            </a:r>
            <a:r>
              <a:rPr lang="sv-SE" sz="1300" dirty="0" err="1"/>
              <a:t>are</a:t>
            </a:r>
            <a:r>
              <a:rPr lang="sv-SE" sz="1300" dirty="0"/>
              <a:t> </a:t>
            </a:r>
            <a:r>
              <a:rPr lang="sv-SE" sz="1300" dirty="0" err="1"/>
              <a:t>correct</a:t>
            </a:r>
            <a:r>
              <a:rPr lang="sv-SE" sz="1300" dirty="0"/>
              <a:t> </a:t>
            </a:r>
            <a:endParaRPr sz="1700" dirty="0"/>
          </a:p>
          <a:p>
            <a:pPr marL="457200" lvl="0" indent="-342900" algn="l" rtl="0">
              <a:lnSpc>
                <a:spcPct val="100000"/>
              </a:lnSpc>
              <a:spcBef>
                <a:spcPts val="1000"/>
              </a:spcBef>
              <a:spcAft>
                <a:spcPts val="0"/>
              </a:spcAft>
              <a:buClr>
                <a:srgbClr val="3F3F3F"/>
              </a:buClr>
              <a:buSzPts val="1800"/>
              <a:buChar char="•"/>
            </a:pPr>
            <a:r>
              <a:rPr lang="sv-SE" sz="1300" dirty="0" err="1"/>
              <a:t>Provide</a:t>
            </a:r>
            <a:r>
              <a:rPr lang="sv-SE" sz="1300" dirty="0"/>
              <a:t> services </a:t>
            </a:r>
            <a:r>
              <a:rPr lang="sv-SE" sz="1300" dirty="0" err="1"/>
              <a:t>that</a:t>
            </a:r>
            <a:r>
              <a:rPr lang="sv-SE" sz="1300" dirty="0"/>
              <a:t> register </a:t>
            </a:r>
            <a:r>
              <a:rPr lang="sv-SE" sz="1300" dirty="0" err="1"/>
              <a:t>usage</a:t>
            </a:r>
            <a:r>
              <a:rPr lang="sv-SE" sz="1300" dirty="0"/>
              <a:t> </a:t>
            </a:r>
            <a:r>
              <a:rPr lang="sv-SE" sz="1300" dirty="0" err="1"/>
              <a:t>of</a:t>
            </a:r>
            <a:r>
              <a:rPr lang="sv-SE" sz="1300" dirty="0"/>
              <a:t> business </a:t>
            </a:r>
            <a:r>
              <a:rPr lang="sv-SE" sz="1300" dirty="0" err="1"/>
              <a:t>documents</a:t>
            </a:r>
            <a:r>
              <a:rPr lang="sv-SE" sz="1300" dirty="0"/>
              <a:t> (eg. </a:t>
            </a:r>
            <a:r>
              <a:rPr lang="sv-SE" sz="1300" dirty="0" err="1"/>
              <a:t>eReceipts</a:t>
            </a:r>
            <a:r>
              <a:rPr lang="sv-SE" sz="1300" dirty="0"/>
              <a:t>) in order to make sure </a:t>
            </a:r>
            <a:r>
              <a:rPr lang="sv-SE" sz="1300" dirty="0" err="1"/>
              <a:t>that</a:t>
            </a:r>
            <a:r>
              <a:rPr lang="sv-SE" sz="1300" dirty="0"/>
              <a:t> a </a:t>
            </a:r>
            <a:r>
              <a:rPr lang="sv-SE" sz="1300" dirty="0" err="1"/>
              <a:t>document</a:t>
            </a:r>
            <a:r>
              <a:rPr lang="sv-SE" sz="1300" dirty="0"/>
              <a:t> is </a:t>
            </a:r>
            <a:r>
              <a:rPr lang="sv-SE" sz="1300" dirty="0" err="1"/>
              <a:t>only</a:t>
            </a:r>
            <a:r>
              <a:rPr lang="sv-SE" sz="1300" dirty="0"/>
              <a:t> </a:t>
            </a:r>
            <a:r>
              <a:rPr lang="sv-SE" sz="1300" dirty="0" err="1"/>
              <a:t>used</a:t>
            </a:r>
            <a:r>
              <a:rPr lang="sv-SE" sz="1300" dirty="0"/>
              <a:t> </a:t>
            </a:r>
            <a:r>
              <a:rPr lang="sv-SE" sz="1300" dirty="0" err="1"/>
              <a:t>once</a:t>
            </a:r>
            <a:r>
              <a:rPr lang="sv-SE" sz="1300" dirty="0"/>
              <a:t>. </a:t>
            </a:r>
            <a:r>
              <a:rPr lang="sv-SE" sz="1300" dirty="0" err="1"/>
              <a:t>This</a:t>
            </a:r>
            <a:r>
              <a:rPr lang="sv-SE" sz="1300" dirty="0"/>
              <a:t> </a:t>
            </a:r>
            <a:r>
              <a:rPr lang="sv-SE" sz="1300" dirty="0" err="1"/>
              <a:t>enables</a:t>
            </a:r>
            <a:r>
              <a:rPr lang="sv-SE" sz="1300" dirty="0"/>
              <a:t> </a:t>
            </a:r>
            <a:r>
              <a:rPr lang="sv-SE" sz="1300" dirty="0" err="1"/>
              <a:t>automated</a:t>
            </a:r>
            <a:r>
              <a:rPr lang="sv-SE" sz="1300" dirty="0"/>
              <a:t> checks (</a:t>
            </a:r>
            <a:r>
              <a:rPr lang="sv-SE" sz="1300" dirty="0" err="1"/>
              <a:t>based</a:t>
            </a:r>
            <a:r>
              <a:rPr lang="sv-SE" sz="1300" dirty="0"/>
              <a:t> on </a:t>
            </a:r>
            <a:r>
              <a:rPr lang="sv-SE" sz="1300" dirty="0" err="1"/>
              <a:t>hash</a:t>
            </a:r>
            <a:r>
              <a:rPr lang="sv-SE" sz="1300" dirty="0"/>
              <a:t> </a:t>
            </a:r>
            <a:r>
              <a:rPr lang="sv-SE" sz="1300" dirty="0" err="1"/>
              <a:t>calculations</a:t>
            </a:r>
            <a:r>
              <a:rPr lang="sv-SE" sz="1300" dirty="0"/>
              <a:t>)</a:t>
            </a:r>
            <a:endParaRPr dirty="0"/>
          </a:p>
          <a:p>
            <a:pPr marL="114300" lvl="0" indent="0" algn="l" rtl="0">
              <a:lnSpc>
                <a:spcPct val="100000"/>
              </a:lnSpc>
              <a:spcBef>
                <a:spcPts val="1000"/>
              </a:spcBef>
              <a:spcAft>
                <a:spcPts val="0"/>
              </a:spcAft>
              <a:buSzPts val="2000"/>
              <a:buNone/>
            </a:pPr>
            <a:r>
              <a:rPr lang="sv-SE" sz="1300" b="1" dirty="0"/>
              <a:t>Ready for adoption: medium</a:t>
            </a:r>
            <a:endParaRPr dirty="0"/>
          </a:p>
          <a:p>
            <a:pPr marL="457200" lvl="0" indent="-355600" algn="l" rtl="0">
              <a:lnSpc>
                <a:spcPct val="100000"/>
              </a:lnSpc>
              <a:spcBef>
                <a:spcPts val="1000"/>
              </a:spcBef>
              <a:spcAft>
                <a:spcPts val="0"/>
              </a:spcAft>
              <a:buSzPts val="2000"/>
              <a:buChar char="•"/>
            </a:pPr>
            <a:r>
              <a:rPr lang="sv-SE" sz="1300" dirty="0" err="1"/>
              <a:t>Existing</a:t>
            </a:r>
            <a:r>
              <a:rPr lang="sv-SE" sz="1300" dirty="0"/>
              <a:t> solution for </a:t>
            </a:r>
            <a:r>
              <a:rPr lang="sv-SE" sz="1300" dirty="0" err="1"/>
              <a:t>signing</a:t>
            </a:r>
            <a:r>
              <a:rPr lang="sv-SE" sz="1300" dirty="0"/>
              <a:t> and </a:t>
            </a:r>
            <a:r>
              <a:rPr lang="sv-SE" sz="1300" dirty="0" err="1"/>
              <a:t>validation</a:t>
            </a:r>
            <a:r>
              <a:rPr lang="sv-SE" sz="1300" dirty="0"/>
              <a:t> </a:t>
            </a:r>
            <a:r>
              <a:rPr lang="sv-SE" sz="1300" dirty="0" err="1"/>
              <a:t>exist</a:t>
            </a:r>
            <a:r>
              <a:rPr lang="sv-SE" sz="1300" dirty="0"/>
              <a:t> and </a:t>
            </a:r>
            <a:r>
              <a:rPr lang="sv-SE" sz="1300" dirty="0" err="1"/>
              <a:t>emerging</a:t>
            </a:r>
            <a:r>
              <a:rPr lang="sv-SE" sz="1300" dirty="0"/>
              <a:t> </a:t>
            </a:r>
            <a:r>
              <a:rPr lang="sv-SE" sz="1300" dirty="0" err="1"/>
              <a:t>technologies</a:t>
            </a:r>
            <a:r>
              <a:rPr lang="sv-SE" sz="1300" dirty="0"/>
              <a:t> </a:t>
            </a:r>
            <a:r>
              <a:rPr lang="sv-SE" sz="1300" dirty="0" err="1"/>
              <a:t>are</a:t>
            </a:r>
            <a:r>
              <a:rPr lang="sv-SE" sz="1300" dirty="0"/>
              <a:t> </a:t>
            </a:r>
            <a:r>
              <a:rPr lang="sv-SE" sz="1300" dirty="0" err="1"/>
              <a:t>maturing</a:t>
            </a:r>
            <a:endParaRPr sz="1300" dirty="0"/>
          </a:p>
          <a:p>
            <a:pPr marL="457200" lvl="0" indent="-355600" algn="l" rtl="0">
              <a:lnSpc>
                <a:spcPct val="100000"/>
              </a:lnSpc>
              <a:spcBef>
                <a:spcPts val="1000"/>
              </a:spcBef>
              <a:spcAft>
                <a:spcPts val="0"/>
              </a:spcAft>
              <a:buSzPts val="2000"/>
              <a:buChar char="•"/>
            </a:pPr>
            <a:r>
              <a:rPr lang="sv-SE" sz="1300" dirty="0"/>
              <a:t>Common services and </a:t>
            </a:r>
            <a:r>
              <a:rPr lang="sv-SE" sz="1300" dirty="0" err="1"/>
              <a:t>interoperability</a:t>
            </a:r>
            <a:r>
              <a:rPr lang="sv-SE" sz="1300" dirty="0"/>
              <a:t> is </a:t>
            </a:r>
            <a:r>
              <a:rPr lang="sv-SE" sz="1300" dirty="0" err="1"/>
              <a:t>missing</a:t>
            </a:r>
            <a:endParaRPr sz="1300" dirty="0"/>
          </a:p>
          <a:p>
            <a:pPr marL="114300" lvl="0" indent="0" algn="l" rtl="0">
              <a:lnSpc>
                <a:spcPct val="100000"/>
              </a:lnSpc>
              <a:spcBef>
                <a:spcPts val="1000"/>
              </a:spcBef>
              <a:spcAft>
                <a:spcPts val="0"/>
              </a:spcAft>
              <a:buClr>
                <a:srgbClr val="3F3F3F"/>
              </a:buClr>
              <a:buSzPts val="1800"/>
              <a:buNone/>
            </a:pPr>
            <a:endParaRPr sz="1700" dirty="0"/>
          </a:p>
        </p:txBody>
      </p:sp>
      <p:sp>
        <p:nvSpPr>
          <p:cNvPr id="518" name="Google Shape;518;p46"/>
          <p:cNvSpPr txBox="1">
            <a:spLocks noGrp="1"/>
          </p:cNvSpPr>
          <p:nvPr>
            <p:ph type="body" idx="4294967295"/>
          </p:nvPr>
        </p:nvSpPr>
        <p:spPr>
          <a:xfrm>
            <a:off x="6240015" y="1525141"/>
            <a:ext cx="4929429" cy="4044107"/>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2000"/>
              <a:buNone/>
            </a:pPr>
            <a:r>
              <a:rPr lang="sv-SE" sz="1400" b="1"/>
              <a:t>Possible Application or technical services required</a:t>
            </a:r>
            <a:endParaRPr sz="1400" b="1"/>
          </a:p>
        </p:txBody>
      </p:sp>
      <p:sp>
        <p:nvSpPr>
          <p:cNvPr id="519" name="Google Shape;519;p46"/>
          <p:cNvSpPr/>
          <p:nvPr/>
        </p:nvSpPr>
        <p:spPr>
          <a:xfrm>
            <a:off x="6539638" y="2031654"/>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Product code validation service</a:t>
            </a:r>
            <a:endParaRPr sz="1400" b="0" i="0" u="none" strike="noStrike" cap="none">
              <a:solidFill>
                <a:srgbClr val="000000"/>
              </a:solidFill>
              <a:latin typeface="Arial"/>
              <a:ea typeface="Arial"/>
              <a:cs typeface="Arial"/>
              <a:sym typeface="Arial"/>
            </a:endParaRPr>
          </a:p>
        </p:txBody>
      </p:sp>
      <p:sp>
        <p:nvSpPr>
          <p:cNvPr id="520" name="Google Shape;520;p46"/>
          <p:cNvSpPr/>
          <p:nvPr/>
        </p:nvSpPr>
        <p:spPr>
          <a:xfrm>
            <a:off x="6563899" y="3630645"/>
            <a:ext cx="995400" cy="7275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Hash Database</a:t>
            </a:r>
            <a:endParaRPr sz="1050" b="1" i="0" u="none" strike="noStrike" cap="none">
              <a:solidFill>
                <a:schemeClr val="lt1"/>
              </a:solidFill>
              <a:latin typeface="Open Sans Light"/>
              <a:ea typeface="Open Sans Light"/>
              <a:cs typeface="Open Sans Light"/>
              <a:sym typeface="Open Sans Light"/>
            </a:endParaRPr>
          </a:p>
        </p:txBody>
      </p:sp>
      <p:sp>
        <p:nvSpPr>
          <p:cNvPr id="521" name="Google Shape;521;p46"/>
          <p:cNvSpPr/>
          <p:nvPr/>
        </p:nvSpPr>
        <p:spPr>
          <a:xfrm>
            <a:off x="7663450" y="3630643"/>
            <a:ext cx="1127100" cy="7275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Hash-calculation service</a:t>
            </a:r>
            <a:endParaRPr sz="1400" b="0" i="0" u="none" strike="noStrike" cap="none">
              <a:solidFill>
                <a:srgbClr val="000000"/>
              </a:solidFill>
              <a:latin typeface="Arial"/>
              <a:ea typeface="Arial"/>
              <a:cs typeface="Arial"/>
              <a:sym typeface="Arial"/>
            </a:endParaRPr>
          </a:p>
        </p:txBody>
      </p:sp>
      <p:sp>
        <p:nvSpPr>
          <p:cNvPr id="522" name="Google Shape;522;p46"/>
          <p:cNvSpPr/>
          <p:nvPr/>
        </p:nvSpPr>
        <p:spPr>
          <a:xfrm>
            <a:off x="7670989" y="2031654"/>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Hash verfication service</a:t>
            </a:r>
            <a:endParaRPr sz="1400" b="0" i="0" u="none" strike="noStrike" cap="none">
              <a:solidFill>
                <a:srgbClr val="000000"/>
              </a:solidFill>
              <a:latin typeface="Arial"/>
              <a:ea typeface="Arial"/>
              <a:cs typeface="Arial"/>
              <a:sym typeface="Arial"/>
            </a:endParaRPr>
          </a:p>
        </p:txBody>
      </p:sp>
      <p:sp>
        <p:nvSpPr>
          <p:cNvPr id="523" name="Google Shape;523;p46"/>
          <p:cNvSpPr/>
          <p:nvPr/>
        </p:nvSpPr>
        <p:spPr>
          <a:xfrm>
            <a:off x="8802340" y="2031652"/>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Automated document check engine</a:t>
            </a:r>
            <a:endParaRPr sz="1050" b="1" i="0" u="none" strike="noStrike" cap="none">
              <a:solidFill>
                <a:schemeClr val="lt1"/>
              </a:solidFill>
              <a:latin typeface="Open Sans Light"/>
              <a:ea typeface="Open Sans Light"/>
              <a:cs typeface="Open Sans Light"/>
              <a:sym typeface="Open Sans Light"/>
            </a:endParaRPr>
          </a:p>
        </p:txBody>
      </p:sp>
      <p:sp>
        <p:nvSpPr>
          <p:cNvPr id="524" name="Google Shape;524;p46"/>
          <p:cNvSpPr/>
          <p:nvPr/>
        </p:nvSpPr>
        <p:spPr>
          <a:xfrm>
            <a:off x="6539650" y="2759118"/>
            <a:ext cx="1044000" cy="7275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Business document validation service</a:t>
            </a:r>
            <a:endParaRPr sz="1400" b="0" i="0" u="none" strike="noStrike" cap="none">
              <a:solidFill>
                <a:srgbClr val="000000"/>
              </a:solidFill>
              <a:latin typeface="Arial"/>
              <a:ea typeface="Arial"/>
              <a:cs typeface="Arial"/>
              <a:sym typeface="Arial"/>
            </a:endParaRPr>
          </a:p>
        </p:txBody>
      </p:sp>
      <p:sp>
        <p:nvSpPr>
          <p:cNvPr id="525" name="Google Shape;525;p46"/>
          <p:cNvSpPr/>
          <p:nvPr/>
        </p:nvSpPr>
        <p:spPr>
          <a:xfrm>
            <a:off x="9974650" y="2031643"/>
            <a:ext cx="324900" cy="1525800"/>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6" name="Google Shape;526;p46"/>
          <p:cNvSpPr txBox="1"/>
          <p:nvPr/>
        </p:nvSpPr>
        <p:spPr>
          <a:xfrm>
            <a:off x="10360342" y="2425498"/>
            <a:ext cx="11271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Services for SME’s</a:t>
            </a:r>
            <a:endParaRPr sz="1400" b="0" i="0" u="none" strike="noStrike" cap="none">
              <a:solidFill>
                <a:srgbClr val="000000"/>
              </a:solidFill>
              <a:latin typeface="Open Sans"/>
              <a:ea typeface="Open Sans"/>
              <a:cs typeface="Open Sans"/>
              <a:sym typeface="Open Sans"/>
            </a:endParaRPr>
          </a:p>
        </p:txBody>
      </p:sp>
      <p:sp>
        <p:nvSpPr>
          <p:cNvPr id="527" name="Google Shape;527;p46"/>
          <p:cNvSpPr/>
          <p:nvPr/>
        </p:nvSpPr>
        <p:spPr>
          <a:xfrm>
            <a:off x="9974640" y="3639804"/>
            <a:ext cx="324900" cy="727500"/>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28" name="Google Shape;528;p46"/>
          <p:cNvSpPr txBox="1"/>
          <p:nvPr/>
        </p:nvSpPr>
        <p:spPr>
          <a:xfrm>
            <a:off x="10360351" y="3625093"/>
            <a:ext cx="13659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Government agency services</a:t>
            </a:r>
            <a:endParaRPr sz="1400" b="0" i="0" u="none" strike="noStrike" cap="none">
              <a:solidFill>
                <a:srgbClr val="000000"/>
              </a:solidFill>
              <a:latin typeface="Open Sans"/>
              <a:ea typeface="Open Sans"/>
              <a:cs typeface="Open Sans"/>
              <a:sym typeface="Open Sans"/>
            </a:endParaRPr>
          </a:p>
        </p:txBody>
      </p:sp>
      <p:sp>
        <p:nvSpPr>
          <p:cNvPr id="529" name="Google Shape;529;p46"/>
          <p:cNvSpPr/>
          <p:nvPr/>
        </p:nvSpPr>
        <p:spPr>
          <a:xfrm>
            <a:off x="7705000" y="2759117"/>
            <a:ext cx="1044000" cy="7275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Document signing service</a:t>
            </a:r>
            <a:endParaRPr sz="1050" b="1" i="0" u="none" strike="noStrike" cap="none">
              <a:solidFill>
                <a:schemeClr val="lt1"/>
              </a:solidFill>
              <a:latin typeface="Open Sans Light"/>
              <a:ea typeface="Open Sans Light"/>
              <a:cs typeface="Open Sans Light"/>
              <a:sym typeface="Open Sans Light"/>
            </a:endParaRPr>
          </a:p>
        </p:txBody>
      </p:sp>
      <p:sp>
        <p:nvSpPr>
          <p:cNvPr id="530" name="Google Shape;530;p46"/>
          <p:cNvSpPr/>
          <p:nvPr/>
        </p:nvSpPr>
        <p:spPr>
          <a:xfrm>
            <a:off x="8843274" y="2759117"/>
            <a:ext cx="1127100" cy="7275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Peppol document validation service</a:t>
            </a:r>
            <a:endParaRPr sz="1050" b="1" i="0" u="none" strike="noStrike" cap="none">
              <a:solidFill>
                <a:schemeClr val="lt1"/>
              </a:solidFill>
              <a:latin typeface="Open Sans Light"/>
              <a:ea typeface="Open Sans Light"/>
              <a:cs typeface="Open Sans Light"/>
              <a:sym typeface="Open Sans Light"/>
            </a:endParaRPr>
          </a:p>
        </p:txBody>
      </p:sp>
      <p:sp>
        <p:nvSpPr>
          <p:cNvPr id="531" name="Google Shape;531;p46"/>
          <p:cNvSpPr/>
          <p:nvPr/>
        </p:nvSpPr>
        <p:spPr>
          <a:xfrm>
            <a:off x="6532132" y="5813132"/>
            <a:ext cx="294600" cy="1647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532" name="Google Shape;532;p46"/>
          <p:cNvSpPr txBox="1"/>
          <p:nvPr/>
        </p:nvSpPr>
        <p:spPr>
          <a:xfrm>
            <a:off x="6813913" y="5752491"/>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Existing fit or partial fit  solutions</a:t>
            </a:r>
            <a:endParaRPr sz="1200" b="0" i="0" u="none" strike="noStrike" cap="none">
              <a:solidFill>
                <a:srgbClr val="000000"/>
              </a:solidFill>
              <a:latin typeface="Arial"/>
              <a:ea typeface="Arial"/>
              <a:cs typeface="Arial"/>
              <a:sym typeface="Arial"/>
            </a:endParaRPr>
          </a:p>
        </p:txBody>
      </p:sp>
      <p:sp>
        <p:nvSpPr>
          <p:cNvPr id="533" name="Google Shape;533;p46"/>
          <p:cNvSpPr/>
          <p:nvPr/>
        </p:nvSpPr>
        <p:spPr>
          <a:xfrm>
            <a:off x="8859809" y="5827559"/>
            <a:ext cx="294600" cy="1647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534" name="Google Shape;534;p46"/>
          <p:cNvSpPr txBox="1"/>
          <p:nvPr/>
        </p:nvSpPr>
        <p:spPr>
          <a:xfrm>
            <a:off x="9139738" y="5756009"/>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Further development needed</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7"/>
          <p:cNvSpPr txBox="1">
            <a:spLocks noGrp="1"/>
          </p:cNvSpPr>
          <p:nvPr>
            <p:ph type="dt" idx="4294967295"/>
          </p:nvPr>
        </p:nvSpPr>
        <p:spPr>
          <a:xfrm>
            <a:off x="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sv-SE"/>
              <a:t>2020-02-09</a:t>
            </a:r>
            <a:endParaRPr/>
          </a:p>
        </p:txBody>
      </p:sp>
      <p:sp>
        <p:nvSpPr>
          <p:cNvPr id="540" name="Google Shape;540;p47"/>
          <p:cNvSpPr/>
          <p:nvPr/>
        </p:nvSpPr>
        <p:spPr>
          <a:xfrm>
            <a:off x="983432" y="2564904"/>
            <a:ext cx="1440160" cy="792088"/>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sp>
        <p:nvSpPr>
          <p:cNvPr id="541" name="Google Shape;541;p47"/>
          <p:cNvSpPr/>
          <p:nvPr/>
        </p:nvSpPr>
        <p:spPr>
          <a:xfrm>
            <a:off x="5087888" y="5314776"/>
            <a:ext cx="1296144" cy="1224136"/>
          </a:xfrm>
          <a:prstGeom prst="can">
            <a:avLst>
              <a:gd name="adj" fmla="val 25000"/>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Hash database</a:t>
            </a:r>
            <a:endParaRPr sz="2000" b="0" i="0" u="none" strike="noStrike" cap="none">
              <a:solidFill>
                <a:schemeClr val="lt1"/>
              </a:solidFill>
              <a:latin typeface="Open Sans Light"/>
              <a:ea typeface="Open Sans Light"/>
              <a:cs typeface="Open Sans Light"/>
              <a:sym typeface="Open Sans Light"/>
            </a:endParaRPr>
          </a:p>
        </p:txBody>
      </p:sp>
      <p:sp>
        <p:nvSpPr>
          <p:cNvPr id="542" name="Google Shape;542;p47"/>
          <p:cNvSpPr/>
          <p:nvPr/>
        </p:nvSpPr>
        <p:spPr>
          <a:xfrm>
            <a:off x="4583832" y="2348880"/>
            <a:ext cx="2304256" cy="1224136"/>
          </a:xfrm>
          <a:prstGeom prst="cloud">
            <a:avLst/>
          </a:prstGeom>
          <a:solidFill>
            <a:schemeClr val="lt1"/>
          </a:solidFill>
          <a:ln w="25400" cap="flat" cmpd="sng">
            <a:solidFill>
              <a:schemeClr val="dk1"/>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dk1"/>
                </a:solidFill>
                <a:latin typeface="Open Sans Light"/>
                <a:ea typeface="Open Sans Light"/>
                <a:cs typeface="Open Sans Light"/>
                <a:sym typeface="Open Sans Light"/>
              </a:rPr>
              <a:t>PEPPOL network</a:t>
            </a:r>
            <a:endParaRPr sz="2000" b="0" i="0" u="none" strike="noStrike" cap="none">
              <a:solidFill>
                <a:schemeClr val="dk1"/>
              </a:solidFill>
              <a:latin typeface="Open Sans Light"/>
              <a:ea typeface="Open Sans Light"/>
              <a:cs typeface="Open Sans Light"/>
              <a:sym typeface="Open Sans Light"/>
            </a:endParaRPr>
          </a:p>
        </p:txBody>
      </p:sp>
      <p:sp>
        <p:nvSpPr>
          <p:cNvPr id="543" name="Google Shape;543;p47"/>
          <p:cNvSpPr/>
          <p:nvPr/>
        </p:nvSpPr>
        <p:spPr>
          <a:xfrm>
            <a:off x="9480376" y="2564904"/>
            <a:ext cx="1440160" cy="792088"/>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sp>
        <p:nvSpPr>
          <p:cNvPr id="544" name="Google Shape;544;p47"/>
          <p:cNvSpPr/>
          <p:nvPr/>
        </p:nvSpPr>
        <p:spPr>
          <a:xfrm>
            <a:off x="4799856" y="3865728"/>
            <a:ext cx="1872208" cy="1296144"/>
          </a:xfrm>
          <a:prstGeom prst="roundRect">
            <a:avLst>
              <a:gd name="adj" fmla="val 16667"/>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 document immutability service</a:t>
            </a:r>
            <a:endParaRPr sz="1400" b="0" i="0" u="none" strike="noStrike" cap="none">
              <a:solidFill>
                <a:srgbClr val="000000"/>
              </a:solidFill>
              <a:latin typeface="Arial"/>
              <a:ea typeface="Arial"/>
              <a:cs typeface="Arial"/>
              <a:sym typeface="Arial"/>
            </a:endParaRPr>
          </a:p>
        </p:txBody>
      </p:sp>
      <p:cxnSp>
        <p:nvCxnSpPr>
          <p:cNvPr id="545" name="Google Shape;545;p47"/>
          <p:cNvCxnSpPr>
            <a:endCxn id="540" idx="0"/>
          </p:cNvCxnSpPr>
          <p:nvPr/>
        </p:nvCxnSpPr>
        <p:spPr>
          <a:xfrm>
            <a:off x="1703512" y="2204904"/>
            <a:ext cx="0" cy="3600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546" name="Google Shape;546;p47"/>
          <p:cNvCxnSpPr>
            <a:stCxn id="540" idx="3"/>
            <a:endCxn id="542" idx="2"/>
          </p:cNvCxnSpPr>
          <p:nvPr/>
        </p:nvCxnSpPr>
        <p:spPr>
          <a:xfrm>
            <a:off x="2423592" y="2960948"/>
            <a:ext cx="21675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547" name="Google Shape;547;p47"/>
          <p:cNvCxnSpPr>
            <a:stCxn id="542" idx="0"/>
            <a:endCxn id="543" idx="1"/>
          </p:cNvCxnSpPr>
          <p:nvPr/>
        </p:nvCxnSpPr>
        <p:spPr>
          <a:xfrm>
            <a:off x="6886168" y="2960948"/>
            <a:ext cx="2594100"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548" name="Google Shape;548;p47"/>
          <p:cNvCxnSpPr>
            <a:stCxn id="543" idx="0"/>
          </p:cNvCxnSpPr>
          <p:nvPr/>
        </p:nvCxnSpPr>
        <p:spPr>
          <a:xfrm rot="10800000">
            <a:off x="10200456" y="2204904"/>
            <a:ext cx="0" cy="3600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549" name="Google Shape;549;p47"/>
          <p:cNvCxnSpPr>
            <a:stCxn id="543" idx="1"/>
            <a:endCxn id="544" idx="3"/>
          </p:cNvCxnSpPr>
          <p:nvPr/>
        </p:nvCxnSpPr>
        <p:spPr>
          <a:xfrm flipH="1">
            <a:off x="6672076" y="2960948"/>
            <a:ext cx="2808300" cy="15528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550" name="Google Shape;550;p47"/>
          <p:cNvCxnSpPr>
            <a:stCxn id="540" idx="3"/>
            <a:endCxn id="544" idx="1"/>
          </p:cNvCxnSpPr>
          <p:nvPr/>
        </p:nvCxnSpPr>
        <p:spPr>
          <a:xfrm>
            <a:off x="2423592" y="2960948"/>
            <a:ext cx="2376300" cy="15528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551" name="Google Shape;551;p47"/>
          <p:cNvCxnSpPr>
            <a:stCxn id="544" idx="2"/>
            <a:endCxn id="541" idx="1"/>
          </p:cNvCxnSpPr>
          <p:nvPr/>
        </p:nvCxnSpPr>
        <p:spPr>
          <a:xfrm>
            <a:off x="5735960" y="5161872"/>
            <a:ext cx="0" cy="1530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552" name="Google Shape;552;p47"/>
          <p:cNvCxnSpPr/>
          <p:nvPr/>
        </p:nvCxnSpPr>
        <p:spPr>
          <a:xfrm>
            <a:off x="2460530" y="4513800"/>
            <a:ext cx="2339326" cy="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553" name="Google Shape;553;p47"/>
          <p:cNvSpPr txBox="1"/>
          <p:nvPr/>
        </p:nvSpPr>
        <p:spPr>
          <a:xfrm>
            <a:off x="3083187" y="2449645"/>
            <a:ext cx="1089368"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sv-SE" sz="1600" b="0" i="0" u="none" strike="noStrike" cap="none" dirty="0" err="1">
                <a:solidFill>
                  <a:srgbClr val="3F3F3F"/>
                </a:solidFill>
                <a:latin typeface="Open Sans Light"/>
                <a:ea typeface="Open Sans Light"/>
                <a:cs typeface="Open Sans Light"/>
                <a:sym typeface="Open Sans Light"/>
              </a:rPr>
              <a:t>eInvoice</a:t>
            </a:r>
            <a:endParaRPr sz="1600" b="0" i="0" u="none" strike="noStrike" cap="none" dirty="0">
              <a:solidFill>
                <a:srgbClr val="3F3F3F"/>
              </a:solidFill>
              <a:latin typeface="Open Sans Light"/>
              <a:ea typeface="Open Sans Light"/>
              <a:cs typeface="Open Sans Light"/>
              <a:sym typeface="Open Sans Light"/>
            </a:endParaRPr>
          </a:p>
        </p:txBody>
      </p:sp>
      <p:sp>
        <p:nvSpPr>
          <p:cNvPr id="554" name="Google Shape;554;p47"/>
          <p:cNvSpPr txBox="1"/>
          <p:nvPr/>
        </p:nvSpPr>
        <p:spPr>
          <a:xfrm>
            <a:off x="7713590" y="2432381"/>
            <a:ext cx="1108342"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sv-SE" sz="1600" b="0" i="0" u="none" strike="noStrike" cap="none" dirty="0" err="1">
                <a:solidFill>
                  <a:srgbClr val="3F3F3F"/>
                </a:solidFill>
                <a:latin typeface="Open Sans Light"/>
                <a:ea typeface="Open Sans Light"/>
                <a:cs typeface="Open Sans Light"/>
                <a:sym typeface="Open Sans Light"/>
              </a:rPr>
              <a:t>eInvoice</a:t>
            </a:r>
            <a:endParaRPr sz="1600" b="0" i="0" u="none" strike="noStrike" cap="none" dirty="0">
              <a:solidFill>
                <a:srgbClr val="3F3F3F"/>
              </a:solidFill>
              <a:latin typeface="Open Sans Light"/>
              <a:ea typeface="Open Sans Light"/>
              <a:cs typeface="Open Sans Light"/>
              <a:sym typeface="Open Sans Light"/>
            </a:endParaRPr>
          </a:p>
        </p:txBody>
      </p:sp>
      <p:sp>
        <p:nvSpPr>
          <p:cNvPr id="555" name="Google Shape;555;p47"/>
          <p:cNvSpPr txBox="1"/>
          <p:nvPr/>
        </p:nvSpPr>
        <p:spPr>
          <a:xfrm>
            <a:off x="2144170" y="4503435"/>
            <a:ext cx="287446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Is this eInvoice unchanged?</a:t>
            </a:r>
            <a:endParaRPr sz="1400" b="0" i="0" u="none" strike="noStrike" cap="none">
              <a:solidFill>
                <a:srgbClr val="000000"/>
              </a:solidFill>
              <a:latin typeface="Arial"/>
              <a:ea typeface="Arial"/>
              <a:cs typeface="Arial"/>
              <a:sym typeface="Arial"/>
            </a:endParaRPr>
          </a:p>
        </p:txBody>
      </p:sp>
      <p:sp>
        <p:nvSpPr>
          <p:cNvPr id="556" name="Google Shape;556;p47"/>
          <p:cNvSpPr txBox="1"/>
          <p:nvPr/>
        </p:nvSpPr>
        <p:spPr>
          <a:xfrm rot="1987179">
            <a:off x="3062468" y="3535826"/>
            <a:ext cx="167014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sv-SE" sz="1600" b="0" i="0" u="none" strike="noStrike" cap="none" dirty="0" err="1">
                <a:solidFill>
                  <a:srgbClr val="3F3F3F"/>
                </a:solidFill>
                <a:latin typeface="Open Sans Light"/>
                <a:ea typeface="Open Sans Light"/>
                <a:cs typeface="Open Sans Light"/>
                <a:sym typeface="Open Sans Light"/>
              </a:rPr>
              <a:t>eInvoice</a:t>
            </a:r>
            <a:r>
              <a:rPr lang="sv-SE" sz="1600" b="0" i="0" u="none" strike="noStrike" cap="none" dirty="0">
                <a:solidFill>
                  <a:srgbClr val="3F3F3F"/>
                </a:solidFill>
                <a:latin typeface="Open Sans Light"/>
                <a:ea typeface="Open Sans Light"/>
                <a:cs typeface="Open Sans Light"/>
                <a:sym typeface="Open Sans Light"/>
              </a:rPr>
              <a:t> </a:t>
            </a:r>
            <a:r>
              <a:rPr lang="sv-SE" sz="1600" b="0" i="0" u="none" strike="noStrike" cap="none" dirty="0" err="1">
                <a:solidFill>
                  <a:srgbClr val="3F3F3F"/>
                </a:solidFill>
                <a:latin typeface="Open Sans Light"/>
                <a:ea typeface="Open Sans Light"/>
                <a:cs typeface="Open Sans Light"/>
                <a:sym typeface="Open Sans Light"/>
              </a:rPr>
              <a:t>hash</a:t>
            </a:r>
            <a:endParaRPr sz="1600" b="0" i="0" u="none" strike="noStrike" cap="none" dirty="0">
              <a:solidFill>
                <a:srgbClr val="3F3F3F"/>
              </a:solidFill>
              <a:latin typeface="Open Sans Light"/>
              <a:ea typeface="Open Sans Light"/>
              <a:cs typeface="Open Sans Light"/>
              <a:sym typeface="Open Sans Light"/>
            </a:endParaRPr>
          </a:p>
        </p:txBody>
      </p:sp>
      <p:sp>
        <p:nvSpPr>
          <p:cNvPr id="557" name="Google Shape;557;p47"/>
          <p:cNvSpPr txBox="1"/>
          <p:nvPr/>
        </p:nvSpPr>
        <p:spPr>
          <a:xfrm rot="-1759564">
            <a:off x="7265549" y="3311021"/>
            <a:ext cx="1821637"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sv-SE" sz="1600" b="0" i="0" u="none" strike="noStrike" cap="none" dirty="0" err="1">
                <a:solidFill>
                  <a:srgbClr val="3F3F3F"/>
                </a:solidFill>
                <a:latin typeface="Open Sans Light"/>
                <a:ea typeface="Open Sans Light"/>
                <a:cs typeface="Open Sans Light"/>
                <a:sym typeface="Open Sans Light"/>
              </a:rPr>
              <a:t>eInvoice</a:t>
            </a:r>
            <a:r>
              <a:rPr lang="sv-SE" sz="1600" b="0" i="0" u="none" strike="noStrike" cap="none" dirty="0">
                <a:solidFill>
                  <a:srgbClr val="3F3F3F"/>
                </a:solidFill>
                <a:latin typeface="Open Sans Light"/>
                <a:ea typeface="Open Sans Light"/>
                <a:cs typeface="Open Sans Light"/>
                <a:sym typeface="Open Sans Light"/>
              </a:rPr>
              <a:t> </a:t>
            </a:r>
            <a:r>
              <a:rPr lang="sv-SE" sz="1600" b="0" i="0" u="none" strike="noStrike" cap="none" dirty="0" err="1">
                <a:solidFill>
                  <a:srgbClr val="3F3F3F"/>
                </a:solidFill>
                <a:latin typeface="Open Sans Light"/>
                <a:ea typeface="Open Sans Light"/>
                <a:cs typeface="Open Sans Light"/>
                <a:sym typeface="Open Sans Light"/>
              </a:rPr>
              <a:t>hash</a:t>
            </a:r>
            <a:endParaRPr sz="1600" b="0" i="0" u="none" strike="noStrike" cap="none" dirty="0">
              <a:solidFill>
                <a:srgbClr val="3F3F3F"/>
              </a:solidFill>
              <a:latin typeface="Open Sans Light"/>
              <a:ea typeface="Open Sans Light"/>
              <a:cs typeface="Open Sans Light"/>
              <a:sym typeface="Open Sans Light"/>
            </a:endParaRPr>
          </a:p>
        </p:txBody>
      </p:sp>
      <p:sp>
        <p:nvSpPr>
          <p:cNvPr id="558" name="Google Shape;558;p47"/>
          <p:cNvSpPr txBox="1"/>
          <p:nvPr/>
        </p:nvSpPr>
        <p:spPr>
          <a:xfrm>
            <a:off x="6972708" y="4511234"/>
            <a:ext cx="288032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Has this eInvoice been claimed as expense more than once?</a:t>
            </a:r>
            <a:endParaRPr sz="1400" b="0" i="0" u="none" strike="noStrike" cap="none">
              <a:solidFill>
                <a:srgbClr val="000000"/>
              </a:solidFill>
              <a:latin typeface="Arial"/>
              <a:ea typeface="Arial"/>
              <a:cs typeface="Arial"/>
              <a:sym typeface="Arial"/>
            </a:endParaRPr>
          </a:p>
        </p:txBody>
      </p:sp>
      <p:sp>
        <p:nvSpPr>
          <p:cNvPr id="559" name="Google Shape;559;p47"/>
          <p:cNvSpPr txBox="1"/>
          <p:nvPr/>
        </p:nvSpPr>
        <p:spPr>
          <a:xfrm>
            <a:off x="2639615" y="437691"/>
            <a:ext cx="8529829" cy="50121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rgbClr val="3F3F3F"/>
                </a:solidFill>
                <a:latin typeface="Open Sans Light"/>
                <a:ea typeface="Open Sans Light"/>
                <a:cs typeface="Open Sans Light"/>
                <a:sym typeface="Open Sans Light"/>
              </a:rPr>
              <a:t>Readiness of Business Document immutability (continued): Business document immutability – action 1.3.2</a:t>
            </a:r>
            <a:endParaRPr sz="2000" b="0" i="0" u="none" strike="noStrike" cap="none">
              <a:solidFill>
                <a:srgbClr val="3F3F3F"/>
              </a:solidFill>
              <a:latin typeface="Open Sans Light"/>
              <a:ea typeface="Open Sans Light"/>
              <a:cs typeface="Open Sans Light"/>
              <a:sym typeface="Open Sans Light"/>
            </a:endParaRPr>
          </a:p>
        </p:txBody>
      </p:sp>
      <p:cxnSp>
        <p:nvCxnSpPr>
          <p:cNvPr id="560" name="Google Shape;560;p47"/>
          <p:cNvCxnSpPr>
            <a:endCxn id="544" idx="3"/>
          </p:cNvCxnSpPr>
          <p:nvPr/>
        </p:nvCxnSpPr>
        <p:spPr>
          <a:xfrm rot="10800000">
            <a:off x="6672064" y="4513800"/>
            <a:ext cx="2784000" cy="18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pic>
        <p:nvPicPr>
          <p:cNvPr id="561" name="Google Shape;561;p47"/>
          <p:cNvPicPr preferRelativeResize="0"/>
          <p:nvPr/>
        </p:nvPicPr>
        <p:blipFill rotWithShape="1">
          <a:blip r:embed="rId3">
            <a:alphaModFix/>
          </a:blip>
          <a:srcRect/>
          <a:stretch/>
        </p:blipFill>
        <p:spPr>
          <a:xfrm>
            <a:off x="2819495" y="5264465"/>
            <a:ext cx="761905" cy="771429"/>
          </a:xfrm>
          <a:prstGeom prst="rect">
            <a:avLst/>
          </a:prstGeom>
          <a:noFill/>
          <a:ln>
            <a:noFill/>
          </a:ln>
        </p:spPr>
      </p:pic>
      <p:sp>
        <p:nvSpPr>
          <p:cNvPr id="562" name="Google Shape;562;p47"/>
          <p:cNvSpPr txBox="1"/>
          <p:nvPr/>
        </p:nvSpPr>
        <p:spPr>
          <a:xfrm>
            <a:off x="3553829" y="5520287"/>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API specification</a:t>
            </a:r>
            <a:endParaRPr sz="1200" b="1" i="1" u="none" strike="noStrike" cap="none">
              <a:solidFill>
                <a:srgbClr val="3F3F3F"/>
              </a:solidFill>
              <a:latin typeface="Open Sans Light"/>
              <a:ea typeface="Open Sans Light"/>
              <a:cs typeface="Open Sans Light"/>
              <a:sym typeface="Open Sans Light"/>
            </a:endParaRPr>
          </a:p>
        </p:txBody>
      </p:sp>
      <p:cxnSp>
        <p:nvCxnSpPr>
          <p:cNvPr id="563" name="Google Shape;563;p47"/>
          <p:cNvCxnSpPr>
            <a:stCxn id="561" idx="3"/>
          </p:cNvCxnSpPr>
          <p:nvPr/>
        </p:nvCxnSpPr>
        <p:spPr>
          <a:xfrm rot="10800000" flipH="1">
            <a:off x="3581400" y="4712679"/>
            <a:ext cx="1218600" cy="9375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564" name="Google Shape;564;p47"/>
          <p:cNvSpPr txBox="1"/>
          <p:nvPr/>
        </p:nvSpPr>
        <p:spPr>
          <a:xfrm>
            <a:off x="4645828" y="1778973"/>
            <a:ext cx="4052472"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(Alternative transport methods)</a:t>
            </a:r>
            <a:endParaRPr sz="1200" b="0" i="0" u="none" strike="noStrike" cap="none">
              <a:solidFill>
                <a:srgbClr val="3F3F3F"/>
              </a:solidFill>
              <a:latin typeface="Open Sans Light"/>
              <a:ea typeface="Open Sans Light"/>
              <a:cs typeface="Open Sans Light"/>
              <a:sym typeface="Open Sans Light"/>
            </a:endParaRPr>
          </a:p>
        </p:txBody>
      </p:sp>
      <p:grpSp>
        <p:nvGrpSpPr>
          <p:cNvPr id="565" name="Google Shape;565;p47"/>
          <p:cNvGrpSpPr/>
          <p:nvPr/>
        </p:nvGrpSpPr>
        <p:grpSpPr>
          <a:xfrm>
            <a:off x="1232693" y="1232996"/>
            <a:ext cx="962025" cy="901845"/>
            <a:chOff x="4412456" y="1817947"/>
            <a:chExt cx="962025" cy="901845"/>
          </a:xfrm>
        </p:grpSpPr>
        <p:pic>
          <p:nvPicPr>
            <p:cNvPr id="566" name="Google Shape;566;p47"/>
            <p:cNvPicPr preferRelativeResize="0"/>
            <p:nvPr/>
          </p:nvPicPr>
          <p:blipFill rotWithShape="1">
            <a:blip r:embed="rId4">
              <a:alphaModFix/>
            </a:blip>
            <a:srcRect/>
            <a:stretch/>
          </p:blipFill>
          <p:spPr>
            <a:xfrm>
              <a:off x="4490906" y="1817947"/>
              <a:ext cx="757575" cy="622080"/>
            </a:xfrm>
            <a:prstGeom prst="rect">
              <a:avLst/>
            </a:prstGeom>
            <a:noFill/>
            <a:ln>
              <a:noFill/>
            </a:ln>
          </p:spPr>
        </p:pic>
        <p:sp>
          <p:nvSpPr>
            <p:cNvPr id="567" name="Google Shape;567;p47"/>
            <p:cNvSpPr txBox="1"/>
            <p:nvPr/>
          </p:nvSpPr>
          <p:spPr>
            <a:xfrm flipH="1">
              <a:off x="4412456" y="2412015"/>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1" i="0" u="none" strike="noStrike" cap="none">
                  <a:solidFill>
                    <a:srgbClr val="00B050"/>
                  </a:solidFill>
                  <a:latin typeface="Open Sans Light"/>
                  <a:ea typeface="Open Sans Light"/>
                  <a:cs typeface="Open Sans Light"/>
                  <a:sym typeface="Open Sans Light"/>
                </a:rPr>
                <a:t>Seller</a:t>
              </a:r>
              <a:endParaRPr sz="1400" b="1" i="0" u="none" strike="noStrike" cap="none">
                <a:solidFill>
                  <a:srgbClr val="00B050"/>
                </a:solidFill>
                <a:latin typeface="Open Sans Light"/>
                <a:ea typeface="Open Sans Light"/>
                <a:cs typeface="Open Sans Light"/>
                <a:sym typeface="Open Sans Light"/>
              </a:endParaRPr>
            </a:p>
          </p:txBody>
        </p:sp>
      </p:grpSp>
      <p:grpSp>
        <p:nvGrpSpPr>
          <p:cNvPr id="568" name="Google Shape;568;p47"/>
          <p:cNvGrpSpPr/>
          <p:nvPr/>
        </p:nvGrpSpPr>
        <p:grpSpPr>
          <a:xfrm>
            <a:off x="9694480" y="1235238"/>
            <a:ext cx="1000125" cy="854703"/>
            <a:chOff x="4374356" y="416318"/>
            <a:chExt cx="1000125" cy="854703"/>
          </a:xfrm>
        </p:grpSpPr>
        <p:pic>
          <p:nvPicPr>
            <p:cNvPr id="569" name="Google Shape;569;p47"/>
            <p:cNvPicPr preferRelativeResize="0"/>
            <p:nvPr/>
          </p:nvPicPr>
          <p:blipFill rotWithShape="1">
            <a:blip r:embed="rId5">
              <a:alphaModFix/>
            </a:blip>
            <a:srcRect/>
            <a:stretch/>
          </p:blipFill>
          <p:spPr>
            <a:xfrm>
              <a:off x="4374356" y="416318"/>
              <a:ext cx="874125" cy="641520"/>
            </a:xfrm>
            <a:prstGeom prst="rect">
              <a:avLst/>
            </a:prstGeom>
            <a:noFill/>
            <a:ln>
              <a:noFill/>
            </a:ln>
          </p:spPr>
        </p:pic>
        <p:sp>
          <p:nvSpPr>
            <p:cNvPr id="570" name="Google Shape;570;p47"/>
            <p:cNvSpPr txBox="1"/>
            <p:nvPr/>
          </p:nvSpPr>
          <p:spPr>
            <a:xfrm flipH="1">
              <a:off x="4412456" y="963244"/>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1" i="0" u="none" strike="noStrike" cap="none">
                  <a:solidFill>
                    <a:srgbClr val="00B050"/>
                  </a:solidFill>
                  <a:latin typeface="Open Sans Light"/>
                  <a:ea typeface="Open Sans Light"/>
                  <a:cs typeface="Open Sans Light"/>
                  <a:sym typeface="Open Sans Light"/>
                </a:rPr>
                <a:t>Buyer</a:t>
              </a:r>
              <a:endParaRPr sz="1400" b="1" i="0" u="none" strike="noStrike" cap="none">
                <a:solidFill>
                  <a:srgbClr val="00B050"/>
                </a:solidFill>
                <a:latin typeface="Open Sans Light"/>
                <a:ea typeface="Open Sans Light"/>
                <a:cs typeface="Open Sans Light"/>
                <a:sym typeface="Open Sans Light"/>
              </a:endParaRPr>
            </a:p>
          </p:txBody>
        </p:sp>
      </p:grpSp>
      <p:grpSp>
        <p:nvGrpSpPr>
          <p:cNvPr id="571" name="Google Shape;571;p47"/>
          <p:cNvGrpSpPr/>
          <p:nvPr/>
        </p:nvGrpSpPr>
        <p:grpSpPr>
          <a:xfrm>
            <a:off x="9527913" y="4049042"/>
            <a:ext cx="1207257" cy="926114"/>
            <a:chOff x="4656552" y="3701987"/>
            <a:chExt cx="1207257" cy="926114"/>
          </a:xfrm>
        </p:grpSpPr>
        <p:pic>
          <p:nvPicPr>
            <p:cNvPr id="572" name="Google Shape;572;p47"/>
            <p:cNvPicPr preferRelativeResize="0"/>
            <p:nvPr/>
          </p:nvPicPr>
          <p:blipFill rotWithShape="1">
            <a:blip r:embed="rId6">
              <a:alphaModFix/>
            </a:blip>
            <a:srcRect/>
            <a:stretch/>
          </p:blipFill>
          <p:spPr>
            <a:xfrm>
              <a:off x="4821131" y="3701987"/>
              <a:ext cx="854700" cy="670680"/>
            </a:xfrm>
            <a:prstGeom prst="rect">
              <a:avLst/>
            </a:prstGeom>
            <a:noFill/>
            <a:ln>
              <a:noFill/>
            </a:ln>
          </p:spPr>
        </p:pic>
        <p:sp>
          <p:nvSpPr>
            <p:cNvPr id="573" name="Google Shape;573;p47"/>
            <p:cNvSpPr txBox="1"/>
            <p:nvPr/>
          </p:nvSpPr>
          <p:spPr>
            <a:xfrm flipH="1">
              <a:off x="4656552" y="4320324"/>
              <a:ext cx="1207257"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Tax agency</a:t>
              </a:r>
              <a:endParaRPr sz="1400" b="0" i="0" u="none" strike="noStrike" cap="none">
                <a:solidFill>
                  <a:srgbClr val="00B050"/>
                </a:solidFill>
                <a:latin typeface="Open Sans SemiBold"/>
                <a:ea typeface="Open Sans SemiBold"/>
                <a:cs typeface="Open Sans SemiBold"/>
                <a:sym typeface="Open Sans SemiBold"/>
              </a:endParaRPr>
            </a:p>
          </p:txBody>
        </p:sp>
      </p:grpSp>
      <p:grpSp>
        <p:nvGrpSpPr>
          <p:cNvPr id="574" name="Google Shape;574;p47"/>
          <p:cNvGrpSpPr/>
          <p:nvPr/>
        </p:nvGrpSpPr>
        <p:grpSpPr>
          <a:xfrm>
            <a:off x="1225032" y="4031725"/>
            <a:ext cx="962025" cy="959017"/>
            <a:chOff x="4340118" y="4961774"/>
            <a:chExt cx="962025" cy="959017"/>
          </a:xfrm>
        </p:grpSpPr>
        <p:pic>
          <p:nvPicPr>
            <p:cNvPr id="575" name="Google Shape;575;p47"/>
            <p:cNvPicPr preferRelativeResize="0"/>
            <p:nvPr/>
          </p:nvPicPr>
          <p:blipFill rotWithShape="1">
            <a:blip r:embed="rId7">
              <a:alphaModFix/>
            </a:blip>
            <a:srcRect/>
            <a:stretch/>
          </p:blipFill>
          <p:spPr>
            <a:xfrm>
              <a:off x="4374356" y="4961774"/>
              <a:ext cx="815850" cy="651240"/>
            </a:xfrm>
            <a:prstGeom prst="rect">
              <a:avLst/>
            </a:prstGeom>
            <a:noFill/>
            <a:ln>
              <a:noFill/>
            </a:ln>
          </p:spPr>
        </p:pic>
        <p:sp>
          <p:nvSpPr>
            <p:cNvPr id="576" name="Google Shape;576;p47"/>
            <p:cNvSpPr txBox="1"/>
            <p:nvPr/>
          </p:nvSpPr>
          <p:spPr>
            <a:xfrm flipH="1">
              <a:off x="4340118" y="5613014"/>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Auditor</a:t>
              </a:r>
              <a:endParaRPr sz="1400" b="0" i="0" u="none" strike="noStrike" cap="none">
                <a:solidFill>
                  <a:srgbClr val="00B050"/>
                </a:solidFill>
                <a:latin typeface="Open Sans SemiBold"/>
                <a:ea typeface="Open Sans SemiBold"/>
                <a:cs typeface="Open Sans SemiBold"/>
                <a:sym typeface="Open Sans SemiBold"/>
              </a:endParaRPr>
            </a:p>
          </p:txBody>
        </p:sp>
      </p:grpSp>
      <p:grpSp>
        <p:nvGrpSpPr>
          <p:cNvPr id="577" name="Google Shape;577;p47"/>
          <p:cNvGrpSpPr/>
          <p:nvPr/>
        </p:nvGrpSpPr>
        <p:grpSpPr>
          <a:xfrm>
            <a:off x="2423592" y="2089941"/>
            <a:ext cx="7056783" cy="717710"/>
            <a:chOff x="2423592" y="2089941"/>
            <a:chExt cx="7056783" cy="717710"/>
          </a:xfrm>
        </p:grpSpPr>
        <p:cxnSp>
          <p:nvCxnSpPr>
            <p:cNvPr id="578" name="Google Shape;578;p47"/>
            <p:cNvCxnSpPr/>
            <p:nvPr/>
          </p:nvCxnSpPr>
          <p:spPr>
            <a:xfrm rot="10800000" flipH="1">
              <a:off x="2423592" y="2089941"/>
              <a:ext cx="3240360" cy="680994"/>
            </a:xfrm>
            <a:prstGeom prst="bentConnector3">
              <a:avLst>
                <a:gd name="adj1" fmla="val 19182"/>
              </a:avLst>
            </a:prstGeom>
            <a:noFill/>
            <a:ln w="28575" cap="flat" cmpd="sng">
              <a:solidFill>
                <a:schemeClr val="dk1"/>
              </a:solidFill>
              <a:prstDash val="lgDash"/>
              <a:round/>
              <a:headEnd type="none" w="sm" len="sm"/>
              <a:tailEnd type="none" w="sm" len="sm"/>
            </a:ln>
            <a:effectLst>
              <a:outerShdw blurRad="40000" dist="23000" dir="5400000" rotWithShape="0">
                <a:srgbClr val="000000">
                  <a:alpha val="34117"/>
                </a:srgbClr>
              </a:outerShdw>
            </a:effectLst>
          </p:spPr>
        </p:cxnSp>
        <p:cxnSp>
          <p:nvCxnSpPr>
            <p:cNvPr id="579" name="Google Shape;579;p47"/>
            <p:cNvCxnSpPr/>
            <p:nvPr/>
          </p:nvCxnSpPr>
          <p:spPr>
            <a:xfrm>
              <a:off x="5581572" y="2089941"/>
              <a:ext cx="3898803" cy="717710"/>
            </a:xfrm>
            <a:prstGeom prst="bentConnector3">
              <a:avLst>
                <a:gd name="adj1" fmla="val 82711"/>
              </a:avLst>
            </a:prstGeom>
            <a:noFill/>
            <a:ln w="28575" cap="flat" cmpd="sng">
              <a:solidFill>
                <a:schemeClr val="dk1"/>
              </a:solidFill>
              <a:prstDash val="lgDash"/>
              <a:round/>
              <a:headEnd type="none" w="sm" len="sm"/>
              <a:tailEnd type="triangle" w="med" len="med"/>
            </a:ln>
            <a:effectLst>
              <a:outerShdw blurRad="40000" dist="23000" dir="5400000" rotWithShape="0">
                <a:srgbClr val="000000">
                  <a:alpha val="34117"/>
                </a:srgbClr>
              </a:outerShdw>
            </a:effectLst>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xfrm>
            <a:off x="838200" y="1149843"/>
            <a:ext cx="6625952" cy="7669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1800"/>
              <a:buNone/>
            </a:pPr>
            <a:r>
              <a:rPr lang="sv-SE"/>
              <a:t>Content</a:t>
            </a:r>
            <a:endParaRPr/>
          </a:p>
        </p:txBody>
      </p:sp>
      <p:sp>
        <p:nvSpPr>
          <p:cNvPr id="156" name="Google Shape;156;p30"/>
          <p:cNvSpPr txBox="1">
            <a:spLocks noGrp="1"/>
          </p:cNvSpPr>
          <p:nvPr>
            <p:ph type="body" idx="1"/>
          </p:nvPr>
        </p:nvSpPr>
        <p:spPr>
          <a:xfrm>
            <a:off x="838200" y="2060848"/>
            <a:ext cx="6625952" cy="4071852"/>
          </a:xfrm>
          <a:prstGeom prst="rect">
            <a:avLst/>
          </a:prstGeom>
          <a:noFill/>
          <a:ln>
            <a:noFill/>
          </a:ln>
        </p:spPr>
        <p:txBody>
          <a:bodyPr spcFirstLastPara="1" wrap="square" lIns="91425" tIns="45700" rIns="91425" bIns="45700" anchor="t" anchorCtr="0">
            <a:noAutofit/>
          </a:bodyPr>
          <a:lstStyle/>
          <a:p>
            <a:pPr marL="558800" lvl="0" indent="-457200" algn="l" rtl="0">
              <a:lnSpc>
                <a:spcPct val="80000"/>
              </a:lnSpc>
              <a:spcBef>
                <a:spcPts val="1000"/>
              </a:spcBef>
              <a:spcAft>
                <a:spcPts val="0"/>
              </a:spcAft>
              <a:buSzPts val="2000"/>
              <a:buFont typeface="Arial"/>
              <a:buAutoNum type="arabicPeriod"/>
            </a:pPr>
            <a:r>
              <a:rPr lang="sv-SE" sz="1400"/>
              <a:t>Executive Summary</a:t>
            </a:r>
            <a:endParaRPr/>
          </a:p>
          <a:p>
            <a:pPr marL="558800" lvl="0" indent="-457200" algn="l" rtl="0">
              <a:lnSpc>
                <a:spcPct val="80000"/>
              </a:lnSpc>
              <a:spcBef>
                <a:spcPts val="1000"/>
              </a:spcBef>
              <a:spcAft>
                <a:spcPts val="0"/>
              </a:spcAft>
              <a:buSzPts val="2000"/>
              <a:buFont typeface="Arial"/>
              <a:buAutoNum type="arabicPeriod"/>
            </a:pPr>
            <a:r>
              <a:rPr lang="sv-SE" sz="1400"/>
              <a:t>Nordic Smart Government ecosystem</a:t>
            </a:r>
            <a:endParaRPr/>
          </a:p>
          <a:p>
            <a:pPr marL="558800" lvl="0" indent="-457200" algn="l" rtl="0">
              <a:lnSpc>
                <a:spcPct val="80000"/>
              </a:lnSpc>
              <a:spcBef>
                <a:spcPts val="1000"/>
              </a:spcBef>
              <a:spcAft>
                <a:spcPts val="0"/>
              </a:spcAft>
              <a:buSzPts val="2000"/>
              <a:buFont typeface="Arial"/>
              <a:buAutoNum type="arabicPeriod"/>
            </a:pPr>
            <a:r>
              <a:rPr lang="sv-SE" sz="1400"/>
              <a:t>Capability &amp; reference architecture hierarchy</a:t>
            </a:r>
            <a:endParaRPr/>
          </a:p>
          <a:p>
            <a:pPr marL="558800" lvl="0" indent="-457200" algn="l" rtl="0">
              <a:lnSpc>
                <a:spcPct val="80000"/>
              </a:lnSpc>
              <a:spcBef>
                <a:spcPts val="1000"/>
              </a:spcBef>
              <a:spcAft>
                <a:spcPts val="0"/>
              </a:spcAft>
              <a:buSzPts val="2000"/>
              <a:buFont typeface="Arial"/>
              <a:buAutoNum type="arabicPeriod"/>
            </a:pPr>
            <a:r>
              <a:rPr lang="sv-SE" sz="1400"/>
              <a:t>Architectural principles</a:t>
            </a:r>
            <a:endParaRPr/>
          </a:p>
          <a:p>
            <a:pPr marL="558800" lvl="0" indent="-457200" algn="l" rtl="0">
              <a:lnSpc>
                <a:spcPct val="80000"/>
              </a:lnSpc>
              <a:spcBef>
                <a:spcPts val="1000"/>
              </a:spcBef>
              <a:spcAft>
                <a:spcPts val="0"/>
              </a:spcAft>
              <a:buSzPts val="2000"/>
              <a:buFont typeface="Arial"/>
              <a:buAutoNum type="arabicPeriod"/>
            </a:pPr>
            <a:r>
              <a:rPr lang="sv-SE" sz="1400"/>
              <a:t>User principles</a:t>
            </a:r>
            <a:endParaRPr/>
          </a:p>
          <a:p>
            <a:pPr marL="558800" lvl="0" indent="-457200" algn="l" rtl="0">
              <a:lnSpc>
                <a:spcPct val="80000"/>
              </a:lnSpc>
              <a:spcBef>
                <a:spcPts val="1000"/>
              </a:spcBef>
              <a:spcAft>
                <a:spcPts val="0"/>
              </a:spcAft>
              <a:buSzPts val="2000"/>
              <a:buFont typeface="Arial"/>
              <a:buAutoNum type="arabicPeriod"/>
            </a:pPr>
            <a:r>
              <a:rPr lang="sv-SE" sz="1400"/>
              <a:t>Bundled actions</a:t>
            </a:r>
            <a:endParaRPr/>
          </a:p>
          <a:p>
            <a:pPr marL="558800" lvl="0" indent="-457200" algn="l" rtl="0">
              <a:lnSpc>
                <a:spcPct val="80000"/>
              </a:lnSpc>
              <a:spcBef>
                <a:spcPts val="1000"/>
              </a:spcBef>
              <a:spcAft>
                <a:spcPts val="0"/>
              </a:spcAft>
              <a:buSzPts val="2000"/>
              <a:buFont typeface="Arial"/>
              <a:buAutoNum type="arabicPeriod"/>
            </a:pPr>
            <a:r>
              <a:rPr lang="sv-SE" sz="1400"/>
              <a:t>Actors &amp; infrastructure with summary</a:t>
            </a:r>
            <a:endParaRPr/>
          </a:p>
          <a:p>
            <a:pPr marL="1016000" lvl="1" indent="-457200" algn="l" rtl="0">
              <a:lnSpc>
                <a:spcPct val="80000"/>
              </a:lnSpc>
              <a:spcBef>
                <a:spcPts val="500"/>
              </a:spcBef>
              <a:spcAft>
                <a:spcPts val="0"/>
              </a:spcAft>
              <a:buSzPts val="1800"/>
              <a:buFont typeface="Arial"/>
              <a:buAutoNum type="arabicPeriod"/>
            </a:pPr>
            <a:r>
              <a:rPr lang="sv-SE" sz="1330"/>
              <a:t>eInvoice</a:t>
            </a:r>
            <a:endParaRPr sz="1330"/>
          </a:p>
          <a:p>
            <a:pPr marL="1016000" lvl="1" indent="-457200" algn="l" rtl="0">
              <a:lnSpc>
                <a:spcPct val="80000"/>
              </a:lnSpc>
              <a:spcBef>
                <a:spcPts val="500"/>
              </a:spcBef>
              <a:spcAft>
                <a:spcPts val="0"/>
              </a:spcAft>
              <a:buSzPts val="1800"/>
              <a:buFont typeface="Arial"/>
              <a:buAutoNum type="arabicPeriod"/>
            </a:pPr>
            <a:r>
              <a:rPr lang="sv-SE" sz="1330"/>
              <a:t>eReceipt</a:t>
            </a:r>
            <a:endParaRPr sz="1330"/>
          </a:p>
          <a:p>
            <a:pPr marL="1016000" lvl="1" indent="-457200" algn="l" rtl="0">
              <a:lnSpc>
                <a:spcPct val="80000"/>
              </a:lnSpc>
              <a:spcBef>
                <a:spcPts val="500"/>
              </a:spcBef>
              <a:spcAft>
                <a:spcPts val="0"/>
              </a:spcAft>
              <a:buSzPts val="1800"/>
              <a:buFont typeface="Arial"/>
              <a:buAutoNum type="arabicPeriod"/>
            </a:pPr>
            <a:r>
              <a:rPr lang="sv-SE" sz="1330"/>
              <a:t>Roles &amp; Mandates</a:t>
            </a:r>
            <a:endParaRPr/>
          </a:p>
          <a:p>
            <a:pPr marL="1016000" lvl="1" indent="-457200" algn="l" rtl="0">
              <a:lnSpc>
                <a:spcPct val="80000"/>
              </a:lnSpc>
              <a:spcBef>
                <a:spcPts val="500"/>
              </a:spcBef>
              <a:spcAft>
                <a:spcPts val="0"/>
              </a:spcAft>
              <a:buSzPts val="1800"/>
              <a:buFont typeface="Arial"/>
              <a:buAutoNum type="arabicPeriod"/>
            </a:pPr>
            <a:r>
              <a:rPr lang="sv-SE" sz="1260"/>
              <a:t>Digital product codes</a:t>
            </a:r>
            <a:endParaRPr/>
          </a:p>
          <a:p>
            <a:pPr marL="1016000" lvl="1" indent="-457200" algn="l" rtl="0">
              <a:lnSpc>
                <a:spcPct val="80000"/>
              </a:lnSpc>
              <a:spcBef>
                <a:spcPts val="500"/>
              </a:spcBef>
              <a:spcAft>
                <a:spcPts val="0"/>
              </a:spcAft>
              <a:buSzPts val="1800"/>
              <a:buFont typeface="Arial"/>
              <a:buAutoNum type="arabicPeriod"/>
            </a:pPr>
            <a:r>
              <a:rPr lang="sv-SE" sz="1260"/>
              <a:t>Business document integrity</a:t>
            </a:r>
            <a:endParaRPr/>
          </a:p>
          <a:p>
            <a:pPr marL="1016000" lvl="1" indent="-457200" algn="l" rtl="0">
              <a:lnSpc>
                <a:spcPct val="80000"/>
              </a:lnSpc>
              <a:spcBef>
                <a:spcPts val="500"/>
              </a:spcBef>
              <a:spcAft>
                <a:spcPts val="0"/>
              </a:spcAft>
              <a:buSzPts val="1800"/>
              <a:buFont typeface="Arial"/>
              <a:buAutoNum type="arabicPeriod"/>
            </a:pPr>
            <a:r>
              <a:rPr lang="sv-SE" sz="1260"/>
              <a:t>Trusted government services for secure business </a:t>
            </a:r>
            <a:endParaRPr sz="1260"/>
          </a:p>
          <a:p>
            <a:pPr marL="558800" lvl="0" indent="-457200" algn="l" rtl="0">
              <a:lnSpc>
                <a:spcPct val="80000"/>
              </a:lnSpc>
              <a:spcBef>
                <a:spcPts val="1000"/>
              </a:spcBef>
              <a:spcAft>
                <a:spcPts val="0"/>
              </a:spcAft>
              <a:buSzPts val="2000"/>
              <a:buFont typeface="Arial"/>
              <a:buAutoNum type="arabicPeriod"/>
            </a:pPr>
            <a:r>
              <a:rPr lang="sv-SE" sz="1400"/>
              <a:t>Application services</a:t>
            </a:r>
            <a:endParaRPr/>
          </a:p>
          <a:p>
            <a:pPr marL="914400" lvl="1" indent="-228600" algn="l" rtl="0">
              <a:lnSpc>
                <a:spcPct val="80000"/>
              </a:lnSpc>
              <a:spcBef>
                <a:spcPts val="500"/>
              </a:spcBef>
              <a:spcAft>
                <a:spcPts val="0"/>
              </a:spcAft>
              <a:buSzPts val="1800"/>
              <a:buNone/>
            </a:pPr>
            <a:endParaRPr sz="1260"/>
          </a:p>
          <a:p>
            <a:pPr marL="457200" lvl="0" indent="-228600" algn="l" rtl="0">
              <a:lnSpc>
                <a:spcPct val="80000"/>
              </a:lnSpc>
              <a:spcBef>
                <a:spcPts val="1000"/>
              </a:spcBef>
              <a:spcAft>
                <a:spcPts val="0"/>
              </a:spcAft>
              <a:buClr>
                <a:srgbClr val="3F3F3F"/>
              </a:buClr>
              <a:buSzPts val="2000"/>
              <a:buNone/>
            </a:pPr>
            <a:endParaRPr sz="1400"/>
          </a:p>
          <a:p>
            <a:pPr marL="457200" lvl="0" indent="-228600" algn="l" rtl="0">
              <a:lnSpc>
                <a:spcPct val="80000"/>
              </a:lnSpc>
              <a:spcBef>
                <a:spcPts val="1000"/>
              </a:spcBef>
              <a:spcAft>
                <a:spcPts val="0"/>
              </a:spcAft>
              <a:buClr>
                <a:srgbClr val="3F3F3F"/>
              </a:buClr>
              <a:buSzPts val="2000"/>
              <a:buNone/>
            </a:pPr>
            <a:endParaRPr sz="1400"/>
          </a:p>
          <a:p>
            <a:pPr marL="457200" lvl="0" indent="-228600" algn="l" rtl="0">
              <a:lnSpc>
                <a:spcPct val="80000"/>
              </a:lnSpc>
              <a:spcBef>
                <a:spcPts val="1000"/>
              </a:spcBef>
              <a:spcAft>
                <a:spcPts val="0"/>
              </a:spcAft>
              <a:buClr>
                <a:srgbClr val="3F3F3F"/>
              </a:buClr>
              <a:buSzPts val="2000"/>
              <a:buNone/>
            </a:pPr>
            <a:endParaRPr sz="1400"/>
          </a:p>
        </p:txBody>
      </p:sp>
      <p:sp>
        <p:nvSpPr>
          <p:cNvPr id="157" name="Google Shape;157;p30"/>
          <p:cNvSpPr>
            <a:spLocks noGrp="1"/>
          </p:cNvSpPr>
          <p:nvPr>
            <p:ph type="pic" idx="2"/>
          </p:nvPr>
        </p:nvSpPr>
        <p:spPr>
          <a:xfrm>
            <a:off x="7608168" y="0"/>
            <a:ext cx="4583832" cy="6858000"/>
          </a:xfrm>
          <a:prstGeom prst="rect">
            <a:avLst/>
          </a:prstGeom>
          <a:solidFill>
            <a:srgbClr val="D3F3F8">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1000"/>
              </a:spcBef>
              <a:spcAft>
                <a:spcPts val="0"/>
              </a:spcAft>
              <a:buClr>
                <a:srgbClr val="3F3F3F"/>
              </a:buClr>
              <a:buSzPts val="2000"/>
              <a:buFont typeface="Arial"/>
              <a:buNone/>
            </a:pPr>
            <a:endParaRPr sz="2000" b="0" i="0" u="none" strike="noStrike" cap="none">
              <a:solidFill>
                <a:srgbClr val="3F3F3F"/>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48"/>
          <p:cNvSpPr txBox="1">
            <a:spLocks noGrp="1"/>
          </p:cNvSpPr>
          <p:nvPr>
            <p:ph type="title"/>
          </p:nvPr>
        </p:nvSpPr>
        <p:spPr>
          <a:xfrm>
            <a:off x="1585322" y="870626"/>
            <a:ext cx="8928512" cy="62676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F3F3F"/>
              </a:buClr>
              <a:buSzPts val="4400"/>
              <a:buFont typeface="Open Sans Light"/>
              <a:buNone/>
            </a:pPr>
            <a:r>
              <a:rPr lang="sv-SE" sz="3206"/>
              <a:t>Readiness of Store references to documents </a:t>
            </a:r>
            <a:endParaRPr sz="3563"/>
          </a:p>
        </p:txBody>
      </p:sp>
      <p:sp>
        <p:nvSpPr>
          <p:cNvPr id="586" name="Google Shape;586;p48"/>
          <p:cNvSpPr txBox="1">
            <a:spLocks noGrp="1"/>
          </p:cNvSpPr>
          <p:nvPr>
            <p:ph type="body" idx="1"/>
          </p:nvPr>
        </p:nvSpPr>
        <p:spPr>
          <a:xfrm>
            <a:off x="1256145" y="1645215"/>
            <a:ext cx="4695359" cy="4349185"/>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1800"/>
              <a:buNone/>
            </a:pPr>
            <a:r>
              <a:rPr lang="sv-SE" sz="1193" b="1"/>
              <a:t>Goal</a:t>
            </a:r>
            <a:endParaRPr sz="1290"/>
          </a:p>
          <a:p>
            <a:pPr marL="457200" lvl="0" indent="-342900" algn="l" rtl="0">
              <a:lnSpc>
                <a:spcPct val="100000"/>
              </a:lnSpc>
              <a:spcBef>
                <a:spcPts val="1000"/>
              </a:spcBef>
              <a:spcAft>
                <a:spcPts val="0"/>
              </a:spcAft>
              <a:buClr>
                <a:srgbClr val="3F3F3F"/>
              </a:buClr>
              <a:buSzPts val="1800"/>
              <a:buChar char="•"/>
            </a:pPr>
            <a:r>
              <a:rPr lang="sv-SE" sz="1193"/>
              <a:t>Using digital proofs of transaction instead of current process of storing paper vouchers for a number of years as a copy for both parties of the business transaction</a:t>
            </a:r>
            <a:endParaRPr sz="1290"/>
          </a:p>
          <a:p>
            <a:pPr marL="114300" lvl="0" indent="0" algn="l" rtl="0">
              <a:lnSpc>
                <a:spcPct val="100000"/>
              </a:lnSpc>
              <a:spcBef>
                <a:spcPts val="1000"/>
              </a:spcBef>
              <a:spcAft>
                <a:spcPts val="0"/>
              </a:spcAft>
              <a:buSzPts val="1800"/>
              <a:buNone/>
            </a:pPr>
            <a:r>
              <a:rPr lang="sv-SE" sz="1193" b="1"/>
              <a:t>Steps</a:t>
            </a:r>
            <a:endParaRPr sz="1290"/>
          </a:p>
          <a:p>
            <a:pPr marL="457200" lvl="0" indent="-342900" algn="l" rtl="0">
              <a:lnSpc>
                <a:spcPct val="100000"/>
              </a:lnSpc>
              <a:spcBef>
                <a:spcPts val="1000"/>
              </a:spcBef>
              <a:spcAft>
                <a:spcPts val="0"/>
              </a:spcAft>
              <a:buClr>
                <a:srgbClr val="3F3F3F"/>
              </a:buClr>
              <a:buSzPts val="1800"/>
              <a:buChar char="•"/>
            </a:pPr>
            <a:r>
              <a:rPr lang="sv-SE" sz="1193"/>
              <a:t>Enforce a system where sales documents are not sent at all, but stored in one place and being referenced. Eliminates the challenges of having different copies at each end </a:t>
            </a:r>
            <a:endParaRPr sz="1193"/>
          </a:p>
          <a:p>
            <a:pPr marL="457200" lvl="0" indent="-342900" algn="l" rtl="0">
              <a:lnSpc>
                <a:spcPct val="100000"/>
              </a:lnSpc>
              <a:spcBef>
                <a:spcPts val="1000"/>
              </a:spcBef>
              <a:spcAft>
                <a:spcPts val="0"/>
              </a:spcAft>
              <a:buClr>
                <a:srgbClr val="3F3F3F"/>
              </a:buClr>
              <a:buSzPts val="1800"/>
              <a:buChar char="•"/>
            </a:pPr>
            <a:r>
              <a:rPr lang="sv-SE" sz="1193"/>
              <a:t>Legal changes to remove the need to store and archive copies of business documents</a:t>
            </a:r>
            <a:endParaRPr sz="1665"/>
          </a:p>
          <a:p>
            <a:pPr marL="114300" lvl="0" indent="0" algn="l" rtl="0">
              <a:lnSpc>
                <a:spcPct val="100000"/>
              </a:lnSpc>
              <a:spcBef>
                <a:spcPts val="1000"/>
              </a:spcBef>
              <a:spcAft>
                <a:spcPts val="0"/>
              </a:spcAft>
              <a:buSzPts val="1800"/>
              <a:buNone/>
            </a:pPr>
            <a:r>
              <a:rPr lang="sv-SE" sz="1193" b="1"/>
              <a:t>Ready for adoption: low</a:t>
            </a:r>
            <a:endParaRPr sz="1193" b="1"/>
          </a:p>
          <a:p>
            <a:pPr marL="457200" lvl="0" indent="-342900" algn="l" rtl="0">
              <a:lnSpc>
                <a:spcPct val="100000"/>
              </a:lnSpc>
              <a:spcBef>
                <a:spcPts val="1000"/>
              </a:spcBef>
              <a:spcAft>
                <a:spcPts val="0"/>
              </a:spcAft>
              <a:buSzPts val="1800"/>
              <a:buChar char="•"/>
            </a:pPr>
            <a:r>
              <a:rPr lang="sv-SE" sz="1193"/>
              <a:t>The Nordic countries have different legal requirements in this area and some allow changing of documents after transmission</a:t>
            </a:r>
            <a:endParaRPr sz="1193"/>
          </a:p>
          <a:p>
            <a:pPr marL="457200" lvl="0" indent="-342900" algn="l" rtl="0">
              <a:lnSpc>
                <a:spcPct val="100000"/>
              </a:lnSpc>
              <a:spcBef>
                <a:spcPts val="1000"/>
              </a:spcBef>
              <a:spcAft>
                <a:spcPts val="0"/>
              </a:spcAft>
              <a:buSzPts val="1800"/>
              <a:buChar char="•"/>
            </a:pPr>
            <a:r>
              <a:rPr lang="sv-SE" sz="1193"/>
              <a:t>There are technical solutions for secure off-site storage, eg. in distributed networks, but standards are lacking</a:t>
            </a:r>
            <a:endParaRPr sz="1193" b="1"/>
          </a:p>
          <a:p>
            <a:pPr marL="114300" lvl="0" indent="0" algn="l" rtl="0">
              <a:lnSpc>
                <a:spcPct val="100000"/>
              </a:lnSpc>
              <a:spcBef>
                <a:spcPts val="1000"/>
              </a:spcBef>
              <a:spcAft>
                <a:spcPts val="0"/>
              </a:spcAft>
              <a:buClr>
                <a:srgbClr val="3F3F3F"/>
              </a:buClr>
              <a:buSzPts val="1800"/>
              <a:buNone/>
            </a:pPr>
            <a:endParaRPr sz="1290"/>
          </a:p>
        </p:txBody>
      </p:sp>
      <p:sp>
        <p:nvSpPr>
          <p:cNvPr id="587" name="Google Shape;587;p48"/>
          <p:cNvSpPr txBox="1">
            <a:spLocks noGrp="1"/>
          </p:cNvSpPr>
          <p:nvPr>
            <p:ph type="body" idx="2"/>
          </p:nvPr>
        </p:nvSpPr>
        <p:spPr>
          <a:xfrm>
            <a:off x="6240016" y="1645215"/>
            <a:ext cx="4978590" cy="4044107"/>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1800"/>
              <a:buNone/>
            </a:pPr>
            <a:r>
              <a:rPr lang="sv-SE" sz="1400" b="1"/>
              <a:t>Possible  Application or technical services required</a:t>
            </a:r>
            <a:endParaRPr sz="1400" b="1"/>
          </a:p>
        </p:txBody>
      </p:sp>
      <p:sp>
        <p:nvSpPr>
          <p:cNvPr id="588" name="Google Shape;588;p48"/>
          <p:cNvSpPr/>
          <p:nvPr/>
        </p:nvSpPr>
        <p:spPr>
          <a:xfrm>
            <a:off x="6539638" y="2151728"/>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Document storage</a:t>
            </a:r>
            <a:endParaRPr sz="1050" b="1" i="0" u="none" strike="noStrike" cap="none">
              <a:solidFill>
                <a:schemeClr val="lt1"/>
              </a:solidFill>
              <a:latin typeface="Open Sans Light"/>
              <a:ea typeface="Open Sans Light"/>
              <a:cs typeface="Open Sans Light"/>
              <a:sym typeface="Open Sans Light"/>
            </a:endParaRPr>
          </a:p>
        </p:txBody>
      </p:sp>
      <p:sp>
        <p:nvSpPr>
          <p:cNvPr id="589" name="Google Shape;589;p48"/>
          <p:cNvSpPr/>
          <p:nvPr/>
        </p:nvSpPr>
        <p:spPr>
          <a:xfrm>
            <a:off x="7652492" y="2151728"/>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Digital transaction  validation</a:t>
            </a:r>
            <a:endParaRPr sz="1050" b="1" i="0" u="none" strike="noStrike" cap="none">
              <a:solidFill>
                <a:schemeClr val="lt1"/>
              </a:solidFill>
              <a:latin typeface="Open Sans Light"/>
              <a:ea typeface="Open Sans Light"/>
              <a:cs typeface="Open Sans Light"/>
              <a:sym typeface="Open Sans Light"/>
            </a:endParaRPr>
          </a:p>
        </p:txBody>
      </p:sp>
      <p:sp>
        <p:nvSpPr>
          <p:cNvPr id="590" name="Google Shape;590;p48"/>
          <p:cNvSpPr/>
          <p:nvPr/>
        </p:nvSpPr>
        <p:spPr>
          <a:xfrm>
            <a:off x="8765346" y="2151728"/>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Document store API</a:t>
            </a:r>
            <a:endParaRPr sz="1050" b="1" i="0" u="none" strike="noStrike" cap="none">
              <a:solidFill>
                <a:schemeClr val="lt1"/>
              </a:solidFill>
              <a:latin typeface="Open Sans Light"/>
              <a:ea typeface="Open Sans Light"/>
              <a:cs typeface="Open Sans Light"/>
              <a:sym typeface="Open Sans Light"/>
            </a:endParaRPr>
          </a:p>
        </p:txBody>
      </p:sp>
      <p:sp>
        <p:nvSpPr>
          <p:cNvPr id="591" name="Google Shape;591;p48"/>
          <p:cNvSpPr/>
          <p:nvPr/>
        </p:nvSpPr>
        <p:spPr>
          <a:xfrm>
            <a:off x="6559720" y="2888623"/>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Document standard</a:t>
            </a:r>
            <a:endParaRPr sz="1050" b="1" i="0" u="none" strike="noStrike" cap="none">
              <a:solidFill>
                <a:schemeClr val="lt1"/>
              </a:solidFill>
              <a:latin typeface="Open Sans Light"/>
              <a:ea typeface="Open Sans Light"/>
              <a:cs typeface="Open Sans Light"/>
              <a:sym typeface="Open Sans Light"/>
            </a:endParaRPr>
          </a:p>
        </p:txBody>
      </p:sp>
      <p:sp>
        <p:nvSpPr>
          <p:cNvPr id="592" name="Google Shape;592;p48"/>
          <p:cNvSpPr/>
          <p:nvPr/>
        </p:nvSpPr>
        <p:spPr>
          <a:xfrm>
            <a:off x="9974638" y="2151728"/>
            <a:ext cx="300147" cy="667244"/>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93" name="Google Shape;593;p48"/>
          <p:cNvSpPr txBox="1"/>
          <p:nvPr/>
        </p:nvSpPr>
        <p:spPr>
          <a:xfrm>
            <a:off x="10359442" y="2245727"/>
            <a:ext cx="112710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Services for SME’s</a:t>
            </a:r>
            <a:endParaRPr sz="1400" b="0" i="0" u="none" strike="noStrike" cap="none">
              <a:solidFill>
                <a:srgbClr val="000000"/>
              </a:solidFill>
              <a:latin typeface="Open Sans"/>
              <a:ea typeface="Open Sans"/>
              <a:cs typeface="Open Sans"/>
              <a:sym typeface="Open Sans"/>
            </a:endParaRPr>
          </a:p>
        </p:txBody>
      </p:sp>
      <p:sp>
        <p:nvSpPr>
          <p:cNvPr id="594" name="Google Shape;594;p48"/>
          <p:cNvSpPr/>
          <p:nvPr/>
        </p:nvSpPr>
        <p:spPr>
          <a:xfrm>
            <a:off x="9974638" y="2888623"/>
            <a:ext cx="320229" cy="583451"/>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95" name="Google Shape;595;p48"/>
          <p:cNvSpPr txBox="1"/>
          <p:nvPr/>
        </p:nvSpPr>
        <p:spPr>
          <a:xfrm>
            <a:off x="10359449" y="2811042"/>
            <a:ext cx="13617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Government agency services</a:t>
            </a:r>
            <a:endParaRPr sz="1400" b="0" i="0" u="none" strike="noStrike" cap="none">
              <a:solidFill>
                <a:srgbClr val="000000"/>
              </a:solidFill>
              <a:latin typeface="Open Sans"/>
              <a:ea typeface="Open Sans"/>
              <a:cs typeface="Open Sans"/>
              <a:sym typeface="Open Sans"/>
            </a:endParaRPr>
          </a:p>
        </p:txBody>
      </p:sp>
      <p:sp>
        <p:nvSpPr>
          <p:cNvPr id="596" name="Google Shape;596;p48"/>
          <p:cNvSpPr/>
          <p:nvPr/>
        </p:nvSpPr>
        <p:spPr>
          <a:xfrm>
            <a:off x="7672574" y="2888623"/>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Common API specification</a:t>
            </a:r>
            <a:endParaRPr sz="1050" b="1" i="0" u="none" strike="noStrike" cap="none">
              <a:solidFill>
                <a:schemeClr val="lt1"/>
              </a:solidFill>
              <a:latin typeface="Open Sans Light"/>
              <a:ea typeface="Open Sans Light"/>
              <a:cs typeface="Open Sans Light"/>
              <a:sym typeface="Open Sans Light"/>
            </a:endParaRPr>
          </a:p>
        </p:txBody>
      </p:sp>
      <p:sp>
        <p:nvSpPr>
          <p:cNvPr id="597" name="Google Shape;597;p48"/>
          <p:cNvSpPr/>
          <p:nvPr/>
        </p:nvSpPr>
        <p:spPr>
          <a:xfrm>
            <a:off x="6532132" y="5397499"/>
            <a:ext cx="294600" cy="1647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598" name="Google Shape;598;p48"/>
          <p:cNvSpPr txBox="1"/>
          <p:nvPr/>
        </p:nvSpPr>
        <p:spPr>
          <a:xfrm>
            <a:off x="6813913" y="5336858"/>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Existing fit or partial fit  solutions</a:t>
            </a:r>
            <a:endParaRPr sz="1200" b="0" i="0" u="none" strike="noStrike" cap="none">
              <a:solidFill>
                <a:srgbClr val="000000"/>
              </a:solidFill>
              <a:latin typeface="Arial"/>
              <a:ea typeface="Arial"/>
              <a:cs typeface="Arial"/>
              <a:sym typeface="Arial"/>
            </a:endParaRPr>
          </a:p>
        </p:txBody>
      </p:sp>
      <p:sp>
        <p:nvSpPr>
          <p:cNvPr id="599" name="Google Shape;599;p48"/>
          <p:cNvSpPr/>
          <p:nvPr/>
        </p:nvSpPr>
        <p:spPr>
          <a:xfrm>
            <a:off x="8859809" y="5411926"/>
            <a:ext cx="294600" cy="1647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600" name="Google Shape;600;p48"/>
          <p:cNvSpPr txBox="1"/>
          <p:nvPr/>
        </p:nvSpPr>
        <p:spPr>
          <a:xfrm>
            <a:off x="9139738" y="5340376"/>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Further development needed</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cxnSp>
        <p:nvCxnSpPr>
          <p:cNvPr id="605" name="Google Shape;605;p49"/>
          <p:cNvCxnSpPr>
            <a:stCxn id="606" idx="1"/>
            <a:endCxn id="607" idx="3"/>
          </p:cNvCxnSpPr>
          <p:nvPr/>
        </p:nvCxnSpPr>
        <p:spPr>
          <a:xfrm flipH="1">
            <a:off x="5866971" y="4393898"/>
            <a:ext cx="2927100" cy="33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608" name="Google Shape;608;p49"/>
          <p:cNvSpPr txBox="1">
            <a:spLocks noGrp="1"/>
          </p:cNvSpPr>
          <p:nvPr>
            <p:ph type="dt" idx="4294967295"/>
          </p:nvPr>
        </p:nvSpPr>
        <p:spPr>
          <a:xfrm>
            <a:off x="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sv-SE"/>
              <a:t>2020-02-09</a:t>
            </a:r>
            <a:endParaRPr/>
          </a:p>
        </p:txBody>
      </p:sp>
      <p:sp>
        <p:nvSpPr>
          <p:cNvPr id="609" name="Google Shape;609;p49"/>
          <p:cNvSpPr/>
          <p:nvPr/>
        </p:nvSpPr>
        <p:spPr>
          <a:xfrm>
            <a:off x="1631505" y="2932246"/>
            <a:ext cx="1440160" cy="774395"/>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sp>
        <p:nvSpPr>
          <p:cNvPr id="610" name="Google Shape;610;p49"/>
          <p:cNvSpPr/>
          <p:nvPr/>
        </p:nvSpPr>
        <p:spPr>
          <a:xfrm>
            <a:off x="5051369" y="2902937"/>
            <a:ext cx="1620695" cy="836102"/>
          </a:xfrm>
          <a:prstGeom prst="cloud">
            <a:avLst/>
          </a:prstGeom>
          <a:solidFill>
            <a:schemeClr val="lt1"/>
          </a:solidFill>
          <a:ln w="25400" cap="flat" cmpd="sng">
            <a:solidFill>
              <a:schemeClr val="dk1"/>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sv-SE" sz="1800" b="0" i="0" u="none" strike="noStrike" cap="none">
                <a:solidFill>
                  <a:schemeClr val="dk1"/>
                </a:solidFill>
                <a:latin typeface="Open Sans Light"/>
                <a:ea typeface="Open Sans Light"/>
                <a:cs typeface="Open Sans Light"/>
                <a:sym typeface="Open Sans Light"/>
              </a:rPr>
              <a:t>PEPPOL network</a:t>
            </a:r>
            <a:endParaRPr sz="1800" b="0" i="0" u="none" strike="noStrike" cap="none">
              <a:solidFill>
                <a:schemeClr val="dk1"/>
              </a:solidFill>
              <a:latin typeface="Open Sans Light"/>
              <a:ea typeface="Open Sans Light"/>
              <a:cs typeface="Open Sans Light"/>
              <a:sym typeface="Open Sans Light"/>
            </a:endParaRPr>
          </a:p>
        </p:txBody>
      </p:sp>
      <p:sp>
        <p:nvSpPr>
          <p:cNvPr id="611" name="Google Shape;611;p49"/>
          <p:cNvSpPr/>
          <p:nvPr/>
        </p:nvSpPr>
        <p:spPr>
          <a:xfrm>
            <a:off x="8400257" y="2928465"/>
            <a:ext cx="1440160" cy="766428"/>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cxnSp>
        <p:nvCxnSpPr>
          <p:cNvPr id="612" name="Google Shape;612;p49"/>
          <p:cNvCxnSpPr>
            <a:stCxn id="613" idx="2"/>
            <a:endCxn id="609" idx="0"/>
          </p:cNvCxnSpPr>
          <p:nvPr/>
        </p:nvCxnSpPr>
        <p:spPr>
          <a:xfrm flipH="1">
            <a:off x="2351470" y="2420888"/>
            <a:ext cx="600" cy="5115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614" name="Google Shape;614;p49"/>
          <p:cNvCxnSpPr>
            <a:stCxn id="609" idx="3"/>
            <a:endCxn id="610" idx="2"/>
          </p:cNvCxnSpPr>
          <p:nvPr/>
        </p:nvCxnSpPr>
        <p:spPr>
          <a:xfrm>
            <a:off x="3071665" y="3319444"/>
            <a:ext cx="1984800" cy="15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615" name="Google Shape;615;p49"/>
          <p:cNvCxnSpPr>
            <a:stCxn id="610" idx="0"/>
            <a:endCxn id="611" idx="1"/>
          </p:cNvCxnSpPr>
          <p:nvPr/>
        </p:nvCxnSpPr>
        <p:spPr>
          <a:xfrm rot="10800000" flipH="1">
            <a:off x="6670714" y="3311688"/>
            <a:ext cx="1729500" cy="93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616" name="Google Shape;616;p49"/>
          <p:cNvCxnSpPr>
            <a:stCxn id="611" idx="0"/>
            <a:endCxn id="617" idx="2"/>
          </p:cNvCxnSpPr>
          <p:nvPr/>
        </p:nvCxnSpPr>
        <p:spPr>
          <a:xfrm rot="10800000" flipH="1">
            <a:off x="9120337" y="2113665"/>
            <a:ext cx="2400" cy="8148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618" name="Google Shape;618;p49"/>
          <p:cNvSpPr txBox="1"/>
          <p:nvPr/>
        </p:nvSpPr>
        <p:spPr>
          <a:xfrm>
            <a:off x="3318785" y="2973125"/>
            <a:ext cx="1133984"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sv-SE" sz="1600" b="0" i="0" u="none" strike="noStrike" cap="none" dirty="0" err="1">
                <a:solidFill>
                  <a:srgbClr val="3F3F3F"/>
                </a:solidFill>
                <a:latin typeface="Open Sans Light"/>
                <a:ea typeface="Open Sans Light"/>
                <a:cs typeface="Open Sans Light"/>
                <a:sym typeface="Open Sans Light"/>
              </a:rPr>
              <a:t>eInvoice</a:t>
            </a:r>
            <a:endParaRPr sz="1600" b="0" i="0" u="none" strike="noStrike" cap="none" dirty="0">
              <a:solidFill>
                <a:srgbClr val="3F3F3F"/>
              </a:solidFill>
              <a:latin typeface="Open Sans Light"/>
              <a:ea typeface="Open Sans Light"/>
              <a:cs typeface="Open Sans Light"/>
              <a:sym typeface="Open Sans Light"/>
            </a:endParaRPr>
          </a:p>
        </p:txBody>
      </p:sp>
      <p:sp>
        <p:nvSpPr>
          <p:cNvPr id="619" name="Google Shape;619;p49"/>
          <p:cNvSpPr txBox="1"/>
          <p:nvPr/>
        </p:nvSpPr>
        <p:spPr>
          <a:xfrm>
            <a:off x="7045950" y="3500650"/>
            <a:ext cx="109108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3F3F3F"/>
                </a:solidFill>
                <a:latin typeface="Open Sans Light"/>
                <a:ea typeface="Open Sans Light"/>
                <a:cs typeface="Open Sans Light"/>
                <a:sym typeface="Open Sans Light"/>
              </a:rPr>
              <a:t>Retrieve</a:t>
            </a:r>
            <a:endParaRPr sz="1400" b="0" i="0" u="none" strike="noStrike" cap="none">
              <a:solidFill>
                <a:srgbClr val="3F3F3F"/>
              </a:solidFill>
              <a:latin typeface="Open Sans Light"/>
              <a:ea typeface="Open Sans Light"/>
              <a:cs typeface="Open Sans Light"/>
              <a:sym typeface="Open Sans Light"/>
            </a:endParaRPr>
          </a:p>
        </p:txBody>
      </p:sp>
      <p:sp>
        <p:nvSpPr>
          <p:cNvPr id="620" name="Google Shape;620;p49"/>
          <p:cNvSpPr txBox="1"/>
          <p:nvPr/>
        </p:nvSpPr>
        <p:spPr>
          <a:xfrm>
            <a:off x="2625670" y="506100"/>
            <a:ext cx="6625952" cy="540329"/>
          </a:xfrm>
          <a:prstGeom prst="rect">
            <a:avLst/>
          </a:prstGeom>
          <a:noFill/>
          <a:ln>
            <a:noFill/>
          </a:ln>
        </p:spPr>
        <p:txBody>
          <a:bodyPr spcFirstLastPara="1" wrap="square" lIns="91425" tIns="45700" rIns="91425" bIns="45700" anchor="b" anchorCtr="0">
            <a:noAutofit/>
          </a:bodyPr>
          <a:lstStyle/>
          <a:p>
            <a:pPr marL="0" marR="0" lvl="0" indent="0" algn="ctr" rtl="0">
              <a:lnSpc>
                <a:spcPct val="80000"/>
              </a:lnSpc>
              <a:spcBef>
                <a:spcPts val="0"/>
              </a:spcBef>
              <a:spcAft>
                <a:spcPts val="0"/>
              </a:spcAft>
              <a:buClr>
                <a:srgbClr val="000000"/>
              </a:buClr>
              <a:buSzPts val="1700"/>
              <a:buFont typeface="Arial"/>
              <a:buNone/>
            </a:pPr>
            <a:r>
              <a:rPr lang="sv-SE" sz="1700" b="0" i="0" u="none" strike="noStrike" cap="none">
                <a:solidFill>
                  <a:srgbClr val="3F3F3F"/>
                </a:solidFill>
                <a:latin typeface="Open Sans Light"/>
                <a:ea typeface="Open Sans Light"/>
                <a:cs typeface="Open Sans Light"/>
                <a:sym typeface="Open Sans Light"/>
              </a:rPr>
              <a:t>Readiness of Store references to documents (continued): </a:t>
            </a:r>
            <a:r>
              <a:rPr lang="sv-SE" sz="1657" b="0" i="0" u="none" strike="noStrike" cap="none">
                <a:solidFill>
                  <a:srgbClr val="3F3F3F"/>
                </a:solidFill>
                <a:latin typeface="Open Sans Light"/>
                <a:ea typeface="Open Sans Light"/>
                <a:cs typeface="Open Sans Light"/>
                <a:sym typeface="Open Sans Light"/>
              </a:rPr>
              <a:t>action 1.3.3</a:t>
            </a:r>
            <a:endParaRPr sz="2486" b="0" i="0" u="none" strike="noStrike" cap="none">
              <a:solidFill>
                <a:srgbClr val="3F3F3F"/>
              </a:solidFill>
              <a:latin typeface="Open Sans Light"/>
              <a:ea typeface="Open Sans Light"/>
              <a:cs typeface="Open Sans Light"/>
              <a:sym typeface="Open Sans Light"/>
            </a:endParaRPr>
          </a:p>
        </p:txBody>
      </p:sp>
      <p:pic>
        <p:nvPicPr>
          <p:cNvPr id="621" name="Google Shape;621;p49"/>
          <p:cNvPicPr preferRelativeResize="0"/>
          <p:nvPr/>
        </p:nvPicPr>
        <p:blipFill rotWithShape="1">
          <a:blip r:embed="rId3">
            <a:alphaModFix/>
          </a:blip>
          <a:srcRect/>
          <a:stretch/>
        </p:blipFill>
        <p:spPr>
          <a:xfrm>
            <a:off x="1796574" y="4005064"/>
            <a:ext cx="761905" cy="771429"/>
          </a:xfrm>
          <a:prstGeom prst="rect">
            <a:avLst/>
          </a:prstGeom>
          <a:noFill/>
          <a:ln>
            <a:noFill/>
          </a:ln>
        </p:spPr>
      </p:pic>
      <p:sp>
        <p:nvSpPr>
          <p:cNvPr id="622" name="Google Shape;622;p49"/>
          <p:cNvSpPr txBox="1"/>
          <p:nvPr/>
        </p:nvSpPr>
        <p:spPr>
          <a:xfrm>
            <a:off x="2708315" y="4155360"/>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API specification</a:t>
            </a:r>
            <a:endParaRPr sz="1200" b="1" i="1" u="none" strike="noStrike" cap="none">
              <a:solidFill>
                <a:srgbClr val="3F3F3F"/>
              </a:solidFill>
              <a:latin typeface="Open Sans Light"/>
              <a:ea typeface="Open Sans Light"/>
              <a:cs typeface="Open Sans Light"/>
              <a:sym typeface="Open Sans Light"/>
            </a:endParaRPr>
          </a:p>
        </p:txBody>
      </p:sp>
      <p:cxnSp>
        <p:nvCxnSpPr>
          <p:cNvPr id="623" name="Google Shape;623;p49"/>
          <p:cNvCxnSpPr>
            <a:stCxn id="621" idx="3"/>
            <a:endCxn id="607" idx="1"/>
          </p:cNvCxnSpPr>
          <p:nvPr/>
        </p:nvCxnSpPr>
        <p:spPr>
          <a:xfrm>
            <a:off x="2558479" y="4390779"/>
            <a:ext cx="3159300" cy="63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624" name="Google Shape;624;p49"/>
          <p:cNvSpPr/>
          <p:nvPr/>
        </p:nvSpPr>
        <p:spPr>
          <a:xfrm>
            <a:off x="4403719" y="2525017"/>
            <a:ext cx="996479" cy="689678"/>
          </a:xfrm>
          <a:prstGeom prst="flowChartDocument">
            <a:avLst/>
          </a:prstGeom>
          <a:solidFill>
            <a:srgbClr val="D3EFD3"/>
          </a:solidFill>
          <a:ln w="28575" cap="flat" cmpd="sng">
            <a:solidFill>
              <a:srgbClr val="2C782C"/>
            </a:solidFill>
            <a:prstDash val="dash"/>
            <a:round/>
            <a:headEnd type="none" w="sm" len="sm"/>
            <a:tailEnd type="none" w="sm" len="sm"/>
          </a:ln>
          <a:effectLst>
            <a:outerShdw blurRad="50800" dist="38100" dir="2700000" algn="tl" rotWithShape="0">
              <a:srgbClr val="000000">
                <a:alpha val="40000"/>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sv-SE" sz="1200" b="0" i="0" u="none" strike="noStrike" cap="none">
                <a:solidFill>
                  <a:schemeClr val="dk1"/>
                </a:solidFill>
                <a:latin typeface="Open Sans Light"/>
                <a:ea typeface="Open Sans Light"/>
                <a:cs typeface="Open Sans Light"/>
                <a:sym typeface="Open Sans Light"/>
              </a:rPr>
              <a:t>Invoice</a:t>
            </a:r>
            <a:br>
              <a:rPr lang="sv-SE" sz="1200" b="0" i="0" u="none" strike="noStrike" cap="none">
                <a:solidFill>
                  <a:schemeClr val="dk1"/>
                </a:solidFill>
                <a:latin typeface="Open Sans Light"/>
                <a:ea typeface="Open Sans Light"/>
                <a:cs typeface="Open Sans Light"/>
                <a:sym typeface="Open Sans Light"/>
              </a:rPr>
            </a:br>
            <a:r>
              <a:rPr lang="sv-SE" sz="1200" b="0" i="0" u="none" strike="noStrike" cap="none">
                <a:solidFill>
                  <a:schemeClr val="dk1"/>
                </a:solidFill>
                <a:latin typeface="Open Sans Light"/>
                <a:ea typeface="Open Sans Light"/>
                <a:cs typeface="Open Sans Light"/>
                <a:sym typeface="Open Sans Light"/>
              </a:rPr>
              <a:t>reference + address</a:t>
            </a:r>
            <a:endParaRPr sz="1200" b="0" i="0" u="none" strike="noStrike" cap="none">
              <a:solidFill>
                <a:schemeClr val="dk1"/>
              </a:solidFill>
              <a:latin typeface="Open Sans Light"/>
              <a:ea typeface="Open Sans Light"/>
              <a:cs typeface="Open Sans Light"/>
              <a:sym typeface="Open Sans Light"/>
            </a:endParaRPr>
          </a:p>
        </p:txBody>
      </p:sp>
      <p:sp>
        <p:nvSpPr>
          <p:cNvPr id="625" name="Google Shape;625;p49"/>
          <p:cNvSpPr txBox="1"/>
          <p:nvPr/>
        </p:nvSpPr>
        <p:spPr>
          <a:xfrm>
            <a:off x="3039459" y="3570804"/>
            <a:ext cx="2451311"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3F3F3F"/>
                </a:solidFill>
                <a:latin typeface="Open Sans Light"/>
                <a:ea typeface="Open Sans Light"/>
                <a:cs typeface="Open Sans Light"/>
                <a:sym typeface="Open Sans Light"/>
              </a:rPr>
              <a:t>Store with third party</a:t>
            </a:r>
            <a:endParaRPr sz="1400" b="0" i="0" u="none" strike="noStrike" cap="none">
              <a:solidFill>
                <a:srgbClr val="3F3F3F"/>
              </a:solidFill>
              <a:latin typeface="Open Sans Light"/>
              <a:ea typeface="Open Sans Light"/>
              <a:cs typeface="Open Sans Light"/>
              <a:sym typeface="Open Sans Light"/>
            </a:endParaRPr>
          </a:p>
        </p:txBody>
      </p:sp>
      <p:grpSp>
        <p:nvGrpSpPr>
          <p:cNvPr id="626" name="Google Shape;626;p49"/>
          <p:cNvGrpSpPr/>
          <p:nvPr/>
        </p:nvGrpSpPr>
        <p:grpSpPr>
          <a:xfrm>
            <a:off x="1871058" y="1519043"/>
            <a:ext cx="962025" cy="901845"/>
            <a:chOff x="4412456" y="1817947"/>
            <a:chExt cx="962025" cy="901845"/>
          </a:xfrm>
        </p:grpSpPr>
        <p:pic>
          <p:nvPicPr>
            <p:cNvPr id="627" name="Google Shape;627;p49"/>
            <p:cNvPicPr preferRelativeResize="0"/>
            <p:nvPr/>
          </p:nvPicPr>
          <p:blipFill rotWithShape="1">
            <a:blip r:embed="rId4">
              <a:alphaModFix/>
            </a:blip>
            <a:srcRect/>
            <a:stretch/>
          </p:blipFill>
          <p:spPr>
            <a:xfrm>
              <a:off x="4490906" y="1817947"/>
              <a:ext cx="757575" cy="622080"/>
            </a:xfrm>
            <a:prstGeom prst="rect">
              <a:avLst/>
            </a:prstGeom>
            <a:noFill/>
            <a:ln>
              <a:noFill/>
            </a:ln>
          </p:spPr>
        </p:pic>
        <p:sp>
          <p:nvSpPr>
            <p:cNvPr id="613" name="Google Shape;613;p49"/>
            <p:cNvSpPr txBox="1"/>
            <p:nvPr/>
          </p:nvSpPr>
          <p:spPr>
            <a:xfrm flipH="1">
              <a:off x="4412456" y="2412015"/>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1" i="0" u="none" strike="noStrike" cap="none">
                  <a:solidFill>
                    <a:srgbClr val="00B050"/>
                  </a:solidFill>
                  <a:latin typeface="Open Sans Light"/>
                  <a:ea typeface="Open Sans Light"/>
                  <a:cs typeface="Open Sans Light"/>
                  <a:sym typeface="Open Sans Light"/>
                </a:rPr>
                <a:t>Seller</a:t>
              </a:r>
              <a:endParaRPr sz="1400" b="1" i="0" u="none" strike="noStrike" cap="none">
                <a:solidFill>
                  <a:srgbClr val="00B050"/>
                </a:solidFill>
                <a:latin typeface="Open Sans Light"/>
                <a:ea typeface="Open Sans Light"/>
                <a:cs typeface="Open Sans Light"/>
                <a:sym typeface="Open Sans Light"/>
              </a:endParaRPr>
            </a:p>
          </p:txBody>
        </p:sp>
      </p:grpSp>
      <p:grpSp>
        <p:nvGrpSpPr>
          <p:cNvPr id="628" name="Google Shape;628;p49"/>
          <p:cNvGrpSpPr/>
          <p:nvPr/>
        </p:nvGrpSpPr>
        <p:grpSpPr>
          <a:xfrm>
            <a:off x="8603642" y="1258871"/>
            <a:ext cx="1000125" cy="854703"/>
            <a:chOff x="4374356" y="416318"/>
            <a:chExt cx="1000125" cy="854703"/>
          </a:xfrm>
        </p:grpSpPr>
        <p:pic>
          <p:nvPicPr>
            <p:cNvPr id="629" name="Google Shape;629;p49"/>
            <p:cNvPicPr preferRelativeResize="0"/>
            <p:nvPr/>
          </p:nvPicPr>
          <p:blipFill rotWithShape="1">
            <a:blip r:embed="rId5">
              <a:alphaModFix/>
            </a:blip>
            <a:srcRect/>
            <a:stretch/>
          </p:blipFill>
          <p:spPr>
            <a:xfrm>
              <a:off x="4374356" y="416318"/>
              <a:ext cx="874125" cy="641520"/>
            </a:xfrm>
            <a:prstGeom prst="rect">
              <a:avLst/>
            </a:prstGeom>
            <a:noFill/>
            <a:ln>
              <a:noFill/>
            </a:ln>
          </p:spPr>
        </p:pic>
        <p:sp>
          <p:nvSpPr>
            <p:cNvPr id="617" name="Google Shape;617;p49"/>
            <p:cNvSpPr txBox="1"/>
            <p:nvPr/>
          </p:nvSpPr>
          <p:spPr>
            <a:xfrm flipH="1">
              <a:off x="4412456" y="963244"/>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1" i="0" u="none" strike="noStrike" cap="none">
                  <a:solidFill>
                    <a:srgbClr val="00B050"/>
                  </a:solidFill>
                  <a:latin typeface="Open Sans Light"/>
                  <a:ea typeface="Open Sans Light"/>
                  <a:cs typeface="Open Sans Light"/>
                  <a:sym typeface="Open Sans Light"/>
                </a:rPr>
                <a:t>Buyer</a:t>
              </a:r>
              <a:endParaRPr sz="1400" b="1" i="0" u="none" strike="noStrike" cap="none">
                <a:solidFill>
                  <a:srgbClr val="00B050"/>
                </a:solidFill>
                <a:latin typeface="Open Sans Light"/>
                <a:ea typeface="Open Sans Light"/>
                <a:cs typeface="Open Sans Light"/>
                <a:sym typeface="Open Sans Light"/>
              </a:endParaRPr>
            </a:p>
          </p:txBody>
        </p:sp>
      </p:grpSp>
      <p:sp>
        <p:nvSpPr>
          <p:cNvPr id="630" name="Google Shape;630;p49"/>
          <p:cNvSpPr txBox="1"/>
          <p:nvPr/>
        </p:nvSpPr>
        <p:spPr>
          <a:xfrm>
            <a:off x="4748907" y="2128535"/>
            <a:ext cx="4052472"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(Alternative transport method)</a:t>
            </a:r>
            <a:endParaRPr sz="1200" b="0" i="0" u="none" strike="noStrike" cap="none">
              <a:solidFill>
                <a:srgbClr val="3F3F3F"/>
              </a:solidFill>
              <a:latin typeface="Open Sans Light"/>
              <a:ea typeface="Open Sans Light"/>
              <a:cs typeface="Open Sans Light"/>
              <a:sym typeface="Open Sans Light"/>
            </a:endParaRPr>
          </a:p>
        </p:txBody>
      </p:sp>
      <p:grpSp>
        <p:nvGrpSpPr>
          <p:cNvPr id="631" name="Google Shape;631;p49"/>
          <p:cNvGrpSpPr/>
          <p:nvPr/>
        </p:nvGrpSpPr>
        <p:grpSpPr>
          <a:xfrm>
            <a:off x="3071665" y="2463127"/>
            <a:ext cx="5332984" cy="717710"/>
            <a:chOff x="2423592" y="2089941"/>
            <a:chExt cx="7056783" cy="717710"/>
          </a:xfrm>
        </p:grpSpPr>
        <p:cxnSp>
          <p:nvCxnSpPr>
            <p:cNvPr id="632" name="Google Shape;632;p49"/>
            <p:cNvCxnSpPr/>
            <p:nvPr/>
          </p:nvCxnSpPr>
          <p:spPr>
            <a:xfrm rot="10800000" flipH="1">
              <a:off x="2423592" y="2089941"/>
              <a:ext cx="3240360" cy="680994"/>
            </a:xfrm>
            <a:prstGeom prst="bentConnector3">
              <a:avLst>
                <a:gd name="adj1" fmla="val -1490"/>
              </a:avLst>
            </a:prstGeom>
            <a:noFill/>
            <a:ln w="28575" cap="flat" cmpd="sng">
              <a:solidFill>
                <a:schemeClr val="dk1"/>
              </a:solidFill>
              <a:prstDash val="lgDash"/>
              <a:round/>
              <a:headEnd type="none" w="sm" len="sm"/>
              <a:tailEnd type="none" w="sm" len="sm"/>
            </a:ln>
            <a:effectLst>
              <a:outerShdw blurRad="40000" dist="23000" dir="5400000" rotWithShape="0">
                <a:srgbClr val="000000">
                  <a:alpha val="34117"/>
                </a:srgbClr>
              </a:outerShdw>
            </a:effectLst>
          </p:spPr>
        </p:cxnSp>
        <p:cxnSp>
          <p:nvCxnSpPr>
            <p:cNvPr id="633" name="Google Shape;633;p49"/>
            <p:cNvCxnSpPr/>
            <p:nvPr/>
          </p:nvCxnSpPr>
          <p:spPr>
            <a:xfrm>
              <a:off x="5581572" y="2089941"/>
              <a:ext cx="3898803" cy="717710"/>
            </a:xfrm>
            <a:prstGeom prst="bentConnector3">
              <a:avLst>
                <a:gd name="adj1" fmla="val 116603"/>
              </a:avLst>
            </a:prstGeom>
            <a:noFill/>
            <a:ln w="28575" cap="flat" cmpd="sng">
              <a:solidFill>
                <a:schemeClr val="dk1"/>
              </a:solidFill>
              <a:prstDash val="lgDash"/>
              <a:round/>
              <a:headEnd type="none" w="sm" len="sm"/>
              <a:tailEnd type="triangle" w="med" len="med"/>
            </a:ln>
            <a:effectLst>
              <a:outerShdw blurRad="40000" dist="23000" dir="5400000" rotWithShape="0">
                <a:srgbClr val="000000">
                  <a:alpha val="34117"/>
                </a:srgbClr>
              </a:outerShdw>
            </a:effectLst>
          </p:spPr>
        </p:cxnSp>
      </p:grpSp>
      <p:grpSp>
        <p:nvGrpSpPr>
          <p:cNvPr id="634" name="Google Shape;634;p49"/>
          <p:cNvGrpSpPr/>
          <p:nvPr/>
        </p:nvGrpSpPr>
        <p:grpSpPr>
          <a:xfrm>
            <a:off x="8759833" y="4068278"/>
            <a:ext cx="962025" cy="959017"/>
            <a:chOff x="4340118" y="4961774"/>
            <a:chExt cx="962025" cy="959017"/>
          </a:xfrm>
        </p:grpSpPr>
        <p:pic>
          <p:nvPicPr>
            <p:cNvPr id="606" name="Google Shape;606;p49"/>
            <p:cNvPicPr preferRelativeResize="0"/>
            <p:nvPr/>
          </p:nvPicPr>
          <p:blipFill rotWithShape="1">
            <a:blip r:embed="rId6">
              <a:alphaModFix/>
            </a:blip>
            <a:srcRect/>
            <a:stretch/>
          </p:blipFill>
          <p:spPr>
            <a:xfrm>
              <a:off x="4374356" y="4961774"/>
              <a:ext cx="815850" cy="651240"/>
            </a:xfrm>
            <a:prstGeom prst="rect">
              <a:avLst/>
            </a:prstGeom>
            <a:noFill/>
            <a:ln>
              <a:noFill/>
            </a:ln>
          </p:spPr>
        </p:pic>
        <p:sp>
          <p:nvSpPr>
            <p:cNvPr id="635" name="Google Shape;635;p49"/>
            <p:cNvSpPr txBox="1"/>
            <p:nvPr/>
          </p:nvSpPr>
          <p:spPr>
            <a:xfrm flipH="1">
              <a:off x="4340118" y="5613014"/>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Auditor</a:t>
              </a:r>
              <a:endParaRPr sz="1400" b="0" i="0" u="none" strike="noStrike" cap="none">
                <a:solidFill>
                  <a:srgbClr val="00B050"/>
                </a:solidFill>
                <a:latin typeface="Open Sans SemiBold"/>
                <a:ea typeface="Open Sans SemiBold"/>
                <a:cs typeface="Open Sans SemiBold"/>
                <a:sym typeface="Open Sans SemiBold"/>
              </a:endParaRPr>
            </a:p>
          </p:txBody>
        </p:sp>
      </p:grpSp>
      <p:grpSp>
        <p:nvGrpSpPr>
          <p:cNvPr id="636" name="Google Shape;636;p49"/>
          <p:cNvGrpSpPr/>
          <p:nvPr/>
        </p:nvGrpSpPr>
        <p:grpSpPr>
          <a:xfrm>
            <a:off x="4416029" y="4263681"/>
            <a:ext cx="2755283" cy="1484219"/>
            <a:chOff x="6673219" y="4641711"/>
            <a:chExt cx="2755283" cy="1484219"/>
          </a:xfrm>
        </p:grpSpPr>
        <p:grpSp>
          <p:nvGrpSpPr>
            <p:cNvPr id="637" name="Google Shape;637;p49"/>
            <p:cNvGrpSpPr/>
            <p:nvPr/>
          </p:nvGrpSpPr>
          <p:grpSpPr>
            <a:xfrm>
              <a:off x="6673219" y="4641711"/>
              <a:ext cx="2755283" cy="1484219"/>
              <a:chOff x="4665443" y="4887830"/>
              <a:chExt cx="1881894" cy="1366307"/>
            </a:xfrm>
          </p:grpSpPr>
          <p:sp>
            <p:nvSpPr>
              <p:cNvPr id="638" name="Google Shape;638;p49"/>
              <p:cNvSpPr/>
              <p:nvPr/>
            </p:nvSpPr>
            <p:spPr>
              <a:xfrm>
                <a:off x="4665443" y="5178697"/>
                <a:ext cx="1881894" cy="1075440"/>
              </a:xfrm>
              <a:prstGeom prst="roundRect">
                <a:avLst>
                  <a:gd name="adj" fmla="val 16667"/>
                </a:avLst>
              </a:prstGeom>
              <a:solidFill>
                <a:schemeClr val="accent1"/>
              </a:solidFill>
              <a:ln>
                <a:noFill/>
              </a:ln>
            </p:spPr>
            <p:txBody>
              <a:bodyPr spcFirstLastPara="1" wrap="square" lIns="91425" tIns="36000" rIns="36000" bIns="900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Document archiving</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service</a:t>
                </a:r>
                <a:endParaRPr sz="2000" b="0" i="0" u="none" strike="noStrike" cap="none">
                  <a:solidFill>
                    <a:schemeClr val="lt1"/>
                  </a:solidFill>
                  <a:latin typeface="Open Sans Light"/>
                  <a:ea typeface="Open Sans Light"/>
                  <a:cs typeface="Open Sans Light"/>
                  <a:sym typeface="Open Sans Light"/>
                </a:endParaRPr>
              </a:p>
            </p:txBody>
          </p:sp>
          <p:grpSp>
            <p:nvGrpSpPr>
              <p:cNvPr id="639" name="Google Shape;639;p49"/>
              <p:cNvGrpSpPr/>
              <p:nvPr/>
            </p:nvGrpSpPr>
            <p:grpSpPr>
              <a:xfrm rot="-5400000">
                <a:off x="5460107" y="4961255"/>
                <a:ext cx="290867" cy="144017"/>
                <a:chOff x="1340637" y="5036203"/>
                <a:chExt cx="290867" cy="144017"/>
              </a:xfrm>
            </p:grpSpPr>
            <p:cxnSp>
              <p:nvCxnSpPr>
                <p:cNvPr id="640" name="Google Shape;640;p49"/>
                <p:cNvCxnSpPr>
                  <a:stCxn id="638" idx="0"/>
                  <a:endCxn id="607" idx="2"/>
                </p:cNvCxnSpPr>
                <p:nvPr/>
              </p:nvCxnSpPr>
              <p:spPr>
                <a:xfrm rot="-5400000">
                  <a:off x="1413687" y="5035111"/>
                  <a:ext cx="900" cy="14700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117"/>
                    </a:srgbClr>
                  </a:outerShdw>
                </a:effectLst>
              </p:spPr>
            </p:cxnSp>
            <p:sp>
              <p:nvSpPr>
                <p:cNvPr id="607" name="Google Shape;607;p49"/>
                <p:cNvSpPr/>
                <p:nvPr/>
              </p:nvSpPr>
              <p:spPr>
                <a:xfrm>
                  <a:off x="1487488" y="503620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Barlow"/>
                    <a:ea typeface="Barlow"/>
                    <a:cs typeface="Barlow"/>
                    <a:sym typeface="Barlow"/>
                  </a:endParaRPr>
                </a:p>
              </p:txBody>
            </p:sp>
          </p:grpSp>
        </p:grpSp>
        <p:sp>
          <p:nvSpPr>
            <p:cNvPr id="641" name="Google Shape;641;p49"/>
            <p:cNvSpPr/>
            <p:nvPr/>
          </p:nvSpPr>
          <p:spPr>
            <a:xfrm>
              <a:off x="7607163" y="5649821"/>
              <a:ext cx="996479" cy="305335"/>
            </a:xfrm>
            <a:prstGeom prst="flowChartDocument">
              <a:avLst/>
            </a:prstGeom>
            <a:solidFill>
              <a:srgbClr val="D3EFD3"/>
            </a:solidFill>
            <a:ln w="28575" cap="flat" cmpd="sng">
              <a:solidFill>
                <a:srgbClr val="A8E0A8"/>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chemeClr val="dk1"/>
                  </a:solidFill>
                  <a:latin typeface="Open Sans Light"/>
                  <a:ea typeface="Open Sans Light"/>
                  <a:cs typeface="Open Sans Light"/>
                  <a:sym typeface="Open Sans Light"/>
                </a:rPr>
                <a:t>Invoice</a:t>
              </a:r>
              <a:endParaRPr sz="1400" b="0" i="0" u="none" strike="noStrike" cap="none">
                <a:solidFill>
                  <a:schemeClr val="dk1"/>
                </a:solidFill>
                <a:latin typeface="Open Sans Light"/>
                <a:ea typeface="Open Sans Light"/>
                <a:cs typeface="Open Sans Light"/>
                <a:sym typeface="Open Sans Light"/>
              </a:endParaRPr>
            </a:p>
          </p:txBody>
        </p:sp>
      </p:grpSp>
      <p:cxnSp>
        <p:nvCxnSpPr>
          <p:cNvPr id="642" name="Google Shape;642;p49"/>
          <p:cNvCxnSpPr>
            <a:endCxn id="607" idx="7"/>
          </p:cNvCxnSpPr>
          <p:nvPr/>
        </p:nvCxnSpPr>
        <p:spPr>
          <a:xfrm>
            <a:off x="3071578" y="3548292"/>
            <a:ext cx="2646300" cy="738300"/>
          </a:xfrm>
          <a:prstGeom prst="bentConnector3">
            <a:avLst>
              <a:gd name="adj1" fmla="val 71147"/>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643" name="Google Shape;643;p49"/>
          <p:cNvCxnSpPr>
            <a:endCxn id="607" idx="5"/>
          </p:cNvCxnSpPr>
          <p:nvPr/>
        </p:nvCxnSpPr>
        <p:spPr>
          <a:xfrm flipH="1">
            <a:off x="5866976" y="3500592"/>
            <a:ext cx="2533200" cy="786000"/>
          </a:xfrm>
          <a:prstGeom prst="bentConnector3">
            <a:avLst>
              <a:gd name="adj1" fmla="val 6643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647"/>
              </a:srgbClr>
            </a:outerShdw>
          </a:effectLst>
        </p:spPr>
      </p:cxnSp>
      <p:sp>
        <p:nvSpPr>
          <p:cNvPr id="644" name="Google Shape;644;p49"/>
          <p:cNvSpPr txBox="1"/>
          <p:nvPr/>
        </p:nvSpPr>
        <p:spPr>
          <a:xfrm>
            <a:off x="7515362" y="4386192"/>
            <a:ext cx="1091085" cy="5231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3F3F3F"/>
                </a:solidFill>
                <a:latin typeface="Open Sans Light"/>
                <a:ea typeface="Open Sans Light"/>
                <a:cs typeface="Open Sans Light"/>
                <a:sym typeface="Open Sans Light"/>
              </a:rPr>
              <a:t>Retrieve for audit</a:t>
            </a:r>
            <a:endParaRPr sz="1400" b="0" i="0" u="none" strike="noStrike" cap="none">
              <a:solidFill>
                <a:srgbClr val="3F3F3F"/>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0"/>
          <p:cNvSpPr txBox="1">
            <a:spLocks noGrp="1"/>
          </p:cNvSpPr>
          <p:nvPr>
            <p:ph type="title" idx="4294967295"/>
          </p:nvPr>
        </p:nvSpPr>
        <p:spPr>
          <a:xfrm>
            <a:off x="1631500" y="766044"/>
            <a:ext cx="9924900" cy="63070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F3F3F"/>
              </a:buClr>
              <a:buSzPts val="4400"/>
              <a:buFont typeface="Open Sans Light"/>
              <a:buNone/>
            </a:pPr>
            <a:r>
              <a:rPr lang="sv-SE" sz="3206">
                <a:latin typeface="Open Sans Light"/>
                <a:ea typeface="Open Sans Light"/>
                <a:cs typeface="Open Sans Light"/>
                <a:sym typeface="Open Sans Light"/>
              </a:rPr>
              <a:t>Trusted government services for secure business</a:t>
            </a:r>
            <a:endParaRPr sz="3206"/>
          </a:p>
        </p:txBody>
      </p:sp>
      <p:sp>
        <p:nvSpPr>
          <p:cNvPr id="650" name="Google Shape;650;p50"/>
          <p:cNvSpPr txBox="1">
            <a:spLocks noGrp="1"/>
          </p:cNvSpPr>
          <p:nvPr>
            <p:ph type="body" idx="4294967295"/>
          </p:nvPr>
        </p:nvSpPr>
        <p:spPr>
          <a:xfrm>
            <a:off x="1105231" y="1480402"/>
            <a:ext cx="4846273" cy="4583792"/>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sv-SE" sz="989" b="1"/>
              <a:t>Goal</a:t>
            </a:r>
            <a:endParaRPr/>
          </a:p>
          <a:p>
            <a:pPr marL="114300" lvl="0" indent="0" algn="l" rtl="0">
              <a:lnSpc>
                <a:spcPct val="90000"/>
              </a:lnSpc>
              <a:spcBef>
                <a:spcPts val="1000"/>
              </a:spcBef>
              <a:spcAft>
                <a:spcPts val="0"/>
              </a:spcAft>
              <a:buSzPts val="1800"/>
              <a:buNone/>
            </a:pPr>
            <a:r>
              <a:rPr lang="sv-SE" sz="989"/>
              <a:t>SME may need to or want to perform various checks to ensure that the trading partner exists, is registered for VAT and has payed taxes.</a:t>
            </a:r>
            <a:endParaRPr sz="989" b="1"/>
          </a:p>
          <a:p>
            <a:pPr marL="114300" lvl="0" indent="0" algn="l" rtl="0">
              <a:lnSpc>
                <a:spcPct val="90000"/>
              </a:lnSpc>
              <a:spcBef>
                <a:spcPts val="1000"/>
              </a:spcBef>
              <a:spcAft>
                <a:spcPts val="0"/>
              </a:spcAft>
              <a:buSzPts val="1800"/>
              <a:buNone/>
            </a:pPr>
            <a:r>
              <a:rPr lang="sv-SE" sz="989" b="1"/>
              <a:t>Steps</a:t>
            </a:r>
            <a:endParaRPr/>
          </a:p>
          <a:p>
            <a:pPr marL="457200" lvl="0" indent="-342900" algn="l" rtl="0">
              <a:lnSpc>
                <a:spcPct val="90000"/>
              </a:lnSpc>
              <a:spcBef>
                <a:spcPts val="1000"/>
              </a:spcBef>
              <a:spcAft>
                <a:spcPts val="0"/>
              </a:spcAft>
              <a:buClr>
                <a:srgbClr val="3F3F3F"/>
              </a:buClr>
              <a:buSzPts val="1800"/>
              <a:buChar char="•"/>
            </a:pPr>
            <a:r>
              <a:rPr lang="sv-SE" sz="989"/>
              <a:t>Access to a service that checks the validity of a bank account number against the company number </a:t>
            </a:r>
            <a:endParaRPr/>
          </a:p>
          <a:p>
            <a:pPr marL="457200" lvl="0" indent="-342900" algn="l" rtl="0">
              <a:lnSpc>
                <a:spcPct val="90000"/>
              </a:lnSpc>
              <a:spcBef>
                <a:spcPts val="1000"/>
              </a:spcBef>
              <a:spcAft>
                <a:spcPts val="0"/>
              </a:spcAft>
              <a:buClr>
                <a:srgbClr val="3F3F3F"/>
              </a:buClr>
              <a:buSzPts val="1800"/>
              <a:buChar char="•"/>
            </a:pPr>
            <a:r>
              <a:rPr lang="sv-SE" sz="989"/>
              <a:t>Access to a service that checks for VAT-registration</a:t>
            </a:r>
            <a:endParaRPr/>
          </a:p>
          <a:p>
            <a:pPr marL="457200" lvl="0" indent="-342900" algn="l" rtl="0">
              <a:lnSpc>
                <a:spcPct val="90000"/>
              </a:lnSpc>
              <a:spcBef>
                <a:spcPts val="1000"/>
              </a:spcBef>
              <a:spcAft>
                <a:spcPts val="0"/>
              </a:spcAft>
              <a:buClr>
                <a:srgbClr val="3F3F3F"/>
              </a:buClr>
              <a:buSzPts val="1800"/>
              <a:buChar char="•"/>
            </a:pPr>
            <a:r>
              <a:rPr lang="sv-SE" sz="989"/>
              <a:t>Access to a service that checks the “seriousness” of a company (taxes paid, VAT paid, annual accounts delivered)</a:t>
            </a:r>
            <a:endParaRPr/>
          </a:p>
          <a:p>
            <a:pPr marL="457200" lvl="0" indent="-342900" algn="l" rtl="0">
              <a:lnSpc>
                <a:spcPct val="90000"/>
              </a:lnSpc>
              <a:spcBef>
                <a:spcPts val="1000"/>
              </a:spcBef>
              <a:spcAft>
                <a:spcPts val="0"/>
              </a:spcAft>
              <a:buClr>
                <a:srgbClr val="3F3F3F"/>
              </a:buClr>
              <a:buSzPts val="1800"/>
              <a:buChar char="•"/>
            </a:pPr>
            <a:r>
              <a:rPr lang="sv-SE" sz="989"/>
              <a:t>Access to a service that checks that trading partners really exist before sending documents (is registered in business registries) </a:t>
            </a:r>
            <a:endParaRPr/>
          </a:p>
          <a:p>
            <a:pPr marL="457200" lvl="0" indent="-342900" algn="l" rtl="0">
              <a:lnSpc>
                <a:spcPct val="90000"/>
              </a:lnSpc>
              <a:spcBef>
                <a:spcPts val="1000"/>
              </a:spcBef>
              <a:spcAft>
                <a:spcPts val="0"/>
              </a:spcAft>
              <a:buClr>
                <a:srgbClr val="3F3F3F"/>
              </a:buClr>
              <a:buSzPts val="1800"/>
              <a:buChar char="•"/>
            </a:pPr>
            <a:r>
              <a:rPr lang="sv-SE" sz="989"/>
              <a:t>Access to a service that provides a warning function related to well known "fraud companies" or the bank account number that is used could also be relevant.</a:t>
            </a:r>
            <a:endParaRPr/>
          </a:p>
          <a:p>
            <a:pPr marL="457200" lvl="0" indent="-342900" algn="l" rtl="0">
              <a:lnSpc>
                <a:spcPct val="90000"/>
              </a:lnSpc>
              <a:spcBef>
                <a:spcPts val="1000"/>
              </a:spcBef>
              <a:spcAft>
                <a:spcPts val="0"/>
              </a:spcAft>
              <a:buClr>
                <a:srgbClr val="3F3F3F"/>
              </a:buClr>
              <a:buSzPts val="1800"/>
              <a:buChar char="•"/>
            </a:pPr>
            <a:r>
              <a:rPr lang="sv-SE" sz="989"/>
              <a:t>Implement warning services for factual events about a company (gov. data: forced proceedings, persons not allowed to do business)</a:t>
            </a:r>
            <a:endParaRPr/>
          </a:p>
          <a:p>
            <a:pPr marL="114300" lvl="0" indent="0" algn="l" rtl="0">
              <a:lnSpc>
                <a:spcPct val="90000"/>
              </a:lnSpc>
              <a:spcBef>
                <a:spcPts val="1000"/>
              </a:spcBef>
              <a:spcAft>
                <a:spcPts val="0"/>
              </a:spcAft>
              <a:buSzPts val="2000"/>
              <a:buNone/>
            </a:pPr>
            <a:r>
              <a:rPr lang="sv-SE" sz="989" b="1"/>
              <a:t>Ready for adoption: high</a:t>
            </a:r>
            <a:endParaRPr sz="989" b="1"/>
          </a:p>
          <a:p>
            <a:pPr marL="457200" lvl="0" indent="-355600" algn="l" rtl="0">
              <a:lnSpc>
                <a:spcPct val="90000"/>
              </a:lnSpc>
              <a:spcBef>
                <a:spcPts val="1000"/>
              </a:spcBef>
              <a:spcAft>
                <a:spcPts val="0"/>
              </a:spcAft>
              <a:buSzPts val="2000"/>
              <a:buChar char="•"/>
            </a:pPr>
            <a:r>
              <a:rPr lang="sv-SE" sz="989"/>
              <a:t>Common Nordic business registry lookups and API's are missing which are technically quick to implement</a:t>
            </a:r>
            <a:endParaRPr sz="989"/>
          </a:p>
          <a:p>
            <a:pPr marL="457200" lvl="0" indent="-355600" algn="l" rtl="0">
              <a:lnSpc>
                <a:spcPct val="90000"/>
              </a:lnSpc>
              <a:spcBef>
                <a:spcPts val="1000"/>
              </a:spcBef>
              <a:spcAft>
                <a:spcPts val="0"/>
              </a:spcAft>
              <a:buSzPts val="2000"/>
              <a:buChar char="•"/>
            </a:pPr>
            <a:r>
              <a:rPr lang="sv-SE" sz="989"/>
              <a:t>Connecting the data points with validation and lookup services can be used to provide legitimacy checks</a:t>
            </a:r>
            <a:endParaRPr sz="989"/>
          </a:p>
          <a:p>
            <a:pPr marL="114300" lvl="0" indent="0" algn="l" rtl="0">
              <a:lnSpc>
                <a:spcPct val="90000"/>
              </a:lnSpc>
              <a:spcBef>
                <a:spcPts val="1000"/>
              </a:spcBef>
              <a:spcAft>
                <a:spcPts val="0"/>
              </a:spcAft>
              <a:buClr>
                <a:srgbClr val="3F3F3F"/>
              </a:buClr>
              <a:buSzPts val="1800"/>
              <a:buNone/>
            </a:pPr>
            <a:endParaRPr/>
          </a:p>
          <a:p>
            <a:pPr marL="114300" lvl="0" indent="0" algn="l" rtl="0">
              <a:lnSpc>
                <a:spcPct val="90000"/>
              </a:lnSpc>
              <a:spcBef>
                <a:spcPts val="1000"/>
              </a:spcBef>
              <a:spcAft>
                <a:spcPts val="0"/>
              </a:spcAft>
              <a:buSzPts val="1800"/>
              <a:buNone/>
            </a:pPr>
            <a:endParaRPr sz="989" b="1"/>
          </a:p>
        </p:txBody>
      </p:sp>
      <p:sp>
        <p:nvSpPr>
          <p:cNvPr id="651" name="Google Shape;651;p50"/>
          <p:cNvSpPr txBox="1">
            <a:spLocks noGrp="1"/>
          </p:cNvSpPr>
          <p:nvPr>
            <p:ph type="body" idx="4294967295"/>
          </p:nvPr>
        </p:nvSpPr>
        <p:spPr>
          <a:xfrm>
            <a:off x="6240016" y="1480402"/>
            <a:ext cx="4915664" cy="4044107"/>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2000"/>
              <a:buNone/>
            </a:pPr>
            <a:r>
              <a:rPr lang="sv-SE" sz="1400" b="1"/>
              <a:t>Possible  Application or technical services required</a:t>
            </a:r>
            <a:endParaRPr sz="1400" b="1"/>
          </a:p>
        </p:txBody>
      </p:sp>
      <p:sp>
        <p:nvSpPr>
          <p:cNvPr id="652" name="Google Shape;652;p50"/>
          <p:cNvSpPr/>
          <p:nvPr/>
        </p:nvSpPr>
        <p:spPr>
          <a:xfrm>
            <a:off x="6539638" y="3481039"/>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Government API lookup service</a:t>
            </a:r>
            <a:endParaRPr sz="1400" b="0" i="0" u="none" strike="noStrike" cap="none">
              <a:solidFill>
                <a:srgbClr val="000000"/>
              </a:solidFill>
              <a:latin typeface="Arial"/>
              <a:ea typeface="Arial"/>
              <a:cs typeface="Arial"/>
              <a:sym typeface="Arial"/>
            </a:endParaRPr>
          </a:p>
        </p:txBody>
      </p:sp>
      <p:sp>
        <p:nvSpPr>
          <p:cNvPr id="653" name="Google Shape;653;p50"/>
          <p:cNvSpPr/>
          <p:nvPr/>
        </p:nvSpPr>
        <p:spPr>
          <a:xfrm>
            <a:off x="7652492" y="1978224"/>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Tax registry whitelist</a:t>
            </a:r>
            <a:endParaRPr sz="1050" b="1" i="0" u="none" strike="noStrike" cap="none">
              <a:solidFill>
                <a:schemeClr val="lt1"/>
              </a:solidFill>
              <a:latin typeface="Open Sans Light"/>
              <a:ea typeface="Open Sans Light"/>
              <a:cs typeface="Open Sans Light"/>
              <a:sym typeface="Open Sans Light"/>
            </a:endParaRPr>
          </a:p>
        </p:txBody>
      </p:sp>
      <p:sp>
        <p:nvSpPr>
          <p:cNvPr id="654" name="Google Shape;654;p50"/>
          <p:cNvSpPr/>
          <p:nvPr/>
        </p:nvSpPr>
        <p:spPr>
          <a:xfrm>
            <a:off x="6532132" y="1978223"/>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Business registry API</a:t>
            </a:r>
            <a:endParaRPr sz="1400" b="0" i="0" u="none" strike="noStrike" cap="none">
              <a:solidFill>
                <a:srgbClr val="000000"/>
              </a:solidFill>
              <a:latin typeface="Arial"/>
              <a:ea typeface="Arial"/>
              <a:cs typeface="Arial"/>
              <a:sym typeface="Arial"/>
            </a:endParaRPr>
          </a:p>
        </p:txBody>
      </p:sp>
      <p:sp>
        <p:nvSpPr>
          <p:cNvPr id="655" name="Google Shape;655;p50"/>
          <p:cNvSpPr/>
          <p:nvPr/>
        </p:nvSpPr>
        <p:spPr>
          <a:xfrm>
            <a:off x="6539638" y="2714382"/>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Bank account validation service</a:t>
            </a:r>
            <a:endParaRPr sz="1400" b="0" i="0" u="none" strike="noStrike" cap="none">
              <a:solidFill>
                <a:srgbClr val="000000"/>
              </a:solidFill>
              <a:latin typeface="Arial"/>
              <a:ea typeface="Arial"/>
              <a:cs typeface="Arial"/>
              <a:sym typeface="Arial"/>
            </a:endParaRPr>
          </a:p>
        </p:txBody>
      </p:sp>
      <p:sp>
        <p:nvSpPr>
          <p:cNvPr id="656" name="Google Shape;656;p50"/>
          <p:cNvSpPr/>
          <p:nvPr/>
        </p:nvSpPr>
        <p:spPr>
          <a:xfrm>
            <a:off x="7652492" y="2714382"/>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Company rating service</a:t>
            </a:r>
            <a:endParaRPr sz="1400" b="0" i="0" u="none" strike="noStrike" cap="none">
              <a:solidFill>
                <a:srgbClr val="000000"/>
              </a:solidFill>
              <a:latin typeface="Arial"/>
              <a:ea typeface="Arial"/>
              <a:cs typeface="Arial"/>
              <a:sym typeface="Arial"/>
            </a:endParaRPr>
          </a:p>
        </p:txBody>
      </p:sp>
      <p:sp>
        <p:nvSpPr>
          <p:cNvPr id="657" name="Google Shape;657;p50"/>
          <p:cNvSpPr/>
          <p:nvPr/>
        </p:nvSpPr>
        <p:spPr>
          <a:xfrm>
            <a:off x="9974638" y="1986915"/>
            <a:ext cx="300147" cy="1310918"/>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58" name="Google Shape;658;p50"/>
          <p:cNvSpPr txBox="1"/>
          <p:nvPr/>
        </p:nvSpPr>
        <p:spPr>
          <a:xfrm>
            <a:off x="10270367" y="2380772"/>
            <a:ext cx="11271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Services for SME’s</a:t>
            </a:r>
            <a:endParaRPr sz="1400" b="0" i="0" u="none" strike="noStrike" cap="none">
              <a:solidFill>
                <a:srgbClr val="000000"/>
              </a:solidFill>
              <a:latin typeface="Open Sans"/>
              <a:ea typeface="Open Sans"/>
              <a:cs typeface="Open Sans"/>
              <a:sym typeface="Open Sans"/>
            </a:endParaRPr>
          </a:p>
        </p:txBody>
      </p:sp>
      <p:sp>
        <p:nvSpPr>
          <p:cNvPr id="659" name="Google Shape;659;p50"/>
          <p:cNvSpPr/>
          <p:nvPr/>
        </p:nvSpPr>
        <p:spPr>
          <a:xfrm>
            <a:off x="9974638" y="3492949"/>
            <a:ext cx="300147" cy="571541"/>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0" name="Google Shape;660;p50"/>
          <p:cNvSpPr txBox="1"/>
          <p:nvPr/>
        </p:nvSpPr>
        <p:spPr>
          <a:xfrm>
            <a:off x="10270375" y="3481029"/>
            <a:ext cx="12861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Government agency services</a:t>
            </a:r>
            <a:endParaRPr sz="1400" b="0" i="0" u="none" strike="noStrike" cap="none">
              <a:solidFill>
                <a:srgbClr val="000000"/>
              </a:solidFill>
              <a:latin typeface="Open Sans"/>
              <a:ea typeface="Open Sans"/>
              <a:cs typeface="Open Sans"/>
              <a:sym typeface="Open Sans"/>
            </a:endParaRPr>
          </a:p>
        </p:txBody>
      </p:sp>
      <p:sp>
        <p:nvSpPr>
          <p:cNvPr id="661" name="Google Shape;661;p50"/>
          <p:cNvSpPr/>
          <p:nvPr/>
        </p:nvSpPr>
        <p:spPr>
          <a:xfrm>
            <a:off x="8801748" y="1978223"/>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Fraud warning service</a:t>
            </a:r>
            <a:endParaRPr sz="1400" b="0" i="0" u="none" strike="noStrike" cap="none">
              <a:solidFill>
                <a:srgbClr val="000000"/>
              </a:solidFill>
              <a:latin typeface="Arial"/>
              <a:ea typeface="Arial"/>
              <a:cs typeface="Arial"/>
              <a:sym typeface="Arial"/>
            </a:endParaRPr>
          </a:p>
        </p:txBody>
      </p:sp>
      <p:sp>
        <p:nvSpPr>
          <p:cNvPr id="662" name="Google Shape;662;p50"/>
          <p:cNvSpPr/>
          <p:nvPr/>
        </p:nvSpPr>
        <p:spPr>
          <a:xfrm>
            <a:off x="7652492" y="3466832"/>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Common Business registry lookup </a:t>
            </a:r>
            <a:endParaRPr sz="1400" b="0" i="0" u="none" strike="noStrike" cap="none">
              <a:solidFill>
                <a:srgbClr val="000000"/>
              </a:solidFill>
              <a:latin typeface="Arial"/>
              <a:ea typeface="Arial"/>
              <a:cs typeface="Arial"/>
              <a:sym typeface="Arial"/>
            </a:endParaRPr>
          </a:p>
        </p:txBody>
      </p:sp>
      <p:sp>
        <p:nvSpPr>
          <p:cNvPr id="663" name="Google Shape;663;p50"/>
          <p:cNvSpPr/>
          <p:nvPr/>
        </p:nvSpPr>
        <p:spPr>
          <a:xfrm>
            <a:off x="6532132" y="5232686"/>
            <a:ext cx="294600" cy="1647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664" name="Google Shape;664;p50"/>
          <p:cNvSpPr txBox="1"/>
          <p:nvPr/>
        </p:nvSpPr>
        <p:spPr>
          <a:xfrm>
            <a:off x="6813913" y="5172045"/>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Existing fit or partial fit  solutions</a:t>
            </a:r>
            <a:endParaRPr sz="1200" b="0" i="0" u="none" strike="noStrike" cap="none">
              <a:solidFill>
                <a:srgbClr val="000000"/>
              </a:solidFill>
              <a:latin typeface="Arial"/>
              <a:ea typeface="Arial"/>
              <a:cs typeface="Arial"/>
              <a:sym typeface="Arial"/>
            </a:endParaRPr>
          </a:p>
        </p:txBody>
      </p:sp>
      <p:sp>
        <p:nvSpPr>
          <p:cNvPr id="665" name="Google Shape;665;p50"/>
          <p:cNvSpPr/>
          <p:nvPr/>
        </p:nvSpPr>
        <p:spPr>
          <a:xfrm>
            <a:off x="8859809" y="5247113"/>
            <a:ext cx="294600" cy="1647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666" name="Google Shape;666;p50"/>
          <p:cNvSpPr txBox="1"/>
          <p:nvPr/>
        </p:nvSpPr>
        <p:spPr>
          <a:xfrm>
            <a:off x="9139738" y="5175563"/>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Further development needed</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1"/>
          <p:cNvSpPr txBox="1">
            <a:spLocks noGrp="1"/>
          </p:cNvSpPr>
          <p:nvPr>
            <p:ph type="dt" idx="4294967295"/>
          </p:nvPr>
        </p:nvSpPr>
        <p:spPr>
          <a:xfrm>
            <a:off x="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sv-SE"/>
              <a:t>2020-02-09</a:t>
            </a:r>
            <a:endParaRPr/>
          </a:p>
        </p:txBody>
      </p:sp>
      <p:sp>
        <p:nvSpPr>
          <p:cNvPr id="672" name="Google Shape;672;p51"/>
          <p:cNvSpPr txBox="1">
            <a:spLocks noGrp="1"/>
          </p:cNvSpPr>
          <p:nvPr>
            <p:ph type="title" idx="4294967295"/>
          </p:nvPr>
        </p:nvSpPr>
        <p:spPr>
          <a:xfrm>
            <a:off x="1995947" y="531007"/>
            <a:ext cx="7713663" cy="4492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000"/>
              <a:buNone/>
            </a:pPr>
            <a:br>
              <a:rPr lang="sv-SE" sz="2187" b="1"/>
            </a:br>
            <a:r>
              <a:rPr lang="sv-SE" sz="1458"/>
              <a:t>Trusted government services for secure business (continued) – action 1.3.6 – 1.3.8</a:t>
            </a:r>
            <a:endParaRPr sz="2187"/>
          </a:p>
        </p:txBody>
      </p:sp>
      <p:sp>
        <p:nvSpPr>
          <p:cNvPr id="673" name="Google Shape;673;p51"/>
          <p:cNvSpPr txBox="1"/>
          <p:nvPr/>
        </p:nvSpPr>
        <p:spPr>
          <a:xfrm>
            <a:off x="4556205" y="3573847"/>
            <a:ext cx="290136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Is seller registered for VAT?</a:t>
            </a:r>
            <a:endParaRPr sz="1400" b="0" i="0" u="none" strike="noStrike" cap="none">
              <a:solidFill>
                <a:srgbClr val="000000"/>
              </a:solidFill>
              <a:latin typeface="Arial"/>
              <a:ea typeface="Arial"/>
              <a:cs typeface="Arial"/>
              <a:sym typeface="Arial"/>
            </a:endParaRPr>
          </a:p>
        </p:txBody>
      </p:sp>
      <p:cxnSp>
        <p:nvCxnSpPr>
          <p:cNvPr id="674" name="Google Shape;674;p51"/>
          <p:cNvCxnSpPr>
            <a:stCxn id="675" idx="3"/>
            <a:endCxn id="676" idx="1"/>
          </p:cNvCxnSpPr>
          <p:nvPr/>
        </p:nvCxnSpPr>
        <p:spPr>
          <a:xfrm rot="10800000" flipH="1">
            <a:off x="3272572" y="1845758"/>
            <a:ext cx="2140500" cy="1817700"/>
          </a:xfrm>
          <a:prstGeom prst="bentConnector3">
            <a:avLst>
              <a:gd name="adj1" fmla="val 49998"/>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6862"/>
              </a:srgbClr>
            </a:outerShdw>
          </a:effectLst>
        </p:spPr>
      </p:cxnSp>
      <p:pic>
        <p:nvPicPr>
          <p:cNvPr id="677" name="Google Shape;677;p51"/>
          <p:cNvPicPr preferRelativeResize="0"/>
          <p:nvPr/>
        </p:nvPicPr>
        <p:blipFill rotWithShape="1">
          <a:blip r:embed="rId3">
            <a:alphaModFix/>
          </a:blip>
          <a:srcRect/>
          <a:stretch/>
        </p:blipFill>
        <p:spPr>
          <a:xfrm>
            <a:off x="5733547" y="2818486"/>
            <a:ext cx="620561" cy="630881"/>
          </a:xfrm>
          <a:prstGeom prst="rect">
            <a:avLst/>
          </a:prstGeom>
          <a:noFill/>
          <a:ln>
            <a:noFill/>
          </a:ln>
        </p:spPr>
      </p:pic>
      <p:cxnSp>
        <p:nvCxnSpPr>
          <p:cNvPr id="678" name="Google Shape;678;p51"/>
          <p:cNvCxnSpPr>
            <a:stCxn id="677" idx="2"/>
            <a:endCxn id="679" idx="5"/>
          </p:cNvCxnSpPr>
          <p:nvPr/>
        </p:nvCxnSpPr>
        <p:spPr>
          <a:xfrm flipH="1">
            <a:off x="3066027" y="3449367"/>
            <a:ext cx="2977800" cy="12936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680" name="Google Shape;680;p51"/>
          <p:cNvSpPr txBox="1"/>
          <p:nvPr/>
        </p:nvSpPr>
        <p:spPr>
          <a:xfrm>
            <a:off x="4980671" y="2292175"/>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lookup service</a:t>
            </a:r>
            <a:endParaRPr sz="1400" b="0" i="0" u="none" strike="noStrike" cap="none">
              <a:solidFill>
                <a:srgbClr val="000000"/>
              </a:solidFill>
              <a:latin typeface="Arial"/>
              <a:ea typeface="Arial"/>
              <a:cs typeface="Arial"/>
              <a:sym typeface="Arial"/>
            </a:endParaRPr>
          </a:p>
        </p:txBody>
      </p:sp>
      <p:sp>
        <p:nvSpPr>
          <p:cNvPr id="681" name="Google Shape;681;p51"/>
          <p:cNvSpPr txBox="1"/>
          <p:nvPr/>
        </p:nvSpPr>
        <p:spPr>
          <a:xfrm>
            <a:off x="6381412" y="3221377"/>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specifications</a:t>
            </a:r>
            <a:endParaRPr sz="1200" b="1" i="1" u="none" strike="noStrike" cap="none">
              <a:solidFill>
                <a:srgbClr val="3F3F3F"/>
              </a:solidFill>
              <a:latin typeface="Open Sans Light"/>
              <a:ea typeface="Open Sans Light"/>
              <a:cs typeface="Open Sans Light"/>
              <a:sym typeface="Open Sans Light"/>
            </a:endParaRPr>
          </a:p>
        </p:txBody>
      </p:sp>
      <p:pic>
        <p:nvPicPr>
          <p:cNvPr id="682" name="Google Shape;682;p51"/>
          <p:cNvPicPr preferRelativeResize="0"/>
          <p:nvPr/>
        </p:nvPicPr>
        <p:blipFill rotWithShape="1">
          <a:blip r:embed="rId4">
            <a:alphaModFix/>
          </a:blip>
          <a:srcRect/>
          <a:stretch/>
        </p:blipFill>
        <p:spPr>
          <a:xfrm>
            <a:off x="7752457" y="4952370"/>
            <a:ext cx="348945" cy="309777"/>
          </a:xfrm>
          <a:prstGeom prst="rect">
            <a:avLst/>
          </a:prstGeom>
          <a:noFill/>
          <a:ln w="9525" cap="flat" cmpd="sng">
            <a:solidFill>
              <a:schemeClr val="dk1"/>
            </a:solidFill>
            <a:prstDash val="solid"/>
            <a:round/>
            <a:headEnd type="none" w="sm" len="sm"/>
            <a:tailEnd type="none" w="sm" len="sm"/>
          </a:ln>
        </p:spPr>
      </p:pic>
      <p:grpSp>
        <p:nvGrpSpPr>
          <p:cNvPr id="683" name="Google Shape;683;p51"/>
          <p:cNvGrpSpPr/>
          <p:nvPr/>
        </p:nvGrpSpPr>
        <p:grpSpPr>
          <a:xfrm rot="-5400000">
            <a:off x="7327717" y="4777763"/>
            <a:ext cx="270916" cy="144017"/>
            <a:chOff x="1360588" y="5085183"/>
            <a:chExt cx="270916" cy="144017"/>
          </a:xfrm>
        </p:grpSpPr>
        <p:cxnSp>
          <p:nvCxnSpPr>
            <p:cNvPr id="684" name="Google Shape;684;p51"/>
            <p:cNvCxnSpPr>
              <a:endCxn id="685" idx="2"/>
            </p:cNvCxnSpPr>
            <p:nvPr/>
          </p:nvCxnSpPr>
          <p:spPr>
            <a:xfrm rot="10800000">
              <a:off x="1424038" y="5093741"/>
              <a:ext cx="0" cy="12690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117"/>
                </a:srgbClr>
              </a:outerShdw>
            </a:effectLst>
          </p:spPr>
        </p:cxnSp>
        <p:sp>
          <p:nvSpPr>
            <p:cNvPr id="685" name="Google Shape;685;p51"/>
            <p:cNvSpPr/>
            <p:nvPr/>
          </p:nvSpPr>
          <p:spPr>
            <a:xfrm>
              <a:off x="1487488" y="508518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Open Sans Light"/>
                <a:ea typeface="Open Sans Light"/>
                <a:cs typeface="Open Sans Light"/>
                <a:sym typeface="Open Sans Light"/>
              </a:endParaRPr>
            </a:p>
          </p:txBody>
        </p:sp>
      </p:grpSp>
      <p:grpSp>
        <p:nvGrpSpPr>
          <p:cNvPr id="686" name="Google Shape;686;p51"/>
          <p:cNvGrpSpPr/>
          <p:nvPr/>
        </p:nvGrpSpPr>
        <p:grpSpPr>
          <a:xfrm rot="-5400000">
            <a:off x="8973842" y="4764863"/>
            <a:ext cx="245116" cy="144017"/>
            <a:chOff x="1386388" y="5085183"/>
            <a:chExt cx="245116" cy="144017"/>
          </a:xfrm>
        </p:grpSpPr>
        <p:cxnSp>
          <p:nvCxnSpPr>
            <p:cNvPr id="687" name="Google Shape;687;p51"/>
            <p:cNvCxnSpPr>
              <a:endCxn id="688" idx="2"/>
            </p:cNvCxnSpPr>
            <p:nvPr/>
          </p:nvCxnSpPr>
          <p:spPr>
            <a:xfrm rot="10800000">
              <a:off x="1436938" y="5106641"/>
              <a:ext cx="0" cy="10110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117"/>
                </a:srgbClr>
              </a:outerShdw>
            </a:effectLst>
          </p:spPr>
        </p:cxnSp>
        <p:sp>
          <p:nvSpPr>
            <p:cNvPr id="688" name="Google Shape;688;p51"/>
            <p:cNvSpPr/>
            <p:nvPr/>
          </p:nvSpPr>
          <p:spPr>
            <a:xfrm>
              <a:off x="1487488" y="508518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Open Sans Light"/>
                <a:ea typeface="Open Sans Light"/>
                <a:cs typeface="Open Sans Light"/>
                <a:sym typeface="Open Sans Light"/>
              </a:endParaRPr>
            </a:p>
          </p:txBody>
        </p:sp>
      </p:grpSp>
      <p:pic>
        <p:nvPicPr>
          <p:cNvPr id="689" name="Google Shape;689;p51"/>
          <p:cNvPicPr preferRelativeResize="0"/>
          <p:nvPr/>
        </p:nvPicPr>
        <p:blipFill rotWithShape="1">
          <a:blip r:embed="rId4">
            <a:alphaModFix/>
          </a:blip>
          <a:srcRect/>
          <a:stretch/>
        </p:blipFill>
        <p:spPr>
          <a:xfrm>
            <a:off x="9381071" y="4930337"/>
            <a:ext cx="348945" cy="309777"/>
          </a:xfrm>
          <a:prstGeom prst="rect">
            <a:avLst/>
          </a:prstGeom>
          <a:noFill/>
          <a:ln w="9525" cap="flat" cmpd="sng">
            <a:solidFill>
              <a:schemeClr val="dk1"/>
            </a:solidFill>
            <a:prstDash val="solid"/>
            <a:round/>
            <a:headEnd type="none" w="sm" len="sm"/>
            <a:tailEnd type="none" w="sm" len="sm"/>
          </a:ln>
        </p:spPr>
      </p:pic>
      <p:sp>
        <p:nvSpPr>
          <p:cNvPr id="690" name="Google Shape;690;p51"/>
          <p:cNvSpPr txBox="1"/>
          <p:nvPr/>
        </p:nvSpPr>
        <p:spPr>
          <a:xfrm>
            <a:off x="3178396" y="4211839"/>
            <a:ext cx="290136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Has buyer paid taxes?</a:t>
            </a:r>
            <a:endParaRPr sz="1400" b="0" i="0" u="none" strike="noStrike" cap="none">
              <a:solidFill>
                <a:srgbClr val="000000"/>
              </a:solidFill>
              <a:latin typeface="Arial"/>
              <a:ea typeface="Arial"/>
              <a:cs typeface="Arial"/>
              <a:sym typeface="Arial"/>
            </a:endParaRPr>
          </a:p>
        </p:txBody>
      </p:sp>
      <p:sp>
        <p:nvSpPr>
          <p:cNvPr id="691" name="Google Shape;691;p51"/>
          <p:cNvSpPr txBox="1"/>
          <p:nvPr/>
        </p:nvSpPr>
        <p:spPr>
          <a:xfrm>
            <a:off x="4711667" y="4472163"/>
            <a:ext cx="290136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Is buyer undergoing reconstruction?</a:t>
            </a:r>
            <a:endParaRPr sz="1400" b="0" i="0" u="none" strike="noStrike" cap="none">
              <a:solidFill>
                <a:srgbClr val="000000"/>
              </a:solidFill>
              <a:latin typeface="Arial"/>
              <a:ea typeface="Arial"/>
              <a:cs typeface="Arial"/>
              <a:sym typeface="Arial"/>
            </a:endParaRPr>
          </a:p>
        </p:txBody>
      </p:sp>
      <p:grpSp>
        <p:nvGrpSpPr>
          <p:cNvPr id="692" name="Google Shape;692;p51"/>
          <p:cNvGrpSpPr/>
          <p:nvPr/>
        </p:nvGrpSpPr>
        <p:grpSpPr>
          <a:xfrm rot="-5400000">
            <a:off x="2883030" y="4782015"/>
            <a:ext cx="264316" cy="144017"/>
            <a:chOff x="1367188" y="5085183"/>
            <a:chExt cx="264316" cy="144017"/>
          </a:xfrm>
        </p:grpSpPr>
        <p:cxnSp>
          <p:nvCxnSpPr>
            <p:cNvPr id="693" name="Google Shape;693;p51"/>
            <p:cNvCxnSpPr>
              <a:endCxn id="679" idx="2"/>
            </p:cNvCxnSpPr>
            <p:nvPr/>
          </p:nvCxnSpPr>
          <p:spPr>
            <a:xfrm rot="10800000">
              <a:off x="1427338" y="5097041"/>
              <a:ext cx="0" cy="12030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117"/>
                </a:srgbClr>
              </a:outerShdw>
            </a:effectLst>
          </p:spPr>
        </p:cxnSp>
        <p:sp>
          <p:nvSpPr>
            <p:cNvPr id="679" name="Google Shape;679;p51"/>
            <p:cNvSpPr/>
            <p:nvPr/>
          </p:nvSpPr>
          <p:spPr>
            <a:xfrm>
              <a:off x="1487488" y="508518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Open Sans Light"/>
                <a:ea typeface="Open Sans Light"/>
                <a:cs typeface="Open Sans Light"/>
                <a:sym typeface="Open Sans Light"/>
              </a:endParaRPr>
            </a:p>
          </p:txBody>
        </p:sp>
      </p:grpSp>
      <p:pic>
        <p:nvPicPr>
          <p:cNvPr id="694" name="Google Shape;694;p51"/>
          <p:cNvPicPr preferRelativeResize="0"/>
          <p:nvPr/>
        </p:nvPicPr>
        <p:blipFill rotWithShape="1">
          <a:blip r:embed="rId5">
            <a:alphaModFix/>
          </a:blip>
          <a:srcRect/>
          <a:stretch/>
        </p:blipFill>
        <p:spPr>
          <a:xfrm>
            <a:off x="3297946" y="4962796"/>
            <a:ext cx="339982" cy="319167"/>
          </a:xfrm>
          <a:prstGeom prst="rect">
            <a:avLst/>
          </a:prstGeom>
          <a:noFill/>
          <a:ln w="9525" cap="flat" cmpd="sng">
            <a:solidFill>
              <a:schemeClr val="dk1"/>
            </a:solidFill>
            <a:prstDash val="solid"/>
            <a:round/>
            <a:headEnd type="none" w="sm" len="sm"/>
            <a:tailEnd type="none" w="sm" len="sm"/>
          </a:ln>
        </p:spPr>
      </p:pic>
      <p:grpSp>
        <p:nvGrpSpPr>
          <p:cNvPr id="695" name="Google Shape;695;p51"/>
          <p:cNvGrpSpPr/>
          <p:nvPr/>
        </p:nvGrpSpPr>
        <p:grpSpPr>
          <a:xfrm rot="-5400000">
            <a:off x="4516255" y="4776404"/>
            <a:ext cx="264316" cy="144017"/>
            <a:chOff x="1367188" y="5085183"/>
            <a:chExt cx="264316" cy="144017"/>
          </a:xfrm>
        </p:grpSpPr>
        <p:cxnSp>
          <p:nvCxnSpPr>
            <p:cNvPr id="696" name="Google Shape;696;p51"/>
            <p:cNvCxnSpPr>
              <a:endCxn id="697" idx="2"/>
            </p:cNvCxnSpPr>
            <p:nvPr/>
          </p:nvCxnSpPr>
          <p:spPr>
            <a:xfrm rot="10800000">
              <a:off x="1427338" y="5097041"/>
              <a:ext cx="0" cy="12030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117"/>
                </a:srgbClr>
              </a:outerShdw>
            </a:effectLst>
          </p:spPr>
        </p:cxnSp>
        <p:sp>
          <p:nvSpPr>
            <p:cNvPr id="697" name="Google Shape;697;p51"/>
            <p:cNvSpPr/>
            <p:nvPr/>
          </p:nvSpPr>
          <p:spPr>
            <a:xfrm>
              <a:off x="1487488" y="508518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Open Sans Light"/>
                <a:ea typeface="Open Sans Light"/>
                <a:cs typeface="Open Sans Light"/>
                <a:sym typeface="Open Sans Light"/>
              </a:endParaRPr>
            </a:p>
          </p:txBody>
        </p:sp>
      </p:grpSp>
      <p:pic>
        <p:nvPicPr>
          <p:cNvPr id="698" name="Google Shape;698;p51"/>
          <p:cNvPicPr preferRelativeResize="0"/>
          <p:nvPr/>
        </p:nvPicPr>
        <p:blipFill rotWithShape="1">
          <a:blip r:embed="rId5">
            <a:alphaModFix/>
          </a:blip>
          <a:srcRect/>
          <a:stretch/>
        </p:blipFill>
        <p:spPr>
          <a:xfrm>
            <a:off x="4913439" y="4959472"/>
            <a:ext cx="339982" cy="319167"/>
          </a:xfrm>
          <a:prstGeom prst="rect">
            <a:avLst/>
          </a:prstGeom>
          <a:noFill/>
          <a:ln w="9525" cap="flat" cmpd="sng">
            <a:solidFill>
              <a:schemeClr val="dk1"/>
            </a:solidFill>
            <a:prstDash val="solid"/>
            <a:round/>
            <a:headEnd type="none" w="sm" len="sm"/>
            <a:tailEnd type="none" w="sm" len="sm"/>
          </a:ln>
        </p:spPr>
      </p:pic>
      <p:sp>
        <p:nvSpPr>
          <p:cNvPr id="675" name="Google Shape;675;p51"/>
          <p:cNvSpPr/>
          <p:nvPr/>
        </p:nvSpPr>
        <p:spPr>
          <a:xfrm>
            <a:off x="2040103" y="3312727"/>
            <a:ext cx="1232469" cy="701462"/>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cxnSp>
        <p:nvCxnSpPr>
          <p:cNvPr id="699" name="Google Shape;699;p51"/>
          <p:cNvCxnSpPr>
            <a:stCxn id="700" idx="2"/>
            <a:endCxn id="675" idx="0"/>
          </p:cNvCxnSpPr>
          <p:nvPr/>
        </p:nvCxnSpPr>
        <p:spPr>
          <a:xfrm flipH="1">
            <a:off x="2656394" y="2768706"/>
            <a:ext cx="2100" cy="5439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701" name="Google Shape;701;p51"/>
          <p:cNvSpPr/>
          <p:nvPr/>
        </p:nvSpPr>
        <p:spPr>
          <a:xfrm>
            <a:off x="8751963" y="3312727"/>
            <a:ext cx="1232469" cy="701462"/>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cxnSp>
        <p:nvCxnSpPr>
          <p:cNvPr id="702" name="Google Shape;702;p51"/>
          <p:cNvCxnSpPr>
            <a:stCxn id="703" idx="2"/>
            <a:endCxn id="701" idx="0"/>
          </p:cNvCxnSpPr>
          <p:nvPr/>
        </p:nvCxnSpPr>
        <p:spPr>
          <a:xfrm>
            <a:off x="9362548" y="2768551"/>
            <a:ext cx="5700" cy="5442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704" name="Google Shape;704;p51"/>
          <p:cNvCxnSpPr/>
          <p:nvPr/>
        </p:nvCxnSpPr>
        <p:spPr>
          <a:xfrm>
            <a:off x="3272572" y="3847203"/>
            <a:ext cx="4185000" cy="867000"/>
          </a:xfrm>
          <a:prstGeom prst="bentConnector2">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6862"/>
              </a:srgbClr>
            </a:outerShdw>
          </a:effectLst>
        </p:spPr>
      </p:cxnSp>
      <p:sp>
        <p:nvSpPr>
          <p:cNvPr id="705" name="Google Shape;705;p51"/>
          <p:cNvSpPr txBox="1"/>
          <p:nvPr/>
        </p:nvSpPr>
        <p:spPr>
          <a:xfrm>
            <a:off x="3505993" y="3204008"/>
            <a:ext cx="119524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Address lookup</a:t>
            </a:r>
            <a:endParaRPr sz="1200" b="0" i="0" u="none" strike="noStrike" cap="none">
              <a:solidFill>
                <a:srgbClr val="3F3F3F"/>
              </a:solidFill>
              <a:latin typeface="Open Sans Light"/>
              <a:ea typeface="Open Sans Light"/>
              <a:cs typeface="Open Sans Light"/>
              <a:sym typeface="Open Sans Light"/>
            </a:endParaRPr>
          </a:p>
        </p:txBody>
      </p:sp>
      <p:cxnSp>
        <p:nvCxnSpPr>
          <p:cNvPr id="706" name="Google Shape;706;p51"/>
          <p:cNvCxnSpPr>
            <a:stCxn id="701" idx="1"/>
            <a:endCxn id="676" idx="3"/>
          </p:cNvCxnSpPr>
          <p:nvPr/>
        </p:nvCxnSpPr>
        <p:spPr>
          <a:xfrm rot="10800000">
            <a:off x="6677163" y="1845758"/>
            <a:ext cx="2074800" cy="1817700"/>
          </a:xfrm>
          <a:prstGeom prst="bentConnector3">
            <a:avLst>
              <a:gd name="adj1" fmla="val 49999"/>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6862"/>
              </a:srgbClr>
            </a:outerShdw>
          </a:effectLst>
        </p:spPr>
      </p:cxnSp>
      <p:cxnSp>
        <p:nvCxnSpPr>
          <p:cNvPr id="707" name="Google Shape;707;p51"/>
          <p:cNvCxnSpPr>
            <a:endCxn id="697" idx="6"/>
          </p:cNvCxnSpPr>
          <p:nvPr/>
        </p:nvCxnSpPr>
        <p:spPr>
          <a:xfrm flipH="1">
            <a:off x="4648413" y="4496955"/>
            <a:ext cx="3639300" cy="219300"/>
          </a:xfrm>
          <a:prstGeom prst="bentConnector2">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6862"/>
              </a:srgbClr>
            </a:outerShdw>
          </a:effectLst>
        </p:spPr>
      </p:cxnSp>
      <p:cxnSp>
        <p:nvCxnSpPr>
          <p:cNvPr id="708" name="Google Shape;708;p51"/>
          <p:cNvCxnSpPr>
            <a:endCxn id="679" idx="6"/>
          </p:cNvCxnSpPr>
          <p:nvPr/>
        </p:nvCxnSpPr>
        <p:spPr>
          <a:xfrm flipH="1">
            <a:off x="3015188" y="4257465"/>
            <a:ext cx="5272500" cy="464400"/>
          </a:xfrm>
          <a:prstGeom prst="bentConnector2">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6862"/>
              </a:srgbClr>
            </a:outerShdw>
          </a:effectLst>
        </p:spPr>
      </p:cxnSp>
      <p:cxnSp>
        <p:nvCxnSpPr>
          <p:cNvPr id="709" name="Google Shape;709;p51"/>
          <p:cNvCxnSpPr/>
          <p:nvPr/>
        </p:nvCxnSpPr>
        <p:spPr>
          <a:xfrm rot="10800000">
            <a:off x="8282174" y="3847203"/>
            <a:ext cx="0" cy="649701"/>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cxnSp>
      <p:cxnSp>
        <p:nvCxnSpPr>
          <p:cNvPr id="710" name="Google Shape;710;p51"/>
          <p:cNvCxnSpPr/>
          <p:nvPr/>
        </p:nvCxnSpPr>
        <p:spPr>
          <a:xfrm>
            <a:off x="8282174" y="3847203"/>
            <a:ext cx="469789" cy="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6862"/>
              </a:srgbClr>
            </a:outerShdw>
          </a:effectLst>
        </p:spPr>
      </p:cxnSp>
      <p:sp>
        <p:nvSpPr>
          <p:cNvPr id="711" name="Google Shape;711;p51"/>
          <p:cNvSpPr txBox="1"/>
          <p:nvPr/>
        </p:nvSpPr>
        <p:spPr>
          <a:xfrm>
            <a:off x="7733825" y="3211704"/>
            <a:ext cx="1195241"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Address lookup</a:t>
            </a:r>
            <a:endParaRPr sz="1200" b="0" i="0" u="none" strike="noStrike" cap="none">
              <a:solidFill>
                <a:srgbClr val="3F3F3F"/>
              </a:solidFill>
              <a:latin typeface="Open Sans Light"/>
              <a:ea typeface="Open Sans Light"/>
              <a:cs typeface="Open Sans Light"/>
              <a:sym typeface="Open Sans Light"/>
            </a:endParaRPr>
          </a:p>
        </p:txBody>
      </p:sp>
      <p:cxnSp>
        <p:nvCxnSpPr>
          <p:cNvPr id="712" name="Google Shape;712;p51"/>
          <p:cNvCxnSpPr>
            <a:stCxn id="677" idx="2"/>
            <a:endCxn id="697" idx="5"/>
          </p:cNvCxnSpPr>
          <p:nvPr/>
        </p:nvCxnSpPr>
        <p:spPr>
          <a:xfrm flipH="1">
            <a:off x="4699227" y="3449367"/>
            <a:ext cx="1344600" cy="12879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cxnSp>
        <p:nvCxnSpPr>
          <p:cNvPr id="713" name="Google Shape;713;p51"/>
          <p:cNvCxnSpPr>
            <a:stCxn id="677" idx="2"/>
            <a:endCxn id="685" idx="7"/>
          </p:cNvCxnSpPr>
          <p:nvPr/>
        </p:nvCxnSpPr>
        <p:spPr>
          <a:xfrm>
            <a:off x="6043827" y="3449367"/>
            <a:ext cx="1368300" cy="12861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cxnSp>
        <p:nvCxnSpPr>
          <p:cNvPr id="714" name="Google Shape;714;p51"/>
          <p:cNvCxnSpPr>
            <a:stCxn id="677" idx="0"/>
            <a:endCxn id="676" idx="2"/>
          </p:cNvCxnSpPr>
          <p:nvPr/>
        </p:nvCxnSpPr>
        <p:spPr>
          <a:xfrm rot="10800000" flipH="1">
            <a:off x="6043827" y="2272186"/>
            <a:ext cx="1200" cy="5463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grpSp>
        <p:nvGrpSpPr>
          <p:cNvPr id="715" name="Google Shape;715;p51"/>
          <p:cNvGrpSpPr/>
          <p:nvPr/>
        </p:nvGrpSpPr>
        <p:grpSpPr>
          <a:xfrm>
            <a:off x="5212153" y="1308394"/>
            <a:ext cx="1465037" cy="963784"/>
            <a:chOff x="5212153" y="1594498"/>
            <a:chExt cx="1465037" cy="963784"/>
          </a:xfrm>
        </p:grpSpPr>
        <p:sp>
          <p:nvSpPr>
            <p:cNvPr id="676" name="Google Shape;676;p51"/>
            <p:cNvSpPr/>
            <p:nvPr/>
          </p:nvSpPr>
          <p:spPr>
            <a:xfrm>
              <a:off x="5412972" y="1705608"/>
              <a:ext cx="1264218" cy="852674"/>
            </a:xfrm>
            <a:prstGeom prst="roundRect">
              <a:avLst>
                <a:gd name="adj" fmla="val 16667"/>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chemeClr val="lt1"/>
                  </a:solidFill>
                  <a:latin typeface="Open Sans Light"/>
                  <a:ea typeface="Open Sans Light"/>
                  <a:cs typeface="Open Sans Light"/>
                  <a:sym typeface="Open Sans Light"/>
                </a:rPr>
                <a:t>Government API lookup service</a:t>
              </a:r>
              <a:endParaRPr sz="1600" b="0" i="0" u="none" strike="noStrike" cap="none">
                <a:solidFill>
                  <a:schemeClr val="lt1"/>
                </a:solidFill>
                <a:latin typeface="Open Sans Light"/>
                <a:ea typeface="Open Sans Light"/>
                <a:cs typeface="Open Sans Light"/>
                <a:sym typeface="Open Sans Light"/>
              </a:endParaRPr>
            </a:p>
          </p:txBody>
        </p:sp>
        <p:pic>
          <p:nvPicPr>
            <p:cNvPr id="716" name="Google Shape;716;p51"/>
            <p:cNvPicPr preferRelativeResize="0"/>
            <p:nvPr/>
          </p:nvPicPr>
          <p:blipFill rotWithShape="1">
            <a:blip r:embed="rId3">
              <a:alphaModFix/>
            </a:blip>
            <a:srcRect/>
            <a:stretch/>
          </p:blipFill>
          <p:spPr>
            <a:xfrm>
              <a:off x="5212153" y="1594498"/>
              <a:ext cx="350298" cy="308830"/>
            </a:xfrm>
            <a:prstGeom prst="rect">
              <a:avLst/>
            </a:prstGeom>
            <a:noFill/>
            <a:ln>
              <a:noFill/>
            </a:ln>
          </p:spPr>
        </p:pic>
      </p:grpSp>
      <p:grpSp>
        <p:nvGrpSpPr>
          <p:cNvPr id="717" name="Google Shape;717;p51"/>
          <p:cNvGrpSpPr/>
          <p:nvPr/>
        </p:nvGrpSpPr>
        <p:grpSpPr>
          <a:xfrm>
            <a:off x="2177482" y="1866861"/>
            <a:ext cx="1113938" cy="901845"/>
            <a:chOff x="2201335" y="2129255"/>
            <a:chExt cx="1113938" cy="901845"/>
          </a:xfrm>
        </p:grpSpPr>
        <p:pic>
          <p:nvPicPr>
            <p:cNvPr id="718" name="Google Shape;718;p51"/>
            <p:cNvPicPr preferRelativeResize="0"/>
            <p:nvPr/>
          </p:nvPicPr>
          <p:blipFill rotWithShape="1">
            <a:blip r:embed="rId5">
              <a:alphaModFix/>
            </a:blip>
            <a:srcRect/>
            <a:stretch/>
          </p:blipFill>
          <p:spPr>
            <a:xfrm>
              <a:off x="2975291" y="2131945"/>
              <a:ext cx="339982" cy="319167"/>
            </a:xfrm>
            <a:prstGeom prst="rect">
              <a:avLst/>
            </a:prstGeom>
            <a:noFill/>
            <a:ln w="9525" cap="flat" cmpd="sng">
              <a:solidFill>
                <a:schemeClr val="dk1"/>
              </a:solidFill>
              <a:prstDash val="solid"/>
              <a:round/>
              <a:headEnd type="none" w="sm" len="sm"/>
              <a:tailEnd type="none" w="sm" len="sm"/>
            </a:ln>
          </p:spPr>
        </p:pic>
        <p:grpSp>
          <p:nvGrpSpPr>
            <p:cNvPr id="719" name="Google Shape;719;p51"/>
            <p:cNvGrpSpPr/>
            <p:nvPr/>
          </p:nvGrpSpPr>
          <p:grpSpPr>
            <a:xfrm>
              <a:off x="2201335" y="2129255"/>
              <a:ext cx="962025" cy="901845"/>
              <a:chOff x="4412456" y="1817947"/>
              <a:chExt cx="962025" cy="901845"/>
            </a:xfrm>
          </p:grpSpPr>
          <p:pic>
            <p:nvPicPr>
              <p:cNvPr id="720" name="Google Shape;720;p51"/>
              <p:cNvPicPr preferRelativeResize="0"/>
              <p:nvPr/>
            </p:nvPicPr>
            <p:blipFill rotWithShape="1">
              <a:blip r:embed="rId6">
                <a:alphaModFix/>
              </a:blip>
              <a:srcRect/>
              <a:stretch/>
            </p:blipFill>
            <p:spPr>
              <a:xfrm>
                <a:off x="4490906" y="1817947"/>
                <a:ext cx="757575" cy="622080"/>
              </a:xfrm>
              <a:prstGeom prst="rect">
                <a:avLst/>
              </a:prstGeom>
              <a:noFill/>
              <a:ln>
                <a:noFill/>
              </a:ln>
            </p:spPr>
          </p:pic>
          <p:sp>
            <p:nvSpPr>
              <p:cNvPr id="700" name="Google Shape;700;p51"/>
              <p:cNvSpPr txBox="1"/>
              <p:nvPr/>
            </p:nvSpPr>
            <p:spPr>
              <a:xfrm flipH="1">
                <a:off x="4412456" y="2412015"/>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Seller</a:t>
                </a:r>
                <a:endParaRPr sz="1400" b="0" i="0" u="none" strike="noStrike" cap="none">
                  <a:solidFill>
                    <a:srgbClr val="00B050"/>
                  </a:solidFill>
                  <a:latin typeface="Open Sans SemiBold"/>
                  <a:ea typeface="Open Sans SemiBold"/>
                  <a:cs typeface="Open Sans SemiBold"/>
                  <a:sym typeface="Open Sans SemiBold"/>
                </a:endParaRPr>
              </a:p>
            </p:txBody>
          </p:sp>
        </p:grpSp>
      </p:grpSp>
      <p:grpSp>
        <p:nvGrpSpPr>
          <p:cNvPr id="721" name="Google Shape;721;p51"/>
          <p:cNvGrpSpPr/>
          <p:nvPr/>
        </p:nvGrpSpPr>
        <p:grpSpPr>
          <a:xfrm>
            <a:off x="8843436" y="1904278"/>
            <a:ext cx="1148947" cy="864273"/>
            <a:chOff x="8835485" y="2197342"/>
            <a:chExt cx="1148947" cy="864273"/>
          </a:xfrm>
        </p:grpSpPr>
        <p:pic>
          <p:nvPicPr>
            <p:cNvPr id="722" name="Google Shape;722;p51"/>
            <p:cNvPicPr preferRelativeResize="0"/>
            <p:nvPr/>
          </p:nvPicPr>
          <p:blipFill rotWithShape="1">
            <a:blip r:embed="rId4">
              <a:alphaModFix/>
            </a:blip>
            <a:srcRect/>
            <a:stretch/>
          </p:blipFill>
          <p:spPr>
            <a:xfrm>
              <a:off x="9635487" y="2197342"/>
              <a:ext cx="348945" cy="309777"/>
            </a:xfrm>
            <a:prstGeom prst="rect">
              <a:avLst/>
            </a:prstGeom>
            <a:noFill/>
            <a:ln w="9525" cap="flat" cmpd="sng">
              <a:solidFill>
                <a:schemeClr val="dk1"/>
              </a:solidFill>
              <a:prstDash val="solid"/>
              <a:round/>
              <a:headEnd type="none" w="sm" len="sm"/>
              <a:tailEnd type="none" w="sm" len="sm"/>
            </a:ln>
          </p:spPr>
        </p:pic>
        <p:grpSp>
          <p:nvGrpSpPr>
            <p:cNvPr id="723" name="Google Shape;723;p51"/>
            <p:cNvGrpSpPr/>
            <p:nvPr/>
          </p:nvGrpSpPr>
          <p:grpSpPr>
            <a:xfrm>
              <a:off x="8835485" y="2206912"/>
              <a:ext cx="1000125" cy="854703"/>
              <a:chOff x="4374356" y="416318"/>
              <a:chExt cx="1000125" cy="854703"/>
            </a:xfrm>
          </p:grpSpPr>
          <p:pic>
            <p:nvPicPr>
              <p:cNvPr id="724" name="Google Shape;724;p51"/>
              <p:cNvPicPr preferRelativeResize="0"/>
              <p:nvPr/>
            </p:nvPicPr>
            <p:blipFill rotWithShape="1">
              <a:blip r:embed="rId7">
                <a:alphaModFix/>
              </a:blip>
              <a:srcRect/>
              <a:stretch/>
            </p:blipFill>
            <p:spPr>
              <a:xfrm>
                <a:off x="4374356" y="416318"/>
                <a:ext cx="874125" cy="641520"/>
              </a:xfrm>
              <a:prstGeom prst="rect">
                <a:avLst/>
              </a:prstGeom>
              <a:noFill/>
              <a:ln>
                <a:noFill/>
              </a:ln>
            </p:spPr>
          </p:pic>
          <p:sp>
            <p:nvSpPr>
              <p:cNvPr id="703" name="Google Shape;703;p51"/>
              <p:cNvSpPr txBox="1"/>
              <p:nvPr/>
            </p:nvSpPr>
            <p:spPr>
              <a:xfrm flipH="1">
                <a:off x="4412456" y="963244"/>
                <a:ext cx="962025"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Buyer</a:t>
                </a:r>
                <a:endParaRPr sz="1400" b="0" i="0" u="none" strike="noStrike" cap="none">
                  <a:solidFill>
                    <a:srgbClr val="00B050"/>
                  </a:solidFill>
                  <a:latin typeface="Open Sans SemiBold"/>
                  <a:ea typeface="Open Sans SemiBold"/>
                  <a:cs typeface="Open Sans SemiBold"/>
                  <a:sym typeface="Open Sans SemiBold"/>
                </a:endParaRPr>
              </a:p>
            </p:txBody>
          </p:sp>
        </p:grpSp>
      </p:grpSp>
      <p:grpSp>
        <p:nvGrpSpPr>
          <p:cNvPr id="725" name="Google Shape;725;p51"/>
          <p:cNvGrpSpPr/>
          <p:nvPr/>
        </p:nvGrpSpPr>
        <p:grpSpPr>
          <a:xfrm>
            <a:off x="4040195" y="4980562"/>
            <a:ext cx="1221337" cy="1141557"/>
            <a:chOff x="5759878" y="3150285"/>
            <a:chExt cx="1221337" cy="1141557"/>
          </a:xfrm>
        </p:grpSpPr>
        <p:pic>
          <p:nvPicPr>
            <p:cNvPr id="726" name="Google Shape;726;p51"/>
            <p:cNvPicPr preferRelativeResize="0"/>
            <p:nvPr/>
          </p:nvPicPr>
          <p:blipFill rotWithShape="1">
            <a:blip r:embed="rId8">
              <a:alphaModFix/>
            </a:blip>
            <a:srcRect/>
            <a:stretch/>
          </p:blipFill>
          <p:spPr>
            <a:xfrm>
              <a:off x="5759878" y="3150285"/>
              <a:ext cx="912975" cy="612360"/>
            </a:xfrm>
            <a:prstGeom prst="rect">
              <a:avLst/>
            </a:prstGeom>
            <a:noFill/>
            <a:ln>
              <a:noFill/>
            </a:ln>
          </p:spPr>
        </p:pic>
        <p:sp>
          <p:nvSpPr>
            <p:cNvPr id="727" name="Google Shape;727;p51"/>
            <p:cNvSpPr txBox="1"/>
            <p:nvPr/>
          </p:nvSpPr>
          <p:spPr>
            <a:xfrm flipH="1">
              <a:off x="5773958" y="3768622"/>
              <a:ext cx="1207257"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Business</a:t>
              </a:r>
              <a:br>
                <a:rPr lang="sv-SE" sz="1400" b="0" i="0" u="none" strike="noStrike" cap="none">
                  <a:solidFill>
                    <a:srgbClr val="00B050"/>
                  </a:solidFill>
                  <a:latin typeface="Open Sans SemiBold"/>
                  <a:ea typeface="Open Sans SemiBold"/>
                  <a:cs typeface="Open Sans SemiBold"/>
                  <a:sym typeface="Open Sans SemiBold"/>
                </a:rPr>
              </a:br>
              <a:r>
                <a:rPr lang="sv-SE" sz="1400" b="0" i="0" u="none" strike="noStrike" cap="none">
                  <a:solidFill>
                    <a:srgbClr val="00B050"/>
                  </a:solidFill>
                  <a:latin typeface="Open Sans SemiBold"/>
                  <a:ea typeface="Open Sans SemiBold"/>
                  <a:cs typeface="Open Sans SemiBold"/>
                  <a:sym typeface="Open Sans SemiBold"/>
                </a:rPr>
                <a:t>registry</a:t>
              </a:r>
              <a:endParaRPr sz="1400" b="0" i="0" u="none" strike="noStrike" cap="none">
                <a:solidFill>
                  <a:srgbClr val="00B050"/>
                </a:solidFill>
                <a:latin typeface="Open Sans SemiBold"/>
                <a:ea typeface="Open Sans SemiBold"/>
                <a:cs typeface="Open Sans SemiBold"/>
                <a:sym typeface="Open Sans SemiBold"/>
              </a:endParaRPr>
            </a:p>
          </p:txBody>
        </p:sp>
      </p:grpSp>
      <p:grpSp>
        <p:nvGrpSpPr>
          <p:cNvPr id="728" name="Google Shape;728;p51"/>
          <p:cNvGrpSpPr/>
          <p:nvPr/>
        </p:nvGrpSpPr>
        <p:grpSpPr>
          <a:xfrm>
            <a:off x="8495592" y="4952370"/>
            <a:ext cx="1221337" cy="1141557"/>
            <a:chOff x="5759878" y="3150285"/>
            <a:chExt cx="1221337" cy="1141557"/>
          </a:xfrm>
        </p:grpSpPr>
        <p:pic>
          <p:nvPicPr>
            <p:cNvPr id="729" name="Google Shape;729;p51"/>
            <p:cNvPicPr preferRelativeResize="0"/>
            <p:nvPr/>
          </p:nvPicPr>
          <p:blipFill rotWithShape="1">
            <a:blip r:embed="rId8">
              <a:alphaModFix/>
            </a:blip>
            <a:srcRect/>
            <a:stretch/>
          </p:blipFill>
          <p:spPr>
            <a:xfrm>
              <a:off x="5759878" y="3150285"/>
              <a:ext cx="912975" cy="612360"/>
            </a:xfrm>
            <a:prstGeom prst="rect">
              <a:avLst/>
            </a:prstGeom>
            <a:noFill/>
            <a:ln>
              <a:noFill/>
            </a:ln>
          </p:spPr>
        </p:pic>
        <p:sp>
          <p:nvSpPr>
            <p:cNvPr id="730" name="Google Shape;730;p51"/>
            <p:cNvSpPr txBox="1"/>
            <p:nvPr/>
          </p:nvSpPr>
          <p:spPr>
            <a:xfrm flipH="1">
              <a:off x="5773958" y="3768622"/>
              <a:ext cx="1207257"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Business</a:t>
              </a:r>
              <a:br>
                <a:rPr lang="sv-SE" sz="1400" b="0" i="0" u="none" strike="noStrike" cap="none">
                  <a:solidFill>
                    <a:srgbClr val="00B050"/>
                  </a:solidFill>
                  <a:latin typeface="Open Sans SemiBold"/>
                  <a:ea typeface="Open Sans SemiBold"/>
                  <a:cs typeface="Open Sans SemiBold"/>
                  <a:sym typeface="Open Sans SemiBold"/>
                </a:rPr>
              </a:br>
              <a:r>
                <a:rPr lang="sv-SE" sz="1400" b="0" i="0" u="none" strike="noStrike" cap="none">
                  <a:solidFill>
                    <a:srgbClr val="00B050"/>
                  </a:solidFill>
                  <a:latin typeface="Open Sans SemiBold"/>
                  <a:ea typeface="Open Sans SemiBold"/>
                  <a:cs typeface="Open Sans SemiBold"/>
                  <a:sym typeface="Open Sans SemiBold"/>
                </a:rPr>
                <a:t>registry</a:t>
              </a:r>
              <a:endParaRPr sz="1400" b="0" i="0" u="none" strike="noStrike" cap="none">
                <a:solidFill>
                  <a:srgbClr val="00B050"/>
                </a:solidFill>
                <a:latin typeface="Open Sans SemiBold"/>
                <a:ea typeface="Open Sans SemiBold"/>
                <a:cs typeface="Open Sans SemiBold"/>
                <a:sym typeface="Open Sans SemiBold"/>
              </a:endParaRPr>
            </a:p>
          </p:txBody>
        </p:sp>
      </p:grpSp>
      <p:grpSp>
        <p:nvGrpSpPr>
          <p:cNvPr id="731" name="Google Shape;731;p51"/>
          <p:cNvGrpSpPr/>
          <p:nvPr/>
        </p:nvGrpSpPr>
        <p:grpSpPr>
          <a:xfrm>
            <a:off x="2303848" y="4988530"/>
            <a:ext cx="1207257" cy="926114"/>
            <a:chOff x="4656552" y="3701987"/>
            <a:chExt cx="1207257" cy="926114"/>
          </a:xfrm>
        </p:grpSpPr>
        <p:pic>
          <p:nvPicPr>
            <p:cNvPr id="732" name="Google Shape;732;p51"/>
            <p:cNvPicPr preferRelativeResize="0"/>
            <p:nvPr/>
          </p:nvPicPr>
          <p:blipFill rotWithShape="1">
            <a:blip r:embed="rId9">
              <a:alphaModFix/>
            </a:blip>
            <a:srcRect/>
            <a:stretch/>
          </p:blipFill>
          <p:spPr>
            <a:xfrm>
              <a:off x="4821131" y="3701987"/>
              <a:ext cx="854700" cy="670680"/>
            </a:xfrm>
            <a:prstGeom prst="rect">
              <a:avLst/>
            </a:prstGeom>
            <a:noFill/>
            <a:ln>
              <a:noFill/>
            </a:ln>
          </p:spPr>
        </p:pic>
        <p:sp>
          <p:nvSpPr>
            <p:cNvPr id="733" name="Google Shape;733;p51"/>
            <p:cNvSpPr txBox="1"/>
            <p:nvPr/>
          </p:nvSpPr>
          <p:spPr>
            <a:xfrm flipH="1">
              <a:off x="4656552" y="4320324"/>
              <a:ext cx="1207257"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Tax agency</a:t>
              </a:r>
              <a:endParaRPr sz="1400" b="0" i="0" u="none" strike="noStrike" cap="none">
                <a:solidFill>
                  <a:srgbClr val="00B050"/>
                </a:solidFill>
                <a:latin typeface="Open Sans SemiBold"/>
                <a:ea typeface="Open Sans SemiBold"/>
                <a:cs typeface="Open Sans SemiBold"/>
                <a:sym typeface="Open Sans SemiBold"/>
              </a:endParaRPr>
            </a:p>
          </p:txBody>
        </p:sp>
      </p:grpSp>
      <p:grpSp>
        <p:nvGrpSpPr>
          <p:cNvPr id="734" name="Google Shape;734;p51"/>
          <p:cNvGrpSpPr/>
          <p:nvPr/>
        </p:nvGrpSpPr>
        <p:grpSpPr>
          <a:xfrm>
            <a:off x="6748144" y="4971740"/>
            <a:ext cx="1207257" cy="926114"/>
            <a:chOff x="4656552" y="3701987"/>
            <a:chExt cx="1207257" cy="926114"/>
          </a:xfrm>
        </p:grpSpPr>
        <p:pic>
          <p:nvPicPr>
            <p:cNvPr id="735" name="Google Shape;735;p51"/>
            <p:cNvPicPr preferRelativeResize="0"/>
            <p:nvPr/>
          </p:nvPicPr>
          <p:blipFill rotWithShape="1">
            <a:blip r:embed="rId9">
              <a:alphaModFix/>
            </a:blip>
            <a:srcRect/>
            <a:stretch/>
          </p:blipFill>
          <p:spPr>
            <a:xfrm>
              <a:off x="4821131" y="3701987"/>
              <a:ext cx="854700" cy="670680"/>
            </a:xfrm>
            <a:prstGeom prst="rect">
              <a:avLst/>
            </a:prstGeom>
            <a:noFill/>
            <a:ln>
              <a:noFill/>
            </a:ln>
          </p:spPr>
        </p:pic>
        <p:sp>
          <p:nvSpPr>
            <p:cNvPr id="736" name="Google Shape;736;p51"/>
            <p:cNvSpPr txBox="1"/>
            <p:nvPr/>
          </p:nvSpPr>
          <p:spPr>
            <a:xfrm flipH="1">
              <a:off x="4656552" y="4320324"/>
              <a:ext cx="1207257"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Tax agency</a:t>
              </a:r>
              <a:endParaRPr sz="1400" b="0" i="0" u="none" strike="noStrike" cap="none">
                <a:solidFill>
                  <a:srgbClr val="00B050"/>
                </a:solidFill>
                <a:latin typeface="Open Sans SemiBold"/>
                <a:ea typeface="Open Sans SemiBold"/>
                <a:cs typeface="Open Sans SemiBold"/>
                <a:sym typeface="Open Sans SemiBold"/>
              </a:endParaRPr>
            </a:p>
          </p:txBody>
        </p:sp>
      </p:grpSp>
      <p:cxnSp>
        <p:nvCxnSpPr>
          <p:cNvPr id="737" name="Google Shape;737;p51"/>
          <p:cNvCxnSpPr>
            <a:stCxn id="677" idx="2"/>
            <a:endCxn id="688" idx="7"/>
          </p:cNvCxnSpPr>
          <p:nvPr/>
        </p:nvCxnSpPr>
        <p:spPr>
          <a:xfrm>
            <a:off x="6043827" y="3449367"/>
            <a:ext cx="3001800" cy="12861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52"/>
          <p:cNvSpPr txBox="1">
            <a:spLocks noGrp="1"/>
          </p:cNvSpPr>
          <p:nvPr>
            <p:ph type="title" idx="4294967295"/>
          </p:nvPr>
        </p:nvSpPr>
        <p:spPr>
          <a:xfrm>
            <a:off x="1870824" y="488075"/>
            <a:ext cx="9615600" cy="881746"/>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F3F3F"/>
              </a:buClr>
              <a:buSzPts val="4400"/>
              <a:buFont typeface="Open Sans Light"/>
              <a:buNone/>
            </a:pPr>
            <a:r>
              <a:rPr lang="sv-SE">
                <a:latin typeface="Open Sans Light"/>
                <a:ea typeface="Open Sans Light"/>
                <a:cs typeface="Open Sans Light"/>
                <a:sym typeface="Open Sans Light"/>
              </a:rPr>
              <a:t>Readiness for Business system API and eAddressing</a:t>
            </a:r>
            <a:endParaRPr/>
          </a:p>
        </p:txBody>
      </p:sp>
      <p:sp>
        <p:nvSpPr>
          <p:cNvPr id="743" name="Google Shape;743;p52"/>
          <p:cNvSpPr txBox="1">
            <a:spLocks noGrp="1"/>
          </p:cNvSpPr>
          <p:nvPr>
            <p:ph type="body" idx="4294967295"/>
          </p:nvPr>
        </p:nvSpPr>
        <p:spPr>
          <a:xfrm>
            <a:off x="1114697" y="1617433"/>
            <a:ext cx="4620580" cy="4591777"/>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1800"/>
              <a:buNone/>
            </a:pPr>
            <a:r>
              <a:rPr lang="sv-SE" sz="1096" b="1"/>
              <a:t>Goal</a:t>
            </a:r>
            <a:endParaRPr sz="1433"/>
          </a:p>
          <a:p>
            <a:pPr marL="114300" lvl="0" indent="0" algn="l" rtl="0">
              <a:lnSpc>
                <a:spcPct val="100000"/>
              </a:lnSpc>
              <a:spcBef>
                <a:spcPts val="1000"/>
              </a:spcBef>
              <a:spcAft>
                <a:spcPts val="0"/>
              </a:spcAft>
              <a:buSzPts val="1800"/>
              <a:buNone/>
            </a:pPr>
            <a:r>
              <a:rPr lang="sv-SE" sz="1096"/>
              <a:t>Enable standardized ways for integration while supporting portability of business data without customization</a:t>
            </a:r>
            <a:endParaRPr sz="1433"/>
          </a:p>
          <a:p>
            <a:pPr marL="114300" lvl="0" indent="0" algn="l" rtl="0">
              <a:lnSpc>
                <a:spcPct val="100000"/>
              </a:lnSpc>
              <a:spcBef>
                <a:spcPts val="1000"/>
              </a:spcBef>
              <a:spcAft>
                <a:spcPts val="0"/>
              </a:spcAft>
              <a:buSzPts val="1800"/>
              <a:buNone/>
            </a:pPr>
            <a:r>
              <a:rPr lang="sv-SE" sz="1096" b="1"/>
              <a:t>Steps</a:t>
            </a:r>
            <a:endParaRPr sz="1433"/>
          </a:p>
          <a:p>
            <a:pPr marL="457200" lvl="0" indent="-342900" algn="l" rtl="0">
              <a:lnSpc>
                <a:spcPct val="100000"/>
              </a:lnSpc>
              <a:spcBef>
                <a:spcPts val="1000"/>
              </a:spcBef>
              <a:spcAft>
                <a:spcPts val="0"/>
              </a:spcAft>
              <a:buClr>
                <a:srgbClr val="3F3F3F"/>
              </a:buClr>
              <a:buSzPts val="1800"/>
              <a:buChar char="•"/>
            </a:pPr>
            <a:r>
              <a:rPr lang="sv-SE" sz="1096"/>
              <a:t>a standardized service, API, for accessing transactional data from a business  </a:t>
            </a:r>
            <a:endParaRPr sz="1096"/>
          </a:p>
          <a:p>
            <a:pPr marL="457200" lvl="0" indent="-342900" algn="l" rtl="0">
              <a:lnSpc>
                <a:spcPct val="100000"/>
              </a:lnSpc>
              <a:spcBef>
                <a:spcPts val="1000"/>
              </a:spcBef>
              <a:spcAft>
                <a:spcPts val="0"/>
              </a:spcAft>
              <a:buClr>
                <a:srgbClr val="3F3F3F"/>
              </a:buClr>
              <a:buSzPts val="1800"/>
              <a:buChar char="•"/>
            </a:pPr>
            <a:r>
              <a:rPr lang="sv-SE" sz="1096"/>
              <a:t>a (standardized) role based authorization service for the businesses to grant access to different parties to read/write data </a:t>
            </a:r>
            <a:endParaRPr sz="1096"/>
          </a:p>
          <a:p>
            <a:pPr marL="457200" lvl="0" indent="-342900" algn="l" rtl="0">
              <a:lnSpc>
                <a:spcPct val="100000"/>
              </a:lnSpc>
              <a:spcBef>
                <a:spcPts val="1000"/>
              </a:spcBef>
              <a:spcAft>
                <a:spcPts val="0"/>
              </a:spcAft>
              <a:buClr>
                <a:srgbClr val="3F3F3F"/>
              </a:buClr>
              <a:buSzPts val="1800"/>
              <a:buChar char="•"/>
            </a:pPr>
            <a:r>
              <a:rPr lang="sv-SE" sz="1096"/>
              <a:t>implement a standardized format for transferring detailed bookkeeping data between systems (portability)  </a:t>
            </a:r>
            <a:endParaRPr sz="1096"/>
          </a:p>
          <a:p>
            <a:pPr marL="114300" lvl="0" indent="0" algn="l" rtl="0">
              <a:lnSpc>
                <a:spcPct val="100000"/>
              </a:lnSpc>
              <a:spcBef>
                <a:spcPts val="1000"/>
              </a:spcBef>
              <a:spcAft>
                <a:spcPts val="0"/>
              </a:spcAft>
              <a:buClr>
                <a:srgbClr val="3F3F3F"/>
              </a:buClr>
              <a:buSzPts val="1800"/>
              <a:buNone/>
            </a:pPr>
            <a:r>
              <a:rPr lang="sv-SE" sz="1074" b="1"/>
              <a:t>Ready for adoption: low</a:t>
            </a:r>
            <a:endParaRPr sz="1074" b="1"/>
          </a:p>
          <a:p>
            <a:pPr marL="457200" lvl="0" indent="-355600" algn="l" rtl="0">
              <a:lnSpc>
                <a:spcPct val="100000"/>
              </a:lnSpc>
              <a:spcBef>
                <a:spcPts val="1000"/>
              </a:spcBef>
              <a:spcAft>
                <a:spcPts val="0"/>
              </a:spcAft>
              <a:buSzPts val="2000"/>
              <a:buChar char="•"/>
            </a:pPr>
            <a:r>
              <a:rPr lang="sv-SE" sz="1074"/>
              <a:t>Bookkeeping standards are implemented by the business systems, but implementation is nation-specific and not Nordic. </a:t>
            </a:r>
            <a:endParaRPr/>
          </a:p>
          <a:p>
            <a:pPr marL="457200" lvl="0" indent="-355600" algn="l" rtl="0">
              <a:lnSpc>
                <a:spcPct val="100000"/>
              </a:lnSpc>
              <a:spcBef>
                <a:spcPts val="1000"/>
              </a:spcBef>
              <a:spcAft>
                <a:spcPts val="0"/>
              </a:spcAft>
              <a:buSzPts val="2000"/>
              <a:buChar char="•"/>
            </a:pPr>
            <a:r>
              <a:rPr lang="sv-SE" sz="1074"/>
              <a:t>Lack of a common chart of accounts hampers portability</a:t>
            </a:r>
            <a:endParaRPr sz="1550"/>
          </a:p>
          <a:p>
            <a:pPr marL="457200" lvl="0" indent="-355600" algn="l" rtl="0">
              <a:lnSpc>
                <a:spcPct val="100000"/>
              </a:lnSpc>
              <a:spcBef>
                <a:spcPts val="1000"/>
              </a:spcBef>
              <a:spcAft>
                <a:spcPts val="0"/>
              </a:spcAft>
              <a:buSzPts val="2000"/>
              <a:buChar char="•"/>
            </a:pPr>
            <a:r>
              <a:rPr lang="sv-SE" sz="1074"/>
              <a:t>Common business services are not fully interoperable and need further development in services supporting portability</a:t>
            </a:r>
            <a:endParaRPr sz="1074"/>
          </a:p>
          <a:p>
            <a:pPr marL="457200" lvl="0" indent="-228600" algn="l" rtl="0">
              <a:lnSpc>
                <a:spcPct val="100000"/>
              </a:lnSpc>
              <a:spcBef>
                <a:spcPts val="1000"/>
              </a:spcBef>
              <a:spcAft>
                <a:spcPts val="0"/>
              </a:spcAft>
              <a:buSzPts val="2000"/>
              <a:buNone/>
            </a:pPr>
            <a:endParaRPr sz="1074" b="1"/>
          </a:p>
          <a:p>
            <a:pPr marL="457200" lvl="0" indent="-228600" algn="l" rtl="0">
              <a:lnSpc>
                <a:spcPct val="100000"/>
              </a:lnSpc>
              <a:spcBef>
                <a:spcPts val="1000"/>
              </a:spcBef>
              <a:spcAft>
                <a:spcPts val="0"/>
              </a:spcAft>
              <a:buClr>
                <a:srgbClr val="3F3F3F"/>
              </a:buClr>
              <a:buSzPts val="1800"/>
              <a:buNone/>
            </a:pPr>
            <a:endParaRPr sz="1433"/>
          </a:p>
        </p:txBody>
      </p:sp>
      <p:sp>
        <p:nvSpPr>
          <p:cNvPr id="744" name="Google Shape;744;p52"/>
          <p:cNvSpPr txBox="1">
            <a:spLocks noGrp="1"/>
          </p:cNvSpPr>
          <p:nvPr>
            <p:ph type="body" idx="4294967295"/>
          </p:nvPr>
        </p:nvSpPr>
        <p:spPr>
          <a:xfrm>
            <a:off x="6334883" y="1590552"/>
            <a:ext cx="4860925" cy="4044950"/>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2000"/>
              <a:buNone/>
            </a:pPr>
            <a:r>
              <a:rPr lang="sv-SE" sz="1400" b="1"/>
              <a:t>Possible Application or technical services required</a:t>
            </a:r>
            <a:endParaRPr sz="1400" b="1"/>
          </a:p>
        </p:txBody>
      </p:sp>
      <p:sp>
        <p:nvSpPr>
          <p:cNvPr id="745" name="Google Shape;745;p52"/>
          <p:cNvSpPr/>
          <p:nvPr/>
        </p:nvSpPr>
        <p:spPr>
          <a:xfrm>
            <a:off x="6539638" y="2105805"/>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Common Business API lookup</a:t>
            </a:r>
            <a:endParaRPr sz="1050" b="1" i="0" u="none" strike="noStrike" cap="none">
              <a:solidFill>
                <a:schemeClr val="lt1"/>
              </a:solidFill>
              <a:latin typeface="Open Sans Light"/>
              <a:ea typeface="Open Sans Light"/>
              <a:cs typeface="Open Sans Light"/>
              <a:sym typeface="Open Sans Light"/>
            </a:endParaRPr>
          </a:p>
        </p:txBody>
      </p:sp>
      <p:sp>
        <p:nvSpPr>
          <p:cNvPr id="746" name="Google Shape;746;p52"/>
          <p:cNvSpPr/>
          <p:nvPr/>
        </p:nvSpPr>
        <p:spPr>
          <a:xfrm>
            <a:off x="7652492" y="2105805"/>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eAddress registry</a:t>
            </a:r>
            <a:endParaRPr sz="1050" b="1" i="0" u="none" strike="noStrike" cap="none">
              <a:solidFill>
                <a:schemeClr val="lt1"/>
              </a:solidFill>
              <a:latin typeface="Open Sans Light"/>
              <a:ea typeface="Open Sans Light"/>
              <a:cs typeface="Open Sans Light"/>
              <a:sym typeface="Open Sans Light"/>
            </a:endParaRPr>
          </a:p>
        </p:txBody>
      </p:sp>
      <p:sp>
        <p:nvSpPr>
          <p:cNvPr id="747" name="Google Shape;747;p52"/>
          <p:cNvSpPr/>
          <p:nvPr/>
        </p:nvSpPr>
        <p:spPr>
          <a:xfrm>
            <a:off x="8765346" y="2105805"/>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Transaction API</a:t>
            </a:r>
            <a:endParaRPr sz="1400" b="0" i="0" u="none" strike="noStrike" cap="none">
              <a:solidFill>
                <a:srgbClr val="000000"/>
              </a:solidFill>
              <a:latin typeface="Arial"/>
              <a:ea typeface="Arial"/>
              <a:cs typeface="Arial"/>
              <a:sym typeface="Arial"/>
            </a:endParaRPr>
          </a:p>
        </p:txBody>
      </p:sp>
      <p:sp>
        <p:nvSpPr>
          <p:cNvPr id="748" name="Google Shape;748;p52"/>
          <p:cNvSpPr/>
          <p:nvPr/>
        </p:nvSpPr>
        <p:spPr>
          <a:xfrm>
            <a:off x="6539638" y="2773051"/>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Authorization service</a:t>
            </a:r>
            <a:endParaRPr sz="1400" b="0" i="0" u="none" strike="noStrike" cap="none">
              <a:solidFill>
                <a:srgbClr val="000000"/>
              </a:solidFill>
              <a:latin typeface="Arial"/>
              <a:ea typeface="Arial"/>
              <a:cs typeface="Arial"/>
              <a:sym typeface="Arial"/>
            </a:endParaRPr>
          </a:p>
        </p:txBody>
      </p:sp>
      <p:sp>
        <p:nvSpPr>
          <p:cNvPr id="749" name="Google Shape;749;p52"/>
          <p:cNvSpPr/>
          <p:nvPr/>
        </p:nvSpPr>
        <p:spPr>
          <a:xfrm>
            <a:off x="7670989" y="2773049"/>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Bookkeeping stardards</a:t>
            </a:r>
            <a:endParaRPr sz="1050" b="1" i="0" u="none" strike="noStrike" cap="none">
              <a:solidFill>
                <a:schemeClr val="lt1"/>
              </a:solidFill>
              <a:latin typeface="Open Sans Light"/>
              <a:ea typeface="Open Sans Light"/>
              <a:cs typeface="Open Sans Light"/>
              <a:sym typeface="Open Sans Light"/>
            </a:endParaRPr>
          </a:p>
        </p:txBody>
      </p:sp>
      <p:sp>
        <p:nvSpPr>
          <p:cNvPr id="750" name="Google Shape;750;p52"/>
          <p:cNvSpPr/>
          <p:nvPr/>
        </p:nvSpPr>
        <p:spPr>
          <a:xfrm>
            <a:off x="9974638" y="2105805"/>
            <a:ext cx="300147" cy="1250695"/>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51" name="Google Shape;751;p52"/>
          <p:cNvSpPr txBox="1"/>
          <p:nvPr/>
        </p:nvSpPr>
        <p:spPr>
          <a:xfrm>
            <a:off x="10336242" y="2469537"/>
            <a:ext cx="11271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Services for SME’s</a:t>
            </a:r>
            <a:endParaRPr sz="1400" b="0" i="0" u="none" strike="noStrike" cap="none">
              <a:solidFill>
                <a:srgbClr val="000000"/>
              </a:solidFill>
              <a:latin typeface="Open Sans"/>
              <a:ea typeface="Open Sans"/>
              <a:cs typeface="Open Sans"/>
              <a:sym typeface="Open Sans"/>
            </a:endParaRPr>
          </a:p>
        </p:txBody>
      </p:sp>
      <p:sp>
        <p:nvSpPr>
          <p:cNvPr id="752" name="Google Shape;752;p52"/>
          <p:cNvSpPr/>
          <p:nvPr/>
        </p:nvSpPr>
        <p:spPr>
          <a:xfrm>
            <a:off x="9994720" y="3521855"/>
            <a:ext cx="341528" cy="583451"/>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53" name="Google Shape;753;p52"/>
          <p:cNvSpPr txBox="1"/>
          <p:nvPr/>
        </p:nvSpPr>
        <p:spPr>
          <a:xfrm>
            <a:off x="10336250" y="3521844"/>
            <a:ext cx="13026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Government agency services</a:t>
            </a:r>
            <a:endParaRPr sz="1400" b="0" i="0" u="none" strike="noStrike" cap="none">
              <a:solidFill>
                <a:srgbClr val="000000"/>
              </a:solidFill>
              <a:latin typeface="Open Sans"/>
              <a:ea typeface="Open Sans"/>
              <a:cs typeface="Open Sans"/>
              <a:sym typeface="Open Sans"/>
            </a:endParaRPr>
          </a:p>
        </p:txBody>
      </p:sp>
      <p:sp>
        <p:nvSpPr>
          <p:cNvPr id="754" name="Google Shape;754;p52"/>
          <p:cNvSpPr/>
          <p:nvPr/>
        </p:nvSpPr>
        <p:spPr>
          <a:xfrm>
            <a:off x="7711544" y="3509944"/>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Business Transactions API</a:t>
            </a:r>
            <a:endParaRPr sz="1400" b="0" i="0" u="none" strike="noStrike" cap="none">
              <a:solidFill>
                <a:srgbClr val="000000"/>
              </a:solidFill>
              <a:latin typeface="Arial"/>
              <a:ea typeface="Arial"/>
              <a:cs typeface="Arial"/>
              <a:sym typeface="Arial"/>
            </a:endParaRPr>
          </a:p>
        </p:txBody>
      </p:sp>
      <p:sp>
        <p:nvSpPr>
          <p:cNvPr id="755" name="Google Shape;755;p52"/>
          <p:cNvSpPr/>
          <p:nvPr/>
        </p:nvSpPr>
        <p:spPr>
          <a:xfrm>
            <a:off x="6559720" y="3521855"/>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Common CoA</a:t>
            </a:r>
            <a:endParaRPr sz="1050" b="1" i="0" u="none" strike="noStrike" cap="none">
              <a:solidFill>
                <a:schemeClr val="lt1"/>
              </a:solidFill>
              <a:latin typeface="Open Sans Light"/>
              <a:ea typeface="Open Sans Light"/>
              <a:cs typeface="Open Sans Light"/>
              <a:sym typeface="Open Sans Light"/>
            </a:endParaRPr>
          </a:p>
        </p:txBody>
      </p:sp>
      <p:sp>
        <p:nvSpPr>
          <p:cNvPr id="756" name="Google Shape;756;p52"/>
          <p:cNvSpPr/>
          <p:nvPr/>
        </p:nvSpPr>
        <p:spPr>
          <a:xfrm>
            <a:off x="6532132" y="5351576"/>
            <a:ext cx="294600" cy="1647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757" name="Google Shape;757;p52"/>
          <p:cNvSpPr txBox="1"/>
          <p:nvPr/>
        </p:nvSpPr>
        <p:spPr>
          <a:xfrm>
            <a:off x="6813913" y="5290935"/>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Existing fit or partial fit  solutions</a:t>
            </a:r>
            <a:endParaRPr sz="1200" b="0" i="0" u="none" strike="noStrike" cap="none">
              <a:solidFill>
                <a:srgbClr val="000000"/>
              </a:solidFill>
              <a:latin typeface="Arial"/>
              <a:ea typeface="Arial"/>
              <a:cs typeface="Arial"/>
              <a:sym typeface="Arial"/>
            </a:endParaRPr>
          </a:p>
        </p:txBody>
      </p:sp>
      <p:sp>
        <p:nvSpPr>
          <p:cNvPr id="758" name="Google Shape;758;p52"/>
          <p:cNvSpPr/>
          <p:nvPr/>
        </p:nvSpPr>
        <p:spPr>
          <a:xfrm>
            <a:off x="8859809" y="5366003"/>
            <a:ext cx="294600" cy="1647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759" name="Google Shape;759;p52"/>
          <p:cNvSpPr txBox="1"/>
          <p:nvPr/>
        </p:nvSpPr>
        <p:spPr>
          <a:xfrm>
            <a:off x="9139738" y="5294453"/>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Further development needed</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3"/>
          <p:cNvSpPr txBox="1">
            <a:spLocks noGrp="1"/>
          </p:cNvSpPr>
          <p:nvPr>
            <p:ph type="dt" idx="4294967295"/>
          </p:nvPr>
        </p:nvSpPr>
        <p:spPr>
          <a:xfrm>
            <a:off x="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sv-SE"/>
              <a:t>2020-02-09</a:t>
            </a:r>
            <a:endParaRPr/>
          </a:p>
        </p:txBody>
      </p:sp>
      <p:sp>
        <p:nvSpPr>
          <p:cNvPr id="765" name="Google Shape;765;p53"/>
          <p:cNvSpPr txBox="1">
            <a:spLocks noGrp="1"/>
          </p:cNvSpPr>
          <p:nvPr>
            <p:ph type="title" idx="4294967295"/>
          </p:nvPr>
        </p:nvSpPr>
        <p:spPr>
          <a:xfrm>
            <a:off x="2237973" y="545770"/>
            <a:ext cx="7205662" cy="4968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000"/>
              <a:buNone/>
            </a:pPr>
            <a:r>
              <a:rPr lang="sv-SE" sz="1620"/>
              <a:t>Business system API and eAddressing (continued) – action 2.1.1, 2.2.2</a:t>
            </a:r>
            <a:endParaRPr sz="2430"/>
          </a:p>
        </p:txBody>
      </p:sp>
      <p:sp>
        <p:nvSpPr>
          <p:cNvPr id="766" name="Google Shape;766;p53"/>
          <p:cNvSpPr/>
          <p:nvPr/>
        </p:nvSpPr>
        <p:spPr>
          <a:xfrm>
            <a:off x="5648107" y="1337409"/>
            <a:ext cx="1264218" cy="937941"/>
          </a:xfrm>
          <a:prstGeom prst="roundRect">
            <a:avLst>
              <a:gd name="adj" fmla="val 16667"/>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chemeClr val="lt1"/>
                </a:solidFill>
                <a:latin typeface="Open Sans Light"/>
                <a:ea typeface="Open Sans Light"/>
                <a:cs typeface="Open Sans Light"/>
                <a:sym typeface="Open Sans Light"/>
              </a:rPr>
              <a:t>Business system API lookup service</a:t>
            </a:r>
            <a:endParaRPr sz="1600" b="0" i="0" u="none" strike="noStrike" cap="none">
              <a:solidFill>
                <a:schemeClr val="lt1"/>
              </a:solidFill>
              <a:latin typeface="Open Sans Light"/>
              <a:ea typeface="Open Sans Light"/>
              <a:cs typeface="Open Sans Light"/>
              <a:sym typeface="Open Sans Light"/>
            </a:endParaRPr>
          </a:p>
        </p:txBody>
      </p:sp>
      <p:pic>
        <p:nvPicPr>
          <p:cNvPr id="767" name="Google Shape;767;p53"/>
          <p:cNvPicPr preferRelativeResize="0"/>
          <p:nvPr/>
        </p:nvPicPr>
        <p:blipFill rotWithShape="1">
          <a:blip r:embed="rId3">
            <a:alphaModFix/>
          </a:blip>
          <a:srcRect/>
          <a:stretch/>
        </p:blipFill>
        <p:spPr>
          <a:xfrm>
            <a:off x="3120845" y="1420099"/>
            <a:ext cx="761905" cy="771429"/>
          </a:xfrm>
          <a:prstGeom prst="rect">
            <a:avLst/>
          </a:prstGeom>
          <a:noFill/>
          <a:ln>
            <a:noFill/>
          </a:ln>
        </p:spPr>
      </p:pic>
      <p:cxnSp>
        <p:nvCxnSpPr>
          <p:cNvPr id="768" name="Google Shape;768;p53"/>
          <p:cNvCxnSpPr>
            <a:stCxn id="767" idx="2"/>
            <a:endCxn id="769" idx="0"/>
          </p:cNvCxnSpPr>
          <p:nvPr/>
        </p:nvCxnSpPr>
        <p:spPr>
          <a:xfrm flipH="1">
            <a:off x="3497297" y="2191528"/>
            <a:ext cx="4500" cy="13950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770" name="Google Shape;770;p53"/>
          <p:cNvSpPr txBox="1"/>
          <p:nvPr/>
        </p:nvSpPr>
        <p:spPr>
          <a:xfrm>
            <a:off x="3749814" y="1362116"/>
            <a:ext cx="1593021" cy="46162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lookup </a:t>
            </a:r>
            <a:br>
              <a:rPr lang="sv-SE" sz="1200" b="1" i="1" u="none" strike="noStrike" cap="none">
                <a:solidFill>
                  <a:srgbClr val="3F3F3F"/>
                </a:solidFill>
                <a:latin typeface="Open Sans Light"/>
                <a:ea typeface="Open Sans Light"/>
                <a:cs typeface="Open Sans Light"/>
                <a:sym typeface="Open Sans Light"/>
              </a:rPr>
            </a:br>
            <a:r>
              <a:rPr lang="sv-SE" sz="1200" b="1" i="1" u="none" strike="noStrike" cap="none">
                <a:solidFill>
                  <a:srgbClr val="3F3F3F"/>
                </a:solidFill>
                <a:latin typeface="Open Sans Light"/>
                <a:ea typeface="Open Sans Light"/>
                <a:cs typeface="Open Sans Light"/>
                <a:sym typeface="Open Sans Light"/>
              </a:rPr>
              <a:t>service</a:t>
            </a:r>
            <a:endParaRPr sz="1400" b="0" i="0" u="none" strike="noStrike" cap="none">
              <a:solidFill>
                <a:srgbClr val="000000"/>
              </a:solidFill>
              <a:latin typeface="Arial"/>
              <a:ea typeface="Arial"/>
              <a:cs typeface="Arial"/>
              <a:sym typeface="Arial"/>
            </a:endParaRPr>
          </a:p>
        </p:txBody>
      </p:sp>
      <p:sp>
        <p:nvSpPr>
          <p:cNvPr id="771" name="Google Shape;771;p53"/>
          <p:cNvSpPr txBox="1"/>
          <p:nvPr/>
        </p:nvSpPr>
        <p:spPr>
          <a:xfrm>
            <a:off x="3492418" y="2294758"/>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specification</a:t>
            </a:r>
            <a:endParaRPr sz="1200" b="1" i="1" u="none" strike="noStrike" cap="none">
              <a:solidFill>
                <a:srgbClr val="3F3F3F"/>
              </a:solidFill>
              <a:latin typeface="Open Sans Light"/>
              <a:ea typeface="Open Sans Light"/>
              <a:cs typeface="Open Sans Light"/>
              <a:sym typeface="Open Sans Light"/>
            </a:endParaRPr>
          </a:p>
        </p:txBody>
      </p:sp>
      <p:sp>
        <p:nvSpPr>
          <p:cNvPr id="772" name="Google Shape;772;p53"/>
          <p:cNvSpPr txBox="1"/>
          <p:nvPr/>
        </p:nvSpPr>
        <p:spPr>
          <a:xfrm>
            <a:off x="4726429" y="4036980"/>
            <a:ext cx="290136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Get transactions for audit</a:t>
            </a:r>
            <a:endParaRPr sz="1200" b="0" i="0" u="none" strike="noStrike" cap="none">
              <a:solidFill>
                <a:srgbClr val="3F3F3F"/>
              </a:solidFill>
              <a:latin typeface="Open Sans Light"/>
              <a:ea typeface="Open Sans Light"/>
              <a:cs typeface="Open Sans Light"/>
              <a:sym typeface="Open Sans Light"/>
            </a:endParaRPr>
          </a:p>
        </p:txBody>
      </p:sp>
      <p:cxnSp>
        <p:nvCxnSpPr>
          <p:cNvPr id="773" name="Google Shape;773;p53"/>
          <p:cNvCxnSpPr>
            <a:endCxn id="774" idx="0"/>
          </p:cNvCxnSpPr>
          <p:nvPr/>
        </p:nvCxnSpPr>
        <p:spPr>
          <a:xfrm>
            <a:off x="2656337" y="3109927"/>
            <a:ext cx="0" cy="202800"/>
          </a:xfrm>
          <a:prstGeom prst="straightConnector1">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775" name="Google Shape;775;p53"/>
          <p:cNvSpPr txBox="1"/>
          <p:nvPr/>
        </p:nvSpPr>
        <p:spPr>
          <a:xfrm>
            <a:off x="4739771" y="2890265"/>
            <a:ext cx="216024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Get aggregate information for due diligence purposes </a:t>
            </a:r>
            <a:endParaRPr sz="1400" b="0" i="0" u="none" strike="noStrike" cap="none">
              <a:solidFill>
                <a:srgbClr val="000000"/>
              </a:solidFill>
              <a:latin typeface="Arial"/>
              <a:ea typeface="Arial"/>
              <a:cs typeface="Arial"/>
              <a:sym typeface="Arial"/>
            </a:endParaRPr>
          </a:p>
        </p:txBody>
      </p:sp>
      <p:cxnSp>
        <p:nvCxnSpPr>
          <p:cNvPr id="776" name="Google Shape;776;p53"/>
          <p:cNvCxnSpPr>
            <a:stCxn id="767" idx="3"/>
            <a:endCxn id="766" idx="1"/>
          </p:cNvCxnSpPr>
          <p:nvPr/>
        </p:nvCxnSpPr>
        <p:spPr>
          <a:xfrm>
            <a:off x="3882750" y="1805814"/>
            <a:ext cx="1765500" cy="6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pic>
        <p:nvPicPr>
          <p:cNvPr id="777" name="Google Shape;777;p53"/>
          <p:cNvPicPr preferRelativeResize="0"/>
          <p:nvPr/>
        </p:nvPicPr>
        <p:blipFill rotWithShape="1">
          <a:blip r:embed="rId3">
            <a:alphaModFix/>
          </a:blip>
          <a:srcRect/>
          <a:stretch/>
        </p:blipFill>
        <p:spPr>
          <a:xfrm>
            <a:off x="5496675" y="1218066"/>
            <a:ext cx="321461" cy="296112"/>
          </a:xfrm>
          <a:prstGeom prst="rect">
            <a:avLst/>
          </a:prstGeom>
          <a:noFill/>
          <a:ln>
            <a:noFill/>
          </a:ln>
        </p:spPr>
      </p:pic>
      <p:grpSp>
        <p:nvGrpSpPr>
          <p:cNvPr id="778" name="Google Shape;778;p53"/>
          <p:cNvGrpSpPr/>
          <p:nvPr/>
        </p:nvGrpSpPr>
        <p:grpSpPr>
          <a:xfrm>
            <a:off x="2040103" y="3312727"/>
            <a:ext cx="1529251" cy="701462"/>
            <a:chOff x="2040103" y="3312727"/>
            <a:chExt cx="1529251" cy="701462"/>
          </a:xfrm>
        </p:grpSpPr>
        <p:sp>
          <p:nvSpPr>
            <p:cNvPr id="774" name="Google Shape;774;p53"/>
            <p:cNvSpPr/>
            <p:nvPr/>
          </p:nvSpPr>
          <p:spPr>
            <a:xfrm>
              <a:off x="2040103" y="3312727"/>
              <a:ext cx="1232469" cy="701462"/>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grpSp>
          <p:nvGrpSpPr>
            <p:cNvPr id="779" name="Google Shape;779;p53"/>
            <p:cNvGrpSpPr/>
            <p:nvPr/>
          </p:nvGrpSpPr>
          <p:grpSpPr>
            <a:xfrm>
              <a:off x="3281338" y="3586521"/>
              <a:ext cx="288016" cy="144017"/>
              <a:chOff x="1343488" y="5085183"/>
              <a:chExt cx="288016" cy="144017"/>
            </a:xfrm>
          </p:grpSpPr>
          <p:cxnSp>
            <p:nvCxnSpPr>
              <p:cNvPr id="780" name="Google Shape;780;p53"/>
              <p:cNvCxnSpPr>
                <a:endCxn id="769" idx="2"/>
              </p:cNvCxnSpPr>
              <p:nvPr/>
            </p:nvCxnSpPr>
            <p:spPr>
              <a:xfrm>
                <a:off x="1343488" y="5157191"/>
                <a:ext cx="144000" cy="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117"/>
                  </a:srgbClr>
                </a:outerShdw>
              </a:effectLst>
            </p:spPr>
          </p:cxnSp>
          <p:sp>
            <p:nvSpPr>
              <p:cNvPr id="769" name="Google Shape;769;p53"/>
              <p:cNvSpPr/>
              <p:nvPr/>
            </p:nvSpPr>
            <p:spPr>
              <a:xfrm>
                <a:off x="1487488" y="508518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Open Sans Light"/>
                  <a:ea typeface="Open Sans Light"/>
                  <a:cs typeface="Open Sans Light"/>
                  <a:sym typeface="Open Sans Light"/>
                </a:endParaRPr>
              </a:p>
            </p:txBody>
          </p:sp>
        </p:grpSp>
      </p:grpSp>
      <p:cxnSp>
        <p:nvCxnSpPr>
          <p:cNvPr id="781" name="Google Shape;781;p53"/>
          <p:cNvCxnSpPr>
            <a:endCxn id="769" idx="6"/>
          </p:cNvCxnSpPr>
          <p:nvPr/>
        </p:nvCxnSpPr>
        <p:spPr>
          <a:xfrm flipH="1">
            <a:off x="3569354" y="2880629"/>
            <a:ext cx="4542900" cy="777900"/>
          </a:xfrm>
          <a:prstGeom prst="bentConnector3">
            <a:avLst>
              <a:gd name="adj1" fmla="val 75209"/>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782" name="Google Shape;782;p53"/>
          <p:cNvCxnSpPr>
            <a:endCxn id="769" idx="6"/>
          </p:cNvCxnSpPr>
          <p:nvPr/>
        </p:nvCxnSpPr>
        <p:spPr>
          <a:xfrm rot="10800000">
            <a:off x="3569354" y="3658529"/>
            <a:ext cx="4320300" cy="655500"/>
          </a:xfrm>
          <a:prstGeom prst="bentConnector3">
            <a:avLst>
              <a:gd name="adj1" fmla="val 74040"/>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783" name="Google Shape;783;p53"/>
          <p:cNvSpPr txBox="1"/>
          <p:nvPr/>
        </p:nvSpPr>
        <p:spPr>
          <a:xfrm>
            <a:off x="2666250" y="4267510"/>
            <a:ext cx="165233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Access granted by business owner</a:t>
            </a:r>
            <a:endParaRPr sz="1200" b="1" i="1" u="none" strike="noStrike" cap="none">
              <a:solidFill>
                <a:srgbClr val="3F3F3F"/>
              </a:solidFill>
              <a:latin typeface="Open Sans Light"/>
              <a:ea typeface="Open Sans Light"/>
              <a:cs typeface="Open Sans Light"/>
              <a:sym typeface="Open Sans Light"/>
            </a:endParaRPr>
          </a:p>
        </p:txBody>
      </p:sp>
      <p:cxnSp>
        <p:nvCxnSpPr>
          <p:cNvPr id="784" name="Google Shape;784;p53"/>
          <p:cNvCxnSpPr>
            <a:stCxn id="783" idx="0"/>
            <a:endCxn id="769" idx="4"/>
          </p:cNvCxnSpPr>
          <p:nvPr/>
        </p:nvCxnSpPr>
        <p:spPr>
          <a:xfrm rot="10800000" flipH="1">
            <a:off x="3492419" y="3730510"/>
            <a:ext cx="4800" cy="5370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pic>
        <p:nvPicPr>
          <p:cNvPr id="785" name="Google Shape;785;p53"/>
          <p:cNvPicPr preferRelativeResize="0"/>
          <p:nvPr/>
        </p:nvPicPr>
        <p:blipFill rotWithShape="1">
          <a:blip r:embed="rId4">
            <a:alphaModFix/>
          </a:blip>
          <a:srcRect/>
          <a:stretch/>
        </p:blipFill>
        <p:spPr>
          <a:xfrm>
            <a:off x="8781608" y="2378906"/>
            <a:ext cx="348945" cy="309777"/>
          </a:xfrm>
          <a:prstGeom prst="rect">
            <a:avLst/>
          </a:prstGeom>
          <a:noFill/>
          <a:ln w="9525" cap="flat" cmpd="sng">
            <a:solidFill>
              <a:schemeClr val="dk1"/>
            </a:solidFill>
            <a:prstDash val="solid"/>
            <a:round/>
            <a:headEnd type="none" w="sm" len="sm"/>
            <a:tailEnd type="none" w="sm" len="sm"/>
          </a:ln>
        </p:spPr>
      </p:pic>
      <p:cxnSp>
        <p:nvCxnSpPr>
          <p:cNvPr id="786" name="Google Shape;786;p53"/>
          <p:cNvCxnSpPr>
            <a:endCxn id="766" idx="3"/>
          </p:cNvCxnSpPr>
          <p:nvPr/>
        </p:nvCxnSpPr>
        <p:spPr>
          <a:xfrm rot="10800000">
            <a:off x="6912325" y="1806380"/>
            <a:ext cx="1434900" cy="1004700"/>
          </a:xfrm>
          <a:prstGeom prst="straightConnector1">
            <a:avLst/>
          </a:prstGeom>
          <a:noFill/>
          <a:ln w="19050" cap="flat" cmpd="sng">
            <a:solidFill>
              <a:schemeClr val="dk1"/>
            </a:solidFill>
            <a:prstDash val="lgDash"/>
            <a:round/>
            <a:headEnd type="none" w="sm" len="sm"/>
            <a:tailEnd type="triangle" w="med" len="med"/>
          </a:ln>
          <a:effectLst>
            <a:outerShdw blurRad="40000" dist="23000" dir="5400000" rotWithShape="0">
              <a:srgbClr val="000000">
                <a:alpha val="34117"/>
              </a:srgbClr>
            </a:outerShdw>
          </a:effectLst>
        </p:spPr>
      </p:cxnSp>
      <p:cxnSp>
        <p:nvCxnSpPr>
          <p:cNvPr id="787" name="Google Shape;787;p53"/>
          <p:cNvCxnSpPr>
            <a:endCxn id="766" idx="2"/>
          </p:cNvCxnSpPr>
          <p:nvPr/>
        </p:nvCxnSpPr>
        <p:spPr>
          <a:xfrm rot="10800000">
            <a:off x="6280216" y="2275350"/>
            <a:ext cx="2354100" cy="1638000"/>
          </a:xfrm>
          <a:prstGeom prst="straightConnector1">
            <a:avLst/>
          </a:prstGeom>
          <a:noFill/>
          <a:ln w="19050" cap="flat" cmpd="sng">
            <a:solidFill>
              <a:schemeClr val="dk1"/>
            </a:solidFill>
            <a:prstDash val="lgDash"/>
            <a:round/>
            <a:headEnd type="none" w="sm" len="sm"/>
            <a:tailEnd type="triangle" w="med" len="med"/>
          </a:ln>
          <a:effectLst>
            <a:outerShdw blurRad="40000" dist="23000" dir="5400000" rotWithShape="0">
              <a:srgbClr val="000000">
                <a:alpha val="34117"/>
              </a:srgbClr>
            </a:outerShdw>
          </a:effectLst>
        </p:spPr>
      </p:cxnSp>
      <p:sp>
        <p:nvSpPr>
          <p:cNvPr id="788" name="Google Shape;788;p53"/>
          <p:cNvSpPr txBox="1"/>
          <p:nvPr/>
        </p:nvSpPr>
        <p:spPr>
          <a:xfrm>
            <a:off x="7116358" y="1557505"/>
            <a:ext cx="1230867" cy="64633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Business API </a:t>
            </a:r>
            <a:br>
              <a:rPr lang="sv-SE" sz="1200" b="0" i="0" u="none" strike="noStrike" cap="none">
                <a:solidFill>
                  <a:srgbClr val="3F3F3F"/>
                </a:solidFill>
                <a:latin typeface="Open Sans Light"/>
                <a:ea typeface="Open Sans Light"/>
                <a:cs typeface="Open Sans Light"/>
                <a:sym typeface="Open Sans Light"/>
              </a:rPr>
            </a:br>
            <a:r>
              <a:rPr lang="sv-SE" sz="1200" b="0" i="0" u="none" strike="noStrike" cap="none">
                <a:solidFill>
                  <a:srgbClr val="3F3F3F"/>
                </a:solidFill>
                <a:latin typeface="Open Sans Light"/>
                <a:ea typeface="Open Sans Light"/>
                <a:cs typeface="Open Sans Light"/>
                <a:sym typeface="Open Sans Light"/>
              </a:rPr>
              <a:t>address lookup</a:t>
            </a:r>
            <a:endParaRPr sz="1200" b="0" i="0" u="none" strike="noStrike" cap="none">
              <a:solidFill>
                <a:srgbClr val="3F3F3F"/>
              </a:solidFill>
              <a:latin typeface="Open Sans Light"/>
              <a:ea typeface="Open Sans Light"/>
              <a:cs typeface="Open Sans Light"/>
              <a:sym typeface="Open Sans Light"/>
            </a:endParaRPr>
          </a:p>
        </p:txBody>
      </p:sp>
      <p:pic>
        <p:nvPicPr>
          <p:cNvPr id="789" name="Google Shape;789;p53"/>
          <p:cNvPicPr preferRelativeResize="0"/>
          <p:nvPr/>
        </p:nvPicPr>
        <p:blipFill rotWithShape="1">
          <a:blip r:embed="rId5">
            <a:alphaModFix/>
          </a:blip>
          <a:srcRect/>
          <a:stretch/>
        </p:blipFill>
        <p:spPr>
          <a:xfrm>
            <a:off x="8173673" y="2346199"/>
            <a:ext cx="621600" cy="865080"/>
          </a:xfrm>
          <a:prstGeom prst="rect">
            <a:avLst/>
          </a:prstGeom>
          <a:noFill/>
          <a:ln>
            <a:noFill/>
          </a:ln>
        </p:spPr>
      </p:pic>
      <p:grpSp>
        <p:nvGrpSpPr>
          <p:cNvPr id="790" name="Google Shape;790;p53"/>
          <p:cNvGrpSpPr/>
          <p:nvPr/>
        </p:nvGrpSpPr>
        <p:grpSpPr>
          <a:xfrm>
            <a:off x="7920563" y="3892800"/>
            <a:ext cx="1334080" cy="951848"/>
            <a:chOff x="2303848" y="4962796"/>
            <a:chExt cx="1334080" cy="951848"/>
          </a:xfrm>
        </p:grpSpPr>
        <p:pic>
          <p:nvPicPr>
            <p:cNvPr id="791" name="Google Shape;791;p53"/>
            <p:cNvPicPr preferRelativeResize="0"/>
            <p:nvPr/>
          </p:nvPicPr>
          <p:blipFill rotWithShape="1">
            <a:blip r:embed="rId6">
              <a:alphaModFix/>
            </a:blip>
            <a:srcRect/>
            <a:stretch/>
          </p:blipFill>
          <p:spPr>
            <a:xfrm>
              <a:off x="3297946" y="4962796"/>
              <a:ext cx="339982" cy="319167"/>
            </a:xfrm>
            <a:prstGeom prst="rect">
              <a:avLst/>
            </a:prstGeom>
            <a:noFill/>
            <a:ln w="9525" cap="flat" cmpd="sng">
              <a:solidFill>
                <a:schemeClr val="dk1"/>
              </a:solidFill>
              <a:prstDash val="solid"/>
              <a:round/>
              <a:headEnd type="none" w="sm" len="sm"/>
              <a:tailEnd type="none" w="sm" len="sm"/>
            </a:ln>
          </p:spPr>
        </p:pic>
        <p:grpSp>
          <p:nvGrpSpPr>
            <p:cNvPr id="792" name="Google Shape;792;p53"/>
            <p:cNvGrpSpPr/>
            <p:nvPr/>
          </p:nvGrpSpPr>
          <p:grpSpPr>
            <a:xfrm>
              <a:off x="2303848" y="4988530"/>
              <a:ext cx="1207257" cy="926114"/>
              <a:chOff x="4656552" y="3701987"/>
              <a:chExt cx="1207257" cy="926114"/>
            </a:xfrm>
          </p:grpSpPr>
          <p:pic>
            <p:nvPicPr>
              <p:cNvPr id="793" name="Google Shape;793;p53"/>
              <p:cNvPicPr preferRelativeResize="0"/>
              <p:nvPr/>
            </p:nvPicPr>
            <p:blipFill rotWithShape="1">
              <a:blip r:embed="rId7">
                <a:alphaModFix/>
              </a:blip>
              <a:srcRect/>
              <a:stretch/>
            </p:blipFill>
            <p:spPr>
              <a:xfrm>
                <a:off x="4821131" y="3701987"/>
                <a:ext cx="854700" cy="670680"/>
              </a:xfrm>
              <a:prstGeom prst="rect">
                <a:avLst/>
              </a:prstGeom>
              <a:noFill/>
              <a:ln>
                <a:noFill/>
              </a:ln>
            </p:spPr>
          </p:pic>
          <p:sp>
            <p:nvSpPr>
              <p:cNvPr id="794" name="Google Shape;794;p53"/>
              <p:cNvSpPr txBox="1"/>
              <p:nvPr/>
            </p:nvSpPr>
            <p:spPr>
              <a:xfrm flipH="1">
                <a:off x="4656552" y="4320324"/>
                <a:ext cx="1207257"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Tax agency</a:t>
                </a:r>
                <a:endParaRPr sz="1400" b="0" i="0" u="none" strike="noStrike" cap="none">
                  <a:solidFill>
                    <a:srgbClr val="00B050"/>
                  </a:solidFill>
                  <a:latin typeface="Open Sans SemiBold"/>
                  <a:ea typeface="Open Sans SemiBold"/>
                  <a:cs typeface="Open Sans SemiBold"/>
                  <a:sym typeface="Open Sans SemiBold"/>
                </a:endParaRPr>
              </a:p>
            </p:txBody>
          </p:sp>
        </p:grpSp>
      </p:grpSp>
      <p:grpSp>
        <p:nvGrpSpPr>
          <p:cNvPr id="795" name="Google Shape;795;p53"/>
          <p:cNvGrpSpPr/>
          <p:nvPr/>
        </p:nvGrpSpPr>
        <p:grpSpPr>
          <a:xfrm>
            <a:off x="2058798" y="2260712"/>
            <a:ext cx="1122466" cy="871537"/>
            <a:chOff x="2119760" y="2260712"/>
            <a:chExt cx="1122466" cy="871537"/>
          </a:xfrm>
        </p:grpSpPr>
        <p:pic>
          <p:nvPicPr>
            <p:cNvPr id="796" name="Google Shape;796;p53"/>
            <p:cNvPicPr preferRelativeResize="0"/>
            <p:nvPr/>
          </p:nvPicPr>
          <p:blipFill rotWithShape="1">
            <a:blip r:embed="rId6">
              <a:alphaModFix/>
            </a:blip>
            <a:srcRect/>
            <a:stretch/>
          </p:blipFill>
          <p:spPr>
            <a:xfrm>
              <a:off x="2902244" y="2276872"/>
              <a:ext cx="339982" cy="319167"/>
            </a:xfrm>
            <a:prstGeom prst="rect">
              <a:avLst/>
            </a:prstGeom>
            <a:noFill/>
            <a:ln w="9525" cap="flat" cmpd="sng">
              <a:solidFill>
                <a:schemeClr val="dk1"/>
              </a:solidFill>
              <a:prstDash val="solid"/>
              <a:round/>
              <a:headEnd type="none" w="sm" len="sm"/>
              <a:tailEnd type="none" w="sm" len="sm"/>
            </a:ln>
          </p:spPr>
        </p:pic>
        <p:grpSp>
          <p:nvGrpSpPr>
            <p:cNvPr id="797" name="Google Shape;797;p53"/>
            <p:cNvGrpSpPr/>
            <p:nvPr/>
          </p:nvGrpSpPr>
          <p:grpSpPr>
            <a:xfrm>
              <a:off x="2119760" y="2260712"/>
              <a:ext cx="1073154" cy="871537"/>
              <a:chOff x="3200288" y="719176"/>
              <a:chExt cx="1073154" cy="871537"/>
            </a:xfrm>
          </p:grpSpPr>
          <p:pic>
            <p:nvPicPr>
              <p:cNvPr id="798" name="Google Shape;798;p53"/>
              <p:cNvPicPr preferRelativeResize="0"/>
              <p:nvPr/>
            </p:nvPicPr>
            <p:blipFill rotWithShape="1">
              <a:blip r:embed="rId8">
                <a:alphaModFix/>
              </a:blip>
              <a:srcRect/>
              <a:stretch/>
            </p:blipFill>
            <p:spPr>
              <a:xfrm>
                <a:off x="3548871" y="719176"/>
                <a:ext cx="398213" cy="563760"/>
              </a:xfrm>
              <a:prstGeom prst="rect">
                <a:avLst/>
              </a:prstGeom>
              <a:noFill/>
              <a:ln>
                <a:noFill/>
              </a:ln>
            </p:spPr>
          </p:pic>
          <p:sp>
            <p:nvSpPr>
              <p:cNvPr id="799" name="Google Shape;799;p53"/>
              <p:cNvSpPr txBox="1"/>
              <p:nvPr/>
            </p:nvSpPr>
            <p:spPr>
              <a:xfrm flipH="1">
                <a:off x="3200288" y="1282936"/>
                <a:ext cx="1073154"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Business</a:t>
                </a:r>
                <a:endParaRPr sz="1400" b="0" i="0" u="none" strike="noStrike" cap="none">
                  <a:solidFill>
                    <a:srgbClr val="00B050"/>
                  </a:solidFill>
                  <a:latin typeface="Open Sans SemiBold"/>
                  <a:ea typeface="Open Sans SemiBold"/>
                  <a:cs typeface="Open Sans SemiBold"/>
                  <a:sym typeface="Open Sans SemiBold"/>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54"/>
          <p:cNvSpPr txBox="1">
            <a:spLocks noGrp="1"/>
          </p:cNvSpPr>
          <p:nvPr>
            <p:ph type="title" idx="4294967295"/>
          </p:nvPr>
        </p:nvSpPr>
        <p:spPr>
          <a:xfrm>
            <a:off x="1485742" y="716007"/>
            <a:ext cx="8928100" cy="59898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F3F3F"/>
              </a:buClr>
              <a:buSzPts val="4400"/>
              <a:buFont typeface="Open Sans Light"/>
              <a:buNone/>
            </a:pPr>
            <a:r>
              <a:rPr lang="sv-SE" sz="3200"/>
              <a:t>Powers and mandates</a:t>
            </a:r>
            <a:endParaRPr sz="3200"/>
          </a:p>
        </p:txBody>
      </p:sp>
      <p:sp>
        <p:nvSpPr>
          <p:cNvPr id="805" name="Google Shape;805;p54"/>
          <p:cNvSpPr txBox="1">
            <a:spLocks noGrp="1"/>
          </p:cNvSpPr>
          <p:nvPr>
            <p:ph type="body" idx="4294967295"/>
          </p:nvPr>
        </p:nvSpPr>
        <p:spPr>
          <a:xfrm>
            <a:off x="818606" y="1712231"/>
            <a:ext cx="4986724" cy="4044950"/>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1800"/>
              <a:buNone/>
            </a:pPr>
            <a:r>
              <a:rPr lang="sv-SE" sz="1300" b="1"/>
              <a:t>Goal</a:t>
            </a:r>
            <a:endParaRPr sz="1700"/>
          </a:p>
          <a:p>
            <a:pPr marL="114300" lvl="0" indent="0" algn="l" rtl="0">
              <a:lnSpc>
                <a:spcPct val="100000"/>
              </a:lnSpc>
              <a:spcBef>
                <a:spcPts val="1000"/>
              </a:spcBef>
              <a:spcAft>
                <a:spcPts val="0"/>
              </a:spcAft>
              <a:buSzPts val="1800"/>
              <a:buNone/>
            </a:pPr>
            <a:r>
              <a:rPr lang="sv-SE" sz="1300"/>
              <a:t>Authentication of an information consumer in a business system is necessary to make sure that only an intended consumer gets access to the system and information within</a:t>
            </a:r>
            <a:endParaRPr sz="1700"/>
          </a:p>
          <a:p>
            <a:pPr marL="114300" lvl="0" indent="0" algn="l" rtl="0">
              <a:lnSpc>
                <a:spcPct val="100000"/>
              </a:lnSpc>
              <a:spcBef>
                <a:spcPts val="1000"/>
              </a:spcBef>
              <a:spcAft>
                <a:spcPts val="0"/>
              </a:spcAft>
              <a:buSzPts val="1800"/>
              <a:buNone/>
            </a:pPr>
            <a:r>
              <a:rPr lang="sv-SE" sz="1300" b="1"/>
              <a:t>Steps</a:t>
            </a:r>
            <a:endParaRPr sz="1700"/>
          </a:p>
          <a:p>
            <a:pPr marL="457200" lvl="0" indent="-342900" algn="l" rtl="0">
              <a:lnSpc>
                <a:spcPct val="100000"/>
              </a:lnSpc>
              <a:spcBef>
                <a:spcPts val="1000"/>
              </a:spcBef>
              <a:spcAft>
                <a:spcPts val="0"/>
              </a:spcAft>
              <a:buClr>
                <a:srgbClr val="3F3F3F"/>
              </a:buClr>
              <a:buSzPts val="1800"/>
              <a:buChar char="•"/>
            </a:pPr>
            <a:r>
              <a:rPr lang="sv-SE" sz="1300"/>
              <a:t>Provide authorization by power of mandates </a:t>
            </a:r>
            <a:endParaRPr sz="1300"/>
          </a:p>
          <a:p>
            <a:pPr marL="457200" lvl="0" indent="-342900" algn="l" rtl="0">
              <a:lnSpc>
                <a:spcPct val="100000"/>
              </a:lnSpc>
              <a:spcBef>
                <a:spcPts val="1000"/>
              </a:spcBef>
              <a:spcAft>
                <a:spcPts val="0"/>
              </a:spcAft>
              <a:buClr>
                <a:srgbClr val="3F3F3F"/>
              </a:buClr>
              <a:buSzPts val="1800"/>
              <a:buChar char="•"/>
            </a:pPr>
            <a:r>
              <a:rPr lang="sv-SE" sz="1300"/>
              <a:t>Provide authorization through user’s consent in B2B</a:t>
            </a:r>
            <a:endParaRPr sz="1700"/>
          </a:p>
          <a:p>
            <a:pPr marL="457200" lvl="0" indent="-342900" algn="l" rtl="0">
              <a:lnSpc>
                <a:spcPct val="100000"/>
              </a:lnSpc>
              <a:spcBef>
                <a:spcPts val="1000"/>
              </a:spcBef>
              <a:spcAft>
                <a:spcPts val="0"/>
              </a:spcAft>
              <a:buClr>
                <a:srgbClr val="3F3F3F"/>
              </a:buClr>
              <a:buSzPts val="1800"/>
              <a:buChar char="•"/>
            </a:pPr>
            <a:r>
              <a:rPr lang="sv-SE" sz="1300"/>
              <a:t>Provide authentication of a company (eID for businesses)</a:t>
            </a:r>
            <a:endParaRPr/>
          </a:p>
          <a:p>
            <a:pPr marL="114300" lvl="0" indent="0" algn="l" rtl="0">
              <a:lnSpc>
                <a:spcPct val="100000"/>
              </a:lnSpc>
              <a:spcBef>
                <a:spcPts val="1000"/>
              </a:spcBef>
              <a:spcAft>
                <a:spcPts val="0"/>
              </a:spcAft>
              <a:buSzPts val="2000"/>
              <a:buNone/>
            </a:pPr>
            <a:r>
              <a:rPr lang="sv-SE" sz="1275" b="1"/>
              <a:t>Ready for adoption: medium</a:t>
            </a:r>
            <a:endParaRPr/>
          </a:p>
          <a:p>
            <a:pPr marL="457200" lvl="0" indent="-355600" algn="l" rtl="0">
              <a:lnSpc>
                <a:spcPct val="100000"/>
              </a:lnSpc>
              <a:spcBef>
                <a:spcPts val="1000"/>
              </a:spcBef>
              <a:spcAft>
                <a:spcPts val="0"/>
              </a:spcAft>
              <a:buSzPts val="2000"/>
              <a:buChar char="•"/>
            </a:pPr>
            <a:r>
              <a:rPr lang="sv-SE" sz="1275"/>
              <a:t>Multiple different national registeries exist but they are not consolidated on a Nordic level</a:t>
            </a:r>
            <a:endParaRPr sz="1275"/>
          </a:p>
          <a:p>
            <a:pPr marL="457200" lvl="0" indent="-355600" algn="l" rtl="0">
              <a:lnSpc>
                <a:spcPct val="100000"/>
              </a:lnSpc>
              <a:spcBef>
                <a:spcPts val="1000"/>
              </a:spcBef>
              <a:spcAft>
                <a:spcPts val="0"/>
              </a:spcAft>
              <a:buSzPts val="2000"/>
              <a:buChar char="•"/>
            </a:pPr>
            <a:r>
              <a:rPr lang="sv-SE" sz="1275"/>
              <a:t>Further development of fommon services is needed for seamless verification of powers and mandates in the Nordics - lookup and verification services</a:t>
            </a:r>
            <a:endParaRPr sz="1275"/>
          </a:p>
          <a:p>
            <a:pPr marL="457200" lvl="0" indent="-228600" algn="l" rtl="0">
              <a:lnSpc>
                <a:spcPct val="100000"/>
              </a:lnSpc>
              <a:spcBef>
                <a:spcPts val="1000"/>
              </a:spcBef>
              <a:spcAft>
                <a:spcPts val="0"/>
              </a:spcAft>
              <a:buClr>
                <a:srgbClr val="3F3F3F"/>
              </a:buClr>
              <a:buSzPts val="1800"/>
              <a:buNone/>
            </a:pPr>
            <a:endParaRPr sz="1700"/>
          </a:p>
        </p:txBody>
      </p:sp>
      <p:sp>
        <p:nvSpPr>
          <p:cNvPr id="806" name="Google Shape;806;p54"/>
          <p:cNvSpPr txBox="1">
            <a:spLocks noGrp="1"/>
          </p:cNvSpPr>
          <p:nvPr>
            <p:ph type="body" idx="4294967295"/>
          </p:nvPr>
        </p:nvSpPr>
        <p:spPr>
          <a:xfrm>
            <a:off x="6330121" y="1737829"/>
            <a:ext cx="4870450" cy="4044950"/>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1000"/>
              </a:spcBef>
              <a:spcAft>
                <a:spcPts val="0"/>
              </a:spcAft>
              <a:buSzPts val="2000"/>
              <a:buNone/>
            </a:pPr>
            <a:r>
              <a:rPr lang="sv-SE" sz="1400" b="1"/>
              <a:t>Possible Application or technical services required</a:t>
            </a:r>
            <a:endParaRPr sz="1400" b="1"/>
          </a:p>
        </p:txBody>
      </p:sp>
      <p:sp>
        <p:nvSpPr>
          <p:cNvPr id="807" name="Google Shape;807;p54"/>
          <p:cNvSpPr/>
          <p:nvPr/>
        </p:nvSpPr>
        <p:spPr>
          <a:xfrm>
            <a:off x="7669473" y="3017255"/>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P&amp;M registry</a:t>
            </a:r>
            <a:endParaRPr sz="1050" b="1" i="0" u="none" strike="noStrike" cap="none">
              <a:solidFill>
                <a:schemeClr val="lt1"/>
              </a:solidFill>
              <a:latin typeface="Open Sans Light"/>
              <a:ea typeface="Open Sans Light"/>
              <a:cs typeface="Open Sans Light"/>
              <a:sym typeface="Open Sans Light"/>
            </a:endParaRPr>
          </a:p>
        </p:txBody>
      </p:sp>
      <p:sp>
        <p:nvSpPr>
          <p:cNvPr id="808" name="Google Shape;808;p54"/>
          <p:cNvSpPr/>
          <p:nvPr/>
        </p:nvSpPr>
        <p:spPr>
          <a:xfrm>
            <a:off x="7652492" y="2219017"/>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P&amp;M registry</a:t>
            </a:r>
            <a:endParaRPr sz="1050" b="1" i="0" u="none" strike="noStrike" cap="none">
              <a:solidFill>
                <a:schemeClr val="lt1"/>
              </a:solidFill>
              <a:latin typeface="Open Sans Light"/>
              <a:ea typeface="Open Sans Light"/>
              <a:cs typeface="Open Sans Light"/>
              <a:sym typeface="Open Sans Light"/>
            </a:endParaRPr>
          </a:p>
          <a:p>
            <a:pPr marL="0" marR="0" lvl="0" indent="0" algn="ctr" rtl="0">
              <a:lnSpc>
                <a:spcPct val="100000"/>
              </a:lnSpc>
              <a:spcBef>
                <a:spcPts val="60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lookup</a:t>
            </a:r>
            <a:endParaRPr sz="1050" b="1" i="0" u="none" strike="noStrike" cap="none">
              <a:solidFill>
                <a:schemeClr val="lt1"/>
              </a:solidFill>
              <a:latin typeface="Open Sans Light"/>
              <a:ea typeface="Open Sans Light"/>
              <a:cs typeface="Open Sans Light"/>
              <a:sym typeface="Open Sans Light"/>
            </a:endParaRPr>
          </a:p>
        </p:txBody>
      </p:sp>
      <p:sp>
        <p:nvSpPr>
          <p:cNvPr id="809" name="Google Shape;809;p54"/>
          <p:cNvSpPr/>
          <p:nvPr/>
        </p:nvSpPr>
        <p:spPr>
          <a:xfrm>
            <a:off x="8765346" y="2219017"/>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Role &amp; rights mgmt service</a:t>
            </a:r>
            <a:endParaRPr sz="1400" b="0" i="0" u="none" strike="noStrike" cap="none">
              <a:solidFill>
                <a:srgbClr val="000000"/>
              </a:solidFill>
              <a:latin typeface="Arial"/>
              <a:ea typeface="Arial"/>
              <a:cs typeface="Arial"/>
              <a:sym typeface="Arial"/>
            </a:endParaRPr>
          </a:p>
        </p:txBody>
      </p:sp>
      <p:sp>
        <p:nvSpPr>
          <p:cNvPr id="810" name="Google Shape;810;p54"/>
          <p:cNvSpPr/>
          <p:nvPr/>
        </p:nvSpPr>
        <p:spPr>
          <a:xfrm>
            <a:off x="6487685" y="3017255"/>
            <a:ext cx="1043920" cy="583451"/>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Mandate verification API</a:t>
            </a:r>
            <a:endParaRPr sz="1400" b="0" i="0" u="none" strike="noStrike" cap="none">
              <a:solidFill>
                <a:srgbClr val="000000"/>
              </a:solidFill>
              <a:latin typeface="Arial"/>
              <a:ea typeface="Arial"/>
              <a:cs typeface="Arial"/>
              <a:sym typeface="Arial"/>
            </a:endParaRPr>
          </a:p>
        </p:txBody>
      </p:sp>
      <p:sp>
        <p:nvSpPr>
          <p:cNvPr id="811" name="Google Shape;811;p54"/>
          <p:cNvSpPr/>
          <p:nvPr/>
        </p:nvSpPr>
        <p:spPr>
          <a:xfrm>
            <a:off x="6491419" y="2219017"/>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User consent service</a:t>
            </a:r>
            <a:endParaRPr sz="1400" b="0" i="0" u="none" strike="noStrike" cap="none">
              <a:solidFill>
                <a:srgbClr val="000000"/>
              </a:solidFill>
              <a:latin typeface="Arial"/>
              <a:ea typeface="Arial"/>
              <a:cs typeface="Arial"/>
              <a:sym typeface="Arial"/>
            </a:endParaRPr>
          </a:p>
        </p:txBody>
      </p:sp>
      <p:sp>
        <p:nvSpPr>
          <p:cNvPr id="812" name="Google Shape;812;p54"/>
          <p:cNvSpPr/>
          <p:nvPr/>
        </p:nvSpPr>
        <p:spPr>
          <a:xfrm>
            <a:off x="9974638" y="2219017"/>
            <a:ext cx="300147" cy="583451"/>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3" name="Google Shape;813;p54"/>
          <p:cNvSpPr txBox="1"/>
          <p:nvPr/>
        </p:nvSpPr>
        <p:spPr>
          <a:xfrm>
            <a:off x="10316166" y="2249132"/>
            <a:ext cx="1127106"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Services for SME’s</a:t>
            </a:r>
            <a:endParaRPr sz="1400" b="0" i="0" u="none" strike="noStrike" cap="none">
              <a:solidFill>
                <a:srgbClr val="000000"/>
              </a:solidFill>
              <a:latin typeface="Open Sans"/>
              <a:ea typeface="Open Sans"/>
              <a:cs typeface="Open Sans"/>
              <a:sym typeface="Open Sans"/>
            </a:endParaRPr>
          </a:p>
        </p:txBody>
      </p:sp>
      <p:sp>
        <p:nvSpPr>
          <p:cNvPr id="814" name="Google Shape;814;p54"/>
          <p:cNvSpPr/>
          <p:nvPr/>
        </p:nvSpPr>
        <p:spPr>
          <a:xfrm>
            <a:off x="9922685" y="3017255"/>
            <a:ext cx="352100" cy="571541"/>
          </a:xfrm>
          <a:prstGeom prst="rightBrace">
            <a:avLst>
              <a:gd name="adj1" fmla="val 8333"/>
              <a:gd name="adj2" fmla="val 50000"/>
            </a:avLst>
          </a:prstGeom>
          <a:noFill/>
          <a:ln w="9525" cap="flat" cmpd="sng">
            <a:solidFill>
              <a:srgbClr val="369E3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15" name="Google Shape;815;p54"/>
          <p:cNvSpPr txBox="1"/>
          <p:nvPr/>
        </p:nvSpPr>
        <p:spPr>
          <a:xfrm>
            <a:off x="10229626" y="2969756"/>
            <a:ext cx="1343100" cy="73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0" u="none" strike="noStrike" cap="none">
                <a:solidFill>
                  <a:srgbClr val="000000"/>
                </a:solidFill>
                <a:latin typeface="Open Sans"/>
                <a:ea typeface="Open Sans"/>
                <a:cs typeface="Open Sans"/>
                <a:sym typeface="Open Sans"/>
              </a:rPr>
              <a:t>Government agency services</a:t>
            </a:r>
            <a:endParaRPr sz="1400" b="0" i="0" u="none" strike="noStrike" cap="none">
              <a:solidFill>
                <a:srgbClr val="000000"/>
              </a:solidFill>
              <a:latin typeface="Open Sans"/>
              <a:ea typeface="Open Sans"/>
              <a:cs typeface="Open Sans"/>
              <a:sym typeface="Open Sans"/>
            </a:endParaRPr>
          </a:p>
        </p:txBody>
      </p:sp>
      <p:sp>
        <p:nvSpPr>
          <p:cNvPr id="816" name="Google Shape;816;p54"/>
          <p:cNvSpPr/>
          <p:nvPr/>
        </p:nvSpPr>
        <p:spPr>
          <a:xfrm>
            <a:off x="8796079" y="3005345"/>
            <a:ext cx="1043920" cy="583451"/>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sv-SE" sz="1050" b="1" i="0" u="none" strike="noStrike" cap="none">
                <a:solidFill>
                  <a:schemeClr val="lt1"/>
                </a:solidFill>
                <a:latin typeface="Open Sans Light"/>
                <a:ea typeface="Open Sans Light"/>
                <a:cs typeface="Open Sans Light"/>
                <a:sym typeface="Open Sans Light"/>
              </a:rPr>
              <a:t>eID registry</a:t>
            </a:r>
            <a:endParaRPr sz="1050" b="1" i="0" u="none" strike="noStrike" cap="none">
              <a:solidFill>
                <a:schemeClr val="lt1"/>
              </a:solidFill>
              <a:latin typeface="Open Sans Light"/>
              <a:ea typeface="Open Sans Light"/>
              <a:cs typeface="Open Sans Light"/>
              <a:sym typeface="Open Sans Light"/>
            </a:endParaRPr>
          </a:p>
        </p:txBody>
      </p:sp>
      <p:sp>
        <p:nvSpPr>
          <p:cNvPr id="817" name="Google Shape;817;p54"/>
          <p:cNvSpPr/>
          <p:nvPr/>
        </p:nvSpPr>
        <p:spPr>
          <a:xfrm>
            <a:off x="6532132" y="5464788"/>
            <a:ext cx="294600" cy="164700"/>
          </a:xfrm>
          <a:prstGeom prst="roundRect">
            <a:avLst>
              <a:gd name="adj" fmla="val 16667"/>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818" name="Google Shape;818;p54"/>
          <p:cNvSpPr txBox="1"/>
          <p:nvPr/>
        </p:nvSpPr>
        <p:spPr>
          <a:xfrm>
            <a:off x="6813913" y="5404147"/>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Existing fit or partial fit  solutions</a:t>
            </a:r>
            <a:endParaRPr sz="1200" b="0" i="0" u="none" strike="noStrike" cap="none">
              <a:solidFill>
                <a:srgbClr val="000000"/>
              </a:solidFill>
              <a:latin typeface="Arial"/>
              <a:ea typeface="Arial"/>
              <a:cs typeface="Arial"/>
              <a:sym typeface="Arial"/>
            </a:endParaRPr>
          </a:p>
        </p:txBody>
      </p:sp>
      <p:sp>
        <p:nvSpPr>
          <p:cNvPr id="819" name="Google Shape;819;p54"/>
          <p:cNvSpPr/>
          <p:nvPr/>
        </p:nvSpPr>
        <p:spPr>
          <a:xfrm>
            <a:off x="8859809" y="5479215"/>
            <a:ext cx="294600" cy="164700"/>
          </a:xfrm>
          <a:prstGeom prst="roundRect">
            <a:avLst>
              <a:gd name="adj" fmla="val 16667"/>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1" i="0" u="none" strike="noStrike" cap="none">
              <a:solidFill>
                <a:schemeClr val="lt1"/>
              </a:solidFill>
              <a:latin typeface="Open Sans Light"/>
              <a:ea typeface="Open Sans Light"/>
              <a:cs typeface="Open Sans Light"/>
              <a:sym typeface="Open Sans Light"/>
            </a:endParaRPr>
          </a:p>
        </p:txBody>
      </p:sp>
      <p:sp>
        <p:nvSpPr>
          <p:cNvPr id="820" name="Google Shape;820;p54"/>
          <p:cNvSpPr txBox="1"/>
          <p:nvPr/>
        </p:nvSpPr>
        <p:spPr>
          <a:xfrm>
            <a:off x="9139738" y="5407665"/>
            <a:ext cx="1669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sv-SE" sz="1200" b="0" i="0" u="none" strike="noStrike" cap="none">
                <a:solidFill>
                  <a:srgbClr val="000000"/>
                </a:solidFill>
                <a:latin typeface="Arial"/>
                <a:ea typeface="Arial"/>
                <a:cs typeface="Arial"/>
                <a:sym typeface="Arial"/>
              </a:rPr>
              <a:t>Further development needed</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55"/>
          <p:cNvSpPr txBox="1">
            <a:spLocks noGrp="1"/>
          </p:cNvSpPr>
          <p:nvPr>
            <p:ph type="dt" idx="4294967295"/>
          </p:nvPr>
        </p:nvSpPr>
        <p:spPr>
          <a:xfrm>
            <a:off x="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sv-SE"/>
              <a:t>2020-02-09</a:t>
            </a:r>
            <a:endParaRPr/>
          </a:p>
        </p:txBody>
      </p:sp>
      <p:sp>
        <p:nvSpPr>
          <p:cNvPr id="826" name="Google Shape;826;p55"/>
          <p:cNvSpPr txBox="1">
            <a:spLocks noGrp="1"/>
          </p:cNvSpPr>
          <p:nvPr>
            <p:ph type="title" idx="4294967295"/>
          </p:nvPr>
        </p:nvSpPr>
        <p:spPr>
          <a:xfrm>
            <a:off x="2539635" y="446397"/>
            <a:ext cx="7205662" cy="46672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3000"/>
              <a:buNone/>
            </a:pPr>
            <a:r>
              <a:rPr lang="sv-SE" sz="2000"/>
              <a:t>Powers and mandates – action 2.1.2</a:t>
            </a:r>
            <a:endParaRPr/>
          </a:p>
        </p:txBody>
      </p:sp>
      <p:pic>
        <p:nvPicPr>
          <p:cNvPr id="827" name="Google Shape;827;p55"/>
          <p:cNvPicPr preferRelativeResize="0"/>
          <p:nvPr/>
        </p:nvPicPr>
        <p:blipFill rotWithShape="1">
          <a:blip r:embed="rId3">
            <a:alphaModFix/>
          </a:blip>
          <a:srcRect/>
          <a:stretch/>
        </p:blipFill>
        <p:spPr>
          <a:xfrm>
            <a:off x="5406920" y="5329827"/>
            <a:ext cx="761905" cy="771429"/>
          </a:xfrm>
          <a:prstGeom prst="rect">
            <a:avLst/>
          </a:prstGeom>
          <a:noFill/>
          <a:ln>
            <a:noFill/>
          </a:ln>
        </p:spPr>
      </p:pic>
      <p:cxnSp>
        <p:nvCxnSpPr>
          <p:cNvPr id="828" name="Google Shape;828;p55"/>
          <p:cNvCxnSpPr>
            <a:stCxn id="827" idx="0"/>
            <a:endCxn id="829" idx="2"/>
          </p:cNvCxnSpPr>
          <p:nvPr/>
        </p:nvCxnSpPr>
        <p:spPr>
          <a:xfrm rot="10800000" flipH="1">
            <a:off x="5787872" y="3524427"/>
            <a:ext cx="1339500" cy="18054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830" name="Google Shape;830;p55"/>
          <p:cNvSpPr txBox="1"/>
          <p:nvPr/>
        </p:nvSpPr>
        <p:spPr>
          <a:xfrm>
            <a:off x="6142466" y="4746384"/>
            <a:ext cx="193283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a:t>
            </a:r>
            <a:br>
              <a:rPr lang="sv-SE" sz="1200" b="1" i="1" u="none" strike="noStrike" cap="none">
                <a:solidFill>
                  <a:srgbClr val="3F3F3F"/>
                </a:solidFill>
                <a:latin typeface="Open Sans Light"/>
                <a:ea typeface="Open Sans Light"/>
                <a:cs typeface="Open Sans Light"/>
                <a:sym typeface="Open Sans Light"/>
              </a:rPr>
            </a:br>
            <a:r>
              <a:rPr lang="sv-SE" sz="1200" b="1" i="1" u="none" strike="noStrike" cap="none">
                <a:solidFill>
                  <a:srgbClr val="3F3F3F"/>
                </a:solidFill>
                <a:latin typeface="Open Sans Light"/>
                <a:ea typeface="Open Sans Light"/>
                <a:cs typeface="Open Sans Light"/>
                <a:sym typeface="Open Sans Light"/>
              </a:rPr>
              <a:t>lookup service</a:t>
            </a:r>
            <a:endParaRPr sz="1400" b="0" i="0" u="none" strike="noStrike" cap="none">
              <a:solidFill>
                <a:srgbClr val="000000"/>
              </a:solidFill>
              <a:latin typeface="Arial"/>
              <a:ea typeface="Arial"/>
              <a:cs typeface="Arial"/>
              <a:sym typeface="Arial"/>
            </a:endParaRPr>
          </a:p>
        </p:txBody>
      </p:sp>
      <p:sp>
        <p:nvSpPr>
          <p:cNvPr id="831" name="Google Shape;831;p55"/>
          <p:cNvSpPr txBox="1"/>
          <p:nvPr/>
        </p:nvSpPr>
        <p:spPr>
          <a:xfrm>
            <a:off x="2969317" y="1195565"/>
            <a:ext cx="1261409" cy="83099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specification</a:t>
            </a:r>
            <a:br>
              <a:rPr lang="sv-SE" sz="1200" b="1" i="1" u="none" strike="noStrike" cap="none">
                <a:solidFill>
                  <a:srgbClr val="3F3F3F"/>
                </a:solidFill>
                <a:latin typeface="Open Sans Light"/>
                <a:ea typeface="Open Sans Light"/>
                <a:cs typeface="Open Sans Light"/>
                <a:sym typeface="Open Sans Light"/>
              </a:rPr>
            </a:br>
            <a:r>
              <a:rPr lang="sv-SE" sz="1200" b="1" i="1" u="none" strike="noStrike" cap="none">
                <a:solidFill>
                  <a:srgbClr val="3F3F3F"/>
                </a:solidFill>
                <a:latin typeface="Open Sans Light"/>
                <a:ea typeface="Open Sans Light"/>
                <a:cs typeface="Open Sans Light"/>
                <a:sym typeface="Open Sans Light"/>
              </a:rPr>
              <a:t>and infrastructure</a:t>
            </a:r>
            <a:endParaRPr sz="1200" b="1" i="1" u="none" strike="noStrike" cap="none">
              <a:solidFill>
                <a:srgbClr val="3F3F3F"/>
              </a:solidFill>
              <a:latin typeface="Open Sans Light"/>
              <a:ea typeface="Open Sans Light"/>
              <a:cs typeface="Open Sans Light"/>
              <a:sym typeface="Open Sans Light"/>
            </a:endParaRPr>
          </a:p>
        </p:txBody>
      </p:sp>
      <p:cxnSp>
        <p:nvCxnSpPr>
          <p:cNvPr id="832" name="Google Shape;832;p55"/>
          <p:cNvCxnSpPr>
            <a:endCxn id="833" idx="1"/>
          </p:cNvCxnSpPr>
          <p:nvPr/>
        </p:nvCxnSpPr>
        <p:spPr>
          <a:xfrm>
            <a:off x="2163393" y="4569151"/>
            <a:ext cx="486000" cy="4800"/>
          </a:xfrm>
          <a:prstGeom prst="straightConnector1">
            <a:avLst/>
          </a:prstGeom>
          <a:noFill/>
          <a:ln w="28575"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grpSp>
        <p:nvGrpSpPr>
          <p:cNvPr id="834" name="Google Shape;834;p55"/>
          <p:cNvGrpSpPr/>
          <p:nvPr/>
        </p:nvGrpSpPr>
        <p:grpSpPr>
          <a:xfrm>
            <a:off x="6199168" y="2519106"/>
            <a:ext cx="1692968" cy="1005295"/>
            <a:chOff x="5745943" y="2821255"/>
            <a:chExt cx="1692968" cy="1005295"/>
          </a:xfrm>
        </p:grpSpPr>
        <p:sp>
          <p:nvSpPr>
            <p:cNvPr id="829" name="Google Shape;829;p55"/>
            <p:cNvSpPr/>
            <p:nvPr/>
          </p:nvSpPr>
          <p:spPr>
            <a:xfrm>
              <a:off x="5909207" y="2973876"/>
              <a:ext cx="1529704" cy="852674"/>
            </a:xfrm>
            <a:prstGeom prst="roundRect">
              <a:avLst>
                <a:gd name="adj" fmla="val 16667"/>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chemeClr val="lt1"/>
                  </a:solidFill>
                  <a:latin typeface="Open Sans Light"/>
                  <a:ea typeface="Open Sans Light"/>
                  <a:cs typeface="Open Sans Light"/>
                  <a:sym typeface="Open Sans Light"/>
                </a:rPr>
                <a:t>Powers and mandates registry lookup service</a:t>
              </a:r>
              <a:endParaRPr sz="1600" b="0" i="0" u="none" strike="noStrike" cap="none">
                <a:solidFill>
                  <a:schemeClr val="lt1"/>
                </a:solidFill>
                <a:latin typeface="Open Sans Light"/>
                <a:ea typeface="Open Sans Light"/>
                <a:cs typeface="Open Sans Light"/>
                <a:sym typeface="Open Sans Light"/>
              </a:endParaRPr>
            </a:p>
          </p:txBody>
        </p:sp>
        <p:pic>
          <p:nvPicPr>
            <p:cNvPr id="835" name="Google Shape;835;p55"/>
            <p:cNvPicPr preferRelativeResize="0"/>
            <p:nvPr/>
          </p:nvPicPr>
          <p:blipFill rotWithShape="1">
            <a:blip r:embed="rId3">
              <a:alphaModFix/>
            </a:blip>
            <a:srcRect/>
            <a:stretch/>
          </p:blipFill>
          <p:spPr>
            <a:xfrm>
              <a:off x="5745943" y="2821255"/>
              <a:ext cx="365196" cy="359318"/>
            </a:xfrm>
            <a:prstGeom prst="rect">
              <a:avLst/>
            </a:prstGeom>
            <a:noFill/>
            <a:ln>
              <a:noFill/>
            </a:ln>
          </p:spPr>
        </p:pic>
      </p:grpSp>
      <p:grpSp>
        <p:nvGrpSpPr>
          <p:cNvPr id="836" name="Google Shape;836;p55"/>
          <p:cNvGrpSpPr/>
          <p:nvPr/>
        </p:nvGrpSpPr>
        <p:grpSpPr>
          <a:xfrm>
            <a:off x="2649393" y="4223220"/>
            <a:ext cx="1529251" cy="701462"/>
            <a:chOff x="2649393" y="4763911"/>
            <a:chExt cx="1529251" cy="701462"/>
          </a:xfrm>
        </p:grpSpPr>
        <p:sp>
          <p:nvSpPr>
            <p:cNvPr id="833" name="Google Shape;833;p55"/>
            <p:cNvSpPr/>
            <p:nvPr/>
          </p:nvSpPr>
          <p:spPr>
            <a:xfrm>
              <a:off x="2649393" y="4763911"/>
              <a:ext cx="1232469" cy="701462"/>
            </a:xfrm>
            <a:prstGeom prst="rect">
              <a:avLst/>
            </a:prstGeom>
            <a:gradFill>
              <a:gsLst>
                <a:gs pos="0">
                  <a:schemeClr val="dk1"/>
                </a:gs>
                <a:gs pos="100000">
                  <a:srgbClr val="BABABA"/>
                </a:gs>
              </a:gsLst>
              <a:lin ang="16200000" scaled="0"/>
            </a:gradFill>
            <a:ln w="9525" cap="flat" cmpd="sng">
              <a:solidFill>
                <a:schemeClr val="dk1"/>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chemeClr val="lt1"/>
                  </a:solidFill>
                  <a:latin typeface="Open Sans Light"/>
                  <a:ea typeface="Open Sans Light"/>
                  <a:cs typeface="Open Sans Light"/>
                  <a:sym typeface="Open Sans Light"/>
                </a:rPr>
                <a:t>Business</a:t>
              </a:r>
              <a:br>
                <a:rPr lang="sv-SE" sz="2000" b="0" i="0" u="none" strike="noStrike" cap="none">
                  <a:solidFill>
                    <a:schemeClr val="lt1"/>
                  </a:solidFill>
                  <a:latin typeface="Open Sans Light"/>
                  <a:ea typeface="Open Sans Light"/>
                  <a:cs typeface="Open Sans Light"/>
                  <a:sym typeface="Open Sans Light"/>
                </a:rPr>
              </a:br>
              <a:r>
                <a:rPr lang="sv-SE" sz="2000" b="0" i="0" u="none" strike="noStrike" cap="none">
                  <a:solidFill>
                    <a:schemeClr val="lt1"/>
                  </a:solidFill>
                  <a:latin typeface="Open Sans Light"/>
                  <a:ea typeface="Open Sans Light"/>
                  <a:cs typeface="Open Sans Light"/>
                  <a:sym typeface="Open Sans Light"/>
                </a:rPr>
                <a:t>system</a:t>
              </a:r>
              <a:endParaRPr sz="1400" b="0" i="0" u="none" strike="noStrike" cap="none">
                <a:solidFill>
                  <a:srgbClr val="000000"/>
                </a:solidFill>
                <a:latin typeface="Arial"/>
                <a:ea typeface="Arial"/>
                <a:cs typeface="Arial"/>
                <a:sym typeface="Arial"/>
              </a:endParaRPr>
            </a:p>
          </p:txBody>
        </p:sp>
        <p:grpSp>
          <p:nvGrpSpPr>
            <p:cNvPr id="837" name="Google Shape;837;p55"/>
            <p:cNvGrpSpPr/>
            <p:nvPr/>
          </p:nvGrpSpPr>
          <p:grpSpPr>
            <a:xfrm>
              <a:off x="3890628" y="5037705"/>
              <a:ext cx="288016" cy="144017"/>
              <a:chOff x="1343488" y="5085183"/>
              <a:chExt cx="288016" cy="144017"/>
            </a:xfrm>
          </p:grpSpPr>
          <p:cxnSp>
            <p:nvCxnSpPr>
              <p:cNvPr id="838" name="Google Shape;838;p55"/>
              <p:cNvCxnSpPr>
                <a:endCxn id="839" idx="2"/>
              </p:cNvCxnSpPr>
              <p:nvPr/>
            </p:nvCxnSpPr>
            <p:spPr>
              <a:xfrm>
                <a:off x="1343488" y="5157191"/>
                <a:ext cx="144000" cy="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117"/>
                  </a:srgbClr>
                </a:outerShdw>
              </a:effectLst>
            </p:spPr>
          </p:cxnSp>
          <p:sp>
            <p:nvSpPr>
              <p:cNvPr id="839" name="Google Shape;839;p55"/>
              <p:cNvSpPr/>
              <p:nvPr/>
            </p:nvSpPr>
            <p:spPr>
              <a:xfrm>
                <a:off x="1487488" y="508518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Open Sans Light"/>
                  <a:ea typeface="Open Sans Light"/>
                  <a:cs typeface="Open Sans Light"/>
                  <a:sym typeface="Open Sans Light"/>
                </a:endParaRPr>
              </a:p>
            </p:txBody>
          </p:sp>
        </p:grpSp>
      </p:grpSp>
      <p:cxnSp>
        <p:nvCxnSpPr>
          <p:cNvPr id="840" name="Google Shape;840;p55"/>
          <p:cNvCxnSpPr>
            <a:stCxn id="841" idx="1"/>
            <a:endCxn id="839" idx="6"/>
          </p:cNvCxnSpPr>
          <p:nvPr/>
        </p:nvCxnSpPr>
        <p:spPr>
          <a:xfrm rot="10800000">
            <a:off x="4178548" y="4569042"/>
            <a:ext cx="4754400" cy="21000"/>
          </a:xfrm>
          <a:prstGeom prst="straightConnector1">
            <a:avLst/>
          </a:prstGeom>
          <a:noFill/>
          <a:ln w="28575"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842" name="Google Shape;842;p55"/>
          <p:cNvCxnSpPr>
            <a:stCxn id="841" idx="0"/>
            <a:endCxn id="829" idx="2"/>
          </p:cNvCxnSpPr>
          <p:nvPr/>
        </p:nvCxnSpPr>
        <p:spPr>
          <a:xfrm rot="5400000" flipH="1">
            <a:off x="7868998" y="2782752"/>
            <a:ext cx="633000" cy="2116500"/>
          </a:xfrm>
          <a:prstGeom prst="bentConnector3">
            <a:avLst>
              <a:gd name="adj1" fmla="val 24885"/>
            </a:avLst>
          </a:prstGeom>
          <a:noFill/>
          <a:ln w="38100"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grpSp>
        <p:nvGrpSpPr>
          <p:cNvPr id="843" name="Google Shape;843;p55"/>
          <p:cNvGrpSpPr/>
          <p:nvPr/>
        </p:nvGrpSpPr>
        <p:grpSpPr>
          <a:xfrm>
            <a:off x="3884026" y="2538756"/>
            <a:ext cx="1682097" cy="969935"/>
            <a:chOff x="5272829" y="2607247"/>
            <a:chExt cx="1682097" cy="969935"/>
          </a:xfrm>
        </p:grpSpPr>
        <p:grpSp>
          <p:nvGrpSpPr>
            <p:cNvPr id="844" name="Google Shape;844;p55"/>
            <p:cNvGrpSpPr/>
            <p:nvPr/>
          </p:nvGrpSpPr>
          <p:grpSpPr>
            <a:xfrm>
              <a:off x="5272829" y="2607247"/>
              <a:ext cx="1390357" cy="969935"/>
              <a:chOff x="2257263" y="5030755"/>
              <a:chExt cx="1390357" cy="969935"/>
            </a:xfrm>
          </p:grpSpPr>
          <p:sp>
            <p:nvSpPr>
              <p:cNvPr id="845" name="Google Shape;845;p55"/>
              <p:cNvSpPr/>
              <p:nvPr/>
            </p:nvSpPr>
            <p:spPr>
              <a:xfrm>
                <a:off x="2383402" y="5148016"/>
                <a:ext cx="1264218" cy="852674"/>
              </a:xfrm>
              <a:prstGeom prst="roundRect">
                <a:avLst>
                  <a:gd name="adj" fmla="val 16667"/>
                </a:avLst>
              </a:prstGeom>
              <a:solidFill>
                <a:schemeClr val="accent1"/>
              </a:solidFill>
              <a:ln>
                <a:noFill/>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chemeClr val="lt1"/>
                    </a:solidFill>
                    <a:latin typeface="Open Sans Light"/>
                    <a:ea typeface="Open Sans Light"/>
                    <a:cs typeface="Open Sans Light"/>
                    <a:sym typeface="Open Sans Light"/>
                  </a:rPr>
                  <a:t>Powers and Mandates</a:t>
                </a:r>
                <a:br>
                  <a:rPr lang="sv-SE" sz="1400" b="0" i="0" u="none" strike="noStrike" cap="none">
                    <a:solidFill>
                      <a:schemeClr val="lt1"/>
                    </a:solidFill>
                    <a:latin typeface="Open Sans Light"/>
                    <a:ea typeface="Open Sans Light"/>
                    <a:cs typeface="Open Sans Light"/>
                    <a:sym typeface="Open Sans Light"/>
                  </a:rPr>
                </a:br>
                <a:r>
                  <a:rPr lang="sv-SE" sz="1400" b="0" i="0" u="none" strike="noStrike" cap="none">
                    <a:solidFill>
                      <a:schemeClr val="lt1"/>
                    </a:solidFill>
                    <a:latin typeface="Open Sans Light"/>
                    <a:ea typeface="Open Sans Light"/>
                    <a:cs typeface="Open Sans Light"/>
                    <a:sym typeface="Open Sans Light"/>
                  </a:rPr>
                  <a:t>registry</a:t>
                </a:r>
                <a:endParaRPr sz="1600" b="0" i="0" u="none" strike="noStrike" cap="none">
                  <a:solidFill>
                    <a:schemeClr val="lt1"/>
                  </a:solidFill>
                  <a:latin typeface="Open Sans Light"/>
                  <a:ea typeface="Open Sans Light"/>
                  <a:cs typeface="Open Sans Light"/>
                  <a:sym typeface="Open Sans Light"/>
                </a:endParaRPr>
              </a:p>
            </p:txBody>
          </p:sp>
          <p:pic>
            <p:nvPicPr>
              <p:cNvPr id="846" name="Google Shape;846;p55"/>
              <p:cNvPicPr preferRelativeResize="0"/>
              <p:nvPr/>
            </p:nvPicPr>
            <p:blipFill rotWithShape="1">
              <a:blip r:embed="rId4">
                <a:alphaModFix/>
              </a:blip>
              <a:srcRect/>
              <a:stretch/>
            </p:blipFill>
            <p:spPr>
              <a:xfrm>
                <a:off x="2257263" y="5030755"/>
                <a:ext cx="323301" cy="323301"/>
              </a:xfrm>
              <a:prstGeom prst="rect">
                <a:avLst/>
              </a:prstGeom>
              <a:noFill/>
              <a:ln w="9525" cap="flat" cmpd="sng">
                <a:solidFill>
                  <a:schemeClr val="dk1"/>
                </a:solidFill>
                <a:prstDash val="solid"/>
                <a:round/>
                <a:headEnd type="none" w="sm" len="sm"/>
                <a:tailEnd type="none" w="sm" len="sm"/>
              </a:ln>
            </p:spPr>
          </p:pic>
        </p:grpSp>
        <p:grpSp>
          <p:nvGrpSpPr>
            <p:cNvPr id="847" name="Google Shape;847;p55"/>
            <p:cNvGrpSpPr/>
            <p:nvPr/>
          </p:nvGrpSpPr>
          <p:grpSpPr>
            <a:xfrm>
              <a:off x="6666910" y="3075535"/>
              <a:ext cx="288016" cy="144017"/>
              <a:chOff x="1343488" y="5085183"/>
              <a:chExt cx="288016" cy="144017"/>
            </a:xfrm>
          </p:grpSpPr>
          <p:cxnSp>
            <p:nvCxnSpPr>
              <p:cNvPr id="848" name="Google Shape;848;p55"/>
              <p:cNvCxnSpPr>
                <a:endCxn id="849" idx="2"/>
              </p:cNvCxnSpPr>
              <p:nvPr/>
            </p:nvCxnSpPr>
            <p:spPr>
              <a:xfrm>
                <a:off x="1343488" y="5157191"/>
                <a:ext cx="144000" cy="0"/>
              </a:xfrm>
              <a:prstGeom prst="straightConnector1">
                <a:avLst/>
              </a:prstGeom>
              <a:noFill/>
              <a:ln w="28575" cap="flat" cmpd="sng">
                <a:solidFill>
                  <a:srgbClr val="2C782C"/>
                </a:solidFill>
                <a:prstDash val="solid"/>
                <a:round/>
                <a:headEnd type="none" w="sm" len="sm"/>
                <a:tailEnd type="none" w="sm" len="sm"/>
              </a:ln>
              <a:effectLst>
                <a:outerShdw blurRad="40000" dist="23000" dir="5400000" rotWithShape="0">
                  <a:srgbClr val="000000">
                    <a:alpha val="34117"/>
                  </a:srgbClr>
                </a:outerShdw>
              </a:effectLst>
            </p:spPr>
          </p:cxnSp>
          <p:sp>
            <p:nvSpPr>
              <p:cNvPr id="849" name="Google Shape;849;p55"/>
              <p:cNvSpPr/>
              <p:nvPr/>
            </p:nvSpPr>
            <p:spPr>
              <a:xfrm>
                <a:off x="1487488" y="5085183"/>
                <a:ext cx="144016" cy="144017"/>
              </a:xfrm>
              <a:prstGeom prst="ellipse">
                <a:avLst/>
              </a:prstGeom>
              <a:solidFill>
                <a:srgbClr val="7ED07E"/>
              </a:solidFill>
              <a:ln w="28575" cap="flat" cmpd="sng">
                <a:solidFill>
                  <a:srgbClr val="2C782C"/>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2C782C"/>
                  </a:solidFill>
                  <a:latin typeface="Open Sans Light"/>
                  <a:ea typeface="Open Sans Light"/>
                  <a:cs typeface="Open Sans Light"/>
                  <a:sym typeface="Open Sans Light"/>
                </a:endParaRPr>
              </a:p>
            </p:txBody>
          </p:sp>
        </p:grpSp>
      </p:grpSp>
      <p:cxnSp>
        <p:nvCxnSpPr>
          <p:cNvPr id="850" name="Google Shape;850;p55"/>
          <p:cNvCxnSpPr>
            <a:endCxn id="849" idx="6"/>
          </p:cNvCxnSpPr>
          <p:nvPr/>
        </p:nvCxnSpPr>
        <p:spPr>
          <a:xfrm rot="10800000">
            <a:off x="5566123" y="3079052"/>
            <a:ext cx="3677700" cy="922800"/>
          </a:xfrm>
          <a:prstGeom prst="bentConnector3">
            <a:avLst>
              <a:gd name="adj1" fmla="val 86972"/>
            </a:avLst>
          </a:prstGeom>
          <a:noFill/>
          <a:ln w="28575"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851" name="Google Shape;851;p55"/>
          <p:cNvSpPr txBox="1"/>
          <p:nvPr/>
        </p:nvSpPr>
        <p:spPr>
          <a:xfrm flipH="1">
            <a:off x="6448505" y="3702472"/>
            <a:ext cx="3681455" cy="27695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2. Get address to P&amp;M registry</a:t>
            </a:r>
            <a:endParaRPr sz="1200" b="0" i="0" u="none" strike="noStrike" cap="none">
              <a:solidFill>
                <a:srgbClr val="3F3F3F"/>
              </a:solidFill>
              <a:latin typeface="Open Sans Light"/>
              <a:ea typeface="Open Sans Light"/>
              <a:cs typeface="Open Sans Light"/>
              <a:sym typeface="Open Sans Light"/>
            </a:endParaRPr>
          </a:p>
        </p:txBody>
      </p:sp>
      <p:sp>
        <p:nvSpPr>
          <p:cNvPr id="852" name="Google Shape;852;p55"/>
          <p:cNvSpPr txBox="1"/>
          <p:nvPr/>
        </p:nvSpPr>
        <p:spPr>
          <a:xfrm>
            <a:off x="6767574" y="4292023"/>
            <a:ext cx="216024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4. Request information</a:t>
            </a:r>
            <a:endParaRPr sz="1400" b="0" i="0" u="none" strike="noStrike" cap="none">
              <a:solidFill>
                <a:srgbClr val="000000"/>
              </a:solidFill>
              <a:latin typeface="Arial"/>
              <a:ea typeface="Arial"/>
              <a:cs typeface="Arial"/>
              <a:sym typeface="Arial"/>
            </a:endParaRPr>
          </a:p>
        </p:txBody>
      </p:sp>
      <p:sp>
        <p:nvSpPr>
          <p:cNvPr id="853" name="Google Shape;853;p55"/>
          <p:cNvSpPr txBox="1"/>
          <p:nvPr/>
        </p:nvSpPr>
        <p:spPr>
          <a:xfrm>
            <a:off x="2182259" y="3128376"/>
            <a:ext cx="216024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1. Give mandate to bank</a:t>
            </a:r>
            <a:endParaRPr sz="1200" b="0" i="0" u="none" strike="noStrike" cap="none">
              <a:solidFill>
                <a:srgbClr val="3F3F3F"/>
              </a:solidFill>
              <a:latin typeface="Open Sans Light"/>
              <a:ea typeface="Open Sans Light"/>
              <a:cs typeface="Open Sans Light"/>
              <a:sym typeface="Open Sans Light"/>
            </a:endParaRPr>
          </a:p>
        </p:txBody>
      </p:sp>
      <p:sp>
        <p:nvSpPr>
          <p:cNvPr id="854" name="Google Shape;854;p55"/>
          <p:cNvSpPr txBox="1"/>
          <p:nvPr/>
        </p:nvSpPr>
        <p:spPr>
          <a:xfrm>
            <a:off x="2878641" y="2055285"/>
            <a:ext cx="1352085" cy="2827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Identified by</a:t>
            </a:r>
            <a:endParaRPr sz="1200" b="0" i="0" u="none" strike="noStrike" cap="none">
              <a:solidFill>
                <a:srgbClr val="3F3F3F"/>
              </a:solidFill>
              <a:latin typeface="Open Sans Light"/>
              <a:ea typeface="Open Sans Light"/>
              <a:cs typeface="Open Sans Light"/>
              <a:sym typeface="Open Sans Light"/>
            </a:endParaRPr>
          </a:p>
        </p:txBody>
      </p:sp>
      <p:cxnSp>
        <p:nvCxnSpPr>
          <p:cNvPr id="855" name="Google Shape;855;p55"/>
          <p:cNvCxnSpPr>
            <a:stCxn id="833" idx="0"/>
            <a:endCxn id="849" idx="4"/>
          </p:cNvCxnSpPr>
          <p:nvPr/>
        </p:nvCxnSpPr>
        <p:spPr>
          <a:xfrm rot="-5400000">
            <a:off x="3843727" y="2572920"/>
            <a:ext cx="1072200" cy="2228400"/>
          </a:xfrm>
          <a:prstGeom prst="bentConnector3">
            <a:avLst>
              <a:gd name="adj1" fmla="val 24043"/>
            </a:avLst>
          </a:prstGeom>
          <a:noFill/>
          <a:ln w="28575"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856" name="Google Shape;856;p55"/>
          <p:cNvCxnSpPr>
            <a:stCxn id="857" idx="3"/>
            <a:endCxn id="858" idx="2"/>
          </p:cNvCxnSpPr>
          <p:nvPr/>
        </p:nvCxnSpPr>
        <p:spPr>
          <a:xfrm>
            <a:off x="2833964" y="1613013"/>
            <a:ext cx="1567800" cy="600"/>
          </a:xfrm>
          <a:prstGeom prst="straightConnector1">
            <a:avLst/>
          </a:prstGeom>
          <a:noFill/>
          <a:ln w="3810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grpSp>
        <p:nvGrpSpPr>
          <p:cNvPr id="859" name="Google Shape;859;p55"/>
          <p:cNvGrpSpPr/>
          <p:nvPr/>
        </p:nvGrpSpPr>
        <p:grpSpPr>
          <a:xfrm>
            <a:off x="1187927" y="4197257"/>
            <a:ext cx="1098922" cy="871537"/>
            <a:chOff x="978634" y="2273151"/>
            <a:chExt cx="1098922" cy="871537"/>
          </a:xfrm>
        </p:grpSpPr>
        <p:pic>
          <p:nvPicPr>
            <p:cNvPr id="860" name="Google Shape;860;p55"/>
            <p:cNvPicPr preferRelativeResize="0"/>
            <p:nvPr/>
          </p:nvPicPr>
          <p:blipFill rotWithShape="1">
            <a:blip r:embed="rId4">
              <a:alphaModFix/>
            </a:blip>
            <a:srcRect/>
            <a:stretch/>
          </p:blipFill>
          <p:spPr>
            <a:xfrm>
              <a:off x="1754255" y="2290356"/>
              <a:ext cx="323301" cy="323301"/>
            </a:xfrm>
            <a:prstGeom prst="rect">
              <a:avLst/>
            </a:prstGeom>
            <a:noFill/>
            <a:ln w="9525" cap="flat" cmpd="sng">
              <a:solidFill>
                <a:schemeClr val="dk1"/>
              </a:solidFill>
              <a:prstDash val="solid"/>
              <a:round/>
              <a:headEnd type="none" w="sm" len="sm"/>
              <a:tailEnd type="none" w="sm" len="sm"/>
            </a:ln>
          </p:spPr>
        </p:pic>
        <p:grpSp>
          <p:nvGrpSpPr>
            <p:cNvPr id="861" name="Google Shape;861;p55"/>
            <p:cNvGrpSpPr/>
            <p:nvPr/>
          </p:nvGrpSpPr>
          <p:grpSpPr>
            <a:xfrm>
              <a:off x="978634" y="2273151"/>
              <a:ext cx="1073154" cy="871537"/>
              <a:chOff x="3200288" y="719176"/>
              <a:chExt cx="1073154" cy="871537"/>
            </a:xfrm>
          </p:grpSpPr>
          <p:pic>
            <p:nvPicPr>
              <p:cNvPr id="862" name="Google Shape;862;p55"/>
              <p:cNvPicPr preferRelativeResize="0"/>
              <p:nvPr/>
            </p:nvPicPr>
            <p:blipFill rotWithShape="1">
              <a:blip r:embed="rId5">
                <a:alphaModFix/>
              </a:blip>
              <a:srcRect/>
              <a:stretch/>
            </p:blipFill>
            <p:spPr>
              <a:xfrm>
                <a:off x="3548871" y="719176"/>
                <a:ext cx="398213" cy="563760"/>
              </a:xfrm>
              <a:prstGeom prst="rect">
                <a:avLst/>
              </a:prstGeom>
              <a:noFill/>
              <a:ln>
                <a:noFill/>
              </a:ln>
            </p:spPr>
          </p:pic>
          <p:sp>
            <p:nvSpPr>
              <p:cNvPr id="863" name="Google Shape;863;p55"/>
              <p:cNvSpPr txBox="1"/>
              <p:nvPr/>
            </p:nvSpPr>
            <p:spPr>
              <a:xfrm flipH="1">
                <a:off x="3200288" y="1282936"/>
                <a:ext cx="1073154"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Light"/>
                    <a:ea typeface="Open Sans Light"/>
                    <a:cs typeface="Open Sans Light"/>
                    <a:sym typeface="Open Sans Light"/>
                  </a:rPr>
                  <a:t>Business</a:t>
                </a:r>
                <a:endParaRPr sz="1400" b="0" i="0" u="none" strike="noStrike" cap="none">
                  <a:solidFill>
                    <a:srgbClr val="00B050"/>
                  </a:solidFill>
                  <a:latin typeface="Open Sans Light"/>
                  <a:ea typeface="Open Sans Light"/>
                  <a:cs typeface="Open Sans Light"/>
                  <a:sym typeface="Open Sans Light"/>
                </a:endParaRPr>
              </a:p>
            </p:txBody>
          </p:sp>
        </p:grpSp>
      </p:grpSp>
      <p:grpSp>
        <p:nvGrpSpPr>
          <p:cNvPr id="864" name="Google Shape;864;p55"/>
          <p:cNvGrpSpPr/>
          <p:nvPr/>
        </p:nvGrpSpPr>
        <p:grpSpPr>
          <a:xfrm>
            <a:off x="8932948" y="4157502"/>
            <a:ext cx="917449" cy="865080"/>
            <a:chOff x="7143573" y="4739704"/>
            <a:chExt cx="917449" cy="865080"/>
          </a:xfrm>
        </p:grpSpPr>
        <p:pic>
          <p:nvPicPr>
            <p:cNvPr id="865" name="Google Shape;865;p55"/>
            <p:cNvPicPr preferRelativeResize="0"/>
            <p:nvPr/>
          </p:nvPicPr>
          <p:blipFill rotWithShape="1">
            <a:blip r:embed="rId6">
              <a:alphaModFix/>
            </a:blip>
            <a:srcRect/>
            <a:stretch/>
          </p:blipFill>
          <p:spPr>
            <a:xfrm>
              <a:off x="7736550" y="4743507"/>
              <a:ext cx="324472" cy="323301"/>
            </a:xfrm>
            <a:prstGeom prst="rect">
              <a:avLst/>
            </a:prstGeom>
            <a:noFill/>
            <a:ln w="9525" cap="flat" cmpd="sng">
              <a:solidFill>
                <a:schemeClr val="dk1"/>
              </a:solidFill>
              <a:prstDash val="solid"/>
              <a:round/>
              <a:headEnd type="none" w="sm" len="sm"/>
              <a:tailEnd type="none" w="sm" len="sm"/>
            </a:ln>
          </p:spPr>
        </p:pic>
        <p:pic>
          <p:nvPicPr>
            <p:cNvPr id="841" name="Google Shape;841;p55"/>
            <p:cNvPicPr preferRelativeResize="0"/>
            <p:nvPr/>
          </p:nvPicPr>
          <p:blipFill rotWithShape="1">
            <a:blip r:embed="rId7">
              <a:alphaModFix/>
            </a:blip>
            <a:srcRect/>
            <a:stretch/>
          </p:blipFill>
          <p:spPr>
            <a:xfrm>
              <a:off x="7143573" y="4739704"/>
              <a:ext cx="621600" cy="865080"/>
            </a:xfrm>
            <a:prstGeom prst="rect">
              <a:avLst/>
            </a:prstGeom>
            <a:noFill/>
            <a:ln>
              <a:noFill/>
            </a:ln>
          </p:spPr>
        </p:pic>
      </p:grpSp>
      <p:grpSp>
        <p:nvGrpSpPr>
          <p:cNvPr id="866" name="Google Shape;866;p55"/>
          <p:cNvGrpSpPr/>
          <p:nvPr/>
        </p:nvGrpSpPr>
        <p:grpSpPr>
          <a:xfrm>
            <a:off x="4393428" y="1027996"/>
            <a:ext cx="2691183" cy="1171435"/>
            <a:chOff x="4596964" y="5119106"/>
            <a:chExt cx="2003092" cy="1224136"/>
          </a:xfrm>
        </p:grpSpPr>
        <p:sp>
          <p:nvSpPr>
            <p:cNvPr id="858" name="Google Shape;858;p55"/>
            <p:cNvSpPr/>
            <p:nvPr/>
          </p:nvSpPr>
          <p:spPr>
            <a:xfrm>
              <a:off x="4596964" y="5119106"/>
              <a:ext cx="2003092" cy="1224136"/>
            </a:xfrm>
            <a:prstGeom prst="cloud">
              <a:avLst/>
            </a:prstGeom>
            <a:solidFill>
              <a:schemeClr val="lt1"/>
            </a:solidFill>
            <a:ln w="25400" cap="flat" cmpd="sng">
              <a:solidFill>
                <a:schemeClr val="dk1"/>
              </a:solidFill>
              <a:prstDash val="solid"/>
              <a:round/>
              <a:headEnd type="none" w="sm" len="sm"/>
              <a:tailEnd type="none" w="sm" len="sm"/>
            </a:ln>
          </p:spPr>
          <p:txBody>
            <a:bodyPr spcFirstLastPara="1" wrap="square" lIns="91425" tIns="36000" rIns="36000" bIns="900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Open Sans Light"/>
                <a:ea typeface="Open Sans Light"/>
                <a:cs typeface="Open Sans Light"/>
                <a:sym typeface="Open Sans Light"/>
              </a:endParaRPr>
            </a:p>
          </p:txBody>
        </p:sp>
        <p:sp>
          <p:nvSpPr>
            <p:cNvPr id="867" name="Google Shape;867;p55"/>
            <p:cNvSpPr txBox="1"/>
            <p:nvPr/>
          </p:nvSpPr>
          <p:spPr>
            <a:xfrm>
              <a:off x="4732317" y="5285252"/>
              <a:ext cx="1758174"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sv-SE" sz="2000" b="0" i="0" u="none" strike="noStrike" cap="none">
                  <a:solidFill>
                    <a:srgbClr val="3F3F3F"/>
                  </a:solidFill>
                  <a:latin typeface="Open Sans Light"/>
                  <a:ea typeface="Open Sans Light"/>
                  <a:cs typeface="Open Sans Light"/>
                  <a:sym typeface="Open Sans Light"/>
                </a:rPr>
                <a:t>eIDAS </a:t>
              </a:r>
              <a:br>
                <a:rPr lang="sv-SE" sz="2000" b="0" i="0" u="none" strike="noStrike" cap="none">
                  <a:solidFill>
                    <a:srgbClr val="3F3F3F"/>
                  </a:solidFill>
                  <a:latin typeface="Open Sans Light"/>
                  <a:ea typeface="Open Sans Light"/>
                  <a:cs typeface="Open Sans Light"/>
                  <a:sym typeface="Open Sans Light"/>
                </a:rPr>
              </a:br>
              <a:r>
                <a:rPr lang="sv-SE" sz="2000" b="0" i="0" u="none" strike="noStrike" cap="none">
                  <a:solidFill>
                    <a:srgbClr val="3F3F3F"/>
                  </a:solidFill>
                  <a:latin typeface="Open Sans Light"/>
                  <a:ea typeface="Open Sans Light"/>
                  <a:cs typeface="Open Sans Light"/>
                  <a:sym typeface="Open Sans Light"/>
                </a:rPr>
                <a:t>Infrastructure</a:t>
              </a:r>
              <a:endParaRPr sz="2000" b="0" i="0" u="none" strike="noStrike" cap="none">
                <a:solidFill>
                  <a:srgbClr val="3F3F3F"/>
                </a:solidFill>
                <a:latin typeface="Open Sans Light"/>
                <a:ea typeface="Open Sans Light"/>
                <a:cs typeface="Open Sans Light"/>
                <a:sym typeface="Open Sans Light"/>
              </a:endParaRPr>
            </a:p>
          </p:txBody>
        </p:sp>
      </p:grpSp>
      <p:pic>
        <p:nvPicPr>
          <p:cNvPr id="857" name="Google Shape;857;p55"/>
          <p:cNvPicPr preferRelativeResize="0"/>
          <p:nvPr/>
        </p:nvPicPr>
        <p:blipFill rotWithShape="1">
          <a:blip r:embed="rId8">
            <a:alphaModFix/>
          </a:blip>
          <a:srcRect/>
          <a:stretch/>
        </p:blipFill>
        <p:spPr>
          <a:xfrm>
            <a:off x="2050952" y="1227298"/>
            <a:ext cx="783012" cy="771429"/>
          </a:xfrm>
          <a:prstGeom prst="rect">
            <a:avLst/>
          </a:prstGeom>
          <a:noFill/>
          <a:ln>
            <a:noFill/>
          </a:ln>
        </p:spPr>
      </p:pic>
      <p:grpSp>
        <p:nvGrpSpPr>
          <p:cNvPr id="868" name="Google Shape;868;p55"/>
          <p:cNvGrpSpPr/>
          <p:nvPr/>
        </p:nvGrpSpPr>
        <p:grpSpPr>
          <a:xfrm>
            <a:off x="1063932" y="2744190"/>
            <a:ext cx="1492730" cy="1145300"/>
            <a:chOff x="125640" y="5508768"/>
            <a:chExt cx="1492730" cy="1145300"/>
          </a:xfrm>
        </p:grpSpPr>
        <p:pic>
          <p:nvPicPr>
            <p:cNvPr id="869" name="Google Shape;869;p55"/>
            <p:cNvPicPr preferRelativeResize="0"/>
            <p:nvPr/>
          </p:nvPicPr>
          <p:blipFill rotWithShape="1">
            <a:blip r:embed="rId9">
              <a:alphaModFix/>
            </a:blip>
            <a:srcRect/>
            <a:stretch/>
          </p:blipFill>
          <p:spPr>
            <a:xfrm>
              <a:off x="458233" y="5508768"/>
              <a:ext cx="757575" cy="622080"/>
            </a:xfrm>
            <a:prstGeom prst="rect">
              <a:avLst/>
            </a:prstGeom>
            <a:noFill/>
            <a:ln>
              <a:noFill/>
            </a:ln>
          </p:spPr>
        </p:pic>
        <p:sp>
          <p:nvSpPr>
            <p:cNvPr id="870" name="Google Shape;870;p55"/>
            <p:cNvSpPr txBox="1"/>
            <p:nvPr/>
          </p:nvSpPr>
          <p:spPr>
            <a:xfrm flipH="1">
              <a:off x="125640" y="6130848"/>
              <a:ext cx="149273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1" i="0" u="none" strike="noStrike" cap="none">
                  <a:solidFill>
                    <a:srgbClr val="00B050"/>
                  </a:solidFill>
                  <a:latin typeface="Open Sans Light"/>
                  <a:ea typeface="Open Sans Light"/>
                  <a:cs typeface="Open Sans Light"/>
                  <a:sym typeface="Open Sans Light"/>
                </a:rPr>
                <a:t>Entrepreneur</a:t>
              </a:r>
              <a:endParaRPr sz="1400" b="1" i="0" u="none" strike="noStrike" cap="none">
                <a:solidFill>
                  <a:srgbClr val="00B050"/>
                </a:solidFill>
                <a:latin typeface="Open Sans Light"/>
                <a:ea typeface="Open Sans Light"/>
                <a:cs typeface="Open Sans Light"/>
                <a:sym typeface="Open Sans Light"/>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B050"/>
                </a:solidFill>
                <a:latin typeface="Open Sans Light"/>
                <a:ea typeface="Open Sans Light"/>
                <a:cs typeface="Open Sans Light"/>
                <a:sym typeface="Open Sans Light"/>
              </a:endParaRPr>
            </a:p>
          </p:txBody>
        </p:sp>
      </p:grpSp>
      <p:cxnSp>
        <p:nvCxnSpPr>
          <p:cNvPr id="871" name="Google Shape;871;p55"/>
          <p:cNvCxnSpPr/>
          <p:nvPr/>
        </p:nvCxnSpPr>
        <p:spPr>
          <a:xfrm flipH="1">
            <a:off x="1775312" y="3698034"/>
            <a:ext cx="900" cy="352200"/>
          </a:xfrm>
          <a:prstGeom prst="straightConnector1">
            <a:avLst/>
          </a:prstGeom>
          <a:noFill/>
          <a:ln w="28575"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cxnSp>
        <p:nvCxnSpPr>
          <p:cNvPr id="872" name="Google Shape;872;p55"/>
          <p:cNvCxnSpPr>
            <a:stCxn id="827" idx="0"/>
            <a:endCxn id="845" idx="2"/>
          </p:cNvCxnSpPr>
          <p:nvPr/>
        </p:nvCxnSpPr>
        <p:spPr>
          <a:xfrm rot="10800000">
            <a:off x="4642172" y="3508827"/>
            <a:ext cx="1145700" cy="1821000"/>
          </a:xfrm>
          <a:prstGeom prst="straightConnector1">
            <a:avLst/>
          </a:prstGeom>
          <a:noFill/>
          <a:ln w="19050" cap="flat" cmpd="sng">
            <a:solidFill>
              <a:schemeClr val="accent4"/>
            </a:solidFill>
            <a:prstDash val="lgDash"/>
            <a:round/>
            <a:headEnd type="none" w="sm" len="sm"/>
            <a:tailEnd type="triangle" w="med" len="med"/>
          </a:ln>
          <a:effectLst>
            <a:outerShdw blurRad="40000" dist="23000" dir="5400000" rotWithShape="0">
              <a:srgbClr val="000000">
                <a:alpha val="34117"/>
              </a:srgbClr>
            </a:outerShdw>
          </a:effectLst>
        </p:spPr>
      </p:cxnSp>
      <p:sp>
        <p:nvSpPr>
          <p:cNvPr id="873" name="Google Shape;873;p55"/>
          <p:cNvSpPr txBox="1"/>
          <p:nvPr/>
        </p:nvSpPr>
        <p:spPr>
          <a:xfrm>
            <a:off x="4628567" y="4681412"/>
            <a:ext cx="126140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1" i="1" u="none" strike="noStrike" cap="none">
                <a:solidFill>
                  <a:srgbClr val="3F3F3F"/>
                </a:solidFill>
                <a:latin typeface="Open Sans Light"/>
                <a:ea typeface="Open Sans Light"/>
                <a:cs typeface="Open Sans Light"/>
                <a:sym typeface="Open Sans Light"/>
              </a:rPr>
              <a:t>Common specification</a:t>
            </a:r>
            <a:endParaRPr sz="1200" b="1" i="1" u="none" strike="noStrike" cap="none">
              <a:solidFill>
                <a:srgbClr val="3F3F3F"/>
              </a:solidFill>
              <a:latin typeface="Open Sans Light"/>
              <a:ea typeface="Open Sans Light"/>
              <a:cs typeface="Open Sans Light"/>
              <a:sym typeface="Open Sans Light"/>
            </a:endParaRPr>
          </a:p>
        </p:txBody>
      </p:sp>
      <p:cxnSp>
        <p:nvCxnSpPr>
          <p:cNvPr id="874" name="Google Shape;874;p55"/>
          <p:cNvCxnSpPr/>
          <p:nvPr/>
        </p:nvCxnSpPr>
        <p:spPr>
          <a:xfrm rot="10800000" flipH="1">
            <a:off x="2127425" y="1983114"/>
            <a:ext cx="2353858" cy="1092013"/>
          </a:xfrm>
          <a:prstGeom prst="straightConnector1">
            <a:avLst/>
          </a:prstGeom>
          <a:noFill/>
          <a:ln w="25400" cap="flat" cmpd="sng">
            <a:solidFill>
              <a:schemeClr val="dk1"/>
            </a:solidFill>
            <a:prstDash val="lgDash"/>
            <a:round/>
            <a:headEnd type="none" w="sm" len="sm"/>
            <a:tailEnd type="triangle" w="med" len="med"/>
          </a:ln>
          <a:effectLst>
            <a:outerShdw blurRad="40000" dist="20000" dir="5400000" rotWithShape="0">
              <a:srgbClr val="000000">
                <a:alpha val="36862"/>
              </a:srgbClr>
            </a:outerShdw>
          </a:effectLst>
        </p:spPr>
      </p:cxnSp>
      <p:sp>
        <p:nvSpPr>
          <p:cNvPr id="875" name="Google Shape;875;p55"/>
          <p:cNvSpPr txBox="1"/>
          <p:nvPr/>
        </p:nvSpPr>
        <p:spPr>
          <a:xfrm>
            <a:off x="2253412" y="3659688"/>
            <a:ext cx="3129100"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5. Confirm mandate to release information </a:t>
            </a:r>
            <a:endParaRPr sz="1400" b="0" i="0" u="none" strike="noStrike" cap="none">
              <a:solidFill>
                <a:srgbClr val="000000"/>
              </a:solidFill>
              <a:latin typeface="Arial"/>
              <a:ea typeface="Arial"/>
              <a:cs typeface="Arial"/>
              <a:sym typeface="Arial"/>
            </a:endParaRPr>
          </a:p>
        </p:txBody>
      </p:sp>
      <p:cxnSp>
        <p:nvCxnSpPr>
          <p:cNvPr id="876" name="Google Shape;876;p55"/>
          <p:cNvCxnSpPr>
            <a:endCxn id="845" idx="1"/>
          </p:cNvCxnSpPr>
          <p:nvPr/>
        </p:nvCxnSpPr>
        <p:spPr>
          <a:xfrm>
            <a:off x="2645765" y="3077854"/>
            <a:ext cx="1364400" cy="4500"/>
          </a:xfrm>
          <a:prstGeom prst="straightConnector1">
            <a:avLst/>
          </a:prstGeom>
          <a:noFill/>
          <a:ln w="28575"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grpSp>
        <p:nvGrpSpPr>
          <p:cNvPr id="877" name="Google Shape;877;p55"/>
          <p:cNvGrpSpPr/>
          <p:nvPr/>
        </p:nvGrpSpPr>
        <p:grpSpPr>
          <a:xfrm>
            <a:off x="8903825" y="2579334"/>
            <a:ext cx="962025" cy="1174420"/>
            <a:chOff x="4340118" y="4961774"/>
            <a:chExt cx="962025" cy="1174420"/>
          </a:xfrm>
        </p:grpSpPr>
        <p:pic>
          <p:nvPicPr>
            <p:cNvPr id="878" name="Google Shape;878;p55"/>
            <p:cNvPicPr preferRelativeResize="0"/>
            <p:nvPr/>
          </p:nvPicPr>
          <p:blipFill rotWithShape="1">
            <a:blip r:embed="rId10">
              <a:alphaModFix/>
            </a:blip>
            <a:srcRect/>
            <a:stretch/>
          </p:blipFill>
          <p:spPr>
            <a:xfrm>
              <a:off x="4374356" y="4961774"/>
              <a:ext cx="815850" cy="651240"/>
            </a:xfrm>
            <a:prstGeom prst="rect">
              <a:avLst/>
            </a:prstGeom>
            <a:noFill/>
            <a:ln>
              <a:noFill/>
            </a:ln>
          </p:spPr>
        </p:pic>
        <p:sp>
          <p:nvSpPr>
            <p:cNvPr id="879" name="Google Shape;879;p55"/>
            <p:cNvSpPr txBox="1"/>
            <p:nvPr/>
          </p:nvSpPr>
          <p:spPr>
            <a:xfrm flipH="1">
              <a:off x="4340118" y="5613014"/>
              <a:ext cx="962025" cy="5231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sv-SE" sz="1400" b="0" i="0" u="none" strike="noStrike" cap="none">
                  <a:solidFill>
                    <a:srgbClr val="00B050"/>
                  </a:solidFill>
                  <a:latin typeface="Open Sans SemiBold"/>
                  <a:ea typeface="Open Sans SemiBold"/>
                  <a:cs typeface="Open Sans SemiBold"/>
                  <a:sym typeface="Open Sans SemiBold"/>
                </a:rPr>
                <a:t>Bank officer</a:t>
              </a:r>
              <a:endParaRPr sz="1400" b="0" i="0" u="none" strike="noStrike" cap="none">
                <a:solidFill>
                  <a:srgbClr val="00B050"/>
                </a:solidFill>
                <a:latin typeface="Open Sans SemiBold"/>
                <a:ea typeface="Open Sans SemiBold"/>
                <a:cs typeface="Open Sans SemiBold"/>
                <a:sym typeface="Open Sans SemiBold"/>
              </a:endParaRPr>
            </a:p>
          </p:txBody>
        </p:sp>
      </p:grpSp>
      <p:cxnSp>
        <p:nvCxnSpPr>
          <p:cNvPr id="880" name="Google Shape;880;p55"/>
          <p:cNvCxnSpPr>
            <a:stCxn id="878" idx="1"/>
          </p:cNvCxnSpPr>
          <p:nvPr/>
        </p:nvCxnSpPr>
        <p:spPr>
          <a:xfrm rot="10800000">
            <a:off x="6767563" y="1924254"/>
            <a:ext cx="2170500" cy="980700"/>
          </a:xfrm>
          <a:prstGeom prst="straightConnector1">
            <a:avLst/>
          </a:prstGeom>
          <a:noFill/>
          <a:ln w="25400" cap="flat" cmpd="sng">
            <a:solidFill>
              <a:schemeClr val="dk1"/>
            </a:solidFill>
            <a:prstDash val="lgDash"/>
            <a:round/>
            <a:headEnd type="none" w="sm" len="sm"/>
            <a:tailEnd type="triangle" w="med" len="med"/>
          </a:ln>
          <a:effectLst>
            <a:outerShdw blurRad="40000" dist="20000" dir="5400000" rotWithShape="0">
              <a:srgbClr val="000000">
                <a:alpha val="36862"/>
              </a:srgbClr>
            </a:outerShdw>
          </a:effectLst>
        </p:spPr>
      </p:cxnSp>
      <p:sp>
        <p:nvSpPr>
          <p:cNvPr id="881" name="Google Shape;881;p55"/>
          <p:cNvSpPr txBox="1"/>
          <p:nvPr/>
        </p:nvSpPr>
        <p:spPr>
          <a:xfrm>
            <a:off x="7668904" y="2068916"/>
            <a:ext cx="1352085" cy="2827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Identified by</a:t>
            </a:r>
            <a:endParaRPr sz="1200" b="0" i="0" u="none" strike="noStrike" cap="none">
              <a:solidFill>
                <a:srgbClr val="3F3F3F"/>
              </a:solidFill>
              <a:latin typeface="Open Sans Light"/>
              <a:ea typeface="Open Sans Light"/>
              <a:cs typeface="Open Sans Light"/>
              <a:sym typeface="Open Sans Light"/>
            </a:endParaRPr>
          </a:p>
        </p:txBody>
      </p:sp>
      <p:cxnSp>
        <p:nvCxnSpPr>
          <p:cNvPr id="882" name="Google Shape;882;p55"/>
          <p:cNvCxnSpPr/>
          <p:nvPr/>
        </p:nvCxnSpPr>
        <p:spPr>
          <a:xfrm flipH="1">
            <a:off x="9398698" y="3713390"/>
            <a:ext cx="1260" cy="444111"/>
          </a:xfrm>
          <a:prstGeom prst="straightConnector1">
            <a:avLst/>
          </a:prstGeom>
          <a:noFill/>
          <a:ln w="28575" cap="flat" cmpd="sng">
            <a:solidFill>
              <a:schemeClr val="dk1"/>
            </a:solidFill>
            <a:prstDash val="solid"/>
            <a:round/>
            <a:headEnd type="none" w="sm" len="sm"/>
            <a:tailEnd type="triangle" w="med" len="med"/>
          </a:ln>
          <a:effectLst>
            <a:outerShdw blurRad="40000" dist="23000" dir="5400000" rotWithShape="0">
              <a:srgbClr val="000000">
                <a:alpha val="34117"/>
              </a:srgbClr>
            </a:outerShdw>
          </a:effectLst>
        </p:spPr>
      </p:cxnSp>
      <p:sp>
        <p:nvSpPr>
          <p:cNvPr id="883" name="Google Shape;883;p55"/>
          <p:cNvSpPr txBox="1"/>
          <p:nvPr/>
        </p:nvSpPr>
        <p:spPr>
          <a:xfrm>
            <a:off x="5785856" y="3708980"/>
            <a:ext cx="1244282" cy="27695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sv-SE" sz="1200" b="0" i="0" u="none" strike="noStrike" cap="none">
                <a:solidFill>
                  <a:srgbClr val="3F3F3F"/>
                </a:solidFill>
                <a:latin typeface="Open Sans Light"/>
                <a:ea typeface="Open Sans Light"/>
                <a:cs typeface="Open Sans Light"/>
                <a:sym typeface="Open Sans Light"/>
              </a:rPr>
              <a:t>3. Get mandate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838200" y="1149843"/>
            <a:ext cx="10515600" cy="7669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1800"/>
              <a:buNone/>
            </a:pPr>
            <a:r>
              <a:rPr lang="sv-SE"/>
              <a:t>Executive summary</a:t>
            </a:r>
            <a:endParaRPr/>
          </a:p>
        </p:txBody>
      </p:sp>
      <p:sp>
        <p:nvSpPr>
          <p:cNvPr id="163" name="Google Shape;163;p31"/>
          <p:cNvSpPr txBox="1">
            <a:spLocks noGrp="1"/>
          </p:cNvSpPr>
          <p:nvPr>
            <p:ph type="body" idx="1"/>
          </p:nvPr>
        </p:nvSpPr>
        <p:spPr>
          <a:xfrm>
            <a:off x="838200" y="2060575"/>
            <a:ext cx="10515600" cy="4044380"/>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1000"/>
              </a:spcBef>
              <a:spcAft>
                <a:spcPts val="0"/>
              </a:spcAft>
              <a:buSzPts val="2000"/>
              <a:buNone/>
            </a:pPr>
            <a:r>
              <a:rPr lang="sv-SE"/>
              <a:t>The Architecture overview is meant to be a high-level presentation of the necessary architectural building blocks and enablers to support the Nordic Smart Government interoperable ecosystem. This overview is formulated to bind the more detailed architectural documents together and derived from identified architectural capabilities.</a:t>
            </a:r>
            <a:endParaRPr/>
          </a:p>
          <a:p>
            <a:pPr marL="228600" lvl="0" indent="0" algn="l" rtl="0">
              <a:lnSpc>
                <a:spcPct val="100000"/>
              </a:lnSpc>
              <a:spcBef>
                <a:spcPts val="1000"/>
              </a:spcBef>
              <a:spcAft>
                <a:spcPts val="0"/>
              </a:spcAft>
              <a:buSzPts val="2000"/>
              <a:buNone/>
            </a:pPr>
            <a:r>
              <a:rPr lang="sv-SE"/>
              <a:t>It focuses on the collection of application services that organizations share as a set of common goals and collaborate to provide specific services to customers regardless of the technology ownership or operational models and geographical distribution.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838200" y="1149843"/>
            <a:ext cx="10515600" cy="7669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1800"/>
              <a:buNone/>
            </a:pPr>
            <a:r>
              <a:rPr lang="sv-SE"/>
              <a:t>The Nordic Smart Government ecosystem</a:t>
            </a:r>
            <a:endParaRPr/>
          </a:p>
        </p:txBody>
      </p:sp>
      <p:sp>
        <p:nvSpPr>
          <p:cNvPr id="169" name="Google Shape;16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sv-SE"/>
              <a:t>4</a:t>
            </a:fld>
            <a:endParaRPr/>
          </a:p>
        </p:txBody>
      </p:sp>
      <p:grpSp>
        <p:nvGrpSpPr>
          <p:cNvPr id="170" name="Google Shape;170;p32"/>
          <p:cNvGrpSpPr/>
          <p:nvPr/>
        </p:nvGrpSpPr>
        <p:grpSpPr>
          <a:xfrm>
            <a:off x="1468684" y="3155920"/>
            <a:ext cx="3300872" cy="3300872"/>
            <a:chOff x="825217" y="0"/>
            <a:chExt cx="3300872" cy="3300872"/>
          </a:xfrm>
        </p:grpSpPr>
        <p:sp>
          <p:nvSpPr>
            <p:cNvPr id="171" name="Google Shape;171;p32"/>
            <p:cNvSpPr/>
            <p:nvPr/>
          </p:nvSpPr>
          <p:spPr>
            <a:xfrm>
              <a:off x="825217" y="0"/>
              <a:ext cx="3300872" cy="3300872"/>
            </a:xfrm>
            <a:prstGeom prst="ellipse">
              <a:avLst/>
            </a:prstGeom>
            <a:gradFill>
              <a:gsLst>
                <a:gs pos="0">
                  <a:srgbClr val="28AF28"/>
                </a:gs>
                <a:gs pos="100000">
                  <a:srgbClr val="9DF59D"/>
                </a:gs>
              </a:gsLst>
              <a:lin ang="16200000" scaled="0"/>
            </a:gradFill>
            <a:ln>
              <a:noFill/>
            </a:ln>
            <a:effectLst>
              <a:outerShdw blurRad="40000" dist="23000" dir="5400000"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2" name="Google Shape;172;p32"/>
            <p:cNvSpPr txBox="1"/>
            <p:nvPr/>
          </p:nvSpPr>
          <p:spPr>
            <a:xfrm>
              <a:off x="2014191" y="165043"/>
              <a:ext cx="922923" cy="495130"/>
            </a:xfrm>
            <a:prstGeom prst="rect">
              <a:avLst/>
            </a:prstGeom>
            <a:noFill/>
            <a:ln>
              <a:noFill/>
            </a:ln>
          </p:spPr>
          <p:txBody>
            <a:bodyPr spcFirstLastPara="1" wrap="square" lIns="71100" tIns="71100" rIns="71100" bIns="71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sv-SE" sz="1000" b="0" i="0" u="none" strike="noStrike" cap="none">
                  <a:solidFill>
                    <a:schemeClr val="dk1"/>
                  </a:solidFill>
                  <a:latin typeface="Arial"/>
                  <a:ea typeface="Arial"/>
                  <a:cs typeface="Arial"/>
                  <a:sym typeface="Arial"/>
                </a:rPr>
                <a:t>Nordic Smart Goverment</a:t>
              </a:r>
              <a:endParaRPr sz="1000" b="0" i="0" u="none" strike="noStrike" cap="none">
                <a:solidFill>
                  <a:schemeClr val="dk1"/>
                </a:solidFill>
                <a:latin typeface="Arial"/>
                <a:ea typeface="Arial"/>
                <a:cs typeface="Arial"/>
                <a:sym typeface="Arial"/>
              </a:endParaRPr>
            </a:p>
          </p:txBody>
        </p:sp>
        <p:sp>
          <p:nvSpPr>
            <p:cNvPr id="173" name="Google Shape;173;p32"/>
            <p:cNvSpPr/>
            <p:nvPr/>
          </p:nvSpPr>
          <p:spPr>
            <a:xfrm>
              <a:off x="1155304" y="660174"/>
              <a:ext cx="2640697" cy="2640697"/>
            </a:xfrm>
            <a:prstGeom prst="ellipse">
              <a:avLst/>
            </a:prstGeom>
            <a:gradFill>
              <a:gsLst>
                <a:gs pos="0">
                  <a:srgbClr val="28AF28"/>
                </a:gs>
                <a:gs pos="100000">
                  <a:srgbClr val="9DF59D"/>
                </a:gs>
              </a:gsLst>
              <a:lin ang="16200000" scaled="0"/>
            </a:gradFill>
            <a:ln>
              <a:noFill/>
            </a:ln>
            <a:effectLst>
              <a:outerShdw blurRad="40000" dist="23000" dir="5400000"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4" name="Google Shape;174;p32"/>
            <p:cNvSpPr txBox="1"/>
            <p:nvPr/>
          </p:nvSpPr>
          <p:spPr>
            <a:xfrm>
              <a:off x="2014191" y="818616"/>
              <a:ext cx="922923" cy="475325"/>
            </a:xfrm>
            <a:prstGeom prst="rect">
              <a:avLst/>
            </a:prstGeom>
            <a:noFill/>
            <a:ln>
              <a:noFill/>
            </a:ln>
          </p:spPr>
          <p:txBody>
            <a:bodyPr spcFirstLastPara="1" wrap="square" lIns="71100" tIns="71100" rIns="71100" bIns="71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sv-SE" sz="1000" b="0" i="0" u="none" strike="noStrike" cap="none">
                  <a:solidFill>
                    <a:schemeClr val="dk1"/>
                  </a:solidFill>
                  <a:latin typeface="Arial"/>
                  <a:ea typeface="Arial"/>
                  <a:cs typeface="Arial"/>
                  <a:sym typeface="Arial"/>
                </a:rPr>
                <a:t>Goverment agencies</a:t>
              </a:r>
              <a:endParaRPr sz="1000" b="0" i="0" u="none" strike="noStrike" cap="none">
                <a:solidFill>
                  <a:schemeClr val="dk1"/>
                </a:solidFill>
                <a:latin typeface="Arial"/>
                <a:ea typeface="Arial"/>
                <a:cs typeface="Arial"/>
                <a:sym typeface="Arial"/>
              </a:endParaRPr>
            </a:p>
          </p:txBody>
        </p:sp>
        <p:sp>
          <p:nvSpPr>
            <p:cNvPr id="175" name="Google Shape;175;p32"/>
            <p:cNvSpPr/>
            <p:nvPr/>
          </p:nvSpPr>
          <p:spPr>
            <a:xfrm>
              <a:off x="1485391" y="1320348"/>
              <a:ext cx="1980523" cy="1980523"/>
            </a:xfrm>
            <a:prstGeom prst="ellipse">
              <a:avLst/>
            </a:prstGeom>
            <a:gradFill>
              <a:gsLst>
                <a:gs pos="0">
                  <a:srgbClr val="28AF28"/>
                </a:gs>
                <a:gs pos="100000">
                  <a:srgbClr val="9DF59D"/>
                </a:gs>
              </a:gsLst>
              <a:lin ang="16200000" scaled="0"/>
            </a:gradFill>
            <a:ln>
              <a:noFill/>
            </a:ln>
            <a:effectLst>
              <a:outerShdw blurRad="40000" dist="23000" dir="5400000"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6" name="Google Shape;176;p32"/>
            <p:cNvSpPr txBox="1"/>
            <p:nvPr/>
          </p:nvSpPr>
          <p:spPr>
            <a:xfrm>
              <a:off x="2014191" y="1468888"/>
              <a:ext cx="922923" cy="445617"/>
            </a:xfrm>
            <a:prstGeom prst="rect">
              <a:avLst/>
            </a:prstGeom>
            <a:noFill/>
            <a:ln>
              <a:noFill/>
            </a:ln>
          </p:spPr>
          <p:txBody>
            <a:bodyPr spcFirstLastPara="1" wrap="square" lIns="71100" tIns="71100" rIns="71100" bIns="71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sv-SE" sz="1000" b="0" i="0" u="none" strike="noStrike" cap="none">
                  <a:solidFill>
                    <a:schemeClr val="dk1"/>
                  </a:solidFill>
                  <a:latin typeface="Arial"/>
                  <a:ea typeface="Arial"/>
                  <a:cs typeface="Arial"/>
                  <a:sym typeface="Arial"/>
                </a:rPr>
                <a:t>Operators</a:t>
              </a:r>
              <a:endParaRPr sz="1000" b="0" i="0" u="none" strike="noStrike" cap="none">
                <a:solidFill>
                  <a:schemeClr val="dk1"/>
                </a:solidFill>
                <a:latin typeface="Arial"/>
                <a:ea typeface="Arial"/>
                <a:cs typeface="Arial"/>
                <a:sym typeface="Arial"/>
              </a:endParaRPr>
            </a:p>
          </p:txBody>
        </p:sp>
        <p:sp>
          <p:nvSpPr>
            <p:cNvPr id="177" name="Google Shape;177;p32"/>
            <p:cNvSpPr/>
            <p:nvPr/>
          </p:nvSpPr>
          <p:spPr>
            <a:xfrm>
              <a:off x="1815479" y="1980523"/>
              <a:ext cx="1320348" cy="1320348"/>
            </a:xfrm>
            <a:prstGeom prst="ellipse">
              <a:avLst/>
            </a:prstGeom>
            <a:gradFill>
              <a:gsLst>
                <a:gs pos="0">
                  <a:srgbClr val="28AF28"/>
                </a:gs>
                <a:gs pos="100000">
                  <a:srgbClr val="9DF59D"/>
                </a:gs>
              </a:gsLst>
              <a:lin ang="16200000" scaled="0"/>
            </a:gradFill>
            <a:ln>
              <a:noFill/>
            </a:ln>
            <a:effectLst>
              <a:outerShdw blurRad="40000" dist="23000" dir="5400000"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78" name="Google Shape;178;p32"/>
            <p:cNvSpPr txBox="1"/>
            <p:nvPr/>
          </p:nvSpPr>
          <p:spPr>
            <a:xfrm>
              <a:off x="2008839" y="2310610"/>
              <a:ext cx="933627" cy="660174"/>
            </a:xfrm>
            <a:prstGeom prst="rect">
              <a:avLst/>
            </a:prstGeom>
            <a:noFill/>
            <a:ln>
              <a:noFill/>
            </a:ln>
          </p:spPr>
          <p:txBody>
            <a:bodyPr spcFirstLastPara="1" wrap="square" lIns="71100" tIns="71100" rIns="71100" bIns="71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sv-SE" sz="1000" b="0" i="0" u="none" strike="noStrike" cap="none">
                  <a:solidFill>
                    <a:schemeClr val="dk1"/>
                  </a:solidFill>
                  <a:latin typeface="Arial"/>
                  <a:ea typeface="Arial"/>
                  <a:cs typeface="Arial"/>
                  <a:sym typeface="Arial"/>
                </a:rPr>
                <a:t>SME’s</a:t>
              </a:r>
              <a:endParaRPr sz="1000" b="0" i="0" u="none" strike="noStrike" cap="none">
                <a:solidFill>
                  <a:schemeClr val="dk1"/>
                </a:solidFill>
                <a:latin typeface="Arial"/>
                <a:ea typeface="Arial"/>
                <a:cs typeface="Arial"/>
                <a:sym typeface="Arial"/>
              </a:endParaRPr>
            </a:p>
          </p:txBody>
        </p:sp>
      </p:grpSp>
      <p:sp>
        <p:nvSpPr>
          <p:cNvPr id="179" name="Google Shape;179;p32"/>
          <p:cNvSpPr txBox="1"/>
          <p:nvPr/>
        </p:nvSpPr>
        <p:spPr>
          <a:xfrm>
            <a:off x="6028267" y="3589867"/>
            <a:ext cx="5115559" cy="24622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sv-SE" sz="1100" b="1" i="0" u="none" strike="noStrike" cap="none">
                <a:solidFill>
                  <a:srgbClr val="000000"/>
                </a:solidFill>
                <a:latin typeface="Arial"/>
                <a:ea typeface="Arial"/>
                <a:cs typeface="Arial"/>
                <a:sym typeface="Arial"/>
              </a:rPr>
              <a:t>Recognized counterparties: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sv-SE" sz="1100" b="1" i="0" u="none" strike="noStrike" cap="none">
                <a:solidFill>
                  <a:srgbClr val="000000"/>
                </a:solidFill>
                <a:latin typeface="Arial"/>
                <a:ea typeface="Arial"/>
                <a:cs typeface="Arial"/>
                <a:sym typeface="Arial"/>
              </a:rPr>
              <a:t>SME is</a:t>
            </a:r>
            <a:r>
              <a:rPr lang="sv-SE" sz="1100" b="0" i="0" u="none" strike="noStrike" cap="none">
                <a:solidFill>
                  <a:srgbClr val="000000"/>
                </a:solidFill>
                <a:latin typeface="Arial"/>
                <a:ea typeface="Arial"/>
                <a:cs typeface="Arial"/>
                <a:sym typeface="Arial"/>
              </a:rPr>
              <a:t> any entity that engages in business transactions and is required to report it's financial data to Government agencies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sv-SE" sz="1100" b="1" i="0" u="none" strike="noStrike" cap="none">
                <a:solidFill>
                  <a:srgbClr val="000000"/>
                </a:solidFill>
                <a:latin typeface="Arial"/>
                <a:ea typeface="Arial"/>
                <a:cs typeface="Arial"/>
                <a:sym typeface="Arial"/>
              </a:rPr>
              <a:t>Operators</a:t>
            </a:r>
            <a:r>
              <a:rPr lang="sv-SE" sz="1100" b="0" i="0" u="none" strike="noStrike" cap="none">
                <a:solidFill>
                  <a:srgbClr val="000000"/>
                </a:solidFill>
                <a:latin typeface="Arial"/>
                <a:ea typeface="Arial"/>
                <a:cs typeface="Arial"/>
                <a:sym typeface="Arial"/>
              </a:rPr>
              <a:t> deliver information between businesses or to Goverment agencies and are part of standardised data supply chain.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sv-SE" sz="1100" b="1" i="0" u="none" strike="noStrike" cap="none">
                <a:solidFill>
                  <a:srgbClr val="000000"/>
                </a:solidFill>
                <a:latin typeface="Arial"/>
                <a:ea typeface="Arial"/>
                <a:cs typeface="Arial"/>
                <a:sym typeface="Arial"/>
              </a:rPr>
              <a:t>Goverment agencies </a:t>
            </a:r>
            <a:r>
              <a:rPr lang="sv-SE" sz="1100" b="0" i="0" u="none" strike="noStrike" cap="none">
                <a:solidFill>
                  <a:srgbClr val="000000"/>
                </a:solidFill>
                <a:latin typeface="Arial"/>
                <a:ea typeface="Arial"/>
                <a:cs typeface="Arial"/>
                <a:sym typeface="Arial"/>
              </a:rPr>
              <a:t>analyse the business entities data and are resposible for the Economic and financial regulation fulfillment.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sv-SE" sz="1100" b="1" i="0" u="none" strike="noStrike" cap="none">
                <a:solidFill>
                  <a:srgbClr val="000000"/>
                </a:solidFill>
                <a:latin typeface="Arial"/>
                <a:ea typeface="Arial"/>
                <a:cs typeface="Arial"/>
                <a:sym typeface="Arial"/>
              </a:rPr>
              <a:t>Nordic Smart Goverment </a:t>
            </a:r>
            <a:r>
              <a:rPr lang="sv-SE" sz="1100" b="0" i="0" u="none" strike="noStrike" cap="none">
                <a:solidFill>
                  <a:srgbClr val="000000"/>
                </a:solidFill>
                <a:latin typeface="Arial"/>
                <a:ea typeface="Arial"/>
                <a:cs typeface="Arial"/>
                <a:sym typeface="Arial"/>
              </a:rPr>
              <a:t>is the</a:t>
            </a:r>
            <a:r>
              <a:rPr lang="sv-SE" sz="1100" b="1" i="0" u="none" strike="noStrike" cap="none">
                <a:solidFill>
                  <a:srgbClr val="000000"/>
                </a:solidFill>
                <a:latin typeface="Arial"/>
                <a:ea typeface="Arial"/>
                <a:cs typeface="Arial"/>
                <a:sym typeface="Arial"/>
              </a:rPr>
              <a:t> </a:t>
            </a:r>
            <a:r>
              <a:rPr lang="sv-SE" sz="1100" b="0" i="0" u="none" strike="noStrike" cap="none">
                <a:solidFill>
                  <a:srgbClr val="000000"/>
                </a:solidFill>
                <a:latin typeface="Arial"/>
                <a:ea typeface="Arial"/>
                <a:cs typeface="Arial"/>
                <a:sym typeface="Arial"/>
              </a:rPr>
              <a:t>Nordic</a:t>
            </a:r>
            <a:r>
              <a:rPr lang="sv-SE" sz="1100" b="1" i="0" u="none" strike="noStrike" cap="none">
                <a:solidFill>
                  <a:srgbClr val="000000"/>
                </a:solidFill>
                <a:latin typeface="Arial"/>
                <a:ea typeface="Arial"/>
                <a:cs typeface="Arial"/>
                <a:sym typeface="Arial"/>
              </a:rPr>
              <a:t> </a:t>
            </a:r>
            <a:r>
              <a:rPr lang="sv-SE" sz="1100" b="0" i="0" u="none" strike="noStrike" cap="none">
                <a:solidFill>
                  <a:srgbClr val="000000"/>
                </a:solidFill>
                <a:latin typeface="Arial"/>
                <a:ea typeface="Arial"/>
                <a:cs typeface="Arial"/>
                <a:sym typeface="Arial"/>
              </a:rPr>
              <a:t>Information and communication network of Government agencies.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0" name="Google Shape;180;p32"/>
          <p:cNvSpPr txBox="1"/>
          <p:nvPr/>
        </p:nvSpPr>
        <p:spPr>
          <a:xfrm>
            <a:off x="838200" y="2198845"/>
            <a:ext cx="1030562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sv-SE" sz="1100" b="0" i="0" u="none" strike="noStrike" cap="none">
                <a:solidFill>
                  <a:srgbClr val="000000"/>
                </a:solidFill>
                <a:latin typeface="Arial"/>
                <a:ea typeface="Arial"/>
                <a:cs typeface="Arial"/>
                <a:sym typeface="Arial"/>
              </a:rPr>
              <a:t>The realization of Nordic Smart Government through an interoperable ecosystem of digital solutions will provide real-time financial data for business-to-business and business-to-government interactions. It will consist of public and private systems handling financial data used by the SME:s in various business systems. Business administration such as transaction processing and reporting to governmental authorities is supported by the ecosystem, as well as access to financial information for business counterparties.</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838200" y="1149843"/>
            <a:ext cx="10515600" cy="7669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1800"/>
              <a:buNone/>
            </a:pPr>
            <a:r>
              <a:rPr lang="sv-SE" sz="2800"/>
              <a:t>Capability / reference architecture hierarchy</a:t>
            </a:r>
            <a:endParaRPr/>
          </a:p>
        </p:txBody>
      </p:sp>
      <p:sp>
        <p:nvSpPr>
          <p:cNvPr id="186" name="Google Shape;18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sv-SE"/>
              <a:t>5</a:t>
            </a:fld>
            <a:endParaRPr/>
          </a:p>
        </p:txBody>
      </p:sp>
      <p:sp>
        <p:nvSpPr>
          <p:cNvPr id="187" name="Google Shape;187;p33"/>
          <p:cNvSpPr/>
          <p:nvPr/>
        </p:nvSpPr>
        <p:spPr>
          <a:xfrm>
            <a:off x="2893891" y="1975468"/>
            <a:ext cx="6157519" cy="830510"/>
          </a:xfrm>
          <a:prstGeom prst="roundRect">
            <a:avLst>
              <a:gd name="adj" fmla="val 16667"/>
            </a:avLst>
          </a:prstGeom>
          <a:solidFill>
            <a:srgbClr val="D3EF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sv-SE" sz="2400" b="0" i="0" u="none" strike="noStrike" cap="none">
                <a:solidFill>
                  <a:schemeClr val="dk1"/>
                </a:solidFill>
                <a:latin typeface="Open Sans"/>
                <a:ea typeface="Open Sans"/>
                <a:cs typeface="Open Sans"/>
                <a:sym typeface="Open Sans"/>
              </a:rPr>
              <a:t>Vision</a:t>
            </a:r>
            <a:endParaRPr sz="1400" b="0" i="0" u="none" strike="noStrike" cap="none">
              <a:solidFill>
                <a:srgbClr val="000000"/>
              </a:solidFill>
              <a:latin typeface="Open Sans"/>
              <a:ea typeface="Open Sans"/>
              <a:cs typeface="Open Sans"/>
              <a:sym typeface="Open Sans"/>
            </a:endParaRPr>
          </a:p>
        </p:txBody>
      </p:sp>
      <p:sp>
        <p:nvSpPr>
          <p:cNvPr id="188" name="Google Shape;188;p33"/>
          <p:cNvSpPr/>
          <p:nvPr/>
        </p:nvSpPr>
        <p:spPr>
          <a:xfrm>
            <a:off x="2893891" y="3276111"/>
            <a:ext cx="6157519" cy="830510"/>
          </a:xfrm>
          <a:prstGeom prst="roundRect">
            <a:avLst>
              <a:gd name="adj" fmla="val 16667"/>
            </a:avLst>
          </a:prstGeom>
          <a:solidFill>
            <a:srgbClr val="D3F3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sv-SE" sz="2400" b="0" i="0" u="none" strike="noStrike" cap="none">
                <a:solidFill>
                  <a:schemeClr val="dk1"/>
                </a:solidFill>
                <a:latin typeface="Open Sans"/>
                <a:ea typeface="Open Sans"/>
                <a:cs typeface="Open Sans"/>
                <a:sym typeface="Open Sans"/>
              </a:rPr>
              <a:t>Expected outcomes</a:t>
            </a:r>
            <a:endParaRPr sz="1400" b="0" i="0" u="none" strike="noStrike" cap="none">
              <a:solidFill>
                <a:srgbClr val="000000"/>
              </a:solidFill>
              <a:latin typeface="Open Sans"/>
              <a:ea typeface="Open Sans"/>
              <a:cs typeface="Open Sans"/>
              <a:sym typeface="Open Sans"/>
            </a:endParaRPr>
          </a:p>
        </p:txBody>
      </p:sp>
      <p:sp>
        <p:nvSpPr>
          <p:cNvPr id="189" name="Google Shape;189;p33"/>
          <p:cNvSpPr/>
          <p:nvPr/>
        </p:nvSpPr>
        <p:spPr>
          <a:xfrm>
            <a:off x="2887373" y="4576754"/>
            <a:ext cx="6157519" cy="830510"/>
          </a:xfrm>
          <a:prstGeom prst="roundRect">
            <a:avLst>
              <a:gd name="adj" fmla="val 16667"/>
            </a:avLst>
          </a:prstGeom>
          <a:solidFill>
            <a:srgbClr val="FE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sv-SE" sz="2400" b="0" i="0" u="none" strike="noStrike" cap="none">
                <a:solidFill>
                  <a:schemeClr val="dk1"/>
                </a:solidFill>
                <a:latin typeface="Open Sans"/>
                <a:ea typeface="Open Sans"/>
                <a:cs typeface="Open Sans"/>
                <a:sym typeface="Open Sans"/>
              </a:rPr>
              <a:t>Capability map</a:t>
            </a:r>
            <a:endParaRPr sz="1400" b="0" i="0" u="none" strike="noStrike" cap="none">
              <a:solidFill>
                <a:srgbClr val="000000"/>
              </a:solidFill>
              <a:latin typeface="Open Sans"/>
              <a:ea typeface="Open Sans"/>
              <a:cs typeface="Open Sans"/>
              <a:sym typeface="Open Sans"/>
            </a:endParaRPr>
          </a:p>
        </p:txBody>
      </p:sp>
      <p:sp>
        <p:nvSpPr>
          <p:cNvPr id="190" name="Google Shape;190;p33"/>
          <p:cNvSpPr/>
          <p:nvPr/>
        </p:nvSpPr>
        <p:spPr>
          <a:xfrm>
            <a:off x="2887372" y="5877397"/>
            <a:ext cx="6157519" cy="830510"/>
          </a:xfrm>
          <a:prstGeom prst="roundRect">
            <a:avLst>
              <a:gd name="adj" fmla="val 16667"/>
            </a:avLst>
          </a:prstGeom>
          <a:solidFill>
            <a:srgbClr val="D4E5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sv-SE" sz="2400" b="0" i="0" u="none" strike="noStrike" cap="none">
                <a:solidFill>
                  <a:schemeClr val="dk1"/>
                </a:solidFill>
                <a:latin typeface="Open Sans"/>
                <a:ea typeface="Open Sans"/>
                <a:cs typeface="Open Sans"/>
                <a:sym typeface="Open Sans"/>
              </a:rPr>
              <a:t>Reference architecture: </a:t>
            </a:r>
            <a:br>
              <a:rPr lang="sv-SE" sz="2400" b="0" i="0" u="none" strike="noStrike" cap="none">
                <a:solidFill>
                  <a:schemeClr val="dk1"/>
                </a:solidFill>
                <a:latin typeface="Open Sans"/>
                <a:ea typeface="Open Sans"/>
                <a:cs typeface="Open Sans"/>
                <a:sym typeface="Open Sans"/>
              </a:rPr>
            </a:br>
            <a:r>
              <a:rPr lang="sv-SE" sz="2400" b="0" i="0" u="none" strike="noStrike" cap="none">
                <a:solidFill>
                  <a:schemeClr val="dk1"/>
                </a:solidFill>
                <a:latin typeface="Open Sans"/>
                <a:ea typeface="Open Sans"/>
                <a:cs typeface="Open Sans"/>
                <a:sym typeface="Open Sans"/>
              </a:rPr>
              <a:t>application &amp; technical services</a:t>
            </a:r>
            <a:endParaRPr sz="1400" b="0" i="0" u="none" strike="noStrike" cap="none">
              <a:solidFill>
                <a:srgbClr val="000000"/>
              </a:solidFill>
              <a:latin typeface="Open Sans"/>
              <a:ea typeface="Open Sans"/>
              <a:cs typeface="Open Sans"/>
              <a:sym typeface="Open Sans"/>
            </a:endParaRPr>
          </a:p>
        </p:txBody>
      </p:sp>
      <p:sp>
        <p:nvSpPr>
          <p:cNvPr id="191" name="Google Shape;191;p33"/>
          <p:cNvSpPr/>
          <p:nvPr/>
        </p:nvSpPr>
        <p:spPr>
          <a:xfrm rot="10800000" flipH="1">
            <a:off x="4395520" y="2923598"/>
            <a:ext cx="3154260" cy="234893"/>
          </a:xfrm>
          <a:prstGeom prst="triangl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2" name="Google Shape;192;p33"/>
          <p:cNvSpPr/>
          <p:nvPr/>
        </p:nvSpPr>
        <p:spPr>
          <a:xfrm rot="10800000" flipH="1">
            <a:off x="4395520" y="4226041"/>
            <a:ext cx="3154260" cy="234893"/>
          </a:xfrm>
          <a:prstGeom prst="triangl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3" name="Google Shape;193;p33"/>
          <p:cNvSpPr/>
          <p:nvPr/>
        </p:nvSpPr>
        <p:spPr>
          <a:xfrm rot="10800000" flipH="1">
            <a:off x="4389001" y="5523084"/>
            <a:ext cx="3154260" cy="234893"/>
          </a:xfrm>
          <a:prstGeom prst="triangle">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838200" y="1149843"/>
            <a:ext cx="10515600" cy="7669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1800"/>
              <a:buNone/>
            </a:pPr>
            <a:r>
              <a:rPr lang="sv-SE" sz="2800"/>
              <a:t>Hierarchical capabilities and services (partial example)</a:t>
            </a:r>
            <a:endParaRPr/>
          </a:p>
        </p:txBody>
      </p:sp>
      <p:sp>
        <p:nvSpPr>
          <p:cNvPr id="199" name="Google Shape;19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sv-SE"/>
              <a:t>6</a:t>
            </a:fld>
            <a:endParaRPr/>
          </a:p>
        </p:txBody>
      </p:sp>
      <p:grpSp>
        <p:nvGrpSpPr>
          <p:cNvPr id="200" name="Google Shape;200;p34"/>
          <p:cNvGrpSpPr/>
          <p:nvPr/>
        </p:nvGrpSpPr>
        <p:grpSpPr>
          <a:xfrm>
            <a:off x="431800" y="2501228"/>
            <a:ext cx="11328400" cy="3400179"/>
            <a:chOff x="0" y="820066"/>
            <a:chExt cx="11328400" cy="3400179"/>
          </a:xfrm>
        </p:grpSpPr>
        <p:sp>
          <p:nvSpPr>
            <p:cNvPr id="201" name="Google Shape;201;p34"/>
            <p:cNvSpPr/>
            <p:nvPr/>
          </p:nvSpPr>
          <p:spPr>
            <a:xfrm>
              <a:off x="0" y="3464650"/>
              <a:ext cx="11328400" cy="755595"/>
            </a:xfrm>
            <a:prstGeom prst="roundRect">
              <a:avLst>
                <a:gd name="adj" fmla="val 10000"/>
              </a:avLst>
            </a:prstGeom>
            <a:solidFill>
              <a:srgbClr val="CBEB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4"/>
            <p:cNvSpPr txBox="1"/>
            <p:nvPr/>
          </p:nvSpPr>
          <p:spPr>
            <a:xfrm>
              <a:off x="0" y="3464650"/>
              <a:ext cx="3398520" cy="755595"/>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sv-SE" sz="1500" b="0" i="0" u="none" strike="noStrike" cap="none">
                  <a:solidFill>
                    <a:srgbClr val="000000"/>
                  </a:solidFill>
                  <a:latin typeface="Arial"/>
                  <a:ea typeface="Arial"/>
                  <a:cs typeface="Arial"/>
                  <a:sym typeface="Arial"/>
                </a:rPr>
                <a:t>Reference architecture: </a:t>
              </a:r>
              <a:br>
                <a:rPr lang="sv-SE" sz="1500" b="0" i="0" u="none" strike="noStrike" cap="none">
                  <a:solidFill>
                    <a:srgbClr val="000000"/>
                  </a:solidFill>
                  <a:latin typeface="Arial"/>
                  <a:ea typeface="Arial"/>
                  <a:cs typeface="Arial"/>
                  <a:sym typeface="Arial"/>
                </a:rPr>
              </a:br>
              <a:r>
                <a:rPr lang="sv-SE" sz="1500" b="0" i="0" u="none" strike="noStrike" cap="none">
                  <a:solidFill>
                    <a:srgbClr val="000000"/>
                  </a:solidFill>
                  <a:latin typeface="Arial"/>
                  <a:ea typeface="Arial"/>
                  <a:cs typeface="Arial"/>
                  <a:sym typeface="Arial"/>
                </a:rPr>
                <a:t>Application &amp; technical services map</a:t>
              </a:r>
              <a:endParaRPr sz="1400" b="0" i="0" u="none" strike="noStrike" cap="none">
                <a:solidFill>
                  <a:srgbClr val="000000"/>
                </a:solidFill>
                <a:latin typeface="Arial"/>
                <a:ea typeface="Arial"/>
                <a:cs typeface="Arial"/>
                <a:sym typeface="Arial"/>
              </a:endParaRPr>
            </a:p>
          </p:txBody>
        </p:sp>
        <p:sp>
          <p:nvSpPr>
            <p:cNvPr id="203" name="Google Shape;203;p34"/>
            <p:cNvSpPr/>
            <p:nvPr/>
          </p:nvSpPr>
          <p:spPr>
            <a:xfrm>
              <a:off x="0" y="2583122"/>
              <a:ext cx="11328400" cy="755595"/>
            </a:xfrm>
            <a:prstGeom prst="roundRect">
              <a:avLst>
                <a:gd name="adj" fmla="val 10000"/>
              </a:avLst>
            </a:prstGeom>
            <a:solidFill>
              <a:srgbClr val="CBEB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4"/>
            <p:cNvSpPr txBox="1"/>
            <p:nvPr/>
          </p:nvSpPr>
          <p:spPr>
            <a:xfrm>
              <a:off x="0" y="2583122"/>
              <a:ext cx="3398520" cy="755595"/>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sv-SE" sz="1500" b="0" i="0" u="none" strike="noStrike" cap="none">
                  <a:solidFill>
                    <a:srgbClr val="000000"/>
                  </a:solidFill>
                  <a:latin typeface="Arial"/>
                  <a:ea typeface="Arial"/>
                  <a:cs typeface="Arial"/>
                  <a:sym typeface="Arial"/>
                </a:rPr>
                <a:t>Capability map</a:t>
              </a:r>
              <a:endParaRPr sz="1400" b="0" i="0" u="none" strike="noStrike" cap="none">
                <a:solidFill>
                  <a:srgbClr val="000000"/>
                </a:solidFill>
                <a:latin typeface="Arial"/>
                <a:ea typeface="Arial"/>
                <a:cs typeface="Arial"/>
                <a:sym typeface="Arial"/>
              </a:endParaRPr>
            </a:p>
          </p:txBody>
        </p:sp>
        <p:sp>
          <p:nvSpPr>
            <p:cNvPr id="205" name="Google Shape;205;p34"/>
            <p:cNvSpPr/>
            <p:nvPr/>
          </p:nvSpPr>
          <p:spPr>
            <a:xfrm>
              <a:off x="0" y="1701594"/>
              <a:ext cx="11328400" cy="755595"/>
            </a:xfrm>
            <a:prstGeom prst="roundRect">
              <a:avLst>
                <a:gd name="adj" fmla="val 10000"/>
              </a:avLst>
            </a:prstGeom>
            <a:solidFill>
              <a:srgbClr val="CBEB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4"/>
            <p:cNvSpPr txBox="1"/>
            <p:nvPr/>
          </p:nvSpPr>
          <p:spPr>
            <a:xfrm>
              <a:off x="0" y="1701594"/>
              <a:ext cx="3398520" cy="755595"/>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sv-SE" sz="1500" b="0" i="0" u="none" strike="noStrike" cap="none">
                  <a:solidFill>
                    <a:srgbClr val="000000"/>
                  </a:solidFill>
                  <a:latin typeface="Arial"/>
                  <a:ea typeface="Arial"/>
                  <a:cs typeface="Arial"/>
                  <a:sym typeface="Arial"/>
                </a:rPr>
                <a:t>Expected outcomes </a:t>
              </a:r>
              <a:endParaRPr sz="1400" b="0" i="0" u="none" strike="noStrike" cap="none">
                <a:solidFill>
                  <a:srgbClr val="000000"/>
                </a:solidFill>
                <a:latin typeface="Arial"/>
                <a:ea typeface="Arial"/>
                <a:cs typeface="Arial"/>
                <a:sym typeface="Arial"/>
              </a:endParaRPr>
            </a:p>
          </p:txBody>
        </p:sp>
        <p:sp>
          <p:nvSpPr>
            <p:cNvPr id="207" name="Google Shape;207;p34"/>
            <p:cNvSpPr/>
            <p:nvPr/>
          </p:nvSpPr>
          <p:spPr>
            <a:xfrm>
              <a:off x="0" y="820066"/>
              <a:ext cx="11328400" cy="755595"/>
            </a:xfrm>
            <a:prstGeom prst="roundRect">
              <a:avLst>
                <a:gd name="adj" fmla="val 10000"/>
              </a:avLst>
            </a:prstGeom>
            <a:solidFill>
              <a:srgbClr val="CBEB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4"/>
            <p:cNvSpPr txBox="1"/>
            <p:nvPr/>
          </p:nvSpPr>
          <p:spPr>
            <a:xfrm>
              <a:off x="0" y="820066"/>
              <a:ext cx="3398520" cy="755595"/>
            </a:xfrm>
            <a:prstGeom prst="rect">
              <a:avLst/>
            </a:prstGeom>
            <a:noFill/>
            <a:ln>
              <a:noFill/>
            </a:ln>
          </p:spPr>
          <p:txBody>
            <a:bodyPr spcFirstLastPara="1" wrap="square" lIns="106675" tIns="106675" rIns="106675" bIns="106675" anchor="ctr" anchorCtr="0">
              <a:noAutofit/>
            </a:bodyPr>
            <a:lstStyle/>
            <a:p>
              <a:pPr marL="0" marR="0" lvl="0" indent="0" algn="ctr" rtl="0">
                <a:lnSpc>
                  <a:spcPct val="90000"/>
                </a:lnSpc>
                <a:spcBef>
                  <a:spcPts val="0"/>
                </a:spcBef>
                <a:spcAft>
                  <a:spcPts val="0"/>
                </a:spcAft>
                <a:buClr>
                  <a:srgbClr val="000000"/>
                </a:buClr>
                <a:buSzPts val="1500"/>
                <a:buFont typeface="Arial"/>
                <a:buNone/>
              </a:pPr>
              <a:r>
                <a:rPr lang="sv-SE" sz="1500" b="0" i="0" u="none" strike="noStrike" cap="none">
                  <a:solidFill>
                    <a:srgbClr val="000000"/>
                  </a:solidFill>
                  <a:latin typeface="Arial"/>
                  <a:ea typeface="Arial"/>
                  <a:cs typeface="Arial"/>
                  <a:sym typeface="Arial"/>
                </a:rPr>
                <a:t>Vision</a:t>
              </a:r>
              <a:endParaRPr sz="1400" b="0" i="0" u="none" strike="noStrike" cap="none">
                <a:solidFill>
                  <a:srgbClr val="000000"/>
                </a:solidFill>
                <a:latin typeface="Arial"/>
                <a:ea typeface="Arial"/>
                <a:cs typeface="Arial"/>
                <a:sym typeface="Arial"/>
              </a:endParaRPr>
            </a:p>
          </p:txBody>
        </p:sp>
        <p:sp>
          <p:nvSpPr>
            <p:cNvPr id="209" name="Google Shape;209;p34"/>
            <p:cNvSpPr/>
            <p:nvPr/>
          </p:nvSpPr>
          <p:spPr>
            <a:xfrm>
              <a:off x="7132236" y="883033"/>
              <a:ext cx="2077641" cy="629662"/>
            </a:xfrm>
            <a:prstGeom prst="roundRect">
              <a:avLst>
                <a:gd name="adj" fmla="val 10000"/>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4"/>
            <p:cNvSpPr txBox="1"/>
            <p:nvPr/>
          </p:nvSpPr>
          <p:spPr>
            <a:xfrm>
              <a:off x="7150678" y="901475"/>
              <a:ext cx="2040757" cy="592778"/>
            </a:xfrm>
            <a:prstGeom prst="rect">
              <a:avLst/>
            </a:prstGeom>
            <a:noFill/>
            <a:ln>
              <a:noFill/>
            </a:ln>
          </p:spPr>
          <p:txBody>
            <a:bodyPr spcFirstLastPara="1" wrap="square" lIns="41900" tIns="41900" rIns="41900" bIns="4190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sv-SE" sz="1100" b="1" i="0" u="none" strike="noStrike" cap="none">
                  <a:solidFill>
                    <a:schemeClr val="lt1"/>
                  </a:solidFill>
                  <a:latin typeface="Arial"/>
                  <a:ea typeface="Arial"/>
                  <a:cs typeface="Arial"/>
                  <a:sym typeface="Arial"/>
                </a:rPr>
                <a:t>The Nordic region shall become the most integrated in the world</a:t>
              </a:r>
              <a:endParaRPr sz="1100" b="0" i="0" u="none" strike="noStrike" cap="none">
                <a:solidFill>
                  <a:schemeClr val="lt1"/>
                </a:solidFill>
                <a:latin typeface="Arial"/>
                <a:ea typeface="Arial"/>
                <a:cs typeface="Arial"/>
                <a:sym typeface="Arial"/>
              </a:endParaRPr>
            </a:p>
          </p:txBody>
        </p:sp>
        <p:sp>
          <p:nvSpPr>
            <p:cNvPr id="211" name="Google Shape;211;p34"/>
            <p:cNvSpPr/>
            <p:nvPr/>
          </p:nvSpPr>
          <p:spPr>
            <a:xfrm>
              <a:off x="5715372" y="1512695"/>
              <a:ext cx="2455685" cy="251865"/>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33C8DB"/>
              </a:solidFill>
              <a:prstDash val="solid"/>
              <a:round/>
              <a:headEnd type="none" w="sm" len="sm"/>
              <a:tailEnd type="none" w="sm" len="sm"/>
            </a:ln>
          </p:spPr>
        </p:sp>
        <p:sp>
          <p:nvSpPr>
            <p:cNvPr id="212" name="Google Shape;212;p34"/>
            <p:cNvSpPr/>
            <p:nvPr/>
          </p:nvSpPr>
          <p:spPr>
            <a:xfrm>
              <a:off x="5243125" y="1764561"/>
              <a:ext cx="944494" cy="629662"/>
            </a:xfrm>
            <a:prstGeom prst="roundRect">
              <a:avLst>
                <a:gd name="adj" fmla="val 10000"/>
              </a:avLst>
            </a:prstGeom>
            <a:solidFill>
              <a:srgbClr val="FFE10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4"/>
            <p:cNvSpPr txBox="1"/>
            <p:nvPr/>
          </p:nvSpPr>
          <p:spPr>
            <a:xfrm>
              <a:off x="5261567" y="1783003"/>
              <a:ext cx="907610" cy="592778"/>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sv-SE" sz="900" b="0" i="0" u="none" strike="noStrike" cap="none">
                  <a:solidFill>
                    <a:srgbClr val="0C0C0C"/>
                  </a:solidFill>
                  <a:latin typeface="Arial"/>
                  <a:ea typeface="Arial"/>
                  <a:cs typeface="Arial"/>
                  <a:sym typeface="Arial"/>
                </a:rPr>
                <a:t>Make life simpler for SMEs in the Nordic region</a:t>
              </a:r>
              <a:endParaRPr sz="900" b="0" i="0" u="none" strike="noStrike" cap="none">
                <a:solidFill>
                  <a:srgbClr val="0C0C0C"/>
                </a:solidFill>
                <a:latin typeface="Arial"/>
                <a:ea typeface="Arial"/>
                <a:cs typeface="Arial"/>
                <a:sym typeface="Arial"/>
              </a:endParaRPr>
            </a:p>
          </p:txBody>
        </p:sp>
        <p:sp>
          <p:nvSpPr>
            <p:cNvPr id="214" name="Google Shape;214;p34"/>
            <p:cNvSpPr/>
            <p:nvPr/>
          </p:nvSpPr>
          <p:spPr>
            <a:xfrm>
              <a:off x="4487530" y="2394223"/>
              <a:ext cx="1227842" cy="251865"/>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7FD3E3"/>
              </a:solidFill>
              <a:prstDash val="solid"/>
              <a:round/>
              <a:headEnd type="none" w="sm" len="sm"/>
              <a:tailEnd type="none" w="sm" len="sm"/>
            </a:ln>
          </p:spPr>
        </p:sp>
        <p:sp>
          <p:nvSpPr>
            <p:cNvPr id="215" name="Google Shape;215;p34"/>
            <p:cNvSpPr/>
            <p:nvPr/>
          </p:nvSpPr>
          <p:spPr>
            <a:xfrm>
              <a:off x="4015283" y="2646089"/>
              <a:ext cx="944494" cy="629662"/>
            </a:xfrm>
            <a:prstGeom prst="roundRect">
              <a:avLst>
                <a:gd name="adj" fmla="val 10000"/>
              </a:avLst>
            </a:prstGeom>
            <a:solidFill>
              <a:srgbClr val="FFF6B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4"/>
            <p:cNvSpPr txBox="1"/>
            <p:nvPr/>
          </p:nvSpPr>
          <p:spPr>
            <a:xfrm>
              <a:off x="4033725" y="2664531"/>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sv-SE" sz="800" b="0" i="0" u="none" strike="noStrike" cap="none">
                  <a:solidFill>
                    <a:schemeClr val="dk1"/>
                  </a:solidFill>
                  <a:latin typeface="Arial"/>
                  <a:ea typeface="Arial"/>
                  <a:cs typeface="Arial"/>
                  <a:sym typeface="Arial"/>
                </a:rPr>
                <a:t>eInvoice standard implemented in all business systems</a:t>
              </a:r>
              <a:endParaRPr sz="1400" b="0" i="0" u="none" strike="noStrike" cap="none">
                <a:solidFill>
                  <a:srgbClr val="000000"/>
                </a:solidFill>
                <a:latin typeface="Arial"/>
                <a:ea typeface="Arial"/>
                <a:cs typeface="Arial"/>
                <a:sym typeface="Arial"/>
              </a:endParaRPr>
            </a:p>
          </p:txBody>
        </p:sp>
        <p:sp>
          <p:nvSpPr>
            <p:cNvPr id="217" name="Google Shape;217;p34"/>
            <p:cNvSpPr/>
            <p:nvPr/>
          </p:nvSpPr>
          <p:spPr>
            <a:xfrm>
              <a:off x="3873608" y="3275751"/>
              <a:ext cx="613921" cy="251865"/>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97DAE7"/>
              </a:solidFill>
              <a:prstDash val="solid"/>
              <a:round/>
              <a:headEnd type="none" w="sm" len="sm"/>
              <a:tailEnd type="none" w="sm" len="sm"/>
            </a:ln>
          </p:spPr>
        </p:sp>
        <p:sp>
          <p:nvSpPr>
            <p:cNvPr id="218" name="Google Shape;218;p34"/>
            <p:cNvSpPr/>
            <p:nvPr/>
          </p:nvSpPr>
          <p:spPr>
            <a:xfrm>
              <a:off x="3401361" y="3527617"/>
              <a:ext cx="944494" cy="629662"/>
            </a:xfrm>
            <a:prstGeom prst="roundRect">
              <a:avLst>
                <a:gd name="adj" fmla="val 10000"/>
              </a:avLst>
            </a:prstGeom>
            <a:solidFill>
              <a:srgbClr val="97DAE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4"/>
            <p:cNvSpPr txBox="1"/>
            <p:nvPr/>
          </p:nvSpPr>
          <p:spPr>
            <a:xfrm>
              <a:off x="3419803" y="3546059"/>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sv-SE" sz="800" b="0" i="0" u="none" strike="noStrike" cap="none">
                  <a:solidFill>
                    <a:srgbClr val="0C0C0C"/>
                  </a:solidFill>
                  <a:latin typeface="Arial"/>
                  <a:ea typeface="Arial"/>
                  <a:cs typeface="Arial"/>
                  <a:sym typeface="Arial"/>
                </a:rPr>
                <a:t>Compliant with e-ordering and e-cataloging BIS format (semantic model EN-16931)</a:t>
              </a:r>
              <a:endParaRPr sz="800" b="0" i="0" u="none" strike="noStrike" cap="none">
                <a:solidFill>
                  <a:srgbClr val="0C0C0C"/>
                </a:solidFill>
                <a:latin typeface="Arial"/>
                <a:ea typeface="Arial"/>
                <a:cs typeface="Arial"/>
                <a:sym typeface="Arial"/>
              </a:endParaRPr>
            </a:p>
          </p:txBody>
        </p:sp>
        <p:sp>
          <p:nvSpPr>
            <p:cNvPr id="220" name="Google Shape;220;p34"/>
            <p:cNvSpPr/>
            <p:nvPr/>
          </p:nvSpPr>
          <p:spPr>
            <a:xfrm>
              <a:off x="4487530" y="3275751"/>
              <a:ext cx="613921" cy="251865"/>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rgbClr val="97DAE7"/>
              </a:solidFill>
              <a:prstDash val="solid"/>
              <a:round/>
              <a:headEnd type="none" w="sm" len="sm"/>
              <a:tailEnd type="none" w="sm" len="sm"/>
            </a:ln>
          </p:spPr>
        </p:sp>
        <p:sp>
          <p:nvSpPr>
            <p:cNvPr id="221" name="Google Shape;221;p34"/>
            <p:cNvSpPr/>
            <p:nvPr/>
          </p:nvSpPr>
          <p:spPr>
            <a:xfrm>
              <a:off x="4629204" y="3527617"/>
              <a:ext cx="944494" cy="629662"/>
            </a:xfrm>
            <a:prstGeom prst="roundRect">
              <a:avLst>
                <a:gd name="adj" fmla="val 10000"/>
              </a:avLst>
            </a:prstGeom>
            <a:solidFill>
              <a:srgbClr val="97DAE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4"/>
            <p:cNvSpPr txBox="1"/>
            <p:nvPr/>
          </p:nvSpPr>
          <p:spPr>
            <a:xfrm>
              <a:off x="4647646" y="3546059"/>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rgbClr val="0C0C0C"/>
                </a:solidFill>
                <a:latin typeface="Arial"/>
                <a:ea typeface="Arial"/>
                <a:cs typeface="Arial"/>
                <a:sym typeface="Arial"/>
              </a:endParaRPr>
            </a:p>
          </p:txBody>
        </p:sp>
        <p:sp>
          <p:nvSpPr>
            <p:cNvPr id="223" name="Google Shape;223;p34"/>
            <p:cNvSpPr/>
            <p:nvPr/>
          </p:nvSpPr>
          <p:spPr>
            <a:xfrm>
              <a:off x="5669652" y="2394223"/>
              <a:ext cx="91440" cy="251865"/>
            </a:xfrm>
            <a:custGeom>
              <a:avLst/>
              <a:gdLst/>
              <a:ahLst/>
              <a:cxnLst/>
              <a:rect l="l" t="t" r="r" b="b"/>
              <a:pathLst>
                <a:path w="120000" h="120000" extrusionOk="0">
                  <a:moveTo>
                    <a:pt x="60000" y="0"/>
                  </a:moveTo>
                  <a:lnTo>
                    <a:pt x="60000" y="120000"/>
                  </a:lnTo>
                </a:path>
              </a:pathLst>
            </a:custGeom>
            <a:noFill/>
            <a:ln w="25400" cap="flat" cmpd="sng">
              <a:solidFill>
                <a:srgbClr val="7FD3E3"/>
              </a:solidFill>
              <a:prstDash val="solid"/>
              <a:round/>
              <a:headEnd type="none" w="sm" len="sm"/>
              <a:tailEnd type="none" w="sm" len="sm"/>
            </a:ln>
          </p:spPr>
        </p:sp>
        <p:sp>
          <p:nvSpPr>
            <p:cNvPr id="224" name="Google Shape;224;p34"/>
            <p:cNvSpPr/>
            <p:nvPr/>
          </p:nvSpPr>
          <p:spPr>
            <a:xfrm>
              <a:off x="5243125" y="2646089"/>
              <a:ext cx="944494" cy="629662"/>
            </a:xfrm>
            <a:prstGeom prst="roundRect">
              <a:avLst>
                <a:gd name="adj" fmla="val 10000"/>
              </a:avLst>
            </a:prstGeom>
            <a:solidFill>
              <a:srgbClr val="FFF6B7"/>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4"/>
            <p:cNvSpPr txBox="1"/>
            <p:nvPr/>
          </p:nvSpPr>
          <p:spPr>
            <a:xfrm>
              <a:off x="5261567" y="2664531"/>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sv-SE" sz="800" b="0" i="0" u="none" strike="noStrike" cap="none">
                  <a:solidFill>
                    <a:srgbClr val="000000"/>
                  </a:solidFill>
                  <a:latin typeface="Arial"/>
                  <a:ea typeface="Arial"/>
                  <a:cs typeface="Arial"/>
                  <a:sym typeface="Arial"/>
                </a:rPr>
                <a:t>Receival of eReceipts possible in all business systems</a:t>
              </a:r>
              <a:endParaRPr sz="1400" b="0" i="0" u="none" strike="noStrike" cap="none">
                <a:solidFill>
                  <a:srgbClr val="000000"/>
                </a:solidFill>
                <a:latin typeface="Arial"/>
                <a:ea typeface="Arial"/>
                <a:cs typeface="Arial"/>
                <a:sym typeface="Arial"/>
              </a:endParaRPr>
            </a:p>
          </p:txBody>
        </p:sp>
        <p:sp>
          <p:nvSpPr>
            <p:cNvPr id="226" name="Google Shape;226;p34"/>
            <p:cNvSpPr/>
            <p:nvPr/>
          </p:nvSpPr>
          <p:spPr>
            <a:xfrm>
              <a:off x="5715372" y="2394223"/>
              <a:ext cx="1227842" cy="251865"/>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rgbClr val="7FD3E3"/>
              </a:solidFill>
              <a:prstDash val="solid"/>
              <a:round/>
              <a:headEnd type="none" w="sm" len="sm"/>
              <a:tailEnd type="none" w="sm" len="sm"/>
            </a:ln>
          </p:spPr>
        </p:sp>
        <p:sp>
          <p:nvSpPr>
            <p:cNvPr id="227" name="Google Shape;227;p34"/>
            <p:cNvSpPr/>
            <p:nvPr/>
          </p:nvSpPr>
          <p:spPr>
            <a:xfrm>
              <a:off x="6470968" y="2646089"/>
              <a:ext cx="944494" cy="629662"/>
            </a:xfrm>
            <a:prstGeom prst="roundRect">
              <a:avLst>
                <a:gd name="adj" fmla="val 10000"/>
              </a:avLst>
            </a:prstGeom>
            <a:solidFill>
              <a:srgbClr val="FFF6B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4"/>
            <p:cNvSpPr txBox="1"/>
            <p:nvPr/>
          </p:nvSpPr>
          <p:spPr>
            <a:xfrm>
              <a:off x="6489410" y="2664531"/>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sv-SE" sz="800" b="0" i="0" u="none" strike="noStrike" cap="none">
                  <a:solidFill>
                    <a:schemeClr val="dk1"/>
                  </a:solidFill>
                  <a:latin typeface="Arial"/>
                  <a:ea typeface="Arial"/>
                  <a:cs typeface="Arial"/>
                  <a:sym typeface="Arial"/>
                </a:rPr>
                <a:t>eOrder and eCatalogs implemented in all business systems</a:t>
              </a:r>
              <a:endParaRPr sz="1400" b="0" i="0" u="none" strike="noStrike" cap="none">
                <a:solidFill>
                  <a:srgbClr val="000000"/>
                </a:solidFill>
                <a:latin typeface="Arial"/>
                <a:ea typeface="Arial"/>
                <a:cs typeface="Arial"/>
                <a:sym typeface="Arial"/>
              </a:endParaRPr>
            </a:p>
          </p:txBody>
        </p:sp>
        <p:sp>
          <p:nvSpPr>
            <p:cNvPr id="229" name="Google Shape;229;p34"/>
            <p:cNvSpPr/>
            <p:nvPr/>
          </p:nvSpPr>
          <p:spPr>
            <a:xfrm>
              <a:off x="6329294" y="3275751"/>
              <a:ext cx="613921" cy="251865"/>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97DAE7"/>
              </a:solidFill>
              <a:prstDash val="solid"/>
              <a:round/>
              <a:headEnd type="none" w="sm" len="sm"/>
              <a:tailEnd type="none" w="sm" len="sm"/>
            </a:ln>
          </p:spPr>
        </p:sp>
        <p:sp>
          <p:nvSpPr>
            <p:cNvPr id="230" name="Google Shape;230;p34"/>
            <p:cNvSpPr/>
            <p:nvPr/>
          </p:nvSpPr>
          <p:spPr>
            <a:xfrm>
              <a:off x="5857046" y="3527617"/>
              <a:ext cx="944494" cy="629662"/>
            </a:xfrm>
            <a:prstGeom prst="roundRect">
              <a:avLst>
                <a:gd name="adj" fmla="val 10000"/>
              </a:avLst>
            </a:prstGeom>
            <a:solidFill>
              <a:srgbClr val="97DAE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4"/>
            <p:cNvSpPr txBox="1"/>
            <p:nvPr/>
          </p:nvSpPr>
          <p:spPr>
            <a:xfrm>
              <a:off x="5875488" y="3546059"/>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sv-SE" sz="800" b="0" i="0" u="none" strike="noStrike" cap="none">
                  <a:solidFill>
                    <a:srgbClr val="0C0C0C"/>
                  </a:solidFill>
                  <a:latin typeface="Arial"/>
                  <a:ea typeface="Arial"/>
                  <a:cs typeface="Arial"/>
                  <a:sym typeface="Arial"/>
                </a:rPr>
                <a:t>Product catalogues used with standardized product codes</a:t>
              </a:r>
              <a:endParaRPr sz="1400" b="0" i="0" u="none" strike="noStrike" cap="none">
                <a:solidFill>
                  <a:srgbClr val="000000"/>
                </a:solidFill>
                <a:latin typeface="Arial"/>
                <a:ea typeface="Arial"/>
                <a:cs typeface="Arial"/>
                <a:sym typeface="Arial"/>
              </a:endParaRPr>
            </a:p>
          </p:txBody>
        </p:sp>
        <p:sp>
          <p:nvSpPr>
            <p:cNvPr id="232" name="Google Shape;232;p34"/>
            <p:cNvSpPr/>
            <p:nvPr/>
          </p:nvSpPr>
          <p:spPr>
            <a:xfrm>
              <a:off x="6943215" y="3275751"/>
              <a:ext cx="613921" cy="251865"/>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rgbClr val="97DAE7"/>
              </a:solidFill>
              <a:prstDash val="solid"/>
              <a:round/>
              <a:headEnd type="none" w="sm" len="sm"/>
              <a:tailEnd type="none" w="sm" len="sm"/>
            </a:ln>
          </p:spPr>
        </p:sp>
        <p:sp>
          <p:nvSpPr>
            <p:cNvPr id="233" name="Google Shape;233;p34"/>
            <p:cNvSpPr/>
            <p:nvPr/>
          </p:nvSpPr>
          <p:spPr>
            <a:xfrm>
              <a:off x="7084889" y="3527617"/>
              <a:ext cx="944494" cy="629662"/>
            </a:xfrm>
            <a:prstGeom prst="roundRect">
              <a:avLst>
                <a:gd name="adj" fmla="val 10000"/>
              </a:avLst>
            </a:prstGeom>
            <a:solidFill>
              <a:srgbClr val="97DAE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4"/>
            <p:cNvSpPr txBox="1"/>
            <p:nvPr/>
          </p:nvSpPr>
          <p:spPr>
            <a:xfrm>
              <a:off x="7103331" y="3546059"/>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rgbClr val="0C0C0C"/>
                </a:solidFill>
                <a:latin typeface="Arial"/>
                <a:ea typeface="Arial"/>
                <a:cs typeface="Arial"/>
                <a:sym typeface="Arial"/>
              </a:endParaRPr>
            </a:p>
          </p:txBody>
        </p:sp>
        <p:sp>
          <p:nvSpPr>
            <p:cNvPr id="235" name="Google Shape;235;p34"/>
            <p:cNvSpPr/>
            <p:nvPr/>
          </p:nvSpPr>
          <p:spPr>
            <a:xfrm>
              <a:off x="8171057" y="1512695"/>
              <a:ext cx="1227842" cy="251865"/>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rgbClr val="33C8DB"/>
              </a:solidFill>
              <a:prstDash val="solid"/>
              <a:round/>
              <a:headEnd type="none" w="sm" len="sm"/>
              <a:tailEnd type="none" w="sm" len="sm"/>
            </a:ln>
          </p:spPr>
        </p:sp>
        <p:sp>
          <p:nvSpPr>
            <p:cNvPr id="236" name="Google Shape;236;p34"/>
            <p:cNvSpPr/>
            <p:nvPr/>
          </p:nvSpPr>
          <p:spPr>
            <a:xfrm>
              <a:off x="8926653" y="1764561"/>
              <a:ext cx="944494" cy="629662"/>
            </a:xfrm>
            <a:prstGeom prst="roundRect">
              <a:avLst>
                <a:gd name="adj" fmla="val 10000"/>
              </a:avLst>
            </a:prstGeom>
            <a:solidFill>
              <a:srgbClr val="FFE10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4"/>
            <p:cNvSpPr txBox="1"/>
            <p:nvPr/>
          </p:nvSpPr>
          <p:spPr>
            <a:xfrm>
              <a:off x="8945095" y="1783003"/>
              <a:ext cx="907610" cy="592778"/>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sv-SE" sz="900" b="0" i="0" u="none" strike="noStrike" cap="none">
                  <a:solidFill>
                    <a:srgbClr val="0C0C0C"/>
                  </a:solidFill>
                  <a:latin typeface="Arial"/>
                  <a:ea typeface="Arial"/>
                  <a:cs typeface="Arial"/>
                  <a:sym typeface="Arial"/>
                </a:rPr>
                <a:t>Make the Nordic region the most integrated in the world</a:t>
              </a:r>
              <a:endParaRPr sz="900" b="0" i="0" u="none" strike="noStrike" cap="none">
                <a:solidFill>
                  <a:srgbClr val="0C0C0C"/>
                </a:solidFill>
                <a:latin typeface="Arial"/>
                <a:ea typeface="Arial"/>
                <a:cs typeface="Arial"/>
                <a:sym typeface="Arial"/>
              </a:endParaRPr>
            </a:p>
          </p:txBody>
        </p:sp>
        <p:sp>
          <p:nvSpPr>
            <p:cNvPr id="238" name="Google Shape;238;p34"/>
            <p:cNvSpPr/>
            <p:nvPr/>
          </p:nvSpPr>
          <p:spPr>
            <a:xfrm>
              <a:off x="9353180" y="2394223"/>
              <a:ext cx="91440" cy="251865"/>
            </a:xfrm>
            <a:custGeom>
              <a:avLst/>
              <a:gdLst/>
              <a:ahLst/>
              <a:cxnLst/>
              <a:rect l="l" t="t" r="r" b="b"/>
              <a:pathLst>
                <a:path w="120000" h="120000" extrusionOk="0">
                  <a:moveTo>
                    <a:pt x="60000" y="0"/>
                  </a:moveTo>
                  <a:lnTo>
                    <a:pt x="60000" y="120000"/>
                  </a:lnTo>
                </a:path>
              </a:pathLst>
            </a:custGeom>
            <a:noFill/>
            <a:ln w="25400" cap="flat" cmpd="sng">
              <a:solidFill>
                <a:srgbClr val="7FD3E3"/>
              </a:solidFill>
              <a:prstDash val="solid"/>
              <a:round/>
              <a:headEnd type="none" w="sm" len="sm"/>
              <a:tailEnd type="none" w="sm" len="sm"/>
            </a:ln>
          </p:spPr>
        </p:sp>
        <p:sp>
          <p:nvSpPr>
            <p:cNvPr id="239" name="Google Shape;239;p34"/>
            <p:cNvSpPr/>
            <p:nvPr/>
          </p:nvSpPr>
          <p:spPr>
            <a:xfrm>
              <a:off x="8926653" y="2646089"/>
              <a:ext cx="944494" cy="629662"/>
            </a:xfrm>
            <a:prstGeom prst="roundRect">
              <a:avLst>
                <a:gd name="adj" fmla="val 10000"/>
              </a:avLst>
            </a:prstGeom>
            <a:solidFill>
              <a:srgbClr val="FFF6B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4"/>
            <p:cNvSpPr txBox="1"/>
            <p:nvPr/>
          </p:nvSpPr>
          <p:spPr>
            <a:xfrm>
              <a:off x="8945095" y="2664531"/>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sv-SE" sz="800" b="0" i="0" u="none" strike="noStrike" cap="none">
                  <a:solidFill>
                    <a:schemeClr val="dk1"/>
                  </a:solidFill>
                  <a:latin typeface="Arial"/>
                  <a:ea typeface="Arial"/>
                  <a:cs typeface="Arial"/>
                  <a:sym typeface="Arial"/>
                </a:rPr>
                <a:t>VAT automation between businesses and business systems</a:t>
              </a:r>
              <a:endParaRPr sz="1400" b="0" i="0" u="none" strike="noStrike" cap="none">
                <a:solidFill>
                  <a:srgbClr val="000000"/>
                </a:solidFill>
                <a:latin typeface="Arial"/>
                <a:ea typeface="Arial"/>
                <a:cs typeface="Arial"/>
                <a:sym typeface="Arial"/>
              </a:endParaRPr>
            </a:p>
          </p:txBody>
        </p:sp>
        <p:sp>
          <p:nvSpPr>
            <p:cNvPr id="241" name="Google Shape;241;p34"/>
            <p:cNvSpPr/>
            <p:nvPr/>
          </p:nvSpPr>
          <p:spPr>
            <a:xfrm>
              <a:off x="8784979" y="3275751"/>
              <a:ext cx="613921" cy="251865"/>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97DAE7"/>
              </a:solidFill>
              <a:prstDash val="solid"/>
              <a:round/>
              <a:headEnd type="none" w="sm" len="sm"/>
              <a:tailEnd type="none" w="sm" len="sm"/>
            </a:ln>
          </p:spPr>
        </p:sp>
        <p:sp>
          <p:nvSpPr>
            <p:cNvPr id="242" name="Google Shape;242;p34"/>
            <p:cNvSpPr/>
            <p:nvPr/>
          </p:nvSpPr>
          <p:spPr>
            <a:xfrm>
              <a:off x="8312732" y="3527617"/>
              <a:ext cx="944494" cy="629662"/>
            </a:xfrm>
            <a:prstGeom prst="roundRect">
              <a:avLst>
                <a:gd name="adj" fmla="val 10000"/>
              </a:avLst>
            </a:prstGeom>
            <a:solidFill>
              <a:srgbClr val="97DAE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4"/>
            <p:cNvSpPr txBox="1"/>
            <p:nvPr/>
          </p:nvSpPr>
          <p:spPr>
            <a:xfrm>
              <a:off x="8331174" y="3546059"/>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sv-SE" sz="800" b="0" i="0" u="none" strike="noStrike" cap="none">
                  <a:solidFill>
                    <a:srgbClr val="0C0C0C"/>
                  </a:solidFill>
                  <a:latin typeface="Arial"/>
                  <a:ea typeface="Arial"/>
                  <a:cs typeface="Arial"/>
                  <a:sym typeface="Arial"/>
                </a:rPr>
                <a:t>Access to a service that checks for VAT-registration</a:t>
              </a:r>
              <a:endParaRPr sz="800" b="0" i="0" u="none" strike="noStrike" cap="none">
                <a:solidFill>
                  <a:srgbClr val="0C0C0C"/>
                </a:solidFill>
                <a:latin typeface="Arial"/>
                <a:ea typeface="Arial"/>
                <a:cs typeface="Arial"/>
                <a:sym typeface="Arial"/>
              </a:endParaRPr>
            </a:p>
          </p:txBody>
        </p:sp>
        <p:sp>
          <p:nvSpPr>
            <p:cNvPr id="244" name="Google Shape;244;p34"/>
            <p:cNvSpPr/>
            <p:nvPr/>
          </p:nvSpPr>
          <p:spPr>
            <a:xfrm>
              <a:off x="9398900" y="3275751"/>
              <a:ext cx="613921" cy="251865"/>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rgbClr val="97DAE7"/>
              </a:solidFill>
              <a:prstDash val="solid"/>
              <a:round/>
              <a:headEnd type="none" w="sm" len="sm"/>
              <a:tailEnd type="none" w="sm" len="sm"/>
            </a:ln>
          </p:spPr>
        </p:sp>
        <p:sp>
          <p:nvSpPr>
            <p:cNvPr id="245" name="Google Shape;245;p34"/>
            <p:cNvSpPr/>
            <p:nvPr/>
          </p:nvSpPr>
          <p:spPr>
            <a:xfrm>
              <a:off x="9540574" y="3527617"/>
              <a:ext cx="944494" cy="629662"/>
            </a:xfrm>
            <a:prstGeom prst="roundRect">
              <a:avLst>
                <a:gd name="adj" fmla="val 10000"/>
              </a:avLst>
            </a:prstGeom>
            <a:solidFill>
              <a:srgbClr val="97DAE7"/>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4"/>
            <p:cNvSpPr txBox="1"/>
            <p:nvPr/>
          </p:nvSpPr>
          <p:spPr>
            <a:xfrm>
              <a:off x="9559016" y="3546059"/>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endParaRPr sz="800" b="0" i="0" u="none" strike="noStrike" cap="none">
                <a:solidFill>
                  <a:srgbClr val="0C0C0C"/>
                </a:solidFill>
                <a:latin typeface="Arial"/>
                <a:ea typeface="Arial"/>
                <a:cs typeface="Arial"/>
                <a:sym typeface="Arial"/>
              </a:endParaRPr>
            </a:p>
          </p:txBody>
        </p:sp>
        <p:sp>
          <p:nvSpPr>
            <p:cNvPr id="247" name="Google Shape;247;p34"/>
            <p:cNvSpPr/>
            <p:nvPr/>
          </p:nvSpPr>
          <p:spPr>
            <a:xfrm>
              <a:off x="8171057" y="1512695"/>
              <a:ext cx="2455685" cy="251865"/>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rgbClr val="33C8DB"/>
              </a:solidFill>
              <a:prstDash val="solid"/>
              <a:round/>
              <a:headEnd type="none" w="sm" len="sm"/>
              <a:tailEnd type="none" w="sm" len="sm"/>
            </a:ln>
          </p:spPr>
        </p:sp>
        <p:sp>
          <p:nvSpPr>
            <p:cNvPr id="248" name="Google Shape;248;p34"/>
            <p:cNvSpPr/>
            <p:nvPr/>
          </p:nvSpPr>
          <p:spPr>
            <a:xfrm>
              <a:off x="10154495" y="1764561"/>
              <a:ext cx="944494" cy="629662"/>
            </a:xfrm>
            <a:prstGeom prst="roundRect">
              <a:avLst>
                <a:gd name="adj" fmla="val 10000"/>
              </a:avLst>
            </a:prstGeom>
            <a:solidFill>
              <a:srgbClr val="FFE101"/>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4"/>
            <p:cNvSpPr txBox="1"/>
            <p:nvPr/>
          </p:nvSpPr>
          <p:spPr>
            <a:xfrm>
              <a:off x="10172937" y="1783003"/>
              <a:ext cx="907610" cy="592778"/>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sv-SE" sz="800" b="0" i="0" u="none" strike="noStrike" cap="none">
                  <a:solidFill>
                    <a:srgbClr val="0C0C0C"/>
                  </a:solidFill>
                  <a:latin typeface="Arial"/>
                  <a:ea typeface="Arial"/>
                  <a:cs typeface="Arial"/>
                  <a:sym typeface="Arial"/>
                </a:rPr>
                <a:t>Increased and more efficient use of financial data in public and private sectors</a:t>
              </a:r>
              <a:endParaRPr sz="1400" b="0" i="0" u="none" strike="noStrike" cap="none">
                <a:solidFill>
                  <a:srgbClr val="000000"/>
                </a:solidFill>
                <a:latin typeface="Arial"/>
                <a:ea typeface="Arial"/>
                <a:cs typeface="Arial"/>
                <a:sym typeface="Arial"/>
              </a:endParaRPr>
            </a:p>
          </p:txBody>
        </p:sp>
        <p:sp>
          <p:nvSpPr>
            <p:cNvPr id="250" name="Google Shape;250;p34"/>
            <p:cNvSpPr/>
            <p:nvPr/>
          </p:nvSpPr>
          <p:spPr>
            <a:xfrm>
              <a:off x="10581023" y="2394223"/>
              <a:ext cx="91440" cy="251865"/>
            </a:xfrm>
            <a:custGeom>
              <a:avLst/>
              <a:gdLst/>
              <a:ahLst/>
              <a:cxnLst/>
              <a:rect l="l" t="t" r="r" b="b"/>
              <a:pathLst>
                <a:path w="120000" h="120000" extrusionOk="0">
                  <a:moveTo>
                    <a:pt x="60000" y="0"/>
                  </a:moveTo>
                  <a:lnTo>
                    <a:pt x="60000" y="120000"/>
                  </a:lnTo>
                </a:path>
              </a:pathLst>
            </a:custGeom>
            <a:noFill/>
            <a:ln w="25400" cap="flat" cmpd="sng">
              <a:solidFill>
                <a:srgbClr val="7FD3E3"/>
              </a:solidFill>
              <a:prstDash val="solid"/>
              <a:round/>
              <a:headEnd type="none" w="sm" len="sm"/>
              <a:tailEnd type="none" w="sm" len="sm"/>
            </a:ln>
          </p:spPr>
        </p:sp>
        <p:sp>
          <p:nvSpPr>
            <p:cNvPr id="251" name="Google Shape;251;p34"/>
            <p:cNvSpPr/>
            <p:nvPr/>
          </p:nvSpPr>
          <p:spPr>
            <a:xfrm>
              <a:off x="10154495" y="2646089"/>
              <a:ext cx="944494" cy="629662"/>
            </a:xfrm>
            <a:prstGeom prst="roundRect">
              <a:avLst>
                <a:gd name="adj" fmla="val 10000"/>
              </a:avLst>
            </a:prstGeom>
            <a:solidFill>
              <a:srgbClr val="FFF6B7"/>
            </a:solid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4"/>
            <p:cNvSpPr txBox="1"/>
            <p:nvPr/>
          </p:nvSpPr>
          <p:spPr>
            <a:xfrm>
              <a:off x="10172937" y="2664531"/>
              <a:ext cx="907610" cy="592778"/>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rgbClr val="000000"/>
                </a:buClr>
                <a:buSzPts val="800"/>
                <a:buFont typeface="Arial"/>
                <a:buNone/>
              </a:pPr>
              <a:r>
                <a:rPr lang="sv-SE" sz="800" b="0" i="0" u="none" strike="noStrike" cap="none">
                  <a:solidFill>
                    <a:srgbClr val="000000"/>
                  </a:solidFill>
                  <a:latin typeface="Arial"/>
                  <a:ea typeface="Arial"/>
                  <a:cs typeface="Arial"/>
                  <a:sym typeface="Arial"/>
                </a:rPr>
                <a:t>Common representation of the base registry data on businesses</a:t>
              </a:r>
              <a:endParaRPr sz="1400" b="0" i="0" u="none" strike="noStrike" cap="none">
                <a:solidFill>
                  <a:srgbClr val="000000"/>
                </a:solidFill>
                <a:latin typeface="Arial"/>
                <a:ea typeface="Arial"/>
                <a:cs typeface="Arial"/>
                <a:sym typeface="Arial"/>
              </a:endParaRPr>
            </a:p>
          </p:txBody>
        </p:sp>
      </p:grpSp>
      <p:sp>
        <p:nvSpPr>
          <p:cNvPr id="253" name="Google Shape;253;p34"/>
          <p:cNvSpPr txBox="1"/>
          <p:nvPr/>
        </p:nvSpPr>
        <p:spPr>
          <a:xfrm>
            <a:off x="532356" y="2054268"/>
            <a:ext cx="9576148"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sv-SE" sz="1400" b="0" i="1" u="none" strike="noStrike" cap="none">
                <a:solidFill>
                  <a:srgbClr val="000000"/>
                </a:solidFill>
                <a:latin typeface="Arial"/>
                <a:ea typeface="Arial"/>
                <a:cs typeface="Arial"/>
                <a:sym typeface="Arial"/>
              </a:rPr>
              <a:t>Illustrative example of architectural building block fulfilling the capabilities and expected outcomes of the NSG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1631504" y="980728"/>
            <a:ext cx="8928512" cy="93610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3F3F3F"/>
              </a:buClr>
              <a:buSzPts val="4400"/>
              <a:buFont typeface="Open Sans Light"/>
              <a:buNone/>
            </a:pPr>
            <a:r>
              <a:rPr lang="sv-SE" sz="3563"/>
              <a:t>Architectural principles in a nutshell</a:t>
            </a:r>
            <a:endParaRPr sz="3959"/>
          </a:p>
        </p:txBody>
      </p:sp>
      <p:sp>
        <p:nvSpPr>
          <p:cNvPr id="259" name="Google Shape;259;p35"/>
          <p:cNvSpPr txBox="1">
            <a:spLocks noGrp="1"/>
          </p:cNvSpPr>
          <p:nvPr>
            <p:ph type="body" idx="1"/>
          </p:nvPr>
        </p:nvSpPr>
        <p:spPr>
          <a:xfrm>
            <a:off x="1631504" y="2060848"/>
            <a:ext cx="4320000" cy="4044107"/>
          </a:xfrm>
          <a:prstGeom prst="rect">
            <a:avLst/>
          </a:prstGeom>
          <a:noFill/>
          <a:ln>
            <a:noFill/>
          </a:ln>
        </p:spPr>
        <p:txBody>
          <a:bodyPr spcFirstLastPara="1" wrap="square" lIns="91425" tIns="45700" rIns="91425" bIns="45700" anchor="t" anchorCtr="0">
            <a:noAutofit/>
          </a:bodyPr>
          <a:lstStyle/>
          <a:p>
            <a:pPr marL="101600" lvl="0" indent="0" algn="l" rtl="0">
              <a:lnSpc>
                <a:spcPct val="100000"/>
              </a:lnSpc>
              <a:spcBef>
                <a:spcPts val="1000"/>
              </a:spcBef>
              <a:spcAft>
                <a:spcPts val="0"/>
              </a:spcAft>
              <a:buSzPts val="1800"/>
              <a:buNone/>
            </a:pPr>
            <a:r>
              <a:rPr lang="sv-SE"/>
              <a:t>These principles are meant to guide the effort of selecting and implementing the different technical mechanisms that will form the NSG solution.</a:t>
            </a:r>
            <a:endParaRPr/>
          </a:p>
          <a:p>
            <a:pPr marL="101600" lvl="0" indent="0" algn="l" rtl="0">
              <a:lnSpc>
                <a:spcPct val="100000"/>
              </a:lnSpc>
              <a:spcBef>
                <a:spcPts val="1000"/>
              </a:spcBef>
              <a:spcAft>
                <a:spcPts val="0"/>
              </a:spcAft>
              <a:buSzPts val="1800"/>
              <a:buNone/>
            </a:pPr>
            <a:r>
              <a:rPr lang="sv-SE"/>
              <a:t>They may be used as guidelines before selection and/or implementation, or as a checklist after a choice has been made.</a:t>
            </a:r>
            <a:endParaRPr/>
          </a:p>
          <a:p>
            <a:pPr marL="101600" lvl="0" indent="0" algn="l" rtl="0">
              <a:lnSpc>
                <a:spcPct val="100000"/>
              </a:lnSpc>
              <a:spcBef>
                <a:spcPts val="1000"/>
              </a:spcBef>
              <a:spcAft>
                <a:spcPts val="0"/>
              </a:spcAft>
              <a:buSzPts val="1800"/>
              <a:buNone/>
            </a:pPr>
            <a:endParaRPr/>
          </a:p>
        </p:txBody>
      </p:sp>
      <p:sp>
        <p:nvSpPr>
          <p:cNvPr id="260" name="Google Shape;260;p35"/>
          <p:cNvSpPr txBox="1">
            <a:spLocks noGrp="1"/>
          </p:cNvSpPr>
          <p:nvPr>
            <p:ph type="body" idx="2"/>
          </p:nvPr>
        </p:nvSpPr>
        <p:spPr>
          <a:xfrm>
            <a:off x="6240016" y="2060848"/>
            <a:ext cx="4320000" cy="4044107"/>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1000"/>
              </a:spcBef>
              <a:spcAft>
                <a:spcPts val="0"/>
              </a:spcAft>
              <a:buClr>
                <a:srgbClr val="3F3F3F"/>
              </a:buClr>
              <a:buSzPts val="1800"/>
              <a:buChar char="•"/>
            </a:pPr>
            <a:r>
              <a:rPr lang="sv-SE"/>
              <a:t>Principle 1: Build on open existing standards</a:t>
            </a:r>
            <a:endParaRPr/>
          </a:p>
          <a:p>
            <a:pPr marL="457200" lvl="0" indent="-342900" algn="l" rtl="0">
              <a:lnSpc>
                <a:spcPct val="100000"/>
              </a:lnSpc>
              <a:spcBef>
                <a:spcPts val="1000"/>
              </a:spcBef>
              <a:spcAft>
                <a:spcPts val="0"/>
              </a:spcAft>
              <a:buClr>
                <a:srgbClr val="3F3F3F"/>
              </a:buClr>
              <a:buSzPts val="1800"/>
              <a:buChar char="•"/>
            </a:pPr>
            <a:r>
              <a:rPr lang="sv-SE"/>
              <a:t>Principle 2: Use clearly defined, global semantics</a:t>
            </a:r>
            <a:endParaRPr/>
          </a:p>
          <a:p>
            <a:pPr marL="457200" lvl="0" indent="-342900" algn="l" rtl="0">
              <a:lnSpc>
                <a:spcPct val="100000"/>
              </a:lnSpc>
              <a:spcBef>
                <a:spcPts val="1000"/>
              </a:spcBef>
              <a:spcAft>
                <a:spcPts val="0"/>
              </a:spcAft>
              <a:buClr>
                <a:srgbClr val="3F3F3F"/>
              </a:buClr>
              <a:buSzPts val="1800"/>
              <a:buChar char="•"/>
            </a:pPr>
            <a:r>
              <a:rPr lang="sv-SE"/>
              <a:t>Principle 3: Protect user data</a:t>
            </a:r>
            <a:endParaRPr/>
          </a:p>
          <a:p>
            <a:pPr marL="457200" lvl="0" indent="-342900" algn="l" rtl="0">
              <a:lnSpc>
                <a:spcPct val="100000"/>
              </a:lnSpc>
              <a:spcBef>
                <a:spcPts val="1000"/>
              </a:spcBef>
              <a:spcAft>
                <a:spcPts val="0"/>
              </a:spcAft>
              <a:buClr>
                <a:srgbClr val="3F3F3F"/>
              </a:buClr>
              <a:buSzPts val="1800"/>
              <a:buChar char="•"/>
            </a:pPr>
            <a:r>
              <a:rPr lang="sv-SE"/>
              <a:t>Principle 4: Built to evolve</a:t>
            </a:r>
            <a:endParaRPr/>
          </a:p>
          <a:p>
            <a:pPr marL="457200" lvl="0" indent="-342900" algn="l" rtl="0">
              <a:lnSpc>
                <a:spcPct val="100000"/>
              </a:lnSpc>
              <a:spcBef>
                <a:spcPts val="1000"/>
              </a:spcBef>
              <a:spcAft>
                <a:spcPts val="0"/>
              </a:spcAft>
              <a:buClr>
                <a:srgbClr val="3F3F3F"/>
              </a:buClr>
              <a:buSzPts val="1800"/>
              <a:buChar char="•"/>
            </a:pPr>
            <a:r>
              <a:rPr lang="sv-SE">
                <a:solidFill>
                  <a:schemeClr val="dk1"/>
                </a:solidFill>
              </a:rPr>
              <a:t>Principle 5: Use secure building blocks</a:t>
            </a:r>
            <a:endParaRPr/>
          </a:p>
          <a:p>
            <a:pPr marL="457200" lvl="0" indent="-342900" algn="l" rtl="0">
              <a:lnSpc>
                <a:spcPct val="100000"/>
              </a:lnSpc>
              <a:spcBef>
                <a:spcPts val="1000"/>
              </a:spcBef>
              <a:spcAft>
                <a:spcPts val="0"/>
              </a:spcAft>
              <a:buClr>
                <a:srgbClr val="3F3F3F"/>
              </a:buClr>
              <a:buSzPts val="1800"/>
              <a:buChar char="•"/>
            </a:pPr>
            <a:r>
              <a:rPr lang="sv-SE"/>
              <a:t>Principle 6: Enforce data portability</a:t>
            </a:r>
            <a:endParaRPr/>
          </a:p>
        </p:txBody>
      </p:sp>
      <p:sp>
        <p:nvSpPr>
          <p:cNvPr id="261" name="Google Shape;261;p35"/>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sv-SE"/>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1760025" y="526818"/>
            <a:ext cx="8858100" cy="7671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1800"/>
              <a:buNone/>
            </a:pPr>
            <a:r>
              <a:rPr lang="sv-SE"/>
              <a:t>User Principles</a:t>
            </a:r>
            <a:endParaRPr/>
          </a:p>
        </p:txBody>
      </p:sp>
      <p:sp>
        <p:nvSpPr>
          <p:cNvPr id="267" name="Google Shape;26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sv-SE"/>
              <a:t>8</a:t>
            </a:fld>
            <a:endParaRPr/>
          </a:p>
        </p:txBody>
      </p:sp>
      <p:sp>
        <p:nvSpPr>
          <p:cNvPr id="268" name="Google Shape;268;p36"/>
          <p:cNvSpPr txBox="1">
            <a:spLocks noGrp="1"/>
          </p:cNvSpPr>
          <p:nvPr>
            <p:ph type="body" idx="1"/>
          </p:nvPr>
        </p:nvSpPr>
        <p:spPr>
          <a:xfrm>
            <a:off x="713784" y="1916120"/>
            <a:ext cx="8858100" cy="4044300"/>
          </a:xfrm>
          <a:prstGeom prst="rect">
            <a:avLst/>
          </a:prstGeom>
          <a:noFill/>
          <a:ln>
            <a:noFill/>
          </a:ln>
        </p:spPr>
        <p:txBody>
          <a:bodyPr spcFirstLastPara="1" wrap="square" lIns="91425" tIns="45700" rIns="91425" bIns="45700" anchor="t" anchorCtr="0">
            <a:noAutofit/>
          </a:bodyPr>
          <a:lstStyle/>
          <a:p>
            <a:pPr marL="558800" lvl="0" indent="-457200" algn="l" rtl="0">
              <a:lnSpc>
                <a:spcPct val="80000"/>
              </a:lnSpc>
              <a:spcBef>
                <a:spcPts val="1000"/>
              </a:spcBef>
              <a:spcAft>
                <a:spcPts val="0"/>
              </a:spcAft>
              <a:buSzPts val="2000"/>
              <a:buFont typeface="Arial"/>
              <a:buAutoNum type="arabicPeriod"/>
            </a:pPr>
            <a:r>
              <a:rPr lang="sv-SE" sz="1100"/>
              <a:t>I never manually enter information that is already maintained digitally by someone else, like the producers, vendors or the government</a:t>
            </a:r>
            <a:endParaRPr/>
          </a:p>
          <a:p>
            <a:pPr marL="558800" lvl="0" indent="-457200" algn="l" rtl="0">
              <a:lnSpc>
                <a:spcPct val="80000"/>
              </a:lnSpc>
              <a:spcBef>
                <a:spcPts val="1000"/>
              </a:spcBef>
              <a:spcAft>
                <a:spcPts val="0"/>
              </a:spcAft>
              <a:buSzPts val="2000"/>
              <a:buFont typeface="Arial"/>
              <a:buAutoNum type="arabicPeriod"/>
            </a:pPr>
            <a:r>
              <a:rPr lang="sv-SE" sz="1100"/>
              <a:t>When I buy and sell goods and services I don't need to make any special arrangements when my trade-partners are in another Nordic country</a:t>
            </a:r>
            <a:endParaRPr/>
          </a:p>
          <a:p>
            <a:pPr marL="558800" lvl="0" indent="-457200" algn="l" rtl="0">
              <a:lnSpc>
                <a:spcPct val="80000"/>
              </a:lnSpc>
              <a:spcBef>
                <a:spcPts val="1000"/>
              </a:spcBef>
              <a:spcAft>
                <a:spcPts val="0"/>
              </a:spcAft>
              <a:buSzPts val="2000"/>
              <a:buFont typeface="Arial"/>
              <a:buAutoNum type="arabicPeriod"/>
            </a:pPr>
            <a:r>
              <a:rPr lang="sv-SE" sz="1100"/>
              <a:t>I rarely perform manual steps related to inventory, book-keeping, bank-transactions, VAT- or other government reporting, unless I choose to verify or alter the proposals from my systems</a:t>
            </a:r>
            <a:endParaRPr/>
          </a:p>
          <a:p>
            <a:pPr marL="558800" lvl="0" indent="-457200" algn="l" rtl="0">
              <a:lnSpc>
                <a:spcPct val="80000"/>
              </a:lnSpc>
              <a:spcBef>
                <a:spcPts val="1000"/>
              </a:spcBef>
              <a:spcAft>
                <a:spcPts val="0"/>
              </a:spcAft>
              <a:buSzPts val="2000"/>
              <a:buFont typeface="Arial"/>
              <a:buAutoNum type="arabicPeriod"/>
            </a:pPr>
            <a:r>
              <a:rPr lang="sv-SE" sz="1100"/>
              <a:t>If someone offers me a better deal or improved service, migrating to new service providers for services like bookkeeping, inventory, reporting etc is just as easy as changing operator for my cell phone</a:t>
            </a:r>
            <a:endParaRPr/>
          </a:p>
          <a:p>
            <a:pPr marL="558800" lvl="0" indent="-457200" algn="l" rtl="0">
              <a:lnSpc>
                <a:spcPct val="80000"/>
              </a:lnSpc>
              <a:spcBef>
                <a:spcPts val="1000"/>
              </a:spcBef>
              <a:spcAft>
                <a:spcPts val="0"/>
              </a:spcAft>
              <a:buSzPts val="2000"/>
              <a:buFont typeface="Arial"/>
              <a:buAutoNum type="arabicPeriod"/>
            </a:pPr>
            <a:r>
              <a:rPr lang="sv-SE" sz="1100"/>
              <a:t>I get feedback during processes, and there is someone who can assure me -- as well as my existing and potential trade-partners -- that everything is OK with regards to my duties towards the Government, so I can sleep well at night and go for a holiday without worrying</a:t>
            </a:r>
            <a:endParaRPr/>
          </a:p>
          <a:p>
            <a:pPr marL="558800" lvl="0" indent="-457200" algn="l" rtl="0">
              <a:lnSpc>
                <a:spcPct val="80000"/>
              </a:lnSpc>
              <a:spcBef>
                <a:spcPts val="1000"/>
              </a:spcBef>
              <a:spcAft>
                <a:spcPts val="0"/>
              </a:spcAft>
              <a:buSzPts val="2000"/>
              <a:buFont typeface="Arial"/>
              <a:buAutoNum type="arabicPeriod"/>
            </a:pPr>
            <a:r>
              <a:rPr lang="sv-SE" sz="1100"/>
              <a:t>I am in control of all the transaction and financial data of my business, and empowered to re-use and share the data when I have the need, and I know who is accessing what information, on what legal basis (my consent or government legislation), when and for what purpose</a:t>
            </a:r>
            <a:endParaRPr/>
          </a:p>
          <a:p>
            <a:pPr marL="558800" lvl="0" indent="-457200" algn="l" rtl="0">
              <a:lnSpc>
                <a:spcPct val="80000"/>
              </a:lnSpc>
              <a:spcBef>
                <a:spcPts val="1000"/>
              </a:spcBef>
              <a:spcAft>
                <a:spcPts val="0"/>
              </a:spcAft>
              <a:buSzPts val="2000"/>
              <a:buFont typeface="Arial"/>
              <a:buAutoNum type="arabicPeriod"/>
            </a:pPr>
            <a:r>
              <a:rPr lang="sv-SE" sz="1100"/>
              <a:t>I can pick and choose among the best of breed, and use as many business systems by different providers simultaneously as I like, without having to pay for customized integrations</a:t>
            </a:r>
            <a:endParaRPr/>
          </a:p>
          <a:p>
            <a:pPr marL="558800" lvl="0" indent="-457200" algn="l" rtl="0">
              <a:lnSpc>
                <a:spcPct val="80000"/>
              </a:lnSpc>
              <a:spcBef>
                <a:spcPts val="1000"/>
              </a:spcBef>
              <a:spcAft>
                <a:spcPts val="0"/>
              </a:spcAft>
              <a:buSzPts val="2000"/>
              <a:buFont typeface="Arial"/>
              <a:buAutoNum type="arabicPeriod"/>
            </a:pPr>
            <a:r>
              <a:rPr lang="sv-SE" sz="1100"/>
              <a:t>When I pay for upgrades of my business systems, I expect improved functionality, not just a set of mandatory updates to stay compliant with new and complex requirements from the Government</a:t>
            </a:r>
            <a:endParaRPr/>
          </a:p>
          <a:p>
            <a:pPr marL="558800" lvl="0" indent="-457200" algn="l" rtl="0">
              <a:lnSpc>
                <a:spcPct val="80000"/>
              </a:lnSpc>
              <a:spcBef>
                <a:spcPts val="1000"/>
              </a:spcBef>
              <a:spcAft>
                <a:spcPts val="0"/>
              </a:spcAft>
              <a:buSzPts val="2000"/>
              <a:buFont typeface="Arial"/>
              <a:buAutoNum type="arabicPeriod"/>
            </a:pPr>
            <a:r>
              <a:rPr lang="sv-SE" sz="1100"/>
              <a:t>At any time I have an updated view of the financial situation of the company, including reliable forecasts for the coming weeks, so that I know whether I will be able to pay the salaries or the VAT next week</a:t>
            </a:r>
            <a:endParaRPr/>
          </a:p>
          <a:p>
            <a:pPr marL="101600" lvl="0" indent="0" algn="l" rtl="0">
              <a:lnSpc>
                <a:spcPct val="80000"/>
              </a:lnSpc>
              <a:spcBef>
                <a:spcPts val="1000"/>
              </a:spcBef>
              <a:spcAft>
                <a:spcPts val="0"/>
              </a:spcAft>
              <a:buSzPts val="2000"/>
              <a:buNone/>
            </a:pPr>
            <a:endParaRPr sz="1100"/>
          </a:p>
        </p:txBody>
      </p:sp>
      <p:sp>
        <p:nvSpPr>
          <p:cNvPr id="269" name="Google Shape;269;p36"/>
          <p:cNvSpPr txBox="1"/>
          <p:nvPr/>
        </p:nvSpPr>
        <p:spPr>
          <a:xfrm>
            <a:off x="925475" y="1217726"/>
            <a:ext cx="8858100" cy="5001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3F3F3F"/>
              </a:buClr>
              <a:buSzPts val="1800"/>
              <a:buFont typeface="Open Sans Light"/>
              <a:buNone/>
            </a:pPr>
            <a:r>
              <a:rPr lang="sv-SE" sz="1800" b="0" i="0" u="none" strike="noStrike" cap="none">
                <a:solidFill>
                  <a:srgbClr val="3F3F3F"/>
                </a:solidFill>
                <a:latin typeface="Open Sans Light"/>
                <a:ea typeface="Open Sans Light"/>
                <a:cs typeface="Open Sans Light"/>
                <a:sym typeface="Open Sans Light"/>
              </a:rPr>
              <a:t>The following user principles guide the architectural designing work: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1955800" y="608733"/>
            <a:ext cx="8858200" cy="76698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F3F3F"/>
              </a:buClr>
              <a:buSzPts val="1800"/>
              <a:buNone/>
            </a:pPr>
            <a:r>
              <a:rPr lang="sv-SE"/>
              <a:t>Bundled actions</a:t>
            </a:r>
            <a:endParaRPr/>
          </a:p>
        </p:txBody>
      </p:sp>
      <p:sp>
        <p:nvSpPr>
          <p:cNvPr id="275" name="Google Shape;27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800"/>
              <a:buNone/>
            </a:pPr>
            <a:fld id="{00000000-1234-1234-1234-123412341234}" type="slidenum">
              <a:rPr lang="sv-SE"/>
              <a:t>9</a:t>
            </a:fld>
            <a:endParaRPr/>
          </a:p>
        </p:txBody>
      </p:sp>
      <p:sp>
        <p:nvSpPr>
          <p:cNvPr id="276" name="Google Shape;276;p37"/>
          <p:cNvSpPr txBox="1">
            <a:spLocks noGrp="1"/>
          </p:cNvSpPr>
          <p:nvPr>
            <p:ph type="body" idx="1"/>
          </p:nvPr>
        </p:nvSpPr>
        <p:spPr>
          <a:xfrm>
            <a:off x="1955800" y="1375722"/>
            <a:ext cx="8858200" cy="447494"/>
          </a:xfrm>
          <a:prstGeom prst="rect">
            <a:avLst/>
          </a:prstGeom>
          <a:noFill/>
          <a:ln>
            <a:noFill/>
          </a:ln>
        </p:spPr>
        <p:txBody>
          <a:bodyPr spcFirstLastPara="1" wrap="square" lIns="91425" tIns="45700" rIns="91425" bIns="45700" anchor="t" anchorCtr="0">
            <a:noAutofit/>
          </a:bodyPr>
          <a:lstStyle/>
          <a:p>
            <a:pPr marL="101600" lvl="0" indent="0" algn="l" rtl="0">
              <a:lnSpc>
                <a:spcPct val="100000"/>
              </a:lnSpc>
              <a:spcBef>
                <a:spcPts val="1000"/>
              </a:spcBef>
              <a:spcAft>
                <a:spcPts val="0"/>
              </a:spcAft>
              <a:buSzPts val="2000"/>
              <a:buNone/>
            </a:pPr>
            <a:r>
              <a:rPr lang="sv-SE" sz="1200"/>
              <a:t>Actions are bundled into three different phases: short term 2020-2023, mid term 2024-2025 and long term 2026-2027. Short and mid term actions illustrated below:</a:t>
            </a:r>
            <a:endParaRPr/>
          </a:p>
        </p:txBody>
      </p:sp>
      <p:pic>
        <p:nvPicPr>
          <p:cNvPr id="277" name="Google Shape;277;p37"/>
          <p:cNvPicPr preferRelativeResize="0"/>
          <p:nvPr/>
        </p:nvPicPr>
        <p:blipFill rotWithShape="1">
          <a:blip r:embed="rId3">
            <a:alphaModFix/>
          </a:blip>
          <a:srcRect/>
          <a:stretch/>
        </p:blipFill>
        <p:spPr>
          <a:xfrm>
            <a:off x="1955800" y="1975027"/>
            <a:ext cx="8477250" cy="4746448"/>
          </a:xfrm>
          <a:prstGeom prst="rect">
            <a:avLst/>
          </a:prstGeom>
          <a:noFill/>
          <a:ln>
            <a:noFill/>
          </a:ln>
        </p:spPr>
      </p:pic>
    </p:spTree>
  </p:cSld>
  <p:clrMapOvr>
    <a:masterClrMapping/>
  </p:clrMapOvr>
</p:sld>
</file>

<file path=ppt/theme/theme1.xml><?xml version="1.0" encoding="utf-8"?>
<a:theme xmlns:a="http://schemas.openxmlformats.org/drawingml/2006/main" name="Office-tema">
  <a:themeElements>
    <a:clrScheme name="NSG">
      <a:dk1>
        <a:srgbClr val="000000"/>
      </a:dk1>
      <a:lt1>
        <a:srgbClr val="FFFFFF"/>
      </a:lt1>
      <a:dk2>
        <a:srgbClr val="F0F0F0"/>
      </a:dk2>
      <a:lt2>
        <a:srgbClr val="FFFFFF"/>
      </a:lt2>
      <a:accent1>
        <a:srgbClr val="3BA03B"/>
      </a:accent1>
      <a:accent2>
        <a:srgbClr val="2CC7DC"/>
      </a:accent2>
      <a:accent3>
        <a:srgbClr val="FD6363"/>
      </a:accent3>
      <a:accent4>
        <a:srgbClr val="C8C8C8"/>
      </a:accent4>
      <a:accent5>
        <a:srgbClr val="FFFFFF"/>
      </a:accent5>
      <a:accent6>
        <a:srgbClr val="FFFF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tema">
  <a:themeElements>
    <a:clrScheme name="NSG">
      <a:dk1>
        <a:srgbClr val="000000"/>
      </a:dk1>
      <a:lt1>
        <a:srgbClr val="FFFFFF"/>
      </a:lt1>
      <a:dk2>
        <a:srgbClr val="F0F0F0"/>
      </a:dk2>
      <a:lt2>
        <a:srgbClr val="FFFFFF"/>
      </a:lt2>
      <a:accent1>
        <a:srgbClr val="3BA03B"/>
      </a:accent1>
      <a:accent2>
        <a:srgbClr val="2CC7DC"/>
      </a:accent2>
      <a:accent3>
        <a:srgbClr val="FD6363"/>
      </a:accent3>
      <a:accent4>
        <a:srgbClr val="C8C8C8"/>
      </a:accent4>
      <a:accent5>
        <a:srgbClr val="FFFFFF"/>
      </a:accent5>
      <a:accent6>
        <a:srgbClr val="FFFF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tema">
  <a:themeElements>
    <a:clrScheme name="NSG">
      <a:dk1>
        <a:srgbClr val="000000"/>
      </a:dk1>
      <a:lt1>
        <a:srgbClr val="FFFFFF"/>
      </a:lt1>
      <a:dk2>
        <a:srgbClr val="F0F0F0"/>
      </a:dk2>
      <a:lt2>
        <a:srgbClr val="FFFFFF"/>
      </a:lt2>
      <a:accent1>
        <a:srgbClr val="3BA03B"/>
      </a:accent1>
      <a:accent2>
        <a:srgbClr val="2CC7DC"/>
      </a:accent2>
      <a:accent3>
        <a:srgbClr val="FD6363"/>
      </a:accent3>
      <a:accent4>
        <a:srgbClr val="C8C8C8"/>
      </a:accent4>
      <a:accent5>
        <a:srgbClr val="FFFFFF"/>
      </a:accent5>
      <a:accent6>
        <a:srgbClr val="FFFF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2997</Words>
  <Application>Microsoft Macintosh PowerPoint</Application>
  <PresentationFormat>ワイド画面</PresentationFormat>
  <Paragraphs>443</Paragraphs>
  <Slides>27</Slides>
  <Notes>27</Notes>
  <HiddenSlides>0</HiddenSlides>
  <MMClips>0</MMClips>
  <ScaleCrop>false</ScaleCrop>
  <HeadingPairs>
    <vt:vector size="6" baseType="variant">
      <vt:variant>
        <vt:lpstr>使用されているフォント</vt:lpstr>
      </vt:variant>
      <vt:variant>
        <vt:i4>7</vt:i4>
      </vt:variant>
      <vt:variant>
        <vt:lpstr>テーマ</vt:lpstr>
      </vt:variant>
      <vt:variant>
        <vt:i4>3</vt:i4>
      </vt:variant>
      <vt:variant>
        <vt:lpstr>スライド タイトル</vt:lpstr>
      </vt:variant>
      <vt:variant>
        <vt:i4>27</vt:i4>
      </vt:variant>
    </vt:vector>
  </HeadingPairs>
  <TitlesOfParts>
    <vt:vector size="37" baseType="lpstr">
      <vt:lpstr>Open Sans Light</vt:lpstr>
      <vt:lpstr>Open Sans</vt:lpstr>
      <vt:lpstr>Calibri</vt:lpstr>
      <vt:lpstr>Arial</vt:lpstr>
      <vt:lpstr>Open Sans SemiBold</vt:lpstr>
      <vt:lpstr>Barlow</vt:lpstr>
      <vt:lpstr>Courier New</vt:lpstr>
      <vt:lpstr>Office-tema</vt:lpstr>
      <vt:lpstr>2_Office-tema</vt:lpstr>
      <vt:lpstr>1_Office-tema</vt:lpstr>
      <vt:lpstr>Architectural Overview</vt:lpstr>
      <vt:lpstr>Content</vt:lpstr>
      <vt:lpstr>Executive summary</vt:lpstr>
      <vt:lpstr>The Nordic Smart Government ecosystem</vt:lpstr>
      <vt:lpstr>Capability / reference architecture hierarchy</vt:lpstr>
      <vt:lpstr>Hierarchical capabilities and services (partial example)</vt:lpstr>
      <vt:lpstr>Architectural principles in a nutshell</vt:lpstr>
      <vt:lpstr>User Principles</vt:lpstr>
      <vt:lpstr>Bundled actions</vt:lpstr>
      <vt:lpstr>Actors and infrastructure</vt:lpstr>
      <vt:lpstr>Summary of the actors and the infrastructure</vt:lpstr>
      <vt:lpstr>Readiness of eInvoices</vt:lpstr>
      <vt:lpstr>PowerPoint プレゼンテーション</vt:lpstr>
      <vt:lpstr>Readiness of eReceipt</vt:lpstr>
      <vt:lpstr>Readiness of eReceipt (continued): Mapping and routing of eReceipts – action 1.1.15, 1.1.16</vt:lpstr>
      <vt:lpstr>Readiness of Digital Product codes</vt:lpstr>
      <vt:lpstr>Readiness of Digital Product codes (continued): Product information lookup – action 1.2.5</vt:lpstr>
      <vt:lpstr>Readiness of Business Document immutability</vt:lpstr>
      <vt:lpstr>PowerPoint プレゼンテーション</vt:lpstr>
      <vt:lpstr>Readiness of Store references to documents </vt:lpstr>
      <vt:lpstr>PowerPoint プレゼンテーション</vt:lpstr>
      <vt:lpstr>Trusted government services for secure business</vt:lpstr>
      <vt:lpstr> Trusted government services for secure business (continued) – action 1.3.6 – 1.3.8</vt:lpstr>
      <vt:lpstr>Readiness for Business system API and eAddressing</vt:lpstr>
      <vt:lpstr>Business system API and eAddressing (continued) – action 2.1.1, 2.2.2</vt:lpstr>
      <vt:lpstr>Powers and mandates</vt:lpstr>
      <vt:lpstr>Powers and mandates – action 2.1.2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Overview</dc:title>
  <cp:lastModifiedBy>三分一 信之</cp:lastModifiedBy>
  <cp:revision>2</cp:revision>
  <dcterms:modified xsi:type="dcterms:W3CDTF">2020-12-14T03:47:33Z</dcterms:modified>
</cp:coreProperties>
</file>