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7" r:id="rId3"/>
    <p:sldId id="257" r:id="rId4"/>
    <p:sldId id="258" r:id="rId5"/>
    <p:sldId id="268" r:id="rId6"/>
    <p:sldId id="259" r:id="rId7"/>
    <p:sldId id="260" r:id="rId8"/>
    <p:sldId id="261" r:id="rId9"/>
    <p:sldId id="262" r:id="rId10"/>
    <p:sldId id="269" r:id="rId11"/>
    <p:sldId id="264" r:id="rId12"/>
    <p:sldId id="263" r:id="rId13"/>
    <p:sldId id="265" r:id="rId14"/>
    <p:sldId id="266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英貴 井原" initials="英貴" lastIdx="1" clrIdx="0">
    <p:extLst>
      <p:ext uri="{19B8F6BF-5375-455C-9EA6-DF929625EA0E}">
        <p15:presenceInfo xmlns:p15="http://schemas.microsoft.com/office/powerpoint/2012/main" userId="d7b37c42bbd547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6T10:31:49.28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6T10:31:49.28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05D49-3A03-49D4-A55B-C5FAD992D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D25462-3206-477C-86D2-A0245B9E8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79CF5C-54AE-456A-B3FD-494D4C89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182D-D679-421D-AA27-1BAFFF3D2FD9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46C5FE-8C61-424F-99C3-75A715C4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9A61EC-7F42-43E9-9BAE-04D86D08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BE52-C88B-4C50-8224-9DF083B74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39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76B670-1E78-49BC-8D6F-A0E37252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0D21EA6-4261-4834-B40A-454EA2277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D90483-A8CC-44F3-A16B-FD38E982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182D-D679-421D-AA27-1BAFFF3D2FD9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8BBCA0-F23E-48F8-9839-F4F6D057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D11804-99A2-40F8-8A22-41FEAD4F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BE52-C88B-4C50-8224-9DF083B74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36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F3E417-734E-442B-B5D8-ABD5FB2EF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475F7F-B563-44E5-9BE3-26E7324A3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9C99F4-10EB-4DA9-BDA1-A7921D57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182D-D679-421D-AA27-1BAFFF3D2FD9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878A08-A3D1-428A-B055-87BC384F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55DEC0-B218-436A-92A5-D0961382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BE52-C88B-4C50-8224-9DF083B74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59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60A86F-D1F8-478C-A205-30D1AA11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8ED31C-13D5-4E61-A486-C05E083B0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241CF9-D924-48DB-AC48-18B1E5CA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182D-D679-421D-AA27-1BAFFF3D2FD9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21B1F6-BE4C-4B45-94A7-573934FC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14D184-E73E-45D2-939B-D4FE48F7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BE52-C88B-4C50-8224-9DF083B74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37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D19B2F-5B6B-456B-BD9D-7DDA50754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6BF1F7-1FE7-41CB-ADAA-7434BD4AB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758497-4F1D-4051-9D94-03C0600F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182D-D679-421D-AA27-1BAFFF3D2FD9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D6E8E9-9B13-4C7B-B68B-9AFD0AC8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72E608-52F1-4929-933E-6D111711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BE52-C88B-4C50-8224-9DF083B74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10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ED0178-1420-4E01-8CAA-C7C00F4F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0BE3FF-875B-4C99-92D2-70EDDB861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D6C071-F7F5-442F-B380-CB5D35018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162208-200E-4F09-A790-A3E9EE07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182D-D679-421D-AA27-1BAFFF3D2FD9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38B42C-B854-4D0A-B1C6-7F3E6A64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7D3ED7-BD36-4C2F-9FBF-95B06CE3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BE52-C88B-4C50-8224-9DF083B74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70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D3B5E0-A93A-40B8-ACDF-7DA162B8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DC58A6-A7E2-4604-97B3-82FADF815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46B920-84AA-4530-8078-1B506E4C5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762DF6-CDD9-4FBC-A7BE-93A387B1C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56F61B1-85C4-42D8-A5A4-486F933F0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59F0DE-4BFA-4397-8C47-960ABDC4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182D-D679-421D-AA27-1BAFFF3D2FD9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4F03B2-DA22-479A-962D-6731FBA2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37F592-BFCB-4A00-9FCB-05446E6E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BE52-C88B-4C50-8224-9DF083B74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46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A26175-7263-4D16-9113-0BC7ED6D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EF91A9B-FC0B-46CD-964C-B6E4F8CF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182D-D679-421D-AA27-1BAFFF3D2FD9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8E9861-8370-4E5F-9BE6-3D629DDC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19121A-B5CE-4F4E-9AED-EE1D5E59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BE52-C88B-4C50-8224-9DF083B74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74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3283386-828E-43F3-976F-1926A9FB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182D-D679-421D-AA27-1BAFFF3D2FD9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7131EE6-63F3-40E2-8250-CF1650A1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8058F6-D0FE-4E88-8E63-F2BF7D47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BE52-C88B-4C50-8224-9DF083B74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61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C6C276-6096-40A6-B373-A9D99E45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BF0188-07BE-4B73-BDC6-862A8D1CA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B86533-44F9-4F06-9C68-AE1A0AC65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202486-9D49-4E64-81CC-1F714CAF9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182D-D679-421D-AA27-1BAFFF3D2FD9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7E99D5-4B1C-4ACE-9AB7-8980A6DC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66E84F-5FDE-4A40-B618-00CC74E9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BE52-C88B-4C50-8224-9DF083B74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94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8A282-B583-4284-9492-D64A7054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EDFAB8E-B038-49EE-B463-145FA7C16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C10478-6419-4C48-A269-42A0CC80B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B4D2F9-DEBB-4FCD-A030-A8D6940B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182D-D679-421D-AA27-1BAFFF3D2FD9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82C941-0E2D-40A9-A93A-1BD703D6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7126B5-6320-4F60-B74E-E4A17A68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BE52-C88B-4C50-8224-9DF083B74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50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CEAB68D-184C-42F1-8D3A-301D2A12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061D97-004A-4791-ABFA-6D4DA012C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4BED26-1BDA-4186-9FF3-0B464A5AD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5182D-D679-421D-AA27-1BAFFF3D2FD9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430867-24DB-4203-AA0F-7F4CE002B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793648-5658-427E-9037-43C3CA350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4BE52-C88B-4C50-8224-9DF083B74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21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WM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comments" Target="../comments/comment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emf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9.emf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98048FC-8960-49E3-96AA-704BAD68128D}"/>
              </a:ext>
            </a:extLst>
          </p:cNvPr>
          <p:cNvSpPr/>
          <p:nvPr/>
        </p:nvSpPr>
        <p:spPr>
          <a:xfrm>
            <a:off x="230909" y="240145"/>
            <a:ext cx="11730182" cy="17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805F410-3708-4D03-821C-E3046BB09BB2}"/>
              </a:ext>
            </a:extLst>
          </p:cNvPr>
          <p:cNvSpPr/>
          <p:nvPr/>
        </p:nvSpPr>
        <p:spPr>
          <a:xfrm>
            <a:off x="230909" y="6460836"/>
            <a:ext cx="11730182" cy="17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F62F96-FCE5-4DB9-8213-2998B845E6EE}"/>
              </a:ext>
            </a:extLst>
          </p:cNvPr>
          <p:cNvSpPr txBox="1"/>
          <p:nvPr/>
        </p:nvSpPr>
        <p:spPr>
          <a:xfrm>
            <a:off x="2059324" y="1727200"/>
            <a:ext cx="8255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/>
              <a:t>中小企業標準</a:t>
            </a:r>
            <a:r>
              <a:rPr kumimoji="1" lang="en-US" altLang="ja-JP" sz="5400" dirty="0"/>
              <a:t>EDI</a:t>
            </a:r>
            <a:r>
              <a:rPr kumimoji="1" lang="ja-JP" altLang="en-US" sz="5400" dirty="0"/>
              <a:t>の普及策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AD1BE5-CD1F-4AC4-AC91-D2F79ED9EC04}"/>
              </a:ext>
            </a:extLst>
          </p:cNvPr>
          <p:cNvSpPr txBox="1"/>
          <p:nvPr/>
        </p:nvSpPr>
        <p:spPr>
          <a:xfrm>
            <a:off x="2799263" y="3458442"/>
            <a:ext cx="6593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PO</a:t>
            </a:r>
            <a:r>
              <a:rPr kumimoji="1" lang="ja-JP" altLang="en-US" sz="3600" dirty="0"/>
              <a:t>ファイナンスと </a:t>
            </a:r>
            <a:r>
              <a:rPr kumimoji="1" lang="en-US" altLang="ja-JP" sz="3600" dirty="0" err="1"/>
              <a:t>EcoChange</a:t>
            </a:r>
            <a:endParaRPr kumimoji="1" lang="ja-JP" altLang="en-US" sz="36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1181CB0-83A0-4220-9E2F-452DBB7A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932" y="5442349"/>
            <a:ext cx="1865982" cy="9017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3F8751-FE4C-4E28-8D24-68D3D1CF225E}"/>
              </a:ext>
            </a:extLst>
          </p:cNvPr>
          <p:cNvSpPr txBox="1"/>
          <p:nvPr/>
        </p:nvSpPr>
        <p:spPr>
          <a:xfrm>
            <a:off x="1224002" y="5827151"/>
            <a:ext cx="3526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XBRL Japan</a:t>
            </a:r>
            <a:r>
              <a:rPr kumimoji="1" lang="ja-JP" altLang="en-US" sz="2000" dirty="0"/>
              <a:t>税理士グループ　編</a:t>
            </a:r>
          </a:p>
        </p:txBody>
      </p:sp>
    </p:spTree>
    <p:extLst>
      <p:ext uri="{BB962C8B-B14F-4D97-AF65-F5344CB8AC3E}">
        <p14:creationId xmlns:p14="http://schemas.microsoft.com/office/powerpoint/2010/main" val="136126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5288A20D-7333-4473-8738-CB09ED525979}"/>
              </a:ext>
            </a:extLst>
          </p:cNvPr>
          <p:cNvSpPr/>
          <p:nvPr/>
        </p:nvSpPr>
        <p:spPr>
          <a:xfrm>
            <a:off x="1813512" y="1398592"/>
            <a:ext cx="9057688" cy="4060815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</a:rPr>
              <a:t>中小企業間取引の場合</a:t>
            </a:r>
          </a:p>
          <a:p>
            <a:pPr algn="ctr"/>
            <a:endParaRPr kumimoji="1" lang="ja-JP" altLang="en-US" sz="48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PO</a:t>
            </a:r>
            <a:r>
              <a:rPr kumimoji="1" lang="ja-JP" altLang="en-US" sz="3200" dirty="0">
                <a:solidFill>
                  <a:schemeClr val="tx1"/>
                </a:solidFill>
              </a:rPr>
              <a:t>ファイナンスと</a:t>
            </a:r>
          </a:p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グローバルワイズの</a:t>
            </a:r>
            <a:r>
              <a:rPr kumimoji="1" lang="en-US" altLang="ja-JP" sz="3200" dirty="0">
                <a:solidFill>
                  <a:schemeClr val="tx1"/>
                </a:solidFill>
              </a:rPr>
              <a:t>Eco Change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2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46F0066A-93F9-4D75-8177-33FC87031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37" y="817500"/>
            <a:ext cx="1345190" cy="180735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7080EFB-A7A5-43E3-8679-77D8CF5A1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71" y="817500"/>
            <a:ext cx="1186729" cy="185841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7B9CDCE-0014-43EF-AC91-F78C65A79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946" y="988779"/>
            <a:ext cx="1448122" cy="1687133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3048BDF-276C-4102-B861-D4D9F3B2B774}"/>
              </a:ext>
            </a:extLst>
          </p:cNvPr>
          <p:cNvSpPr/>
          <p:nvPr/>
        </p:nvSpPr>
        <p:spPr>
          <a:xfrm>
            <a:off x="2928071" y="1706390"/>
            <a:ext cx="1911928" cy="10344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EDI</a:t>
            </a:r>
            <a:r>
              <a:rPr kumimoji="1" lang="ja-JP" altLang="en-US" dirty="0">
                <a:solidFill>
                  <a:schemeClr val="tx1"/>
                </a:solidFill>
              </a:rPr>
              <a:t>システム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BC62778-2C0B-494C-A2E1-D197C66A8DAD}"/>
              </a:ext>
            </a:extLst>
          </p:cNvPr>
          <p:cNvSpPr/>
          <p:nvPr/>
        </p:nvSpPr>
        <p:spPr>
          <a:xfrm>
            <a:off x="2870112" y="5307404"/>
            <a:ext cx="6876331" cy="1034473"/>
          </a:xfrm>
          <a:prstGeom prst="roundRect">
            <a:avLst/>
          </a:prstGeom>
          <a:solidFill>
            <a:srgbClr val="FF99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トランザックスの</a:t>
            </a:r>
            <a:r>
              <a:rPr kumimoji="1" lang="en-US" altLang="ja-JP" dirty="0">
                <a:solidFill>
                  <a:schemeClr val="tx1"/>
                </a:solidFill>
              </a:rPr>
              <a:t>PO</a:t>
            </a:r>
            <a:r>
              <a:rPr kumimoji="1" lang="ja-JP" altLang="en-US" dirty="0">
                <a:solidFill>
                  <a:schemeClr val="tx1"/>
                </a:solidFill>
              </a:rPr>
              <a:t>ファイナンス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CA70AC-C0A9-467D-9979-A19525BCB79F}"/>
              </a:ext>
            </a:extLst>
          </p:cNvPr>
          <p:cNvSpPr txBox="1"/>
          <p:nvPr/>
        </p:nvSpPr>
        <p:spPr>
          <a:xfrm>
            <a:off x="1634836" y="23321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大企業</a:t>
            </a:r>
          </a:p>
          <a:p>
            <a:r>
              <a:rPr kumimoji="1" lang="ja-JP" altLang="en-US" dirty="0"/>
              <a:t>（発注者）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90248F-3A8C-4B29-B73C-FBA3FEBE463D}"/>
              </a:ext>
            </a:extLst>
          </p:cNvPr>
          <p:cNvSpPr txBox="1"/>
          <p:nvPr/>
        </p:nvSpPr>
        <p:spPr>
          <a:xfrm>
            <a:off x="4969450" y="17116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中小企業</a:t>
            </a:r>
          </a:p>
          <a:p>
            <a:r>
              <a:rPr kumimoji="1" lang="ja-JP" altLang="en-US" dirty="0"/>
              <a:t>（直請け）</a:t>
            </a: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C3C8C098-A060-46C7-81B3-077C1C9759EF}"/>
              </a:ext>
            </a:extLst>
          </p:cNvPr>
          <p:cNvSpPr/>
          <p:nvPr/>
        </p:nvSpPr>
        <p:spPr>
          <a:xfrm>
            <a:off x="3241964" y="561223"/>
            <a:ext cx="1338828" cy="752738"/>
          </a:xfrm>
          <a:prstGeom prst="wedgeRoundRectCallout">
            <a:avLst>
              <a:gd name="adj1" fmla="val -8705"/>
              <a:gd name="adj2" fmla="val 115375"/>
              <a:gd name="adj3" fmla="val 16667"/>
            </a:avLst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大企業</a:t>
            </a: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独自システム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85984407-E093-4B75-82D2-68E8248B85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745" y="3677878"/>
            <a:ext cx="1186729" cy="1348556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6214016-8497-4D58-9974-6C20B5279D8F}"/>
              </a:ext>
            </a:extLst>
          </p:cNvPr>
          <p:cNvSpPr/>
          <p:nvPr/>
        </p:nvSpPr>
        <p:spPr>
          <a:xfrm>
            <a:off x="7453301" y="3993572"/>
            <a:ext cx="1006763" cy="738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43F39CAD-6D71-462D-9B39-960F899CD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1994" y="4229656"/>
            <a:ext cx="489375" cy="245000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2AE9542-CF1D-4AE8-AD8F-7F512BDDFC20}"/>
              </a:ext>
            </a:extLst>
          </p:cNvPr>
          <p:cNvSpPr txBox="1"/>
          <p:nvPr/>
        </p:nvSpPr>
        <p:spPr>
          <a:xfrm>
            <a:off x="7173430" y="48287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信用保証協会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97B04BA-6609-4B50-B659-6C11F11FCD5D}"/>
              </a:ext>
            </a:extLst>
          </p:cNvPr>
          <p:cNvSpPr txBox="1"/>
          <p:nvPr/>
        </p:nvSpPr>
        <p:spPr>
          <a:xfrm>
            <a:off x="5804892" y="3334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金融機関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2EF02A4-68DB-4FCF-B21B-1D02FD513C7B}"/>
              </a:ext>
            </a:extLst>
          </p:cNvPr>
          <p:cNvSpPr/>
          <p:nvPr/>
        </p:nvSpPr>
        <p:spPr>
          <a:xfrm>
            <a:off x="3102873" y="5372355"/>
            <a:ext cx="1329979" cy="8852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トランザックスの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Densai</a:t>
            </a:r>
            <a:r>
              <a:rPr kumimoji="1" lang="ja-JP" altLang="en-US" sz="1400" dirty="0">
                <a:solidFill>
                  <a:schemeClr val="tx1"/>
                </a:solidFill>
              </a:rPr>
              <a:t>サービス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1779DEC-8848-448B-A02E-B9DAC19D2A63}"/>
              </a:ext>
            </a:extLst>
          </p:cNvPr>
          <p:cNvSpPr txBox="1"/>
          <p:nvPr/>
        </p:nvSpPr>
        <p:spPr>
          <a:xfrm>
            <a:off x="9077029" y="20196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中小企業</a:t>
            </a:r>
          </a:p>
          <a:p>
            <a:r>
              <a:rPr kumimoji="1" lang="ja-JP" altLang="en-US" dirty="0"/>
              <a:t>（下請）</a:t>
            </a:r>
          </a:p>
        </p:txBody>
      </p:sp>
      <p:sp>
        <p:nvSpPr>
          <p:cNvPr id="2" name="矢印: 左右 1">
            <a:extLst>
              <a:ext uri="{FF2B5EF4-FFF2-40B4-BE49-F238E27FC236}">
                <a16:creationId xmlns:a16="http://schemas.microsoft.com/office/drawing/2014/main" id="{E52089B8-A3F1-4A5F-B8B7-A8AC378DA449}"/>
              </a:ext>
            </a:extLst>
          </p:cNvPr>
          <p:cNvSpPr/>
          <p:nvPr/>
        </p:nvSpPr>
        <p:spPr>
          <a:xfrm>
            <a:off x="6562514" y="1472919"/>
            <a:ext cx="2048000" cy="66215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CC7C5EB7-6E34-423E-931C-7686420A9E81}"/>
              </a:ext>
            </a:extLst>
          </p:cNvPr>
          <p:cNvSpPr/>
          <p:nvPr/>
        </p:nvSpPr>
        <p:spPr>
          <a:xfrm>
            <a:off x="6882383" y="90104"/>
            <a:ext cx="1982367" cy="1283750"/>
          </a:xfrm>
          <a:prstGeom prst="wedgeRoundRectCallout">
            <a:avLst>
              <a:gd name="adj1" fmla="val -18308"/>
              <a:gd name="adj2" fmla="val 73620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中小間の取引に</a:t>
            </a:r>
            <a:r>
              <a:rPr kumimoji="1" lang="en-US" altLang="ja-JP" b="1" dirty="0">
                <a:solidFill>
                  <a:srgbClr val="FF0000"/>
                </a:solidFill>
              </a:rPr>
              <a:t>EDI</a:t>
            </a:r>
            <a:r>
              <a:rPr kumimoji="1" lang="ja-JP" altLang="en-US" b="1" dirty="0">
                <a:solidFill>
                  <a:srgbClr val="FF0000"/>
                </a:solidFill>
              </a:rPr>
              <a:t>システム</a:t>
            </a:r>
          </a:p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などない！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6E595BB-7823-47C0-AAFE-4A4E6C6B36B2}"/>
              </a:ext>
            </a:extLst>
          </p:cNvPr>
          <p:cNvCxnSpPr>
            <a:cxnSpLocks/>
          </p:cNvCxnSpPr>
          <p:nvPr/>
        </p:nvCxnSpPr>
        <p:spPr>
          <a:xfrm flipH="1">
            <a:off x="9175531" y="2740863"/>
            <a:ext cx="599765" cy="2631492"/>
          </a:xfrm>
          <a:prstGeom prst="straightConnector1">
            <a:avLst/>
          </a:prstGeom>
          <a:ln w="1174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DFC29553-EAED-4A35-B520-F22706E56E63}"/>
              </a:ext>
            </a:extLst>
          </p:cNvPr>
          <p:cNvSpPr/>
          <p:nvPr/>
        </p:nvSpPr>
        <p:spPr>
          <a:xfrm>
            <a:off x="10044313" y="3297625"/>
            <a:ext cx="1886040" cy="1139668"/>
          </a:xfrm>
          <a:prstGeom prst="wedgeRoundRectCallout">
            <a:avLst>
              <a:gd name="adj1" fmla="val -76548"/>
              <a:gd name="adj2" fmla="val 339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利用</a:t>
            </a: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できない？</a:t>
            </a:r>
          </a:p>
        </p:txBody>
      </p:sp>
    </p:spTree>
    <p:extLst>
      <p:ext uri="{BB962C8B-B14F-4D97-AF65-F5344CB8AC3E}">
        <p14:creationId xmlns:p14="http://schemas.microsoft.com/office/powerpoint/2010/main" val="94357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46F0066A-93F9-4D75-8177-33FC87031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37" y="817500"/>
            <a:ext cx="1345190" cy="180735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7080EFB-A7A5-43E3-8679-77D8CF5A1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71" y="817500"/>
            <a:ext cx="1186729" cy="185841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7B9CDCE-0014-43EF-AC91-F78C65A79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946" y="988779"/>
            <a:ext cx="1448122" cy="1687133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3048BDF-276C-4102-B861-D4D9F3B2B774}"/>
              </a:ext>
            </a:extLst>
          </p:cNvPr>
          <p:cNvSpPr/>
          <p:nvPr/>
        </p:nvSpPr>
        <p:spPr>
          <a:xfrm>
            <a:off x="2928071" y="1706390"/>
            <a:ext cx="1911928" cy="10344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EDI</a:t>
            </a:r>
            <a:r>
              <a:rPr kumimoji="1" lang="ja-JP" altLang="en-US" dirty="0">
                <a:solidFill>
                  <a:schemeClr val="tx1"/>
                </a:solidFill>
              </a:rPr>
              <a:t>システム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BC62778-2C0B-494C-A2E1-D197C66A8DAD}"/>
              </a:ext>
            </a:extLst>
          </p:cNvPr>
          <p:cNvSpPr/>
          <p:nvPr/>
        </p:nvSpPr>
        <p:spPr>
          <a:xfrm>
            <a:off x="2870112" y="5307404"/>
            <a:ext cx="6876331" cy="1034473"/>
          </a:xfrm>
          <a:prstGeom prst="roundRect">
            <a:avLst/>
          </a:prstGeom>
          <a:solidFill>
            <a:srgbClr val="FF99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トランザックスの</a:t>
            </a:r>
            <a:r>
              <a:rPr kumimoji="1" lang="en-US" altLang="ja-JP" dirty="0">
                <a:solidFill>
                  <a:schemeClr val="tx1"/>
                </a:solidFill>
              </a:rPr>
              <a:t>PO</a:t>
            </a:r>
            <a:r>
              <a:rPr kumimoji="1" lang="ja-JP" altLang="en-US" dirty="0">
                <a:solidFill>
                  <a:schemeClr val="tx1"/>
                </a:solidFill>
              </a:rPr>
              <a:t>ファイナンス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CA70AC-C0A9-467D-9979-A19525BCB79F}"/>
              </a:ext>
            </a:extLst>
          </p:cNvPr>
          <p:cNvSpPr txBox="1"/>
          <p:nvPr/>
        </p:nvSpPr>
        <p:spPr>
          <a:xfrm>
            <a:off x="1634836" y="23321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大企業</a:t>
            </a:r>
          </a:p>
          <a:p>
            <a:r>
              <a:rPr kumimoji="1" lang="ja-JP" altLang="en-US" dirty="0"/>
              <a:t>（発注者）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90248F-3A8C-4B29-B73C-FBA3FEBE463D}"/>
              </a:ext>
            </a:extLst>
          </p:cNvPr>
          <p:cNvSpPr txBox="1"/>
          <p:nvPr/>
        </p:nvSpPr>
        <p:spPr>
          <a:xfrm>
            <a:off x="4969450" y="17116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中小企業</a:t>
            </a:r>
          </a:p>
          <a:p>
            <a:r>
              <a:rPr kumimoji="1" lang="ja-JP" altLang="en-US" dirty="0"/>
              <a:t>（直請け）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A60D1D2-2FE6-4E40-8F03-C604FBD21A7F}"/>
              </a:ext>
            </a:extLst>
          </p:cNvPr>
          <p:cNvSpPr/>
          <p:nvPr/>
        </p:nvSpPr>
        <p:spPr>
          <a:xfrm>
            <a:off x="6708570" y="1550596"/>
            <a:ext cx="1908957" cy="13524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EDI</a:t>
            </a:r>
            <a:r>
              <a:rPr kumimoji="1" lang="ja-JP" altLang="en-US" dirty="0">
                <a:solidFill>
                  <a:schemeClr val="tx1"/>
                </a:solidFill>
              </a:rPr>
              <a:t>システム</a:t>
            </a: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（グローバルワイズの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EcoChange</a:t>
            </a:r>
            <a:r>
              <a:rPr kumimoji="1" lang="ja-JP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C3C8C098-A060-46C7-81B3-077C1C9759EF}"/>
              </a:ext>
            </a:extLst>
          </p:cNvPr>
          <p:cNvSpPr/>
          <p:nvPr/>
        </p:nvSpPr>
        <p:spPr>
          <a:xfrm>
            <a:off x="3241964" y="561223"/>
            <a:ext cx="1338828" cy="752738"/>
          </a:xfrm>
          <a:prstGeom prst="wedgeRoundRectCallout">
            <a:avLst>
              <a:gd name="adj1" fmla="val -8705"/>
              <a:gd name="adj2" fmla="val 115375"/>
              <a:gd name="adj3" fmla="val 16667"/>
            </a:avLst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大企業</a:t>
            </a: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独自システム</a:t>
            </a:r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FAE2A73B-BEBC-4119-8D9B-433805299E3F}"/>
              </a:ext>
            </a:extLst>
          </p:cNvPr>
          <p:cNvSpPr/>
          <p:nvPr/>
        </p:nvSpPr>
        <p:spPr>
          <a:xfrm>
            <a:off x="7121236" y="233219"/>
            <a:ext cx="1338828" cy="942001"/>
          </a:xfrm>
          <a:prstGeom prst="wedgeRoundRectCallout">
            <a:avLst>
              <a:gd name="adj1" fmla="val -15604"/>
              <a:gd name="adj2" fmla="val 104589"/>
              <a:gd name="adj3" fmla="val 16667"/>
            </a:avLst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中小企業用</a:t>
            </a: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国連標準データ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85984407-E093-4B75-82D2-68E8248B85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745" y="3677878"/>
            <a:ext cx="1186729" cy="1348556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6214016-8497-4D58-9974-6C20B5279D8F}"/>
              </a:ext>
            </a:extLst>
          </p:cNvPr>
          <p:cNvSpPr/>
          <p:nvPr/>
        </p:nvSpPr>
        <p:spPr>
          <a:xfrm>
            <a:off x="7453301" y="3993572"/>
            <a:ext cx="1006763" cy="738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43F39CAD-6D71-462D-9B39-960F899CD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1994" y="4229656"/>
            <a:ext cx="489375" cy="245000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2AE9542-CF1D-4AE8-AD8F-7F512BDDFC20}"/>
              </a:ext>
            </a:extLst>
          </p:cNvPr>
          <p:cNvSpPr txBox="1"/>
          <p:nvPr/>
        </p:nvSpPr>
        <p:spPr>
          <a:xfrm>
            <a:off x="7173430" y="48287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信用保証協会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97B04BA-6609-4B50-B659-6C11F11FCD5D}"/>
              </a:ext>
            </a:extLst>
          </p:cNvPr>
          <p:cNvSpPr txBox="1"/>
          <p:nvPr/>
        </p:nvSpPr>
        <p:spPr>
          <a:xfrm>
            <a:off x="5804892" y="3334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金融機関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2EF02A4-68DB-4FCF-B21B-1D02FD513C7B}"/>
              </a:ext>
            </a:extLst>
          </p:cNvPr>
          <p:cNvSpPr/>
          <p:nvPr/>
        </p:nvSpPr>
        <p:spPr>
          <a:xfrm>
            <a:off x="3102873" y="5372355"/>
            <a:ext cx="1329979" cy="8852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トランザックスの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Densai</a:t>
            </a:r>
            <a:r>
              <a:rPr kumimoji="1" lang="ja-JP" altLang="en-US" sz="1400" dirty="0">
                <a:solidFill>
                  <a:schemeClr val="tx1"/>
                </a:solidFill>
              </a:rPr>
              <a:t>サービス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8E16E98-9169-4538-BF67-1DC122A28127}"/>
              </a:ext>
            </a:extLst>
          </p:cNvPr>
          <p:cNvSpPr/>
          <p:nvPr/>
        </p:nvSpPr>
        <p:spPr>
          <a:xfrm>
            <a:off x="7237077" y="2725034"/>
            <a:ext cx="1107146" cy="5253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70C0"/>
                </a:solidFill>
              </a:rPr>
              <a:t>発注書</a:t>
            </a:r>
            <a:r>
              <a:rPr kumimoji="1" lang="en-US" altLang="ja-JP" dirty="0">
                <a:solidFill>
                  <a:srgbClr val="0070C0"/>
                </a:solidFill>
              </a:rPr>
              <a:t>EDI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1779DEC-8848-448B-A02E-B9DAC19D2A63}"/>
              </a:ext>
            </a:extLst>
          </p:cNvPr>
          <p:cNvSpPr txBox="1"/>
          <p:nvPr/>
        </p:nvSpPr>
        <p:spPr>
          <a:xfrm>
            <a:off x="9077029" y="20196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中小企業</a:t>
            </a:r>
          </a:p>
          <a:p>
            <a:r>
              <a:rPr kumimoji="1" lang="ja-JP" altLang="en-US" dirty="0"/>
              <a:t>（下請）</a:t>
            </a:r>
          </a:p>
        </p:txBody>
      </p:sp>
    </p:spTree>
    <p:extLst>
      <p:ext uri="{BB962C8B-B14F-4D97-AF65-F5344CB8AC3E}">
        <p14:creationId xmlns:p14="http://schemas.microsoft.com/office/powerpoint/2010/main" val="129253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mph" presetSubtype="0" repeatCount="3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85185E-6 L 0.14818 -0.004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09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28" grpId="0" animBg="1"/>
      <p:bldP spid="2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46F0066A-93F9-4D75-8177-33FC87031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37" y="817500"/>
            <a:ext cx="1345190" cy="180735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7080EFB-A7A5-43E3-8679-77D8CF5A1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71" y="817500"/>
            <a:ext cx="1186729" cy="185841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7B9CDCE-0014-43EF-AC91-F78C65A79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946" y="988779"/>
            <a:ext cx="1448122" cy="1687133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3048BDF-276C-4102-B861-D4D9F3B2B774}"/>
              </a:ext>
            </a:extLst>
          </p:cNvPr>
          <p:cNvSpPr/>
          <p:nvPr/>
        </p:nvSpPr>
        <p:spPr>
          <a:xfrm>
            <a:off x="2928071" y="1706390"/>
            <a:ext cx="1911928" cy="10344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EDI</a:t>
            </a:r>
            <a:r>
              <a:rPr kumimoji="1" lang="ja-JP" altLang="en-US" dirty="0">
                <a:solidFill>
                  <a:schemeClr val="tx1"/>
                </a:solidFill>
              </a:rPr>
              <a:t>システム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BC62778-2C0B-494C-A2E1-D197C66A8DAD}"/>
              </a:ext>
            </a:extLst>
          </p:cNvPr>
          <p:cNvSpPr/>
          <p:nvPr/>
        </p:nvSpPr>
        <p:spPr>
          <a:xfrm>
            <a:off x="2870112" y="5307404"/>
            <a:ext cx="6876331" cy="1034473"/>
          </a:xfrm>
          <a:prstGeom prst="roundRect">
            <a:avLst/>
          </a:prstGeom>
          <a:solidFill>
            <a:srgbClr val="FF99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トランザックスの</a:t>
            </a:r>
            <a:r>
              <a:rPr kumimoji="1" lang="en-US" altLang="ja-JP" dirty="0">
                <a:solidFill>
                  <a:schemeClr val="tx1"/>
                </a:solidFill>
              </a:rPr>
              <a:t>PO</a:t>
            </a:r>
            <a:r>
              <a:rPr kumimoji="1" lang="ja-JP" altLang="en-US" dirty="0">
                <a:solidFill>
                  <a:schemeClr val="tx1"/>
                </a:solidFill>
              </a:rPr>
              <a:t>ファイナンス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CA70AC-C0A9-467D-9979-A19525BCB79F}"/>
              </a:ext>
            </a:extLst>
          </p:cNvPr>
          <p:cNvSpPr txBox="1"/>
          <p:nvPr/>
        </p:nvSpPr>
        <p:spPr>
          <a:xfrm>
            <a:off x="1634836" y="23321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大企業</a:t>
            </a:r>
          </a:p>
          <a:p>
            <a:r>
              <a:rPr kumimoji="1" lang="ja-JP" altLang="en-US" dirty="0"/>
              <a:t>（発注者）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90248F-3A8C-4B29-B73C-FBA3FEBE463D}"/>
              </a:ext>
            </a:extLst>
          </p:cNvPr>
          <p:cNvSpPr txBox="1"/>
          <p:nvPr/>
        </p:nvSpPr>
        <p:spPr>
          <a:xfrm>
            <a:off x="4969450" y="17116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中小企業</a:t>
            </a:r>
          </a:p>
          <a:p>
            <a:r>
              <a:rPr kumimoji="1" lang="ja-JP" altLang="en-US" dirty="0"/>
              <a:t>（直請け）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A60D1D2-2FE6-4E40-8F03-C604FBD21A7F}"/>
              </a:ext>
            </a:extLst>
          </p:cNvPr>
          <p:cNvSpPr/>
          <p:nvPr/>
        </p:nvSpPr>
        <p:spPr>
          <a:xfrm>
            <a:off x="6708570" y="1550596"/>
            <a:ext cx="1908957" cy="13524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EDI</a:t>
            </a:r>
            <a:r>
              <a:rPr kumimoji="1" lang="ja-JP" altLang="en-US" dirty="0">
                <a:solidFill>
                  <a:schemeClr val="tx1"/>
                </a:solidFill>
              </a:rPr>
              <a:t>システム</a:t>
            </a: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（グローバルワイズの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EcoChange</a:t>
            </a:r>
            <a:r>
              <a:rPr kumimoji="1" lang="ja-JP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C3C8C098-A060-46C7-81B3-077C1C9759EF}"/>
              </a:ext>
            </a:extLst>
          </p:cNvPr>
          <p:cNvSpPr/>
          <p:nvPr/>
        </p:nvSpPr>
        <p:spPr>
          <a:xfrm>
            <a:off x="3241964" y="561223"/>
            <a:ext cx="1338828" cy="752738"/>
          </a:xfrm>
          <a:prstGeom prst="wedgeRoundRectCallout">
            <a:avLst>
              <a:gd name="adj1" fmla="val -8705"/>
              <a:gd name="adj2" fmla="val 115375"/>
              <a:gd name="adj3" fmla="val 16667"/>
            </a:avLst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大企業</a:t>
            </a: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独自システム</a:t>
            </a:r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FAE2A73B-BEBC-4119-8D9B-433805299E3F}"/>
              </a:ext>
            </a:extLst>
          </p:cNvPr>
          <p:cNvSpPr/>
          <p:nvPr/>
        </p:nvSpPr>
        <p:spPr>
          <a:xfrm>
            <a:off x="7121236" y="233219"/>
            <a:ext cx="1338828" cy="942001"/>
          </a:xfrm>
          <a:prstGeom prst="wedgeRoundRectCallout">
            <a:avLst>
              <a:gd name="adj1" fmla="val -15604"/>
              <a:gd name="adj2" fmla="val 104589"/>
              <a:gd name="adj3" fmla="val 16667"/>
            </a:avLst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中小企業用</a:t>
            </a: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国連標準データ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85984407-E093-4B75-82D2-68E8248B85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745" y="3677878"/>
            <a:ext cx="1186729" cy="1348556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6214016-8497-4D58-9974-6C20B5279D8F}"/>
              </a:ext>
            </a:extLst>
          </p:cNvPr>
          <p:cNvSpPr/>
          <p:nvPr/>
        </p:nvSpPr>
        <p:spPr>
          <a:xfrm>
            <a:off x="7453301" y="3993572"/>
            <a:ext cx="1006763" cy="738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43F39CAD-6D71-462D-9B39-960F899CD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1994" y="4229656"/>
            <a:ext cx="489375" cy="245000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2AE9542-CF1D-4AE8-AD8F-7F512BDDFC20}"/>
              </a:ext>
            </a:extLst>
          </p:cNvPr>
          <p:cNvSpPr txBox="1"/>
          <p:nvPr/>
        </p:nvSpPr>
        <p:spPr>
          <a:xfrm>
            <a:off x="7173430" y="48287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信用保証協会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97B04BA-6609-4B50-B659-6C11F11FCD5D}"/>
              </a:ext>
            </a:extLst>
          </p:cNvPr>
          <p:cNvSpPr txBox="1"/>
          <p:nvPr/>
        </p:nvSpPr>
        <p:spPr>
          <a:xfrm>
            <a:off x="5804892" y="3334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金融機関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2EF02A4-68DB-4FCF-B21B-1D02FD513C7B}"/>
              </a:ext>
            </a:extLst>
          </p:cNvPr>
          <p:cNvSpPr/>
          <p:nvPr/>
        </p:nvSpPr>
        <p:spPr>
          <a:xfrm>
            <a:off x="3102873" y="5372355"/>
            <a:ext cx="1329979" cy="8852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トランザックスの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Densai</a:t>
            </a:r>
            <a:r>
              <a:rPr kumimoji="1" lang="ja-JP" altLang="en-US" sz="1400" dirty="0">
                <a:solidFill>
                  <a:schemeClr val="tx1"/>
                </a:solidFill>
              </a:rPr>
              <a:t>サービス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8E16E98-9169-4538-BF67-1DC122A28127}"/>
              </a:ext>
            </a:extLst>
          </p:cNvPr>
          <p:cNvSpPr/>
          <p:nvPr/>
        </p:nvSpPr>
        <p:spPr>
          <a:xfrm>
            <a:off x="9077029" y="2694213"/>
            <a:ext cx="1107146" cy="5253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70C0"/>
                </a:solidFill>
              </a:rPr>
              <a:t>発注書</a:t>
            </a:r>
            <a:r>
              <a:rPr kumimoji="1" lang="en-US" altLang="ja-JP" dirty="0">
                <a:solidFill>
                  <a:srgbClr val="0070C0"/>
                </a:solidFill>
              </a:rPr>
              <a:t>EDI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4B23C8D-6B29-475D-B774-49DD9D977B0E}"/>
              </a:ext>
            </a:extLst>
          </p:cNvPr>
          <p:cNvSpPr/>
          <p:nvPr/>
        </p:nvSpPr>
        <p:spPr>
          <a:xfrm>
            <a:off x="3660015" y="5103440"/>
            <a:ext cx="1080654" cy="63547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電子記録債権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1779DEC-8848-448B-A02E-B9DAC19D2A63}"/>
              </a:ext>
            </a:extLst>
          </p:cNvPr>
          <p:cNvSpPr txBox="1"/>
          <p:nvPr/>
        </p:nvSpPr>
        <p:spPr>
          <a:xfrm>
            <a:off x="9077029" y="20196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中小企業</a:t>
            </a:r>
          </a:p>
          <a:p>
            <a:r>
              <a:rPr kumimoji="1" lang="ja-JP" altLang="en-US" dirty="0"/>
              <a:t>（下請）</a:t>
            </a:r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E116EF88-1F31-4DAC-9416-AE07783F08B6}"/>
              </a:ext>
            </a:extLst>
          </p:cNvPr>
          <p:cNvSpPr/>
          <p:nvPr/>
        </p:nvSpPr>
        <p:spPr>
          <a:xfrm>
            <a:off x="10003192" y="3548831"/>
            <a:ext cx="2097091" cy="942001"/>
          </a:xfrm>
          <a:prstGeom prst="wedgeRoundRectCallout">
            <a:avLst>
              <a:gd name="adj1" fmla="val -37154"/>
              <a:gd name="adj2" fmla="val -78393"/>
              <a:gd name="adj3" fmla="val 16667"/>
            </a:avLst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・債権者＝下請　　</a:t>
            </a: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・債務者＝直請け</a:t>
            </a:r>
          </a:p>
        </p:txBody>
      </p:sp>
    </p:spTree>
    <p:extLst>
      <p:ext uri="{BB962C8B-B14F-4D97-AF65-F5344CB8AC3E}">
        <p14:creationId xmlns:p14="http://schemas.microsoft.com/office/powerpoint/2010/main" val="297878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0.01145 0.35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" y="1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7.40741E-7 L 0.44531 -0.3594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-1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 animBg="1"/>
      <p:bldP spid="26" grpId="1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46F0066A-93F9-4D75-8177-33FC87031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37" y="817500"/>
            <a:ext cx="1345190" cy="180735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7080EFB-A7A5-43E3-8679-77D8CF5A1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71" y="817500"/>
            <a:ext cx="1186729" cy="185841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7B9CDCE-0014-43EF-AC91-F78C65A79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946" y="988779"/>
            <a:ext cx="1448122" cy="1687133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3048BDF-276C-4102-B861-D4D9F3B2B774}"/>
              </a:ext>
            </a:extLst>
          </p:cNvPr>
          <p:cNvSpPr/>
          <p:nvPr/>
        </p:nvSpPr>
        <p:spPr>
          <a:xfrm>
            <a:off x="2928071" y="1706390"/>
            <a:ext cx="1911928" cy="10344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EDI</a:t>
            </a:r>
            <a:r>
              <a:rPr kumimoji="1" lang="ja-JP" altLang="en-US" dirty="0">
                <a:solidFill>
                  <a:schemeClr val="tx1"/>
                </a:solidFill>
              </a:rPr>
              <a:t>システム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BC62778-2C0B-494C-A2E1-D197C66A8DAD}"/>
              </a:ext>
            </a:extLst>
          </p:cNvPr>
          <p:cNvSpPr/>
          <p:nvPr/>
        </p:nvSpPr>
        <p:spPr>
          <a:xfrm>
            <a:off x="2870112" y="5307404"/>
            <a:ext cx="6876331" cy="1034473"/>
          </a:xfrm>
          <a:prstGeom prst="roundRect">
            <a:avLst/>
          </a:prstGeom>
          <a:solidFill>
            <a:srgbClr val="FF99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トランザックスの</a:t>
            </a:r>
            <a:r>
              <a:rPr kumimoji="1" lang="en-US" altLang="ja-JP" dirty="0">
                <a:solidFill>
                  <a:schemeClr val="tx1"/>
                </a:solidFill>
              </a:rPr>
              <a:t>PO</a:t>
            </a:r>
            <a:r>
              <a:rPr kumimoji="1" lang="ja-JP" altLang="en-US" dirty="0">
                <a:solidFill>
                  <a:schemeClr val="tx1"/>
                </a:solidFill>
              </a:rPr>
              <a:t>ファイナンス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CA70AC-C0A9-467D-9979-A19525BCB79F}"/>
              </a:ext>
            </a:extLst>
          </p:cNvPr>
          <p:cNvSpPr txBox="1"/>
          <p:nvPr/>
        </p:nvSpPr>
        <p:spPr>
          <a:xfrm>
            <a:off x="1634836" y="23321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大企業</a:t>
            </a:r>
          </a:p>
          <a:p>
            <a:r>
              <a:rPr kumimoji="1" lang="ja-JP" altLang="en-US" dirty="0"/>
              <a:t>（発注者）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90248F-3A8C-4B29-B73C-FBA3FEBE463D}"/>
              </a:ext>
            </a:extLst>
          </p:cNvPr>
          <p:cNvSpPr txBox="1"/>
          <p:nvPr/>
        </p:nvSpPr>
        <p:spPr>
          <a:xfrm>
            <a:off x="4969450" y="17116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中小企業</a:t>
            </a:r>
          </a:p>
          <a:p>
            <a:r>
              <a:rPr kumimoji="1" lang="ja-JP" altLang="en-US" dirty="0"/>
              <a:t>（直請け）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A60D1D2-2FE6-4E40-8F03-C604FBD21A7F}"/>
              </a:ext>
            </a:extLst>
          </p:cNvPr>
          <p:cNvSpPr/>
          <p:nvPr/>
        </p:nvSpPr>
        <p:spPr>
          <a:xfrm>
            <a:off x="6708570" y="1550596"/>
            <a:ext cx="1908957" cy="13524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EDI</a:t>
            </a:r>
            <a:r>
              <a:rPr kumimoji="1" lang="ja-JP" altLang="en-US" dirty="0">
                <a:solidFill>
                  <a:schemeClr val="tx1"/>
                </a:solidFill>
              </a:rPr>
              <a:t>システム</a:t>
            </a: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（グローバルワイズの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EcoChange</a:t>
            </a:r>
            <a:r>
              <a:rPr kumimoji="1" lang="ja-JP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C3C8C098-A060-46C7-81B3-077C1C9759EF}"/>
              </a:ext>
            </a:extLst>
          </p:cNvPr>
          <p:cNvSpPr/>
          <p:nvPr/>
        </p:nvSpPr>
        <p:spPr>
          <a:xfrm>
            <a:off x="3241964" y="561223"/>
            <a:ext cx="1338828" cy="752738"/>
          </a:xfrm>
          <a:prstGeom prst="wedgeRoundRectCallout">
            <a:avLst>
              <a:gd name="adj1" fmla="val -8705"/>
              <a:gd name="adj2" fmla="val 115375"/>
              <a:gd name="adj3" fmla="val 16667"/>
            </a:avLst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大企業</a:t>
            </a: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独自システム</a:t>
            </a:r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FAE2A73B-BEBC-4119-8D9B-433805299E3F}"/>
              </a:ext>
            </a:extLst>
          </p:cNvPr>
          <p:cNvSpPr/>
          <p:nvPr/>
        </p:nvSpPr>
        <p:spPr>
          <a:xfrm>
            <a:off x="7121236" y="233219"/>
            <a:ext cx="1338828" cy="942001"/>
          </a:xfrm>
          <a:prstGeom prst="wedgeRoundRectCallout">
            <a:avLst>
              <a:gd name="adj1" fmla="val -15604"/>
              <a:gd name="adj2" fmla="val 104589"/>
              <a:gd name="adj3" fmla="val 16667"/>
            </a:avLst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中小企業用</a:t>
            </a: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国連標準データ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85984407-E093-4B75-82D2-68E8248B85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745" y="3677878"/>
            <a:ext cx="1186729" cy="1348556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6214016-8497-4D58-9974-6C20B5279D8F}"/>
              </a:ext>
            </a:extLst>
          </p:cNvPr>
          <p:cNvSpPr/>
          <p:nvPr/>
        </p:nvSpPr>
        <p:spPr>
          <a:xfrm>
            <a:off x="7453301" y="3993572"/>
            <a:ext cx="1006763" cy="738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43F39CAD-6D71-462D-9B39-960F899CD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1994" y="4229656"/>
            <a:ext cx="489375" cy="245000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2AE9542-CF1D-4AE8-AD8F-7F512BDDFC20}"/>
              </a:ext>
            </a:extLst>
          </p:cNvPr>
          <p:cNvSpPr txBox="1"/>
          <p:nvPr/>
        </p:nvSpPr>
        <p:spPr>
          <a:xfrm>
            <a:off x="7173430" y="48287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信用保証協会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97B04BA-6609-4B50-B659-6C11F11FCD5D}"/>
              </a:ext>
            </a:extLst>
          </p:cNvPr>
          <p:cNvSpPr txBox="1"/>
          <p:nvPr/>
        </p:nvSpPr>
        <p:spPr>
          <a:xfrm>
            <a:off x="5804892" y="3334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金融機関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2EF02A4-68DB-4FCF-B21B-1D02FD513C7B}"/>
              </a:ext>
            </a:extLst>
          </p:cNvPr>
          <p:cNvSpPr/>
          <p:nvPr/>
        </p:nvSpPr>
        <p:spPr>
          <a:xfrm>
            <a:off x="3102873" y="5372355"/>
            <a:ext cx="1329979" cy="8852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トランザックスの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Densai</a:t>
            </a:r>
            <a:r>
              <a:rPr kumimoji="1" lang="ja-JP" altLang="en-US" sz="1400" dirty="0">
                <a:solidFill>
                  <a:schemeClr val="tx1"/>
                </a:solidFill>
              </a:rPr>
              <a:t>サービス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8E16E98-9169-4538-BF67-1DC122A28127}"/>
              </a:ext>
            </a:extLst>
          </p:cNvPr>
          <p:cNvSpPr/>
          <p:nvPr/>
        </p:nvSpPr>
        <p:spPr>
          <a:xfrm>
            <a:off x="8896046" y="5153686"/>
            <a:ext cx="1107146" cy="5253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70C0"/>
                </a:solidFill>
              </a:rPr>
              <a:t>発注書</a:t>
            </a:r>
            <a:r>
              <a:rPr kumimoji="1" lang="en-US" altLang="ja-JP" dirty="0">
                <a:solidFill>
                  <a:srgbClr val="0070C0"/>
                </a:solidFill>
              </a:rPr>
              <a:t>EDI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4B23C8D-6B29-475D-B774-49DD9D977B0E}"/>
              </a:ext>
            </a:extLst>
          </p:cNvPr>
          <p:cNvSpPr/>
          <p:nvPr/>
        </p:nvSpPr>
        <p:spPr>
          <a:xfrm>
            <a:off x="9104371" y="2639142"/>
            <a:ext cx="1080654" cy="63547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電子記録債権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1779DEC-8848-448B-A02E-B9DAC19D2A63}"/>
              </a:ext>
            </a:extLst>
          </p:cNvPr>
          <p:cNvSpPr txBox="1"/>
          <p:nvPr/>
        </p:nvSpPr>
        <p:spPr>
          <a:xfrm>
            <a:off x="9077029" y="20196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中小企業</a:t>
            </a:r>
          </a:p>
          <a:p>
            <a:r>
              <a:rPr kumimoji="1" lang="ja-JP" altLang="en-US" dirty="0"/>
              <a:t>（下請）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D070594-8F2C-4DE5-B7D4-E6155A16D490}"/>
              </a:ext>
            </a:extLst>
          </p:cNvPr>
          <p:cNvSpPr txBox="1"/>
          <p:nvPr/>
        </p:nvSpPr>
        <p:spPr>
          <a:xfrm>
            <a:off x="3621277" y="42296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担保差入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910624C0-7EAB-46E7-B0BA-65F8F17911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79" y="3315702"/>
            <a:ext cx="735000" cy="760000"/>
          </a:xfrm>
          <a:prstGeom prst="rect">
            <a:avLst/>
          </a:prstGeom>
        </p:spPr>
      </p:pic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AF6E38E3-4C0E-4AC8-B803-8F9123B4E367}"/>
              </a:ext>
            </a:extLst>
          </p:cNvPr>
          <p:cNvSpPr/>
          <p:nvPr/>
        </p:nvSpPr>
        <p:spPr>
          <a:xfrm>
            <a:off x="10402346" y="233242"/>
            <a:ext cx="1376847" cy="942001"/>
          </a:xfrm>
          <a:prstGeom prst="wedgeRoundRectCallout">
            <a:avLst>
              <a:gd name="adj1" fmla="val -45023"/>
              <a:gd name="adj2" fmla="val 111283"/>
              <a:gd name="adj3" fmla="val 16667"/>
            </a:avLst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額面の</a:t>
            </a:r>
            <a:r>
              <a:rPr kumimoji="1" lang="en-US" altLang="ja-JP" sz="1600" dirty="0">
                <a:solidFill>
                  <a:schemeClr val="tx1"/>
                </a:solidFill>
              </a:rPr>
              <a:t>50</a:t>
            </a:r>
            <a:r>
              <a:rPr kumimoji="1" lang="ja-JP" altLang="en-US" sz="1600" dirty="0">
                <a:solidFill>
                  <a:schemeClr val="tx1"/>
                </a:solidFill>
              </a:rPr>
              <a:t>％まで融資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31E44EE-4F12-43E8-945F-A8BCBE94A9DE}"/>
              </a:ext>
            </a:extLst>
          </p:cNvPr>
          <p:cNvSpPr/>
          <p:nvPr/>
        </p:nvSpPr>
        <p:spPr>
          <a:xfrm>
            <a:off x="7790650" y="3315702"/>
            <a:ext cx="4135701" cy="992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rgbClr val="FF0000"/>
                </a:solidFill>
              </a:rPr>
              <a:t>発注の段階で</a:t>
            </a:r>
          </a:p>
          <a:p>
            <a:pPr algn="ctr"/>
            <a:r>
              <a:rPr kumimoji="1" lang="ja-JP" altLang="en-US" sz="2800" b="1" dirty="0">
                <a:solidFill>
                  <a:srgbClr val="FF0000"/>
                </a:solidFill>
              </a:rPr>
              <a:t>資金が確保できる！</a:t>
            </a:r>
          </a:p>
        </p:txBody>
      </p:sp>
    </p:spTree>
    <p:extLst>
      <p:ext uri="{BB962C8B-B14F-4D97-AF65-F5344CB8AC3E}">
        <p14:creationId xmlns:p14="http://schemas.microsoft.com/office/powerpoint/2010/main" val="369161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-0.35912 0.199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56" y="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0.29714 -0.2030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57" y="-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/>
      <p:bldP spid="33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C5F4BF4-701C-46C4-B4AB-CE03DD40C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939" y="1797678"/>
            <a:ext cx="1186729" cy="185841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3F1A248-C68A-408E-A8D8-F83D7787D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37" y="2136320"/>
            <a:ext cx="1448122" cy="168713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FB7AB33-A917-4FBB-A50D-55C4244C8DD4}"/>
              </a:ext>
            </a:extLst>
          </p:cNvPr>
          <p:cNvSpPr txBox="1"/>
          <p:nvPr/>
        </p:nvSpPr>
        <p:spPr>
          <a:xfrm>
            <a:off x="2611939" y="986307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中小企業</a:t>
            </a:r>
          </a:p>
          <a:p>
            <a:r>
              <a:rPr kumimoji="1" lang="ja-JP" altLang="en-US" dirty="0"/>
              <a:t>（直請け）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ACD77EA-2731-4E08-A285-A3779EB5F47A}"/>
              </a:ext>
            </a:extLst>
          </p:cNvPr>
          <p:cNvSpPr/>
          <p:nvPr/>
        </p:nvSpPr>
        <p:spPr>
          <a:xfrm>
            <a:off x="4944424" y="2303684"/>
            <a:ext cx="1908957" cy="13524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EDI</a:t>
            </a:r>
            <a:r>
              <a:rPr kumimoji="1" lang="ja-JP" altLang="en-US" dirty="0">
                <a:solidFill>
                  <a:schemeClr val="tx1"/>
                </a:solidFill>
              </a:rPr>
              <a:t>システム</a:t>
            </a: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（グローバルワイズの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EcoChange</a:t>
            </a:r>
            <a:r>
              <a:rPr kumimoji="1" lang="ja-JP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EABFE08F-2075-498F-ABBD-135858D6D5A8}"/>
              </a:ext>
            </a:extLst>
          </p:cNvPr>
          <p:cNvSpPr/>
          <p:nvPr/>
        </p:nvSpPr>
        <p:spPr>
          <a:xfrm>
            <a:off x="5357090" y="986307"/>
            <a:ext cx="1338828" cy="942001"/>
          </a:xfrm>
          <a:prstGeom prst="wedgeRoundRectCallout">
            <a:avLst>
              <a:gd name="adj1" fmla="val -15604"/>
              <a:gd name="adj2" fmla="val 104589"/>
              <a:gd name="adj3" fmla="val 16667"/>
            </a:avLst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中小企業用</a:t>
            </a: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国連標準データ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25E2F9-C9D6-4B47-8C5B-F4B453F5DB14}"/>
              </a:ext>
            </a:extLst>
          </p:cNvPr>
          <p:cNvSpPr txBox="1"/>
          <p:nvPr/>
        </p:nvSpPr>
        <p:spPr>
          <a:xfrm>
            <a:off x="8169200" y="11653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中小企業</a:t>
            </a:r>
          </a:p>
          <a:p>
            <a:r>
              <a:rPr kumimoji="1" lang="ja-JP" altLang="en-US" dirty="0"/>
              <a:t>（下請）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135ED09-EAB7-49BD-8318-023878B4C6FD}"/>
              </a:ext>
            </a:extLst>
          </p:cNvPr>
          <p:cNvSpPr/>
          <p:nvPr/>
        </p:nvSpPr>
        <p:spPr>
          <a:xfrm>
            <a:off x="6480332" y="2903663"/>
            <a:ext cx="1107146" cy="5253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70C0"/>
                </a:solidFill>
              </a:rPr>
              <a:t>EDI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67DC0F6-5898-4B17-B39E-73627D10DF40}"/>
              </a:ext>
            </a:extLst>
          </p:cNvPr>
          <p:cNvSpPr/>
          <p:nvPr/>
        </p:nvSpPr>
        <p:spPr>
          <a:xfrm>
            <a:off x="4246735" y="2903663"/>
            <a:ext cx="1107146" cy="5253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70C0"/>
                </a:solidFill>
              </a:rPr>
              <a:t>EDI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7A1ECD7-A483-42A3-AED3-15A721DE5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707" y="5337343"/>
            <a:ext cx="2304473" cy="1068699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68871B2-DE43-40C9-82AC-2F35CBCEAB84}"/>
              </a:ext>
            </a:extLst>
          </p:cNvPr>
          <p:cNvSpPr/>
          <p:nvPr/>
        </p:nvSpPr>
        <p:spPr>
          <a:xfrm>
            <a:off x="2328586" y="5036914"/>
            <a:ext cx="3471850" cy="1465486"/>
          </a:xfrm>
          <a:prstGeom prst="roundRect">
            <a:avLst/>
          </a:prstGeom>
          <a:solidFill>
            <a:srgbClr val="FF99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トランザックスの</a:t>
            </a:r>
            <a:r>
              <a:rPr kumimoji="1" lang="en-US" altLang="ja-JP" sz="1600" dirty="0">
                <a:solidFill>
                  <a:schemeClr val="tx1"/>
                </a:solidFill>
              </a:rPr>
              <a:t>PO</a:t>
            </a:r>
            <a:r>
              <a:rPr kumimoji="1" lang="ja-JP" altLang="en-US" sz="1600" dirty="0">
                <a:solidFill>
                  <a:schemeClr val="tx1"/>
                </a:solidFill>
              </a:rPr>
              <a:t>ファイナンス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3B3850D-A450-4B60-BBE8-AD705BE38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51" y="2445536"/>
            <a:ext cx="2220404" cy="106869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80BFBE9-01D7-4AF3-909E-DC8695FF2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061" y="2445535"/>
            <a:ext cx="2220404" cy="1068699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86D9DB2-B253-4607-B226-EA6D15A07FC3}"/>
              </a:ext>
            </a:extLst>
          </p:cNvPr>
          <p:cNvSpPr/>
          <p:nvPr/>
        </p:nvSpPr>
        <p:spPr>
          <a:xfrm>
            <a:off x="3399521" y="4736122"/>
            <a:ext cx="1329979" cy="8852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トランザックスの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Densai</a:t>
            </a:r>
            <a:r>
              <a:rPr kumimoji="1" lang="ja-JP" altLang="en-US" sz="1400" dirty="0">
                <a:solidFill>
                  <a:schemeClr val="tx1"/>
                </a:solidFill>
              </a:rPr>
              <a:t>サービス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2233354-9B8F-4975-9A11-E19DB3D0CF65}"/>
              </a:ext>
            </a:extLst>
          </p:cNvPr>
          <p:cNvCxnSpPr>
            <a:cxnSpLocks/>
          </p:cNvCxnSpPr>
          <p:nvPr/>
        </p:nvCxnSpPr>
        <p:spPr>
          <a:xfrm flipH="1" flipV="1">
            <a:off x="917724" y="3123678"/>
            <a:ext cx="1778733" cy="862501"/>
          </a:xfrm>
          <a:prstGeom prst="straightConnector1">
            <a:avLst/>
          </a:prstGeom>
          <a:ln w="889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892F5BA-6B92-4506-8B23-907FEAEAA35F}"/>
              </a:ext>
            </a:extLst>
          </p:cNvPr>
          <p:cNvCxnSpPr>
            <a:cxnSpLocks/>
          </p:cNvCxnSpPr>
          <p:nvPr/>
        </p:nvCxnSpPr>
        <p:spPr>
          <a:xfrm flipV="1">
            <a:off x="9277196" y="3429000"/>
            <a:ext cx="1326149" cy="819727"/>
          </a:xfrm>
          <a:prstGeom prst="straightConnector1">
            <a:avLst/>
          </a:prstGeom>
          <a:ln w="889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3391D9E-A544-4ACE-8E92-475C3CD677E0}"/>
              </a:ext>
            </a:extLst>
          </p:cNvPr>
          <p:cNvCxnSpPr>
            <a:cxnSpLocks/>
          </p:cNvCxnSpPr>
          <p:nvPr/>
        </p:nvCxnSpPr>
        <p:spPr>
          <a:xfrm flipH="1">
            <a:off x="2774731" y="4302917"/>
            <a:ext cx="430572" cy="1174302"/>
          </a:xfrm>
          <a:prstGeom prst="straightConnector1">
            <a:avLst/>
          </a:prstGeom>
          <a:ln w="889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27008D0-04DC-49A4-8900-628C67C282DF}"/>
              </a:ext>
            </a:extLst>
          </p:cNvPr>
          <p:cNvCxnSpPr>
            <a:cxnSpLocks/>
          </p:cNvCxnSpPr>
          <p:nvPr/>
        </p:nvCxnSpPr>
        <p:spPr>
          <a:xfrm>
            <a:off x="3829653" y="3753260"/>
            <a:ext cx="2955780" cy="1501067"/>
          </a:xfrm>
          <a:prstGeom prst="straightConnector1">
            <a:avLst/>
          </a:prstGeom>
          <a:ln w="889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889323B3-8F15-4439-8C01-5F9F551E450E}"/>
              </a:ext>
            </a:extLst>
          </p:cNvPr>
          <p:cNvSpPr/>
          <p:nvPr/>
        </p:nvSpPr>
        <p:spPr>
          <a:xfrm>
            <a:off x="190371" y="4265121"/>
            <a:ext cx="1338828" cy="942001"/>
          </a:xfrm>
          <a:prstGeom prst="wedgeRoundRectCallout">
            <a:avLst>
              <a:gd name="adj1" fmla="val 18938"/>
              <a:gd name="adj2" fmla="val -1185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債権債務の</a:t>
            </a: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消し込み</a:t>
            </a: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自動化</a:t>
            </a:r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9950FBA5-A627-49D1-9E13-5E83B6203EA5}"/>
              </a:ext>
            </a:extLst>
          </p:cNvPr>
          <p:cNvSpPr/>
          <p:nvPr/>
        </p:nvSpPr>
        <p:spPr>
          <a:xfrm>
            <a:off x="10175198" y="4107813"/>
            <a:ext cx="1338828" cy="942001"/>
          </a:xfrm>
          <a:prstGeom prst="wedgeRoundRectCallout">
            <a:avLst>
              <a:gd name="adj1" fmla="val 18938"/>
              <a:gd name="adj2" fmla="val -1185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債権債務の</a:t>
            </a: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消し込み</a:t>
            </a: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自動化</a:t>
            </a:r>
          </a:p>
        </p:txBody>
      </p: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D102992C-7167-4CC1-B726-0DA0433FA3B5}"/>
              </a:ext>
            </a:extLst>
          </p:cNvPr>
          <p:cNvSpPr/>
          <p:nvPr/>
        </p:nvSpPr>
        <p:spPr>
          <a:xfrm>
            <a:off x="590065" y="5629095"/>
            <a:ext cx="1338828" cy="942001"/>
          </a:xfrm>
          <a:prstGeom prst="wedgeRoundRectCallout">
            <a:avLst>
              <a:gd name="adj1" fmla="val 106863"/>
              <a:gd name="adj2" fmla="val -136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早期融資</a:t>
            </a:r>
          </a:p>
        </p:txBody>
      </p:sp>
      <p:sp>
        <p:nvSpPr>
          <p:cNvPr id="36" name="吹き出し: 角を丸めた四角形 35">
            <a:extLst>
              <a:ext uri="{FF2B5EF4-FFF2-40B4-BE49-F238E27FC236}">
                <a16:creationId xmlns:a16="http://schemas.microsoft.com/office/drawing/2014/main" id="{A384F587-CEFF-43AA-8909-9E80AA43FF6F}"/>
              </a:ext>
            </a:extLst>
          </p:cNvPr>
          <p:cNvSpPr/>
          <p:nvPr/>
        </p:nvSpPr>
        <p:spPr>
          <a:xfrm>
            <a:off x="6871371" y="4148050"/>
            <a:ext cx="1547554" cy="942001"/>
          </a:xfrm>
          <a:prstGeom prst="wedgeRoundRectCallout">
            <a:avLst>
              <a:gd name="adj1" fmla="val -122369"/>
              <a:gd name="adj2" fmla="val -1145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銀行を通じて送金指図</a:t>
            </a:r>
          </a:p>
        </p:txBody>
      </p:sp>
    </p:spTree>
    <p:extLst>
      <p:ext uri="{BB962C8B-B14F-4D97-AF65-F5344CB8AC3E}">
        <p14:creationId xmlns:p14="http://schemas.microsoft.com/office/powerpoint/2010/main" val="27225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07407E-6 L 0.13854 0.1268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634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07407E-6 L -0.11875 0.1069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37" y="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  <p:bldP spid="9" grpId="0" animBg="1"/>
      <p:bldP spid="9" grpId="1" animBg="1"/>
      <p:bldP spid="33" grpId="0" animBg="1"/>
      <p:bldP spid="34" grpId="0" animBg="1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FA6485A-ECC2-46F0-A443-687D522998BB}"/>
              </a:ext>
            </a:extLst>
          </p:cNvPr>
          <p:cNvSpPr/>
          <p:nvPr/>
        </p:nvSpPr>
        <p:spPr>
          <a:xfrm>
            <a:off x="3655920" y="3469282"/>
            <a:ext cx="4594707" cy="2036369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80FA9EE-6978-4E48-97EE-A3BFDCE953C6}"/>
              </a:ext>
            </a:extLst>
          </p:cNvPr>
          <p:cNvSpPr/>
          <p:nvPr/>
        </p:nvSpPr>
        <p:spPr>
          <a:xfrm>
            <a:off x="9525423" y="432509"/>
            <a:ext cx="2448403" cy="56615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A5D2140-5210-46AE-A227-2ACC62C46CDC}"/>
              </a:ext>
            </a:extLst>
          </p:cNvPr>
          <p:cNvSpPr/>
          <p:nvPr/>
        </p:nvSpPr>
        <p:spPr>
          <a:xfrm>
            <a:off x="352974" y="432508"/>
            <a:ext cx="2340808" cy="566154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F391343-AB4B-4860-BCF5-470D97089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772" y="3529363"/>
            <a:ext cx="2184111" cy="171608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13C40FA-B689-4280-BD46-5156ED8F4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8" y="3424830"/>
            <a:ext cx="2091748" cy="164351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8C96F64-2CED-42C2-AA27-EB6A45936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998" y="1882998"/>
            <a:ext cx="1241252" cy="117248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0B5FDCE6-0492-4BD8-B712-5DFE77ACB8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939" y="3263280"/>
            <a:ext cx="2851772" cy="155733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9AF81E4-292E-424D-9FD7-D4ADB8697C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843" y="3469281"/>
            <a:ext cx="971105" cy="125372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FAD6C55-6CAE-4AE5-ACF5-2921611B25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3" y="1516972"/>
            <a:ext cx="1859155" cy="1672418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6ACAD68-CDB1-475C-9B92-D74371306563}"/>
              </a:ext>
            </a:extLst>
          </p:cNvPr>
          <p:cNvSpPr txBox="1"/>
          <p:nvPr/>
        </p:nvSpPr>
        <p:spPr>
          <a:xfrm>
            <a:off x="717601" y="5258034"/>
            <a:ext cx="1569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依頼企業</a:t>
            </a:r>
          </a:p>
          <a:p>
            <a:r>
              <a:rPr kumimoji="1" lang="ja-JP" altLang="en-US" dirty="0"/>
              <a:t>（支払企業）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F3FCCA4-139D-41FE-A6F8-6DC58666A48D}"/>
              </a:ext>
            </a:extLst>
          </p:cNvPr>
          <p:cNvSpPr txBox="1"/>
          <p:nvPr/>
        </p:nvSpPr>
        <p:spPr>
          <a:xfrm>
            <a:off x="9964794" y="5346586"/>
            <a:ext cx="1569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受取企業</a:t>
            </a:r>
          </a:p>
          <a:p>
            <a:r>
              <a:rPr kumimoji="1" lang="ja-JP" altLang="en-US" dirty="0"/>
              <a:t>（納入企業）</a:t>
            </a: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949B2433-0649-4853-BACD-EB38EB897B59}"/>
              </a:ext>
            </a:extLst>
          </p:cNvPr>
          <p:cNvSpPr/>
          <p:nvPr/>
        </p:nvSpPr>
        <p:spPr>
          <a:xfrm>
            <a:off x="2381124" y="4201437"/>
            <a:ext cx="1534992" cy="43196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DF6257C5-C799-4F5A-9FB2-8FB4A7C64760}"/>
              </a:ext>
            </a:extLst>
          </p:cNvPr>
          <p:cNvSpPr/>
          <p:nvPr/>
        </p:nvSpPr>
        <p:spPr>
          <a:xfrm>
            <a:off x="3379598" y="882050"/>
            <a:ext cx="1140378" cy="10141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仕向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銀行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7AAE81CC-1A49-4FF1-BDB6-9C980924245B}"/>
              </a:ext>
            </a:extLst>
          </p:cNvPr>
          <p:cNvSpPr/>
          <p:nvPr/>
        </p:nvSpPr>
        <p:spPr>
          <a:xfrm>
            <a:off x="7422907" y="882050"/>
            <a:ext cx="1140378" cy="10141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被仕向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銀行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27059D10-280F-4367-8BC9-062763B9DF91}"/>
              </a:ext>
            </a:extLst>
          </p:cNvPr>
          <p:cNvSpPr/>
          <p:nvPr/>
        </p:nvSpPr>
        <p:spPr>
          <a:xfrm>
            <a:off x="5369625" y="882049"/>
            <a:ext cx="1260027" cy="10141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全銀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システム</a:t>
            </a: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42E12015-E2B6-4C05-A6D4-079DE34C2F2D}"/>
              </a:ext>
            </a:extLst>
          </p:cNvPr>
          <p:cNvSpPr/>
          <p:nvPr/>
        </p:nvSpPr>
        <p:spPr>
          <a:xfrm>
            <a:off x="4278474" y="1225853"/>
            <a:ext cx="1140378" cy="392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AA9FB2F2-A836-432A-B9E5-B9088BC15D4D}"/>
              </a:ext>
            </a:extLst>
          </p:cNvPr>
          <p:cNvSpPr/>
          <p:nvPr/>
        </p:nvSpPr>
        <p:spPr>
          <a:xfrm>
            <a:off x="6482537" y="1225853"/>
            <a:ext cx="1140378" cy="392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06F9FD60-13AC-4A76-8241-A0FC4957E46E}"/>
              </a:ext>
            </a:extLst>
          </p:cNvPr>
          <p:cNvSpPr/>
          <p:nvPr/>
        </p:nvSpPr>
        <p:spPr>
          <a:xfrm>
            <a:off x="8053972" y="4215998"/>
            <a:ext cx="1534992" cy="43196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CF3F428E-29B0-4DA0-BFD4-9B4924B1724D}"/>
              </a:ext>
            </a:extLst>
          </p:cNvPr>
          <p:cNvSpPr/>
          <p:nvPr/>
        </p:nvSpPr>
        <p:spPr>
          <a:xfrm rot="16200000">
            <a:off x="3251920" y="2555201"/>
            <a:ext cx="1710810" cy="392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5E24960C-FB75-45AC-A21D-4DC988D4E10C}"/>
              </a:ext>
            </a:extLst>
          </p:cNvPr>
          <p:cNvSpPr/>
          <p:nvPr/>
        </p:nvSpPr>
        <p:spPr>
          <a:xfrm rot="5400000">
            <a:off x="6916723" y="2486349"/>
            <a:ext cx="1710810" cy="392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ACB46B-2F96-4463-BA81-C8CAE6E7AC5A}"/>
              </a:ext>
            </a:extLst>
          </p:cNvPr>
          <p:cNvSpPr txBox="1"/>
          <p:nvPr/>
        </p:nvSpPr>
        <p:spPr>
          <a:xfrm>
            <a:off x="8262531" y="4700255"/>
            <a:ext cx="114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振込入金</a:t>
            </a:r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XML</a:t>
            </a:r>
            <a:r>
              <a:rPr kumimoji="1" lang="ja-JP" altLang="en-US" dirty="0"/>
              <a:t>）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BED2A66-7566-4C02-BA7A-D7E45C6B6D0F}"/>
              </a:ext>
            </a:extLst>
          </p:cNvPr>
          <p:cNvSpPr txBox="1"/>
          <p:nvPr/>
        </p:nvSpPr>
        <p:spPr>
          <a:xfrm>
            <a:off x="2602511" y="4656504"/>
            <a:ext cx="114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送金指図</a:t>
            </a:r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XML</a:t>
            </a:r>
            <a:r>
              <a:rPr kumimoji="1" lang="ja-JP" altLang="en-US" dirty="0"/>
              <a:t>）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D98BE2D-7D04-44C8-A13A-188D1736D5A4}"/>
              </a:ext>
            </a:extLst>
          </p:cNvPr>
          <p:cNvSpPr txBox="1"/>
          <p:nvPr/>
        </p:nvSpPr>
        <p:spPr>
          <a:xfrm>
            <a:off x="4943319" y="4872995"/>
            <a:ext cx="20313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全銀　新システム</a:t>
            </a:r>
          </a:p>
          <a:p>
            <a:r>
              <a:rPr kumimoji="1" lang="ja-JP" altLang="en-US" dirty="0"/>
              <a:t>　　</a:t>
            </a:r>
            <a:r>
              <a:rPr kumimoji="1" lang="ja-JP" altLang="en-US" sz="2000" b="1" dirty="0"/>
              <a:t>ＺＥＤＩ</a:t>
            </a:r>
          </a:p>
        </p:txBody>
      </p:sp>
      <p:sp>
        <p:nvSpPr>
          <p:cNvPr id="40" name="吹き出し: 角を丸めた四角形 39">
            <a:extLst>
              <a:ext uri="{FF2B5EF4-FFF2-40B4-BE49-F238E27FC236}">
                <a16:creationId xmlns:a16="http://schemas.microsoft.com/office/drawing/2014/main" id="{8C153C7E-898E-4E34-A97A-C113A0080F89}"/>
              </a:ext>
            </a:extLst>
          </p:cNvPr>
          <p:cNvSpPr/>
          <p:nvPr/>
        </p:nvSpPr>
        <p:spPr>
          <a:xfrm>
            <a:off x="2479889" y="3424830"/>
            <a:ext cx="1408119" cy="530900"/>
          </a:xfrm>
          <a:prstGeom prst="wedgeRoundRectCallout">
            <a:avLst>
              <a:gd name="adj1" fmla="val -4503"/>
              <a:gd name="adj2" fmla="val 9476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rgbClr val="002060"/>
                </a:solidFill>
              </a:rPr>
              <a:t>商流</a:t>
            </a:r>
            <a:r>
              <a:rPr kumimoji="1" lang="en-US" altLang="ja-JP" sz="1400" b="1" dirty="0">
                <a:solidFill>
                  <a:srgbClr val="002060"/>
                </a:solidFill>
              </a:rPr>
              <a:t>EDI</a:t>
            </a:r>
            <a:r>
              <a:rPr kumimoji="1" lang="ja-JP" altLang="en-US" sz="1400" b="1" dirty="0">
                <a:solidFill>
                  <a:srgbClr val="002060"/>
                </a:solidFill>
              </a:rPr>
              <a:t>を</a:t>
            </a:r>
          </a:p>
          <a:p>
            <a:pPr algn="ctr"/>
            <a:r>
              <a:rPr kumimoji="1" lang="ja-JP" altLang="en-US" sz="1400" b="1" dirty="0">
                <a:solidFill>
                  <a:srgbClr val="002060"/>
                </a:solidFill>
              </a:rPr>
              <a:t>添付</a:t>
            </a:r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82C93688-CECF-4325-B47C-DB663ACC04CD}"/>
              </a:ext>
            </a:extLst>
          </p:cNvPr>
          <p:cNvSpPr/>
          <p:nvPr/>
        </p:nvSpPr>
        <p:spPr>
          <a:xfrm>
            <a:off x="8322166" y="3507357"/>
            <a:ext cx="1184876" cy="524966"/>
          </a:xfrm>
          <a:prstGeom prst="wedgeRoundRectCallout">
            <a:avLst>
              <a:gd name="adj1" fmla="val -4503"/>
              <a:gd name="adj2" fmla="val 9476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rgbClr val="002060"/>
                </a:solidFill>
              </a:rPr>
              <a:t>商流</a:t>
            </a:r>
            <a:r>
              <a:rPr lang="en-US" altLang="ja-JP" sz="1400" b="1" dirty="0">
                <a:solidFill>
                  <a:srgbClr val="002060"/>
                </a:solidFill>
              </a:rPr>
              <a:t>EDI</a:t>
            </a:r>
            <a:r>
              <a:rPr lang="ja-JP" altLang="en-US" sz="1400" b="1" dirty="0">
                <a:solidFill>
                  <a:srgbClr val="002060"/>
                </a:solidFill>
              </a:rPr>
              <a:t>を</a:t>
            </a:r>
          </a:p>
          <a:p>
            <a:pPr algn="ctr"/>
            <a:r>
              <a:rPr lang="ja-JP" altLang="en-US" sz="1400" b="1" dirty="0">
                <a:solidFill>
                  <a:srgbClr val="002060"/>
                </a:solidFill>
              </a:rPr>
              <a:t>添付</a:t>
            </a: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BBCAE05-F813-4E38-99B0-57E03DA4EAD7}"/>
              </a:ext>
            </a:extLst>
          </p:cNvPr>
          <p:cNvSpPr/>
          <p:nvPr/>
        </p:nvSpPr>
        <p:spPr>
          <a:xfrm>
            <a:off x="8733825" y="204793"/>
            <a:ext cx="2901274" cy="1407757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商流</a:t>
            </a:r>
            <a:r>
              <a:rPr kumimoji="1" lang="en-US" altLang="ja-JP" b="1" dirty="0">
                <a:solidFill>
                  <a:srgbClr val="FF0000"/>
                </a:solidFill>
              </a:rPr>
              <a:t>EDI</a:t>
            </a:r>
            <a:r>
              <a:rPr kumimoji="1" lang="ja-JP" altLang="en-US" b="1" dirty="0" err="1">
                <a:solidFill>
                  <a:srgbClr val="FF0000"/>
                </a:solidFill>
              </a:rPr>
              <a:t>を添</a:t>
            </a:r>
            <a:r>
              <a:rPr kumimoji="1" lang="ja-JP" altLang="en-US" b="1" dirty="0">
                <a:solidFill>
                  <a:srgbClr val="FF0000"/>
                </a:solidFill>
              </a:rPr>
              <a:t>付することにより、債権債務の</a:t>
            </a:r>
          </a:p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自動消し込みが可能に。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286AE9AC-FD81-4ECF-8C42-37A2FEDA8260}"/>
              </a:ext>
            </a:extLst>
          </p:cNvPr>
          <p:cNvSpPr/>
          <p:nvPr/>
        </p:nvSpPr>
        <p:spPr>
          <a:xfrm flipH="1">
            <a:off x="2651887" y="5583667"/>
            <a:ext cx="6855154" cy="533486"/>
          </a:xfrm>
          <a:prstGeom prst="rightArrow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47441FC1-E3D0-4C60-8751-B0B957E666DB}"/>
              </a:ext>
            </a:extLst>
          </p:cNvPr>
          <p:cNvSpPr/>
          <p:nvPr/>
        </p:nvSpPr>
        <p:spPr>
          <a:xfrm>
            <a:off x="6687651" y="6224865"/>
            <a:ext cx="1408119" cy="480833"/>
          </a:xfrm>
          <a:prstGeom prst="wedgeRoundRectCallout">
            <a:avLst>
              <a:gd name="adj1" fmla="val 7729"/>
              <a:gd name="adj2" fmla="val -1134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rgbClr val="002060"/>
                </a:solidFill>
              </a:rPr>
              <a:t>受発注</a:t>
            </a:r>
          </a:p>
          <a:p>
            <a:pPr algn="ctr"/>
            <a:r>
              <a:rPr kumimoji="1" lang="ja-JP" altLang="en-US" sz="1400" b="1" dirty="0">
                <a:solidFill>
                  <a:srgbClr val="002060"/>
                </a:solidFill>
              </a:rPr>
              <a:t>商流</a:t>
            </a:r>
            <a:r>
              <a:rPr kumimoji="1" lang="en-US" altLang="ja-JP" sz="1400" b="1" dirty="0">
                <a:solidFill>
                  <a:srgbClr val="002060"/>
                </a:solidFill>
              </a:rPr>
              <a:t>EDI</a:t>
            </a:r>
            <a:endParaRPr kumimoji="1" lang="ja-JP" alt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21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5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40" grpId="0" animBg="1"/>
      <p:bldP spid="42" grpId="0" animBg="1"/>
      <p:bldP spid="48" grpId="0" animBg="1"/>
      <p:bldP spid="3" grpId="0" animBg="1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06499F8-7F27-40AD-A2D9-65149759EFB5}"/>
              </a:ext>
            </a:extLst>
          </p:cNvPr>
          <p:cNvSpPr txBox="1"/>
          <p:nvPr/>
        </p:nvSpPr>
        <p:spPr>
          <a:xfrm>
            <a:off x="4618672" y="36021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/>
              <a:t>メリット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2A2B90C-3565-4DE8-8AA1-4092648D8DBE}"/>
              </a:ext>
            </a:extLst>
          </p:cNvPr>
          <p:cNvSpPr txBox="1"/>
          <p:nvPr/>
        </p:nvSpPr>
        <p:spPr>
          <a:xfrm>
            <a:off x="1354156" y="1637431"/>
            <a:ext cx="9618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①低予算（月額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千円程度）で、難しい設定なしに</a:t>
            </a:r>
            <a:r>
              <a:rPr kumimoji="1" lang="en-US" altLang="ja-JP" sz="2400" dirty="0"/>
              <a:t>EDI</a:t>
            </a:r>
            <a:r>
              <a:rPr kumimoji="1" lang="ja-JP" altLang="en-US" sz="2400" dirty="0"/>
              <a:t>が利用できる（エビデンスの電子発行インフラを手に入れることができる）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51EC42-988C-4C27-A1D3-E6F2473C3DC6}"/>
              </a:ext>
            </a:extLst>
          </p:cNvPr>
          <p:cNvSpPr txBox="1"/>
          <p:nvPr/>
        </p:nvSpPr>
        <p:spPr>
          <a:xfrm>
            <a:off x="1354156" y="2822311"/>
            <a:ext cx="9313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②販売管理ソフトと連携すれば、債権債務の消し込みが正確化・自動化できる（より多くのベンダーが対応してくれれば）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EB87BB-3623-4DC5-865A-24001025EEAF}"/>
              </a:ext>
            </a:extLst>
          </p:cNvPr>
          <p:cNvSpPr txBox="1"/>
          <p:nvPr/>
        </p:nvSpPr>
        <p:spPr>
          <a:xfrm>
            <a:off x="1391303" y="4007191"/>
            <a:ext cx="9313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③電子記録債権発行サービス（</a:t>
            </a:r>
            <a:r>
              <a:rPr kumimoji="1" lang="en-US" altLang="ja-JP" sz="2400" dirty="0"/>
              <a:t>PO</a:t>
            </a:r>
            <a:r>
              <a:rPr kumimoji="1" lang="ja-JP" altLang="en-US" sz="2400" dirty="0"/>
              <a:t>ファイナンス）と連動させれば、早期の資金確保が可能になる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6818A2-261A-46A6-980A-C34A26B67FB8}"/>
              </a:ext>
            </a:extLst>
          </p:cNvPr>
          <p:cNvSpPr txBox="1"/>
          <p:nvPr/>
        </p:nvSpPr>
        <p:spPr>
          <a:xfrm>
            <a:off x="1391303" y="5121567"/>
            <a:ext cx="9313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④全銀システム</a:t>
            </a:r>
            <a:r>
              <a:rPr kumimoji="1" lang="en-US" altLang="ja-JP" sz="2400" dirty="0"/>
              <a:t>ZEDI</a:t>
            </a:r>
            <a:r>
              <a:rPr kumimoji="1" lang="ja-JP" altLang="en-US" sz="2400" dirty="0"/>
              <a:t>と連携すれば、銀行決済と債権債務消し込みが同時に行える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01C7540C-04F4-49A1-927A-FE88CA982CBB}"/>
              </a:ext>
            </a:extLst>
          </p:cNvPr>
          <p:cNvSpPr/>
          <p:nvPr/>
        </p:nvSpPr>
        <p:spPr>
          <a:xfrm>
            <a:off x="9113015" y="397049"/>
            <a:ext cx="1739711" cy="942001"/>
          </a:xfrm>
          <a:prstGeom prst="wedgeRoundRectCallout">
            <a:avLst>
              <a:gd name="adj1" fmla="val -36277"/>
              <a:gd name="adj2" fmla="val 853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レンタル</a:t>
            </a:r>
            <a:r>
              <a:rPr kumimoji="1" lang="en-US" altLang="ja-JP" sz="1600" dirty="0">
                <a:solidFill>
                  <a:schemeClr val="tx1"/>
                </a:solidFill>
              </a:rPr>
              <a:t>EDI</a:t>
            </a:r>
            <a:r>
              <a:rPr kumimoji="1" lang="ja-JP" altLang="en-US" sz="1600" dirty="0">
                <a:solidFill>
                  <a:schemeClr val="tx1"/>
                </a:solidFill>
              </a:rPr>
              <a:t>と呼ぶべきか</a:t>
            </a:r>
          </a:p>
        </p:txBody>
      </p:sp>
    </p:spTree>
    <p:extLst>
      <p:ext uri="{BB962C8B-B14F-4D97-AF65-F5344CB8AC3E}">
        <p14:creationId xmlns:p14="http://schemas.microsoft.com/office/powerpoint/2010/main" val="256227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F8740E1-8421-4E93-B197-897E34249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79" y="330430"/>
            <a:ext cx="4767030" cy="619713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35FA335-45A4-4616-B052-F9753B5F41DB}"/>
              </a:ext>
            </a:extLst>
          </p:cNvPr>
          <p:cNvSpPr txBox="1"/>
          <p:nvPr/>
        </p:nvSpPr>
        <p:spPr>
          <a:xfrm>
            <a:off x="7213601" y="5055088"/>
            <a:ext cx="35929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調達した資金を武器に、販売を拡大する（豊田</a:t>
            </a:r>
            <a:r>
              <a:rPr lang="en-US" altLang="ja-JP" dirty="0"/>
              <a:t>TRIKE</a:t>
            </a:r>
            <a:r>
              <a:rPr lang="ja-JP" altLang="en-US" dirty="0"/>
              <a:t>の三輪車）</a:t>
            </a:r>
          </a:p>
          <a:p>
            <a:endParaRPr lang="ja-JP" altLang="en-US" dirty="0"/>
          </a:p>
          <a:p>
            <a:r>
              <a:rPr lang="en-US" altLang="ja-JP" dirty="0"/>
              <a:t>2019/6/7</a:t>
            </a:r>
            <a:r>
              <a:rPr lang="ja-JP" altLang="en-US" dirty="0"/>
              <a:t>付日本経済新聞　朝刊</a:t>
            </a:r>
          </a:p>
        </p:txBody>
      </p:sp>
    </p:spTree>
    <p:extLst>
      <p:ext uri="{BB962C8B-B14F-4D97-AF65-F5344CB8AC3E}">
        <p14:creationId xmlns:p14="http://schemas.microsoft.com/office/powerpoint/2010/main" val="298572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5288A20D-7333-4473-8738-CB09ED525979}"/>
              </a:ext>
            </a:extLst>
          </p:cNvPr>
          <p:cNvSpPr/>
          <p:nvPr/>
        </p:nvSpPr>
        <p:spPr>
          <a:xfrm>
            <a:off x="1813512" y="1398592"/>
            <a:ext cx="8564976" cy="4060815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</a:rPr>
              <a:t>従来型の手形金融</a:t>
            </a:r>
          </a:p>
        </p:txBody>
      </p:sp>
    </p:spTree>
    <p:extLst>
      <p:ext uri="{BB962C8B-B14F-4D97-AF65-F5344CB8AC3E}">
        <p14:creationId xmlns:p14="http://schemas.microsoft.com/office/powerpoint/2010/main" val="253116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46F0066A-93F9-4D75-8177-33FC87031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37" y="817500"/>
            <a:ext cx="1345190" cy="180735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7080EFB-A7A5-43E3-8679-77D8CF5A1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71" y="817500"/>
            <a:ext cx="1186729" cy="1858412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3048BDF-276C-4102-B861-D4D9F3B2B774}"/>
              </a:ext>
            </a:extLst>
          </p:cNvPr>
          <p:cNvSpPr/>
          <p:nvPr/>
        </p:nvSpPr>
        <p:spPr>
          <a:xfrm>
            <a:off x="2928071" y="1706390"/>
            <a:ext cx="1911928" cy="10344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EDI</a:t>
            </a:r>
            <a:r>
              <a:rPr kumimoji="1" lang="ja-JP" altLang="en-US" dirty="0">
                <a:solidFill>
                  <a:schemeClr val="tx1"/>
                </a:solidFill>
              </a:rPr>
              <a:t>システム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CA70AC-C0A9-467D-9979-A19525BCB79F}"/>
              </a:ext>
            </a:extLst>
          </p:cNvPr>
          <p:cNvSpPr txBox="1"/>
          <p:nvPr/>
        </p:nvSpPr>
        <p:spPr>
          <a:xfrm>
            <a:off x="1634836" y="23321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大企業</a:t>
            </a:r>
          </a:p>
          <a:p>
            <a:r>
              <a:rPr kumimoji="1" lang="ja-JP" altLang="en-US" dirty="0"/>
              <a:t>（発注者）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90248F-3A8C-4B29-B73C-FBA3FEBE463D}"/>
              </a:ext>
            </a:extLst>
          </p:cNvPr>
          <p:cNvSpPr txBox="1"/>
          <p:nvPr/>
        </p:nvSpPr>
        <p:spPr>
          <a:xfrm>
            <a:off x="4969450" y="17116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中小企業</a:t>
            </a:r>
          </a:p>
          <a:p>
            <a:r>
              <a:rPr kumimoji="1" lang="ja-JP" altLang="en-US" dirty="0"/>
              <a:t>（直請け）</a:t>
            </a: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C3C8C098-A060-46C7-81B3-077C1C9759EF}"/>
              </a:ext>
            </a:extLst>
          </p:cNvPr>
          <p:cNvSpPr/>
          <p:nvPr/>
        </p:nvSpPr>
        <p:spPr>
          <a:xfrm>
            <a:off x="3241964" y="561223"/>
            <a:ext cx="1338828" cy="752738"/>
          </a:xfrm>
          <a:prstGeom prst="wedgeRoundRectCallout">
            <a:avLst>
              <a:gd name="adj1" fmla="val -8705"/>
              <a:gd name="adj2" fmla="val 115375"/>
              <a:gd name="adj3" fmla="val 16667"/>
            </a:avLst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大企業</a:t>
            </a: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独自システム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85984407-E093-4B75-82D2-68E8248B8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794" y="1171753"/>
            <a:ext cx="1186729" cy="1348556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97B04BA-6609-4B50-B659-6C11F11FCD5D}"/>
              </a:ext>
            </a:extLst>
          </p:cNvPr>
          <p:cNvSpPr txBox="1"/>
          <p:nvPr/>
        </p:nvSpPr>
        <p:spPr>
          <a:xfrm>
            <a:off x="8590134" y="448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金融機関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8E16E98-9169-4538-BF67-1DC122A28127}"/>
              </a:ext>
            </a:extLst>
          </p:cNvPr>
          <p:cNvSpPr/>
          <p:nvPr/>
        </p:nvSpPr>
        <p:spPr>
          <a:xfrm>
            <a:off x="3421413" y="2520309"/>
            <a:ext cx="1107146" cy="5253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70C0"/>
                </a:solidFill>
              </a:rPr>
              <a:t>発注書</a:t>
            </a:r>
            <a:r>
              <a:rPr kumimoji="1" lang="en-US" altLang="ja-JP" dirty="0">
                <a:solidFill>
                  <a:srgbClr val="0070C0"/>
                </a:solidFill>
              </a:rPr>
              <a:t>EDI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B6FAD820-4019-4780-A513-23C885AE91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058" y="2839398"/>
            <a:ext cx="1125012" cy="76500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7BB9EB6-4FF4-4979-B3F1-910B180C6988}"/>
              </a:ext>
            </a:extLst>
          </p:cNvPr>
          <p:cNvSpPr txBox="1"/>
          <p:nvPr/>
        </p:nvSpPr>
        <p:spPr>
          <a:xfrm>
            <a:off x="1744717" y="37043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納品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491888B-D495-49F7-9F43-D19C892D4AB9}"/>
              </a:ext>
            </a:extLst>
          </p:cNvPr>
          <p:cNvSpPr/>
          <p:nvPr/>
        </p:nvSpPr>
        <p:spPr>
          <a:xfrm>
            <a:off x="1574254" y="2478194"/>
            <a:ext cx="1107146" cy="5253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約束手形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D1F238F-E49C-49AB-80F0-873D064B809C}"/>
              </a:ext>
            </a:extLst>
          </p:cNvPr>
          <p:cNvSpPr/>
          <p:nvPr/>
        </p:nvSpPr>
        <p:spPr>
          <a:xfrm>
            <a:off x="2793999" y="1693469"/>
            <a:ext cx="1107146" cy="5253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70C0"/>
                </a:solidFill>
              </a:rPr>
              <a:t>請求書</a:t>
            </a:r>
            <a:r>
              <a:rPr kumimoji="1" lang="en-US" altLang="ja-JP" dirty="0">
                <a:solidFill>
                  <a:srgbClr val="0070C0"/>
                </a:solidFill>
              </a:rPr>
              <a:t>EDI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6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0.13685 0.003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-0.2763 0.007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15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-0.09857 0.0317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0.15625 L 0.29271 0.1467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79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28" grpId="1" animBg="1"/>
      <p:bldP spid="2" grpId="0"/>
      <p:bldP spid="31" grpId="0" animBg="1"/>
      <p:bldP spid="31" grpId="1" animBg="1"/>
      <p:bldP spid="32" grpId="0" animBg="1"/>
      <p:bldP spid="3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46F0066A-93F9-4D75-8177-33FC87031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37" y="817500"/>
            <a:ext cx="1345190" cy="180735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7080EFB-A7A5-43E3-8679-77D8CF5A1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71" y="817500"/>
            <a:ext cx="1186729" cy="1858412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3048BDF-276C-4102-B861-D4D9F3B2B774}"/>
              </a:ext>
            </a:extLst>
          </p:cNvPr>
          <p:cNvSpPr/>
          <p:nvPr/>
        </p:nvSpPr>
        <p:spPr>
          <a:xfrm>
            <a:off x="2928071" y="1706390"/>
            <a:ext cx="1911928" cy="10344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EDI</a:t>
            </a:r>
            <a:r>
              <a:rPr kumimoji="1" lang="ja-JP" altLang="en-US" dirty="0">
                <a:solidFill>
                  <a:schemeClr val="tx1"/>
                </a:solidFill>
              </a:rPr>
              <a:t>システム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CA70AC-C0A9-467D-9979-A19525BCB79F}"/>
              </a:ext>
            </a:extLst>
          </p:cNvPr>
          <p:cNvSpPr txBox="1"/>
          <p:nvPr/>
        </p:nvSpPr>
        <p:spPr>
          <a:xfrm>
            <a:off x="1634836" y="23321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大企業</a:t>
            </a:r>
          </a:p>
          <a:p>
            <a:r>
              <a:rPr kumimoji="1" lang="ja-JP" altLang="en-US" dirty="0"/>
              <a:t>（発注者）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90248F-3A8C-4B29-B73C-FBA3FEBE463D}"/>
              </a:ext>
            </a:extLst>
          </p:cNvPr>
          <p:cNvSpPr txBox="1"/>
          <p:nvPr/>
        </p:nvSpPr>
        <p:spPr>
          <a:xfrm>
            <a:off x="4969450" y="17116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中小企業</a:t>
            </a:r>
          </a:p>
          <a:p>
            <a:r>
              <a:rPr kumimoji="1" lang="ja-JP" altLang="en-US" dirty="0"/>
              <a:t>（直請け）</a:t>
            </a: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C3C8C098-A060-46C7-81B3-077C1C9759EF}"/>
              </a:ext>
            </a:extLst>
          </p:cNvPr>
          <p:cNvSpPr/>
          <p:nvPr/>
        </p:nvSpPr>
        <p:spPr>
          <a:xfrm>
            <a:off x="3241964" y="561223"/>
            <a:ext cx="1338828" cy="752738"/>
          </a:xfrm>
          <a:prstGeom prst="wedgeRoundRectCallout">
            <a:avLst>
              <a:gd name="adj1" fmla="val -8705"/>
              <a:gd name="adj2" fmla="val 115375"/>
              <a:gd name="adj3" fmla="val 16667"/>
            </a:avLst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大企業</a:t>
            </a: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独自システム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85984407-E093-4B75-82D2-68E8248B8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794" y="1171753"/>
            <a:ext cx="1186729" cy="1348556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97B04BA-6609-4B50-B659-6C11F11FCD5D}"/>
              </a:ext>
            </a:extLst>
          </p:cNvPr>
          <p:cNvSpPr txBox="1"/>
          <p:nvPr/>
        </p:nvSpPr>
        <p:spPr>
          <a:xfrm>
            <a:off x="8590134" y="448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金融機関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8E16E98-9169-4538-BF67-1DC122A28127}"/>
              </a:ext>
            </a:extLst>
          </p:cNvPr>
          <p:cNvSpPr/>
          <p:nvPr/>
        </p:nvSpPr>
        <p:spPr>
          <a:xfrm>
            <a:off x="5094993" y="2527118"/>
            <a:ext cx="1107146" cy="5253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70C0"/>
                </a:solidFill>
              </a:rPr>
              <a:t>発注書</a:t>
            </a:r>
            <a:r>
              <a:rPr kumimoji="1" lang="en-US" altLang="ja-JP" dirty="0">
                <a:solidFill>
                  <a:srgbClr val="0070C0"/>
                </a:solidFill>
              </a:rPr>
              <a:t>EDI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491888B-D495-49F7-9F43-D19C892D4AB9}"/>
              </a:ext>
            </a:extLst>
          </p:cNvPr>
          <p:cNvSpPr/>
          <p:nvPr/>
        </p:nvSpPr>
        <p:spPr>
          <a:xfrm>
            <a:off x="5144764" y="3374283"/>
            <a:ext cx="1107146" cy="5253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約束手形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F3C3466-9D7C-4883-A84A-BD0786668D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294" y="1466031"/>
            <a:ext cx="735000" cy="760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E9BE8A-B038-40FF-A963-83381DACD36D}"/>
              </a:ext>
            </a:extLst>
          </p:cNvPr>
          <p:cNvSpPr txBox="1"/>
          <p:nvPr/>
        </p:nvSpPr>
        <p:spPr>
          <a:xfrm>
            <a:off x="7024543" y="23065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手形割引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6A58875-A54A-421A-8853-A0D7FF28B0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692" y="992930"/>
            <a:ext cx="401580" cy="321031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1A55907-EB05-418A-9B7B-6377D05CBE6C}"/>
              </a:ext>
            </a:extLst>
          </p:cNvPr>
          <p:cNvSpPr/>
          <p:nvPr/>
        </p:nvSpPr>
        <p:spPr>
          <a:xfrm>
            <a:off x="4240427" y="4801516"/>
            <a:ext cx="4135701" cy="992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rgbClr val="FF0000"/>
                </a:solidFill>
              </a:rPr>
              <a:t>発注から納品までの間、資金が入らない</a:t>
            </a:r>
          </a:p>
        </p:txBody>
      </p:sp>
    </p:spTree>
    <p:extLst>
      <p:ext uri="{BB962C8B-B14F-4D97-AF65-F5344CB8AC3E}">
        <p14:creationId xmlns:p14="http://schemas.microsoft.com/office/powerpoint/2010/main" val="91912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07407E-6 L 0.28607 -0.1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97" y="-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-0.17709 0.0023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0.00091 0.0689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5288A20D-7333-4473-8738-CB09ED525979}"/>
              </a:ext>
            </a:extLst>
          </p:cNvPr>
          <p:cNvSpPr/>
          <p:nvPr/>
        </p:nvSpPr>
        <p:spPr>
          <a:xfrm>
            <a:off x="1813512" y="1398592"/>
            <a:ext cx="8564976" cy="4060815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</a:rPr>
              <a:t>トランザックスの</a:t>
            </a:r>
          </a:p>
          <a:p>
            <a:pPr algn="ctr"/>
            <a:r>
              <a:rPr kumimoji="1" lang="en-US" altLang="ja-JP" sz="4800" dirty="0">
                <a:solidFill>
                  <a:schemeClr val="tx1"/>
                </a:solidFill>
              </a:rPr>
              <a:t>PO</a:t>
            </a:r>
            <a:r>
              <a:rPr kumimoji="1" lang="ja-JP" altLang="en-US" sz="4800" dirty="0">
                <a:solidFill>
                  <a:schemeClr val="tx1"/>
                </a:solidFill>
              </a:rPr>
              <a:t>ファイナンス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60772F0-31C6-4165-A145-702F51C95EC1}"/>
              </a:ext>
            </a:extLst>
          </p:cNvPr>
          <p:cNvSpPr txBox="1"/>
          <p:nvPr/>
        </p:nvSpPr>
        <p:spPr>
          <a:xfrm>
            <a:off x="7426037" y="5911273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※PO</a:t>
            </a:r>
            <a:r>
              <a:rPr kumimoji="1" lang="ja-JP" altLang="en-US" dirty="0"/>
              <a:t>＝</a:t>
            </a:r>
            <a:r>
              <a:rPr kumimoji="1" lang="en-US" altLang="ja-JP" dirty="0"/>
              <a:t>Purchase Order</a:t>
            </a:r>
            <a:r>
              <a:rPr kumimoji="1" lang="ja-JP" altLang="en-US" dirty="0"/>
              <a:t>（発注書）</a:t>
            </a:r>
          </a:p>
        </p:txBody>
      </p:sp>
    </p:spTree>
    <p:extLst>
      <p:ext uri="{BB962C8B-B14F-4D97-AF65-F5344CB8AC3E}">
        <p14:creationId xmlns:p14="http://schemas.microsoft.com/office/powerpoint/2010/main" val="300482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46F0066A-93F9-4D75-8177-33FC87031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37" y="817500"/>
            <a:ext cx="1345190" cy="180735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7080EFB-A7A5-43E3-8679-77D8CF5A1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71" y="817500"/>
            <a:ext cx="1186729" cy="1858412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3048BDF-276C-4102-B861-D4D9F3B2B774}"/>
              </a:ext>
            </a:extLst>
          </p:cNvPr>
          <p:cNvSpPr/>
          <p:nvPr/>
        </p:nvSpPr>
        <p:spPr>
          <a:xfrm>
            <a:off x="2928071" y="1706390"/>
            <a:ext cx="1911928" cy="10344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EDI</a:t>
            </a:r>
            <a:r>
              <a:rPr kumimoji="1" lang="ja-JP" altLang="en-US" dirty="0">
                <a:solidFill>
                  <a:schemeClr val="tx1"/>
                </a:solidFill>
              </a:rPr>
              <a:t>システム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BC62778-2C0B-494C-A2E1-D197C66A8DAD}"/>
              </a:ext>
            </a:extLst>
          </p:cNvPr>
          <p:cNvSpPr/>
          <p:nvPr/>
        </p:nvSpPr>
        <p:spPr>
          <a:xfrm>
            <a:off x="2870112" y="5307404"/>
            <a:ext cx="6876331" cy="1034473"/>
          </a:xfrm>
          <a:prstGeom prst="roundRect">
            <a:avLst/>
          </a:prstGeom>
          <a:solidFill>
            <a:srgbClr val="FF99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トランザックスの</a:t>
            </a:r>
            <a:r>
              <a:rPr kumimoji="1" lang="en-US" altLang="ja-JP" dirty="0">
                <a:solidFill>
                  <a:schemeClr val="tx1"/>
                </a:solidFill>
              </a:rPr>
              <a:t>PO</a:t>
            </a:r>
            <a:r>
              <a:rPr kumimoji="1" lang="ja-JP" altLang="en-US" dirty="0">
                <a:solidFill>
                  <a:schemeClr val="tx1"/>
                </a:solidFill>
              </a:rPr>
              <a:t>ファイナンス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CA70AC-C0A9-467D-9979-A19525BCB79F}"/>
              </a:ext>
            </a:extLst>
          </p:cNvPr>
          <p:cNvSpPr txBox="1"/>
          <p:nvPr/>
        </p:nvSpPr>
        <p:spPr>
          <a:xfrm>
            <a:off x="1634836" y="23321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大企業</a:t>
            </a:r>
          </a:p>
          <a:p>
            <a:r>
              <a:rPr kumimoji="1" lang="ja-JP" altLang="en-US" dirty="0"/>
              <a:t>（発注者）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90248F-3A8C-4B29-B73C-FBA3FEBE463D}"/>
              </a:ext>
            </a:extLst>
          </p:cNvPr>
          <p:cNvSpPr txBox="1"/>
          <p:nvPr/>
        </p:nvSpPr>
        <p:spPr>
          <a:xfrm>
            <a:off x="4969450" y="17116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中小企業</a:t>
            </a:r>
          </a:p>
          <a:p>
            <a:r>
              <a:rPr kumimoji="1" lang="ja-JP" altLang="en-US" dirty="0"/>
              <a:t>（直請け）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85984407-E093-4B75-82D2-68E8248B8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745" y="3677878"/>
            <a:ext cx="1186729" cy="1348556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6214016-8497-4D58-9974-6C20B5279D8F}"/>
              </a:ext>
            </a:extLst>
          </p:cNvPr>
          <p:cNvSpPr/>
          <p:nvPr/>
        </p:nvSpPr>
        <p:spPr>
          <a:xfrm>
            <a:off x="7453301" y="3993572"/>
            <a:ext cx="1006763" cy="738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43F39CAD-6D71-462D-9B39-960F899CD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994" y="4229656"/>
            <a:ext cx="489375" cy="245000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2AE9542-CF1D-4AE8-AD8F-7F512BDDFC20}"/>
              </a:ext>
            </a:extLst>
          </p:cNvPr>
          <p:cNvSpPr txBox="1"/>
          <p:nvPr/>
        </p:nvSpPr>
        <p:spPr>
          <a:xfrm>
            <a:off x="7173430" y="48287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信用保証協会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97B04BA-6609-4B50-B659-6C11F11FCD5D}"/>
              </a:ext>
            </a:extLst>
          </p:cNvPr>
          <p:cNvSpPr txBox="1"/>
          <p:nvPr/>
        </p:nvSpPr>
        <p:spPr>
          <a:xfrm>
            <a:off x="5804892" y="3334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金融機関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2EF02A4-68DB-4FCF-B21B-1D02FD513C7B}"/>
              </a:ext>
            </a:extLst>
          </p:cNvPr>
          <p:cNvSpPr/>
          <p:nvPr/>
        </p:nvSpPr>
        <p:spPr>
          <a:xfrm>
            <a:off x="3102873" y="5372355"/>
            <a:ext cx="1329979" cy="8852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トランザックスの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Densai</a:t>
            </a:r>
            <a:r>
              <a:rPr kumimoji="1" lang="ja-JP" altLang="en-US" sz="1400" dirty="0">
                <a:solidFill>
                  <a:schemeClr val="tx1"/>
                </a:solidFill>
              </a:rPr>
              <a:t>サービス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8E16E98-9169-4538-BF67-1DC122A28127}"/>
              </a:ext>
            </a:extLst>
          </p:cNvPr>
          <p:cNvSpPr/>
          <p:nvPr/>
        </p:nvSpPr>
        <p:spPr>
          <a:xfrm>
            <a:off x="3357805" y="2456301"/>
            <a:ext cx="1107146" cy="5253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70C0"/>
                </a:solidFill>
              </a:rPr>
              <a:t>発注書</a:t>
            </a:r>
            <a:r>
              <a:rPr kumimoji="1" lang="en-US" altLang="ja-JP" dirty="0">
                <a:solidFill>
                  <a:srgbClr val="0070C0"/>
                </a:solidFill>
              </a:rPr>
              <a:t>EDI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9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14128 0.0002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46F0066A-93F9-4D75-8177-33FC87031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37" y="817500"/>
            <a:ext cx="1345190" cy="180735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7080EFB-A7A5-43E3-8679-77D8CF5A1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71" y="817500"/>
            <a:ext cx="1186729" cy="1858412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3048BDF-276C-4102-B861-D4D9F3B2B774}"/>
              </a:ext>
            </a:extLst>
          </p:cNvPr>
          <p:cNvSpPr/>
          <p:nvPr/>
        </p:nvSpPr>
        <p:spPr>
          <a:xfrm>
            <a:off x="2928071" y="1706390"/>
            <a:ext cx="1911928" cy="10344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EDI</a:t>
            </a:r>
            <a:r>
              <a:rPr kumimoji="1" lang="ja-JP" altLang="en-US" dirty="0">
                <a:solidFill>
                  <a:schemeClr val="tx1"/>
                </a:solidFill>
              </a:rPr>
              <a:t>システム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BC62778-2C0B-494C-A2E1-D197C66A8DAD}"/>
              </a:ext>
            </a:extLst>
          </p:cNvPr>
          <p:cNvSpPr/>
          <p:nvPr/>
        </p:nvSpPr>
        <p:spPr>
          <a:xfrm>
            <a:off x="2870112" y="5307404"/>
            <a:ext cx="6876331" cy="1034473"/>
          </a:xfrm>
          <a:prstGeom prst="roundRect">
            <a:avLst/>
          </a:prstGeom>
          <a:solidFill>
            <a:srgbClr val="FF99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トランザックスの</a:t>
            </a:r>
            <a:r>
              <a:rPr kumimoji="1" lang="en-US" altLang="ja-JP" dirty="0">
                <a:solidFill>
                  <a:schemeClr val="tx1"/>
                </a:solidFill>
              </a:rPr>
              <a:t>PO</a:t>
            </a:r>
            <a:r>
              <a:rPr kumimoji="1" lang="ja-JP" altLang="en-US" dirty="0">
                <a:solidFill>
                  <a:schemeClr val="tx1"/>
                </a:solidFill>
              </a:rPr>
              <a:t>ファイナンス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CA70AC-C0A9-467D-9979-A19525BCB79F}"/>
              </a:ext>
            </a:extLst>
          </p:cNvPr>
          <p:cNvSpPr txBox="1"/>
          <p:nvPr/>
        </p:nvSpPr>
        <p:spPr>
          <a:xfrm>
            <a:off x="1634836" y="23321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大企業</a:t>
            </a:r>
          </a:p>
          <a:p>
            <a:r>
              <a:rPr kumimoji="1" lang="ja-JP" altLang="en-US" dirty="0"/>
              <a:t>（発注者）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90248F-3A8C-4B29-B73C-FBA3FEBE463D}"/>
              </a:ext>
            </a:extLst>
          </p:cNvPr>
          <p:cNvSpPr txBox="1"/>
          <p:nvPr/>
        </p:nvSpPr>
        <p:spPr>
          <a:xfrm>
            <a:off x="4969450" y="17116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中小企業</a:t>
            </a:r>
          </a:p>
          <a:p>
            <a:r>
              <a:rPr kumimoji="1" lang="ja-JP" altLang="en-US" dirty="0"/>
              <a:t>（直請け）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85984407-E093-4B75-82D2-68E8248B8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745" y="3677878"/>
            <a:ext cx="1186729" cy="1348556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6214016-8497-4D58-9974-6C20B5279D8F}"/>
              </a:ext>
            </a:extLst>
          </p:cNvPr>
          <p:cNvSpPr/>
          <p:nvPr/>
        </p:nvSpPr>
        <p:spPr>
          <a:xfrm>
            <a:off x="7453301" y="3993572"/>
            <a:ext cx="1006763" cy="738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43F39CAD-6D71-462D-9B39-960F899CD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994" y="4229656"/>
            <a:ext cx="489375" cy="245000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2AE9542-CF1D-4AE8-AD8F-7F512BDDFC20}"/>
              </a:ext>
            </a:extLst>
          </p:cNvPr>
          <p:cNvSpPr txBox="1"/>
          <p:nvPr/>
        </p:nvSpPr>
        <p:spPr>
          <a:xfrm>
            <a:off x="7173430" y="48287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信用保証協会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97B04BA-6609-4B50-B659-6C11F11FCD5D}"/>
              </a:ext>
            </a:extLst>
          </p:cNvPr>
          <p:cNvSpPr txBox="1"/>
          <p:nvPr/>
        </p:nvSpPr>
        <p:spPr>
          <a:xfrm>
            <a:off x="5804892" y="3334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金融機関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2EF02A4-68DB-4FCF-B21B-1D02FD513C7B}"/>
              </a:ext>
            </a:extLst>
          </p:cNvPr>
          <p:cNvSpPr/>
          <p:nvPr/>
        </p:nvSpPr>
        <p:spPr>
          <a:xfrm>
            <a:off x="3102873" y="5372355"/>
            <a:ext cx="1329979" cy="8852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トランザックスの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Densai</a:t>
            </a:r>
            <a:r>
              <a:rPr kumimoji="1" lang="ja-JP" altLang="en-US" sz="1400" dirty="0">
                <a:solidFill>
                  <a:schemeClr val="tx1"/>
                </a:solidFill>
              </a:rPr>
              <a:t>サービス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8E16E98-9169-4538-BF67-1DC122A28127}"/>
              </a:ext>
            </a:extLst>
          </p:cNvPr>
          <p:cNvSpPr/>
          <p:nvPr/>
        </p:nvSpPr>
        <p:spPr>
          <a:xfrm>
            <a:off x="5043343" y="2492339"/>
            <a:ext cx="1107146" cy="5253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70C0"/>
                </a:solidFill>
              </a:rPr>
              <a:t>発注書</a:t>
            </a:r>
            <a:r>
              <a:rPr kumimoji="1" lang="en-US" altLang="ja-JP" dirty="0">
                <a:solidFill>
                  <a:srgbClr val="0070C0"/>
                </a:solidFill>
              </a:rPr>
              <a:t>EDI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4B23C8D-6B29-475D-B774-49DD9D977B0E}"/>
              </a:ext>
            </a:extLst>
          </p:cNvPr>
          <p:cNvSpPr/>
          <p:nvPr/>
        </p:nvSpPr>
        <p:spPr>
          <a:xfrm>
            <a:off x="3102873" y="5160386"/>
            <a:ext cx="1080654" cy="63547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電子記録債権</a:t>
            </a: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A2997A9-25D8-4E52-A48A-1733E6A7D3E6}"/>
              </a:ext>
            </a:extLst>
          </p:cNvPr>
          <p:cNvSpPr/>
          <p:nvPr/>
        </p:nvSpPr>
        <p:spPr>
          <a:xfrm>
            <a:off x="6741476" y="1281625"/>
            <a:ext cx="2097091" cy="942001"/>
          </a:xfrm>
          <a:prstGeom prst="wedgeRoundRectCallout">
            <a:avLst>
              <a:gd name="adj1" fmla="val -70734"/>
              <a:gd name="adj2" fmla="val 94547"/>
              <a:gd name="adj3" fmla="val 16667"/>
            </a:avLst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・債権者＝直請け</a:t>
            </a: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・債務者＝発注者</a:t>
            </a:r>
          </a:p>
        </p:txBody>
      </p:sp>
    </p:spTree>
    <p:extLst>
      <p:ext uri="{BB962C8B-B14F-4D97-AF65-F5344CB8AC3E}">
        <p14:creationId xmlns:p14="http://schemas.microsoft.com/office/powerpoint/2010/main" val="186546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0.00169 0.3817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1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16015 -0.397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-1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6" grpId="0" animBg="1"/>
      <p:bldP spid="26" grpId="1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46F0066A-93F9-4D75-8177-33FC87031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37" y="817500"/>
            <a:ext cx="1345190" cy="180735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7080EFB-A7A5-43E3-8679-77D8CF5A1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71" y="817500"/>
            <a:ext cx="1186729" cy="1858412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3048BDF-276C-4102-B861-D4D9F3B2B774}"/>
              </a:ext>
            </a:extLst>
          </p:cNvPr>
          <p:cNvSpPr/>
          <p:nvPr/>
        </p:nvSpPr>
        <p:spPr>
          <a:xfrm>
            <a:off x="2928071" y="1706390"/>
            <a:ext cx="1911928" cy="10344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EDI</a:t>
            </a:r>
            <a:r>
              <a:rPr kumimoji="1" lang="ja-JP" altLang="en-US" dirty="0">
                <a:solidFill>
                  <a:schemeClr val="tx1"/>
                </a:solidFill>
              </a:rPr>
              <a:t>システム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BC62778-2C0B-494C-A2E1-D197C66A8DAD}"/>
              </a:ext>
            </a:extLst>
          </p:cNvPr>
          <p:cNvSpPr/>
          <p:nvPr/>
        </p:nvSpPr>
        <p:spPr>
          <a:xfrm>
            <a:off x="2870112" y="5307404"/>
            <a:ext cx="6876331" cy="1034473"/>
          </a:xfrm>
          <a:prstGeom prst="roundRect">
            <a:avLst/>
          </a:prstGeom>
          <a:solidFill>
            <a:srgbClr val="FF99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トランザックスの</a:t>
            </a:r>
            <a:r>
              <a:rPr kumimoji="1" lang="en-US" altLang="ja-JP" dirty="0">
                <a:solidFill>
                  <a:schemeClr val="tx1"/>
                </a:solidFill>
              </a:rPr>
              <a:t>PO</a:t>
            </a:r>
            <a:r>
              <a:rPr kumimoji="1" lang="ja-JP" altLang="en-US" dirty="0">
                <a:solidFill>
                  <a:schemeClr val="tx1"/>
                </a:solidFill>
              </a:rPr>
              <a:t>ファイナンス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CA70AC-C0A9-467D-9979-A19525BCB79F}"/>
              </a:ext>
            </a:extLst>
          </p:cNvPr>
          <p:cNvSpPr txBox="1"/>
          <p:nvPr/>
        </p:nvSpPr>
        <p:spPr>
          <a:xfrm>
            <a:off x="1634836" y="23321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大企業</a:t>
            </a:r>
          </a:p>
          <a:p>
            <a:r>
              <a:rPr kumimoji="1" lang="ja-JP" altLang="en-US" dirty="0"/>
              <a:t>（発注者）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90248F-3A8C-4B29-B73C-FBA3FEBE463D}"/>
              </a:ext>
            </a:extLst>
          </p:cNvPr>
          <p:cNvSpPr txBox="1"/>
          <p:nvPr/>
        </p:nvSpPr>
        <p:spPr>
          <a:xfrm>
            <a:off x="4969450" y="17116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中小企業</a:t>
            </a:r>
          </a:p>
          <a:p>
            <a:r>
              <a:rPr kumimoji="1" lang="ja-JP" altLang="en-US" dirty="0"/>
              <a:t>（直請け）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85984407-E093-4B75-82D2-68E8248B8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745" y="3677878"/>
            <a:ext cx="1186729" cy="1348556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6214016-8497-4D58-9974-6C20B5279D8F}"/>
              </a:ext>
            </a:extLst>
          </p:cNvPr>
          <p:cNvSpPr/>
          <p:nvPr/>
        </p:nvSpPr>
        <p:spPr>
          <a:xfrm>
            <a:off x="7453301" y="3993572"/>
            <a:ext cx="1006763" cy="738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43F39CAD-6D71-462D-9B39-960F899CD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994" y="4229656"/>
            <a:ext cx="489375" cy="245000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2AE9542-CF1D-4AE8-AD8F-7F512BDDFC20}"/>
              </a:ext>
            </a:extLst>
          </p:cNvPr>
          <p:cNvSpPr txBox="1"/>
          <p:nvPr/>
        </p:nvSpPr>
        <p:spPr>
          <a:xfrm>
            <a:off x="7173430" y="48287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信用保証協会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97B04BA-6609-4B50-B659-6C11F11FCD5D}"/>
              </a:ext>
            </a:extLst>
          </p:cNvPr>
          <p:cNvSpPr txBox="1"/>
          <p:nvPr/>
        </p:nvSpPr>
        <p:spPr>
          <a:xfrm>
            <a:off x="5804892" y="3334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金融機関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2EF02A4-68DB-4FCF-B21B-1D02FD513C7B}"/>
              </a:ext>
            </a:extLst>
          </p:cNvPr>
          <p:cNvSpPr/>
          <p:nvPr/>
        </p:nvSpPr>
        <p:spPr>
          <a:xfrm>
            <a:off x="3102873" y="5372355"/>
            <a:ext cx="1329979" cy="8852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トランザックスの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Densai</a:t>
            </a:r>
            <a:r>
              <a:rPr kumimoji="1" lang="ja-JP" altLang="en-US" sz="1400" dirty="0">
                <a:solidFill>
                  <a:schemeClr val="tx1"/>
                </a:solidFill>
              </a:rPr>
              <a:t>サービス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8E16E98-9169-4538-BF67-1DC122A28127}"/>
              </a:ext>
            </a:extLst>
          </p:cNvPr>
          <p:cNvSpPr/>
          <p:nvPr/>
        </p:nvSpPr>
        <p:spPr>
          <a:xfrm>
            <a:off x="4988854" y="5106655"/>
            <a:ext cx="1107146" cy="5253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70C0"/>
                </a:solidFill>
              </a:rPr>
              <a:t>発注書</a:t>
            </a:r>
            <a:r>
              <a:rPr kumimoji="1" lang="en-US" altLang="ja-JP" dirty="0">
                <a:solidFill>
                  <a:srgbClr val="0070C0"/>
                </a:solidFill>
              </a:rPr>
              <a:t>EDI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4B23C8D-6B29-475D-B774-49DD9D977B0E}"/>
              </a:ext>
            </a:extLst>
          </p:cNvPr>
          <p:cNvSpPr/>
          <p:nvPr/>
        </p:nvSpPr>
        <p:spPr>
          <a:xfrm>
            <a:off x="5043343" y="2423123"/>
            <a:ext cx="1080654" cy="63547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電子記録債権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E9CCEF-A3B3-4D4A-BF9A-645E77ADA89B}"/>
              </a:ext>
            </a:extLst>
          </p:cNvPr>
          <p:cNvSpPr txBox="1"/>
          <p:nvPr/>
        </p:nvSpPr>
        <p:spPr>
          <a:xfrm>
            <a:off x="3884035" y="43630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担保差入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6ACC6C7E-ED8F-4337-839E-DDFDFFA2C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888" y="3180122"/>
            <a:ext cx="735000" cy="760000"/>
          </a:xfrm>
          <a:prstGeom prst="rect">
            <a:avLst/>
          </a:prstGeom>
        </p:spPr>
      </p:pic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4EA344A3-D0A0-410C-8C2B-53ADE1C674D4}"/>
              </a:ext>
            </a:extLst>
          </p:cNvPr>
          <p:cNvSpPr/>
          <p:nvPr/>
        </p:nvSpPr>
        <p:spPr>
          <a:xfrm>
            <a:off x="7711994" y="717882"/>
            <a:ext cx="2346406" cy="942001"/>
          </a:xfrm>
          <a:prstGeom prst="wedgeRoundRectCallout">
            <a:avLst>
              <a:gd name="adj1" fmla="val -89099"/>
              <a:gd name="adj2" fmla="val 66653"/>
              <a:gd name="adj3" fmla="val 16667"/>
            </a:avLst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額面の</a:t>
            </a:r>
            <a:r>
              <a:rPr kumimoji="1" lang="en-US" altLang="ja-JP" sz="1600" dirty="0">
                <a:solidFill>
                  <a:schemeClr val="tx1"/>
                </a:solidFill>
              </a:rPr>
              <a:t>50</a:t>
            </a:r>
            <a:r>
              <a:rPr kumimoji="1" lang="ja-JP" altLang="en-US" sz="1600" dirty="0">
                <a:solidFill>
                  <a:schemeClr val="tx1"/>
                </a:solidFill>
              </a:rPr>
              <a:t>％まで融資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25E3206-7F16-48D8-A3AE-7036650092B0}"/>
              </a:ext>
            </a:extLst>
          </p:cNvPr>
          <p:cNvSpPr/>
          <p:nvPr/>
        </p:nvSpPr>
        <p:spPr>
          <a:xfrm>
            <a:off x="7218097" y="1868784"/>
            <a:ext cx="4135701" cy="992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rgbClr val="FF0000"/>
                </a:solidFill>
              </a:rPr>
              <a:t>発注の段階で</a:t>
            </a:r>
          </a:p>
          <a:p>
            <a:pPr algn="ctr"/>
            <a:r>
              <a:rPr kumimoji="1" lang="ja-JP" altLang="en-US" sz="2800" b="1" dirty="0">
                <a:solidFill>
                  <a:srgbClr val="FF0000"/>
                </a:solidFill>
              </a:rPr>
              <a:t>資金が確保できる！</a:t>
            </a:r>
          </a:p>
        </p:txBody>
      </p:sp>
    </p:spTree>
    <p:extLst>
      <p:ext uri="{BB962C8B-B14F-4D97-AF65-F5344CB8AC3E}">
        <p14:creationId xmlns:p14="http://schemas.microsoft.com/office/powerpoint/2010/main" val="11067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-0.03672 -0.2254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6" y="-1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/>
      <p:bldP spid="20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46F0066A-93F9-4D75-8177-33FC87031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37" y="817500"/>
            <a:ext cx="1345190" cy="180735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7080EFB-A7A5-43E3-8679-77D8CF5A1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71" y="817500"/>
            <a:ext cx="1186729" cy="1858412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3048BDF-276C-4102-B861-D4D9F3B2B774}"/>
              </a:ext>
            </a:extLst>
          </p:cNvPr>
          <p:cNvSpPr/>
          <p:nvPr/>
        </p:nvSpPr>
        <p:spPr>
          <a:xfrm>
            <a:off x="2928071" y="1706390"/>
            <a:ext cx="1911928" cy="10344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EDI</a:t>
            </a:r>
            <a:r>
              <a:rPr kumimoji="1" lang="ja-JP" altLang="en-US" dirty="0">
                <a:solidFill>
                  <a:schemeClr val="tx1"/>
                </a:solidFill>
              </a:rPr>
              <a:t>システム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BC62778-2C0B-494C-A2E1-D197C66A8DAD}"/>
              </a:ext>
            </a:extLst>
          </p:cNvPr>
          <p:cNvSpPr/>
          <p:nvPr/>
        </p:nvSpPr>
        <p:spPr>
          <a:xfrm>
            <a:off x="2870112" y="5307404"/>
            <a:ext cx="6876331" cy="1034473"/>
          </a:xfrm>
          <a:prstGeom prst="roundRect">
            <a:avLst/>
          </a:prstGeom>
          <a:solidFill>
            <a:srgbClr val="FF99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トランザックスの</a:t>
            </a:r>
            <a:r>
              <a:rPr kumimoji="1" lang="en-US" altLang="ja-JP" dirty="0">
                <a:solidFill>
                  <a:schemeClr val="tx1"/>
                </a:solidFill>
              </a:rPr>
              <a:t>PO</a:t>
            </a:r>
            <a:r>
              <a:rPr kumimoji="1" lang="ja-JP" altLang="en-US" dirty="0">
                <a:solidFill>
                  <a:schemeClr val="tx1"/>
                </a:solidFill>
              </a:rPr>
              <a:t>ファイナンス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CA70AC-C0A9-467D-9979-A19525BCB79F}"/>
              </a:ext>
            </a:extLst>
          </p:cNvPr>
          <p:cNvSpPr txBox="1"/>
          <p:nvPr/>
        </p:nvSpPr>
        <p:spPr>
          <a:xfrm>
            <a:off x="1634836" y="23321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大企業</a:t>
            </a:r>
          </a:p>
          <a:p>
            <a:r>
              <a:rPr kumimoji="1" lang="ja-JP" altLang="en-US" dirty="0"/>
              <a:t>（発注者）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90248F-3A8C-4B29-B73C-FBA3FEBE463D}"/>
              </a:ext>
            </a:extLst>
          </p:cNvPr>
          <p:cNvSpPr txBox="1"/>
          <p:nvPr/>
        </p:nvSpPr>
        <p:spPr>
          <a:xfrm>
            <a:off x="4969450" y="17116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中小企業</a:t>
            </a:r>
          </a:p>
          <a:p>
            <a:r>
              <a:rPr kumimoji="1" lang="ja-JP" altLang="en-US" dirty="0"/>
              <a:t>（直請け）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85984407-E093-4B75-82D2-68E8248B8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745" y="3677878"/>
            <a:ext cx="1186729" cy="1348556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6214016-8497-4D58-9974-6C20B5279D8F}"/>
              </a:ext>
            </a:extLst>
          </p:cNvPr>
          <p:cNvSpPr/>
          <p:nvPr/>
        </p:nvSpPr>
        <p:spPr>
          <a:xfrm>
            <a:off x="7453301" y="3993572"/>
            <a:ext cx="1006763" cy="738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43F39CAD-6D71-462D-9B39-960F899CD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994" y="4229656"/>
            <a:ext cx="489375" cy="245000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2AE9542-CF1D-4AE8-AD8F-7F512BDDFC20}"/>
              </a:ext>
            </a:extLst>
          </p:cNvPr>
          <p:cNvSpPr txBox="1"/>
          <p:nvPr/>
        </p:nvSpPr>
        <p:spPr>
          <a:xfrm>
            <a:off x="7173430" y="48287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信用保証協会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97B04BA-6609-4B50-B659-6C11F11FCD5D}"/>
              </a:ext>
            </a:extLst>
          </p:cNvPr>
          <p:cNvSpPr txBox="1"/>
          <p:nvPr/>
        </p:nvSpPr>
        <p:spPr>
          <a:xfrm>
            <a:off x="5804892" y="3334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金融機関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2EF02A4-68DB-4FCF-B21B-1D02FD513C7B}"/>
              </a:ext>
            </a:extLst>
          </p:cNvPr>
          <p:cNvSpPr/>
          <p:nvPr/>
        </p:nvSpPr>
        <p:spPr>
          <a:xfrm>
            <a:off x="3102873" y="5372355"/>
            <a:ext cx="1329979" cy="8852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トランザックスの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Densai</a:t>
            </a:r>
            <a:r>
              <a:rPr kumimoji="1" lang="ja-JP" altLang="en-US" sz="1400" dirty="0">
                <a:solidFill>
                  <a:schemeClr val="tx1"/>
                </a:solidFill>
              </a:rPr>
              <a:t>サービス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8E16E98-9169-4538-BF67-1DC122A28127}"/>
              </a:ext>
            </a:extLst>
          </p:cNvPr>
          <p:cNvSpPr/>
          <p:nvPr/>
        </p:nvSpPr>
        <p:spPr>
          <a:xfrm>
            <a:off x="4988854" y="5106655"/>
            <a:ext cx="1107146" cy="5253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70C0"/>
                </a:solidFill>
              </a:rPr>
              <a:t>発注書</a:t>
            </a:r>
            <a:r>
              <a:rPr kumimoji="1" lang="en-US" altLang="ja-JP" dirty="0">
                <a:solidFill>
                  <a:srgbClr val="0070C0"/>
                </a:solidFill>
              </a:rPr>
              <a:t>EDI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14F21386-1280-4C25-ABA0-F82D383526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058" y="2839398"/>
            <a:ext cx="1125012" cy="76500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A162BA-983D-439A-9EE0-53FE86720221}"/>
              </a:ext>
            </a:extLst>
          </p:cNvPr>
          <p:cNvSpPr txBox="1"/>
          <p:nvPr/>
        </p:nvSpPr>
        <p:spPr>
          <a:xfrm>
            <a:off x="1056371" y="30244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納品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4B23C8D-6B29-475D-B774-49DD9D977B0E}"/>
              </a:ext>
            </a:extLst>
          </p:cNvPr>
          <p:cNvSpPr/>
          <p:nvPr/>
        </p:nvSpPr>
        <p:spPr>
          <a:xfrm>
            <a:off x="5034723" y="4156916"/>
            <a:ext cx="1080654" cy="63547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電子記録債権</a:t>
            </a: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88115C46-CF4B-4435-B004-565BBC69D1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999" y="1915912"/>
            <a:ext cx="735000" cy="760000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82A71F40-922C-4C53-BC99-5047ED2363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888" y="3385032"/>
            <a:ext cx="735000" cy="760000"/>
          </a:xfrm>
          <a:prstGeom prst="rect">
            <a:avLst/>
          </a:prstGeom>
        </p:spPr>
      </p:pic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2755BC89-08EC-4566-967F-83075B88BF1E}"/>
              </a:ext>
            </a:extLst>
          </p:cNvPr>
          <p:cNvSpPr/>
          <p:nvPr/>
        </p:nvSpPr>
        <p:spPr>
          <a:xfrm>
            <a:off x="7711994" y="717882"/>
            <a:ext cx="2346406" cy="942001"/>
          </a:xfrm>
          <a:prstGeom prst="wedgeRoundRectCallout">
            <a:avLst>
              <a:gd name="adj1" fmla="val -89099"/>
              <a:gd name="adj2" fmla="val 66653"/>
              <a:gd name="adj3" fmla="val 16667"/>
            </a:avLst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残金を入金</a:t>
            </a:r>
          </a:p>
        </p:txBody>
      </p:sp>
    </p:spTree>
    <p:extLst>
      <p:ext uri="{BB962C8B-B14F-4D97-AF65-F5344CB8AC3E}">
        <p14:creationId xmlns:p14="http://schemas.microsoft.com/office/powerpoint/2010/main" val="284644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-0.27032 -0.0016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1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6 L -0.27005 -0.221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03" y="-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0.29414 0.22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01" y="1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41 -0.0412 L -0.03581 -0.2208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1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 animBg="1"/>
      <p:bldP spid="32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690</Words>
  <Application>Microsoft Office PowerPoint</Application>
  <PresentationFormat>ワイド画面</PresentationFormat>
  <Paragraphs>218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英貴 井原</dc:creator>
  <cp:lastModifiedBy>user</cp:lastModifiedBy>
  <cp:revision>30</cp:revision>
  <dcterms:created xsi:type="dcterms:W3CDTF">2019-05-26T00:51:23Z</dcterms:created>
  <dcterms:modified xsi:type="dcterms:W3CDTF">2020-08-26T00:09:43Z</dcterms:modified>
</cp:coreProperties>
</file>