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9" d="100"/>
          <a:sy n="99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4633E-5406-0545-BE90-B3DF3D4FC575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B76E2-6F05-524E-8654-C652EF459A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70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B76E2-6F05-524E-8654-C652EF459A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0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B76E2-6F05-524E-8654-C652EF459A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65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DE50D-C4D8-9E46-B2F9-0383DA865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7E7577-2919-2C40-A252-542A375EA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9772BF-A207-C941-BBFF-0F8A581A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814-6E16-A943-A23F-6BEBCBAFC9E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D8F7D0-BDA9-C540-B1B0-DEA32602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CAE359-1DCA-3141-9FE9-55439A0F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99E6-A643-7049-B2D7-FCA1E2F69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1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5A72B-3431-0D4A-B781-7A18750A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4AA3B9-2410-E145-A636-44D41196A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729FFB-9275-7341-A26B-1A92D83C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814-6E16-A943-A23F-6BEBCBAFC9E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F0AC19-D79C-9A4F-9701-9E2C223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F807F2-4BDC-AE44-84E9-188319F0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99E6-A643-7049-B2D7-FCA1E2F69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85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739E39-175A-1C42-8681-6C8521160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330555-C250-A147-82EB-734526114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A851A2-FAD0-8046-828D-61508535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814-6E16-A943-A23F-6BEBCBAFC9E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D02BFA-8489-564A-A7CB-25A13E86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99822B-0562-184E-968C-EE0E60EA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99E6-A643-7049-B2D7-FCA1E2F69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B808-7CEE-0D4C-8F70-F19EC77D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3B0923-CFA5-3342-9DA4-A96B2E78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9A54D6-0AA3-2441-BB23-C5926BEF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814-6E16-A943-A23F-6BEBCBAFC9E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8F6038-9223-354D-BDA2-EE876CDC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6A4F77-42BA-324C-BEBD-94B3D6E7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99E6-A643-7049-B2D7-FCA1E2F69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80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94BC7-B6C4-184B-91D2-6654C6A7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9E3AB9-1800-254A-BE44-82E4A1A3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AF9059-4792-FB44-8A15-C2338128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814-6E16-A943-A23F-6BEBCBAFC9E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6585DE-F401-2945-9A9E-DC42BCD4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30AFA0-E031-3247-BF02-40FCCD8F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99E6-A643-7049-B2D7-FCA1E2F69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0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2E2F1-ABAA-094E-9F4F-5DD63450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F25D6-AC0D-4D48-A78C-A420692E8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4E2BC-F420-064E-A763-1577FA4E3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4D159E-39AA-2740-972C-2699FAB2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814-6E16-A943-A23F-6BEBCBAFC9E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1E204B-7368-6545-856D-9438A641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93A21D-0085-6048-8CE4-BCBA4B1C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99E6-A643-7049-B2D7-FCA1E2F69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6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6688F-B1FA-964C-B77E-529D531C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188C48-7CBB-0245-B9C9-DDCC90936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9E2656-F9FA-6040-9DEB-17B768124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874F44-2BCC-F840-86D6-3070B5584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0D7E37-FE76-8A47-9F75-8841510EE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6992A3-304B-7743-8ED9-67A98781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814-6E16-A943-A23F-6BEBCBAFC9E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9B8329-58E4-7843-B029-E3AF24C1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2B0ABC-A1EA-4E4F-9610-F48216AA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99E6-A643-7049-B2D7-FCA1E2F69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98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D0330-1570-FC41-A062-B9F5B2CC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8A98F6-9665-3345-B78E-9FDA47F7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814-6E16-A943-A23F-6BEBCBAFC9E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6A120E-912C-C940-A0F0-77EFFE68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33EE1A-6675-074C-BB63-F09FBA29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99E6-A643-7049-B2D7-FCA1E2F69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1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5C45F0-7E6F-1D45-BDD6-F74DFF6F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814-6E16-A943-A23F-6BEBCBAFC9E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0BB6FC-3860-3F45-9108-2695FB93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037BA5-CB36-D44E-B557-11858B1C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99E6-A643-7049-B2D7-FCA1E2F69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83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99F32-7D3D-B949-ADBB-CF792870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7D6BA-4005-024F-AE48-1C6D552C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58B662-34CA-2942-AE60-9FA5F4BFB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6DB9D6-56F1-A842-B739-4271C2C6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814-6E16-A943-A23F-6BEBCBAFC9E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4AB3C6-5CC6-1B43-93A8-55E18DED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DC2DC0-66D4-0D4B-B34A-A6FC6FC5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99E6-A643-7049-B2D7-FCA1E2F69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3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1E1C7-8A09-FD4C-8C93-E71ACBBE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B843138-032C-744F-801B-3DA9EB63F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6B6D15-F43B-A24C-8E51-61A422B6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0761AE-FFF8-EA49-A0B3-40E0E8EF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A814-6E16-A943-A23F-6BEBCBAFC9E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3CB291-2BB5-C744-BDB0-9EEEE069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D6E6B5-DB74-E144-9817-65207820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99E6-A643-7049-B2D7-FCA1E2F69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59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354A08-46AF-6644-B298-2B31A6E1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818C1B-EF77-394E-8666-112F64757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A3D20-382B-1245-852E-8917643C7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A814-6E16-A943-A23F-6BEBCBAFC9EC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38764D-8ADE-884B-AE25-8F6718470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5BCE80-8EF0-124F-8B58-03CD3FE0C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199E6-A643-7049-B2D7-FCA1E2F69D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00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A41F0DD-7D95-B14E-92DB-5FC926E5FE2C}"/>
              </a:ext>
            </a:extLst>
          </p:cNvPr>
          <p:cNvCxnSpPr>
            <a:cxnSpLocks/>
          </p:cNvCxnSpPr>
          <p:nvPr/>
        </p:nvCxnSpPr>
        <p:spPr>
          <a:xfrm>
            <a:off x="2524936" y="262793"/>
            <a:ext cx="6194738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511C0AB5-DCC4-F74C-8D73-F6D388F35D46}"/>
              </a:ext>
            </a:extLst>
          </p:cNvPr>
          <p:cNvSpPr>
            <a:spLocks noChangeAspect="1"/>
          </p:cNvSpPr>
          <p:nvPr/>
        </p:nvSpPr>
        <p:spPr>
          <a:xfrm>
            <a:off x="2713502" y="136793"/>
            <a:ext cx="252000" cy="25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95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9BF60016-5B83-AC43-9588-86FEA7DA44A6}"/>
              </a:ext>
            </a:extLst>
          </p:cNvPr>
          <p:cNvSpPr>
            <a:spLocks noChangeAspect="1"/>
          </p:cNvSpPr>
          <p:nvPr/>
        </p:nvSpPr>
        <p:spPr>
          <a:xfrm>
            <a:off x="3823538" y="136793"/>
            <a:ext cx="252000" cy="25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>
                <a:solidFill>
                  <a:schemeClr val="bg1"/>
                </a:solidFill>
              </a:rPr>
              <a:t>06</a:t>
            </a:r>
            <a:endParaRPr lang="ja-JP" altLang="en-US" sz="1000">
              <a:solidFill>
                <a:schemeClr val="bg1"/>
              </a:solidFill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0AF27140-169F-0C47-B608-CA3830A106E2}"/>
              </a:ext>
            </a:extLst>
          </p:cNvPr>
          <p:cNvSpPr>
            <a:spLocks noChangeAspect="1"/>
          </p:cNvSpPr>
          <p:nvPr/>
        </p:nvSpPr>
        <p:spPr>
          <a:xfrm>
            <a:off x="4457357" y="136793"/>
            <a:ext cx="252000" cy="25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00" dirty="0"/>
              <a:t>10</a:t>
            </a:r>
            <a:endParaRPr kumimoji="1" lang="ja-JP" altLang="en-US" sz="1000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2F3DD2B6-9293-974E-9E6E-E070975A3758}"/>
              </a:ext>
            </a:extLst>
          </p:cNvPr>
          <p:cNvSpPr>
            <a:spLocks noChangeAspect="1"/>
          </p:cNvSpPr>
          <p:nvPr/>
        </p:nvSpPr>
        <p:spPr>
          <a:xfrm>
            <a:off x="5091329" y="136793"/>
            <a:ext cx="252000" cy="25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/>
              <a:t>14</a:t>
            </a:r>
            <a:endParaRPr lang="ja-JP" altLang="en-US" sz="10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DD0DCA7-3551-CD4C-87FF-5F80509B61A0}"/>
              </a:ext>
            </a:extLst>
          </p:cNvPr>
          <p:cNvSpPr txBox="1"/>
          <p:nvPr/>
        </p:nvSpPr>
        <p:spPr>
          <a:xfrm>
            <a:off x="453650" y="399696"/>
            <a:ext cx="22236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000" dirty="0"/>
              <a:t>THE EUROPEAN PARLIAMENT</a:t>
            </a:r>
          </a:p>
          <a:p>
            <a:pPr algn="r"/>
            <a:r>
              <a:rPr kumimoji="1" lang="en-US" altLang="ja-JP" sz="1000" dirty="0"/>
              <a:t> AND THE COUNCIL</a:t>
            </a:r>
          </a:p>
          <a:p>
            <a:pPr algn="r"/>
            <a:r>
              <a:rPr lang="ja-JP" altLang="en-US" sz="1400"/>
              <a:t>欧州議会および</a:t>
            </a:r>
            <a:r>
              <a:rPr lang="en-US" altLang="ja-JP" sz="1400" dirty="0"/>
              <a:t>EU</a:t>
            </a:r>
            <a:r>
              <a:rPr lang="ja-JP" altLang="en-US" sz="1400"/>
              <a:t>理事会</a:t>
            </a:r>
            <a:endParaRPr kumimoji="1" lang="en-US" altLang="ja-JP" sz="1400" dirty="0"/>
          </a:p>
          <a:p>
            <a:pPr algn="r"/>
            <a:r>
              <a:rPr kumimoji="1" lang="en-US" altLang="ja-JP" sz="1600" dirty="0"/>
              <a:t>EU</a:t>
            </a:r>
            <a:r>
              <a:rPr kumimoji="1" lang="ja-JP" altLang="en-US" sz="1600"/>
              <a:t>指令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F5C9573-FF56-2644-890C-5F30BBBD5B53}"/>
              </a:ext>
            </a:extLst>
          </p:cNvPr>
          <p:cNvSpPr txBox="1"/>
          <p:nvPr/>
        </p:nvSpPr>
        <p:spPr>
          <a:xfrm>
            <a:off x="2713502" y="399696"/>
            <a:ext cx="58272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個人データの処理に関する個人の保護およびそのようなデータの自由な移動に関する指令</a:t>
            </a:r>
            <a:endParaRPr lang="en-US" altLang="ja-JP" sz="1100" dirty="0"/>
          </a:p>
          <a:p>
            <a:r>
              <a:rPr lang="en-US" altLang="ja-JP" sz="1200" dirty="0"/>
              <a:t>DIRECTIVE 95/46/EC </a:t>
            </a:r>
            <a:r>
              <a:rPr lang="en-US" altLang="ja-JP" sz="1100" dirty="0"/>
              <a:t>on the protection of individuals </a:t>
            </a:r>
          </a:p>
          <a:p>
            <a:r>
              <a:rPr lang="en-US" altLang="ja-JP" sz="1100" dirty="0"/>
              <a:t>with regard to the processing of personal data and on the free movement of such data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AFAB90D-B203-B440-A0D5-6CFCF6679650}"/>
              </a:ext>
            </a:extLst>
          </p:cNvPr>
          <p:cNvSpPr txBox="1"/>
          <p:nvPr/>
        </p:nvSpPr>
        <p:spPr>
          <a:xfrm>
            <a:off x="4457357" y="1423130"/>
            <a:ext cx="46730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請求に関するルールに関する付加価値税の共通システムに関する指令</a:t>
            </a:r>
            <a:endParaRPr lang="en-US" altLang="ja-JP" sz="1100" dirty="0"/>
          </a:p>
          <a:p>
            <a:r>
              <a:rPr lang="en-US" altLang="ja-JP" sz="1200" dirty="0"/>
              <a:t>DIRECTIVE</a:t>
            </a:r>
            <a:r>
              <a:rPr kumimoji="1" lang="en-US" altLang="ja-JP" sz="1200" dirty="0"/>
              <a:t> 2010/45/EU </a:t>
            </a:r>
            <a:r>
              <a:rPr kumimoji="1" lang="en-US" altLang="ja-JP" sz="1100" dirty="0"/>
              <a:t>on the common system of value added tax</a:t>
            </a:r>
          </a:p>
          <a:p>
            <a:r>
              <a:rPr kumimoji="1" lang="en-US" altLang="ja-JP" sz="1100" dirty="0"/>
              <a:t> as regards the rules </a:t>
            </a:r>
            <a:r>
              <a:rPr lang="en-US" altLang="ja-JP" sz="1100" dirty="0"/>
              <a:t>on invoicing</a:t>
            </a:r>
            <a:endParaRPr kumimoji="1" lang="ja-JP" altLang="en-US" sz="11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1D5E0DC-3398-0146-8EAD-C2A5E3AFE6DF}"/>
              </a:ext>
            </a:extLst>
          </p:cNvPr>
          <p:cNvSpPr txBox="1"/>
          <p:nvPr/>
        </p:nvSpPr>
        <p:spPr>
          <a:xfrm>
            <a:off x="5091329" y="2029524"/>
            <a:ext cx="483818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公共調達における電子インボイスについて</a:t>
            </a:r>
            <a:r>
              <a:rPr lang="ja-JP" altLang="en-US" sz="1100"/>
              <a:t>の指令</a:t>
            </a:r>
            <a:endParaRPr kumimoji="1" lang="en-US" altLang="ja-JP" sz="1100" dirty="0"/>
          </a:p>
          <a:p>
            <a:r>
              <a:rPr lang="en-US" altLang="ja-JP" sz="1200" dirty="0"/>
              <a:t>DIRECTIVE</a:t>
            </a:r>
            <a:r>
              <a:rPr kumimoji="1" lang="en-US" altLang="ja-JP" sz="1200" dirty="0"/>
              <a:t> 2014/55/EU </a:t>
            </a:r>
            <a:r>
              <a:rPr kumimoji="1" lang="en-US" altLang="ja-JP" sz="1100" dirty="0"/>
              <a:t>o</a:t>
            </a:r>
            <a:r>
              <a:rPr lang="en-US" altLang="ja-JP" sz="1100" dirty="0"/>
              <a:t>n electronic invoicing in public procurement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3465989-3123-6140-8449-5A8BC9DB5ECE}"/>
              </a:ext>
            </a:extLst>
          </p:cNvPr>
          <p:cNvSpPr txBox="1"/>
          <p:nvPr/>
        </p:nvSpPr>
        <p:spPr>
          <a:xfrm>
            <a:off x="3823538" y="992641"/>
            <a:ext cx="474521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/>
            </a:lvl1pPr>
          </a:lstStyle>
          <a:p>
            <a:r>
              <a:rPr lang="ja-JP" altLang="en-US" sz="1100"/>
              <a:t>付加価値税の一般的なシステムに関する指令</a:t>
            </a:r>
            <a:endParaRPr lang="en-US" altLang="ja-JP" sz="1100" dirty="0"/>
          </a:p>
          <a:p>
            <a:r>
              <a:rPr lang="en-US" altLang="ja-JP" dirty="0"/>
              <a:t>DIRECTIVE 2006/112/EC</a:t>
            </a:r>
            <a:r>
              <a:rPr lang="en-US" altLang="ja-JP" sz="1100" dirty="0"/>
              <a:t> on the common system of value added tax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2ACAC60-28E6-9D4E-8BB8-54F897A21817}"/>
              </a:ext>
            </a:extLst>
          </p:cNvPr>
          <p:cNvCxnSpPr>
            <a:cxnSpLocks/>
          </p:cNvCxnSpPr>
          <p:nvPr/>
        </p:nvCxnSpPr>
        <p:spPr>
          <a:xfrm>
            <a:off x="2535667" y="2849299"/>
            <a:ext cx="6194738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>
            <a:extLst>
              <a:ext uri="{FF2B5EF4-FFF2-40B4-BE49-F238E27FC236}">
                <a16:creationId xmlns:a16="http://schemas.microsoft.com/office/drawing/2014/main" id="{D726E273-7B00-044F-8A4F-2373E2A2D0E1}"/>
              </a:ext>
            </a:extLst>
          </p:cNvPr>
          <p:cNvSpPr>
            <a:spLocks noChangeAspect="1"/>
          </p:cNvSpPr>
          <p:nvPr/>
        </p:nvSpPr>
        <p:spPr>
          <a:xfrm>
            <a:off x="5016896" y="2723299"/>
            <a:ext cx="252000" cy="25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12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995C88E8-08CE-634B-AB98-1519C787972C}"/>
              </a:ext>
            </a:extLst>
          </p:cNvPr>
          <p:cNvSpPr>
            <a:spLocks noChangeAspect="1"/>
          </p:cNvSpPr>
          <p:nvPr/>
        </p:nvSpPr>
        <p:spPr>
          <a:xfrm>
            <a:off x="5684669" y="2723299"/>
            <a:ext cx="252000" cy="25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/>
              <a:t>17</a:t>
            </a:r>
            <a:endParaRPr lang="ja-JP" altLang="en-US" sz="1000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531EEB88-2E7D-4A43-B656-B82841F68F1F}"/>
              </a:ext>
            </a:extLst>
          </p:cNvPr>
          <p:cNvSpPr>
            <a:spLocks noChangeAspect="1"/>
          </p:cNvSpPr>
          <p:nvPr/>
        </p:nvSpPr>
        <p:spPr>
          <a:xfrm>
            <a:off x="6443289" y="2723299"/>
            <a:ext cx="252000" cy="25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2C9A0B14-0F87-CE4F-AC96-7BF3592A9334}"/>
              </a:ext>
            </a:extLst>
          </p:cNvPr>
          <p:cNvSpPr>
            <a:spLocks noChangeAspect="1"/>
          </p:cNvSpPr>
          <p:nvPr/>
        </p:nvSpPr>
        <p:spPr>
          <a:xfrm>
            <a:off x="7201909" y="2723299"/>
            <a:ext cx="252000" cy="25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AC137D5E-808A-4F49-B23A-D030967879A7}"/>
              </a:ext>
            </a:extLst>
          </p:cNvPr>
          <p:cNvSpPr>
            <a:spLocks noChangeAspect="1"/>
          </p:cNvSpPr>
          <p:nvPr/>
        </p:nvSpPr>
        <p:spPr>
          <a:xfrm>
            <a:off x="7960530" y="2723299"/>
            <a:ext cx="252000" cy="25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/>
              <a:t>20</a:t>
            </a:r>
            <a:endParaRPr lang="ja-JP" altLang="en-US" sz="10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2CF512B-8474-5F4F-B3F2-7DFDCF626EEF}"/>
              </a:ext>
            </a:extLst>
          </p:cNvPr>
          <p:cNvSpPr txBox="1"/>
          <p:nvPr/>
        </p:nvSpPr>
        <p:spPr>
          <a:xfrm>
            <a:off x="-56922" y="2975299"/>
            <a:ext cx="27318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000" dirty="0"/>
              <a:t>EUROPEAN COMMITTEE</a:t>
            </a:r>
          </a:p>
          <a:p>
            <a:pPr algn="r"/>
            <a:r>
              <a:rPr lang="en-US" altLang="ja-JP" sz="1000" dirty="0"/>
              <a:t> FOR STANDARDIZATION</a:t>
            </a:r>
          </a:p>
          <a:p>
            <a:pPr algn="r"/>
            <a:r>
              <a:rPr lang="en-US" altLang="ja-JP" sz="1000" dirty="0"/>
              <a:t>COMITÉ EUROPÉEN DE NORMALISATION</a:t>
            </a:r>
          </a:p>
          <a:p>
            <a:pPr algn="r"/>
            <a:r>
              <a:rPr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欧州標準化委員会</a:t>
            </a:r>
            <a:endParaRPr kumimoji="1" lang="en-US" altLang="ja-JP" sz="1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r"/>
            <a:r>
              <a:rPr kumimoji="1" lang="en-US" altLang="ja-JP" sz="1600" dirty="0"/>
              <a:t>EU</a:t>
            </a:r>
            <a:r>
              <a:rPr kumimoji="1" lang="ja-JP" altLang="en-US" sz="1600"/>
              <a:t>規格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2303A6-EC19-FE45-B00C-1ED0B2087E07}"/>
              </a:ext>
            </a:extLst>
          </p:cNvPr>
          <p:cNvSpPr txBox="1"/>
          <p:nvPr/>
        </p:nvSpPr>
        <p:spPr>
          <a:xfrm>
            <a:off x="5016896" y="2987798"/>
            <a:ext cx="46907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CWA 16460 May 2012</a:t>
            </a:r>
            <a:endParaRPr lang="ja-JP" altLang="en-US" sz="1200"/>
          </a:p>
          <a:p>
            <a:r>
              <a:rPr lang="ja-JP" altLang="en-US" sz="1100"/>
              <a:t>優良事例：</a:t>
            </a:r>
            <a:r>
              <a:rPr lang="en-US" altLang="ja-JP" sz="1100" dirty="0"/>
              <a:t>e-Invoicing</a:t>
            </a:r>
            <a:r>
              <a:rPr lang="ja-JP" altLang="en-US" sz="1100"/>
              <a:t>コンプライアンスガイドライン</a:t>
            </a:r>
            <a:r>
              <a:rPr lang="en-US" altLang="ja-JP" sz="1100" dirty="0"/>
              <a:t>–</a:t>
            </a:r>
            <a:r>
              <a:rPr lang="ja-JP" altLang="en-US" sz="1100"/>
              <a:t>解説</a:t>
            </a:r>
            <a:endParaRPr lang="en-US" altLang="ja-JP" sz="1100" dirty="0"/>
          </a:p>
          <a:p>
            <a:r>
              <a:rPr kumimoji="1" lang="en-US" altLang="ja-JP" sz="1100" dirty="0"/>
              <a:t>Good Practice: e-Invoicing Compliance Guidelines – The Commentary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6AB70A0-1166-7146-B55D-C4DE59C6DE20}"/>
              </a:ext>
            </a:extLst>
          </p:cNvPr>
          <p:cNvSpPr txBox="1"/>
          <p:nvPr/>
        </p:nvSpPr>
        <p:spPr>
          <a:xfrm>
            <a:off x="5622305" y="3581379"/>
            <a:ext cx="53511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EN 16931-1:2017</a:t>
            </a:r>
            <a:endParaRPr lang="ja-JP" altLang="en-US" sz="1200"/>
          </a:p>
          <a:p>
            <a:r>
              <a:rPr lang="ja-JP" altLang="en-US" sz="1100"/>
              <a:t>電子インボイス</a:t>
            </a:r>
            <a:r>
              <a:rPr lang="en-US" altLang="ja-JP" sz="1100" dirty="0"/>
              <a:t> – </a:t>
            </a:r>
            <a:r>
              <a:rPr lang="ja-JP" altLang="en-US" sz="1100"/>
              <a:t>パート</a:t>
            </a:r>
            <a:r>
              <a:rPr lang="en-US" altLang="ja-JP" sz="1100" dirty="0"/>
              <a:t>1</a:t>
            </a:r>
            <a:r>
              <a:rPr lang="ja-JP" altLang="en-US" sz="1100"/>
              <a:t>：電子請求書のコア要素のセマンティックデータモデル</a:t>
            </a:r>
            <a:endParaRPr lang="en-US" altLang="ja-JP" sz="1100" dirty="0"/>
          </a:p>
          <a:p>
            <a:r>
              <a:rPr kumimoji="1" lang="en-US" altLang="ja-JP" sz="1100" dirty="0"/>
              <a:t>Electronic invoicing – Part 1: Semantic data model of the core elements</a:t>
            </a:r>
          </a:p>
          <a:p>
            <a:r>
              <a:rPr kumimoji="1" lang="en-US" altLang="ja-JP" sz="1100" dirty="0"/>
              <a:t> of an electronic invoice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C0AC585-E9E4-F042-864D-F55123A40710}"/>
              </a:ext>
            </a:extLst>
          </p:cNvPr>
          <p:cNvSpPr txBox="1"/>
          <p:nvPr/>
        </p:nvSpPr>
        <p:spPr>
          <a:xfrm>
            <a:off x="5622305" y="4343603"/>
            <a:ext cx="50048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EN 16931-2:2017</a:t>
            </a:r>
            <a:endParaRPr lang="ja-JP" altLang="en-US" sz="1200"/>
          </a:p>
          <a:p>
            <a:r>
              <a:rPr lang="ja-JP" altLang="en-US" sz="1100"/>
              <a:t>電子インボイス</a:t>
            </a:r>
            <a:r>
              <a:rPr lang="en-US" altLang="ja-JP" sz="1100" dirty="0"/>
              <a:t> – </a:t>
            </a:r>
            <a:r>
              <a:rPr lang="ja-JP" altLang="en-US" sz="1100"/>
              <a:t>パート</a:t>
            </a:r>
            <a:r>
              <a:rPr lang="en-US" altLang="ja-JP" sz="1100" dirty="0"/>
              <a:t>2</a:t>
            </a:r>
            <a:r>
              <a:rPr lang="ja-JP" altLang="en-US" sz="1100"/>
              <a:t>：</a:t>
            </a:r>
            <a:r>
              <a:rPr lang="en-US" altLang="ja-JP" sz="1100" dirty="0"/>
              <a:t>EN 16931-1</a:t>
            </a:r>
            <a:r>
              <a:rPr lang="ja-JP" altLang="en-US" sz="1100"/>
              <a:t>に準拠する構文のリスト</a:t>
            </a:r>
            <a:endParaRPr lang="en-US" altLang="ja-JP" sz="1100" dirty="0"/>
          </a:p>
          <a:p>
            <a:r>
              <a:rPr kumimoji="1" lang="en-US" altLang="ja-JP" sz="1100" dirty="0"/>
              <a:t>Electronic invoicing – Part 2: List of syntaxes that comply with EN 16931-1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8E85872-A84B-D84F-BA07-812B8F342764}"/>
              </a:ext>
            </a:extLst>
          </p:cNvPr>
          <p:cNvSpPr txBox="1"/>
          <p:nvPr/>
        </p:nvSpPr>
        <p:spPr>
          <a:xfrm>
            <a:off x="5622305" y="4993143"/>
            <a:ext cx="52052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CEN/TS 16931-3-1:2017</a:t>
            </a:r>
            <a:endParaRPr lang="ja-JP" altLang="en-US" sz="1200"/>
          </a:p>
          <a:p>
            <a:r>
              <a:rPr kumimoji="1" lang="en-US" altLang="ja-JP" sz="1100" dirty="0"/>
              <a:t>Electronic invoicing – Part 3-1: </a:t>
            </a:r>
          </a:p>
          <a:p>
            <a:r>
              <a:rPr kumimoji="1" lang="en-US" altLang="ja-JP" sz="1100" dirty="0"/>
              <a:t>Methodology for syntax bindings of the core elements of an electronic invoice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6DF29CC-E1BF-074C-BFA7-FF8CA7673B1C}"/>
              </a:ext>
            </a:extLst>
          </p:cNvPr>
          <p:cNvSpPr txBox="1"/>
          <p:nvPr/>
        </p:nvSpPr>
        <p:spPr>
          <a:xfrm>
            <a:off x="5622305" y="5545584"/>
            <a:ext cx="662713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CEN/TS 16931-3-2:2017</a:t>
            </a:r>
            <a:endParaRPr lang="ja-JP" altLang="en-US" sz="1200"/>
          </a:p>
          <a:p>
            <a:r>
              <a:rPr kumimoji="1" lang="en-US" altLang="ja-JP" sz="1100" dirty="0"/>
              <a:t>Electronic invoicing – Part 3-2: Syntax bindings for ISO/IEC 19845 (UBL 2.1) invoice and credit note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750A1DE-6823-1543-AE61-261679AF2CF4}"/>
              </a:ext>
            </a:extLst>
          </p:cNvPr>
          <p:cNvSpPr txBox="1"/>
          <p:nvPr/>
        </p:nvSpPr>
        <p:spPr>
          <a:xfrm>
            <a:off x="5622305" y="5966775"/>
            <a:ext cx="61991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CEN/TS 16931-3-3:2017</a:t>
            </a:r>
            <a:endParaRPr lang="ja-JP" altLang="en-US" sz="1200"/>
          </a:p>
          <a:p>
            <a:r>
              <a:rPr kumimoji="1" lang="en-US" altLang="ja-JP" sz="1100" dirty="0"/>
              <a:t>Electronic invoicing – Part 3-3: Syntax bindings for UN/CEFACT XML </a:t>
            </a:r>
            <a:r>
              <a:rPr lang="en-US" altLang="ja-JP" sz="1100" dirty="0"/>
              <a:t>Industry</a:t>
            </a:r>
            <a:r>
              <a:rPr kumimoji="1" lang="en-US" altLang="ja-JP" sz="1100" dirty="0"/>
              <a:t> Invoice D16B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9E7CC05-A39F-E249-BF62-CA8A22AD51FE}"/>
              </a:ext>
            </a:extLst>
          </p:cNvPr>
          <p:cNvSpPr txBox="1"/>
          <p:nvPr/>
        </p:nvSpPr>
        <p:spPr>
          <a:xfrm>
            <a:off x="7960530" y="5966775"/>
            <a:ext cx="2501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CEN/TS 16931-3-3:2020(</a:t>
            </a:r>
            <a:r>
              <a:rPr lang="ja-JP" altLang="en-US" sz="1200"/>
              <a:t>改訂版</a:t>
            </a:r>
            <a:r>
              <a:rPr lang="en-US" altLang="ja-JP" sz="1200" dirty="0"/>
              <a:t>)</a:t>
            </a:r>
            <a:endParaRPr lang="ja-JP" altLang="en-US" sz="12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72606BF-FE12-B54A-BE6F-9070D3755106}"/>
              </a:ext>
            </a:extLst>
          </p:cNvPr>
          <p:cNvSpPr txBox="1"/>
          <p:nvPr/>
        </p:nvSpPr>
        <p:spPr>
          <a:xfrm>
            <a:off x="7960530" y="5545584"/>
            <a:ext cx="2501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CEN/TS 16931-3-2:2020(</a:t>
            </a:r>
            <a:r>
              <a:rPr lang="ja-JP" altLang="en-US" sz="1200"/>
              <a:t>改訂版</a:t>
            </a:r>
            <a:r>
              <a:rPr lang="en-US" altLang="ja-JP" sz="1200" dirty="0"/>
              <a:t>)</a:t>
            </a:r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85883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ED7255C-E2A6-474A-B6CF-A83FFACD8880}"/>
              </a:ext>
            </a:extLst>
          </p:cNvPr>
          <p:cNvGrpSpPr/>
          <p:nvPr/>
        </p:nvGrpSpPr>
        <p:grpSpPr>
          <a:xfrm>
            <a:off x="-87269" y="115335"/>
            <a:ext cx="13168750" cy="6742665"/>
            <a:chOff x="-87269" y="115335"/>
            <a:chExt cx="13168750" cy="6742665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ADD0DCA7-3551-CD4C-87FF-5F80509B61A0}"/>
                </a:ext>
              </a:extLst>
            </p:cNvPr>
            <p:cNvSpPr txBox="1"/>
            <p:nvPr/>
          </p:nvSpPr>
          <p:spPr>
            <a:xfrm>
              <a:off x="-87269" y="361059"/>
              <a:ext cx="2223687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000" dirty="0"/>
                <a:t>THE EUROPEAN PARLIAMENT</a:t>
              </a:r>
            </a:p>
            <a:p>
              <a:pPr algn="r"/>
              <a:r>
                <a:rPr kumimoji="1" lang="en-US" altLang="ja-JP" sz="1000" dirty="0"/>
                <a:t> AND THE COUNCIL</a:t>
              </a:r>
            </a:p>
            <a:p>
              <a:pPr algn="r"/>
              <a:r>
                <a:rPr lang="ja-JP" altLang="en-US" sz="1400"/>
                <a:t>欧州議会および</a:t>
              </a:r>
              <a:r>
                <a:rPr lang="en-US" altLang="ja-JP" sz="1400" dirty="0"/>
                <a:t>EU</a:t>
              </a:r>
              <a:r>
                <a:rPr lang="ja-JP" altLang="en-US" sz="1400"/>
                <a:t>理事会</a:t>
              </a:r>
              <a:endParaRPr kumimoji="1" lang="en-US" altLang="ja-JP" sz="1400" dirty="0"/>
            </a:p>
            <a:p>
              <a:pPr algn="r"/>
              <a:r>
                <a:rPr kumimoji="1" lang="en-US" altLang="ja-JP" sz="1600" dirty="0"/>
                <a:t>EU</a:t>
              </a:r>
              <a:r>
                <a:rPr kumimoji="1" lang="ja-JP" altLang="en-US" sz="1600"/>
                <a:t>指令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F5C9573-FF56-2644-890C-5F30BBBD5B53}"/>
                </a:ext>
              </a:extLst>
            </p:cNvPr>
            <p:cNvSpPr txBox="1"/>
            <p:nvPr/>
          </p:nvSpPr>
          <p:spPr>
            <a:xfrm>
              <a:off x="2043794" y="361059"/>
              <a:ext cx="72747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DIRECTIVE 95/46/EC </a:t>
              </a:r>
              <a:r>
                <a:rPr lang="ja-JP" altLang="en-US" sz="1100"/>
                <a:t>個人データの処理に関する個人の保護およびそのようなデータの自由な移動に関する指令</a:t>
              </a:r>
              <a:endParaRPr lang="en-US" altLang="ja-JP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AFAB90D-B203-B440-A0D5-6CFCF6679650}"/>
                </a:ext>
              </a:extLst>
            </p:cNvPr>
            <p:cNvSpPr txBox="1"/>
            <p:nvPr/>
          </p:nvSpPr>
          <p:spPr>
            <a:xfrm>
              <a:off x="4380079" y="766302"/>
              <a:ext cx="649568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DIRECTIVE 2010/45/EU </a:t>
              </a:r>
              <a:r>
                <a:rPr lang="ja-JP" altLang="en-US" sz="1100"/>
                <a:t>請求に関するルールに関する付加価値税</a:t>
              </a:r>
              <a:r>
                <a:rPr lang="en-US" altLang="ja-JP" sz="1100" dirty="0"/>
                <a:t>(VAT)</a:t>
              </a:r>
              <a:r>
                <a:rPr lang="ja-JP" altLang="en-US" sz="1100"/>
                <a:t>の共通システムに関する指令</a:t>
              </a:r>
              <a:endParaRPr lang="en-US" altLang="ja-JP" sz="11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A1D5E0DC-3398-0146-8EAD-C2A5E3AFE6DF}"/>
                </a:ext>
              </a:extLst>
            </p:cNvPr>
            <p:cNvSpPr txBox="1"/>
            <p:nvPr/>
          </p:nvSpPr>
          <p:spPr>
            <a:xfrm>
              <a:off x="5599712" y="960576"/>
              <a:ext cx="490070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DIRECTIVE 2014/55/EU </a:t>
              </a:r>
              <a:r>
                <a:rPr kumimoji="1" lang="ja-JP" altLang="en-US" sz="1100"/>
                <a:t>公共調達における電子インボイスについて</a:t>
              </a:r>
              <a:r>
                <a:rPr lang="ja-JP" altLang="en-US" sz="1100"/>
                <a:t>の指令</a:t>
              </a:r>
              <a:endParaRPr kumimoji="1" lang="en-US" altLang="ja-JP" sz="1100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3465989-3123-6140-8449-5A8BC9DB5ECE}"/>
                </a:ext>
              </a:extLst>
            </p:cNvPr>
            <p:cNvSpPr txBox="1"/>
            <p:nvPr/>
          </p:nvSpPr>
          <p:spPr>
            <a:xfrm>
              <a:off x="3282620" y="567634"/>
              <a:ext cx="506901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>
                <a:defRPr sz="1200"/>
              </a:lvl1pPr>
            </a:lstStyle>
            <a:p>
              <a:r>
                <a:rPr lang="en-US" altLang="ja-JP" sz="1100" dirty="0"/>
                <a:t>DIRECTIVE 2006/112/EC </a:t>
              </a:r>
              <a:r>
                <a:rPr lang="ja-JP" altLang="en-US" sz="1100"/>
                <a:t>付加価値税</a:t>
              </a:r>
              <a:r>
                <a:rPr lang="en-US" altLang="ja-JP" sz="1100" dirty="0"/>
                <a:t>(VAT)</a:t>
              </a:r>
              <a:r>
                <a:rPr lang="ja-JP" altLang="en-US" sz="1100"/>
                <a:t>の一般的なシステムに関する指令</a:t>
              </a:r>
              <a:endParaRPr lang="en-US" altLang="ja-JP" sz="1100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2CF512B-8474-5F4F-B3F2-7DFDCF626EEF}"/>
                </a:ext>
              </a:extLst>
            </p:cNvPr>
            <p:cNvSpPr txBox="1"/>
            <p:nvPr/>
          </p:nvSpPr>
          <p:spPr>
            <a:xfrm>
              <a:off x="643939" y="1583987"/>
              <a:ext cx="3241592" cy="89255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000" dirty="0"/>
                <a:t>EUROPEAN COMMITTEE FOR STANDARDIZATION</a:t>
              </a:r>
            </a:p>
            <a:p>
              <a:pPr algn="r"/>
              <a:r>
                <a:rPr lang="en-US" altLang="ja-JP" sz="1200" dirty="0"/>
                <a:t>C</a:t>
              </a:r>
              <a:r>
                <a:rPr lang="en-US" altLang="ja-JP" sz="1000" dirty="0"/>
                <a:t>OMITÉ </a:t>
              </a:r>
              <a:r>
                <a:rPr lang="en-US" altLang="ja-JP" sz="1200" dirty="0"/>
                <a:t>E</a:t>
              </a:r>
              <a:r>
                <a:rPr lang="en-US" altLang="ja-JP" sz="1000" dirty="0"/>
                <a:t>UROPÉEN DE </a:t>
              </a:r>
              <a:r>
                <a:rPr lang="en-US" altLang="ja-JP" sz="1200" dirty="0"/>
                <a:t>N</a:t>
              </a:r>
              <a:r>
                <a:rPr lang="en-US" altLang="ja-JP" sz="1000" dirty="0"/>
                <a:t>ORMALISATION</a:t>
              </a:r>
            </a:p>
            <a:p>
              <a:pPr algn="r"/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欧州標準化委員会</a:t>
              </a:r>
              <a:r>
                <a:rPr lang="en-US" altLang="ja-JP" sz="1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(CEN)</a:t>
              </a:r>
              <a:endParaRPr kumimoji="1"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r"/>
              <a:r>
                <a:rPr kumimoji="1" lang="en-US" altLang="ja-JP" sz="1600" dirty="0"/>
                <a:t>EU</a:t>
              </a:r>
              <a:r>
                <a:rPr kumimoji="1" lang="ja-JP" altLang="en-US" sz="1600"/>
                <a:t>規格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A22303A6-EC19-FE45-B00C-1ED0B2087E07}"/>
                </a:ext>
              </a:extLst>
            </p:cNvPr>
            <p:cNvSpPr txBox="1"/>
            <p:nvPr/>
          </p:nvSpPr>
          <p:spPr>
            <a:xfrm>
              <a:off x="5026376" y="1583987"/>
              <a:ext cx="551946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CWA 16460 May 2012 </a:t>
              </a:r>
              <a:r>
                <a:rPr lang="ja-JP" altLang="en-US" sz="1100"/>
                <a:t>優良事例：</a:t>
              </a:r>
              <a:r>
                <a:rPr lang="en-US" altLang="ja-JP" sz="1100" dirty="0"/>
                <a:t>e-Invoicing</a:t>
              </a:r>
              <a:r>
                <a:rPr lang="ja-JP" altLang="en-US" sz="1100"/>
                <a:t>コンプライアンスガイドライン</a:t>
              </a:r>
              <a:r>
                <a:rPr lang="en-US" altLang="ja-JP" sz="1100" dirty="0"/>
                <a:t>–</a:t>
              </a:r>
              <a:r>
                <a:rPr lang="ja-JP" altLang="en-US" sz="1100"/>
                <a:t>解説</a:t>
              </a:r>
              <a:endParaRPr lang="en-US" altLang="ja-JP" sz="1100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B6AB70A0-1166-7146-B55D-C4DE59C6DE20}"/>
                </a:ext>
              </a:extLst>
            </p:cNvPr>
            <p:cNvSpPr txBox="1"/>
            <p:nvPr/>
          </p:nvSpPr>
          <p:spPr>
            <a:xfrm>
              <a:off x="6454346" y="1804077"/>
              <a:ext cx="660789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EN 16931-1:2017 </a:t>
              </a:r>
              <a:r>
                <a:rPr lang="ja-JP" altLang="en-US" sz="1100"/>
                <a:t>電子インボイス</a:t>
              </a:r>
              <a:r>
                <a:rPr lang="en-US" altLang="ja-JP" sz="1100" dirty="0"/>
                <a:t> – </a:t>
              </a:r>
              <a:r>
                <a:rPr lang="ja-JP" altLang="en-US" sz="1100"/>
                <a:t>パート</a:t>
              </a:r>
              <a:r>
                <a:rPr lang="en-US" altLang="ja-JP" sz="1100" dirty="0"/>
                <a:t>1</a:t>
              </a:r>
              <a:r>
                <a:rPr lang="ja-JP" altLang="en-US" sz="1100"/>
                <a:t>：電子請求書のコア要素のセマンティックデータモデル</a:t>
              </a:r>
              <a:endParaRPr lang="en-US" altLang="ja-JP" sz="1100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C0AC585-E9E4-F042-864D-F55123A40710}"/>
                </a:ext>
              </a:extLst>
            </p:cNvPr>
            <p:cNvSpPr txBox="1"/>
            <p:nvPr/>
          </p:nvSpPr>
          <p:spPr>
            <a:xfrm>
              <a:off x="6454346" y="2025390"/>
              <a:ext cx="553869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EN 16931-2:2017 </a:t>
              </a:r>
              <a:r>
                <a:rPr lang="ja-JP" altLang="en-US" sz="1100"/>
                <a:t>電子インボイス</a:t>
              </a:r>
              <a:r>
                <a:rPr lang="en-US" altLang="ja-JP" sz="1100" dirty="0"/>
                <a:t> – </a:t>
              </a:r>
              <a:r>
                <a:rPr lang="ja-JP" altLang="en-US" sz="1100"/>
                <a:t>パート</a:t>
              </a:r>
              <a:r>
                <a:rPr lang="en-US" altLang="ja-JP" sz="1100" dirty="0"/>
                <a:t>2</a:t>
              </a:r>
              <a:r>
                <a:rPr lang="ja-JP" altLang="en-US" sz="1100"/>
                <a:t>：</a:t>
              </a:r>
              <a:r>
                <a:rPr lang="en-US" altLang="ja-JP" sz="1100" dirty="0"/>
                <a:t>EN 16931-1</a:t>
              </a:r>
              <a:r>
                <a:rPr lang="ja-JP" altLang="en-US" sz="1100"/>
                <a:t>に準拠する構文のリスト</a:t>
              </a:r>
              <a:endParaRPr lang="en-US" altLang="ja-JP" sz="1100" dirty="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58E85872-A84B-D84F-BA07-812B8F342764}"/>
                </a:ext>
              </a:extLst>
            </p:cNvPr>
            <p:cNvSpPr txBox="1"/>
            <p:nvPr/>
          </p:nvSpPr>
          <p:spPr>
            <a:xfrm>
              <a:off x="6454346" y="2249930"/>
              <a:ext cx="5205271" cy="4462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CEN/TS 16931-3-1:2017 </a:t>
              </a:r>
              <a:r>
                <a:rPr kumimoji="1" lang="en-US" altLang="ja-JP" sz="1100" dirty="0"/>
                <a:t>Electronic invoicing – Part 3-1: </a:t>
              </a:r>
            </a:p>
            <a:p>
              <a:r>
                <a:rPr kumimoji="1" lang="en-US" altLang="ja-JP" sz="1100" dirty="0"/>
                <a:t>Methodology for syntax bindings of the core elements of an electronic invoice</a:t>
              </a: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C6DF29CC-E1BF-074C-BFA7-FF8CA7673B1C}"/>
                </a:ext>
              </a:extLst>
            </p:cNvPr>
            <p:cNvSpPr txBox="1"/>
            <p:nvPr/>
          </p:nvSpPr>
          <p:spPr>
            <a:xfrm>
              <a:off x="6454346" y="2622066"/>
              <a:ext cx="6627135" cy="4462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CEN/TS 16931-3-2:2017</a:t>
              </a:r>
              <a:endParaRPr lang="ja-JP" altLang="en-US" sz="1200"/>
            </a:p>
            <a:p>
              <a:r>
                <a:rPr kumimoji="1" lang="en-US" altLang="ja-JP" sz="1100" dirty="0"/>
                <a:t>Electronic invoicing – Part 3-2: Syntax bindings for ISO/IEC 19845 (UBL 2.1) invoice and credit note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750A1DE-6823-1543-AE61-261679AF2CF4}"/>
                </a:ext>
              </a:extLst>
            </p:cNvPr>
            <p:cNvSpPr txBox="1"/>
            <p:nvPr/>
          </p:nvSpPr>
          <p:spPr>
            <a:xfrm>
              <a:off x="6454346" y="3004620"/>
              <a:ext cx="6199133" cy="4462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CEN/TS 16931-3-3:2017</a:t>
              </a:r>
              <a:endParaRPr lang="ja-JP" altLang="en-US" sz="1200"/>
            </a:p>
            <a:p>
              <a:r>
                <a:rPr kumimoji="1" lang="en-US" altLang="ja-JP" sz="1100" dirty="0"/>
                <a:t>Electronic invoicing – Part 3-3: Syntax bindings for UN/CEFACT XML </a:t>
              </a:r>
              <a:r>
                <a:rPr lang="en-US" altLang="ja-JP" sz="1100" dirty="0"/>
                <a:t>Industry</a:t>
              </a:r>
              <a:r>
                <a:rPr kumimoji="1" lang="en-US" altLang="ja-JP" sz="1100" dirty="0"/>
                <a:t> Invoice D16B</a:t>
              </a: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99E7CC05-A39F-E249-BF62-CA8A22AD51FE}"/>
                </a:ext>
              </a:extLst>
            </p:cNvPr>
            <p:cNvSpPr txBox="1"/>
            <p:nvPr/>
          </p:nvSpPr>
          <p:spPr>
            <a:xfrm>
              <a:off x="8733256" y="3004620"/>
              <a:ext cx="25010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CEN/TS 16931-3-3:2020(</a:t>
              </a:r>
              <a:r>
                <a:rPr lang="ja-JP" altLang="en-US" sz="1200"/>
                <a:t>改訂版</a:t>
              </a:r>
              <a:r>
                <a:rPr lang="en-US" altLang="ja-JP" sz="1200" dirty="0"/>
                <a:t>)</a:t>
              </a:r>
              <a:endParaRPr lang="ja-JP" altLang="en-US" sz="120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72606BF-FE12-B54A-BE6F-9070D3755106}"/>
                </a:ext>
              </a:extLst>
            </p:cNvPr>
            <p:cNvSpPr txBox="1"/>
            <p:nvPr/>
          </p:nvSpPr>
          <p:spPr>
            <a:xfrm>
              <a:off x="8733256" y="2622066"/>
              <a:ext cx="25010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CEN/TS 16931-3-2:2020(</a:t>
              </a:r>
              <a:r>
                <a:rPr lang="ja-JP" altLang="en-US" sz="1200"/>
                <a:t>改訂版</a:t>
              </a:r>
              <a:r>
                <a:rPr lang="en-US" altLang="ja-JP" sz="1200" dirty="0"/>
                <a:t>)</a:t>
              </a:r>
              <a:endParaRPr lang="ja-JP" altLang="en-US" sz="120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692FC378-DC10-D149-9A25-A7A0352AB0C0}"/>
                </a:ext>
              </a:extLst>
            </p:cNvPr>
            <p:cNvSpPr txBox="1"/>
            <p:nvPr/>
          </p:nvSpPr>
          <p:spPr>
            <a:xfrm>
              <a:off x="626923" y="4306118"/>
              <a:ext cx="138217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600" dirty="0"/>
                <a:t>UN/ECE</a:t>
              </a:r>
            </a:p>
            <a:p>
              <a:pPr algn="r"/>
              <a:r>
                <a:rPr kumimoji="1" lang="en-US" altLang="ja-JP" sz="1600" dirty="0"/>
                <a:t>UN/CEFACT</a:t>
              </a:r>
              <a:endParaRPr kumimoji="1" lang="ja-JP" altLang="en-US" sz="160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8AD80B3B-041B-B14B-AD1B-27DDBB33AB5F}"/>
                </a:ext>
              </a:extLst>
            </p:cNvPr>
            <p:cNvSpPr txBox="1"/>
            <p:nvPr/>
          </p:nvSpPr>
          <p:spPr>
            <a:xfrm>
              <a:off x="2762978" y="4391846"/>
              <a:ext cx="619592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Core Component Technical Specification (CCTS) – part 8 of the ebXML Framework Nov. 2003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3A7C0377-62BA-0448-90B3-67DD73F240F5}"/>
                </a:ext>
              </a:extLst>
            </p:cNvPr>
            <p:cNvSpPr txBox="1"/>
            <p:nvPr/>
          </p:nvSpPr>
          <p:spPr>
            <a:xfrm>
              <a:off x="1481900" y="4888196"/>
              <a:ext cx="5229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600" dirty="0"/>
                <a:t>ISO</a:t>
              </a:r>
              <a:endParaRPr kumimoji="1" lang="ja-JP" altLang="en-US" sz="160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3BEFDFA2-8689-3444-ACCF-2041302D8D35}"/>
                </a:ext>
              </a:extLst>
            </p:cNvPr>
            <p:cNvSpPr txBox="1"/>
            <p:nvPr/>
          </p:nvSpPr>
          <p:spPr>
            <a:xfrm>
              <a:off x="5876714" y="5377400"/>
              <a:ext cx="48734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100" cap="all" dirty="0"/>
                <a:t>ISO/IEC 19845:2015 </a:t>
              </a:r>
              <a:r>
                <a:rPr lang="en-US" altLang="ja-JP" sz="1100" dirty="0"/>
                <a:t>Universal business language version 2.1 (UBL v2.1)</a:t>
              </a: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9A41F0DD-7D95-B14E-92DB-5FC926E5FE2C}"/>
                </a:ext>
              </a:extLst>
            </p:cNvPr>
            <p:cNvCxnSpPr>
              <a:cxnSpLocks/>
            </p:cNvCxnSpPr>
            <p:nvPr/>
          </p:nvCxnSpPr>
          <p:spPr>
            <a:xfrm>
              <a:off x="1984018" y="241335"/>
              <a:ext cx="6194738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511C0AB5-DCC4-F74C-8D73-F6D388F35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8044" y="115335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</a:rPr>
                <a:t>95</a:t>
              </a:r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9BF60016-5B83-AC43-9588-86FEA7DA4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4960" y="115335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000" dirty="0">
                  <a:solidFill>
                    <a:schemeClr val="bg1"/>
                  </a:solidFill>
                </a:rPr>
                <a:t>06</a:t>
              </a:r>
              <a:endParaRPr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0AF27140-169F-0C47-B608-CA3830A106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7336" y="115335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000" dirty="0"/>
                <a:t>10</a:t>
              </a:r>
              <a:endParaRPr kumimoji="1" lang="ja-JP" altLang="en-US" sz="1000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2F3DD2B6-9293-974E-9E6E-E070975A3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9712" y="115335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000" dirty="0"/>
                <a:t>14</a:t>
              </a:r>
              <a:endParaRPr lang="ja-JP" altLang="en-US" sz="1000"/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531EEB88-2E7D-4A43-B656-B82841F68F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3604" y="166851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2C9A0B14-0F87-CE4F-AC96-7BF3592A9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79198" y="166851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AC137D5E-808A-4F49-B23A-D030967879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3273" y="115335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000" dirty="0"/>
                <a:t>20</a:t>
              </a:r>
              <a:endParaRPr lang="ja-JP" altLang="en-US" sz="1000"/>
            </a:p>
          </p:txBody>
        </p:sp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61534E3A-03B1-C44D-9261-65B9CC61B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5422" y="166851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C0811FF7-04E2-4348-812C-7E83FC3D4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0040" y="166851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24BE90A-B6E1-1C49-8CB4-D88784F74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5634" y="166851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E483633F-1A6E-F341-B693-7FC08724AD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8010" y="166851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F988745F-13DF-6647-8968-9C12F6B85A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4446" y="166851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3" name="円/楕円 72">
              <a:extLst>
                <a:ext uri="{FF2B5EF4-FFF2-40B4-BE49-F238E27FC236}">
                  <a16:creationId xmlns:a16="http://schemas.microsoft.com/office/drawing/2014/main" id="{3CC1712E-613F-3D4F-AE94-21FE847E1C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6822" y="166851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55622E5F-A2FE-9347-974F-B0DFF1F495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2416" y="166851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1" name="円/楕円 90">
              <a:extLst>
                <a:ext uri="{FF2B5EF4-FFF2-40B4-BE49-F238E27FC236}">
                  <a16:creationId xmlns:a16="http://schemas.microsoft.com/office/drawing/2014/main" id="{9C18AF8B-B5AE-F848-9D52-668D42F92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0882" y="166851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4F79100E-BFB7-F243-A508-7E8FE5B66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8152" y="166851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93" name="円/楕円 92">
              <a:extLst>
                <a:ext uri="{FF2B5EF4-FFF2-40B4-BE49-F238E27FC236}">
                  <a16:creationId xmlns:a16="http://schemas.microsoft.com/office/drawing/2014/main" id="{2499659D-2375-3040-8506-5361FEC6B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2070" y="166851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94" name="円/楕円 93">
              <a:extLst>
                <a:ext uri="{FF2B5EF4-FFF2-40B4-BE49-F238E27FC236}">
                  <a16:creationId xmlns:a16="http://schemas.microsoft.com/office/drawing/2014/main" id="{AE0602CA-7A70-4C40-8D03-286E54261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7664" y="166851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95" name="円/楕円 94">
              <a:extLst>
                <a:ext uri="{FF2B5EF4-FFF2-40B4-BE49-F238E27FC236}">
                  <a16:creationId xmlns:a16="http://schemas.microsoft.com/office/drawing/2014/main" id="{6D5609A2-24F6-EC41-B6BB-AEFC9FFC37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3258" y="166851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D6377334-8821-A746-B168-759C1F1036BA}"/>
                </a:ext>
              </a:extLst>
            </p:cNvPr>
            <p:cNvCxnSpPr>
              <a:cxnSpLocks/>
            </p:cNvCxnSpPr>
            <p:nvPr/>
          </p:nvCxnSpPr>
          <p:spPr>
            <a:xfrm>
              <a:off x="1981870" y="1462691"/>
              <a:ext cx="6194738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円/楕円 97">
              <a:extLst>
                <a:ext uri="{FF2B5EF4-FFF2-40B4-BE49-F238E27FC236}">
                  <a16:creationId xmlns:a16="http://schemas.microsoft.com/office/drawing/2014/main" id="{099F410B-2E2F-5347-A807-881DF4B244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7207" y="138820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99" name="円/楕円 98">
              <a:extLst>
                <a:ext uri="{FF2B5EF4-FFF2-40B4-BE49-F238E27FC236}">
                  <a16:creationId xmlns:a16="http://schemas.microsoft.com/office/drawing/2014/main" id="{96370749-7318-E245-91E4-CB8B60DBAB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583" y="138820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00" name="円/楕円 99">
              <a:extLst>
                <a:ext uri="{FF2B5EF4-FFF2-40B4-BE49-F238E27FC236}">
                  <a16:creationId xmlns:a16="http://schemas.microsoft.com/office/drawing/2014/main" id="{D3099C19-1D79-1A49-B9A4-AA2448AE3E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1959" y="138820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01" name="円/楕円 100">
              <a:extLst>
                <a:ext uri="{FF2B5EF4-FFF2-40B4-BE49-F238E27FC236}">
                  <a16:creationId xmlns:a16="http://schemas.microsoft.com/office/drawing/2014/main" id="{5BE3E877-6D0F-4F43-8995-55101036B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4335" y="138820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630037F9-9A5C-CE45-AFD6-B014D1A15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9929" y="138820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3" name="円/楕円 102">
              <a:extLst>
                <a:ext uri="{FF2B5EF4-FFF2-40B4-BE49-F238E27FC236}">
                  <a16:creationId xmlns:a16="http://schemas.microsoft.com/office/drawing/2014/main" id="{E67A6258-8F53-2F44-B49D-A2821C2924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1125" y="1336691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000" dirty="0"/>
                <a:t>20</a:t>
              </a:r>
              <a:endParaRPr lang="ja-JP" altLang="en-US" sz="1000"/>
            </a:p>
          </p:txBody>
        </p:sp>
        <p:sp>
          <p:nvSpPr>
            <p:cNvPr id="104" name="円/楕円 103">
              <a:extLst>
                <a:ext uri="{FF2B5EF4-FFF2-40B4-BE49-F238E27FC236}">
                  <a16:creationId xmlns:a16="http://schemas.microsoft.com/office/drawing/2014/main" id="{5F67B40E-C9CD-064B-9F23-4E486A76D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6153" y="138820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05" name="円/楕円 104">
              <a:extLst>
                <a:ext uri="{FF2B5EF4-FFF2-40B4-BE49-F238E27FC236}">
                  <a16:creationId xmlns:a16="http://schemas.microsoft.com/office/drawing/2014/main" id="{DC31028F-A4F0-C248-91C2-47BC742A7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376" y="1336691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</a:rPr>
                <a:t>12</a:t>
              </a:r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06" name="円/楕円 105">
              <a:extLst>
                <a:ext uri="{FF2B5EF4-FFF2-40B4-BE49-F238E27FC236}">
                  <a16:creationId xmlns:a16="http://schemas.microsoft.com/office/drawing/2014/main" id="{A347BAC3-388E-2448-8669-EA14740F2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6365" y="138820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07" name="円/楕円 106">
              <a:extLst>
                <a:ext uri="{FF2B5EF4-FFF2-40B4-BE49-F238E27FC236}">
                  <a16:creationId xmlns:a16="http://schemas.microsoft.com/office/drawing/2014/main" id="{B5AC8364-0EF4-C245-9F04-40A784F74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4346" y="1336691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000" dirty="0"/>
                <a:t>17</a:t>
              </a:r>
              <a:endParaRPr lang="ja-JP" altLang="en-US" sz="1000"/>
            </a:p>
          </p:txBody>
        </p:sp>
        <p:sp>
          <p:nvSpPr>
            <p:cNvPr id="108" name="円/楕円 107">
              <a:extLst>
                <a:ext uri="{FF2B5EF4-FFF2-40B4-BE49-F238E27FC236}">
                  <a16:creationId xmlns:a16="http://schemas.microsoft.com/office/drawing/2014/main" id="{B59123E7-3918-2548-8DB9-2CCB8AE8F7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5177" y="138820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9" name="円/楕円 108">
              <a:extLst>
                <a:ext uri="{FF2B5EF4-FFF2-40B4-BE49-F238E27FC236}">
                  <a16:creationId xmlns:a16="http://schemas.microsoft.com/office/drawing/2014/main" id="{20FAF8EC-4B7C-0C46-BC7B-F6CDACEC1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7553" y="138820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AA9E257C-AE06-8F44-B30D-34880CE17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3147" y="138820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1" name="円/楕円 110">
              <a:extLst>
                <a:ext uri="{FF2B5EF4-FFF2-40B4-BE49-F238E27FC236}">
                  <a16:creationId xmlns:a16="http://schemas.microsoft.com/office/drawing/2014/main" id="{7506AE52-C81C-E641-B6B1-A549CDB5F7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1613" y="138820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2" name="円/楕円 111">
              <a:extLst>
                <a:ext uri="{FF2B5EF4-FFF2-40B4-BE49-F238E27FC236}">
                  <a16:creationId xmlns:a16="http://schemas.microsoft.com/office/drawing/2014/main" id="{2C935A11-15B2-4D45-891B-D44B42AABE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883" y="138820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FF4F64D4-D960-0345-88A0-D55C7D4EE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2801" y="138820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4" name="円/楕円 113">
              <a:extLst>
                <a:ext uri="{FF2B5EF4-FFF2-40B4-BE49-F238E27FC236}">
                  <a16:creationId xmlns:a16="http://schemas.microsoft.com/office/drawing/2014/main" id="{37645157-4D1B-F241-8F48-BC967795A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8395" y="138820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9C81E359-A920-EF4A-B240-46D7516B8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3989" y="138820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C65204BE-7C2B-D84D-A24C-AC00C79FE21D}"/>
                </a:ext>
              </a:extLst>
            </p:cNvPr>
            <p:cNvCxnSpPr>
              <a:cxnSpLocks/>
            </p:cNvCxnSpPr>
            <p:nvPr/>
          </p:nvCxnSpPr>
          <p:spPr>
            <a:xfrm>
              <a:off x="1979722" y="4282868"/>
              <a:ext cx="6194738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25EE69AD-5ED1-4A4E-8E17-51252AB73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8044" y="4136944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</a:rPr>
                <a:t>95</a:t>
              </a:r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EF248C96-80BD-BF4B-8E1F-7F92976306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180" y="420838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9" name="円/楕円 118">
              <a:extLst>
                <a:ext uri="{FF2B5EF4-FFF2-40B4-BE49-F238E27FC236}">
                  <a16:creationId xmlns:a16="http://schemas.microsoft.com/office/drawing/2014/main" id="{DA6D17C1-2DB8-474B-A65A-69B4F6DFF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4556" y="420838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20" name="円/楕円 119">
              <a:extLst>
                <a:ext uri="{FF2B5EF4-FFF2-40B4-BE49-F238E27FC236}">
                  <a16:creationId xmlns:a16="http://schemas.microsoft.com/office/drawing/2014/main" id="{EFEB23D4-B810-E04C-B408-054E5A5A5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6932" y="420838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21" name="円/楕円 120">
              <a:extLst>
                <a:ext uri="{FF2B5EF4-FFF2-40B4-BE49-F238E27FC236}">
                  <a16:creationId xmlns:a16="http://schemas.microsoft.com/office/drawing/2014/main" id="{5987150C-C3E2-9448-AAD3-B37C0748F4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9308" y="420838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2" name="円/楕円 121">
              <a:extLst>
                <a:ext uri="{FF2B5EF4-FFF2-40B4-BE49-F238E27FC236}">
                  <a16:creationId xmlns:a16="http://schemas.microsoft.com/office/drawing/2014/main" id="{6196BD7F-B730-164A-B796-382BDE381E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74902" y="420838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9F880F84-2375-3F4F-BDA3-6BA849CA94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8977" y="4156868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000" dirty="0"/>
                <a:t>20</a:t>
              </a:r>
              <a:endParaRPr lang="ja-JP" altLang="en-US" sz="1000"/>
            </a:p>
          </p:txBody>
        </p:sp>
        <p:sp>
          <p:nvSpPr>
            <p:cNvPr id="124" name="円/楕円 123">
              <a:extLst>
                <a:ext uri="{FF2B5EF4-FFF2-40B4-BE49-F238E27FC236}">
                  <a16:creationId xmlns:a16="http://schemas.microsoft.com/office/drawing/2014/main" id="{BF61FA33-D7F0-DA44-A049-9274ADC89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8158" y="4156868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</a:rPr>
                <a:t>03</a:t>
              </a:r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5" name="円/楕円 124">
              <a:extLst>
                <a:ext uri="{FF2B5EF4-FFF2-40B4-BE49-F238E27FC236}">
                  <a16:creationId xmlns:a16="http://schemas.microsoft.com/office/drawing/2014/main" id="{FFFD398A-4ED5-B44B-82AC-DDCBDB22E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5744" y="420838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11E3B8C3-729E-1B4F-B3EE-60DCCDA3D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1338" y="420838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EAE66D9E-B586-9B48-BCB9-57FFDB6B66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3714" y="420838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5257B0BD-C593-8740-B0B5-C808BC3C56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0150" y="420838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62C0920B-6022-0749-971D-3D422410E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2526" y="420838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3B1F3583-66AF-B944-B213-4964062FA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8120" y="420838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89505CFC-0297-F94E-B6FA-DF6E2B18F9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0172" y="420838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2" name="円/楕円 131">
              <a:extLst>
                <a:ext uri="{FF2B5EF4-FFF2-40B4-BE49-F238E27FC236}">
                  <a16:creationId xmlns:a16="http://schemas.microsoft.com/office/drawing/2014/main" id="{78C02B43-EC82-924F-8EAF-E5FD92A2B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8165" y="420838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3" name="円/楕円 132">
              <a:extLst>
                <a:ext uri="{FF2B5EF4-FFF2-40B4-BE49-F238E27FC236}">
                  <a16:creationId xmlns:a16="http://schemas.microsoft.com/office/drawing/2014/main" id="{C594C0D5-D220-F543-99F2-AF3D15689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7774" y="420838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4" name="円/楕円 133">
              <a:extLst>
                <a:ext uri="{FF2B5EF4-FFF2-40B4-BE49-F238E27FC236}">
                  <a16:creationId xmlns:a16="http://schemas.microsoft.com/office/drawing/2014/main" id="{8BA3A763-FC2C-6849-8049-CA58A2535A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3368" y="420838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35" name="円/楕円 134">
              <a:extLst>
                <a:ext uri="{FF2B5EF4-FFF2-40B4-BE49-F238E27FC236}">
                  <a16:creationId xmlns:a16="http://schemas.microsoft.com/office/drawing/2014/main" id="{863921C9-175C-E546-94D3-B981E65750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962" y="420838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A2C118A4-8F29-6348-A7D6-74E508FC5574}"/>
                </a:ext>
              </a:extLst>
            </p:cNvPr>
            <p:cNvCxnSpPr>
              <a:cxnSpLocks/>
            </p:cNvCxnSpPr>
            <p:nvPr/>
          </p:nvCxnSpPr>
          <p:spPr>
            <a:xfrm>
              <a:off x="1975426" y="4882061"/>
              <a:ext cx="6194738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E98AD786-C804-BD4D-ABE1-81A418273E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8044" y="4736137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</a:rPr>
                <a:t>95</a:t>
              </a:r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58" name="円/楕円 157">
              <a:extLst>
                <a:ext uri="{FF2B5EF4-FFF2-40B4-BE49-F238E27FC236}">
                  <a16:creationId xmlns:a16="http://schemas.microsoft.com/office/drawing/2014/main" id="{1B503B07-74B0-7945-86C3-F85061086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7884" y="480757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59" name="円/楕円 158">
              <a:extLst>
                <a:ext uri="{FF2B5EF4-FFF2-40B4-BE49-F238E27FC236}">
                  <a16:creationId xmlns:a16="http://schemas.microsoft.com/office/drawing/2014/main" id="{507253DF-9B34-5C49-A6DF-6ED409429F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3139" y="4820456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60" name="円/楕円 159">
              <a:extLst>
                <a:ext uri="{FF2B5EF4-FFF2-40B4-BE49-F238E27FC236}">
                  <a16:creationId xmlns:a16="http://schemas.microsoft.com/office/drawing/2014/main" id="{85E44008-6E6C-A349-840D-8AB55FE5A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1120" y="4756061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000" dirty="0"/>
                <a:t>14</a:t>
              </a:r>
              <a:endParaRPr lang="ja-JP" altLang="en-US" sz="1000"/>
            </a:p>
          </p:txBody>
        </p:sp>
        <p:sp>
          <p:nvSpPr>
            <p:cNvPr id="161" name="円/楕円 160">
              <a:extLst>
                <a:ext uri="{FF2B5EF4-FFF2-40B4-BE49-F238E27FC236}">
                  <a16:creationId xmlns:a16="http://schemas.microsoft.com/office/drawing/2014/main" id="{EE135961-7A40-1543-AB85-7E510BC0E1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5012" y="480757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2" name="円/楕円 161">
              <a:extLst>
                <a:ext uri="{FF2B5EF4-FFF2-40B4-BE49-F238E27FC236}">
                  <a16:creationId xmlns:a16="http://schemas.microsoft.com/office/drawing/2014/main" id="{A22031AB-3AF8-C840-8187-F6D66D0F1A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70606" y="480757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3" name="円/楕円 162">
              <a:extLst>
                <a:ext uri="{FF2B5EF4-FFF2-40B4-BE49-F238E27FC236}">
                  <a16:creationId xmlns:a16="http://schemas.microsoft.com/office/drawing/2014/main" id="{A35C17AF-7C8D-334D-8DFB-587262D75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4681" y="4756061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000" dirty="0"/>
                <a:t>20</a:t>
              </a:r>
              <a:endParaRPr lang="ja-JP" altLang="en-US" sz="1000"/>
            </a:p>
          </p:txBody>
        </p:sp>
        <p:sp>
          <p:nvSpPr>
            <p:cNvPr id="165" name="円/楕円 164">
              <a:extLst>
                <a:ext uri="{FF2B5EF4-FFF2-40B4-BE49-F238E27FC236}">
                  <a16:creationId xmlns:a16="http://schemas.microsoft.com/office/drawing/2014/main" id="{E3523FC0-5DFD-9243-8DAB-9092014110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1448" y="480757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66" name="円/楕円 165">
              <a:extLst>
                <a:ext uri="{FF2B5EF4-FFF2-40B4-BE49-F238E27FC236}">
                  <a16:creationId xmlns:a16="http://schemas.microsoft.com/office/drawing/2014/main" id="{5C76277A-83F8-E443-BD3C-40C0DE0565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7042" y="480757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67" name="円/楕円 166">
              <a:extLst>
                <a:ext uri="{FF2B5EF4-FFF2-40B4-BE49-F238E27FC236}">
                  <a16:creationId xmlns:a16="http://schemas.microsoft.com/office/drawing/2014/main" id="{849CF754-CB15-6D44-9B9C-9D4E4093EB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9418" y="480757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68" name="円/楕円 167">
              <a:extLst>
                <a:ext uri="{FF2B5EF4-FFF2-40B4-BE49-F238E27FC236}">
                  <a16:creationId xmlns:a16="http://schemas.microsoft.com/office/drawing/2014/main" id="{309297FA-ED8D-004A-8240-56E03170A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5854" y="480757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9" name="円/楕円 168">
              <a:extLst>
                <a:ext uri="{FF2B5EF4-FFF2-40B4-BE49-F238E27FC236}">
                  <a16:creationId xmlns:a16="http://schemas.microsoft.com/office/drawing/2014/main" id="{1D2363C1-2AEE-B242-BE84-03F549EC7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6714" y="4756061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000" dirty="0"/>
                <a:t>15</a:t>
              </a:r>
              <a:endParaRPr lang="ja-JP" altLang="en-US" sz="1000"/>
            </a:p>
          </p:txBody>
        </p:sp>
        <p:sp>
          <p:nvSpPr>
            <p:cNvPr id="170" name="円/楕円 169">
              <a:extLst>
                <a:ext uri="{FF2B5EF4-FFF2-40B4-BE49-F238E27FC236}">
                  <a16:creationId xmlns:a16="http://schemas.microsoft.com/office/drawing/2014/main" id="{1BC89A23-D409-BF46-9E9E-F6DB251B2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3824" y="480757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71" name="円/楕円 170">
              <a:extLst>
                <a:ext uri="{FF2B5EF4-FFF2-40B4-BE49-F238E27FC236}">
                  <a16:creationId xmlns:a16="http://schemas.microsoft.com/office/drawing/2014/main" id="{F27CBC45-BBAE-7E4C-B871-9A369F34F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2290" y="480757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72" name="円/楕円 171">
              <a:extLst>
                <a:ext uri="{FF2B5EF4-FFF2-40B4-BE49-F238E27FC236}">
                  <a16:creationId xmlns:a16="http://schemas.microsoft.com/office/drawing/2014/main" id="{AB3C8E88-2A54-724F-9299-9721AFCCB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9560" y="480757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73" name="円/楕円 172">
              <a:extLst>
                <a:ext uri="{FF2B5EF4-FFF2-40B4-BE49-F238E27FC236}">
                  <a16:creationId xmlns:a16="http://schemas.microsoft.com/office/drawing/2014/main" id="{DD6D8FB1-6460-E14C-A9FA-207552E9B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3478" y="480757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74" name="円/楕円 173">
              <a:extLst>
                <a:ext uri="{FF2B5EF4-FFF2-40B4-BE49-F238E27FC236}">
                  <a16:creationId xmlns:a16="http://schemas.microsoft.com/office/drawing/2014/main" id="{5A1CE759-29A4-9642-90B9-434CE7B677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9072" y="480757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75" name="円/楕円 174">
              <a:extLst>
                <a:ext uri="{FF2B5EF4-FFF2-40B4-BE49-F238E27FC236}">
                  <a16:creationId xmlns:a16="http://schemas.microsoft.com/office/drawing/2014/main" id="{AFCC2192-EA55-DC40-9B5D-2181314E6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4666" y="4807577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B79786FE-D5D7-0241-947F-62A7CDD8D229}"/>
                </a:ext>
              </a:extLst>
            </p:cNvPr>
            <p:cNvSpPr txBox="1"/>
            <p:nvPr/>
          </p:nvSpPr>
          <p:spPr>
            <a:xfrm>
              <a:off x="5591120" y="5022760"/>
              <a:ext cx="474841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/>
                <a:t>ISO 15000-5:2014 Electronic Business Extensible Markup Language (ebXML)</a:t>
              </a:r>
            </a:p>
            <a:p>
              <a:r>
                <a:rPr kumimoji="1" lang="en-US" altLang="ja-JP" sz="1000" dirty="0"/>
                <a:t> – Part 5: Core Components Specification (CCS)</a:t>
              </a:r>
              <a:endParaRPr kumimoji="1" lang="ja-JP" altLang="en-US" sz="1000"/>
            </a:p>
          </p:txBody>
        </p: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849E7C3C-2007-DD43-8A73-D9CE5A94139E}"/>
                </a:ext>
              </a:extLst>
            </p:cNvPr>
            <p:cNvSpPr txBox="1"/>
            <p:nvPr/>
          </p:nvSpPr>
          <p:spPr>
            <a:xfrm>
              <a:off x="593519" y="5868956"/>
              <a:ext cx="15536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600" dirty="0"/>
                <a:t>Open PEPPOL</a:t>
              </a:r>
              <a:endParaRPr kumimoji="1" lang="ja-JP" altLang="en-US" sz="1600"/>
            </a:p>
          </p:txBody>
        </p:sp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id="{D10347D9-AFAE-2F48-8ABB-F8AFF5F6CD68}"/>
                </a:ext>
              </a:extLst>
            </p:cNvPr>
            <p:cNvSpPr txBox="1"/>
            <p:nvPr/>
          </p:nvSpPr>
          <p:spPr>
            <a:xfrm>
              <a:off x="3905462" y="5868956"/>
              <a:ext cx="299473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Pan-European public Procurement On-Line</a:t>
              </a:r>
            </a:p>
          </p:txBody>
        </p: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D8955CC8-0089-0D4F-A70D-AB80FE5CCC40}"/>
                </a:ext>
              </a:extLst>
            </p:cNvPr>
            <p:cNvCxnSpPr>
              <a:cxnSpLocks/>
            </p:cNvCxnSpPr>
            <p:nvPr/>
          </p:nvCxnSpPr>
          <p:spPr>
            <a:xfrm>
              <a:off x="1990453" y="5759978"/>
              <a:ext cx="6194738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円/楕円 180">
              <a:extLst>
                <a:ext uri="{FF2B5EF4-FFF2-40B4-BE49-F238E27FC236}">
                  <a16:creationId xmlns:a16="http://schemas.microsoft.com/office/drawing/2014/main" id="{158C8E2D-90C7-3F48-AAEC-282FB07A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2911" y="568549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82" name="円/楕円 181">
              <a:extLst>
                <a:ext uri="{FF2B5EF4-FFF2-40B4-BE49-F238E27FC236}">
                  <a16:creationId xmlns:a16="http://schemas.microsoft.com/office/drawing/2014/main" id="{BE163999-DFF5-B040-ABA2-A1B3E945D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9529" y="5621099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83" name="円/楕円 182">
              <a:extLst>
                <a:ext uri="{FF2B5EF4-FFF2-40B4-BE49-F238E27FC236}">
                  <a16:creationId xmlns:a16="http://schemas.microsoft.com/office/drawing/2014/main" id="{40C11017-1145-1546-9A5E-186212867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7663" y="568549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84" name="円/楕円 183">
              <a:extLst>
                <a:ext uri="{FF2B5EF4-FFF2-40B4-BE49-F238E27FC236}">
                  <a16:creationId xmlns:a16="http://schemas.microsoft.com/office/drawing/2014/main" id="{06A899A3-159E-4846-A3A1-2BC8D081D5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0039" y="568549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BC9D2327-4DD1-0841-8F38-6133577F8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5633" y="568549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6" name="円/楕円 185">
              <a:extLst>
                <a:ext uri="{FF2B5EF4-FFF2-40B4-BE49-F238E27FC236}">
                  <a16:creationId xmlns:a16="http://schemas.microsoft.com/office/drawing/2014/main" id="{345E6F01-8C01-3F4B-A730-19EA20F36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9708" y="5633978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000" dirty="0"/>
                <a:t>20</a:t>
              </a:r>
              <a:endParaRPr lang="ja-JP" altLang="en-US" sz="1000"/>
            </a:p>
          </p:txBody>
        </p:sp>
        <p:sp>
          <p:nvSpPr>
            <p:cNvPr id="188" name="円/楕円 187">
              <a:extLst>
                <a:ext uri="{FF2B5EF4-FFF2-40B4-BE49-F238E27FC236}">
                  <a16:creationId xmlns:a16="http://schemas.microsoft.com/office/drawing/2014/main" id="{9582A2C6-8682-FA49-AD9B-E763CC8436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0717" y="5621099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</a:rPr>
                <a:t>12</a:t>
              </a:r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89" name="円/楕円 188">
              <a:extLst>
                <a:ext uri="{FF2B5EF4-FFF2-40B4-BE49-F238E27FC236}">
                  <a16:creationId xmlns:a16="http://schemas.microsoft.com/office/drawing/2014/main" id="{54E77922-0DCE-C14E-A0CC-2640B1801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2069" y="568549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90" name="円/楕円 189">
              <a:extLst>
                <a:ext uri="{FF2B5EF4-FFF2-40B4-BE49-F238E27FC236}">
                  <a16:creationId xmlns:a16="http://schemas.microsoft.com/office/drawing/2014/main" id="{297690E1-D943-5944-9D89-E1BEB860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4445" y="568549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91" name="円/楕円 190">
              <a:extLst>
                <a:ext uri="{FF2B5EF4-FFF2-40B4-BE49-F238E27FC236}">
                  <a16:creationId xmlns:a16="http://schemas.microsoft.com/office/drawing/2014/main" id="{F790853E-F56F-7548-973A-CC4ED6A41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5123" y="5621099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2" name="円/楕円 191">
              <a:extLst>
                <a:ext uri="{FF2B5EF4-FFF2-40B4-BE49-F238E27FC236}">
                  <a16:creationId xmlns:a16="http://schemas.microsoft.com/office/drawing/2014/main" id="{A2A0CC6D-515D-6F40-AF44-6490DB59C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3257" y="568549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9DB59D6C-5715-1640-95E8-D7F39FE97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851" y="568549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4" name="円/楕円 193">
              <a:extLst>
                <a:ext uri="{FF2B5EF4-FFF2-40B4-BE49-F238E27FC236}">
                  <a16:creationId xmlns:a16="http://schemas.microsoft.com/office/drawing/2014/main" id="{4B5A2A83-4E74-8B48-8828-F2739F081C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7317" y="568549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95" name="円/楕円 194">
              <a:extLst>
                <a:ext uri="{FF2B5EF4-FFF2-40B4-BE49-F238E27FC236}">
                  <a16:creationId xmlns:a16="http://schemas.microsoft.com/office/drawing/2014/main" id="{22D254A3-2C11-1F4F-A0AA-A0A5ED5DB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4587" y="568549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96" name="円/楕円 195">
              <a:extLst>
                <a:ext uri="{FF2B5EF4-FFF2-40B4-BE49-F238E27FC236}">
                  <a16:creationId xmlns:a16="http://schemas.microsoft.com/office/drawing/2014/main" id="{29ED850C-8688-F842-B679-3980FFB2F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8505" y="5685494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97" name="円/楕円 196">
              <a:extLst>
                <a:ext uri="{FF2B5EF4-FFF2-40B4-BE49-F238E27FC236}">
                  <a16:creationId xmlns:a16="http://schemas.microsoft.com/office/drawing/2014/main" id="{CA1E5525-68A2-E044-ADA8-103C1D62D9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5462" y="5621099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</a:rPr>
                <a:t>08</a:t>
              </a:r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98" name="円/楕円 197">
              <a:extLst>
                <a:ext uri="{FF2B5EF4-FFF2-40B4-BE49-F238E27FC236}">
                  <a16:creationId xmlns:a16="http://schemas.microsoft.com/office/drawing/2014/main" id="{C450AA24-06BC-E849-BF89-E54465FF8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3935" y="5621099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A2CE855C-572B-DB48-8A13-626F28C2FDEB}"/>
                </a:ext>
              </a:extLst>
            </p:cNvPr>
            <p:cNvCxnSpPr>
              <a:cxnSpLocks/>
              <a:endCxn id="204" idx="6"/>
            </p:cNvCxnSpPr>
            <p:nvPr/>
          </p:nvCxnSpPr>
          <p:spPr>
            <a:xfrm>
              <a:off x="6449715" y="6247232"/>
              <a:ext cx="863180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6D01B408-F457-9E41-93D4-1D150FF86F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2422" y="6121232"/>
              <a:ext cx="252000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0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18</a:t>
              </a:r>
              <a:endParaRPr lang="ja-JP" altLang="en-US" sz="100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04" name="円/楕円 203">
              <a:extLst>
                <a:ext uri="{FF2B5EF4-FFF2-40B4-BE49-F238E27FC236}">
                  <a16:creationId xmlns:a16="http://schemas.microsoft.com/office/drawing/2014/main" id="{639E3DD5-BCA5-FB4F-9BB7-C3236A102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60895" y="6121232"/>
              <a:ext cx="252000" cy="25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0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19</a:t>
              </a:r>
              <a:endParaRPr kumimoji="1" lang="ja-JP" altLang="en-US" sz="100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8A7FCF2F-4A3D-8446-AF36-7D1C3FE1FC19}"/>
                </a:ext>
              </a:extLst>
            </p:cNvPr>
            <p:cNvCxnSpPr>
              <a:cxnSpLocks/>
              <a:stCxn id="208" idx="2"/>
            </p:cNvCxnSpPr>
            <p:nvPr/>
          </p:nvCxnSpPr>
          <p:spPr>
            <a:xfrm>
              <a:off x="6773153" y="6554180"/>
              <a:ext cx="869661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円/楕円 205">
              <a:extLst>
                <a:ext uri="{FF2B5EF4-FFF2-40B4-BE49-F238E27FC236}">
                  <a16:creationId xmlns:a16="http://schemas.microsoft.com/office/drawing/2014/main" id="{C7F52D7E-7206-EE4B-870D-DC68F980B1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7220" y="6428180"/>
              <a:ext cx="252000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000" dirty="0">
                  <a:ln>
                    <a:solidFill>
                      <a:sysClr val="windowText" lastClr="000000"/>
                    </a:solidFill>
                  </a:ln>
                </a:rPr>
                <a:t>20</a:t>
              </a:r>
              <a:endParaRPr kumimoji="1" lang="ja-JP" altLang="en-US" sz="100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C23B006D-72D1-274B-872C-B7B44A8EA5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3153" y="6428180"/>
              <a:ext cx="252000" cy="25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0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18</a:t>
              </a:r>
              <a:endParaRPr lang="ja-JP" altLang="en-US" sz="100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09" name="円/楕円 208">
              <a:extLst>
                <a:ext uri="{FF2B5EF4-FFF2-40B4-BE49-F238E27FC236}">
                  <a16:creationId xmlns:a16="http://schemas.microsoft.com/office/drawing/2014/main" id="{AD15BA27-FCC4-B641-BEB9-41AB38297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71626" y="6428180"/>
              <a:ext cx="252000" cy="25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0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19</a:t>
              </a:r>
              <a:endParaRPr kumimoji="1" lang="ja-JP" altLang="en-US" sz="100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826F4C7-5657-DE40-960A-95BAE34F1CEA}"/>
                </a:ext>
              </a:extLst>
            </p:cNvPr>
            <p:cNvSpPr txBox="1"/>
            <p:nvPr/>
          </p:nvSpPr>
          <p:spPr>
            <a:xfrm>
              <a:off x="7753082" y="6130343"/>
              <a:ext cx="22220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000" dirty="0"/>
                <a:t>PEPPOL BIS Billing 5a, version 2.3</a:t>
              </a:r>
              <a:endParaRPr kumimoji="1" lang="ja-JP" altLang="en-US" sz="1000"/>
            </a:p>
          </p:txBody>
        </p:sp>
        <p:sp>
          <p:nvSpPr>
            <p:cNvPr id="210" name="テキスト ボックス 209">
              <a:extLst>
                <a:ext uri="{FF2B5EF4-FFF2-40B4-BE49-F238E27FC236}">
                  <a16:creationId xmlns:a16="http://schemas.microsoft.com/office/drawing/2014/main" id="{42584A09-ADB5-F742-AF14-5434C811594D}"/>
                </a:ext>
              </a:extLst>
            </p:cNvPr>
            <p:cNvSpPr txBox="1"/>
            <p:nvPr/>
          </p:nvSpPr>
          <p:spPr>
            <a:xfrm>
              <a:off x="7763813" y="6424412"/>
              <a:ext cx="193835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000" dirty="0"/>
                <a:t>PEPPOL BIS Billing, version 3</a:t>
              </a:r>
              <a:endParaRPr kumimoji="1" lang="ja-JP" altLang="en-US" sz="1000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A79709D0-BEC7-0046-8521-25C126AE37C1}"/>
                </a:ext>
              </a:extLst>
            </p:cNvPr>
            <p:cNvGrpSpPr/>
            <p:nvPr/>
          </p:nvGrpSpPr>
          <p:grpSpPr>
            <a:xfrm>
              <a:off x="9892413" y="6269049"/>
              <a:ext cx="822326" cy="406382"/>
              <a:chOff x="10297527" y="6419515"/>
              <a:chExt cx="822326" cy="406382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BE0F074-E482-3F47-AC6B-E2EDC83533DE}"/>
                  </a:ext>
                </a:extLst>
              </p:cNvPr>
              <p:cNvSpPr/>
              <p:nvPr/>
            </p:nvSpPr>
            <p:spPr>
              <a:xfrm>
                <a:off x="10394975" y="6419515"/>
                <a:ext cx="724878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ja-JP" sz="900" dirty="0">
                    <a:latin typeface="Noto Serif" panose="02020502060505020204" pitchFamily="18" charset="0"/>
                  </a:rPr>
                  <a:t>Mandatory</a:t>
                </a:r>
                <a:endParaRPr lang="ja-JP" altLang="en-US" sz="900"/>
              </a:p>
            </p:txBody>
          </p:sp>
          <p:sp>
            <p:nvSpPr>
              <p:cNvPr id="212" name="円/楕円 211">
                <a:extLst>
                  <a:ext uri="{FF2B5EF4-FFF2-40B4-BE49-F238E27FC236}">
                    <a16:creationId xmlns:a16="http://schemas.microsoft.com/office/drawing/2014/main" id="{0E77C985-A4AC-B44E-84CE-36FF902A10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97527" y="6462931"/>
                <a:ext cx="144000" cy="144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40E67F27-668E-6D4D-BC7F-D676EBFEFD36}"/>
                  </a:ext>
                </a:extLst>
              </p:cNvPr>
              <p:cNvSpPr/>
              <p:nvPr/>
            </p:nvSpPr>
            <p:spPr>
              <a:xfrm>
                <a:off x="10394975" y="6595065"/>
                <a:ext cx="607859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ja-JP" sz="900" dirty="0">
                    <a:latin typeface="Noto Serif" panose="02020502060505020204" pitchFamily="18" charset="0"/>
                  </a:rPr>
                  <a:t>Optional</a:t>
                </a:r>
                <a:endParaRPr lang="ja-JP" altLang="en-US" sz="900"/>
              </a:p>
            </p:txBody>
          </p:sp>
          <p:sp>
            <p:nvSpPr>
              <p:cNvPr id="211" name="円/楕円 210">
                <a:extLst>
                  <a:ext uri="{FF2B5EF4-FFF2-40B4-BE49-F238E27FC236}">
                    <a16:creationId xmlns:a16="http://schemas.microsoft.com/office/drawing/2014/main" id="{D2E36636-F254-854A-8550-17C9AA1A2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99820" y="6638481"/>
                <a:ext cx="144000" cy="144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00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id="{A3BD2009-B530-5D42-92BF-0F02BEA13EBF}"/>
                </a:ext>
              </a:extLst>
            </p:cNvPr>
            <p:cNvSpPr txBox="1"/>
            <p:nvPr/>
          </p:nvSpPr>
          <p:spPr>
            <a:xfrm>
              <a:off x="3548576" y="6194980"/>
              <a:ext cx="303480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000" dirty="0"/>
                <a:t>PEPPOL Business Interoperability Specification </a:t>
              </a:r>
            </a:p>
            <a:p>
              <a:pPr algn="r"/>
              <a:r>
                <a:rPr lang="en-US" altLang="ja-JP" sz="1000" dirty="0"/>
                <a:t>(PEPPOL BIS) 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AE1AD9F-6837-F846-8DFC-9C9C598C4439}"/>
                </a:ext>
              </a:extLst>
            </p:cNvPr>
            <p:cNvCxnSpPr>
              <a:cxnSpLocks/>
              <a:stCxn id="124" idx="5"/>
              <a:endCxn id="160" idx="1"/>
            </p:cNvCxnSpPr>
            <p:nvPr/>
          </p:nvCxnSpPr>
          <p:spPr>
            <a:xfrm>
              <a:off x="2983253" y="4371963"/>
              <a:ext cx="2644772" cy="4210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矢印コネクタ 215">
              <a:extLst>
                <a:ext uri="{FF2B5EF4-FFF2-40B4-BE49-F238E27FC236}">
                  <a16:creationId xmlns:a16="http://schemas.microsoft.com/office/drawing/2014/main" id="{C975300E-CC2E-A741-A34A-591931D99E74}"/>
                </a:ext>
              </a:extLst>
            </p:cNvPr>
            <p:cNvCxnSpPr>
              <a:cxnSpLocks/>
              <a:stCxn id="160" idx="0"/>
            </p:cNvCxnSpPr>
            <p:nvPr/>
          </p:nvCxnSpPr>
          <p:spPr>
            <a:xfrm flipV="1">
              <a:off x="5717120" y="3138558"/>
              <a:ext cx="856446" cy="16175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矢印コネクタ 216">
              <a:extLst>
                <a:ext uri="{FF2B5EF4-FFF2-40B4-BE49-F238E27FC236}">
                  <a16:creationId xmlns:a16="http://schemas.microsoft.com/office/drawing/2014/main" id="{0321EA58-0554-7243-8E50-BED338B24A7B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V="1">
              <a:off x="6002714" y="2721895"/>
              <a:ext cx="522462" cy="203416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矢印コネクタ 217">
              <a:extLst>
                <a:ext uri="{FF2B5EF4-FFF2-40B4-BE49-F238E27FC236}">
                  <a16:creationId xmlns:a16="http://schemas.microsoft.com/office/drawing/2014/main" id="{96FD38B2-366D-564A-8374-3662A5EFB424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>
              <a:off x="6454346" y="1942577"/>
              <a:ext cx="45072" cy="42886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矢印コネクタ 218">
              <a:extLst>
                <a:ext uri="{FF2B5EF4-FFF2-40B4-BE49-F238E27FC236}">
                  <a16:creationId xmlns:a16="http://schemas.microsoft.com/office/drawing/2014/main" id="{0FC5399F-65E3-A049-9985-422E79A025AA}"/>
                </a:ext>
              </a:extLst>
            </p:cNvPr>
            <p:cNvCxnSpPr>
              <a:cxnSpLocks/>
              <a:stCxn id="23" idx="1"/>
              <a:endCxn id="34" idx="1"/>
            </p:cNvCxnSpPr>
            <p:nvPr/>
          </p:nvCxnSpPr>
          <p:spPr>
            <a:xfrm>
              <a:off x="3282620" y="698439"/>
              <a:ext cx="1743756" cy="102404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矢印コネクタ 219">
              <a:extLst>
                <a:ext uri="{FF2B5EF4-FFF2-40B4-BE49-F238E27FC236}">
                  <a16:creationId xmlns:a16="http://schemas.microsoft.com/office/drawing/2014/main" id="{9952707C-B4D4-7648-B1D6-B03B0A46C71E}"/>
                </a:ext>
              </a:extLst>
            </p:cNvPr>
            <p:cNvCxnSpPr>
              <a:cxnSpLocks/>
              <a:stCxn id="22" idx="1"/>
              <a:endCxn id="35" idx="1"/>
            </p:cNvCxnSpPr>
            <p:nvPr/>
          </p:nvCxnSpPr>
          <p:spPr>
            <a:xfrm>
              <a:off x="5599712" y="1091381"/>
              <a:ext cx="854634" cy="8511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8469CD3A-2118-AE4D-B50F-D58ED01DBF6C}"/>
                </a:ext>
              </a:extLst>
            </p:cNvPr>
            <p:cNvSpPr txBox="1"/>
            <p:nvPr/>
          </p:nvSpPr>
          <p:spPr>
            <a:xfrm>
              <a:off x="5071448" y="6044145"/>
              <a:ext cx="10775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b="1" dirty="0"/>
                <a:t>Open PEPPOL</a:t>
              </a:r>
              <a:endParaRPr kumimoji="1" lang="ja-JP" altLang="en-US" sz="1000" b="1"/>
            </a:p>
          </p:txBody>
        </p:sp>
        <p:cxnSp>
          <p:nvCxnSpPr>
            <p:cNvPr id="221" name="直線矢印コネクタ 220">
              <a:extLst>
                <a:ext uri="{FF2B5EF4-FFF2-40B4-BE49-F238E27FC236}">
                  <a16:creationId xmlns:a16="http://schemas.microsoft.com/office/drawing/2014/main" id="{1FDEDB6E-1282-4B4C-B9E5-399918AB1366}"/>
                </a:ext>
              </a:extLst>
            </p:cNvPr>
            <p:cNvCxnSpPr>
              <a:cxnSpLocks/>
              <a:stCxn id="117" idx="4"/>
            </p:cNvCxnSpPr>
            <p:nvPr/>
          </p:nvCxnSpPr>
          <p:spPr>
            <a:xfrm>
              <a:off x="2054044" y="4388944"/>
              <a:ext cx="0" cy="83780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DD52B024-94C6-D847-A6CA-CFB5400EBDF5}"/>
                </a:ext>
              </a:extLst>
            </p:cNvPr>
            <p:cNvSpPr txBox="1"/>
            <p:nvPr/>
          </p:nvSpPr>
          <p:spPr>
            <a:xfrm>
              <a:off x="2264734" y="2783316"/>
              <a:ext cx="203580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IEC, ISO,UN/ECE and ITU</a:t>
              </a:r>
            </a:p>
            <a:p>
              <a:r>
                <a:rPr kumimoji="1" lang="ja-JP" altLang="en-US" sz="1100"/>
                <a:t>電子ビジネスにおける標準化についての覚書</a:t>
              </a: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636A938E-0379-D34A-A05A-69635C6B075D}"/>
                </a:ext>
              </a:extLst>
            </p:cNvPr>
            <p:cNvSpPr txBox="1"/>
            <p:nvPr/>
          </p:nvSpPr>
          <p:spPr>
            <a:xfrm>
              <a:off x="2115558" y="5128738"/>
              <a:ext cx="16095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/>
                <a:t>IEC, ISO and UN/ECE</a:t>
              </a:r>
            </a:p>
            <a:p>
              <a:r>
                <a:rPr kumimoji="1" lang="en-US" altLang="ja-JP" sz="1000" dirty="0"/>
                <a:t>EDI</a:t>
              </a:r>
              <a:r>
                <a:rPr kumimoji="1" lang="ja-JP" altLang="en-US" sz="1000"/>
                <a:t>における標準化についての覚え書</a:t>
              </a:r>
            </a:p>
          </p:txBody>
        </p:sp>
        <p:sp>
          <p:nvSpPr>
            <p:cNvPr id="222" name="テキスト ボックス 221">
              <a:extLst>
                <a:ext uri="{FF2B5EF4-FFF2-40B4-BE49-F238E27FC236}">
                  <a16:creationId xmlns:a16="http://schemas.microsoft.com/office/drawing/2014/main" id="{5604E095-8F47-6549-A89F-DD8834B73CEF}"/>
                </a:ext>
              </a:extLst>
            </p:cNvPr>
            <p:cNvSpPr txBox="1"/>
            <p:nvPr/>
          </p:nvSpPr>
          <p:spPr>
            <a:xfrm>
              <a:off x="1222758" y="3800653"/>
              <a:ext cx="78419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600" dirty="0"/>
                <a:t>OASIS</a:t>
              </a:r>
              <a:endParaRPr kumimoji="1" lang="ja-JP" altLang="en-US" sz="1600"/>
            </a:p>
          </p:txBody>
        </p:sp>
        <p:sp>
          <p:nvSpPr>
            <p:cNvPr id="223" name="テキスト ボックス 222">
              <a:extLst>
                <a:ext uri="{FF2B5EF4-FFF2-40B4-BE49-F238E27FC236}">
                  <a16:creationId xmlns:a16="http://schemas.microsoft.com/office/drawing/2014/main" id="{70B85E8C-4A93-A64D-8D0E-4C31721A3E1B}"/>
                </a:ext>
              </a:extLst>
            </p:cNvPr>
            <p:cNvSpPr txBox="1"/>
            <p:nvPr/>
          </p:nvSpPr>
          <p:spPr>
            <a:xfrm>
              <a:off x="5307674" y="3900669"/>
              <a:ext cx="433003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100" dirty="0"/>
                <a:t>Universal Business Language Version 2.1 (UBL v2.1)  Nov. 2013</a:t>
              </a:r>
            </a:p>
          </p:txBody>
        </p: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024CA2B5-47EF-7B43-B8EC-93D62C3A5056}"/>
                </a:ext>
              </a:extLst>
            </p:cNvPr>
            <p:cNvCxnSpPr>
              <a:cxnSpLocks/>
            </p:cNvCxnSpPr>
            <p:nvPr/>
          </p:nvCxnSpPr>
          <p:spPr>
            <a:xfrm>
              <a:off x="1977574" y="3778817"/>
              <a:ext cx="6194738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円/楕円 225">
              <a:extLst>
                <a:ext uri="{FF2B5EF4-FFF2-40B4-BE49-F238E27FC236}">
                  <a16:creationId xmlns:a16="http://schemas.microsoft.com/office/drawing/2014/main" id="{AAFB428E-F706-7348-8839-96488B866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032" y="3704333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27" name="円/楕円 226">
              <a:extLst>
                <a:ext uri="{FF2B5EF4-FFF2-40B4-BE49-F238E27FC236}">
                  <a16:creationId xmlns:a16="http://schemas.microsoft.com/office/drawing/2014/main" id="{D0C77C32-D338-F34C-94EB-087ADC12A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2408" y="3704333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28" name="円/楕円 227">
              <a:extLst>
                <a:ext uri="{FF2B5EF4-FFF2-40B4-BE49-F238E27FC236}">
                  <a16:creationId xmlns:a16="http://schemas.microsoft.com/office/drawing/2014/main" id="{08AC8086-DE2A-1744-9C1A-8130D03D9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4784" y="3704333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229" name="円/楕円 228">
              <a:extLst>
                <a:ext uri="{FF2B5EF4-FFF2-40B4-BE49-F238E27FC236}">
                  <a16:creationId xmlns:a16="http://schemas.microsoft.com/office/drawing/2014/main" id="{DBB6A04E-CA88-B644-B101-1BD130EDD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7160" y="3704333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0" name="円/楕円 229">
              <a:extLst>
                <a:ext uri="{FF2B5EF4-FFF2-40B4-BE49-F238E27FC236}">
                  <a16:creationId xmlns:a16="http://schemas.microsoft.com/office/drawing/2014/main" id="{93D8CBCA-D79E-5F48-99A5-A65A59827D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72754" y="3704333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1" name="円/楕円 230">
              <a:extLst>
                <a:ext uri="{FF2B5EF4-FFF2-40B4-BE49-F238E27FC236}">
                  <a16:creationId xmlns:a16="http://schemas.microsoft.com/office/drawing/2014/main" id="{40AE43A3-CAC6-EE45-AC10-0F1B276B2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6829" y="3652817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000" dirty="0"/>
                <a:t>20</a:t>
              </a:r>
              <a:endParaRPr lang="ja-JP" altLang="en-US" sz="1000"/>
            </a:p>
          </p:txBody>
        </p:sp>
        <p:sp>
          <p:nvSpPr>
            <p:cNvPr id="233" name="円/楕円 232">
              <a:extLst>
                <a:ext uri="{FF2B5EF4-FFF2-40B4-BE49-F238E27FC236}">
                  <a16:creationId xmlns:a16="http://schemas.microsoft.com/office/drawing/2014/main" id="{D5BF3644-3D92-F146-BDFC-C9D47091C4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3596" y="3704333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34" name="円/楕円 233">
              <a:extLst>
                <a:ext uri="{FF2B5EF4-FFF2-40B4-BE49-F238E27FC236}">
                  <a16:creationId xmlns:a16="http://schemas.microsoft.com/office/drawing/2014/main" id="{A9AC8658-E350-B640-A6A9-EC6BBDB4C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07674" y="3652817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000" dirty="0"/>
                <a:t>13</a:t>
              </a:r>
              <a:endParaRPr lang="ja-JP" altLang="en-US" sz="1000"/>
            </a:p>
          </p:txBody>
        </p:sp>
        <p:sp>
          <p:nvSpPr>
            <p:cNvPr id="235" name="円/楕円 234">
              <a:extLst>
                <a:ext uri="{FF2B5EF4-FFF2-40B4-BE49-F238E27FC236}">
                  <a16:creationId xmlns:a16="http://schemas.microsoft.com/office/drawing/2014/main" id="{4B4CC2A6-F575-F942-A0EE-3E52CEC10D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1566" y="3704333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236" name="円/楕円 235">
              <a:extLst>
                <a:ext uri="{FF2B5EF4-FFF2-40B4-BE49-F238E27FC236}">
                  <a16:creationId xmlns:a16="http://schemas.microsoft.com/office/drawing/2014/main" id="{D0F4C12A-712B-8045-A201-C1570E625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8002" y="3704333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7" name="円/楕円 236">
              <a:extLst>
                <a:ext uri="{FF2B5EF4-FFF2-40B4-BE49-F238E27FC236}">
                  <a16:creationId xmlns:a16="http://schemas.microsoft.com/office/drawing/2014/main" id="{DECB47A6-CE91-784E-9B4B-997BCC27F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0378" y="3704333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8" name="円/楕円 237">
              <a:extLst>
                <a:ext uri="{FF2B5EF4-FFF2-40B4-BE49-F238E27FC236}">
                  <a16:creationId xmlns:a16="http://schemas.microsoft.com/office/drawing/2014/main" id="{FE7A6960-9E29-634B-8A5C-28DB78349D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5972" y="3704333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9" name="円/楕円 238">
              <a:extLst>
                <a:ext uri="{FF2B5EF4-FFF2-40B4-BE49-F238E27FC236}">
                  <a16:creationId xmlns:a16="http://schemas.microsoft.com/office/drawing/2014/main" id="{7C332E45-21B4-1E4E-A416-ACE5E74135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4438" y="3704333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40" name="円/楕円 239">
              <a:extLst>
                <a:ext uri="{FF2B5EF4-FFF2-40B4-BE49-F238E27FC236}">
                  <a16:creationId xmlns:a16="http://schemas.microsoft.com/office/drawing/2014/main" id="{AE43DF76-0BC5-824A-91A0-E2CBB9408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1708" y="3704333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41" name="円/楕円 240">
              <a:extLst>
                <a:ext uri="{FF2B5EF4-FFF2-40B4-BE49-F238E27FC236}">
                  <a16:creationId xmlns:a16="http://schemas.microsoft.com/office/drawing/2014/main" id="{BCB010B6-017F-F849-A4A9-CD1C3620E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5626" y="3704333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42" name="円/楕円 241">
              <a:extLst>
                <a:ext uri="{FF2B5EF4-FFF2-40B4-BE49-F238E27FC236}">
                  <a16:creationId xmlns:a16="http://schemas.microsoft.com/office/drawing/2014/main" id="{97D44579-C5C3-9B40-BFBF-F08CE80E0F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1220" y="3704333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43" name="円/楕円 242">
              <a:extLst>
                <a:ext uri="{FF2B5EF4-FFF2-40B4-BE49-F238E27FC236}">
                  <a16:creationId xmlns:a16="http://schemas.microsoft.com/office/drawing/2014/main" id="{360604F5-D3EF-854A-BBFF-CDC4347A1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6814" y="3704333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52F0DFED-197B-0745-9796-193DE6476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8144" y="4142488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</a:rPr>
                <a:t>00</a:t>
              </a:r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45" name="円/楕円 244">
              <a:extLst>
                <a:ext uri="{FF2B5EF4-FFF2-40B4-BE49-F238E27FC236}">
                  <a16:creationId xmlns:a16="http://schemas.microsoft.com/office/drawing/2014/main" id="{2F60FA95-C605-A74A-83EB-BFD32D5D1B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8144" y="4737804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</a:rPr>
                <a:t>00</a:t>
              </a:r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246" name="直線矢印コネクタ 245">
              <a:extLst>
                <a:ext uri="{FF2B5EF4-FFF2-40B4-BE49-F238E27FC236}">
                  <a16:creationId xmlns:a16="http://schemas.microsoft.com/office/drawing/2014/main" id="{F6E556AC-BBE0-3E4B-A4A0-D86ECF60FC1C}"/>
                </a:ext>
              </a:extLst>
            </p:cNvPr>
            <p:cNvCxnSpPr>
              <a:cxnSpLocks/>
              <a:stCxn id="245" idx="0"/>
            </p:cNvCxnSpPr>
            <p:nvPr/>
          </p:nvCxnSpPr>
          <p:spPr>
            <a:xfrm flipV="1">
              <a:off x="2354144" y="3281619"/>
              <a:ext cx="0" cy="145618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矢印コネクタ 246">
              <a:extLst>
                <a:ext uri="{FF2B5EF4-FFF2-40B4-BE49-F238E27FC236}">
                  <a16:creationId xmlns:a16="http://schemas.microsoft.com/office/drawing/2014/main" id="{077AFF80-8CB6-B440-AC34-17C3389D83C1}"/>
                </a:ext>
              </a:extLst>
            </p:cNvPr>
            <p:cNvCxnSpPr>
              <a:cxnSpLocks/>
              <a:stCxn id="234" idx="4"/>
              <a:endCxn id="169" idx="1"/>
            </p:cNvCxnSpPr>
            <p:nvPr/>
          </p:nvCxnSpPr>
          <p:spPr>
            <a:xfrm>
              <a:off x="5433674" y="3904817"/>
              <a:ext cx="479945" cy="88814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円/楕円 247">
              <a:extLst>
                <a:ext uri="{FF2B5EF4-FFF2-40B4-BE49-F238E27FC236}">
                  <a16:creationId xmlns:a16="http://schemas.microsoft.com/office/drawing/2014/main" id="{23C31B56-8DB9-8C42-B8B1-C116E0EF2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8151" y="4147218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</a:rPr>
                <a:t>02</a:t>
              </a:r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49" name="円/楕円 248">
              <a:extLst>
                <a:ext uri="{FF2B5EF4-FFF2-40B4-BE49-F238E27FC236}">
                  <a16:creationId xmlns:a16="http://schemas.microsoft.com/office/drawing/2014/main" id="{639200CA-D7C9-1A4E-84FD-CE3D7F3605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8151" y="4751034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</a:rPr>
                <a:t>02</a:t>
              </a:r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B56C616D-D313-2641-864C-BD3CF5DF4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8151" y="3651435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000" dirty="0">
                  <a:solidFill>
                    <a:schemeClr val="bg1"/>
                  </a:solidFill>
                </a:rPr>
                <a:t>02</a:t>
              </a:r>
              <a:endParaRPr kumimoji="1" lang="ja-JP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828D3BF9-1506-3740-806C-CDA619C5C1FC}"/>
                </a:ext>
              </a:extLst>
            </p:cNvPr>
            <p:cNvSpPr txBox="1"/>
            <p:nvPr/>
          </p:nvSpPr>
          <p:spPr>
            <a:xfrm>
              <a:off x="2552128" y="3285469"/>
              <a:ext cx="15840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/>
                <a:t>上記覚書に</a:t>
              </a:r>
              <a:r>
                <a:rPr kumimoji="1" lang="en-US" altLang="ja-JP" sz="1100" dirty="0"/>
                <a:t>OASIS</a:t>
              </a:r>
              <a:r>
                <a:rPr kumimoji="1" lang="ja-JP" altLang="en-US" sz="1100"/>
                <a:t>参加</a:t>
              </a:r>
            </a:p>
          </p:txBody>
        </p:sp>
        <p:cxnSp>
          <p:nvCxnSpPr>
            <p:cNvPr id="252" name="直線矢印コネクタ 251">
              <a:extLst>
                <a:ext uri="{FF2B5EF4-FFF2-40B4-BE49-F238E27FC236}">
                  <a16:creationId xmlns:a16="http://schemas.microsoft.com/office/drawing/2014/main" id="{69092E14-3EF8-2F49-886A-0004251BF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865" y="3450896"/>
              <a:ext cx="0" cy="128884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F4F7326-EA7E-CB4D-BB0C-316D39AAAE72}"/>
                </a:ext>
              </a:extLst>
            </p:cNvPr>
            <p:cNvSpPr txBox="1"/>
            <p:nvPr/>
          </p:nvSpPr>
          <p:spPr>
            <a:xfrm>
              <a:off x="0" y="6627168"/>
              <a:ext cx="13260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©</a:t>
              </a:r>
              <a:r>
                <a:rPr kumimoji="1" lang="ja-JP" altLang="en-US" sz="900"/>
                <a:t>三分一技術士事務所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24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731</Words>
  <Application>Microsoft Macintosh PowerPoint</Application>
  <PresentationFormat>ワイド画面</PresentationFormat>
  <Paragraphs>126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Hiragino Kaku Gothic Pro W3</vt:lpstr>
      <vt:lpstr>游ゴシック</vt:lpstr>
      <vt:lpstr>游ゴシック Light</vt:lpstr>
      <vt:lpstr>Arial</vt:lpstr>
      <vt:lpstr>Noto Serif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三分一 信之</dc:creator>
  <cp:lastModifiedBy>三分一 信之</cp:lastModifiedBy>
  <cp:revision>28</cp:revision>
  <dcterms:created xsi:type="dcterms:W3CDTF">2020-09-02T21:18:45Z</dcterms:created>
  <dcterms:modified xsi:type="dcterms:W3CDTF">2020-09-05T10:04:10Z</dcterms:modified>
</cp:coreProperties>
</file>