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87" r:id="rId6"/>
    <p:sldId id="284" r:id="rId7"/>
    <p:sldId id="290" r:id="rId8"/>
    <p:sldId id="288" r:id="rId9"/>
    <p:sldId id="286" r:id="rId10"/>
    <p:sldId id="285" r:id="rId11"/>
    <p:sldId id="28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0" r:id="rId29"/>
    <p:sldId id="282" r:id="rId3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11AC51"/>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46" autoAdjust="0"/>
  </p:normalViewPr>
  <p:slideViewPr>
    <p:cSldViewPr snapToGrid="0">
      <p:cViewPr varScale="1">
        <p:scale>
          <a:sx n="99" d="100"/>
          <a:sy n="99" d="100"/>
        </p:scale>
        <p:origin x="400"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2021/10/4</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2021/10/4</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6</a:t>
            </a:fld>
            <a:endParaRPr kumimoji="1" lang="ja-JP" altLang="en-US"/>
          </a:p>
        </p:txBody>
      </p:sp>
    </p:spTree>
    <p:extLst>
      <p:ext uri="{BB962C8B-B14F-4D97-AF65-F5344CB8AC3E}">
        <p14:creationId xmlns:p14="http://schemas.microsoft.com/office/powerpoint/2010/main" val="2426057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8</a:t>
            </a:fld>
            <a:endParaRPr kumimoji="1" lang="ja-JP" altLang="en-US"/>
          </a:p>
        </p:txBody>
      </p:sp>
    </p:spTree>
    <p:extLst>
      <p:ext uri="{BB962C8B-B14F-4D97-AF65-F5344CB8AC3E}">
        <p14:creationId xmlns:p14="http://schemas.microsoft.com/office/powerpoint/2010/main" val="233571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24</a:t>
            </a:fld>
            <a:endParaRPr kumimoji="1" lang="ja-JP" altLang="en-US"/>
          </a:p>
        </p:txBody>
      </p:sp>
    </p:spTree>
    <p:extLst>
      <p:ext uri="{BB962C8B-B14F-4D97-AF65-F5344CB8AC3E}">
        <p14:creationId xmlns:p14="http://schemas.microsoft.com/office/powerpoint/2010/main" val="361916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1378947"/>
            <a:ext cx="8708136" cy="1938992"/>
          </a:xfrm>
        </p:spPr>
        <p:txBody>
          <a:bodyPr anchor="b"/>
          <a:lstStyle>
            <a:lvl1pPr algn="l">
              <a:lnSpc>
                <a:spcPct val="100000"/>
              </a:lnSpc>
              <a:defRPr sz="60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885299"/>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endParaRPr kumimoji="1" lang="en-US" altLang="ja-JP" dirty="0"/>
          </a:p>
          <a:p>
            <a:r>
              <a:rPr kumimoji="1" lang="ja-JP" altLang="en-US" dirty="0"/>
              <a:t>サブタイトルサブ</a:t>
            </a:r>
          </a:p>
        </p:txBody>
      </p:sp>
      <p:pic>
        <p:nvPicPr>
          <p:cNvPr id="15" name="図 14" descr="デジタル庁ロゴ&#10;">
            <a:extLst>
              <a:ext uri="{FF2B5EF4-FFF2-40B4-BE49-F238E27FC236}">
                <a16:creationId xmlns:a16="http://schemas.microsoft.com/office/drawing/2014/main" id="{5C512B69-CD07-4175-A3E8-70BF55D7DD01}"/>
              </a:ext>
            </a:extLst>
          </p:cNvPr>
          <p:cNvPicPr>
            <a:picLocks noChangeAspect="1"/>
          </p:cNvPicPr>
          <p:nvPr userDrawn="1"/>
        </p:nvPicPr>
        <p:blipFill>
          <a:blip r:embed="rId2"/>
          <a:stretch>
            <a:fillRect/>
          </a:stretch>
        </p:blipFill>
        <p:spPr>
          <a:xfrm>
            <a:off x="1597391" y="4840084"/>
            <a:ext cx="3286944" cy="1065125"/>
          </a:xfrm>
          <a:prstGeom prst="rect">
            <a:avLst/>
          </a:prstGeom>
        </p:spPr>
      </p:pic>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2" name="四角形: 角を丸くする 11">
            <a:extLst>
              <a:ext uri="{FF2B5EF4-FFF2-40B4-BE49-F238E27FC236}">
                <a16:creationId xmlns:a16="http://schemas.microsoft.com/office/drawing/2014/main" id="{43627A73-0747-4D72-B2BD-4AAA11DE0439}"/>
              </a:ext>
            </a:extLst>
          </p:cNvPr>
          <p:cNvSpPr/>
          <p:nvPr userDrawn="1"/>
        </p:nvSpPr>
        <p:spPr>
          <a:xfrm flipH="1" flipV="1">
            <a:off x="-88553" y="2999808"/>
            <a:ext cx="432000" cy="72000"/>
          </a:xfrm>
          <a:prstGeom prst="roundRect">
            <a:avLst>
              <a:gd name="adj" fmla="val 50000"/>
            </a:avLst>
          </a:prstGeom>
          <a:solidFill>
            <a:srgbClr val="11A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p:txBody>
          <a:bodyPr/>
          <a:lstStyle/>
          <a:p>
            <a:r>
              <a:rPr kumimoji="1" lang="ja-JP" altLang="en-US"/>
              <a:t>マスター タイトルの書式設定</a:t>
            </a:r>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ロゴのみ">
    <p:spTree>
      <p:nvGrpSpPr>
        <p:cNvPr id="1" name=""/>
        <p:cNvGrpSpPr/>
        <p:nvPr/>
      </p:nvGrpSpPr>
      <p:grpSpPr>
        <a:xfrm>
          <a:off x="0" y="0"/>
          <a:ext cx="0" cy="0"/>
          <a:chOff x="0" y="0"/>
          <a:chExt cx="0" cy="0"/>
        </a:xfrm>
      </p:grpSpPr>
      <p:pic>
        <p:nvPicPr>
          <p:cNvPr id="4" name="図 3" descr="デジタル庁ロゴ">
            <a:extLst>
              <a:ext uri="{FF2B5EF4-FFF2-40B4-BE49-F238E27FC236}">
                <a16:creationId xmlns:a16="http://schemas.microsoft.com/office/drawing/2014/main" id="{EA198951-577B-4ABC-81D8-F2E3F6468955}"/>
              </a:ext>
            </a:extLst>
          </p:cNvPr>
          <p:cNvPicPr>
            <a:picLocks noChangeAspect="1"/>
          </p:cNvPicPr>
          <p:nvPr userDrawn="1"/>
        </p:nvPicPr>
        <p:blipFill>
          <a:blip r:embed="rId2"/>
          <a:stretch>
            <a:fillRect/>
          </a:stretch>
        </p:blipFill>
        <p:spPr>
          <a:xfrm>
            <a:off x="3786161" y="2712273"/>
            <a:ext cx="4619677" cy="1433454"/>
          </a:xfrm>
          <a:prstGeom prst="rect">
            <a:avLst/>
          </a:prstGeom>
        </p:spPr>
      </p:pic>
    </p:spTree>
    <p:extLst>
      <p:ext uri="{BB962C8B-B14F-4D97-AF65-F5344CB8AC3E}">
        <p14:creationId xmlns:p14="http://schemas.microsoft.com/office/powerpoint/2010/main" val="31097708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463841"/>
            <a:ext cx="10515600" cy="702565"/>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9" r:id="rId4"/>
    <p:sldLayoutId id="2147483658" r:id="rId5"/>
  </p:sldLayoutIdLst>
  <p:hf hdr="0" ftr="0" dt="0"/>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186266" y="1811102"/>
            <a:ext cx="11819467" cy="1267466"/>
          </a:xfrm>
        </p:spPr>
        <p:txBody>
          <a:bodyPr>
            <a:normAutofit/>
          </a:bodyPr>
          <a:lstStyle/>
          <a:p>
            <a:pPr algn="ctr"/>
            <a:r>
              <a:rPr lang="en-US" altLang="ja-JP" sz="3600" dirty="0">
                <a:latin typeface="Arial" panose="020B0604020202020204" pitchFamily="34" charset="0"/>
                <a:cs typeface="Arial" panose="020B0604020202020204" pitchFamily="34" charset="0"/>
              </a:rPr>
              <a:t>Proposal (Vre.1) to First Draft of Japan Standard Commercial Invoice </a:t>
            </a:r>
            <a:endParaRPr lang="ja-JP" altLang="en-US" sz="3600"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5255462" y="4183652"/>
            <a:ext cx="6169949" cy="2120165"/>
          </a:xfrm>
        </p:spPr>
        <p:txBody>
          <a:bodyPr>
            <a:normAutofit lnSpcReduction="10000"/>
          </a:bodyPr>
          <a:lstStyle/>
          <a:p>
            <a:pPr algn="ctr"/>
            <a:r>
              <a:rPr lang="en-US" altLang="ja-JP" b="1" dirty="0">
                <a:solidFill>
                  <a:schemeClr val="tx1"/>
                </a:solidFill>
                <a:latin typeface="Arial" panose="020B0604020202020204" pitchFamily="34" charset="0"/>
                <a:ea typeface="Meiryo UI" panose="020B0604030504040204" pitchFamily="50" charset="-128"/>
                <a:cs typeface="Arial" panose="020B0604020202020204" pitchFamily="34" charset="0"/>
              </a:rPr>
              <a:t>October 5, 2021</a:t>
            </a:r>
          </a:p>
          <a:p>
            <a:pPr algn="ctr"/>
            <a:endParaRPr lang="en-US" altLang="ja-JP" b="1" dirty="0">
              <a:solidFill>
                <a:schemeClr val="tx1"/>
              </a:solidFill>
              <a:latin typeface="Arial" panose="020B0604020202020204" pitchFamily="34" charset="0"/>
              <a:ea typeface="Meiryo UI" panose="020B0604030504040204" pitchFamily="50" charset="-128"/>
              <a:cs typeface="Arial" panose="020B0604020202020204" pitchFamily="34" charset="0"/>
            </a:endParaRPr>
          </a:p>
          <a:p>
            <a:pPr algn="ctr"/>
            <a:r>
              <a:rPr lang="en-US" altLang="ja-JP" b="1" dirty="0">
                <a:solidFill>
                  <a:schemeClr val="tx1"/>
                </a:solidFill>
                <a:latin typeface="Arial" panose="020B0604020202020204" pitchFamily="34" charset="0"/>
                <a:ea typeface="Meiryo UI" panose="020B0604030504040204" pitchFamily="50" charset="-128"/>
                <a:cs typeface="Arial" panose="020B0604020202020204" pitchFamily="34" charset="0"/>
              </a:rPr>
              <a:t>Presented by </a:t>
            </a:r>
          </a:p>
          <a:p>
            <a:pPr algn="ctr"/>
            <a:r>
              <a:rPr lang="en-US" altLang="ja-JP" b="1" dirty="0">
                <a:solidFill>
                  <a:schemeClr val="tx1"/>
                </a:solidFill>
                <a:latin typeface="Arial" panose="020B0604020202020204" pitchFamily="34" charset="0"/>
                <a:ea typeface="Meiryo UI" panose="020B0604030504040204" pitchFamily="50" charset="-128"/>
                <a:cs typeface="Arial" panose="020B0604020202020204" pitchFamily="34" charset="0"/>
              </a:rPr>
              <a:t>Japan </a:t>
            </a:r>
            <a:r>
              <a:rPr lang="en-US" altLang="ja-JP" b="1" dirty="0" err="1">
                <a:solidFill>
                  <a:schemeClr val="tx1"/>
                </a:solidFill>
                <a:latin typeface="Arial" panose="020B0604020202020204" pitchFamily="34" charset="0"/>
                <a:ea typeface="Meiryo UI" panose="020B0604030504040204" pitchFamily="50" charset="-128"/>
                <a:cs typeface="Arial" panose="020B0604020202020204" pitchFamily="34" charset="0"/>
              </a:rPr>
              <a:t>Peppol</a:t>
            </a:r>
            <a:r>
              <a:rPr lang="en-US" altLang="ja-JP" b="1" dirty="0">
                <a:solidFill>
                  <a:schemeClr val="tx1"/>
                </a:solidFill>
                <a:latin typeface="Arial" panose="020B0604020202020204" pitchFamily="34" charset="0"/>
                <a:ea typeface="Meiryo UI" panose="020B0604030504040204" pitchFamily="50" charset="-128"/>
                <a:cs typeface="Arial" panose="020B0604020202020204" pitchFamily="34" charset="0"/>
              </a:rPr>
              <a:t> Project Team</a:t>
            </a:r>
          </a:p>
          <a:p>
            <a:pPr algn="ctr"/>
            <a:r>
              <a:rPr lang="en-US" altLang="ja-JP" dirty="0">
                <a:latin typeface="Arial" panose="020B0604020202020204" pitchFamily="34" charset="0"/>
                <a:ea typeface="Meiryo UI" panose="020B0604030504040204" pitchFamily="50" charset="-128"/>
                <a:cs typeface="Arial" panose="020B0604020202020204" pitchFamily="34" charset="0"/>
              </a:rPr>
              <a:t>(Digital Agency and EIPA)</a:t>
            </a:r>
          </a:p>
        </p:txBody>
      </p:sp>
    </p:spTree>
    <p:extLst>
      <p:ext uri="{BB962C8B-B14F-4D97-AF65-F5344CB8AC3E}">
        <p14:creationId xmlns:p14="http://schemas.microsoft.com/office/powerpoint/2010/main" val="265704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28171" y="1141942"/>
            <a:ext cx="10693401" cy="2136199"/>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“Document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level</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allowance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ibt-092</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“Document level charge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ibt-099</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are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used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calculating “TAX category taxable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endParaRPr lang="en-US" altLang="ja-JP" sz="1600" dirty="0">
              <a:latin typeface="Meiryo UI" panose="020B0604030504040204" pitchFamily="50" charset="-128"/>
              <a:ea typeface="Meiryo UI" panose="020B0604030504040204" pitchFamily="50" charset="-128"/>
            </a:endParaRP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Therefore, those amounts shall be categorized by “Document level allowance TAX category code”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“Document level allowance TAX rate” </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 can be found that same rules in EN16931-1. So, PINT rule shall also have such kinds of rules for the purpose of Tax law compliant. </a:t>
            </a:r>
          </a:p>
        </p:txBody>
      </p:sp>
      <p:sp>
        <p:nvSpPr>
          <p:cNvPr id="3" name="タイトル 2">
            <a:extLst>
              <a:ext uri="{FF2B5EF4-FFF2-40B4-BE49-F238E27FC236}">
                <a16:creationId xmlns:a16="http://schemas.microsoft.com/office/drawing/2014/main" id="{FE64990A-88D7-48A1-BEB6-D3C4F36E1267}"/>
              </a:ext>
            </a:extLst>
          </p:cNvPr>
          <p:cNvSpPr>
            <a:spLocks noGrp="1"/>
          </p:cNvSpPr>
          <p:nvPr>
            <p:ph type="title"/>
          </p:nvPr>
        </p:nvSpPr>
        <p:spPr>
          <a:xfrm>
            <a:off x="328171" y="438451"/>
            <a:ext cx="10930467" cy="369332"/>
          </a:xfrm>
        </p:spPr>
        <p:txBody>
          <a:bodyPr/>
          <a:lstStyle/>
          <a:p>
            <a:r>
              <a:rPr lang="en-US" altLang="ja-JP" sz="2000" dirty="0">
                <a:latin typeface="Meiryo UI" panose="020B0604030504040204" pitchFamily="50" charset="-128"/>
                <a:ea typeface="Meiryo UI" panose="020B0604030504040204" pitchFamily="50" charset="-128"/>
              </a:rPr>
              <a:t>Proposal 2</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Show document level allowance and charge per tax rate.</a:t>
            </a:r>
            <a:r>
              <a:rPr lang="ja-JP" altLang="en-US" sz="2000" dirty="0">
                <a:latin typeface="Meiryo UI" panose="020B0604030504040204" pitchFamily="50" charset="-128"/>
                <a:ea typeface="Meiryo UI" panose="020B0604030504040204" pitchFamily="50" charset="-128"/>
              </a:rPr>
              <a:t>　①</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9</a:t>
            </a:r>
          </a:p>
        </p:txBody>
      </p:sp>
      <p:sp>
        <p:nvSpPr>
          <p:cNvPr id="6" name="コンテンツ プレースホルダー 1">
            <a:extLst>
              <a:ext uri="{FF2B5EF4-FFF2-40B4-BE49-F238E27FC236}">
                <a16:creationId xmlns:a16="http://schemas.microsoft.com/office/drawing/2014/main" id="{423F73DB-FF35-4446-9AAE-646EE81873C0}"/>
              </a:ext>
            </a:extLst>
          </p:cNvPr>
          <p:cNvSpPr txBox="1">
            <a:spLocks/>
          </p:cNvSpPr>
          <p:nvPr/>
        </p:nvSpPr>
        <p:spPr>
          <a:xfrm>
            <a:off x="381175" y="3600642"/>
            <a:ext cx="10877463" cy="192193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Reference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EN16931-1</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ER-32</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Each Document level allowance (BG-20</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have a Document level allowance VAT category  </a:t>
            </a:r>
          </a:p>
          <a:p>
            <a:pPr marL="0" indent="0">
              <a:lnSpc>
                <a:spcPts val="1800"/>
              </a:lnSpc>
              <a:buFont typeface="Arial" panose="020B0604020202020204" pitchFamily="34" charset="0"/>
              <a:buNone/>
            </a:pPr>
            <a:r>
              <a:rPr lang="en-US" altLang="ja-JP" sz="1600" dirty="0">
                <a:latin typeface="Meiryo UI" panose="020B0604030504040204" pitchFamily="50" charset="-128"/>
                <a:ea typeface="Meiryo UI" panose="020B0604030504040204" pitchFamily="50" charset="-128"/>
              </a:rPr>
              <a:t>             code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BT-95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ER-37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Each Document level charge (BG-21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have a Document level charge VAT category code </a:t>
            </a:r>
          </a:p>
          <a:p>
            <a:pPr marL="0" indent="0">
              <a:lnSpc>
                <a:spcPts val="1800"/>
              </a:lnSpc>
              <a:buFont typeface="Arial" panose="020B0604020202020204" pitchFamily="34" charset="0"/>
              <a:buNone/>
            </a:pPr>
            <a:r>
              <a:rPr lang="en-US" altLang="ja-JP" sz="1600" dirty="0">
                <a:latin typeface="Meiryo UI" panose="020B0604030504040204" pitchFamily="50" charset="-128"/>
                <a:ea typeface="Meiryo UI" panose="020B0604030504040204" pitchFamily="50" charset="-128"/>
              </a:rPr>
              <a:t>             (BT-102</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40715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10</a:t>
            </a:r>
            <a:endParaRPr lang="ja-JP" altLang="en-US" dirty="0"/>
          </a:p>
        </p:txBody>
      </p:sp>
      <p:sp>
        <p:nvSpPr>
          <p:cNvPr id="5" name="コンテンツ プレースホルダー 1">
            <a:extLst>
              <a:ext uri="{FF2B5EF4-FFF2-40B4-BE49-F238E27FC236}">
                <a16:creationId xmlns:a16="http://schemas.microsoft.com/office/drawing/2014/main" id="{F5625378-CE33-40A0-B8AE-F93E3F61D476}"/>
              </a:ext>
            </a:extLst>
          </p:cNvPr>
          <p:cNvSpPr txBox="1">
            <a:spLocks/>
          </p:cNvSpPr>
          <p:nvPr/>
        </p:nvSpPr>
        <p:spPr>
          <a:xfrm>
            <a:off x="268518" y="3649344"/>
            <a:ext cx="11335708" cy="170667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r>
              <a:rPr lang="ja-JP" altLang="en-US" sz="1600" b="1" u="sng" dirty="0">
                <a:latin typeface="Meiryo UI" panose="020B0604030504040204" pitchFamily="50" charset="-128"/>
                <a:ea typeface="Meiryo UI" panose="020B0604030504040204" pitchFamily="50" charset="-128"/>
              </a:rPr>
              <a:t>（</a:t>
            </a:r>
            <a:r>
              <a:rPr lang="en-US" altLang="ja-JP" sz="1600" b="1" u="sng" dirty="0">
                <a:latin typeface="Meiryo UI" panose="020B0604030504040204" pitchFamily="50" charset="-128"/>
                <a:ea typeface="Meiryo UI" panose="020B0604030504040204" pitchFamily="50" charset="-128"/>
              </a:rPr>
              <a:t>charge)</a:t>
            </a:r>
            <a:endParaRPr lang="ja-JP" altLang="en-US" sz="1600" b="1" u="sng" dirty="0">
              <a:latin typeface="Meiryo UI" panose="020B0604030504040204" pitchFamily="50" charset="-128"/>
              <a:ea typeface="Meiryo UI" panose="020B0604030504040204" pitchFamily="50" charset="-128"/>
            </a:endParaRPr>
          </a:p>
          <a:p>
            <a:pPr marL="0" indent="0">
              <a:lnSpc>
                <a:spcPts val="2400"/>
              </a:lnSpc>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”DOCUMENT LEVEL CHARGES”</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ibg-21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categorized by “Document level charge TAX category code”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ibt-102</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“Document level charge TAX rate” (ibt-103).</a:t>
            </a:r>
          </a:p>
          <a:p>
            <a:pPr marL="0" indent="0">
              <a:lnSpc>
                <a:spcPts val="2200"/>
              </a:lnSpc>
              <a:buFont typeface="Arial" panose="020B0604020202020204" pitchFamily="34" charset="0"/>
              <a:buNone/>
            </a:pP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ibr-36</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Each Document level charge (ibg-21) shall have a Document level charge amount (ibt-099).</a:t>
            </a:r>
          </a:p>
        </p:txBody>
      </p:sp>
      <p:sp>
        <p:nvSpPr>
          <p:cNvPr id="8" name="コンテンツ プレースホルダー 1">
            <a:extLst>
              <a:ext uri="{FF2B5EF4-FFF2-40B4-BE49-F238E27FC236}">
                <a16:creationId xmlns:a16="http://schemas.microsoft.com/office/drawing/2014/main" id="{CD8AF522-DD71-4A54-92FE-FA5D2E57B3EF}"/>
              </a:ext>
            </a:extLst>
          </p:cNvPr>
          <p:cNvSpPr txBox="1">
            <a:spLocks/>
          </p:cNvSpPr>
          <p:nvPr/>
        </p:nvSpPr>
        <p:spPr>
          <a:xfrm>
            <a:off x="268518" y="1313973"/>
            <a:ext cx="11335708" cy="157827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r>
              <a:rPr lang="ja-JP" altLang="en-US" sz="1600" b="1" u="sng" dirty="0">
                <a:latin typeface="Meiryo UI" panose="020B0604030504040204" pitchFamily="50" charset="-128"/>
                <a:ea typeface="Meiryo UI" panose="020B0604030504040204" pitchFamily="50" charset="-128"/>
              </a:rPr>
              <a:t>（</a:t>
            </a:r>
            <a:r>
              <a:rPr lang="en-US" altLang="ja-JP" sz="1600" b="1" u="sng" dirty="0">
                <a:latin typeface="Meiryo UI" panose="020B0604030504040204" pitchFamily="50" charset="-128"/>
                <a:ea typeface="Meiryo UI" panose="020B0604030504040204" pitchFamily="50" charset="-128"/>
              </a:rPr>
              <a:t>allowance</a:t>
            </a:r>
            <a:r>
              <a:rPr lang="ja-JP" altLang="en-US" sz="1600" b="1" u="sng" dirty="0">
                <a:latin typeface="Meiryo UI" panose="020B0604030504040204" pitchFamily="50" charset="-128"/>
                <a:ea typeface="Meiryo UI" panose="020B0604030504040204" pitchFamily="50" charset="-128"/>
              </a:rPr>
              <a:t>）</a:t>
            </a:r>
            <a:endParaRPr lang="en-US" altLang="ja-JP" sz="1600" b="1" u="sng" dirty="0">
              <a:latin typeface="Meiryo UI" panose="020B0604030504040204" pitchFamily="50" charset="-128"/>
              <a:ea typeface="Meiryo UI" panose="020B0604030504040204" pitchFamily="50" charset="-128"/>
            </a:endParaRP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DOCUMENT LEVEL ALLOWANCES”</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ibg-20</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categorized by “Document level allowance TAX category code”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“Document level allowance TAX rate”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2400"/>
              </a:lnSpc>
              <a:buFont typeface="Arial" panose="020B0604020202020204" pitchFamily="34" charset="0"/>
              <a:buNone/>
            </a:pP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ibr-31</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Each Document Level allowance (ibg-20</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shall have a Document level allowance amount (ibt-092).</a:t>
            </a:r>
          </a:p>
        </p:txBody>
      </p:sp>
      <p:sp>
        <p:nvSpPr>
          <p:cNvPr id="6" name="タイトル 2">
            <a:extLst>
              <a:ext uri="{FF2B5EF4-FFF2-40B4-BE49-F238E27FC236}">
                <a16:creationId xmlns:a16="http://schemas.microsoft.com/office/drawing/2014/main" id="{ECCE816B-707A-49DD-AB5E-99BB777777A8}"/>
              </a:ext>
            </a:extLst>
          </p:cNvPr>
          <p:cNvSpPr txBox="1">
            <a:spLocks/>
          </p:cNvSpPr>
          <p:nvPr/>
        </p:nvSpPr>
        <p:spPr>
          <a:xfrm>
            <a:off x="268518" y="435232"/>
            <a:ext cx="10930467"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2</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Show document level allowance and charge per tax rate.</a:t>
            </a:r>
            <a:r>
              <a:rPr lang="ja-JP" altLang="en-US" sz="2000" dirty="0">
                <a:latin typeface="Meiryo UI" panose="020B0604030504040204" pitchFamily="50" charset="-128"/>
                <a:ea typeface="Meiryo UI" panose="020B0604030504040204" pitchFamily="50" charset="-128"/>
              </a:rPr>
              <a:t>　②</a:t>
            </a:r>
          </a:p>
        </p:txBody>
      </p:sp>
    </p:spTree>
    <p:extLst>
      <p:ext uri="{BB962C8B-B14F-4D97-AF65-F5344CB8AC3E}">
        <p14:creationId xmlns:p14="http://schemas.microsoft.com/office/powerpoint/2010/main" val="284196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262852" y="1051279"/>
            <a:ext cx="10693401" cy="2136199"/>
          </a:xfrm>
        </p:spPr>
        <p:txBody>
          <a:bodyPr>
            <a:noAutofit/>
          </a:bodyPr>
          <a:lstStyle/>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Invoice line allowance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ibt-136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”Invoice line Charge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ibt-141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are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used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to</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calculate “ TAX category taxable amount” (ibt-116).</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Therefore, those amounts shall be categorized by “Invoiced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item TAX category code”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ibt-151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“Invoiced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item</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 rate”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ibt-152).</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It can be found that same rules in EN16931-1. So, PINT rule shall also have such kinds of rules for the purpose of Tax law compliant. </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11</a:t>
            </a:r>
            <a:endParaRPr lang="ja-JP" altLang="en-US" dirty="0"/>
          </a:p>
        </p:txBody>
      </p:sp>
      <p:sp>
        <p:nvSpPr>
          <p:cNvPr id="6" name="コンテンツ プレースホルダー 1">
            <a:extLst>
              <a:ext uri="{FF2B5EF4-FFF2-40B4-BE49-F238E27FC236}">
                <a16:creationId xmlns:a16="http://schemas.microsoft.com/office/drawing/2014/main" id="{4998A81F-39A8-4C39-8D34-EB0A8CFCE630}"/>
              </a:ext>
            </a:extLst>
          </p:cNvPr>
          <p:cNvSpPr txBox="1">
            <a:spLocks/>
          </p:cNvSpPr>
          <p:nvPr/>
        </p:nvSpPr>
        <p:spPr>
          <a:xfrm>
            <a:off x="315856" y="3500025"/>
            <a:ext cx="10877463" cy="116734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Reference) EN16931-1</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BR-CO-4</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Each Invoice line (BG-25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categorized with an Invoice item VAT category code (BT-</a:t>
            </a:r>
          </a:p>
          <a:p>
            <a:pPr marL="0" indent="0">
              <a:lnSpc>
                <a:spcPts val="1800"/>
              </a:lnSpc>
              <a:buFont typeface="Arial" panose="020B0604020202020204" pitchFamily="34" charset="0"/>
              <a:buNone/>
            </a:pPr>
            <a:r>
              <a:rPr lang="en-US" altLang="ja-JP" sz="1600" dirty="0">
                <a:latin typeface="Meiryo UI" panose="020B0604030504040204" pitchFamily="50" charset="-128"/>
                <a:ea typeface="Meiryo UI" panose="020B0604030504040204" pitchFamily="50" charset="-128"/>
              </a:rPr>
              <a:t>                 151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p:txBody>
      </p:sp>
      <p:sp>
        <p:nvSpPr>
          <p:cNvPr id="7" name="タイトル 2">
            <a:extLst>
              <a:ext uri="{FF2B5EF4-FFF2-40B4-BE49-F238E27FC236}">
                <a16:creationId xmlns:a16="http://schemas.microsoft.com/office/drawing/2014/main" id="{815234BF-DE80-4F21-9732-7CF148C49BB5}"/>
              </a:ext>
            </a:extLst>
          </p:cNvPr>
          <p:cNvSpPr txBox="1">
            <a:spLocks/>
          </p:cNvSpPr>
          <p:nvPr/>
        </p:nvSpPr>
        <p:spPr>
          <a:xfrm>
            <a:off x="262852" y="408967"/>
            <a:ext cx="10930467"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a:t>
            </a:r>
            <a:r>
              <a:rPr lang="ja-JP" altLang="en-US" sz="2000" dirty="0">
                <a:latin typeface="Meiryo UI" panose="020B0604030504040204" pitchFamily="50" charset="-128"/>
                <a:ea typeface="Meiryo UI" panose="020B0604030504040204" pitchFamily="50" charset="-128"/>
              </a:rPr>
              <a:t>３　</a:t>
            </a:r>
            <a:r>
              <a:rPr lang="en-US" altLang="ja-JP" sz="2000" dirty="0">
                <a:latin typeface="Meiryo UI" panose="020B0604030504040204" pitchFamily="50" charset="-128"/>
                <a:ea typeface="Meiryo UI" panose="020B0604030504040204" pitchFamily="50" charset="-128"/>
              </a:rPr>
              <a:t>Show Invoice line allowance and charge per tax rate.</a:t>
            </a:r>
            <a:r>
              <a:rPr lang="ja-JP" altLang="en-US" sz="2000" dirty="0">
                <a:latin typeface="Meiryo UI" panose="020B0604030504040204" pitchFamily="50" charset="-128"/>
                <a:ea typeface="Meiryo UI" panose="020B0604030504040204" pitchFamily="50" charset="-128"/>
              </a:rPr>
              <a:t>　①</a:t>
            </a:r>
          </a:p>
        </p:txBody>
      </p:sp>
    </p:spTree>
    <p:extLst>
      <p:ext uri="{BB962C8B-B14F-4D97-AF65-F5344CB8AC3E}">
        <p14:creationId xmlns:p14="http://schemas.microsoft.com/office/powerpoint/2010/main" val="388628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12</a:t>
            </a:r>
            <a:endParaRPr lang="ja-JP" altLang="en-US" dirty="0"/>
          </a:p>
        </p:txBody>
      </p:sp>
      <p:sp>
        <p:nvSpPr>
          <p:cNvPr id="5" name="コンテンツ プレースホルダー 1">
            <a:extLst>
              <a:ext uri="{FF2B5EF4-FFF2-40B4-BE49-F238E27FC236}">
                <a16:creationId xmlns:a16="http://schemas.microsoft.com/office/drawing/2014/main" id="{F5625378-CE33-40A0-B8AE-F93E3F61D476}"/>
              </a:ext>
            </a:extLst>
          </p:cNvPr>
          <p:cNvSpPr txBox="1">
            <a:spLocks/>
          </p:cNvSpPr>
          <p:nvPr/>
        </p:nvSpPr>
        <p:spPr>
          <a:xfrm>
            <a:off x="270931" y="3857255"/>
            <a:ext cx="10877463" cy="162020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 (charge)</a:t>
            </a:r>
            <a:endParaRPr lang="en-US" altLang="ja-JP" sz="1600" dirty="0">
              <a:latin typeface="Meiryo UI" panose="020B0604030504040204" pitchFamily="50" charset="-128"/>
              <a:ea typeface="Meiryo UI" panose="020B0604030504040204" pitchFamily="50" charset="-128"/>
            </a:endParaRP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INVOICE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LINE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CHARGE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ibg-28</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categorized by ““Invoiced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item TAX category code” </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ibt-151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 Invoiced item TAX rate” (ibt-152).</a:t>
            </a:r>
          </a:p>
          <a:p>
            <a:pPr marL="0" indent="0">
              <a:lnSpc>
                <a:spcPts val="2400"/>
              </a:lnSpc>
              <a:buFont typeface="Arial" panose="020B0604020202020204" pitchFamily="34" charset="0"/>
              <a:buNone/>
            </a:pP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ibr-43</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Each Invoice line charge</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ibg-28</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shall have an Invoice line charge amount</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ibt-141</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a:t>
            </a:r>
          </a:p>
        </p:txBody>
      </p:sp>
      <p:sp>
        <p:nvSpPr>
          <p:cNvPr id="6" name="コンテンツ プレースホルダー 1">
            <a:extLst>
              <a:ext uri="{FF2B5EF4-FFF2-40B4-BE49-F238E27FC236}">
                <a16:creationId xmlns:a16="http://schemas.microsoft.com/office/drawing/2014/main" id="{50FC2803-40E4-46F7-B983-C1485E744727}"/>
              </a:ext>
            </a:extLst>
          </p:cNvPr>
          <p:cNvSpPr txBox="1">
            <a:spLocks/>
          </p:cNvSpPr>
          <p:nvPr/>
        </p:nvSpPr>
        <p:spPr>
          <a:xfrm>
            <a:off x="270932" y="1493035"/>
            <a:ext cx="10877463" cy="162020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r>
              <a:rPr lang="ja-JP" altLang="en-US" sz="1600" b="1" u="sng" dirty="0">
                <a:latin typeface="Meiryo UI" panose="020B0604030504040204" pitchFamily="50" charset="-128"/>
                <a:ea typeface="Meiryo UI" panose="020B0604030504040204" pitchFamily="50" charset="-128"/>
              </a:rPr>
              <a:t>（</a:t>
            </a:r>
            <a:r>
              <a:rPr lang="en-US" altLang="ja-JP" sz="1600" b="1" u="sng" dirty="0">
                <a:latin typeface="Meiryo UI" panose="020B0604030504040204" pitchFamily="50" charset="-128"/>
                <a:ea typeface="Meiryo UI" panose="020B0604030504040204" pitchFamily="50" charset="-128"/>
              </a:rPr>
              <a:t>allowance)</a:t>
            </a:r>
            <a:endParaRPr lang="en-US" altLang="ja-JP" sz="1600" dirty="0">
              <a:latin typeface="Meiryo UI" panose="020B0604030504040204" pitchFamily="50" charset="-128"/>
              <a:ea typeface="Meiryo UI" panose="020B0604030504040204" pitchFamily="50" charset="-128"/>
            </a:endParaRPr>
          </a:p>
          <a:p>
            <a:pPr marL="0" indent="0">
              <a:lnSpc>
                <a:spcPts val="2400"/>
              </a:lnSpc>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”INVOICE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LINE ALLOWANCES”</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ibg-27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categorized by “Invoiced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item TAX category code” </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ibt-151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“Invoiced item TAX rate” (ibt-152).</a:t>
            </a:r>
          </a:p>
          <a:p>
            <a:pPr marL="0" indent="0">
              <a:lnSpc>
                <a:spcPts val="2400"/>
              </a:lnSpc>
              <a:buFont typeface="Arial" panose="020B0604020202020204" pitchFamily="34" charset="0"/>
              <a:buNone/>
            </a:pP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ibr-41</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 ”INVOICE</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LINE</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ALLOWANCES” </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ibg-27</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shall have an Invoice line allowance amount</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ibt-136).  </a:t>
            </a:r>
          </a:p>
        </p:txBody>
      </p:sp>
      <p:sp>
        <p:nvSpPr>
          <p:cNvPr id="8" name="タイトル 2">
            <a:extLst>
              <a:ext uri="{FF2B5EF4-FFF2-40B4-BE49-F238E27FC236}">
                <a16:creationId xmlns:a16="http://schemas.microsoft.com/office/drawing/2014/main" id="{D60792C1-91AE-4297-B463-573E25820820}"/>
              </a:ext>
            </a:extLst>
          </p:cNvPr>
          <p:cNvSpPr txBox="1">
            <a:spLocks/>
          </p:cNvSpPr>
          <p:nvPr/>
        </p:nvSpPr>
        <p:spPr>
          <a:xfrm>
            <a:off x="270932" y="438071"/>
            <a:ext cx="10930467"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a:t>
            </a:r>
            <a:r>
              <a:rPr lang="ja-JP" altLang="en-US" sz="2000" dirty="0">
                <a:latin typeface="Meiryo UI" panose="020B0604030504040204" pitchFamily="50" charset="-128"/>
                <a:ea typeface="Meiryo UI" panose="020B0604030504040204" pitchFamily="50" charset="-128"/>
              </a:rPr>
              <a:t>３　</a:t>
            </a:r>
            <a:r>
              <a:rPr lang="en-US" altLang="ja-JP" sz="2000" dirty="0">
                <a:latin typeface="Meiryo UI" panose="020B0604030504040204" pitchFamily="50" charset="-128"/>
                <a:ea typeface="Meiryo UI" panose="020B0604030504040204" pitchFamily="50" charset="-128"/>
              </a:rPr>
              <a:t>Show Invoice line allowance and charge per tax rate.</a:t>
            </a:r>
            <a:r>
              <a:rPr lang="ja-JP" altLang="en-US" sz="2000" dirty="0">
                <a:latin typeface="Meiryo UI" panose="020B0604030504040204" pitchFamily="50" charset="-128"/>
                <a:ea typeface="Meiryo UI" panose="020B0604030504040204" pitchFamily="50" charset="-128"/>
              </a:rPr>
              <a:t>　②</a:t>
            </a:r>
          </a:p>
        </p:txBody>
      </p:sp>
    </p:spTree>
    <p:extLst>
      <p:ext uri="{BB962C8B-B14F-4D97-AF65-F5344CB8AC3E}">
        <p14:creationId xmlns:p14="http://schemas.microsoft.com/office/powerpoint/2010/main" val="171418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262851" y="987938"/>
            <a:ext cx="10693401" cy="2136199"/>
          </a:xfrm>
        </p:spPr>
        <p:txBody>
          <a:bodyPr>
            <a:noAutofit/>
          </a:bodyPr>
          <a:lstStyle/>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Taxable amount per tax rate" and  “Tax amount per tax rate” are required om a Qualified Invoice by Japanese Consumption Tax Law.</a:t>
            </a:r>
            <a:r>
              <a:rPr lang="ja-JP" altLang="en-US" sz="1600" dirty="0">
                <a:latin typeface="Meiryo UI" panose="020B0604030504040204" pitchFamily="50" charset="-128"/>
                <a:ea typeface="Meiryo UI" panose="020B0604030504040204" pitchFamily="50" charset="-128"/>
              </a:rPr>
              <a:t> </a:t>
            </a:r>
            <a:endParaRPr lang="en-US" altLang="ja-JP" sz="1600" dirty="0">
              <a:latin typeface="Meiryo UI" panose="020B0604030504040204" pitchFamily="50" charset="-128"/>
              <a:ea typeface="Meiryo UI" panose="020B0604030504040204" pitchFamily="50" charset="-128"/>
            </a:endParaRP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Therefore, it is necessary to clarify that “ TAX category taxable amount” (ibt-116) “and “TAX category tax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shall be categorized by tax rate. </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It can be found that same rules in EN16931-1. So, PINT rule shall also have such kinds of rules for the purpose of Tax law compliant. </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13 </a:t>
            </a:r>
          </a:p>
        </p:txBody>
      </p:sp>
      <p:sp>
        <p:nvSpPr>
          <p:cNvPr id="6" name="コンテンツ プレースホルダー 1">
            <a:extLst>
              <a:ext uri="{FF2B5EF4-FFF2-40B4-BE49-F238E27FC236}">
                <a16:creationId xmlns:a16="http://schemas.microsoft.com/office/drawing/2014/main" id="{423F73DB-FF35-4446-9AAE-646EE81873C0}"/>
              </a:ext>
            </a:extLst>
          </p:cNvPr>
          <p:cNvSpPr txBox="1">
            <a:spLocks/>
          </p:cNvSpPr>
          <p:nvPr/>
        </p:nvSpPr>
        <p:spPr>
          <a:xfrm>
            <a:off x="262851" y="3429000"/>
            <a:ext cx="11237296" cy="230187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Reference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EN16931-1</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ER-47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Each VAT Breakdown</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BG-23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defined through a VAT category code (BT-118</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ER-45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Each VAT Breakdown (BG-23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have a VAT Category taxable amount (BT-116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1800"/>
              </a:lnSpc>
              <a:buFont typeface="Arial" panose="020B0604020202020204" pitchFamily="34" charset="0"/>
              <a:buNone/>
            </a:pPr>
            <a:r>
              <a:rPr lang="en-US" altLang="ja-JP" sz="1600" dirty="0">
                <a:latin typeface="Meiryo UI" panose="020B0604030504040204" pitchFamily="50" charset="-128"/>
                <a:ea typeface="Meiryo UI" panose="020B0604030504040204" pitchFamily="50" charset="-128"/>
              </a:rPr>
              <a:t>  (ER-46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Each VAT Breakdown (BG-23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have a VAT Category tax amount (BT-117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2400"/>
              </a:lnSpc>
              <a:buNone/>
            </a:pPr>
            <a:r>
              <a:rPr lang="en-US" altLang="ja-JP" sz="1600" dirty="0">
                <a:latin typeface="Meiryo UI" panose="020B0604030504040204" pitchFamily="50" charset="-128"/>
                <a:ea typeface="Meiryo UI" panose="020B0604030504040204" pitchFamily="50" charset="-128"/>
              </a:rPr>
              <a:t>  (ER-48</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Each VAT Breakdown (BG-23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have a VAT Category rate (BT-119</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except if the Invoice is not subject to VAT. </a:t>
            </a:r>
          </a:p>
        </p:txBody>
      </p:sp>
      <p:sp>
        <p:nvSpPr>
          <p:cNvPr id="7" name="タイトル 2">
            <a:extLst>
              <a:ext uri="{FF2B5EF4-FFF2-40B4-BE49-F238E27FC236}">
                <a16:creationId xmlns:a16="http://schemas.microsoft.com/office/drawing/2014/main" id="{4E2D8D78-43CE-4459-87A4-F2029DD76B7D}"/>
              </a:ext>
            </a:extLst>
          </p:cNvPr>
          <p:cNvSpPr txBox="1">
            <a:spLocks/>
          </p:cNvSpPr>
          <p:nvPr/>
        </p:nvSpPr>
        <p:spPr>
          <a:xfrm>
            <a:off x="262851" y="430128"/>
            <a:ext cx="10930467"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4</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Show Taxable amount and Tax amount per tax rate </a:t>
            </a:r>
            <a:r>
              <a:rPr lang="ja-JP" altLang="en-US" sz="2000" dirty="0">
                <a:latin typeface="Meiryo UI" panose="020B0604030504040204" pitchFamily="50" charset="-128"/>
                <a:ea typeface="Meiryo UI" panose="020B0604030504040204" pitchFamily="50" charset="-128"/>
              </a:rPr>
              <a:t>①</a:t>
            </a:r>
          </a:p>
        </p:txBody>
      </p:sp>
    </p:spTree>
    <p:extLst>
      <p:ext uri="{BB962C8B-B14F-4D97-AF65-F5344CB8AC3E}">
        <p14:creationId xmlns:p14="http://schemas.microsoft.com/office/powerpoint/2010/main" val="377550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14</a:t>
            </a:r>
            <a:endParaRPr lang="ja-JP" altLang="en-US" dirty="0"/>
          </a:p>
        </p:txBody>
      </p:sp>
      <p:sp>
        <p:nvSpPr>
          <p:cNvPr id="6" name="コンテンツ プレースホルダー 1">
            <a:extLst>
              <a:ext uri="{FF2B5EF4-FFF2-40B4-BE49-F238E27FC236}">
                <a16:creationId xmlns:a16="http://schemas.microsoft.com/office/drawing/2014/main" id="{50FC2803-40E4-46F7-B983-C1485E744727}"/>
              </a:ext>
            </a:extLst>
          </p:cNvPr>
          <p:cNvSpPr txBox="1">
            <a:spLocks/>
          </p:cNvSpPr>
          <p:nvPr/>
        </p:nvSpPr>
        <p:spPr>
          <a:xfrm>
            <a:off x="326350" y="1265339"/>
            <a:ext cx="10877463" cy="193660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BREAKDOWN”</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ibg-23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categorized by “TAX category code”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ibt-118</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BERAKDOWN”</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ibg-23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have “TAX category taxable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“Tax category tax amount”(ibt-117).</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BREAKDOWN”</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ing-23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categorized by “TAX category rate”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ibt-119</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p:txBody>
      </p:sp>
      <p:sp>
        <p:nvSpPr>
          <p:cNvPr id="5" name="タイトル 2">
            <a:extLst>
              <a:ext uri="{FF2B5EF4-FFF2-40B4-BE49-F238E27FC236}">
                <a16:creationId xmlns:a16="http://schemas.microsoft.com/office/drawing/2014/main" id="{64BC497D-7E36-4C04-BB65-27B4E96C3C50}"/>
              </a:ext>
            </a:extLst>
          </p:cNvPr>
          <p:cNvSpPr txBox="1">
            <a:spLocks/>
          </p:cNvSpPr>
          <p:nvPr/>
        </p:nvSpPr>
        <p:spPr>
          <a:xfrm>
            <a:off x="326350" y="435365"/>
            <a:ext cx="10930467"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4</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Show Taxable amount and Tax amount per tax rate</a:t>
            </a:r>
            <a:r>
              <a:rPr lang="ja-JP" altLang="en-US" sz="2000" dirty="0">
                <a:latin typeface="Meiryo UI" panose="020B0604030504040204" pitchFamily="50" charset="-128"/>
                <a:ea typeface="Meiryo UI" panose="020B0604030504040204" pitchFamily="50" charset="-128"/>
              </a:rPr>
              <a:t>②</a:t>
            </a:r>
          </a:p>
        </p:txBody>
      </p:sp>
    </p:spTree>
    <p:extLst>
      <p:ext uri="{BB962C8B-B14F-4D97-AF65-F5344CB8AC3E}">
        <p14:creationId xmlns:p14="http://schemas.microsoft.com/office/powerpoint/2010/main" val="214100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252538"/>
            <a:ext cx="10693401" cy="3929064"/>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 case of Japan,</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 scheme” shall be “Consumption Tax”.</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 PINT rule, there is no specific rule for “Tax scheme”. So, Japan would like to propose two options.</a:t>
            </a:r>
          </a:p>
          <a:p>
            <a:pPr marL="0" indent="0">
              <a:lnSpc>
                <a:spcPts val="1600"/>
              </a:lnSpc>
              <a:buNone/>
            </a:pPr>
            <a:r>
              <a:rPr lang="ja-JP" altLang="en-US"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①　</a:t>
            </a:r>
            <a:r>
              <a:rPr lang="en-US" altLang="ja-JP" sz="1600" dirty="0">
                <a:latin typeface="Meiryo UI" panose="020B0604030504040204" pitchFamily="50" charset="-128"/>
                <a:ea typeface="Meiryo UI" panose="020B0604030504040204" pitchFamily="50" charset="-128"/>
                <a:cs typeface="Arial" panose="020B0604020202020204" pitchFamily="34" charset="0"/>
              </a:rPr>
              <a:t>Using UNECE5153</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code</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list</a:t>
            </a:r>
          </a:p>
          <a:p>
            <a:pPr marL="0" indent="0">
              <a:lnSpc>
                <a:spcPts val="16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②　</a:t>
            </a:r>
            <a:r>
              <a:rPr lang="en-US" altLang="ja-JP" sz="1600" dirty="0">
                <a:latin typeface="Meiryo UI" panose="020B0604030504040204" pitchFamily="50" charset="-128"/>
                <a:ea typeface="Meiryo UI" panose="020B0604030504040204" pitchFamily="50" charset="-128"/>
                <a:cs typeface="Arial" panose="020B0604020202020204" pitchFamily="34" charset="0"/>
              </a:rPr>
              <a:t>Using PINT</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code</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list</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Regarding with option</a:t>
            </a:r>
            <a:r>
              <a:rPr lang="ja-JP" altLang="en-US" sz="1600" dirty="0">
                <a:latin typeface="Meiryo UI" panose="020B0604030504040204" pitchFamily="50" charset="-128"/>
                <a:ea typeface="Meiryo UI" panose="020B0604030504040204" pitchFamily="50" charset="-128"/>
              </a:rPr>
              <a:t>①、</a:t>
            </a:r>
            <a:r>
              <a:rPr lang="en-US" altLang="ja-JP" sz="1600" dirty="0">
                <a:latin typeface="Meiryo UI" panose="020B0604030504040204" pitchFamily="50" charset="-128"/>
                <a:ea typeface="Meiryo UI" panose="020B0604030504040204" pitchFamily="50" charset="-128"/>
              </a:rPr>
              <a:t>it is necessary to be coded using “VAT” and after that, shall clarify that “VAT” means Consumption Tax in Japan.</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Regarding with option</a:t>
            </a:r>
            <a:r>
              <a:rPr lang="ja-JP" altLang="en-US" sz="1600" dirty="0">
                <a:latin typeface="Meiryo UI" panose="020B0604030504040204" pitchFamily="50" charset="-128"/>
                <a:ea typeface="Meiryo UI" panose="020B0604030504040204" pitchFamily="50" charset="-128"/>
              </a:rPr>
              <a:t>②、</a:t>
            </a:r>
            <a:r>
              <a:rPr lang="en-US" altLang="ja-JP" sz="1600" dirty="0">
                <a:latin typeface="Meiryo UI" panose="020B0604030504040204" pitchFamily="50" charset="-128"/>
                <a:ea typeface="Meiryo UI" panose="020B0604030504040204" pitchFamily="50" charset="-128"/>
              </a:rPr>
              <a:t>it is necessary to add “JCT (Japanese Consumption Tax) in PINT code list and shall be coded using it. </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Moreover, “TAX category code”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ibt-118</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ibt-102</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ibt-151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coded using by subset of UNCL 5305. </a:t>
            </a:r>
          </a:p>
          <a:p>
            <a:pPr marL="0" indent="0">
              <a:lnSpc>
                <a:spcPts val="2200"/>
              </a:lnSpc>
              <a:buNone/>
            </a:pPr>
            <a:endParaRPr lang="en-US" altLang="ja-JP" sz="18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15</a:t>
            </a:r>
          </a:p>
        </p:txBody>
      </p:sp>
      <p:sp>
        <p:nvSpPr>
          <p:cNvPr id="7" name="タイトル 2">
            <a:extLst>
              <a:ext uri="{FF2B5EF4-FFF2-40B4-BE49-F238E27FC236}">
                <a16:creationId xmlns:a16="http://schemas.microsoft.com/office/drawing/2014/main" id="{1489D5BE-FD5E-4BD6-8E92-F216C4EE90AE}"/>
              </a:ext>
            </a:extLst>
          </p:cNvPr>
          <p:cNvSpPr txBox="1">
            <a:spLocks noGrp="1"/>
          </p:cNvSpPr>
          <p:nvPr>
            <p:ph type="title"/>
          </p:nvPr>
        </p:nvSpPr>
        <p:spPr>
          <a:xfrm>
            <a:off x="304800" y="474580"/>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4</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Express Taxable amount and Tax amount per tax rate</a:t>
            </a:r>
            <a:r>
              <a:rPr lang="ja-JP" altLang="en-US" sz="2000" dirty="0">
                <a:latin typeface="Meiryo UI" panose="020B0604030504040204" pitchFamily="50" charset="-128"/>
                <a:ea typeface="Meiryo UI" panose="020B0604030504040204" pitchFamily="50" charset="-128"/>
              </a:rPr>
              <a:t> ③</a:t>
            </a:r>
          </a:p>
        </p:txBody>
      </p:sp>
    </p:spTree>
    <p:extLst>
      <p:ext uri="{BB962C8B-B14F-4D97-AF65-F5344CB8AC3E}">
        <p14:creationId xmlns:p14="http://schemas.microsoft.com/office/powerpoint/2010/main" val="284911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16</a:t>
            </a:r>
            <a:endParaRPr lang="ja-JP" altLang="en-US" dirty="0"/>
          </a:p>
        </p:txBody>
      </p:sp>
      <p:sp>
        <p:nvSpPr>
          <p:cNvPr id="6" name="コンテンツ プレースホルダー 1">
            <a:extLst>
              <a:ext uri="{FF2B5EF4-FFF2-40B4-BE49-F238E27FC236}">
                <a16:creationId xmlns:a16="http://schemas.microsoft.com/office/drawing/2014/main" id="{50FC2803-40E4-46F7-B983-C1485E744727}"/>
              </a:ext>
            </a:extLst>
          </p:cNvPr>
          <p:cNvSpPr txBox="1">
            <a:spLocks/>
          </p:cNvSpPr>
          <p:nvPr/>
        </p:nvSpPr>
        <p:spPr>
          <a:xfrm>
            <a:off x="304800" y="1260721"/>
            <a:ext cx="11292331" cy="379926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 BREAKDOWN”</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ibg-23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have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 scheme”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ibt-118-1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en-US" altLang="ja-JP" sz="1600" dirty="0">
                <a:latin typeface="Meiryo UI" panose="020B0604030504040204" pitchFamily="50" charset="-128"/>
                <a:ea typeface="Meiryo UI" panose="020B0604030504040204" pitchFamily="50" charset="-128"/>
              </a:rPr>
              <a:t>《Option</a:t>
            </a:r>
            <a:r>
              <a:rPr lang="ja-JP" altLang="en-US" sz="1600" dirty="0">
                <a:latin typeface="Meiryo UI" panose="020B0604030504040204" pitchFamily="50" charset="-128"/>
                <a:ea typeface="Meiryo UI" panose="020B0604030504040204" pitchFamily="50" charset="-128"/>
              </a:rPr>
              <a:t>①</a:t>
            </a:r>
            <a:r>
              <a:rPr lang="en-US" altLang="ja-JP" sz="1600" dirty="0">
                <a:latin typeface="Meiryo UI" panose="020B0604030504040204" pitchFamily="50" charset="-128"/>
                <a:ea typeface="Meiryo UI" panose="020B0604030504040204" pitchFamily="50" charset="-128"/>
              </a:rPr>
              <a:t>》</a:t>
            </a: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 scheme” (ibt-118-1) shall be used VAT in UNECE 5153 code list. The VAT shall mean Consumption Tax in Japan.</a:t>
            </a:r>
          </a:p>
          <a:p>
            <a:pPr marL="0" indent="0">
              <a:lnSpc>
                <a:spcPts val="1800"/>
              </a:lnSpc>
              <a:buFont typeface="Arial" panose="020B0604020202020204" pitchFamily="34" charset="0"/>
              <a:buNone/>
            </a:pPr>
            <a:r>
              <a:rPr lang="en-US" altLang="ja-JP" sz="1600" dirty="0">
                <a:latin typeface="Meiryo UI" panose="020B0604030504040204" pitchFamily="50" charset="-128"/>
                <a:ea typeface="Meiryo UI" panose="020B0604030504040204" pitchFamily="50" charset="-128"/>
              </a:rPr>
              <a:t>《Option</a:t>
            </a:r>
            <a:r>
              <a:rPr lang="ja-JP" altLang="en-US" sz="1600" dirty="0">
                <a:latin typeface="Meiryo UI" panose="020B0604030504040204" pitchFamily="50" charset="-128"/>
                <a:ea typeface="Meiryo UI" panose="020B0604030504040204" pitchFamily="50" charset="-128"/>
              </a:rPr>
              <a:t>②</a:t>
            </a:r>
            <a:r>
              <a:rPr lang="en-US" altLang="ja-JP" sz="1600" dirty="0">
                <a:latin typeface="Meiryo UI" panose="020B0604030504040204" pitchFamily="50" charset="-128"/>
                <a:ea typeface="Meiryo UI" panose="020B0604030504040204" pitchFamily="50" charset="-128"/>
              </a:rPr>
              <a:t>》</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 scheme” (ibt-11801) shall be used JCT in PINT code list.</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 category code”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ibt-118</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ibt-102</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ibt-151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coded using by subset of UNCL 5305.</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p:txBody>
      </p:sp>
      <p:sp>
        <p:nvSpPr>
          <p:cNvPr id="7" name="タイトル 2">
            <a:extLst>
              <a:ext uri="{FF2B5EF4-FFF2-40B4-BE49-F238E27FC236}">
                <a16:creationId xmlns:a16="http://schemas.microsoft.com/office/drawing/2014/main" id="{666895B2-757F-466E-B48F-4EC22C881972}"/>
              </a:ext>
            </a:extLst>
          </p:cNvPr>
          <p:cNvSpPr txBox="1">
            <a:spLocks noGrp="1"/>
          </p:cNvSpPr>
          <p:nvPr>
            <p:ph type="title"/>
          </p:nvPr>
        </p:nvSpPr>
        <p:spPr>
          <a:xfrm>
            <a:off x="304800" y="450406"/>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4</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Express Taxable amount and Tax amount per tax rate</a:t>
            </a:r>
            <a:r>
              <a:rPr lang="ja-JP" altLang="en-US" sz="2000" dirty="0">
                <a:latin typeface="Meiryo UI" panose="020B0604030504040204" pitchFamily="50" charset="-128"/>
                <a:ea typeface="Meiryo UI" panose="020B0604030504040204" pitchFamily="50" charset="-128"/>
              </a:rPr>
              <a:t> ③</a:t>
            </a:r>
          </a:p>
        </p:txBody>
      </p:sp>
    </p:spTree>
    <p:extLst>
      <p:ext uri="{BB962C8B-B14F-4D97-AF65-F5344CB8AC3E}">
        <p14:creationId xmlns:p14="http://schemas.microsoft.com/office/powerpoint/2010/main" val="151417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219273"/>
            <a:ext cx="10693401" cy="1774949"/>
          </a:xfrm>
        </p:spPr>
        <p:txBody>
          <a:bodyPr>
            <a:noAutofit/>
          </a:bodyPr>
          <a:lstStyle/>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Seller Tax ID (Registration number for Qualified Invoice purpose) is required on a  Qualified Invoice by Japanese Consumption Tax law. </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 seller ID would be a criterion to judge whether the it is a Qualified Invoice or not. </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Therefore, “Seller</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ID “</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ibt-031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contain Registration number for Qualified Invoice purpose in Japan.  </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17</a:t>
            </a:r>
          </a:p>
        </p:txBody>
      </p:sp>
      <p:sp>
        <p:nvSpPr>
          <p:cNvPr id="7" name="コンテンツ プレースホルダー 1">
            <a:extLst>
              <a:ext uri="{FF2B5EF4-FFF2-40B4-BE49-F238E27FC236}">
                <a16:creationId xmlns:a16="http://schemas.microsoft.com/office/drawing/2014/main" id="{01E9E759-D706-4C97-AB47-8BD4AA3B7987}"/>
              </a:ext>
            </a:extLst>
          </p:cNvPr>
          <p:cNvSpPr txBox="1">
            <a:spLocks/>
          </p:cNvSpPr>
          <p:nvPr/>
        </p:nvSpPr>
        <p:spPr>
          <a:xfrm>
            <a:off x="304800" y="3456021"/>
            <a:ext cx="11292331" cy="177494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endParaRPr lang="en-US" altLang="ja-JP" sz="1600" dirty="0">
              <a:latin typeface="Meiryo UI" panose="020B0604030504040204" pitchFamily="50" charset="-128"/>
              <a:ea typeface="Meiryo UI" panose="020B0604030504040204" pitchFamily="50" charset="-128"/>
            </a:endParaRPr>
          </a:p>
          <a:p>
            <a:pPr marL="0" indent="0">
              <a:lnSpc>
                <a:spcPts val="22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 Invoice shall have ”Seller Tax identifier”</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ibt-031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”Seller Tax identifier”</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ibt-031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a Registration number for Qualified Invoice in Japan purpose, which consists of 14 digits that starts with “t”.</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p:txBody>
      </p:sp>
      <p:sp>
        <p:nvSpPr>
          <p:cNvPr id="6" name="タイトル 2">
            <a:extLst>
              <a:ext uri="{FF2B5EF4-FFF2-40B4-BE49-F238E27FC236}">
                <a16:creationId xmlns:a16="http://schemas.microsoft.com/office/drawing/2014/main" id="{39C65E92-EE27-44B6-A187-6F34E982038C}"/>
              </a:ext>
            </a:extLst>
          </p:cNvPr>
          <p:cNvSpPr txBox="1">
            <a:spLocks/>
          </p:cNvSpPr>
          <p:nvPr/>
        </p:nvSpPr>
        <p:spPr>
          <a:xfrm>
            <a:off x="304800" y="393695"/>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5</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show Seller Tax ID</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0413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995018"/>
            <a:ext cx="10693401" cy="1251176"/>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Date of transaction is required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on a Qualified Invoice by Japanese Consumption Tax law. </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There are two ways to show it. One is shown on Document level and the other is in Invoice line.</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 any case,  it is necessary to have an invoice period start date and end date.</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18</a:t>
            </a:r>
          </a:p>
        </p:txBody>
      </p:sp>
      <p:sp>
        <p:nvSpPr>
          <p:cNvPr id="6" name="コンテンツ プレースホルダー 1">
            <a:extLst>
              <a:ext uri="{FF2B5EF4-FFF2-40B4-BE49-F238E27FC236}">
                <a16:creationId xmlns:a16="http://schemas.microsoft.com/office/drawing/2014/main" id="{1C2D7F64-69B9-40AE-B286-2732A1284414}"/>
              </a:ext>
            </a:extLst>
          </p:cNvPr>
          <p:cNvSpPr txBox="1">
            <a:spLocks/>
          </p:cNvSpPr>
          <p:nvPr/>
        </p:nvSpPr>
        <p:spPr>
          <a:xfrm>
            <a:off x="304800" y="2315028"/>
            <a:ext cx="11461315" cy="437671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 Invoice shall have “INVOICE PERIOD”</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ibg-14</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or “INVOICE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LIEN</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PERIOD”</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ibg-26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The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date shall be formatted YYYY-MM-DD.</a:t>
            </a:r>
          </a:p>
          <a:p>
            <a:pPr marL="0" indent="0">
              <a:lnSpc>
                <a:spcPts val="2400"/>
              </a:lnSpc>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”INVOICE PERIOD” (ibg-14</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have both “ Invoice period start date”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ibt-073</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“Invoice period end date”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ibt-074</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2400"/>
              </a:lnSpc>
              <a:buNone/>
            </a:pP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ibr-29</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If both Invoicing period start date (ibt-073) and Invoicing period end date (ibt-074) are given then the Invoicing period end date (ibt-135) shall be later or equal to the Invoicing line period start date (ibt-134).</a:t>
            </a:r>
            <a:endParaRPr lang="en-US" altLang="ja-JP" sz="1600" dirty="0">
              <a:latin typeface="Meiryo UI" panose="020B0604030504040204" pitchFamily="50" charset="-128"/>
              <a:ea typeface="Meiryo UI" panose="020B0604030504040204" pitchFamily="50" charset="-128"/>
            </a:endParaRP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”INVOICE LINE PERIOD” (ibg-26) shall have “Invoice line period start date”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ibt-134</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and “Invoice line period end date”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ibt-135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2400"/>
              </a:lnSpc>
              <a:buNone/>
            </a:pP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ibr-30</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If</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both</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Invoice</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line</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period</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start</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date</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(ibt-134) and Invoice line period end date (ibt-135) are given then the Invoice line period end date (ibt-135) shall be later or equal to the Invoice line period start date (ibt-134).   </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p:txBody>
      </p:sp>
      <p:sp>
        <p:nvSpPr>
          <p:cNvPr id="7" name="タイトル 2">
            <a:extLst>
              <a:ext uri="{FF2B5EF4-FFF2-40B4-BE49-F238E27FC236}">
                <a16:creationId xmlns:a16="http://schemas.microsoft.com/office/drawing/2014/main" id="{8FA3094F-731F-4DC3-8DE0-6C77A9407829}"/>
              </a:ext>
            </a:extLst>
          </p:cNvPr>
          <p:cNvSpPr txBox="1">
            <a:spLocks/>
          </p:cNvSpPr>
          <p:nvPr/>
        </p:nvSpPr>
        <p:spPr>
          <a:xfrm>
            <a:off x="304800" y="420064"/>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6</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Show date of transaction </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274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DF0532F-0388-4CD0-8009-8B2B0BD9E2CB}"/>
              </a:ext>
            </a:extLst>
          </p:cNvPr>
          <p:cNvSpPr>
            <a:spLocks noGrp="1"/>
          </p:cNvSpPr>
          <p:nvPr>
            <p:ph type="sldNum" sz="quarter" idx="4"/>
          </p:nvPr>
        </p:nvSpPr>
        <p:spPr>
          <a:xfrm>
            <a:off x="9448800" y="6492766"/>
            <a:ext cx="2743200" cy="365125"/>
          </a:xfrm>
        </p:spPr>
        <p:txBody>
          <a:bodyPr/>
          <a:lstStyle/>
          <a:p>
            <a:r>
              <a:rPr lang="ja-JP" altLang="en-US" dirty="0"/>
              <a:t>１</a:t>
            </a:r>
          </a:p>
        </p:txBody>
      </p:sp>
      <p:sp>
        <p:nvSpPr>
          <p:cNvPr id="5" name="タイトル 2">
            <a:extLst>
              <a:ext uri="{FF2B5EF4-FFF2-40B4-BE49-F238E27FC236}">
                <a16:creationId xmlns:a16="http://schemas.microsoft.com/office/drawing/2014/main" id="{A512F66C-4846-4E60-85F6-68247746E67B}"/>
              </a:ext>
            </a:extLst>
          </p:cNvPr>
          <p:cNvSpPr txBox="1">
            <a:spLocks/>
          </p:cNvSpPr>
          <p:nvPr/>
        </p:nvSpPr>
        <p:spPr>
          <a:xfrm>
            <a:off x="304800" y="441462"/>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cs typeface="Arial" panose="020B0604020202020204" pitchFamily="34" charset="0"/>
              </a:rPr>
              <a:t>Overview of Current Tax Credit system</a:t>
            </a:r>
            <a:r>
              <a:rPr lang="ja-JP" altLang="en-US" sz="2000" dirty="0">
                <a:latin typeface="Meiryo UI" panose="020B0604030504040204" pitchFamily="50" charset="-128"/>
                <a:ea typeface="Meiryo UI" panose="020B0604030504040204" pitchFamily="50" charset="-128"/>
                <a:cs typeface="Arial" panose="020B0604020202020204" pitchFamily="34" charset="0"/>
              </a:rPr>
              <a:t>（</a:t>
            </a:r>
            <a:r>
              <a:rPr lang="en-US" altLang="ja-JP" sz="2000" dirty="0">
                <a:latin typeface="Meiryo UI" panose="020B0604030504040204" pitchFamily="50" charset="-128"/>
                <a:ea typeface="Meiryo UI" panose="020B0604030504040204" pitchFamily="50" charset="-128"/>
                <a:cs typeface="Arial" panose="020B0604020202020204" pitchFamily="34" charset="0"/>
              </a:rPr>
              <a:t>current system) in Japan </a:t>
            </a:r>
            <a:endParaRPr lang="ja-JP" altLang="en-US" sz="2000" dirty="0">
              <a:latin typeface="Meiryo UI" panose="020B0604030504040204" pitchFamily="50" charset="-128"/>
              <a:ea typeface="Meiryo UI" panose="020B0604030504040204" pitchFamily="50"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C566BC6E-D14A-49D0-9234-A8A8E4A0C889}"/>
              </a:ext>
            </a:extLst>
          </p:cNvPr>
          <p:cNvSpPr txBox="1"/>
          <p:nvPr/>
        </p:nvSpPr>
        <p:spPr>
          <a:xfrm>
            <a:off x="304800" y="1076245"/>
            <a:ext cx="11647503" cy="4749698"/>
          </a:xfrm>
          <a:prstGeom prst="rect">
            <a:avLst/>
          </a:prstGeom>
          <a:noFill/>
        </p:spPr>
        <p:txBody>
          <a:bodyPr wrap="square">
            <a:spAutoFit/>
          </a:bodyPr>
          <a:lstStyle/>
          <a:p>
            <a:pPr marL="0" indent="0">
              <a:lnSpc>
                <a:spcPts val="1800"/>
              </a:lnSpc>
              <a:buNone/>
            </a:pPr>
            <a:r>
              <a:rPr lang="en-US" altLang="ja-JP" sz="1600" b="1" u="sng" dirty="0">
                <a:latin typeface="Meiryo UI" panose="020B0604030504040204" pitchFamily="50" charset="-128"/>
                <a:ea typeface="Meiryo UI" panose="020B0604030504040204" pitchFamily="50" charset="-128"/>
                <a:cs typeface="Arial" panose="020B0604020202020204" pitchFamily="34" charset="0"/>
              </a:rPr>
              <a:t>《 Document issued by a supplier to be retained for tax credit purpose》</a:t>
            </a:r>
          </a:p>
          <a:p>
            <a:pPr>
              <a:lnSpc>
                <a:spcPts val="2400"/>
              </a:lnSpc>
              <a:spcBef>
                <a:spcPts val="1000"/>
              </a:spcBef>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Japan has not adopted Invoice Based method for tax credit purpose. </a:t>
            </a:r>
          </a:p>
          <a:p>
            <a:pPr>
              <a:lnSpc>
                <a:spcPts val="2400"/>
              </a:lnSpc>
              <a:spcBef>
                <a:spcPts val="1000"/>
              </a:spcBef>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To claim of Consumption Tax paid (input Consumption Tax), a taxable business is required to retain an accounting book and a Document issued by a supplier with specific description.</a:t>
            </a:r>
          </a:p>
          <a:p>
            <a:pPr>
              <a:lnSpc>
                <a:spcPts val="2400"/>
              </a:lnSpc>
              <a:spcBef>
                <a:spcPts val="1000"/>
              </a:spcBef>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Not only a taxable business but also an exempt business can issue the Document. So, “Seller’s Identification number for tax purpose”, ”Tax rate“ and “Tax amount per tax” are not required on the Document. </a:t>
            </a:r>
          </a:p>
          <a:p>
            <a:pPr>
              <a:lnSpc>
                <a:spcPts val="2400"/>
              </a:lnSpc>
              <a:spcBef>
                <a:spcPts val="1000"/>
              </a:spcBef>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Therefore, under the current system, even a taxable transaction with an exempt business would be subject to tax credit (This seems to be unique). </a:t>
            </a:r>
          </a:p>
          <a:p>
            <a:pPr>
              <a:lnSpc>
                <a:spcPts val="2400"/>
              </a:lnSpc>
              <a:spcBef>
                <a:spcPts val="1000"/>
              </a:spcBef>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However, from October 1</a:t>
            </a:r>
            <a:r>
              <a:rPr lang="en-US" altLang="ja-JP" sz="1600" baseline="30000" dirty="0">
                <a:latin typeface="Meiryo UI" panose="020B0604030504040204" pitchFamily="50" charset="-128"/>
                <a:ea typeface="Meiryo UI" panose="020B0604030504040204" pitchFamily="50" charset="-128"/>
                <a:cs typeface="Arial" panose="020B0604020202020204" pitchFamily="34" charset="0"/>
              </a:rPr>
              <a:t>st</a:t>
            </a:r>
            <a:r>
              <a:rPr lang="en-US" altLang="ja-JP" sz="1600" dirty="0">
                <a:latin typeface="Meiryo UI" panose="020B0604030504040204" pitchFamily="50" charset="-128"/>
                <a:ea typeface="Meiryo UI" panose="020B0604030504040204" pitchFamily="50" charset="-128"/>
                <a:cs typeface="Arial" panose="020B0604020202020204" pitchFamily="34" charset="0"/>
              </a:rPr>
              <a:t> ,2023, the new system “a Qualified Invoice Based method” will be implemented for tax credit purpose instead of the current system. </a:t>
            </a:r>
          </a:p>
          <a:p>
            <a:pPr>
              <a:lnSpc>
                <a:spcPts val="2400"/>
              </a:lnSpc>
              <a:spcBef>
                <a:spcPts val="1000"/>
              </a:spcBef>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So, Transitional rule will be applicable for the designates period (from October 1</a:t>
            </a:r>
            <a:r>
              <a:rPr lang="en-US" altLang="ja-JP" sz="1600" baseline="30000" dirty="0">
                <a:latin typeface="Meiryo UI" panose="020B0604030504040204" pitchFamily="50" charset="-128"/>
                <a:ea typeface="Meiryo UI" panose="020B0604030504040204" pitchFamily="50" charset="-128"/>
                <a:cs typeface="Arial" panose="020B0604020202020204" pitchFamily="34" charset="0"/>
              </a:rPr>
              <a:t>st</a:t>
            </a:r>
            <a:r>
              <a:rPr lang="en-US" altLang="ja-JP" sz="1600" dirty="0">
                <a:latin typeface="Meiryo UI" panose="020B0604030504040204" pitchFamily="50" charset="-128"/>
                <a:ea typeface="Meiryo UI" panose="020B0604030504040204" pitchFamily="50" charset="-128"/>
                <a:cs typeface="Arial" panose="020B0604020202020204" pitchFamily="34" charset="0"/>
              </a:rPr>
              <a:t> , 2023 to September 30</a:t>
            </a:r>
            <a:r>
              <a:rPr lang="en-US" altLang="ja-JP" sz="1600" baseline="30000" dirty="0">
                <a:latin typeface="Meiryo UI" panose="020B0604030504040204" pitchFamily="50" charset="-128"/>
                <a:ea typeface="Meiryo UI" panose="020B0604030504040204" pitchFamily="50" charset="-128"/>
                <a:cs typeface="Arial" panose="020B0604020202020204" pitchFamily="34" charset="0"/>
              </a:rPr>
              <a:t>th</a:t>
            </a:r>
            <a:r>
              <a:rPr lang="en-US" altLang="ja-JP" sz="1600" dirty="0">
                <a:latin typeface="Meiryo UI" panose="020B0604030504040204" pitchFamily="50" charset="-128"/>
                <a:ea typeface="Meiryo UI" panose="020B0604030504040204" pitchFamily="50" charset="-128"/>
                <a:cs typeface="Arial" panose="020B0604020202020204" pitchFamily="34" charset="0"/>
              </a:rPr>
              <a:t> , 2029). During that period, a taxable business is allowed to recover a certain percentage of input Consumption Tax by retaining the Document (</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a Qualified Invoice) and an accounting book. </a:t>
            </a:r>
          </a:p>
        </p:txBody>
      </p:sp>
    </p:spTree>
    <p:extLst>
      <p:ext uri="{BB962C8B-B14F-4D97-AF65-F5344CB8AC3E}">
        <p14:creationId xmlns:p14="http://schemas.microsoft.com/office/powerpoint/2010/main" val="272581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114595"/>
            <a:ext cx="10693401" cy="1251176"/>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Invoice line net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ibt-131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is used to calculate “TAX category taxable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.So, it is necessary to clarify the way to calculate the amount.</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This is a technical matter, so it can be included into PINT rule.</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19</a:t>
            </a:r>
          </a:p>
        </p:txBody>
      </p:sp>
      <p:sp>
        <p:nvSpPr>
          <p:cNvPr id="6" name="コンテンツ プレースホルダー 1">
            <a:extLst>
              <a:ext uri="{FF2B5EF4-FFF2-40B4-BE49-F238E27FC236}">
                <a16:creationId xmlns:a16="http://schemas.microsoft.com/office/drawing/2014/main" id="{1C2D7F64-69B9-40AE-B286-2732A1284414}"/>
              </a:ext>
            </a:extLst>
          </p:cNvPr>
          <p:cNvSpPr txBox="1">
            <a:spLocks/>
          </p:cNvSpPr>
          <p:nvPr/>
        </p:nvSpPr>
        <p:spPr>
          <a:xfrm>
            <a:off x="304800" y="2722413"/>
            <a:ext cx="11224309" cy="204947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”Item net Price”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ibt-146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=“Item gross price”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ibt-148)</a:t>
            </a:r>
            <a:r>
              <a:rPr lang="ja-JP" altLang="en-US" sz="1600" dirty="0">
                <a:latin typeface="Meiryo UI" panose="020B0604030504040204" pitchFamily="50" charset="-128"/>
                <a:ea typeface="Meiryo UI" panose="020B0604030504040204" pitchFamily="50" charset="-128"/>
              </a:rPr>
              <a:t>　ｰ　</a:t>
            </a:r>
            <a:r>
              <a:rPr lang="en-US" altLang="ja-JP" sz="1600" dirty="0">
                <a:latin typeface="Meiryo UI" panose="020B0604030504040204" pitchFamily="50" charset="-128"/>
                <a:ea typeface="Meiryo UI" panose="020B0604030504040204" pitchFamily="50" charset="-128"/>
              </a:rPr>
              <a:t>“Item price discount”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ibt-147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2400"/>
              </a:lnSpc>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”Invoice line net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ibt-131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“Item net price”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ibt-146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“Invoiced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quantity”</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ibt-129</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“Item</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price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base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quantity”</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ibt-149</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“Invoice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line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charge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ibt-141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“Invoice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line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allowance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ibt-136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p:txBody>
      </p:sp>
      <p:sp>
        <p:nvSpPr>
          <p:cNvPr id="7" name="タイトル 2">
            <a:extLst>
              <a:ext uri="{FF2B5EF4-FFF2-40B4-BE49-F238E27FC236}">
                <a16:creationId xmlns:a16="http://schemas.microsoft.com/office/drawing/2014/main" id="{F4569238-0E58-4ABA-982D-81E2C2DBFCAF}"/>
              </a:ext>
            </a:extLst>
          </p:cNvPr>
          <p:cNvSpPr txBox="1">
            <a:spLocks/>
          </p:cNvSpPr>
          <p:nvPr/>
        </p:nvSpPr>
        <p:spPr>
          <a:xfrm>
            <a:off x="304800" y="388621"/>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7</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Clarify the method to calculate Invoice line net amount  </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449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142024"/>
            <a:ext cx="10877463" cy="1462631"/>
          </a:xfrm>
        </p:spPr>
        <p:txBody>
          <a:bodyPr>
            <a:noAutofit/>
          </a:bodyPr>
          <a:lstStyle/>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 category taxable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is required on a Qualified Invoice by Japanese Consumption Tax Law. So, it is necessary to clarify the way to calculate the amount and the calculation shall be compliant with the law.</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This may be a basic idea for VAT calculation, so it can be included into PINT rule.</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20</a:t>
            </a:r>
          </a:p>
        </p:txBody>
      </p:sp>
      <p:sp>
        <p:nvSpPr>
          <p:cNvPr id="6" name="コンテンツ プレースホルダー 1">
            <a:extLst>
              <a:ext uri="{FF2B5EF4-FFF2-40B4-BE49-F238E27FC236}">
                <a16:creationId xmlns:a16="http://schemas.microsoft.com/office/drawing/2014/main" id="{1C2D7F64-69B9-40AE-B286-2732A1284414}"/>
              </a:ext>
            </a:extLst>
          </p:cNvPr>
          <p:cNvSpPr txBox="1">
            <a:spLocks/>
          </p:cNvSpPr>
          <p:nvPr/>
        </p:nvSpPr>
        <p:spPr>
          <a:xfrm>
            <a:off x="304800" y="2960278"/>
            <a:ext cx="10877463" cy="125117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endParaRPr lang="en-US" altLang="ja-JP" sz="1600" dirty="0">
              <a:latin typeface="Meiryo UI" panose="020B0604030504040204" pitchFamily="50" charset="-128"/>
              <a:ea typeface="Meiryo UI" panose="020B0604030504040204" pitchFamily="50" charset="-128"/>
            </a:endParaRP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 category taxable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Σ</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Invoice line net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ibt-131</a:t>
            </a:r>
            <a:r>
              <a:rPr lang="ja-JP" altLang="en-US" sz="1600" dirty="0">
                <a:latin typeface="Meiryo UI" panose="020B0604030504040204" pitchFamily="50" charset="-128"/>
                <a:ea typeface="Meiryo UI" panose="020B0604030504040204" pitchFamily="50" charset="-128"/>
              </a:rPr>
              <a:t>）ｰ ”</a:t>
            </a:r>
            <a:r>
              <a:rPr lang="en-US" altLang="ja-JP" sz="1600" dirty="0">
                <a:latin typeface="Meiryo UI" panose="020B0604030504040204" pitchFamily="50" charset="-128"/>
                <a:ea typeface="Meiryo UI" panose="020B0604030504040204" pitchFamily="50" charset="-128"/>
              </a:rPr>
              <a:t>Document level allowance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ibt-092</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Document level charge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ibt-099</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p:txBody>
      </p:sp>
      <p:sp>
        <p:nvSpPr>
          <p:cNvPr id="8" name="タイトル 2">
            <a:extLst>
              <a:ext uri="{FF2B5EF4-FFF2-40B4-BE49-F238E27FC236}">
                <a16:creationId xmlns:a16="http://schemas.microsoft.com/office/drawing/2014/main" id="{B31C239D-9E45-42BA-9AA1-2818CF9A19E3}"/>
              </a:ext>
            </a:extLst>
          </p:cNvPr>
          <p:cNvSpPr txBox="1">
            <a:spLocks/>
          </p:cNvSpPr>
          <p:nvPr/>
        </p:nvSpPr>
        <p:spPr>
          <a:xfrm>
            <a:off x="304800" y="429475"/>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8</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Clarify the method to calculate TAX category taxable amount  </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005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211000"/>
            <a:ext cx="10693401" cy="1783882"/>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 category tax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is required on a Qualified Invoice by Japanese Consumption Tax Law. So, it is necessary to clarify the way to calculate the amount.</a:t>
            </a:r>
          </a:p>
          <a:p>
            <a:pPr marL="0" indent="0">
              <a:lnSpc>
                <a:spcPts val="2200"/>
              </a:lnSpc>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This may be a basic idea for VAT calculation, so it can be included into PINT rule.</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 addition to that, Japanese Consumption Tax law requires to integer the amount. So, we would like to propose one Japan rule.</a:t>
            </a:r>
          </a:p>
          <a:p>
            <a:pPr marL="0" indent="0">
              <a:lnSpc>
                <a:spcPts val="2200"/>
              </a:lnSpc>
              <a:buNone/>
            </a:pPr>
            <a:endParaRPr lang="en-US" altLang="ja-JP" sz="18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21</a:t>
            </a:r>
          </a:p>
        </p:txBody>
      </p:sp>
      <p:sp>
        <p:nvSpPr>
          <p:cNvPr id="6" name="コンテンツ プレースホルダー 1">
            <a:extLst>
              <a:ext uri="{FF2B5EF4-FFF2-40B4-BE49-F238E27FC236}">
                <a16:creationId xmlns:a16="http://schemas.microsoft.com/office/drawing/2014/main" id="{1C2D7F64-69B9-40AE-B286-2732A1284414}"/>
              </a:ext>
            </a:extLst>
          </p:cNvPr>
          <p:cNvSpPr txBox="1">
            <a:spLocks/>
          </p:cNvSpPr>
          <p:nvPr/>
        </p:nvSpPr>
        <p:spPr>
          <a:xfrm>
            <a:off x="304800" y="3380980"/>
            <a:ext cx="10877463" cy="1911456"/>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endParaRPr lang="en-US" altLang="ja-JP" sz="1600" dirty="0">
              <a:latin typeface="Meiryo UI" panose="020B0604030504040204" pitchFamily="50" charset="-128"/>
              <a:ea typeface="Meiryo UI" panose="020B0604030504040204" pitchFamily="50" charset="-128"/>
            </a:endParaRP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 category tax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“TAX category taxable amount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ibt-116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“TAX category rate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ibt-119</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÷100. </a:t>
            </a: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 category tax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ibt-117</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between the amount rounded down to integer values as floor and the amount rounded up to integer value as celling. </a:t>
            </a:r>
          </a:p>
        </p:txBody>
      </p:sp>
      <p:sp>
        <p:nvSpPr>
          <p:cNvPr id="8" name="タイトル 2">
            <a:extLst>
              <a:ext uri="{FF2B5EF4-FFF2-40B4-BE49-F238E27FC236}">
                <a16:creationId xmlns:a16="http://schemas.microsoft.com/office/drawing/2014/main" id="{0110EBE4-72E6-4CBB-94A0-63E779AE867F}"/>
              </a:ext>
            </a:extLst>
          </p:cNvPr>
          <p:cNvSpPr txBox="1">
            <a:spLocks/>
          </p:cNvSpPr>
          <p:nvPr/>
        </p:nvSpPr>
        <p:spPr>
          <a:xfrm>
            <a:off x="304800" y="455570"/>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9</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Clarify the method to calculate TAX category tax amount  </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5664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246762"/>
            <a:ext cx="10693401" cy="1103067"/>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 PINT rule, there is no specific rule for the correction of the preceding invoice.</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 general, there are some ways to correct an error or a mistake on the preceding invoice. However, Japan would like to propose to rectify the preceding invoice by issuing a new invoice.</a:t>
            </a:r>
          </a:p>
          <a:p>
            <a:pPr marL="0" indent="0">
              <a:lnSpc>
                <a:spcPts val="2200"/>
              </a:lnSpc>
              <a:buNone/>
            </a:pP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22</a:t>
            </a:r>
          </a:p>
        </p:txBody>
      </p:sp>
      <p:sp>
        <p:nvSpPr>
          <p:cNvPr id="6" name="コンテンツ プレースホルダー 1">
            <a:extLst>
              <a:ext uri="{FF2B5EF4-FFF2-40B4-BE49-F238E27FC236}">
                <a16:creationId xmlns:a16="http://schemas.microsoft.com/office/drawing/2014/main" id="{1C2D7F64-69B9-40AE-B286-2732A1284414}"/>
              </a:ext>
            </a:extLst>
          </p:cNvPr>
          <p:cNvSpPr txBox="1">
            <a:spLocks/>
          </p:cNvSpPr>
          <p:nvPr/>
        </p:nvSpPr>
        <p:spPr>
          <a:xfrm>
            <a:off x="304800" y="2877312"/>
            <a:ext cx="11355830" cy="154403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ibr-055</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Each Preceding Invoice reference (ibg-03) shall contain a Preceding Invoice reference (ibt-025).</a:t>
            </a:r>
          </a:p>
          <a:p>
            <a:pPr marL="0" indent="0">
              <a:lnSpc>
                <a:spcPts val="2400"/>
              </a:lnSpc>
              <a:buFont typeface="Arial" panose="020B0604020202020204" pitchFamily="34" charset="0"/>
              <a:buNone/>
            </a:pPr>
            <a:r>
              <a:rPr lang="ja-JP" altLang="en-US" sz="1600" dirty="0">
                <a:highlight>
                  <a:srgbClr val="F8F8F8"/>
                </a:highlight>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If a preceding Invoice is replaced by a new Invoice, “Preceding Invoice reference” (ibt-025) shall contain the number of the preceding Invoice.</a:t>
            </a:r>
          </a:p>
        </p:txBody>
      </p:sp>
      <p:sp>
        <p:nvSpPr>
          <p:cNvPr id="7" name="タイトル 2">
            <a:extLst>
              <a:ext uri="{FF2B5EF4-FFF2-40B4-BE49-F238E27FC236}">
                <a16:creationId xmlns:a16="http://schemas.microsoft.com/office/drawing/2014/main" id="{4B4D766F-9727-4CC7-9E65-60C4B473354A}"/>
              </a:ext>
            </a:extLst>
          </p:cNvPr>
          <p:cNvSpPr txBox="1">
            <a:spLocks/>
          </p:cNvSpPr>
          <p:nvPr/>
        </p:nvSpPr>
        <p:spPr>
          <a:xfrm>
            <a:off x="304800" y="417436"/>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10</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Rectify the preceding Invoice  </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753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129878"/>
            <a:ext cx="11193897" cy="3649941"/>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Under the Qualified Invoice Based method, for example, when a registered taxable business makes a sales return, it is required the registered taxable business to issue a Qualified Invoice for return by Japanese Consumption Tax Law. </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Items required on a Qualified Invoice for return are different from those of a Qualified Invoice. </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 law also allows to offset the amount of sales return against the taxable amount on a Qualified Invoice, if the Qualified Invoice meets some requirements. </a:t>
            </a:r>
          </a:p>
          <a:p>
            <a:pPr marL="0" indent="0">
              <a:lnSpc>
                <a:spcPts val="18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 requirements to be met are the followings. </a:t>
            </a:r>
          </a:p>
          <a:p>
            <a:pPr marL="0" indent="0">
              <a:lnSpc>
                <a:spcPts val="1600"/>
              </a:lnSpc>
              <a:buNone/>
            </a:pPr>
            <a:r>
              <a:rPr lang="ja-JP" altLang="en-US"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Taxable amount after offset is shown on a Qualified Invoice</a:t>
            </a:r>
          </a:p>
          <a:p>
            <a:pPr marL="0" indent="0">
              <a:lnSpc>
                <a:spcPts val="1600"/>
              </a:lnSpc>
              <a:buNone/>
            </a:pPr>
            <a:r>
              <a:rPr lang="en-US" altLang="ja-JP" sz="1600" dirty="0">
                <a:latin typeface="Meiryo UI" panose="020B0604030504040204" pitchFamily="50" charset="-128"/>
                <a:ea typeface="Meiryo UI" panose="020B0604030504040204" pitchFamily="50" charset="-128"/>
                <a:cs typeface="Arial" panose="020B0604020202020204" pitchFamily="34" charset="0"/>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 Tax amount that is calculated based on the taxable amount after offset is shown on a Qualified Invoice</a:t>
            </a:r>
          </a:p>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So, Japan would like to propose some rules for a Qualified Invoice for return. </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23</a:t>
            </a:r>
          </a:p>
        </p:txBody>
      </p:sp>
      <p:sp>
        <p:nvSpPr>
          <p:cNvPr id="8" name="タイトル 2">
            <a:extLst>
              <a:ext uri="{FF2B5EF4-FFF2-40B4-BE49-F238E27FC236}">
                <a16:creationId xmlns:a16="http://schemas.microsoft.com/office/drawing/2014/main" id="{AAFD5D5B-11D6-476E-85CA-86418A7E6E0F}"/>
              </a:ext>
            </a:extLst>
          </p:cNvPr>
          <p:cNvSpPr txBox="1">
            <a:spLocks/>
          </p:cNvSpPr>
          <p:nvPr/>
        </p:nvSpPr>
        <p:spPr>
          <a:xfrm>
            <a:off x="304800" y="414346"/>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11</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Qualified Invoice for return</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3255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24</a:t>
            </a:r>
          </a:p>
        </p:txBody>
      </p:sp>
      <p:sp>
        <p:nvSpPr>
          <p:cNvPr id="6" name="コンテンツ プレースホルダー 1">
            <a:extLst>
              <a:ext uri="{FF2B5EF4-FFF2-40B4-BE49-F238E27FC236}">
                <a16:creationId xmlns:a16="http://schemas.microsoft.com/office/drawing/2014/main" id="{1C2D7F64-69B9-40AE-B286-2732A1284414}"/>
              </a:ext>
            </a:extLst>
          </p:cNvPr>
          <p:cNvSpPr txBox="1">
            <a:spLocks/>
          </p:cNvSpPr>
          <p:nvPr/>
        </p:nvSpPr>
        <p:spPr>
          <a:xfrm>
            <a:off x="304800" y="1041626"/>
            <a:ext cx="10877463" cy="487426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Case 1</a:t>
            </a:r>
            <a:endParaRPr lang="en-US" altLang="ja-JP" sz="1600" dirty="0">
              <a:latin typeface="Meiryo UI" panose="020B0604030504040204" pitchFamily="50" charset="-128"/>
              <a:ea typeface="Meiryo UI" panose="020B0604030504040204" pitchFamily="50" charset="-128"/>
            </a:endParaRP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 is necessary to confirm whether the current data model can support a Qualified Invoice for return.</a:t>
            </a:r>
          </a:p>
          <a:p>
            <a:pPr marL="0" indent="0">
              <a:lnSpc>
                <a:spcPts val="1600"/>
              </a:lnSpc>
              <a:buNone/>
            </a:pPr>
            <a:r>
              <a:rPr lang="ja-JP" altLang="en-US"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Seller’s</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name</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”Seller</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name”</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ibt-027</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16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Seller’s Registration number for Qualified Invoice purpose </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”Seller</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identifier”</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ibt-031</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16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Date</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of</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return</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”INVOICING PERIOD”</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ibg-14</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or ”INVOICE</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LIEN</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PERIOD”</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ibg-26</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16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Date</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of</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taxable transaction returned</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”Preceding Invoice issue date”</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ibt-026</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16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Description of taxable transaction returned</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”Item</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name”</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ibt-153</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16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Taxable amount of sales return per tax rate</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”TAX</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category</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taxable amount”</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ibt-116</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16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amount</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of</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sale</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return</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per</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rate</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”TAX category tax amount”</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ibt-117</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16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rate</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”TAX category rate”</a:t>
            </a:r>
            <a:r>
              <a:rPr lang="ja-JP" altLang="en-US" sz="1600" dirty="0">
                <a:latin typeface="Meiryo UI" panose="020B0604030504040204" pitchFamily="50" charset="-128"/>
                <a:ea typeface="Meiryo UI" panose="020B0604030504040204" pitchFamily="50" charset="-128"/>
                <a:cs typeface="Arial" panose="020B0604020202020204" pitchFamily="34" charset="0"/>
              </a:rPr>
              <a:t>（</a:t>
            </a:r>
            <a:r>
              <a:rPr lang="en-US" altLang="ja-JP" sz="1600" dirty="0">
                <a:latin typeface="Meiryo UI" panose="020B0604030504040204" pitchFamily="50" charset="-128"/>
                <a:ea typeface="Meiryo UI" panose="020B0604030504040204" pitchFamily="50" charset="-128"/>
                <a:cs typeface="Arial" panose="020B0604020202020204" pitchFamily="34" charset="0"/>
              </a:rPr>
              <a:t>ibt-119)</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 general, there is a case where “Date of taxable transaction returned” is different from Invoice issue date. Note that it is necessary to hear tax authority’s opinion before confirming it as Japan rule.</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p:txBody>
      </p:sp>
      <p:sp>
        <p:nvSpPr>
          <p:cNvPr id="5" name="タイトル 2">
            <a:extLst>
              <a:ext uri="{FF2B5EF4-FFF2-40B4-BE49-F238E27FC236}">
                <a16:creationId xmlns:a16="http://schemas.microsoft.com/office/drawing/2014/main" id="{F0FBDE3C-AD29-4063-8F84-3EF3F5E68FDF}"/>
              </a:ext>
            </a:extLst>
          </p:cNvPr>
          <p:cNvSpPr txBox="1">
            <a:spLocks/>
          </p:cNvSpPr>
          <p:nvPr/>
        </p:nvSpPr>
        <p:spPr>
          <a:xfrm>
            <a:off x="304800" y="438566"/>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11</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Qualified Invoice for return</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4506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25</a:t>
            </a:r>
          </a:p>
        </p:txBody>
      </p:sp>
      <p:sp>
        <p:nvSpPr>
          <p:cNvPr id="6" name="コンテンツ プレースホルダー 1">
            <a:extLst>
              <a:ext uri="{FF2B5EF4-FFF2-40B4-BE49-F238E27FC236}">
                <a16:creationId xmlns:a16="http://schemas.microsoft.com/office/drawing/2014/main" id="{1C2D7F64-69B9-40AE-B286-2732A1284414}"/>
              </a:ext>
            </a:extLst>
          </p:cNvPr>
          <p:cNvSpPr txBox="1">
            <a:spLocks/>
          </p:cNvSpPr>
          <p:nvPr/>
        </p:nvSpPr>
        <p:spPr>
          <a:xfrm>
            <a:off x="304800" y="1207229"/>
            <a:ext cx="11179132" cy="418218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a:t>
            </a:r>
          </a:p>
          <a:p>
            <a:pPr marL="0" indent="0">
              <a:lnSpc>
                <a:spcPts val="1800"/>
              </a:lnSpc>
              <a:buFont typeface="Arial" panose="020B0604020202020204" pitchFamily="34" charset="0"/>
              <a:buNone/>
            </a:pP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ibr-55</a:t>
            </a:r>
            <a:r>
              <a:rPr lang="ja-JP" altLang="en-US" sz="1600" dirty="0">
                <a:highlight>
                  <a:srgbClr val="C0C0C0"/>
                </a:highlight>
                <a:latin typeface="Meiryo UI" panose="020B0604030504040204" pitchFamily="50" charset="-128"/>
                <a:ea typeface="Meiryo UI" panose="020B0604030504040204" pitchFamily="50" charset="-128"/>
              </a:rPr>
              <a:t>）</a:t>
            </a:r>
            <a:r>
              <a:rPr lang="en-US" altLang="ja-JP" sz="1600" dirty="0">
                <a:highlight>
                  <a:srgbClr val="C0C0C0"/>
                </a:highlight>
                <a:latin typeface="Meiryo UI" panose="020B0604030504040204" pitchFamily="50" charset="-128"/>
                <a:ea typeface="Meiryo UI" panose="020B0604030504040204" pitchFamily="50" charset="-128"/>
              </a:rPr>
              <a:t>Each Preceding Invoice reference (ibg-03) shall contain a Preceding Invoice reference</a:t>
            </a:r>
            <a:r>
              <a:rPr lang="ja-JP" altLang="en-US" sz="1600" dirty="0">
                <a:highlight>
                  <a:srgbClr val="C0C0C0"/>
                </a:highlight>
                <a:latin typeface="Meiryo UI" panose="020B0604030504040204" pitchFamily="50" charset="-128"/>
                <a:ea typeface="Meiryo UI" panose="020B0604030504040204" pitchFamily="50" charset="-128"/>
              </a:rPr>
              <a:t> </a:t>
            </a:r>
            <a:r>
              <a:rPr lang="en-US" altLang="ja-JP" sz="1600" dirty="0">
                <a:highlight>
                  <a:srgbClr val="C0C0C0"/>
                </a:highlight>
                <a:latin typeface="Meiryo UI" panose="020B0604030504040204" pitchFamily="50" charset="-128"/>
                <a:ea typeface="Meiryo UI" panose="020B0604030504040204" pitchFamily="50" charset="-128"/>
              </a:rPr>
              <a:t>(ibt-025). </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en-US" altLang="ja-JP" sz="1600" dirty="0">
                <a:latin typeface="Meiryo UI" panose="020B0604030504040204" pitchFamily="50" charset="-128"/>
                <a:ea typeface="Meiryo UI" panose="020B0604030504040204" pitchFamily="50" charset="-128"/>
              </a:rPr>
              <a:t>《option1》</a:t>
            </a:r>
          </a:p>
          <a:p>
            <a:pPr marL="0" indent="0">
              <a:lnSpc>
                <a:spcPts val="2400"/>
              </a:lnSpc>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 the case where an item required on a Qualified Invoice for return is contained, ”Preceding Invoice issue date”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ibt-026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have the invoicing period or the invoice line period of the preceding invoice.</a:t>
            </a: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en-US" altLang="ja-JP" sz="1600" dirty="0">
                <a:latin typeface="Meiryo UI" panose="020B0604030504040204" pitchFamily="50" charset="-128"/>
                <a:ea typeface="Meiryo UI" panose="020B0604030504040204" pitchFamily="50" charset="-128"/>
              </a:rPr>
              <a:t>《option2》</a:t>
            </a:r>
          </a:p>
          <a:p>
            <a:pPr marL="0" indent="0">
              <a:lnSpc>
                <a:spcPts val="24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 the case where an item required on a Qualified Invoice for return is contained, “PRECEDING INVOICE REFERENCE” (ibg-03) shall have “Preceding Invoice issue date” (ibt-026) .</a:t>
            </a:r>
          </a:p>
          <a:p>
            <a:pPr marL="0" indent="0">
              <a:lnSpc>
                <a:spcPts val="24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endParaRPr lang="en-US" altLang="ja-JP" sz="1600" dirty="0">
              <a:latin typeface="Meiryo UI" panose="020B0604030504040204" pitchFamily="50" charset="-128"/>
              <a:ea typeface="Meiryo UI" panose="020B0604030504040204" pitchFamily="50" charset="-128"/>
            </a:endParaRPr>
          </a:p>
        </p:txBody>
      </p:sp>
      <p:sp>
        <p:nvSpPr>
          <p:cNvPr id="5" name="タイトル 2">
            <a:extLst>
              <a:ext uri="{FF2B5EF4-FFF2-40B4-BE49-F238E27FC236}">
                <a16:creationId xmlns:a16="http://schemas.microsoft.com/office/drawing/2014/main" id="{1A065E17-5813-4FBF-B9B7-61BDE2A64DC1}"/>
              </a:ext>
            </a:extLst>
          </p:cNvPr>
          <p:cNvSpPr txBox="1">
            <a:spLocks/>
          </p:cNvSpPr>
          <p:nvPr/>
        </p:nvSpPr>
        <p:spPr>
          <a:xfrm>
            <a:off x="304800" y="434721"/>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rPr>
              <a:t>Proposal 11</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Qualified Invoice for return</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9013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128674"/>
            <a:ext cx="10693401" cy="4961408"/>
          </a:xfrm>
        </p:spPr>
        <p:txBody>
          <a:bodyPr>
            <a:noAutofit/>
          </a:bodyPr>
          <a:lstStyle/>
          <a:p>
            <a:pPr marL="0" indent="0">
              <a:lnSpc>
                <a:spcPts val="2200"/>
              </a:lnSpc>
              <a:buNone/>
            </a:pPr>
            <a:r>
              <a:rPr lang="en-US" altLang="ja-JP" sz="1600" b="1" u="sng" dirty="0">
                <a:latin typeface="Meiryo UI" panose="020B0604030504040204" pitchFamily="50" charset="-128"/>
                <a:ea typeface="Meiryo UI" panose="020B0604030504040204" pitchFamily="50" charset="-128"/>
                <a:cs typeface="Arial" panose="020B0604020202020204" pitchFamily="34" charset="0"/>
              </a:rPr>
              <a:t>《Qualified Invoice》</a:t>
            </a:r>
          </a:p>
          <a:p>
            <a:pPr marL="0" indent="0">
              <a:lnSpc>
                <a:spcPts val="2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The</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Qualified</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Invoice</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Based method is a tax credit system, which will be implemented from October 1, 2023. This is almost same as “Input VAT credit system” in European Countries. </a:t>
            </a:r>
          </a:p>
          <a:p>
            <a:pPr marL="0" indent="0">
              <a:lnSpc>
                <a:spcPts val="2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Under the method, in principle, a Qualified Invoice issued  by a registered taxable business (=a taxable business with the Registration number) should be retained for claiming credits of input Consumption Tax. </a:t>
            </a:r>
          </a:p>
          <a:p>
            <a:pPr marL="0" indent="0">
              <a:lnSpc>
                <a:spcPts val="2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Only a registered taxable business is allowed to issue a Qualified Invoice. This means that a taxable business without the Registration number and an exempt business aren’t allowed to issue a Qualified Invoice.</a:t>
            </a:r>
          </a:p>
          <a:p>
            <a:pPr marL="0" indent="0">
              <a:lnSpc>
                <a:spcPts val="2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In addition to that, Consumption Tax law stipulates a way to calculate “Tax amount per tax rate” required on a Qualified Invoice. It should be calculated by the following way.</a:t>
            </a:r>
          </a:p>
          <a:p>
            <a:pPr marL="0" indent="0">
              <a:lnSpc>
                <a:spcPts val="2200"/>
              </a:lnSpc>
              <a:buNone/>
            </a:pPr>
            <a:r>
              <a:rPr lang="en-US" altLang="ja-JP" sz="1600" dirty="0">
                <a:latin typeface="Meiryo UI" panose="020B0604030504040204" pitchFamily="50" charset="-128"/>
                <a:ea typeface="Meiryo UI" panose="020B0604030504040204" pitchFamily="50" charset="-128"/>
                <a:cs typeface="Arial" panose="020B0604020202020204" pitchFamily="34" charset="0"/>
              </a:rPr>
              <a:t>      Taxable amount (Consumption Tax exclusive) per tax rate X tax rate applied</a:t>
            </a:r>
          </a:p>
          <a:p>
            <a:pPr marL="0" indent="0">
              <a:lnSpc>
                <a:spcPts val="2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The “Tax amount per tax rate” required on a Qualified Invoice should be between the amount rounded down to integer values as floor and the amount rounded up to integer values as celling. </a:t>
            </a:r>
          </a:p>
          <a:p>
            <a:pPr marL="0" indent="0">
              <a:lnSpc>
                <a:spcPts val="2200"/>
              </a:lnSpc>
              <a:buNone/>
            </a:pP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2</a:t>
            </a:r>
          </a:p>
        </p:txBody>
      </p:sp>
      <p:sp>
        <p:nvSpPr>
          <p:cNvPr id="5" name="タイトル 2">
            <a:extLst>
              <a:ext uri="{FF2B5EF4-FFF2-40B4-BE49-F238E27FC236}">
                <a16:creationId xmlns:a16="http://schemas.microsoft.com/office/drawing/2014/main" id="{43F5E0EB-903B-4CFD-BDC8-89C93F3FCAAA}"/>
              </a:ext>
            </a:extLst>
          </p:cNvPr>
          <p:cNvSpPr txBox="1">
            <a:spLocks/>
          </p:cNvSpPr>
          <p:nvPr/>
        </p:nvSpPr>
        <p:spPr>
          <a:xfrm>
            <a:off x="304800" y="412465"/>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cs typeface="Arial" panose="020B0604020202020204" pitchFamily="34" charset="0"/>
              </a:rPr>
              <a:t>Overview of Qualified Invoice Based method in Japan </a:t>
            </a:r>
            <a:endParaRPr lang="ja-JP" altLang="en-US" sz="2000" dirty="0">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200668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ja-JP" altLang="en-US" dirty="0"/>
              <a:t>３</a:t>
            </a:r>
            <a:endParaRPr lang="en-US" altLang="ja-JP" dirty="0"/>
          </a:p>
        </p:txBody>
      </p:sp>
      <p:sp>
        <p:nvSpPr>
          <p:cNvPr id="5" name="タイトル 2">
            <a:extLst>
              <a:ext uri="{FF2B5EF4-FFF2-40B4-BE49-F238E27FC236}">
                <a16:creationId xmlns:a16="http://schemas.microsoft.com/office/drawing/2014/main" id="{43F5E0EB-903B-4CFD-BDC8-89C93F3FCAAA}"/>
              </a:ext>
            </a:extLst>
          </p:cNvPr>
          <p:cNvSpPr txBox="1">
            <a:spLocks/>
          </p:cNvSpPr>
          <p:nvPr/>
        </p:nvSpPr>
        <p:spPr>
          <a:xfrm>
            <a:off x="304799" y="412465"/>
            <a:ext cx="11194473"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cs typeface="Arial" panose="020B0604020202020204" pitchFamily="34" charset="0"/>
              </a:rPr>
              <a:t>The difference of requirements to apply input tax credit </a:t>
            </a:r>
            <a:endParaRPr lang="ja-JP" altLang="en-US" sz="2000" dirty="0">
              <a:latin typeface="Meiryo UI" panose="020B0604030504040204" pitchFamily="50" charset="-128"/>
              <a:ea typeface="Meiryo UI" panose="020B0604030504040204" pitchFamily="50" charset="-128"/>
              <a:cs typeface="Arial" panose="020B0604020202020204" pitchFamily="34" charset="0"/>
            </a:endParaRPr>
          </a:p>
        </p:txBody>
      </p:sp>
      <p:graphicFrame>
        <p:nvGraphicFramePr>
          <p:cNvPr id="6" name="表 6">
            <a:extLst>
              <a:ext uri="{FF2B5EF4-FFF2-40B4-BE49-F238E27FC236}">
                <a16:creationId xmlns:a16="http://schemas.microsoft.com/office/drawing/2014/main" id="{E7F2C39E-CBE4-4832-A734-6958719C6500}"/>
              </a:ext>
            </a:extLst>
          </p:cNvPr>
          <p:cNvGraphicFramePr>
            <a:graphicFrameLocks noGrp="1"/>
          </p:cNvGraphicFramePr>
          <p:nvPr>
            <p:extLst>
              <p:ext uri="{D42A27DB-BD31-4B8C-83A1-F6EECF244321}">
                <p14:modId xmlns:p14="http://schemas.microsoft.com/office/powerpoint/2010/main" val="2158997537"/>
              </p:ext>
            </p:extLst>
          </p:nvPr>
        </p:nvGraphicFramePr>
        <p:xfrm>
          <a:off x="381741" y="1569803"/>
          <a:ext cx="11353060" cy="3680878"/>
        </p:xfrm>
        <a:graphic>
          <a:graphicData uri="http://schemas.openxmlformats.org/drawingml/2006/table">
            <a:tbl>
              <a:tblPr firstRow="1" bandRow="1">
                <a:tableStyleId>{5C22544A-7EE6-4342-B048-85BDC9FD1C3A}</a:tableStyleId>
              </a:tblPr>
              <a:tblGrid>
                <a:gridCol w="3386247">
                  <a:extLst>
                    <a:ext uri="{9D8B030D-6E8A-4147-A177-3AD203B41FA5}">
                      <a16:colId xmlns:a16="http://schemas.microsoft.com/office/drawing/2014/main" val="3959481778"/>
                    </a:ext>
                  </a:extLst>
                </a:gridCol>
                <a:gridCol w="7966813">
                  <a:extLst>
                    <a:ext uri="{9D8B030D-6E8A-4147-A177-3AD203B41FA5}">
                      <a16:colId xmlns:a16="http://schemas.microsoft.com/office/drawing/2014/main" val="2038577493"/>
                    </a:ext>
                  </a:extLst>
                </a:gridCol>
              </a:tblGrid>
              <a:tr h="383688">
                <a:tc>
                  <a:txBody>
                    <a:bodyPr/>
                    <a:lstStyle/>
                    <a:p>
                      <a:pPr algn="ctr"/>
                      <a:r>
                        <a:rPr kumimoji="1" lang="en-US" altLang="ja-JP" dirty="0"/>
                        <a:t>Current System</a:t>
                      </a:r>
                    </a:p>
                  </a:txBody>
                  <a:tcPr/>
                </a:tc>
                <a:tc>
                  <a:txBody>
                    <a:bodyPr/>
                    <a:lstStyle/>
                    <a:p>
                      <a:pPr algn="ctr"/>
                      <a:r>
                        <a:rPr kumimoji="1" lang="en-US" altLang="ja-JP" dirty="0"/>
                        <a:t>The Qualified Invoice Based method</a:t>
                      </a:r>
                      <a:endParaRPr kumimoji="1" lang="ja-JP" altLang="en-US" dirty="0"/>
                    </a:p>
                  </a:txBody>
                  <a:tcPr/>
                </a:tc>
                <a:extLst>
                  <a:ext uri="{0D108BD9-81ED-4DB2-BD59-A6C34878D82A}">
                    <a16:rowId xmlns:a16="http://schemas.microsoft.com/office/drawing/2014/main" val="3341542980"/>
                  </a:ext>
                </a:extLst>
              </a:tr>
              <a:tr h="767350">
                <a:tc>
                  <a:txBody>
                    <a:bodyPr/>
                    <a:lstStyle/>
                    <a:p>
                      <a:pPr algn="ctr"/>
                      <a:r>
                        <a:rPr kumimoji="1" lang="en-US" altLang="ja-JP" sz="1600" dirty="0">
                          <a:latin typeface="Meiryo UI" panose="020B0604030504040204" pitchFamily="50" charset="-128"/>
                          <a:ea typeface="Meiryo UI" panose="020B0604030504040204" pitchFamily="50" charset="-128"/>
                        </a:rPr>
                        <a:t>Accounting</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Book</a:t>
                      </a:r>
                      <a:r>
                        <a:rPr kumimoji="1" lang="ja-JP" altLang="en-US" sz="1600" dirty="0">
                          <a:latin typeface="Meiryo UI" panose="020B0604030504040204" pitchFamily="50" charset="-128"/>
                          <a:ea typeface="Meiryo UI" panose="020B0604030504040204" pitchFamily="50" charset="-128"/>
                        </a:rPr>
                        <a:t> </a:t>
                      </a:r>
                      <a:endParaRPr kumimoji="1" lang="en-US" altLang="ja-JP" sz="1600" dirty="0">
                        <a:latin typeface="Meiryo UI" panose="020B0604030504040204" pitchFamily="50" charset="-128"/>
                        <a:ea typeface="Meiryo UI" panose="020B0604030504040204" pitchFamily="50" charset="-128"/>
                      </a:endParaRPr>
                    </a:p>
                    <a:p>
                      <a:pPr algn="ctr"/>
                      <a:r>
                        <a:rPr kumimoji="1" lang="en-US" altLang="ja-JP" sz="1600" dirty="0">
                          <a:latin typeface="Meiryo UI" panose="020B0604030504040204" pitchFamily="50" charset="-128"/>
                          <a:ea typeface="Meiryo UI" panose="020B0604030504040204" pitchFamily="50" charset="-128"/>
                        </a:rPr>
                        <a:t>with specific descriptions</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600" dirty="0">
                          <a:latin typeface="Meiryo UI" panose="020B0604030504040204" pitchFamily="50" charset="-128"/>
                          <a:ea typeface="Meiryo UI" panose="020B0604030504040204" pitchFamily="50" charset="-128"/>
                        </a:rPr>
                        <a:t>Accounting</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Book</a:t>
                      </a:r>
                    </a:p>
                    <a:p>
                      <a:pPr algn="ctr"/>
                      <a:r>
                        <a:rPr kumimoji="1" lang="en-US" altLang="ja-JP" sz="1600" dirty="0">
                          <a:latin typeface="Meiryo UI" panose="020B0604030504040204" pitchFamily="50" charset="-128"/>
                          <a:ea typeface="Meiryo UI" panose="020B0604030504040204" pitchFamily="50" charset="-128"/>
                        </a:rPr>
                        <a:t>with specific descriptions</a:t>
                      </a:r>
                      <a:endParaRPr kumimoji="1" lang="ja-JP" altLang="en-US" sz="16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92830716"/>
                  </a:ext>
                </a:extLst>
              </a:tr>
              <a:tr h="958638">
                <a:tc>
                  <a:txBody>
                    <a:bodyPr/>
                    <a:lstStyle/>
                    <a:p>
                      <a:pPr algn="ctr"/>
                      <a:r>
                        <a:rPr kumimoji="1" lang="en-US" altLang="ja-JP" sz="1600" dirty="0">
                          <a:latin typeface="Meiryo UI" panose="020B0604030504040204" pitchFamily="50" charset="-128"/>
                          <a:ea typeface="Meiryo UI" panose="020B0604030504040204" pitchFamily="50" charset="-128"/>
                        </a:rPr>
                        <a:t>Documents issued by a supplier</a:t>
                      </a:r>
                    </a:p>
                    <a:p>
                      <a:pPr algn="ctr"/>
                      <a:r>
                        <a:rPr kumimoji="1" lang="en-US" altLang="ja-JP" sz="1600" dirty="0">
                          <a:latin typeface="Meiryo UI" panose="020B0604030504040204" pitchFamily="50" charset="-128"/>
                          <a:ea typeface="Meiryo UI" panose="020B0604030504040204" pitchFamily="50" charset="-128"/>
                        </a:rPr>
                        <a:t>with specific descriptions</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600" b="1" u="sng" dirty="0">
                          <a:latin typeface="Meiryo UI" panose="020B0604030504040204" pitchFamily="50" charset="-128"/>
                          <a:ea typeface="Meiryo UI" panose="020B0604030504040204" pitchFamily="50" charset="-128"/>
                        </a:rPr>
                        <a:t>（</a:t>
                      </a:r>
                      <a:r>
                        <a:rPr kumimoji="1" lang="en-US" altLang="ja-JP" sz="1600" b="1" u="sng" dirty="0">
                          <a:latin typeface="Meiryo UI" panose="020B0604030504040204" pitchFamily="50" charset="-128"/>
                          <a:ea typeface="Meiryo UI" panose="020B0604030504040204" pitchFamily="50" charset="-128"/>
                        </a:rPr>
                        <a:t>Principle)</a:t>
                      </a:r>
                    </a:p>
                    <a:p>
                      <a:pPr algn="l"/>
                      <a:endParaRPr kumimoji="1" lang="en-US" altLang="ja-JP" sz="1600" b="1" u="sng" dirty="0">
                        <a:latin typeface="Meiryo UI" panose="020B0604030504040204" pitchFamily="50" charset="-128"/>
                        <a:ea typeface="Meiryo UI" panose="020B0604030504040204" pitchFamily="50" charset="-128"/>
                      </a:endParaRPr>
                    </a:p>
                    <a:p>
                      <a:pPr algn="l"/>
                      <a:r>
                        <a:rPr kumimoji="1" lang="en-US" altLang="ja-JP" sz="1600" dirty="0">
                          <a:latin typeface="Meiryo UI" panose="020B0604030504040204" pitchFamily="50" charset="-128"/>
                          <a:ea typeface="Meiryo UI" panose="020B0604030504040204" pitchFamily="50" charset="-128"/>
                        </a:rPr>
                        <a:t>A Qualified Invoice issued by a Registered taxable business</a:t>
                      </a:r>
                    </a:p>
                    <a:p>
                      <a:pPr algn="ctr"/>
                      <a:endParaRPr kumimoji="1" lang="en-US" altLang="ja-JP" sz="1600" dirty="0">
                        <a:latin typeface="Meiryo UI" panose="020B0604030504040204" pitchFamily="50" charset="-128"/>
                        <a:ea typeface="Meiryo UI" panose="020B0604030504040204" pitchFamily="50" charset="-128"/>
                      </a:endParaRPr>
                    </a:p>
                    <a:p>
                      <a:pPr algn="l"/>
                      <a:r>
                        <a:rPr kumimoji="1" lang="ja-JP" altLang="en-US" sz="1600" b="1" u="sng" dirty="0">
                          <a:latin typeface="Meiryo UI" panose="020B0604030504040204" pitchFamily="50" charset="-128"/>
                          <a:ea typeface="Meiryo UI" panose="020B0604030504040204" pitchFamily="50" charset="-128"/>
                        </a:rPr>
                        <a:t>（</a:t>
                      </a:r>
                      <a:r>
                        <a:rPr kumimoji="1" lang="en-US" altLang="ja-JP" sz="1600" b="1" u="sng" dirty="0">
                          <a:latin typeface="Meiryo UI" panose="020B0604030504040204" pitchFamily="50" charset="-128"/>
                          <a:ea typeface="Meiryo UI" panose="020B0604030504040204" pitchFamily="50" charset="-128"/>
                        </a:rPr>
                        <a:t>Transitional rule)</a:t>
                      </a:r>
                    </a:p>
                    <a:p>
                      <a:pPr algn="l"/>
                      <a:endParaRPr kumimoji="1" lang="en-US" altLang="ja-JP" sz="1600" dirty="0">
                        <a:latin typeface="Meiryo UI" panose="020B0604030504040204" pitchFamily="50" charset="-128"/>
                        <a:ea typeface="Meiryo UI" panose="020B0604030504040204" pitchFamily="50" charset="-128"/>
                      </a:endParaRPr>
                    </a:p>
                    <a:p>
                      <a:pPr algn="l"/>
                      <a:r>
                        <a:rPr kumimoji="1" lang="en-US" altLang="ja-JP" sz="1600" dirty="0">
                          <a:latin typeface="Meiryo UI" panose="020B0604030504040204" pitchFamily="50" charset="-128"/>
                          <a:ea typeface="Meiryo UI" panose="020B0604030504040204" pitchFamily="50" charset="-128"/>
                        </a:rPr>
                        <a:t>Documents issued </a:t>
                      </a:r>
                    </a:p>
                    <a:p>
                      <a:pPr algn="l"/>
                      <a:r>
                        <a:rPr kumimoji="1" lang="en-US" altLang="ja-JP" sz="1600" dirty="0">
                          <a:latin typeface="Meiryo UI" panose="020B0604030504040204" pitchFamily="50" charset="-128"/>
                          <a:ea typeface="Meiryo UI" panose="020B0604030504040204" pitchFamily="50" charset="-128"/>
                        </a:rPr>
                        <a:t>by a supplier</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except a Registered taxable business) with specific descriptions</a:t>
                      </a:r>
                      <a:endParaRPr kumimoji="1" lang="ja-JP" altLang="en-US" sz="1600" dirty="0">
                        <a:latin typeface="Meiryo UI" panose="020B0604030504040204" pitchFamily="50" charset="-128"/>
                        <a:ea typeface="Meiryo UI" panose="020B0604030504040204" pitchFamily="50" charset="-128"/>
                      </a:endParaRPr>
                    </a:p>
                    <a:p>
                      <a:pPr algn="l"/>
                      <a:endParaRPr kumimoji="1" lang="en-US" altLang="ja-JP" sz="1600" dirty="0">
                        <a:latin typeface="Meiryo UI" panose="020B0604030504040204" pitchFamily="50" charset="-128"/>
                        <a:ea typeface="Meiryo UI" panose="020B0604030504040204" pitchFamily="50" charset="-128"/>
                      </a:endParaRPr>
                    </a:p>
                    <a:p>
                      <a:pPr algn="l"/>
                      <a:endParaRPr kumimoji="1" lang="en-US" altLang="ja-JP" sz="16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942603392"/>
                  </a:ext>
                </a:extLst>
              </a:tr>
            </a:tbl>
          </a:graphicData>
        </a:graphic>
      </p:graphicFrame>
      <p:sp>
        <p:nvSpPr>
          <p:cNvPr id="10" name="コンテンツ プレースホルダー 1">
            <a:extLst>
              <a:ext uri="{FF2B5EF4-FFF2-40B4-BE49-F238E27FC236}">
                <a16:creationId xmlns:a16="http://schemas.microsoft.com/office/drawing/2014/main" id="{7735F0E2-3CF6-4BBD-9E5E-C46ABE4124B0}"/>
              </a:ext>
            </a:extLst>
          </p:cNvPr>
          <p:cNvSpPr>
            <a:spLocks noGrp="1"/>
          </p:cNvSpPr>
          <p:nvPr>
            <p:ph idx="1"/>
          </p:nvPr>
        </p:nvSpPr>
        <p:spPr>
          <a:xfrm>
            <a:off x="215899" y="1005896"/>
            <a:ext cx="10693401" cy="365125"/>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In order to apply input tax credits, a taxable business should retain the followings.</a:t>
            </a:r>
          </a:p>
        </p:txBody>
      </p:sp>
    </p:spTree>
    <p:extLst>
      <p:ext uri="{BB962C8B-B14F-4D97-AF65-F5344CB8AC3E}">
        <p14:creationId xmlns:p14="http://schemas.microsoft.com/office/powerpoint/2010/main" val="196524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4</a:t>
            </a:r>
          </a:p>
        </p:txBody>
      </p:sp>
      <p:sp>
        <p:nvSpPr>
          <p:cNvPr id="5" name="タイトル 2">
            <a:extLst>
              <a:ext uri="{FF2B5EF4-FFF2-40B4-BE49-F238E27FC236}">
                <a16:creationId xmlns:a16="http://schemas.microsoft.com/office/drawing/2014/main" id="{43F5E0EB-903B-4CFD-BDC8-89C93F3FCAAA}"/>
              </a:ext>
            </a:extLst>
          </p:cNvPr>
          <p:cNvSpPr txBox="1">
            <a:spLocks/>
          </p:cNvSpPr>
          <p:nvPr/>
        </p:nvSpPr>
        <p:spPr>
          <a:xfrm>
            <a:off x="304800" y="412465"/>
            <a:ext cx="11679382"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cs typeface="Arial" panose="020B0604020202020204" pitchFamily="34" charset="0"/>
              </a:rPr>
              <a:t>The difference of items required on the Document and a Qualified Invoice </a:t>
            </a:r>
            <a:endParaRPr lang="ja-JP" altLang="en-US" sz="2000" dirty="0">
              <a:latin typeface="Meiryo UI" panose="020B0604030504040204" pitchFamily="50" charset="-128"/>
              <a:ea typeface="Meiryo UI" panose="020B0604030504040204" pitchFamily="50" charset="-128"/>
              <a:cs typeface="Arial" panose="020B0604020202020204" pitchFamily="34" charset="0"/>
            </a:endParaRPr>
          </a:p>
        </p:txBody>
      </p:sp>
      <p:graphicFrame>
        <p:nvGraphicFramePr>
          <p:cNvPr id="6" name="表 6">
            <a:extLst>
              <a:ext uri="{FF2B5EF4-FFF2-40B4-BE49-F238E27FC236}">
                <a16:creationId xmlns:a16="http://schemas.microsoft.com/office/drawing/2014/main" id="{E7F2C39E-CBE4-4832-A734-6958719C6500}"/>
              </a:ext>
            </a:extLst>
          </p:cNvPr>
          <p:cNvGraphicFramePr>
            <a:graphicFrameLocks noGrp="1"/>
          </p:cNvGraphicFramePr>
          <p:nvPr>
            <p:extLst>
              <p:ext uri="{D42A27DB-BD31-4B8C-83A1-F6EECF244321}">
                <p14:modId xmlns:p14="http://schemas.microsoft.com/office/powerpoint/2010/main" val="2744057826"/>
              </p:ext>
            </p:extLst>
          </p:nvPr>
        </p:nvGraphicFramePr>
        <p:xfrm>
          <a:off x="464127" y="1595120"/>
          <a:ext cx="11263745" cy="4084320"/>
        </p:xfrm>
        <a:graphic>
          <a:graphicData uri="http://schemas.openxmlformats.org/drawingml/2006/table">
            <a:tbl>
              <a:tblPr firstRow="1" bandRow="1">
                <a:tableStyleId>{5C22544A-7EE6-4342-B048-85BDC9FD1C3A}</a:tableStyleId>
              </a:tblPr>
              <a:tblGrid>
                <a:gridCol w="4765965">
                  <a:extLst>
                    <a:ext uri="{9D8B030D-6E8A-4147-A177-3AD203B41FA5}">
                      <a16:colId xmlns:a16="http://schemas.microsoft.com/office/drawing/2014/main" val="3774103957"/>
                    </a:ext>
                  </a:extLst>
                </a:gridCol>
                <a:gridCol w="2272145">
                  <a:extLst>
                    <a:ext uri="{9D8B030D-6E8A-4147-A177-3AD203B41FA5}">
                      <a16:colId xmlns:a16="http://schemas.microsoft.com/office/drawing/2014/main" val="3959481778"/>
                    </a:ext>
                  </a:extLst>
                </a:gridCol>
                <a:gridCol w="4225635">
                  <a:extLst>
                    <a:ext uri="{9D8B030D-6E8A-4147-A177-3AD203B41FA5}">
                      <a16:colId xmlns:a16="http://schemas.microsoft.com/office/drawing/2014/main" val="2038577493"/>
                    </a:ext>
                  </a:extLst>
                </a:gridCol>
              </a:tblGrid>
              <a:tr h="370840">
                <a:tc>
                  <a:txBody>
                    <a:bodyPr/>
                    <a:lstStyle/>
                    <a:p>
                      <a:endParaRPr kumimoji="1" lang="ja-JP" altLang="en-US" dirty="0"/>
                    </a:p>
                  </a:txBody>
                  <a:tcPr/>
                </a:tc>
                <a:tc>
                  <a:txBody>
                    <a:bodyPr/>
                    <a:lstStyle/>
                    <a:p>
                      <a:r>
                        <a:rPr kumimoji="1" lang="en-US" altLang="ja-JP" dirty="0"/>
                        <a:t>Current System</a:t>
                      </a:r>
                    </a:p>
                  </a:txBody>
                  <a:tcPr/>
                </a:tc>
                <a:tc>
                  <a:txBody>
                    <a:bodyPr/>
                    <a:lstStyle/>
                    <a:p>
                      <a:r>
                        <a:rPr kumimoji="1" lang="en-US" altLang="ja-JP" dirty="0"/>
                        <a:t>The Qualified Invoice Based method</a:t>
                      </a:r>
                      <a:endParaRPr kumimoji="1" lang="ja-JP" altLang="en-US" dirty="0"/>
                    </a:p>
                  </a:txBody>
                  <a:tcPr/>
                </a:tc>
                <a:extLst>
                  <a:ext uri="{0D108BD9-81ED-4DB2-BD59-A6C34878D82A}">
                    <a16:rowId xmlns:a16="http://schemas.microsoft.com/office/drawing/2014/main" val="3341542980"/>
                  </a:ext>
                </a:extLst>
              </a:tr>
              <a:tr h="370840">
                <a:tc>
                  <a:txBody>
                    <a:bodyPr/>
                    <a:lstStyle/>
                    <a:p>
                      <a:r>
                        <a:rPr kumimoji="1" lang="en-US" altLang="ja-JP" sz="1600" b="1" dirty="0">
                          <a:latin typeface="Meiryo UI" panose="020B0604030504040204" pitchFamily="50" charset="-128"/>
                          <a:ea typeface="Meiryo UI" panose="020B0604030504040204" pitchFamily="50" charset="-128"/>
                        </a:rPr>
                        <a:t>Name of Seller</a:t>
                      </a:r>
                      <a:endParaRPr kumimoji="1" lang="ja-JP" altLang="en-US" sz="16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nchor="ctr"/>
                </a:tc>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nchor="ctr"/>
                </a:tc>
                <a:extLst>
                  <a:ext uri="{0D108BD9-81ED-4DB2-BD59-A6C34878D82A}">
                    <a16:rowId xmlns:a16="http://schemas.microsoft.com/office/drawing/2014/main" val="492830716"/>
                  </a:ext>
                </a:extLst>
              </a:tr>
              <a:tr h="370840">
                <a:tc>
                  <a:txBody>
                    <a:bodyPr/>
                    <a:lstStyle/>
                    <a:p>
                      <a:r>
                        <a:rPr kumimoji="1" lang="en-US" altLang="ja-JP" sz="1600" b="1" dirty="0">
                          <a:latin typeface="Meiryo UI" panose="020B0604030504040204" pitchFamily="50" charset="-128"/>
                          <a:ea typeface="Meiryo UI" panose="020B0604030504040204" pitchFamily="50" charset="-128"/>
                        </a:rPr>
                        <a:t>Seller’ Registration number for Qualified Invoice purpose</a:t>
                      </a:r>
                      <a:endParaRPr kumimoji="1" lang="ja-JP" altLang="en-US" sz="1600" b="1"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nchor="ctr"/>
                </a:tc>
                <a:extLst>
                  <a:ext uri="{0D108BD9-81ED-4DB2-BD59-A6C34878D82A}">
                    <a16:rowId xmlns:a16="http://schemas.microsoft.com/office/drawing/2014/main" val="1942603392"/>
                  </a:ext>
                </a:extLst>
              </a:tr>
              <a:tr h="370840">
                <a:tc>
                  <a:txBody>
                    <a:bodyPr/>
                    <a:lstStyle/>
                    <a:p>
                      <a:r>
                        <a:rPr kumimoji="1" lang="en-US" altLang="ja-JP" sz="1600" b="1" dirty="0">
                          <a:latin typeface="Meiryo UI" panose="020B0604030504040204" pitchFamily="50" charset="-128"/>
                          <a:ea typeface="Meiryo UI" panose="020B0604030504040204" pitchFamily="50" charset="-128"/>
                        </a:rPr>
                        <a:t>Date</a:t>
                      </a:r>
                      <a:r>
                        <a:rPr kumimoji="1" lang="ja-JP" altLang="en-US" sz="1600" b="1" dirty="0">
                          <a:latin typeface="Meiryo UI" panose="020B0604030504040204" pitchFamily="50" charset="-128"/>
                          <a:ea typeface="Meiryo UI" panose="020B0604030504040204" pitchFamily="50" charset="-128"/>
                        </a:rPr>
                        <a:t> </a:t>
                      </a:r>
                      <a:r>
                        <a:rPr kumimoji="1" lang="en-US" altLang="ja-JP" sz="1600" b="1" dirty="0">
                          <a:latin typeface="Meiryo UI" panose="020B0604030504040204" pitchFamily="50" charset="-128"/>
                          <a:ea typeface="Meiryo UI" panose="020B0604030504040204" pitchFamily="50" charset="-128"/>
                        </a:rPr>
                        <a:t>of taxable transaction</a:t>
                      </a:r>
                      <a:endParaRPr kumimoji="1" lang="ja-JP" altLang="en-US" sz="16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nchor="ctr"/>
                </a:tc>
                <a:extLst>
                  <a:ext uri="{0D108BD9-81ED-4DB2-BD59-A6C34878D82A}">
                    <a16:rowId xmlns:a16="http://schemas.microsoft.com/office/drawing/2014/main" val="4288080523"/>
                  </a:ext>
                </a:extLst>
              </a:tr>
              <a:tr h="370840">
                <a:tc>
                  <a:txBody>
                    <a:bodyPr/>
                    <a:lstStyle/>
                    <a:p>
                      <a:r>
                        <a:rPr kumimoji="1" lang="en-US" altLang="ja-JP" sz="1600" b="1" dirty="0">
                          <a:latin typeface="Meiryo UI" panose="020B0604030504040204" pitchFamily="50" charset="-128"/>
                          <a:ea typeface="Meiryo UI" panose="020B0604030504040204" pitchFamily="50" charset="-128"/>
                        </a:rPr>
                        <a:t>Description of taxable transaction</a:t>
                      </a:r>
                    </a:p>
                    <a:p>
                      <a:r>
                        <a:rPr kumimoji="1" lang="en-US" altLang="ja-JP" sz="1200" b="0" dirty="0">
                          <a:latin typeface="Meiryo UI" panose="020B0604030504040204" pitchFamily="50" charset="-128"/>
                          <a:ea typeface="Meiryo UI" panose="020B0604030504040204" pitchFamily="50" charset="-128"/>
                        </a:rPr>
                        <a:t>※If the taxable transaction is subject to the reduced tax rate, a statement clarifying this must be included.</a:t>
                      </a:r>
                      <a:endParaRPr kumimoji="1" lang="ja-JP" altLang="en-US" sz="12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nchor="ctr"/>
                </a:tc>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nchor="ctr"/>
                </a:tc>
                <a:extLst>
                  <a:ext uri="{0D108BD9-81ED-4DB2-BD59-A6C34878D82A}">
                    <a16:rowId xmlns:a16="http://schemas.microsoft.com/office/drawing/2014/main" val="1749985728"/>
                  </a:ext>
                </a:extLst>
              </a:tr>
              <a:tr h="370840">
                <a:tc>
                  <a:txBody>
                    <a:bodyPr/>
                    <a:lstStyle/>
                    <a:p>
                      <a:r>
                        <a:rPr kumimoji="1" lang="en-US" altLang="ja-JP" sz="1600" b="1" dirty="0">
                          <a:latin typeface="Meiryo UI" panose="020B0604030504040204" pitchFamily="50" charset="-128"/>
                          <a:ea typeface="Meiryo UI" panose="020B0604030504040204" pitchFamily="50" charset="-128"/>
                        </a:rPr>
                        <a:t>Taxable amount per tax rate</a:t>
                      </a:r>
                      <a:endParaRPr kumimoji="1" lang="ja-JP" altLang="en-US" sz="16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 </a:t>
                      </a:r>
                      <a:endParaRPr kumimoji="1" lang="en-US" altLang="ja-JP" sz="1600" dirty="0">
                        <a:latin typeface="Meiryo UI" panose="020B0604030504040204" pitchFamily="50" charset="-128"/>
                        <a:ea typeface="Meiryo UI" panose="020B0604030504040204" pitchFamily="50" charset="-128"/>
                      </a:endParaRPr>
                    </a:p>
                    <a:p>
                      <a:pPr algn="ctr"/>
                      <a:r>
                        <a:rPr kumimoji="1" lang="en-US" altLang="ja-JP" sz="1600" dirty="0">
                          <a:latin typeface="Meiryo UI" panose="020B0604030504040204" pitchFamily="50" charset="-128"/>
                          <a:ea typeface="Meiryo UI" panose="020B0604030504040204" pitchFamily="50" charset="-128"/>
                        </a:rPr>
                        <a:t>(tax inclusive)</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tax inclusive or exclusive)</a:t>
                      </a:r>
                    </a:p>
                  </a:txBody>
                  <a:tcPr anchor="ctr"/>
                </a:tc>
                <a:extLst>
                  <a:ext uri="{0D108BD9-81ED-4DB2-BD59-A6C34878D82A}">
                    <a16:rowId xmlns:a16="http://schemas.microsoft.com/office/drawing/2014/main" val="1876709148"/>
                  </a:ext>
                </a:extLst>
              </a:tr>
              <a:tr h="370840">
                <a:tc>
                  <a:txBody>
                    <a:bodyPr/>
                    <a:lstStyle/>
                    <a:p>
                      <a:r>
                        <a:rPr kumimoji="1" lang="en-US" altLang="ja-JP" sz="1600" b="1" dirty="0">
                          <a:latin typeface="Meiryo UI" panose="020B0604030504040204" pitchFamily="50" charset="-128"/>
                          <a:ea typeface="Meiryo UI" panose="020B0604030504040204" pitchFamily="50" charset="-128"/>
                        </a:rPr>
                        <a:t>Tax amount per tax rate</a:t>
                      </a:r>
                      <a:endParaRPr kumimoji="1" lang="ja-JP" altLang="en-US" sz="1600" b="1"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nchor="ctr"/>
                </a:tc>
                <a:extLst>
                  <a:ext uri="{0D108BD9-81ED-4DB2-BD59-A6C34878D82A}">
                    <a16:rowId xmlns:a16="http://schemas.microsoft.com/office/drawing/2014/main" val="2804688810"/>
                  </a:ext>
                </a:extLst>
              </a:tr>
              <a:tr h="370840">
                <a:tc>
                  <a:txBody>
                    <a:bodyPr/>
                    <a:lstStyle/>
                    <a:p>
                      <a:r>
                        <a:rPr kumimoji="1" lang="en-US" altLang="ja-JP" sz="1600" b="1" dirty="0">
                          <a:latin typeface="Meiryo UI" panose="020B0604030504040204" pitchFamily="50" charset="-128"/>
                          <a:ea typeface="Meiryo UI" panose="020B0604030504040204" pitchFamily="50" charset="-128"/>
                        </a:rPr>
                        <a:t>Tax rate</a:t>
                      </a:r>
                      <a:endParaRPr kumimoji="1" lang="ja-JP" altLang="en-US" sz="1600" b="1"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385348315"/>
                  </a:ext>
                </a:extLst>
              </a:tr>
              <a:tr h="370840">
                <a:tc>
                  <a:txBody>
                    <a:bodyPr/>
                    <a:lstStyle/>
                    <a:p>
                      <a:r>
                        <a:rPr kumimoji="1" lang="en-US" altLang="ja-JP" sz="1600" b="1" dirty="0">
                          <a:latin typeface="Meiryo UI" panose="020B0604030504040204" pitchFamily="50" charset="-128"/>
                          <a:ea typeface="Meiryo UI" panose="020B0604030504040204" pitchFamily="50" charset="-128"/>
                        </a:rPr>
                        <a:t>Name of buyer/purchaser</a:t>
                      </a:r>
                      <a:endParaRPr kumimoji="1" lang="ja-JP" altLang="en-US" sz="16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nchor="ctr"/>
                </a:tc>
                <a:tc>
                  <a:txBody>
                    <a:bodyPr/>
                    <a:lstStyle/>
                    <a:p>
                      <a:pPr algn="ct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852377171"/>
                  </a:ext>
                </a:extLst>
              </a:tr>
            </a:tbl>
          </a:graphicData>
        </a:graphic>
      </p:graphicFrame>
      <p:sp>
        <p:nvSpPr>
          <p:cNvPr id="10" name="コンテンツ プレースホルダー 1">
            <a:extLst>
              <a:ext uri="{FF2B5EF4-FFF2-40B4-BE49-F238E27FC236}">
                <a16:creationId xmlns:a16="http://schemas.microsoft.com/office/drawing/2014/main" id="{7735F0E2-3CF6-4BBD-9E5E-C46ABE4124B0}"/>
              </a:ext>
            </a:extLst>
          </p:cNvPr>
          <p:cNvSpPr>
            <a:spLocks noGrp="1"/>
          </p:cNvSpPr>
          <p:nvPr>
            <p:ph idx="1"/>
          </p:nvPr>
        </p:nvSpPr>
        <p:spPr>
          <a:xfrm>
            <a:off x="215899" y="1005896"/>
            <a:ext cx="10693401" cy="365125"/>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Items required on the Document and a Qualified Invoice are the followings.</a:t>
            </a:r>
          </a:p>
          <a:p>
            <a:pPr marL="0" indent="0">
              <a:lnSpc>
                <a:spcPts val="2200"/>
              </a:lnSpc>
              <a:buNone/>
            </a:pP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99648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932698"/>
            <a:ext cx="11290300" cy="2381498"/>
          </a:xfrm>
        </p:spPr>
        <p:txBody>
          <a:bodyPr>
            <a:noAutofit/>
          </a:bodyPr>
          <a:lstStyle/>
          <a:p>
            <a:pPr marL="0" indent="0">
              <a:lnSpc>
                <a:spcPts val="1800"/>
              </a:lnSpc>
              <a:buNone/>
            </a:pPr>
            <a:r>
              <a:rPr lang="en-US" altLang="ja-JP" sz="1600" b="1" u="sng" dirty="0">
                <a:latin typeface="Meiryo UI" panose="020B0604030504040204" pitchFamily="50" charset="-128"/>
                <a:ea typeface="Meiryo UI" panose="020B0604030504040204" pitchFamily="50" charset="-128"/>
                <a:cs typeface="Arial" panose="020B0604020202020204" pitchFamily="34" charset="0"/>
              </a:rPr>
              <a:t>《 Invoice to correct an error or a mistake》</a:t>
            </a:r>
          </a:p>
          <a:p>
            <a:pPr marL="0" indent="0">
              <a:lnSpc>
                <a:spcPts val="24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If there is an error or a mistake on a Qualified Invoice issued, Consumption Tax law requires the issuer (a registered taxable business) to correct it.</a:t>
            </a:r>
          </a:p>
          <a:p>
            <a:pPr marL="0" indent="0">
              <a:lnSpc>
                <a:spcPts val="24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The law doesn’t stipulate the way to correct. Therefore, in practice, “issuing a correction document” and “issuing a new Qualified Invoice” would be options.</a:t>
            </a:r>
          </a:p>
          <a:p>
            <a:pPr marL="0" indent="0">
              <a:lnSpc>
                <a:spcPts val="2400"/>
              </a:lnSpc>
              <a:buNone/>
            </a:pPr>
            <a:r>
              <a:rPr lang="en-US" altLang="ja-JP" sz="1200" dirty="0">
                <a:latin typeface="Meiryo UI" panose="020B0604030504040204" pitchFamily="50" charset="-128"/>
                <a:ea typeface="Meiryo UI" panose="020B0604030504040204" pitchFamily="50" charset="-128"/>
                <a:cs typeface="Arial" panose="020B0604020202020204" pitchFamily="34" charset="0"/>
              </a:rPr>
              <a:t>※Note that “issuing a new Qualified Invoice” to rectify the preceding invoice shall be ruled as Japan rule.</a:t>
            </a:r>
          </a:p>
          <a:p>
            <a:pPr marL="0" indent="0">
              <a:lnSpc>
                <a:spcPts val="2400"/>
              </a:lnSpc>
              <a:buNone/>
            </a:pPr>
            <a:endParaRPr lang="en-US" altLang="ja-JP" sz="1600" b="1" u="sng"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ja-JP" altLang="en-US" dirty="0"/>
              <a:t>５</a:t>
            </a:r>
            <a:endParaRPr lang="en-US" altLang="ja-JP" dirty="0"/>
          </a:p>
        </p:txBody>
      </p:sp>
      <p:sp>
        <p:nvSpPr>
          <p:cNvPr id="5" name="タイトル 2">
            <a:extLst>
              <a:ext uri="{FF2B5EF4-FFF2-40B4-BE49-F238E27FC236}">
                <a16:creationId xmlns:a16="http://schemas.microsoft.com/office/drawing/2014/main" id="{20908C51-3819-4C7B-875C-73D5A822CACE}"/>
              </a:ext>
            </a:extLst>
          </p:cNvPr>
          <p:cNvSpPr txBox="1">
            <a:spLocks/>
          </p:cNvSpPr>
          <p:nvPr/>
        </p:nvSpPr>
        <p:spPr>
          <a:xfrm>
            <a:off x="304800" y="452530"/>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cs typeface="Arial" panose="020B0604020202020204" pitchFamily="34" charset="0"/>
              </a:rPr>
              <a:t>Overview of Qualified Invoice Based method in Japan </a:t>
            </a:r>
            <a:endParaRPr lang="ja-JP" altLang="en-US" sz="2000" dirty="0">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38057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800" y="1034120"/>
            <a:ext cx="10693401" cy="5737258"/>
          </a:xfrm>
        </p:spPr>
        <p:txBody>
          <a:bodyPr>
            <a:noAutofit/>
          </a:bodyPr>
          <a:lstStyle/>
          <a:p>
            <a:pPr marL="0" indent="0">
              <a:lnSpc>
                <a:spcPts val="1800"/>
              </a:lnSpc>
              <a:buNone/>
            </a:pPr>
            <a:r>
              <a:rPr lang="en-US" altLang="ja-JP" sz="1600" b="1" u="sng" dirty="0">
                <a:latin typeface="Meiryo UI" panose="020B0604030504040204" pitchFamily="50" charset="-128"/>
                <a:ea typeface="Meiryo UI" panose="020B0604030504040204" pitchFamily="50" charset="-128"/>
                <a:cs typeface="Arial" panose="020B0604020202020204" pitchFamily="34" charset="0"/>
              </a:rPr>
              <a:t>《Qualified Invoice for return》</a:t>
            </a:r>
          </a:p>
          <a:p>
            <a:pPr marL="0" indent="0">
              <a:lnSpc>
                <a:spcPts val="24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For example, when a registered taxable business makes an allowance or returns sales (sales return), it is required to issue a Qualified Invoice for return. </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Items required on a Qualified Invoice for return are the followings.</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Name of seller</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Seller’s Registration number for Qualified Invoice purpose </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Date of sales return</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Date of taxable transaction returned</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Description of taxable transaction returned </a:t>
            </a:r>
          </a:p>
          <a:p>
            <a:pPr marL="0" indent="0">
              <a:lnSpc>
                <a:spcPts val="1200"/>
              </a:lnSpc>
              <a:buNone/>
            </a:pPr>
            <a:r>
              <a:rPr lang="en-US" altLang="ja-JP" sz="1400" dirty="0">
                <a:latin typeface="Meiryo UI" panose="020B0604030504040204" pitchFamily="50" charset="-128"/>
                <a:ea typeface="Meiryo UI" panose="020B0604030504040204" pitchFamily="50" charset="-128"/>
                <a:cs typeface="Arial" panose="020B0604020202020204" pitchFamily="34" charset="0"/>
              </a:rPr>
              <a:t>   </a:t>
            </a:r>
            <a:r>
              <a:rPr lang="ja-JP" altLang="en-US" sz="1400" dirty="0">
                <a:latin typeface="Meiryo UI" panose="020B0604030504040204" pitchFamily="50" charset="-128"/>
                <a:ea typeface="Meiryo UI" panose="020B0604030504040204" pitchFamily="50" charset="-128"/>
                <a:cs typeface="Arial" panose="020B0604020202020204" pitchFamily="34" charset="0"/>
              </a:rPr>
              <a:t>　　</a:t>
            </a:r>
            <a:r>
              <a:rPr lang="en-US" altLang="ja-JP" sz="1400" dirty="0">
                <a:latin typeface="Meiryo UI" panose="020B0604030504040204" pitchFamily="50" charset="-128"/>
                <a:ea typeface="Meiryo UI" panose="020B0604030504040204" pitchFamily="50" charset="-128"/>
                <a:cs typeface="Arial" panose="020B0604020202020204" pitchFamily="34" charset="0"/>
              </a:rPr>
              <a:t>  </a:t>
            </a:r>
            <a:r>
              <a:rPr lang="en-US" altLang="ja-JP" sz="1200" dirty="0">
                <a:latin typeface="Meiryo UI" panose="020B0604030504040204" pitchFamily="50" charset="-128"/>
                <a:ea typeface="Meiryo UI" panose="020B0604030504040204" pitchFamily="50" charset="-128"/>
                <a:cs typeface="Arial" panose="020B0604020202020204" pitchFamily="34" charset="0"/>
              </a:rPr>
              <a:t>※If the taxable transaction is subject to the reduced tax rate, a statement clarifying this must be  included.  </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Taxable amount of sales return per tax rate</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Tax amount of sales return per tax rate</a:t>
            </a:r>
          </a:p>
          <a:p>
            <a:pPr marL="0" indent="0">
              <a:lnSpc>
                <a:spcPts val="12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rate</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6</a:t>
            </a:r>
          </a:p>
        </p:txBody>
      </p:sp>
      <p:sp>
        <p:nvSpPr>
          <p:cNvPr id="5" name="タイトル 2">
            <a:extLst>
              <a:ext uri="{FF2B5EF4-FFF2-40B4-BE49-F238E27FC236}">
                <a16:creationId xmlns:a16="http://schemas.microsoft.com/office/drawing/2014/main" id="{A2B0337A-B470-4E44-938F-7AAAB6785E50}"/>
              </a:ext>
            </a:extLst>
          </p:cNvPr>
          <p:cNvSpPr txBox="1">
            <a:spLocks/>
          </p:cNvSpPr>
          <p:nvPr/>
        </p:nvSpPr>
        <p:spPr>
          <a:xfrm>
            <a:off x="304800" y="458446"/>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cs typeface="Arial" panose="020B0604020202020204" pitchFamily="34" charset="0"/>
              </a:rPr>
              <a:t>Overview of Qualified Invoice Based method in Japan </a:t>
            </a:r>
            <a:endParaRPr lang="ja-JP" altLang="en-US" sz="2000" dirty="0">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101079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04799" y="1071243"/>
            <a:ext cx="11502501" cy="4151921"/>
          </a:xfrm>
        </p:spPr>
        <p:txBody>
          <a:bodyPr>
            <a:noAutofit/>
          </a:bodyPr>
          <a:lstStyle/>
          <a:p>
            <a:pPr marL="0" indent="0">
              <a:lnSpc>
                <a:spcPts val="1800"/>
              </a:lnSpc>
              <a:buNone/>
            </a:pPr>
            <a:r>
              <a:rPr lang="en-US" altLang="ja-JP" sz="1600" b="1" u="sng" dirty="0">
                <a:latin typeface="Meiryo UI" panose="020B0604030504040204" pitchFamily="50" charset="-128"/>
                <a:ea typeface="Meiryo UI" panose="020B0604030504040204" pitchFamily="50" charset="-128"/>
                <a:cs typeface="Arial" panose="020B0604020202020204" pitchFamily="34" charset="0"/>
              </a:rPr>
              <a:t>《 Key Points 》</a:t>
            </a:r>
          </a:p>
          <a:p>
            <a:pPr marL="0" indent="0">
              <a:lnSpc>
                <a:spcPts val="24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A basic idea of our proposal is to comply with a Qualified Invoice in Japan and Japanese Consumption Tax law. </a:t>
            </a:r>
          </a:p>
          <a:p>
            <a:pPr marL="0" indent="0">
              <a:lnSpc>
                <a:spcPts val="24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To comply with those, </a:t>
            </a:r>
          </a:p>
          <a:p>
            <a:pPr marL="0" indent="0">
              <a:lnSpc>
                <a:spcPts val="1600"/>
              </a:lnSpc>
              <a:buNone/>
            </a:pPr>
            <a:r>
              <a:rPr lang="en-US" altLang="ja-JP" sz="1600" dirty="0">
                <a:latin typeface="Meiryo UI" panose="020B0604030504040204" pitchFamily="50" charset="-128"/>
                <a:ea typeface="Meiryo UI" panose="020B0604030504040204" pitchFamily="50" charset="-128"/>
                <a:cs typeface="Arial" panose="020B0604020202020204" pitchFamily="34" charset="0"/>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 amount on a Qualified Invoice should be shown in JPY</a:t>
            </a:r>
          </a:p>
          <a:p>
            <a:pPr marL="0" indent="0">
              <a:lnSpc>
                <a:spcPts val="1600"/>
              </a:lnSpc>
              <a:buNone/>
            </a:pPr>
            <a:r>
              <a:rPr lang="en-US" altLang="ja-JP" sz="1600" dirty="0">
                <a:latin typeface="Meiryo UI" panose="020B0604030504040204" pitchFamily="50" charset="-128"/>
                <a:ea typeface="Meiryo UI" panose="020B0604030504040204" pitchFamily="50" charset="-128"/>
                <a:cs typeface="Arial" panose="020B0604020202020204" pitchFamily="34" charset="0"/>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Taxable amount  and Tax amount should be shown per tax rate </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24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Under the Qualified Invoice Based method, there are some kinds of a Qualified Invoice to be supported.</a:t>
            </a:r>
          </a:p>
          <a:p>
            <a:pPr marL="0" indent="0">
              <a:lnSpc>
                <a:spcPts val="1600"/>
              </a:lnSpc>
              <a:buNone/>
            </a:pPr>
            <a:r>
              <a:rPr lang="en-US" altLang="ja-JP" sz="1600" dirty="0">
                <a:latin typeface="Meiryo UI" panose="020B0604030504040204" pitchFamily="50" charset="-128"/>
                <a:ea typeface="Meiryo UI" panose="020B0604030504040204" pitchFamily="50" charset="-128"/>
                <a:cs typeface="Arial" panose="020B0604020202020204" pitchFamily="34" charset="0"/>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a Qualified Invoice</a:t>
            </a:r>
          </a:p>
          <a:p>
            <a:pPr marL="0" indent="0">
              <a:lnSpc>
                <a:spcPts val="1600"/>
              </a:lnSpc>
              <a:buNone/>
            </a:pPr>
            <a:r>
              <a:rPr lang="en-US" altLang="ja-JP" sz="1600" dirty="0">
                <a:latin typeface="Meiryo UI" panose="020B0604030504040204" pitchFamily="50" charset="-128"/>
                <a:ea typeface="Meiryo UI" panose="020B0604030504040204" pitchFamily="50" charset="-128"/>
                <a:cs typeface="Arial" panose="020B0604020202020204" pitchFamily="34" charset="0"/>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a Qualified Invoice issued to correct an error or a mistake on the preceding Qualified Invoice</a:t>
            </a:r>
          </a:p>
          <a:p>
            <a:pPr marL="0" indent="0">
              <a:lnSpc>
                <a:spcPts val="1600"/>
              </a:lnSpc>
              <a:buNone/>
            </a:pPr>
            <a:r>
              <a:rPr lang="en-US" altLang="ja-JP" sz="1600" dirty="0">
                <a:latin typeface="Meiryo UI" panose="020B0604030504040204" pitchFamily="50" charset="-128"/>
                <a:ea typeface="Meiryo UI" panose="020B0604030504040204" pitchFamily="50" charset="-128"/>
                <a:cs typeface="Arial" panose="020B0604020202020204" pitchFamily="34" charset="0"/>
              </a:rPr>
              <a:t>    </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a Qualified Invoice for return </a:t>
            </a:r>
            <a:r>
              <a:rPr lang="ja-JP" altLang="en-US" sz="1600" dirty="0">
                <a:latin typeface="Meiryo UI" panose="020B0604030504040204" pitchFamily="50" charset="-128"/>
                <a:ea typeface="Meiryo UI" panose="020B0604030504040204" pitchFamily="50" charset="-128"/>
                <a:cs typeface="Arial" panose="020B0604020202020204" pitchFamily="34" charset="0"/>
              </a:rPr>
              <a:t>　</a:t>
            </a:r>
            <a:endParaRPr lang="en-US" altLang="ja-JP" sz="1600" dirty="0">
              <a:latin typeface="Meiryo UI" panose="020B0604030504040204" pitchFamily="50" charset="-128"/>
              <a:ea typeface="Meiryo UI" panose="020B0604030504040204" pitchFamily="50" charset="-128"/>
              <a:cs typeface="Arial" panose="020B0604020202020204" pitchFamily="34" charset="0"/>
            </a:endParaRPr>
          </a:p>
          <a:p>
            <a:pPr marL="0" indent="0">
              <a:lnSpc>
                <a:spcPts val="2400"/>
              </a:lnSpc>
              <a:buNone/>
            </a:pPr>
            <a:r>
              <a:rPr lang="ja-JP" altLang="en-US" sz="1600" dirty="0">
                <a:latin typeface="Meiryo UI" panose="020B0604030504040204" pitchFamily="50" charset="-128"/>
                <a:ea typeface="Meiryo UI" panose="020B0604030504040204" pitchFamily="50" charset="-128"/>
                <a:cs typeface="Arial" panose="020B0604020202020204" pitchFamily="34" charset="0"/>
              </a:rPr>
              <a:t>○ </a:t>
            </a:r>
            <a:r>
              <a:rPr lang="en-US" altLang="ja-JP" sz="1600" dirty="0">
                <a:latin typeface="Meiryo UI" panose="020B0604030504040204" pitchFamily="50" charset="-128"/>
                <a:ea typeface="Meiryo UI" panose="020B0604030504040204" pitchFamily="50" charset="-128"/>
                <a:cs typeface="Arial" panose="020B0604020202020204" pitchFamily="34" charset="0"/>
              </a:rPr>
              <a:t>In addition to the above, in the next stage, Document in the current system, issued by an exempt business or a taxable business without the Registration number for Qualified Invoice purpose, should be supported.  </a:t>
            </a:r>
          </a:p>
          <a:p>
            <a:pPr marL="0" indent="0">
              <a:lnSpc>
                <a:spcPts val="2400"/>
              </a:lnSpc>
              <a:buNone/>
            </a:pPr>
            <a:endParaRPr lang="en-US" altLang="ja-JP" sz="1600" b="1" u="sng"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92875"/>
            <a:ext cx="2743200" cy="365125"/>
          </a:xfrm>
        </p:spPr>
        <p:txBody>
          <a:bodyPr/>
          <a:lstStyle/>
          <a:p>
            <a:r>
              <a:rPr lang="en-US" altLang="ja-JP" dirty="0"/>
              <a:t>7</a:t>
            </a:r>
          </a:p>
        </p:txBody>
      </p:sp>
      <p:sp>
        <p:nvSpPr>
          <p:cNvPr id="5" name="タイトル 2">
            <a:extLst>
              <a:ext uri="{FF2B5EF4-FFF2-40B4-BE49-F238E27FC236}">
                <a16:creationId xmlns:a16="http://schemas.microsoft.com/office/drawing/2014/main" id="{20908C51-3819-4C7B-875C-73D5A822CACE}"/>
              </a:ext>
            </a:extLst>
          </p:cNvPr>
          <p:cNvSpPr txBox="1">
            <a:spLocks/>
          </p:cNvSpPr>
          <p:nvPr/>
        </p:nvSpPr>
        <p:spPr>
          <a:xfrm>
            <a:off x="304800" y="452530"/>
            <a:ext cx="10515600" cy="3693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en-US" altLang="ja-JP" sz="2000" dirty="0">
                <a:latin typeface="Meiryo UI" panose="020B0604030504040204" pitchFamily="50" charset="-128"/>
                <a:ea typeface="Meiryo UI" panose="020B0604030504040204" pitchFamily="50" charset="-128"/>
                <a:cs typeface="Arial" panose="020B0604020202020204" pitchFamily="34" charset="0"/>
              </a:rPr>
              <a:t> Basic idea of our proposal </a:t>
            </a:r>
            <a:endParaRPr lang="ja-JP" altLang="en-US" sz="2000" dirty="0">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265495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C805ABD-007C-4FAA-9D80-9A14E33380D2}"/>
              </a:ext>
            </a:extLst>
          </p:cNvPr>
          <p:cNvSpPr>
            <a:spLocks noGrp="1"/>
          </p:cNvSpPr>
          <p:nvPr>
            <p:ph idx="1"/>
          </p:nvPr>
        </p:nvSpPr>
        <p:spPr>
          <a:xfrm>
            <a:off x="316565" y="895047"/>
            <a:ext cx="11181565" cy="3025790"/>
          </a:xfrm>
        </p:spPr>
        <p:txBody>
          <a:bodyPr>
            <a:noAutofit/>
          </a:bodyPr>
          <a:lstStyle/>
          <a:p>
            <a:pPr marL="0" indent="0">
              <a:lnSpc>
                <a:spcPts val="2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 amount per tax rate” is required on a Qualified Invoice. </a:t>
            </a:r>
          </a:p>
          <a:p>
            <a:pPr marL="0" indent="0">
              <a:lnSpc>
                <a:spcPts val="12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 amount per tax rate” is used in calculating “Input Tax amount” and “Output Tax Amount”. </a:t>
            </a:r>
          </a:p>
          <a:p>
            <a:pPr marL="0" indent="0">
              <a:lnSpc>
                <a:spcPts val="1200"/>
              </a:lnSpc>
              <a:buNone/>
            </a:pPr>
            <a:r>
              <a:rPr lang="en-US" altLang="ja-JP" sz="1600" dirty="0">
                <a:latin typeface="Meiryo UI" panose="020B0604030504040204" pitchFamily="50" charset="-128"/>
                <a:ea typeface="Meiryo UI" panose="020B0604030504040204" pitchFamily="50" charset="-128"/>
              </a:rPr>
              <a:t>Therefore, the law requires to show Tax amount per tax rate in JPY.</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“Tax amount per tax rate” required on a Qualified Invoice can be presented by “TAX category tax amount”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ibt-117) which is</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defined by ”Invoice currency code” </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ibt-005</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So,</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in</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case where “Invoice currency code” (ibt-005) is JPY,</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there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is no problem.</a:t>
            </a:r>
          </a:p>
          <a:p>
            <a:pPr marL="0" indent="0">
              <a:lnSpc>
                <a:spcPts val="2400"/>
              </a:lnSpc>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However, if the “Invoice currency code” is not JPY, there would be problematic since the “Tax category tax amount” is not shown in JPY.  In that case, “Tax accounting currency”</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ibt-006</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shall be coded by</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JPY</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and</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the new Business Term shall be created to show “TAX category tax amount in Tax accounting currency”. </a:t>
            </a:r>
          </a:p>
        </p:txBody>
      </p:sp>
      <p:sp>
        <p:nvSpPr>
          <p:cNvPr id="3" name="タイトル 2">
            <a:extLst>
              <a:ext uri="{FF2B5EF4-FFF2-40B4-BE49-F238E27FC236}">
                <a16:creationId xmlns:a16="http://schemas.microsoft.com/office/drawing/2014/main" id="{FE64990A-88D7-48A1-BEB6-D3C4F36E1267}"/>
              </a:ext>
            </a:extLst>
          </p:cNvPr>
          <p:cNvSpPr>
            <a:spLocks noGrp="1"/>
          </p:cNvSpPr>
          <p:nvPr>
            <p:ph type="title"/>
          </p:nvPr>
        </p:nvSpPr>
        <p:spPr>
          <a:xfrm>
            <a:off x="316565" y="428733"/>
            <a:ext cx="11281775" cy="369332"/>
          </a:xfrm>
        </p:spPr>
        <p:txBody>
          <a:bodyPr/>
          <a:lstStyle/>
          <a:p>
            <a:r>
              <a:rPr lang="en-US" altLang="ja-JP" sz="2000" dirty="0">
                <a:latin typeface="Meiryo UI" panose="020B0604030504040204" pitchFamily="50" charset="-128"/>
                <a:ea typeface="Meiryo UI" panose="020B0604030504040204" pitchFamily="50" charset="-128"/>
                <a:cs typeface="Arial" panose="020B0604020202020204" pitchFamily="34" charset="0"/>
              </a:rPr>
              <a:t>Proposal 1</a:t>
            </a:r>
            <a:r>
              <a:rPr lang="ja-JP" altLang="en-US" sz="2000" dirty="0">
                <a:latin typeface="Meiryo UI" panose="020B0604030504040204" pitchFamily="50" charset="-128"/>
                <a:ea typeface="Meiryo UI" panose="020B0604030504040204" pitchFamily="50" charset="-128"/>
                <a:cs typeface="Arial" panose="020B0604020202020204" pitchFamily="34" charset="0"/>
              </a:rPr>
              <a:t>　</a:t>
            </a:r>
            <a:r>
              <a:rPr lang="en-US" altLang="ja-JP" sz="2000" dirty="0">
                <a:latin typeface="Meiryo UI" panose="020B0604030504040204" pitchFamily="50" charset="-128"/>
                <a:ea typeface="Meiryo UI" panose="020B0604030504040204" pitchFamily="50" charset="-128"/>
                <a:cs typeface="Arial" panose="020B0604020202020204" pitchFamily="34" charset="0"/>
              </a:rPr>
              <a:t>Show “Tax category tax amount” in Tax accounting currency</a:t>
            </a:r>
            <a:r>
              <a:rPr lang="ja-JP" altLang="en-US" sz="2000" dirty="0">
                <a:latin typeface="Meiryo UI" panose="020B0604030504040204" pitchFamily="50" charset="-128"/>
                <a:ea typeface="Meiryo UI" panose="020B0604030504040204" pitchFamily="50" charset="-128"/>
                <a:cs typeface="Arial" panose="020B0604020202020204" pitchFamily="34" charset="0"/>
              </a:rPr>
              <a:t>（</a:t>
            </a:r>
            <a:r>
              <a:rPr lang="en-US" altLang="ja-JP" sz="2000" dirty="0">
                <a:latin typeface="Meiryo UI" panose="020B0604030504040204" pitchFamily="50" charset="-128"/>
                <a:ea typeface="Meiryo UI" panose="020B0604030504040204" pitchFamily="50" charset="-128"/>
                <a:cs typeface="Arial" panose="020B0604020202020204" pitchFamily="34" charset="0"/>
              </a:rPr>
              <a:t>JPY</a:t>
            </a:r>
            <a:r>
              <a:rPr lang="ja-JP" altLang="en-US" sz="2000" dirty="0">
                <a:latin typeface="Meiryo UI" panose="020B0604030504040204" pitchFamily="50" charset="-128"/>
                <a:ea typeface="Meiryo UI" panose="020B0604030504040204" pitchFamily="50" charset="-128"/>
                <a:cs typeface="Arial" panose="020B0604020202020204" pitchFamily="34" charset="0"/>
              </a:rPr>
              <a:t>）</a:t>
            </a:r>
          </a:p>
        </p:txBody>
      </p:sp>
      <p:sp>
        <p:nvSpPr>
          <p:cNvPr id="4" name="スライド番号プレースホルダー 3">
            <a:extLst>
              <a:ext uri="{FF2B5EF4-FFF2-40B4-BE49-F238E27FC236}">
                <a16:creationId xmlns:a16="http://schemas.microsoft.com/office/drawing/2014/main" id="{F4B5AEB3-62F3-4077-B22C-4B339940813C}"/>
              </a:ext>
            </a:extLst>
          </p:cNvPr>
          <p:cNvSpPr>
            <a:spLocks noGrp="1"/>
          </p:cNvSpPr>
          <p:nvPr>
            <p:ph type="sldNum" sz="quarter" idx="4"/>
          </p:nvPr>
        </p:nvSpPr>
        <p:spPr>
          <a:xfrm>
            <a:off x="9448800" y="6459685"/>
            <a:ext cx="2743200" cy="365125"/>
          </a:xfrm>
        </p:spPr>
        <p:txBody>
          <a:bodyPr/>
          <a:lstStyle/>
          <a:p>
            <a:r>
              <a:rPr lang="en-US" altLang="ja-JP" dirty="0"/>
              <a:t>8</a:t>
            </a:r>
          </a:p>
        </p:txBody>
      </p:sp>
      <p:sp>
        <p:nvSpPr>
          <p:cNvPr id="5" name="コンテンツ プレースホルダー 1">
            <a:extLst>
              <a:ext uri="{FF2B5EF4-FFF2-40B4-BE49-F238E27FC236}">
                <a16:creationId xmlns:a16="http://schemas.microsoft.com/office/drawing/2014/main" id="{F5625378-CE33-40A0-B8AE-F93E3F61D476}"/>
              </a:ext>
            </a:extLst>
          </p:cNvPr>
          <p:cNvSpPr txBox="1">
            <a:spLocks/>
          </p:cNvSpPr>
          <p:nvPr/>
        </p:nvSpPr>
        <p:spPr>
          <a:xfrm>
            <a:off x="316565" y="4017819"/>
            <a:ext cx="11181565" cy="2548539"/>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200"/>
              </a:lnSpc>
              <a:buFont typeface="Arial" panose="020B0604020202020204" pitchFamily="34" charset="0"/>
              <a:buNone/>
            </a:pPr>
            <a:r>
              <a:rPr lang="en-US" altLang="ja-JP" sz="1600" b="1" u="sng" dirty="0">
                <a:latin typeface="Meiryo UI" panose="020B0604030504040204" pitchFamily="50" charset="-128"/>
                <a:ea typeface="Meiryo UI" panose="020B0604030504040204" pitchFamily="50" charset="-128"/>
              </a:rPr>
              <a:t>Proposal </a:t>
            </a:r>
          </a:p>
          <a:p>
            <a:pPr marL="0" indent="0">
              <a:lnSpc>
                <a:spcPts val="1900"/>
              </a:lnSpc>
              <a:buFont typeface="Arial" panose="020B0604020202020204" pitchFamily="34" charset="0"/>
              <a:buNone/>
            </a:pPr>
            <a:r>
              <a:rPr lang="ja-JP" altLang="en-US" sz="1600" b="1" i="1" dirty="0">
                <a:latin typeface="Meiryo UI" panose="020B0604030504040204" pitchFamily="50" charset="-128"/>
                <a:ea typeface="Meiryo UI" panose="020B0604030504040204" pitchFamily="50" charset="-128"/>
              </a:rPr>
              <a:t>・</a:t>
            </a:r>
            <a:r>
              <a:rPr lang="en-US" altLang="ja-JP" sz="1600" b="1" i="1" dirty="0">
                <a:latin typeface="Meiryo UI" panose="020B0604030504040204" pitchFamily="50" charset="-128"/>
                <a:ea typeface="Meiryo UI" panose="020B0604030504040204" pitchFamily="50" charset="-128"/>
              </a:rPr>
              <a:t>Business Term</a:t>
            </a:r>
          </a:p>
          <a:p>
            <a:pPr marL="0" indent="0">
              <a:lnSpc>
                <a:spcPts val="19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(ibt-117-1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TAX category tax amount in Tax accounting currency</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0" indent="0">
              <a:lnSpc>
                <a:spcPts val="1800"/>
              </a:lnSpc>
              <a:buFont typeface="Arial" panose="020B0604020202020204" pitchFamily="34" charset="0"/>
              <a:buNone/>
            </a:pPr>
            <a:r>
              <a:rPr lang="ja-JP" altLang="en-US" sz="1600" b="1" i="1" dirty="0">
                <a:latin typeface="Meiryo UI" panose="020B0604030504040204" pitchFamily="50" charset="-128"/>
                <a:ea typeface="Meiryo UI" panose="020B0604030504040204" pitchFamily="50" charset="-128"/>
              </a:rPr>
              <a:t>・</a:t>
            </a:r>
            <a:r>
              <a:rPr lang="en-US" altLang="ja-JP" sz="1600" b="1" i="1" dirty="0">
                <a:latin typeface="Meiryo UI" panose="020B0604030504040204" pitchFamily="50" charset="-128"/>
                <a:ea typeface="Meiryo UI" panose="020B0604030504040204" pitchFamily="50" charset="-128"/>
              </a:rPr>
              <a:t>PINT</a:t>
            </a:r>
            <a:r>
              <a:rPr lang="ja-JP" altLang="en-US" sz="1600" b="1" i="1" dirty="0">
                <a:latin typeface="Meiryo UI" panose="020B0604030504040204" pitchFamily="50" charset="-128"/>
                <a:ea typeface="Meiryo UI" panose="020B0604030504040204" pitchFamily="50" charset="-128"/>
              </a:rPr>
              <a:t> </a:t>
            </a:r>
            <a:r>
              <a:rPr lang="en-US" altLang="ja-JP" sz="1600" b="1" i="1" dirty="0">
                <a:latin typeface="Meiryo UI" panose="020B0604030504040204" pitchFamily="50" charset="-128"/>
                <a:ea typeface="Meiryo UI" panose="020B0604030504040204" pitchFamily="50" charset="-128"/>
              </a:rPr>
              <a:t>rule</a:t>
            </a:r>
            <a:r>
              <a:rPr lang="ja-JP" altLang="en-US" sz="1600" b="1" i="1" dirty="0">
                <a:latin typeface="Meiryo UI" panose="020B0604030504040204" pitchFamily="50" charset="-128"/>
                <a:ea typeface="Meiryo UI" panose="020B0604030504040204" pitchFamily="50" charset="-128"/>
              </a:rPr>
              <a:t> </a:t>
            </a:r>
            <a:r>
              <a:rPr lang="en-US" altLang="ja-JP" sz="1600" b="1" i="1" dirty="0">
                <a:latin typeface="Meiryo UI" panose="020B0604030504040204" pitchFamily="50" charset="-128"/>
                <a:ea typeface="Meiryo UI" panose="020B0604030504040204" pitchFamily="50" charset="-128"/>
              </a:rPr>
              <a:t>and</a:t>
            </a:r>
            <a:r>
              <a:rPr lang="ja-JP" altLang="en-US" sz="1600" b="1" i="1" dirty="0">
                <a:latin typeface="Meiryo UI" panose="020B0604030504040204" pitchFamily="50" charset="-128"/>
                <a:ea typeface="Meiryo UI" panose="020B0604030504040204" pitchFamily="50" charset="-128"/>
              </a:rPr>
              <a:t> </a:t>
            </a:r>
            <a:r>
              <a:rPr lang="en-US" altLang="ja-JP" sz="1600" b="1" i="1" dirty="0">
                <a:latin typeface="Meiryo UI" panose="020B0604030504040204" pitchFamily="50" charset="-128"/>
                <a:ea typeface="Meiryo UI" panose="020B0604030504040204" pitchFamily="50" charset="-128"/>
              </a:rPr>
              <a:t>Japanese</a:t>
            </a:r>
            <a:r>
              <a:rPr lang="ja-JP" altLang="en-US" sz="1600" b="1" i="1" dirty="0">
                <a:latin typeface="Meiryo UI" panose="020B0604030504040204" pitchFamily="50" charset="-128"/>
                <a:ea typeface="Meiryo UI" panose="020B0604030504040204" pitchFamily="50" charset="-128"/>
              </a:rPr>
              <a:t> </a:t>
            </a:r>
            <a:r>
              <a:rPr lang="en-US" altLang="ja-JP" sz="1600" b="1" i="1" dirty="0">
                <a:latin typeface="Meiryo UI" panose="020B0604030504040204" pitchFamily="50" charset="-128"/>
                <a:ea typeface="Meiryo UI" panose="020B0604030504040204" pitchFamily="50" charset="-128"/>
              </a:rPr>
              <a:t>rule</a:t>
            </a:r>
          </a:p>
          <a:p>
            <a:pPr marL="0" indent="0">
              <a:lnSpc>
                <a:spcPts val="22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If “Tax accounting currency“(ibt-006) is present, “TAX category tax amount in Tax accounting currency” (ibt-117-1) shall be provided.</a:t>
            </a:r>
          </a:p>
          <a:p>
            <a:pPr marL="0" indent="0">
              <a:lnSpc>
                <a:spcPts val="1800"/>
              </a:lnSpc>
              <a:buFont typeface="Arial" panose="020B0604020202020204" pitchFamily="34" charset="0"/>
              <a:buNone/>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JP</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If “Tax accounting currency“(ibt-006) is present, </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it shall be coded using JPY in ISO code list of 4217 a-3.</a:t>
            </a:r>
          </a:p>
          <a:p>
            <a:pPr marL="0" indent="0">
              <a:lnSpc>
                <a:spcPts val="2200"/>
              </a:lnSpc>
              <a:buFont typeface="Arial" panose="020B0604020202020204" pitchFamily="34" charset="0"/>
              <a:buNone/>
            </a:pP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00453131"/>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gital_Agency_Powerpoint_Template_JA_Wide" id="{BBEB91CB-58E1-4C2D-80C2-2798298F4F4C}" vid="{1D442F1E-F6D9-4C84-BE32-6A75489F6BA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87713CD7D62B14B93394301F5E8D08C" ma:contentTypeVersion="2" ma:contentTypeDescription="新しいドキュメントを作成します。" ma:contentTypeScope="" ma:versionID="5c05f008f515f4c2f1e2affb89917692">
  <xsd:schema xmlns:xsd="http://www.w3.org/2001/XMLSchema" xmlns:xs="http://www.w3.org/2001/XMLSchema" xmlns:p="http://schemas.microsoft.com/office/2006/metadata/properties" xmlns:ns2="15e1f116-eb87-40c1-8e1a-80308c5fc237" targetNamespace="http://schemas.microsoft.com/office/2006/metadata/properties" ma:root="true" ma:fieldsID="b1fa201afe53a15ba06c0dd847253f93" ns2:_="">
    <xsd:import namespace="15e1f116-eb87-40c1-8e1a-80308c5fc2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e1f116-eb87-40c1-8e1a-80308c5fc2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4E1066-2DCB-4B37-8507-926BCA338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e1f116-eb87-40c1-8e1a-80308c5fc2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FA099C-6C5B-4F0A-8ACE-B1B5A699B536}">
  <ds:schemaRefs>
    <ds:schemaRef ds:uri="http://schemas.microsoft.com/sharepoint/v3/contenttype/forms"/>
  </ds:schemaRefs>
</ds:datastoreItem>
</file>

<file path=customXml/itemProps3.xml><?xml version="1.0" encoding="utf-8"?>
<ds:datastoreItem xmlns:ds="http://schemas.openxmlformats.org/officeDocument/2006/customXml" ds:itemID="{1D1F684C-D87D-4379-8174-7840238CE5FE}">
  <ds:schemaRefs>
    <ds:schemaRef ds:uri="http://schemas.microsoft.com/office/infopath/2007/PartnerControls"/>
    <ds:schemaRef ds:uri="http://schemas.microsoft.com/office/2006/documentManagement/types"/>
    <ds:schemaRef ds:uri="http://purl.org/dc/terms/"/>
    <ds:schemaRef ds:uri="15e1f116-eb87-40c1-8e1a-80308c5fc237"/>
    <ds:schemaRef ds:uri="http://purl.org/dc/elements/1.1/"/>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2368</TotalTime>
  <Words>3912</Words>
  <Application>Microsoft Macintosh PowerPoint</Application>
  <PresentationFormat>ワイド画面</PresentationFormat>
  <Paragraphs>276</Paragraphs>
  <Slides>26</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Meiryo UI</vt:lpstr>
      <vt:lpstr>Yu Gothic Medium</vt:lpstr>
      <vt:lpstr>游ゴシック</vt:lpstr>
      <vt:lpstr>Arial</vt:lpstr>
      <vt:lpstr>Roboto</vt:lpstr>
      <vt:lpstr>デジタル庁_20210907</vt:lpstr>
      <vt:lpstr>Proposal (Vre.1) to First Draft of Japan Standard Commercial Invoice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Proposal 1　Show “Tax category tax amount” in Tax accounting currency（JPY）</vt:lpstr>
      <vt:lpstr>Proposal 2　Show document level allowance and charge per tax rate.　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Proposal 4　Express Taxable amount and Tax amount per tax rate ③</vt:lpstr>
      <vt:lpstr>Proposal 4　Express Taxable amount and Tax amount per tax rate ③</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PowerPointテンプレート</dc:title>
  <dc:creator>横田 結(YOKOTA Yui)</dc:creator>
  <cp:keywords>プレゼン, プレゼンテーション, テンプレート</cp:keywords>
  <cp:lastModifiedBy>三分一 信之</cp:lastModifiedBy>
  <cp:revision>129</cp:revision>
  <cp:lastPrinted>2021-10-01T12:47:44Z</cp:lastPrinted>
  <dcterms:created xsi:type="dcterms:W3CDTF">2021-09-07T06:20:42Z</dcterms:created>
  <dcterms:modified xsi:type="dcterms:W3CDTF">2021-10-04T04:18:56Z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0x010100787713CD7D62B14B93394301F5E8D08C</vt:lpwstr>
  </property>
  <property fmtid="{D5CDD505-2E9C-101B-9397-08002B2CF9AE}" pid="3" name="_dlc_DocIdItemGuid">
    <vt:lpwstr>ac1dc56b-3201-4a11-a3b8-ac95b58aef26</vt:lpwstr>
  </property>
  <property fmtid="{D5CDD505-2E9C-101B-9397-08002B2CF9AE}" pid="4" name="Order">
    <vt:r8>308554100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dlc_DocId">
    <vt:lpwstr>DIGI-808455956-3085547</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ies>
</file>