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92" r:id="rId3"/>
    <p:sldId id="288" r:id="rId4"/>
    <p:sldId id="393" r:id="rId5"/>
    <p:sldId id="342" r:id="rId6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5748"/>
  </p:normalViewPr>
  <p:slideViewPr>
    <p:cSldViewPr snapToGrid="0" snapToObjects="1">
      <p:cViewPr varScale="1">
        <p:scale>
          <a:sx n="100" d="100"/>
          <a:sy n="100" d="100"/>
        </p:scale>
        <p:origin x="8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BFE3B89-778E-004C-B4BF-D830B4F835AA}" type="datetimeFigureOut">
              <a:rPr kumimoji="1" lang="ja-JP" altLang="en-US" smtClean="0"/>
              <a:t>2021/5/22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391BBAD-D158-874A-B42B-384A6438E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88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589CF-5738-1C48-A248-7FA66E23F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45AD60-03FF-6E41-B213-A80900B8D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D151EE-4B66-384C-BB09-7844D9C5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0CED-9EDF-354C-9799-C5A79BEBB4D2}" type="datetime1">
              <a:rPr kumimoji="1" lang="ja-JP" altLang="en-US" smtClean="0"/>
              <a:t>2021/5/22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8F6FA6-FEC3-9949-A9C0-86FF20FD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B3267E-9DC3-6C46-B526-2126E807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19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34662-1EA7-8A44-9C1B-C12550C8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3D3845-A6F3-A34C-9D3E-6D00EAF6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AC039-D79E-1142-A314-7B06659B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8C4E-F910-3D43-8E2B-E7D01A5F0796}" type="datetime1">
              <a:rPr kumimoji="1" lang="ja-JP" altLang="en-US" smtClean="0"/>
              <a:t>2021/5/22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28BE3A-BCDF-F244-A2DB-2B0428E9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5DAA0F-3B23-7C43-9FE5-129FC168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56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23D8CA-E1CB-3A43-A663-FD33BFBC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376E37-7FF5-4542-9CFC-B6FB85A0F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E2AEE9-2E25-CB4C-8D2E-F69BC77A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FB3D-8384-E944-A31B-6DDE24DE51C4}" type="datetime1">
              <a:rPr kumimoji="1" lang="ja-JP" altLang="en-US" smtClean="0"/>
              <a:t>2021/5/22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84BEAE-2DC3-8A47-89D9-9CB0F19C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13043-786B-4340-820C-E77189E6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40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D69E8-3CF6-B746-9CBC-B1ABA0FA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56"/>
            <a:ext cx="12192000" cy="66278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D500B1-6D31-0247-8B9D-72F7DBFE3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7133"/>
            <a:ext cx="12192000" cy="599194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2DBD7-D10B-7149-9A93-B7A3652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18F0-919D-1044-B82C-1E3176DF7A9C}" type="datetime1">
              <a:rPr kumimoji="1" lang="ja-JP" altLang="en-US" smtClean="0"/>
              <a:t>2021/5/22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CFE222-9820-D946-A6DC-9514E35F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10630-1A87-3A46-AA98-B5ED5FAD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6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8C58F-1388-EE44-89CB-251A6329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DD521B-24C1-E447-B28A-5229EE20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6C56D0-640D-CB49-B055-CAD7FA00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B89F-2C7F-7740-B9EF-415B997DBCDD}" type="datetime1">
              <a:rPr kumimoji="1" lang="ja-JP" altLang="en-US" smtClean="0"/>
              <a:t>2021/5/22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180D93-C5A8-1D41-9110-70AD1FE9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BA7428-5860-7A40-A317-97D857E5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8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F8A11-B9E8-854E-80E8-23F11CA9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05EEC6-34FB-5147-B32C-919ED8D29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802014-B5B4-8945-BEF3-94C0F5EF4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C2010C-F910-DF42-B98E-61BA2AFE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1DA0-2CDE-F243-8987-BE31F349231E}" type="datetime1">
              <a:rPr kumimoji="1" lang="ja-JP" altLang="en-US" smtClean="0"/>
              <a:t>2021/5/22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A936E9-4F3E-524D-8C8E-EAB92C5B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8402C0-56FB-3D45-B29F-3B641AD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43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C6EE8-EB2B-DF4C-9B17-D523F95E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064BC0-8852-4646-8B62-93E35BAF0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5489D5-E2AD-CB45-AD2F-406CD1B1D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BE0D51-9654-E24A-ACFC-162CABB42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276E8A-7F7A-7549-81D0-C24F8595E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055BA3-DECB-7B46-9367-98BB4E64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0A48-EBA2-EB41-A679-BA4C0F32154C}" type="datetime1">
              <a:rPr kumimoji="1" lang="ja-JP" altLang="en-US" smtClean="0"/>
              <a:t>2021/5/22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D44F92-6B0F-C44E-9216-C6550E85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D9C2F6-1A00-064E-9264-3D3BA59A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4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FEB663-5FE2-C541-82E4-11287D50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0E9D96-3FB4-FE44-978B-CAB81C58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45276"/>
            <a:ext cx="2743200" cy="228600"/>
          </a:xfrm>
        </p:spPr>
        <p:txBody>
          <a:bodyPr/>
          <a:lstStyle/>
          <a:p>
            <a:fld id="{B1CE204C-7F52-4346-9053-4E016A8EAC71}" type="datetime1">
              <a:rPr kumimoji="1" lang="ja-JP" altLang="en-US" smtClean="0"/>
              <a:t>2021/5/22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120316-EEB8-124C-B0E5-6E58ECE3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45276"/>
            <a:ext cx="4114800" cy="228600"/>
          </a:xfrm>
        </p:spPr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9ECB3E-CD50-5948-A71D-AB14ADF1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45276"/>
            <a:ext cx="2743200" cy="228600"/>
          </a:xfrm>
        </p:spPr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16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852F87-8CC9-B344-A368-F92C0E25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64038"/>
            <a:ext cx="2743200" cy="237548"/>
          </a:xfrm>
        </p:spPr>
        <p:txBody>
          <a:bodyPr/>
          <a:lstStyle/>
          <a:p>
            <a:fld id="{26C3CB3C-51FC-9042-A3EA-9836C6E651EB}" type="datetime1">
              <a:rPr kumimoji="1" lang="ja-JP" altLang="en-US" smtClean="0"/>
              <a:t>2021/5/22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0A56A6-A6D4-F248-9B06-E3C86608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64038"/>
            <a:ext cx="4114800" cy="237548"/>
          </a:xfrm>
        </p:spPr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C96FD5-E044-DE41-ADEC-085098ED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64038"/>
            <a:ext cx="2743200" cy="237548"/>
          </a:xfrm>
        </p:spPr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04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4BCA6F-EF2A-EC4E-82DB-B625E397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5E9A03-D27A-F04E-9CDA-AB1C1AF9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B70AD6-4BE3-B84F-B276-6DF534C3D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032F07-AA65-D24C-852B-45E138C4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B69-C84E-5B41-BD3E-19E07549E0E5}" type="datetime1">
              <a:rPr kumimoji="1" lang="ja-JP" altLang="en-US" smtClean="0"/>
              <a:t>2021/5/22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30B478-AA30-1448-8F09-267CCE7F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F62C8D-BDA9-9C4A-A678-51D8AAB9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24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37E9E-4291-3C4E-A206-261DB825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AAF38F-9D57-F640-B422-3577D5CFD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510CE2-E83E-5543-A101-07243B989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BD5834-73E2-D042-9FA6-E04342B0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956D-534D-5641-8C54-21EAEA7B5BC1}" type="datetime1">
              <a:rPr kumimoji="1" lang="ja-JP" altLang="en-US" smtClean="0"/>
              <a:t>2021/5/22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955087-867B-354D-9048-35A50AD6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E1B2A9-E864-5143-9A5B-3B6C4213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06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B8D0847-3478-0347-BF93-F7213C30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ECE6FA-FAF1-3340-A85E-28CA6E34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81038"/>
            <a:ext cx="10515600" cy="599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C4296F-9A4C-494B-8334-269B8E970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72986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6B967-1595-CF4E-BDE9-352796546154}" type="datetime1">
              <a:rPr kumimoji="1" lang="ja-JP" altLang="en-US" smtClean="0"/>
              <a:t>2021/5/22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D0E306-3573-0741-AAD5-0F5F6807E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72986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335C6C-9C97-624B-97CF-91DB18394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72986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559E1B-6528-E742-B9F5-096B825A9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>
                <a:solidFill>
                  <a:srgbClr val="FFFFFF"/>
                </a:solidFill>
              </a:rPr>
              <a:t>階層構造のある</a:t>
            </a:r>
            <a:r>
              <a:rPr lang="ja-JP" altLang="en-US">
                <a:solidFill>
                  <a:srgbClr val="FFFFFF"/>
                </a:solidFill>
              </a:rPr>
              <a:t>データを</a:t>
            </a:r>
            <a:br>
              <a:rPr lang="en-US" altLang="ja-JP">
                <a:solidFill>
                  <a:srgbClr val="FFFFFF"/>
                </a:solidFill>
              </a:rPr>
            </a:br>
            <a:r>
              <a:rPr lang="ja-JP" altLang="en-US">
                <a:solidFill>
                  <a:srgbClr val="FFFFFF"/>
                </a:solidFill>
              </a:rPr>
              <a:t>一つの表で記述する方法</a:t>
            </a:r>
            <a:endParaRPr kumimoji="1" lang="ja-JP" altLang="en-US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9E0394-5DC6-DE46-96C3-1BE5B0971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kumimoji="1" lang="ja-JP" altLang="en-US"/>
              <a:t>三分一技術士事務所</a:t>
            </a:r>
            <a:endParaRPr kumimoji="1" lang="en-US" altLang="ja-JP" dirty="0"/>
          </a:p>
          <a:p>
            <a:pPr algn="l"/>
            <a:r>
              <a:rPr lang="ja-JP" altLang="en-US"/>
              <a:t>技術士　三分一信之</a:t>
            </a:r>
            <a:endParaRPr lang="en-US" altLang="ja-JP" dirty="0"/>
          </a:p>
          <a:p>
            <a:pPr algn="l"/>
            <a:r>
              <a:rPr kumimoji="1" lang="ja-JP" altLang="en-US"/>
              <a:t>令和</a:t>
            </a:r>
            <a:r>
              <a:rPr kumimoji="1" lang="en-US" altLang="ja-JP" dirty="0"/>
              <a:t>3</a:t>
            </a:r>
            <a:r>
              <a:rPr kumimoji="1" lang="ja-JP" altLang="en-US"/>
              <a:t>年</a:t>
            </a:r>
            <a:r>
              <a:rPr kumimoji="1" lang="en-US" altLang="ja-JP" dirty="0"/>
              <a:t>5</a:t>
            </a:r>
            <a:r>
              <a:rPr kumimoji="1" lang="ja-JP" altLang="en-US"/>
              <a:t>月</a:t>
            </a:r>
            <a:r>
              <a:rPr kumimoji="1" lang="en-US" altLang="ja-JP" dirty="0"/>
              <a:t>14</a:t>
            </a:r>
            <a:r>
              <a:rPr kumimoji="1" lang="ja-JP" altLang="en-US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65741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03F015C7-14E5-4C12-A71E-7ACB4B84A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46913"/>
              </p:ext>
            </p:extLst>
          </p:nvPr>
        </p:nvGraphicFramePr>
        <p:xfrm>
          <a:off x="731661" y="1132199"/>
          <a:ext cx="2024239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24239">
                  <a:extLst>
                    <a:ext uri="{9D8B030D-6E8A-4147-A177-3AD203B41FA5}">
                      <a16:colId xmlns:a16="http://schemas.microsoft.com/office/drawing/2014/main" val="500227924"/>
                    </a:ext>
                  </a:extLst>
                </a:gridCol>
              </a:tblGrid>
              <a:tr h="153287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i="0" dirty="0"/>
                        <a:t>Party</a:t>
                      </a:r>
                      <a:r>
                        <a:rPr kumimoji="1" lang="ja-JP" altLang="en-US" sz="1400" i="0"/>
                        <a:t>（組織）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8100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Name 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7247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Role (Code)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4847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Description 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82485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0" u="sng" dirty="0"/>
                        <a:t>Postal ( Address )</a:t>
                      </a:r>
                      <a:endParaRPr kumimoji="1" lang="ja-JP" altLang="en-US" sz="1400" i="0" u="sng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36472"/>
                  </a:ext>
                </a:extLst>
              </a:tr>
              <a:tr h="107301">
                <a:tc>
                  <a:txBody>
                    <a:bodyPr/>
                    <a:lstStyle/>
                    <a:p>
                      <a:r>
                        <a:rPr kumimoji="1" lang="en-US" altLang="ja-JP" sz="1400" i="0" u="sng" dirty="0"/>
                        <a:t>Defined ( Contact )</a:t>
                      </a:r>
                      <a:endParaRPr kumimoji="1" lang="ja-JP" altLang="en-US" sz="1400" i="0" u="sng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89327"/>
                  </a:ext>
                </a:extLst>
              </a:tr>
            </a:tbl>
          </a:graphicData>
        </a:graphic>
      </p:graphicFrame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4C8AE221-64AA-4C88-BC59-D2C7B3FE7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51184"/>
              </p:ext>
            </p:extLst>
          </p:nvPr>
        </p:nvGraphicFramePr>
        <p:xfrm>
          <a:off x="731661" y="3444985"/>
          <a:ext cx="2011539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11539">
                  <a:extLst>
                    <a:ext uri="{9D8B030D-6E8A-4147-A177-3AD203B41FA5}">
                      <a16:colId xmlns:a16="http://schemas.microsoft.com/office/drawing/2014/main" val="500227924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i="0" dirty="0"/>
                        <a:t>Contact</a:t>
                      </a:r>
                      <a:r>
                        <a:rPr kumimoji="1" lang="ja-JP" altLang="en-US" sz="1400" i="0"/>
                        <a:t>（担当者）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81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Type (Code)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724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Job Title 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484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Primary (Indicator)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8248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3647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89327"/>
                  </a:ext>
                </a:extLst>
              </a:tr>
            </a:tbl>
          </a:graphicData>
        </a:graphic>
      </p:graphicFrame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7310A935-2E05-4F67-A96A-F05313934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00738"/>
              </p:ext>
            </p:extLst>
          </p:nvPr>
        </p:nvGraphicFramePr>
        <p:xfrm>
          <a:off x="3579224" y="3429000"/>
          <a:ext cx="2097676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97676">
                  <a:extLst>
                    <a:ext uri="{9D8B030D-6E8A-4147-A177-3AD203B41FA5}">
                      <a16:colId xmlns:a16="http://schemas.microsoft.com/office/drawing/2014/main" val="500227924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i="0" dirty="0"/>
                        <a:t>Address</a:t>
                      </a:r>
                      <a:r>
                        <a:rPr kumimoji="1" lang="ja-JP" altLang="en-US" sz="1400" i="0"/>
                        <a:t>（住所）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81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Street Name 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724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Free Form 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484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Postcode 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8248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Country (Identifier)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3647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89327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5899ECF0-34A0-4FD9-884C-516BE7EC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ja-JP" b="1" dirty="0"/>
              <a:t>UML</a:t>
            </a:r>
            <a:r>
              <a:rPr kumimoji="1" lang="ja-JP" altLang="en-US" b="1"/>
              <a:t>定義</a:t>
            </a:r>
            <a:endParaRPr kumimoji="1" lang="ja-JP" altLang="en-US" b="1" dirty="0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4DD110E-A465-44B9-A3E7-97A9CA71A73F}"/>
              </a:ext>
            </a:extLst>
          </p:cNvPr>
          <p:cNvCxnSpPr>
            <a:cxnSpLocks/>
          </p:cNvCxnSpPr>
          <p:nvPr/>
        </p:nvCxnSpPr>
        <p:spPr>
          <a:xfrm flipH="1" flipV="1">
            <a:off x="4650972" y="3516995"/>
            <a:ext cx="1290230" cy="560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C4D7A-3FEB-438B-AEF8-CE035C623F53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1737430" y="2412359"/>
            <a:ext cx="6350" cy="103262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1297D5-242E-4EB4-B319-188791EDA0C7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755900" y="2281809"/>
            <a:ext cx="1872162" cy="11471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940C515-C19C-49F5-8C61-DF3CDB5F5603}"/>
              </a:ext>
            </a:extLst>
          </p:cNvPr>
          <p:cNvSpPr txBox="1"/>
          <p:nvPr/>
        </p:nvSpPr>
        <p:spPr>
          <a:xfrm rot="5400000">
            <a:off x="1189669" y="2839818"/>
            <a:ext cx="83708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1400" dirty="0"/>
              <a:t>Defined</a:t>
            </a:r>
            <a:endParaRPr lang="ja-JP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35B35D-0A31-495D-93CA-F120FC6911D8}"/>
              </a:ext>
            </a:extLst>
          </p:cNvPr>
          <p:cNvSpPr txBox="1"/>
          <p:nvPr/>
        </p:nvSpPr>
        <p:spPr>
          <a:xfrm rot="1942320">
            <a:off x="3230944" y="2475331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1400" dirty="0"/>
              <a:t>Postal</a:t>
            </a:r>
            <a:endParaRPr lang="ja-JP" altLang="en-US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23FC57F-65EB-2243-95FF-7339863A945A}"/>
              </a:ext>
            </a:extLst>
          </p:cNvPr>
          <p:cNvSpPr/>
          <p:nvPr/>
        </p:nvSpPr>
        <p:spPr>
          <a:xfrm>
            <a:off x="6096000" y="1103685"/>
            <a:ext cx="5994400" cy="326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60"/>
              </a:lnSpc>
            </a:pPr>
            <a:r>
              <a:rPr lang="en-US" altLang="ja-JP" dirty="0"/>
              <a:t>Party(</a:t>
            </a:r>
            <a:r>
              <a:rPr lang="ja-JP" altLang="en-US"/>
              <a:t>組織</a:t>
            </a:r>
            <a:r>
              <a:rPr lang="en-US" altLang="ja-JP" dirty="0"/>
              <a:t>)</a:t>
            </a:r>
          </a:p>
          <a:p>
            <a:pPr>
              <a:lnSpc>
                <a:spcPts val="1860"/>
              </a:lnSpc>
            </a:pPr>
            <a:r>
              <a:rPr lang="ja-JP" altLang="en-US"/>
              <a:t>属性</a:t>
            </a:r>
            <a:r>
              <a:rPr lang="en-US" altLang="ja-JP" dirty="0"/>
              <a:t>Name, Role, Description</a:t>
            </a:r>
            <a:r>
              <a:rPr lang="ja-JP" altLang="en-US"/>
              <a:t>及び</a:t>
            </a:r>
            <a:endParaRPr lang="en-US" altLang="ja-JP" dirty="0"/>
          </a:p>
          <a:p>
            <a:pPr>
              <a:lnSpc>
                <a:spcPts val="1860"/>
              </a:lnSpc>
            </a:pPr>
            <a:r>
              <a:rPr lang="ja-JP" altLang="en-US"/>
              <a:t>関連</a:t>
            </a:r>
            <a:r>
              <a:rPr lang="en-US" altLang="ja-JP" dirty="0"/>
              <a:t> Postal(Address)</a:t>
            </a:r>
            <a:r>
              <a:rPr lang="ja-JP" altLang="en-US"/>
              <a:t>と</a:t>
            </a:r>
            <a:r>
              <a:rPr lang="en-US" altLang="ja-JP" dirty="0"/>
              <a:t>Defined(Contact)</a:t>
            </a:r>
          </a:p>
          <a:p>
            <a:pPr>
              <a:lnSpc>
                <a:spcPts val="1860"/>
              </a:lnSpc>
            </a:pPr>
            <a:endParaRPr lang="en-US" altLang="ja-JP" dirty="0"/>
          </a:p>
          <a:p>
            <a:pPr>
              <a:lnSpc>
                <a:spcPts val="1860"/>
              </a:lnSpc>
            </a:pPr>
            <a:r>
              <a:rPr lang="en-US" altLang="ja-JP" dirty="0"/>
              <a:t>Address(</a:t>
            </a:r>
            <a:r>
              <a:rPr lang="ja-JP" altLang="en-US"/>
              <a:t>住所</a:t>
            </a:r>
            <a:r>
              <a:rPr lang="en-US" altLang="ja-JP" dirty="0"/>
              <a:t>)</a:t>
            </a:r>
          </a:p>
          <a:p>
            <a:pPr>
              <a:lnSpc>
                <a:spcPts val="1860"/>
              </a:lnSpc>
            </a:pPr>
            <a:r>
              <a:rPr lang="ja-JP" altLang="en-US"/>
              <a:t>属性</a:t>
            </a:r>
            <a:r>
              <a:rPr lang="en-US" altLang="ja-JP" dirty="0"/>
              <a:t> Street Name, Free Form, Postcode, Country</a:t>
            </a:r>
          </a:p>
          <a:p>
            <a:pPr>
              <a:lnSpc>
                <a:spcPts val="1860"/>
              </a:lnSpc>
            </a:pPr>
            <a:endParaRPr lang="en-US" altLang="ja-JP" dirty="0"/>
          </a:p>
          <a:p>
            <a:pPr>
              <a:lnSpc>
                <a:spcPts val="1860"/>
              </a:lnSpc>
            </a:pPr>
            <a:r>
              <a:rPr lang="en-US" altLang="ja-JP" dirty="0"/>
              <a:t>Contact(</a:t>
            </a:r>
            <a:r>
              <a:rPr lang="ja-JP" altLang="en-US"/>
              <a:t>担当者</a:t>
            </a:r>
            <a:r>
              <a:rPr lang="en-US" altLang="ja-JP" dirty="0"/>
              <a:t>)</a:t>
            </a:r>
          </a:p>
          <a:p>
            <a:pPr>
              <a:lnSpc>
                <a:spcPts val="1860"/>
              </a:lnSpc>
            </a:pPr>
            <a:r>
              <a:rPr lang="ja-JP" altLang="en-US"/>
              <a:t>属性</a:t>
            </a:r>
            <a:r>
              <a:rPr lang="en-US" altLang="ja-JP" dirty="0"/>
              <a:t> Type, Job Title, Primary</a:t>
            </a:r>
          </a:p>
          <a:p>
            <a:pPr>
              <a:lnSpc>
                <a:spcPts val="1860"/>
              </a:lnSpc>
            </a:pPr>
            <a:endParaRPr lang="en-US" altLang="ja-JP" dirty="0"/>
          </a:p>
          <a:p>
            <a:pPr>
              <a:lnSpc>
                <a:spcPts val="1860"/>
              </a:lnSpc>
            </a:pPr>
            <a:r>
              <a:rPr lang="en-US" altLang="ja-JP" dirty="0"/>
              <a:t>Party</a:t>
            </a:r>
            <a:r>
              <a:rPr lang="ja-JP" altLang="en-US"/>
              <a:t>と</a:t>
            </a:r>
            <a:r>
              <a:rPr lang="en-US" altLang="ja-JP" dirty="0"/>
              <a:t>Address</a:t>
            </a:r>
            <a:r>
              <a:rPr lang="ja-JP" altLang="en-US"/>
              <a:t>の関連</a:t>
            </a:r>
            <a:r>
              <a:rPr lang="en-US" altLang="ja-JP" dirty="0"/>
              <a:t>Postal</a:t>
            </a:r>
            <a:r>
              <a:rPr lang="ja-JP" altLang="en-US"/>
              <a:t>は必ず存在する</a:t>
            </a:r>
            <a:endParaRPr lang="en-US" altLang="ja-JP" dirty="0"/>
          </a:p>
          <a:p>
            <a:pPr>
              <a:lnSpc>
                <a:spcPts val="1860"/>
              </a:lnSpc>
            </a:pPr>
            <a:endParaRPr lang="en-US" altLang="ja-JP" dirty="0"/>
          </a:p>
          <a:p>
            <a:pPr>
              <a:lnSpc>
                <a:spcPts val="1860"/>
              </a:lnSpc>
            </a:pPr>
            <a:r>
              <a:rPr lang="en-US" altLang="ja-JP" dirty="0"/>
              <a:t>Party</a:t>
            </a:r>
            <a:r>
              <a:rPr lang="ja-JP" altLang="en-US"/>
              <a:t>と</a:t>
            </a:r>
            <a:r>
              <a:rPr lang="en-US" altLang="ja-JP" dirty="0"/>
              <a:t>Contact</a:t>
            </a:r>
            <a:r>
              <a:rPr lang="ja-JP" altLang="en-US"/>
              <a:t>の関連</a:t>
            </a:r>
            <a:r>
              <a:rPr lang="en-US" altLang="ja-JP" dirty="0"/>
              <a:t>Defined</a:t>
            </a:r>
            <a:r>
              <a:rPr lang="ja-JP" altLang="en-US"/>
              <a:t>は、複数存在しても良い</a:t>
            </a:r>
            <a:endParaRPr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FEBB02-3B90-CB41-8E58-97ACBB9DFAC9}"/>
              </a:ext>
            </a:extLst>
          </p:cNvPr>
          <p:cNvSpPr/>
          <p:nvPr/>
        </p:nvSpPr>
        <p:spPr>
          <a:xfrm>
            <a:off x="4592711" y="3004469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1..1</a:t>
            </a:r>
            <a:endParaRPr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D64EAE6-2D9B-C44D-B47A-B1CDA89FC961}"/>
              </a:ext>
            </a:extLst>
          </p:cNvPr>
          <p:cNvSpPr/>
          <p:nvPr/>
        </p:nvSpPr>
        <p:spPr>
          <a:xfrm>
            <a:off x="1774912" y="3119379"/>
            <a:ext cx="566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1..n</a:t>
            </a:r>
            <a:endParaRPr lang="ja-JP" altLang="en-US" dirty="0"/>
          </a:p>
        </p:txBody>
      </p: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088C07A2-0CE1-9A43-B35B-15B7AA9B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525-E57A-D245-A151-CB9B1E6A3014}" type="datetime1">
              <a:rPr kumimoji="1" lang="ja-JP" altLang="en-US" smtClean="0"/>
              <a:t>2021/5/22</a:t>
            </a:fld>
            <a:endParaRPr kumimoji="1" lang="ja-JP" altLang="en-US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D2DF586D-8FA4-2A46-9381-DCFCCECD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0B0ABA46-C909-5B4D-9C8D-6448B990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0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9ECF0-34A0-4FD9-884C-516BE7EC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b="1"/>
              <a:t>複数</a:t>
            </a:r>
            <a:r>
              <a:rPr kumimoji="1" lang="ja-JP" altLang="en-US" b="1"/>
              <a:t>の</a:t>
            </a:r>
            <a:r>
              <a:rPr lang="en-US" altLang="ja-JP" b="1" dirty="0"/>
              <a:t>P</a:t>
            </a:r>
            <a:r>
              <a:rPr kumimoji="1" lang="en-US" altLang="ja-JP" b="1" dirty="0"/>
              <a:t>arty(</a:t>
            </a:r>
            <a:r>
              <a:rPr kumimoji="1" lang="ja-JP" altLang="en-US" b="1"/>
              <a:t>組織</a:t>
            </a:r>
            <a:r>
              <a:rPr kumimoji="1" lang="en-US" altLang="ja-JP" b="1" dirty="0"/>
              <a:t>)</a:t>
            </a:r>
            <a:r>
              <a:rPr kumimoji="1" lang="ja-JP" altLang="en-US" b="1"/>
              <a:t>を一つの表での表現</a:t>
            </a:r>
            <a:endParaRPr kumimoji="1" lang="ja-JP" altLang="en-US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0479DE-FDA9-492B-A85F-352CC13F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56253"/>
              </p:ext>
            </p:extLst>
          </p:nvPr>
        </p:nvGraphicFramePr>
        <p:xfrm>
          <a:off x="459522" y="4098156"/>
          <a:ext cx="3020278" cy="2407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68158">
                  <a:extLst>
                    <a:ext uri="{9D8B030D-6E8A-4147-A177-3AD203B41FA5}">
                      <a16:colId xmlns:a16="http://schemas.microsoft.com/office/drawing/2014/main" val="3235527421"/>
                    </a:ext>
                  </a:extLst>
                </a:gridCol>
                <a:gridCol w="869570">
                  <a:extLst>
                    <a:ext uri="{9D8B030D-6E8A-4147-A177-3AD203B41FA5}">
                      <a16:colId xmlns:a16="http://schemas.microsoft.com/office/drawing/2014/main" val="3076003802"/>
                    </a:ext>
                  </a:extLst>
                </a:gridCol>
                <a:gridCol w="782550">
                  <a:extLst>
                    <a:ext uri="{9D8B030D-6E8A-4147-A177-3AD203B41FA5}">
                      <a16:colId xmlns:a16="http://schemas.microsoft.com/office/drawing/2014/main" val="1338700443"/>
                    </a:ext>
                  </a:extLst>
                </a:gridCol>
              </a:tblGrid>
              <a:tr h="164848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i="1" dirty="0"/>
                        <a:t>Party</a:t>
                      </a:r>
                      <a:endParaRPr kumimoji="1" lang="ja-JP" altLang="en-US" sz="1600" b="1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89554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SS Ltd.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41510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Role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/>
                        <a:t>Customer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82812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398069"/>
                  </a:ext>
                </a:extLst>
              </a:tr>
              <a:tr h="164848">
                <a:tc gridSpan="3"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Postal Address</a:t>
                      </a:r>
                      <a:endParaRPr kumimoji="1" lang="ja-JP" altLang="en-US" sz="1400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50024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Street name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Postcode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9652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First St.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1234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JA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124202"/>
                  </a:ext>
                </a:extLst>
              </a:tr>
              <a:tr h="164848">
                <a:tc gridSpan="3"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Defined Contact</a:t>
                      </a:r>
                      <a:endParaRPr kumimoji="1" lang="ja-JP" altLang="en-US" sz="1400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26426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Email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Job Title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Primary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5260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sam@ss.com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true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112668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16025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ABC0821-48F6-473F-9F08-0CFAA257D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65165"/>
              </p:ext>
            </p:extLst>
          </p:nvPr>
        </p:nvGraphicFramePr>
        <p:xfrm>
          <a:off x="444500" y="836712"/>
          <a:ext cx="1908000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500227924"/>
                    </a:ext>
                  </a:extLst>
                </a:gridCol>
              </a:tblGrid>
              <a:tr h="153287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i="1" dirty="0"/>
                        <a:t>Party</a:t>
                      </a:r>
                      <a:endParaRPr kumimoji="1" lang="ja-JP" altLang="en-US" sz="1400" i="1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8100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Name </a:t>
                      </a:r>
                      <a:r>
                        <a:rPr kumimoji="1" lang="en-US" altLang="ja-JP" sz="1400" i="0" dirty="0"/>
                        <a:t>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7247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Role </a:t>
                      </a:r>
                      <a:r>
                        <a:rPr kumimoji="1" lang="en-US" altLang="ja-JP" sz="1400" i="0" dirty="0"/>
                        <a:t>(Code)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4847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Description </a:t>
                      </a:r>
                      <a:r>
                        <a:rPr kumimoji="1" lang="en-US" altLang="ja-JP" sz="1400" i="0" dirty="0"/>
                        <a:t>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82485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Postal </a:t>
                      </a:r>
                      <a:r>
                        <a:rPr kumimoji="1" lang="en-US" altLang="ja-JP" sz="1400" i="0" dirty="0"/>
                        <a:t>( </a:t>
                      </a:r>
                      <a:r>
                        <a:rPr kumimoji="1" lang="en-US" altLang="ja-JP" sz="1400" i="0" u="none" dirty="0"/>
                        <a:t>Address )</a:t>
                      </a:r>
                      <a:endParaRPr kumimoji="1" lang="ja-JP" altLang="en-US" sz="1400" i="0" u="none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36472"/>
                  </a:ext>
                </a:extLst>
              </a:tr>
              <a:tr h="107301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Defined </a:t>
                      </a:r>
                      <a:r>
                        <a:rPr kumimoji="1" lang="en-US" altLang="ja-JP" sz="1400" i="0" dirty="0"/>
                        <a:t>( </a:t>
                      </a:r>
                      <a:r>
                        <a:rPr kumimoji="1" lang="en-US" altLang="ja-JP" sz="1400" i="0" u="none" dirty="0"/>
                        <a:t>Contact )</a:t>
                      </a:r>
                      <a:endParaRPr kumimoji="1" lang="ja-JP" altLang="en-US" sz="1400" i="0" u="none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89327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AA7BDB52-A9A5-4BF6-9117-75BC34B0B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159544"/>
              </p:ext>
            </p:extLst>
          </p:nvPr>
        </p:nvGraphicFramePr>
        <p:xfrm>
          <a:off x="444500" y="2564904"/>
          <a:ext cx="1908000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500227924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i="1" dirty="0"/>
                        <a:t>Contact</a:t>
                      </a:r>
                      <a:endParaRPr kumimoji="1" lang="ja-JP" altLang="en-US" sz="1400" i="1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81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Type </a:t>
                      </a:r>
                      <a:r>
                        <a:rPr kumimoji="1" lang="en-US" altLang="ja-JP" sz="1400" i="0" dirty="0"/>
                        <a:t>(Code)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724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Job Title </a:t>
                      </a:r>
                      <a:r>
                        <a:rPr kumimoji="1" lang="en-US" altLang="ja-JP" sz="1400" i="0" dirty="0"/>
                        <a:t>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484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Primary </a:t>
                      </a:r>
                      <a:r>
                        <a:rPr kumimoji="1" lang="en-US" altLang="ja-JP" sz="1400" i="0" dirty="0"/>
                        <a:t>(Indicator)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8248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3647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89327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79A3183-5C29-4031-809A-D49461DD5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71896"/>
              </p:ext>
            </p:extLst>
          </p:nvPr>
        </p:nvGraphicFramePr>
        <p:xfrm>
          <a:off x="3245768" y="842800"/>
          <a:ext cx="2026049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26049">
                  <a:extLst>
                    <a:ext uri="{9D8B030D-6E8A-4147-A177-3AD203B41FA5}">
                      <a16:colId xmlns:a16="http://schemas.microsoft.com/office/drawing/2014/main" val="500227924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i="1" dirty="0"/>
                        <a:t>Address</a:t>
                      </a:r>
                      <a:endParaRPr kumimoji="1" lang="ja-JP" altLang="en-US" sz="1400" i="1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81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Street Name </a:t>
                      </a:r>
                      <a:r>
                        <a:rPr kumimoji="1" lang="en-US" altLang="ja-JP" sz="1400" i="0" dirty="0"/>
                        <a:t>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724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Free Form </a:t>
                      </a:r>
                      <a:r>
                        <a:rPr kumimoji="1" lang="en-US" altLang="ja-JP" sz="1400" i="0" dirty="0"/>
                        <a:t>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484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Postcode </a:t>
                      </a:r>
                      <a:r>
                        <a:rPr kumimoji="1" lang="en-US" altLang="ja-JP" sz="1400" i="0" dirty="0"/>
                        <a:t>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8248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Country </a:t>
                      </a:r>
                      <a:r>
                        <a:rPr kumimoji="1" lang="en-US" altLang="ja-JP" sz="1400" i="0" dirty="0"/>
                        <a:t>(Identifier)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3647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89327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531751-D800-40DC-89DE-9C118B184036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1398500" y="2116872"/>
            <a:ext cx="0" cy="4480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F4157E-F3C4-4738-95F3-9DE50FD21494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352500" y="1476792"/>
            <a:ext cx="893268" cy="60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3">
            <a:extLst>
              <a:ext uri="{FF2B5EF4-FFF2-40B4-BE49-F238E27FC236}">
                <a16:creationId xmlns:a16="http://schemas.microsoft.com/office/drawing/2014/main" id="{A18DDA31-FD0E-4BEE-9E4D-731894215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196061"/>
              </p:ext>
            </p:extLst>
          </p:nvPr>
        </p:nvGraphicFramePr>
        <p:xfrm>
          <a:off x="3957659" y="4098156"/>
          <a:ext cx="3985954" cy="2407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805600">
                  <a:extLst>
                    <a:ext uri="{9D8B030D-6E8A-4147-A177-3AD203B41FA5}">
                      <a16:colId xmlns:a16="http://schemas.microsoft.com/office/drawing/2014/main" val="3235527421"/>
                    </a:ext>
                  </a:extLst>
                </a:gridCol>
                <a:gridCol w="1147599">
                  <a:extLst>
                    <a:ext uri="{9D8B030D-6E8A-4147-A177-3AD203B41FA5}">
                      <a16:colId xmlns:a16="http://schemas.microsoft.com/office/drawing/2014/main" val="3076003802"/>
                    </a:ext>
                  </a:extLst>
                </a:gridCol>
                <a:gridCol w="1032755">
                  <a:extLst>
                    <a:ext uri="{9D8B030D-6E8A-4147-A177-3AD203B41FA5}">
                      <a16:colId xmlns:a16="http://schemas.microsoft.com/office/drawing/2014/main" val="1338700443"/>
                    </a:ext>
                  </a:extLst>
                </a:gridCol>
              </a:tblGrid>
              <a:tr h="164848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i="1" dirty="0"/>
                        <a:t>Party</a:t>
                      </a:r>
                      <a:endParaRPr kumimoji="1" lang="ja-JP" altLang="en-US" sz="1600" b="1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89554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i="0" dirty="0"/>
                        <a:t>XYZ Co.</a:t>
                      </a:r>
                      <a:endParaRPr kumimoji="1" lang="ja-JP" altLang="en-US" sz="1400" i="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41510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Role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Customer</a:t>
                      </a:r>
                      <a:endParaRPr kumimoji="1" lang="ja-JP" altLang="en-US" sz="1400" i="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82812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400" i="1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398069"/>
                  </a:ext>
                </a:extLst>
              </a:tr>
              <a:tr h="164848">
                <a:tc gridSpan="3"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Postal Address</a:t>
                      </a:r>
                      <a:endParaRPr kumimoji="1" lang="ja-JP" altLang="en-US" sz="1400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50024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Street name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Postcode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9652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Second St.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4567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US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124202"/>
                  </a:ext>
                </a:extLst>
              </a:tr>
              <a:tr h="164848">
                <a:tc gridSpan="3"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Defined Contact</a:t>
                      </a:r>
                      <a:endParaRPr kumimoji="1" lang="ja-JP" altLang="en-US" sz="1400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26426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Email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Job Title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Primary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5260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peter@xyz.com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manager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true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112668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mary@zyz.com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staff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false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160250"/>
                  </a:ext>
                </a:extLst>
              </a:tr>
            </a:tbl>
          </a:graphicData>
        </a:graphic>
      </p:graphicFrame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6B033722-5AC8-4B20-97C3-DAD5F8A51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70245"/>
              </p:ext>
            </p:extLst>
          </p:nvPr>
        </p:nvGraphicFramePr>
        <p:xfrm>
          <a:off x="8421471" y="4098156"/>
          <a:ext cx="3503829" cy="2407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87202">
                  <a:extLst>
                    <a:ext uri="{9D8B030D-6E8A-4147-A177-3AD203B41FA5}">
                      <a16:colId xmlns:a16="http://schemas.microsoft.com/office/drawing/2014/main" val="3235527421"/>
                    </a:ext>
                  </a:extLst>
                </a:gridCol>
                <a:gridCol w="1008790">
                  <a:extLst>
                    <a:ext uri="{9D8B030D-6E8A-4147-A177-3AD203B41FA5}">
                      <a16:colId xmlns:a16="http://schemas.microsoft.com/office/drawing/2014/main" val="3076003802"/>
                    </a:ext>
                  </a:extLst>
                </a:gridCol>
                <a:gridCol w="907837">
                  <a:extLst>
                    <a:ext uri="{9D8B030D-6E8A-4147-A177-3AD203B41FA5}">
                      <a16:colId xmlns:a16="http://schemas.microsoft.com/office/drawing/2014/main" val="1338700443"/>
                    </a:ext>
                  </a:extLst>
                </a:gridCol>
              </a:tblGrid>
              <a:tr h="164848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i="1" dirty="0"/>
                        <a:t>Party</a:t>
                      </a:r>
                      <a:endParaRPr kumimoji="1" lang="ja-JP" altLang="en-US" sz="1600" b="1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89554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JG Co.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41510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Role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/>
                        <a:t>Supplier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82812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/>
                        <a:t>Gold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398069"/>
                  </a:ext>
                </a:extLst>
              </a:tr>
              <a:tr h="164848">
                <a:tc gridSpan="3"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Postal Address</a:t>
                      </a:r>
                      <a:endParaRPr kumimoji="1" lang="ja-JP" altLang="en-US" sz="1400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50024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Street name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Postcode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9652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Third Ave.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8765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CN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124202"/>
                  </a:ext>
                </a:extLst>
              </a:tr>
              <a:tr h="164848">
                <a:tc gridSpan="3"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Defined Contact</a:t>
                      </a:r>
                      <a:endParaRPr kumimoji="1" lang="ja-JP" altLang="en-US" sz="1400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26426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Email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Job Title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Primary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5260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john@jg.com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manager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false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112668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beth@jg.com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assistant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true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160250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F139B65-C1D6-8A41-B3F7-71402FB5A2D0}"/>
              </a:ext>
            </a:extLst>
          </p:cNvPr>
          <p:cNvSpPr/>
          <p:nvPr/>
        </p:nvSpPr>
        <p:spPr>
          <a:xfrm>
            <a:off x="2759534" y="1107460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1..1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43C89AA-7ABF-4140-BC87-5B2DD7CAC542}"/>
              </a:ext>
            </a:extLst>
          </p:cNvPr>
          <p:cNvSpPr/>
          <p:nvPr/>
        </p:nvSpPr>
        <p:spPr>
          <a:xfrm>
            <a:off x="1348839" y="2233218"/>
            <a:ext cx="566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1..n</a:t>
            </a:r>
            <a:endParaRPr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39FE86E-3EE7-AF43-94EC-DC8A3F7269AE}"/>
              </a:ext>
            </a:extLst>
          </p:cNvPr>
          <p:cNvSpPr/>
          <p:nvPr/>
        </p:nvSpPr>
        <p:spPr>
          <a:xfrm>
            <a:off x="2321961" y="828058"/>
            <a:ext cx="854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Postal</a:t>
            </a:r>
            <a:endParaRPr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66DFA2E-1A04-8E48-9A50-46C24DFC44F5}"/>
              </a:ext>
            </a:extLst>
          </p:cNvPr>
          <p:cNvSpPr/>
          <p:nvPr/>
        </p:nvSpPr>
        <p:spPr>
          <a:xfrm>
            <a:off x="266699" y="2167672"/>
            <a:ext cx="1021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Defined</a:t>
            </a:r>
            <a:endParaRPr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484FBAD-0677-BE40-B700-222073F4BF02}"/>
              </a:ext>
            </a:extLst>
          </p:cNvPr>
          <p:cNvSpPr/>
          <p:nvPr/>
        </p:nvSpPr>
        <p:spPr>
          <a:xfrm>
            <a:off x="2453511" y="2941313"/>
            <a:ext cx="4792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/>
              <a:t>課題：従来は、正規化された３つの表で表現していたが、</a:t>
            </a:r>
            <a:r>
              <a:rPr lang="en-US" altLang="ja-JP" dirty="0"/>
              <a:t>Party</a:t>
            </a:r>
            <a:r>
              <a:rPr lang="ja-JP" altLang="en-US"/>
              <a:t>（組織）</a:t>
            </a:r>
            <a:r>
              <a:rPr lang="en-US" altLang="ja-JP" dirty="0"/>
              <a:t>DD Ltd., XYZ Co., JG Co.</a:t>
            </a:r>
            <a:r>
              <a:rPr lang="ja-JP" altLang="en-US"/>
              <a:t>の</a:t>
            </a:r>
            <a:r>
              <a:rPr lang="en-US" altLang="ja-JP" dirty="0"/>
              <a:t>3</a:t>
            </a:r>
            <a:r>
              <a:rPr lang="ja-JP" altLang="en-US"/>
              <a:t>社を一つの表で表現したい。</a:t>
            </a:r>
            <a:endParaRPr lang="ja-JP" altLang="en-US" dirty="0"/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79B84219-3164-E14D-BB8D-5ECEDA30E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83163"/>
              </p:ext>
            </p:extLst>
          </p:nvPr>
        </p:nvGraphicFramePr>
        <p:xfrm>
          <a:off x="7305216" y="818190"/>
          <a:ext cx="42545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888">
                  <a:extLst>
                    <a:ext uri="{9D8B030D-6E8A-4147-A177-3AD203B41FA5}">
                      <a16:colId xmlns:a16="http://schemas.microsoft.com/office/drawing/2014/main" val="89108452"/>
                    </a:ext>
                  </a:extLst>
                </a:gridCol>
                <a:gridCol w="510823">
                  <a:extLst>
                    <a:ext uri="{9D8B030D-6E8A-4147-A177-3AD203B41FA5}">
                      <a16:colId xmlns:a16="http://schemas.microsoft.com/office/drawing/2014/main" val="3333590483"/>
                    </a:ext>
                  </a:extLst>
                </a:gridCol>
                <a:gridCol w="633889">
                  <a:extLst>
                    <a:ext uri="{9D8B030D-6E8A-4147-A177-3AD203B41FA5}">
                      <a16:colId xmlns:a16="http://schemas.microsoft.com/office/drawing/2014/main" val="4021359876"/>
                    </a:ext>
                  </a:extLst>
                </a:gridCol>
                <a:gridCol w="1168397">
                  <a:extLst>
                    <a:ext uri="{9D8B030D-6E8A-4147-A177-3AD203B41FA5}">
                      <a16:colId xmlns:a16="http://schemas.microsoft.com/office/drawing/2014/main" val="3113738787"/>
                    </a:ext>
                  </a:extLst>
                </a:gridCol>
                <a:gridCol w="645697">
                  <a:extLst>
                    <a:ext uri="{9D8B030D-6E8A-4147-A177-3AD203B41FA5}">
                      <a16:colId xmlns:a16="http://schemas.microsoft.com/office/drawing/2014/main" val="4195211696"/>
                    </a:ext>
                  </a:extLst>
                </a:gridCol>
                <a:gridCol w="941806">
                  <a:extLst>
                    <a:ext uri="{9D8B030D-6E8A-4147-A177-3AD203B41FA5}">
                      <a16:colId xmlns:a16="http://schemas.microsoft.com/office/drawing/2014/main" val="1224865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No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ID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Depth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 kern="100" dirty="0">
                          <a:effectLst/>
                          <a:latin typeface="+mj-ea"/>
                          <a:ea typeface="+mj-ea"/>
                        </a:rPr>
                        <a:t>Business Term</a:t>
                      </a:r>
                      <a:endParaRPr lang="ja-JP" sz="1200" b="1" i="0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b="1" kern="1200" dirty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Semantic data type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Occurrence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14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Party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62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13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Role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576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BT-3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Description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97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Postal Address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08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Street Name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1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Postcode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BT-6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Country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07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Defined Contact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63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Email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044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BT-8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Job Title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6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BT-9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Primary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Indicator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67315"/>
                  </a:ext>
                </a:extLst>
              </a:tr>
            </a:tbl>
          </a:graphicData>
        </a:graphic>
      </p:graphicFrame>
      <p:sp>
        <p:nvSpPr>
          <p:cNvPr id="14" name="日付プレースホルダー 13">
            <a:extLst>
              <a:ext uri="{FF2B5EF4-FFF2-40B4-BE49-F238E27FC236}">
                <a16:creationId xmlns:a16="http://schemas.microsoft.com/office/drawing/2014/main" id="{FAF19A97-B8B9-EC4C-8AF1-EEA63DB7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87DC-94C3-AB46-9A9E-FF51CA269342}" type="datetime1">
              <a:rPr kumimoji="1" lang="ja-JP" altLang="en-US" smtClean="0"/>
              <a:t>2021/5/22</a:t>
            </a:fld>
            <a:endParaRPr kumimoji="1" lang="ja-JP" altLang="en-US"/>
          </a:p>
        </p:txBody>
      </p:sp>
      <p:sp>
        <p:nvSpPr>
          <p:cNvPr id="17" name="フッター プレースホルダー 16">
            <a:extLst>
              <a:ext uri="{FF2B5EF4-FFF2-40B4-BE49-F238E27FC236}">
                <a16:creationId xmlns:a16="http://schemas.microsoft.com/office/drawing/2014/main" id="{A2C4F031-CC81-A54A-A2B1-6C46BAFF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160C1F91-9E6F-0E44-AED2-16480219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77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7E36-3F6E-4822-A4B3-A8E5F4D9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9630" cy="527016"/>
          </a:xfrm>
        </p:spPr>
        <p:txBody>
          <a:bodyPr>
            <a:noAutofit/>
          </a:bodyPr>
          <a:lstStyle/>
          <a:p>
            <a:r>
              <a:rPr lang="ja-JP" altLang="en-US" sz="3200" b="1"/>
              <a:t>複数の組織（</a:t>
            </a:r>
            <a:r>
              <a:rPr lang="en-US" altLang="ja-JP" sz="3200" b="1" dirty="0"/>
              <a:t>Party</a:t>
            </a:r>
            <a:r>
              <a:rPr lang="ja-JP" altLang="en-US" sz="3200" b="1"/>
              <a:t>）を表に定義（繰り返しを欄で表現）</a:t>
            </a:r>
            <a:endParaRPr kumimoji="1" lang="ja-JP" altLang="en-US" sz="3200" b="1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9DF9C8-0DB8-3946-8E7C-F79E3713D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700592"/>
              </p:ext>
            </p:extLst>
          </p:nvPr>
        </p:nvGraphicFramePr>
        <p:xfrm>
          <a:off x="132369" y="3036604"/>
          <a:ext cx="11927261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0051">
                  <a:extLst>
                    <a:ext uri="{9D8B030D-6E8A-4147-A177-3AD203B41FA5}">
                      <a16:colId xmlns:a16="http://schemas.microsoft.com/office/drawing/2014/main" val="89108452"/>
                    </a:ext>
                  </a:extLst>
                </a:gridCol>
                <a:gridCol w="515076">
                  <a:extLst>
                    <a:ext uri="{9D8B030D-6E8A-4147-A177-3AD203B41FA5}">
                      <a16:colId xmlns:a16="http://schemas.microsoft.com/office/drawing/2014/main" val="3333590483"/>
                    </a:ext>
                  </a:extLst>
                </a:gridCol>
                <a:gridCol w="243230">
                  <a:extLst>
                    <a:ext uri="{9D8B030D-6E8A-4147-A177-3AD203B41FA5}">
                      <a16:colId xmlns:a16="http://schemas.microsoft.com/office/drawing/2014/main" val="4021359876"/>
                    </a:ext>
                  </a:extLst>
                </a:gridCol>
                <a:gridCol w="1134861">
                  <a:extLst>
                    <a:ext uri="{9D8B030D-6E8A-4147-A177-3AD203B41FA5}">
                      <a16:colId xmlns:a16="http://schemas.microsoft.com/office/drawing/2014/main" val="311373878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19521169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22486511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88640162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43215979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62608776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39243504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25869738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865666625"/>
                    </a:ext>
                  </a:extLst>
                </a:gridCol>
                <a:gridCol w="916774">
                  <a:extLst>
                    <a:ext uri="{9D8B030D-6E8A-4147-A177-3AD203B41FA5}">
                      <a16:colId xmlns:a16="http://schemas.microsoft.com/office/drawing/2014/main" val="3779633779"/>
                    </a:ext>
                  </a:extLst>
                </a:gridCol>
                <a:gridCol w="632001">
                  <a:extLst>
                    <a:ext uri="{9D8B030D-6E8A-4147-A177-3AD203B41FA5}">
                      <a16:colId xmlns:a16="http://schemas.microsoft.com/office/drawing/2014/main" val="1031490704"/>
                    </a:ext>
                  </a:extLst>
                </a:gridCol>
                <a:gridCol w="734518">
                  <a:extLst>
                    <a:ext uri="{9D8B030D-6E8A-4147-A177-3AD203B41FA5}">
                      <a16:colId xmlns:a16="http://schemas.microsoft.com/office/drawing/2014/main" val="1390775236"/>
                    </a:ext>
                  </a:extLst>
                </a:gridCol>
                <a:gridCol w="872636">
                  <a:extLst>
                    <a:ext uri="{9D8B030D-6E8A-4147-A177-3AD203B41FA5}">
                      <a16:colId xmlns:a16="http://schemas.microsoft.com/office/drawing/2014/main" val="594314841"/>
                    </a:ext>
                  </a:extLst>
                </a:gridCol>
                <a:gridCol w="881214">
                  <a:extLst>
                    <a:ext uri="{9D8B030D-6E8A-4147-A177-3AD203B41FA5}">
                      <a16:colId xmlns:a16="http://schemas.microsoft.com/office/drawing/2014/main" val="150041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No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ID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D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 kern="100" dirty="0">
                          <a:effectLst/>
                          <a:latin typeface="+mj-ea"/>
                          <a:ea typeface="+mj-ea"/>
                        </a:rPr>
                        <a:t>Business Term</a:t>
                      </a:r>
                      <a:endParaRPr lang="ja-JP" sz="1200" b="1" i="0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b="1" kern="1200" dirty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Semantic data type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O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14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11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867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315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50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Party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62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SS Ltd.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XYZ Co.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JG Co.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13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Role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Customer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Customer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Supplier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576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BT-3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Description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97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Postal Address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08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Street Name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First St.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Second St.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Third Ave.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1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Postcode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1234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4567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8765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BT-6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Country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JA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US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07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Defined Contact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63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Email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sam@ss.com</a:t>
                      </a:r>
                      <a:endParaRPr kumimoji="1" lang="ja-JP" altLang="en-US" sz="105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05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Peter@xyz.com</a:t>
                      </a: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05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mary@xyz.com</a:t>
                      </a: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05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john@jg.com</a:t>
                      </a: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05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beth@jg.com</a:t>
                      </a: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044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BT-8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Job Title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manager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staff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manager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assistant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6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BT-9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Primary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Indicator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true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true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false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false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true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67315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6E356D1-11A2-C44F-AFD0-53A60ADB656F}"/>
              </a:ext>
            </a:extLst>
          </p:cNvPr>
          <p:cNvSpPr/>
          <p:nvPr/>
        </p:nvSpPr>
        <p:spPr>
          <a:xfrm>
            <a:off x="132369" y="2734205"/>
            <a:ext cx="2021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1200" dirty="0">
                <a:latin typeface="+mj-ea"/>
              </a:rPr>
              <a:t>Key D Depth  O Occurrence</a:t>
            </a:r>
            <a:endParaRPr lang="ja-JP" altLang="en-US" sz="1200" dirty="0">
              <a:latin typeface="+mj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197590-0A2A-2344-AE95-F519D8A97737}"/>
              </a:ext>
            </a:extLst>
          </p:cNvPr>
          <p:cNvSpPr txBox="1"/>
          <p:nvPr/>
        </p:nvSpPr>
        <p:spPr>
          <a:xfrm>
            <a:off x="467759" y="1208351"/>
            <a:ext cx="6607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階層構造を表す行を追加し、繰り返される</a:t>
            </a:r>
            <a:r>
              <a:rPr lang="en-US" altLang="ja-JP" dirty="0"/>
              <a:t>Business Term Group</a:t>
            </a:r>
            <a:r>
              <a:rPr lang="ja-JP" altLang="en-US"/>
              <a:t>に対応して欄を追加する</a:t>
            </a:r>
            <a:endParaRPr lang="en-US" altLang="ja-JP" dirty="0"/>
          </a:p>
          <a:p>
            <a:r>
              <a:rPr lang="en-US" altLang="ja-JP" dirty="0"/>
              <a:t>Business Term (Group)</a:t>
            </a:r>
            <a:r>
              <a:rPr lang="ja-JP" altLang="en-US"/>
              <a:t>の</a:t>
            </a:r>
            <a:r>
              <a:rPr lang="en-US" altLang="ja-JP" dirty="0"/>
              <a:t>ID</a:t>
            </a:r>
            <a:r>
              <a:rPr lang="ja-JP" altLang="en-US"/>
              <a:t>とその出現順を組み合わせて構造を表す。</a:t>
            </a:r>
            <a:endParaRPr lang="en-US" altLang="ja-JP" dirty="0"/>
          </a:p>
        </p:txBody>
      </p:sp>
      <p:sp>
        <p:nvSpPr>
          <p:cNvPr id="12" name="日付プレースホルダー 11">
            <a:extLst>
              <a:ext uri="{FF2B5EF4-FFF2-40B4-BE49-F238E27FC236}">
                <a16:creationId xmlns:a16="http://schemas.microsoft.com/office/drawing/2014/main" id="{8516CED6-9531-264F-BE71-879062CD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82FE-3719-F640-9838-62BDF4C7CE49}" type="datetime1">
              <a:rPr kumimoji="1" lang="ja-JP" altLang="en-US" smtClean="0"/>
              <a:t>2021/5/22</a:t>
            </a:fld>
            <a:endParaRPr kumimoji="1" lang="ja-JP" altLang="en-US"/>
          </a:p>
        </p:txBody>
      </p:sp>
      <p:sp>
        <p:nvSpPr>
          <p:cNvPr id="13" name="フッター プレースホルダー 12">
            <a:extLst>
              <a:ext uri="{FF2B5EF4-FFF2-40B4-BE49-F238E27FC236}">
                <a16:creationId xmlns:a16="http://schemas.microsoft.com/office/drawing/2014/main" id="{4F99487D-7CA6-D74E-9697-13ACC61A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D39D41E9-67AF-2447-B380-7D5E2B2A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3</a:t>
            </a:fld>
            <a:endParaRPr kumimoji="1" lang="ja-JP" altLang="en-US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7768F7B7-CF3A-4E4B-8620-8D3131282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573662"/>
              </p:ext>
            </p:extLst>
          </p:nvPr>
        </p:nvGraphicFramePr>
        <p:xfrm>
          <a:off x="7686216" y="400084"/>
          <a:ext cx="42545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888">
                  <a:extLst>
                    <a:ext uri="{9D8B030D-6E8A-4147-A177-3AD203B41FA5}">
                      <a16:colId xmlns:a16="http://schemas.microsoft.com/office/drawing/2014/main" val="89108452"/>
                    </a:ext>
                  </a:extLst>
                </a:gridCol>
                <a:gridCol w="510823">
                  <a:extLst>
                    <a:ext uri="{9D8B030D-6E8A-4147-A177-3AD203B41FA5}">
                      <a16:colId xmlns:a16="http://schemas.microsoft.com/office/drawing/2014/main" val="3333590483"/>
                    </a:ext>
                  </a:extLst>
                </a:gridCol>
                <a:gridCol w="633889">
                  <a:extLst>
                    <a:ext uri="{9D8B030D-6E8A-4147-A177-3AD203B41FA5}">
                      <a16:colId xmlns:a16="http://schemas.microsoft.com/office/drawing/2014/main" val="4021359876"/>
                    </a:ext>
                  </a:extLst>
                </a:gridCol>
                <a:gridCol w="1168397">
                  <a:extLst>
                    <a:ext uri="{9D8B030D-6E8A-4147-A177-3AD203B41FA5}">
                      <a16:colId xmlns:a16="http://schemas.microsoft.com/office/drawing/2014/main" val="3113738787"/>
                    </a:ext>
                  </a:extLst>
                </a:gridCol>
                <a:gridCol w="645697">
                  <a:extLst>
                    <a:ext uri="{9D8B030D-6E8A-4147-A177-3AD203B41FA5}">
                      <a16:colId xmlns:a16="http://schemas.microsoft.com/office/drawing/2014/main" val="4195211696"/>
                    </a:ext>
                  </a:extLst>
                </a:gridCol>
                <a:gridCol w="941806">
                  <a:extLst>
                    <a:ext uri="{9D8B030D-6E8A-4147-A177-3AD203B41FA5}">
                      <a16:colId xmlns:a16="http://schemas.microsoft.com/office/drawing/2014/main" val="1224865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No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ID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Depth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 kern="100" dirty="0">
                          <a:effectLst/>
                          <a:latin typeface="+mj-ea"/>
                          <a:ea typeface="+mj-ea"/>
                        </a:rPr>
                        <a:t>Business Term</a:t>
                      </a:r>
                      <a:endParaRPr lang="ja-JP" sz="1200" b="1" i="0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b="1" kern="1200" dirty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Semantic data type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Occurrence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14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Party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62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13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Role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576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BT-3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Description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97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Postal Address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08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Street Name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1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Postcode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BT-6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Country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07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Defined Contact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63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Email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044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BT-8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Job Title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6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BT-9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Primary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Indicator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67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62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7E36-3F6E-4822-A4B3-A8E5F4D9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69" y="50800"/>
            <a:ext cx="11415229" cy="527016"/>
          </a:xfrm>
        </p:spPr>
        <p:txBody>
          <a:bodyPr>
            <a:noAutofit/>
          </a:bodyPr>
          <a:lstStyle/>
          <a:p>
            <a:r>
              <a:rPr kumimoji="1" lang="ja-JP" altLang="en-US" sz="3200" b="1"/>
              <a:t>複数の組織（</a:t>
            </a:r>
            <a:r>
              <a:rPr kumimoji="1" lang="en-US" altLang="ja-JP" sz="3200" b="1" dirty="0"/>
              <a:t>Party</a:t>
            </a:r>
            <a:r>
              <a:rPr kumimoji="1" lang="ja-JP" altLang="en-US" sz="3200" b="1"/>
              <a:t>）を表に定義（繰り返しを行で表現）</a:t>
            </a:r>
            <a:endParaRPr kumimoji="1" lang="ja-JP" altLang="en-US" sz="3200" b="1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2A0D0C7A-8C3F-4F88-896E-EC8A2D04B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09614"/>
              </p:ext>
            </p:extLst>
          </p:nvPr>
        </p:nvGraphicFramePr>
        <p:xfrm>
          <a:off x="463549" y="3300760"/>
          <a:ext cx="11264902" cy="30996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29022">
                  <a:extLst>
                    <a:ext uri="{9D8B030D-6E8A-4147-A177-3AD203B41FA5}">
                      <a16:colId xmlns:a16="http://schemas.microsoft.com/office/drawing/2014/main" val="3852865349"/>
                    </a:ext>
                  </a:extLst>
                </a:gridCol>
                <a:gridCol w="289209">
                  <a:extLst>
                    <a:ext uri="{9D8B030D-6E8A-4147-A177-3AD203B41FA5}">
                      <a16:colId xmlns:a16="http://schemas.microsoft.com/office/drawing/2014/main" val="1235818300"/>
                    </a:ext>
                  </a:extLst>
                </a:gridCol>
                <a:gridCol w="687259">
                  <a:extLst>
                    <a:ext uri="{9D8B030D-6E8A-4147-A177-3AD203B41FA5}">
                      <a16:colId xmlns:a16="http://schemas.microsoft.com/office/drawing/2014/main" val="1231359481"/>
                    </a:ext>
                  </a:extLst>
                </a:gridCol>
                <a:gridCol w="350310">
                  <a:extLst>
                    <a:ext uri="{9D8B030D-6E8A-4147-A177-3AD203B41FA5}">
                      <a16:colId xmlns:a16="http://schemas.microsoft.com/office/drawing/2014/main" val="1131652975"/>
                    </a:ext>
                  </a:extLst>
                </a:gridCol>
                <a:gridCol w="1154972">
                  <a:extLst>
                    <a:ext uri="{9D8B030D-6E8A-4147-A177-3AD203B41FA5}">
                      <a16:colId xmlns:a16="http://schemas.microsoft.com/office/drawing/2014/main" val="2655525438"/>
                    </a:ext>
                  </a:extLst>
                </a:gridCol>
                <a:gridCol w="1029651">
                  <a:extLst>
                    <a:ext uri="{9D8B030D-6E8A-4147-A177-3AD203B41FA5}">
                      <a16:colId xmlns:a16="http://schemas.microsoft.com/office/drawing/2014/main" val="1805946646"/>
                    </a:ext>
                  </a:extLst>
                </a:gridCol>
                <a:gridCol w="611869">
                  <a:extLst>
                    <a:ext uri="{9D8B030D-6E8A-4147-A177-3AD203B41FA5}">
                      <a16:colId xmlns:a16="http://schemas.microsoft.com/office/drawing/2014/main" val="861836667"/>
                    </a:ext>
                  </a:extLst>
                </a:gridCol>
                <a:gridCol w="1027340">
                  <a:extLst>
                    <a:ext uri="{9D8B030D-6E8A-4147-A177-3AD203B41FA5}">
                      <a16:colId xmlns:a16="http://schemas.microsoft.com/office/drawing/2014/main" val="1236265178"/>
                    </a:ext>
                  </a:extLst>
                </a:gridCol>
                <a:gridCol w="1003346">
                  <a:extLst>
                    <a:ext uri="{9D8B030D-6E8A-4147-A177-3AD203B41FA5}">
                      <a16:colId xmlns:a16="http://schemas.microsoft.com/office/drawing/2014/main" val="2344854543"/>
                    </a:ext>
                  </a:extLst>
                </a:gridCol>
                <a:gridCol w="1003346">
                  <a:extLst>
                    <a:ext uri="{9D8B030D-6E8A-4147-A177-3AD203B41FA5}">
                      <a16:colId xmlns:a16="http://schemas.microsoft.com/office/drawing/2014/main" val="757127093"/>
                    </a:ext>
                  </a:extLst>
                </a:gridCol>
                <a:gridCol w="1641837">
                  <a:extLst>
                    <a:ext uri="{9D8B030D-6E8A-4147-A177-3AD203B41FA5}">
                      <a16:colId xmlns:a16="http://schemas.microsoft.com/office/drawing/2014/main" val="2102372316"/>
                    </a:ext>
                  </a:extLst>
                </a:gridCol>
                <a:gridCol w="1003346">
                  <a:extLst>
                    <a:ext uri="{9D8B030D-6E8A-4147-A177-3AD203B41FA5}">
                      <a16:colId xmlns:a16="http://schemas.microsoft.com/office/drawing/2014/main" val="3408869790"/>
                    </a:ext>
                  </a:extLst>
                </a:gridCol>
                <a:gridCol w="833395">
                  <a:extLst>
                    <a:ext uri="{9D8B030D-6E8A-4147-A177-3AD203B41FA5}">
                      <a16:colId xmlns:a16="http://schemas.microsoft.com/office/drawing/2014/main" val="406824846"/>
                    </a:ext>
                  </a:extLst>
                </a:gridCol>
              </a:tblGrid>
              <a:tr h="441088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BT-1</a:t>
                      </a:r>
                    </a:p>
                    <a:p>
                      <a:pPr algn="ctr"/>
                      <a:r>
                        <a:rPr kumimoji="1" lang="en-US" altLang="ja-JP" sz="1400" b="0" i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kumimoji="1" lang="ja-JP" alt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BT-2</a:t>
                      </a:r>
                    </a:p>
                    <a:p>
                      <a:pPr algn="ctr"/>
                      <a:r>
                        <a:rPr kumimoji="1" lang="en-US" altLang="ja-JP" sz="1400" b="0" i="1" dirty="0">
                          <a:solidFill>
                            <a:schemeClr val="tx1"/>
                          </a:solidFill>
                        </a:rPr>
                        <a:t>Role</a:t>
                      </a:r>
                      <a:endParaRPr kumimoji="1" lang="ja-JP" alt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BT-3</a:t>
                      </a:r>
                      <a:endParaRPr kumimoji="1" lang="en-US" altLang="ja-JP" sz="1400" b="0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400" b="0" i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kumimoji="1" lang="ja-JP" alt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BT-4</a:t>
                      </a:r>
                    </a:p>
                    <a:p>
                      <a:pPr algn="ctr"/>
                      <a:r>
                        <a:rPr kumimoji="1" lang="en-US" altLang="ja-JP" sz="110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Street Name</a:t>
                      </a:r>
                      <a:endParaRPr kumimoji="1" lang="ja-JP" altLang="en-US" sz="110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BT-5</a:t>
                      </a:r>
                    </a:p>
                    <a:p>
                      <a:pPr algn="ctr"/>
                      <a:r>
                        <a:rPr kumimoji="1" lang="en-US" altLang="ja-JP" sz="140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Postcode</a:t>
                      </a:r>
                      <a:endParaRPr kumimoji="1" lang="ja-JP" altLang="en-US" sz="140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BT-6</a:t>
                      </a:r>
                    </a:p>
                    <a:p>
                      <a:pPr algn="ctr"/>
                      <a:r>
                        <a:rPr kumimoji="1" lang="en-US" altLang="ja-JP" sz="140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Country</a:t>
                      </a:r>
                      <a:endParaRPr kumimoji="1" lang="ja-JP" altLang="en-US" sz="140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BT-7</a:t>
                      </a:r>
                    </a:p>
                    <a:p>
                      <a:pPr algn="ctr"/>
                      <a:r>
                        <a:rPr kumimoji="1" lang="en-US" altLang="ja-JP" sz="140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Email</a:t>
                      </a:r>
                      <a:endParaRPr kumimoji="1" lang="ja-JP" altLang="en-US" sz="140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BT-8</a:t>
                      </a:r>
                    </a:p>
                    <a:p>
                      <a:pPr algn="ctr"/>
                      <a:r>
                        <a:rPr kumimoji="1" lang="en-US" altLang="ja-JP" sz="140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Job Title</a:t>
                      </a:r>
                      <a:endParaRPr kumimoji="1" lang="ja-JP" altLang="en-US" sz="140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BT-9</a:t>
                      </a:r>
                    </a:p>
                    <a:p>
                      <a:pPr algn="ctr"/>
                      <a:r>
                        <a:rPr kumimoji="1" lang="en-US" altLang="ja-JP" sz="140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Primary</a:t>
                      </a:r>
                      <a:endParaRPr kumimoji="1" lang="ja-JP" altLang="en-US" sz="140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215257"/>
                  </a:ext>
                </a:extLst>
              </a:tr>
              <a:tr h="220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BG-0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SS Ltd.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Customer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45193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First St.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1234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JA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769295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sam@ss.com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true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4919"/>
                  </a:ext>
                </a:extLst>
              </a:tr>
              <a:tr h="220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XYZ Co.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Customer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597947"/>
                  </a:ext>
                </a:extLst>
              </a:tr>
              <a:tr h="220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BG-1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Second St.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4567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US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267792"/>
                  </a:ext>
                </a:extLst>
              </a:tr>
              <a:tr h="220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peter@xyz.com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manager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true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039351"/>
                  </a:ext>
                </a:extLst>
              </a:tr>
              <a:tr h="220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mary@zyz.com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staff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false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62229"/>
                  </a:ext>
                </a:extLst>
              </a:tr>
              <a:tr h="220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JG Co.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Supplier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Gold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797102"/>
                  </a:ext>
                </a:extLst>
              </a:tr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Third Ave.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8765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CN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56559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john@jg.com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manager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false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32761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beth@jg.com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assistant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true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271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531FFF-9904-4C02-A086-826BFD075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54639"/>
              </p:ext>
            </p:extLst>
          </p:nvPr>
        </p:nvGraphicFramePr>
        <p:xfrm>
          <a:off x="7501011" y="562020"/>
          <a:ext cx="42545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888">
                  <a:extLst>
                    <a:ext uri="{9D8B030D-6E8A-4147-A177-3AD203B41FA5}">
                      <a16:colId xmlns:a16="http://schemas.microsoft.com/office/drawing/2014/main" val="89108452"/>
                    </a:ext>
                  </a:extLst>
                </a:gridCol>
                <a:gridCol w="510823">
                  <a:extLst>
                    <a:ext uri="{9D8B030D-6E8A-4147-A177-3AD203B41FA5}">
                      <a16:colId xmlns:a16="http://schemas.microsoft.com/office/drawing/2014/main" val="3333590483"/>
                    </a:ext>
                  </a:extLst>
                </a:gridCol>
                <a:gridCol w="633889">
                  <a:extLst>
                    <a:ext uri="{9D8B030D-6E8A-4147-A177-3AD203B41FA5}">
                      <a16:colId xmlns:a16="http://schemas.microsoft.com/office/drawing/2014/main" val="4021359876"/>
                    </a:ext>
                  </a:extLst>
                </a:gridCol>
                <a:gridCol w="1168397">
                  <a:extLst>
                    <a:ext uri="{9D8B030D-6E8A-4147-A177-3AD203B41FA5}">
                      <a16:colId xmlns:a16="http://schemas.microsoft.com/office/drawing/2014/main" val="3113738787"/>
                    </a:ext>
                  </a:extLst>
                </a:gridCol>
                <a:gridCol w="645697">
                  <a:extLst>
                    <a:ext uri="{9D8B030D-6E8A-4147-A177-3AD203B41FA5}">
                      <a16:colId xmlns:a16="http://schemas.microsoft.com/office/drawing/2014/main" val="4195211696"/>
                    </a:ext>
                  </a:extLst>
                </a:gridCol>
                <a:gridCol w="941806">
                  <a:extLst>
                    <a:ext uri="{9D8B030D-6E8A-4147-A177-3AD203B41FA5}">
                      <a16:colId xmlns:a16="http://schemas.microsoft.com/office/drawing/2014/main" val="1224865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No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ID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Depth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 kern="100" dirty="0">
                          <a:effectLst/>
                          <a:latin typeface="+mj-ea"/>
                          <a:ea typeface="+mj-ea"/>
                        </a:rPr>
                        <a:t>Business Term</a:t>
                      </a:r>
                      <a:endParaRPr lang="ja-JP" sz="1200" b="1" i="0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b="1" kern="1200" dirty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Semantic data type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Occurrence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14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Party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62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13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Role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576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BT-3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Description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97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Postal Address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08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Street Name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1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Postcode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BT-6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Country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07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Defined Contact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63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Email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044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BT-8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Job Title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6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BT-9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Primary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Indicator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67315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A6218C9-2302-B840-AD0E-AB882D9D5595}"/>
              </a:ext>
            </a:extLst>
          </p:cNvPr>
          <p:cNvSpPr txBox="1"/>
          <p:nvPr/>
        </p:nvSpPr>
        <p:spPr>
          <a:xfrm>
            <a:off x="467759" y="1208351"/>
            <a:ext cx="6611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最初に出現する</a:t>
            </a:r>
            <a:r>
              <a:rPr kumimoji="1" lang="en-US" altLang="ja-JP" dirty="0"/>
              <a:t>BG-0</a:t>
            </a:r>
            <a:r>
              <a:rPr kumimoji="1" lang="ja-JP" altLang="en-US"/>
              <a:t>の下位グループ</a:t>
            </a:r>
            <a:r>
              <a:rPr kumimoji="1" lang="en-US" altLang="ja-JP" dirty="0"/>
              <a:t>BG-1</a:t>
            </a:r>
            <a:r>
              <a:rPr kumimoji="1" lang="ja-JP" altLang="en-US"/>
              <a:t>に</a:t>
            </a:r>
            <a:r>
              <a:rPr kumimoji="1" lang="en-US" altLang="ja-JP" dirty="0"/>
              <a:t>ID</a:t>
            </a:r>
          </a:p>
          <a:p>
            <a:r>
              <a:rPr lang="en-US" altLang="ja-JP" dirty="0"/>
              <a:t>BG-0:0 BG-1:0</a:t>
            </a:r>
            <a:r>
              <a:rPr lang="ja-JP" altLang="en-US"/>
              <a:t>を割り当て、その行の対応するセルに項目値を記述する。</a:t>
            </a:r>
            <a:endParaRPr kumimoji="1" lang="ja-JP" altLang="en-US"/>
          </a:p>
        </p:txBody>
      </p:sp>
      <p:sp>
        <p:nvSpPr>
          <p:cNvPr id="4" name="フレーム 3">
            <a:extLst>
              <a:ext uri="{FF2B5EF4-FFF2-40B4-BE49-F238E27FC236}">
                <a16:creationId xmlns:a16="http://schemas.microsoft.com/office/drawing/2014/main" id="{E19D8E14-1E0D-9B48-95CE-27EA48F361A2}"/>
              </a:ext>
            </a:extLst>
          </p:cNvPr>
          <p:cNvSpPr/>
          <p:nvPr/>
        </p:nvSpPr>
        <p:spPr>
          <a:xfrm>
            <a:off x="5105503" y="4008640"/>
            <a:ext cx="3244018" cy="50069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A70E7ED-7476-EB41-ADCD-BBF98148B268}"/>
              </a:ext>
            </a:extLst>
          </p:cNvPr>
          <p:cNvCxnSpPr>
            <a:cxnSpLocks/>
            <a:stCxn id="11" idx="3"/>
            <a:endCxn id="4" idx="0"/>
          </p:cNvCxnSpPr>
          <p:nvPr/>
        </p:nvCxnSpPr>
        <p:spPr>
          <a:xfrm flipH="1">
            <a:off x="6727512" y="1670016"/>
            <a:ext cx="352055" cy="2338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レーム 13">
            <a:extLst>
              <a:ext uri="{FF2B5EF4-FFF2-40B4-BE49-F238E27FC236}">
                <a16:creationId xmlns:a16="http://schemas.microsoft.com/office/drawing/2014/main" id="{2B32C27F-0B24-F347-832B-87CC644F3FB1}"/>
              </a:ext>
            </a:extLst>
          </p:cNvPr>
          <p:cNvSpPr/>
          <p:nvPr/>
        </p:nvSpPr>
        <p:spPr>
          <a:xfrm>
            <a:off x="8001102" y="4935349"/>
            <a:ext cx="3886097" cy="6813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CFDFC28-C0E5-9D4F-AE41-AB9CEEDD73B7}"/>
              </a:ext>
            </a:extLst>
          </p:cNvPr>
          <p:cNvCxnSpPr>
            <a:cxnSpLocks/>
          </p:cNvCxnSpPr>
          <p:nvPr/>
        </p:nvCxnSpPr>
        <p:spPr>
          <a:xfrm>
            <a:off x="3581400" y="2849360"/>
            <a:ext cx="4330700" cy="2338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6683FC3-52A5-DD46-9EFF-41A511AD8C54}"/>
              </a:ext>
            </a:extLst>
          </p:cNvPr>
          <p:cNvSpPr txBox="1"/>
          <p:nvPr/>
        </p:nvSpPr>
        <p:spPr>
          <a:xfrm>
            <a:off x="471970" y="2129872"/>
            <a:ext cx="6611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２番目</a:t>
            </a:r>
            <a:r>
              <a:rPr kumimoji="1" lang="ja-JP" altLang="en-US"/>
              <a:t>に出現する</a:t>
            </a:r>
            <a:r>
              <a:rPr kumimoji="1" lang="en-US" altLang="ja-JP" dirty="0"/>
              <a:t>BG-0</a:t>
            </a:r>
            <a:r>
              <a:rPr kumimoji="1" lang="ja-JP" altLang="en-US"/>
              <a:t>の下位グループ</a:t>
            </a:r>
            <a:r>
              <a:rPr kumimoji="1" lang="en-US" altLang="ja-JP" dirty="0"/>
              <a:t>BG-2</a:t>
            </a:r>
            <a:r>
              <a:rPr kumimoji="1" lang="ja-JP" altLang="en-US"/>
              <a:t>は複数なので</a:t>
            </a:r>
            <a:r>
              <a:rPr kumimoji="1" lang="en-US" altLang="ja-JP" dirty="0"/>
              <a:t>ID</a:t>
            </a:r>
          </a:p>
          <a:p>
            <a:r>
              <a:rPr lang="en-US" altLang="ja-JP" dirty="0"/>
              <a:t>BG-0:1 BG-2:0</a:t>
            </a:r>
            <a:r>
              <a:rPr lang="ja-JP" altLang="en-US"/>
              <a:t>及び</a:t>
            </a:r>
            <a:r>
              <a:rPr lang="en-US" altLang="ja-JP" dirty="0"/>
              <a:t>BG-0:1 BG-2:1</a:t>
            </a:r>
            <a:r>
              <a:rPr lang="ja-JP" altLang="en-US"/>
              <a:t>を割り当て、その行の対応するセルに項目値を記述する。</a:t>
            </a:r>
            <a:endParaRPr kumimoji="1" lang="ja-JP" altLang="en-US"/>
          </a:p>
        </p:txBody>
      </p:sp>
      <p:sp>
        <p:nvSpPr>
          <p:cNvPr id="24" name="日付プレースホルダー 23">
            <a:extLst>
              <a:ext uri="{FF2B5EF4-FFF2-40B4-BE49-F238E27FC236}">
                <a16:creationId xmlns:a16="http://schemas.microsoft.com/office/drawing/2014/main" id="{73F7A57F-A255-8746-A82F-E1AAD11B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763C-6987-A646-AB8E-90A5D107CCE3}" type="datetime1">
              <a:rPr kumimoji="1" lang="ja-JP" altLang="en-US" smtClean="0"/>
              <a:t>2021/5/22</a:t>
            </a:fld>
            <a:endParaRPr kumimoji="1" lang="ja-JP" altLang="en-US"/>
          </a:p>
        </p:txBody>
      </p:sp>
      <p:sp>
        <p:nvSpPr>
          <p:cNvPr id="25" name="フッター プレースホルダー 24">
            <a:extLst>
              <a:ext uri="{FF2B5EF4-FFF2-40B4-BE49-F238E27FC236}">
                <a16:creationId xmlns:a16="http://schemas.microsoft.com/office/drawing/2014/main" id="{6F0C04E3-F8EF-3048-8C8D-8966A62A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26" name="スライド番号プレースホルダー 25">
            <a:extLst>
              <a:ext uri="{FF2B5EF4-FFF2-40B4-BE49-F238E27FC236}">
                <a16:creationId xmlns:a16="http://schemas.microsoft.com/office/drawing/2014/main" id="{1E02A66C-4C16-D449-8D39-52197674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68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{D8923C6D-1305-1E41-950E-DE98A8E93EAE}tf16401378</Template>
  <TotalTime>364</TotalTime>
  <Words>1193</Words>
  <Application>Microsoft Macintosh PowerPoint</Application>
  <PresentationFormat>ワイド画面</PresentationFormat>
  <Paragraphs>593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階層構造のあるデータを 一つの表で記述する方法</vt:lpstr>
      <vt:lpstr>UML定義</vt:lpstr>
      <vt:lpstr>複数のParty(組織)を一つの表での表現</vt:lpstr>
      <vt:lpstr>複数の組織（Party）を表に定義（繰り返しを欄で表現）</vt:lpstr>
      <vt:lpstr>複数の組織（Party）を表に定義（繰り返しを行で表現）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日本版PINTゲートウェイ 検討資料</dc:title>
  <dc:creator>三分一 信之</dc:creator>
  <cp:lastModifiedBy>三分一 信之</cp:lastModifiedBy>
  <cp:revision>35</cp:revision>
  <dcterms:created xsi:type="dcterms:W3CDTF">2021-01-08T01:43:48Z</dcterms:created>
  <dcterms:modified xsi:type="dcterms:W3CDTF">2021-05-22T06:47:55Z</dcterms:modified>
</cp:coreProperties>
</file>