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7" r:id="rId6"/>
    <p:sldId id="284" r:id="rId7"/>
    <p:sldId id="290" r:id="rId8"/>
    <p:sldId id="288" r:id="rId9"/>
    <p:sldId id="286" r:id="rId10"/>
    <p:sldId id="285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2" r:id="rId30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AC51"/>
    <a:srgbClr val="1E5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46" autoAdjust="0"/>
  </p:normalViewPr>
  <p:slideViewPr>
    <p:cSldViewPr snapToGrid="0">
      <p:cViewPr varScale="1">
        <p:scale>
          <a:sx n="99" d="100"/>
          <a:sy n="9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CE066A2-80AD-43A2-A219-2EA363DE0E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1F566-E206-4497-A045-9748E4E54D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B63DF-E160-42EB-8E2B-592BF8341029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837DE8-A473-4AF9-9810-C1A1D9F4F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060F2-222F-4090-A141-4BD7E4E554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E8D4-4D9A-4767-B4A8-F306926D8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97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4164F-1AF4-4168-B424-02521B93000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69D58-0200-4E0D-8C47-F0B8749FC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95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21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5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71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1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2E95-3220-42D0-ADBD-4DD722CD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932" y="1378947"/>
            <a:ext cx="8708136" cy="1938992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AC1769-CAF8-471C-80F2-350AEAEA5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982" y="3571614"/>
            <a:ext cx="8575086" cy="88529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  <a:endParaRPr kumimoji="1" lang="en-US" altLang="ja-JP" dirty="0"/>
          </a:p>
          <a:p>
            <a:r>
              <a:rPr kumimoji="1" lang="ja-JP" altLang="en-US" dirty="0"/>
              <a:t>サブタイトルサブ</a:t>
            </a:r>
          </a:p>
        </p:txBody>
      </p:sp>
      <p:pic>
        <p:nvPicPr>
          <p:cNvPr id="15" name="図 14" descr="デジタル庁ロゴ&#10;">
            <a:extLst>
              <a:ext uri="{FF2B5EF4-FFF2-40B4-BE49-F238E27FC236}">
                <a16:creationId xmlns:a16="http://schemas.microsoft.com/office/drawing/2014/main" id="{5C512B69-CD07-4175-A3E8-70BF55D7DD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97391" y="4840084"/>
            <a:ext cx="3286944" cy="10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8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タイトル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B1C74-900B-433F-890C-085C1B5A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98" y="3607309"/>
            <a:ext cx="10386751" cy="70256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492E362-A3DC-437E-BF84-EA28136E2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3627A73-0747-4D72-B2BD-4AAA11DE0439}"/>
              </a:ext>
            </a:extLst>
          </p:cNvPr>
          <p:cNvSpPr/>
          <p:nvPr userDrawn="1"/>
        </p:nvSpPr>
        <p:spPr>
          <a:xfrm flipH="1" flipV="1">
            <a:off x="-88553" y="2999808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1A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61A0D176-8CFC-4AF5-8C87-029AD308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525"/>
            <a:ext cx="10515600" cy="70256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2077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32648-477B-4A43-9D46-DAE92109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241"/>
            <a:ext cx="10515600" cy="481599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89409F8-EA45-418E-82BE-AC3F77EFB8EA}"/>
              </a:ext>
            </a:extLst>
          </p:cNvPr>
          <p:cNvSpPr/>
          <p:nvPr userDrawn="1"/>
        </p:nvSpPr>
        <p:spPr>
          <a:xfrm flipH="1" flipV="1">
            <a:off x="-88553" y="779126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80D5B96-5C60-4A67-AFCD-B21CB4FA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9D4168DF-F529-4E13-8BE3-CA221CFEC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1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サマリ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C7E0D-74A9-4B86-AB69-599D176F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0139A8-CC9E-4532-A515-254A86699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06B1B8-1AF3-434B-8280-C7303367339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1" y="1333178"/>
            <a:ext cx="10515600" cy="219118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360000" tIns="216000" rIns="360000" bIns="216000" anchor="t" anchorCtr="0">
            <a:sp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79A32D3-134A-4CE3-A056-4DF21D27B0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648074"/>
            <a:ext cx="10515600" cy="250334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C5074BC-E1F6-41F5-AA0E-167124EC1255}"/>
              </a:ext>
            </a:extLst>
          </p:cNvPr>
          <p:cNvSpPr/>
          <p:nvPr userDrawn="1"/>
        </p:nvSpPr>
        <p:spPr>
          <a:xfrm flipH="1" flipV="1">
            <a:off x="-88553" y="779126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4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ロゴ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デジタル庁ロゴ">
            <a:extLst>
              <a:ext uri="{FF2B5EF4-FFF2-40B4-BE49-F238E27FC236}">
                <a16:creationId xmlns:a16="http://schemas.microsoft.com/office/drawing/2014/main" id="{EA198951-577B-4ABC-81D8-F2E3F64689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6161" y="2712273"/>
            <a:ext cx="4619677" cy="14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97C095-A7F2-4984-ACC5-C9562C92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41"/>
            <a:ext cx="10515600" cy="7025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BA1709-158A-4617-99E8-415D5F79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2076"/>
            <a:ext cx="10515600" cy="481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2E267-AC6E-4FB1-BD93-F966F906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451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9" r:id="rId4"/>
    <p:sldLayoutId id="214748365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C7A9F-EAD0-4DB7-8F11-FD3BDBF8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6" y="1811102"/>
            <a:ext cx="11819467" cy="1267466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Proposal (Ver.1) to First Draft of Japan Standard Commercial Invoice </a:t>
            </a:r>
            <a:endParaRPr lang="ja-JP" altLang="en-US" sz="3600" dirty="0"/>
          </a:p>
        </p:txBody>
      </p:sp>
      <p:sp>
        <p:nvSpPr>
          <p:cNvPr id="20" name="字幕 19">
            <a:extLst>
              <a:ext uri="{FF2B5EF4-FFF2-40B4-BE49-F238E27FC236}">
                <a16:creationId xmlns:a16="http://schemas.microsoft.com/office/drawing/2014/main" id="{A4AFDDE1-1F5F-43D2-8CAA-B47F24D5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462" y="4183652"/>
            <a:ext cx="6169949" cy="212016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October 5, 2021</a:t>
            </a:r>
          </a:p>
          <a:p>
            <a:pPr algn="ctr"/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Presented by 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Japan </a:t>
            </a:r>
            <a:r>
              <a:rPr lang="en-US" altLang="ja-JP" b="1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Peppol</a:t>
            </a: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 Project Team</a:t>
            </a:r>
          </a:p>
          <a:p>
            <a:pPr algn="ctr"/>
            <a:r>
              <a:rPr lang="en-US" altLang="ja-JP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(Digital Agency and EIPA)</a:t>
            </a:r>
          </a:p>
        </p:txBody>
      </p:sp>
    </p:spTree>
    <p:extLst>
      <p:ext uri="{BB962C8B-B14F-4D97-AF65-F5344CB8AC3E}">
        <p14:creationId xmlns:p14="http://schemas.microsoft.com/office/powerpoint/2010/main" val="265704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71" y="1141942"/>
            <a:ext cx="10693401" cy="2136199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“Document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level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charge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used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calculating 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those amounts shall be categorized by “Document level allowance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allowance TAX rate”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can be found that same rules in EN16931-1. So, PINT rule shall also have such kinds of rules for the purpose of Tax law compliant. 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E64990A-88D7-48A1-BEB6-D3C4F36E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71" y="438451"/>
            <a:ext cx="10930467" cy="369332"/>
          </a:xfrm>
        </p:spPr>
        <p:txBody>
          <a:bodyPr/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document level allowance and charge per tax rate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9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423F73DB-FF35-4446-9AAE-646EE81873C0}"/>
              </a:ext>
            </a:extLst>
          </p:cNvPr>
          <p:cNvSpPr txBox="1">
            <a:spLocks/>
          </p:cNvSpPr>
          <p:nvPr/>
        </p:nvSpPr>
        <p:spPr>
          <a:xfrm>
            <a:off x="381175" y="3600642"/>
            <a:ext cx="10877463" cy="1921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EN16931-1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ER-32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allowance (BG-20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Document level allowance VAT category 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code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BT-95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ER-37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charge (BG-21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Document level charge VAT category code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(BT-102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15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10</a:t>
            </a:r>
            <a:endParaRPr lang="ja-JP" altLang="en-US" dirty="0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F5625378-CE33-40A0-B8AE-F93E3F61D476}"/>
              </a:ext>
            </a:extLst>
          </p:cNvPr>
          <p:cNvSpPr txBox="1">
            <a:spLocks/>
          </p:cNvSpPr>
          <p:nvPr/>
        </p:nvSpPr>
        <p:spPr>
          <a:xfrm>
            <a:off x="268518" y="3649344"/>
            <a:ext cx="11335708" cy="17066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charge)</a:t>
            </a:r>
            <a:endParaRPr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”DOCUMENT LEVEL CHARGES”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“Document level charge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charge TAX rate” (ibt-103).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ibr-36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charge (ibg-21) shall have a Document level charge amount (ibt-099).</a:t>
            </a: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CD8AF522-DD71-4A54-92FE-FA5D2E57B3EF}"/>
              </a:ext>
            </a:extLst>
          </p:cNvPr>
          <p:cNvSpPr txBox="1">
            <a:spLocks/>
          </p:cNvSpPr>
          <p:nvPr/>
        </p:nvSpPr>
        <p:spPr>
          <a:xfrm>
            <a:off x="268518" y="1313973"/>
            <a:ext cx="11335708" cy="15782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DOCUMENT LEVEL ALLOWANCES”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“Document level allowance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allowance TAX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ibr-31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allowance (ibg-20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shall have a Document level allowance amount (ibt-092).</a:t>
            </a: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ECCE816B-707A-49DD-AB5E-99BB777777A8}"/>
              </a:ext>
            </a:extLst>
          </p:cNvPr>
          <p:cNvSpPr txBox="1">
            <a:spLocks/>
          </p:cNvSpPr>
          <p:nvPr/>
        </p:nvSpPr>
        <p:spPr>
          <a:xfrm>
            <a:off x="268518" y="435232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document level allowance and charge per tax rate 2/2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96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52" y="1051279"/>
            <a:ext cx="10693401" cy="2136199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 line allowance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line Charge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used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calculate “ TAX category taxable amount” (ibt-116).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those amounts shall be categorized by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ibt-152).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It can be found that same rules in EN16931-1. So, PINT rule shall also have such kinds of rules for the purpose of Tax law compliant.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11</a:t>
            </a:r>
            <a:endParaRPr lang="ja-JP" altLang="en-US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4998A81F-39A8-4C39-8D34-EB0A8CFCE630}"/>
              </a:ext>
            </a:extLst>
          </p:cNvPr>
          <p:cNvSpPr txBox="1">
            <a:spLocks/>
          </p:cNvSpPr>
          <p:nvPr/>
        </p:nvSpPr>
        <p:spPr>
          <a:xfrm>
            <a:off x="315856" y="3500025"/>
            <a:ext cx="10877463" cy="11673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Reference) EN16931-1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BR-CO-4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Invoice line (BG-25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with an Invoice item VAT category code (BT-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815234BF-DE80-4F21-9732-7CF148C49BB5}"/>
              </a:ext>
            </a:extLst>
          </p:cNvPr>
          <p:cNvSpPr txBox="1">
            <a:spLocks/>
          </p:cNvSpPr>
          <p:nvPr/>
        </p:nvSpPr>
        <p:spPr>
          <a:xfrm>
            <a:off x="262852" y="408967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３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Invoice line allowance and charge per tax rate 1/1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28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12</a:t>
            </a:r>
            <a:endParaRPr lang="ja-JP" altLang="en-US" dirty="0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F5625378-CE33-40A0-B8AE-F93E3F61D476}"/>
              </a:ext>
            </a:extLst>
          </p:cNvPr>
          <p:cNvSpPr txBox="1">
            <a:spLocks/>
          </p:cNvSpPr>
          <p:nvPr/>
        </p:nvSpPr>
        <p:spPr>
          <a:xfrm>
            <a:off x="270931" y="3857255"/>
            <a:ext cx="10877463" cy="16202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(charge)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CHARGE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 TAX category code”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 Invoiced item TAX rate” (ibt-152).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ibr-43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）“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Invoice line charge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”（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ibg-28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shall have an Invoice line charge amount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ibt-141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50FC2803-40E4-46F7-B983-C1485E744727}"/>
              </a:ext>
            </a:extLst>
          </p:cNvPr>
          <p:cNvSpPr txBox="1">
            <a:spLocks/>
          </p:cNvSpPr>
          <p:nvPr/>
        </p:nvSpPr>
        <p:spPr>
          <a:xfrm>
            <a:off x="270932" y="1493035"/>
            <a:ext cx="10877463" cy="16202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allowance)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 ALLOWANCES”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 TAX category code”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“Invoiced item TAX rate” (ibt-152).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ibr-41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”INVOICE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ALLOWANCES” 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ibg-27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shall have an Invoice line allowance amount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ibt-136).  </a:t>
            </a: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D60792C1-91AE-4297-B463-573E25820820}"/>
              </a:ext>
            </a:extLst>
          </p:cNvPr>
          <p:cNvSpPr txBox="1">
            <a:spLocks/>
          </p:cNvSpPr>
          <p:nvPr/>
        </p:nvSpPr>
        <p:spPr>
          <a:xfrm>
            <a:off x="270932" y="438071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３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Invoice line allowance and charge per tax rate 2/2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18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51" y="987938"/>
            <a:ext cx="10693401" cy="2136199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Taxable amount per tax rate" and  “Tax amount per tax rate” are required on a Qualified Invoice by Japanese Consumption Tax Law.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it is necessary to clarify that “ TAX category taxable amount” (ibt-116) “and “TAX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shall be categorized by tax rate.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It can be found that same rules in EN16931-1. So, PINT rule shall also have such kinds of rules for the purpose of Tax law compliant.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13 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423F73DB-FF35-4446-9AAE-646EE81873C0}"/>
              </a:ext>
            </a:extLst>
          </p:cNvPr>
          <p:cNvSpPr txBox="1">
            <a:spLocks/>
          </p:cNvSpPr>
          <p:nvPr/>
        </p:nvSpPr>
        <p:spPr>
          <a:xfrm>
            <a:off x="262851" y="3429000"/>
            <a:ext cx="11237296" cy="2301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EN16931-1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ER-47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defined through a VAT category code (BT-118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ER-45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 (BG-23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VAT Category taxable amount (BT-116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(ER-46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 (BG-23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VAT Category tax amount (BT-117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(ER-48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 (BG-23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VAT Category rate (BT-119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 except if the Invoice is not subject to VAT. 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4E2D8D78-43CE-4459-87A4-F2029DD76B7D}"/>
              </a:ext>
            </a:extLst>
          </p:cNvPr>
          <p:cNvSpPr txBox="1">
            <a:spLocks/>
          </p:cNvSpPr>
          <p:nvPr/>
        </p:nvSpPr>
        <p:spPr>
          <a:xfrm>
            <a:off x="262851" y="430128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Taxable amount and Tax amount per tax rate 1/4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50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14</a:t>
            </a:r>
            <a:endParaRPr lang="ja-JP" altLang="en-US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50FC2803-40E4-46F7-B983-C1485E744727}"/>
              </a:ext>
            </a:extLst>
          </p:cNvPr>
          <p:cNvSpPr txBox="1">
            <a:spLocks/>
          </p:cNvSpPr>
          <p:nvPr/>
        </p:nvSpPr>
        <p:spPr>
          <a:xfrm>
            <a:off x="326350" y="1265339"/>
            <a:ext cx="10877463" cy="1936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BREAKDOWN”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BERAKDOWN”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“Tax category tax amount”(ibt-117).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BREAKDOWN”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“TAX category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64BC497D-7E36-4C04-BB65-27B4E96C3C50}"/>
              </a:ext>
            </a:extLst>
          </p:cNvPr>
          <p:cNvSpPr txBox="1">
            <a:spLocks/>
          </p:cNvSpPr>
          <p:nvPr/>
        </p:nvSpPr>
        <p:spPr>
          <a:xfrm>
            <a:off x="326350" y="435365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Taxable amount and Tax amount per tax rate 2/4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00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52537"/>
            <a:ext cx="10693401" cy="4621789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case of Japan,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 scheme” shall be “Consumption Tax”.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PINT rule, there is no specific rule for “Tax scheme”. So, Japan would like to propose two options.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Using UNECE5153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list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Using PINT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list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Regarding with option1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is necessary to be coded using “VAT” and after that, shall clarify that “VAT” means Consumption Tax in Japan.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Regarding with option2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is necessary to add “JCT (Japanese Consumption Tax) in PINT code list and shall be coded using it.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Moreover, “TAX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coded using by subset of UNCL 5305.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addition to the above, it would be an option to code JCT in UNCL 5305. However, note that it may take long time to be coded.  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15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1489D5BE-FD5E-4BD6-8E92-F216C4EE90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7458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Express Taxable amount and Tax amount per tax rate 3/4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911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16</a:t>
            </a:r>
            <a:endParaRPr lang="ja-JP" altLang="en-US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50FC2803-40E4-46F7-B983-C1485E744727}"/>
              </a:ext>
            </a:extLst>
          </p:cNvPr>
          <p:cNvSpPr txBox="1">
            <a:spLocks/>
          </p:cNvSpPr>
          <p:nvPr/>
        </p:nvSpPr>
        <p:spPr>
          <a:xfrm>
            <a:off x="304800" y="1260721"/>
            <a:ext cx="11292331" cy="3799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BREAKDOWN”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have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scheme”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ibt-118-1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《Option1》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scheme” (ibt-118-1) shall be used VAT in UNECE 5153 code list. The VAT shall mean Consumption Tax in Japan.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《Option2》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scheme” (ibt-118-1) shall be used JCT in PINT code list.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ibt-118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coded using by subset of UNCL 5305.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666895B2-757F-466E-B48F-4EC22C881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5040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Taxable amount and Tax amount per tax rate 4/4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417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73"/>
            <a:ext cx="10693401" cy="1774949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Seller Tax ID (Registration number for Qualified Invoice purpose) is required on a  Qualified Invoice by Japanese Consumption Tax law.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seller ID would be a criterion to judge whether the it is a Qualified Invoice or not.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“Seller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 “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contain Registration number for Qualified Invoice purpose in Japan. 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17</a:t>
            </a: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01E9E759-D706-4C97-AB47-8BD4AA3B7987}"/>
              </a:ext>
            </a:extLst>
          </p:cNvPr>
          <p:cNvSpPr txBox="1">
            <a:spLocks/>
          </p:cNvSpPr>
          <p:nvPr/>
        </p:nvSpPr>
        <p:spPr>
          <a:xfrm>
            <a:off x="304800" y="3456021"/>
            <a:ext cx="11292331" cy="17749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 Invoice shall have ”Seller Tax identifier”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”Seller Tax identifier”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a Registration number for Qualified Invoice in Japan purpose, which consists of 14 digits that starts with “t”.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39C65E92-EE27-44B6-A187-6F34E982038C}"/>
              </a:ext>
            </a:extLst>
          </p:cNvPr>
          <p:cNvSpPr txBox="1">
            <a:spLocks/>
          </p:cNvSpPr>
          <p:nvPr/>
        </p:nvSpPr>
        <p:spPr>
          <a:xfrm>
            <a:off x="304800" y="39369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5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Seller Tax ID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413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5018"/>
            <a:ext cx="10693401" cy="1251176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Date of transaction is required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on a Qualified Invoice by Japanese Consumption Tax law.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 are two ways to show it. One is shown on Document level and the other is in Invoice line.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any case,  it is necessary to have an invoice period start date and end date.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18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315028"/>
            <a:ext cx="11461315" cy="43767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 Invoice shall have “INVOICE 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ibg-14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or “INVOICE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LIEN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date shall be formatted YYYY-MM-DD.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PERIOD” (ibg-14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both “ Invoice period start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ibt-073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 period end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ibt-074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ibr-29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If both Invoicing period start date (ibt-073) and Invoicing period end date (ibt-074) are given then the Invoicing period end date (ibt-074) shall be later or equal to the Invoicing line period start date (ibt-073).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LINE PERIOD” (ibg-26) shall have “Invoice line period start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 line period end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ibr-30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both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Invoice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period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date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(ibt-134) and Invoice line period end date (ibt-135) are given then the Invoice line period end date (ibt-135) shall be later or equal to the Invoice line period start date (ibt-134).  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8FA3094F-731F-4DC3-8DE0-6C77A9407829}"/>
              </a:ext>
            </a:extLst>
          </p:cNvPr>
          <p:cNvSpPr txBox="1">
            <a:spLocks/>
          </p:cNvSpPr>
          <p:nvPr/>
        </p:nvSpPr>
        <p:spPr>
          <a:xfrm>
            <a:off x="304800" y="420064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6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date of transaction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27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F0532F-0388-4CD0-8009-8B2B0BD9E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766"/>
            <a:ext cx="2743200" cy="365125"/>
          </a:xfrm>
        </p:spPr>
        <p:txBody>
          <a:bodyPr/>
          <a:lstStyle/>
          <a:p>
            <a:r>
              <a:rPr lang="ja-JP" altLang="en-US" dirty="0"/>
              <a:t>１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A512F66C-4846-4E60-85F6-68247746E67B}"/>
              </a:ext>
            </a:extLst>
          </p:cNvPr>
          <p:cNvSpPr txBox="1">
            <a:spLocks/>
          </p:cNvSpPr>
          <p:nvPr/>
        </p:nvSpPr>
        <p:spPr>
          <a:xfrm>
            <a:off x="304800" y="441462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Current Tax Credit system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current system)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66BC6E-D14A-49D0-9234-A8A8E4A0C889}"/>
              </a:ext>
            </a:extLst>
          </p:cNvPr>
          <p:cNvSpPr txBox="1"/>
          <p:nvPr/>
        </p:nvSpPr>
        <p:spPr>
          <a:xfrm>
            <a:off x="304800" y="1076245"/>
            <a:ext cx="11647503" cy="4749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 Document issued by a supplier to be retained for tax credit purpose》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Japan has not adopted Invoice Based method for tax credit purpose.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To claim of Consumption Tax paid (input Consumption Tax), a taxable business is required to retain an accounting book and a Document issued by a supplier with specific description.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Not only a taxable business but also an exempt business can issue the Document. So, “Seller’s Identification number for tax purpose”, ”Tax rate“ and “Tax amount per 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rate” are not required on the Document.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Therefore, under the current system, even a taxable transaction with an exempt business would be subject to tax credit (This seems to be unique).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However, from October 1</a:t>
            </a:r>
            <a:r>
              <a:rPr lang="en-US" altLang="ja-JP" sz="16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st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,2023, the new system “a Qualified Invoice Based method” will be implemented for tax credit purpose instead of the current system.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So, Transitional rule will be applicable for the designated period (from October 1</a:t>
            </a:r>
            <a:r>
              <a:rPr lang="en-US" altLang="ja-JP" sz="16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st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, 2023 to September 30</a:t>
            </a:r>
            <a:r>
              <a:rPr lang="en-US" altLang="ja-JP" sz="16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, 2029). During that period, a taxable business is allowed to recover a certain percentage of input Consumption Tax by retaining the Document 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≠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Invoice) and an accounting book. </a:t>
            </a:r>
          </a:p>
        </p:txBody>
      </p:sp>
    </p:spTree>
    <p:extLst>
      <p:ext uri="{BB962C8B-B14F-4D97-AF65-F5344CB8AC3E}">
        <p14:creationId xmlns:p14="http://schemas.microsoft.com/office/powerpoint/2010/main" val="272581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14595"/>
            <a:ext cx="10693401" cy="1251176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 line net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used to calculate 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.So, it is necessary to clarify the way to calculate the amount.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This is a technical matter, so it can be included into PINT rule.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19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722413"/>
            <a:ext cx="11224309" cy="20494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”Item net Price”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=“Item gross price”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ibt-148)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ｰ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“Item price discount”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line net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 “Item net price”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×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quantity”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ibt-129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÷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“Item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price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quantity”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+ “Invoice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charge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- “Invoice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F4569238-0E58-4ABA-982D-81E2C2DBFCAF}"/>
              </a:ext>
            </a:extLst>
          </p:cNvPr>
          <p:cNvSpPr txBox="1">
            <a:spLocks/>
          </p:cNvSpPr>
          <p:nvPr/>
        </p:nvSpPr>
        <p:spPr>
          <a:xfrm>
            <a:off x="304800" y="388621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7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Clarify the method to calculate Invoice line net amount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49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2024"/>
            <a:ext cx="10877463" cy="1462631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required on a Qualified Invoice by Japanese Consumption Tax Law. So, it is necessary to clarify the way to calculate the amount and the calculation shall be compliant with the law.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This may be a basic idea for VAT calculation, so it can be included into PINT rule.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20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960278"/>
            <a:ext cx="10877463" cy="12511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 line net amount"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）ｰ 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Document level allowance amount"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Document level charge amount"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B31C239D-9E45-42BA-9AA1-2818CF9A19E3}"/>
              </a:ext>
            </a:extLst>
          </p:cNvPr>
          <p:cNvSpPr txBox="1">
            <a:spLocks/>
          </p:cNvSpPr>
          <p:nvPr/>
        </p:nvSpPr>
        <p:spPr>
          <a:xfrm>
            <a:off x="304800" y="42947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8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Clarify the method to calculate TAX category taxable amount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0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1000"/>
            <a:ext cx="10693401" cy="1783882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required on a Qualified Invoice by Japanese Consumption Tax Law. So, it is necessary to clarify the way to calculate the amount.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This may be a basic idea for VAT calculation, so it can be included into PINT rule.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addition to that, Japanese Consumption Tax law requires to integer the amount. So, we would like to propose one Japan rule.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21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3380980"/>
            <a:ext cx="10877463" cy="1911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 “TAX category taxable amount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× “TAX category 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÷100. 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between the amount rounded down to integer values as floor and the amount rounded up to integer value as celling. </a:t>
            </a: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0110EBE4-72E6-4CBB-94A0-63E779AE867F}"/>
              </a:ext>
            </a:extLst>
          </p:cNvPr>
          <p:cNvSpPr txBox="1">
            <a:spLocks/>
          </p:cNvSpPr>
          <p:nvPr/>
        </p:nvSpPr>
        <p:spPr>
          <a:xfrm>
            <a:off x="304800" y="45557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9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Clarify the method to calculate TAX category tax amount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66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46762"/>
            <a:ext cx="10693401" cy="1103067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PINT rule, there is no specific rule for the correction of the preceding invoice.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general, there are some ways to correct an error or a mistake on the preceding invoice. However, Japan would like to propose to rectify the preceding invoice by issuing a new invoice.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22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877312"/>
            <a:ext cx="11355830" cy="15440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ibr-055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Preceding Invoice reference (ibg-03) shall contain a Preceding Invoice reference (ibt-025).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F8F8F8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 a preceding Invoice is replaced by a new Invoice, “Preceding Invoice reference” (ibt-025) shall contain the number of the preceding Invoice.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4B4D766F-9727-4CC7-9E65-60C4B473354A}"/>
              </a:ext>
            </a:extLst>
          </p:cNvPr>
          <p:cNvSpPr txBox="1">
            <a:spLocks/>
          </p:cNvSpPr>
          <p:nvPr/>
        </p:nvSpPr>
        <p:spPr>
          <a:xfrm>
            <a:off x="304800" y="41743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Rectify the preceding Invoice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53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9878"/>
            <a:ext cx="11193897" cy="3649941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Under the Qualified Invoice Based method, for example, when a registered taxable business makes a sales return, it is required the registered taxable business to issue a Qualified Invoice for return by Japanese Consumption Tax Law.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Items required on a Qualified Invoice for return are different from those of a Qualified Invoice.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law also allows to offset the amount of sales return against the taxable amount on a Qualified Invoice, if the Qualified Invoice meets some requirements. </a:t>
            </a:r>
          </a:p>
          <a:p>
            <a:pPr marL="0" indent="0">
              <a:lnSpc>
                <a:spcPts val="18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requirements to be met are the followings.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after offset is shown on a Qualified Invoice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Tax amount that is calculated based on the taxable amount after offset is shown on a Qualified Invoice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So, Japan would like to propose some rules for a Qualified Invoice for return.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23</a:t>
            </a: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AAFD5D5B-11D6-476E-85CA-86418A7E6E0F}"/>
              </a:ext>
            </a:extLst>
          </p:cNvPr>
          <p:cNvSpPr txBox="1">
            <a:spLocks/>
          </p:cNvSpPr>
          <p:nvPr/>
        </p:nvSpPr>
        <p:spPr>
          <a:xfrm>
            <a:off x="304800" y="4143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Qualified Invoice for return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325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24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1041626"/>
            <a:ext cx="10877463" cy="48742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Case 1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is necessary to confirm whether the current data model can support a Qualified Invoice for return.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Seller’s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”Seller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ibt-027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Seller’s Registration number for Qualified Invoice purpose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”Seller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identifier”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return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”INVOICING 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ibg-14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or ”INVOICE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LIEN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ibg-26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transaction returned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”Preceding Invoice issue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ibt-026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Description of taxable transaction returned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”Item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ibt-153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of sales return per tax 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category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amount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sale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return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”TAX category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ibt-119)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general, there is a case where “Date of taxable transaction returned” is different from Invoice issue date. Note that it is necessary to hear tax authority’s opinion before confirming it as Japan rule.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F0FBDE3C-AD29-4063-8F84-3EF3F5E68FDF}"/>
              </a:ext>
            </a:extLst>
          </p:cNvPr>
          <p:cNvSpPr txBox="1">
            <a:spLocks/>
          </p:cNvSpPr>
          <p:nvPr/>
        </p:nvSpPr>
        <p:spPr>
          <a:xfrm>
            <a:off x="304800" y="43856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Qualified Invoice for return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06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25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1207229"/>
            <a:ext cx="11179132" cy="39605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ibr-55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Preceding Invoice reference (ibg-03) shall contain a Preceding Invoice reference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(ibt-025).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《option1》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the case where an item required on a Qualified Invoice for return is contained, ”Preceding Invoice issue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the invoicing period or the invoice line period of the preceding invoice.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《option2》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the case where an item required on a Qualified Invoice for return is contained, “PRECEDING INVOICE REFERENCE” (ibg-03) shall have “Preceding Invoice issue date” (ibt-026) 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1A065E17-5813-4FBF-B9B7-61BDE2A64DC1}"/>
              </a:ext>
            </a:extLst>
          </p:cNvPr>
          <p:cNvSpPr txBox="1">
            <a:spLocks/>
          </p:cNvSpPr>
          <p:nvPr/>
        </p:nvSpPr>
        <p:spPr>
          <a:xfrm>
            <a:off x="304800" y="434721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Qualified Invoice for return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13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8674"/>
            <a:ext cx="10693401" cy="4961408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《Qualified Invoice》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Qualified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Based method is a tax credit system, which will be implemented from October 1, 2023. This is almost same as “Input VAT credit system” in European Countries.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Under the method, in principle, a Qualified Invoice issued  by a registered taxable business (=a taxable business with the Registration number) should be retained for claiming credits of input Consumption Tax.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Only a registered taxable business is allowed to issue a Qualified Invoice. This means that a taxable business without the Registration number and an exempt business aren’t allowed to issue a Qualified Invoice.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 addition to that, Consumption Tax law stipulates a way to calculate “Tax amount per tax rate” required on a Qualified Invoice. It should be calculated by the following way.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  Taxable amount (Consumption Tax exclusive) per tax rate X tax rate applied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“Tax amount per tax rate” required on a Qualified Invoice should be between the amount rounded down to integer values as floor and the amount rounded up to integer values as ceiling. 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43F5E0EB-903B-4CFD-BDC8-89C93F3FCAAA}"/>
              </a:ext>
            </a:extLst>
          </p:cNvPr>
          <p:cNvSpPr txBox="1">
            <a:spLocks/>
          </p:cNvSpPr>
          <p:nvPr/>
        </p:nvSpPr>
        <p:spPr>
          <a:xfrm>
            <a:off x="304800" y="41246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Qualified Invoice Based method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8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ja-JP" altLang="en-US" dirty="0"/>
              <a:t>３</a:t>
            </a:r>
            <a:endParaRPr lang="en-US" altLang="ja-JP" dirty="0"/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43F5E0EB-903B-4CFD-BDC8-89C93F3FCAAA}"/>
              </a:ext>
            </a:extLst>
          </p:cNvPr>
          <p:cNvSpPr txBox="1">
            <a:spLocks/>
          </p:cNvSpPr>
          <p:nvPr/>
        </p:nvSpPr>
        <p:spPr>
          <a:xfrm>
            <a:off x="304799" y="412465"/>
            <a:ext cx="1119447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difference of requirements to apply input tax credit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7F2C39E-CBE4-4832-A734-6958719C6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86032"/>
              </p:ext>
            </p:extLst>
          </p:nvPr>
        </p:nvGraphicFramePr>
        <p:xfrm>
          <a:off x="381741" y="1569803"/>
          <a:ext cx="11353060" cy="368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247">
                  <a:extLst>
                    <a:ext uri="{9D8B030D-6E8A-4147-A177-3AD203B41FA5}">
                      <a16:colId xmlns:a16="http://schemas.microsoft.com/office/drawing/2014/main" val="3959481778"/>
                    </a:ext>
                  </a:extLst>
                </a:gridCol>
                <a:gridCol w="7966813">
                  <a:extLst>
                    <a:ext uri="{9D8B030D-6E8A-4147-A177-3AD203B41FA5}">
                      <a16:colId xmlns:a16="http://schemas.microsoft.com/office/drawing/2014/main" val="2038577493"/>
                    </a:ext>
                  </a:extLst>
                </a:gridCol>
              </a:tblGrid>
              <a:tr h="383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Current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The Qualified Invoice Based method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42980"/>
                  </a:ext>
                </a:extLst>
              </a:tr>
              <a:tr h="7673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Accounting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Book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Accounting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Book</a:t>
                      </a: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30716"/>
                  </a:ext>
                </a:extLst>
              </a:tr>
              <a:tr h="9586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Document issued by a supplier</a:t>
                      </a: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Principle)</a:t>
                      </a:r>
                    </a:p>
                    <a:p>
                      <a:pPr algn="l"/>
                      <a:endParaRPr kumimoji="1" lang="en-US" altLang="ja-JP" sz="1600" b="1" u="sng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Qualified Invoice issued by a Registered taxable business</a:t>
                      </a:r>
                    </a:p>
                    <a:p>
                      <a:pPr algn="ctr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Transitional rule)</a:t>
                      </a:r>
                    </a:p>
                    <a:p>
                      <a:pPr algn="l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Documents issued </a:t>
                      </a:r>
                    </a:p>
                    <a:p>
                      <a:pPr algn="l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by a supplier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except a Registered taxable business) 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60339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7735F0E2-3CF6-4BBD-9E5E-C46ABE41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1005896"/>
            <a:ext cx="10693401" cy="365125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 order to apply input tax credits, a taxable business should retain the followings.</a:t>
            </a: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EA2320A-FE36-477F-B25A-2C743E4CC001}"/>
              </a:ext>
            </a:extLst>
          </p:cNvPr>
          <p:cNvSpPr txBox="1">
            <a:spLocks/>
          </p:cNvSpPr>
          <p:nvPr/>
        </p:nvSpPr>
        <p:spPr>
          <a:xfrm>
            <a:off x="381741" y="5288197"/>
            <a:ext cx="10693401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* A Taxable business can claim input tax credit by retaining a self billing instead of retaining the Document or a Qualified Invoice. 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4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43F5E0EB-903B-4CFD-BDC8-89C93F3FCAAA}"/>
              </a:ext>
            </a:extLst>
          </p:cNvPr>
          <p:cNvSpPr txBox="1">
            <a:spLocks/>
          </p:cNvSpPr>
          <p:nvPr/>
        </p:nvSpPr>
        <p:spPr>
          <a:xfrm>
            <a:off x="304800" y="412465"/>
            <a:ext cx="11679382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difference of items required on the Document and a Qualified Invoice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7F2C39E-CBE4-4832-A734-6958719C6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57826"/>
              </p:ext>
            </p:extLst>
          </p:nvPr>
        </p:nvGraphicFramePr>
        <p:xfrm>
          <a:off x="464127" y="1595120"/>
          <a:ext cx="11263745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965">
                  <a:extLst>
                    <a:ext uri="{9D8B030D-6E8A-4147-A177-3AD203B41FA5}">
                      <a16:colId xmlns:a16="http://schemas.microsoft.com/office/drawing/2014/main" val="3774103957"/>
                    </a:ext>
                  </a:extLst>
                </a:gridCol>
                <a:gridCol w="2272145">
                  <a:extLst>
                    <a:ext uri="{9D8B030D-6E8A-4147-A177-3AD203B41FA5}">
                      <a16:colId xmlns:a16="http://schemas.microsoft.com/office/drawing/2014/main" val="3959481778"/>
                    </a:ext>
                  </a:extLst>
                </a:gridCol>
                <a:gridCol w="4225635">
                  <a:extLst>
                    <a:ext uri="{9D8B030D-6E8A-4147-A177-3AD203B41FA5}">
                      <a16:colId xmlns:a16="http://schemas.microsoft.com/office/drawing/2014/main" val="203857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Current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Qualified Invoice Based method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4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Name of Seller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3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Seller’ Registration number for Qualified Invoice purpose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60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Date</a:t>
                      </a:r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of taxable transaction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0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Description of taxable transaction</a:t>
                      </a:r>
                    </a:p>
                    <a:p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※If the taxable transaction is subject to the reduced tax rate, a statement clarifying this must be included.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98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Taxable amount per tax rate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 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(tax inclusive)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 inclusive or exclusive)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70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 amount per tax rate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8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 rate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Name of buyer/purchaser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37717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7735F0E2-3CF6-4BBD-9E5E-C46ABE41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1005896"/>
            <a:ext cx="10693401" cy="365125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Items required on the Document and a Qualified Invoice are the followings.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8B7505B1-12BE-4775-8533-1E8B2BFA95F9}"/>
              </a:ext>
            </a:extLst>
          </p:cNvPr>
          <p:cNvSpPr txBox="1">
            <a:spLocks/>
          </p:cNvSpPr>
          <p:nvPr/>
        </p:nvSpPr>
        <p:spPr>
          <a:xfrm>
            <a:off x="464127" y="5720976"/>
            <a:ext cx="10693401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* Items required on a Self Billing are same as items required on a Qualified Invoice.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AF68CB4F-6695-4518-863D-A2B1201BCC71}"/>
              </a:ext>
            </a:extLst>
          </p:cNvPr>
          <p:cNvSpPr txBox="1">
            <a:spLocks/>
          </p:cNvSpPr>
          <p:nvPr/>
        </p:nvSpPr>
        <p:spPr>
          <a:xfrm>
            <a:off x="464126" y="6018266"/>
            <a:ext cx="11263745" cy="631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* Under the current system, there are 2 tax rates. Standard tax rate is 10% and Reduced tax rate is 8%. To be accurate, the standard rate contains 3 old tax rates (3%, 5% and 8%) . Note that it is necessary to distinguish 8% for old standard rate from 8% for reduced rate.</a:t>
            </a:r>
          </a:p>
          <a:p>
            <a:pPr>
              <a:lnSpc>
                <a:spcPts val="2200"/>
              </a:lnSpc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32698"/>
            <a:ext cx="11290300" cy="2381498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 Invoice to correct an error or a mistake》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If there is an error or a mistake on a Qualified Invoice issued, Consumption Tax law requires the issuer (a registered taxable business) to correct it.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law doesn’t stipulate the way to correct. Therefore, in practice, “issuing a correction document” and “issuing a new Qualified Invoice” would be options.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※Note that “issuing a new Qualified Invoice” to rectify the preceding invoice shall be ruled as Japan rule.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ja-JP" altLang="en-US" dirty="0"/>
              <a:t>５</a:t>
            </a:r>
            <a:endParaRPr lang="en-US" altLang="ja-JP" dirty="0"/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20908C51-3819-4C7B-875C-73D5A822CACE}"/>
              </a:ext>
            </a:extLst>
          </p:cNvPr>
          <p:cNvSpPr txBox="1">
            <a:spLocks/>
          </p:cNvSpPr>
          <p:nvPr/>
        </p:nvSpPr>
        <p:spPr>
          <a:xfrm>
            <a:off x="304800" y="45253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Qualified Invoice Based method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34120"/>
            <a:ext cx="10693401" cy="5737258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《Qualified Invoice for return》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For example, when a registered taxable business makes an allowance or returns sales (sales return), it is required to issue a Qualified Invoice for return.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Items required on a Qualified Invoice for return are the followings.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 of seller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Seller’s Registration number for Qualified Invoice purpose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 of sales return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 of taxable transaction returned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Description of taxable transaction returned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※If the taxable transaction is subject to the reduced tax rate, a statement clarifying this must be  included. 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of sales return per tax rate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 amount of sales return per tax rate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6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A2B0337A-B470-4E44-938F-7AAAB6785E50}"/>
              </a:ext>
            </a:extLst>
          </p:cNvPr>
          <p:cNvSpPr txBox="1">
            <a:spLocks/>
          </p:cNvSpPr>
          <p:nvPr/>
        </p:nvSpPr>
        <p:spPr>
          <a:xfrm>
            <a:off x="304800" y="4584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Qualified Invoice Based method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9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71242"/>
            <a:ext cx="11502501" cy="5634357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 Key Points 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basic idea of our proposal is to comply with a Qualified Invoice in Japan and Japanese Consumption Tax law.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To comply with those,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 amount on a Qualified Invoice should be shown in JPY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 and Tax amount should be shown per tax rate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Under the Qualified Invoice Based method, there are some kinds of a Qualified Invoice to be supported.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 issued to correct an error or a mistake on the preceding Qualified Invoice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 for return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Self Billing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 addition to the above, in the next stage, Document in the current system, issued by an exempt business or a taxable business without the Registration number for Qualified Invoice purpose, and a Self Billing should be supported.  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7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20908C51-3819-4C7B-875C-73D5A822CACE}"/>
              </a:ext>
            </a:extLst>
          </p:cNvPr>
          <p:cNvSpPr txBox="1">
            <a:spLocks/>
          </p:cNvSpPr>
          <p:nvPr/>
        </p:nvSpPr>
        <p:spPr>
          <a:xfrm>
            <a:off x="304800" y="45253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Basic idea of our proposal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65" y="895047"/>
            <a:ext cx="11181565" cy="3025790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amount per tax rate” is required on a Qualified Invoice.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amount per tax rate” is used in calculating “Input Tax amount” and “Output Tax Amount”.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the law requires to show Tax amount per tax rate in JPY.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amount per tax rate” required on a Qualified Invoice can be presented by “TAX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ibt-117) which is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defined by ”Invoice currency code”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ibt-005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So,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case where “Invoice currency code” (ibt-005) is JPY,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no problem.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However, if the “Invoice currency code” is not JPY, there would be problematic since the “Tax category tax amount” is not shown in JPY.  In that case, “Tax accounting currency”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ibt-006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coded by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new Business Term shall be created to show “TAX category tax amount in Tax accounting currency”. 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E64990A-88D7-48A1-BEB6-D3C4F36E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65" y="428733"/>
            <a:ext cx="11281775" cy="369332"/>
          </a:xfrm>
        </p:spPr>
        <p:txBody>
          <a:bodyPr/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Proposal 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Show “Tax category tax amount” in Tax accounting currency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JPY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59685"/>
            <a:ext cx="2743200" cy="365125"/>
          </a:xfrm>
        </p:spPr>
        <p:txBody>
          <a:bodyPr/>
          <a:lstStyle/>
          <a:p>
            <a:r>
              <a:rPr lang="en-US" altLang="ja-JP" dirty="0"/>
              <a:t>8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F5625378-CE33-40A0-B8AE-F93E3F61D476}"/>
              </a:ext>
            </a:extLst>
          </p:cNvPr>
          <p:cNvSpPr txBox="1">
            <a:spLocks/>
          </p:cNvSpPr>
          <p:nvPr/>
        </p:nvSpPr>
        <p:spPr>
          <a:xfrm>
            <a:off x="316565" y="4017819"/>
            <a:ext cx="11181565" cy="25485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</a:t>
            </a:r>
          </a:p>
          <a:p>
            <a:pPr marL="0" indent="0">
              <a:lnSpc>
                <a:spcPts val="1900"/>
              </a:lnSpc>
              <a:buFont typeface="Arial" panose="020B0604020202020204" pitchFamily="34" charset="0"/>
              <a:buNone/>
            </a:pP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Business Term</a:t>
            </a:r>
          </a:p>
          <a:p>
            <a:pPr marL="0" indent="0">
              <a:lnSpc>
                <a:spcPts val="19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(ibt-117-1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 category tax amount in Tax accounting currency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PINT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rule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Japanese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rule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 “Tax accounting currency“(ibt-006) is present, “TAX category tax amount in Tax accounting currency” (ibt-117-1) shall be provided.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 “Tax accounting currency“(ibt-006) is present,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shall be coded using JPY in ISO code list of 4217 a-3.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453131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庁_202109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gitalAgencyCustomized">
      <a:majorFont>
        <a:latin typeface="Roboto"/>
        <a:ea typeface="游ゴシック Medium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_Agency_Powerpoint_Template_JA_Wide" id="{BBEB91CB-58E1-4C2D-80C2-2798298F4F4C}" vid="{1D442F1E-F6D9-4C84-BE32-6A75489F6BA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87713CD7D62B14B93394301F5E8D08C" ma:contentTypeVersion="2" ma:contentTypeDescription="新しいドキュメントを作成します。" ma:contentTypeScope="" ma:versionID="5c05f008f515f4c2f1e2affb89917692">
  <xsd:schema xmlns:xsd="http://www.w3.org/2001/XMLSchema" xmlns:xs="http://www.w3.org/2001/XMLSchema" xmlns:p="http://schemas.microsoft.com/office/2006/metadata/properties" xmlns:ns2="15e1f116-eb87-40c1-8e1a-80308c5fc237" targetNamespace="http://schemas.microsoft.com/office/2006/metadata/properties" ma:root="true" ma:fieldsID="b1fa201afe53a15ba06c0dd847253f93" ns2:_="">
    <xsd:import namespace="15e1f116-eb87-40c1-8e1a-80308c5fc2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1f116-eb87-40c1-8e1a-80308c5fc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A099C-6C5B-4F0A-8ACE-B1B5A699B5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1F684C-D87D-4379-8174-7840238CE5FE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15e1f116-eb87-40c1-8e1a-80308c5fc237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64E1066-2DCB-4B37-8507-926BCA338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e1f116-eb87-40c1-8e1a-80308c5fc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</TotalTime>
  <Words>4054</Words>
  <Application>Microsoft Macintosh PowerPoint</Application>
  <PresentationFormat>ワイド画面</PresentationFormat>
  <Paragraphs>283</Paragraphs>
  <Slides>26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Meiryo UI</vt:lpstr>
      <vt:lpstr>游ゴシック</vt:lpstr>
      <vt:lpstr>Yu Gothic Medium</vt:lpstr>
      <vt:lpstr>Arial</vt:lpstr>
      <vt:lpstr>Roboto</vt:lpstr>
      <vt:lpstr>デジタル庁_20210907</vt:lpstr>
      <vt:lpstr>Proposal (Ver.1) to First Draft of Japan Standard Commercial Invoice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Proposal 1　Show “Tax category tax amount” in Tax accounting currency（JPY）</vt:lpstr>
      <vt:lpstr>Proposal 2　Show document level allowance and charge per tax rate 1/2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Proposal 4　Express Taxable amount and Tax amount per tax rate 3/4</vt:lpstr>
      <vt:lpstr>Proposal 4　Show Taxable amount and Tax amount per tax rate 4/4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PowerPointテンプレート</dc:title>
  <dc:creator>横田 結(YOKOTA Yui)</dc:creator>
  <cp:keywords>プレゼン, プレゼンテーション, テンプレート</cp:keywords>
  <cp:lastModifiedBy>三分一 信之</cp:lastModifiedBy>
  <cp:revision>139</cp:revision>
  <cp:lastPrinted>2021-10-01T12:47:44Z</cp:lastPrinted>
  <dcterms:created xsi:type="dcterms:W3CDTF">2021-09-07T06:20:42Z</dcterms:created>
  <dcterms:modified xsi:type="dcterms:W3CDTF">2021-10-18T21:21:31Z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0x010100787713CD7D62B14B93394301F5E8D08C</vt:lpwstr>
  </property>
  <property fmtid="{D5CDD505-2E9C-101B-9397-08002B2CF9AE}" pid="3" name="_dlc_DocIdItemGuid">
    <vt:lpwstr>ac1dc56b-3201-4a11-a3b8-ac95b58aef26</vt:lpwstr>
  </property>
  <property fmtid="{D5CDD505-2E9C-101B-9397-08002B2CF9AE}" pid="4" name="Order">
    <vt:r8>308554100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_dlc_DocId">
    <vt:lpwstr>DIGI-808455956-3085547</vt:lpwstr>
  </property>
  <property fmtid="{D5CDD505-2E9C-101B-9397-08002B2CF9AE}" pid="11" name="_dlc_DocIdPersistId">
    <vt:bool>false</vt:bool>
  </property>
  <property fmtid="{D5CDD505-2E9C-101B-9397-08002B2CF9AE}" pid="12" name="_dlc_DocIdUrl">
    <vt:lpwstr>https://digitalgojp.sharepoint.com/sites/digi_portal/_layouts/15/DocIdRedir.aspx?ID=DIGI-808455956-3085547, DIGI-808455956-3085547</vt:lpwstr>
  </property>
</Properties>
</file>