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sldIdLst>
    <p:sldId id="256" r:id="rId2"/>
    <p:sldId id="340" r:id="rId3"/>
    <p:sldId id="347" r:id="rId4"/>
    <p:sldId id="348" r:id="rId5"/>
    <p:sldId id="349" r:id="rId6"/>
    <p:sldId id="274" r:id="rId7"/>
    <p:sldId id="361" r:id="rId8"/>
    <p:sldId id="336" r:id="rId9"/>
    <p:sldId id="339" r:id="rId10"/>
    <p:sldId id="382" r:id="rId11"/>
    <p:sldId id="350" r:id="rId12"/>
    <p:sldId id="303" r:id="rId13"/>
    <p:sldId id="321" r:id="rId14"/>
    <p:sldId id="288" r:id="rId15"/>
    <p:sldId id="342" r:id="rId16"/>
    <p:sldId id="369" r:id="rId17"/>
    <p:sldId id="370" r:id="rId18"/>
    <p:sldId id="371" r:id="rId19"/>
    <p:sldId id="316" r:id="rId20"/>
    <p:sldId id="315" r:id="rId21"/>
    <p:sldId id="372" r:id="rId22"/>
    <p:sldId id="353" r:id="rId23"/>
    <p:sldId id="368" r:id="rId24"/>
    <p:sldId id="363" r:id="rId25"/>
    <p:sldId id="365" r:id="rId26"/>
    <p:sldId id="366" r:id="rId27"/>
    <p:sldId id="378" r:id="rId28"/>
    <p:sldId id="279" r:id="rId29"/>
    <p:sldId id="282" r:id="rId30"/>
    <p:sldId id="373" r:id="rId31"/>
    <p:sldId id="374" r:id="rId32"/>
    <p:sldId id="375" r:id="rId33"/>
    <p:sldId id="362" r:id="rId34"/>
    <p:sldId id="376" r:id="rId35"/>
    <p:sldId id="377" r:id="rId36"/>
    <p:sldId id="381" r:id="rId37"/>
  </p:sldIdLst>
  <p:sldSz cx="9144000" cy="6858000" type="screen4x3"/>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79A9D14-FFAE-4AC0-B9E1-36D18A7709F1}">
          <p14:sldIdLst>
            <p14:sldId id="256"/>
            <p14:sldId id="340"/>
            <p14:sldId id="347"/>
            <p14:sldId id="348"/>
            <p14:sldId id="349"/>
            <p14:sldId id="274"/>
            <p14:sldId id="361"/>
            <p14:sldId id="336"/>
            <p14:sldId id="339"/>
            <p14:sldId id="382"/>
            <p14:sldId id="350"/>
            <p14:sldId id="303"/>
            <p14:sldId id="321"/>
            <p14:sldId id="288"/>
            <p14:sldId id="342"/>
            <p14:sldId id="369"/>
            <p14:sldId id="370"/>
            <p14:sldId id="371"/>
            <p14:sldId id="316"/>
            <p14:sldId id="315"/>
            <p14:sldId id="372"/>
            <p14:sldId id="353"/>
            <p14:sldId id="368"/>
            <p14:sldId id="363"/>
            <p14:sldId id="365"/>
            <p14:sldId id="366"/>
            <p14:sldId id="378"/>
            <p14:sldId id="279"/>
            <p14:sldId id="282"/>
            <p14:sldId id="373"/>
            <p14:sldId id="374"/>
            <p14:sldId id="375"/>
            <p14:sldId id="362"/>
            <p14:sldId id="376"/>
            <p14:sldId id="377"/>
            <p14:sldId id="381"/>
          </p14:sldIdLst>
        </p14:section>
        <p14:section name="Untitled Section" id="{6E974129-E202-4664-8974-BCD345AE971E}">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2784"/>
    <p:restoredTop sz="95748" autoAdjust="0"/>
  </p:normalViewPr>
  <p:slideViewPr>
    <p:cSldViewPr>
      <p:cViewPr varScale="1">
        <p:scale>
          <a:sx n="118" d="100"/>
          <a:sy n="118" d="100"/>
        </p:scale>
        <p:origin x="1488" y="84"/>
      </p:cViewPr>
      <p:guideLst>
        <p:guide orient="horz" pos="2160"/>
        <p:guide pos="2880"/>
      </p:guideLst>
    </p:cSldViewPr>
  </p:slideViewPr>
  <p:outlineViewPr>
    <p:cViewPr>
      <p:scale>
        <a:sx n="33" d="100"/>
        <a:sy n="33" d="100"/>
      </p:scale>
      <p:origin x="0" y="-19512"/>
    </p:cViewPr>
  </p:outlin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4709" tIns="47354" rIns="94709" bIns="47354" rtlCol="0"/>
          <a:lstStyle>
            <a:lvl1pPr algn="l">
              <a:defRPr sz="12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4709" tIns="47354" rIns="94709" bIns="47354" rtlCol="0"/>
          <a:lstStyle>
            <a:lvl1pPr algn="r">
              <a:defRPr sz="1200"/>
            </a:lvl1pPr>
          </a:lstStyle>
          <a:p>
            <a:fld id="{57C29E25-F7A4-C84D-90C3-0B50F018324F}" type="datetimeFigureOut">
              <a:rPr kumimoji="1" lang="ja-JP" altLang="en-US" smtClean="0"/>
              <a:t>2021/4/1</a:t>
            </a:fld>
            <a:endParaRPr kumimoji="1" lang="ja-JP" altLang="en-US"/>
          </a:p>
        </p:txBody>
      </p:sp>
      <p:sp>
        <p:nvSpPr>
          <p:cNvPr id="4" name="スライド イメージ プレースホルダー 3"/>
          <p:cNvSpPr>
            <a:spLocks noGrp="1" noRot="1" noChangeAspect="1"/>
          </p:cNvSpPr>
          <p:nvPr>
            <p:ph type="sldImg" idx="2"/>
          </p:nvPr>
        </p:nvSpPr>
        <p:spPr>
          <a:xfrm>
            <a:off x="1246188" y="1277938"/>
            <a:ext cx="4606925" cy="3455987"/>
          </a:xfrm>
          <a:prstGeom prst="rect">
            <a:avLst/>
          </a:prstGeom>
          <a:noFill/>
          <a:ln w="12700">
            <a:solidFill>
              <a:prstClr val="black"/>
            </a:solidFill>
          </a:ln>
        </p:spPr>
        <p:txBody>
          <a:bodyPr vert="horz" lIns="94709" tIns="47354" rIns="94709" bIns="47354" rtlCol="0" anchor="ctr"/>
          <a:lstStyle/>
          <a:p>
            <a:endParaRPr lang="ja-JP" altLang="en-US"/>
          </a:p>
        </p:txBody>
      </p:sp>
      <p:sp>
        <p:nvSpPr>
          <p:cNvPr id="5" name="ノート プレースホルダー 4"/>
          <p:cNvSpPr>
            <a:spLocks noGrp="1"/>
          </p:cNvSpPr>
          <p:nvPr>
            <p:ph type="body" sz="quarter" idx="3"/>
          </p:nvPr>
        </p:nvSpPr>
        <p:spPr>
          <a:xfrm>
            <a:off x="709930" y="4925409"/>
            <a:ext cx="5679440" cy="4029879"/>
          </a:xfrm>
          <a:prstGeom prst="rect">
            <a:avLst/>
          </a:prstGeom>
        </p:spPr>
        <p:txBody>
          <a:bodyPr vert="horz" lIns="94709" tIns="47354" rIns="94709" bIns="4735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06"/>
            <a:ext cx="3076363" cy="513507"/>
          </a:xfrm>
          <a:prstGeom prst="rect">
            <a:avLst/>
          </a:prstGeom>
        </p:spPr>
        <p:txBody>
          <a:bodyPr vert="horz" lIns="94709" tIns="47354" rIns="94709" bIns="47354"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021294" y="9721106"/>
            <a:ext cx="3076363" cy="513507"/>
          </a:xfrm>
          <a:prstGeom prst="rect">
            <a:avLst/>
          </a:prstGeom>
        </p:spPr>
        <p:txBody>
          <a:bodyPr vert="horz" lIns="94709" tIns="47354" rIns="94709" bIns="47354" rtlCol="0" anchor="b"/>
          <a:lstStyle>
            <a:lvl1pPr algn="r">
              <a:defRPr sz="1200"/>
            </a:lvl1pPr>
          </a:lstStyle>
          <a:p>
            <a:fld id="{BA4C0931-74A3-564C-8FE5-42480C326330}" type="slidenum">
              <a:rPr kumimoji="1" lang="ja-JP" altLang="en-US" smtClean="0"/>
              <a:t>‹#›</a:t>
            </a:fld>
            <a:endParaRPr kumimoji="1" lang="ja-JP" altLang="en-US"/>
          </a:p>
        </p:txBody>
      </p:sp>
    </p:spTree>
    <p:extLst>
      <p:ext uri="{BB962C8B-B14F-4D97-AF65-F5344CB8AC3E}">
        <p14:creationId xmlns:p14="http://schemas.microsoft.com/office/powerpoint/2010/main" val="72508413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a:t>
            </a:r>
            <a:endParaRPr kumimoji="1" lang="ja-JP" altLang="en-US"/>
          </a:p>
        </p:txBody>
      </p:sp>
      <p:sp>
        <p:nvSpPr>
          <p:cNvPr id="4" name="スライド番号プレースホルダー 3"/>
          <p:cNvSpPr>
            <a:spLocks noGrp="1"/>
          </p:cNvSpPr>
          <p:nvPr>
            <p:ph type="sldNum" sz="quarter" idx="5"/>
          </p:nvPr>
        </p:nvSpPr>
        <p:spPr/>
        <p:txBody>
          <a:bodyPr/>
          <a:lstStyle/>
          <a:p>
            <a:fld id="{2E1B76E2-6F05-524E-8654-C652EF459A9C}" type="slidenum">
              <a:rPr kumimoji="1" lang="ja-JP" altLang="en-US" smtClean="0"/>
              <a:t>7</a:t>
            </a:fld>
            <a:endParaRPr kumimoji="1" lang="ja-JP" altLang="en-US"/>
          </a:p>
        </p:txBody>
      </p:sp>
    </p:spTree>
    <p:extLst>
      <p:ext uri="{BB962C8B-B14F-4D97-AF65-F5344CB8AC3E}">
        <p14:creationId xmlns:p14="http://schemas.microsoft.com/office/powerpoint/2010/main" val="854969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A4C0931-74A3-564C-8FE5-42480C326330}" type="slidenum">
              <a:rPr kumimoji="1" lang="ja-JP" altLang="en-US" smtClean="0"/>
              <a:t>16</a:t>
            </a:fld>
            <a:endParaRPr kumimoji="1" lang="ja-JP" altLang="en-US"/>
          </a:p>
        </p:txBody>
      </p:sp>
    </p:spTree>
    <p:extLst>
      <p:ext uri="{BB962C8B-B14F-4D97-AF65-F5344CB8AC3E}">
        <p14:creationId xmlns:p14="http://schemas.microsoft.com/office/powerpoint/2010/main" val="1248955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A4C0931-74A3-564C-8FE5-42480C326330}" type="slidenum">
              <a:rPr kumimoji="1" lang="ja-JP" altLang="en-US" smtClean="0"/>
              <a:t>18</a:t>
            </a:fld>
            <a:endParaRPr kumimoji="1" lang="ja-JP" altLang="en-US"/>
          </a:p>
        </p:txBody>
      </p:sp>
    </p:spTree>
    <p:extLst>
      <p:ext uri="{BB962C8B-B14F-4D97-AF65-F5344CB8AC3E}">
        <p14:creationId xmlns:p14="http://schemas.microsoft.com/office/powerpoint/2010/main" val="21845324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3568" y="1988840"/>
            <a:ext cx="7776864" cy="1470025"/>
          </a:xfrm>
          <a:prstGeom prst="rect">
            <a:avLst/>
          </a:prstGeom>
        </p:spPr>
        <p:txBody>
          <a:bodyPr/>
          <a:lstStyle/>
          <a:p>
            <a:r>
              <a:rPr kumimoji="1" lang="ja-JP" altLang="en-US" dirty="0"/>
              <a:t>マスター タイトルの書式設定</a:t>
            </a:r>
          </a:p>
        </p:txBody>
      </p:sp>
      <p:sp>
        <p:nvSpPr>
          <p:cNvPr id="3" name="サブタイトル 2"/>
          <p:cNvSpPr>
            <a:spLocks noGrp="1"/>
          </p:cNvSpPr>
          <p:nvPr>
            <p:ph type="subTitle" idx="1"/>
          </p:nvPr>
        </p:nvSpPr>
        <p:spPr>
          <a:xfrm>
            <a:off x="683568" y="3503439"/>
            <a:ext cx="7776864" cy="1752600"/>
          </a:xfrm>
          <a:prstGeom prst="rect">
            <a:avLst/>
          </a:prstGeom>
        </p:spPr>
        <p:txBody>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マスター サブタイトルの書式設定</a:t>
            </a:r>
          </a:p>
        </p:txBody>
      </p:sp>
      <p:sp>
        <p:nvSpPr>
          <p:cNvPr id="8" name="正方形/長方形 7"/>
          <p:cNvSpPr/>
          <p:nvPr userDrawn="1"/>
        </p:nvSpPr>
        <p:spPr>
          <a:xfrm>
            <a:off x="8316416" y="6237312"/>
            <a:ext cx="827584" cy="620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0" y="5932310"/>
            <a:ext cx="1547664" cy="9256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descr="ロゴ&#10;&#10;自動的に生成された説明">
            <a:extLst>
              <a:ext uri="{FF2B5EF4-FFF2-40B4-BE49-F238E27FC236}">
                <a16:creationId xmlns:a16="http://schemas.microsoft.com/office/drawing/2014/main" id="{9658FEC5-6845-0E4B-80E3-5EAFF901867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44" y="0"/>
            <a:ext cx="599724" cy="836712"/>
          </a:xfrm>
          <a:prstGeom prst="rect">
            <a:avLst/>
          </a:prstGeom>
        </p:spPr>
      </p:pic>
      <p:pic>
        <p:nvPicPr>
          <p:cNvPr id="12" name="Picture 2" descr="XBRL">
            <a:extLst>
              <a:ext uri="{FF2B5EF4-FFF2-40B4-BE49-F238E27FC236}">
                <a16:creationId xmlns:a16="http://schemas.microsoft.com/office/drawing/2014/main" id="{A5DE2A13-EAD5-7144-B70E-C7966C8257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5220" y="44624"/>
            <a:ext cx="1299564" cy="538391"/>
          </a:xfrm>
          <a:prstGeom prst="rect">
            <a:avLst/>
          </a:prstGeom>
          <a:noFill/>
          <a:extLst>
            <a:ext uri="{909E8E84-426E-40DD-AFC4-6F175D3DCCD1}">
              <a14:hiddenFill xmlns:a14="http://schemas.microsoft.com/office/drawing/2010/main">
                <a:solidFill>
                  <a:srgbClr val="FFFFFF"/>
                </a:solidFill>
              </a14:hiddenFill>
            </a:ext>
          </a:extLst>
        </p:spPr>
      </p:pic>
      <p:pic>
        <p:nvPicPr>
          <p:cNvPr id="10" name="WordPictureWatermark203135627" descr="XII-LetterheadA4grey6">
            <a:extLst>
              <a:ext uri="{FF2B5EF4-FFF2-40B4-BE49-F238E27FC236}">
                <a16:creationId xmlns:a16="http://schemas.microsoft.com/office/drawing/2014/main" id="{F75E1DDD-931A-4B80-9AD5-0306A68AB3BF}"/>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5389" t="2702" r="74103" b="90617"/>
          <a:stretch/>
        </p:blipFill>
        <p:spPr bwMode="auto">
          <a:xfrm>
            <a:off x="7679432" y="2409"/>
            <a:ext cx="1464568" cy="673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219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3568" y="1988840"/>
            <a:ext cx="7776864" cy="1470025"/>
          </a:xfrm>
          <a:prstGeom prst="rect">
            <a:avLst/>
          </a:prstGeom>
        </p:spPr>
        <p:txBody>
          <a:bodyPr/>
          <a:lstStyle/>
          <a:p>
            <a:r>
              <a:rPr kumimoji="1" lang="ja-JP" altLang="en-US" dirty="0"/>
              <a:t>マスター タイトルの書式設定</a:t>
            </a:r>
          </a:p>
        </p:txBody>
      </p:sp>
      <p:sp>
        <p:nvSpPr>
          <p:cNvPr id="3" name="サブタイトル 2"/>
          <p:cNvSpPr>
            <a:spLocks noGrp="1"/>
          </p:cNvSpPr>
          <p:nvPr>
            <p:ph type="subTitle" idx="1"/>
          </p:nvPr>
        </p:nvSpPr>
        <p:spPr>
          <a:xfrm>
            <a:off x="683568" y="3503439"/>
            <a:ext cx="7776864" cy="1752600"/>
          </a:xfrm>
          <a:prstGeom prst="rect">
            <a:avLst/>
          </a:prstGeom>
        </p:spPr>
        <p:txBody>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マスター サブタイトルの書式設定</a:t>
            </a:r>
          </a:p>
        </p:txBody>
      </p:sp>
      <p:sp>
        <p:nvSpPr>
          <p:cNvPr id="8" name="正方形/長方形 7"/>
          <p:cNvSpPr/>
          <p:nvPr userDrawn="1"/>
        </p:nvSpPr>
        <p:spPr>
          <a:xfrm>
            <a:off x="8316416" y="6237312"/>
            <a:ext cx="827584" cy="620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0" y="5932310"/>
            <a:ext cx="1547664" cy="9256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49311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3568" y="0"/>
            <a:ext cx="7776864" cy="692696"/>
          </a:xfrm>
          <a:prstGeom prst="rect">
            <a:avLst/>
          </a:prstGeom>
        </p:spPr>
        <p:txBody>
          <a:bodyPr/>
          <a:lstStyle/>
          <a:p>
            <a:r>
              <a:rPr kumimoji="1" lang="ja-JP" altLang="en-US" dirty="0"/>
              <a:t>マスター タイトルの書式設定</a:t>
            </a:r>
          </a:p>
        </p:txBody>
      </p:sp>
      <p:sp>
        <p:nvSpPr>
          <p:cNvPr id="3" name="コンテンツ プレースホルダー 2"/>
          <p:cNvSpPr>
            <a:spLocks noGrp="1"/>
          </p:cNvSpPr>
          <p:nvPr>
            <p:ph idx="1"/>
          </p:nvPr>
        </p:nvSpPr>
        <p:spPr>
          <a:xfrm>
            <a:off x="683568" y="923330"/>
            <a:ext cx="7776864" cy="5313982"/>
          </a:xfrm>
          <a:prstGeom prst="rect">
            <a:avLst/>
          </a:prstGeom>
        </p:spPr>
        <p:txBody>
          <a:bodyPr/>
          <a:lstStyle>
            <a:lvl1pPr marL="0" indent="0">
              <a:buFontTx/>
              <a:buNone/>
              <a:defRPr sz="2000"/>
            </a:lvl1pPr>
            <a:lvl2pPr>
              <a:defRPr sz="2000"/>
            </a:lvl2pPr>
            <a:lvl3pPr>
              <a:defRPr sz="2000"/>
            </a:lvl3pPr>
            <a:lvl4pPr>
              <a:defRPr sz="2000"/>
            </a:lvl4pPr>
            <a:lvl5pPr>
              <a:defRPr sz="20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4" name="図 3" descr="ロゴ&#10;&#10;自動的に生成された説明">
            <a:extLst>
              <a:ext uri="{FF2B5EF4-FFF2-40B4-BE49-F238E27FC236}">
                <a16:creationId xmlns:a16="http://schemas.microsoft.com/office/drawing/2014/main" id="{D3475971-9339-F040-AC54-F79DC2A2846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44" y="6021288"/>
            <a:ext cx="599724" cy="836712"/>
          </a:xfrm>
          <a:prstGeom prst="rect">
            <a:avLst/>
          </a:prstGeom>
        </p:spPr>
      </p:pic>
      <p:pic>
        <p:nvPicPr>
          <p:cNvPr id="5" name="Picture 2" descr="XBRL">
            <a:extLst>
              <a:ext uri="{FF2B5EF4-FFF2-40B4-BE49-F238E27FC236}">
                <a16:creationId xmlns:a16="http://schemas.microsoft.com/office/drawing/2014/main" id="{4A01EBB8-F1D5-E740-B816-4477A5EFAC7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5220" y="6274985"/>
            <a:ext cx="1299564" cy="538391"/>
          </a:xfrm>
          <a:prstGeom prst="rect">
            <a:avLst/>
          </a:prstGeom>
          <a:noFill/>
          <a:extLst>
            <a:ext uri="{909E8E84-426E-40DD-AFC4-6F175D3DCCD1}">
              <a14:hiddenFill xmlns:a14="http://schemas.microsoft.com/office/drawing/2010/main">
                <a:solidFill>
                  <a:srgbClr val="FFFFFF"/>
                </a:solidFill>
              </a14:hiddenFill>
            </a:ext>
          </a:extLst>
        </p:spPr>
      </p:pic>
      <p:pic>
        <p:nvPicPr>
          <p:cNvPr id="6" name="WordPictureWatermark203135627" descr="XII-LetterheadA4grey6">
            <a:extLst>
              <a:ext uri="{FF2B5EF4-FFF2-40B4-BE49-F238E27FC236}">
                <a16:creationId xmlns:a16="http://schemas.microsoft.com/office/drawing/2014/main" id="{332DF8A8-F400-4731-BB43-08403B01A6AE}"/>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5389" t="2702" r="74103" b="90617"/>
          <a:stretch/>
        </p:blipFill>
        <p:spPr bwMode="auto">
          <a:xfrm>
            <a:off x="7679432" y="6174351"/>
            <a:ext cx="1464568" cy="673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45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899592" y="0"/>
            <a:ext cx="7344816" cy="692696"/>
          </a:xfrm>
          <a:prstGeom prst="rect">
            <a:avLst/>
          </a:prstGeom>
        </p:spPr>
        <p:txBody>
          <a:bodyPr/>
          <a:lstStyle/>
          <a:p>
            <a:r>
              <a:rPr kumimoji="1" lang="ja-JP" altLang="en-US" dirty="0"/>
              <a:t>マスター タイトルの書式設定</a:t>
            </a:r>
          </a:p>
        </p:txBody>
      </p:sp>
      <p:pic>
        <p:nvPicPr>
          <p:cNvPr id="3" name="図 2" descr="ロゴ&#10;&#10;自動的に生成された説明">
            <a:extLst>
              <a:ext uri="{FF2B5EF4-FFF2-40B4-BE49-F238E27FC236}">
                <a16:creationId xmlns:a16="http://schemas.microsoft.com/office/drawing/2014/main" id="{EFC87134-F7E6-0348-BE99-908C8A5B027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44" y="6021288"/>
            <a:ext cx="599724" cy="836712"/>
          </a:xfrm>
          <a:prstGeom prst="rect">
            <a:avLst/>
          </a:prstGeom>
        </p:spPr>
      </p:pic>
      <p:pic>
        <p:nvPicPr>
          <p:cNvPr id="4" name="Picture 2" descr="XBRL">
            <a:extLst>
              <a:ext uri="{FF2B5EF4-FFF2-40B4-BE49-F238E27FC236}">
                <a16:creationId xmlns:a16="http://schemas.microsoft.com/office/drawing/2014/main" id="{3AFCF650-F34A-0F48-866E-FCBA3390D7C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5220" y="6274985"/>
            <a:ext cx="1299564" cy="538391"/>
          </a:xfrm>
          <a:prstGeom prst="rect">
            <a:avLst/>
          </a:prstGeom>
          <a:noFill/>
          <a:extLst>
            <a:ext uri="{909E8E84-426E-40DD-AFC4-6F175D3DCCD1}">
              <a14:hiddenFill xmlns:a14="http://schemas.microsoft.com/office/drawing/2010/main">
                <a:solidFill>
                  <a:srgbClr val="FFFFFF"/>
                </a:solidFill>
              </a14:hiddenFill>
            </a:ext>
          </a:extLst>
        </p:spPr>
      </p:pic>
      <p:pic>
        <p:nvPicPr>
          <p:cNvPr id="5" name="WordPictureWatermark203135627" descr="XII-LetterheadA4grey6">
            <a:extLst>
              <a:ext uri="{FF2B5EF4-FFF2-40B4-BE49-F238E27FC236}">
                <a16:creationId xmlns:a16="http://schemas.microsoft.com/office/drawing/2014/main" id="{07E8350C-8795-4CB5-8FDE-D4E572E7EFE8}"/>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5389" t="2702" r="74103" b="90617"/>
          <a:stretch/>
        </p:blipFill>
        <p:spPr bwMode="auto">
          <a:xfrm>
            <a:off x="7679432" y="6174351"/>
            <a:ext cx="1464568" cy="673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81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2" name="図 1" descr="ロゴ&#10;&#10;自動的に生成された説明">
            <a:extLst>
              <a:ext uri="{FF2B5EF4-FFF2-40B4-BE49-F238E27FC236}">
                <a16:creationId xmlns:a16="http://schemas.microsoft.com/office/drawing/2014/main" id="{3180C19F-E9B6-9A44-9391-33ABFD24476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44" y="6021288"/>
            <a:ext cx="599724" cy="836712"/>
          </a:xfrm>
          <a:prstGeom prst="rect">
            <a:avLst/>
          </a:prstGeom>
        </p:spPr>
      </p:pic>
      <p:pic>
        <p:nvPicPr>
          <p:cNvPr id="3" name="Picture 2" descr="XBRL">
            <a:extLst>
              <a:ext uri="{FF2B5EF4-FFF2-40B4-BE49-F238E27FC236}">
                <a16:creationId xmlns:a16="http://schemas.microsoft.com/office/drawing/2014/main" id="{EB93F1D6-1247-0F44-8178-6B97026764B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5220" y="6274985"/>
            <a:ext cx="1299564" cy="538391"/>
          </a:xfrm>
          <a:prstGeom prst="rect">
            <a:avLst/>
          </a:prstGeom>
          <a:noFill/>
          <a:extLst>
            <a:ext uri="{909E8E84-426E-40DD-AFC4-6F175D3DCCD1}">
              <a14:hiddenFill xmlns:a14="http://schemas.microsoft.com/office/drawing/2010/main">
                <a:solidFill>
                  <a:srgbClr val="FFFFFF"/>
                </a:solidFill>
              </a14:hiddenFill>
            </a:ext>
          </a:extLst>
        </p:spPr>
      </p:pic>
      <p:pic>
        <p:nvPicPr>
          <p:cNvPr id="4" name="WordPictureWatermark203135627" descr="XII-LetterheadA4grey6">
            <a:extLst>
              <a:ext uri="{FF2B5EF4-FFF2-40B4-BE49-F238E27FC236}">
                <a16:creationId xmlns:a16="http://schemas.microsoft.com/office/drawing/2014/main" id="{7E8516C1-FA84-4F55-B4D4-DC2E1DE117CB}"/>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5389" t="2702" r="74103" b="90617"/>
          <a:stretch/>
        </p:blipFill>
        <p:spPr bwMode="auto">
          <a:xfrm>
            <a:off x="7679432" y="6174351"/>
            <a:ext cx="1464568" cy="673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264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899592" y="0"/>
            <a:ext cx="7344816" cy="692696"/>
          </a:xfrm>
          <a:prstGeom prst="rect">
            <a:avLst/>
          </a:prstGeom>
        </p:spPr>
        <p:txBody>
          <a:bodyPr/>
          <a:lstStyle/>
          <a:p>
            <a:r>
              <a:rPr kumimoji="1" lang="ja-JP" altLang="en-US" dirty="0"/>
              <a:t>マスター タイトルの書式設定</a:t>
            </a:r>
          </a:p>
        </p:txBody>
      </p:sp>
    </p:spTree>
    <p:extLst>
      <p:ext uri="{BB962C8B-B14F-4D97-AF65-F5344CB8AC3E}">
        <p14:creationId xmlns:p14="http://schemas.microsoft.com/office/powerpoint/2010/main" val="14255203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58"/>
          <p:cNvSpPr/>
          <p:nvPr userDrawn="1"/>
        </p:nvSpPr>
        <p:spPr bwMode="gray">
          <a:xfrm>
            <a:off x="7020272" y="6570000"/>
            <a:ext cx="502920" cy="288000"/>
          </a:xfrm>
          <a:prstGeom prst="rect">
            <a:avLst/>
          </a:prstGeom>
          <a:ln>
            <a:miter lim="800000"/>
            <a:headEnd/>
            <a:tailEnd/>
          </a:ln>
        </p:spPr>
        <p:txBody>
          <a:bodyPr vert="horz" wrap="square" lIns="72000" tIns="72000" rIns="0" bIns="0" numCol="1" anchor="t" anchorCtr="0" compatLnSpc="1">
            <a:prstTxWarp prst="textNoShape">
              <a:avLst/>
            </a:prstTxWarp>
            <a:noAutofit/>
          </a:bodyPr>
          <a:lstStyle/>
          <a:p>
            <a:pPr algn="r" rtl="0" fontAlgn="base">
              <a:spcBef>
                <a:spcPct val="40000"/>
              </a:spcBef>
              <a:spcAft>
                <a:spcPct val="0"/>
              </a:spcAft>
            </a:pPr>
            <a:fld id="{358FC8E3-FE67-4452-9F4E-9A47A20D0542}" type="slidenum">
              <a:rPr lang="en-GB" sz="1200" kern="1200" noProof="0" smtClean="0">
                <a:solidFill>
                  <a:schemeClr val="bg1">
                    <a:lumMod val="50000"/>
                  </a:schemeClr>
                </a:solidFill>
                <a:latin typeface="Arial" pitchFamily="34" charset="0"/>
                <a:ea typeface="ＭＳ Ｐゴシック" pitchFamily="50" charset="-128"/>
                <a:cs typeface="Arial" charset="0"/>
              </a:rPr>
              <a:pPr algn="r" rtl="0" fontAlgn="base">
                <a:spcBef>
                  <a:spcPct val="40000"/>
                </a:spcBef>
                <a:spcAft>
                  <a:spcPct val="0"/>
                </a:spcAft>
              </a:pPr>
              <a:t>‹#›</a:t>
            </a:fld>
            <a:endParaRPr lang="en-GB" sz="1200" kern="1200" dirty="0">
              <a:solidFill>
                <a:schemeClr val="bg1">
                  <a:lumMod val="50000"/>
                </a:schemeClr>
              </a:solidFill>
              <a:latin typeface="Arial" pitchFamily="34" charset="0"/>
              <a:ea typeface="ＭＳ Ｐゴシック" pitchFamily="50" charset="-128"/>
              <a:cs typeface="Arial" charset="0"/>
            </a:endParaRPr>
          </a:p>
        </p:txBody>
      </p:sp>
      <p:sp>
        <p:nvSpPr>
          <p:cNvPr id="9" name="正方形/長方形 8"/>
          <p:cNvSpPr/>
          <p:nvPr userDrawn="1"/>
        </p:nvSpPr>
        <p:spPr bwMode="auto">
          <a:xfrm>
            <a:off x="2375756" y="6611779"/>
            <a:ext cx="4392488" cy="246221"/>
          </a:xfrm>
          <a:prstGeom prst="rect">
            <a:avLst/>
          </a:prstGeom>
          <a:noFill/>
          <a:ln w="9525" cap="flat" cmpd="sng" algn="ctr">
            <a:noFill/>
            <a:prstDash val="solid"/>
            <a:round/>
            <a:headEnd type="none" w="med" len="med"/>
            <a:tailEnd type="none" w="med" len="med"/>
          </a:ln>
          <a:effectLst/>
        </p:spPr>
        <p:txBody>
          <a:bodyPr wrap="square" anchor="ctr">
            <a:spAutoFit/>
          </a:bodyPr>
          <a:lstStyle/>
          <a:p>
            <a:pPr algn="ctr">
              <a:defRPr/>
            </a:pPr>
            <a:r>
              <a:rPr lang="en-US" altLang="ja-JP" sz="1000" dirty="0">
                <a:solidFill>
                  <a:schemeClr val="bg1">
                    <a:lumMod val="50000"/>
                  </a:schemeClr>
                </a:solidFill>
                <a:latin typeface="Arial" pitchFamily="34" charset="0"/>
                <a:ea typeface="ＭＳ Ｐゴシック" pitchFamily="50" charset="-128"/>
              </a:rPr>
              <a:t>Head of delegate JISC, SAMBUICHI</a:t>
            </a:r>
            <a:r>
              <a:rPr lang="en-US" altLang="ja-JP" sz="1000" dirty="0">
                <a:solidFill>
                  <a:srgbClr val="595959"/>
                </a:solidFill>
                <a:latin typeface="Arial" pitchFamily="34" charset="0"/>
                <a:ea typeface="ＭＳ Ｐゴシック" pitchFamily="50" charset="-128"/>
              </a:rPr>
              <a:t>, Nobuyuki</a:t>
            </a:r>
            <a:endParaRPr lang="ja-JP" altLang="en-US" sz="1000" dirty="0">
              <a:solidFill>
                <a:srgbClr val="595959"/>
              </a:solidFill>
              <a:latin typeface="Arial" pitchFamily="34" charset="0"/>
              <a:ea typeface="ＭＳ Ｐゴシック" pitchFamily="50" charset="-128"/>
            </a:endParaRPr>
          </a:p>
        </p:txBody>
      </p:sp>
      <p:sp>
        <p:nvSpPr>
          <p:cNvPr id="10" name="Rectangle 7"/>
          <p:cNvSpPr>
            <a:spLocks noGrp="1" noChangeArrowheads="1"/>
          </p:cNvSpPr>
          <p:nvPr>
            <p:ph type="title"/>
          </p:nvPr>
        </p:nvSpPr>
        <p:spPr bwMode="auto">
          <a:xfrm>
            <a:off x="683568" y="0"/>
            <a:ext cx="7776864" cy="47667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de-DE" altLang="ja-JP" dirty="0"/>
              <a:t>Click to add text</a:t>
            </a:r>
          </a:p>
        </p:txBody>
      </p:sp>
    </p:spTree>
    <p:extLst>
      <p:ext uri="{BB962C8B-B14F-4D97-AF65-F5344CB8AC3E}">
        <p14:creationId xmlns:p14="http://schemas.microsoft.com/office/powerpoint/2010/main" val="4247948623"/>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0" r:id="rId3"/>
    <p:sldLayoutId id="2147483654" r:id="rId4"/>
    <p:sldLayoutId id="2147483655" r:id="rId5"/>
    <p:sldLayoutId id="2147483656" r:id="rId6"/>
  </p:sldLayoutIdLst>
  <p:hf hdr="0" dt="0"/>
  <p:txStyles>
    <p:titleStyle>
      <a:lvl1pPr algn="ctr" defTabSz="914400" rtl="0" eaLnBrk="1" latinLnBrk="0" hangingPunct="1">
        <a:spcBef>
          <a:spcPct val="0"/>
        </a:spcBef>
        <a:buNone/>
        <a:defRPr kumimoji="1"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3568" y="1486525"/>
            <a:ext cx="7776864" cy="1470025"/>
          </a:xfrm>
        </p:spPr>
        <p:txBody>
          <a:bodyPr/>
          <a:lstStyle/>
          <a:p>
            <a:r>
              <a:rPr kumimoji="1" lang="en-US" altLang="ja-JP" b="1" dirty="0"/>
              <a:t>New work item </a:t>
            </a:r>
            <a:r>
              <a:rPr lang="en-US" altLang="ja-JP" b="1" dirty="0"/>
              <a:t>proposal</a:t>
            </a:r>
            <a:br>
              <a:rPr lang="en-US" altLang="ja-JP" dirty="0"/>
            </a:br>
            <a:r>
              <a:rPr lang="en-US" altLang="ja-JP" sz="2400" dirty="0"/>
              <a:t>Exchange formats for the Audit Data Collection Standard: XBRL</a:t>
            </a:r>
            <a:endParaRPr kumimoji="1" lang="ja-JP" altLang="en-US" dirty="0"/>
          </a:p>
        </p:txBody>
      </p:sp>
      <p:sp>
        <p:nvSpPr>
          <p:cNvPr id="3" name="サブタイトル 2"/>
          <p:cNvSpPr>
            <a:spLocks noGrp="1"/>
          </p:cNvSpPr>
          <p:nvPr>
            <p:ph type="subTitle" idx="1"/>
          </p:nvPr>
        </p:nvSpPr>
        <p:spPr>
          <a:xfrm>
            <a:off x="683568" y="3001124"/>
            <a:ext cx="7776864" cy="1752600"/>
          </a:xfrm>
        </p:spPr>
        <p:txBody>
          <a:bodyPr/>
          <a:lstStyle/>
          <a:p>
            <a:r>
              <a:rPr lang="en-US" altLang="ja-JP" sz="3600" b="1" dirty="0">
                <a:solidFill>
                  <a:schemeClr val="tx1"/>
                </a:solidFill>
              </a:rPr>
              <a:t>Semantic XBRL for Granular Data</a:t>
            </a:r>
          </a:p>
          <a:p>
            <a:r>
              <a:rPr kumimoji="1" lang="en-US" altLang="ja-JP" dirty="0">
                <a:solidFill>
                  <a:schemeClr val="tx1"/>
                </a:solidFill>
              </a:rPr>
              <a:t>SAMBUICHI, </a:t>
            </a:r>
            <a:r>
              <a:rPr lang="en-US" altLang="ja-JP" dirty="0">
                <a:solidFill>
                  <a:schemeClr val="tx1"/>
                </a:solidFill>
              </a:rPr>
              <a:t>Nobuyuki</a:t>
            </a:r>
          </a:p>
          <a:p>
            <a:r>
              <a:rPr lang="en-US" altLang="ja-JP" sz="1800" dirty="0">
                <a:solidFill>
                  <a:schemeClr val="tx1">
                    <a:lumMod val="50000"/>
                    <a:lumOff val="50000"/>
                  </a:schemeClr>
                </a:solidFill>
              </a:rPr>
              <a:t>nobuyuki@sambuichi.jp</a:t>
            </a:r>
            <a:endParaRPr lang="ja-JP" altLang="en-US" sz="1800" dirty="0">
              <a:solidFill>
                <a:schemeClr val="tx1">
                  <a:lumMod val="50000"/>
                  <a:lumOff val="50000"/>
                </a:schemeClr>
              </a:solidFill>
            </a:endParaRPr>
          </a:p>
          <a:p>
            <a:r>
              <a:rPr lang="en-US" altLang="ja-JP" sz="1800" dirty="0">
                <a:solidFill>
                  <a:schemeClr val="tx1">
                    <a:lumMod val="50000"/>
                    <a:lumOff val="50000"/>
                  </a:schemeClr>
                </a:solidFill>
              </a:rPr>
              <a:t>ISO/TC 295 Audit data services</a:t>
            </a:r>
          </a:p>
          <a:p>
            <a:r>
              <a:rPr lang="en-US" altLang="ja-JP" sz="1800" dirty="0">
                <a:solidFill>
                  <a:schemeClr val="tx1">
                    <a:lumMod val="50000"/>
                    <a:lumOff val="50000"/>
                  </a:schemeClr>
                </a:solidFill>
              </a:rPr>
              <a:t>Head of d</a:t>
            </a:r>
            <a:r>
              <a:rPr kumimoji="1" lang="en-US" altLang="ja-JP" sz="1800" dirty="0">
                <a:solidFill>
                  <a:schemeClr val="tx1">
                    <a:lumMod val="50000"/>
                    <a:lumOff val="50000"/>
                  </a:schemeClr>
                </a:solidFill>
              </a:rPr>
              <a:t>elegate Japanese Industrial Standards Committee (JISC) </a:t>
            </a:r>
          </a:p>
        </p:txBody>
      </p:sp>
      <p:sp>
        <p:nvSpPr>
          <p:cNvPr id="5" name="TextBox 4">
            <a:extLst>
              <a:ext uri="{FF2B5EF4-FFF2-40B4-BE49-F238E27FC236}">
                <a16:creationId xmlns:a16="http://schemas.microsoft.com/office/drawing/2014/main" id="{A4149A22-1C2C-4000-AA83-427162A9D4D2}"/>
              </a:ext>
            </a:extLst>
          </p:cNvPr>
          <p:cNvSpPr txBox="1"/>
          <p:nvPr/>
        </p:nvSpPr>
        <p:spPr>
          <a:xfrm>
            <a:off x="2286000" y="5158933"/>
            <a:ext cx="4572000" cy="646331"/>
          </a:xfrm>
          <a:prstGeom prst="rect">
            <a:avLst/>
          </a:prstGeom>
          <a:noFill/>
        </p:spPr>
        <p:txBody>
          <a:bodyPr wrap="square">
            <a:spAutoFit/>
          </a:bodyPr>
          <a:lstStyle/>
          <a:p>
            <a:pPr algn="ctr"/>
            <a:r>
              <a:rPr lang="ja-JP" altLang="en-US" sz="1800" dirty="0"/>
              <a:t>April 19, 2021</a:t>
            </a:r>
          </a:p>
          <a:p>
            <a:pPr algn="ctr"/>
            <a:r>
              <a:rPr lang="ja-JP" altLang="en-US" sz="1800" dirty="0"/>
              <a:t>19:00-21:00 Beijing time (GMT+8)</a:t>
            </a:r>
          </a:p>
        </p:txBody>
      </p:sp>
    </p:spTree>
    <p:extLst>
      <p:ext uri="{BB962C8B-B14F-4D97-AF65-F5344CB8AC3E}">
        <p14:creationId xmlns:p14="http://schemas.microsoft.com/office/powerpoint/2010/main" val="325534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28F276-5DD8-4EFE-84B0-BDB757E1C0EA}"/>
              </a:ext>
            </a:extLst>
          </p:cNvPr>
          <p:cNvSpPr/>
          <p:nvPr/>
        </p:nvSpPr>
        <p:spPr>
          <a:xfrm>
            <a:off x="8388425" y="0"/>
            <a:ext cx="755576"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CC8FD6DC-FE11-48F9-8256-C9EB3244F6D3}"/>
              </a:ext>
            </a:extLst>
          </p:cNvPr>
          <p:cNvSpPr>
            <a:spLocks noGrp="1"/>
          </p:cNvSpPr>
          <p:nvPr>
            <p:ph type="title"/>
          </p:nvPr>
        </p:nvSpPr>
        <p:spPr>
          <a:xfrm>
            <a:off x="107504" y="0"/>
            <a:ext cx="8928992" cy="836712"/>
          </a:xfrm>
        </p:spPr>
        <p:txBody>
          <a:bodyPr/>
          <a:lstStyle/>
          <a:p>
            <a:r>
              <a:rPr lang="en-US" altLang="ja-JP" sz="2400" b="1" i="0" dirty="0">
                <a:effectLst/>
                <a:latin typeface="arial" panose="020B0604020202020204" pitchFamily="34" charset="0"/>
              </a:rPr>
              <a:t>UBL 2.1 JSON Alternative Representation Version 1.0</a:t>
            </a:r>
            <a:br>
              <a:rPr lang="en-US" altLang="ja-JP" sz="1800" b="1" i="0" dirty="0">
                <a:effectLst/>
                <a:latin typeface="arial" panose="020B0604020202020204" pitchFamily="34" charset="0"/>
              </a:rPr>
            </a:br>
            <a:r>
              <a:rPr lang="en-US" altLang="ja-JP" sz="1800" b="1" i="0" dirty="0">
                <a:effectLst/>
                <a:latin typeface="arial" panose="020B0604020202020204" pitchFamily="34" charset="0"/>
              </a:rPr>
              <a:t>Committee Note Draft 02 12 April 2017</a:t>
            </a:r>
            <a:endParaRPr kumimoji="1" lang="ja-JP" altLang="en-US" sz="1800" dirty="0"/>
          </a:p>
        </p:txBody>
      </p:sp>
      <p:sp>
        <p:nvSpPr>
          <p:cNvPr id="4" name="TextBox 3">
            <a:extLst>
              <a:ext uri="{FF2B5EF4-FFF2-40B4-BE49-F238E27FC236}">
                <a16:creationId xmlns:a16="http://schemas.microsoft.com/office/drawing/2014/main" id="{146A005C-A4C0-4609-BF56-B750E97643FC}"/>
              </a:ext>
            </a:extLst>
          </p:cNvPr>
          <p:cNvSpPr txBox="1"/>
          <p:nvPr/>
        </p:nvSpPr>
        <p:spPr>
          <a:xfrm>
            <a:off x="107504" y="1268760"/>
            <a:ext cx="8928992" cy="5404685"/>
          </a:xfrm>
          <a:prstGeom prst="rect">
            <a:avLst/>
          </a:prstGeom>
          <a:noFill/>
        </p:spPr>
        <p:txBody>
          <a:bodyPr wrap="square">
            <a:spAutoFit/>
          </a:bodyPr>
          <a:lstStyle/>
          <a:p>
            <a:pPr>
              <a:lnSpc>
                <a:spcPts val="1800"/>
              </a:lnSpc>
            </a:pPr>
            <a:r>
              <a:rPr lang="en-US" altLang="ja-JP" dirty="0"/>
              <a:t>For users of JSON syntax, this note publishes a suite of JSON schemas with which one can validate the structural content of a JSON document against the constraints of the UBL 2.1 vocabulary. Also included is a transliteration of all of the UBL 2.1 example documents in JSON syntax with which one can test a number of the JSON schemas.</a:t>
            </a:r>
          </a:p>
          <a:p>
            <a:pPr>
              <a:lnSpc>
                <a:spcPts val="1800"/>
              </a:lnSpc>
            </a:pPr>
            <a:endParaRPr lang="en-US" altLang="ja-JP" dirty="0"/>
          </a:p>
          <a:p>
            <a:pPr>
              <a:lnSpc>
                <a:spcPts val="1800"/>
              </a:lnSpc>
            </a:pPr>
            <a:r>
              <a:rPr lang="en-US" altLang="ja-JP" dirty="0"/>
              <a:t>The structural patterns exhibited by JSON schemas that conform to the OASIS Business Document Naming and Design Rules Version 1.1 [BDNDR] are distinctive as document interchange structures. As such, their intent is only to convey in syntax the information content reflecting the same abstract model of the UN/CEFACT Core Component Technical Specification 2.01 [CCTS] with which the document model was designed. Accordingly, and in parallel to an application’s use of XML syntax, the JSON syntax used is generic in nature and is neither streamlined nor optimized for any particular application’s objectives.</a:t>
            </a:r>
          </a:p>
          <a:p>
            <a:pPr>
              <a:lnSpc>
                <a:spcPts val="1800"/>
              </a:lnSpc>
            </a:pPr>
            <a:endParaRPr lang="en-US" altLang="ja-JP" dirty="0"/>
          </a:p>
          <a:p>
            <a:pPr>
              <a:lnSpc>
                <a:spcPts val="1800"/>
              </a:lnSpc>
            </a:pPr>
            <a:r>
              <a:rPr lang="en-US" altLang="ja-JP" dirty="0"/>
              <a:t>As one would undertake the unmarshalling of XML syntax into internal application data structures suitable for processing, one must also undertake the unmarshalling of JSON interchange syntax into whatever internal application data structures (or other JSON representations) of the content that are suitable for the task at hand. Of note, it has been observed that there are commercial JSON database tools unable to ingest this JSON interchange syntax directly without an application massaging the content first to suit the database schema necessary to enable a particular arbitrary use. Nevertheless, the JSON syntax used does conform to the published standard [ISO 21778 - ECMA JSON] and has been successfully demonstrated to be ingested by Python and Node.js applications and so is not a barrier to use for application developers.</a:t>
            </a:r>
            <a:endParaRPr lang="ja-JP" altLang="en-US" dirty="0"/>
          </a:p>
        </p:txBody>
      </p:sp>
      <p:sp>
        <p:nvSpPr>
          <p:cNvPr id="7" name="TextBox 6">
            <a:extLst>
              <a:ext uri="{FF2B5EF4-FFF2-40B4-BE49-F238E27FC236}">
                <a16:creationId xmlns:a16="http://schemas.microsoft.com/office/drawing/2014/main" id="{93F2F42D-D0B5-48A3-8883-4582DC72F441}"/>
              </a:ext>
            </a:extLst>
          </p:cNvPr>
          <p:cNvSpPr txBox="1"/>
          <p:nvPr/>
        </p:nvSpPr>
        <p:spPr>
          <a:xfrm>
            <a:off x="287524" y="823124"/>
            <a:ext cx="8568952" cy="369332"/>
          </a:xfrm>
          <a:prstGeom prst="rect">
            <a:avLst/>
          </a:prstGeom>
          <a:noFill/>
        </p:spPr>
        <p:txBody>
          <a:bodyPr wrap="square">
            <a:spAutoFit/>
          </a:bodyPr>
          <a:lstStyle/>
          <a:p>
            <a:r>
              <a:rPr lang="en-GB" altLang="ja-JP" dirty="0"/>
              <a:t>http://docs.oasis-open.org/ubl/UBL-2.1-JSON/v1.0/cnd02/UBL-2.1-JSON-v1.0-cnd02.html</a:t>
            </a:r>
            <a:endParaRPr lang="ja-JP" altLang="en-US" dirty="0"/>
          </a:p>
        </p:txBody>
      </p:sp>
    </p:spTree>
    <p:extLst>
      <p:ext uri="{BB962C8B-B14F-4D97-AF65-F5344CB8AC3E}">
        <p14:creationId xmlns:p14="http://schemas.microsoft.com/office/powerpoint/2010/main" val="1240209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FA01AA-6BBC-495E-991F-33E37EFC39FA}"/>
              </a:ext>
            </a:extLst>
          </p:cNvPr>
          <p:cNvSpPr>
            <a:spLocks noGrp="1"/>
          </p:cNvSpPr>
          <p:nvPr>
            <p:ph type="ctrTitle"/>
          </p:nvPr>
        </p:nvSpPr>
        <p:spPr/>
        <p:txBody>
          <a:bodyPr/>
          <a:lstStyle/>
          <a:p>
            <a:r>
              <a:rPr lang="en-US" altLang="ja-JP" b="1" dirty="0"/>
              <a:t>Core Component Technical Specification</a:t>
            </a:r>
            <a:endParaRPr lang="ja-JP" altLang="en-US" b="1" dirty="0"/>
          </a:p>
        </p:txBody>
      </p:sp>
      <p:sp>
        <p:nvSpPr>
          <p:cNvPr id="5" name="Subtitle 4">
            <a:extLst>
              <a:ext uri="{FF2B5EF4-FFF2-40B4-BE49-F238E27FC236}">
                <a16:creationId xmlns:a16="http://schemas.microsoft.com/office/drawing/2014/main" id="{8F2D2071-31F4-4378-AD7F-584EE7EF29F6}"/>
              </a:ext>
            </a:extLst>
          </p:cNvPr>
          <p:cNvSpPr>
            <a:spLocks noGrp="1"/>
          </p:cNvSpPr>
          <p:nvPr>
            <p:ph type="subTitle" idx="1"/>
          </p:nvPr>
        </p:nvSpPr>
        <p:spPr/>
        <p:txBody>
          <a:bodyPr/>
          <a:lstStyle/>
          <a:p>
            <a:pPr algn="l"/>
            <a:r>
              <a:rPr lang="en-US" altLang="ja-JP" sz="2000" dirty="0">
                <a:solidFill>
                  <a:schemeClr val="tx1"/>
                </a:solidFill>
              </a:rPr>
              <a:t>The first version </a:t>
            </a:r>
            <a:r>
              <a:rPr lang="en-GB" altLang="ja-JP" sz="2000" dirty="0"/>
              <a:t>ISO/TS 15000-5:2005/AMD 1:2011</a:t>
            </a:r>
          </a:p>
          <a:p>
            <a:pPr algn="l"/>
            <a:r>
              <a:rPr lang="en-GB" altLang="ja-JP" sz="2000" dirty="0"/>
              <a:t>Electronic Business Extensible Markup Language (ebXML) — Part 5: ebXML </a:t>
            </a:r>
            <a:r>
              <a:rPr lang="en-GB" altLang="ja-JP" sz="2000" b="1" dirty="0">
                <a:solidFill>
                  <a:schemeClr val="tx1"/>
                </a:solidFill>
              </a:rPr>
              <a:t>Core Components Technical Specification</a:t>
            </a:r>
            <a:r>
              <a:rPr lang="en-GB" altLang="ja-JP" sz="2000" dirty="0"/>
              <a:t>, Version 2.01(</a:t>
            </a:r>
            <a:r>
              <a:rPr lang="en-GB" altLang="ja-JP" sz="2000" dirty="0" err="1"/>
              <a:t>eb</a:t>
            </a:r>
            <a:r>
              <a:rPr lang="en-GB" altLang="ja-JP" sz="2000" b="1" dirty="0" err="1">
                <a:solidFill>
                  <a:schemeClr val="tx1"/>
                </a:solidFill>
              </a:rPr>
              <a:t>CCTS</a:t>
            </a:r>
            <a:r>
              <a:rPr lang="en-GB" altLang="ja-JP" sz="2000" dirty="0"/>
              <a:t>) — Amendment </a:t>
            </a:r>
            <a:r>
              <a:rPr lang="en-GB" altLang="ja-JP" sz="2000" dirty="0">
                <a:solidFill>
                  <a:schemeClr val="tx1"/>
                </a:solidFill>
              </a:rPr>
              <a:t>1 </a:t>
            </a:r>
            <a:r>
              <a:rPr lang="en-US" altLang="ja-JP" sz="2000" dirty="0">
                <a:solidFill>
                  <a:schemeClr val="tx1"/>
                </a:solidFill>
              </a:rPr>
              <a:t>HAS BEEN REVISED BY</a:t>
            </a:r>
          </a:p>
          <a:p>
            <a:pPr algn="l"/>
            <a:r>
              <a:rPr lang="en-US" altLang="ja-JP" sz="2000" dirty="0"/>
              <a:t>ISO 15000-5:2014 Electronic Business Extensible Markup Language (ebXML) — Part 5: </a:t>
            </a:r>
            <a:r>
              <a:rPr lang="en-US" altLang="ja-JP" sz="2000" dirty="0">
                <a:solidFill>
                  <a:schemeClr val="tx1"/>
                </a:solidFill>
              </a:rPr>
              <a:t>Core Components Specification</a:t>
            </a:r>
            <a:r>
              <a:rPr lang="en-US" altLang="ja-JP" sz="2000" dirty="0"/>
              <a:t> (</a:t>
            </a:r>
            <a:r>
              <a:rPr lang="en-US" altLang="ja-JP" sz="2000" dirty="0">
                <a:solidFill>
                  <a:schemeClr val="tx1"/>
                </a:solidFill>
              </a:rPr>
              <a:t>CCS</a:t>
            </a:r>
            <a:r>
              <a:rPr lang="en-US" altLang="ja-JP" sz="2000" dirty="0"/>
              <a:t>)</a:t>
            </a:r>
            <a:endParaRPr lang="ja-JP" altLang="en-US" dirty="0"/>
          </a:p>
        </p:txBody>
      </p:sp>
      <p:sp>
        <p:nvSpPr>
          <p:cNvPr id="6" name="正方形/長方形 4">
            <a:extLst>
              <a:ext uri="{FF2B5EF4-FFF2-40B4-BE49-F238E27FC236}">
                <a16:creationId xmlns:a16="http://schemas.microsoft.com/office/drawing/2014/main" id="{D9295C28-61CC-4819-BDB0-984086C94794}"/>
              </a:ext>
            </a:extLst>
          </p:cNvPr>
          <p:cNvSpPr/>
          <p:nvPr/>
        </p:nvSpPr>
        <p:spPr>
          <a:xfrm>
            <a:off x="8388425" y="0"/>
            <a:ext cx="755576"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-4</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12ABF300-D986-4DE9-B96A-4F68B2165ACC}"/>
              </a:ext>
            </a:extLst>
          </p:cNvPr>
          <p:cNvSpPr txBox="1"/>
          <p:nvPr/>
        </p:nvSpPr>
        <p:spPr>
          <a:xfrm>
            <a:off x="1979712" y="5517232"/>
            <a:ext cx="5328592" cy="1200329"/>
          </a:xfrm>
          <a:prstGeom prst="rect">
            <a:avLst/>
          </a:prstGeom>
          <a:noFill/>
        </p:spPr>
        <p:txBody>
          <a:bodyPr wrap="square">
            <a:spAutoFit/>
          </a:bodyPr>
          <a:lstStyle/>
          <a:p>
            <a:endParaRPr lang="en-US" altLang="ja-JP" b="1" dirty="0"/>
          </a:p>
          <a:p>
            <a:r>
              <a:rPr lang="en-US" altLang="ja-JP" b="1" dirty="0"/>
              <a:t>-3 Business Process defined in UBL</a:t>
            </a:r>
          </a:p>
          <a:p>
            <a:r>
              <a:rPr lang="en-US" altLang="ja-JP" b="1" dirty="0"/>
              <a:t>-2 Business Process defined in EN 16931</a:t>
            </a:r>
          </a:p>
          <a:p>
            <a:r>
              <a:rPr lang="en-US" altLang="ja-JP" b="1" dirty="0"/>
              <a:t>-1 </a:t>
            </a:r>
            <a:r>
              <a:rPr lang="en-US" altLang="ja-JP" b="1" dirty="0" err="1"/>
              <a:t>eXtensible</a:t>
            </a:r>
            <a:r>
              <a:rPr lang="en-US" altLang="ja-JP" b="1" dirty="0"/>
              <a:t> Business Reporting Language (XBRL) 2.1</a:t>
            </a:r>
            <a:endParaRPr lang="ja-JP" altLang="en-US" dirty="0"/>
          </a:p>
        </p:txBody>
      </p:sp>
    </p:spTree>
    <p:extLst>
      <p:ext uri="{BB962C8B-B14F-4D97-AF65-F5344CB8AC3E}">
        <p14:creationId xmlns:p14="http://schemas.microsoft.com/office/powerpoint/2010/main" val="2709342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A953AF-8138-1D49-BA10-4CAEE6C06B69}"/>
              </a:ext>
            </a:extLst>
          </p:cNvPr>
          <p:cNvSpPr>
            <a:spLocks noGrp="1"/>
          </p:cNvSpPr>
          <p:nvPr>
            <p:ph type="title"/>
          </p:nvPr>
        </p:nvSpPr>
        <p:spPr/>
        <p:txBody>
          <a:bodyPr/>
          <a:lstStyle/>
          <a:p>
            <a:r>
              <a:rPr lang="en-US" altLang="ja-JP" b="1" dirty="0"/>
              <a:t>Core Components Specification</a:t>
            </a:r>
            <a:endParaRPr kumimoji="1" lang="ja-JP" altLang="en-US" b="1" dirty="0"/>
          </a:p>
        </p:txBody>
      </p:sp>
      <p:sp>
        <p:nvSpPr>
          <p:cNvPr id="5" name="正方形/長方形 4">
            <a:extLst>
              <a:ext uri="{FF2B5EF4-FFF2-40B4-BE49-F238E27FC236}">
                <a16:creationId xmlns:a16="http://schemas.microsoft.com/office/drawing/2014/main" id="{E5A1C9E4-DCDA-644F-94B3-C04DF7DD5A87}"/>
              </a:ext>
            </a:extLst>
          </p:cNvPr>
          <p:cNvSpPr/>
          <p:nvPr/>
        </p:nvSpPr>
        <p:spPr>
          <a:xfrm>
            <a:off x="323528" y="923330"/>
            <a:ext cx="8496944" cy="646331"/>
          </a:xfrm>
          <a:prstGeom prst="rect">
            <a:avLst/>
          </a:prstGeom>
        </p:spPr>
        <p:txBody>
          <a:bodyPr wrap="square">
            <a:spAutoFit/>
          </a:bodyPr>
          <a:lstStyle/>
          <a:p>
            <a:pPr lvl="0" eaLnBrk="0" fontAlgn="base" hangingPunct="0">
              <a:spcBef>
                <a:spcPct val="0"/>
              </a:spcBef>
              <a:spcAft>
                <a:spcPct val="0"/>
              </a:spcAft>
            </a:pPr>
            <a:r>
              <a:rPr kumimoji="0" lang="ja-JP" altLang="ja-JP" dirty="0">
                <a:ea typeface="ＭＳ 明朝" panose="02020609040205080304" pitchFamily="49" charset="-128"/>
                <a:cs typeface="Cambria" panose="02040503050406030204" pitchFamily="18" charset="0"/>
              </a:rPr>
              <a:t>Core Components Specification (CCS) </a:t>
            </a:r>
            <a:r>
              <a:rPr kumimoji="0" lang="en-US" altLang="ja-JP" dirty="0">
                <a:ea typeface="ＭＳ 明朝" panose="02020609040205080304" pitchFamily="49" charset="-128"/>
                <a:cs typeface="Cambria" panose="02040503050406030204" pitchFamily="18" charset="0"/>
              </a:rPr>
              <a:t>is </a:t>
            </a:r>
            <a:r>
              <a:rPr kumimoji="0" lang="ja-JP" altLang="ja-JP" dirty="0">
                <a:ea typeface="ＭＳ 明朝" panose="02020609040205080304" pitchFamily="49" charset="-128"/>
                <a:cs typeface="Cambria" panose="02040503050406030204" pitchFamily="18" charset="0"/>
              </a:rPr>
              <a:t>defined in ISO 15000-5</a:t>
            </a:r>
            <a:r>
              <a:rPr kumimoji="0" lang="ja-JP" altLang="ja-JP" b="1" dirty="0">
                <a:solidFill>
                  <a:srgbClr val="00B0F0"/>
                </a:solidFill>
                <a:ea typeface="ＭＳ 明朝" panose="02020609040205080304" pitchFamily="49" charset="-128"/>
                <a:cs typeface="Cambria" panose="02040503050406030204" pitchFamily="18" charset="0"/>
              </a:rPr>
              <a:t> </a:t>
            </a:r>
            <a:r>
              <a:rPr kumimoji="0" lang="ja-JP" altLang="ja-JP" dirty="0">
                <a:ea typeface="ＭＳ 明朝" panose="02020609040205080304" pitchFamily="49" charset="-128"/>
                <a:cs typeface="Cambria" panose="02040503050406030204" pitchFamily="18" charset="0"/>
              </a:rPr>
              <a:t>Electronic Business Extensible Markup Language (ebXML) — Part 5: Core Components Specification (CCS).</a:t>
            </a:r>
            <a:endParaRPr kumimoji="0" lang="en-US" altLang="ja-JP" b="1" dirty="0">
              <a:ea typeface="ＭＳ 明朝" panose="02020609040205080304" pitchFamily="49" charset="-128"/>
              <a:cs typeface="Cambria" panose="02040503050406030204" pitchFamily="18" charset="0"/>
            </a:endParaRPr>
          </a:p>
        </p:txBody>
      </p:sp>
      <p:sp>
        <p:nvSpPr>
          <p:cNvPr id="7" name="正方形/長方形 6">
            <a:extLst>
              <a:ext uri="{FF2B5EF4-FFF2-40B4-BE49-F238E27FC236}">
                <a16:creationId xmlns:a16="http://schemas.microsoft.com/office/drawing/2014/main" id="{C946A45E-78AB-7C4F-A736-FCC2BE94D7CB}"/>
              </a:ext>
            </a:extLst>
          </p:cNvPr>
          <p:cNvSpPr/>
          <p:nvPr/>
        </p:nvSpPr>
        <p:spPr>
          <a:xfrm>
            <a:off x="5878597" y="1558250"/>
            <a:ext cx="3267685" cy="4994949"/>
          </a:xfrm>
          <a:prstGeom prst="rect">
            <a:avLst/>
          </a:prstGeom>
          <a:solidFill>
            <a:schemeClr val="bg1"/>
          </a:solidFill>
        </p:spPr>
        <p:txBody>
          <a:bodyPr wrap="square" lIns="72000" tIns="36000" rIns="72000" bIns="36000">
            <a:noAutofit/>
          </a:bodyPr>
          <a:lstStyle/>
          <a:p>
            <a:pPr algn="just"/>
            <a:r>
              <a:rPr lang="en-US" altLang="ja-JP" sz="1400" kern="100" dirty="0">
                <a:ea typeface="ＭＳ 明朝" panose="02020609040205080304" pitchFamily="49" charset="-128"/>
                <a:cs typeface="Cambria" panose="02040503050406030204" pitchFamily="18" charset="0"/>
              </a:rPr>
              <a:t>There are 4 different categories of Core Components:</a:t>
            </a:r>
            <a:endParaRPr lang="ja-JP" altLang="ja-JP" sz="1400" kern="100" dirty="0">
              <a:ea typeface="ＭＳ 明朝" panose="02020609040205080304" pitchFamily="49" charset="-128"/>
              <a:cs typeface="Cambria" panose="02040503050406030204" pitchFamily="18" charset="0"/>
            </a:endParaRPr>
          </a:p>
          <a:p>
            <a:pPr algn="just"/>
            <a:r>
              <a:rPr lang="en-US" altLang="ja-JP" sz="1400" kern="100" dirty="0">
                <a:ea typeface="ＭＳ 明朝" panose="02020609040205080304" pitchFamily="49" charset="-128"/>
                <a:cs typeface="Cambria" panose="02040503050406030204" pitchFamily="18" charset="0"/>
              </a:rPr>
              <a:t>1) Basic Core Component (BCC);</a:t>
            </a:r>
            <a:endParaRPr lang="ja-JP" altLang="ja-JP" sz="1400" kern="100" dirty="0">
              <a:ea typeface="ＭＳ 明朝" panose="02020609040205080304" pitchFamily="49" charset="-128"/>
              <a:cs typeface="Cambria" panose="02040503050406030204" pitchFamily="18" charset="0"/>
            </a:endParaRPr>
          </a:p>
          <a:p>
            <a:pPr algn="just"/>
            <a:r>
              <a:rPr lang="en-US" altLang="ja-JP" sz="1400" kern="100" dirty="0">
                <a:ea typeface="ＭＳ 明朝" panose="02020609040205080304" pitchFamily="49" charset="-128"/>
                <a:cs typeface="Cambria" panose="02040503050406030204" pitchFamily="18" charset="0"/>
              </a:rPr>
              <a:t>2) Association Core Component (ASCC);</a:t>
            </a:r>
            <a:endParaRPr lang="ja-JP" altLang="ja-JP" sz="1400" kern="100" dirty="0">
              <a:ea typeface="ＭＳ 明朝" panose="02020609040205080304" pitchFamily="49" charset="-128"/>
              <a:cs typeface="Cambria" panose="02040503050406030204" pitchFamily="18" charset="0"/>
            </a:endParaRPr>
          </a:p>
          <a:p>
            <a:pPr algn="just"/>
            <a:r>
              <a:rPr lang="en-US" altLang="ja-JP" sz="1400" kern="100" dirty="0">
                <a:ea typeface="ＭＳ 明朝" panose="02020609040205080304" pitchFamily="49" charset="-128"/>
                <a:cs typeface="Cambria" panose="02040503050406030204" pitchFamily="18" charset="0"/>
              </a:rPr>
              <a:t>3) Core Component Type (CCT);</a:t>
            </a:r>
            <a:endParaRPr lang="ja-JP" altLang="ja-JP" sz="1400" kern="100" dirty="0">
              <a:ea typeface="ＭＳ 明朝" panose="02020609040205080304" pitchFamily="49" charset="-128"/>
              <a:cs typeface="Cambria" panose="02040503050406030204" pitchFamily="18" charset="0"/>
            </a:endParaRPr>
          </a:p>
          <a:p>
            <a:pPr algn="just"/>
            <a:r>
              <a:rPr lang="en-US" altLang="ja-JP" sz="1400" kern="100" dirty="0">
                <a:ea typeface="ＭＳ 明朝" panose="02020609040205080304" pitchFamily="49" charset="-128"/>
                <a:cs typeface="Cambria" panose="02040503050406030204" pitchFamily="18" charset="0"/>
              </a:rPr>
              <a:t>4) Aggregate Core Component (ACC);</a:t>
            </a:r>
          </a:p>
          <a:p>
            <a:pPr algn="just"/>
            <a:endParaRPr lang="en-US" altLang="ja-JP" sz="1400" kern="100" dirty="0">
              <a:ea typeface="ＭＳ 明朝" panose="02020609040205080304" pitchFamily="49" charset="-128"/>
              <a:cs typeface="Cambria" panose="02040503050406030204" pitchFamily="18" charset="0"/>
            </a:endParaRPr>
          </a:p>
          <a:p>
            <a:pPr algn="just"/>
            <a:r>
              <a:rPr lang="en-US" altLang="ja-JP" sz="1400" kern="100" dirty="0">
                <a:ea typeface="ＭＳ 明朝" panose="02020609040205080304" pitchFamily="49" charset="-128"/>
                <a:cs typeface="Cambria" panose="02040503050406030204" pitchFamily="18" charset="0"/>
              </a:rPr>
              <a:t>Aggregate Business Information Entity qualifies the Object Class of  Aggregate Core Component.</a:t>
            </a:r>
          </a:p>
          <a:p>
            <a:pPr algn="just"/>
            <a:endParaRPr lang="en-US" altLang="ja-JP" sz="1400" kern="100" dirty="0">
              <a:ea typeface="ＭＳ 明朝" panose="02020609040205080304" pitchFamily="49" charset="-128"/>
              <a:cs typeface="Cambria" panose="02040503050406030204" pitchFamily="18" charset="0"/>
            </a:endParaRPr>
          </a:p>
          <a:p>
            <a:pPr algn="just"/>
            <a:r>
              <a:rPr lang="en-US" altLang="ja-JP" sz="1400" kern="100" dirty="0">
                <a:ea typeface="ＭＳ 明朝" panose="02020609040205080304" pitchFamily="49" charset="-128"/>
                <a:cs typeface="Cambria" panose="02040503050406030204" pitchFamily="18" charset="0"/>
              </a:rPr>
              <a:t>Basic Business Information Entity  is based on Basic Core Component.</a:t>
            </a:r>
          </a:p>
          <a:p>
            <a:pPr algn="just"/>
            <a:r>
              <a:rPr lang="en-US" altLang="ja-JP" sz="1400" kern="100" dirty="0">
                <a:ea typeface="ＭＳ 明朝" panose="02020609040205080304" pitchFamily="49" charset="-128"/>
                <a:cs typeface="Cambria" panose="02040503050406030204" pitchFamily="18" charset="0"/>
              </a:rPr>
              <a:t>Association Business Information Entity  is based on Association Core Component.</a:t>
            </a:r>
          </a:p>
        </p:txBody>
      </p:sp>
      <p:pic>
        <p:nvPicPr>
          <p:cNvPr id="4" name="Picture 3">
            <a:extLst>
              <a:ext uri="{FF2B5EF4-FFF2-40B4-BE49-F238E27FC236}">
                <a16:creationId xmlns:a16="http://schemas.microsoft.com/office/drawing/2014/main" id="{9C5AAFED-06D9-4252-8B9A-2BD60C1F8681}"/>
              </a:ext>
            </a:extLst>
          </p:cNvPr>
          <p:cNvPicPr>
            <a:picLocks noChangeAspect="1"/>
          </p:cNvPicPr>
          <p:nvPr/>
        </p:nvPicPr>
        <p:blipFill>
          <a:blip r:embed="rId2"/>
          <a:stretch>
            <a:fillRect/>
          </a:stretch>
        </p:blipFill>
        <p:spPr>
          <a:xfrm>
            <a:off x="13840" y="1558250"/>
            <a:ext cx="5864757" cy="4923620"/>
          </a:xfrm>
          <a:prstGeom prst="rect">
            <a:avLst/>
          </a:prstGeom>
        </p:spPr>
      </p:pic>
      <p:sp>
        <p:nvSpPr>
          <p:cNvPr id="11" name="正方形/長方形 4">
            <a:extLst>
              <a:ext uri="{FF2B5EF4-FFF2-40B4-BE49-F238E27FC236}">
                <a16:creationId xmlns:a16="http://schemas.microsoft.com/office/drawing/2014/main" id="{58D56F43-0B3A-49E5-B6D6-C401E6E435C4}"/>
              </a:ext>
            </a:extLst>
          </p:cNvPr>
          <p:cNvSpPr/>
          <p:nvPr/>
        </p:nvSpPr>
        <p:spPr>
          <a:xfrm>
            <a:off x="8388425" y="0"/>
            <a:ext cx="755576"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-4</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0160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3A614-63B0-42D5-A523-FEFC2AD0A830}"/>
              </a:ext>
            </a:extLst>
          </p:cNvPr>
          <p:cNvSpPr>
            <a:spLocks noGrp="1"/>
          </p:cNvSpPr>
          <p:nvPr>
            <p:ph type="title"/>
          </p:nvPr>
        </p:nvSpPr>
        <p:spPr>
          <a:xfrm>
            <a:off x="683568" y="0"/>
            <a:ext cx="7704856" cy="692696"/>
          </a:xfrm>
        </p:spPr>
        <p:txBody>
          <a:bodyPr/>
          <a:lstStyle/>
          <a:p>
            <a:r>
              <a:rPr lang="en-US" altLang="ja-JP" dirty="0"/>
              <a:t>Business Information Entities Basic Definition Model</a:t>
            </a:r>
            <a:endParaRPr lang="ja-JP" altLang="en-US" dirty="0"/>
          </a:p>
        </p:txBody>
      </p:sp>
      <p:pic>
        <p:nvPicPr>
          <p:cNvPr id="4" name="図 7" descr="ダイアグラム, 概略図&#10;&#10;自動的に生成された説明">
            <a:extLst>
              <a:ext uri="{FF2B5EF4-FFF2-40B4-BE49-F238E27FC236}">
                <a16:creationId xmlns:a16="http://schemas.microsoft.com/office/drawing/2014/main" id="{6F8AC2D5-E2EB-4621-977A-C36440C78DE6}"/>
              </a:ext>
            </a:extLst>
          </p:cNvPr>
          <p:cNvPicPr>
            <a:picLocks noGrp="1" noChangeAspect="1"/>
          </p:cNvPicPr>
          <p:nvPr>
            <p:ph idx="4294967295"/>
          </p:nvPr>
        </p:nvPicPr>
        <p:blipFill>
          <a:blip r:embed="rId2"/>
          <a:stretch>
            <a:fillRect/>
          </a:stretch>
        </p:blipFill>
        <p:spPr>
          <a:xfrm>
            <a:off x="177527" y="729382"/>
            <a:ext cx="5762625" cy="5795962"/>
          </a:xfrm>
          <a:prstGeom prst="rect">
            <a:avLst/>
          </a:prstGeom>
        </p:spPr>
      </p:pic>
      <p:sp>
        <p:nvSpPr>
          <p:cNvPr id="6" name="TextBox 5">
            <a:extLst>
              <a:ext uri="{FF2B5EF4-FFF2-40B4-BE49-F238E27FC236}">
                <a16:creationId xmlns:a16="http://schemas.microsoft.com/office/drawing/2014/main" id="{32701FE8-3EDB-449E-A08E-7585E8CACD4F}"/>
              </a:ext>
            </a:extLst>
          </p:cNvPr>
          <p:cNvSpPr txBox="1"/>
          <p:nvPr/>
        </p:nvSpPr>
        <p:spPr>
          <a:xfrm>
            <a:off x="5835559" y="908720"/>
            <a:ext cx="3128929" cy="1200329"/>
          </a:xfrm>
          <a:prstGeom prst="rect">
            <a:avLst/>
          </a:prstGeom>
          <a:noFill/>
        </p:spPr>
        <p:txBody>
          <a:bodyPr wrap="square">
            <a:spAutoFit/>
          </a:bodyPr>
          <a:lstStyle/>
          <a:p>
            <a:r>
              <a:rPr lang="en-US" altLang="ja-JP" dirty="0"/>
              <a:t>Business information Entities are based on Core Components and are defined in the context defined in the business context. </a:t>
            </a:r>
            <a:endParaRPr lang="ja-JP" altLang="en-US" dirty="0"/>
          </a:p>
        </p:txBody>
      </p:sp>
      <p:sp>
        <p:nvSpPr>
          <p:cNvPr id="10" name="正方形/長方形 4">
            <a:extLst>
              <a:ext uri="{FF2B5EF4-FFF2-40B4-BE49-F238E27FC236}">
                <a16:creationId xmlns:a16="http://schemas.microsoft.com/office/drawing/2014/main" id="{529A5623-9606-4B4D-8398-7BCA06B51D6F}"/>
              </a:ext>
            </a:extLst>
          </p:cNvPr>
          <p:cNvSpPr/>
          <p:nvPr/>
        </p:nvSpPr>
        <p:spPr>
          <a:xfrm>
            <a:off x="8388425" y="0"/>
            <a:ext cx="755576"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-4</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37781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99ECF0-34A0-4FD9-884C-516BE7EC01A2}"/>
              </a:ext>
            </a:extLst>
          </p:cNvPr>
          <p:cNvSpPr>
            <a:spLocks noGrp="1"/>
          </p:cNvSpPr>
          <p:nvPr>
            <p:ph type="title"/>
          </p:nvPr>
        </p:nvSpPr>
        <p:spPr/>
        <p:txBody>
          <a:bodyPr/>
          <a:lstStyle/>
          <a:p>
            <a:r>
              <a:rPr kumimoji="1" lang="en-US" altLang="ja-JP" b="1" dirty="0"/>
              <a:t>Association Core Component</a:t>
            </a:r>
            <a:endParaRPr kumimoji="1" lang="ja-JP" altLang="en-US" b="1" dirty="0"/>
          </a:p>
        </p:txBody>
      </p:sp>
      <p:pic>
        <p:nvPicPr>
          <p:cNvPr id="5" name="図 4">
            <a:extLst>
              <a:ext uri="{FF2B5EF4-FFF2-40B4-BE49-F238E27FC236}">
                <a16:creationId xmlns:a16="http://schemas.microsoft.com/office/drawing/2014/main" id="{83FBE5D3-899A-4046-BA46-B924E0162192}"/>
              </a:ext>
            </a:extLst>
          </p:cNvPr>
          <p:cNvPicPr>
            <a:picLocks noChangeAspect="1"/>
          </p:cNvPicPr>
          <p:nvPr/>
        </p:nvPicPr>
        <p:blipFill>
          <a:blip r:embed="rId2"/>
          <a:stretch>
            <a:fillRect/>
          </a:stretch>
        </p:blipFill>
        <p:spPr>
          <a:xfrm>
            <a:off x="282600" y="927537"/>
            <a:ext cx="5391902" cy="3715268"/>
          </a:xfrm>
          <a:prstGeom prst="rect">
            <a:avLst/>
          </a:prstGeom>
        </p:spPr>
      </p:pic>
      <p:cxnSp>
        <p:nvCxnSpPr>
          <p:cNvPr id="9" name="直線矢印コネクタ 8">
            <a:extLst>
              <a:ext uri="{FF2B5EF4-FFF2-40B4-BE49-F238E27FC236}">
                <a16:creationId xmlns:a16="http://schemas.microsoft.com/office/drawing/2014/main" id="{D4B2E6AB-5B2D-499F-BA07-53F4310ABE70}"/>
              </a:ext>
            </a:extLst>
          </p:cNvPr>
          <p:cNvCxnSpPr>
            <a:cxnSpLocks/>
          </p:cNvCxnSpPr>
          <p:nvPr/>
        </p:nvCxnSpPr>
        <p:spPr>
          <a:xfrm flipV="1">
            <a:off x="2954079" y="2699120"/>
            <a:ext cx="1" cy="2602088"/>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096F5DF5-BEE9-4424-AFA5-C953BC16A995}"/>
              </a:ext>
            </a:extLst>
          </p:cNvPr>
          <p:cNvCxnSpPr>
            <a:cxnSpLocks/>
          </p:cNvCxnSpPr>
          <p:nvPr/>
        </p:nvCxnSpPr>
        <p:spPr>
          <a:xfrm flipH="1" flipV="1">
            <a:off x="2083520" y="1124745"/>
            <a:ext cx="3640608" cy="1368151"/>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41733345-2BC6-4B45-83CB-C6E3CD7FE38F}"/>
              </a:ext>
            </a:extLst>
          </p:cNvPr>
          <p:cNvCxnSpPr>
            <a:cxnSpLocks/>
          </p:cNvCxnSpPr>
          <p:nvPr/>
        </p:nvCxnSpPr>
        <p:spPr>
          <a:xfrm flipV="1">
            <a:off x="467544" y="2780928"/>
            <a:ext cx="720080" cy="252028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24DD110E-A465-44B9-A3E7-97A9CA71A73F}"/>
              </a:ext>
            </a:extLst>
          </p:cNvPr>
          <p:cNvCxnSpPr>
            <a:cxnSpLocks/>
          </p:cNvCxnSpPr>
          <p:nvPr/>
        </p:nvCxnSpPr>
        <p:spPr>
          <a:xfrm flipH="1" flipV="1">
            <a:off x="5580112" y="3501008"/>
            <a:ext cx="144017" cy="1141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2568F010-D8D0-4EBD-BBFE-A38572607E4A}"/>
              </a:ext>
            </a:extLst>
          </p:cNvPr>
          <p:cNvCxnSpPr>
            <a:cxnSpLocks/>
          </p:cNvCxnSpPr>
          <p:nvPr/>
        </p:nvCxnSpPr>
        <p:spPr>
          <a:xfrm flipH="1" flipV="1">
            <a:off x="2083520" y="3429001"/>
            <a:ext cx="3640608" cy="288031"/>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62879C69-85B4-4DFB-A1EF-C85A83401A10}"/>
              </a:ext>
            </a:extLst>
          </p:cNvPr>
          <p:cNvSpPr txBox="1"/>
          <p:nvPr/>
        </p:nvSpPr>
        <p:spPr>
          <a:xfrm>
            <a:off x="5674502" y="846874"/>
            <a:ext cx="3361994" cy="4770537"/>
          </a:xfrm>
          <a:prstGeom prst="rect">
            <a:avLst/>
          </a:prstGeom>
          <a:noFill/>
        </p:spPr>
        <p:txBody>
          <a:bodyPr wrap="square">
            <a:spAutoFit/>
          </a:bodyPr>
          <a:lstStyle/>
          <a:p>
            <a:r>
              <a:rPr lang="en-US" altLang="ja-JP" sz="1600" dirty="0"/>
              <a:t>— three Aggregate Core Components: “</a:t>
            </a:r>
            <a:r>
              <a:rPr lang="en-US" altLang="ja-JP" sz="1600" b="1" u="sng" dirty="0"/>
              <a:t>Party</a:t>
            </a:r>
            <a:r>
              <a:rPr lang="en-US" altLang="ja-JP" sz="1600" u="sng" dirty="0"/>
              <a:t>. Details</a:t>
            </a:r>
            <a:r>
              <a:rPr lang="en-US" altLang="ja-JP" sz="1600" dirty="0"/>
              <a:t>”; “</a:t>
            </a:r>
            <a:r>
              <a:rPr lang="en-US" altLang="ja-JP" sz="1600" b="1" u="sng" dirty="0"/>
              <a:t>Contact</a:t>
            </a:r>
            <a:r>
              <a:rPr lang="en-US" altLang="ja-JP" sz="1600" u="sng" dirty="0"/>
              <a:t>. Details</a:t>
            </a:r>
            <a:r>
              <a:rPr lang="en-US" altLang="ja-JP" sz="1600" dirty="0"/>
              <a:t>” and “</a:t>
            </a:r>
            <a:r>
              <a:rPr lang="en-US" altLang="ja-JP" sz="1600" b="1" u="sng" dirty="0"/>
              <a:t>Address</a:t>
            </a:r>
            <a:r>
              <a:rPr lang="en-US" altLang="ja-JP" sz="1600" u="sng" dirty="0"/>
              <a:t>. Details</a:t>
            </a:r>
            <a:r>
              <a:rPr lang="en-US" altLang="ja-JP" sz="1600" dirty="0"/>
              <a:t>”;</a:t>
            </a:r>
          </a:p>
          <a:p>
            <a:r>
              <a:rPr lang="en-US" altLang="ja-JP" sz="1600" dirty="0"/>
              <a:t>— each Aggregate Core Component has a number of Properties (i.e. business characteristics);</a:t>
            </a:r>
          </a:p>
          <a:p>
            <a:r>
              <a:rPr lang="en-US" altLang="ja-JP" sz="1600" dirty="0"/>
              <a:t>— the Aggregate Core Component “</a:t>
            </a:r>
            <a:r>
              <a:rPr lang="en-US" altLang="ja-JP" sz="1600" b="1" u="sng" dirty="0"/>
              <a:t>Party</a:t>
            </a:r>
            <a:r>
              <a:rPr lang="en-US" altLang="ja-JP" sz="1600" u="sng" dirty="0"/>
              <a:t>. Details</a:t>
            </a:r>
            <a:r>
              <a:rPr lang="en-US" altLang="ja-JP" sz="1600" dirty="0"/>
              <a:t>” has five Properties (“Name”, “Role”, “Description”, “Defined. Contact” and “Postal. Address”);</a:t>
            </a:r>
          </a:p>
          <a:p>
            <a:r>
              <a:rPr lang="en-US" altLang="ja-JP" sz="1600" dirty="0"/>
              <a:t>— the Aggregate Core Component “</a:t>
            </a:r>
            <a:r>
              <a:rPr lang="en-US" altLang="ja-JP" sz="1600" b="1" u="sng" dirty="0"/>
              <a:t>Contact</a:t>
            </a:r>
            <a:r>
              <a:rPr lang="en-US" altLang="ja-JP" sz="1600" u="sng" dirty="0"/>
              <a:t>. Details</a:t>
            </a:r>
            <a:r>
              <a:rPr lang="en-US" altLang="ja-JP" sz="1600" dirty="0"/>
              <a:t>” has three Properties (“Type”, “Job Title” and “Primary”);</a:t>
            </a:r>
          </a:p>
          <a:p>
            <a:r>
              <a:rPr lang="en-US" altLang="ja-JP" sz="1600" dirty="0"/>
              <a:t>— the Aggregate Core Component “</a:t>
            </a:r>
            <a:r>
              <a:rPr lang="en-US" altLang="ja-JP" sz="1600" b="1" u="sng" dirty="0"/>
              <a:t>Address</a:t>
            </a:r>
            <a:r>
              <a:rPr lang="en-US" altLang="ja-JP" sz="1600" u="sng" dirty="0"/>
              <a:t>. Details</a:t>
            </a:r>
            <a:r>
              <a:rPr lang="en-US" altLang="ja-JP" sz="1600" dirty="0"/>
              <a:t>” has four Properties (“Street Name”, “Free Form”, “Postcode” and “Country”).</a:t>
            </a:r>
            <a:endParaRPr lang="ja-JP" altLang="en-US" sz="1600" dirty="0"/>
          </a:p>
        </p:txBody>
      </p:sp>
      <p:sp>
        <p:nvSpPr>
          <p:cNvPr id="96" name="テキスト ボックス 95">
            <a:extLst>
              <a:ext uri="{FF2B5EF4-FFF2-40B4-BE49-F238E27FC236}">
                <a16:creationId xmlns:a16="http://schemas.microsoft.com/office/drawing/2014/main" id="{48641F46-CECC-4358-91E9-7A8019FF3ABD}"/>
              </a:ext>
            </a:extLst>
          </p:cNvPr>
          <p:cNvSpPr txBox="1"/>
          <p:nvPr/>
        </p:nvSpPr>
        <p:spPr>
          <a:xfrm>
            <a:off x="282600" y="5229200"/>
            <a:ext cx="8609880" cy="830997"/>
          </a:xfrm>
          <a:prstGeom prst="rect">
            <a:avLst/>
          </a:prstGeom>
          <a:noFill/>
        </p:spPr>
        <p:txBody>
          <a:bodyPr wrap="square">
            <a:spAutoFit/>
          </a:bodyPr>
          <a:lstStyle/>
          <a:p>
            <a:pPr algn="just"/>
            <a:r>
              <a:rPr lang="en-US" altLang="ja-JP" sz="1600" dirty="0"/>
              <a:t>“</a:t>
            </a:r>
            <a:r>
              <a:rPr lang="en-US" altLang="ja-JP" sz="1600" b="1" u="sng" dirty="0"/>
              <a:t>Party</a:t>
            </a:r>
            <a:r>
              <a:rPr lang="en-US" altLang="ja-JP" sz="1600" u="sng" dirty="0"/>
              <a:t>. </a:t>
            </a:r>
            <a:r>
              <a:rPr lang="en-US" altLang="ja-JP" sz="1600" b="1" u="sng" dirty="0"/>
              <a:t>Defined</a:t>
            </a:r>
            <a:r>
              <a:rPr lang="en-US" altLang="ja-JP" sz="1600" u="sng" dirty="0"/>
              <a:t>. </a:t>
            </a:r>
            <a:r>
              <a:rPr lang="en-US" altLang="ja-JP" sz="1600" b="1" u="sng" dirty="0"/>
              <a:t>Contact</a:t>
            </a:r>
            <a:r>
              <a:rPr lang="en-US" altLang="ja-JP" sz="1600" dirty="0"/>
              <a:t>” and “</a:t>
            </a:r>
            <a:r>
              <a:rPr lang="en-US" altLang="ja-JP" sz="1600" b="1" u="sng" dirty="0"/>
              <a:t>Party</a:t>
            </a:r>
            <a:r>
              <a:rPr lang="en-US" altLang="ja-JP" sz="1600" u="sng" dirty="0"/>
              <a:t>. </a:t>
            </a:r>
            <a:r>
              <a:rPr lang="en-US" altLang="ja-JP" sz="1600" b="1" u="sng" dirty="0"/>
              <a:t>Postal</a:t>
            </a:r>
            <a:r>
              <a:rPr lang="en-US" altLang="ja-JP" sz="1600" u="sng" dirty="0"/>
              <a:t>. </a:t>
            </a:r>
            <a:r>
              <a:rPr lang="en-US" altLang="ja-JP" sz="1600" b="1" u="sng" dirty="0"/>
              <a:t>Address</a:t>
            </a:r>
            <a:r>
              <a:rPr lang="en-US" altLang="ja-JP" sz="1600" dirty="0"/>
              <a:t>” are both</a:t>
            </a:r>
          </a:p>
          <a:p>
            <a:pPr algn="just"/>
            <a:r>
              <a:rPr lang="en-US" altLang="ja-JP" sz="1600" dirty="0"/>
              <a:t>Association Core Components. The structures of these associated Aggregate Core Components are defined by the Aggregate Core Components “</a:t>
            </a:r>
            <a:r>
              <a:rPr lang="en-US" altLang="ja-JP" sz="1600" b="1" u="sng" dirty="0"/>
              <a:t>Contact</a:t>
            </a:r>
            <a:r>
              <a:rPr lang="en-US" altLang="ja-JP" sz="1600" u="sng" dirty="0"/>
              <a:t>. Details</a:t>
            </a:r>
            <a:r>
              <a:rPr lang="en-US" altLang="ja-JP" sz="1600" dirty="0"/>
              <a:t>” and “</a:t>
            </a:r>
            <a:r>
              <a:rPr lang="en-US" altLang="ja-JP" sz="1600" b="1" u="sng" dirty="0"/>
              <a:t>Address</a:t>
            </a:r>
            <a:r>
              <a:rPr lang="en-US" altLang="ja-JP" sz="1600" u="sng" dirty="0"/>
              <a:t>. Details</a:t>
            </a:r>
            <a:r>
              <a:rPr lang="en-US" altLang="ja-JP" sz="1600" dirty="0"/>
              <a:t>”, respectively.</a:t>
            </a:r>
            <a:endParaRPr lang="ja-JP" altLang="en-US" sz="1600" dirty="0"/>
          </a:p>
        </p:txBody>
      </p:sp>
      <p:sp>
        <p:nvSpPr>
          <p:cNvPr id="13" name="正方形/長方形 4">
            <a:extLst>
              <a:ext uri="{FF2B5EF4-FFF2-40B4-BE49-F238E27FC236}">
                <a16:creationId xmlns:a16="http://schemas.microsoft.com/office/drawing/2014/main" id="{C356FD78-2EC0-42EA-AF93-9D3D6D46E8C6}"/>
              </a:ext>
            </a:extLst>
          </p:cNvPr>
          <p:cNvSpPr/>
          <p:nvPr/>
        </p:nvSpPr>
        <p:spPr>
          <a:xfrm>
            <a:off x="8388425" y="0"/>
            <a:ext cx="755576"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-4</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31777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7E36-3F6E-4822-A4B3-A8E5F4D9B38F}"/>
              </a:ext>
            </a:extLst>
          </p:cNvPr>
          <p:cNvSpPr>
            <a:spLocks noGrp="1"/>
          </p:cNvSpPr>
          <p:nvPr>
            <p:ph type="title"/>
          </p:nvPr>
        </p:nvSpPr>
        <p:spPr/>
        <p:txBody>
          <a:bodyPr/>
          <a:lstStyle/>
          <a:p>
            <a:r>
              <a:rPr kumimoji="1" lang="en-US" altLang="ja-JP" dirty="0"/>
              <a:t>Example: Aggregate Core Component Party</a:t>
            </a:r>
            <a:endParaRPr kumimoji="1" lang="ja-JP" altLang="en-US" dirty="0"/>
          </a:p>
        </p:txBody>
      </p:sp>
      <p:graphicFrame>
        <p:nvGraphicFramePr>
          <p:cNvPr id="5" name="表 5">
            <a:extLst>
              <a:ext uri="{FF2B5EF4-FFF2-40B4-BE49-F238E27FC236}">
                <a16:creationId xmlns:a16="http://schemas.microsoft.com/office/drawing/2014/main" id="{2A0D0C7A-8C3F-4F88-896E-EC8A2D04B4BB}"/>
              </a:ext>
            </a:extLst>
          </p:cNvPr>
          <p:cNvGraphicFramePr>
            <a:graphicFrameLocks noGrp="1"/>
          </p:cNvGraphicFramePr>
          <p:nvPr>
            <p:extLst>
              <p:ext uri="{D42A27DB-BD31-4B8C-83A1-F6EECF244321}">
                <p14:modId xmlns:p14="http://schemas.microsoft.com/office/powerpoint/2010/main" val="3151685746"/>
              </p:ext>
            </p:extLst>
          </p:nvPr>
        </p:nvGraphicFramePr>
        <p:xfrm>
          <a:off x="755576" y="4005064"/>
          <a:ext cx="7916527" cy="2592785"/>
        </p:xfrm>
        <a:graphic>
          <a:graphicData uri="http://schemas.openxmlformats.org/drawingml/2006/table">
            <a:tbl>
              <a:tblPr firstRow="1">
                <a:tableStyleId>{5C22544A-7EE6-4342-B048-85BDC9FD1C3A}</a:tableStyleId>
              </a:tblPr>
              <a:tblGrid>
                <a:gridCol w="465700">
                  <a:extLst>
                    <a:ext uri="{9D8B030D-6E8A-4147-A177-3AD203B41FA5}">
                      <a16:colId xmlns:a16="http://schemas.microsoft.com/office/drawing/2014/main" val="3852865349"/>
                    </a:ext>
                  </a:extLst>
                </a:gridCol>
                <a:gridCol w="202175">
                  <a:extLst>
                    <a:ext uri="{9D8B030D-6E8A-4147-A177-3AD203B41FA5}">
                      <a16:colId xmlns:a16="http://schemas.microsoft.com/office/drawing/2014/main" val="1028038017"/>
                    </a:ext>
                  </a:extLst>
                </a:gridCol>
                <a:gridCol w="465700">
                  <a:extLst>
                    <a:ext uri="{9D8B030D-6E8A-4147-A177-3AD203B41FA5}">
                      <a16:colId xmlns:a16="http://schemas.microsoft.com/office/drawing/2014/main" val="1231359481"/>
                    </a:ext>
                  </a:extLst>
                </a:gridCol>
                <a:gridCol w="202175">
                  <a:extLst>
                    <a:ext uri="{9D8B030D-6E8A-4147-A177-3AD203B41FA5}">
                      <a16:colId xmlns:a16="http://schemas.microsoft.com/office/drawing/2014/main" val="1809883842"/>
                    </a:ext>
                  </a:extLst>
                </a:gridCol>
                <a:gridCol w="645786">
                  <a:extLst>
                    <a:ext uri="{9D8B030D-6E8A-4147-A177-3AD203B41FA5}">
                      <a16:colId xmlns:a16="http://schemas.microsoft.com/office/drawing/2014/main" val="2655525438"/>
                    </a:ext>
                  </a:extLst>
                </a:gridCol>
                <a:gridCol w="812855">
                  <a:extLst>
                    <a:ext uri="{9D8B030D-6E8A-4147-A177-3AD203B41FA5}">
                      <a16:colId xmlns:a16="http://schemas.microsoft.com/office/drawing/2014/main" val="1805946646"/>
                    </a:ext>
                  </a:extLst>
                </a:gridCol>
                <a:gridCol w="453000">
                  <a:extLst>
                    <a:ext uri="{9D8B030D-6E8A-4147-A177-3AD203B41FA5}">
                      <a16:colId xmlns:a16="http://schemas.microsoft.com/office/drawing/2014/main" val="861836667"/>
                    </a:ext>
                  </a:extLst>
                </a:gridCol>
                <a:gridCol w="861115">
                  <a:extLst>
                    <a:ext uri="{9D8B030D-6E8A-4147-A177-3AD203B41FA5}">
                      <a16:colId xmlns:a16="http://schemas.microsoft.com/office/drawing/2014/main" val="1236265178"/>
                    </a:ext>
                  </a:extLst>
                </a:gridCol>
                <a:gridCol w="654214">
                  <a:extLst>
                    <a:ext uri="{9D8B030D-6E8A-4147-A177-3AD203B41FA5}">
                      <a16:colId xmlns:a16="http://schemas.microsoft.com/office/drawing/2014/main" val="2344854543"/>
                    </a:ext>
                  </a:extLst>
                </a:gridCol>
                <a:gridCol w="584474">
                  <a:extLst>
                    <a:ext uri="{9D8B030D-6E8A-4147-A177-3AD203B41FA5}">
                      <a16:colId xmlns:a16="http://schemas.microsoft.com/office/drawing/2014/main" val="757127093"/>
                    </a:ext>
                  </a:extLst>
                </a:gridCol>
                <a:gridCol w="1240972">
                  <a:extLst>
                    <a:ext uri="{9D8B030D-6E8A-4147-A177-3AD203B41FA5}">
                      <a16:colId xmlns:a16="http://schemas.microsoft.com/office/drawing/2014/main" val="2102372316"/>
                    </a:ext>
                  </a:extLst>
                </a:gridCol>
                <a:gridCol w="751577">
                  <a:extLst>
                    <a:ext uri="{9D8B030D-6E8A-4147-A177-3AD203B41FA5}">
                      <a16:colId xmlns:a16="http://schemas.microsoft.com/office/drawing/2014/main" val="3408869790"/>
                    </a:ext>
                  </a:extLst>
                </a:gridCol>
                <a:gridCol w="576784">
                  <a:extLst>
                    <a:ext uri="{9D8B030D-6E8A-4147-A177-3AD203B41FA5}">
                      <a16:colId xmlns:a16="http://schemas.microsoft.com/office/drawing/2014/main" val="406824846"/>
                    </a:ext>
                  </a:extLst>
                </a:gridCol>
              </a:tblGrid>
              <a:tr h="138012">
                <a:tc gridSpan="4">
                  <a:txBody>
                    <a:bodyPr/>
                    <a:lstStyle/>
                    <a:p>
                      <a:pPr algn="ctr"/>
                      <a:r>
                        <a:rPr kumimoji="1" lang="en-US" altLang="ja-JP" sz="1400" dirty="0">
                          <a:solidFill>
                            <a:schemeClr val="tx1"/>
                          </a:solidFill>
                        </a:rPr>
                        <a:t>ID</a:t>
                      </a:r>
                      <a:endParaRPr kumimoji="1" lang="ja-JP" altLang="en-US" sz="1400" dirty="0">
                        <a:solidFill>
                          <a:schemeClr val="tx1"/>
                        </a:solidFill>
                      </a:endParaRPr>
                    </a:p>
                  </a:txBody>
                  <a:tcPr marL="36000" marR="36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kumimoji="1" lang="ja-JP" altLang="en-US" sz="1200" dirty="0">
                        <a:solidFill>
                          <a:schemeClr val="tx1"/>
                        </a:solidFill>
                      </a:endParaRPr>
                    </a:p>
                  </a:txBody>
                  <a:tcPr marL="36000" marR="3600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kumimoji="1" lang="ja-JP" altLang="en-US" sz="1200" dirty="0">
                        <a:solidFill>
                          <a:schemeClr val="tx1"/>
                        </a:solidFill>
                      </a:endParaRPr>
                    </a:p>
                  </a:txBody>
                  <a:tcPr marL="36000" marR="3600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kumimoji="1" lang="ja-JP" altLang="en-US" sz="1200" dirty="0">
                        <a:solidFill>
                          <a:schemeClr val="tx1"/>
                        </a:solidFill>
                      </a:endParaRPr>
                    </a:p>
                  </a:txBody>
                  <a:tcPr marL="36000" marR="3600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400" dirty="0">
                          <a:solidFill>
                            <a:schemeClr val="tx1"/>
                          </a:solidFill>
                        </a:rPr>
                        <a:t>BT-1</a:t>
                      </a:r>
                      <a:endParaRPr kumimoji="1" lang="ja-JP" altLang="en-US" sz="1400" dirty="0">
                        <a:solidFill>
                          <a:schemeClr val="tx1"/>
                        </a:solidFill>
                      </a:endParaRPr>
                    </a:p>
                  </a:txBody>
                  <a:tcPr marL="36000" marR="36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en-US" altLang="ja-JP" sz="1400" dirty="0">
                          <a:solidFill>
                            <a:schemeClr val="tx1"/>
                          </a:solidFill>
                        </a:rPr>
                        <a:t>BT-2</a:t>
                      </a:r>
                      <a:endParaRPr kumimoji="1" lang="ja-JP" altLang="en-US" sz="1400" dirty="0">
                        <a:solidFill>
                          <a:schemeClr val="tx1"/>
                        </a:solidFill>
                      </a:endParaRPr>
                    </a:p>
                  </a:txBody>
                  <a:tcPr marL="36000" marR="36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en-US" altLang="ja-JP" sz="1400" dirty="0">
                          <a:solidFill>
                            <a:schemeClr val="tx1"/>
                          </a:solidFill>
                        </a:rPr>
                        <a:t>BT-3</a:t>
                      </a:r>
                      <a:endParaRPr kumimoji="1" lang="ja-JP" altLang="en-US" sz="1400" dirty="0">
                        <a:solidFill>
                          <a:schemeClr val="tx1"/>
                        </a:solidFill>
                      </a:endParaRPr>
                    </a:p>
                  </a:txBody>
                  <a:tcPr marL="36000" marR="36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en-US" altLang="ja-JP" sz="1400" dirty="0">
                          <a:solidFill>
                            <a:schemeClr val="tx1"/>
                          </a:solidFill>
                        </a:rPr>
                        <a:t>BT-4</a:t>
                      </a:r>
                      <a:endParaRPr kumimoji="1" lang="ja-JP" altLang="en-US" sz="1400" dirty="0">
                        <a:solidFill>
                          <a:schemeClr val="tx1"/>
                        </a:solidFill>
                      </a:endParaRPr>
                    </a:p>
                  </a:txBody>
                  <a:tcPr marL="36000" marR="36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en-US" altLang="ja-JP" sz="1400" dirty="0">
                          <a:solidFill>
                            <a:schemeClr val="tx1"/>
                          </a:solidFill>
                        </a:rPr>
                        <a:t>BT-5</a:t>
                      </a:r>
                      <a:endParaRPr kumimoji="1" lang="ja-JP" altLang="en-US" sz="1400" dirty="0">
                        <a:solidFill>
                          <a:schemeClr val="tx1"/>
                        </a:solidFill>
                      </a:endParaRPr>
                    </a:p>
                  </a:txBody>
                  <a:tcPr marL="36000" marR="36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en-US" altLang="ja-JP" sz="1400" dirty="0">
                          <a:solidFill>
                            <a:schemeClr val="tx1"/>
                          </a:solidFill>
                        </a:rPr>
                        <a:t>BT-6</a:t>
                      </a:r>
                      <a:endParaRPr kumimoji="1" lang="ja-JP" altLang="en-US" sz="1400" dirty="0">
                        <a:solidFill>
                          <a:schemeClr val="tx1"/>
                        </a:solidFill>
                      </a:endParaRPr>
                    </a:p>
                  </a:txBody>
                  <a:tcPr marL="36000" marR="36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en-US" altLang="ja-JP" sz="1400" dirty="0">
                          <a:solidFill>
                            <a:schemeClr val="tx1"/>
                          </a:solidFill>
                        </a:rPr>
                        <a:t>BT-7</a:t>
                      </a:r>
                      <a:endParaRPr kumimoji="1" lang="ja-JP" altLang="en-US" sz="1400" dirty="0">
                        <a:solidFill>
                          <a:schemeClr val="tx1"/>
                        </a:solidFill>
                      </a:endParaRPr>
                    </a:p>
                  </a:txBody>
                  <a:tcPr marL="36000" marR="36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en-US" altLang="ja-JP" sz="1400" dirty="0">
                          <a:solidFill>
                            <a:schemeClr val="tx1"/>
                          </a:solidFill>
                        </a:rPr>
                        <a:t>BT-8</a:t>
                      </a:r>
                      <a:endParaRPr kumimoji="1" lang="ja-JP" altLang="en-US" sz="1400" dirty="0">
                        <a:solidFill>
                          <a:schemeClr val="tx1"/>
                        </a:solidFill>
                      </a:endParaRPr>
                    </a:p>
                  </a:txBody>
                  <a:tcPr marL="36000" marR="36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en-US" altLang="ja-JP" sz="1400" dirty="0">
                          <a:solidFill>
                            <a:schemeClr val="tx1"/>
                          </a:solidFill>
                        </a:rPr>
                        <a:t>BT-9</a:t>
                      </a:r>
                      <a:endParaRPr kumimoji="1" lang="ja-JP" altLang="en-US" sz="1400" dirty="0">
                        <a:solidFill>
                          <a:schemeClr val="tx1"/>
                        </a:solidFill>
                      </a:endParaRPr>
                    </a:p>
                  </a:txBody>
                  <a:tcPr marL="36000" marR="36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404215257"/>
                  </a:ext>
                </a:extLst>
              </a:tr>
              <a:tr h="43854">
                <a:tc>
                  <a:txBody>
                    <a:bodyPr/>
                    <a:lstStyle/>
                    <a:p>
                      <a:pPr algn="ctr"/>
                      <a:r>
                        <a:rPr kumimoji="1" lang="en-US" altLang="ja-JP" sz="1400" dirty="0"/>
                        <a:t>BG-0</a:t>
                      </a:r>
                      <a:endParaRPr kumimoji="1" lang="ja-JP" altLang="en-US" sz="1400" dirty="0"/>
                    </a:p>
                  </a:txBody>
                  <a:tcPr marL="36000" marR="36000" marT="0" marB="0">
                    <a:lnL w="12700" cap="flat" cmpd="sng" algn="ctr">
                      <a:no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kumimoji="1" lang="en-US" altLang="ja-JP" sz="1400" dirty="0"/>
                        <a:t>1</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kumimoji="1" lang="en-US" altLang="ja-JP" sz="1400" dirty="0"/>
                        <a:t>SS Ltd.</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kumimoji="1" lang="en-US" altLang="ja-JP" sz="1400" dirty="0"/>
                        <a:t>Customer</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l"/>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l"/>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20545193"/>
                  </a:ext>
                </a:extLst>
              </a:tr>
              <a:tr h="2190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BG-0</a:t>
                      </a: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marL="36000" marR="36000" marT="0" marB="0">
                    <a:lnL w="12700" cap="flat" cmpd="sng" algn="ctr">
                      <a:no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1</a:t>
                      </a: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BG-1</a:t>
                      </a: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l"/>
                      <a:r>
                        <a:rPr kumimoji="1" lang="en-US" altLang="ja-JP" sz="1400" dirty="0"/>
                        <a:t>First St.</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kumimoji="1" lang="en-US" altLang="ja-JP" sz="1400" dirty="0"/>
                        <a:t>1234</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kumimoji="1" lang="en-US" altLang="ja-JP" sz="1400" dirty="0"/>
                        <a:t>JA</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l"/>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kumimoji="1" lang="ja-JP" altLang="en-US" sz="140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195769295"/>
                  </a:ext>
                </a:extLst>
              </a:tr>
              <a:tr h="2190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BG-0</a:t>
                      </a: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marL="36000" marR="36000" marT="0" marB="0">
                    <a:lnL w="12700" cap="flat" cmpd="sng" algn="ctr">
                      <a:no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1</a:t>
                      </a: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BG-2</a:t>
                      </a: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1</a:t>
                      </a: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l"/>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l"/>
                      <a:r>
                        <a:rPr kumimoji="1" lang="en-US" altLang="ja-JP" sz="1400" dirty="0"/>
                        <a:t>sam@ss.com</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kumimoji="1" lang="en-US" altLang="ja-JP" sz="1400" dirty="0"/>
                        <a:t>true</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109491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BG-0</a:t>
                      </a: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marL="36000" marR="36000" marT="0" marB="0">
                    <a:lnL w="12700" cap="flat" cmpd="sng" algn="ctr">
                      <a:no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400" dirty="0"/>
                        <a:t>2</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400" dirty="0"/>
                        <a:t>XYZ Co.</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400" dirty="0"/>
                        <a:t>Customer</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97947"/>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black"/>
                          </a:solidFill>
                          <a:effectLst/>
                          <a:uLnTx/>
                          <a:uFillTx/>
                          <a:latin typeface="Calibri"/>
                          <a:ea typeface="ＭＳ Ｐゴシック" panose="020B0600070205080204" pitchFamily="50" charset="-128"/>
                          <a:cs typeface="+mn-cs"/>
                        </a:rPr>
                        <a:t>BG-0</a:t>
                      </a: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marL="36000" marR="36000" marT="0" marB="0">
                    <a:lnL w="12700" cap="flat" cmpd="sng" algn="ctr">
                      <a:no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400" dirty="0"/>
                        <a:t>2</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400" dirty="0"/>
                        <a:t>BG-1</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en-US" altLang="ja-JP" sz="1400" dirty="0"/>
                        <a:t>Second St.</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400" dirty="0"/>
                        <a:t>4567</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400" dirty="0"/>
                        <a:t>US</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0267792"/>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black"/>
                          </a:solidFill>
                          <a:effectLst/>
                          <a:uLnTx/>
                          <a:uFillTx/>
                          <a:latin typeface="Calibri"/>
                          <a:ea typeface="ＭＳ Ｐゴシック" panose="020B0600070205080204" pitchFamily="50" charset="-128"/>
                          <a:cs typeface="+mn-cs"/>
                        </a:rPr>
                        <a:t>BG-0</a:t>
                      </a: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marL="36000" marR="36000" marT="0" marB="0">
                    <a:lnL w="12700" cap="flat" cmpd="sng" algn="ctr">
                      <a:no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400" dirty="0"/>
                        <a:t>2</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BG-2</a:t>
                      </a: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1</a:t>
                      </a: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en-US" altLang="ja-JP" sz="1400" dirty="0"/>
                        <a:t>peter@xyz.com</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400" dirty="0"/>
                        <a:t>manager</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400" dirty="0"/>
                        <a:t>true</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203935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BG-0</a:t>
                      </a: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marL="36000" marR="36000" marT="0" marB="0">
                    <a:lnL w="12700" cap="flat" cmpd="sng" algn="ctr">
                      <a:no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400" dirty="0"/>
                        <a:t>2</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BG-2</a:t>
                      </a: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2</a:t>
                      </a: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en-US" altLang="ja-JP" sz="1400" dirty="0"/>
                        <a:t>mary@zyz.com</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400" dirty="0"/>
                        <a:t>staff</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400" dirty="0"/>
                        <a:t>false</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756222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BG-0</a:t>
                      </a: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marL="36000" marR="36000" marT="0" marB="0">
                    <a:lnL w="12700" cap="flat" cmpd="sng" algn="ctr">
                      <a:no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kumimoji="1" lang="en-US" altLang="ja-JP" sz="1400" dirty="0"/>
                        <a:t>3</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kumimoji="1" lang="en-US" altLang="ja-JP" sz="1400" dirty="0"/>
                        <a:t>JD Co.</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kumimoji="1" lang="en-US" altLang="ja-JP" sz="1400" dirty="0"/>
                        <a:t>Provider</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kumimoji="1" lang="en-US" altLang="ja-JP" sz="1400" dirty="0"/>
                        <a:t>Gold</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l"/>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l"/>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106797102"/>
                  </a:ext>
                </a:extLst>
              </a:tr>
              <a:tr h="2231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black"/>
                          </a:solidFill>
                          <a:effectLst/>
                          <a:uLnTx/>
                          <a:uFillTx/>
                          <a:latin typeface="Calibri"/>
                          <a:ea typeface="ＭＳ Ｐゴシック" panose="020B0600070205080204" pitchFamily="50" charset="-128"/>
                          <a:cs typeface="+mn-cs"/>
                        </a:rPr>
                        <a:t>BG-0</a:t>
                      </a: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marL="36000" marR="36000" marT="0" marB="0">
                    <a:lnL w="12700" cap="flat" cmpd="sng" algn="ctr">
                      <a:no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3</a:t>
                      </a: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BG-1</a:t>
                      </a: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l"/>
                      <a:r>
                        <a:rPr kumimoji="1" lang="en-US" altLang="ja-JP" sz="1400" dirty="0"/>
                        <a:t>Third Ave.</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kumimoji="1" lang="en-US" altLang="ja-JP" sz="1400" dirty="0"/>
                        <a:t>8765</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kumimoji="1" lang="en-US" altLang="ja-JP" sz="1400" dirty="0"/>
                        <a:t>CN</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l"/>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851256559"/>
                  </a:ext>
                </a:extLst>
              </a:tr>
              <a:tr h="2190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black"/>
                          </a:solidFill>
                          <a:effectLst/>
                          <a:uLnTx/>
                          <a:uFillTx/>
                          <a:latin typeface="Calibri"/>
                          <a:ea typeface="ＭＳ Ｐゴシック" panose="020B0600070205080204" pitchFamily="50" charset="-128"/>
                          <a:cs typeface="+mn-cs"/>
                        </a:rPr>
                        <a:t>BG-0</a:t>
                      </a: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marL="36000" marR="36000" marT="0" marB="0">
                    <a:lnL w="12700" cap="flat" cmpd="sng" algn="ctr">
                      <a:no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3</a:t>
                      </a: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BG-2</a:t>
                      </a: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1</a:t>
                      </a: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l"/>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l"/>
                      <a:r>
                        <a:rPr kumimoji="1" lang="en-US" altLang="ja-JP" sz="1400" dirty="0"/>
                        <a:t>john@jg.com</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kumimoji="1" lang="en-US" altLang="ja-JP" sz="1400" dirty="0"/>
                        <a:t>staff</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kumimoji="1" lang="en-US" altLang="ja-JP" sz="1400" dirty="0"/>
                        <a:t>false</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91732761"/>
                  </a:ext>
                </a:extLst>
              </a:tr>
              <a:tr h="2190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BG-0</a:t>
                      </a: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marL="36000" marR="36000" marT="0" marB="0">
                    <a:lnL w="12700" cap="flat" cmpd="sng" algn="ctr">
                      <a:no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3</a:t>
                      </a: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BG-2</a:t>
                      </a: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2</a:t>
                      </a: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kumimoji="1" lang="ja-JP" altLang="en-US" sz="140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l"/>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beth@jg.com</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kumimoji="1" lang="en-US" altLang="ja-JP" sz="1400" dirty="0"/>
                        <a:t>manager</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kumimoji="1" lang="en-US" altLang="ja-JP" sz="1400" dirty="0"/>
                        <a:t>true</a:t>
                      </a:r>
                      <a:endParaRPr kumimoji="1" lang="ja-JP" altLang="en-US" sz="1400" dirty="0"/>
                    </a:p>
                  </a:txBody>
                  <a:tcPr marL="36000" marR="36000" marT="0" marB="0">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445227120"/>
                  </a:ext>
                </a:extLst>
              </a:tr>
            </a:tbl>
          </a:graphicData>
        </a:graphic>
      </p:graphicFrame>
      <p:sp>
        <p:nvSpPr>
          <p:cNvPr id="7" name="正方形/長方形 4">
            <a:extLst>
              <a:ext uri="{FF2B5EF4-FFF2-40B4-BE49-F238E27FC236}">
                <a16:creationId xmlns:a16="http://schemas.microsoft.com/office/drawing/2014/main" id="{613990AB-3335-47B5-93AA-17E4E824063B}"/>
              </a:ext>
            </a:extLst>
          </p:cNvPr>
          <p:cNvSpPr/>
          <p:nvPr/>
        </p:nvSpPr>
        <p:spPr>
          <a:xfrm>
            <a:off x="8388425" y="0"/>
            <a:ext cx="755576"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-4</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graphicFrame>
        <p:nvGraphicFramePr>
          <p:cNvPr id="6" name="Table 5">
            <a:extLst>
              <a:ext uri="{FF2B5EF4-FFF2-40B4-BE49-F238E27FC236}">
                <a16:creationId xmlns:a16="http://schemas.microsoft.com/office/drawing/2014/main" id="{E5531FFF-9904-4C02-A086-826BFD075AEE}"/>
              </a:ext>
            </a:extLst>
          </p:cNvPr>
          <p:cNvGraphicFramePr>
            <a:graphicFrameLocks noGrp="1"/>
          </p:cNvGraphicFramePr>
          <p:nvPr>
            <p:extLst>
              <p:ext uri="{D42A27DB-BD31-4B8C-83A1-F6EECF244321}">
                <p14:modId xmlns:p14="http://schemas.microsoft.com/office/powerpoint/2010/main" val="1452503348"/>
              </p:ext>
            </p:extLst>
          </p:nvPr>
        </p:nvGraphicFramePr>
        <p:xfrm>
          <a:off x="2670967" y="923330"/>
          <a:ext cx="4254694" cy="3017520"/>
        </p:xfrm>
        <a:graphic>
          <a:graphicData uri="http://schemas.openxmlformats.org/drawingml/2006/table">
            <a:tbl>
              <a:tblPr firstRow="1" bandRow="1">
                <a:tableStyleId>{F5AB1C69-6EDB-4FF4-983F-18BD219EF322}</a:tableStyleId>
              </a:tblPr>
              <a:tblGrid>
                <a:gridCol w="322898">
                  <a:extLst>
                    <a:ext uri="{9D8B030D-6E8A-4147-A177-3AD203B41FA5}">
                      <a16:colId xmlns:a16="http://schemas.microsoft.com/office/drawing/2014/main" val="89108452"/>
                    </a:ext>
                  </a:extLst>
                </a:gridCol>
                <a:gridCol w="466090">
                  <a:extLst>
                    <a:ext uri="{9D8B030D-6E8A-4147-A177-3AD203B41FA5}">
                      <a16:colId xmlns:a16="http://schemas.microsoft.com/office/drawing/2014/main" val="3333590483"/>
                    </a:ext>
                  </a:extLst>
                </a:gridCol>
                <a:gridCol w="224790">
                  <a:extLst>
                    <a:ext uri="{9D8B030D-6E8A-4147-A177-3AD203B41FA5}">
                      <a16:colId xmlns:a16="http://schemas.microsoft.com/office/drawing/2014/main" val="4021359876"/>
                    </a:ext>
                  </a:extLst>
                </a:gridCol>
                <a:gridCol w="1275270">
                  <a:extLst>
                    <a:ext uri="{9D8B030D-6E8A-4147-A177-3AD203B41FA5}">
                      <a16:colId xmlns:a16="http://schemas.microsoft.com/office/drawing/2014/main" val="3113738787"/>
                    </a:ext>
                  </a:extLst>
                </a:gridCol>
                <a:gridCol w="1457071">
                  <a:extLst>
                    <a:ext uri="{9D8B030D-6E8A-4147-A177-3AD203B41FA5}">
                      <a16:colId xmlns:a16="http://schemas.microsoft.com/office/drawing/2014/main" val="4195211696"/>
                    </a:ext>
                  </a:extLst>
                </a:gridCol>
                <a:gridCol w="508575">
                  <a:extLst>
                    <a:ext uri="{9D8B030D-6E8A-4147-A177-3AD203B41FA5}">
                      <a16:colId xmlns:a16="http://schemas.microsoft.com/office/drawing/2014/main" val="1224865110"/>
                    </a:ext>
                  </a:extLst>
                </a:gridCol>
              </a:tblGrid>
              <a:tr h="0">
                <a:tc>
                  <a:txBody>
                    <a:bodyPr/>
                    <a:lstStyle/>
                    <a:p>
                      <a:pPr algn="ctr">
                        <a:lnSpc>
                          <a:spcPct val="100000"/>
                        </a:lnSpc>
                        <a:spcBef>
                          <a:spcPts val="600"/>
                        </a:spcBef>
                        <a:spcAft>
                          <a:spcPts val="600"/>
                        </a:spcAft>
                      </a:pPr>
                      <a:r>
                        <a:rPr lang="en-US" sz="1600" kern="100" dirty="0">
                          <a:effectLst/>
                        </a:rPr>
                        <a:t>No</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600" kern="100" dirty="0">
                          <a:effectLst/>
                        </a:rPr>
                        <a:t>ID</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600" kern="100" dirty="0">
                          <a:effectLst/>
                        </a:rPr>
                        <a:t>D</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600" kern="100" dirty="0">
                          <a:effectLst/>
                        </a:rPr>
                        <a:t>Business Term</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kumimoji="1" lang="en-US" altLang="ja-JP" sz="1400" b="1" kern="1200" dirty="0">
                          <a:solidFill>
                            <a:schemeClr val="lt1"/>
                          </a:solidFill>
                          <a:effectLst/>
                          <a:latin typeface="+mn-lt"/>
                          <a:ea typeface="+mn-ea"/>
                          <a:cs typeface="+mn-cs"/>
                        </a:rPr>
                        <a:t>Semantic data type</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600" kern="100" dirty="0">
                          <a:effectLst/>
                        </a:rPr>
                        <a:t>O</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935114250"/>
                  </a:ext>
                </a:extLst>
              </a:tr>
              <a:tr h="0">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0</a:t>
                      </a:r>
                      <a:endParaRPr kumimoji="1" lang="ja-JP" altLang="en-US" sz="1400" kern="1200" dirty="0">
                        <a:solidFill>
                          <a:schemeClr val="tx1"/>
                        </a:solidFill>
                        <a:latin typeface="+mn-lt"/>
                        <a:ea typeface="+mn-ea"/>
                        <a:cs typeface="+mn-cs"/>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BG-0</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0</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a:lnSpc>
                          <a:spcPct val="100000"/>
                        </a:lnSpc>
                        <a:spcBef>
                          <a:spcPts val="600"/>
                        </a:spcBef>
                        <a:spcAft>
                          <a:spcPts val="600"/>
                        </a:spcAft>
                      </a:pPr>
                      <a:r>
                        <a:rPr kumimoji="1" lang="en-US" altLang="ja-JP" sz="1400" kern="1200" dirty="0">
                          <a:solidFill>
                            <a:schemeClr val="tx1"/>
                          </a:solidFill>
                          <a:latin typeface="+mn-lt"/>
                          <a:ea typeface="+mn-ea"/>
                          <a:cs typeface="+mn-cs"/>
                        </a:rPr>
                        <a:t>Party</a:t>
                      </a:r>
                      <a:endParaRPr kumimoji="1" lang="ja-JP" altLang="en-US" sz="1400" kern="1200" dirty="0">
                        <a:solidFill>
                          <a:schemeClr val="tx1"/>
                        </a:solidFill>
                        <a:latin typeface="+mn-lt"/>
                        <a:ea typeface="+mn-ea"/>
                        <a:cs typeface="+mn-cs"/>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600"/>
                        </a:spcBef>
                        <a:spcAft>
                          <a:spcPts val="600"/>
                        </a:spcAft>
                      </a:pPr>
                      <a:r>
                        <a:rPr kumimoji="1" lang="en-US" altLang="ja-JP" sz="1400" kern="1200" dirty="0">
                          <a:solidFill>
                            <a:schemeClr val="tx1"/>
                          </a:solidFill>
                          <a:latin typeface="+mn-lt"/>
                          <a:ea typeface="+mn-ea"/>
                          <a:cs typeface="+mn-cs"/>
                        </a:rPr>
                        <a:t>Aggregation</a:t>
                      </a:r>
                      <a:endParaRPr kumimoji="1" lang="ja-JP" altLang="en-US" sz="14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600"/>
                        </a:spcBef>
                        <a:spcAft>
                          <a:spcPts val="600"/>
                        </a:spcAft>
                      </a:pPr>
                      <a:r>
                        <a:rPr kumimoji="1" lang="en-US" altLang="ja-JP" sz="1400" kern="1200" dirty="0">
                          <a:solidFill>
                            <a:schemeClr val="tx1"/>
                          </a:solidFill>
                          <a:latin typeface="+mn-lt"/>
                          <a:ea typeface="+mn-ea"/>
                          <a:cs typeface="+mn-cs"/>
                        </a:rPr>
                        <a:t>0..n</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48620146"/>
                  </a:ext>
                </a:extLst>
              </a:tr>
              <a:tr h="0">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1</a:t>
                      </a:r>
                      <a:endParaRPr kumimoji="1" lang="ja-JP" altLang="en-US" sz="1400" kern="1200" dirty="0">
                        <a:solidFill>
                          <a:schemeClr val="tx1"/>
                        </a:solidFill>
                        <a:latin typeface="+mn-lt"/>
                        <a:ea typeface="+mn-ea"/>
                        <a:cs typeface="+mn-cs"/>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BT-1</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1</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600"/>
                        </a:spcBef>
                        <a:spcAft>
                          <a:spcPts val="600"/>
                        </a:spcAft>
                      </a:pPr>
                      <a:r>
                        <a:rPr kumimoji="1" lang="en-US" altLang="ja-JP" sz="1400" kern="1200" dirty="0">
                          <a:solidFill>
                            <a:schemeClr val="tx1"/>
                          </a:solidFill>
                          <a:latin typeface="+mn-lt"/>
                          <a:ea typeface="+mn-ea"/>
                          <a:cs typeface="+mn-cs"/>
                        </a:rPr>
                        <a:t>Name</a:t>
                      </a:r>
                      <a:endParaRPr kumimoji="1" lang="ja-JP" altLang="en-US" sz="1400" kern="1200" dirty="0">
                        <a:solidFill>
                          <a:schemeClr val="tx1"/>
                        </a:solidFill>
                        <a:latin typeface="+mn-lt"/>
                        <a:ea typeface="+mn-ea"/>
                        <a:cs typeface="+mn-cs"/>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600"/>
                        </a:spcBef>
                        <a:spcAft>
                          <a:spcPts val="600"/>
                        </a:spcAft>
                      </a:pPr>
                      <a:r>
                        <a:rPr kumimoji="1" lang="en-US" altLang="ja-JP" sz="1400" kern="1200" dirty="0">
                          <a:solidFill>
                            <a:schemeClr val="tx1"/>
                          </a:solidFill>
                          <a:latin typeface="+mn-lt"/>
                          <a:ea typeface="+mn-ea"/>
                          <a:cs typeface="+mn-cs"/>
                        </a:rPr>
                        <a:t>Text</a:t>
                      </a:r>
                      <a:endParaRPr kumimoji="1" lang="ja-JP" altLang="en-US" sz="14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600"/>
                        </a:spcBef>
                        <a:spcAft>
                          <a:spcPts val="600"/>
                        </a:spcAft>
                      </a:pPr>
                      <a:r>
                        <a:rPr kumimoji="1" lang="en-US" altLang="ja-JP" sz="1400" kern="1200" dirty="0">
                          <a:solidFill>
                            <a:schemeClr val="tx1"/>
                          </a:solidFill>
                          <a:latin typeface="+mn-lt"/>
                          <a:ea typeface="+mn-ea"/>
                          <a:cs typeface="+mn-cs"/>
                        </a:rPr>
                        <a:t>1..1</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4713867"/>
                  </a:ext>
                </a:extLst>
              </a:tr>
              <a:tr h="0">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2</a:t>
                      </a:r>
                      <a:endParaRPr kumimoji="1" lang="ja-JP" altLang="en-US" sz="1400" kern="1200" dirty="0">
                        <a:solidFill>
                          <a:schemeClr val="tx1"/>
                        </a:solidFill>
                        <a:latin typeface="+mn-lt"/>
                        <a:ea typeface="+mn-ea"/>
                        <a:cs typeface="+mn-cs"/>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BT-2</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1</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600"/>
                        </a:spcBef>
                        <a:spcAft>
                          <a:spcPts val="600"/>
                        </a:spcAft>
                      </a:pPr>
                      <a:r>
                        <a:rPr kumimoji="1" lang="en-US" altLang="ja-JP" sz="1400" kern="1200" dirty="0">
                          <a:solidFill>
                            <a:schemeClr val="tx1"/>
                          </a:solidFill>
                          <a:latin typeface="+mn-lt"/>
                          <a:ea typeface="+mn-ea"/>
                          <a:cs typeface="+mn-cs"/>
                        </a:rPr>
                        <a:t>Role</a:t>
                      </a:r>
                      <a:endParaRPr kumimoji="1" lang="ja-JP" altLang="en-US" sz="1400" kern="1200" dirty="0">
                        <a:solidFill>
                          <a:schemeClr val="tx1"/>
                        </a:solidFill>
                        <a:latin typeface="+mn-lt"/>
                        <a:ea typeface="+mn-ea"/>
                        <a:cs typeface="+mn-cs"/>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600"/>
                        </a:spcBef>
                        <a:spcAft>
                          <a:spcPts val="600"/>
                        </a:spcAft>
                      </a:pPr>
                      <a:r>
                        <a:rPr kumimoji="1" lang="en-US" altLang="ja-JP" sz="1400" kern="1200" dirty="0">
                          <a:solidFill>
                            <a:schemeClr val="tx1"/>
                          </a:solidFill>
                          <a:latin typeface="+mn-lt"/>
                          <a:ea typeface="+mn-ea"/>
                          <a:cs typeface="+mn-cs"/>
                        </a:rPr>
                        <a:t>Code</a:t>
                      </a:r>
                      <a:endParaRPr kumimoji="1" lang="ja-JP" altLang="en-US" sz="14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600"/>
                        </a:spcBef>
                        <a:spcAft>
                          <a:spcPts val="600"/>
                        </a:spcAft>
                      </a:pPr>
                      <a:r>
                        <a:rPr kumimoji="1" lang="en-US" altLang="ja-JP" sz="1400" kern="1200" dirty="0">
                          <a:solidFill>
                            <a:schemeClr val="tx1"/>
                          </a:solidFill>
                          <a:latin typeface="+mn-lt"/>
                          <a:ea typeface="+mn-ea"/>
                          <a:cs typeface="+mn-cs"/>
                        </a:rPr>
                        <a:t>0..n</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1576359"/>
                  </a:ext>
                </a:extLst>
              </a:tr>
              <a:tr h="0">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3</a:t>
                      </a:r>
                      <a:endParaRPr kumimoji="1" lang="ja-JP" altLang="en-US" sz="1400" kern="1200" dirty="0">
                        <a:solidFill>
                          <a:schemeClr val="tx1"/>
                        </a:solidFill>
                        <a:latin typeface="+mn-lt"/>
                        <a:ea typeface="+mn-ea"/>
                        <a:cs typeface="+mn-cs"/>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BT-3</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1</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600"/>
                        </a:spcBef>
                        <a:spcAft>
                          <a:spcPts val="600"/>
                        </a:spcAft>
                      </a:pPr>
                      <a:r>
                        <a:rPr kumimoji="1" lang="en-US" altLang="ja-JP" sz="1400" kern="1200" dirty="0">
                          <a:solidFill>
                            <a:schemeClr val="tx1"/>
                          </a:solidFill>
                          <a:latin typeface="+mn-lt"/>
                          <a:ea typeface="+mn-ea"/>
                          <a:cs typeface="+mn-cs"/>
                        </a:rPr>
                        <a:t>Description</a:t>
                      </a:r>
                      <a:endParaRPr kumimoji="1" lang="ja-JP" altLang="en-US" sz="1400" kern="1200" dirty="0">
                        <a:solidFill>
                          <a:schemeClr val="tx1"/>
                        </a:solidFill>
                        <a:latin typeface="+mn-lt"/>
                        <a:ea typeface="+mn-ea"/>
                        <a:cs typeface="+mn-cs"/>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600"/>
                        </a:spcBef>
                        <a:spcAft>
                          <a:spcPts val="600"/>
                        </a:spcAft>
                      </a:pPr>
                      <a:r>
                        <a:rPr kumimoji="1" lang="en-US" altLang="ja-JP" sz="1400" kern="1200" dirty="0">
                          <a:solidFill>
                            <a:schemeClr val="tx1"/>
                          </a:solidFill>
                          <a:latin typeface="+mn-lt"/>
                          <a:ea typeface="+mn-ea"/>
                          <a:cs typeface="+mn-cs"/>
                        </a:rPr>
                        <a:t>Text</a:t>
                      </a:r>
                      <a:endParaRPr kumimoji="1" lang="ja-JP" altLang="en-US" sz="14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600"/>
                        </a:spcBef>
                        <a:spcAft>
                          <a:spcPts val="600"/>
                        </a:spcAft>
                      </a:pPr>
                      <a:r>
                        <a:rPr kumimoji="1" lang="en-US" altLang="ja-JP" sz="1400" kern="1200" dirty="0">
                          <a:solidFill>
                            <a:schemeClr val="tx1"/>
                          </a:solidFill>
                          <a:latin typeface="+mn-lt"/>
                          <a:ea typeface="+mn-ea"/>
                          <a:cs typeface="+mn-cs"/>
                        </a:rPr>
                        <a:t>0..1</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4972654"/>
                  </a:ext>
                </a:extLst>
              </a:tr>
              <a:tr h="0">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4</a:t>
                      </a:r>
                      <a:endParaRPr kumimoji="1" lang="ja-JP" altLang="en-US" sz="1400" kern="1200" dirty="0">
                        <a:solidFill>
                          <a:schemeClr val="tx1"/>
                        </a:solidFill>
                        <a:latin typeface="+mn-lt"/>
                        <a:ea typeface="+mn-ea"/>
                        <a:cs typeface="+mn-cs"/>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BG-1</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1</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a:lnSpc>
                          <a:spcPct val="100000"/>
                        </a:lnSpc>
                        <a:spcBef>
                          <a:spcPts val="600"/>
                        </a:spcBef>
                        <a:spcAft>
                          <a:spcPts val="600"/>
                        </a:spcAft>
                      </a:pPr>
                      <a:r>
                        <a:rPr kumimoji="1" lang="en-US" altLang="ja-JP" sz="1400" kern="1200" dirty="0">
                          <a:solidFill>
                            <a:schemeClr val="tx1"/>
                          </a:solidFill>
                          <a:latin typeface="+mn-lt"/>
                          <a:ea typeface="+mn-ea"/>
                          <a:cs typeface="+mn-cs"/>
                        </a:rPr>
                        <a:t>Postal Address</a:t>
                      </a:r>
                      <a:endParaRPr kumimoji="1" lang="ja-JP" altLang="en-US" sz="1400" kern="1200" dirty="0">
                        <a:solidFill>
                          <a:schemeClr val="tx1"/>
                        </a:solidFill>
                        <a:latin typeface="+mn-lt"/>
                        <a:ea typeface="+mn-ea"/>
                        <a:cs typeface="+mn-cs"/>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ct val="100000"/>
                        </a:lnSpc>
                        <a:spcBef>
                          <a:spcPts val="600"/>
                        </a:spcBef>
                        <a:spcAft>
                          <a:spcPts val="600"/>
                        </a:spcAft>
                      </a:pPr>
                      <a:r>
                        <a:rPr kumimoji="1" lang="en-US" altLang="ja-JP" sz="1400" kern="1200" dirty="0">
                          <a:solidFill>
                            <a:schemeClr val="tx1"/>
                          </a:solidFill>
                          <a:latin typeface="+mn-lt"/>
                          <a:ea typeface="+mn-ea"/>
                          <a:cs typeface="+mn-cs"/>
                        </a:rPr>
                        <a:t>Association</a:t>
                      </a:r>
                      <a:endParaRPr kumimoji="1" lang="ja-JP" altLang="en-US" sz="14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ct val="100000"/>
                        </a:lnSpc>
                        <a:spcBef>
                          <a:spcPts val="600"/>
                        </a:spcBef>
                        <a:spcAft>
                          <a:spcPts val="600"/>
                        </a:spcAft>
                      </a:pPr>
                      <a:r>
                        <a:rPr kumimoji="1" lang="en-US" altLang="ja-JP" sz="1400" kern="1200" dirty="0">
                          <a:solidFill>
                            <a:schemeClr val="tx1"/>
                          </a:solidFill>
                          <a:latin typeface="+mn-lt"/>
                          <a:ea typeface="+mn-ea"/>
                          <a:cs typeface="+mn-cs"/>
                        </a:rPr>
                        <a:t>1..1</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909708471"/>
                  </a:ext>
                </a:extLst>
              </a:tr>
              <a:tr h="0">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5</a:t>
                      </a:r>
                      <a:endParaRPr kumimoji="1" lang="ja-JP" altLang="en-US" sz="1400" kern="1200" dirty="0">
                        <a:solidFill>
                          <a:schemeClr val="tx1"/>
                        </a:solidFill>
                        <a:latin typeface="+mn-lt"/>
                        <a:ea typeface="+mn-ea"/>
                        <a:cs typeface="+mn-cs"/>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BT-4</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2</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600"/>
                        </a:spcBef>
                        <a:spcAft>
                          <a:spcPts val="600"/>
                        </a:spcAft>
                      </a:pPr>
                      <a:r>
                        <a:rPr kumimoji="1" lang="en-US" altLang="ja-JP" sz="1400" kern="1200" dirty="0">
                          <a:solidFill>
                            <a:schemeClr val="tx1"/>
                          </a:solidFill>
                          <a:latin typeface="+mn-lt"/>
                          <a:ea typeface="+mn-ea"/>
                          <a:cs typeface="+mn-cs"/>
                        </a:rPr>
                        <a:t>Street Name</a:t>
                      </a:r>
                      <a:endParaRPr kumimoji="1" lang="ja-JP" altLang="en-US" sz="1400" kern="1200" dirty="0">
                        <a:solidFill>
                          <a:schemeClr val="tx1"/>
                        </a:solidFill>
                        <a:latin typeface="+mn-lt"/>
                        <a:ea typeface="+mn-ea"/>
                        <a:cs typeface="+mn-cs"/>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600"/>
                        </a:spcBef>
                        <a:spcAft>
                          <a:spcPts val="600"/>
                        </a:spcAft>
                      </a:pPr>
                      <a:r>
                        <a:rPr kumimoji="1" lang="en-US" altLang="ja-JP" sz="1400" kern="1200" dirty="0">
                          <a:solidFill>
                            <a:schemeClr val="tx1"/>
                          </a:solidFill>
                          <a:latin typeface="+mn-lt"/>
                          <a:ea typeface="+mn-ea"/>
                          <a:cs typeface="+mn-cs"/>
                        </a:rPr>
                        <a:t>Text</a:t>
                      </a:r>
                      <a:endParaRPr kumimoji="1" lang="ja-JP" altLang="en-US" sz="14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600"/>
                        </a:spcBef>
                        <a:spcAft>
                          <a:spcPts val="600"/>
                        </a:spcAft>
                      </a:pPr>
                      <a:r>
                        <a:rPr kumimoji="1" lang="en-US" altLang="ja-JP" sz="1400" kern="1200" dirty="0">
                          <a:solidFill>
                            <a:schemeClr val="tx1"/>
                          </a:solidFill>
                          <a:latin typeface="+mn-lt"/>
                          <a:ea typeface="+mn-ea"/>
                          <a:cs typeface="+mn-cs"/>
                        </a:rPr>
                        <a:t>1..1</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6516997"/>
                  </a:ext>
                </a:extLst>
              </a:tr>
              <a:tr h="0">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6</a:t>
                      </a:r>
                      <a:endParaRPr kumimoji="1" lang="ja-JP" altLang="en-US" sz="1400" kern="1200" dirty="0">
                        <a:solidFill>
                          <a:schemeClr val="tx1"/>
                        </a:solidFill>
                        <a:latin typeface="+mn-lt"/>
                        <a:ea typeface="+mn-ea"/>
                        <a:cs typeface="+mn-cs"/>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BT-5</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2</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600"/>
                        </a:spcBef>
                        <a:spcAft>
                          <a:spcPts val="600"/>
                        </a:spcAft>
                      </a:pPr>
                      <a:r>
                        <a:rPr kumimoji="1" lang="en-US" altLang="ja-JP" sz="1400" kern="1200" dirty="0">
                          <a:solidFill>
                            <a:schemeClr val="tx1"/>
                          </a:solidFill>
                          <a:latin typeface="+mn-lt"/>
                          <a:ea typeface="+mn-ea"/>
                          <a:cs typeface="+mn-cs"/>
                        </a:rPr>
                        <a:t>Postcode</a:t>
                      </a:r>
                      <a:endParaRPr kumimoji="1" lang="ja-JP" altLang="en-US" sz="1400" kern="1200" dirty="0">
                        <a:solidFill>
                          <a:schemeClr val="tx1"/>
                        </a:solidFill>
                        <a:latin typeface="+mn-lt"/>
                        <a:ea typeface="+mn-ea"/>
                        <a:cs typeface="+mn-cs"/>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600"/>
                        </a:spcBef>
                        <a:spcAft>
                          <a:spcPts val="600"/>
                        </a:spcAft>
                      </a:pPr>
                      <a:r>
                        <a:rPr kumimoji="1" lang="en-US" altLang="ja-JP" sz="1400" kern="1200" dirty="0">
                          <a:solidFill>
                            <a:schemeClr val="tx1"/>
                          </a:solidFill>
                          <a:latin typeface="+mn-lt"/>
                          <a:ea typeface="+mn-ea"/>
                          <a:cs typeface="+mn-cs"/>
                        </a:rPr>
                        <a:t>Code</a:t>
                      </a:r>
                      <a:endParaRPr kumimoji="1" lang="ja-JP" altLang="en-US" sz="14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600"/>
                        </a:spcBef>
                        <a:spcAft>
                          <a:spcPts val="600"/>
                        </a:spcAft>
                      </a:pPr>
                      <a:r>
                        <a:rPr kumimoji="1" lang="en-US" altLang="ja-JP" sz="1400" kern="1200" dirty="0">
                          <a:solidFill>
                            <a:schemeClr val="tx1"/>
                          </a:solidFill>
                          <a:latin typeface="+mn-lt"/>
                          <a:ea typeface="+mn-ea"/>
                          <a:cs typeface="+mn-cs"/>
                        </a:rPr>
                        <a:t>0..1</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984199"/>
                  </a:ext>
                </a:extLst>
              </a:tr>
              <a:tr h="0">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7</a:t>
                      </a:r>
                      <a:endParaRPr kumimoji="1" lang="ja-JP" altLang="en-US" sz="1400" kern="1200" dirty="0">
                        <a:solidFill>
                          <a:schemeClr val="tx1"/>
                        </a:solidFill>
                        <a:latin typeface="+mn-lt"/>
                        <a:ea typeface="+mn-ea"/>
                        <a:cs typeface="+mn-cs"/>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BT-6</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2</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600"/>
                        </a:spcBef>
                        <a:spcAft>
                          <a:spcPts val="600"/>
                        </a:spcAft>
                      </a:pPr>
                      <a:r>
                        <a:rPr kumimoji="1" lang="en-US" altLang="ja-JP" sz="1400" kern="1200" dirty="0">
                          <a:solidFill>
                            <a:schemeClr val="tx1"/>
                          </a:solidFill>
                          <a:latin typeface="+mn-lt"/>
                          <a:ea typeface="+mn-ea"/>
                          <a:cs typeface="+mn-cs"/>
                        </a:rPr>
                        <a:t>Country</a:t>
                      </a:r>
                      <a:endParaRPr kumimoji="1" lang="ja-JP" altLang="en-US" sz="1400" kern="1200" dirty="0">
                        <a:solidFill>
                          <a:schemeClr val="tx1"/>
                        </a:solidFill>
                        <a:latin typeface="+mn-lt"/>
                        <a:ea typeface="+mn-ea"/>
                        <a:cs typeface="+mn-cs"/>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600"/>
                        </a:spcBef>
                        <a:spcAft>
                          <a:spcPts val="600"/>
                        </a:spcAft>
                      </a:pPr>
                      <a:r>
                        <a:rPr kumimoji="1" lang="en-US" altLang="ja-JP" sz="1400" kern="1200" dirty="0">
                          <a:solidFill>
                            <a:schemeClr val="tx1"/>
                          </a:solidFill>
                          <a:latin typeface="+mn-lt"/>
                          <a:ea typeface="+mn-ea"/>
                          <a:cs typeface="+mn-cs"/>
                        </a:rPr>
                        <a:t>Code</a:t>
                      </a:r>
                      <a:endParaRPr kumimoji="1" lang="ja-JP" altLang="en-US" sz="14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600"/>
                        </a:spcBef>
                        <a:spcAft>
                          <a:spcPts val="600"/>
                        </a:spcAft>
                      </a:pPr>
                      <a:r>
                        <a:rPr kumimoji="1" lang="en-US" altLang="ja-JP" sz="1400" kern="1200" dirty="0">
                          <a:solidFill>
                            <a:schemeClr val="tx1"/>
                          </a:solidFill>
                          <a:latin typeface="+mn-lt"/>
                          <a:ea typeface="+mn-ea"/>
                          <a:cs typeface="+mn-cs"/>
                        </a:rPr>
                        <a:t>0..1</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3070890"/>
                  </a:ext>
                </a:extLst>
              </a:tr>
              <a:tr h="0">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8</a:t>
                      </a:r>
                      <a:endParaRPr kumimoji="1" lang="ja-JP" altLang="en-US" sz="1400" kern="1200" dirty="0">
                        <a:solidFill>
                          <a:schemeClr val="tx1"/>
                        </a:solidFill>
                        <a:latin typeface="+mn-lt"/>
                        <a:ea typeface="+mn-ea"/>
                        <a:cs typeface="+mn-cs"/>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BG-2</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1</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a:lnSpc>
                          <a:spcPct val="100000"/>
                        </a:lnSpc>
                        <a:spcBef>
                          <a:spcPts val="600"/>
                        </a:spcBef>
                        <a:spcAft>
                          <a:spcPts val="600"/>
                        </a:spcAft>
                      </a:pPr>
                      <a:r>
                        <a:rPr kumimoji="1" lang="en-US" altLang="ja-JP" sz="1400" kern="1200" dirty="0">
                          <a:solidFill>
                            <a:schemeClr val="tx1"/>
                          </a:solidFill>
                          <a:latin typeface="+mn-lt"/>
                          <a:ea typeface="+mn-ea"/>
                          <a:cs typeface="+mn-cs"/>
                        </a:rPr>
                        <a:t>Defined Contact</a:t>
                      </a:r>
                      <a:endParaRPr kumimoji="1" lang="ja-JP" altLang="en-US" sz="1400" kern="1200" dirty="0">
                        <a:solidFill>
                          <a:schemeClr val="tx1"/>
                        </a:solidFill>
                        <a:latin typeface="+mn-lt"/>
                        <a:ea typeface="+mn-ea"/>
                        <a:cs typeface="+mn-cs"/>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ct val="100000"/>
                        </a:lnSpc>
                        <a:spcBef>
                          <a:spcPts val="600"/>
                        </a:spcBef>
                        <a:spcAft>
                          <a:spcPts val="600"/>
                        </a:spcAft>
                      </a:pPr>
                      <a:r>
                        <a:rPr kumimoji="1" lang="en-US" altLang="ja-JP" sz="1400" kern="1200" dirty="0">
                          <a:solidFill>
                            <a:schemeClr val="tx1"/>
                          </a:solidFill>
                          <a:latin typeface="+mn-lt"/>
                          <a:ea typeface="+mn-ea"/>
                          <a:cs typeface="+mn-cs"/>
                        </a:rPr>
                        <a:t>Association</a:t>
                      </a:r>
                      <a:endParaRPr kumimoji="1" lang="ja-JP" altLang="en-US" sz="14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ct val="100000"/>
                        </a:lnSpc>
                        <a:spcBef>
                          <a:spcPts val="600"/>
                        </a:spcBef>
                        <a:spcAft>
                          <a:spcPts val="600"/>
                        </a:spcAft>
                      </a:pPr>
                      <a:r>
                        <a:rPr kumimoji="1" lang="en-US" altLang="ja-JP" sz="1400" kern="1200" dirty="0">
                          <a:solidFill>
                            <a:schemeClr val="tx1"/>
                          </a:solidFill>
                          <a:latin typeface="+mn-lt"/>
                          <a:ea typeface="+mn-ea"/>
                          <a:cs typeface="+mn-cs"/>
                        </a:rPr>
                        <a:t>0..n</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770563383"/>
                  </a:ext>
                </a:extLst>
              </a:tr>
              <a:tr h="0">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9</a:t>
                      </a:r>
                      <a:endParaRPr kumimoji="1" lang="ja-JP" altLang="en-US" sz="1400" kern="1200" dirty="0">
                        <a:solidFill>
                          <a:schemeClr val="tx1"/>
                        </a:solidFill>
                        <a:latin typeface="+mn-lt"/>
                        <a:ea typeface="+mn-ea"/>
                        <a:cs typeface="+mn-cs"/>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BT-7</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2</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600"/>
                        </a:spcBef>
                        <a:spcAft>
                          <a:spcPts val="600"/>
                        </a:spcAft>
                      </a:pPr>
                      <a:r>
                        <a:rPr kumimoji="1" lang="en-US" altLang="ja-JP" sz="1400" kern="1200" dirty="0">
                          <a:solidFill>
                            <a:schemeClr val="tx1"/>
                          </a:solidFill>
                          <a:latin typeface="+mn-lt"/>
                          <a:ea typeface="+mn-ea"/>
                          <a:cs typeface="+mn-cs"/>
                        </a:rPr>
                        <a:t>Email</a:t>
                      </a:r>
                      <a:endParaRPr kumimoji="1" lang="ja-JP" altLang="en-US" sz="1400" kern="1200" dirty="0">
                        <a:solidFill>
                          <a:schemeClr val="tx1"/>
                        </a:solidFill>
                        <a:latin typeface="+mn-lt"/>
                        <a:ea typeface="+mn-ea"/>
                        <a:cs typeface="+mn-cs"/>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600"/>
                        </a:spcBef>
                        <a:spcAft>
                          <a:spcPts val="600"/>
                        </a:spcAft>
                      </a:pPr>
                      <a:r>
                        <a:rPr kumimoji="1" lang="en-US" altLang="ja-JP" sz="1400" kern="1200" dirty="0">
                          <a:solidFill>
                            <a:schemeClr val="tx1"/>
                          </a:solidFill>
                          <a:latin typeface="+mn-lt"/>
                          <a:ea typeface="+mn-ea"/>
                          <a:cs typeface="+mn-cs"/>
                        </a:rPr>
                        <a:t>Code</a:t>
                      </a:r>
                      <a:endParaRPr kumimoji="1" lang="ja-JP" altLang="en-US" sz="14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600"/>
                        </a:spcBef>
                        <a:spcAft>
                          <a:spcPts val="600"/>
                        </a:spcAft>
                      </a:pPr>
                      <a:r>
                        <a:rPr kumimoji="1" lang="en-US" altLang="ja-JP" sz="1400" kern="1200" dirty="0">
                          <a:solidFill>
                            <a:schemeClr val="tx1"/>
                          </a:solidFill>
                          <a:latin typeface="+mn-lt"/>
                          <a:ea typeface="+mn-ea"/>
                          <a:cs typeface="+mn-cs"/>
                        </a:rPr>
                        <a:t>1..1</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6044290"/>
                  </a:ext>
                </a:extLst>
              </a:tr>
              <a:tr h="0">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10</a:t>
                      </a:r>
                      <a:endParaRPr kumimoji="1" lang="ja-JP" altLang="en-US" sz="1400" kern="1200" dirty="0">
                        <a:solidFill>
                          <a:schemeClr val="tx1"/>
                        </a:solidFill>
                        <a:latin typeface="+mn-lt"/>
                        <a:ea typeface="+mn-ea"/>
                        <a:cs typeface="+mn-cs"/>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BT-8</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2</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600"/>
                        </a:spcBef>
                        <a:spcAft>
                          <a:spcPts val="600"/>
                        </a:spcAft>
                      </a:pPr>
                      <a:r>
                        <a:rPr kumimoji="1" lang="en-US" altLang="ja-JP" sz="1400" kern="1200" dirty="0">
                          <a:solidFill>
                            <a:schemeClr val="tx1"/>
                          </a:solidFill>
                          <a:latin typeface="+mn-lt"/>
                          <a:ea typeface="+mn-ea"/>
                          <a:cs typeface="+mn-cs"/>
                        </a:rPr>
                        <a:t>Job Title</a:t>
                      </a:r>
                      <a:endParaRPr kumimoji="1" lang="ja-JP" altLang="en-US" sz="1400" kern="1200" dirty="0">
                        <a:solidFill>
                          <a:schemeClr val="tx1"/>
                        </a:solidFill>
                        <a:latin typeface="+mn-lt"/>
                        <a:ea typeface="+mn-ea"/>
                        <a:cs typeface="+mn-cs"/>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600"/>
                        </a:spcBef>
                        <a:spcAft>
                          <a:spcPts val="600"/>
                        </a:spcAft>
                      </a:pPr>
                      <a:r>
                        <a:rPr kumimoji="1" lang="en-US" altLang="ja-JP" sz="1400" kern="1200" dirty="0">
                          <a:solidFill>
                            <a:schemeClr val="tx1"/>
                          </a:solidFill>
                          <a:latin typeface="+mn-lt"/>
                          <a:ea typeface="+mn-ea"/>
                          <a:cs typeface="+mn-cs"/>
                        </a:rPr>
                        <a:t>Text</a:t>
                      </a:r>
                      <a:endParaRPr kumimoji="1" lang="ja-JP" altLang="en-US" sz="14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600"/>
                        </a:spcBef>
                        <a:spcAft>
                          <a:spcPts val="600"/>
                        </a:spcAft>
                      </a:pPr>
                      <a:r>
                        <a:rPr kumimoji="1" lang="en-US" altLang="ja-JP" sz="1400" kern="1200" dirty="0">
                          <a:solidFill>
                            <a:schemeClr val="tx1"/>
                          </a:solidFill>
                          <a:latin typeface="+mn-lt"/>
                          <a:ea typeface="+mn-ea"/>
                          <a:cs typeface="+mn-cs"/>
                        </a:rPr>
                        <a:t>0..n</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0364834"/>
                  </a:ext>
                </a:extLst>
              </a:tr>
              <a:tr h="0">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11</a:t>
                      </a:r>
                      <a:endParaRPr kumimoji="1" lang="ja-JP" altLang="en-US" sz="1400" kern="1200" dirty="0">
                        <a:solidFill>
                          <a:schemeClr val="tx1"/>
                        </a:solidFill>
                        <a:latin typeface="+mn-lt"/>
                        <a:ea typeface="+mn-ea"/>
                        <a:cs typeface="+mn-cs"/>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BT-9</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Bef>
                          <a:spcPts val="600"/>
                        </a:spcBef>
                        <a:spcAft>
                          <a:spcPts val="600"/>
                        </a:spcAft>
                      </a:pPr>
                      <a:r>
                        <a:rPr kumimoji="1" lang="en-US" altLang="ja-JP" sz="1400" kern="1200" dirty="0">
                          <a:solidFill>
                            <a:schemeClr val="tx1"/>
                          </a:solidFill>
                          <a:latin typeface="+mn-lt"/>
                          <a:ea typeface="+mn-ea"/>
                          <a:cs typeface="+mn-cs"/>
                        </a:rPr>
                        <a:t>2</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600"/>
                        </a:spcBef>
                        <a:spcAft>
                          <a:spcPts val="600"/>
                        </a:spcAft>
                      </a:pPr>
                      <a:r>
                        <a:rPr kumimoji="1" lang="en-US" altLang="ja-JP" sz="1400" kern="1200" dirty="0">
                          <a:solidFill>
                            <a:schemeClr val="tx1"/>
                          </a:solidFill>
                          <a:latin typeface="+mn-lt"/>
                          <a:ea typeface="+mn-ea"/>
                          <a:cs typeface="+mn-cs"/>
                        </a:rPr>
                        <a:t>Primary</a:t>
                      </a:r>
                      <a:endParaRPr kumimoji="1" lang="ja-JP" altLang="en-US" sz="1400" kern="1200" dirty="0">
                        <a:solidFill>
                          <a:schemeClr val="tx1"/>
                        </a:solidFill>
                        <a:latin typeface="+mn-lt"/>
                        <a:ea typeface="+mn-ea"/>
                        <a:cs typeface="+mn-cs"/>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600"/>
                        </a:spcBef>
                        <a:spcAft>
                          <a:spcPts val="600"/>
                        </a:spcAft>
                      </a:pPr>
                      <a:r>
                        <a:rPr kumimoji="1" lang="en-US" altLang="ja-JP" sz="1400" kern="1200" dirty="0">
                          <a:solidFill>
                            <a:schemeClr val="tx1"/>
                          </a:solidFill>
                          <a:latin typeface="+mn-lt"/>
                          <a:ea typeface="+mn-ea"/>
                          <a:cs typeface="+mn-cs"/>
                        </a:rPr>
                        <a:t>Indicator</a:t>
                      </a:r>
                      <a:endParaRPr kumimoji="1" lang="ja-JP" altLang="en-US" sz="14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600"/>
                        </a:spcBef>
                        <a:spcAft>
                          <a:spcPts val="600"/>
                        </a:spcAft>
                      </a:pPr>
                      <a:r>
                        <a:rPr kumimoji="1" lang="en-US" altLang="ja-JP" sz="1400" kern="1200" dirty="0">
                          <a:solidFill>
                            <a:schemeClr val="tx1"/>
                          </a:solidFill>
                          <a:latin typeface="+mn-lt"/>
                          <a:ea typeface="+mn-ea"/>
                          <a:cs typeface="+mn-cs"/>
                        </a:rPr>
                        <a:t>1..1</a:t>
                      </a:r>
                      <a:endParaRPr kumimoji="1" lang="ja-JP" altLang="en-US" sz="14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1767315"/>
                  </a:ext>
                </a:extLst>
              </a:tr>
              <a:tr h="97297">
                <a:tc gridSpan="6">
                  <a:txBody>
                    <a:bodyPr/>
                    <a:lstStyle/>
                    <a:p>
                      <a:pPr marL="0" algn="l" defTabSz="914400" rtl="0" eaLnBrk="1" latinLnBrk="0" hangingPunct="1">
                        <a:lnSpc>
                          <a:spcPct val="100000"/>
                        </a:lnSpc>
                        <a:spcBef>
                          <a:spcPts val="0"/>
                        </a:spcBef>
                        <a:spcAft>
                          <a:spcPts val="0"/>
                        </a:spcAft>
                      </a:pPr>
                      <a:r>
                        <a:rPr kumimoji="1" lang="en-US" altLang="ja-JP" sz="1400" kern="1200" dirty="0">
                          <a:solidFill>
                            <a:schemeClr val="tx1"/>
                          </a:solidFill>
                          <a:latin typeface="+mn-lt"/>
                          <a:ea typeface="+mn-ea"/>
                          <a:cs typeface="+mn-cs"/>
                        </a:rPr>
                        <a:t>Key  D: Depth  O: Occurrence</a:t>
                      </a:r>
                      <a:endParaRPr kumimoji="1" lang="ja-JP" altLang="en-US" sz="1400" kern="1200" dirty="0">
                        <a:solidFill>
                          <a:schemeClr val="tx1"/>
                        </a:solidFill>
                        <a:latin typeface="+mn-lt"/>
                        <a:ea typeface="+mn-ea"/>
                        <a:cs typeface="+mn-cs"/>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algn="ctr" defTabSz="914400" rtl="0" eaLnBrk="1" latinLnBrk="0" hangingPunct="1">
                        <a:lnSpc>
                          <a:spcPct val="100000"/>
                        </a:lnSpc>
                        <a:spcBef>
                          <a:spcPts val="600"/>
                        </a:spcBef>
                        <a:spcAft>
                          <a:spcPts val="600"/>
                        </a:spcAft>
                      </a:pPr>
                      <a:endParaRPr kumimoji="1" lang="ja-JP" altLang="en-US" sz="12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algn="ctr" defTabSz="914400" rtl="0" eaLnBrk="1" latinLnBrk="0" hangingPunct="1">
                        <a:lnSpc>
                          <a:spcPct val="100000"/>
                        </a:lnSpc>
                        <a:spcBef>
                          <a:spcPts val="600"/>
                        </a:spcBef>
                        <a:spcAft>
                          <a:spcPts val="600"/>
                        </a:spcAft>
                      </a:pPr>
                      <a:endParaRPr kumimoji="1" lang="ja-JP" altLang="en-US" sz="12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l">
                        <a:lnSpc>
                          <a:spcPct val="100000"/>
                        </a:lnSpc>
                        <a:spcBef>
                          <a:spcPts val="600"/>
                        </a:spcBef>
                        <a:spcAft>
                          <a:spcPts val="600"/>
                        </a:spcAft>
                      </a:pPr>
                      <a:endParaRPr kumimoji="1" lang="ja-JP" altLang="en-US" sz="1200" kern="1200" dirty="0">
                        <a:solidFill>
                          <a:schemeClr val="tx1"/>
                        </a:solidFill>
                        <a:latin typeface="+mn-lt"/>
                        <a:ea typeface="+mn-ea"/>
                        <a:cs typeface="+mn-cs"/>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lnSpc>
                          <a:spcPct val="100000"/>
                        </a:lnSpc>
                        <a:spcBef>
                          <a:spcPts val="600"/>
                        </a:spcBef>
                        <a:spcAft>
                          <a:spcPts val="600"/>
                        </a:spcAft>
                      </a:pPr>
                      <a:endParaRPr kumimoji="1" lang="ja-JP" altLang="en-US" sz="12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lnSpc>
                          <a:spcPct val="100000"/>
                        </a:lnSpc>
                        <a:spcBef>
                          <a:spcPts val="600"/>
                        </a:spcBef>
                        <a:spcAft>
                          <a:spcPts val="600"/>
                        </a:spcAft>
                      </a:pPr>
                      <a:endParaRPr kumimoji="1" lang="ja-JP" altLang="en-US" sz="1200" kern="1200" dirty="0">
                        <a:solidFill>
                          <a:schemeClr val="tx1"/>
                        </a:solidFill>
                        <a:latin typeface="+mn-lt"/>
                        <a:ea typeface="+mn-ea"/>
                        <a:cs typeface="+mn-cs"/>
                      </a:endParaRP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0009952"/>
                  </a:ext>
                </a:extLst>
              </a:tr>
            </a:tbl>
          </a:graphicData>
        </a:graphic>
      </p:graphicFrame>
    </p:spTree>
    <p:extLst>
      <p:ext uri="{BB962C8B-B14F-4D97-AF65-F5344CB8AC3E}">
        <p14:creationId xmlns:p14="http://schemas.microsoft.com/office/powerpoint/2010/main" val="3971686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437622F4-A287-4700-A20B-16F872C4DFF5}"/>
              </a:ext>
            </a:extLst>
          </p:cNvPr>
          <p:cNvGraphicFramePr>
            <a:graphicFrameLocks noGrp="1"/>
          </p:cNvGraphicFramePr>
          <p:nvPr/>
        </p:nvGraphicFramePr>
        <p:xfrm>
          <a:off x="323528" y="2347954"/>
          <a:ext cx="4248472" cy="3621150"/>
        </p:xfrm>
        <a:graphic>
          <a:graphicData uri="http://schemas.openxmlformats.org/drawingml/2006/table">
            <a:tbl>
              <a:tblPr/>
              <a:tblGrid>
                <a:gridCol w="1224136">
                  <a:extLst>
                    <a:ext uri="{9D8B030D-6E8A-4147-A177-3AD203B41FA5}">
                      <a16:colId xmlns:a16="http://schemas.microsoft.com/office/drawing/2014/main" val="3144726500"/>
                    </a:ext>
                  </a:extLst>
                </a:gridCol>
                <a:gridCol w="3024336">
                  <a:extLst>
                    <a:ext uri="{9D8B030D-6E8A-4147-A177-3AD203B41FA5}">
                      <a16:colId xmlns:a16="http://schemas.microsoft.com/office/drawing/2014/main" val="4014308224"/>
                    </a:ext>
                  </a:extLst>
                </a:gridCol>
              </a:tblGrid>
              <a:tr h="223049">
                <a:tc>
                  <a:txBody>
                    <a:bodyPr/>
                    <a:lstStyle/>
                    <a:p>
                      <a:pPr algn="ctr" rtl="0" fontAlgn="t"/>
                      <a:r>
                        <a:rPr lang="en-US" sz="1600" b="1" dirty="0">
                          <a:solidFill>
                            <a:schemeClr val="bg1"/>
                          </a:solidFill>
                          <a:effectLst/>
                        </a:rPr>
                        <a:t>Primitive type</a:t>
                      </a:r>
                    </a:p>
                  </a:txBody>
                  <a:tcPr marL="78054" marR="78054" marT="39027" marB="39027"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chemeClr val="bg1">
                        <a:lumMod val="50000"/>
                      </a:schemeClr>
                    </a:solidFill>
                  </a:tcPr>
                </a:tc>
                <a:tc>
                  <a:txBody>
                    <a:bodyPr/>
                    <a:lstStyle/>
                    <a:p>
                      <a:pPr algn="ctr" rtl="0" fontAlgn="t"/>
                      <a:r>
                        <a:rPr lang="en-US" sz="1600" b="1" dirty="0">
                          <a:solidFill>
                            <a:schemeClr val="bg1"/>
                          </a:solidFill>
                          <a:effectLst/>
                        </a:rPr>
                        <a:t>Definition</a:t>
                      </a:r>
                    </a:p>
                  </a:txBody>
                  <a:tcPr marL="78054" marR="78054" marT="39027" marB="39027"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903158717"/>
                  </a:ext>
                </a:extLst>
              </a:tr>
              <a:tr h="223049">
                <a:tc>
                  <a:txBody>
                    <a:bodyPr/>
                    <a:lstStyle/>
                    <a:p>
                      <a:pPr algn="l" rtl="0" fontAlgn="t"/>
                      <a:r>
                        <a:rPr lang="en-US" sz="2000" b="1" dirty="0">
                          <a:effectLst/>
                          <a:latin typeface="inherit"/>
                        </a:rPr>
                        <a:t>Binary</a:t>
                      </a:r>
                      <a:endParaRPr lang="en-US" sz="2000" b="0" dirty="0">
                        <a:effectLst/>
                        <a:latin typeface="inherit"/>
                      </a:endParaRP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t"/>
                      <a:r>
                        <a:rPr lang="en-US" sz="1600" b="0" dirty="0">
                          <a:effectLst/>
                          <a:latin typeface="inherit"/>
                        </a:rPr>
                        <a:t>A set of finite-length sequences of binary digits.</a:t>
                      </a: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2331980"/>
                  </a:ext>
                </a:extLst>
              </a:tr>
              <a:tr h="379377">
                <a:tc>
                  <a:txBody>
                    <a:bodyPr/>
                    <a:lstStyle/>
                    <a:p>
                      <a:pPr algn="l" rtl="0" fontAlgn="t"/>
                      <a:r>
                        <a:rPr lang="en-US" sz="2000" b="1" dirty="0">
                          <a:effectLst/>
                          <a:latin typeface="inherit"/>
                        </a:rPr>
                        <a:t>Date</a:t>
                      </a:r>
                      <a:endParaRPr lang="en-US" sz="2000" b="0" dirty="0">
                        <a:effectLst/>
                        <a:latin typeface="inherit"/>
                      </a:endParaRP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t"/>
                      <a:r>
                        <a:rPr lang="en-US" sz="1600" b="0" dirty="0">
                          <a:effectLst/>
                          <a:latin typeface="inherit"/>
                        </a:rPr>
                        <a:t>Time point representing a calendar day on a time scale consisting of an origin and a succession of calendar </a:t>
                      </a:r>
                      <a:r>
                        <a:rPr lang="en-US" sz="1600" b="0" u="none" dirty="0">
                          <a:solidFill>
                            <a:schemeClr val="tx1"/>
                          </a:solidFill>
                          <a:effectLst/>
                          <a:latin typeface="inherit"/>
                        </a:rPr>
                        <a:t>ISO 8601:2004</a:t>
                      </a:r>
                      <a:r>
                        <a:rPr lang="en-US" sz="1600" b="0" dirty="0">
                          <a:effectLst/>
                          <a:latin typeface="inherit"/>
                        </a:rPr>
                        <a:t>.</a:t>
                      </a: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2824906"/>
                  </a:ext>
                </a:extLst>
              </a:tr>
              <a:tr h="223049">
                <a:tc>
                  <a:txBody>
                    <a:bodyPr/>
                    <a:lstStyle/>
                    <a:p>
                      <a:pPr algn="l" rtl="0" fontAlgn="t"/>
                      <a:r>
                        <a:rPr lang="en-US" sz="2000" b="1" dirty="0">
                          <a:effectLst/>
                          <a:latin typeface="inherit"/>
                        </a:rPr>
                        <a:t>Decimal</a:t>
                      </a:r>
                      <a:endParaRPr lang="en-US" sz="2000" b="0" dirty="0">
                        <a:effectLst/>
                        <a:latin typeface="inherit"/>
                      </a:endParaRP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t"/>
                      <a:r>
                        <a:rPr lang="en-US" sz="1600" b="0" dirty="0">
                          <a:effectLst/>
                          <a:latin typeface="inherit"/>
                        </a:rPr>
                        <a:t>A subset of the real numbers, which can be represented by decimal numerals.</a:t>
                      </a: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6736963"/>
                  </a:ext>
                </a:extLst>
              </a:tr>
              <a:tr h="223049">
                <a:tc>
                  <a:txBody>
                    <a:bodyPr/>
                    <a:lstStyle/>
                    <a:p>
                      <a:pPr algn="l" rtl="0" fontAlgn="t"/>
                      <a:r>
                        <a:rPr lang="en-US" sz="2000" b="1" dirty="0">
                          <a:effectLst/>
                          <a:latin typeface="inherit"/>
                        </a:rPr>
                        <a:t>String</a:t>
                      </a:r>
                      <a:endParaRPr lang="en-US" sz="2000" b="0" dirty="0">
                        <a:effectLst/>
                        <a:latin typeface="inherit"/>
                      </a:endParaRP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t"/>
                      <a:r>
                        <a:rPr lang="en-US" sz="1600" b="0" dirty="0">
                          <a:effectLst/>
                          <a:latin typeface="inherit"/>
                        </a:rPr>
                        <a:t>A finite sequence of characters.</a:t>
                      </a: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8354726"/>
                  </a:ext>
                </a:extLst>
              </a:tr>
            </a:tbl>
          </a:graphicData>
        </a:graphic>
      </p:graphicFrame>
      <p:sp>
        <p:nvSpPr>
          <p:cNvPr id="5" name="Rectangle 2">
            <a:extLst>
              <a:ext uri="{FF2B5EF4-FFF2-40B4-BE49-F238E27FC236}">
                <a16:creationId xmlns:a16="http://schemas.microsoft.com/office/drawing/2014/main" id="{9CF69A8B-5474-468D-AF3B-5D299B8085EB}"/>
              </a:ext>
            </a:extLst>
          </p:cNvPr>
          <p:cNvSpPr>
            <a:spLocks noChangeArrowheads="1"/>
          </p:cNvSpPr>
          <p:nvPr/>
        </p:nvSpPr>
        <p:spPr bwMode="auto">
          <a:xfrm>
            <a:off x="323528" y="631178"/>
            <a:ext cx="4248472" cy="17177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effectLst/>
                <a:latin typeface="Arial" panose="020B0604020202020204" pitchFamily="34" charset="0"/>
                <a:ea typeface="Open Sans"/>
              </a:rPr>
              <a:t>Primitive types</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chemeClr val="tx1"/>
                </a:solidFill>
                <a:effectLst/>
                <a:latin typeface="Arial" panose="020B0604020202020204" pitchFamily="34" charset="0"/>
                <a:ea typeface="inherit"/>
              </a:rPr>
              <a:t>Semantic data type content may be of the following primitive types. These primitive types were taken from</a:t>
            </a:r>
            <a:r>
              <a:rPr kumimoji="0" lang="en-US" altLang="ja-JP" b="0" i="0" u="none" strike="noStrike" cap="none" normalizeH="0" baseline="0" dirty="0">
                <a:ln>
                  <a:noFill/>
                </a:ln>
                <a:solidFill>
                  <a:schemeClr val="tx1"/>
                </a:solidFill>
                <a:effectLst/>
                <a:latin typeface="Arial" panose="020B0604020202020204" pitchFamily="34" charset="0"/>
                <a:ea typeface="inherit"/>
              </a:rPr>
              <a:t> ISO 15000-5:2014</a:t>
            </a:r>
            <a:r>
              <a:rPr kumimoji="0" lang="ja-JP" altLang="ja-JP" b="0" i="0" u="none" strike="noStrike" cap="none" normalizeH="0" baseline="0" dirty="0">
                <a:ln>
                  <a:noFill/>
                </a:ln>
                <a:solidFill>
                  <a:schemeClr val="tx1"/>
                </a:solidFill>
                <a:effectLst/>
                <a:latin typeface="Arial" panose="020B0604020202020204" pitchFamily="34" charset="0"/>
                <a:ea typeface="inherit"/>
              </a:rPr>
              <a:t>, Annex A.</a:t>
            </a:r>
            <a:endParaRPr kumimoji="0" lang="ja-JP" altLang="ja-JP" sz="2800" b="0" i="0" u="none" strike="noStrike" cap="none" normalizeH="0" baseline="0" dirty="0">
              <a:ln>
                <a:noFill/>
              </a:ln>
              <a:solidFill>
                <a:schemeClr val="tx1"/>
              </a:solidFill>
              <a:effectLst/>
              <a:latin typeface="Arial" panose="020B0604020202020204" pitchFamily="34" charset="0"/>
            </a:endParaRPr>
          </a:p>
        </p:txBody>
      </p:sp>
      <p:sp>
        <p:nvSpPr>
          <p:cNvPr id="7" name="テキスト ボックス 6">
            <a:extLst>
              <a:ext uri="{FF2B5EF4-FFF2-40B4-BE49-F238E27FC236}">
                <a16:creationId xmlns:a16="http://schemas.microsoft.com/office/drawing/2014/main" id="{747F35D1-867C-44F8-A762-3FE71A6EE876}"/>
              </a:ext>
            </a:extLst>
          </p:cNvPr>
          <p:cNvSpPr txBox="1"/>
          <p:nvPr/>
        </p:nvSpPr>
        <p:spPr>
          <a:xfrm>
            <a:off x="4716016" y="764704"/>
            <a:ext cx="4104456" cy="2123658"/>
          </a:xfrm>
          <a:prstGeom prst="rect">
            <a:avLst/>
          </a:prstGeom>
          <a:noFill/>
        </p:spPr>
        <p:txBody>
          <a:bodyPr wrap="square">
            <a:spAutoFit/>
          </a:bodyPr>
          <a:lstStyle/>
          <a:p>
            <a:pPr algn="l" rtl="0"/>
            <a:r>
              <a:rPr lang="en-US" altLang="ja-JP" sz="2400" b="0" i="0" dirty="0">
                <a:effectLst/>
                <a:latin typeface="Open Sans"/>
              </a:rPr>
              <a:t>Semantic data types</a:t>
            </a:r>
          </a:p>
          <a:p>
            <a:pPr algn="l" rtl="0"/>
            <a:r>
              <a:rPr lang="en-US" altLang="ja-JP" b="0" i="0" dirty="0">
                <a:effectLst/>
                <a:latin typeface="inherit"/>
              </a:rPr>
              <a:t>The semantic data types are described in the tables on following slides, where various features such as attributes, format, and decimals as well as the basic type are defined for each semantic data type. </a:t>
            </a:r>
          </a:p>
          <a:p>
            <a:pPr algn="l" rtl="0"/>
            <a:r>
              <a:rPr lang="en-US" altLang="ja-JP" b="0" i="0" dirty="0">
                <a:effectLst/>
                <a:latin typeface="inherit"/>
              </a:rPr>
              <a:t>They are based on</a:t>
            </a:r>
            <a:r>
              <a:rPr kumimoji="0" lang="en-US" altLang="ja-JP" b="0" i="0" u="none" strike="noStrike" cap="none" normalizeH="0" baseline="0" dirty="0">
                <a:ln>
                  <a:noFill/>
                </a:ln>
                <a:solidFill>
                  <a:schemeClr val="tx1"/>
                </a:solidFill>
                <a:effectLst/>
                <a:latin typeface="Arial" panose="020B0604020202020204" pitchFamily="34" charset="0"/>
                <a:ea typeface="inherit"/>
              </a:rPr>
              <a:t> 15000-5:2014.</a:t>
            </a:r>
            <a:endParaRPr lang="en-US" altLang="ja-JP" b="0" i="0" dirty="0">
              <a:effectLst/>
              <a:latin typeface="inherit"/>
            </a:endParaRPr>
          </a:p>
        </p:txBody>
      </p:sp>
      <p:sp>
        <p:nvSpPr>
          <p:cNvPr id="9" name="テキスト ボックス 8">
            <a:extLst>
              <a:ext uri="{FF2B5EF4-FFF2-40B4-BE49-F238E27FC236}">
                <a16:creationId xmlns:a16="http://schemas.microsoft.com/office/drawing/2014/main" id="{B4AC00C1-F86A-43A1-B373-1F4741A20A30}"/>
              </a:ext>
            </a:extLst>
          </p:cNvPr>
          <p:cNvSpPr txBox="1"/>
          <p:nvPr/>
        </p:nvSpPr>
        <p:spPr>
          <a:xfrm>
            <a:off x="4788024" y="2851189"/>
            <a:ext cx="3960440" cy="2862322"/>
          </a:xfrm>
          <a:prstGeom prst="rect">
            <a:avLst/>
          </a:prstGeom>
          <a:noFill/>
        </p:spPr>
        <p:txBody>
          <a:bodyPr wrap="square">
            <a:spAutoFit/>
          </a:bodyPr>
          <a:lstStyle/>
          <a:p>
            <a:r>
              <a:rPr lang="en-US" altLang="ja-JP" sz="2000" dirty="0">
                <a:latin typeface="Open Sans"/>
              </a:rPr>
              <a:t>Amount</a:t>
            </a:r>
          </a:p>
          <a:p>
            <a:r>
              <a:rPr lang="en-US" altLang="ja-JP" sz="2000" dirty="0">
                <a:latin typeface="Open Sans"/>
              </a:rPr>
              <a:t>Numeric</a:t>
            </a:r>
          </a:p>
          <a:p>
            <a:r>
              <a:rPr lang="en-US" altLang="ja-JP" sz="2000" dirty="0">
                <a:latin typeface="Open Sans"/>
              </a:rPr>
              <a:t>Quantity</a:t>
            </a:r>
          </a:p>
          <a:p>
            <a:r>
              <a:rPr lang="en-US" altLang="ja-JP" sz="2000" dirty="0">
                <a:latin typeface="Open Sans"/>
              </a:rPr>
              <a:t>Code</a:t>
            </a:r>
          </a:p>
          <a:p>
            <a:r>
              <a:rPr lang="en-US" altLang="ja-JP" sz="2000" b="0" i="0" dirty="0">
                <a:effectLst/>
                <a:latin typeface="Open Sans"/>
              </a:rPr>
              <a:t>Identifier</a:t>
            </a:r>
          </a:p>
          <a:p>
            <a:r>
              <a:rPr lang="en-US" altLang="ja-JP" sz="2000" dirty="0">
                <a:latin typeface="Open Sans"/>
              </a:rPr>
              <a:t>Indicator</a:t>
            </a:r>
          </a:p>
          <a:p>
            <a:r>
              <a:rPr lang="en-US" altLang="ja-JP" sz="2000" dirty="0">
                <a:latin typeface="Open Sans"/>
              </a:rPr>
              <a:t>Date</a:t>
            </a:r>
          </a:p>
          <a:p>
            <a:r>
              <a:rPr lang="en-US" altLang="ja-JP" sz="2000" dirty="0">
                <a:latin typeface="Open Sans"/>
              </a:rPr>
              <a:t>Time</a:t>
            </a:r>
          </a:p>
          <a:p>
            <a:r>
              <a:rPr lang="en-US" altLang="ja-JP" sz="2000" b="0" i="0" dirty="0">
                <a:effectLst/>
                <a:latin typeface="Open Sans"/>
              </a:rPr>
              <a:t>Text</a:t>
            </a:r>
          </a:p>
        </p:txBody>
      </p:sp>
      <p:sp>
        <p:nvSpPr>
          <p:cNvPr id="2" name="タイトル 1">
            <a:extLst>
              <a:ext uri="{FF2B5EF4-FFF2-40B4-BE49-F238E27FC236}">
                <a16:creationId xmlns:a16="http://schemas.microsoft.com/office/drawing/2014/main" id="{547B7C57-E7A9-44DE-87B9-5C95612CEA85}"/>
              </a:ext>
            </a:extLst>
          </p:cNvPr>
          <p:cNvSpPr>
            <a:spLocks noGrp="1"/>
          </p:cNvSpPr>
          <p:nvPr>
            <p:ph type="title"/>
          </p:nvPr>
        </p:nvSpPr>
        <p:spPr/>
        <p:txBody>
          <a:bodyPr/>
          <a:lstStyle/>
          <a:p>
            <a:r>
              <a:rPr kumimoji="1" lang="en-US" altLang="ja-JP" b="1" dirty="0"/>
              <a:t>Semantic datatypes</a:t>
            </a:r>
            <a:endParaRPr kumimoji="1" lang="ja-JP" altLang="en-US" b="1" dirty="0"/>
          </a:p>
        </p:txBody>
      </p:sp>
      <p:sp>
        <p:nvSpPr>
          <p:cNvPr id="8" name="正方形/長方形 4">
            <a:extLst>
              <a:ext uri="{FF2B5EF4-FFF2-40B4-BE49-F238E27FC236}">
                <a16:creationId xmlns:a16="http://schemas.microsoft.com/office/drawing/2014/main" id="{E5FFCE18-3CBB-4071-B0F1-9E2E78B40FA2}"/>
              </a:ext>
            </a:extLst>
          </p:cNvPr>
          <p:cNvSpPr/>
          <p:nvPr/>
        </p:nvSpPr>
        <p:spPr>
          <a:xfrm>
            <a:off x="8388425" y="0"/>
            <a:ext cx="755576"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-4</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76542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05CEDC4-5C87-41CD-8853-6D942D4227E6}"/>
              </a:ext>
            </a:extLst>
          </p:cNvPr>
          <p:cNvSpPr/>
          <p:nvPr/>
        </p:nvSpPr>
        <p:spPr>
          <a:xfrm>
            <a:off x="8388425" y="0"/>
            <a:ext cx="755576"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-4</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
        <p:nvSpPr>
          <p:cNvPr id="2" name="タイトル 1">
            <a:extLst>
              <a:ext uri="{FF2B5EF4-FFF2-40B4-BE49-F238E27FC236}">
                <a16:creationId xmlns:a16="http://schemas.microsoft.com/office/drawing/2014/main" id="{14E7BB3C-DB53-B44C-B908-7644E51A2A8B}"/>
              </a:ext>
            </a:extLst>
          </p:cNvPr>
          <p:cNvSpPr>
            <a:spLocks noGrp="1"/>
          </p:cNvSpPr>
          <p:nvPr>
            <p:ph type="title"/>
          </p:nvPr>
        </p:nvSpPr>
        <p:spPr/>
        <p:txBody>
          <a:bodyPr/>
          <a:lstStyle/>
          <a:p>
            <a:r>
              <a:rPr lang="en-US" altLang="ja-JP" b="1" dirty="0"/>
              <a:t>Semantic datatype</a:t>
            </a:r>
            <a:endParaRPr kumimoji="1" lang="ja-JP" altLang="en-US" b="1" dirty="0"/>
          </a:p>
        </p:txBody>
      </p:sp>
      <p:graphicFrame>
        <p:nvGraphicFramePr>
          <p:cNvPr id="6" name="表 5">
            <a:extLst>
              <a:ext uri="{FF2B5EF4-FFF2-40B4-BE49-F238E27FC236}">
                <a16:creationId xmlns:a16="http://schemas.microsoft.com/office/drawing/2014/main" id="{66769914-0B21-004E-96FE-2DE197D295B3}"/>
              </a:ext>
            </a:extLst>
          </p:cNvPr>
          <p:cNvGraphicFramePr>
            <a:graphicFrameLocks noGrp="1"/>
          </p:cNvGraphicFramePr>
          <p:nvPr/>
        </p:nvGraphicFramePr>
        <p:xfrm>
          <a:off x="683568" y="903704"/>
          <a:ext cx="7776864" cy="4541520"/>
        </p:xfrm>
        <a:graphic>
          <a:graphicData uri="http://schemas.openxmlformats.org/drawingml/2006/table">
            <a:tbl>
              <a:tblPr firstRow="1" firstCol="1">
                <a:tableStyleId>{5C22544A-7EE6-4342-B048-85BDC9FD1C3A}</a:tableStyleId>
              </a:tblPr>
              <a:tblGrid>
                <a:gridCol w="1110980">
                  <a:extLst>
                    <a:ext uri="{9D8B030D-6E8A-4147-A177-3AD203B41FA5}">
                      <a16:colId xmlns:a16="http://schemas.microsoft.com/office/drawing/2014/main" val="3390785745"/>
                    </a:ext>
                  </a:extLst>
                </a:gridCol>
                <a:gridCol w="2444158">
                  <a:extLst>
                    <a:ext uri="{9D8B030D-6E8A-4147-A177-3AD203B41FA5}">
                      <a16:colId xmlns:a16="http://schemas.microsoft.com/office/drawing/2014/main" val="370074589"/>
                    </a:ext>
                  </a:extLst>
                </a:gridCol>
                <a:gridCol w="740654">
                  <a:extLst>
                    <a:ext uri="{9D8B030D-6E8A-4147-A177-3AD203B41FA5}">
                      <a16:colId xmlns:a16="http://schemas.microsoft.com/office/drawing/2014/main" val="2923878100"/>
                    </a:ext>
                  </a:extLst>
                </a:gridCol>
                <a:gridCol w="3481072">
                  <a:extLst>
                    <a:ext uri="{9D8B030D-6E8A-4147-A177-3AD203B41FA5}">
                      <a16:colId xmlns:a16="http://schemas.microsoft.com/office/drawing/2014/main" val="3384931850"/>
                    </a:ext>
                  </a:extLst>
                </a:gridCol>
              </a:tblGrid>
              <a:tr h="0">
                <a:tc>
                  <a:txBody>
                    <a:bodyPr/>
                    <a:lstStyle/>
                    <a:p>
                      <a:pPr algn="ctr">
                        <a:lnSpc>
                          <a:spcPct val="100000"/>
                        </a:lnSpc>
                        <a:spcBef>
                          <a:spcPts val="600"/>
                        </a:spcBef>
                        <a:spcAft>
                          <a:spcPts val="600"/>
                        </a:spcAft>
                      </a:pPr>
                      <a:r>
                        <a:rPr lang="en-US" sz="1600" kern="100" dirty="0">
                          <a:effectLst/>
                        </a:rPr>
                        <a:t>Semantic data type</a:t>
                      </a:r>
                      <a:endParaRPr lang="ja-JP" sz="1600" b="1"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5207" marR="5207" marT="0" marB="0" anchor="ctr">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800" kern="100" dirty="0">
                          <a:effectLst/>
                        </a:rPr>
                        <a:t>Component</a:t>
                      </a:r>
                      <a:endParaRPr lang="ja-JP" altLang="ja-JP" sz="1800" b="1" kern="100" dirty="0">
                        <a:effectLst/>
                        <a:latin typeface="Cambria" panose="02040503050406030204" pitchFamily="18" charset="0"/>
                        <a:ea typeface="ＭＳ 明朝" panose="02020609040205080304" pitchFamily="49" charset="-128"/>
                        <a:cs typeface="Cambria" panose="02040503050406030204" pitchFamily="18" charset="0"/>
                      </a:endParaRPr>
                    </a:p>
                  </a:txBody>
                  <a:tcPr>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Primitive Type</a:t>
                      </a:r>
                      <a:endParaRPr lang="ja-JP" sz="1400" b="1"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5207" marR="5207" marT="0" marB="0" anchor="ctr">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Description</a:t>
                      </a:r>
                      <a:endParaRPr lang="ja-JP" sz="1400" b="1"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5207" marR="5207" marT="0" marB="0" anchor="ctr">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600183506"/>
                  </a:ext>
                </a:extLst>
              </a:tr>
              <a:tr h="44629">
                <a:tc rowSpan="2">
                  <a:txBody>
                    <a:bodyPr/>
                    <a:lstStyle/>
                    <a:p>
                      <a:pPr>
                        <a:lnSpc>
                          <a:spcPct val="100000"/>
                        </a:lnSpc>
                        <a:spcBef>
                          <a:spcPts val="300"/>
                        </a:spcBef>
                        <a:spcAft>
                          <a:spcPts val="300"/>
                        </a:spcAft>
                      </a:pPr>
                      <a:r>
                        <a:rPr lang="en-US" sz="1800" kern="100" dirty="0">
                          <a:solidFill>
                            <a:sysClr val="windowText" lastClr="000000"/>
                          </a:solidFill>
                          <a:effectLst/>
                        </a:rPr>
                        <a:t>Amount</a:t>
                      </a:r>
                      <a:endParaRPr lang="ja-JP" sz="1800" kern="100" dirty="0">
                        <a:solidFill>
                          <a:sysClr val="windowText" lastClr="000000"/>
                        </a:solidFill>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Amount. Content</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dirty="0">
                          <a:effectLst/>
                        </a:rPr>
                        <a:t>Decimal</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nSpc>
                          <a:spcPct val="100000"/>
                        </a:lnSpc>
                        <a:spcBef>
                          <a:spcPts val="300"/>
                        </a:spcBef>
                        <a:spcAft>
                          <a:spcPts val="300"/>
                        </a:spcAft>
                      </a:pPr>
                      <a:r>
                        <a:rPr lang="en-US" sz="1400" kern="100" dirty="0">
                          <a:effectLst/>
                        </a:rPr>
                        <a:t>A number of monetary units specified in a currency where the unit of currency is explicit or implied.</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427822"/>
                  </a:ext>
                </a:extLst>
              </a:tr>
              <a:tr h="178516">
                <a:tc vMerge="1">
                  <a:txBody>
                    <a:bodyPr/>
                    <a:lstStyle/>
                    <a:p>
                      <a:endParaRPr kumimoji="1" lang="ja-JP" altLang="en-US"/>
                    </a:p>
                  </a:txBody>
                  <a:tcPr/>
                </a:tc>
                <a:tc>
                  <a:txBody>
                    <a:bodyPr/>
                    <a:lstStyle/>
                    <a:p>
                      <a:pPr>
                        <a:lnSpc>
                          <a:spcPct val="100000"/>
                        </a:lnSpc>
                        <a:spcBef>
                          <a:spcPts val="300"/>
                        </a:spcBef>
                        <a:spcAft>
                          <a:spcPts val="300"/>
                        </a:spcAft>
                      </a:pPr>
                      <a:r>
                        <a:rPr lang="en-US" sz="1400" kern="100" dirty="0">
                          <a:effectLst/>
                        </a:rPr>
                        <a:t>Amount. Currency. Identifier</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dirty="0">
                          <a:effectLst/>
                        </a:rPr>
                        <a:t>String</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a:p>
                  </a:txBody>
                  <a:tcPr/>
                </a:tc>
                <a:extLst>
                  <a:ext uri="{0D108BD9-81ED-4DB2-BD59-A6C34878D82A}">
                    <a16:rowId xmlns:a16="http://schemas.microsoft.com/office/drawing/2014/main" val="497445433"/>
                  </a:ext>
                </a:extLst>
              </a:tr>
              <a:tr h="312404">
                <a:tc>
                  <a:txBody>
                    <a:bodyPr/>
                    <a:lstStyle/>
                    <a:p>
                      <a:pPr>
                        <a:lnSpc>
                          <a:spcPct val="100000"/>
                        </a:lnSpc>
                        <a:spcBef>
                          <a:spcPts val="300"/>
                        </a:spcBef>
                        <a:spcAft>
                          <a:spcPts val="300"/>
                        </a:spcAft>
                      </a:pPr>
                      <a:r>
                        <a:rPr lang="en-US" sz="1800" kern="100" dirty="0">
                          <a:solidFill>
                            <a:sysClr val="windowText" lastClr="000000"/>
                          </a:solidFill>
                          <a:effectLst/>
                        </a:rPr>
                        <a:t>Numeric</a:t>
                      </a:r>
                      <a:endParaRPr lang="ja-JP" sz="1800" kern="100" dirty="0">
                        <a:solidFill>
                          <a:sysClr val="windowText" lastClr="000000"/>
                        </a:solidFill>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Numeric. Content</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dirty="0">
                          <a:effectLst/>
                        </a:rPr>
                        <a:t>Decimal</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Numeric information that is assigned or is determined by calculation, counting, or sequencing. It does not require a unit of measure.</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9007960"/>
                  </a:ext>
                </a:extLst>
              </a:tr>
              <a:tr h="89258">
                <a:tc rowSpan="4">
                  <a:txBody>
                    <a:bodyPr/>
                    <a:lstStyle/>
                    <a:p>
                      <a:pPr>
                        <a:lnSpc>
                          <a:spcPct val="100000"/>
                        </a:lnSpc>
                        <a:spcBef>
                          <a:spcPts val="300"/>
                        </a:spcBef>
                        <a:spcAft>
                          <a:spcPts val="300"/>
                        </a:spcAft>
                      </a:pPr>
                      <a:r>
                        <a:rPr lang="en-US" sz="1800" kern="100" dirty="0">
                          <a:solidFill>
                            <a:sysClr val="windowText" lastClr="000000"/>
                          </a:solidFill>
                          <a:effectLst/>
                        </a:rPr>
                        <a:t>Quantity</a:t>
                      </a:r>
                      <a:endParaRPr lang="ja-JP" sz="1800" kern="100" dirty="0">
                        <a:solidFill>
                          <a:sysClr val="windowText" lastClr="000000"/>
                        </a:solidFill>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Quantity. Content</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dirty="0">
                          <a:effectLst/>
                        </a:rPr>
                        <a:t>Decimal</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nSpc>
                          <a:spcPct val="100000"/>
                        </a:lnSpc>
                        <a:spcBef>
                          <a:spcPts val="300"/>
                        </a:spcBef>
                        <a:spcAft>
                          <a:spcPts val="300"/>
                        </a:spcAft>
                      </a:pPr>
                      <a:r>
                        <a:rPr lang="en-US" sz="1400" kern="100" dirty="0">
                          <a:effectLst/>
                        </a:rPr>
                        <a:t>Quantities are used to state a number of units such as for items. The code for the Unit of Measure (Quantity Unit. Code) is explicit or implicit.</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9859895"/>
                  </a:ext>
                </a:extLst>
              </a:tr>
              <a:tr h="44629">
                <a:tc vMerge="1">
                  <a:txBody>
                    <a:bodyPr/>
                    <a:lstStyle/>
                    <a:p>
                      <a:endParaRPr kumimoji="1" lang="ja-JP" altLang="en-US"/>
                    </a:p>
                  </a:txBody>
                  <a:tcPr/>
                </a:tc>
                <a:tc>
                  <a:txBody>
                    <a:bodyPr/>
                    <a:lstStyle/>
                    <a:p>
                      <a:pPr>
                        <a:lnSpc>
                          <a:spcPct val="100000"/>
                        </a:lnSpc>
                        <a:spcBef>
                          <a:spcPts val="300"/>
                        </a:spcBef>
                        <a:spcAft>
                          <a:spcPts val="300"/>
                        </a:spcAft>
                      </a:pPr>
                      <a:r>
                        <a:rPr lang="en-US" sz="1400" kern="100">
                          <a:effectLst/>
                        </a:rPr>
                        <a:t>Quantity Unit. Code</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dirty="0">
                          <a:effectLst/>
                        </a:rPr>
                        <a:t>String</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a:p>
                  </a:txBody>
                  <a:tcPr/>
                </a:tc>
                <a:extLst>
                  <a:ext uri="{0D108BD9-81ED-4DB2-BD59-A6C34878D82A}">
                    <a16:rowId xmlns:a16="http://schemas.microsoft.com/office/drawing/2014/main" val="3999809281"/>
                  </a:ext>
                </a:extLst>
              </a:tr>
              <a:tr h="89258">
                <a:tc vMerge="1">
                  <a:txBody>
                    <a:bodyPr/>
                    <a:lstStyle/>
                    <a:p>
                      <a:endParaRPr kumimoji="1" lang="ja-JP" altLang="en-US"/>
                    </a:p>
                  </a:txBody>
                  <a:tcPr/>
                </a:tc>
                <a:tc>
                  <a:txBody>
                    <a:bodyPr/>
                    <a:lstStyle/>
                    <a:p>
                      <a:pPr>
                        <a:lnSpc>
                          <a:spcPct val="100000"/>
                        </a:lnSpc>
                        <a:spcBef>
                          <a:spcPts val="300"/>
                        </a:spcBef>
                        <a:spcAft>
                          <a:spcPts val="300"/>
                        </a:spcAft>
                      </a:pPr>
                      <a:r>
                        <a:rPr lang="en-US" sz="1400" kern="100">
                          <a:effectLst/>
                        </a:rPr>
                        <a:t>Quantity Unit. Code List. Identifier</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dirty="0">
                          <a:effectLst/>
                        </a:rPr>
                        <a:t>String</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a:p>
                  </a:txBody>
                  <a:tcPr/>
                </a:tc>
                <a:extLst>
                  <a:ext uri="{0D108BD9-81ED-4DB2-BD59-A6C34878D82A}">
                    <a16:rowId xmlns:a16="http://schemas.microsoft.com/office/drawing/2014/main" val="85740547"/>
                  </a:ext>
                </a:extLst>
              </a:tr>
              <a:tr h="133887">
                <a:tc vMerge="1">
                  <a:txBody>
                    <a:bodyPr/>
                    <a:lstStyle/>
                    <a:p>
                      <a:endParaRPr kumimoji="1" lang="ja-JP" altLang="en-US"/>
                    </a:p>
                  </a:txBody>
                  <a:tcPr/>
                </a:tc>
                <a:tc>
                  <a:txBody>
                    <a:bodyPr/>
                    <a:lstStyle/>
                    <a:p>
                      <a:pPr>
                        <a:lnSpc>
                          <a:spcPct val="100000"/>
                        </a:lnSpc>
                        <a:spcBef>
                          <a:spcPts val="300"/>
                        </a:spcBef>
                        <a:spcAft>
                          <a:spcPts val="300"/>
                        </a:spcAft>
                      </a:pPr>
                      <a:r>
                        <a:rPr lang="en-US" sz="1400" kern="100">
                          <a:effectLst/>
                        </a:rPr>
                        <a:t>Quantity Unit. Code List Agency. Identifier</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dirty="0">
                          <a:effectLst/>
                        </a:rPr>
                        <a:t>String</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a:p>
                  </a:txBody>
                  <a:tcPr/>
                </a:tc>
                <a:extLst>
                  <a:ext uri="{0D108BD9-81ED-4DB2-BD59-A6C34878D82A}">
                    <a16:rowId xmlns:a16="http://schemas.microsoft.com/office/drawing/2014/main" val="2922078662"/>
                  </a:ext>
                </a:extLst>
              </a:tr>
              <a:tr h="44629">
                <a:tc rowSpan="5">
                  <a:txBody>
                    <a:bodyPr/>
                    <a:lstStyle/>
                    <a:p>
                      <a:pPr>
                        <a:lnSpc>
                          <a:spcPct val="100000"/>
                        </a:lnSpc>
                        <a:spcBef>
                          <a:spcPts val="300"/>
                        </a:spcBef>
                        <a:spcAft>
                          <a:spcPts val="300"/>
                        </a:spcAft>
                      </a:pPr>
                      <a:r>
                        <a:rPr lang="en-US" sz="1800" kern="100" dirty="0">
                          <a:solidFill>
                            <a:sysClr val="windowText" lastClr="000000"/>
                          </a:solidFill>
                          <a:effectLst/>
                        </a:rPr>
                        <a:t>Code</a:t>
                      </a:r>
                      <a:endParaRPr lang="ja-JP" sz="1800" kern="100" dirty="0">
                        <a:solidFill>
                          <a:sysClr val="windowText" lastClr="000000"/>
                        </a:solidFill>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a:effectLst/>
                        </a:rPr>
                        <a:t>Code. Content</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dirty="0">
                          <a:effectLst/>
                        </a:rPr>
                        <a:t>String</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5">
                  <a:txBody>
                    <a:bodyPr/>
                    <a:lstStyle/>
                    <a:p>
                      <a:pPr>
                        <a:lnSpc>
                          <a:spcPct val="100000"/>
                        </a:lnSpc>
                        <a:spcBef>
                          <a:spcPts val="300"/>
                        </a:spcBef>
                        <a:spcAft>
                          <a:spcPts val="300"/>
                        </a:spcAft>
                      </a:pPr>
                      <a:r>
                        <a:rPr lang="en-US" sz="1400" kern="100" dirty="0">
                          <a:effectLst/>
                        </a:rPr>
                        <a:t>Codes are used to specify allowed values in elements as well as for lists of options. Code is different from Identifier in that allowed values have standardized meanings that can be known by the recipient.</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3744775"/>
                  </a:ext>
                </a:extLst>
              </a:tr>
              <a:tr h="44629">
                <a:tc vMerge="1">
                  <a:txBody>
                    <a:bodyPr/>
                    <a:lstStyle/>
                    <a:p>
                      <a:endParaRPr kumimoji="1" lang="ja-JP" altLang="en-US"/>
                    </a:p>
                  </a:txBody>
                  <a:tcPr/>
                </a:tc>
                <a:tc>
                  <a:txBody>
                    <a:bodyPr/>
                    <a:lstStyle/>
                    <a:p>
                      <a:pPr>
                        <a:lnSpc>
                          <a:spcPct val="100000"/>
                        </a:lnSpc>
                        <a:spcBef>
                          <a:spcPts val="300"/>
                        </a:spcBef>
                        <a:spcAft>
                          <a:spcPts val="300"/>
                        </a:spcAft>
                      </a:pPr>
                      <a:r>
                        <a:rPr lang="en-US" sz="1400" kern="100">
                          <a:effectLst/>
                        </a:rPr>
                        <a:t>Code List. Identifier</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dirty="0">
                          <a:effectLst/>
                        </a:rPr>
                        <a:t>String</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a:p>
                  </a:txBody>
                  <a:tcPr/>
                </a:tc>
                <a:extLst>
                  <a:ext uri="{0D108BD9-81ED-4DB2-BD59-A6C34878D82A}">
                    <a16:rowId xmlns:a16="http://schemas.microsoft.com/office/drawing/2014/main" val="3555324856"/>
                  </a:ext>
                </a:extLst>
              </a:tr>
              <a:tr h="89258">
                <a:tc vMerge="1">
                  <a:txBody>
                    <a:bodyPr/>
                    <a:lstStyle/>
                    <a:p>
                      <a:endParaRPr kumimoji="1" lang="ja-JP" altLang="en-US"/>
                    </a:p>
                  </a:txBody>
                  <a:tcPr/>
                </a:tc>
                <a:tc>
                  <a:txBody>
                    <a:bodyPr/>
                    <a:lstStyle/>
                    <a:p>
                      <a:pPr>
                        <a:lnSpc>
                          <a:spcPct val="100000"/>
                        </a:lnSpc>
                        <a:spcBef>
                          <a:spcPts val="300"/>
                        </a:spcBef>
                        <a:spcAft>
                          <a:spcPts val="300"/>
                        </a:spcAft>
                      </a:pPr>
                      <a:r>
                        <a:rPr lang="en-US" sz="1400" kern="100">
                          <a:effectLst/>
                        </a:rPr>
                        <a:t>Code List. Agency. Identifier</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dirty="0">
                          <a:effectLst/>
                        </a:rPr>
                        <a:t>String</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a:p>
                  </a:txBody>
                  <a:tcPr/>
                </a:tc>
                <a:extLst>
                  <a:ext uri="{0D108BD9-81ED-4DB2-BD59-A6C34878D82A}">
                    <a16:rowId xmlns:a16="http://schemas.microsoft.com/office/drawing/2014/main" val="915030341"/>
                  </a:ext>
                </a:extLst>
              </a:tr>
              <a:tr h="133887">
                <a:tc vMerge="1">
                  <a:txBody>
                    <a:bodyPr/>
                    <a:lstStyle/>
                    <a:p>
                      <a:endParaRPr kumimoji="1" lang="ja-JP" altLang="en-US"/>
                    </a:p>
                  </a:txBody>
                  <a:tcPr/>
                </a:tc>
                <a:tc>
                  <a:txBody>
                    <a:bodyPr/>
                    <a:lstStyle/>
                    <a:p>
                      <a:pPr>
                        <a:lnSpc>
                          <a:spcPct val="100000"/>
                        </a:lnSpc>
                        <a:spcBef>
                          <a:spcPts val="300"/>
                        </a:spcBef>
                        <a:spcAft>
                          <a:spcPts val="300"/>
                        </a:spcAft>
                      </a:pPr>
                      <a:r>
                        <a:rPr lang="en-US" sz="1400" kern="100" dirty="0">
                          <a:effectLst/>
                        </a:rPr>
                        <a:t>Quantity Unit. Code List Agency. Identifier</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dirty="0">
                          <a:effectLst/>
                        </a:rPr>
                        <a:t>String</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a:p>
                  </a:txBody>
                  <a:tcPr/>
                </a:tc>
                <a:extLst>
                  <a:ext uri="{0D108BD9-81ED-4DB2-BD59-A6C34878D82A}">
                    <a16:rowId xmlns:a16="http://schemas.microsoft.com/office/drawing/2014/main" val="3660973324"/>
                  </a:ext>
                </a:extLst>
              </a:tr>
              <a:tr h="178516">
                <a:tc vMerge="1">
                  <a:txBody>
                    <a:bodyPr/>
                    <a:lstStyle/>
                    <a:p>
                      <a:endParaRPr kumimoji="1" lang="ja-JP" altLang="en-US"/>
                    </a:p>
                  </a:txBody>
                  <a:tcPr/>
                </a:tc>
                <a:tc>
                  <a:txBody>
                    <a:bodyPr/>
                    <a:lstStyle/>
                    <a:p>
                      <a:pPr>
                        <a:lnSpc>
                          <a:spcPct val="100000"/>
                        </a:lnSpc>
                        <a:spcBef>
                          <a:spcPts val="300"/>
                        </a:spcBef>
                        <a:spcAft>
                          <a:spcPts val="300"/>
                        </a:spcAft>
                      </a:pPr>
                      <a:r>
                        <a:rPr lang="en-US" sz="1400" kern="100" dirty="0">
                          <a:effectLst/>
                        </a:rPr>
                        <a:t>Code List. Version. Identifier</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dirty="0">
                          <a:effectLst/>
                        </a:rPr>
                        <a:t>String</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a:p>
                  </a:txBody>
                  <a:tcPr/>
                </a:tc>
                <a:extLst>
                  <a:ext uri="{0D108BD9-81ED-4DB2-BD59-A6C34878D82A}">
                    <a16:rowId xmlns:a16="http://schemas.microsoft.com/office/drawing/2014/main" val="1096187024"/>
                  </a:ext>
                </a:extLst>
              </a:tr>
            </a:tbl>
          </a:graphicData>
        </a:graphic>
      </p:graphicFrame>
    </p:spTree>
    <p:extLst>
      <p:ext uri="{BB962C8B-B14F-4D97-AF65-F5344CB8AC3E}">
        <p14:creationId xmlns:p14="http://schemas.microsoft.com/office/powerpoint/2010/main" val="1936077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7B112047-F656-4A8A-93A9-CCBE19DE84F0}"/>
              </a:ext>
            </a:extLst>
          </p:cNvPr>
          <p:cNvSpPr/>
          <p:nvPr/>
        </p:nvSpPr>
        <p:spPr>
          <a:xfrm>
            <a:off x="8388425" y="0"/>
            <a:ext cx="755576"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-4</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
        <p:nvSpPr>
          <p:cNvPr id="2" name="タイトル 1">
            <a:extLst>
              <a:ext uri="{FF2B5EF4-FFF2-40B4-BE49-F238E27FC236}">
                <a16:creationId xmlns:a16="http://schemas.microsoft.com/office/drawing/2014/main" id="{14E7BB3C-DB53-B44C-B908-7644E51A2A8B}"/>
              </a:ext>
            </a:extLst>
          </p:cNvPr>
          <p:cNvSpPr>
            <a:spLocks noGrp="1"/>
          </p:cNvSpPr>
          <p:nvPr>
            <p:ph type="title"/>
          </p:nvPr>
        </p:nvSpPr>
        <p:spPr/>
        <p:txBody>
          <a:bodyPr/>
          <a:lstStyle/>
          <a:p>
            <a:r>
              <a:rPr kumimoji="1" lang="en-US" altLang="ja-JP" b="1" dirty="0"/>
              <a:t>Semantic datatype (contd.)</a:t>
            </a:r>
            <a:endParaRPr kumimoji="1" lang="ja-JP" altLang="en-US" b="1" dirty="0"/>
          </a:p>
        </p:txBody>
      </p:sp>
      <p:graphicFrame>
        <p:nvGraphicFramePr>
          <p:cNvPr id="6" name="表 5">
            <a:extLst>
              <a:ext uri="{FF2B5EF4-FFF2-40B4-BE49-F238E27FC236}">
                <a16:creationId xmlns:a16="http://schemas.microsoft.com/office/drawing/2014/main" id="{66769914-0B21-004E-96FE-2DE197D295B3}"/>
              </a:ext>
            </a:extLst>
          </p:cNvPr>
          <p:cNvGraphicFramePr>
            <a:graphicFrameLocks noGrp="1"/>
          </p:cNvGraphicFramePr>
          <p:nvPr/>
        </p:nvGraphicFramePr>
        <p:xfrm>
          <a:off x="683568" y="909032"/>
          <a:ext cx="7776864" cy="4968240"/>
        </p:xfrm>
        <a:graphic>
          <a:graphicData uri="http://schemas.openxmlformats.org/drawingml/2006/table">
            <a:tbl>
              <a:tblPr firstRow="1" firstCol="1">
                <a:tableStyleId>{5C22544A-7EE6-4342-B048-85BDC9FD1C3A}</a:tableStyleId>
              </a:tblPr>
              <a:tblGrid>
                <a:gridCol w="1110980">
                  <a:extLst>
                    <a:ext uri="{9D8B030D-6E8A-4147-A177-3AD203B41FA5}">
                      <a16:colId xmlns:a16="http://schemas.microsoft.com/office/drawing/2014/main" val="3390785745"/>
                    </a:ext>
                  </a:extLst>
                </a:gridCol>
                <a:gridCol w="2444158">
                  <a:extLst>
                    <a:ext uri="{9D8B030D-6E8A-4147-A177-3AD203B41FA5}">
                      <a16:colId xmlns:a16="http://schemas.microsoft.com/office/drawing/2014/main" val="370074589"/>
                    </a:ext>
                  </a:extLst>
                </a:gridCol>
                <a:gridCol w="740654">
                  <a:extLst>
                    <a:ext uri="{9D8B030D-6E8A-4147-A177-3AD203B41FA5}">
                      <a16:colId xmlns:a16="http://schemas.microsoft.com/office/drawing/2014/main" val="2923878100"/>
                    </a:ext>
                  </a:extLst>
                </a:gridCol>
                <a:gridCol w="3481072">
                  <a:extLst>
                    <a:ext uri="{9D8B030D-6E8A-4147-A177-3AD203B41FA5}">
                      <a16:colId xmlns:a16="http://schemas.microsoft.com/office/drawing/2014/main" val="3384931850"/>
                    </a:ext>
                  </a:extLst>
                </a:gridCol>
              </a:tblGrid>
              <a:tr h="0">
                <a:tc>
                  <a:txBody>
                    <a:bodyPr/>
                    <a:lstStyle/>
                    <a:p>
                      <a:pPr algn="ctr">
                        <a:lnSpc>
                          <a:spcPct val="100000"/>
                        </a:lnSpc>
                        <a:spcBef>
                          <a:spcPts val="600"/>
                        </a:spcBef>
                        <a:spcAft>
                          <a:spcPts val="600"/>
                        </a:spcAft>
                      </a:pPr>
                      <a:r>
                        <a:rPr lang="en-US" sz="1600" kern="100" dirty="0">
                          <a:effectLst/>
                        </a:rPr>
                        <a:t>Semantic data type</a:t>
                      </a:r>
                      <a:endParaRPr lang="ja-JP" sz="1600" b="1"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5207" marR="5207" marT="0" marB="0" anchor="ctr">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800" kern="100" dirty="0">
                          <a:effectLst/>
                        </a:rPr>
                        <a:t>Component</a:t>
                      </a:r>
                      <a:endParaRPr lang="ja-JP" altLang="ja-JP" sz="1800" b="1" kern="100" dirty="0">
                        <a:effectLst/>
                        <a:latin typeface="Cambria" panose="02040503050406030204" pitchFamily="18" charset="0"/>
                        <a:ea typeface="ＭＳ 明朝" panose="02020609040205080304" pitchFamily="49" charset="-128"/>
                        <a:cs typeface="Cambria" panose="02040503050406030204" pitchFamily="18" charset="0"/>
                      </a:endParaRPr>
                    </a:p>
                  </a:txBody>
                  <a:tcPr>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Primitive Type</a:t>
                      </a:r>
                      <a:endParaRPr lang="ja-JP" sz="1400" b="1"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5207" marR="5207" marT="0" marB="0" anchor="ctr">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Description</a:t>
                      </a:r>
                      <a:endParaRPr lang="ja-JP" sz="1400" b="1"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5207" marR="5207" marT="0" marB="0" anchor="ctr">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600183506"/>
                  </a:ext>
                </a:extLst>
              </a:tr>
              <a:tr h="89258">
                <a:tc rowSpan="4">
                  <a:txBody>
                    <a:bodyPr/>
                    <a:lstStyle/>
                    <a:p>
                      <a:pPr>
                        <a:lnSpc>
                          <a:spcPct val="100000"/>
                        </a:lnSpc>
                        <a:spcBef>
                          <a:spcPts val="300"/>
                        </a:spcBef>
                        <a:spcAft>
                          <a:spcPts val="300"/>
                        </a:spcAft>
                      </a:pPr>
                      <a:r>
                        <a:rPr lang="en-US" sz="1800" kern="100" dirty="0">
                          <a:solidFill>
                            <a:sysClr val="windowText" lastClr="000000"/>
                          </a:solidFill>
                          <a:effectLst/>
                        </a:rPr>
                        <a:t>Identifier</a:t>
                      </a:r>
                      <a:endParaRPr lang="ja-JP" sz="1800" kern="100" dirty="0">
                        <a:solidFill>
                          <a:sysClr val="windowText" lastClr="000000"/>
                        </a:solidFill>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Identifier. Content</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dirty="0">
                          <a:effectLst/>
                        </a:rPr>
                        <a:t>String</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nSpc>
                          <a:spcPct val="100000"/>
                        </a:lnSpc>
                        <a:spcBef>
                          <a:spcPts val="300"/>
                        </a:spcBef>
                        <a:spcAft>
                          <a:spcPts val="300"/>
                        </a:spcAft>
                      </a:pPr>
                      <a:r>
                        <a:rPr lang="en-US" sz="1400" kern="100" dirty="0">
                          <a:effectLst/>
                        </a:rPr>
                        <a:t>Identifiers (IDs) are keys that are issued by the sender or recipient of a document or by a third party.</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9923865"/>
                  </a:ext>
                </a:extLst>
              </a:tr>
              <a:tr h="89258">
                <a:tc vMerge="1">
                  <a:txBody>
                    <a:bodyPr/>
                    <a:lstStyle/>
                    <a:p>
                      <a:endParaRPr kumimoji="1" lang="ja-JP" altLang="en-US"/>
                    </a:p>
                  </a:txBody>
                  <a:tcPr/>
                </a:tc>
                <a:tc>
                  <a:txBody>
                    <a:bodyPr/>
                    <a:lstStyle/>
                    <a:p>
                      <a:pPr>
                        <a:lnSpc>
                          <a:spcPct val="100000"/>
                        </a:lnSpc>
                        <a:spcBef>
                          <a:spcPts val="300"/>
                        </a:spcBef>
                        <a:spcAft>
                          <a:spcPts val="300"/>
                        </a:spcAft>
                      </a:pPr>
                      <a:r>
                        <a:rPr lang="en-US" sz="1400" kern="100" dirty="0">
                          <a:effectLst/>
                        </a:rPr>
                        <a:t>Identification Scheme. Identifier </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dirty="0">
                          <a:effectLst/>
                        </a:rPr>
                        <a:t>String</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a:p>
                  </a:txBody>
                  <a:tcPr/>
                </a:tc>
                <a:extLst>
                  <a:ext uri="{0D108BD9-81ED-4DB2-BD59-A6C34878D82A}">
                    <a16:rowId xmlns:a16="http://schemas.microsoft.com/office/drawing/2014/main" val="2230111213"/>
                  </a:ext>
                </a:extLst>
              </a:tr>
              <a:tr h="133887">
                <a:tc vMerge="1">
                  <a:txBody>
                    <a:bodyPr/>
                    <a:lstStyle/>
                    <a:p>
                      <a:endParaRPr kumimoji="1" lang="ja-JP" altLang="en-US"/>
                    </a:p>
                  </a:txBody>
                  <a:tcPr/>
                </a:tc>
                <a:tc>
                  <a:txBody>
                    <a:bodyPr/>
                    <a:lstStyle/>
                    <a:p>
                      <a:pPr>
                        <a:lnSpc>
                          <a:spcPct val="100000"/>
                        </a:lnSpc>
                        <a:spcBef>
                          <a:spcPts val="300"/>
                        </a:spcBef>
                        <a:spcAft>
                          <a:spcPts val="300"/>
                        </a:spcAft>
                      </a:pPr>
                      <a:r>
                        <a:rPr lang="en-US" sz="1400" kern="100" dirty="0">
                          <a:effectLst/>
                        </a:rPr>
                        <a:t>Identification Scheme Agency. Identifier</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dirty="0">
                          <a:effectLst/>
                        </a:rPr>
                        <a:t>String</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a:p>
                  </a:txBody>
                  <a:tcPr/>
                </a:tc>
                <a:extLst>
                  <a:ext uri="{0D108BD9-81ED-4DB2-BD59-A6C34878D82A}">
                    <a16:rowId xmlns:a16="http://schemas.microsoft.com/office/drawing/2014/main" val="1652624343"/>
                  </a:ext>
                </a:extLst>
              </a:tr>
              <a:tr h="133887">
                <a:tc vMerge="1">
                  <a:txBody>
                    <a:bodyPr/>
                    <a:lstStyle/>
                    <a:p>
                      <a:endParaRPr kumimoji="1" lang="ja-JP" altLang="en-US"/>
                    </a:p>
                  </a:txBody>
                  <a:tcPr/>
                </a:tc>
                <a:tc>
                  <a:txBody>
                    <a:bodyPr/>
                    <a:lstStyle/>
                    <a:p>
                      <a:pPr>
                        <a:lnSpc>
                          <a:spcPct val="100000"/>
                        </a:lnSpc>
                        <a:spcBef>
                          <a:spcPts val="300"/>
                        </a:spcBef>
                        <a:spcAft>
                          <a:spcPts val="300"/>
                        </a:spcAft>
                      </a:pPr>
                      <a:r>
                        <a:rPr lang="en-US" sz="1400" kern="100" dirty="0">
                          <a:effectLst/>
                        </a:rPr>
                        <a:t>Identification Scheme. Version. Identifier</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dirty="0">
                          <a:effectLst/>
                        </a:rPr>
                        <a:t>String</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a:p>
                  </a:txBody>
                  <a:tcPr/>
                </a:tc>
                <a:extLst>
                  <a:ext uri="{0D108BD9-81ED-4DB2-BD59-A6C34878D82A}">
                    <a16:rowId xmlns:a16="http://schemas.microsoft.com/office/drawing/2014/main" val="2598474622"/>
                  </a:ext>
                </a:extLst>
              </a:tr>
              <a:tr h="0">
                <a:tc>
                  <a:txBody>
                    <a:bodyPr/>
                    <a:lstStyle/>
                    <a:p>
                      <a:pPr>
                        <a:lnSpc>
                          <a:spcPct val="100000"/>
                        </a:lnSpc>
                        <a:spcBef>
                          <a:spcPts val="300"/>
                        </a:spcBef>
                        <a:spcAft>
                          <a:spcPts val="300"/>
                        </a:spcAft>
                      </a:pPr>
                      <a:r>
                        <a:rPr lang="en-US" sz="1800" kern="100" dirty="0">
                          <a:solidFill>
                            <a:sysClr val="windowText" lastClr="000000"/>
                          </a:solidFill>
                          <a:effectLst/>
                        </a:rPr>
                        <a:t>Indicator </a:t>
                      </a:r>
                      <a:endParaRPr lang="ja-JP" sz="1800" kern="100" dirty="0">
                        <a:solidFill>
                          <a:sysClr val="windowText" lastClr="000000"/>
                        </a:solidFill>
                        <a:effectLst/>
                      </a:endParaRPr>
                    </a:p>
                    <a:p>
                      <a:pPr>
                        <a:lnSpc>
                          <a:spcPct val="100000"/>
                        </a:lnSpc>
                        <a:spcBef>
                          <a:spcPts val="300"/>
                        </a:spcBef>
                        <a:spcAft>
                          <a:spcPts val="300"/>
                        </a:spcAft>
                      </a:pPr>
                      <a:r>
                        <a:rPr lang="en-US" sz="1800" kern="100" dirty="0">
                          <a:solidFill>
                            <a:sysClr val="windowText" lastClr="000000"/>
                          </a:solidFill>
                          <a:effectLst/>
                        </a:rPr>
                        <a:t> </a:t>
                      </a:r>
                      <a:endParaRPr lang="ja-JP" sz="1800" kern="100" dirty="0">
                        <a:solidFill>
                          <a:sysClr val="windowText" lastClr="000000"/>
                        </a:solidFill>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Indicator. Content</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dirty="0">
                          <a:effectLst/>
                        </a:rPr>
                        <a:t>String</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A list of exactly two mutually exclusive values that express the only possible states of a Property.</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45280425"/>
                  </a:ext>
                </a:extLst>
              </a:tr>
              <a:tr h="357033">
                <a:tc>
                  <a:txBody>
                    <a:bodyPr/>
                    <a:lstStyle/>
                    <a:p>
                      <a:pPr>
                        <a:lnSpc>
                          <a:spcPct val="100000"/>
                        </a:lnSpc>
                        <a:spcBef>
                          <a:spcPts val="300"/>
                        </a:spcBef>
                        <a:spcAft>
                          <a:spcPts val="300"/>
                        </a:spcAft>
                      </a:pPr>
                      <a:r>
                        <a:rPr lang="en-US" sz="1800" kern="100" dirty="0">
                          <a:solidFill>
                            <a:sysClr val="windowText" lastClr="000000"/>
                          </a:solidFill>
                          <a:effectLst/>
                        </a:rPr>
                        <a:t>Date</a:t>
                      </a:r>
                      <a:endParaRPr lang="ja-JP" sz="1800" kern="100">
                        <a:solidFill>
                          <a:sysClr val="windowText" lastClr="000000"/>
                        </a:solidFill>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Date. Content</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dirty="0">
                          <a:effectLst/>
                        </a:rPr>
                        <a:t>Date</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Dates shall be in accordance with the " Complete representation of a calendar date" as specified by ISO 8601-1:2019, format YYYY-MM-DD.</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0565913"/>
                  </a:ext>
                </a:extLst>
              </a:tr>
              <a:tr h="357033">
                <a:tc>
                  <a:txBody>
                    <a:bodyPr/>
                    <a:lstStyle/>
                    <a:p>
                      <a:pPr>
                        <a:lnSpc>
                          <a:spcPct val="100000"/>
                        </a:lnSpc>
                        <a:spcBef>
                          <a:spcPts val="300"/>
                        </a:spcBef>
                        <a:spcAft>
                          <a:spcPts val="300"/>
                        </a:spcAft>
                      </a:pPr>
                      <a:r>
                        <a:rPr lang="en-US" sz="1800" kern="100" dirty="0">
                          <a:solidFill>
                            <a:sysClr val="windowText" lastClr="000000"/>
                          </a:solidFill>
                          <a:effectLst/>
                        </a:rPr>
                        <a:t>Time</a:t>
                      </a:r>
                      <a:endParaRPr lang="ja-JP" sz="1800" kern="100" dirty="0">
                        <a:solidFill>
                          <a:sysClr val="windowText" lastClr="000000"/>
                        </a:solidFill>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Time. Content</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dirty="0">
                          <a:effectLst/>
                        </a:rPr>
                        <a:t>Time</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Time shall be in accordance with the "Complete representation of a time of day" as specified by ISO 8601-1:2019, format </a:t>
                      </a:r>
                      <a:r>
                        <a:rPr lang="en-US" sz="1400" kern="100" dirty="0" err="1">
                          <a:effectLst/>
                        </a:rPr>
                        <a:t>hh:mm:ss</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2549782"/>
                  </a:ext>
                </a:extLst>
              </a:tr>
              <a:tr h="267775">
                <a:tc rowSpan="2">
                  <a:txBody>
                    <a:bodyPr/>
                    <a:lstStyle/>
                    <a:p>
                      <a:pPr>
                        <a:lnSpc>
                          <a:spcPct val="100000"/>
                        </a:lnSpc>
                        <a:spcBef>
                          <a:spcPts val="300"/>
                        </a:spcBef>
                        <a:spcAft>
                          <a:spcPts val="300"/>
                        </a:spcAft>
                      </a:pPr>
                      <a:r>
                        <a:rPr lang="en-US" sz="1800" kern="100" dirty="0">
                          <a:solidFill>
                            <a:sysClr val="windowText" lastClr="000000"/>
                          </a:solidFill>
                          <a:effectLst/>
                        </a:rPr>
                        <a:t>Text</a:t>
                      </a:r>
                      <a:endParaRPr lang="ja-JP" sz="1800" kern="100" dirty="0">
                        <a:solidFill>
                          <a:sysClr val="windowText" lastClr="000000"/>
                        </a:solidFill>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a:effectLst/>
                        </a:rPr>
                        <a:t>Text. Content</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dirty="0">
                          <a:effectLst/>
                        </a:rPr>
                        <a:t>String</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nSpc>
                          <a:spcPct val="100000"/>
                        </a:lnSpc>
                        <a:spcBef>
                          <a:spcPts val="300"/>
                        </a:spcBef>
                        <a:spcAft>
                          <a:spcPts val="300"/>
                        </a:spcAft>
                      </a:pPr>
                      <a:r>
                        <a:rPr lang="en-US" sz="1400" kern="100" dirty="0">
                          <a:effectLst/>
                        </a:rPr>
                        <a:t>Text is the actual wording of anything written or printed. Line breaks in the text may be present, and any line breaks should be preserved and respected by the receiver's system</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4246629"/>
                  </a:ext>
                </a:extLst>
              </a:tr>
              <a:tr h="133887">
                <a:tc vMerge="1">
                  <a:txBody>
                    <a:bodyPr/>
                    <a:lstStyle/>
                    <a:p>
                      <a:endParaRPr kumimoji="1" lang="ja-JP" altLang="en-US"/>
                    </a:p>
                  </a:txBody>
                  <a:tcPr/>
                </a:tc>
                <a:tc>
                  <a:txBody>
                    <a:bodyPr/>
                    <a:lstStyle/>
                    <a:p>
                      <a:pPr>
                        <a:lnSpc>
                          <a:spcPct val="100000"/>
                        </a:lnSpc>
                        <a:spcBef>
                          <a:spcPts val="300"/>
                        </a:spcBef>
                        <a:spcAft>
                          <a:spcPts val="300"/>
                        </a:spcAft>
                      </a:pPr>
                      <a:r>
                        <a:rPr lang="en-US" sz="1400" kern="100" dirty="0">
                          <a:effectLst/>
                        </a:rPr>
                        <a:t>Language. Identifier</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Bef>
                          <a:spcPts val="300"/>
                        </a:spcBef>
                        <a:spcAft>
                          <a:spcPts val="300"/>
                        </a:spcAft>
                      </a:pPr>
                      <a:r>
                        <a:rPr lang="en-US" sz="1400" kern="100" dirty="0">
                          <a:effectLst/>
                        </a:rPr>
                        <a:t>String</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a:p>
                  </a:txBody>
                  <a:tcPr/>
                </a:tc>
                <a:extLst>
                  <a:ext uri="{0D108BD9-81ED-4DB2-BD59-A6C34878D82A}">
                    <a16:rowId xmlns:a16="http://schemas.microsoft.com/office/drawing/2014/main" val="3081978310"/>
                  </a:ext>
                </a:extLst>
              </a:tr>
            </a:tbl>
          </a:graphicData>
        </a:graphic>
      </p:graphicFrame>
    </p:spTree>
    <p:extLst>
      <p:ext uri="{BB962C8B-B14F-4D97-AF65-F5344CB8AC3E}">
        <p14:creationId xmlns:p14="http://schemas.microsoft.com/office/powerpoint/2010/main" val="510115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4">
            <a:extLst>
              <a:ext uri="{FF2B5EF4-FFF2-40B4-BE49-F238E27FC236}">
                <a16:creationId xmlns:a16="http://schemas.microsoft.com/office/drawing/2014/main" id="{C7910357-BAD0-4723-B38C-78F6056A386F}"/>
              </a:ext>
            </a:extLst>
          </p:cNvPr>
          <p:cNvSpPr/>
          <p:nvPr/>
        </p:nvSpPr>
        <p:spPr>
          <a:xfrm>
            <a:off x="8388425" y="0"/>
            <a:ext cx="755576"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-4</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
        <p:nvSpPr>
          <p:cNvPr id="4" name="正方形/長方形 3">
            <a:extLst>
              <a:ext uri="{FF2B5EF4-FFF2-40B4-BE49-F238E27FC236}">
                <a16:creationId xmlns:a16="http://schemas.microsoft.com/office/drawing/2014/main" id="{1F190A9F-88ED-AD40-8B8C-7940AC4BC675}"/>
              </a:ext>
            </a:extLst>
          </p:cNvPr>
          <p:cNvSpPr/>
          <p:nvPr/>
        </p:nvSpPr>
        <p:spPr>
          <a:xfrm>
            <a:off x="683568" y="921239"/>
            <a:ext cx="8064896" cy="5787610"/>
          </a:xfrm>
          <a:prstGeom prst="rect">
            <a:avLst/>
          </a:prstGeom>
        </p:spPr>
        <p:txBody>
          <a:bodyPr wrap="square" lIns="90000" rIns="90000">
            <a:spAutoFit/>
          </a:bodyPr>
          <a:lstStyle/>
          <a:p>
            <a:pPr lvl="0" eaLnBrk="0" fontAlgn="base" hangingPunct="0">
              <a:lnSpc>
                <a:spcPts val="1800"/>
              </a:lnSpc>
              <a:spcBef>
                <a:spcPct val="0"/>
              </a:spcBef>
              <a:spcAft>
                <a:spcPct val="0"/>
              </a:spcAft>
            </a:pPr>
            <a:r>
              <a:rPr kumimoji="0" lang="ja-JP" altLang="ja-JP" dirty="0">
                <a:latin typeface="Arial" panose="020B0604020202020204" pitchFamily="34" charset="0"/>
                <a:ea typeface="ＭＳ 明朝" panose="02020609040205080304" pitchFamily="49" charset="-128"/>
                <a:cs typeface="Cambria" panose="02040503050406030204" pitchFamily="18" charset="0"/>
              </a:rPr>
              <a:t>The </a:t>
            </a:r>
            <a:r>
              <a:rPr kumimoji="0" lang="ja-JP" altLang="ja-JP" b="1" dirty="0">
                <a:latin typeface="Arial" panose="020B0604020202020204" pitchFamily="34" charset="0"/>
                <a:ea typeface="ＭＳ 明朝" panose="02020609040205080304" pitchFamily="49" charset="-128"/>
                <a:cs typeface="Cambria" panose="02040503050406030204" pitchFamily="18" charset="0"/>
              </a:rPr>
              <a:t>Business Information Entity naming rules </a:t>
            </a:r>
            <a:r>
              <a:rPr kumimoji="0" lang="ja-JP" altLang="ja-JP" dirty="0">
                <a:latin typeface="Arial" panose="020B0604020202020204" pitchFamily="34" charset="0"/>
                <a:ea typeface="ＭＳ 明朝" panose="02020609040205080304" pitchFamily="49" charset="-128"/>
                <a:cs typeface="Cambria" panose="02040503050406030204" pitchFamily="18" charset="0"/>
              </a:rPr>
              <a:t>are also based on the following concepts as defined in</a:t>
            </a:r>
            <a:r>
              <a:rPr kumimoji="0" lang="en-US" altLang="ja-JP" dirty="0">
                <a:latin typeface="Arial" panose="020B0604020202020204" pitchFamily="34" charset="0"/>
                <a:ea typeface="ＭＳ 明朝" panose="02020609040205080304" pitchFamily="49" charset="-128"/>
                <a:cs typeface="Cambria" panose="02040503050406030204" pitchFamily="18" charset="0"/>
              </a:rPr>
              <a:t> </a:t>
            </a:r>
            <a:r>
              <a:rPr kumimoji="0" lang="ja-JP" altLang="ja-JP" dirty="0">
                <a:latin typeface="Arial" panose="020B0604020202020204" pitchFamily="34" charset="0"/>
                <a:ea typeface="ＭＳ 明朝" panose="02020609040205080304" pitchFamily="49" charset="-128"/>
                <a:cs typeface="Cambria" panose="02040503050406030204" pitchFamily="18" charset="0"/>
              </a:rPr>
              <a:t>ISO15000-5. </a:t>
            </a:r>
            <a:endParaRPr kumimoji="0" lang="ja-JP" altLang="ja-JP" sz="1200" dirty="0">
              <a:latin typeface="Arial" panose="020B0604020202020204" pitchFamily="34" charset="0"/>
            </a:endParaRPr>
          </a:p>
          <a:p>
            <a:pPr lvl="0" eaLnBrk="0" fontAlgn="base" hangingPunct="0">
              <a:lnSpc>
                <a:spcPts val="2000"/>
              </a:lnSpc>
              <a:spcBef>
                <a:spcPct val="0"/>
              </a:spcBef>
              <a:spcAft>
                <a:spcPct val="0"/>
              </a:spcAft>
            </a:pPr>
            <a:r>
              <a:rPr kumimoji="0" lang="ja-JP" altLang="ja-JP" dirty="0">
                <a:latin typeface="Arial" panose="020B0604020202020204" pitchFamily="34" charset="0"/>
                <a:ea typeface="ＭＳ 明朝" panose="02020609040205080304" pitchFamily="49" charset="-128"/>
                <a:cs typeface="Cambria" panose="02040503050406030204" pitchFamily="18" charset="0"/>
              </a:rPr>
              <a:t>— </a:t>
            </a:r>
            <a:r>
              <a:rPr kumimoji="0" lang="ja-JP" altLang="ja-JP" sz="2000" b="1" dirty="0">
                <a:latin typeface="Arial" panose="020B0604020202020204" pitchFamily="34" charset="0"/>
                <a:ea typeface="ＭＳ 明朝" panose="02020609040205080304" pitchFamily="49" charset="-128"/>
                <a:cs typeface="Cambria" panose="02040503050406030204" pitchFamily="18" charset="0"/>
              </a:rPr>
              <a:t>Object Class</a:t>
            </a:r>
            <a:r>
              <a:rPr kumimoji="0" lang="ja-JP" altLang="ja-JP" dirty="0">
                <a:latin typeface="Arial" panose="020B0604020202020204" pitchFamily="34" charset="0"/>
                <a:ea typeface="ＭＳ 明朝" panose="02020609040205080304" pitchFamily="49" charset="-128"/>
                <a:cs typeface="Cambria" panose="02040503050406030204" pitchFamily="18" charset="0"/>
              </a:rPr>
              <a:t>: this represents the logical data grouping or aggregation (in a logical data model) to</a:t>
            </a:r>
            <a:r>
              <a:rPr kumimoji="0" lang="en-US" altLang="ja-JP" dirty="0">
                <a:latin typeface="Arial" panose="020B0604020202020204" pitchFamily="34" charset="0"/>
                <a:ea typeface="ＭＳ 明朝" panose="02020609040205080304" pitchFamily="49" charset="-128"/>
                <a:cs typeface="Cambria" panose="02040503050406030204" pitchFamily="18" charset="0"/>
              </a:rPr>
              <a:t> </a:t>
            </a:r>
            <a:r>
              <a:rPr kumimoji="0" lang="ja-JP" altLang="ja-JP" dirty="0">
                <a:latin typeface="Arial" panose="020B0604020202020204" pitchFamily="34" charset="0"/>
                <a:ea typeface="ＭＳ 明朝" panose="02020609040205080304" pitchFamily="49" charset="-128"/>
                <a:cs typeface="Cambria" panose="02040503050406030204" pitchFamily="18" charset="0"/>
              </a:rPr>
              <a:t>which a data element belongs. The Object Class is expressed as an Object Class Term. The Object</a:t>
            </a:r>
            <a:r>
              <a:rPr kumimoji="0" lang="en-US" altLang="ja-JP" dirty="0">
                <a:latin typeface="Arial" panose="020B0604020202020204" pitchFamily="34" charset="0"/>
                <a:ea typeface="ＭＳ 明朝" panose="02020609040205080304" pitchFamily="49" charset="-128"/>
                <a:cs typeface="Cambria" panose="02040503050406030204" pitchFamily="18" charset="0"/>
              </a:rPr>
              <a:t> </a:t>
            </a:r>
            <a:r>
              <a:rPr kumimoji="0" lang="ja-JP" altLang="ja-JP" dirty="0">
                <a:latin typeface="Arial" panose="020B0604020202020204" pitchFamily="34" charset="0"/>
                <a:ea typeface="ＭＳ 明朝" panose="02020609040205080304" pitchFamily="49" charset="-128"/>
                <a:cs typeface="Cambria" panose="02040503050406030204" pitchFamily="18" charset="0"/>
              </a:rPr>
              <a:t>Class is thus the part of a Business Information Entity's Dictionary Entry Name that represents an</a:t>
            </a:r>
            <a:r>
              <a:rPr kumimoji="0" lang="en-US" altLang="ja-JP" dirty="0">
                <a:latin typeface="Arial" panose="020B0604020202020204" pitchFamily="34" charset="0"/>
                <a:ea typeface="ＭＳ 明朝" panose="02020609040205080304" pitchFamily="49" charset="-128"/>
                <a:cs typeface="Cambria" panose="02040503050406030204" pitchFamily="18" charset="0"/>
              </a:rPr>
              <a:t> </a:t>
            </a:r>
            <a:r>
              <a:rPr kumimoji="0" lang="ja-JP" altLang="ja-JP" dirty="0">
                <a:latin typeface="Arial" panose="020B0604020202020204" pitchFamily="34" charset="0"/>
                <a:ea typeface="ＭＳ 明朝" panose="02020609040205080304" pitchFamily="49" charset="-128"/>
                <a:cs typeface="Cambria" panose="02040503050406030204" pitchFamily="18" charset="0"/>
              </a:rPr>
              <a:t>activity or object in a specific Context. Object Classes have explicit boundaries and </a:t>
            </a:r>
            <a:r>
              <a:rPr kumimoji="0" lang="en-US" altLang="ja-JP" dirty="0">
                <a:latin typeface="Arial" panose="020B0604020202020204" pitchFamily="34" charset="0"/>
                <a:ea typeface="ＭＳ 明朝" panose="02020609040205080304" pitchFamily="49" charset="-128"/>
                <a:cs typeface="Cambria" panose="02040503050406030204" pitchFamily="18" charset="0"/>
              </a:rPr>
              <a:t>meaning,</a:t>
            </a:r>
            <a:r>
              <a:rPr kumimoji="0" lang="ja-JP" altLang="ja-JP" dirty="0">
                <a:latin typeface="Arial" panose="020B0604020202020204" pitchFamily="34" charset="0"/>
                <a:ea typeface="ＭＳ 明朝" panose="02020609040205080304" pitchFamily="49" charset="-128"/>
                <a:cs typeface="Cambria" panose="02040503050406030204" pitchFamily="18" charset="0"/>
              </a:rPr>
              <a:t> and</a:t>
            </a:r>
            <a:r>
              <a:rPr kumimoji="0" lang="en-US" altLang="ja-JP" dirty="0">
                <a:latin typeface="Arial" panose="020B0604020202020204" pitchFamily="34" charset="0"/>
                <a:ea typeface="ＭＳ 明朝" panose="02020609040205080304" pitchFamily="49" charset="-128"/>
                <a:cs typeface="Cambria" panose="02040503050406030204" pitchFamily="18" charset="0"/>
              </a:rPr>
              <a:t> </a:t>
            </a:r>
            <a:r>
              <a:rPr kumimoji="0" lang="ja-JP" altLang="ja-JP" dirty="0">
                <a:latin typeface="Arial" panose="020B0604020202020204" pitchFamily="34" charset="0"/>
                <a:ea typeface="ＭＳ 明朝" panose="02020609040205080304" pitchFamily="49" charset="-128"/>
                <a:cs typeface="Cambria" panose="02040503050406030204" pitchFamily="18" charset="0"/>
              </a:rPr>
              <a:t>their Properties and behaviour follow the same rules.</a:t>
            </a:r>
            <a:endParaRPr kumimoji="0" lang="ja-JP" altLang="ja-JP" sz="1200" dirty="0">
              <a:latin typeface="Arial" panose="020B0604020202020204" pitchFamily="34" charset="0"/>
            </a:endParaRPr>
          </a:p>
          <a:p>
            <a:pPr lvl="0" eaLnBrk="0" fontAlgn="base" hangingPunct="0">
              <a:lnSpc>
                <a:spcPts val="2000"/>
              </a:lnSpc>
              <a:spcBef>
                <a:spcPct val="0"/>
              </a:spcBef>
              <a:spcAft>
                <a:spcPct val="0"/>
              </a:spcAft>
            </a:pPr>
            <a:r>
              <a:rPr kumimoji="0" lang="ja-JP" altLang="ja-JP" dirty="0">
                <a:latin typeface="Arial" panose="020B0604020202020204" pitchFamily="34" charset="0"/>
                <a:ea typeface="ＭＳ 明朝" panose="02020609040205080304" pitchFamily="49" charset="-128"/>
                <a:cs typeface="Cambria" panose="02040503050406030204" pitchFamily="18" charset="0"/>
              </a:rPr>
              <a:t>— </a:t>
            </a:r>
            <a:r>
              <a:rPr kumimoji="0" lang="ja-JP" altLang="ja-JP" sz="2000" b="1" dirty="0">
                <a:latin typeface="Arial" panose="020B0604020202020204" pitchFamily="34" charset="0"/>
                <a:ea typeface="ＭＳ 明朝" panose="02020609040205080304" pitchFamily="49" charset="-128"/>
                <a:cs typeface="Cambria" panose="02040503050406030204" pitchFamily="18" charset="0"/>
              </a:rPr>
              <a:t>Property Term</a:t>
            </a:r>
            <a:r>
              <a:rPr kumimoji="0" lang="ja-JP" altLang="ja-JP" dirty="0">
                <a:latin typeface="Arial" panose="020B0604020202020204" pitchFamily="34" charset="0"/>
                <a:ea typeface="ＭＳ 明朝" panose="02020609040205080304" pitchFamily="49" charset="-128"/>
                <a:cs typeface="Cambria" panose="02040503050406030204" pitchFamily="18" charset="0"/>
              </a:rPr>
              <a:t>: this represents the distinguishing characteristic or Property of the Object Class and</a:t>
            </a:r>
            <a:r>
              <a:rPr kumimoji="0" lang="en-US" altLang="ja-JP" dirty="0">
                <a:latin typeface="Arial" panose="020B0604020202020204" pitchFamily="34" charset="0"/>
                <a:ea typeface="ＭＳ 明朝" panose="02020609040205080304" pitchFamily="49" charset="-128"/>
                <a:cs typeface="Cambria" panose="02040503050406030204" pitchFamily="18" charset="0"/>
              </a:rPr>
              <a:t> </a:t>
            </a:r>
            <a:r>
              <a:rPr kumimoji="0" lang="ja-JP" altLang="ja-JP" dirty="0">
                <a:latin typeface="Arial" panose="020B0604020202020204" pitchFamily="34" charset="0"/>
                <a:ea typeface="ＭＳ 明朝" panose="02020609040205080304" pitchFamily="49" charset="-128"/>
                <a:cs typeface="Cambria" panose="02040503050406030204" pitchFamily="18" charset="0"/>
              </a:rPr>
              <a:t>shall occur naturally in the definition.</a:t>
            </a:r>
            <a:endParaRPr kumimoji="0" lang="ja-JP" altLang="ja-JP" sz="1200" dirty="0">
              <a:latin typeface="Arial" panose="020B0604020202020204" pitchFamily="34" charset="0"/>
            </a:endParaRPr>
          </a:p>
          <a:p>
            <a:pPr lvl="0" eaLnBrk="0" fontAlgn="base" hangingPunct="0">
              <a:lnSpc>
                <a:spcPts val="2000"/>
              </a:lnSpc>
              <a:spcBef>
                <a:spcPct val="0"/>
              </a:spcBef>
              <a:spcAft>
                <a:spcPct val="0"/>
              </a:spcAft>
            </a:pPr>
            <a:r>
              <a:rPr kumimoji="0" lang="ja-JP" altLang="ja-JP" dirty="0">
                <a:latin typeface="Arial" panose="020B0604020202020204" pitchFamily="34" charset="0"/>
                <a:ea typeface="ＭＳ 明朝" panose="02020609040205080304" pitchFamily="49" charset="-128"/>
                <a:cs typeface="Cambria" panose="02040503050406030204" pitchFamily="18" charset="0"/>
              </a:rPr>
              <a:t>— </a:t>
            </a:r>
            <a:r>
              <a:rPr kumimoji="0" lang="ja-JP" altLang="ja-JP" sz="2000" b="1" dirty="0">
                <a:latin typeface="Arial" panose="020B0604020202020204" pitchFamily="34" charset="0"/>
                <a:ea typeface="ＭＳ 明朝" panose="02020609040205080304" pitchFamily="49" charset="-128"/>
                <a:cs typeface="Cambria" panose="02040503050406030204" pitchFamily="18" charset="0"/>
              </a:rPr>
              <a:t>Representation Term</a:t>
            </a:r>
            <a:r>
              <a:rPr kumimoji="0" lang="ja-JP" altLang="ja-JP" dirty="0">
                <a:latin typeface="Arial" panose="020B0604020202020204" pitchFamily="34" charset="0"/>
                <a:ea typeface="ＭＳ 明朝" panose="02020609040205080304" pitchFamily="49" charset="-128"/>
                <a:cs typeface="Cambria" panose="02040503050406030204" pitchFamily="18" charset="0"/>
              </a:rPr>
              <a:t>: an element of the Business Information Entity name which describes the form</a:t>
            </a:r>
            <a:r>
              <a:rPr kumimoji="0" lang="en-US" altLang="ja-JP" dirty="0">
                <a:latin typeface="Arial" panose="020B0604020202020204" pitchFamily="34" charset="0"/>
                <a:ea typeface="ＭＳ 明朝" panose="02020609040205080304" pitchFamily="49" charset="-128"/>
                <a:cs typeface="Cambria" panose="02040503050406030204" pitchFamily="18" charset="0"/>
              </a:rPr>
              <a:t> </a:t>
            </a:r>
            <a:r>
              <a:rPr kumimoji="0" lang="ja-JP" altLang="ja-JP" dirty="0">
                <a:latin typeface="Arial" panose="020B0604020202020204" pitchFamily="34" charset="0"/>
                <a:ea typeface="ＭＳ 明朝" panose="02020609040205080304" pitchFamily="49" charset="-128"/>
                <a:cs typeface="Cambria" panose="02040503050406030204" pitchFamily="18" charset="0"/>
              </a:rPr>
              <a:t>in which the Business Information Entity is represented.</a:t>
            </a:r>
            <a:endParaRPr kumimoji="0" lang="ja-JP" altLang="ja-JP" sz="1200" dirty="0">
              <a:latin typeface="Arial" panose="020B0604020202020204" pitchFamily="34" charset="0"/>
            </a:endParaRPr>
          </a:p>
          <a:p>
            <a:pPr lvl="0" eaLnBrk="0" fontAlgn="base" hangingPunct="0">
              <a:lnSpc>
                <a:spcPts val="2000"/>
              </a:lnSpc>
              <a:spcBef>
                <a:spcPct val="0"/>
              </a:spcBef>
              <a:spcAft>
                <a:spcPct val="0"/>
              </a:spcAft>
            </a:pPr>
            <a:r>
              <a:rPr kumimoji="0" lang="ja-JP" altLang="ja-JP" dirty="0">
                <a:latin typeface="Arial" panose="020B0604020202020204" pitchFamily="34" charset="0"/>
                <a:ea typeface="ＭＳ 明朝" panose="02020609040205080304" pitchFamily="49" charset="-128"/>
                <a:cs typeface="Cambria" panose="02040503050406030204" pitchFamily="18" charset="0"/>
              </a:rPr>
              <a:t>— </a:t>
            </a:r>
            <a:r>
              <a:rPr kumimoji="0" lang="ja-JP" altLang="ja-JP" sz="2000" dirty="0">
                <a:latin typeface="Arial" panose="020B0604020202020204" pitchFamily="34" charset="0"/>
                <a:ea typeface="ＭＳ 明朝" panose="02020609040205080304" pitchFamily="49" charset="-128"/>
                <a:cs typeface="Cambria" panose="02040503050406030204" pitchFamily="18" charset="0"/>
              </a:rPr>
              <a:t>Qualifier Term</a:t>
            </a:r>
            <a:r>
              <a:rPr kumimoji="0" lang="ja-JP" altLang="ja-JP" dirty="0">
                <a:latin typeface="Arial" panose="020B0604020202020204" pitchFamily="34" charset="0"/>
                <a:ea typeface="ＭＳ 明朝" panose="02020609040205080304" pitchFamily="49" charset="-128"/>
                <a:cs typeface="Cambria" panose="02040503050406030204" pitchFamily="18" charset="0"/>
              </a:rPr>
              <a:t>: a word or words which help define and differentiate a </a:t>
            </a:r>
            <a:r>
              <a:rPr kumimoji="0" lang="en-US" altLang="ja-JP" dirty="0">
                <a:latin typeface="Arial" panose="020B0604020202020204" pitchFamily="34" charset="0"/>
                <a:ea typeface="ＭＳ 明朝" panose="02020609040205080304" pitchFamily="49" charset="-128"/>
                <a:cs typeface="Cambria" panose="02040503050406030204" pitchFamily="18" charset="0"/>
              </a:rPr>
              <a:t>b</a:t>
            </a:r>
            <a:r>
              <a:rPr kumimoji="0" lang="ja-JP" altLang="ja-JP" dirty="0">
                <a:latin typeface="Arial" panose="020B0604020202020204" pitchFamily="34" charset="0"/>
                <a:ea typeface="ＭＳ 明朝" panose="02020609040205080304" pitchFamily="49" charset="-128"/>
                <a:cs typeface="Cambria" panose="02040503050406030204" pitchFamily="18" charset="0"/>
              </a:rPr>
              <a:t>usiness </a:t>
            </a:r>
            <a:r>
              <a:rPr kumimoji="0" lang="en-US" altLang="ja-JP" dirty="0" err="1">
                <a:latin typeface="Arial" panose="020B0604020202020204" pitchFamily="34" charset="0"/>
                <a:ea typeface="ＭＳ 明朝" panose="02020609040205080304" pitchFamily="49" charset="-128"/>
                <a:cs typeface="Cambria" panose="02040503050406030204" pitchFamily="18" charset="0"/>
              </a:rPr>
              <a:t>i</a:t>
            </a:r>
            <a:r>
              <a:rPr kumimoji="0" lang="ja-JP" altLang="ja-JP" dirty="0">
                <a:latin typeface="Arial" panose="020B0604020202020204" pitchFamily="34" charset="0"/>
                <a:ea typeface="ＭＳ 明朝" panose="02020609040205080304" pitchFamily="49" charset="-128"/>
                <a:cs typeface="Cambria" panose="02040503050406030204" pitchFamily="18" charset="0"/>
              </a:rPr>
              <a:t>nformation</a:t>
            </a:r>
            <a:r>
              <a:rPr kumimoji="0" lang="en-US" altLang="ja-JP" dirty="0">
                <a:latin typeface="Arial" panose="020B0604020202020204" pitchFamily="34" charset="0"/>
                <a:ea typeface="ＭＳ 明朝" panose="02020609040205080304" pitchFamily="49" charset="-128"/>
                <a:cs typeface="Cambria" panose="02040503050406030204" pitchFamily="18" charset="0"/>
              </a:rPr>
              <a:t> next table </a:t>
            </a:r>
            <a:r>
              <a:rPr kumimoji="0" lang="ja-JP" altLang="ja-JP" dirty="0">
                <a:latin typeface="Arial" panose="020B0604020202020204" pitchFamily="34" charset="0"/>
                <a:ea typeface="ＭＳ 明朝" panose="02020609040205080304" pitchFamily="49" charset="-128"/>
                <a:cs typeface="Cambria" panose="02040503050406030204" pitchFamily="18" charset="0"/>
              </a:rPr>
              <a:t>provides a list of permissible </a:t>
            </a:r>
            <a:r>
              <a:rPr kumimoji="0" lang="en-US" altLang="ja-JP" dirty="0">
                <a:latin typeface="Arial" panose="020B0604020202020204" pitchFamily="34" charset="0"/>
                <a:ea typeface="ＭＳ 明朝" panose="02020609040205080304" pitchFamily="49" charset="-128"/>
                <a:cs typeface="Cambria" panose="02040503050406030204" pitchFamily="18" charset="0"/>
              </a:rPr>
              <a:t>r</a:t>
            </a:r>
            <a:r>
              <a:rPr kumimoji="0" lang="ja-JP" altLang="ja-JP" dirty="0">
                <a:latin typeface="Arial" panose="020B0604020202020204" pitchFamily="34" charset="0"/>
                <a:ea typeface="ＭＳ 明朝" panose="02020609040205080304" pitchFamily="49" charset="-128"/>
                <a:cs typeface="Cambria" panose="02040503050406030204" pitchFamily="18" charset="0"/>
              </a:rPr>
              <a:t>epresentation </a:t>
            </a:r>
            <a:r>
              <a:rPr kumimoji="0" lang="en-US" altLang="ja-JP" dirty="0">
                <a:latin typeface="Arial" panose="020B0604020202020204" pitchFamily="34" charset="0"/>
                <a:ea typeface="ＭＳ 明朝" panose="02020609040205080304" pitchFamily="49" charset="-128"/>
                <a:cs typeface="Cambria" panose="02040503050406030204" pitchFamily="18" charset="0"/>
              </a:rPr>
              <a:t>t</a:t>
            </a:r>
            <a:r>
              <a:rPr kumimoji="0" lang="ja-JP" altLang="ja-JP" dirty="0">
                <a:latin typeface="Arial" panose="020B0604020202020204" pitchFamily="34" charset="0"/>
                <a:ea typeface="ＭＳ 明朝" panose="02020609040205080304" pitchFamily="49" charset="-128"/>
                <a:cs typeface="Cambria" panose="02040503050406030204" pitchFamily="18" charset="0"/>
              </a:rPr>
              <a:t>erms. </a:t>
            </a:r>
            <a:endParaRPr kumimoji="0" lang="en-US" altLang="ja-JP" dirty="0">
              <a:latin typeface="Arial" panose="020B0604020202020204" pitchFamily="34" charset="0"/>
              <a:ea typeface="ＭＳ 明朝" panose="02020609040205080304" pitchFamily="49" charset="-128"/>
              <a:cs typeface="Cambria" panose="02040503050406030204" pitchFamily="18" charset="0"/>
            </a:endParaRPr>
          </a:p>
          <a:p>
            <a:pPr lvl="0" eaLnBrk="0" fontAlgn="base" hangingPunct="0">
              <a:lnSpc>
                <a:spcPts val="1800"/>
              </a:lnSpc>
              <a:spcBef>
                <a:spcPct val="0"/>
              </a:spcBef>
              <a:spcAft>
                <a:spcPct val="0"/>
              </a:spcAft>
            </a:pPr>
            <a:endParaRPr kumimoji="0" lang="ja-JP" altLang="ja-JP" sz="1200" dirty="0">
              <a:latin typeface="Arial" panose="020B0604020202020204" pitchFamily="34" charset="0"/>
            </a:endParaRPr>
          </a:p>
          <a:p>
            <a:pPr lvl="0" eaLnBrk="0" fontAlgn="base" hangingPunct="0">
              <a:lnSpc>
                <a:spcPts val="1800"/>
              </a:lnSpc>
              <a:spcBef>
                <a:spcPct val="0"/>
              </a:spcBef>
              <a:spcAft>
                <a:spcPct val="0"/>
              </a:spcAft>
            </a:pPr>
            <a:r>
              <a:rPr kumimoji="0" lang="ja-JP" altLang="ja-JP" dirty="0">
                <a:latin typeface="Arial" panose="020B0604020202020204" pitchFamily="34" charset="0"/>
                <a:ea typeface="ＭＳ 明朝" panose="02020609040205080304" pitchFamily="49" charset="-128"/>
                <a:cs typeface="Cambria" panose="02040503050406030204" pitchFamily="18" charset="0"/>
              </a:rPr>
              <a:t>The Dictionary Entry Name shall consist of the following components in the specified order:</a:t>
            </a:r>
            <a:endParaRPr kumimoji="0" lang="ja-JP" altLang="ja-JP" sz="1200" dirty="0">
              <a:latin typeface="Arial" panose="020B0604020202020204" pitchFamily="34" charset="0"/>
            </a:endParaRPr>
          </a:p>
          <a:p>
            <a:pPr lvl="0" eaLnBrk="0" fontAlgn="base" hangingPunct="0">
              <a:lnSpc>
                <a:spcPts val="1800"/>
              </a:lnSpc>
              <a:spcBef>
                <a:spcPct val="0"/>
              </a:spcBef>
              <a:spcAft>
                <a:spcPct val="0"/>
              </a:spcAft>
            </a:pPr>
            <a:r>
              <a:rPr kumimoji="0" lang="ja-JP" altLang="ja-JP" dirty="0">
                <a:latin typeface="Cambria" panose="02040503050406030204" pitchFamily="18" charset="0"/>
                <a:ea typeface="ＭＳ 明朝" panose="02020609040205080304" pitchFamily="49" charset="-128"/>
                <a:cs typeface="Cambria" panose="02040503050406030204" pitchFamily="18" charset="0"/>
              </a:rPr>
              <a:t>—</a:t>
            </a:r>
            <a:r>
              <a:rPr kumimoji="0" lang="ja-JP" altLang="ja-JP" dirty="0">
                <a:ea typeface="ＭＳ 明朝" panose="02020609040205080304" pitchFamily="49" charset="-128"/>
                <a:cs typeface="Cambria" panose="02040503050406030204" pitchFamily="18" charset="0"/>
              </a:rPr>
              <a:t> the </a:t>
            </a:r>
            <a:r>
              <a:rPr kumimoji="0" lang="ja-JP" altLang="ja-JP" b="1" dirty="0">
                <a:ea typeface="ＭＳ 明朝" panose="02020609040205080304" pitchFamily="49" charset="-128"/>
                <a:cs typeface="Cambria" panose="02040503050406030204" pitchFamily="18" charset="0"/>
              </a:rPr>
              <a:t>Object Class Term </a:t>
            </a:r>
            <a:r>
              <a:rPr kumimoji="0" lang="ja-JP" altLang="ja-JP" dirty="0">
                <a:ea typeface="ＭＳ 明朝" panose="02020609040205080304" pitchFamily="49" charset="-128"/>
                <a:cs typeface="Cambria" panose="02040503050406030204" pitchFamily="18" charset="0"/>
              </a:rPr>
              <a:t>of the corresponding Basic Core Component;</a:t>
            </a:r>
            <a:endParaRPr kumimoji="0" lang="ja-JP" altLang="ja-JP" sz="1200" dirty="0">
              <a:latin typeface="Arial" panose="020B0604020202020204" pitchFamily="34" charset="0"/>
            </a:endParaRPr>
          </a:p>
          <a:p>
            <a:pPr lvl="0" eaLnBrk="0" fontAlgn="base" hangingPunct="0">
              <a:lnSpc>
                <a:spcPts val="1800"/>
              </a:lnSpc>
              <a:spcBef>
                <a:spcPct val="0"/>
              </a:spcBef>
              <a:spcAft>
                <a:spcPct val="0"/>
              </a:spcAft>
            </a:pPr>
            <a:r>
              <a:rPr kumimoji="0" lang="ja-JP" altLang="ja-JP" dirty="0">
                <a:latin typeface="Cambria" panose="02040503050406030204" pitchFamily="18" charset="0"/>
                <a:ea typeface="ＭＳ 明朝" panose="02020609040205080304" pitchFamily="49" charset="-128"/>
                <a:cs typeface="Cambria" panose="02040503050406030204" pitchFamily="18" charset="0"/>
              </a:rPr>
              <a:t>—</a:t>
            </a:r>
            <a:r>
              <a:rPr kumimoji="0" lang="ja-JP" altLang="ja-JP" dirty="0">
                <a:ea typeface="ＭＳ 明朝" panose="02020609040205080304" pitchFamily="49" charset="-128"/>
                <a:cs typeface="Cambria" panose="02040503050406030204" pitchFamily="18" charset="0"/>
              </a:rPr>
              <a:t> the </a:t>
            </a:r>
            <a:r>
              <a:rPr kumimoji="0" lang="ja-JP" altLang="ja-JP" b="1" dirty="0">
                <a:ea typeface="ＭＳ 明朝" panose="02020609040205080304" pitchFamily="49" charset="-128"/>
                <a:cs typeface="Cambria" panose="02040503050406030204" pitchFamily="18" charset="0"/>
              </a:rPr>
              <a:t>Property Term </a:t>
            </a:r>
            <a:r>
              <a:rPr kumimoji="0" lang="ja-JP" altLang="ja-JP" dirty="0">
                <a:ea typeface="ＭＳ 明朝" panose="02020609040205080304" pitchFamily="49" charset="-128"/>
                <a:cs typeface="Cambria" panose="02040503050406030204" pitchFamily="18" charset="0"/>
              </a:rPr>
              <a:t>of the corresponding Basic Core Component;</a:t>
            </a:r>
            <a:endParaRPr kumimoji="0" lang="ja-JP" altLang="ja-JP" sz="1200" dirty="0">
              <a:latin typeface="Arial" panose="020B0604020202020204" pitchFamily="34" charset="0"/>
            </a:endParaRPr>
          </a:p>
          <a:p>
            <a:pPr lvl="0" eaLnBrk="0" fontAlgn="base" hangingPunct="0">
              <a:lnSpc>
                <a:spcPts val="1800"/>
              </a:lnSpc>
              <a:spcBef>
                <a:spcPct val="0"/>
              </a:spcBef>
              <a:spcAft>
                <a:spcPct val="0"/>
              </a:spcAft>
            </a:pPr>
            <a:r>
              <a:rPr kumimoji="0" lang="ja-JP" altLang="ja-JP" dirty="0">
                <a:latin typeface="Cambria" panose="02040503050406030204" pitchFamily="18" charset="0"/>
                <a:ea typeface="ＭＳ 明朝" panose="02020609040205080304" pitchFamily="49" charset="-128"/>
                <a:cs typeface="Cambria" panose="02040503050406030204" pitchFamily="18" charset="0"/>
              </a:rPr>
              <a:t>—</a:t>
            </a:r>
            <a:r>
              <a:rPr kumimoji="0" lang="ja-JP" altLang="ja-JP" dirty="0">
                <a:ea typeface="ＭＳ 明朝" panose="02020609040205080304" pitchFamily="49" charset="-128"/>
                <a:cs typeface="Cambria" panose="02040503050406030204" pitchFamily="18" charset="0"/>
              </a:rPr>
              <a:t> the </a:t>
            </a:r>
            <a:r>
              <a:rPr kumimoji="0" lang="ja-JP" altLang="ja-JP" b="1" dirty="0">
                <a:ea typeface="ＭＳ 明朝" panose="02020609040205080304" pitchFamily="49" charset="-128"/>
                <a:cs typeface="Cambria" panose="02040503050406030204" pitchFamily="18" charset="0"/>
              </a:rPr>
              <a:t>Representation Term </a:t>
            </a:r>
            <a:r>
              <a:rPr kumimoji="0" lang="ja-JP" altLang="ja-JP" dirty="0">
                <a:ea typeface="ＭＳ 明朝" panose="02020609040205080304" pitchFamily="49" charset="-128"/>
                <a:cs typeface="Cambria" panose="02040503050406030204" pitchFamily="18" charset="0"/>
              </a:rPr>
              <a:t>of the Data Type.</a:t>
            </a:r>
            <a:endParaRPr kumimoji="0" lang="ja-JP" altLang="ja-JP" sz="3200" dirty="0">
              <a:latin typeface="Arial" panose="020B0604020202020204" pitchFamily="34" charset="0"/>
            </a:endParaRPr>
          </a:p>
        </p:txBody>
      </p:sp>
      <p:sp>
        <p:nvSpPr>
          <p:cNvPr id="5" name="タイトル 1">
            <a:extLst>
              <a:ext uri="{FF2B5EF4-FFF2-40B4-BE49-F238E27FC236}">
                <a16:creationId xmlns:a16="http://schemas.microsoft.com/office/drawing/2014/main" id="{4295193F-83DF-8342-9C64-344A8EEAC49B}"/>
              </a:ext>
            </a:extLst>
          </p:cNvPr>
          <p:cNvSpPr>
            <a:spLocks noGrp="1"/>
          </p:cNvSpPr>
          <p:nvPr>
            <p:ph type="title"/>
          </p:nvPr>
        </p:nvSpPr>
        <p:spPr/>
        <p:txBody>
          <a:bodyPr/>
          <a:lstStyle/>
          <a:p>
            <a:r>
              <a:rPr kumimoji="0" lang="en-US" altLang="ja-JP" b="1" dirty="0">
                <a:latin typeface="Arial" panose="020B0604020202020204" pitchFamily="34" charset="0"/>
                <a:ea typeface="Cambria" panose="02040503050406030204" pitchFamily="18" charset="0"/>
              </a:rPr>
              <a:t>Naming r</a:t>
            </a:r>
            <a:r>
              <a:rPr kumimoji="0" lang="ja-JP" altLang="ja-JP" b="1" dirty="0">
                <a:latin typeface="Arial" panose="020B0604020202020204" pitchFamily="34" charset="0"/>
                <a:ea typeface="Cambria" panose="02040503050406030204" pitchFamily="18" charset="0"/>
              </a:rPr>
              <a:t>ules for Dictionary Entry Name</a:t>
            </a:r>
            <a:endParaRPr kumimoji="1" lang="ja-JP" altLang="en-US" dirty="0"/>
          </a:p>
        </p:txBody>
      </p:sp>
    </p:spTree>
    <p:extLst>
      <p:ext uri="{BB962C8B-B14F-4D97-AF65-F5344CB8AC3E}">
        <p14:creationId xmlns:p14="http://schemas.microsoft.com/office/powerpoint/2010/main" val="1610237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9F8039-18CD-4687-9A13-C27B944E409E}"/>
              </a:ext>
            </a:extLst>
          </p:cNvPr>
          <p:cNvSpPr txBox="1"/>
          <p:nvPr/>
        </p:nvSpPr>
        <p:spPr>
          <a:xfrm>
            <a:off x="719572" y="1196752"/>
            <a:ext cx="7704856" cy="1908215"/>
          </a:xfrm>
          <a:prstGeom prst="rect">
            <a:avLst/>
          </a:prstGeom>
          <a:noFill/>
        </p:spPr>
        <p:txBody>
          <a:bodyPr wrap="square">
            <a:spAutoFit/>
          </a:bodyPr>
          <a:lstStyle/>
          <a:p>
            <a:pPr algn="ctr"/>
            <a:r>
              <a:rPr lang="ja-JP" altLang="en-US" sz="2800" b="1" dirty="0"/>
              <a:t>Meeting Agenda</a:t>
            </a:r>
          </a:p>
          <a:p>
            <a:endParaRPr lang="ja-JP" altLang="en-US" dirty="0"/>
          </a:p>
          <a:p>
            <a:r>
              <a:rPr lang="ja-JP" altLang="en-US" dirty="0"/>
              <a:t>1. Proposal on“Exchange formats for the Audit Data Collection Standard: XBRL”</a:t>
            </a:r>
          </a:p>
          <a:p>
            <a:r>
              <a:rPr lang="ja-JP" altLang="en-US" dirty="0"/>
              <a:t>presented by Mr. Nobuyuki Sambuichi</a:t>
            </a:r>
          </a:p>
          <a:p>
            <a:r>
              <a:rPr lang="ja-JP" altLang="en-US" dirty="0"/>
              <a:t>2. Discussions on data modeling</a:t>
            </a:r>
          </a:p>
          <a:p>
            <a:r>
              <a:rPr lang="ja-JP" altLang="en-US" dirty="0"/>
              <a:t>3. Other business</a:t>
            </a:r>
          </a:p>
        </p:txBody>
      </p:sp>
    </p:spTree>
    <p:extLst>
      <p:ext uri="{BB962C8B-B14F-4D97-AF65-F5344CB8AC3E}">
        <p14:creationId xmlns:p14="http://schemas.microsoft.com/office/powerpoint/2010/main" val="3307833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1D6610-DEFC-D942-96B3-CFA0561E0936}"/>
              </a:ext>
            </a:extLst>
          </p:cNvPr>
          <p:cNvSpPr>
            <a:spLocks noGrp="1"/>
          </p:cNvSpPr>
          <p:nvPr>
            <p:ph type="title"/>
          </p:nvPr>
        </p:nvSpPr>
        <p:spPr/>
        <p:txBody>
          <a:bodyPr/>
          <a:lstStyle/>
          <a:p>
            <a:r>
              <a:rPr kumimoji="0" lang="en-US" altLang="ja-JP" b="1" dirty="0">
                <a:latin typeface="Arial" panose="020B0604020202020204" pitchFamily="34" charset="0"/>
                <a:ea typeface="Cambria" panose="02040503050406030204" pitchFamily="18" charset="0"/>
              </a:rPr>
              <a:t>Naming rules </a:t>
            </a:r>
            <a:r>
              <a:rPr kumimoji="0" lang="ja-JP" altLang="ja-JP" b="1" dirty="0">
                <a:latin typeface="Arial" panose="020B0604020202020204" pitchFamily="34" charset="0"/>
                <a:ea typeface="Cambria" panose="02040503050406030204" pitchFamily="18" charset="0"/>
              </a:rPr>
              <a:t>for Dictionary Entry Name</a:t>
            </a:r>
            <a:endParaRPr kumimoji="1" lang="ja-JP" altLang="en-US" dirty="0"/>
          </a:p>
        </p:txBody>
      </p:sp>
      <p:sp>
        <p:nvSpPr>
          <p:cNvPr id="6" name="Rectangle 2">
            <a:extLst>
              <a:ext uri="{FF2B5EF4-FFF2-40B4-BE49-F238E27FC236}">
                <a16:creationId xmlns:a16="http://schemas.microsoft.com/office/drawing/2014/main" id="{9839841D-1717-6344-AC8D-7EAEDB1A0BE0}"/>
              </a:ext>
            </a:extLst>
          </p:cNvPr>
          <p:cNvSpPr>
            <a:spLocks noChangeArrowheads="1"/>
          </p:cNvSpPr>
          <p:nvPr/>
        </p:nvSpPr>
        <p:spPr bwMode="auto">
          <a:xfrm>
            <a:off x="686195" y="923330"/>
            <a:ext cx="7771609" cy="5101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76176" rIns="90000" bIns="38088"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ja-JP"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Core Component naming rules are based on the rules as defined in ISO 15000-5. </a:t>
            </a:r>
            <a:endParaRPr kumimoji="0" lang="en-US"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endParaRPr>
          </a:p>
          <a:p>
            <a:pPr marL="0" marR="0" lvl="0" indent="0" algn="l" defTabSz="914400" rtl="0" eaLnBrk="0" fontAlgn="base" latinLnBrk="0" hangingPunct="0">
              <a:spcBef>
                <a:spcPct val="0"/>
              </a:spcBef>
              <a:spcAft>
                <a:spcPct val="0"/>
              </a:spcAft>
              <a:buClrTx/>
              <a:buSzTx/>
              <a:buFontTx/>
              <a:buNone/>
              <a:tabLst/>
            </a:pPr>
            <a:r>
              <a:rPr kumimoji="0" lang="ja-JP" altLang="ja-JP" b="1"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[R1]</a:t>
            </a:r>
            <a:r>
              <a:rPr kumimoji="0" lang="ja-JP"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 The Dictionary Entry Name of a </a:t>
            </a:r>
            <a:r>
              <a:rPr kumimoji="0" lang="ja-JP" altLang="ja-JP" b="1"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Basic Core Component </a:t>
            </a:r>
            <a:r>
              <a:rPr kumimoji="0" lang="ja-JP"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shall consist of the following parts in the</a:t>
            </a:r>
            <a:endParaRPr kumimoji="0" lang="ja-JP" altLang="ja-JP"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ja-JP"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order specified:</a:t>
            </a:r>
            <a:endParaRPr kumimoji="0" lang="ja-JP" altLang="ja-JP"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ja-JP" altLang="ja-JP" b="0" i="0" u="none" strike="noStrike" cap="none" normalizeH="0" baseline="0" dirty="0">
                <a:ln>
                  <a:noFill/>
                </a:ln>
                <a:solidFill>
                  <a:schemeClr val="tx1"/>
                </a:solidFill>
                <a:effectLst/>
                <a:latin typeface="Cambria" panose="02040503050406030204" pitchFamily="18" charset="0"/>
                <a:ea typeface="ＭＳ 明朝" panose="02020609040205080304" pitchFamily="49" charset="-128"/>
                <a:cs typeface="Cambria" panose="02040503050406030204" pitchFamily="18" charset="0"/>
              </a:rPr>
              <a:t>—</a:t>
            </a:r>
            <a:r>
              <a:rPr kumimoji="0" lang="ja-JP" altLang="ja-JP" b="0" i="0" u="none" strike="noStrike" cap="none" normalizeH="0" baseline="0" dirty="0">
                <a:ln>
                  <a:noFill/>
                </a:ln>
                <a:solidFill>
                  <a:schemeClr val="tx1"/>
                </a:solidFill>
                <a:effectLst/>
                <a:ea typeface="ＭＳ 明朝" panose="02020609040205080304" pitchFamily="49" charset="-128"/>
                <a:cs typeface="Cambria" panose="02040503050406030204" pitchFamily="18" charset="0"/>
              </a:rPr>
              <a:t> the Object Class Term of the Aggregate Core Component owning the corresponding Basic Core</a:t>
            </a:r>
            <a:r>
              <a:rPr kumimoji="0" lang="en-US" altLang="ja-JP" b="0" i="0" u="none" strike="noStrike" cap="none" normalizeH="0" baseline="0" dirty="0">
                <a:ln>
                  <a:noFill/>
                </a:ln>
                <a:solidFill>
                  <a:schemeClr val="tx1"/>
                </a:solidFill>
                <a:effectLst/>
                <a:ea typeface="ＭＳ 明朝" panose="02020609040205080304" pitchFamily="49" charset="-128"/>
                <a:cs typeface="Cambria" panose="02040503050406030204" pitchFamily="18" charset="0"/>
              </a:rPr>
              <a:t> </a:t>
            </a:r>
            <a:r>
              <a:rPr kumimoji="0" lang="ja-JP"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Component Property;</a:t>
            </a:r>
            <a:endParaRPr kumimoji="0" lang="ja-JP" altLang="ja-JP"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ja-JP" altLang="ja-JP" b="0" i="0" u="none" strike="noStrike" cap="none" normalizeH="0" baseline="0" dirty="0">
                <a:ln>
                  <a:noFill/>
                </a:ln>
                <a:solidFill>
                  <a:schemeClr val="tx1"/>
                </a:solidFill>
                <a:effectLst/>
                <a:latin typeface="Cambria" panose="02040503050406030204" pitchFamily="18" charset="0"/>
                <a:ea typeface="ＭＳ 明朝" panose="02020609040205080304" pitchFamily="49" charset="-128"/>
                <a:cs typeface="Cambria" panose="02040503050406030204" pitchFamily="18" charset="0"/>
              </a:rPr>
              <a:t>—</a:t>
            </a:r>
            <a:r>
              <a:rPr kumimoji="0" lang="ja-JP" altLang="ja-JP" b="0" i="0" u="none" strike="noStrike" cap="none" normalizeH="0" baseline="0" dirty="0">
                <a:ln>
                  <a:noFill/>
                </a:ln>
                <a:solidFill>
                  <a:schemeClr val="tx1"/>
                </a:solidFill>
                <a:effectLst/>
                <a:ea typeface="ＭＳ 明朝" panose="02020609040205080304" pitchFamily="49" charset="-128"/>
                <a:cs typeface="Cambria" panose="02040503050406030204" pitchFamily="18" charset="0"/>
              </a:rPr>
              <a:t> the Property Term of the corresponding Basic Core Component Property;</a:t>
            </a:r>
            <a:endParaRPr kumimoji="0" lang="ja-JP" altLang="ja-JP"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ja-JP" altLang="ja-JP" b="0" i="0" u="none" strike="noStrike" cap="none" normalizeH="0" baseline="0" dirty="0">
                <a:ln>
                  <a:noFill/>
                </a:ln>
                <a:solidFill>
                  <a:schemeClr val="tx1"/>
                </a:solidFill>
                <a:effectLst/>
                <a:latin typeface="Cambria" panose="02040503050406030204" pitchFamily="18" charset="0"/>
                <a:ea typeface="ＭＳ 明朝" panose="02020609040205080304" pitchFamily="49" charset="-128"/>
                <a:cs typeface="Cambria" panose="02040503050406030204" pitchFamily="18" charset="0"/>
              </a:rPr>
              <a:t>—</a:t>
            </a:r>
            <a:r>
              <a:rPr kumimoji="0" lang="ja-JP" altLang="ja-JP" b="0" i="0" u="none" strike="noStrike" cap="none" normalizeH="0" baseline="0" dirty="0">
                <a:ln>
                  <a:noFill/>
                </a:ln>
                <a:solidFill>
                  <a:schemeClr val="tx1"/>
                </a:solidFill>
                <a:effectLst/>
                <a:ea typeface="ＭＳ 明朝" panose="02020609040205080304" pitchFamily="49" charset="-128"/>
                <a:cs typeface="Cambria" panose="02040503050406030204" pitchFamily="18" charset="0"/>
              </a:rPr>
              <a:t> the Representation Term of the Data Type on which the corresponding Basic Core Component</a:t>
            </a:r>
            <a:r>
              <a:rPr kumimoji="0" lang="en-US" altLang="ja-JP" b="0" i="0" u="none" strike="noStrike" cap="none" normalizeH="0" baseline="0" dirty="0">
                <a:ln>
                  <a:noFill/>
                </a:ln>
                <a:solidFill>
                  <a:schemeClr val="tx1"/>
                </a:solidFill>
                <a:effectLst/>
                <a:ea typeface="ＭＳ 明朝" panose="02020609040205080304" pitchFamily="49" charset="-128"/>
                <a:cs typeface="Cambria" panose="02040503050406030204" pitchFamily="18" charset="0"/>
              </a:rPr>
              <a:t> </a:t>
            </a:r>
            <a:r>
              <a:rPr kumimoji="0" lang="ja-JP"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Property is based.</a:t>
            </a:r>
            <a:endParaRPr kumimoji="0" lang="ja-JP" altLang="ja-JP"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ja-JP" altLang="ja-JP" b="1"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[R2]</a:t>
            </a:r>
            <a:r>
              <a:rPr kumimoji="0" lang="ja-JP"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 The Dictionary Entry Name of an </a:t>
            </a:r>
            <a:r>
              <a:rPr kumimoji="0" lang="ja-JP" altLang="ja-JP" b="1"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Association Core Component </a:t>
            </a:r>
            <a:r>
              <a:rPr kumimoji="0" lang="ja-JP"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shall consist of the following</a:t>
            </a:r>
            <a:r>
              <a:rPr kumimoji="0" lang="en-US"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 </a:t>
            </a:r>
            <a:r>
              <a:rPr kumimoji="0" lang="ja-JP"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parts in the order specified:</a:t>
            </a:r>
            <a:endParaRPr kumimoji="0" lang="ja-JP" altLang="ja-JP"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ja-JP" altLang="ja-JP" b="0" i="0" u="none" strike="noStrike" cap="none" normalizeH="0" baseline="0" dirty="0">
                <a:ln>
                  <a:noFill/>
                </a:ln>
                <a:solidFill>
                  <a:schemeClr val="tx1"/>
                </a:solidFill>
                <a:effectLst/>
                <a:latin typeface="Cambria" panose="02040503050406030204" pitchFamily="18" charset="0"/>
                <a:ea typeface="ＭＳ 明朝" panose="02020609040205080304" pitchFamily="49" charset="-128"/>
                <a:cs typeface="Cambria" panose="02040503050406030204" pitchFamily="18" charset="0"/>
              </a:rPr>
              <a:t>—</a:t>
            </a:r>
            <a:r>
              <a:rPr kumimoji="0" lang="ja-JP" altLang="ja-JP" b="0" i="0" u="none" strike="noStrike" cap="none" normalizeH="0" baseline="0" dirty="0">
                <a:ln>
                  <a:noFill/>
                </a:ln>
                <a:solidFill>
                  <a:schemeClr val="tx1"/>
                </a:solidFill>
                <a:effectLst/>
                <a:ea typeface="ＭＳ 明朝" panose="02020609040205080304" pitchFamily="49" charset="-128"/>
                <a:cs typeface="Cambria" panose="02040503050406030204" pitchFamily="18" charset="0"/>
              </a:rPr>
              <a:t> the Object Class Term of the Aggregate Core Component owning the corresponding Association</a:t>
            </a:r>
            <a:r>
              <a:rPr kumimoji="0" lang="en-US" altLang="ja-JP" b="0" i="0" u="none" strike="noStrike" cap="none" normalizeH="0" baseline="0" dirty="0">
                <a:ln>
                  <a:noFill/>
                </a:ln>
                <a:solidFill>
                  <a:schemeClr val="tx1"/>
                </a:solidFill>
                <a:effectLst/>
                <a:ea typeface="ＭＳ 明朝" panose="02020609040205080304" pitchFamily="49" charset="-128"/>
                <a:cs typeface="Cambria" panose="02040503050406030204" pitchFamily="18" charset="0"/>
              </a:rPr>
              <a:t> </a:t>
            </a:r>
            <a:r>
              <a:rPr kumimoji="0" lang="ja-JP"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Core Component Property;</a:t>
            </a:r>
            <a:endParaRPr kumimoji="0" lang="ja-JP" altLang="ja-JP"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ja-JP" altLang="ja-JP" b="0" i="0" u="none" strike="noStrike" cap="none" normalizeH="0" baseline="0" dirty="0">
                <a:ln>
                  <a:noFill/>
                </a:ln>
                <a:solidFill>
                  <a:schemeClr val="tx1"/>
                </a:solidFill>
                <a:effectLst/>
                <a:latin typeface="Cambria" panose="02040503050406030204" pitchFamily="18" charset="0"/>
                <a:ea typeface="ＭＳ 明朝" panose="02020609040205080304" pitchFamily="49" charset="-128"/>
                <a:cs typeface="Cambria" panose="02040503050406030204" pitchFamily="18" charset="0"/>
              </a:rPr>
              <a:t>—</a:t>
            </a:r>
            <a:r>
              <a:rPr kumimoji="0" lang="ja-JP" altLang="ja-JP" b="0" i="0" u="none" strike="noStrike" cap="none" normalizeH="0" baseline="0" dirty="0">
                <a:ln>
                  <a:noFill/>
                </a:ln>
                <a:solidFill>
                  <a:schemeClr val="tx1"/>
                </a:solidFill>
                <a:effectLst/>
                <a:ea typeface="ＭＳ 明朝" panose="02020609040205080304" pitchFamily="49" charset="-128"/>
                <a:cs typeface="Cambria" panose="02040503050406030204" pitchFamily="18" charset="0"/>
              </a:rPr>
              <a:t> the Property Term of the corresponding Association Core Component Property;</a:t>
            </a:r>
            <a:endParaRPr kumimoji="0" lang="ja-JP" altLang="ja-JP"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ja-JP" altLang="ja-JP" b="0" i="0" u="none" strike="noStrike" cap="none" normalizeH="0" baseline="0" dirty="0">
                <a:ln>
                  <a:noFill/>
                </a:ln>
                <a:solidFill>
                  <a:schemeClr val="tx1"/>
                </a:solidFill>
                <a:effectLst/>
                <a:latin typeface="Cambria" panose="02040503050406030204" pitchFamily="18" charset="0"/>
                <a:ea typeface="ＭＳ 明朝" panose="02020609040205080304" pitchFamily="49" charset="-128"/>
                <a:cs typeface="Cambria" panose="02040503050406030204" pitchFamily="18" charset="0"/>
              </a:rPr>
              <a:t>—</a:t>
            </a:r>
            <a:r>
              <a:rPr kumimoji="0" lang="ja-JP" altLang="ja-JP" b="0" i="0" u="none" strike="noStrike" cap="none" normalizeH="0" baseline="0" dirty="0">
                <a:ln>
                  <a:noFill/>
                </a:ln>
                <a:solidFill>
                  <a:schemeClr val="tx1"/>
                </a:solidFill>
                <a:effectLst/>
                <a:ea typeface="ＭＳ 明朝" panose="02020609040205080304" pitchFamily="49" charset="-128"/>
                <a:cs typeface="Cambria" panose="02040503050406030204" pitchFamily="18" charset="0"/>
              </a:rPr>
              <a:t> the Object Class Term of the Aggregate Core Component on which the corresponding Association</a:t>
            </a:r>
            <a:r>
              <a:rPr kumimoji="0" lang="en-US" altLang="ja-JP" b="0" i="0" u="none" strike="noStrike" cap="none" normalizeH="0" baseline="0" dirty="0">
                <a:ln>
                  <a:noFill/>
                </a:ln>
                <a:solidFill>
                  <a:schemeClr val="tx1"/>
                </a:solidFill>
                <a:effectLst/>
                <a:ea typeface="ＭＳ 明朝" panose="02020609040205080304" pitchFamily="49" charset="-128"/>
                <a:cs typeface="Cambria" panose="02040503050406030204" pitchFamily="18" charset="0"/>
              </a:rPr>
              <a:t> </a:t>
            </a:r>
            <a:r>
              <a:rPr kumimoji="0" lang="ja-JP"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Core Component Property is based.</a:t>
            </a:r>
            <a:endParaRPr kumimoji="0" lang="ja-JP" altLang="ja-JP" b="0" i="0" u="none" strike="noStrike" cap="none" normalizeH="0" baseline="0" dirty="0">
              <a:ln>
                <a:noFill/>
              </a:ln>
              <a:solidFill>
                <a:schemeClr val="tx1"/>
              </a:solidFill>
              <a:effectLst/>
              <a:latin typeface="Arial" panose="020B0604020202020204" pitchFamily="34" charset="0"/>
            </a:endParaRPr>
          </a:p>
        </p:txBody>
      </p:sp>
      <p:sp>
        <p:nvSpPr>
          <p:cNvPr id="5" name="正方形/長方形 4">
            <a:extLst>
              <a:ext uri="{FF2B5EF4-FFF2-40B4-BE49-F238E27FC236}">
                <a16:creationId xmlns:a16="http://schemas.microsoft.com/office/drawing/2014/main" id="{B78520D9-121F-4046-ADCE-A9E085A111B0}"/>
              </a:ext>
            </a:extLst>
          </p:cNvPr>
          <p:cNvSpPr/>
          <p:nvPr/>
        </p:nvSpPr>
        <p:spPr>
          <a:xfrm>
            <a:off x="8388425" y="0"/>
            <a:ext cx="755576"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-4</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90325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DC5542-0AD9-3947-81D9-42D545DBD382}"/>
              </a:ext>
            </a:extLst>
          </p:cNvPr>
          <p:cNvSpPr>
            <a:spLocks noGrp="1"/>
          </p:cNvSpPr>
          <p:nvPr>
            <p:ph type="title"/>
          </p:nvPr>
        </p:nvSpPr>
        <p:spPr/>
        <p:txBody>
          <a:bodyPr/>
          <a:lstStyle/>
          <a:p>
            <a:r>
              <a:rPr lang="en-US" altLang="ja-JP" b="1" dirty="0"/>
              <a:t>Permissible Representation Terms</a:t>
            </a:r>
            <a:r>
              <a:rPr lang="ja-JP" altLang="ja-JP" b="1" dirty="0"/>
              <a:t> </a:t>
            </a:r>
            <a:endParaRPr kumimoji="1" lang="ja-JP" altLang="en-US" b="1" dirty="0"/>
          </a:p>
        </p:txBody>
      </p:sp>
      <p:graphicFrame>
        <p:nvGraphicFramePr>
          <p:cNvPr id="4" name="コンテンツ プレースホルダー 3">
            <a:extLst>
              <a:ext uri="{FF2B5EF4-FFF2-40B4-BE49-F238E27FC236}">
                <a16:creationId xmlns:a16="http://schemas.microsoft.com/office/drawing/2014/main" id="{962ED4DC-6574-7141-BF62-4EC866763FE5}"/>
              </a:ext>
            </a:extLst>
          </p:cNvPr>
          <p:cNvGraphicFramePr>
            <a:graphicFrameLocks noGrp="1"/>
          </p:cNvGraphicFramePr>
          <p:nvPr>
            <p:ph idx="4294967295"/>
            <p:extLst>
              <p:ext uri="{D42A27DB-BD31-4B8C-83A1-F6EECF244321}">
                <p14:modId xmlns:p14="http://schemas.microsoft.com/office/powerpoint/2010/main" val="290127203"/>
              </p:ext>
            </p:extLst>
          </p:nvPr>
        </p:nvGraphicFramePr>
        <p:xfrm>
          <a:off x="611561" y="923330"/>
          <a:ext cx="7776864" cy="4541520"/>
        </p:xfrm>
        <a:graphic>
          <a:graphicData uri="http://schemas.openxmlformats.org/drawingml/2006/table">
            <a:tbl>
              <a:tblPr firstRow="1" firstCol="1">
                <a:tableStyleId>{5C22544A-7EE6-4342-B048-85BDC9FD1C3A}</a:tableStyleId>
              </a:tblPr>
              <a:tblGrid>
                <a:gridCol w="1296144">
                  <a:extLst>
                    <a:ext uri="{9D8B030D-6E8A-4147-A177-3AD203B41FA5}">
                      <a16:colId xmlns:a16="http://schemas.microsoft.com/office/drawing/2014/main" val="2130489379"/>
                    </a:ext>
                  </a:extLst>
                </a:gridCol>
                <a:gridCol w="4248472">
                  <a:extLst>
                    <a:ext uri="{9D8B030D-6E8A-4147-A177-3AD203B41FA5}">
                      <a16:colId xmlns:a16="http://schemas.microsoft.com/office/drawing/2014/main" val="463647069"/>
                    </a:ext>
                  </a:extLst>
                </a:gridCol>
                <a:gridCol w="1296144">
                  <a:extLst>
                    <a:ext uri="{9D8B030D-6E8A-4147-A177-3AD203B41FA5}">
                      <a16:colId xmlns:a16="http://schemas.microsoft.com/office/drawing/2014/main" val="1396809718"/>
                    </a:ext>
                  </a:extLst>
                </a:gridCol>
                <a:gridCol w="936104">
                  <a:extLst>
                    <a:ext uri="{9D8B030D-6E8A-4147-A177-3AD203B41FA5}">
                      <a16:colId xmlns:a16="http://schemas.microsoft.com/office/drawing/2014/main" val="1939870190"/>
                    </a:ext>
                  </a:extLst>
                </a:gridCol>
              </a:tblGrid>
              <a:tr h="0">
                <a:tc>
                  <a:txBody>
                    <a:bodyPr/>
                    <a:lstStyle/>
                    <a:p>
                      <a:pPr algn="ctr">
                        <a:lnSpc>
                          <a:spcPct val="100000"/>
                        </a:lnSpc>
                        <a:spcBef>
                          <a:spcPts val="600"/>
                        </a:spcBef>
                        <a:spcAft>
                          <a:spcPts val="600"/>
                        </a:spcAft>
                      </a:pPr>
                      <a:r>
                        <a:rPr lang="en-US" sz="1400" kern="100" dirty="0">
                          <a:effectLst/>
                        </a:rPr>
                        <a:t>Primary Representation Term</a:t>
                      </a:r>
                      <a:endParaRPr lang="ja-JP" sz="1400" b="1"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nchor="ctr">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400" kern="100" dirty="0">
                          <a:effectLst/>
                        </a:rPr>
                        <a:t>Definition</a:t>
                      </a:r>
                      <a:endParaRPr lang="ja-JP" sz="1400" b="1"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nchor="ctr">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600" kern="100" dirty="0">
                          <a:effectLst/>
                        </a:rPr>
                        <a:t>Related CCT</a:t>
                      </a:r>
                      <a:endParaRPr lang="ja-JP" sz="2000" b="1"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nchor="ctr">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lnSpc>
                          <a:spcPct val="100000"/>
                        </a:lnSpc>
                        <a:spcBef>
                          <a:spcPts val="600"/>
                        </a:spcBef>
                        <a:spcAft>
                          <a:spcPts val="600"/>
                        </a:spcAft>
                      </a:pPr>
                      <a:r>
                        <a:rPr lang="en-US" sz="1200" kern="100" dirty="0">
                          <a:effectLst/>
                        </a:rPr>
                        <a:t>Secondary Representation Terms</a:t>
                      </a:r>
                      <a:endParaRPr lang="ja-JP" sz="1200" b="1"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nchor="ctr">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830751449"/>
                  </a:ext>
                </a:extLst>
              </a:tr>
              <a:tr h="0">
                <a:tc>
                  <a:txBody>
                    <a:bodyPr/>
                    <a:lstStyle/>
                    <a:p>
                      <a:pPr>
                        <a:lnSpc>
                          <a:spcPct val="100000"/>
                        </a:lnSpc>
                        <a:spcBef>
                          <a:spcPts val="300"/>
                        </a:spcBef>
                        <a:spcAft>
                          <a:spcPts val="300"/>
                        </a:spcAft>
                      </a:pPr>
                      <a:r>
                        <a:rPr lang="en-US" sz="1800" kern="100" dirty="0">
                          <a:solidFill>
                            <a:sysClr val="windowText" lastClr="000000"/>
                          </a:solidFill>
                          <a:effectLst/>
                        </a:rPr>
                        <a:t>Amount</a:t>
                      </a:r>
                      <a:endParaRPr lang="ja-JP" sz="1800" kern="100" dirty="0">
                        <a:solidFill>
                          <a:sysClr val="windowText" lastClr="000000"/>
                        </a:solidFill>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A number of monetary units specified in a currency where the unit of currency is explicit or implied.</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Amount. Type</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 </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19803195"/>
                  </a:ext>
                </a:extLst>
              </a:tr>
              <a:tr h="0">
                <a:tc>
                  <a:txBody>
                    <a:bodyPr/>
                    <a:lstStyle/>
                    <a:p>
                      <a:pPr>
                        <a:lnSpc>
                          <a:spcPct val="100000"/>
                        </a:lnSpc>
                        <a:spcBef>
                          <a:spcPts val="300"/>
                        </a:spcBef>
                        <a:spcAft>
                          <a:spcPts val="300"/>
                        </a:spcAft>
                      </a:pPr>
                      <a:r>
                        <a:rPr lang="en-US" sz="1800" kern="100" dirty="0">
                          <a:solidFill>
                            <a:sysClr val="windowText" lastClr="000000"/>
                          </a:solidFill>
                          <a:effectLst/>
                        </a:rPr>
                        <a:t>Numeric</a:t>
                      </a:r>
                      <a:endParaRPr lang="ja-JP" sz="1800" kern="100" dirty="0">
                        <a:solidFill>
                          <a:sysClr val="windowText" lastClr="000000"/>
                        </a:solidFill>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Numeric information that is assigned or is determined by calculation, counting or sequencing.</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Numeric. Type</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Value, Rate, Percent</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11998764"/>
                  </a:ext>
                </a:extLst>
              </a:tr>
              <a:tr h="0">
                <a:tc>
                  <a:txBody>
                    <a:bodyPr/>
                    <a:lstStyle/>
                    <a:p>
                      <a:pPr>
                        <a:lnSpc>
                          <a:spcPct val="100000"/>
                        </a:lnSpc>
                        <a:spcBef>
                          <a:spcPts val="300"/>
                        </a:spcBef>
                        <a:spcAft>
                          <a:spcPts val="300"/>
                        </a:spcAft>
                      </a:pPr>
                      <a:r>
                        <a:rPr lang="en-US" sz="1800" kern="100" dirty="0">
                          <a:solidFill>
                            <a:sysClr val="windowText" lastClr="000000"/>
                          </a:solidFill>
                          <a:effectLst/>
                        </a:rPr>
                        <a:t>Quantity</a:t>
                      </a:r>
                      <a:endParaRPr lang="ja-JP" sz="1800" kern="100" dirty="0">
                        <a:solidFill>
                          <a:sysClr val="windowText" lastClr="000000"/>
                        </a:solidFill>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A counted number of non-monetary units. Quantities may be specified with a unit of quantity.</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Quantity. Type</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 </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56989160"/>
                  </a:ext>
                </a:extLst>
              </a:tr>
              <a:tr h="0">
                <a:tc>
                  <a:txBody>
                    <a:bodyPr/>
                    <a:lstStyle/>
                    <a:p>
                      <a:pPr>
                        <a:lnSpc>
                          <a:spcPct val="100000"/>
                        </a:lnSpc>
                        <a:spcBef>
                          <a:spcPts val="300"/>
                        </a:spcBef>
                        <a:spcAft>
                          <a:spcPts val="300"/>
                        </a:spcAft>
                      </a:pPr>
                      <a:r>
                        <a:rPr lang="en-US" sz="1800" kern="100" dirty="0">
                          <a:solidFill>
                            <a:sysClr val="windowText" lastClr="000000"/>
                          </a:solidFill>
                          <a:effectLst/>
                        </a:rPr>
                        <a:t>Code</a:t>
                      </a:r>
                      <a:endParaRPr lang="ja-JP" sz="1800" kern="100" dirty="0">
                        <a:solidFill>
                          <a:sysClr val="windowText" lastClr="000000"/>
                        </a:solidFill>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A character string (letters, figures or symbols) that for brevity and / or language independence may be used to represent or replace a definitive value or text of a Property.</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Code. Type</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 </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2012965"/>
                  </a:ext>
                </a:extLst>
              </a:tr>
              <a:tr h="0">
                <a:tc>
                  <a:txBody>
                    <a:bodyPr/>
                    <a:lstStyle/>
                    <a:p>
                      <a:pPr>
                        <a:lnSpc>
                          <a:spcPct val="100000"/>
                        </a:lnSpc>
                        <a:spcBef>
                          <a:spcPts val="300"/>
                        </a:spcBef>
                        <a:spcAft>
                          <a:spcPts val="300"/>
                        </a:spcAft>
                      </a:pPr>
                      <a:r>
                        <a:rPr lang="en-US" sz="1800" kern="100" dirty="0">
                          <a:solidFill>
                            <a:sysClr val="windowText" lastClr="000000"/>
                          </a:solidFill>
                          <a:effectLst/>
                        </a:rPr>
                        <a:t>Identifier</a:t>
                      </a:r>
                      <a:endParaRPr lang="ja-JP" sz="1800" kern="100" dirty="0">
                        <a:solidFill>
                          <a:sysClr val="windowText" lastClr="000000"/>
                        </a:solidFill>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A character string used to establish the identity of, and distinguish uniquely, one instance within an identification scheme from all others within the same scheme.</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Identifier. Type</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 </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54099946"/>
                  </a:ext>
                </a:extLst>
              </a:tr>
              <a:tr h="0">
                <a:tc>
                  <a:txBody>
                    <a:bodyPr/>
                    <a:lstStyle/>
                    <a:p>
                      <a:pPr>
                        <a:lnSpc>
                          <a:spcPct val="100000"/>
                        </a:lnSpc>
                        <a:spcBef>
                          <a:spcPts val="300"/>
                        </a:spcBef>
                        <a:spcAft>
                          <a:spcPts val="300"/>
                        </a:spcAft>
                      </a:pPr>
                      <a:r>
                        <a:rPr lang="en-US" sz="1800" kern="100" dirty="0">
                          <a:solidFill>
                            <a:sysClr val="windowText" lastClr="000000"/>
                          </a:solidFill>
                          <a:effectLst/>
                        </a:rPr>
                        <a:t>Indicator </a:t>
                      </a:r>
                      <a:endParaRPr lang="ja-JP" sz="1800" kern="100" dirty="0">
                        <a:solidFill>
                          <a:sysClr val="windowText" lastClr="000000"/>
                        </a:solidFill>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A list of exactly two mutually exclusive values that express the only possible states of a Property.</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Indicator. Type</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 </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9479860"/>
                  </a:ext>
                </a:extLst>
              </a:tr>
              <a:tr h="0">
                <a:tc>
                  <a:txBody>
                    <a:bodyPr/>
                    <a:lstStyle/>
                    <a:p>
                      <a:pPr>
                        <a:lnSpc>
                          <a:spcPct val="100000"/>
                        </a:lnSpc>
                        <a:spcBef>
                          <a:spcPts val="300"/>
                        </a:spcBef>
                        <a:spcAft>
                          <a:spcPts val="300"/>
                        </a:spcAft>
                      </a:pPr>
                      <a:r>
                        <a:rPr lang="en-US" sz="1800" kern="100" dirty="0">
                          <a:solidFill>
                            <a:sysClr val="windowText" lastClr="000000"/>
                          </a:solidFill>
                          <a:effectLst/>
                        </a:rPr>
                        <a:t>Date Time</a:t>
                      </a:r>
                      <a:endParaRPr lang="ja-JP" sz="1800" kern="100" dirty="0">
                        <a:solidFill>
                          <a:sysClr val="windowText" lastClr="000000"/>
                        </a:solidFill>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A particular point in the progression of time (ISO 8601).</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a:effectLst/>
                        </a:rPr>
                        <a:t>Date Time. Type</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spcBef>
                          <a:spcPts val="300"/>
                        </a:spcBef>
                        <a:spcAft>
                          <a:spcPts val="300"/>
                        </a:spcAft>
                      </a:pPr>
                      <a:r>
                        <a:rPr lang="en-US" sz="1400" kern="100" dirty="0">
                          <a:effectLst/>
                        </a:rPr>
                        <a:t>Date, Time</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0731828"/>
                  </a:ext>
                </a:extLst>
              </a:tr>
            </a:tbl>
          </a:graphicData>
        </a:graphic>
      </p:graphicFrame>
      <p:sp>
        <p:nvSpPr>
          <p:cNvPr id="6" name="正方形/長方形 4">
            <a:extLst>
              <a:ext uri="{FF2B5EF4-FFF2-40B4-BE49-F238E27FC236}">
                <a16:creationId xmlns:a16="http://schemas.microsoft.com/office/drawing/2014/main" id="{726B94A3-6E69-4613-9835-876E0E7A10BC}"/>
              </a:ext>
            </a:extLst>
          </p:cNvPr>
          <p:cNvSpPr/>
          <p:nvPr/>
        </p:nvSpPr>
        <p:spPr>
          <a:xfrm>
            <a:off x="8388425" y="0"/>
            <a:ext cx="755576"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-4</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60094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791A42-BBBD-4444-AB6C-E769E10C0285}"/>
              </a:ext>
            </a:extLst>
          </p:cNvPr>
          <p:cNvSpPr>
            <a:spLocks noGrp="1"/>
          </p:cNvSpPr>
          <p:nvPr>
            <p:ph type="ctrTitle"/>
          </p:nvPr>
        </p:nvSpPr>
        <p:spPr/>
        <p:txBody>
          <a:bodyPr/>
          <a:lstStyle/>
          <a:p>
            <a:r>
              <a:rPr lang="en-US" altLang="ja-JP" b="1" dirty="0"/>
              <a:t>Business Process defined in UBL</a:t>
            </a:r>
            <a:endParaRPr lang="ja-JP" altLang="en-US" b="1" dirty="0"/>
          </a:p>
        </p:txBody>
      </p:sp>
      <p:sp>
        <p:nvSpPr>
          <p:cNvPr id="2" name="Subtitle 1">
            <a:extLst>
              <a:ext uri="{FF2B5EF4-FFF2-40B4-BE49-F238E27FC236}">
                <a16:creationId xmlns:a16="http://schemas.microsoft.com/office/drawing/2014/main" id="{0FD32BDB-EF13-4307-9FA6-21A9742A5F9F}"/>
              </a:ext>
            </a:extLst>
          </p:cNvPr>
          <p:cNvSpPr>
            <a:spLocks noGrp="1"/>
          </p:cNvSpPr>
          <p:nvPr>
            <p:ph type="subTitle" idx="1"/>
          </p:nvPr>
        </p:nvSpPr>
        <p:spPr/>
        <p:txBody>
          <a:bodyPr/>
          <a:lstStyle/>
          <a:p>
            <a:pPr algn="l"/>
            <a:r>
              <a:rPr lang="en-US" altLang="ja-JP" sz="2000" b="0" i="0" dirty="0">
                <a:solidFill>
                  <a:srgbClr val="000000"/>
                </a:solidFill>
                <a:effectLst/>
                <a:latin typeface="arial" panose="020B0604020202020204" pitchFamily="34" charset="0"/>
              </a:rPr>
              <a:t>The UBL </a:t>
            </a:r>
            <a:r>
              <a:rPr lang="en-US" altLang="ja-JP" sz="2000" dirty="0">
                <a:solidFill>
                  <a:srgbClr val="000000"/>
                </a:solidFill>
                <a:latin typeface="arial" panose="020B0604020202020204" pitchFamily="34" charset="0"/>
              </a:rPr>
              <a:t>l</a:t>
            </a:r>
            <a:r>
              <a:rPr lang="en-US" altLang="ja-JP" sz="2000" b="0" i="0" dirty="0">
                <a:solidFill>
                  <a:srgbClr val="000000"/>
                </a:solidFill>
                <a:effectLst/>
                <a:latin typeface="arial" panose="020B0604020202020204" pitchFamily="34" charset="0"/>
              </a:rPr>
              <a:t>ibrary and documents support an increased range of different business processes.</a:t>
            </a:r>
            <a:endParaRPr lang="ja-JP" altLang="en-US" dirty="0"/>
          </a:p>
        </p:txBody>
      </p:sp>
      <p:sp>
        <p:nvSpPr>
          <p:cNvPr id="6" name="正方形/長方形 46">
            <a:extLst>
              <a:ext uri="{FF2B5EF4-FFF2-40B4-BE49-F238E27FC236}">
                <a16:creationId xmlns:a16="http://schemas.microsoft.com/office/drawing/2014/main" id="{D5B25706-CC54-4164-9B70-7D5ABA42A24F}"/>
              </a:ext>
            </a:extLst>
          </p:cNvPr>
          <p:cNvSpPr/>
          <p:nvPr/>
        </p:nvSpPr>
        <p:spPr>
          <a:xfrm>
            <a:off x="8388425" y="0"/>
            <a:ext cx="755576"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-3</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18AEAAD0-2A7B-4A16-AEFC-1BC1887BBF52}"/>
              </a:ext>
            </a:extLst>
          </p:cNvPr>
          <p:cNvSpPr txBox="1"/>
          <p:nvPr/>
        </p:nvSpPr>
        <p:spPr>
          <a:xfrm>
            <a:off x="1979712" y="5517232"/>
            <a:ext cx="5328592" cy="1200329"/>
          </a:xfrm>
          <a:prstGeom prst="rect">
            <a:avLst/>
          </a:prstGeom>
          <a:noFill/>
        </p:spPr>
        <p:txBody>
          <a:bodyPr wrap="square">
            <a:spAutoFit/>
          </a:bodyPr>
          <a:lstStyle/>
          <a:p>
            <a:endParaRPr lang="en-US" altLang="ja-JP" b="1" dirty="0"/>
          </a:p>
          <a:p>
            <a:endParaRPr lang="en-US" altLang="ja-JP" b="1" dirty="0"/>
          </a:p>
          <a:p>
            <a:r>
              <a:rPr lang="en-US" altLang="ja-JP" b="1" dirty="0"/>
              <a:t>-2 Business Process defined in EN 16931</a:t>
            </a:r>
          </a:p>
          <a:p>
            <a:r>
              <a:rPr lang="en-US" altLang="ja-JP" b="1" dirty="0"/>
              <a:t>-1 </a:t>
            </a:r>
            <a:r>
              <a:rPr lang="en-US" altLang="ja-JP" b="1" dirty="0" err="1"/>
              <a:t>eXtensible</a:t>
            </a:r>
            <a:r>
              <a:rPr lang="en-US" altLang="ja-JP" b="1" dirty="0"/>
              <a:t> Business Reporting Language (XBRL) 2.1</a:t>
            </a:r>
            <a:endParaRPr lang="ja-JP" altLang="en-US" dirty="0"/>
          </a:p>
        </p:txBody>
      </p:sp>
    </p:spTree>
    <p:extLst>
      <p:ext uri="{BB962C8B-B14F-4D97-AF65-F5344CB8AC3E}">
        <p14:creationId xmlns:p14="http://schemas.microsoft.com/office/powerpoint/2010/main" val="2310540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3E995-1DBB-4596-929C-E3126636D163}"/>
              </a:ext>
            </a:extLst>
          </p:cNvPr>
          <p:cNvSpPr>
            <a:spLocks noGrp="1"/>
          </p:cNvSpPr>
          <p:nvPr>
            <p:ph type="title"/>
          </p:nvPr>
        </p:nvSpPr>
        <p:spPr/>
        <p:txBody>
          <a:bodyPr/>
          <a:lstStyle/>
          <a:p>
            <a:r>
              <a:rPr kumimoji="1" lang="en-US" altLang="ja-JP" dirty="0"/>
              <a:t>Party Roles in UBL</a:t>
            </a:r>
            <a:endParaRPr kumimoji="1" lang="ja-JP" altLang="en-US" dirty="0"/>
          </a:p>
        </p:txBody>
      </p:sp>
      <p:pic>
        <p:nvPicPr>
          <p:cNvPr id="5" name="Content Placeholder 4">
            <a:extLst>
              <a:ext uri="{FF2B5EF4-FFF2-40B4-BE49-F238E27FC236}">
                <a16:creationId xmlns:a16="http://schemas.microsoft.com/office/drawing/2014/main" id="{E8D61693-77F0-438F-9327-AF5A5D5DCC84}"/>
              </a:ext>
            </a:extLst>
          </p:cNvPr>
          <p:cNvPicPr>
            <a:picLocks noGrp="1" noChangeAspect="1"/>
          </p:cNvPicPr>
          <p:nvPr>
            <p:ph idx="4294967295"/>
          </p:nvPr>
        </p:nvPicPr>
        <p:blipFill>
          <a:blip r:embed="rId2"/>
          <a:stretch>
            <a:fillRect/>
          </a:stretch>
        </p:blipFill>
        <p:spPr>
          <a:xfrm>
            <a:off x="652461" y="1268760"/>
            <a:ext cx="7839075" cy="5359400"/>
          </a:xfrm>
          <a:prstGeom prst="rect">
            <a:avLst/>
          </a:prstGeom>
        </p:spPr>
      </p:pic>
      <p:sp>
        <p:nvSpPr>
          <p:cNvPr id="7" name="TextBox 6">
            <a:extLst>
              <a:ext uri="{FF2B5EF4-FFF2-40B4-BE49-F238E27FC236}">
                <a16:creationId xmlns:a16="http://schemas.microsoft.com/office/drawing/2014/main" id="{7C35B22C-8EAA-45EA-86EA-9863CB5D92A2}"/>
              </a:ext>
            </a:extLst>
          </p:cNvPr>
          <p:cNvSpPr txBox="1"/>
          <p:nvPr/>
        </p:nvSpPr>
        <p:spPr>
          <a:xfrm>
            <a:off x="323528" y="668595"/>
            <a:ext cx="8496943" cy="675441"/>
          </a:xfrm>
          <a:prstGeom prst="rect">
            <a:avLst/>
          </a:prstGeom>
          <a:noFill/>
        </p:spPr>
        <p:txBody>
          <a:bodyPr wrap="square">
            <a:spAutoFit/>
          </a:bodyPr>
          <a:lstStyle/>
          <a:p>
            <a:pPr>
              <a:lnSpc>
                <a:spcPts val="1500"/>
              </a:lnSpc>
            </a:pPr>
            <a:r>
              <a:rPr lang="en-US" altLang="ja-JP" sz="1600" dirty="0"/>
              <a:t>“In the UBL supply chain processes, two main actors, Customer and Supplier, represent the key organizations or people involved in the processes. Each of these actors may play various roles. Some processes may also involve supplementary roles that may be provided by different parties.”</a:t>
            </a:r>
            <a:endParaRPr lang="ja-JP" altLang="en-US" sz="1600" dirty="0"/>
          </a:p>
        </p:txBody>
      </p:sp>
      <p:sp>
        <p:nvSpPr>
          <p:cNvPr id="8" name="正方形/長方形 46">
            <a:extLst>
              <a:ext uri="{FF2B5EF4-FFF2-40B4-BE49-F238E27FC236}">
                <a16:creationId xmlns:a16="http://schemas.microsoft.com/office/drawing/2014/main" id="{83CF6586-786D-4C58-9B1B-7BEDD957FE9A}"/>
              </a:ext>
            </a:extLst>
          </p:cNvPr>
          <p:cNvSpPr/>
          <p:nvPr/>
        </p:nvSpPr>
        <p:spPr>
          <a:xfrm>
            <a:off x="8388425" y="0"/>
            <a:ext cx="755576"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-3</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
        <p:nvSpPr>
          <p:cNvPr id="9" name="TextBox 8">
            <a:extLst>
              <a:ext uri="{FF2B5EF4-FFF2-40B4-BE49-F238E27FC236}">
                <a16:creationId xmlns:a16="http://schemas.microsoft.com/office/drawing/2014/main" id="{62FE7FAA-1E42-46F8-B2CB-65F6402C24EF}"/>
              </a:ext>
            </a:extLst>
          </p:cNvPr>
          <p:cNvSpPr txBox="1"/>
          <p:nvPr/>
        </p:nvSpPr>
        <p:spPr>
          <a:xfrm>
            <a:off x="2699792" y="5661248"/>
            <a:ext cx="4663200" cy="369332"/>
          </a:xfrm>
          <a:prstGeom prst="rect">
            <a:avLst/>
          </a:prstGeom>
          <a:solidFill>
            <a:schemeClr val="bg1"/>
          </a:solidFill>
        </p:spPr>
        <p:txBody>
          <a:bodyPr wrap="none" lIns="0" tIns="0" rIns="0" bIns="0" rtlCol="0">
            <a:spAutoFit/>
          </a:bodyPr>
          <a:lstStyle/>
          <a:p>
            <a:r>
              <a:rPr kumimoji="1" lang="en-US" altLang="ja-JP" sz="2400" dirty="0"/>
              <a:t>Only part of this table is quoted here.</a:t>
            </a:r>
            <a:endParaRPr kumimoji="1" lang="ja-JP" altLang="en-US" sz="2400" dirty="0"/>
          </a:p>
        </p:txBody>
      </p:sp>
    </p:spTree>
    <p:extLst>
      <p:ext uri="{BB962C8B-B14F-4D97-AF65-F5344CB8AC3E}">
        <p14:creationId xmlns:p14="http://schemas.microsoft.com/office/powerpoint/2010/main" val="897417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D472610-0A37-4A21-9660-9ADC196D0AA1}"/>
              </a:ext>
            </a:extLst>
          </p:cNvPr>
          <p:cNvSpPr txBox="1"/>
          <p:nvPr/>
        </p:nvSpPr>
        <p:spPr>
          <a:xfrm>
            <a:off x="6188561" y="692696"/>
            <a:ext cx="2955438" cy="6631559"/>
          </a:xfrm>
          <a:prstGeom prst="rect">
            <a:avLst/>
          </a:prstGeom>
          <a:solidFill>
            <a:schemeClr val="bg1"/>
          </a:solidFill>
        </p:spPr>
        <p:txBody>
          <a:bodyPr wrap="square">
            <a:spAutoFit/>
          </a:bodyPr>
          <a:lstStyle/>
          <a:p>
            <a:r>
              <a:rPr lang="en-US" altLang="ja-JP" sz="1600" dirty="0"/>
              <a:t>Ordering Business Rules</a:t>
            </a:r>
          </a:p>
          <a:p>
            <a:pPr marL="285750" indent="-285750">
              <a:lnSpc>
                <a:spcPts val="1400"/>
              </a:lnSpc>
              <a:buFont typeface="Arial" panose="020B0604020202020204" pitchFamily="34" charset="0"/>
              <a:buChar char="•"/>
            </a:pPr>
            <a:r>
              <a:rPr lang="en-US" altLang="ja-JP" sz="1400" dirty="0"/>
              <a:t>The Order may specify allowance and charge instructions (e.g., freight, documentation, etc.) that identify the type of charge and who pays which charges. The Order may be placed “on account” against a trading credit account held by the Seller, or against a credit/debit card account, or against a direct debit agreement. The Order allows for an overall currency defining a default for all pricing and also a specific currency to be used for Invoicing. Within an Order, additional currencies may be specified both for individual item pricing and for any allowances or charges.</a:t>
            </a:r>
          </a:p>
          <a:p>
            <a:pPr marL="285750" indent="-285750">
              <a:lnSpc>
                <a:spcPts val="1400"/>
              </a:lnSpc>
              <a:buFont typeface="Arial" panose="020B0604020202020204" pitchFamily="34" charset="0"/>
              <a:buChar char="•"/>
            </a:pPr>
            <a:r>
              <a:rPr lang="en-US" altLang="ja-JP" sz="1400" dirty="0"/>
              <a:t>Trade discount may be specified at the Order level. The Buyer may not know the trade discount, in which case it is not specified. This makes a detailed response from the Seller necessary; see Section 2.3.3.4.4, “Order Response”.</a:t>
            </a:r>
          </a:p>
          <a:p>
            <a:pPr marL="285750" indent="-285750">
              <a:lnSpc>
                <a:spcPts val="1400"/>
              </a:lnSpc>
              <a:buFont typeface="Arial" panose="020B0604020202020204" pitchFamily="34" charset="0"/>
              <a:buChar char="•"/>
            </a:pPr>
            <a:r>
              <a:rPr lang="en-US" altLang="ja-JP" sz="1400" dirty="0"/>
              <a:t>The Order provides for multiple Order Lines.</a:t>
            </a:r>
          </a:p>
          <a:p>
            <a:pPr marL="285750" indent="-285750">
              <a:lnSpc>
                <a:spcPts val="1400"/>
              </a:lnSpc>
              <a:buFont typeface="Arial" panose="020B0604020202020204" pitchFamily="34" charset="0"/>
              <a:buChar char="•"/>
            </a:pPr>
            <a:r>
              <a:rPr lang="en-US" altLang="ja-JP" sz="1400" dirty="0"/>
              <a:t>The Order may specify delivery terms, while the Order Line may provide instructions for delivery.</a:t>
            </a:r>
          </a:p>
          <a:p>
            <a:pPr marL="285750" indent="-285750">
              <a:lnSpc>
                <a:spcPts val="1400"/>
              </a:lnSpc>
              <a:buFont typeface="Arial" panose="020B0604020202020204" pitchFamily="34" charset="0"/>
              <a:buChar char="•"/>
            </a:pPr>
            <a:r>
              <a:rPr lang="en-US" altLang="ja-JP" sz="1400" dirty="0"/>
              <a:t>The Buyer may indicate potential acceptable alternatives.</a:t>
            </a:r>
          </a:p>
          <a:p>
            <a:pPr marL="285750" indent="-285750">
              <a:lnSpc>
                <a:spcPts val="1400"/>
              </a:lnSpc>
              <a:buFont typeface="Arial" panose="020B0604020202020204" pitchFamily="34" charset="0"/>
              <a:buChar char="•"/>
            </a:pPr>
            <a:endParaRPr lang="ja-JP" altLang="en-US" sz="1600" dirty="0"/>
          </a:p>
        </p:txBody>
      </p:sp>
      <p:grpSp>
        <p:nvGrpSpPr>
          <p:cNvPr id="7" name="Group 6">
            <a:extLst>
              <a:ext uri="{FF2B5EF4-FFF2-40B4-BE49-F238E27FC236}">
                <a16:creationId xmlns:a16="http://schemas.microsoft.com/office/drawing/2014/main" id="{84219C63-7421-4484-AB67-0B01DA7587C3}"/>
              </a:ext>
            </a:extLst>
          </p:cNvPr>
          <p:cNvGrpSpPr/>
          <p:nvPr/>
        </p:nvGrpSpPr>
        <p:grpSpPr>
          <a:xfrm>
            <a:off x="75061" y="523749"/>
            <a:ext cx="6113500" cy="4607309"/>
            <a:chOff x="75060" y="523749"/>
            <a:chExt cx="8025331" cy="5639995"/>
          </a:xfrm>
        </p:grpSpPr>
        <p:pic>
          <p:nvPicPr>
            <p:cNvPr id="9" name="Picture 8">
              <a:extLst>
                <a:ext uri="{FF2B5EF4-FFF2-40B4-BE49-F238E27FC236}">
                  <a16:creationId xmlns:a16="http://schemas.microsoft.com/office/drawing/2014/main" id="{6E0E06FD-52FF-46A5-B59F-C4A4922FDECA}"/>
                </a:ext>
              </a:extLst>
            </p:cNvPr>
            <p:cNvPicPr>
              <a:picLocks noChangeAspect="1"/>
            </p:cNvPicPr>
            <p:nvPr/>
          </p:nvPicPr>
          <p:blipFill>
            <a:blip r:embed="rId2"/>
            <a:stretch>
              <a:fillRect/>
            </a:stretch>
          </p:blipFill>
          <p:spPr>
            <a:xfrm>
              <a:off x="75060" y="523749"/>
              <a:ext cx="8025331" cy="5639995"/>
            </a:xfrm>
            <a:prstGeom prst="rect">
              <a:avLst/>
            </a:prstGeom>
          </p:spPr>
        </p:pic>
        <p:sp>
          <p:nvSpPr>
            <p:cNvPr id="10" name="Rectangle 9">
              <a:extLst>
                <a:ext uri="{FF2B5EF4-FFF2-40B4-BE49-F238E27FC236}">
                  <a16:creationId xmlns:a16="http://schemas.microsoft.com/office/drawing/2014/main" id="{6E9216D1-05D6-4392-9FA7-4B1DBC02A511}"/>
                </a:ext>
              </a:extLst>
            </p:cNvPr>
            <p:cNvSpPr/>
            <p:nvPr/>
          </p:nvSpPr>
          <p:spPr>
            <a:xfrm>
              <a:off x="5247970" y="3717676"/>
              <a:ext cx="1837897" cy="256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 name="Rectangle 10">
              <a:extLst>
                <a:ext uri="{FF2B5EF4-FFF2-40B4-BE49-F238E27FC236}">
                  <a16:creationId xmlns:a16="http://schemas.microsoft.com/office/drawing/2014/main" id="{5C1A077D-35A2-4492-AE6E-7064E4963ECA}"/>
                </a:ext>
              </a:extLst>
            </p:cNvPr>
            <p:cNvSpPr/>
            <p:nvPr/>
          </p:nvSpPr>
          <p:spPr>
            <a:xfrm>
              <a:off x="1008091" y="3704691"/>
              <a:ext cx="2393718" cy="256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pic>
          <p:nvPicPr>
            <p:cNvPr id="12" name="Graphic 11" descr="Envelope outline">
              <a:extLst>
                <a:ext uri="{FF2B5EF4-FFF2-40B4-BE49-F238E27FC236}">
                  <a16:creationId xmlns:a16="http://schemas.microsoft.com/office/drawing/2014/main" id="{6207BB0C-E15F-4ECB-9D09-FBF3479ACC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2310" y="3585915"/>
              <a:ext cx="612425" cy="494371"/>
            </a:xfrm>
            <a:prstGeom prst="rect">
              <a:avLst/>
            </a:prstGeom>
          </p:spPr>
        </p:pic>
        <p:sp>
          <p:nvSpPr>
            <p:cNvPr id="13" name="TextBox 12">
              <a:extLst>
                <a:ext uri="{FF2B5EF4-FFF2-40B4-BE49-F238E27FC236}">
                  <a16:creationId xmlns:a16="http://schemas.microsoft.com/office/drawing/2014/main" id="{CF224DBC-E2BD-42BF-8954-7C68D8E229B3}"/>
                </a:ext>
              </a:extLst>
            </p:cNvPr>
            <p:cNvSpPr txBox="1"/>
            <p:nvPr/>
          </p:nvSpPr>
          <p:spPr>
            <a:xfrm>
              <a:off x="1012135" y="3487292"/>
              <a:ext cx="412741" cy="244618"/>
            </a:xfrm>
            <a:prstGeom prst="rect">
              <a:avLst/>
            </a:prstGeom>
            <a:noFill/>
          </p:spPr>
          <p:txBody>
            <a:bodyPr wrap="none" lIns="0" tIns="0" rIns="0" bIns="0" rtlCol="0">
              <a:spAutoFit/>
            </a:bodyPr>
            <a:lstStyle/>
            <a:p>
              <a:pPr algn="ctr"/>
              <a:r>
                <a:rPr kumimoji="1" lang="en-US" altLang="ja-JP" sz="900" dirty="0"/>
                <a:t>Order</a:t>
              </a:r>
              <a:endParaRPr kumimoji="1" lang="ja-JP" altLang="en-US" sz="900" dirty="0"/>
            </a:p>
          </p:txBody>
        </p:sp>
        <p:sp>
          <p:nvSpPr>
            <p:cNvPr id="14" name="TextBox 13">
              <a:extLst>
                <a:ext uri="{FF2B5EF4-FFF2-40B4-BE49-F238E27FC236}">
                  <a16:creationId xmlns:a16="http://schemas.microsoft.com/office/drawing/2014/main" id="{01365EFE-E8FF-4415-A1A2-55C78B03D1E5}"/>
                </a:ext>
              </a:extLst>
            </p:cNvPr>
            <p:cNvSpPr txBox="1"/>
            <p:nvPr/>
          </p:nvSpPr>
          <p:spPr>
            <a:xfrm>
              <a:off x="1293865" y="3990756"/>
              <a:ext cx="974259" cy="244618"/>
            </a:xfrm>
            <a:prstGeom prst="rect">
              <a:avLst/>
            </a:prstGeom>
            <a:noFill/>
          </p:spPr>
          <p:txBody>
            <a:bodyPr wrap="none" lIns="0" tIns="0" rIns="0" bIns="0" rtlCol="0">
              <a:spAutoFit/>
            </a:bodyPr>
            <a:lstStyle/>
            <a:p>
              <a:r>
                <a:rPr kumimoji="1" lang="en-US" altLang="ja-JP" sz="900" dirty="0"/>
                <a:t>Order Change</a:t>
              </a:r>
              <a:endParaRPr kumimoji="1" lang="ja-JP" altLang="en-US" sz="900" dirty="0"/>
            </a:p>
          </p:txBody>
        </p:sp>
        <p:sp>
          <p:nvSpPr>
            <p:cNvPr id="15" name="TextBox 14">
              <a:extLst>
                <a:ext uri="{FF2B5EF4-FFF2-40B4-BE49-F238E27FC236}">
                  <a16:creationId xmlns:a16="http://schemas.microsoft.com/office/drawing/2014/main" id="{F1D01756-5DC5-4512-9992-06ADEB2820E8}"/>
                </a:ext>
              </a:extLst>
            </p:cNvPr>
            <p:cNvSpPr txBox="1"/>
            <p:nvPr/>
          </p:nvSpPr>
          <p:spPr>
            <a:xfrm>
              <a:off x="2205072" y="3489247"/>
              <a:ext cx="1641363" cy="257644"/>
            </a:xfrm>
            <a:prstGeom prst="rect">
              <a:avLst/>
            </a:prstGeom>
            <a:noFill/>
          </p:spPr>
          <p:txBody>
            <a:bodyPr wrap="none" lIns="0" tIns="0" rIns="0" bIns="0" rtlCol="0">
              <a:spAutoFit/>
            </a:bodyPr>
            <a:lstStyle/>
            <a:p>
              <a:pPr algn="ctr">
                <a:lnSpc>
                  <a:spcPts val="1200"/>
                </a:lnSpc>
              </a:pPr>
              <a:r>
                <a:rPr kumimoji="1" lang="en-US" altLang="ja-JP" sz="900" dirty="0"/>
                <a:t>Order Response Simple</a:t>
              </a:r>
              <a:endParaRPr kumimoji="1" lang="ja-JP" altLang="en-US" sz="900" dirty="0"/>
            </a:p>
          </p:txBody>
        </p:sp>
        <p:sp>
          <p:nvSpPr>
            <p:cNvPr id="16" name="TextBox 15">
              <a:extLst>
                <a:ext uri="{FF2B5EF4-FFF2-40B4-BE49-F238E27FC236}">
                  <a16:creationId xmlns:a16="http://schemas.microsoft.com/office/drawing/2014/main" id="{D41CFFAA-C73B-4E4E-832C-CB6C247B582F}"/>
                </a:ext>
              </a:extLst>
            </p:cNvPr>
            <p:cNvSpPr txBox="1"/>
            <p:nvPr/>
          </p:nvSpPr>
          <p:spPr>
            <a:xfrm>
              <a:off x="5083434" y="3490497"/>
              <a:ext cx="1641363" cy="257644"/>
            </a:xfrm>
            <a:prstGeom prst="rect">
              <a:avLst/>
            </a:prstGeom>
            <a:noFill/>
          </p:spPr>
          <p:txBody>
            <a:bodyPr wrap="none" lIns="0" tIns="0" rIns="0" bIns="0" rtlCol="0">
              <a:spAutoFit/>
            </a:bodyPr>
            <a:lstStyle/>
            <a:p>
              <a:pPr algn="ctr">
                <a:lnSpc>
                  <a:spcPts val="1200"/>
                </a:lnSpc>
              </a:pPr>
              <a:r>
                <a:rPr kumimoji="1" lang="en-US" altLang="ja-JP" sz="900" dirty="0"/>
                <a:t>Order Response Simple</a:t>
              </a:r>
              <a:endParaRPr kumimoji="1" lang="ja-JP" altLang="en-US" sz="900" dirty="0"/>
            </a:p>
          </p:txBody>
        </p:sp>
        <p:sp>
          <p:nvSpPr>
            <p:cNvPr id="17" name="TextBox 16">
              <a:extLst>
                <a:ext uri="{FF2B5EF4-FFF2-40B4-BE49-F238E27FC236}">
                  <a16:creationId xmlns:a16="http://schemas.microsoft.com/office/drawing/2014/main" id="{27ED7722-93BF-493C-A157-F45542BA25FA}"/>
                </a:ext>
              </a:extLst>
            </p:cNvPr>
            <p:cNvSpPr txBox="1"/>
            <p:nvPr/>
          </p:nvSpPr>
          <p:spPr>
            <a:xfrm>
              <a:off x="6402118" y="3980477"/>
              <a:ext cx="1317411" cy="257644"/>
            </a:xfrm>
            <a:prstGeom prst="rect">
              <a:avLst/>
            </a:prstGeom>
            <a:noFill/>
          </p:spPr>
          <p:txBody>
            <a:bodyPr wrap="none" lIns="0" tIns="0" rIns="0" bIns="0" rtlCol="0">
              <a:spAutoFit/>
            </a:bodyPr>
            <a:lstStyle/>
            <a:p>
              <a:pPr algn="ctr">
                <a:lnSpc>
                  <a:spcPts val="1200"/>
                </a:lnSpc>
              </a:pPr>
              <a:r>
                <a:rPr kumimoji="1" lang="en-US" altLang="ja-JP" sz="900" dirty="0"/>
                <a:t>Order Cancellation</a:t>
              </a:r>
              <a:endParaRPr kumimoji="1" lang="ja-JP" altLang="en-US" sz="900" dirty="0"/>
            </a:p>
          </p:txBody>
        </p:sp>
        <p:pic>
          <p:nvPicPr>
            <p:cNvPr id="18" name="Graphic 17" descr="Envelope outline">
              <a:extLst>
                <a:ext uri="{FF2B5EF4-FFF2-40B4-BE49-F238E27FC236}">
                  <a16:creationId xmlns:a16="http://schemas.microsoft.com/office/drawing/2014/main" id="{CF81E544-FD5E-49B2-B19A-9AC743CA60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24829" y="3585915"/>
              <a:ext cx="612425" cy="494371"/>
            </a:xfrm>
            <a:prstGeom prst="rect">
              <a:avLst/>
            </a:prstGeom>
          </p:spPr>
        </p:pic>
        <p:pic>
          <p:nvPicPr>
            <p:cNvPr id="19" name="Graphic 18" descr="Envelope outline">
              <a:extLst>
                <a:ext uri="{FF2B5EF4-FFF2-40B4-BE49-F238E27FC236}">
                  <a16:creationId xmlns:a16="http://schemas.microsoft.com/office/drawing/2014/main" id="{DD995968-A208-46DD-94D0-C2A0B4D4BF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47376" y="3585915"/>
              <a:ext cx="612425" cy="494371"/>
            </a:xfrm>
            <a:prstGeom prst="rect">
              <a:avLst/>
            </a:prstGeom>
          </p:spPr>
        </p:pic>
        <p:pic>
          <p:nvPicPr>
            <p:cNvPr id="20" name="Graphic 19" descr="Envelope outline">
              <a:extLst>
                <a:ext uri="{FF2B5EF4-FFF2-40B4-BE49-F238E27FC236}">
                  <a16:creationId xmlns:a16="http://schemas.microsoft.com/office/drawing/2014/main" id="{7A6CC650-FE51-43F6-9E29-2D02C9669F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20790" y="3585915"/>
              <a:ext cx="612425" cy="494371"/>
            </a:xfrm>
            <a:prstGeom prst="rect">
              <a:avLst/>
            </a:prstGeom>
          </p:spPr>
        </p:pic>
        <p:pic>
          <p:nvPicPr>
            <p:cNvPr id="21" name="Graphic 20" descr="Envelope outline">
              <a:extLst>
                <a:ext uri="{FF2B5EF4-FFF2-40B4-BE49-F238E27FC236}">
                  <a16:creationId xmlns:a16="http://schemas.microsoft.com/office/drawing/2014/main" id="{E0A8FEF6-BBA4-4833-9073-1EC987F734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73442" y="3585915"/>
              <a:ext cx="612425" cy="494371"/>
            </a:xfrm>
            <a:prstGeom prst="rect">
              <a:avLst/>
            </a:prstGeom>
          </p:spPr>
        </p:pic>
        <p:sp>
          <p:nvSpPr>
            <p:cNvPr id="22" name="Rectangle: Rounded Corners 21">
              <a:extLst>
                <a:ext uri="{FF2B5EF4-FFF2-40B4-BE49-F238E27FC236}">
                  <a16:creationId xmlns:a16="http://schemas.microsoft.com/office/drawing/2014/main" id="{874F18EC-223F-478A-85C6-E265EE053856}"/>
                </a:ext>
              </a:extLst>
            </p:cNvPr>
            <p:cNvSpPr/>
            <p:nvPr/>
          </p:nvSpPr>
          <p:spPr>
            <a:xfrm>
              <a:off x="899592" y="2028034"/>
              <a:ext cx="720080" cy="580207"/>
            </a:xfrm>
            <a:prstGeom prst="round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900" dirty="0">
                  <a:solidFill>
                    <a:schemeClr val="tx1"/>
                  </a:solidFill>
                </a:rPr>
                <a:t>Place Order</a:t>
              </a:r>
              <a:endParaRPr kumimoji="1" lang="ja-JP" altLang="en-US" sz="900" dirty="0">
                <a:solidFill>
                  <a:schemeClr val="tx1"/>
                </a:solidFill>
              </a:endParaRPr>
            </a:p>
          </p:txBody>
        </p:sp>
        <p:sp>
          <p:nvSpPr>
            <p:cNvPr id="23" name="Rectangle: Rounded Corners 22">
              <a:extLst>
                <a:ext uri="{FF2B5EF4-FFF2-40B4-BE49-F238E27FC236}">
                  <a16:creationId xmlns:a16="http://schemas.microsoft.com/office/drawing/2014/main" id="{2C9F6CC7-DC69-4A4B-A5A0-622CB56D3F49}"/>
                </a:ext>
              </a:extLst>
            </p:cNvPr>
            <p:cNvSpPr/>
            <p:nvPr/>
          </p:nvSpPr>
          <p:spPr>
            <a:xfrm>
              <a:off x="2543058" y="2027105"/>
              <a:ext cx="816743" cy="580207"/>
            </a:xfrm>
            <a:prstGeom prst="round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900" dirty="0">
                  <a:solidFill>
                    <a:schemeClr val="tx1"/>
                  </a:solidFill>
                </a:rPr>
                <a:t>Receive Response</a:t>
              </a:r>
              <a:endParaRPr kumimoji="1" lang="ja-JP" altLang="en-US" sz="900" dirty="0">
                <a:solidFill>
                  <a:schemeClr val="tx1"/>
                </a:solidFill>
              </a:endParaRPr>
            </a:p>
          </p:txBody>
        </p:sp>
        <p:sp>
          <p:nvSpPr>
            <p:cNvPr id="24" name="Rectangle: Rounded Corners 23">
              <a:extLst>
                <a:ext uri="{FF2B5EF4-FFF2-40B4-BE49-F238E27FC236}">
                  <a16:creationId xmlns:a16="http://schemas.microsoft.com/office/drawing/2014/main" id="{A1FB552D-E000-4B76-AAB9-828F9F02E3B3}"/>
                </a:ext>
              </a:extLst>
            </p:cNvPr>
            <p:cNvSpPr/>
            <p:nvPr/>
          </p:nvSpPr>
          <p:spPr>
            <a:xfrm>
              <a:off x="1043609" y="4334706"/>
              <a:ext cx="720080" cy="580207"/>
            </a:xfrm>
            <a:prstGeom prst="round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900" dirty="0">
                  <a:solidFill>
                    <a:schemeClr val="tx1"/>
                  </a:solidFill>
                </a:rPr>
                <a:t>Receive Order</a:t>
              </a:r>
              <a:endParaRPr kumimoji="1" lang="ja-JP" altLang="en-US" sz="900" dirty="0">
                <a:solidFill>
                  <a:schemeClr val="tx1"/>
                </a:solidFill>
              </a:endParaRPr>
            </a:p>
          </p:txBody>
        </p:sp>
        <p:sp>
          <p:nvSpPr>
            <p:cNvPr id="25" name="Rectangle: Rounded Corners 24">
              <a:extLst>
                <a:ext uri="{FF2B5EF4-FFF2-40B4-BE49-F238E27FC236}">
                  <a16:creationId xmlns:a16="http://schemas.microsoft.com/office/drawing/2014/main" id="{1E0431B0-FB9A-431C-B514-195C78BEB7E3}"/>
                </a:ext>
              </a:extLst>
            </p:cNvPr>
            <p:cNvSpPr/>
            <p:nvPr/>
          </p:nvSpPr>
          <p:spPr>
            <a:xfrm>
              <a:off x="2681729" y="4293155"/>
              <a:ext cx="720080" cy="580207"/>
            </a:xfrm>
            <a:prstGeom prst="round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900" dirty="0">
                  <a:solidFill>
                    <a:schemeClr val="tx1"/>
                  </a:solidFill>
                </a:rPr>
                <a:t>Reject</a:t>
              </a:r>
            </a:p>
            <a:p>
              <a:pPr algn="ctr"/>
              <a:r>
                <a:rPr kumimoji="1" lang="en-US" altLang="ja-JP" sz="900" dirty="0">
                  <a:solidFill>
                    <a:schemeClr val="tx1"/>
                  </a:solidFill>
                </a:rPr>
                <a:t>Order</a:t>
              </a:r>
              <a:endParaRPr kumimoji="1" lang="ja-JP" altLang="en-US" sz="900" dirty="0">
                <a:solidFill>
                  <a:schemeClr val="tx1"/>
                </a:solidFill>
              </a:endParaRPr>
            </a:p>
          </p:txBody>
        </p:sp>
        <p:sp>
          <p:nvSpPr>
            <p:cNvPr id="26" name="Rectangle: Rounded Corners 25">
              <a:extLst>
                <a:ext uri="{FF2B5EF4-FFF2-40B4-BE49-F238E27FC236}">
                  <a16:creationId xmlns:a16="http://schemas.microsoft.com/office/drawing/2014/main" id="{4BFEE0AB-756E-4764-A6A4-E3F4528BBA20}"/>
                </a:ext>
              </a:extLst>
            </p:cNvPr>
            <p:cNvSpPr/>
            <p:nvPr/>
          </p:nvSpPr>
          <p:spPr>
            <a:xfrm>
              <a:off x="2704073" y="5337854"/>
              <a:ext cx="720080" cy="580207"/>
            </a:xfrm>
            <a:prstGeom prst="round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900" dirty="0">
                  <a:solidFill>
                    <a:schemeClr val="tx1"/>
                  </a:solidFill>
                </a:rPr>
                <a:t>Accept</a:t>
              </a:r>
            </a:p>
            <a:p>
              <a:pPr algn="ctr"/>
              <a:r>
                <a:rPr kumimoji="1" lang="en-US" altLang="ja-JP" sz="900" dirty="0">
                  <a:solidFill>
                    <a:schemeClr val="tx1"/>
                  </a:solidFill>
                </a:rPr>
                <a:t>Order</a:t>
              </a:r>
              <a:endParaRPr kumimoji="1" lang="ja-JP" altLang="en-US" sz="900" dirty="0">
                <a:solidFill>
                  <a:schemeClr val="tx1"/>
                </a:solidFill>
              </a:endParaRPr>
            </a:p>
          </p:txBody>
        </p:sp>
        <p:sp>
          <p:nvSpPr>
            <p:cNvPr id="27" name="Rectangle 26">
              <a:extLst>
                <a:ext uri="{FF2B5EF4-FFF2-40B4-BE49-F238E27FC236}">
                  <a16:creationId xmlns:a16="http://schemas.microsoft.com/office/drawing/2014/main" id="{6D3D2F8C-B3CD-4E70-901D-ED6F5A69E799}"/>
                </a:ext>
              </a:extLst>
            </p:cNvPr>
            <p:cNvSpPr/>
            <p:nvPr/>
          </p:nvSpPr>
          <p:spPr>
            <a:xfrm>
              <a:off x="4464347" y="3764407"/>
              <a:ext cx="542448" cy="256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8" name="Rectangle: Rounded Corners 27">
              <a:extLst>
                <a:ext uri="{FF2B5EF4-FFF2-40B4-BE49-F238E27FC236}">
                  <a16:creationId xmlns:a16="http://schemas.microsoft.com/office/drawing/2014/main" id="{9B4C54C0-F264-43B3-8641-FAFEBE3F701D}"/>
                </a:ext>
              </a:extLst>
            </p:cNvPr>
            <p:cNvSpPr/>
            <p:nvPr/>
          </p:nvSpPr>
          <p:spPr>
            <a:xfrm>
              <a:off x="4725685" y="2028034"/>
              <a:ext cx="816743" cy="580207"/>
            </a:xfrm>
            <a:prstGeom prst="round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900" dirty="0">
                  <a:solidFill>
                    <a:schemeClr val="tx1"/>
                  </a:solidFill>
                </a:rPr>
                <a:t>Receive Response</a:t>
              </a:r>
              <a:endParaRPr kumimoji="1" lang="ja-JP" altLang="en-US" sz="900" dirty="0">
                <a:solidFill>
                  <a:schemeClr val="tx1"/>
                </a:solidFill>
              </a:endParaRPr>
            </a:p>
          </p:txBody>
        </p:sp>
        <p:sp>
          <p:nvSpPr>
            <p:cNvPr id="29" name="Rectangle: Rounded Corners 28">
              <a:extLst>
                <a:ext uri="{FF2B5EF4-FFF2-40B4-BE49-F238E27FC236}">
                  <a16:creationId xmlns:a16="http://schemas.microsoft.com/office/drawing/2014/main" id="{FCC7CBEB-F8FD-4E2B-800C-F32CF9C3A5B6}"/>
                </a:ext>
              </a:extLst>
            </p:cNvPr>
            <p:cNvSpPr/>
            <p:nvPr/>
          </p:nvSpPr>
          <p:spPr>
            <a:xfrm>
              <a:off x="6402119" y="1372064"/>
              <a:ext cx="816743" cy="580207"/>
            </a:xfrm>
            <a:prstGeom prst="round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900" dirty="0">
                  <a:solidFill>
                    <a:schemeClr val="tx1"/>
                  </a:solidFill>
                </a:rPr>
                <a:t>Change</a:t>
              </a:r>
            </a:p>
            <a:p>
              <a:pPr algn="ctr"/>
              <a:r>
                <a:rPr lang="en-US" altLang="ja-JP" sz="900" dirty="0">
                  <a:solidFill>
                    <a:schemeClr val="tx1"/>
                  </a:solidFill>
                </a:rPr>
                <a:t>Order</a:t>
              </a:r>
              <a:endParaRPr kumimoji="1" lang="ja-JP" altLang="en-US" sz="900" dirty="0">
                <a:solidFill>
                  <a:schemeClr val="tx1"/>
                </a:solidFill>
              </a:endParaRPr>
            </a:p>
          </p:txBody>
        </p:sp>
        <p:sp>
          <p:nvSpPr>
            <p:cNvPr id="30" name="Rectangle: Rounded Corners 29">
              <a:extLst>
                <a:ext uri="{FF2B5EF4-FFF2-40B4-BE49-F238E27FC236}">
                  <a16:creationId xmlns:a16="http://schemas.microsoft.com/office/drawing/2014/main" id="{04DF1744-1EEE-4EC2-B901-C8D173826F5B}"/>
                </a:ext>
              </a:extLst>
            </p:cNvPr>
            <p:cNvSpPr/>
            <p:nvPr/>
          </p:nvSpPr>
          <p:spPr>
            <a:xfrm>
              <a:off x="6413038" y="2028034"/>
              <a:ext cx="816743" cy="580207"/>
            </a:xfrm>
            <a:prstGeom prst="round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900" dirty="0">
                  <a:solidFill>
                    <a:schemeClr val="tx1"/>
                  </a:solidFill>
                </a:rPr>
                <a:t>Accept Order</a:t>
              </a:r>
            </a:p>
          </p:txBody>
        </p:sp>
        <p:sp>
          <p:nvSpPr>
            <p:cNvPr id="31" name="Rectangle: Rounded Corners 30">
              <a:extLst>
                <a:ext uri="{FF2B5EF4-FFF2-40B4-BE49-F238E27FC236}">
                  <a16:creationId xmlns:a16="http://schemas.microsoft.com/office/drawing/2014/main" id="{0CB23C9D-A771-45B9-AA59-9CD86E065AE1}"/>
                </a:ext>
              </a:extLst>
            </p:cNvPr>
            <p:cNvSpPr/>
            <p:nvPr/>
          </p:nvSpPr>
          <p:spPr>
            <a:xfrm>
              <a:off x="6413037" y="2686466"/>
              <a:ext cx="816743" cy="580207"/>
            </a:xfrm>
            <a:prstGeom prst="round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900" dirty="0">
                  <a:solidFill>
                    <a:schemeClr val="tx1"/>
                  </a:solidFill>
                </a:rPr>
                <a:t>Cancel</a:t>
              </a:r>
            </a:p>
            <a:p>
              <a:pPr algn="ctr"/>
              <a:r>
                <a:rPr lang="en-US" altLang="ja-JP" sz="900" dirty="0">
                  <a:solidFill>
                    <a:schemeClr val="tx1"/>
                  </a:solidFill>
                </a:rPr>
                <a:t>Order</a:t>
              </a:r>
              <a:endParaRPr kumimoji="1" lang="ja-JP" altLang="en-US" sz="900" dirty="0">
                <a:solidFill>
                  <a:schemeClr val="tx1"/>
                </a:solidFill>
              </a:endParaRPr>
            </a:p>
          </p:txBody>
        </p:sp>
        <p:sp>
          <p:nvSpPr>
            <p:cNvPr id="32" name="Rectangle: Rounded Corners 31">
              <a:extLst>
                <a:ext uri="{FF2B5EF4-FFF2-40B4-BE49-F238E27FC236}">
                  <a16:creationId xmlns:a16="http://schemas.microsoft.com/office/drawing/2014/main" id="{08FE02C3-CC4F-460B-911A-01D0DB60AE52}"/>
                </a:ext>
              </a:extLst>
            </p:cNvPr>
            <p:cNvSpPr/>
            <p:nvPr/>
          </p:nvSpPr>
          <p:spPr>
            <a:xfrm>
              <a:off x="6269124" y="4334707"/>
              <a:ext cx="816743" cy="580207"/>
            </a:xfrm>
            <a:prstGeom prst="round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900" dirty="0">
                  <a:solidFill>
                    <a:schemeClr val="tx1"/>
                  </a:solidFill>
                </a:rPr>
                <a:t>Cancel</a:t>
              </a:r>
            </a:p>
            <a:p>
              <a:pPr algn="ctr"/>
              <a:r>
                <a:rPr lang="en-US" altLang="ja-JP" sz="900" dirty="0">
                  <a:solidFill>
                    <a:schemeClr val="tx1"/>
                  </a:solidFill>
                </a:rPr>
                <a:t>Order</a:t>
              </a:r>
              <a:endParaRPr kumimoji="1" lang="ja-JP" altLang="en-US" sz="900" dirty="0">
                <a:solidFill>
                  <a:schemeClr val="tx1"/>
                </a:solidFill>
              </a:endParaRPr>
            </a:p>
          </p:txBody>
        </p:sp>
        <p:sp>
          <p:nvSpPr>
            <p:cNvPr id="33" name="Rectangle: Rounded Corners 32">
              <a:extLst>
                <a:ext uri="{FF2B5EF4-FFF2-40B4-BE49-F238E27FC236}">
                  <a16:creationId xmlns:a16="http://schemas.microsoft.com/office/drawing/2014/main" id="{BA760EE7-C6C8-4B3D-AF82-70D4FF81641E}"/>
                </a:ext>
              </a:extLst>
            </p:cNvPr>
            <p:cNvSpPr/>
            <p:nvPr/>
          </p:nvSpPr>
          <p:spPr>
            <a:xfrm>
              <a:off x="6413037" y="5339440"/>
              <a:ext cx="816743" cy="580207"/>
            </a:xfrm>
            <a:prstGeom prst="round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900" dirty="0">
                  <a:solidFill>
                    <a:schemeClr val="tx1"/>
                  </a:solidFill>
                </a:rPr>
                <a:t>Register</a:t>
              </a:r>
            </a:p>
            <a:p>
              <a:pPr algn="ctr"/>
              <a:r>
                <a:rPr lang="en-US" altLang="ja-JP" sz="900" dirty="0">
                  <a:solidFill>
                    <a:schemeClr val="tx1"/>
                  </a:solidFill>
                </a:rPr>
                <a:t>Order</a:t>
              </a:r>
              <a:endParaRPr kumimoji="1" lang="ja-JP" altLang="en-US" sz="900" dirty="0">
                <a:solidFill>
                  <a:schemeClr val="tx1"/>
                </a:solidFill>
              </a:endParaRPr>
            </a:p>
          </p:txBody>
        </p:sp>
        <p:pic>
          <p:nvPicPr>
            <p:cNvPr id="34" name="Graphic 33" descr="Envelope outline">
              <a:extLst>
                <a:ext uri="{FF2B5EF4-FFF2-40B4-BE49-F238E27FC236}">
                  <a16:creationId xmlns:a16="http://schemas.microsoft.com/office/drawing/2014/main" id="{4280474B-568E-4829-AA17-24A563FF8E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44187" y="3726717"/>
              <a:ext cx="612425" cy="494371"/>
            </a:xfrm>
            <a:prstGeom prst="rect">
              <a:avLst/>
            </a:prstGeom>
          </p:spPr>
        </p:pic>
        <p:sp>
          <p:nvSpPr>
            <p:cNvPr id="35" name="TextBox 34">
              <a:extLst>
                <a:ext uri="{FF2B5EF4-FFF2-40B4-BE49-F238E27FC236}">
                  <a16:creationId xmlns:a16="http://schemas.microsoft.com/office/drawing/2014/main" id="{00DAF66D-CFF8-44F1-8648-D766B2C86161}"/>
                </a:ext>
              </a:extLst>
            </p:cNvPr>
            <p:cNvSpPr txBox="1"/>
            <p:nvPr/>
          </p:nvSpPr>
          <p:spPr>
            <a:xfrm>
              <a:off x="3891998" y="3609835"/>
              <a:ext cx="1125439" cy="244618"/>
            </a:xfrm>
            <a:prstGeom prst="rect">
              <a:avLst/>
            </a:prstGeom>
            <a:noFill/>
          </p:spPr>
          <p:txBody>
            <a:bodyPr wrap="none" lIns="0" tIns="0" rIns="0" bIns="0" rtlCol="0">
              <a:spAutoFit/>
            </a:bodyPr>
            <a:lstStyle/>
            <a:p>
              <a:r>
                <a:rPr kumimoji="1" lang="en-US" altLang="ja-JP" sz="900" dirty="0"/>
                <a:t>Order Response</a:t>
              </a:r>
              <a:endParaRPr kumimoji="1" lang="ja-JP" altLang="en-US" sz="900" dirty="0"/>
            </a:p>
          </p:txBody>
        </p:sp>
        <p:sp>
          <p:nvSpPr>
            <p:cNvPr id="36" name="TextBox 35">
              <a:extLst>
                <a:ext uri="{FF2B5EF4-FFF2-40B4-BE49-F238E27FC236}">
                  <a16:creationId xmlns:a16="http://schemas.microsoft.com/office/drawing/2014/main" id="{0F538FA6-490E-4722-9D49-D8B6395EF443}"/>
                </a:ext>
              </a:extLst>
            </p:cNvPr>
            <p:cNvSpPr txBox="1"/>
            <p:nvPr/>
          </p:nvSpPr>
          <p:spPr>
            <a:xfrm>
              <a:off x="4644008" y="4941168"/>
              <a:ext cx="720081" cy="319364"/>
            </a:xfrm>
            <a:prstGeom prst="rect">
              <a:avLst/>
            </a:prstGeom>
            <a:solidFill>
              <a:schemeClr val="bg1"/>
            </a:solidFill>
          </p:spPr>
          <p:txBody>
            <a:bodyPr wrap="square" lIns="0" tIns="0" rIns="0" bIns="0" rtlCol="0">
              <a:spAutoFit/>
            </a:bodyPr>
            <a:lstStyle/>
            <a:p>
              <a:pPr algn="ctr">
                <a:lnSpc>
                  <a:spcPts val="700"/>
                </a:lnSpc>
              </a:pPr>
              <a:r>
                <a:rPr kumimoji="1" lang="en-US" altLang="ja-JP" sz="700" dirty="0"/>
                <a:t>Response Required</a:t>
              </a:r>
              <a:endParaRPr kumimoji="1" lang="ja-JP" altLang="en-US" sz="700" dirty="0"/>
            </a:p>
          </p:txBody>
        </p:sp>
        <p:sp>
          <p:nvSpPr>
            <p:cNvPr id="37" name="Rectangle: Rounded Corners 36">
              <a:extLst>
                <a:ext uri="{FF2B5EF4-FFF2-40B4-BE49-F238E27FC236}">
                  <a16:creationId xmlns:a16="http://schemas.microsoft.com/office/drawing/2014/main" id="{BBE3A5B7-F566-4D40-B4B1-4BBA2428ECB4}"/>
                </a:ext>
              </a:extLst>
            </p:cNvPr>
            <p:cNvSpPr/>
            <p:nvPr/>
          </p:nvSpPr>
          <p:spPr>
            <a:xfrm>
              <a:off x="3929802" y="4873362"/>
              <a:ext cx="720080" cy="580207"/>
            </a:xfrm>
            <a:prstGeom prst="round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900" dirty="0">
                  <a:solidFill>
                    <a:schemeClr val="tx1"/>
                  </a:solidFill>
                </a:rPr>
                <a:t>Add</a:t>
              </a:r>
            </a:p>
            <a:p>
              <a:pPr algn="ctr"/>
              <a:r>
                <a:rPr lang="en-US" altLang="ja-JP" sz="900" dirty="0">
                  <a:solidFill>
                    <a:schemeClr val="tx1"/>
                  </a:solidFill>
                </a:rPr>
                <a:t>Detail</a:t>
              </a:r>
              <a:endParaRPr kumimoji="1" lang="ja-JP" altLang="en-US" sz="900" dirty="0">
                <a:solidFill>
                  <a:schemeClr val="tx1"/>
                </a:solidFill>
              </a:endParaRPr>
            </a:p>
          </p:txBody>
        </p:sp>
        <p:sp>
          <p:nvSpPr>
            <p:cNvPr id="38" name="Rectangle: Rounded Corners 37">
              <a:extLst>
                <a:ext uri="{FF2B5EF4-FFF2-40B4-BE49-F238E27FC236}">
                  <a16:creationId xmlns:a16="http://schemas.microsoft.com/office/drawing/2014/main" id="{92839416-CAB2-492E-9C01-93C987F3E203}"/>
                </a:ext>
              </a:extLst>
            </p:cNvPr>
            <p:cNvSpPr/>
            <p:nvPr/>
          </p:nvSpPr>
          <p:spPr>
            <a:xfrm>
              <a:off x="5369072" y="4624811"/>
              <a:ext cx="859111" cy="580207"/>
            </a:xfrm>
            <a:prstGeom prst="round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900" dirty="0">
                  <a:solidFill>
                    <a:schemeClr val="tx1"/>
                  </a:solidFill>
                </a:rPr>
                <a:t>Change</a:t>
              </a:r>
            </a:p>
            <a:p>
              <a:pPr algn="ctr"/>
              <a:r>
                <a:rPr lang="en-US" altLang="ja-JP" sz="900" dirty="0">
                  <a:solidFill>
                    <a:schemeClr val="tx1"/>
                  </a:solidFill>
                </a:rPr>
                <a:t>Response</a:t>
              </a:r>
              <a:endParaRPr kumimoji="1" lang="ja-JP" altLang="en-US" sz="900" dirty="0">
                <a:solidFill>
                  <a:schemeClr val="tx1"/>
                </a:solidFill>
              </a:endParaRPr>
            </a:p>
          </p:txBody>
        </p:sp>
        <p:sp>
          <p:nvSpPr>
            <p:cNvPr id="39" name="TextBox 38">
              <a:extLst>
                <a:ext uri="{FF2B5EF4-FFF2-40B4-BE49-F238E27FC236}">
                  <a16:creationId xmlns:a16="http://schemas.microsoft.com/office/drawing/2014/main" id="{94119624-CD7D-4E09-A857-24111D03960C}"/>
                </a:ext>
              </a:extLst>
            </p:cNvPr>
            <p:cNvSpPr txBox="1"/>
            <p:nvPr/>
          </p:nvSpPr>
          <p:spPr>
            <a:xfrm rot="16200000">
              <a:off x="-156323" y="2073107"/>
              <a:ext cx="855033" cy="213379"/>
            </a:xfrm>
            <a:prstGeom prst="rect">
              <a:avLst/>
            </a:prstGeom>
            <a:solidFill>
              <a:schemeClr val="bg1"/>
            </a:solidFill>
          </p:spPr>
          <p:txBody>
            <a:bodyPr wrap="none" lIns="0" tIns="0" rIns="0" bIns="0" rtlCol="0">
              <a:spAutoFit/>
            </a:bodyPr>
            <a:lstStyle/>
            <a:p>
              <a:pPr algn="ctr">
                <a:lnSpc>
                  <a:spcPts val="1200"/>
                </a:lnSpc>
              </a:pPr>
              <a:r>
                <a:rPr kumimoji="1" lang="en-US" altLang="ja-JP" sz="800" dirty="0"/>
                <a:t>Buyer Party</a:t>
              </a:r>
              <a:endParaRPr kumimoji="1" lang="ja-JP" altLang="en-US" sz="800" dirty="0"/>
            </a:p>
          </p:txBody>
        </p:sp>
        <p:sp>
          <p:nvSpPr>
            <p:cNvPr id="40" name="TextBox 39">
              <a:extLst>
                <a:ext uri="{FF2B5EF4-FFF2-40B4-BE49-F238E27FC236}">
                  <a16:creationId xmlns:a16="http://schemas.microsoft.com/office/drawing/2014/main" id="{1EBDC4C8-2125-4916-8B2D-CCD91794EFD7}"/>
                </a:ext>
              </a:extLst>
            </p:cNvPr>
            <p:cNvSpPr txBox="1"/>
            <p:nvPr/>
          </p:nvSpPr>
          <p:spPr>
            <a:xfrm rot="16200000">
              <a:off x="-137917" y="5099000"/>
              <a:ext cx="835214" cy="213379"/>
            </a:xfrm>
            <a:prstGeom prst="rect">
              <a:avLst/>
            </a:prstGeom>
            <a:solidFill>
              <a:schemeClr val="bg1"/>
            </a:solidFill>
          </p:spPr>
          <p:txBody>
            <a:bodyPr wrap="none" lIns="0" tIns="0" rIns="0" bIns="0" rtlCol="0">
              <a:spAutoFit/>
            </a:bodyPr>
            <a:lstStyle/>
            <a:p>
              <a:pPr algn="ctr">
                <a:lnSpc>
                  <a:spcPts val="1200"/>
                </a:lnSpc>
              </a:pPr>
              <a:r>
                <a:rPr kumimoji="1" lang="en-US" altLang="ja-JP" sz="800" dirty="0"/>
                <a:t>Seller Party</a:t>
              </a:r>
              <a:endParaRPr kumimoji="1" lang="ja-JP" altLang="en-US" sz="800" dirty="0"/>
            </a:p>
          </p:txBody>
        </p:sp>
        <p:sp>
          <p:nvSpPr>
            <p:cNvPr id="41" name="TextBox 40">
              <a:extLst>
                <a:ext uri="{FF2B5EF4-FFF2-40B4-BE49-F238E27FC236}">
                  <a16:creationId xmlns:a16="http://schemas.microsoft.com/office/drawing/2014/main" id="{3FD3C5D6-D858-444E-B0B0-5CF4D6B974B4}"/>
                </a:ext>
              </a:extLst>
            </p:cNvPr>
            <p:cNvSpPr txBox="1"/>
            <p:nvPr/>
          </p:nvSpPr>
          <p:spPr>
            <a:xfrm>
              <a:off x="5187005" y="5259033"/>
              <a:ext cx="982543" cy="319364"/>
            </a:xfrm>
            <a:prstGeom prst="rect">
              <a:avLst/>
            </a:prstGeom>
            <a:solidFill>
              <a:schemeClr val="bg1"/>
            </a:solidFill>
          </p:spPr>
          <p:txBody>
            <a:bodyPr wrap="square" lIns="0" tIns="0" rIns="0" bIns="0" rtlCol="0">
              <a:spAutoFit/>
            </a:bodyPr>
            <a:lstStyle/>
            <a:p>
              <a:pPr algn="ctr">
                <a:lnSpc>
                  <a:spcPts val="700"/>
                </a:lnSpc>
              </a:pPr>
              <a:r>
                <a:rPr kumimoji="1" lang="en-US" altLang="ja-JP" sz="700" dirty="0"/>
                <a:t>Response Not Required</a:t>
              </a:r>
              <a:endParaRPr kumimoji="1" lang="ja-JP" altLang="en-US" sz="700" dirty="0"/>
            </a:p>
          </p:txBody>
        </p:sp>
      </p:grpSp>
      <p:sp>
        <p:nvSpPr>
          <p:cNvPr id="2" name="Title 1">
            <a:extLst>
              <a:ext uri="{FF2B5EF4-FFF2-40B4-BE49-F238E27FC236}">
                <a16:creationId xmlns:a16="http://schemas.microsoft.com/office/drawing/2014/main" id="{10EBDC04-E125-4BA2-9FB8-8AB8CD43F0B2}"/>
              </a:ext>
            </a:extLst>
          </p:cNvPr>
          <p:cNvSpPr>
            <a:spLocks noGrp="1"/>
          </p:cNvSpPr>
          <p:nvPr>
            <p:ph type="title"/>
          </p:nvPr>
        </p:nvSpPr>
        <p:spPr/>
        <p:txBody>
          <a:bodyPr/>
          <a:lstStyle/>
          <a:p>
            <a:r>
              <a:rPr kumimoji="1" lang="en-US" altLang="ja-JP" dirty="0"/>
              <a:t>Order Process in UBL</a:t>
            </a:r>
            <a:endParaRPr kumimoji="1" lang="ja-JP" altLang="en-US" dirty="0"/>
          </a:p>
        </p:txBody>
      </p:sp>
      <p:sp>
        <p:nvSpPr>
          <p:cNvPr id="6" name="TextBox 5">
            <a:extLst>
              <a:ext uri="{FF2B5EF4-FFF2-40B4-BE49-F238E27FC236}">
                <a16:creationId xmlns:a16="http://schemas.microsoft.com/office/drawing/2014/main" id="{C38D78EA-ABEB-465E-B18A-B4AC594768B2}"/>
              </a:ext>
            </a:extLst>
          </p:cNvPr>
          <p:cNvSpPr txBox="1"/>
          <p:nvPr/>
        </p:nvSpPr>
        <p:spPr>
          <a:xfrm>
            <a:off x="21382" y="5131058"/>
            <a:ext cx="6278810" cy="1754326"/>
          </a:xfrm>
          <a:prstGeom prst="rect">
            <a:avLst/>
          </a:prstGeom>
          <a:solidFill>
            <a:schemeClr val="bg1"/>
          </a:solidFill>
        </p:spPr>
        <p:txBody>
          <a:bodyPr wrap="square">
            <a:spAutoFit/>
          </a:bodyPr>
          <a:lstStyle/>
          <a:p>
            <a:r>
              <a:rPr lang="en-US" altLang="ja-JP" dirty="0"/>
              <a:t>Ordering is the collaboration that creates a contractual obligation between the Seller Supplier Party and the Buyer Customer Party. </a:t>
            </a:r>
          </a:p>
          <a:p>
            <a:r>
              <a:rPr lang="en-US" altLang="ja-JP" dirty="0"/>
              <a:t>Document types in these processes are Order, Order Response, Order Response Simple, Order Change, and Order Cancellation.</a:t>
            </a:r>
          </a:p>
          <a:p>
            <a:endParaRPr lang="en-US" altLang="ja-JP" dirty="0"/>
          </a:p>
          <a:p>
            <a:endParaRPr lang="ja-JP" altLang="en-US" dirty="0"/>
          </a:p>
        </p:txBody>
      </p:sp>
      <p:sp>
        <p:nvSpPr>
          <p:cNvPr id="42" name="正方形/長方形 46">
            <a:extLst>
              <a:ext uri="{FF2B5EF4-FFF2-40B4-BE49-F238E27FC236}">
                <a16:creationId xmlns:a16="http://schemas.microsoft.com/office/drawing/2014/main" id="{FA1ED4F4-D6C8-44F1-8769-E519B2543353}"/>
              </a:ext>
            </a:extLst>
          </p:cNvPr>
          <p:cNvSpPr/>
          <p:nvPr/>
        </p:nvSpPr>
        <p:spPr>
          <a:xfrm>
            <a:off x="8388425" y="0"/>
            <a:ext cx="755576"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-3</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
        <p:nvSpPr>
          <p:cNvPr id="43" name="TextBox 42">
            <a:extLst>
              <a:ext uri="{FF2B5EF4-FFF2-40B4-BE49-F238E27FC236}">
                <a16:creationId xmlns:a16="http://schemas.microsoft.com/office/drawing/2014/main" id="{D2B53FB0-6A9B-42F8-A930-54F89DC5CE8A}"/>
              </a:ext>
            </a:extLst>
          </p:cNvPr>
          <p:cNvSpPr txBox="1"/>
          <p:nvPr/>
        </p:nvSpPr>
        <p:spPr>
          <a:xfrm>
            <a:off x="288414" y="6366049"/>
            <a:ext cx="5596597" cy="369332"/>
          </a:xfrm>
          <a:prstGeom prst="rect">
            <a:avLst/>
          </a:prstGeom>
          <a:solidFill>
            <a:schemeClr val="bg1"/>
          </a:solidFill>
        </p:spPr>
        <p:txBody>
          <a:bodyPr wrap="none" lIns="0" tIns="0" rIns="0" bIns="0" rtlCol="0">
            <a:spAutoFit/>
          </a:bodyPr>
          <a:lstStyle/>
          <a:p>
            <a:r>
              <a:rPr kumimoji="1" lang="en-US" altLang="ja-JP" sz="2400" dirty="0"/>
              <a:t>Only part of business process is quoted here.</a:t>
            </a:r>
            <a:endParaRPr kumimoji="1" lang="ja-JP" altLang="en-US" sz="2400" dirty="0"/>
          </a:p>
        </p:txBody>
      </p:sp>
    </p:spTree>
    <p:extLst>
      <p:ext uri="{BB962C8B-B14F-4D97-AF65-F5344CB8AC3E}">
        <p14:creationId xmlns:p14="http://schemas.microsoft.com/office/powerpoint/2010/main" val="1486676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791A42-BBBD-4444-AB6C-E769E10C0285}"/>
              </a:ext>
            </a:extLst>
          </p:cNvPr>
          <p:cNvSpPr>
            <a:spLocks noGrp="1"/>
          </p:cNvSpPr>
          <p:nvPr>
            <p:ph type="ctrTitle"/>
          </p:nvPr>
        </p:nvSpPr>
        <p:spPr/>
        <p:txBody>
          <a:bodyPr/>
          <a:lstStyle/>
          <a:p>
            <a:r>
              <a:rPr lang="en-US" altLang="ja-JP" b="1" dirty="0"/>
              <a:t>Business Process defined in EN 16931</a:t>
            </a:r>
            <a:endParaRPr lang="ja-JP" altLang="en-US" b="1" dirty="0"/>
          </a:p>
        </p:txBody>
      </p:sp>
      <p:sp>
        <p:nvSpPr>
          <p:cNvPr id="5" name="Subtitle 4">
            <a:extLst>
              <a:ext uri="{FF2B5EF4-FFF2-40B4-BE49-F238E27FC236}">
                <a16:creationId xmlns:a16="http://schemas.microsoft.com/office/drawing/2014/main" id="{EBFD5FC3-5B0F-4C6E-AA93-D29D91E2BB77}"/>
              </a:ext>
            </a:extLst>
          </p:cNvPr>
          <p:cNvSpPr>
            <a:spLocks noGrp="1"/>
          </p:cNvSpPr>
          <p:nvPr>
            <p:ph type="subTitle" idx="1"/>
          </p:nvPr>
        </p:nvSpPr>
        <p:spPr>
          <a:xfrm>
            <a:off x="683568" y="3503438"/>
            <a:ext cx="7776864" cy="2085801"/>
          </a:xfrm>
        </p:spPr>
        <p:txBody>
          <a:bodyPr/>
          <a:lstStyle/>
          <a:p>
            <a:r>
              <a:rPr lang="en-US" altLang="ja-JP" sz="2000" b="0" i="0" dirty="0">
                <a:solidFill>
                  <a:schemeClr val="tx1"/>
                </a:solidFill>
                <a:effectLst/>
                <a:latin typeface="Noto Sans JP"/>
              </a:rPr>
              <a:t>Electronic Invoicing</a:t>
            </a:r>
          </a:p>
          <a:p>
            <a:r>
              <a:rPr lang="en-US" altLang="ja-JP" sz="2000" b="0" i="0" dirty="0">
                <a:solidFill>
                  <a:schemeClr val="tx1"/>
                </a:solidFill>
                <a:effectLst/>
                <a:latin typeface="Noto Sans JP"/>
              </a:rPr>
              <a:t> - Semantic data model of the core elements of an electronic invoice</a:t>
            </a:r>
          </a:p>
          <a:p>
            <a:endParaRPr lang="en-US" altLang="ja-JP" sz="2000" dirty="0">
              <a:solidFill>
                <a:schemeClr val="tx1"/>
              </a:solidFill>
            </a:endParaRPr>
          </a:p>
          <a:p>
            <a:r>
              <a:rPr lang="en-US" altLang="ja-JP" sz="2000" dirty="0">
                <a:solidFill>
                  <a:schemeClr val="tx1"/>
                </a:solidFill>
                <a:latin typeface="Noto Sans JP"/>
              </a:rPr>
              <a:t>Core Invoice Usage Specification (CIUS)</a:t>
            </a:r>
          </a:p>
          <a:p>
            <a:r>
              <a:rPr lang="en-US" altLang="ja-JP" sz="2000" dirty="0">
                <a:solidFill>
                  <a:schemeClr val="tx1"/>
                </a:solidFill>
                <a:latin typeface="Noto Sans JP"/>
              </a:rPr>
              <a:t>and its invoicing service Open Peppol</a:t>
            </a:r>
            <a:endParaRPr lang="ja-JP" altLang="en-US" sz="2000" dirty="0">
              <a:solidFill>
                <a:schemeClr val="tx1"/>
              </a:solidFill>
              <a:latin typeface="Noto Sans JP"/>
            </a:endParaRPr>
          </a:p>
        </p:txBody>
      </p:sp>
      <p:sp>
        <p:nvSpPr>
          <p:cNvPr id="6" name="正方形/長方形 7">
            <a:extLst>
              <a:ext uri="{FF2B5EF4-FFF2-40B4-BE49-F238E27FC236}">
                <a16:creationId xmlns:a16="http://schemas.microsoft.com/office/drawing/2014/main" id="{66C9AF2F-2C22-4CBC-BCD3-6635B24A6E71}"/>
              </a:ext>
            </a:extLst>
          </p:cNvPr>
          <p:cNvSpPr/>
          <p:nvPr/>
        </p:nvSpPr>
        <p:spPr>
          <a:xfrm>
            <a:off x="8388425" y="0"/>
            <a:ext cx="755576"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dirty="0">
                <a:ln w="0"/>
                <a:solidFill>
                  <a:schemeClr val="bg1"/>
                </a:solidFill>
                <a:effectLst>
                  <a:outerShdw blurRad="38100" dist="19050" dir="2700000" algn="tl" rotWithShape="0">
                    <a:schemeClr val="dk1">
                      <a:alpha val="40000"/>
                    </a:schemeClr>
                  </a:outerShdw>
                </a:effectLst>
              </a:rPr>
              <a:t>-2</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8C006A82-B931-40C2-9B23-26B90601F01D}"/>
              </a:ext>
            </a:extLst>
          </p:cNvPr>
          <p:cNvSpPr txBox="1"/>
          <p:nvPr/>
        </p:nvSpPr>
        <p:spPr>
          <a:xfrm>
            <a:off x="1979712" y="5517232"/>
            <a:ext cx="5328592" cy="1200329"/>
          </a:xfrm>
          <a:prstGeom prst="rect">
            <a:avLst/>
          </a:prstGeom>
          <a:noFill/>
        </p:spPr>
        <p:txBody>
          <a:bodyPr wrap="square">
            <a:spAutoFit/>
          </a:bodyPr>
          <a:lstStyle/>
          <a:p>
            <a:endParaRPr lang="en-US" altLang="ja-JP" b="1" dirty="0"/>
          </a:p>
          <a:p>
            <a:endParaRPr lang="en-US" altLang="ja-JP" b="1" dirty="0"/>
          </a:p>
          <a:p>
            <a:endParaRPr lang="en-US" altLang="ja-JP" b="1" dirty="0"/>
          </a:p>
          <a:p>
            <a:r>
              <a:rPr lang="en-US" altLang="ja-JP" b="1" dirty="0"/>
              <a:t>-1 </a:t>
            </a:r>
            <a:r>
              <a:rPr lang="en-US" altLang="ja-JP" b="1" dirty="0" err="1"/>
              <a:t>eXtensible</a:t>
            </a:r>
            <a:r>
              <a:rPr lang="en-US" altLang="ja-JP" b="1" dirty="0"/>
              <a:t> Business Reporting Language (XBRL) 2.1</a:t>
            </a:r>
            <a:endParaRPr lang="ja-JP" altLang="en-US" dirty="0"/>
          </a:p>
        </p:txBody>
      </p:sp>
    </p:spTree>
    <p:extLst>
      <p:ext uri="{BB962C8B-B14F-4D97-AF65-F5344CB8AC3E}">
        <p14:creationId xmlns:p14="http://schemas.microsoft.com/office/powerpoint/2010/main" val="1265607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716434-2203-44C4-883C-EF5B3C68ECDC}"/>
              </a:ext>
            </a:extLst>
          </p:cNvPr>
          <p:cNvSpPr>
            <a:spLocks noGrp="1"/>
          </p:cNvSpPr>
          <p:nvPr>
            <p:ph type="title"/>
          </p:nvPr>
        </p:nvSpPr>
        <p:spPr>
          <a:xfrm>
            <a:off x="899591" y="-99392"/>
            <a:ext cx="7344816" cy="692696"/>
          </a:xfrm>
        </p:spPr>
        <p:txBody>
          <a:bodyPr/>
          <a:lstStyle/>
          <a:p>
            <a:r>
              <a:rPr lang="en-US" altLang="ja-JP" dirty="0"/>
              <a:t>Parties, roles and business process in EN 16931-1</a:t>
            </a:r>
            <a:endParaRPr lang="ja-JP" altLang="en-US" dirty="0"/>
          </a:p>
        </p:txBody>
      </p:sp>
      <p:pic>
        <p:nvPicPr>
          <p:cNvPr id="5" name="Content Placeholder 4">
            <a:extLst>
              <a:ext uri="{FF2B5EF4-FFF2-40B4-BE49-F238E27FC236}">
                <a16:creationId xmlns:a16="http://schemas.microsoft.com/office/drawing/2014/main" id="{0F8CC352-1365-4C3E-897F-41291DA6D910}"/>
              </a:ext>
            </a:extLst>
          </p:cNvPr>
          <p:cNvPicPr>
            <a:picLocks noGrp="1" noChangeAspect="1"/>
          </p:cNvPicPr>
          <p:nvPr>
            <p:ph idx="4294967295"/>
          </p:nvPr>
        </p:nvPicPr>
        <p:blipFill>
          <a:blip r:embed="rId2"/>
          <a:stretch>
            <a:fillRect/>
          </a:stretch>
        </p:blipFill>
        <p:spPr>
          <a:xfrm>
            <a:off x="1576923" y="512982"/>
            <a:ext cx="5990153" cy="2603723"/>
          </a:xfrm>
          <a:prstGeom prst="rect">
            <a:avLst/>
          </a:prstGeom>
        </p:spPr>
      </p:pic>
      <p:sp>
        <p:nvSpPr>
          <p:cNvPr id="7" name="正方形/長方形 7">
            <a:extLst>
              <a:ext uri="{FF2B5EF4-FFF2-40B4-BE49-F238E27FC236}">
                <a16:creationId xmlns:a16="http://schemas.microsoft.com/office/drawing/2014/main" id="{92497C1B-2D7E-418C-8C2F-0EF2B0292DE3}"/>
              </a:ext>
            </a:extLst>
          </p:cNvPr>
          <p:cNvSpPr/>
          <p:nvPr/>
        </p:nvSpPr>
        <p:spPr>
          <a:xfrm>
            <a:off x="8388425" y="0"/>
            <a:ext cx="755576"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dirty="0">
                <a:ln w="0"/>
                <a:solidFill>
                  <a:schemeClr val="bg1"/>
                </a:solidFill>
                <a:effectLst>
                  <a:outerShdw blurRad="38100" dist="19050" dir="2700000" algn="tl" rotWithShape="0">
                    <a:schemeClr val="dk1">
                      <a:alpha val="40000"/>
                    </a:schemeClr>
                  </a:outerShdw>
                </a:effectLst>
              </a:rPr>
              <a:t>-2</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pic>
        <p:nvPicPr>
          <p:cNvPr id="8" name="Content Placeholder 4">
            <a:extLst>
              <a:ext uri="{FF2B5EF4-FFF2-40B4-BE49-F238E27FC236}">
                <a16:creationId xmlns:a16="http://schemas.microsoft.com/office/drawing/2014/main" id="{94C2B291-62E1-4AAB-A455-70BFB5FF51D6}"/>
              </a:ext>
            </a:extLst>
          </p:cNvPr>
          <p:cNvPicPr>
            <a:picLocks noChangeAspect="1"/>
          </p:cNvPicPr>
          <p:nvPr/>
        </p:nvPicPr>
        <p:blipFill>
          <a:blip r:embed="rId3"/>
          <a:stretch>
            <a:fillRect/>
          </a:stretch>
        </p:blipFill>
        <p:spPr>
          <a:xfrm>
            <a:off x="1835696" y="3008386"/>
            <a:ext cx="5704344" cy="3853751"/>
          </a:xfrm>
          <a:prstGeom prst="rect">
            <a:avLst/>
          </a:prstGeom>
        </p:spPr>
      </p:pic>
    </p:spTree>
    <p:extLst>
      <p:ext uri="{BB962C8B-B14F-4D97-AF65-F5344CB8AC3E}">
        <p14:creationId xmlns:p14="http://schemas.microsoft.com/office/powerpoint/2010/main" val="3261628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7">
            <a:extLst>
              <a:ext uri="{FF2B5EF4-FFF2-40B4-BE49-F238E27FC236}">
                <a16:creationId xmlns:a16="http://schemas.microsoft.com/office/drawing/2014/main" id="{25E564DA-CF9F-41CB-BB6B-848C57A96A10}"/>
              </a:ext>
            </a:extLst>
          </p:cNvPr>
          <p:cNvSpPr/>
          <p:nvPr/>
        </p:nvSpPr>
        <p:spPr>
          <a:xfrm>
            <a:off x="8388425" y="0"/>
            <a:ext cx="755576"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dirty="0">
                <a:ln w="0"/>
                <a:solidFill>
                  <a:schemeClr val="bg1"/>
                </a:solidFill>
                <a:effectLst>
                  <a:outerShdw blurRad="38100" dist="19050" dir="2700000" algn="tl" rotWithShape="0">
                    <a:schemeClr val="dk1">
                      <a:alpha val="40000"/>
                    </a:schemeClr>
                  </a:outerShdw>
                </a:effectLst>
              </a:rPr>
              <a:t>-2</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pic>
        <p:nvPicPr>
          <p:cNvPr id="7" name="Picture 6">
            <a:extLst>
              <a:ext uri="{FF2B5EF4-FFF2-40B4-BE49-F238E27FC236}">
                <a16:creationId xmlns:a16="http://schemas.microsoft.com/office/drawing/2014/main" id="{21BE4DC3-C50B-4A82-8B94-D983E80B525D}"/>
              </a:ext>
            </a:extLst>
          </p:cNvPr>
          <p:cNvPicPr>
            <a:picLocks noChangeAspect="1"/>
          </p:cNvPicPr>
          <p:nvPr/>
        </p:nvPicPr>
        <p:blipFill>
          <a:blip r:embed="rId2"/>
          <a:stretch>
            <a:fillRect/>
          </a:stretch>
        </p:blipFill>
        <p:spPr>
          <a:xfrm>
            <a:off x="-396552" y="77307"/>
            <a:ext cx="5472608" cy="7426491"/>
          </a:xfrm>
          <a:prstGeom prst="rect">
            <a:avLst/>
          </a:prstGeom>
        </p:spPr>
      </p:pic>
      <p:sp>
        <p:nvSpPr>
          <p:cNvPr id="2" name="Title 1">
            <a:extLst>
              <a:ext uri="{FF2B5EF4-FFF2-40B4-BE49-F238E27FC236}">
                <a16:creationId xmlns:a16="http://schemas.microsoft.com/office/drawing/2014/main" id="{4B5D830C-E3F2-449B-A5DD-E967230BDD67}"/>
              </a:ext>
            </a:extLst>
          </p:cNvPr>
          <p:cNvSpPr>
            <a:spLocks noGrp="1"/>
          </p:cNvSpPr>
          <p:nvPr>
            <p:ph type="title"/>
          </p:nvPr>
        </p:nvSpPr>
        <p:spPr>
          <a:xfrm>
            <a:off x="899592" y="0"/>
            <a:ext cx="7344816" cy="923330"/>
          </a:xfrm>
        </p:spPr>
        <p:txBody>
          <a:bodyPr/>
          <a:lstStyle/>
          <a:p>
            <a:r>
              <a:rPr kumimoji="1" lang="en-US" altLang="ja-JP" dirty="0"/>
              <a:t>Overview of the semantic model of Core Invoice in EN 16931-1</a:t>
            </a:r>
            <a:endParaRPr kumimoji="1" lang="ja-JP" altLang="en-US" dirty="0"/>
          </a:p>
        </p:txBody>
      </p:sp>
      <p:pic>
        <p:nvPicPr>
          <p:cNvPr id="6" name="Picture 5">
            <a:extLst>
              <a:ext uri="{FF2B5EF4-FFF2-40B4-BE49-F238E27FC236}">
                <a16:creationId xmlns:a16="http://schemas.microsoft.com/office/drawing/2014/main" id="{9D2F54A5-A121-47A4-BF2F-21A76EF7D5BB}"/>
              </a:ext>
            </a:extLst>
          </p:cNvPr>
          <p:cNvPicPr>
            <a:picLocks noChangeAspect="1"/>
          </p:cNvPicPr>
          <p:nvPr/>
        </p:nvPicPr>
        <p:blipFill>
          <a:blip r:embed="rId3"/>
          <a:stretch>
            <a:fillRect/>
          </a:stretch>
        </p:blipFill>
        <p:spPr>
          <a:xfrm>
            <a:off x="3528974" y="923330"/>
            <a:ext cx="5651538" cy="2375895"/>
          </a:xfrm>
          <a:prstGeom prst="rect">
            <a:avLst/>
          </a:prstGeom>
        </p:spPr>
      </p:pic>
      <p:pic>
        <p:nvPicPr>
          <p:cNvPr id="9" name="Picture 8">
            <a:extLst>
              <a:ext uri="{FF2B5EF4-FFF2-40B4-BE49-F238E27FC236}">
                <a16:creationId xmlns:a16="http://schemas.microsoft.com/office/drawing/2014/main" id="{DEB0CAF2-64AC-4F5F-BA8D-B589BDCD808C}"/>
              </a:ext>
            </a:extLst>
          </p:cNvPr>
          <p:cNvPicPr>
            <a:picLocks noChangeAspect="1"/>
          </p:cNvPicPr>
          <p:nvPr/>
        </p:nvPicPr>
        <p:blipFill>
          <a:blip r:embed="rId4"/>
          <a:stretch>
            <a:fillRect/>
          </a:stretch>
        </p:blipFill>
        <p:spPr>
          <a:xfrm>
            <a:off x="3491880" y="3501008"/>
            <a:ext cx="5653716" cy="1745529"/>
          </a:xfrm>
          <a:prstGeom prst="rect">
            <a:avLst/>
          </a:prstGeom>
        </p:spPr>
      </p:pic>
      <p:sp>
        <p:nvSpPr>
          <p:cNvPr id="10" name="Rectangle 9">
            <a:extLst>
              <a:ext uri="{FF2B5EF4-FFF2-40B4-BE49-F238E27FC236}">
                <a16:creationId xmlns:a16="http://schemas.microsoft.com/office/drawing/2014/main" id="{23FB9B1D-F7DF-45D1-8379-BBD1D04AF435}"/>
              </a:ext>
            </a:extLst>
          </p:cNvPr>
          <p:cNvSpPr/>
          <p:nvPr/>
        </p:nvSpPr>
        <p:spPr>
          <a:xfrm>
            <a:off x="5004048" y="6534312"/>
            <a:ext cx="1584176"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4595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4D96FBA5-B90E-7748-99D5-EBA6EAB0AA8A}"/>
              </a:ext>
            </a:extLst>
          </p:cNvPr>
          <p:cNvGraphicFramePr>
            <a:graphicFrameLocks noGrp="1"/>
          </p:cNvGraphicFramePr>
          <p:nvPr>
            <p:extLst>
              <p:ext uri="{D42A27DB-BD31-4B8C-83A1-F6EECF244321}">
                <p14:modId xmlns:p14="http://schemas.microsoft.com/office/powerpoint/2010/main" val="2490076228"/>
              </p:ext>
            </p:extLst>
          </p:nvPr>
        </p:nvGraphicFramePr>
        <p:xfrm>
          <a:off x="4789773" y="1068485"/>
          <a:ext cx="4104990" cy="5456859"/>
        </p:xfrm>
        <a:graphic>
          <a:graphicData uri="http://schemas.openxmlformats.org/drawingml/2006/table">
            <a:tbl>
              <a:tblPr bandRow="1"/>
              <a:tblGrid>
                <a:gridCol w="450376">
                  <a:extLst>
                    <a:ext uri="{9D8B030D-6E8A-4147-A177-3AD203B41FA5}">
                      <a16:colId xmlns:a16="http://schemas.microsoft.com/office/drawing/2014/main" val="1987747999"/>
                    </a:ext>
                  </a:extLst>
                </a:gridCol>
                <a:gridCol w="3654614">
                  <a:extLst>
                    <a:ext uri="{9D8B030D-6E8A-4147-A177-3AD203B41FA5}">
                      <a16:colId xmlns:a16="http://schemas.microsoft.com/office/drawing/2014/main" val="3407005212"/>
                    </a:ext>
                  </a:extLst>
                </a:gridCol>
              </a:tblGrid>
              <a:tr h="269859">
                <a:tc gridSpan="2">
                  <a:txBody>
                    <a:bodyPr/>
                    <a:lstStyle/>
                    <a:p>
                      <a:pPr algn="ctr"/>
                      <a:r>
                        <a:rPr lang="en-US" sz="1400" dirty="0"/>
                        <a:t>Payment requirements</a:t>
                      </a:r>
                    </a:p>
                  </a:txBody>
                  <a:tcPr marL="42407" marR="42407" marT="21204" marB="21204"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kumimoji="1" lang="ja-JP" altLang="en-US"/>
                    </a:p>
                  </a:txBody>
                  <a:tcPr/>
                </a:tc>
                <a:extLst>
                  <a:ext uri="{0D108BD9-81ED-4DB2-BD59-A6C34878D82A}">
                    <a16:rowId xmlns:a16="http://schemas.microsoft.com/office/drawing/2014/main" val="1232650029"/>
                  </a:ext>
                </a:extLst>
              </a:tr>
              <a:tr h="462887">
                <a:tc>
                  <a:txBody>
                    <a:bodyPr/>
                    <a:lstStyle/>
                    <a:p>
                      <a:pPr algn="ctr" rtl="0" fontAlgn="t"/>
                      <a:r>
                        <a:rPr lang="en-US" sz="1400" b="1" dirty="0">
                          <a:solidFill>
                            <a:schemeClr val="bg1"/>
                          </a:solidFill>
                          <a:effectLst/>
                        </a:rPr>
                        <a:t>Id</a:t>
                      </a:r>
                    </a:p>
                  </a:txBody>
                  <a:tcPr marL="42407" marR="42407" marT="21204" marB="212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l" rtl="0" fontAlgn="t"/>
                      <a:r>
                        <a:rPr lang="en-US" sz="1400" b="1" dirty="0">
                          <a:solidFill>
                            <a:schemeClr val="bg1"/>
                          </a:solidFill>
                          <a:effectLst/>
                        </a:rPr>
                        <a:t>Requirement (depending, as applicable, on the respective business case)</a:t>
                      </a:r>
                    </a:p>
                  </a:txBody>
                  <a:tcPr marL="42407" marR="42407" marT="21204" marB="212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453833012"/>
                  </a:ext>
                </a:extLst>
              </a:tr>
              <a:tr h="269859">
                <a:tc>
                  <a:txBody>
                    <a:bodyPr/>
                    <a:lstStyle/>
                    <a:p>
                      <a:pPr algn="l" rtl="0" fontAlgn="t"/>
                      <a:r>
                        <a:rPr lang="en-US" sz="1400" b="0">
                          <a:effectLst/>
                          <a:latin typeface="inherit"/>
                        </a:rPr>
                        <a:t>R58</a:t>
                      </a:r>
                    </a:p>
                  </a:txBody>
                  <a:tcPr marL="42407" marR="42407" marT="21204" marB="212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dirty="0">
                          <a:effectLst/>
                          <a:latin typeface="inherit"/>
                        </a:rPr>
                        <a:t>identification of the means of settlement;</a:t>
                      </a:r>
                    </a:p>
                  </a:txBody>
                  <a:tcPr marL="42407" marR="42407" marT="21204" marB="212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06565185"/>
                  </a:ext>
                </a:extLst>
              </a:tr>
              <a:tr h="269859">
                <a:tc>
                  <a:txBody>
                    <a:bodyPr/>
                    <a:lstStyle/>
                    <a:p>
                      <a:pPr algn="l" rtl="0" fontAlgn="t"/>
                      <a:r>
                        <a:rPr lang="en-US" sz="1400" b="0">
                          <a:effectLst/>
                          <a:latin typeface="inherit"/>
                        </a:rPr>
                        <a:t>R59</a:t>
                      </a:r>
                    </a:p>
                  </a:txBody>
                  <a:tcPr marL="42407" marR="42407" marT="21204" marB="212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dirty="0">
                          <a:effectLst/>
                          <a:latin typeface="inherit"/>
                        </a:rPr>
                        <a:t>the requested amount due for payment;</a:t>
                      </a:r>
                    </a:p>
                  </a:txBody>
                  <a:tcPr marL="42407" marR="42407" marT="21204" marB="212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58540727"/>
                  </a:ext>
                </a:extLst>
              </a:tr>
              <a:tr h="269859">
                <a:tc>
                  <a:txBody>
                    <a:bodyPr/>
                    <a:lstStyle/>
                    <a:p>
                      <a:pPr algn="l" rtl="0" fontAlgn="t"/>
                      <a:r>
                        <a:rPr lang="en-US" sz="1400" b="0">
                          <a:effectLst/>
                          <a:latin typeface="inherit"/>
                        </a:rPr>
                        <a:t>R60</a:t>
                      </a:r>
                    </a:p>
                  </a:txBody>
                  <a:tcPr marL="42407" marR="42407" marT="21204" marB="212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dirty="0">
                          <a:effectLst/>
                          <a:latin typeface="inherit"/>
                        </a:rPr>
                        <a:t>the date on which payment is due;</a:t>
                      </a:r>
                    </a:p>
                  </a:txBody>
                  <a:tcPr marL="42407" marR="42407" marT="21204" marB="212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72576040"/>
                  </a:ext>
                </a:extLst>
              </a:tr>
              <a:tr h="462887">
                <a:tc>
                  <a:txBody>
                    <a:bodyPr/>
                    <a:lstStyle/>
                    <a:p>
                      <a:pPr algn="l" rtl="0" fontAlgn="t"/>
                      <a:r>
                        <a:rPr lang="en-US" sz="1400" b="0">
                          <a:effectLst/>
                          <a:latin typeface="inherit"/>
                        </a:rPr>
                        <a:t>R61</a:t>
                      </a:r>
                    </a:p>
                  </a:txBody>
                  <a:tcPr marL="42407" marR="42407" marT="21204" marB="212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dirty="0">
                          <a:effectLst/>
                          <a:latin typeface="inherit"/>
                        </a:rPr>
                        <a:t>necessary details to support bank transfers in accordance with SEPA and national systems;</a:t>
                      </a:r>
                    </a:p>
                  </a:txBody>
                  <a:tcPr marL="42407" marR="42407" marT="21204" marB="212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88814598"/>
                  </a:ext>
                </a:extLst>
              </a:tr>
              <a:tr h="462887">
                <a:tc>
                  <a:txBody>
                    <a:bodyPr/>
                    <a:lstStyle/>
                    <a:p>
                      <a:pPr algn="l" rtl="0" fontAlgn="t"/>
                      <a:r>
                        <a:rPr lang="en-US" sz="1400" b="0">
                          <a:effectLst/>
                          <a:latin typeface="inherit"/>
                        </a:rPr>
                        <a:t>R62</a:t>
                      </a:r>
                    </a:p>
                  </a:txBody>
                  <a:tcPr marL="42407" marR="42407" marT="21204" marB="212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dirty="0">
                          <a:effectLst/>
                          <a:latin typeface="inherit"/>
                        </a:rPr>
                        <a:t>a reference number and any additional reference data to be included in the payment;</a:t>
                      </a:r>
                    </a:p>
                  </a:txBody>
                  <a:tcPr marL="42407" marR="42407" marT="21204" marB="212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80290477"/>
                  </a:ext>
                </a:extLst>
              </a:tr>
              <a:tr h="655915">
                <a:tc>
                  <a:txBody>
                    <a:bodyPr/>
                    <a:lstStyle/>
                    <a:p>
                      <a:pPr algn="l" rtl="0" fontAlgn="t"/>
                      <a:r>
                        <a:rPr lang="en-US" sz="1400" b="0">
                          <a:effectLst/>
                          <a:latin typeface="inherit"/>
                        </a:rPr>
                        <a:t>R63</a:t>
                      </a:r>
                    </a:p>
                  </a:txBody>
                  <a:tcPr marL="42407" marR="42407" marT="21204" marB="212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dirty="0">
                          <a:effectLst/>
                          <a:latin typeface="inherit"/>
                        </a:rPr>
                        <a:t>reference number and any additional reference data to be included in the payment, in order to relate the payment to the invoice;</a:t>
                      </a:r>
                    </a:p>
                  </a:txBody>
                  <a:tcPr marL="42407" marR="42407" marT="21204" marB="212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69512085"/>
                  </a:ext>
                </a:extLst>
              </a:tr>
              <a:tr h="462887">
                <a:tc>
                  <a:txBody>
                    <a:bodyPr/>
                    <a:lstStyle/>
                    <a:p>
                      <a:pPr algn="l" rtl="0" fontAlgn="t"/>
                      <a:r>
                        <a:rPr lang="en-US" sz="1400" b="0">
                          <a:effectLst/>
                          <a:latin typeface="inherit"/>
                        </a:rPr>
                        <a:t>R64</a:t>
                      </a:r>
                    </a:p>
                  </a:txBody>
                  <a:tcPr marL="42407" marR="42407" marT="21204" marB="212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dirty="0">
                          <a:effectLst/>
                          <a:latin typeface="inherit"/>
                        </a:rPr>
                        <a:t>information for relating an invoice to a payment card used for settlement;</a:t>
                      </a:r>
                    </a:p>
                  </a:txBody>
                  <a:tcPr marL="42407" marR="42407" marT="21204" marB="212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95387194"/>
                  </a:ext>
                </a:extLst>
              </a:tr>
              <a:tr h="462887">
                <a:tc>
                  <a:txBody>
                    <a:bodyPr/>
                    <a:lstStyle/>
                    <a:p>
                      <a:pPr algn="l" rtl="0" fontAlgn="t"/>
                      <a:r>
                        <a:rPr lang="en-US" sz="1400" b="0">
                          <a:effectLst/>
                          <a:latin typeface="inherit"/>
                        </a:rPr>
                        <a:t>R65</a:t>
                      </a:r>
                    </a:p>
                  </a:txBody>
                  <a:tcPr marL="42407" marR="42407" marT="21204" marB="212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dirty="0">
                          <a:effectLst/>
                          <a:latin typeface="inherit"/>
                        </a:rPr>
                        <a:t>basic information to support national payment systems for use in domestic trade;</a:t>
                      </a:r>
                    </a:p>
                  </a:txBody>
                  <a:tcPr marL="42407" marR="42407" marT="21204" marB="212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55649360"/>
                  </a:ext>
                </a:extLst>
              </a:tr>
              <a:tr h="269859">
                <a:tc>
                  <a:txBody>
                    <a:bodyPr/>
                    <a:lstStyle/>
                    <a:p>
                      <a:pPr algn="l" rtl="0" fontAlgn="t"/>
                      <a:r>
                        <a:rPr lang="en-US" sz="1400" b="0">
                          <a:effectLst/>
                          <a:latin typeface="inherit"/>
                        </a:rPr>
                        <a:t>R66</a:t>
                      </a:r>
                    </a:p>
                  </a:txBody>
                  <a:tcPr marL="42407" marR="42407" marT="21204" marB="212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dirty="0">
                          <a:effectLst/>
                          <a:latin typeface="inherit"/>
                        </a:rPr>
                        <a:t>information about the amount that was pre-paid;</a:t>
                      </a:r>
                    </a:p>
                  </a:txBody>
                  <a:tcPr marL="42407" marR="42407" marT="21204" marB="212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55695782"/>
                  </a:ext>
                </a:extLst>
              </a:tr>
              <a:tr h="269859">
                <a:tc>
                  <a:txBody>
                    <a:bodyPr/>
                    <a:lstStyle/>
                    <a:p>
                      <a:pPr algn="l" rtl="0" fontAlgn="t"/>
                      <a:r>
                        <a:rPr lang="en-US" sz="1400" b="0">
                          <a:effectLst/>
                          <a:latin typeface="inherit"/>
                        </a:rPr>
                        <a:t>R67</a:t>
                      </a:r>
                    </a:p>
                  </a:txBody>
                  <a:tcPr marL="42407" marR="42407" marT="21204" marB="212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dirty="0">
                          <a:effectLst/>
                          <a:latin typeface="inherit"/>
                        </a:rPr>
                        <a:t>invoices that have a total amount of zero;</a:t>
                      </a:r>
                    </a:p>
                  </a:txBody>
                  <a:tcPr marL="42407" marR="42407" marT="21204" marB="212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02812445"/>
                  </a:ext>
                </a:extLst>
              </a:tr>
              <a:tr h="269859">
                <a:tc>
                  <a:txBody>
                    <a:bodyPr/>
                    <a:lstStyle/>
                    <a:p>
                      <a:pPr algn="l" rtl="0" fontAlgn="t"/>
                      <a:r>
                        <a:rPr lang="en-US" sz="1400" b="0">
                          <a:effectLst/>
                          <a:latin typeface="inherit"/>
                        </a:rPr>
                        <a:t>R68</a:t>
                      </a:r>
                    </a:p>
                  </a:txBody>
                  <a:tcPr marL="42407" marR="42407" marT="21204" marB="212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dirty="0">
                          <a:effectLst/>
                          <a:latin typeface="inherit"/>
                        </a:rPr>
                        <a:t>invoices that have an amount to pay of zero;</a:t>
                      </a:r>
                    </a:p>
                  </a:txBody>
                  <a:tcPr marL="42407" marR="42407" marT="21204" marB="212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62901871"/>
                  </a:ext>
                </a:extLst>
              </a:tr>
              <a:tr h="269859">
                <a:tc>
                  <a:txBody>
                    <a:bodyPr/>
                    <a:lstStyle/>
                    <a:p>
                      <a:pPr algn="l" rtl="0" fontAlgn="t"/>
                      <a:r>
                        <a:rPr lang="en-US" sz="1400" b="0">
                          <a:effectLst/>
                          <a:latin typeface="inherit"/>
                        </a:rPr>
                        <a:t>R69</a:t>
                      </a:r>
                    </a:p>
                  </a:txBody>
                  <a:tcPr marL="42407" marR="42407" marT="21204" marB="212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dirty="0">
                          <a:effectLst/>
                          <a:latin typeface="inherit"/>
                        </a:rPr>
                        <a:t>necessary details to support direct debits.</a:t>
                      </a:r>
                    </a:p>
                  </a:txBody>
                  <a:tcPr marL="42407" marR="42407" marT="21204" marB="212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16403844"/>
                  </a:ext>
                </a:extLst>
              </a:tr>
              <a:tr h="269859">
                <a:tc>
                  <a:txBody>
                    <a:bodyPr/>
                    <a:lstStyle/>
                    <a:p>
                      <a:pPr algn="l" rtl="0" fontAlgn="t"/>
                      <a:r>
                        <a:rPr lang="en-US" sz="1400" b="0">
                          <a:effectLst/>
                          <a:latin typeface="inherit"/>
                        </a:rPr>
                        <a:t>R70</a:t>
                      </a:r>
                    </a:p>
                  </a:txBody>
                  <a:tcPr marL="42407" marR="42407" marT="21204" marB="212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dirty="0">
                          <a:effectLst/>
                          <a:latin typeface="inherit"/>
                        </a:rPr>
                        <a:t>pre-payment invoices</a:t>
                      </a:r>
                    </a:p>
                  </a:txBody>
                  <a:tcPr marL="42407" marR="42407" marT="21204" marB="212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19312908"/>
                  </a:ext>
                </a:extLst>
              </a:tr>
            </a:tbl>
          </a:graphicData>
        </a:graphic>
      </p:graphicFrame>
      <p:sp>
        <p:nvSpPr>
          <p:cNvPr id="2" name="タイトル 1">
            <a:extLst>
              <a:ext uri="{FF2B5EF4-FFF2-40B4-BE49-F238E27FC236}">
                <a16:creationId xmlns:a16="http://schemas.microsoft.com/office/drawing/2014/main" id="{8B99BBDB-7DC6-2B4A-8802-20DD3A5B8239}"/>
              </a:ext>
            </a:extLst>
          </p:cNvPr>
          <p:cNvSpPr>
            <a:spLocks noGrp="1"/>
          </p:cNvSpPr>
          <p:nvPr>
            <p:ph type="title"/>
          </p:nvPr>
        </p:nvSpPr>
        <p:spPr/>
        <p:txBody>
          <a:bodyPr wrap="square" anchor="b">
            <a:noAutofit/>
          </a:bodyPr>
          <a:lstStyle/>
          <a:p>
            <a:pPr>
              <a:lnSpc>
                <a:spcPct val="90000"/>
              </a:lnSpc>
            </a:pPr>
            <a:r>
              <a:rPr lang="en-US" altLang="ja-JP" b="1" dirty="0"/>
              <a:t>Example: Auditing requirement for Invoice</a:t>
            </a:r>
            <a:endParaRPr kumimoji="1" lang="ja-JP" altLang="en-US" b="1" dirty="0"/>
          </a:p>
        </p:txBody>
      </p:sp>
      <p:graphicFrame>
        <p:nvGraphicFramePr>
          <p:cNvPr id="4" name="コンテンツ プレースホルダー 3">
            <a:extLst>
              <a:ext uri="{FF2B5EF4-FFF2-40B4-BE49-F238E27FC236}">
                <a16:creationId xmlns:a16="http://schemas.microsoft.com/office/drawing/2014/main" id="{A7148706-D340-674F-B5F6-0D36824BA9C6}"/>
              </a:ext>
            </a:extLst>
          </p:cNvPr>
          <p:cNvGraphicFramePr>
            <a:graphicFrameLocks noGrp="1"/>
          </p:cNvGraphicFramePr>
          <p:nvPr>
            <p:ph idx="4294967295"/>
            <p:extLst>
              <p:ext uri="{D42A27DB-BD31-4B8C-83A1-F6EECF244321}">
                <p14:modId xmlns:p14="http://schemas.microsoft.com/office/powerpoint/2010/main" val="167681624"/>
              </p:ext>
            </p:extLst>
          </p:nvPr>
        </p:nvGraphicFramePr>
        <p:xfrm>
          <a:off x="252055" y="1068485"/>
          <a:ext cx="4102173" cy="5349904"/>
        </p:xfrm>
        <a:graphic>
          <a:graphicData uri="http://schemas.openxmlformats.org/drawingml/2006/table">
            <a:tbl>
              <a:tblPr firstRow="1" bandRow="1"/>
              <a:tblGrid>
                <a:gridCol w="432048">
                  <a:extLst>
                    <a:ext uri="{9D8B030D-6E8A-4147-A177-3AD203B41FA5}">
                      <a16:colId xmlns:a16="http://schemas.microsoft.com/office/drawing/2014/main" val="1724986782"/>
                    </a:ext>
                  </a:extLst>
                </a:gridCol>
                <a:gridCol w="3670125">
                  <a:extLst>
                    <a:ext uri="{9D8B030D-6E8A-4147-A177-3AD203B41FA5}">
                      <a16:colId xmlns:a16="http://schemas.microsoft.com/office/drawing/2014/main" val="2593090329"/>
                    </a:ext>
                  </a:extLst>
                </a:gridCol>
              </a:tblGrid>
              <a:tr h="231184">
                <a:tc gridSpan="2">
                  <a:txBody>
                    <a:bodyPr/>
                    <a:lstStyle/>
                    <a:p>
                      <a:pPr algn="ctr"/>
                      <a:r>
                        <a:rPr lang="en-US" sz="1400" dirty="0"/>
                        <a:t>Auditing requirements</a:t>
                      </a:r>
                    </a:p>
                  </a:txBody>
                  <a:tcPr marL="57315" marR="57315" marT="28658" marB="28658"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kumimoji="1" lang="ja-JP" altLang="en-US"/>
                    </a:p>
                  </a:txBody>
                  <a:tcPr/>
                </a:tc>
                <a:extLst>
                  <a:ext uri="{0D108BD9-81ED-4DB2-BD59-A6C34878D82A}">
                    <a16:rowId xmlns:a16="http://schemas.microsoft.com/office/drawing/2014/main" val="366747758"/>
                  </a:ext>
                </a:extLst>
              </a:tr>
              <a:tr h="428443">
                <a:tc>
                  <a:txBody>
                    <a:bodyPr/>
                    <a:lstStyle/>
                    <a:p>
                      <a:pPr algn="ctr" rtl="0" fontAlgn="t"/>
                      <a:r>
                        <a:rPr lang="en-US" sz="1400" b="1" dirty="0">
                          <a:solidFill>
                            <a:schemeClr val="bg1"/>
                          </a:solidFill>
                          <a:effectLst/>
                        </a:rPr>
                        <a:t>Id</a:t>
                      </a:r>
                    </a:p>
                  </a:txBody>
                  <a:tcPr marL="57315" marR="57315" marT="28658" marB="28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l" rtl="0" fontAlgn="t"/>
                      <a:r>
                        <a:rPr lang="en-US" sz="1400" b="1" dirty="0">
                          <a:solidFill>
                            <a:schemeClr val="bg1"/>
                          </a:solidFill>
                          <a:effectLst/>
                        </a:rPr>
                        <a:t>Requirement (depending, as applicable, on the respective business case)</a:t>
                      </a:r>
                    </a:p>
                  </a:txBody>
                  <a:tcPr marL="57315" marR="57315" marT="28658" marB="28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886103593"/>
                  </a:ext>
                </a:extLst>
              </a:tr>
              <a:tr h="2167391">
                <a:tc>
                  <a:txBody>
                    <a:bodyPr/>
                    <a:lstStyle/>
                    <a:p>
                      <a:pPr algn="l" rtl="0" fontAlgn="t"/>
                      <a:r>
                        <a:rPr lang="en-US" sz="1400" b="0" dirty="0">
                          <a:effectLst/>
                          <a:latin typeface="inherit"/>
                        </a:rPr>
                        <a:t>R56</a:t>
                      </a:r>
                    </a:p>
                  </a:txBody>
                  <a:tcPr marL="57315" marR="57315" marT="28658" marB="28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dirty="0">
                          <a:effectLst/>
                          <a:latin typeface="inherit"/>
                        </a:rPr>
                        <a:t>sufficient information to support the auditing process with regard to:</a:t>
                      </a:r>
                    </a:p>
                    <a:p>
                      <a:pPr algn="l" rtl="0" fontAlgn="t">
                        <a:buFont typeface="Arial" panose="020B0604020202020204" pitchFamily="34" charset="0"/>
                        <a:buChar char="•"/>
                      </a:pPr>
                      <a:r>
                        <a:rPr lang="en-US" sz="1400" b="0" dirty="0">
                          <a:effectLst/>
                          <a:latin typeface="inherit"/>
                        </a:rPr>
                        <a:t>Identification of the invoice;</a:t>
                      </a:r>
                    </a:p>
                    <a:p>
                      <a:pPr algn="l" rtl="0" fontAlgn="t">
                        <a:buFont typeface="Arial" panose="020B0604020202020204" pitchFamily="34" charset="0"/>
                        <a:buChar char="•"/>
                      </a:pPr>
                      <a:r>
                        <a:rPr lang="en-US" sz="1400" b="0" dirty="0">
                          <a:effectLst/>
                          <a:latin typeface="inherit"/>
                        </a:rPr>
                        <a:t>Identification of the date of issue of the invoice;</a:t>
                      </a:r>
                    </a:p>
                    <a:p>
                      <a:pPr algn="l" rtl="0" fontAlgn="t">
                        <a:buFont typeface="Arial" panose="020B0604020202020204" pitchFamily="34" charset="0"/>
                        <a:buChar char="•"/>
                      </a:pPr>
                      <a:r>
                        <a:rPr lang="en-US" sz="1400" b="0" dirty="0">
                          <a:effectLst/>
                          <a:latin typeface="inherit"/>
                        </a:rPr>
                        <a:t>Identification of the products and services traded, including their description, value and quantity;</a:t>
                      </a:r>
                    </a:p>
                    <a:p>
                      <a:pPr algn="l" rtl="0" fontAlgn="t">
                        <a:buFont typeface="Arial" panose="020B0604020202020204" pitchFamily="34" charset="0"/>
                        <a:buChar char="•"/>
                      </a:pPr>
                      <a:r>
                        <a:rPr lang="en-US" sz="1400" b="0" dirty="0">
                          <a:effectLst/>
                          <a:latin typeface="inherit"/>
                        </a:rPr>
                        <a:t>Information for relating the invoice to its settlement;</a:t>
                      </a:r>
                    </a:p>
                    <a:p>
                      <a:pPr algn="l" rtl="0" fontAlgn="t">
                        <a:buFont typeface="Arial" panose="020B0604020202020204" pitchFamily="34" charset="0"/>
                        <a:buChar char="•"/>
                      </a:pPr>
                      <a:r>
                        <a:rPr lang="en-US" sz="1400" b="0" dirty="0">
                          <a:effectLst/>
                          <a:latin typeface="inherit"/>
                        </a:rPr>
                        <a:t>Information for relating the invoice to relevant documents such as a contract, a purchase order and a </a:t>
                      </a:r>
                      <a:r>
                        <a:rPr lang="en-US" sz="1400" b="0" dirty="0" err="1">
                          <a:effectLst/>
                          <a:latin typeface="inherit"/>
                        </a:rPr>
                        <a:t>despatch</a:t>
                      </a:r>
                      <a:r>
                        <a:rPr lang="en-US" sz="1400" b="0" dirty="0">
                          <a:effectLst/>
                          <a:latin typeface="inherit"/>
                        </a:rPr>
                        <a:t> advice;</a:t>
                      </a:r>
                    </a:p>
                  </a:txBody>
                  <a:tcPr marL="57315" marR="57315" marT="28658" marB="28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74224565"/>
                  </a:ext>
                </a:extLst>
              </a:tr>
              <a:tr h="1637700">
                <a:tc>
                  <a:txBody>
                    <a:bodyPr/>
                    <a:lstStyle/>
                    <a:p>
                      <a:pPr algn="l" rtl="0" fontAlgn="t"/>
                      <a:r>
                        <a:rPr lang="en-US" sz="1400" b="0">
                          <a:effectLst/>
                          <a:latin typeface="inherit"/>
                        </a:rPr>
                        <a:t>R57</a:t>
                      </a:r>
                    </a:p>
                  </a:txBody>
                  <a:tcPr marL="57315" marR="57315" marT="28658" marB="28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dirty="0">
                          <a:effectLst/>
                          <a:latin typeface="inherit"/>
                        </a:rPr>
                        <a:t>identification of the parties that fulfil the following roles at the invoice level, including their legal name and address:</a:t>
                      </a:r>
                    </a:p>
                    <a:p>
                      <a:pPr algn="l" rtl="0" fontAlgn="t">
                        <a:buFont typeface="Arial" panose="020B0604020202020204" pitchFamily="34" charset="0"/>
                        <a:buChar char="•"/>
                      </a:pPr>
                      <a:r>
                        <a:rPr lang="en-US" sz="1400" b="0" dirty="0">
                          <a:effectLst/>
                          <a:latin typeface="inherit"/>
                        </a:rPr>
                        <a:t>The Seller (including the Seller’s trade name);</a:t>
                      </a:r>
                    </a:p>
                    <a:p>
                      <a:pPr algn="l" rtl="0" fontAlgn="t">
                        <a:buFont typeface="Arial" panose="020B0604020202020204" pitchFamily="34" charset="0"/>
                        <a:buChar char="•"/>
                      </a:pPr>
                      <a:r>
                        <a:rPr lang="en-US" sz="1400" b="0" dirty="0">
                          <a:effectLst/>
                          <a:latin typeface="inherit"/>
                        </a:rPr>
                        <a:t>The Buyer;</a:t>
                      </a:r>
                    </a:p>
                    <a:p>
                      <a:pPr algn="l" rtl="0" fontAlgn="t">
                        <a:buFont typeface="Arial" panose="020B0604020202020204" pitchFamily="34" charset="0"/>
                        <a:buChar char="•"/>
                      </a:pPr>
                      <a:r>
                        <a:rPr lang="en-US" sz="1400" b="0" dirty="0">
                          <a:effectLst/>
                          <a:latin typeface="inherit"/>
                        </a:rPr>
                        <a:t>The Deliver to party (if different from the Buyer);</a:t>
                      </a:r>
                    </a:p>
                    <a:p>
                      <a:pPr algn="l" rtl="0" fontAlgn="t">
                        <a:buFont typeface="Arial" panose="020B0604020202020204" pitchFamily="34" charset="0"/>
                        <a:buChar char="•"/>
                      </a:pPr>
                      <a:r>
                        <a:rPr lang="en-US" sz="1400" b="0" dirty="0">
                          <a:effectLst/>
                          <a:latin typeface="inherit"/>
                        </a:rPr>
                        <a:t>The Payee (if different from the Seller);</a:t>
                      </a:r>
                    </a:p>
                    <a:p>
                      <a:pPr algn="l" rtl="0" fontAlgn="t">
                        <a:buFont typeface="Arial" panose="020B0604020202020204" pitchFamily="34" charset="0"/>
                        <a:buChar char="•"/>
                      </a:pPr>
                      <a:r>
                        <a:rPr lang="en-US" sz="1400" b="0" dirty="0">
                          <a:effectLst/>
                          <a:latin typeface="inherit"/>
                        </a:rPr>
                        <a:t>The Tax representative of the Supplier;</a:t>
                      </a:r>
                    </a:p>
                  </a:txBody>
                  <a:tcPr marL="57315" marR="57315" marT="28658" marB="28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4330865"/>
                  </a:ext>
                </a:extLst>
              </a:tr>
            </a:tbl>
          </a:graphicData>
        </a:graphic>
      </p:graphicFrame>
      <p:sp>
        <p:nvSpPr>
          <p:cNvPr id="6" name="テキスト ボックス 5">
            <a:extLst>
              <a:ext uri="{FF2B5EF4-FFF2-40B4-BE49-F238E27FC236}">
                <a16:creationId xmlns:a16="http://schemas.microsoft.com/office/drawing/2014/main" id="{BFA91694-061B-5E45-9E01-2DCCC6E76321}"/>
              </a:ext>
            </a:extLst>
          </p:cNvPr>
          <p:cNvSpPr txBox="1"/>
          <p:nvPr/>
        </p:nvSpPr>
        <p:spPr>
          <a:xfrm>
            <a:off x="2063578" y="726702"/>
            <a:ext cx="5452390" cy="307777"/>
          </a:xfrm>
          <a:prstGeom prst="rect">
            <a:avLst/>
          </a:prstGeom>
          <a:noFill/>
        </p:spPr>
        <p:txBody>
          <a:bodyPr wrap="none" rtlCol="0">
            <a:spAutoFit/>
          </a:bodyPr>
          <a:lstStyle/>
          <a:p>
            <a:r>
              <a:rPr kumimoji="1" lang="en-US" altLang="ja-JP" sz="1400" dirty="0"/>
              <a:t>Source: </a:t>
            </a:r>
            <a:r>
              <a:rPr lang="en-US" altLang="ja-JP" sz="1400" dirty="0"/>
              <a:t>PEPPOL BIS Billing https://docs.peppol.eu/poacc/billing/3.0/bis/</a:t>
            </a:r>
          </a:p>
        </p:txBody>
      </p:sp>
      <p:sp>
        <p:nvSpPr>
          <p:cNvPr id="8" name="正方形/長方形 7">
            <a:extLst>
              <a:ext uri="{FF2B5EF4-FFF2-40B4-BE49-F238E27FC236}">
                <a16:creationId xmlns:a16="http://schemas.microsoft.com/office/drawing/2014/main" id="{65624A5F-C112-9947-A1E3-AFBD590FD567}"/>
              </a:ext>
            </a:extLst>
          </p:cNvPr>
          <p:cNvSpPr/>
          <p:nvPr/>
        </p:nvSpPr>
        <p:spPr>
          <a:xfrm>
            <a:off x="8388425" y="0"/>
            <a:ext cx="755576"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dirty="0">
                <a:ln w="0"/>
                <a:solidFill>
                  <a:schemeClr val="bg1"/>
                </a:solidFill>
                <a:effectLst>
                  <a:outerShdw blurRad="38100" dist="19050" dir="2700000" algn="tl" rotWithShape="0">
                    <a:schemeClr val="dk1">
                      <a:alpha val="40000"/>
                    </a:schemeClr>
                  </a:outerShdw>
                </a:effectLst>
              </a:rPr>
              <a:t>-2</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4896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8769EA8-0100-C640-BD41-402DCE715193}"/>
              </a:ext>
            </a:extLst>
          </p:cNvPr>
          <p:cNvSpPr/>
          <p:nvPr/>
        </p:nvSpPr>
        <p:spPr>
          <a:xfrm>
            <a:off x="8388425" y="0"/>
            <a:ext cx="755576"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dirty="0">
                <a:ln w="0"/>
                <a:solidFill>
                  <a:schemeClr val="bg1"/>
                </a:solidFill>
                <a:effectLst>
                  <a:outerShdw blurRad="38100" dist="19050" dir="2700000" algn="tl" rotWithShape="0">
                    <a:schemeClr val="dk1">
                      <a:alpha val="40000"/>
                    </a:schemeClr>
                  </a:outerShdw>
                </a:effectLst>
              </a:rPr>
              <a:t>-2</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
        <p:nvSpPr>
          <p:cNvPr id="2" name="タイトル 1">
            <a:extLst>
              <a:ext uri="{FF2B5EF4-FFF2-40B4-BE49-F238E27FC236}">
                <a16:creationId xmlns:a16="http://schemas.microsoft.com/office/drawing/2014/main" id="{49AF939E-5423-0A4A-BD89-DCDEFBADDD6D}"/>
              </a:ext>
            </a:extLst>
          </p:cNvPr>
          <p:cNvSpPr>
            <a:spLocks noGrp="1"/>
          </p:cNvSpPr>
          <p:nvPr>
            <p:ph type="title"/>
          </p:nvPr>
        </p:nvSpPr>
        <p:spPr/>
        <p:txBody>
          <a:bodyPr/>
          <a:lstStyle/>
          <a:p>
            <a:r>
              <a:rPr lang="en-US" altLang="ja-JP" b="1" dirty="0"/>
              <a:t>Example: Calculation of totals</a:t>
            </a:r>
            <a:endParaRPr kumimoji="1" lang="ja-JP" altLang="en-US" b="1" dirty="0"/>
          </a:p>
        </p:txBody>
      </p:sp>
      <p:graphicFrame>
        <p:nvGraphicFramePr>
          <p:cNvPr id="4" name="コンテンツ プレースホルダー 3">
            <a:extLst>
              <a:ext uri="{FF2B5EF4-FFF2-40B4-BE49-F238E27FC236}">
                <a16:creationId xmlns:a16="http://schemas.microsoft.com/office/drawing/2014/main" id="{3B58B051-D71E-6F4E-9B90-7079548EA37A}"/>
              </a:ext>
            </a:extLst>
          </p:cNvPr>
          <p:cNvGraphicFramePr>
            <a:graphicFrameLocks noGrp="1"/>
          </p:cNvGraphicFramePr>
          <p:nvPr>
            <p:ph idx="4294967295"/>
            <p:extLst>
              <p:ext uri="{D42A27DB-BD31-4B8C-83A1-F6EECF244321}">
                <p14:modId xmlns:p14="http://schemas.microsoft.com/office/powerpoint/2010/main" val="376156343"/>
              </p:ext>
            </p:extLst>
          </p:nvPr>
        </p:nvGraphicFramePr>
        <p:xfrm>
          <a:off x="274874" y="923330"/>
          <a:ext cx="8568951" cy="4718015"/>
        </p:xfrm>
        <a:graphic>
          <a:graphicData uri="http://schemas.openxmlformats.org/drawingml/2006/table">
            <a:tbl>
              <a:tblPr firstRow="1">
                <a:tableStyleId>{5A111915-BE36-4E01-A7E5-04B1672EAD32}</a:tableStyleId>
              </a:tblPr>
              <a:tblGrid>
                <a:gridCol w="864096">
                  <a:extLst>
                    <a:ext uri="{9D8B030D-6E8A-4147-A177-3AD203B41FA5}">
                      <a16:colId xmlns:a16="http://schemas.microsoft.com/office/drawing/2014/main" val="1491843289"/>
                    </a:ext>
                  </a:extLst>
                </a:gridCol>
                <a:gridCol w="3240360">
                  <a:extLst>
                    <a:ext uri="{9D8B030D-6E8A-4147-A177-3AD203B41FA5}">
                      <a16:colId xmlns:a16="http://schemas.microsoft.com/office/drawing/2014/main" val="3337336554"/>
                    </a:ext>
                  </a:extLst>
                </a:gridCol>
                <a:gridCol w="4464495">
                  <a:extLst>
                    <a:ext uri="{9D8B030D-6E8A-4147-A177-3AD203B41FA5}">
                      <a16:colId xmlns:a16="http://schemas.microsoft.com/office/drawing/2014/main" val="2901663472"/>
                    </a:ext>
                  </a:extLst>
                </a:gridCol>
              </a:tblGrid>
              <a:tr h="377805">
                <a:tc>
                  <a:txBody>
                    <a:bodyPr/>
                    <a:lstStyle/>
                    <a:p>
                      <a:pPr algn="ctr" rtl="0" fontAlgn="t"/>
                      <a:r>
                        <a:rPr lang="en-US" sz="1600" b="1" dirty="0">
                          <a:solidFill>
                            <a:schemeClr val="bg1"/>
                          </a:solidFill>
                          <a:effectLst/>
                        </a:rPr>
                        <a:t>id</a:t>
                      </a: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rtl="0" fontAlgn="t"/>
                      <a:r>
                        <a:rPr lang="en-US" sz="1600" b="1" dirty="0">
                          <a:solidFill>
                            <a:schemeClr val="bg1"/>
                          </a:solidFill>
                          <a:effectLst/>
                        </a:rPr>
                        <a:t>Term name</a:t>
                      </a: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rtl="0" fontAlgn="t"/>
                      <a:r>
                        <a:rPr lang="en-US" sz="1600" b="1" dirty="0">
                          <a:solidFill>
                            <a:schemeClr val="bg1"/>
                          </a:solidFill>
                          <a:effectLst/>
                        </a:rPr>
                        <a:t>Calculation</a:t>
                      </a: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4230709191"/>
                  </a:ext>
                </a:extLst>
              </a:tr>
              <a:tr h="415077">
                <a:tc>
                  <a:txBody>
                    <a:bodyPr/>
                    <a:lstStyle/>
                    <a:p>
                      <a:pPr algn="l" rtl="0" fontAlgn="t"/>
                      <a:r>
                        <a:rPr lang="en-US" sz="1600" b="0" dirty="0">
                          <a:effectLst/>
                        </a:rPr>
                        <a:t>BT-106</a:t>
                      </a:r>
                      <a:endParaRPr lang="en-US" sz="1600" b="0" dirty="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r>
                        <a:rPr lang="en-US" sz="1600" b="0">
                          <a:effectLst/>
                        </a:rPr>
                        <a:t>Sum of invoice line net amounts</a:t>
                      </a:r>
                      <a:endParaRPr lang="en-US" sz="1600" b="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r>
                        <a:rPr lang="en-US" sz="1600" b="0" u="none" strike="noStrike" dirty="0">
                          <a:effectLst/>
                        </a:rPr>
                        <a:t>∑(BT-131: Invoice line net amount)</a:t>
                      </a:r>
                      <a:endParaRPr lang="en-US" sz="1600" b="0" dirty="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9167250"/>
                  </a:ext>
                </a:extLst>
              </a:tr>
              <a:tr h="399040">
                <a:tc>
                  <a:txBody>
                    <a:bodyPr/>
                    <a:lstStyle/>
                    <a:p>
                      <a:pPr algn="l" rtl="0" fontAlgn="t"/>
                      <a:r>
                        <a:rPr lang="en-US" sz="1600" b="0">
                          <a:effectLst/>
                        </a:rPr>
                        <a:t>BT-107</a:t>
                      </a:r>
                      <a:endParaRPr lang="en-US" sz="1600" b="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r>
                        <a:rPr lang="en-US" sz="1600" b="0" dirty="0">
                          <a:effectLst/>
                        </a:rPr>
                        <a:t>Sum of allowances on document level</a:t>
                      </a:r>
                      <a:endParaRPr lang="en-US" sz="1600" b="0" dirty="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r>
                        <a:rPr lang="en-US" sz="1600" b="0" u="none" strike="noStrike" dirty="0">
                          <a:effectLst/>
                        </a:rPr>
                        <a:t>∑(BT-92: Document level allowance amount)</a:t>
                      </a:r>
                      <a:endParaRPr lang="en-US" sz="1600" b="0" dirty="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536968"/>
                  </a:ext>
                </a:extLst>
              </a:tr>
              <a:tr h="399040">
                <a:tc>
                  <a:txBody>
                    <a:bodyPr/>
                    <a:lstStyle/>
                    <a:p>
                      <a:pPr algn="l" rtl="0" fontAlgn="t"/>
                      <a:r>
                        <a:rPr lang="en-US" sz="1600" b="0" dirty="0">
                          <a:effectLst/>
                        </a:rPr>
                        <a:t>BT-108</a:t>
                      </a:r>
                      <a:endParaRPr lang="en-US" sz="1600" b="0" dirty="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r>
                        <a:rPr lang="en-US" sz="1600" b="0" dirty="0">
                          <a:effectLst/>
                        </a:rPr>
                        <a:t>Sum of charges on document level</a:t>
                      </a:r>
                      <a:endParaRPr lang="en-US" sz="1600" b="0" dirty="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r>
                        <a:rPr lang="en-US" sz="1600" b="0" u="none" strike="noStrike" dirty="0">
                          <a:effectLst/>
                        </a:rPr>
                        <a:t>∑(BT-99: Document level charge amount)</a:t>
                      </a:r>
                      <a:endParaRPr lang="en-US" sz="1600" b="0" dirty="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5793440"/>
                  </a:ext>
                </a:extLst>
              </a:tr>
              <a:tr h="1024138">
                <a:tc>
                  <a:txBody>
                    <a:bodyPr/>
                    <a:lstStyle/>
                    <a:p>
                      <a:pPr algn="l" rtl="0" fontAlgn="t"/>
                      <a:r>
                        <a:rPr lang="en-US" sz="1600" b="0">
                          <a:effectLst/>
                        </a:rPr>
                        <a:t>BT-109</a:t>
                      </a:r>
                      <a:endParaRPr lang="en-US" sz="1600" b="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r>
                        <a:rPr lang="en-US" sz="1600" b="0" dirty="0">
                          <a:effectLst/>
                        </a:rPr>
                        <a:t>Invoice total amount without VAT</a:t>
                      </a:r>
                      <a:endParaRPr lang="en-US" sz="1600" b="0" dirty="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r>
                        <a:rPr lang="en-US" sz="1600" b="0" u="none" strike="noStrike" dirty="0">
                          <a:effectLst/>
                        </a:rPr>
                        <a:t>    BT-106: Sum of invoice line net amounts</a:t>
                      </a:r>
                      <a:br>
                        <a:rPr lang="en-US" sz="1600" b="0" dirty="0">
                          <a:effectLst/>
                        </a:rPr>
                      </a:br>
                      <a:r>
                        <a:rPr lang="en-US" sz="1600" b="0" u="none" strike="noStrike" dirty="0">
                          <a:effectLst/>
                        </a:rPr>
                        <a:t>− BT-107: Sum of allowances on document</a:t>
                      </a:r>
                      <a:br>
                        <a:rPr lang="en-US" sz="1600" b="0" dirty="0">
                          <a:effectLst/>
                        </a:rPr>
                      </a:br>
                      <a:r>
                        <a:rPr lang="en-US" sz="1600" b="0" u="none" strike="noStrike" dirty="0">
                          <a:effectLst/>
                        </a:rPr>
                        <a:t>+ BT-108: Sum of charges on document level</a:t>
                      </a:r>
                      <a:endParaRPr lang="en-US" sz="1600" b="0" dirty="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5797528"/>
                  </a:ext>
                </a:extLst>
              </a:tr>
              <a:tr h="377805">
                <a:tc>
                  <a:txBody>
                    <a:bodyPr/>
                    <a:lstStyle/>
                    <a:p>
                      <a:pPr algn="l" rtl="0" fontAlgn="t"/>
                      <a:r>
                        <a:rPr lang="en-US" sz="1600" b="0">
                          <a:effectLst/>
                        </a:rPr>
                        <a:t>BT-110</a:t>
                      </a:r>
                      <a:endParaRPr lang="en-US" sz="1600" b="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r>
                        <a:rPr lang="en-US" sz="1600" b="0">
                          <a:effectLst/>
                        </a:rPr>
                        <a:t>Invoice total VAT amount</a:t>
                      </a:r>
                      <a:endParaRPr lang="en-US" sz="1600" b="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r>
                        <a:rPr lang="en-US" sz="1600" b="0" u="none" strike="noStrike" dirty="0">
                          <a:effectLst/>
                        </a:rPr>
                        <a:t>∑(BT-117: VAT category tax amount)</a:t>
                      </a:r>
                      <a:endParaRPr lang="en-US" sz="1600" b="0" dirty="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1182437"/>
                  </a:ext>
                </a:extLst>
              </a:tr>
              <a:tr h="700972">
                <a:tc>
                  <a:txBody>
                    <a:bodyPr/>
                    <a:lstStyle/>
                    <a:p>
                      <a:pPr algn="l" rtl="0" fontAlgn="t"/>
                      <a:r>
                        <a:rPr lang="en-US" sz="1600" b="0">
                          <a:effectLst/>
                        </a:rPr>
                        <a:t>BT-112</a:t>
                      </a:r>
                      <a:endParaRPr lang="en-US" sz="1600" b="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r>
                        <a:rPr lang="en-US" sz="1600" b="0" dirty="0">
                          <a:effectLst/>
                        </a:rPr>
                        <a:t>Invoice total amount with VAT</a:t>
                      </a:r>
                      <a:endParaRPr lang="en-US" sz="1600" b="0" dirty="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r>
                        <a:rPr lang="en-US" sz="1600" b="0" u="none" strike="noStrike" dirty="0">
                          <a:effectLst/>
                        </a:rPr>
                        <a:t>    BT-109: Invoice total amount without VAT </a:t>
                      </a:r>
                      <a:br>
                        <a:rPr lang="en-US" sz="1600" b="0" dirty="0">
                          <a:effectLst/>
                        </a:rPr>
                      </a:br>
                      <a:r>
                        <a:rPr lang="en-US" sz="1600" b="0" u="none" strike="noStrike" dirty="0">
                          <a:effectLst/>
                        </a:rPr>
                        <a:t>+ BT-110: Invoice total VAT amount</a:t>
                      </a:r>
                      <a:endParaRPr lang="en-US" sz="1600" b="0" dirty="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5636222"/>
                  </a:ext>
                </a:extLst>
              </a:tr>
              <a:tr h="1024138">
                <a:tc>
                  <a:txBody>
                    <a:bodyPr/>
                    <a:lstStyle/>
                    <a:p>
                      <a:pPr algn="l" rtl="0" fontAlgn="t"/>
                      <a:r>
                        <a:rPr lang="en-US" sz="1600" b="0">
                          <a:effectLst/>
                        </a:rPr>
                        <a:t>BT-115</a:t>
                      </a:r>
                      <a:endParaRPr lang="en-US" sz="1600" b="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r>
                        <a:rPr lang="en-US" sz="1600" b="0">
                          <a:effectLst/>
                        </a:rPr>
                        <a:t>Amount due for payment</a:t>
                      </a:r>
                      <a:endParaRPr lang="en-US" sz="1600" b="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r>
                        <a:rPr lang="en-US" sz="1600" b="0" u="none" strike="noStrike" dirty="0">
                          <a:effectLst/>
                        </a:rPr>
                        <a:t>    BT-112: Invoice total amount with VAT </a:t>
                      </a:r>
                      <a:br>
                        <a:rPr lang="en-US" sz="1600" b="0" dirty="0">
                          <a:effectLst/>
                        </a:rPr>
                      </a:br>
                      <a:r>
                        <a:rPr lang="en-US" sz="1600" b="0" u="none" strike="noStrike" dirty="0">
                          <a:effectLst/>
                        </a:rPr>
                        <a:t>− BT-113: Paid amount</a:t>
                      </a:r>
                      <a:br>
                        <a:rPr lang="en-US" sz="1600" b="0" dirty="0">
                          <a:effectLst/>
                        </a:rPr>
                      </a:br>
                      <a:r>
                        <a:rPr lang="en-US" sz="1600" b="0" u="none" strike="noStrike" dirty="0">
                          <a:effectLst/>
                        </a:rPr>
                        <a:t>+ BT-114: Rounding amount</a:t>
                      </a:r>
                      <a:endParaRPr lang="en-US" sz="1600" b="0" dirty="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4483424"/>
                  </a:ext>
                </a:extLst>
              </a:tr>
            </a:tbl>
          </a:graphicData>
        </a:graphic>
      </p:graphicFrame>
      <p:sp>
        <p:nvSpPr>
          <p:cNvPr id="6" name="テキスト ボックス 5">
            <a:extLst>
              <a:ext uri="{FF2B5EF4-FFF2-40B4-BE49-F238E27FC236}">
                <a16:creationId xmlns:a16="http://schemas.microsoft.com/office/drawing/2014/main" id="{1AE37803-AA5F-1F49-BE98-E827A8E495FE}"/>
              </a:ext>
            </a:extLst>
          </p:cNvPr>
          <p:cNvSpPr txBox="1"/>
          <p:nvPr/>
        </p:nvSpPr>
        <p:spPr>
          <a:xfrm>
            <a:off x="1833154" y="615553"/>
            <a:ext cx="5452390" cy="307777"/>
          </a:xfrm>
          <a:prstGeom prst="rect">
            <a:avLst/>
          </a:prstGeom>
          <a:noFill/>
        </p:spPr>
        <p:txBody>
          <a:bodyPr wrap="none" rtlCol="0">
            <a:spAutoFit/>
          </a:bodyPr>
          <a:lstStyle/>
          <a:p>
            <a:r>
              <a:rPr kumimoji="1" lang="en-US" altLang="ja-JP" sz="1400" dirty="0"/>
              <a:t>Source: </a:t>
            </a:r>
            <a:r>
              <a:rPr lang="en-US" altLang="ja-JP" sz="1400" dirty="0"/>
              <a:t>PEPPOL BIS Billing https://docs.peppol.eu/poacc/billing/3.0/bis/</a:t>
            </a:r>
          </a:p>
        </p:txBody>
      </p:sp>
    </p:spTree>
    <p:extLst>
      <p:ext uri="{BB962C8B-B14F-4D97-AF65-F5344CB8AC3E}">
        <p14:creationId xmlns:p14="http://schemas.microsoft.com/office/powerpoint/2010/main" val="2684678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1C2A4-FBAF-4362-A116-141982521C4E}"/>
              </a:ext>
            </a:extLst>
          </p:cNvPr>
          <p:cNvSpPr>
            <a:spLocks noGrp="1"/>
          </p:cNvSpPr>
          <p:nvPr>
            <p:ph type="ctrTitle"/>
          </p:nvPr>
        </p:nvSpPr>
        <p:spPr/>
        <p:txBody>
          <a:bodyPr/>
          <a:lstStyle/>
          <a:p>
            <a:r>
              <a:rPr lang="en-US" altLang="ja-JP" b="1" dirty="0"/>
              <a:t>Prerequisite knowledge</a:t>
            </a:r>
            <a:endParaRPr lang="ja-JP" altLang="en-US" b="1" dirty="0"/>
          </a:p>
        </p:txBody>
      </p:sp>
      <p:sp>
        <p:nvSpPr>
          <p:cNvPr id="4" name="Subtitle 3">
            <a:extLst>
              <a:ext uri="{FF2B5EF4-FFF2-40B4-BE49-F238E27FC236}">
                <a16:creationId xmlns:a16="http://schemas.microsoft.com/office/drawing/2014/main" id="{B66FD8D0-37B3-43F7-A85F-65EA25028E4E}"/>
              </a:ext>
            </a:extLst>
          </p:cNvPr>
          <p:cNvSpPr>
            <a:spLocks noGrp="1"/>
          </p:cNvSpPr>
          <p:nvPr>
            <p:ph type="subTitle" idx="1"/>
          </p:nvPr>
        </p:nvSpPr>
        <p:spPr/>
        <p:txBody>
          <a:bodyPr/>
          <a:lstStyle/>
          <a:p>
            <a:r>
              <a:rPr kumimoji="1" lang="en-US" altLang="ja-JP" sz="2000" dirty="0">
                <a:solidFill>
                  <a:schemeClr val="tx1"/>
                </a:solidFill>
              </a:rPr>
              <a:t>It is advisable to study history of the standard</a:t>
            </a:r>
            <a:r>
              <a:rPr lang="en-US" altLang="ja-JP" sz="2000" dirty="0">
                <a:solidFill>
                  <a:schemeClr val="tx1"/>
                </a:solidFill>
              </a:rPr>
              <a:t> </a:t>
            </a:r>
            <a:r>
              <a:rPr kumimoji="1" lang="en-US" altLang="ja-JP" sz="2000" dirty="0">
                <a:solidFill>
                  <a:schemeClr val="tx1"/>
                </a:solidFill>
              </a:rPr>
              <a:t>and be well prepared.</a:t>
            </a:r>
          </a:p>
        </p:txBody>
      </p:sp>
      <p:sp>
        <p:nvSpPr>
          <p:cNvPr id="5" name="正方形/長方形 4">
            <a:extLst>
              <a:ext uri="{FF2B5EF4-FFF2-40B4-BE49-F238E27FC236}">
                <a16:creationId xmlns:a16="http://schemas.microsoft.com/office/drawing/2014/main" id="{E39D0A60-3FB2-42DC-A7A5-0C9145564B1C}"/>
              </a:ext>
            </a:extLst>
          </p:cNvPr>
          <p:cNvSpPr/>
          <p:nvPr/>
        </p:nvSpPr>
        <p:spPr>
          <a:xfrm>
            <a:off x="8388425" y="0"/>
            <a:ext cx="755576"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3AC536AC-FBED-441A-9B12-6286C255A1D8}"/>
              </a:ext>
            </a:extLst>
          </p:cNvPr>
          <p:cNvSpPr txBox="1"/>
          <p:nvPr/>
        </p:nvSpPr>
        <p:spPr>
          <a:xfrm>
            <a:off x="1979712" y="5517232"/>
            <a:ext cx="5328592" cy="1200329"/>
          </a:xfrm>
          <a:prstGeom prst="rect">
            <a:avLst/>
          </a:prstGeom>
          <a:noFill/>
        </p:spPr>
        <p:txBody>
          <a:bodyPr wrap="square">
            <a:spAutoFit/>
          </a:bodyPr>
          <a:lstStyle/>
          <a:p>
            <a:r>
              <a:rPr lang="en-US" altLang="ja-JP" b="1" dirty="0"/>
              <a:t>-4 Core Component Technical Specification</a:t>
            </a:r>
          </a:p>
          <a:p>
            <a:r>
              <a:rPr lang="en-US" altLang="ja-JP" b="1" dirty="0"/>
              <a:t>-3 Business Process defined in UBL</a:t>
            </a:r>
          </a:p>
          <a:p>
            <a:r>
              <a:rPr lang="en-US" altLang="ja-JP" b="1" dirty="0"/>
              <a:t>-2 Business Process defined in EN 16931</a:t>
            </a:r>
          </a:p>
          <a:p>
            <a:r>
              <a:rPr lang="en-US" altLang="ja-JP" b="1" dirty="0"/>
              <a:t>-1 </a:t>
            </a:r>
            <a:r>
              <a:rPr lang="en-US" altLang="ja-JP" b="1" dirty="0" err="1"/>
              <a:t>eXtensible</a:t>
            </a:r>
            <a:r>
              <a:rPr lang="en-US" altLang="ja-JP" b="1" dirty="0"/>
              <a:t> Business Reporting Language (XBRL) 2.1</a:t>
            </a:r>
            <a:endParaRPr lang="ja-JP" altLang="en-US" dirty="0"/>
          </a:p>
        </p:txBody>
      </p:sp>
    </p:spTree>
    <p:extLst>
      <p:ext uri="{BB962C8B-B14F-4D97-AF65-F5344CB8AC3E}">
        <p14:creationId xmlns:p14="http://schemas.microsoft.com/office/powerpoint/2010/main" val="959772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092C4E0-8762-B84C-87E7-889AF604B381}"/>
              </a:ext>
            </a:extLst>
          </p:cNvPr>
          <p:cNvSpPr>
            <a:spLocks noGrp="1"/>
          </p:cNvSpPr>
          <p:nvPr>
            <p:ph type="ctrTitle"/>
          </p:nvPr>
        </p:nvSpPr>
        <p:spPr/>
        <p:txBody>
          <a:bodyPr/>
          <a:lstStyle/>
          <a:p>
            <a:r>
              <a:rPr lang="en-US" altLang="ja-JP" b="1" dirty="0" err="1"/>
              <a:t>eXtensible</a:t>
            </a:r>
            <a:r>
              <a:rPr lang="en-US" altLang="ja-JP" b="1" dirty="0"/>
              <a:t> Business Reporting Language (XBRL) 2.1</a:t>
            </a:r>
            <a:endParaRPr lang="ja-JP" altLang="en-US" b="1" dirty="0"/>
          </a:p>
        </p:txBody>
      </p:sp>
      <p:sp>
        <p:nvSpPr>
          <p:cNvPr id="5" name="字幕 4">
            <a:extLst>
              <a:ext uri="{FF2B5EF4-FFF2-40B4-BE49-F238E27FC236}">
                <a16:creationId xmlns:a16="http://schemas.microsoft.com/office/drawing/2014/main" id="{30E0F1EE-2E91-2E4B-BFF2-62036D42CE0F}"/>
              </a:ext>
            </a:extLst>
          </p:cNvPr>
          <p:cNvSpPr>
            <a:spLocks noGrp="1"/>
          </p:cNvSpPr>
          <p:nvPr>
            <p:ph type="subTitle" idx="1"/>
          </p:nvPr>
        </p:nvSpPr>
        <p:spPr/>
        <p:txBody>
          <a:bodyPr/>
          <a:lstStyle/>
          <a:p>
            <a:pPr algn="l"/>
            <a:r>
              <a:rPr lang="en-US" altLang="ja-JP" sz="2000" dirty="0">
                <a:solidFill>
                  <a:schemeClr val="tx1"/>
                </a:solidFill>
              </a:rPr>
              <a:t>An XBRL taxonomy defines the reporting concepts that may be used in instance documents and can also provide a wide range of structured meta-data about the concepts and how they should be used. </a:t>
            </a:r>
          </a:p>
        </p:txBody>
      </p:sp>
      <p:sp>
        <p:nvSpPr>
          <p:cNvPr id="6" name="正方形/長方形 4">
            <a:extLst>
              <a:ext uri="{FF2B5EF4-FFF2-40B4-BE49-F238E27FC236}">
                <a16:creationId xmlns:a16="http://schemas.microsoft.com/office/drawing/2014/main" id="{FE0EFA2B-3EE9-4689-BA61-9F3FBE63157D}"/>
              </a:ext>
            </a:extLst>
          </p:cNvPr>
          <p:cNvSpPr/>
          <p:nvPr/>
        </p:nvSpPr>
        <p:spPr>
          <a:xfrm>
            <a:off x="8388425" y="0"/>
            <a:ext cx="755576"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-1</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43852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右矢印 50">
            <a:extLst>
              <a:ext uri="{FF2B5EF4-FFF2-40B4-BE49-F238E27FC236}">
                <a16:creationId xmlns:a16="http://schemas.microsoft.com/office/drawing/2014/main" id="{86BEB1F6-C750-D34D-9D77-AA78906FE44A}"/>
              </a:ext>
            </a:extLst>
          </p:cNvPr>
          <p:cNvSpPr/>
          <p:nvPr/>
        </p:nvSpPr>
        <p:spPr>
          <a:xfrm>
            <a:off x="3347864" y="3176052"/>
            <a:ext cx="2592288" cy="1189052"/>
          </a:xfrm>
          <a:prstGeom prst="rightArrow">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HOW TO EXTEND ?</a:t>
            </a:r>
            <a:endParaRPr kumimoji="1" lang="ja-JP" altLang="en-US" sz="2000">
              <a:solidFill>
                <a:schemeClr val="tx1"/>
              </a:solidFill>
            </a:endParaRPr>
          </a:p>
        </p:txBody>
      </p:sp>
      <p:pic>
        <p:nvPicPr>
          <p:cNvPr id="5" name="Picture 2" descr="XBRL">
            <a:extLst>
              <a:ext uri="{FF2B5EF4-FFF2-40B4-BE49-F238E27FC236}">
                <a16:creationId xmlns:a16="http://schemas.microsoft.com/office/drawing/2014/main" id="{AC5AEE41-312E-EF41-806E-E0F822EA5B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5220" y="6274985"/>
            <a:ext cx="1299564" cy="53839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8">
            <a:extLst>
              <a:ext uri="{FF2B5EF4-FFF2-40B4-BE49-F238E27FC236}">
                <a16:creationId xmlns:a16="http://schemas.microsoft.com/office/drawing/2014/main" id="{A023FFA2-938C-704B-B11D-837332BFE97C}"/>
              </a:ext>
            </a:extLst>
          </p:cNvPr>
          <p:cNvSpPr/>
          <p:nvPr/>
        </p:nvSpPr>
        <p:spPr bwMode="gray">
          <a:xfrm>
            <a:off x="7020272" y="6570000"/>
            <a:ext cx="502920" cy="288000"/>
          </a:xfrm>
          <a:prstGeom prst="rect">
            <a:avLst/>
          </a:prstGeom>
          <a:ln>
            <a:miter lim="800000"/>
            <a:headEnd/>
            <a:tailEnd/>
          </a:ln>
        </p:spPr>
        <p:txBody>
          <a:bodyPr vert="horz" wrap="square" lIns="72000" tIns="72000" rIns="0" bIns="0" numCol="1" anchor="t" anchorCtr="0" compatLnSpc="1">
            <a:prstTxWarp prst="textNoShape">
              <a:avLst/>
            </a:prstTxWarp>
            <a:noAutofit/>
          </a:bodyPr>
          <a:lstStyle/>
          <a:p>
            <a:pPr algn="r" rtl="0" fontAlgn="base">
              <a:spcBef>
                <a:spcPct val="40000"/>
              </a:spcBef>
              <a:spcAft>
                <a:spcPct val="0"/>
              </a:spcAft>
            </a:pPr>
            <a:fld id="{358FC8E3-FE67-4452-9F4E-9A47A20D0542}" type="slidenum">
              <a:rPr lang="en-GB" sz="1200" kern="1200" noProof="0" smtClean="0">
                <a:solidFill>
                  <a:schemeClr val="bg1">
                    <a:lumMod val="50000"/>
                  </a:schemeClr>
                </a:solidFill>
                <a:latin typeface="Arial" pitchFamily="34" charset="0"/>
                <a:ea typeface="ＭＳ Ｐゴシック" pitchFamily="50" charset="-128"/>
                <a:cs typeface="Arial" charset="0"/>
              </a:rPr>
              <a:pPr algn="r" rtl="0" fontAlgn="base">
                <a:spcBef>
                  <a:spcPct val="40000"/>
                </a:spcBef>
                <a:spcAft>
                  <a:spcPct val="0"/>
                </a:spcAft>
              </a:pPr>
              <a:t>31</a:t>
            </a:fld>
            <a:endParaRPr lang="en-GB" sz="1200" kern="1200" dirty="0">
              <a:solidFill>
                <a:schemeClr val="bg1">
                  <a:lumMod val="50000"/>
                </a:schemeClr>
              </a:solidFill>
              <a:latin typeface="Arial" pitchFamily="34" charset="0"/>
              <a:ea typeface="ＭＳ Ｐゴシック" pitchFamily="50" charset="-128"/>
              <a:cs typeface="Arial" charset="0"/>
            </a:endParaRPr>
          </a:p>
        </p:txBody>
      </p:sp>
      <p:sp>
        <p:nvSpPr>
          <p:cNvPr id="8" name="円/楕円 7">
            <a:extLst>
              <a:ext uri="{FF2B5EF4-FFF2-40B4-BE49-F238E27FC236}">
                <a16:creationId xmlns:a16="http://schemas.microsoft.com/office/drawing/2014/main" id="{B2147387-2C15-5F48-931C-CA6C6DF387FA}"/>
              </a:ext>
            </a:extLst>
          </p:cNvPr>
          <p:cNvSpPr/>
          <p:nvPr/>
        </p:nvSpPr>
        <p:spPr>
          <a:xfrm>
            <a:off x="1163340" y="175712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Item A</a:t>
            </a:r>
            <a:endParaRPr kumimoji="1" lang="ja-JP" altLang="en-US"/>
          </a:p>
        </p:txBody>
      </p:sp>
      <p:sp>
        <p:nvSpPr>
          <p:cNvPr id="9" name="円/楕円 8">
            <a:extLst>
              <a:ext uri="{FF2B5EF4-FFF2-40B4-BE49-F238E27FC236}">
                <a16:creationId xmlns:a16="http://schemas.microsoft.com/office/drawing/2014/main" id="{D68FB479-553C-AC49-8141-3DE4C7D72DBB}"/>
              </a:ext>
            </a:extLst>
          </p:cNvPr>
          <p:cNvSpPr/>
          <p:nvPr/>
        </p:nvSpPr>
        <p:spPr>
          <a:xfrm>
            <a:off x="2077740" y="485347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Item C</a:t>
            </a:r>
            <a:endParaRPr kumimoji="1" lang="ja-JP" altLang="en-US"/>
          </a:p>
        </p:txBody>
      </p:sp>
      <p:sp>
        <p:nvSpPr>
          <p:cNvPr id="10" name="円/楕円 9">
            <a:extLst>
              <a:ext uri="{FF2B5EF4-FFF2-40B4-BE49-F238E27FC236}">
                <a16:creationId xmlns:a16="http://schemas.microsoft.com/office/drawing/2014/main" id="{0BB7671F-6AB9-F246-997E-EB29E8FE97F1}"/>
              </a:ext>
            </a:extLst>
          </p:cNvPr>
          <p:cNvSpPr/>
          <p:nvPr/>
        </p:nvSpPr>
        <p:spPr>
          <a:xfrm>
            <a:off x="251520" y="485347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Item B</a:t>
            </a:r>
            <a:endParaRPr kumimoji="1" lang="ja-JP" altLang="en-US"/>
          </a:p>
        </p:txBody>
      </p:sp>
      <p:cxnSp>
        <p:nvCxnSpPr>
          <p:cNvPr id="12" name="直線コネクタ 11">
            <a:extLst>
              <a:ext uri="{FF2B5EF4-FFF2-40B4-BE49-F238E27FC236}">
                <a16:creationId xmlns:a16="http://schemas.microsoft.com/office/drawing/2014/main" id="{E9B40792-1332-1E49-B636-7F652AF9929F}"/>
              </a:ext>
            </a:extLst>
          </p:cNvPr>
          <p:cNvCxnSpPr>
            <a:cxnSpLocks/>
            <a:endCxn id="8" idx="4"/>
          </p:cNvCxnSpPr>
          <p:nvPr/>
        </p:nvCxnSpPr>
        <p:spPr>
          <a:xfrm flipV="1">
            <a:off x="875308" y="2671528"/>
            <a:ext cx="745232" cy="218194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C4C91EF-CE12-3A4F-9C43-F7D180B597B7}"/>
              </a:ext>
            </a:extLst>
          </p:cNvPr>
          <p:cNvCxnSpPr>
            <a:cxnSpLocks/>
            <a:endCxn id="8" idx="4"/>
          </p:cNvCxnSpPr>
          <p:nvPr/>
        </p:nvCxnSpPr>
        <p:spPr>
          <a:xfrm flipH="1" flipV="1">
            <a:off x="1620540" y="2671528"/>
            <a:ext cx="745232" cy="218194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円/楕円 18">
            <a:extLst>
              <a:ext uri="{FF2B5EF4-FFF2-40B4-BE49-F238E27FC236}">
                <a16:creationId xmlns:a16="http://schemas.microsoft.com/office/drawing/2014/main" id="{11405961-FDDA-EF42-BEF1-B004F48C3B44}"/>
              </a:ext>
            </a:extLst>
          </p:cNvPr>
          <p:cNvSpPr/>
          <p:nvPr/>
        </p:nvSpPr>
        <p:spPr>
          <a:xfrm>
            <a:off x="7063680" y="175712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Item A</a:t>
            </a:r>
            <a:endParaRPr kumimoji="1" lang="ja-JP" altLang="en-US"/>
          </a:p>
        </p:txBody>
      </p:sp>
      <p:sp>
        <p:nvSpPr>
          <p:cNvPr id="20" name="円/楕円 19">
            <a:extLst>
              <a:ext uri="{FF2B5EF4-FFF2-40B4-BE49-F238E27FC236}">
                <a16:creationId xmlns:a16="http://schemas.microsoft.com/office/drawing/2014/main" id="{D8492A95-8ED8-794C-91CB-82EE5268FDBF}"/>
              </a:ext>
            </a:extLst>
          </p:cNvPr>
          <p:cNvSpPr/>
          <p:nvPr/>
        </p:nvSpPr>
        <p:spPr>
          <a:xfrm>
            <a:off x="7978080" y="485347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Item C</a:t>
            </a:r>
            <a:endParaRPr kumimoji="1" lang="ja-JP" altLang="en-US"/>
          </a:p>
        </p:txBody>
      </p:sp>
      <p:sp>
        <p:nvSpPr>
          <p:cNvPr id="21" name="円/楕円 20">
            <a:extLst>
              <a:ext uri="{FF2B5EF4-FFF2-40B4-BE49-F238E27FC236}">
                <a16:creationId xmlns:a16="http://schemas.microsoft.com/office/drawing/2014/main" id="{4BE0A0E4-79D9-8149-85BC-5CCA4464CA97}"/>
              </a:ext>
            </a:extLst>
          </p:cNvPr>
          <p:cNvSpPr/>
          <p:nvPr/>
        </p:nvSpPr>
        <p:spPr>
          <a:xfrm>
            <a:off x="6151860" y="485347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Item B</a:t>
            </a:r>
            <a:endParaRPr kumimoji="1" lang="ja-JP" altLang="en-US"/>
          </a:p>
        </p:txBody>
      </p:sp>
      <p:cxnSp>
        <p:nvCxnSpPr>
          <p:cNvPr id="22" name="直線コネクタ 21">
            <a:extLst>
              <a:ext uri="{FF2B5EF4-FFF2-40B4-BE49-F238E27FC236}">
                <a16:creationId xmlns:a16="http://schemas.microsoft.com/office/drawing/2014/main" id="{FE64C3BE-6AB7-1346-9DA7-9571B1565FC7}"/>
              </a:ext>
            </a:extLst>
          </p:cNvPr>
          <p:cNvCxnSpPr>
            <a:cxnSpLocks/>
            <a:endCxn id="24" idx="3"/>
          </p:cNvCxnSpPr>
          <p:nvPr/>
        </p:nvCxnSpPr>
        <p:spPr>
          <a:xfrm flipV="1">
            <a:off x="6775648" y="4110317"/>
            <a:ext cx="421943" cy="743156"/>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015C11FB-7368-1644-955E-D07F8BB7383C}"/>
              </a:ext>
            </a:extLst>
          </p:cNvPr>
          <p:cNvCxnSpPr>
            <a:cxnSpLocks/>
            <a:endCxn id="24" idx="5"/>
          </p:cNvCxnSpPr>
          <p:nvPr/>
        </p:nvCxnSpPr>
        <p:spPr>
          <a:xfrm flipH="1" flipV="1">
            <a:off x="7844169" y="4110317"/>
            <a:ext cx="421944" cy="743156"/>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sp>
        <p:nvSpPr>
          <p:cNvPr id="24" name="円/楕円 23">
            <a:extLst>
              <a:ext uri="{FF2B5EF4-FFF2-40B4-BE49-F238E27FC236}">
                <a16:creationId xmlns:a16="http://schemas.microsoft.com/office/drawing/2014/main" id="{DC5D16FB-58F0-584C-9C9F-56819AC4B307}"/>
              </a:ext>
            </a:extLst>
          </p:cNvPr>
          <p:cNvSpPr/>
          <p:nvPr/>
        </p:nvSpPr>
        <p:spPr>
          <a:xfrm>
            <a:off x="7063680" y="3329828"/>
            <a:ext cx="914400" cy="9144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Item D</a:t>
            </a:r>
            <a:endParaRPr kumimoji="1" lang="ja-JP" altLang="en-US">
              <a:solidFill>
                <a:schemeClr val="tx1"/>
              </a:solidFill>
            </a:endParaRPr>
          </a:p>
        </p:txBody>
      </p:sp>
      <p:cxnSp>
        <p:nvCxnSpPr>
          <p:cNvPr id="34" name="直線コネクタ 33">
            <a:extLst>
              <a:ext uri="{FF2B5EF4-FFF2-40B4-BE49-F238E27FC236}">
                <a16:creationId xmlns:a16="http://schemas.microsoft.com/office/drawing/2014/main" id="{0864D35E-34A8-A449-ABBF-CDB1460EF9FD}"/>
              </a:ext>
            </a:extLst>
          </p:cNvPr>
          <p:cNvCxnSpPr>
            <a:cxnSpLocks/>
            <a:stCxn id="24" idx="0"/>
            <a:endCxn id="19" idx="4"/>
          </p:cNvCxnSpPr>
          <p:nvPr/>
        </p:nvCxnSpPr>
        <p:spPr>
          <a:xfrm flipV="1">
            <a:off x="7520880" y="2671528"/>
            <a:ext cx="0" cy="65830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850E0C8F-518F-0C44-84AF-8C0EEDAB68E4}"/>
              </a:ext>
            </a:extLst>
          </p:cNvPr>
          <p:cNvSpPr txBox="1"/>
          <p:nvPr/>
        </p:nvSpPr>
        <p:spPr>
          <a:xfrm>
            <a:off x="267128" y="3476028"/>
            <a:ext cx="941220" cy="369332"/>
          </a:xfrm>
          <a:prstGeom prst="rect">
            <a:avLst/>
          </a:prstGeom>
          <a:noFill/>
        </p:spPr>
        <p:txBody>
          <a:bodyPr wrap="none" rtlCol="0">
            <a:spAutoFit/>
          </a:bodyPr>
          <a:lstStyle/>
          <a:p>
            <a:r>
              <a:rPr kumimoji="1" lang="en-US" altLang="ja-JP" dirty="0"/>
              <a:t>Link A-B</a:t>
            </a:r>
            <a:endParaRPr kumimoji="1" lang="ja-JP" altLang="en-US"/>
          </a:p>
        </p:txBody>
      </p:sp>
      <p:sp>
        <p:nvSpPr>
          <p:cNvPr id="42" name="テキスト ボックス 41">
            <a:extLst>
              <a:ext uri="{FF2B5EF4-FFF2-40B4-BE49-F238E27FC236}">
                <a16:creationId xmlns:a16="http://schemas.microsoft.com/office/drawing/2014/main" id="{5EF8215D-98F9-8E45-883A-49386D4A4C4F}"/>
              </a:ext>
            </a:extLst>
          </p:cNvPr>
          <p:cNvSpPr txBox="1"/>
          <p:nvPr/>
        </p:nvSpPr>
        <p:spPr>
          <a:xfrm>
            <a:off x="1993156" y="3476028"/>
            <a:ext cx="939616" cy="369332"/>
          </a:xfrm>
          <a:prstGeom prst="rect">
            <a:avLst/>
          </a:prstGeom>
          <a:noFill/>
        </p:spPr>
        <p:txBody>
          <a:bodyPr wrap="none" rtlCol="0">
            <a:spAutoFit/>
          </a:bodyPr>
          <a:lstStyle/>
          <a:p>
            <a:r>
              <a:rPr kumimoji="1" lang="en-US" altLang="ja-JP" dirty="0"/>
              <a:t>Link A-C</a:t>
            </a:r>
            <a:endParaRPr kumimoji="1" lang="ja-JP" altLang="en-US"/>
          </a:p>
        </p:txBody>
      </p:sp>
      <p:sp>
        <p:nvSpPr>
          <p:cNvPr id="43" name="テキスト ボックス 42">
            <a:extLst>
              <a:ext uri="{FF2B5EF4-FFF2-40B4-BE49-F238E27FC236}">
                <a16:creationId xmlns:a16="http://schemas.microsoft.com/office/drawing/2014/main" id="{EFA6CC50-3E2E-D64E-9F73-F08F14442ECF}"/>
              </a:ext>
            </a:extLst>
          </p:cNvPr>
          <p:cNvSpPr txBox="1"/>
          <p:nvPr/>
        </p:nvSpPr>
        <p:spPr>
          <a:xfrm>
            <a:off x="6045399" y="4180179"/>
            <a:ext cx="952505" cy="369332"/>
          </a:xfrm>
          <a:prstGeom prst="rect">
            <a:avLst/>
          </a:prstGeom>
          <a:noFill/>
        </p:spPr>
        <p:txBody>
          <a:bodyPr wrap="none" rtlCol="0">
            <a:spAutoFit/>
          </a:bodyPr>
          <a:lstStyle/>
          <a:p>
            <a:r>
              <a:rPr kumimoji="1" lang="en-US" altLang="ja-JP" dirty="0"/>
              <a:t>Link D-B</a:t>
            </a:r>
            <a:endParaRPr kumimoji="1" lang="ja-JP" altLang="en-US"/>
          </a:p>
        </p:txBody>
      </p:sp>
      <p:sp>
        <p:nvSpPr>
          <p:cNvPr id="44" name="テキスト ボックス 43">
            <a:extLst>
              <a:ext uri="{FF2B5EF4-FFF2-40B4-BE49-F238E27FC236}">
                <a16:creationId xmlns:a16="http://schemas.microsoft.com/office/drawing/2014/main" id="{5BAA14C1-D162-094D-824D-5F8330C381BE}"/>
              </a:ext>
            </a:extLst>
          </p:cNvPr>
          <p:cNvSpPr txBox="1"/>
          <p:nvPr/>
        </p:nvSpPr>
        <p:spPr>
          <a:xfrm>
            <a:off x="8039043" y="4180179"/>
            <a:ext cx="950901" cy="369332"/>
          </a:xfrm>
          <a:prstGeom prst="rect">
            <a:avLst/>
          </a:prstGeom>
          <a:noFill/>
        </p:spPr>
        <p:txBody>
          <a:bodyPr wrap="none" rtlCol="0">
            <a:spAutoFit/>
          </a:bodyPr>
          <a:lstStyle/>
          <a:p>
            <a:r>
              <a:rPr kumimoji="1" lang="en-US" altLang="ja-JP" dirty="0"/>
              <a:t>Link D-C</a:t>
            </a:r>
            <a:endParaRPr kumimoji="1" lang="ja-JP" altLang="en-US"/>
          </a:p>
        </p:txBody>
      </p:sp>
      <p:sp>
        <p:nvSpPr>
          <p:cNvPr id="45" name="テキスト ボックス 44">
            <a:extLst>
              <a:ext uri="{FF2B5EF4-FFF2-40B4-BE49-F238E27FC236}">
                <a16:creationId xmlns:a16="http://schemas.microsoft.com/office/drawing/2014/main" id="{4B83F416-402D-244E-82C2-72506D38C45C}"/>
              </a:ext>
            </a:extLst>
          </p:cNvPr>
          <p:cNvSpPr txBox="1"/>
          <p:nvPr/>
        </p:nvSpPr>
        <p:spPr>
          <a:xfrm>
            <a:off x="6516811" y="2816012"/>
            <a:ext cx="958852" cy="369332"/>
          </a:xfrm>
          <a:prstGeom prst="rect">
            <a:avLst/>
          </a:prstGeom>
          <a:noFill/>
        </p:spPr>
        <p:txBody>
          <a:bodyPr wrap="none" rtlCol="0">
            <a:spAutoFit/>
          </a:bodyPr>
          <a:lstStyle/>
          <a:p>
            <a:r>
              <a:rPr kumimoji="1" lang="en-US" altLang="ja-JP" dirty="0"/>
              <a:t>Link A-D</a:t>
            </a:r>
            <a:endParaRPr kumimoji="1" lang="ja-JP" altLang="en-US"/>
          </a:p>
        </p:txBody>
      </p:sp>
      <p:sp>
        <p:nvSpPr>
          <p:cNvPr id="48" name="テキスト ボックス 47">
            <a:extLst>
              <a:ext uri="{FF2B5EF4-FFF2-40B4-BE49-F238E27FC236}">
                <a16:creationId xmlns:a16="http://schemas.microsoft.com/office/drawing/2014/main" id="{08EFA0D1-B3D3-EA48-8C04-C6878347E99E}"/>
              </a:ext>
            </a:extLst>
          </p:cNvPr>
          <p:cNvSpPr txBox="1"/>
          <p:nvPr/>
        </p:nvSpPr>
        <p:spPr>
          <a:xfrm>
            <a:off x="1160501" y="1303376"/>
            <a:ext cx="917239" cy="369332"/>
          </a:xfrm>
          <a:prstGeom prst="rect">
            <a:avLst/>
          </a:prstGeom>
          <a:noFill/>
        </p:spPr>
        <p:txBody>
          <a:bodyPr wrap="none" rtlCol="0">
            <a:spAutoFit/>
          </a:bodyPr>
          <a:lstStyle/>
          <a:p>
            <a:r>
              <a:rPr kumimoji="1" lang="en-US" altLang="ja-JP" dirty="0"/>
              <a:t>Original</a:t>
            </a:r>
            <a:endParaRPr kumimoji="1" lang="ja-JP" altLang="en-US"/>
          </a:p>
        </p:txBody>
      </p:sp>
      <p:sp>
        <p:nvSpPr>
          <p:cNvPr id="49" name="テキスト ボックス 48">
            <a:extLst>
              <a:ext uri="{FF2B5EF4-FFF2-40B4-BE49-F238E27FC236}">
                <a16:creationId xmlns:a16="http://schemas.microsoft.com/office/drawing/2014/main" id="{84B39364-7450-054C-AB51-8A5B3A947DFD}"/>
              </a:ext>
            </a:extLst>
          </p:cNvPr>
          <p:cNvSpPr txBox="1"/>
          <p:nvPr/>
        </p:nvSpPr>
        <p:spPr>
          <a:xfrm>
            <a:off x="6941799" y="1303376"/>
            <a:ext cx="1067728" cy="369332"/>
          </a:xfrm>
          <a:prstGeom prst="rect">
            <a:avLst/>
          </a:prstGeom>
          <a:noFill/>
        </p:spPr>
        <p:txBody>
          <a:bodyPr wrap="none" rtlCol="0">
            <a:spAutoFit/>
          </a:bodyPr>
          <a:lstStyle/>
          <a:p>
            <a:r>
              <a:rPr kumimoji="1" lang="en-US" altLang="ja-JP" dirty="0"/>
              <a:t>Extended</a:t>
            </a:r>
            <a:endParaRPr kumimoji="1" lang="ja-JP" altLang="en-US"/>
          </a:p>
        </p:txBody>
      </p:sp>
      <p:sp>
        <p:nvSpPr>
          <p:cNvPr id="52" name="テキスト ボックス 51">
            <a:extLst>
              <a:ext uri="{FF2B5EF4-FFF2-40B4-BE49-F238E27FC236}">
                <a16:creationId xmlns:a16="http://schemas.microsoft.com/office/drawing/2014/main" id="{9C83F427-D8CF-E844-A507-071282CFDEA2}"/>
              </a:ext>
            </a:extLst>
          </p:cNvPr>
          <p:cNvSpPr txBox="1"/>
          <p:nvPr/>
        </p:nvSpPr>
        <p:spPr>
          <a:xfrm>
            <a:off x="647564" y="4350419"/>
            <a:ext cx="7992888" cy="2123658"/>
          </a:xfrm>
          <a:prstGeom prst="rect">
            <a:avLst/>
          </a:prstGeom>
          <a:noFill/>
        </p:spPr>
        <p:txBody>
          <a:bodyPr wrap="square" rtlCol="0">
            <a:spAutoFit/>
          </a:bodyPr>
          <a:lstStyle/>
          <a:p>
            <a:pPr algn="ctr"/>
            <a:r>
              <a:rPr kumimoji="1" lang="en-US" altLang="ja-JP" dirty="0"/>
              <a:t>XML Schema has NO answer.</a:t>
            </a:r>
          </a:p>
          <a:p>
            <a:pPr algn="ctr"/>
            <a:r>
              <a:rPr lang="en-US" altLang="ja-JP" dirty="0"/>
              <a:t>Only XLink can solve this problem.</a:t>
            </a:r>
          </a:p>
          <a:p>
            <a:pPr algn="ctr"/>
            <a:endParaRPr kumimoji="1" lang="en-US" altLang="ja-JP" dirty="0"/>
          </a:p>
          <a:p>
            <a:pPr algn="ctr"/>
            <a:endParaRPr lang="en-US" altLang="ja-JP" dirty="0"/>
          </a:p>
          <a:p>
            <a:pPr algn="ctr"/>
            <a:endParaRPr kumimoji="1" lang="en-US" altLang="ja-JP" dirty="0"/>
          </a:p>
          <a:p>
            <a:pPr algn="ctr"/>
            <a:endParaRPr kumimoji="1" lang="en-US" altLang="ja-JP" dirty="0"/>
          </a:p>
          <a:p>
            <a:pPr algn="ctr"/>
            <a:r>
              <a:rPr lang="en-US" altLang="ja-JP" sz="2400" dirty="0" err="1"/>
              <a:t>eXtensible</a:t>
            </a:r>
            <a:r>
              <a:rPr lang="en-US" altLang="ja-JP" sz="2400" dirty="0"/>
              <a:t> Business Reporting language (</a:t>
            </a:r>
            <a:r>
              <a:rPr kumimoji="1" lang="en-US" altLang="ja-JP" sz="2400" dirty="0"/>
              <a:t>XBRL)</a:t>
            </a:r>
            <a:endParaRPr kumimoji="1" lang="ja-JP" altLang="en-US" sz="2400" dirty="0"/>
          </a:p>
        </p:txBody>
      </p:sp>
      <p:sp>
        <p:nvSpPr>
          <p:cNvPr id="29" name="正方形/長方形 4">
            <a:extLst>
              <a:ext uri="{FF2B5EF4-FFF2-40B4-BE49-F238E27FC236}">
                <a16:creationId xmlns:a16="http://schemas.microsoft.com/office/drawing/2014/main" id="{D6FC08AD-432C-8C43-92C8-52C58911F44C}"/>
              </a:ext>
            </a:extLst>
          </p:cNvPr>
          <p:cNvSpPr/>
          <p:nvPr/>
        </p:nvSpPr>
        <p:spPr>
          <a:xfrm>
            <a:off x="8388425" y="0"/>
            <a:ext cx="755576"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-1</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
        <p:nvSpPr>
          <p:cNvPr id="7" name="タイトル 6">
            <a:extLst>
              <a:ext uri="{FF2B5EF4-FFF2-40B4-BE49-F238E27FC236}">
                <a16:creationId xmlns:a16="http://schemas.microsoft.com/office/drawing/2014/main" id="{327C130F-E8CD-1F48-9635-936165A2EEB6}"/>
              </a:ext>
            </a:extLst>
          </p:cNvPr>
          <p:cNvSpPr>
            <a:spLocks noGrp="1"/>
          </p:cNvSpPr>
          <p:nvPr>
            <p:ph type="title"/>
          </p:nvPr>
        </p:nvSpPr>
        <p:spPr>
          <a:xfrm>
            <a:off x="267128" y="0"/>
            <a:ext cx="8625352" cy="692696"/>
          </a:xfrm>
        </p:spPr>
        <p:txBody>
          <a:bodyPr/>
          <a:lstStyle/>
          <a:p>
            <a:r>
              <a:rPr lang="en-US" altLang="ja-JP" dirty="0"/>
              <a:t>How to extend the new intermediate aggregation item</a:t>
            </a:r>
            <a:endParaRPr lang="ja-JP" altLang="en-US" dirty="0"/>
          </a:p>
        </p:txBody>
      </p:sp>
    </p:spTree>
    <p:extLst>
      <p:ext uri="{BB962C8B-B14F-4D97-AF65-F5344CB8AC3E}">
        <p14:creationId xmlns:p14="http://schemas.microsoft.com/office/powerpoint/2010/main" val="38987429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4">
            <a:extLst>
              <a:ext uri="{FF2B5EF4-FFF2-40B4-BE49-F238E27FC236}">
                <a16:creationId xmlns:a16="http://schemas.microsoft.com/office/drawing/2014/main" id="{D1108700-BFE4-5A4D-8D96-F1B0139FB64A}"/>
              </a:ext>
            </a:extLst>
          </p:cNvPr>
          <p:cNvSpPr/>
          <p:nvPr/>
        </p:nvSpPr>
        <p:spPr>
          <a:xfrm>
            <a:off x="8388425" y="0"/>
            <a:ext cx="755576"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-1</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graphicFrame>
        <p:nvGraphicFramePr>
          <p:cNvPr id="53" name="Table 53">
            <a:extLst>
              <a:ext uri="{FF2B5EF4-FFF2-40B4-BE49-F238E27FC236}">
                <a16:creationId xmlns:a16="http://schemas.microsoft.com/office/drawing/2014/main" id="{425EFF61-C52D-46A7-B5C4-70B6CA41FC8B}"/>
              </a:ext>
            </a:extLst>
          </p:cNvPr>
          <p:cNvGraphicFramePr>
            <a:graphicFrameLocks noGrp="1"/>
          </p:cNvGraphicFramePr>
          <p:nvPr>
            <p:extLst>
              <p:ext uri="{D42A27DB-BD31-4B8C-83A1-F6EECF244321}">
                <p14:modId xmlns:p14="http://schemas.microsoft.com/office/powerpoint/2010/main" val="2616607994"/>
              </p:ext>
            </p:extLst>
          </p:nvPr>
        </p:nvGraphicFramePr>
        <p:xfrm>
          <a:off x="227162" y="3284984"/>
          <a:ext cx="2815520" cy="1828800"/>
        </p:xfrm>
        <a:graphic>
          <a:graphicData uri="http://schemas.openxmlformats.org/drawingml/2006/table">
            <a:tbl>
              <a:tblPr>
                <a:tableStyleId>{5C22544A-7EE6-4342-B048-85BDC9FD1C3A}</a:tableStyleId>
              </a:tblPr>
              <a:tblGrid>
                <a:gridCol w="2815520">
                  <a:extLst>
                    <a:ext uri="{9D8B030D-6E8A-4147-A177-3AD203B41FA5}">
                      <a16:colId xmlns:a16="http://schemas.microsoft.com/office/drawing/2014/main" val="3210486103"/>
                    </a:ext>
                  </a:extLst>
                </a:gridCol>
              </a:tblGrid>
              <a:tr h="279541">
                <a:tc>
                  <a:txBody>
                    <a:bodyPr/>
                    <a:lstStyle/>
                    <a:p>
                      <a:pPr algn="ctr"/>
                      <a:r>
                        <a:rPr kumimoji="1" lang="en-US" altLang="ja-JP" sz="1400" dirty="0">
                          <a:solidFill>
                            <a:schemeClr val="bg1"/>
                          </a:solidFill>
                        </a:rPr>
                        <a:t>Item A</a:t>
                      </a:r>
                      <a:endParaRPr kumimoji="1" lang="ja-JP" altLang="en-US" sz="1400" dirty="0">
                        <a:solidFill>
                          <a:schemeClr val="bg1"/>
                        </a:solidFill>
                      </a:endParaRPr>
                    </a:p>
                  </a:txBody>
                  <a:tcPr>
                    <a:solidFill>
                      <a:schemeClr val="tx2">
                        <a:lumMod val="60000"/>
                        <a:lumOff val="40000"/>
                      </a:schemeClr>
                    </a:solidFill>
                  </a:tcPr>
                </a:tc>
                <a:extLst>
                  <a:ext uri="{0D108BD9-81ED-4DB2-BD59-A6C34878D82A}">
                    <a16:rowId xmlns:a16="http://schemas.microsoft.com/office/drawing/2014/main" val="193015536"/>
                  </a:ext>
                </a:extLst>
              </a:tr>
              <a:tr h="2795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chemeClr val="bg1"/>
                          </a:solidFill>
                          <a:effectLst/>
                          <a:uLnTx/>
                          <a:uFillTx/>
                          <a:latin typeface="Calibri"/>
                          <a:ea typeface="ＭＳ Ｐゴシック" panose="020B0600070205080204" pitchFamily="50" charset="-128"/>
                          <a:cs typeface="+mn-cs"/>
                        </a:rPr>
                        <a:t>Item B</a:t>
                      </a:r>
                      <a:endParaRPr kumimoji="1" lang="ja-JP" altLang="en-US" sz="1400" b="0" i="0" u="none" strike="noStrike" kern="1200" cap="none" spc="0" normalizeH="0" baseline="0" noProof="0" dirty="0">
                        <a:ln>
                          <a:noFill/>
                        </a:ln>
                        <a:solidFill>
                          <a:schemeClr val="bg1"/>
                        </a:solidFill>
                        <a:effectLst/>
                        <a:uLnTx/>
                        <a:uFillTx/>
                        <a:latin typeface="Calibri"/>
                        <a:ea typeface="ＭＳ Ｐゴシック" panose="020B0600070205080204" pitchFamily="50" charset="-128"/>
                        <a:cs typeface="+mn-cs"/>
                      </a:endParaRPr>
                    </a:p>
                  </a:txBody>
                  <a:tcPr>
                    <a:solidFill>
                      <a:schemeClr val="tx2">
                        <a:lumMod val="60000"/>
                        <a:lumOff val="40000"/>
                      </a:schemeClr>
                    </a:solidFill>
                  </a:tcPr>
                </a:tc>
                <a:extLst>
                  <a:ext uri="{0D108BD9-81ED-4DB2-BD59-A6C34878D82A}">
                    <a16:rowId xmlns:a16="http://schemas.microsoft.com/office/drawing/2014/main" val="4251713156"/>
                  </a:ext>
                </a:extLst>
              </a:tr>
              <a:tr h="2795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chemeClr val="bg1"/>
                          </a:solidFill>
                          <a:effectLst/>
                          <a:uLnTx/>
                          <a:uFillTx/>
                          <a:latin typeface="Calibri"/>
                          <a:ea typeface="ＭＳ Ｐゴシック" panose="020B0600070205080204" pitchFamily="50" charset="-128"/>
                          <a:cs typeface="+mn-cs"/>
                        </a:rPr>
                        <a:t>Item C</a:t>
                      </a:r>
                      <a:endParaRPr kumimoji="1" lang="ja-JP" altLang="en-US" sz="1400" b="0" i="0" u="none" strike="noStrike" kern="1200" cap="none" spc="0" normalizeH="0" baseline="0" noProof="0" dirty="0">
                        <a:ln>
                          <a:noFill/>
                        </a:ln>
                        <a:solidFill>
                          <a:schemeClr val="bg1"/>
                        </a:solidFill>
                        <a:effectLst/>
                        <a:uLnTx/>
                        <a:uFillTx/>
                        <a:latin typeface="Calibri"/>
                        <a:ea typeface="ＭＳ Ｐゴシック" panose="020B0600070205080204" pitchFamily="50" charset="-128"/>
                        <a:cs typeface="+mn-cs"/>
                      </a:endParaRPr>
                    </a:p>
                  </a:txBody>
                  <a:tcPr>
                    <a:solidFill>
                      <a:schemeClr val="tx2">
                        <a:lumMod val="60000"/>
                        <a:lumOff val="40000"/>
                      </a:schemeClr>
                    </a:solidFill>
                  </a:tcPr>
                </a:tc>
                <a:extLst>
                  <a:ext uri="{0D108BD9-81ED-4DB2-BD59-A6C34878D82A}">
                    <a16:rowId xmlns:a16="http://schemas.microsoft.com/office/drawing/2014/main" val="3229004130"/>
                  </a:ext>
                </a:extLst>
              </a:tr>
              <a:tr h="279541">
                <a:tc>
                  <a:txBody>
                    <a:bodyPr/>
                    <a:lstStyle/>
                    <a:p>
                      <a:pPr algn="ctr"/>
                      <a:endParaRPr kumimoji="1" lang="ja-JP" altLang="en-US" sz="1400" dirty="0">
                        <a:solidFill>
                          <a:schemeClr val="bg1"/>
                        </a:solidFill>
                      </a:endParaRPr>
                    </a:p>
                  </a:txBody>
                  <a:tcPr>
                    <a:noFill/>
                  </a:tcPr>
                </a:tc>
                <a:extLst>
                  <a:ext uri="{0D108BD9-81ED-4DB2-BD59-A6C34878D82A}">
                    <a16:rowId xmlns:a16="http://schemas.microsoft.com/office/drawing/2014/main" val="1549256311"/>
                  </a:ext>
                </a:extLst>
              </a:tr>
              <a:tr h="279541">
                <a:tc>
                  <a:txBody>
                    <a:bodyPr/>
                    <a:lstStyle/>
                    <a:p>
                      <a:pPr algn="ctr"/>
                      <a:r>
                        <a:rPr kumimoji="1" lang="en-US" altLang="ja-JP" sz="1400" dirty="0">
                          <a:solidFill>
                            <a:schemeClr val="bg1"/>
                          </a:solidFill>
                        </a:rPr>
                        <a:t>Item A –XLink– Item B</a:t>
                      </a:r>
                      <a:endParaRPr kumimoji="1" lang="ja-JP" altLang="en-US" sz="1400" dirty="0">
                        <a:solidFill>
                          <a:schemeClr val="bg1"/>
                        </a:solidFill>
                      </a:endParaRPr>
                    </a:p>
                  </a:txBody>
                  <a:tcPr>
                    <a:solidFill>
                      <a:srgbClr val="00B050"/>
                    </a:solidFill>
                  </a:tcPr>
                </a:tc>
                <a:extLst>
                  <a:ext uri="{0D108BD9-81ED-4DB2-BD59-A6C34878D82A}">
                    <a16:rowId xmlns:a16="http://schemas.microsoft.com/office/drawing/2014/main" val="405458640"/>
                  </a:ext>
                </a:extLst>
              </a:tr>
              <a:tr h="2795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bg1"/>
                          </a:solidFill>
                        </a:rPr>
                        <a:t>Item A –XLink– Item C</a:t>
                      </a:r>
                      <a:endParaRPr kumimoji="1" lang="ja-JP" altLang="en-US" sz="1400" dirty="0">
                        <a:solidFill>
                          <a:schemeClr val="bg1"/>
                        </a:solidFill>
                      </a:endParaRPr>
                    </a:p>
                  </a:txBody>
                  <a:tcPr>
                    <a:solidFill>
                      <a:srgbClr val="00B050"/>
                    </a:solidFill>
                  </a:tcPr>
                </a:tc>
                <a:extLst>
                  <a:ext uri="{0D108BD9-81ED-4DB2-BD59-A6C34878D82A}">
                    <a16:rowId xmlns:a16="http://schemas.microsoft.com/office/drawing/2014/main" val="1852129075"/>
                  </a:ext>
                </a:extLst>
              </a:tr>
            </a:tbl>
          </a:graphicData>
        </a:graphic>
      </p:graphicFrame>
      <p:sp>
        <p:nvSpPr>
          <p:cNvPr id="6" name="Rectangle 58">
            <a:extLst>
              <a:ext uri="{FF2B5EF4-FFF2-40B4-BE49-F238E27FC236}">
                <a16:creationId xmlns:a16="http://schemas.microsoft.com/office/drawing/2014/main" id="{A023FFA2-938C-704B-B11D-837332BFE97C}"/>
              </a:ext>
            </a:extLst>
          </p:cNvPr>
          <p:cNvSpPr/>
          <p:nvPr/>
        </p:nvSpPr>
        <p:spPr bwMode="gray">
          <a:xfrm>
            <a:off x="7020272" y="6570000"/>
            <a:ext cx="502920" cy="288000"/>
          </a:xfrm>
          <a:prstGeom prst="rect">
            <a:avLst/>
          </a:prstGeom>
          <a:ln>
            <a:miter lim="800000"/>
            <a:headEnd/>
            <a:tailEnd/>
          </a:ln>
        </p:spPr>
        <p:txBody>
          <a:bodyPr vert="horz" wrap="square" lIns="72000" tIns="72000" rIns="0" bIns="0" numCol="1" anchor="t" anchorCtr="0" compatLnSpc="1">
            <a:prstTxWarp prst="textNoShape">
              <a:avLst/>
            </a:prstTxWarp>
            <a:noAutofit/>
          </a:bodyPr>
          <a:lstStyle/>
          <a:p>
            <a:pPr algn="r" rtl="0" fontAlgn="base">
              <a:spcBef>
                <a:spcPct val="40000"/>
              </a:spcBef>
              <a:spcAft>
                <a:spcPct val="0"/>
              </a:spcAft>
            </a:pPr>
            <a:fld id="{358FC8E3-FE67-4452-9F4E-9A47A20D0542}" type="slidenum">
              <a:rPr lang="en-GB" sz="1200" kern="1200" noProof="0" smtClean="0">
                <a:solidFill>
                  <a:schemeClr val="bg1">
                    <a:lumMod val="50000"/>
                  </a:schemeClr>
                </a:solidFill>
                <a:latin typeface="Arial" pitchFamily="34" charset="0"/>
                <a:ea typeface="ＭＳ Ｐゴシック" pitchFamily="50" charset="-128"/>
                <a:cs typeface="Arial" charset="0"/>
              </a:rPr>
              <a:pPr algn="r" rtl="0" fontAlgn="base">
                <a:spcBef>
                  <a:spcPct val="40000"/>
                </a:spcBef>
                <a:spcAft>
                  <a:spcPct val="0"/>
                </a:spcAft>
              </a:pPr>
              <a:t>32</a:t>
            </a:fld>
            <a:endParaRPr lang="en-GB" sz="1200" kern="1200" dirty="0">
              <a:solidFill>
                <a:schemeClr val="bg1">
                  <a:lumMod val="50000"/>
                </a:schemeClr>
              </a:solidFill>
              <a:latin typeface="Arial" pitchFamily="34" charset="0"/>
              <a:ea typeface="ＭＳ Ｐゴシック" pitchFamily="50" charset="-128"/>
              <a:cs typeface="Arial" charset="0"/>
            </a:endParaRPr>
          </a:p>
        </p:txBody>
      </p:sp>
      <p:sp>
        <p:nvSpPr>
          <p:cNvPr id="7" name="タイトル 6">
            <a:extLst>
              <a:ext uri="{FF2B5EF4-FFF2-40B4-BE49-F238E27FC236}">
                <a16:creationId xmlns:a16="http://schemas.microsoft.com/office/drawing/2014/main" id="{327C130F-E8CD-1F48-9635-936165A2EEB6}"/>
              </a:ext>
            </a:extLst>
          </p:cNvPr>
          <p:cNvSpPr>
            <a:spLocks noGrp="1"/>
          </p:cNvSpPr>
          <p:nvPr>
            <p:ph type="title"/>
          </p:nvPr>
        </p:nvSpPr>
        <p:spPr>
          <a:xfrm>
            <a:off x="899592" y="-1"/>
            <a:ext cx="7344816" cy="858131"/>
          </a:xfrm>
        </p:spPr>
        <p:txBody>
          <a:bodyPr/>
          <a:lstStyle/>
          <a:p>
            <a:r>
              <a:rPr lang="en-US" altLang="ja-JP" dirty="0"/>
              <a:t>XBRL style extension method</a:t>
            </a:r>
            <a:br>
              <a:rPr lang="en-US" altLang="ja-JP" dirty="0"/>
            </a:br>
            <a:r>
              <a:rPr lang="en-US" altLang="ja-JP" dirty="0"/>
              <a:t>Use of XLink in Taxonomy</a:t>
            </a:r>
            <a:endParaRPr lang="ja-JP" altLang="en-US" dirty="0"/>
          </a:p>
        </p:txBody>
      </p:sp>
      <p:sp>
        <p:nvSpPr>
          <p:cNvPr id="8" name="円/楕円 7">
            <a:extLst>
              <a:ext uri="{FF2B5EF4-FFF2-40B4-BE49-F238E27FC236}">
                <a16:creationId xmlns:a16="http://schemas.microsoft.com/office/drawing/2014/main" id="{B2147387-2C15-5F48-931C-CA6C6DF387FA}"/>
              </a:ext>
            </a:extLst>
          </p:cNvPr>
          <p:cNvSpPr/>
          <p:nvPr/>
        </p:nvSpPr>
        <p:spPr>
          <a:xfrm>
            <a:off x="1163340" y="824777"/>
            <a:ext cx="720000" cy="7200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200" dirty="0"/>
              <a:t>Item A</a:t>
            </a:r>
            <a:endParaRPr kumimoji="1" lang="ja-JP" altLang="en-US" sz="1200" dirty="0"/>
          </a:p>
        </p:txBody>
      </p:sp>
      <p:sp>
        <p:nvSpPr>
          <p:cNvPr id="9" name="円/楕円 8">
            <a:extLst>
              <a:ext uri="{FF2B5EF4-FFF2-40B4-BE49-F238E27FC236}">
                <a16:creationId xmlns:a16="http://schemas.microsoft.com/office/drawing/2014/main" id="{D68FB479-553C-AC49-8141-3DE4C7D72DBB}"/>
              </a:ext>
            </a:extLst>
          </p:cNvPr>
          <p:cNvSpPr/>
          <p:nvPr/>
        </p:nvSpPr>
        <p:spPr>
          <a:xfrm>
            <a:off x="2077740" y="2492896"/>
            <a:ext cx="720000" cy="7200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200" dirty="0"/>
              <a:t>Item C</a:t>
            </a:r>
            <a:endParaRPr kumimoji="1" lang="ja-JP" altLang="en-US" sz="1200"/>
          </a:p>
        </p:txBody>
      </p:sp>
      <p:sp>
        <p:nvSpPr>
          <p:cNvPr id="10" name="円/楕円 9">
            <a:extLst>
              <a:ext uri="{FF2B5EF4-FFF2-40B4-BE49-F238E27FC236}">
                <a16:creationId xmlns:a16="http://schemas.microsoft.com/office/drawing/2014/main" id="{0BB7671F-6AB9-F246-997E-EB29E8FE97F1}"/>
              </a:ext>
            </a:extLst>
          </p:cNvPr>
          <p:cNvSpPr/>
          <p:nvPr/>
        </p:nvSpPr>
        <p:spPr>
          <a:xfrm>
            <a:off x="251520" y="2492896"/>
            <a:ext cx="720000" cy="7200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200" dirty="0"/>
              <a:t>Item B</a:t>
            </a:r>
            <a:endParaRPr kumimoji="1" lang="ja-JP" altLang="en-US" sz="1200"/>
          </a:p>
        </p:txBody>
      </p:sp>
      <p:cxnSp>
        <p:nvCxnSpPr>
          <p:cNvPr id="12" name="直線コネクタ 11">
            <a:extLst>
              <a:ext uri="{FF2B5EF4-FFF2-40B4-BE49-F238E27FC236}">
                <a16:creationId xmlns:a16="http://schemas.microsoft.com/office/drawing/2014/main" id="{E9B40792-1332-1E49-B636-7F652AF9929F}"/>
              </a:ext>
            </a:extLst>
          </p:cNvPr>
          <p:cNvCxnSpPr>
            <a:cxnSpLocks/>
            <a:endCxn id="8" idx="3"/>
          </p:cNvCxnSpPr>
          <p:nvPr/>
        </p:nvCxnSpPr>
        <p:spPr>
          <a:xfrm flipV="1">
            <a:off x="736448" y="1439335"/>
            <a:ext cx="532334" cy="109785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C4C91EF-CE12-3A4F-9C43-F7D180B597B7}"/>
              </a:ext>
            </a:extLst>
          </p:cNvPr>
          <p:cNvCxnSpPr>
            <a:cxnSpLocks/>
            <a:endCxn id="8" idx="5"/>
          </p:cNvCxnSpPr>
          <p:nvPr/>
        </p:nvCxnSpPr>
        <p:spPr>
          <a:xfrm flipH="1" flipV="1">
            <a:off x="1777898" y="1439335"/>
            <a:ext cx="519496" cy="109785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850E0C8F-518F-0C44-84AF-8C0EEDAB68E4}"/>
              </a:ext>
            </a:extLst>
          </p:cNvPr>
          <p:cNvSpPr txBox="1"/>
          <p:nvPr/>
        </p:nvSpPr>
        <p:spPr>
          <a:xfrm>
            <a:off x="467737" y="1513693"/>
            <a:ext cx="681597" cy="646331"/>
          </a:xfrm>
          <a:prstGeom prst="rect">
            <a:avLst/>
          </a:prstGeom>
          <a:noFill/>
        </p:spPr>
        <p:txBody>
          <a:bodyPr wrap="none" rtlCol="0">
            <a:spAutoFit/>
          </a:bodyPr>
          <a:lstStyle/>
          <a:p>
            <a:r>
              <a:rPr kumimoji="1" lang="en-US" altLang="ja-JP" dirty="0"/>
              <a:t>XLink</a:t>
            </a:r>
          </a:p>
          <a:p>
            <a:r>
              <a:rPr kumimoji="1" lang="en-US" altLang="ja-JP" dirty="0"/>
              <a:t>A-B</a:t>
            </a:r>
            <a:endParaRPr kumimoji="1" lang="ja-JP" altLang="en-US" dirty="0"/>
          </a:p>
        </p:txBody>
      </p:sp>
      <p:sp>
        <p:nvSpPr>
          <p:cNvPr id="42" name="テキスト ボックス 41">
            <a:extLst>
              <a:ext uri="{FF2B5EF4-FFF2-40B4-BE49-F238E27FC236}">
                <a16:creationId xmlns:a16="http://schemas.microsoft.com/office/drawing/2014/main" id="{5EF8215D-98F9-8E45-883A-49386D4A4C4F}"/>
              </a:ext>
            </a:extLst>
          </p:cNvPr>
          <p:cNvSpPr txBox="1"/>
          <p:nvPr/>
        </p:nvSpPr>
        <p:spPr>
          <a:xfrm>
            <a:off x="2029976" y="1513693"/>
            <a:ext cx="681597" cy="646331"/>
          </a:xfrm>
          <a:prstGeom prst="rect">
            <a:avLst/>
          </a:prstGeom>
          <a:noFill/>
        </p:spPr>
        <p:txBody>
          <a:bodyPr wrap="none" rtlCol="0">
            <a:spAutoFit/>
          </a:bodyPr>
          <a:lstStyle/>
          <a:p>
            <a:r>
              <a:rPr kumimoji="1" lang="en-US" altLang="ja-JP" dirty="0"/>
              <a:t>XLink</a:t>
            </a:r>
          </a:p>
          <a:p>
            <a:r>
              <a:rPr kumimoji="1" lang="en-US" altLang="ja-JP" dirty="0"/>
              <a:t>A-C</a:t>
            </a:r>
            <a:endParaRPr kumimoji="1" lang="ja-JP" altLang="en-US" dirty="0"/>
          </a:p>
        </p:txBody>
      </p:sp>
      <p:sp>
        <p:nvSpPr>
          <p:cNvPr id="48" name="テキスト ボックス 47">
            <a:extLst>
              <a:ext uri="{FF2B5EF4-FFF2-40B4-BE49-F238E27FC236}">
                <a16:creationId xmlns:a16="http://schemas.microsoft.com/office/drawing/2014/main" id="{08EFA0D1-B3D3-EA48-8C04-C6878347E99E}"/>
              </a:ext>
            </a:extLst>
          </p:cNvPr>
          <p:cNvSpPr txBox="1"/>
          <p:nvPr/>
        </p:nvSpPr>
        <p:spPr>
          <a:xfrm>
            <a:off x="1087964" y="2667980"/>
            <a:ext cx="870751" cy="523220"/>
          </a:xfrm>
          <a:prstGeom prst="rect">
            <a:avLst/>
          </a:prstGeom>
          <a:noFill/>
        </p:spPr>
        <p:txBody>
          <a:bodyPr wrap="none" rtlCol="0">
            <a:spAutoFit/>
          </a:bodyPr>
          <a:lstStyle/>
          <a:p>
            <a:r>
              <a:rPr kumimoji="1" lang="en-US" altLang="ja-JP" sz="2800" dirty="0"/>
              <a:t>Base</a:t>
            </a:r>
            <a:endParaRPr kumimoji="1" lang="ja-JP" altLang="en-US" sz="2800" dirty="0"/>
          </a:p>
        </p:txBody>
      </p:sp>
      <p:sp>
        <p:nvSpPr>
          <p:cNvPr id="39" name="テキスト ボックス 38">
            <a:extLst>
              <a:ext uri="{FF2B5EF4-FFF2-40B4-BE49-F238E27FC236}">
                <a16:creationId xmlns:a16="http://schemas.microsoft.com/office/drawing/2014/main" id="{70535770-355B-D24D-A625-0E5D3BF55AA2}"/>
              </a:ext>
            </a:extLst>
          </p:cNvPr>
          <p:cNvSpPr txBox="1"/>
          <p:nvPr/>
        </p:nvSpPr>
        <p:spPr>
          <a:xfrm>
            <a:off x="3549753" y="6191609"/>
            <a:ext cx="4636782" cy="369332"/>
          </a:xfrm>
          <a:prstGeom prst="rect">
            <a:avLst/>
          </a:prstGeom>
          <a:noFill/>
        </p:spPr>
        <p:txBody>
          <a:bodyPr wrap="none" rtlCol="0">
            <a:spAutoFit/>
          </a:bodyPr>
          <a:lstStyle/>
          <a:p>
            <a:r>
              <a:rPr lang="ja-JP" altLang="en-US" dirty="0"/>
              <a:t>①</a:t>
            </a:r>
            <a:r>
              <a:rPr kumimoji="1" lang="en-US" altLang="ja-JP" dirty="0"/>
              <a:t>Add </a:t>
            </a:r>
            <a:r>
              <a:rPr lang="en-US" altLang="ja-JP" dirty="0"/>
              <a:t>I</a:t>
            </a:r>
            <a:r>
              <a:rPr kumimoji="1" lang="en-US" altLang="ja-JP" dirty="0"/>
              <a:t>tem D, </a:t>
            </a:r>
            <a:r>
              <a:rPr lang="ja-JP" altLang="en-US" dirty="0"/>
              <a:t>②</a:t>
            </a:r>
            <a:r>
              <a:rPr lang="en-US" altLang="ja-JP" dirty="0"/>
              <a:t>Remove links, and </a:t>
            </a:r>
            <a:r>
              <a:rPr lang="ja-JP" altLang="en-US" dirty="0"/>
              <a:t>③</a:t>
            </a:r>
            <a:r>
              <a:rPr lang="en-US" altLang="ja-JP" dirty="0"/>
              <a:t>Add links</a:t>
            </a:r>
          </a:p>
        </p:txBody>
      </p:sp>
      <p:grpSp>
        <p:nvGrpSpPr>
          <p:cNvPr id="72" name="Group 71">
            <a:extLst>
              <a:ext uri="{FF2B5EF4-FFF2-40B4-BE49-F238E27FC236}">
                <a16:creationId xmlns:a16="http://schemas.microsoft.com/office/drawing/2014/main" id="{C8952D61-8752-45C2-9572-2CAADCB718EF}"/>
              </a:ext>
            </a:extLst>
          </p:cNvPr>
          <p:cNvGrpSpPr/>
          <p:nvPr/>
        </p:nvGrpSpPr>
        <p:grpSpPr>
          <a:xfrm>
            <a:off x="3138631" y="824777"/>
            <a:ext cx="3118670" cy="2388119"/>
            <a:chOff x="3138631" y="824777"/>
            <a:chExt cx="3118670" cy="2388119"/>
          </a:xfrm>
        </p:grpSpPr>
        <p:sp>
          <p:nvSpPr>
            <p:cNvPr id="25" name="円/楕円 24">
              <a:extLst>
                <a:ext uri="{FF2B5EF4-FFF2-40B4-BE49-F238E27FC236}">
                  <a16:creationId xmlns:a16="http://schemas.microsoft.com/office/drawing/2014/main" id="{783AACC0-2D1E-DE45-A9D6-67E6AB2BE703}"/>
                </a:ext>
              </a:extLst>
            </p:cNvPr>
            <p:cNvSpPr/>
            <p:nvPr/>
          </p:nvSpPr>
          <p:spPr>
            <a:xfrm>
              <a:off x="4115668" y="824777"/>
              <a:ext cx="720000" cy="7200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200" dirty="0"/>
                <a:t>Item A</a:t>
              </a:r>
              <a:endParaRPr kumimoji="1" lang="ja-JP" altLang="en-US" sz="1200" dirty="0"/>
            </a:p>
          </p:txBody>
        </p:sp>
        <p:sp>
          <p:nvSpPr>
            <p:cNvPr id="26" name="円/楕円 25">
              <a:extLst>
                <a:ext uri="{FF2B5EF4-FFF2-40B4-BE49-F238E27FC236}">
                  <a16:creationId xmlns:a16="http://schemas.microsoft.com/office/drawing/2014/main" id="{47337529-B23A-1046-A8CE-79FF2049D031}"/>
                </a:ext>
              </a:extLst>
            </p:cNvPr>
            <p:cNvSpPr/>
            <p:nvPr/>
          </p:nvSpPr>
          <p:spPr>
            <a:xfrm>
              <a:off x="5030068" y="2492896"/>
              <a:ext cx="720000" cy="7200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200" dirty="0"/>
                <a:t>Item C</a:t>
              </a:r>
              <a:endParaRPr kumimoji="1" lang="ja-JP" altLang="en-US" sz="1200"/>
            </a:p>
          </p:txBody>
        </p:sp>
        <p:sp>
          <p:nvSpPr>
            <p:cNvPr id="27" name="円/楕円 26">
              <a:extLst>
                <a:ext uri="{FF2B5EF4-FFF2-40B4-BE49-F238E27FC236}">
                  <a16:creationId xmlns:a16="http://schemas.microsoft.com/office/drawing/2014/main" id="{5FA1C7EE-1E40-744F-9E25-2C78607D7F02}"/>
                </a:ext>
              </a:extLst>
            </p:cNvPr>
            <p:cNvSpPr/>
            <p:nvPr/>
          </p:nvSpPr>
          <p:spPr>
            <a:xfrm>
              <a:off x="3203848" y="2492896"/>
              <a:ext cx="720000" cy="7200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200" dirty="0"/>
                <a:t>Item B</a:t>
              </a:r>
              <a:endParaRPr kumimoji="1" lang="ja-JP" altLang="en-US" sz="1200"/>
            </a:p>
          </p:txBody>
        </p:sp>
        <p:cxnSp>
          <p:nvCxnSpPr>
            <p:cNvPr id="28" name="直線コネクタ 27">
              <a:extLst>
                <a:ext uri="{FF2B5EF4-FFF2-40B4-BE49-F238E27FC236}">
                  <a16:creationId xmlns:a16="http://schemas.microsoft.com/office/drawing/2014/main" id="{FC40C514-860A-8A43-835E-B08AB69B66FF}"/>
                </a:ext>
              </a:extLst>
            </p:cNvPr>
            <p:cNvCxnSpPr>
              <a:cxnSpLocks/>
              <a:endCxn id="25" idx="3"/>
            </p:cNvCxnSpPr>
            <p:nvPr/>
          </p:nvCxnSpPr>
          <p:spPr>
            <a:xfrm flipV="1">
              <a:off x="3676325" y="1439335"/>
              <a:ext cx="544785" cy="1097850"/>
            </a:xfrm>
            <a:prstGeom prst="line">
              <a:avLst/>
            </a:prstGeom>
            <a:ln w="25400">
              <a:solidFill>
                <a:schemeClr val="accent3">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79827A6-727B-B74B-BDE5-C1D84FCB3C28}"/>
                </a:ext>
              </a:extLst>
            </p:cNvPr>
            <p:cNvCxnSpPr>
              <a:cxnSpLocks/>
              <a:endCxn id="25" idx="5"/>
            </p:cNvCxnSpPr>
            <p:nvPr/>
          </p:nvCxnSpPr>
          <p:spPr>
            <a:xfrm flipH="1" flipV="1">
              <a:off x="4730226" y="1439335"/>
              <a:ext cx="495164" cy="1097850"/>
            </a:xfrm>
            <a:prstGeom prst="line">
              <a:avLst/>
            </a:prstGeom>
            <a:ln w="25400">
              <a:solidFill>
                <a:schemeClr val="accent3">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0" name="円/楕円 29">
              <a:extLst>
                <a:ext uri="{FF2B5EF4-FFF2-40B4-BE49-F238E27FC236}">
                  <a16:creationId xmlns:a16="http://schemas.microsoft.com/office/drawing/2014/main" id="{18683246-B0E9-3145-B4D4-149EE3999DE7}"/>
                </a:ext>
              </a:extLst>
            </p:cNvPr>
            <p:cNvSpPr/>
            <p:nvPr/>
          </p:nvSpPr>
          <p:spPr>
            <a:xfrm>
              <a:off x="4115668" y="1700808"/>
              <a:ext cx="720000" cy="72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200" dirty="0">
                  <a:solidFill>
                    <a:schemeClr val="tx1"/>
                  </a:solidFill>
                </a:rPr>
                <a:t>① </a:t>
              </a:r>
              <a:r>
                <a:rPr kumimoji="1" lang="en-US" altLang="ja-JP" sz="1200" dirty="0">
                  <a:solidFill>
                    <a:schemeClr val="tx1"/>
                  </a:solidFill>
                </a:rPr>
                <a:t>Item D</a:t>
              </a:r>
              <a:endParaRPr kumimoji="1" lang="ja-JP" altLang="en-US" sz="1200" dirty="0">
                <a:solidFill>
                  <a:schemeClr val="tx1"/>
                </a:solidFill>
              </a:endParaRPr>
            </a:p>
          </p:txBody>
        </p:sp>
        <p:sp>
          <p:nvSpPr>
            <p:cNvPr id="37" name="テキスト ボックス 36">
              <a:extLst>
                <a:ext uri="{FF2B5EF4-FFF2-40B4-BE49-F238E27FC236}">
                  <a16:creationId xmlns:a16="http://schemas.microsoft.com/office/drawing/2014/main" id="{D81D713F-54FE-3047-BDDF-081FBDE8267D}"/>
                </a:ext>
              </a:extLst>
            </p:cNvPr>
            <p:cNvSpPr txBox="1"/>
            <p:nvPr/>
          </p:nvSpPr>
          <p:spPr>
            <a:xfrm>
              <a:off x="4758238" y="1512168"/>
              <a:ext cx="450764" cy="830997"/>
            </a:xfrm>
            <a:prstGeom prst="rect">
              <a:avLst/>
            </a:prstGeom>
            <a:noFill/>
          </p:spPr>
          <p:txBody>
            <a:bodyPr wrap="none" rtlCol="0">
              <a:spAutoFit/>
            </a:bodyPr>
            <a:lstStyle/>
            <a:p>
              <a:r>
                <a:rPr kumimoji="1" lang="en-US" altLang="ja-JP" sz="4800" dirty="0"/>
                <a:t>x</a:t>
              </a:r>
              <a:endParaRPr kumimoji="1" lang="ja-JP" altLang="en-US" sz="4800" dirty="0"/>
            </a:p>
          </p:txBody>
        </p:sp>
        <p:sp>
          <p:nvSpPr>
            <p:cNvPr id="38" name="テキスト ボックス 37">
              <a:extLst>
                <a:ext uri="{FF2B5EF4-FFF2-40B4-BE49-F238E27FC236}">
                  <a16:creationId xmlns:a16="http://schemas.microsoft.com/office/drawing/2014/main" id="{B60A0468-E73C-EC48-A52E-12B52F58E0E9}"/>
                </a:ext>
              </a:extLst>
            </p:cNvPr>
            <p:cNvSpPr txBox="1"/>
            <p:nvPr/>
          </p:nvSpPr>
          <p:spPr>
            <a:xfrm>
              <a:off x="3764145" y="1461579"/>
              <a:ext cx="450764" cy="830997"/>
            </a:xfrm>
            <a:prstGeom prst="rect">
              <a:avLst/>
            </a:prstGeom>
            <a:noFill/>
          </p:spPr>
          <p:txBody>
            <a:bodyPr wrap="none" rtlCol="0">
              <a:spAutoFit/>
            </a:bodyPr>
            <a:lstStyle/>
            <a:p>
              <a:r>
                <a:rPr kumimoji="1" lang="en-US" altLang="ja-JP" sz="4800" dirty="0"/>
                <a:t>x</a:t>
              </a:r>
              <a:endParaRPr kumimoji="1" lang="ja-JP" altLang="en-US" sz="4800" dirty="0"/>
            </a:p>
          </p:txBody>
        </p:sp>
        <p:sp>
          <p:nvSpPr>
            <p:cNvPr id="46" name="テキスト ボックス 45">
              <a:extLst>
                <a:ext uri="{FF2B5EF4-FFF2-40B4-BE49-F238E27FC236}">
                  <a16:creationId xmlns:a16="http://schemas.microsoft.com/office/drawing/2014/main" id="{F074C034-9F3C-A246-8DF0-C66A3EB8BF65}"/>
                </a:ext>
              </a:extLst>
            </p:cNvPr>
            <p:cNvSpPr txBox="1"/>
            <p:nvPr/>
          </p:nvSpPr>
          <p:spPr>
            <a:xfrm>
              <a:off x="3138631" y="1488989"/>
              <a:ext cx="1211678" cy="923330"/>
            </a:xfrm>
            <a:prstGeom prst="rect">
              <a:avLst/>
            </a:prstGeom>
            <a:noFill/>
          </p:spPr>
          <p:txBody>
            <a:bodyPr wrap="none" rtlCol="0">
              <a:spAutoFit/>
            </a:bodyPr>
            <a:lstStyle/>
            <a:p>
              <a:r>
                <a:rPr lang="ja-JP" altLang="en-US" dirty="0"/>
                <a:t>② </a:t>
              </a:r>
              <a:r>
                <a:rPr kumimoji="1" lang="en-US" altLang="ja-JP" dirty="0"/>
                <a:t>Prohibit</a:t>
              </a:r>
            </a:p>
            <a:p>
              <a:r>
                <a:rPr kumimoji="1" lang="en-US" altLang="ja-JP" dirty="0"/>
                <a:t> XLink</a:t>
              </a:r>
            </a:p>
            <a:p>
              <a:r>
                <a:rPr kumimoji="1" lang="en-US" altLang="ja-JP" dirty="0"/>
                <a:t>A-B</a:t>
              </a:r>
              <a:endParaRPr kumimoji="1" lang="ja-JP" altLang="en-US" dirty="0"/>
            </a:p>
          </p:txBody>
        </p:sp>
        <p:sp>
          <p:nvSpPr>
            <p:cNvPr id="47" name="テキスト ボックス 46">
              <a:extLst>
                <a:ext uri="{FF2B5EF4-FFF2-40B4-BE49-F238E27FC236}">
                  <a16:creationId xmlns:a16="http://schemas.microsoft.com/office/drawing/2014/main" id="{CF7888C1-A6BB-0E4D-89A6-9BEB387AFEDD}"/>
                </a:ext>
              </a:extLst>
            </p:cNvPr>
            <p:cNvSpPr txBox="1"/>
            <p:nvPr/>
          </p:nvSpPr>
          <p:spPr>
            <a:xfrm>
              <a:off x="5070754" y="1488989"/>
              <a:ext cx="1186547" cy="923330"/>
            </a:xfrm>
            <a:prstGeom prst="rect">
              <a:avLst/>
            </a:prstGeom>
            <a:noFill/>
          </p:spPr>
          <p:txBody>
            <a:bodyPr wrap="square" rtlCol="0">
              <a:spAutoFit/>
            </a:bodyPr>
            <a:lstStyle/>
            <a:p>
              <a:r>
                <a:rPr lang="ja-JP" altLang="en-US" dirty="0"/>
                <a:t>②</a:t>
              </a:r>
              <a:r>
                <a:rPr kumimoji="1" lang="en-US" altLang="ja-JP" dirty="0"/>
                <a:t>Prohibit XLink</a:t>
              </a:r>
            </a:p>
            <a:p>
              <a:r>
                <a:rPr kumimoji="1" lang="en-US" altLang="ja-JP" dirty="0"/>
                <a:t>A-C</a:t>
              </a:r>
              <a:endParaRPr kumimoji="1" lang="ja-JP" altLang="en-US" dirty="0"/>
            </a:p>
          </p:txBody>
        </p:sp>
      </p:grpSp>
      <p:grpSp>
        <p:nvGrpSpPr>
          <p:cNvPr id="73" name="Group 72">
            <a:extLst>
              <a:ext uri="{FF2B5EF4-FFF2-40B4-BE49-F238E27FC236}">
                <a16:creationId xmlns:a16="http://schemas.microsoft.com/office/drawing/2014/main" id="{99705E6A-E202-4A29-8F1E-B744CE056047}"/>
              </a:ext>
            </a:extLst>
          </p:cNvPr>
          <p:cNvGrpSpPr/>
          <p:nvPr/>
        </p:nvGrpSpPr>
        <p:grpSpPr>
          <a:xfrm>
            <a:off x="5377292" y="824777"/>
            <a:ext cx="3414677" cy="2388119"/>
            <a:chOff x="5377292" y="824777"/>
            <a:chExt cx="3414677" cy="2388119"/>
          </a:xfrm>
        </p:grpSpPr>
        <p:grpSp>
          <p:nvGrpSpPr>
            <p:cNvPr id="69" name="Group 68">
              <a:extLst>
                <a:ext uri="{FF2B5EF4-FFF2-40B4-BE49-F238E27FC236}">
                  <a16:creationId xmlns:a16="http://schemas.microsoft.com/office/drawing/2014/main" id="{8A866823-7DEC-45F1-8D0A-6453376D108C}"/>
                </a:ext>
              </a:extLst>
            </p:cNvPr>
            <p:cNvGrpSpPr/>
            <p:nvPr/>
          </p:nvGrpSpPr>
          <p:grpSpPr>
            <a:xfrm>
              <a:off x="6151860" y="824777"/>
              <a:ext cx="2640109" cy="2388119"/>
              <a:chOff x="6151860" y="824777"/>
              <a:chExt cx="2640109" cy="2388119"/>
            </a:xfrm>
          </p:grpSpPr>
          <p:sp>
            <p:nvSpPr>
              <p:cNvPr id="19" name="円/楕円 18">
                <a:extLst>
                  <a:ext uri="{FF2B5EF4-FFF2-40B4-BE49-F238E27FC236}">
                    <a16:creationId xmlns:a16="http://schemas.microsoft.com/office/drawing/2014/main" id="{11405961-FDDA-EF42-BEF1-B004F48C3B44}"/>
                  </a:ext>
                </a:extLst>
              </p:cNvPr>
              <p:cNvSpPr/>
              <p:nvPr/>
            </p:nvSpPr>
            <p:spPr>
              <a:xfrm>
                <a:off x="7063680" y="824777"/>
                <a:ext cx="720000" cy="7200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200" dirty="0"/>
                  <a:t>Item A</a:t>
                </a:r>
                <a:endParaRPr kumimoji="1" lang="ja-JP" altLang="en-US" sz="1200" dirty="0"/>
              </a:p>
            </p:txBody>
          </p:sp>
          <p:sp>
            <p:nvSpPr>
              <p:cNvPr id="20" name="円/楕円 19">
                <a:extLst>
                  <a:ext uri="{FF2B5EF4-FFF2-40B4-BE49-F238E27FC236}">
                    <a16:creationId xmlns:a16="http://schemas.microsoft.com/office/drawing/2014/main" id="{D8492A95-8ED8-794C-91CB-82EE5268FDBF}"/>
                  </a:ext>
                </a:extLst>
              </p:cNvPr>
              <p:cNvSpPr/>
              <p:nvPr/>
            </p:nvSpPr>
            <p:spPr>
              <a:xfrm>
                <a:off x="7978080" y="2492896"/>
                <a:ext cx="720000" cy="7200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200" dirty="0"/>
                  <a:t>Item C</a:t>
                </a:r>
                <a:endParaRPr kumimoji="1" lang="ja-JP" altLang="en-US" sz="1200"/>
              </a:p>
            </p:txBody>
          </p:sp>
          <p:sp>
            <p:nvSpPr>
              <p:cNvPr id="21" name="円/楕円 20">
                <a:extLst>
                  <a:ext uri="{FF2B5EF4-FFF2-40B4-BE49-F238E27FC236}">
                    <a16:creationId xmlns:a16="http://schemas.microsoft.com/office/drawing/2014/main" id="{4BE0A0E4-79D9-8149-85BC-5CCA4464CA97}"/>
                  </a:ext>
                </a:extLst>
              </p:cNvPr>
              <p:cNvSpPr/>
              <p:nvPr/>
            </p:nvSpPr>
            <p:spPr>
              <a:xfrm>
                <a:off x="6151860" y="2492896"/>
                <a:ext cx="720000" cy="7200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200" dirty="0"/>
                  <a:t>Item B</a:t>
                </a:r>
                <a:endParaRPr kumimoji="1" lang="ja-JP" altLang="en-US" sz="1200" dirty="0"/>
              </a:p>
            </p:txBody>
          </p:sp>
          <p:cxnSp>
            <p:nvCxnSpPr>
              <p:cNvPr id="22" name="直線コネクタ 21">
                <a:extLst>
                  <a:ext uri="{FF2B5EF4-FFF2-40B4-BE49-F238E27FC236}">
                    <a16:creationId xmlns:a16="http://schemas.microsoft.com/office/drawing/2014/main" id="{FE64C3BE-6AB7-1346-9DA7-9571B1565FC7}"/>
                  </a:ext>
                </a:extLst>
              </p:cNvPr>
              <p:cNvCxnSpPr>
                <a:cxnSpLocks/>
                <a:stCxn id="21" idx="7"/>
                <a:endCxn id="24" idx="3"/>
              </p:cNvCxnSpPr>
              <p:nvPr/>
            </p:nvCxnSpPr>
            <p:spPr>
              <a:xfrm flipV="1">
                <a:off x="6766418" y="2315366"/>
                <a:ext cx="402704" cy="282972"/>
              </a:xfrm>
              <a:prstGeom prst="line">
                <a:avLst/>
              </a:prstGeom>
              <a:ln w="254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015C11FB-7368-1644-955E-D07F8BB7383C}"/>
                  </a:ext>
                </a:extLst>
              </p:cNvPr>
              <p:cNvCxnSpPr>
                <a:cxnSpLocks/>
                <a:stCxn id="20" idx="1"/>
                <a:endCxn id="24" idx="5"/>
              </p:cNvCxnSpPr>
              <p:nvPr/>
            </p:nvCxnSpPr>
            <p:spPr>
              <a:xfrm flipH="1" flipV="1">
                <a:off x="7678238" y="2315366"/>
                <a:ext cx="405284" cy="282972"/>
              </a:xfrm>
              <a:prstGeom prst="line">
                <a:avLst/>
              </a:prstGeom>
              <a:ln w="254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円/楕円 23">
                <a:extLst>
                  <a:ext uri="{FF2B5EF4-FFF2-40B4-BE49-F238E27FC236}">
                    <a16:creationId xmlns:a16="http://schemas.microsoft.com/office/drawing/2014/main" id="{DC5D16FB-58F0-584C-9C9F-56819AC4B307}"/>
                  </a:ext>
                </a:extLst>
              </p:cNvPr>
              <p:cNvSpPr/>
              <p:nvPr/>
            </p:nvSpPr>
            <p:spPr>
              <a:xfrm>
                <a:off x="7063680" y="1700808"/>
                <a:ext cx="720000" cy="720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200" dirty="0">
                    <a:solidFill>
                      <a:schemeClr val="tx1"/>
                    </a:solidFill>
                  </a:rPr>
                  <a:t>① </a:t>
                </a:r>
                <a:r>
                  <a:rPr kumimoji="1" lang="en-US" altLang="ja-JP" sz="1200" dirty="0">
                    <a:solidFill>
                      <a:schemeClr val="tx1"/>
                    </a:solidFill>
                  </a:rPr>
                  <a:t>Item D</a:t>
                </a:r>
                <a:endParaRPr kumimoji="1" lang="ja-JP" altLang="en-US" sz="1200" dirty="0">
                  <a:solidFill>
                    <a:schemeClr val="tx1"/>
                  </a:solidFill>
                </a:endParaRPr>
              </a:p>
            </p:txBody>
          </p:sp>
          <p:cxnSp>
            <p:nvCxnSpPr>
              <p:cNvPr id="34" name="直線コネクタ 33">
                <a:extLst>
                  <a:ext uri="{FF2B5EF4-FFF2-40B4-BE49-F238E27FC236}">
                    <a16:creationId xmlns:a16="http://schemas.microsoft.com/office/drawing/2014/main" id="{0864D35E-34A8-A449-ABBF-CDB1460EF9FD}"/>
                  </a:ext>
                </a:extLst>
              </p:cNvPr>
              <p:cNvCxnSpPr>
                <a:cxnSpLocks/>
                <a:stCxn id="24" idx="0"/>
                <a:endCxn id="19" idx="4"/>
              </p:cNvCxnSpPr>
              <p:nvPr/>
            </p:nvCxnSpPr>
            <p:spPr>
              <a:xfrm flipV="1">
                <a:off x="7423680" y="1544777"/>
                <a:ext cx="0" cy="156031"/>
              </a:xfrm>
              <a:prstGeom prst="line">
                <a:avLst/>
              </a:prstGeom>
              <a:ln w="254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EFA6CC50-3E2E-D64E-9F73-F08F14442ECF}"/>
                  </a:ext>
                </a:extLst>
              </p:cNvPr>
              <p:cNvSpPr txBox="1"/>
              <p:nvPr/>
            </p:nvSpPr>
            <p:spPr>
              <a:xfrm>
                <a:off x="6162955" y="1948008"/>
                <a:ext cx="965329" cy="646331"/>
              </a:xfrm>
              <a:prstGeom prst="rect">
                <a:avLst/>
              </a:prstGeom>
              <a:noFill/>
            </p:spPr>
            <p:txBody>
              <a:bodyPr wrap="none" rtlCol="0">
                <a:spAutoFit/>
              </a:bodyPr>
              <a:lstStyle/>
              <a:p>
                <a:r>
                  <a:rPr lang="ja-JP" altLang="en-US" dirty="0"/>
                  <a:t>③ </a:t>
                </a:r>
                <a:r>
                  <a:rPr kumimoji="1" lang="en-US" altLang="ja-JP" dirty="0"/>
                  <a:t>XLink</a:t>
                </a:r>
              </a:p>
              <a:p>
                <a:r>
                  <a:rPr kumimoji="1" lang="en-US" altLang="ja-JP" dirty="0"/>
                  <a:t>D-B</a:t>
                </a:r>
                <a:endParaRPr kumimoji="1" lang="ja-JP" altLang="en-US" dirty="0"/>
              </a:p>
            </p:txBody>
          </p:sp>
          <p:sp>
            <p:nvSpPr>
              <p:cNvPr id="44" name="テキスト ボックス 43">
                <a:extLst>
                  <a:ext uri="{FF2B5EF4-FFF2-40B4-BE49-F238E27FC236}">
                    <a16:creationId xmlns:a16="http://schemas.microsoft.com/office/drawing/2014/main" id="{5BAA14C1-D162-094D-824D-5F8330C381BE}"/>
                  </a:ext>
                </a:extLst>
              </p:cNvPr>
              <p:cNvSpPr txBox="1"/>
              <p:nvPr/>
            </p:nvSpPr>
            <p:spPr>
              <a:xfrm>
                <a:off x="7826640" y="1948008"/>
                <a:ext cx="965329" cy="646331"/>
              </a:xfrm>
              <a:prstGeom prst="rect">
                <a:avLst/>
              </a:prstGeom>
              <a:noFill/>
            </p:spPr>
            <p:txBody>
              <a:bodyPr wrap="none" rtlCol="0">
                <a:spAutoFit/>
              </a:bodyPr>
              <a:lstStyle/>
              <a:p>
                <a:r>
                  <a:rPr lang="ja-JP" altLang="en-US" dirty="0"/>
                  <a:t>③ </a:t>
                </a:r>
                <a:r>
                  <a:rPr kumimoji="1" lang="en-US" altLang="ja-JP" dirty="0"/>
                  <a:t>XLink</a:t>
                </a:r>
              </a:p>
              <a:p>
                <a:r>
                  <a:rPr kumimoji="1" lang="en-US" altLang="ja-JP" dirty="0"/>
                  <a:t>D-C</a:t>
                </a:r>
                <a:endParaRPr kumimoji="1" lang="ja-JP" altLang="en-US" dirty="0"/>
              </a:p>
            </p:txBody>
          </p:sp>
          <p:sp>
            <p:nvSpPr>
              <p:cNvPr id="45" name="テキスト ボックス 44">
                <a:extLst>
                  <a:ext uri="{FF2B5EF4-FFF2-40B4-BE49-F238E27FC236}">
                    <a16:creationId xmlns:a16="http://schemas.microsoft.com/office/drawing/2014/main" id="{4B83F416-402D-244E-82C2-72506D38C45C}"/>
                  </a:ext>
                </a:extLst>
              </p:cNvPr>
              <p:cNvSpPr txBox="1"/>
              <p:nvPr/>
            </p:nvSpPr>
            <p:spPr>
              <a:xfrm>
                <a:off x="6414983" y="1414517"/>
                <a:ext cx="965329" cy="646331"/>
              </a:xfrm>
              <a:prstGeom prst="rect">
                <a:avLst/>
              </a:prstGeom>
              <a:noFill/>
            </p:spPr>
            <p:txBody>
              <a:bodyPr wrap="none" rtlCol="0">
                <a:spAutoFit/>
              </a:bodyPr>
              <a:lstStyle/>
              <a:p>
                <a:r>
                  <a:rPr lang="ja-JP" altLang="en-US" dirty="0"/>
                  <a:t>③ </a:t>
                </a:r>
                <a:r>
                  <a:rPr kumimoji="1" lang="en-US" altLang="ja-JP" dirty="0"/>
                  <a:t>XLink</a:t>
                </a:r>
              </a:p>
              <a:p>
                <a:r>
                  <a:rPr kumimoji="1" lang="en-US" altLang="ja-JP" dirty="0"/>
                  <a:t>A-D</a:t>
                </a:r>
                <a:endParaRPr kumimoji="1" lang="ja-JP" altLang="en-US" dirty="0"/>
              </a:p>
            </p:txBody>
          </p:sp>
        </p:grpSp>
        <p:sp>
          <p:nvSpPr>
            <p:cNvPr id="49" name="テキスト ボックス 48">
              <a:extLst>
                <a:ext uri="{FF2B5EF4-FFF2-40B4-BE49-F238E27FC236}">
                  <a16:creationId xmlns:a16="http://schemas.microsoft.com/office/drawing/2014/main" id="{84B39364-7450-054C-AB51-8A5B3A947DFD}"/>
                </a:ext>
              </a:extLst>
            </p:cNvPr>
            <p:cNvSpPr txBox="1"/>
            <p:nvPr/>
          </p:nvSpPr>
          <p:spPr>
            <a:xfrm>
              <a:off x="5377292" y="858130"/>
              <a:ext cx="1362040" cy="461665"/>
            </a:xfrm>
            <a:prstGeom prst="rect">
              <a:avLst/>
            </a:prstGeom>
            <a:noFill/>
          </p:spPr>
          <p:txBody>
            <a:bodyPr wrap="none" rtlCol="0">
              <a:spAutoFit/>
            </a:bodyPr>
            <a:lstStyle/>
            <a:p>
              <a:r>
                <a:rPr kumimoji="1" lang="en-US" altLang="ja-JP" sz="2400" dirty="0"/>
                <a:t>Extended</a:t>
              </a:r>
              <a:endParaRPr kumimoji="1" lang="ja-JP" altLang="en-US" sz="2400" dirty="0"/>
            </a:p>
          </p:txBody>
        </p:sp>
      </p:grpSp>
      <p:graphicFrame>
        <p:nvGraphicFramePr>
          <p:cNvPr id="63" name="Table 53">
            <a:extLst>
              <a:ext uri="{FF2B5EF4-FFF2-40B4-BE49-F238E27FC236}">
                <a16:creationId xmlns:a16="http://schemas.microsoft.com/office/drawing/2014/main" id="{98B0B8DD-6131-42E7-B651-3A3E1DADFEE5}"/>
              </a:ext>
            </a:extLst>
          </p:cNvPr>
          <p:cNvGraphicFramePr>
            <a:graphicFrameLocks noGrp="1"/>
          </p:cNvGraphicFramePr>
          <p:nvPr>
            <p:extLst>
              <p:ext uri="{D42A27DB-BD31-4B8C-83A1-F6EECF244321}">
                <p14:modId xmlns:p14="http://schemas.microsoft.com/office/powerpoint/2010/main" val="3578905294"/>
              </p:ext>
            </p:extLst>
          </p:nvPr>
        </p:nvGraphicFramePr>
        <p:xfrm>
          <a:off x="3067040" y="4199465"/>
          <a:ext cx="2815520" cy="914400"/>
        </p:xfrm>
        <a:graphic>
          <a:graphicData uri="http://schemas.openxmlformats.org/drawingml/2006/table">
            <a:tbl>
              <a:tblPr>
                <a:tableStyleId>{5C22544A-7EE6-4342-B048-85BDC9FD1C3A}</a:tableStyleId>
              </a:tblPr>
              <a:tblGrid>
                <a:gridCol w="2815520">
                  <a:extLst>
                    <a:ext uri="{9D8B030D-6E8A-4147-A177-3AD203B41FA5}">
                      <a16:colId xmlns:a16="http://schemas.microsoft.com/office/drawing/2014/main" val="2373594046"/>
                    </a:ext>
                  </a:extLst>
                </a:gridCol>
              </a:tblGrid>
              <a:tr h="279541">
                <a:tc>
                  <a:txBody>
                    <a:bodyPr/>
                    <a:lstStyle/>
                    <a:p>
                      <a:pPr algn="ctr"/>
                      <a:r>
                        <a:rPr lang="ja-JP" altLang="en-US" sz="1400" dirty="0"/>
                        <a:t>① </a:t>
                      </a:r>
                      <a:r>
                        <a:rPr kumimoji="1" lang="en-US" altLang="ja-JP" sz="1400" dirty="0"/>
                        <a:t>Item D</a:t>
                      </a:r>
                      <a:endParaRPr kumimoji="1" lang="ja-JP" altLang="en-US" sz="1400" dirty="0"/>
                    </a:p>
                  </a:txBody>
                  <a:tcPr>
                    <a:solidFill>
                      <a:srgbClr val="FFC000"/>
                    </a:solidFill>
                  </a:tcPr>
                </a:tc>
                <a:extLst>
                  <a:ext uri="{0D108BD9-81ED-4DB2-BD59-A6C34878D82A}">
                    <a16:rowId xmlns:a16="http://schemas.microsoft.com/office/drawing/2014/main" val="1549256311"/>
                  </a:ext>
                </a:extLst>
              </a:tr>
              <a:tr h="279541">
                <a:tc>
                  <a:txBody>
                    <a:bodyPr/>
                    <a:lstStyle/>
                    <a:p>
                      <a:pPr algn="ctr"/>
                      <a:r>
                        <a:rPr lang="ja-JP" altLang="en-US" sz="1400" dirty="0"/>
                        <a:t>② </a:t>
                      </a:r>
                      <a:r>
                        <a:rPr kumimoji="1" lang="en-US" altLang="ja-JP" sz="1400" dirty="0"/>
                        <a:t>Item A –XLink prohibit- Item B</a:t>
                      </a:r>
                      <a:endParaRPr kumimoji="1" lang="ja-JP" altLang="en-US" sz="1400" dirty="0"/>
                    </a:p>
                  </a:txBody>
                  <a:tcPr>
                    <a:solidFill>
                      <a:schemeClr val="accent3">
                        <a:lumMod val="60000"/>
                        <a:lumOff val="40000"/>
                      </a:schemeClr>
                    </a:solidFill>
                  </a:tcPr>
                </a:tc>
                <a:extLst>
                  <a:ext uri="{0D108BD9-81ED-4DB2-BD59-A6C34878D82A}">
                    <a16:rowId xmlns:a16="http://schemas.microsoft.com/office/drawing/2014/main" val="2265830699"/>
                  </a:ext>
                </a:extLst>
              </a:tr>
              <a:tr h="2795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t>② </a:t>
                      </a:r>
                      <a:r>
                        <a:rPr kumimoji="1" lang="en-US" altLang="ja-JP" sz="1400" dirty="0"/>
                        <a:t>Item A –XLink prohibit- Item C</a:t>
                      </a:r>
                      <a:endParaRPr kumimoji="1" lang="ja-JP" altLang="en-US" sz="1400" dirty="0"/>
                    </a:p>
                  </a:txBody>
                  <a:tcPr>
                    <a:solidFill>
                      <a:schemeClr val="accent3">
                        <a:lumMod val="60000"/>
                        <a:lumOff val="40000"/>
                      </a:schemeClr>
                    </a:solidFill>
                  </a:tcPr>
                </a:tc>
                <a:extLst>
                  <a:ext uri="{0D108BD9-81ED-4DB2-BD59-A6C34878D82A}">
                    <a16:rowId xmlns:a16="http://schemas.microsoft.com/office/drawing/2014/main" val="3221654705"/>
                  </a:ext>
                </a:extLst>
              </a:tr>
            </a:tbl>
          </a:graphicData>
        </a:graphic>
      </p:graphicFrame>
      <p:graphicFrame>
        <p:nvGraphicFramePr>
          <p:cNvPr id="70" name="Table 53">
            <a:extLst>
              <a:ext uri="{FF2B5EF4-FFF2-40B4-BE49-F238E27FC236}">
                <a16:creationId xmlns:a16="http://schemas.microsoft.com/office/drawing/2014/main" id="{716EC01E-F61B-40DF-A48D-7EF0F664403A}"/>
              </a:ext>
            </a:extLst>
          </p:cNvPr>
          <p:cNvGraphicFramePr>
            <a:graphicFrameLocks noGrp="1"/>
          </p:cNvGraphicFramePr>
          <p:nvPr>
            <p:extLst>
              <p:ext uri="{D42A27DB-BD31-4B8C-83A1-F6EECF244321}">
                <p14:modId xmlns:p14="http://schemas.microsoft.com/office/powerpoint/2010/main" val="2244427331"/>
              </p:ext>
            </p:extLst>
          </p:nvPr>
        </p:nvGraphicFramePr>
        <p:xfrm>
          <a:off x="5868144" y="4199465"/>
          <a:ext cx="2811348" cy="1828800"/>
        </p:xfrm>
        <a:graphic>
          <a:graphicData uri="http://schemas.openxmlformats.org/drawingml/2006/table">
            <a:tbl>
              <a:tblPr>
                <a:tableStyleId>{5C22544A-7EE6-4342-B048-85BDC9FD1C3A}</a:tableStyleId>
              </a:tblPr>
              <a:tblGrid>
                <a:gridCol w="2811348">
                  <a:extLst>
                    <a:ext uri="{9D8B030D-6E8A-4147-A177-3AD203B41FA5}">
                      <a16:colId xmlns:a16="http://schemas.microsoft.com/office/drawing/2014/main" val="2225648501"/>
                    </a:ext>
                  </a:extLst>
                </a:gridCol>
              </a:tblGrid>
              <a:tr h="279541">
                <a:tc>
                  <a:txBody>
                    <a:bodyPr/>
                    <a:lstStyle/>
                    <a:p>
                      <a:pPr algn="ctr"/>
                      <a:endParaRPr kumimoji="1" lang="ja-JP" altLang="en-US" sz="1400" dirty="0"/>
                    </a:p>
                  </a:txBody>
                  <a:tcPr>
                    <a:noFill/>
                  </a:tcPr>
                </a:tc>
                <a:extLst>
                  <a:ext uri="{0D108BD9-81ED-4DB2-BD59-A6C34878D82A}">
                    <a16:rowId xmlns:a16="http://schemas.microsoft.com/office/drawing/2014/main" val="1549256311"/>
                  </a:ext>
                </a:extLst>
              </a:tr>
              <a:tr h="279541">
                <a:tc>
                  <a:txBody>
                    <a:bodyPr/>
                    <a:lstStyle/>
                    <a:p>
                      <a:pPr algn="ctr"/>
                      <a:endParaRPr kumimoji="1" lang="ja-JP" altLang="en-US" sz="1400" dirty="0"/>
                    </a:p>
                  </a:txBody>
                  <a:tcPr>
                    <a:noFill/>
                  </a:tcPr>
                </a:tc>
                <a:extLst>
                  <a:ext uri="{0D108BD9-81ED-4DB2-BD59-A6C34878D82A}">
                    <a16:rowId xmlns:a16="http://schemas.microsoft.com/office/drawing/2014/main" val="405458640"/>
                  </a:ext>
                </a:extLst>
              </a:tr>
              <a:tr h="279541">
                <a:tc>
                  <a:txBody>
                    <a:bodyPr/>
                    <a:lstStyle/>
                    <a:p>
                      <a:pPr algn="ctr"/>
                      <a:endParaRPr kumimoji="1" lang="ja-JP" altLang="en-US" sz="1400" dirty="0"/>
                    </a:p>
                  </a:txBody>
                  <a:tcPr>
                    <a:noFill/>
                  </a:tcPr>
                </a:tc>
                <a:extLst>
                  <a:ext uri="{0D108BD9-81ED-4DB2-BD59-A6C34878D82A}">
                    <a16:rowId xmlns:a16="http://schemas.microsoft.com/office/drawing/2014/main" val="1852129075"/>
                  </a:ext>
                </a:extLst>
              </a:tr>
              <a:tr h="279541">
                <a:tc>
                  <a:txBody>
                    <a:bodyPr/>
                    <a:lstStyle/>
                    <a:p>
                      <a:pPr algn="ctr"/>
                      <a:r>
                        <a:rPr kumimoji="1" lang="ja-JP" altLang="en-US" sz="1400" dirty="0"/>
                        <a:t>③ </a:t>
                      </a:r>
                      <a:r>
                        <a:rPr kumimoji="1" lang="en-US" altLang="ja-JP" sz="1400" dirty="0"/>
                        <a:t>Item A –XLink</a:t>
                      </a:r>
                      <a:r>
                        <a:rPr kumimoji="1" lang="en-US" altLang="ja-JP" sz="1400" dirty="0">
                          <a:solidFill>
                            <a:schemeClr val="tx1"/>
                          </a:solidFill>
                        </a:rPr>
                        <a:t>–</a:t>
                      </a:r>
                      <a:r>
                        <a:rPr kumimoji="1" lang="en-US" altLang="ja-JP" sz="1400" dirty="0">
                          <a:solidFill>
                            <a:schemeClr val="bg1"/>
                          </a:solidFill>
                        </a:rPr>
                        <a:t> </a:t>
                      </a:r>
                      <a:r>
                        <a:rPr kumimoji="1" lang="en-US" altLang="ja-JP" sz="1400" dirty="0"/>
                        <a:t>Item D</a:t>
                      </a:r>
                      <a:endParaRPr kumimoji="1" lang="ja-JP" altLang="en-US" sz="1400" dirty="0"/>
                    </a:p>
                  </a:txBody>
                  <a:tcPr>
                    <a:solidFill>
                      <a:schemeClr val="accent5">
                        <a:lumMod val="60000"/>
                        <a:lumOff val="40000"/>
                      </a:schemeClr>
                    </a:solidFill>
                  </a:tcPr>
                </a:tc>
                <a:extLst>
                  <a:ext uri="{0D108BD9-81ED-4DB2-BD59-A6C34878D82A}">
                    <a16:rowId xmlns:a16="http://schemas.microsoft.com/office/drawing/2014/main" val="2477687438"/>
                  </a:ext>
                </a:extLst>
              </a:tr>
              <a:tr h="2795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③ </a:t>
                      </a:r>
                      <a:r>
                        <a:rPr kumimoji="1" lang="en-US" altLang="ja-JP" sz="1400" dirty="0"/>
                        <a:t>Item D –XLink</a:t>
                      </a:r>
                      <a:r>
                        <a:rPr kumimoji="1" lang="en-US" altLang="ja-JP" sz="1400" dirty="0">
                          <a:solidFill>
                            <a:schemeClr val="tx1"/>
                          </a:solidFill>
                        </a:rPr>
                        <a:t>–</a:t>
                      </a:r>
                      <a:r>
                        <a:rPr kumimoji="1" lang="en-US" altLang="ja-JP" sz="1400" dirty="0">
                          <a:solidFill>
                            <a:schemeClr val="bg1"/>
                          </a:solidFill>
                        </a:rPr>
                        <a:t> </a:t>
                      </a:r>
                      <a:r>
                        <a:rPr kumimoji="1" lang="en-US" altLang="ja-JP" sz="1400" dirty="0"/>
                        <a:t>Item B</a:t>
                      </a:r>
                      <a:endParaRPr kumimoji="1" lang="ja-JP" altLang="en-US" sz="1400" dirty="0"/>
                    </a:p>
                  </a:txBody>
                  <a:tcPr>
                    <a:solidFill>
                      <a:schemeClr val="accent5">
                        <a:lumMod val="60000"/>
                        <a:lumOff val="40000"/>
                      </a:schemeClr>
                    </a:solidFill>
                  </a:tcPr>
                </a:tc>
                <a:extLst>
                  <a:ext uri="{0D108BD9-81ED-4DB2-BD59-A6C34878D82A}">
                    <a16:rowId xmlns:a16="http://schemas.microsoft.com/office/drawing/2014/main" val="2269349827"/>
                  </a:ext>
                </a:extLst>
              </a:tr>
              <a:tr h="279541">
                <a:tc>
                  <a:txBody>
                    <a:bodyPr/>
                    <a:lstStyle/>
                    <a:p>
                      <a:pPr algn="ctr"/>
                      <a:r>
                        <a:rPr kumimoji="1" lang="ja-JP" altLang="en-US" sz="1400" dirty="0"/>
                        <a:t>③ </a:t>
                      </a:r>
                      <a:r>
                        <a:rPr kumimoji="1" lang="en-US" altLang="ja-JP" sz="1400" dirty="0"/>
                        <a:t>Item D –XLink</a:t>
                      </a:r>
                      <a:r>
                        <a:rPr kumimoji="1" lang="en-US" altLang="ja-JP" sz="1400" dirty="0">
                          <a:solidFill>
                            <a:schemeClr val="tx1"/>
                          </a:solidFill>
                        </a:rPr>
                        <a:t>–</a:t>
                      </a:r>
                      <a:r>
                        <a:rPr kumimoji="1" lang="en-US" altLang="ja-JP" sz="1400" dirty="0">
                          <a:solidFill>
                            <a:schemeClr val="bg1"/>
                          </a:solidFill>
                        </a:rPr>
                        <a:t> </a:t>
                      </a:r>
                      <a:r>
                        <a:rPr kumimoji="1" lang="en-US" altLang="ja-JP" sz="1400" dirty="0"/>
                        <a:t>Item C</a:t>
                      </a:r>
                      <a:endParaRPr kumimoji="1" lang="ja-JP" altLang="en-US" sz="1400" dirty="0"/>
                    </a:p>
                  </a:txBody>
                  <a:tcPr>
                    <a:solidFill>
                      <a:schemeClr val="accent5">
                        <a:lumMod val="60000"/>
                        <a:lumOff val="40000"/>
                      </a:schemeClr>
                    </a:solidFill>
                  </a:tcPr>
                </a:tc>
                <a:extLst>
                  <a:ext uri="{0D108BD9-81ED-4DB2-BD59-A6C34878D82A}">
                    <a16:rowId xmlns:a16="http://schemas.microsoft.com/office/drawing/2014/main" val="4122442469"/>
                  </a:ext>
                </a:extLst>
              </a:tr>
            </a:tbl>
          </a:graphicData>
        </a:graphic>
      </p:graphicFrame>
      <p:sp>
        <p:nvSpPr>
          <p:cNvPr id="74" name="テキスト ボックス 38">
            <a:extLst>
              <a:ext uri="{FF2B5EF4-FFF2-40B4-BE49-F238E27FC236}">
                <a16:creationId xmlns:a16="http://schemas.microsoft.com/office/drawing/2014/main" id="{8EEC11A0-5C95-4C65-BC78-A37F36772D28}"/>
              </a:ext>
            </a:extLst>
          </p:cNvPr>
          <p:cNvSpPr txBox="1"/>
          <p:nvPr/>
        </p:nvSpPr>
        <p:spPr>
          <a:xfrm>
            <a:off x="179512" y="3266553"/>
            <a:ext cx="2882797" cy="2960992"/>
          </a:xfrm>
          <a:prstGeom prst="rect">
            <a:avLst/>
          </a:prstGeom>
          <a:noFill/>
          <a:ln>
            <a:solidFill>
              <a:schemeClr val="tx1">
                <a:lumMod val="50000"/>
                <a:lumOff val="50000"/>
              </a:schemeClr>
            </a:solidFill>
            <a:prstDash val="lgDash"/>
          </a:ln>
        </p:spPr>
        <p:txBody>
          <a:bodyPr wrap="none" rtlCol="0" anchor="b" anchorCtr="1">
            <a:noAutofit/>
          </a:bodyPr>
          <a:lstStyle/>
          <a:p>
            <a:r>
              <a:rPr lang="en-US" altLang="ja-JP" sz="2400" dirty="0"/>
              <a:t>Base Taxonomy</a:t>
            </a:r>
          </a:p>
          <a:p>
            <a:r>
              <a:rPr lang="en-US" altLang="ja-JP" sz="1600" dirty="0"/>
              <a:t>XML Schema defines items</a:t>
            </a:r>
          </a:p>
          <a:p>
            <a:r>
              <a:rPr lang="en-US" altLang="ja-JP" sz="1600" dirty="0"/>
              <a:t> and XLink defines relationships</a:t>
            </a:r>
          </a:p>
          <a:p>
            <a:r>
              <a:rPr lang="en-US" altLang="ja-JP" sz="1600" dirty="0"/>
              <a:t> between items</a:t>
            </a:r>
          </a:p>
        </p:txBody>
      </p:sp>
      <p:sp>
        <p:nvSpPr>
          <p:cNvPr id="75" name="テキスト ボックス 38">
            <a:extLst>
              <a:ext uri="{FF2B5EF4-FFF2-40B4-BE49-F238E27FC236}">
                <a16:creationId xmlns:a16="http://schemas.microsoft.com/office/drawing/2014/main" id="{047D320C-C1AA-4E21-9144-DE4569DD81F2}"/>
              </a:ext>
            </a:extLst>
          </p:cNvPr>
          <p:cNvSpPr txBox="1"/>
          <p:nvPr/>
        </p:nvSpPr>
        <p:spPr>
          <a:xfrm>
            <a:off x="3042682" y="3266553"/>
            <a:ext cx="5655398" cy="2960992"/>
          </a:xfrm>
          <a:prstGeom prst="rect">
            <a:avLst/>
          </a:prstGeom>
          <a:noFill/>
          <a:ln>
            <a:solidFill>
              <a:schemeClr val="tx1">
                <a:lumMod val="50000"/>
                <a:lumOff val="50000"/>
              </a:schemeClr>
            </a:solidFill>
            <a:prstDash val="dash"/>
          </a:ln>
        </p:spPr>
        <p:txBody>
          <a:bodyPr wrap="none" rtlCol="0" anchor="t" anchorCtr="0">
            <a:noAutofit/>
          </a:bodyPr>
          <a:lstStyle/>
          <a:p>
            <a:pPr algn="ctr"/>
            <a:r>
              <a:rPr lang="en-US" altLang="ja-JP" sz="2400" dirty="0"/>
              <a:t>Extended</a:t>
            </a:r>
            <a:r>
              <a:rPr lang="en-US" altLang="ja-JP" dirty="0"/>
              <a:t> </a:t>
            </a:r>
            <a:r>
              <a:rPr lang="en-US" altLang="ja-JP" sz="2400" dirty="0"/>
              <a:t>Taxonomy</a:t>
            </a:r>
            <a:endParaRPr lang="en-US" altLang="ja-JP" dirty="0"/>
          </a:p>
        </p:txBody>
      </p:sp>
      <p:sp>
        <p:nvSpPr>
          <p:cNvPr id="77" name="TextBox 76">
            <a:extLst>
              <a:ext uri="{FF2B5EF4-FFF2-40B4-BE49-F238E27FC236}">
                <a16:creationId xmlns:a16="http://schemas.microsoft.com/office/drawing/2014/main" id="{FC7F5447-66AA-4271-99CD-D2C24C655E47}"/>
              </a:ext>
            </a:extLst>
          </p:cNvPr>
          <p:cNvSpPr txBox="1"/>
          <p:nvPr/>
        </p:nvSpPr>
        <p:spPr>
          <a:xfrm rot="16200000">
            <a:off x="8166888" y="3675752"/>
            <a:ext cx="1441420" cy="369332"/>
          </a:xfrm>
          <a:prstGeom prst="rect">
            <a:avLst/>
          </a:prstGeom>
          <a:noFill/>
        </p:spPr>
        <p:txBody>
          <a:bodyPr wrap="none">
            <a:spAutoFit/>
          </a:bodyPr>
          <a:lstStyle/>
          <a:p>
            <a:r>
              <a:rPr lang="en-US" altLang="ja-JP" sz="1800" dirty="0"/>
              <a:t>XML Schema </a:t>
            </a:r>
            <a:endParaRPr lang="ja-JP" altLang="en-US" dirty="0"/>
          </a:p>
        </p:txBody>
      </p:sp>
      <p:sp>
        <p:nvSpPr>
          <p:cNvPr id="79" name="TextBox 78">
            <a:extLst>
              <a:ext uri="{FF2B5EF4-FFF2-40B4-BE49-F238E27FC236}">
                <a16:creationId xmlns:a16="http://schemas.microsoft.com/office/drawing/2014/main" id="{F095866B-0F96-4FA3-910E-272A47DF91B7}"/>
              </a:ext>
            </a:extLst>
          </p:cNvPr>
          <p:cNvSpPr txBox="1"/>
          <p:nvPr/>
        </p:nvSpPr>
        <p:spPr>
          <a:xfrm rot="16200000">
            <a:off x="8546799" y="4729622"/>
            <a:ext cx="681597" cy="369332"/>
          </a:xfrm>
          <a:prstGeom prst="rect">
            <a:avLst/>
          </a:prstGeom>
          <a:noFill/>
        </p:spPr>
        <p:txBody>
          <a:bodyPr wrap="none">
            <a:spAutoFit/>
          </a:bodyPr>
          <a:lstStyle/>
          <a:p>
            <a:r>
              <a:rPr lang="en-US" altLang="ja-JP" sz="1800" dirty="0"/>
              <a:t>XLink</a:t>
            </a:r>
            <a:endParaRPr lang="ja-JP" altLang="en-US" dirty="0"/>
          </a:p>
        </p:txBody>
      </p:sp>
      <p:cxnSp>
        <p:nvCxnSpPr>
          <p:cNvPr id="81" name="Straight Connector 80">
            <a:extLst>
              <a:ext uri="{FF2B5EF4-FFF2-40B4-BE49-F238E27FC236}">
                <a16:creationId xmlns:a16="http://schemas.microsoft.com/office/drawing/2014/main" id="{74BCCE7C-C61A-46E1-A29F-0650672788EB}"/>
              </a:ext>
            </a:extLst>
          </p:cNvPr>
          <p:cNvCxnSpPr>
            <a:cxnSpLocks/>
          </p:cNvCxnSpPr>
          <p:nvPr/>
        </p:nvCxnSpPr>
        <p:spPr>
          <a:xfrm>
            <a:off x="32076" y="4516956"/>
            <a:ext cx="9026329" cy="504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pic>
        <p:nvPicPr>
          <p:cNvPr id="50" name="WordPictureWatermark203135627" descr="XII-LetterheadA4grey6">
            <a:extLst>
              <a:ext uri="{FF2B5EF4-FFF2-40B4-BE49-F238E27FC236}">
                <a16:creationId xmlns:a16="http://schemas.microsoft.com/office/drawing/2014/main" id="{E178E64B-D7B4-48F6-9E5B-ED042BEA4F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89" t="2702" r="74103" b="90617"/>
          <a:stretch/>
        </p:blipFill>
        <p:spPr bwMode="auto">
          <a:xfrm>
            <a:off x="-2350" y="6165304"/>
            <a:ext cx="1464568" cy="673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37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ダイアグラム&#10;&#10;自動的に生成された説明">
            <a:extLst>
              <a:ext uri="{FF2B5EF4-FFF2-40B4-BE49-F238E27FC236}">
                <a16:creationId xmlns:a16="http://schemas.microsoft.com/office/drawing/2014/main" id="{5039A76A-C4F4-8D43-9B08-3B4CC6028C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1047"/>
            <a:ext cx="9144000" cy="5776305"/>
          </a:xfrm>
          <a:prstGeom prst="rect">
            <a:avLst/>
          </a:prstGeom>
        </p:spPr>
      </p:pic>
      <p:pic>
        <p:nvPicPr>
          <p:cNvPr id="7" name="Picture 2" descr="XBRL">
            <a:extLst>
              <a:ext uri="{FF2B5EF4-FFF2-40B4-BE49-F238E27FC236}">
                <a16:creationId xmlns:a16="http://schemas.microsoft.com/office/drawing/2014/main" id="{BDD39A74-8E3D-D146-807C-45A5EF619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5220" y="6274985"/>
            <a:ext cx="1299564" cy="538391"/>
          </a:xfrm>
          <a:prstGeom prst="rect">
            <a:avLst/>
          </a:prstGeom>
          <a:noFill/>
          <a:extLst>
            <a:ext uri="{909E8E84-426E-40DD-AFC4-6F175D3DCCD1}">
              <a14:hiddenFill xmlns:a14="http://schemas.microsoft.com/office/drawing/2010/main">
                <a:solidFill>
                  <a:srgbClr val="FFFFFF"/>
                </a:solidFill>
              </a14:hiddenFill>
            </a:ext>
          </a:extLst>
        </p:spPr>
      </p:pic>
      <p:sp>
        <p:nvSpPr>
          <p:cNvPr id="12" name="タイトル 11">
            <a:extLst>
              <a:ext uri="{FF2B5EF4-FFF2-40B4-BE49-F238E27FC236}">
                <a16:creationId xmlns:a16="http://schemas.microsoft.com/office/drawing/2014/main" id="{203B313E-3D07-4C42-B754-66AD69F0085E}"/>
              </a:ext>
            </a:extLst>
          </p:cNvPr>
          <p:cNvSpPr>
            <a:spLocks noGrp="1"/>
          </p:cNvSpPr>
          <p:nvPr>
            <p:ph type="title"/>
          </p:nvPr>
        </p:nvSpPr>
        <p:spPr/>
        <p:txBody>
          <a:bodyPr/>
          <a:lstStyle/>
          <a:p>
            <a:r>
              <a:rPr lang="en-US" altLang="ja-JP" dirty="0"/>
              <a:t>Extensibility and Comparability (contd.)</a:t>
            </a:r>
            <a:r>
              <a:rPr lang="ja-JP" altLang="en-US"/>
              <a:t>　</a:t>
            </a:r>
          </a:p>
        </p:txBody>
      </p:sp>
      <p:sp>
        <p:nvSpPr>
          <p:cNvPr id="14" name="正方形/長方形 4">
            <a:extLst>
              <a:ext uri="{FF2B5EF4-FFF2-40B4-BE49-F238E27FC236}">
                <a16:creationId xmlns:a16="http://schemas.microsoft.com/office/drawing/2014/main" id="{76A6868E-FA0E-AA4B-A858-0D10F67660CA}"/>
              </a:ext>
            </a:extLst>
          </p:cNvPr>
          <p:cNvSpPr/>
          <p:nvPr/>
        </p:nvSpPr>
        <p:spPr>
          <a:xfrm>
            <a:off x="8388425" y="0"/>
            <a:ext cx="755576"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-1</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76362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ダイアグラム&#10;&#10;自動的に生成された説明">
            <a:extLst>
              <a:ext uri="{FF2B5EF4-FFF2-40B4-BE49-F238E27FC236}">
                <a16:creationId xmlns:a16="http://schemas.microsoft.com/office/drawing/2014/main" id="{A3D0FA60-C0A2-694D-8C5C-CC201EA8A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5" y="0"/>
            <a:ext cx="9129010" cy="6858000"/>
          </a:xfrm>
          <a:prstGeom prst="rect">
            <a:avLst/>
          </a:prstGeom>
        </p:spPr>
      </p:pic>
      <p:pic>
        <p:nvPicPr>
          <p:cNvPr id="7" name="Picture 2" descr="XBRL">
            <a:extLst>
              <a:ext uri="{FF2B5EF4-FFF2-40B4-BE49-F238E27FC236}">
                <a16:creationId xmlns:a16="http://schemas.microsoft.com/office/drawing/2014/main" id="{62938BF3-8FF0-2340-9F87-32469987C2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5220" y="6274985"/>
            <a:ext cx="1299564" cy="5383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8">
            <a:extLst>
              <a:ext uri="{FF2B5EF4-FFF2-40B4-BE49-F238E27FC236}">
                <a16:creationId xmlns:a16="http://schemas.microsoft.com/office/drawing/2014/main" id="{F20A22B3-2CB5-0F4E-A7A1-1ABF332DFAC5}"/>
              </a:ext>
            </a:extLst>
          </p:cNvPr>
          <p:cNvSpPr/>
          <p:nvPr/>
        </p:nvSpPr>
        <p:spPr bwMode="gray">
          <a:xfrm>
            <a:off x="7020272" y="6570000"/>
            <a:ext cx="502920" cy="288000"/>
          </a:xfrm>
          <a:prstGeom prst="rect">
            <a:avLst/>
          </a:prstGeom>
          <a:ln>
            <a:miter lim="800000"/>
            <a:headEnd/>
            <a:tailEnd/>
          </a:ln>
        </p:spPr>
        <p:txBody>
          <a:bodyPr vert="horz" wrap="square" lIns="72000" tIns="72000" rIns="0" bIns="0" numCol="1" anchor="t" anchorCtr="0" compatLnSpc="1">
            <a:prstTxWarp prst="textNoShape">
              <a:avLst/>
            </a:prstTxWarp>
            <a:noAutofit/>
          </a:bodyPr>
          <a:lstStyle/>
          <a:p>
            <a:pPr algn="r" rtl="0" fontAlgn="base">
              <a:spcBef>
                <a:spcPct val="40000"/>
              </a:spcBef>
              <a:spcAft>
                <a:spcPct val="0"/>
              </a:spcAft>
            </a:pPr>
            <a:fld id="{358FC8E3-FE67-4452-9F4E-9A47A20D0542}" type="slidenum">
              <a:rPr lang="en-GB" sz="1200" kern="1200" noProof="0" smtClean="0">
                <a:solidFill>
                  <a:schemeClr val="bg1">
                    <a:lumMod val="50000"/>
                  </a:schemeClr>
                </a:solidFill>
                <a:latin typeface="Arial" pitchFamily="34" charset="0"/>
                <a:ea typeface="ＭＳ Ｐゴシック" pitchFamily="50" charset="-128"/>
                <a:cs typeface="Arial" charset="0"/>
              </a:rPr>
              <a:pPr algn="r" rtl="0" fontAlgn="base">
                <a:spcBef>
                  <a:spcPct val="40000"/>
                </a:spcBef>
                <a:spcAft>
                  <a:spcPct val="0"/>
                </a:spcAft>
              </a:pPr>
              <a:t>34</a:t>
            </a:fld>
            <a:endParaRPr lang="en-GB" sz="1200" kern="1200" dirty="0">
              <a:solidFill>
                <a:schemeClr val="bg1">
                  <a:lumMod val="50000"/>
                </a:schemeClr>
              </a:solidFill>
              <a:latin typeface="Arial" pitchFamily="34" charset="0"/>
              <a:ea typeface="ＭＳ Ｐゴシック" pitchFamily="50" charset="-128"/>
              <a:cs typeface="Arial" charset="0"/>
            </a:endParaRPr>
          </a:p>
        </p:txBody>
      </p:sp>
      <p:sp>
        <p:nvSpPr>
          <p:cNvPr id="10" name="正方形/長方形 4">
            <a:extLst>
              <a:ext uri="{FF2B5EF4-FFF2-40B4-BE49-F238E27FC236}">
                <a16:creationId xmlns:a16="http://schemas.microsoft.com/office/drawing/2014/main" id="{DE8D945E-17BB-AC48-9BF2-7092A2E15AAA}"/>
              </a:ext>
            </a:extLst>
          </p:cNvPr>
          <p:cNvSpPr/>
          <p:nvPr/>
        </p:nvSpPr>
        <p:spPr>
          <a:xfrm>
            <a:off x="8388425" y="0"/>
            <a:ext cx="755576"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-1</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60552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4">
            <a:extLst>
              <a:ext uri="{FF2B5EF4-FFF2-40B4-BE49-F238E27FC236}">
                <a16:creationId xmlns:a16="http://schemas.microsoft.com/office/drawing/2014/main" id="{14EF49A0-5985-BB4F-B018-2B97FBF6D8A7}"/>
              </a:ext>
            </a:extLst>
          </p:cNvPr>
          <p:cNvSpPr/>
          <p:nvPr/>
        </p:nvSpPr>
        <p:spPr>
          <a:xfrm>
            <a:off x="8388425" y="0"/>
            <a:ext cx="755576"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-1</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
        <p:nvSpPr>
          <p:cNvPr id="2" name="タイトル 1">
            <a:extLst>
              <a:ext uri="{FF2B5EF4-FFF2-40B4-BE49-F238E27FC236}">
                <a16:creationId xmlns:a16="http://schemas.microsoft.com/office/drawing/2014/main" id="{F1452E5A-D80E-5E43-880C-0ED477E96631}"/>
              </a:ext>
            </a:extLst>
          </p:cNvPr>
          <p:cNvSpPr>
            <a:spLocks noGrp="1"/>
          </p:cNvSpPr>
          <p:nvPr>
            <p:ph type="title"/>
          </p:nvPr>
        </p:nvSpPr>
        <p:spPr/>
        <p:txBody>
          <a:bodyPr/>
          <a:lstStyle/>
          <a:p>
            <a:r>
              <a:rPr kumimoji="1" lang="en-US" altLang="ja-JP" sz="3200" b="1" dirty="0"/>
              <a:t>XBRL Specifications</a:t>
            </a:r>
            <a:endParaRPr kumimoji="1" lang="ja-JP" altLang="en-US" sz="3200" b="1" dirty="0"/>
          </a:p>
        </p:txBody>
      </p:sp>
      <p:sp>
        <p:nvSpPr>
          <p:cNvPr id="3" name="コンテンツ プレースホルダー 2">
            <a:extLst>
              <a:ext uri="{FF2B5EF4-FFF2-40B4-BE49-F238E27FC236}">
                <a16:creationId xmlns:a16="http://schemas.microsoft.com/office/drawing/2014/main" id="{02431761-4504-6F44-A50D-9F708A0F9EA9}"/>
              </a:ext>
            </a:extLst>
          </p:cNvPr>
          <p:cNvSpPr>
            <a:spLocks noGrp="1"/>
          </p:cNvSpPr>
          <p:nvPr>
            <p:ph idx="4294967295"/>
          </p:nvPr>
        </p:nvSpPr>
        <p:spPr>
          <a:xfrm>
            <a:off x="179512" y="692696"/>
            <a:ext cx="4732338" cy="5761038"/>
          </a:xfrm>
          <a:prstGeom prst="rect">
            <a:avLst/>
          </a:prstGeom>
        </p:spPr>
        <p:txBody>
          <a:bodyPr/>
          <a:lstStyle/>
          <a:p>
            <a:pPr marL="0" indent="0" fontAlgn="base">
              <a:lnSpc>
                <a:spcPts val="1600"/>
              </a:lnSpc>
              <a:spcBef>
                <a:spcPts val="0"/>
              </a:spcBef>
              <a:buNone/>
            </a:pPr>
            <a:r>
              <a:rPr lang="en-US" altLang="ja-JP" sz="1600" dirty="0">
                <a:solidFill>
                  <a:schemeClr val="tx1">
                    <a:lumMod val="50000"/>
                    <a:lumOff val="50000"/>
                  </a:schemeClr>
                </a:solidFill>
              </a:rPr>
              <a:t>An XBRL taxonomy defines the reporting concepts that may be used in instance documents and can also provide a wide range of structured meta-data about the concepts and how they should be used. </a:t>
            </a:r>
          </a:p>
          <a:p>
            <a:pPr marL="0" indent="0" fontAlgn="base">
              <a:lnSpc>
                <a:spcPts val="1600"/>
              </a:lnSpc>
              <a:spcBef>
                <a:spcPts val="0"/>
              </a:spcBef>
              <a:buNone/>
            </a:pPr>
            <a:r>
              <a:rPr lang="en-US" altLang="ja-JP" sz="1600" dirty="0"/>
              <a:t>Meta-data that can be defined using the core specifications include:</a:t>
            </a:r>
          </a:p>
          <a:p>
            <a:pPr marL="0" indent="0" fontAlgn="base">
              <a:lnSpc>
                <a:spcPts val="1600"/>
              </a:lnSpc>
              <a:spcBef>
                <a:spcPts val="400"/>
              </a:spcBef>
              <a:buNone/>
            </a:pPr>
            <a:r>
              <a:rPr lang="en-US" altLang="ja-JP" sz="2400" b="1" dirty="0"/>
              <a:t>Labels</a:t>
            </a:r>
            <a:r>
              <a:rPr lang="en-US" altLang="ja-JP" sz="1400" dirty="0"/>
              <a:t> </a:t>
            </a:r>
            <a:r>
              <a:rPr lang="en-US" altLang="ja-JP" sz="1600" dirty="0"/>
              <a:t>Taxonomies can provide a variety of different labels. For example, "standard labels" provide a general- purpose label for a concept, whereas "documentation labels" can provide a more verbose description defining the purpose of the concept. All labels can be provided in multiple languages.</a:t>
            </a:r>
          </a:p>
          <a:p>
            <a:pPr marL="0" indent="0" fontAlgn="base">
              <a:lnSpc>
                <a:spcPts val="1600"/>
              </a:lnSpc>
              <a:spcBef>
                <a:spcPts val="400"/>
              </a:spcBef>
              <a:buNone/>
            </a:pPr>
            <a:r>
              <a:rPr lang="en-US" altLang="ja-JP" sz="2400" b="1" dirty="0"/>
              <a:t>References</a:t>
            </a:r>
            <a:r>
              <a:rPr lang="en-US" altLang="ja-JP" sz="1400" b="1" dirty="0"/>
              <a:t> </a:t>
            </a:r>
            <a:r>
              <a:rPr lang="en-US" altLang="ja-JP" sz="1600" dirty="0"/>
              <a:t>References provide structured meta-data, which can be used to provide links to authoritative reference material containing concept definitions.</a:t>
            </a:r>
          </a:p>
          <a:p>
            <a:pPr marL="0" indent="0" fontAlgn="base">
              <a:lnSpc>
                <a:spcPts val="1600"/>
              </a:lnSpc>
              <a:spcBef>
                <a:spcPts val="400"/>
              </a:spcBef>
              <a:buNone/>
            </a:pPr>
            <a:r>
              <a:rPr lang="en-US" altLang="ja-JP" sz="2400" b="1" dirty="0"/>
              <a:t>Hierarchies</a:t>
            </a:r>
            <a:r>
              <a:rPr lang="en-US" altLang="ja-JP" sz="1400" dirty="0"/>
              <a:t> </a:t>
            </a:r>
            <a:r>
              <a:rPr lang="en-US" altLang="ja-JP" sz="1600" dirty="0"/>
              <a:t>Concepts can be arranged into hierarchies that provide an organized presentation of concepts in the taxonomy (presentation relationships) or that capture certain arithmetic relationships between them (calculation relationships).</a:t>
            </a:r>
          </a:p>
          <a:p>
            <a:pPr marL="0" indent="0" fontAlgn="base">
              <a:lnSpc>
                <a:spcPts val="1600"/>
              </a:lnSpc>
              <a:spcBef>
                <a:spcPts val="400"/>
              </a:spcBef>
              <a:buNone/>
            </a:pPr>
            <a:r>
              <a:rPr lang="en-US" altLang="ja-JP" sz="2400" b="1" dirty="0"/>
              <a:t>Dimensions</a:t>
            </a:r>
            <a:r>
              <a:rPr lang="en-US" altLang="ja-JP" sz="1400" dirty="0"/>
              <a:t> </a:t>
            </a:r>
            <a:r>
              <a:rPr lang="en-US" altLang="ja-JP" sz="1600" dirty="0"/>
              <a:t>Taxonomies can use the specification to define hierarchies of dimensions that can be associated with concepts in order to report multi-dimensional data. Meta-data is primarily contained in linkbases, which form part of the taxonomy:</a:t>
            </a:r>
            <a:endParaRPr lang="en-US" altLang="ja-JP" sz="1400" dirty="0"/>
          </a:p>
        </p:txBody>
      </p:sp>
      <p:sp>
        <p:nvSpPr>
          <p:cNvPr id="5" name="コンテンツ プレースホルダー 2">
            <a:extLst>
              <a:ext uri="{FF2B5EF4-FFF2-40B4-BE49-F238E27FC236}">
                <a16:creationId xmlns:a16="http://schemas.microsoft.com/office/drawing/2014/main" id="{72B12D3B-1DE4-F941-8EC7-F6A8A3E5A2C7}"/>
              </a:ext>
            </a:extLst>
          </p:cNvPr>
          <p:cNvSpPr txBox="1">
            <a:spLocks/>
          </p:cNvSpPr>
          <p:nvPr/>
        </p:nvSpPr>
        <p:spPr>
          <a:xfrm>
            <a:off x="4788024" y="692696"/>
            <a:ext cx="4176464" cy="5760640"/>
          </a:xfrm>
          <a:prstGeom prst="rect">
            <a:avLst/>
          </a:prstGeom>
        </p:spPr>
        <p:txBody>
          <a:bodyPr/>
          <a:lstStyle>
            <a:lvl1pPr marL="0" indent="0" algn="l" defTabSz="914400" rtl="0" eaLnBrk="1" latinLnBrk="0" hangingPunct="1">
              <a:spcBef>
                <a:spcPct val="20000"/>
              </a:spcBef>
              <a:buFontTx/>
              <a:buNone/>
              <a:defRPr kumimoji="1"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fontAlgn="base">
              <a:lnSpc>
                <a:spcPts val="1600"/>
              </a:lnSpc>
              <a:spcBef>
                <a:spcPts val="0"/>
              </a:spcBef>
            </a:pPr>
            <a:r>
              <a:rPr lang="en-US" altLang="ja-JP" sz="2400" b="1" dirty="0"/>
              <a:t>Linkbase</a:t>
            </a:r>
            <a:r>
              <a:rPr lang="en-US" altLang="ja-JP" sz="1400" dirty="0"/>
              <a:t> </a:t>
            </a:r>
            <a:r>
              <a:rPr lang="en-US" altLang="ja-JP" sz="1600" dirty="0"/>
              <a:t>A linkbase is an XML document that defines relationships using the W3C's XLink standard. Relationships are typically between concepts and other concepts, or between concepts and other resources such as labels. A number of additional specifications have been developed in order to further enhance the ability of XBRL to define and manage reporting requirements.</a:t>
            </a:r>
          </a:p>
          <a:p>
            <a:pPr fontAlgn="base">
              <a:lnSpc>
                <a:spcPts val="2600"/>
              </a:lnSpc>
            </a:pPr>
            <a:r>
              <a:rPr lang="en-US" altLang="ja-JP" sz="2400" b="1" dirty="0">
                <a:solidFill>
                  <a:schemeClr val="tx2">
                    <a:lumMod val="60000"/>
                    <a:lumOff val="40000"/>
                  </a:schemeClr>
                </a:solidFill>
              </a:rPr>
              <a:t>Internationalization and Translations</a:t>
            </a:r>
          </a:p>
          <a:p>
            <a:pPr fontAlgn="base">
              <a:lnSpc>
                <a:spcPts val="1600"/>
              </a:lnSpc>
              <a:spcBef>
                <a:spcPts val="400"/>
              </a:spcBef>
            </a:pPr>
            <a:r>
              <a:rPr lang="en-US" altLang="ja-JP" sz="1600" dirty="0"/>
              <a:t>XBRL is an international standard and has been designed from the outset to support multiple languages and localized characters. All components in XBRL can be labelled in multiple languages, and the use of the linkbase mechanism makes it easy for third parties to define their own translations of taxonomies</a:t>
            </a:r>
          </a:p>
          <a:p>
            <a:pPr fontAlgn="base"/>
            <a:r>
              <a:rPr lang="en-US" altLang="ja-JP" sz="2400" b="1" dirty="0">
                <a:solidFill>
                  <a:srgbClr val="FF0000"/>
                </a:solidFill>
              </a:rPr>
              <a:t>Business rules validation</a:t>
            </a:r>
          </a:p>
          <a:p>
            <a:pPr fontAlgn="base">
              <a:lnSpc>
                <a:spcPts val="1600"/>
              </a:lnSpc>
              <a:spcBef>
                <a:spcPts val="400"/>
              </a:spcBef>
            </a:pPr>
            <a:r>
              <a:rPr lang="en-US" altLang="ja-JP" sz="1600" dirty="0"/>
              <a:t>Reporting requirements often translate into business rules to which all reports are expected to conform. XBRL makes it possible for many of these rules to be defined and published in a standard format.</a:t>
            </a:r>
          </a:p>
        </p:txBody>
      </p:sp>
      <p:sp>
        <p:nvSpPr>
          <p:cNvPr id="6" name="テキスト ボックス 5">
            <a:extLst>
              <a:ext uri="{FF2B5EF4-FFF2-40B4-BE49-F238E27FC236}">
                <a16:creationId xmlns:a16="http://schemas.microsoft.com/office/drawing/2014/main" id="{9E3A5BA4-9360-3942-A0A6-BB122867BE3F}"/>
              </a:ext>
            </a:extLst>
          </p:cNvPr>
          <p:cNvSpPr txBox="1"/>
          <p:nvPr/>
        </p:nvSpPr>
        <p:spPr>
          <a:xfrm>
            <a:off x="274784" y="6423139"/>
            <a:ext cx="7023398" cy="246221"/>
          </a:xfrm>
          <a:prstGeom prst="rect">
            <a:avLst/>
          </a:prstGeom>
          <a:noFill/>
        </p:spPr>
        <p:txBody>
          <a:bodyPr wrap="none" lIns="0" tIns="0" rIns="0" bIns="0" rtlCol="0">
            <a:spAutoFit/>
          </a:bodyPr>
          <a:lstStyle/>
          <a:p>
            <a:pPr fontAlgn="base"/>
            <a:r>
              <a:rPr kumimoji="1" lang="en-US" altLang="ja-JP" sz="1200" dirty="0"/>
              <a:t>Source: </a:t>
            </a:r>
            <a:r>
              <a:rPr lang="en-US" altLang="ja-JP" sz="1600" dirty="0"/>
              <a:t>Defining Reporting Requirements </a:t>
            </a:r>
            <a:r>
              <a:rPr lang="en-US" altLang="ja-JP" sz="1200" dirty="0"/>
              <a:t>https://specifications.xbrl.org/reporting-requirements.html</a:t>
            </a:r>
            <a:endParaRPr kumimoji="1" lang="ja-JP" altLang="en-US" sz="1200" dirty="0"/>
          </a:p>
        </p:txBody>
      </p:sp>
      <p:pic>
        <p:nvPicPr>
          <p:cNvPr id="8" name="Picture 2" descr="XBRL">
            <a:extLst>
              <a:ext uri="{FF2B5EF4-FFF2-40B4-BE49-F238E27FC236}">
                <a16:creationId xmlns:a16="http://schemas.microsoft.com/office/drawing/2014/main" id="{441A06EF-1851-42AB-BC4B-2DD807067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5220" y="6274985"/>
            <a:ext cx="1299564" cy="538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6434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WordPictureWatermark203135627" descr="XII-LetterheadA4grey6">
            <a:extLst>
              <a:ext uri="{FF2B5EF4-FFF2-40B4-BE49-F238E27FC236}">
                <a16:creationId xmlns:a16="http://schemas.microsoft.com/office/drawing/2014/main" id="{206E794D-CF1F-4A87-BD6A-6C94A9A3E27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89" t="2702" r="74103" b="90617"/>
          <a:stretch/>
        </p:blipFill>
        <p:spPr bwMode="auto">
          <a:xfrm>
            <a:off x="7679432" y="6174351"/>
            <a:ext cx="1464568" cy="673881"/>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4">
            <a:extLst>
              <a:ext uri="{FF2B5EF4-FFF2-40B4-BE49-F238E27FC236}">
                <a16:creationId xmlns:a16="http://schemas.microsoft.com/office/drawing/2014/main" id="{BBADCE47-2821-44E0-BB4B-3F1A314CAE8A}"/>
              </a:ext>
            </a:extLst>
          </p:cNvPr>
          <p:cNvSpPr/>
          <p:nvPr/>
        </p:nvSpPr>
        <p:spPr>
          <a:xfrm>
            <a:off x="8388425" y="0"/>
            <a:ext cx="755576"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-1</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8FEB22BE-B21C-4A58-8F39-52112FB429DB}"/>
              </a:ext>
            </a:extLst>
          </p:cNvPr>
          <p:cNvSpPr>
            <a:spLocks noGrp="1"/>
          </p:cNvSpPr>
          <p:nvPr>
            <p:ph type="title"/>
          </p:nvPr>
        </p:nvSpPr>
        <p:spPr/>
        <p:txBody>
          <a:bodyPr/>
          <a:lstStyle/>
          <a:p>
            <a:r>
              <a:rPr kumimoji="1" lang="en-US" altLang="ja-JP" dirty="0"/>
              <a:t>Formula Overview</a:t>
            </a:r>
            <a:endParaRPr kumimoji="1" lang="ja-JP" altLang="en-US" dirty="0"/>
          </a:p>
        </p:txBody>
      </p:sp>
      <p:pic>
        <p:nvPicPr>
          <p:cNvPr id="4" name="Picture 3">
            <a:extLst>
              <a:ext uri="{FF2B5EF4-FFF2-40B4-BE49-F238E27FC236}">
                <a16:creationId xmlns:a16="http://schemas.microsoft.com/office/drawing/2014/main" id="{9F2F081B-3C57-42AE-897A-F2569302E9A2}"/>
              </a:ext>
            </a:extLst>
          </p:cNvPr>
          <p:cNvPicPr>
            <a:picLocks noChangeAspect="1"/>
          </p:cNvPicPr>
          <p:nvPr/>
        </p:nvPicPr>
        <p:blipFill>
          <a:blip r:embed="rId3"/>
          <a:stretch>
            <a:fillRect/>
          </a:stretch>
        </p:blipFill>
        <p:spPr>
          <a:xfrm>
            <a:off x="256952" y="620688"/>
            <a:ext cx="4620270" cy="2619741"/>
          </a:xfrm>
          <a:prstGeom prst="rect">
            <a:avLst/>
          </a:prstGeom>
        </p:spPr>
      </p:pic>
      <p:sp>
        <p:nvSpPr>
          <p:cNvPr id="6" name="TextBox 5">
            <a:extLst>
              <a:ext uri="{FF2B5EF4-FFF2-40B4-BE49-F238E27FC236}">
                <a16:creationId xmlns:a16="http://schemas.microsoft.com/office/drawing/2014/main" id="{72B4CF1A-83CC-43C5-8E9D-049144CE5B31}"/>
              </a:ext>
            </a:extLst>
          </p:cNvPr>
          <p:cNvSpPr txBox="1"/>
          <p:nvPr/>
        </p:nvSpPr>
        <p:spPr>
          <a:xfrm>
            <a:off x="4854600" y="620688"/>
            <a:ext cx="4032448" cy="3046988"/>
          </a:xfrm>
          <a:prstGeom prst="rect">
            <a:avLst/>
          </a:prstGeom>
          <a:noFill/>
        </p:spPr>
        <p:txBody>
          <a:bodyPr wrap="square">
            <a:spAutoFit/>
          </a:bodyPr>
          <a:lstStyle/>
          <a:p>
            <a:r>
              <a:rPr lang="en-US" altLang="ja-JP" sz="1600" dirty="0"/>
              <a:t>The first column has the value and existence assertions, which operate on the input XBRL instance data and provide evaluation feedback (as a boolean successful or not successful result, along with possible message detailing cause and ancillary data). </a:t>
            </a:r>
          </a:p>
          <a:p>
            <a:r>
              <a:rPr lang="en-US" altLang="ja-JP" sz="1600" dirty="0"/>
              <a:t>The right column has formula which provides a resulting output fact when it is processed, and below is consistency assertion, which is used when it is desired to compare the formula's output fact with a matching one expected in the input XBRL instance.</a:t>
            </a:r>
            <a:endParaRPr lang="ja-JP" altLang="en-US" sz="1600" dirty="0"/>
          </a:p>
        </p:txBody>
      </p:sp>
      <p:pic>
        <p:nvPicPr>
          <p:cNvPr id="8" name="Picture 7">
            <a:extLst>
              <a:ext uri="{FF2B5EF4-FFF2-40B4-BE49-F238E27FC236}">
                <a16:creationId xmlns:a16="http://schemas.microsoft.com/office/drawing/2014/main" id="{40277F4E-92BC-4A92-B80C-5281656D90B1}"/>
              </a:ext>
            </a:extLst>
          </p:cNvPr>
          <p:cNvPicPr>
            <a:picLocks noChangeAspect="1"/>
          </p:cNvPicPr>
          <p:nvPr/>
        </p:nvPicPr>
        <p:blipFill>
          <a:blip r:embed="rId4"/>
          <a:stretch>
            <a:fillRect/>
          </a:stretch>
        </p:blipFill>
        <p:spPr>
          <a:xfrm>
            <a:off x="4355976" y="3573016"/>
            <a:ext cx="4610743" cy="2600688"/>
          </a:xfrm>
          <a:prstGeom prst="rect">
            <a:avLst/>
          </a:prstGeom>
        </p:spPr>
      </p:pic>
      <p:sp>
        <p:nvSpPr>
          <p:cNvPr id="12" name="TextBox 11">
            <a:extLst>
              <a:ext uri="{FF2B5EF4-FFF2-40B4-BE49-F238E27FC236}">
                <a16:creationId xmlns:a16="http://schemas.microsoft.com/office/drawing/2014/main" id="{605E398F-8DFC-45A5-BA3D-180F9880519C}"/>
              </a:ext>
            </a:extLst>
          </p:cNvPr>
          <p:cNvSpPr txBox="1"/>
          <p:nvPr/>
        </p:nvSpPr>
        <p:spPr>
          <a:xfrm>
            <a:off x="256952" y="3658344"/>
            <a:ext cx="4206528" cy="646331"/>
          </a:xfrm>
          <a:prstGeom prst="rect">
            <a:avLst/>
          </a:prstGeom>
          <a:noFill/>
        </p:spPr>
        <p:txBody>
          <a:bodyPr wrap="square">
            <a:spAutoFit/>
          </a:bodyPr>
          <a:lstStyle/>
          <a:p>
            <a:r>
              <a:rPr lang="en-US" altLang="ja-JP" dirty="0"/>
              <a:t>Simple examples of each of these four models</a:t>
            </a:r>
            <a:endParaRPr lang="ja-JP" altLang="en-US" dirty="0"/>
          </a:p>
        </p:txBody>
      </p:sp>
      <p:sp>
        <p:nvSpPr>
          <p:cNvPr id="10" name="TextBox 9">
            <a:extLst>
              <a:ext uri="{FF2B5EF4-FFF2-40B4-BE49-F238E27FC236}">
                <a16:creationId xmlns:a16="http://schemas.microsoft.com/office/drawing/2014/main" id="{226945F4-ACFB-430F-A208-9B9938D25A39}"/>
              </a:ext>
            </a:extLst>
          </p:cNvPr>
          <p:cNvSpPr txBox="1"/>
          <p:nvPr/>
        </p:nvSpPr>
        <p:spPr>
          <a:xfrm>
            <a:off x="0" y="6167045"/>
            <a:ext cx="7679432" cy="584775"/>
          </a:xfrm>
          <a:prstGeom prst="rect">
            <a:avLst/>
          </a:prstGeom>
          <a:noFill/>
        </p:spPr>
        <p:txBody>
          <a:bodyPr wrap="square">
            <a:spAutoFit/>
          </a:bodyPr>
          <a:lstStyle/>
          <a:p>
            <a:r>
              <a:rPr lang="en-GB" altLang="ja-JP" sz="1600" dirty="0"/>
              <a:t>Source: https://www.xbrl.org/wgn/xbrl-formula-overview/pwd-2011-12-21/xbrl-formula-overview-wgn-pwd-2011-12-21.html</a:t>
            </a:r>
            <a:endParaRPr lang="ja-JP" altLang="en-US" sz="1600" dirty="0"/>
          </a:p>
        </p:txBody>
      </p:sp>
    </p:spTree>
    <p:extLst>
      <p:ext uri="{BB962C8B-B14F-4D97-AF65-F5344CB8AC3E}">
        <p14:creationId xmlns:p14="http://schemas.microsoft.com/office/powerpoint/2010/main" val="981361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4">
            <a:extLst>
              <a:ext uri="{FF2B5EF4-FFF2-40B4-BE49-F238E27FC236}">
                <a16:creationId xmlns:a16="http://schemas.microsoft.com/office/drawing/2014/main" id="{F626A564-0E63-4210-9C85-44611678557B}"/>
              </a:ext>
            </a:extLst>
          </p:cNvPr>
          <p:cNvSpPr/>
          <p:nvPr/>
        </p:nvSpPr>
        <p:spPr>
          <a:xfrm>
            <a:off x="8388425" y="0"/>
            <a:ext cx="755576"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
        <p:nvSpPr>
          <p:cNvPr id="4" name="Title 3">
            <a:extLst>
              <a:ext uri="{FF2B5EF4-FFF2-40B4-BE49-F238E27FC236}">
                <a16:creationId xmlns:a16="http://schemas.microsoft.com/office/drawing/2014/main" id="{05E65EAF-4844-46C8-8372-BAF8DDBD3489}"/>
              </a:ext>
            </a:extLst>
          </p:cNvPr>
          <p:cNvSpPr>
            <a:spLocks noGrp="1"/>
          </p:cNvSpPr>
          <p:nvPr>
            <p:ph type="title"/>
          </p:nvPr>
        </p:nvSpPr>
        <p:spPr/>
        <p:txBody>
          <a:bodyPr/>
          <a:lstStyle/>
          <a:p>
            <a:pPr>
              <a:lnSpc>
                <a:spcPts val="2400"/>
              </a:lnSpc>
            </a:pPr>
            <a:r>
              <a:rPr lang="en-US" altLang="ja-JP" sz="2000" dirty="0"/>
              <a:t>Things to consider before writing a standard</a:t>
            </a:r>
            <a:br>
              <a:rPr lang="en-US" altLang="ja-JP" dirty="0"/>
            </a:br>
            <a:r>
              <a:rPr lang="en-US" altLang="ja-JP" dirty="0"/>
              <a:t>Don’t climb mountain (ISO) in high heels</a:t>
            </a:r>
            <a:endParaRPr lang="ja-JP" altLang="en-US" dirty="0"/>
          </a:p>
        </p:txBody>
      </p:sp>
      <p:pic>
        <p:nvPicPr>
          <p:cNvPr id="14" name="Picture 13">
            <a:extLst>
              <a:ext uri="{FF2B5EF4-FFF2-40B4-BE49-F238E27FC236}">
                <a16:creationId xmlns:a16="http://schemas.microsoft.com/office/drawing/2014/main" id="{F9BB6334-664D-4540-B338-0E8B80D55B8F}"/>
              </a:ext>
            </a:extLst>
          </p:cNvPr>
          <p:cNvPicPr>
            <a:picLocks noChangeAspect="1"/>
          </p:cNvPicPr>
          <p:nvPr/>
        </p:nvPicPr>
        <p:blipFill>
          <a:blip r:embed="rId2"/>
          <a:stretch>
            <a:fillRect/>
          </a:stretch>
        </p:blipFill>
        <p:spPr>
          <a:xfrm>
            <a:off x="2358427" y="815402"/>
            <a:ext cx="6785574" cy="6069982"/>
          </a:xfrm>
          <a:prstGeom prst="rect">
            <a:avLst/>
          </a:prstGeom>
        </p:spPr>
      </p:pic>
      <p:sp>
        <p:nvSpPr>
          <p:cNvPr id="15" name="TextBox 14">
            <a:extLst>
              <a:ext uri="{FF2B5EF4-FFF2-40B4-BE49-F238E27FC236}">
                <a16:creationId xmlns:a16="http://schemas.microsoft.com/office/drawing/2014/main" id="{C7DCD7FD-BD78-4C53-A7D3-DF2329190F9E}"/>
              </a:ext>
            </a:extLst>
          </p:cNvPr>
          <p:cNvSpPr txBox="1"/>
          <p:nvPr/>
        </p:nvSpPr>
        <p:spPr>
          <a:xfrm>
            <a:off x="2363047" y="799102"/>
            <a:ext cx="6780953" cy="1631216"/>
          </a:xfrm>
          <a:prstGeom prst="rect">
            <a:avLst/>
          </a:prstGeom>
          <a:noFill/>
        </p:spPr>
        <p:txBody>
          <a:bodyPr wrap="square" rtlCol="0">
            <a:spAutoFit/>
          </a:bodyPr>
          <a:lstStyle/>
          <a:p>
            <a:pPr algn="l" fontAlgn="base"/>
            <a:r>
              <a:rPr lang="en-US" altLang="ja-JP" sz="2000" b="1" dirty="0">
                <a:solidFill>
                  <a:schemeClr val="bg1"/>
                </a:solidFill>
                <a:latin typeface="LiberationSerifRegular"/>
              </a:rPr>
              <a:t>Colorado hiker climbs Mount Elbert in high heels </a:t>
            </a:r>
          </a:p>
          <a:p>
            <a:pPr fontAlgn="base"/>
            <a:r>
              <a:rPr lang="en-US" altLang="ja-JP" sz="1600" dirty="0">
                <a:solidFill>
                  <a:schemeClr val="bg1"/>
                </a:solidFill>
                <a:latin typeface="LiberationSerifRegular"/>
              </a:rPr>
              <a:t>“</a:t>
            </a:r>
            <a:r>
              <a:rPr lang="en-US" altLang="ja-JP" sz="1600" dirty="0">
                <a:solidFill>
                  <a:schemeClr val="bg1"/>
                </a:solidFill>
                <a:effectLst/>
                <a:latin typeface="LiberationSerifRegular"/>
              </a:rPr>
              <a:t>A hiker in the US is proving no mountain is too tough, by throwing away her boots and replacing with a pair of heels instead. “</a:t>
            </a:r>
          </a:p>
          <a:p>
            <a:pPr algn="r" fontAlgn="base"/>
            <a:r>
              <a:rPr lang="en-US" altLang="ja-JP" sz="1200" i="0" dirty="0">
                <a:solidFill>
                  <a:schemeClr val="bg1"/>
                </a:solidFill>
                <a:effectLst/>
                <a:latin typeface="Helvetica Neue"/>
              </a:rPr>
              <a:t>Kenneth </a:t>
            </a:r>
            <a:r>
              <a:rPr lang="en-US" altLang="ja-JP" sz="1200" i="0" dirty="0" err="1">
                <a:solidFill>
                  <a:schemeClr val="bg1"/>
                </a:solidFill>
                <a:effectLst/>
                <a:latin typeface="Helvetica Neue"/>
              </a:rPr>
              <a:t>Garger</a:t>
            </a:r>
            <a:r>
              <a:rPr lang="en-US" altLang="ja-JP" sz="1200" i="0" dirty="0">
                <a:solidFill>
                  <a:schemeClr val="bg1"/>
                </a:solidFill>
                <a:effectLst/>
                <a:latin typeface="Helvetica Neue"/>
              </a:rPr>
              <a:t>, New York Post </a:t>
            </a:r>
            <a:r>
              <a:rPr lang="en-US" altLang="ja-JP" sz="1200" i="0" cap="all" dirty="0">
                <a:solidFill>
                  <a:schemeClr val="bg1"/>
                </a:solidFill>
                <a:effectLst/>
                <a:latin typeface="inherit"/>
              </a:rPr>
              <a:t>OCTOBER 23, 2020 9:24AM</a:t>
            </a:r>
            <a:endParaRPr lang="en-US" altLang="ja-JP" sz="1200" i="0" dirty="0">
              <a:solidFill>
                <a:schemeClr val="bg1"/>
              </a:solidFill>
              <a:effectLst/>
              <a:latin typeface="Helvetica Neue"/>
            </a:endParaRPr>
          </a:p>
          <a:p>
            <a:endParaRPr kumimoji="1" lang="en-US" altLang="ja-JP" dirty="0">
              <a:solidFill>
                <a:schemeClr val="bg1"/>
              </a:solidFill>
            </a:endParaRPr>
          </a:p>
          <a:p>
            <a:r>
              <a:rPr kumimoji="1" lang="en-US" altLang="ja-JP" dirty="0">
                <a:solidFill>
                  <a:schemeClr val="bg1"/>
                </a:solidFill>
              </a:rPr>
              <a:t> </a:t>
            </a:r>
            <a:endParaRPr kumimoji="1" lang="ja-JP" altLang="en-US" dirty="0">
              <a:solidFill>
                <a:schemeClr val="bg1"/>
              </a:solidFill>
            </a:endParaRPr>
          </a:p>
        </p:txBody>
      </p:sp>
      <p:pic>
        <p:nvPicPr>
          <p:cNvPr id="6" name="Picture 5">
            <a:extLst>
              <a:ext uri="{FF2B5EF4-FFF2-40B4-BE49-F238E27FC236}">
                <a16:creationId xmlns:a16="http://schemas.microsoft.com/office/drawing/2014/main" id="{45D6B870-0BD0-4607-98E0-E81E7EE103D1}"/>
              </a:ext>
            </a:extLst>
          </p:cNvPr>
          <p:cNvPicPr>
            <a:picLocks noChangeAspect="1"/>
          </p:cNvPicPr>
          <p:nvPr/>
        </p:nvPicPr>
        <p:blipFill>
          <a:blip r:embed="rId3"/>
          <a:stretch>
            <a:fillRect/>
          </a:stretch>
        </p:blipFill>
        <p:spPr>
          <a:xfrm>
            <a:off x="-36512" y="1626606"/>
            <a:ext cx="5128213" cy="5231329"/>
          </a:xfrm>
          <a:prstGeom prst="rect">
            <a:avLst/>
          </a:prstGeom>
        </p:spPr>
      </p:pic>
      <p:sp>
        <p:nvSpPr>
          <p:cNvPr id="16" name="TextBox 15">
            <a:extLst>
              <a:ext uri="{FF2B5EF4-FFF2-40B4-BE49-F238E27FC236}">
                <a16:creationId xmlns:a16="http://schemas.microsoft.com/office/drawing/2014/main" id="{8C705CEC-2348-4C1B-87E7-A21AB0A7DF0D}"/>
              </a:ext>
            </a:extLst>
          </p:cNvPr>
          <p:cNvSpPr txBox="1"/>
          <p:nvPr/>
        </p:nvSpPr>
        <p:spPr>
          <a:xfrm>
            <a:off x="19851" y="764704"/>
            <a:ext cx="2338576" cy="923330"/>
          </a:xfrm>
          <a:prstGeom prst="rect">
            <a:avLst/>
          </a:prstGeom>
          <a:noFill/>
        </p:spPr>
        <p:txBody>
          <a:bodyPr wrap="square" rtlCol="0">
            <a:spAutoFit/>
          </a:bodyPr>
          <a:lstStyle/>
          <a:p>
            <a:r>
              <a:rPr kumimoji="1" lang="en-US" altLang="ja-JP" dirty="0"/>
              <a:t>It is advisable to study history of the standard and be well prepared.</a:t>
            </a:r>
          </a:p>
        </p:txBody>
      </p:sp>
      <p:sp>
        <p:nvSpPr>
          <p:cNvPr id="19" name="TextBox 18">
            <a:extLst>
              <a:ext uri="{FF2B5EF4-FFF2-40B4-BE49-F238E27FC236}">
                <a16:creationId xmlns:a16="http://schemas.microsoft.com/office/drawing/2014/main" id="{F93E834C-8497-4588-83E5-147866F02D87}"/>
              </a:ext>
            </a:extLst>
          </p:cNvPr>
          <p:cNvSpPr txBox="1"/>
          <p:nvPr/>
        </p:nvSpPr>
        <p:spPr>
          <a:xfrm>
            <a:off x="5148064" y="5890046"/>
            <a:ext cx="3976085" cy="923330"/>
          </a:xfrm>
          <a:prstGeom prst="rect">
            <a:avLst/>
          </a:prstGeom>
          <a:noFill/>
        </p:spPr>
        <p:txBody>
          <a:bodyPr wrap="square">
            <a:spAutoFit/>
          </a:bodyPr>
          <a:lstStyle/>
          <a:p>
            <a:r>
              <a:rPr kumimoji="1" lang="en-US" altLang="ja-JP" dirty="0">
                <a:solidFill>
                  <a:schemeClr val="bg1"/>
                </a:solidFill>
              </a:rPr>
              <a:t>Even if it looks strange in the city, this is the clothes that safely reach the summit within the scheduled time</a:t>
            </a:r>
            <a:r>
              <a:rPr lang="en-US" altLang="ja-JP" dirty="0">
                <a:solidFill>
                  <a:schemeClr val="bg1"/>
                </a:solidFill>
              </a:rPr>
              <a:t>.</a:t>
            </a:r>
            <a:endParaRPr kumimoji="1" lang="ja-JP" altLang="en-US" dirty="0">
              <a:solidFill>
                <a:schemeClr val="bg1"/>
              </a:solidFill>
            </a:endParaRPr>
          </a:p>
        </p:txBody>
      </p:sp>
    </p:spTree>
    <p:extLst>
      <p:ext uri="{BB962C8B-B14F-4D97-AF65-F5344CB8AC3E}">
        <p14:creationId xmlns:p14="http://schemas.microsoft.com/office/powerpoint/2010/main" val="932334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4B6A8BD-E1CB-2E44-9D76-FF3AE6C0B748}"/>
              </a:ext>
            </a:extLst>
          </p:cNvPr>
          <p:cNvPicPr>
            <a:picLocks noChangeAspect="1"/>
          </p:cNvPicPr>
          <p:nvPr/>
        </p:nvPicPr>
        <p:blipFill>
          <a:blip r:embed="rId2"/>
          <a:stretch>
            <a:fillRect/>
          </a:stretch>
        </p:blipFill>
        <p:spPr>
          <a:xfrm>
            <a:off x="-697519" y="692696"/>
            <a:ext cx="5629560" cy="4608512"/>
          </a:xfrm>
          <a:prstGeom prst="rect">
            <a:avLst/>
          </a:prstGeom>
        </p:spPr>
      </p:pic>
      <p:sp>
        <p:nvSpPr>
          <p:cNvPr id="15" name="正方形/長方形 4">
            <a:extLst>
              <a:ext uri="{FF2B5EF4-FFF2-40B4-BE49-F238E27FC236}">
                <a16:creationId xmlns:a16="http://schemas.microsoft.com/office/drawing/2014/main" id="{EA061530-E1E7-45B7-B2FE-210A07116BA9}"/>
              </a:ext>
            </a:extLst>
          </p:cNvPr>
          <p:cNvSpPr/>
          <p:nvPr/>
        </p:nvSpPr>
        <p:spPr>
          <a:xfrm>
            <a:off x="8388425" y="0"/>
            <a:ext cx="755576"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8C583CA4-6105-49C2-85FB-9DC6A73910A5}"/>
              </a:ext>
            </a:extLst>
          </p:cNvPr>
          <p:cNvSpPr>
            <a:spLocks noGrp="1"/>
          </p:cNvSpPr>
          <p:nvPr>
            <p:ph type="title"/>
          </p:nvPr>
        </p:nvSpPr>
        <p:spPr/>
        <p:txBody>
          <a:bodyPr/>
          <a:lstStyle/>
          <a:p>
            <a:r>
              <a:rPr lang="en-US" altLang="ja-JP" sz="2800" b="1" dirty="0"/>
              <a:t>Standing on the shoulders of giants</a:t>
            </a:r>
            <a:r>
              <a:rPr lang="en-US" altLang="ja-JP" sz="2800" dirty="0"/>
              <a:t> </a:t>
            </a:r>
            <a:endParaRPr kumimoji="1" lang="ja-JP" altLang="en-US" dirty="0"/>
          </a:p>
        </p:txBody>
      </p:sp>
      <p:sp>
        <p:nvSpPr>
          <p:cNvPr id="6" name="TextBox 5">
            <a:extLst>
              <a:ext uri="{FF2B5EF4-FFF2-40B4-BE49-F238E27FC236}">
                <a16:creationId xmlns:a16="http://schemas.microsoft.com/office/drawing/2014/main" id="{C4154A45-5958-44B6-A450-2E35DFB19F92}"/>
              </a:ext>
            </a:extLst>
          </p:cNvPr>
          <p:cNvSpPr txBox="1"/>
          <p:nvPr/>
        </p:nvSpPr>
        <p:spPr>
          <a:xfrm>
            <a:off x="4283969" y="692696"/>
            <a:ext cx="4860031" cy="5932971"/>
          </a:xfrm>
          <a:prstGeom prst="rect">
            <a:avLst/>
          </a:prstGeom>
          <a:solidFill>
            <a:schemeClr val="bg1"/>
          </a:solidFill>
        </p:spPr>
        <p:txBody>
          <a:bodyPr wrap="square">
            <a:spAutoFit/>
          </a:bodyPr>
          <a:lstStyle/>
          <a:p>
            <a:pPr>
              <a:lnSpc>
                <a:spcPts val="2000"/>
              </a:lnSpc>
            </a:pPr>
            <a:r>
              <a:rPr lang="en-US" altLang="ja-JP" sz="2400" b="1" dirty="0"/>
              <a:t>Day 1</a:t>
            </a:r>
            <a:r>
              <a:rPr lang="en-US" altLang="ja-JP" dirty="0"/>
              <a:t> </a:t>
            </a:r>
            <a:r>
              <a:rPr lang="en-US" altLang="ja-JP" sz="2000" dirty="0"/>
              <a:t>Semantic modeling is defined based on following standards:  </a:t>
            </a:r>
            <a:endParaRPr lang="ja-JP" altLang="ja-JP" sz="2000" dirty="0"/>
          </a:p>
          <a:p>
            <a:pPr>
              <a:lnSpc>
                <a:spcPts val="2000"/>
              </a:lnSpc>
            </a:pPr>
            <a:r>
              <a:rPr lang="en-US" altLang="ja-JP" sz="2000" dirty="0"/>
              <a:t>1) CCS </a:t>
            </a:r>
            <a:r>
              <a:rPr lang="en-US" altLang="ja-JP" sz="1600" dirty="0"/>
              <a:t>defined in </a:t>
            </a:r>
            <a:r>
              <a:rPr lang="en-US" altLang="ja-JP" sz="2000" dirty="0"/>
              <a:t>ISO 15000-5 </a:t>
            </a:r>
            <a:r>
              <a:rPr lang="en-US" altLang="ja-JP" sz="1600" dirty="0"/>
              <a:t>Electronic Business Extensible Markup Language (ebXML) -- Part 5: </a:t>
            </a:r>
            <a:r>
              <a:rPr lang="en-US" altLang="ja-JP" sz="2000" dirty="0"/>
              <a:t>Core Components Specification (CCS)</a:t>
            </a:r>
            <a:r>
              <a:rPr lang="en-US" altLang="ja-JP" sz="1600" dirty="0"/>
              <a:t>;</a:t>
            </a:r>
            <a:endParaRPr lang="ja-JP" altLang="ja-JP" sz="2000" dirty="0"/>
          </a:p>
          <a:p>
            <a:pPr>
              <a:lnSpc>
                <a:spcPts val="2000"/>
              </a:lnSpc>
            </a:pPr>
            <a:r>
              <a:rPr lang="en-US" altLang="ja-JP" sz="2000" dirty="0"/>
              <a:t>2) Business rule definition </a:t>
            </a:r>
            <a:r>
              <a:rPr lang="en-US" altLang="ja-JP" sz="1600" dirty="0"/>
              <a:t>for Core Invoice Usage Specification (CIUS) in </a:t>
            </a:r>
            <a:r>
              <a:rPr lang="en-US" altLang="ja-JP" sz="2000" dirty="0"/>
              <a:t>EN 16931-1 Electronic Invoicing - </a:t>
            </a:r>
            <a:r>
              <a:rPr lang="en-US" altLang="ja-JP" sz="1600" dirty="0"/>
              <a:t>Semantic data model of the core elements of an electronic invoice; and</a:t>
            </a:r>
            <a:endParaRPr lang="ja-JP" altLang="ja-JP" sz="2000" dirty="0"/>
          </a:p>
          <a:p>
            <a:pPr>
              <a:lnSpc>
                <a:spcPts val="2000"/>
              </a:lnSpc>
            </a:pPr>
            <a:r>
              <a:rPr lang="en-US" altLang="ja-JP" sz="2000" dirty="0"/>
              <a:t>3) Business process modeling in UBL</a:t>
            </a:r>
          </a:p>
          <a:p>
            <a:pPr>
              <a:lnSpc>
                <a:spcPts val="2000"/>
              </a:lnSpc>
            </a:pPr>
            <a:r>
              <a:rPr lang="en-US" altLang="ja-JP" sz="2000" dirty="0"/>
              <a:t>4) Extensible Business Reporting Language (XBRL) 2.1. </a:t>
            </a:r>
            <a:r>
              <a:rPr lang="en-US" altLang="ja-JP" sz="1600" dirty="0"/>
              <a:t>Business rules can be validated using formula linkbase defined in taxonomy. </a:t>
            </a:r>
            <a:endParaRPr lang="en-US" altLang="ja-JP" sz="2000" dirty="0"/>
          </a:p>
          <a:p>
            <a:pPr>
              <a:lnSpc>
                <a:spcPts val="2000"/>
              </a:lnSpc>
            </a:pPr>
            <a:r>
              <a:rPr lang="en-US" altLang="ja-JP" sz="2400" b="1" dirty="0"/>
              <a:t>Day 2 </a:t>
            </a:r>
            <a:r>
              <a:rPr lang="en-US" altLang="ja-JP" sz="2000" dirty="0"/>
              <a:t>We are standing on the shoulders of giants and defining new standards for new business domains for </a:t>
            </a:r>
            <a:r>
              <a:rPr lang="en-US" altLang="ja-JP" sz="2000" b="1" dirty="0"/>
              <a:t>audit</a:t>
            </a:r>
            <a:r>
              <a:rPr lang="en-US" altLang="ja-JP" sz="2000" dirty="0"/>
              <a:t>.</a:t>
            </a:r>
          </a:p>
          <a:p>
            <a:pPr>
              <a:lnSpc>
                <a:spcPts val="1700"/>
              </a:lnSpc>
            </a:pPr>
            <a:endParaRPr lang="en-US" altLang="ja-JP" sz="1400" dirty="0"/>
          </a:p>
          <a:p>
            <a:pPr>
              <a:lnSpc>
                <a:spcPts val="1700"/>
              </a:lnSpc>
            </a:pPr>
            <a:r>
              <a:rPr lang="en-US" altLang="ja-JP" sz="1400" dirty="0"/>
              <a:t>NOTE Wikipedia says that it is a metaphor of </a:t>
            </a:r>
            <a:r>
              <a:rPr lang="fr-FR" altLang="ja-JP" sz="1400" dirty="0"/>
              <a:t>dwarfs</a:t>
            </a:r>
            <a:r>
              <a:rPr lang="en-US" altLang="ja-JP" sz="1400" dirty="0"/>
              <a:t> </a:t>
            </a:r>
            <a:r>
              <a:rPr lang="en-US" altLang="ja-JP" sz="1400" b="1" dirty="0"/>
              <a:t>standing on the shoulders of giants</a:t>
            </a:r>
            <a:r>
              <a:rPr lang="en-US" altLang="ja-JP" sz="1400" dirty="0"/>
              <a:t> and expresses the meaning of "</a:t>
            </a:r>
            <a:r>
              <a:rPr lang="en-US" altLang="ja-JP" sz="1400" b="1" dirty="0"/>
              <a:t>discovering truth by building on previous discoveries</a:t>
            </a:r>
            <a:r>
              <a:rPr lang="en-US" altLang="ja-JP" sz="1400" dirty="0"/>
              <a:t>". This concept has been traced to the 12th century, attributed to </a:t>
            </a:r>
            <a:r>
              <a:rPr lang="fr-FR" altLang="ja-JP" sz="1400" dirty="0"/>
              <a:t>Bernard of Chartres</a:t>
            </a:r>
            <a:r>
              <a:rPr lang="en-US" altLang="ja-JP" sz="1400" dirty="0"/>
              <a:t>. Its most familiar expression in English is by </a:t>
            </a:r>
            <a:r>
              <a:rPr lang="fr-FR" altLang="ja-JP" sz="1400" dirty="0"/>
              <a:t>Isaac Newton</a:t>
            </a:r>
            <a:r>
              <a:rPr lang="en-US" altLang="ja-JP" sz="1400" dirty="0"/>
              <a:t> in 1675: </a:t>
            </a:r>
            <a:r>
              <a:rPr lang="en-US" altLang="ja-JP" sz="1400" b="1" dirty="0"/>
              <a:t>"If I have seen further, it is by standing on the shoulders of Giants.</a:t>
            </a:r>
            <a:r>
              <a:rPr lang="en-US" altLang="ja-JP" sz="1400" dirty="0"/>
              <a:t>"</a:t>
            </a:r>
            <a:endParaRPr lang="ja-JP" altLang="ja-JP" sz="1400" dirty="0"/>
          </a:p>
        </p:txBody>
      </p:sp>
      <p:sp>
        <p:nvSpPr>
          <p:cNvPr id="10" name="TextBox 9">
            <a:extLst>
              <a:ext uri="{FF2B5EF4-FFF2-40B4-BE49-F238E27FC236}">
                <a16:creationId xmlns:a16="http://schemas.microsoft.com/office/drawing/2014/main" id="{108E6FA6-418C-43F6-AE61-B55825BEFD09}"/>
              </a:ext>
            </a:extLst>
          </p:cNvPr>
          <p:cNvSpPr txBox="1"/>
          <p:nvPr/>
        </p:nvSpPr>
        <p:spPr>
          <a:xfrm>
            <a:off x="1899618" y="877362"/>
            <a:ext cx="2396282" cy="746358"/>
          </a:xfrm>
          <a:prstGeom prst="rect">
            <a:avLst/>
          </a:prstGeom>
          <a:noFill/>
        </p:spPr>
        <p:txBody>
          <a:bodyPr wrap="square">
            <a:spAutoFit/>
          </a:bodyPr>
          <a:lstStyle/>
          <a:p>
            <a:pPr>
              <a:lnSpc>
                <a:spcPts val="1700"/>
              </a:lnSpc>
            </a:pPr>
            <a:r>
              <a:rPr lang="en-US" altLang="ja-JP" sz="1600" b="1" dirty="0"/>
              <a:t>Essential carry-on items</a:t>
            </a:r>
          </a:p>
          <a:p>
            <a:pPr>
              <a:lnSpc>
                <a:spcPts val="1700"/>
              </a:lnSpc>
            </a:pPr>
            <a:r>
              <a:rPr lang="en-US" altLang="ja-JP" sz="1600" b="1" dirty="0"/>
              <a:t>CCTS, UN/CEFACT CCL, UBL and XBRL</a:t>
            </a:r>
            <a:endParaRPr lang="ja-JP" altLang="en-US" sz="1600" b="1" dirty="0"/>
          </a:p>
        </p:txBody>
      </p:sp>
      <p:sp>
        <p:nvSpPr>
          <p:cNvPr id="12" name="TextBox 11">
            <a:extLst>
              <a:ext uri="{FF2B5EF4-FFF2-40B4-BE49-F238E27FC236}">
                <a16:creationId xmlns:a16="http://schemas.microsoft.com/office/drawing/2014/main" id="{5F733835-E683-4526-9583-4B96A7A9FEDE}"/>
              </a:ext>
            </a:extLst>
          </p:cNvPr>
          <p:cNvSpPr txBox="1"/>
          <p:nvPr/>
        </p:nvSpPr>
        <p:spPr>
          <a:xfrm>
            <a:off x="499310" y="4643844"/>
            <a:ext cx="5852948" cy="369332"/>
          </a:xfrm>
          <a:prstGeom prst="rect">
            <a:avLst/>
          </a:prstGeom>
          <a:noFill/>
        </p:spPr>
        <p:txBody>
          <a:bodyPr wrap="square">
            <a:spAutoFit/>
          </a:bodyPr>
          <a:lstStyle/>
          <a:p>
            <a:r>
              <a:rPr lang="en-US" altLang="ja-JP" dirty="0">
                <a:solidFill>
                  <a:schemeClr val="bg1"/>
                </a:solidFill>
              </a:rPr>
              <a:t>ISO 21378:2019 Audit data collection</a:t>
            </a:r>
            <a:endParaRPr lang="ja-JP" altLang="en-US" dirty="0">
              <a:solidFill>
                <a:schemeClr val="bg1"/>
              </a:solidFill>
            </a:endParaRPr>
          </a:p>
        </p:txBody>
      </p:sp>
      <p:sp>
        <p:nvSpPr>
          <p:cNvPr id="13" name="TextBox 12">
            <a:extLst>
              <a:ext uri="{FF2B5EF4-FFF2-40B4-BE49-F238E27FC236}">
                <a16:creationId xmlns:a16="http://schemas.microsoft.com/office/drawing/2014/main" id="{3607A91B-359A-4B58-85B6-0A1C75CD24C8}"/>
              </a:ext>
            </a:extLst>
          </p:cNvPr>
          <p:cNvSpPr txBox="1"/>
          <p:nvPr/>
        </p:nvSpPr>
        <p:spPr>
          <a:xfrm>
            <a:off x="2555776" y="2132856"/>
            <a:ext cx="1872208" cy="746358"/>
          </a:xfrm>
          <a:prstGeom prst="rect">
            <a:avLst/>
          </a:prstGeom>
          <a:noFill/>
        </p:spPr>
        <p:txBody>
          <a:bodyPr wrap="square">
            <a:spAutoFit/>
          </a:bodyPr>
          <a:lstStyle/>
          <a:p>
            <a:pPr>
              <a:lnSpc>
                <a:spcPts val="1700"/>
              </a:lnSpc>
            </a:pPr>
            <a:r>
              <a:rPr lang="en-US" altLang="ja-JP" sz="1600" b="1" dirty="0"/>
              <a:t>Semantic modeling as a lodge on the first day</a:t>
            </a:r>
            <a:endParaRPr lang="ja-JP" altLang="en-US" sz="1600" b="1" dirty="0"/>
          </a:p>
        </p:txBody>
      </p:sp>
    </p:spTree>
    <p:extLst>
      <p:ext uri="{BB962C8B-B14F-4D97-AF65-F5344CB8AC3E}">
        <p14:creationId xmlns:p14="http://schemas.microsoft.com/office/powerpoint/2010/main" val="2091618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B9F8C2-99AC-0E49-A22E-2DA44E1BB25B}"/>
              </a:ext>
            </a:extLst>
          </p:cNvPr>
          <p:cNvSpPr>
            <a:spLocks noGrp="1"/>
          </p:cNvSpPr>
          <p:nvPr>
            <p:ph type="title"/>
          </p:nvPr>
        </p:nvSpPr>
        <p:spPr/>
        <p:txBody>
          <a:bodyPr/>
          <a:lstStyle/>
          <a:p>
            <a:r>
              <a:rPr lang="en-US" altLang="ja-JP" b="1" dirty="0"/>
              <a:t>Industry doesn’t need to reinvent the wheel</a:t>
            </a:r>
            <a:endParaRPr kumimoji="1" lang="ja-JP" altLang="en-US" b="1" dirty="0"/>
          </a:p>
        </p:txBody>
      </p:sp>
      <p:sp>
        <p:nvSpPr>
          <p:cNvPr id="3" name="コンテンツ プレースホルダー 2">
            <a:extLst>
              <a:ext uri="{FF2B5EF4-FFF2-40B4-BE49-F238E27FC236}">
                <a16:creationId xmlns:a16="http://schemas.microsoft.com/office/drawing/2014/main" id="{2C52654A-F0FF-9143-9A1E-0AEBD712D6F6}"/>
              </a:ext>
            </a:extLst>
          </p:cNvPr>
          <p:cNvSpPr>
            <a:spLocks noGrp="1"/>
          </p:cNvSpPr>
          <p:nvPr>
            <p:ph idx="4294967295"/>
          </p:nvPr>
        </p:nvSpPr>
        <p:spPr>
          <a:xfrm>
            <a:off x="251520" y="3614738"/>
            <a:ext cx="8610356" cy="1974850"/>
          </a:xfrm>
          <a:prstGeom prst="rect">
            <a:avLst/>
          </a:prstGeom>
        </p:spPr>
        <p:txBody>
          <a:bodyPr/>
          <a:lstStyle/>
          <a:p>
            <a:pPr marL="0" indent="0">
              <a:spcBef>
                <a:spcPts val="0"/>
              </a:spcBef>
              <a:buNone/>
            </a:pPr>
            <a:r>
              <a:rPr lang="en-US" altLang="ja-JP" sz="2000" dirty="0">
                <a:solidFill>
                  <a:schemeClr val="tx1">
                    <a:lumMod val="50000"/>
                    <a:lumOff val="50000"/>
                  </a:schemeClr>
                </a:solidFill>
              </a:rPr>
              <a:t>“Trusted standards mean that </a:t>
            </a:r>
            <a:r>
              <a:rPr lang="en-US" altLang="ja-JP" sz="2000" b="1" dirty="0">
                <a:solidFill>
                  <a:schemeClr val="tx1">
                    <a:lumMod val="50000"/>
                    <a:lumOff val="50000"/>
                  </a:schemeClr>
                </a:solidFill>
              </a:rPr>
              <a:t>industry doesn’t need to reinvent the wheel</a:t>
            </a:r>
            <a:r>
              <a:rPr lang="en-US" altLang="ja-JP" sz="2000" dirty="0">
                <a:solidFill>
                  <a:schemeClr val="tx1">
                    <a:lumMod val="50000"/>
                    <a:lumOff val="50000"/>
                  </a:schemeClr>
                </a:solidFill>
              </a:rPr>
              <a:t>, that innovations will be compatible and work with existing technology, and that products and services will be trusted too. </a:t>
            </a:r>
          </a:p>
          <a:p>
            <a:pPr marL="0" indent="0">
              <a:spcBef>
                <a:spcPts val="0"/>
              </a:spcBef>
              <a:buNone/>
            </a:pPr>
            <a:r>
              <a:rPr lang="en-US" altLang="ja-JP" sz="2000" dirty="0">
                <a:solidFill>
                  <a:schemeClr val="tx1">
                    <a:lumMod val="50000"/>
                    <a:lumOff val="50000"/>
                  </a:schemeClr>
                </a:solidFill>
              </a:rPr>
              <a:t>Governments use standards as trusted solutions to complement regulation, and they give peace of mind to consumers who know they are not putting themselves or their families at risk.” </a:t>
            </a:r>
          </a:p>
          <a:p>
            <a:pPr marL="0" indent="0">
              <a:spcBef>
                <a:spcPts val="0"/>
              </a:spcBef>
              <a:buNone/>
            </a:pPr>
            <a:r>
              <a:rPr lang="en-US" altLang="ja-JP" sz="2000" dirty="0">
                <a:solidFill>
                  <a:schemeClr val="tx1">
                    <a:lumMod val="50000"/>
                    <a:lumOff val="50000"/>
                  </a:schemeClr>
                </a:solidFill>
              </a:rPr>
              <a:t>NO TRUST IN WORLD WITHOUT STANDARDS, Maria Lazarte, October 2016 (https://</a:t>
            </a:r>
            <a:r>
              <a:rPr lang="en-US" altLang="ja-JP" sz="2000" dirty="0" err="1">
                <a:solidFill>
                  <a:schemeClr val="tx1">
                    <a:lumMod val="50000"/>
                    <a:lumOff val="50000"/>
                  </a:schemeClr>
                </a:solidFill>
              </a:rPr>
              <a:t>www.iso.org</a:t>
            </a:r>
            <a:r>
              <a:rPr lang="en-US" altLang="ja-JP" sz="2000" dirty="0">
                <a:solidFill>
                  <a:schemeClr val="tx1">
                    <a:lumMod val="50000"/>
                    <a:lumOff val="50000"/>
                  </a:schemeClr>
                </a:solidFill>
              </a:rPr>
              <a:t>/news/2016/10/Ref2128.html)</a:t>
            </a:r>
            <a:endParaRPr kumimoji="1" lang="ja-JP" altLang="en-US" sz="2000" dirty="0">
              <a:solidFill>
                <a:schemeClr val="tx1">
                  <a:lumMod val="50000"/>
                  <a:lumOff val="50000"/>
                </a:schemeClr>
              </a:solidFill>
            </a:endParaRPr>
          </a:p>
        </p:txBody>
      </p:sp>
      <p:sp>
        <p:nvSpPr>
          <p:cNvPr id="4" name="テキスト ボックス 3">
            <a:extLst>
              <a:ext uri="{FF2B5EF4-FFF2-40B4-BE49-F238E27FC236}">
                <a16:creationId xmlns:a16="http://schemas.microsoft.com/office/drawing/2014/main" id="{A36018DE-25F3-DD42-9B19-E450CF41A65A}"/>
              </a:ext>
            </a:extLst>
          </p:cNvPr>
          <p:cNvSpPr txBox="1"/>
          <p:nvPr/>
        </p:nvSpPr>
        <p:spPr>
          <a:xfrm>
            <a:off x="251520" y="950639"/>
            <a:ext cx="8610356" cy="2616101"/>
          </a:xfrm>
          <a:prstGeom prst="rect">
            <a:avLst/>
          </a:prstGeom>
          <a:noFill/>
        </p:spPr>
        <p:txBody>
          <a:bodyPr wrap="square" rtlCol="0">
            <a:spAutoFit/>
          </a:bodyPr>
          <a:lstStyle/>
          <a:p>
            <a:r>
              <a:rPr lang="en-US" altLang="ja-JP" sz="2000" b="1" dirty="0"/>
              <a:t>ISO/IEC Directives, Part 2 </a:t>
            </a:r>
            <a:endParaRPr lang="en-US" altLang="ja-JP" sz="2000" dirty="0"/>
          </a:p>
          <a:p>
            <a:r>
              <a:rPr lang="en-US" altLang="ja-JP" sz="2000" b="1" dirty="0"/>
              <a:t>Principles and rules for the structure and drafting of ISO and IEC documents </a:t>
            </a:r>
            <a:endParaRPr lang="en-US" altLang="ja-JP" sz="2000" dirty="0"/>
          </a:p>
          <a:p>
            <a:r>
              <a:rPr lang="en-US" altLang="ja-JP" sz="2800" b="1" dirty="0"/>
              <a:t>5.7 Avoidance of duplication and unnecessary deviations </a:t>
            </a:r>
          </a:p>
          <a:p>
            <a:r>
              <a:rPr lang="en-US" altLang="ja-JP" sz="2000" dirty="0"/>
              <a:t>Before standardizing any item or subject</a:t>
            </a:r>
            <a:r>
              <a:rPr lang="en-US" altLang="ja-JP" sz="2800" dirty="0"/>
              <a:t>, </a:t>
            </a:r>
            <a:r>
              <a:rPr lang="en-US" altLang="ja-JP" sz="2800" b="1" dirty="0"/>
              <a:t>the writer shall determine whether an applicable standard already exists</a:t>
            </a:r>
            <a:r>
              <a:rPr lang="en-US" altLang="ja-JP" sz="2800" dirty="0"/>
              <a:t>. </a:t>
            </a:r>
          </a:p>
          <a:p>
            <a:r>
              <a:rPr lang="en-US" altLang="ja-JP" sz="2000" dirty="0"/>
              <a:t>If it is necessary to invoke a requirement that appears elsewhere, this should be done by reference, not by repetition – see Clause 10.</a:t>
            </a:r>
            <a:endParaRPr kumimoji="1" lang="ja-JP" altLang="en-US" sz="2000" dirty="0"/>
          </a:p>
        </p:txBody>
      </p:sp>
      <p:sp>
        <p:nvSpPr>
          <p:cNvPr id="5" name="正方形/長方形 4">
            <a:extLst>
              <a:ext uri="{FF2B5EF4-FFF2-40B4-BE49-F238E27FC236}">
                <a16:creationId xmlns:a16="http://schemas.microsoft.com/office/drawing/2014/main" id="{CE32ABA0-EE9E-0C4D-A71E-CCF64BE0604C}"/>
              </a:ext>
            </a:extLst>
          </p:cNvPr>
          <p:cNvSpPr/>
          <p:nvPr/>
        </p:nvSpPr>
        <p:spPr>
          <a:xfrm>
            <a:off x="8388425" y="0"/>
            <a:ext cx="755576"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62817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テキスト ボックス 32">
            <a:extLst>
              <a:ext uri="{FF2B5EF4-FFF2-40B4-BE49-F238E27FC236}">
                <a16:creationId xmlns:a16="http://schemas.microsoft.com/office/drawing/2014/main" id="{D3D7A4EF-3E78-4159-B6DE-C362CA75E0A8}"/>
              </a:ext>
            </a:extLst>
          </p:cNvPr>
          <p:cNvSpPr txBox="1"/>
          <p:nvPr/>
        </p:nvSpPr>
        <p:spPr>
          <a:xfrm>
            <a:off x="95999" y="958549"/>
            <a:ext cx="4403993" cy="454227"/>
          </a:xfrm>
          <a:prstGeom prst="rect">
            <a:avLst/>
          </a:prstGeom>
          <a:solidFill>
            <a:schemeClr val="bg1"/>
          </a:solidFill>
        </p:spPr>
        <p:txBody>
          <a:bodyPr wrap="square" rtlCol="0">
            <a:spAutoFit/>
          </a:bodyPr>
          <a:lstStyle/>
          <a:p>
            <a:r>
              <a:rPr lang="en-US" altLang="ja-JP" sz="1000" dirty="0">
                <a:latin typeface="Calibri" panose="020F0502020204030204" pitchFamily="34" charset="0"/>
                <a:cs typeface="Calibri" panose="020F0502020204030204" pitchFamily="34" charset="0"/>
              </a:rPr>
              <a:t>EUROPEAN COMMITTEE FOR STANDARDIZATION</a:t>
            </a:r>
          </a:p>
          <a:p>
            <a:pPr>
              <a:lnSpc>
                <a:spcPts val="1600"/>
              </a:lnSpc>
            </a:pPr>
            <a:r>
              <a:rPr lang="en-US" altLang="ja-JP" sz="1600" dirty="0">
                <a:latin typeface="Calibri" panose="020F0502020204030204" pitchFamily="34" charset="0"/>
                <a:cs typeface="Calibri" panose="020F0502020204030204" pitchFamily="34" charset="0"/>
              </a:rPr>
              <a:t>CEN: COMITÉ EUROPÉEN DE NORMALISATION</a:t>
            </a:r>
            <a:endParaRPr kumimoji="1" lang="ja-JP" altLang="en-US" sz="1600" dirty="0">
              <a:latin typeface="Calibri" panose="020F0502020204030204" pitchFamily="34" charset="0"/>
              <a:cs typeface="Calibri" panose="020F0502020204030204" pitchFamily="34" charset="0"/>
            </a:endParaRPr>
          </a:p>
        </p:txBody>
      </p:sp>
      <p:sp>
        <p:nvSpPr>
          <p:cNvPr id="176" name="テキスト ボックス 44">
            <a:extLst>
              <a:ext uri="{FF2B5EF4-FFF2-40B4-BE49-F238E27FC236}">
                <a16:creationId xmlns:a16="http://schemas.microsoft.com/office/drawing/2014/main" id="{69928A58-DC9E-4E1D-B568-F3D10DDF2244}"/>
              </a:ext>
            </a:extLst>
          </p:cNvPr>
          <p:cNvSpPr txBox="1"/>
          <p:nvPr/>
        </p:nvSpPr>
        <p:spPr>
          <a:xfrm>
            <a:off x="95999" y="3140968"/>
            <a:ext cx="1035339" cy="413190"/>
          </a:xfrm>
          <a:prstGeom prst="rect">
            <a:avLst/>
          </a:prstGeom>
          <a:solidFill>
            <a:schemeClr val="bg1"/>
          </a:solidFill>
        </p:spPr>
        <p:txBody>
          <a:bodyPr wrap="none" lIns="36000" tIns="0" rIns="36000" bIns="0" rtlCol="0">
            <a:spAutoFit/>
          </a:bodyPr>
          <a:lstStyle/>
          <a:p>
            <a:pPr>
              <a:lnSpc>
                <a:spcPts val="1600"/>
              </a:lnSpc>
            </a:pPr>
            <a:r>
              <a:rPr kumimoji="1" lang="en-US" altLang="ja-JP" sz="1600" dirty="0">
                <a:latin typeface="Calibri" panose="020F0502020204030204" pitchFamily="34" charset="0"/>
                <a:cs typeface="Calibri" panose="020F0502020204030204" pitchFamily="34" charset="0"/>
              </a:rPr>
              <a:t>UNECE</a:t>
            </a:r>
          </a:p>
          <a:p>
            <a:pPr>
              <a:lnSpc>
                <a:spcPts val="1600"/>
              </a:lnSpc>
            </a:pPr>
            <a:r>
              <a:rPr kumimoji="1" lang="en-US" altLang="ja-JP" sz="1600" dirty="0">
                <a:latin typeface="Calibri" panose="020F0502020204030204" pitchFamily="34" charset="0"/>
                <a:cs typeface="Calibri" panose="020F0502020204030204" pitchFamily="34" charset="0"/>
              </a:rPr>
              <a:t>UN/CEFACT</a:t>
            </a:r>
            <a:endParaRPr kumimoji="1" lang="ja-JP" altLang="en-US" sz="1600" dirty="0">
              <a:latin typeface="Calibri" panose="020F0502020204030204" pitchFamily="34" charset="0"/>
              <a:cs typeface="Calibri" panose="020F0502020204030204" pitchFamily="34" charset="0"/>
            </a:endParaRPr>
          </a:p>
        </p:txBody>
      </p:sp>
      <p:sp>
        <p:nvSpPr>
          <p:cNvPr id="180" name="テキスト ボックス 60">
            <a:extLst>
              <a:ext uri="{FF2B5EF4-FFF2-40B4-BE49-F238E27FC236}">
                <a16:creationId xmlns:a16="http://schemas.microsoft.com/office/drawing/2014/main" id="{AC8E1E97-E406-4C3C-B640-C21B1AF5B00F}"/>
              </a:ext>
            </a:extLst>
          </p:cNvPr>
          <p:cNvSpPr txBox="1"/>
          <p:nvPr/>
        </p:nvSpPr>
        <p:spPr>
          <a:xfrm>
            <a:off x="95999" y="3861048"/>
            <a:ext cx="354832" cy="246221"/>
          </a:xfrm>
          <a:prstGeom prst="rect">
            <a:avLst/>
          </a:prstGeom>
          <a:solidFill>
            <a:schemeClr val="bg1"/>
          </a:solidFill>
        </p:spPr>
        <p:txBody>
          <a:bodyPr wrap="none" lIns="36000" tIns="0" rIns="36000" bIns="0" rtlCol="0">
            <a:spAutoFit/>
          </a:bodyPr>
          <a:lstStyle/>
          <a:p>
            <a:r>
              <a:rPr kumimoji="1" lang="en-US" altLang="ja-JP" sz="1600" dirty="0">
                <a:latin typeface="Calibri" panose="020F0502020204030204" pitchFamily="34" charset="0"/>
                <a:cs typeface="Calibri" panose="020F0502020204030204" pitchFamily="34" charset="0"/>
              </a:rPr>
              <a:t>ISO</a:t>
            </a:r>
            <a:endParaRPr kumimoji="1" lang="ja-JP" altLang="en-US" sz="1600" dirty="0">
              <a:latin typeface="Calibri" panose="020F0502020204030204" pitchFamily="34" charset="0"/>
              <a:cs typeface="Calibri" panose="020F0502020204030204" pitchFamily="34" charset="0"/>
            </a:endParaRPr>
          </a:p>
        </p:txBody>
      </p:sp>
      <p:sp>
        <p:nvSpPr>
          <p:cNvPr id="187" name="テキスト ボックス 61">
            <a:extLst>
              <a:ext uri="{FF2B5EF4-FFF2-40B4-BE49-F238E27FC236}">
                <a16:creationId xmlns:a16="http://schemas.microsoft.com/office/drawing/2014/main" id="{05B88596-9D88-4766-A723-CEB8FD8951C0}"/>
              </a:ext>
            </a:extLst>
          </p:cNvPr>
          <p:cNvSpPr txBox="1"/>
          <p:nvPr/>
        </p:nvSpPr>
        <p:spPr>
          <a:xfrm>
            <a:off x="5220650" y="4459633"/>
            <a:ext cx="3024867" cy="169277"/>
          </a:xfrm>
          <a:prstGeom prst="rect">
            <a:avLst/>
          </a:prstGeom>
          <a:solidFill>
            <a:schemeClr val="bg1"/>
          </a:solidFill>
        </p:spPr>
        <p:txBody>
          <a:bodyPr wrap="none" lIns="0" tIns="0" rIns="0" bIns="0" rtlCol="0">
            <a:spAutoFit/>
          </a:bodyPr>
          <a:lstStyle/>
          <a:p>
            <a:r>
              <a:rPr lang="en-US" altLang="ja-JP" sz="1100" b="1" cap="all" dirty="0">
                <a:solidFill>
                  <a:srgbClr val="333333"/>
                </a:solidFill>
                <a:latin typeface="Calibri" panose="020F0502020204030204" pitchFamily="34" charset="0"/>
                <a:cs typeface="Calibri" panose="020F0502020204030204" pitchFamily="34" charset="0"/>
              </a:rPr>
              <a:t>ISO/IEC 19845:2015 </a:t>
            </a:r>
            <a:r>
              <a:rPr lang="en-US" altLang="ja-JP" sz="1050" dirty="0">
                <a:latin typeface="Calibri" panose="020F0502020204030204" pitchFamily="34" charset="0"/>
                <a:cs typeface="Calibri" panose="020F0502020204030204" pitchFamily="34" charset="0"/>
              </a:rPr>
              <a:t>Universal Business Language</a:t>
            </a:r>
            <a:r>
              <a:rPr lang="en-US" altLang="ja-JP" sz="1050" b="1" dirty="0">
                <a:solidFill>
                  <a:srgbClr val="333333"/>
                </a:solidFill>
                <a:latin typeface="Calibri" panose="020F0502020204030204" pitchFamily="34" charset="0"/>
                <a:cs typeface="Calibri" panose="020F0502020204030204" pitchFamily="34" charset="0"/>
              </a:rPr>
              <a:t> v2.1</a:t>
            </a:r>
          </a:p>
        </p:txBody>
      </p:sp>
      <p:cxnSp>
        <p:nvCxnSpPr>
          <p:cNvPr id="199" name="直線コネクタ 95">
            <a:extLst>
              <a:ext uri="{FF2B5EF4-FFF2-40B4-BE49-F238E27FC236}">
                <a16:creationId xmlns:a16="http://schemas.microsoft.com/office/drawing/2014/main" id="{C9501CA0-9821-420C-AA4A-08EAA4FE728F}"/>
              </a:ext>
            </a:extLst>
          </p:cNvPr>
          <p:cNvCxnSpPr>
            <a:cxnSpLocks/>
          </p:cNvCxnSpPr>
          <p:nvPr/>
        </p:nvCxnSpPr>
        <p:spPr>
          <a:xfrm>
            <a:off x="329972" y="818696"/>
            <a:ext cx="72000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0" name="円/楕円 97">
            <a:extLst>
              <a:ext uri="{FF2B5EF4-FFF2-40B4-BE49-F238E27FC236}">
                <a16:creationId xmlns:a16="http://schemas.microsoft.com/office/drawing/2014/main" id="{98B9F319-D99C-434C-9E83-D94AA70C8023}"/>
              </a:ext>
            </a:extLst>
          </p:cNvPr>
          <p:cNvSpPr>
            <a:spLocks noChangeAspect="1"/>
          </p:cNvSpPr>
          <p:nvPr/>
        </p:nvSpPr>
        <p:spPr>
          <a:xfrm>
            <a:off x="2783627" y="744212"/>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203" name="円/楕円 98">
            <a:extLst>
              <a:ext uri="{FF2B5EF4-FFF2-40B4-BE49-F238E27FC236}">
                <a16:creationId xmlns:a16="http://schemas.microsoft.com/office/drawing/2014/main" id="{60B6A1C4-9796-4A23-A37B-313DCB5FF2D3}"/>
              </a:ext>
            </a:extLst>
          </p:cNvPr>
          <p:cNvSpPr>
            <a:spLocks noChangeAspect="1"/>
          </p:cNvSpPr>
          <p:nvPr/>
        </p:nvSpPr>
        <p:spPr>
          <a:xfrm>
            <a:off x="3895011" y="744212"/>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latin typeface="Calibri" panose="020F0502020204030204" pitchFamily="34" charset="0"/>
              <a:cs typeface="Calibri" panose="020F0502020204030204" pitchFamily="34" charset="0"/>
            </a:endParaRPr>
          </a:p>
        </p:txBody>
      </p:sp>
      <p:sp>
        <p:nvSpPr>
          <p:cNvPr id="204" name="円/楕円 99">
            <a:extLst>
              <a:ext uri="{FF2B5EF4-FFF2-40B4-BE49-F238E27FC236}">
                <a16:creationId xmlns:a16="http://schemas.microsoft.com/office/drawing/2014/main" id="{96C7A030-074E-4876-9D90-0724C0A8E0A2}"/>
              </a:ext>
            </a:extLst>
          </p:cNvPr>
          <p:cNvSpPr>
            <a:spLocks noChangeAspect="1"/>
          </p:cNvSpPr>
          <p:nvPr/>
        </p:nvSpPr>
        <p:spPr>
          <a:xfrm>
            <a:off x="5006395" y="744212"/>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205" name="円/楕円 100">
            <a:extLst>
              <a:ext uri="{FF2B5EF4-FFF2-40B4-BE49-F238E27FC236}">
                <a16:creationId xmlns:a16="http://schemas.microsoft.com/office/drawing/2014/main" id="{829A7097-85CF-4764-9047-848F1D2F3465}"/>
              </a:ext>
            </a:extLst>
          </p:cNvPr>
          <p:cNvSpPr>
            <a:spLocks noChangeAspect="1"/>
          </p:cNvSpPr>
          <p:nvPr/>
        </p:nvSpPr>
        <p:spPr>
          <a:xfrm>
            <a:off x="6155549" y="744212"/>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206" name="円/楕円 101">
            <a:extLst>
              <a:ext uri="{FF2B5EF4-FFF2-40B4-BE49-F238E27FC236}">
                <a16:creationId xmlns:a16="http://schemas.microsoft.com/office/drawing/2014/main" id="{F187D5D2-24EB-449E-92BA-083E6E40CFDC}"/>
              </a:ext>
            </a:extLst>
          </p:cNvPr>
          <p:cNvSpPr>
            <a:spLocks noChangeAspect="1"/>
          </p:cNvSpPr>
          <p:nvPr/>
        </p:nvSpPr>
        <p:spPr>
          <a:xfrm>
            <a:off x="6428713" y="744212"/>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208" name="円/楕円 102">
            <a:extLst>
              <a:ext uri="{FF2B5EF4-FFF2-40B4-BE49-F238E27FC236}">
                <a16:creationId xmlns:a16="http://schemas.microsoft.com/office/drawing/2014/main" id="{994E6394-20A8-49E2-A88F-A125D558ED9F}"/>
              </a:ext>
            </a:extLst>
          </p:cNvPr>
          <p:cNvSpPr>
            <a:spLocks noChangeAspect="1"/>
          </p:cNvSpPr>
          <p:nvPr/>
        </p:nvSpPr>
        <p:spPr>
          <a:xfrm>
            <a:off x="7029048" y="753659"/>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dirty="0">
              <a:latin typeface="Calibri" panose="020F0502020204030204" pitchFamily="34" charset="0"/>
              <a:cs typeface="Calibri" panose="020F0502020204030204" pitchFamily="34" charset="0"/>
            </a:endParaRPr>
          </a:p>
        </p:txBody>
      </p:sp>
      <p:sp>
        <p:nvSpPr>
          <p:cNvPr id="209" name="円/楕円 103">
            <a:extLst>
              <a:ext uri="{FF2B5EF4-FFF2-40B4-BE49-F238E27FC236}">
                <a16:creationId xmlns:a16="http://schemas.microsoft.com/office/drawing/2014/main" id="{CC573482-B377-4E1B-8D4D-EC05442724A0}"/>
              </a:ext>
            </a:extLst>
          </p:cNvPr>
          <p:cNvSpPr>
            <a:spLocks noChangeAspect="1"/>
          </p:cNvSpPr>
          <p:nvPr/>
        </p:nvSpPr>
        <p:spPr>
          <a:xfrm>
            <a:off x="1950089" y="754466"/>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210" name="円/楕円 104">
            <a:extLst>
              <a:ext uri="{FF2B5EF4-FFF2-40B4-BE49-F238E27FC236}">
                <a16:creationId xmlns:a16="http://schemas.microsoft.com/office/drawing/2014/main" id="{3ADBFBB7-8323-487F-BDC8-1EE9D963CD28}"/>
              </a:ext>
            </a:extLst>
          </p:cNvPr>
          <p:cNvSpPr>
            <a:spLocks noChangeAspect="1"/>
          </p:cNvSpPr>
          <p:nvPr/>
        </p:nvSpPr>
        <p:spPr>
          <a:xfrm>
            <a:off x="4450703" y="744950"/>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dirty="0">
              <a:solidFill>
                <a:schemeClr val="bg1"/>
              </a:solidFill>
              <a:latin typeface="Calibri" panose="020F0502020204030204" pitchFamily="34" charset="0"/>
              <a:cs typeface="Calibri" panose="020F0502020204030204" pitchFamily="34" charset="0"/>
            </a:endParaRPr>
          </a:p>
        </p:txBody>
      </p:sp>
      <p:sp>
        <p:nvSpPr>
          <p:cNvPr id="211" name="円/楕円 105">
            <a:extLst>
              <a:ext uri="{FF2B5EF4-FFF2-40B4-BE49-F238E27FC236}">
                <a16:creationId xmlns:a16="http://schemas.microsoft.com/office/drawing/2014/main" id="{7941385D-A9BF-4E84-B6A7-4C7F8C883F69}"/>
              </a:ext>
            </a:extLst>
          </p:cNvPr>
          <p:cNvSpPr>
            <a:spLocks noChangeAspect="1"/>
          </p:cNvSpPr>
          <p:nvPr/>
        </p:nvSpPr>
        <p:spPr>
          <a:xfrm>
            <a:off x="4728549" y="744212"/>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212" name="円/楕円 106">
            <a:extLst>
              <a:ext uri="{FF2B5EF4-FFF2-40B4-BE49-F238E27FC236}">
                <a16:creationId xmlns:a16="http://schemas.microsoft.com/office/drawing/2014/main" id="{40EE6D09-C724-4945-AB1F-B07B688D571F}"/>
              </a:ext>
            </a:extLst>
          </p:cNvPr>
          <p:cNvSpPr>
            <a:spLocks noChangeAspect="1"/>
          </p:cNvSpPr>
          <p:nvPr/>
        </p:nvSpPr>
        <p:spPr>
          <a:xfrm>
            <a:off x="5774385" y="692696"/>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Calibri" panose="020F0502020204030204" pitchFamily="34" charset="0"/>
                <a:cs typeface="Calibri" panose="020F0502020204030204" pitchFamily="34" charset="0"/>
              </a:rPr>
              <a:t>17</a:t>
            </a:r>
            <a:endParaRPr lang="ja-JP" altLang="en-US" sz="1000">
              <a:latin typeface="Calibri" panose="020F0502020204030204" pitchFamily="34" charset="0"/>
              <a:cs typeface="Calibri" panose="020F0502020204030204" pitchFamily="34" charset="0"/>
            </a:endParaRPr>
          </a:p>
        </p:txBody>
      </p:sp>
      <p:sp>
        <p:nvSpPr>
          <p:cNvPr id="213" name="円/楕円 107">
            <a:extLst>
              <a:ext uri="{FF2B5EF4-FFF2-40B4-BE49-F238E27FC236}">
                <a16:creationId xmlns:a16="http://schemas.microsoft.com/office/drawing/2014/main" id="{4999B696-4A5C-41A4-BA1F-F6C2C0FDBFDF}"/>
              </a:ext>
            </a:extLst>
          </p:cNvPr>
          <p:cNvSpPr>
            <a:spLocks noChangeAspect="1"/>
          </p:cNvSpPr>
          <p:nvPr/>
        </p:nvSpPr>
        <p:spPr>
          <a:xfrm>
            <a:off x="4172857" y="744950"/>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214" name="円/楕円 108">
            <a:extLst>
              <a:ext uri="{FF2B5EF4-FFF2-40B4-BE49-F238E27FC236}">
                <a16:creationId xmlns:a16="http://schemas.microsoft.com/office/drawing/2014/main" id="{A794131E-501C-4EC1-88CA-92AC4F81C5EF}"/>
              </a:ext>
            </a:extLst>
          </p:cNvPr>
          <p:cNvSpPr>
            <a:spLocks noChangeAspect="1"/>
          </p:cNvSpPr>
          <p:nvPr/>
        </p:nvSpPr>
        <p:spPr>
          <a:xfrm>
            <a:off x="5284240" y="744212"/>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218" name="円/楕円 109">
            <a:extLst>
              <a:ext uri="{FF2B5EF4-FFF2-40B4-BE49-F238E27FC236}">
                <a16:creationId xmlns:a16="http://schemas.microsoft.com/office/drawing/2014/main" id="{554D22D0-11B8-46B0-A6C6-C93B7122EEC0}"/>
              </a:ext>
            </a:extLst>
          </p:cNvPr>
          <p:cNvSpPr>
            <a:spLocks noChangeAspect="1"/>
          </p:cNvSpPr>
          <p:nvPr/>
        </p:nvSpPr>
        <p:spPr>
          <a:xfrm>
            <a:off x="5573596" y="744212"/>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220" name="円/楕円 110">
            <a:extLst>
              <a:ext uri="{FF2B5EF4-FFF2-40B4-BE49-F238E27FC236}">
                <a16:creationId xmlns:a16="http://schemas.microsoft.com/office/drawing/2014/main" id="{25D0214C-F2E6-47F9-9EE2-9E7445BF0205}"/>
              </a:ext>
            </a:extLst>
          </p:cNvPr>
          <p:cNvSpPr>
            <a:spLocks noChangeAspect="1"/>
          </p:cNvSpPr>
          <p:nvPr/>
        </p:nvSpPr>
        <p:spPr>
          <a:xfrm>
            <a:off x="2505781" y="754466"/>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232" name="円/楕円 111">
            <a:extLst>
              <a:ext uri="{FF2B5EF4-FFF2-40B4-BE49-F238E27FC236}">
                <a16:creationId xmlns:a16="http://schemas.microsoft.com/office/drawing/2014/main" id="{76ADA22D-F342-4B9F-B4C1-C5C21589479E}"/>
              </a:ext>
            </a:extLst>
          </p:cNvPr>
          <p:cNvSpPr>
            <a:spLocks noChangeAspect="1"/>
          </p:cNvSpPr>
          <p:nvPr/>
        </p:nvSpPr>
        <p:spPr>
          <a:xfrm>
            <a:off x="2227935" y="754466"/>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251" name="円/楕円 112">
            <a:extLst>
              <a:ext uri="{FF2B5EF4-FFF2-40B4-BE49-F238E27FC236}">
                <a16:creationId xmlns:a16="http://schemas.microsoft.com/office/drawing/2014/main" id="{1C743BA8-BADA-462B-A1B1-F9F814907CAD}"/>
              </a:ext>
            </a:extLst>
          </p:cNvPr>
          <p:cNvSpPr>
            <a:spLocks noChangeAspect="1"/>
          </p:cNvSpPr>
          <p:nvPr/>
        </p:nvSpPr>
        <p:spPr>
          <a:xfrm>
            <a:off x="3061473" y="744212"/>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253" name="円/楕円 113">
            <a:extLst>
              <a:ext uri="{FF2B5EF4-FFF2-40B4-BE49-F238E27FC236}">
                <a16:creationId xmlns:a16="http://schemas.microsoft.com/office/drawing/2014/main" id="{4F40FEB9-0286-4326-8BDF-9BCC5C95F097}"/>
              </a:ext>
            </a:extLst>
          </p:cNvPr>
          <p:cNvSpPr>
            <a:spLocks noChangeAspect="1"/>
          </p:cNvSpPr>
          <p:nvPr/>
        </p:nvSpPr>
        <p:spPr>
          <a:xfrm>
            <a:off x="3339319" y="744212"/>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254" name="円/楕円 114">
            <a:extLst>
              <a:ext uri="{FF2B5EF4-FFF2-40B4-BE49-F238E27FC236}">
                <a16:creationId xmlns:a16="http://schemas.microsoft.com/office/drawing/2014/main" id="{FF5BCBA0-E99F-480F-A82D-26FA64BD88CE}"/>
              </a:ext>
            </a:extLst>
          </p:cNvPr>
          <p:cNvSpPr>
            <a:spLocks noChangeAspect="1"/>
          </p:cNvSpPr>
          <p:nvPr/>
        </p:nvSpPr>
        <p:spPr>
          <a:xfrm>
            <a:off x="3617165" y="744212"/>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cxnSp>
        <p:nvCxnSpPr>
          <p:cNvPr id="255" name="直線コネクタ 115">
            <a:extLst>
              <a:ext uri="{FF2B5EF4-FFF2-40B4-BE49-F238E27FC236}">
                <a16:creationId xmlns:a16="http://schemas.microsoft.com/office/drawing/2014/main" id="{7F40F13A-4144-4AE4-9372-F1C12B574561}"/>
              </a:ext>
            </a:extLst>
          </p:cNvPr>
          <p:cNvCxnSpPr>
            <a:cxnSpLocks/>
          </p:cNvCxnSpPr>
          <p:nvPr/>
        </p:nvCxnSpPr>
        <p:spPr>
          <a:xfrm>
            <a:off x="327824" y="3120485"/>
            <a:ext cx="72000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8" name="円/楕円 117">
            <a:extLst>
              <a:ext uri="{FF2B5EF4-FFF2-40B4-BE49-F238E27FC236}">
                <a16:creationId xmlns:a16="http://schemas.microsoft.com/office/drawing/2014/main" id="{A354C63C-D770-4F6D-A06A-AF2C78CF3CAC}"/>
              </a:ext>
            </a:extLst>
          </p:cNvPr>
          <p:cNvSpPr>
            <a:spLocks noChangeAspect="1"/>
          </p:cNvSpPr>
          <p:nvPr/>
        </p:nvSpPr>
        <p:spPr>
          <a:xfrm>
            <a:off x="2735824" y="2996952"/>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bg1"/>
                </a:solidFill>
                <a:latin typeface="Calibri" panose="020F0502020204030204" pitchFamily="34" charset="0"/>
                <a:cs typeface="Calibri" panose="020F0502020204030204" pitchFamily="34" charset="0"/>
              </a:rPr>
              <a:t>06</a:t>
            </a:r>
            <a:endParaRPr lang="ja-JP" altLang="en-US" sz="1000" dirty="0">
              <a:solidFill>
                <a:schemeClr val="bg1"/>
              </a:solidFill>
              <a:latin typeface="Calibri" panose="020F0502020204030204" pitchFamily="34" charset="0"/>
              <a:cs typeface="Calibri" panose="020F0502020204030204" pitchFamily="34" charset="0"/>
            </a:endParaRPr>
          </a:p>
        </p:txBody>
      </p:sp>
      <p:sp>
        <p:nvSpPr>
          <p:cNvPr id="279" name="円/楕円 118">
            <a:extLst>
              <a:ext uri="{FF2B5EF4-FFF2-40B4-BE49-F238E27FC236}">
                <a16:creationId xmlns:a16="http://schemas.microsoft.com/office/drawing/2014/main" id="{65A7C27A-F636-4DDE-BF09-F4FDDD637484}"/>
              </a:ext>
            </a:extLst>
          </p:cNvPr>
          <p:cNvSpPr>
            <a:spLocks noChangeAspect="1"/>
          </p:cNvSpPr>
          <p:nvPr/>
        </p:nvSpPr>
        <p:spPr>
          <a:xfrm>
            <a:off x="3857768" y="3048485"/>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latin typeface="Calibri" panose="020F0502020204030204" pitchFamily="34" charset="0"/>
              <a:cs typeface="Calibri" panose="020F0502020204030204" pitchFamily="34" charset="0"/>
            </a:endParaRPr>
          </a:p>
        </p:txBody>
      </p:sp>
      <p:sp>
        <p:nvSpPr>
          <p:cNvPr id="280" name="円/楕円 119">
            <a:extLst>
              <a:ext uri="{FF2B5EF4-FFF2-40B4-BE49-F238E27FC236}">
                <a16:creationId xmlns:a16="http://schemas.microsoft.com/office/drawing/2014/main" id="{DEE08416-C6F0-46D6-90DE-15F24BDD5543}"/>
              </a:ext>
            </a:extLst>
          </p:cNvPr>
          <p:cNvSpPr>
            <a:spLocks noChangeAspect="1"/>
          </p:cNvSpPr>
          <p:nvPr/>
        </p:nvSpPr>
        <p:spPr>
          <a:xfrm>
            <a:off x="4970563" y="3048485"/>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281" name="円/楕円 120">
            <a:extLst>
              <a:ext uri="{FF2B5EF4-FFF2-40B4-BE49-F238E27FC236}">
                <a16:creationId xmlns:a16="http://schemas.microsoft.com/office/drawing/2014/main" id="{A14EA676-A50D-497A-AA8A-65F7917E3692}"/>
              </a:ext>
            </a:extLst>
          </p:cNvPr>
          <p:cNvSpPr>
            <a:spLocks noChangeAspect="1"/>
          </p:cNvSpPr>
          <p:nvPr/>
        </p:nvSpPr>
        <p:spPr>
          <a:xfrm>
            <a:off x="6121810" y="3048485"/>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282" name="円/楕円 121">
            <a:extLst>
              <a:ext uri="{FF2B5EF4-FFF2-40B4-BE49-F238E27FC236}">
                <a16:creationId xmlns:a16="http://schemas.microsoft.com/office/drawing/2014/main" id="{83A4E691-3A56-44BD-80E2-37624CB66C34}"/>
              </a:ext>
            </a:extLst>
          </p:cNvPr>
          <p:cNvSpPr>
            <a:spLocks noChangeAspect="1"/>
          </p:cNvSpPr>
          <p:nvPr/>
        </p:nvSpPr>
        <p:spPr>
          <a:xfrm>
            <a:off x="6415235" y="3048485"/>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283" name="円/楕円 122">
            <a:extLst>
              <a:ext uri="{FF2B5EF4-FFF2-40B4-BE49-F238E27FC236}">
                <a16:creationId xmlns:a16="http://schemas.microsoft.com/office/drawing/2014/main" id="{8CA45A55-72EB-4E9D-AA08-C67A61F7531B}"/>
              </a:ext>
            </a:extLst>
          </p:cNvPr>
          <p:cNvSpPr>
            <a:spLocks noChangeAspect="1"/>
          </p:cNvSpPr>
          <p:nvPr/>
        </p:nvSpPr>
        <p:spPr>
          <a:xfrm>
            <a:off x="7029048" y="3055448"/>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dirty="0">
              <a:latin typeface="Calibri" panose="020F0502020204030204" pitchFamily="34" charset="0"/>
              <a:cs typeface="Calibri" panose="020F0502020204030204" pitchFamily="34" charset="0"/>
            </a:endParaRPr>
          </a:p>
        </p:txBody>
      </p:sp>
      <p:sp>
        <p:nvSpPr>
          <p:cNvPr id="284" name="円/楕円 123">
            <a:extLst>
              <a:ext uri="{FF2B5EF4-FFF2-40B4-BE49-F238E27FC236}">
                <a16:creationId xmlns:a16="http://schemas.microsoft.com/office/drawing/2014/main" id="{8A537E92-B36B-4564-8AAE-47E7F1983C23}"/>
              </a:ext>
            </a:extLst>
          </p:cNvPr>
          <p:cNvSpPr>
            <a:spLocks noChangeAspect="1"/>
          </p:cNvSpPr>
          <p:nvPr/>
        </p:nvSpPr>
        <p:spPr>
          <a:xfrm>
            <a:off x="1894255" y="2994485"/>
            <a:ext cx="252000" cy="2520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a:solidFill>
                  <a:schemeClr val="tx1"/>
                </a:solidFill>
                <a:latin typeface="Calibri" panose="020F0502020204030204" pitchFamily="34" charset="0"/>
                <a:cs typeface="Calibri" panose="020F0502020204030204" pitchFamily="34" charset="0"/>
              </a:rPr>
              <a:t>03</a:t>
            </a:r>
            <a:endParaRPr kumimoji="1" lang="ja-JP" altLang="en-US" sz="1000" dirty="0">
              <a:solidFill>
                <a:schemeClr val="tx1"/>
              </a:solidFill>
              <a:latin typeface="Calibri" panose="020F0502020204030204" pitchFamily="34" charset="0"/>
              <a:cs typeface="Calibri" panose="020F0502020204030204" pitchFamily="34" charset="0"/>
            </a:endParaRPr>
          </a:p>
        </p:txBody>
      </p:sp>
      <p:sp>
        <p:nvSpPr>
          <p:cNvPr id="285" name="円/楕円 124">
            <a:extLst>
              <a:ext uri="{FF2B5EF4-FFF2-40B4-BE49-F238E27FC236}">
                <a16:creationId xmlns:a16="http://schemas.microsoft.com/office/drawing/2014/main" id="{68E3733D-E2ED-461D-A4A3-6D813424FCCE}"/>
              </a:ext>
            </a:extLst>
          </p:cNvPr>
          <p:cNvSpPr>
            <a:spLocks noChangeAspect="1"/>
          </p:cNvSpPr>
          <p:nvPr/>
        </p:nvSpPr>
        <p:spPr>
          <a:xfrm>
            <a:off x="4400890" y="3048485"/>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286" name="円/楕円 125">
            <a:extLst>
              <a:ext uri="{FF2B5EF4-FFF2-40B4-BE49-F238E27FC236}">
                <a16:creationId xmlns:a16="http://schemas.microsoft.com/office/drawing/2014/main" id="{1F8B3B60-F9DF-4E39-A4E4-768E5DB48FD4}"/>
              </a:ext>
            </a:extLst>
          </p:cNvPr>
          <p:cNvSpPr>
            <a:spLocks noChangeAspect="1"/>
          </p:cNvSpPr>
          <p:nvPr/>
        </p:nvSpPr>
        <p:spPr>
          <a:xfrm>
            <a:off x="4672448" y="3048485"/>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287" name="円/楕円 126">
            <a:extLst>
              <a:ext uri="{FF2B5EF4-FFF2-40B4-BE49-F238E27FC236}">
                <a16:creationId xmlns:a16="http://schemas.microsoft.com/office/drawing/2014/main" id="{CFA2DFB1-9587-4F09-9D97-5D8DB71ECF98}"/>
              </a:ext>
            </a:extLst>
          </p:cNvPr>
          <p:cNvSpPr>
            <a:spLocks noChangeAspect="1"/>
          </p:cNvSpPr>
          <p:nvPr/>
        </p:nvSpPr>
        <p:spPr>
          <a:xfrm>
            <a:off x="5828385" y="3048485"/>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288" name="円/楕円 127">
            <a:extLst>
              <a:ext uri="{FF2B5EF4-FFF2-40B4-BE49-F238E27FC236}">
                <a16:creationId xmlns:a16="http://schemas.microsoft.com/office/drawing/2014/main" id="{DCD711A3-92C6-4126-AFDD-A4CBBB15F336}"/>
              </a:ext>
            </a:extLst>
          </p:cNvPr>
          <p:cNvSpPr>
            <a:spLocks noChangeAspect="1"/>
          </p:cNvSpPr>
          <p:nvPr/>
        </p:nvSpPr>
        <p:spPr>
          <a:xfrm>
            <a:off x="4129329" y="3048485"/>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289" name="円/楕円 128">
            <a:extLst>
              <a:ext uri="{FF2B5EF4-FFF2-40B4-BE49-F238E27FC236}">
                <a16:creationId xmlns:a16="http://schemas.microsoft.com/office/drawing/2014/main" id="{67188FCA-5A69-473E-90EF-CD17AF08F567}"/>
              </a:ext>
            </a:extLst>
          </p:cNvPr>
          <p:cNvSpPr>
            <a:spLocks noChangeAspect="1"/>
          </p:cNvSpPr>
          <p:nvPr/>
        </p:nvSpPr>
        <p:spPr>
          <a:xfrm>
            <a:off x="5284240" y="3048485"/>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290" name="円/楕円 129">
            <a:extLst>
              <a:ext uri="{FF2B5EF4-FFF2-40B4-BE49-F238E27FC236}">
                <a16:creationId xmlns:a16="http://schemas.microsoft.com/office/drawing/2014/main" id="{C9F57B6B-A81C-403B-9D7B-C58D66F5414B}"/>
              </a:ext>
            </a:extLst>
          </p:cNvPr>
          <p:cNvSpPr>
            <a:spLocks noChangeAspect="1"/>
          </p:cNvSpPr>
          <p:nvPr/>
        </p:nvSpPr>
        <p:spPr>
          <a:xfrm>
            <a:off x="5528305" y="3011903"/>
            <a:ext cx="216000" cy="216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Calibri" panose="020F0502020204030204" pitchFamily="34" charset="0"/>
                <a:cs typeface="Calibri" panose="020F0502020204030204" pitchFamily="34" charset="0"/>
              </a:rPr>
              <a:t>16</a:t>
            </a:r>
            <a:endParaRPr lang="ja-JP" altLang="en-US" sz="1000" dirty="0">
              <a:latin typeface="Calibri" panose="020F0502020204030204" pitchFamily="34" charset="0"/>
              <a:cs typeface="Calibri" panose="020F0502020204030204" pitchFamily="34" charset="0"/>
            </a:endParaRPr>
          </a:p>
        </p:txBody>
      </p:sp>
      <p:sp>
        <p:nvSpPr>
          <p:cNvPr id="291" name="円/楕円 130">
            <a:extLst>
              <a:ext uri="{FF2B5EF4-FFF2-40B4-BE49-F238E27FC236}">
                <a16:creationId xmlns:a16="http://schemas.microsoft.com/office/drawing/2014/main" id="{2CB65BA5-6842-49DA-92E0-40546AD27139}"/>
              </a:ext>
            </a:extLst>
          </p:cNvPr>
          <p:cNvSpPr>
            <a:spLocks noChangeAspect="1"/>
          </p:cNvSpPr>
          <p:nvPr/>
        </p:nvSpPr>
        <p:spPr>
          <a:xfrm>
            <a:off x="2499963" y="3048485"/>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292" name="円/楕円 131">
            <a:extLst>
              <a:ext uri="{FF2B5EF4-FFF2-40B4-BE49-F238E27FC236}">
                <a16:creationId xmlns:a16="http://schemas.microsoft.com/office/drawing/2014/main" id="{C4EAE7D8-84C6-4C86-A52D-A6D28030F882}"/>
              </a:ext>
            </a:extLst>
          </p:cNvPr>
          <p:cNvSpPr>
            <a:spLocks noChangeAspect="1"/>
          </p:cNvSpPr>
          <p:nvPr/>
        </p:nvSpPr>
        <p:spPr>
          <a:xfrm>
            <a:off x="2228402" y="3048485"/>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293" name="円/楕円 132">
            <a:extLst>
              <a:ext uri="{FF2B5EF4-FFF2-40B4-BE49-F238E27FC236}">
                <a16:creationId xmlns:a16="http://schemas.microsoft.com/office/drawing/2014/main" id="{496A1E6B-5492-4743-A0EA-0D590F87D703}"/>
              </a:ext>
            </a:extLst>
          </p:cNvPr>
          <p:cNvSpPr>
            <a:spLocks noChangeAspect="1"/>
          </p:cNvSpPr>
          <p:nvPr/>
        </p:nvSpPr>
        <p:spPr>
          <a:xfrm>
            <a:off x="3043085" y="3048485"/>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294" name="円/楕円 133">
            <a:extLst>
              <a:ext uri="{FF2B5EF4-FFF2-40B4-BE49-F238E27FC236}">
                <a16:creationId xmlns:a16="http://schemas.microsoft.com/office/drawing/2014/main" id="{07BC2E01-E38F-44FE-A407-B22FF0380359}"/>
              </a:ext>
            </a:extLst>
          </p:cNvPr>
          <p:cNvSpPr>
            <a:spLocks noChangeAspect="1"/>
          </p:cNvSpPr>
          <p:nvPr/>
        </p:nvSpPr>
        <p:spPr>
          <a:xfrm>
            <a:off x="3314646" y="3048485"/>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295" name="円/楕円 134">
            <a:extLst>
              <a:ext uri="{FF2B5EF4-FFF2-40B4-BE49-F238E27FC236}">
                <a16:creationId xmlns:a16="http://schemas.microsoft.com/office/drawing/2014/main" id="{0C05F571-ADCF-4D1A-B3DA-7AF9CFD2DE9D}"/>
              </a:ext>
            </a:extLst>
          </p:cNvPr>
          <p:cNvSpPr>
            <a:spLocks noChangeAspect="1"/>
          </p:cNvSpPr>
          <p:nvPr/>
        </p:nvSpPr>
        <p:spPr>
          <a:xfrm>
            <a:off x="3586207" y="3048485"/>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cxnSp>
        <p:nvCxnSpPr>
          <p:cNvPr id="296" name="直線コネクタ 155">
            <a:extLst>
              <a:ext uri="{FF2B5EF4-FFF2-40B4-BE49-F238E27FC236}">
                <a16:creationId xmlns:a16="http://schemas.microsoft.com/office/drawing/2014/main" id="{5572531C-F039-4976-B7D7-C6861F70BD42}"/>
              </a:ext>
            </a:extLst>
          </p:cNvPr>
          <p:cNvCxnSpPr>
            <a:cxnSpLocks/>
          </p:cNvCxnSpPr>
          <p:nvPr/>
        </p:nvCxnSpPr>
        <p:spPr>
          <a:xfrm>
            <a:off x="323528" y="3762199"/>
            <a:ext cx="72000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7" name="円/楕円 156">
            <a:extLst>
              <a:ext uri="{FF2B5EF4-FFF2-40B4-BE49-F238E27FC236}">
                <a16:creationId xmlns:a16="http://schemas.microsoft.com/office/drawing/2014/main" id="{4D95EB72-7883-4657-B3CA-72B0887B79B9}"/>
              </a:ext>
            </a:extLst>
          </p:cNvPr>
          <p:cNvSpPr>
            <a:spLocks noChangeAspect="1"/>
          </p:cNvSpPr>
          <p:nvPr/>
        </p:nvSpPr>
        <p:spPr>
          <a:xfrm>
            <a:off x="723326" y="3636199"/>
            <a:ext cx="252000" cy="252000"/>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a:solidFill>
                  <a:schemeClr val="tx1"/>
                </a:solidFill>
                <a:latin typeface="Calibri" panose="020F0502020204030204" pitchFamily="34" charset="0"/>
                <a:cs typeface="Calibri" panose="020F0502020204030204" pitchFamily="34" charset="0"/>
              </a:rPr>
              <a:t>94</a:t>
            </a:r>
            <a:endParaRPr kumimoji="1" lang="ja-JP" altLang="en-US" sz="1000" dirty="0">
              <a:solidFill>
                <a:schemeClr val="tx1"/>
              </a:solidFill>
              <a:latin typeface="Calibri" panose="020F0502020204030204" pitchFamily="34" charset="0"/>
              <a:cs typeface="Calibri" panose="020F0502020204030204" pitchFamily="34" charset="0"/>
            </a:endParaRPr>
          </a:p>
        </p:txBody>
      </p:sp>
      <p:sp>
        <p:nvSpPr>
          <p:cNvPr id="298" name="円/楕円 157">
            <a:extLst>
              <a:ext uri="{FF2B5EF4-FFF2-40B4-BE49-F238E27FC236}">
                <a16:creationId xmlns:a16="http://schemas.microsoft.com/office/drawing/2014/main" id="{11683EB6-7B9E-44AA-BEF9-066235D8E59F}"/>
              </a:ext>
            </a:extLst>
          </p:cNvPr>
          <p:cNvSpPr>
            <a:spLocks noChangeAspect="1"/>
          </p:cNvSpPr>
          <p:nvPr/>
        </p:nvSpPr>
        <p:spPr>
          <a:xfrm>
            <a:off x="2477856" y="3636199"/>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bg1"/>
                </a:solidFill>
                <a:latin typeface="Calibri" panose="020F0502020204030204" pitchFamily="34" charset="0"/>
                <a:cs typeface="Calibri" panose="020F0502020204030204" pitchFamily="34" charset="0"/>
              </a:rPr>
              <a:t>05</a:t>
            </a:r>
            <a:endParaRPr lang="ja-JP" altLang="en-US" sz="1000" dirty="0">
              <a:solidFill>
                <a:schemeClr val="bg1"/>
              </a:solidFill>
              <a:latin typeface="Calibri" panose="020F0502020204030204" pitchFamily="34" charset="0"/>
              <a:cs typeface="Calibri" panose="020F0502020204030204" pitchFamily="34" charset="0"/>
            </a:endParaRPr>
          </a:p>
        </p:txBody>
      </p:sp>
      <p:sp>
        <p:nvSpPr>
          <p:cNvPr id="299" name="円/楕円 158">
            <a:extLst>
              <a:ext uri="{FF2B5EF4-FFF2-40B4-BE49-F238E27FC236}">
                <a16:creationId xmlns:a16="http://schemas.microsoft.com/office/drawing/2014/main" id="{592E4DEC-484C-4B7D-9663-3978DB9BDFAB}"/>
              </a:ext>
            </a:extLst>
          </p:cNvPr>
          <p:cNvSpPr>
            <a:spLocks noChangeAspect="1"/>
          </p:cNvSpPr>
          <p:nvPr/>
        </p:nvSpPr>
        <p:spPr>
          <a:xfrm>
            <a:off x="3889976" y="3690199"/>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latin typeface="Calibri" panose="020F0502020204030204" pitchFamily="34" charset="0"/>
              <a:cs typeface="Calibri" panose="020F0502020204030204" pitchFamily="34" charset="0"/>
            </a:endParaRPr>
          </a:p>
        </p:txBody>
      </p:sp>
      <p:sp>
        <p:nvSpPr>
          <p:cNvPr id="300" name="円/楕円 159">
            <a:extLst>
              <a:ext uri="{FF2B5EF4-FFF2-40B4-BE49-F238E27FC236}">
                <a16:creationId xmlns:a16="http://schemas.microsoft.com/office/drawing/2014/main" id="{69A4CB57-CE15-4F29-ABDC-DA07C9D82353}"/>
              </a:ext>
            </a:extLst>
          </p:cNvPr>
          <p:cNvSpPr>
            <a:spLocks noChangeAspect="1"/>
          </p:cNvSpPr>
          <p:nvPr/>
        </p:nvSpPr>
        <p:spPr>
          <a:xfrm>
            <a:off x="4915854" y="3636199"/>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Calibri" panose="020F0502020204030204" pitchFamily="34" charset="0"/>
                <a:cs typeface="Calibri" panose="020F0502020204030204" pitchFamily="34" charset="0"/>
              </a:rPr>
              <a:t>14</a:t>
            </a:r>
            <a:endParaRPr lang="ja-JP" altLang="en-US" sz="1000">
              <a:latin typeface="Calibri" panose="020F0502020204030204" pitchFamily="34" charset="0"/>
              <a:cs typeface="Calibri" panose="020F0502020204030204" pitchFamily="34" charset="0"/>
            </a:endParaRPr>
          </a:p>
        </p:txBody>
      </p:sp>
      <p:sp>
        <p:nvSpPr>
          <p:cNvPr id="301" name="円/楕円 160">
            <a:extLst>
              <a:ext uri="{FF2B5EF4-FFF2-40B4-BE49-F238E27FC236}">
                <a16:creationId xmlns:a16="http://schemas.microsoft.com/office/drawing/2014/main" id="{CB4D3B28-07E4-4157-B7CB-18D3589158C9}"/>
              </a:ext>
            </a:extLst>
          </p:cNvPr>
          <p:cNvSpPr>
            <a:spLocks noChangeAspect="1"/>
          </p:cNvSpPr>
          <p:nvPr/>
        </p:nvSpPr>
        <p:spPr>
          <a:xfrm>
            <a:off x="6123662" y="3690199"/>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02" name="円/楕円 161">
            <a:extLst>
              <a:ext uri="{FF2B5EF4-FFF2-40B4-BE49-F238E27FC236}">
                <a16:creationId xmlns:a16="http://schemas.microsoft.com/office/drawing/2014/main" id="{A418F9D6-97CA-495D-B6BF-B33E010EF9B6}"/>
              </a:ext>
            </a:extLst>
          </p:cNvPr>
          <p:cNvSpPr>
            <a:spLocks noChangeAspect="1"/>
          </p:cNvSpPr>
          <p:nvPr/>
        </p:nvSpPr>
        <p:spPr>
          <a:xfrm>
            <a:off x="6375394" y="3637945"/>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Calibri" panose="020F0502020204030204" pitchFamily="34" charset="0"/>
                <a:cs typeface="Calibri" panose="020F0502020204030204" pitchFamily="34" charset="0"/>
              </a:rPr>
              <a:t>19</a:t>
            </a:r>
            <a:endParaRPr lang="ja-JP" altLang="en-US" sz="1000" dirty="0">
              <a:latin typeface="Calibri" panose="020F0502020204030204" pitchFamily="34" charset="0"/>
              <a:cs typeface="Calibri" panose="020F0502020204030204" pitchFamily="34" charset="0"/>
            </a:endParaRPr>
          </a:p>
        </p:txBody>
      </p:sp>
      <p:sp>
        <p:nvSpPr>
          <p:cNvPr id="303" name="円/楕円 162">
            <a:extLst>
              <a:ext uri="{FF2B5EF4-FFF2-40B4-BE49-F238E27FC236}">
                <a16:creationId xmlns:a16="http://schemas.microsoft.com/office/drawing/2014/main" id="{65AAD723-98D0-4263-B7B5-FF63C125FC8B}"/>
              </a:ext>
            </a:extLst>
          </p:cNvPr>
          <p:cNvSpPr>
            <a:spLocks noChangeAspect="1"/>
          </p:cNvSpPr>
          <p:nvPr/>
        </p:nvSpPr>
        <p:spPr>
          <a:xfrm>
            <a:off x="7029048" y="3697162"/>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dirty="0">
              <a:latin typeface="Calibri" panose="020F0502020204030204" pitchFamily="34" charset="0"/>
              <a:cs typeface="Calibri" panose="020F0502020204030204" pitchFamily="34" charset="0"/>
            </a:endParaRPr>
          </a:p>
        </p:txBody>
      </p:sp>
      <p:sp>
        <p:nvSpPr>
          <p:cNvPr id="304" name="円/楕円 164">
            <a:extLst>
              <a:ext uri="{FF2B5EF4-FFF2-40B4-BE49-F238E27FC236}">
                <a16:creationId xmlns:a16="http://schemas.microsoft.com/office/drawing/2014/main" id="{CABC9FB5-D6A2-4DF5-83F2-FAE0B8C45AFE}"/>
              </a:ext>
            </a:extLst>
          </p:cNvPr>
          <p:cNvSpPr>
            <a:spLocks noChangeAspect="1"/>
          </p:cNvSpPr>
          <p:nvPr/>
        </p:nvSpPr>
        <p:spPr>
          <a:xfrm>
            <a:off x="4411624" y="3690199"/>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305" name="円/楕円 165">
            <a:extLst>
              <a:ext uri="{FF2B5EF4-FFF2-40B4-BE49-F238E27FC236}">
                <a16:creationId xmlns:a16="http://schemas.microsoft.com/office/drawing/2014/main" id="{EBD692BF-B90B-4084-91EF-3436DC6A1772}"/>
              </a:ext>
            </a:extLst>
          </p:cNvPr>
          <p:cNvSpPr>
            <a:spLocks noChangeAspect="1"/>
          </p:cNvSpPr>
          <p:nvPr/>
        </p:nvSpPr>
        <p:spPr>
          <a:xfrm>
            <a:off x="4672448" y="3690199"/>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306" name="円/楕円 166">
            <a:extLst>
              <a:ext uri="{FF2B5EF4-FFF2-40B4-BE49-F238E27FC236}">
                <a16:creationId xmlns:a16="http://schemas.microsoft.com/office/drawing/2014/main" id="{B94D8CFB-08CB-4B3A-A49D-B8FF2305F1DE}"/>
              </a:ext>
            </a:extLst>
          </p:cNvPr>
          <p:cNvSpPr>
            <a:spLocks noChangeAspect="1"/>
          </p:cNvSpPr>
          <p:nvPr/>
        </p:nvSpPr>
        <p:spPr>
          <a:xfrm>
            <a:off x="5828385" y="3690199"/>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307" name="円/楕円 167">
            <a:extLst>
              <a:ext uri="{FF2B5EF4-FFF2-40B4-BE49-F238E27FC236}">
                <a16:creationId xmlns:a16="http://schemas.microsoft.com/office/drawing/2014/main" id="{7E95DBEB-071F-480B-AED8-749CB4D08637}"/>
              </a:ext>
            </a:extLst>
          </p:cNvPr>
          <p:cNvSpPr>
            <a:spLocks noChangeAspect="1"/>
          </p:cNvSpPr>
          <p:nvPr/>
        </p:nvSpPr>
        <p:spPr>
          <a:xfrm>
            <a:off x="4150800" y="3690199"/>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08" name="円/楕円 168">
            <a:extLst>
              <a:ext uri="{FF2B5EF4-FFF2-40B4-BE49-F238E27FC236}">
                <a16:creationId xmlns:a16="http://schemas.microsoft.com/office/drawing/2014/main" id="{D24B0F9D-0333-461D-B250-BA61D0E898CB}"/>
              </a:ext>
            </a:extLst>
          </p:cNvPr>
          <p:cNvSpPr>
            <a:spLocks noChangeAspect="1"/>
          </p:cNvSpPr>
          <p:nvPr/>
        </p:nvSpPr>
        <p:spPr>
          <a:xfrm>
            <a:off x="5230240" y="3636199"/>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Calibri" panose="020F0502020204030204" pitchFamily="34" charset="0"/>
                <a:cs typeface="Calibri" panose="020F0502020204030204" pitchFamily="34" charset="0"/>
              </a:rPr>
              <a:t>15</a:t>
            </a:r>
            <a:endParaRPr lang="ja-JP" altLang="en-US" sz="1000">
              <a:latin typeface="Calibri" panose="020F0502020204030204" pitchFamily="34" charset="0"/>
              <a:cs typeface="Calibri" panose="020F0502020204030204" pitchFamily="34" charset="0"/>
            </a:endParaRPr>
          </a:p>
        </p:txBody>
      </p:sp>
      <p:sp>
        <p:nvSpPr>
          <p:cNvPr id="309" name="円/楕円 169">
            <a:extLst>
              <a:ext uri="{FF2B5EF4-FFF2-40B4-BE49-F238E27FC236}">
                <a16:creationId xmlns:a16="http://schemas.microsoft.com/office/drawing/2014/main" id="{A1CF45E0-6004-4881-8983-6C5694235AEE}"/>
              </a:ext>
            </a:extLst>
          </p:cNvPr>
          <p:cNvSpPr>
            <a:spLocks noChangeAspect="1"/>
          </p:cNvSpPr>
          <p:nvPr/>
        </p:nvSpPr>
        <p:spPr>
          <a:xfrm>
            <a:off x="5564887" y="3690199"/>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10" name="円/楕円 170">
            <a:extLst>
              <a:ext uri="{FF2B5EF4-FFF2-40B4-BE49-F238E27FC236}">
                <a16:creationId xmlns:a16="http://schemas.microsoft.com/office/drawing/2014/main" id="{8A3606B1-C8E8-4FE6-9021-6BE65BD354FB}"/>
              </a:ext>
            </a:extLst>
          </p:cNvPr>
          <p:cNvSpPr>
            <a:spLocks noChangeAspect="1"/>
          </p:cNvSpPr>
          <p:nvPr/>
        </p:nvSpPr>
        <p:spPr>
          <a:xfrm>
            <a:off x="2217032" y="3690199"/>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311" name="円/楕円 171">
            <a:extLst>
              <a:ext uri="{FF2B5EF4-FFF2-40B4-BE49-F238E27FC236}">
                <a16:creationId xmlns:a16="http://schemas.microsoft.com/office/drawing/2014/main" id="{4E46F7A4-21F8-4468-9E5C-75632F65E8B7}"/>
              </a:ext>
            </a:extLst>
          </p:cNvPr>
          <p:cNvSpPr>
            <a:spLocks noChangeAspect="1"/>
          </p:cNvSpPr>
          <p:nvPr/>
        </p:nvSpPr>
        <p:spPr>
          <a:xfrm>
            <a:off x="1956208" y="3690199"/>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312" name="円/楕円 172">
            <a:extLst>
              <a:ext uri="{FF2B5EF4-FFF2-40B4-BE49-F238E27FC236}">
                <a16:creationId xmlns:a16="http://schemas.microsoft.com/office/drawing/2014/main" id="{E03DBB85-07F9-40C5-B9BF-A419F420227D}"/>
              </a:ext>
            </a:extLst>
          </p:cNvPr>
          <p:cNvSpPr>
            <a:spLocks noChangeAspect="1"/>
          </p:cNvSpPr>
          <p:nvPr/>
        </p:nvSpPr>
        <p:spPr>
          <a:xfrm>
            <a:off x="3107504" y="3690199"/>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313" name="円/楕円 173">
            <a:extLst>
              <a:ext uri="{FF2B5EF4-FFF2-40B4-BE49-F238E27FC236}">
                <a16:creationId xmlns:a16="http://schemas.microsoft.com/office/drawing/2014/main" id="{55CE30C5-CF24-42DE-A41E-866C0674B585}"/>
              </a:ext>
            </a:extLst>
          </p:cNvPr>
          <p:cNvSpPr>
            <a:spLocks noChangeAspect="1"/>
          </p:cNvSpPr>
          <p:nvPr/>
        </p:nvSpPr>
        <p:spPr>
          <a:xfrm>
            <a:off x="3368328" y="3690199"/>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314" name="円/楕円 174">
            <a:extLst>
              <a:ext uri="{FF2B5EF4-FFF2-40B4-BE49-F238E27FC236}">
                <a16:creationId xmlns:a16="http://schemas.microsoft.com/office/drawing/2014/main" id="{270DA3B5-FB9D-4D62-AC38-831CF149DD63}"/>
              </a:ext>
            </a:extLst>
          </p:cNvPr>
          <p:cNvSpPr>
            <a:spLocks noChangeAspect="1"/>
          </p:cNvSpPr>
          <p:nvPr/>
        </p:nvSpPr>
        <p:spPr>
          <a:xfrm>
            <a:off x="3629152" y="3690199"/>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315" name="テキスト ボックス 1">
            <a:extLst>
              <a:ext uri="{FF2B5EF4-FFF2-40B4-BE49-F238E27FC236}">
                <a16:creationId xmlns:a16="http://schemas.microsoft.com/office/drawing/2014/main" id="{A0B7C9D6-CE20-4720-9182-71F7FE91D8E3}"/>
              </a:ext>
            </a:extLst>
          </p:cNvPr>
          <p:cNvSpPr txBox="1"/>
          <p:nvPr/>
        </p:nvSpPr>
        <p:spPr>
          <a:xfrm>
            <a:off x="4935056" y="4192458"/>
            <a:ext cx="4208944" cy="282385"/>
          </a:xfrm>
          <a:prstGeom prst="rect">
            <a:avLst/>
          </a:prstGeom>
          <a:solidFill>
            <a:schemeClr val="bg1"/>
          </a:solidFill>
        </p:spPr>
        <p:txBody>
          <a:bodyPr wrap="square" lIns="0" tIns="0" rIns="0" bIns="0" rtlCol="0">
            <a:spAutoFit/>
          </a:bodyPr>
          <a:lstStyle/>
          <a:p>
            <a:pPr>
              <a:lnSpc>
                <a:spcPts val="1100"/>
              </a:lnSpc>
            </a:pPr>
            <a:r>
              <a:rPr lang="en-US" altLang="ja-JP" sz="1100" b="1" cap="all" dirty="0">
                <a:solidFill>
                  <a:srgbClr val="333333"/>
                </a:solidFill>
                <a:latin typeface="Calibri" panose="020F0502020204030204" pitchFamily="34" charset="0"/>
                <a:cs typeface="Calibri" panose="020F0502020204030204" pitchFamily="34" charset="0"/>
              </a:rPr>
              <a:t>ISO 15000-5:2014 </a:t>
            </a:r>
            <a:r>
              <a:rPr lang="en-US" altLang="ja-JP" sz="1050" b="1" dirty="0">
                <a:solidFill>
                  <a:srgbClr val="333333"/>
                </a:solidFill>
                <a:latin typeface="Calibri" panose="020F0502020204030204" pitchFamily="34" charset="0"/>
                <a:cs typeface="Calibri" panose="020F0502020204030204" pitchFamily="34" charset="0"/>
              </a:rPr>
              <a:t>Electronic Business Extensible Markup Language (ebXML) – Part 5: Core Components Specification (CCS)</a:t>
            </a:r>
            <a:endParaRPr lang="ja-JP" altLang="en-US" sz="1050" b="1" dirty="0">
              <a:solidFill>
                <a:srgbClr val="333333"/>
              </a:solidFill>
              <a:latin typeface="Calibri" panose="020F0502020204030204" pitchFamily="34" charset="0"/>
              <a:cs typeface="Calibri" panose="020F0502020204030204" pitchFamily="34" charset="0"/>
            </a:endParaRPr>
          </a:p>
        </p:txBody>
      </p:sp>
      <p:sp>
        <p:nvSpPr>
          <p:cNvPr id="316" name="テキスト ボックス 176">
            <a:extLst>
              <a:ext uri="{FF2B5EF4-FFF2-40B4-BE49-F238E27FC236}">
                <a16:creationId xmlns:a16="http://schemas.microsoft.com/office/drawing/2014/main" id="{B884D16D-F533-447E-86CC-91EB5A1A4F9D}"/>
              </a:ext>
            </a:extLst>
          </p:cNvPr>
          <p:cNvSpPr txBox="1"/>
          <p:nvPr/>
        </p:nvSpPr>
        <p:spPr>
          <a:xfrm>
            <a:off x="95999" y="5665564"/>
            <a:ext cx="489484" cy="246221"/>
          </a:xfrm>
          <a:prstGeom prst="rect">
            <a:avLst/>
          </a:prstGeom>
          <a:solidFill>
            <a:schemeClr val="bg1"/>
          </a:solidFill>
        </p:spPr>
        <p:txBody>
          <a:bodyPr wrap="none" lIns="36000" tIns="0" rIns="36000" bIns="0" rtlCol="0">
            <a:spAutoFit/>
          </a:bodyPr>
          <a:lstStyle/>
          <a:p>
            <a:r>
              <a:rPr kumimoji="1" lang="en-US" altLang="ja-JP" sz="1600" dirty="0">
                <a:latin typeface="Calibri" panose="020F0502020204030204" pitchFamily="34" charset="0"/>
                <a:cs typeface="Calibri" panose="020F0502020204030204" pitchFamily="34" charset="0"/>
              </a:rPr>
              <a:t>XBRL</a:t>
            </a:r>
            <a:endParaRPr kumimoji="1" lang="ja-JP" altLang="en-US" sz="1600" dirty="0">
              <a:latin typeface="Calibri" panose="020F0502020204030204" pitchFamily="34" charset="0"/>
              <a:cs typeface="Calibri" panose="020F0502020204030204" pitchFamily="34" charset="0"/>
            </a:endParaRPr>
          </a:p>
        </p:txBody>
      </p:sp>
      <p:cxnSp>
        <p:nvCxnSpPr>
          <p:cNvPr id="317" name="直線コネクタ 178">
            <a:extLst>
              <a:ext uri="{FF2B5EF4-FFF2-40B4-BE49-F238E27FC236}">
                <a16:creationId xmlns:a16="http://schemas.microsoft.com/office/drawing/2014/main" id="{4A80A7F5-F41C-4007-A955-6516AFFD3C25}"/>
              </a:ext>
            </a:extLst>
          </p:cNvPr>
          <p:cNvCxnSpPr>
            <a:cxnSpLocks/>
            <a:stCxn id="381" idx="2"/>
          </p:cNvCxnSpPr>
          <p:nvPr/>
        </p:nvCxnSpPr>
        <p:spPr>
          <a:xfrm>
            <a:off x="1165157" y="5646663"/>
            <a:ext cx="6373398"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8" name="円/楕円 180">
            <a:extLst>
              <a:ext uri="{FF2B5EF4-FFF2-40B4-BE49-F238E27FC236}">
                <a16:creationId xmlns:a16="http://schemas.microsoft.com/office/drawing/2014/main" id="{D92C90F6-1D2E-4B12-95AE-F8D7EE259582}"/>
              </a:ext>
            </a:extLst>
          </p:cNvPr>
          <p:cNvSpPr>
            <a:spLocks noChangeAspect="1"/>
          </p:cNvSpPr>
          <p:nvPr/>
        </p:nvSpPr>
        <p:spPr>
          <a:xfrm>
            <a:off x="2645155" y="5520663"/>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bg1"/>
                </a:solidFill>
                <a:latin typeface="Calibri" panose="020F0502020204030204" pitchFamily="34" charset="0"/>
                <a:cs typeface="Calibri" panose="020F0502020204030204" pitchFamily="34" charset="0"/>
              </a:rPr>
              <a:t>06</a:t>
            </a:r>
            <a:endParaRPr lang="ja-JP" altLang="en-US" sz="1000" dirty="0">
              <a:solidFill>
                <a:schemeClr val="bg1"/>
              </a:solidFill>
              <a:latin typeface="Calibri" panose="020F0502020204030204" pitchFamily="34" charset="0"/>
              <a:cs typeface="Calibri" panose="020F0502020204030204" pitchFamily="34" charset="0"/>
            </a:endParaRPr>
          </a:p>
        </p:txBody>
      </p:sp>
      <p:sp>
        <p:nvSpPr>
          <p:cNvPr id="319" name="円/楕円 181">
            <a:extLst>
              <a:ext uri="{FF2B5EF4-FFF2-40B4-BE49-F238E27FC236}">
                <a16:creationId xmlns:a16="http://schemas.microsoft.com/office/drawing/2014/main" id="{C33C7E48-65AB-4204-A30E-0741AB493D3D}"/>
              </a:ext>
            </a:extLst>
          </p:cNvPr>
          <p:cNvSpPr>
            <a:spLocks noChangeAspect="1"/>
          </p:cNvSpPr>
          <p:nvPr/>
        </p:nvSpPr>
        <p:spPr>
          <a:xfrm>
            <a:off x="3816047" y="5520663"/>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a:latin typeface="Calibri" panose="020F0502020204030204" pitchFamily="34" charset="0"/>
                <a:cs typeface="Calibri" panose="020F0502020204030204" pitchFamily="34" charset="0"/>
              </a:rPr>
              <a:t>10</a:t>
            </a:r>
            <a:endParaRPr kumimoji="1" lang="ja-JP" altLang="en-US" sz="1000" dirty="0">
              <a:latin typeface="Calibri" panose="020F0502020204030204" pitchFamily="34" charset="0"/>
              <a:cs typeface="Calibri" panose="020F0502020204030204" pitchFamily="34" charset="0"/>
            </a:endParaRPr>
          </a:p>
        </p:txBody>
      </p:sp>
      <p:sp>
        <p:nvSpPr>
          <p:cNvPr id="320" name="円/楕円 182">
            <a:extLst>
              <a:ext uri="{FF2B5EF4-FFF2-40B4-BE49-F238E27FC236}">
                <a16:creationId xmlns:a16="http://schemas.microsoft.com/office/drawing/2014/main" id="{B8393BDD-30FA-4323-B3F9-EC950EBF1A5B}"/>
              </a:ext>
            </a:extLst>
          </p:cNvPr>
          <p:cNvSpPr>
            <a:spLocks noChangeAspect="1"/>
          </p:cNvSpPr>
          <p:nvPr/>
        </p:nvSpPr>
        <p:spPr>
          <a:xfrm>
            <a:off x="4999353" y="5574663"/>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321" name="円/楕円 183">
            <a:extLst>
              <a:ext uri="{FF2B5EF4-FFF2-40B4-BE49-F238E27FC236}">
                <a16:creationId xmlns:a16="http://schemas.microsoft.com/office/drawing/2014/main" id="{0644C1C0-6550-4000-BCD5-7324DA14307F}"/>
              </a:ext>
            </a:extLst>
          </p:cNvPr>
          <p:cNvSpPr>
            <a:spLocks noChangeAspect="1"/>
          </p:cNvSpPr>
          <p:nvPr/>
        </p:nvSpPr>
        <p:spPr>
          <a:xfrm>
            <a:off x="6132745" y="5574663"/>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22" name="円/楕円 184">
            <a:extLst>
              <a:ext uri="{FF2B5EF4-FFF2-40B4-BE49-F238E27FC236}">
                <a16:creationId xmlns:a16="http://schemas.microsoft.com/office/drawing/2014/main" id="{EFD41262-8919-493A-AA1F-67D09264DDE8}"/>
              </a:ext>
            </a:extLst>
          </p:cNvPr>
          <p:cNvSpPr>
            <a:spLocks noChangeAspect="1"/>
          </p:cNvSpPr>
          <p:nvPr/>
        </p:nvSpPr>
        <p:spPr>
          <a:xfrm>
            <a:off x="6416093" y="5574663"/>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23" name="円/楕円 185">
            <a:extLst>
              <a:ext uri="{FF2B5EF4-FFF2-40B4-BE49-F238E27FC236}">
                <a16:creationId xmlns:a16="http://schemas.microsoft.com/office/drawing/2014/main" id="{7BD79261-2925-4DD6-BF7E-2D1B389E263B}"/>
              </a:ext>
            </a:extLst>
          </p:cNvPr>
          <p:cNvSpPr>
            <a:spLocks noChangeAspect="1"/>
          </p:cNvSpPr>
          <p:nvPr/>
        </p:nvSpPr>
        <p:spPr>
          <a:xfrm>
            <a:off x="6975048" y="5520663"/>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Calibri" panose="020F0502020204030204" pitchFamily="34" charset="0"/>
                <a:cs typeface="Calibri" panose="020F0502020204030204" pitchFamily="34" charset="0"/>
              </a:rPr>
              <a:t>21</a:t>
            </a:r>
            <a:endParaRPr lang="ja-JP" altLang="en-US" sz="1000" dirty="0">
              <a:latin typeface="Calibri" panose="020F0502020204030204" pitchFamily="34" charset="0"/>
              <a:cs typeface="Calibri" panose="020F0502020204030204" pitchFamily="34" charset="0"/>
            </a:endParaRPr>
          </a:p>
        </p:txBody>
      </p:sp>
      <p:sp>
        <p:nvSpPr>
          <p:cNvPr id="324" name="円/楕円 187">
            <a:extLst>
              <a:ext uri="{FF2B5EF4-FFF2-40B4-BE49-F238E27FC236}">
                <a16:creationId xmlns:a16="http://schemas.microsoft.com/office/drawing/2014/main" id="{4DC44ABE-EBB9-4683-9FCA-1559921744ED}"/>
              </a:ext>
            </a:extLst>
          </p:cNvPr>
          <p:cNvSpPr>
            <a:spLocks noChangeAspect="1"/>
          </p:cNvSpPr>
          <p:nvPr/>
        </p:nvSpPr>
        <p:spPr>
          <a:xfrm>
            <a:off x="4439489" y="5572917"/>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dirty="0">
              <a:solidFill>
                <a:schemeClr val="bg1"/>
              </a:solidFill>
              <a:latin typeface="Calibri" panose="020F0502020204030204" pitchFamily="34" charset="0"/>
              <a:cs typeface="Calibri" panose="020F0502020204030204" pitchFamily="34" charset="0"/>
            </a:endParaRPr>
          </a:p>
        </p:txBody>
      </p:sp>
      <p:sp>
        <p:nvSpPr>
          <p:cNvPr id="325" name="円/楕円 188">
            <a:extLst>
              <a:ext uri="{FF2B5EF4-FFF2-40B4-BE49-F238E27FC236}">
                <a16:creationId xmlns:a16="http://schemas.microsoft.com/office/drawing/2014/main" id="{3F406C9D-B594-4BB8-BBE7-79970E68B6E1}"/>
              </a:ext>
            </a:extLst>
          </p:cNvPr>
          <p:cNvSpPr>
            <a:spLocks noChangeAspect="1"/>
          </p:cNvSpPr>
          <p:nvPr/>
        </p:nvSpPr>
        <p:spPr>
          <a:xfrm>
            <a:off x="4716005" y="5574663"/>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326" name="円/楕円 189">
            <a:extLst>
              <a:ext uri="{FF2B5EF4-FFF2-40B4-BE49-F238E27FC236}">
                <a16:creationId xmlns:a16="http://schemas.microsoft.com/office/drawing/2014/main" id="{079FD193-79BF-4AD3-9042-8DAA3ED2F969}"/>
              </a:ext>
            </a:extLst>
          </p:cNvPr>
          <p:cNvSpPr>
            <a:spLocks noChangeAspect="1"/>
          </p:cNvSpPr>
          <p:nvPr/>
        </p:nvSpPr>
        <p:spPr>
          <a:xfrm>
            <a:off x="5849397" y="5574663"/>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327" name="円/楕円 190">
            <a:extLst>
              <a:ext uri="{FF2B5EF4-FFF2-40B4-BE49-F238E27FC236}">
                <a16:creationId xmlns:a16="http://schemas.microsoft.com/office/drawing/2014/main" id="{FB1E20BE-81E8-4815-B6CA-EE0C10990772}"/>
              </a:ext>
            </a:extLst>
          </p:cNvPr>
          <p:cNvSpPr>
            <a:spLocks noChangeAspect="1"/>
          </p:cNvSpPr>
          <p:nvPr/>
        </p:nvSpPr>
        <p:spPr>
          <a:xfrm>
            <a:off x="4147928" y="5574663"/>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28" name="円/楕円 191">
            <a:extLst>
              <a:ext uri="{FF2B5EF4-FFF2-40B4-BE49-F238E27FC236}">
                <a16:creationId xmlns:a16="http://schemas.microsoft.com/office/drawing/2014/main" id="{3E301849-165F-41CB-9773-98993DBB4B0E}"/>
              </a:ext>
            </a:extLst>
          </p:cNvPr>
          <p:cNvSpPr>
            <a:spLocks noChangeAspect="1"/>
          </p:cNvSpPr>
          <p:nvPr/>
        </p:nvSpPr>
        <p:spPr>
          <a:xfrm>
            <a:off x="5282701" y="5574663"/>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29" name="円/楕円 192">
            <a:extLst>
              <a:ext uri="{FF2B5EF4-FFF2-40B4-BE49-F238E27FC236}">
                <a16:creationId xmlns:a16="http://schemas.microsoft.com/office/drawing/2014/main" id="{E3E84025-EE71-4D7E-A404-0E7838D9BF96}"/>
              </a:ext>
            </a:extLst>
          </p:cNvPr>
          <p:cNvSpPr>
            <a:spLocks noChangeAspect="1"/>
          </p:cNvSpPr>
          <p:nvPr/>
        </p:nvSpPr>
        <p:spPr>
          <a:xfrm>
            <a:off x="5566049" y="5574663"/>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30" name="円/楕円 193">
            <a:extLst>
              <a:ext uri="{FF2B5EF4-FFF2-40B4-BE49-F238E27FC236}">
                <a16:creationId xmlns:a16="http://schemas.microsoft.com/office/drawing/2014/main" id="{B686A585-C147-45DE-88D1-5000DE595A8C}"/>
              </a:ext>
            </a:extLst>
          </p:cNvPr>
          <p:cNvSpPr>
            <a:spLocks noChangeAspect="1"/>
          </p:cNvSpPr>
          <p:nvPr/>
        </p:nvSpPr>
        <p:spPr>
          <a:xfrm>
            <a:off x="2418374" y="5574663"/>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331" name="円/楕円 194">
            <a:extLst>
              <a:ext uri="{FF2B5EF4-FFF2-40B4-BE49-F238E27FC236}">
                <a16:creationId xmlns:a16="http://schemas.microsoft.com/office/drawing/2014/main" id="{C33325ED-4953-4905-9AF2-AE3CECB50705}"/>
              </a:ext>
            </a:extLst>
          </p:cNvPr>
          <p:cNvSpPr>
            <a:spLocks noChangeAspect="1"/>
          </p:cNvSpPr>
          <p:nvPr/>
        </p:nvSpPr>
        <p:spPr>
          <a:xfrm>
            <a:off x="1885925" y="5520663"/>
            <a:ext cx="252000" cy="2520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a:solidFill>
                  <a:schemeClr val="tx1"/>
                </a:solidFill>
                <a:latin typeface="Calibri" panose="020F0502020204030204" pitchFamily="34" charset="0"/>
                <a:cs typeface="Calibri" panose="020F0502020204030204" pitchFamily="34" charset="0"/>
              </a:rPr>
              <a:t>03</a:t>
            </a:r>
            <a:endParaRPr kumimoji="1" lang="ja-JP" altLang="en-US" sz="1000" dirty="0">
              <a:solidFill>
                <a:schemeClr val="tx1"/>
              </a:solidFill>
              <a:latin typeface="Calibri" panose="020F0502020204030204" pitchFamily="34" charset="0"/>
              <a:cs typeface="Calibri" panose="020F0502020204030204" pitchFamily="34" charset="0"/>
            </a:endParaRPr>
          </a:p>
        </p:txBody>
      </p:sp>
      <p:sp>
        <p:nvSpPr>
          <p:cNvPr id="332" name="円/楕円 195">
            <a:extLst>
              <a:ext uri="{FF2B5EF4-FFF2-40B4-BE49-F238E27FC236}">
                <a16:creationId xmlns:a16="http://schemas.microsoft.com/office/drawing/2014/main" id="{353328E5-53E1-4F98-878D-4273FC795670}"/>
              </a:ext>
            </a:extLst>
          </p:cNvPr>
          <p:cNvSpPr>
            <a:spLocks noChangeAspect="1"/>
          </p:cNvSpPr>
          <p:nvPr/>
        </p:nvSpPr>
        <p:spPr>
          <a:xfrm>
            <a:off x="2951848" y="5517232"/>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a:solidFill>
                  <a:schemeClr val="bg1"/>
                </a:solidFill>
                <a:latin typeface="Calibri" panose="020F0502020204030204" pitchFamily="34" charset="0"/>
                <a:cs typeface="Calibri" panose="020F0502020204030204" pitchFamily="34" charset="0"/>
              </a:rPr>
              <a:t>07</a:t>
            </a:r>
            <a:endParaRPr kumimoji="1" lang="ja-JP" altLang="en-US" sz="1000" dirty="0">
              <a:solidFill>
                <a:schemeClr val="bg1"/>
              </a:solidFill>
              <a:latin typeface="Calibri" panose="020F0502020204030204" pitchFamily="34" charset="0"/>
              <a:cs typeface="Calibri" panose="020F0502020204030204" pitchFamily="34" charset="0"/>
            </a:endParaRPr>
          </a:p>
        </p:txBody>
      </p:sp>
      <p:sp>
        <p:nvSpPr>
          <p:cNvPr id="333" name="円/楕円 196">
            <a:extLst>
              <a:ext uri="{FF2B5EF4-FFF2-40B4-BE49-F238E27FC236}">
                <a16:creationId xmlns:a16="http://schemas.microsoft.com/office/drawing/2014/main" id="{83DF386D-FE89-471E-9C56-F800D1D7C6BF}"/>
              </a:ext>
            </a:extLst>
          </p:cNvPr>
          <p:cNvSpPr>
            <a:spLocks noChangeAspect="1"/>
          </p:cNvSpPr>
          <p:nvPr/>
        </p:nvSpPr>
        <p:spPr>
          <a:xfrm>
            <a:off x="3273008" y="5574663"/>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dirty="0">
              <a:solidFill>
                <a:schemeClr val="bg1"/>
              </a:solidFill>
              <a:latin typeface="Calibri" panose="020F0502020204030204" pitchFamily="34" charset="0"/>
              <a:cs typeface="Calibri" panose="020F0502020204030204" pitchFamily="34" charset="0"/>
            </a:endParaRPr>
          </a:p>
        </p:txBody>
      </p:sp>
      <p:sp>
        <p:nvSpPr>
          <p:cNvPr id="334" name="円/楕円 197">
            <a:extLst>
              <a:ext uri="{FF2B5EF4-FFF2-40B4-BE49-F238E27FC236}">
                <a16:creationId xmlns:a16="http://schemas.microsoft.com/office/drawing/2014/main" id="{4C4B3739-2A97-4A9E-81E9-81D3E12933BD}"/>
              </a:ext>
            </a:extLst>
          </p:cNvPr>
          <p:cNvSpPr>
            <a:spLocks noChangeAspect="1"/>
          </p:cNvSpPr>
          <p:nvPr/>
        </p:nvSpPr>
        <p:spPr>
          <a:xfrm>
            <a:off x="3521744" y="5520663"/>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a:solidFill>
                  <a:schemeClr val="bg1"/>
                </a:solidFill>
                <a:latin typeface="Calibri" panose="020F0502020204030204" pitchFamily="34" charset="0"/>
                <a:cs typeface="Calibri" panose="020F0502020204030204" pitchFamily="34" charset="0"/>
              </a:rPr>
              <a:t>09</a:t>
            </a:r>
            <a:endParaRPr kumimoji="1" lang="ja-JP" altLang="en-US" sz="1000" dirty="0">
              <a:solidFill>
                <a:schemeClr val="bg1"/>
              </a:solidFill>
              <a:latin typeface="Calibri" panose="020F0502020204030204" pitchFamily="34" charset="0"/>
              <a:cs typeface="Calibri" panose="020F0502020204030204" pitchFamily="34" charset="0"/>
            </a:endParaRPr>
          </a:p>
        </p:txBody>
      </p:sp>
      <p:cxnSp>
        <p:nvCxnSpPr>
          <p:cNvPr id="335" name="直線矢印コネクタ 17">
            <a:extLst>
              <a:ext uri="{FF2B5EF4-FFF2-40B4-BE49-F238E27FC236}">
                <a16:creationId xmlns:a16="http://schemas.microsoft.com/office/drawing/2014/main" id="{BB7D0523-9CAC-4252-9C43-6861411CEB30}"/>
              </a:ext>
            </a:extLst>
          </p:cNvPr>
          <p:cNvCxnSpPr>
            <a:cxnSpLocks/>
            <a:stCxn id="284" idx="4"/>
            <a:endCxn id="298" idx="1"/>
          </p:cNvCxnSpPr>
          <p:nvPr/>
        </p:nvCxnSpPr>
        <p:spPr>
          <a:xfrm>
            <a:off x="2020255" y="3246485"/>
            <a:ext cx="494506" cy="42661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6" name="直線矢印コネクタ 215">
            <a:extLst>
              <a:ext uri="{FF2B5EF4-FFF2-40B4-BE49-F238E27FC236}">
                <a16:creationId xmlns:a16="http://schemas.microsoft.com/office/drawing/2014/main" id="{56549ABB-41FE-4F4F-A74D-C73846DFFAC6}"/>
              </a:ext>
            </a:extLst>
          </p:cNvPr>
          <p:cNvCxnSpPr>
            <a:cxnSpLocks/>
            <a:stCxn id="290" idx="0"/>
          </p:cNvCxnSpPr>
          <p:nvPr/>
        </p:nvCxnSpPr>
        <p:spPr>
          <a:xfrm flipV="1">
            <a:off x="5636305" y="1904019"/>
            <a:ext cx="233976" cy="11078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直線矢印コネクタ 216">
            <a:extLst>
              <a:ext uri="{FF2B5EF4-FFF2-40B4-BE49-F238E27FC236}">
                <a16:creationId xmlns:a16="http://schemas.microsoft.com/office/drawing/2014/main" id="{F39A2263-DC3A-42F6-8148-1AC7BF579793}"/>
              </a:ext>
            </a:extLst>
          </p:cNvPr>
          <p:cNvCxnSpPr>
            <a:cxnSpLocks/>
            <a:stCxn id="351" idx="7"/>
          </p:cNvCxnSpPr>
          <p:nvPr/>
        </p:nvCxnSpPr>
        <p:spPr>
          <a:xfrm flipV="1">
            <a:off x="4842078" y="1492131"/>
            <a:ext cx="1012669" cy="78956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直線矢印コネクタ 218">
            <a:extLst>
              <a:ext uri="{FF2B5EF4-FFF2-40B4-BE49-F238E27FC236}">
                <a16:creationId xmlns:a16="http://schemas.microsoft.com/office/drawing/2014/main" id="{E9154B17-B5B1-4670-AC77-57EE19826C91}"/>
              </a:ext>
            </a:extLst>
          </p:cNvPr>
          <p:cNvCxnSpPr>
            <a:cxnSpLocks/>
            <a:stCxn id="284" idx="0"/>
            <a:endCxn id="388" idx="3"/>
          </p:cNvCxnSpPr>
          <p:nvPr/>
        </p:nvCxnSpPr>
        <p:spPr>
          <a:xfrm flipV="1">
            <a:off x="2020255" y="2459889"/>
            <a:ext cx="194101" cy="534596"/>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0" name="テキスト ボックス 77">
            <a:extLst>
              <a:ext uri="{FF2B5EF4-FFF2-40B4-BE49-F238E27FC236}">
                <a16:creationId xmlns:a16="http://schemas.microsoft.com/office/drawing/2014/main" id="{3B136B29-5888-46F6-9695-FB1E4D8E977D}"/>
              </a:ext>
            </a:extLst>
          </p:cNvPr>
          <p:cNvSpPr txBox="1"/>
          <p:nvPr/>
        </p:nvSpPr>
        <p:spPr>
          <a:xfrm>
            <a:off x="1128331" y="1722838"/>
            <a:ext cx="3765774" cy="261610"/>
          </a:xfrm>
          <a:prstGeom prst="rect">
            <a:avLst/>
          </a:prstGeom>
          <a:noFill/>
        </p:spPr>
        <p:txBody>
          <a:bodyPr wrap="none" rtlCol="0">
            <a:spAutoFit/>
          </a:bodyPr>
          <a:lstStyle/>
          <a:p>
            <a:r>
              <a:rPr lang="en-US" altLang="ja-JP" sz="1100" dirty="0">
                <a:latin typeface="Calibri" panose="020F0502020204030204" pitchFamily="34" charset="0"/>
                <a:cs typeface="Calibri" panose="020F0502020204030204" pitchFamily="34" charset="0"/>
              </a:rPr>
              <a:t>MoU on electronic business between IEC, ISO, ITU and UN/ECE</a:t>
            </a:r>
          </a:p>
        </p:txBody>
      </p:sp>
      <p:sp>
        <p:nvSpPr>
          <p:cNvPr id="341" name="テキスト ボックス 78">
            <a:extLst>
              <a:ext uri="{FF2B5EF4-FFF2-40B4-BE49-F238E27FC236}">
                <a16:creationId xmlns:a16="http://schemas.microsoft.com/office/drawing/2014/main" id="{2366281D-1C90-4980-A878-EAFC34834892}"/>
              </a:ext>
            </a:extLst>
          </p:cNvPr>
          <p:cNvSpPr txBox="1"/>
          <p:nvPr/>
        </p:nvSpPr>
        <p:spPr>
          <a:xfrm>
            <a:off x="723326" y="1540684"/>
            <a:ext cx="3454792" cy="246221"/>
          </a:xfrm>
          <a:prstGeom prst="rect">
            <a:avLst/>
          </a:prstGeom>
          <a:noFill/>
        </p:spPr>
        <p:txBody>
          <a:bodyPr wrap="none" rtlCol="0">
            <a:spAutoFit/>
          </a:bodyPr>
          <a:lstStyle/>
          <a:p>
            <a:r>
              <a:rPr lang="en-US" altLang="ja-JP" sz="1000" dirty="0">
                <a:latin typeface="Calibri" panose="020F0502020204030204" pitchFamily="34" charset="0"/>
                <a:cs typeface="Calibri" panose="020F0502020204030204" pitchFamily="34" charset="0"/>
              </a:rPr>
              <a:t>Memorandum of Understanding between IEC, ISO and UN/ECE</a:t>
            </a:r>
            <a:endParaRPr kumimoji="1" lang="ja-JP" altLang="en-US" sz="1000" dirty="0">
              <a:latin typeface="Calibri" panose="020F0502020204030204" pitchFamily="34" charset="0"/>
              <a:cs typeface="Calibri" panose="020F0502020204030204" pitchFamily="34" charset="0"/>
            </a:endParaRPr>
          </a:p>
        </p:txBody>
      </p:sp>
      <p:sp>
        <p:nvSpPr>
          <p:cNvPr id="342" name="テキスト ボックス 221">
            <a:extLst>
              <a:ext uri="{FF2B5EF4-FFF2-40B4-BE49-F238E27FC236}">
                <a16:creationId xmlns:a16="http://schemas.microsoft.com/office/drawing/2014/main" id="{68C41201-48D1-4B86-A807-78E31DAE376C}"/>
              </a:ext>
            </a:extLst>
          </p:cNvPr>
          <p:cNvSpPr txBox="1"/>
          <p:nvPr/>
        </p:nvSpPr>
        <p:spPr>
          <a:xfrm>
            <a:off x="95999" y="2390160"/>
            <a:ext cx="565723" cy="246221"/>
          </a:xfrm>
          <a:prstGeom prst="rect">
            <a:avLst/>
          </a:prstGeom>
          <a:solidFill>
            <a:schemeClr val="bg1"/>
          </a:solidFill>
        </p:spPr>
        <p:txBody>
          <a:bodyPr wrap="none" lIns="36000" tIns="0" rIns="36000" bIns="0" rtlCol="0">
            <a:spAutoFit/>
          </a:bodyPr>
          <a:lstStyle/>
          <a:p>
            <a:r>
              <a:rPr kumimoji="1" lang="en-US" altLang="ja-JP" sz="1600" dirty="0">
                <a:latin typeface="Calibri" panose="020F0502020204030204" pitchFamily="34" charset="0"/>
                <a:cs typeface="Calibri" panose="020F0502020204030204" pitchFamily="34" charset="0"/>
              </a:rPr>
              <a:t>OASIS</a:t>
            </a:r>
            <a:endParaRPr kumimoji="1" lang="ja-JP" altLang="en-US" sz="1600" dirty="0">
              <a:latin typeface="Calibri" panose="020F0502020204030204" pitchFamily="34" charset="0"/>
              <a:cs typeface="Calibri" panose="020F0502020204030204" pitchFamily="34" charset="0"/>
            </a:endParaRPr>
          </a:p>
        </p:txBody>
      </p:sp>
      <p:cxnSp>
        <p:nvCxnSpPr>
          <p:cNvPr id="343" name="直線コネクタ 223">
            <a:extLst>
              <a:ext uri="{FF2B5EF4-FFF2-40B4-BE49-F238E27FC236}">
                <a16:creationId xmlns:a16="http://schemas.microsoft.com/office/drawing/2014/main" id="{CB154C73-B44B-4BE0-AFBF-B8BA26B8A54B}"/>
              </a:ext>
            </a:extLst>
          </p:cNvPr>
          <p:cNvCxnSpPr>
            <a:cxnSpLocks/>
            <a:stCxn id="458" idx="6"/>
          </p:cNvCxnSpPr>
          <p:nvPr/>
        </p:nvCxnSpPr>
        <p:spPr>
          <a:xfrm>
            <a:off x="1214105" y="2368761"/>
            <a:ext cx="6311571" cy="2033"/>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44" name="円/楕円 225">
            <a:extLst>
              <a:ext uri="{FF2B5EF4-FFF2-40B4-BE49-F238E27FC236}">
                <a16:creationId xmlns:a16="http://schemas.microsoft.com/office/drawing/2014/main" id="{1FB5142C-F8EA-4A2C-8E88-DD4E9BFBED1F}"/>
              </a:ext>
            </a:extLst>
          </p:cNvPr>
          <p:cNvSpPr>
            <a:spLocks noChangeAspect="1"/>
          </p:cNvSpPr>
          <p:nvPr/>
        </p:nvSpPr>
        <p:spPr>
          <a:xfrm>
            <a:off x="2735824" y="2240896"/>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bg1"/>
                </a:solidFill>
                <a:latin typeface="Calibri" panose="020F0502020204030204" pitchFamily="34" charset="0"/>
                <a:cs typeface="Calibri" panose="020F0502020204030204" pitchFamily="34" charset="0"/>
              </a:rPr>
              <a:t>06</a:t>
            </a:r>
            <a:endParaRPr lang="ja-JP" altLang="en-US" sz="1000" dirty="0">
              <a:solidFill>
                <a:schemeClr val="bg1"/>
              </a:solidFill>
              <a:latin typeface="Calibri" panose="020F0502020204030204" pitchFamily="34" charset="0"/>
              <a:cs typeface="Calibri" panose="020F0502020204030204" pitchFamily="34" charset="0"/>
            </a:endParaRPr>
          </a:p>
        </p:txBody>
      </p:sp>
      <p:sp>
        <p:nvSpPr>
          <p:cNvPr id="345" name="円/楕円 226">
            <a:extLst>
              <a:ext uri="{FF2B5EF4-FFF2-40B4-BE49-F238E27FC236}">
                <a16:creationId xmlns:a16="http://schemas.microsoft.com/office/drawing/2014/main" id="{857F713C-02C9-4C23-9F9D-40672CF0F179}"/>
              </a:ext>
            </a:extLst>
          </p:cNvPr>
          <p:cNvSpPr>
            <a:spLocks noChangeAspect="1"/>
          </p:cNvSpPr>
          <p:nvPr/>
        </p:nvSpPr>
        <p:spPr>
          <a:xfrm>
            <a:off x="3858893" y="2298794"/>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latin typeface="Calibri" panose="020F0502020204030204" pitchFamily="34" charset="0"/>
              <a:cs typeface="Calibri" panose="020F0502020204030204" pitchFamily="34" charset="0"/>
            </a:endParaRPr>
          </a:p>
        </p:txBody>
      </p:sp>
      <p:sp>
        <p:nvSpPr>
          <p:cNvPr id="346" name="円/楕円 227">
            <a:extLst>
              <a:ext uri="{FF2B5EF4-FFF2-40B4-BE49-F238E27FC236}">
                <a16:creationId xmlns:a16="http://schemas.microsoft.com/office/drawing/2014/main" id="{9F90E867-E370-4390-AED5-043BFF89FC8A}"/>
              </a:ext>
            </a:extLst>
          </p:cNvPr>
          <p:cNvSpPr>
            <a:spLocks noChangeAspect="1"/>
          </p:cNvSpPr>
          <p:nvPr/>
        </p:nvSpPr>
        <p:spPr>
          <a:xfrm>
            <a:off x="5001492" y="2298794"/>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347" name="円/楕円 228">
            <a:extLst>
              <a:ext uri="{FF2B5EF4-FFF2-40B4-BE49-F238E27FC236}">
                <a16:creationId xmlns:a16="http://schemas.microsoft.com/office/drawing/2014/main" id="{7B0D7E93-67EB-483B-906C-A0834460746C}"/>
              </a:ext>
            </a:extLst>
          </p:cNvPr>
          <p:cNvSpPr>
            <a:spLocks noChangeAspect="1"/>
          </p:cNvSpPr>
          <p:nvPr/>
        </p:nvSpPr>
        <p:spPr>
          <a:xfrm>
            <a:off x="6067528" y="2244794"/>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Calibri" panose="020F0502020204030204" pitchFamily="34" charset="0"/>
                <a:cs typeface="Calibri" panose="020F0502020204030204" pitchFamily="34" charset="0"/>
              </a:rPr>
              <a:t>18</a:t>
            </a:r>
            <a:endParaRPr lang="ja-JP" altLang="en-US" sz="1000" dirty="0">
              <a:latin typeface="Calibri" panose="020F0502020204030204" pitchFamily="34" charset="0"/>
              <a:cs typeface="Calibri" panose="020F0502020204030204" pitchFamily="34" charset="0"/>
            </a:endParaRPr>
          </a:p>
        </p:txBody>
      </p:sp>
      <p:sp>
        <p:nvSpPr>
          <p:cNvPr id="348" name="円/楕円 229">
            <a:extLst>
              <a:ext uri="{FF2B5EF4-FFF2-40B4-BE49-F238E27FC236}">
                <a16:creationId xmlns:a16="http://schemas.microsoft.com/office/drawing/2014/main" id="{1E1527D3-A1AB-4CE3-8735-965426675051}"/>
              </a:ext>
            </a:extLst>
          </p:cNvPr>
          <p:cNvSpPr>
            <a:spLocks noChangeAspect="1"/>
          </p:cNvSpPr>
          <p:nvPr/>
        </p:nvSpPr>
        <p:spPr>
          <a:xfrm>
            <a:off x="6442037" y="2298794"/>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49" name="円/楕円 230">
            <a:extLst>
              <a:ext uri="{FF2B5EF4-FFF2-40B4-BE49-F238E27FC236}">
                <a16:creationId xmlns:a16="http://schemas.microsoft.com/office/drawing/2014/main" id="{C018CAB7-E615-4852-81A5-EE11DBDE7676}"/>
              </a:ext>
            </a:extLst>
          </p:cNvPr>
          <p:cNvSpPr>
            <a:spLocks noChangeAspect="1"/>
          </p:cNvSpPr>
          <p:nvPr/>
        </p:nvSpPr>
        <p:spPr>
          <a:xfrm>
            <a:off x="6975048" y="2244794"/>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Calibri" panose="020F0502020204030204" pitchFamily="34" charset="0"/>
                <a:cs typeface="Calibri" panose="020F0502020204030204" pitchFamily="34" charset="0"/>
              </a:rPr>
              <a:t>21</a:t>
            </a:r>
            <a:endParaRPr lang="ja-JP" altLang="en-US" sz="1000" dirty="0">
              <a:latin typeface="Calibri" panose="020F0502020204030204" pitchFamily="34" charset="0"/>
              <a:cs typeface="Calibri" panose="020F0502020204030204" pitchFamily="34" charset="0"/>
            </a:endParaRPr>
          </a:p>
        </p:txBody>
      </p:sp>
      <p:sp>
        <p:nvSpPr>
          <p:cNvPr id="350" name="円/楕円 232">
            <a:extLst>
              <a:ext uri="{FF2B5EF4-FFF2-40B4-BE49-F238E27FC236}">
                <a16:creationId xmlns:a16="http://schemas.microsoft.com/office/drawing/2014/main" id="{56271F7E-8D7E-4DD0-9010-F9F860C9AB1F}"/>
              </a:ext>
            </a:extLst>
          </p:cNvPr>
          <p:cNvSpPr>
            <a:spLocks noChangeAspect="1"/>
          </p:cNvSpPr>
          <p:nvPr/>
        </p:nvSpPr>
        <p:spPr>
          <a:xfrm>
            <a:off x="4400890" y="2298794"/>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351" name="円/楕円 233">
            <a:extLst>
              <a:ext uri="{FF2B5EF4-FFF2-40B4-BE49-F238E27FC236}">
                <a16:creationId xmlns:a16="http://schemas.microsoft.com/office/drawing/2014/main" id="{FDEF150F-669F-412C-88F3-2C94A7A866CA}"/>
              </a:ext>
            </a:extLst>
          </p:cNvPr>
          <p:cNvSpPr>
            <a:spLocks noChangeAspect="1"/>
          </p:cNvSpPr>
          <p:nvPr/>
        </p:nvSpPr>
        <p:spPr>
          <a:xfrm>
            <a:off x="4626983" y="2244794"/>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Calibri" panose="020F0502020204030204" pitchFamily="34" charset="0"/>
                <a:cs typeface="Calibri" panose="020F0502020204030204" pitchFamily="34" charset="0"/>
              </a:rPr>
              <a:t>13</a:t>
            </a:r>
            <a:endParaRPr lang="ja-JP" altLang="en-US" sz="1000">
              <a:latin typeface="Calibri" panose="020F0502020204030204" pitchFamily="34" charset="0"/>
              <a:cs typeface="Calibri" panose="020F0502020204030204" pitchFamily="34" charset="0"/>
            </a:endParaRPr>
          </a:p>
        </p:txBody>
      </p:sp>
      <p:sp>
        <p:nvSpPr>
          <p:cNvPr id="352" name="円/楕円 234">
            <a:extLst>
              <a:ext uri="{FF2B5EF4-FFF2-40B4-BE49-F238E27FC236}">
                <a16:creationId xmlns:a16="http://schemas.microsoft.com/office/drawing/2014/main" id="{2948BB14-3364-4B60-9479-5FF41E574E25}"/>
              </a:ext>
            </a:extLst>
          </p:cNvPr>
          <p:cNvSpPr>
            <a:spLocks noChangeAspect="1"/>
          </p:cNvSpPr>
          <p:nvPr/>
        </p:nvSpPr>
        <p:spPr>
          <a:xfrm>
            <a:off x="5828385" y="2298794"/>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353" name="円/楕円 235">
            <a:extLst>
              <a:ext uri="{FF2B5EF4-FFF2-40B4-BE49-F238E27FC236}">
                <a16:creationId xmlns:a16="http://schemas.microsoft.com/office/drawing/2014/main" id="{E16BDA51-D20A-4F14-9D03-F4B10D884959}"/>
              </a:ext>
            </a:extLst>
          </p:cNvPr>
          <p:cNvSpPr>
            <a:spLocks noChangeAspect="1"/>
          </p:cNvSpPr>
          <p:nvPr/>
        </p:nvSpPr>
        <p:spPr>
          <a:xfrm>
            <a:off x="4129893" y="2298794"/>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54" name="円/楕円 236">
            <a:extLst>
              <a:ext uri="{FF2B5EF4-FFF2-40B4-BE49-F238E27FC236}">
                <a16:creationId xmlns:a16="http://schemas.microsoft.com/office/drawing/2014/main" id="{53AF3AA3-90CD-47E0-BB16-ABBB6F1EB3F7}"/>
              </a:ext>
            </a:extLst>
          </p:cNvPr>
          <p:cNvSpPr>
            <a:spLocks noChangeAspect="1"/>
          </p:cNvSpPr>
          <p:nvPr/>
        </p:nvSpPr>
        <p:spPr>
          <a:xfrm>
            <a:off x="5284240" y="2298794"/>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55" name="円/楕円 237">
            <a:extLst>
              <a:ext uri="{FF2B5EF4-FFF2-40B4-BE49-F238E27FC236}">
                <a16:creationId xmlns:a16="http://schemas.microsoft.com/office/drawing/2014/main" id="{2A3941E3-227D-42C5-AC0F-8AF1B58C97D1}"/>
              </a:ext>
            </a:extLst>
          </p:cNvPr>
          <p:cNvSpPr>
            <a:spLocks noChangeAspect="1"/>
          </p:cNvSpPr>
          <p:nvPr/>
        </p:nvSpPr>
        <p:spPr>
          <a:xfrm>
            <a:off x="5573596" y="2298794"/>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56" name="円/楕円 238">
            <a:extLst>
              <a:ext uri="{FF2B5EF4-FFF2-40B4-BE49-F238E27FC236}">
                <a16:creationId xmlns:a16="http://schemas.microsoft.com/office/drawing/2014/main" id="{1176FFFC-94DE-46F5-8F1C-7938A8E2966D}"/>
              </a:ext>
            </a:extLst>
          </p:cNvPr>
          <p:cNvSpPr>
            <a:spLocks noChangeAspect="1"/>
          </p:cNvSpPr>
          <p:nvPr/>
        </p:nvSpPr>
        <p:spPr>
          <a:xfrm>
            <a:off x="2503893" y="2298794"/>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357" name="円/楕円 239">
            <a:extLst>
              <a:ext uri="{FF2B5EF4-FFF2-40B4-BE49-F238E27FC236}">
                <a16:creationId xmlns:a16="http://schemas.microsoft.com/office/drawing/2014/main" id="{BBFB08C4-4656-40F2-916D-E1EAF8A5D52B}"/>
              </a:ext>
            </a:extLst>
          </p:cNvPr>
          <p:cNvSpPr>
            <a:spLocks noChangeAspect="1"/>
          </p:cNvSpPr>
          <p:nvPr/>
        </p:nvSpPr>
        <p:spPr>
          <a:xfrm>
            <a:off x="1936417" y="2298794"/>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358" name="円/楕円 240">
            <a:extLst>
              <a:ext uri="{FF2B5EF4-FFF2-40B4-BE49-F238E27FC236}">
                <a16:creationId xmlns:a16="http://schemas.microsoft.com/office/drawing/2014/main" id="{1CB959CF-2E69-468A-BFAC-73B17DB5A9EB}"/>
              </a:ext>
            </a:extLst>
          </p:cNvPr>
          <p:cNvSpPr>
            <a:spLocks noChangeAspect="1"/>
          </p:cNvSpPr>
          <p:nvPr/>
        </p:nvSpPr>
        <p:spPr>
          <a:xfrm>
            <a:off x="3045893" y="2298794"/>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359" name="円/楕円 241">
            <a:extLst>
              <a:ext uri="{FF2B5EF4-FFF2-40B4-BE49-F238E27FC236}">
                <a16:creationId xmlns:a16="http://schemas.microsoft.com/office/drawing/2014/main" id="{1B924B7A-9A79-4A3F-9A27-3191E21205D9}"/>
              </a:ext>
            </a:extLst>
          </p:cNvPr>
          <p:cNvSpPr>
            <a:spLocks noChangeAspect="1"/>
          </p:cNvSpPr>
          <p:nvPr/>
        </p:nvSpPr>
        <p:spPr>
          <a:xfrm>
            <a:off x="3316893" y="2298794"/>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360" name="円/楕円 242">
            <a:extLst>
              <a:ext uri="{FF2B5EF4-FFF2-40B4-BE49-F238E27FC236}">
                <a16:creationId xmlns:a16="http://schemas.microsoft.com/office/drawing/2014/main" id="{2D78799E-C575-4A2D-A629-85FD74BEDFAC}"/>
              </a:ext>
            </a:extLst>
          </p:cNvPr>
          <p:cNvSpPr>
            <a:spLocks noChangeAspect="1"/>
          </p:cNvSpPr>
          <p:nvPr/>
        </p:nvSpPr>
        <p:spPr>
          <a:xfrm>
            <a:off x="3587893" y="2298794"/>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362" name="円/楕円 244">
            <a:extLst>
              <a:ext uri="{FF2B5EF4-FFF2-40B4-BE49-F238E27FC236}">
                <a16:creationId xmlns:a16="http://schemas.microsoft.com/office/drawing/2014/main" id="{06D8BA86-62E4-4FE2-A914-C04CE4E09E80}"/>
              </a:ext>
            </a:extLst>
          </p:cNvPr>
          <p:cNvSpPr>
            <a:spLocks noChangeAspect="1"/>
          </p:cNvSpPr>
          <p:nvPr/>
        </p:nvSpPr>
        <p:spPr>
          <a:xfrm>
            <a:off x="1162763" y="3636199"/>
            <a:ext cx="252000" cy="252000"/>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a:solidFill>
                  <a:schemeClr val="tx1"/>
                </a:solidFill>
                <a:latin typeface="Calibri" panose="020F0502020204030204" pitchFamily="34" charset="0"/>
                <a:cs typeface="Calibri" panose="020F0502020204030204" pitchFamily="34" charset="0"/>
              </a:rPr>
              <a:t>00</a:t>
            </a:r>
            <a:endParaRPr kumimoji="1" lang="ja-JP" altLang="en-US" sz="1000">
              <a:solidFill>
                <a:schemeClr val="tx1"/>
              </a:solidFill>
              <a:latin typeface="Calibri" panose="020F0502020204030204" pitchFamily="34" charset="0"/>
              <a:cs typeface="Calibri" panose="020F0502020204030204" pitchFamily="34" charset="0"/>
            </a:endParaRPr>
          </a:p>
        </p:txBody>
      </p:sp>
      <p:cxnSp>
        <p:nvCxnSpPr>
          <p:cNvPr id="364" name="直線矢印コネクタ 246">
            <a:extLst>
              <a:ext uri="{FF2B5EF4-FFF2-40B4-BE49-F238E27FC236}">
                <a16:creationId xmlns:a16="http://schemas.microsoft.com/office/drawing/2014/main" id="{CD82EA3E-245A-4ED2-8903-5D8D57EF4111}"/>
              </a:ext>
            </a:extLst>
          </p:cNvPr>
          <p:cNvCxnSpPr>
            <a:cxnSpLocks/>
            <a:stCxn id="351" idx="4"/>
            <a:endCxn id="308" idx="1"/>
          </p:cNvCxnSpPr>
          <p:nvPr/>
        </p:nvCxnSpPr>
        <p:spPr>
          <a:xfrm>
            <a:off x="4752983" y="2496794"/>
            <a:ext cx="514162" cy="117631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6" name="円/楕円 248">
            <a:extLst>
              <a:ext uri="{FF2B5EF4-FFF2-40B4-BE49-F238E27FC236}">
                <a16:creationId xmlns:a16="http://schemas.microsoft.com/office/drawing/2014/main" id="{910699D6-0010-4880-B99C-92AFD6058F99}"/>
              </a:ext>
            </a:extLst>
          </p:cNvPr>
          <p:cNvSpPr>
            <a:spLocks noChangeAspect="1"/>
          </p:cNvSpPr>
          <p:nvPr/>
        </p:nvSpPr>
        <p:spPr>
          <a:xfrm>
            <a:off x="1587384" y="3636199"/>
            <a:ext cx="252000" cy="252000"/>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a:solidFill>
                  <a:schemeClr val="tx1"/>
                </a:solidFill>
                <a:latin typeface="Calibri" panose="020F0502020204030204" pitchFamily="34" charset="0"/>
                <a:cs typeface="Calibri" panose="020F0502020204030204" pitchFamily="34" charset="0"/>
              </a:rPr>
              <a:t>02</a:t>
            </a:r>
            <a:endParaRPr kumimoji="1" lang="ja-JP" altLang="en-US" sz="1000" dirty="0">
              <a:solidFill>
                <a:schemeClr val="tx1"/>
              </a:solidFill>
              <a:latin typeface="Calibri" panose="020F0502020204030204" pitchFamily="34" charset="0"/>
              <a:cs typeface="Calibri" panose="020F0502020204030204" pitchFamily="34" charset="0"/>
            </a:endParaRPr>
          </a:p>
        </p:txBody>
      </p:sp>
      <p:sp>
        <p:nvSpPr>
          <p:cNvPr id="367" name="円/楕円 249">
            <a:extLst>
              <a:ext uri="{FF2B5EF4-FFF2-40B4-BE49-F238E27FC236}">
                <a16:creationId xmlns:a16="http://schemas.microsoft.com/office/drawing/2014/main" id="{EA10E695-E812-43E8-95B6-C195B8F1AE6E}"/>
              </a:ext>
            </a:extLst>
          </p:cNvPr>
          <p:cNvSpPr>
            <a:spLocks noChangeAspect="1"/>
          </p:cNvSpPr>
          <p:nvPr/>
        </p:nvSpPr>
        <p:spPr>
          <a:xfrm>
            <a:off x="1587384" y="2244794"/>
            <a:ext cx="252000" cy="252000"/>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a:solidFill>
                  <a:schemeClr val="tx1"/>
                </a:solidFill>
                <a:latin typeface="Calibri" panose="020F0502020204030204" pitchFamily="34" charset="0"/>
                <a:cs typeface="Calibri" panose="020F0502020204030204" pitchFamily="34" charset="0"/>
              </a:rPr>
              <a:t>02</a:t>
            </a:r>
            <a:endParaRPr kumimoji="1" lang="ja-JP" altLang="en-US" sz="1000">
              <a:solidFill>
                <a:schemeClr val="tx1"/>
              </a:solidFill>
              <a:latin typeface="Calibri" panose="020F0502020204030204" pitchFamily="34" charset="0"/>
              <a:cs typeface="Calibri" panose="020F0502020204030204" pitchFamily="34" charset="0"/>
            </a:endParaRPr>
          </a:p>
        </p:txBody>
      </p:sp>
      <p:sp>
        <p:nvSpPr>
          <p:cNvPr id="368" name="テキスト ボックス 89">
            <a:extLst>
              <a:ext uri="{FF2B5EF4-FFF2-40B4-BE49-F238E27FC236}">
                <a16:creationId xmlns:a16="http://schemas.microsoft.com/office/drawing/2014/main" id="{7B00E53D-F5D1-4806-AE05-E3E12CDAF172}"/>
              </a:ext>
            </a:extLst>
          </p:cNvPr>
          <p:cNvSpPr txBox="1"/>
          <p:nvPr/>
        </p:nvSpPr>
        <p:spPr>
          <a:xfrm>
            <a:off x="1590241" y="1920380"/>
            <a:ext cx="1293944" cy="261610"/>
          </a:xfrm>
          <a:prstGeom prst="rect">
            <a:avLst/>
          </a:prstGeom>
          <a:noFill/>
        </p:spPr>
        <p:txBody>
          <a:bodyPr wrap="none" rtlCol="0">
            <a:spAutoFit/>
          </a:bodyPr>
          <a:lstStyle/>
          <a:p>
            <a:r>
              <a:rPr kumimoji="1" lang="en-US" altLang="ja-JP" sz="1100" dirty="0">
                <a:latin typeface="Calibri" panose="020F0502020204030204" pitchFamily="34" charset="0"/>
                <a:cs typeface="Calibri" panose="020F0502020204030204" pitchFamily="34" charset="0"/>
              </a:rPr>
              <a:t>OASIS joined above</a:t>
            </a:r>
            <a:endParaRPr kumimoji="1" lang="ja-JP" altLang="en-US" sz="1100" dirty="0">
              <a:latin typeface="Calibri" panose="020F0502020204030204" pitchFamily="34" charset="0"/>
              <a:cs typeface="Calibri" panose="020F0502020204030204" pitchFamily="34" charset="0"/>
            </a:endParaRPr>
          </a:p>
        </p:txBody>
      </p:sp>
      <p:sp>
        <p:nvSpPr>
          <p:cNvPr id="370" name="TextBox 369">
            <a:extLst>
              <a:ext uri="{FF2B5EF4-FFF2-40B4-BE49-F238E27FC236}">
                <a16:creationId xmlns:a16="http://schemas.microsoft.com/office/drawing/2014/main" id="{024D6C15-9235-4A63-B26C-B94BFBB38EC8}"/>
              </a:ext>
            </a:extLst>
          </p:cNvPr>
          <p:cNvSpPr txBox="1"/>
          <p:nvPr/>
        </p:nvSpPr>
        <p:spPr>
          <a:xfrm>
            <a:off x="5798281" y="959815"/>
            <a:ext cx="3310223" cy="517514"/>
          </a:xfrm>
          <a:prstGeom prst="rect">
            <a:avLst/>
          </a:prstGeom>
          <a:noFill/>
        </p:spPr>
        <p:txBody>
          <a:bodyPr wrap="square">
            <a:spAutoFit/>
          </a:bodyPr>
          <a:lstStyle/>
          <a:p>
            <a:pPr>
              <a:lnSpc>
                <a:spcPts val="1100"/>
              </a:lnSpc>
            </a:pPr>
            <a:r>
              <a:rPr lang="en-US" altLang="ja-JP" sz="1100" dirty="0">
                <a:solidFill>
                  <a:srgbClr val="000000"/>
                </a:solidFill>
                <a:latin typeface="Calibri" panose="020F0502020204030204" pitchFamily="34" charset="0"/>
                <a:cs typeface="Calibri" panose="020F0502020204030204" pitchFamily="34" charset="0"/>
              </a:rPr>
              <a:t>EN 16931-1:2017Electronic invoicing - Part 1: Semantic data model of the core elements of an electronic invoice </a:t>
            </a:r>
            <a:endParaRPr lang="ja-JP" altLang="en-US" sz="1100" dirty="0">
              <a:solidFill>
                <a:srgbClr val="000000"/>
              </a:solidFill>
              <a:latin typeface="Calibri" panose="020F0502020204030204" pitchFamily="34" charset="0"/>
              <a:cs typeface="Calibri" panose="020F0502020204030204" pitchFamily="34" charset="0"/>
            </a:endParaRPr>
          </a:p>
        </p:txBody>
      </p:sp>
      <p:sp>
        <p:nvSpPr>
          <p:cNvPr id="371" name="TextBox 370">
            <a:extLst>
              <a:ext uri="{FF2B5EF4-FFF2-40B4-BE49-F238E27FC236}">
                <a16:creationId xmlns:a16="http://schemas.microsoft.com/office/drawing/2014/main" id="{6E811899-04C2-4FBA-ABE1-2DB2394D318C}"/>
              </a:ext>
            </a:extLst>
          </p:cNvPr>
          <p:cNvSpPr txBox="1"/>
          <p:nvPr/>
        </p:nvSpPr>
        <p:spPr>
          <a:xfrm>
            <a:off x="2477856" y="3914957"/>
            <a:ext cx="4739080" cy="282385"/>
          </a:xfrm>
          <a:prstGeom prst="rect">
            <a:avLst/>
          </a:prstGeom>
          <a:noFill/>
        </p:spPr>
        <p:txBody>
          <a:bodyPr wrap="square" lIns="0" tIns="0" rIns="0" bIns="0">
            <a:spAutoFit/>
          </a:bodyPr>
          <a:lstStyle/>
          <a:p>
            <a:pPr algn="l">
              <a:lnSpc>
                <a:spcPts val="1100"/>
              </a:lnSpc>
            </a:pPr>
            <a:r>
              <a:rPr lang="en-GB" altLang="ja-JP" sz="1100" b="1" i="0" cap="all" dirty="0">
                <a:solidFill>
                  <a:srgbClr val="333333"/>
                </a:solidFill>
                <a:effectLst/>
                <a:latin typeface="Calibri" panose="020F0502020204030204" pitchFamily="34" charset="0"/>
                <a:cs typeface="Calibri" panose="020F0502020204030204" pitchFamily="34" charset="0"/>
              </a:rPr>
              <a:t>ISO/TS 15000-5:2005 </a:t>
            </a:r>
            <a:r>
              <a:rPr lang="en-GB" altLang="ja-JP" sz="1050" b="1" i="0" dirty="0">
                <a:solidFill>
                  <a:srgbClr val="333333"/>
                </a:solidFill>
                <a:effectLst/>
                <a:latin typeface="Calibri" panose="020F0502020204030204" pitchFamily="34" charset="0"/>
                <a:cs typeface="Calibri" panose="020F0502020204030204" pitchFamily="34" charset="0"/>
              </a:rPr>
              <a:t>Electronic Business Extensible Markup Language (ebXML) — Part 5: ebXML Core Components Technical Specification, Version 2.01(ebCCTS)</a:t>
            </a:r>
          </a:p>
        </p:txBody>
      </p:sp>
      <p:sp>
        <p:nvSpPr>
          <p:cNvPr id="373" name="テキスト ボックス 37">
            <a:extLst>
              <a:ext uri="{FF2B5EF4-FFF2-40B4-BE49-F238E27FC236}">
                <a16:creationId xmlns:a16="http://schemas.microsoft.com/office/drawing/2014/main" id="{E736CB41-0D7D-40BF-90EA-22BA75BB97CD}"/>
              </a:ext>
            </a:extLst>
          </p:cNvPr>
          <p:cNvSpPr txBox="1"/>
          <p:nvPr/>
        </p:nvSpPr>
        <p:spPr>
          <a:xfrm>
            <a:off x="5798281" y="1396668"/>
            <a:ext cx="3361280" cy="515526"/>
          </a:xfrm>
          <a:prstGeom prst="rect">
            <a:avLst/>
          </a:prstGeom>
          <a:noFill/>
        </p:spPr>
        <p:txBody>
          <a:bodyPr wrap="square" rtlCol="0">
            <a:spAutoFit/>
          </a:bodyPr>
          <a:lstStyle/>
          <a:p>
            <a:pPr>
              <a:lnSpc>
                <a:spcPts val="1100"/>
              </a:lnSpc>
            </a:pPr>
            <a:r>
              <a:rPr lang="en-US" altLang="ja-JP" sz="1000" dirty="0">
                <a:latin typeface="Calibri" panose="020F0502020204030204" pitchFamily="34" charset="0"/>
                <a:cs typeface="Calibri" panose="020F0502020204030204" pitchFamily="34" charset="0"/>
              </a:rPr>
              <a:t>CEN/TS 16931-3-2:2017 </a:t>
            </a:r>
            <a:r>
              <a:rPr kumimoji="1" lang="en-US" altLang="ja-JP" sz="1000" dirty="0">
                <a:latin typeface="Calibri" panose="020F0502020204030204" pitchFamily="34" charset="0"/>
                <a:cs typeface="Calibri" panose="020F0502020204030204" pitchFamily="34" charset="0"/>
              </a:rPr>
              <a:t>Electronic invoicing – Part 3-2: Syntax bindings for ISO/IEC 19845 (UBL 2.1) invoice and credit note</a:t>
            </a:r>
          </a:p>
        </p:txBody>
      </p:sp>
      <p:sp>
        <p:nvSpPr>
          <p:cNvPr id="374" name="テキスト ボックス 38">
            <a:extLst>
              <a:ext uri="{FF2B5EF4-FFF2-40B4-BE49-F238E27FC236}">
                <a16:creationId xmlns:a16="http://schemas.microsoft.com/office/drawing/2014/main" id="{2D07BFD4-C31A-4D84-9DD2-2A534F3AF1EE}"/>
              </a:ext>
            </a:extLst>
          </p:cNvPr>
          <p:cNvSpPr txBox="1"/>
          <p:nvPr/>
        </p:nvSpPr>
        <p:spPr>
          <a:xfrm>
            <a:off x="5798281" y="1828716"/>
            <a:ext cx="3345719" cy="374461"/>
          </a:xfrm>
          <a:prstGeom prst="rect">
            <a:avLst/>
          </a:prstGeom>
          <a:noFill/>
        </p:spPr>
        <p:txBody>
          <a:bodyPr wrap="square" rtlCol="0">
            <a:spAutoFit/>
          </a:bodyPr>
          <a:lstStyle/>
          <a:p>
            <a:pPr>
              <a:lnSpc>
                <a:spcPts val="1100"/>
              </a:lnSpc>
            </a:pPr>
            <a:r>
              <a:rPr lang="en-US" altLang="ja-JP" sz="1000" dirty="0">
                <a:latin typeface="Calibri" panose="020F0502020204030204" pitchFamily="34" charset="0"/>
                <a:cs typeface="Calibri" panose="020F0502020204030204" pitchFamily="34" charset="0"/>
              </a:rPr>
              <a:t>CEN/TS 16931-3-3:2017 </a:t>
            </a:r>
            <a:r>
              <a:rPr kumimoji="1" lang="en-US" altLang="ja-JP" sz="1000" dirty="0">
                <a:latin typeface="Calibri" panose="020F0502020204030204" pitchFamily="34" charset="0"/>
                <a:cs typeface="Calibri" panose="020F0502020204030204" pitchFamily="34" charset="0"/>
              </a:rPr>
              <a:t>Electronic invoicing – Part 3-3: Syntax bindings for UN/CEFACT XML </a:t>
            </a:r>
            <a:r>
              <a:rPr lang="en-US" altLang="ja-JP" sz="1000" dirty="0">
                <a:latin typeface="Calibri" panose="020F0502020204030204" pitchFamily="34" charset="0"/>
                <a:cs typeface="Calibri" panose="020F0502020204030204" pitchFamily="34" charset="0"/>
              </a:rPr>
              <a:t>Industry</a:t>
            </a:r>
            <a:r>
              <a:rPr kumimoji="1" lang="en-US" altLang="ja-JP" sz="1000" dirty="0">
                <a:latin typeface="Calibri" panose="020F0502020204030204" pitchFamily="34" charset="0"/>
                <a:cs typeface="Calibri" panose="020F0502020204030204" pitchFamily="34" charset="0"/>
              </a:rPr>
              <a:t> Invoice D16B</a:t>
            </a:r>
          </a:p>
        </p:txBody>
      </p:sp>
      <p:sp>
        <p:nvSpPr>
          <p:cNvPr id="375" name="テキスト ボックス 222">
            <a:extLst>
              <a:ext uri="{FF2B5EF4-FFF2-40B4-BE49-F238E27FC236}">
                <a16:creationId xmlns:a16="http://schemas.microsoft.com/office/drawing/2014/main" id="{7DEFECBE-C7EC-418C-B7CF-FF088BAF3783}"/>
              </a:ext>
            </a:extLst>
          </p:cNvPr>
          <p:cNvSpPr txBox="1"/>
          <p:nvPr/>
        </p:nvSpPr>
        <p:spPr>
          <a:xfrm>
            <a:off x="4651610" y="2548796"/>
            <a:ext cx="2596348" cy="169277"/>
          </a:xfrm>
          <a:prstGeom prst="rect">
            <a:avLst/>
          </a:prstGeom>
          <a:solidFill>
            <a:schemeClr val="bg1"/>
          </a:solidFill>
        </p:spPr>
        <p:txBody>
          <a:bodyPr wrap="none" lIns="0" tIns="0" rIns="36000" bIns="0" rtlCol="0">
            <a:spAutoFit/>
          </a:bodyPr>
          <a:lstStyle/>
          <a:p>
            <a:r>
              <a:rPr lang="en-US" altLang="ja-JP" sz="1100" dirty="0">
                <a:latin typeface="Calibri" panose="020F0502020204030204" pitchFamily="34" charset="0"/>
                <a:cs typeface="Calibri" panose="020F0502020204030204" pitchFamily="34" charset="0"/>
              </a:rPr>
              <a:t>Universal Business Language v2.1 (UBL v2.1) </a:t>
            </a:r>
          </a:p>
        </p:txBody>
      </p:sp>
      <p:sp>
        <p:nvSpPr>
          <p:cNvPr id="376" name="テキスト ボックス 45">
            <a:extLst>
              <a:ext uri="{FF2B5EF4-FFF2-40B4-BE49-F238E27FC236}">
                <a16:creationId xmlns:a16="http://schemas.microsoft.com/office/drawing/2014/main" id="{94060EAA-9898-48BF-A21E-8E9CFD97E060}"/>
              </a:ext>
            </a:extLst>
          </p:cNvPr>
          <p:cNvSpPr txBox="1"/>
          <p:nvPr/>
        </p:nvSpPr>
        <p:spPr>
          <a:xfrm>
            <a:off x="1875276" y="3313861"/>
            <a:ext cx="2819683" cy="146450"/>
          </a:xfrm>
          <a:prstGeom prst="rect">
            <a:avLst/>
          </a:prstGeom>
          <a:solidFill>
            <a:schemeClr val="bg1"/>
          </a:solidFill>
        </p:spPr>
        <p:txBody>
          <a:bodyPr wrap="none" lIns="0" tIns="0" rIns="0" bIns="0" rtlCol="0">
            <a:spAutoFit/>
          </a:bodyPr>
          <a:lstStyle/>
          <a:p>
            <a:pPr>
              <a:lnSpc>
                <a:spcPts val="1100"/>
              </a:lnSpc>
            </a:pPr>
            <a:r>
              <a:rPr lang="en-US" altLang="ja-JP" sz="1100" b="1" dirty="0">
                <a:latin typeface="Calibri" panose="020F0502020204030204" pitchFamily="34" charset="0"/>
                <a:cs typeface="Calibri" panose="020F0502020204030204" pitchFamily="34" charset="0"/>
              </a:rPr>
              <a:t>Core Component Technical Specification (</a:t>
            </a:r>
            <a:r>
              <a:rPr lang="en-US" altLang="ja-JP" sz="1200" b="1" dirty="0">
                <a:latin typeface="Calibri" panose="020F0502020204030204" pitchFamily="34" charset="0"/>
                <a:cs typeface="Calibri" panose="020F0502020204030204" pitchFamily="34" charset="0"/>
              </a:rPr>
              <a:t>CCTS</a:t>
            </a:r>
            <a:r>
              <a:rPr lang="en-US" altLang="ja-JP" sz="1100" b="1" dirty="0">
                <a:latin typeface="Calibri" panose="020F0502020204030204" pitchFamily="34" charset="0"/>
                <a:cs typeface="Calibri" panose="020F0502020204030204" pitchFamily="34" charset="0"/>
              </a:rPr>
              <a:t>) </a:t>
            </a:r>
            <a:endParaRPr lang="en-US" altLang="ja-JP" sz="1100" dirty="0">
              <a:latin typeface="Calibri" panose="020F0502020204030204" pitchFamily="34" charset="0"/>
              <a:cs typeface="Calibri" panose="020F0502020204030204" pitchFamily="34" charset="0"/>
            </a:endParaRPr>
          </a:p>
        </p:txBody>
      </p:sp>
      <p:sp>
        <p:nvSpPr>
          <p:cNvPr id="377" name="テキスト ボックス 222">
            <a:extLst>
              <a:ext uri="{FF2B5EF4-FFF2-40B4-BE49-F238E27FC236}">
                <a16:creationId xmlns:a16="http://schemas.microsoft.com/office/drawing/2014/main" id="{B5FCB4E0-E475-4379-ADA2-F2C6DF0A9290}"/>
              </a:ext>
            </a:extLst>
          </p:cNvPr>
          <p:cNvSpPr txBox="1"/>
          <p:nvPr/>
        </p:nvSpPr>
        <p:spPr>
          <a:xfrm>
            <a:off x="6115976" y="2702147"/>
            <a:ext cx="2596348" cy="169277"/>
          </a:xfrm>
          <a:prstGeom prst="rect">
            <a:avLst/>
          </a:prstGeom>
          <a:noFill/>
        </p:spPr>
        <p:txBody>
          <a:bodyPr wrap="none" lIns="0" tIns="0" rIns="36000" bIns="0" rtlCol="0">
            <a:spAutoFit/>
          </a:bodyPr>
          <a:lstStyle/>
          <a:p>
            <a:r>
              <a:rPr lang="en-US" altLang="ja-JP" sz="1100" dirty="0">
                <a:latin typeface="Calibri" panose="020F0502020204030204" pitchFamily="34" charset="0"/>
                <a:cs typeface="Calibri" panose="020F0502020204030204" pitchFamily="34" charset="0"/>
              </a:rPr>
              <a:t>Universal Business Language v2.2 (UBL v2.2) </a:t>
            </a:r>
          </a:p>
        </p:txBody>
      </p:sp>
      <p:sp>
        <p:nvSpPr>
          <p:cNvPr id="378" name="テキスト ボックス 222">
            <a:extLst>
              <a:ext uri="{FF2B5EF4-FFF2-40B4-BE49-F238E27FC236}">
                <a16:creationId xmlns:a16="http://schemas.microsoft.com/office/drawing/2014/main" id="{389C0DB2-2F4A-48D3-BC9F-6F973989A06F}"/>
              </a:ext>
            </a:extLst>
          </p:cNvPr>
          <p:cNvSpPr txBox="1"/>
          <p:nvPr/>
        </p:nvSpPr>
        <p:spPr>
          <a:xfrm>
            <a:off x="6994989" y="2855498"/>
            <a:ext cx="2467577" cy="169277"/>
          </a:xfrm>
          <a:prstGeom prst="rect">
            <a:avLst/>
          </a:prstGeom>
          <a:noFill/>
        </p:spPr>
        <p:txBody>
          <a:bodyPr wrap="square" lIns="0" tIns="0" rIns="36000" bIns="0" rtlCol="0">
            <a:spAutoFit/>
          </a:bodyPr>
          <a:lstStyle/>
          <a:p>
            <a:r>
              <a:rPr lang="en-US" altLang="ja-JP" sz="1100" dirty="0">
                <a:latin typeface="Calibri" panose="020F0502020204030204" pitchFamily="34" charset="0"/>
                <a:cs typeface="Calibri" panose="020F0502020204030204" pitchFamily="34" charset="0"/>
              </a:rPr>
              <a:t>Universal Business Language v2.3</a:t>
            </a:r>
          </a:p>
        </p:txBody>
      </p:sp>
      <p:sp>
        <p:nvSpPr>
          <p:cNvPr id="379" name="円/楕円 229">
            <a:extLst>
              <a:ext uri="{FF2B5EF4-FFF2-40B4-BE49-F238E27FC236}">
                <a16:creationId xmlns:a16="http://schemas.microsoft.com/office/drawing/2014/main" id="{3B46D9D8-A8EB-4088-9A6A-3BFC06DDF7C5}"/>
              </a:ext>
            </a:extLst>
          </p:cNvPr>
          <p:cNvSpPr>
            <a:spLocks noChangeAspect="1"/>
          </p:cNvSpPr>
          <p:nvPr/>
        </p:nvSpPr>
        <p:spPr>
          <a:xfrm>
            <a:off x="6708546" y="2298794"/>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80" name="TextBox 379">
            <a:extLst>
              <a:ext uri="{FF2B5EF4-FFF2-40B4-BE49-F238E27FC236}">
                <a16:creationId xmlns:a16="http://schemas.microsoft.com/office/drawing/2014/main" id="{C88C2AA0-E760-488D-B6D6-431B1C0ED0A1}"/>
              </a:ext>
            </a:extLst>
          </p:cNvPr>
          <p:cNvSpPr txBox="1"/>
          <p:nvPr/>
        </p:nvSpPr>
        <p:spPr>
          <a:xfrm>
            <a:off x="1167833" y="5805076"/>
            <a:ext cx="1391407" cy="153888"/>
          </a:xfrm>
          <a:prstGeom prst="rect">
            <a:avLst/>
          </a:prstGeom>
          <a:noFill/>
        </p:spPr>
        <p:txBody>
          <a:bodyPr wrap="none" lIns="0" tIns="0" rIns="0" bIns="0">
            <a:spAutoFit/>
          </a:bodyPr>
          <a:lstStyle/>
          <a:p>
            <a:pPr>
              <a:spcBef>
                <a:spcPts val="1200"/>
              </a:spcBef>
              <a:spcAft>
                <a:spcPts val="300"/>
              </a:spcAft>
            </a:pPr>
            <a:r>
              <a:rPr lang="en-US" altLang="ja-JP" sz="1000" b="1" kern="1400" dirty="0">
                <a:effectLst/>
                <a:latin typeface="Arial" panose="020B0604020202020204" pitchFamily="34" charset="0"/>
                <a:ea typeface="游明朝" panose="02020400000000000000" pitchFamily="18" charset="-128"/>
                <a:cs typeface="Times New Roman" panose="02020603050405020304" pitchFamily="18" charset="0"/>
              </a:rPr>
              <a:t>XBRL Specification 1.0</a:t>
            </a:r>
            <a:endParaRPr lang="ja-JP" altLang="ja-JP" sz="1000" b="1" kern="1400" dirty="0">
              <a:effectLst/>
              <a:latin typeface="Arial" panose="020B0604020202020204" pitchFamily="34" charset="0"/>
              <a:ea typeface="游明朝" panose="02020400000000000000" pitchFamily="18" charset="-128"/>
              <a:cs typeface="Times New Roman" panose="02020603050405020304" pitchFamily="18" charset="0"/>
            </a:endParaRPr>
          </a:p>
        </p:txBody>
      </p:sp>
      <p:sp>
        <p:nvSpPr>
          <p:cNvPr id="381" name="円/楕円 244">
            <a:extLst>
              <a:ext uri="{FF2B5EF4-FFF2-40B4-BE49-F238E27FC236}">
                <a16:creationId xmlns:a16="http://schemas.microsoft.com/office/drawing/2014/main" id="{73FA5CC5-6EE0-4937-914B-E5FBF0FC5D7F}"/>
              </a:ext>
            </a:extLst>
          </p:cNvPr>
          <p:cNvSpPr>
            <a:spLocks noChangeAspect="1"/>
          </p:cNvSpPr>
          <p:nvPr/>
        </p:nvSpPr>
        <p:spPr>
          <a:xfrm>
            <a:off x="1165157" y="5520663"/>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a:solidFill>
                  <a:schemeClr val="bg1"/>
                </a:solidFill>
                <a:latin typeface="Calibri" panose="020F0502020204030204" pitchFamily="34" charset="0"/>
                <a:cs typeface="Calibri" panose="020F0502020204030204" pitchFamily="34" charset="0"/>
              </a:rPr>
              <a:t>00</a:t>
            </a:r>
            <a:endParaRPr kumimoji="1" lang="ja-JP" altLang="en-US" sz="1000" dirty="0">
              <a:solidFill>
                <a:schemeClr val="bg1"/>
              </a:solidFill>
              <a:latin typeface="Calibri" panose="020F0502020204030204" pitchFamily="34" charset="0"/>
              <a:cs typeface="Calibri" panose="020F0502020204030204" pitchFamily="34" charset="0"/>
            </a:endParaRPr>
          </a:p>
        </p:txBody>
      </p:sp>
      <p:sp>
        <p:nvSpPr>
          <p:cNvPr id="382" name="円/楕円 248">
            <a:extLst>
              <a:ext uri="{FF2B5EF4-FFF2-40B4-BE49-F238E27FC236}">
                <a16:creationId xmlns:a16="http://schemas.microsoft.com/office/drawing/2014/main" id="{156114E9-CEB3-4CEC-A23B-B9B7F1898F84}"/>
              </a:ext>
            </a:extLst>
          </p:cNvPr>
          <p:cNvSpPr>
            <a:spLocks noChangeAspect="1"/>
          </p:cNvSpPr>
          <p:nvPr/>
        </p:nvSpPr>
        <p:spPr>
          <a:xfrm>
            <a:off x="1587384" y="5520663"/>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a:solidFill>
                  <a:schemeClr val="bg1"/>
                </a:solidFill>
                <a:latin typeface="Calibri" panose="020F0502020204030204" pitchFamily="34" charset="0"/>
                <a:cs typeface="Calibri" panose="020F0502020204030204" pitchFamily="34" charset="0"/>
              </a:rPr>
              <a:t>02</a:t>
            </a:r>
            <a:endParaRPr kumimoji="1" lang="ja-JP" altLang="en-US" sz="1000" dirty="0">
              <a:solidFill>
                <a:schemeClr val="bg1"/>
              </a:solidFill>
              <a:latin typeface="Calibri" panose="020F0502020204030204" pitchFamily="34" charset="0"/>
              <a:cs typeface="Calibri" panose="020F0502020204030204" pitchFamily="34" charset="0"/>
            </a:endParaRPr>
          </a:p>
        </p:txBody>
      </p:sp>
      <p:sp>
        <p:nvSpPr>
          <p:cNvPr id="383" name="円/楕円 123">
            <a:extLst>
              <a:ext uri="{FF2B5EF4-FFF2-40B4-BE49-F238E27FC236}">
                <a16:creationId xmlns:a16="http://schemas.microsoft.com/office/drawing/2014/main" id="{DFE31BC8-7472-423E-8E18-3136633CBB51}"/>
              </a:ext>
            </a:extLst>
          </p:cNvPr>
          <p:cNvSpPr>
            <a:spLocks noChangeAspect="1"/>
          </p:cNvSpPr>
          <p:nvPr/>
        </p:nvSpPr>
        <p:spPr>
          <a:xfrm>
            <a:off x="1369162" y="5520663"/>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a:solidFill>
                  <a:schemeClr val="bg1"/>
                </a:solidFill>
                <a:latin typeface="Calibri" panose="020F0502020204030204" pitchFamily="34" charset="0"/>
                <a:cs typeface="Calibri" panose="020F0502020204030204" pitchFamily="34" charset="0"/>
              </a:rPr>
              <a:t>01</a:t>
            </a:r>
            <a:endParaRPr kumimoji="1" lang="ja-JP" altLang="en-US" sz="1000" dirty="0">
              <a:solidFill>
                <a:schemeClr val="bg1"/>
              </a:solidFill>
              <a:latin typeface="Calibri" panose="020F0502020204030204" pitchFamily="34" charset="0"/>
              <a:cs typeface="Calibri" panose="020F0502020204030204" pitchFamily="34" charset="0"/>
            </a:endParaRPr>
          </a:p>
        </p:txBody>
      </p:sp>
      <p:sp>
        <p:nvSpPr>
          <p:cNvPr id="384" name="TextBox 383">
            <a:extLst>
              <a:ext uri="{FF2B5EF4-FFF2-40B4-BE49-F238E27FC236}">
                <a16:creationId xmlns:a16="http://schemas.microsoft.com/office/drawing/2014/main" id="{CD322ADA-7D9E-41F1-8ECC-A26D3F7DBD34}"/>
              </a:ext>
            </a:extLst>
          </p:cNvPr>
          <p:cNvSpPr txBox="1"/>
          <p:nvPr/>
        </p:nvSpPr>
        <p:spPr>
          <a:xfrm>
            <a:off x="1388709" y="5937996"/>
            <a:ext cx="1391407" cy="153888"/>
          </a:xfrm>
          <a:prstGeom prst="rect">
            <a:avLst/>
          </a:prstGeom>
          <a:noFill/>
        </p:spPr>
        <p:txBody>
          <a:bodyPr wrap="none" lIns="0" tIns="0" rIns="0" bIns="0">
            <a:spAutoFit/>
          </a:bodyPr>
          <a:lstStyle/>
          <a:p>
            <a:pPr>
              <a:spcBef>
                <a:spcPts val="1200"/>
              </a:spcBef>
              <a:spcAft>
                <a:spcPts val="300"/>
              </a:spcAft>
            </a:pPr>
            <a:r>
              <a:rPr lang="en-US" altLang="ja-JP" sz="1000" b="1" kern="1400" dirty="0">
                <a:effectLst/>
                <a:latin typeface="Arial" panose="020B0604020202020204" pitchFamily="34" charset="0"/>
                <a:ea typeface="游明朝" panose="02020400000000000000" pitchFamily="18" charset="-128"/>
                <a:cs typeface="Times New Roman" panose="02020603050405020304" pitchFamily="18" charset="0"/>
              </a:rPr>
              <a:t>XBRL Specification 2.0</a:t>
            </a:r>
            <a:endParaRPr lang="ja-JP" altLang="ja-JP" sz="1000" b="1" kern="1400" dirty="0">
              <a:effectLst/>
              <a:latin typeface="Arial" panose="020B0604020202020204" pitchFamily="34" charset="0"/>
              <a:ea typeface="游明朝" panose="02020400000000000000" pitchFamily="18" charset="-128"/>
              <a:cs typeface="Times New Roman" panose="02020603050405020304" pitchFamily="18" charset="0"/>
            </a:endParaRPr>
          </a:p>
        </p:txBody>
      </p:sp>
      <p:sp>
        <p:nvSpPr>
          <p:cNvPr id="385" name="TextBox 384">
            <a:extLst>
              <a:ext uri="{FF2B5EF4-FFF2-40B4-BE49-F238E27FC236}">
                <a16:creationId xmlns:a16="http://schemas.microsoft.com/office/drawing/2014/main" id="{DD0EB81B-25A8-405C-A0E6-D1A0A09D9EB6}"/>
              </a:ext>
            </a:extLst>
          </p:cNvPr>
          <p:cNvSpPr txBox="1"/>
          <p:nvPr/>
        </p:nvSpPr>
        <p:spPr>
          <a:xfrm>
            <a:off x="1595184" y="6080878"/>
            <a:ext cx="1461939" cy="153888"/>
          </a:xfrm>
          <a:prstGeom prst="rect">
            <a:avLst/>
          </a:prstGeom>
          <a:noFill/>
        </p:spPr>
        <p:txBody>
          <a:bodyPr wrap="none" lIns="0" tIns="0" rIns="0" bIns="0">
            <a:spAutoFit/>
          </a:bodyPr>
          <a:lstStyle/>
          <a:p>
            <a:pPr>
              <a:spcBef>
                <a:spcPts val="1200"/>
              </a:spcBef>
              <a:spcAft>
                <a:spcPts val="300"/>
              </a:spcAft>
            </a:pPr>
            <a:r>
              <a:rPr lang="en-US" altLang="ja-JP" sz="1000" b="1" kern="1400" dirty="0">
                <a:effectLst/>
                <a:latin typeface="Arial" panose="020B0604020202020204" pitchFamily="34" charset="0"/>
                <a:ea typeface="游明朝" panose="02020400000000000000" pitchFamily="18" charset="-128"/>
                <a:cs typeface="Times New Roman" panose="02020603050405020304" pitchFamily="18" charset="0"/>
              </a:rPr>
              <a:t>XBRL Specification 2.0a</a:t>
            </a:r>
            <a:endParaRPr lang="ja-JP" altLang="ja-JP" sz="1000" b="1" kern="1400" dirty="0">
              <a:effectLst/>
              <a:latin typeface="Arial" panose="020B0604020202020204" pitchFamily="34" charset="0"/>
              <a:ea typeface="游明朝" panose="02020400000000000000" pitchFamily="18" charset="-128"/>
              <a:cs typeface="Times New Roman" panose="02020603050405020304" pitchFamily="18" charset="0"/>
            </a:endParaRPr>
          </a:p>
        </p:txBody>
      </p:sp>
      <p:sp>
        <p:nvSpPr>
          <p:cNvPr id="386" name="TextBox 385">
            <a:extLst>
              <a:ext uri="{FF2B5EF4-FFF2-40B4-BE49-F238E27FC236}">
                <a16:creationId xmlns:a16="http://schemas.microsoft.com/office/drawing/2014/main" id="{A167E696-42E7-42FD-8A26-AD74E7D9FEC9}"/>
              </a:ext>
            </a:extLst>
          </p:cNvPr>
          <p:cNvSpPr txBox="1"/>
          <p:nvPr/>
        </p:nvSpPr>
        <p:spPr>
          <a:xfrm>
            <a:off x="1868250" y="6227440"/>
            <a:ext cx="1391407" cy="153888"/>
          </a:xfrm>
          <a:prstGeom prst="rect">
            <a:avLst/>
          </a:prstGeom>
          <a:noFill/>
        </p:spPr>
        <p:txBody>
          <a:bodyPr wrap="none" lIns="0" tIns="0" rIns="0" bIns="0">
            <a:spAutoFit/>
          </a:bodyPr>
          <a:lstStyle/>
          <a:p>
            <a:pPr>
              <a:spcBef>
                <a:spcPts val="1200"/>
              </a:spcBef>
              <a:spcAft>
                <a:spcPts val="300"/>
              </a:spcAft>
            </a:pPr>
            <a:r>
              <a:rPr lang="en-US" altLang="ja-JP" sz="1000" b="1" kern="1400" dirty="0">
                <a:effectLst/>
                <a:latin typeface="Arial" panose="020B0604020202020204" pitchFamily="34" charset="0"/>
                <a:ea typeface="游明朝" panose="02020400000000000000" pitchFamily="18" charset="-128"/>
                <a:cs typeface="Times New Roman" panose="02020603050405020304" pitchFamily="18" charset="0"/>
              </a:rPr>
              <a:t>XBRL Specification 2.1</a:t>
            </a:r>
            <a:endParaRPr lang="ja-JP" altLang="ja-JP" sz="1000" b="1" kern="1400" dirty="0">
              <a:effectLst/>
              <a:latin typeface="Arial" panose="020B0604020202020204" pitchFamily="34" charset="0"/>
              <a:ea typeface="游明朝" panose="02020400000000000000" pitchFamily="18" charset="-128"/>
              <a:cs typeface="Times New Roman" panose="02020603050405020304" pitchFamily="18" charset="0"/>
            </a:endParaRPr>
          </a:p>
        </p:txBody>
      </p:sp>
      <p:sp>
        <p:nvSpPr>
          <p:cNvPr id="387" name="TextBox 386">
            <a:extLst>
              <a:ext uri="{FF2B5EF4-FFF2-40B4-BE49-F238E27FC236}">
                <a16:creationId xmlns:a16="http://schemas.microsoft.com/office/drawing/2014/main" id="{1A6495B1-E251-44B2-A484-8262DDDAAB0E}"/>
              </a:ext>
            </a:extLst>
          </p:cNvPr>
          <p:cNvSpPr txBox="1"/>
          <p:nvPr/>
        </p:nvSpPr>
        <p:spPr>
          <a:xfrm>
            <a:off x="3547871" y="5951196"/>
            <a:ext cx="1101264" cy="153888"/>
          </a:xfrm>
          <a:prstGeom prst="rect">
            <a:avLst/>
          </a:prstGeom>
          <a:noFill/>
        </p:spPr>
        <p:txBody>
          <a:bodyPr wrap="none" lIns="0" tIns="0" rIns="0" bIns="0">
            <a:spAutoFit/>
          </a:bodyPr>
          <a:lstStyle/>
          <a:p>
            <a:pPr>
              <a:spcBef>
                <a:spcPts val="1200"/>
              </a:spcBef>
              <a:spcAft>
                <a:spcPts val="300"/>
              </a:spcAft>
            </a:pPr>
            <a:r>
              <a:rPr lang="en-US" altLang="ja-JP" sz="1000" b="1" kern="1400" dirty="0">
                <a:effectLst/>
                <a:latin typeface="Arial" panose="020B0604020202020204" pitchFamily="34" charset="0"/>
                <a:ea typeface="游明朝" panose="02020400000000000000" pitchFamily="18" charset="-128"/>
                <a:cs typeface="Times New Roman" panose="02020603050405020304" pitchFamily="18" charset="0"/>
              </a:rPr>
              <a:t>XBRL Formula 1.0</a:t>
            </a:r>
            <a:endParaRPr lang="ja-JP" altLang="ja-JP" sz="1000" b="1" kern="1400" dirty="0">
              <a:effectLst/>
              <a:latin typeface="Arial" panose="020B0604020202020204" pitchFamily="34" charset="0"/>
              <a:ea typeface="游明朝" panose="02020400000000000000" pitchFamily="18" charset="-128"/>
              <a:cs typeface="Times New Roman" panose="02020603050405020304" pitchFamily="18" charset="0"/>
            </a:endParaRPr>
          </a:p>
        </p:txBody>
      </p:sp>
      <p:sp>
        <p:nvSpPr>
          <p:cNvPr id="388" name="円/楕円 238">
            <a:extLst>
              <a:ext uri="{FF2B5EF4-FFF2-40B4-BE49-F238E27FC236}">
                <a16:creationId xmlns:a16="http://schemas.microsoft.com/office/drawing/2014/main" id="{6A87AAC4-DD09-4DC3-B99F-E9EDE9204761}"/>
              </a:ext>
            </a:extLst>
          </p:cNvPr>
          <p:cNvSpPr>
            <a:spLocks noChangeAspect="1"/>
          </p:cNvSpPr>
          <p:nvPr/>
        </p:nvSpPr>
        <p:spPr>
          <a:xfrm>
            <a:off x="2177451" y="2244794"/>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a:solidFill>
                  <a:schemeClr val="bg1"/>
                </a:solidFill>
                <a:latin typeface="Calibri" panose="020F0502020204030204" pitchFamily="34" charset="0"/>
                <a:cs typeface="Calibri" panose="020F0502020204030204" pitchFamily="34" charset="0"/>
              </a:rPr>
              <a:t>04</a:t>
            </a:r>
            <a:endParaRPr kumimoji="1" lang="ja-JP" altLang="en-US" sz="1000" dirty="0">
              <a:solidFill>
                <a:schemeClr val="bg1"/>
              </a:solidFill>
              <a:latin typeface="Calibri" panose="020F0502020204030204" pitchFamily="34" charset="0"/>
              <a:cs typeface="Calibri" panose="020F0502020204030204" pitchFamily="34" charset="0"/>
            </a:endParaRPr>
          </a:p>
        </p:txBody>
      </p:sp>
      <p:sp>
        <p:nvSpPr>
          <p:cNvPr id="389" name="円/楕円 170">
            <a:extLst>
              <a:ext uri="{FF2B5EF4-FFF2-40B4-BE49-F238E27FC236}">
                <a16:creationId xmlns:a16="http://schemas.microsoft.com/office/drawing/2014/main" id="{318F2117-7998-4164-A8D8-30C395ACEBAD}"/>
              </a:ext>
            </a:extLst>
          </p:cNvPr>
          <p:cNvSpPr>
            <a:spLocks noChangeAspect="1"/>
          </p:cNvSpPr>
          <p:nvPr/>
        </p:nvSpPr>
        <p:spPr>
          <a:xfrm>
            <a:off x="2846680" y="3690199"/>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390" name="円/楕円 170">
            <a:extLst>
              <a:ext uri="{FF2B5EF4-FFF2-40B4-BE49-F238E27FC236}">
                <a16:creationId xmlns:a16="http://schemas.microsoft.com/office/drawing/2014/main" id="{4961A351-2C57-471A-A942-79D58FFFEC5F}"/>
              </a:ext>
            </a:extLst>
          </p:cNvPr>
          <p:cNvSpPr>
            <a:spLocks noChangeAspect="1"/>
          </p:cNvSpPr>
          <p:nvPr/>
        </p:nvSpPr>
        <p:spPr>
          <a:xfrm>
            <a:off x="2195752" y="5574663"/>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391" name="TextBox 390">
            <a:extLst>
              <a:ext uri="{FF2B5EF4-FFF2-40B4-BE49-F238E27FC236}">
                <a16:creationId xmlns:a16="http://schemas.microsoft.com/office/drawing/2014/main" id="{7D2FBA5F-99B7-4772-9D47-11CB1A1DCF22}"/>
              </a:ext>
            </a:extLst>
          </p:cNvPr>
          <p:cNvSpPr txBox="1"/>
          <p:nvPr/>
        </p:nvSpPr>
        <p:spPr>
          <a:xfrm>
            <a:off x="2645155" y="5805076"/>
            <a:ext cx="1320874" cy="153888"/>
          </a:xfrm>
          <a:prstGeom prst="rect">
            <a:avLst/>
          </a:prstGeom>
          <a:noFill/>
        </p:spPr>
        <p:txBody>
          <a:bodyPr wrap="none" lIns="0" tIns="0" rIns="0" bIns="0">
            <a:spAutoFit/>
          </a:bodyPr>
          <a:lstStyle/>
          <a:p>
            <a:pPr>
              <a:spcBef>
                <a:spcPts val="1200"/>
              </a:spcBef>
              <a:spcAft>
                <a:spcPts val="300"/>
              </a:spcAft>
            </a:pPr>
            <a:r>
              <a:rPr lang="en-US" altLang="ja-JP" sz="1000" b="1" kern="1400" dirty="0">
                <a:effectLst/>
                <a:latin typeface="Arial" panose="020B0604020202020204" pitchFamily="34" charset="0"/>
                <a:ea typeface="游明朝" panose="02020400000000000000" pitchFamily="18" charset="-128"/>
                <a:cs typeface="Times New Roman" panose="02020603050405020304" pitchFamily="18" charset="0"/>
              </a:rPr>
              <a:t>XBRL Dimensions 1.0</a:t>
            </a:r>
            <a:endParaRPr lang="ja-JP" altLang="ja-JP" sz="1000" b="1" kern="1400" dirty="0">
              <a:effectLst/>
              <a:latin typeface="Arial" panose="020B0604020202020204" pitchFamily="34" charset="0"/>
              <a:ea typeface="游明朝" panose="02020400000000000000" pitchFamily="18" charset="-128"/>
              <a:cs typeface="Times New Roman" panose="02020603050405020304" pitchFamily="18" charset="0"/>
            </a:endParaRPr>
          </a:p>
        </p:txBody>
      </p:sp>
      <p:sp>
        <p:nvSpPr>
          <p:cNvPr id="392" name="TextBox 391">
            <a:extLst>
              <a:ext uri="{FF2B5EF4-FFF2-40B4-BE49-F238E27FC236}">
                <a16:creationId xmlns:a16="http://schemas.microsoft.com/office/drawing/2014/main" id="{6894D1AF-6EDF-4571-85EA-28F19113FF29}"/>
              </a:ext>
            </a:extLst>
          </p:cNvPr>
          <p:cNvSpPr txBox="1"/>
          <p:nvPr/>
        </p:nvSpPr>
        <p:spPr>
          <a:xfrm>
            <a:off x="3833465" y="6103596"/>
            <a:ext cx="929742" cy="153888"/>
          </a:xfrm>
          <a:prstGeom prst="rect">
            <a:avLst/>
          </a:prstGeom>
          <a:noFill/>
        </p:spPr>
        <p:txBody>
          <a:bodyPr wrap="none" lIns="0" tIns="0" rIns="0" bIns="0">
            <a:spAutoFit/>
          </a:bodyPr>
          <a:lstStyle/>
          <a:p>
            <a:pPr>
              <a:spcBef>
                <a:spcPts val="1200"/>
              </a:spcBef>
              <a:spcAft>
                <a:spcPts val="300"/>
              </a:spcAft>
            </a:pPr>
            <a:r>
              <a:rPr lang="en-US" altLang="ja-JP" sz="1000" b="1" kern="1400" dirty="0">
                <a:effectLst/>
                <a:latin typeface="Arial" panose="020B0604020202020204" pitchFamily="34" charset="0"/>
                <a:ea typeface="游明朝" panose="02020400000000000000" pitchFamily="18" charset="-128"/>
                <a:cs typeface="Times New Roman" panose="02020603050405020304" pitchFamily="18" charset="0"/>
              </a:rPr>
              <a:t>XBRL Inline 1.0</a:t>
            </a:r>
            <a:endParaRPr lang="ja-JP" altLang="ja-JP" sz="1000" b="1" kern="1400" dirty="0">
              <a:effectLst/>
              <a:latin typeface="Arial" panose="020B0604020202020204" pitchFamily="34" charset="0"/>
              <a:ea typeface="游明朝" panose="02020400000000000000" pitchFamily="18" charset="-128"/>
              <a:cs typeface="Times New Roman" panose="02020603050405020304" pitchFamily="18" charset="0"/>
            </a:endParaRPr>
          </a:p>
        </p:txBody>
      </p:sp>
      <p:sp>
        <p:nvSpPr>
          <p:cNvPr id="393" name="円/楕円 184">
            <a:extLst>
              <a:ext uri="{FF2B5EF4-FFF2-40B4-BE49-F238E27FC236}">
                <a16:creationId xmlns:a16="http://schemas.microsoft.com/office/drawing/2014/main" id="{E172EA8D-5958-499F-BAF9-6AC9DFD641B5}"/>
              </a:ext>
            </a:extLst>
          </p:cNvPr>
          <p:cNvSpPr>
            <a:spLocks noChangeAspect="1"/>
          </p:cNvSpPr>
          <p:nvPr/>
        </p:nvSpPr>
        <p:spPr>
          <a:xfrm>
            <a:off x="6699441" y="5574663"/>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94" name="円/楕円 161">
            <a:extLst>
              <a:ext uri="{FF2B5EF4-FFF2-40B4-BE49-F238E27FC236}">
                <a16:creationId xmlns:a16="http://schemas.microsoft.com/office/drawing/2014/main" id="{DB37A31D-A7D2-4C30-A6C9-EFBC33616F33}"/>
              </a:ext>
            </a:extLst>
          </p:cNvPr>
          <p:cNvSpPr>
            <a:spLocks noChangeAspect="1"/>
          </p:cNvSpPr>
          <p:nvPr/>
        </p:nvSpPr>
        <p:spPr>
          <a:xfrm>
            <a:off x="6714216" y="3690199"/>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95" name="円/楕円 121">
            <a:extLst>
              <a:ext uri="{FF2B5EF4-FFF2-40B4-BE49-F238E27FC236}">
                <a16:creationId xmlns:a16="http://schemas.microsoft.com/office/drawing/2014/main" id="{1C258247-315C-4847-A864-2C5C5B49D08A}"/>
              </a:ext>
            </a:extLst>
          </p:cNvPr>
          <p:cNvSpPr>
            <a:spLocks noChangeAspect="1"/>
          </p:cNvSpPr>
          <p:nvPr/>
        </p:nvSpPr>
        <p:spPr>
          <a:xfrm>
            <a:off x="6708659" y="3048485"/>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96" name="円/楕円 101">
            <a:extLst>
              <a:ext uri="{FF2B5EF4-FFF2-40B4-BE49-F238E27FC236}">
                <a16:creationId xmlns:a16="http://schemas.microsoft.com/office/drawing/2014/main" id="{D4E997C6-739D-4E5F-89B8-A451C9BA771F}"/>
              </a:ext>
            </a:extLst>
          </p:cNvPr>
          <p:cNvSpPr>
            <a:spLocks noChangeAspect="1"/>
          </p:cNvSpPr>
          <p:nvPr/>
        </p:nvSpPr>
        <p:spPr>
          <a:xfrm>
            <a:off x="6701877" y="748564"/>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97" name="TextBox 396">
            <a:extLst>
              <a:ext uri="{FF2B5EF4-FFF2-40B4-BE49-F238E27FC236}">
                <a16:creationId xmlns:a16="http://schemas.microsoft.com/office/drawing/2014/main" id="{1C2E2C34-0D83-4A35-8B65-7B74BF77F354}"/>
              </a:ext>
            </a:extLst>
          </p:cNvPr>
          <p:cNvSpPr txBox="1"/>
          <p:nvPr/>
        </p:nvSpPr>
        <p:spPr>
          <a:xfrm>
            <a:off x="6975048" y="5805076"/>
            <a:ext cx="1684757" cy="294953"/>
          </a:xfrm>
          <a:prstGeom prst="rect">
            <a:avLst/>
          </a:prstGeom>
          <a:noFill/>
        </p:spPr>
        <p:txBody>
          <a:bodyPr wrap="none" lIns="0" tIns="0" rIns="0" bIns="0">
            <a:spAutoFit/>
          </a:bodyPr>
          <a:lstStyle/>
          <a:p>
            <a:pPr>
              <a:lnSpc>
                <a:spcPts val="1000"/>
              </a:lnSpc>
              <a:spcBef>
                <a:spcPts val="1200"/>
              </a:spcBef>
              <a:spcAft>
                <a:spcPts val="300"/>
              </a:spcAft>
            </a:pPr>
            <a:r>
              <a:rPr lang="en-US" altLang="ja-JP" sz="1000" b="1" kern="1400" dirty="0">
                <a:effectLst/>
                <a:latin typeface="Arial" panose="020B0604020202020204" pitchFamily="34" charset="0"/>
                <a:ea typeface="游明朝" panose="02020400000000000000" pitchFamily="18" charset="-128"/>
                <a:cs typeface="Times New Roman" panose="02020603050405020304" pitchFamily="18" charset="0"/>
              </a:rPr>
              <a:t>Open Information Model 1.0</a:t>
            </a:r>
            <a:endParaRPr lang="en-US" altLang="ja-JP" sz="1000" b="1" kern="1400" dirty="0">
              <a:latin typeface="Arial" panose="020B0604020202020204" pitchFamily="34" charset="0"/>
              <a:ea typeface="游明朝" panose="02020400000000000000" pitchFamily="18" charset="-128"/>
              <a:cs typeface="Times New Roman" panose="02020603050405020304" pitchFamily="18" charset="0"/>
            </a:endParaRPr>
          </a:p>
          <a:p>
            <a:pPr>
              <a:lnSpc>
                <a:spcPts val="1000"/>
              </a:lnSpc>
            </a:pPr>
            <a:r>
              <a:rPr lang="en-US" altLang="ja-JP" sz="1000" b="1" kern="1400" dirty="0">
                <a:effectLst/>
                <a:latin typeface="Arial" panose="020B0604020202020204" pitchFamily="34" charset="0"/>
                <a:ea typeface="游明朝" panose="02020400000000000000" pitchFamily="18" charset="-128"/>
                <a:cs typeface="Times New Roman" panose="02020603050405020304" pitchFamily="18" charset="0"/>
              </a:rPr>
              <a:t>Candidate recommendation</a:t>
            </a:r>
          </a:p>
        </p:txBody>
      </p:sp>
      <p:sp>
        <p:nvSpPr>
          <p:cNvPr id="398" name="テキスト ボックス 61">
            <a:extLst>
              <a:ext uri="{FF2B5EF4-FFF2-40B4-BE49-F238E27FC236}">
                <a16:creationId xmlns:a16="http://schemas.microsoft.com/office/drawing/2014/main" id="{F96EC548-7369-4B7C-9E52-AF7C88C5BA48}"/>
              </a:ext>
            </a:extLst>
          </p:cNvPr>
          <p:cNvSpPr txBox="1"/>
          <p:nvPr/>
        </p:nvSpPr>
        <p:spPr>
          <a:xfrm>
            <a:off x="6375394" y="3429000"/>
            <a:ext cx="2752869" cy="215444"/>
          </a:xfrm>
          <a:prstGeom prst="rect">
            <a:avLst/>
          </a:prstGeom>
          <a:noFill/>
        </p:spPr>
        <p:txBody>
          <a:bodyPr wrap="none" lIns="0" tIns="0" rIns="0" bIns="0" rtlCol="0">
            <a:spAutoFit/>
          </a:bodyPr>
          <a:lstStyle/>
          <a:p>
            <a:r>
              <a:rPr lang="en-US" altLang="ja-JP" sz="1400" b="1" cap="all" dirty="0">
                <a:solidFill>
                  <a:srgbClr val="333333"/>
                </a:solidFill>
                <a:latin typeface="Calibri" panose="020F0502020204030204" pitchFamily="34" charset="0"/>
                <a:cs typeface="Calibri" panose="020F0502020204030204" pitchFamily="34" charset="0"/>
              </a:rPr>
              <a:t>ISO 21378:2019 </a:t>
            </a:r>
            <a:r>
              <a:rPr lang="en-US" altLang="ja-JP" sz="1400" b="1" dirty="0">
                <a:solidFill>
                  <a:srgbClr val="333333"/>
                </a:solidFill>
                <a:latin typeface="Calibri" panose="020F0502020204030204" pitchFamily="34" charset="0"/>
                <a:cs typeface="Calibri" panose="020F0502020204030204" pitchFamily="34" charset="0"/>
              </a:rPr>
              <a:t>Audit data collection</a:t>
            </a:r>
          </a:p>
        </p:txBody>
      </p:sp>
      <p:sp>
        <p:nvSpPr>
          <p:cNvPr id="20" name="Title 19">
            <a:extLst>
              <a:ext uri="{FF2B5EF4-FFF2-40B4-BE49-F238E27FC236}">
                <a16:creationId xmlns:a16="http://schemas.microsoft.com/office/drawing/2014/main" id="{201C5D04-119C-4D05-84B3-9C64BA9C2091}"/>
              </a:ext>
            </a:extLst>
          </p:cNvPr>
          <p:cNvSpPr>
            <a:spLocks noGrp="1"/>
          </p:cNvSpPr>
          <p:nvPr>
            <p:ph type="title"/>
          </p:nvPr>
        </p:nvSpPr>
        <p:spPr/>
        <p:txBody>
          <a:bodyPr/>
          <a:lstStyle/>
          <a:p>
            <a:r>
              <a:rPr lang="en-US" altLang="ja-JP" dirty="0"/>
              <a:t>History of Standard Formats</a:t>
            </a:r>
            <a:endParaRPr lang="ja-JP" altLang="en-US" dirty="0"/>
          </a:p>
        </p:txBody>
      </p:sp>
      <p:sp>
        <p:nvSpPr>
          <p:cNvPr id="399" name="正方形/長方形 4">
            <a:extLst>
              <a:ext uri="{FF2B5EF4-FFF2-40B4-BE49-F238E27FC236}">
                <a16:creationId xmlns:a16="http://schemas.microsoft.com/office/drawing/2014/main" id="{98D86C7E-D1D7-4F3A-AD07-578CFD7FF4C6}"/>
              </a:ext>
            </a:extLst>
          </p:cNvPr>
          <p:cNvSpPr/>
          <p:nvPr/>
        </p:nvSpPr>
        <p:spPr>
          <a:xfrm>
            <a:off x="8388425" y="0"/>
            <a:ext cx="755576"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
        <p:nvSpPr>
          <p:cNvPr id="400" name="テキスト ボックス 222">
            <a:extLst>
              <a:ext uri="{FF2B5EF4-FFF2-40B4-BE49-F238E27FC236}">
                <a16:creationId xmlns:a16="http://schemas.microsoft.com/office/drawing/2014/main" id="{BD5FA63D-4F89-4435-8FB4-56B39C042EE3}"/>
              </a:ext>
            </a:extLst>
          </p:cNvPr>
          <p:cNvSpPr txBox="1"/>
          <p:nvPr/>
        </p:nvSpPr>
        <p:spPr>
          <a:xfrm>
            <a:off x="2177451" y="2548796"/>
            <a:ext cx="1943925" cy="169277"/>
          </a:xfrm>
          <a:prstGeom prst="rect">
            <a:avLst/>
          </a:prstGeom>
          <a:solidFill>
            <a:schemeClr val="bg1"/>
          </a:solidFill>
        </p:spPr>
        <p:txBody>
          <a:bodyPr wrap="none" lIns="0" tIns="0" rIns="36000" bIns="0" rtlCol="0">
            <a:spAutoFit/>
          </a:bodyPr>
          <a:lstStyle/>
          <a:p>
            <a:r>
              <a:rPr lang="en-US" altLang="ja-JP" sz="1100" dirty="0">
                <a:latin typeface="Calibri" panose="020F0502020204030204" pitchFamily="34" charset="0"/>
                <a:cs typeface="Calibri" panose="020F0502020204030204" pitchFamily="34" charset="0"/>
              </a:rPr>
              <a:t>Universal Business Language v1.0</a:t>
            </a:r>
          </a:p>
        </p:txBody>
      </p:sp>
      <p:sp>
        <p:nvSpPr>
          <p:cNvPr id="403" name="テキスト ボックス 176">
            <a:extLst>
              <a:ext uri="{FF2B5EF4-FFF2-40B4-BE49-F238E27FC236}">
                <a16:creationId xmlns:a16="http://schemas.microsoft.com/office/drawing/2014/main" id="{FE836DDB-C20A-4345-B8F9-93AFE52E2ED1}"/>
              </a:ext>
            </a:extLst>
          </p:cNvPr>
          <p:cNvSpPr txBox="1"/>
          <p:nvPr/>
        </p:nvSpPr>
        <p:spPr>
          <a:xfrm>
            <a:off x="95999" y="4797152"/>
            <a:ext cx="468645" cy="246221"/>
          </a:xfrm>
          <a:prstGeom prst="rect">
            <a:avLst/>
          </a:prstGeom>
          <a:solidFill>
            <a:schemeClr val="bg1"/>
          </a:solidFill>
        </p:spPr>
        <p:txBody>
          <a:bodyPr wrap="none" lIns="36000" tIns="0" rIns="36000" bIns="0" rtlCol="0">
            <a:spAutoFit/>
          </a:bodyPr>
          <a:lstStyle/>
          <a:p>
            <a:r>
              <a:rPr kumimoji="1" lang="en-US" altLang="ja-JP" sz="1600" dirty="0">
                <a:latin typeface="Calibri" panose="020F0502020204030204" pitchFamily="34" charset="0"/>
                <a:cs typeface="Calibri" panose="020F0502020204030204" pitchFamily="34" charset="0"/>
              </a:rPr>
              <a:t>W3C</a:t>
            </a:r>
            <a:endParaRPr kumimoji="1" lang="ja-JP" altLang="en-US" sz="1600" dirty="0">
              <a:latin typeface="Calibri" panose="020F0502020204030204" pitchFamily="34" charset="0"/>
              <a:cs typeface="Calibri" panose="020F0502020204030204" pitchFamily="34" charset="0"/>
            </a:endParaRPr>
          </a:p>
        </p:txBody>
      </p:sp>
      <p:cxnSp>
        <p:nvCxnSpPr>
          <p:cNvPr id="404" name="直線コネクタ 178">
            <a:extLst>
              <a:ext uri="{FF2B5EF4-FFF2-40B4-BE49-F238E27FC236}">
                <a16:creationId xmlns:a16="http://schemas.microsoft.com/office/drawing/2014/main" id="{6678CB0D-9303-49C2-BD36-D7AFA0AF5F57}"/>
              </a:ext>
            </a:extLst>
          </p:cNvPr>
          <p:cNvCxnSpPr>
            <a:cxnSpLocks/>
            <a:stCxn id="459" idx="6"/>
          </p:cNvCxnSpPr>
          <p:nvPr/>
        </p:nvCxnSpPr>
        <p:spPr>
          <a:xfrm flipV="1">
            <a:off x="975326" y="4778252"/>
            <a:ext cx="6563229" cy="884"/>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5" name="円/楕円 193">
            <a:extLst>
              <a:ext uri="{FF2B5EF4-FFF2-40B4-BE49-F238E27FC236}">
                <a16:creationId xmlns:a16="http://schemas.microsoft.com/office/drawing/2014/main" id="{0C50C48F-372E-4C95-9D50-965EF5844A1E}"/>
              </a:ext>
            </a:extLst>
          </p:cNvPr>
          <p:cNvSpPr>
            <a:spLocks noChangeAspect="1"/>
          </p:cNvSpPr>
          <p:nvPr/>
        </p:nvSpPr>
        <p:spPr>
          <a:xfrm>
            <a:off x="2499963" y="4707814"/>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406" name="円/楕円 194">
            <a:extLst>
              <a:ext uri="{FF2B5EF4-FFF2-40B4-BE49-F238E27FC236}">
                <a16:creationId xmlns:a16="http://schemas.microsoft.com/office/drawing/2014/main" id="{A25DA272-D250-48DE-9872-EA8F8E7EB68E}"/>
              </a:ext>
            </a:extLst>
          </p:cNvPr>
          <p:cNvSpPr>
            <a:spLocks noChangeAspect="1"/>
          </p:cNvSpPr>
          <p:nvPr/>
        </p:nvSpPr>
        <p:spPr>
          <a:xfrm>
            <a:off x="2177451" y="4653814"/>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a:solidFill>
                  <a:schemeClr val="bg1"/>
                </a:solidFill>
                <a:latin typeface="Calibri" panose="020F0502020204030204" pitchFamily="34" charset="0"/>
                <a:cs typeface="Calibri" panose="020F0502020204030204" pitchFamily="34" charset="0"/>
              </a:rPr>
              <a:t>04</a:t>
            </a:r>
            <a:endParaRPr kumimoji="1" lang="ja-JP" altLang="en-US" sz="1000" dirty="0">
              <a:solidFill>
                <a:schemeClr val="bg1"/>
              </a:solidFill>
              <a:latin typeface="Calibri" panose="020F0502020204030204" pitchFamily="34" charset="0"/>
              <a:cs typeface="Calibri" panose="020F0502020204030204" pitchFamily="34" charset="0"/>
            </a:endParaRPr>
          </a:p>
        </p:txBody>
      </p:sp>
      <p:sp>
        <p:nvSpPr>
          <p:cNvPr id="407" name="TextBox 406">
            <a:extLst>
              <a:ext uri="{FF2B5EF4-FFF2-40B4-BE49-F238E27FC236}">
                <a16:creationId xmlns:a16="http://schemas.microsoft.com/office/drawing/2014/main" id="{C96C4C3B-04E1-408F-80FC-0769F4D870D6}"/>
              </a:ext>
            </a:extLst>
          </p:cNvPr>
          <p:cNvSpPr txBox="1"/>
          <p:nvPr/>
        </p:nvSpPr>
        <p:spPr>
          <a:xfrm>
            <a:off x="1385677" y="5060591"/>
            <a:ext cx="1006686" cy="153888"/>
          </a:xfrm>
          <a:prstGeom prst="rect">
            <a:avLst/>
          </a:prstGeom>
          <a:noFill/>
        </p:spPr>
        <p:txBody>
          <a:bodyPr wrap="none" lIns="0" tIns="0" rIns="0" bIns="0">
            <a:spAutoFit/>
          </a:bodyPr>
          <a:lstStyle/>
          <a:p>
            <a:pPr>
              <a:spcBef>
                <a:spcPts val="1200"/>
              </a:spcBef>
              <a:spcAft>
                <a:spcPts val="300"/>
              </a:spcAft>
            </a:pPr>
            <a:r>
              <a:rPr lang="en-US" altLang="ja-JP" sz="1000" b="1" kern="1400" dirty="0">
                <a:effectLst/>
                <a:latin typeface="Arial" panose="020B0604020202020204" pitchFamily="34" charset="0"/>
                <a:ea typeface="游明朝" panose="02020400000000000000" pitchFamily="18" charset="-128"/>
                <a:cs typeface="Times New Roman" panose="02020603050405020304" pitchFamily="18" charset="0"/>
              </a:rPr>
              <a:t>XML Schema 1.0</a:t>
            </a:r>
            <a:endParaRPr lang="ja-JP" altLang="ja-JP" sz="1000" b="1" kern="1400" dirty="0">
              <a:effectLst/>
              <a:latin typeface="Arial" panose="020B0604020202020204" pitchFamily="34" charset="0"/>
              <a:ea typeface="游明朝" panose="02020400000000000000" pitchFamily="18" charset="-128"/>
              <a:cs typeface="Times New Roman" panose="02020603050405020304" pitchFamily="18" charset="0"/>
            </a:endParaRPr>
          </a:p>
        </p:txBody>
      </p:sp>
      <p:sp>
        <p:nvSpPr>
          <p:cNvPr id="409" name="円/楕円 248">
            <a:extLst>
              <a:ext uri="{FF2B5EF4-FFF2-40B4-BE49-F238E27FC236}">
                <a16:creationId xmlns:a16="http://schemas.microsoft.com/office/drawing/2014/main" id="{50833FD1-EF7B-41E3-AD33-EBA5CBCF9E38}"/>
              </a:ext>
            </a:extLst>
          </p:cNvPr>
          <p:cNvSpPr>
            <a:spLocks noChangeAspect="1"/>
          </p:cNvSpPr>
          <p:nvPr/>
        </p:nvSpPr>
        <p:spPr>
          <a:xfrm>
            <a:off x="1691696" y="4707814"/>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dirty="0">
              <a:solidFill>
                <a:schemeClr val="bg1"/>
              </a:solidFill>
              <a:latin typeface="Calibri" panose="020F0502020204030204" pitchFamily="34" charset="0"/>
              <a:cs typeface="Calibri" panose="020F0502020204030204" pitchFamily="34" charset="0"/>
            </a:endParaRPr>
          </a:p>
        </p:txBody>
      </p:sp>
      <p:sp>
        <p:nvSpPr>
          <p:cNvPr id="410" name="円/楕円 123">
            <a:extLst>
              <a:ext uri="{FF2B5EF4-FFF2-40B4-BE49-F238E27FC236}">
                <a16:creationId xmlns:a16="http://schemas.microsoft.com/office/drawing/2014/main" id="{69A993F6-EB47-44C2-8158-E6F6C017FF6C}"/>
              </a:ext>
            </a:extLst>
          </p:cNvPr>
          <p:cNvSpPr>
            <a:spLocks noChangeAspect="1"/>
          </p:cNvSpPr>
          <p:nvPr/>
        </p:nvSpPr>
        <p:spPr>
          <a:xfrm>
            <a:off x="1369162" y="4653814"/>
            <a:ext cx="252000" cy="2520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a:solidFill>
                  <a:schemeClr val="tx1"/>
                </a:solidFill>
                <a:latin typeface="Calibri" panose="020F0502020204030204" pitchFamily="34" charset="0"/>
                <a:cs typeface="Calibri" panose="020F0502020204030204" pitchFamily="34" charset="0"/>
              </a:rPr>
              <a:t>01</a:t>
            </a:r>
            <a:endParaRPr kumimoji="1" lang="ja-JP" altLang="en-US" sz="1000" dirty="0">
              <a:solidFill>
                <a:schemeClr val="tx1"/>
              </a:solidFill>
              <a:latin typeface="Calibri" panose="020F0502020204030204" pitchFamily="34" charset="0"/>
              <a:cs typeface="Calibri" panose="020F0502020204030204" pitchFamily="34" charset="0"/>
            </a:endParaRPr>
          </a:p>
        </p:txBody>
      </p:sp>
      <p:sp>
        <p:nvSpPr>
          <p:cNvPr id="411" name="円/楕円 170">
            <a:extLst>
              <a:ext uri="{FF2B5EF4-FFF2-40B4-BE49-F238E27FC236}">
                <a16:creationId xmlns:a16="http://schemas.microsoft.com/office/drawing/2014/main" id="{6562DBE4-9794-431D-9ED4-526177F9C143}"/>
              </a:ext>
            </a:extLst>
          </p:cNvPr>
          <p:cNvSpPr>
            <a:spLocks noChangeAspect="1"/>
          </p:cNvSpPr>
          <p:nvPr/>
        </p:nvSpPr>
        <p:spPr>
          <a:xfrm>
            <a:off x="1956208" y="4707814"/>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412" name="TextBox 411">
            <a:extLst>
              <a:ext uri="{FF2B5EF4-FFF2-40B4-BE49-F238E27FC236}">
                <a16:creationId xmlns:a16="http://schemas.microsoft.com/office/drawing/2014/main" id="{812C23A6-B14D-4836-A194-75A58F54BE2A}"/>
              </a:ext>
            </a:extLst>
          </p:cNvPr>
          <p:cNvSpPr txBox="1"/>
          <p:nvPr/>
        </p:nvSpPr>
        <p:spPr>
          <a:xfrm>
            <a:off x="2177451" y="5180899"/>
            <a:ext cx="2059859" cy="153888"/>
          </a:xfrm>
          <a:prstGeom prst="rect">
            <a:avLst/>
          </a:prstGeom>
          <a:noFill/>
        </p:spPr>
        <p:txBody>
          <a:bodyPr wrap="none" lIns="0" tIns="0" rIns="0" bIns="0">
            <a:spAutoFit/>
          </a:bodyPr>
          <a:lstStyle/>
          <a:p>
            <a:pPr>
              <a:spcBef>
                <a:spcPts val="1200"/>
              </a:spcBef>
              <a:spcAft>
                <a:spcPts val="300"/>
              </a:spcAft>
            </a:pPr>
            <a:r>
              <a:rPr lang="en-US" altLang="ja-JP" sz="1000" b="1" kern="1400" dirty="0">
                <a:effectLst/>
                <a:latin typeface="Arial" panose="020B0604020202020204" pitchFamily="34" charset="0"/>
                <a:ea typeface="游明朝" panose="02020400000000000000" pitchFamily="18" charset="-128"/>
                <a:cs typeface="Times New Roman" panose="02020603050405020304" pitchFamily="18" charset="0"/>
              </a:rPr>
              <a:t>XML Schema 1.0 (Second Edition)</a:t>
            </a:r>
            <a:endParaRPr lang="ja-JP" altLang="ja-JP" sz="1000" b="1" kern="1400" dirty="0">
              <a:effectLst/>
              <a:latin typeface="Arial" panose="020B0604020202020204" pitchFamily="34" charset="0"/>
              <a:ea typeface="游明朝" panose="02020400000000000000" pitchFamily="18" charset="-128"/>
              <a:cs typeface="Times New Roman" panose="02020603050405020304" pitchFamily="18" charset="0"/>
            </a:endParaRPr>
          </a:p>
        </p:txBody>
      </p:sp>
      <p:sp>
        <p:nvSpPr>
          <p:cNvPr id="413" name="円/楕円 123">
            <a:extLst>
              <a:ext uri="{FF2B5EF4-FFF2-40B4-BE49-F238E27FC236}">
                <a16:creationId xmlns:a16="http://schemas.microsoft.com/office/drawing/2014/main" id="{C4F1C3A7-0B49-461F-A9F8-A3808108B64B}"/>
              </a:ext>
            </a:extLst>
          </p:cNvPr>
          <p:cNvSpPr>
            <a:spLocks noChangeAspect="1"/>
          </p:cNvSpPr>
          <p:nvPr/>
        </p:nvSpPr>
        <p:spPr>
          <a:xfrm>
            <a:off x="1165157" y="4653814"/>
            <a:ext cx="252000" cy="2520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a:solidFill>
                  <a:schemeClr val="tx1"/>
                </a:solidFill>
                <a:latin typeface="Calibri" panose="020F0502020204030204" pitchFamily="34" charset="0"/>
                <a:cs typeface="Calibri" panose="020F0502020204030204" pitchFamily="34" charset="0"/>
              </a:rPr>
              <a:t>00</a:t>
            </a:r>
            <a:endParaRPr kumimoji="1" lang="ja-JP" altLang="en-US" sz="1000" dirty="0">
              <a:solidFill>
                <a:schemeClr val="tx1"/>
              </a:solidFill>
              <a:latin typeface="Calibri" panose="020F0502020204030204" pitchFamily="34" charset="0"/>
              <a:cs typeface="Calibri" panose="020F0502020204030204" pitchFamily="34" charset="0"/>
            </a:endParaRPr>
          </a:p>
        </p:txBody>
      </p:sp>
      <p:sp>
        <p:nvSpPr>
          <p:cNvPr id="414" name="TextBox 413">
            <a:extLst>
              <a:ext uri="{FF2B5EF4-FFF2-40B4-BE49-F238E27FC236}">
                <a16:creationId xmlns:a16="http://schemas.microsoft.com/office/drawing/2014/main" id="{99C4568C-882A-4247-A5C7-09086180599F}"/>
              </a:ext>
            </a:extLst>
          </p:cNvPr>
          <p:cNvSpPr txBox="1"/>
          <p:nvPr/>
        </p:nvSpPr>
        <p:spPr>
          <a:xfrm>
            <a:off x="1165157" y="4940283"/>
            <a:ext cx="1578958" cy="153888"/>
          </a:xfrm>
          <a:prstGeom prst="rect">
            <a:avLst/>
          </a:prstGeom>
          <a:noFill/>
        </p:spPr>
        <p:txBody>
          <a:bodyPr wrap="none" lIns="0" tIns="0" rIns="0" bIns="0">
            <a:spAutoFit/>
          </a:bodyPr>
          <a:lstStyle/>
          <a:p>
            <a:pPr>
              <a:spcBef>
                <a:spcPts val="1200"/>
              </a:spcBef>
              <a:spcAft>
                <a:spcPts val="300"/>
              </a:spcAft>
            </a:pPr>
            <a:r>
              <a:rPr lang="en-US" altLang="ja-JP" sz="1000" b="1" kern="1400" dirty="0">
                <a:effectLst/>
                <a:latin typeface="Arial" panose="020B0604020202020204" pitchFamily="34" charset="0"/>
                <a:ea typeface="游明朝" panose="02020400000000000000" pitchFamily="18" charset="-128"/>
                <a:cs typeface="Times New Roman" panose="02020603050405020304" pitchFamily="18" charset="0"/>
              </a:rPr>
              <a:t>XML 1.0 (Second Edition)</a:t>
            </a:r>
            <a:endParaRPr lang="ja-JP" altLang="ja-JP" sz="1000" b="1" kern="1400" dirty="0">
              <a:effectLst/>
              <a:latin typeface="Arial" panose="020B0604020202020204" pitchFamily="34" charset="0"/>
              <a:ea typeface="游明朝" panose="02020400000000000000" pitchFamily="18" charset="-128"/>
              <a:cs typeface="Times New Roman" panose="02020603050405020304" pitchFamily="18" charset="0"/>
            </a:endParaRPr>
          </a:p>
        </p:txBody>
      </p:sp>
      <p:sp>
        <p:nvSpPr>
          <p:cNvPr id="416" name="円/楕円 167">
            <a:extLst>
              <a:ext uri="{FF2B5EF4-FFF2-40B4-BE49-F238E27FC236}">
                <a16:creationId xmlns:a16="http://schemas.microsoft.com/office/drawing/2014/main" id="{CD370FB3-8356-4082-A9CE-9828718BF3FD}"/>
              </a:ext>
            </a:extLst>
          </p:cNvPr>
          <p:cNvSpPr>
            <a:spLocks noChangeAspect="1"/>
          </p:cNvSpPr>
          <p:nvPr/>
        </p:nvSpPr>
        <p:spPr>
          <a:xfrm>
            <a:off x="4122023" y="4707814"/>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417" name="円/楕円 172">
            <a:extLst>
              <a:ext uri="{FF2B5EF4-FFF2-40B4-BE49-F238E27FC236}">
                <a16:creationId xmlns:a16="http://schemas.microsoft.com/office/drawing/2014/main" id="{E3D2DD7B-C842-4C47-A377-FCE4193C0E11}"/>
              </a:ext>
            </a:extLst>
          </p:cNvPr>
          <p:cNvSpPr>
            <a:spLocks noChangeAspect="1"/>
          </p:cNvSpPr>
          <p:nvPr/>
        </p:nvSpPr>
        <p:spPr>
          <a:xfrm>
            <a:off x="3049285" y="4707814"/>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418" name="円/楕円 173">
            <a:extLst>
              <a:ext uri="{FF2B5EF4-FFF2-40B4-BE49-F238E27FC236}">
                <a16:creationId xmlns:a16="http://schemas.microsoft.com/office/drawing/2014/main" id="{2B526B6F-4D1A-426E-9ACC-761D9C7E51C8}"/>
              </a:ext>
            </a:extLst>
          </p:cNvPr>
          <p:cNvSpPr>
            <a:spLocks noChangeAspect="1"/>
          </p:cNvSpPr>
          <p:nvPr/>
        </p:nvSpPr>
        <p:spPr>
          <a:xfrm>
            <a:off x="3323946" y="4707814"/>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419" name="円/楕円 174">
            <a:extLst>
              <a:ext uri="{FF2B5EF4-FFF2-40B4-BE49-F238E27FC236}">
                <a16:creationId xmlns:a16="http://schemas.microsoft.com/office/drawing/2014/main" id="{CA4C8AED-BBE2-4206-BB24-CACA88EDE0DE}"/>
              </a:ext>
            </a:extLst>
          </p:cNvPr>
          <p:cNvSpPr>
            <a:spLocks noChangeAspect="1"/>
          </p:cNvSpPr>
          <p:nvPr/>
        </p:nvSpPr>
        <p:spPr>
          <a:xfrm>
            <a:off x="3598607" y="4707814"/>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420" name="円/楕円 170">
            <a:extLst>
              <a:ext uri="{FF2B5EF4-FFF2-40B4-BE49-F238E27FC236}">
                <a16:creationId xmlns:a16="http://schemas.microsoft.com/office/drawing/2014/main" id="{192128B3-6113-4F15-B3C9-856E1D960EFB}"/>
              </a:ext>
            </a:extLst>
          </p:cNvPr>
          <p:cNvSpPr>
            <a:spLocks noChangeAspect="1"/>
          </p:cNvSpPr>
          <p:nvPr/>
        </p:nvSpPr>
        <p:spPr>
          <a:xfrm>
            <a:off x="2774624" y="4707814"/>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421" name="円/楕円 181">
            <a:extLst>
              <a:ext uri="{FF2B5EF4-FFF2-40B4-BE49-F238E27FC236}">
                <a16:creationId xmlns:a16="http://schemas.microsoft.com/office/drawing/2014/main" id="{6CAF6014-24AD-4456-A104-F28B16440EBC}"/>
              </a:ext>
            </a:extLst>
          </p:cNvPr>
          <p:cNvSpPr>
            <a:spLocks noChangeAspect="1"/>
          </p:cNvSpPr>
          <p:nvPr/>
        </p:nvSpPr>
        <p:spPr>
          <a:xfrm>
            <a:off x="4320000" y="4653814"/>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a:latin typeface="Calibri" panose="020F0502020204030204" pitchFamily="34" charset="0"/>
                <a:cs typeface="Calibri" panose="020F0502020204030204" pitchFamily="34" charset="0"/>
              </a:rPr>
              <a:t>12</a:t>
            </a:r>
            <a:endParaRPr kumimoji="1" lang="ja-JP" altLang="en-US" sz="1000" dirty="0">
              <a:latin typeface="Calibri" panose="020F0502020204030204" pitchFamily="34" charset="0"/>
              <a:cs typeface="Calibri" panose="020F0502020204030204" pitchFamily="34" charset="0"/>
            </a:endParaRPr>
          </a:p>
        </p:txBody>
      </p:sp>
      <p:sp>
        <p:nvSpPr>
          <p:cNvPr id="422" name="TextBox 421">
            <a:extLst>
              <a:ext uri="{FF2B5EF4-FFF2-40B4-BE49-F238E27FC236}">
                <a16:creationId xmlns:a16="http://schemas.microsoft.com/office/drawing/2014/main" id="{C13D7093-0DE5-4A52-B503-835D9498AEEC}"/>
              </a:ext>
            </a:extLst>
          </p:cNvPr>
          <p:cNvSpPr txBox="1"/>
          <p:nvPr/>
        </p:nvSpPr>
        <p:spPr>
          <a:xfrm>
            <a:off x="4320000" y="5060591"/>
            <a:ext cx="2657779" cy="153888"/>
          </a:xfrm>
          <a:prstGeom prst="rect">
            <a:avLst/>
          </a:prstGeom>
          <a:noFill/>
        </p:spPr>
        <p:txBody>
          <a:bodyPr wrap="none" lIns="0" tIns="0" rIns="0" bIns="0">
            <a:spAutoFit/>
          </a:bodyPr>
          <a:lstStyle/>
          <a:p>
            <a:pPr>
              <a:spcBef>
                <a:spcPts val="1200"/>
              </a:spcBef>
              <a:spcAft>
                <a:spcPts val="300"/>
              </a:spcAft>
            </a:pPr>
            <a:r>
              <a:rPr lang="de-DE" altLang="ja-JP" sz="1000" b="1" kern="1400" dirty="0">
                <a:effectLst/>
                <a:latin typeface="Arial" panose="020B0604020202020204" pitchFamily="34" charset="0"/>
                <a:ea typeface="游明朝" panose="02020400000000000000" pitchFamily="18" charset="-128"/>
                <a:cs typeface="Times New Roman" panose="02020603050405020304" pitchFamily="18" charset="0"/>
              </a:rPr>
              <a:t>XMLSchema Definition Language (XSD) 1.1</a:t>
            </a:r>
            <a:endParaRPr lang="ja-JP" altLang="ja-JP" sz="1000" b="1" kern="1400" dirty="0">
              <a:effectLst/>
              <a:latin typeface="Arial" panose="020B0604020202020204" pitchFamily="34" charset="0"/>
              <a:ea typeface="游明朝" panose="02020400000000000000" pitchFamily="18" charset="-128"/>
              <a:cs typeface="Times New Roman" panose="02020603050405020304" pitchFamily="18" charset="0"/>
            </a:endParaRPr>
          </a:p>
        </p:txBody>
      </p:sp>
      <p:sp>
        <p:nvSpPr>
          <p:cNvPr id="424" name="円/楕円 183">
            <a:extLst>
              <a:ext uri="{FF2B5EF4-FFF2-40B4-BE49-F238E27FC236}">
                <a16:creationId xmlns:a16="http://schemas.microsoft.com/office/drawing/2014/main" id="{ABCC1964-EF52-4377-9C83-763AB85BEEDF}"/>
              </a:ext>
            </a:extLst>
          </p:cNvPr>
          <p:cNvSpPr>
            <a:spLocks noChangeAspect="1"/>
          </p:cNvSpPr>
          <p:nvPr/>
        </p:nvSpPr>
        <p:spPr>
          <a:xfrm>
            <a:off x="6132756" y="4707136"/>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425" name="円/楕円 184">
            <a:extLst>
              <a:ext uri="{FF2B5EF4-FFF2-40B4-BE49-F238E27FC236}">
                <a16:creationId xmlns:a16="http://schemas.microsoft.com/office/drawing/2014/main" id="{E2790DCF-E1F9-4DAB-A93F-46EF616FD171}"/>
              </a:ext>
            </a:extLst>
          </p:cNvPr>
          <p:cNvSpPr>
            <a:spLocks noChangeAspect="1"/>
          </p:cNvSpPr>
          <p:nvPr/>
        </p:nvSpPr>
        <p:spPr>
          <a:xfrm>
            <a:off x="6416104" y="4707136"/>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426" name="円/楕円 188">
            <a:extLst>
              <a:ext uri="{FF2B5EF4-FFF2-40B4-BE49-F238E27FC236}">
                <a16:creationId xmlns:a16="http://schemas.microsoft.com/office/drawing/2014/main" id="{23D6CF73-C2E9-4FBA-A34A-C769D977C60B}"/>
              </a:ext>
            </a:extLst>
          </p:cNvPr>
          <p:cNvSpPr>
            <a:spLocks noChangeAspect="1"/>
          </p:cNvSpPr>
          <p:nvPr/>
        </p:nvSpPr>
        <p:spPr>
          <a:xfrm>
            <a:off x="4716016" y="4707136"/>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427" name="円/楕円 189">
            <a:extLst>
              <a:ext uri="{FF2B5EF4-FFF2-40B4-BE49-F238E27FC236}">
                <a16:creationId xmlns:a16="http://schemas.microsoft.com/office/drawing/2014/main" id="{B448A30E-744E-47DC-88B7-058A08B556D0}"/>
              </a:ext>
            </a:extLst>
          </p:cNvPr>
          <p:cNvSpPr>
            <a:spLocks noChangeAspect="1"/>
          </p:cNvSpPr>
          <p:nvPr/>
        </p:nvSpPr>
        <p:spPr>
          <a:xfrm>
            <a:off x="5849408" y="4707136"/>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428" name="円/楕円 191">
            <a:extLst>
              <a:ext uri="{FF2B5EF4-FFF2-40B4-BE49-F238E27FC236}">
                <a16:creationId xmlns:a16="http://schemas.microsoft.com/office/drawing/2014/main" id="{8DA31302-7C0E-4298-86CA-48DE6BCEE4BF}"/>
              </a:ext>
            </a:extLst>
          </p:cNvPr>
          <p:cNvSpPr>
            <a:spLocks noChangeAspect="1"/>
          </p:cNvSpPr>
          <p:nvPr/>
        </p:nvSpPr>
        <p:spPr>
          <a:xfrm>
            <a:off x="5282712" y="4707136"/>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429" name="円/楕円 192">
            <a:extLst>
              <a:ext uri="{FF2B5EF4-FFF2-40B4-BE49-F238E27FC236}">
                <a16:creationId xmlns:a16="http://schemas.microsoft.com/office/drawing/2014/main" id="{4A6E8B6E-E8E7-4902-84B0-8F59E6F24FCD}"/>
              </a:ext>
            </a:extLst>
          </p:cNvPr>
          <p:cNvSpPr>
            <a:spLocks noChangeAspect="1"/>
          </p:cNvSpPr>
          <p:nvPr/>
        </p:nvSpPr>
        <p:spPr>
          <a:xfrm>
            <a:off x="5566060" y="4707136"/>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430" name="円/楕円 184">
            <a:extLst>
              <a:ext uri="{FF2B5EF4-FFF2-40B4-BE49-F238E27FC236}">
                <a16:creationId xmlns:a16="http://schemas.microsoft.com/office/drawing/2014/main" id="{423A9101-B8F4-4357-806A-A2156661B618}"/>
              </a:ext>
            </a:extLst>
          </p:cNvPr>
          <p:cNvSpPr>
            <a:spLocks noChangeAspect="1"/>
          </p:cNvSpPr>
          <p:nvPr/>
        </p:nvSpPr>
        <p:spPr>
          <a:xfrm>
            <a:off x="6696264" y="4653136"/>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Calibri" panose="020F0502020204030204" pitchFamily="34" charset="0"/>
                <a:cs typeface="Calibri" panose="020F0502020204030204" pitchFamily="34" charset="0"/>
              </a:rPr>
              <a:t>20</a:t>
            </a:r>
            <a:endParaRPr lang="ja-JP" altLang="en-US" sz="1000" dirty="0">
              <a:latin typeface="Calibri" panose="020F0502020204030204" pitchFamily="34" charset="0"/>
              <a:cs typeface="Calibri" panose="020F0502020204030204" pitchFamily="34" charset="0"/>
            </a:endParaRPr>
          </a:p>
        </p:txBody>
      </p:sp>
      <p:sp>
        <p:nvSpPr>
          <p:cNvPr id="431" name="円/楕円 159">
            <a:extLst>
              <a:ext uri="{FF2B5EF4-FFF2-40B4-BE49-F238E27FC236}">
                <a16:creationId xmlns:a16="http://schemas.microsoft.com/office/drawing/2014/main" id="{EC4246CD-5C0E-4C84-99C1-0F7CA298A092}"/>
              </a:ext>
            </a:extLst>
          </p:cNvPr>
          <p:cNvSpPr>
            <a:spLocks noChangeAspect="1"/>
          </p:cNvSpPr>
          <p:nvPr/>
        </p:nvSpPr>
        <p:spPr>
          <a:xfrm>
            <a:off x="4968072" y="4653136"/>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Calibri" panose="020F0502020204030204" pitchFamily="34" charset="0"/>
                <a:cs typeface="Calibri" panose="020F0502020204030204" pitchFamily="34" charset="0"/>
              </a:rPr>
              <a:t>14</a:t>
            </a:r>
            <a:endParaRPr lang="ja-JP" altLang="en-US" sz="1000">
              <a:latin typeface="Calibri" panose="020F0502020204030204" pitchFamily="34" charset="0"/>
              <a:cs typeface="Calibri" panose="020F0502020204030204" pitchFamily="34" charset="0"/>
            </a:endParaRPr>
          </a:p>
        </p:txBody>
      </p:sp>
      <p:sp>
        <p:nvSpPr>
          <p:cNvPr id="432" name="TextBox 431">
            <a:extLst>
              <a:ext uri="{FF2B5EF4-FFF2-40B4-BE49-F238E27FC236}">
                <a16:creationId xmlns:a16="http://schemas.microsoft.com/office/drawing/2014/main" id="{E5D92932-E658-4231-BA7E-D31F7ECD268F}"/>
              </a:ext>
            </a:extLst>
          </p:cNvPr>
          <p:cNvSpPr txBox="1"/>
          <p:nvPr/>
        </p:nvSpPr>
        <p:spPr>
          <a:xfrm>
            <a:off x="4968072" y="5180899"/>
            <a:ext cx="774251" cy="153888"/>
          </a:xfrm>
          <a:prstGeom prst="rect">
            <a:avLst/>
          </a:prstGeom>
          <a:noFill/>
        </p:spPr>
        <p:txBody>
          <a:bodyPr wrap="none" lIns="0" tIns="0" rIns="0" bIns="0">
            <a:spAutoFit/>
          </a:bodyPr>
          <a:lstStyle/>
          <a:p>
            <a:pPr>
              <a:spcBef>
                <a:spcPts val="1200"/>
              </a:spcBef>
              <a:spcAft>
                <a:spcPts val="300"/>
              </a:spcAft>
            </a:pPr>
            <a:r>
              <a:rPr lang="en-US" altLang="ja-JP" sz="1000" b="1" kern="1400" dirty="0">
                <a:effectLst/>
                <a:latin typeface="Arial" panose="020B0604020202020204" pitchFamily="34" charset="0"/>
                <a:ea typeface="游明朝" panose="02020400000000000000" pitchFamily="18" charset="-128"/>
                <a:cs typeface="Times New Roman" panose="02020603050405020304" pitchFamily="18" charset="0"/>
              </a:rPr>
              <a:t>JSON-LD 1.0</a:t>
            </a:r>
            <a:endParaRPr lang="ja-JP" altLang="ja-JP" sz="1000" b="1" kern="1400" dirty="0">
              <a:effectLst/>
              <a:latin typeface="Arial" panose="020B0604020202020204" pitchFamily="34" charset="0"/>
              <a:ea typeface="游明朝" panose="02020400000000000000" pitchFamily="18" charset="-128"/>
              <a:cs typeface="Times New Roman" panose="02020603050405020304" pitchFamily="18" charset="0"/>
            </a:endParaRPr>
          </a:p>
        </p:txBody>
      </p:sp>
      <p:sp>
        <p:nvSpPr>
          <p:cNvPr id="433" name="円/楕円 184">
            <a:extLst>
              <a:ext uri="{FF2B5EF4-FFF2-40B4-BE49-F238E27FC236}">
                <a16:creationId xmlns:a16="http://schemas.microsoft.com/office/drawing/2014/main" id="{CB9CD2B4-F9AA-411B-9FA0-299F20697661}"/>
              </a:ext>
            </a:extLst>
          </p:cNvPr>
          <p:cNvSpPr>
            <a:spLocks noChangeAspect="1"/>
          </p:cNvSpPr>
          <p:nvPr/>
        </p:nvSpPr>
        <p:spPr>
          <a:xfrm>
            <a:off x="7029048" y="4707136"/>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434" name="TextBox 433">
            <a:extLst>
              <a:ext uri="{FF2B5EF4-FFF2-40B4-BE49-F238E27FC236}">
                <a16:creationId xmlns:a16="http://schemas.microsoft.com/office/drawing/2014/main" id="{77477078-D780-4C05-874C-295D48850ACC}"/>
              </a:ext>
            </a:extLst>
          </p:cNvPr>
          <p:cNvSpPr txBox="1"/>
          <p:nvPr/>
        </p:nvSpPr>
        <p:spPr>
          <a:xfrm>
            <a:off x="6696264" y="5180899"/>
            <a:ext cx="774251" cy="153888"/>
          </a:xfrm>
          <a:prstGeom prst="rect">
            <a:avLst/>
          </a:prstGeom>
          <a:noFill/>
        </p:spPr>
        <p:txBody>
          <a:bodyPr wrap="none" lIns="0" tIns="0" rIns="0" bIns="0">
            <a:spAutoFit/>
          </a:bodyPr>
          <a:lstStyle/>
          <a:p>
            <a:pPr>
              <a:spcBef>
                <a:spcPts val="1200"/>
              </a:spcBef>
              <a:spcAft>
                <a:spcPts val="300"/>
              </a:spcAft>
            </a:pPr>
            <a:r>
              <a:rPr lang="en-US" altLang="ja-JP" sz="1000" b="1" kern="1400" dirty="0">
                <a:effectLst/>
                <a:latin typeface="Arial" panose="020B0604020202020204" pitchFamily="34" charset="0"/>
                <a:ea typeface="游明朝" panose="02020400000000000000" pitchFamily="18" charset="-128"/>
                <a:cs typeface="Times New Roman" panose="02020603050405020304" pitchFamily="18" charset="0"/>
              </a:rPr>
              <a:t>JSON-LD 1.1</a:t>
            </a:r>
            <a:endParaRPr lang="ja-JP" altLang="ja-JP" sz="1000" b="1" kern="1400" dirty="0">
              <a:effectLst/>
              <a:latin typeface="Arial" panose="020B0604020202020204" pitchFamily="34" charset="0"/>
              <a:ea typeface="游明朝" panose="02020400000000000000" pitchFamily="18" charset="-128"/>
              <a:cs typeface="Times New Roman" panose="02020603050405020304" pitchFamily="18" charset="0"/>
            </a:endParaRPr>
          </a:p>
        </p:txBody>
      </p:sp>
      <p:sp>
        <p:nvSpPr>
          <p:cNvPr id="435" name="円/楕円 171">
            <a:extLst>
              <a:ext uri="{FF2B5EF4-FFF2-40B4-BE49-F238E27FC236}">
                <a16:creationId xmlns:a16="http://schemas.microsoft.com/office/drawing/2014/main" id="{92A9950D-DFA3-4531-B658-BF12F6D269BB}"/>
              </a:ext>
            </a:extLst>
          </p:cNvPr>
          <p:cNvSpPr>
            <a:spLocks noChangeAspect="1"/>
          </p:cNvSpPr>
          <p:nvPr/>
        </p:nvSpPr>
        <p:spPr>
          <a:xfrm>
            <a:off x="1432451" y="3682450"/>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436" name="円/楕円 171">
            <a:extLst>
              <a:ext uri="{FF2B5EF4-FFF2-40B4-BE49-F238E27FC236}">
                <a16:creationId xmlns:a16="http://schemas.microsoft.com/office/drawing/2014/main" id="{E37A2B25-E516-424A-BC3E-125176D4D51F}"/>
              </a:ext>
            </a:extLst>
          </p:cNvPr>
          <p:cNvSpPr>
            <a:spLocks noChangeAspect="1"/>
          </p:cNvSpPr>
          <p:nvPr/>
        </p:nvSpPr>
        <p:spPr>
          <a:xfrm>
            <a:off x="1431858" y="3052231"/>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441" name="円/楕円 239">
            <a:extLst>
              <a:ext uri="{FF2B5EF4-FFF2-40B4-BE49-F238E27FC236}">
                <a16:creationId xmlns:a16="http://schemas.microsoft.com/office/drawing/2014/main" id="{EB0AB73C-1E6B-4EFE-8742-4D68C218BBE7}"/>
              </a:ext>
            </a:extLst>
          </p:cNvPr>
          <p:cNvSpPr>
            <a:spLocks noChangeAspect="1"/>
          </p:cNvSpPr>
          <p:nvPr/>
        </p:nvSpPr>
        <p:spPr>
          <a:xfrm>
            <a:off x="1210774" y="754466"/>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442" name="円/楕円 239">
            <a:extLst>
              <a:ext uri="{FF2B5EF4-FFF2-40B4-BE49-F238E27FC236}">
                <a16:creationId xmlns:a16="http://schemas.microsoft.com/office/drawing/2014/main" id="{7358DAC0-8E65-4A66-BDD9-62FCC5AE8568}"/>
              </a:ext>
            </a:extLst>
          </p:cNvPr>
          <p:cNvSpPr>
            <a:spLocks noChangeAspect="1"/>
          </p:cNvSpPr>
          <p:nvPr/>
        </p:nvSpPr>
        <p:spPr>
          <a:xfrm>
            <a:off x="1457212" y="754466"/>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443" name="円/楕円 239">
            <a:extLst>
              <a:ext uri="{FF2B5EF4-FFF2-40B4-BE49-F238E27FC236}">
                <a16:creationId xmlns:a16="http://schemas.microsoft.com/office/drawing/2014/main" id="{BDFBC48B-43E3-4191-BB46-19A2184AF22F}"/>
              </a:ext>
            </a:extLst>
          </p:cNvPr>
          <p:cNvSpPr>
            <a:spLocks noChangeAspect="1"/>
          </p:cNvSpPr>
          <p:nvPr/>
        </p:nvSpPr>
        <p:spPr>
          <a:xfrm>
            <a:off x="1703650" y="754466"/>
            <a:ext cx="144000" cy="144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1000">
              <a:solidFill>
                <a:schemeClr val="bg1"/>
              </a:solidFill>
              <a:latin typeface="Calibri" panose="020F0502020204030204" pitchFamily="34" charset="0"/>
              <a:cs typeface="Calibri" panose="020F0502020204030204" pitchFamily="34" charset="0"/>
            </a:endParaRPr>
          </a:p>
        </p:txBody>
      </p:sp>
      <p:sp>
        <p:nvSpPr>
          <p:cNvPr id="444" name="円/楕円 181">
            <a:extLst>
              <a:ext uri="{FF2B5EF4-FFF2-40B4-BE49-F238E27FC236}">
                <a16:creationId xmlns:a16="http://schemas.microsoft.com/office/drawing/2014/main" id="{C43E41B7-8B0F-4EA5-8CBD-BDFEA233C08E}"/>
              </a:ext>
            </a:extLst>
          </p:cNvPr>
          <p:cNvSpPr>
            <a:spLocks noChangeAspect="1"/>
          </p:cNvSpPr>
          <p:nvPr/>
        </p:nvSpPr>
        <p:spPr>
          <a:xfrm>
            <a:off x="3816047" y="4653136"/>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a:latin typeface="Calibri" panose="020F0502020204030204" pitchFamily="34" charset="0"/>
                <a:cs typeface="Calibri" panose="020F0502020204030204" pitchFamily="34" charset="0"/>
              </a:rPr>
              <a:t>10</a:t>
            </a:r>
            <a:endParaRPr kumimoji="1" lang="ja-JP" altLang="en-US" sz="1000" dirty="0">
              <a:latin typeface="Calibri" panose="020F0502020204030204" pitchFamily="34" charset="0"/>
              <a:cs typeface="Calibri" panose="020F0502020204030204" pitchFamily="34" charset="0"/>
            </a:endParaRPr>
          </a:p>
        </p:txBody>
      </p:sp>
      <p:sp>
        <p:nvSpPr>
          <p:cNvPr id="445" name="TextBox 444">
            <a:extLst>
              <a:ext uri="{FF2B5EF4-FFF2-40B4-BE49-F238E27FC236}">
                <a16:creationId xmlns:a16="http://schemas.microsoft.com/office/drawing/2014/main" id="{07DD9373-88D5-4D09-A2ED-561E1D18899C}"/>
              </a:ext>
            </a:extLst>
          </p:cNvPr>
          <p:cNvSpPr txBox="1"/>
          <p:nvPr/>
        </p:nvSpPr>
        <p:spPr>
          <a:xfrm>
            <a:off x="3816047" y="5301208"/>
            <a:ext cx="2082301" cy="153888"/>
          </a:xfrm>
          <a:prstGeom prst="rect">
            <a:avLst/>
          </a:prstGeom>
          <a:noFill/>
        </p:spPr>
        <p:txBody>
          <a:bodyPr wrap="none" lIns="0" tIns="0" rIns="0" bIns="0">
            <a:spAutoFit/>
          </a:bodyPr>
          <a:lstStyle/>
          <a:p>
            <a:pPr>
              <a:spcBef>
                <a:spcPts val="1200"/>
              </a:spcBef>
              <a:spcAft>
                <a:spcPts val="300"/>
              </a:spcAft>
            </a:pPr>
            <a:r>
              <a:rPr lang="en-US" altLang="ja-JP" sz="1000" b="1" kern="1400" dirty="0">
                <a:effectLst/>
                <a:latin typeface="Arial" panose="020B0604020202020204" pitchFamily="34" charset="0"/>
                <a:ea typeface="游明朝" panose="02020400000000000000" pitchFamily="18" charset="-128"/>
                <a:cs typeface="Times New Roman" panose="02020603050405020304" pitchFamily="18" charset="0"/>
              </a:rPr>
              <a:t>XML Linking Language (XLink) 1.1</a:t>
            </a:r>
            <a:endParaRPr lang="ja-JP" altLang="ja-JP" sz="1000" b="1" kern="1400" dirty="0">
              <a:effectLst/>
              <a:latin typeface="Arial" panose="020B0604020202020204" pitchFamily="34" charset="0"/>
              <a:ea typeface="游明朝" panose="02020400000000000000" pitchFamily="18" charset="-128"/>
              <a:cs typeface="Times New Roman" panose="02020603050405020304" pitchFamily="18" charset="0"/>
            </a:endParaRPr>
          </a:p>
        </p:txBody>
      </p:sp>
      <p:sp>
        <p:nvSpPr>
          <p:cNvPr id="446" name="TextBox 445">
            <a:extLst>
              <a:ext uri="{FF2B5EF4-FFF2-40B4-BE49-F238E27FC236}">
                <a16:creationId xmlns:a16="http://schemas.microsoft.com/office/drawing/2014/main" id="{07CC9701-CB93-4995-8D8F-780426DDFF39}"/>
              </a:ext>
            </a:extLst>
          </p:cNvPr>
          <p:cNvSpPr txBox="1"/>
          <p:nvPr/>
        </p:nvSpPr>
        <p:spPr>
          <a:xfrm>
            <a:off x="1369162" y="5301208"/>
            <a:ext cx="2117567" cy="153888"/>
          </a:xfrm>
          <a:prstGeom prst="rect">
            <a:avLst/>
          </a:prstGeom>
          <a:noFill/>
        </p:spPr>
        <p:txBody>
          <a:bodyPr wrap="none" lIns="0" tIns="0" rIns="0" bIns="0">
            <a:spAutoFit/>
          </a:bodyPr>
          <a:lstStyle/>
          <a:p>
            <a:pPr>
              <a:spcBef>
                <a:spcPts val="1200"/>
              </a:spcBef>
              <a:spcAft>
                <a:spcPts val="300"/>
              </a:spcAft>
            </a:pPr>
            <a:r>
              <a:rPr lang="en-US" altLang="ja-JP" sz="1000" b="1" kern="1400" dirty="0">
                <a:effectLst/>
                <a:latin typeface="Arial" panose="020B0604020202020204" pitchFamily="34" charset="0"/>
                <a:ea typeface="游明朝" panose="02020400000000000000" pitchFamily="18" charset="-128"/>
                <a:cs typeface="Times New Roman" panose="02020603050405020304" pitchFamily="18" charset="0"/>
              </a:rPr>
              <a:t>XML Linking Language (XLink) 1.0</a:t>
            </a:r>
            <a:endParaRPr lang="ja-JP" altLang="ja-JP" sz="1000" b="1" kern="1400" dirty="0">
              <a:effectLst/>
              <a:latin typeface="Arial" panose="020B0604020202020204" pitchFamily="34" charset="0"/>
              <a:ea typeface="游明朝" panose="02020400000000000000" pitchFamily="18" charset="-128"/>
              <a:cs typeface="Times New Roman" panose="02020603050405020304" pitchFamily="18" charset="0"/>
            </a:endParaRPr>
          </a:p>
        </p:txBody>
      </p:sp>
      <p:sp>
        <p:nvSpPr>
          <p:cNvPr id="448" name="TextBox 447">
            <a:extLst>
              <a:ext uri="{FF2B5EF4-FFF2-40B4-BE49-F238E27FC236}">
                <a16:creationId xmlns:a16="http://schemas.microsoft.com/office/drawing/2014/main" id="{EB1FA19E-2280-45C8-A42D-75148025D22A}"/>
              </a:ext>
            </a:extLst>
          </p:cNvPr>
          <p:cNvSpPr txBox="1"/>
          <p:nvPr/>
        </p:nvSpPr>
        <p:spPr>
          <a:xfrm>
            <a:off x="2038325" y="6371456"/>
            <a:ext cx="1484381" cy="153888"/>
          </a:xfrm>
          <a:prstGeom prst="rect">
            <a:avLst/>
          </a:prstGeom>
          <a:noFill/>
        </p:spPr>
        <p:txBody>
          <a:bodyPr wrap="none" lIns="0" tIns="0" rIns="0" bIns="0">
            <a:spAutoFit/>
          </a:bodyPr>
          <a:lstStyle/>
          <a:p>
            <a:pPr>
              <a:spcBef>
                <a:spcPts val="1200"/>
              </a:spcBef>
              <a:spcAft>
                <a:spcPts val="300"/>
              </a:spcAft>
            </a:pPr>
            <a:r>
              <a:rPr lang="en-US" altLang="ja-JP" sz="1000" b="1" kern="1400" dirty="0">
                <a:effectLst/>
                <a:latin typeface="Arial" panose="020B0604020202020204" pitchFamily="34" charset="0"/>
                <a:ea typeface="游明朝" panose="02020400000000000000" pitchFamily="18" charset="-128"/>
                <a:cs typeface="Times New Roman" panose="02020603050405020304" pitchFamily="18" charset="0"/>
              </a:rPr>
              <a:t>XBRL GL taxonomy 1.21</a:t>
            </a:r>
            <a:endParaRPr lang="ja-JP" altLang="ja-JP" sz="1000" b="1" kern="1400" dirty="0">
              <a:effectLst/>
              <a:latin typeface="Arial" panose="020B0604020202020204" pitchFamily="34" charset="0"/>
              <a:ea typeface="游明朝" panose="02020400000000000000" pitchFamily="18" charset="-128"/>
              <a:cs typeface="Times New Roman" panose="02020603050405020304" pitchFamily="18" charset="0"/>
            </a:endParaRPr>
          </a:p>
        </p:txBody>
      </p:sp>
      <p:sp>
        <p:nvSpPr>
          <p:cNvPr id="449" name="TextBox 448">
            <a:extLst>
              <a:ext uri="{FF2B5EF4-FFF2-40B4-BE49-F238E27FC236}">
                <a16:creationId xmlns:a16="http://schemas.microsoft.com/office/drawing/2014/main" id="{804DF1EA-0A97-40E1-9674-D99937E406ED}"/>
              </a:ext>
            </a:extLst>
          </p:cNvPr>
          <p:cNvSpPr txBox="1"/>
          <p:nvPr/>
        </p:nvSpPr>
        <p:spPr>
          <a:xfrm>
            <a:off x="2933256" y="6453336"/>
            <a:ext cx="2145139" cy="246221"/>
          </a:xfrm>
          <a:prstGeom prst="rect">
            <a:avLst/>
          </a:prstGeom>
          <a:noFill/>
        </p:spPr>
        <p:txBody>
          <a:bodyPr wrap="none">
            <a:spAutoFit/>
          </a:bodyPr>
          <a:lstStyle/>
          <a:p>
            <a:r>
              <a:rPr lang="en-GB" altLang="ja-JP" sz="1000" b="1" kern="1400" dirty="0">
                <a:latin typeface="Arial" panose="020B0604020202020204" pitchFamily="34" charset="0"/>
                <a:ea typeface="游明朝" panose="02020400000000000000" pitchFamily="18" charset="-128"/>
                <a:cs typeface="Times New Roman" panose="02020603050405020304" pitchFamily="18" charset="0"/>
              </a:rPr>
              <a:t>XBRL Global Ledger Framework</a:t>
            </a:r>
            <a:endParaRPr lang="ja-JP" altLang="en-US" sz="1000" b="1"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450" name="円/楕円 116">
            <a:extLst>
              <a:ext uri="{FF2B5EF4-FFF2-40B4-BE49-F238E27FC236}">
                <a16:creationId xmlns:a16="http://schemas.microsoft.com/office/drawing/2014/main" id="{EE3B8C12-1603-4BBF-BE59-5FF07DEE84D8}"/>
              </a:ext>
            </a:extLst>
          </p:cNvPr>
          <p:cNvSpPr>
            <a:spLocks noChangeAspect="1"/>
          </p:cNvSpPr>
          <p:nvPr/>
        </p:nvSpPr>
        <p:spPr>
          <a:xfrm>
            <a:off x="395536" y="692696"/>
            <a:ext cx="252000" cy="252000"/>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a:solidFill>
                  <a:schemeClr val="tx1"/>
                </a:solidFill>
                <a:latin typeface="Calibri" panose="020F0502020204030204" pitchFamily="34" charset="0"/>
                <a:cs typeface="Calibri" panose="020F0502020204030204" pitchFamily="34" charset="0"/>
              </a:rPr>
              <a:t>91</a:t>
            </a:r>
            <a:endParaRPr kumimoji="1" lang="ja-JP" altLang="en-US" sz="1000" dirty="0">
              <a:solidFill>
                <a:schemeClr val="tx1"/>
              </a:solidFill>
              <a:latin typeface="Calibri" panose="020F0502020204030204" pitchFamily="34" charset="0"/>
              <a:cs typeface="Calibri" panose="020F0502020204030204" pitchFamily="34" charset="0"/>
            </a:endParaRPr>
          </a:p>
        </p:txBody>
      </p:sp>
      <p:sp>
        <p:nvSpPr>
          <p:cNvPr id="451" name="円/楕円 116">
            <a:extLst>
              <a:ext uri="{FF2B5EF4-FFF2-40B4-BE49-F238E27FC236}">
                <a16:creationId xmlns:a16="http://schemas.microsoft.com/office/drawing/2014/main" id="{D43D8B15-9E23-4E6C-BC33-A0BD99854131}"/>
              </a:ext>
            </a:extLst>
          </p:cNvPr>
          <p:cNvSpPr>
            <a:spLocks noChangeAspect="1"/>
          </p:cNvSpPr>
          <p:nvPr/>
        </p:nvSpPr>
        <p:spPr>
          <a:xfrm>
            <a:off x="395536" y="3645024"/>
            <a:ext cx="252000" cy="252000"/>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a:solidFill>
                  <a:schemeClr val="tx1"/>
                </a:solidFill>
                <a:latin typeface="Calibri" panose="020F0502020204030204" pitchFamily="34" charset="0"/>
                <a:cs typeface="Calibri" panose="020F0502020204030204" pitchFamily="34" charset="0"/>
              </a:rPr>
              <a:t>91</a:t>
            </a:r>
            <a:endParaRPr kumimoji="1" lang="ja-JP" altLang="en-US" sz="1000" dirty="0">
              <a:solidFill>
                <a:schemeClr val="tx1"/>
              </a:solidFill>
              <a:latin typeface="Calibri" panose="020F0502020204030204" pitchFamily="34" charset="0"/>
              <a:cs typeface="Calibri" panose="020F0502020204030204" pitchFamily="34" charset="0"/>
            </a:endParaRPr>
          </a:p>
        </p:txBody>
      </p:sp>
      <p:sp>
        <p:nvSpPr>
          <p:cNvPr id="452" name="テキスト ボックス 78">
            <a:extLst>
              <a:ext uri="{FF2B5EF4-FFF2-40B4-BE49-F238E27FC236}">
                <a16:creationId xmlns:a16="http://schemas.microsoft.com/office/drawing/2014/main" id="{07CA21D7-C04D-4F98-8D99-5E6990AF4079}"/>
              </a:ext>
            </a:extLst>
          </p:cNvPr>
          <p:cNvSpPr txBox="1"/>
          <p:nvPr/>
        </p:nvSpPr>
        <p:spPr>
          <a:xfrm>
            <a:off x="395536" y="1340768"/>
            <a:ext cx="1382110" cy="246221"/>
          </a:xfrm>
          <a:prstGeom prst="rect">
            <a:avLst/>
          </a:prstGeom>
          <a:noFill/>
        </p:spPr>
        <p:txBody>
          <a:bodyPr wrap="none" rtlCol="0">
            <a:spAutoFit/>
          </a:bodyPr>
          <a:lstStyle/>
          <a:p>
            <a:r>
              <a:rPr lang="en-US" altLang="ja-JP" sz="1000" dirty="0">
                <a:latin typeface="Calibri" panose="020F0502020204030204" pitchFamily="34" charset="0"/>
                <a:cs typeface="Calibri" panose="020F0502020204030204" pitchFamily="34" charset="0"/>
              </a:rPr>
              <a:t>The Vienna Agreement</a:t>
            </a:r>
            <a:endParaRPr kumimoji="1" lang="ja-JP" altLang="en-US" sz="1000" dirty="0">
              <a:latin typeface="Calibri" panose="020F0502020204030204" pitchFamily="34" charset="0"/>
              <a:cs typeface="Calibri" panose="020F0502020204030204" pitchFamily="34" charset="0"/>
            </a:endParaRPr>
          </a:p>
        </p:txBody>
      </p:sp>
      <p:cxnSp>
        <p:nvCxnSpPr>
          <p:cNvPr id="453" name="直線矢印コネクタ 220">
            <a:extLst>
              <a:ext uri="{FF2B5EF4-FFF2-40B4-BE49-F238E27FC236}">
                <a16:creationId xmlns:a16="http://schemas.microsoft.com/office/drawing/2014/main" id="{6A45B303-FD67-4D0B-8917-2DD93DB8EED3}"/>
              </a:ext>
            </a:extLst>
          </p:cNvPr>
          <p:cNvCxnSpPr>
            <a:cxnSpLocks/>
            <a:stCxn id="451" idx="0"/>
          </p:cNvCxnSpPr>
          <p:nvPr/>
        </p:nvCxnSpPr>
        <p:spPr>
          <a:xfrm flipV="1">
            <a:off x="521536" y="1540684"/>
            <a:ext cx="0" cy="210434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4" name="直線矢印コネクタ 220">
            <a:extLst>
              <a:ext uri="{FF2B5EF4-FFF2-40B4-BE49-F238E27FC236}">
                <a16:creationId xmlns:a16="http://schemas.microsoft.com/office/drawing/2014/main" id="{D01A6A8D-CFEE-4F70-8E46-CE5D76E59198}"/>
              </a:ext>
            </a:extLst>
          </p:cNvPr>
          <p:cNvCxnSpPr>
            <a:cxnSpLocks/>
            <a:stCxn id="450" idx="4"/>
          </p:cNvCxnSpPr>
          <p:nvPr/>
        </p:nvCxnSpPr>
        <p:spPr>
          <a:xfrm>
            <a:off x="521536" y="944696"/>
            <a:ext cx="0" cy="45789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8" name="円/楕円 116">
            <a:extLst>
              <a:ext uri="{FF2B5EF4-FFF2-40B4-BE49-F238E27FC236}">
                <a16:creationId xmlns:a16="http://schemas.microsoft.com/office/drawing/2014/main" id="{3D55EEF8-8DAF-4BD3-8AA1-D930B69C40A3}"/>
              </a:ext>
            </a:extLst>
          </p:cNvPr>
          <p:cNvSpPr>
            <a:spLocks noChangeAspect="1"/>
          </p:cNvSpPr>
          <p:nvPr/>
        </p:nvSpPr>
        <p:spPr>
          <a:xfrm>
            <a:off x="962105" y="2242761"/>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a:solidFill>
                  <a:schemeClr val="bg1"/>
                </a:solidFill>
                <a:latin typeface="Calibri" panose="020F0502020204030204" pitchFamily="34" charset="0"/>
                <a:cs typeface="Calibri" panose="020F0502020204030204" pitchFamily="34" charset="0"/>
              </a:rPr>
              <a:t>98</a:t>
            </a:r>
            <a:endParaRPr kumimoji="1" lang="ja-JP" altLang="en-US" sz="1000" dirty="0">
              <a:solidFill>
                <a:schemeClr val="bg1"/>
              </a:solidFill>
              <a:latin typeface="Calibri" panose="020F0502020204030204" pitchFamily="34" charset="0"/>
              <a:cs typeface="Calibri" panose="020F0502020204030204" pitchFamily="34" charset="0"/>
            </a:endParaRPr>
          </a:p>
        </p:txBody>
      </p:sp>
      <p:sp>
        <p:nvSpPr>
          <p:cNvPr id="459" name="円/楕円 156">
            <a:extLst>
              <a:ext uri="{FF2B5EF4-FFF2-40B4-BE49-F238E27FC236}">
                <a16:creationId xmlns:a16="http://schemas.microsoft.com/office/drawing/2014/main" id="{80910602-B14C-4CD9-9D36-14901379F37D}"/>
              </a:ext>
            </a:extLst>
          </p:cNvPr>
          <p:cNvSpPr>
            <a:spLocks noChangeAspect="1"/>
          </p:cNvSpPr>
          <p:nvPr/>
        </p:nvSpPr>
        <p:spPr>
          <a:xfrm>
            <a:off x="723326" y="4653136"/>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a:solidFill>
                  <a:schemeClr val="bg1"/>
                </a:solidFill>
                <a:latin typeface="Calibri" panose="020F0502020204030204" pitchFamily="34" charset="0"/>
                <a:cs typeface="Calibri" panose="020F0502020204030204" pitchFamily="34" charset="0"/>
              </a:rPr>
              <a:t>94</a:t>
            </a:r>
            <a:endParaRPr kumimoji="1" lang="ja-JP" altLang="en-US" sz="1000" dirty="0">
              <a:solidFill>
                <a:schemeClr val="bg1"/>
              </a:solidFill>
              <a:latin typeface="Calibri" panose="020F0502020204030204" pitchFamily="34" charset="0"/>
              <a:cs typeface="Calibri" panose="020F0502020204030204" pitchFamily="34" charset="0"/>
            </a:endParaRPr>
          </a:p>
        </p:txBody>
      </p:sp>
      <p:sp>
        <p:nvSpPr>
          <p:cNvPr id="460" name="円/楕円 116">
            <a:extLst>
              <a:ext uri="{FF2B5EF4-FFF2-40B4-BE49-F238E27FC236}">
                <a16:creationId xmlns:a16="http://schemas.microsoft.com/office/drawing/2014/main" id="{E55F0574-2FEC-4877-A5C2-BE99801F257C}"/>
              </a:ext>
            </a:extLst>
          </p:cNvPr>
          <p:cNvSpPr>
            <a:spLocks/>
          </p:cNvSpPr>
          <p:nvPr/>
        </p:nvSpPr>
        <p:spPr>
          <a:xfrm>
            <a:off x="395536" y="4221088"/>
            <a:ext cx="252000" cy="2520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a:solidFill>
                  <a:schemeClr val="tx1"/>
                </a:solidFill>
                <a:latin typeface="Calibri" panose="020F0502020204030204" pitchFamily="34" charset="0"/>
                <a:cs typeface="Calibri" panose="020F0502020204030204" pitchFamily="34" charset="0"/>
              </a:rPr>
              <a:t>91</a:t>
            </a:r>
            <a:endParaRPr kumimoji="1" lang="ja-JP" altLang="en-US" sz="1000" dirty="0">
              <a:solidFill>
                <a:schemeClr val="tx1"/>
              </a:solidFill>
              <a:latin typeface="Calibri" panose="020F0502020204030204" pitchFamily="34" charset="0"/>
              <a:cs typeface="Calibri" panose="020F0502020204030204" pitchFamily="34" charset="0"/>
            </a:endParaRPr>
          </a:p>
        </p:txBody>
      </p:sp>
      <p:sp>
        <p:nvSpPr>
          <p:cNvPr id="461" name="TextBox 460">
            <a:extLst>
              <a:ext uri="{FF2B5EF4-FFF2-40B4-BE49-F238E27FC236}">
                <a16:creationId xmlns:a16="http://schemas.microsoft.com/office/drawing/2014/main" id="{52E83AD9-090A-4D2C-8F67-23A51B3C9A03}"/>
              </a:ext>
            </a:extLst>
          </p:cNvPr>
          <p:cNvSpPr txBox="1"/>
          <p:nvPr/>
        </p:nvSpPr>
        <p:spPr>
          <a:xfrm>
            <a:off x="395536" y="4499248"/>
            <a:ext cx="546625" cy="153888"/>
          </a:xfrm>
          <a:prstGeom prst="rect">
            <a:avLst/>
          </a:prstGeom>
          <a:noFill/>
        </p:spPr>
        <p:txBody>
          <a:bodyPr wrap="none" lIns="0" tIns="0" rIns="0" bIns="0">
            <a:spAutoFit/>
          </a:bodyPr>
          <a:lstStyle/>
          <a:p>
            <a:pPr>
              <a:spcBef>
                <a:spcPts val="1200"/>
              </a:spcBef>
              <a:spcAft>
                <a:spcPts val="300"/>
              </a:spcAft>
            </a:pPr>
            <a:r>
              <a:rPr lang="en-US" altLang="ja-JP" sz="1000" kern="1400" dirty="0">
                <a:effectLst/>
                <a:latin typeface="Arial" panose="020B0604020202020204" pitchFamily="34" charset="0"/>
                <a:ea typeface="游明朝" panose="02020400000000000000" pitchFamily="18" charset="-128"/>
                <a:cs typeface="Times New Roman" panose="02020603050405020304" pitchFamily="18" charset="0"/>
              </a:rPr>
              <a:t>HTTP 0.9</a:t>
            </a:r>
            <a:endParaRPr lang="ja-JP" altLang="ja-JP" sz="1000" kern="1400" dirty="0">
              <a:effectLst/>
              <a:latin typeface="Arial" panose="020B0604020202020204" pitchFamily="34" charset="0"/>
              <a:ea typeface="游明朝" panose="02020400000000000000" pitchFamily="18" charset="-128"/>
              <a:cs typeface="Times New Roman" panose="02020603050405020304" pitchFamily="18" charset="0"/>
            </a:endParaRPr>
          </a:p>
        </p:txBody>
      </p:sp>
      <p:cxnSp>
        <p:nvCxnSpPr>
          <p:cNvPr id="339" name="直線矢印コネクタ 220">
            <a:extLst>
              <a:ext uri="{FF2B5EF4-FFF2-40B4-BE49-F238E27FC236}">
                <a16:creationId xmlns:a16="http://schemas.microsoft.com/office/drawing/2014/main" id="{594C7AC5-1940-4DCF-8F2F-76285A01F231}"/>
              </a:ext>
            </a:extLst>
          </p:cNvPr>
          <p:cNvCxnSpPr>
            <a:cxnSpLocks/>
            <a:stCxn id="297" idx="0"/>
          </p:cNvCxnSpPr>
          <p:nvPr/>
        </p:nvCxnSpPr>
        <p:spPr>
          <a:xfrm flipV="1">
            <a:off x="849326" y="1722839"/>
            <a:ext cx="0" cy="191336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3" name="直線矢印コネクタ 245">
            <a:extLst>
              <a:ext uri="{FF2B5EF4-FFF2-40B4-BE49-F238E27FC236}">
                <a16:creationId xmlns:a16="http://schemas.microsoft.com/office/drawing/2014/main" id="{0214FA34-5C6E-4C8E-8B42-8B2B30FBE292}"/>
              </a:ext>
            </a:extLst>
          </p:cNvPr>
          <p:cNvCxnSpPr>
            <a:cxnSpLocks/>
            <a:stCxn id="362" idx="0"/>
          </p:cNvCxnSpPr>
          <p:nvPr/>
        </p:nvCxnSpPr>
        <p:spPr>
          <a:xfrm flipV="1">
            <a:off x="1288763" y="1904019"/>
            <a:ext cx="0" cy="173218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9" name="直線矢印コネクタ 251">
            <a:extLst>
              <a:ext uri="{FF2B5EF4-FFF2-40B4-BE49-F238E27FC236}">
                <a16:creationId xmlns:a16="http://schemas.microsoft.com/office/drawing/2014/main" id="{76E1C38B-49DE-4D8B-B6AE-80D5FDA98316}"/>
              </a:ext>
            </a:extLst>
          </p:cNvPr>
          <p:cNvCxnSpPr>
            <a:cxnSpLocks/>
            <a:stCxn id="366" idx="0"/>
          </p:cNvCxnSpPr>
          <p:nvPr/>
        </p:nvCxnSpPr>
        <p:spPr>
          <a:xfrm flipH="1" flipV="1">
            <a:off x="1708528" y="2116749"/>
            <a:ext cx="4856" cy="151945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8" name="円/楕円 116">
            <a:extLst>
              <a:ext uri="{FF2B5EF4-FFF2-40B4-BE49-F238E27FC236}">
                <a16:creationId xmlns:a16="http://schemas.microsoft.com/office/drawing/2014/main" id="{71E2A822-207D-4F68-A352-477F85E5E43A}"/>
              </a:ext>
            </a:extLst>
          </p:cNvPr>
          <p:cNvSpPr>
            <a:spLocks noChangeAspect="1"/>
          </p:cNvSpPr>
          <p:nvPr/>
        </p:nvSpPr>
        <p:spPr>
          <a:xfrm>
            <a:off x="723326" y="2994485"/>
            <a:ext cx="252000" cy="252000"/>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a:solidFill>
                  <a:schemeClr val="tx1"/>
                </a:solidFill>
                <a:latin typeface="Calibri" panose="020F0502020204030204" pitchFamily="34" charset="0"/>
                <a:cs typeface="Calibri" panose="020F0502020204030204" pitchFamily="34" charset="0"/>
              </a:rPr>
              <a:t>94</a:t>
            </a:r>
            <a:endParaRPr kumimoji="1" lang="ja-JP" altLang="en-US" sz="1000" dirty="0">
              <a:solidFill>
                <a:schemeClr val="tx1"/>
              </a:solidFill>
              <a:latin typeface="Calibri" panose="020F0502020204030204" pitchFamily="34" charset="0"/>
              <a:cs typeface="Calibri" panose="020F0502020204030204" pitchFamily="34" charset="0"/>
            </a:endParaRPr>
          </a:p>
        </p:txBody>
      </p:sp>
      <p:sp>
        <p:nvSpPr>
          <p:cNvPr id="361" name="円/楕円 243">
            <a:extLst>
              <a:ext uri="{FF2B5EF4-FFF2-40B4-BE49-F238E27FC236}">
                <a16:creationId xmlns:a16="http://schemas.microsoft.com/office/drawing/2014/main" id="{77E9AAF4-BC2A-4C2E-B8AB-33BEFF617B19}"/>
              </a:ext>
            </a:extLst>
          </p:cNvPr>
          <p:cNvSpPr>
            <a:spLocks noChangeAspect="1"/>
          </p:cNvSpPr>
          <p:nvPr/>
        </p:nvSpPr>
        <p:spPr>
          <a:xfrm>
            <a:off x="1162763" y="2994485"/>
            <a:ext cx="252000" cy="252000"/>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a:solidFill>
                  <a:schemeClr val="tx1"/>
                </a:solidFill>
                <a:latin typeface="Calibri" panose="020F0502020204030204" pitchFamily="34" charset="0"/>
                <a:cs typeface="Calibri" panose="020F0502020204030204" pitchFamily="34" charset="0"/>
              </a:rPr>
              <a:t>00</a:t>
            </a:r>
            <a:endParaRPr kumimoji="1" lang="ja-JP" altLang="en-US" sz="1000">
              <a:solidFill>
                <a:schemeClr val="tx1"/>
              </a:solidFill>
              <a:latin typeface="Calibri" panose="020F0502020204030204" pitchFamily="34" charset="0"/>
              <a:cs typeface="Calibri" panose="020F0502020204030204" pitchFamily="34" charset="0"/>
            </a:endParaRPr>
          </a:p>
        </p:txBody>
      </p:sp>
      <p:sp>
        <p:nvSpPr>
          <p:cNvPr id="365" name="円/楕円 247">
            <a:extLst>
              <a:ext uri="{FF2B5EF4-FFF2-40B4-BE49-F238E27FC236}">
                <a16:creationId xmlns:a16="http://schemas.microsoft.com/office/drawing/2014/main" id="{0842307D-7037-4925-BC36-FA600AB52D5C}"/>
              </a:ext>
            </a:extLst>
          </p:cNvPr>
          <p:cNvSpPr>
            <a:spLocks noChangeAspect="1"/>
          </p:cNvSpPr>
          <p:nvPr/>
        </p:nvSpPr>
        <p:spPr>
          <a:xfrm>
            <a:off x="1589531" y="2994485"/>
            <a:ext cx="252000" cy="252000"/>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00" dirty="0">
                <a:solidFill>
                  <a:schemeClr val="tx1"/>
                </a:solidFill>
                <a:latin typeface="Calibri" panose="020F0502020204030204" pitchFamily="34" charset="0"/>
                <a:cs typeface="Calibri" panose="020F0502020204030204" pitchFamily="34" charset="0"/>
              </a:rPr>
              <a:t>02</a:t>
            </a:r>
            <a:endParaRPr kumimoji="1" lang="ja-JP" altLang="en-US" sz="1000">
              <a:solidFill>
                <a:schemeClr val="tx1"/>
              </a:solidFill>
              <a:latin typeface="Calibri" panose="020F0502020204030204" pitchFamily="34" charset="0"/>
              <a:cs typeface="Calibri" panose="020F0502020204030204" pitchFamily="34" charset="0"/>
            </a:endParaRPr>
          </a:p>
        </p:txBody>
      </p:sp>
      <p:sp>
        <p:nvSpPr>
          <p:cNvPr id="462" name="テキスト ボックス 222">
            <a:extLst>
              <a:ext uri="{FF2B5EF4-FFF2-40B4-BE49-F238E27FC236}">
                <a16:creationId xmlns:a16="http://schemas.microsoft.com/office/drawing/2014/main" id="{02AA9461-099A-4378-88C2-3DBB59543A0A}"/>
              </a:ext>
            </a:extLst>
          </p:cNvPr>
          <p:cNvSpPr txBox="1"/>
          <p:nvPr/>
        </p:nvSpPr>
        <p:spPr>
          <a:xfrm>
            <a:off x="2735824" y="2701196"/>
            <a:ext cx="1943925" cy="169277"/>
          </a:xfrm>
          <a:prstGeom prst="rect">
            <a:avLst/>
          </a:prstGeom>
          <a:solidFill>
            <a:schemeClr val="bg1"/>
          </a:solidFill>
        </p:spPr>
        <p:txBody>
          <a:bodyPr wrap="none" lIns="0" tIns="0" rIns="36000" bIns="0" rtlCol="0">
            <a:spAutoFit/>
          </a:bodyPr>
          <a:lstStyle/>
          <a:p>
            <a:r>
              <a:rPr lang="en-US" altLang="ja-JP" sz="1100" dirty="0">
                <a:latin typeface="Calibri" panose="020F0502020204030204" pitchFamily="34" charset="0"/>
                <a:cs typeface="Calibri" panose="020F0502020204030204" pitchFamily="34" charset="0"/>
              </a:rPr>
              <a:t>Universal Business Language v2.0</a:t>
            </a:r>
          </a:p>
        </p:txBody>
      </p:sp>
      <p:sp>
        <p:nvSpPr>
          <p:cNvPr id="463" name="テキスト ボックス 45">
            <a:extLst>
              <a:ext uri="{FF2B5EF4-FFF2-40B4-BE49-F238E27FC236}">
                <a16:creationId xmlns:a16="http://schemas.microsoft.com/office/drawing/2014/main" id="{AD021371-E11D-4DB6-9701-42C80806B6BE}"/>
              </a:ext>
            </a:extLst>
          </p:cNvPr>
          <p:cNvSpPr txBox="1"/>
          <p:nvPr/>
        </p:nvSpPr>
        <p:spPr>
          <a:xfrm>
            <a:off x="2735824" y="3466261"/>
            <a:ext cx="2088713" cy="146450"/>
          </a:xfrm>
          <a:prstGeom prst="rect">
            <a:avLst/>
          </a:prstGeom>
          <a:solidFill>
            <a:schemeClr val="bg1"/>
          </a:solidFill>
        </p:spPr>
        <p:txBody>
          <a:bodyPr wrap="none" lIns="0" tIns="0" rIns="0" bIns="0" rtlCol="0">
            <a:spAutoFit/>
          </a:bodyPr>
          <a:lstStyle/>
          <a:p>
            <a:pPr>
              <a:lnSpc>
                <a:spcPts val="1100"/>
              </a:lnSpc>
            </a:pPr>
            <a:r>
              <a:rPr lang="en-US" altLang="ja-JP" sz="1100" b="1" dirty="0">
                <a:latin typeface="Calibri" panose="020F0502020204030204" pitchFamily="34" charset="0"/>
                <a:cs typeface="Calibri" panose="020F0502020204030204" pitchFamily="34" charset="0"/>
              </a:rPr>
              <a:t>Core Component Library (</a:t>
            </a:r>
            <a:r>
              <a:rPr lang="en-US" altLang="ja-JP" sz="1200" b="1" dirty="0">
                <a:latin typeface="Calibri" panose="020F0502020204030204" pitchFamily="34" charset="0"/>
                <a:cs typeface="Calibri" panose="020F0502020204030204" pitchFamily="34" charset="0"/>
              </a:rPr>
              <a:t>CCL) </a:t>
            </a:r>
            <a:r>
              <a:rPr lang="en-US" altLang="ja-JP" sz="1100" b="1" dirty="0">
                <a:latin typeface="Calibri" panose="020F0502020204030204" pitchFamily="34" charset="0"/>
                <a:cs typeface="Calibri" panose="020F0502020204030204" pitchFamily="34" charset="0"/>
              </a:rPr>
              <a:t>06A</a:t>
            </a:r>
          </a:p>
        </p:txBody>
      </p:sp>
      <p:sp>
        <p:nvSpPr>
          <p:cNvPr id="464" name="テキスト ボックス 45">
            <a:extLst>
              <a:ext uri="{FF2B5EF4-FFF2-40B4-BE49-F238E27FC236}">
                <a16:creationId xmlns:a16="http://schemas.microsoft.com/office/drawing/2014/main" id="{5F6E96A7-101A-4DFF-9363-9C667344AFFB}"/>
              </a:ext>
            </a:extLst>
          </p:cNvPr>
          <p:cNvSpPr txBox="1"/>
          <p:nvPr/>
        </p:nvSpPr>
        <p:spPr>
          <a:xfrm>
            <a:off x="5528305" y="3313861"/>
            <a:ext cx="487313" cy="146450"/>
          </a:xfrm>
          <a:prstGeom prst="rect">
            <a:avLst/>
          </a:prstGeom>
          <a:solidFill>
            <a:schemeClr val="bg1"/>
          </a:solidFill>
        </p:spPr>
        <p:txBody>
          <a:bodyPr wrap="none" lIns="0" tIns="0" rIns="0" bIns="0" rtlCol="0">
            <a:spAutoFit/>
          </a:bodyPr>
          <a:lstStyle/>
          <a:p>
            <a:pPr>
              <a:lnSpc>
                <a:spcPts val="1100"/>
              </a:lnSpc>
            </a:pPr>
            <a:r>
              <a:rPr lang="en-US" altLang="ja-JP" sz="1200" b="1" dirty="0">
                <a:latin typeface="Calibri" panose="020F0502020204030204" pitchFamily="34" charset="0"/>
                <a:cs typeface="Calibri" panose="020F0502020204030204" pitchFamily="34" charset="0"/>
              </a:rPr>
              <a:t>CCL </a:t>
            </a:r>
            <a:r>
              <a:rPr lang="en-US" altLang="ja-JP" sz="1100" b="1" dirty="0">
                <a:latin typeface="Calibri" panose="020F0502020204030204" pitchFamily="34" charset="0"/>
                <a:cs typeface="Calibri" panose="020F0502020204030204" pitchFamily="34" charset="0"/>
              </a:rPr>
              <a:t>16B</a:t>
            </a:r>
            <a:endParaRPr lang="en-US" altLang="ja-JP" sz="1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6032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4">
            <a:extLst>
              <a:ext uri="{FF2B5EF4-FFF2-40B4-BE49-F238E27FC236}">
                <a16:creationId xmlns:a16="http://schemas.microsoft.com/office/drawing/2014/main" id="{18E70AC2-ABCF-B245-9A9E-9D3381C49F82}"/>
              </a:ext>
            </a:extLst>
          </p:cNvPr>
          <p:cNvSpPr/>
          <p:nvPr/>
        </p:nvSpPr>
        <p:spPr>
          <a:xfrm>
            <a:off x="8388425" y="0"/>
            <a:ext cx="755576"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
        <p:nvSpPr>
          <p:cNvPr id="8" name="Oval 7">
            <a:extLst>
              <a:ext uri="{FF2B5EF4-FFF2-40B4-BE49-F238E27FC236}">
                <a16:creationId xmlns:a16="http://schemas.microsoft.com/office/drawing/2014/main" id="{1EFC5077-E25F-43DA-91B6-BB387874CA5D}"/>
              </a:ext>
            </a:extLst>
          </p:cNvPr>
          <p:cNvSpPr/>
          <p:nvPr/>
        </p:nvSpPr>
        <p:spPr>
          <a:xfrm>
            <a:off x="1478140" y="1977915"/>
            <a:ext cx="1349020" cy="687307"/>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r"/>
            <a:r>
              <a:rPr kumimoji="1" lang="en-US" altLang="ja-JP" sz="1100" dirty="0">
                <a:solidFill>
                  <a:schemeClr val="tx1"/>
                </a:solidFill>
              </a:rPr>
              <a:t>Audit Data Standard</a:t>
            </a:r>
          </a:p>
          <a:p>
            <a:pPr algn="r"/>
            <a:r>
              <a:rPr lang="en-US" altLang="ja-JP" sz="1100" dirty="0">
                <a:solidFill>
                  <a:schemeClr val="tx1"/>
                </a:solidFill>
              </a:rPr>
              <a:t>AICPA</a:t>
            </a:r>
            <a:endParaRPr kumimoji="1" lang="ja-JP" altLang="en-US" sz="1100" dirty="0">
              <a:solidFill>
                <a:schemeClr val="tx1"/>
              </a:solidFill>
            </a:endParaRPr>
          </a:p>
        </p:txBody>
      </p:sp>
      <p:sp>
        <p:nvSpPr>
          <p:cNvPr id="5" name="Oval 4">
            <a:extLst>
              <a:ext uri="{FF2B5EF4-FFF2-40B4-BE49-F238E27FC236}">
                <a16:creationId xmlns:a16="http://schemas.microsoft.com/office/drawing/2014/main" id="{DA3C3AD5-34F9-43B3-A546-61E50AB6480C}"/>
              </a:ext>
            </a:extLst>
          </p:cNvPr>
          <p:cNvSpPr/>
          <p:nvPr/>
        </p:nvSpPr>
        <p:spPr>
          <a:xfrm>
            <a:off x="0" y="160931"/>
            <a:ext cx="2699792" cy="1607283"/>
          </a:xfrm>
          <a:prstGeom prst="ellipse">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kumimoji="1" lang="en-US" altLang="ja-JP" sz="1100" dirty="0">
                <a:solidFill>
                  <a:schemeClr val="tx1"/>
                </a:solidFill>
              </a:rPr>
              <a:t>UN/CEFACT</a:t>
            </a:r>
          </a:p>
          <a:p>
            <a:r>
              <a:rPr lang="en-US" altLang="ja-JP" sz="1100" dirty="0">
                <a:solidFill>
                  <a:schemeClr val="tx1"/>
                </a:solidFill>
              </a:rPr>
              <a:t>UNECE</a:t>
            </a:r>
            <a:endParaRPr kumimoji="1" lang="ja-JP" altLang="en-US" sz="1100" dirty="0">
              <a:solidFill>
                <a:schemeClr val="tx1"/>
              </a:solidFill>
            </a:endParaRPr>
          </a:p>
        </p:txBody>
      </p:sp>
      <p:sp>
        <p:nvSpPr>
          <p:cNvPr id="6" name="Oval 5">
            <a:extLst>
              <a:ext uri="{FF2B5EF4-FFF2-40B4-BE49-F238E27FC236}">
                <a16:creationId xmlns:a16="http://schemas.microsoft.com/office/drawing/2014/main" id="{9FD48E40-A429-4FDE-B409-4179433FBF08}"/>
              </a:ext>
            </a:extLst>
          </p:cNvPr>
          <p:cNvSpPr/>
          <p:nvPr/>
        </p:nvSpPr>
        <p:spPr>
          <a:xfrm>
            <a:off x="1331640" y="321214"/>
            <a:ext cx="2195736" cy="1607283"/>
          </a:xfrm>
          <a:prstGeom prst="ellipse">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r"/>
            <a:r>
              <a:rPr kumimoji="1" lang="en-US" altLang="ja-JP" sz="1100" dirty="0">
                <a:solidFill>
                  <a:schemeClr val="tx1"/>
                </a:solidFill>
              </a:rPr>
              <a:t>UBL</a:t>
            </a:r>
          </a:p>
          <a:p>
            <a:pPr algn="r"/>
            <a:r>
              <a:rPr lang="en-US" altLang="ja-JP" sz="1100" dirty="0">
                <a:solidFill>
                  <a:schemeClr val="tx1"/>
                </a:solidFill>
              </a:rPr>
              <a:t>OASIS</a:t>
            </a:r>
            <a:endParaRPr kumimoji="1" lang="ja-JP" altLang="en-US" sz="1100" dirty="0">
              <a:solidFill>
                <a:schemeClr val="tx1"/>
              </a:solidFill>
            </a:endParaRPr>
          </a:p>
        </p:txBody>
      </p:sp>
      <p:sp>
        <p:nvSpPr>
          <p:cNvPr id="4" name="Oval 3">
            <a:extLst>
              <a:ext uri="{FF2B5EF4-FFF2-40B4-BE49-F238E27FC236}">
                <a16:creationId xmlns:a16="http://schemas.microsoft.com/office/drawing/2014/main" id="{D9B41024-5DA3-48BA-A503-8DD1011D2CDE}"/>
              </a:ext>
            </a:extLst>
          </p:cNvPr>
          <p:cNvSpPr>
            <a:spLocks noChangeAspect="1"/>
          </p:cNvSpPr>
          <p:nvPr/>
        </p:nvSpPr>
        <p:spPr>
          <a:xfrm>
            <a:off x="1465629" y="620688"/>
            <a:ext cx="946131" cy="946131"/>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kumimoji="1" lang="en-US" altLang="ja-JP" sz="1050" b="1" dirty="0">
                <a:solidFill>
                  <a:schemeClr val="tx1"/>
                </a:solidFill>
              </a:rPr>
              <a:t>CCTS</a:t>
            </a:r>
            <a:endParaRPr kumimoji="1" lang="ja-JP" altLang="en-US" sz="1050" b="1" dirty="0">
              <a:solidFill>
                <a:schemeClr val="tx1"/>
              </a:solidFill>
            </a:endParaRPr>
          </a:p>
        </p:txBody>
      </p:sp>
      <p:sp>
        <p:nvSpPr>
          <p:cNvPr id="7" name="Oval 6">
            <a:extLst>
              <a:ext uri="{FF2B5EF4-FFF2-40B4-BE49-F238E27FC236}">
                <a16:creationId xmlns:a16="http://schemas.microsoft.com/office/drawing/2014/main" id="{B35BA9FB-7C16-4864-9038-634425C9919A}"/>
              </a:ext>
            </a:extLst>
          </p:cNvPr>
          <p:cNvSpPr/>
          <p:nvPr/>
        </p:nvSpPr>
        <p:spPr>
          <a:xfrm>
            <a:off x="971600" y="1548489"/>
            <a:ext cx="1155345" cy="924324"/>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r>
              <a:rPr kumimoji="1" lang="en-US" altLang="ja-JP" sz="1100" dirty="0">
                <a:solidFill>
                  <a:schemeClr val="tx1"/>
                </a:solidFill>
              </a:rPr>
              <a:t>XBRL GL</a:t>
            </a:r>
          </a:p>
          <a:p>
            <a:r>
              <a:rPr lang="en-US" altLang="ja-JP" sz="1100" dirty="0">
                <a:solidFill>
                  <a:schemeClr val="tx1"/>
                </a:solidFill>
              </a:rPr>
              <a:t>XBRL Int.</a:t>
            </a:r>
            <a:endParaRPr kumimoji="1" lang="ja-JP" altLang="en-US" sz="1100" dirty="0">
              <a:solidFill>
                <a:schemeClr val="tx1"/>
              </a:solidFill>
            </a:endParaRPr>
          </a:p>
        </p:txBody>
      </p:sp>
      <p:sp>
        <p:nvSpPr>
          <p:cNvPr id="10" name="TextBox 9">
            <a:extLst>
              <a:ext uri="{FF2B5EF4-FFF2-40B4-BE49-F238E27FC236}">
                <a16:creationId xmlns:a16="http://schemas.microsoft.com/office/drawing/2014/main" id="{0810F308-CB36-42BB-BF58-54AA98493B9D}"/>
              </a:ext>
            </a:extLst>
          </p:cNvPr>
          <p:cNvSpPr txBox="1"/>
          <p:nvPr/>
        </p:nvSpPr>
        <p:spPr>
          <a:xfrm>
            <a:off x="3599384" y="752551"/>
            <a:ext cx="5544616" cy="1977464"/>
          </a:xfrm>
          <a:prstGeom prst="rect">
            <a:avLst/>
          </a:prstGeom>
          <a:noFill/>
        </p:spPr>
        <p:txBody>
          <a:bodyPr wrap="square">
            <a:spAutoFit/>
          </a:bodyPr>
          <a:lstStyle/>
          <a:p>
            <a:pPr>
              <a:lnSpc>
                <a:spcPct val="100000"/>
              </a:lnSpc>
              <a:spcBef>
                <a:spcPts val="300"/>
              </a:spcBef>
              <a:spcAft>
                <a:spcPts val="300"/>
              </a:spcAft>
            </a:pPr>
            <a:r>
              <a:rPr lang="en-US" altLang="ja-JP" sz="2000" kern="100" dirty="0">
                <a:effectLst/>
              </a:rPr>
              <a:t>Both Universal Business Language (UBL) by OASIS and UN/CEFACT by UNECE are based on Core Component Technical Specification (CCTS).</a:t>
            </a:r>
          </a:p>
          <a:p>
            <a:r>
              <a:rPr lang="en-US" altLang="ja-JP" sz="2000" b="1" cap="all" dirty="0">
                <a:solidFill>
                  <a:srgbClr val="333333"/>
                </a:solidFill>
              </a:rPr>
              <a:t>ISO 15000-5:2014 </a:t>
            </a:r>
            <a:r>
              <a:rPr lang="en-US" altLang="ja-JP" sz="2000" dirty="0">
                <a:solidFill>
                  <a:srgbClr val="333333"/>
                </a:solidFill>
              </a:rPr>
              <a:t>Electronic Business Extensible Markup Language (ebXML) — Part 5: </a:t>
            </a:r>
          </a:p>
          <a:p>
            <a:r>
              <a:rPr lang="en-US" altLang="ja-JP" sz="2000" dirty="0">
                <a:solidFill>
                  <a:srgbClr val="333333"/>
                </a:solidFill>
              </a:rPr>
              <a:t>Core Components Specification (CCS)</a:t>
            </a:r>
            <a:endParaRPr lang="en-US" altLang="ja-JP" sz="2000" i="0" dirty="0">
              <a:solidFill>
                <a:srgbClr val="333333"/>
              </a:solidFill>
              <a:effectLst/>
            </a:endParaRPr>
          </a:p>
        </p:txBody>
      </p:sp>
      <p:pic>
        <p:nvPicPr>
          <p:cNvPr id="15" name="Picture 14">
            <a:extLst>
              <a:ext uri="{FF2B5EF4-FFF2-40B4-BE49-F238E27FC236}">
                <a16:creationId xmlns:a16="http://schemas.microsoft.com/office/drawing/2014/main" id="{3BE0EA33-4985-4091-8827-8747DB6804A6}"/>
              </a:ext>
            </a:extLst>
          </p:cNvPr>
          <p:cNvPicPr>
            <a:picLocks noChangeAspect="1"/>
          </p:cNvPicPr>
          <p:nvPr/>
        </p:nvPicPr>
        <p:blipFill>
          <a:blip r:embed="rId2"/>
          <a:stretch>
            <a:fillRect/>
          </a:stretch>
        </p:blipFill>
        <p:spPr>
          <a:xfrm>
            <a:off x="0" y="2737580"/>
            <a:ext cx="9148896" cy="4140333"/>
          </a:xfrm>
          <a:prstGeom prst="rect">
            <a:avLst/>
          </a:prstGeom>
        </p:spPr>
      </p:pic>
      <p:sp>
        <p:nvSpPr>
          <p:cNvPr id="2" name="Title 1">
            <a:extLst>
              <a:ext uri="{FF2B5EF4-FFF2-40B4-BE49-F238E27FC236}">
                <a16:creationId xmlns:a16="http://schemas.microsoft.com/office/drawing/2014/main" id="{50F8C65E-1EA4-46C8-B160-DB27B47ADCD0}"/>
              </a:ext>
            </a:extLst>
          </p:cNvPr>
          <p:cNvSpPr>
            <a:spLocks noGrp="1"/>
          </p:cNvSpPr>
          <p:nvPr>
            <p:ph type="title"/>
          </p:nvPr>
        </p:nvSpPr>
        <p:spPr/>
        <p:txBody>
          <a:bodyPr/>
          <a:lstStyle/>
          <a:p>
            <a:r>
              <a:rPr kumimoji="1" lang="en-US" altLang="ja-JP" b="1" dirty="0"/>
              <a:t>Core Component Technical Specification</a:t>
            </a:r>
            <a:endParaRPr kumimoji="1" lang="ja-JP" altLang="en-US" b="1" dirty="0"/>
          </a:p>
        </p:txBody>
      </p:sp>
      <p:sp>
        <p:nvSpPr>
          <p:cNvPr id="17" name="Oval 16">
            <a:extLst>
              <a:ext uri="{FF2B5EF4-FFF2-40B4-BE49-F238E27FC236}">
                <a16:creationId xmlns:a16="http://schemas.microsoft.com/office/drawing/2014/main" id="{2BA46454-AFD4-4DDB-BEAB-A48D09C5918E}"/>
              </a:ext>
            </a:extLst>
          </p:cNvPr>
          <p:cNvSpPr/>
          <p:nvPr/>
        </p:nvSpPr>
        <p:spPr>
          <a:xfrm>
            <a:off x="395536" y="116632"/>
            <a:ext cx="2195736" cy="21602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r>
              <a:rPr kumimoji="1" lang="en-US" altLang="ja-JP" sz="2400" b="1" dirty="0">
                <a:solidFill>
                  <a:schemeClr val="tx1"/>
                </a:solidFill>
              </a:rPr>
              <a:t>A</a:t>
            </a:r>
            <a:r>
              <a:rPr kumimoji="1" lang="en-US" altLang="ja-JP" sz="2000" b="1" dirty="0">
                <a:solidFill>
                  <a:schemeClr val="tx1"/>
                </a:solidFill>
              </a:rPr>
              <a:t>udit</a:t>
            </a:r>
          </a:p>
          <a:p>
            <a:r>
              <a:rPr kumimoji="1" lang="en-US" altLang="ja-JP" sz="2400" b="1" dirty="0">
                <a:solidFill>
                  <a:schemeClr val="tx1"/>
                </a:solidFill>
              </a:rPr>
              <a:t>D</a:t>
            </a:r>
            <a:r>
              <a:rPr kumimoji="1" lang="en-US" altLang="ja-JP" sz="2000" b="1" dirty="0">
                <a:solidFill>
                  <a:schemeClr val="tx1"/>
                </a:solidFill>
              </a:rPr>
              <a:t>ata</a:t>
            </a:r>
          </a:p>
          <a:p>
            <a:r>
              <a:rPr kumimoji="1" lang="en-US" altLang="ja-JP" sz="2400" b="1" dirty="0">
                <a:solidFill>
                  <a:schemeClr val="tx1"/>
                </a:solidFill>
              </a:rPr>
              <a:t>S</a:t>
            </a:r>
            <a:r>
              <a:rPr kumimoji="1" lang="en-US" altLang="ja-JP" sz="2000" b="1" dirty="0">
                <a:solidFill>
                  <a:schemeClr val="tx1"/>
                </a:solidFill>
              </a:rPr>
              <a:t>ervices</a:t>
            </a:r>
            <a:endParaRPr kumimoji="1" lang="ja-JP" altLang="en-US" sz="2000" b="1" dirty="0">
              <a:solidFill>
                <a:schemeClr val="tx1"/>
              </a:solidFill>
            </a:endParaRPr>
          </a:p>
        </p:txBody>
      </p:sp>
      <p:sp>
        <p:nvSpPr>
          <p:cNvPr id="3" name="テキスト ボックス 2">
            <a:extLst>
              <a:ext uri="{FF2B5EF4-FFF2-40B4-BE49-F238E27FC236}">
                <a16:creationId xmlns:a16="http://schemas.microsoft.com/office/drawing/2014/main" id="{2E902A68-418E-B545-BB74-83936118E04E}"/>
              </a:ext>
            </a:extLst>
          </p:cNvPr>
          <p:cNvSpPr txBox="1"/>
          <p:nvPr/>
        </p:nvSpPr>
        <p:spPr>
          <a:xfrm>
            <a:off x="103210" y="6276499"/>
            <a:ext cx="4370877" cy="605294"/>
          </a:xfrm>
          <a:prstGeom prst="rect">
            <a:avLst/>
          </a:prstGeom>
          <a:noFill/>
        </p:spPr>
        <p:txBody>
          <a:bodyPr wrap="none" rtlCol="0">
            <a:spAutoFit/>
          </a:bodyPr>
          <a:lstStyle/>
          <a:p>
            <a:pPr>
              <a:lnSpc>
                <a:spcPts val="2000"/>
              </a:lnSpc>
            </a:pPr>
            <a:r>
              <a:rPr lang="en-US" altLang="ja-JP" dirty="0"/>
              <a:t>Preliminary findings are at the following site.</a:t>
            </a:r>
          </a:p>
          <a:p>
            <a:pPr>
              <a:lnSpc>
                <a:spcPts val="2000"/>
              </a:lnSpc>
            </a:pPr>
            <a:r>
              <a:rPr lang="en-US" altLang="ja-JP" dirty="0"/>
              <a:t>https://www.wuwei.space/iso/tc295/</a:t>
            </a:r>
            <a:endParaRPr kumimoji="1" lang="ja-JP" altLang="en-US" dirty="0"/>
          </a:p>
        </p:txBody>
      </p:sp>
      <p:sp>
        <p:nvSpPr>
          <p:cNvPr id="13" name="Oval 12">
            <a:extLst>
              <a:ext uri="{FF2B5EF4-FFF2-40B4-BE49-F238E27FC236}">
                <a16:creationId xmlns:a16="http://schemas.microsoft.com/office/drawing/2014/main" id="{3D63A2CB-5622-415D-88A4-48C54A70B97A}"/>
              </a:ext>
            </a:extLst>
          </p:cNvPr>
          <p:cNvSpPr>
            <a:spLocks noChangeAspect="1"/>
          </p:cNvSpPr>
          <p:nvPr/>
        </p:nvSpPr>
        <p:spPr>
          <a:xfrm>
            <a:off x="1611408" y="908720"/>
            <a:ext cx="584328" cy="584328"/>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1050" b="1" dirty="0">
                <a:solidFill>
                  <a:schemeClr val="bg1"/>
                </a:solidFill>
              </a:rPr>
              <a:t>CCL</a:t>
            </a:r>
            <a:endParaRPr kumimoji="1" lang="ja-JP" altLang="en-US" sz="1050" b="1" dirty="0">
              <a:solidFill>
                <a:schemeClr val="bg1"/>
              </a:solidFill>
            </a:endParaRPr>
          </a:p>
        </p:txBody>
      </p:sp>
    </p:spTree>
    <p:extLst>
      <p:ext uri="{BB962C8B-B14F-4D97-AF65-F5344CB8AC3E}">
        <p14:creationId xmlns:p14="http://schemas.microsoft.com/office/powerpoint/2010/main" val="450655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090C0-E8AE-4DFA-A6B9-23D0454E9EDD}"/>
              </a:ext>
            </a:extLst>
          </p:cNvPr>
          <p:cNvSpPr>
            <a:spLocks noGrp="1"/>
          </p:cNvSpPr>
          <p:nvPr>
            <p:ph type="title"/>
          </p:nvPr>
        </p:nvSpPr>
        <p:spPr/>
        <p:txBody>
          <a:bodyPr/>
          <a:lstStyle/>
          <a:p>
            <a:pPr algn="l"/>
            <a:r>
              <a:rPr kumimoji="1" lang="en-US" altLang="ja-JP" sz="2000" b="1" dirty="0"/>
              <a:t>UBL Conformance to ebXML CCTS ISO/TS 15000-5:2005 Version 1.0</a:t>
            </a:r>
            <a:br>
              <a:rPr kumimoji="1" lang="en-US" altLang="ja-JP" sz="2000" b="1" dirty="0"/>
            </a:br>
            <a:r>
              <a:rPr kumimoji="1" lang="en-US" altLang="ja-JP" sz="1200" dirty="0"/>
              <a:t>[SOURCE: http://docs.oasis-open.org/ubl/UBL-conformance-to-CCTS/v1.0/UBL-conformance-to-CCTS-v1.0.html]</a:t>
            </a:r>
            <a:endParaRPr kumimoji="1" lang="ja-JP" altLang="en-US" sz="2000" dirty="0"/>
          </a:p>
        </p:txBody>
      </p:sp>
      <p:sp>
        <p:nvSpPr>
          <p:cNvPr id="3" name="Content Placeholder 2">
            <a:extLst>
              <a:ext uri="{FF2B5EF4-FFF2-40B4-BE49-F238E27FC236}">
                <a16:creationId xmlns:a16="http://schemas.microsoft.com/office/drawing/2014/main" id="{6FEFFDF5-2BB2-4353-A02C-6D0C4ABEBA0C}"/>
              </a:ext>
            </a:extLst>
          </p:cNvPr>
          <p:cNvSpPr>
            <a:spLocks noGrp="1"/>
          </p:cNvSpPr>
          <p:nvPr>
            <p:ph idx="4294967295"/>
          </p:nvPr>
        </p:nvSpPr>
        <p:spPr>
          <a:xfrm>
            <a:off x="360040" y="923925"/>
            <a:ext cx="8388424" cy="5313363"/>
          </a:xfrm>
          <a:prstGeom prst="rect">
            <a:avLst/>
          </a:prstGeom>
        </p:spPr>
        <p:txBody>
          <a:bodyPr/>
          <a:lstStyle/>
          <a:p>
            <a:pPr marL="0" indent="0" algn="l">
              <a:lnSpc>
                <a:spcPts val="2200"/>
              </a:lnSpc>
              <a:spcBef>
                <a:spcPts val="0"/>
              </a:spcBef>
              <a:buNone/>
            </a:pPr>
            <a:r>
              <a:rPr lang="en-US" altLang="ja-JP" sz="2000" b="1" i="0" dirty="0">
                <a:effectLst/>
                <a:latin typeface="arial" panose="020B0604020202020204" pitchFamily="34" charset="0"/>
              </a:rPr>
              <a:t>Does UBL conform to CCTS?</a:t>
            </a:r>
          </a:p>
          <a:p>
            <a:pPr marL="0" indent="0" algn="l">
              <a:lnSpc>
                <a:spcPts val="2200"/>
              </a:lnSpc>
              <a:spcBef>
                <a:spcPts val="0"/>
              </a:spcBef>
              <a:buNone/>
            </a:pPr>
            <a:r>
              <a:rPr lang="en-US" altLang="ja-JP" sz="2000" dirty="0">
                <a:solidFill>
                  <a:srgbClr val="000000"/>
                </a:solidFill>
              </a:rPr>
              <a:t>We believe the answer is “YES”.</a:t>
            </a:r>
          </a:p>
          <a:p>
            <a:pPr marL="0" indent="0" algn="l">
              <a:lnSpc>
                <a:spcPts val="2200"/>
              </a:lnSpc>
              <a:spcBef>
                <a:spcPts val="0"/>
              </a:spcBef>
              <a:buNone/>
            </a:pPr>
            <a:r>
              <a:rPr lang="en-US" altLang="ja-JP" sz="2000" dirty="0">
                <a:solidFill>
                  <a:srgbClr val="000000"/>
                </a:solidFill>
              </a:rPr>
              <a:t>The UBL TC believes that there is a broad consensus in the standards and user community that UBL is a valid implementation of the CCTS. UBL was an early adopter of CCTS (probably the first) and was actually used as implementation verification for the CCTS standard itself.</a:t>
            </a:r>
          </a:p>
          <a:p>
            <a:pPr marL="0" indent="0">
              <a:lnSpc>
                <a:spcPts val="2200"/>
              </a:lnSpc>
              <a:spcBef>
                <a:spcPts val="0"/>
              </a:spcBef>
              <a:buNone/>
            </a:pPr>
            <a:r>
              <a:rPr lang="en-US" altLang="ja-JP" sz="2000" b="1" dirty="0">
                <a:latin typeface="arial" panose="020B0604020202020204" pitchFamily="34" charset="0"/>
              </a:rPr>
              <a:t>Summary</a:t>
            </a:r>
            <a:endParaRPr lang="en-US" altLang="ja-JP" sz="2000" b="0" i="0" dirty="0">
              <a:effectLst/>
            </a:endParaRPr>
          </a:p>
          <a:p>
            <a:pPr marL="0" indent="0" algn="l">
              <a:lnSpc>
                <a:spcPts val="2200"/>
              </a:lnSpc>
              <a:spcBef>
                <a:spcPts val="0"/>
              </a:spcBef>
              <a:buNone/>
            </a:pPr>
            <a:r>
              <a:rPr lang="en-US" altLang="ja-JP" sz="2000" b="0" i="0" dirty="0">
                <a:solidFill>
                  <a:srgbClr val="000000"/>
                </a:solidFill>
                <a:effectLst/>
              </a:rPr>
              <a:t> The UBL TC believes that the CCTS is a valuable tool for creating eBusiness vocabularies and UBL has contributed to its development.</a:t>
            </a:r>
          </a:p>
          <a:p>
            <a:pPr marL="0" indent="0" algn="l">
              <a:lnSpc>
                <a:spcPts val="2200"/>
              </a:lnSpc>
              <a:spcBef>
                <a:spcPts val="0"/>
              </a:spcBef>
              <a:buNone/>
            </a:pPr>
            <a:r>
              <a:rPr lang="en-US" altLang="ja-JP" sz="2000" b="0" i="0" dirty="0">
                <a:solidFill>
                  <a:srgbClr val="000000"/>
                </a:solidFill>
                <a:effectLst/>
              </a:rPr>
              <a:t> We believe we are fully conformant to the normative clauses in the CCTS and have been for several years.</a:t>
            </a:r>
          </a:p>
          <a:p>
            <a:pPr marL="0" indent="0" algn="l">
              <a:lnSpc>
                <a:spcPts val="2200"/>
              </a:lnSpc>
              <a:spcBef>
                <a:spcPts val="0"/>
              </a:spcBef>
              <a:buNone/>
            </a:pPr>
            <a:r>
              <a:rPr lang="en-US" altLang="ja-JP" sz="2000" b="0" i="0" dirty="0">
                <a:solidFill>
                  <a:srgbClr val="000000"/>
                </a:solidFill>
                <a:effectLst/>
              </a:rPr>
              <a:t> We believe UBL has helped raise the profile of CCTS and promoted its adoption in other domains. We have also stimulated the development of open-source tools and technologies to support CCTS users</a:t>
            </a:r>
            <a:endParaRPr kumimoji="1" lang="en-US" altLang="ja-JP" sz="1200" dirty="0"/>
          </a:p>
          <a:p>
            <a:pPr marL="0" indent="0">
              <a:lnSpc>
                <a:spcPts val="1800"/>
              </a:lnSpc>
              <a:spcBef>
                <a:spcPts val="0"/>
              </a:spcBef>
              <a:buNone/>
            </a:pPr>
            <a:r>
              <a:rPr kumimoji="1" lang="en-US" altLang="ja-JP" sz="1050" dirty="0"/>
              <a:t>On at least two occasions in the past 11 years (2003 and 2007) the UBL TC has had to justify our claims of conformance to the Core Components Technical Specification (CCTS) . This Committee Note makes the informal responses given in the past formal and makes them available to interested parties so as to avoid misunderstandings in the future.</a:t>
            </a:r>
          </a:p>
          <a:p>
            <a:pPr marL="0" indent="0">
              <a:lnSpc>
                <a:spcPts val="1800"/>
              </a:lnSpc>
              <a:spcBef>
                <a:spcPts val="0"/>
              </a:spcBef>
              <a:buNone/>
            </a:pPr>
            <a:r>
              <a:rPr kumimoji="1" lang="en-US" altLang="ja-JP" sz="1050" dirty="0"/>
              <a:t>It should also be understood that all references to CCTS in UBL are to ISO/TS 15000-5:2005 published by UN/CEFACT in 2003 as the “Core Components Technical Specification – Part 8 of the ebXML Framework”. UBL makes no claims with respect to the recently published ISO 15000-5:2014 version but have been assured by its authors that ISO 15000-5:2014 retains backward compatibility with ISO/TS 15000-5:2005.</a:t>
            </a:r>
          </a:p>
          <a:p>
            <a:pPr marL="0" indent="0">
              <a:lnSpc>
                <a:spcPts val="2200"/>
              </a:lnSpc>
              <a:spcBef>
                <a:spcPts val="0"/>
              </a:spcBef>
              <a:buNone/>
            </a:pPr>
            <a:endParaRPr lang="en-US" altLang="ja-JP" sz="1100" dirty="0"/>
          </a:p>
        </p:txBody>
      </p:sp>
      <p:sp>
        <p:nvSpPr>
          <p:cNvPr id="5" name="正方形/長方形 4">
            <a:extLst>
              <a:ext uri="{FF2B5EF4-FFF2-40B4-BE49-F238E27FC236}">
                <a16:creationId xmlns:a16="http://schemas.microsoft.com/office/drawing/2014/main" id="{21F99F0A-C110-EA4A-8AAB-48BA9A206BDC}"/>
              </a:ext>
            </a:extLst>
          </p:cNvPr>
          <p:cNvSpPr/>
          <p:nvPr/>
        </p:nvSpPr>
        <p:spPr>
          <a:xfrm>
            <a:off x="8388425" y="0"/>
            <a:ext cx="755576"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a:t>
            </a:r>
            <a:endParaRPr lang="ja-JP" altLang="en-U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7538940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14411</TotalTime>
  <Words>5275</Words>
  <Application>Microsoft Office PowerPoint</Application>
  <PresentationFormat>On-screen Show (4:3)</PresentationFormat>
  <Paragraphs>782</Paragraphs>
  <Slides>36</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Helvetica Neue</vt:lpstr>
      <vt:lpstr>inherit</vt:lpstr>
      <vt:lpstr>LiberationSerifRegular</vt:lpstr>
      <vt:lpstr>Noto Sans JP</vt:lpstr>
      <vt:lpstr>Open Sans</vt:lpstr>
      <vt:lpstr>游ゴシック</vt:lpstr>
      <vt:lpstr>Arial</vt:lpstr>
      <vt:lpstr>Arial</vt:lpstr>
      <vt:lpstr>Calibri</vt:lpstr>
      <vt:lpstr>Cambria</vt:lpstr>
      <vt:lpstr>Office ​​テーマ</vt:lpstr>
      <vt:lpstr>New work item proposal Exchange formats for the Audit Data Collection Standard: XBRL</vt:lpstr>
      <vt:lpstr>PowerPoint Presentation</vt:lpstr>
      <vt:lpstr>Prerequisite knowledge</vt:lpstr>
      <vt:lpstr>Things to consider before writing a standard Don’t climb mountain (ISO) in high heels</vt:lpstr>
      <vt:lpstr>Standing on the shoulders of giants </vt:lpstr>
      <vt:lpstr>Industry doesn’t need to reinvent the wheel</vt:lpstr>
      <vt:lpstr>History of Standard Formats</vt:lpstr>
      <vt:lpstr>Core Component Technical Specification</vt:lpstr>
      <vt:lpstr>UBL Conformance to ebXML CCTS ISO/TS 15000-5:2005 Version 1.0 [SOURCE: http://docs.oasis-open.org/ubl/UBL-conformance-to-CCTS/v1.0/UBL-conformance-to-CCTS-v1.0.html]</vt:lpstr>
      <vt:lpstr>UBL 2.1 JSON Alternative Representation Version 1.0 Committee Note Draft 02 12 April 2017</vt:lpstr>
      <vt:lpstr>Core Component Technical Specification</vt:lpstr>
      <vt:lpstr>Core Components Specification</vt:lpstr>
      <vt:lpstr>Business Information Entities Basic Definition Model</vt:lpstr>
      <vt:lpstr>Association Core Component</vt:lpstr>
      <vt:lpstr>Example: Aggregate Core Component Party</vt:lpstr>
      <vt:lpstr>Semantic datatypes</vt:lpstr>
      <vt:lpstr>Semantic datatype</vt:lpstr>
      <vt:lpstr>Semantic datatype (contd.)</vt:lpstr>
      <vt:lpstr>Naming rules for Dictionary Entry Name</vt:lpstr>
      <vt:lpstr>Naming rules for Dictionary Entry Name</vt:lpstr>
      <vt:lpstr>Permissible Representation Terms </vt:lpstr>
      <vt:lpstr>Business Process defined in UBL</vt:lpstr>
      <vt:lpstr>Party Roles in UBL</vt:lpstr>
      <vt:lpstr>Order Process in UBL</vt:lpstr>
      <vt:lpstr>Business Process defined in EN 16931</vt:lpstr>
      <vt:lpstr>Parties, roles and business process in EN 16931-1</vt:lpstr>
      <vt:lpstr>Overview of the semantic model of Core Invoice in EN 16931-1</vt:lpstr>
      <vt:lpstr>Example: Auditing requirement for Invoice</vt:lpstr>
      <vt:lpstr>Example: Calculation of totals</vt:lpstr>
      <vt:lpstr>eXtensible Business Reporting Language (XBRL) 2.1</vt:lpstr>
      <vt:lpstr>How to extend the new intermediate aggregation item</vt:lpstr>
      <vt:lpstr>XBRL style extension method Use of XLink in Taxonomy</vt:lpstr>
      <vt:lpstr>Extensibility and Comparability (contd.)　</vt:lpstr>
      <vt:lpstr>PowerPoint Presentation</vt:lpstr>
      <vt:lpstr>XBRL Specifications</vt:lpstr>
      <vt:lpstr>Formula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Daisuke Ikadai</dc:creator>
  <cp:lastModifiedBy>Nobu</cp:lastModifiedBy>
  <cp:revision>391</cp:revision>
  <cp:lastPrinted>2021-03-31T07:38:45Z</cp:lastPrinted>
  <dcterms:created xsi:type="dcterms:W3CDTF">2016-02-16T14:19:21Z</dcterms:created>
  <dcterms:modified xsi:type="dcterms:W3CDTF">2021-03-31T23:47:29Z</dcterms:modified>
</cp:coreProperties>
</file>