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6" r:id="rId2"/>
    <p:sldId id="261" r:id="rId3"/>
    <p:sldId id="270" r:id="rId4"/>
    <p:sldId id="269" r:id="rId5"/>
    <p:sldId id="257" r:id="rId6"/>
    <p:sldId id="272" r:id="rId7"/>
    <p:sldId id="296" r:id="rId8"/>
    <p:sldId id="293" r:id="rId9"/>
    <p:sldId id="291" r:id="rId10"/>
    <p:sldId id="294" r:id="rId11"/>
    <p:sldId id="292" r:id="rId12"/>
    <p:sldId id="258" r:id="rId13"/>
    <p:sldId id="274" r:id="rId14"/>
    <p:sldId id="275" r:id="rId15"/>
    <p:sldId id="276" r:id="rId16"/>
    <p:sldId id="287" r:id="rId17"/>
    <p:sldId id="288" r:id="rId18"/>
    <p:sldId id="289" r:id="rId19"/>
    <p:sldId id="264" r:id="rId20"/>
    <p:sldId id="263" r:id="rId21"/>
    <p:sldId id="265" r:id="rId22"/>
    <p:sldId id="266" r:id="rId23"/>
    <p:sldId id="273" r:id="rId24"/>
    <p:sldId id="271" r:id="rId25"/>
    <p:sldId id="268" r:id="rId26"/>
    <p:sldId id="277" r:id="rId27"/>
    <p:sldId id="280" r:id="rId28"/>
    <p:sldId id="281" r:id="rId29"/>
    <p:sldId id="279" r:id="rId30"/>
    <p:sldId id="282" r:id="rId31"/>
    <p:sldId id="295" r:id="rId32"/>
    <p:sldId id="260" r:id="rId33"/>
    <p:sldId id="259" r:id="rId34"/>
    <p:sldId id="285" r:id="rId35"/>
    <p:sldId id="286" r:id="rId36"/>
    <p:sldId id="290" r:id="rId3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23"/>
    <p:restoredTop sz="94646"/>
  </p:normalViewPr>
  <p:slideViewPr>
    <p:cSldViewPr>
      <p:cViewPr varScale="1">
        <p:scale>
          <a:sx n="99" d="100"/>
          <a:sy n="99" d="100"/>
        </p:scale>
        <p:origin x="1552" y="176"/>
      </p:cViewPr>
      <p:guideLst>
        <p:guide orient="horz" pos="2160"/>
        <p:guide pos="2880"/>
      </p:guideLst>
    </p:cSldViewPr>
  </p:slideViewPr>
  <p:outlineViewPr>
    <p:cViewPr>
      <p:scale>
        <a:sx n="33" d="100"/>
        <a:sy n="33" d="100"/>
      </p:scale>
      <p:origin x="0" y="-19512"/>
    </p:cViewPr>
  </p:outlin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B23332-2668-4A92-93BC-770012457B2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ED8865D-0FC8-4B3D-B77B-691CB6B070D4}">
      <dgm:prSet/>
      <dgm:spPr/>
      <dgm:t>
        <a:bodyPr/>
        <a:lstStyle/>
        <a:p>
          <a:r>
            <a:rPr lang="en-US" dirty="0"/>
            <a:t>TC 295 is intended for stakeholders, including </a:t>
          </a:r>
          <a:r>
            <a:rPr lang="en-US" b="1" dirty="0"/>
            <a:t>tax and financial reporting regulators who already require reporting in XBRL format</a:t>
          </a:r>
          <a:r>
            <a:rPr lang="en-US" dirty="0"/>
            <a:t>.</a:t>
          </a:r>
        </a:p>
      </dgm:t>
    </dgm:pt>
    <dgm:pt modelId="{F122877D-7A2E-42FE-8EFE-E97F0576ACC4}" type="parTrans" cxnId="{373721B5-642D-42CF-ADB4-FE507535B39B}">
      <dgm:prSet/>
      <dgm:spPr/>
      <dgm:t>
        <a:bodyPr/>
        <a:lstStyle/>
        <a:p>
          <a:endParaRPr lang="en-US"/>
        </a:p>
      </dgm:t>
    </dgm:pt>
    <dgm:pt modelId="{F45B0556-4919-4083-AFD4-4211800F655E}" type="sibTrans" cxnId="{373721B5-642D-42CF-ADB4-FE507535B39B}">
      <dgm:prSet/>
      <dgm:spPr/>
      <dgm:t>
        <a:bodyPr/>
        <a:lstStyle/>
        <a:p>
          <a:endParaRPr lang="en-US"/>
        </a:p>
      </dgm:t>
    </dgm:pt>
    <dgm:pt modelId="{3BE4F725-80B2-42B5-8300-4E8BC29D33F4}">
      <dgm:prSet/>
      <dgm:spPr/>
      <dgm:t>
        <a:bodyPr/>
        <a:lstStyle/>
        <a:p>
          <a:r>
            <a:rPr lang="en-US" dirty="0"/>
            <a:t>The syntactic binding of granular audit data to XBRL helps these stakeholders collect data in a consistent manner.</a:t>
          </a:r>
        </a:p>
      </dgm:t>
    </dgm:pt>
    <dgm:pt modelId="{B69B818A-8B1A-4A08-BCC8-9950F4277047}" type="parTrans" cxnId="{4082D431-6565-4B22-9BE5-E1B233F92577}">
      <dgm:prSet/>
      <dgm:spPr/>
      <dgm:t>
        <a:bodyPr/>
        <a:lstStyle/>
        <a:p>
          <a:endParaRPr lang="en-US"/>
        </a:p>
      </dgm:t>
    </dgm:pt>
    <dgm:pt modelId="{DB17AF3A-19FD-4C9A-89C5-2B0C6FB9B435}" type="sibTrans" cxnId="{4082D431-6565-4B22-9BE5-E1B233F92577}">
      <dgm:prSet/>
      <dgm:spPr/>
      <dgm:t>
        <a:bodyPr/>
        <a:lstStyle/>
        <a:p>
          <a:endParaRPr lang="en-US"/>
        </a:p>
      </dgm:t>
    </dgm:pt>
    <dgm:pt modelId="{C0FD2D3C-7262-4FE0-9FF8-02BB0DDF87D1}">
      <dgm:prSet custT="1"/>
      <dgm:spPr/>
      <dgm:t>
        <a:bodyPr/>
        <a:lstStyle/>
        <a:p>
          <a:r>
            <a:rPr lang="en-US" sz="2800" b="1" dirty="0"/>
            <a:t>XBRL for Granular Data</a:t>
          </a:r>
          <a:endParaRPr lang="en-US" sz="2800" dirty="0"/>
        </a:p>
      </dgm:t>
    </dgm:pt>
    <dgm:pt modelId="{9065B83C-B678-48B5-AE63-6843B279F21E}" type="parTrans" cxnId="{E9DA2261-6677-4737-911D-DE98E871B379}">
      <dgm:prSet/>
      <dgm:spPr/>
      <dgm:t>
        <a:bodyPr/>
        <a:lstStyle/>
        <a:p>
          <a:endParaRPr lang="en-US"/>
        </a:p>
      </dgm:t>
    </dgm:pt>
    <dgm:pt modelId="{7A66C88A-633B-46FE-9C60-664F24133909}" type="sibTrans" cxnId="{E9DA2261-6677-4737-911D-DE98E871B379}">
      <dgm:prSet/>
      <dgm:spPr/>
      <dgm:t>
        <a:bodyPr/>
        <a:lstStyle/>
        <a:p>
          <a:endParaRPr lang="en-US"/>
        </a:p>
      </dgm:t>
    </dgm:pt>
    <dgm:pt modelId="{62B9859A-5F9A-4130-9B06-EE1004F0C3C5}" type="pres">
      <dgm:prSet presAssocID="{BEB23332-2668-4A92-93BC-770012457B22}" presName="root" presStyleCnt="0">
        <dgm:presLayoutVars>
          <dgm:dir/>
          <dgm:resizeHandles val="exact"/>
        </dgm:presLayoutVars>
      </dgm:prSet>
      <dgm:spPr/>
    </dgm:pt>
    <dgm:pt modelId="{3700C41F-BCE6-46EC-BB5F-8243AD379883}" type="pres">
      <dgm:prSet presAssocID="{BED8865D-0FC8-4B3D-B77B-691CB6B070D4}" presName="compNode" presStyleCnt="0"/>
      <dgm:spPr/>
    </dgm:pt>
    <dgm:pt modelId="{C51377D5-CE2A-4CE1-BB94-C06E0CACFED6}" type="pres">
      <dgm:prSet presAssocID="{BED8865D-0FC8-4B3D-B77B-691CB6B070D4}" presName="bgRect" presStyleLbl="bgShp" presStyleIdx="0" presStyleCnt="3"/>
      <dgm:spPr/>
    </dgm:pt>
    <dgm:pt modelId="{C68289E8-F9CB-4075-BAEF-6C077674DA7B}" type="pres">
      <dgm:prSet presAssocID="{BED8865D-0FC8-4B3D-B77B-691CB6B070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銀行"/>
        </a:ext>
      </dgm:extLst>
    </dgm:pt>
    <dgm:pt modelId="{549671CF-CC9A-4FFD-9A7B-FAB805375981}" type="pres">
      <dgm:prSet presAssocID="{BED8865D-0FC8-4B3D-B77B-691CB6B070D4}" presName="spaceRect" presStyleCnt="0"/>
      <dgm:spPr/>
    </dgm:pt>
    <dgm:pt modelId="{D52A58ED-5E41-4DE4-ADCF-BEAC9DC6F0A8}" type="pres">
      <dgm:prSet presAssocID="{BED8865D-0FC8-4B3D-B77B-691CB6B070D4}" presName="parTx" presStyleLbl="revTx" presStyleIdx="0" presStyleCnt="3">
        <dgm:presLayoutVars>
          <dgm:chMax val="0"/>
          <dgm:chPref val="0"/>
        </dgm:presLayoutVars>
      </dgm:prSet>
      <dgm:spPr/>
    </dgm:pt>
    <dgm:pt modelId="{BADD6418-C2F4-4082-8443-4E2855267FC8}" type="pres">
      <dgm:prSet presAssocID="{F45B0556-4919-4083-AFD4-4211800F655E}" presName="sibTrans" presStyleCnt="0"/>
      <dgm:spPr/>
    </dgm:pt>
    <dgm:pt modelId="{671E64F2-90BE-4FBC-9F05-1DBF4D1F0281}" type="pres">
      <dgm:prSet presAssocID="{3BE4F725-80B2-42B5-8300-4E8BC29D33F4}" presName="compNode" presStyleCnt="0"/>
      <dgm:spPr/>
    </dgm:pt>
    <dgm:pt modelId="{151B533B-7E90-403D-81AF-A4E6B3781321}" type="pres">
      <dgm:prSet presAssocID="{3BE4F725-80B2-42B5-8300-4E8BC29D33F4}" presName="bgRect" presStyleLbl="bgShp" presStyleIdx="1" presStyleCnt="3"/>
      <dgm:spPr/>
    </dgm:pt>
    <dgm:pt modelId="{52A3614A-0410-4A8C-A954-B944FBD4682D}" type="pres">
      <dgm:prSet presAssocID="{3BE4F725-80B2-42B5-8300-4E8BC29D33F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ドキュメント"/>
        </a:ext>
      </dgm:extLst>
    </dgm:pt>
    <dgm:pt modelId="{64519DF3-57D4-431C-ADD7-4F0BD7292FCE}" type="pres">
      <dgm:prSet presAssocID="{3BE4F725-80B2-42B5-8300-4E8BC29D33F4}" presName="spaceRect" presStyleCnt="0"/>
      <dgm:spPr/>
    </dgm:pt>
    <dgm:pt modelId="{A9ADE444-9E9F-4FCB-9D2D-CB4CF967F7E0}" type="pres">
      <dgm:prSet presAssocID="{3BE4F725-80B2-42B5-8300-4E8BC29D33F4}" presName="parTx" presStyleLbl="revTx" presStyleIdx="1" presStyleCnt="3">
        <dgm:presLayoutVars>
          <dgm:chMax val="0"/>
          <dgm:chPref val="0"/>
        </dgm:presLayoutVars>
      </dgm:prSet>
      <dgm:spPr/>
    </dgm:pt>
    <dgm:pt modelId="{8E8BF0D0-4671-453B-9F76-77545C83D163}" type="pres">
      <dgm:prSet presAssocID="{DB17AF3A-19FD-4C9A-89C5-2B0C6FB9B435}" presName="sibTrans" presStyleCnt="0"/>
      <dgm:spPr/>
    </dgm:pt>
    <dgm:pt modelId="{0ECF612A-9FC2-4ACB-B190-5E3B8DD0C87E}" type="pres">
      <dgm:prSet presAssocID="{C0FD2D3C-7262-4FE0-9FF8-02BB0DDF87D1}" presName="compNode" presStyleCnt="0"/>
      <dgm:spPr/>
    </dgm:pt>
    <dgm:pt modelId="{967E80E2-43A7-4C71-BA76-3C23F5FD372B}" type="pres">
      <dgm:prSet presAssocID="{C0FD2D3C-7262-4FE0-9FF8-02BB0DDF87D1}" presName="bgRect" presStyleLbl="bgShp" presStyleIdx="2" presStyleCnt="3"/>
      <dgm:spPr/>
    </dgm:pt>
    <dgm:pt modelId="{C83541C9-9B07-42B0-A836-590946EA5B21}" type="pres">
      <dgm:prSet presAssocID="{C0FD2D3C-7262-4FE0-9FF8-02BB0DDF87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データベース"/>
        </a:ext>
      </dgm:extLst>
    </dgm:pt>
    <dgm:pt modelId="{4D70AD0C-E974-4686-80BB-2570F640AACD}" type="pres">
      <dgm:prSet presAssocID="{C0FD2D3C-7262-4FE0-9FF8-02BB0DDF87D1}" presName="spaceRect" presStyleCnt="0"/>
      <dgm:spPr/>
    </dgm:pt>
    <dgm:pt modelId="{3D493F4F-3AB4-43D9-8274-23A5633DDA8F}" type="pres">
      <dgm:prSet presAssocID="{C0FD2D3C-7262-4FE0-9FF8-02BB0DDF87D1}" presName="parTx" presStyleLbl="revTx" presStyleIdx="2" presStyleCnt="3">
        <dgm:presLayoutVars>
          <dgm:chMax val="0"/>
          <dgm:chPref val="0"/>
        </dgm:presLayoutVars>
      </dgm:prSet>
      <dgm:spPr/>
    </dgm:pt>
  </dgm:ptLst>
  <dgm:cxnLst>
    <dgm:cxn modelId="{4082D431-6565-4B22-9BE5-E1B233F92577}" srcId="{BEB23332-2668-4A92-93BC-770012457B22}" destId="{3BE4F725-80B2-42B5-8300-4E8BC29D33F4}" srcOrd="1" destOrd="0" parTransId="{B69B818A-8B1A-4A08-BCC8-9950F4277047}" sibTransId="{DB17AF3A-19FD-4C9A-89C5-2B0C6FB9B435}"/>
    <dgm:cxn modelId="{3CA2383D-7FE9-E844-BC1C-7FC8A7B19D9A}" type="presOf" srcId="{C0FD2D3C-7262-4FE0-9FF8-02BB0DDF87D1}" destId="{3D493F4F-3AB4-43D9-8274-23A5633DDA8F}" srcOrd="0" destOrd="0" presId="urn:microsoft.com/office/officeart/2018/2/layout/IconVerticalSolidList"/>
    <dgm:cxn modelId="{E9DA2261-6677-4737-911D-DE98E871B379}" srcId="{BEB23332-2668-4A92-93BC-770012457B22}" destId="{C0FD2D3C-7262-4FE0-9FF8-02BB0DDF87D1}" srcOrd="2" destOrd="0" parTransId="{9065B83C-B678-48B5-AE63-6843B279F21E}" sibTransId="{7A66C88A-633B-46FE-9C60-664F24133909}"/>
    <dgm:cxn modelId="{42BADE6D-97C2-4149-8211-DA1CFBA12C5D}" type="presOf" srcId="{3BE4F725-80B2-42B5-8300-4E8BC29D33F4}" destId="{A9ADE444-9E9F-4FCB-9D2D-CB4CF967F7E0}" srcOrd="0" destOrd="0" presId="urn:microsoft.com/office/officeart/2018/2/layout/IconVerticalSolidList"/>
    <dgm:cxn modelId="{0A821D8A-DF95-D846-9114-81E7B08FB50B}" type="presOf" srcId="{BED8865D-0FC8-4B3D-B77B-691CB6B070D4}" destId="{D52A58ED-5E41-4DE4-ADCF-BEAC9DC6F0A8}" srcOrd="0" destOrd="0" presId="urn:microsoft.com/office/officeart/2018/2/layout/IconVerticalSolidList"/>
    <dgm:cxn modelId="{E53C898F-25CA-E144-9FA9-6ED6006370EA}" type="presOf" srcId="{BEB23332-2668-4A92-93BC-770012457B22}" destId="{62B9859A-5F9A-4130-9B06-EE1004F0C3C5}" srcOrd="0" destOrd="0" presId="urn:microsoft.com/office/officeart/2018/2/layout/IconVerticalSolidList"/>
    <dgm:cxn modelId="{373721B5-642D-42CF-ADB4-FE507535B39B}" srcId="{BEB23332-2668-4A92-93BC-770012457B22}" destId="{BED8865D-0FC8-4B3D-B77B-691CB6B070D4}" srcOrd="0" destOrd="0" parTransId="{F122877D-7A2E-42FE-8EFE-E97F0576ACC4}" sibTransId="{F45B0556-4919-4083-AFD4-4211800F655E}"/>
    <dgm:cxn modelId="{22369E33-F4C6-FF40-831D-18307DFC0B46}" type="presParOf" srcId="{62B9859A-5F9A-4130-9B06-EE1004F0C3C5}" destId="{3700C41F-BCE6-46EC-BB5F-8243AD379883}" srcOrd="0" destOrd="0" presId="urn:microsoft.com/office/officeart/2018/2/layout/IconVerticalSolidList"/>
    <dgm:cxn modelId="{DA4DA962-184D-AA4A-B62E-3908F9A1DE68}" type="presParOf" srcId="{3700C41F-BCE6-46EC-BB5F-8243AD379883}" destId="{C51377D5-CE2A-4CE1-BB94-C06E0CACFED6}" srcOrd="0" destOrd="0" presId="urn:microsoft.com/office/officeart/2018/2/layout/IconVerticalSolidList"/>
    <dgm:cxn modelId="{AD651A3F-2D81-BB4B-8999-BEDE867B08E2}" type="presParOf" srcId="{3700C41F-BCE6-46EC-BB5F-8243AD379883}" destId="{C68289E8-F9CB-4075-BAEF-6C077674DA7B}" srcOrd="1" destOrd="0" presId="urn:microsoft.com/office/officeart/2018/2/layout/IconVerticalSolidList"/>
    <dgm:cxn modelId="{D980DD54-3A86-834D-89AA-3A41AB18CF2F}" type="presParOf" srcId="{3700C41F-BCE6-46EC-BB5F-8243AD379883}" destId="{549671CF-CC9A-4FFD-9A7B-FAB805375981}" srcOrd="2" destOrd="0" presId="urn:microsoft.com/office/officeart/2018/2/layout/IconVerticalSolidList"/>
    <dgm:cxn modelId="{B5DD2FBC-5367-A04F-98E4-7CB0C2B9D65E}" type="presParOf" srcId="{3700C41F-BCE6-46EC-BB5F-8243AD379883}" destId="{D52A58ED-5E41-4DE4-ADCF-BEAC9DC6F0A8}" srcOrd="3" destOrd="0" presId="urn:microsoft.com/office/officeart/2018/2/layout/IconVerticalSolidList"/>
    <dgm:cxn modelId="{9C7C5D50-113D-0B49-ABF6-D6694B704620}" type="presParOf" srcId="{62B9859A-5F9A-4130-9B06-EE1004F0C3C5}" destId="{BADD6418-C2F4-4082-8443-4E2855267FC8}" srcOrd="1" destOrd="0" presId="urn:microsoft.com/office/officeart/2018/2/layout/IconVerticalSolidList"/>
    <dgm:cxn modelId="{0100AF47-1E66-6A45-9F32-796CBB5A2E15}" type="presParOf" srcId="{62B9859A-5F9A-4130-9B06-EE1004F0C3C5}" destId="{671E64F2-90BE-4FBC-9F05-1DBF4D1F0281}" srcOrd="2" destOrd="0" presId="urn:microsoft.com/office/officeart/2018/2/layout/IconVerticalSolidList"/>
    <dgm:cxn modelId="{088FA8F6-8714-E440-84EC-375C3BC0E01E}" type="presParOf" srcId="{671E64F2-90BE-4FBC-9F05-1DBF4D1F0281}" destId="{151B533B-7E90-403D-81AF-A4E6B3781321}" srcOrd="0" destOrd="0" presId="urn:microsoft.com/office/officeart/2018/2/layout/IconVerticalSolidList"/>
    <dgm:cxn modelId="{6D719412-161B-7A46-B392-11925154F22E}" type="presParOf" srcId="{671E64F2-90BE-4FBC-9F05-1DBF4D1F0281}" destId="{52A3614A-0410-4A8C-A954-B944FBD4682D}" srcOrd="1" destOrd="0" presId="urn:microsoft.com/office/officeart/2018/2/layout/IconVerticalSolidList"/>
    <dgm:cxn modelId="{2EC3C19D-596D-CA48-AA6B-E815181D1E3B}" type="presParOf" srcId="{671E64F2-90BE-4FBC-9F05-1DBF4D1F0281}" destId="{64519DF3-57D4-431C-ADD7-4F0BD7292FCE}" srcOrd="2" destOrd="0" presId="urn:microsoft.com/office/officeart/2018/2/layout/IconVerticalSolidList"/>
    <dgm:cxn modelId="{B64B97BD-AEFD-7F4F-88BE-37823E4CDCDB}" type="presParOf" srcId="{671E64F2-90BE-4FBC-9F05-1DBF4D1F0281}" destId="{A9ADE444-9E9F-4FCB-9D2D-CB4CF967F7E0}" srcOrd="3" destOrd="0" presId="urn:microsoft.com/office/officeart/2018/2/layout/IconVerticalSolidList"/>
    <dgm:cxn modelId="{9762C535-6C2C-084D-94EB-1ECBC963FB8B}" type="presParOf" srcId="{62B9859A-5F9A-4130-9B06-EE1004F0C3C5}" destId="{8E8BF0D0-4671-453B-9F76-77545C83D163}" srcOrd="3" destOrd="0" presId="urn:microsoft.com/office/officeart/2018/2/layout/IconVerticalSolidList"/>
    <dgm:cxn modelId="{0AF1132C-0916-DD49-ACE8-698AAA0CCB8A}" type="presParOf" srcId="{62B9859A-5F9A-4130-9B06-EE1004F0C3C5}" destId="{0ECF612A-9FC2-4ACB-B190-5E3B8DD0C87E}" srcOrd="4" destOrd="0" presId="urn:microsoft.com/office/officeart/2018/2/layout/IconVerticalSolidList"/>
    <dgm:cxn modelId="{344116B0-4F82-1F43-A52D-2378D2926D82}" type="presParOf" srcId="{0ECF612A-9FC2-4ACB-B190-5E3B8DD0C87E}" destId="{967E80E2-43A7-4C71-BA76-3C23F5FD372B}" srcOrd="0" destOrd="0" presId="urn:microsoft.com/office/officeart/2018/2/layout/IconVerticalSolidList"/>
    <dgm:cxn modelId="{55C57E5B-AB10-D548-9C2C-5F2BFA6753E9}" type="presParOf" srcId="{0ECF612A-9FC2-4ACB-B190-5E3B8DD0C87E}" destId="{C83541C9-9B07-42B0-A836-590946EA5B21}" srcOrd="1" destOrd="0" presId="urn:microsoft.com/office/officeart/2018/2/layout/IconVerticalSolidList"/>
    <dgm:cxn modelId="{2ED3BDF8-D677-564C-B57B-24E92B94AC46}" type="presParOf" srcId="{0ECF612A-9FC2-4ACB-B190-5E3B8DD0C87E}" destId="{4D70AD0C-E974-4686-80BB-2570F640AACD}" srcOrd="2" destOrd="0" presId="urn:microsoft.com/office/officeart/2018/2/layout/IconVerticalSolidList"/>
    <dgm:cxn modelId="{BFF5025F-A14A-9549-9C7D-3AA58C4CB0B3}" type="presParOf" srcId="{0ECF612A-9FC2-4ACB-B190-5E3B8DD0C87E}" destId="{3D493F4F-3AB4-43D9-8274-23A5633DDA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6E5F43-1FB2-4381-878D-255138F9F1B7}"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0DAA8B36-715F-412D-8E5D-80A946B67F58}">
      <dgm:prSet custT="1"/>
      <dgm:spPr/>
      <dgm:t>
        <a:bodyPr/>
        <a:lstStyle/>
        <a:p>
          <a:r>
            <a:rPr kumimoji="1" lang="en-US" sz="2400" dirty="0"/>
            <a:t>1.1 Business parties involved and their roles and relationships</a:t>
          </a:r>
          <a:endParaRPr lang="en-US" sz="2400" dirty="0"/>
        </a:p>
      </dgm:t>
    </dgm:pt>
    <dgm:pt modelId="{0BA6F551-B5EF-4F59-BDB7-4EB766F57DE9}" type="parTrans" cxnId="{952D8451-5F2D-4A46-A16B-0E75EC87B715}">
      <dgm:prSet/>
      <dgm:spPr/>
      <dgm:t>
        <a:bodyPr/>
        <a:lstStyle/>
        <a:p>
          <a:endParaRPr lang="en-US" sz="1800"/>
        </a:p>
      </dgm:t>
    </dgm:pt>
    <dgm:pt modelId="{8BE6F774-7CAB-4B6B-88D4-786B4AA5F6FC}" type="sibTrans" cxnId="{952D8451-5F2D-4A46-A16B-0E75EC87B715}">
      <dgm:prSet/>
      <dgm:spPr/>
      <dgm:t>
        <a:bodyPr/>
        <a:lstStyle/>
        <a:p>
          <a:endParaRPr lang="en-US" sz="1800"/>
        </a:p>
      </dgm:t>
    </dgm:pt>
    <dgm:pt modelId="{F55B145F-177C-481B-9928-C665FC11D2AD}">
      <dgm:prSet custT="1"/>
      <dgm:spPr/>
      <dgm:t>
        <a:bodyPr/>
        <a:lstStyle/>
        <a:p>
          <a:r>
            <a:rPr kumimoji="1" lang="en-US" sz="2400" dirty="0"/>
            <a:t>1.2 Employee roles and activities</a:t>
          </a:r>
          <a:endParaRPr lang="en-US" sz="2400" dirty="0"/>
        </a:p>
      </dgm:t>
    </dgm:pt>
    <dgm:pt modelId="{FFAAEF3D-2751-4B52-8AD2-B129433E7D85}" type="parTrans" cxnId="{DA65A9EB-673D-4FF7-AF6E-9F33EB1AE91B}">
      <dgm:prSet/>
      <dgm:spPr/>
      <dgm:t>
        <a:bodyPr/>
        <a:lstStyle/>
        <a:p>
          <a:endParaRPr lang="en-US" sz="1800"/>
        </a:p>
      </dgm:t>
    </dgm:pt>
    <dgm:pt modelId="{5F5EF913-B747-4BD9-9E5C-A5F4C52D894A}" type="sibTrans" cxnId="{DA65A9EB-673D-4FF7-AF6E-9F33EB1AE91B}">
      <dgm:prSet/>
      <dgm:spPr/>
      <dgm:t>
        <a:bodyPr/>
        <a:lstStyle/>
        <a:p>
          <a:endParaRPr lang="en-US" sz="1800"/>
        </a:p>
      </dgm:t>
    </dgm:pt>
    <dgm:pt modelId="{FC8BC83F-FDB9-4F31-86DB-FF965A8182D1}">
      <dgm:prSet custT="1"/>
      <dgm:spPr/>
      <dgm:t>
        <a:bodyPr/>
        <a:lstStyle/>
        <a:p>
          <a:r>
            <a:rPr kumimoji="1" lang="en-US" sz="2400" dirty="0"/>
            <a:t>1.3 Business processes</a:t>
          </a:r>
          <a:endParaRPr lang="en-US" sz="2400" dirty="0"/>
        </a:p>
      </dgm:t>
    </dgm:pt>
    <dgm:pt modelId="{A8868179-6911-46CC-9D53-F8AA21C1F1A8}" type="parTrans" cxnId="{0F2095ED-1D25-4145-AFE6-3B649CE9CD16}">
      <dgm:prSet/>
      <dgm:spPr/>
      <dgm:t>
        <a:bodyPr/>
        <a:lstStyle/>
        <a:p>
          <a:endParaRPr lang="en-US" sz="1800"/>
        </a:p>
      </dgm:t>
    </dgm:pt>
    <dgm:pt modelId="{CC8C1273-CBE1-4A92-B2E4-A0F7B6ADC394}" type="sibTrans" cxnId="{0F2095ED-1D25-4145-AFE6-3B649CE9CD16}">
      <dgm:prSet/>
      <dgm:spPr/>
      <dgm:t>
        <a:bodyPr/>
        <a:lstStyle/>
        <a:p>
          <a:endParaRPr lang="en-US" sz="1800"/>
        </a:p>
      </dgm:t>
    </dgm:pt>
    <dgm:pt modelId="{29119303-95D7-4D3C-84D2-980EC18DA9F8}">
      <dgm:prSet custT="1"/>
      <dgm:spPr/>
      <dgm:t>
        <a:bodyPr/>
        <a:lstStyle/>
        <a:p>
          <a:r>
            <a:rPr kumimoji="1" lang="en-US" sz="2400" dirty="0"/>
            <a:t>1.5 Semantic datatypes</a:t>
          </a:r>
          <a:endParaRPr lang="en-US" sz="2400" dirty="0"/>
        </a:p>
      </dgm:t>
    </dgm:pt>
    <dgm:pt modelId="{1A7393FF-2B9D-4067-81DF-2695FE33E004}" type="parTrans" cxnId="{D5FEC96E-04D8-49C4-9B6B-9B569D624279}">
      <dgm:prSet/>
      <dgm:spPr/>
      <dgm:t>
        <a:bodyPr/>
        <a:lstStyle/>
        <a:p>
          <a:endParaRPr lang="en-US" sz="1800"/>
        </a:p>
      </dgm:t>
    </dgm:pt>
    <dgm:pt modelId="{3B062068-1C0A-4B8D-975E-82905EFE87DD}" type="sibTrans" cxnId="{D5FEC96E-04D8-49C4-9B6B-9B569D624279}">
      <dgm:prSet/>
      <dgm:spPr/>
      <dgm:t>
        <a:bodyPr/>
        <a:lstStyle/>
        <a:p>
          <a:endParaRPr lang="en-US" sz="1800"/>
        </a:p>
      </dgm:t>
    </dgm:pt>
    <dgm:pt modelId="{33546A95-3083-4987-AB94-D9905AF69D6E}">
      <dgm:prSet custT="1"/>
      <dgm:spPr/>
      <dgm:t>
        <a:bodyPr/>
        <a:lstStyle/>
        <a:p>
          <a:r>
            <a:rPr kumimoji="1" lang="en-US" sz="2400" dirty="0"/>
            <a:t>1.6 Core audit data model</a:t>
          </a:r>
          <a:endParaRPr lang="en-US" sz="2400" dirty="0"/>
        </a:p>
      </dgm:t>
    </dgm:pt>
    <dgm:pt modelId="{6F79A07E-1D05-422E-94C7-431130B83367}" type="parTrans" cxnId="{62FAD306-5B9E-4886-BE63-7C0AD91B4468}">
      <dgm:prSet/>
      <dgm:spPr/>
      <dgm:t>
        <a:bodyPr/>
        <a:lstStyle/>
        <a:p>
          <a:endParaRPr lang="en-US" sz="1800"/>
        </a:p>
      </dgm:t>
    </dgm:pt>
    <dgm:pt modelId="{A22ED963-75C8-4E6D-AE5B-CDDE94556220}" type="sibTrans" cxnId="{62FAD306-5B9E-4886-BE63-7C0AD91B4468}">
      <dgm:prSet/>
      <dgm:spPr/>
      <dgm:t>
        <a:bodyPr/>
        <a:lstStyle/>
        <a:p>
          <a:endParaRPr lang="en-US" sz="1800"/>
        </a:p>
      </dgm:t>
    </dgm:pt>
    <dgm:pt modelId="{1D9C95A1-CEAD-4616-8DCE-07857224F6B4}">
      <dgm:prSet custT="1"/>
      <dgm:spPr/>
      <dgm:t>
        <a:bodyPr/>
        <a:lstStyle/>
        <a:p>
          <a:r>
            <a:rPr kumimoji="1" lang="en-US" sz="2400" dirty="0"/>
            <a:t>1.4 </a:t>
          </a:r>
          <a:r>
            <a:rPr kumimoji="1" lang="en-US" altLang="ja-JP" sz="2400" dirty="0"/>
            <a:t>Business controls and audit trails</a:t>
          </a:r>
          <a:endParaRPr lang="en-US" sz="2400" dirty="0"/>
        </a:p>
      </dgm:t>
    </dgm:pt>
    <dgm:pt modelId="{71A18208-90E4-4010-8EFC-82BC406C234B}" type="parTrans" cxnId="{7E853B62-6979-4E30-B0A6-732CE576604B}">
      <dgm:prSet/>
      <dgm:spPr/>
      <dgm:t>
        <a:bodyPr/>
        <a:lstStyle/>
        <a:p>
          <a:endParaRPr lang="en-US" sz="1800"/>
        </a:p>
      </dgm:t>
    </dgm:pt>
    <dgm:pt modelId="{A44C3243-1FEE-4CF4-AB99-319395619762}" type="sibTrans" cxnId="{7E853B62-6979-4E30-B0A6-732CE576604B}">
      <dgm:prSet/>
      <dgm:spPr/>
      <dgm:t>
        <a:bodyPr/>
        <a:lstStyle/>
        <a:p>
          <a:endParaRPr lang="en-US" sz="1800"/>
        </a:p>
      </dgm:t>
    </dgm:pt>
    <dgm:pt modelId="{3B7C3B8F-0EFE-4F66-9B9A-1CE0CCF91862}">
      <dgm:prSet custT="1"/>
      <dgm:spPr/>
      <dgm:t>
        <a:bodyPr/>
        <a:lstStyle/>
        <a:p>
          <a:r>
            <a:rPr kumimoji="1" lang="en-US" sz="2400" b="0" dirty="0"/>
            <a:t>1.7 </a:t>
          </a:r>
          <a:r>
            <a:rPr lang="en-US" altLang="ja-JP" sz="2400" b="0" dirty="0"/>
            <a:t>Business rules to-be validated</a:t>
          </a:r>
          <a:endParaRPr lang="en-US" sz="2400" b="0" dirty="0"/>
        </a:p>
      </dgm:t>
    </dgm:pt>
    <dgm:pt modelId="{B7A439AF-1C91-4998-97E9-5B1593B76311}" type="parTrans" cxnId="{9B40BB48-F67D-4D33-BE99-E0454C38E5D4}">
      <dgm:prSet/>
      <dgm:spPr/>
      <dgm:t>
        <a:bodyPr/>
        <a:lstStyle/>
        <a:p>
          <a:endParaRPr lang="en-US" sz="1800"/>
        </a:p>
      </dgm:t>
    </dgm:pt>
    <dgm:pt modelId="{F320328C-12BD-4AD6-94D8-56077528FEAF}" type="sibTrans" cxnId="{9B40BB48-F67D-4D33-BE99-E0454C38E5D4}">
      <dgm:prSet/>
      <dgm:spPr/>
      <dgm:t>
        <a:bodyPr/>
        <a:lstStyle/>
        <a:p>
          <a:endParaRPr lang="en-US" sz="1800"/>
        </a:p>
      </dgm:t>
    </dgm:pt>
    <dgm:pt modelId="{83EF8D37-311B-6A41-B8A6-77B2D57288D9}" type="pres">
      <dgm:prSet presAssocID="{106E5F43-1FB2-4381-878D-255138F9F1B7}" presName="linear" presStyleCnt="0">
        <dgm:presLayoutVars>
          <dgm:animLvl val="lvl"/>
          <dgm:resizeHandles val="exact"/>
        </dgm:presLayoutVars>
      </dgm:prSet>
      <dgm:spPr/>
    </dgm:pt>
    <dgm:pt modelId="{406477F9-D0D2-A24E-8C8F-3C4446D2E9FB}" type="pres">
      <dgm:prSet presAssocID="{0DAA8B36-715F-412D-8E5D-80A946B67F58}" presName="parentText" presStyleLbl="node1" presStyleIdx="0" presStyleCnt="7">
        <dgm:presLayoutVars>
          <dgm:chMax val="0"/>
          <dgm:bulletEnabled val="1"/>
        </dgm:presLayoutVars>
      </dgm:prSet>
      <dgm:spPr/>
    </dgm:pt>
    <dgm:pt modelId="{4334A353-C189-6B4A-AB50-5A8DE83E881E}" type="pres">
      <dgm:prSet presAssocID="{8BE6F774-7CAB-4B6B-88D4-786B4AA5F6FC}" presName="spacer" presStyleCnt="0"/>
      <dgm:spPr/>
    </dgm:pt>
    <dgm:pt modelId="{29873D46-0B7D-7943-AA1F-24CDDF834CE7}" type="pres">
      <dgm:prSet presAssocID="{F55B145F-177C-481B-9928-C665FC11D2AD}" presName="parentText" presStyleLbl="node1" presStyleIdx="1" presStyleCnt="7">
        <dgm:presLayoutVars>
          <dgm:chMax val="0"/>
          <dgm:bulletEnabled val="1"/>
        </dgm:presLayoutVars>
      </dgm:prSet>
      <dgm:spPr/>
    </dgm:pt>
    <dgm:pt modelId="{9D098533-B105-AE49-8182-36D59E679B8E}" type="pres">
      <dgm:prSet presAssocID="{5F5EF913-B747-4BD9-9E5C-A5F4C52D894A}" presName="spacer" presStyleCnt="0"/>
      <dgm:spPr/>
    </dgm:pt>
    <dgm:pt modelId="{775D788F-F5F8-584D-BDDC-52AEF610E825}" type="pres">
      <dgm:prSet presAssocID="{FC8BC83F-FDB9-4F31-86DB-FF965A8182D1}" presName="parentText" presStyleLbl="node1" presStyleIdx="2" presStyleCnt="7">
        <dgm:presLayoutVars>
          <dgm:chMax val="0"/>
          <dgm:bulletEnabled val="1"/>
        </dgm:presLayoutVars>
      </dgm:prSet>
      <dgm:spPr/>
    </dgm:pt>
    <dgm:pt modelId="{93C22939-5159-724D-83D9-E8797E9AD465}" type="pres">
      <dgm:prSet presAssocID="{CC8C1273-CBE1-4A92-B2E4-A0F7B6ADC394}" presName="spacer" presStyleCnt="0"/>
      <dgm:spPr/>
    </dgm:pt>
    <dgm:pt modelId="{A1D0E5BF-AC7A-A841-8790-D779BF41D309}" type="pres">
      <dgm:prSet presAssocID="{1D9C95A1-CEAD-4616-8DCE-07857224F6B4}" presName="parentText" presStyleLbl="node1" presStyleIdx="3" presStyleCnt="7">
        <dgm:presLayoutVars>
          <dgm:chMax val="0"/>
          <dgm:bulletEnabled val="1"/>
        </dgm:presLayoutVars>
      </dgm:prSet>
      <dgm:spPr/>
    </dgm:pt>
    <dgm:pt modelId="{CE98A7C6-6D02-DF44-BE2A-A53FBC3F4048}" type="pres">
      <dgm:prSet presAssocID="{A44C3243-1FEE-4CF4-AB99-319395619762}" presName="spacer" presStyleCnt="0"/>
      <dgm:spPr/>
    </dgm:pt>
    <dgm:pt modelId="{74790270-EDEB-5A45-B9F2-D3208CDA2213}" type="pres">
      <dgm:prSet presAssocID="{29119303-95D7-4D3C-84D2-980EC18DA9F8}" presName="parentText" presStyleLbl="node1" presStyleIdx="4" presStyleCnt="7">
        <dgm:presLayoutVars>
          <dgm:chMax val="0"/>
          <dgm:bulletEnabled val="1"/>
        </dgm:presLayoutVars>
      </dgm:prSet>
      <dgm:spPr/>
    </dgm:pt>
    <dgm:pt modelId="{E18C1D2D-2B53-9D4A-8414-67E0A6576266}" type="pres">
      <dgm:prSet presAssocID="{3B062068-1C0A-4B8D-975E-82905EFE87DD}" presName="spacer" presStyleCnt="0"/>
      <dgm:spPr/>
    </dgm:pt>
    <dgm:pt modelId="{69361FD2-E7B8-A243-B9B4-960862A9EC9C}" type="pres">
      <dgm:prSet presAssocID="{33546A95-3083-4987-AB94-D9905AF69D6E}" presName="parentText" presStyleLbl="node1" presStyleIdx="5" presStyleCnt="7">
        <dgm:presLayoutVars>
          <dgm:chMax val="0"/>
          <dgm:bulletEnabled val="1"/>
        </dgm:presLayoutVars>
      </dgm:prSet>
      <dgm:spPr/>
    </dgm:pt>
    <dgm:pt modelId="{7BCC55BB-E2EF-184C-AB19-37A7670F3591}" type="pres">
      <dgm:prSet presAssocID="{A22ED963-75C8-4E6D-AE5B-CDDE94556220}" presName="spacer" presStyleCnt="0"/>
      <dgm:spPr/>
    </dgm:pt>
    <dgm:pt modelId="{B948FCD1-D157-6F4E-B030-FC87954DA913}" type="pres">
      <dgm:prSet presAssocID="{3B7C3B8F-0EFE-4F66-9B9A-1CE0CCF91862}" presName="parentText" presStyleLbl="node1" presStyleIdx="6" presStyleCnt="7">
        <dgm:presLayoutVars>
          <dgm:chMax val="0"/>
          <dgm:bulletEnabled val="1"/>
        </dgm:presLayoutVars>
      </dgm:prSet>
      <dgm:spPr/>
    </dgm:pt>
  </dgm:ptLst>
  <dgm:cxnLst>
    <dgm:cxn modelId="{62FAD306-5B9E-4886-BE63-7C0AD91B4468}" srcId="{106E5F43-1FB2-4381-878D-255138F9F1B7}" destId="{33546A95-3083-4987-AB94-D9905AF69D6E}" srcOrd="5" destOrd="0" parTransId="{6F79A07E-1D05-422E-94C7-431130B83367}" sibTransId="{A22ED963-75C8-4E6D-AE5B-CDDE94556220}"/>
    <dgm:cxn modelId="{CC4A3613-8FFA-3247-9D08-FAE8B2457089}" type="presOf" srcId="{FC8BC83F-FDB9-4F31-86DB-FF965A8182D1}" destId="{775D788F-F5F8-584D-BDDC-52AEF610E825}" srcOrd="0" destOrd="0" presId="urn:microsoft.com/office/officeart/2005/8/layout/vList2"/>
    <dgm:cxn modelId="{C221A746-1D73-D64D-9670-4D318D37D08F}" type="presOf" srcId="{0DAA8B36-715F-412D-8E5D-80A946B67F58}" destId="{406477F9-D0D2-A24E-8C8F-3C4446D2E9FB}" srcOrd="0" destOrd="0" presId="urn:microsoft.com/office/officeart/2005/8/layout/vList2"/>
    <dgm:cxn modelId="{9B40BB48-F67D-4D33-BE99-E0454C38E5D4}" srcId="{106E5F43-1FB2-4381-878D-255138F9F1B7}" destId="{3B7C3B8F-0EFE-4F66-9B9A-1CE0CCF91862}" srcOrd="6" destOrd="0" parTransId="{B7A439AF-1C91-4998-97E9-5B1593B76311}" sibTransId="{F320328C-12BD-4AD6-94D8-56077528FEAF}"/>
    <dgm:cxn modelId="{952D8451-5F2D-4A46-A16B-0E75EC87B715}" srcId="{106E5F43-1FB2-4381-878D-255138F9F1B7}" destId="{0DAA8B36-715F-412D-8E5D-80A946B67F58}" srcOrd="0" destOrd="0" parTransId="{0BA6F551-B5EF-4F59-BDB7-4EB766F57DE9}" sibTransId="{8BE6F774-7CAB-4B6B-88D4-786B4AA5F6FC}"/>
    <dgm:cxn modelId="{7E853B62-6979-4E30-B0A6-732CE576604B}" srcId="{106E5F43-1FB2-4381-878D-255138F9F1B7}" destId="{1D9C95A1-CEAD-4616-8DCE-07857224F6B4}" srcOrd="3" destOrd="0" parTransId="{71A18208-90E4-4010-8EFC-82BC406C234B}" sibTransId="{A44C3243-1FEE-4CF4-AB99-319395619762}"/>
    <dgm:cxn modelId="{D5FEC96E-04D8-49C4-9B6B-9B569D624279}" srcId="{106E5F43-1FB2-4381-878D-255138F9F1B7}" destId="{29119303-95D7-4D3C-84D2-980EC18DA9F8}" srcOrd="4" destOrd="0" parTransId="{1A7393FF-2B9D-4067-81DF-2695FE33E004}" sibTransId="{3B062068-1C0A-4B8D-975E-82905EFE87DD}"/>
    <dgm:cxn modelId="{8EDFA475-3FD9-0847-B7D4-DB6912432883}" type="presOf" srcId="{29119303-95D7-4D3C-84D2-980EC18DA9F8}" destId="{74790270-EDEB-5A45-B9F2-D3208CDA2213}" srcOrd="0" destOrd="0" presId="urn:microsoft.com/office/officeart/2005/8/layout/vList2"/>
    <dgm:cxn modelId="{CEC0E58B-62B5-2B4D-93D1-E5322B4516B7}" type="presOf" srcId="{106E5F43-1FB2-4381-878D-255138F9F1B7}" destId="{83EF8D37-311B-6A41-B8A6-77B2D57288D9}" srcOrd="0" destOrd="0" presId="urn:microsoft.com/office/officeart/2005/8/layout/vList2"/>
    <dgm:cxn modelId="{2B09F1E1-2C34-FA46-AE10-D453AC40881A}" type="presOf" srcId="{3B7C3B8F-0EFE-4F66-9B9A-1CE0CCF91862}" destId="{B948FCD1-D157-6F4E-B030-FC87954DA913}" srcOrd="0" destOrd="0" presId="urn:microsoft.com/office/officeart/2005/8/layout/vList2"/>
    <dgm:cxn modelId="{DA65A9EB-673D-4FF7-AF6E-9F33EB1AE91B}" srcId="{106E5F43-1FB2-4381-878D-255138F9F1B7}" destId="{F55B145F-177C-481B-9928-C665FC11D2AD}" srcOrd="1" destOrd="0" parTransId="{FFAAEF3D-2751-4B52-8AD2-B129433E7D85}" sibTransId="{5F5EF913-B747-4BD9-9E5C-A5F4C52D894A}"/>
    <dgm:cxn modelId="{0F2095ED-1D25-4145-AFE6-3B649CE9CD16}" srcId="{106E5F43-1FB2-4381-878D-255138F9F1B7}" destId="{FC8BC83F-FDB9-4F31-86DB-FF965A8182D1}" srcOrd="2" destOrd="0" parTransId="{A8868179-6911-46CC-9D53-F8AA21C1F1A8}" sibTransId="{CC8C1273-CBE1-4A92-B2E4-A0F7B6ADC394}"/>
    <dgm:cxn modelId="{A8E252F7-3CF3-264B-9EC3-B6D196593DFF}" type="presOf" srcId="{1D9C95A1-CEAD-4616-8DCE-07857224F6B4}" destId="{A1D0E5BF-AC7A-A841-8790-D779BF41D309}" srcOrd="0" destOrd="0" presId="urn:microsoft.com/office/officeart/2005/8/layout/vList2"/>
    <dgm:cxn modelId="{44AB74FB-9D8E-D749-BC0F-4480A04E0D20}" type="presOf" srcId="{33546A95-3083-4987-AB94-D9905AF69D6E}" destId="{69361FD2-E7B8-A243-B9B4-960862A9EC9C}" srcOrd="0" destOrd="0" presId="urn:microsoft.com/office/officeart/2005/8/layout/vList2"/>
    <dgm:cxn modelId="{94BDC8FE-361B-5541-86CC-643FA5DD2FB4}" type="presOf" srcId="{F55B145F-177C-481B-9928-C665FC11D2AD}" destId="{29873D46-0B7D-7943-AA1F-24CDDF834CE7}" srcOrd="0" destOrd="0" presId="urn:microsoft.com/office/officeart/2005/8/layout/vList2"/>
    <dgm:cxn modelId="{49A2FAAA-AAEC-E148-9824-F5235C50B4C3}" type="presParOf" srcId="{83EF8D37-311B-6A41-B8A6-77B2D57288D9}" destId="{406477F9-D0D2-A24E-8C8F-3C4446D2E9FB}" srcOrd="0" destOrd="0" presId="urn:microsoft.com/office/officeart/2005/8/layout/vList2"/>
    <dgm:cxn modelId="{59D94273-7C0A-2D42-9A04-05B2392833F0}" type="presParOf" srcId="{83EF8D37-311B-6A41-B8A6-77B2D57288D9}" destId="{4334A353-C189-6B4A-AB50-5A8DE83E881E}" srcOrd="1" destOrd="0" presId="urn:microsoft.com/office/officeart/2005/8/layout/vList2"/>
    <dgm:cxn modelId="{92298D6B-99C9-A645-AEDD-BC5BFA06413A}" type="presParOf" srcId="{83EF8D37-311B-6A41-B8A6-77B2D57288D9}" destId="{29873D46-0B7D-7943-AA1F-24CDDF834CE7}" srcOrd="2" destOrd="0" presId="urn:microsoft.com/office/officeart/2005/8/layout/vList2"/>
    <dgm:cxn modelId="{41296F16-4A8F-2B48-8FA9-90CCE53A8273}" type="presParOf" srcId="{83EF8D37-311B-6A41-B8A6-77B2D57288D9}" destId="{9D098533-B105-AE49-8182-36D59E679B8E}" srcOrd="3" destOrd="0" presId="urn:microsoft.com/office/officeart/2005/8/layout/vList2"/>
    <dgm:cxn modelId="{919F00F3-5349-C147-B4A5-DD3966795A10}" type="presParOf" srcId="{83EF8D37-311B-6A41-B8A6-77B2D57288D9}" destId="{775D788F-F5F8-584D-BDDC-52AEF610E825}" srcOrd="4" destOrd="0" presId="urn:microsoft.com/office/officeart/2005/8/layout/vList2"/>
    <dgm:cxn modelId="{A31144CB-9F1C-4248-A11B-A4D59711C9B2}" type="presParOf" srcId="{83EF8D37-311B-6A41-B8A6-77B2D57288D9}" destId="{93C22939-5159-724D-83D9-E8797E9AD465}" srcOrd="5" destOrd="0" presId="urn:microsoft.com/office/officeart/2005/8/layout/vList2"/>
    <dgm:cxn modelId="{BCC8A3AB-0288-E04B-9A3C-2B8B4BB0DB01}" type="presParOf" srcId="{83EF8D37-311B-6A41-B8A6-77B2D57288D9}" destId="{A1D0E5BF-AC7A-A841-8790-D779BF41D309}" srcOrd="6" destOrd="0" presId="urn:microsoft.com/office/officeart/2005/8/layout/vList2"/>
    <dgm:cxn modelId="{5CAD32CC-DDB0-5342-BBCD-0BBD20C53CD9}" type="presParOf" srcId="{83EF8D37-311B-6A41-B8A6-77B2D57288D9}" destId="{CE98A7C6-6D02-DF44-BE2A-A53FBC3F4048}" srcOrd="7" destOrd="0" presId="urn:microsoft.com/office/officeart/2005/8/layout/vList2"/>
    <dgm:cxn modelId="{18D4B806-768C-CB43-AE10-C5EA6C0AE041}" type="presParOf" srcId="{83EF8D37-311B-6A41-B8A6-77B2D57288D9}" destId="{74790270-EDEB-5A45-B9F2-D3208CDA2213}" srcOrd="8" destOrd="0" presId="urn:microsoft.com/office/officeart/2005/8/layout/vList2"/>
    <dgm:cxn modelId="{83719315-8F2D-E24A-B63F-B970ADBD7105}" type="presParOf" srcId="{83EF8D37-311B-6A41-B8A6-77B2D57288D9}" destId="{E18C1D2D-2B53-9D4A-8414-67E0A6576266}" srcOrd="9" destOrd="0" presId="urn:microsoft.com/office/officeart/2005/8/layout/vList2"/>
    <dgm:cxn modelId="{85157A35-C3AF-DB44-AB8B-411F573CADC6}" type="presParOf" srcId="{83EF8D37-311B-6A41-B8A6-77B2D57288D9}" destId="{69361FD2-E7B8-A243-B9B4-960862A9EC9C}" srcOrd="10" destOrd="0" presId="urn:microsoft.com/office/officeart/2005/8/layout/vList2"/>
    <dgm:cxn modelId="{DD107AEF-A209-CB45-ADDE-941F4BDCB69A}" type="presParOf" srcId="{83EF8D37-311B-6A41-B8A6-77B2D57288D9}" destId="{7BCC55BB-E2EF-184C-AB19-37A7670F3591}" srcOrd="11" destOrd="0" presId="urn:microsoft.com/office/officeart/2005/8/layout/vList2"/>
    <dgm:cxn modelId="{DD7E328B-5360-184B-9C5A-22BB69DC635D}" type="presParOf" srcId="{83EF8D37-311B-6A41-B8A6-77B2D57288D9}" destId="{B948FCD1-D157-6F4E-B030-FC87954DA913}"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F81D74-143C-499B-88FC-FB604F24B51E}"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02EB0A0-3599-4CBB-865E-E025D0E8EBC2}">
      <dgm:prSet/>
      <dgm:spPr/>
      <dgm:t>
        <a:bodyPr/>
        <a:lstStyle/>
        <a:p>
          <a:r>
            <a:rPr kumimoji="1" lang="en-US" dirty="0"/>
            <a:t>2.1 </a:t>
          </a:r>
          <a:r>
            <a:rPr kumimoji="1" lang="en-US" altLang="ja-JP" dirty="0"/>
            <a:t>Syntax binding for XBRL taxonomy</a:t>
          </a:r>
          <a:endParaRPr kumimoji="1" lang="ja-JP" altLang="en-US"/>
        </a:p>
      </dgm:t>
    </dgm:pt>
    <dgm:pt modelId="{F4A3CB24-14CC-42EE-A8A7-AE016EB7DDC2}" type="parTrans" cxnId="{4DD618B0-05F8-4827-92CA-8FCF9F8656D6}">
      <dgm:prSet/>
      <dgm:spPr/>
      <dgm:t>
        <a:bodyPr/>
        <a:lstStyle/>
        <a:p>
          <a:endParaRPr lang="en-US"/>
        </a:p>
      </dgm:t>
    </dgm:pt>
    <dgm:pt modelId="{E4CEC04E-AC71-4F70-8DB5-F7CBB83BD484}" type="sibTrans" cxnId="{4DD618B0-05F8-4827-92CA-8FCF9F8656D6}">
      <dgm:prSet/>
      <dgm:spPr/>
      <dgm:t>
        <a:bodyPr/>
        <a:lstStyle/>
        <a:p>
          <a:endParaRPr lang="en-US"/>
        </a:p>
      </dgm:t>
    </dgm:pt>
    <dgm:pt modelId="{ECA7E76D-C52C-4898-8D10-96DEB84C1FAB}">
      <dgm:prSet/>
      <dgm:spPr/>
      <dgm:t>
        <a:bodyPr/>
        <a:lstStyle/>
        <a:p>
          <a:r>
            <a:rPr lang="en-US" dirty="0"/>
            <a:t>Enable extension based on jurisdictional and/or agency requirements</a:t>
          </a:r>
        </a:p>
      </dgm:t>
    </dgm:pt>
    <dgm:pt modelId="{5EFDA3D6-B477-4E6D-B20C-AF555A922372}" type="parTrans" cxnId="{6A589CF2-0868-4CCD-A7CC-DB71D7E3525B}">
      <dgm:prSet/>
      <dgm:spPr/>
      <dgm:t>
        <a:bodyPr/>
        <a:lstStyle/>
        <a:p>
          <a:endParaRPr lang="en-US"/>
        </a:p>
      </dgm:t>
    </dgm:pt>
    <dgm:pt modelId="{05024391-54BA-4E4A-B31D-8480D0181C9E}" type="sibTrans" cxnId="{6A589CF2-0868-4CCD-A7CC-DB71D7E3525B}">
      <dgm:prSet/>
      <dgm:spPr/>
      <dgm:t>
        <a:bodyPr/>
        <a:lstStyle/>
        <a:p>
          <a:endParaRPr lang="en-US"/>
        </a:p>
      </dgm:t>
    </dgm:pt>
    <dgm:pt modelId="{9E6BA8D2-436C-4C5E-93D8-D6EC560555ED}">
      <dgm:prSet/>
      <dgm:spPr/>
      <dgm:t>
        <a:bodyPr/>
        <a:lstStyle/>
        <a:p>
          <a:r>
            <a:rPr lang="en-US"/>
            <a:t>Internationalization</a:t>
          </a:r>
        </a:p>
      </dgm:t>
    </dgm:pt>
    <dgm:pt modelId="{66892E38-8807-4303-8C92-BF6359F7F4E7}" type="parTrans" cxnId="{43A02B61-F8FC-46E1-8878-B2FB6CC82489}">
      <dgm:prSet/>
      <dgm:spPr/>
      <dgm:t>
        <a:bodyPr/>
        <a:lstStyle/>
        <a:p>
          <a:endParaRPr lang="en-US"/>
        </a:p>
      </dgm:t>
    </dgm:pt>
    <dgm:pt modelId="{AE9C2427-F615-4C0C-BD08-0C2C3E004E06}" type="sibTrans" cxnId="{43A02B61-F8FC-46E1-8878-B2FB6CC82489}">
      <dgm:prSet/>
      <dgm:spPr/>
      <dgm:t>
        <a:bodyPr/>
        <a:lstStyle/>
        <a:p>
          <a:endParaRPr lang="en-US"/>
        </a:p>
      </dgm:t>
    </dgm:pt>
    <dgm:pt modelId="{C10679DC-0FA2-41BE-A82E-976F889DB83B}">
      <dgm:prSet custT="1"/>
      <dgm:spPr/>
      <dgm:t>
        <a:bodyPr/>
        <a:lstStyle/>
        <a:p>
          <a:pPr>
            <a:lnSpc>
              <a:spcPct val="100000"/>
            </a:lnSpc>
            <a:spcAft>
              <a:spcPts val="0"/>
            </a:spcAft>
          </a:pPr>
          <a:r>
            <a:rPr lang="en-US" altLang="ja-JP" sz="2100" b="0" dirty="0"/>
            <a:t>2.2 Business rules validation</a:t>
          </a:r>
        </a:p>
        <a:p>
          <a:pPr>
            <a:lnSpc>
              <a:spcPct val="100000"/>
            </a:lnSpc>
            <a:spcAft>
              <a:spcPts val="0"/>
            </a:spcAft>
          </a:pPr>
          <a:r>
            <a:rPr lang="en-US" sz="2000" dirty="0"/>
            <a:t>Validation with formula linkbase</a:t>
          </a:r>
        </a:p>
      </dgm:t>
    </dgm:pt>
    <dgm:pt modelId="{2012C297-8920-4F65-AE5A-D338AFDE2A39}" type="parTrans" cxnId="{CA3EEC5C-C04B-4D61-8829-BAFA22F2FAED}">
      <dgm:prSet/>
      <dgm:spPr/>
      <dgm:t>
        <a:bodyPr/>
        <a:lstStyle/>
        <a:p>
          <a:endParaRPr lang="en-US"/>
        </a:p>
      </dgm:t>
    </dgm:pt>
    <dgm:pt modelId="{CEFA11EA-8BD3-4FA2-A398-7CCE2DD4E56E}" type="sibTrans" cxnId="{CA3EEC5C-C04B-4D61-8829-BAFA22F2FAED}">
      <dgm:prSet/>
      <dgm:spPr/>
      <dgm:t>
        <a:bodyPr/>
        <a:lstStyle/>
        <a:p>
          <a:endParaRPr lang="en-US"/>
        </a:p>
      </dgm:t>
    </dgm:pt>
    <dgm:pt modelId="{0296A33D-AB0B-46E6-8940-B44526948C9B}">
      <dgm:prSet/>
      <dgm:spPr/>
      <dgm:t>
        <a:bodyPr/>
        <a:lstStyle/>
        <a:p>
          <a:r>
            <a:rPr kumimoji="1" lang="en-US"/>
            <a:t>Business rules</a:t>
          </a:r>
          <a:endParaRPr lang="en-US"/>
        </a:p>
      </dgm:t>
    </dgm:pt>
    <dgm:pt modelId="{D41FED41-1015-4AFA-A6F5-94DEEF6586E2}" type="parTrans" cxnId="{2F26927D-68AA-433C-959C-2662EE88DDDE}">
      <dgm:prSet/>
      <dgm:spPr/>
      <dgm:t>
        <a:bodyPr/>
        <a:lstStyle/>
        <a:p>
          <a:endParaRPr lang="en-US"/>
        </a:p>
      </dgm:t>
    </dgm:pt>
    <dgm:pt modelId="{6BC4900F-BF17-4D99-AD11-CBFFD82E7583}" type="sibTrans" cxnId="{2F26927D-68AA-433C-959C-2662EE88DDDE}">
      <dgm:prSet/>
      <dgm:spPr/>
      <dgm:t>
        <a:bodyPr/>
        <a:lstStyle/>
        <a:p>
          <a:endParaRPr lang="en-US"/>
        </a:p>
      </dgm:t>
    </dgm:pt>
    <dgm:pt modelId="{DF0361F6-AF4A-4E02-9BFC-46DA40B72CF6}">
      <dgm:prSet/>
      <dgm:spPr/>
      <dgm:t>
        <a:bodyPr/>
        <a:lstStyle/>
        <a:p>
          <a:r>
            <a:rPr lang="en-US"/>
            <a:t>Integrity constraints</a:t>
          </a:r>
        </a:p>
      </dgm:t>
    </dgm:pt>
    <dgm:pt modelId="{7C326A2A-A2CE-4434-BEE7-EE29BF16B332}" type="parTrans" cxnId="{E300BD29-0B61-4D5C-86DC-B694A65D3846}">
      <dgm:prSet/>
      <dgm:spPr/>
      <dgm:t>
        <a:bodyPr/>
        <a:lstStyle/>
        <a:p>
          <a:endParaRPr lang="en-US"/>
        </a:p>
      </dgm:t>
    </dgm:pt>
    <dgm:pt modelId="{EF0B6505-F2C2-4554-8B6F-7D8A649E8022}" type="sibTrans" cxnId="{E300BD29-0B61-4D5C-86DC-B694A65D3846}">
      <dgm:prSet/>
      <dgm:spPr/>
      <dgm:t>
        <a:bodyPr/>
        <a:lstStyle/>
        <a:p>
          <a:endParaRPr lang="en-US"/>
        </a:p>
      </dgm:t>
    </dgm:pt>
    <dgm:pt modelId="{6A903503-CD98-4357-B019-04D422018107}">
      <dgm:prSet/>
      <dgm:spPr/>
      <dgm:t>
        <a:bodyPr/>
        <a:lstStyle/>
        <a:p>
          <a:r>
            <a:rPr kumimoji="1" lang="en-US"/>
            <a:t>data profiling report</a:t>
          </a:r>
          <a:endParaRPr lang="en-US"/>
        </a:p>
      </dgm:t>
    </dgm:pt>
    <dgm:pt modelId="{6F1B8F6E-2398-4900-B5A0-EF793252081D}" type="parTrans" cxnId="{6A17DBA1-DA78-47A2-A656-B878143B9879}">
      <dgm:prSet/>
      <dgm:spPr/>
      <dgm:t>
        <a:bodyPr/>
        <a:lstStyle/>
        <a:p>
          <a:endParaRPr lang="en-US"/>
        </a:p>
      </dgm:t>
    </dgm:pt>
    <dgm:pt modelId="{DF73FDDD-015F-4BF9-A7B6-759931FE0A8C}" type="sibTrans" cxnId="{6A17DBA1-DA78-47A2-A656-B878143B9879}">
      <dgm:prSet/>
      <dgm:spPr/>
      <dgm:t>
        <a:bodyPr/>
        <a:lstStyle/>
        <a:p>
          <a:endParaRPr lang="en-US"/>
        </a:p>
      </dgm:t>
    </dgm:pt>
    <dgm:pt modelId="{F0092951-5CC2-4830-9F12-7FB5B16BE915}">
      <dgm:prSet/>
      <dgm:spPr/>
      <dgm:t>
        <a:bodyPr/>
        <a:lstStyle/>
        <a:p>
          <a:r>
            <a:rPr kumimoji="1" lang="en-US"/>
            <a:t>data questionnaire</a:t>
          </a:r>
          <a:endParaRPr lang="en-US"/>
        </a:p>
      </dgm:t>
    </dgm:pt>
    <dgm:pt modelId="{04C90068-BFB5-4BB7-BB6C-CCC5CE304C82}" type="parTrans" cxnId="{4595E64A-1060-497E-ACAD-5676331C0A4B}">
      <dgm:prSet/>
      <dgm:spPr/>
      <dgm:t>
        <a:bodyPr/>
        <a:lstStyle/>
        <a:p>
          <a:endParaRPr lang="en-US"/>
        </a:p>
      </dgm:t>
    </dgm:pt>
    <dgm:pt modelId="{2E8A6EEF-2B8B-4216-951D-2F59A381EA3C}" type="sibTrans" cxnId="{4595E64A-1060-497E-ACAD-5676331C0A4B}">
      <dgm:prSet/>
      <dgm:spPr/>
      <dgm:t>
        <a:bodyPr/>
        <a:lstStyle/>
        <a:p>
          <a:endParaRPr lang="en-US"/>
        </a:p>
      </dgm:t>
    </dgm:pt>
    <dgm:pt modelId="{0B85B394-D5F0-49E2-A678-79297E282FF1}">
      <dgm:prSet/>
      <dgm:spPr/>
      <dgm:t>
        <a:bodyPr/>
        <a:lstStyle/>
        <a:p>
          <a:r>
            <a:rPr lang="en-US" dirty="0"/>
            <a:t>2.3 Example instance documents</a:t>
          </a:r>
        </a:p>
      </dgm:t>
    </dgm:pt>
    <dgm:pt modelId="{283E4548-8D5C-4F04-9096-0AFD615A8248}" type="parTrans" cxnId="{EF611FB7-F8C0-49D0-BE5B-A9121210CD0E}">
      <dgm:prSet/>
      <dgm:spPr/>
      <dgm:t>
        <a:bodyPr/>
        <a:lstStyle/>
        <a:p>
          <a:endParaRPr lang="en-US"/>
        </a:p>
      </dgm:t>
    </dgm:pt>
    <dgm:pt modelId="{474B3B6F-BA26-44EB-BAEB-4996C4D93913}" type="sibTrans" cxnId="{EF611FB7-F8C0-49D0-BE5B-A9121210CD0E}">
      <dgm:prSet/>
      <dgm:spPr/>
      <dgm:t>
        <a:bodyPr/>
        <a:lstStyle/>
        <a:p>
          <a:endParaRPr lang="en-US"/>
        </a:p>
      </dgm:t>
    </dgm:pt>
    <dgm:pt modelId="{B76B8D8F-DEE7-2946-8FA2-233BACD0D27D}" type="pres">
      <dgm:prSet presAssocID="{0AF81D74-143C-499B-88FC-FB604F24B51E}" presName="linear" presStyleCnt="0">
        <dgm:presLayoutVars>
          <dgm:dir/>
          <dgm:animLvl val="lvl"/>
          <dgm:resizeHandles val="exact"/>
        </dgm:presLayoutVars>
      </dgm:prSet>
      <dgm:spPr/>
    </dgm:pt>
    <dgm:pt modelId="{C4F15A39-170F-F34C-9267-A476AF0BF59C}" type="pres">
      <dgm:prSet presAssocID="{C02EB0A0-3599-4CBB-865E-E025D0E8EBC2}" presName="parentLin" presStyleCnt="0"/>
      <dgm:spPr/>
    </dgm:pt>
    <dgm:pt modelId="{D436EDE9-9835-8246-94D8-ADDF4C09B44A}" type="pres">
      <dgm:prSet presAssocID="{C02EB0A0-3599-4CBB-865E-E025D0E8EBC2}" presName="parentLeftMargin" presStyleLbl="node1" presStyleIdx="0" presStyleCnt="3"/>
      <dgm:spPr/>
    </dgm:pt>
    <dgm:pt modelId="{804702FF-DAC8-0D41-AB45-2383C0822984}" type="pres">
      <dgm:prSet presAssocID="{C02EB0A0-3599-4CBB-865E-E025D0E8EBC2}" presName="parentText" presStyleLbl="node1" presStyleIdx="0" presStyleCnt="3">
        <dgm:presLayoutVars>
          <dgm:chMax val="0"/>
          <dgm:bulletEnabled val="1"/>
        </dgm:presLayoutVars>
      </dgm:prSet>
      <dgm:spPr/>
    </dgm:pt>
    <dgm:pt modelId="{7DC5F456-67AE-014F-BD64-FD420FD12380}" type="pres">
      <dgm:prSet presAssocID="{C02EB0A0-3599-4CBB-865E-E025D0E8EBC2}" presName="negativeSpace" presStyleCnt="0"/>
      <dgm:spPr/>
    </dgm:pt>
    <dgm:pt modelId="{F4BA2118-2837-984B-9A72-05A52484A625}" type="pres">
      <dgm:prSet presAssocID="{C02EB0A0-3599-4CBB-865E-E025D0E8EBC2}" presName="childText" presStyleLbl="conFgAcc1" presStyleIdx="0" presStyleCnt="3">
        <dgm:presLayoutVars>
          <dgm:bulletEnabled val="1"/>
        </dgm:presLayoutVars>
      </dgm:prSet>
      <dgm:spPr/>
    </dgm:pt>
    <dgm:pt modelId="{CF3D017C-A5A4-F741-BAA7-DD363F4FB930}" type="pres">
      <dgm:prSet presAssocID="{E4CEC04E-AC71-4F70-8DB5-F7CBB83BD484}" presName="spaceBetweenRectangles" presStyleCnt="0"/>
      <dgm:spPr/>
    </dgm:pt>
    <dgm:pt modelId="{1491CF34-B86D-AC49-8EFB-B3E5F006C85F}" type="pres">
      <dgm:prSet presAssocID="{C10679DC-0FA2-41BE-A82E-976F889DB83B}" presName="parentLin" presStyleCnt="0"/>
      <dgm:spPr/>
    </dgm:pt>
    <dgm:pt modelId="{D97CE2AD-74E7-2148-9630-AF5D26A8FF0B}" type="pres">
      <dgm:prSet presAssocID="{C10679DC-0FA2-41BE-A82E-976F889DB83B}" presName="parentLeftMargin" presStyleLbl="node1" presStyleIdx="0" presStyleCnt="3"/>
      <dgm:spPr/>
    </dgm:pt>
    <dgm:pt modelId="{3544F899-28CD-4C4E-B35A-5918379B38B6}" type="pres">
      <dgm:prSet presAssocID="{C10679DC-0FA2-41BE-A82E-976F889DB83B}" presName="parentText" presStyleLbl="node1" presStyleIdx="1" presStyleCnt="3">
        <dgm:presLayoutVars>
          <dgm:chMax val="0"/>
          <dgm:bulletEnabled val="1"/>
        </dgm:presLayoutVars>
      </dgm:prSet>
      <dgm:spPr/>
    </dgm:pt>
    <dgm:pt modelId="{773DB00F-5443-4141-91D9-247A1B01B745}" type="pres">
      <dgm:prSet presAssocID="{C10679DC-0FA2-41BE-A82E-976F889DB83B}" presName="negativeSpace" presStyleCnt="0"/>
      <dgm:spPr/>
    </dgm:pt>
    <dgm:pt modelId="{3EB8E670-8DD2-2045-BE27-4AA822354F64}" type="pres">
      <dgm:prSet presAssocID="{C10679DC-0FA2-41BE-A82E-976F889DB83B}" presName="childText" presStyleLbl="conFgAcc1" presStyleIdx="1" presStyleCnt="3">
        <dgm:presLayoutVars>
          <dgm:bulletEnabled val="1"/>
        </dgm:presLayoutVars>
      </dgm:prSet>
      <dgm:spPr/>
    </dgm:pt>
    <dgm:pt modelId="{F3398163-3590-134E-B805-751FA82C20E6}" type="pres">
      <dgm:prSet presAssocID="{CEFA11EA-8BD3-4FA2-A398-7CCE2DD4E56E}" presName="spaceBetweenRectangles" presStyleCnt="0"/>
      <dgm:spPr/>
    </dgm:pt>
    <dgm:pt modelId="{BD3C4EB9-21D3-2E41-B541-E0F33057984B}" type="pres">
      <dgm:prSet presAssocID="{0B85B394-D5F0-49E2-A678-79297E282FF1}" presName="parentLin" presStyleCnt="0"/>
      <dgm:spPr/>
    </dgm:pt>
    <dgm:pt modelId="{642E4D7C-19F2-9440-908D-10CAA581B04A}" type="pres">
      <dgm:prSet presAssocID="{0B85B394-D5F0-49E2-A678-79297E282FF1}" presName="parentLeftMargin" presStyleLbl="node1" presStyleIdx="1" presStyleCnt="3"/>
      <dgm:spPr/>
    </dgm:pt>
    <dgm:pt modelId="{B3E96583-0D71-A345-888F-69A0A463A809}" type="pres">
      <dgm:prSet presAssocID="{0B85B394-D5F0-49E2-A678-79297E282FF1}" presName="parentText" presStyleLbl="node1" presStyleIdx="2" presStyleCnt="3">
        <dgm:presLayoutVars>
          <dgm:chMax val="0"/>
          <dgm:bulletEnabled val="1"/>
        </dgm:presLayoutVars>
      </dgm:prSet>
      <dgm:spPr/>
    </dgm:pt>
    <dgm:pt modelId="{F0D7E4BD-D822-5A42-BCC2-46E7776D8037}" type="pres">
      <dgm:prSet presAssocID="{0B85B394-D5F0-49E2-A678-79297E282FF1}" presName="negativeSpace" presStyleCnt="0"/>
      <dgm:spPr/>
    </dgm:pt>
    <dgm:pt modelId="{7A49170C-1127-0242-BD74-6B913B6545A3}" type="pres">
      <dgm:prSet presAssocID="{0B85B394-D5F0-49E2-A678-79297E282FF1}" presName="childText" presStyleLbl="conFgAcc1" presStyleIdx="2" presStyleCnt="3">
        <dgm:presLayoutVars>
          <dgm:bulletEnabled val="1"/>
        </dgm:presLayoutVars>
      </dgm:prSet>
      <dgm:spPr/>
    </dgm:pt>
  </dgm:ptLst>
  <dgm:cxnLst>
    <dgm:cxn modelId="{90383E0F-DA45-0E44-B2B5-4DC289BC7AF9}" type="presOf" srcId="{C10679DC-0FA2-41BE-A82E-976F889DB83B}" destId="{D97CE2AD-74E7-2148-9630-AF5D26A8FF0B}" srcOrd="0" destOrd="0" presId="urn:microsoft.com/office/officeart/2005/8/layout/list1"/>
    <dgm:cxn modelId="{E300BD29-0B61-4D5C-86DC-B694A65D3846}" srcId="{C10679DC-0FA2-41BE-A82E-976F889DB83B}" destId="{DF0361F6-AF4A-4E02-9BFC-46DA40B72CF6}" srcOrd="1" destOrd="0" parTransId="{7C326A2A-A2CE-4434-BEE7-EE29BF16B332}" sibTransId="{EF0B6505-F2C2-4554-8B6F-7D8A649E8022}"/>
    <dgm:cxn modelId="{4595E64A-1060-497E-ACAD-5676331C0A4B}" srcId="{C10679DC-0FA2-41BE-A82E-976F889DB83B}" destId="{F0092951-5CC2-4830-9F12-7FB5B16BE915}" srcOrd="3" destOrd="0" parTransId="{04C90068-BFB5-4BB7-BB6C-CCC5CE304C82}" sibTransId="{2E8A6EEF-2B8B-4216-951D-2F59A381EA3C}"/>
    <dgm:cxn modelId="{354B6A59-ABA8-BE41-8CC8-262D5B89B2CB}" type="presOf" srcId="{0296A33D-AB0B-46E6-8940-B44526948C9B}" destId="{3EB8E670-8DD2-2045-BE27-4AA822354F64}" srcOrd="0" destOrd="0" presId="urn:microsoft.com/office/officeart/2005/8/layout/list1"/>
    <dgm:cxn modelId="{8C6ADC5B-9308-B34C-9CCD-558268810390}" type="presOf" srcId="{C02EB0A0-3599-4CBB-865E-E025D0E8EBC2}" destId="{D436EDE9-9835-8246-94D8-ADDF4C09B44A}" srcOrd="0" destOrd="0" presId="urn:microsoft.com/office/officeart/2005/8/layout/list1"/>
    <dgm:cxn modelId="{CA3EEC5C-C04B-4D61-8829-BAFA22F2FAED}" srcId="{0AF81D74-143C-499B-88FC-FB604F24B51E}" destId="{C10679DC-0FA2-41BE-A82E-976F889DB83B}" srcOrd="1" destOrd="0" parTransId="{2012C297-8920-4F65-AE5A-D338AFDE2A39}" sibTransId="{CEFA11EA-8BD3-4FA2-A398-7CCE2DD4E56E}"/>
    <dgm:cxn modelId="{43A02B61-F8FC-46E1-8878-B2FB6CC82489}" srcId="{C02EB0A0-3599-4CBB-865E-E025D0E8EBC2}" destId="{9E6BA8D2-436C-4C5E-93D8-D6EC560555ED}" srcOrd="1" destOrd="0" parTransId="{66892E38-8807-4303-8C92-BF6359F7F4E7}" sibTransId="{AE9C2427-F615-4C0C-BD08-0C2C3E004E06}"/>
    <dgm:cxn modelId="{99059169-64AD-7C44-956A-BEFD43C14F40}" type="presOf" srcId="{0B85B394-D5F0-49E2-A678-79297E282FF1}" destId="{642E4D7C-19F2-9440-908D-10CAA581B04A}" srcOrd="0" destOrd="0" presId="urn:microsoft.com/office/officeart/2005/8/layout/list1"/>
    <dgm:cxn modelId="{1E640F74-F112-B044-A12B-2EC126F02B24}" type="presOf" srcId="{C10679DC-0FA2-41BE-A82E-976F889DB83B}" destId="{3544F899-28CD-4C4E-B35A-5918379B38B6}" srcOrd="1" destOrd="0" presId="urn:microsoft.com/office/officeart/2005/8/layout/list1"/>
    <dgm:cxn modelId="{2F26927D-68AA-433C-959C-2662EE88DDDE}" srcId="{C10679DC-0FA2-41BE-A82E-976F889DB83B}" destId="{0296A33D-AB0B-46E6-8940-B44526948C9B}" srcOrd="0" destOrd="0" parTransId="{D41FED41-1015-4AFA-A6F5-94DEEF6586E2}" sibTransId="{6BC4900F-BF17-4D99-AD11-CBFFD82E7583}"/>
    <dgm:cxn modelId="{301F277E-6DBA-A141-B4E4-211807EEB6D9}" type="presOf" srcId="{0AF81D74-143C-499B-88FC-FB604F24B51E}" destId="{B76B8D8F-DEE7-2946-8FA2-233BACD0D27D}" srcOrd="0" destOrd="0" presId="urn:microsoft.com/office/officeart/2005/8/layout/list1"/>
    <dgm:cxn modelId="{EE44AE8C-9744-6840-916F-76595D4A70BC}" type="presOf" srcId="{6A903503-CD98-4357-B019-04D422018107}" destId="{3EB8E670-8DD2-2045-BE27-4AA822354F64}" srcOrd="0" destOrd="2" presId="urn:microsoft.com/office/officeart/2005/8/layout/list1"/>
    <dgm:cxn modelId="{7AA9C98D-20EE-2345-9D55-8AD5C54F161F}" type="presOf" srcId="{ECA7E76D-C52C-4898-8D10-96DEB84C1FAB}" destId="{F4BA2118-2837-984B-9A72-05A52484A625}" srcOrd="0" destOrd="0" presId="urn:microsoft.com/office/officeart/2005/8/layout/list1"/>
    <dgm:cxn modelId="{6A17DBA1-DA78-47A2-A656-B878143B9879}" srcId="{C10679DC-0FA2-41BE-A82E-976F889DB83B}" destId="{6A903503-CD98-4357-B019-04D422018107}" srcOrd="2" destOrd="0" parTransId="{6F1B8F6E-2398-4900-B5A0-EF793252081D}" sibTransId="{DF73FDDD-015F-4BF9-A7B6-759931FE0A8C}"/>
    <dgm:cxn modelId="{A242ACA9-8E2B-594D-8090-2142F9CEB927}" type="presOf" srcId="{0B85B394-D5F0-49E2-A678-79297E282FF1}" destId="{B3E96583-0D71-A345-888F-69A0A463A809}" srcOrd="1" destOrd="0" presId="urn:microsoft.com/office/officeart/2005/8/layout/list1"/>
    <dgm:cxn modelId="{84E626AC-175D-9D44-B656-BACEA53ABED2}" type="presOf" srcId="{9E6BA8D2-436C-4C5E-93D8-D6EC560555ED}" destId="{F4BA2118-2837-984B-9A72-05A52484A625}" srcOrd="0" destOrd="1" presId="urn:microsoft.com/office/officeart/2005/8/layout/list1"/>
    <dgm:cxn modelId="{4DD618B0-05F8-4827-92CA-8FCF9F8656D6}" srcId="{0AF81D74-143C-499B-88FC-FB604F24B51E}" destId="{C02EB0A0-3599-4CBB-865E-E025D0E8EBC2}" srcOrd="0" destOrd="0" parTransId="{F4A3CB24-14CC-42EE-A8A7-AE016EB7DDC2}" sibTransId="{E4CEC04E-AC71-4F70-8DB5-F7CBB83BD484}"/>
    <dgm:cxn modelId="{28EF2EB0-90D8-F144-B533-CB0F75FADFDB}" type="presOf" srcId="{C02EB0A0-3599-4CBB-865E-E025D0E8EBC2}" destId="{804702FF-DAC8-0D41-AB45-2383C0822984}" srcOrd="1" destOrd="0" presId="urn:microsoft.com/office/officeart/2005/8/layout/list1"/>
    <dgm:cxn modelId="{EF611FB7-F8C0-49D0-BE5B-A9121210CD0E}" srcId="{0AF81D74-143C-499B-88FC-FB604F24B51E}" destId="{0B85B394-D5F0-49E2-A678-79297E282FF1}" srcOrd="2" destOrd="0" parTransId="{283E4548-8D5C-4F04-9096-0AFD615A8248}" sibTransId="{474B3B6F-BA26-44EB-BAEB-4996C4D93913}"/>
    <dgm:cxn modelId="{6F1B1EC2-F3F4-F24C-9BEC-15E5AEB2D6FC}" type="presOf" srcId="{DF0361F6-AF4A-4E02-9BFC-46DA40B72CF6}" destId="{3EB8E670-8DD2-2045-BE27-4AA822354F64}" srcOrd="0" destOrd="1" presId="urn:microsoft.com/office/officeart/2005/8/layout/list1"/>
    <dgm:cxn modelId="{EE1CCBF0-3CA9-9145-84B2-10C266765513}" type="presOf" srcId="{F0092951-5CC2-4830-9F12-7FB5B16BE915}" destId="{3EB8E670-8DD2-2045-BE27-4AA822354F64}" srcOrd="0" destOrd="3" presId="urn:microsoft.com/office/officeart/2005/8/layout/list1"/>
    <dgm:cxn modelId="{6A589CF2-0868-4CCD-A7CC-DB71D7E3525B}" srcId="{C02EB0A0-3599-4CBB-865E-E025D0E8EBC2}" destId="{ECA7E76D-C52C-4898-8D10-96DEB84C1FAB}" srcOrd="0" destOrd="0" parTransId="{5EFDA3D6-B477-4E6D-B20C-AF555A922372}" sibTransId="{05024391-54BA-4E4A-B31D-8480D0181C9E}"/>
    <dgm:cxn modelId="{1CF4A0AA-44B5-6749-91E8-D7E7083ADF3C}" type="presParOf" srcId="{B76B8D8F-DEE7-2946-8FA2-233BACD0D27D}" destId="{C4F15A39-170F-F34C-9267-A476AF0BF59C}" srcOrd="0" destOrd="0" presId="urn:microsoft.com/office/officeart/2005/8/layout/list1"/>
    <dgm:cxn modelId="{95787CF7-4CE8-0545-9CA4-4CC6433867C9}" type="presParOf" srcId="{C4F15A39-170F-F34C-9267-A476AF0BF59C}" destId="{D436EDE9-9835-8246-94D8-ADDF4C09B44A}" srcOrd="0" destOrd="0" presId="urn:microsoft.com/office/officeart/2005/8/layout/list1"/>
    <dgm:cxn modelId="{7B2F36E0-6705-B842-950D-497F57AEB4C9}" type="presParOf" srcId="{C4F15A39-170F-F34C-9267-A476AF0BF59C}" destId="{804702FF-DAC8-0D41-AB45-2383C0822984}" srcOrd="1" destOrd="0" presId="urn:microsoft.com/office/officeart/2005/8/layout/list1"/>
    <dgm:cxn modelId="{0EB426DD-5C80-B744-85E5-E536A1CA605A}" type="presParOf" srcId="{B76B8D8F-DEE7-2946-8FA2-233BACD0D27D}" destId="{7DC5F456-67AE-014F-BD64-FD420FD12380}" srcOrd="1" destOrd="0" presId="urn:microsoft.com/office/officeart/2005/8/layout/list1"/>
    <dgm:cxn modelId="{4B757F36-5C1D-2B4D-8FF0-ADC2F1EA4C89}" type="presParOf" srcId="{B76B8D8F-DEE7-2946-8FA2-233BACD0D27D}" destId="{F4BA2118-2837-984B-9A72-05A52484A625}" srcOrd="2" destOrd="0" presId="urn:microsoft.com/office/officeart/2005/8/layout/list1"/>
    <dgm:cxn modelId="{618486E7-31B8-0746-ACA5-57F34C0128E4}" type="presParOf" srcId="{B76B8D8F-DEE7-2946-8FA2-233BACD0D27D}" destId="{CF3D017C-A5A4-F741-BAA7-DD363F4FB930}" srcOrd="3" destOrd="0" presId="urn:microsoft.com/office/officeart/2005/8/layout/list1"/>
    <dgm:cxn modelId="{FF793DB1-7B18-6A47-B918-4E02F884AB7D}" type="presParOf" srcId="{B76B8D8F-DEE7-2946-8FA2-233BACD0D27D}" destId="{1491CF34-B86D-AC49-8EFB-B3E5F006C85F}" srcOrd="4" destOrd="0" presId="urn:microsoft.com/office/officeart/2005/8/layout/list1"/>
    <dgm:cxn modelId="{FC0874CA-3E4A-064C-A703-46FF29BBCCAC}" type="presParOf" srcId="{1491CF34-B86D-AC49-8EFB-B3E5F006C85F}" destId="{D97CE2AD-74E7-2148-9630-AF5D26A8FF0B}" srcOrd="0" destOrd="0" presId="urn:microsoft.com/office/officeart/2005/8/layout/list1"/>
    <dgm:cxn modelId="{E624D18C-E436-274B-A016-EC669A5B04ED}" type="presParOf" srcId="{1491CF34-B86D-AC49-8EFB-B3E5F006C85F}" destId="{3544F899-28CD-4C4E-B35A-5918379B38B6}" srcOrd="1" destOrd="0" presId="urn:microsoft.com/office/officeart/2005/8/layout/list1"/>
    <dgm:cxn modelId="{8F7EFAF9-38E7-5044-959B-EABD942DDE9C}" type="presParOf" srcId="{B76B8D8F-DEE7-2946-8FA2-233BACD0D27D}" destId="{773DB00F-5443-4141-91D9-247A1B01B745}" srcOrd="5" destOrd="0" presId="urn:microsoft.com/office/officeart/2005/8/layout/list1"/>
    <dgm:cxn modelId="{E7812767-19B2-F941-A581-255551843A9F}" type="presParOf" srcId="{B76B8D8F-DEE7-2946-8FA2-233BACD0D27D}" destId="{3EB8E670-8DD2-2045-BE27-4AA822354F64}" srcOrd="6" destOrd="0" presId="urn:microsoft.com/office/officeart/2005/8/layout/list1"/>
    <dgm:cxn modelId="{657DC744-28A8-CF46-BFD3-4DF84FB632C8}" type="presParOf" srcId="{B76B8D8F-DEE7-2946-8FA2-233BACD0D27D}" destId="{F3398163-3590-134E-B805-751FA82C20E6}" srcOrd="7" destOrd="0" presId="urn:microsoft.com/office/officeart/2005/8/layout/list1"/>
    <dgm:cxn modelId="{C169E47F-FAD4-BE46-B39B-AA1A134E9F96}" type="presParOf" srcId="{B76B8D8F-DEE7-2946-8FA2-233BACD0D27D}" destId="{BD3C4EB9-21D3-2E41-B541-E0F33057984B}" srcOrd="8" destOrd="0" presId="urn:microsoft.com/office/officeart/2005/8/layout/list1"/>
    <dgm:cxn modelId="{C1EECC9F-C2B8-8341-B80F-44E7E8358803}" type="presParOf" srcId="{BD3C4EB9-21D3-2E41-B541-E0F33057984B}" destId="{642E4D7C-19F2-9440-908D-10CAA581B04A}" srcOrd="0" destOrd="0" presId="urn:microsoft.com/office/officeart/2005/8/layout/list1"/>
    <dgm:cxn modelId="{34399A12-53A7-FA45-921F-E90CF942E6F5}" type="presParOf" srcId="{BD3C4EB9-21D3-2E41-B541-E0F33057984B}" destId="{B3E96583-0D71-A345-888F-69A0A463A809}" srcOrd="1" destOrd="0" presId="urn:microsoft.com/office/officeart/2005/8/layout/list1"/>
    <dgm:cxn modelId="{AA92DD59-8DC9-D840-A83B-11ADF503EE01}" type="presParOf" srcId="{B76B8D8F-DEE7-2946-8FA2-233BACD0D27D}" destId="{F0D7E4BD-D822-5A42-BCC2-46E7776D8037}" srcOrd="9" destOrd="0" presId="urn:microsoft.com/office/officeart/2005/8/layout/list1"/>
    <dgm:cxn modelId="{9B15C2E0-7746-BE46-99F9-F63368EBE969}" type="presParOf" srcId="{B76B8D8F-DEE7-2946-8FA2-233BACD0D27D}" destId="{7A49170C-1127-0242-BD74-6B913B6545A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377D5-CE2A-4CE1-BB94-C06E0CACFED6}">
      <dsp:nvSpPr>
        <dsp:cNvPr id="0" name=""/>
        <dsp:cNvSpPr/>
      </dsp:nvSpPr>
      <dsp:spPr>
        <a:xfrm>
          <a:off x="0" y="659"/>
          <a:ext cx="7992888" cy="15426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8289E8-F9CB-4075-BAEF-6C077674DA7B}">
      <dsp:nvSpPr>
        <dsp:cNvPr id="0" name=""/>
        <dsp:cNvSpPr/>
      </dsp:nvSpPr>
      <dsp:spPr>
        <a:xfrm>
          <a:off x="466652" y="347755"/>
          <a:ext cx="848458" cy="8484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2A58ED-5E41-4DE4-ADCF-BEAC9DC6F0A8}">
      <dsp:nvSpPr>
        <dsp:cNvPr id="0" name=""/>
        <dsp:cNvSpPr/>
      </dsp:nvSpPr>
      <dsp:spPr>
        <a:xfrm>
          <a:off x="1781762" y="659"/>
          <a:ext cx="6211125" cy="1542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264" tIns="163264" rIns="163264" bIns="163264" numCol="1" spcCol="1270" anchor="ctr" anchorCtr="0">
          <a:noAutofit/>
        </a:bodyPr>
        <a:lstStyle/>
        <a:p>
          <a:pPr marL="0" lvl="0" indent="0" algn="l" defTabSz="1066800">
            <a:lnSpc>
              <a:spcPct val="90000"/>
            </a:lnSpc>
            <a:spcBef>
              <a:spcPct val="0"/>
            </a:spcBef>
            <a:spcAft>
              <a:spcPct val="35000"/>
            </a:spcAft>
            <a:buNone/>
          </a:pPr>
          <a:r>
            <a:rPr lang="en-US" sz="2400" kern="1200" dirty="0"/>
            <a:t>TC 295 is intended for stakeholders, including </a:t>
          </a:r>
          <a:r>
            <a:rPr lang="en-US" sz="2400" b="1" kern="1200" dirty="0"/>
            <a:t>tax and financial reporting regulators who already require reporting in XBRL format</a:t>
          </a:r>
          <a:r>
            <a:rPr lang="en-US" sz="2400" kern="1200" dirty="0"/>
            <a:t>.</a:t>
          </a:r>
        </a:p>
      </dsp:txBody>
      <dsp:txXfrm>
        <a:off x="1781762" y="659"/>
        <a:ext cx="6211125" cy="1542651"/>
      </dsp:txXfrm>
    </dsp:sp>
    <dsp:sp modelId="{151B533B-7E90-403D-81AF-A4E6B3781321}">
      <dsp:nvSpPr>
        <dsp:cNvPr id="0" name=""/>
        <dsp:cNvSpPr/>
      </dsp:nvSpPr>
      <dsp:spPr>
        <a:xfrm>
          <a:off x="0" y="1928974"/>
          <a:ext cx="7992888" cy="15426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A3614A-0410-4A8C-A954-B944FBD4682D}">
      <dsp:nvSpPr>
        <dsp:cNvPr id="0" name=""/>
        <dsp:cNvSpPr/>
      </dsp:nvSpPr>
      <dsp:spPr>
        <a:xfrm>
          <a:off x="466652" y="2276070"/>
          <a:ext cx="848458" cy="8484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ADE444-9E9F-4FCB-9D2D-CB4CF967F7E0}">
      <dsp:nvSpPr>
        <dsp:cNvPr id="0" name=""/>
        <dsp:cNvSpPr/>
      </dsp:nvSpPr>
      <dsp:spPr>
        <a:xfrm>
          <a:off x="1781762" y="1928974"/>
          <a:ext cx="6211125" cy="1542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264" tIns="163264" rIns="163264" bIns="163264" numCol="1" spcCol="1270" anchor="ctr" anchorCtr="0">
          <a:noAutofit/>
        </a:bodyPr>
        <a:lstStyle/>
        <a:p>
          <a:pPr marL="0" lvl="0" indent="0" algn="l" defTabSz="1066800">
            <a:lnSpc>
              <a:spcPct val="90000"/>
            </a:lnSpc>
            <a:spcBef>
              <a:spcPct val="0"/>
            </a:spcBef>
            <a:spcAft>
              <a:spcPct val="35000"/>
            </a:spcAft>
            <a:buNone/>
          </a:pPr>
          <a:r>
            <a:rPr lang="en-US" sz="2400" kern="1200" dirty="0"/>
            <a:t>The syntactic binding of granular audit data to XBRL helps these stakeholders collect data in a consistent manner.</a:t>
          </a:r>
        </a:p>
      </dsp:txBody>
      <dsp:txXfrm>
        <a:off x="1781762" y="1928974"/>
        <a:ext cx="6211125" cy="1542651"/>
      </dsp:txXfrm>
    </dsp:sp>
    <dsp:sp modelId="{967E80E2-43A7-4C71-BA76-3C23F5FD372B}">
      <dsp:nvSpPr>
        <dsp:cNvPr id="0" name=""/>
        <dsp:cNvSpPr/>
      </dsp:nvSpPr>
      <dsp:spPr>
        <a:xfrm>
          <a:off x="0" y="3857288"/>
          <a:ext cx="7992888" cy="15426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3541C9-9B07-42B0-A836-590946EA5B21}">
      <dsp:nvSpPr>
        <dsp:cNvPr id="0" name=""/>
        <dsp:cNvSpPr/>
      </dsp:nvSpPr>
      <dsp:spPr>
        <a:xfrm>
          <a:off x="466652" y="4204385"/>
          <a:ext cx="848458" cy="8484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493F4F-3AB4-43D9-8274-23A5633DDA8F}">
      <dsp:nvSpPr>
        <dsp:cNvPr id="0" name=""/>
        <dsp:cNvSpPr/>
      </dsp:nvSpPr>
      <dsp:spPr>
        <a:xfrm>
          <a:off x="1781762" y="3857288"/>
          <a:ext cx="6211125" cy="1542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264" tIns="163264" rIns="163264" bIns="163264" numCol="1" spcCol="1270" anchor="ctr" anchorCtr="0">
          <a:noAutofit/>
        </a:bodyPr>
        <a:lstStyle/>
        <a:p>
          <a:pPr marL="0" lvl="0" indent="0" algn="l" defTabSz="1244600">
            <a:lnSpc>
              <a:spcPct val="90000"/>
            </a:lnSpc>
            <a:spcBef>
              <a:spcPct val="0"/>
            </a:spcBef>
            <a:spcAft>
              <a:spcPct val="35000"/>
            </a:spcAft>
            <a:buNone/>
          </a:pPr>
          <a:r>
            <a:rPr lang="en-US" sz="2800" b="1" kern="1200" dirty="0"/>
            <a:t>XBRL for Granular Data</a:t>
          </a:r>
          <a:endParaRPr lang="en-US" sz="2800" kern="1200" dirty="0"/>
        </a:p>
      </dsp:txBody>
      <dsp:txXfrm>
        <a:off x="1781762" y="3857288"/>
        <a:ext cx="6211125" cy="15426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477F9-D0D2-A24E-8C8F-3C4446D2E9FB}">
      <dsp:nvSpPr>
        <dsp:cNvPr id="0" name=""/>
        <dsp:cNvSpPr/>
      </dsp:nvSpPr>
      <dsp:spPr>
        <a:xfrm>
          <a:off x="0" y="70847"/>
          <a:ext cx="7992888" cy="6364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en-US" sz="2400" kern="1200" dirty="0"/>
            <a:t>1.1 Business parties involved and their roles and relationships</a:t>
          </a:r>
          <a:endParaRPr lang="en-US" sz="2400" kern="1200" dirty="0"/>
        </a:p>
      </dsp:txBody>
      <dsp:txXfrm>
        <a:off x="31070" y="101917"/>
        <a:ext cx="7930748" cy="574340"/>
      </dsp:txXfrm>
    </dsp:sp>
    <dsp:sp modelId="{29873D46-0B7D-7943-AA1F-24CDDF834CE7}">
      <dsp:nvSpPr>
        <dsp:cNvPr id="0" name=""/>
        <dsp:cNvSpPr/>
      </dsp:nvSpPr>
      <dsp:spPr>
        <a:xfrm>
          <a:off x="0" y="805247"/>
          <a:ext cx="7992888" cy="6364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en-US" sz="2400" kern="1200" dirty="0"/>
            <a:t>1.2 Employee roles and activities</a:t>
          </a:r>
          <a:endParaRPr lang="en-US" sz="2400" kern="1200" dirty="0"/>
        </a:p>
      </dsp:txBody>
      <dsp:txXfrm>
        <a:off x="31070" y="836317"/>
        <a:ext cx="7930748" cy="574340"/>
      </dsp:txXfrm>
    </dsp:sp>
    <dsp:sp modelId="{775D788F-F5F8-584D-BDDC-52AEF610E825}">
      <dsp:nvSpPr>
        <dsp:cNvPr id="0" name=""/>
        <dsp:cNvSpPr/>
      </dsp:nvSpPr>
      <dsp:spPr>
        <a:xfrm>
          <a:off x="0" y="1539647"/>
          <a:ext cx="7992888" cy="6364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en-US" sz="2400" kern="1200" dirty="0"/>
            <a:t>1.3 Business processes</a:t>
          </a:r>
          <a:endParaRPr lang="en-US" sz="2400" kern="1200" dirty="0"/>
        </a:p>
      </dsp:txBody>
      <dsp:txXfrm>
        <a:off x="31070" y="1570717"/>
        <a:ext cx="7930748" cy="574340"/>
      </dsp:txXfrm>
    </dsp:sp>
    <dsp:sp modelId="{A1D0E5BF-AC7A-A841-8790-D779BF41D309}">
      <dsp:nvSpPr>
        <dsp:cNvPr id="0" name=""/>
        <dsp:cNvSpPr/>
      </dsp:nvSpPr>
      <dsp:spPr>
        <a:xfrm>
          <a:off x="0" y="2274047"/>
          <a:ext cx="7992888" cy="6364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en-US" sz="2400" kern="1200" dirty="0"/>
            <a:t>1.4 </a:t>
          </a:r>
          <a:r>
            <a:rPr kumimoji="1" lang="en-US" altLang="ja-JP" sz="2400" kern="1200" dirty="0"/>
            <a:t>Business controls and audit trails</a:t>
          </a:r>
          <a:endParaRPr lang="en-US" sz="2400" kern="1200" dirty="0"/>
        </a:p>
      </dsp:txBody>
      <dsp:txXfrm>
        <a:off x="31070" y="2305117"/>
        <a:ext cx="7930748" cy="574340"/>
      </dsp:txXfrm>
    </dsp:sp>
    <dsp:sp modelId="{74790270-EDEB-5A45-B9F2-D3208CDA2213}">
      <dsp:nvSpPr>
        <dsp:cNvPr id="0" name=""/>
        <dsp:cNvSpPr/>
      </dsp:nvSpPr>
      <dsp:spPr>
        <a:xfrm>
          <a:off x="0" y="3008447"/>
          <a:ext cx="7992888" cy="6364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en-US" sz="2400" kern="1200" dirty="0"/>
            <a:t>1.5 Semantic datatypes</a:t>
          </a:r>
          <a:endParaRPr lang="en-US" sz="2400" kern="1200" dirty="0"/>
        </a:p>
      </dsp:txBody>
      <dsp:txXfrm>
        <a:off x="31070" y="3039517"/>
        <a:ext cx="7930748" cy="574340"/>
      </dsp:txXfrm>
    </dsp:sp>
    <dsp:sp modelId="{69361FD2-E7B8-A243-B9B4-960862A9EC9C}">
      <dsp:nvSpPr>
        <dsp:cNvPr id="0" name=""/>
        <dsp:cNvSpPr/>
      </dsp:nvSpPr>
      <dsp:spPr>
        <a:xfrm>
          <a:off x="0" y="3742847"/>
          <a:ext cx="7992888" cy="6364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en-US" sz="2400" kern="1200" dirty="0"/>
            <a:t>1.6 Core audit data model</a:t>
          </a:r>
          <a:endParaRPr lang="en-US" sz="2400" kern="1200" dirty="0"/>
        </a:p>
      </dsp:txBody>
      <dsp:txXfrm>
        <a:off x="31070" y="3773917"/>
        <a:ext cx="7930748" cy="574340"/>
      </dsp:txXfrm>
    </dsp:sp>
    <dsp:sp modelId="{B948FCD1-D157-6F4E-B030-FC87954DA913}">
      <dsp:nvSpPr>
        <dsp:cNvPr id="0" name=""/>
        <dsp:cNvSpPr/>
      </dsp:nvSpPr>
      <dsp:spPr>
        <a:xfrm>
          <a:off x="0" y="4477248"/>
          <a:ext cx="7992888" cy="6364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en-US" sz="2400" b="0" kern="1200" dirty="0"/>
            <a:t>1.7 </a:t>
          </a:r>
          <a:r>
            <a:rPr lang="en-US" altLang="ja-JP" sz="2400" b="0" kern="1200" dirty="0"/>
            <a:t>Business rules to-be validated</a:t>
          </a:r>
          <a:endParaRPr lang="en-US" sz="2400" b="0" kern="1200" dirty="0"/>
        </a:p>
      </dsp:txBody>
      <dsp:txXfrm>
        <a:off x="31070" y="4508318"/>
        <a:ext cx="7930748" cy="5743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A2118-2837-984B-9A72-05A52484A625}">
      <dsp:nvSpPr>
        <dsp:cNvPr id="0" name=""/>
        <dsp:cNvSpPr/>
      </dsp:nvSpPr>
      <dsp:spPr>
        <a:xfrm>
          <a:off x="0" y="340139"/>
          <a:ext cx="7992888" cy="15939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0337" tIns="458216" rIns="620337"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t>Enable extension based on jurisdictional and/or agency requirements</a:t>
          </a:r>
        </a:p>
        <a:p>
          <a:pPr marL="228600" lvl="1" indent="-228600" algn="l" defTabSz="977900">
            <a:lnSpc>
              <a:spcPct val="90000"/>
            </a:lnSpc>
            <a:spcBef>
              <a:spcPct val="0"/>
            </a:spcBef>
            <a:spcAft>
              <a:spcPct val="15000"/>
            </a:spcAft>
            <a:buChar char="•"/>
          </a:pPr>
          <a:r>
            <a:rPr lang="en-US" sz="2200" kern="1200"/>
            <a:t>Internationalization</a:t>
          </a:r>
        </a:p>
      </dsp:txBody>
      <dsp:txXfrm>
        <a:off x="0" y="340139"/>
        <a:ext cx="7992888" cy="1593900"/>
      </dsp:txXfrm>
    </dsp:sp>
    <dsp:sp modelId="{804702FF-DAC8-0D41-AB45-2383C0822984}">
      <dsp:nvSpPr>
        <dsp:cNvPr id="0" name=""/>
        <dsp:cNvSpPr/>
      </dsp:nvSpPr>
      <dsp:spPr>
        <a:xfrm>
          <a:off x="399644" y="15419"/>
          <a:ext cx="5595021"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1478" tIns="0" rIns="211478" bIns="0" numCol="1" spcCol="1270" anchor="ctr" anchorCtr="0">
          <a:noAutofit/>
        </a:bodyPr>
        <a:lstStyle/>
        <a:p>
          <a:pPr marL="0" lvl="0" indent="0" algn="l" defTabSz="977900">
            <a:lnSpc>
              <a:spcPct val="90000"/>
            </a:lnSpc>
            <a:spcBef>
              <a:spcPct val="0"/>
            </a:spcBef>
            <a:spcAft>
              <a:spcPct val="35000"/>
            </a:spcAft>
            <a:buNone/>
          </a:pPr>
          <a:r>
            <a:rPr kumimoji="1" lang="en-US" sz="2200" kern="1200" dirty="0"/>
            <a:t>2.1 </a:t>
          </a:r>
          <a:r>
            <a:rPr kumimoji="1" lang="en-US" altLang="ja-JP" sz="2200" kern="1200" dirty="0"/>
            <a:t>Syntax binding for XBRL taxonomy</a:t>
          </a:r>
          <a:endParaRPr kumimoji="1" lang="ja-JP" altLang="en-US" sz="2200" kern="1200"/>
        </a:p>
      </dsp:txBody>
      <dsp:txXfrm>
        <a:off x="431347" y="47122"/>
        <a:ext cx="5531615" cy="586034"/>
      </dsp:txXfrm>
    </dsp:sp>
    <dsp:sp modelId="{3EB8E670-8DD2-2045-BE27-4AA822354F64}">
      <dsp:nvSpPr>
        <dsp:cNvPr id="0" name=""/>
        <dsp:cNvSpPr/>
      </dsp:nvSpPr>
      <dsp:spPr>
        <a:xfrm>
          <a:off x="0" y="2377560"/>
          <a:ext cx="7992888" cy="20097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0337" tIns="458216" rIns="620337" bIns="156464" numCol="1" spcCol="1270" anchor="t" anchorCtr="0">
          <a:noAutofit/>
        </a:bodyPr>
        <a:lstStyle/>
        <a:p>
          <a:pPr marL="228600" lvl="1" indent="-228600" algn="l" defTabSz="977900">
            <a:lnSpc>
              <a:spcPct val="90000"/>
            </a:lnSpc>
            <a:spcBef>
              <a:spcPct val="0"/>
            </a:spcBef>
            <a:spcAft>
              <a:spcPct val="15000"/>
            </a:spcAft>
            <a:buChar char="•"/>
          </a:pPr>
          <a:r>
            <a:rPr kumimoji="1" lang="en-US" sz="2200" kern="1200"/>
            <a:t>Business rules</a:t>
          </a:r>
          <a:endParaRPr lang="en-US" sz="2200" kern="1200"/>
        </a:p>
        <a:p>
          <a:pPr marL="228600" lvl="1" indent="-228600" algn="l" defTabSz="977900">
            <a:lnSpc>
              <a:spcPct val="90000"/>
            </a:lnSpc>
            <a:spcBef>
              <a:spcPct val="0"/>
            </a:spcBef>
            <a:spcAft>
              <a:spcPct val="15000"/>
            </a:spcAft>
            <a:buChar char="•"/>
          </a:pPr>
          <a:r>
            <a:rPr lang="en-US" sz="2200" kern="1200"/>
            <a:t>Integrity constraints</a:t>
          </a:r>
        </a:p>
        <a:p>
          <a:pPr marL="228600" lvl="1" indent="-228600" algn="l" defTabSz="977900">
            <a:lnSpc>
              <a:spcPct val="90000"/>
            </a:lnSpc>
            <a:spcBef>
              <a:spcPct val="0"/>
            </a:spcBef>
            <a:spcAft>
              <a:spcPct val="15000"/>
            </a:spcAft>
            <a:buChar char="•"/>
          </a:pPr>
          <a:r>
            <a:rPr kumimoji="1" lang="en-US" sz="2200" kern="1200"/>
            <a:t>data profiling report</a:t>
          </a:r>
          <a:endParaRPr lang="en-US" sz="2200" kern="1200"/>
        </a:p>
        <a:p>
          <a:pPr marL="228600" lvl="1" indent="-228600" algn="l" defTabSz="977900">
            <a:lnSpc>
              <a:spcPct val="90000"/>
            </a:lnSpc>
            <a:spcBef>
              <a:spcPct val="0"/>
            </a:spcBef>
            <a:spcAft>
              <a:spcPct val="15000"/>
            </a:spcAft>
            <a:buChar char="•"/>
          </a:pPr>
          <a:r>
            <a:rPr kumimoji="1" lang="en-US" sz="2200" kern="1200"/>
            <a:t>data questionnaire</a:t>
          </a:r>
          <a:endParaRPr lang="en-US" sz="2200" kern="1200"/>
        </a:p>
      </dsp:txBody>
      <dsp:txXfrm>
        <a:off x="0" y="2377560"/>
        <a:ext cx="7992888" cy="2009700"/>
      </dsp:txXfrm>
    </dsp:sp>
    <dsp:sp modelId="{3544F899-28CD-4C4E-B35A-5918379B38B6}">
      <dsp:nvSpPr>
        <dsp:cNvPr id="0" name=""/>
        <dsp:cNvSpPr/>
      </dsp:nvSpPr>
      <dsp:spPr>
        <a:xfrm>
          <a:off x="399644" y="2052839"/>
          <a:ext cx="5595021"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1478" tIns="0" rIns="211478" bIns="0" numCol="1" spcCol="1270" anchor="ctr" anchorCtr="0">
          <a:noAutofit/>
        </a:bodyPr>
        <a:lstStyle/>
        <a:p>
          <a:pPr marL="0" lvl="0" indent="0" algn="l" defTabSz="933450">
            <a:lnSpc>
              <a:spcPct val="100000"/>
            </a:lnSpc>
            <a:spcBef>
              <a:spcPct val="0"/>
            </a:spcBef>
            <a:spcAft>
              <a:spcPts val="0"/>
            </a:spcAft>
            <a:buNone/>
          </a:pPr>
          <a:r>
            <a:rPr lang="en-US" altLang="ja-JP" sz="2100" b="0" kern="1200" dirty="0"/>
            <a:t>2.2 Business rules validation</a:t>
          </a:r>
        </a:p>
        <a:p>
          <a:pPr marL="0" lvl="0" indent="0" algn="l" defTabSz="933450">
            <a:lnSpc>
              <a:spcPct val="100000"/>
            </a:lnSpc>
            <a:spcBef>
              <a:spcPct val="0"/>
            </a:spcBef>
            <a:spcAft>
              <a:spcPts val="0"/>
            </a:spcAft>
            <a:buNone/>
          </a:pPr>
          <a:r>
            <a:rPr lang="en-US" sz="2000" kern="1200" dirty="0"/>
            <a:t>Validation with formula linkbase</a:t>
          </a:r>
        </a:p>
      </dsp:txBody>
      <dsp:txXfrm>
        <a:off x="431347" y="2084542"/>
        <a:ext cx="5531615" cy="586034"/>
      </dsp:txXfrm>
    </dsp:sp>
    <dsp:sp modelId="{7A49170C-1127-0242-BD74-6B913B6545A3}">
      <dsp:nvSpPr>
        <dsp:cNvPr id="0" name=""/>
        <dsp:cNvSpPr/>
      </dsp:nvSpPr>
      <dsp:spPr>
        <a:xfrm>
          <a:off x="0" y="4830780"/>
          <a:ext cx="7992888"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3E96583-0D71-A345-888F-69A0A463A809}">
      <dsp:nvSpPr>
        <dsp:cNvPr id="0" name=""/>
        <dsp:cNvSpPr/>
      </dsp:nvSpPr>
      <dsp:spPr>
        <a:xfrm>
          <a:off x="399644" y="4506060"/>
          <a:ext cx="5595021"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1478" tIns="0" rIns="211478" bIns="0" numCol="1" spcCol="1270" anchor="ctr" anchorCtr="0">
          <a:noAutofit/>
        </a:bodyPr>
        <a:lstStyle/>
        <a:p>
          <a:pPr marL="0" lvl="0" indent="0" algn="l" defTabSz="977900">
            <a:lnSpc>
              <a:spcPct val="90000"/>
            </a:lnSpc>
            <a:spcBef>
              <a:spcPct val="0"/>
            </a:spcBef>
            <a:spcAft>
              <a:spcPct val="35000"/>
            </a:spcAft>
            <a:buNone/>
          </a:pPr>
          <a:r>
            <a:rPr lang="en-US" sz="2200" kern="1200" dirty="0"/>
            <a:t>2.3 Example instance documents</a:t>
          </a:r>
        </a:p>
      </dsp:txBody>
      <dsp:txXfrm>
        <a:off x="431347" y="4537763"/>
        <a:ext cx="5531615" cy="5860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29E25-F7A4-C84D-90C3-0B50F018324F}" type="datetimeFigureOut">
              <a:rPr kumimoji="1" lang="ja-JP" altLang="en-US" smtClean="0"/>
              <a:t>2021/2/10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4C0931-74A3-564C-8FE5-42480C326330}" type="slidenum">
              <a:rPr kumimoji="1" lang="ja-JP" altLang="en-US" smtClean="0"/>
              <a:t>‹#›</a:t>
            </a:fld>
            <a:endParaRPr kumimoji="1" lang="ja-JP" altLang="en-US"/>
          </a:p>
        </p:txBody>
      </p:sp>
    </p:spTree>
    <p:extLst>
      <p:ext uri="{BB962C8B-B14F-4D97-AF65-F5344CB8AC3E}">
        <p14:creationId xmlns:p14="http://schemas.microsoft.com/office/powerpoint/2010/main" val="7250841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4C0931-74A3-564C-8FE5-42480C326330}" type="slidenum">
              <a:rPr kumimoji="1" lang="ja-JP" altLang="en-US" smtClean="0"/>
              <a:t>12</a:t>
            </a:fld>
            <a:endParaRPr kumimoji="1" lang="ja-JP" altLang="en-US"/>
          </a:p>
        </p:txBody>
      </p:sp>
    </p:spTree>
    <p:extLst>
      <p:ext uri="{BB962C8B-B14F-4D97-AF65-F5344CB8AC3E}">
        <p14:creationId xmlns:p14="http://schemas.microsoft.com/office/powerpoint/2010/main" val="380906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4C0931-74A3-564C-8FE5-42480C326330}" type="slidenum">
              <a:rPr kumimoji="1" lang="ja-JP" altLang="en-US" smtClean="0"/>
              <a:t>14</a:t>
            </a:fld>
            <a:endParaRPr kumimoji="1" lang="ja-JP" altLang="en-US"/>
          </a:p>
        </p:txBody>
      </p:sp>
    </p:spTree>
    <p:extLst>
      <p:ext uri="{BB962C8B-B14F-4D97-AF65-F5344CB8AC3E}">
        <p14:creationId xmlns:p14="http://schemas.microsoft.com/office/powerpoint/2010/main" val="456775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4C0931-74A3-564C-8FE5-42480C326330}" type="slidenum">
              <a:rPr kumimoji="1" lang="ja-JP" altLang="en-US" smtClean="0"/>
              <a:t>21</a:t>
            </a:fld>
            <a:endParaRPr kumimoji="1" lang="ja-JP" altLang="en-US"/>
          </a:p>
        </p:txBody>
      </p:sp>
    </p:spTree>
    <p:extLst>
      <p:ext uri="{BB962C8B-B14F-4D97-AF65-F5344CB8AC3E}">
        <p14:creationId xmlns:p14="http://schemas.microsoft.com/office/powerpoint/2010/main" val="3970380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4C0931-74A3-564C-8FE5-42480C326330}" type="slidenum">
              <a:rPr kumimoji="1" lang="ja-JP" altLang="en-US" smtClean="0"/>
              <a:t>22</a:t>
            </a:fld>
            <a:endParaRPr kumimoji="1" lang="ja-JP" altLang="en-US"/>
          </a:p>
        </p:txBody>
      </p:sp>
    </p:spTree>
    <p:extLst>
      <p:ext uri="{BB962C8B-B14F-4D97-AF65-F5344CB8AC3E}">
        <p14:creationId xmlns:p14="http://schemas.microsoft.com/office/powerpoint/2010/main" val="547630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4C0931-74A3-564C-8FE5-42480C326330}" type="slidenum">
              <a:rPr kumimoji="1" lang="ja-JP" altLang="en-US" smtClean="0"/>
              <a:t>23</a:t>
            </a:fld>
            <a:endParaRPr kumimoji="1" lang="ja-JP" altLang="en-US"/>
          </a:p>
        </p:txBody>
      </p:sp>
    </p:spTree>
    <p:extLst>
      <p:ext uri="{BB962C8B-B14F-4D97-AF65-F5344CB8AC3E}">
        <p14:creationId xmlns:p14="http://schemas.microsoft.com/office/powerpoint/2010/main" val="2286977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4C0931-74A3-564C-8FE5-42480C326330}" type="slidenum">
              <a:rPr kumimoji="1" lang="ja-JP" altLang="en-US" smtClean="0"/>
              <a:t>25</a:t>
            </a:fld>
            <a:endParaRPr kumimoji="1" lang="ja-JP" altLang="en-US"/>
          </a:p>
        </p:txBody>
      </p:sp>
    </p:spTree>
    <p:extLst>
      <p:ext uri="{BB962C8B-B14F-4D97-AF65-F5344CB8AC3E}">
        <p14:creationId xmlns:p14="http://schemas.microsoft.com/office/powerpoint/2010/main" val="1248955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a:prstGeom prst="rect">
            <a:avLst/>
          </a:prstGeom>
        </p:spPr>
        <p:txBody>
          <a:bodyPr/>
          <a:lstStyle/>
          <a:p>
            <a:r>
              <a:rPr kumimoji="1" lang="ja-JP" altLang="en-US" dirty="0"/>
              <a:t>マスター タイトルの書式設定</a:t>
            </a:r>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マスター サブタイトルの書式設定</a:t>
            </a:r>
          </a:p>
        </p:txBody>
      </p:sp>
      <p:sp>
        <p:nvSpPr>
          <p:cNvPr id="8" name="正方形/長方形 7"/>
          <p:cNvSpPr/>
          <p:nvPr userDrawn="1"/>
        </p:nvSpPr>
        <p:spPr>
          <a:xfrm>
            <a:off x="8316416" y="6237312"/>
            <a:ext cx="827584" cy="620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0" y="5932310"/>
            <a:ext cx="1547664" cy="9256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12219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99592" y="274638"/>
            <a:ext cx="7992888" cy="562074"/>
          </a:xfrm>
          <a:prstGeom prst="rect">
            <a:avLst/>
          </a:prstGeom>
        </p:spPr>
        <p:txBody>
          <a:bodyPr/>
          <a:lstStyle/>
          <a:p>
            <a:r>
              <a:rPr kumimoji="1" lang="ja-JP" altLang="en-US" dirty="0"/>
              <a:t>マスター タイトルの書式設定</a:t>
            </a:r>
          </a:p>
        </p:txBody>
      </p:sp>
      <p:sp>
        <p:nvSpPr>
          <p:cNvPr id="3" name="コンテンツ プレースホルダー 2"/>
          <p:cNvSpPr>
            <a:spLocks noGrp="1"/>
          </p:cNvSpPr>
          <p:nvPr>
            <p:ph idx="1"/>
          </p:nvPr>
        </p:nvSpPr>
        <p:spPr>
          <a:xfrm>
            <a:off x="899592" y="1052736"/>
            <a:ext cx="7992888" cy="5400600"/>
          </a:xfrm>
          <a:prstGeom prst="rect">
            <a:avLst/>
          </a:prstGeom>
        </p:spPr>
        <p:txBody>
          <a:bodyPr/>
          <a:lstStyle>
            <a:lvl1pPr marL="0" indent="0">
              <a:buFontTx/>
              <a:buNone/>
              <a:defRPr sz="2000"/>
            </a:lvl1pPr>
            <a:lvl2pPr>
              <a:defRPr sz="2000"/>
            </a:lvl2pPr>
            <a:lvl3pPr>
              <a:defRPr sz="2000"/>
            </a:lvl3pPr>
            <a:lvl4pPr>
              <a:defRPr sz="2000"/>
            </a:lvl4pPr>
            <a:lvl5pPr>
              <a:defRPr sz="20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6494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99592" y="274638"/>
            <a:ext cx="7992888" cy="562074"/>
          </a:xfrm>
          <a:prstGeom prst="rect">
            <a:avLst/>
          </a:prstGeom>
        </p:spPr>
        <p:txBody>
          <a:bodyPr/>
          <a:lstStyle/>
          <a:p>
            <a:r>
              <a:rPr kumimoji="1" lang="ja-JP" altLang="en-US" dirty="0"/>
              <a:t>マスター タイトルの書式設定</a:t>
            </a:r>
          </a:p>
        </p:txBody>
      </p:sp>
    </p:spTree>
    <p:extLst>
      <p:ext uri="{BB962C8B-B14F-4D97-AF65-F5344CB8AC3E}">
        <p14:creationId xmlns:p14="http://schemas.microsoft.com/office/powerpoint/2010/main" val="153681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92647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58"/>
          <p:cNvSpPr/>
          <p:nvPr userDrawn="1"/>
        </p:nvSpPr>
        <p:spPr bwMode="gray">
          <a:xfrm>
            <a:off x="8460432" y="6567312"/>
            <a:ext cx="502920" cy="288000"/>
          </a:xfrm>
          <a:prstGeom prst="rect">
            <a:avLst/>
          </a:prstGeom>
          <a:ln>
            <a:miter lim="800000"/>
            <a:headEnd/>
            <a:tailEnd/>
          </a:ln>
        </p:spPr>
        <p:txBody>
          <a:bodyPr vert="horz" wrap="square" lIns="72000" tIns="72000" rIns="0" bIns="0" numCol="1" anchor="t" anchorCtr="0" compatLnSpc="1">
            <a:prstTxWarp prst="textNoShape">
              <a:avLst/>
            </a:prstTxWarp>
            <a:noAutofit/>
          </a:bodyPr>
          <a:lstStyle/>
          <a:p>
            <a:pPr algn="r" rtl="0" fontAlgn="base">
              <a:spcBef>
                <a:spcPct val="40000"/>
              </a:spcBef>
              <a:spcAft>
                <a:spcPct val="0"/>
              </a:spcAft>
            </a:pPr>
            <a:fld id="{358FC8E3-FE67-4452-9F4E-9A47A20D0542}" type="slidenum">
              <a:rPr lang="en-GB" sz="1200" kern="1200" noProof="0" smtClean="0">
                <a:solidFill>
                  <a:schemeClr val="bg1">
                    <a:lumMod val="50000"/>
                  </a:schemeClr>
                </a:solidFill>
                <a:latin typeface="Arial" pitchFamily="34" charset="0"/>
                <a:ea typeface="ＭＳ Ｐゴシック" pitchFamily="50" charset="-128"/>
                <a:cs typeface="Arial" charset="0"/>
              </a:rPr>
              <a:pPr algn="r" rtl="0" fontAlgn="base">
                <a:spcBef>
                  <a:spcPct val="40000"/>
                </a:spcBef>
                <a:spcAft>
                  <a:spcPct val="0"/>
                </a:spcAft>
              </a:pPr>
              <a:t>‹#›</a:t>
            </a:fld>
            <a:endParaRPr lang="en-GB" sz="1200" kern="1200" dirty="0">
              <a:solidFill>
                <a:schemeClr val="bg1">
                  <a:lumMod val="50000"/>
                </a:schemeClr>
              </a:solidFill>
              <a:latin typeface="Arial" pitchFamily="34" charset="0"/>
              <a:ea typeface="ＭＳ Ｐゴシック" pitchFamily="50" charset="-128"/>
              <a:cs typeface="Arial" charset="0"/>
            </a:endParaRPr>
          </a:p>
        </p:txBody>
      </p:sp>
      <p:sp>
        <p:nvSpPr>
          <p:cNvPr id="9" name="正方形/長方形 8"/>
          <p:cNvSpPr/>
          <p:nvPr userDrawn="1"/>
        </p:nvSpPr>
        <p:spPr bwMode="auto">
          <a:xfrm>
            <a:off x="2375756" y="6611779"/>
            <a:ext cx="4392488" cy="246221"/>
          </a:xfrm>
          <a:prstGeom prst="rect">
            <a:avLst/>
          </a:prstGeom>
          <a:noFill/>
          <a:ln w="9525" cap="flat" cmpd="sng" algn="ctr">
            <a:noFill/>
            <a:prstDash val="solid"/>
            <a:round/>
            <a:headEnd type="none" w="med" len="med"/>
            <a:tailEnd type="none" w="med" len="med"/>
          </a:ln>
          <a:effectLst/>
        </p:spPr>
        <p:txBody>
          <a:bodyPr wrap="square" anchor="ctr">
            <a:spAutoFit/>
          </a:bodyPr>
          <a:lstStyle/>
          <a:p>
            <a:pPr algn="ctr">
              <a:defRPr/>
            </a:pPr>
            <a:r>
              <a:rPr lang="en-US" altLang="ja-JP" sz="1000" dirty="0">
                <a:solidFill>
                  <a:schemeClr val="bg1">
                    <a:lumMod val="50000"/>
                  </a:schemeClr>
                </a:solidFill>
                <a:latin typeface="Arial" pitchFamily="34" charset="0"/>
                <a:ea typeface="ＭＳ Ｐゴシック" pitchFamily="50" charset="-128"/>
              </a:rPr>
              <a:t>Head of delegate to ISO/TC 295 from JISC, SAMBUICHI</a:t>
            </a:r>
            <a:r>
              <a:rPr lang="en-US" altLang="ja-JP" sz="1000" dirty="0">
                <a:solidFill>
                  <a:srgbClr val="595959"/>
                </a:solidFill>
                <a:latin typeface="Arial" pitchFamily="34" charset="0"/>
                <a:ea typeface="ＭＳ Ｐゴシック" pitchFamily="50" charset="-128"/>
              </a:rPr>
              <a:t>, Nobuyuki</a:t>
            </a:r>
            <a:endParaRPr lang="ja-JP" altLang="en-US" sz="1000" dirty="0">
              <a:solidFill>
                <a:srgbClr val="595959"/>
              </a:solidFill>
              <a:latin typeface="Arial" pitchFamily="34" charset="0"/>
              <a:ea typeface="ＭＳ Ｐゴシック" pitchFamily="50" charset="-128"/>
            </a:endParaRPr>
          </a:p>
        </p:txBody>
      </p:sp>
      <p:sp>
        <p:nvSpPr>
          <p:cNvPr id="10" name="Rectangle 7"/>
          <p:cNvSpPr>
            <a:spLocks noGrp="1" noChangeArrowheads="1"/>
          </p:cNvSpPr>
          <p:nvPr>
            <p:ph type="title"/>
          </p:nvPr>
        </p:nvSpPr>
        <p:spPr bwMode="auto">
          <a:xfrm>
            <a:off x="909166" y="260450"/>
            <a:ext cx="7925392" cy="57626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de-DE" altLang="ja-JP" dirty="0"/>
              <a:t>Click to add text</a:t>
            </a:r>
          </a:p>
        </p:txBody>
      </p:sp>
      <p:pic>
        <p:nvPicPr>
          <p:cNvPr id="3" name="図 2" descr="ロゴ&#10;&#10;自動的に生成された説明">
            <a:extLst>
              <a:ext uri="{FF2B5EF4-FFF2-40B4-BE49-F238E27FC236}">
                <a16:creationId xmlns:a16="http://schemas.microsoft.com/office/drawing/2014/main" id="{480F39C5-C67C-8045-A98A-A4471829F07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09442" y="0"/>
            <a:ext cx="599724" cy="836712"/>
          </a:xfrm>
          <a:prstGeom prst="rect">
            <a:avLst/>
          </a:prstGeom>
        </p:spPr>
      </p:pic>
    </p:spTree>
    <p:extLst>
      <p:ext uri="{BB962C8B-B14F-4D97-AF65-F5344CB8AC3E}">
        <p14:creationId xmlns:p14="http://schemas.microsoft.com/office/powerpoint/2010/main" val="4247948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hf hdr="0" dt="0"/>
  <p:txStyles>
    <p:titleStyle>
      <a:lvl1pPr algn="ctr" defTabSz="914400" rtl="0" eaLnBrk="1" latinLnBrk="0" hangingPunct="1">
        <a:spcBef>
          <a:spcPct val="0"/>
        </a:spcBef>
        <a:buNone/>
        <a:defRPr kumimoji="1"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iso.org/sites/directives/current/part2/index.xhtml#_idTextAnchor11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ww.iso.org/standard/40874.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iso.org/standard/61433.html"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ambuichi.jp/?p=4165&amp;lang=en" TargetMode="External"/><Relationship Id="rId2" Type="http://schemas.openxmlformats.org/officeDocument/2006/relationships/hyperlink" Target="https://www.sambuichi.jp/?p=4279&amp;lang=en" TargetMode="External"/><Relationship Id="rId1" Type="http://schemas.openxmlformats.org/officeDocument/2006/relationships/slideLayout" Target="../slideLayouts/slideLayout2.xml"/><Relationship Id="rId5" Type="http://schemas.openxmlformats.org/officeDocument/2006/relationships/hyperlink" Target="https://www.sambuichi.jp/?p=4209&amp;lang=en" TargetMode="External"/><Relationship Id="rId4" Type="http://schemas.openxmlformats.org/officeDocument/2006/relationships/hyperlink" Target="http://www.xbrl.org/wgn/dimensions/wgn-2009-06-03/dimensions-wgn-wgn-2009-06-03.html#why-consid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2900" y="1958975"/>
            <a:ext cx="8458200" cy="1470025"/>
          </a:xfrm>
        </p:spPr>
        <p:txBody>
          <a:bodyPr/>
          <a:lstStyle/>
          <a:p>
            <a:r>
              <a:rPr kumimoji="1" lang="en-US" altLang="ja-JP" dirty="0"/>
              <a:t>New work item </a:t>
            </a:r>
            <a:r>
              <a:rPr lang="en-US" altLang="ja-JP" dirty="0"/>
              <a:t>proposal</a:t>
            </a:r>
            <a:br>
              <a:rPr lang="en-US" altLang="ja-JP" dirty="0"/>
            </a:br>
            <a:r>
              <a:rPr lang="en-US" altLang="ja-JP" sz="2400" dirty="0"/>
              <a:t>Exchange formats for the Audit Data Collection Standard: XBRL</a:t>
            </a:r>
            <a:endParaRPr kumimoji="1" lang="ja-JP" altLang="en-US" dirty="0"/>
          </a:p>
        </p:txBody>
      </p:sp>
      <p:sp>
        <p:nvSpPr>
          <p:cNvPr id="3" name="サブタイトル 2"/>
          <p:cNvSpPr>
            <a:spLocks noGrp="1"/>
          </p:cNvSpPr>
          <p:nvPr>
            <p:ph type="subTitle" idx="1"/>
          </p:nvPr>
        </p:nvSpPr>
        <p:spPr>
          <a:xfrm>
            <a:off x="0" y="3429000"/>
            <a:ext cx="9144000" cy="2209800"/>
          </a:xfrm>
        </p:spPr>
        <p:txBody>
          <a:bodyPr/>
          <a:lstStyle/>
          <a:p>
            <a:r>
              <a:rPr lang="en-US" altLang="ja-JP" sz="3600" dirty="0"/>
              <a:t>Semantic XBRL for Granular Data</a:t>
            </a:r>
          </a:p>
          <a:p>
            <a:r>
              <a:rPr kumimoji="1" lang="en-US" altLang="ja-JP" dirty="0"/>
              <a:t>SAMBUICHI, </a:t>
            </a:r>
            <a:r>
              <a:rPr lang="en-US" altLang="ja-JP" dirty="0"/>
              <a:t>Nobuyuki</a:t>
            </a:r>
          </a:p>
          <a:p>
            <a:r>
              <a:rPr lang="en-US" altLang="ja-JP" sz="1800" dirty="0"/>
              <a:t>nobuyuki@sambuichi.jp</a:t>
            </a:r>
            <a:endParaRPr lang="ja-JP" altLang="en-US" sz="1800" dirty="0"/>
          </a:p>
          <a:p>
            <a:r>
              <a:rPr lang="en-US" altLang="ja-JP" sz="1800" dirty="0"/>
              <a:t>ISO/TC 295 Audit data services</a:t>
            </a:r>
          </a:p>
          <a:p>
            <a:r>
              <a:rPr lang="en-US" altLang="ja-JP" sz="1800" dirty="0"/>
              <a:t>Head of d</a:t>
            </a:r>
            <a:r>
              <a:rPr kumimoji="1" lang="en-US" altLang="ja-JP" sz="1800" dirty="0"/>
              <a:t>elegate to ISO/TC 295 from Japanese Industrial Standards Committee (JISC) </a:t>
            </a:r>
          </a:p>
        </p:txBody>
      </p:sp>
    </p:spTree>
    <p:extLst>
      <p:ext uri="{BB962C8B-B14F-4D97-AF65-F5344CB8AC3E}">
        <p14:creationId xmlns:p14="http://schemas.microsoft.com/office/powerpoint/2010/main" val="325534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0BBF66-AAB2-DD4F-9E4B-CACAEDA6DD84}"/>
              </a:ext>
            </a:extLst>
          </p:cNvPr>
          <p:cNvSpPr>
            <a:spLocks noGrp="1"/>
          </p:cNvSpPr>
          <p:nvPr>
            <p:ph type="title"/>
          </p:nvPr>
        </p:nvSpPr>
        <p:spPr>
          <a:xfrm>
            <a:off x="899592" y="57668"/>
            <a:ext cx="7992888" cy="562074"/>
          </a:xfrm>
        </p:spPr>
        <p:txBody>
          <a:bodyPr/>
          <a:lstStyle/>
          <a:p>
            <a:pPr algn="r"/>
            <a:r>
              <a:rPr kumimoji="1" lang="en-US" altLang="ja-JP" sz="2400" dirty="0"/>
              <a:t>Conversion from e-Invoice to XBRL</a:t>
            </a:r>
            <a:endParaRPr kumimoji="1" lang="ja-JP" altLang="en-US" sz="2400"/>
          </a:p>
        </p:txBody>
      </p:sp>
      <p:pic>
        <p:nvPicPr>
          <p:cNvPr id="4" name="コンテンツ プレースホルダー 3" descr="ダイアグラム が含まれている画像&#10;&#10;自動的に生成された説明">
            <a:extLst>
              <a:ext uri="{FF2B5EF4-FFF2-40B4-BE49-F238E27FC236}">
                <a16:creationId xmlns:a16="http://schemas.microsoft.com/office/drawing/2014/main" id="{5429BF1F-3913-DC4F-A24B-DED8091BE845}"/>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993304" y="116632"/>
            <a:ext cx="5306888" cy="3816424"/>
          </a:xfrm>
          <a:prstGeom prst="rect">
            <a:avLst/>
          </a:prstGeom>
        </p:spPr>
      </p:pic>
      <p:sp>
        <p:nvSpPr>
          <p:cNvPr id="5" name="テキスト ボックス 4">
            <a:extLst>
              <a:ext uri="{FF2B5EF4-FFF2-40B4-BE49-F238E27FC236}">
                <a16:creationId xmlns:a16="http://schemas.microsoft.com/office/drawing/2014/main" id="{D2DAAE67-5C39-8A4F-9CB4-5E25B4FDDB23}"/>
              </a:ext>
            </a:extLst>
          </p:cNvPr>
          <p:cNvSpPr txBox="1"/>
          <p:nvPr/>
        </p:nvSpPr>
        <p:spPr>
          <a:xfrm>
            <a:off x="-11956" y="3861048"/>
            <a:ext cx="4572001" cy="2677656"/>
          </a:xfrm>
          <a:prstGeom prst="rect">
            <a:avLst/>
          </a:prstGeom>
          <a:noFill/>
        </p:spPr>
        <p:txBody>
          <a:bodyPr wrap="square" rtlCol="0">
            <a:spAutoFit/>
          </a:bodyPr>
          <a:lstStyle/>
          <a:p>
            <a:r>
              <a:rPr lang="ja-JP" altLang="en-US" sz="1400"/>
              <a:t>施策</a:t>
            </a:r>
            <a:r>
              <a:rPr lang="en-US" altLang="ja-JP" sz="1400" dirty="0"/>
              <a:t>1(Step 1)</a:t>
            </a:r>
          </a:p>
          <a:p>
            <a:pPr algn="just"/>
            <a:r>
              <a:rPr lang="en-US" altLang="ja-JP" sz="1400" dirty="0"/>
              <a:t>Read electronic invoice (XML) files in different syntax, namely UBL 2.1 syntax and UN/CEFACT CII syntax, into a common javascript object that represents the EN 16931-1 Core Invoice Model.</a:t>
            </a:r>
          </a:p>
          <a:p>
            <a:r>
              <a:rPr lang="en-US" altLang="ja-JP" sz="1400" dirty="0"/>
              <a:t>(1) Shell scripts (sed &amp; awk) read test data in UBL2.1 syntax and UN/CEFACT CII syntax and convert them to JSON files.</a:t>
            </a:r>
          </a:p>
          <a:p>
            <a:r>
              <a:rPr lang="en-US" altLang="ja-JP" sz="1400" dirty="0"/>
              <a:t>(2) Ingest the JSON file to memory with Javascript.</a:t>
            </a:r>
          </a:p>
          <a:p>
            <a:r>
              <a:rPr lang="en-US" altLang="ja-JP" sz="1400" dirty="0"/>
              <a:t>(3) Convert them to an EN 16931-1 core invoice model object.</a:t>
            </a:r>
          </a:p>
          <a:p>
            <a:br>
              <a:rPr lang="en-US" altLang="ja-JP" sz="1400" dirty="0"/>
            </a:br>
            <a:endParaRPr kumimoji="1" lang="ja-JP" altLang="en-US" sz="1400"/>
          </a:p>
        </p:txBody>
      </p:sp>
      <p:sp>
        <p:nvSpPr>
          <p:cNvPr id="6" name="正方形/長方形 5">
            <a:extLst>
              <a:ext uri="{FF2B5EF4-FFF2-40B4-BE49-F238E27FC236}">
                <a16:creationId xmlns:a16="http://schemas.microsoft.com/office/drawing/2014/main" id="{A2D02AE1-0074-A849-A26A-5C39F98E8EFF}"/>
              </a:ext>
            </a:extLst>
          </p:cNvPr>
          <p:cNvSpPr/>
          <p:nvPr/>
        </p:nvSpPr>
        <p:spPr>
          <a:xfrm>
            <a:off x="4560045" y="3861048"/>
            <a:ext cx="4572001" cy="2893100"/>
          </a:xfrm>
          <a:prstGeom prst="rect">
            <a:avLst/>
          </a:prstGeom>
        </p:spPr>
        <p:txBody>
          <a:bodyPr>
            <a:spAutoFit/>
          </a:bodyPr>
          <a:lstStyle/>
          <a:p>
            <a:pPr algn="just"/>
            <a:r>
              <a:rPr lang="ja-JP" altLang="en-US" sz="1400"/>
              <a:t>施策</a:t>
            </a:r>
            <a:r>
              <a:rPr lang="en-US" altLang="ja-JP" sz="1400" dirty="0"/>
              <a:t>2(Step 2)</a:t>
            </a:r>
          </a:p>
          <a:p>
            <a:pPr algn="just"/>
            <a:r>
              <a:rPr lang="en-US" altLang="ja-JP" sz="1400" dirty="0"/>
              <a:t>Output the EN 16931-1 core invoice object as an XBRL instance document. The logical relationships between items, dependencies between items, and numerical relationships (multiply the total value of detailed items by a rate). The rounded numbers are the total items, etc.) can be described with formula linkbase. </a:t>
            </a:r>
          </a:p>
          <a:p>
            <a:pPr algn="just"/>
            <a:r>
              <a:rPr lang="en-US" altLang="ja-JP" sz="1400" dirty="0"/>
              <a:t>The PoC developed two types of XBRL taxonomy, the first is simply an EN-16931-1 core invoice model and the second is defined by extending the XBRL GL vocabulary. </a:t>
            </a:r>
          </a:p>
          <a:p>
            <a:pPr algn="just"/>
            <a:r>
              <a:rPr lang="en-US" altLang="ja-JP" sz="1400" dirty="0"/>
              <a:t>XBRL GL provides general accounting-related vocabulary. Transaction data is supported in UBL and internal reports are supported in XBRL.</a:t>
            </a:r>
          </a:p>
        </p:txBody>
      </p:sp>
    </p:spTree>
    <p:extLst>
      <p:ext uri="{BB962C8B-B14F-4D97-AF65-F5344CB8AC3E}">
        <p14:creationId xmlns:p14="http://schemas.microsoft.com/office/powerpoint/2010/main" val="2009869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B066E9F-1BA4-4765-A7DD-3D3BA6C8C093}"/>
              </a:ext>
            </a:extLst>
          </p:cNvPr>
          <p:cNvSpPr txBox="1"/>
          <p:nvPr/>
        </p:nvSpPr>
        <p:spPr bwMode="auto">
          <a:xfrm>
            <a:off x="685800" y="2130425"/>
            <a:ext cx="7772400" cy="1470025"/>
          </a:xfrm>
          <a:prstGeom prst="rect">
            <a:avLst/>
          </a:prstGeom>
          <a:noFill/>
          <a:ln w="9525">
            <a:noFill/>
            <a:miter lim="800000"/>
            <a:headEnd/>
            <a:tailEnd/>
          </a:ln>
        </p:spPr>
        <p:txBody>
          <a:bodyPr vert="horz" wrap="square" lIns="0" tIns="0" rIns="0" bIns="0" numCol="1" anchor="b" anchorCtr="0" compatLnSpc="1">
            <a:prstTxWarp prst="textNoShape">
              <a:avLst/>
            </a:prstTxWarp>
            <a:normAutofit/>
          </a:bodyPr>
          <a:lstStyle/>
          <a:p>
            <a:pPr algn="ctr">
              <a:spcBef>
                <a:spcPct val="0"/>
              </a:spcBef>
              <a:spcAft>
                <a:spcPts val="600"/>
              </a:spcAft>
            </a:pPr>
            <a:r>
              <a:rPr lang="en-US" altLang="ja-JP" sz="2800" dirty="0">
                <a:solidFill>
                  <a:schemeClr val="tx1">
                    <a:lumMod val="50000"/>
                    <a:lumOff val="50000"/>
                  </a:schemeClr>
                </a:solidFill>
              </a:rPr>
              <a:t>Semantic XBRL for Granular Data</a:t>
            </a:r>
            <a:endParaRPr kumimoji="1" lang="en-US" altLang="ja-JP" sz="2800" kern="1200" dirty="0">
              <a:solidFill>
                <a:schemeClr val="tx1">
                  <a:lumMod val="50000"/>
                  <a:lumOff val="50000"/>
                </a:schemeClr>
              </a:solidFill>
              <a:latin typeface="+mj-lt"/>
              <a:ea typeface="+mj-ea"/>
              <a:cs typeface="+mj-cs"/>
            </a:endParaRPr>
          </a:p>
          <a:p>
            <a:pPr algn="ctr">
              <a:spcBef>
                <a:spcPct val="0"/>
              </a:spcBef>
              <a:spcAft>
                <a:spcPts val="600"/>
              </a:spcAft>
            </a:pPr>
            <a:r>
              <a:rPr kumimoji="1" lang="ja-JP" altLang="en-US" sz="2800" kern="1200">
                <a:latin typeface="+mj-lt"/>
                <a:ea typeface="+mj-ea"/>
                <a:cs typeface="+mj-cs"/>
              </a:rPr>
              <a:t>Semantic data modeling and syntax binding for XBRL</a:t>
            </a:r>
          </a:p>
        </p:txBody>
      </p:sp>
      <p:sp>
        <p:nvSpPr>
          <p:cNvPr id="10" name="Subtitle 2">
            <a:extLst>
              <a:ext uri="{FF2B5EF4-FFF2-40B4-BE49-F238E27FC236}">
                <a16:creationId xmlns:a16="http://schemas.microsoft.com/office/drawing/2014/main" id="{4134C1E9-D3B7-4013-A824-5228351097AC}"/>
              </a:ext>
            </a:extLst>
          </p:cNvPr>
          <p:cNvSpPr>
            <a:spLocks noGrp="1"/>
          </p:cNvSpPr>
          <p:nvPr>
            <p:ph type="subTitle" idx="1"/>
          </p:nvPr>
        </p:nvSpPr>
        <p:spPr>
          <a:xfrm>
            <a:off x="1371600" y="3886200"/>
            <a:ext cx="6400800" cy="1752600"/>
          </a:xfrm>
        </p:spPr>
        <p:txBody>
          <a:bodyPr/>
          <a:lstStyle/>
          <a:p>
            <a:pPr algn="just"/>
            <a:br>
              <a:rPr lang="en-US" altLang="ja-JP" sz="2000" dirty="0"/>
            </a:br>
            <a:endParaRPr lang="en-US" altLang="ja-JP" sz="2000" dirty="0"/>
          </a:p>
        </p:txBody>
      </p:sp>
    </p:spTree>
    <p:extLst>
      <p:ext uri="{BB962C8B-B14F-4D97-AF65-F5344CB8AC3E}">
        <p14:creationId xmlns:p14="http://schemas.microsoft.com/office/powerpoint/2010/main" val="2041861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2BC2AC-7948-428E-8E4D-A54F27BE23C1}"/>
              </a:ext>
            </a:extLst>
          </p:cNvPr>
          <p:cNvSpPr>
            <a:spLocks noGrp="1"/>
          </p:cNvSpPr>
          <p:nvPr>
            <p:ph type="title"/>
          </p:nvPr>
        </p:nvSpPr>
        <p:spPr>
          <a:xfrm>
            <a:off x="899592" y="274638"/>
            <a:ext cx="7992888" cy="562074"/>
          </a:xfrm>
        </p:spPr>
        <p:txBody>
          <a:bodyPr wrap="square" anchor="b">
            <a:normAutofit/>
          </a:bodyPr>
          <a:lstStyle/>
          <a:p>
            <a:r>
              <a:rPr kumimoji="1" lang="en-US" altLang="ja-JP" dirty="0"/>
              <a:t>1. Semantic data modeling</a:t>
            </a:r>
            <a:endParaRPr kumimoji="1" lang="ja-JP" altLang="en-US" dirty="0"/>
          </a:p>
        </p:txBody>
      </p:sp>
      <p:graphicFrame>
        <p:nvGraphicFramePr>
          <p:cNvPr id="5" name="コンテンツ プレースホルダー 2">
            <a:extLst>
              <a:ext uri="{FF2B5EF4-FFF2-40B4-BE49-F238E27FC236}">
                <a16:creationId xmlns:a16="http://schemas.microsoft.com/office/drawing/2014/main" id="{591883C2-F792-4F23-9956-96F53018DB9A}"/>
              </a:ext>
            </a:extLst>
          </p:cNvPr>
          <p:cNvGraphicFramePr>
            <a:graphicFrameLocks noGrp="1"/>
          </p:cNvGraphicFramePr>
          <p:nvPr>
            <p:ph idx="1"/>
            <p:extLst>
              <p:ext uri="{D42A27DB-BD31-4B8C-83A1-F6EECF244321}">
                <p14:modId xmlns:p14="http://schemas.microsoft.com/office/powerpoint/2010/main" val="3968324958"/>
              </p:ext>
            </p:extLst>
          </p:nvPr>
        </p:nvGraphicFramePr>
        <p:xfrm>
          <a:off x="899592" y="1196752"/>
          <a:ext cx="7992888"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2174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B9F8C2-99AC-0E49-A22E-2DA44E1BB25B}"/>
              </a:ext>
            </a:extLst>
          </p:cNvPr>
          <p:cNvSpPr>
            <a:spLocks noGrp="1"/>
          </p:cNvSpPr>
          <p:nvPr>
            <p:ph type="title"/>
          </p:nvPr>
        </p:nvSpPr>
        <p:spPr/>
        <p:txBody>
          <a:bodyPr/>
          <a:lstStyle/>
          <a:p>
            <a:r>
              <a:rPr lang="en-US" altLang="ja-JP" dirty="0"/>
              <a:t>Industry doesn’t need to reinvent the wheel</a:t>
            </a:r>
            <a:endParaRPr kumimoji="1" lang="ja-JP" altLang="en-US"/>
          </a:p>
        </p:txBody>
      </p:sp>
      <p:sp>
        <p:nvSpPr>
          <p:cNvPr id="3" name="コンテンツ プレースホルダー 2">
            <a:extLst>
              <a:ext uri="{FF2B5EF4-FFF2-40B4-BE49-F238E27FC236}">
                <a16:creationId xmlns:a16="http://schemas.microsoft.com/office/drawing/2014/main" id="{2C52654A-F0FF-9143-9A1E-0AEBD712D6F6}"/>
              </a:ext>
            </a:extLst>
          </p:cNvPr>
          <p:cNvSpPr>
            <a:spLocks noGrp="1"/>
          </p:cNvSpPr>
          <p:nvPr>
            <p:ph idx="1"/>
          </p:nvPr>
        </p:nvSpPr>
        <p:spPr>
          <a:xfrm>
            <a:off x="899592" y="3615442"/>
            <a:ext cx="7992888" cy="1973798"/>
          </a:xfrm>
        </p:spPr>
        <p:txBody>
          <a:bodyPr/>
          <a:lstStyle/>
          <a:p>
            <a:pPr algn="just">
              <a:spcBef>
                <a:spcPts val="0"/>
              </a:spcBef>
            </a:pPr>
            <a:r>
              <a:rPr lang="en-US" altLang="ja-JP" sz="1800" dirty="0"/>
              <a:t>“Trusted standards mean that </a:t>
            </a:r>
            <a:r>
              <a:rPr lang="en-US" altLang="ja-JP" sz="1800" b="1" dirty="0"/>
              <a:t>industry doesn’t need to reinvent the wheel</a:t>
            </a:r>
            <a:r>
              <a:rPr lang="en-US" altLang="ja-JP" sz="1800" dirty="0"/>
              <a:t>, that innovations will be compatible and work with existing technology, and that products and services will be trusted too. </a:t>
            </a:r>
          </a:p>
          <a:p>
            <a:pPr algn="just">
              <a:spcBef>
                <a:spcPts val="0"/>
              </a:spcBef>
            </a:pPr>
            <a:r>
              <a:rPr lang="en-US" altLang="ja-JP" sz="1800" dirty="0"/>
              <a:t>Governments use standards as trusted solutions to complement regulation, and they give peace of mind to consumers who know they are not putting themselves or their families at risk.” </a:t>
            </a:r>
          </a:p>
          <a:p>
            <a:pPr algn="just">
              <a:spcBef>
                <a:spcPts val="0"/>
              </a:spcBef>
            </a:pPr>
            <a:r>
              <a:rPr lang="en-US" altLang="ja-JP" sz="1800" dirty="0">
                <a:solidFill>
                  <a:schemeClr val="tx1">
                    <a:lumMod val="50000"/>
                    <a:lumOff val="50000"/>
                  </a:schemeClr>
                </a:solidFill>
              </a:rPr>
              <a:t>NO TRUST IN WORLD WITHOUT STANDARDS, Maria Lazarte, October 2016 (https://</a:t>
            </a:r>
            <a:r>
              <a:rPr lang="en-US" altLang="ja-JP" sz="1800" dirty="0" err="1">
                <a:solidFill>
                  <a:schemeClr val="tx1">
                    <a:lumMod val="50000"/>
                    <a:lumOff val="50000"/>
                  </a:schemeClr>
                </a:solidFill>
              </a:rPr>
              <a:t>www.iso.org</a:t>
            </a:r>
            <a:r>
              <a:rPr lang="en-US" altLang="ja-JP" sz="1800" dirty="0">
                <a:solidFill>
                  <a:schemeClr val="tx1">
                    <a:lumMod val="50000"/>
                    <a:lumOff val="50000"/>
                  </a:schemeClr>
                </a:solidFill>
              </a:rPr>
              <a:t>/news/2016/10/Ref2128.html)</a:t>
            </a:r>
            <a:endParaRPr kumimoji="1" lang="ja-JP" altLang="en-US" sz="1800" dirty="0">
              <a:solidFill>
                <a:schemeClr val="tx1">
                  <a:lumMod val="50000"/>
                  <a:lumOff val="50000"/>
                </a:schemeClr>
              </a:solidFill>
            </a:endParaRPr>
          </a:p>
        </p:txBody>
      </p:sp>
      <p:sp>
        <p:nvSpPr>
          <p:cNvPr id="4" name="テキスト ボックス 3">
            <a:extLst>
              <a:ext uri="{FF2B5EF4-FFF2-40B4-BE49-F238E27FC236}">
                <a16:creationId xmlns:a16="http://schemas.microsoft.com/office/drawing/2014/main" id="{A36018DE-25F3-DD42-9B19-E450CF41A65A}"/>
              </a:ext>
            </a:extLst>
          </p:cNvPr>
          <p:cNvSpPr txBox="1"/>
          <p:nvPr/>
        </p:nvSpPr>
        <p:spPr>
          <a:xfrm>
            <a:off x="868988" y="950639"/>
            <a:ext cx="7992888" cy="2308324"/>
          </a:xfrm>
          <a:prstGeom prst="rect">
            <a:avLst/>
          </a:prstGeom>
          <a:noFill/>
        </p:spPr>
        <p:txBody>
          <a:bodyPr wrap="square" rtlCol="0">
            <a:spAutoFit/>
          </a:bodyPr>
          <a:lstStyle/>
          <a:p>
            <a:pPr algn="just"/>
            <a:r>
              <a:rPr lang="en-US" altLang="ja-JP" b="1" dirty="0">
                <a:solidFill>
                  <a:schemeClr val="tx1">
                    <a:lumMod val="50000"/>
                    <a:lumOff val="50000"/>
                  </a:schemeClr>
                </a:solidFill>
              </a:rPr>
              <a:t>ISO/IEC Directives, Part 2 </a:t>
            </a:r>
            <a:endParaRPr lang="en-US" altLang="ja-JP" dirty="0">
              <a:solidFill>
                <a:schemeClr val="tx1">
                  <a:lumMod val="50000"/>
                  <a:lumOff val="50000"/>
                </a:schemeClr>
              </a:solidFill>
            </a:endParaRPr>
          </a:p>
          <a:p>
            <a:pPr algn="just"/>
            <a:r>
              <a:rPr lang="en-US" altLang="ja-JP" b="1" dirty="0">
                <a:solidFill>
                  <a:schemeClr val="tx1">
                    <a:lumMod val="50000"/>
                    <a:lumOff val="50000"/>
                  </a:schemeClr>
                </a:solidFill>
              </a:rPr>
              <a:t>Principles and rules for the structure and drafting of ISO and IEC documents </a:t>
            </a:r>
            <a:endParaRPr lang="en-US" altLang="ja-JP" dirty="0">
              <a:solidFill>
                <a:schemeClr val="tx1">
                  <a:lumMod val="50000"/>
                  <a:lumOff val="50000"/>
                </a:schemeClr>
              </a:solidFill>
            </a:endParaRPr>
          </a:p>
          <a:p>
            <a:pPr algn="just"/>
            <a:r>
              <a:rPr lang="en-US" altLang="ja-JP" sz="2400" dirty="0"/>
              <a:t>5.7 Avoidance of duplication and unnecessary deviations </a:t>
            </a:r>
          </a:p>
          <a:p>
            <a:pPr algn="just"/>
            <a:r>
              <a:rPr lang="en-US" altLang="ja-JP" dirty="0"/>
              <a:t>Before standardizing any item or subject</a:t>
            </a:r>
            <a:r>
              <a:rPr lang="en-US" altLang="ja-JP" sz="2400" dirty="0"/>
              <a:t>, </a:t>
            </a:r>
            <a:r>
              <a:rPr lang="en-US" altLang="ja-JP" sz="2400" b="1" dirty="0"/>
              <a:t>the writer shall determine whether an applicable standard already exists</a:t>
            </a:r>
            <a:r>
              <a:rPr lang="en-US" altLang="ja-JP" sz="2400" dirty="0"/>
              <a:t>. </a:t>
            </a:r>
            <a:r>
              <a:rPr lang="en-US" altLang="ja-JP" dirty="0"/>
              <a:t>If it is necessary to invoke a requirement that appears elsewhere, this should be done by reference, not by repetition – see </a:t>
            </a:r>
            <a:r>
              <a:rPr lang="en-US" altLang="ja-JP" dirty="0">
                <a:hlinkClick r:id="rId2"/>
              </a:rPr>
              <a:t>Clause 10</a:t>
            </a:r>
            <a:r>
              <a:rPr lang="en-US" altLang="ja-JP" dirty="0"/>
              <a:t>.</a:t>
            </a:r>
            <a:endParaRPr kumimoji="1" lang="ja-JP" altLang="en-US" dirty="0"/>
          </a:p>
        </p:txBody>
      </p:sp>
    </p:spTree>
    <p:extLst>
      <p:ext uri="{BB962C8B-B14F-4D97-AF65-F5344CB8AC3E}">
        <p14:creationId xmlns:p14="http://schemas.microsoft.com/office/powerpoint/2010/main" val="3962817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B9F8C2-99AC-0E49-A22E-2DA44E1BB25B}"/>
              </a:ext>
            </a:extLst>
          </p:cNvPr>
          <p:cNvSpPr>
            <a:spLocks noGrp="1"/>
          </p:cNvSpPr>
          <p:nvPr>
            <p:ph type="title"/>
          </p:nvPr>
        </p:nvSpPr>
        <p:spPr/>
        <p:txBody>
          <a:bodyPr/>
          <a:lstStyle/>
          <a:p>
            <a:r>
              <a:rPr lang="en-US" altLang="ja-JP" dirty="0"/>
              <a:t>Reference standard</a:t>
            </a:r>
            <a:endParaRPr kumimoji="1" lang="ja-JP" altLang="en-US" dirty="0"/>
          </a:p>
        </p:txBody>
      </p:sp>
      <p:sp>
        <p:nvSpPr>
          <p:cNvPr id="5" name="正方形/長方形 4">
            <a:extLst>
              <a:ext uri="{FF2B5EF4-FFF2-40B4-BE49-F238E27FC236}">
                <a16:creationId xmlns:a16="http://schemas.microsoft.com/office/drawing/2014/main" id="{8B4AC345-F57F-1641-B36E-B0AAFACC4CEC}"/>
              </a:ext>
            </a:extLst>
          </p:cNvPr>
          <p:cNvSpPr/>
          <p:nvPr/>
        </p:nvSpPr>
        <p:spPr>
          <a:xfrm>
            <a:off x="899590" y="4055598"/>
            <a:ext cx="7992887" cy="584775"/>
          </a:xfrm>
          <a:prstGeom prst="rect">
            <a:avLst/>
          </a:prstGeom>
        </p:spPr>
        <p:txBody>
          <a:bodyPr wrap="square">
            <a:spAutoFit/>
          </a:bodyPr>
          <a:lstStyle/>
          <a:p>
            <a:r>
              <a:rPr lang="en-US" altLang="ja-JP" sz="1600" b="1" cap="all" dirty="0">
                <a:solidFill>
                  <a:srgbClr val="333333"/>
                </a:solidFill>
              </a:rPr>
              <a:t>ISO 15000-5:2014 </a:t>
            </a:r>
            <a:r>
              <a:rPr lang="en-US" altLang="ja-JP" sz="1600" dirty="0">
                <a:solidFill>
                  <a:srgbClr val="333333"/>
                </a:solidFill>
              </a:rPr>
              <a:t>Electronic Business Extensible Markup Language (ebXML) — Part 5: </a:t>
            </a:r>
          </a:p>
          <a:p>
            <a:r>
              <a:rPr lang="en-US" altLang="ja-JP" sz="1600" dirty="0">
                <a:solidFill>
                  <a:srgbClr val="333333"/>
                </a:solidFill>
              </a:rPr>
              <a:t>Core Components Specification (CCS)</a:t>
            </a:r>
            <a:endParaRPr lang="en-US" altLang="ja-JP" sz="1600" i="0" dirty="0">
              <a:solidFill>
                <a:srgbClr val="333333"/>
              </a:solidFill>
              <a:effectLst/>
            </a:endParaRPr>
          </a:p>
        </p:txBody>
      </p:sp>
      <p:sp>
        <p:nvSpPr>
          <p:cNvPr id="6" name="正方形/長方形 5">
            <a:extLst>
              <a:ext uri="{FF2B5EF4-FFF2-40B4-BE49-F238E27FC236}">
                <a16:creationId xmlns:a16="http://schemas.microsoft.com/office/drawing/2014/main" id="{71ADBF68-E0C8-EC42-86A2-3D23485A781F}"/>
              </a:ext>
            </a:extLst>
          </p:cNvPr>
          <p:cNvSpPr/>
          <p:nvPr/>
        </p:nvSpPr>
        <p:spPr>
          <a:xfrm>
            <a:off x="899591" y="4931880"/>
            <a:ext cx="7920000" cy="584775"/>
          </a:xfrm>
          <a:prstGeom prst="rect">
            <a:avLst/>
          </a:prstGeom>
        </p:spPr>
        <p:txBody>
          <a:bodyPr wrap="square">
            <a:spAutoFit/>
          </a:bodyPr>
          <a:lstStyle/>
          <a:p>
            <a:r>
              <a:rPr lang="en-US" altLang="ja-JP" sz="1600" b="1" cap="all" dirty="0">
                <a:solidFill>
                  <a:srgbClr val="333333"/>
                </a:solidFill>
              </a:rPr>
              <a:t>ISO/IEC 19845:2015 </a:t>
            </a:r>
            <a:r>
              <a:rPr lang="en-US" altLang="ja-JP" sz="1600" dirty="0">
                <a:solidFill>
                  <a:srgbClr val="333333"/>
                </a:solidFill>
              </a:rPr>
              <a:t>Information technology — Universal business language version 2.1 (UBL v2.1)</a:t>
            </a:r>
            <a:endParaRPr lang="en-US" altLang="ja-JP" sz="1600" i="0" dirty="0">
              <a:solidFill>
                <a:srgbClr val="333333"/>
              </a:solidFill>
              <a:effectLst/>
            </a:endParaRPr>
          </a:p>
        </p:txBody>
      </p:sp>
      <p:sp>
        <p:nvSpPr>
          <p:cNvPr id="7" name="テキスト ボックス 6">
            <a:extLst>
              <a:ext uri="{FF2B5EF4-FFF2-40B4-BE49-F238E27FC236}">
                <a16:creationId xmlns:a16="http://schemas.microsoft.com/office/drawing/2014/main" id="{52B48B5F-B12D-7141-B388-18D269CC82E6}"/>
              </a:ext>
            </a:extLst>
          </p:cNvPr>
          <p:cNvSpPr txBox="1"/>
          <p:nvPr/>
        </p:nvSpPr>
        <p:spPr>
          <a:xfrm>
            <a:off x="917093" y="5808166"/>
            <a:ext cx="7920000" cy="1077218"/>
          </a:xfrm>
          <a:prstGeom prst="rect">
            <a:avLst/>
          </a:prstGeom>
          <a:noFill/>
        </p:spPr>
        <p:txBody>
          <a:bodyPr wrap="square" rtlCol="0">
            <a:spAutoFit/>
          </a:bodyPr>
          <a:lstStyle/>
          <a:p>
            <a:r>
              <a:rPr lang="en-US" altLang="ja-JP" sz="1600" b="1" dirty="0">
                <a:solidFill>
                  <a:srgbClr val="333333"/>
                </a:solidFill>
              </a:rPr>
              <a:t>CEN EN 16931-1:2017+A1:2019 </a:t>
            </a:r>
            <a:r>
              <a:rPr lang="en-US" altLang="ja-JP" sz="1600" dirty="0">
                <a:solidFill>
                  <a:srgbClr val="333333"/>
                </a:solidFill>
              </a:rPr>
              <a:t>Electronic invoicing - Part 1: Semantic data model of the core elements of an electronic invoice</a:t>
            </a:r>
          </a:p>
          <a:p>
            <a:r>
              <a:rPr lang="en-US" altLang="ja-JP" sz="1600" b="1" dirty="0">
                <a:solidFill>
                  <a:srgbClr val="333333"/>
                </a:solidFill>
              </a:rPr>
              <a:t>CEN/TS 16931-3-2:2020 </a:t>
            </a:r>
            <a:r>
              <a:rPr lang="en-US" altLang="ja-JP" sz="1600" dirty="0">
                <a:solidFill>
                  <a:srgbClr val="333333"/>
                </a:solidFill>
              </a:rPr>
              <a:t>Electronic invoicing - Part 3-2: Syntax binding for ISO/IEC 19845 (UBL 2.1) invoice and credit note</a:t>
            </a:r>
            <a:endParaRPr lang="ja-JP" altLang="en-US" sz="1600">
              <a:solidFill>
                <a:srgbClr val="333333"/>
              </a:solidFill>
            </a:endParaRPr>
          </a:p>
        </p:txBody>
      </p:sp>
      <p:sp>
        <p:nvSpPr>
          <p:cNvPr id="9" name="四角形: 角を丸くする 8">
            <a:extLst>
              <a:ext uri="{FF2B5EF4-FFF2-40B4-BE49-F238E27FC236}">
                <a16:creationId xmlns:a16="http://schemas.microsoft.com/office/drawing/2014/main" id="{1CBF692F-F6CF-410B-93B7-88A7322250C3}"/>
              </a:ext>
            </a:extLst>
          </p:cNvPr>
          <p:cNvSpPr/>
          <p:nvPr/>
        </p:nvSpPr>
        <p:spPr>
          <a:xfrm>
            <a:off x="948142" y="2686873"/>
            <a:ext cx="7920000" cy="40599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t>Semantic datatypes</a:t>
            </a:r>
          </a:p>
        </p:txBody>
      </p:sp>
      <p:sp>
        <p:nvSpPr>
          <p:cNvPr id="10" name="四角形: 角を丸くする 9">
            <a:extLst>
              <a:ext uri="{FF2B5EF4-FFF2-40B4-BE49-F238E27FC236}">
                <a16:creationId xmlns:a16="http://schemas.microsoft.com/office/drawing/2014/main" id="{23CF69EA-8359-42D8-8784-A5F2F359D914}"/>
              </a:ext>
            </a:extLst>
          </p:cNvPr>
          <p:cNvSpPr/>
          <p:nvPr/>
        </p:nvSpPr>
        <p:spPr>
          <a:xfrm>
            <a:off x="948142" y="5459411"/>
            <a:ext cx="7920000" cy="40599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1" lang="en-US" altLang="ja-JP" sz="2400" dirty="0"/>
              <a:t>Business controls and audit trails</a:t>
            </a:r>
            <a:endParaRPr lang="en-US" altLang="ja-JP" sz="2400" dirty="0"/>
          </a:p>
        </p:txBody>
      </p:sp>
      <p:sp>
        <p:nvSpPr>
          <p:cNvPr id="11" name="四角形: 角を丸くする 10">
            <a:extLst>
              <a:ext uri="{FF2B5EF4-FFF2-40B4-BE49-F238E27FC236}">
                <a16:creationId xmlns:a16="http://schemas.microsoft.com/office/drawing/2014/main" id="{3A7B83F5-DE89-4CC9-BBF5-545DEBE7BAEA}"/>
              </a:ext>
            </a:extLst>
          </p:cNvPr>
          <p:cNvSpPr/>
          <p:nvPr/>
        </p:nvSpPr>
        <p:spPr>
          <a:xfrm>
            <a:off x="948142" y="4583129"/>
            <a:ext cx="7920000" cy="40599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1" lang="en-US" altLang="ja-JP" sz="2400" dirty="0"/>
              <a:t>Business processes</a:t>
            </a:r>
            <a:endParaRPr kumimoji="1" lang="ja-JP" altLang="en-US" sz="2400" dirty="0"/>
          </a:p>
        </p:txBody>
      </p:sp>
      <p:sp>
        <p:nvSpPr>
          <p:cNvPr id="12" name="テキスト ボックス 11">
            <a:extLst>
              <a:ext uri="{FF2B5EF4-FFF2-40B4-BE49-F238E27FC236}">
                <a16:creationId xmlns:a16="http://schemas.microsoft.com/office/drawing/2014/main" id="{B4E0D1E2-E189-524A-A454-5F1DDC03E1D2}"/>
              </a:ext>
            </a:extLst>
          </p:cNvPr>
          <p:cNvSpPr txBox="1"/>
          <p:nvPr/>
        </p:nvSpPr>
        <p:spPr>
          <a:xfrm>
            <a:off x="899591" y="1666899"/>
            <a:ext cx="7920000" cy="1077218"/>
          </a:xfrm>
          <a:prstGeom prst="rect">
            <a:avLst/>
          </a:prstGeom>
          <a:noFill/>
        </p:spPr>
        <p:txBody>
          <a:bodyPr wrap="square" rtlCol="0">
            <a:spAutoFit/>
          </a:bodyPr>
          <a:lstStyle/>
          <a:p>
            <a:pPr fontAlgn="b"/>
            <a:r>
              <a:rPr lang="en-US" altLang="ja-JP" sz="1600" b="1" dirty="0"/>
              <a:t>ISO/IEC 19505-1:2012 </a:t>
            </a:r>
            <a:r>
              <a:rPr lang="en-US" altLang="ja-JP" sz="1600" dirty="0"/>
              <a:t>Information technology — Object Management Group Unified Modeling Language (OMG UML) — Part 1: Infrastructure</a:t>
            </a:r>
          </a:p>
          <a:p>
            <a:pPr fontAlgn="b"/>
            <a:r>
              <a:rPr lang="en-US" altLang="ja-JP" sz="1600" b="1" dirty="0"/>
              <a:t>ISO/IEC 19505-2:2012 </a:t>
            </a:r>
            <a:r>
              <a:rPr lang="en-US" altLang="ja-JP" sz="1600" dirty="0"/>
              <a:t>Information technology — Object Management Group Unified Modeling Language (OMG UML) — Part 2: Superstructure</a:t>
            </a:r>
            <a:endParaRPr kumimoji="1" lang="ja-JP" altLang="en-US" sz="1600" dirty="0"/>
          </a:p>
        </p:txBody>
      </p:sp>
      <p:sp>
        <p:nvSpPr>
          <p:cNvPr id="13" name="四角形: 角を丸くする 8">
            <a:extLst>
              <a:ext uri="{FF2B5EF4-FFF2-40B4-BE49-F238E27FC236}">
                <a16:creationId xmlns:a16="http://schemas.microsoft.com/office/drawing/2014/main" id="{C3BF41F6-5465-7C42-9681-9CBEEA9078CA}"/>
              </a:ext>
            </a:extLst>
          </p:cNvPr>
          <p:cNvSpPr/>
          <p:nvPr/>
        </p:nvSpPr>
        <p:spPr>
          <a:xfrm>
            <a:off x="899591" y="836712"/>
            <a:ext cx="7920000" cy="40599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ja-JP" sz="2400" dirty="0"/>
              <a:t>Business parties involved and their roles and relationships</a:t>
            </a:r>
          </a:p>
        </p:txBody>
      </p:sp>
      <p:sp>
        <p:nvSpPr>
          <p:cNvPr id="14" name="四角形: 角を丸くする 8">
            <a:extLst>
              <a:ext uri="{FF2B5EF4-FFF2-40B4-BE49-F238E27FC236}">
                <a16:creationId xmlns:a16="http://schemas.microsoft.com/office/drawing/2014/main" id="{B2FC01E0-126A-004D-8489-6A4720CCDFF1}"/>
              </a:ext>
            </a:extLst>
          </p:cNvPr>
          <p:cNvSpPr/>
          <p:nvPr/>
        </p:nvSpPr>
        <p:spPr>
          <a:xfrm>
            <a:off x="899591" y="1318148"/>
            <a:ext cx="7920000" cy="40599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ja-JP" sz="2400" dirty="0"/>
              <a:t>Employee roles and activities</a:t>
            </a:r>
          </a:p>
        </p:txBody>
      </p:sp>
      <p:sp>
        <p:nvSpPr>
          <p:cNvPr id="16" name="テキスト ボックス 15">
            <a:extLst>
              <a:ext uri="{FF2B5EF4-FFF2-40B4-BE49-F238E27FC236}">
                <a16:creationId xmlns:a16="http://schemas.microsoft.com/office/drawing/2014/main" id="{10FAD449-2E53-594C-9EBA-AABE396BB2BC}"/>
              </a:ext>
            </a:extLst>
          </p:cNvPr>
          <p:cNvSpPr txBox="1"/>
          <p:nvPr/>
        </p:nvSpPr>
        <p:spPr>
          <a:xfrm>
            <a:off x="880235" y="3035624"/>
            <a:ext cx="7920000" cy="1077218"/>
          </a:xfrm>
          <a:prstGeom prst="rect">
            <a:avLst/>
          </a:prstGeom>
          <a:noFill/>
        </p:spPr>
        <p:txBody>
          <a:bodyPr wrap="square" rtlCol="0">
            <a:spAutoFit/>
          </a:bodyPr>
          <a:lstStyle/>
          <a:p>
            <a:pPr fontAlgn="b"/>
            <a:r>
              <a:rPr lang="en-US" altLang="ja-JP" sz="1600" b="1" dirty="0"/>
              <a:t>ISO/IEC 11179-4:2004 </a:t>
            </a:r>
            <a:r>
              <a:rPr lang="en-US" altLang="ja-JP" sz="1600" dirty="0"/>
              <a:t>Information technology — Metadata registries (MDR) — Part 4: Formulation of data definitions</a:t>
            </a:r>
          </a:p>
          <a:p>
            <a:pPr fontAlgn="b"/>
            <a:r>
              <a:rPr lang="en-US" altLang="ja-JP" sz="1600" b="1" dirty="0"/>
              <a:t>ISO/IEC 11179-5:2015 </a:t>
            </a:r>
            <a:r>
              <a:rPr lang="en-US" altLang="ja-JP" sz="1600" dirty="0"/>
              <a:t>Information technology — Metadata registries (MDR) — Part 5: Naming principles</a:t>
            </a:r>
          </a:p>
        </p:txBody>
      </p:sp>
    </p:spTree>
    <p:extLst>
      <p:ext uri="{BB962C8B-B14F-4D97-AF65-F5344CB8AC3E}">
        <p14:creationId xmlns:p14="http://schemas.microsoft.com/office/powerpoint/2010/main" val="1067838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452E5A-D80E-5E43-880C-0ED477E96631}"/>
              </a:ext>
            </a:extLst>
          </p:cNvPr>
          <p:cNvSpPr>
            <a:spLocks noGrp="1"/>
          </p:cNvSpPr>
          <p:nvPr>
            <p:ph type="title"/>
          </p:nvPr>
        </p:nvSpPr>
        <p:spPr/>
        <p:txBody>
          <a:bodyPr/>
          <a:lstStyle/>
          <a:p>
            <a:r>
              <a:rPr kumimoji="1" lang="en-US" altLang="ja-JP" dirty="0"/>
              <a:t>XBRL Specifications</a:t>
            </a:r>
            <a:endParaRPr kumimoji="1" lang="ja-JP" altLang="en-US" dirty="0"/>
          </a:p>
        </p:txBody>
      </p:sp>
      <p:sp>
        <p:nvSpPr>
          <p:cNvPr id="3" name="コンテンツ プレースホルダー 2">
            <a:extLst>
              <a:ext uri="{FF2B5EF4-FFF2-40B4-BE49-F238E27FC236}">
                <a16:creationId xmlns:a16="http://schemas.microsoft.com/office/drawing/2014/main" id="{02431761-4504-6F44-A50D-9F708A0F9EA9}"/>
              </a:ext>
            </a:extLst>
          </p:cNvPr>
          <p:cNvSpPr>
            <a:spLocks noGrp="1"/>
          </p:cNvSpPr>
          <p:nvPr>
            <p:ph idx="1"/>
          </p:nvPr>
        </p:nvSpPr>
        <p:spPr>
          <a:xfrm>
            <a:off x="262470" y="836712"/>
            <a:ext cx="4309529" cy="5400600"/>
          </a:xfrm>
        </p:spPr>
        <p:txBody>
          <a:bodyPr/>
          <a:lstStyle/>
          <a:p>
            <a:pPr fontAlgn="base"/>
            <a:r>
              <a:rPr lang="en-US" altLang="ja-JP" sz="1400" dirty="0"/>
              <a:t>An XBRL taxonomy defines the reporting concepts that may be used in instance documents and can also provide a wide range of structured meta-data about the concepts and how they should be used. Meta-data that can be defined using the core specifications include:</a:t>
            </a:r>
          </a:p>
          <a:p>
            <a:pPr fontAlgn="base"/>
            <a:r>
              <a:rPr lang="en-US" altLang="ja-JP" b="1" dirty="0"/>
              <a:t>Labels</a:t>
            </a:r>
            <a:r>
              <a:rPr lang="en-US" altLang="ja-JP" sz="1400" dirty="0"/>
              <a:t> Taxonomies can provide a variety of different labels. For example, "standard labels" provide a general- purpose label for a concept, whereas "documentation labels" can provide a more verbose description defining the purpose of the concept. All labels can be provided in multiple languages.</a:t>
            </a:r>
          </a:p>
          <a:p>
            <a:pPr fontAlgn="base"/>
            <a:r>
              <a:rPr lang="en-US" altLang="ja-JP" b="1" dirty="0"/>
              <a:t>References</a:t>
            </a:r>
            <a:r>
              <a:rPr lang="en-US" altLang="ja-JP" sz="1400" b="1" dirty="0"/>
              <a:t> </a:t>
            </a:r>
            <a:r>
              <a:rPr lang="en-US" altLang="ja-JP" sz="1400" dirty="0"/>
              <a:t>References provide structured meta-data, which can be used to provide links to authoritative reference material containing concept definitions.</a:t>
            </a:r>
          </a:p>
          <a:p>
            <a:pPr fontAlgn="base"/>
            <a:r>
              <a:rPr lang="en-US" altLang="ja-JP" b="1" dirty="0"/>
              <a:t>Hierarchies</a:t>
            </a:r>
            <a:r>
              <a:rPr lang="en-US" altLang="ja-JP" sz="1400" dirty="0"/>
              <a:t> Concepts can be arranged into hierarchies that provide an organized presentation of concepts in the taxonomy (presentation relationships) or that capture certain arithmetic relationships between them (calculation relationships).</a:t>
            </a:r>
          </a:p>
          <a:p>
            <a:pPr fontAlgn="base"/>
            <a:r>
              <a:rPr lang="en-US" altLang="ja-JP" b="1" dirty="0"/>
              <a:t>Dimensions</a:t>
            </a:r>
            <a:r>
              <a:rPr lang="en-US" altLang="ja-JP" sz="1400" dirty="0"/>
              <a:t> Taxonomies can use the specification to define hierarchies of dimensions that can be associated with concepts in order to report multi-dimensional data. Meta-data is primarily contained in linkbases, which form part of the taxonomy:</a:t>
            </a:r>
          </a:p>
        </p:txBody>
      </p:sp>
      <p:sp>
        <p:nvSpPr>
          <p:cNvPr id="5" name="コンテンツ プレースホルダー 2">
            <a:extLst>
              <a:ext uri="{FF2B5EF4-FFF2-40B4-BE49-F238E27FC236}">
                <a16:creationId xmlns:a16="http://schemas.microsoft.com/office/drawing/2014/main" id="{72B12D3B-1DE4-F941-8EC7-F6A8A3E5A2C7}"/>
              </a:ext>
            </a:extLst>
          </p:cNvPr>
          <p:cNvSpPr txBox="1">
            <a:spLocks/>
          </p:cNvSpPr>
          <p:nvPr/>
        </p:nvSpPr>
        <p:spPr>
          <a:xfrm>
            <a:off x="4571999" y="836712"/>
            <a:ext cx="4309529" cy="5400600"/>
          </a:xfrm>
          <a:prstGeom prst="rect">
            <a:avLst/>
          </a:prstGeom>
        </p:spPr>
        <p:txBody>
          <a:bodyPr/>
          <a:lstStyle>
            <a:lvl1pPr marL="0" indent="0" algn="l" defTabSz="914400" rtl="0" eaLnBrk="1" latinLnBrk="0" hangingPunct="1">
              <a:spcBef>
                <a:spcPct val="20000"/>
              </a:spcBef>
              <a:buFontTx/>
              <a:buNone/>
              <a:defRPr kumimoji="1"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fontAlgn="base"/>
            <a:r>
              <a:rPr lang="en-US" altLang="ja-JP" b="1" dirty="0"/>
              <a:t>Linkbase</a:t>
            </a:r>
            <a:r>
              <a:rPr lang="en-US" altLang="ja-JP" sz="1400" dirty="0"/>
              <a:t> A linkbase is an XML document that defines relationships using the W3C's XLink standard. Relationships are typically between concepts and other concepts, or between concepts and other resources such as labels. A number of additional specifications have been developed in order to further enhance the ability of XBRL to define and manage reporting requirements.</a:t>
            </a:r>
          </a:p>
          <a:p>
            <a:pPr fontAlgn="base"/>
            <a:r>
              <a:rPr lang="en-US" altLang="ja-JP" b="1" dirty="0">
                <a:solidFill>
                  <a:schemeClr val="tx2">
                    <a:lumMod val="60000"/>
                    <a:lumOff val="40000"/>
                  </a:schemeClr>
                </a:solidFill>
              </a:rPr>
              <a:t>Internationalization and Translations</a:t>
            </a:r>
          </a:p>
          <a:p>
            <a:pPr fontAlgn="base"/>
            <a:r>
              <a:rPr lang="en-US" altLang="ja-JP" sz="1400" dirty="0"/>
              <a:t>XBRL is an international standard and has been designed from the outset to support multiple languages and localized characters. All components in XBRL can be labelled in multiple languages, and the use of the linkbase mechanism makes it easy for third parties to define their own translations of taxonomies</a:t>
            </a:r>
          </a:p>
          <a:p>
            <a:pPr fontAlgn="base"/>
            <a:r>
              <a:rPr lang="en-US" altLang="ja-JP" b="1" dirty="0">
                <a:solidFill>
                  <a:srgbClr val="FF0000"/>
                </a:solidFill>
              </a:rPr>
              <a:t>Business rules validation</a:t>
            </a:r>
          </a:p>
          <a:p>
            <a:pPr fontAlgn="base"/>
            <a:r>
              <a:rPr lang="en-US" altLang="ja-JP" sz="1400" dirty="0"/>
              <a:t>Reporting requirements often translate into business rules to which all reports are expected to conform. XBRL makes it possible for many of these rules to be defined and published in a standard format.</a:t>
            </a:r>
          </a:p>
        </p:txBody>
      </p:sp>
      <p:sp>
        <p:nvSpPr>
          <p:cNvPr id="6" name="テキスト ボックス 5">
            <a:extLst>
              <a:ext uri="{FF2B5EF4-FFF2-40B4-BE49-F238E27FC236}">
                <a16:creationId xmlns:a16="http://schemas.microsoft.com/office/drawing/2014/main" id="{9E3A5BA4-9360-3942-A0A6-BB122867BE3F}"/>
              </a:ext>
            </a:extLst>
          </p:cNvPr>
          <p:cNvSpPr txBox="1"/>
          <p:nvPr/>
        </p:nvSpPr>
        <p:spPr>
          <a:xfrm>
            <a:off x="4564460" y="6018180"/>
            <a:ext cx="4523482" cy="584775"/>
          </a:xfrm>
          <a:prstGeom prst="rect">
            <a:avLst/>
          </a:prstGeom>
          <a:noFill/>
        </p:spPr>
        <p:txBody>
          <a:bodyPr wrap="none" rtlCol="0">
            <a:spAutoFit/>
          </a:bodyPr>
          <a:lstStyle/>
          <a:p>
            <a:pPr fontAlgn="base"/>
            <a:r>
              <a:rPr kumimoji="1" lang="en-US" altLang="ja-JP" sz="1400" dirty="0"/>
              <a:t>Source: </a:t>
            </a:r>
            <a:r>
              <a:rPr lang="en-US" altLang="ja-JP" dirty="0"/>
              <a:t>Defining Reporting Requirements</a:t>
            </a:r>
          </a:p>
          <a:p>
            <a:r>
              <a:rPr lang="en-US" altLang="ja-JP" sz="1400" dirty="0"/>
              <a:t>https://</a:t>
            </a:r>
            <a:r>
              <a:rPr lang="en-US" altLang="ja-JP" sz="1400" dirty="0" err="1"/>
              <a:t>specifications.xbrl.org</a:t>
            </a:r>
            <a:r>
              <a:rPr lang="en-US" altLang="ja-JP" sz="1400" dirty="0"/>
              <a:t>/reporting-</a:t>
            </a:r>
            <a:r>
              <a:rPr lang="en-US" altLang="ja-JP" sz="1400" dirty="0" err="1"/>
              <a:t>requirements.html</a:t>
            </a:r>
            <a:endParaRPr kumimoji="1" lang="ja-JP" altLang="en-US" sz="1400"/>
          </a:p>
        </p:txBody>
      </p:sp>
    </p:spTree>
    <p:extLst>
      <p:ext uri="{BB962C8B-B14F-4D97-AF65-F5344CB8AC3E}">
        <p14:creationId xmlns:p14="http://schemas.microsoft.com/office/powerpoint/2010/main" val="875565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C69A8F-CD49-49EC-AEE2-B3B763F92F8A}"/>
              </a:ext>
            </a:extLst>
          </p:cNvPr>
          <p:cNvSpPr>
            <a:spLocks noGrp="1"/>
          </p:cNvSpPr>
          <p:nvPr>
            <p:ph type="title"/>
          </p:nvPr>
        </p:nvSpPr>
        <p:spPr/>
        <p:txBody>
          <a:bodyPr/>
          <a:lstStyle/>
          <a:p>
            <a:r>
              <a:rPr kumimoji="1" lang="en-US" altLang="ja-JP" dirty="0"/>
              <a:t>Semantic data modeling based on </a:t>
            </a:r>
            <a:r>
              <a:rPr kumimoji="1" lang="en-US" altLang="ja-JP" b="1" dirty="0"/>
              <a:t>ISO 15000-5</a:t>
            </a:r>
            <a:br>
              <a:rPr kumimoji="1" lang="en-US" altLang="ja-JP" dirty="0"/>
            </a:br>
            <a:r>
              <a:rPr kumimoji="1" lang="en-US" altLang="ja-JP" dirty="0"/>
              <a:t>The Core Component</a:t>
            </a:r>
            <a:endParaRPr kumimoji="1" lang="ja-JP" altLang="en-US" dirty="0"/>
          </a:p>
        </p:txBody>
      </p:sp>
      <p:sp>
        <p:nvSpPr>
          <p:cNvPr id="5" name="テキスト ボックス 4">
            <a:extLst>
              <a:ext uri="{FF2B5EF4-FFF2-40B4-BE49-F238E27FC236}">
                <a16:creationId xmlns:a16="http://schemas.microsoft.com/office/drawing/2014/main" id="{A14B2E7F-E876-4567-BBA0-BEC5B6693D65}"/>
              </a:ext>
            </a:extLst>
          </p:cNvPr>
          <p:cNvSpPr txBox="1"/>
          <p:nvPr/>
        </p:nvSpPr>
        <p:spPr>
          <a:xfrm>
            <a:off x="179512" y="846579"/>
            <a:ext cx="8568952" cy="1323439"/>
          </a:xfrm>
          <a:prstGeom prst="rect">
            <a:avLst/>
          </a:prstGeom>
          <a:noFill/>
        </p:spPr>
        <p:txBody>
          <a:bodyPr wrap="square">
            <a:spAutoFit/>
          </a:bodyPr>
          <a:lstStyle/>
          <a:p>
            <a:r>
              <a:rPr lang="en-US" altLang="ja-JP" sz="1600" b="0" i="0" dirty="0">
                <a:solidFill>
                  <a:srgbClr val="444444"/>
                </a:solidFill>
                <a:effectLst/>
                <a:latin typeface="Helvetica Neue"/>
              </a:rPr>
              <a:t>We are currently investigating other standards to clarify the data architecture of the audit data collection (ADC). </a:t>
            </a:r>
          </a:p>
          <a:p>
            <a:r>
              <a:rPr lang="en-US" altLang="ja-JP" sz="1600" b="0" i="0" dirty="0">
                <a:solidFill>
                  <a:srgbClr val="444444"/>
                </a:solidFill>
                <a:effectLst/>
                <a:latin typeface="Helvetica Neue"/>
              </a:rPr>
              <a:t>The goal is to define an ADC semantic data model based on the Core Components Specification (CCS) defined in </a:t>
            </a:r>
            <a:r>
              <a:rPr lang="en-US" altLang="ja-JP" sz="1600" b="1" i="0" dirty="0">
                <a:solidFill>
                  <a:srgbClr val="444444"/>
                </a:solidFill>
                <a:effectLst/>
                <a:latin typeface="Helvetica Neue"/>
              </a:rPr>
              <a:t>ISO 15000-5 </a:t>
            </a:r>
            <a:r>
              <a:rPr lang="en-US" altLang="ja-JP" sz="1600" b="0" i="0" dirty="0">
                <a:solidFill>
                  <a:srgbClr val="444444"/>
                </a:solidFill>
                <a:effectLst/>
                <a:latin typeface="Helvetica Neue"/>
              </a:rPr>
              <a:t>Electronic Business Extensible Markup Language (ebXML) — Part 5: Core Components Specification (CCS).</a:t>
            </a:r>
            <a:endParaRPr lang="ja-JP" altLang="en-US" sz="1600" dirty="0"/>
          </a:p>
        </p:txBody>
      </p:sp>
      <p:sp>
        <p:nvSpPr>
          <p:cNvPr id="14" name="テキスト ボックス 13">
            <a:extLst>
              <a:ext uri="{FF2B5EF4-FFF2-40B4-BE49-F238E27FC236}">
                <a16:creationId xmlns:a16="http://schemas.microsoft.com/office/drawing/2014/main" id="{943EF78A-8C64-4F26-AA76-8D22754341F5}"/>
              </a:ext>
            </a:extLst>
          </p:cNvPr>
          <p:cNvSpPr txBox="1"/>
          <p:nvPr/>
        </p:nvSpPr>
        <p:spPr>
          <a:xfrm>
            <a:off x="179513" y="2170018"/>
            <a:ext cx="5976663" cy="2339102"/>
          </a:xfrm>
          <a:prstGeom prst="rect">
            <a:avLst/>
          </a:prstGeom>
          <a:noFill/>
        </p:spPr>
        <p:txBody>
          <a:bodyPr wrap="square">
            <a:spAutoFit/>
          </a:bodyPr>
          <a:lstStyle/>
          <a:p>
            <a:r>
              <a:rPr lang="en-US" altLang="ja-JP" b="1" dirty="0"/>
              <a:t>Key Core Component Concepts</a:t>
            </a:r>
          </a:p>
          <a:p>
            <a:pPr algn="just"/>
            <a:r>
              <a:rPr lang="en-US" altLang="ja-JP" sz="1600" dirty="0"/>
              <a:t>The central concept of this International Standard is the Core Component. The Core Component is a semantic building block, which is used as a basis to construct all electronic business messages.</a:t>
            </a:r>
          </a:p>
          <a:p>
            <a:r>
              <a:rPr lang="en-US" altLang="ja-JP" sz="1600" dirty="0"/>
              <a:t>There are four different categories of Core Components:</a:t>
            </a:r>
          </a:p>
          <a:p>
            <a:r>
              <a:rPr lang="en-US" altLang="ja-JP" sz="1600" dirty="0"/>
              <a:t>a) </a:t>
            </a:r>
            <a:r>
              <a:rPr lang="en-US" altLang="ja-JP" sz="1600" b="1" dirty="0"/>
              <a:t>Basic Core Component</a:t>
            </a:r>
            <a:r>
              <a:rPr lang="en-US" altLang="ja-JP" sz="1600" dirty="0"/>
              <a:t>;</a:t>
            </a:r>
          </a:p>
          <a:p>
            <a:r>
              <a:rPr lang="en-US" altLang="ja-JP" sz="1600" dirty="0"/>
              <a:t>b</a:t>
            </a:r>
            <a:r>
              <a:rPr lang="en-US" altLang="ja-JP" sz="1600" b="1" dirty="0"/>
              <a:t>) Association Core Component</a:t>
            </a:r>
            <a:r>
              <a:rPr lang="en-US" altLang="ja-JP" sz="1600" dirty="0"/>
              <a:t>;</a:t>
            </a:r>
          </a:p>
          <a:p>
            <a:r>
              <a:rPr lang="en-US" altLang="ja-JP" sz="1600" dirty="0"/>
              <a:t>c) Core Component Type;</a:t>
            </a:r>
          </a:p>
          <a:p>
            <a:r>
              <a:rPr lang="en-US" altLang="ja-JP" sz="1600" dirty="0"/>
              <a:t>d) </a:t>
            </a:r>
            <a:r>
              <a:rPr lang="en-US" altLang="ja-JP" sz="1600" b="1" dirty="0"/>
              <a:t>Aggregate Core Component</a:t>
            </a:r>
            <a:r>
              <a:rPr lang="en-US" altLang="ja-JP" sz="1600" dirty="0"/>
              <a:t>.</a:t>
            </a:r>
            <a:endParaRPr lang="ja-JP" altLang="en-US" sz="1600" dirty="0"/>
          </a:p>
        </p:txBody>
      </p:sp>
      <p:sp>
        <p:nvSpPr>
          <p:cNvPr id="17" name="テキスト ボックス 16">
            <a:extLst>
              <a:ext uri="{FF2B5EF4-FFF2-40B4-BE49-F238E27FC236}">
                <a16:creationId xmlns:a16="http://schemas.microsoft.com/office/drawing/2014/main" id="{1E5400BD-5FFC-4932-867F-FB8D97F1AEAF}"/>
              </a:ext>
            </a:extLst>
          </p:cNvPr>
          <p:cNvSpPr txBox="1"/>
          <p:nvPr/>
        </p:nvSpPr>
        <p:spPr>
          <a:xfrm>
            <a:off x="179512" y="4509120"/>
            <a:ext cx="5832646" cy="2246769"/>
          </a:xfrm>
          <a:prstGeom prst="rect">
            <a:avLst/>
          </a:prstGeom>
          <a:noFill/>
        </p:spPr>
        <p:txBody>
          <a:bodyPr wrap="square">
            <a:spAutoFit/>
          </a:bodyPr>
          <a:lstStyle/>
          <a:p>
            <a:r>
              <a:rPr lang="en-US" altLang="ja-JP" sz="1400" b="1" dirty="0"/>
              <a:t>3.2 Aggregate Core Component (ACC)</a:t>
            </a:r>
          </a:p>
          <a:p>
            <a:r>
              <a:rPr lang="en-US" altLang="ja-JP" sz="1400" dirty="0"/>
              <a:t>collection of related pieces of business information that together convey a distinct business meaning, independent of any specific Business Context</a:t>
            </a:r>
          </a:p>
          <a:p>
            <a:r>
              <a:rPr lang="en-US" altLang="ja-JP" sz="1400" b="1" dirty="0"/>
              <a:t>3.5 Association Core Component (ASCC)</a:t>
            </a:r>
          </a:p>
          <a:p>
            <a:r>
              <a:rPr lang="en-US" altLang="ja-JP" sz="1400" dirty="0"/>
              <a:t>Core Component which constitutes a complex business characteristic of a specific Aggregate Core Component that represents an Object Class</a:t>
            </a:r>
          </a:p>
          <a:p>
            <a:r>
              <a:rPr lang="en-US" altLang="ja-JP" sz="1400" b="1" dirty="0"/>
              <a:t>3.10 Basic Core Component (BCC)</a:t>
            </a:r>
          </a:p>
          <a:p>
            <a:r>
              <a:rPr lang="en-US" altLang="ja-JP" sz="1400" dirty="0"/>
              <a:t>core component has a unique Business Semantic definition and it constitutes a singular business characteristic of a specific Aggregate Core Component that represents an Object Class.</a:t>
            </a:r>
          </a:p>
        </p:txBody>
      </p:sp>
      <p:pic>
        <p:nvPicPr>
          <p:cNvPr id="23" name="図 22">
            <a:extLst>
              <a:ext uri="{FF2B5EF4-FFF2-40B4-BE49-F238E27FC236}">
                <a16:creationId xmlns:a16="http://schemas.microsoft.com/office/drawing/2014/main" id="{70C91D43-41F8-45EA-9E8A-FEB4E2B138A0}"/>
              </a:ext>
            </a:extLst>
          </p:cNvPr>
          <p:cNvPicPr>
            <a:picLocks noChangeAspect="1"/>
          </p:cNvPicPr>
          <p:nvPr/>
        </p:nvPicPr>
        <p:blipFill>
          <a:blip r:embed="rId2"/>
          <a:stretch>
            <a:fillRect/>
          </a:stretch>
        </p:blipFill>
        <p:spPr>
          <a:xfrm>
            <a:off x="6195748" y="2262105"/>
            <a:ext cx="2768739" cy="3832389"/>
          </a:xfrm>
          <a:prstGeom prst="rect">
            <a:avLst/>
          </a:prstGeom>
        </p:spPr>
      </p:pic>
    </p:spTree>
    <p:extLst>
      <p:ext uri="{BB962C8B-B14F-4D97-AF65-F5344CB8AC3E}">
        <p14:creationId xmlns:p14="http://schemas.microsoft.com/office/powerpoint/2010/main" val="2976197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99ECF0-34A0-4FD9-884C-516BE7EC01A2}"/>
              </a:ext>
            </a:extLst>
          </p:cNvPr>
          <p:cNvSpPr>
            <a:spLocks noGrp="1"/>
          </p:cNvSpPr>
          <p:nvPr>
            <p:ph type="title"/>
          </p:nvPr>
        </p:nvSpPr>
        <p:spPr/>
        <p:txBody>
          <a:bodyPr/>
          <a:lstStyle/>
          <a:p>
            <a:r>
              <a:rPr kumimoji="1" lang="en-US" altLang="ja-JP" dirty="0"/>
              <a:t>Semantic data modeling based on ISO 15000-5 (contd.)</a:t>
            </a:r>
            <a:br>
              <a:rPr kumimoji="1" lang="en-US" altLang="ja-JP" dirty="0"/>
            </a:br>
            <a:r>
              <a:rPr kumimoji="1" lang="en-US" altLang="ja-JP" dirty="0"/>
              <a:t>Association Core Component</a:t>
            </a:r>
            <a:endParaRPr kumimoji="1" lang="ja-JP" altLang="en-US" dirty="0"/>
          </a:p>
        </p:txBody>
      </p:sp>
      <p:pic>
        <p:nvPicPr>
          <p:cNvPr id="5" name="図 4">
            <a:extLst>
              <a:ext uri="{FF2B5EF4-FFF2-40B4-BE49-F238E27FC236}">
                <a16:creationId xmlns:a16="http://schemas.microsoft.com/office/drawing/2014/main" id="{83FBE5D3-899A-4046-BA46-B924E0162192}"/>
              </a:ext>
            </a:extLst>
          </p:cNvPr>
          <p:cNvPicPr>
            <a:picLocks noChangeAspect="1"/>
          </p:cNvPicPr>
          <p:nvPr/>
        </p:nvPicPr>
        <p:blipFill>
          <a:blip r:embed="rId2"/>
          <a:stretch>
            <a:fillRect/>
          </a:stretch>
        </p:blipFill>
        <p:spPr>
          <a:xfrm>
            <a:off x="282600" y="927537"/>
            <a:ext cx="5391902" cy="3715268"/>
          </a:xfrm>
          <a:prstGeom prst="rect">
            <a:avLst/>
          </a:prstGeom>
        </p:spPr>
      </p:pic>
      <p:cxnSp>
        <p:nvCxnSpPr>
          <p:cNvPr id="9" name="直線矢印コネクタ 8">
            <a:extLst>
              <a:ext uri="{FF2B5EF4-FFF2-40B4-BE49-F238E27FC236}">
                <a16:creationId xmlns:a16="http://schemas.microsoft.com/office/drawing/2014/main" id="{D4B2E6AB-5B2D-499F-BA07-53F4310ABE70}"/>
              </a:ext>
            </a:extLst>
          </p:cNvPr>
          <p:cNvCxnSpPr>
            <a:cxnSpLocks/>
          </p:cNvCxnSpPr>
          <p:nvPr/>
        </p:nvCxnSpPr>
        <p:spPr>
          <a:xfrm flipH="1" flipV="1">
            <a:off x="2954079" y="2699120"/>
            <a:ext cx="105753" cy="245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096F5DF5-BEE9-4424-AFA5-C953BC16A995}"/>
              </a:ext>
            </a:extLst>
          </p:cNvPr>
          <p:cNvCxnSpPr>
            <a:cxnSpLocks/>
          </p:cNvCxnSpPr>
          <p:nvPr/>
        </p:nvCxnSpPr>
        <p:spPr>
          <a:xfrm flipH="1" flipV="1">
            <a:off x="2083520" y="1124745"/>
            <a:ext cx="3640608" cy="1175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41733345-2BC6-4B45-83CB-C6E3CD7FE38F}"/>
              </a:ext>
            </a:extLst>
          </p:cNvPr>
          <p:cNvCxnSpPr>
            <a:cxnSpLocks/>
          </p:cNvCxnSpPr>
          <p:nvPr/>
        </p:nvCxnSpPr>
        <p:spPr>
          <a:xfrm flipH="1" flipV="1">
            <a:off x="1424914" y="2900648"/>
            <a:ext cx="608980" cy="2256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24DD110E-A465-44B9-A3E7-97A9CA71A73F}"/>
              </a:ext>
            </a:extLst>
          </p:cNvPr>
          <p:cNvCxnSpPr>
            <a:cxnSpLocks/>
          </p:cNvCxnSpPr>
          <p:nvPr/>
        </p:nvCxnSpPr>
        <p:spPr>
          <a:xfrm flipH="1" flipV="1">
            <a:off x="5591303" y="3501008"/>
            <a:ext cx="132825" cy="288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2568F010-D8D0-4EBD-BBFE-A38572607E4A}"/>
              </a:ext>
            </a:extLst>
          </p:cNvPr>
          <p:cNvCxnSpPr>
            <a:cxnSpLocks/>
          </p:cNvCxnSpPr>
          <p:nvPr/>
        </p:nvCxnSpPr>
        <p:spPr>
          <a:xfrm flipH="1">
            <a:off x="2083520" y="3140968"/>
            <a:ext cx="3590982" cy="288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62879C69-85B4-4DFB-A1EF-C85A83401A10}"/>
              </a:ext>
            </a:extLst>
          </p:cNvPr>
          <p:cNvSpPr txBox="1"/>
          <p:nvPr/>
        </p:nvSpPr>
        <p:spPr>
          <a:xfrm>
            <a:off x="5674502" y="846874"/>
            <a:ext cx="3361994" cy="3754874"/>
          </a:xfrm>
          <a:prstGeom prst="rect">
            <a:avLst/>
          </a:prstGeom>
          <a:noFill/>
        </p:spPr>
        <p:txBody>
          <a:bodyPr wrap="square">
            <a:spAutoFit/>
          </a:bodyPr>
          <a:lstStyle/>
          <a:p>
            <a:r>
              <a:rPr lang="en-US" altLang="ja-JP" sz="1400" dirty="0"/>
              <a:t>— three Aggregate Core Components: “</a:t>
            </a:r>
            <a:r>
              <a:rPr lang="en-US" altLang="ja-JP" sz="1400" b="1" u="sng" dirty="0"/>
              <a:t>Party</a:t>
            </a:r>
            <a:r>
              <a:rPr lang="en-US" altLang="ja-JP" sz="1400" u="sng" dirty="0"/>
              <a:t>. Details</a:t>
            </a:r>
            <a:r>
              <a:rPr lang="en-US" altLang="ja-JP" sz="1400" dirty="0"/>
              <a:t>”; “</a:t>
            </a:r>
            <a:r>
              <a:rPr lang="en-US" altLang="ja-JP" sz="1400" b="1" u="sng" dirty="0"/>
              <a:t>Contact</a:t>
            </a:r>
            <a:r>
              <a:rPr lang="en-US" altLang="ja-JP" sz="1400" u="sng" dirty="0"/>
              <a:t>. Details</a:t>
            </a:r>
            <a:r>
              <a:rPr lang="en-US" altLang="ja-JP" sz="1400" dirty="0"/>
              <a:t>” and “</a:t>
            </a:r>
            <a:r>
              <a:rPr lang="en-US" altLang="ja-JP" sz="1400" b="1" u="sng" dirty="0"/>
              <a:t>Address</a:t>
            </a:r>
            <a:r>
              <a:rPr lang="en-US" altLang="ja-JP" sz="1400" u="sng" dirty="0"/>
              <a:t>. Details</a:t>
            </a:r>
            <a:r>
              <a:rPr lang="en-US" altLang="ja-JP" sz="1400" dirty="0"/>
              <a:t>”;</a:t>
            </a:r>
          </a:p>
          <a:p>
            <a:r>
              <a:rPr lang="en-US" altLang="ja-JP" sz="1400" dirty="0"/>
              <a:t>— each Aggregate Core Component has a number of Properties (i.e. business characteristics);</a:t>
            </a:r>
          </a:p>
          <a:p>
            <a:r>
              <a:rPr lang="en-US" altLang="ja-JP" sz="1400" dirty="0"/>
              <a:t>— the Aggregate Core Component “</a:t>
            </a:r>
            <a:r>
              <a:rPr lang="en-US" altLang="ja-JP" sz="1400" b="1" u="sng" dirty="0"/>
              <a:t>Party</a:t>
            </a:r>
            <a:r>
              <a:rPr lang="en-US" altLang="ja-JP" sz="1400" u="sng" dirty="0"/>
              <a:t>. Details</a:t>
            </a:r>
            <a:r>
              <a:rPr lang="en-US" altLang="ja-JP" sz="1400" dirty="0"/>
              <a:t>” has five Properties (“Name”, “Role”, “Description”, “Defined. Contact” and “Postal. Address”);</a:t>
            </a:r>
          </a:p>
          <a:p>
            <a:r>
              <a:rPr lang="en-US" altLang="ja-JP" sz="1400" dirty="0"/>
              <a:t>— the Aggregate Core Component “</a:t>
            </a:r>
            <a:r>
              <a:rPr lang="en-US" altLang="ja-JP" sz="1400" b="1" u="sng" dirty="0"/>
              <a:t>Contact</a:t>
            </a:r>
            <a:r>
              <a:rPr lang="en-US" altLang="ja-JP" sz="1400" dirty="0"/>
              <a:t>. </a:t>
            </a:r>
            <a:r>
              <a:rPr lang="en-US" altLang="ja-JP" sz="1400" u="sng" dirty="0"/>
              <a:t>Details</a:t>
            </a:r>
            <a:r>
              <a:rPr lang="en-US" altLang="ja-JP" sz="1400" dirty="0"/>
              <a:t>” has three Properties (“Type”, “Job Title” and “Primary”);</a:t>
            </a:r>
          </a:p>
          <a:p>
            <a:r>
              <a:rPr lang="en-US" altLang="ja-JP" sz="1400" dirty="0"/>
              <a:t>— the Aggregate Core Component “</a:t>
            </a:r>
            <a:r>
              <a:rPr lang="en-US" altLang="ja-JP" sz="1400" b="1" u="sng" dirty="0"/>
              <a:t>Address</a:t>
            </a:r>
            <a:r>
              <a:rPr lang="en-US" altLang="ja-JP" sz="1400" dirty="0"/>
              <a:t>. </a:t>
            </a:r>
            <a:r>
              <a:rPr lang="en-US" altLang="ja-JP" sz="1400" u="sng" dirty="0"/>
              <a:t>Details</a:t>
            </a:r>
            <a:r>
              <a:rPr lang="en-US" altLang="ja-JP" sz="1400" dirty="0"/>
              <a:t>” has four Properties (“Street Name”, “Free Form”, “Postcode” and “Country”).</a:t>
            </a:r>
            <a:endParaRPr lang="ja-JP" altLang="en-US" sz="1400" dirty="0"/>
          </a:p>
        </p:txBody>
      </p:sp>
      <p:sp>
        <p:nvSpPr>
          <p:cNvPr id="96" name="テキスト ボックス 95">
            <a:extLst>
              <a:ext uri="{FF2B5EF4-FFF2-40B4-BE49-F238E27FC236}">
                <a16:creationId xmlns:a16="http://schemas.microsoft.com/office/drawing/2014/main" id="{48641F46-CECC-4358-91E9-7A8019FF3ABD}"/>
              </a:ext>
            </a:extLst>
          </p:cNvPr>
          <p:cNvSpPr txBox="1"/>
          <p:nvPr/>
        </p:nvSpPr>
        <p:spPr>
          <a:xfrm>
            <a:off x="282600" y="5041540"/>
            <a:ext cx="8609880" cy="738664"/>
          </a:xfrm>
          <a:prstGeom prst="rect">
            <a:avLst/>
          </a:prstGeom>
          <a:noFill/>
        </p:spPr>
        <p:txBody>
          <a:bodyPr wrap="square">
            <a:spAutoFit/>
          </a:bodyPr>
          <a:lstStyle/>
          <a:p>
            <a:pPr algn="just"/>
            <a:r>
              <a:rPr lang="en-US" altLang="ja-JP" sz="1400" dirty="0"/>
              <a:t>“</a:t>
            </a:r>
            <a:r>
              <a:rPr lang="en-US" altLang="ja-JP" sz="1400" u="sng" dirty="0"/>
              <a:t>Party. </a:t>
            </a:r>
            <a:r>
              <a:rPr lang="en-US" altLang="ja-JP" sz="1400" b="1" u="sng" dirty="0"/>
              <a:t>Defined</a:t>
            </a:r>
            <a:r>
              <a:rPr lang="en-US" altLang="ja-JP" sz="1400" u="sng" dirty="0"/>
              <a:t>. </a:t>
            </a:r>
            <a:r>
              <a:rPr lang="en-US" altLang="ja-JP" sz="1400" b="1" u="sng" dirty="0"/>
              <a:t>Contact</a:t>
            </a:r>
            <a:r>
              <a:rPr lang="en-US" altLang="ja-JP" sz="1400" dirty="0"/>
              <a:t>” and “</a:t>
            </a:r>
            <a:r>
              <a:rPr lang="en-US" altLang="ja-JP" sz="1400" u="sng" dirty="0"/>
              <a:t>Party. </a:t>
            </a:r>
            <a:r>
              <a:rPr lang="en-US" altLang="ja-JP" sz="1400" b="1" u="sng" dirty="0"/>
              <a:t>Postal</a:t>
            </a:r>
            <a:r>
              <a:rPr lang="en-US" altLang="ja-JP" sz="1400" u="sng" dirty="0"/>
              <a:t>. </a:t>
            </a:r>
            <a:r>
              <a:rPr lang="en-US" altLang="ja-JP" sz="1400" b="1" u="sng" dirty="0"/>
              <a:t>Address</a:t>
            </a:r>
            <a:r>
              <a:rPr lang="en-US" altLang="ja-JP" sz="1400" dirty="0"/>
              <a:t>” are both</a:t>
            </a:r>
          </a:p>
          <a:p>
            <a:pPr algn="just"/>
            <a:r>
              <a:rPr lang="en-US" altLang="ja-JP" sz="1400" dirty="0"/>
              <a:t>Association Core Components. The structures of these associated Aggregate Core Components are defined by the Aggregate Core Components “</a:t>
            </a:r>
            <a:r>
              <a:rPr lang="en-US" altLang="ja-JP" sz="1400" b="1" u="sng" dirty="0"/>
              <a:t>Contact</a:t>
            </a:r>
            <a:r>
              <a:rPr lang="en-US" altLang="ja-JP" sz="1400" u="sng" dirty="0"/>
              <a:t>. Details</a:t>
            </a:r>
            <a:r>
              <a:rPr lang="en-US" altLang="ja-JP" sz="1400" dirty="0"/>
              <a:t>” and “</a:t>
            </a:r>
            <a:r>
              <a:rPr lang="en-US" altLang="ja-JP" sz="1400" b="1" u="sng" dirty="0"/>
              <a:t>Address</a:t>
            </a:r>
            <a:r>
              <a:rPr lang="en-US" altLang="ja-JP" sz="1400" u="sng" dirty="0"/>
              <a:t>. Details</a:t>
            </a:r>
            <a:r>
              <a:rPr lang="en-US" altLang="ja-JP" sz="1400" dirty="0"/>
              <a:t>”, respectively.</a:t>
            </a:r>
            <a:endParaRPr lang="ja-JP" altLang="en-US" sz="1400" dirty="0"/>
          </a:p>
        </p:txBody>
      </p:sp>
    </p:spTree>
    <p:extLst>
      <p:ext uri="{BB962C8B-B14F-4D97-AF65-F5344CB8AC3E}">
        <p14:creationId xmlns:p14="http://schemas.microsoft.com/office/powerpoint/2010/main" val="3931777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A2ED1C-359A-45E8-847F-E2A1445A0263}"/>
              </a:ext>
            </a:extLst>
          </p:cNvPr>
          <p:cNvSpPr>
            <a:spLocks noGrp="1"/>
          </p:cNvSpPr>
          <p:nvPr>
            <p:ph type="title"/>
          </p:nvPr>
        </p:nvSpPr>
        <p:spPr/>
        <p:txBody>
          <a:bodyPr/>
          <a:lstStyle/>
          <a:p>
            <a:r>
              <a:rPr kumimoji="1" lang="en-US" altLang="ja-JP" dirty="0"/>
              <a:t>Semantic data modeling based on ISO 15000-5 (contd.)</a:t>
            </a:r>
            <a:br>
              <a:rPr kumimoji="1" lang="en-US" altLang="ja-JP" dirty="0"/>
            </a:br>
            <a:r>
              <a:rPr kumimoji="1" lang="en-US" altLang="ja-JP" dirty="0"/>
              <a:t>Naming Convention</a:t>
            </a:r>
            <a:endParaRPr kumimoji="1" lang="ja-JP" altLang="en-US" dirty="0"/>
          </a:p>
        </p:txBody>
      </p:sp>
      <p:sp>
        <p:nvSpPr>
          <p:cNvPr id="3" name="コンテンツ プレースホルダー 2">
            <a:extLst>
              <a:ext uri="{FF2B5EF4-FFF2-40B4-BE49-F238E27FC236}">
                <a16:creationId xmlns:a16="http://schemas.microsoft.com/office/drawing/2014/main" id="{61363FF7-F7A6-42D6-808D-42C7484223FE}"/>
              </a:ext>
            </a:extLst>
          </p:cNvPr>
          <p:cNvSpPr>
            <a:spLocks noGrp="1"/>
          </p:cNvSpPr>
          <p:nvPr>
            <p:ph idx="1"/>
          </p:nvPr>
        </p:nvSpPr>
        <p:spPr/>
        <p:txBody>
          <a:bodyPr/>
          <a:lstStyle/>
          <a:p>
            <a:r>
              <a:rPr kumimoji="1" lang="en-US" altLang="ja-JP" dirty="0"/>
              <a:t>A Naming Convention is necessary to gain consistency in the naming and defining of all Core Components, Data Types and Business Information Entities. The resulting consistency facilitates comparison during the discovery and analysis process, and precludes ambiguity, such as the development of multiple Core Components with different names that have the same semantic meaning.</a:t>
            </a:r>
          </a:p>
          <a:p>
            <a:r>
              <a:rPr kumimoji="1" lang="en-US" altLang="ja-JP" dirty="0"/>
              <a:t>The Naming Convention is derived from the guidelines and principles described in </a:t>
            </a:r>
            <a:r>
              <a:rPr kumimoji="1" lang="en-US" altLang="ja-JP" sz="2400" b="1" dirty="0"/>
              <a:t>ISO/IEC 11179-5</a:t>
            </a:r>
            <a:r>
              <a:rPr kumimoji="1" lang="en-US" altLang="ja-JP" dirty="0"/>
              <a:t>. In certain instances, these guidelines have been adapted to </a:t>
            </a:r>
            <a:r>
              <a:rPr kumimoji="1" lang="en-US" altLang="ja-JP" b="1" dirty="0"/>
              <a:t>the Core Component environment</a:t>
            </a:r>
            <a:r>
              <a:rPr kumimoji="1" lang="en-US" altLang="ja-JP" dirty="0"/>
              <a:t>. In particular, the guidelines have been extended to cover the naming and defining of Core Component Types, Data Types and Business Information Entities.</a:t>
            </a:r>
          </a:p>
          <a:p>
            <a:r>
              <a:rPr lang="en-US" altLang="ja-JP" dirty="0"/>
              <a:t>[Source: ISO 15000-5 4.5]</a:t>
            </a:r>
            <a:endParaRPr kumimoji="1" lang="ja-JP" altLang="en-US" dirty="0"/>
          </a:p>
        </p:txBody>
      </p:sp>
    </p:spTree>
    <p:extLst>
      <p:ext uri="{BB962C8B-B14F-4D97-AF65-F5344CB8AC3E}">
        <p14:creationId xmlns:p14="http://schemas.microsoft.com/office/powerpoint/2010/main" val="1414137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AFC922-B3C1-4CF8-87CF-BB9A93E1986B}"/>
              </a:ext>
            </a:extLst>
          </p:cNvPr>
          <p:cNvSpPr>
            <a:spLocks noGrp="1"/>
          </p:cNvSpPr>
          <p:nvPr>
            <p:ph type="title"/>
          </p:nvPr>
        </p:nvSpPr>
        <p:spPr/>
        <p:txBody>
          <a:bodyPr/>
          <a:lstStyle/>
          <a:p>
            <a:r>
              <a:rPr kumimoji="1" lang="en-US" altLang="ja-JP" dirty="0"/>
              <a:t>1.1 Business parties</a:t>
            </a:r>
            <a:endParaRPr kumimoji="1" lang="ja-JP" altLang="en-US" dirty="0"/>
          </a:p>
        </p:txBody>
      </p:sp>
      <p:sp>
        <p:nvSpPr>
          <p:cNvPr id="3" name="コンテンツ プレースホルダー 2">
            <a:extLst>
              <a:ext uri="{FF2B5EF4-FFF2-40B4-BE49-F238E27FC236}">
                <a16:creationId xmlns:a16="http://schemas.microsoft.com/office/drawing/2014/main" id="{12B57428-B324-47B2-B359-AF83A3E68DBE}"/>
              </a:ext>
            </a:extLst>
          </p:cNvPr>
          <p:cNvSpPr>
            <a:spLocks noGrp="1"/>
          </p:cNvSpPr>
          <p:nvPr>
            <p:ph idx="1"/>
          </p:nvPr>
        </p:nvSpPr>
        <p:spPr>
          <a:xfrm>
            <a:off x="457200" y="1052737"/>
            <a:ext cx="8229600" cy="430888"/>
          </a:xfrm>
        </p:spPr>
        <p:txBody>
          <a:bodyPr/>
          <a:lstStyle/>
          <a:p>
            <a:r>
              <a:rPr kumimoji="1" lang="en-US" altLang="ja-JP" dirty="0"/>
              <a:t>Business parties involved and their roles and relationships</a:t>
            </a:r>
          </a:p>
        </p:txBody>
      </p:sp>
      <p:grpSp>
        <p:nvGrpSpPr>
          <p:cNvPr id="5" name="グループ化 4">
            <a:extLst>
              <a:ext uri="{FF2B5EF4-FFF2-40B4-BE49-F238E27FC236}">
                <a16:creationId xmlns:a16="http://schemas.microsoft.com/office/drawing/2014/main" id="{90B543E3-FA71-FC48-AF95-1B3C63034340}"/>
              </a:ext>
            </a:extLst>
          </p:cNvPr>
          <p:cNvGrpSpPr/>
          <p:nvPr/>
        </p:nvGrpSpPr>
        <p:grpSpPr>
          <a:xfrm>
            <a:off x="257189" y="1513522"/>
            <a:ext cx="8623658" cy="4401045"/>
            <a:chOff x="257189" y="1513522"/>
            <a:chExt cx="8623658" cy="4401045"/>
          </a:xfrm>
        </p:grpSpPr>
        <p:sp>
          <p:nvSpPr>
            <p:cNvPr id="4" name="楕円 3">
              <a:extLst>
                <a:ext uri="{FF2B5EF4-FFF2-40B4-BE49-F238E27FC236}">
                  <a16:creationId xmlns:a16="http://schemas.microsoft.com/office/drawing/2014/main" id="{9D09E5BF-0BE6-406D-A7BB-C2E6D316B28B}"/>
                </a:ext>
              </a:extLst>
            </p:cNvPr>
            <p:cNvSpPr/>
            <p:nvPr/>
          </p:nvSpPr>
          <p:spPr>
            <a:xfrm>
              <a:off x="1808533" y="1513522"/>
              <a:ext cx="1512168" cy="7200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P</a:t>
              </a:r>
              <a:r>
                <a:rPr kumimoji="1" lang="en-US" altLang="ja-JP" sz="1400" dirty="0">
                  <a:solidFill>
                    <a:schemeClr val="tx1"/>
                  </a:solidFill>
                </a:rPr>
                <a:t>urchase-to-pay</a:t>
              </a:r>
              <a:endParaRPr kumimoji="1" lang="ja-JP" altLang="en-US" sz="1400" dirty="0">
                <a:solidFill>
                  <a:schemeClr val="tx1"/>
                </a:solidFill>
              </a:endParaRPr>
            </a:p>
          </p:txBody>
        </p:sp>
        <p:grpSp>
          <p:nvGrpSpPr>
            <p:cNvPr id="9" name="グループ化 8">
              <a:extLst>
                <a:ext uri="{FF2B5EF4-FFF2-40B4-BE49-F238E27FC236}">
                  <a16:creationId xmlns:a16="http://schemas.microsoft.com/office/drawing/2014/main" id="{4C407BA1-3508-42F3-8281-33133AC35423}"/>
                </a:ext>
              </a:extLst>
            </p:cNvPr>
            <p:cNvGrpSpPr/>
            <p:nvPr/>
          </p:nvGrpSpPr>
          <p:grpSpPr>
            <a:xfrm>
              <a:off x="257189" y="2236756"/>
              <a:ext cx="1059110" cy="848018"/>
              <a:chOff x="1174701" y="2263499"/>
              <a:chExt cx="1059110" cy="848018"/>
            </a:xfrm>
          </p:grpSpPr>
          <p:pic>
            <p:nvPicPr>
              <p:cNvPr id="6" name="グラフィックス 5" descr="男性 単色塗りつぶし">
                <a:extLst>
                  <a:ext uri="{FF2B5EF4-FFF2-40B4-BE49-F238E27FC236}">
                    <a16:creationId xmlns:a16="http://schemas.microsoft.com/office/drawing/2014/main" id="{790703F7-74BC-4ADA-94CB-2F4821919C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3648" y="2263499"/>
                <a:ext cx="601216" cy="601216"/>
              </a:xfrm>
              <a:prstGeom prst="rect">
                <a:avLst/>
              </a:prstGeom>
            </p:spPr>
          </p:pic>
          <p:sp>
            <p:nvSpPr>
              <p:cNvPr id="8" name="テキスト ボックス 7">
                <a:extLst>
                  <a:ext uri="{FF2B5EF4-FFF2-40B4-BE49-F238E27FC236}">
                    <a16:creationId xmlns:a16="http://schemas.microsoft.com/office/drawing/2014/main" id="{0C26285A-62D0-464D-8FA6-D0E419D0BF0A}"/>
                  </a:ext>
                </a:extLst>
              </p:cNvPr>
              <p:cNvSpPr txBox="1"/>
              <p:nvPr/>
            </p:nvSpPr>
            <p:spPr>
              <a:xfrm>
                <a:off x="1174701" y="2896073"/>
                <a:ext cx="1059110" cy="215444"/>
              </a:xfrm>
              <a:prstGeom prst="rect">
                <a:avLst/>
              </a:prstGeom>
              <a:noFill/>
            </p:spPr>
            <p:txBody>
              <a:bodyPr wrap="square" lIns="0" tIns="0" rIns="0" bIns="0">
                <a:spAutoFit/>
              </a:bodyPr>
              <a:lstStyle/>
              <a:p>
                <a:pPr algn="ctr"/>
                <a:r>
                  <a:rPr lang="en-US" altLang="ja-JP" sz="1400" dirty="0"/>
                  <a:t>Supplier</a:t>
                </a:r>
              </a:p>
            </p:txBody>
          </p:sp>
        </p:grpSp>
        <p:grpSp>
          <p:nvGrpSpPr>
            <p:cNvPr id="10" name="グループ化 9">
              <a:extLst>
                <a:ext uri="{FF2B5EF4-FFF2-40B4-BE49-F238E27FC236}">
                  <a16:creationId xmlns:a16="http://schemas.microsoft.com/office/drawing/2014/main" id="{C0B5539F-F9FC-46A1-9926-67D2E1F04CDE}"/>
                </a:ext>
              </a:extLst>
            </p:cNvPr>
            <p:cNvGrpSpPr/>
            <p:nvPr/>
          </p:nvGrpSpPr>
          <p:grpSpPr>
            <a:xfrm>
              <a:off x="4042446" y="3635997"/>
              <a:ext cx="1059110" cy="1063461"/>
              <a:chOff x="1174701" y="2263499"/>
              <a:chExt cx="1059110" cy="1063461"/>
            </a:xfrm>
          </p:grpSpPr>
          <p:pic>
            <p:nvPicPr>
              <p:cNvPr id="11" name="グラフィックス 10" descr="男性 単色塗りつぶし">
                <a:extLst>
                  <a:ext uri="{FF2B5EF4-FFF2-40B4-BE49-F238E27FC236}">
                    <a16:creationId xmlns:a16="http://schemas.microsoft.com/office/drawing/2014/main" id="{C1BD55F0-C7F9-4C07-9814-AB154126C9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3648" y="2263499"/>
                <a:ext cx="601216" cy="601216"/>
              </a:xfrm>
              <a:prstGeom prst="rect">
                <a:avLst/>
              </a:prstGeom>
            </p:spPr>
          </p:pic>
          <p:sp>
            <p:nvSpPr>
              <p:cNvPr id="12" name="テキスト ボックス 11">
                <a:extLst>
                  <a:ext uri="{FF2B5EF4-FFF2-40B4-BE49-F238E27FC236}">
                    <a16:creationId xmlns:a16="http://schemas.microsoft.com/office/drawing/2014/main" id="{879A0A92-9E3F-409F-B120-7C6DA36FE06A}"/>
                  </a:ext>
                </a:extLst>
              </p:cNvPr>
              <p:cNvSpPr txBox="1"/>
              <p:nvPr/>
            </p:nvSpPr>
            <p:spPr>
              <a:xfrm>
                <a:off x="1174701" y="2896073"/>
                <a:ext cx="1059110" cy="430887"/>
              </a:xfrm>
              <a:prstGeom prst="rect">
                <a:avLst/>
              </a:prstGeom>
              <a:noFill/>
            </p:spPr>
            <p:txBody>
              <a:bodyPr wrap="square" lIns="0" tIns="0" rIns="0" bIns="0">
                <a:spAutoFit/>
              </a:bodyPr>
              <a:lstStyle/>
              <a:p>
                <a:pPr algn="ctr"/>
                <a:r>
                  <a:rPr lang="en-US" altLang="ja-JP" sz="1400" dirty="0"/>
                  <a:t>Inventory</a:t>
                </a:r>
                <a:r>
                  <a:rPr lang="ja-JP" altLang="en-US" sz="1400" dirty="0"/>
                  <a:t> </a:t>
                </a:r>
                <a:r>
                  <a:rPr lang="en-US" altLang="ja-JP" sz="1400" dirty="0"/>
                  <a:t>organization</a:t>
                </a:r>
              </a:p>
            </p:txBody>
          </p:sp>
        </p:grpSp>
        <p:grpSp>
          <p:nvGrpSpPr>
            <p:cNvPr id="13" name="グループ化 12">
              <a:extLst>
                <a:ext uri="{FF2B5EF4-FFF2-40B4-BE49-F238E27FC236}">
                  <a16:creationId xmlns:a16="http://schemas.microsoft.com/office/drawing/2014/main" id="{9C9FD4D3-B886-42E4-8F5F-3A9C25C1CDF1}"/>
                </a:ext>
              </a:extLst>
            </p:cNvPr>
            <p:cNvGrpSpPr/>
            <p:nvPr/>
          </p:nvGrpSpPr>
          <p:grpSpPr>
            <a:xfrm>
              <a:off x="1478074" y="3003795"/>
              <a:ext cx="1059110" cy="1063461"/>
              <a:chOff x="1174701" y="2263499"/>
              <a:chExt cx="1059110" cy="1063461"/>
            </a:xfrm>
          </p:grpSpPr>
          <p:pic>
            <p:nvPicPr>
              <p:cNvPr id="14" name="グラフィックス 13" descr="男性 単色塗りつぶし">
                <a:extLst>
                  <a:ext uri="{FF2B5EF4-FFF2-40B4-BE49-F238E27FC236}">
                    <a16:creationId xmlns:a16="http://schemas.microsoft.com/office/drawing/2014/main" id="{42E9B9CF-B7D9-45B3-B574-AF5D56E469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3648" y="2263499"/>
                <a:ext cx="601216" cy="601216"/>
              </a:xfrm>
              <a:prstGeom prst="rect">
                <a:avLst/>
              </a:prstGeom>
            </p:spPr>
          </p:pic>
          <p:sp>
            <p:nvSpPr>
              <p:cNvPr id="15" name="テキスト ボックス 14">
                <a:extLst>
                  <a:ext uri="{FF2B5EF4-FFF2-40B4-BE49-F238E27FC236}">
                    <a16:creationId xmlns:a16="http://schemas.microsoft.com/office/drawing/2014/main" id="{48A137F9-339F-4350-BD7A-F4A37DAE3AAE}"/>
                  </a:ext>
                </a:extLst>
              </p:cNvPr>
              <p:cNvSpPr txBox="1"/>
              <p:nvPr/>
            </p:nvSpPr>
            <p:spPr>
              <a:xfrm>
                <a:off x="1174701" y="2896073"/>
                <a:ext cx="1059110" cy="430887"/>
              </a:xfrm>
              <a:prstGeom prst="rect">
                <a:avLst/>
              </a:prstGeom>
              <a:noFill/>
            </p:spPr>
            <p:txBody>
              <a:bodyPr wrap="square" lIns="0" tIns="0" rIns="0" bIns="0">
                <a:spAutoFit/>
              </a:bodyPr>
              <a:lstStyle/>
              <a:p>
                <a:pPr algn="ctr"/>
                <a:r>
                  <a:rPr lang="en-US" altLang="ja-JP" sz="1400" dirty="0"/>
                  <a:t>Purchase</a:t>
                </a:r>
                <a:r>
                  <a:rPr lang="ja-JP" altLang="en-US" sz="1400" dirty="0"/>
                  <a:t> </a:t>
                </a:r>
                <a:r>
                  <a:rPr lang="en-US" altLang="ja-JP" sz="1400" dirty="0"/>
                  <a:t>organization</a:t>
                </a:r>
              </a:p>
            </p:txBody>
          </p:sp>
        </p:grpSp>
        <p:grpSp>
          <p:nvGrpSpPr>
            <p:cNvPr id="16" name="グループ化 15">
              <a:extLst>
                <a:ext uri="{FF2B5EF4-FFF2-40B4-BE49-F238E27FC236}">
                  <a16:creationId xmlns:a16="http://schemas.microsoft.com/office/drawing/2014/main" id="{3AE2BF9C-26F5-4175-AA6B-C3F87F528A4E}"/>
                </a:ext>
              </a:extLst>
            </p:cNvPr>
            <p:cNvGrpSpPr/>
            <p:nvPr/>
          </p:nvGrpSpPr>
          <p:grpSpPr>
            <a:xfrm>
              <a:off x="6603835" y="3014209"/>
              <a:ext cx="1059110" cy="1063461"/>
              <a:chOff x="1174701" y="2263499"/>
              <a:chExt cx="1059110" cy="1063461"/>
            </a:xfrm>
          </p:grpSpPr>
          <p:pic>
            <p:nvPicPr>
              <p:cNvPr id="17" name="グラフィックス 16" descr="男性 単色塗りつぶし">
                <a:extLst>
                  <a:ext uri="{FF2B5EF4-FFF2-40B4-BE49-F238E27FC236}">
                    <a16:creationId xmlns:a16="http://schemas.microsoft.com/office/drawing/2014/main" id="{E7C701DC-9872-4825-A183-4780D94F04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3648" y="2263499"/>
                <a:ext cx="601216" cy="601216"/>
              </a:xfrm>
              <a:prstGeom prst="rect">
                <a:avLst/>
              </a:prstGeom>
            </p:spPr>
          </p:pic>
          <p:sp>
            <p:nvSpPr>
              <p:cNvPr id="18" name="テキスト ボックス 17">
                <a:extLst>
                  <a:ext uri="{FF2B5EF4-FFF2-40B4-BE49-F238E27FC236}">
                    <a16:creationId xmlns:a16="http://schemas.microsoft.com/office/drawing/2014/main" id="{AA3C5E53-1C26-4F4C-B842-A438767491A6}"/>
                  </a:ext>
                </a:extLst>
              </p:cNvPr>
              <p:cNvSpPr txBox="1"/>
              <p:nvPr/>
            </p:nvSpPr>
            <p:spPr>
              <a:xfrm>
                <a:off x="1174701" y="2896073"/>
                <a:ext cx="1059110" cy="430887"/>
              </a:xfrm>
              <a:prstGeom prst="rect">
                <a:avLst/>
              </a:prstGeom>
              <a:noFill/>
            </p:spPr>
            <p:txBody>
              <a:bodyPr wrap="square" lIns="0" tIns="0" rIns="0" bIns="0">
                <a:spAutoFit/>
              </a:bodyPr>
              <a:lstStyle/>
              <a:p>
                <a:pPr algn="ctr"/>
                <a:r>
                  <a:rPr lang="en-US" altLang="ja-JP" sz="1400" dirty="0"/>
                  <a:t>Sales</a:t>
                </a:r>
                <a:r>
                  <a:rPr lang="ja-JP" altLang="en-US" sz="1400" dirty="0"/>
                  <a:t> </a:t>
                </a:r>
                <a:r>
                  <a:rPr lang="en-US" altLang="ja-JP" sz="1400" dirty="0"/>
                  <a:t>organization</a:t>
                </a:r>
              </a:p>
            </p:txBody>
          </p:sp>
        </p:grpSp>
        <p:grpSp>
          <p:nvGrpSpPr>
            <p:cNvPr id="19" name="グループ化 18">
              <a:extLst>
                <a:ext uri="{FF2B5EF4-FFF2-40B4-BE49-F238E27FC236}">
                  <a16:creationId xmlns:a16="http://schemas.microsoft.com/office/drawing/2014/main" id="{494CA9EC-8D76-4F53-A48A-8D1DC450E343}"/>
                </a:ext>
              </a:extLst>
            </p:cNvPr>
            <p:cNvGrpSpPr/>
            <p:nvPr/>
          </p:nvGrpSpPr>
          <p:grpSpPr>
            <a:xfrm>
              <a:off x="3491880" y="2509555"/>
              <a:ext cx="1059110" cy="1063461"/>
              <a:chOff x="1174701" y="2263499"/>
              <a:chExt cx="1059110" cy="1063461"/>
            </a:xfrm>
          </p:grpSpPr>
          <p:pic>
            <p:nvPicPr>
              <p:cNvPr id="20" name="グラフィックス 19" descr="男性 単色塗りつぶし">
                <a:extLst>
                  <a:ext uri="{FF2B5EF4-FFF2-40B4-BE49-F238E27FC236}">
                    <a16:creationId xmlns:a16="http://schemas.microsoft.com/office/drawing/2014/main" id="{1DF5901F-5666-4F00-A338-B4C8581DD6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3648" y="2263499"/>
                <a:ext cx="601216" cy="601216"/>
              </a:xfrm>
              <a:prstGeom prst="rect">
                <a:avLst/>
              </a:prstGeom>
            </p:spPr>
          </p:pic>
          <p:sp>
            <p:nvSpPr>
              <p:cNvPr id="21" name="テキスト ボックス 20">
                <a:extLst>
                  <a:ext uri="{FF2B5EF4-FFF2-40B4-BE49-F238E27FC236}">
                    <a16:creationId xmlns:a16="http://schemas.microsoft.com/office/drawing/2014/main" id="{398F3E77-A1BC-4A2B-9621-269424F749B5}"/>
                  </a:ext>
                </a:extLst>
              </p:cNvPr>
              <p:cNvSpPr txBox="1"/>
              <p:nvPr/>
            </p:nvSpPr>
            <p:spPr>
              <a:xfrm>
                <a:off x="1174701" y="2896073"/>
                <a:ext cx="1059110" cy="430887"/>
              </a:xfrm>
              <a:prstGeom prst="rect">
                <a:avLst/>
              </a:prstGeom>
              <a:noFill/>
            </p:spPr>
            <p:txBody>
              <a:bodyPr wrap="square" lIns="0" tIns="0" rIns="0" bIns="0">
                <a:spAutoFit/>
              </a:bodyPr>
              <a:lstStyle/>
              <a:p>
                <a:pPr algn="ctr"/>
                <a:r>
                  <a:rPr lang="en-US" altLang="ja-JP" sz="1400" dirty="0"/>
                  <a:t>Settlement</a:t>
                </a:r>
                <a:r>
                  <a:rPr lang="ja-JP" altLang="en-US" sz="1400" dirty="0"/>
                  <a:t> </a:t>
                </a:r>
                <a:r>
                  <a:rPr lang="en-US" altLang="ja-JP" sz="1400" dirty="0"/>
                  <a:t>organization</a:t>
                </a:r>
              </a:p>
            </p:txBody>
          </p:sp>
        </p:grpSp>
        <p:grpSp>
          <p:nvGrpSpPr>
            <p:cNvPr id="22" name="グループ化 21">
              <a:extLst>
                <a:ext uri="{FF2B5EF4-FFF2-40B4-BE49-F238E27FC236}">
                  <a16:creationId xmlns:a16="http://schemas.microsoft.com/office/drawing/2014/main" id="{7CFA5056-E962-43A5-B9A1-D7F8C41E463D}"/>
                </a:ext>
              </a:extLst>
            </p:cNvPr>
            <p:cNvGrpSpPr/>
            <p:nvPr/>
          </p:nvGrpSpPr>
          <p:grpSpPr>
            <a:xfrm>
              <a:off x="5601122" y="4437112"/>
              <a:ext cx="1059110" cy="1063461"/>
              <a:chOff x="1174701" y="2263499"/>
              <a:chExt cx="1059110" cy="1063461"/>
            </a:xfrm>
          </p:grpSpPr>
          <p:pic>
            <p:nvPicPr>
              <p:cNvPr id="23" name="グラフィックス 22" descr="男性 単色塗りつぶし">
                <a:extLst>
                  <a:ext uri="{FF2B5EF4-FFF2-40B4-BE49-F238E27FC236}">
                    <a16:creationId xmlns:a16="http://schemas.microsoft.com/office/drawing/2014/main" id="{4DED3CE5-570E-4E1E-88BB-FF2B02EC83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3648" y="2263499"/>
                <a:ext cx="601216" cy="601216"/>
              </a:xfrm>
              <a:prstGeom prst="rect">
                <a:avLst/>
              </a:prstGeom>
            </p:spPr>
          </p:pic>
          <p:sp>
            <p:nvSpPr>
              <p:cNvPr id="24" name="テキスト ボックス 23">
                <a:extLst>
                  <a:ext uri="{FF2B5EF4-FFF2-40B4-BE49-F238E27FC236}">
                    <a16:creationId xmlns:a16="http://schemas.microsoft.com/office/drawing/2014/main" id="{316B069C-2932-4227-9DA7-30E5ECBA279E}"/>
                  </a:ext>
                </a:extLst>
              </p:cNvPr>
              <p:cNvSpPr txBox="1"/>
              <p:nvPr/>
            </p:nvSpPr>
            <p:spPr>
              <a:xfrm>
                <a:off x="1174701" y="2896073"/>
                <a:ext cx="1059110" cy="430887"/>
              </a:xfrm>
              <a:prstGeom prst="rect">
                <a:avLst/>
              </a:prstGeom>
              <a:noFill/>
            </p:spPr>
            <p:txBody>
              <a:bodyPr wrap="square" lIns="0" tIns="0" rIns="0" bIns="0">
                <a:spAutoFit/>
              </a:bodyPr>
              <a:lstStyle/>
              <a:p>
                <a:pPr algn="ctr"/>
                <a:r>
                  <a:rPr lang="en-US" altLang="ja-JP" sz="1400" dirty="0"/>
                  <a:t>Dispatch</a:t>
                </a:r>
                <a:r>
                  <a:rPr lang="ja-JP" altLang="en-US" sz="1400" dirty="0"/>
                  <a:t> </a:t>
                </a:r>
                <a:r>
                  <a:rPr lang="en-US" altLang="ja-JP" sz="1400" dirty="0"/>
                  <a:t>organization</a:t>
                </a:r>
              </a:p>
            </p:txBody>
          </p:sp>
        </p:grpSp>
        <p:grpSp>
          <p:nvGrpSpPr>
            <p:cNvPr id="25" name="グループ化 24">
              <a:extLst>
                <a:ext uri="{FF2B5EF4-FFF2-40B4-BE49-F238E27FC236}">
                  <a16:creationId xmlns:a16="http://schemas.microsoft.com/office/drawing/2014/main" id="{44BF0F68-A7BC-4CDA-ACC6-2EA5C939FB9A}"/>
                </a:ext>
              </a:extLst>
            </p:cNvPr>
            <p:cNvGrpSpPr/>
            <p:nvPr/>
          </p:nvGrpSpPr>
          <p:grpSpPr>
            <a:xfrm>
              <a:off x="7821737" y="2236756"/>
              <a:ext cx="1059110" cy="848018"/>
              <a:chOff x="1174701" y="2263499"/>
              <a:chExt cx="1059110" cy="848018"/>
            </a:xfrm>
          </p:grpSpPr>
          <p:pic>
            <p:nvPicPr>
              <p:cNvPr id="26" name="グラフィックス 25" descr="男性 単色塗りつぶし">
                <a:extLst>
                  <a:ext uri="{FF2B5EF4-FFF2-40B4-BE49-F238E27FC236}">
                    <a16:creationId xmlns:a16="http://schemas.microsoft.com/office/drawing/2014/main" id="{C9BDAE78-4432-41C2-A60D-B253B91004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3648" y="2263499"/>
                <a:ext cx="601216" cy="601216"/>
              </a:xfrm>
              <a:prstGeom prst="rect">
                <a:avLst/>
              </a:prstGeom>
            </p:spPr>
          </p:pic>
          <p:sp>
            <p:nvSpPr>
              <p:cNvPr id="27" name="テキスト ボックス 26">
                <a:extLst>
                  <a:ext uri="{FF2B5EF4-FFF2-40B4-BE49-F238E27FC236}">
                    <a16:creationId xmlns:a16="http://schemas.microsoft.com/office/drawing/2014/main" id="{FD0CB7A7-1B7B-450E-BA7E-76B31EF36707}"/>
                  </a:ext>
                </a:extLst>
              </p:cNvPr>
              <p:cNvSpPr txBox="1"/>
              <p:nvPr/>
            </p:nvSpPr>
            <p:spPr>
              <a:xfrm>
                <a:off x="1174701" y="2896073"/>
                <a:ext cx="1059110" cy="215444"/>
              </a:xfrm>
              <a:prstGeom prst="rect">
                <a:avLst/>
              </a:prstGeom>
              <a:noFill/>
            </p:spPr>
            <p:txBody>
              <a:bodyPr wrap="square" lIns="0" tIns="0" rIns="0" bIns="0">
                <a:spAutoFit/>
              </a:bodyPr>
              <a:lstStyle/>
              <a:p>
                <a:pPr algn="ctr"/>
                <a:r>
                  <a:rPr lang="en-US" altLang="ja-JP" sz="1400" dirty="0"/>
                  <a:t>Customer</a:t>
                </a:r>
              </a:p>
            </p:txBody>
          </p:sp>
        </p:grpSp>
        <p:sp>
          <p:nvSpPr>
            <p:cNvPr id="28" name="楕円 27">
              <a:extLst>
                <a:ext uri="{FF2B5EF4-FFF2-40B4-BE49-F238E27FC236}">
                  <a16:creationId xmlns:a16="http://schemas.microsoft.com/office/drawing/2014/main" id="{B3500838-D514-48FD-B8E9-ACF999D4836C}"/>
                </a:ext>
              </a:extLst>
            </p:cNvPr>
            <p:cNvSpPr/>
            <p:nvPr/>
          </p:nvSpPr>
          <p:spPr>
            <a:xfrm>
              <a:off x="5817337" y="1513522"/>
              <a:ext cx="1512168" cy="7200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Order</a:t>
              </a:r>
              <a:r>
                <a:rPr kumimoji="1" lang="en-US" altLang="ja-JP" sz="1400" dirty="0">
                  <a:solidFill>
                    <a:schemeClr val="tx1"/>
                  </a:solidFill>
                </a:rPr>
                <a:t>-to-cash</a:t>
              </a:r>
              <a:endParaRPr kumimoji="1" lang="ja-JP" altLang="en-US" sz="1400" dirty="0">
                <a:solidFill>
                  <a:schemeClr val="tx1"/>
                </a:solidFill>
              </a:endParaRPr>
            </a:p>
          </p:txBody>
        </p:sp>
        <p:grpSp>
          <p:nvGrpSpPr>
            <p:cNvPr id="29" name="グループ化 28">
              <a:extLst>
                <a:ext uri="{FF2B5EF4-FFF2-40B4-BE49-F238E27FC236}">
                  <a16:creationId xmlns:a16="http://schemas.microsoft.com/office/drawing/2014/main" id="{73514B4F-96E4-44D4-AF04-4BEADA08B5CF}"/>
                </a:ext>
              </a:extLst>
            </p:cNvPr>
            <p:cNvGrpSpPr/>
            <p:nvPr/>
          </p:nvGrpSpPr>
          <p:grpSpPr>
            <a:xfrm>
              <a:off x="2698959" y="4437112"/>
              <a:ext cx="1059110" cy="1063461"/>
              <a:chOff x="1174701" y="2263499"/>
              <a:chExt cx="1059110" cy="1063461"/>
            </a:xfrm>
          </p:grpSpPr>
          <p:pic>
            <p:nvPicPr>
              <p:cNvPr id="30" name="グラフィックス 29" descr="男性 単色塗りつぶし">
                <a:extLst>
                  <a:ext uri="{FF2B5EF4-FFF2-40B4-BE49-F238E27FC236}">
                    <a16:creationId xmlns:a16="http://schemas.microsoft.com/office/drawing/2014/main" id="{652E3BD3-8EC2-4AF1-A378-F40FCD39E4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3648" y="2263499"/>
                <a:ext cx="601216" cy="601216"/>
              </a:xfrm>
              <a:prstGeom prst="rect">
                <a:avLst/>
              </a:prstGeom>
            </p:spPr>
          </p:pic>
          <p:sp>
            <p:nvSpPr>
              <p:cNvPr id="31" name="テキスト ボックス 30">
                <a:extLst>
                  <a:ext uri="{FF2B5EF4-FFF2-40B4-BE49-F238E27FC236}">
                    <a16:creationId xmlns:a16="http://schemas.microsoft.com/office/drawing/2014/main" id="{7FC58FB8-C6B6-4ABA-802C-114588BF2462}"/>
                  </a:ext>
                </a:extLst>
              </p:cNvPr>
              <p:cNvSpPr txBox="1"/>
              <p:nvPr/>
            </p:nvSpPr>
            <p:spPr>
              <a:xfrm>
                <a:off x="1174701" y="2896073"/>
                <a:ext cx="1059110" cy="430887"/>
              </a:xfrm>
              <a:prstGeom prst="rect">
                <a:avLst/>
              </a:prstGeom>
              <a:noFill/>
            </p:spPr>
            <p:txBody>
              <a:bodyPr wrap="square" lIns="0" tIns="0" rIns="0" bIns="0">
                <a:spAutoFit/>
              </a:bodyPr>
              <a:lstStyle/>
              <a:p>
                <a:pPr algn="ctr"/>
                <a:r>
                  <a:rPr lang="en-US" altLang="ja-JP" sz="1400" dirty="0"/>
                  <a:t>Requisition</a:t>
                </a:r>
                <a:r>
                  <a:rPr lang="ja-JP" altLang="en-US" sz="1400" dirty="0"/>
                  <a:t> </a:t>
                </a:r>
                <a:r>
                  <a:rPr lang="en-US" altLang="ja-JP" sz="1400" dirty="0"/>
                  <a:t>organization</a:t>
                </a:r>
              </a:p>
            </p:txBody>
          </p:sp>
        </p:grpSp>
        <p:cxnSp>
          <p:nvCxnSpPr>
            <p:cNvPr id="33" name="直線コネクタ 32">
              <a:extLst>
                <a:ext uri="{FF2B5EF4-FFF2-40B4-BE49-F238E27FC236}">
                  <a16:creationId xmlns:a16="http://schemas.microsoft.com/office/drawing/2014/main" id="{85FDE18A-E3A7-4CB6-B83C-92A00032C920}"/>
                </a:ext>
              </a:extLst>
            </p:cNvPr>
            <p:cNvCxnSpPr>
              <a:cxnSpLocks/>
              <a:stCxn id="4" idx="4"/>
              <a:endCxn id="6" idx="3"/>
            </p:cNvCxnSpPr>
            <p:nvPr/>
          </p:nvCxnSpPr>
          <p:spPr>
            <a:xfrm flipH="1">
              <a:off x="1087352" y="2233602"/>
              <a:ext cx="1477265" cy="303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7A48B3E-6AD3-48A4-8008-D5806105E758}"/>
                </a:ext>
              </a:extLst>
            </p:cNvPr>
            <p:cNvCxnSpPr>
              <a:cxnSpLocks/>
              <a:stCxn id="28" idx="4"/>
              <a:endCxn id="17" idx="0"/>
            </p:cNvCxnSpPr>
            <p:nvPr/>
          </p:nvCxnSpPr>
          <p:spPr>
            <a:xfrm>
              <a:off x="6573421" y="2233602"/>
              <a:ext cx="559969" cy="780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6D02EDC9-7D11-4CF0-9CF5-BE61F1DCA9B4}"/>
                </a:ext>
              </a:extLst>
            </p:cNvPr>
            <p:cNvCxnSpPr>
              <a:cxnSpLocks/>
              <a:stCxn id="4" idx="4"/>
              <a:endCxn id="30" idx="0"/>
            </p:cNvCxnSpPr>
            <p:nvPr/>
          </p:nvCxnSpPr>
          <p:spPr>
            <a:xfrm>
              <a:off x="2564617" y="2233602"/>
              <a:ext cx="663897" cy="2203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47B43893-96BA-4B74-A10B-6284419BE9C9}"/>
                </a:ext>
              </a:extLst>
            </p:cNvPr>
            <p:cNvCxnSpPr>
              <a:cxnSpLocks/>
              <a:stCxn id="4" idx="4"/>
              <a:endCxn id="14" idx="0"/>
            </p:cNvCxnSpPr>
            <p:nvPr/>
          </p:nvCxnSpPr>
          <p:spPr>
            <a:xfrm flipH="1">
              <a:off x="2007629" y="2233602"/>
              <a:ext cx="556988" cy="770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83048CE4-1064-4D0E-AD9B-19D400B7F213}"/>
                </a:ext>
              </a:extLst>
            </p:cNvPr>
            <p:cNvCxnSpPr>
              <a:cxnSpLocks/>
              <a:stCxn id="28" idx="4"/>
            </p:cNvCxnSpPr>
            <p:nvPr/>
          </p:nvCxnSpPr>
          <p:spPr>
            <a:xfrm>
              <a:off x="6573421" y="2233602"/>
              <a:ext cx="1721916" cy="291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8755C3E3-8254-4855-83BD-32F0DB5543D4}"/>
                </a:ext>
              </a:extLst>
            </p:cNvPr>
            <p:cNvCxnSpPr>
              <a:cxnSpLocks/>
              <a:stCxn id="28" idx="4"/>
              <a:endCxn id="11" idx="3"/>
            </p:cNvCxnSpPr>
            <p:nvPr/>
          </p:nvCxnSpPr>
          <p:spPr>
            <a:xfrm flipH="1">
              <a:off x="4872609" y="2233602"/>
              <a:ext cx="1700812" cy="1703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B63FC138-CE0E-406C-BA81-0C0CD7EB0080}"/>
                </a:ext>
              </a:extLst>
            </p:cNvPr>
            <p:cNvCxnSpPr>
              <a:cxnSpLocks/>
              <a:stCxn id="28" idx="4"/>
              <a:endCxn id="23" idx="0"/>
            </p:cNvCxnSpPr>
            <p:nvPr/>
          </p:nvCxnSpPr>
          <p:spPr>
            <a:xfrm flipH="1">
              <a:off x="6130677" y="2233602"/>
              <a:ext cx="442744" cy="2203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348721BC-8E1E-4BF7-BCFE-9293B1C08180}"/>
                </a:ext>
              </a:extLst>
            </p:cNvPr>
            <p:cNvCxnSpPr>
              <a:cxnSpLocks/>
              <a:stCxn id="20" idx="1"/>
              <a:endCxn id="4" idx="4"/>
            </p:cNvCxnSpPr>
            <p:nvPr/>
          </p:nvCxnSpPr>
          <p:spPr>
            <a:xfrm flipH="1" flipV="1">
              <a:off x="2564617" y="2233602"/>
              <a:ext cx="1156210" cy="5765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4A4183CA-5A44-4014-AFAC-32D150129CCA}"/>
                </a:ext>
              </a:extLst>
            </p:cNvPr>
            <p:cNvCxnSpPr>
              <a:cxnSpLocks/>
              <a:stCxn id="20" idx="3"/>
              <a:endCxn id="28" idx="4"/>
            </p:cNvCxnSpPr>
            <p:nvPr/>
          </p:nvCxnSpPr>
          <p:spPr>
            <a:xfrm flipV="1">
              <a:off x="4322043" y="2233602"/>
              <a:ext cx="2251378" cy="5765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5A410C2-74E6-40B0-8302-592E3C7B39DD}"/>
                </a:ext>
              </a:extLst>
            </p:cNvPr>
            <p:cNvCxnSpPr>
              <a:cxnSpLocks/>
              <a:stCxn id="11" idx="1"/>
              <a:endCxn id="4" idx="4"/>
            </p:cNvCxnSpPr>
            <p:nvPr/>
          </p:nvCxnSpPr>
          <p:spPr>
            <a:xfrm flipH="1" flipV="1">
              <a:off x="2564617" y="2233602"/>
              <a:ext cx="1706776" cy="1703003"/>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グループ化 39">
              <a:extLst>
                <a:ext uri="{FF2B5EF4-FFF2-40B4-BE49-F238E27FC236}">
                  <a16:creationId xmlns:a16="http://schemas.microsoft.com/office/drawing/2014/main" id="{CB1221E9-3631-44FC-B52F-0591554B643B}"/>
                </a:ext>
              </a:extLst>
            </p:cNvPr>
            <p:cNvGrpSpPr/>
            <p:nvPr/>
          </p:nvGrpSpPr>
          <p:grpSpPr>
            <a:xfrm>
              <a:off x="1396335" y="4437112"/>
              <a:ext cx="1059110" cy="1063461"/>
              <a:chOff x="1174701" y="2263499"/>
              <a:chExt cx="1059110" cy="1063461"/>
            </a:xfrm>
          </p:grpSpPr>
          <p:pic>
            <p:nvPicPr>
              <p:cNvPr id="41" name="グラフィックス 40" descr="男性 単色塗りつぶし">
                <a:extLst>
                  <a:ext uri="{FF2B5EF4-FFF2-40B4-BE49-F238E27FC236}">
                    <a16:creationId xmlns:a16="http://schemas.microsoft.com/office/drawing/2014/main" id="{C682AF3E-EEB1-4A7A-9ED6-44DD514AE5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3648" y="2263499"/>
                <a:ext cx="601216" cy="601216"/>
              </a:xfrm>
              <a:prstGeom prst="rect">
                <a:avLst/>
              </a:prstGeom>
            </p:spPr>
          </p:pic>
          <p:sp>
            <p:nvSpPr>
              <p:cNvPr id="42" name="テキスト ボックス 41">
                <a:extLst>
                  <a:ext uri="{FF2B5EF4-FFF2-40B4-BE49-F238E27FC236}">
                    <a16:creationId xmlns:a16="http://schemas.microsoft.com/office/drawing/2014/main" id="{05B46F1D-6A14-479D-96DB-40CFED344610}"/>
                  </a:ext>
                </a:extLst>
              </p:cNvPr>
              <p:cNvSpPr txBox="1"/>
              <p:nvPr/>
            </p:nvSpPr>
            <p:spPr>
              <a:xfrm>
                <a:off x="1174701" y="2896073"/>
                <a:ext cx="1059110" cy="430887"/>
              </a:xfrm>
              <a:prstGeom prst="rect">
                <a:avLst/>
              </a:prstGeom>
              <a:noFill/>
            </p:spPr>
            <p:txBody>
              <a:bodyPr wrap="square" lIns="0" tIns="0" rIns="0" bIns="0">
                <a:spAutoFit/>
              </a:bodyPr>
              <a:lstStyle/>
              <a:p>
                <a:pPr algn="ctr"/>
                <a:r>
                  <a:rPr lang="en-US" altLang="ja-JP" sz="1400" dirty="0"/>
                  <a:t>Receipt</a:t>
                </a:r>
                <a:r>
                  <a:rPr lang="ja-JP" altLang="en-US" sz="1400" dirty="0"/>
                  <a:t> </a:t>
                </a:r>
                <a:r>
                  <a:rPr lang="en-US" altLang="ja-JP" sz="1400" dirty="0"/>
                  <a:t>organization</a:t>
                </a:r>
              </a:p>
            </p:txBody>
          </p:sp>
        </p:grpSp>
        <p:cxnSp>
          <p:nvCxnSpPr>
            <p:cNvPr id="43" name="直線コネクタ 42">
              <a:extLst>
                <a:ext uri="{FF2B5EF4-FFF2-40B4-BE49-F238E27FC236}">
                  <a16:creationId xmlns:a16="http://schemas.microsoft.com/office/drawing/2014/main" id="{54C6ECB5-6041-4F0C-8347-2C9680BAD803}"/>
                </a:ext>
              </a:extLst>
            </p:cNvPr>
            <p:cNvCxnSpPr>
              <a:cxnSpLocks/>
              <a:stCxn id="4" idx="4"/>
              <a:endCxn id="41" idx="3"/>
            </p:cNvCxnSpPr>
            <p:nvPr/>
          </p:nvCxnSpPr>
          <p:spPr>
            <a:xfrm flipH="1">
              <a:off x="2226498" y="2233602"/>
              <a:ext cx="338119" cy="2504118"/>
            </a:xfrm>
            <a:prstGeom prst="line">
              <a:avLst/>
            </a:prstGeom>
          </p:spPr>
          <p:style>
            <a:lnRef idx="1">
              <a:schemeClr val="accent1"/>
            </a:lnRef>
            <a:fillRef idx="0">
              <a:schemeClr val="accent1"/>
            </a:fillRef>
            <a:effectRef idx="0">
              <a:schemeClr val="accent1"/>
            </a:effectRef>
            <a:fontRef idx="minor">
              <a:schemeClr val="tx1"/>
            </a:fontRef>
          </p:style>
        </p:cxnSp>
        <p:grpSp>
          <p:nvGrpSpPr>
            <p:cNvPr id="46" name="グループ化 45">
              <a:extLst>
                <a:ext uri="{FF2B5EF4-FFF2-40B4-BE49-F238E27FC236}">
                  <a16:creationId xmlns:a16="http://schemas.microsoft.com/office/drawing/2014/main" id="{AEBAE5A2-4658-488E-B082-8CCA057FE6CC}"/>
                </a:ext>
              </a:extLst>
            </p:cNvPr>
            <p:cNvGrpSpPr/>
            <p:nvPr/>
          </p:nvGrpSpPr>
          <p:grpSpPr>
            <a:xfrm>
              <a:off x="4665018" y="4851106"/>
              <a:ext cx="1059110" cy="1063461"/>
              <a:chOff x="1174701" y="2263499"/>
              <a:chExt cx="1059110" cy="1063461"/>
            </a:xfrm>
          </p:grpSpPr>
          <p:pic>
            <p:nvPicPr>
              <p:cNvPr id="47" name="グラフィックス 46" descr="男性 単色塗りつぶし">
                <a:extLst>
                  <a:ext uri="{FF2B5EF4-FFF2-40B4-BE49-F238E27FC236}">
                    <a16:creationId xmlns:a16="http://schemas.microsoft.com/office/drawing/2014/main" id="{247641E2-B50F-490E-84AA-12904C1446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3648" y="2263499"/>
                <a:ext cx="601216" cy="601216"/>
              </a:xfrm>
              <a:prstGeom prst="rect">
                <a:avLst/>
              </a:prstGeom>
            </p:spPr>
          </p:pic>
          <p:sp>
            <p:nvSpPr>
              <p:cNvPr id="52" name="テキスト ボックス 51">
                <a:extLst>
                  <a:ext uri="{FF2B5EF4-FFF2-40B4-BE49-F238E27FC236}">
                    <a16:creationId xmlns:a16="http://schemas.microsoft.com/office/drawing/2014/main" id="{FA2AEA43-4723-48E7-B7A8-1801D2CA28BA}"/>
                  </a:ext>
                </a:extLst>
              </p:cNvPr>
              <p:cNvSpPr txBox="1"/>
              <p:nvPr/>
            </p:nvSpPr>
            <p:spPr>
              <a:xfrm>
                <a:off x="1174701" y="2896073"/>
                <a:ext cx="1059110" cy="430887"/>
              </a:xfrm>
              <a:prstGeom prst="rect">
                <a:avLst/>
              </a:prstGeom>
              <a:noFill/>
            </p:spPr>
            <p:txBody>
              <a:bodyPr wrap="square" lIns="0" tIns="0" rIns="0" bIns="0">
                <a:spAutoFit/>
              </a:bodyPr>
              <a:lstStyle/>
              <a:p>
                <a:pPr algn="ctr"/>
                <a:r>
                  <a:rPr lang="en-US" altLang="ja-JP" sz="1400" dirty="0"/>
                  <a:t>Cost</a:t>
                </a:r>
                <a:r>
                  <a:rPr lang="ja-JP" altLang="en-US" sz="1400" dirty="0"/>
                  <a:t> </a:t>
                </a:r>
                <a:r>
                  <a:rPr lang="en-US" altLang="ja-JP" sz="1400" dirty="0"/>
                  <a:t>organization</a:t>
                </a:r>
              </a:p>
            </p:txBody>
          </p:sp>
        </p:grpSp>
        <p:sp>
          <p:nvSpPr>
            <p:cNvPr id="53" name="楕円 52">
              <a:extLst>
                <a:ext uri="{FF2B5EF4-FFF2-40B4-BE49-F238E27FC236}">
                  <a16:creationId xmlns:a16="http://schemas.microsoft.com/office/drawing/2014/main" id="{310ECE03-0B9F-42B0-8137-E11F72E6B8C8}"/>
                </a:ext>
              </a:extLst>
            </p:cNvPr>
            <p:cNvSpPr/>
            <p:nvPr/>
          </p:nvSpPr>
          <p:spPr>
            <a:xfrm>
              <a:off x="3812935" y="1524704"/>
              <a:ext cx="1512168" cy="7200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Inventory</a:t>
              </a:r>
              <a:endParaRPr kumimoji="1" lang="ja-JP" altLang="en-US" sz="1400" dirty="0">
                <a:solidFill>
                  <a:schemeClr val="tx1"/>
                </a:solidFill>
              </a:endParaRPr>
            </a:p>
          </p:txBody>
        </p:sp>
        <p:cxnSp>
          <p:nvCxnSpPr>
            <p:cNvPr id="69" name="直線コネクタ 68">
              <a:extLst>
                <a:ext uri="{FF2B5EF4-FFF2-40B4-BE49-F238E27FC236}">
                  <a16:creationId xmlns:a16="http://schemas.microsoft.com/office/drawing/2014/main" id="{81EB2F08-9D2F-414E-A6B8-7C672FD86EF3}"/>
                </a:ext>
              </a:extLst>
            </p:cNvPr>
            <p:cNvCxnSpPr>
              <a:cxnSpLocks/>
              <a:stCxn id="11" idx="0"/>
              <a:endCxn id="53" idx="4"/>
            </p:cNvCxnSpPr>
            <p:nvPr/>
          </p:nvCxnSpPr>
          <p:spPr>
            <a:xfrm flipH="1" flipV="1">
              <a:off x="4569019" y="2244784"/>
              <a:ext cx="2982" cy="1391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F513B70C-715E-4210-A59C-3BEE4EC0D601}"/>
                </a:ext>
              </a:extLst>
            </p:cNvPr>
            <p:cNvCxnSpPr>
              <a:cxnSpLocks/>
              <a:stCxn id="47" idx="0"/>
              <a:endCxn id="53" idx="4"/>
            </p:cNvCxnSpPr>
            <p:nvPr/>
          </p:nvCxnSpPr>
          <p:spPr>
            <a:xfrm flipH="1" flipV="1">
              <a:off x="4569019" y="2244784"/>
              <a:ext cx="625554" cy="260632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39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C07CD46-57C8-4E34-A067-7920E494435E}"/>
              </a:ext>
            </a:extLst>
          </p:cNvPr>
          <p:cNvSpPr txBox="1"/>
          <p:nvPr/>
        </p:nvSpPr>
        <p:spPr bwMode="auto">
          <a:xfrm>
            <a:off x="685800" y="2130425"/>
            <a:ext cx="7772400" cy="1470025"/>
          </a:xfrm>
          <a:prstGeom prst="rect">
            <a:avLst/>
          </a:prstGeom>
          <a:noFill/>
          <a:ln w="9525">
            <a:noFill/>
            <a:miter lim="800000"/>
            <a:headEnd/>
            <a:tailEnd/>
          </a:ln>
        </p:spPr>
        <p:txBody>
          <a:bodyPr vert="horz" wrap="square" lIns="0" tIns="0" rIns="0" bIns="0" numCol="1" anchor="b" anchorCtr="0" compatLnSpc="1">
            <a:prstTxWarp prst="textNoShape">
              <a:avLst/>
            </a:prstTxWarp>
            <a:normAutofit/>
          </a:bodyPr>
          <a:lstStyle/>
          <a:p>
            <a:pPr algn="ctr">
              <a:spcBef>
                <a:spcPct val="0"/>
              </a:spcBef>
              <a:spcAft>
                <a:spcPts val="600"/>
              </a:spcAft>
            </a:pPr>
            <a:r>
              <a:rPr kumimoji="1" lang="ja-JP" altLang="en-US" sz="2800" kern="1200">
                <a:latin typeface="+mj-lt"/>
                <a:ea typeface="+mj-ea"/>
                <a:cs typeface="+mj-cs"/>
              </a:rPr>
              <a:t>Rationale</a:t>
            </a:r>
            <a:r>
              <a:rPr kumimoji="1" lang="en-US" altLang="ja-JP" sz="2800" kern="1200" dirty="0">
                <a:latin typeface="+mj-lt"/>
                <a:ea typeface="+mj-ea"/>
                <a:cs typeface="+mj-cs"/>
              </a:rPr>
              <a:t>s</a:t>
            </a:r>
            <a:endParaRPr kumimoji="1" lang="ja-JP" altLang="en-US" sz="2800" kern="1200">
              <a:latin typeface="+mj-lt"/>
              <a:ea typeface="+mj-ea"/>
              <a:cs typeface="+mj-cs"/>
            </a:endParaRPr>
          </a:p>
        </p:txBody>
      </p:sp>
      <p:sp>
        <p:nvSpPr>
          <p:cNvPr id="10" name="Subtitle 2">
            <a:extLst>
              <a:ext uri="{FF2B5EF4-FFF2-40B4-BE49-F238E27FC236}">
                <a16:creationId xmlns:a16="http://schemas.microsoft.com/office/drawing/2014/main" id="{E8DDA2CA-C41E-4E22-BAA6-59BECB08BE22}"/>
              </a:ext>
            </a:extLst>
          </p:cNvPr>
          <p:cNvSpPr>
            <a:spLocks noGrp="1"/>
          </p:cNvSpPr>
          <p:nvPr>
            <p:ph type="subTitle" idx="1"/>
          </p:nvPr>
        </p:nvSpPr>
        <p:spPr>
          <a:xfrm>
            <a:off x="1371600" y="3886200"/>
            <a:ext cx="6400800" cy="1752600"/>
          </a:xfrm>
        </p:spPr>
        <p:txBody>
          <a:bodyPr/>
          <a:lstStyle/>
          <a:p>
            <a:endParaRPr lang="en-US"/>
          </a:p>
        </p:txBody>
      </p:sp>
    </p:spTree>
    <p:extLst>
      <p:ext uri="{BB962C8B-B14F-4D97-AF65-F5344CB8AC3E}">
        <p14:creationId xmlns:p14="http://schemas.microsoft.com/office/powerpoint/2010/main" val="1688758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AFC922-B3C1-4CF8-87CF-BB9A93E1986B}"/>
              </a:ext>
            </a:extLst>
          </p:cNvPr>
          <p:cNvSpPr>
            <a:spLocks noGrp="1"/>
          </p:cNvSpPr>
          <p:nvPr>
            <p:ph type="title"/>
          </p:nvPr>
        </p:nvSpPr>
        <p:spPr/>
        <p:txBody>
          <a:bodyPr/>
          <a:lstStyle/>
          <a:p>
            <a:r>
              <a:rPr kumimoji="1" lang="en-US" altLang="ja-JP" dirty="0"/>
              <a:t>1.2 Employee roles and activities</a:t>
            </a:r>
            <a:endParaRPr kumimoji="1" lang="ja-JP" altLang="en-US" dirty="0"/>
          </a:p>
        </p:txBody>
      </p:sp>
      <p:sp>
        <p:nvSpPr>
          <p:cNvPr id="3" name="コンテンツ プレースホルダー 2">
            <a:extLst>
              <a:ext uri="{FF2B5EF4-FFF2-40B4-BE49-F238E27FC236}">
                <a16:creationId xmlns:a16="http://schemas.microsoft.com/office/drawing/2014/main" id="{12B57428-B324-47B2-B359-AF83A3E68DBE}"/>
              </a:ext>
            </a:extLst>
          </p:cNvPr>
          <p:cNvSpPr>
            <a:spLocks noGrp="1"/>
          </p:cNvSpPr>
          <p:nvPr>
            <p:ph idx="1"/>
          </p:nvPr>
        </p:nvSpPr>
        <p:spPr>
          <a:xfrm>
            <a:off x="1890678" y="1773976"/>
            <a:ext cx="601216" cy="430888"/>
          </a:xfrm>
        </p:spPr>
        <p:txBody>
          <a:bodyPr/>
          <a:lstStyle/>
          <a:p>
            <a:pPr algn="ctr"/>
            <a:r>
              <a:rPr lang="en-US" altLang="ja-JP" sz="1800" dirty="0"/>
              <a:t>R</a:t>
            </a:r>
            <a:r>
              <a:rPr kumimoji="1" lang="en-US" altLang="ja-JP" sz="1800" dirty="0"/>
              <a:t>ole</a:t>
            </a:r>
          </a:p>
        </p:txBody>
      </p:sp>
      <p:grpSp>
        <p:nvGrpSpPr>
          <p:cNvPr id="9" name="グループ化 8">
            <a:extLst>
              <a:ext uri="{FF2B5EF4-FFF2-40B4-BE49-F238E27FC236}">
                <a16:creationId xmlns:a16="http://schemas.microsoft.com/office/drawing/2014/main" id="{4C407BA1-3508-42F3-8281-33133AC35423}"/>
              </a:ext>
            </a:extLst>
          </p:cNvPr>
          <p:cNvGrpSpPr/>
          <p:nvPr/>
        </p:nvGrpSpPr>
        <p:grpSpPr>
          <a:xfrm>
            <a:off x="1661731" y="2276872"/>
            <a:ext cx="1059110" cy="848018"/>
            <a:chOff x="1174701" y="2263499"/>
            <a:chExt cx="1059110" cy="848018"/>
          </a:xfrm>
        </p:grpSpPr>
        <p:pic>
          <p:nvPicPr>
            <p:cNvPr id="6" name="グラフィックス 5" descr="男性 単色塗りつぶし">
              <a:extLst>
                <a:ext uri="{FF2B5EF4-FFF2-40B4-BE49-F238E27FC236}">
                  <a16:creationId xmlns:a16="http://schemas.microsoft.com/office/drawing/2014/main" id="{790703F7-74BC-4ADA-94CB-2F4821919C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3648" y="2263499"/>
              <a:ext cx="601216" cy="601216"/>
            </a:xfrm>
            <a:prstGeom prst="rect">
              <a:avLst/>
            </a:prstGeom>
          </p:spPr>
        </p:pic>
        <p:sp>
          <p:nvSpPr>
            <p:cNvPr id="8" name="テキスト ボックス 7">
              <a:extLst>
                <a:ext uri="{FF2B5EF4-FFF2-40B4-BE49-F238E27FC236}">
                  <a16:creationId xmlns:a16="http://schemas.microsoft.com/office/drawing/2014/main" id="{0C26285A-62D0-464D-8FA6-D0E419D0BF0A}"/>
                </a:ext>
              </a:extLst>
            </p:cNvPr>
            <p:cNvSpPr txBox="1"/>
            <p:nvPr/>
          </p:nvSpPr>
          <p:spPr>
            <a:xfrm>
              <a:off x="1174701" y="2896073"/>
              <a:ext cx="1059110" cy="215444"/>
            </a:xfrm>
            <a:prstGeom prst="rect">
              <a:avLst/>
            </a:prstGeom>
            <a:noFill/>
          </p:spPr>
          <p:txBody>
            <a:bodyPr wrap="square" lIns="0" tIns="0" rIns="0" bIns="0">
              <a:spAutoFit/>
            </a:bodyPr>
            <a:lstStyle/>
            <a:p>
              <a:pPr algn="ctr"/>
              <a:r>
                <a:rPr lang="en-US" altLang="ja-JP" sz="1400" dirty="0"/>
                <a:t>Employee</a:t>
              </a:r>
            </a:p>
          </p:txBody>
        </p:sp>
      </p:grpSp>
      <p:grpSp>
        <p:nvGrpSpPr>
          <p:cNvPr id="10" name="グループ化 9">
            <a:extLst>
              <a:ext uri="{FF2B5EF4-FFF2-40B4-BE49-F238E27FC236}">
                <a16:creationId xmlns:a16="http://schemas.microsoft.com/office/drawing/2014/main" id="{C0B5539F-F9FC-46A1-9926-67D2E1F04CDE}"/>
              </a:ext>
            </a:extLst>
          </p:cNvPr>
          <p:cNvGrpSpPr/>
          <p:nvPr/>
        </p:nvGrpSpPr>
        <p:grpSpPr>
          <a:xfrm>
            <a:off x="1486784" y="3862810"/>
            <a:ext cx="1501039" cy="1063461"/>
            <a:chOff x="999754" y="2263499"/>
            <a:chExt cx="1501039" cy="1063461"/>
          </a:xfrm>
        </p:grpSpPr>
        <p:pic>
          <p:nvPicPr>
            <p:cNvPr id="11" name="グラフィックス 10" descr="男性 単色塗りつぶし">
              <a:extLst>
                <a:ext uri="{FF2B5EF4-FFF2-40B4-BE49-F238E27FC236}">
                  <a16:creationId xmlns:a16="http://schemas.microsoft.com/office/drawing/2014/main" id="{C1BD55F0-C7F9-4C07-9814-AB154126C9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3648" y="2263499"/>
              <a:ext cx="601216" cy="601216"/>
            </a:xfrm>
            <a:prstGeom prst="rect">
              <a:avLst/>
            </a:prstGeom>
          </p:spPr>
        </p:pic>
        <p:sp>
          <p:nvSpPr>
            <p:cNvPr id="12" name="テキスト ボックス 11">
              <a:extLst>
                <a:ext uri="{FF2B5EF4-FFF2-40B4-BE49-F238E27FC236}">
                  <a16:creationId xmlns:a16="http://schemas.microsoft.com/office/drawing/2014/main" id="{879A0A92-9E3F-409F-B120-7C6DA36FE06A}"/>
                </a:ext>
              </a:extLst>
            </p:cNvPr>
            <p:cNvSpPr txBox="1"/>
            <p:nvPr/>
          </p:nvSpPr>
          <p:spPr>
            <a:xfrm>
              <a:off x="999754" y="2896073"/>
              <a:ext cx="1501039" cy="430887"/>
            </a:xfrm>
            <a:prstGeom prst="rect">
              <a:avLst/>
            </a:prstGeom>
            <a:noFill/>
          </p:spPr>
          <p:txBody>
            <a:bodyPr wrap="square" lIns="0" tIns="0" rIns="0" bIns="0">
              <a:spAutoFit/>
            </a:bodyPr>
            <a:lstStyle/>
            <a:p>
              <a:pPr algn="ctr"/>
              <a:r>
                <a:rPr lang="en-US" altLang="ja-JP" sz="1400" dirty="0"/>
                <a:t>Account segment employee</a:t>
              </a:r>
            </a:p>
          </p:txBody>
        </p:sp>
      </p:grpSp>
      <p:grpSp>
        <p:nvGrpSpPr>
          <p:cNvPr id="13" name="グループ化 12">
            <a:extLst>
              <a:ext uri="{FF2B5EF4-FFF2-40B4-BE49-F238E27FC236}">
                <a16:creationId xmlns:a16="http://schemas.microsoft.com/office/drawing/2014/main" id="{9C9FD4D3-B886-42E4-8F5F-3A9C25C1CDF1}"/>
              </a:ext>
            </a:extLst>
          </p:cNvPr>
          <p:cNvGrpSpPr/>
          <p:nvPr/>
        </p:nvGrpSpPr>
        <p:grpSpPr>
          <a:xfrm>
            <a:off x="484140" y="3885573"/>
            <a:ext cx="1059110" cy="848018"/>
            <a:chOff x="1174701" y="2263499"/>
            <a:chExt cx="1059110" cy="848018"/>
          </a:xfrm>
        </p:grpSpPr>
        <p:pic>
          <p:nvPicPr>
            <p:cNvPr id="14" name="グラフィックス 13" descr="男性 単色塗りつぶし">
              <a:extLst>
                <a:ext uri="{FF2B5EF4-FFF2-40B4-BE49-F238E27FC236}">
                  <a16:creationId xmlns:a16="http://schemas.microsoft.com/office/drawing/2014/main" id="{42E9B9CF-B7D9-45B3-B574-AF5D56E469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3648" y="2263499"/>
              <a:ext cx="601216" cy="601216"/>
            </a:xfrm>
            <a:prstGeom prst="rect">
              <a:avLst/>
            </a:prstGeom>
          </p:spPr>
        </p:pic>
        <p:sp>
          <p:nvSpPr>
            <p:cNvPr id="15" name="テキスト ボックス 14">
              <a:extLst>
                <a:ext uri="{FF2B5EF4-FFF2-40B4-BE49-F238E27FC236}">
                  <a16:creationId xmlns:a16="http://schemas.microsoft.com/office/drawing/2014/main" id="{48A137F9-339F-4350-BD7A-F4A37DAE3AAE}"/>
                </a:ext>
              </a:extLst>
            </p:cNvPr>
            <p:cNvSpPr txBox="1"/>
            <p:nvPr/>
          </p:nvSpPr>
          <p:spPr>
            <a:xfrm>
              <a:off x="1174701" y="2896073"/>
              <a:ext cx="1059110" cy="215444"/>
            </a:xfrm>
            <a:prstGeom prst="rect">
              <a:avLst/>
            </a:prstGeom>
            <a:noFill/>
          </p:spPr>
          <p:txBody>
            <a:bodyPr wrap="square" lIns="0" tIns="0" rIns="0" bIns="0">
              <a:spAutoFit/>
            </a:bodyPr>
            <a:lstStyle/>
            <a:p>
              <a:pPr algn="ctr"/>
              <a:r>
                <a:rPr lang="en-US" altLang="ja-JP" sz="1400" dirty="0"/>
                <a:t>Purchaser</a:t>
              </a:r>
            </a:p>
          </p:txBody>
        </p:sp>
      </p:grpSp>
      <p:grpSp>
        <p:nvGrpSpPr>
          <p:cNvPr id="16" name="グループ化 15">
            <a:extLst>
              <a:ext uri="{FF2B5EF4-FFF2-40B4-BE49-F238E27FC236}">
                <a16:creationId xmlns:a16="http://schemas.microsoft.com/office/drawing/2014/main" id="{3AE2BF9C-26F5-4175-AA6B-C3F87F528A4E}"/>
              </a:ext>
            </a:extLst>
          </p:cNvPr>
          <p:cNvGrpSpPr/>
          <p:nvPr/>
        </p:nvGrpSpPr>
        <p:grpSpPr>
          <a:xfrm>
            <a:off x="2839322" y="3885573"/>
            <a:ext cx="1059110" cy="848018"/>
            <a:chOff x="1174701" y="2263499"/>
            <a:chExt cx="1059110" cy="848018"/>
          </a:xfrm>
        </p:grpSpPr>
        <p:pic>
          <p:nvPicPr>
            <p:cNvPr id="17" name="グラフィックス 16" descr="男性 単色塗りつぶし">
              <a:extLst>
                <a:ext uri="{FF2B5EF4-FFF2-40B4-BE49-F238E27FC236}">
                  <a16:creationId xmlns:a16="http://schemas.microsoft.com/office/drawing/2014/main" id="{E7C701DC-9872-4825-A183-4780D94F04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3648" y="2263499"/>
              <a:ext cx="601216" cy="601216"/>
            </a:xfrm>
            <a:prstGeom prst="rect">
              <a:avLst/>
            </a:prstGeom>
          </p:spPr>
        </p:pic>
        <p:sp>
          <p:nvSpPr>
            <p:cNvPr id="18" name="テキスト ボックス 17">
              <a:extLst>
                <a:ext uri="{FF2B5EF4-FFF2-40B4-BE49-F238E27FC236}">
                  <a16:creationId xmlns:a16="http://schemas.microsoft.com/office/drawing/2014/main" id="{AA3C5E53-1C26-4F4C-B842-A438767491A6}"/>
                </a:ext>
              </a:extLst>
            </p:cNvPr>
            <p:cNvSpPr txBox="1"/>
            <p:nvPr/>
          </p:nvSpPr>
          <p:spPr>
            <a:xfrm>
              <a:off x="1174701" y="2896073"/>
              <a:ext cx="1059110" cy="215444"/>
            </a:xfrm>
            <a:prstGeom prst="rect">
              <a:avLst/>
            </a:prstGeom>
            <a:noFill/>
          </p:spPr>
          <p:txBody>
            <a:bodyPr wrap="square" lIns="0" tIns="0" rIns="0" bIns="0">
              <a:spAutoFit/>
            </a:bodyPr>
            <a:lstStyle/>
            <a:p>
              <a:pPr algn="ctr"/>
              <a:r>
                <a:rPr lang="en-US" altLang="ja-JP" sz="1400" dirty="0"/>
                <a:t>Salesperson</a:t>
              </a:r>
            </a:p>
          </p:txBody>
        </p:sp>
      </p:grpSp>
      <p:grpSp>
        <p:nvGrpSpPr>
          <p:cNvPr id="22" name="グループ化 21">
            <a:extLst>
              <a:ext uri="{FF2B5EF4-FFF2-40B4-BE49-F238E27FC236}">
                <a16:creationId xmlns:a16="http://schemas.microsoft.com/office/drawing/2014/main" id="{7CFA5056-E962-43A5-B9A1-D7F8C41E463D}"/>
              </a:ext>
            </a:extLst>
          </p:cNvPr>
          <p:cNvGrpSpPr/>
          <p:nvPr/>
        </p:nvGrpSpPr>
        <p:grpSpPr>
          <a:xfrm>
            <a:off x="6598105" y="3862072"/>
            <a:ext cx="1059110" cy="848018"/>
            <a:chOff x="1174701" y="2263499"/>
            <a:chExt cx="1059110" cy="848018"/>
          </a:xfrm>
        </p:grpSpPr>
        <p:pic>
          <p:nvPicPr>
            <p:cNvPr id="23" name="グラフィックス 22" descr="男性 単色塗りつぶし">
              <a:extLst>
                <a:ext uri="{FF2B5EF4-FFF2-40B4-BE49-F238E27FC236}">
                  <a16:creationId xmlns:a16="http://schemas.microsoft.com/office/drawing/2014/main" id="{4DED3CE5-570E-4E1E-88BB-FF2B02EC83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3648" y="2263499"/>
              <a:ext cx="601216" cy="601216"/>
            </a:xfrm>
            <a:prstGeom prst="rect">
              <a:avLst/>
            </a:prstGeom>
          </p:spPr>
        </p:pic>
        <p:sp>
          <p:nvSpPr>
            <p:cNvPr id="24" name="テキスト ボックス 23">
              <a:extLst>
                <a:ext uri="{FF2B5EF4-FFF2-40B4-BE49-F238E27FC236}">
                  <a16:creationId xmlns:a16="http://schemas.microsoft.com/office/drawing/2014/main" id="{316B069C-2932-4227-9DA7-30E5ECBA279E}"/>
                </a:ext>
              </a:extLst>
            </p:cNvPr>
            <p:cNvSpPr txBox="1"/>
            <p:nvPr/>
          </p:nvSpPr>
          <p:spPr>
            <a:xfrm>
              <a:off x="1174701" y="2896073"/>
              <a:ext cx="1059110" cy="215444"/>
            </a:xfrm>
            <a:prstGeom prst="rect">
              <a:avLst/>
            </a:prstGeom>
            <a:noFill/>
          </p:spPr>
          <p:txBody>
            <a:bodyPr wrap="square" lIns="0" tIns="0" rIns="0" bIns="0">
              <a:spAutoFit/>
            </a:bodyPr>
            <a:lstStyle/>
            <a:p>
              <a:pPr algn="ctr"/>
              <a:r>
                <a:rPr lang="en-US" altLang="ja-JP" sz="1400" dirty="0"/>
                <a:t>Posted user</a:t>
              </a:r>
            </a:p>
          </p:txBody>
        </p:sp>
      </p:grpSp>
      <p:grpSp>
        <p:nvGrpSpPr>
          <p:cNvPr id="25" name="グループ化 24">
            <a:extLst>
              <a:ext uri="{FF2B5EF4-FFF2-40B4-BE49-F238E27FC236}">
                <a16:creationId xmlns:a16="http://schemas.microsoft.com/office/drawing/2014/main" id="{44BF0F68-A7BC-4CDA-ACC6-2EA5C939FB9A}"/>
              </a:ext>
            </a:extLst>
          </p:cNvPr>
          <p:cNvGrpSpPr/>
          <p:nvPr/>
        </p:nvGrpSpPr>
        <p:grpSpPr>
          <a:xfrm>
            <a:off x="5539696" y="2276872"/>
            <a:ext cx="1059110" cy="848018"/>
            <a:chOff x="1174701" y="2263499"/>
            <a:chExt cx="1059110" cy="848018"/>
          </a:xfrm>
        </p:grpSpPr>
        <p:pic>
          <p:nvPicPr>
            <p:cNvPr id="26" name="グラフィックス 25" descr="男性 単色塗りつぶし">
              <a:extLst>
                <a:ext uri="{FF2B5EF4-FFF2-40B4-BE49-F238E27FC236}">
                  <a16:creationId xmlns:a16="http://schemas.microsoft.com/office/drawing/2014/main" id="{C9BDAE78-4432-41C2-A60D-B253B91004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3648" y="2263499"/>
              <a:ext cx="601216" cy="601216"/>
            </a:xfrm>
            <a:prstGeom prst="rect">
              <a:avLst/>
            </a:prstGeom>
          </p:spPr>
        </p:pic>
        <p:sp>
          <p:nvSpPr>
            <p:cNvPr id="27" name="テキスト ボックス 26">
              <a:extLst>
                <a:ext uri="{FF2B5EF4-FFF2-40B4-BE49-F238E27FC236}">
                  <a16:creationId xmlns:a16="http://schemas.microsoft.com/office/drawing/2014/main" id="{FD0CB7A7-1B7B-450E-BA7E-76B31EF36707}"/>
                </a:ext>
              </a:extLst>
            </p:cNvPr>
            <p:cNvSpPr txBox="1"/>
            <p:nvPr/>
          </p:nvSpPr>
          <p:spPr>
            <a:xfrm>
              <a:off x="1174701" y="2896073"/>
              <a:ext cx="1059110" cy="215444"/>
            </a:xfrm>
            <a:prstGeom prst="rect">
              <a:avLst/>
            </a:prstGeom>
            <a:noFill/>
          </p:spPr>
          <p:txBody>
            <a:bodyPr wrap="square" lIns="0" tIns="0" rIns="0" bIns="0">
              <a:spAutoFit/>
            </a:bodyPr>
            <a:lstStyle/>
            <a:p>
              <a:pPr algn="ctr"/>
              <a:r>
                <a:rPr lang="en-US" altLang="ja-JP" sz="1400" dirty="0"/>
                <a:t>User</a:t>
              </a:r>
            </a:p>
          </p:txBody>
        </p:sp>
      </p:grpSp>
      <p:grpSp>
        <p:nvGrpSpPr>
          <p:cNvPr id="29" name="グループ化 28">
            <a:extLst>
              <a:ext uri="{FF2B5EF4-FFF2-40B4-BE49-F238E27FC236}">
                <a16:creationId xmlns:a16="http://schemas.microsoft.com/office/drawing/2014/main" id="{73514B4F-96E4-44D4-AF04-4BEADA08B5CF}"/>
              </a:ext>
            </a:extLst>
          </p:cNvPr>
          <p:cNvGrpSpPr/>
          <p:nvPr/>
        </p:nvGrpSpPr>
        <p:grpSpPr>
          <a:xfrm>
            <a:off x="4364341" y="3862810"/>
            <a:ext cx="1059110" cy="848018"/>
            <a:chOff x="1174701" y="2263499"/>
            <a:chExt cx="1059110" cy="848018"/>
          </a:xfrm>
        </p:grpSpPr>
        <p:pic>
          <p:nvPicPr>
            <p:cNvPr id="30" name="グラフィックス 29" descr="男性 単色塗りつぶし">
              <a:extLst>
                <a:ext uri="{FF2B5EF4-FFF2-40B4-BE49-F238E27FC236}">
                  <a16:creationId xmlns:a16="http://schemas.microsoft.com/office/drawing/2014/main" id="{652E3BD3-8EC2-4AF1-A378-F40FCD39E4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3648" y="2263499"/>
              <a:ext cx="601216" cy="601216"/>
            </a:xfrm>
            <a:prstGeom prst="rect">
              <a:avLst/>
            </a:prstGeom>
          </p:spPr>
        </p:pic>
        <p:sp>
          <p:nvSpPr>
            <p:cNvPr id="31" name="テキスト ボックス 30">
              <a:extLst>
                <a:ext uri="{FF2B5EF4-FFF2-40B4-BE49-F238E27FC236}">
                  <a16:creationId xmlns:a16="http://schemas.microsoft.com/office/drawing/2014/main" id="{7FC58FB8-C6B6-4ABA-802C-114588BF2462}"/>
                </a:ext>
              </a:extLst>
            </p:cNvPr>
            <p:cNvSpPr txBox="1"/>
            <p:nvPr/>
          </p:nvSpPr>
          <p:spPr>
            <a:xfrm>
              <a:off x="1174701" y="2896073"/>
              <a:ext cx="1059110" cy="215444"/>
            </a:xfrm>
            <a:prstGeom prst="rect">
              <a:avLst/>
            </a:prstGeom>
            <a:noFill/>
          </p:spPr>
          <p:txBody>
            <a:bodyPr wrap="square" lIns="0" tIns="0" rIns="0" bIns="0">
              <a:spAutoFit/>
            </a:bodyPr>
            <a:lstStyle/>
            <a:p>
              <a:pPr algn="ctr"/>
              <a:r>
                <a:rPr lang="en-US" altLang="ja-JP" sz="1400" dirty="0"/>
                <a:t>Created user</a:t>
              </a:r>
            </a:p>
          </p:txBody>
        </p:sp>
      </p:grpSp>
      <p:cxnSp>
        <p:nvCxnSpPr>
          <p:cNvPr id="34" name="直線コネクタ 33">
            <a:extLst>
              <a:ext uri="{FF2B5EF4-FFF2-40B4-BE49-F238E27FC236}">
                <a16:creationId xmlns:a16="http://schemas.microsoft.com/office/drawing/2014/main" id="{57A48B3E-6AD3-48A4-8008-D5806105E758}"/>
              </a:ext>
            </a:extLst>
          </p:cNvPr>
          <p:cNvCxnSpPr>
            <a:cxnSpLocks/>
            <a:stCxn id="8" idx="2"/>
            <a:endCxn id="17" idx="0"/>
          </p:cNvCxnSpPr>
          <p:nvPr/>
        </p:nvCxnSpPr>
        <p:spPr>
          <a:xfrm>
            <a:off x="2191286" y="3124890"/>
            <a:ext cx="1177591" cy="760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6D02EDC9-7D11-4CF0-9CF5-BE61F1DCA9B4}"/>
              </a:ext>
            </a:extLst>
          </p:cNvPr>
          <p:cNvCxnSpPr>
            <a:cxnSpLocks/>
            <a:stCxn id="27" idx="2"/>
            <a:endCxn id="30" idx="0"/>
          </p:cNvCxnSpPr>
          <p:nvPr/>
        </p:nvCxnSpPr>
        <p:spPr>
          <a:xfrm flipH="1">
            <a:off x="4893896" y="3124890"/>
            <a:ext cx="1175355" cy="737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47B43893-96BA-4B74-A10B-6284419BE9C9}"/>
              </a:ext>
            </a:extLst>
          </p:cNvPr>
          <p:cNvCxnSpPr>
            <a:cxnSpLocks/>
            <a:stCxn id="8" idx="2"/>
            <a:endCxn id="14" idx="0"/>
          </p:cNvCxnSpPr>
          <p:nvPr/>
        </p:nvCxnSpPr>
        <p:spPr>
          <a:xfrm flipH="1">
            <a:off x="1013695" y="3124890"/>
            <a:ext cx="1177591" cy="760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83048CE4-1064-4D0E-AD9B-19D400B7F213}"/>
              </a:ext>
            </a:extLst>
          </p:cNvPr>
          <p:cNvCxnSpPr>
            <a:cxnSpLocks/>
            <a:stCxn id="27" idx="2"/>
            <a:endCxn id="90" idx="0"/>
          </p:cNvCxnSpPr>
          <p:nvPr/>
        </p:nvCxnSpPr>
        <p:spPr>
          <a:xfrm>
            <a:off x="6069251" y="3124890"/>
            <a:ext cx="2175291" cy="760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B63FC138-CE0E-406C-BA81-0C0CD7EB0080}"/>
              </a:ext>
            </a:extLst>
          </p:cNvPr>
          <p:cNvCxnSpPr>
            <a:cxnSpLocks/>
            <a:stCxn id="27" idx="2"/>
            <a:endCxn id="23" idx="0"/>
          </p:cNvCxnSpPr>
          <p:nvPr/>
        </p:nvCxnSpPr>
        <p:spPr>
          <a:xfrm>
            <a:off x="6069251" y="3124890"/>
            <a:ext cx="1058409" cy="737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4A4183CA-5A44-4014-AFAC-32D150129CCA}"/>
              </a:ext>
            </a:extLst>
          </p:cNvPr>
          <p:cNvCxnSpPr>
            <a:cxnSpLocks/>
            <a:stCxn id="93" idx="0"/>
            <a:endCxn id="27" idx="2"/>
          </p:cNvCxnSpPr>
          <p:nvPr/>
        </p:nvCxnSpPr>
        <p:spPr>
          <a:xfrm flipV="1">
            <a:off x="6010778" y="3124890"/>
            <a:ext cx="58473" cy="737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5A410C2-74E6-40B0-8302-592E3C7B39DD}"/>
              </a:ext>
            </a:extLst>
          </p:cNvPr>
          <p:cNvCxnSpPr>
            <a:cxnSpLocks/>
            <a:stCxn id="11" idx="0"/>
            <a:endCxn id="8" idx="2"/>
          </p:cNvCxnSpPr>
          <p:nvPr/>
        </p:nvCxnSpPr>
        <p:spPr>
          <a:xfrm flipV="1">
            <a:off x="2191286" y="3124890"/>
            <a:ext cx="0" cy="737920"/>
          </a:xfrm>
          <a:prstGeom prst="line">
            <a:avLst/>
          </a:prstGeom>
        </p:spPr>
        <p:style>
          <a:lnRef idx="1">
            <a:schemeClr val="accent1"/>
          </a:lnRef>
          <a:fillRef idx="0">
            <a:schemeClr val="accent1"/>
          </a:fillRef>
          <a:effectRef idx="0">
            <a:schemeClr val="accent1"/>
          </a:effectRef>
          <a:fontRef idx="minor">
            <a:schemeClr val="tx1"/>
          </a:fontRef>
        </p:style>
      </p:cxnSp>
      <p:grpSp>
        <p:nvGrpSpPr>
          <p:cNvPr id="89" name="グループ化 88">
            <a:extLst>
              <a:ext uri="{FF2B5EF4-FFF2-40B4-BE49-F238E27FC236}">
                <a16:creationId xmlns:a16="http://schemas.microsoft.com/office/drawing/2014/main" id="{BAD16FD0-9084-46B9-8557-3DA60B240114}"/>
              </a:ext>
            </a:extLst>
          </p:cNvPr>
          <p:cNvGrpSpPr/>
          <p:nvPr/>
        </p:nvGrpSpPr>
        <p:grpSpPr>
          <a:xfrm>
            <a:off x="7714986" y="3885573"/>
            <a:ext cx="1429013" cy="848018"/>
            <a:chOff x="1174700" y="2263499"/>
            <a:chExt cx="1429013" cy="848018"/>
          </a:xfrm>
        </p:grpSpPr>
        <p:pic>
          <p:nvPicPr>
            <p:cNvPr id="90" name="グラフィックス 89" descr="男性 単色塗りつぶし">
              <a:extLst>
                <a:ext uri="{FF2B5EF4-FFF2-40B4-BE49-F238E27FC236}">
                  <a16:creationId xmlns:a16="http://schemas.microsoft.com/office/drawing/2014/main" id="{7E77352A-694E-4C1E-90FC-838E98AB6B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3648" y="2263499"/>
              <a:ext cx="601216" cy="601216"/>
            </a:xfrm>
            <a:prstGeom prst="rect">
              <a:avLst/>
            </a:prstGeom>
          </p:spPr>
        </p:pic>
        <p:sp>
          <p:nvSpPr>
            <p:cNvPr id="91" name="テキスト ボックス 90">
              <a:extLst>
                <a:ext uri="{FF2B5EF4-FFF2-40B4-BE49-F238E27FC236}">
                  <a16:creationId xmlns:a16="http://schemas.microsoft.com/office/drawing/2014/main" id="{1EE1F568-AF66-43CA-9632-5C93CCAFE3D2}"/>
                </a:ext>
              </a:extLst>
            </p:cNvPr>
            <p:cNvSpPr txBox="1"/>
            <p:nvPr/>
          </p:nvSpPr>
          <p:spPr>
            <a:xfrm>
              <a:off x="1174700" y="2896073"/>
              <a:ext cx="1429013" cy="215444"/>
            </a:xfrm>
            <a:prstGeom prst="rect">
              <a:avLst/>
            </a:prstGeom>
            <a:noFill/>
          </p:spPr>
          <p:txBody>
            <a:bodyPr wrap="square" lIns="0" tIns="0" rIns="0" bIns="0">
              <a:spAutoFit/>
            </a:bodyPr>
            <a:lstStyle/>
            <a:p>
              <a:pPr algn="ctr"/>
              <a:r>
                <a:rPr lang="en-US" altLang="ja-JP" sz="1400" dirty="0"/>
                <a:t>Last modified user</a:t>
              </a:r>
            </a:p>
          </p:txBody>
        </p:sp>
      </p:grpSp>
      <p:grpSp>
        <p:nvGrpSpPr>
          <p:cNvPr id="92" name="グループ化 91">
            <a:extLst>
              <a:ext uri="{FF2B5EF4-FFF2-40B4-BE49-F238E27FC236}">
                <a16:creationId xmlns:a16="http://schemas.microsoft.com/office/drawing/2014/main" id="{F044FF9B-897F-47A7-854B-CB997791DF0A}"/>
              </a:ext>
            </a:extLst>
          </p:cNvPr>
          <p:cNvGrpSpPr/>
          <p:nvPr/>
        </p:nvGrpSpPr>
        <p:grpSpPr>
          <a:xfrm>
            <a:off x="5481223" y="3862072"/>
            <a:ext cx="1059110" cy="848018"/>
            <a:chOff x="1174701" y="2263499"/>
            <a:chExt cx="1059110" cy="848018"/>
          </a:xfrm>
        </p:grpSpPr>
        <p:pic>
          <p:nvPicPr>
            <p:cNvPr id="93" name="グラフィックス 92" descr="男性 単色塗りつぶし">
              <a:extLst>
                <a:ext uri="{FF2B5EF4-FFF2-40B4-BE49-F238E27FC236}">
                  <a16:creationId xmlns:a16="http://schemas.microsoft.com/office/drawing/2014/main" id="{A6C74853-047F-451D-9788-0E2EF98D98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3648" y="2263499"/>
              <a:ext cx="601216" cy="601216"/>
            </a:xfrm>
            <a:prstGeom prst="rect">
              <a:avLst/>
            </a:prstGeom>
          </p:spPr>
        </p:pic>
        <p:sp>
          <p:nvSpPr>
            <p:cNvPr id="94" name="テキスト ボックス 93">
              <a:extLst>
                <a:ext uri="{FF2B5EF4-FFF2-40B4-BE49-F238E27FC236}">
                  <a16:creationId xmlns:a16="http://schemas.microsoft.com/office/drawing/2014/main" id="{5624FCAA-8601-48E6-9A3B-A2E8553C1B21}"/>
                </a:ext>
              </a:extLst>
            </p:cNvPr>
            <p:cNvSpPr txBox="1"/>
            <p:nvPr/>
          </p:nvSpPr>
          <p:spPr>
            <a:xfrm>
              <a:off x="1174701" y="2896073"/>
              <a:ext cx="1059110" cy="215444"/>
            </a:xfrm>
            <a:prstGeom prst="rect">
              <a:avLst/>
            </a:prstGeom>
            <a:noFill/>
          </p:spPr>
          <p:txBody>
            <a:bodyPr wrap="square" lIns="0" tIns="0" rIns="0" bIns="0">
              <a:spAutoFit/>
            </a:bodyPr>
            <a:lstStyle/>
            <a:p>
              <a:pPr algn="ctr"/>
              <a:r>
                <a:rPr lang="en-US" altLang="ja-JP" sz="1400" dirty="0"/>
                <a:t>Approved user</a:t>
              </a:r>
            </a:p>
          </p:txBody>
        </p:sp>
      </p:grpSp>
      <p:sp>
        <p:nvSpPr>
          <p:cNvPr id="99" name="コンテンツ プレースホルダー 2">
            <a:extLst>
              <a:ext uri="{FF2B5EF4-FFF2-40B4-BE49-F238E27FC236}">
                <a16:creationId xmlns:a16="http://schemas.microsoft.com/office/drawing/2014/main" id="{55A13D22-E5A1-4BCC-9D22-A68420B747C5}"/>
              </a:ext>
            </a:extLst>
          </p:cNvPr>
          <p:cNvSpPr txBox="1">
            <a:spLocks/>
          </p:cNvSpPr>
          <p:nvPr/>
        </p:nvSpPr>
        <p:spPr>
          <a:xfrm>
            <a:off x="5558521" y="1773976"/>
            <a:ext cx="962985" cy="430888"/>
          </a:xfrm>
          <a:prstGeom prst="rect">
            <a:avLst/>
          </a:prstGeom>
        </p:spPr>
        <p:txBody>
          <a:bodyPr/>
          <a:lstStyle>
            <a:lvl1pPr marL="0" indent="0" algn="l" defTabSz="914400" rtl="0" eaLnBrk="1" latinLnBrk="0" hangingPunct="1">
              <a:spcBef>
                <a:spcPct val="20000"/>
              </a:spcBef>
              <a:buFontTx/>
              <a:buNone/>
              <a:defRPr kumimoji="1"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ctr"/>
            <a:r>
              <a:rPr lang="en-US" altLang="ja-JP" sz="1800" dirty="0"/>
              <a:t>Activity</a:t>
            </a:r>
          </a:p>
        </p:txBody>
      </p:sp>
    </p:spTree>
    <p:extLst>
      <p:ext uri="{BB962C8B-B14F-4D97-AF65-F5344CB8AC3E}">
        <p14:creationId xmlns:p14="http://schemas.microsoft.com/office/powerpoint/2010/main" val="3042323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39D23-6B66-4A12-A8C6-217E58FB8299}"/>
              </a:ext>
            </a:extLst>
          </p:cNvPr>
          <p:cNvSpPr>
            <a:spLocks noGrp="1"/>
          </p:cNvSpPr>
          <p:nvPr>
            <p:ph type="title"/>
          </p:nvPr>
        </p:nvSpPr>
        <p:spPr/>
        <p:txBody>
          <a:bodyPr/>
          <a:lstStyle/>
          <a:p>
            <a:r>
              <a:rPr lang="en-US" altLang="ja-JP" dirty="0"/>
              <a:t>1.3</a:t>
            </a:r>
            <a:r>
              <a:rPr kumimoji="1" lang="en-US" altLang="ja-JP" dirty="0"/>
              <a:t> Business processes</a:t>
            </a:r>
            <a:br>
              <a:rPr kumimoji="1" lang="en-US" altLang="ja-JP" dirty="0"/>
            </a:br>
            <a:r>
              <a:rPr kumimoji="1" lang="en-US" altLang="ja-JP" sz="2000" dirty="0"/>
              <a:t>Invoicing of deliveries against purchase orders, based on a contract</a:t>
            </a:r>
            <a:endParaRPr kumimoji="1" lang="ja-JP" altLang="en-US" dirty="0"/>
          </a:p>
        </p:txBody>
      </p:sp>
      <p:grpSp>
        <p:nvGrpSpPr>
          <p:cNvPr id="33" name="グループ化 32">
            <a:extLst>
              <a:ext uri="{FF2B5EF4-FFF2-40B4-BE49-F238E27FC236}">
                <a16:creationId xmlns:a16="http://schemas.microsoft.com/office/drawing/2014/main" id="{3DCDE5E3-5F63-E345-B123-136AB41E9D2C}"/>
              </a:ext>
            </a:extLst>
          </p:cNvPr>
          <p:cNvGrpSpPr>
            <a:grpSpLocks/>
          </p:cNvGrpSpPr>
          <p:nvPr/>
        </p:nvGrpSpPr>
        <p:grpSpPr>
          <a:xfrm>
            <a:off x="253708" y="1004026"/>
            <a:ext cx="6858240" cy="4073356"/>
            <a:chOff x="407875" y="1011214"/>
            <a:chExt cx="8556613" cy="5082082"/>
          </a:xfrm>
        </p:grpSpPr>
        <p:sp>
          <p:nvSpPr>
            <p:cNvPr id="4" name="楕円 3">
              <a:extLst>
                <a:ext uri="{FF2B5EF4-FFF2-40B4-BE49-F238E27FC236}">
                  <a16:creationId xmlns:a16="http://schemas.microsoft.com/office/drawing/2014/main" id="{BEC45015-6FB5-45C9-938C-487903075B1E}"/>
                </a:ext>
              </a:extLst>
            </p:cNvPr>
            <p:cNvSpPr/>
            <p:nvPr/>
          </p:nvSpPr>
          <p:spPr>
            <a:xfrm>
              <a:off x="1177280" y="2487397"/>
              <a:ext cx="180000" cy="180000"/>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 name="楕円 4">
              <a:extLst>
                <a:ext uri="{FF2B5EF4-FFF2-40B4-BE49-F238E27FC236}">
                  <a16:creationId xmlns:a16="http://schemas.microsoft.com/office/drawing/2014/main" id="{6A6AC9C0-04C4-4B69-8A38-79CA6BEC616A}"/>
                </a:ext>
              </a:extLst>
            </p:cNvPr>
            <p:cNvSpPr/>
            <p:nvPr/>
          </p:nvSpPr>
          <p:spPr>
            <a:xfrm>
              <a:off x="8594104" y="5478478"/>
              <a:ext cx="180000" cy="180000"/>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 name="楕円 5">
              <a:extLst>
                <a:ext uri="{FF2B5EF4-FFF2-40B4-BE49-F238E27FC236}">
                  <a16:creationId xmlns:a16="http://schemas.microsoft.com/office/drawing/2014/main" id="{C3D59CB1-6E19-4496-849E-47C47484B1A6}"/>
                </a:ext>
              </a:extLst>
            </p:cNvPr>
            <p:cNvSpPr/>
            <p:nvPr/>
          </p:nvSpPr>
          <p:spPr>
            <a:xfrm>
              <a:off x="8594104" y="2487397"/>
              <a:ext cx="180000" cy="180000"/>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8" name="四角形: 角を丸くする 7">
              <a:extLst>
                <a:ext uri="{FF2B5EF4-FFF2-40B4-BE49-F238E27FC236}">
                  <a16:creationId xmlns:a16="http://schemas.microsoft.com/office/drawing/2014/main" id="{2EF27C8F-CDE6-4A0B-83C6-7A8A58607C36}"/>
                </a:ext>
              </a:extLst>
            </p:cNvPr>
            <p:cNvSpPr/>
            <p:nvPr/>
          </p:nvSpPr>
          <p:spPr>
            <a:xfrm>
              <a:off x="1834399" y="2229851"/>
              <a:ext cx="1080120" cy="695093"/>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Conclude contract</a:t>
              </a:r>
              <a:endParaRPr kumimoji="1" lang="ja-JP" altLang="en-US" sz="1200" dirty="0">
                <a:solidFill>
                  <a:schemeClr val="tx1"/>
                </a:solidFill>
              </a:endParaRPr>
            </a:p>
          </p:txBody>
        </p:sp>
        <p:sp>
          <p:nvSpPr>
            <p:cNvPr id="9" name="四角形: 角を丸くする 8">
              <a:extLst>
                <a:ext uri="{FF2B5EF4-FFF2-40B4-BE49-F238E27FC236}">
                  <a16:creationId xmlns:a16="http://schemas.microsoft.com/office/drawing/2014/main" id="{77056693-FAD7-43C1-B8E5-B87CDD0059DC}"/>
                </a:ext>
              </a:extLst>
            </p:cNvPr>
            <p:cNvSpPr/>
            <p:nvPr/>
          </p:nvSpPr>
          <p:spPr>
            <a:xfrm>
              <a:off x="5857800" y="2229851"/>
              <a:ext cx="1080120" cy="695093"/>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Receive Invoice</a:t>
              </a:r>
              <a:endParaRPr kumimoji="1" lang="ja-JP" altLang="en-US" sz="1200" dirty="0">
                <a:solidFill>
                  <a:schemeClr val="tx1"/>
                </a:solidFill>
              </a:endParaRPr>
            </a:p>
          </p:txBody>
        </p:sp>
        <p:sp>
          <p:nvSpPr>
            <p:cNvPr id="10" name="四角形: 角を丸くする 9">
              <a:extLst>
                <a:ext uri="{FF2B5EF4-FFF2-40B4-BE49-F238E27FC236}">
                  <a16:creationId xmlns:a16="http://schemas.microsoft.com/office/drawing/2014/main" id="{E3448B62-2572-4804-8B66-8FA5DB1E17B7}"/>
                </a:ext>
              </a:extLst>
            </p:cNvPr>
            <p:cNvSpPr/>
            <p:nvPr/>
          </p:nvSpPr>
          <p:spPr>
            <a:xfrm>
              <a:off x="7208447" y="2229851"/>
              <a:ext cx="1080120" cy="695093"/>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Pay</a:t>
              </a:r>
              <a:endParaRPr kumimoji="1" lang="ja-JP" altLang="en-US" sz="1200" dirty="0">
                <a:solidFill>
                  <a:schemeClr val="tx1"/>
                </a:solidFill>
              </a:endParaRPr>
            </a:p>
          </p:txBody>
        </p:sp>
        <p:sp>
          <p:nvSpPr>
            <p:cNvPr id="11" name="四角形: 角を丸くする 10">
              <a:extLst>
                <a:ext uri="{FF2B5EF4-FFF2-40B4-BE49-F238E27FC236}">
                  <a16:creationId xmlns:a16="http://schemas.microsoft.com/office/drawing/2014/main" id="{15C1FD9E-39AE-4840-875C-89BC9C54A643}"/>
                </a:ext>
              </a:extLst>
            </p:cNvPr>
            <p:cNvSpPr/>
            <p:nvPr/>
          </p:nvSpPr>
          <p:spPr>
            <a:xfrm>
              <a:off x="3203848" y="2229851"/>
              <a:ext cx="1080120" cy="695093"/>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Send Purchase Order</a:t>
              </a:r>
              <a:endParaRPr kumimoji="1" lang="ja-JP" altLang="en-US" sz="1200" dirty="0">
                <a:solidFill>
                  <a:schemeClr val="tx1"/>
                </a:solidFill>
              </a:endParaRPr>
            </a:p>
          </p:txBody>
        </p:sp>
        <p:sp>
          <p:nvSpPr>
            <p:cNvPr id="12" name="四角形: 角を丸くする 11">
              <a:extLst>
                <a:ext uri="{FF2B5EF4-FFF2-40B4-BE49-F238E27FC236}">
                  <a16:creationId xmlns:a16="http://schemas.microsoft.com/office/drawing/2014/main" id="{340D5208-7DBE-46FF-BDFB-19030F0D4D21}"/>
                </a:ext>
              </a:extLst>
            </p:cNvPr>
            <p:cNvSpPr/>
            <p:nvPr/>
          </p:nvSpPr>
          <p:spPr>
            <a:xfrm>
              <a:off x="4572000" y="1196752"/>
              <a:ext cx="1080120" cy="713085"/>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Receive Goods/services/works</a:t>
              </a:r>
              <a:endParaRPr kumimoji="1" lang="ja-JP" altLang="en-US" sz="1200" dirty="0">
                <a:solidFill>
                  <a:schemeClr val="tx1"/>
                </a:solidFill>
              </a:endParaRPr>
            </a:p>
          </p:txBody>
        </p:sp>
        <p:sp>
          <p:nvSpPr>
            <p:cNvPr id="13" name="正方形/長方形 12">
              <a:extLst>
                <a:ext uri="{FF2B5EF4-FFF2-40B4-BE49-F238E27FC236}">
                  <a16:creationId xmlns:a16="http://schemas.microsoft.com/office/drawing/2014/main" id="{FE9B35FF-EEFD-40D0-B6E5-72BED27752BC}"/>
                </a:ext>
              </a:extLst>
            </p:cNvPr>
            <p:cNvSpPr/>
            <p:nvPr/>
          </p:nvSpPr>
          <p:spPr>
            <a:xfrm>
              <a:off x="961256" y="2060848"/>
              <a:ext cx="8003232" cy="10496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4" name="正方形/長方形 13">
              <a:extLst>
                <a:ext uri="{FF2B5EF4-FFF2-40B4-BE49-F238E27FC236}">
                  <a16:creationId xmlns:a16="http://schemas.microsoft.com/office/drawing/2014/main" id="{C3B8E01C-5049-4375-A196-6DA2B5B65995}"/>
                </a:ext>
              </a:extLst>
            </p:cNvPr>
            <p:cNvSpPr/>
            <p:nvPr/>
          </p:nvSpPr>
          <p:spPr>
            <a:xfrm>
              <a:off x="961256" y="1011681"/>
              <a:ext cx="8003232" cy="10496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6" name="テキスト ボックス 15">
              <a:extLst>
                <a:ext uri="{FF2B5EF4-FFF2-40B4-BE49-F238E27FC236}">
                  <a16:creationId xmlns:a16="http://schemas.microsoft.com/office/drawing/2014/main" id="{67B09134-B161-4E0D-B6D6-692A3EEFB48F}"/>
                </a:ext>
              </a:extLst>
            </p:cNvPr>
            <p:cNvSpPr txBox="1"/>
            <p:nvPr/>
          </p:nvSpPr>
          <p:spPr>
            <a:xfrm rot="16200000">
              <a:off x="165911" y="2329115"/>
              <a:ext cx="1049635" cy="513101"/>
            </a:xfrm>
            <a:prstGeom prst="rect">
              <a:avLst/>
            </a:prstGeom>
            <a:noFill/>
          </p:spPr>
          <p:txBody>
            <a:bodyPr wrap="square" lIns="36000" tIns="36000" rIns="36000" bIns="36000">
              <a:spAutoFit/>
            </a:bodyPr>
            <a:lstStyle/>
            <a:p>
              <a:r>
                <a:rPr lang="en-US" altLang="ja-JP" sz="1100" dirty="0"/>
                <a:t>Purchase organization</a:t>
              </a:r>
            </a:p>
          </p:txBody>
        </p:sp>
        <p:sp>
          <p:nvSpPr>
            <p:cNvPr id="17" name="テキスト ボックス 16">
              <a:extLst>
                <a:ext uri="{FF2B5EF4-FFF2-40B4-BE49-F238E27FC236}">
                  <a16:creationId xmlns:a16="http://schemas.microsoft.com/office/drawing/2014/main" id="{CA6D97D2-7E46-4DEB-94B7-35B86E1FBAAA}"/>
                </a:ext>
              </a:extLst>
            </p:cNvPr>
            <p:cNvSpPr txBox="1"/>
            <p:nvPr/>
          </p:nvSpPr>
          <p:spPr>
            <a:xfrm rot="16200000">
              <a:off x="193993" y="1279480"/>
              <a:ext cx="1049634" cy="513101"/>
            </a:xfrm>
            <a:prstGeom prst="rect">
              <a:avLst/>
            </a:prstGeom>
            <a:noFill/>
          </p:spPr>
          <p:txBody>
            <a:bodyPr wrap="square" lIns="36000" tIns="36000" rIns="36000" bIns="36000">
              <a:spAutoFit/>
            </a:bodyPr>
            <a:lstStyle/>
            <a:p>
              <a:r>
                <a:rPr lang="en-US" altLang="ja-JP" sz="1100" dirty="0"/>
                <a:t>Receipt organization</a:t>
              </a:r>
            </a:p>
          </p:txBody>
        </p:sp>
        <p:sp>
          <p:nvSpPr>
            <p:cNvPr id="18" name="楕円 17">
              <a:extLst>
                <a:ext uri="{FF2B5EF4-FFF2-40B4-BE49-F238E27FC236}">
                  <a16:creationId xmlns:a16="http://schemas.microsoft.com/office/drawing/2014/main" id="{029BC555-DA96-4B57-988D-6DC7E9D750C5}"/>
                </a:ext>
              </a:extLst>
            </p:cNvPr>
            <p:cNvSpPr/>
            <p:nvPr/>
          </p:nvSpPr>
          <p:spPr>
            <a:xfrm>
              <a:off x="1177280" y="4414820"/>
              <a:ext cx="180000" cy="180000"/>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0" name="四角形: 角を丸くする 19">
              <a:extLst>
                <a:ext uri="{FF2B5EF4-FFF2-40B4-BE49-F238E27FC236}">
                  <a16:creationId xmlns:a16="http://schemas.microsoft.com/office/drawing/2014/main" id="{BCD59D6F-B945-4F96-8D6C-4C4FEE830E68}"/>
                </a:ext>
              </a:extLst>
            </p:cNvPr>
            <p:cNvSpPr/>
            <p:nvPr/>
          </p:nvSpPr>
          <p:spPr>
            <a:xfrm>
              <a:off x="1834399" y="4157274"/>
              <a:ext cx="1080120" cy="695093"/>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Conclude contract</a:t>
              </a:r>
              <a:endParaRPr kumimoji="1" lang="ja-JP" altLang="en-US" sz="1200" dirty="0">
                <a:solidFill>
                  <a:schemeClr val="tx1"/>
                </a:solidFill>
              </a:endParaRPr>
            </a:p>
          </p:txBody>
        </p:sp>
        <p:sp>
          <p:nvSpPr>
            <p:cNvPr id="21" name="四角形: 角を丸くする 20">
              <a:extLst>
                <a:ext uri="{FF2B5EF4-FFF2-40B4-BE49-F238E27FC236}">
                  <a16:creationId xmlns:a16="http://schemas.microsoft.com/office/drawing/2014/main" id="{9CA0832B-8FF4-4431-9C65-ED76ABF6D536}"/>
                </a:ext>
              </a:extLst>
            </p:cNvPr>
            <p:cNvSpPr/>
            <p:nvPr/>
          </p:nvSpPr>
          <p:spPr>
            <a:xfrm>
              <a:off x="5857800" y="4157274"/>
              <a:ext cx="1080120" cy="695093"/>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Send Invoice</a:t>
              </a:r>
              <a:endParaRPr kumimoji="1" lang="ja-JP" altLang="en-US" sz="1200" dirty="0">
                <a:solidFill>
                  <a:schemeClr val="tx1"/>
                </a:solidFill>
              </a:endParaRPr>
            </a:p>
          </p:txBody>
        </p:sp>
        <p:sp>
          <p:nvSpPr>
            <p:cNvPr id="22" name="四角形: 角を丸くする 21">
              <a:extLst>
                <a:ext uri="{FF2B5EF4-FFF2-40B4-BE49-F238E27FC236}">
                  <a16:creationId xmlns:a16="http://schemas.microsoft.com/office/drawing/2014/main" id="{A37EE5CB-8BE0-466F-86D1-B57774A3771F}"/>
                </a:ext>
              </a:extLst>
            </p:cNvPr>
            <p:cNvSpPr/>
            <p:nvPr/>
          </p:nvSpPr>
          <p:spPr>
            <a:xfrm>
              <a:off x="7208447" y="5212196"/>
              <a:ext cx="1080120" cy="695093"/>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Receive payment</a:t>
              </a:r>
              <a:endParaRPr kumimoji="1" lang="ja-JP" altLang="en-US" sz="1200" dirty="0">
                <a:solidFill>
                  <a:schemeClr val="tx1"/>
                </a:solidFill>
              </a:endParaRPr>
            </a:p>
          </p:txBody>
        </p:sp>
        <p:sp>
          <p:nvSpPr>
            <p:cNvPr id="23" name="四角形: 角を丸くする 22">
              <a:extLst>
                <a:ext uri="{FF2B5EF4-FFF2-40B4-BE49-F238E27FC236}">
                  <a16:creationId xmlns:a16="http://schemas.microsoft.com/office/drawing/2014/main" id="{038B5596-0125-4B2D-975C-6EF16F2BA397}"/>
                </a:ext>
              </a:extLst>
            </p:cNvPr>
            <p:cNvSpPr/>
            <p:nvPr/>
          </p:nvSpPr>
          <p:spPr>
            <a:xfrm>
              <a:off x="3203848" y="4157274"/>
              <a:ext cx="1080120" cy="695093"/>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Receive Purchase Order</a:t>
              </a:r>
              <a:endParaRPr kumimoji="1" lang="ja-JP" altLang="en-US" sz="1200" dirty="0">
                <a:solidFill>
                  <a:schemeClr val="tx1"/>
                </a:solidFill>
              </a:endParaRPr>
            </a:p>
          </p:txBody>
        </p:sp>
        <p:sp>
          <p:nvSpPr>
            <p:cNvPr id="24" name="四角形: 角を丸くする 23">
              <a:extLst>
                <a:ext uri="{FF2B5EF4-FFF2-40B4-BE49-F238E27FC236}">
                  <a16:creationId xmlns:a16="http://schemas.microsoft.com/office/drawing/2014/main" id="{C68870B9-1467-4AE1-A099-0AAAABBAA3A7}"/>
                </a:ext>
              </a:extLst>
            </p:cNvPr>
            <p:cNvSpPr/>
            <p:nvPr/>
          </p:nvSpPr>
          <p:spPr>
            <a:xfrm>
              <a:off x="4572000" y="4156545"/>
              <a:ext cx="1080120" cy="713085"/>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Deliver Goods/services/works</a:t>
              </a:r>
              <a:endParaRPr kumimoji="1" lang="ja-JP" altLang="en-US" sz="1200" dirty="0">
                <a:solidFill>
                  <a:schemeClr val="tx1"/>
                </a:solidFill>
              </a:endParaRPr>
            </a:p>
          </p:txBody>
        </p:sp>
        <p:sp>
          <p:nvSpPr>
            <p:cNvPr id="25" name="正方形/長方形 24">
              <a:extLst>
                <a:ext uri="{FF2B5EF4-FFF2-40B4-BE49-F238E27FC236}">
                  <a16:creationId xmlns:a16="http://schemas.microsoft.com/office/drawing/2014/main" id="{C4D050E3-0AE2-474A-8E2F-6DAA56B548ED}"/>
                </a:ext>
              </a:extLst>
            </p:cNvPr>
            <p:cNvSpPr/>
            <p:nvPr/>
          </p:nvSpPr>
          <p:spPr>
            <a:xfrm>
              <a:off x="961256" y="3988271"/>
              <a:ext cx="8003232" cy="10496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6" name="正方形/長方形 25">
              <a:extLst>
                <a:ext uri="{FF2B5EF4-FFF2-40B4-BE49-F238E27FC236}">
                  <a16:creationId xmlns:a16="http://schemas.microsoft.com/office/drawing/2014/main" id="{96FE1AA5-6CE1-47AC-80FD-DB3963F34A5C}"/>
                </a:ext>
              </a:extLst>
            </p:cNvPr>
            <p:cNvSpPr/>
            <p:nvPr/>
          </p:nvSpPr>
          <p:spPr>
            <a:xfrm>
              <a:off x="952340" y="5043661"/>
              <a:ext cx="8003232" cy="10496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7" name="テキスト ボックス 26">
              <a:extLst>
                <a:ext uri="{FF2B5EF4-FFF2-40B4-BE49-F238E27FC236}">
                  <a16:creationId xmlns:a16="http://schemas.microsoft.com/office/drawing/2014/main" id="{84A78037-4711-45CE-A96E-C41F29427303}"/>
                </a:ext>
              </a:extLst>
            </p:cNvPr>
            <p:cNvSpPr txBox="1"/>
            <p:nvPr/>
          </p:nvSpPr>
          <p:spPr>
            <a:xfrm rot="16200000">
              <a:off x="165911" y="4256539"/>
              <a:ext cx="1049635" cy="513101"/>
            </a:xfrm>
            <a:prstGeom prst="rect">
              <a:avLst/>
            </a:prstGeom>
            <a:noFill/>
          </p:spPr>
          <p:txBody>
            <a:bodyPr wrap="square" lIns="36000" tIns="36000" rIns="36000" bIns="36000">
              <a:spAutoFit/>
            </a:bodyPr>
            <a:lstStyle/>
            <a:p>
              <a:r>
                <a:rPr lang="en-US" altLang="ja-JP" sz="1100" dirty="0"/>
                <a:t>Sales organization</a:t>
              </a:r>
            </a:p>
          </p:txBody>
        </p:sp>
        <p:sp>
          <p:nvSpPr>
            <p:cNvPr id="28" name="テキスト ボックス 27">
              <a:extLst>
                <a:ext uri="{FF2B5EF4-FFF2-40B4-BE49-F238E27FC236}">
                  <a16:creationId xmlns:a16="http://schemas.microsoft.com/office/drawing/2014/main" id="{3757C568-3ADD-48BA-953E-CA7E456C034C}"/>
                </a:ext>
              </a:extLst>
            </p:cNvPr>
            <p:cNvSpPr txBox="1"/>
            <p:nvPr/>
          </p:nvSpPr>
          <p:spPr>
            <a:xfrm rot="16200000">
              <a:off x="139608" y="5306174"/>
              <a:ext cx="1049635" cy="513101"/>
            </a:xfrm>
            <a:prstGeom prst="rect">
              <a:avLst/>
            </a:prstGeom>
            <a:noFill/>
          </p:spPr>
          <p:txBody>
            <a:bodyPr wrap="square" lIns="36000" tIns="36000" rIns="36000" bIns="36000">
              <a:spAutoFit/>
            </a:bodyPr>
            <a:lstStyle/>
            <a:p>
              <a:r>
                <a:rPr lang="en-US" altLang="ja-JP" sz="1100" dirty="0"/>
                <a:t>Payee organization</a:t>
              </a:r>
            </a:p>
          </p:txBody>
        </p:sp>
        <p:pic>
          <p:nvPicPr>
            <p:cNvPr id="30" name="グラフィックス 29" descr="封筒 枠線">
              <a:extLst>
                <a:ext uri="{FF2B5EF4-FFF2-40B4-BE49-F238E27FC236}">
                  <a16:creationId xmlns:a16="http://schemas.microsoft.com/office/drawing/2014/main" id="{1937A1C9-8D86-4585-8398-7D70371127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737" y="3248626"/>
              <a:ext cx="607443" cy="607443"/>
            </a:xfrm>
            <a:prstGeom prst="rect">
              <a:avLst/>
            </a:prstGeom>
          </p:spPr>
        </p:pic>
        <p:pic>
          <p:nvPicPr>
            <p:cNvPr id="31" name="グラフィックス 30" descr="封筒 枠線">
              <a:extLst>
                <a:ext uri="{FF2B5EF4-FFF2-40B4-BE49-F238E27FC236}">
                  <a16:creationId xmlns:a16="http://schemas.microsoft.com/office/drawing/2014/main" id="{9777DA9D-B80E-4455-B6BB-FCB0A0B7C7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40186" y="3248626"/>
              <a:ext cx="607443" cy="607443"/>
            </a:xfrm>
            <a:prstGeom prst="rect">
              <a:avLst/>
            </a:prstGeom>
          </p:spPr>
        </p:pic>
        <p:pic>
          <p:nvPicPr>
            <p:cNvPr id="32" name="グラフィックス 31" descr="封筒 枠線">
              <a:extLst>
                <a:ext uri="{FF2B5EF4-FFF2-40B4-BE49-F238E27FC236}">
                  <a16:creationId xmlns:a16="http://schemas.microsoft.com/office/drawing/2014/main" id="{64F9C9B1-494B-4D08-96FA-19C4B40F95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4138" y="3243231"/>
              <a:ext cx="607443" cy="607443"/>
            </a:xfrm>
            <a:prstGeom prst="rect">
              <a:avLst/>
            </a:prstGeom>
          </p:spPr>
        </p:pic>
        <p:cxnSp>
          <p:nvCxnSpPr>
            <p:cNvPr id="34" name="直線コネクタ 33">
              <a:extLst>
                <a:ext uri="{FF2B5EF4-FFF2-40B4-BE49-F238E27FC236}">
                  <a16:creationId xmlns:a16="http://schemas.microsoft.com/office/drawing/2014/main" id="{1E031FF1-10F5-44C5-A8B9-19DCF06D154C}"/>
                </a:ext>
              </a:extLst>
            </p:cNvPr>
            <p:cNvCxnSpPr>
              <a:cxnSpLocks/>
            </p:cNvCxnSpPr>
            <p:nvPr/>
          </p:nvCxnSpPr>
          <p:spPr>
            <a:xfrm>
              <a:off x="2339752" y="2924944"/>
              <a:ext cx="0" cy="123233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30823BE-CFBD-4472-B0E4-17D3C2312736}"/>
                </a:ext>
              </a:extLst>
            </p:cNvPr>
            <p:cNvCxnSpPr/>
            <p:nvPr/>
          </p:nvCxnSpPr>
          <p:spPr>
            <a:xfrm>
              <a:off x="2411760" y="2924944"/>
              <a:ext cx="0" cy="123233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2CC7601E-8C82-4614-BA82-46F87E6425FA}"/>
                </a:ext>
              </a:extLst>
            </p:cNvPr>
            <p:cNvCxnSpPr>
              <a:cxnSpLocks/>
              <a:stCxn id="21" idx="0"/>
              <a:endCxn id="9" idx="2"/>
            </p:cNvCxnSpPr>
            <p:nvPr/>
          </p:nvCxnSpPr>
          <p:spPr>
            <a:xfrm flipV="1">
              <a:off x="6397860" y="2924944"/>
              <a:ext cx="0" cy="1232330"/>
            </a:xfrm>
            <a:prstGeom prst="line">
              <a:avLst/>
            </a:prstGeom>
            <a:ln w="19050">
              <a:solidFill>
                <a:schemeClr val="bg1">
                  <a:lumMod val="50000"/>
                </a:schemeClr>
              </a:solidFill>
              <a:prstDash val="dash"/>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363B7DFC-8D01-4D05-949E-8C7B6CC8A40B}"/>
                </a:ext>
              </a:extLst>
            </p:cNvPr>
            <p:cNvCxnSpPr>
              <a:cxnSpLocks/>
              <a:stCxn id="4" idx="6"/>
              <a:endCxn id="8" idx="1"/>
            </p:cNvCxnSpPr>
            <p:nvPr/>
          </p:nvCxnSpPr>
          <p:spPr>
            <a:xfrm>
              <a:off x="1357280" y="2577397"/>
              <a:ext cx="477119" cy="1"/>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71B66D48-1254-4047-911B-E70A8940BEA3}"/>
                </a:ext>
              </a:extLst>
            </p:cNvPr>
            <p:cNvCxnSpPr>
              <a:cxnSpLocks/>
              <a:stCxn id="8" idx="3"/>
              <a:endCxn id="11" idx="1"/>
            </p:cNvCxnSpPr>
            <p:nvPr/>
          </p:nvCxnSpPr>
          <p:spPr>
            <a:xfrm>
              <a:off x="2914519" y="2577398"/>
              <a:ext cx="289329"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1FCDC3DF-CA16-4C3E-A0D1-9C7B2BA1B3B9}"/>
                </a:ext>
              </a:extLst>
            </p:cNvPr>
            <p:cNvCxnSpPr>
              <a:cxnSpLocks/>
              <a:stCxn id="11" idx="0"/>
              <a:endCxn id="12" idx="1"/>
            </p:cNvCxnSpPr>
            <p:nvPr/>
          </p:nvCxnSpPr>
          <p:spPr>
            <a:xfrm rot="5400000" flipH="1" flipV="1">
              <a:off x="3819676" y="1477527"/>
              <a:ext cx="676556" cy="828092"/>
            </a:xfrm>
            <a:prstGeom prst="bentConnector2">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コネクタ 50">
              <a:extLst>
                <a:ext uri="{FF2B5EF4-FFF2-40B4-BE49-F238E27FC236}">
                  <a16:creationId xmlns:a16="http://schemas.microsoft.com/office/drawing/2014/main" id="{24602C4E-A8D4-49AF-93DE-D106EAC2389C}"/>
                </a:ext>
              </a:extLst>
            </p:cNvPr>
            <p:cNvCxnSpPr>
              <a:cxnSpLocks/>
              <a:stCxn id="12" idx="3"/>
              <a:endCxn id="9" idx="0"/>
            </p:cNvCxnSpPr>
            <p:nvPr/>
          </p:nvCxnSpPr>
          <p:spPr>
            <a:xfrm>
              <a:off x="5652120" y="1553295"/>
              <a:ext cx="745740" cy="676556"/>
            </a:xfrm>
            <a:prstGeom prst="bentConnector2">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4A2BE11A-7C0A-4E08-B0A5-86A661E6DCD3}"/>
                </a:ext>
              </a:extLst>
            </p:cNvPr>
            <p:cNvCxnSpPr>
              <a:cxnSpLocks/>
              <a:stCxn id="18" idx="6"/>
              <a:endCxn id="20" idx="1"/>
            </p:cNvCxnSpPr>
            <p:nvPr/>
          </p:nvCxnSpPr>
          <p:spPr>
            <a:xfrm>
              <a:off x="1357280" y="4504820"/>
              <a:ext cx="477119" cy="1"/>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12FEFF5-770C-4BD2-A097-3D40F89FE1D7}"/>
                </a:ext>
              </a:extLst>
            </p:cNvPr>
            <p:cNvCxnSpPr>
              <a:cxnSpLocks/>
              <a:stCxn id="20" idx="3"/>
              <a:endCxn id="23" idx="1"/>
            </p:cNvCxnSpPr>
            <p:nvPr/>
          </p:nvCxnSpPr>
          <p:spPr>
            <a:xfrm>
              <a:off x="2914519" y="4504821"/>
              <a:ext cx="289329"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AE0A654-41BF-4254-A664-AF86A6ED7591}"/>
                </a:ext>
              </a:extLst>
            </p:cNvPr>
            <p:cNvCxnSpPr>
              <a:cxnSpLocks/>
              <a:stCxn id="23" idx="3"/>
              <a:endCxn id="24" idx="1"/>
            </p:cNvCxnSpPr>
            <p:nvPr/>
          </p:nvCxnSpPr>
          <p:spPr>
            <a:xfrm>
              <a:off x="4283968" y="4504821"/>
              <a:ext cx="288032" cy="8267"/>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3E464DB1-FE47-4B46-BE1D-01FA9C0E8BCF}"/>
                </a:ext>
              </a:extLst>
            </p:cNvPr>
            <p:cNvCxnSpPr>
              <a:cxnSpLocks/>
              <a:stCxn id="24" idx="3"/>
              <a:endCxn id="21" idx="1"/>
            </p:cNvCxnSpPr>
            <p:nvPr/>
          </p:nvCxnSpPr>
          <p:spPr>
            <a:xfrm flipV="1">
              <a:off x="5652120" y="4504821"/>
              <a:ext cx="205680" cy="8267"/>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D9AD822B-8E0F-46E7-B660-B1422C165B01}"/>
                </a:ext>
              </a:extLst>
            </p:cNvPr>
            <p:cNvCxnSpPr>
              <a:cxnSpLocks/>
              <a:stCxn id="9" idx="3"/>
              <a:endCxn id="10" idx="1"/>
            </p:cNvCxnSpPr>
            <p:nvPr/>
          </p:nvCxnSpPr>
          <p:spPr>
            <a:xfrm>
              <a:off x="6937920" y="2577398"/>
              <a:ext cx="270527"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BF1EB05F-AA5D-435F-A060-8B97327ADD9E}"/>
                </a:ext>
              </a:extLst>
            </p:cNvPr>
            <p:cNvCxnSpPr>
              <a:cxnSpLocks/>
              <a:stCxn id="10" idx="3"/>
              <a:endCxn id="6" idx="2"/>
            </p:cNvCxnSpPr>
            <p:nvPr/>
          </p:nvCxnSpPr>
          <p:spPr>
            <a:xfrm flipV="1">
              <a:off x="8288567" y="2577397"/>
              <a:ext cx="305537" cy="1"/>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4A7D5B0-BFD0-420F-B311-CAF633F69BE3}"/>
                </a:ext>
              </a:extLst>
            </p:cNvPr>
            <p:cNvCxnSpPr>
              <a:cxnSpLocks/>
              <a:stCxn id="22" idx="3"/>
              <a:endCxn id="5" idx="2"/>
            </p:cNvCxnSpPr>
            <p:nvPr/>
          </p:nvCxnSpPr>
          <p:spPr>
            <a:xfrm>
              <a:off x="8288567" y="5559743"/>
              <a:ext cx="305537" cy="8735"/>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コネクタ 50">
              <a:extLst>
                <a:ext uri="{FF2B5EF4-FFF2-40B4-BE49-F238E27FC236}">
                  <a16:creationId xmlns:a16="http://schemas.microsoft.com/office/drawing/2014/main" id="{516B4F4C-DBB8-46E4-BFFA-E4D33B2B400D}"/>
                </a:ext>
              </a:extLst>
            </p:cNvPr>
            <p:cNvCxnSpPr>
              <a:cxnSpLocks/>
              <a:stCxn id="21" idx="2"/>
              <a:endCxn id="22" idx="1"/>
            </p:cNvCxnSpPr>
            <p:nvPr/>
          </p:nvCxnSpPr>
          <p:spPr>
            <a:xfrm rot="16200000" flipH="1">
              <a:off x="6449465" y="4800761"/>
              <a:ext cx="707376" cy="810587"/>
            </a:xfrm>
            <a:prstGeom prst="bentConnector2">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E2F6923A-DEEA-4953-A7FC-98FB6164902A}"/>
                </a:ext>
              </a:extLst>
            </p:cNvPr>
            <p:cNvSpPr txBox="1"/>
            <p:nvPr/>
          </p:nvSpPr>
          <p:spPr>
            <a:xfrm>
              <a:off x="1006307" y="2667397"/>
              <a:ext cx="535900" cy="307612"/>
            </a:xfrm>
            <a:prstGeom prst="rect">
              <a:avLst/>
            </a:prstGeom>
            <a:noFill/>
          </p:spPr>
          <p:txBody>
            <a:bodyPr wrap="none" rtlCol="0">
              <a:spAutoFit/>
            </a:bodyPr>
            <a:lstStyle/>
            <a:p>
              <a:r>
                <a:rPr kumimoji="1" lang="en-US" altLang="ja-JP" sz="1200" dirty="0"/>
                <a:t>Start</a:t>
              </a:r>
              <a:endParaRPr kumimoji="1" lang="ja-JP" altLang="en-US" sz="1600" dirty="0"/>
            </a:p>
          </p:txBody>
        </p:sp>
        <p:sp>
          <p:nvSpPr>
            <p:cNvPr id="82" name="テキスト ボックス 81">
              <a:extLst>
                <a:ext uri="{FF2B5EF4-FFF2-40B4-BE49-F238E27FC236}">
                  <a16:creationId xmlns:a16="http://schemas.microsoft.com/office/drawing/2014/main" id="{816A024F-A77B-4150-9A5A-623246C34C2B}"/>
                </a:ext>
              </a:extLst>
            </p:cNvPr>
            <p:cNvSpPr txBox="1"/>
            <p:nvPr/>
          </p:nvSpPr>
          <p:spPr>
            <a:xfrm>
              <a:off x="1006307" y="4586332"/>
              <a:ext cx="535900" cy="307612"/>
            </a:xfrm>
            <a:prstGeom prst="rect">
              <a:avLst/>
            </a:prstGeom>
            <a:noFill/>
          </p:spPr>
          <p:txBody>
            <a:bodyPr wrap="none" rtlCol="0">
              <a:spAutoFit/>
            </a:bodyPr>
            <a:lstStyle/>
            <a:p>
              <a:r>
                <a:rPr lang="en-US" altLang="ja-JP" sz="1200" dirty="0"/>
                <a:t>S</a:t>
              </a:r>
              <a:r>
                <a:rPr kumimoji="1" lang="en-US" altLang="ja-JP" sz="1200" dirty="0"/>
                <a:t>tart</a:t>
              </a:r>
              <a:endParaRPr kumimoji="1" lang="ja-JP" altLang="en-US" sz="1600" dirty="0"/>
            </a:p>
          </p:txBody>
        </p:sp>
        <p:sp>
          <p:nvSpPr>
            <p:cNvPr id="83" name="テキスト ボックス 82">
              <a:extLst>
                <a:ext uri="{FF2B5EF4-FFF2-40B4-BE49-F238E27FC236}">
                  <a16:creationId xmlns:a16="http://schemas.microsoft.com/office/drawing/2014/main" id="{5A51C2BB-9F75-4FF1-A780-763638C09507}"/>
                </a:ext>
              </a:extLst>
            </p:cNvPr>
            <p:cNvSpPr txBox="1"/>
            <p:nvPr/>
          </p:nvSpPr>
          <p:spPr>
            <a:xfrm>
              <a:off x="8406989" y="2646493"/>
              <a:ext cx="466759" cy="307612"/>
            </a:xfrm>
            <a:prstGeom prst="rect">
              <a:avLst/>
            </a:prstGeom>
            <a:noFill/>
          </p:spPr>
          <p:txBody>
            <a:bodyPr wrap="none" rtlCol="0">
              <a:spAutoFit/>
            </a:bodyPr>
            <a:lstStyle/>
            <a:p>
              <a:r>
                <a:rPr kumimoji="1" lang="en-US" altLang="ja-JP" sz="1200" dirty="0"/>
                <a:t>End</a:t>
              </a:r>
              <a:endParaRPr kumimoji="1" lang="ja-JP" altLang="en-US" sz="1600" dirty="0"/>
            </a:p>
          </p:txBody>
        </p:sp>
        <p:sp>
          <p:nvSpPr>
            <p:cNvPr id="84" name="テキスト ボックス 83">
              <a:extLst>
                <a:ext uri="{FF2B5EF4-FFF2-40B4-BE49-F238E27FC236}">
                  <a16:creationId xmlns:a16="http://schemas.microsoft.com/office/drawing/2014/main" id="{5D82089B-59A8-4C5A-AE21-327E3D1EF807}"/>
                </a:ext>
              </a:extLst>
            </p:cNvPr>
            <p:cNvSpPr txBox="1"/>
            <p:nvPr/>
          </p:nvSpPr>
          <p:spPr>
            <a:xfrm>
              <a:off x="8453111" y="5649742"/>
              <a:ext cx="466759" cy="307612"/>
            </a:xfrm>
            <a:prstGeom prst="rect">
              <a:avLst/>
            </a:prstGeom>
            <a:noFill/>
          </p:spPr>
          <p:txBody>
            <a:bodyPr wrap="none" rtlCol="0">
              <a:spAutoFit/>
            </a:bodyPr>
            <a:lstStyle/>
            <a:p>
              <a:r>
                <a:rPr kumimoji="1" lang="en-US" altLang="ja-JP" sz="1200" dirty="0"/>
                <a:t>End</a:t>
              </a:r>
              <a:endParaRPr kumimoji="1" lang="ja-JP" altLang="en-US" sz="1600" dirty="0"/>
            </a:p>
          </p:txBody>
        </p:sp>
        <p:sp>
          <p:nvSpPr>
            <p:cNvPr id="85" name="テキスト ボックス 84">
              <a:extLst>
                <a:ext uri="{FF2B5EF4-FFF2-40B4-BE49-F238E27FC236}">
                  <a16:creationId xmlns:a16="http://schemas.microsoft.com/office/drawing/2014/main" id="{34890289-918B-4F17-9DF6-8A6C0C2C07F8}"/>
                </a:ext>
              </a:extLst>
            </p:cNvPr>
            <p:cNvSpPr txBox="1"/>
            <p:nvPr/>
          </p:nvSpPr>
          <p:spPr>
            <a:xfrm>
              <a:off x="1329316" y="3398460"/>
              <a:ext cx="798154" cy="307612"/>
            </a:xfrm>
            <a:prstGeom prst="rect">
              <a:avLst/>
            </a:prstGeom>
            <a:noFill/>
          </p:spPr>
          <p:txBody>
            <a:bodyPr wrap="none" rtlCol="0">
              <a:spAutoFit/>
            </a:bodyPr>
            <a:lstStyle/>
            <a:p>
              <a:r>
                <a:rPr kumimoji="1" lang="en-US" altLang="ja-JP" sz="1200" dirty="0"/>
                <a:t>Contract</a:t>
              </a:r>
              <a:endParaRPr kumimoji="1" lang="ja-JP" altLang="en-US" sz="1600" dirty="0"/>
            </a:p>
          </p:txBody>
        </p:sp>
        <p:sp>
          <p:nvSpPr>
            <p:cNvPr id="86" name="テキスト ボックス 85">
              <a:extLst>
                <a:ext uri="{FF2B5EF4-FFF2-40B4-BE49-F238E27FC236}">
                  <a16:creationId xmlns:a16="http://schemas.microsoft.com/office/drawing/2014/main" id="{E6BEF87A-8446-4CC4-BD59-DEE660FD6EA1}"/>
                </a:ext>
              </a:extLst>
            </p:cNvPr>
            <p:cNvSpPr txBox="1"/>
            <p:nvPr/>
          </p:nvSpPr>
          <p:spPr>
            <a:xfrm>
              <a:off x="3951067" y="3290737"/>
              <a:ext cx="1051781" cy="575992"/>
            </a:xfrm>
            <a:prstGeom prst="rect">
              <a:avLst/>
            </a:prstGeom>
            <a:noFill/>
          </p:spPr>
          <p:txBody>
            <a:bodyPr wrap="square" rtlCol="0">
              <a:spAutoFit/>
            </a:bodyPr>
            <a:lstStyle/>
            <a:p>
              <a:r>
                <a:rPr kumimoji="1" lang="en-US" altLang="ja-JP" sz="1200" dirty="0"/>
                <a:t>Purchase Order</a:t>
              </a:r>
              <a:endParaRPr kumimoji="1" lang="ja-JP" altLang="en-US" sz="1600" dirty="0"/>
            </a:p>
          </p:txBody>
        </p:sp>
        <p:sp>
          <p:nvSpPr>
            <p:cNvPr id="87" name="テキスト ボックス 86">
              <a:extLst>
                <a:ext uri="{FF2B5EF4-FFF2-40B4-BE49-F238E27FC236}">
                  <a16:creationId xmlns:a16="http://schemas.microsoft.com/office/drawing/2014/main" id="{31F6F1CC-336E-4C55-A5A3-A09DDADBFD3F}"/>
                </a:ext>
              </a:extLst>
            </p:cNvPr>
            <p:cNvSpPr txBox="1"/>
            <p:nvPr/>
          </p:nvSpPr>
          <p:spPr>
            <a:xfrm>
              <a:off x="6591828" y="3398460"/>
              <a:ext cx="697326" cy="307612"/>
            </a:xfrm>
            <a:prstGeom prst="rect">
              <a:avLst/>
            </a:prstGeom>
            <a:noFill/>
          </p:spPr>
          <p:txBody>
            <a:bodyPr wrap="none" rtlCol="0">
              <a:spAutoFit/>
            </a:bodyPr>
            <a:lstStyle/>
            <a:p>
              <a:r>
                <a:rPr kumimoji="1" lang="en-US" altLang="ja-JP" sz="1200" dirty="0"/>
                <a:t>Invoice</a:t>
              </a:r>
              <a:endParaRPr kumimoji="1" lang="ja-JP" altLang="en-US" sz="1600" dirty="0"/>
            </a:p>
          </p:txBody>
        </p:sp>
        <p:pic>
          <p:nvPicPr>
            <p:cNvPr id="52" name="グラフィックス 51" descr="封筒 枠線">
              <a:extLst>
                <a:ext uri="{FF2B5EF4-FFF2-40B4-BE49-F238E27FC236}">
                  <a16:creationId xmlns:a16="http://schemas.microsoft.com/office/drawing/2014/main" id="{1D5FC26F-03A6-9744-B72B-12C66C98B0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8339" y="3248626"/>
              <a:ext cx="607443" cy="607443"/>
            </a:xfrm>
            <a:prstGeom prst="rect">
              <a:avLst/>
            </a:prstGeom>
          </p:spPr>
        </p:pic>
        <p:sp>
          <p:nvSpPr>
            <p:cNvPr id="53" name="テキスト ボックス 52">
              <a:extLst>
                <a:ext uri="{FF2B5EF4-FFF2-40B4-BE49-F238E27FC236}">
                  <a16:creationId xmlns:a16="http://schemas.microsoft.com/office/drawing/2014/main" id="{F41726B6-ED84-CB41-9B9E-F6AA09185400}"/>
                </a:ext>
              </a:extLst>
            </p:cNvPr>
            <p:cNvSpPr txBox="1"/>
            <p:nvPr/>
          </p:nvSpPr>
          <p:spPr>
            <a:xfrm>
              <a:off x="5306576" y="3290737"/>
              <a:ext cx="1064423" cy="575992"/>
            </a:xfrm>
            <a:prstGeom prst="rect">
              <a:avLst/>
            </a:prstGeom>
            <a:noFill/>
          </p:spPr>
          <p:txBody>
            <a:bodyPr wrap="square" rtlCol="0">
              <a:spAutoFit/>
            </a:bodyPr>
            <a:lstStyle/>
            <a:p>
              <a:r>
                <a:rPr kumimoji="1" lang="en-US" altLang="ja-JP" sz="1200" dirty="0"/>
                <a:t>Dispatch Advice</a:t>
              </a:r>
              <a:endParaRPr kumimoji="1" lang="ja-JP" altLang="en-US" sz="1600" dirty="0"/>
            </a:p>
          </p:txBody>
        </p:sp>
        <p:cxnSp>
          <p:nvCxnSpPr>
            <p:cNvPr id="55" name="直線コネクタ 54">
              <a:extLst>
                <a:ext uri="{FF2B5EF4-FFF2-40B4-BE49-F238E27FC236}">
                  <a16:creationId xmlns:a16="http://schemas.microsoft.com/office/drawing/2014/main" id="{2BA08F99-B662-8F4E-AB86-C5462E0240F0}"/>
                </a:ext>
              </a:extLst>
            </p:cNvPr>
            <p:cNvCxnSpPr>
              <a:cxnSpLocks/>
              <a:stCxn id="24" idx="0"/>
              <a:endCxn id="12" idx="2"/>
            </p:cNvCxnSpPr>
            <p:nvPr/>
          </p:nvCxnSpPr>
          <p:spPr>
            <a:xfrm flipV="1">
              <a:off x="5112060" y="1909837"/>
              <a:ext cx="0" cy="2246708"/>
            </a:xfrm>
            <a:prstGeom prst="line">
              <a:avLst/>
            </a:prstGeom>
            <a:ln w="19050">
              <a:solidFill>
                <a:schemeClr val="bg1">
                  <a:lumMod val="50000"/>
                </a:schemeClr>
              </a:solidFill>
              <a:prstDash val="dash"/>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6265529E-B958-FA40-AA00-AE2A754E9560}"/>
                </a:ext>
              </a:extLst>
            </p:cNvPr>
            <p:cNvCxnSpPr>
              <a:cxnSpLocks/>
              <a:stCxn id="11" idx="2"/>
              <a:endCxn id="23" idx="0"/>
            </p:cNvCxnSpPr>
            <p:nvPr/>
          </p:nvCxnSpPr>
          <p:spPr>
            <a:xfrm>
              <a:off x="3743908" y="2924944"/>
              <a:ext cx="0" cy="1232330"/>
            </a:xfrm>
            <a:prstGeom prst="line">
              <a:avLst/>
            </a:prstGeom>
            <a:ln w="19050">
              <a:solidFill>
                <a:schemeClr val="bg1">
                  <a:lumMod val="50000"/>
                </a:schemeClr>
              </a:solidFill>
              <a:prstDash val="dash"/>
              <a:headEnd type="oval"/>
              <a:tailEnd type="triangle"/>
            </a:ln>
          </p:spPr>
          <p:style>
            <a:lnRef idx="1">
              <a:schemeClr val="accent1"/>
            </a:lnRef>
            <a:fillRef idx="0">
              <a:schemeClr val="accent1"/>
            </a:fillRef>
            <a:effectRef idx="0">
              <a:schemeClr val="accent1"/>
            </a:effectRef>
            <a:fontRef idx="minor">
              <a:schemeClr val="tx1"/>
            </a:fontRef>
          </p:style>
        </p:cxnSp>
      </p:grpSp>
      <p:sp>
        <p:nvSpPr>
          <p:cNvPr id="29" name="テキスト ボックス 28">
            <a:extLst>
              <a:ext uri="{FF2B5EF4-FFF2-40B4-BE49-F238E27FC236}">
                <a16:creationId xmlns:a16="http://schemas.microsoft.com/office/drawing/2014/main" id="{5257450B-DF52-1447-A4DB-754986E07C26}"/>
              </a:ext>
            </a:extLst>
          </p:cNvPr>
          <p:cNvSpPr txBox="1"/>
          <p:nvPr/>
        </p:nvSpPr>
        <p:spPr>
          <a:xfrm>
            <a:off x="7111948" y="918950"/>
            <a:ext cx="2164326" cy="1412528"/>
          </a:xfrm>
          <a:prstGeom prst="rect">
            <a:avLst/>
          </a:prstGeom>
          <a:noFill/>
        </p:spPr>
        <p:txBody>
          <a:bodyPr wrap="square" rtlCol="0">
            <a:spAutoFit/>
          </a:bodyPr>
          <a:lstStyle/>
          <a:p>
            <a:r>
              <a:rPr kumimoji="1" lang="en-US" altLang="ja-JP" sz="1200" dirty="0"/>
              <a:t>Source: EN 16931-1 Electrotonic invoicing – Part 1: Semantic data model of the core elements of an electronic invoice </a:t>
            </a:r>
          </a:p>
          <a:p>
            <a:r>
              <a:rPr lang="en-US" altLang="ja-JP" sz="1200" dirty="0"/>
              <a:t>Partially modified by SAMBUICHI, Nobuyuki</a:t>
            </a:r>
            <a:endParaRPr kumimoji="1" lang="ja-JP" altLang="en-US" sz="1200"/>
          </a:p>
        </p:txBody>
      </p:sp>
      <p:sp>
        <p:nvSpPr>
          <p:cNvPr id="38" name="テキスト ボックス 37">
            <a:extLst>
              <a:ext uri="{FF2B5EF4-FFF2-40B4-BE49-F238E27FC236}">
                <a16:creationId xmlns:a16="http://schemas.microsoft.com/office/drawing/2014/main" id="{202266A3-FDE5-564F-988A-93DEFA4AE44E}"/>
              </a:ext>
            </a:extLst>
          </p:cNvPr>
          <p:cNvSpPr txBox="1"/>
          <p:nvPr/>
        </p:nvSpPr>
        <p:spPr>
          <a:xfrm>
            <a:off x="217157" y="5077007"/>
            <a:ext cx="8675323" cy="1569660"/>
          </a:xfrm>
          <a:prstGeom prst="rect">
            <a:avLst/>
          </a:prstGeom>
          <a:noFill/>
        </p:spPr>
        <p:txBody>
          <a:bodyPr wrap="square" rtlCol="0">
            <a:spAutoFit/>
          </a:bodyPr>
          <a:lstStyle/>
          <a:p>
            <a:r>
              <a:rPr kumimoji="1" lang="en-US" altLang="ja-JP" sz="1600" dirty="0"/>
              <a:t>In this process the Buyer and the Seller conclude a formal contract (or there is an assumed contract by legal definition) in which the terms and conditions are stated under which goods and services will be delivered and are paid for. The Buyer orders the goods and services, stating the specifications for goods and services, the quantities and the place and time for delivery. The Seller delivers the ordered goods and services to the Receiver as specified on the purchase order. This delivery is then invoiced by the Seller to the Buyer. Finally, the Buyer pays the Payee.</a:t>
            </a:r>
            <a:endParaRPr kumimoji="1" lang="ja-JP" altLang="en-US" sz="1600"/>
          </a:p>
        </p:txBody>
      </p:sp>
    </p:spTree>
    <p:extLst>
      <p:ext uri="{BB962C8B-B14F-4D97-AF65-F5344CB8AC3E}">
        <p14:creationId xmlns:p14="http://schemas.microsoft.com/office/powerpoint/2010/main" val="2929433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39D23-6B66-4A12-A8C6-217E58FB8299}"/>
              </a:ext>
            </a:extLst>
          </p:cNvPr>
          <p:cNvSpPr>
            <a:spLocks noGrp="1"/>
          </p:cNvSpPr>
          <p:nvPr>
            <p:ph type="title"/>
          </p:nvPr>
        </p:nvSpPr>
        <p:spPr/>
        <p:txBody>
          <a:bodyPr/>
          <a:lstStyle/>
          <a:p>
            <a:r>
              <a:rPr lang="en-US" altLang="ja-JP" dirty="0"/>
              <a:t>1.3</a:t>
            </a:r>
            <a:r>
              <a:rPr kumimoji="1" lang="en-US" altLang="ja-JP" dirty="0"/>
              <a:t> Business processes (contd.)</a:t>
            </a:r>
            <a:br>
              <a:rPr kumimoji="1" lang="en-US" altLang="ja-JP" dirty="0"/>
            </a:br>
            <a:r>
              <a:rPr kumimoji="1" lang="en-US" altLang="ja-JP" sz="2400" dirty="0"/>
              <a:t>Spot payment</a:t>
            </a:r>
            <a:endParaRPr kumimoji="1" lang="ja-JP" altLang="en-US" dirty="0"/>
          </a:p>
        </p:txBody>
      </p:sp>
      <p:grpSp>
        <p:nvGrpSpPr>
          <p:cNvPr id="7" name="グループ化 6">
            <a:extLst>
              <a:ext uri="{FF2B5EF4-FFF2-40B4-BE49-F238E27FC236}">
                <a16:creationId xmlns:a16="http://schemas.microsoft.com/office/drawing/2014/main" id="{CC2BBE40-DC4E-6A46-9F75-67BB62A44F7B}"/>
              </a:ext>
            </a:extLst>
          </p:cNvPr>
          <p:cNvGrpSpPr>
            <a:grpSpLocks noChangeAspect="1"/>
          </p:cNvGrpSpPr>
          <p:nvPr/>
        </p:nvGrpSpPr>
        <p:grpSpPr>
          <a:xfrm>
            <a:off x="232546" y="1011340"/>
            <a:ext cx="6856885" cy="4065667"/>
            <a:chOff x="407390" y="1011212"/>
            <a:chExt cx="8571106" cy="5082084"/>
          </a:xfrm>
        </p:grpSpPr>
        <p:sp>
          <p:nvSpPr>
            <p:cNvPr id="4" name="楕円 3">
              <a:extLst>
                <a:ext uri="{FF2B5EF4-FFF2-40B4-BE49-F238E27FC236}">
                  <a16:creationId xmlns:a16="http://schemas.microsoft.com/office/drawing/2014/main" id="{BEC45015-6FB5-45C9-938C-487903075B1E}"/>
                </a:ext>
              </a:extLst>
            </p:cNvPr>
            <p:cNvSpPr/>
            <p:nvPr/>
          </p:nvSpPr>
          <p:spPr>
            <a:xfrm>
              <a:off x="1177280" y="2487397"/>
              <a:ext cx="180000" cy="180000"/>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 name="楕円 4">
              <a:extLst>
                <a:ext uri="{FF2B5EF4-FFF2-40B4-BE49-F238E27FC236}">
                  <a16:creationId xmlns:a16="http://schemas.microsoft.com/office/drawing/2014/main" id="{6A6AC9C0-04C4-4B69-8A38-79CA6BEC616A}"/>
                </a:ext>
              </a:extLst>
            </p:cNvPr>
            <p:cNvSpPr/>
            <p:nvPr/>
          </p:nvSpPr>
          <p:spPr>
            <a:xfrm>
              <a:off x="8594104" y="4414820"/>
              <a:ext cx="180000" cy="180000"/>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 name="楕円 5">
              <a:extLst>
                <a:ext uri="{FF2B5EF4-FFF2-40B4-BE49-F238E27FC236}">
                  <a16:creationId xmlns:a16="http://schemas.microsoft.com/office/drawing/2014/main" id="{C3D59CB1-6E19-4496-849E-47C47484B1A6}"/>
                </a:ext>
              </a:extLst>
            </p:cNvPr>
            <p:cNvSpPr/>
            <p:nvPr/>
          </p:nvSpPr>
          <p:spPr>
            <a:xfrm>
              <a:off x="8594104" y="2487397"/>
              <a:ext cx="180000" cy="180000"/>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8" name="四角形: 角を丸くする 7">
              <a:extLst>
                <a:ext uri="{FF2B5EF4-FFF2-40B4-BE49-F238E27FC236}">
                  <a16:creationId xmlns:a16="http://schemas.microsoft.com/office/drawing/2014/main" id="{2EF27C8F-CDE6-4A0B-83C6-7A8A58607C36}"/>
                </a:ext>
              </a:extLst>
            </p:cNvPr>
            <p:cNvSpPr/>
            <p:nvPr/>
          </p:nvSpPr>
          <p:spPr>
            <a:xfrm>
              <a:off x="1547664" y="2229851"/>
              <a:ext cx="1080120" cy="695093"/>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Order</a:t>
              </a:r>
              <a:endParaRPr kumimoji="1" lang="ja-JP" altLang="en-US" sz="1200" dirty="0">
                <a:solidFill>
                  <a:schemeClr val="tx1"/>
                </a:solidFill>
              </a:endParaRPr>
            </a:p>
          </p:txBody>
        </p:sp>
        <p:sp>
          <p:nvSpPr>
            <p:cNvPr id="9" name="四角形: 角を丸くする 8">
              <a:extLst>
                <a:ext uri="{FF2B5EF4-FFF2-40B4-BE49-F238E27FC236}">
                  <a16:creationId xmlns:a16="http://schemas.microsoft.com/office/drawing/2014/main" id="{77056693-FAD7-43C1-B8E5-B87CDD0059DC}"/>
                </a:ext>
              </a:extLst>
            </p:cNvPr>
            <p:cNvSpPr/>
            <p:nvPr/>
          </p:nvSpPr>
          <p:spPr>
            <a:xfrm>
              <a:off x="6516216" y="2229851"/>
              <a:ext cx="1080120" cy="695093"/>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Receive Invoice</a:t>
              </a:r>
              <a:endParaRPr kumimoji="1" lang="ja-JP" altLang="en-US" sz="1200" dirty="0">
                <a:solidFill>
                  <a:schemeClr val="tx1"/>
                </a:solidFill>
              </a:endParaRPr>
            </a:p>
          </p:txBody>
        </p:sp>
        <p:sp>
          <p:nvSpPr>
            <p:cNvPr id="11" name="四角形: 角を丸くする 10">
              <a:extLst>
                <a:ext uri="{FF2B5EF4-FFF2-40B4-BE49-F238E27FC236}">
                  <a16:creationId xmlns:a16="http://schemas.microsoft.com/office/drawing/2014/main" id="{15C1FD9E-39AE-4840-875C-89BC9C54A643}"/>
                </a:ext>
              </a:extLst>
            </p:cNvPr>
            <p:cNvSpPr/>
            <p:nvPr/>
          </p:nvSpPr>
          <p:spPr>
            <a:xfrm>
              <a:off x="2915816" y="2229851"/>
              <a:ext cx="1080120" cy="695093"/>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Pay</a:t>
              </a:r>
              <a:endParaRPr kumimoji="1" lang="ja-JP" altLang="en-US" sz="1200" dirty="0">
                <a:solidFill>
                  <a:schemeClr val="tx1"/>
                </a:solidFill>
              </a:endParaRPr>
            </a:p>
          </p:txBody>
        </p:sp>
        <p:sp>
          <p:nvSpPr>
            <p:cNvPr id="12" name="四角形: 角を丸くする 11">
              <a:extLst>
                <a:ext uri="{FF2B5EF4-FFF2-40B4-BE49-F238E27FC236}">
                  <a16:creationId xmlns:a16="http://schemas.microsoft.com/office/drawing/2014/main" id="{340D5208-7DBE-46FF-BDFB-19030F0D4D21}"/>
                </a:ext>
              </a:extLst>
            </p:cNvPr>
            <p:cNvSpPr/>
            <p:nvPr/>
          </p:nvSpPr>
          <p:spPr>
            <a:xfrm>
              <a:off x="4860032" y="1196752"/>
              <a:ext cx="1080120" cy="713085"/>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Receive Goods/services/works</a:t>
              </a:r>
              <a:endParaRPr kumimoji="1" lang="ja-JP" altLang="en-US" sz="1200" dirty="0">
                <a:solidFill>
                  <a:schemeClr val="tx1"/>
                </a:solidFill>
              </a:endParaRPr>
            </a:p>
          </p:txBody>
        </p:sp>
        <p:sp>
          <p:nvSpPr>
            <p:cNvPr id="13" name="正方形/長方形 12">
              <a:extLst>
                <a:ext uri="{FF2B5EF4-FFF2-40B4-BE49-F238E27FC236}">
                  <a16:creationId xmlns:a16="http://schemas.microsoft.com/office/drawing/2014/main" id="{FE9B35FF-EEFD-40D0-B6E5-72BED27752BC}"/>
                </a:ext>
              </a:extLst>
            </p:cNvPr>
            <p:cNvSpPr/>
            <p:nvPr/>
          </p:nvSpPr>
          <p:spPr>
            <a:xfrm>
              <a:off x="961256" y="2060848"/>
              <a:ext cx="8003232" cy="10496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4" name="正方形/長方形 13">
              <a:extLst>
                <a:ext uri="{FF2B5EF4-FFF2-40B4-BE49-F238E27FC236}">
                  <a16:creationId xmlns:a16="http://schemas.microsoft.com/office/drawing/2014/main" id="{C3B8E01C-5049-4375-A196-6DA2B5B65995}"/>
                </a:ext>
              </a:extLst>
            </p:cNvPr>
            <p:cNvSpPr/>
            <p:nvPr/>
          </p:nvSpPr>
          <p:spPr>
            <a:xfrm>
              <a:off x="961256" y="1011681"/>
              <a:ext cx="8003232" cy="10496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6" name="テキスト ボックス 15">
              <a:extLst>
                <a:ext uri="{FF2B5EF4-FFF2-40B4-BE49-F238E27FC236}">
                  <a16:creationId xmlns:a16="http://schemas.microsoft.com/office/drawing/2014/main" id="{67B09134-B161-4E0D-B6D6-692A3EEFB48F}"/>
                </a:ext>
              </a:extLst>
            </p:cNvPr>
            <p:cNvSpPr txBox="1"/>
            <p:nvPr/>
          </p:nvSpPr>
          <p:spPr>
            <a:xfrm rot="16200000">
              <a:off x="165911" y="2328631"/>
              <a:ext cx="1049635" cy="514071"/>
            </a:xfrm>
            <a:prstGeom prst="rect">
              <a:avLst/>
            </a:prstGeom>
            <a:noFill/>
          </p:spPr>
          <p:txBody>
            <a:bodyPr wrap="square" lIns="36000" tIns="36000" rIns="36000" bIns="36000">
              <a:spAutoFit/>
            </a:bodyPr>
            <a:lstStyle/>
            <a:p>
              <a:r>
                <a:rPr lang="en-US" altLang="ja-JP" sz="1100" dirty="0"/>
                <a:t>Purchase organization</a:t>
              </a:r>
            </a:p>
          </p:txBody>
        </p:sp>
        <p:sp>
          <p:nvSpPr>
            <p:cNvPr id="17" name="テキスト ボックス 16">
              <a:extLst>
                <a:ext uri="{FF2B5EF4-FFF2-40B4-BE49-F238E27FC236}">
                  <a16:creationId xmlns:a16="http://schemas.microsoft.com/office/drawing/2014/main" id="{CA6D97D2-7E46-4DEB-94B7-35B86E1FBAAA}"/>
                </a:ext>
              </a:extLst>
            </p:cNvPr>
            <p:cNvSpPr txBox="1"/>
            <p:nvPr/>
          </p:nvSpPr>
          <p:spPr>
            <a:xfrm rot="16200000">
              <a:off x="193991" y="1278994"/>
              <a:ext cx="1049635" cy="514071"/>
            </a:xfrm>
            <a:prstGeom prst="rect">
              <a:avLst/>
            </a:prstGeom>
            <a:noFill/>
          </p:spPr>
          <p:txBody>
            <a:bodyPr wrap="square" lIns="36000" tIns="36000" rIns="36000" bIns="36000">
              <a:spAutoFit/>
            </a:bodyPr>
            <a:lstStyle/>
            <a:p>
              <a:r>
                <a:rPr lang="en-US" altLang="ja-JP" sz="1100" dirty="0"/>
                <a:t>Receipt organization</a:t>
              </a:r>
            </a:p>
          </p:txBody>
        </p:sp>
        <p:sp>
          <p:nvSpPr>
            <p:cNvPr id="18" name="楕円 17">
              <a:extLst>
                <a:ext uri="{FF2B5EF4-FFF2-40B4-BE49-F238E27FC236}">
                  <a16:creationId xmlns:a16="http://schemas.microsoft.com/office/drawing/2014/main" id="{029BC555-DA96-4B57-988D-6DC7E9D750C5}"/>
                </a:ext>
              </a:extLst>
            </p:cNvPr>
            <p:cNvSpPr/>
            <p:nvPr/>
          </p:nvSpPr>
          <p:spPr>
            <a:xfrm>
              <a:off x="1177280" y="4414820"/>
              <a:ext cx="180000" cy="180000"/>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0" name="四角形: 角を丸くする 19">
              <a:extLst>
                <a:ext uri="{FF2B5EF4-FFF2-40B4-BE49-F238E27FC236}">
                  <a16:creationId xmlns:a16="http://schemas.microsoft.com/office/drawing/2014/main" id="{BCD59D6F-B945-4F96-8D6C-4C4FEE830E68}"/>
                </a:ext>
              </a:extLst>
            </p:cNvPr>
            <p:cNvSpPr/>
            <p:nvPr/>
          </p:nvSpPr>
          <p:spPr>
            <a:xfrm>
              <a:off x="1547664" y="4157274"/>
              <a:ext cx="1080120" cy="695093"/>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Receive Order</a:t>
              </a:r>
              <a:endParaRPr kumimoji="1" lang="ja-JP" altLang="en-US" sz="1200" dirty="0">
                <a:solidFill>
                  <a:schemeClr val="tx1"/>
                </a:solidFill>
              </a:endParaRPr>
            </a:p>
          </p:txBody>
        </p:sp>
        <p:sp>
          <p:nvSpPr>
            <p:cNvPr id="21" name="四角形: 角を丸くする 20">
              <a:extLst>
                <a:ext uri="{FF2B5EF4-FFF2-40B4-BE49-F238E27FC236}">
                  <a16:creationId xmlns:a16="http://schemas.microsoft.com/office/drawing/2014/main" id="{9CA0832B-8FF4-4431-9C65-ED76ABF6D536}"/>
                </a:ext>
              </a:extLst>
            </p:cNvPr>
            <p:cNvSpPr/>
            <p:nvPr/>
          </p:nvSpPr>
          <p:spPr>
            <a:xfrm>
              <a:off x="6516216" y="4157274"/>
              <a:ext cx="1080120" cy="695093"/>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Send Invoice</a:t>
              </a:r>
              <a:endParaRPr kumimoji="1" lang="ja-JP" altLang="en-US" sz="1200" dirty="0">
                <a:solidFill>
                  <a:schemeClr val="tx1"/>
                </a:solidFill>
              </a:endParaRPr>
            </a:p>
          </p:txBody>
        </p:sp>
        <p:sp>
          <p:nvSpPr>
            <p:cNvPr id="23" name="四角形: 角を丸くする 22">
              <a:extLst>
                <a:ext uri="{FF2B5EF4-FFF2-40B4-BE49-F238E27FC236}">
                  <a16:creationId xmlns:a16="http://schemas.microsoft.com/office/drawing/2014/main" id="{038B5596-0125-4B2D-975C-6EF16F2BA397}"/>
                </a:ext>
              </a:extLst>
            </p:cNvPr>
            <p:cNvSpPr/>
            <p:nvPr/>
          </p:nvSpPr>
          <p:spPr>
            <a:xfrm>
              <a:off x="2918819" y="5206054"/>
              <a:ext cx="1080120" cy="695093"/>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Receive Payment</a:t>
              </a:r>
              <a:endParaRPr kumimoji="1" lang="ja-JP" altLang="en-US" sz="1200" dirty="0">
                <a:solidFill>
                  <a:schemeClr val="tx1"/>
                </a:solidFill>
              </a:endParaRPr>
            </a:p>
          </p:txBody>
        </p:sp>
        <p:sp>
          <p:nvSpPr>
            <p:cNvPr id="24" name="四角形: 角を丸くする 23">
              <a:extLst>
                <a:ext uri="{FF2B5EF4-FFF2-40B4-BE49-F238E27FC236}">
                  <a16:creationId xmlns:a16="http://schemas.microsoft.com/office/drawing/2014/main" id="{C68870B9-1467-4AE1-A099-0AAAABBAA3A7}"/>
                </a:ext>
              </a:extLst>
            </p:cNvPr>
            <p:cNvSpPr/>
            <p:nvPr/>
          </p:nvSpPr>
          <p:spPr>
            <a:xfrm>
              <a:off x="4860032" y="4156545"/>
              <a:ext cx="1080120" cy="713085"/>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Deliver Goods/services/works</a:t>
              </a:r>
              <a:endParaRPr kumimoji="1" lang="ja-JP" altLang="en-US" sz="1200" dirty="0">
                <a:solidFill>
                  <a:schemeClr val="tx1"/>
                </a:solidFill>
              </a:endParaRPr>
            </a:p>
          </p:txBody>
        </p:sp>
        <p:sp>
          <p:nvSpPr>
            <p:cNvPr id="25" name="正方形/長方形 24">
              <a:extLst>
                <a:ext uri="{FF2B5EF4-FFF2-40B4-BE49-F238E27FC236}">
                  <a16:creationId xmlns:a16="http://schemas.microsoft.com/office/drawing/2014/main" id="{C4D050E3-0AE2-474A-8E2F-6DAA56B548ED}"/>
                </a:ext>
              </a:extLst>
            </p:cNvPr>
            <p:cNvSpPr/>
            <p:nvPr/>
          </p:nvSpPr>
          <p:spPr>
            <a:xfrm>
              <a:off x="961256" y="3988271"/>
              <a:ext cx="8003232" cy="10496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6" name="正方形/長方形 25">
              <a:extLst>
                <a:ext uri="{FF2B5EF4-FFF2-40B4-BE49-F238E27FC236}">
                  <a16:creationId xmlns:a16="http://schemas.microsoft.com/office/drawing/2014/main" id="{96FE1AA5-6CE1-47AC-80FD-DB3963F34A5C}"/>
                </a:ext>
              </a:extLst>
            </p:cNvPr>
            <p:cNvSpPr/>
            <p:nvPr/>
          </p:nvSpPr>
          <p:spPr>
            <a:xfrm>
              <a:off x="961256" y="5043661"/>
              <a:ext cx="8003232" cy="10496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7" name="テキスト ボックス 26">
              <a:extLst>
                <a:ext uri="{FF2B5EF4-FFF2-40B4-BE49-F238E27FC236}">
                  <a16:creationId xmlns:a16="http://schemas.microsoft.com/office/drawing/2014/main" id="{84A78037-4711-45CE-A96E-C41F29427303}"/>
                </a:ext>
              </a:extLst>
            </p:cNvPr>
            <p:cNvSpPr txBox="1"/>
            <p:nvPr/>
          </p:nvSpPr>
          <p:spPr>
            <a:xfrm rot="16200000">
              <a:off x="165911" y="4256053"/>
              <a:ext cx="1049635" cy="514071"/>
            </a:xfrm>
            <a:prstGeom prst="rect">
              <a:avLst/>
            </a:prstGeom>
            <a:noFill/>
          </p:spPr>
          <p:txBody>
            <a:bodyPr wrap="square" lIns="36000" tIns="36000" rIns="36000" bIns="36000">
              <a:spAutoFit/>
            </a:bodyPr>
            <a:lstStyle/>
            <a:p>
              <a:r>
                <a:rPr lang="en-US" altLang="ja-JP" sz="1100" dirty="0"/>
                <a:t>Sales organization</a:t>
              </a:r>
            </a:p>
          </p:txBody>
        </p:sp>
        <p:sp>
          <p:nvSpPr>
            <p:cNvPr id="28" name="テキスト ボックス 27">
              <a:extLst>
                <a:ext uri="{FF2B5EF4-FFF2-40B4-BE49-F238E27FC236}">
                  <a16:creationId xmlns:a16="http://schemas.microsoft.com/office/drawing/2014/main" id="{3757C568-3ADD-48BA-953E-CA7E456C034C}"/>
                </a:ext>
              </a:extLst>
            </p:cNvPr>
            <p:cNvSpPr txBox="1"/>
            <p:nvPr/>
          </p:nvSpPr>
          <p:spPr>
            <a:xfrm rot="16200000">
              <a:off x="139608" y="5305688"/>
              <a:ext cx="1049635" cy="514071"/>
            </a:xfrm>
            <a:prstGeom prst="rect">
              <a:avLst/>
            </a:prstGeom>
            <a:noFill/>
          </p:spPr>
          <p:txBody>
            <a:bodyPr wrap="square" lIns="36000" tIns="36000" rIns="36000" bIns="36000">
              <a:spAutoFit/>
            </a:bodyPr>
            <a:lstStyle/>
            <a:p>
              <a:r>
                <a:rPr lang="en-US" altLang="ja-JP" sz="1100" dirty="0"/>
                <a:t>Payee organization</a:t>
              </a:r>
            </a:p>
          </p:txBody>
        </p:sp>
        <p:pic>
          <p:nvPicPr>
            <p:cNvPr id="32" name="グラフィックス 31" descr="封筒 枠線">
              <a:extLst>
                <a:ext uri="{FF2B5EF4-FFF2-40B4-BE49-F238E27FC236}">
                  <a16:creationId xmlns:a16="http://schemas.microsoft.com/office/drawing/2014/main" id="{64F9C9B1-494B-4D08-96FA-19C4B40F95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56059" y="3243231"/>
              <a:ext cx="607443" cy="607443"/>
            </a:xfrm>
            <a:prstGeom prst="rect">
              <a:avLst/>
            </a:prstGeom>
          </p:spPr>
        </p:pic>
        <p:cxnSp>
          <p:nvCxnSpPr>
            <p:cNvPr id="39" name="直線コネクタ 38">
              <a:extLst>
                <a:ext uri="{FF2B5EF4-FFF2-40B4-BE49-F238E27FC236}">
                  <a16:creationId xmlns:a16="http://schemas.microsoft.com/office/drawing/2014/main" id="{2CC7601E-8C82-4614-BA82-46F87E6425FA}"/>
                </a:ext>
              </a:extLst>
            </p:cNvPr>
            <p:cNvCxnSpPr>
              <a:cxnSpLocks/>
              <a:stCxn id="21" idx="0"/>
              <a:endCxn id="9" idx="2"/>
            </p:cNvCxnSpPr>
            <p:nvPr/>
          </p:nvCxnSpPr>
          <p:spPr>
            <a:xfrm flipV="1">
              <a:off x="7056276" y="2924944"/>
              <a:ext cx="0" cy="1232330"/>
            </a:xfrm>
            <a:prstGeom prst="line">
              <a:avLst/>
            </a:prstGeom>
            <a:ln w="19050">
              <a:solidFill>
                <a:schemeClr val="bg1">
                  <a:lumMod val="50000"/>
                </a:schemeClr>
              </a:solidFill>
              <a:prstDash val="dash"/>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363B7DFC-8D01-4D05-949E-8C7B6CC8A40B}"/>
                </a:ext>
              </a:extLst>
            </p:cNvPr>
            <p:cNvCxnSpPr>
              <a:cxnSpLocks/>
              <a:stCxn id="4" idx="6"/>
              <a:endCxn id="8" idx="1"/>
            </p:cNvCxnSpPr>
            <p:nvPr/>
          </p:nvCxnSpPr>
          <p:spPr>
            <a:xfrm>
              <a:off x="1357280" y="2577397"/>
              <a:ext cx="190384" cy="1"/>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71B66D48-1254-4047-911B-E70A8940BEA3}"/>
                </a:ext>
              </a:extLst>
            </p:cNvPr>
            <p:cNvCxnSpPr>
              <a:cxnSpLocks/>
              <a:stCxn id="8" idx="3"/>
              <a:endCxn id="11" idx="1"/>
            </p:cNvCxnSpPr>
            <p:nvPr/>
          </p:nvCxnSpPr>
          <p:spPr>
            <a:xfrm>
              <a:off x="2627784" y="2577398"/>
              <a:ext cx="288032"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1FCDC3DF-CA16-4C3E-A0D1-9C7B2BA1B3B9}"/>
                </a:ext>
              </a:extLst>
            </p:cNvPr>
            <p:cNvCxnSpPr>
              <a:cxnSpLocks/>
              <a:stCxn id="47" idx="0"/>
              <a:endCxn id="12" idx="1"/>
            </p:cNvCxnSpPr>
            <p:nvPr/>
          </p:nvCxnSpPr>
          <p:spPr>
            <a:xfrm rot="5400000" flipH="1" flipV="1">
              <a:off x="4249102" y="1858468"/>
              <a:ext cx="916102" cy="305757"/>
            </a:xfrm>
            <a:prstGeom prst="bentConnector2">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コネクタ 50">
              <a:extLst>
                <a:ext uri="{FF2B5EF4-FFF2-40B4-BE49-F238E27FC236}">
                  <a16:creationId xmlns:a16="http://schemas.microsoft.com/office/drawing/2014/main" id="{24602C4E-A8D4-49AF-93DE-D106EAC2389C}"/>
                </a:ext>
              </a:extLst>
            </p:cNvPr>
            <p:cNvCxnSpPr>
              <a:cxnSpLocks/>
              <a:stCxn id="12" idx="3"/>
              <a:endCxn id="6" idx="0"/>
            </p:cNvCxnSpPr>
            <p:nvPr/>
          </p:nvCxnSpPr>
          <p:spPr>
            <a:xfrm>
              <a:off x="5940152" y="1553295"/>
              <a:ext cx="2743952" cy="934102"/>
            </a:xfrm>
            <a:prstGeom prst="bentConnector2">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4A2BE11A-7C0A-4E08-B0A5-86A661E6DCD3}"/>
                </a:ext>
              </a:extLst>
            </p:cNvPr>
            <p:cNvCxnSpPr>
              <a:cxnSpLocks/>
              <a:stCxn id="18" idx="6"/>
              <a:endCxn id="20" idx="1"/>
            </p:cNvCxnSpPr>
            <p:nvPr/>
          </p:nvCxnSpPr>
          <p:spPr>
            <a:xfrm>
              <a:off x="1357280" y="4504820"/>
              <a:ext cx="190384" cy="1"/>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12FEFF5-770C-4BD2-A097-3D40F89FE1D7}"/>
                </a:ext>
              </a:extLst>
            </p:cNvPr>
            <p:cNvCxnSpPr>
              <a:cxnSpLocks/>
              <a:stCxn id="20" idx="3"/>
              <a:endCxn id="23" idx="1"/>
            </p:cNvCxnSpPr>
            <p:nvPr/>
          </p:nvCxnSpPr>
          <p:spPr>
            <a:xfrm>
              <a:off x="2627784" y="4504821"/>
              <a:ext cx="291035" cy="1048780"/>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AE0A654-41BF-4254-A664-AF86A6ED7591}"/>
                </a:ext>
              </a:extLst>
            </p:cNvPr>
            <p:cNvCxnSpPr>
              <a:cxnSpLocks/>
              <a:stCxn id="23" idx="3"/>
              <a:endCxn id="70" idx="1"/>
            </p:cNvCxnSpPr>
            <p:nvPr/>
          </p:nvCxnSpPr>
          <p:spPr>
            <a:xfrm flipV="1">
              <a:off x="3998939" y="4503966"/>
              <a:ext cx="465061" cy="1049635"/>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3E464DB1-FE47-4B46-BE1D-01FA9C0E8BCF}"/>
                </a:ext>
              </a:extLst>
            </p:cNvPr>
            <p:cNvCxnSpPr>
              <a:cxnSpLocks/>
              <a:stCxn id="70" idx="0"/>
            </p:cNvCxnSpPr>
            <p:nvPr/>
          </p:nvCxnSpPr>
          <p:spPr>
            <a:xfrm rot="16200000" flipH="1">
              <a:off x="5503644" y="3464321"/>
              <a:ext cx="83419" cy="1946708"/>
            </a:xfrm>
            <a:prstGeom prst="bentConnector4">
              <a:avLst>
                <a:gd name="adj1" fmla="val -358358"/>
                <a:gd name="adj2" fmla="val 89358"/>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D9AD822B-8E0F-46E7-B660-B1422C165B01}"/>
                </a:ext>
              </a:extLst>
            </p:cNvPr>
            <p:cNvCxnSpPr>
              <a:cxnSpLocks/>
              <a:stCxn id="9" idx="3"/>
              <a:endCxn id="6" idx="2"/>
            </p:cNvCxnSpPr>
            <p:nvPr/>
          </p:nvCxnSpPr>
          <p:spPr>
            <a:xfrm flipV="1">
              <a:off x="7596336" y="2577397"/>
              <a:ext cx="997768" cy="1"/>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コネクタ 50">
              <a:extLst>
                <a:ext uri="{FF2B5EF4-FFF2-40B4-BE49-F238E27FC236}">
                  <a16:creationId xmlns:a16="http://schemas.microsoft.com/office/drawing/2014/main" id="{516B4F4C-DBB8-46E4-BFFA-E4D33B2B400D}"/>
                </a:ext>
              </a:extLst>
            </p:cNvPr>
            <p:cNvCxnSpPr>
              <a:cxnSpLocks/>
              <a:stCxn id="24" idx="2"/>
              <a:endCxn id="5" idx="4"/>
            </p:cNvCxnSpPr>
            <p:nvPr/>
          </p:nvCxnSpPr>
          <p:spPr>
            <a:xfrm rot="5400000" flipH="1" flipV="1">
              <a:off x="6904693" y="3090219"/>
              <a:ext cx="274810" cy="3284012"/>
            </a:xfrm>
            <a:prstGeom prst="bentConnector3">
              <a:avLst>
                <a:gd name="adj1" fmla="val -41593"/>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E2F6923A-DEEA-4953-A7FC-98FB6164902A}"/>
                </a:ext>
              </a:extLst>
            </p:cNvPr>
            <p:cNvSpPr txBox="1"/>
            <p:nvPr/>
          </p:nvSpPr>
          <p:spPr>
            <a:xfrm>
              <a:off x="1006308" y="2667397"/>
              <a:ext cx="603210" cy="346249"/>
            </a:xfrm>
            <a:prstGeom prst="rect">
              <a:avLst/>
            </a:prstGeom>
            <a:noFill/>
          </p:spPr>
          <p:txBody>
            <a:bodyPr wrap="none" rtlCol="0">
              <a:spAutoFit/>
            </a:bodyPr>
            <a:lstStyle/>
            <a:p>
              <a:r>
                <a:rPr kumimoji="1" lang="en-US" altLang="ja-JP" sz="1200" dirty="0"/>
                <a:t>Start</a:t>
              </a:r>
              <a:endParaRPr kumimoji="1" lang="ja-JP" altLang="en-US" sz="1600" dirty="0"/>
            </a:p>
          </p:txBody>
        </p:sp>
        <p:sp>
          <p:nvSpPr>
            <p:cNvPr id="82" name="テキスト ボックス 81">
              <a:extLst>
                <a:ext uri="{FF2B5EF4-FFF2-40B4-BE49-F238E27FC236}">
                  <a16:creationId xmlns:a16="http://schemas.microsoft.com/office/drawing/2014/main" id="{816A024F-A77B-4150-9A5A-623246C34C2B}"/>
                </a:ext>
              </a:extLst>
            </p:cNvPr>
            <p:cNvSpPr txBox="1"/>
            <p:nvPr/>
          </p:nvSpPr>
          <p:spPr>
            <a:xfrm>
              <a:off x="1006308" y="4586333"/>
              <a:ext cx="603210" cy="346249"/>
            </a:xfrm>
            <a:prstGeom prst="rect">
              <a:avLst/>
            </a:prstGeom>
            <a:noFill/>
          </p:spPr>
          <p:txBody>
            <a:bodyPr wrap="none" rtlCol="0">
              <a:spAutoFit/>
            </a:bodyPr>
            <a:lstStyle/>
            <a:p>
              <a:r>
                <a:rPr lang="en-US" altLang="ja-JP" sz="1200" dirty="0"/>
                <a:t>S</a:t>
              </a:r>
              <a:r>
                <a:rPr kumimoji="1" lang="en-US" altLang="ja-JP" sz="1200" dirty="0"/>
                <a:t>tart</a:t>
              </a:r>
              <a:endParaRPr kumimoji="1" lang="ja-JP" altLang="en-US" sz="1600" dirty="0"/>
            </a:p>
          </p:txBody>
        </p:sp>
        <p:sp>
          <p:nvSpPr>
            <p:cNvPr id="83" name="テキスト ボックス 82">
              <a:extLst>
                <a:ext uri="{FF2B5EF4-FFF2-40B4-BE49-F238E27FC236}">
                  <a16:creationId xmlns:a16="http://schemas.microsoft.com/office/drawing/2014/main" id="{5A51C2BB-9F75-4FF1-A780-763638C09507}"/>
                </a:ext>
              </a:extLst>
            </p:cNvPr>
            <p:cNvSpPr txBox="1"/>
            <p:nvPr/>
          </p:nvSpPr>
          <p:spPr>
            <a:xfrm>
              <a:off x="8406988" y="2646492"/>
              <a:ext cx="525385" cy="346249"/>
            </a:xfrm>
            <a:prstGeom prst="rect">
              <a:avLst/>
            </a:prstGeom>
            <a:noFill/>
          </p:spPr>
          <p:txBody>
            <a:bodyPr wrap="none" rtlCol="0">
              <a:spAutoFit/>
            </a:bodyPr>
            <a:lstStyle/>
            <a:p>
              <a:r>
                <a:rPr kumimoji="1" lang="en-US" altLang="ja-JP" sz="1200" dirty="0"/>
                <a:t>End</a:t>
              </a:r>
              <a:endParaRPr kumimoji="1" lang="ja-JP" altLang="en-US" sz="1600" dirty="0"/>
            </a:p>
          </p:txBody>
        </p:sp>
        <p:sp>
          <p:nvSpPr>
            <p:cNvPr id="84" name="テキスト ボックス 83">
              <a:extLst>
                <a:ext uri="{FF2B5EF4-FFF2-40B4-BE49-F238E27FC236}">
                  <a16:creationId xmlns:a16="http://schemas.microsoft.com/office/drawing/2014/main" id="{5D82089B-59A8-4C5A-AE21-327E3D1EF807}"/>
                </a:ext>
              </a:extLst>
            </p:cNvPr>
            <p:cNvSpPr txBox="1"/>
            <p:nvPr/>
          </p:nvSpPr>
          <p:spPr>
            <a:xfrm>
              <a:off x="8453111" y="4129898"/>
              <a:ext cx="525385" cy="346249"/>
            </a:xfrm>
            <a:prstGeom prst="rect">
              <a:avLst/>
            </a:prstGeom>
            <a:noFill/>
          </p:spPr>
          <p:txBody>
            <a:bodyPr wrap="none" rtlCol="0">
              <a:spAutoFit/>
            </a:bodyPr>
            <a:lstStyle/>
            <a:p>
              <a:r>
                <a:rPr kumimoji="1" lang="en-US" altLang="ja-JP" sz="1200" dirty="0"/>
                <a:t>End</a:t>
              </a:r>
              <a:endParaRPr kumimoji="1" lang="ja-JP" altLang="en-US" sz="1600" dirty="0"/>
            </a:p>
          </p:txBody>
        </p:sp>
        <p:sp>
          <p:nvSpPr>
            <p:cNvPr id="87" name="テキスト ボックス 86">
              <a:extLst>
                <a:ext uri="{FF2B5EF4-FFF2-40B4-BE49-F238E27FC236}">
                  <a16:creationId xmlns:a16="http://schemas.microsoft.com/office/drawing/2014/main" id="{31F6F1CC-336E-4C55-A5A3-A09DDADBFD3F}"/>
                </a:ext>
              </a:extLst>
            </p:cNvPr>
            <p:cNvSpPr txBox="1"/>
            <p:nvPr/>
          </p:nvSpPr>
          <p:spPr>
            <a:xfrm>
              <a:off x="7253749" y="3395489"/>
              <a:ext cx="1528064" cy="346249"/>
            </a:xfrm>
            <a:prstGeom prst="rect">
              <a:avLst/>
            </a:prstGeom>
            <a:noFill/>
          </p:spPr>
          <p:txBody>
            <a:bodyPr wrap="none" rtlCol="0">
              <a:spAutoFit/>
            </a:bodyPr>
            <a:lstStyle/>
            <a:p>
              <a:r>
                <a:rPr kumimoji="1" lang="en-US" altLang="ja-JP" sz="1200" dirty="0"/>
                <a:t>Invoice (Receipt)</a:t>
              </a:r>
              <a:endParaRPr kumimoji="1" lang="ja-JP" altLang="en-US" sz="1600" dirty="0"/>
            </a:p>
          </p:txBody>
        </p:sp>
        <p:cxnSp>
          <p:nvCxnSpPr>
            <p:cNvPr id="58" name="直線コネクタ 57">
              <a:extLst>
                <a:ext uri="{FF2B5EF4-FFF2-40B4-BE49-F238E27FC236}">
                  <a16:creationId xmlns:a16="http://schemas.microsoft.com/office/drawing/2014/main" id="{E5CCA284-E1AA-4292-82F1-BB550A641FFE}"/>
                </a:ext>
              </a:extLst>
            </p:cNvPr>
            <p:cNvCxnSpPr>
              <a:cxnSpLocks/>
              <a:stCxn id="11" idx="3"/>
              <a:endCxn id="47" idx="1"/>
            </p:cNvCxnSpPr>
            <p:nvPr/>
          </p:nvCxnSpPr>
          <p:spPr>
            <a:xfrm flipV="1">
              <a:off x="3995936" y="2577397"/>
              <a:ext cx="450339" cy="1"/>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フローチャート: 判断 46">
              <a:extLst>
                <a:ext uri="{FF2B5EF4-FFF2-40B4-BE49-F238E27FC236}">
                  <a16:creationId xmlns:a16="http://schemas.microsoft.com/office/drawing/2014/main" id="{0D5442C2-FEBD-4BAF-B781-BE7B1A159773}"/>
                </a:ext>
              </a:extLst>
            </p:cNvPr>
            <p:cNvSpPr/>
            <p:nvPr/>
          </p:nvSpPr>
          <p:spPr>
            <a:xfrm>
              <a:off x="4446275" y="2469397"/>
              <a:ext cx="216000" cy="216000"/>
            </a:xfrm>
            <a:prstGeom prst="flowChartDecision">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70" name="フローチャート: 判断 69">
              <a:extLst>
                <a:ext uri="{FF2B5EF4-FFF2-40B4-BE49-F238E27FC236}">
                  <a16:creationId xmlns:a16="http://schemas.microsoft.com/office/drawing/2014/main" id="{904AE434-5EF6-40D8-A44C-76DADD7E454D}"/>
                </a:ext>
              </a:extLst>
            </p:cNvPr>
            <p:cNvSpPr/>
            <p:nvPr/>
          </p:nvSpPr>
          <p:spPr>
            <a:xfrm>
              <a:off x="4464000" y="4395966"/>
              <a:ext cx="216000" cy="216000"/>
            </a:xfrm>
            <a:prstGeom prst="flowChartDecision">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76" name="直線コネクタ 75">
              <a:extLst>
                <a:ext uri="{FF2B5EF4-FFF2-40B4-BE49-F238E27FC236}">
                  <a16:creationId xmlns:a16="http://schemas.microsoft.com/office/drawing/2014/main" id="{2B7DC2ED-9A87-471C-92A9-694F126CD717}"/>
                </a:ext>
              </a:extLst>
            </p:cNvPr>
            <p:cNvCxnSpPr>
              <a:cxnSpLocks/>
              <a:stCxn id="70" idx="3"/>
              <a:endCxn id="24" idx="1"/>
            </p:cNvCxnSpPr>
            <p:nvPr/>
          </p:nvCxnSpPr>
          <p:spPr>
            <a:xfrm>
              <a:off x="4680000" y="4503966"/>
              <a:ext cx="180032" cy="9122"/>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22B03C5-17C9-4D93-9329-FF714CC743E8}"/>
                </a:ext>
              </a:extLst>
            </p:cNvPr>
            <p:cNvCxnSpPr>
              <a:cxnSpLocks/>
              <a:stCxn id="47" idx="3"/>
              <a:endCxn id="9" idx="1"/>
            </p:cNvCxnSpPr>
            <p:nvPr/>
          </p:nvCxnSpPr>
          <p:spPr>
            <a:xfrm>
              <a:off x="4662275" y="2577397"/>
              <a:ext cx="1853941" cy="1"/>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DCAE5403-B19D-45A9-AD7F-C9CD3063CF54}"/>
                </a:ext>
              </a:extLst>
            </p:cNvPr>
            <p:cNvCxnSpPr>
              <a:cxnSpLocks/>
              <a:stCxn id="21" idx="3"/>
              <a:endCxn id="5" idx="2"/>
            </p:cNvCxnSpPr>
            <p:nvPr/>
          </p:nvCxnSpPr>
          <p:spPr>
            <a:xfrm flipV="1">
              <a:off x="7596336" y="4504820"/>
              <a:ext cx="997768" cy="1"/>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49" name="テキスト ボックス 48">
            <a:extLst>
              <a:ext uri="{FF2B5EF4-FFF2-40B4-BE49-F238E27FC236}">
                <a16:creationId xmlns:a16="http://schemas.microsoft.com/office/drawing/2014/main" id="{8B92F01C-DC10-5D46-9A08-C00A579A0AE2}"/>
              </a:ext>
            </a:extLst>
          </p:cNvPr>
          <p:cNvSpPr txBox="1"/>
          <p:nvPr/>
        </p:nvSpPr>
        <p:spPr>
          <a:xfrm>
            <a:off x="942894" y="6902016"/>
            <a:ext cx="8217964" cy="461665"/>
          </a:xfrm>
          <a:prstGeom prst="rect">
            <a:avLst/>
          </a:prstGeom>
          <a:noFill/>
        </p:spPr>
        <p:txBody>
          <a:bodyPr wrap="square" rtlCol="0">
            <a:spAutoFit/>
          </a:bodyPr>
          <a:lstStyle/>
          <a:p>
            <a:r>
              <a:rPr kumimoji="1" lang="en-US" altLang="ja-JP" sz="1200" dirty="0"/>
              <a:t>Source: EN 16931-1 Electrotonic invoicing – Part 1: Semantic data model of the core elements of an electronic invoice</a:t>
            </a:r>
          </a:p>
          <a:p>
            <a:r>
              <a:rPr lang="en-US" altLang="ja-JP" sz="1200" dirty="0"/>
              <a:t>Partial modification by SAMBUICHI, Nobuyuki</a:t>
            </a:r>
            <a:endParaRPr kumimoji="1" lang="ja-JP" altLang="en-US" sz="1200"/>
          </a:p>
        </p:txBody>
      </p:sp>
      <p:sp>
        <p:nvSpPr>
          <p:cNvPr id="52" name="テキスト ボックス 51">
            <a:extLst>
              <a:ext uri="{FF2B5EF4-FFF2-40B4-BE49-F238E27FC236}">
                <a16:creationId xmlns:a16="http://schemas.microsoft.com/office/drawing/2014/main" id="{DDE2C434-A31B-C742-8591-89914EC36DF4}"/>
              </a:ext>
            </a:extLst>
          </p:cNvPr>
          <p:cNvSpPr txBox="1"/>
          <p:nvPr/>
        </p:nvSpPr>
        <p:spPr>
          <a:xfrm>
            <a:off x="217157" y="5077007"/>
            <a:ext cx="8675323" cy="1569660"/>
          </a:xfrm>
          <a:prstGeom prst="rect">
            <a:avLst/>
          </a:prstGeom>
          <a:noFill/>
        </p:spPr>
        <p:txBody>
          <a:bodyPr wrap="square" rtlCol="0">
            <a:spAutoFit/>
          </a:bodyPr>
          <a:lstStyle/>
          <a:p>
            <a:r>
              <a:rPr kumimoji="1" lang="en-US" altLang="ja-JP" sz="1600" dirty="0"/>
              <a:t>The Buyer purchases goods and services without any prior purchase order or contract (e.g. by ordering over the telephone, internet or over the counter). Payment is made in advance of the invoice, e.g. by means of a credit, debit or payment card or through a payment service provider. Note that sufficient business controls should be present in the administration of both parties given the absence of written purchase orders. Invoicing may take place before, after or at the same time as the delivery. The invoice refers to the account or card number used for payment and states the amount paid in advance. </a:t>
            </a:r>
            <a:endParaRPr kumimoji="1" lang="ja-JP" altLang="en-US" sz="1600"/>
          </a:p>
        </p:txBody>
      </p:sp>
      <p:sp>
        <p:nvSpPr>
          <p:cNvPr id="53" name="テキスト ボックス 52">
            <a:extLst>
              <a:ext uri="{FF2B5EF4-FFF2-40B4-BE49-F238E27FC236}">
                <a16:creationId xmlns:a16="http://schemas.microsoft.com/office/drawing/2014/main" id="{D318EF6C-D618-6346-ACE5-0CDCFD43B2EB}"/>
              </a:ext>
            </a:extLst>
          </p:cNvPr>
          <p:cNvSpPr txBox="1"/>
          <p:nvPr/>
        </p:nvSpPr>
        <p:spPr>
          <a:xfrm>
            <a:off x="7111948" y="918950"/>
            <a:ext cx="2164326" cy="1412528"/>
          </a:xfrm>
          <a:prstGeom prst="rect">
            <a:avLst/>
          </a:prstGeom>
          <a:noFill/>
        </p:spPr>
        <p:txBody>
          <a:bodyPr wrap="square" rtlCol="0">
            <a:spAutoFit/>
          </a:bodyPr>
          <a:lstStyle/>
          <a:p>
            <a:r>
              <a:rPr kumimoji="1" lang="en-US" altLang="ja-JP" sz="1200" dirty="0"/>
              <a:t>Source: EN 16931-1 Electrotonic invoicing – Part 1: Semantic data model of the core elements of an electronic invoice </a:t>
            </a:r>
          </a:p>
          <a:p>
            <a:r>
              <a:rPr lang="en-US" altLang="ja-JP" sz="1200" dirty="0"/>
              <a:t>Partially modified by SAMBUICHI, Nobuyuki</a:t>
            </a:r>
            <a:endParaRPr kumimoji="1" lang="ja-JP" altLang="en-US" sz="1200"/>
          </a:p>
        </p:txBody>
      </p:sp>
    </p:spTree>
    <p:extLst>
      <p:ext uri="{BB962C8B-B14F-4D97-AF65-F5344CB8AC3E}">
        <p14:creationId xmlns:p14="http://schemas.microsoft.com/office/powerpoint/2010/main" val="3141124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F65D5D7E-6D3E-C64D-8FE1-A5BEAEB76851}"/>
              </a:ext>
            </a:extLst>
          </p:cNvPr>
          <p:cNvSpPr>
            <a:spLocks noGrp="1"/>
          </p:cNvSpPr>
          <p:nvPr>
            <p:ph type="title"/>
          </p:nvPr>
        </p:nvSpPr>
        <p:spPr/>
        <p:txBody>
          <a:bodyPr/>
          <a:lstStyle/>
          <a:p>
            <a:r>
              <a:rPr lang="en-US" altLang="ja-JP" dirty="0"/>
              <a:t>1.4 Business Control and Audit Trail</a:t>
            </a:r>
            <a:endParaRPr lang="ja-JP" altLang="en-US"/>
          </a:p>
        </p:txBody>
      </p:sp>
      <p:sp>
        <p:nvSpPr>
          <p:cNvPr id="4" name="コンテンツ プレースホルダー 3">
            <a:extLst>
              <a:ext uri="{FF2B5EF4-FFF2-40B4-BE49-F238E27FC236}">
                <a16:creationId xmlns:a16="http://schemas.microsoft.com/office/drawing/2014/main" id="{2E7D60EA-EE12-094B-809A-39AB5998FE20}"/>
              </a:ext>
            </a:extLst>
          </p:cNvPr>
          <p:cNvSpPr>
            <a:spLocks noGrp="1"/>
          </p:cNvSpPr>
          <p:nvPr>
            <p:ph idx="1"/>
          </p:nvPr>
        </p:nvSpPr>
        <p:spPr/>
        <p:txBody>
          <a:bodyPr/>
          <a:lstStyle/>
          <a:p>
            <a:pPr>
              <a:spcBef>
                <a:spcPts val="0"/>
              </a:spcBef>
              <a:spcAft>
                <a:spcPts val="600"/>
              </a:spcAft>
            </a:pPr>
            <a:r>
              <a:rPr lang="en-US" altLang="ja-JP" sz="2400" dirty="0"/>
              <a:t>Definitions</a:t>
            </a:r>
          </a:p>
          <a:p>
            <a:pPr marL="57150" indent="-342900">
              <a:spcBef>
                <a:spcPts val="0"/>
              </a:spcBef>
              <a:spcAft>
                <a:spcPts val="600"/>
              </a:spcAft>
              <a:buAutoNum type="alphaLcParenBoth"/>
            </a:pPr>
            <a:r>
              <a:rPr lang="en-US" altLang="ja-JP" b="1" dirty="0"/>
              <a:t>Business Control</a:t>
            </a:r>
            <a:r>
              <a:rPr lang="en-US" altLang="ja-JP" dirty="0"/>
              <a:t>: The COSO Model defines “business control” as: </a:t>
            </a:r>
          </a:p>
          <a:p>
            <a:pPr marL="457200" lvl="1" indent="0">
              <a:spcBef>
                <a:spcPts val="0"/>
              </a:spcBef>
              <a:spcAft>
                <a:spcPts val="600"/>
              </a:spcAft>
              <a:buNone/>
            </a:pPr>
            <a:r>
              <a:rPr lang="en-US" altLang="ja-JP" sz="1800" dirty="0"/>
              <a:t>a process, effected by an entity’s board of directors, management and other personnel, designed to provide reasonable assurance regarding the achievement of objectives in effectiveness and efficiency of operations, reliability of financial reporting, and compliance with applicable laws and regulations.</a:t>
            </a:r>
          </a:p>
          <a:p>
            <a:pPr indent="-285750">
              <a:spcBef>
                <a:spcPts val="0"/>
              </a:spcBef>
              <a:spcAft>
                <a:spcPts val="600"/>
              </a:spcAft>
            </a:pPr>
            <a:r>
              <a:rPr lang="en-US" altLang="ja-JP" b="1" dirty="0"/>
              <a:t>(b) Audit Trail</a:t>
            </a:r>
            <a:r>
              <a:rPr lang="en-US" altLang="ja-JP" dirty="0"/>
              <a:t>: An audit trail is:</a:t>
            </a:r>
          </a:p>
          <a:p>
            <a:pPr marL="457200" lvl="1" indent="0">
              <a:spcBef>
                <a:spcPts val="0"/>
              </a:spcBef>
              <a:spcAft>
                <a:spcPts val="600"/>
              </a:spcAft>
              <a:buNone/>
            </a:pPr>
            <a:r>
              <a:rPr lang="en-US" altLang="ja-JP" sz="1800" dirty="0"/>
              <a:t>a paper and/or electronic record that gives a step by step documented history of a transaction, which can validate or invalidate accounting entries. Components of an audit trail include:</a:t>
            </a:r>
          </a:p>
          <a:p>
            <a:pPr marL="457200" lvl="1" indent="0">
              <a:spcBef>
                <a:spcPts val="0"/>
              </a:spcBef>
              <a:spcAft>
                <a:spcPts val="600"/>
              </a:spcAft>
              <a:buNone/>
            </a:pPr>
            <a:r>
              <a:rPr lang="en-US" altLang="ja-JP" sz="1800" dirty="0"/>
              <a:t>(</a:t>
            </a:r>
            <a:r>
              <a:rPr lang="en-US" altLang="ja-JP" sz="1800" dirty="0" err="1"/>
              <a:t>i</a:t>
            </a:r>
            <a:r>
              <a:rPr lang="en-US" altLang="ja-JP" sz="1800" dirty="0"/>
              <a:t>) source records,</a:t>
            </a:r>
          </a:p>
          <a:p>
            <a:pPr marL="457200" lvl="1" indent="0">
              <a:spcBef>
                <a:spcPts val="0"/>
              </a:spcBef>
              <a:spcAft>
                <a:spcPts val="600"/>
              </a:spcAft>
              <a:buNone/>
            </a:pPr>
            <a:r>
              <a:rPr lang="en-US" altLang="ja-JP" sz="1800" dirty="0"/>
              <a:t>(ii) list of transactions processed and</a:t>
            </a:r>
          </a:p>
          <a:p>
            <a:pPr marL="457200" lvl="1" indent="0">
              <a:spcBef>
                <a:spcPts val="0"/>
              </a:spcBef>
              <a:spcAft>
                <a:spcPts val="600"/>
              </a:spcAft>
              <a:buNone/>
            </a:pPr>
            <a:r>
              <a:rPr lang="en-US" altLang="ja-JP" sz="1800" dirty="0"/>
              <a:t>(iii) transaction identifiers so that reference can be made to the source of a transaction.</a:t>
            </a:r>
          </a:p>
        </p:txBody>
      </p:sp>
      <p:sp>
        <p:nvSpPr>
          <p:cNvPr id="5" name="正方形/長方形 4">
            <a:extLst>
              <a:ext uri="{FF2B5EF4-FFF2-40B4-BE49-F238E27FC236}">
                <a16:creationId xmlns:a16="http://schemas.microsoft.com/office/drawing/2014/main" id="{819C7B59-CCAC-7243-A594-80D565CA303F}"/>
              </a:ext>
            </a:extLst>
          </p:cNvPr>
          <p:cNvSpPr/>
          <p:nvPr/>
        </p:nvSpPr>
        <p:spPr>
          <a:xfrm>
            <a:off x="871635" y="58614"/>
            <a:ext cx="8272365" cy="276999"/>
          </a:xfrm>
          <a:prstGeom prst="rect">
            <a:avLst/>
          </a:prstGeom>
        </p:spPr>
        <p:txBody>
          <a:bodyPr wrap="square">
            <a:spAutoFit/>
          </a:bodyPr>
          <a:lstStyle/>
          <a:p>
            <a:pPr>
              <a:spcBef>
                <a:spcPts val="0"/>
              </a:spcBef>
              <a:spcAft>
                <a:spcPts val="600"/>
              </a:spcAft>
            </a:pPr>
            <a:r>
              <a:rPr lang="en-US" altLang="ja-JP" sz="1200" dirty="0"/>
              <a:t>Source: CEN WORKSHOP AGREEMENT CWA 16460 May 2012 Good Practice: e-Invoicing Compliance Guidelines - The Commentary</a:t>
            </a:r>
          </a:p>
        </p:txBody>
      </p:sp>
    </p:spTree>
    <p:extLst>
      <p:ext uri="{BB962C8B-B14F-4D97-AF65-F5344CB8AC3E}">
        <p14:creationId xmlns:p14="http://schemas.microsoft.com/office/powerpoint/2010/main" val="3666025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16F039-B348-4B4D-A7FB-9DC390C010BB}"/>
              </a:ext>
            </a:extLst>
          </p:cNvPr>
          <p:cNvSpPr>
            <a:spLocks noGrp="1"/>
          </p:cNvSpPr>
          <p:nvPr>
            <p:ph type="title"/>
          </p:nvPr>
        </p:nvSpPr>
        <p:spPr/>
        <p:txBody>
          <a:bodyPr/>
          <a:lstStyle/>
          <a:p>
            <a:r>
              <a:rPr lang="en-US" altLang="ja-JP" dirty="0"/>
              <a:t>1.4</a:t>
            </a:r>
            <a:r>
              <a:rPr kumimoji="1" lang="en-US" altLang="ja-JP" dirty="0"/>
              <a:t> Business controls and audit trails (contd.)</a:t>
            </a:r>
            <a:endParaRPr kumimoji="1" lang="ja-JP" altLang="en-US" dirty="0"/>
          </a:p>
        </p:txBody>
      </p:sp>
      <p:sp>
        <p:nvSpPr>
          <p:cNvPr id="30" name="テキスト ボックス 29">
            <a:extLst>
              <a:ext uri="{FF2B5EF4-FFF2-40B4-BE49-F238E27FC236}">
                <a16:creationId xmlns:a16="http://schemas.microsoft.com/office/drawing/2014/main" id="{1B567D16-E09D-4745-996F-206FF78B923B}"/>
              </a:ext>
            </a:extLst>
          </p:cNvPr>
          <p:cNvSpPr txBox="1"/>
          <p:nvPr/>
        </p:nvSpPr>
        <p:spPr>
          <a:xfrm>
            <a:off x="301392" y="908453"/>
            <a:ext cx="8541216" cy="1569660"/>
          </a:xfrm>
          <a:prstGeom prst="rect">
            <a:avLst/>
          </a:prstGeom>
          <a:noFill/>
        </p:spPr>
        <p:txBody>
          <a:bodyPr wrap="square" rtlCol="0">
            <a:spAutoFit/>
          </a:bodyPr>
          <a:lstStyle/>
          <a:p>
            <a:r>
              <a:rPr lang="en-US" altLang="ja-JP" sz="1600" dirty="0"/>
              <a:t>An electronic record of each of these events will usually be created in the ERP system. This record may directly contain values relating to the event, e.g. quantities, or reference master data to provide or derive content, e.g. pricing. It is this record of the sequence of events in the process that contributes to an audit trail. An audit trail will consist of documents outside the ERP and a transaction record within the ERP. For example, the audit trail for the ‘procure-to-pay’ cycle will often take the following form.</a:t>
            </a:r>
          </a:p>
        </p:txBody>
      </p:sp>
      <p:grpSp>
        <p:nvGrpSpPr>
          <p:cNvPr id="61" name="グループ化 60">
            <a:extLst>
              <a:ext uri="{FF2B5EF4-FFF2-40B4-BE49-F238E27FC236}">
                <a16:creationId xmlns:a16="http://schemas.microsoft.com/office/drawing/2014/main" id="{4B975A10-8DDD-8340-90B8-57449EBD113D}"/>
              </a:ext>
            </a:extLst>
          </p:cNvPr>
          <p:cNvGrpSpPr/>
          <p:nvPr/>
        </p:nvGrpSpPr>
        <p:grpSpPr>
          <a:xfrm>
            <a:off x="394055" y="2435938"/>
            <a:ext cx="6338184" cy="3532880"/>
            <a:chOff x="2627784" y="1340767"/>
            <a:chExt cx="6338184" cy="4180953"/>
          </a:xfrm>
        </p:grpSpPr>
        <p:sp>
          <p:nvSpPr>
            <p:cNvPr id="62" name="正方形/長方形 61">
              <a:extLst>
                <a:ext uri="{FF2B5EF4-FFF2-40B4-BE49-F238E27FC236}">
                  <a16:creationId xmlns:a16="http://schemas.microsoft.com/office/drawing/2014/main" id="{C5A9D6DC-DCF1-C345-B18F-AD7D894CFFC2}"/>
                </a:ext>
              </a:extLst>
            </p:cNvPr>
            <p:cNvSpPr/>
            <p:nvPr/>
          </p:nvSpPr>
          <p:spPr>
            <a:xfrm>
              <a:off x="2627784" y="3517116"/>
              <a:ext cx="6322978" cy="2000117"/>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FCF6E982-0812-8B47-8278-F9BA6AA789F6}"/>
                </a:ext>
              </a:extLst>
            </p:cNvPr>
            <p:cNvSpPr/>
            <p:nvPr/>
          </p:nvSpPr>
          <p:spPr>
            <a:xfrm>
              <a:off x="2642989" y="1340767"/>
              <a:ext cx="6322979" cy="20001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3A46370E-949F-412B-BCF0-58CC3A6160E8}"/>
                </a:ext>
              </a:extLst>
            </p:cNvPr>
            <p:cNvSpPr txBox="1"/>
            <p:nvPr/>
          </p:nvSpPr>
          <p:spPr>
            <a:xfrm>
              <a:off x="4837044" y="1572025"/>
              <a:ext cx="1892441" cy="307777"/>
            </a:xfrm>
            <a:prstGeom prst="rect">
              <a:avLst/>
            </a:prstGeom>
            <a:noFill/>
          </p:spPr>
          <p:txBody>
            <a:bodyPr wrap="none" rtlCol="0">
              <a:spAutoFit/>
            </a:bodyPr>
            <a:lstStyle/>
            <a:p>
              <a:pPr algn="ctr"/>
              <a:r>
                <a:rPr kumimoji="1" lang="en-US" altLang="ja-JP" sz="1400" dirty="0"/>
                <a:t>ERP Transaction Record</a:t>
              </a:r>
              <a:endParaRPr kumimoji="1" lang="ja-JP" altLang="en-US" sz="1400" dirty="0"/>
            </a:p>
          </p:txBody>
        </p:sp>
        <p:sp>
          <p:nvSpPr>
            <p:cNvPr id="44" name="テキスト ボックス 43">
              <a:extLst>
                <a:ext uri="{FF2B5EF4-FFF2-40B4-BE49-F238E27FC236}">
                  <a16:creationId xmlns:a16="http://schemas.microsoft.com/office/drawing/2014/main" id="{D5A658A3-3A09-4C3E-8A2F-90C406C387CC}"/>
                </a:ext>
              </a:extLst>
            </p:cNvPr>
            <p:cNvSpPr txBox="1"/>
            <p:nvPr/>
          </p:nvSpPr>
          <p:spPr>
            <a:xfrm>
              <a:off x="4827485" y="2833191"/>
              <a:ext cx="1911559" cy="307777"/>
            </a:xfrm>
            <a:prstGeom prst="rect">
              <a:avLst/>
            </a:prstGeom>
            <a:noFill/>
          </p:spPr>
          <p:txBody>
            <a:bodyPr wrap="square" rtlCol="0">
              <a:spAutoFit/>
            </a:bodyPr>
            <a:lstStyle/>
            <a:p>
              <a:pPr algn="ctr"/>
              <a:r>
                <a:rPr kumimoji="1" lang="en-US" altLang="ja-JP" sz="1400" dirty="0"/>
                <a:t>External Documents</a:t>
              </a:r>
              <a:endParaRPr kumimoji="1" lang="ja-JP" altLang="en-US" sz="1400" dirty="0"/>
            </a:p>
          </p:txBody>
        </p:sp>
        <p:sp>
          <p:nvSpPr>
            <p:cNvPr id="45" name="テキスト ボックス 44">
              <a:extLst>
                <a:ext uri="{FF2B5EF4-FFF2-40B4-BE49-F238E27FC236}">
                  <a16:creationId xmlns:a16="http://schemas.microsoft.com/office/drawing/2014/main" id="{4227424B-2260-4B57-A488-6B8461940099}"/>
                </a:ext>
              </a:extLst>
            </p:cNvPr>
            <p:cNvSpPr txBox="1"/>
            <p:nvPr/>
          </p:nvSpPr>
          <p:spPr>
            <a:xfrm>
              <a:off x="4837044" y="4941168"/>
              <a:ext cx="1892441" cy="307777"/>
            </a:xfrm>
            <a:prstGeom prst="rect">
              <a:avLst/>
            </a:prstGeom>
            <a:noFill/>
          </p:spPr>
          <p:txBody>
            <a:bodyPr wrap="none" rtlCol="0">
              <a:spAutoFit/>
            </a:bodyPr>
            <a:lstStyle/>
            <a:p>
              <a:pPr algn="ctr"/>
              <a:r>
                <a:rPr kumimoji="1" lang="en-US" altLang="ja-JP" sz="1400" dirty="0"/>
                <a:t>ERP Transaction Record</a:t>
              </a:r>
              <a:endParaRPr kumimoji="1" lang="ja-JP" altLang="en-US" sz="1400" dirty="0"/>
            </a:p>
          </p:txBody>
        </p:sp>
        <p:grpSp>
          <p:nvGrpSpPr>
            <p:cNvPr id="54" name="グループ化 53">
              <a:extLst>
                <a:ext uri="{FF2B5EF4-FFF2-40B4-BE49-F238E27FC236}">
                  <a16:creationId xmlns:a16="http://schemas.microsoft.com/office/drawing/2014/main" id="{E2592F7D-CA52-6E4B-A7C0-6AD087897B06}"/>
                </a:ext>
              </a:extLst>
            </p:cNvPr>
            <p:cNvGrpSpPr/>
            <p:nvPr/>
          </p:nvGrpSpPr>
          <p:grpSpPr>
            <a:xfrm>
              <a:off x="2758928" y="1890854"/>
              <a:ext cx="6048672" cy="3076291"/>
              <a:chOff x="1475656" y="1931171"/>
              <a:chExt cx="6048672" cy="3076291"/>
            </a:xfrm>
          </p:grpSpPr>
          <p:sp>
            <p:nvSpPr>
              <p:cNvPr id="3" name="平行四辺形 2">
                <a:extLst>
                  <a:ext uri="{FF2B5EF4-FFF2-40B4-BE49-F238E27FC236}">
                    <a16:creationId xmlns:a16="http://schemas.microsoft.com/office/drawing/2014/main" id="{FBD47ACD-05BD-4EFC-BD04-D896691367A1}"/>
                  </a:ext>
                </a:extLst>
              </p:cNvPr>
              <p:cNvSpPr/>
              <p:nvPr/>
            </p:nvSpPr>
            <p:spPr>
              <a:xfrm>
                <a:off x="1475656" y="1931171"/>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Purchase Order</a:t>
                </a:r>
                <a:endParaRPr kumimoji="1" lang="ja-JP" altLang="en-US" sz="1400" dirty="0">
                  <a:solidFill>
                    <a:schemeClr val="tx1"/>
                  </a:solidFill>
                </a:endParaRPr>
              </a:p>
            </p:txBody>
          </p:sp>
          <p:sp>
            <p:nvSpPr>
              <p:cNvPr id="4" name="平行四辺形 3">
                <a:extLst>
                  <a:ext uri="{FF2B5EF4-FFF2-40B4-BE49-F238E27FC236}">
                    <a16:creationId xmlns:a16="http://schemas.microsoft.com/office/drawing/2014/main" id="{E6412D14-E5C5-412E-8CD6-786A30916EDE}"/>
                  </a:ext>
                </a:extLst>
              </p:cNvPr>
              <p:cNvSpPr/>
              <p:nvPr/>
            </p:nvSpPr>
            <p:spPr>
              <a:xfrm>
                <a:off x="6372200" y="1931171"/>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Payment</a:t>
                </a:r>
                <a:endParaRPr kumimoji="1" lang="ja-JP" altLang="en-US" sz="1400" dirty="0">
                  <a:solidFill>
                    <a:schemeClr val="tx1"/>
                  </a:solidFill>
                </a:endParaRPr>
              </a:p>
            </p:txBody>
          </p:sp>
          <p:sp>
            <p:nvSpPr>
              <p:cNvPr id="5" name="平行四辺形 4">
                <a:extLst>
                  <a:ext uri="{FF2B5EF4-FFF2-40B4-BE49-F238E27FC236}">
                    <a16:creationId xmlns:a16="http://schemas.microsoft.com/office/drawing/2014/main" id="{A8EA38CA-B3C3-47BC-AA5B-84F562167494}"/>
                  </a:ext>
                </a:extLst>
              </p:cNvPr>
              <p:cNvSpPr/>
              <p:nvPr/>
            </p:nvSpPr>
            <p:spPr>
              <a:xfrm>
                <a:off x="4740018" y="1931171"/>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Invoice</a:t>
                </a:r>
                <a:endParaRPr kumimoji="1" lang="ja-JP" altLang="en-US" sz="1400" dirty="0">
                  <a:solidFill>
                    <a:schemeClr val="tx1"/>
                  </a:solidFill>
                </a:endParaRPr>
              </a:p>
            </p:txBody>
          </p:sp>
          <p:sp>
            <p:nvSpPr>
              <p:cNvPr id="6" name="平行四辺形 5">
                <a:extLst>
                  <a:ext uri="{FF2B5EF4-FFF2-40B4-BE49-F238E27FC236}">
                    <a16:creationId xmlns:a16="http://schemas.microsoft.com/office/drawing/2014/main" id="{312252CD-529A-44C9-9933-AC62C691D209}"/>
                  </a:ext>
                </a:extLst>
              </p:cNvPr>
              <p:cNvSpPr/>
              <p:nvPr/>
            </p:nvSpPr>
            <p:spPr>
              <a:xfrm>
                <a:off x="3107837" y="1931171"/>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Goods Received Note</a:t>
                </a:r>
                <a:endParaRPr kumimoji="1" lang="ja-JP" altLang="en-US" sz="1400" dirty="0">
                  <a:solidFill>
                    <a:schemeClr val="tx1"/>
                  </a:solidFill>
                </a:endParaRPr>
              </a:p>
            </p:txBody>
          </p:sp>
          <p:cxnSp>
            <p:nvCxnSpPr>
              <p:cNvPr id="10" name="直線コネクタ 9">
                <a:extLst>
                  <a:ext uri="{FF2B5EF4-FFF2-40B4-BE49-F238E27FC236}">
                    <a16:creationId xmlns:a16="http://schemas.microsoft.com/office/drawing/2014/main" id="{558CB946-8107-4758-B885-4B00B60FDFA3}"/>
                  </a:ext>
                </a:extLst>
              </p:cNvPr>
              <p:cNvCxnSpPr>
                <a:cxnSpLocks/>
                <a:stCxn id="3" idx="2"/>
                <a:endCxn id="6" idx="5"/>
              </p:cNvCxnSpPr>
              <p:nvPr/>
            </p:nvCxnSpPr>
            <p:spPr>
              <a:xfrm>
                <a:off x="2537774" y="2291211"/>
                <a:ext cx="660073"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BFA627D-A3A9-4265-B97E-97C9CB93898C}"/>
                  </a:ext>
                </a:extLst>
              </p:cNvPr>
              <p:cNvCxnSpPr>
                <a:cxnSpLocks/>
                <a:stCxn id="6" idx="2"/>
                <a:endCxn id="5" idx="5"/>
              </p:cNvCxnSpPr>
              <p:nvPr/>
            </p:nvCxnSpPr>
            <p:spPr>
              <a:xfrm>
                <a:off x="4169955" y="2291211"/>
                <a:ext cx="660073"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D699D62-8CBF-4862-AED8-D5A3A39EA6D9}"/>
                  </a:ext>
                </a:extLst>
              </p:cNvPr>
              <p:cNvCxnSpPr>
                <a:cxnSpLocks/>
                <a:stCxn id="5" idx="2"/>
                <a:endCxn id="4" idx="5"/>
              </p:cNvCxnSpPr>
              <p:nvPr/>
            </p:nvCxnSpPr>
            <p:spPr>
              <a:xfrm>
                <a:off x="5802136" y="2291211"/>
                <a:ext cx="660074"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48A4507D-7036-487E-9ED2-EF10BBE9F11C}"/>
                  </a:ext>
                </a:extLst>
              </p:cNvPr>
              <p:cNvCxnSpPr>
                <a:cxnSpLocks/>
                <a:stCxn id="36" idx="0"/>
                <a:endCxn id="4" idx="4"/>
              </p:cNvCxnSpPr>
              <p:nvPr/>
            </p:nvCxnSpPr>
            <p:spPr>
              <a:xfrm flipV="1">
                <a:off x="6948264" y="2651251"/>
                <a:ext cx="0" cy="494029"/>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CFE3A25-649C-4C13-818B-44005A2C7AFB}"/>
                  </a:ext>
                </a:extLst>
              </p:cNvPr>
              <p:cNvCxnSpPr>
                <a:cxnSpLocks/>
                <a:stCxn id="37" idx="0"/>
                <a:endCxn id="5" idx="4"/>
              </p:cNvCxnSpPr>
              <p:nvPr/>
            </p:nvCxnSpPr>
            <p:spPr>
              <a:xfrm flipV="1">
                <a:off x="5316082" y="2651251"/>
                <a:ext cx="0" cy="494029"/>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903F80AE-13F3-49E7-A6BE-0FF5A60676F8}"/>
                  </a:ext>
                </a:extLst>
              </p:cNvPr>
              <p:cNvCxnSpPr>
                <a:cxnSpLocks/>
                <a:stCxn id="7" idx="0"/>
                <a:endCxn id="6" idx="4"/>
              </p:cNvCxnSpPr>
              <p:nvPr/>
            </p:nvCxnSpPr>
            <p:spPr>
              <a:xfrm flipH="1" flipV="1">
                <a:off x="3683901" y="2651251"/>
                <a:ext cx="12001" cy="494029"/>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四角形: メモ 6">
                <a:extLst>
                  <a:ext uri="{FF2B5EF4-FFF2-40B4-BE49-F238E27FC236}">
                    <a16:creationId xmlns:a16="http://schemas.microsoft.com/office/drawing/2014/main" id="{00481766-5D89-4AFE-AE87-0A93964A2B84}"/>
                  </a:ext>
                </a:extLst>
              </p:cNvPr>
              <p:cNvSpPr/>
              <p:nvPr/>
            </p:nvSpPr>
            <p:spPr>
              <a:xfrm>
                <a:off x="3131839" y="3145280"/>
                <a:ext cx="1128125" cy="648072"/>
              </a:xfrm>
              <a:prstGeom prst="foldedCorne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144000" rIns="36000" bIns="36000" rtlCol="0" anchor="ctr"/>
              <a:lstStyle/>
              <a:p>
                <a:pPr algn="ctr"/>
                <a:r>
                  <a:rPr kumimoji="1" lang="en-US" altLang="ja-JP" sz="1400" dirty="0">
                    <a:solidFill>
                      <a:schemeClr val="tx1"/>
                    </a:solidFill>
                  </a:rPr>
                  <a:t>Dispatch Advice</a:t>
                </a:r>
                <a:endParaRPr kumimoji="1" lang="ja-JP" altLang="en-US" sz="1400" dirty="0">
                  <a:solidFill>
                    <a:schemeClr val="tx1"/>
                  </a:solidFill>
                </a:endParaRPr>
              </a:p>
            </p:txBody>
          </p:sp>
          <p:sp>
            <p:nvSpPr>
              <p:cNvPr id="35" name="四角形: メモ 34">
                <a:extLst>
                  <a:ext uri="{FF2B5EF4-FFF2-40B4-BE49-F238E27FC236}">
                    <a16:creationId xmlns:a16="http://schemas.microsoft.com/office/drawing/2014/main" id="{F74B94C9-7053-446A-878C-E660584C43CD}"/>
                  </a:ext>
                </a:extLst>
              </p:cNvPr>
              <p:cNvSpPr/>
              <p:nvPr/>
            </p:nvSpPr>
            <p:spPr>
              <a:xfrm>
                <a:off x="1583668" y="3145280"/>
                <a:ext cx="936104" cy="648072"/>
              </a:xfrm>
              <a:prstGeom prst="foldedCorne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144000" rIns="36000" bIns="36000" rtlCol="0" anchor="ctr"/>
              <a:lstStyle/>
              <a:p>
                <a:pPr algn="ctr"/>
                <a:r>
                  <a:rPr kumimoji="1" lang="en-US" altLang="ja-JP" sz="1400" dirty="0">
                    <a:solidFill>
                      <a:schemeClr val="tx1"/>
                    </a:solidFill>
                  </a:rPr>
                  <a:t>Purchase Order</a:t>
                </a:r>
                <a:endParaRPr kumimoji="1" lang="ja-JP" altLang="en-US" sz="1400" dirty="0">
                  <a:solidFill>
                    <a:schemeClr val="tx1"/>
                  </a:solidFill>
                </a:endParaRPr>
              </a:p>
            </p:txBody>
          </p:sp>
          <p:sp>
            <p:nvSpPr>
              <p:cNvPr id="36" name="四角形: メモ 35">
                <a:extLst>
                  <a:ext uri="{FF2B5EF4-FFF2-40B4-BE49-F238E27FC236}">
                    <a16:creationId xmlns:a16="http://schemas.microsoft.com/office/drawing/2014/main" id="{0065F0F4-4E61-4E79-924A-5C9C971AC1C3}"/>
                  </a:ext>
                </a:extLst>
              </p:cNvPr>
              <p:cNvSpPr/>
              <p:nvPr/>
            </p:nvSpPr>
            <p:spPr>
              <a:xfrm>
                <a:off x="6480212" y="3145280"/>
                <a:ext cx="936104" cy="648072"/>
              </a:xfrm>
              <a:prstGeom prst="foldedCorne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144000" rIns="36000" bIns="36000" rtlCol="0" anchor="ctr"/>
              <a:lstStyle/>
              <a:p>
                <a:pPr algn="ctr"/>
                <a:r>
                  <a:rPr kumimoji="1" lang="en-US" altLang="ja-JP" sz="1400" dirty="0">
                    <a:solidFill>
                      <a:schemeClr val="tx1"/>
                    </a:solidFill>
                  </a:rPr>
                  <a:t>Bank Statement</a:t>
                </a:r>
                <a:endParaRPr kumimoji="1" lang="ja-JP" altLang="en-US" sz="1400" dirty="0">
                  <a:solidFill>
                    <a:schemeClr val="tx1"/>
                  </a:solidFill>
                </a:endParaRPr>
              </a:p>
            </p:txBody>
          </p:sp>
          <p:sp>
            <p:nvSpPr>
              <p:cNvPr id="37" name="四角形: メモ 36">
                <a:extLst>
                  <a:ext uri="{FF2B5EF4-FFF2-40B4-BE49-F238E27FC236}">
                    <a16:creationId xmlns:a16="http://schemas.microsoft.com/office/drawing/2014/main" id="{4ADC6649-9BA8-474D-817F-009677461B23}"/>
                  </a:ext>
                </a:extLst>
              </p:cNvPr>
              <p:cNvSpPr/>
              <p:nvPr/>
            </p:nvSpPr>
            <p:spPr>
              <a:xfrm>
                <a:off x="4848030" y="3145280"/>
                <a:ext cx="936104" cy="648072"/>
              </a:xfrm>
              <a:prstGeom prst="foldedCorne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144000" rIns="36000" bIns="36000" rtlCol="0" anchor="ctr"/>
              <a:lstStyle/>
              <a:p>
                <a:pPr algn="ctr"/>
                <a:r>
                  <a:rPr kumimoji="1" lang="en-US" altLang="ja-JP" sz="1400" dirty="0">
                    <a:solidFill>
                      <a:schemeClr val="tx1"/>
                    </a:solidFill>
                  </a:rPr>
                  <a:t>Invoice</a:t>
                </a:r>
              </a:p>
            </p:txBody>
          </p:sp>
          <p:sp>
            <p:nvSpPr>
              <p:cNvPr id="31" name="平行四辺形 30">
                <a:extLst>
                  <a:ext uri="{FF2B5EF4-FFF2-40B4-BE49-F238E27FC236}">
                    <a16:creationId xmlns:a16="http://schemas.microsoft.com/office/drawing/2014/main" id="{4CAD0AE2-72F0-400F-A621-24C8654BE3C0}"/>
                  </a:ext>
                </a:extLst>
              </p:cNvPr>
              <p:cNvSpPr/>
              <p:nvPr/>
            </p:nvSpPr>
            <p:spPr>
              <a:xfrm>
                <a:off x="1475656" y="4287382"/>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Sales Order</a:t>
                </a:r>
                <a:endParaRPr kumimoji="1" lang="ja-JP" altLang="en-US" sz="1400" dirty="0">
                  <a:solidFill>
                    <a:schemeClr val="tx1"/>
                  </a:solidFill>
                </a:endParaRPr>
              </a:p>
            </p:txBody>
          </p:sp>
          <p:sp>
            <p:nvSpPr>
              <p:cNvPr id="32" name="平行四辺形 31">
                <a:extLst>
                  <a:ext uri="{FF2B5EF4-FFF2-40B4-BE49-F238E27FC236}">
                    <a16:creationId xmlns:a16="http://schemas.microsoft.com/office/drawing/2014/main" id="{CD05C5A2-EF89-43A0-8740-BD7289FC6CA5}"/>
                  </a:ext>
                </a:extLst>
              </p:cNvPr>
              <p:cNvSpPr/>
              <p:nvPr/>
            </p:nvSpPr>
            <p:spPr>
              <a:xfrm>
                <a:off x="6372200" y="4287382"/>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Receipt</a:t>
                </a:r>
                <a:endParaRPr kumimoji="1" lang="ja-JP" altLang="en-US" sz="1400" dirty="0">
                  <a:solidFill>
                    <a:schemeClr val="tx1"/>
                  </a:solidFill>
                </a:endParaRPr>
              </a:p>
            </p:txBody>
          </p:sp>
          <p:sp>
            <p:nvSpPr>
              <p:cNvPr id="33" name="平行四辺形 32">
                <a:extLst>
                  <a:ext uri="{FF2B5EF4-FFF2-40B4-BE49-F238E27FC236}">
                    <a16:creationId xmlns:a16="http://schemas.microsoft.com/office/drawing/2014/main" id="{37895ED5-5B13-4AF9-ABF2-32A75999D96B}"/>
                  </a:ext>
                </a:extLst>
              </p:cNvPr>
              <p:cNvSpPr/>
              <p:nvPr/>
            </p:nvSpPr>
            <p:spPr>
              <a:xfrm>
                <a:off x="4740018" y="4287382"/>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Invoice</a:t>
                </a:r>
                <a:endParaRPr kumimoji="1" lang="ja-JP" altLang="en-US" sz="1400" dirty="0">
                  <a:solidFill>
                    <a:schemeClr val="tx1"/>
                  </a:solidFill>
                </a:endParaRPr>
              </a:p>
            </p:txBody>
          </p:sp>
          <p:sp>
            <p:nvSpPr>
              <p:cNvPr id="34" name="平行四辺形 33">
                <a:extLst>
                  <a:ext uri="{FF2B5EF4-FFF2-40B4-BE49-F238E27FC236}">
                    <a16:creationId xmlns:a16="http://schemas.microsoft.com/office/drawing/2014/main" id="{9EEF37F4-B98C-4871-A6A1-2F4DC194F262}"/>
                  </a:ext>
                </a:extLst>
              </p:cNvPr>
              <p:cNvSpPr/>
              <p:nvPr/>
            </p:nvSpPr>
            <p:spPr>
              <a:xfrm>
                <a:off x="3107837" y="4287382"/>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Goods Dispatch Note</a:t>
                </a:r>
                <a:endParaRPr kumimoji="1" lang="ja-JP" altLang="en-US" sz="1400" dirty="0">
                  <a:solidFill>
                    <a:schemeClr val="tx1"/>
                  </a:solidFill>
                </a:endParaRPr>
              </a:p>
            </p:txBody>
          </p:sp>
          <p:cxnSp>
            <p:nvCxnSpPr>
              <p:cNvPr id="38" name="直線コネクタ 37">
                <a:extLst>
                  <a:ext uri="{FF2B5EF4-FFF2-40B4-BE49-F238E27FC236}">
                    <a16:creationId xmlns:a16="http://schemas.microsoft.com/office/drawing/2014/main" id="{720D8BDF-7608-4A57-8AB0-0026B9B93CF7}"/>
                  </a:ext>
                </a:extLst>
              </p:cNvPr>
              <p:cNvCxnSpPr>
                <a:cxnSpLocks/>
                <a:stCxn id="31" idx="2"/>
                <a:endCxn id="34" idx="5"/>
              </p:cNvCxnSpPr>
              <p:nvPr/>
            </p:nvCxnSpPr>
            <p:spPr>
              <a:xfrm>
                <a:off x="2537774" y="4647422"/>
                <a:ext cx="660073"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0A28A4EF-B362-4EDA-964B-ADB9809F5CC0}"/>
                  </a:ext>
                </a:extLst>
              </p:cNvPr>
              <p:cNvCxnSpPr>
                <a:cxnSpLocks/>
                <a:stCxn id="34" idx="2"/>
                <a:endCxn id="33" idx="5"/>
              </p:cNvCxnSpPr>
              <p:nvPr/>
            </p:nvCxnSpPr>
            <p:spPr>
              <a:xfrm>
                <a:off x="4169955" y="4647422"/>
                <a:ext cx="660073"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126551BC-588F-47DB-8184-A7CA037D8A9D}"/>
                  </a:ext>
                </a:extLst>
              </p:cNvPr>
              <p:cNvCxnSpPr>
                <a:cxnSpLocks/>
                <a:stCxn id="33" idx="2"/>
                <a:endCxn id="32" idx="5"/>
              </p:cNvCxnSpPr>
              <p:nvPr/>
            </p:nvCxnSpPr>
            <p:spPr>
              <a:xfrm>
                <a:off x="5802136" y="4647422"/>
                <a:ext cx="660074"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FB7D595-8C1E-44EC-B110-B83F3A9281F0}"/>
                  </a:ext>
                </a:extLst>
              </p:cNvPr>
              <p:cNvCxnSpPr>
                <a:cxnSpLocks/>
                <a:stCxn id="36" idx="2"/>
                <a:endCxn id="32" idx="0"/>
              </p:cNvCxnSpPr>
              <p:nvPr/>
            </p:nvCxnSpPr>
            <p:spPr>
              <a:xfrm>
                <a:off x="6948264" y="3793352"/>
                <a:ext cx="0" cy="49403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2422E38-0FDB-4588-B9A4-239620575B72}"/>
                  </a:ext>
                </a:extLst>
              </p:cNvPr>
              <p:cNvCxnSpPr>
                <a:cxnSpLocks/>
                <a:stCxn id="33" idx="0"/>
                <a:endCxn id="37" idx="2"/>
              </p:cNvCxnSpPr>
              <p:nvPr/>
            </p:nvCxnSpPr>
            <p:spPr>
              <a:xfrm flipV="1">
                <a:off x="5316082" y="3793352"/>
                <a:ext cx="0" cy="49403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0B1E2A80-9F51-40CE-8092-4682A374FB01}"/>
                  </a:ext>
                </a:extLst>
              </p:cNvPr>
              <p:cNvCxnSpPr>
                <a:cxnSpLocks/>
                <a:stCxn id="35" idx="2"/>
                <a:endCxn id="31" idx="0"/>
              </p:cNvCxnSpPr>
              <p:nvPr/>
            </p:nvCxnSpPr>
            <p:spPr>
              <a:xfrm>
                <a:off x="2051720" y="3793352"/>
                <a:ext cx="0" cy="49403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B7176320-9B9A-42A0-9089-3E74E9D02708}"/>
                  </a:ext>
                </a:extLst>
              </p:cNvPr>
              <p:cNvCxnSpPr>
                <a:cxnSpLocks/>
                <a:stCxn id="3" idx="4"/>
                <a:endCxn id="35" idx="0"/>
              </p:cNvCxnSpPr>
              <p:nvPr/>
            </p:nvCxnSpPr>
            <p:spPr>
              <a:xfrm>
                <a:off x="2051720" y="2651251"/>
                <a:ext cx="0" cy="494029"/>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9F2FAF7D-72E8-0846-AD7B-275986493F73}"/>
                  </a:ext>
                </a:extLst>
              </p:cNvPr>
              <p:cNvCxnSpPr>
                <a:cxnSpLocks/>
                <a:stCxn id="34" idx="0"/>
                <a:endCxn id="7" idx="2"/>
              </p:cNvCxnSpPr>
              <p:nvPr/>
            </p:nvCxnSpPr>
            <p:spPr>
              <a:xfrm flipV="1">
                <a:off x="3683901" y="3793352"/>
                <a:ext cx="12001" cy="49403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60" name="テキスト ボックス 59">
              <a:extLst>
                <a:ext uri="{FF2B5EF4-FFF2-40B4-BE49-F238E27FC236}">
                  <a16:creationId xmlns:a16="http://schemas.microsoft.com/office/drawing/2014/main" id="{9DD3F0F7-4401-1B4B-84FA-E5A316113D3C}"/>
                </a:ext>
              </a:extLst>
            </p:cNvPr>
            <p:cNvSpPr txBox="1"/>
            <p:nvPr/>
          </p:nvSpPr>
          <p:spPr>
            <a:xfrm>
              <a:off x="4820681" y="3717032"/>
              <a:ext cx="1911559" cy="307777"/>
            </a:xfrm>
            <a:prstGeom prst="rect">
              <a:avLst/>
            </a:prstGeom>
            <a:noFill/>
          </p:spPr>
          <p:txBody>
            <a:bodyPr wrap="square" rtlCol="0">
              <a:spAutoFit/>
            </a:bodyPr>
            <a:lstStyle/>
            <a:p>
              <a:pPr algn="ctr"/>
              <a:r>
                <a:rPr kumimoji="1" lang="en-US" altLang="ja-JP" sz="1400" dirty="0"/>
                <a:t>External Documents</a:t>
              </a:r>
              <a:endParaRPr kumimoji="1" lang="ja-JP" altLang="en-US" sz="1400" dirty="0"/>
            </a:p>
          </p:txBody>
        </p:sp>
        <p:sp>
          <p:nvSpPr>
            <p:cNvPr id="56" name="正方形/長方形 55">
              <a:extLst>
                <a:ext uri="{FF2B5EF4-FFF2-40B4-BE49-F238E27FC236}">
                  <a16:creationId xmlns:a16="http://schemas.microsoft.com/office/drawing/2014/main" id="{39B044E2-6360-DA4E-BFAB-70B29D0C0690}"/>
                </a:ext>
              </a:extLst>
            </p:cNvPr>
            <p:cNvSpPr/>
            <p:nvPr/>
          </p:nvSpPr>
          <p:spPr>
            <a:xfrm>
              <a:off x="7236296" y="1346148"/>
              <a:ext cx="1575496" cy="369332"/>
            </a:xfrm>
            <a:prstGeom prst="rect">
              <a:avLst/>
            </a:prstGeom>
          </p:spPr>
          <p:txBody>
            <a:bodyPr wrap="none">
              <a:spAutoFit/>
            </a:bodyPr>
            <a:lstStyle/>
            <a:p>
              <a:r>
                <a:rPr lang="en-US" altLang="ja-JP" dirty="0"/>
                <a:t>Procure-to-Pay</a:t>
              </a:r>
              <a:endParaRPr lang="ja-JP" altLang="en-US"/>
            </a:p>
          </p:txBody>
        </p:sp>
        <p:sp>
          <p:nvSpPr>
            <p:cNvPr id="57" name="正方形/長方形 56">
              <a:extLst>
                <a:ext uri="{FF2B5EF4-FFF2-40B4-BE49-F238E27FC236}">
                  <a16:creationId xmlns:a16="http://schemas.microsoft.com/office/drawing/2014/main" id="{6BB9C41C-3F38-1149-BB6D-9A420736C8EC}"/>
                </a:ext>
              </a:extLst>
            </p:cNvPr>
            <p:cNvSpPr/>
            <p:nvPr/>
          </p:nvSpPr>
          <p:spPr>
            <a:xfrm>
              <a:off x="7320684" y="5152388"/>
              <a:ext cx="1507849" cy="369332"/>
            </a:xfrm>
            <a:prstGeom prst="rect">
              <a:avLst/>
            </a:prstGeom>
          </p:spPr>
          <p:txBody>
            <a:bodyPr wrap="none">
              <a:spAutoFit/>
            </a:bodyPr>
            <a:lstStyle/>
            <a:p>
              <a:r>
                <a:rPr lang="en-US" altLang="ja-JP" dirty="0"/>
                <a:t>Order-to-Cash</a:t>
              </a:r>
              <a:endParaRPr lang="ja-JP" altLang="en-US"/>
            </a:p>
          </p:txBody>
        </p:sp>
      </p:grpSp>
      <p:sp>
        <p:nvSpPr>
          <p:cNvPr id="58" name="テキスト ボックス 57">
            <a:extLst>
              <a:ext uri="{FF2B5EF4-FFF2-40B4-BE49-F238E27FC236}">
                <a16:creationId xmlns:a16="http://schemas.microsoft.com/office/drawing/2014/main" id="{67BC1A46-987F-844B-8312-7D51634F1F80}"/>
              </a:ext>
            </a:extLst>
          </p:cNvPr>
          <p:cNvSpPr txBox="1"/>
          <p:nvPr/>
        </p:nvSpPr>
        <p:spPr>
          <a:xfrm>
            <a:off x="899592" y="-8208"/>
            <a:ext cx="8535540" cy="461665"/>
          </a:xfrm>
          <a:prstGeom prst="rect">
            <a:avLst/>
          </a:prstGeom>
          <a:noFill/>
        </p:spPr>
        <p:txBody>
          <a:bodyPr wrap="square" rtlCol="0">
            <a:spAutoFit/>
          </a:bodyPr>
          <a:lstStyle/>
          <a:p>
            <a:r>
              <a:rPr lang="en-US" altLang="ja-JP" sz="1200" dirty="0"/>
              <a:t>Source: CEN WORKSHOP AGREEMENT CWA 16460 May 2012 Good Practice: e-Invoicing Compliance Guidelines - The Commentary</a:t>
            </a:r>
          </a:p>
          <a:p>
            <a:r>
              <a:rPr lang="en-US" altLang="ja-JP" sz="1200" dirty="0"/>
              <a:t>Partially modified by SAMBUICHI, Nobuyuki</a:t>
            </a:r>
          </a:p>
        </p:txBody>
      </p:sp>
      <p:sp>
        <p:nvSpPr>
          <p:cNvPr id="64" name="テキスト ボックス 63">
            <a:extLst>
              <a:ext uri="{FF2B5EF4-FFF2-40B4-BE49-F238E27FC236}">
                <a16:creationId xmlns:a16="http://schemas.microsoft.com/office/drawing/2014/main" id="{B254EE09-0927-D24E-9CCE-3B9403172049}"/>
              </a:ext>
            </a:extLst>
          </p:cNvPr>
          <p:cNvSpPr txBox="1"/>
          <p:nvPr/>
        </p:nvSpPr>
        <p:spPr>
          <a:xfrm>
            <a:off x="6697458" y="2348880"/>
            <a:ext cx="2555062" cy="2800767"/>
          </a:xfrm>
          <a:prstGeom prst="rect">
            <a:avLst/>
          </a:prstGeom>
          <a:noFill/>
        </p:spPr>
        <p:txBody>
          <a:bodyPr wrap="square" rtlCol="0">
            <a:spAutoFit/>
          </a:bodyPr>
          <a:lstStyle/>
          <a:p>
            <a:r>
              <a:rPr lang="en-US" altLang="ja-JP" sz="1600" dirty="0"/>
              <a:t>This represents the process that supports purchase of goods or services where the 3-way match control is implemented, typically: purchase order </a:t>
            </a:r>
            <a:r>
              <a:rPr lang="ja-JP" altLang="en-US" sz="1600"/>
              <a:t>→ </a:t>
            </a:r>
            <a:r>
              <a:rPr lang="en-US" altLang="ja-JP" sz="1600" dirty="0"/>
              <a:t>goods received note</a:t>
            </a:r>
            <a:r>
              <a:rPr lang="ja-JP" altLang="en-US" sz="1600"/>
              <a:t> → </a:t>
            </a:r>
            <a:r>
              <a:rPr lang="en-US" altLang="ja-JP" sz="1600" dirty="0"/>
              <a:t>purchase invoice </a:t>
            </a:r>
            <a:r>
              <a:rPr lang="ja-JP" altLang="en-US" sz="1600"/>
              <a:t>→ </a:t>
            </a:r>
            <a:r>
              <a:rPr lang="en-US" altLang="ja-JP" sz="1600" dirty="0"/>
              <a:t>payment.</a:t>
            </a:r>
          </a:p>
          <a:p>
            <a:r>
              <a:rPr lang="en-US" altLang="ja-JP" sz="1600" dirty="0"/>
              <a:t>Left is the equivalent audit trail for an ‘order-to-cash’ cycle.</a:t>
            </a:r>
          </a:p>
        </p:txBody>
      </p:sp>
    </p:spTree>
    <p:extLst>
      <p:ext uri="{BB962C8B-B14F-4D97-AF65-F5344CB8AC3E}">
        <p14:creationId xmlns:p14="http://schemas.microsoft.com/office/powerpoint/2010/main" val="4217218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7B7C57-E7A9-44DE-87B9-5C95612CEA85}"/>
              </a:ext>
            </a:extLst>
          </p:cNvPr>
          <p:cNvSpPr>
            <a:spLocks noGrp="1"/>
          </p:cNvSpPr>
          <p:nvPr>
            <p:ph type="title"/>
          </p:nvPr>
        </p:nvSpPr>
        <p:spPr/>
        <p:txBody>
          <a:bodyPr/>
          <a:lstStyle/>
          <a:p>
            <a:r>
              <a:rPr kumimoji="1" lang="en-US" altLang="ja-JP" dirty="0"/>
              <a:t>1.5 Semantic datatypes</a:t>
            </a:r>
            <a:endParaRPr kumimoji="1" lang="ja-JP" altLang="en-US" dirty="0"/>
          </a:p>
        </p:txBody>
      </p:sp>
      <p:graphicFrame>
        <p:nvGraphicFramePr>
          <p:cNvPr id="4" name="表 3">
            <a:extLst>
              <a:ext uri="{FF2B5EF4-FFF2-40B4-BE49-F238E27FC236}">
                <a16:creationId xmlns:a16="http://schemas.microsoft.com/office/drawing/2014/main" id="{437622F4-A287-4700-A20B-16F872C4DFF5}"/>
              </a:ext>
            </a:extLst>
          </p:cNvPr>
          <p:cNvGraphicFramePr>
            <a:graphicFrameLocks noGrp="1"/>
          </p:cNvGraphicFramePr>
          <p:nvPr>
            <p:extLst>
              <p:ext uri="{D42A27DB-BD31-4B8C-83A1-F6EECF244321}">
                <p14:modId xmlns:p14="http://schemas.microsoft.com/office/powerpoint/2010/main" val="1386932908"/>
              </p:ext>
            </p:extLst>
          </p:nvPr>
        </p:nvGraphicFramePr>
        <p:xfrm>
          <a:off x="899592" y="1703709"/>
          <a:ext cx="7776864" cy="1670430"/>
        </p:xfrm>
        <a:graphic>
          <a:graphicData uri="http://schemas.openxmlformats.org/drawingml/2006/table">
            <a:tbl>
              <a:tblPr/>
              <a:tblGrid>
                <a:gridCol w="1375539">
                  <a:extLst>
                    <a:ext uri="{9D8B030D-6E8A-4147-A177-3AD203B41FA5}">
                      <a16:colId xmlns:a16="http://schemas.microsoft.com/office/drawing/2014/main" val="3144726500"/>
                    </a:ext>
                  </a:extLst>
                </a:gridCol>
                <a:gridCol w="6401325">
                  <a:extLst>
                    <a:ext uri="{9D8B030D-6E8A-4147-A177-3AD203B41FA5}">
                      <a16:colId xmlns:a16="http://schemas.microsoft.com/office/drawing/2014/main" val="4014308224"/>
                    </a:ext>
                  </a:extLst>
                </a:gridCol>
              </a:tblGrid>
              <a:tr h="223049">
                <a:tc>
                  <a:txBody>
                    <a:bodyPr/>
                    <a:lstStyle/>
                    <a:p>
                      <a:pPr algn="l" rtl="0" fontAlgn="t"/>
                      <a:r>
                        <a:rPr lang="en-US" sz="1400" b="1">
                          <a:effectLst/>
                        </a:rPr>
                        <a:t>Primitive type</a:t>
                      </a: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1">
                          <a:effectLst/>
                        </a:rPr>
                        <a:t>Definition</a:t>
                      </a: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903158717"/>
                  </a:ext>
                </a:extLst>
              </a:tr>
              <a:tr h="223049">
                <a:tc>
                  <a:txBody>
                    <a:bodyPr/>
                    <a:lstStyle/>
                    <a:p>
                      <a:pPr algn="l" rtl="0" fontAlgn="t"/>
                      <a:r>
                        <a:rPr lang="en-US" sz="1400" b="1" dirty="0">
                          <a:effectLst/>
                          <a:latin typeface="inherit"/>
                        </a:rPr>
                        <a:t>Binary</a:t>
                      </a:r>
                      <a:endParaRPr lang="en-US" sz="1400" b="0" dirty="0">
                        <a:effectLst/>
                        <a:latin typeface="inherit"/>
                      </a:endParaRP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A set of finite-length sequences of binary digits.</a:t>
                      </a: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072331980"/>
                  </a:ext>
                </a:extLst>
              </a:tr>
              <a:tr h="379377">
                <a:tc>
                  <a:txBody>
                    <a:bodyPr/>
                    <a:lstStyle/>
                    <a:p>
                      <a:pPr algn="l" rtl="0" fontAlgn="t"/>
                      <a:r>
                        <a:rPr lang="en-US" sz="1400" b="1" dirty="0">
                          <a:effectLst/>
                          <a:latin typeface="inherit"/>
                        </a:rPr>
                        <a:t>Date</a:t>
                      </a:r>
                      <a:endParaRPr lang="en-US" sz="1400" b="0" dirty="0">
                        <a:effectLst/>
                        <a:latin typeface="inherit"/>
                      </a:endParaRP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Time point representing a calendar day on a time scale consisting of an origin and a succession of calendar </a:t>
                      </a:r>
                      <a:r>
                        <a:rPr lang="en-US" sz="1400" b="0" u="sng" dirty="0">
                          <a:solidFill>
                            <a:srgbClr val="2156A5"/>
                          </a:solidFill>
                          <a:effectLst/>
                          <a:latin typeface="inherit"/>
                          <a:hlinkClick r:id="rId3"/>
                        </a:rPr>
                        <a:t>ISO 8601:2004</a:t>
                      </a:r>
                      <a:r>
                        <a:rPr lang="en-US" sz="1400" b="0" dirty="0">
                          <a:effectLst/>
                          <a:latin typeface="inherit"/>
                        </a:rPr>
                        <a:t>.</a:t>
                      </a: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752824906"/>
                  </a:ext>
                </a:extLst>
              </a:tr>
              <a:tr h="223049">
                <a:tc>
                  <a:txBody>
                    <a:bodyPr/>
                    <a:lstStyle/>
                    <a:p>
                      <a:pPr algn="l" rtl="0" fontAlgn="t"/>
                      <a:r>
                        <a:rPr lang="en-US" sz="1400" b="1">
                          <a:effectLst/>
                          <a:latin typeface="inherit"/>
                        </a:rPr>
                        <a:t>Decimal</a:t>
                      </a:r>
                      <a:endParaRPr lang="en-US" sz="1400" b="0">
                        <a:effectLst/>
                        <a:latin typeface="inherit"/>
                      </a:endParaRP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a:effectLst/>
                          <a:latin typeface="inherit"/>
                        </a:rPr>
                        <a:t>A subset of the real numbers, which can be represented by decimal numerals.</a:t>
                      </a: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276736963"/>
                  </a:ext>
                </a:extLst>
              </a:tr>
              <a:tr h="223049">
                <a:tc>
                  <a:txBody>
                    <a:bodyPr/>
                    <a:lstStyle/>
                    <a:p>
                      <a:pPr algn="l" rtl="0" fontAlgn="t"/>
                      <a:r>
                        <a:rPr lang="en-US" sz="1400" b="1">
                          <a:effectLst/>
                          <a:latin typeface="inherit"/>
                        </a:rPr>
                        <a:t>String</a:t>
                      </a:r>
                      <a:endParaRPr lang="en-US" sz="1400" b="0">
                        <a:effectLst/>
                        <a:latin typeface="inherit"/>
                      </a:endParaRP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A finite sequence of characters.</a:t>
                      </a: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808354726"/>
                  </a:ext>
                </a:extLst>
              </a:tr>
            </a:tbl>
          </a:graphicData>
        </a:graphic>
      </p:graphicFrame>
      <p:sp>
        <p:nvSpPr>
          <p:cNvPr id="5" name="Rectangle 2">
            <a:extLst>
              <a:ext uri="{FF2B5EF4-FFF2-40B4-BE49-F238E27FC236}">
                <a16:creationId xmlns:a16="http://schemas.microsoft.com/office/drawing/2014/main" id="{9CF69A8B-5474-468D-AF3B-5D299B8085EB}"/>
              </a:ext>
            </a:extLst>
          </p:cNvPr>
          <p:cNvSpPr>
            <a:spLocks noChangeArrowheads="1"/>
          </p:cNvSpPr>
          <p:nvPr/>
        </p:nvSpPr>
        <p:spPr bwMode="auto">
          <a:xfrm>
            <a:off x="899592" y="786227"/>
            <a:ext cx="7776864" cy="9482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effectLst/>
                <a:latin typeface="Arial" panose="020B0604020202020204" pitchFamily="34" charset="0"/>
                <a:ea typeface="Open Sans"/>
              </a:rPr>
              <a:t>Primitive types</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chemeClr val="tx1"/>
                </a:solidFill>
                <a:effectLst/>
                <a:latin typeface="Arial" panose="020B0604020202020204" pitchFamily="34" charset="0"/>
                <a:ea typeface="inherit"/>
              </a:rPr>
              <a:t>Semantic data type content may be of the following primitive types. These primitive types were taken from </a:t>
            </a:r>
            <a:r>
              <a:rPr kumimoji="0" lang="ja-JP" altLang="ja-JP" sz="1400" b="0" i="0" u="sng" strike="noStrike" cap="none" normalizeH="0" baseline="0" dirty="0">
                <a:ln>
                  <a:noFill/>
                </a:ln>
                <a:solidFill>
                  <a:srgbClr val="2156A5"/>
                </a:solidFill>
                <a:effectLst/>
                <a:latin typeface="Arial" panose="020B0604020202020204" pitchFamily="34" charset="0"/>
                <a:ea typeface="inherit"/>
                <a:hlinkClick r:id="rId4"/>
              </a:rPr>
              <a:t>ISO 15000-5:2014</a:t>
            </a:r>
            <a:r>
              <a:rPr kumimoji="0" lang="ja-JP" altLang="ja-JP" sz="1400" b="0" i="0" u="none" strike="noStrike" cap="none" normalizeH="0" baseline="0" dirty="0">
                <a:ln>
                  <a:noFill/>
                </a:ln>
                <a:solidFill>
                  <a:schemeClr val="tx1"/>
                </a:solidFill>
                <a:effectLst/>
                <a:latin typeface="Arial" panose="020B0604020202020204" pitchFamily="34" charset="0"/>
                <a:ea typeface="inherit"/>
              </a:rPr>
              <a:t>, Annex A.</a:t>
            </a:r>
            <a:endParaRPr kumimoji="0" lang="ja-JP" altLang="ja-JP" sz="2000" b="0" i="0" u="none" strike="noStrike" cap="none" normalizeH="0" baseline="0" dirty="0">
              <a:ln>
                <a:noFill/>
              </a:ln>
              <a:solidFill>
                <a:schemeClr val="tx1"/>
              </a:solidFill>
              <a:effectLst/>
              <a:latin typeface="Arial" panose="020B0604020202020204" pitchFamily="34" charset="0"/>
            </a:endParaRPr>
          </a:p>
        </p:txBody>
      </p:sp>
      <p:sp>
        <p:nvSpPr>
          <p:cNvPr id="7" name="テキスト ボックス 6">
            <a:extLst>
              <a:ext uri="{FF2B5EF4-FFF2-40B4-BE49-F238E27FC236}">
                <a16:creationId xmlns:a16="http://schemas.microsoft.com/office/drawing/2014/main" id="{747F35D1-867C-44F8-A762-3FE71A6EE876}"/>
              </a:ext>
            </a:extLst>
          </p:cNvPr>
          <p:cNvSpPr txBox="1"/>
          <p:nvPr/>
        </p:nvSpPr>
        <p:spPr>
          <a:xfrm>
            <a:off x="899592" y="3356992"/>
            <a:ext cx="7776864" cy="1015663"/>
          </a:xfrm>
          <a:prstGeom prst="rect">
            <a:avLst/>
          </a:prstGeom>
          <a:noFill/>
        </p:spPr>
        <p:txBody>
          <a:bodyPr wrap="square">
            <a:spAutoFit/>
          </a:bodyPr>
          <a:lstStyle/>
          <a:p>
            <a:pPr algn="l" rtl="0"/>
            <a:r>
              <a:rPr lang="en-US" altLang="ja-JP" b="0" i="0" dirty="0">
                <a:effectLst/>
                <a:latin typeface="Open Sans"/>
              </a:rPr>
              <a:t>Semantic data types</a:t>
            </a:r>
          </a:p>
          <a:p>
            <a:pPr algn="l" rtl="0"/>
            <a:r>
              <a:rPr lang="en-US" altLang="ja-JP" sz="1400" b="0" i="0" dirty="0">
                <a:effectLst/>
                <a:latin typeface="inherit"/>
              </a:rPr>
              <a:t>The different semantic data types are described in the tables below, where various features such as attributes, format, and decimals as well as the basic type are defined for each semantic data type. They are based on </a:t>
            </a:r>
            <a:r>
              <a:rPr lang="en-US" altLang="ja-JP" sz="1400" b="0" i="0" u="sng" dirty="0">
                <a:solidFill>
                  <a:srgbClr val="2156A5"/>
                </a:solidFill>
                <a:effectLst/>
                <a:latin typeface="inherit"/>
                <a:hlinkClick r:id="rId4"/>
              </a:rPr>
              <a:t>ISO 15000-5:2014</a:t>
            </a:r>
            <a:endParaRPr lang="en-US" altLang="ja-JP" sz="1400" b="0" i="0" dirty="0">
              <a:effectLst/>
              <a:latin typeface="inherit"/>
            </a:endParaRPr>
          </a:p>
        </p:txBody>
      </p:sp>
      <p:sp>
        <p:nvSpPr>
          <p:cNvPr id="9" name="テキスト ボックス 8">
            <a:extLst>
              <a:ext uri="{FF2B5EF4-FFF2-40B4-BE49-F238E27FC236}">
                <a16:creationId xmlns:a16="http://schemas.microsoft.com/office/drawing/2014/main" id="{B4AC00C1-F86A-43A1-B373-1F4741A20A30}"/>
              </a:ext>
            </a:extLst>
          </p:cNvPr>
          <p:cNvSpPr txBox="1"/>
          <p:nvPr/>
        </p:nvSpPr>
        <p:spPr>
          <a:xfrm>
            <a:off x="899592" y="4258831"/>
            <a:ext cx="3960440" cy="2554545"/>
          </a:xfrm>
          <a:prstGeom prst="rect">
            <a:avLst/>
          </a:prstGeom>
          <a:noFill/>
        </p:spPr>
        <p:txBody>
          <a:bodyPr wrap="square">
            <a:spAutoFit/>
          </a:bodyPr>
          <a:lstStyle/>
          <a:p>
            <a:r>
              <a:rPr lang="en-US" altLang="ja-JP" sz="1600" dirty="0">
                <a:latin typeface="Open Sans"/>
              </a:rPr>
              <a:t>Amount</a:t>
            </a:r>
          </a:p>
          <a:p>
            <a:r>
              <a:rPr lang="en-US" altLang="ja-JP" sz="1600" b="0" i="0" dirty="0">
                <a:effectLst/>
                <a:latin typeface="Open Sans"/>
              </a:rPr>
              <a:t>Unit Price Amount</a:t>
            </a:r>
          </a:p>
          <a:p>
            <a:r>
              <a:rPr lang="en-US" altLang="ja-JP" sz="1600" b="0" i="0" dirty="0">
                <a:effectLst/>
                <a:latin typeface="Open Sans"/>
              </a:rPr>
              <a:t>Percentage</a:t>
            </a:r>
          </a:p>
          <a:p>
            <a:r>
              <a:rPr lang="en-US" altLang="ja-JP" sz="1600" b="0" i="0" dirty="0">
                <a:effectLst/>
                <a:latin typeface="Open Sans"/>
              </a:rPr>
              <a:t>Quantity</a:t>
            </a:r>
          </a:p>
          <a:p>
            <a:r>
              <a:rPr lang="en-US" altLang="ja-JP" sz="1600" b="0" i="0" dirty="0">
                <a:effectLst/>
                <a:latin typeface="Open Sans"/>
              </a:rPr>
              <a:t>Code</a:t>
            </a:r>
          </a:p>
          <a:p>
            <a:r>
              <a:rPr lang="en-US" altLang="ja-JP" sz="1600" b="0" i="0" dirty="0">
                <a:effectLst/>
                <a:latin typeface="Open Sans"/>
              </a:rPr>
              <a:t>Identifier</a:t>
            </a:r>
          </a:p>
          <a:p>
            <a:r>
              <a:rPr lang="en-US" altLang="ja-JP" sz="1600" b="0" i="0" dirty="0">
                <a:effectLst/>
                <a:latin typeface="Open Sans"/>
              </a:rPr>
              <a:t>Date</a:t>
            </a:r>
          </a:p>
          <a:p>
            <a:r>
              <a:rPr lang="en-US" altLang="ja-JP" sz="1600" b="0" i="0" dirty="0">
                <a:effectLst/>
                <a:latin typeface="Open Sans"/>
              </a:rPr>
              <a:t>Reference Identifier</a:t>
            </a:r>
          </a:p>
          <a:p>
            <a:r>
              <a:rPr lang="en-US" altLang="ja-JP" sz="1600" b="0" i="0" dirty="0">
                <a:effectLst/>
                <a:latin typeface="Open Sans"/>
              </a:rPr>
              <a:t>Text</a:t>
            </a:r>
          </a:p>
          <a:p>
            <a:r>
              <a:rPr lang="en-US" altLang="ja-JP" sz="1600" b="0" i="0" dirty="0">
                <a:effectLst/>
                <a:latin typeface="Open Sans"/>
              </a:rPr>
              <a:t>Binary objects</a:t>
            </a:r>
          </a:p>
        </p:txBody>
      </p:sp>
      <p:sp>
        <p:nvSpPr>
          <p:cNvPr id="8" name="テキスト ボックス 7">
            <a:extLst>
              <a:ext uri="{FF2B5EF4-FFF2-40B4-BE49-F238E27FC236}">
                <a16:creationId xmlns:a16="http://schemas.microsoft.com/office/drawing/2014/main" id="{81EB719F-8E55-DA46-A7FE-4E230E586317}"/>
              </a:ext>
            </a:extLst>
          </p:cNvPr>
          <p:cNvSpPr txBox="1"/>
          <p:nvPr/>
        </p:nvSpPr>
        <p:spPr>
          <a:xfrm>
            <a:off x="2925315" y="44624"/>
            <a:ext cx="6222813" cy="276999"/>
          </a:xfrm>
          <a:prstGeom prst="rect">
            <a:avLst/>
          </a:prstGeom>
          <a:noFill/>
        </p:spPr>
        <p:txBody>
          <a:bodyPr wrap="square" rtlCol="0">
            <a:spAutoFit/>
          </a:bodyPr>
          <a:lstStyle/>
          <a:p>
            <a:r>
              <a:rPr lang="en-US" altLang="ja-JP" sz="1200" dirty="0"/>
              <a:t>Source: PEPPOL BIS Billing (https://docs.peppol.eu/poacc/billing/3.0/bis/#_semantic_datatypes)</a:t>
            </a:r>
          </a:p>
        </p:txBody>
      </p:sp>
    </p:spTree>
    <p:extLst>
      <p:ext uri="{BB962C8B-B14F-4D97-AF65-F5344CB8AC3E}">
        <p14:creationId xmlns:p14="http://schemas.microsoft.com/office/powerpoint/2010/main" val="3781439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3D82891B-126E-5C4E-AD7D-BB2C5BB2C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886420"/>
            <a:ext cx="8204200" cy="5422900"/>
          </a:xfrm>
          <a:prstGeom prst="rect">
            <a:avLst/>
          </a:prstGeom>
          <a:noFill/>
        </p:spPr>
      </p:pic>
      <p:sp>
        <p:nvSpPr>
          <p:cNvPr id="5" name="テキスト ボックス 4">
            <a:extLst>
              <a:ext uri="{FF2B5EF4-FFF2-40B4-BE49-F238E27FC236}">
                <a16:creationId xmlns:a16="http://schemas.microsoft.com/office/drawing/2014/main" id="{C0CE04A0-1573-DB47-8474-FF57B44ED862}"/>
              </a:ext>
            </a:extLst>
          </p:cNvPr>
          <p:cNvSpPr txBox="1"/>
          <p:nvPr/>
        </p:nvSpPr>
        <p:spPr>
          <a:xfrm>
            <a:off x="6593165" y="5805264"/>
            <a:ext cx="1589346" cy="504056"/>
          </a:xfrm>
          <a:prstGeom prst="rect">
            <a:avLst/>
          </a:prstGeom>
          <a:solidFill>
            <a:schemeClr val="bg1"/>
          </a:solidFill>
          <a:ln w="34925">
            <a:solidFill>
              <a:srgbClr val="FFC000"/>
            </a:solidFill>
          </a:ln>
        </p:spPr>
        <p:txBody>
          <a:bodyPr wrap="none" lIns="36000" tIns="72000" rIns="36000" bIns="72000" rtlCol="0" anchor="ctr" anchorCtr="1">
            <a:noAutofit/>
          </a:bodyPr>
          <a:lstStyle/>
          <a:p>
            <a:r>
              <a:rPr kumimoji="1" lang="en-US" altLang="ja-JP" dirty="0"/>
              <a:t>Electric Invoice</a:t>
            </a:r>
            <a:endParaRPr kumimoji="1" lang="ja-JP" altLang="en-US"/>
          </a:p>
        </p:txBody>
      </p:sp>
      <p:sp>
        <p:nvSpPr>
          <p:cNvPr id="6" name="タイトル 5">
            <a:extLst>
              <a:ext uri="{FF2B5EF4-FFF2-40B4-BE49-F238E27FC236}">
                <a16:creationId xmlns:a16="http://schemas.microsoft.com/office/drawing/2014/main" id="{ADA71EC0-D1D2-2A4E-9CC6-628683FFBB98}"/>
              </a:ext>
            </a:extLst>
          </p:cNvPr>
          <p:cNvSpPr>
            <a:spLocks noGrp="1"/>
          </p:cNvSpPr>
          <p:nvPr>
            <p:ph type="title"/>
          </p:nvPr>
        </p:nvSpPr>
        <p:spPr/>
        <p:txBody>
          <a:bodyPr/>
          <a:lstStyle/>
          <a:p>
            <a:r>
              <a:rPr lang="en-US" altLang="ja-JP" dirty="0"/>
              <a:t>1.6 Core audit model</a:t>
            </a:r>
            <a:br>
              <a:rPr lang="en-US" altLang="ja-JP" dirty="0"/>
            </a:br>
            <a:r>
              <a:rPr lang="en-US" altLang="ja-JP" dirty="0"/>
              <a:t>ISO 21378:2019 Audit data collection</a:t>
            </a:r>
            <a:endParaRPr lang="ja-JP" altLang="en-US"/>
          </a:p>
        </p:txBody>
      </p:sp>
    </p:spTree>
    <p:extLst>
      <p:ext uri="{BB962C8B-B14F-4D97-AF65-F5344CB8AC3E}">
        <p14:creationId xmlns:p14="http://schemas.microsoft.com/office/powerpoint/2010/main" val="532350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A8B3E7-7F2C-6047-9641-BFF77B38ACA4}"/>
              </a:ext>
            </a:extLst>
          </p:cNvPr>
          <p:cNvSpPr>
            <a:spLocks noGrp="1"/>
          </p:cNvSpPr>
          <p:nvPr>
            <p:ph type="title"/>
          </p:nvPr>
        </p:nvSpPr>
        <p:spPr/>
        <p:txBody>
          <a:bodyPr/>
          <a:lstStyle/>
          <a:p>
            <a:r>
              <a:rPr lang="en-US" altLang="ja-JP" dirty="0"/>
              <a:t>1.6 Core audit model (contd.)</a:t>
            </a:r>
            <a:br>
              <a:rPr lang="en-US" altLang="ja-JP" dirty="0"/>
            </a:br>
            <a:r>
              <a:rPr lang="en-US" altLang="ja-JP" dirty="0"/>
              <a:t>Document identifier relationships between modules</a:t>
            </a:r>
            <a:endParaRPr kumimoji="1" lang="ja-JP" altLang="en-US"/>
          </a:p>
        </p:txBody>
      </p:sp>
      <p:pic>
        <p:nvPicPr>
          <p:cNvPr id="3" name="Picture 258" descr="時計 が含まれている画像&#10;&#10;自動的に生成された説明">
            <a:extLst>
              <a:ext uri="{FF2B5EF4-FFF2-40B4-BE49-F238E27FC236}">
                <a16:creationId xmlns:a16="http://schemas.microsoft.com/office/drawing/2014/main" id="{09FADCE5-BDA3-9F4A-9DC7-993CFF366D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630" y="1196752"/>
            <a:ext cx="7200739" cy="5076000"/>
          </a:xfrm>
          <a:prstGeom prst="rect">
            <a:avLst/>
          </a:prstGeom>
          <a:noFill/>
        </p:spPr>
      </p:pic>
    </p:spTree>
    <p:extLst>
      <p:ext uri="{BB962C8B-B14F-4D97-AF65-F5344CB8AC3E}">
        <p14:creationId xmlns:p14="http://schemas.microsoft.com/office/powerpoint/2010/main" val="1065890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DE4F75-D0C0-3B4E-8CD6-CB1FC72C1E31}"/>
              </a:ext>
            </a:extLst>
          </p:cNvPr>
          <p:cNvSpPr>
            <a:spLocks noGrp="1"/>
          </p:cNvSpPr>
          <p:nvPr>
            <p:ph type="title"/>
          </p:nvPr>
        </p:nvSpPr>
        <p:spPr/>
        <p:txBody>
          <a:bodyPr/>
          <a:lstStyle/>
          <a:p>
            <a:r>
              <a:rPr lang="en-US" altLang="ja-JP" dirty="0"/>
              <a:t>1.7 Business rules to-be validated</a:t>
            </a:r>
            <a:br>
              <a:rPr lang="en-US" altLang="ja-JP" dirty="0"/>
            </a:br>
            <a:r>
              <a:rPr lang="en-US" altLang="ja-JP" dirty="0"/>
              <a:t>D</a:t>
            </a:r>
            <a:r>
              <a:rPr lang="en-US" altLang="ja-JP" sz="2400" dirty="0"/>
              <a:t>ata profiling report and data questionnaire in ISO 21378</a:t>
            </a:r>
            <a:endParaRPr lang="ja-JP" altLang="en-US" dirty="0"/>
          </a:p>
        </p:txBody>
      </p:sp>
      <p:graphicFrame>
        <p:nvGraphicFramePr>
          <p:cNvPr id="8" name="表 8">
            <a:extLst>
              <a:ext uri="{FF2B5EF4-FFF2-40B4-BE49-F238E27FC236}">
                <a16:creationId xmlns:a16="http://schemas.microsoft.com/office/drawing/2014/main" id="{575A5935-B25E-E441-BA2E-6AA213DB89BE}"/>
              </a:ext>
            </a:extLst>
          </p:cNvPr>
          <p:cNvGraphicFramePr>
            <a:graphicFrameLocks noGrp="1"/>
          </p:cNvGraphicFramePr>
          <p:nvPr>
            <p:extLst>
              <p:ext uri="{D42A27DB-BD31-4B8C-83A1-F6EECF244321}">
                <p14:modId xmlns:p14="http://schemas.microsoft.com/office/powerpoint/2010/main" val="4012022975"/>
              </p:ext>
            </p:extLst>
          </p:nvPr>
        </p:nvGraphicFramePr>
        <p:xfrm>
          <a:off x="323528" y="1484784"/>
          <a:ext cx="3960440" cy="2565400"/>
        </p:xfrm>
        <a:graphic>
          <a:graphicData uri="http://schemas.openxmlformats.org/drawingml/2006/table">
            <a:tbl>
              <a:tblPr firstRow="1" bandRow="1">
                <a:tableStyleId>{793D81CF-94F2-401A-BA57-92F5A7B2D0C5}</a:tableStyleId>
              </a:tblPr>
              <a:tblGrid>
                <a:gridCol w="1368152">
                  <a:extLst>
                    <a:ext uri="{9D8B030D-6E8A-4147-A177-3AD203B41FA5}">
                      <a16:colId xmlns:a16="http://schemas.microsoft.com/office/drawing/2014/main" val="2370691487"/>
                    </a:ext>
                  </a:extLst>
                </a:gridCol>
                <a:gridCol w="2592288">
                  <a:extLst>
                    <a:ext uri="{9D8B030D-6E8A-4147-A177-3AD203B41FA5}">
                      <a16:colId xmlns:a16="http://schemas.microsoft.com/office/drawing/2014/main" val="841428402"/>
                    </a:ext>
                  </a:extLst>
                </a:gridCol>
              </a:tblGrid>
              <a:tr h="370840">
                <a:tc>
                  <a:txBody>
                    <a:bodyPr/>
                    <a:lstStyle/>
                    <a:p>
                      <a:r>
                        <a:rPr kumimoji="1" lang="en-US" altLang="ja-JP" sz="1600" dirty="0">
                          <a:latin typeface="+mn-lt"/>
                        </a:rPr>
                        <a:t>Test</a:t>
                      </a:r>
                      <a:endParaRPr kumimoji="1" lang="ja-JP" altLang="en-US" sz="1600" dirty="0">
                        <a:latin typeface="+mn-lt"/>
                      </a:endParaRPr>
                    </a:p>
                  </a:txBody>
                  <a:tcPr/>
                </a:tc>
                <a:tc>
                  <a:txBody>
                    <a:bodyPr/>
                    <a:lstStyle/>
                    <a:p>
                      <a:r>
                        <a:rPr kumimoji="1" lang="en-US" altLang="ja-JP" sz="1600" dirty="0">
                          <a:latin typeface="+mn-lt"/>
                        </a:rPr>
                        <a:t>Description</a:t>
                      </a:r>
                      <a:endParaRPr kumimoji="1" lang="ja-JP" altLang="en-US" sz="1600">
                        <a:latin typeface="+mn-lt"/>
                      </a:endParaRPr>
                    </a:p>
                  </a:txBody>
                  <a:tcPr/>
                </a:tc>
                <a:extLst>
                  <a:ext uri="{0D108BD9-81ED-4DB2-BD59-A6C34878D82A}">
                    <a16:rowId xmlns:a16="http://schemas.microsoft.com/office/drawing/2014/main" val="9737448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dirty="0">
                          <a:latin typeface="+mn-lt"/>
                        </a:rPr>
                        <a:t>Date ranges</a:t>
                      </a:r>
                    </a:p>
                  </a:txBody>
                  <a:tcPr/>
                </a:tc>
                <a:tc>
                  <a:txBody>
                    <a:bodyPr/>
                    <a:lstStyle/>
                    <a:p>
                      <a:r>
                        <a:rPr lang="en-US" sz="1600" dirty="0">
                          <a:effectLst/>
                          <a:latin typeface="+mn-lt"/>
                        </a:rPr>
                        <a:t>Minimum and maximum dates for the following dates</a:t>
                      </a:r>
                    </a:p>
                  </a:txBody>
                  <a:tcPr marL="47625" marR="47625" marT="0" marB="0"/>
                </a:tc>
                <a:extLst>
                  <a:ext uri="{0D108BD9-81ED-4DB2-BD59-A6C34878D82A}">
                    <a16:rowId xmlns:a16="http://schemas.microsoft.com/office/drawing/2014/main" val="4058333584"/>
                  </a:ext>
                </a:extLst>
              </a:tr>
              <a:tr h="370840">
                <a:tc>
                  <a:txBody>
                    <a:bodyPr/>
                    <a:lstStyle/>
                    <a:p>
                      <a:pPr algn="just"/>
                      <a:r>
                        <a:rPr lang="en-US" sz="1600" dirty="0">
                          <a:effectLst/>
                          <a:latin typeface="+mn-lt"/>
                        </a:rPr>
                        <a:t>Control totals</a:t>
                      </a:r>
                    </a:p>
                  </a:txBody>
                  <a:tcPr marL="47625" marR="47625" marT="0" marB="0"/>
                </a:tc>
                <a:tc>
                  <a:txBody>
                    <a:bodyPr/>
                    <a:lstStyle/>
                    <a:p>
                      <a:pPr algn="just"/>
                      <a:r>
                        <a:rPr lang="en-US" sz="1600" dirty="0">
                          <a:effectLst/>
                          <a:latin typeface="+mn-lt"/>
                        </a:rPr>
                        <a:t>Record count and total sum of amount fields</a:t>
                      </a:r>
                    </a:p>
                  </a:txBody>
                  <a:tcPr marL="47625" marR="47625" marT="0" marB="0"/>
                </a:tc>
                <a:extLst>
                  <a:ext uri="{0D108BD9-81ED-4DB2-BD59-A6C34878D82A}">
                    <a16:rowId xmlns:a16="http://schemas.microsoft.com/office/drawing/2014/main" val="2933822942"/>
                  </a:ext>
                </a:extLst>
              </a:tr>
              <a:tr h="370840">
                <a:tc>
                  <a:txBody>
                    <a:bodyPr/>
                    <a:lstStyle/>
                    <a:p>
                      <a:pPr algn="just"/>
                      <a:r>
                        <a:rPr lang="en-US" sz="1600" dirty="0">
                          <a:effectLst/>
                          <a:latin typeface="+mn-lt"/>
                        </a:rPr>
                        <a:t>Missing data</a:t>
                      </a:r>
                    </a:p>
                  </a:txBody>
                  <a:tcPr marL="47625" marR="47625" marT="0" marB="0"/>
                </a:tc>
                <a:tc>
                  <a:txBody>
                    <a:bodyPr/>
                    <a:lstStyle/>
                    <a:p>
                      <a:pPr algn="just"/>
                      <a:r>
                        <a:rPr lang="en-US" sz="1600" dirty="0">
                          <a:effectLst/>
                          <a:latin typeface="+mn-lt"/>
                        </a:rPr>
                        <a:t>Number of missing or blank values listed by field.</a:t>
                      </a:r>
                    </a:p>
                  </a:txBody>
                  <a:tcPr marL="47625" marR="47625" marT="0" marB="0"/>
                </a:tc>
                <a:extLst>
                  <a:ext uri="{0D108BD9-81ED-4DB2-BD59-A6C34878D82A}">
                    <a16:rowId xmlns:a16="http://schemas.microsoft.com/office/drawing/2014/main" val="1313424213"/>
                  </a:ext>
                </a:extLst>
              </a:tr>
              <a:tr h="370840">
                <a:tc>
                  <a:txBody>
                    <a:bodyPr/>
                    <a:lstStyle/>
                    <a:p>
                      <a:pPr algn="just"/>
                      <a:r>
                        <a:rPr lang="en-US" sz="1600" dirty="0">
                          <a:effectLst/>
                          <a:latin typeface="+mn-lt"/>
                        </a:rPr>
                        <a:t>Invalid data</a:t>
                      </a:r>
                    </a:p>
                  </a:txBody>
                  <a:tcPr marL="47625" marR="47625" marT="0" marB="0"/>
                </a:tc>
                <a:tc>
                  <a:txBody>
                    <a:bodyPr/>
                    <a:lstStyle/>
                    <a:p>
                      <a:r>
                        <a:rPr lang="en-US" sz="1600" dirty="0">
                          <a:effectLst/>
                          <a:latin typeface="+mn-lt"/>
                        </a:rPr>
                        <a:t>Count of records by field that do not comply with field format requirements.</a:t>
                      </a:r>
                    </a:p>
                  </a:txBody>
                  <a:tcPr marL="47625" marR="47625" marT="0" marB="0"/>
                </a:tc>
                <a:extLst>
                  <a:ext uri="{0D108BD9-81ED-4DB2-BD59-A6C34878D82A}">
                    <a16:rowId xmlns:a16="http://schemas.microsoft.com/office/drawing/2014/main" val="1028630186"/>
                  </a:ext>
                </a:extLst>
              </a:tr>
            </a:tbl>
          </a:graphicData>
        </a:graphic>
      </p:graphicFrame>
      <p:sp>
        <p:nvSpPr>
          <p:cNvPr id="9" name="テキスト ボックス 8">
            <a:extLst>
              <a:ext uri="{FF2B5EF4-FFF2-40B4-BE49-F238E27FC236}">
                <a16:creationId xmlns:a16="http://schemas.microsoft.com/office/drawing/2014/main" id="{846237BB-1123-934A-8948-6D4D32AEFCF4}"/>
              </a:ext>
            </a:extLst>
          </p:cNvPr>
          <p:cNvSpPr txBox="1"/>
          <p:nvPr/>
        </p:nvSpPr>
        <p:spPr>
          <a:xfrm>
            <a:off x="4575560" y="980728"/>
            <a:ext cx="4460936" cy="5601533"/>
          </a:xfrm>
          <a:prstGeom prst="rect">
            <a:avLst/>
          </a:prstGeom>
          <a:noFill/>
        </p:spPr>
        <p:txBody>
          <a:bodyPr wrap="square" rtlCol="0">
            <a:spAutoFit/>
          </a:bodyPr>
          <a:lstStyle/>
          <a:p>
            <a:r>
              <a:rPr lang="en-US" altLang="ja-JP" sz="1600" dirty="0"/>
              <a:t>AR standard </a:t>
            </a:r>
            <a:r>
              <a:rPr lang="en-US" altLang="ja-JP" sz="1600" b="1" dirty="0"/>
              <a:t>data questionnaire</a:t>
            </a:r>
          </a:p>
          <a:p>
            <a:r>
              <a:rPr lang="en-US" altLang="ja-JP" sz="1600" dirty="0"/>
              <a:t>c) Are ARs tracked by customer invoice or in aggregate for the customer?</a:t>
            </a:r>
          </a:p>
          <a:p>
            <a:r>
              <a:rPr lang="en-US" altLang="ja-JP" sz="1600" dirty="0"/>
              <a:t>d) How are partial payments processed? Is the original invoice retained in the subledger with a remaining balance due when a partial payment is processed? Or is a new invoice raised with the remaining balance recorded at the time of partial payment? If new invoices are created, how are those identified in the system?</a:t>
            </a:r>
          </a:p>
          <a:p>
            <a:r>
              <a:rPr lang="en-US" altLang="ja-JP" sz="1600" dirty="0"/>
              <a:t>e) How are transactions with related parties identified? For example, transactions with wholly or partially owned subsidiaries.</a:t>
            </a:r>
          </a:p>
          <a:p>
            <a:r>
              <a:rPr lang="en-US" altLang="ja-JP" sz="1600" dirty="0"/>
              <a:t>f) What is the organizational policy to maintaining invoices in the open item table once the balance is paid off?</a:t>
            </a:r>
          </a:p>
          <a:p>
            <a:r>
              <a:rPr lang="en-US" altLang="ja-JP" sz="1600" dirty="0"/>
              <a:t>g) What is the policy for cash application? Is cash applied only to specific documents, to oldest balances, to customer account?</a:t>
            </a:r>
          </a:p>
          <a:p>
            <a:r>
              <a:rPr lang="en-US" altLang="ja-JP" sz="1600" dirty="0"/>
              <a:t>h) How do you differentiate non-customer receivables from customer receivables?</a:t>
            </a:r>
          </a:p>
          <a:p>
            <a:endParaRPr kumimoji="1" lang="ja-JP" altLang="en-US" sz="1600" dirty="0"/>
          </a:p>
        </p:txBody>
      </p:sp>
      <p:sp>
        <p:nvSpPr>
          <p:cNvPr id="6" name="テキスト ボックス 5">
            <a:extLst>
              <a:ext uri="{FF2B5EF4-FFF2-40B4-BE49-F238E27FC236}">
                <a16:creationId xmlns:a16="http://schemas.microsoft.com/office/drawing/2014/main" id="{3EEAB7CF-106C-437F-9D47-49F6FFD4C7F4}"/>
              </a:ext>
            </a:extLst>
          </p:cNvPr>
          <p:cNvSpPr txBox="1"/>
          <p:nvPr/>
        </p:nvSpPr>
        <p:spPr>
          <a:xfrm>
            <a:off x="251520" y="1012109"/>
            <a:ext cx="2304256" cy="369332"/>
          </a:xfrm>
          <a:prstGeom prst="rect">
            <a:avLst/>
          </a:prstGeom>
          <a:noFill/>
        </p:spPr>
        <p:txBody>
          <a:bodyPr wrap="square">
            <a:spAutoFit/>
          </a:bodyPr>
          <a:lstStyle/>
          <a:p>
            <a:r>
              <a:rPr lang="en-US" altLang="ja-JP" dirty="0"/>
              <a:t>Data profiling report </a:t>
            </a:r>
            <a:endParaRPr lang="ja-JP" altLang="en-US" dirty="0"/>
          </a:p>
        </p:txBody>
      </p:sp>
    </p:spTree>
    <p:extLst>
      <p:ext uri="{BB962C8B-B14F-4D97-AF65-F5344CB8AC3E}">
        <p14:creationId xmlns:p14="http://schemas.microsoft.com/office/powerpoint/2010/main" val="2880265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4D96FBA5-B90E-7748-99D5-EBA6EAB0AA8A}"/>
              </a:ext>
            </a:extLst>
          </p:cNvPr>
          <p:cNvGraphicFramePr>
            <a:graphicFrameLocks noGrp="1"/>
          </p:cNvGraphicFramePr>
          <p:nvPr>
            <p:extLst>
              <p:ext uri="{D42A27DB-BD31-4B8C-83A1-F6EECF244321}">
                <p14:modId xmlns:p14="http://schemas.microsoft.com/office/powerpoint/2010/main" val="363729352"/>
              </p:ext>
            </p:extLst>
          </p:nvPr>
        </p:nvGraphicFramePr>
        <p:xfrm>
          <a:off x="4715482" y="1068485"/>
          <a:ext cx="4104990" cy="5456859"/>
        </p:xfrm>
        <a:graphic>
          <a:graphicData uri="http://schemas.openxmlformats.org/drawingml/2006/table">
            <a:tbl>
              <a:tblPr bandRow="1"/>
              <a:tblGrid>
                <a:gridCol w="450376">
                  <a:extLst>
                    <a:ext uri="{9D8B030D-6E8A-4147-A177-3AD203B41FA5}">
                      <a16:colId xmlns:a16="http://schemas.microsoft.com/office/drawing/2014/main" val="1987747999"/>
                    </a:ext>
                  </a:extLst>
                </a:gridCol>
                <a:gridCol w="3654614">
                  <a:extLst>
                    <a:ext uri="{9D8B030D-6E8A-4147-A177-3AD203B41FA5}">
                      <a16:colId xmlns:a16="http://schemas.microsoft.com/office/drawing/2014/main" val="3407005212"/>
                    </a:ext>
                  </a:extLst>
                </a:gridCol>
              </a:tblGrid>
              <a:tr h="269859">
                <a:tc gridSpan="2">
                  <a:txBody>
                    <a:bodyPr/>
                    <a:lstStyle/>
                    <a:p>
                      <a:pPr algn="ctr"/>
                      <a:r>
                        <a:rPr lang="en-US" sz="1400"/>
                        <a:t>Table 5. payment requirements</a:t>
                      </a:r>
                    </a:p>
                  </a:txBody>
                  <a:tcPr marL="42407" marR="42407" marT="21204" marB="21204" anchor="ctr">
                    <a:solidFill>
                      <a:srgbClr val="FFFFFF"/>
                    </a:solidFill>
                  </a:tcPr>
                </a:tc>
                <a:tc hMerge="1">
                  <a:txBody>
                    <a:bodyPr/>
                    <a:lstStyle/>
                    <a:p>
                      <a:endParaRPr kumimoji="1" lang="ja-JP" altLang="en-US"/>
                    </a:p>
                  </a:txBody>
                  <a:tcPr/>
                </a:tc>
                <a:extLst>
                  <a:ext uri="{0D108BD9-81ED-4DB2-BD59-A6C34878D82A}">
                    <a16:rowId xmlns:a16="http://schemas.microsoft.com/office/drawing/2014/main" val="1232650029"/>
                  </a:ext>
                </a:extLst>
              </a:tr>
              <a:tr h="462887">
                <a:tc>
                  <a:txBody>
                    <a:bodyPr/>
                    <a:lstStyle/>
                    <a:p>
                      <a:pPr algn="ctr" rtl="0" fontAlgn="t"/>
                      <a:r>
                        <a:rPr lang="en-US" sz="1400" b="1" dirty="0">
                          <a:solidFill>
                            <a:schemeClr val="bg1"/>
                          </a:solidFill>
                          <a:effectLst/>
                        </a:rPr>
                        <a:t>Id</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B w="9525" cap="flat" cmpd="sng" algn="ctr">
                      <a:solidFill>
                        <a:srgbClr val="DEDEDE"/>
                      </a:solidFill>
                      <a:prstDash val="solid"/>
                      <a:round/>
                      <a:headEnd type="none" w="med" len="med"/>
                      <a:tailEnd type="none" w="med" len="med"/>
                    </a:lnB>
                    <a:solidFill>
                      <a:schemeClr val="tx1">
                        <a:lumMod val="50000"/>
                        <a:lumOff val="50000"/>
                      </a:schemeClr>
                    </a:solidFill>
                  </a:tcPr>
                </a:tc>
                <a:tc>
                  <a:txBody>
                    <a:bodyPr/>
                    <a:lstStyle/>
                    <a:p>
                      <a:pPr algn="l" rtl="0" fontAlgn="t"/>
                      <a:r>
                        <a:rPr lang="en-US" sz="1400" b="1">
                          <a:solidFill>
                            <a:schemeClr val="bg1"/>
                          </a:solidFill>
                          <a:effectLst/>
                        </a:rPr>
                        <a:t>Requirement (depending, as applicable, on the respective business case)</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453833012"/>
                  </a:ext>
                </a:extLst>
              </a:tr>
              <a:tr h="269859">
                <a:tc>
                  <a:txBody>
                    <a:bodyPr/>
                    <a:lstStyle/>
                    <a:p>
                      <a:pPr algn="l" rtl="0" fontAlgn="t"/>
                      <a:r>
                        <a:rPr lang="en-US" sz="1400" b="0">
                          <a:effectLst/>
                          <a:latin typeface="inherit"/>
                        </a:rPr>
                        <a:t>R58</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identification of the means of settlement;</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506565185"/>
                  </a:ext>
                </a:extLst>
              </a:tr>
              <a:tr h="269859">
                <a:tc>
                  <a:txBody>
                    <a:bodyPr/>
                    <a:lstStyle/>
                    <a:p>
                      <a:pPr algn="l" rtl="0" fontAlgn="t"/>
                      <a:r>
                        <a:rPr lang="en-US" sz="1400" b="0">
                          <a:effectLst/>
                          <a:latin typeface="inherit"/>
                        </a:rPr>
                        <a:t>R59</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a:effectLst/>
                          <a:latin typeface="inherit"/>
                        </a:rPr>
                        <a:t>the requested amount due for payment;</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758540727"/>
                  </a:ext>
                </a:extLst>
              </a:tr>
              <a:tr h="269859">
                <a:tc>
                  <a:txBody>
                    <a:bodyPr/>
                    <a:lstStyle/>
                    <a:p>
                      <a:pPr algn="l" rtl="0" fontAlgn="t"/>
                      <a:r>
                        <a:rPr lang="en-US" sz="1400" b="0">
                          <a:effectLst/>
                          <a:latin typeface="inherit"/>
                        </a:rPr>
                        <a:t>R60</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a:effectLst/>
                          <a:latin typeface="inherit"/>
                        </a:rPr>
                        <a:t>the date on which payment is due;</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4072576040"/>
                  </a:ext>
                </a:extLst>
              </a:tr>
              <a:tr h="462887">
                <a:tc>
                  <a:txBody>
                    <a:bodyPr/>
                    <a:lstStyle/>
                    <a:p>
                      <a:pPr algn="l" rtl="0" fontAlgn="t"/>
                      <a:r>
                        <a:rPr lang="en-US" sz="1400" b="0">
                          <a:effectLst/>
                          <a:latin typeface="inherit"/>
                        </a:rPr>
                        <a:t>R61</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a:effectLst/>
                          <a:latin typeface="inherit"/>
                        </a:rPr>
                        <a:t>necessary details to support bank transfers in accordance with SEPA and national systems;</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088814598"/>
                  </a:ext>
                </a:extLst>
              </a:tr>
              <a:tr h="462887">
                <a:tc>
                  <a:txBody>
                    <a:bodyPr/>
                    <a:lstStyle/>
                    <a:p>
                      <a:pPr algn="l" rtl="0" fontAlgn="t"/>
                      <a:r>
                        <a:rPr lang="en-US" sz="1400" b="0">
                          <a:effectLst/>
                          <a:latin typeface="inherit"/>
                        </a:rPr>
                        <a:t>R62</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a:effectLst/>
                          <a:latin typeface="inherit"/>
                        </a:rPr>
                        <a:t>a reference number and any additional reference data to be included in the payment;</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180290477"/>
                  </a:ext>
                </a:extLst>
              </a:tr>
              <a:tr h="655915">
                <a:tc>
                  <a:txBody>
                    <a:bodyPr/>
                    <a:lstStyle/>
                    <a:p>
                      <a:pPr algn="l" rtl="0" fontAlgn="t"/>
                      <a:r>
                        <a:rPr lang="en-US" sz="1400" b="0">
                          <a:effectLst/>
                          <a:latin typeface="inherit"/>
                        </a:rPr>
                        <a:t>R63</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a:effectLst/>
                          <a:latin typeface="inherit"/>
                        </a:rPr>
                        <a:t>reference number and any additional reference data to be included in the payment, in order to relate the payment to the invoice;</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769512085"/>
                  </a:ext>
                </a:extLst>
              </a:tr>
              <a:tr h="462887">
                <a:tc>
                  <a:txBody>
                    <a:bodyPr/>
                    <a:lstStyle/>
                    <a:p>
                      <a:pPr algn="l" rtl="0" fontAlgn="t"/>
                      <a:r>
                        <a:rPr lang="en-US" sz="1400" b="0">
                          <a:effectLst/>
                          <a:latin typeface="inherit"/>
                        </a:rPr>
                        <a:t>R64</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a:effectLst/>
                          <a:latin typeface="inherit"/>
                        </a:rPr>
                        <a:t>information for relating an invoice to a payment card used for settlement;</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895387194"/>
                  </a:ext>
                </a:extLst>
              </a:tr>
              <a:tr h="462887">
                <a:tc>
                  <a:txBody>
                    <a:bodyPr/>
                    <a:lstStyle/>
                    <a:p>
                      <a:pPr algn="l" rtl="0" fontAlgn="t"/>
                      <a:r>
                        <a:rPr lang="en-US" sz="1400" b="0">
                          <a:effectLst/>
                          <a:latin typeface="inherit"/>
                        </a:rPr>
                        <a:t>R65</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a:effectLst/>
                          <a:latin typeface="inherit"/>
                        </a:rPr>
                        <a:t>basic information to support national payment systems for use in domestic trade;</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555649360"/>
                  </a:ext>
                </a:extLst>
              </a:tr>
              <a:tr h="269859">
                <a:tc>
                  <a:txBody>
                    <a:bodyPr/>
                    <a:lstStyle/>
                    <a:p>
                      <a:pPr algn="l" rtl="0" fontAlgn="t"/>
                      <a:r>
                        <a:rPr lang="en-US" sz="1400" b="0">
                          <a:effectLst/>
                          <a:latin typeface="inherit"/>
                        </a:rPr>
                        <a:t>R66</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information about the amount that was pre-paid;</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855695782"/>
                  </a:ext>
                </a:extLst>
              </a:tr>
              <a:tr h="269859">
                <a:tc>
                  <a:txBody>
                    <a:bodyPr/>
                    <a:lstStyle/>
                    <a:p>
                      <a:pPr algn="l" rtl="0" fontAlgn="t"/>
                      <a:r>
                        <a:rPr lang="en-US" sz="1400" b="0">
                          <a:effectLst/>
                          <a:latin typeface="inherit"/>
                        </a:rPr>
                        <a:t>R67</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a:effectLst/>
                          <a:latin typeface="inherit"/>
                        </a:rPr>
                        <a:t>invoices that have a total amount of zero;</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102812445"/>
                  </a:ext>
                </a:extLst>
              </a:tr>
              <a:tr h="269859">
                <a:tc>
                  <a:txBody>
                    <a:bodyPr/>
                    <a:lstStyle/>
                    <a:p>
                      <a:pPr algn="l" rtl="0" fontAlgn="t"/>
                      <a:r>
                        <a:rPr lang="en-US" sz="1400" b="0">
                          <a:effectLst/>
                          <a:latin typeface="inherit"/>
                        </a:rPr>
                        <a:t>R68</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a:effectLst/>
                          <a:latin typeface="inherit"/>
                        </a:rPr>
                        <a:t>invoices that have an amount to pay of zero;</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962901871"/>
                  </a:ext>
                </a:extLst>
              </a:tr>
              <a:tr h="269859">
                <a:tc>
                  <a:txBody>
                    <a:bodyPr/>
                    <a:lstStyle/>
                    <a:p>
                      <a:pPr algn="l" rtl="0" fontAlgn="t"/>
                      <a:r>
                        <a:rPr lang="en-US" sz="1400" b="0">
                          <a:effectLst/>
                          <a:latin typeface="inherit"/>
                        </a:rPr>
                        <a:t>R69</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a:effectLst/>
                          <a:latin typeface="inherit"/>
                        </a:rPr>
                        <a:t>necessary details to support direct debits.</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516403844"/>
                  </a:ext>
                </a:extLst>
              </a:tr>
              <a:tr h="269859">
                <a:tc>
                  <a:txBody>
                    <a:bodyPr/>
                    <a:lstStyle/>
                    <a:p>
                      <a:pPr algn="l" rtl="0" fontAlgn="t"/>
                      <a:r>
                        <a:rPr lang="en-US" sz="1400" b="0">
                          <a:effectLst/>
                          <a:latin typeface="inherit"/>
                        </a:rPr>
                        <a:t>R70</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pre-payment invoices</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4119312908"/>
                  </a:ext>
                </a:extLst>
              </a:tr>
            </a:tbl>
          </a:graphicData>
        </a:graphic>
      </p:graphicFrame>
      <p:sp>
        <p:nvSpPr>
          <p:cNvPr id="2" name="タイトル 1">
            <a:extLst>
              <a:ext uri="{FF2B5EF4-FFF2-40B4-BE49-F238E27FC236}">
                <a16:creationId xmlns:a16="http://schemas.microsoft.com/office/drawing/2014/main" id="{8B99BBDB-7DC6-2B4A-8802-20DD3A5B8239}"/>
              </a:ext>
            </a:extLst>
          </p:cNvPr>
          <p:cNvSpPr>
            <a:spLocks noGrp="1"/>
          </p:cNvSpPr>
          <p:nvPr>
            <p:ph type="title"/>
          </p:nvPr>
        </p:nvSpPr>
        <p:spPr>
          <a:xfrm>
            <a:off x="899592" y="274638"/>
            <a:ext cx="7992888" cy="562074"/>
          </a:xfrm>
        </p:spPr>
        <p:txBody>
          <a:bodyPr wrap="square" anchor="b">
            <a:noAutofit/>
          </a:bodyPr>
          <a:lstStyle/>
          <a:p>
            <a:pPr>
              <a:lnSpc>
                <a:spcPct val="90000"/>
              </a:lnSpc>
            </a:pPr>
            <a:r>
              <a:rPr kumimoji="1" lang="en-US" altLang="ja-JP" dirty="0"/>
              <a:t>1.7 </a:t>
            </a:r>
            <a:r>
              <a:rPr lang="en-US" altLang="ja-JP" dirty="0"/>
              <a:t>Business rules to-be validated (contd.)</a:t>
            </a:r>
            <a:br>
              <a:rPr lang="en-US" altLang="ja-JP" dirty="0"/>
            </a:br>
            <a:r>
              <a:rPr lang="en-US" altLang="ja-JP" dirty="0"/>
              <a:t>Example: Auditing requirement for Invoice</a:t>
            </a:r>
            <a:endParaRPr kumimoji="1" lang="ja-JP" altLang="en-US"/>
          </a:p>
        </p:txBody>
      </p:sp>
      <p:graphicFrame>
        <p:nvGraphicFramePr>
          <p:cNvPr id="4" name="コンテンツ プレースホルダー 3">
            <a:extLst>
              <a:ext uri="{FF2B5EF4-FFF2-40B4-BE49-F238E27FC236}">
                <a16:creationId xmlns:a16="http://schemas.microsoft.com/office/drawing/2014/main" id="{A7148706-D340-674F-B5F6-0D36824BA9C6}"/>
              </a:ext>
            </a:extLst>
          </p:cNvPr>
          <p:cNvGraphicFramePr>
            <a:graphicFrameLocks noGrp="1"/>
          </p:cNvGraphicFramePr>
          <p:nvPr>
            <p:ph idx="1"/>
            <p:extLst>
              <p:ext uri="{D42A27DB-BD31-4B8C-83A1-F6EECF244321}">
                <p14:modId xmlns:p14="http://schemas.microsoft.com/office/powerpoint/2010/main" val="1245729628"/>
              </p:ext>
            </p:extLst>
          </p:nvPr>
        </p:nvGraphicFramePr>
        <p:xfrm>
          <a:off x="395536" y="1052513"/>
          <a:ext cx="4102173" cy="5349904"/>
        </p:xfrm>
        <a:graphic>
          <a:graphicData uri="http://schemas.openxmlformats.org/drawingml/2006/table">
            <a:tbl>
              <a:tblPr bandRow="1"/>
              <a:tblGrid>
                <a:gridCol w="432048">
                  <a:extLst>
                    <a:ext uri="{9D8B030D-6E8A-4147-A177-3AD203B41FA5}">
                      <a16:colId xmlns:a16="http://schemas.microsoft.com/office/drawing/2014/main" val="1724986782"/>
                    </a:ext>
                  </a:extLst>
                </a:gridCol>
                <a:gridCol w="3670125">
                  <a:extLst>
                    <a:ext uri="{9D8B030D-6E8A-4147-A177-3AD203B41FA5}">
                      <a16:colId xmlns:a16="http://schemas.microsoft.com/office/drawing/2014/main" val="2593090329"/>
                    </a:ext>
                  </a:extLst>
                </a:gridCol>
              </a:tblGrid>
              <a:tr h="231184">
                <a:tc gridSpan="2">
                  <a:txBody>
                    <a:bodyPr/>
                    <a:lstStyle/>
                    <a:p>
                      <a:pPr algn="ctr"/>
                      <a:r>
                        <a:rPr lang="en-US" sz="1400" dirty="0"/>
                        <a:t>Table 4. Auditing requirements</a:t>
                      </a:r>
                    </a:p>
                  </a:txBody>
                  <a:tcPr marL="57315" marR="57315" marT="28658" marB="28658" anchor="ctr">
                    <a:solidFill>
                      <a:srgbClr val="FFFFFF"/>
                    </a:solidFill>
                  </a:tcPr>
                </a:tc>
                <a:tc hMerge="1">
                  <a:txBody>
                    <a:bodyPr/>
                    <a:lstStyle/>
                    <a:p>
                      <a:endParaRPr kumimoji="1" lang="ja-JP" altLang="en-US"/>
                    </a:p>
                  </a:txBody>
                  <a:tcPr/>
                </a:tc>
                <a:extLst>
                  <a:ext uri="{0D108BD9-81ED-4DB2-BD59-A6C34878D82A}">
                    <a16:rowId xmlns:a16="http://schemas.microsoft.com/office/drawing/2014/main" val="366747758"/>
                  </a:ext>
                </a:extLst>
              </a:tr>
              <a:tr h="428443">
                <a:tc>
                  <a:txBody>
                    <a:bodyPr/>
                    <a:lstStyle/>
                    <a:p>
                      <a:pPr algn="ctr" rtl="0" fontAlgn="t"/>
                      <a:r>
                        <a:rPr lang="en-US" sz="1400" b="1" dirty="0">
                          <a:solidFill>
                            <a:schemeClr val="bg1"/>
                          </a:solidFill>
                          <a:effectLst/>
                        </a:rPr>
                        <a:t>Id</a:t>
                      </a:r>
                    </a:p>
                  </a:txBody>
                  <a:tcPr marL="57315" marR="57315" marT="28658" marB="28658">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B w="9525" cap="flat" cmpd="sng" algn="ctr">
                      <a:solidFill>
                        <a:srgbClr val="DEDEDE"/>
                      </a:solidFill>
                      <a:prstDash val="solid"/>
                      <a:round/>
                      <a:headEnd type="none" w="med" len="med"/>
                      <a:tailEnd type="none" w="med" len="med"/>
                    </a:lnB>
                    <a:solidFill>
                      <a:schemeClr val="tx1">
                        <a:lumMod val="50000"/>
                        <a:lumOff val="50000"/>
                      </a:schemeClr>
                    </a:solidFill>
                  </a:tcPr>
                </a:tc>
                <a:tc>
                  <a:txBody>
                    <a:bodyPr/>
                    <a:lstStyle/>
                    <a:p>
                      <a:pPr algn="l" rtl="0" fontAlgn="t"/>
                      <a:r>
                        <a:rPr lang="en-US" sz="1400" b="1">
                          <a:solidFill>
                            <a:schemeClr val="bg1"/>
                          </a:solidFill>
                          <a:effectLst/>
                        </a:rPr>
                        <a:t>Requirement (depending, as applicable, on the respective business case)</a:t>
                      </a:r>
                    </a:p>
                  </a:txBody>
                  <a:tcPr marL="57315" marR="57315" marT="28658" marB="28658">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886103593"/>
                  </a:ext>
                </a:extLst>
              </a:tr>
              <a:tr h="2167391">
                <a:tc>
                  <a:txBody>
                    <a:bodyPr/>
                    <a:lstStyle/>
                    <a:p>
                      <a:pPr algn="l" rtl="0" fontAlgn="t"/>
                      <a:r>
                        <a:rPr lang="en-US" sz="1400" b="0" dirty="0">
                          <a:effectLst/>
                          <a:latin typeface="inherit"/>
                        </a:rPr>
                        <a:t>R56</a:t>
                      </a:r>
                    </a:p>
                  </a:txBody>
                  <a:tcPr marL="57315" marR="57315" marT="28658" marB="28658">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a:effectLst/>
                          <a:latin typeface="inherit"/>
                        </a:rPr>
                        <a:t>sufficient information to support the auditing process with regard to:</a:t>
                      </a:r>
                    </a:p>
                    <a:p>
                      <a:pPr algn="l" rtl="0" fontAlgn="t">
                        <a:buFont typeface="Arial" panose="020B0604020202020204" pitchFamily="34" charset="0"/>
                        <a:buChar char="•"/>
                      </a:pPr>
                      <a:r>
                        <a:rPr lang="en-US" sz="1400" b="0">
                          <a:effectLst/>
                          <a:latin typeface="inherit"/>
                        </a:rPr>
                        <a:t>Identification of the invoice;</a:t>
                      </a:r>
                    </a:p>
                    <a:p>
                      <a:pPr algn="l" rtl="0" fontAlgn="t">
                        <a:buFont typeface="Arial" panose="020B0604020202020204" pitchFamily="34" charset="0"/>
                        <a:buChar char="•"/>
                      </a:pPr>
                      <a:r>
                        <a:rPr lang="en-US" sz="1400" b="0">
                          <a:effectLst/>
                          <a:latin typeface="inherit"/>
                        </a:rPr>
                        <a:t>Identification of the date of issue of the invoice;</a:t>
                      </a:r>
                    </a:p>
                    <a:p>
                      <a:pPr algn="l" rtl="0" fontAlgn="t">
                        <a:buFont typeface="Arial" panose="020B0604020202020204" pitchFamily="34" charset="0"/>
                        <a:buChar char="•"/>
                      </a:pPr>
                      <a:r>
                        <a:rPr lang="en-US" sz="1400" b="0">
                          <a:effectLst/>
                          <a:latin typeface="inherit"/>
                        </a:rPr>
                        <a:t>Identification of the products and services traded, including their description, value and quantity;</a:t>
                      </a:r>
                    </a:p>
                    <a:p>
                      <a:pPr algn="l" rtl="0" fontAlgn="t">
                        <a:buFont typeface="Arial" panose="020B0604020202020204" pitchFamily="34" charset="0"/>
                        <a:buChar char="•"/>
                      </a:pPr>
                      <a:r>
                        <a:rPr lang="en-US" sz="1400" b="0">
                          <a:effectLst/>
                          <a:latin typeface="inherit"/>
                        </a:rPr>
                        <a:t>Information for relating the invoice to its settlement;</a:t>
                      </a:r>
                    </a:p>
                    <a:p>
                      <a:pPr algn="l" rtl="0" fontAlgn="t">
                        <a:buFont typeface="Arial" panose="020B0604020202020204" pitchFamily="34" charset="0"/>
                        <a:buChar char="•"/>
                      </a:pPr>
                      <a:r>
                        <a:rPr lang="en-US" sz="1400" b="0">
                          <a:effectLst/>
                          <a:latin typeface="inherit"/>
                        </a:rPr>
                        <a:t>Information for relating the invoice to relevant documents such as a contract, a purchase order and a despatch advice;</a:t>
                      </a:r>
                    </a:p>
                  </a:txBody>
                  <a:tcPr marL="57315" marR="57315" marT="28658" marB="28658">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474224565"/>
                  </a:ext>
                </a:extLst>
              </a:tr>
              <a:tr h="1637700">
                <a:tc>
                  <a:txBody>
                    <a:bodyPr/>
                    <a:lstStyle/>
                    <a:p>
                      <a:pPr algn="l" rtl="0" fontAlgn="t"/>
                      <a:r>
                        <a:rPr lang="en-US" sz="1400" b="0">
                          <a:effectLst/>
                          <a:latin typeface="inherit"/>
                        </a:rPr>
                        <a:t>R57</a:t>
                      </a:r>
                    </a:p>
                  </a:txBody>
                  <a:tcPr marL="57315" marR="57315" marT="28658" marB="28658">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identification of the parties that fulfil the following roles at the invoice level, including their legal name and address:</a:t>
                      </a:r>
                    </a:p>
                    <a:p>
                      <a:pPr algn="l" rtl="0" fontAlgn="t">
                        <a:buFont typeface="Arial" panose="020B0604020202020204" pitchFamily="34" charset="0"/>
                        <a:buChar char="•"/>
                      </a:pPr>
                      <a:r>
                        <a:rPr lang="en-US" sz="1400" b="0" dirty="0">
                          <a:effectLst/>
                          <a:latin typeface="inherit"/>
                        </a:rPr>
                        <a:t>The Seller (including the Seller’s trade name);</a:t>
                      </a:r>
                    </a:p>
                    <a:p>
                      <a:pPr algn="l" rtl="0" fontAlgn="t">
                        <a:buFont typeface="Arial" panose="020B0604020202020204" pitchFamily="34" charset="0"/>
                        <a:buChar char="•"/>
                      </a:pPr>
                      <a:r>
                        <a:rPr lang="en-US" sz="1400" b="0" dirty="0">
                          <a:effectLst/>
                          <a:latin typeface="inherit"/>
                        </a:rPr>
                        <a:t>The Buyer;</a:t>
                      </a:r>
                    </a:p>
                    <a:p>
                      <a:pPr algn="l" rtl="0" fontAlgn="t">
                        <a:buFont typeface="Arial" panose="020B0604020202020204" pitchFamily="34" charset="0"/>
                        <a:buChar char="•"/>
                      </a:pPr>
                      <a:r>
                        <a:rPr lang="en-US" sz="1400" b="0" dirty="0">
                          <a:effectLst/>
                          <a:latin typeface="inherit"/>
                        </a:rPr>
                        <a:t>The Deliver to party (if different from the Buyer);</a:t>
                      </a:r>
                    </a:p>
                    <a:p>
                      <a:pPr algn="l" rtl="0" fontAlgn="t">
                        <a:buFont typeface="Arial" panose="020B0604020202020204" pitchFamily="34" charset="0"/>
                        <a:buChar char="•"/>
                      </a:pPr>
                      <a:r>
                        <a:rPr lang="en-US" sz="1400" b="0" dirty="0">
                          <a:effectLst/>
                          <a:latin typeface="inherit"/>
                        </a:rPr>
                        <a:t>The Payee (if different from the Seller);</a:t>
                      </a:r>
                    </a:p>
                    <a:p>
                      <a:pPr algn="l" rtl="0" fontAlgn="t">
                        <a:buFont typeface="Arial" panose="020B0604020202020204" pitchFamily="34" charset="0"/>
                        <a:buChar char="•"/>
                      </a:pPr>
                      <a:r>
                        <a:rPr lang="en-US" sz="1400" b="0" dirty="0">
                          <a:effectLst/>
                          <a:latin typeface="inherit"/>
                        </a:rPr>
                        <a:t>The Tax representative of the Supplier;</a:t>
                      </a:r>
                    </a:p>
                  </a:txBody>
                  <a:tcPr marL="57315" marR="57315" marT="28658" marB="28658">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44330865"/>
                  </a:ext>
                </a:extLst>
              </a:tr>
            </a:tbl>
          </a:graphicData>
        </a:graphic>
      </p:graphicFrame>
      <p:sp>
        <p:nvSpPr>
          <p:cNvPr id="6" name="テキスト ボックス 5">
            <a:extLst>
              <a:ext uri="{FF2B5EF4-FFF2-40B4-BE49-F238E27FC236}">
                <a16:creationId xmlns:a16="http://schemas.microsoft.com/office/drawing/2014/main" id="{BFA91694-061B-5E45-9E01-2DCCC6E76321}"/>
              </a:ext>
            </a:extLst>
          </p:cNvPr>
          <p:cNvSpPr txBox="1"/>
          <p:nvPr/>
        </p:nvSpPr>
        <p:spPr>
          <a:xfrm>
            <a:off x="4196451" y="791486"/>
            <a:ext cx="4696029" cy="276999"/>
          </a:xfrm>
          <a:prstGeom prst="rect">
            <a:avLst/>
          </a:prstGeom>
          <a:noFill/>
        </p:spPr>
        <p:txBody>
          <a:bodyPr wrap="none" rtlCol="0">
            <a:spAutoFit/>
          </a:bodyPr>
          <a:lstStyle/>
          <a:p>
            <a:r>
              <a:rPr kumimoji="1" lang="en-US" altLang="ja-JP" sz="1200" dirty="0"/>
              <a:t>Source: </a:t>
            </a:r>
            <a:r>
              <a:rPr lang="en-US" altLang="ja-JP" sz="1200" dirty="0"/>
              <a:t>PEPPOL BIS Billing https://docs.peppol.eu/poacc/billing/3.0/bis/</a:t>
            </a:r>
          </a:p>
        </p:txBody>
      </p:sp>
    </p:spTree>
    <p:extLst>
      <p:ext uri="{BB962C8B-B14F-4D97-AF65-F5344CB8AC3E}">
        <p14:creationId xmlns:p14="http://schemas.microsoft.com/office/powerpoint/2010/main" val="264896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FF80D-B3AF-C84F-9655-EFD5C4161328}"/>
              </a:ext>
            </a:extLst>
          </p:cNvPr>
          <p:cNvSpPr>
            <a:spLocks noGrp="1"/>
          </p:cNvSpPr>
          <p:nvPr>
            <p:ph type="title"/>
          </p:nvPr>
        </p:nvSpPr>
        <p:spPr/>
        <p:txBody>
          <a:bodyPr/>
          <a:lstStyle/>
          <a:p>
            <a:r>
              <a:rPr lang="en-US" altLang="ja-JP" dirty="0"/>
              <a:t>Resolutions and Acclamations</a:t>
            </a:r>
            <a:br>
              <a:rPr lang="en-US" altLang="ja-JP" dirty="0"/>
            </a:br>
            <a:r>
              <a:rPr lang="en-US" altLang="ja-JP" dirty="0"/>
              <a:t>of ISO/TC 295 1st Plenary Meeting</a:t>
            </a:r>
            <a:endParaRPr kumimoji="1" lang="ja-JP" altLang="en-US"/>
          </a:p>
        </p:txBody>
      </p:sp>
      <p:sp>
        <p:nvSpPr>
          <p:cNvPr id="4" name="コンテンツ プレースホルダー 3">
            <a:extLst>
              <a:ext uri="{FF2B5EF4-FFF2-40B4-BE49-F238E27FC236}">
                <a16:creationId xmlns:a16="http://schemas.microsoft.com/office/drawing/2014/main" id="{536124C4-DA05-6749-B9E5-8C9F611F7436}"/>
              </a:ext>
            </a:extLst>
          </p:cNvPr>
          <p:cNvSpPr>
            <a:spLocks noGrp="1"/>
          </p:cNvSpPr>
          <p:nvPr>
            <p:ph idx="1"/>
          </p:nvPr>
        </p:nvSpPr>
        <p:spPr/>
        <p:txBody>
          <a:bodyPr/>
          <a:lstStyle/>
          <a:p>
            <a:r>
              <a:rPr lang="en-US" altLang="ja-JP" dirty="0"/>
              <a:t>TC 295 welcomes the proposal to have organization </a:t>
            </a:r>
            <a:r>
              <a:rPr lang="en-US" altLang="ja-JP" b="1" dirty="0"/>
              <a:t>XBRL International </a:t>
            </a:r>
            <a:r>
              <a:rPr lang="en-US" altLang="ja-JP" dirty="0"/>
              <a:t>joining as Category A liaison and asks </a:t>
            </a:r>
            <a:r>
              <a:rPr lang="en-US" altLang="ja-JP" b="1" dirty="0"/>
              <a:t>Mr. Nobuyuki Sambuichi </a:t>
            </a:r>
            <a:r>
              <a:rPr lang="en-US" altLang="ja-JP" dirty="0"/>
              <a:t>(JISC) to kindly establish a contact with this organization and invite them to request a liaison with TC 295.</a:t>
            </a:r>
          </a:p>
        </p:txBody>
      </p:sp>
    </p:spTree>
    <p:extLst>
      <p:ext uri="{BB962C8B-B14F-4D97-AF65-F5344CB8AC3E}">
        <p14:creationId xmlns:p14="http://schemas.microsoft.com/office/powerpoint/2010/main" val="1399626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AF939E-5423-0A4A-BD89-DCDEFBADDD6D}"/>
              </a:ext>
            </a:extLst>
          </p:cNvPr>
          <p:cNvSpPr>
            <a:spLocks noGrp="1"/>
          </p:cNvSpPr>
          <p:nvPr>
            <p:ph type="title"/>
          </p:nvPr>
        </p:nvSpPr>
        <p:spPr/>
        <p:txBody>
          <a:bodyPr/>
          <a:lstStyle/>
          <a:p>
            <a:r>
              <a:rPr lang="en-US" altLang="ja-JP" dirty="0"/>
              <a:t>1.7 Business rules to-be validated (contd.)</a:t>
            </a:r>
            <a:br>
              <a:rPr lang="en-US" altLang="ja-JP" dirty="0"/>
            </a:br>
            <a:r>
              <a:rPr lang="en-US" altLang="ja-JP" dirty="0"/>
              <a:t>Example: Calculation of totals</a:t>
            </a:r>
            <a:endParaRPr kumimoji="1" lang="ja-JP" altLang="en-US"/>
          </a:p>
        </p:txBody>
      </p:sp>
      <p:graphicFrame>
        <p:nvGraphicFramePr>
          <p:cNvPr id="4" name="コンテンツ プレースホルダー 3">
            <a:extLst>
              <a:ext uri="{FF2B5EF4-FFF2-40B4-BE49-F238E27FC236}">
                <a16:creationId xmlns:a16="http://schemas.microsoft.com/office/drawing/2014/main" id="{3B58B051-D71E-6F4E-9B90-7079548EA37A}"/>
              </a:ext>
            </a:extLst>
          </p:cNvPr>
          <p:cNvGraphicFramePr>
            <a:graphicFrameLocks noGrp="1"/>
          </p:cNvGraphicFramePr>
          <p:nvPr>
            <p:ph idx="1"/>
            <p:extLst>
              <p:ext uri="{D42A27DB-BD31-4B8C-83A1-F6EECF244321}">
                <p14:modId xmlns:p14="http://schemas.microsoft.com/office/powerpoint/2010/main" val="1194226288"/>
              </p:ext>
            </p:extLst>
          </p:nvPr>
        </p:nvGraphicFramePr>
        <p:xfrm>
          <a:off x="323528" y="1052512"/>
          <a:ext cx="8568951" cy="5400825"/>
        </p:xfrm>
        <a:graphic>
          <a:graphicData uri="http://schemas.openxmlformats.org/drawingml/2006/table">
            <a:tbl>
              <a:tblPr/>
              <a:tblGrid>
                <a:gridCol w="864096">
                  <a:extLst>
                    <a:ext uri="{9D8B030D-6E8A-4147-A177-3AD203B41FA5}">
                      <a16:colId xmlns:a16="http://schemas.microsoft.com/office/drawing/2014/main" val="1491843289"/>
                    </a:ext>
                  </a:extLst>
                </a:gridCol>
                <a:gridCol w="3240360">
                  <a:extLst>
                    <a:ext uri="{9D8B030D-6E8A-4147-A177-3AD203B41FA5}">
                      <a16:colId xmlns:a16="http://schemas.microsoft.com/office/drawing/2014/main" val="3337336554"/>
                    </a:ext>
                  </a:extLst>
                </a:gridCol>
                <a:gridCol w="4464495">
                  <a:extLst>
                    <a:ext uri="{9D8B030D-6E8A-4147-A177-3AD203B41FA5}">
                      <a16:colId xmlns:a16="http://schemas.microsoft.com/office/drawing/2014/main" val="2901663472"/>
                    </a:ext>
                  </a:extLst>
                </a:gridCol>
              </a:tblGrid>
              <a:tr h="383433">
                <a:tc>
                  <a:txBody>
                    <a:bodyPr/>
                    <a:lstStyle/>
                    <a:p>
                      <a:pPr algn="ctr" rtl="0" fontAlgn="t"/>
                      <a:r>
                        <a:rPr lang="en-US" sz="1800" b="1" dirty="0">
                          <a:solidFill>
                            <a:schemeClr val="bg1"/>
                          </a:solidFill>
                          <a:effectLst/>
                        </a:rPr>
                        <a:t>id</a:t>
                      </a:r>
                    </a:p>
                  </a:txBody>
                  <a:tcPr marL="41227" marR="41227" marT="20613" marB="2061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chemeClr val="tx1">
                        <a:lumMod val="50000"/>
                        <a:lumOff val="50000"/>
                      </a:schemeClr>
                    </a:solidFill>
                  </a:tcPr>
                </a:tc>
                <a:tc>
                  <a:txBody>
                    <a:bodyPr/>
                    <a:lstStyle/>
                    <a:p>
                      <a:pPr algn="ctr" rtl="0" fontAlgn="t"/>
                      <a:r>
                        <a:rPr lang="en-US" sz="1800" b="1" dirty="0">
                          <a:solidFill>
                            <a:schemeClr val="bg1"/>
                          </a:solidFill>
                          <a:effectLst/>
                        </a:rPr>
                        <a:t>Term name</a:t>
                      </a:r>
                    </a:p>
                  </a:txBody>
                  <a:tcPr marL="41227" marR="41227" marT="20613" marB="2061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chemeClr val="tx1">
                        <a:lumMod val="50000"/>
                        <a:lumOff val="50000"/>
                      </a:schemeClr>
                    </a:solidFill>
                  </a:tcPr>
                </a:tc>
                <a:tc>
                  <a:txBody>
                    <a:bodyPr/>
                    <a:lstStyle/>
                    <a:p>
                      <a:pPr algn="ctr" rtl="0" fontAlgn="t"/>
                      <a:r>
                        <a:rPr lang="en-US" sz="1800" b="1" dirty="0">
                          <a:solidFill>
                            <a:schemeClr val="bg1"/>
                          </a:solidFill>
                          <a:effectLst/>
                        </a:rPr>
                        <a:t>Calculation</a:t>
                      </a:r>
                    </a:p>
                  </a:txBody>
                  <a:tcPr marL="41227" marR="41227" marT="20613" marB="2061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4230709191"/>
                  </a:ext>
                </a:extLst>
              </a:tr>
              <a:tr h="383433">
                <a:tc>
                  <a:txBody>
                    <a:bodyPr/>
                    <a:lstStyle/>
                    <a:p>
                      <a:pPr algn="l" rtl="0" fontAlgn="t"/>
                      <a:r>
                        <a:rPr lang="en-US" sz="1800" b="0" dirty="0">
                          <a:effectLst/>
                          <a:latin typeface="inherit"/>
                        </a:rPr>
                        <a:t>BT-106</a:t>
                      </a:r>
                    </a:p>
                  </a:txBody>
                  <a:tcPr marL="41227" marR="41227" marT="20613" marB="2061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800" b="0">
                          <a:effectLst/>
                          <a:latin typeface="inherit"/>
                        </a:rPr>
                        <a:t>Sum of invoice line net amounts</a:t>
                      </a:r>
                    </a:p>
                  </a:txBody>
                  <a:tcPr marL="41227" marR="41227" marT="20613" marB="2061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800" b="0" i="0" u="none" strike="noStrike" dirty="0">
                          <a:effectLst/>
                          <a:latin typeface="STIXSizeOneSym" pitchFamily="2" charset="2"/>
                        </a:rPr>
                        <a:t>∑</a:t>
                      </a:r>
                      <a:r>
                        <a:rPr lang="en-US" sz="1800" b="0" i="0" u="none" strike="noStrike" dirty="0">
                          <a:effectLst/>
                          <a:latin typeface="STIXGeneral-Regular" pitchFamily="2" charset="2"/>
                        </a:rPr>
                        <a:t>(BT-131: Invoice line net amount)</a:t>
                      </a:r>
                      <a:endParaRPr lang="en-US" sz="1800" b="0" dirty="0">
                        <a:effectLst/>
                        <a:latin typeface="inherit"/>
                      </a:endParaRPr>
                    </a:p>
                  </a:txBody>
                  <a:tcPr marL="41227" marR="41227" marT="20613" marB="2061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219167250"/>
                  </a:ext>
                </a:extLst>
              </a:tr>
              <a:tr h="716770">
                <a:tc>
                  <a:txBody>
                    <a:bodyPr/>
                    <a:lstStyle/>
                    <a:p>
                      <a:pPr algn="l" rtl="0" fontAlgn="t"/>
                      <a:r>
                        <a:rPr lang="en-US" sz="1800" b="0">
                          <a:effectLst/>
                          <a:latin typeface="inherit"/>
                        </a:rPr>
                        <a:t>BT-107</a:t>
                      </a:r>
                    </a:p>
                  </a:txBody>
                  <a:tcPr marL="41227" marR="41227" marT="20613" marB="2061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800" b="0">
                          <a:effectLst/>
                          <a:latin typeface="inherit"/>
                        </a:rPr>
                        <a:t>Sum of allowances on document level</a:t>
                      </a:r>
                    </a:p>
                  </a:txBody>
                  <a:tcPr marL="41227" marR="41227" marT="20613" marB="2061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800" b="0" i="0" u="none" strike="noStrike" dirty="0">
                          <a:effectLst/>
                          <a:latin typeface="STIXSizeOneSym" pitchFamily="2" charset="2"/>
                        </a:rPr>
                        <a:t>∑</a:t>
                      </a:r>
                      <a:r>
                        <a:rPr lang="en-US" sz="1800" b="0" i="0" u="none" strike="noStrike" dirty="0">
                          <a:effectLst/>
                          <a:latin typeface="STIXGeneral-Regular" pitchFamily="2" charset="2"/>
                        </a:rPr>
                        <a:t>(BT-92: Document level allowance amount)</a:t>
                      </a:r>
                      <a:endParaRPr lang="en-US" sz="1800" b="0" dirty="0">
                        <a:effectLst/>
                        <a:latin typeface="inherit"/>
                      </a:endParaRPr>
                    </a:p>
                  </a:txBody>
                  <a:tcPr marL="41227" marR="41227" marT="20613" marB="2061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26536968"/>
                  </a:ext>
                </a:extLst>
              </a:tr>
              <a:tr h="716770">
                <a:tc>
                  <a:txBody>
                    <a:bodyPr/>
                    <a:lstStyle/>
                    <a:p>
                      <a:pPr algn="l" rtl="0" fontAlgn="t"/>
                      <a:r>
                        <a:rPr lang="en-US" sz="1800" b="0" dirty="0">
                          <a:effectLst/>
                          <a:latin typeface="inherit"/>
                        </a:rPr>
                        <a:t>BT-108</a:t>
                      </a:r>
                    </a:p>
                  </a:txBody>
                  <a:tcPr marL="41227" marR="41227" marT="20613" marB="2061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800" b="0">
                          <a:effectLst/>
                          <a:latin typeface="inherit"/>
                        </a:rPr>
                        <a:t>Sum of charges on document level</a:t>
                      </a:r>
                    </a:p>
                  </a:txBody>
                  <a:tcPr marL="41227" marR="41227" marT="20613" marB="2061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800" b="0" i="0" u="none" strike="noStrike" dirty="0">
                          <a:effectLst/>
                          <a:latin typeface="STIXSizeOneSym" pitchFamily="2" charset="2"/>
                        </a:rPr>
                        <a:t>∑</a:t>
                      </a:r>
                      <a:r>
                        <a:rPr lang="en-US" sz="1800" b="0" i="0" u="none" strike="noStrike" dirty="0">
                          <a:effectLst/>
                          <a:latin typeface="STIXGeneral-Regular" pitchFamily="2" charset="2"/>
                        </a:rPr>
                        <a:t>(BT-99: Document level charge amount)</a:t>
                      </a:r>
                      <a:endParaRPr lang="en-US" sz="1800" b="0" dirty="0">
                        <a:effectLst/>
                        <a:latin typeface="inherit"/>
                      </a:endParaRPr>
                    </a:p>
                  </a:txBody>
                  <a:tcPr marL="41227" marR="41227" marT="20613" marB="2061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965793440"/>
                  </a:ext>
                </a:extLst>
              </a:tr>
              <a:tr h="1050108">
                <a:tc>
                  <a:txBody>
                    <a:bodyPr/>
                    <a:lstStyle/>
                    <a:p>
                      <a:pPr algn="l" rtl="0" fontAlgn="t"/>
                      <a:r>
                        <a:rPr lang="en-US" sz="1800" b="0">
                          <a:effectLst/>
                          <a:latin typeface="inherit"/>
                        </a:rPr>
                        <a:t>BT-109</a:t>
                      </a:r>
                    </a:p>
                  </a:txBody>
                  <a:tcPr marL="41227" marR="41227" marT="20613" marB="2061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800" b="0">
                          <a:effectLst/>
                          <a:latin typeface="inherit"/>
                        </a:rPr>
                        <a:t>Invoice total amount without VAT</a:t>
                      </a:r>
                    </a:p>
                  </a:txBody>
                  <a:tcPr marL="41227" marR="41227" marT="20613" marB="2061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800" b="0" i="0" u="none" strike="noStrike" dirty="0">
                          <a:effectLst/>
                          <a:latin typeface="STIXGeneral-Regular" pitchFamily="2" charset="2"/>
                        </a:rPr>
                        <a:t>    BT-106: Sum of invoice line net amounts</a:t>
                      </a:r>
                      <a:br>
                        <a:rPr lang="en-US" sz="1800" b="0" dirty="0">
                          <a:effectLst/>
                          <a:latin typeface="inherit"/>
                        </a:rPr>
                      </a:br>
                      <a:r>
                        <a:rPr lang="en-US" sz="1800" b="0" i="0" u="none" strike="noStrike" dirty="0">
                          <a:effectLst/>
                          <a:latin typeface="STIXGeneral-Regular" pitchFamily="2" charset="2"/>
                        </a:rPr>
                        <a:t>− BT-107: Sum of allowances on document</a:t>
                      </a:r>
                      <a:br>
                        <a:rPr lang="en-US" sz="1800" b="0" dirty="0">
                          <a:effectLst/>
                          <a:latin typeface="inherit"/>
                        </a:rPr>
                      </a:br>
                      <a:r>
                        <a:rPr lang="en-US" sz="1800" b="0" i="0" u="none" strike="noStrike" dirty="0">
                          <a:effectLst/>
                          <a:latin typeface="STIXGeneral-Regular" pitchFamily="2" charset="2"/>
                        </a:rPr>
                        <a:t>+ BT-108: Sum of charges on document level</a:t>
                      </a:r>
                      <a:endParaRPr lang="en-US" sz="1800" b="0" dirty="0">
                        <a:effectLst/>
                        <a:latin typeface="inherit"/>
                      </a:endParaRPr>
                    </a:p>
                  </a:txBody>
                  <a:tcPr marL="41227" marR="41227" marT="20613" marB="2061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985797528"/>
                  </a:ext>
                </a:extLst>
              </a:tr>
              <a:tr h="383433">
                <a:tc>
                  <a:txBody>
                    <a:bodyPr/>
                    <a:lstStyle/>
                    <a:p>
                      <a:pPr algn="l" rtl="0" fontAlgn="t"/>
                      <a:r>
                        <a:rPr lang="en-US" sz="1800" b="0">
                          <a:effectLst/>
                          <a:latin typeface="inherit"/>
                        </a:rPr>
                        <a:t>BT-110</a:t>
                      </a:r>
                    </a:p>
                  </a:txBody>
                  <a:tcPr marL="41227" marR="41227" marT="20613" marB="2061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800" b="0">
                          <a:effectLst/>
                          <a:latin typeface="inherit"/>
                        </a:rPr>
                        <a:t>Invoice total VAT amount</a:t>
                      </a:r>
                    </a:p>
                  </a:txBody>
                  <a:tcPr marL="41227" marR="41227" marT="20613" marB="2061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800" b="0" i="0" u="none" strike="noStrike" dirty="0">
                          <a:effectLst/>
                          <a:latin typeface="STIXSizeOneSym" pitchFamily="2" charset="2"/>
                        </a:rPr>
                        <a:t>∑</a:t>
                      </a:r>
                      <a:r>
                        <a:rPr lang="en-US" sz="1800" b="0" i="0" u="none" strike="noStrike" dirty="0">
                          <a:effectLst/>
                          <a:latin typeface="STIXGeneral-Regular" pitchFamily="2" charset="2"/>
                        </a:rPr>
                        <a:t>(BT-117: VAT category tax amount)</a:t>
                      </a:r>
                      <a:endParaRPr lang="en-US" sz="1800" b="0" dirty="0">
                        <a:effectLst/>
                        <a:latin typeface="inherit"/>
                      </a:endParaRPr>
                    </a:p>
                  </a:txBody>
                  <a:tcPr marL="41227" marR="41227" marT="20613" marB="2061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561182437"/>
                  </a:ext>
                </a:extLst>
              </a:tr>
              <a:tr h="716770">
                <a:tc>
                  <a:txBody>
                    <a:bodyPr/>
                    <a:lstStyle/>
                    <a:p>
                      <a:pPr algn="l" rtl="0" fontAlgn="t"/>
                      <a:r>
                        <a:rPr lang="en-US" sz="1800" b="0">
                          <a:effectLst/>
                          <a:latin typeface="inherit"/>
                        </a:rPr>
                        <a:t>BT-112</a:t>
                      </a:r>
                    </a:p>
                  </a:txBody>
                  <a:tcPr marL="41227" marR="41227" marT="20613" marB="2061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800" b="0">
                          <a:effectLst/>
                          <a:latin typeface="inherit"/>
                        </a:rPr>
                        <a:t>Invoice total amount with VAT</a:t>
                      </a:r>
                    </a:p>
                  </a:txBody>
                  <a:tcPr marL="41227" marR="41227" marT="20613" marB="2061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800" b="0" i="0" u="none" strike="noStrike" dirty="0">
                          <a:effectLst/>
                          <a:latin typeface="STIXGeneral-Regular" pitchFamily="2" charset="2"/>
                        </a:rPr>
                        <a:t>    BT-109: Invoice total amount without VAT</a:t>
                      </a:r>
                      <a:r>
                        <a:rPr lang="en-US" sz="1800" b="0" i="0" u="none" strike="noStrike" dirty="0">
                          <a:effectLst/>
                          <a:latin typeface="inherit"/>
                        </a:rPr>
                        <a:t> </a:t>
                      </a:r>
                      <a:br>
                        <a:rPr lang="en-US" sz="1800" b="0" dirty="0">
                          <a:effectLst/>
                          <a:latin typeface="inherit"/>
                        </a:rPr>
                      </a:br>
                      <a:r>
                        <a:rPr lang="en-US" sz="1800" b="0" i="0" u="none" strike="noStrike" dirty="0">
                          <a:effectLst/>
                          <a:latin typeface="STIXGeneral-Regular" pitchFamily="2" charset="2"/>
                        </a:rPr>
                        <a:t>+ BT-110: Invoice total VAT amount</a:t>
                      </a:r>
                      <a:endParaRPr lang="en-US" sz="1800" b="0" dirty="0">
                        <a:effectLst/>
                        <a:latin typeface="inherit"/>
                      </a:endParaRPr>
                    </a:p>
                  </a:txBody>
                  <a:tcPr marL="41227" marR="41227" marT="20613" marB="2061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285636222"/>
                  </a:ext>
                </a:extLst>
              </a:tr>
              <a:tr h="1050108">
                <a:tc>
                  <a:txBody>
                    <a:bodyPr/>
                    <a:lstStyle/>
                    <a:p>
                      <a:pPr algn="l" rtl="0" fontAlgn="t"/>
                      <a:r>
                        <a:rPr lang="en-US" sz="1800" b="0">
                          <a:effectLst/>
                          <a:latin typeface="inherit"/>
                        </a:rPr>
                        <a:t>BT-115</a:t>
                      </a:r>
                    </a:p>
                  </a:txBody>
                  <a:tcPr marL="41227" marR="41227" marT="20613" marB="2061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800" b="0">
                          <a:effectLst/>
                          <a:latin typeface="inherit"/>
                        </a:rPr>
                        <a:t>Amount due for payment</a:t>
                      </a:r>
                    </a:p>
                  </a:txBody>
                  <a:tcPr marL="41227" marR="41227" marT="20613" marB="2061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800" b="0" i="0" u="none" strike="noStrike" dirty="0">
                          <a:effectLst/>
                          <a:latin typeface="STIXGeneral-Regular" pitchFamily="2" charset="2"/>
                        </a:rPr>
                        <a:t>    BT-112: Invoice total amount with VAT</a:t>
                      </a:r>
                      <a:r>
                        <a:rPr lang="en-US" sz="1800" b="0" i="0" u="none" strike="noStrike" dirty="0">
                          <a:effectLst/>
                          <a:latin typeface="inherit"/>
                        </a:rPr>
                        <a:t> </a:t>
                      </a:r>
                      <a:br>
                        <a:rPr lang="en-US" sz="1800" b="0" dirty="0">
                          <a:effectLst/>
                          <a:latin typeface="inherit"/>
                        </a:rPr>
                      </a:br>
                      <a:r>
                        <a:rPr lang="en-US" sz="1800" b="0" i="0" u="none" strike="noStrike" dirty="0">
                          <a:effectLst/>
                          <a:latin typeface="STIXGeneral-Regular" pitchFamily="2" charset="2"/>
                        </a:rPr>
                        <a:t>− BT-113: Paid amount</a:t>
                      </a:r>
                      <a:br>
                        <a:rPr lang="en-US" sz="1800" b="0" dirty="0">
                          <a:effectLst/>
                          <a:latin typeface="inherit"/>
                        </a:rPr>
                      </a:br>
                      <a:r>
                        <a:rPr lang="en-US" sz="1800" b="0" i="0" u="none" strike="noStrike" dirty="0">
                          <a:effectLst/>
                          <a:latin typeface="STIXGeneral-Regular" pitchFamily="2" charset="2"/>
                        </a:rPr>
                        <a:t>+ BT-114: Rounding amount</a:t>
                      </a:r>
                      <a:endParaRPr lang="en-US" sz="1800" b="0" dirty="0">
                        <a:effectLst/>
                        <a:latin typeface="inherit"/>
                      </a:endParaRPr>
                    </a:p>
                  </a:txBody>
                  <a:tcPr marL="41227" marR="41227" marT="20613" marB="20613">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594483424"/>
                  </a:ext>
                </a:extLst>
              </a:tr>
            </a:tbl>
          </a:graphicData>
        </a:graphic>
      </p:graphicFrame>
      <p:sp>
        <p:nvSpPr>
          <p:cNvPr id="6" name="テキスト ボックス 5">
            <a:extLst>
              <a:ext uri="{FF2B5EF4-FFF2-40B4-BE49-F238E27FC236}">
                <a16:creationId xmlns:a16="http://schemas.microsoft.com/office/drawing/2014/main" id="{1AE37803-AA5F-1F49-BE98-E827A8E495FE}"/>
              </a:ext>
            </a:extLst>
          </p:cNvPr>
          <p:cNvSpPr txBox="1"/>
          <p:nvPr/>
        </p:nvSpPr>
        <p:spPr>
          <a:xfrm>
            <a:off x="4196451" y="791486"/>
            <a:ext cx="4696029" cy="276999"/>
          </a:xfrm>
          <a:prstGeom prst="rect">
            <a:avLst/>
          </a:prstGeom>
          <a:noFill/>
        </p:spPr>
        <p:txBody>
          <a:bodyPr wrap="none" rtlCol="0">
            <a:spAutoFit/>
          </a:bodyPr>
          <a:lstStyle/>
          <a:p>
            <a:r>
              <a:rPr kumimoji="1" lang="en-US" altLang="ja-JP" sz="1200" dirty="0"/>
              <a:t>Source: </a:t>
            </a:r>
            <a:r>
              <a:rPr lang="en-US" altLang="ja-JP" sz="1200" dirty="0"/>
              <a:t>PEPPOL BIS Billing https://docs.peppol.eu/poacc/billing/3.0/bis/</a:t>
            </a:r>
          </a:p>
        </p:txBody>
      </p:sp>
    </p:spTree>
    <p:extLst>
      <p:ext uri="{BB962C8B-B14F-4D97-AF65-F5344CB8AC3E}">
        <p14:creationId xmlns:p14="http://schemas.microsoft.com/office/powerpoint/2010/main" val="2684678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1C757-6EFC-4B49-BD1F-B0F3B5AC70E2}"/>
              </a:ext>
            </a:extLst>
          </p:cNvPr>
          <p:cNvSpPr>
            <a:spLocks noGrp="1"/>
          </p:cNvSpPr>
          <p:nvPr>
            <p:ph type="title"/>
          </p:nvPr>
        </p:nvSpPr>
        <p:spPr/>
        <p:txBody>
          <a:bodyPr/>
          <a:lstStyle/>
          <a:p>
            <a:r>
              <a:rPr lang="en-US" altLang="ja-JP" dirty="0"/>
              <a:t>Semantic XBRL for Granular Data</a:t>
            </a:r>
            <a:endParaRPr kumimoji="1" lang="ja-JP" altLang="en-US"/>
          </a:p>
        </p:txBody>
      </p:sp>
      <p:sp>
        <p:nvSpPr>
          <p:cNvPr id="3" name="コンテンツ プレースホルダー 2">
            <a:extLst>
              <a:ext uri="{FF2B5EF4-FFF2-40B4-BE49-F238E27FC236}">
                <a16:creationId xmlns:a16="http://schemas.microsoft.com/office/drawing/2014/main" id="{93D40CA3-C9F7-CE41-BF41-A58978F812E1}"/>
              </a:ext>
            </a:extLst>
          </p:cNvPr>
          <p:cNvSpPr>
            <a:spLocks noGrp="1"/>
          </p:cNvSpPr>
          <p:nvPr>
            <p:ph idx="1"/>
          </p:nvPr>
        </p:nvSpPr>
        <p:spPr/>
        <p:txBody>
          <a:bodyPr/>
          <a:lstStyle/>
          <a:p>
            <a:r>
              <a:rPr lang="en-US" altLang="ja-JP" dirty="0"/>
              <a:t>Even if unusual signs can be detected from machine learning patterns in the data exchanged, it is difficult to explain what the problem is and deal with it.</a:t>
            </a:r>
          </a:p>
          <a:p>
            <a:r>
              <a:rPr lang="en-US" altLang="ja-JP" dirty="0"/>
              <a:t>Semantic XBRL is used to define firm business rules as internal control, detect abnormalities against them, deal with problems, and, depending on the type of problem, improve internal control rules.</a:t>
            </a:r>
          </a:p>
          <a:p>
            <a:r>
              <a:rPr lang="en-US" altLang="ja-JP" dirty="0"/>
              <a:t>It' Semantic XBRL for Granular Data.</a:t>
            </a:r>
            <a:endParaRPr kumimoji="1" lang="ja-JP" altLang="en-US"/>
          </a:p>
        </p:txBody>
      </p:sp>
    </p:spTree>
    <p:extLst>
      <p:ext uri="{BB962C8B-B14F-4D97-AF65-F5344CB8AC3E}">
        <p14:creationId xmlns:p14="http://schemas.microsoft.com/office/powerpoint/2010/main" val="2691960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932C05C-4CFA-4E2F-81AB-E04094D82A00}"/>
              </a:ext>
            </a:extLst>
          </p:cNvPr>
          <p:cNvSpPr txBox="1"/>
          <p:nvPr/>
        </p:nvSpPr>
        <p:spPr bwMode="auto">
          <a:xfrm>
            <a:off x="899592" y="274638"/>
            <a:ext cx="7992888" cy="562074"/>
          </a:xfrm>
          <a:prstGeom prst="rect">
            <a:avLst/>
          </a:prstGeom>
          <a:noFill/>
          <a:ln w="9525">
            <a:noFill/>
            <a:miter lim="800000"/>
            <a:headEnd/>
            <a:tailEnd/>
          </a:ln>
        </p:spPr>
        <p:txBody>
          <a:bodyPr vert="horz" wrap="square" lIns="0" tIns="0" rIns="0" bIns="0" numCol="1" anchor="b" anchorCtr="0" compatLnSpc="1">
            <a:prstTxWarp prst="textNoShape">
              <a:avLst/>
            </a:prstTxWarp>
            <a:normAutofit/>
          </a:bodyPr>
          <a:lstStyle/>
          <a:p>
            <a:pPr algn="ctr">
              <a:spcBef>
                <a:spcPct val="0"/>
              </a:spcBef>
              <a:spcAft>
                <a:spcPts val="600"/>
              </a:spcAft>
            </a:pPr>
            <a:r>
              <a:rPr kumimoji="1" lang="en-US" altLang="ja-JP" sz="2800" kern="1200" dirty="0">
                <a:latin typeface="+mj-lt"/>
                <a:ea typeface="+mj-ea"/>
                <a:cs typeface="+mj-cs"/>
              </a:rPr>
              <a:t>2. </a:t>
            </a:r>
            <a:r>
              <a:rPr kumimoji="1" lang="ja-JP" altLang="en-US" sz="2800" kern="1200">
                <a:latin typeface="+mj-lt"/>
                <a:ea typeface="+mj-ea"/>
                <a:cs typeface="+mj-cs"/>
              </a:rPr>
              <a:t>Syntax binding for XBRL</a:t>
            </a:r>
          </a:p>
        </p:txBody>
      </p:sp>
      <p:pic>
        <p:nvPicPr>
          <p:cNvPr id="7" name="Picture 6" descr="Molecular glass structure">
            <a:extLst>
              <a:ext uri="{FF2B5EF4-FFF2-40B4-BE49-F238E27FC236}">
                <a16:creationId xmlns:a16="http://schemas.microsoft.com/office/drawing/2014/main" id="{C9D0D880-E6C9-4165-90FD-F56AF5A067A2}"/>
              </a:ext>
            </a:extLst>
          </p:cNvPr>
          <p:cNvPicPr>
            <a:picLocks noChangeAspect="1"/>
          </p:cNvPicPr>
          <p:nvPr/>
        </p:nvPicPr>
        <p:blipFill rotWithShape="1">
          <a:blip r:embed="rId2">
            <a:alphaModFix amt="35000"/>
          </a:blip>
          <a:srcRect l="16338" r="413" b="1"/>
          <a:stretch/>
        </p:blipFill>
        <p:spPr>
          <a:xfrm>
            <a:off x="899592" y="838490"/>
            <a:ext cx="7990256" cy="5398822"/>
          </a:xfrm>
          <a:prstGeom prst="rect">
            <a:avLst/>
          </a:prstGeom>
          <a:noFill/>
        </p:spPr>
      </p:pic>
      <p:pic>
        <p:nvPicPr>
          <p:cNvPr id="1026" name="Picture 2" descr="XBRL">
            <a:extLst>
              <a:ext uri="{FF2B5EF4-FFF2-40B4-BE49-F238E27FC236}">
                <a16:creationId xmlns:a16="http://schemas.microsoft.com/office/drawing/2014/main" id="{8A76A2B4-0568-4F87-9952-E66C977405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2939" y="5315020"/>
            <a:ext cx="1683560" cy="697475"/>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DF8CA9B9-9E4C-4D1F-B3AA-8CBA5734D0F9}"/>
              </a:ext>
            </a:extLst>
          </p:cNvPr>
          <p:cNvSpPr txBox="1"/>
          <p:nvPr/>
        </p:nvSpPr>
        <p:spPr>
          <a:xfrm>
            <a:off x="2844639" y="3136612"/>
            <a:ext cx="4100161" cy="584775"/>
          </a:xfrm>
          <a:prstGeom prst="rect">
            <a:avLst/>
          </a:prstGeom>
          <a:noFill/>
        </p:spPr>
        <p:txBody>
          <a:bodyPr wrap="none" rtlCol="0">
            <a:spAutoFit/>
          </a:bodyPr>
          <a:lstStyle/>
          <a:p>
            <a:r>
              <a:rPr kumimoji="1" lang="en-US" altLang="ja-JP" sz="3200" b="1" dirty="0"/>
              <a:t>XBRL for Granular Data</a:t>
            </a:r>
            <a:endParaRPr kumimoji="1" lang="ja-JP" altLang="en-US" sz="3200" b="1" dirty="0"/>
          </a:p>
        </p:txBody>
      </p:sp>
    </p:spTree>
    <p:extLst>
      <p:ext uri="{BB962C8B-B14F-4D97-AF65-F5344CB8AC3E}">
        <p14:creationId xmlns:p14="http://schemas.microsoft.com/office/powerpoint/2010/main" val="2016232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EE8266-9C15-4EA5-A028-145DB52B1750}"/>
              </a:ext>
            </a:extLst>
          </p:cNvPr>
          <p:cNvSpPr>
            <a:spLocks noGrp="1"/>
          </p:cNvSpPr>
          <p:nvPr>
            <p:ph type="title"/>
          </p:nvPr>
        </p:nvSpPr>
        <p:spPr>
          <a:xfrm>
            <a:off x="899592" y="274638"/>
            <a:ext cx="7992888" cy="562074"/>
          </a:xfrm>
        </p:spPr>
        <p:txBody>
          <a:bodyPr wrap="square" anchor="b">
            <a:normAutofit/>
          </a:bodyPr>
          <a:lstStyle/>
          <a:p>
            <a:r>
              <a:rPr kumimoji="1" lang="en-US" altLang="ja-JP" dirty="0"/>
              <a:t>2. Syntax binding for XBRL</a:t>
            </a:r>
            <a:endParaRPr kumimoji="1" lang="ja-JP" altLang="en-US" dirty="0"/>
          </a:p>
        </p:txBody>
      </p:sp>
      <p:graphicFrame>
        <p:nvGraphicFramePr>
          <p:cNvPr id="7" name="コンテンツ プレースホルダー 2">
            <a:extLst>
              <a:ext uri="{FF2B5EF4-FFF2-40B4-BE49-F238E27FC236}">
                <a16:creationId xmlns:a16="http://schemas.microsoft.com/office/drawing/2014/main" id="{EFEFB27C-9CAC-4382-9115-F1F830B847EE}"/>
              </a:ext>
            </a:extLst>
          </p:cNvPr>
          <p:cNvGraphicFramePr>
            <a:graphicFrameLocks noGrp="1"/>
          </p:cNvGraphicFramePr>
          <p:nvPr>
            <p:ph idx="1"/>
            <p:extLst>
              <p:ext uri="{D42A27DB-BD31-4B8C-83A1-F6EECF244321}">
                <p14:modId xmlns:p14="http://schemas.microsoft.com/office/powerpoint/2010/main" val="241608456"/>
              </p:ext>
            </p:extLst>
          </p:nvPr>
        </p:nvGraphicFramePr>
        <p:xfrm>
          <a:off x="899592" y="1052736"/>
          <a:ext cx="7992888"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2442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BC3BB6-060F-6541-BC86-C87AC9A4993B}"/>
              </a:ext>
            </a:extLst>
          </p:cNvPr>
          <p:cNvSpPr>
            <a:spLocks noGrp="1"/>
          </p:cNvSpPr>
          <p:nvPr>
            <p:ph type="title"/>
          </p:nvPr>
        </p:nvSpPr>
        <p:spPr/>
        <p:txBody>
          <a:bodyPr/>
          <a:lstStyle/>
          <a:p>
            <a:r>
              <a:rPr lang="en-US" altLang="ja-JP" sz="2400" dirty="0"/>
              <a:t>Syntax binding for XBRL taxonomy</a:t>
            </a:r>
            <a:br>
              <a:rPr lang="en-US" altLang="ja-JP" sz="2400" dirty="0"/>
            </a:br>
            <a:r>
              <a:rPr lang="en-US" altLang="ja-JP" dirty="0"/>
              <a:t>Common data element group</a:t>
            </a:r>
            <a:endParaRPr kumimoji="1" lang="ja-JP" altLang="en-US"/>
          </a:p>
        </p:txBody>
      </p:sp>
      <p:sp>
        <p:nvSpPr>
          <p:cNvPr id="5" name="Rectangle 1">
            <a:extLst>
              <a:ext uri="{FF2B5EF4-FFF2-40B4-BE49-F238E27FC236}">
                <a16:creationId xmlns:a16="http://schemas.microsoft.com/office/drawing/2014/main" id="{3A886E6D-3C4A-1249-AADA-D61D5AF7B537}"/>
              </a:ext>
            </a:extLst>
          </p:cNvPr>
          <p:cNvSpPr>
            <a:spLocks noChangeArrowheads="1"/>
          </p:cNvSpPr>
          <p:nvPr/>
        </p:nvSpPr>
        <p:spPr bwMode="auto">
          <a:xfrm>
            <a:off x="2249742" y="904913"/>
            <a:ext cx="46445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b="1" i="0" u="none" strike="noStrike" cap="none" normalizeH="0" baseline="0">
                <a:ln>
                  <a:noFill/>
                </a:ln>
                <a:solidFill>
                  <a:schemeClr val="tx1"/>
                </a:solidFill>
                <a:effectLst/>
                <a:latin typeface="Arial" panose="020B0604020202020204" pitchFamily="34" charset="0"/>
                <a:ea typeface="Cambria" panose="02040503050406030204" pitchFamily="18" charset="0"/>
                <a:cs typeface="ＭＳ Ｐゴシック" panose="020B0600070205080204" pitchFamily="34" charset="-128"/>
              </a:rPr>
              <a:t>Table A. 1 - Data elements of Address</a:t>
            </a:r>
            <a:endParaRPr kumimoji="0" lang="ja-JP" altLang="ja-JP" sz="4000" b="0" i="0" u="none" strike="noStrike" cap="none" normalizeH="0" baseline="0">
              <a:ln>
                <a:noFill/>
              </a:ln>
              <a:solidFill>
                <a:schemeClr val="tx1"/>
              </a:solidFill>
              <a:effectLst/>
              <a:latin typeface="Arial" panose="020B0604020202020204" pitchFamily="34" charset="0"/>
            </a:endParaRPr>
          </a:p>
        </p:txBody>
      </p:sp>
      <p:graphicFrame>
        <p:nvGraphicFramePr>
          <p:cNvPr id="11" name="表 10">
            <a:extLst>
              <a:ext uri="{FF2B5EF4-FFF2-40B4-BE49-F238E27FC236}">
                <a16:creationId xmlns:a16="http://schemas.microsoft.com/office/drawing/2014/main" id="{97805DDB-4BEF-AF46-8F59-9A35380BC1E2}"/>
              </a:ext>
            </a:extLst>
          </p:cNvPr>
          <p:cNvGraphicFramePr>
            <a:graphicFrameLocks noGrp="1"/>
          </p:cNvGraphicFramePr>
          <p:nvPr>
            <p:extLst>
              <p:ext uri="{D42A27DB-BD31-4B8C-83A1-F6EECF244321}">
                <p14:modId xmlns:p14="http://schemas.microsoft.com/office/powerpoint/2010/main" val="1564181318"/>
              </p:ext>
            </p:extLst>
          </p:nvPr>
        </p:nvGraphicFramePr>
        <p:xfrm>
          <a:off x="323528" y="1274246"/>
          <a:ext cx="8568952" cy="5309116"/>
        </p:xfrm>
        <a:graphic>
          <a:graphicData uri="http://schemas.openxmlformats.org/drawingml/2006/table">
            <a:tbl>
              <a:tblPr>
                <a:tableStyleId>{5C22544A-7EE6-4342-B048-85BDC9FD1C3A}</a:tableStyleId>
              </a:tblPr>
              <a:tblGrid>
                <a:gridCol w="488430">
                  <a:extLst>
                    <a:ext uri="{9D8B030D-6E8A-4147-A177-3AD203B41FA5}">
                      <a16:colId xmlns:a16="http://schemas.microsoft.com/office/drawing/2014/main" val="107121661"/>
                    </a:ext>
                  </a:extLst>
                </a:gridCol>
                <a:gridCol w="1496139">
                  <a:extLst>
                    <a:ext uri="{9D8B030D-6E8A-4147-A177-3AD203B41FA5}">
                      <a16:colId xmlns:a16="http://schemas.microsoft.com/office/drawing/2014/main" val="2558810746"/>
                    </a:ext>
                  </a:extLst>
                </a:gridCol>
                <a:gridCol w="990571">
                  <a:extLst>
                    <a:ext uri="{9D8B030D-6E8A-4147-A177-3AD203B41FA5}">
                      <a16:colId xmlns:a16="http://schemas.microsoft.com/office/drawing/2014/main" val="336626233"/>
                    </a:ext>
                  </a:extLst>
                </a:gridCol>
                <a:gridCol w="4983702">
                  <a:extLst>
                    <a:ext uri="{9D8B030D-6E8A-4147-A177-3AD203B41FA5}">
                      <a16:colId xmlns:a16="http://schemas.microsoft.com/office/drawing/2014/main" val="3336829663"/>
                    </a:ext>
                  </a:extLst>
                </a:gridCol>
                <a:gridCol w="610110">
                  <a:extLst>
                    <a:ext uri="{9D8B030D-6E8A-4147-A177-3AD203B41FA5}">
                      <a16:colId xmlns:a16="http://schemas.microsoft.com/office/drawing/2014/main" val="720866596"/>
                    </a:ext>
                  </a:extLst>
                </a:gridCol>
              </a:tblGrid>
              <a:tr h="945713">
                <a:tc>
                  <a:txBody>
                    <a:bodyPr/>
                    <a:lstStyle/>
                    <a:p>
                      <a:pPr algn="ctr">
                        <a:lnSpc>
                          <a:spcPct val="100000"/>
                        </a:lnSpc>
                        <a:spcBef>
                          <a:spcPts val="300"/>
                        </a:spcBef>
                        <a:spcAft>
                          <a:spcPts val="300"/>
                        </a:spcAft>
                      </a:pPr>
                      <a:r>
                        <a:rPr lang="en-GB" sz="1800" dirty="0">
                          <a:effectLst/>
                        </a:rPr>
                        <a:t>No</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GB" sz="1800" dirty="0">
                          <a:effectLst/>
                        </a:rPr>
                        <a:t>Data element name</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GB" sz="1600" dirty="0">
                          <a:effectLst/>
                        </a:rPr>
                        <a:t>Semantic data type</a:t>
                      </a:r>
                      <a:endParaRPr lang="ja-JP" sz="16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GB" sz="1800" dirty="0">
                          <a:effectLst/>
                        </a:rPr>
                        <a:t>Description</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GB" sz="1600" dirty="0">
                          <a:effectLst/>
                        </a:rPr>
                        <a:t>M/O/C</a:t>
                      </a:r>
                      <a:endParaRPr lang="ja-JP" sz="1600">
                        <a:effectLst/>
                        <a:latin typeface="Cambria" panose="02040503050406030204" pitchFamily="18" charset="0"/>
                        <a:ea typeface="ＭＳ 明朝" panose="02020609040205080304" pitchFamily="49"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46803656"/>
                  </a:ext>
                </a:extLst>
              </a:tr>
              <a:tr h="631070">
                <a:tc>
                  <a:txBody>
                    <a:bodyPr/>
                    <a:lstStyle/>
                    <a:p>
                      <a:pPr algn="ctr">
                        <a:lnSpc>
                          <a:spcPct val="100000"/>
                        </a:lnSpc>
                        <a:spcBef>
                          <a:spcPts val="300"/>
                        </a:spcBef>
                        <a:spcAft>
                          <a:spcPts val="300"/>
                        </a:spcAft>
                      </a:pPr>
                      <a:r>
                        <a:rPr lang="en-GB" sz="1800" dirty="0">
                          <a:effectLst/>
                        </a:rPr>
                        <a:t>1</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Bef>
                          <a:spcPts val="300"/>
                        </a:spcBef>
                        <a:spcAft>
                          <a:spcPts val="300"/>
                        </a:spcAft>
                      </a:pPr>
                      <a:r>
                        <a:rPr lang="en-GB" sz="1800" dirty="0">
                          <a:effectLst/>
                        </a:rPr>
                        <a:t>Street Address1</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Bef>
                          <a:spcPts val="300"/>
                        </a:spcBef>
                        <a:spcAft>
                          <a:spcPts val="300"/>
                        </a:spcAft>
                      </a:pPr>
                      <a:r>
                        <a:rPr lang="en-GB" sz="1800" dirty="0">
                          <a:effectLst/>
                        </a:rPr>
                        <a:t>Text</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just">
                        <a:lnSpc>
                          <a:spcPct val="100000"/>
                        </a:lnSpc>
                        <a:spcBef>
                          <a:spcPts val="300"/>
                        </a:spcBef>
                        <a:spcAft>
                          <a:spcPts val="300"/>
                        </a:spcAft>
                      </a:pPr>
                      <a:r>
                        <a:rPr lang="en-GB" sz="1800" dirty="0">
                          <a:effectLst/>
                        </a:rPr>
                        <a:t>Line 1 of the party's street address.</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300"/>
                        </a:spcBef>
                        <a:spcAft>
                          <a:spcPts val="300"/>
                        </a:spcAft>
                      </a:pPr>
                      <a:r>
                        <a:rPr lang="en-GB" sz="1800" dirty="0">
                          <a:effectLst/>
                        </a:rPr>
                        <a:t>M</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86370612"/>
                  </a:ext>
                </a:extLst>
              </a:tr>
              <a:tr h="631070">
                <a:tc>
                  <a:txBody>
                    <a:bodyPr/>
                    <a:lstStyle/>
                    <a:p>
                      <a:pPr algn="ctr">
                        <a:lnSpc>
                          <a:spcPct val="100000"/>
                        </a:lnSpc>
                        <a:spcBef>
                          <a:spcPts val="300"/>
                        </a:spcBef>
                        <a:spcAft>
                          <a:spcPts val="300"/>
                        </a:spcAft>
                      </a:pPr>
                      <a:r>
                        <a:rPr lang="en-GB" sz="1800">
                          <a:effectLst/>
                        </a:rPr>
                        <a:t>2</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Bef>
                          <a:spcPts val="300"/>
                        </a:spcBef>
                        <a:spcAft>
                          <a:spcPts val="300"/>
                        </a:spcAft>
                      </a:pPr>
                      <a:r>
                        <a:rPr lang="en-GB" sz="1800" dirty="0">
                          <a:effectLst/>
                        </a:rPr>
                        <a:t>Street Address2</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Bef>
                          <a:spcPts val="300"/>
                        </a:spcBef>
                        <a:spcAft>
                          <a:spcPts val="300"/>
                        </a:spcAft>
                      </a:pPr>
                      <a:r>
                        <a:rPr lang="en-GB" sz="1800" dirty="0">
                          <a:effectLst/>
                        </a:rPr>
                        <a:t>Text</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Bef>
                          <a:spcPts val="300"/>
                        </a:spcBef>
                        <a:spcAft>
                          <a:spcPts val="300"/>
                        </a:spcAft>
                      </a:pPr>
                      <a:r>
                        <a:rPr lang="en-GB" sz="1800" dirty="0">
                          <a:effectLst/>
                        </a:rPr>
                        <a:t>Line 2 of the party’s street address.</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300"/>
                        </a:spcBef>
                        <a:spcAft>
                          <a:spcPts val="300"/>
                        </a:spcAft>
                      </a:pPr>
                      <a:r>
                        <a:rPr lang="en-GB" sz="1800" dirty="0">
                          <a:effectLst/>
                        </a:rPr>
                        <a:t>M</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4304285"/>
                  </a:ext>
                </a:extLst>
              </a:tr>
              <a:tr h="341599">
                <a:tc>
                  <a:txBody>
                    <a:bodyPr/>
                    <a:lstStyle/>
                    <a:p>
                      <a:pPr algn="ctr">
                        <a:lnSpc>
                          <a:spcPct val="100000"/>
                        </a:lnSpc>
                        <a:spcBef>
                          <a:spcPts val="300"/>
                        </a:spcBef>
                        <a:spcAft>
                          <a:spcPts val="300"/>
                        </a:spcAft>
                      </a:pPr>
                      <a:r>
                        <a:rPr lang="en-GB" sz="1800" dirty="0">
                          <a:effectLst/>
                        </a:rPr>
                        <a:t>3</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Bef>
                          <a:spcPts val="300"/>
                        </a:spcBef>
                        <a:spcAft>
                          <a:spcPts val="300"/>
                        </a:spcAft>
                      </a:pPr>
                      <a:r>
                        <a:rPr lang="en-GB" sz="1800" dirty="0">
                          <a:effectLst/>
                        </a:rPr>
                        <a:t>City</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Bef>
                          <a:spcPts val="300"/>
                        </a:spcBef>
                        <a:spcAft>
                          <a:spcPts val="300"/>
                        </a:spcAft>
                      </a:pPr>
                      <a:r>
                        <a:rPr lang="en-GB" sz="1800">
                          <a:effectLst/>
                        </a:rPr>
                        <a:t>Text</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150"/>
                        </a:lnSpc>
                        <a:spcBef>
                          <a:spcPts val="300"/>
                        </a:spcBef>
                        <a:spcAft>
                          <a:spcPts val="300"/>
                        </a:spcAft>
                      </a:pPr>
                      <a:r>
                        <a:rPr lang="en-GB" sz="1800" dirty="0">
                          <a:effectLst/>
                        </a:rPr>
                        <a:t>The city where the party is located.</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300"/>
                        </a:spcBef>
                        <a:spcAft>
                          <a:spcPts val="300"/>
                        </a:spcAft>
                      </a:pPr>
                      <a:r>
                        <a:rPr lang="en-GB" sz="1800" dirty="0">
                          <a:effectLst/>
                        </a:rPr>
                        <a:t>M</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2188819"/>
                  </a:ext>
                </a:extLst>
              </a:tr>
              <a:tr h="1222466">
                <a:tc>
                  <a:txBody>
                    <a:bodyPr/>
                    <a:lstStyle/>
                    <a:p>
                      <a:pPr algn="ctr">
                        <a:lnSpc>
                          <a:spcPct val="100000"/>
                        </a:lnSpc>
                        <a:spcBef>
                          <a:spcPts val="300"/>
                        </a:spcBef>
                        <a:spcAft>
                          <a:spcPts val="300"/>
                        </a:spcAft>
                      </a:pPr>
                      <a:r>
                        <a:rPr lang="en-GB" sz="1800" dirty="0">
                          <a:effectLst/>
                        </a:rPr>
                        <a:t>4</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Bef>
                          <a:spcPts val="300"/>
                        </a:spcBef>
                        <a:spcAft>
                          <a:spcPts val="300"/>
                        </a:spcAft>
                      </a:pPr>
                      <a:r>
                        <a:rPr lang="en-GB" sz="1800" dirty="0">
                          <a:effectLst/>
                        </a:rPr>
                        <a:t>State Province</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Bef>
                          <a:spcPts val="300"/>
                        </a:spcBef>
                        <a:spcAft>
                          <a:spcPts val="300"/>
                        </a:spcAft>
                      </a:pPr>
                      <a:r>
                        <a:rPr lang="en-GB" sz="1800" dirty="0">
                          <a:effectLst/>
                        </a:rPr>
                        <a:t>Code</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Bef>
                          <a:spcPts val="300"/>
                        </a:spcBef>
                        <a:spcAft>
                          <a:spcPts val="300"/>
                        </a:spcAft>
                      </a:pPr>
                      <a:r>
                        <a:rPr lang="en-GB" sz="1800" dirty="0">
                          <a:effectLst/>
                        </a:rPr>
                        <a:t>The state or province where the customer is located. "State Province" may not be reported when "Postal Code" is reported. </a:t>
                      </a:r>
                    </a:p>
                    <a:p>
                      <a:pPr algn="just">
                        <a:lnSpc>
                          <a:spcPct val="100000"/>
                        </a:lnSpc>
                        <a:spcBef>
                          <a:spcPts val="300"/>
                        </a:spcBef>
                        <a:spcAft>
                          <a:spcPts val="300"/>
                        </a:spcAft>
                      </a:pPr>
                      <a:r>
                        <a:rPr lang="en-US" sz="1800" dirty="0">
                          <a:effectLst/>
                        </a:rPr>
                        <a:t>Recommend ISO 3166-2.</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300"/>
                        </a:spcBef>
                        <a:spcAft>
                          <a:spcPts val="300"/>
                        </a:spcAft>
                      </a:pPr>
                      <a:r>
                        <a:rPr lang="en-GB" sz="1800" dirty="0">
                          <a:effectLst/>
                        </a:rPr>
                        <a:t>C</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861022"/>
                  </a:ext>
                </a:extLst>
              </a:tr>
              <a:tr h="341599">
                <a:tc>
                  <a:txBody>
                    <a:bodyPr/>
                    <a:lstStyle/>
                    <a:p>
                      <a:pPr algn="ctr">
                        <a:lnSpc>
                          <a:spcPct val="100000"/>
                        </a:lnSpc>
                        <a:spcBef>
                          <a:spcPts val="300"/>
                        </a:spcBef>
                        <a:spcAft>
                          <a:spcPts val="300"/>
                        </a:spcAft>
                      </a:pPr>
                      <a:r>
                        <a:rPr lang="en-GB" sz="1800" dirty="0">
                          <a:effectLst/>
                        </a:rPr>
                        <a:t>5</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Bef>
                          <a:spcPts val="300"/>
                        </a:spcBef>
                        <a:spcAft>
                          <a:spcPts val="300"/>
                        </a:spcAft>
                      </a:pPr>
                      <a:r>
                        <a:rPr lang="en-GB" sz="1800">
                          <a:effectLst/>
                        </a:rPr>
                        <a:t>Postal Code</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Bef>
                          <a:spcPts val="300"/>
                        </a:spcBef>
                        <a:spcAft>
                          <a:spcPts val="300"/>
                        </a:spcAft>
                      </a:pPr>
                      <a:r>
                        <a:rPr lang="en-GB" sz="1800" dirty="0">
                          <a:effectLst/>
                        </a:rPr>
                        <a:t>Code</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150"/>
                        </a:lnSpc>
                        <a:spcBef>
                          <a:spcPts val="300"/>
                        </a:spcBef>
                        <a:spcAft>
                          <a:spcPts val="300"/>
                        </a:spcAft>
                      </a:pPr>
                      <a:r>
                        <a:rPr lang="en-GB" sz="1800" dirty="0">
                          <a:effectLst/>
                        </a:rPr>
                        <a:t>The postal code where the customer is located.</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300"/>
                        </a:spcBef>
                        <a:spcAft>
                          <a:spcPts val="300"/>
                        </a:spcAft>
                      </a:pPr>
                      <a:r>
                        <a:rPr lang="en-GB" sz="1800" dirty="0">
                          <a:effectLst/>
                        </a:rPr>
                        <a:t>M</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0325685"/>
                  </a:ext>
                </a:extLst>
              </a:tr>
              <a:tr h="341599">
                <a:tc>
                  <a:txBody>
                    <a:bodyPr/>
                    <a:lstStyle/>
                    <a:p>
                      <a:pPr algn="ctr">
                        <a:lnSpc>
                          <a:spcPct val="100000"/>
                        </a:lnSpc>
                        <a:spcBef>
                          <a:spcPts val="300"/>
                        </a:spcBef>
                        <a:spcAft>
                          <a:spcPts val="300"/>
                        </a:spcAft>
                      </a:pPr>
                      <a:r>
                        <a:rPr lang="en-GB" sz="1800" dirty="0">
                          <a:effectLst/>
                        </a:rPr>
                        <a:t>6</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Bef>
                          <a:spcPts val="300"/>
                        </a:spcBef>
                        <a:spcAft>
                          <a:spcPts val="300"/>
                        </a:spcAft>
                      </a:pPr>
                      <a:r>
                        <a:rPr lang="en-GB" sz="1800">
                          <a:effectLst/>
                        </a:rPr>
                        <a:t>Country</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Bef>
                          <a:spcPts val="300"/>
                        </a:spcBef>
                        <a:spcAft>
                          <a:spcPts val="300"/>
                        </a:spcAft>
                      </a:pPr>
                      <a:r>
                        <a:rPr lang="en-GB" sz="1800" dirty="0">
                          <a:effectLst/>
                        </a:rPr>
                        <a:t>Code</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ts val="1150"/>
                        </a:lnSpc>
                        <a:spcBef>
                          <a:spcPts val="300"/>
                        </a:spcBef>
                        <a:spcAft>
                          <a:spcPts val="300"/>
                        </a:spcAft>
                      </a:pPr>
                      <a:r>
                        <a:rPr lang="en-GB" sz="1800" dirty="0">
                          <a:effectLst/>
                        </a:rPr>
                        <a:t>The country code where the customer is located.</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Bef>
                          <a:spcPts val="300"/>
                        </a:spcBef>
                        <a:spcAft>
                          <a:spcPts val="300"/>
                        </a:spcAft>
                      </a:pPr>
                      <a:r>
                        <a:rPr lang="en-GB" sz="1800" dirty="0">
                          <a:effectLst/>
                        </a:rPr>
                        <a:t>M</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4921137"/>
                  </a:ext>
                </a:extLst>
              </a:tr>
              <a:tr h="854000">
                <a:tc gridSpan="5">
                  <a:txBody>
                    <a:bodyPr/>
                    <a:lstStyle/>
                    <a:p>
                      <a:pPr algn="just">
                        <a:lnSpc>
                          <a:spcPct val="100000"/>
                        </a:lnSpc>
                        <a:spcBef>
                          <a:spcPts val="300"/>
                        </a:spcBef>
                        <a:spcAft>
                          <a:spcPts val="300"/>
                        </a:spcAft>
                      </a:pPr>
                      <a:r>
                        <a:rPr lang="en-GB" sz="1800" dirty="0">
                          <a:effectLst/>
                        </a:rPr>
                        <a:t>Key</a:t>
                      </a:r>
                      <a:endParaRPr lang="ja-JP" sz="1800">
                        <a:effectLst/>
                      </a:endParaRPr>
                    </a:p>
                    <a:p>
                      <a:pPr algn="just">
                        <a:lnSpc>
                          <a:spcPct val="100000"/>
                        </a:lnSpc>
                        <a:spcBef>
                          <a:spcPts val="300"/>
                        </a:spcBef>
                        <a:spcAft>
                          <a:spcPts val="300"/>
                        </a:spcAft>
                      </a:pPr>
                      <a:r>
                        <a:rPr lang="en-GB" sz="1800" dirty="0">
                          <a:effectLst/>
                        </a:rPr>
                        <a:t>M/O/C: The data element is mandatory (M) or optional (O) or conditional (C)</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659223941"/>
                  </a:ext>
                </a:extLst>
              </a:tr>
            </a:tbl>
          </a:graphicData>
        </a:graphic>
      </p:graphicFrame>
    </p:spTree>
    <p:extLst>
      <p:ext uri="{BB962C8B-B14F-4D97-AF65-F5344CB8AC3E}">
        <p14:creationId xmlns:p14="http://schemas.microsoft.com/office/powerpoint/2010/main" val="828883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69A424-E85E-8240-9662-6CFE70B61C0D}"/>
              </a:ext>
            </a:extLst>
          </p:cNvPr>
          <p:cNvSpPr>
            <a:spLocks noGrp="1"/>
          </p:cNvSpPr>
          <p:nvPr>
            <p:ph type="title"/>
          </p:nvPr>
        </p:nvSpPr>
        <p:spPr/>
        <p:txBody>
          <a:bodyPr/>
          <a:lstStyle/>
          <a:p>
            <a:r>
              <a:rPr lang="en-US" altLang="ja-JP" sz="2400" dirty="0"/>
              <a:t>Syntax binding for XBRL taxonomy (contd.)</a:t>
            </a:r>
            <a:br>
              <a:rPr lang="en-US" altLang="ja-JP" sz="2400" dirty="0"/>
            </a:br>
            <a:r>
              <a:rPr lang="en-US" altLang="ja-JP" dirty="0"/>
              <a:t>Syntax binding for XBRL taxonomy</a:t>
            </a:r>
            <a:endParaRPr kumimoji="1" lang="ja-JP" altLang="en-US"/>
          </a:p>
        </p:txBody>
      </p:sp>
      <p:graphicFrame>
        <p:nvGraphicFramePr>
          <p:cNvPr id="4" name="表 3">
            <a:extLst>
              <a:ext uri="{FF2B5EF4-FFF2-40B4-BE49-F238E27FC236}">
                <a16:creationId xmlns:a16="http://schemas.microsoft.com/office/drawing/2014/main" id="{62A410AB-7F22-2E48-9D13-9FF9282740DE}"/>
              </a:ext>
            </a:extLst>
          </p:cNvPr>
          <p:cNvGraphicFramePr>
            <a:graphicFrameLocks noGrp="1"/>
          </p:cNvGraphicFramePr>
          <p:nvPr>
            <p:extLst>
              <p:ext uri="{D42A27DB-BD31-4B8C-83A1-F6EECF244321}">
                <p14:modId xmlns:p14="http://schemas.microsoft.com/office/powerpoint/2010/main" val="3265611536"/>
              </p:ext>
            </p:extLst>
          </p:nvPr>
        </p:nvGraphicFramePr>
        <p:xfrm>
          <a:off x="395536" y="1597445"/>
          <a:ext cx="8496944" cy="3847774"/>
        </p:xfrm>
        <a:graphic>
          <a:graphicData uri="http://schemas.openxmlformats.org/drawingml/2006/table">
            <a:tbl>
              <a:tblPr firstRow="1">
                <a:tableStyleId>{7E9639D4-E3E2-4D34-9284-5A2195B3D0D7}</a:tableStyleId>
              </a:tblPr>
              <a:tblGrid>
                <a:gridCol w="377264">
                  <a:extLst>
                    <a:ext uri="{9D8B030D-6E8A-4147-A177-3AD203B41FA5}">
                      <a16:colId xmlns:a16="http://schemas.microsoft.com/office/drawing/2014/main" val="3931012139"/>
                    </a:ext>
                  </a:extLst>
                </a:gridCol>
                <a:gridCol w="2202408">
                  <a:extLst>
                    <a:ext uri="{9D8B030D-6E8A-4147-A177-3AD203B41FA5}">
                      <a16:colId xmlns:a16="http://schemas.microsoft.com/office/drawing/2014/main" val="1060653802"/>
                    </a:ext>
                  </a:extLst>
                </a:gridCol>
                <a:gridCol w="5917272">
                  <a:extLst>
                    <a:ext uri="{9D8B030D-6E8A-4147-A177-3AD203B41FA5}">
                      <a16:colId xmlns:a16="http://schemas.microsoft.com/office/drawing/2014/main" val="3714769471"/>
                    </a:ext>
                  </a:extLst>
                </a:gridCol>
              </a:tblGrid>
              <a:tr h="549682">
                <a:tc>
                  <a:txBody>
                    <a:bodyPr/>
                    <a:lstStyle/>
                    <a:p>
                      <a:pPr algn="ctr">
                        <a:lnSpc>
                          <a:spcPct val="100000"/>
                        </a:lnSpc>
                        <a:spcBef>
                          <a:spcPts val="300"/>
                        </a:spcBef>
                        <a:spcAft>
                          <a:spcPts val="300"/>
                        </a:spcAft>
                      </a:pPr>
                      <a:r>
                        <a:rPr lang="en-GB" sz="1800" dirty="0">
                          <a:solidFill>
                            <a:schemeClr val="tx1"/>
                          </a:solidFill>
                          <a:effectLst/>
                        </a:rPr>
                        <a:t>No</a:t>
                      </a:r>
                      <a:endParaRPr lang="ja-JP" sz="1800">
                        <a:solidFill>
                          <a:schemeClr val="tx1"/>
                        </a:solidFill>
                        <a:effectLst/>
                        <a:latin typeface="Cambria" panose="02040503050406030204" pitchFamily="18" charset="0"/>
                        <a:ea typeface="ＭＳ 明朝" panose="02020609040205080304" pitchFamily="49"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GB" sz="1800" dirty="0">
                          <a:solidFill>
                            <a:schemeClr val="tx1"/>
                          </a:solidFill>
                          <a:effectLst/>
                        </a:rPr>
                        <a:t>Data element name</a:t>
                      </a:r>
                      <a:endParaRPr lang="ja-JP" sz="1800">
                        <a:solidFill>
                          <a:schemeClr val="tx1"/>
                        </a:solidFill>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0"/>
                        </a:spcBef>
                        <a:spcAft>
                          <a:spcPts val="300"/>
                        </a:spcAft>
                      </a:pPr>
                      <a:r>
                        <a:rPr lang="en-GB" sz="1800" dirty="0">
                          <a:solidFill>
                            <a:schemeClr val="tx1"/>
                          </a:solidFill>
                          <a:effectLst/>
                        </a:rPr>
                        <a:t>XBRL</a:t>
                      </a:r>
                      <a:endParaRPr lang="ja-JP" sz="1800">
                        <a:solidFill>
                          <a:schemeClr val="tx1"/>
                        </a:solidFill>
                        <a:effectLst/>
                        <a:latin typeface="Cambria" panose="02040503050406030204" pitchFamily="18" charset="0"/>
                        <a:ea typeface="ＭＳ 明朝" panose="02020609040205080304" pitchFamily="49" charset="-128"/>
                        <a:cs typeface="Cambria"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61760970"/>
                  </a:ext>
                </a:extLst>
              </a:tr>
              <a:tr h="549682">
                <a:tc>
                  <a:txBody>
                    <a:bodyPr/>
                    <a:lstStyle/>
                    <a:p>
                      <a:pPr algn="ctr">
                        <a:lnSpc>
                          <a:spcPts val="1150"/>
                        </a:lnSpc>
                        <a:spcBef>
                          <a:spcPts val="300"/>
                        </a:spcBef>
                        <a:spcAft>
                          <a:spcPts val="300"/>
                        </a:spcAft>
                      </a:pPr>
                      <a:r>
                        <a:rPr lang="en-GB" sz="1800" dirty="0">
                          <a:effectLst/>
                        </a:rPr>
                        <a:t>1</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Bef>
                          <a:spcPts val="300"/>
                        </a:spcBef>
                        <a:spcAft>
                          <a:spcPts val="300"/>
                        </a:spcAft>
                      </a:pPr>
                      <a:r>
                        <a:rPr lang="en-GB" sz="1800" dirty="0">
                          <a:effectLst/>
                        </a:rPr>
                        <a:t>Street Address1</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1150"/>
                        </a:lnSpc>
                        <a:spcBef>
                          <a:spcPts val="300"/>
                        </a:spcBef>
                        <a:spcAft>
                          <a:spcPts val="300"/>
                        </a:spcAft>
                      </a:pPr>
                      <a:r>
                        <a:rPr lang="en-GB" sz="1800" dirty="0">
                          <a:effectLst/>
                        </a:rPr>
                        <a:t>gl-bus:identifierStreet</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0191771"/>
                  </a:ext>
                </a:extLst>
              </a:tr>
              <a:tr h="549682">
                <a:tc>
                  <a:txBody>
                    <a:bodyPr/>
                    <a:lstStyle/>
                    <a:p>
                      <a:pPr algn="ctr">
                        <a:lnSpc>
                          <a:spcPts val="1150"/>
                        </a:lnSpc>
                        <a:spcBef>
                          <a:spcPts val="300"/>
                        </a:spcBef>
                        <a:spcAft>
                          <a:spcPts val="300"/>
                        </a:spcAft>
                      </a:pPr>
                      <a:r>
                        <a:rPr lang="en-GB" sz="1800" dirty="0">
                          <a:effectLst/>
                        </a:rPr>
                        <a:t>2</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1150"/>
                        </a:lnSpc>
                        <a:spcBef>
                          <a:spcPts val="300"/>
                        </a:spcBef>
                        <a:spcAft>
                          <a:spcPts val="300"/>
                        </a:spcAft>
                      </a:pPr>
                      <a:r>
                        <a:rPr lang="en-GB" sz="1800">
                          <a:effectLst/>
                        </a:rPr>
                        <a:t>Street Address2</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1150"/>
                        </a:lnSpc>
                        <a:spcBef>
                          <a:spcPts val="300"/>
                        </a:spcBef>
                        <a:spcAft>
                          <a:spcPts val="300"/>
                        </a:spcAft>
                      </a:pPr>
                      <a:r>
                        <a:rPr lang="en-GB" sz="1800" dirty="0">
                          <a:effectLst/>
                        </a:rPr>
                        <a:t>gl-bus:identifierAddressStreet2</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4131652"/>
                  </a:ext>
                </a:extLst>
              </a:tr>
              <a:tr h="549682">
                <a:tc>
                  <a:txBody>
                    <a:bodyPr/>
                    <a:lstStyle/>
                    <a:p>
                      <a:pPr algn="ctr">
                        <a:lnSpc>
                          <a:spcPts val="1150"/>
                        </a:lnSpc>
                        <a:spcBef>
                          <a:spcPts val="300"/>
                        </a:spcBef>
                        <a:spcAft>
                          <a:spcPts val="300"/>
                        </a:spcAft>
                      </a:pPr>
                      <a:r>
                        <a:rPr lang="en-GB" sz="1800" dirty="0">
                          <a:effectLst/>
                        </a:rPr>
                        <a:t>3</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1150"/>
                        </a:lnSpc>
                        <a:spcBef>
                          <a:spcPts val="300"/>
                        </a:spcBef>
                        <a:spcAft>
                          <a:spcPts val="300"/>
                        </a:spcAft>
                      </a:pPr>
                      <a:r>
                        <a:rPr lang="en-GB" sz="1800">
                          <a:effectLst/>
                        </a:rPr>
                        <a:t>City</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1150"/>
                        </a:lnSpc>
                        <a:spcBef>
                          <a:spcPts val="300"/>
                        </a:spcBef>
                        <a:spcAft>
                          <a:spcPts val="300"/>
                        </a:spcAft>
                      </a:pPr>
                      <a:r>
                        <a:rPr lang="en-GB" sz="1800" dirty="0" err="1">
                          <a:effectLst/>
                        </a:rPr>
                        <a:t>gl-bus:identifierCity</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4200003"/>
                  </a:ext>
                </a:extLst>
              </a:tr>
              <a:tr h="549682">
                <a:tc>
                  <a:txBody>
                    <a:bodyPr/>
                    <a:lstStyle/>
                    <a:p>
                      <a:pPr algn="ctr">
                        <a:lnSpc>
                          <a:spcPts val="1150"/>
                        </a:lnSpc>
                        <a:spcBef>
                          <a:spcPts val="300"/>
                        </a:spcBef>
                        <a:spcAft>
                          <a:spcPts val="300"/>
                        </a:spcAft>
                      </a:pPr>
                      <a:r>
                        <a:rPr lang="en-GB" sz="1800" dirty="0">
                          <a:effectLst/>
                        </a:rPr>
                        <a:t>4</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1150"/>
                        </a:lnSpc>
                        <a:spcBef>
                          <a:spcPts val="300"/>
                        </a:spcBef>
                        <a:spcAft>
                          <a:spcPts val="300"/>
                        </a:spcAft>
                      </a:pPr>
                      <a:r>
                        <a:rPr lang="en-GB" sz="1800">
                          <a:effectLst/>
                        </a:rPr>
                        <a:t>State Province</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1150"/>
                        </a:lnSpc>
                        <a:spcBef>
                          <a:spcPts val="300"/>
                        </a:spcBef>
                        <a:spcAft>
                          <a:spcPts val="300"/>
                        </a:spcAft>
                      </a:pPr>
                      <a:r>
                        <a:rPr lang="en-GB" sz="1800" dirty="0" err="1">
                          <a:effectLst/>
                        </a:rPr>
                        <a:t>gl-bus:identifierStateOrProvince</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9602114"/>
                  </a:ext>
                </a:extLst>
              </a:tr>
              <a:tr h="549682">
                <a:tc>
                  <a:txBody>
                    <a:bodyPr/>
                    <a:lstStyle/>
                    <a:p>
                      <a:pPr algn="ctr">
                        <a:lnSpc>
                          <a:spcPts val="1150"/>
                        </a:lnSpc>
                        <a:spcBef>
                          <a:spcPts val="300"/>
                        </a:spcBef>
                        <a:spcAft>
                          <a:spcPts val="300"/>
                        </a:spcAft>
                      </a:pPr>
                      <a:r>
                        <a:rPr lang="en-GB" sz="1800" dirty="0">
                          <a:effectLst/>
                        </a:rPr>
                        <a:t>5</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1150"/>
                        </a:lnSpc>
                        <a:spcBef>
                          <a:spcPts val="300"/>
                        </a:spcBef>
                        <a:spcAft>
                          <a:spcPts val="300"/>
                        </a:spcAft>
                      </a:pPr>
                      <a:r>
                        <a:rPr lang="en-GB" sz="1800">
                          <a:effectLst/>
                        </a:rPr>
                        <a:t>Postal Code</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1150"/>
                        </a:lnSpc>
                        <a:spcBef>
                          <a:spcPts val="300"/>
                        </a:spcBef>
                        <a:spcAft>
                          <a:spcPts val="300"/>
                        </a:spcAft>
                      </a:pPr>
                      <a:r>
                        <a:rPr lang="en-GB" sz="1800" dirty="0" err="1">
                          <a:effectLst/>
                        </a:rPr>
                        <a:t>gl-bus:identifierZipOrPostalCode</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0952342"/>
                  </a:ext>
                </a:extLst>
              </a:tr>
              <a:tr h="549682">
                <a:tc>
                  <a:txBody>
                    <a:bodyPr/>
                    <a:lstStyle/>
                    <a:p>
                      <a:pPr algn="ctr">
                        <a:lnSpc>
                          <a:spcPts val="1150"/>
                        </a:lnSpc>
                        <a:spcBef>
                          <a:spcPts val="300"/>
                        </a:spcBef>
                        <a:spcAft>
                          <a:spcPts val="300"/>
                        </a:spcAft>
                      </a:pPr>
                      <a:r>
                        <a:rPr lang="en-GB" sz="1800" dirty="0">
                          <a:effectLst/>
                        </a:rPr>
                        <a:t>6</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1150"/>
                        </a:lnSpc>
                        <a:spcBef>
                          <a:spcPts val="300"/>
                        </a:spcBef>
                        <a:spcAft>
                          <a:spcPts val="300"/>
                        </a:spcAft>
                      </a:pPr>
                      <a:r>
                        <a:rPr lang="en-GB" sz="1800">
                          <a:effectLst/>
                        </a:rPr>
                        <a:t>Country</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1150"/>
                        </a:lnSpc>
                        <a:spcBef>
                          <a:spcPts val="300"/>
                        </a:spcBef>
                        <a:spcAft>
                          <a:spcPts val="300"/>
                        </a:spcAft>
                      </a:pPr>
                      <a:r>
                        <a:rPr lang="en-GB" sz="1800" dirty="0" err="1">
                          <a:effectLst/>
                        </a:rPr>
                        <a:t>gl-bus:identifierCountry</a:t>
                      </a:r>
                      <a:endParaRPr lang="ja-JP" sz="18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7360545"/>
                  </a:ext>
                </a:extLst>
              </a:tr>
            </a:tbl>
          </a:graphicData>
        </a:graphic>
      </p:graphicFrame>
      <p:sp>
        <p:nvSpPr>
          <p:cNvPr id="5" name="Rectangle 1">
            <a:extLst>
              <a:ext uri="{FF2B5EF4-FFF2-40B4-BE49-F238E27FC236}">
                <a16:creationId xmlns:a16="http://schemas.microsoft.com/office/drawing/2014/main" id="{75DAD5B1-D687-0E42-8275-111B8736C045}"/>
              </a:ext>
            </a:extLst>
          </p:cNvPr>
          <p:cNvSpPr>
            <a:spLocks noChangeArrowheads="1"/>
          </p:cNvSpPr>
          <p:nvPr/>
        </p:nvSpPr>
        <p:spPr bwMode="auto">
          <a:xfrm>
            <a:off x="2415031" y="1228113"/>
            <a:ext cx="43139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ja-JP" b="1" i="0" u="none" strike="noStrike" cap="none" normalizeH="0" baseline="0">
                <a:ln>
                  <a:noFill/>
                </a:ln>
                <a:solidFill>
                  <a:schemeClr val="tx1"/>
                </a:solidFill>
                <a:effectLst/>
                <a:latin typeface="Arial" panose="020B0604020202020204" pitchFamily="34" charset="0"/>
                <a:ea typeface="Cambria" panose="02040503050406030204" pitchFamily="18" charset="0"/>
                <a:cs typeface="ＭＳ Ｐゴシック" panose="020B0600070205080204" pitchFamily="34" charset="-128"/>
              </a:rPr>
              <a:t>Table B. 1- Syntax binding of Address</a:t>
            </a:r>
            <a:endParaRPr kumimoji="0" lang="ja-JP" altLang="ja-JP"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1482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FC81CE5-BF6F-462F-A04A-46F091673D5A}"/>
              </a:ext>
            </a:extLst>
          </p:cNvPr>
          <p:cNvSpPr txBox="1"/>
          <p:nvPr/>
        </p:nvSpPr>
        <p:spPr>
          <a:xfrm>
            <a:off x="4082923" y="3136612"/>
            <a:ext cx="978153" cy="584775"/>
          </a:xfrm>
          <a:prstGeom prst="rect">
            <a:avLst/>
          </a:prstGeom>
          <a:noFill/>
        </p:spPr>
        <p:txBody>
          <a:bodyPr wrap="none" rtlCol="0">
            <a:spAutoFit/>
          </a:bodyPr>
          <a:lstStyle/>
          <a:p>
            <a:r>
              <a:rPr kumimoji="1" lang="en-US" altLang="ja-JP" sz="3200" dirty="0"/>
              <a:t>Q&amp;A</a:t>
            </a:r>
            <a:endParaRPr kumimoji="1" lang="ja-JP" altLang="en-US" sz="3200" dirty="0"/>
          </a:p>
        </p:txBody>
      </p:sp>
      <p:sp>
        <p:nvSpPr>
          <p:cNvPr id="7" name="テキスト ボックス 6">
            <a:extLst>
              <a:ext uri="{FF2B5EF4-FFF2-40B4-BE49-F238E27FC236}">
                <a16:creationId xmlns:a16="http://schemas.microsoft.com/office/drawing/2014/main" id="{AAF85938-EADF-4C22-80C7-43B8E5567630}"/>
              </a:ext>
            </a:extLst>
          </p:cNvPr>
          <p:cNvSpPr txBox="1"/>
          <p:nvPr/>
        </p:nvSpPr>
        <p:spPr>
          <a:xfrm>
            <a:off x="1532484" y="4581128"/>
            <a:ext cx="6079036" cy="1138773"/>
          </a:xfrm>
          <a:prstGeom prst="rect">
            <a:avLst/>
          </a:prstGeom>
          <a:noFill/>
        </p:spPr>
        <p:txBody>
          <a:bodyPr wrap="none" rtlCol="0">
            <a:spAutoFit/>
          </a:bodyPr>
          <a:lstStyle/>
          <a:p>
            <a:pPr algn="ctr"/>
            <a:r>
              <a:rPr kumimoji="1" lang="en-US" altLang="ja-JP" sz="2000" dirty="0"/>
              <a:t>SAMBUICHI, </a:t>
            </a:r>
            <a:r>
              <a:rPr lang="en-US" altLang="ja-JP" sz="2000" dirty="0"/>
              <a:t>Nobuyuki</a:t>
            </a:r>
          </a:p>
          <a:p>
            <a:pPr algn="ctr"/>
            <a:r>
              <a:rPr lang="en-US" altLang="ja-JP" sz="1600" dirty="0">
                <a:solidFill>
                  <a:schemeClr val="tx1">
                    <a:lumMod val="50000"/>
                    <a:lumOff val="50000"/>
                  </a:schemeClr>
                </a:solidFill>
              </a:rPr>
              <a:t>nobuyuki@sambuichi.jp</a:t>
            </a:r>
            <a:endParaRPr lang="ja-JP" altLang="en-US" sz="1600" dirty="0">
              <a:solidFill>
                <a:schemeClr val="tx1">
                  <a:lumMod val="50000"/>
                  <a:lumOff val="50000"/>
                </a:schemeClr>
              </a:solidFill>
            </a:endParaRPr>
          </a:p>
          <a:p>
            <a:pPr algn="ctr"/>
            <a:r>
              <a:rPr lang="en-US" altLang="ja-JP" sz="1600" dirty="0">
                <a:solidFill>
                  <a:schemeClr val="tx1">
                    <a:lumMod val="50000"/>
                    <a:lumOff val="50000"/>
                  </a:schemeClr>
                </a:solidFill>
              </a:rPr>
              <a:t>ISO/TC 295 Audit data services</a:t>
            </a:r>
          </a:p>
          <a:p>
            <a:pPr algn="ctr"/>
            <a:r>
              <a:rPr kumimoji="1" lang="en-US" altLang="ja-JP" sz="1600" dirty="0">
                <a:solidFill>
                  <a:schemeClr val="tx1">
                    <a:lumMod val="50000"/>
                    <a:lumOff val="50000"/>
                  </a:schemeClr>
                </a:solidFill>
              </a:rPr>
              <a:t>Head of delegate from Japanese Industrial Standards Committee (JISC) </a:t>
            </a:r>
          </a:p>
        </p:txBody>
      </p:sp>
    </p:spTree>
    <p:extLst>
      <p:ext uri="{BB962C8B-B14F-4D97-AF65-F5344CB8AC3E}">
        <p14:creationId xmlns:p14="http://schemas.microsoft.com/office/powerpoint/2010/main" val="2808231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F941096A-E439-2F4F-A324-14ADEE7B9CBE}"/>
              </a:ext>
            </a:extLst>
          </p:cNvPr>
          <p:cNvSpPr>
            <a:spLocks noGrp="1"/>
          </p:cNvSpPr>
          <p:nvPr>
            <p:ph type="title"/>
          </p:nvPr>
        </p:nvSpPr>
        <p:spPr/>
        <p:txBody>
          <a:bodyPr/>
          <a:lstStyle/>
          <a:p>
            <a:r>
              <a:rPr lang="en-US" altLang="ja-JP" dirty="0"/>
              <a:t>XBRL in ISO/TC 295 Strategic business plan </a:t>
            </a:r>
            <a:endParaRPr lang="ja-JP" altLang="en-US"/>
          </a:p>
        </p:txBody>
      </p:sp>
      <p:sp>
        <p:nvSpPr>
          <p:cNvPr id="6" name="コンテンツ プレースホルダー 5">
            <a:extLst>
              <a:ext uri="{FF2B5EF4-FFF2-40B4-BE49-F238E27FC236}">
                <a16:creationId xmlns:a16="http://schemas.microsoft.com/office/drawing/2014/main" id="{A5D9023B-52F9-4147-8359-5920EC08BB10}"/>
              </a:ext>
            </a:extLst>
          </p:cNvPr>
          <p:cNvSpPr>
            <a:spLocks noGrp="1"/>
          </p:cNvSpPr>
          <p:nvPr>
            <p:ph idx="1"/>
          </p:nvPr>
        </p:nvSpPr>
        <p:spPr/>
        <p:txBody>
          <a:bodyPr/>
          <a:lstStyle/>
          <a:p>
            <a:pPr algn="just"/>
            <a:r>
              <a:rPr lang="en-US" altLang="ja-JP" dirty="0"/>
              <a:t>Developing technical specifications for different file output formats, such as XML, JSON and </a:t>
            </a:r>
            <a:r>
              <a:rPr lang="en-US" altLang="ja-JP" sz="2400" b="1" dirty="0"/>
              <a:t>XBRL</a:t>
            </a:r>
            <a:r>
              <a:rPr lang="en-US" altLang="ja-JP" dirty="0"/>
              <a:t>. The new project "Exchange formats for the Audit Data Collection: XML and JSON" is under developing by TC 295/WG 1, which shall be completed by Sep 1, 2022. Proposals related to other formats are welcomed.</a:t>
            </a:r>
          </a:p>
          <a:p>
            <a:pPr algn="just"/>
            <a:endParaRPr lang="en-US" altLang="ja-JP" dirty="0"/>
          </a:p>
          <a:p>
            <a:pPr algn="just"/>
            <a:r>
              <a:rPr lang="en-US" altLang="ja-JP" dirty="0"/>
              <a:t>TC 295 will build liaisons with ISO/IEC technical committees and related international organizations and improve the harmonization of existing standards.</a:t>
            </a:r>
          </a:p>
          <a:p>
            <a:pPr algn="just"/>
            <a:endParaRPr lang="en-US" altLang="ja-JP" dirty="0"/>
          </a:p>
          <a:p>
            <a:pPr algn="just"/>
            <a:r>
              <a:rPr lang="en-US" altLang="ja-JP" dirty="0"/>
              <a:t>Gradually initiate communication and cooperation with other relevant international organizations. It is suggested to give priority to OECD and IMF, and follow status of EU, the World Bank, the World Customs Organization and </a:t>
            </a:r>
            <a:r>
              <a:rPr lang="en-US" altLang="ja-JP" sz="2400" b="1" dirty="0"/>
              <a:t>XBRL</a:t>
            </a:r>
            <a:r>
              <a:rPr lang="en-US" altLang="ja-JP" dirty="0"/>
              <a:t>. </a:t>
            </a:r>
          </a:p>
        </p:txBody>
      </p:sp>
      <p:sp>
        <p:nvSpPr>
          <p:cNvPr id="4" name="テキスト ボックス 3">
            <a:extLst>
              <a:ext uri="{FF2B5EF4-FFF2-40B4-BE49-F238E27FC236}">
                <a16:creationId xmlns:a16="http://schemas.microsoft.com/office/drawing/2014/main" id="{444EE0D4-C2A9-1E46-9926-60CB0EE03F8D}"/>
              </a:ext>
            </a:extLst>
          </p:cNvPr>
          <p:cNvSpPr txBox="1"/>
          <p:nvPr/>
        </p:nvSpPr>
        <p:spPr>
          <a:xfrm>
            <a:off x="457200" y="3126447"/>
            <a:ext cx="8229600" cy="400110"/>
          </a:xfrm>
          <a:prstGeom prst="rect">
            <a:avLst/>
          </a:prstGeom>
          <a:noFill/>
        </p:spPr>
        <p:txBody>
          <a:bodyPr wrap="square" rtlCol="0">
            <a:spAutoFit/>
          </a:bodyPr>
          <a:lstStyle/>
          <a:p>
            <a:pPr algn="just"/>
            <a:r>
              <a:rPr lang="en-US" altLang="ja-JP" sz="2000" dirty="0"/>
              <a:t>  </a:t>
            </a:r>
          </a:p>
        </p:txBody>
      </p:sp>
    </p:spTree>
    <p:extLst>
      <p:ext uri="{BB962C8B-B14F-4D97-AF65-F5344CB8AC3E}">
        <p14:creationId xmlns:p14="http://schemas.microsoft.com/office/powerpoint/2010/main" val="3929064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CFF7AF-F5F4-4FC4-994B-ECD75B4A8F5C}"/>
              </a:ext>
            </a:extLst>
          </p:cNvPr>
          <p:cNvSpPr>
            <a:spLocks noGrp="1"/>
          </p:cNvSpPr>
          <p:nvPr>
            <p:ph type="title"/>
          </p:nvPr>
        </p:nvSpPr>
        <p:spPr>
          <a:xfrm>
            <a:off x="899592" y="72008"/>
            <a:ext cx="8229600" cy="836712"/>
          </a:xfrm>
        </p:spPr>
        <p:txBody>
          <a:bodyPr/>
          <a:lstStyle/>
          <a:p>
            <a:r>
              <a:rPr kumimoji="1" lang="en-US" altLang="ja-JP" dirty="0"/>
              <a:t>New work item proposal</a:t>
            </a:r>
            <a:br>
              <a:rPr kumimoji="1" lang="en-US" altLang="ja-JP" dirty="0"/>
            </a:br>
            <a:r>
              <a:rPr kumimoji="1" lang="en-US" altLang="ja-JP" dirty="0"/>
              <a:t>Semantic data modeling and syntax binding for XBRL</a:t>
            </a:r>
            <a:endParaRPr kumimoji="1" lang="ja-JP" altLang="en-US" dirty="0"/>
          </a:p>
        </p:txBody>
      </p:sp>
      <p:sp>
        <p:nvSpPr>
          <p:cNvPr id="3" name="コンテンツ プレースホルダー 2">
            <a:extLst>
              <a:ext uri="{FF2B5EF4-FFF2-40B4-BE49-F238E27FC236}">
                <a16:creationId xmlns:a16="http://schemas.microsoft.com/office/drawing/2014/main" id="{33228853-E730-456D-A3E7-D47EAE63CE68}"/>
              </a:ext>
            </a:extLst>
          </p:cNvPr>
          <p:cNvSpPr>
            <a:spLocks noGrp="1"/>
          </p:cNvSpPr>
          <p:nvPr>
            <p:ph idx="1"/>
          </p:nvPr>
        </p:nvSpPr>
        <p:spPr>
          <a:xfrm>
            <a:off x="899592" y="908720"/>
            <a:ext cx="7787208" cy="5073427"/>
          </a:xfrm>
        </p:spPr>
        <p:txBody>
          <a:bodyPr/>
          <a:lstStyle/>
          <a:p>
            <a:r>
              <a:rPr lang="en-US" altLang="ja-JP" dirty="0"/>
              <a:t>In ISO 21378:2019, flat file in CSV is defined as the only output file format. Without separating the semantic data modeling of physical file formats and syntactic bindings, it is difficult to consistently define mapping between flat file and structured file formats (XML, JSON, XBRL, and new emerging file formats, etc.). </a:t>
            </a:r>
            <a:r>
              <a:rPr lang="en-US" altLang="ja-JP" sz="2400" b="1" dirty="0"/>
              <a:t>Semantic data modeling </a:t>
            </a:r>
            <a:r>
              <a:rPr lang="en-US" altLang="ja-JP" dirty="0"/>
              <a:t>of audit data based on business process analysis enables clear and complete definition of </a:t>
            </a:r>
            <a:r>
              <a:rPr lang="en-US" altLang="ja-JP" sz="2400" b="1" dirty="0"/>
              <a:t>syntax bindings for XBRL </a:t>
            </a:r>
            <a:r>
              <a:rPr lang="en-US" altLang="ja-JP" dirty="0"/>
              <a:t>and leverages XBRL capabilities.</a:t>
            </a:r>
            <a:endParaRPr lang="ja-JP" altLang="ja-JP" dirty="0"/>
          </a:p>
          <a:p>
            <a:r>
              <a:rPr lang="en-US" altLang="ja-JP" dirty="0"/>
              <a:t>TC 295 scope covers the content specification as well as the collection, pre-processing, management and analysis techniques for identification, communication, receipt, preparation and use of audit data. </a:t>
            </a:r>
          </a:p>
          <a:p>
            <a:r>
              <a:rPr lang="en-US" altLang="ja-JP" sz="2400" b="1" dirty="0"/>
              <a:t>Semantic data modeling </a:t>
            </a:r>
            <a:r>
              <a:rPr lang="en-US" altLang="ja-JP" dirty="0"/>
              <a:t>independent from syntax detail will make it simple and clear to define these requirements.</a:t>
            </a:r>
            <a:endParaRPr lang="ja-JP" altLang="ja-JP" dirty="0"/>
          </a:p>
          <a:p>
            <a:r>
              <a:rPr lang="en-US" altLang="ja-JP" dirty="0"/>
              <a:t>In ISO 21378:2019, data profiling report and data questionnaire are provided as textual explanations for auditors. </a:t>
            </a:r>
          </a:p>
          <a:p>
            <a:r>
              <a:rPr lang="en-US" altLang="ja-JP" sz="2400" b="1" dirty="0"/>
              <a:t>XBRL helps automate audit processes </a:t>
            </a:r>
            <a:r>
              <a:rPr lang="en-US" altLang="ja-JP" dirty="0"/>
              <a:t>by checking the integrity of historical audit trail data and validating business rules against the collected data.</a:t>
            </a:r>
            <a:r>
              <a:rPr lang="ja-JP" altLang="ja-JP" sz="2400" dirty="0"/>
              <a:t> </a:t>
            </a:r>
            <a:endParaRPr lang="en-US" altLang="ja-JP" sz="2400" dirty="0"/>
          </a:p>
        </p:txBody>
      </p:sp>
    </p:spTree>
    <p:extLst>
      <p:ext uri="{BB962C8B-B14F-4D97-AF65-F5344CB8AC3E}">
        <p14:creationId xmlns:p14="http://schemas.microsoft.com/office/powerpoint/2010/main" val="773307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CFF7AF-F5F4-4FC4-994B-ECD75B4A8F5C}"/>
              </a:ext>
            </a:extLst>
          </p:cNvPr>
          <p:cNvSpPr>
            <a:spLocks noGrp="1"/>
          </p:cNvSpPr>
          <p:nvPr>
            <p:ph type="title"/>
          </p:nvPr>
        </p:nvSpPr>
        <p:spPr>
          <a:xfrm>
            <a:off x="899592" y="274638"/>
            <a:ext cx="7992888" cy="562074"/>
          </a:xfrm>
        </p:spPr>
        <p:txBody>
          <a:bodyPr wrap="square" anchor="b">
            <a:normAutofit/>
          </a:bodyPr>
          <a:lstStyle/>
          <a:p>
            <a:pPr>
              <a:lnSpc>
                <a:spcPct val="90000"/>
              </a:lnSpc>
            </a:pPr>
            <a:r>
              <a:rPr kumimoji="1" lang="en-US" altLang="ja-JP" sz="2000" dirty="0"/>
              <a:t>New work item proposal (contd.)</a:t>
            </a:r>
            <a:br>
              <a:rPr kumimoji="1" lang="en-US" altLang="ja-JP" sz="2000" dirty="0"/>
            </a:br>
            <a:r>
              <a:rPr kumimoji="1" lang="en-US" altLang="ja-JP" sz="2000" dirty="0"/>
              <a:t>Semantic data modeling and syntax binding for XBRL</a:t>
            </a:r>
            <a:endParaRPr kumimoji="1" lang="ja-JP" altLang="en-US" sz="2000"/>
          </a:p>
        </p:txBody>
      </p:sp>
      <p:graphicFrame>
        <p:nvGraphicFramePr>
          <p:cNvPr id="5" name="コンテンツ プレースホルダー 2">
            <a:extLst>
              <a:ext uri="{FF2B5EF4-FFF2-40B4-BE49-F238E27FC236}">
                <a16:creationId xmlns:a16="http://schemas.microsoft.com/office/drawing/2014/main" id="{7CA94AA9-82AB-409F-A0D8-6EA297F57214}"/>
              </a:ext>
            </a:extLst>
          </p:cNvPr>
          <p:cNvGraphicFramePr>
            <a:graphicFrameLocks noGrp="1"/>
          </p:cNvGraphicFramePr>
          <p:nvPr>
            <p:ph idx="1"/>
            <p:extLst>
              <p:ext uri="{D42A27DB-BD31-4B8C-83A1-F6EECF244321}">
                <p14:modId xmlns:p14="http://schemas.microsoft.com/office/powerpoint/2010/main" val="150606154"/>
              </p:ext>
            </p:extLst>
          </p:nvPr>
        </p:nvGraphicFramePr>
        <p:xfrm>
          <a:off x="899592" y="1052736"/>
          <a:ext cx="7992888"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7877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29A39F-EE7F-194B-A007-B4CDB40519FA}"/>
              </a:ext>
            </a:extLst>
          </p:cNvPr>
          <p:cNvSpPr>
            <a:spLocks noGrp="1"/>
          </p:cNvSpPr>
          <p:nvPr>
            <p:ph type="title"/>
          </p:nvPr>
        </p:nvSpPr>
        <p:spPr/>
        <p:txBody>
          <a:bodyPr/>
          <a:lstStyle/>
          <a:p>
            <a:r>
              <a:rPr lang="en-US" altLang="ja-JP" dirty="0"/>
              <a:t>Semantic XBRL for Granular Data</a:t>
            </a:r>
            <a:endParaRPr kumimoji="1" lang="ja-JP" altLang="en-US"/>
          </a:p>
        </p:txBody>
      </p:sp>
      <p:sp>
        <p:nvSpPr>
          <p:cNvPr id="3" name="コンテンツ プレースホルダー 2">
            <a:extLst>
              <a:ext uri="{FF2B5EF4-FFF2-40B4-BE49-F238E27FC236}">
                <a16:creationId xmlns:a16="http://schemas.microsoft.com/office/drawing/2014/main" id="{F604CEE5-60FE-E94D-A60A-E144F315E5F7}"/>
              </a:ext>
            </a:extLst>
          </p:cNvPr>
          <p:cNvSpPr>
            <a:spLocks noGrp="1"/>
          </p:cNvSpPr>
          <p:nvPr>
            <p:ph idx="1"/>
          </p:nvPr>
        </p:nvSpPr>
        <p:spPr/>
        <p:txBody>
          <a:bodyPr/>
          <a:lstStyle/>
          <a:p>
            <a:r>
              <a:rPr lang="en-US" altLang="ja-JP" dirty="0"/>
              <a:t>Even if unusual signs can be detected from machine learning patterns in the data exchanged, it is difficult to explain what the problem is and deal with it.</a:t>
            </a:r>
          </a:p>
          <a:p>
            <a:r>
              <a:rPr lang="en-US" altLang="ja-JP" dirty="0"/>
              <a:t>What do you think if you were arrested for accounting fraud and when asked why you were told that AI had decided so?</a:t>
            </a:r>
          </a:p>
          <a:p>
            <a:r>
              <a:rPr lang="en-US" altLang="ja-JP" dirty="0"/>
              <a:t>Semantic XBRL is used to define firm business rules as internal control, detect abnormalities against them, deal with problems, and, depending on the type of problem, improve internal control rules. </a:t>
            </a:r>
          </a:p>
        </p:txBody>
      </p:sp>
    </p:spTree>
    <p:extLst>
      <p:ext uri="{BB962C8B-B14F-4D97-AF65-F5344CB8AC3E}">
        <p14:creationId xmlns:p14="http://schemas.microsoft.com/office/powerpoint/2010/main" val="3723968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95833-6092-D942-8B08-0F6BB859EAFD}"/>
              </a:ext>
            </a:extLst>
          </p:cNvPr>
          <p:cNvSpPr>
            <a:spLocks noGrp="1"/>
          </p:cNvSpPr>
          <p:nvPr>
            <p:ph type="title"/>
          </p:nvPr>
        </p:nvSpPr>
        <p:spPr/>
        <p:txBody>
          <a:bodyPr/>
          <a:lstStyle/>
          <a:p>
            <a:r>
              <a:rPr kumimoji="1" lang="en-US" altLang="ja-JP" dirty="0"/>
              <a:t>Proof of Concept </a:t>
            </a:r>
            <a:br>
              <a:rPr kumimoji="1" lang="en-US" altLang="ja-JP" dirty="0"/>
            </a:br>
            <a:r>
              <a:rPr kumimoji="1" lang="en-US" altLang="ja-JP" dirty="0"/>
              <a:t>by XBRL Japan Technical Working Group</a:t>
            </a:r>
            <a:endParaRPr kumimoji="1" lang="ja-JP" altLang="en-US"/>
          </a:p>
        </p:txBody>
      </p:sp>
      <p:sp>
        <p:nvSpPr>
          <p:cNvPr id="3" name="コンテンツ プレースホルダー 2">
            <a:extLst>
              <a:ext uri="{FF2B5EF4-FFF2-40B4-BE49-F238E27FC236}">
                <a16:creationId xmlns:a16="http://schemas.microsoft.com/office/drawing/2014/main" id="{C17EE741-781C-4D4E-ADFE-AE673824CD6A}"/>
              </a:ext>
            </a:extLst>
          </p:cNvPr>
          <p:cNvSpPr>
            <a:spLocks noGrp="1"/>
          </p:cNvSpPr>
          <p:nvPr>
            <p:ph idx="1"/>
          </p:nvPr>
        </p:nvSpPr>
        <p:spPr>
          <a:xfrm>
            <a:off x="899592" y="836712"/>
            <a:ext cx="7992888" cy="5400600"/>
          </a:xfrm>
        </p:spPr>
        <p:txBody>
          <a:bodyPr/>
          <a:lstStyle/>
          <a:p>
            <a:r>
              <a:rPr lang="en-US" altLang="ja-JP" cap="all" dirty="0">
                <a:hlinkClick r:id="rId2" tooltip="PoC: e-Invoice and XBRL"/>
              </a:rPr>
              <a:t>POC: E-INVOICE AND XBRL</a:t>
            </a:r>
            <a:endParaRPr lang="en-US" altLang="ja-JP" cap="all" dirty="0"/>
          </a:p>
          <a:p>
            <a:r>
              <a:rPr lang="en-US" altLang="ja-JP" sz="1800" dirty="0"/>
              <a:t>We are not trying to translate EDI message with XBRL. </a:t>
            </a:r>
          </a:p>
          <a:p>
            <a:r>
              <a:rPr lang="en-US" altLang="ja-JP" sz="1800" dirty="0"/>
              <a:t>XBRL can be a gateway for handling different EDI system’s transaction. </a:t>
            </a:r>
          </a:p>
          <a:p>
            <a:r>
              <a:rPr lang="en-US" altLang="ja-JP" cap="all" dirty="0">
                <a:hlinkClick r:id="rId3" tooltip="Why Consider a Dimension Only Approach For XBRL GL – Part 1 –"/>
              </a:rPr>
              <a:t>WHY CONSIDER A DIMENSION ONLY APPROACH FOR XBRL GL – PART 1 –</a:t>
            </a:r>
            <a:endParaRPr lang="en-US" altLang="ja-JP" cap="all" dirty="0"/>
          </a:p>
          <a:p>
            <a:r>
              <a:rPr lang="en-US" altLang="ja-JP" sz="1800" dirty="0"/>
              <a:t>XBRL GL Working group published “</a:t>
            </a:r>
            <a:r>
              <a:rPr lang="en-US" altLang="ja-JP" sz="1800" dirty="0">
                <a:hlinkClick r:id="rId4"/>
              </a:rPr>
              <a:t>XBRL Dimensions and XBRL GL: Why or Why Not (An Apologetic) 1.0</a:t>
            </a:r>
            <a:r>
              <a:rPr lang="en-US" altLang="ja-JP" sz="1800" dirty="0"/>
              <a:t>” as a working group note on 03 June 2009. I’d like to comment on this paper. </a:t>
            </a:r>
          </a:p>
          <a:p>
            <a:r>
              <a:rPr lang="en-US" altLang="ja-JP" sz="1800" dirty="0"/>
              <a:t>My answer to this is, “Why not use Dimension to represent highly hierarchical data? The typed Dimension can represent highly hierarchical data”. </a:t>
            </a:r>
          </a:p>
          <a:p>
            <a:r>
              <a:rPr lang="en-US" altLang="ja-JP" sz="1800" dirty="0"/>
              <a:t>Currently, most XBRL technologies do not support tuples. Without tuples, you can take full advantage of XBRL features.</a:t>
            </a:r>
            <a:endParaRPr lang="en-US" altLang="ja-JP" sz="1800" cap="all" dirty="0"/>
          </a:p>
          <a:p>
            <a:r>
              <a:rPr lang="en-US" altLang="ja-JP" cap="all" dirty="0">
                <a:hlinkClick r:id="rId5" tooltip="Why Consider a Dimension Only Approach For XBRL GL – Part 2 –"/>
              </a:rPr>
              <a:t>WHY CONSIDER A DIMENSION ONLY APPROACH FOR XBRL GL – PART 2 –</a:t>
            </a:r>
            <a:endParaRPr lang="en-US" altLang="ja-JP" cap="all" dirty="0"/>
          </a:p>
          <a:p>
            <a:r>
              <a:rPr lang="en-US" altLang="ja-JP" sz="1800" dirty="0"/>
              <a:t>The current XBRL GL uses the element and the SRCD module (The Summary Reporting Contextual Data (SRCD) module) to define correspondences in order to aggregate detailed data into FR. In order to interpret this definition, it had to be processed by special software.</a:t>
            </a:r>
            <a:br>
              <a:rPr lang="en-US" altLang="ja-JP" sz="1800" dirty="0"/>
            </a:br>
            <a:r>
              <a:rPr lang="en-US" altLang="ja-JP" sz="1800" dirty="0"/>
              <a:t>It was verified that even in XBRL GL defined by the taxonomy of XBRL in a format that does not use tuples, it is possible to define the correspondence with FR using the formula link base of XBRL and aggregate detailed data.</a:t>
            </a:r>
            <a:endParaRPr kumimoji="1" lang="ja-JP" altLang="en-US" sz="1800"/>
          </a:p>
        </p:txBody>
      </p:sp>
    </p:spTree>
    <p:extLst>
      <p:ext uri="{BB962C8B-B14F-4D97-AF65-F5344CB8AC3E}">
        <p14:creationId xmlns:p14="http://schemas.microsoft.com/office/powerpoint/2010/main" val="3411083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9A2EF5-442D-48B0-9C72-7BC7C964067C}"/>
              </a:ext>
            </a:extLst>
          </p:cNvPr>
          <p:cNvSpPr>
            <a:spLocks noGrp="1"/>
          </p:cNvSpPr>
          <p:nvPr>
            <p:ph type="title"/>
          </p:nvPr>
        </p:nvSpPr>
        <p:spPr/>
        <p:txBody>
          <a:bodyPr/>
          <a:lstStyle/>
          <a:p>
            <a:r>
              <a:rPr kumimoji="1" lang="en-US" altLang="ja-JP" dirty="0"/>
              <a:t>Proof of Concept by XBRL Japan</a:t>
            </a:r>
            <a:br>
              <a:rPr kumimoji="1" lang="en-US" altLang="ja-JP" dirty="0"/>
            </a:br>
            <a:r>
              <a:rPr kumimoji="1" lang="en-US" altLang="ja-JP" dirty="0"/>
              <a:t>XBRL for e-Invoice</a:t>
            </a:r>
            <a:endParaRPr kumimoji="1" lang="ja-JP" altLang="en-US" dirty="0"/>
          </a:p>
        </p:txBody>
      </p:sp>
      <p:grpSp>
        <p:nvGrpSpPr>
          <p:cNvPr id="51" name="グループ化 50">
            <a:extLst>
              <a:ext uri="{FF2B5EF4-FFF2-40B4-BE49-F238E27FC236}">
                <a16:creationId xmlns:a16="http://schemas.microsoft.com/office/drawing/2014/main" id="{AC68B620-F346-4AC2-A971-50E58BF415C6}"/>
              </a:ext>
            </a:extLst>
          </p:cNvPr>
          <p:cNvGrpSpPr/>
          <p:nvPr/>
        </p:nvGrpSpPr>
        <p:grpSpPr>
          <a:xfrm>
            <a:off x="251520" y="1124744"/>
            <a:ext cx="8532948" cy="5243731"/>
            <a:chOff x="795526" y="589315"/>
            <a:chExt cx="10833349" cy="5635144"/>
          </a:xfrm>
        </p:grpSpPr>
        <p:sp>
          <p:nvSpPr>
            <p:cNvPr id="4" name="メモ 53">
              <a:extLst>
                <a:ext uri="{FF2B5EF4-FFF2-40B4-BE49-F238E27FC236}">
                  <a16:creationId xmlns:a16="http://schemas.microsoft.com/office/drawing/2014/main" id="{845EEA8D-347D-47E0-AFBC-72976D3A1076}"/>
                </a:ext>
              </a:extLst>
            </p:cNvPr>
            <p:cNvSpPr/>
            <p:nvPr/>
          </p:nvSpPr>
          <p:spPr>
            <a:xfrm>
              <a:off x="5249644" y="589315"/>
              <a:ext cx="1746040" cy="5492833"/>
            </a:xfrm>
            <a:prstGeom prst="foldedCorner">
              <a:avLst>
                <a:gd name="adj" fmla="val 0"/>
              </a:avLst>
            </a:prstGeom>
            <a:solidFill>
              <a:schemeClr val="bg1"/>
            </a:solidFill>
            <a:ln w="3492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noAutofit/>
            </a:bodyPr>
            <a:lstStyle/>
            <a:p>
              <a:pPr algn="ctr"/>
              <a:endParaRPr kumimoji="1" lang="en-US" altLang="ja-JP" sz="1600" b="1" dirty="0">
                <a:solidFill>
                  <a:schemeClr val="tx1"/>
                </a:solidFill>
              </a:endParaRPr>
            </a:p>
            <a:p>
              <a:pPr algn="ctr"/>
              <a:r>
                <a:rPr kumimoji="1" lang="en-US" altLang="ja-JP" sz="1600" b="1" dirty="0">
                  <a:solidFill>
                    <a:schemeClr val="tx1"/>
                  </a:solidFill>
                </a:rPr>
                <a:t>Business Data</a:t>
              </a:r>
            </a:p>
            <a:p>
              <a:pPr algn="ctr"/>
              <a:r>
                <a:rPr lang="en-US" altLang="ja-JP" sz="1600" b="1" dirty="0">
                  <a:solidFill>
                    <a:schemeClr val="tx1"/>
                  </a:solidFill>
                </a:rPr>
                <a:t>XBRL for Granular Data</a:t>
              </a:r>
              <a:endParaRPr kumimoji="1" lang="en-US" altLang="ja-JP" sz="1600" b="1" dirty="0">
                <a:solidFill>
                  <a:schemeClr val="tx1"/>
                </a:solidFill>
              </a:endParaRPr>
            </a:p>
          </p:txBody>
        </p:sp>
        <p:sp>
          <p:nvSpPr>
            <p:cNvPr id="5" name="角丸四角形 93">
              <a:extLst>
                <a:ext uri="{FF2B5EF4-FFF2-40B4-BE49-F238E27FC236}">
                  <a16:creationId xmlns:a16="http://schemas.microsoft.com/office/drawing/2014/main" id="{E5F28149-A5C4-4601-91F0-19D925535F80}"/>
                </a:ext>
              </a:extLst>
            </p:cNvPr>
            <p:cNvSpPr/>
            <p:nvPr/>
          </p:nvSpPr>
          <p:spPr>
            <a:xfrm>
              <a:off x="3050148" y="589315"/>
              <a:ext cx="1809156" cy="5139309"/>
            </a:xfrm>
            <a:prstGeom prst="roundRect">
              <a:avLst>
                <a:gd name="adj" fmla="val 9734"/>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90000" rtlCol="0" anchor="t" anchorCtr="0"/>
            <a:lstStyle/>
            <a:p>
              <a:pPr algn="ctr"/>
              <a:r>
                <a:rPr lang="en-US" altLang="ja-JP" sz="1400" b="1" dirty="0">
                  <a:solidFill>
                    <a:schemeClr val="bg1"/>
                  </a:solidFill>
                </a:rPr>
                <a:t>Standard Data Conversion</a:t>
              </a:r>
              <a:endParaRPr kumimoji="1" lang="ja-JP" altLang="en-US" sz="1400" b="1" dirty="0">
                <a:solidFill>
                  <a:schemeClr val="bg1"/>
                </a:solidFill>
              </a:endParaRPr>
            </a:p>
          </p:txBody>
        </p:sp>
        <p:sp>
          <p:nvSpPr>
            <p:cNvPr id="6" name="テキスト ボックス 5">
              <a:extLst>
                <a:ext uri="{FF2B5EF4-FFF2-40B4-BE49-F238E27FC236}">
                  <a16:creationId xmlns:a16="http://schemas.microsoft.com/office/drawing/2014/main" id="{6DCE7C7E-F773-4169-99F0-4036EAA47373}"/>
                </a:ext>
              </a:extLst>
            </p:cNvPr>
            <p:cNvSpPr txBox="1"/>
            <p:nvPr/>
          </p:nvSpPr>
          <p:spPr>
            <a:xfrm>
              <a:off x="3234727" y="1152227"/>
              <a:ext cx="1440000" cy="4439046"/>
            </a:xfrm>
            <a:prstGeom prst="rect">
              <a:avLst/>
            </a:prstGeom>
            <a:solidFill>
              <a:schemeClr val="bg1"/>
            </a:solidFill>
            <a:ln w="19050">
              <a:solidFill>
                <a:schemeClr val="bg1">
                  <a:lumMod val="50000"/>
                </a:schemeClr>
              </a:solidFill>
            </a:ln>
          </p:spPr>
          <p:txBody>
            <a:bodyPr wrap="square" lIns="0" rIns="0" rtlCol="0" anchor="b" anchorCtr="1">
              <a:noAutofit/>
            </a:bodyPr>
            <a:lstStyle/>
            <a:p>
              <a:pPr algn="ctr"/>
              <a:endParaRPr kumimoji="1" lang="en-US" altLang="ja-JP" sz="1400" b="1" dirty="0"/>
            </a:p>
            <a:p>
              <a:pPr algn="ctr"/>
              <a:endParaRPr lang="en-US" altLang="ja-JP" sz="1400" b="1" dirty="0"/>
            </a:p>
            <a:p>
              <a:pPr algn="ctr"/>
              <a:endParaRPr kumimoji="1" lang="en-US" altLang="ja-JP" sz="1400" b="1" dirty="0"/>
            </a:p>
            <a:p>
              <a:pPr algn="ctr"/>
              <a:r>
                <a:rPr kumimoji="1" lang="en-US" altLang="ja-JP" sz="1400" b="1" dirty="0"/>
                <a:t>Eligible Invoice</a:t>
              </a:r>
            </a:p>
            <a:p>
              <a:pPr algn="ctr"/>
              <a:endParaRPr lang="en-US" altLang="ja-JP" sz="1400" b="1" dirty="0"/>
            </a:p>
            <a:p>
              <a:pPr algn="ctr"/>
              <a:r>
                <a:rPr kumimoji="1" lang="en-US" altLang="ja-JP" sz="1400" b="1" dirty="0"/>
                <a:t>Eligible Return Invoice</a:t>
              </a:r>
            </a:p>
            <a:p>
              <a:pPr algn="ctr"/>
              <a:endParaRPr lang="en-US" altLang="ja-JP" sz="1400" b="1" dirty="0"/>
            </a:p>
            <a:p>
              <a:pPr algn="ctr"/>
              <a:r>
                <a:rPr kumimoji="1" lang="en-US" altLang="ja-JP" sz="1400" b="1" dirty="0"/>
                <a:t>Eligible Simple Invoice</a:t>
              </a:r>
            </a:p>
            <a:p>
              <a:pPr algn="ctr"/>
              <a:endParaRPr kumimoji="1" lang="en-US" altLang="ja-JP" sz="1200" dirty="0"/>
            </a:p>
            <a:p>
              <a:pPr algn="ctr"/>
              <a:r>
                <a:rPr kumimoji="1" lang="en-US" altLang="ja-JP" sz="1600" b="1" dirty="0"/>
                <a:t>Japanese</a:t>
              </a:r>
            </a:p>
            <a:p>
              <a:pPr algn="ctr"/>
              <a:r>
                <a:rPr kumimoji="1" lang="en-US" altLang="ja-JP" sz="1600" b="1" dirty="0"/>
                <a:t>Core Invoice</a:t>
              </a:r>
            </a:p>
            <a:p>
              <a:pPr algn="ctr"/>
              <a:r>
                <a:rPr kumimoji="1" lang="en-US" altLang="ja-JP" sz="1600" b="1" dirty="0"/>
                <a:t>Taxonomy</a:t>
              </a:r>
            </a:p>
          </p:txBody>
        </p:sp>
        <p:sp>
          <p:nvSpPr>
            <p:cNvPr id="7" name="角丸四角形 95">
              <a:extLst>
                <a:ext uri="{FF2B5EF4-FFF2-40B4-BE49-F238E27FC236}">
                  <a16:creationId xmlns:a16="http://schemas.microsoft.com/office/drawing/2014/main" id="{256024B4-5F58-430A-BD3B-E90380740F53}"/>
                </a:ext>
              </a:extLst>
            </p:cNvPr>
            <p:cNvSpPr/>
            <p:nvPr/>
          </p:nvSpPr>
          <p:spPr>
            <a:xfrm>
              <a:off x="7378309" y="589315"/>
              <a:ext cx="1809156" cy="5492833"/>
            </a:xfrm>
            <a:prstGeom prst="roundRect">
              <a:avLst>
                <a:gd name="adj" fmla="val 10504"/>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z="1400" b="1" dirty="0">
                  <a:solidFill>
                    <a:schemeClr val="tx1"/>
                  </a:solidFill>
                </a:rPr>
                <a:t>Business Application</a:t>
              </a:r>
            </a:p>
          </p:txBody>
        </p:sp>
        <p:sp>
          <p:nvSpPr>
            <p:cNvPr id="8" name="メモ 32">
              <a:extLst>
                <a:ext uri="{FF2B5EF4-FFF2-40B4-BE49-F238E27FC236}">
                  <a16:creationId xmlns:a16="http://schemas.microsoft.com/office/drawing/2014/main" id="{96DA9747-D524-41E5-8556-1BACFA32B0B8}"/>
                </a:ext>
              </a:extLst>
            </p:cNvPr>
            <p:cNvSpPr/>
            <p:nvPr/>
          </p:nvSpPr>
          <p:spPr>
            <a:xfrm>
              <a:off x="10188875" y="2216374"/>
              <a:ext cx="1440000" cy="720000"/>
            </a:xfrm>
            <a:prstGeom prst="foldedCorner">
              <a:avLst/>
            </a:prstGeom>
            <a:solidFill>
              <a:schemeClr val="bg1"/>
            </a:solidFill>
            <a:ln w="349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altLang="ja-JP" b="1" dirty="0">
                  <a:solidFill>
                    <a:schemeClr val="tx1"/>
                  </a:solidFill>
                </a:rPr>
                <a:t>Tax Report</a:t>
              </a:r>
              <a:endParaRPr lang="en-US" altLang="ja-JP" sz="1400" b="1" dirty="0">
                <a:solidFill>
                  <a:schemeClr val="tx1"/>
                </a:solidFill>
              </a:endParaRPr>
            </a:p>
          </p:txBody>
        </p:sp>
        <p:sp>
          <p:nvSpPr>
            <p:cNvPr id="9" name="テキスト ボックス 8">
              <a:extLst>
                <a:ext uri="{FF2B5EF4-FFF2-40B4-BE49-F238E27FC236}">
                  <a16:creationId xmlns:a16="http://schemas.microsoft.com/office/drawing/2014/main" id="{4D7DC173-2E98-4B17-ACEC-1B3691123665}"/>
                </a:ext>
              </a:extLst>
            </p:cNvPr>
            <p:cNvSpPr txBox="1"/>
            <p:nvPr/>
          </p:nvSpPr>
          <p:spPr>
            <a:xfrm>
              <a:off x="7562887" y="2216374"/>
              <a:ext cx="1440000" cy="720000"/>
            </a:xfrm>
            <a:prstGeom prst="rect">
              <a:avLst/>
            </a:prstGeom>
            <a:solidFill>
              <a:schemeClr val="bg1"/>
            </a:solidFill>
            <a:ln w="34925">
              <a:solidFill>
                <a:schemeClr val="bg1">
                  <a:lumMod val="50000"/>
                </a:schemeClr>
              </a:solidFill>
            </a:ln>
          </p:spPr>
          <p:txBody>
            <a:bodyPr wrap="square" rtlCol="0" anchor="ctr" anchorCtr="1">
              <a:noAutofit/>
            </a:bodyPr>
            <a:lstStyle/>
            <a:p>
              <a:pPr algn="ctr"/>
              <a:r>
                <a:rPr kumimoji="1" lang="en-US" altLang="ja-JP" sz="1400" b="1" dirty="0"/>
                <a:t>Data Aggregation</a:t>
              </a:r>
            </a:p>
          </p:txBody>
        </p:sp>
        <p:sp>
          <p:nvSpPr>
            <p:cNvPr id="10" name="メモ 5">
              <a:extLst>
                <a:ext uri="{FF2B5EF4-FFF2-40B4-BE49-F238E27FC236}">
                  <a16:creationId xmlns:a16="http://schemas.microsoft.com/office/drawing/2014/main" id="{B021DAF0-D998-4FF1-8722-8B514933630F}"/>
                </a:ext>
              </a:extLst>
            </p:cNvPr>
            <p:cNvSpPr/>
            <p:nvPr/>
          </p:nvSpPr>
          <p:spPr>
            <a:xfrm>
              <a:off x="795526" y="1384538"/>
              <a:ext cx="1649131" cy="635997"/>
            </a:xfrm>
            <a:prstGeom prst="foldedCorner">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altLang="ja-JP" sz="1400" b="1" dirty="0">
                  <a:solidFill>
                    <a:schemeClr val="tx1"/>
                  </a:solidFill>
                  <a:latin typeface="Helvetica" pitchFamily="2" charset="0"/>
                </a:rPr>
                <a:t>E-Invoice</a:t>
              </a:r>
            </a:p>
            <a:p>
              <a:pPr algn="ctr"/>
              <a:r>
                <a:rPr lang="en-US" altLang="ja-JP" sz="1400" b="1" dirty="0">
                  <a:solidFill>
                    <a:schemeClr val="tx1"/>
                  </a:solidFill>
                  <a:latin typeface="Helvetica" pitchFamily="2" charset="0"/>
                </a:rPr>
                <a:t>Open Peppol</a:t>
              </a:r>
            </a:p>
          </p:txBody>
        </p:sp>
        <p:cxnSp>
          <p:nvCxnSpPr>
            <p:cNvPr id="11" name="カギ線コネクタ 18">
              <a:extLst>
                <a:ext uri="{FF2B5EF4-FFF2-40B4-BE49-F238E27FC236}">
                  <a16:creationId xmlns:a16="http://schemas.microsoft.com/office/drawing/2014/main" id="{7C95CAF4-9D7D-484E-8275-6BB8A9F4B119}"/>
                </a:ext>
              </a:extLst>
            </p:cNvPr>
            <p:cNvCxnSpPr>
              <a:cxnSpLocks/>
              <a:stCxn id="10" idx="3"/>
              <a:endCxn id="38" idx="1"/>
            </p:cNvCxnSpPr>
            <p:nvPr/>
          </p:nvCxnSpPr>
          <p:spPr>
            <a:xfrm>
              <a:off x="2444657" y="1702537"/>
              <a:ext cx="898070" cy="6588"/>
            </a:xfrm>
            <a:prstGeom prst="bentConnector3">
              <a:avLst/>
            </a:prstGeom>
            <a:solidFill>
              <a:schemeClr val="bg1"/>
            </a:solidFill>
            <a:ln w="31750">
              <a:solidFill>
                <a:schemeClr val="bg1">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カギ線コネクタ 41">
              <a:extLst>
                <a:ext uri="{FF2B5EF4-FFF2-40B4-BE49-F238E27FC236}">
                  <a16:creationId xmlns:a16="http://schemas.microsoft.com/office/drawing/2014/main" id="{A4A2C2C7-D9E5-4214-91EC-DB8560BD212F}"/>
                </a:ext>
              </a:extLst>
            </p:cNvPr>
            <p:cNvCxnSpPr>
              <a:cxnSpLocks/>
              <a:endCxn id="22" idx="1"/>
            </p:cNvCxnSpPr>
            <p:nvPr/>
          </p:nvCxnSpPr>
          <p:spPr>
            <a:xfrm>
              <a:off x="4674727" y="2576374"/>
              <a:ext cx="716507" cy="0"/>
            </a:xfrm>
            <a:prstGeom prst="straightConnector1">
              <a:avLst/>
            </a:prstGeom>
            <a:ln w="31750">
              <a:solidFill>
                <a:schemeClr val="bg1">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41">
              <a:extLst>
                <a:ext uri="{FF2B5EF4-FFF2-40B4-BE49-F238E27FC236}">
                  <a16:creationId xmlns:a16="http://schemas.microsoft.com/office/drawing/2014/main" id="{A66C82BB-92B9-4D44-971F-64BC53BE91BD}"/>
                </a:ext>
              </a:extLst>
            </p:cNvPr>
            <p:cNvCxnSpPr>
              <a:cxnSpLocks/>
              <a:endCxn id="9" idx="1"/>
            </p:cNvCxnSpPr>
            <p:nvPr/>
          </p:nvCxnSpPr>
          <p:spPr>
            <a:xfrm>
              <a:off x="6995684" y="2576374"/>
              <a:ext cx="567203" cy="0"/>
            </a:xfrm>
            <a:prstGeom prst="straightConnector1">
              <a:avLst/>
            </a:prstGeom>
            <a:ln w="31750">
              <a:solidFill>
                <a:schemeClr val="bg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カギ線コネクタ 41">
              <a:extLst>
                <a:ext uri="{FF2B5EF4-FFF2-40B4-BE49-F238E27FC236}">
                  <a16:creationId xmlns:a16="http://schemas.microsoft.com/office/drawing/2014/main" id="{A08EE8E5-1950-4960-9D78-E39326F391BD}"/>
                </a:ext>
              </a:extLst>
            </p:cNvPr>
            <p:cNvCxnSpPr>
              <a:cxnSpLocks/>
              <a:stCxn id="9" idx="3"/>
              <a:endCxn id="8" idx="1"/>
            </p:cNvCxnSpPr>
            <p:nvPr/>
          </p:nvCxnSpPr>
          <p:spPr>
            <a:xfrm>
              <a:off x="9002887" y="2576374"/>
              <a:ext cx="1185988" cy="0"/>
            </a:xfrm>
            <a:prstGeom prst="straightConnector1">
              <a:avLst/>
            </a:prstGeom>
            <a:ln w="31750">
              <a:solidFill>
                <a:schemeClr val="bg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メモ 50">
              <a:extLst>
                <a:ext uri="{FF2B5EF4-FFF2-40B4-BE49-F238E27FC236}">
                  <a16:creationId xmlns:a16="http://schemas.microsoft.com/office/drawing/2014/main" id="{DE265F7B-B799-4EB7-828F-F4D061B90AA6}"/>
                </a:ext>
              </a:extLst>
            </p:cNvPr>
            <p:cNvSpPr/>
            <p:nvPr/>
          </p:nvSpPr>
          <p:spPr>
            <a:xfrm>
              <a:off x="795526" y="2050073"/>
              <a:ext cx="1649131" cy="635997"/>
            </a:xfrm>
            <a:prstGeom prst="foldedCorner">
              <a:avLst/>
            </a:prstGeom>
            <a:solidFill>
              <a:schemeClr val="accent4">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1">
              <a:noAutofit/>
            </a:bodyPr>
            <a:lstStyle/>
            <a:p>
              <a:pPr algn="ctr"/>
              <a:r>
                <a:rPr lang="en-US" altLang="ja-JP" sz="1600" b="1" dirty="0">
                  <a:solidFill>
                    <a:schemeClr val="tx1"/>
                  </a:solidFill>
                </a:rPr>
                <a:t>E-Invoice SME </a:t>
              </a:r>
            </a:p>
            <a:p>
              <a:pPr algn="ctr"/>
              <a:r>
                <a:rPr lang="en-US" altLang="ja-JP" sz="1600" b="1" dirty="0">
                  <a:solidFill>
                    <a:schemeClr val="tx1"/>
                  </a:solidFill>
                </a:rPr>
                <a:t>Common EDI</a:t>
              </a:r>
            </a:p>
          </p:txBody>
        </p:sp>
        <p:sp>
          <p:nvSpPr>
            <p:cNvPr id="16" name="テキスト ボックス 15">
              <a:extLst>
                <a:ext uri="{FF2B5EF4-FFF2-40B4-BE49-F238E27FC236}">
                  <a16:creationId xmlns:a16="http://schemas.microsoft.com/office/drawing/2014/main" id="{18A7DFD5-5AD8-42A6-9B54-D658DA2AE54B}"/>
                </a:ext>
              </a:extLst>
            </p:cNvPr>
            <p:cNvSpPr txBox="1"/>
            <p:nvPr/>
          </p:nvSpPr>
          <p:spPr>
            <a:xfrm>
              <a:off x="7562887" y="1333329"/>
              <a:ext cx="1440000" cy="720000"/>
            </a:xfrm>
            <a:prstGeom prst="rect">
              <a:avLst/>
            </a:prstGeom>
            <a:solidFill>
              <a:schemeClr val="bg1"/>
            </a:solidFill>
            <a:ln w="34925">
              <a:solidFill>
                <a:schemeClr val="bg1">
                  <a:lumMod val="50000"/>
                </a:schemeClr>
              </a:solidFill>
            </a:ln>
          </p:spPr>
          <p:txBody>
            <a:bodyPr wrap="square" rtlCol="0" anchor="ctr" anchorCtr="1">
              <a:noAutofit/>
            </a:bodyPr>
            <a:lstStyle/>
            <a:p>
              <a:pPr algn="ctr"/>
              <a:r>
                <a:rPr kumimoji="1" lang="en-US" altLang="ja-JP" sz="1400" b="1" dirty="0"/>
                <a:t>Data Validation</a:t>
              </a:r>
            </a:p>
          </p:txBody>
        </p:sp>
        <p:cxnSp>
          <p:nvCxnSpPr>
            <p:cNvPr id="17" name="カギ線コネクタ 41">
              <a:extLst>
                <a:ext uri="{FF2B5EF4-FFF2-40B4-BE49-F238E27FC236}">
                  <a16:creationId xmlns:a16="http://schemas.microsoft.com/office/drawing/2014/main" id="{B68414F2-2DDA-4FD3-83CA-E31E9D46D9E6}"/>
                </a:ext>
              </a:extLst>
            </p:cNvPr>
            <p:cNvCxnSpPr>
              <a:cxnSpLocks/>
              <a:stCxn id="22" idx="0"/>
              <a:endCxn id="16" idx="1"/>
            </p:cNvCxnSpPr>
            <p:nvPr/>
          </p:nvCxnSpPr>
          <p:spPr>
            <a:xfrm rot="5400000" flipH="1" flipV="1">
              <a:off x="6575538" y="1229026"/>
              <a:ext cx="523045" cy="1451653"/>
            </a:xfrm>
            <a:prstGeom prst="bentConnector2">
              <a:avLst/>
            </a:prstGeom>
            <a:ln w="31750">
              <a:solidFill>
                <a:schemeClr val="bg1">
                  <a:lumMod val="5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AFE62938-E05A-4AD2-B9A5-ECCE5DE48D9E}"/>
                </a:ext>
              </a:extLst>
            </p:cNvPr>
            <p:cNvSpPr txBox="1"/>
            <p:nvPr/>
          </p:nvSpPr>
          <p:spPr>
            <a:xfrm>
              <a:off x="7562887" y="4171264"/>
              <a:ext cx="1440000" cy="720000"/>
            </a:xfrm>
            <a:prstGeom prst="rect">
              <a:avLst/>
            </a:prstGeom>
            <a:solidFill>
              <a:srgbClr val="0070C0"/>
            </a:solidFill>
            <a:ln w="25400">
              <a:solidFill>
                <a:srgbClr val="0070C0"/>
              </a:solidFill>
              <a:prstDash val="solid"/>
            </a:ln>
          </p:spPr>
          <p:txBody>
            <a:bodyPr wrap="square" rtlCol="0" anchor="ctr" anchorCtr="1">
              <a:noAutofit/>
            </a:bodyPr>
            <a:lstStyle/>
            <a:p>
              <a:pPr algn="ctr"/>
              <a:r>
                <a:rPr kumimoji="1" lang="en-US" altLang="ja-JP" sz="1600" b="1" dirty="0">
                  <a:solidFill>
                    <a:schemeClr val="bg1"/>
                  </a:solidFill>
                </a:rPr>
                <a:t>Accounting</a:t>
              </a:r>
            </a:p>
          </p:txBody>
        </p:sp>
        <p:cxnSp>
          <p:nvCxnSpPr>
            <p:cNvPr id="19" name="カギ線コネクタ 41">
              <a:extLst>
                <a:ext uri="{FF2B5EF4-FFF2-40B4-BE49-F238E27FC236}">
                  <a16:creationId xmlns:a16="http://schemas.microsoft.com/office/drawing/2014/main" id="{1A97BAF1-10A6-48AA-954F-5290F33ED743}"/>
                </a:ext>
              </a:extLst>
            </p:cNvPr>
            <p:cNvCxnSpPr>
              <a:cxnSpLocks/>
              <a:stCxn id="28" idx="3"/>
              <a:endCxn id="8" idx="2"/>
            </p:cNvCxnSpPr>
            <p:nvPr/>
          </p:nvCxnSpPr>
          <p:spPr>
            <a:xfrm flipV="1">
              <a:off x="9013953" y="2936374"/>
              <a:ext cx="1894922" cy="2572334"/>
            </a:xfrm>
            <a:prstGeom prst="bentConnector2">
              <a:avLst/>
            </a:prstGeom>
            <a:ln w="31750">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20" name="メモ 107">
              <a:extLst>
                <a:ext uri="{FF2B5EF4-FFF2-40B4-BE49-F238E27FC236}">
                  <a16:creationId xmlns:a16="http://schemas.microsoft.com/office/drawing/2014/main" id="{4EAB99E6-B739-4474-8FB4-6FF1E383EC80}"/>
                </a:ext>
              </a:extLst>
            </p:cNvPr>
            <p:cNvSpPr/>
            <p:nvPr/>
          </p:nvSpPr>
          <p:spPr>
            <a:xfrm>
              <a:off x="795526" y="4136621"/>
              <a:ext cx="1649131" cy="635997"/>
            </a:xfrm>
            <a:prstGeom prst="foldedCorner">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altLang="ja-JP" sz="1600" b="1" dirty="0">
                  <a:solidFill>
                    <a:schemeClr val="tx1"/>
                  </a:solidFill>
                </a:rPr>
                <a:t>E-Receipt</a:t>
              </a:r>
            </a:p>
            <a:p>
              <a:pPr algn="ctr"/>
              <a:r>
                <a:rPr lang="en-US" altLang="ja-JP" sz="1600" b="1" dirty="0">
                  <a:solidFill>
                    <a:schemeClr val="tx1"/>
                  </a:solidFill>
                </a:rPr>
                <a:t>ARTS etc.</a:t>
              </a:r>
            </a:p>
          </p:txBody>
        </p:sp>
        <p:cxnSp>
          <p:nvCxnSpPr>
            <p:cNvPr id="21" name="カギ線コネクタ 41">
              <a:extLst>
                <a:ext uri="{FF2B5EF4-FFF2-40B4-BE49-F238E27FC236}">
                  <a16:creationId xmlns:a16="http://schemas.microsoft.com/office/drawing/2014/main" id="{8D0890BF-13D7-47E4-A1EA-42D6A7D83CF1}"/>
                </a:ext>
              </a:extLst>
            </p:cNvPr>
            <p:cNvCxnSpPr>
              <a:cxnSpLocks/>
              <a:stCxn id="20" idx="3"/>
            </p:cNvCxnSpPr>
            <p:nvPr/>
          </p:nvCxnSpPr>
          <p:spPr>
            <a:xfrm>
              <a:off x="2444657" y="4454620"/>
              <a:ext cx="790070" cy="29999"/>
            </a:xfrm>
            <a:prstGeom prst="straightConnector1">
              <a:avLst/>
            </a:prstGeom>
            <a:solidFill>
              <a:schemeClr val="bg1"/>
            </a:solidFill>
            <a:ln w="19050">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22" name="メモ 30">
              <a:extLst>
                <a:ext uri="{FF2B5EF4-FFF2-40B4-BE49-F238E27FC236}">
                  <a16:creationId xmlns:a16="http://schemas.microsoft.com/office/drawing/2014/main" id="{627FD3CB-0831-478B-85F7-BAF4C34AC855}"/>
                </a:ext>
              </a:extLst>
            </p:cNvPr>
            <p:cNvSpPr/>
            <p:nvPr/>
          </p:nvSpPr>
          <p:spPr>
            <a:xfrm>
              <a:off x="5391234" y="2216374"/>
              <a:ext cx="1440000" cy="720000"/>
            </a:xfrm>
            <a:prstGeom prst="foldedCorner">
              <a:avLst/>
            </a:prstGeom>
            <a:solidFill>
              <a:srgbClr val="00B0F0"/>
            </a:solid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1">
              <a:noAutofit/>
            </a:bodyPr>
            <a:lstStyle/>
            <a:p>
              <a:pPr algn="ctr"/>
              <a:r>
                <a:rPr kumimoji="1" lang="en-US" altLang="ja-JP" sz="1600" b="1" dirty="0">
                  <a:solidFill>
                    <a:schemeClr val="bg1"/>
                  </a:solidFill>
                </a:rPr>
                <a:t>Japanese Core Invoice</a:t>
              </a:r>
              <a:endParaRPr kumimoji="1" lang="en-US" altLang="ja-JP" sz="1400" b="1" dirty="0">
                <a:solidFill>
                  <a:schemeClr val="bg1"/>
                </a:solidFill>
              </a:endParaRPr>
            </a:p>
          </p:txBody>
        </p:sp>
        <p:cxnSp>
          <p:nvCxnSpPr>
            <p:cNvPr id="23" name="カギ線コネクタ 41">
              <a:extLst>
                <a:ext uri="{FF2B5EF4-FFF2-40B4-BE49-F238E27FC236}">
                  <a16:creationId xmlns:a16="http://schemas.microsoft.com/office/drawing/2014/main" id="{DB4DFBC4-340F-40E7-A474-4FCFE4B9613C}"/>
                </a:ext>
              </a:extLst>
            </p:cNvPr>
            <p:cNvCxnSpPr>
              <a:cxnSpLocks/>
            </p:cNvCxnSpPr>
            <p:nvPr/>
          </p:nvCxnSpPr>
          <p:spPr>
            <a:xfrm>
              <a:off x="2432617" y="5295612"/>
              <a:ext cx="795298" cy="0"/>
            </a:xfrm>
            <a:prstGeom prst="straightConnector1">
              <a:avLst/>
            </a:prstGeom>
            <a:solidFill>
              <a:schemeClr val="bg1"/>
            </a:solidFill>
            <a:ln w="19050">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24" name="カギ線コネクタ 41">
              <a:extLst>
                <a:ext uri="{FF2B5EF4-FFF2-40B4-BE49-F238E27FC236}">
                  <a16:creationId xmlns:a16="http://schemas.microsoft.com/office/drawing/2014/main" id="{C9722E37-3561-4C31-813F-466932192123}"/>
                </a:ext>
              </a:extLst>
            </p:cNvPr>
            <p:cNvCxnSpPr>
              <a:cxnSpLocks/>
              <a:endCxn id="18" idx="1"/>
            </p:cNvCxnSpPr>
            <p:nvPr/>
          </p:nvCxnSpPr>
          <p:spPr>
            <a:xfrm flipV="1">
              <a:off x="6972824" y="4531264"/>
              <a:ext cx="590063" cy="31140"/>
            </a:xfrm>
            <a:prstGeom prst="straightConnector1">
              <a:avLst/>
            </a:prstGeom>
            <a:ln w="31750">
              <a:solidFill>
                <a:schemeClr val="tx1">
                  <a:lumMod val="50000"/>
                  <a:lumOff val="50000"/>
                </a:schemeClr>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CE1D39A5-72CD-4676-A463-3E1C3C20F508}"/>
                </a:ext>
              </a:extLst>
            </p:cNvPr>
            <p:cNvSpPr txBox="1"/>
            <p:nvPr/>
          </p:nvSpPr>
          <p:spPr>
            <a:xfrm>
              <a:off x="3282624" y="1208379"/>
              <a:ext cx="1335004" cy="2868725"/>
            </a:xfrm>
            <a:prstGeom prst="rect">
              <a:avLst/>
            </a:prstGeom>
            <a:noFill/>
            <a:ln w="31750">
              <a:solidFill>
                <a:srgbClr val="FF2600"/>
              </a:solidFill>
              <a:prstDash val="sysDot"/>
            </a:ln>
          </p:spPr>
          <p:txBody>
            <a:bodyPr wrap="square" rtlCol="0" anchor="ctr" anchorCtr="1">
              <a:noAutofit/>
            </a:bodyPr>
            <a:lstStyle/>
            <a:p>
              <a:pPr algn="ctr"/>
              <a:r>
                <a:rPr kumimoji="1" lang="en-US" altLang="ja-JP" sz="1600" b="1" dirty="0">
                  <a:solidFill>
                    <a:srgbClr val="FF2600"/>
                  </a:solidFill>
                </a:rPr>
                <a:t>Japanese</a:t>
              </a:r>
            </a:p>
            <a:p>
              <a:pPr algn="ctr"/>
              <a:r>
                <a:rPr lang="en-US" altLang="ja-JP" sz="1600" b="1" dirty="0">
                  <a:solidFill>
                    <a:srgbClr val="FF2600"/>
                  </a:solidFill>
                </a:rPr>
                <a:t>PINT</a:t>
              </a:r>
            </a:p>
            <a:p>
              <a:pPr algn="ctr"/>
              <a:endParaRPr kumimoji="1" lang="ja-JP" altLang="en-US" sz="1400" dirty="0"/>
            </a:p>
          </p:txBody>
        </p:sp>
        <p:cxnSp>
          <p:nvCxnSpPr>
            <p:cNvPr id="26" name="カギ線コネクタ 41">
              <a:extLst>
                <a:ext uri="{FF2B5EF4-FFF2-40B4-BE49-F238E27FC236}">
                  <a16:creationId xmlns:a16="http://schemas.microsoft.com/office/drawing/2014/main" id="{6BE90C8D-C3E8-4359-BD4E-0BD6BC443854}"/>
                </a:ext>
              </a:extLst>
            </p:cNvPr>
            <p:cNvCxnSpPr>
              <a:cxnSpLocks/>
              <a:endCxn id="18" idx="1"/>
            </p:cNvCxnSpPr>
            <p:nvPr/>
          </p:nvCxnSpPr>
          <p:spPr>
            <a:xfrm>
              <a:off x="6874222" y="2585906"/>
              <a:ext cx="688665" cy="1945358"/>
            </a:xfrm>
            <a:prstGeom prst="straightConnector1">
              <a:avLst/>
            </a:prstGeom>
            <a:ln w="31750">
              <a:solidFill>
                <a:schemeClr val="bg1">
                  <a:lumMod val="50000"/>
                </a:schemeClr>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0A6F09C0-7201-4F85-9086-C1ED31733297}"/>
                </a:ext>
              </a:extLst>
            </p:cNvPr>
            <p:cNvSpPr txBox="1"/>
            <p:nvPr/>
          </p:nvSpPr>
          <p:spPr>
            <a:xfrm>
              <a:off x="7562887" y="3193819"/>
              <a:ext cx="1440000" cy="720000"/>
            </a:xfrm>
            <a:prstGeom prst="rect">
              <a:avLst/>
            </a:prstGeom>
            <a:solidFill>
              <a:srgbClr val="0070C0"/>
            </a:solidFill>
            <a:ln w="25400">
              <a:solidFill>
                <a:srgbClr val="0070C0"/>
              </a:solidFill>
              <a:prstDash val="solid"/>
            </a:ln>
          </p:spPr>
          <p:txBody>
            <a:bodyPr wrap="square" rtlCol="0" anchor="ctr" anchorCtr="1">
              <a:noAutofit/>
            </a:bodyPr>
            <a:lstStyle/>
            <a:p>
              <a:pPr algn="ctr"/>
              <a:r>
                <a:rPr lang="en-US" altLang="ja-JP" sz="1600" b="1" dirty="0">
                  <a:solidFill>
                    <a:schemeClr val="bg1"/>
                  </a:solidFill>
                </a:rPr>
                <a:t>Sales</a:t>
              </a:r>
              <a:endParaRPr kumimoji="1" lang="en-US" altLang="ja-JP" sz="1600" b="1" dirty="0">
                <a:solidFill>
                  <a:schemeClr val="bg1"/>
                </a:solidFill>
              </a:endParaRPr>
            </a:p>
          </p:txBody>
        </p:sp>
        <p:sp>
          <p:nvSpPr>
            <p:cNvPr id="28" name="テキスト ボックス 27">
              <a:extLst>
                <a:ext uri="{FF2B5EF4-FFF2-40B4-BE49-F238E27FC236}">
                  <a16:creationId xmlns:a16="http://schemas.microsoft.com/office/drawing/2014/main" id="{EB0334AB-557A-459D-B54D-E169A7F1D698}"/>
                </a:ext>
              </a:extLst>
            </p:cNvPr>
            <p:cNvSpPr txBox="1"/>
            <p:nvPr/>
          </p:nvSpPr>
          <p:spPr>
            <a:xfrm>
              <a:off x="7573953" y="5148708"/>
              <a:ext cx="1440000" cy="720000"/>
            </a:xfrm>
            <a:prstGeom prst="rect">
              <a:avLst/>
            </a:prstGeom>
            <a:solidFill>
              <a:srgbClr val="0070C0"/>
            </a:solidFill>
            <a:ln w="25400">
              <a:solidFill>
                <a:srgbClr val="0070C0"/>
              </a:solidFill>
              <a:prstDash val="solid"/>
            </a:ln>
          </p:spPr>
          <p:txBody>
            <a:bodyPr wrap="square" rtlCol="0" anchor="ctr" anchorCtr="1">
              <a:noAutofit/>
            </a:bodyPr>
            <a:lstStyle/>
            <a:p>
              <a:pPr algn="ctr"/>
              <a:r>
                <a:rPr lang="en-US" altLang="ja-JP" sz="1600" b="1" dirty="0">
                  <a:solidFill>
                    <a:schemeClr val="bg1"/>
                  </a:solidFill>
                </a:rPr>
                <a:t>Tax</a:t>
              </a:r>
              <a:endParaRPr kumimoji="1" lang="en-US" altLang="ja-JP" sz="1600" b="1" dirty="0">
                <a:solidFill>
                  <a:schemeClr val="bg1"/>
                </a:solidFill>
              </a:endParaRPr>
            </a:p>
          </p:txBody>
        </p:sp>
        <p:cxnSp>
          <p:nvCxnSpPr>
            <p:cNvPr id="29" name="カギ線コネクタ 41">
              <a:extLst>
                <a:ext uri="{FF2B5EF4-FFF2-40B4-BE49-F238E27FC236}">
                  <a16:creationId xmlns:a16="http://schemas.microsoft.com/office/drawing/2014/main" id="{9BB0C12E-C0A2-42A0-9775-B1B5459E6425}"/>
                </a:ext>
              </a:extLst>
            </p:cNvPr>
            <p:cNvCxnSpPr>
              <a:cxnSpLocks/>
              <a:endCxn id="27" idx="1"/>
            </p:cNvCxnSpPr>
            <p:nvPr/>
          </p:nvCxnSpPr>
          <p:spPr>
            <a:xfrm flipV="1">
              <a:off x="6964126" y="3553819"/>
              <a:ext cx="598761" cy="1024231"/>
            </a:xfrm>
            <a:prstGeom prst="straightConnector1">
              <a:avLst/>
            </a:prstGeom>
            <a:ln w="31750">
              <a:solidFill>
                <a:schemeClr val="tx1">
                  <a:lumMod val="50000"/>
                  <a:lumOff val="50000"/>
                </a:schemeClr>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カギ線コネクタ 41">
              <a:extLst>
                <a:ext uri="{FF2B5EF4-FFF2-40B4-BE49-F238E27FC236}">
                  <a16:creationId xmlns:a16="http://schemas.microsoft.com/office/drawing/2014/main" id="{C4A5FC05-CB21-4885-BB95-5FB721207EA5}"/>
                </a:ext>
              </a:extLst>
            </p:cNvPr>
            <p:cNvCxnSpPr>
              <a:cxnSpLocks/>
              <a:endCxn id="28" idx="1"/>
            </p:cNvCxnSpPr>
            <p:nvPr/>
          </p:nvCxnSpPr>
          <p:spPr>
            <a:xfrm>
              <a:off x="6991182" y="4537614"/>
              <a:ext cx="582771" cy="971094"/>
            </a:xfrm>
            <a:prstGeom prst="straightConnector1">
              <a:avLst/>
            </a:prstGeom>
            <a:ln w="31750">
              <a:solidFill>
                <a:schemeClr val="tx1">
                  <a:lumMod val="50000"/>
                  <a:lumOff val="50000"/>
                </a:schemeClr>
              </a:solidFill>
              <a:prstDash val="sysDot"/>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メモ 70">
              <a:extLst>
                <a:ext uri="{FF2B5EF4-FFF2-40B4-BE49-F238E27FC236}">
                  <a16:creationId xmlns:a16="http://schemas.microsoft.com/office/drawing/2014/main" id="{BD26C53B-8816-46D1-A2AF-C28CFCC537FE}"/>
                </a:ext>
              </a:extLst>
            </p:cNvPr>
            <p:cNvSpPr/>
            <p:nvPr/>
          </p:nvSpPr>
          <p:spPr>
            <a:xfrm>
              <a:off x="9347413" y="4171264"/>
              <a:ext cx="1440000" cy="720000"/>
            </a:xfrm>
            <a:prstGeom prst="foldedCorner">
              <a:avLst/>
            </a:prstGeom>
            <a:solidFill>
              <a:schemeClr val="bg1"/>
            </a:solidFill>
            <a:ln w="349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kumimoji="1" lang="en-US" altLang="ja-JP" b="1" dirty="0">
                  <a:solidFill>
                    <a:schemeClr val="tx1"/>
                  </a:solidFill>
                </a:rPr>
                <a:t>Financial Report</a:t>
              </a:r>
            </a:p>
          </p:txBody>
        </p:sp>
        <p:cxnSp>
          <p:nvCxnSpPr>
            <p:cNvPr id="32" name="カギ線コネクタ 41">
              <a:extLst>
                <a:ext uri="{FF2B5EF4-FFF2-40B4-BE49-F238E27FC236}">
                  <a16:creationId xmlns:a16="http://schemas.microsoft.com/office/drawing/2014/main" id="{6084766E-CF2F-4DCD-B8AE-8B0F6E17D41C}"/>
                </a:ext>
              </a:extLst>
            </p:cNvPr>
            <p:cNvCxnSpPr>
              <a:cxnSpLocks/>
              <a:stCxn id="18" idx="3"/>
              <a:endCxn id="31" idx="1"/>
            </p:cNvCxnSpPr>
            <p:nvPr/>
          </p:nvCxnSpPr>
          <p:spPr>
            <a:xfrm>
              <a:off x="9002887" y="4531264"/>
              <a:ext cx="344526" cy="12700"/>
            </a:xfrm>
            <a:prstGeom prst="bentConnector3">
              <a:avLst>
                <a:gd name="adj1" fmla="val 50000"/>
              </a:avLst>
            </a:prstGeom>
            <a:ln w="31750">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3" name="カギ線コネクタ 41">
              <a:extLst>
                <a:ext uri="{FF2B5EF4-FFF2-40B4-BE49-F238E27FC236}">
                  <a16:creationId xmlns:a16="http://schemas.microsoft.com/office/drawing/2014/main" id="{0E42854C-40F9-46F7-8C35-014C666DED8F}"/>
                </a:ext>
              </a:extLst>
            </p:cNvPr>
            <p:cNvCxnSpPr>
              <a:cxnSpLocks/>
              <a:stCxn id="9" idx="3"/>
              <a:endCxn id="31" idx="1"/>
            </p:cNvCxnSpPr>
            <p:nvPr/>
          </p:nvCxnSpPr>
          <p:spPr>
            <a:xfrm>
              <a:off x="9002887" y="2576374"/>
              <a:ext cx="344526" cy="1954890"/>
            </a:xfrm>
            <a:prstGeom prst="straightConnector1">
              <a:avLst/>
            </a:prstGeom>
            <a:ln w="31750">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5" name="メモ 105">
              <a:extLst>
                <a:ext uri="{FF2B5EF4-FFF2-40B4-BE49-F238E27FC236}">
                  <a16:creationId xmlns:a16="http://schemas.microsoft.com/office/drawing/2014/main" id="{1C5F7104-868A-403F-93C4-8164E093B8B3}"/>
                </a:ext>
              </a:extLst>
            </p:cNvPr>
            <p:cNvSpPr/>
            <p:nvPr/>
          </p:nvSpPr>
          <p:spPr>
            <a:xfrm>
              <a:off x="5391234" y="3037212"/>
              <a:ext cx="1440000" cy="720000"/>
            </a:xfrm>
            <a:prstGeom prst="foldedCorner">
              <a:avLst/>
            </a:prstGeom>
            <a:solidFill>
              <a:schemeClr val="bg1"/>
            </a:solidFill>
            <a:ln w="3492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1">
              <a:noAutofit/>
            </a:bodyPr>
            <a:lstStyle/>
            <a:p>
              <a:pPr algn="ctr"/>
              <a:r>
                <a:rPr kumimoji="1" lang="en-US" altLang="ja-JP" sz="1600" b="1" dirty="0">
                  <a:solidFill>
                    <a:schemeClr val="tx1"/>
                  </a:solidFill>
                </a:rPr>
                <a:t>O2C</a:t>
              </a:r>
            </a:p>
          </p:txBody>
        </p:sp>
        <p:sp>
          <p:nvSpPr>
            <p:cNvPr id="36" name="メモ 108">
              <a:extLst>
                <a:ext uri="{FF2B5EF4-FFF2-40B4-BE49-F238E27FC236}">
                  <a16:creationId xmlns:a16="http://schemas.microsoft.com/office/drawing/2014/main" id="{50C8A517-1ED0-470E-A5E6-8FFF0829F372}"/>
                </a:ext>
              </a:extLst>
            </p:cNvPr>
            <p:cNvSpPr/>
            <p:nvPr/>
          </p:nvSpPr>
          <p:spPr>
            <a:xfrm>
              <a:off x="5391234" y="3858050"/>
              <a:ext cx="1440000" cy="720000"/>
            </a:xfrm>
            <a:prstGeom prst="foldedCorner">
              <a:avLst/>
            </a:prstGeom>
            <a:solidFill>
              <a:schemeClr val="bg1"/>
            </a:solidFill>
            <a:ln w="3492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1">
              <a:noAutofit/>
            </a:bodyPr>
            <a:lstStyle/>
            <a:p>
              <a:pPr algn="ctr"/>
              <a:r>
                <a:rPr kumimoji="1" lang="en-US" altLang="ja-JP" sz="1600" b="1" dirty="0">
                  <a:solidFill>
                    <a:schemeClr val="tx1"/>
                  </a:solidFill>
                </a:rPr>
                <a:t>P2P</a:t>
              </a:r>
            </a:p>
          </p:txBody>
        </p:sp>
        <p:sp>
          <p:nvSpPr>
            <p:cNvPr id="37" name="メモ 110">
              <a:extLst>
                <a:ext uri="{FF2B5EF4-FFF2-40B4-BE49-F238E27FC236}">
                  <a16:creationId xmlns:a16="http://schemas.microsoft.com/office/drawing/2014/main" id="{5760D71F-6D51-4BA2-A618-4707E658575E}"/>
                </a:ext>
              </a:extLst>
            </p:cNvPr>
            <p:cNvSpPr/>
            <p:nvPr/>
          </p:nvSpPr>
          <p:spPr>
            <a:xfrm>
              <a:off x="5391234" y="4678887"/>
              <a:ext cx="1440000" cy="720000"/>
            </a:xfrm>
            <a:prstGeom prst="foldedCorner">
              <a:avLst/>
            </a:prstGeom>
            <a:solidFill>
              <a:schemeClr val="bg1"/>
            </a:solidFill>
            <a:ln w="3492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1">
              <a:noAutofit/>
            </a:bodyPr>
            <a:lstStyle/>
            <a:p>
              <a:pPr algn="ctr"/>
              <a:r>
                <a:rPr kumimoji="1" lang="en-US" altLang="ja-JP" sz="1600" b="1" dirty="0">
                  <a:solidFill>
                    <a:schemeClr val="tx1"/>
                  </a:solidFill>
                </a:rPr>
                <a:t>INV</a:t>
              </a:r>
            </a:p>
          </p:txBody>
        </p:sp>
        <p:sp>
          <p:nvSpPr>
            <p:cNvPr id="38" name="テキスト ボックス 37">
              <a:extLst>
                <a:ext uri="{FF2B5EF4-FFF2-40B4-BE49-F238E27FC236}">
                  <a16:creationId xmlns:a16="http://schemas.microsoft.com/office/drawing/2014/main" id="{F582354C-EBD3-45BC-8C3C-92438B9AD703}"/>
                </a:ext>
              </a:extLst>
            </p:cNvPr>
            <p:cNvSpPr txBox="1"/>
            <p:nvPr/>
          </p:nvSpPr>
          <p:spPr>
            <a:xfrm>
              <a:off x="3342727" y="1358656"/>
              <a:ext cx="1223999" cy="700935"/>
            </a:xfrm>
            <a:prstGeom prst="rect">
              <a:avLst/>
            </a:prstGeom>
            <a:solidFill>
              <a:schemeClr val="bg1"/>
            </a:solidFill>
            <a:ln w="34925">
              <a:solidFill>
                <a:schemeClr val="bg1">
                  <a:lumMod val="50000"/>
                </a:schemeClr>
              </a:solidFill>
            </a:ln>
          </p:spPr>
          <p:txBody>
            <a:bodyPr wrap="square" lIns="0" rIns="0" rtlCol="0" anchor="ctr" anchorCtr="1">
              <a:noAutofit/>
            </a:bodyPr>
            <a:lstStyle/>
            <a:p>
              <a:pPr algn="ctr"/>
              <a:r>
                <a:rPr kumimoji="1" lang="en-US" altLang="ja-JP" sz="1400" dirty="0"/>
                <a:t>EN 16931-1</a:t>
              </a:r>
            </a:p>
            <a:p>
              <a:pPr algn="ctr">
                <a:lnSpc>
                  <a:spcPts val="1200"/>
                </a:lnSpc>
              </a:pPr>
              <a:r>
                <a:rPr lang="en-US" altLang="ja-JP" sz="1100" dirty="0"/>
                <a:t>Core Invoice Usage Specification</a:t>
              </a:r>
              <a:endParaRPr kumimoji="1" lang="en-US" altLang="ja-JP" sz="1100" dirty="0"/>
            </a:p>
          </p:txBody>
        </p:sp>
        <p:cxnSp>
          <p:nvCxnSpPr>
            <p:cNvPr id="39" name="カギ線コネクタ 41">
              <a:extLst>
                <a:ext uri="{FF2B5EF4-FFF2-40B4-BE49-F238E27FC236}">
                  <a16:creationId xmlns:a16="http://schemas.microsoft.com/office/drawing/2014/main" id="{D9EE8047-3BBE-45B9-95FF-59627FE03244}"/>
                </a:ext>
              </a:extLst>
            </p:cNvPr>
            <p:cNvCxnSpPr>
              <a:cxnSpLocks/>
              <a:endCxn id="27" idx="1"/>
            </p:cNvCxnSpPr>
            <p:nvPr/>
          </p:nvCxnSpPr>
          <p:spPr>
            <a:xfrm>
              <a:off x="6874222" y="2585906"/>
              <a:ext cx="688665" cy="967913"/>
            </a:xfrm>
            <a:prstGeom prst="straightConnector1">
              <a:avLst/>
            </a:prstGeom>
            <a:ln w="31750">
              <a:solidFill>
                <a:schemeClr val="bg1">
                  <a:lumMod val="50000"/>
                </a:schemeClr>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0" name="メモ 56">
              <a:extLst>
                <a:ext uri="{FF2B5EF4-FFF2-40B4-BE49-F238E27FC236}">
                  <a16:creationId xmlns:a16="http://schemas.microsoft.com/office/drawing/2014/main" id="{EB0540D7-F10C-4804-A295-FDBCA68DCE42}"/>
                </a:ext>
              </a:extLst>
            </p:cNvPr>
            <p:cNvSpPr/>
            <p:nvPr/>
          </p:nvSpPr>
          <p:spPr>
            <a:xfrm>
              <a:off x="795526" y="4868114"/>
              <a:ext cx="1649131" cy="715497"/>
            </a:xfrm>
            <a:prstGeom prst="foldedCorner">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ctr"/>
              <a:r>
                <a:rPr kumimoji="1" lang="en-US" altLang="ja-JP" sz="1400" b="1" dirty="0">
                  <a:solidFill>
                    <a:schemeClr val="tx1"/>
                  </a:solidFill>
                </a:rPr>
                <a:t>E</a:t>
              </a:r>
              <a:r>
                <a:rPr kumimoji="1" lang="ja-JP" altLang="en-US" sz="1400" b="1" dirty="0">
                  <a:solidFill>
                    <a:schemeClr val="tx1"/>
                  </a:solidFill>
                </a:rPr>
                <a:t> </a:t>
              </a:r>
              <a:r>
                <a:rPr kumimoji="1" lang="en-US" altLang="ja-JP" sz="1400" b="1" dirty="0">
                  <a:solidFill>
                    <a:schemeClr val="tx1"/>
                  </a:solidFill>
                </a:rPr>
                <a:t>Documents</a:t>
              </a:r>
            </a:p>
          </p:txBody>
        </p:sp>
        <p:sp>
          <p:nvSpPr>
            <p:cNvPr id="41" name="メモ 57">
              <a:extLst>
                <a:ext uri="{FF2B5EF4-FFF2-40B4-BE49-F238E27FC236}">
                  <a16:creationId xmlns:a16="http://schemas.microsoft.com/office/drawing/2014/main" id="{5BB29F56-0493-44AD-ADBE-58FFB469974F}"/>
                </a:ext>
              </a:extLst>
            </p:cNvPr>
            <p:cNvSpPr/>
            <p:nvPr/>
          </p:nvSpPr>
          <p:spPr>
            <a:xfrm>
              <a:off x="947929" y="5135860"/>
              <a:ext cx="1649129" cy="715497"/>
            </a:xfrm>
            <a:prstGeom prst="foldedCorner">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kumimoji="1" lang="en-US" altLang="ja-JP" sz="1400" b="1" dirty="0">
                  <a:solidFill>
                    <a:schemeClr val="tx1"/>
                  </a:solidFill>
                </a:rPr>
                <a:t>E</a:t>
              </a:r>
              <a:r>
                <a:rPr lang="en-US" altLang="ja-JP" sz="1400" b="1" dirty="0">
                  <a:solidFill>
                    <a:schemeClr val="tx1"/>
                  </a:solidFill>
                </a:rPr>
                <a:t>-</a:t>
              </a:r>
              <a:r>
                <a:rPr kumimoji="1" lang="en-US" altLang="ja-JP" sz="1400" b="1" dirty="0">
                  <a:solidFill>
                    <a:schemeClr val="tx1"/>
                  </a:solidFill>
                </a:rPr>
                <a:t>Contract</a:t>
              </a:r>
            </a:p>
          </p:txBody>
        </p:sp>
        <p:cxnSp>
          <p:nvCxnSpPr>
            <p:cNvPr id="42" name="カギ線コネクタ 41">
              <a:extLst>
                <a:ext uri="{FF2B5EF4-FFF2-40B4-BE49-F238E27FC236}">
                  <a16:creationId xmlns:a16="http://schemas.microsoft.com/office/drawing/2014/main" id="{4E6F2C6C-D5D0-4BBC-A6DB-C3E089AC1BD9}"/>
                </a:ext>
              </a:extLst>
            </p:cNvPr>
            <p:cNvCxnSpPr>
              <a:cxnSpLocks/>
              <a:stCxn id="41" idx="3"/>
            </p:cNvCxnSpPr>
            <p:nvPr/>
          </p:nvCxnSpPr>
          <p:spPr>
            <a:xfrm>
              <a:off x="2597058" y="5493609"/>
              <a:ext cx="637668" cy="33749"/>
            </a:xfrm>
            <a:prstGeom prst="straightConnector1">
              <a:avLst/>
            </a:prstGeom>
            <a:solidFill>
              <a:schemeClr val="bg1"/>
            </a:solidFill>
            <a:ln w="19050">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43" name="カギ線コネクタ 41">
              <a:extLst>
                <a:ext uri="{FF2B5EF4-FFF2-40B4-BE49-F238E27FC236}">
                  <a16:creationId xmlns:a16="http://schemas.microsoft.com/office/drawing/2014/main" id="{269CE200-A931-4CEF-A1C7-19AAE050E808}"/>
                </a:ext>
              </a:extLst>
            </p:cNvPr>
            <p:cNvCxnSpPr>
              <a:cxnSpLocks/>
            </p:cNvCxnSpPr>
            <p:nvPr/>
          </p:nvCxnSpPr>
          <p:spPr>
            <a:xfrm>
              <a:off x="2425805" y="2396494"/>
              <a:ext cx="802110" cy="0"/>
            </a:xfrm>
            <a:prstGeom prst="straightConnector1">
              <a:avLst/>
            </a:prstGeom>
            <a:solidFill>
              <a:schemeClr val="bg1"/>
            </a:solidFill>
            <a:ln w="19050">
              <a:solidFill>
                <a:schemeClr val="bg1">
                  <a:lumMod val="50000"/>
                </a:schemeClr>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カギ線コネクタ 41">
              <a:extLst>
                <a:ext uri="{FF2B5EF4-FFF2-40B4-BE49-F238E27FC236}">
                  <a16:creationId xmlns:a16="http://schemas.microsoft.com/office/drawing/2014/main" id="{F2FFCCC7-4D6B-49C1-9E2A-CFA15656B479}"/>
                </a:ext>
              </a:extLst>
            </p:cNvPr>
            <p:cNvCxnSpPr>
              <a:cxnSpLocks/>
              <a:stCxn id="31" idx="0"/>
            </p:cNvCxnSpPr>
            <p:nvPr/>
          </p:nvCxnSpPr>
          <p:spPr>
            <a:xfrm flipV="1">
              <a:off x="10067413" y="2936374"/>
              <a:ext cx="586731" cy="1234890"/>
            </a:xfrm>
            <a:prstGeom prst="straightConnector1">
              <a:avLst/>
            </a:prstGeom>
            <a:ln w="31750">
              <a:solidFill>
                <a:schemeClr val="bg1">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カギ線コネクタ 41">
              <a:extLst>
                <a:ext uri="{FF2B5EF4-FFF2-40B4-BE49-F238E27FC236}">
                  <a16:creationId xmlns:a16="http://schemas.microsoft.com/office/drawing/2014/main" id="{B03C9F9D-DC7B-4AC9-8AC1-998EE60F4013}"/>
                </a:ext>
              </a:extLst>
            </p:cNvPr>
            <p:cNvCxnSpPr>
              <a:cxnSpLocks/>
            </p:cNvCxnSpPr>
            <p:nvPr/>
          </p:nvCxnSpPr>
          <p:spPr>
            <a:xfrm>
              <a:off x="6866214" y="2590678"/>
              <a:ext cx="688665" cy="2950512"/>
            </a:xfrm>
            <a:prstGeom prst="straightConnector1">
              <a:avLst/>
            </a:prstGeom>
            <a:ln w="31750">
              <a:solidFill>
                <a:schemeClr val="bg1">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6" name="メモ 64">
              <a:extLst>
                <a:ext uri="{FF2B5EF4-FFF2-40B4-BE49-F238E27FC236}">
                  <a16:creationId xmlns:a16="http://schemas.microsoft.com/office/drawing/2014/main" id="{03EEA546-9249-474D-8729-F16F2C9EA760}"/>
                </a:ext>
              </a:extLst>
            </p:cNvPr>
            <p:cNvSpPr/>
            <p:nvPr/>
          </p:nvSpPr>
          <p:spPr>
            <a:xfrm>
              <a:off x="795526" y="2745589"/>
              <a:ext cx="1649131" cy="635997"/>
            </a:xfrm>
            <a:prstGeom prst="foldedCorner">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en-US" altLang="ja-JP" sz="1600" b="1" dirty="0">
                  <a:solidFill>
                    <a:schemeClr val="tx1"/>
                  </a:solidFill>
                  <a:latin typeface="Helvetica" pitchFamily="2" charset="0"/>
                </a:rPr>
                <a:t>E-Invoice</a:t>
              </a:r>
            </a:p>
            <a:p>
              <a:pPr algn="ctr"/>
              <a:r>
                <a:rPr lang="en-US" altLang="ja-JP" sz="1600" b="1" dirty="0">
                  <a:solidFill>
                    <a:schemeClr val="tx1"/>
                  </a:solidFill>
                  <a:latin typeface="Helvetica" pitchFamily="2" charset="0"/>
                </a:rPr>
                <a:t>BMS</a:t>
              </a:r>
              <a:endParaRPr kumimoji="1" lang="en-US" altLang="ja-JP" sz="1400" b="1" dirty="0">
                <a:solidFill>
                  <a:schemeClr val="tx1"/>
                </a:solidFill>
              </a:endParaRPr>
            </a:p>
          </p:txBody>
        </p:sp>
        <p:sp>
          <p:nvSpPr>
            <p:cNvPr id="47" name="メモ 76">
              <a:extLst>
                <a:ext uri="{FF2B5EF4-FFF2-40B4-BE49-F238E27FC236}">
                  <a16:creationId xmlns:a16="http://schemas.microsoft.com/office/drawing/2014/main" id="{E35804EA-C3ED-44F9-8B18-9CBE6402E378}"/>
                </a:ext>
              </a:extLst>
            </p:cNvPr>
            <p:cNvSpPr/>
            <p:nvPr/>
          </p:nvSpPr>
          <p:spPr>
            <a:xfrm>
              <a:off x="795526" y="3441105"/>
              <a:ext cx="1649131" cy="635997"/>
            </a:xfrm>
            <a:prstGeom prst="foldedCorner">
              <a:avLst/>
            </a:prstGeom>
            <a:solidFill>
              <a:schemeClr val="accent6">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r>
                <a:rPr lang="en-US" altLang="ja-JP" sz="1600" b="1" dirty="0">
                  <a:solidFill>
                    <a:schemeClr val="tx1"/>
                  </a:solidFill>
                  <a:latin typeface="Helvetica" pitchFamily="2" charset="0"/>
                </a:rPr>
                <a:t>E-Invoice</a:t>
              </a:r>
              <a:endParaRPr lang="en-US" altLang="ja-JP" sz="1600" dirty="0">
                <a:solidFill>
                  <a:srgbClr val="000000"/>
                </a:solidFill>
                <a:latin typeface="Helvetica" pitchFamily="2" charset="0"/>
              </a:endParaRPr>
            </a:p>
            <a:p>
              <a:r>
                <a:rPr lang="en-US" altLang="ja-JP" sz="1400" b="1" dirty="0">
                  <a:solidFill>
                    <a:srgbClr val="000000"/>
                  </a:solidFill>
                  <a:latin typeface="Helvetica" pitchFamily="2" charset="0"/>
                </a:rPr>
                <a:t>ECALGA</a:t>
              </a:r>
              <a:endParaRPr lang="ja-JP" altLang="en-US" sz="1400" b="1" dirty="0"/>
            </a:p>
          </p:txBody>
        </p:sp>
        <p:cxnSp>
          <p:nvCxnSpPr>
            <p:cNvPr id="48" name="カギ線コネクタ 41">
              <a:extLst>
                <a:ext uri="{FF2B5EF4-FFF2-40B4-BE49-F238E27FC236}">
                  <a16:creationId xmlns:a16="http://schemas.microsoft.com/office/drawing/2014/main" id="{4F952852-1A06-4764-8B33-89D85E1EA094}"/>
                </a:ext>
              </a:extLst>
            </p:cNvPr>
            <p:cNvCxnSpPr>
              <a:cxnSpLocks/>
            </p:cNvCxnSpPr>
            <p:nvPr/>
          </p:nvCxnSpPr>
          <p:spPr>
            <a:xfrm>
              <a:off x="2425805" y="3084794"/>
              <a:ext cx="802110" cy="0"/>
            </a:xfrm>
            <a:prstGeom prst="straightConnector1">
              <a:avLst/>
            </a:prstGeom>
            <a:solidFill>
              <a:schemeClr val="bg1"/>
            </a:solidFill>
            <a:ln w="19050">
              <a:solidFill>
                <a:schemeClr val="bg1">
                  <a:lumMod val="50000"/>
                </a:schemeClr>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9" name="カギ線コネクタ 41">
              <a:extLst>
                <a:ext uri="{FF2B5EF4-FFF2-40B4-BE49-F238E27FC236}">
                  <a16:creationId xmlns:a16="http://schemas.microsoft.com/office/drawing/2014/main" id="{A4B444E9-5455-4F82-A8E3-C1009D2AAE23}"/>
                </a:ext>
              </a:extLst>
            </p:cNvPr>
            <p:cNvCxnSpPr>
              <a:cxnSpLocks/>
            </p:cNvCxnSpPr>
            <p:nvPr/>
          </p:nvCxnSpPr>
          <p:spPr>
            <a:xfrm>
              <a:off x="2425805" y="3796512"/>
              <a:ext cx="802110" cy="0"/>
            </a:xfrm>
            <a:prstGeom prst="straightConnector1">
              <a:avLst/>
            </a:prstGeom>
            <a:solidFill>
              <a:schemeClr val="bg1"/>
            </a:solidFill>
            <a:ln w="19050">
              <a:solidFill>
                <a:schemeClr val="bg1">
                  <a:lumMod val="50000"/>
                </a:schemeClr>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0" name="角丸四角形 82">
              <a:extLst>
                <a:ext uri="{FF2B5EF4-FFF2-40B4-BE49-F238E27FC236}">
                  <a16:creationId xmlns:a16="http://schemas.microsoft.com/office/drawing/2014/main" id="{E7B81845-3D23-46A8-B8B5-E91F87988E60}"/>
                </a:ext>
              </a:extLst>
            </p:cNvPr>
            <p:cNvSpPr/>
            <p:nvPr/>
          </p:nvSpPr>
          <p:spPr>
            <a:xfrm>
              <a:off x="3050149" y="5742322"/>
              <a:ext cx="1809156" cy="482137"/>
            </a:xfrm>
            <a:prstGeom prst="roundRect">
              <a:avLst>
                <a:gd name="adj" fmla="val 28389"/>
              </a:avLst>
            </a:prstGeom>
            <a:noFill/>
          </p:spPr>
          <p:style>
            <a:lnRef idx="2">
              <a:schemeClr val="accent1">
                <a:shade val="50000"/>
              </a:schemeClr>
            </a:lnRef>
            <a:fillRef idx="1">
              <a:schemeClr val="accent1"/>
            </a:fillRef>
            <a:effectRef idx="0">
              <a:schemeClr val="accent1"/>
            </a:effectRef>
            <a:fontRef idx="minor">
              <a:schemeClr val="lt1"/>
            </a:fontRef>
          </p:style>
          <p:txBody>
            <a:bodyPr lIns="90000" rtlCol="0" anchor="ctr" anchorCtr="1"/>
            <a:lstStyle/>
            <a:p>
              <a:pPr algn="ctr"/>
              <a:r>
                <a:rPr kumimoji="1" lang="en-US" altLang="ja-JP" sz="1400" b="1" dirty="0">
                  <a:solidFill>
                    <a:schemeClr val="tx1"/>
                  </a:solidFill>
                </a:rPr>
                <a:t>EDI</a:t>
              </a:r>
              <a:r>
                <a:rPr kumimoji="1" lang="ja-JP" altLang="en-US" sz="1400" b="1" dirty="0">
                  <a:solidFill>
                    <a:schemeClr val="tx1"/>
                  </a:solidFill>
                </a:rPr>
                <a:t> </a:t>
              </a:r>
              <a:r>
                <a:rPr kumimoji="1" lang="en-US" altLang="ja-JP" sz="1400" b="1" dirty="0">
                  <a:solidFill>
                    <a:schemeClr val="tx1"/>
                  </a:solidFill>
                </a:rPr>
                <a:t>Specific Data</a:t>
              </a:r>
              <a:endParaRPr kumimoji="1" lang="ja-JP" altLang="en-US" sz="1400" b="1" dirty="0">
                <a:solidFill>
                  <a:schemeClr val="tx1"/>
                </a:solidFill>
              </a:endParaRPr>
            </a:p>
          </p:txBody>
        </p:sp>
      </p:grpSp>
      <p:sp>
        <p:nvSpPr>
          <p:cNvPr id="54" name="矢印: 上下 53">
            <a:extLst>
              <a:ext uri="{FF2B5EF4-FFF2-40B4-BE49-F238E27FC236}">
                <a16:creationId xmlns:a16="http://schemas.microsoft.com/office/drawing/2014/main" id="{0E292E50-8B18-4607-BFA5-A5A47214E9EB}"/>
              </a:ext>
            </a:extLst>
          </p:cNvPr>
          <p:cNvSpPr/>
          <p:nvPr/>
        </p:nvSpPr>
        <p:spPr>
          <a:xfrm rot="16200000">
            <a:off x="3363790" y="3517591"/>
            <a:ext cx="484632" cy="307451"/>
          </a:xfrm>
          <a:prstGeom prst="upDownArrow">
            <a:avLst>
              <a:gd name="adj1" fmla="val 50000"/>
              <a:gd name="adj2" fmla="val 312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197792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8666</TotalTime>
  <Words>4670</Words>
  <Application>Microsoft Macintosh PowerPoint</Application>
  <PresentationFormat>画面に合わせる (4:3)</PresentationFormat>
  <Paragraphs>495</Paragraphs>
  <Slides>36</Slides>
  <Notes>6</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36</vt:i4>
      </vt:variant>
    </vt:vector>
  </HeadingPairs>
  <TitlesOfParts>
    <vt:vector size="47" baseType="lpstr">
      <vt:lpstr>inherit</vt:lpstr>
      <vt:lpstr>Open Sans</vt:lpstr>
      <vt:lpstr>游ゴシック</vt:lpstr>
      <vt:lpstr>Arial</vt:lpstr>
      <vt:lpstr>Calibri</vt:lpstr>
      <vt:lpstr>Cambria</vt:lpstr>
      <vt:lpstr>Helvetica</vt:lpstr>
      <vt:lpstr>Helvetica Neue</vt:lpstr>
      <vt:lpstr>STIXGeneral-Regular</vt:lpstr>
      <vt:lpstr>STIXSizeOneSym</vt:lpstr>
      <vt:lpstr>Office ​​テーマ</vt:lpstr>
      <vt:lpstr>New work item proposal Exchange formats for the Audit Data Collection Standard: XBRL</vt:lpstr>
      <vt:lpstr>PowerPoint プレゼンテーション</vt:lpstr>
      <vt:lpstr>Resolutions and Acclamations of ISO/TC 295 1st Plenary Meeting</vt:lpstr>
      <vt:lpstr>XBRL in ISO/TC 295 Strategic business plan </vt:lpstr>
      <vt:lpstr>New work item proposal Semantic data modeling and syntax binding for XBRL</vt:lpstr>
      <vt:lpstr>New work item proposal (contd.) Semantic data modeling and syntax binding for XBRL</vt:lpstr>
      <vt:lpstr>Semantic XBRL for Granular Data</vt:lpstr>
      <vt:lpstr>Proof of Concept  by XBRL Japan Technical Working Group</vt:lpstr>
      <vt:lpstr>Proof of Concept by XBRL Japan XBRL for e-Invoice</vt:lpstr>
      <vt:lpstr>Conversion from e-Invoice to XBRL</vt:lpstr>
      <vt:lpstr>PowerPoint プレゼンテーション</vt:lpstr>
      <vt:lpstr>1. Semantic data modeling</vt:lpstr>
      <vt:lpstr>Industry doesn’t need to reinvent the wheel</vt:lpstr>
      <vt:lpstr>Reference standard</vt:lpstr>
      <vt:lpstr>XBRL Specifications</vt:lpstr>
      <vt:lpstr>Semantic data modeling based on ISO 15000-5 The Core Component</vt:lpstr>
      <vt:lpstr>Semantic data modeling based on ISO 15000-5 (contd.) Association Core Component</vt:lpstr>
      <vt:lpstr>Semantic data modeling based on ISO 15000-5 (contd.) Naming Convention</vt:lpstr>
      <vt:lpstr>1.1 Business parties</vt:lpstr>
      <vt:lpstr>1.2 Employee roles and activities</vt:lpstr>
      <vt:lpstr>1.3 Business processes Invoicing of deliveries against purchase orders, based on a contract</vt:lpstr>
      <vt:lpstr>1.3 Business processes (contd.) Spot payment</vt:lpstr>
      <vt:lpstr>1.4 Business Control and Audit Trail</vt:lpstr>
      <vt:lpstr>1.4 Business controls and audit trails (contd.)</vt:lpstr>
      <vt:lpstr>1.5 Semantic datatypes</vt:lpstr>
      <vt:lpstr>1.6 Core audit model ISO 21378:2019 Audit data collection</vt:lpstr>
      <vt:lpstr>1.6 Core audit model (contd.) Document identifier relationships between modules</vt:lpstr>
      <vt:lpstr>1.7 Business rules to-be validated Data profiling report and data questionnaire in ISO 21378</vt:lpstr>
      <vt:lpstr>1.7 Business rules to-be validated (contd.) Example: Auditing requirement for Invoice</vt:lpstr>
      <vt:lpstr>1.7 Business rules to-be validated (contd.) Example: Calculation of totals</vt:lpstr>
      <vt:lpstr>Semantic XBRL for Granular Data</vt:lpstr>
      <vt:lpstr>PowerPoint プレゼンテーション</vt:lpstr>
      <vt:lpstr>2. Syntax binding for XBRL</vt:lpstr>
      <vt:lpstr>Syntax binding for XBRL taxonomy Common data element group</vt:lpstr>
      <vt:lpstr>Syntax binding for XBRL taxonomy (contd.) Syntax binding for XBRL taxonomy</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Daisuke Ikadai</dc:creator>
  <cp:lastModifiedBy>三分一 信之</cp:lastModifiedBy>
  <cp:revision>131</cp:revision>
  <dcterms:created xsi:type="dcterms:W3CDTF">2016-02-16T14:19:21Z</dcterms:created>
  <dcterms:modified xsi:type="dcterms:W3CDTF">2021-02-10T03:24:10Z</dcterms:modified>
</cp:coreProperties>
</file>