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1" r:id="rId2"/>
    <p:sldId id="256" r:id="rId3"/>
    <p:sldId id="276" r:id="rId4"/>
    <p:sldId id="277" r:id="rId5"/>
    <p:sldId id="259" r:id="rId6"/>
    <p:sldId id="260" r:id="rId7"/>
    <p:sldId id="257" r:id="rId8"/>
    <p:sldId id="258" r:id="rId9"/>
    <p:sldId id="262" r:id="rId10"/>
    <p:sldId id="263" r:id="rId11"/>
    <p:sldId id="264" r:id="rId12"/>
    <p:sldId id="275" r:id="rId13"/>
    <p:sldId id="266" r:id="rId14"/>
    <p:sldId id="273" r:id="rId15"/>
    <p:sldId id="267" r:id="rId16"/>
    <p:sldId id="269" r:id="rId17"/>
    <p:sldId id="271" r:id="rId18"/>
    <p:sldId id="270" r:id="rId19"/>
    <p:sldId id="272" r:id="rId20"/>
    <p:sldId id="274" r:id="rId21"/>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6EEDCC99-AF44-46B8-B7E9-73E372B648BF}">
          <p14:sldIdLst>
            <p14:sldId id="261"/>
            <p14:sldId id="256"/>
            <p14:sldId id="276"/>
            <p14:sldId id="277"/>
            <p14:sldId id="259"/>
            <p14:sldId id="260"/>
            <p14:sldId id="257"/>
            <p14:sldId id="258"/>
            <p14:sldId id="262"/>
            <p14:sldId id="263"/>
            <p14:sldId id="264"/>
            <p14:sldId id="275"/>
          </p14:sldIdLst>
        </p14:section>
        <p14:section name="Naamloze sectie" id="{56159C17-B802-4618-BD78-E6279BB857E3}">
          <p14:sldIdLst>
            <p14:sldId id="266"/>
            <p14:sldId id="273"/>
            <p14:sldId id="267"/>
            <p14:sldId id="269"/>
            <p14:sldId id="271"/>
            <p14:sldId id="270"/>
            <p14:sldId id="272"/>
            <p14:sldId id="27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ert Stamsnijder" initials="R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BC51"/>
    <a:srgbClr val="FF0051"/>
    <a:srgbClr val="FF6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showGuides="1">
      <p:cViewPr varScale="1">
        <p:scale>
          <a:sx n="93" d="100"/>
          <a:sy n="93" d="100"/>
        </p:scale>
        <p:origin x="54" y="141"/>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D844CB-9513-4DC1-9418-B77EBC1E36BD}" type="datetimeFigureOut">
              <a:rPr lang="nl-NL" smtClean="0"/>
              <a:t>26-11-2020</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15C8E4-8677-47E3-9FC0-C129C6F6D7FF}" type="slidenum">
              <a:rPr lang="nl-NL" smtClean="0"/>
              <a:t>‹nr.›</a:t>
            </a:fld>
            <a:endParaRPr lang="nl-NL"/>
          </a:p>
        </p:txBody>
      </p:sp>
    </p:spTree>
    <p:extLst>
      <p:ext uri="{BB962C8B-B14F-4D97-AF65-F5344CB8AC3E}">
        <p14:creationId xmlns:p14="http://schemas.microsoft.com/office/powerpoint/2010/main" val="1463739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d90447b73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d90447b73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d90447b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d90447b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ad90447b73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ad90447b7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ad90447b73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ad90447b7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d90447b7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d90447b7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E926D1-2A3B-4F43-84C4-BDDBA6E2A28A}"/>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F3B07391-FA1B-47E5-820B-7C65BD95B0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6C1022D6-80E4-4D9F-8EF2-30C447ED7B4D}"/>
              </a:ext>
            </a:extLst>
          </p:cNvPr>
          <p:cNvSpPr>
            <a:spLocks noGrp="1"/>
          </p:cNvSpPr>
          <p:nvPr>
            <p:ph type="dt" sz="half" idx="10"/>
          </p:nvPr>
        </p:nvSpPr>
        <p:spPr/>
        <p:txBody>
          <a:bodyPr/>
          <a:lstStyle/>
          <a:p>
            <a:fld id="{F3641CE8-C96D-41A4-9C11-57B4B6DF4B54}" type="datetimeFigureOut">
              <a:rPr lang="nl-NL" smtClean="0"/>
              <a:t>26-11-2020</a:t>
            </a:fld>
            <a:endParaRPr lang="nl-NL"/>
          </a:p>
        </p:txBody>
      </p:sp>
      <p:sp>
        <p:nvSpPr>
          <p:cNvPr id="5" name="Tijdelijke aanduiding voor voettekst 4">
            <a:extLst>
              <a:ext uri="{FF2B5EF4-FFF2-40B4-BE49-F238E27FC236}">
                <a16:creationId xmlns:a16="http://schemas.microsoft.com/office/drawing/2014/main" id="{B4A6BA0E-B8CD-4166-9618-CB0EEA05A7F8}"/>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200986C1-635E-4451-89AE-6AFE5F5B6B4E}"/>
              </a:ext>
            </a:extLst>
          </p:cNvPr>
          <p:cNvSpPr>
            <a:spLocks noGrp="1"/>
          </p:cNvSpPr>
          <p:nvPr>
            <p:ph type="sldNum" sz="quarter" idx="12"/>
          </p:nvPr>
        </p:nvSpPr>
        <p:spPr/>
        <p:txBody>
          <a:bodyPr/>
          <a:lstStyle/>
          <a:p>
            <a:fld id="{2A2924A3-E2A5-4AFF-BC0C-87FED6AFC879}" type="slidenum">
              <a:rPr lang="nl-NL" smtClean="0"/>
              <a:t>‹nr.›</a:t>
            </a:fld>
            <a:endParaRPr lang="nl-NL"/>
          </a:p>
        </p:txBody>
      </p:sp>
    </p:spTree>
    <p:extLst>
      <p:ext uri="{BB962C8B-B14F-4D97-AF65-F5344CB8AC3E}">
        <p14:creationId xmlns:p14="http://schemas.microsoft.com/office/powerpoint/2010/main" val="2901539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EB64AA-D2A3-4CC4-B164-44DE553A2474}"/>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D056D6A3-C784-4D30-AB59-57662FC3E3D4}"/>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CE43964A-AF93-4E0A-A47C-6F911524EC4A}"/>
              </a:ext>
            </a:extLst>
          </p:cNvPr>
          <p:cNvSpPr>
            <a:spLocks noGrp="1"/>
          </p:cNvSpPr>
          <p:nvPr>
            <p:ph type="dt" sz="half" idx="10"/>
          </p:nvPr>
        </p:nvSpPr>
        <p:spPr/>
        <p:txBody>
          <a:bodyPr/>
          <a:lstStyle/>
          <a:p>
            <a:fld id="{F3641CE8-C96D-41A4-9C11-57B4B6DF4B54}" type="datetimeFigureOut">
              <a:rPr lang="nl-NL" smtClean="0"/>
              <a:t>26-11-2020</a:t>
            </a:fld>
            <a:endParaRPr lang="nl-NL"/>
          </a:p>
        </p:txBody>
      </p:sp>
      <p:sp>
        <p:nvSpPr>
          <p:cNvPr id="5" name="Tijdelijke aanduiding voor voettekst 4">
            <a:extLst>
              <a:ext uri="{FF2B5EF4-FFF2-40B4-BE49-F238E27FC236}">
                <a16:creationId xmlns:a16="http://schemas.microsoft.com/office/drawing/2014/main" id="{6121C775-2B94-4B19-B879-A59E1A35EDB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494E8F1-D44F-4990-BE77-C0C4019BEC1A}"/>
              </a:ext>
            </a:extLst>
          </p:cNvPr>
          <p:cNvSpPr>
            <a:spLocks noGrp="1"/>
          </p:cNvSpPr>
          <p:nvPr>
            <p:ph type="sldNum" sz="quarter" idx="12"/>
          </p:nvPr>
        </p:nvSpPr>
        <p:spPr/>
        <p:txBody>
          <a:bodyPr/>
          <a:lstStyle/>
          <a:p>
            <a:fld id="{2A2924A3-E2A5-4AFF-BC0C-87FED6AFC879}" type="slidenum">
              <a:rPr lang="nl-NL" smtClean="0"/>
              <a:t>‹nr.›</a:t>
            </a:fld>
            <a:endParaRPr lang="nl-NL"/>
          </a:p>
        </p:txBody>
      </p:sp>
    </p:spTree>
    <p:extLst>
      <p:ext uri="{BB962C8B-B14F-4D97-AF65-F5344CB8AC3E}">
        <p14:creationId xmlns:p14="http://schemas.microsoft.com/office/powerpoint/2010/main" val="2134151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983B7399-8FD8-479E-9828-67D1FD472974}"/>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7A9DE6E6-CA54-4DB9-AC7D-9AA7757FAF88}"/>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A87A1F43-D5D0-422B-9BBD-D9B7A17A917C}"/>
              </a:ext>
            </a:extLst>
          </p:cNvPr>
          <p:cNvSpPr>
            <a:spLocks noGrp="1"/>
          </p:cNvSpPr>
          <p:nvPr>
            <p:ph type="dt" sz="half" idx="10"/>
          </p:nvPr>
        </p:nvSpPr>
        <p:spPr/>
        <p:txBody>
          <a:bodyPr/>
          <a:lstStyle/>
          <a:p>
            <a:fld id="{F3641CE8-C96D-41A4-9C11-57B4B6DF4B54}" type="datetimeFigureOut">
              <a:rPr lang="nl-NL" smtClean="0"/>
              <a:t>26-11-2020</a:t>
            </a:fld>
            <a:endParaRPr lang="nl-NL"/>
          </a:p>
        </p:txBody>
      </p:sp>
      <p:sp>
        <p:nvSpPr>
          <p:cNvPr id="5" name="Tijdelijke aanduiding voor voettekst 4">
            <a:extLst>
              <a:ext uri="{FF2B5EF4-FFF2-40B4-BE49-F238E27FC236}">
                <a16:creationId xmlns:a16="http://schemas.microsoft.com/office/drawing/2014/main" id="{08555C73-D34F-43E6-8006-A2E5A8D8C975}"/>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1C04A2E-FD24-4770-91EF-4D90156A420A}"/>
              </a:ext>
            </a:extLst>
          </p:cNvPr>
          <p:cNvSpPr>
            <a:spLocks noGrp="1"/>
          </p:cNvSpPr>
          <p:nvPr>
            <p:ph type="sldNum" sz="quarter" idx="12"/>
          </p:nvPr>
        </p:nvSpPr>
        <p:spPr/>
        <p:txBody>
          <a:bodyPr/>
          <a:lstStyle/>
          <a:p>
            <a:fld id="{2A2924A3-E2A5-4AFF-BC0C-87FED6AFC879}" type="slidenum">
              <a:rPr lang="nl-NL" smtClean="0"/>
              <a:t>‹nr.›</a:t>
            </a:fld>
            <a:endParaRPr lang="nl-NL"/>
          </a:p>
        </p:txBody>
      </p:sp>
    </p:spTree>
    <p:extLst>
      <p:ext uri="{BB962C8B-B14F-4D97-AF65-F5344CB8AC3E}">
        <p14:creationId xmlns:p14="http://schemas.microsoft.com/office/powerpoint/2010/main" val="3268321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nl-NL" smtClean="0"/>
              <a:pPr/>
              <a:t>‹nr.›</a:t>
            </a:fld>
            <a:endParaRPr lang="nl-NL"/>
          </a:p>
        </p:txBody>
      </p:sp>
    </p:spTree>
    <p:extLst>
      <p:ext uri="{BB962C8B-B14F-4D97-AF65-F5344CB8AC3E}">
        <p14:creationId xmlns:p14="http://schemas.microsoft.com/office/powerpoint/2010/main" val="3037535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2C9101-D191-458D-A5E6-8892C8C3C833}"/>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D39A2571-7E66-49EA-B782-7EF91AE3EEF4}"/>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CDE2768F-AC84-4800-AFD6-657B3CAD2109}"/>
              </a:ext>
            </a:extLst>
          </p:cNvPr>
          <p:cNvSpPr>
            <a:spLocks noGrp="1"/>
          </p:cNvSpPr>
          <p:nvPr>
            <p:ph type="dt" sz="half" idx="10"/>
          </p:nvPr>
        </p:nvSpPr>
        <p:spPr/>
        <p:txBody>
          <a:bodyPr/>
          <a:lstStyle/>
          <a:p>
            <a:fld id="{F3641CE8-C96D-41A4-9C11-57B4B6DF4B54}" type="datetimeFigureOut">
              <a:rPr lang="nl-NL" smtClean="0"/>
              <a:t>26-11-2020</a:t>
            </a:fld>
            <a:endParaRPr lang="nl-NL"/>
          </a:p>
        </p:txBody>
      </p:sp>
      <p:sp>
        <p:nvSpPr>
          <p:cNvPr id="5" name="Tijdelijke aanduiding voor voettekst 4">
            <a:extLst>
              <a:ext uri="{FF2B5EF4-FFF2-40B4-BE49-F238E27FC236}">
                <a16:creationId xmlns:a16="http://schemas.microsoft.com/office/drawing/2014/main" id="{8481C77C-4783-4C9E-8FDC-D66E116D36B9}"/>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C4EBAED0-2882-44C0-A5BD-97405F4CB902}"/>
              </a:ext>
            </a:extLst>
          </p:cNvPr>
          <p:cNvSpPr>
            <a:spLocks noGrp="1"/>
          </p:cNvSpPr>
          <p:nvPr>
            <p:ph type="sldNum" sz="quarter" idx="12"/>
          </p:nvPr>
        </p:nvSpPr>
        <p:spPr/>
        <p:txBody>
          <a:bodyPr/>
          <a:lstStyle/>
          <a:p>
            <a:fld id="{2A2924A3-E2A5-4AFF-BC0C-87FED6AFC879}" type="slidenum">
              <a:rPr lang="nl-NL" smtClean="0"/>
              <a:t>‹nr.›</a:t>
            </a:fld>
            <a:endParaRPr lang="nl-NL"/>
          </a:p>
        </p:txBody>
      </p:sp>
    </p:spTree>
    <p:extLst>
      <p:ext uri="{BB962C8B-B14F-4D97-AF65-F5344CB8AC3E}">
        <p14:creationId xmlns:p14="http://schemas.microsoft.com/office/powerpoint/2010/main" val="3623268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F417D5-D1F0-47B2-9A9F-23199CC7A281}"/>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D4DAAA2D-CFCC-4225-A0B6-792389C3F4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EBE17747-2A4D-4513-9F87-F211ADB2C23A}"/>
              </a:ext>
            </a:extLst>
          </p:cNvPr>
          <p:cNvSpPr>
            <a:spLocks noGrp="1"/>
          </p:cNvSpPr>
          <p:nvPr>
            <p:ph type="dt" sz="half" idx="10"/>
          </p:nvPr>
        </p:nvSpPr>
        <p:spPr/>
        <p:txBody>
          <a:bodyPr/>
          <a:lstStyle/>
          <a:p>
            <a:fld id="{F3641CE8-C96D-41A4-9C11-57B4B6DF4B54}" type="datetimeFigureOut">
              <a:rPr lang="nl-NL" smtClean="0"/>
              <a:t>26-11-2020</a:t>
            </a:fld>
            <a:endParaRPr lang="nl-NL"/>
          </a:p>
        </p:txBody>
      </p:sp>
      <p:sp>
        <p:nvSpPr>
          <p:cNvPr id="5" name="Tijdelijke aanduiding voor voettekst 4">
            <a:extLst>
              <a:ext uri="{FF2B5EF4-FFF2-40B4-BE49-F238E27FC236}">
                <a16:creationId xmlns:a16="http://schemas.microsoft.com/office/drawing/2014/main" id="{3EDE9614-1A1C-4198-BE87-4983E78A7CA7}"/>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AA5CAA5-16FC-42A0-AD90-80CD4D5862B9}"/>
              </a:ext>
            </a:extLst>
          </p:cNvPr>
          <p:cNvSpPr>
            <a:spLocks noGrp="1"/>
          </p:cNvSpPr>
          <p:nvPr>
            <p:ph type="sldNum" sz="quarter" idx="12"/>
          </p:nvPr>
        </p:nvSpPr>
        <p:spPr/>
        <p:txBody>
          <a:bodyPr/>
          <a:lstStyle/>
          <a:p>
            <a:fld id="{2A2924A3-E2A5-4AFF-BC0C-87FED6AFC879}" type="slidenum">
              <a:rPr lang="nl-NL" smtClean="0"/>
              <a:t>‹nr.›</a:t>
            </a:fld>
            <a:endParaRPr lang="nl-NL"/>
          </a:p>
        </p:txBody>
      </p:sp>
    </p:spTree>
    <p:extLst>
      <p:ext uri="{BB962C8B-B14F-4D97-AF65-F5344CB8AC3E}">
        <p14:creationId xmlns:p14="http://schemas.microsoft.com/office/powerpoint/2010/main" val="2557184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03A08A-0D20-453F-AA9F-73127D433BF5}"/>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E5598FAA-DF03-4D8B-955E-5C898DBC2DEB}"/>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AFF9331C-7429-4925-99EF-CDE8CB1CCBD2}"/>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CA339F2B-EBF6-4079-BF29-E2BD4D3F6983}"/>
              </a:ext>
            </a:extLst>
          </p:cNvPr>
          <p:cNvSpPr>
            <a:spLocks noGrp="1"/>
          </p:cNvSpPr>
          <p:nvPr>
            <p:ph type="dt" sz="half" idx="10"/>
          </p:nvPr>
        </p:nvSpPr>
        <p:spPr/>
        <p:txBody>
          <a:bodyPr/>
          <a:lstStyle/>
          <a:p>
            <a:fld id="{F3641CE8-C96D-41A4-9C11-57B4B6DF4B54}" type="datetimeFigureOut">
              <a:rPr lang="nl-NL" smtClean="0"/>
              <a:t>26-11-2020</a:t>
            </a:fld>
            <a:endParaRPr lang="nl-NL"/>
          </a:p>
        </p:txBody>
      </p:sp>
      <p:sp>
        <p:nvSpPr>
          <p:cNvPr id="6" name="Tijdelijke aanduiding voor voettekst 5">
            <a:extLst>
              <a:ext uri="{FF2B5EF4-FFF2-40B4-BE49-F238E27FC236}">
                <a16:creationId xmlns:a16="http://schemas.microsoft.com/office/drawing/2014/main" id="{6DFD3745-C170-4A6C-A79D-3B62389BCB41}"/>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DCB51D81-D003-4DDF-B30A-CC0160CCE479}"/>
              </a:ext>
            </a:extLst>
          </p:cNvPr>
          <p:cNvSpPr>
            <a:spLocks noGrp="1"/>
          </p:cNvSpPr>
          <p:nvPr>
            <p:ph type="sldNum" sz="quarter" idx="12"/>
          </p:nvPr>
        </p:nvSpPr>
        <p:spPr/>
        <p:txBody>
          <a:bodyPr/>
          <a:lstStyle/>
          <a:p>
            <a:fld id="{2A2924A3-E2A5-4AFF-BC0C-87FED6AFC879}" type="slidenum">
              <a:rPr lang="nl-NL" smtClean="0"/>
              <a:t>‹nr.›</a:t>
            </a:fld>
            <a:endParaRPr lang="nl-NL"/>
          </a:p>
        </p:txBody>
      </p:sp>
    </p:spTree>
    <p:extLst>
      <p:ext uri="{BB962C8B-B14F-4D97-AF65-F5344CB8AC3E}">
        <p14:creationId xmlns:p14="http://schemas.microsoft.com/office/powerpoint/2010/main" val="4139509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C602CF-D371-4033-A767-ECA95F4A2B5F}"/>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097DBDE2-3190-47BC-BE1C-685F7D62D1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A921AB05-98B0-4D08-ADB4-6C8E7FD026F6}"/>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7037A161-B861-4F8F-8E90-FC13A77E93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C3F72895-CBEA-4D73-9CF6-3F638AC7062A}"/>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704433B1-1160-4B9A-BBCF-24DDE03E0579}"/>
              </a:ext>
            </a:extLst>
          </p:cNvPr>
          <p:cNvSpPr>
            <a:spLocks noGrp="1"/>
          </p:cNvSpPr>
          <p:nvPr>
            <p:ph type="dt" sz="half" idx="10"/>
          </p:nvPr>
        </p:nvSpPr>
        <p:spPr/>
        <p:txBody>
          <a:bodyPr/>
          <a:lstStyle/>
          <a:p>
            <a:fld id="{F3641CE8-C96D-41A4-9C11-57B4B6DF4B54}" type="datetimeFigureOut">
              <a:rPr lang="nl-NL" smtClean="0"/>
              <a:t>26-11-2020</a:t>
            </a:fld>
            <a:endParaRPr lang="nl-NL"/>
          </a:p>
        </p:txBody>
      </p:sp>
      <p:sp>
        <p:nvSpPr>
          <p:cNvPr id="8" name="Tijdelijke aanduiding voor voettekst 7">
            <a:extLst>
              <a:ext uri="{FF2B5EF4-FFF2-40B4-BE49-F238E27FC236}">
                <a16:creationId xmlns:a16="http://schemas.microsoft.com/office/drawing/2014/main" id="{95803FD1-0C7D-46ED-A7E1-BFD64CEEC884}"/>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9E7E047C-DD86-42C9-A3FF-DAF05CF61967}"/>
              </a:ext>
            </a:extLst>
          </p:cNvPr>
          <p:cNvSpPr>
            <a:spLocks noGrp="1"/>
          </p:cNvSpPr>
          <p:nvPr>
            <p:ph type="sldNum" sz="quarter" idx="12"/>
          </p:nvPr>
        </p:nvSpPr>
        <p:spPr/>
        <p:txBody>
          <a:bodyPr/>
          <a:lstStyle/>
          <a:p>
            <a:fld id="{2A2924A3-E2A5-4AFF-BC0C-87FED6AFC879}" type="slidenum">
              <a:rPr lang="nl-NL" smtClean="0"/>
              <a:t>‹nr.›</a:t>
            </a:fld>
            <a:endParaRPr lang="nl-NL"/>
          </a:p>
        </p:txBody>
      </p:sp>
    </p:spTree>
    <p:extLst>
      <p:ext uri="{BB962C8B-B14F-4D97-AF65-F5344CB8AC3E}">
        <p14:creationId xmlns:p14="http://schemas.microsoft.com/office/powerpoint/2010/main" val="95994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FF95A6-F14A-4EB5-890E-2E76563A8FA0}"/>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833F0D2C-1A53-4296-A866-CDDABAA5ECF3}"/>
              </a:ext>
            </a:extLst>
          </p:cNvPr>
          <p:cNvSpPr>
            <a:spLocks noGrp="1"/>
          </p:cNvSpPr>
          <p:nvPr>
            <p:ph type="dt" sz="half" idx="10"/>
          </p:nvPr>
        </p:nvSpPr>
        <p:spPr/>
        <p:txBody>
          <a:bodyPr/>
          <a:lstStyle/>
          <a:p>
            <a:fld id="{F3641CE8-C96D-41A4-9C11-57B4B6DF4B54}" type="datetimeFigureOut">
              <a:rPr lang="nl-NL" smtClean="0"/>
              <a:t>26-11-2020</a:t>
            </a:fld>
            <a:endParaRPr lang="nl-NL"/>
          </a:p>
        </p:txBody>
      </p:sp>
      <p:sp>
        <p:nvSpPr>
          <p:cNvPr id="4" name="Tijdelijke aanduiding voor voettekst 3">
            <a:extLst>
              <a:ext uri="{FF2B5EF4-FFF2-40B4-BE49-F238E27FC236}">
                <a16:creationId xmlns:a16="http://schemas.microsoft.com/office/drawing/2014/main" id="{5974E364-43BC-4D3D-8D5B-5AE0586A51DA}"/>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ADBE16C0-D373-4124-A07A-89F3AEEDC764}"/>
              </a:ext>
            </a:extLst>
          </p:cNvPr>
          <p:cNvSpPr>
            <a:spLocks noGrp="1"/>
          </p:cNvSpPr>
          <p:nvPr>
            <p:ph type="sldNum" sz="quarter" idx="12"/>
          </p:nvPr>
        </p:nvSpPr>
        <p:spPr/>
        <p:txBody>
          <a:bodyPr/>
          <a:lstStyle/>
          <a:p>
            <a:fld id="{2A2924A3-E2A5-4AFF-BC0C-87FED6AFC879}" type="slidenum">
              <a:rPr lang="nl-NL" smtClean="0"/>
              <a:t>‹nr.›</a:t>
            </a:fld>
            <a:endParaRPr lang="nl-NL"/>
          </a:p>
        </p:txBody>
      </p:sp>
    </p:spTree>
    <p:extLst>
      <p:ext uri="{BB962C8B-B14F-4D97-AF65-F5344CB8AC3E}">
        <p14:creationId xmlns:p14="http://schemas.microsoft.com/office/powerpoint/2010/main" val="1226383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7E58E918-2CC0-456A-B6BA-EE22F2DF6A93}"/>
              </a:ext>
            </a:extLst>
          </p:cNvPr>
          <p:cNvSpPr>
            <a:spLocks noGrp="1"/>
          </p:cNvSpPr>
          <p:nvPr>
            <p:ph type="dt" sz="half" idx="10"/>
          </p:nvPr>
        </p:nvSpPr>
        <p:spPr/>
        <p:txBody>
          <a:bodyPr/>
          <a:lstStyle/>
          <a:p>
            <a:fld id="{F3641CE8-C96D-41A4-9C11-57B4B6DF4B54}" type="datetimeFigureOut">
              <a:rPr lang="nl-NL" smtClean="0"/>
              <a:t>26-11-2020</a:t>
            </a:fld>
            <a:endParaRPr lang="nl-NL"/>
          </a:p>
        </p:txBody>
      </p:sp>
      <p:sp>
        <p:nvSpPr>
          <p:cNvPr id="3" name="Tijdelijke aanduiding voor voettekst 2">
            <a:extLst>
              <a:ext uri="{FF2B5EF4-FFF2-40B4-BE49-F238E27FC236}">
                <a16:creationId xmlns:a16="http://schemas.microsoft.com/office/drawing/2014/main" id="{AE574CBE-7758-4CF3-AE0F-FDF2B52B8F32}"/>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0B105775-0480-41DC-A843-0443E1174A2F}"/>
              </a:ext>
            </a:extLst>
          </p:cNvPr>
          <p:cNvSpPr>
            <a:spLocks noGrp="1"/>
          </p:cNvSpPr>
          <p:nvPr>
            <p:ph type="sldNum" sz="quarter" idx="12"/>
          </p:nvPr>
        </p:nvSpPr>
        <p:spPr/>
        <p:txBody>
          <a:bodyPr/>
          <a:lstStyle/>
          <a:p>
            <a:fld id="{2A2924A3-E2A5-4AFF-BC0C-87FED6AFC879}" type="slidenum">
              <a:rPr lang="nl-NL" smtClean="0"/>
              <a:t>‹nr.›</a:t>
            </a:fld>
            <a:endParaRPr lang="nl-NL"/>
          </a:p>
        </p:txBody>
      </p:sp>
    </p:spTree>
    <p:extLst>
      <p:ext uri="{BB962C8B-B14F-4D97-AF65-F5344CB8AC3E}">
        <p14:creationId xmlns:p14="http://schemas.microsoft.com/office/powerpoint/2010/main" val="1711127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AE049D-36E9-4B6B-9578-2F3AF096D6AE}"/>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143703F1-A67D-4701-AA9F-1C08CD7D00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490E2348-EA98-4553-AED2-F209B4C10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6D51D4A7-CA61-4C52-9C73-FE19276C608E}"/>
              </a:ext>
            </a:extLst>
          </p:cNvPr>
          <p:cNvSpPr>
            <a:spLocks noGrp="1"/>
          </p:cNvSpPr>
          <p:nvPr>
            <p:ph type="dt" sz="half" idx="10"/>
          </p:nvPr>
        </p:nvSpPr>
        <p:spPr/>
        <p:txBody>
          <a:bodyPr/>
          <a:lstStyle/>
          <a:p>
            <a:fld id="{F3641CE8-C96D-41A4-9C11-57B4B6DF4B54}" type="datetimeFigureOut">
              <a:rPr lang="nl-NL" smtClean="0"/>
              <a:t>26-11-2020</a:t>
            </a:fld>
            <a:endParaRPr lang="nl-NL"/>
          </a:p>
        </p:txBody>
      </p:sp>
      <p:sp>
        <p:nvSpPr>
          <p:cNvPr id="6" name="Tijdelijke aanduiding voor voettekst 5">
            <a:extLst>
              <a:ext uri="{FF2B5EF4-FFF2-40B4-BE49-F238E27FC236}">
                <a16:creationId xmlns:a16="http://schemas.microsoft.com/office/drawing/2014/main" id="{9C8D97D4-AB37-41C5-AF50-8CD8E134FF5E}"/>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1AC07AE9-5F6C-421E-9C79-C7859CAE44D7}"/>
              </a:ext>
            </a:extLst>
          </p:cNvPr>
          <p:cNvSpPr>
            <a:spLocks noGrp="1"/>
          </p:cNvSpPr>
          <p:nvPr>
            <p:ph type="sldNum" sz="quarter" idx="12"/>
          </p:nvPr>
        </p:nvSpPr>
        <p:spPr/>
        <p:txBody>
          <a:bodyPr/>
          <a:lstStyle/>
          <a:p>
            <a:fld id="{2A2924A3-E2A5-4AFF-BC0C-87FED6AFC879}" type="slidenum">
              <a:rPr lang="nl-NL" smtClean="0"/>
              <a:t>‹nr.›</a:t>
            </a:fld>
            <a:endParaRPr lang="nl-NL"/>
          </a:p>
        </p:txBody>
      </p:sp>
    </p:spTree>
    <p:extLst>
      <p:ext uri="{BB962C8B-B14F-4D97-AF65-F5344CB8AC3E}">
        <p14:creationId xmlns:p14="http://schemas.microsoft.com/office/powerpoint/2010/main" val="2639842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410757-DEBC-4DF4-B5B4-F89C842C65B5}"/>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A134EC56-B186-4791-A453-834068E0BC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22EC1582-82C8-45F3-B0C0-137EE6C4DD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AE7E4DC2-06AE-410F-94AA-4657F1FC506F}"/>
              </a:ext>
            </a:extLst>
          </p:cNvPr>
          <p:cNvSpPr>
            <a:spLocks noGrp="1"/>
          </p:cNvSpPr>
          <p:nvPr>
            <p:ph type="dt" sz="half" idx="10"/>
          </p:nvPr>
        </p:nvSpPr>
        <p:spPr/>
        <p:txBody>
          <a:bodyPr/>
          <a:lstStyle/>
          <a:p>
            <a:fld id="{F3641CE8-C96D-41A4-9C11-57B4B6DF4B54}" type="datetimeFigureOut">
              <a:rPr lang="nl-NL" smtClean="0"/>
              <a:t>26-11-2020</a:t>
            </a:fld>
            <a:endParaRPr lang="nl-NL"/>
          </a:p>
        </p:txBody>
      </p:sp>
      <p:sp>
        <p:nvSpPr>
          <p:cNvPr id="6" name="Tijdelijke aanduiding voor voettekst 5">
            <a:extLst>
              <a:ext uri="{FF2B5EF4-FFF2-40B4-BE49-F238E27FC236}">
                <a16:creationId xmlns:a16="http://schemas.microsoft.com/office/drawing/2014/main" id="{8070401F-2CB5-4E6C-8AF8-EC1D8DE868AE}"/>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ED9B8D77-0B29-4101-8656-1A7C09C0F284}"/>
              </a:ext>
            </a:extLst>
          </p:cNvPr>
          <p:cNvSpPr>
            <a:spLocks noGrp="1"/>
          </p:cNvSpPr>
          <p:nvPr>
            <p:ph type="sldNum" sz="quarter" idx="12"/>
          </p:nvPr>
        </p:nvSpPr>
        <p:spPr/>
        <p:txBody>
          <a:bodyPr/>
          <a:lstStyle/>
          <a:p>
            <a:fld id="{2A2924A3-E2A5-4AFF-BC0C-87FED6AFC879}" type="slidenum">
              <a:rPr lang="nl-NL" smtClean="0"/>
              <a:t>‹nr.›</a:t>
            </a:fld>
            <a:endParaRPr lang="nl-NL"/>
          </a:p>
        </p:txBody>
      </p:sp>
    </p:spTree>
    <p:extLst>
      <p:ext uri="{BB962C8B-B14F-4D97-AF65-F5344CB8AC3E}">
        <p14:creationId xmlns:p14="http://schemas.microsoft.com/office/powerpoint/2010/main" val="2083831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9B021804-D75C-4E60-B2FC-125F1D25F3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19D6BD11-C313-4258-A8D5-CA71DD408D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B7688C17-A17E-4635-AECD-25BF6793A6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641CE8-C96D-41A4-9C11-57B4B6DF4B54}" type="datetimeFigureOut">
              <a:rPr lang="nl-NL" smtClean="0"/>
              <a:t>26-11-2020</a:t>
            </a:fld>
            <a:endParaRPr lang="nl-NL"/>
          </a:p>
        </p:txBody>
      </p:sp>
      <p:sp>
        <p:nvSpPr>
          <p:cNvPr id="5" name="Tijdelijke aanduiding voor voettekst 4">
            <a:extLst>
              <a:ext uri="{FF2B5EF4-FFF2-40B4-BE49-F238E27FC236}">
                <a16:creationId xmlns:a16="http://schemas.microsoft.com/office/drawing/2014/main" id="{E9397610-DBC2-40C3-B3F0-DA766C253B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32C345C8-109B-4D03-B056-54EE986DB7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2924A3-E2A5-4AFF-BC0C-87FED6AFC879}" type="slidenum">
              <a:rPr lang="nl-NL" smtClean="0"/>
              <a:t>‹nr.›</a:t>
            </a:fld>
            <a:endParaRPr lang="nl-NL"/>
          </a:p>
        </p:txBody>
      </p:sp>
    </p:spTree>
    <p:extLst>
      <p:ext uri="{BB962C8B-B14F-4D97-AF65-F5344CB8AC3E}">
        <p14:creationId xmlns:p14="http://schemas.microsoft.com/office/powerpoint/2010/main" val="3066846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9.xml"/><Relationship Id="rId5" Type="http://schemas.openxmlformats.org/officeDocument/2006/relationships/image" Target="../media/image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FFAE81-1321-4461-A34A-D83E93B38554}"/>
              </a:ext>
            </a:extLst>
          </p:cNvPr>
          <p:cNvSpPr>
            <a:spLocks noGrp="1"/>
          </p:cNvSpPr>
          <p:nvPr>
            <p:ph type="ctrTitle"/>
          </p:nvPr>
        </p:nvSpPr>
        <p:spPr/>
        <p:txBody>
          <a:bodyPr>
            <a:normAutofit/>
          </a:bodyPr>
          <a:lstStyle/>
          <a:p>
            <a:r>
              <a:rPr lang="en-US" sz="3800" dirty="0"/>
              <a:t>Actionable insights from overview</a:t>
            </a:r>
            <a:br>
              <a:rPr lang="en-US" b="1" dirty="0">
                <a:solidFill>
                  <a:srgbClr val="33BC51"/>
                </a:solidFill>
              </a:rPr>
            </a:br>
            <a:r>
              <a:rPr lang="en-US" b="1" dirty="0">
                <a:solidFill>
                  <a:srgbClr val="33BC51"/>
                </a:solidFill>
              </a:rPr>
              <a:t>Piggybacking</a:t>
            </a:r>
            <a:r>
              <a:rPr lang="nl-NL" b="1" dirty="0"/>
              <a:t> </a:t>
            </a:r>
            <a:r>
              <a:rPr lang="nl-NL" b="1" dirty="0">
                <a:solidFill>
                  <a:srgbClr val="FF6F00"/>
                </a:solidFill>
              </a:rPr>
              <a:t>on</a:t>
            </a:r>
            <a:r>
              <a:rPr lang="nl-NL" b="1" dirty="0"/>
              <a:t> </a:t>
            </a:r>
            <a:r>
              <a:rPr lang="nl-NL" b="1" dirty="0">
                <a:solidFill>
                  <a:srgbClr val="FF0051"/>
                </a:solidFill>
              </a:rPr>
              <a:t>ADCS</a:t>
            </a:r>
          </a:p>
        </p:txBody>
      </p:sp>
      <p:sp>
        <p:nvSpPr>
          <p:cNvPr id="3" name="Ondertitel 2">
            <a:extLst>
              <a:ext uri="{FF2B5EF4-FFF2-40B4-BE49-F238E27FC236}">
                <a16:creationId xmlns:a16="http://schemas.microsoft.com/office/drawing/2014/main" id="{68D164EC-D1AE-420B-89AE-FDC89D700820}"/>
              </a:ext>
            </a:extLst>
          </p:cNvPr>
          <p:cNvSpPr>
            <a:spLocks noGrp="1"/>
          </p:cNvSpPr>
          <p:nvPr>
            <p:ph type="subTitle" idx="1"/>
          </p:nvPr>
        </p:nvSpPr>
        <p:spPr>
          <a:xfrm>
            <a:off x="1524000" y="3602038"/>
            <a:ext cx="9144000" cy="461391"/>
          </a:xfrm>
        </p:spPr>
        <p:txBody>
          <a:bodyPr/>
          <a:lstStyle/>
          <a:p>
            <a:r>
              <a:rPr lang="en-US" dirty="0">
                <a:solidFill>
                  <a:srgbClr val="33BC51"/>
                </a:solidFill>
              </a:rPr>
              <a:t>Customs</a:t>
            </a:r>
            <a:r>
              <a:rPr lang="en-US" dirty="0"/>
              <a:t> and </a:t>
            </a:r>
            <a:r>
              <a:rPr lang="en-US" dirty="0">
                <a:solidFill>
                  <a:srgbClr val="FF6F00"/>
                </a:solidFill>
              </a:rPr>
              <a:t>Indirect Taxes</a:t>
            </a:r>
            <a:r>
              <a:rPr lang="en-US" dirty="0"/>
              <a:t> </a:t>
            </a:r>
            <a:r>
              <a:rPr lang="en-US" dirty="0">
                <a:solidFill>
                  <a:srgbClr val="FF0051"/>
                </a:solidFill>
              </a:rPr>
              <a:t>Extension</a:t>
            </a:r>
            <a:endParaRPr lang="nl-NL" dirty="0">
              <a:solidFill>
                <a:srgbClr val="FF0051"/>
              </a:solidFill>
            </a:endParaRPr>
          </a:p>
        </p:txBody>
      </p:sp>
      <p:pic>
        <p:nvPicPr>
          <p:cNvPr id="5" name="Afbeelding 4">
            <a:extLst>
              <a:ext uri="{FF2B5EF4-FFF2-40B4-BE49-F238E27FC236}">
                <a16:creationId xmlns:a16="http://schemas.microsoft.com/office/drawing/2014/main" id="{CAA5E4E5-997A-43C2-9DFC-5CFB1C1048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9631" y="7691"/>
            <a:ext cx="1475921" cy="619471"/>
          </a:xfrm>
          <a:prstGeom prst="rect">
            <a:avLst/>
          </a:prstGeom>
        </p:spPr>
      </p:pic>
      <p:pic>
        <p:nvPicPr>
          <p:cNvPr id="4" name="Afbeelding 3"/>
          <p:cNvPicPr>
            <a:picLocks noChangeAspect="1"/>
          </p:cNvPicPr>
          <p:nvPr/>
        </p:nvPicPr>
        <p:blipFill>
          <a:blip r:embed="rId3"/>
          <a:stretch>
            <a:fillRect/>
          </a:stretch>
        </p:blipFill>
        <p:spPr>
          <a:xfrm>
            <a:off x="-15533" y="-7720"/>
            <a:ext cx="2008240" cy="1339532"/>
          </a:xfrm>
          <a:prstGeom prst="rect">
            <a:avLst/>
          </a:prstGeom>
        </p:spPr>
      </p:pic>
      <p:pic>
        <p:nvPicPr>
          <p:cNvPr id="6" name="Picture 2" descr="https://www.digitect.nl/images/logof.png">
            <a:extLst>
              <a:ext uri="{FF2B5EF4-FFF2-40B4-BE49-F238E27FC236}">
                <a16:creationId xmlns:a16="http://schemas.microsoft.com/office/drawing/2014/main" id="{4E47E625-E7A3-4BC2-AA63-9AFC30322BF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84462" y="22972"/>
            <a:ext cx="1602289" cy="6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424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Afbeelding 6">
            <a:extLst>
              <a:ext uri="{FF2B5EF4-FFF2-40B4-BE49-F238E27FC236}">
                <a16:creationId xmlns:a16="http://schemas.microsoft.com/office/drawing/2014/main" id="{435505E0-4AAC-4C50-BA3F-6B8F3E8317F5}"/>
              </a:ext>
            </a:extLst>
          </p:cNvPr>
          <p:cNvPicPr>
            <a:picLocks noChangeAspect="1"/>
          </p:cNvPicPr>
          <p:nvPr/>
        </p:nvPicPr>
        <p:blipFill>
          <a:blip r:embed="rId2"/>
          <a:stretch>
            <a:fillRect/>
          </a:stretch>
        </p:blipFill>
        <p:spPr>
          <a:xfrm>
            <a:off x="-15533" y="-7720"/>
            <a:ext cx="2008240" cy="1339532"/>
          </a:xfrm>
          <a:prstGeom prst="rect">
            <a:avLst/>
          </a:prstGeom>
        </p:spPr>
      </p:pic>
      <p:sp>
        <p:nvSpPr>
          <p:cNvPr id="3" name="Tijdelijke aanduiding voor inhoud 2">
            <a:extLst>
              <a:ext uri="{FF2B5EF4-FFF2-40B4-BE49-F238E27FC236}">
                <a16:creationId xmlns:a16="http://schemas.microsoft.com/office/drawing/2014/main" id="{97A9BBC9-B20F-4C04-9F8C-307810AF155D}"/>
              </a:ext>
            </a:extLst>
          </p:cNvPr>
          <p:cNvSpPr>
            <a:spLocks noGrp="1"/>
          </p:cNvSpPr>
          <p:nvPr>
            <p:ph idx="1"/>
          </p:nvPr>
        </p:nvSpPr>
        <p:spPr/>
        <p:txBody>
          <a:bodyPr>
            <a:normAutofit lnSpcReduction="10000"/>
          </a:bodyPr>
          <a:lstStyle/>
          <a:p>
            <a:r>
              <a:rPr lang="en-US" dirty="0"/>
              <a:t>Data elements they need to be able to audit the flow of goods.</a:t>
            </a:r>
          </a:p>
          <a:p>
            <a:r>
              <a:rPr lang="en-US" dirty="0"/>
              <a:t>So ADCS was inventoried and placed next to their own wish list, data model.</a:t>
            </a:r>
          </a:p>
          <a:p>
            <a:pPr lvl="1"/>
            <a:r>
              <a:rPr lang="en-US" dirty="0"/>
              <a:t>No aerospace technology, but just contentious and meticulous work, by seasoned experts with extensive field experience, supported by specially developed software and mentored by experienced Data Modeling experts.</a:t>
            </a:r>
          </a:p>
          <a:p>
            <a:r>
              <a:rPr lang="en-US" dirty="0"/>
              <a:t>ADCS consists of 75 tables, containing the data to pass judgment on the Correctness, Completeness, Timeliness and Authorization of the financial situation.</a:t>
            </a:r>
          </a:p>
          <a:p>
            <a:r>
              <a:rPr lang="en-US" dirty="0"/>
              <a:t>21 of those 75 tables were found to contain most of their data needs, they only needed to add 3 tables.</a:t>
            </a:r>
          </a:p>
          <a:p>
            <a:pPr marL="0" indent="0">
              <a:buNone/>
            </a:pPr>
            <a:endParaRPr lang="nl-NL" dirty="0"/>
          </a:p>
        </p:txBody>
      </p:sp>
      <p:pic>
        <p:nvPicPr>
          <p:cNvPr id="4" name="Afbeelding 3">
            <a:extLst>
              <a:ext uri="{FF2B5EF4-FFF2-40B4-BE49-F238E27FC236}">
                <a16:creationId xmlns:a16="http://schemas.microsoft.com/office/drawing/2014/main" id="{C0F33C1E-7B90-4D96-95A7-2EADA0E48E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9631" y="7691"/>
            <a:ext cx="1475921" cy="619471"/>
          </a:xfrm>
          <a:prstGeom prst="rect">
            <a:avLst/>
          </a:prstGeom>
        </p:spPr>
      </p:pic>
      <p:sp>
        <p:nvSpPr>
          <p:cNvPr id="2" name="Titel 1">
            <a:extLst>
              <a:ext uri="{FF2B5EF4-FFF2-40B4-BE49-F238E27FC236}">
                <a16:creationId xmlns:a16="http://schemas.microsoft.com/office/drawing/2014/main" id="{8E2682F6-9434-48C0-930D-F8BCD0A08315}"/>
              </a:ext>
            </a:extLst>
          </p:cNvPr>
          <p:cNvSpPr>
            <a:spLocks noGrp="1"/>
          </p:cNvSpPr>
          <p:nvPr>
            <p:ph type="title"/>
          </p:nvPr>
        </p:nvSpPr>
        <p:spPr/>
        <p:txBody>
          <a:bodyPr/>
          <a:lstStyle/>
          <a:p>
            <a:br>
              <a:rPr lang="en-US" b="1" dirty="0"/>
            </a:br>
            <a:r>
              <a:rPr lang="en-US" b="1" dirty="0"/>
              <a:t>But Dutch Customs officers lacked data</a:t>
            </a:r>
            <a:endParaRPr lang="nl-NL" b="1" dirty="0"/>
          </a:p>
        </p:txBody>
      </p:sp>
    </p:spTree>
    <p:extLst>
      <p:ext uri="{BB962C8B-B14F-4D97-AF65-F5344CB8AC3E}">
        <p14:creationId xmlns:p14="http://schemas.microsoft.com/office/powerpoint/2010/main" val="3587256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Afbeelding 7">
            <a:extLst>
              <a:ext uri="{FF2B5EF4-FFF2-40B4-BE49-F238E27FC236}">
                <a16:creationId xmlns:a16="http://schemas.microsoft.com/office/drawing/2014/main" id="{BE291AE1-9B95-4173-A971-871662EE8C43}"/>
              </a:ext>
            </a:extLst>
          </p:cNvPr>
          <p:cNvPicPr>
            <a:picLocks noChangeAspect="1"/>
          </p:cNvPicPr>
          <p:nvPr/>
        </p:nvPicPr>
        <p:blipFill>
          <a:blip r:embed="rId2"/>
          <a:stretch>
            <a:fillRect/>
          </a:stretch>
        </p:blipFill>
        <p:spPr>
          <a:xfrm>
            <a:off x="-15533" y="-7720"/>
            <a:ext cx="2008240" cy="1339532"/>
          </a:xfrm>
          <a:prstGeom prst="rect">
            <a:avLst/>
          </a:prstGeom>
        </p:spPr>
      </p:pic>
      <p:sp>
        <p:nvSpPr>
          <p:cNvPr id="3" name="Tijdelijke aanduiding voor inhoud 2">
            <a:extLst>
              <a:ext uri="{FF2B5EF4-FFF2-40B4-BE49-F238E27FC236}">
                <a16:creationId xmlns:a16="http://schemas.microsoft.com/office/drawing/2014/main" id="{97A9BBC9-B20F-4C04-9F8C-307810AF155D}"/>
              </a:ext>
            </a:extLst>
          </p:cNvPr>
          <p:cNvSpPr>
            <a:spLocks noGrp="1"/>
          </p:cNvSpPr>
          <p:nvPr>
            <p:ph idx="1"/>
          </p:nvPr>
        </p:nvSpPr>
        <p:spPr/>
        <p:txBody>
          <a:bodyPr>
            <a:normAutofit fontScale="92500" lnSpcReduction="20000"/>
          </a:bodyPr>
          <a:lstStyle/>
          <a:p>
            <a:pPr marL="0" indent="0">
              <a:buNone/>
            </a:pPr>
            <a:r>
              <a:rPr lang="en-US" dirty="0">
                <a:solidFill>
                  <a:schemeClr val="accent6"/>
                </a:solidFill>
              </a:rPr>
              <a:t>INV_PRODUCT_CHARACTERISTICS</a:t>
            </a:r>
          </a:p>
          <a:p>
            <a:pPr marL="0" indent="0">
              <a:buNone/>
            </a:pPr>
            <a:r>
              <a:rPr lang="en-US" i="1" dirty="0"/>
              <a:t>Describes characteristics of a product or product-batch combination that are specifically required for the requesting supervisor (not only customs), mostly included in this table when goods are placed in storage and are typical fixed data, little subject to change)</a:t>
            </a:r>
          </a:p>
          <a:p>
            <a:pPr marL="0" indent="0">
              <a:buNone/>
            </a:pPr>
            <a:r>
              <a:rPr lang="en-US" dirty="0">
                <a:solidFill>
                  <a:schemeClr val="accent6"/>
                </a:solidFill>
              </a:rPr>
              <a:t>INV_TRANSACTION_CHARACTERISTICS</a:t>
            </a:r>
          </a:p>
          <a:p>
            <a:pPr marL="0" indent="0">
              <a:buNone/>
            </a:pPr>
            <a:r>
              <a:rPr lang="en-US" i="1" dirty="0"/>
              <a:t>Attach characteristics to a transaction, which are specifically required for the questioning auditor (not only customs), These characteristics are related to a transaction and are unique for that transaction.  </a:t>
            </a:r>
          </a:p>
          <a:p>
            <a:pPr marL="0" indent="0">
              <a:buNone/>
            </a:pPr>
            <a:r>
              <a:rPr lang="en-US" dirty="0">
                <a:solidFill>
                  <a:schemeClr val="accent6"/>
                </a:solidFill>
              </a:rPr>
              <a:t>INV_TRANSACTION__ASS_REF_DOCUMENT</a:t>
            </a:r>
          </a:p>
          <a:p>
            <a:pPr marL="0" indent="0">
              <a:buNone/>
            </a:pPr>
            <a:r>
              <a:rPr lang="en-US" i="1" dirty="0"/>
              <a:t>Attach (reference to) documents to a transaction, related to that transaction (e.g. declarations, preferential documents, permits, inspection reports, etc.)</a:t>
            </a:r>
          </a:p>
        </p:txBody>
      </p:sp>
      <p:pic>
        <p:nvPicPr>
          <p:cNvPr id="7" name="Afbeelding 6">
            <a:extLst>
              <a:ext uri="{FF2B5EF4-FFF2-40B4-BE49-F238E27FC236}">
                <a16:creationId xmlns:a16="http://schemas.microsoft.com/office/drawing/2014/main" id="{F7CF0EB9-1A89-4C9F-B171-30C8E24C9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9631" y="7691"/>
            <a:ext cx="1475921" cy="619471"/>
          </a:xfrm>
          <a:prstGeom prst="rect">
            <a:avLst/>
          </a:prstGeom>
        </p:spPr>
      </p:pic>
      <p:sp>
        <p:nvSpPr>
          <p:cNvPr id="2" name="Titel 1">
            <a:extLst>
              <a:ext uri="{FF2B5EF4-FFF2-40B4-BE49-F238E27FC236}">
                <a16:creationId xmlns:a16="http://schemas.microsoft.com/office/drawing/2014/main" id="{8E2682F6-9434-48C0-930D-F8BCD0A08315}"/>
              </a:ext>
            </a:extLst>
          </p:cNvPr>
          <p:cNvSpPr>
            <a:spLocks noGrp="1"/>
          </p:cNvSpPr>
          <p:nvPr>
            <p:ph type="title"/>
          </p:nvPr>
        </p:nvSpPr>
        <p:spPr/>
        <p:txBody>
          <a:bodyPr/>
          <a:lstStyle/>
          <a:p>
            <a:br>
              <a:rPr lang="en-US" b="1" dirty="0"/>
            </a:br>
            <a:r>
              <a:rPr lang="en-US" b="1" dirty="0"/>
              <a:t>The 3 extra tables </a:t>
            </a:r>
            <a:r>
              <a:rPr lang="en-US" sz="2400" b="1" baseline="60000" dirty="0">
                <a:solidFill>
                  <a:srgbClr val="FF0051"/>
                </a:solidFill>
              </a:rPr>
              <a:t>(not set-in stone)</a:t>
            </a:r>
            <a:r>
              <a:rPr lang="en-US" b="1" dirty="0"/>
              <a:t>:</a:t>
            </a:r>
            <a:endParaRPr lang="nl-NL" b="1" dirty="0"/>
          </a:p>
        </p:txBody>
      </p:sp>
    </p:spTree>
    <p:extLst>
      <p:ext uri="{BB962C8B-B14F-4D97-AF65-F5344CB8AC3E}">
        <p14:creationId xmlns:p14="http://schemas.microsoft.com/office/powerpoint/2010/main" val="1317998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212852A8-6709-4387-9A32-8993B2CFB61E}"/>
              </a:ext>
            </a:extLst>
          </p:cNvPr>
          <p:cNvPicPr>
            <a:picLocks noChangeAspect="1"/>
          </p:cNvPicPr>
          <p:nvPr/>
        </p:nvPicPr>
        <p:blipFill>
          <a:blip r:embed="rId2"/>
          <a:stretch>
            <a:fillRect/>
          </a:stretch>
        </p:blipFill>
        <p:spPr>
          <a:xfrm>
            <a:off x="-15533" y="-7720"/>
            <a:ext cx="2008240" cy="1339532"/>
          </a:xfrm>
          <a:prstGeom prst="rect">
            <a:avLst/>
          </a:prstGeom>
        </p:spPr>
      </p:pic>
      <p:sp>
        <p:nvSpPr>
          <p:cNvPr id="3" name="Tijdelijke aanduiding voor inhoud 2"/>
          <p:cNvSpPr>
            <a:spLocks noGrp="1"/>
          </p:cNvSpPr>
          <p:nvPr>
            <p:ph idx="1"/>
          </p:nvPr>
        </p:nvSpPr>
        <p:spPr/>
        <p:txBody>
          <a:bodyPr>
            <a:normAutofit fontScale="92500" lnSpcReduction="10000"/>
          </a:bodyPr>
          <a:lstStyle/>
          <a:p>
            <a:r>
              <a:rPr lang="en-US" dirty="0"/>
              <a:t>Because of the need to replace an existing tool, Customs of the Netherlands allocated budget for a PoC to create an Auditfile inventory, with the main purpose of supporting customs sampling, audits. When China took the initiative for ADCS, it was quickly decided to piggybag on that world standard and not to create a national standard.</a:t>
            </a:r>
          </a:p>
          <a:p>
            <a:r>
              <a:rPr lang="en-US" dirty="0"/>
              <a:t>The PoC only covers customs audits, but already has the attention of other government regulators. They find the possibility of analyzing money and goods flows within the context of the annual accounts very interesting.</a:t>
            </a:r>
          </a:p>
          <a:p>
            <a:r>
              <a:rPr lang="en-US" dirty="0"/>
              <a:t>Participants in this proof of concept: Customs Netherlands, a few software providers, a few logistical service providers</a:t>
            </a:r>
          </a:p>
          <a:p>
            <a:r>
              <a:rPr lang="en-US" dirty="0"/>
              <a:t>Current situation of the proof of concept:</a:t>
            </a:r>
          </a:p>
        </p:txBody>
      </p:sp>
      <p:sp>
        <p:nvSpPr>
          <p:cNvPr id="2" name="Titel 1"/>
          <p:cNvSpPr>
            <a:spLocks noGrp="1"/>
          </p:cNvSpPr>
          <p:nvPr>
            <p:ph type="title"/>
          </p:nvPr>
        </p:nvSpPr>
        <p:spPr/>
        <p:txBody>
          <a:bodyPr/>
          <a:lstStyle/>
          <a:p>
            <a:br>
              <a:rPr lang="en-US" b="1" dirty="0"/>
            </a:br>
            <a:r>
              <a:rPr lang="en-US" b="1" dirty="0"/>
              <a:t>Proof of concept (PoC)</a:t>
            </a:r>
          </a:p>
        </p:txBody>
      </p:sp>
      <p:pic>
        <p:nvPicPr>
          <p:cNvPr id="7" name="Afbeelding 6">
            <a:extLst>
              <a:ext uri="{FF2B5EF4-FFF2-40B4-BE49-F238E27FC236}">
                <a16:creationId xmlns:a16="http://schemas.microsoft.com/office/drawing/2014/main" id="{DE3F3177-0247-457C-B99C-5DFF97EF5F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9631" y="7691"/>
            <a:ext cx="1475921" cy="619471"/>
          </a:xfrm>
          <a:prstGeom prst="rect">
            <a:avLst/>
          </a:prstGeom>
        </p:spPr>
      </p:pic>
    </p:spTree>
    <p:extLst>
      <p:ext uri="{BB962C8B-B14F-4D97-AF65-F5344CB8AC3E}">
        <p14:creationId xmlns:p14="http://schemas.microsoft.com/office/powerpoint/2010/main" val="1059097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Afbeelding 7">
            <a:extLst>
              <a:ext uri="{FF2B5EF4-FFF2-40B4-BE49-F238E27FC236}">
                <a16:creationId xmlns:a16="http://schemas.microsoft.com/office/drawing/2014/main" id="{7FDCB556-94D9-4055-BC03-D0673FF3E64D}"/>
              </a:ext>
            </a:extLst>
          </p:cNvPr>
          <p:cNvPicPr>
            <a:picLocks noChangeAspect="1"/>
          </p:cNvPicPr>
          <p:nvPr/>
        </p:nvPicPr>
        <p:blipFill>
          <a:blip r:embed="rId2"/>
          <a:stretch>
            <a:fillRect/>
          </a:stretch>
        </p:blipFill>
        <p:spPr>
          <a:xfrm>
            <a:off x="-15533" y="-7720"/>
            <a:ext cx="2008240" cy="1339532"/>
          </a:xfrm>
          <a:prstGeom prst="rect">
            <a:avLst/>
          </a:prstGeom>
        </p:spPr>
      </p:pic>
      <p:sp>
        <p:nvSpPr>
          <p:cNvPr id="3" name="Tijdelijke aanduiding voor inhoud 2">
            <a:extLst>
              <a:ext uri="{FF2B5EF4-FFF2-40B4-BE49-F238E27FC236}">
                <a16:creationId xmlns:a16="http://schemas.microsoft.com/office/drawing/2014/main" id="{97A9BBC9-B20F-4C04-9F8C-307810AF155D}"/>
              </a:ext>
            </a:extLst>
          </p:cNvPr>
          <p:cNvSpPr>
            <a:spLocks noGrp="1"/>
          </p:cNvSpPr>
          <p:nvPr>
            <p:ph idx="1"/>
          </p:nvPr>
        </p:nvSpPr>
        <p:spPr/>
        <p:txBody>
          <a:bodyPr>
            <a:normAutofit fontScale="62500" lnSpcReduction="20000"/>
          </a:bodyPr>
          <a:lstStyle/>
          <a:p>
            <a:pPr marL="0" indent="0">
              <a:buNone/>
            </a:pPr>
            <a:r>
              <a:rPr lang="en-US" dirty="0"/>
              <a:t>Already during the assembly of the gigantic ADCS-jigsaw puzzle:</a:t>
            </a:r>
          </a:p>
          <a:p>
            <a:pPr marL="514350" indent="-514350">
              <a:buFont typeface="+mj-lt"/>
              <a:buAutoNum type="arabicPeriod"/>
            </a:pPr>
            <a:r>
              <a:rPr lang="en-US" dirty="0"/>
              <a:t>Digitect built a semantic repository, data model, that is also understood by computers, software.</a:t>
            </a:r>
          </a:p>
          <a:p>
            <a:pPr marL="514350" indent="-514350">
              <a:buFont typeface="+mj-lt"/>
              <a:buAutoNum type="arabicPeriod"/>
            </a:pPr>
            <a:r>
              <a:rPr lang="en-US" dirty="0"/>
              <a:t>Digitect wrote an ADCS data extraction instruction for the software developers that describes exactly which data elements must be extracted from their database.</a:t>
            </a:r>
          </a:p>
          <a:p>
            <a:pPr marL="514350" indent="-514350">
              <a:buFont typeface="+mj-lt"/>
              <a:buAutoNum type="arabicPeriod"/>
            </a:pPr>
            <a:r>
              <a:rPr lang="en-US" dirty="0"/>
              <a:t>A Proof-of-Concept Reference Group, consisting of a cross-section of "customers" of customs (</a:t>
            </a:r>
            <a:r>
              <a:rPr lang="en-US" dirty="0">
                <a:solidFill>
                  <a:srgbClr val="FF0051"/>
                </a:solidFill>
              </a:rPr>
              <a:t>POC</a:t>
            </a:r>
            <a:r>
              <a:rPr lang="en-US" dirty="0"/>
              <a:t>-</a:t>
            </a:r>
            <a:r>
              <a:rPr lang="en-US" dirty="0">
                <a:solidFill>
                  <a:srgbClr val="33BC51"/>
                </a:solidFill>
              </a:rPr>
              <a:t>RG</a:t>
            </a:r>
            <a:r>
              <a:rPr lang="en-US" dirty="0"/>
              <a:t>) has been put together.</a:t>
            </a:r>
          </a:p>
          <a:p>
            <a:pPr marL="514350" indent="-514350">
              <a:buFont typeface="+mj-lt"/>
              <a:buAutoNum type="arabicPeriod"/>
            </a:pPr>
            <a:r>
              <a:rPr lang="en-US" dirty="0"/>
              <a:t>The </a:t>
            </a:r>
            <a:r>
              <a:rPr lang="en-US" dirty="0">
                <a:solidFill>
                  <a:srgbClr val="FF0051"/>
                </a:solidFill>
              </a:rPr>
              <a:t>POC</a:t>
            </a:r>
            <a:r>
              <a:rPr lang="en-US" dirty="0"/>
              <a:t>-</a:t>
            </a:r>
            <a:r>
              <a:rPr lang="en-US" dirty="0">
                <a:solidFill>
                  <a:srgbClr val="33BC51"/>
                </a:solidFill>
              </a:rPr>
              <a:t>RG</a:t>
            </a:r>
            <a:r>
              <a:rPr lang="en-US" dirty="0"/>
              <a:t> provided data that was extracted from their systems according to the extraction instruction.</a:t>
            </a:r>
          </a:p>
          <a:p>
            <a:pPr marL="514350" indent="-514350">
              <a:buFont typeface="+mj-lt"/>
              <a:buAutoNum type="arabicPeriod"/>
            </a:pPr>
            <a:r>
              <a:rPr lang="en-US" dirty="0"/>
              <a:t>This data was passed through a validation tool specially written by Digitect that checks whether the data is correct </a:t>
            </a:r>
            <a:r>
              <a:rPr lang="en-US" b="1" dirty="0"/>
              <a:t>and</a:t>
            </a:r>
            <a:r>
              <a:rPr lang="en-US" dirty="0"/>
              <a:t> immediately translates it into the agreed formats: comma-separated values (</a:t>
            </a:r>
            <a:r>
              <a:rPr lang="en-US" dirty="0">
                <a:solidFill>
                  <a:srgbClr val="33BC51"/>
                </a:solidFill>
              </a:rPr>
              <a:t>CSV</a:t>
            </a:r>
            <a:r>
              <a:rPr lang="en-US" dirty="0"/>
              <a:t>), </a:t>
            </a:r>
            <a:r>
              <a:rPr lang="en-US" dirty="0">
                <a:solidFill>
                  <a:srgbClr val="FF6F00"/>
                </a:solidFill>
              </a:rPr>
              <a:t>XML</a:t>
            </a:r>
            <a:r>
              <a:rPr lang="en-US" dirty="0"/>
              <a:t> and </a:t>
            </a:r>
            <a:r>
              <a:rPr lang="en-US" dirty="0">
                <a:solidFill>
                  <a:srgbClr val="FF0051"/>
                </a:solidFill>
              </a:rPr>
              <a:t>JSON</a:t>
            </a:r>
            <a:r>
              <a:rPr lang="en-US" dirty="0"/>
              <a:t>.</a:t>
            </a:r>
          </a:p>
          <a:p>
            <a:pPr marL="514350" indent="-514350">
              <a:buFont typeface="+mj-lt"/>
              <a:buAutoNum type="arabicPeriod"/>
            </a:pPr>
            <a:r>
              <a:rPr lang="en-US" dirty="0"/>
              <a:t>The software </a:t>
            </a:r>
            <a:r>
              <a:rPr lang="en-US" b="1" dirty="0"/>
              <a:t>also</a:t>
            </a:r>
            <a:r>
              <a:rPr lang="en-US" dirty="0"/>
              <a:t> considers the processing of very, very, large data volumes and is therefore future-proof.</a:t>
            </a:r>
          </a:p>
          <a:p>
            <a:pPr marL="514350" indent="-514350">
              <a:buFont typeface="+mj-lt"/>
              <a:buAutoNum type="arabicPeriod"/>
            </a:pPr>
            <a:r>
              <a:rPr lang="en-US" dirty="0"/>
              <a:t>This data is read into suitable analysis software. (</a:t>
            </a:r>
            <a:r>
              <a:rPr lang="en-US" i="1" dirty="0"/>
              <a:t>This case: Power BI, but all other known BI tools can handle it</a:t>
            </a:r>
            <a:r>
              <a:rPr lang="en-US" dirty="0"/>
              <a:t>)</a:t>
            </a:r>
            <a:endParaRPr lang="nl-NL" dirty="0"/>
          </a:p>
        </p:txBody>
      </p:sp>
      <p:sp>
        <p:nvSpPr>
          <p:cNvPr id="5" name="Tekstvak 4">
            <a:extLst>
              <a:ext uri="{FF2B5EF4-FFF2-40B4-BE49-F238E27FC236}">
                <a16:creationId xmlns:a16="http://schemas.microsoft.com/office/drawing/2014/main" id="{8D12E2EE-22A5-468F-A862-E9E0136A02B1}"/>
              </a:ext>
            </a:extLst>
          </p:cNvPr>
          <p:cNvSpPr txBox="1"/>
          <p:nvPr/>
        </p:nvSpPr>
        <p:spPr>
          <a:xfrm>
            <a:off x="4779620" y="1506022"/>
            <a:ext cx="1574217" cy="369332"/>
          </a:xfrm>
          <a:prstGeom prst="rect">
            <a:avLst/>
          </a:prstGeom>
          <a:noFill/>
        </p:spPr>
        <p:txBody>
          <a:bodyPr wrap="square" rtlCol="0">
            <a:spAutoFit/>
          </a:bodyPr>
          <a:lstStyle/>
          <a:p>
            <a:r>
              <a:rPr lang="en-US" dirty="0">
                <a:solidFill>
                  <a:schemeClr val="accent6"/>
                </a:solidFill>
              </a:rPr>
              <a:t>29 % modelled</a:t>
            </a:r>
            <a:endParaRPr lang="nl-NL" dirty="0">
              <a:solidFill>
                <a:schemeClr val="accent6"/>
              </a:solidFill>
            </a:endParaRPr>
          </a:p>
        </p:txBody>
      </p:sp>
      <p:pic>
        <p:nvPicPr>
          <p:cNvPr id="6" name="Afbeelding 5">
            <a:extLst>
              <a:ext uri="{FF2B5EF4-FFF2-40B4-BE49-F238E27FC236}">
                <a16:creationId xmlns:a16="http://schemas.microsoft.com/office/drawing/2014/main" id="{C6060178-5931-4166-8C77-2ECD00ADE4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9631" y="7691"/>
            <a:ext cx="1475921" cy="619471"/>
          </a:xfrm>
          <a:prstGeom prst="rect">
            <a:avLst/>
          </a:prstGeom>
        </p:spPr>
      </p:pic>
      <p:sp>
        <p:nvSpPr>
          <p:cNvPr id="2" name="Titel 1">
            <a:extLst>
              <a:ext uri="{FF2B5EF4-FFF2-40B4-BE49-F238E27FC236}">
                <a16:creationId xmlns:a16="http://schemas.microsoft.com/office/drawing/2014/main" id="{8E2682F6-9434-48C0-930D-F8BCD0A08315}"/>
              </a:ext>
            </a:extLst>
          </p:cNvPr>
          <p:cNvSpPr>
            <a:spLocks noGrp="1"/>
          </p:cNvSpPr>
          <p:nvPr>
            <p:ph type="title"/>
          </p:nvPr>
        </p:nvSpPr>
        <p:spPr/>
        <p:txBody>
          <a:bodyPr/>
          <a:lstStyle/>
          <a:p>
            <a:br>
              <a:rPr lang="en-US" b="1" dirty="0"/>
            </a:br>
            <a:r>
              <a:rPr lang="en-US" b="1" dirty="0"/>
              <a:t>Steps Followed</a:t>
            </a:r>
            <a:endParaRPr lang="nl-NL" b="1" dirty="0"/>
          </a:p>
        </p:txBody>
      </p:sp>
      <p:pic>
        <p:nvPicPr>
          <p:cNvPr id="10" name="Picture 2" descr="https://www.digitect.nl/images/logof.png">
            <a:extLst>
              <a:ext uri="{FF2B5EF4-FFF2-40B4-BE49-F238E27FC236}">
                <a16:creationId xmlns:a16="http://schemas.microsoft.com/office/drawing/2014/main" id="{76216438-E10F-490C-9529-77158D4786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84462" y="22972"/>
            <a:ext cx="1602289" cy="6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332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Afbeelding 7">
            <a:extLst>
              <a:ext uri="{FF2B5EF4-FFF2-40B4-BE49-F238E27FC236}">
                <a16:creationId xmlns:a16="http://schemas.microsoft.com/office/drawing/2014/main" id="{E34C2D5C-E3DA-44AF-A9B0-B1FE1A408100}"/>
              </a:ext>
            </a:extLst>
          </p:cNvPr>
          <p:cNvPicPr>
            <a:picLocks noChangeAspect="1"/>
          </p:cNvPicPr>
          <p:nvPr/>
        </p:nvPicPr>
        <p:blipFill>
          <a:blip r:embed="rId2"/>
          <a:stretch>
            <a:fillRect/>
          </a:stretch>
        </p:blipFill>
        <p:spPr>
          <a:xfrm>
            <a:off x="-15533" y="-7720"/>
            <a:ext cx="2008240" cy="1339532"/>
          </a:xfrm>
          <a:prstGeom prst="rect">
            <a:avLst/>
          </a:prstGeom>
        </p:spPr>
      </p:pic>
      <p:sp>
        <p:nvSpPr>
          <p:cNvPr id="3" name="Tijdelijke aanduiding voor inhoud 2">
            <a:extLst>
              <a:ext uri="{FF2B5EF4-FFF2-40B4-BE49-F238E27FC236}">
                <a16:creationId xmlns:a16="http://schemas.microsoft.com/office/drawing/2014/main" id="{97A9BBC9-B20F-4C04-9F8C-307810AF155D}"/>
              </a:ext>
            </a:extLst>
          </p:cNvPr>
          <p:cNvSpPr>
            <a:spLocks noGrp="1"/>
          </p:cNvSpPr>
          <p:nvPr>
            <p:ph idx="1"/>
          </p:nvPr>
        </p:nvSpPr>
        <p:spPr/>
        <p:txBody>
          <a:bodyPr>
            <a:normAutofit/>
          </a:bodyPr>
          <a:lstStyle/>
          <a:p>
            <a:pPr marL="0" indent="0">
              <a:buNone/>
            </a:pPr>
            <a:r>
              <a:rPr lang="en-US" dirty="0"/>
              <a:t>Current reference group:</a:t>
            </a:r>
          </a:p>
          <a:p>
            <a:pPr marL="514350" indent="-514350">
              <a:buFont typeface="+mj-lt"/>
              <a:buAutoNum type="arabicPeriod"/>
            </a:pPr>
            <a:r>
              <a:rPr lang="en-US" dirty="0"/>
              <a:t>Logistical Services providers</a:t>
            </a:r>
          </a:p>
          <a:p>
            <a:pPr marL="514350" indent="-514350">
              <a:buFont typeface="+mj-lt"/>
              <a:buAutoNum type="arabicPeriod"/>
            </a:pPr>
            <a:endParaRPr lang="en-US" dirty="0"/>
          </a:p>
          <a:p>
            <a:pPr marL="0" indent="0">
              <a:buNone/>
            </a:pPr>
            <a:r>
              <a:rPr lang="en-US" dirty="0"/>
              <a:t>Foreseen towards the ADCS Customs and Indirect Taxes extension:</a:t>
            </a:r>
          </a:p>
          <a:p>
            <a:pPr marL="514350" indent="-514350">
              <a:buFont typeface="+mj-lt"/>
              <a:buAutoNum type="arabicPeriod"/>
            </a:pPr>
            <a:r>
              <a:rPr lang="en-US" dirty="0"/>
              <a:t>Terminals and airport logistics companies</a:t>
            </a:r>
          </a:p>
          <a:p>
            <a:pPr marL="514350" indent="-514350">
              <a:buFont typeface="+mj-lt"/>
              <a:buAutoNum type="arabicPeriod"/>
            </a:pPr>
            <a:r>
              <a:rPr lang="en-US" dirty="0"/>
              <a:t>All kind of service providers</a:t>
            </a:r>
          </a:p>
          <a:p>
            <a:pPr marL="514350" indent="-514350">
              <a:buFont typeface="+mj-lt"/>
              <a:buAutoNum type="arabicPeriod"/>
            </a:pPr>
            <a:r>
              <a:rPr lang="en-US" dirty="0"/>
              <a:t>…</a:t>
            </a:r>
          </a:p>
        </p:txBody>
      </p:sp>
      <p:pic>
        <p:nvPicPr>
          <p:cNvPr id="6" name="Afbeelding 5">
            <a:extLst>
              <a:ext uri="{FF2B5EF4-FFF2-40B4-BE49-F238E27FC236}">
                <a16:creationId xmlns:a16="http://schemas.microsoft.com/office/drawing/2014/main" id="{C6060178-5931-4166-8C77-2ECD00ADE4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9631" y="7691"/>
            <a:ext cx="1475921" cy="619471"/>
          </a:xfrm>
          <a:prstGeom prst="rect">
            <a:avLst/>
          </a:prstGeom>
        </p:spPr>
      </p:pic>
      <p:sp>
        <p:nvSpPr>
          <p:cNvPr id="2" name="Titel 1">
            <a:extLst>
              <a:ext uri="{FF2B5EF4-FFF2-40B4-BE49-F238E27FC236}">
                <a16:creationId xmlns:a16="http://schemas.microsoft.com/office/drawing/2014/main" id="{8E2682F6-9434-48C0-930D-F8BCD0A08315}"/>
              </a:ext>
            </a:extLst>
          </p:cNvPr>
          <p:cNvSpPr>
            <a:spLocks noGrp="1"/>
          </p:cNvSpPr>
          <p:nvPr>
            <p:ph type="title"/>
          </p:nvPr>
        </p:nvSpPr>
        <p:spPr/>
        <p:txBody>
          <a:bodyPr/>
          <a:lstStyle/>
          <a:p>
            <a:br>
              <a:rPr lang="en-US" dirty="0"/>
            </a:br>
            <a:r>
              <a:rPr lang="en-US" dirty="0"/>
              <a:t>Typology </a:t>
            </a:r>
            <a:r>
              <a:rPr lang="en-US" dirty="0">
                <a:solidFill>
                  <a:srgbClr val="FF0051"/>
                </a:solidFill>
              </a:rPr>
              <a:t>POC</a:t>
            </a:r>
            <a:r>
              <a:rPr lang="en-US" dirty="0"/>
              <a:t>-</a:t>
            </a:r>
            <a:r>
              <a:rPr lang="en-US" dirty="0">
                <a:solidFill>
                  <a:srgbClr val="33BC51"/>
                </a:solidFill>
              </a:rPr>
              <a:t>Reference Group</a:t>
            </a:r>
            <a:r>
              <a:rPr lang="en-US" b="1" dirty="0"/>
              <a:t>:</a:t>
            </a:r>
            <a:endParaRPr lang="nl-NL" b="1" dirty="0"/>
          </a:p>
        </p:txBody>
      </p:sp>
    </p:spTree>
    <p:extLst>
      <p:ext uri="{BB962C8B-B14F-4D97-AF65-F5344CB8AC3E}">
        <p14:creationId xmlns:p14="http://schemas.microsoft.com/office/powerpoint/2010/main" val="2486609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Afbeelding 7">
            <a:extLst>
              <a:ext uri="{FF2B5EF4-FFF2-40B4-BE49-F238E27FC236}">
                <a16:creationId xmlns:a16="http://schemas.microsoft.com/office/drawing/2014/main" id="{C5982E25-3771-49EC-AA40-4B8DE131FE6B}"/>
              </a:ext>
            </a:extLst>
          </p:cNvPr>
          <p:cNvPicPr>
            <a:picLocks noChangeAspect="1"/>
          </p:cNvPicPr>
          <p:nvPr/>
        </p:nvPicPr>
        <p:blipFill>
          <a:blip r:embed="rId2"/>
          <a:stretch>
            <a:fillRect/>
          </a:stretch>
        </p:blipFill>
        <p:spPr>
          <a:xfrm>
            <a:off x="-15533" y="-7720"/>
            <a:ext cx="2008240" cy="1339532"/>
          </a:xfrm>
          <a:prstGeom prst="rect">
            <a:avLst/>
          </a:prstGeom>
        </p:spPr>
      </p:pic>
      <p:sp>
        <p:nvSpPr>
          <p:cNvPr id="2" name="Titel 1">
            <a:extLst>
              <a:ext uri="{FF2B5EF4-FFF2-40B4-BE49-F238E27FC236}">
                <a16:creationId xmlns:a16="http://schemas.microsoft.com/office/drawing/2014/main" id="{8E2682F6-9434-48C0-930D-F8BCD0A08315}"/>
              </a:ext>
            </a:extLst>
          </p:cNvPr>
          <p:cNvSpPr>
            <a:spLocks noGrp="1"/>
          </p:cNvSpPr>
          <p:nvPr>
            <p:ph type="title"/>
          </p:nvPr>
        </p:nvSpPr>
        <p:spPr/>
        <p:txBody>
          <a:bodyPr/>
          <a:lstStyle/>
          <a:p>
            <a:pPr>
              <a:tabLst>
                <a:tab pos="87313" algn="l"/>
                <a:tab pos="179388" algn="l"/>
              </a:tabLst>
            </a:pPr>
            <a:r>
              <a:rPr lang="en-US" b="1" dirty="0"/>
              <a:t>						Guess what: </a:t>
            </a:r>
            <a:endParaRPr lang="nl-NL" b="1" dirty="0"/>
          </a:p>
        </p:txBody>
      </p:sp>
      <p:sp>
        <p:nvSpPr>
          <p:cNvPr id="3" name="Tijdelijke aanduiding voor inhoud 2">
            <a:extLst>
              <a:ext uri="{FF2B5EF4-FFF2-40B4-BE49-F238E27FC236}">
                <a16:creationId xmlns:a16="http://schemas.microsoft.com/office/drawing/2014/main" id="{97A9BBC9-B20F-4C04-9F8C-307810AF155D}"/>
              </a:ext>
            </a:extLst>
          </p:cNvPr>
          <p:cNvSpPr>
            <a:spLocks noGrp="1"/>
          </p:cNvSpPr>
          <p:nvPr>
            <p:ph idx="1"/>
          </p:nvPr>
        </p:nvSpPr>
        <p:spPr>
          <a:xfrm>
            <a:off x="838200" y="5161925"/>
            <a:ext cx="10515600" cy="1330949"/>
          </a:xfrm>
        </p:spPr>
        <p:txBody>
          <a:bodyPr>
            <a:normAutofit fontScale="77500" lnSpcReduction="20000"/>
          </a:bodyPr>
          <a:lstStyle/>
          <a:p>
            <a:r>
              <a:rPr lang="en-US" dirty="0"/>
              <a:t>Proof of Concept, first impressions are good, budget completely exhausted.</a:t>
            </a:r>
          </a:p>
          <a:p>
            <a:r>
              <a:rPr lang="en-US" dirty="0">
                <a:solidFill>
                  <a:schemeClr val="accent6"/>
                </a:solidFill>
              </a:rPr>
              <a:t>What extra data elements do other auditing organisations want to have added and why?</a:t>
            </a:r>
          </a:p>
          <a:p>
            <a:r>
              <a:rPr lang="en-US" dirty="0"/>
              <a:t>What are the next steps and how are they funded. (</a:t>
            </a:r>
            <a:r>
              <a:rPr lang="en-US" dirty="0">
                <a:solidFill>
                  <a:schemeClr val="accent6"/>
                </a:solidFill>
              </a:rPr>
              <a:t>71 % still needs to be modelled</a:t>
            </a:r>
            <a:r>
              <a:rPr lang="en-US" dirty="0"/>
              <a:t>)</a:t>
            </a:r>
            <a:endParaRPr lang="nl-NL" dirty="0"/>
          </a:p>
        </p:txBody>
      </p:sp>
      <p:pic>
        <p:nvPicPr>
          <p:cNvPr id="4" name="Afbeelding 3">
            <a:extLst>
              <a:ext uri="{FF2B5EF4-FFF2-40B4-BE49-F238E27FC236}">
                <a16:creationId xmlns:a16="http://schemas.microsoft.com/office/drawing/2014/main" id="{4D9753A7-287D-44B0-BB15-517B7DD8EBF4}"/>
              </a:ext>
            </a:extLst>
          </p:cNvPr>
          <p:cNvPicPr>
            <a:picLocks noChangeAspect="1"/>
          </p:cNvPicPr>
          <p:nvPr/>
        </p:nvPicPr>
        <p:blipFill>
          <a:blip r:embed="rId3"/>
          <a:stretch>
            <a:fillRect/>
          </a:stretch>
        </p:blipFill>
        <p:spPr>
          <a:xfrm>
            <a:off x="633298" y="1961322"/>
            <a:ext cx="11088647" cy="2929969"/>
          </a:xfrm>
          <a:prstGeom prst="rect">
            <a:avLst/>
          </a:prstGeom>
        </p:spPr>
      </p:pic>
      <p:pic>
        <p:nvPicPr>
          <p:cNvPr id="5" name="Afbeelding 4">
            <a:extLst>
              <a:ext uri="{FF2B5EF4-FFF2-40B4-BE49-F238E27FC236}">
                <a16:creationId xmlns:a16="http://schemas.microsoft.com/office/drawing/2014/main" id="{4A1BC135-4BCE-4ED3-A6D9-F81C41AB09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9631" y="7691"/>
            <a:ext cx="1475921" cy="619471"/>
          </a:xfrm>
          <a:prstGeom prst="rect">
            <a:avLst/>
          </a:prstGeom>
        </p:spPr>
      </p:pic>
    </p:spTree>
    <p:extLst>
      <p:ext uri="{BB962C8B-B14F-4D97-AF65-F5344CB8AC3E}">
        <p14:creationId xmlns:p14="http://schemas.microsoft.com/office/powerpoint/2010/main" val="4163622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2682F6-9434-48C0-930D-F8BCD0A08315}"/>
              </a:ext>
            </a:extLst>
          </p:cNvPr>
          <p:cNvSpPr>
            <a:spLocks noGrp="1"/>
          </p:cNvSpPr>
          <p:nvPr>
            <p:ph type="title"/>
          </p:nvPr>
        </p:nvSpPr>
        <p:spPr>
          <a:xfrm>
            <a:off x="1814412" y="3217687"/>
            <a:ext cx="10515600" cy="1325563"/>
          </a:xfrm>
        </p:spPr>
        <p:txBody>
          <a:bodyPr/>
          <a:lstStyle/>
          <a:p>
            <a:pPr algn="ctr">
              <a:tabLst>
                <a:tab pos="87313" algn="l"/>
                <a:tab pos="179388" algn="l"/>
              </a:tabLst>
            </a:pPr>
            <a:r>
              <a:rPr lang="en-US" b="1" dirty="0"/>
              <a:t>Proof of the pudding is in the eating: </a:t>
            </a:r>
            <a:endParaRPr lang="nl-NL" b="1" dirty="0"/>
          </a:p>
        </p:txBody>
      </p:sp>
      <p:pic>
        <p:nvPicPr>
          <p:cNvPr id="7" name="Tijdelijke aanduiding voor inhoud 6">
            <a:extLst>
              <a:ext uri="{FF2B5EF4-FFF2-40B4-BE49-F238E27FC236}">
                <a16:creationId xmlns:a16="http://schemas.microsoft.com/office/drawing/2014/main" id="{41DE433C-B8BE-40F4-899F-BDBC343EA768}"/>
              </a:ext>
            </a:extLst>
          </p:cNvPr>
          <p:cNvPicPr>
            <a:picLocks noGrp="1" noChangeAspect="1"/>
          </p:cNvPicPr>
          <p:nvPr>
            <p:ph idx="1"/>
          </p:nvPr>
        </p:nvPicPr>
        <p:blipFill>
          <a:blip r:embed="rId2"/>
          <a:stretch>
            <a:fillRect/>
          </a:stretch>
        </p:blipFill>
        <p:spPr>
          <a:xfrm>
            <a:off x="0" y="1"/>
            <a:ext cx="12192000" cy="7212457"/>
          </a:xfrm>
          <a:prstGeom prst="rect">
            <a:avLst/>
          </a:prstGeom>
        </p:spPr>
      </p:pic>
    </p:spTree>
    <p:extLst>
      <p:ext uri="{BB962C8B-B14F-4D97-AF65-F5344CB8AC3E}">
        <p14:creationId xmlns:p14="http://schemas.microsoft.com/office/powerpoint/2010/main" val="3753442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Afbeelding 7">
            <a:extLst>
              <a:ext uri="{FF2B5EF4-FFF2-40B4-BE49-F238E27FC236}">
                <a16:creationId xmlns:a16="http://schemas.microsoft.com/office/drawing/2014/main" id="{C51C8C65-F40F-4AE2-BD0B-CDB8254492B1}"/>
              </a:ext>
            </a:extLst>
          </p:cNvPr>
          <p:cNvPicPr>
            <a:picLocks noChangeAspect="1"/>
          </p:cNvPicPr>
          <p:nvPr/>
        </p:nvPicPr>
        <p:blipFill>
          <a:blip r:embed="rId2"/>
          <a:stretch>
            <a:fillRect/>
          </a:stretch>
        </p:blipFill>
        <p:spPr>
          <a:xfrm>
            <a:off x="-15533" y="-7720"/>
            <a:ext cx="2008240" cy="1339532"/>
          </a:xfrm>
          <a:prstGeom prst="rect">
            <a:avLst/>
          </a:prstGeom>
        </p:spPr>
      </p:pic>
      <p:sp>
        <p:nvSpPr>
          <p:cNvPr id="2" name="Titel 1">
            <a:extLst>
              <a:ext uri="{FF2B5EF4-FFF2-40B4-BE49-F238E27FC236}">
                <a16:creationId xmlns:a16="http://schemas.microsoft.com/office/drawing/2014/main" id="{8E2682F6-9434-48C0-930D-F8BCD0A08315}"/>
              </a:ext>
            </a:extLst>
          </p:cNvPr>
          <p:cNvSpPr>
            <a:spLocks noGrp="1"/>
          </p:cNvSpPr>
          <p:nvPr>
            <p:ph type="title"/>
          </p:nvPr>
        </p:nvSpPr>
        <p:spPr>
          <a:xfrm>
            <a:off x="891991" y="7691"/>
            <a:ext cx="10515600" cy="1325563"/>
          </a:xfrm>
        </p:spPr>
        <p:txBody>
          <a:bodyPr/>
          <a:lstStyle/>
          <a:p>
            <a:pPr algn="ctr">
              <a:tabLst>
                <a:tab pos="87313" algn="l"/>
                <a:tab pos="179388" algn="l"/>
              </a:tabLst>
            </a:pPr>
            <a:r>
              <a:rPr lang="en-US" b="1" dirty="0"/>
              <a:t>Future-proof and expandable: </a:t>
            </a:r>
            <a:endParaRPr lang="nl-NL" b="1" dirty="0"/>
          </a:p>
        </p:txBody>
      </p:sp>
      <p:pic>
        <p:nvPicPr>
          <p:cNvPr id="5" name="Afbeelding 4">
            <a:extLst>
              <a:ext uri="{FF2B5EF4-FFF2-40B4-BE49-F238E27FC236}">
                <a16:creationId xmlns:a16="http://schemas.microsoft.com/office/drawing/2014/main" id="{C4D976C9-B3F5-4511-A1EC-13FA85E1FA80}"/>
              </a:ext>
            </a:extLst>
          </p:cNvPr>
          <p:cNvPicPr>
            <a:picLocks noChangeAspect="1"/>
          </p:cNvPicPr>
          <p:nvPr/>
        </p:nvPicPr>
        <p:blipFill>
          <a:blip r:embed="rId3"/>
          <a:stretch>
            <a:fillRect/>
          </a:stretch>
        </p:blipFill>
        <p:spPr>
          <a:xfrm>
            <a:off x="513708" y="1059108"/>
            <a:ext cx="6344292" cy="5688406"/>
          </a:xfrm>
          <a:prstGeom prst="rect">
            <a:avLst/>
          </a:prstGeom>
        </p:spPr>
      </p:pic>
      <p:pic>
        <p:nvPicPr>
          <p:cNvPr id="4" name="Afbeelding 3">
            <a:extLst>
              <a:ext uri="{FF2B5EF4-FFF2-40B4-BE49-F238E27FC236}">
                <a16:creationId xmlns:a16="http://schemas.microsoft.com/office/drawing/2014/main" id="{BAA05E55-D7BA-453E-936E-D526AB36E9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9631" y="7691"/>
            <a:ext cx="1475921" cy="619471"/>
          </a:xfrm>
          <a:prstGeom prst="rect">
            <a:avLst/>
          </a:prstGeom>
        </p:spPr>
      </p:pic>
      <p:pic>
        <p:nvPicPr>
          <p:cNvPr id="3" name="Afbeelding 2">
            <a:extLst>
              <a:ext uri="{FF2B5EF4-FFF2-40B4-BE49-F238E27FC236}">
                <a16:creationId xmlns:a16="http://schemas.microsoft.com/office/drawing/2014/main" id="{4A44A938-2E49-4B8F-BE5A-85C0FEA4B2D2}"/>
              </a:ext>
            </a:extLst>
          </p:cNvPr>
          <p:cNvPicPr>
            <a:picLocks noChangeAspect="1"/>
          </p:cNvPicPr>
          <p:nvPr/>
        </p:nvPicPr>
        <p:blipFill>
          <a:blip r:embed="rId5"/>
          <a:stretch>
            <a:fillRect/>
          </a:stretch>
        </p:blipFill>
        <p:spPr>
          <a:xfrm>
            <a:off x="9283550" y="1059108"/>
            <a:ext cx="2772162" cy="1905266"/>
          </a:xfrm>
          <a:prstGeom prst="rect">
            <a:avLst/>
          </a:prstGeom>
        </p:spPr>
      </p:pic>
      <p:pic>
        <p:nvPicPr>
          <p:cNvPr id="6" name="Afbeelding 5">
            <a:extLst>
              <a:ext uri="{FF2B5EF4-FFF2-40B4-BE49-F238E27FC236}">
                <a16:creationId xmlns:a16="http://schemas.microsoft.com/office/drawing/2014/main" id="{8F1E6B96-E506-4B49-848F-D777F4360D8A}"/>
              </a:ext>
            </a:extLst>
          </p:cNvPr>
          <p:cNvPicPr>
            <a:picLocks noChangeAspect="1"/>
          </p:cNvPicPr>
          <p:nvPr/>
        </p:nvPicPr>
        <p:blipFill>
          <a:blip r:embed="rId6"/>
          <a:stretch>
            <a:fillRect/>
          </a:stretch>
        </p:blipFill>
        <p:spPr>
          <a:xfrm>
            <a:off x="5105640" y="2546323"/>
            <a:ext cx="4068946" cy="1543948"/>
          </a:xfrm>
          <a:prstGeom prst="rect">
            <a:avLst/>
          </a:prstGeom>
        </p:spPr>
      </p:pic>
      <p:sp>
        <p:nvSpPr>
          <p:cNvPr id="9" name="Tekstvak 8">
            <a:extLst>
              <a:ext uri="{FF2B5EF4-FFF2-40B4-BE49-F238E27FC236}">
                <a16:creationId xmlns:a16="http://schemas.microsoft.com/office/drawing/2014/main" id="{133407F2-7F25-452C-91C4-66CA1E14B93D}"/>
              </a:ext>
            </a:extLst>
          </p:cNvPr>
          <p:cNvSpPr txBox="1"/>
          <p:nvPr/>
        </p:nvSpPr>
        <p:spPr>
          <a:xfrm>
            <a:off x="8113182" y="4015791"/>
            <a:ext cx="4032370" cy="2862322"/>
          </a:xfrm>
          <a:prstGeom prst="rect">
            <a:avLst/>
          </a:prstGeom>
          <a:noFill/>
        </p:spPr>
        <p:txBody>
          <a:bodyPr wrap="square" rtlCol="0">
            <a:spAutoFit/>
          </a:bodyPr>
          <a:lstStyle/>
          <a:p>
            <a:r>
              <a:rPr lang="en-US" dirty="0"/>
              <a:t>As long as the data is properly modeled, tables with relevant information, exchange rates, country lists, actually deducted taxes, etc. can be added effortlessly.</a:t>
            </a:r>
          </a:p>
          <a:p>
            <a:r>
              <a:rPr lang="en-US" dirty="0"/>
              <a:t>And use can be made of the computing power, Artificial Intelligence, that the Cloud offers us.</a:t>
            </a:r>
          </a:p>
          <a:p>
            <a:r>
              <a:rPr lang="en-US" dirty="0"/>
              <a:t>There are sufficient options to guarantee the privacy and security of the data.</a:t>
            </a:r>
            <a:endParaRPr lang="nl-NL" dirty="0"/>
          </a:p>
        </p:txBody>
      </p:sp>
    </p:spTree>
    <p:extLst>
      <p:ext uri="{BB962C8B-B14F-4D97-AF65-F5344CB8AC3E}">
        <p14:creationId xmlns:p14="http://schemas.microsoft.com/office/powerpoint/2010/main" val="3093486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Afbeelding 9">
            <a:extLst>
              <a:ext uri="{FF2B5EF4-FFF2-40B4-BE49-F238E27FC236}">
                <a16:creationId xmlns:a16="http://schemas.microsoft.com/office/drawing/2014/main" id="{7399BA56-0BD8-44D7-86B6-2145791D283C}"/>
              </a:ext>
            </a:extLst>
          </p:cNvPr>
          <p:cNvPicPr>
            <a:picLocks noChangeAspect="1"/>
          </p:cNvPicPr>
          <p:nvPr/>
        </p:nvPicPr>
        <p:blipFill>
          <a:blip r:embed="rId2"/>
          <a:stretch>
            <a:fillRect/>
          </a:stretch>
        </p:blipFill>
        <p:spPr>
          <a:xfrm>
            <a:off x="-15533" y="-7720"/>
            <a:ext cx="2008240" cy="1339532"/>
          </a:xfrm>
          <a:prstGeom prst="rect">
            <a:avLst/>
          </a:prstGeom>
        </p:spPr>
      </p:pic>
      <p:sp>
        <p:nvSpPr>
          <p:cNvPr id="2" name="Titel 1">
            <a:extLst>
              <a:ext uri="{FF2B5EF4-FFF2-40B4-BE49-F238E27FC236}">
                <a16:creationId xmlns:a16="http://schemas.microsoft.com/office/drawing/2014/main" id="{8E2682F6-9434-48C0-930D-F8BCD0A08315}"/>
              </a:ext>
            </a:extLst>
          </p:cNvPr>
          <p:cNvSpPr>
            <a:spLocks noGrp="1"/>
          </p:cNvSpPr>
          <p:nvPr>
            <p:ph type="title"/>
          </p:nvPr>
        </p:nvSpPr>
        <p:spPr/>
        <p:txBody>
          <a:bodyPr/>
          <a:lstStyle/>
          <a:p>
            <a:pPr algn="ctr"/>
            <a:r>
              <a:rPr lang="en-US" b="1" dirty="0"/>
              <a:t>Key Takeaways: Analyses</a:t>
            </a:r>
            <a:endParaRPr lang="nl-NL" b="1" dirty="0"/>
          </a:p>
        </p:txBody>
      </p:sp>
      <p:sp>
        <p:nvSpPr>
          <p:cNvPr id="4" name="Tekstvak 3"/>
          <p:cNvSpPr txBox="1"/>
          <p:nvPr/>
        </p:nvSpPr>
        <p:spPr>
          <a:xfrm>
            <a:off x="323681" y="1472750"/>
            <a:ext cx="5057523" cy="2092881"/>
          </a:xfrm>
          <a:prstGeom prst="rect">
            <a:avLst/>
          </a:prstGeom>
          <a:noFill/>
        </p:spPr>
        <p:txBody>
          <a:bodyPr wrap="square" rtlCol="0">
            <a:spAutoFit/>
          </a:bodyPr>
          <a:lstStyle/>
          <a:p>
            <a:r>
              <a:rPr lang="en-US" sz="1600" i="1" dirty="0">
                <a:solidFill>
                  <a:srgbClr val="0070C0"/>
                </a:solidFill>
              </a:rPr>
              <a:t>Presume: </a:t>
            </a:r>
          </a:p>
          <a:p>
            <a:pPr marL="285750" indent="-285750">
              <a:buFontTx/>
              <a:buChar char="-"/>
            </a:pPr>
            <a:r>
              <a:rPr lang="en-US" sz="1600" i="1" dirty="0">
                <a:solidFill>
                  <a:srgbClr val="0070C0"/>
                </a:solidFill>
              </a:rPr>
              <a:t>8 </a:t>
            </a:r>
            <a:r>
              <a:rPr lang="en-US" sz="1600" i="1" dirty="0" err="1">
                <a:solidFill>
                  <a:srgbClr val="0070C0"/>
                </a:solidFill>
              </a:rPr>
              <a:t>productids</a:t>
            </a:r>
            <a:r>
              <a:rPr lang="en-US" sz="1600" i="1" dirty="0">
                <a:solidFill>
                  <a:srgbClr val="0070C0"/>
                </a:solidFill>
              </a:rPr>
              <a:t>, 8 lot numbers </a:t>
            </a:r>
          </a:p>
          <a:p>
            <a:pPr marL="285750" indent="-285750">
              <a:buFontTx/>
              <a:buChar char="-"/>
            </a:pPr>
            <a:r>
              <a:rPr lang="en-US" sz="1600" i="1" dirty="0">
                <a:solidFill>
                  <a:srgbClr val="0070C0"/>
                </a:solidFill>
              </a:rPr>
              <a:t>covering two </a:t>
            </a:r>
            <a:r>
              <a:rPr lang="en-US" sz="1600" i="1" dirty="0" err="1">
                <a:solidFill>
                  <a:srgbClr val="0070C0"/>
                </a:solidFill>
              </a:rPr>
              <a:t>productcodes</a:t>
            </a:r>
            <a:r>
              <a:rPr lang="en-US" sz="1600" i="1" dirty="0">
                <a:solidFill>
                  <a:srgbClr val="0070C0"/>
                </a:solidFill>
              </a:rPr>
              <a:t>: 0209662 and 0209750</a:t>
            </a:r>
          </a:p>
          <a:p>
            <a:pPr marL="285750" indent="-285750">
              <a:buFontTx/>
              <a:buChar char="-"/>
            </a:pPr>
            <a:r>
              <a:rPr lang="en-US" sz="1600" i="1" dirty="0">
                <a:solidFill>
                  <a:srgbClr val="0070C0"/>
                </a:solidFill>
              </a:rPr>
              <a:t>Containing beginning balance, receipts, discharges</a:t>
            </a:r>
          </a:p>
          <a:p>
            <a:pPr marL="285750" indent="-285750">
              <a:buFontTx/>
              <a:buChar char="-"/>
            </a:pPr>
            <a:r>
              <a:rPr lang="en-US" sz="1600" i="1" dirty="0">
                <a:solidFill>
                  <a:srgbClr val="0070C0"/>
                </a:solidFill>
              </a:rPr>
              <a:t>Goods movement is conclusive in quantity per </a:t>
            </a:r>
            <a:r>
              <a:rPr lang="en-US" sz="1600" i="1" dirty="0" err="1">
                <a:solidFill>
                  <a:srgbClr val="0070C0"/>
                </a:solidFill>
              </a:rPr>
              <a:t>productid</a:t>
            </a:r>
            <a:r>
              <a:rPr lang="en-US" sz="1600" i="1" dirty="0">
                <a:solidFill>
                  <a:srgbClr val="0070C0"/>
                </a:solidFill>
              </a:rPr>
              <a:t> / the level of lot number </a:t>
            </a:r>
          </a:p>
          <a:p>
            <a:r>
              <a:rPr lang="en-US" sz="1600" b="1" i="1" dirty="0">
                <a:solidFill>
                  <a:srgbClr val="0070C0"/>
                </a:solidFill>
              </a:rPr>
              <a:t>(recent ADCS)</a:t>
            </a:r>
          </a:p>
          <a:p>
            <a:endParaRPr lang="en-US" dirty="0"/>
          </a:p>
        </p:txBody>
      </p:sp>
      <p:sp>
        <p:nvSpPr>
          <p:cNvPr id="5" name="Tekstvak 4"/>
          <p:cNvSpPr txBox="1"/>
          <p:nvPr/>
        </p:nvSpPr>
        <p:spPr>
          <a:xfrm>
            <a:off x="323680" y="4622401"/>
            <a:ext cx="5818259" cy="1846659"/>
          </a:xfrm>
          <a:prstGeom prst="rect">
            <a:avLst/>
          </a:prstGeom>
          <a:noFill/>
        </p:spPr>
        <p:txBody>
          <a:bodyPr wrap="none" rtlCol="0">
            <a:spAutoFit/>
          </a:bodyPr>
          <a:lstStyle/>
          <a:p>
            <a:r>
              <a:rPr lang="en-US" sz="1600" i="1" dirty="0">
                <a:solidFill>
                  <a:srgbClr val="33BC51"/>
                </a:solidFill>
              </a:rPr>
              <a:t>Customs extension:</a:t>
            </a:r>
          </a:p>
          <a:p>
            <a:pPr marL="285750" indent="-285750">
              <a:buFontTx/>
              <a:buChar char="-"/>
            </a:pPr>
            <a:r>
              <a:rPr lang="en-US" sz="1600" i="1" dirty="0">
                <a:solidFill>
                  <a:srgbClr val="33BC51"/>
                </a:solidFill>
              </a:rPr>
              <a:t>Adding the Country of Origin on (lot level) characteristics</a:t>
            </a:r>
          </a:p>
          <a:p>
            <a:pPr marL="285750" indent="-285750">
              <a:buFontTx/>
              <a:buChar char="-"/>
            </a:pPr>
            <a:r>
              <a:rPr lang="en-US" sz="1600" i="1" dirty="0">
                <a:solidFill>
                  <a:srgbClr val="33BC51"/>
                </a:solidFill>
              </a:rPr>
              <a:t>The analyses must show (ONLY) products with </a:t>
            </a:r>
            <a:br>
              <a:rPr lang="en-US" sz="1600" i="1" dirty="0">
                <a:solidFill>
                  <a:srgbClr val="33BC51"/>
                </a:solidFill>
              </a:rPr>
            </a:br>
            <a:r>
              <a:rPr lang="en-US" sz="1600" i="1" dirty="0">
                <a:solidFill>
                  <a:srgbClr val="33BC51"/>
                </a:solidFill>
              </a:rPr>
              <a:t>not-consistent Country of origin</a:t>
            </a:r>
            <a:endParaRPr lang="en-US" sz="1600" dirty="0">
              <a:solidFill>
                <a:srgbClr val="33BC51"/>
              </a:solidFill>
            </a:endParaRPr>
          </a:p>
          <a:p>
            <a:pPr marL="285750" indent="-285750">
              <a:buFontTx/>
              <a:buChar char="-"/>
            </a:pPr>
            <a:r>
              <a:rPr lang="en-US" sz="1600" i="1" dirty="0">
                <a:solidFill>
                  <a:srgbClr val="33BC51"/>
                </a:solidFill>
              </a:rPr>
              <a:t>Product 0209622 remains on this report</a:t>
            </a:r>
          </a:p>
          <a:p>
            <a:pPr marL="285750" indent="-285750">
              <a:buFontTx/>
              <a:buChar char="-"/>
            </a:pPr>
            <a:endParaRPr lang="en-US" sz="1600" i="1" dirty="0">
              <a:solidFill>
                <a:srgbClr val="33BC51"/>
              </a:solidFill>
            </a:endParaRPr>
          </a:p>
          <a:p>
            <a:r>
              <a:rPr lang="en-US" dirty="0">
                <a:solidFill>
                  <a:srgbClr val="33BC51"/>
                </a:solidFill>
              </a:rPr>
              <a:t>Possible results: permit requirement, incorrect duties, etc.</a:t>
            </a:r>
          </a:p>
        </p:txBody>
      </p:sp>
      <p:pic>
        <p:nvPicPr>
          <p:cNvPr id="11" name="Afbeelding 10"/>
          <p:cNvPicPr>
            <a:picLocks noChangeAspect="1"/>
          </p:cNvPicPr>
          <p:nvPr/>
        </p:nvPicPr>
        <p:blipFill>
          <a:blip r:embed="rId3"/>
          <a:stretch>
            <a:fillRect/>
          </a:stretch>
        </p:blipFill>
        <p:spPr>
          <a:xfrm>
            <a:off x="5911163" y="4558354"/>
            <a:ext cx="4912677" cy="1822073"/>
          </a:xfrm>
          <a:prstGeom prst="rect">
            <a:avLst/>
          </a:prstGeom>
        </p:spPr>
      </p:pic>
      <p:pic>
        <p:nvPicPr>
          <p:cNvPr id="14" name="Afbeelding 13"/>
          <p:cNvPicPr>
            <a:picLocks noChangeAspect="1"/>
          </p:cNvPicPr>
          <p:nvPr/>
        </p:nvPicPr>
        <p:blipFill>
          <a:blip r:embed="rId4"/>
          <a:stretch>
            <a:fillRect/>
          </a:stretch>
        </p:blipFill>
        <p:spPr>
          <a:xfrm>
            <a:off x="11298946" y="5807345"/>
            <a:ext cx="786521" cy="941685"/>
          </a:xfrm>
          <a:prstGeom prst="rect">
            <a:avLst/>
          </a:prstGeom>
        </p:spPr>
      </p:pic>
      <p:sp>
        <p:nvSpPr>
          <p:cNvPr id="15" name="Tekstvak 14"/>
          <p:cNvSpPr txBox="1"/>
          <p:nvPr/>
        </p:nvSpPr>
        <p:spPr>
          <a:xfrm>
            <a:off x="323680" y="3381407"/>
            <a:ext cx="5057523" cy="1077218"/>
          </a:xfrm>
          <a:prstGeom prst="rect">
            <a:avLst/>
          </a:prstGeom>
          <a:noFill/>
        </p:spPr>
        <p:txBody>
          <a:bodyPr wrap="square" rtlCol="0">
            <a:spAutoFit/>
          </a:bodyPr>
          <a:lstStyle/>
          <a:p>
            <a:pPr marL="285750" indent="-285750">
              <a:buFontTx/>
              <a:buChar char="-"/>
            </a:pPr>
            <a:r>
              <a:rPr lang="en-US" sz="1600" i="1" dirty="0"/>
              <a:t>The different lots of product 0209662 show </a:t>
            </a:r>
            <a:br>
              <a:rPr lang="en-US" sz="1600" i="1" dirty="0"/>
            </a:br>
            <a:r>
              <a:rPr lang="en-US" sz="1600" i="1" dirty="0"/>
              <a:t>different countries of origin on the customs declaration</a:t>
            </a:r>
          </a:p>
          <a:p>
            <a:pPr marL="285750" indent="-285750">
              <a:buFontTx/>
              <a:buChar char="-"/>
            </a:pPr>
            <a:r>
              <a:rPr lang="en-US" sz="1600" i="1" dirty="0"/>
              <a:t>Product 0209750 show all lots having country of</a:t>
            </a:r>
            <a:br>
              <a:rPr lang="en-US" sz="1600" i="1" dirty="0"/>
            </a:br>
            <a:r>
              <a:rPr lang="en-US" sz="1600" i="1" dirty="0"/>
              <a:t>origin CN, so that is consistent</a:t>
            </a:r>
          </a:p>
        </p:txBody>
      </p:sp>
      <p:pic>
        <p:nvPicPr>
          <p:cNvPr id="16" name="Afbeelding 15"/>
          <p:cNvPicPr>
            <a:picLocks noChangeAspect="1"/>
          </p:cNvPicPr>
          <p:nvPr/>
        </p:nvPicPr>
        <p:blipFill>
          <a:blip r:embed="rId5"/>
          <a:stretch>
            <a:fillRect/>
          </a:stretch>
        </p:blipFill>
        <p:spPr>
          <a:xfrm>
            <a:off x="5274670" y="1761776"/>
            <a:ext cx="6810797" cy="1732766"/>
          </a:xfrm>
          <a:prstGeom prst="rect">
            <a:avLst/>
          </a:prstGeom>
        </p:spPr>
      </p:pic>
    </p:spTree>
    <p:extLst>
      <p:ext uri="{BB962C8B-B14F-4D97-AF65-F5344CB8AC3E}">
        <p14:creationId xmlns:p14="http://schemas.microsoft.com/office/powerpoint/2010/main" val="788877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a:extLst>
              <a:ext uri="{FF2B5EF4-FFF2-40B4-BE49-F238E27FC236}">
                <a16:creationId xmlns:a16="http://schemas.microsoft.com/office/drawing/2014/main" id="{8E9BB51A-40E5-4B57-BD17-8E102E17C57B}"/>
              </a:ext>
            </a:extLst>
          </p:cNvPr>
          <p:cNvPicPr>
            <a:picLocks noChangeAspect="1" noChangeArrowheads="1"/>
          </p:cNvPicPr>
          <p:nvPr/>
        </p:nvPicPr>
        <p:blipFill rotWithShape="1">
          <a:blip r:embed="rId2"/>
          <a:srcRect t="8670" r="1" b="39466"/>
          <a:stretch/>
        </p:blipFill>
        <p:spPr bwMode="auto">
          <a:xfrm>
            <a:off x="0" y="-9362"/>
            <a:ext cx="12246796" cy="6867362"/>
          </a:xfrm>
          <a:prstGeom prst="rect">
            <a:avLst/>
          </a:prstGeom>
          <a:noFill/>
        </p:spPr>
      </p:pic>
      <p:sp>
        <p:nvSpPr>
          <p:cNvPr id="7" name="Rectangle 6">
            <a:extLst>
              <a:ext uri="{FF2B5EF4-FFF2-40B4-BE49-F238E27FC236}">
                <a16:creationId xmlns:a16="http://schemas.microsoft.com/office/drawing/2014/main" id="{3CAE9D3E-1AD5-4931-824C-6A7007343048}"/>
              </a:ext>
            </a:extLst>
          </p:cNvPr>
          <p:cNvSpPr>
            <a:spLocks noChangeArrowheads="1"/>
          </p:cNvSpPr>
          <p:nvPr/>
        </p:nvSpPr>
        <p:spPr bwMode="auto">
          <a:xfrm>
            <a:off x="7290839" y="4814126"/>
            <a:ext cx="4573153" cy="584775"/>
          </a:xfrm>
          <a:prstGeom prst="rect">
            <a:avLst/>
          </a:prstGeom>
          <a:noFill/>
          <a:ln w="9525">
            <a:noFill/>
            <a:miter lim="800000"/>
            <a:headEnd/>
            <a:tailEnd/>
          </a:ln>
        </p:spPr>
        <p:txBody>
          <a:bodyPr wrap="square">
            <a:spAutoFit/>
          </a:bodyPr>
          <a:lstStyle/>
          <a:p>
            <a:pPr>
              <a:lnSpc>
                <a:spcPct val="90000"/>
              </a:lnSpc>
              <a:spcBef>
                <a:spcPct val="20000"/>
              </a:spcBef>
            </a:pPr>
            <a:r>
              <a:rPr lang="en-US" sz="1600" b="1" dirty="0">
                <a:solidFill>
                  <a:schemeClr val="bg1"/>
                </a:solidFill>
                <a:latin typeface="Arial" charset="0"/>
              </a:rPr>
              <a:t>“No matter how complex things are,</a:t>
            </a:r>
          </a:p>
          <a:p>
            <a:pPr>
              <a:lnSpc>
                <a:spcPct val="90000"/>
              </a:lnSpc>
              <a:spcBef>
                <a:spcPct val="20000"/>
              </a:spcBef>
            </a:pPr>
            <a:r>
              <a:rPr lang="en-US" sz="1600" b="1" dirty="0">
                <a:solidFill>
                  <a:schemeClr val="bg1"/>
                </a:solidFill>
                <a:latin typeface="Arial" charset="0"/>
              </a:rPr>
              <a:t>basically everything is simple.”</a:t>
            </a:r>
          </a:p>
        </p:txBody>
      </p:sp>
      <p:sp>
        <p:nvSpPr>
          <p:cNvPr id="8" name="Rectangle 2">
            <a:extLst>
              <a:ext uri="{FF2B5EF4-FFF2-40B4-BE49-F238E27FC236}">
                <a16:creationId xmlns:a16="http://schemas.microsoft.com/office/drawing/2014/main" id="{863FCEBD-239F-41BA-BE0C-AE186CB02E81}"/>
              </a:ext>
            </a:extLst>
          </p:cNvPr>
          <p:cNvSpPr txBox="1">
            <a:spLocks/>
          </p:cNvSpPr>
          <p:nvPr/>
        </p:nvSpPr>
        <p:spPr>
          <a:xfrm>
            <a:off x="7290839" y="1200028"/>
            <a:ext cx="2937933" cy="428454"/>
          </a:xfrm>
          <a:prstGeom prst="rect">
            <a:avLst/>
          </a:prstGeom>
        </p:spPr>
        <p:txBody>
          <a:bodyPr anchor="ctr">
            <a:normAutofit fontScale="92500" lnSpcReduction="20000"/>
          </a:bodyPr>
          <a:lstStyle>
            <a:lvl1pPr algn="l" rtl="0" eaLnBrk="0" fontAlgn="base" hangingPunct="0">
              <a:spcBef>
                <a:spcPct val="0"/>
              </a:spcBef>
              <a:spcAft>
                <a:spcPct val="0"/>
              </a:spcAft>
              <a:defRPr sz="3200" kern="1200">
                <a:solidFill>
                  <a:srgbClr val="507D92"/>
                </a:solidFill>
                <a:latin typeface="Tahoma" pitchFamily="34" charset="0"/>
                <a:ea typeface="Tahoma" pitchFamily="34" charset="0"/>
                <a:cs typeface="Tahoma" pitchFamily="34" charset="0"/>
              </a:defRPr>
            </a:lvl1pPr>
            <a:lvl2pPr algn="l" rtl="0" eaLnBrk="0" fontAlgn="base" hangingPunct="0">
              <a:spcBef>
                <a:spcPct val="0"/>
              </a:spcBef>
              <a:spcAft>
                <a:spcPct val="0"/>
              </a:spcAft>
              <a:defRPr sz="3200">
                <a:solidFill>
                  <a:srgbClr val="507D92"/>
                </a:solidFill>
                <a:latin typeface="Tahoma" pitchFamily="34" charset="0"/>
                <a:cs typeface="Tahoma" pitchFamily="34" charset="0"/>
              </a:defRPr>
            </a:lvl2pPr>
            <a:lvl3pPr algn="l" rtl="0" eaLnBrk="0" fontAlgn="base" hangingPunct="0">
              <a:spcBef>
                <a:spcPct val="0"/>
              </a:spcBef>
              <a:spcAft>
                <a:spcPct val="0"/>
              </a:spcAft>
              <a:defRPr sz="3200">
                <a:solidFill>
                  <a:srgbClr val="507D92"/>
                </a:solidFill>
                <a:latin typeface="Tahoma" pitchFamily="34" charset="0"/>
                <a:cs typeface="Tahoma" pitchFamily="34" charset="0"/>
              </a:defRPr>
            </a:lvl3pPr>
            <a:lvl4pPr algn="l" rtl="0" eaLnBrk="0" fontAlgn="base" hangingPunct="0">
              <a:spcBef>
                <a:spcPct val="0"/>
              </a:spcBef>
              <a:spcAft>
                <a:spcPct val="0"/>
              </a:spcAft>
              <a:defRPr sz="3200">
                <a:solidFill>
                  <a:srgbClr val="507D92"/>
                </a:solidFill>
                <a:latin typeface="Tahoma" pitchFamily="34" charset="0"/>
                <a:cs typeface="Tahoma" pitchFamily="34" charset="0"/>
              </a:defRPr>
            </a:lvl4pPr>
            <a:lvl5pPr algn="l" rtl="0" eaLnBrk="0" fontAlgn="base" hangingPunct="0">
              <a:spcBef>
                <a:spcPct val="0"/>
              </a:spcBef>
              <a:spcAft>
                <a:spcPct val="0"/>
              </a:spcAft>
              <a:defRPr sz="3200">
                <a:solidFill>
                  <a:srgbClr val="507D92"/>
                </a:solidFill>
                <a:latin typeface="Tahoma" pitchFamily="34" charset="0"/>
                <a:cs typeface="Tahoma" pitchFamily="34" charset="0"/>
              </a:defRPr>
            </a:lvl5pPr>
            <a:lvl6pPr marL="457200" algn="l" rtl="0" fontAlgn="base">
              <a:spcBef>
                <a:spcPct val="0"/>
              </a:spcBef>
              <a:spcAft>
                <a:spcPct val="0"/>
              </a:spcAft>
              <a:defRPr sz="3200">
                <a:solidFill>
                  <a:srgbClr val="507D92"/>
                </a:solidFill>
                <a:latin typeface="Tahoma" pitchFamily="34" charset="0"/>
                <a:cs typeface="Tahoma" pitchFamily="34" charset="0"/>
              </a:defRPr>
            </a:lvl6pPr>
            <a:lvl7pPr marL="914400" algn="l" rtl="0" fontAlgn="base">
              <a:spcBef>
                <a:spcPct val="0"/>
              </a:spcBef>
              <a:spcAft>
                <a:spcPct val="0"/>
              </a:spcAft>
              <a:defRPr sz="3200">
                <a:solidFill>
                  <a:srgbClr val="507D92"/>
                </a:solidFill>
                <a:latin typeface="Tahoma" pitchFamily="34" charset="0"/>
                <a:cs typeface="Tahoma" pitchFamily="34" charset="0"/>
              </a:defRPr>
            </a:lvl7pPr>
            <a:lvl8pPr marL="1371600" algn="l" rtl="0" fontAlgn="base">
              <a:spcBef>
                <a:spcPct val="0"/>
              </a:spcBef>
              <a:spcAft>
                <a:spcPct val="0"/>
              </a:spcAft>
              <a:defRPr sz="3200">
                <a:solidFill>
                  <a:srgbClr val="507D92"/>
                </a:solidFill>
                <a:latin typeface="Tahoma" pitchFamily="34" charset="0"/>
                <a:cs typeface="Tahoma" pitchFamily="34" charset="0"/>
              </a:defRPr>
            </a:lvl8pPr>
            <a:lvl9pPr marL="1828800" algn="l" rtl="0" fontAlgn="base">
              <a:spcBef>
                <a:spcPct val="0"/>
              </a:spcBef>
              <a:spcAft>
                <a:spcPct val="0"/>
              </a:spcAft>
              <a:defRPr sz="3200">
                <a:solidFill>
                  <a:srgbClr val="507D92"/>
                </a:solidFill>
                <a:latin typeface="Tahoma" pitchFamily="34" charset="0"/>
                <a:cs typeface="Tahoma" pitchFamily="34" charset="0"/>
              </a:defRPr>
            </a:lvl9pPr>
          </a:lstStyle>
          <a:p>
            <a:r>
              <a:rPr lang="en-US" sz="2800" b="1" dirty="0">
                <a:solidFill>
                  <a:schemeClr val="bg1"/>
                </a:solidFill>
              </a:rPr>
              <a:t>Questions</a:t>
            </a:r>
            <a:r>
              <a:rPr lang="en-US" sz="2800" b="1" dirty="0">
                <a:solidFill>
                  <a:srgbClr val="016AA3"/>
                </a:solidFill>
              </a:rPr>
              <a:t>  </a:t>
            </a:r>
            <a:endParaRPr lang="en-US" sz="2800" dirty="0">
              <a:latin typeface="Calibri" pitchFamily="34" charset="0"/>
            </a:endParaRPr>
          </a:p>
        </p:txBody>
      </p:sp>
    </p:spTree>
    <p:extLst>
      <p:ext uri="{BB962C8B-B14F-4D97-AF65-F5344CB8AC3E}">
        <p14:creationId xmlns:p14="http://schemas.microsoft.com/office/powerpoint/2010/main" val="2402669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US" sz="2400" dirty="0"/>
              <a:t>ISO/WD 5401 ‘Audit Data Collection-Customs and Indirect Taxes Extension</a:t>
            </a:r>
          </a:p>
        </p:txBody>
      </p:sp>
      <p:sp>
        <p:nvSpPr>
          <p:cNvPr id="55" name="Google Shape;55;p13"/>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a:spcBef>
                <a:spcPts val="2133"/>
              </a:spcBef>
            </a:pPr>
            <a:r>
              <a:rPr lang="en" dirty="0"/>
              <a:t>Address the extension of ISO 21378 Audit Data Collection</a:t>
            </a:r>
            <a:endParaRPr dirty="0"/>
          </a:p>
          <a:p>
            <a:r>
              <a:rPr lang="en" dirty="0"/>
              <a:t>Deliverable: Extension for Customs and Indirect Taxes</a:t>
            </a:r>
            <a:endParaRPr dirty="0"/>
          </a:p>
        </p:txBody>
      </p:sp>
      <p:sp>
        <p:nvSpPr>
          <p:cNvPr id="2" name="Tekstvak 1">
            <a:extLst>
              <a:ext uri="{FF2B5EF4-FFF2-40B4-BE49-F238E27FC236}">
                <a16:creationId xmlns:a16="http://schemas.microsoft.com/office/drawing/2014/main" id="{3FD96E7F-7F70-47ED-B662-B4852F159298}"/>
              </a:ext>
            </a:extLst>
          </p:cNvPr>
          <p:cNvSpPr txBox="1"/>
          <p:nvPr/>
        </p:nvSpPr>
        <p:spPr>
          <a:xfrm>
            <a:off x="4859675" y="21419"/>
            <a:ext cx="2481209" cy="369332"/>
          </a:xfrm>
          <a:prstGeom prst="rect">
            <a:avLst/>
          </a:prstGeom>
          <a:noFill/>
        </p:spPr>
        <p:txBody>
          <a:bodyPr wrap="square" rtlCol="0">
            <a:spAutoFit/>
          </a:bodyPr>
          <a:lstStyle/>
          <a:p>
            <a:r>
              <a:rPr lang="nl-NL" dirty="0"/>
              <a:t>From the project leader: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Afbeelding 6">
            <a:extLst>
              <a:ext uri="{FF2B5EF4-FFF2-40B4-BE49-F238E27FC236}">
                <a16:creationId xmlns:a16="http://schemas.microsoft.com/office/drawing/2014/main" id="{FD90703B-BEC4-4122-A311-EC35116BFF02}"/>
              </a:ext>
            </a:extLst>
          </p:cNvPr>
          <p:cNvPicPr>
            <a:picLocks noChangeAspect="1"/>
          </p:cNvPicPr>
          <p:nvPr/>
        </p:nvPicPr>
        <p:blipFill>
          <a:blip r:embed="rId2"/>
          <a:stretch>
            <a:fillRect/>
          </a:stretch>
        </p:blipFill>
        <p:spPr>
          <a:xfrm>
            <a:off x="-15533" y="-7720"/>
            <a:ext cx="2008240" cy="1339532"/>
          </a:xfrm>
          <a:prstGeom prst="rect">
            <a:avLst/>
          </a:prstGeom>
        </p:spPr>
      </p:pic>
      <p:pic>
        <p:nvPicPr>
          <p:cNvPr id="3" name="Afbeelding 2">
            <a:extLst>
              <a:ext uri="{FF2B5EF4-FFF2-40B4-BE49-F238E27FC236}">
                <a16:creationId xmlns:a16="http://schemas.microsoft.com/office/drawing/2014/main" id="{85F00F68-E28E-4D74-A179-9896479911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7464" y="2453"/>
            <a:ext cx="1475921" cy="619471"/>
          </a:xfrm>
          <a:prstGeom prst="rect">
            <a:avLst/>
          </a:prstGeom>
        </p:spPr>
      </p:pic>
      <p:pic>
        <p:nvPicPr>
          <p:cNvPr id="5" name="Picture 2" descr="https://www.digitect.nl/images/logof.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84462" y="22972"/>
            <a:ext cx="1602289" cy="619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e the source image">
            <a:extLst>
              <a:ext uri="{FF2B5EF4-FFF2-40B4-BE49-F238E27FC236}">
                <a16:creationId xmlns:a16="http://schemas.microsoft.com/office/drawing/2014/main" id="{4721752B-1294-45A0-8D93-ECE7BB0871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4463" y="2605088"/>
            <a:ext cx="9363075"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347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Scope</a:t>
            </a:r>
            <a:endParaRPr/>
          </a:p>
        </p:txBody>
      </p:sp>
      <p:sp>
        <p:nvSpPr>
          <p:cNvPr id="61" name="Google Shape;61;p14"/>
          <p:cNvSpPr txBox="1">
            <a:spLocks noGrp="1"/>
          </p:cNvSpPr>
          <p:nvPr>
            <p:ph type="body" idx="1"/>
          </p:nvPr>
        </p:nvSpPr>
        <p:spPr>
          <a:xfrm>
            <a:off x="415600" y="1356967"/>
            <a:ext cx="11360800" cy="4555200"/>
          </a:xfrm>
          <a:prstGeom prst="rect">
            <a:avLst/>
          </a:prstGeom>
        </p:spPr>
        <p:txBody>
          <a:bodyPr spcFirstLastPara="1" vert="horz" wrap="square" lIns="121900" tIns="121900" rIns="121900" bIns="121900" rtlCol="0" anchor="t" anchorCtr="0">
            <a:noAutofit/>
          </a:bodyPr>
          <a:lstStyle/>
          <a:p>
            <a:pPr marL="0" indent="0">
              <a:buNone/>
            </a:pPr>
            <a:r>
              <a:rPr lang="en" sz="1600"/>
              <a:t>Basis for the extension of the data model is the information need for indirect taxes. As indirect taxes by nature are </a:t>
            </a:r>
            <a:r>
              <a:rPr lang="en" sz="1600" b="1"/>
              <a:t>transaction</a:t>
            </a:r>
            <a:r>
              <a:rPr lang="en" sz="1600"/>
              <a:t> </a:t>
            </a:r>
            <a:r>
              <a:rPr lang="en" sz="1600" b="1"/>
              <a:t>based</a:t>
            </a:r>
            <a:r>
              <a:rPr lang="en" sz="1600"/>
              <a:t>. The data required should be at granular level and related to the </a:t>
            </a:r>
            <a:r>
              <a:rPr lang="en" sz="1600" b="1"/>
              <a:t>taxable</a:t>
            </a:r>
            <a:r>
              <a:rPr lang="en" sz="1600"/>
              <a:t> </a:t>
            </a:r>
            <a:r>
              <a:rPr lang="en" sz="1600" b="1"/>
              <a:t>event</a:t>
            </a:r>
            <a:r>
              <a:rPr lang="en" sz="1600"/>
              <a:t> involving </a:t>
            </a:r>
            <a:r>
              <a:rPr lang="en" sz="1600" b="1"/>
              <a:t>goods</a:t>
            </a:r>
            <a:r>
              <a:rPr lang="en" sz="1600"/>
              <a:t> or </a:t>
            </a:r>
            <a:r>
              <a:rPr lang="en" sz="1600" b="1"/>
              <a:t>services</a:t>
            </a:r>
            <a:r>
              <a:rPr lang="en" sz="1600"/>
              <a:t>. Summary data can be calculated on the basis of granular data.</a:t>
            </a:r>
            <a:endParaRPr sz="1600"/>
          </a:p>
          <a:p>
            <a:pPr marL="0" indent="0">
              <a:spcBef>
                <a:spcPts val="2133"/>
              </a:spcBef>
              <a:buNone/>
            </a:pPr>
            <a:r>
              <a:rPr lang="en" sz="1600"/>
              <a:t>The current standard already covers the need for information to a large extent, but not completely. The technical workgroup will focus on missing indirect tax relevant data elements. Indirect taxes consist of a range of different types of loads. Some of them are widely and internationally applied (e.g. VAT, GST, custom duties, excise levies), some are specific local taxes. There are also developments in which new types are emerging, such as digital rights, carbon emissions rights and energy taxes. We note that even for widely used taxes, there are sometimes local specific requirements that are not used elsewhere. </a:t>
            </a:r>
            <a:endParaRPr sz="1600"/>
          </a:p>
          <a:p>
            <a:pPr marL="0" indent="0">
              <a:spcBef>
                <a:spcPts val="2133"/>
              </a:spcBef>
              <a:buNone/>
            </a:pPr>
            <a:r>
              <a:rPr lang="en" sz="1600"/>
              <a:t>The working group aims to develop a data model/extension of the framework that can be widely used, at least for the internationally widely used forms of indirect taxation such as GST/VAT/custom duties, while at the same time allowing for smaller, regional taxes and specific requirements; e.g. by using placeholders.</a:t>
            </a:r>
            <a:endParaRPr sz="1600"/>
          </a:p>
          <a:p>
            <a:pPr marL="0" indent="0">
              <a:spcBef>
                <a:spcPts val="2133"/>
              </a:spcBef>
              <a:spcAft>
                <a:spcPts val="2133"/>
              </a:spcAft>
              <a:buNone/>
            </a:pPr>
            <a:r>
              <a:rPr lang="en" sz="1600"/>
              <a:t>Limitation: the scope covered partly depends on the knowledge and experience of the participants within the working group. Preferably the members have a diverse background.</a:t>
            </a:r>
            <a:endParaRPr sz="1600"/>
          </a:p>
        </p:txBody>
      </p:sp>
      <p:sp>
        <p:nvSpPr>
          <p:cNvPr id="4" name="Tekstvak 3">
            <a:extLst>
              <a:ext uri="{FF2B5EF4-FFF2-40B4-BE49-F238E27FC236}">
                <a16:creationId xmlns:a16="http://schemas.microsoft.com/office/drawing/2014/main" id="{EAE9AF00-0F0A-4481-B498-43030501D538}"/>
              </a:ext>
            </a:extLst>
          </p:cNvPr>
          <p:cNvSpPr txBox="1"/>
          <p:nvPr/>
        </p:nvSpPr>
        <p:spPr>
          <a:xfrm>
            <a:off x="4859675" y="21419"/>
            <a:ext cx="2481209" cy="369332"/>
          </a:xfrm>
          <a:prstGeom prst="rect">
            <a:avLst/>
          </a:prstGeom>
          <a:noFill/>
        </p:spPr>
        <p:txBody>
          <a:bodyPr wrap="square" rtlCol="0">
            <a:spAutoFit/>
          </a:bodyPr>
          <a:lstStyle/>
          <a:p>
            <a:r>
              <a:rPr lang="nl-NL" dirty="0"/>
              <a:t>From the project leader: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Working method</a:t>
            </a:r>
            <a:endParaRPr/>
          </a:p>
        </p:txBody>
      </p:sp>
      <p:sp>
        <p:nvSpPr>
          <p:cNvPr id="67" name="Google Shape;67;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sz="1600"/>
              <a:t>The current standard: the starting point is that the standard already provides the required data elements to fulfil the information need for indirect taxes to avoid redundancy. We do accept that complex and compute-intensive data processing might be needed</a:t>
            </a:r>
            <a:endParaRPr sz="1600"/>
          </a:p>
          <a:p>
            <a:pPr marL="0" indent="0">
              <a:spcBef>
                <a:spcPts val="2133"/>
              </a:spcBef>
              <a:buNone/>
            </a:pPr>
            <a:r>
              <a:rPr lang="en" sz="1600"/>
              <a:t>Only after extensive study new data elements can be proposed to include in the extension; members have to agree whether this is the case. A split can be made to:</a:t>
            </a:r>
            <a:endParaRPr sz="1600"/>
          </a:p>
          <a:p>
            <a:pPr indent="-406390">
              <a:spcBef>
                <a:spcPts val="2133"/>
              </a:spcBef>
              <a:buSzPts val="1200"/>
            </a:pPr>
            <a:r>
              <a:rPr lang="en" sz="1600"/>
              <a:t>Data elements required for reporting indirect tax events - main characteristics (minimum level) </a:t>
            </a:r>
            <a:endParaRPr sz="1600"/>
          </a:p>
          <a:p>
            <a:pPr indent="-406390">
              <a:buSzPts val="1200"/>
            </a:pPr>
            <a:r>
              <a:rPr lang="en" sz="1600"/>
              <a:t>Data elements required for validate the indirect tax events - supporting characteristics (desired, but not always achievable)</a:t>
            </a:r>
            <a:endParaRPr sz="1600"/>
          </a:p>
          <a:p>
            <a:pPr indent="0">
              <a:spcBef>
                <a:spcPts val="2133"/>
              </a:spcBef>
              <a:buNone/>
            </a:pPr>
            <a:r>
              <a:rPr lang="en" sz="1067"/>
              <a:t>Example to illustrate the distinction between main and support characteristics. For EU-VAT a cross border transaction between member states have to be reported on supplementary returns. The data report is per customer the Tax Identification Number, the base amount for supply of goods, for services and for so-called triangulation deals. These are the main characteristics; the Tax Identification Number and base amounts might already be covered in the standard (no need for extension), but the distinction between goods and supply not fully. An extension in the article master might be needed. Supporting characteristics are data elements like ship-from-country, ship-to-country, sold-to-country and incoterms. </a:t>
            </a:r>
            <a:endParaRPr sz="1067"/>
          </a:p>
          <a:p>
            <a:pPr marL="0" indent="0">
              <a:spcBef>
                <a:spcPts val="2133"/>
              </a:spcBef>
              <a:spcAft>
                <a:spcPts val="2133"/>
              </a:spcAft>
              <a:buNone/>
            </a:pPr>
            <a:r>
              <a:rPr lang="en" sz="1600"/>
              <a:t>We will use iterations to further develop and test the extensions of the data model in conjunction with the current standard.</a:t>
            </a:r>
            <a:endParaRPr sz="1600"/>
          </a:p>
        </p:txBody>
      </p:sp>
      <p:sp>
        <p:nvSpPr>
          <p:cNvPr id="4" name="Tekstvak 3">
            <a:extLst>
              <a:ext uri="{FF2B5EF4-FFF2-40B4-BE49-F238E27FC236}">
                <a16:creationId xmlns:a16="http://schemas.microsoft.com/office/drawing/2014/main" id="{7190C797-2B04-4F05-96A8-60C1B4DC10AF}"/>
              </a:ext>
            </a:extLst>
          </p:cNvPr>
          <p:cNvSpPr txBox="1"/>
          <p:nvPr/>
        </p:nvSpPr>
        <p:spPr>
          <a:xfrm>
            <a:off x="4859675" y="21419"/>
            <a:ext cx="2481209" cy="369332"/>
          </a:xfrm>
          <a:prstGeom prst="rect">
            <a:avLst/>
          </a:prstGeom>
          <a:noFill/>
        </p:spPr>
        <p:txBody>
          <a:bodyPr wrap="square" rtlCol="0">
            <a:spAutoFit/>
          </a:bodyPr>
          <a:lstStyle/>
          <a:p>
            <a:r>
              <a:rPr lang="nl-NL" dirty="0"/>
              <a:t>From the project leader: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Kick-start</a:t>
            </a:r>
            <a:endParaRPr/>
          </a:p>
        </p:txBody>
      </p:sp>
      <p:sp>
        <p:nvSpPr>
          <p:cNvPr id="73" name="Google Shape;73;p16"/>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sz="1600"/>
              <a:t>The Dutch Customs, working closely with other EU Customs, have developed an extension to the standard for reporting and auditing customs related transactions as a proof of concept. We can leverage on this extension by including:</a:t>
            </a:r>
            <a:endParaRPr sz="1600"/>
          </a:p>
          <a:p>
            <a:pPr indent="-406390">
              <a:spcBef>
                <a:spcPts val="2133"/>
              </a:spcBef>
              <a:buSzPts val="1200"/>
            </a:pPr>
            <a:r>
              <a:rPr lang="en" sz="1600"/>
              <a:t>Services</a:t>
            </a:r>
            <a:endParaRPr sz="1600"/>
          </a:p>
          <a:p>
            <a:pPr indent="-406390">
              <a:buSzPts val="1200"/>
            </a:pPr>
            <a:r>
              <a:rPr lang="en" sz="1600"/>
              <a:t>Additional data elements</a:t>
            </a:r>
            <a:endParaRPr sz="1600"/>
          </a:p>
          <a:p>
            <a:pPr marL="0" indent="0">
              <a:spcBef>
                <a:spcPts val="2133"/>
              </a:spcBef>
              <a:spcAft>
                <a:spcPts val="2133"/>
              </a:spcAft>
              <a:buNone/>
            </a:pPr>
            <a:endParaRPr sz="1600"/>
          </a:p>
        </p:txBody>
      </p:sp>
      <p:sp>
        <p:nvSpPr>
          <p:cNvPr id="4" name="Tekstvak 3">
            <a:extLst>
              <a:ext uri="{FF2B5EF4-FFF2-40B4-BE49-F238E27FC236}">
                <a16:creationId xmlns:a16="http://schemas.microsoft.com/office/drawing/2014/main" id="{E06AC656-EC33-4412-A7F7-5FA8D0893ED5}"/>
              </a:ext>
            </a:extLst>
          </p:cNvPr>
          <p:cNvSpPr txBox="1"/>
          <p:nvPr/>
        </p:nvSpPr>
        <p:spPr>
          <a:xfrm>
            <a:off x="4859675" y="21419"/>
            <a:ext cx="2481209" cy="369332"/>
          </a:xfrm>
          <a:prstGeom prst="rect">
            <a:avLst/>
          </a:prstGeom>
          <a:noFill/>
        </p:spPr>
        <p:txBody>
          <a:bodyPr wrap="square" rtlCol="0">
            <a:spAutoFit/>
          </a:bodyPr>
          <a:lstStyle/>
          <a:p>
            <a:r>
              <a:rPr lang="nl-NL" dirty="0"/>
              <a:t>From the project leader: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Draft project plan</a:t>
            </a:r>
            <a:endParaRPr/>
          </a:p>
        </p:txBody>
      </p:sp>
      <p:cxnSp>
        <p:nvCxnSpPr>
          <p:cNvPr id="79" name="Google Shape;79;p17"/>
          <p:cNvCxnSpPr/>
          <p:nvPr/>
        </p:nvCxnSpPr>
        <p:spPr>
          <a:xfrm>
            <a:off x="2734733" y="2119933"/>
            <a:ext cx="10800" cy="3243600"/>
          </a:xfrm>
          <a:prstGeom prst="straightConnector1">
            <a:avLst/>
          </a:prstGeom>
          <a:noFill/>
          <a:ln w="9525" cap="flat" cmpd="sng">
            <a:solidFill>
              <a:schemeClr val="dk2"/>
            </a:solidFill>
            <a:prstDash val="solid"/>
            <a:round/>
            <a:headEnd type="none" w="med" len="med"/>
            <a:tailEnd type="none" w="med" len="med"/>
          </a:ln>
        </p:spPr>
      </p:cxnSp>
      <p:cxnSp>
        <p:nvCxnSpPr>
          <p:cNvPr id="80" name="Google Shape;80;p17"/>
          <p:cNvCxnSpPr/>
          <p:nvPr/>
        </p:nvCxnSpPr>
        <p:spPr>
          <a:xfrm>
            <a:off x="4739900" y="2192433"/>
            <a:ext cx="10800" cy="3243600"/>
          </a:xfrm>
          <a:prstGeom prst="straightConnector1">
            <a:avLst/>
          </a:prstGeom>
          <a:noFill/>
          <a:ln w="9525" cap="flat" cmpd="sng">
            <a:solidFill>
              <a:schemeClr val="dk2"/>
            </a:solidFill>
            <a:prstDash val="solid"/>
            <a:round/>
            <a:headEnd type="none" w="med" len="med"/>
            <a:tailEnd type="none" w="med" len="med"/>
          </a:ln>
        </p:spPr>
      </p:cxnSp>
      <p:cxnSp>
        <p:nvCxnSpPr>
          <p:cNvPr id="81" name="Google Shape;81;p17"/>
          <p:cNvCxnSpPr/>
          <p:nvPr/>
        </p:nvCxnSpPr>
        <p:spPr>
          <a:xfrm>
            <a:off x="6851033" y="2192433"/>
            <a:ext cx="10800" cy="3243600"/>
          </a:xfrm>
          <a:prstGeom prst="straightConnector1">
            <a:avLst/>
          </a:prstGeom>
          <a:noFill/>
          <a:ln w="9525" cap="flat" cmpd="sng">
            <a:solidFill>
              <a:schemeClr val="dk2"/>
            </a:solidFill>
            <a:prstDash val="solid"/>
            <a:round/>
            <a:headEnd type="none" w="med" len="med"/>
            <a:tailEnd type="none" w="med" len="med"/>
          </a:ln>
        </p:spPr>
      </p:cxnSp>
      <p:cxnSp>
        <p:nvCxnSpPr>
          <p:cNvPr id="82" name="Google Shape;82;p17"/>
          <p:cNvCxnSpPr/>
          <p:nvPr/>
        </p:nvCxnSpPr>
        <p:spPr>
          <a:xfrm>
            <a:off x="9481567" y="2119933"/>
            <a:ext cx="10800" cy="3243600"/>
          </a:xfrm>
          <a:prstGeom prst="straightConnector1">
            <a:avLst/>
          </a:prstGeom>
          <a:noFill/>
          <a:ln w="9525" cap="flat" cmpd="sng">
            <a:solidFill>
              <a:schemeClr val="dk2"/>
            </a:solidFill>
            <a:prstDash val="solid"/>
            <a:round/>
            <a:headEnd type="none" w="med" len="med"/>
            <a:tailEnd type="none" w="med" len="med"/>
          </a:ln>
        </p:spPr>
      </p:cxnSp>
      <p:sp>
        <p:nvSpPr>
          <p:cNvPr id="83" name="Google Shape;83;p17"/>
          <p:cNvSpPr txBox="1"/>
          <p:nvPr/>
        </p:nvSpPr>
        <p:spPr>
          <a:xfrm>
            <a:off x="635967" y="2151733"/>
            <a:ext cx="1621600" cy="763600"/>
          </a:xfrm>
          <a:prstGeom prst="rect">
            <a:avLst/>
          </a:prstGeom>
          <a:noFill/>
          <a:ln>
            <a:noFill/>
          </a:ln>
        </p:spPr>
        <p:txBody>
          <a:bodyPr spcFirstLastPara="1" wrap="square" lIns="121900" tIns="121900" rIns="121900" bIns="121900" anchor="t" anchorCtr="0">
            <a:noAutofit/>
          </a:bodyPr>
          <a:lstStyle/>
          <a:p>
            <a:r>
              <a:rPr lang="en" sz="2400"/>
              <a:t>2021-02-01</a:t>
            </a:r>
            <a:endParaRPr sz="2400"/>
          </a:p>
          <a:p>
            <a:endParaRPr sz="2400">
              <a:solidFill>
                <a:schemeClr val="accent5"/>
              </a:solidFill>
            </a:endParaRPr>
          </a:p>
          <a:p>
            <a:r>
              <a:rPr lang="en" sz="2400">
                <a:solidFill>
                  <a:schemeClr val="accent5"/>
                </a:solidFill>
              </a:rPr>
              <a:t>First meeting</a:t>
            </a:r>
            <a:endParaRPr sz="2400">
              <a:solidFill>
                <a:schemeClr val="accent5"/>
              </a:solidFill>
            </a:endParaRPr>
          </a:p>
        </p:txBody>
      </p:sp>
      <p:sp>
        <p:nvSpPr>
          <p:cNvPr id="84" name="Google Shape;84;p17"/>
          <p:cNvSpPr txBox="1"/>
          <p:nvPr/>
        </p:nvSpPr>
        <p:spPr>
          <a:xfrm>
            <a:off x="2990900" y="2151733"/>
            <a:ext cx="1621600" cy="763600"/>
          </a:xfrm>
          <a:prstGeom prst="rect">
            <a:avLst/>
          </a:prstGeom>
          <a:noFill/>
          <a:ln>
            <a:noFill/>
          </a:ln>
        </p:spPr>
        <p:txBody>
          <a:bodyPr spcFirstLastPara="1" wrap="square" lIns="121900" tIns="121900" rIns="121900" bIns="121900" anchor="t" anchorCtr="0">
            <a:noAutofit/>
          </a:bodyPr>
          <a:lstStyle/>
          <a:p>
            <a:r>
              <a:rPr lang="en" sz="2400"/>
              <a:t>2021-06-01</a:t>
            </a:r>
            <a:endParaRPr sz="2400"/>
          </a:p>
          <a:p>
            <a:endParaRPr sz="1600">
              <a:solidFill>
                <a:schemeClr val="accent5"/>
              </a:solidFill>
            </a:endParaRPr>
          </a:p>
          <a:p>
            <a:r>
              <a:rPr lang="en" sz="1600">
                <a:solidFill>
                  <a:schemeClr val="accent5"/>
                </a:solidFill>
              </a:rPr>
              <a:t>1st Working Draft circulated to experts</a:t>
            </a:r>
            <a:endParaRPr sz="1600">
              <a:solidFill>
                <a:schemeClr val="accent5"/>
              </a:solidFill>
            </a:endParaRPr>
          </a:p>
        </p:txBody>
      </p:sp>
      <p:sp>
        <p:nvSpPr>
          <p:cNvPr id="85" name="Google Shape;85;p17"/>
          <p:cNvSpPr txBox="1"/>
          <p:nvPr/>
        </p:nvSpPr>
        <p:spPr>
          <a:xfrm>
            <a:off x="5058767" y="2151733"/>
            <a:ext cx="1621600" cy="763600"/>
          </a:xfrm>
          <a:prstGeom prst="rect">
            <a:avLst/>
          </a:prstGeom>
          <a:noFill/>
          <a:ln>
            <a:noFill/>
          </a:ln>
        </p:spPr>
        <p:txBody>
          <a:bodyPr spcFirstLastPara="1" wrap="square" lIns="121900" tIns="121900" rIns="121900" bIns="121900" anchor="t" anchorCtr="0">
            <a:noAutofit/>
          </a:bodyPr>
          <a:lstStyle/>
          <a:p>
            <a:r>
              <a:rPr lang="en" sz="2400"/>
              <a:t>2022-12-01</a:t>
            </a:r>
            <a:endParaRPr sz="1600"/>
          </a:p>
          <a:p>
            <a:endParaRPr sz="1600">
              <a:solidFill>
                <a:schemeClr val="accent5"/>
              </a:solidFill>
            </a:endParaRPr>
          </a:p>
          <a:p>
            <a:r>
              <a:rPr lang="en" sz="1600">
                <a:solidFill>
                  <a:schemeClr val="accent5"/>
                </a:solidFill>
              </a:rPr>
              <a:t>DIS submission</a:t>
            </a:r>
            <a:endParaRPr sz="1600">
              <a:solidFill>
                <a:schemeClr val="accent5"/>
              </a:solidFill>
            </a:endParaRPr>
          </a:p>
        </p:txBody>
      </p:sp>
      <p:sp>
        <p:nvSpPr>
          <p:cNvPr id="86" name="Google Shape;86;p17"/>
          <p:cNvSpPr txBox="1"/>
          <p:nvPr/>
        </p:nvSpPr>
        <p:spPr>
          <a:xfrm>
            <a:off x="7270167" y="2119933"/>
            <a:ext cx="1621600" cy="763600"/>
          </a:xfrm>
          <a:prstGeom prst="rect">
            <a:avLst/>
          </a:prstGeom>
          <a:noFill/>
          <a:ln>
            <a:noFill/>
          </a:ln>
        </p:spPr>
        <p:txBody>
          <a:bodyPr spcFirstLastPara="1" wrap="square" lIns="121900" tIns="121900" rIns="121900" bIns="121900" anchor="t" anchorCtr="0">
            <a:noAutofit/>
          </a:bodyPr>
          <a:lstStyle/>
          <a:p>
            <a:r>
              <a:rPr lang="en" sz="2400"/>
              <a:t>2022-04-01</a:t>
            </a:r>
            <a:endParaRPr sz="2400"/>
          </a:p>
          <a:p>
            <a:endParaRPr sz="1600">
              <a:solidFill>
                <a:schemeClr val="accent5"/>
              </a:solidFill>
            </a:endParaRPr>
          </a:p>
          <a:p>
            <a:r>
              <a:rPr lang="en" sz="1600">
                <a:solidFill>
                  <a:schemeClr val="accent5"/>
                </a:solidFill>
              </a:rPr>
              <a:t>Committee Draft ballot (if any)</a:t>
            </a:r>
            <a:endParaRPr sz="1600">
              <a:solidFill>
                <a:schemeClr val="accent5"/>
              </a:solidFill>
            </a:endParaRPr>
          </a:p>
        </p:txBody>
      </p:sp>
      <p:sp>
        <p:nvSpPr>
          <p:cNvPr id="87" name="Google Shape;87;p17"/>
          <p:cNvSpPr txBox="1"/>
          <p:nvPr/>
        </p:nvSpPr>
        <p:spPr>
          <a:xfrm>
            <a:off x="9805300" y="2192433"/>
            <a:ext cx="1621600" cy="763600"/>
          </a:xfrm>
          <a:prstGeom prst="rect">
            <a:avLst/>
          </a:prstGeom>
          <a:noFill/>
          <a:ln>
            <a:noFill/>
          </a:ln>
        </p:spPr>
        <p:txBody>
          <a:bodyPr spcFirstLastPara="1" wrap="square" lIns="121900" tIns="121900" rIns="121900" bIns="121900" anchor="t" anchorCtr="0">
            <a:noAutofit/>
          </a:bodyPr>
          <a:lstStyle/>
          <a:p>
            <a:r>
              <a:rPr lang="en" sz="2400"/>
              <a:t>2023-12-01</a:t>
            </a:r>
            <a:endParaRPr sz="2400"/>
          </a:p>
          <a:p>
            <a:endParaRPr sz="1600">
              <a:solidFill>
                <a:schemeClr val="accent5"/>
              </a:solidFill>
            </a:endParaRPr>
          </a:p>
          <a:p>
            <a:r>
              <a:rPr lang="en" sz="1600">
                <a:solidFill>
                  <a:schemeClr val="accent5"/>
                </a:solidFill>
              </a:rPr>
              <a:t>Publication</a:t>
            </a:r>
            <a:endParaRPr sz="1600">
              <a:solidFill>
                <a:schemeClr val="accent5"/>
              </a:solidFill>
            </a:endParaRPr>
          </a:p>
        </p:txBody>
      </p:sp>
      <p:sp>
        <p:nvSpPr>
          <p:cNvPr id="12" name="Tekstvak 11">
            <a:extLst>
              <a:ext uri="{FF2B5EF4-FFF2-40B4-BE49-F238E27FC236}">
                <a16:creationId xmlns:a16="http://schemas.microsoft.com/office/drawing/2014/main" id="{FFCFD4B4-6B74-4F5E-B36C-B2C19CC9F053}"/>
              </a:ext>
            </a:extLst>
          </p:cNvPr>
          <p:cNvSpPr txBox="1"/>
          <p:nvPr/>
        </p:nvSpPr>
        <p:spPr>
          <a:xfrm>
            <a:off x="4859675" y="21419"/>
            <a:ext cx="2481209" cy="369332"/>
          </a:xfrm>
          <a:prstGeom prst="rect">
            <a:avLst/>
          </a:prstGeom>
          <a:noFill/>
        </p:spPr>
        <p:txBody>
          <a:bodyPr wrap="square" rtlCol="0">
            <a:spAutoFit/>
          </a:bodyPr>
          <a:lstStyle/>
          <a:p>
            <a:r>
              <a:rPr lang="nl-NL" dirty="0"/>
              <a:t>From the project leader: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012FB6-2795-4B0C-90CF-50724515CE08}"/>
              </a:ext>
            </a:extLst>
          </p:cNvPr>
          <p:cNvSpPr>
            <a:spLocks noGrp="1"/>
          </p:cNvSpPr>
          <p:nvPr>
            <p:ph type="title"/>
          </p:nvPr>
        </p:nvSpPr>
        <p:spPr/>
        <p:txBody>
          <a:bodyPr/>
          <a:lstStyle/>
          <a:p>
            <a:r>
              <a:rPr lang="nl-NL" b="1" dirty="0"/>
              <a:t>Yesteryear 's Normal</a:t>
            </a:r>
          </a:p>
        </p:txBody>
      </p:sp>
      <p:pic>
        <p:nvPicPr>
          <p:cNvPr id="6" name="Tijdelijke aanduiding voor afbeelding 5">
            <a:extLst>
              <a:ext uri="{FF2B5EF4-FFF2-40B4-BE49-F238E27FC236}">
                <a16:creationId xmlns:a16="http://schemas.microsoft.com/office/drawing/2014/main" id="{1E45D5DF-543C-4138-9847-23B444C149E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7531" b="17531"/>
          <a:stretch/>
        </p:blipFill>
        <p:spPr>
          <a:xfrm>
            <a:off x="5183188" y="987425"/>
            <a:ext cx="6172200" cy="4873625"/>
          </a:xfrm>
        </p:spPr>
      </p:pic>
      <p:sp>
        <p:nvSpPr>
          <p:cNvPr id="4" name="Tijdelijke aanduiding voor tekst 3">
            <a:extLst>
              <a:ext uri="{FF2B5EF4-FFF2-40B4-BE49-F238E27FC236}">
                <a16:creationId xmlns:a16="http://schemas.microsoft.com/office/drawing/2014/main" id="{9726AEAA-B8D2-4D38-ACDF-42C33342F970}"/>
              </a:ext>
            </a:extLst>
          </p:cNvPr>
          <p:cNvSpPr>
            <a:spLocks noGrp="1"/>
          </p:cNvSpPr>
          <p:nvPr>
            <p:ph type="body" sz="half" idx="2"/>
          </p:nvPr>
        </p:nvSpPr>
        <p:spPr/>
        <p:txBody>
          <a:bodyPr/>
          <a:lstStyle/>
          <a:p>
            <a:r>
              <a:rPr lang="en-US" dirty="0"/>
              <a:t>Auditing has come a long way from “</a:t>
            </a:r>
            <a:r>
              <a:rPr lang="en-US" b="1" dirty="0"/>
              <a:t>holler and tick</a:t>
            </a:r>
            <a:r>
              <a:rPr lang="en-US" dirty="0"/>
              <a:t>” approach: where one person from an audit team would call from the ledger and the other person would tick and then the search would be made for unticked transactions.</a:t>
            </a:r>
          </a:p>
        </p:txBody>
      </p:sp>
      <p:pic>
        <p:nvPicPr>
          <p:cNvPr id="8" name="Afbeelding 7">
            <a:extLst>
              <a:ext uri="{FF2B5EF4-FFF2-40B4-BE49-F238E27FC236}">
                <a16:creationId xmlns:a16="http://schemas.microsoft.com/office/drawing/2014/main" id="{D994B283-8F1F-4CB7-9719-BB1719080C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9631" y="7691"/>
            <a:ext cx="1475921" cy="619471"/>
          </a:xfrm>
          <a:prstGeom prst="rect">
            <a:avLst/>
          </a:prstGeom>
        </p:spPr>
      </p:pic>
      <p:pic>
        <p:nvPicPr>
          <p:cNvPr id="9" name="Afbeelding 8">
            <a:extLst>
              <a:ext uri="{FF2B5EF4-FFF2-40B4-BE49-F238E27FC236}">
                <a16:creationId xmlns:a16="http://schemas.microsoft.com/office/drawing/2014/main" id="{AB7574EA-6920-406E-BF0F-99F653DF39F6}"/>
              </a:ext>
            </a:extLst>
          </p:cNvPr>
          <p:cNvPicPr>
            <a:picLocks noChangeAspect="1"/>
          </p:cNvPicPr>
          <p:nvPr/>
        </p:nvPicPr>
        <p:blipFill>
          <a:blip r:embed="rId4"/>
          <a:stretch>
            <a:fillRect/>
          </a:stretch>
        </p:blipFill>
        <p:spPr>
          <a:xfrm>
            <a:off x="-15533" y="-7720"/>
            <a:ext cx="2008240" cy="1339532"/>
          </a:xfrm>
          <a:prstGeom prst="rect">
            <a:avLst/>
          </a:prstGeom>
        </p:spPr>
      </p:pic>
      <p:pic>
        <p:nvPicPr>
          <p:cNvPr id="11" name="Afbeelding 10" descr="Afbeelding met object, klok&#10;&#10;Automatisch gegenereerde beschrijving">
            <a:extLst>
              <a:ext uri="{FF2B5EF4-FFF2-40B4-BE49-F238E27FC236}">
                <a16:creationId xmlns:a16="http://schemas.microsoft.com/office/drawing/2014/main" id="{4881B545-80DE-4AD2-8C18-EF635F46AE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2752" y="3437061"/>
            <a:ext cx="1461796" cy="972759"/>
          </a:xfrm>
          <a:prstGeom prst="rect">
            <a:avLst/>
          </a:prstGeom>
        </p:spPr>
      </p:pic>
    </p:spTree>
    <p:extLst>
      <p:ext uri="{BB962C8B-B14F-4D97-AF65-F5344CB8AC3E}">
        <p14:creationId xmlns:p14="http://schemas.microsoft.com/office/powerpoint/2010/main" val="3828664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012FB6-2795-4B0C-90CF-50724515CE08}"/>
              </a:ext>
            </a:extLst>
          </p:cNvPr>
          <p:cNvSpPr>
            <a:spLocks noGrp="1"/>
          </p:cNvSpPr>
          <p:nvPr>
            <p:ph type="title"/>
          </p:nvPr>
        </p:nvSpPr>
        <p:spPr/>
        <p:txBody>
          <a:bodyPr/>
          <a:lstStyle/>
          <a:p>
            <a:r>
              <a:rPr lang="nl-NL" b="1" dirty="0"/>
              <a:t>Today 's Normal</a:t>
            </a:r>
          </a:p>
        </p:txBody>
      </p:sp>
      <p:pic>
        <p:nvPicPr>
          <p:cNvPr id="6" name="Tijdelijke aanduiding voor afbeelding 5">
            <a:extLst>
              <a:ext uri="{FF2B5EF4-FFF2-40B4-BE49-F238E27FC236}">
                <a16:creationId xmlns:a16="http://schemas.microsoft.com/office/drawing/2014/main" id="{1E45D5DF-543C-4138-9847-23B444C149E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0520" b="10520"/>
          <a:stretch/>
        </p:blipFill>
        <p:spPr>
          <a:xfrm>
            <a:off x="5183188" y="987425"/>
            <a:ext cx="6172200" cy="4873625"/>
          </a:xfrm>
        </p:spPr>
      </p:pic>
      <p:sp>
        <p:nvSpPr>
          <p:cNvPr id="4" name="Tijdelijke aanduiding voor tekst 3">
            <a:extLst>
              <a:ext uri="{FF2B5EF4-FFF2-40B4-BE49-F238E27FC236}">
                <a16:creationId xmlns:a16="http://schemas.microsoft.com/office/drawing/2014/main" id="{9726AEAA-B8D2-4D38-ACDF-42C33342F970}"/>
              </a:ext>
            </a:extLst>
          </p:cNvPr>
          <p:cNvSpPr>
            <a:spLocks noGrp="1"/>
          </p:cNvSpPr>
          <p:nvPr>
            <p:ph type="body" sz="half" idx="2"/>
          </p:nvPr>
        </p:nvSpPr>
        <p:spPr/>
        <p:txBody>
          <a:bodyPr/>
          <a:lstStyle/>
          <a:p>
            <a:r>
              <a:rPr lang="en-US" dirty="0"/>
              <a:t>The world is digitized, and accountants and regulators are faced with a myriad of different systems, each with their own database structure, storage idiosyncrasies, languages, etc.</a:t>
            </a:r>
          </a:p>
          <a:p>
            <a:endParaRPr lang="en-US" dirty="0"/>
          </a:p>
          <a:p>
            <a:r>
              <a:rPr lang="en-US" dirty="0"/>
              <a:t>Which means that ≥ 80% of their job is to gather the information they need to do their real job.</a:t>
            </a:r>
          </a:p>
        </p:txBody>
      </p:sp>
      <p:pic>
        <p:nvPicPr>
          <p:cNvPr id="8" name="Afbeelding 7">
            <a:extLst>
              <a:ext uri="{FF2B5EF4-FFF2-40B4-BE49-F238E27FC236}">
                <a16:creationId xmlns:a16="http://schemas.microsoft.com/office/drawing/2014/main" id="{E016ADCB-59F2-4F33-935D-F9F6904380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9631" y="7691"/>
            <a:ext cx="1475921" cy="619471"/>
          </a:xfrm>
          <a:prstGeom prst="rect">
            <a:avLst/>
          </a:prstGeom>
        </p:spPr>
      </p:pic>
      <p:pic>
        <p:nvPicPr>
          <p:cNvPr id="9" name="Afbeelding 8" descr="Afbeelding met object, klok&#10;&#10;Automatisch gegenereerde beschrijving">
            <a:extLst>
              <a:ext uri="{FF2B5EF4-FFF2-40B4-BE49-F238E27FC236}">
                <a16:creationId xmlns:a16="http://schemas.microsoft.com/office/drawing/2014/main" id="{E20A139A-7AE0-42E2-8056-66F026475B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752" y="4372005"/>
            <a:ext cx="1461796" cy="972759"/>
          </a:xfrm>
          <a:prstGeom prst="rect">
            <a:avLst/>
          </a:prstGeom>
        </p:spPr>
      </p:pic>
      <p:pic>
        <p:nvPicPr>
          <p:cNvPr id="10" name="Afbeelding 9">
            <a:extLst>
              <a:ext uri="{FF2B5EF4-FFF2-40B4-BE49-F238E27FC236}">
                <a16:creationId xmlns:a16="http://schemas.microsoft.com/office/drawing/2014/main" id="{39601FC1-F90B-417B-B251-D9A2E659F9B2}"/>
              </a:ext>
            </a:extLst>
          </p:cNvPr>
          <p:cNvPicPr>
            <a:picLocks noChangeAspect="1"/>
          </p:cNvPicPr>
          <p:nvPr/>
        </p:nvPicPr>
        <p:blipFill>
          <a:blip r:embed="rId5"/>
          <a:stretch>
            <a:fillRect/>
          </a:stretch>
        </p:blipFill>
        <p:spPr>
          <a:xfrm>
            <a:off x="-15533" y="-7720"/>
            <a:ext cx="2008240" cy="1339532"/>
          </a:xfrm>
          <a:prstGeom prst="rect">
            <a:avLst/>
          </a:prstGeom>
        </p:spPr>
      </p:pic>
    </p:spTree>
    <p:extLst>
      <p:ext uri="{BB962C8B-B14F-4D97-AF65-F5344CB8AC3E}">
        <p14:creationId xmlns:p14="http://schemas.microsoft.com/office/powerpoint/2010/main" val="3559029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Afbeelding 6">
            <a:extLst>
              <a:ext uri="{FF2B5EF4-FFF2-40B4-BE49-F238E27FC236}">
                <a16:creationId xmlns:a16="http://schemas.microsoft.com/office/drawing/2014/main" id="{DB3707DB-79DE-4287-9D48-5734E39F09DC}"/>
              </a:ext>
            </a:extLst>
          </p:cNvPr>
          <p:cNvPicPr>
            <a:picLocks noChangeAspect="1"/>
          </p:cNvPicPr>
          <p:nvPr/>
        </p:nvPicPr>
        <p:blipFill>
          <a:blip r:embed="rId2"/>
          <a:stretch>
            <a:fillRect/>
          </a:stretch>
        </p:blipFill>
        <p:spPr>
          <a:xfrm>
            <a:off x="-15533" y="-7720"/>
            <a:ext cx="2008240" cy="1339532"/>
          </a:xfrm>
          <a:prstGeom prst="rect">
            <a:avLst/>
          </a:prstGeom>
        </p:spPr>
      </p:pic>
      <p:sp>
        <p:nvSpPr>
          <p:cNvPr id="3" name="Tijdelijke aanduiding voor inhoud 2">
            <a:extLst>
              <a:ext uri="{FF2B5EF4-FFF2-40B4-BE49-F238E27FC236}">
                <a16:creationId xmlns:a16="http://schemas.microsoft.com/office/drawing/2014/main" id="{97A9BBC9-B20F-4C04-9F8C-307810AF155D}"/>
              </a:ext>
            </a:extLst>
          </p:cNvPr>
          <p:cNvSpPr>
            <a:spLocks noGrp="1"/>
          </p:cNvSpPr>
          <p:nvPr>
            <p:ph idx="1"/>
          </p:nvPr>
        </p:nvSpPr>
        <p:spPr/>
        <p:txBody>
          <a:bodyPr>
            <a:normAutofit fontScale="92500" lnSpcReduction="10000"/>
          </a:bodyPr>
          <a:lstStyle/>
          <a:p>
            <a:r>
              <a:rPr lang="en-US" dirty="0"/>
              <a:t>It defines a dataset containing all the data elements accountants need for their work.</a:t>
            </a:r>
          </a:p>
          <a:p>
            <a:r>
              <a:rPr lang="en-US" dirty="0"/>
              <a:t>No more puzzling for hours and days to find out how the necessary data is stored in the system, how you can access it and how you can get it into your own systems, spreadsheets. No more error-prone selecting, extracting, copying and pasting.</a:t>
            </a:r>
          </a:p>
          <a:p>
            <a:r>
              <a:rPr lang="en-US" dirty="0"/>
              <a:t>That work is placed with the developers of the software. And they only must do it once.</a:t>
            </a:r>
          </a:p>
          <a:p>
            <a:r>
              <a:rPr lang="en-US" dirty="0"/>
              <a:t>Just like the car manufacturers once developed and implemented a standard in which the data from the engine management system can be read in one go. Via 1 plug from any car in any country in the world.</a:t>
            </a:r>
            <a:endParaRPr lang="nl-NL" dirty="0"/>
          </a:p>
        </p:txBody>
      </p:sp>
      <p:pic>
        <p:nvPicPr>
          <p:cNvPr id="4" name="Afbeelding 3">
            <a:extLst>
              <a:ext uri="{FF2B5EF4-FFF2-40B4-BE49-F238E27FC236}">
                <a16:creationId xmlns:a16="http://schemas.microsoft.com/office/drawing/2014/main" id="{425ABB45-D787-4545-94C2-8C0731E972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9631" y="7691"/>
            <a:ext cx="1475921" cy="619471"/>
          </a:xfrm>
          <a:prstGeom prst="rect">
            <a:avLst/>
          </a:prstGeom>
        </p:spPr>
      </p:pic>
      <p:sp>
        <p:nvSpPr>
          <p:cNvPr id="2" name="Titel 1">
            <a:extLst>
              <a:ext uri="{FF2B5EF4-FFF2-40B4-BE49-F238E27FC236}">
                <a16:creationId xmlns:a16="http://schemas.microsoft.com/office/drawing/2014/main" id="{8E2682F6-9434-48C0-930D-F8BCD0A08315}"/>
              </a:ext>
            </a:extLst>
          </p:cNvPr>
          <p:cNvSpPr>
            <a:spLocks noGrp="1"/>
          </p:cNvSpPr>
          <p:nvPr>
            <p:ph type="title"/>
          </p:nvPr>
        </p:nvSpPr>
        <p:spPr/>
        <p:txBody>
          <a:bodyPr/>
          <a:lstStyle/>
          <a:p>
            <a:br>
              <a:rPr lang="en-US" b="1" dirty="0"/>
            </a:br>
            <a:r>
              <a:rPr lang="en-US" b="1" dirty="0"/>
              <a:t>ADCS solves that data collection problem.</a:t>
            </a:r>
            <a:endParaRPr lang="nl-NL" b="1" dirty="0"/>
          </a:p>
        </p:txBody>
      </p:sp>
    </p:spTree>
    <p:extLst>
      <p:ext uri="{BB962C8B-B14F-4D97-AF65-F5344CB8AC3E}">
        <p14:creationId xmlns:p14="http://schemas.microsoft.com/office/powerpoint/2010/main" val="3434636465"/>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4111</TotalTime>
  <Words>1753</Words>
  <Application>Microsoft Office PowerPoint</Application>
  <PresentationFormat>Breedbeeld</PresentationFormat>
  <Paragraphs>116</Paragraphs>
  <Slides>20</Slides>
  <Notes>5</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20</vt:i4>
      </vt:variant>
    </vt:vector>
  </HeadingPairs>
  <TitlesOfParts>
    <vt:vector size="25" baseType="lpstr">
      <vt:lpstr>Arial</vt:lpstr>
      <vt:lpstr>Calibri</vt:lpstr>
      <vt:lpstr>Calibri Light</vt:lpstr>
      <vt:lpstr>Tahoma</vt:lpstr>
      <vt:lpstr>Kantoorthema</vt:lpstr>
      <vt:lpstr>Actionable insights from overview Piggybacking on ADCS</vt:lpstr>
      <vt:lpstr>ISO/WD 5401 ‘Audit Data Collection-Customs and Indirect Taxes Extension</vt:lpstr>
      <vt:lpstr>Scope</vt:lpstr>
      <vt:lpstr>Working method</vt:lpstr>
      <vt:lpstr>Kick-start</vt:lpstr>
      <vt:lpstr>Draft project plan</vt:lpstr>
      <vt:lpstr>Yesteryear 's Normal</vt:lpstr>
      <vt:lpstr>Today 's Normal</vt:lpstr>
      <vt:lpstr> ADCS solves that data collection problem.</vt:lpstr>
      <vt:lpstr> But Dutch Customs officers lacked data</vt:lpstr>
      <vt:lpstr> The 3 extra tables (not set-in stone):</vt:lpstr>
      <vt:lpstr> Proof of concept (PoC)</vt:lpstr>
      <vt:lpstr> Steps Followed</vt:lpstr>
      <vt:lpstr> Typology POC-Reference Group:</vt:lpstr>
      <vt:lpstr>      Guess what: </vt:lpstr>
      <vt:lpstr>Proof of the pudding is in the eating: </vt:lpstr>
      <vt:lpstr>Future-proof and expandable: </vt:lpstr>
      <vt:lpstr>Key Takeaways: Analyses</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ISO/WD 5401 Audit Data Collection — Customs and Indirect Taxes Extension</dc:title>
  <dc:creator>Robert Stamsnijder</dc:creator>
  <cp:lastModifiedBy>Robert Stamsnijder</cp:lastModifiedBy>
  <cp:revision>106</cp:revision>
  <cp:lastPrinted>2020-11-21T11:49:34Z</cp:lastPrinted>
  <dcterms:created xsi:type="dcterms:W3CDTF">2020-11-06T09:03:45Z</dcterms:created>
  <dcterms:modified xsi:type="dcterms:W3CDTF">2020-11-26T15:15:44Z</dcterms:modified>
</cp:coreProperties>
</file>