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74" r:id="rId3"/>
    <p:sldId id="297" r:id="rId4"/>
    <p:sldId id="275" r:id="rId5"/>
    <p:sldId id="296" r:id="rId6"/>
    <p:sldId id="258" r:id="rId7"/>
    <p:sldId id="330" r:id="rId8"/>
    <p:sldId id="298" r:id="rId9"/>
    <p:sldId id="299" r:id="rId10"/>
    <p:sldId id="300" r:id="rId11"/>
    <p:sldId id="331" r:id="rId12"/>
    <p:sldId id="273" r:id="rId13"/>
    <p:sldId id="271" r:id="rId14"/>
    <p:sldId id="302" r:id="rId15"/>
    <p:sldId id="303" r:id="rId16"/>
    <p:sldId id="288" r:id="rId17"/>
    <p:sldId id="321" r:id="rId18"/>
    <p:sldId id="268" r:id="rId19"/>
    <p:sldId id="305" r:id="rId20"/>
    <p:sldId id="313" r:id="rId21"/>
    <p:sldId id="312" r:id="rId22"/>
    <p:sldId id="314" r:id="rId23"/>
    <p:sldId id="306" r:id="rId24"/>
    <p:sldId id="315" r:id="rId25"/>
    <p:sldId id="316" r:id="rId26"/>
    <p:sldId id="332" r:id="rId27"/>
    <p:sldId id="317" r:id="rId28"/>
    <p:sldId id="318" r:id="rId29"/>
    <p:sldId id="335" r:id="rId30"/>
    <p:sldId id="319" r:id="rId31"/>
    <p:sldId id="333" r:id="rId32"/>
    <p:sldId id="320" r:id="rId33"/>
    <p:sldId id="322" r:id="rId34"/>
    <p:sldId id="323" r:id="rId35"/>
    <p:sldId id="324" r:id="rId36"/>
    <p:sldId id="334" r:id="rId37"/>
    <p:sldId id="277" r:id="rId38"/>
    <p:sldId id="326" r:id="rId39"/>
    <p:sldId id="327" r:id="rId40"/>
    <p:sldId id="328" r:id="rId41"/>
    <p:sldId id="281" r:id="rId42"/>
    <p:sldId id="279" r:id="rId43"/>
    <p:sldId id="282" r:id="rId44"/>
    <p:sldId id="260" r:id="rId45"/>
    <p:sldId id="276" r:id="rId46"/>
    <p:sldId id="272" r:id="rId47"/>
    <p:sldId id="259" r:id="rId48"/>
    <p:sldId id="290" r:id="rId49"/>
  </p:sldIdLst>
  <p:sldSz cx="9144000" cy="6858000" type="screen4x3"/>
  <p:notesSz cx="6858000" cy="98742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9A9D14-FFAE-4AC0-B9E1-36D18A7709F1}">
          <p14:sldIdLst>
            <p14:sldId id="256"/>
            <p14:sldId id="274"/>
            <p14:sldId id="297"/>
            <p14:sldId id="275"/>
            <p14:sldId id="296"/>
            <p14:sldId id="258"/>
            <p14:sldId id="330"/>
            <p14:sldId id="298"/>
            <p14:sldId id="299"/>
            <p14:sldId id="300"/>
            <p14:sldId id="331"/>
            <p14:sldId id="273"/>
            <p14:sldId id="271"/>
            <p14:sldId id="302"/>
            <p14:sldId id="303"/>
            <p14:sldId id="288"/>
            <p14:sldId id="321"/>
            <p14:sldId id="268"/>
            <p14:sldId id="305"/>
            <p14:sldId id="313"/>
            <p14:sldId id="312"/>
            <p14:sldId id="314"/>
            <p14:sldId id="306"/>
            <p14:sldId id="315"/>
            <p14:sldId id="316"/>
            <p14:sldId id="332"/>
            <p14:sldId id="317"/>
            <p14:sldId id="318"/>
            <p14:sldId id="335"/>
            <p14:sldId id="319"/>
            <p14:sldId id="333"/>
            <p14:sldId id="320"/>
            <p14:sldId id="322"/>
            <p14:sldId id="323"/>
            <p14:sldId id="324"/>
            <p14:sldId id="334"/>
            <p14:sldId id="277"/>
            <p14:sldId id="326"/>
            <p14:sldId id="327"/>
            <p14:sldId id="328"/>
            <p14:sldId id="281"/>
            <p14:sldId id="279"/>
            <p14:sldId id="282"/>
            <p14:sldId id="260"/>
            <p14:sldId id="276"/>
            <p14:sldId id="272"/>
            <p14:sldId id="259"/>
            <p14:sldId id="290"/>
          </p14:sldIdLst>
        </p14:section>
        <p14:section name="Untitled Section" id="{6E974129-E202-4664-8974-BCD345AE971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p:restoredTop sz="94608"/>
  </p:normalViewPr>
  <p:slideViewPr>
    <p:cSldViewPr>
      <p:cViewPr>
        <p:scale>
          <a:sx n="100" d="100"/>
          <a:sy n="100" d="100"/>
        </p:scale>
        <p:origin x="1472" y="144"/>
      </p:cViewPr>
      <p:guideLst>
        <p:guide orient="horz" pos="2160"/>
        <p:guide pos="2880"/>
      </p:guideLst>
    </p:cSldViewPr>
  </p:slideViewPr>
  <p:outlineViewPr>
    <p:cViewPr>
      <p:scale>
        <a:sx n="33" d="100"/>
        <a:sy n="33" d="100"/>
      </p:scale>
      <p:origin x="0" y="-19512"/>
    </p:cViewPr>
  </p:outlineViewPr>
  <p:notesTextViewPr>
    <p:cViewPr>
      <p:scale>
        <a:sx n="1" d="1"/>
        <a:sy n="1" d="1"/>
      </p:scale>
      <p:origin x="0" y="0"/>
    </p:cViewPr>
  </p:notesTextViewPr>
  <p:sorterViewPr>
    <p:cViewPr>
      <p:scale>
        <a:sx n="90" d="100"/>
        <a:sy n="90" d="100"/>
      </p:scale>
      <p:origin x="0" y="-48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E5F43-1FB2-4381-878D-255138F9F1B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0B1BF426-276F-D44A-B4BE-ABBF5C91C50E}">
      <dgm:prSet/>
      <dgm:spPr/>
      <dgm:t>
        <a:bodyPr/>
        <a:lstStyle/>
        <a:p>
          <a:r>
            <a:rPr kumimoji="1" lang="en-US" altLang="ja-JP" dirty="0"/>
            <a:t>1. Parties involved and their roles and relationships</a:t>
          </a:r>
          <a:endParaRPr kumimoji="1" lang="ja-JP" altLang="en-US" dirty="0"/>
        </a:p>
      </dgm:t>
    </dgm:pt>
    <dgm:pt modelId="{0BDF0A66-E052-554C-8370-8E73744FF34B}" type="parTrans" cxnId="{E265AE74-7CA3-0B47-9050-415D737ADD48}">
      <dgm:prSet/>
      <dgm:spPr/>
      <dgm:t>
        <a:bodyPr/>
        <a:lstStyle/>
        <a:p>
          <a:endParaRPr kumimoji="1" lang="ja-JP" altLang="en-US"/>
        </a:p>
      </dgm:t>
    </dgm:pt>
    <dgm:pt modelId="{9D4ECD90-94C1-554A-B0A7-2AFF3AEB8AD6}" type="sibTrans" cxnId="{E265AE74-7CA3-0B47-9050-415D737ADD48}">
      <dgm:prSet/>
      <dgm:spPr/>
      <dgm:t>
        <a:bodyPr/>
        <a:lstStyle/>
        <a:p>
          <a:endParaRPr kumimoji="1" lang="ja-JP" altLang="en-US"/>
        </a:p>
      </dgm:t>
    </dgm:pt>
    <dgm:pt modelId="{A3C74B90-45C0-394D-A77B-8A1B2728789B}">
      <dgm:prSet/>
      <dgm:spPr/>
      <dgm:t>
        <a:bodyPr/>
        <a:lstStyle/>
        <a:p>
          <a:r>
            <a:rPr kumimoji="1" lang="en-US" altLang="en-US" dirty="0"/>
            <a:t>2. Employee roles and user activities</a:t>
          </a:r>
          <a:endParaRPr kumimoji="1" lang="ja-JP" altLang="en-US" dirty="0"/>
        </a:p>
      </dgm:t>
    </dgm:pt>
    <dgm:pt modelId="{84A855F0-862C-AD42-9BE4-FEAEA684CF54}" type="parTrans" cxnId="{AD9B4D3C-119F-8747-8646-B16082ACFAFE}">
      <dgm:prSet/>
      <dgm:spPr/>
      <dgm:t>
        <a:bodyPr/>
        <a:lstStyle/>
        <a:p>
          <a:endParaRPr kumimoji="1" lang="ja-JP" altLang="en-US"/>
        </a:p>
      </dgm:t>
    </dgm:pt>
    <dgm:pt modelId="{A72A4F8E-C954-6D47-B3AB-C002F725147A}" type="sibTrans" cxnId="{AD9B4D3C-119F-8747-8646-B16082ACFAFE}">
      <dgm:prSet/>
      <dgm:spPr/>
      <dgm:t>
        <a:bodyPr/>
        <a:lstStyle/>
        <a:p>
          <a:endParaRPr kumimoji="1" lang="ja-JP" altLang="en-US"/>
        </a:p>
      </dgm:t>
    </dgm:pt>
    <dgm:pt modelId="{D79FF860-7278-3440-BAB5-E24EEDC50627}">
      <dgm:prSet/>
      <dgm:spPr/>
      <dgm:t>
        <a:bodyPr/>
        <a:lstStyle/>
        <a:p>
          <a:r>
            <a:rPr kumimoji="1" lang="en-US" altLang="en-US" dirty="0"/>
            <a:t>3. Business processes</a:t>
          </a:r>
          <a:endParaRPr kumimoji="1" lang="ja-JP" altLang="en-US" dirty="0"/>
        </a:p>
      </dgm:t>
    </dgm:pt>
    <dgm:pt modelId="{1C631F30-4B0F-1C49-83CE-09AB3A8C8065}" type="parTrans" cxnId="{CACF3C16-C4FC-C44A-A973-C3BB664DCFB2}">
      <dgm:prSet/>
      <dgm:spPr/>
      <dgm:t>
        <a:bodyPr/>
        <a:lstStyle/>
        <a:p>
          <a:endParaRPr kumimoji="1" lang="ja-JP" altLang="en-US"/>
        </a:p>
      </dgm:t>
    </dgm:pt>
    <dgm:pt modelId="{4E86C61A-638F-9843-B9D3-F8533FABA6A7}" type="sibTrans" cxnId="{CACF3C16-C4FC-C44A-A973-C3BB664DCFB2}">
      <dgm:prSet/>
      <dgm:spPr/>
      <dgm:t>
        <a:bodyPr/>
        <a:lstStyle/>
        <a:p>
          <a:endParaRPr kumimoji="1" lang="ja-JP" altLang="en-US"/>
        </a:p>
      </dgm:t>
    </dgm:pt>
    <dgm:pt modelId="{387CB206-9381-C842-9F9B-419100C3F488}">
      <dgm:prSet/>
      <dgm:spPr/>
      <dgm:t>
        <a:bodyPr/>
        <a:lstStyle/>
        <a:p>
          <a:r>
            <a:rPr kumimoji="1" lang="en-US" altLang="en-US" dirty="0"/>
            <a:t>4. Business controls and audit trails</a:t>
          </a:r>
          <a:endParaRPr kumimoji="1" lang="ja-JP" altLang="en-US" dirty="0"/>
        </a:p>
      </dgm:t>
    </dgm:pt>
    <dgm:pt modelId="{3A9F72BC-9B2C-7444-A5A8-9A7FE1E8008E}" type="parTrans" cxnId="{0202BE1D-A75B-5147-99D2-2A7F3E7421BD}">
      <dgm:prSet/>
      <dgm:spPr/>
      <dgm:t>
        <a:bodyPr/>
        <a:lstStyle/>
        <a:p>
          <a:endParaRPr kumimoji="1" lang="ja-JP" altLang="en-US"/>
        </a:p>
      </dgm:t>
    </dgm:pt>
    <dgm:pt modelId="{EAD674B6-F349-EA42-9452-C560544AC3FE}" type="sibTrans" cxnId="{0202BE1D-A75B-5147-99D2-2A7F3E7421BD}">
      <dgm:prSet/>
      <dgm:spPr/>
      <dgm:t>
        <a:bodyPr/>
        <a:lstStyle/>
        <a:p>
          <a:endParaRPr kumimoji="1" lang="ja-JP" altLang="en-US"/>
        </a:p>
      </dgm:t>
    </dgm:pt>
    <dgm:pt modelId="{890EF2C1-0D6E-4E46-9D5C-D351344CC4B2}">
      <dgm:prSet/>
      <dgm:spPr/>
      <dgm:t>
        <a:bodyPr/>
        <a:lstStyle/>
        <a:p>
          <a:r>
            <a:rPr kumimoji="1" lang="en-US" altLang="en-US" dirty="0"/>
            <a:t>5. Semantic data modeling</a:t>
          </a:r>
          <a:endParaRPr kumimoji="1" lang="ja-JP" altLang="en-US"/>
        </a:p>
      </dgm:t>
    </dgm:pt>
    <dgm:pt modelId="{212823E6-008A-214F-89D4-93F9A12A3757}" type="parTrans" cxnId="{454D81A0-A0D6-8446-838D-54DE4DCD2BFD}">
      <dgm:prSet/>
      <dgm:spPr/>
      <dgm:t>
        <a:bodyPr/>
        <a:lstStyle/>
        <a:p>
          <a:endParaRPr kumimoji="1" lang="ja-JP" altLang="en-US"/>
        </a:p>
      </dgm:t>
    </dgm:pt>
    <dgm:pt modelId="{F904F0EB-5222-854C-A89E-A3611CC21EDA}" type="sibTrans" cxnId="{454D81A0-A0D6-8446-838D-54DE4DCD2BFD}">
      <dgm:prSet/>
      <dgm:spPr/>
      <dgm:t>
        <a:bodyPr/>
        <a:lstStyle/>
        <a:p>
          <a:endParaRPr kumimoji="1" lang="ja-JP" altLang="en-US"/>
        </a:p>
      </dgm:t>
    </dgm:pt>
    <dgm:pt modelId="{CFD505E1-7439-4947-B301-951A09E7A40C}">
      <dgm:prSet/>
      <dgm:spPr/>
      <dgm:t>
        <a:bodyPr/>
        <a:lstStyle/>
        <a:p>
          <a:r>
            <a:rPr kumimoji="1" lang="en-US" altLang="en-US" dirty="0"/>
            <a:t>6. Business rules</a:t>
          </a:r>
          <a:endParaRPr kumimoji="1" lang="ja-JP" altLang="en-US"/>
        </a:p>
      </dgm:t>
    </dgm:pt>
    <dgm:pt modelId="{FFC40D09-F6A8-364B-BB0A-649941EC8A32}" type="parTrans" cxnId="{D475A01A-A48C-4C41-AEE1-0A0ADC1D0E08}">
      <dgm:prSet/>
      <dgm:spPr/>
      <dgm:t>
        <a:bodyPr/>
        <a:lstStyle/>
        <a:p>
          <a:endParaRPr kumimoji="1" lang="ja-JP" altLang="en-US"/>
        </a:p>
      </dgm:t>
    </dgm:pt>
    <dgm:pt modelId="{0F8147A8-02FF-2144-B1B0-4F464FD90F86}" type="sibTrans" cxnId="{D475A01A-A48C-4C41-AEE1-0A0ADC1D0E08}">
      <dgm:prSet/>
      <dgm:spPr/>
      <dgm:t>
        <a:bodyPr/>
        <a:lstStyle/>
        <a:p>
          <a:endParaRPr kumimoji="1" lang="ja-JP" altLang="en-US"/>
        </a:p>
      </dgm:t>
    </dgm:pt>
    <dgm:pt modelId="{443A00F3-EE77-A344-8730-5C95A6C34D29}">
      <dgm:prSet/>
      <dgm:spPr/>
      <dgm:t>
        <a:bodyPr/>
        <a:lstStyle/>
        <a:p>
          <a:r>
            <a:rPr kumimoji="1" lang="en-US" altLang="en-US" dirty="0"/>
            <a:t>7. Syntax binding for XBRL</a:t>
          </a:r>
          <a:endParaRPr kumimoji="1" lang="ja-JP" altLang="en-US"/>
        </a:p>
      </dgm:t>
    </dgm:pt>
    <dgm:pt modelId="{F7D19FDE-4189-474A-ACBB-A7932E335535}" type="parTrans" cxnId="{784B876C-D1C5-5B42-9846-F65739DD9640}">
      <dgm:prSet/>
      <dgm:spPr/>
      <dgm:t>
        <a:bodyPr/>
        <a:lstStyle/>
        <a:p>
          <a:endParaRPr kumimoji="1" lang="ja-JP" altLang="en-US"/>
        </a:p>
      </dgm:t>
    </dgm:pt>
    <dgm:pt modelId="{C68AD617-52AE-284F-A993-1751C690B693}" type="sibTrans" cxnId="{784B876C-D1C5-5B42-9846-F65739DD9640}">
      <dgm:prSet/>
      <dgm:spPr/>
      <dgm:t>
        <a:bodyPr/>
        <a:lstStyle/>
        <a:p>
          <a:endParaRPr kumimoji="1" lang="ja-JP" altLang="en-US"/>
        </a:p>
      </dgm:t>
    </dgm:pt>
    <dgm:pt modelId="{83EF8D37-311B-6A41-B8A6-77B2D57288D9}" type="pres">
      <dgm:prSet presAssocID="{106E5F43-1FB2-4381-878D-255138F9F1B7}" presName="linear" presStyleCnt="0">
        <dgm:presLayoutVars>
          <dgm:animLvl val="lvl"/>
          <dgm:resizeHandles val="exact"/>
        </dgm:presLayoutVars>
      </dgm:prSet>
      <dgm:spPr/>
    </dgm:pt>
    <dgm:pt modelId="{99DCAA5D-6069-2549-A2AB-BA6251DCF199}" type="pres">
      <dgm:prSet presAssocID="{0B1BF426-276F-D44A-B4BE-ABBF5C91C50E}" presName="parentText" presStyleLbl="node1" presStyleIdx="0" presStyleCnt="7">
        <dgm:presLayoutVars>
          <dgm:chMax val="0"/>
          <dgm:bulletEnabled val="1"/>
        </dgm:presLayoutVars>
      </dgm:prSet>
      <dgm:spPr/>
    </dgm:pt>
    <dgm:pt modelId="{A8A45A7A-FFCB-F741-8AAA-41B33F023301}" type="pres">
      <dgm:prSet presAssocID="{9D4ECD90-94C1-554A-B0A7-2AFF3AEB8AD6}" presName="spacer" presStyleCnt="0"/>
      <dgm:spPr/>
    </dgm:pt>
    <dgm:pt modelId="{B6C74B57-96C1-1949-8A83-905533F7CCD5}" type="pres">
      <dgm:prSet presAssocID="{A3C74B90-45C0-394D-A77B-8A1B2728789B}" presName="parentText" presStyleLbl="node1" presStyleIdx="1" presStyleCnt="7">
        <dgm:presLayoutVars>
          <dgm:chMax val="0"/>
          <dgm:bulletEnabled val="1"/>
        </dgm:presLayoutVars>
      </dgm:prSet>
      <dgm:spPr/>
    </dgm:pt>
    <dgm:pt modelId="{97D89846-9D6A-9C43-A2EA-5BA631F8E66B}" type="pres">
      <dgm:prSet presAssocID="{A72A4F8E-C954-6D47-B3AB-C002F725147A}" presName="spacer" presStyleCnt="0"/>
      <dgm:spPr/>
    </dgm:pt>
    <dgm:pt modelId="{8AE86A87-E339-3D4B-98B7-1B5E008397EE}" type="pres">
      <dgm:prSet presAssocID="{D79FF860-7278-3440-BAB5-E24EEDC50627}" presName="parentText" presStyleLbl="node1" presStyleIdx="2" presStyleCnt="7">
        <dgm:presLayoutVars>
          <dgm:chMax val="0"/>
          <dgm:bulletEnabled val="1"/>
        </dgm:presLayoutVars>
      </dgm:prSet>
      <dgm:spPr/>
    </dgm:pt>
    <dgm:pt modelId="{B4CCA8B3-1C00-2F40-9699-CF919214D7A3}" type="pres">
      <dgm:prSet presAssocID="{4E86C61A-638F-9843-B9D3-F8533FABA6A7}" presName="spacer" presStyleCnt="0"/>
      <dgm:spPr/>
    </dgm:pt>
    <dgm:pt modelId="{DE2B9C1A-BE93-BB4C-9F4C-3E6E1AAE6339}" type="pres">
      <dgm:prSet presAssocID="{387CB206-9381-C842-9F9B-419100C3F488}" presName="parentText" presStyleLbl="node1" presStyleIdx="3" presStyleCnt="7">
        <dgm:presLayoutVars>
          <dgm:chMax val="0"/>
          <dgm:bulletEnabled val="1"/>
        </dgm:presLayoutVars>
      </dgm:prSet>
      <dgm:spPr/>
    </dgm:pt>
    <dgm:pt modelId="{6FCC7566-8D06-CB4F-8B39-0C8E8EEB4452}" type="pres">
      <dgm:prSet presAssocID="{EAD674B6-F349-EA42-9452-C560544AC3FE}" presName="spacer" presStyleCnt="0"/>
      <dgm:spPr/>
    </dgm:pt>
    <dgm:pt modelId="{7CC92B65-FF47-EB40-9332-685B6003BB8C}" type="pres">
      <dgm:prSet presAssocID="{890EF2C1-0D6E-4E46-9D5C-D351344CC4B2}" presName="parentText" presStyleLbl="node1" presStyleIdx="4" presStyleCnt="7">
        <dgm:presLayoutVars>
          <dgm:chMax val="0"/>
          <dgm:bulletEnabled val="1"/>
        </dgm:presLayoutVars>
      </dgm:prSet>
      <dgm:spPr/>
    </dgm:pt>
    <dgm:pt modelId="{8726D0E0-885B-4345-BD9A-C4FC99FF8834}" type="pres">
      <dgm:prSet presAssocID="{F904F0EB-5222-854C-A89E-A3611CC21EDA}" presName="spacer" presStyleCnt="0"/>
      <dgm:spPr/>
    </dgm:pt>
    <dgm:pt modelId="{7A7C8800-478E-B341-84FA-1701BB47F0D3}" type="pres">
      <dgm:prSet presAssocID="{CFD505E1-7439-4947-B301-951A09E7A40C}" presName="parentText" presStyleLbl="node1" presStyleIdx="5" presStyleCnt="7">
        <dgm:presLayoutVars>
          <dgm:chMax val="0"/>
          <dgm:bulletEnabled val="1"/>
        </dgm:presLayoutVars>
      </dgm:prSet>
      <dgm:spPr/>
    </dgm:pt>
    <dgm:pt modelId="{CED4941E-C82E-2A49-9179-1FBB2F70BD90}" type="pres">
      <dgm:prSet presAssocID="{0F8147A8-02FF-2144-B1B0-4F464FD90F86}" presName="spacer" presStyleCnt="0"/>
      <dgm:spPr/>
    </dgm:pt>
    <dgm:pt modelId="{BDDE3871-50BF-254D-843E-71C259DC748C}" type="pres">
      <dgm:prSet presAssocID="{443A00F3-EE77-A344-8730-5C95A6C34D29}" presName="parentText" presStyleLbl="node1" presStyleIdx="6" presStyleCnt="7">
        <dgm:presLayoutVars>
          <dgm:chMax val="0"/>
          <dgm:bulletEnabled val="1"/>
        </dgm:presLayoutVars>
      </dgm:prSet>
      <dgm:spPr/>
    </dgm:pt>
  </dgm:ptLst>
  <dgm:cxnLst>
    <dgm:cxn modelId="{9D57DE05-220F-C74E-9688-146410D3EF4B}" type="presOf" srcId="{A3C74B90-45C0-394D-A77B-8A1B2728789B}" destId="{B6C74B57-96C1-1949-8A83-905533F7CCD5}" srcOrd="0" destOrd="0" presId="urn:microsoft.com/office/officeart/2005/8/layout/vList2"/>
    <dgm:cxn modelId="{CACF3C16-C4FC-C44A-A973-C3BB664DCFB2}" srcId="{106E5F43-1FB2-4381-878D-255138F9F1B7}" destId="{D79FF860-7278-3440-BAB5-E24EEDC50627}" srcOrd="2" destOrd="0" parTransId="{1C631F30-4B0F-1C49-83CE-09AB3A8C8065}" sibTransId="{4E86C61A-638F-9843-B9D3-F8533FABA6A7}"/>
    <dgm:cxn modelId="{D475A01A-A48C-4C41-AEE1-0A0ADC1D0E08}" srcId="{106E5F43-1FB2-4381-878D-255138F9F1B7}" destId="{CFD505E1-7439-4947-B301-951A09E7A40C}" srcOrd="5" destOrd="0" parTransId="{FFC40D09-F6A8-364B-BB0A-649941EC8A32}" sibTransId="{0F8147A8-02FF-2144-B1B0-4F464FD90F86}"/>
    <dgm:cxn modelId="{0202BE1D-A75B-5147-99D2-2A7F3E7421BD}" srcId="{106E5F43-1FB2-4381-878D-255138F9F1B7}" destId="{387CB206-9381-C842-9F9B-419100C3F488}" srcOrd="3" destOrd="0" parTransId="{3A9F72BC-9B2C-7444-A5A8-9A7FE1E8008E}" sibTransId="{EAD674B6-F349-EA42-9452-C560544AC3FE}"/>
    <dgm:cxn modelId="{AD9B4D3C-119F-8747-8646-B16082ACFAFE}" srcId="{106E5F43-1FB2-4381-878D-255138F9F1B7}" destId="{A3C74B90-45C0-394D-A77B-8A1B2728789B}" srcOrd="1" destOrd="0" parTransId="{84A855F0-862C-AD42-9BE4-FEAEA684CF54}" sibTransId="{A72A4F8E-C954-6D47-B3AB-C002F725147A}"/>
    <dgm:cxn modelId="{784B876C-D1C5-5B42-9846-F65739DD9640}" srcId="{106E5F43-1FB2-4381-878D-255138F9F1B7}" destId="{443A00F3-EE77-A344-8730-5C95A6C34D29}" srcOrd="6" destOrd="0" parTransId="{F7D19FDE-4189-474A-ACBB-A7932E335535}" sibTransId="{C68AD617-52AE-284F-A993-1751C690B693}"/>
    <dgm:cxn modelId="{E265AE74-7CA3-0B47-9050-415D737ADD48}" srcId="{106E5F43-1FB2-4381-878D-255138F9F1B7}" destId="{0B1BF426-276F-D44A-B4BE-ABBF5C91C50E}" srcOrd="0" destOrd="0" parTransId="{0BDF0A66-E052-554C-8370-8E73744FF34B}" sibTransId="{9D4ECD90-94C1-554A-B0A7-2AFF3AEB8AD6}"/>
    <dgm:cxn modelId="{B5E21478-9946-5140-A537-648D7EA23935}" type="presOf" srcId="{387CB206-9381-C842-9F9B-419100C3F488}" destId="{DE2B9C1A-BE93-BB4C-9F4C-3E6E1AAE6339}" srcOrd="0" destOrd="0" presId="urn:microsoft.com/office/officeart/2005/8/layout/vList2"/>
    <dgm:cxn modelId="{CEC0E58B-62B5-2B4D-93D1-E5322B4516B7}" type="presOf" srcId="{106E5F43-1FB2-4381-878D-255138F9F1B7}" destId="{83EF8D37-311B-6A41-B8A6-77B2D57288D9}" srcOrd="0" destOrd="0" presId="urn:microsoft.com/office/officeart/2005/8/layout/vList2"/>
    <dgm:cxn modelId="{454D81A0-A0D6-8446-838D-54DE4DCD2BFD}" srcId="{106E5F43-1FB2-4381-878D-255138F9F1B7}" destId="{890EF2C1-0D6E-4E46-9D5C-D351344CC4B2}" srcOrd="4" destOrd="0" parTransId="{212823E6-008A-214F-89D4-93F9A12A3757}" sibTransId="{F904F0EB-5222-854C-A89E-A3611CC21EDA}"/>
    <dgm:cxn modelId="{CFF890AD-DF41-5F4D-9942-1B9E7EE43004}" type="presOf" srcId="{D79FF860-7278-3440-BAB5-E24EEDC50627}" destId="{8AE86A87-E339-3D4B-98B7-1B5E008397EE}" srcOrd="0" destOrd="0" presId="urn:microsoft.com/office/officeart/2005/8/layout/vList2"/>
    <dgm:cxn modelId="{5D035BC2-074A-B740-A9A3-541E98F08E6A}" type="presOf" srcId="{890EF2C1-0D6E-4E46-9D5C-D351344CC4B2}" destId="{7CC92B65-FF47-EB40-9332-685B6003BB8C}" srcOrd="0" destOrd="0" presId="urn:microsoft.com/office/officeart/2005/8/layout/vList2"/>
    <dgm:cxn modelId="{777D75C4-E9BB-6B45-83F1-FA59D5875354}" type="presOf" srcId="{CFD505E1-7439-4947-B301-951A09E7A40C}" destId="{7A7C8800-478E-B341-84FA-1701BB47F0D3}" srcOrd="0" destOrd="0" presId="urn:microsoft.com/office/officeart/2005/8/layout/vList2"/>
    <dgm:cxn modelId="{561ED0E0-10ED-0543-A103-5FB8BE220BA4}" type="presOf" srcId="{0B1BF426-276F-D44A-B4BE-ABBF5C91C50E}" destId="{99DCAA5D-6069-2549-A2AB-BA6251DCF199}" srcOrd="0" destOrd="0" presId="urn:microsoft.com/office/officeart/2005/8/layout/vList2"/>
    <dgm:cxn modelId="{AB3E50F9-7C8A-AA4A-84BB-CA125040F66E}" type="presOf" srcId="{443A00F3-EE77-A344-8730-5C95A6C34D29}" destId="{BDDE3871-50BF-254D-843E-71C259DC748C}" srcOrd="0" destOrd="0" presId="urn:microsoft.com/office/officeart/2005/8/layout/vList2"/>
    <dgm:cxn modelId="{EF82F79C-EA93-1D4E-97D2-74F23CC62094}" type="presParOf" srcId="{83EF8D37-311B-6A41-B8A6-77B2D57288D9}" destId="{99DCAA5D-6069-2549-A2AB-BA6251DCF199}" srcOrd="0" destOrd="0" presId="urn:microsoft.com/office/officeart/2005/8/layout/vList2"/>
    <dgm:cxn modelId="{252C1E29-43A7-C246-8BAA-B22ED102C50F}" type="presParOf" srcId="{83EF8D37-311B-6A41-B8A6-77B2D57288D9}" destId="{A8A45A7A-FFCB-F741-8AAA-41B33F023301}" srcOrd="1" destOrd="0" presId="urn:microsoft.com/office/officeart/2005/8/layout/vList2"/>
    <dgm:cxn modelId="{446F148C-BA6C-7847-B713-40F8F679691A}" type="presParOf" srcId="{83EF8D37-311B-6A41-B8A6-77B2D57288D9}" destId="{B6C74B57-96C1-1949-8A83-905533F7CCD5}" srcOrd="2" destOrd="0" presId="urn:microsoft.com/office/officeart/2005/8/layout/vList2"/>
    <dgm:cxn modelId="{F596E203-4C25-874D-82F2-1B72F4812DAD}" type="presParOf" srcId="{83EF8D37-311B-6A41-B8A6-77B2D57288D9}" destId="{97D89846-9D6A-9C43-A2EA-5BA631F8E66B}" srcOrd="3" destOrd="0" presId="urn:microsoft.com/office/officeart/2005/8/layout/vList2"/>
    <dgm:cxn modelId="{64C65BEF-A81B-1C4C-8197-4ABE815C0138}" type="presParOf" srcId="{83EF8D37-311B-6A41-B8A6-77B2D57288D9}" destId="{8AE86A87-E339-3D4B-98B7-1B5E008397EE}" srcOrd="4" destOrd="0" presId="urn:microsoft.com/office/officeart/2005/8/layout/vList2"/>
    <dgm:cxn modelId="{D8D641D1-5462-A340-8F10-E3728DACA078}" type="presParOf" srcId="{83EF8D37-311B-6A41-B8A6-77B2D57288D9}" destId="{B4CCA8B3-1C00-2F40-9699-CF919214D7A3}" srcOrd="5" destOrd="0" presId="urn:microsoft.com/office/officeart/2005/8/layout/vList2"/>
    <dgm:cxn modelId="{EFC1BC84-A0BB-6843-9FC0-C183EA74696D}" type="presParOf" srcId="{83EF8D37-311B-6A41-B8A6-77B2D57288D9}" destId="{DE2B9C1A-BE93-BB4C-9F4C-3E6E1AAE6339}" srcOrd="6" destOrd="0" presId="urn:microsoft.com/office/officeart/2005/8/layout/vList2"/>
    <dgm:cxn modelId="{543D1E44-6EDA-9B48-9141-00A23F8FE7CE}" type="presParOf" srcId="{83EF8D37-311B-6A41-B8A6-77B2D57288D9}" destId="{6FCC7566-8D06-CB4F-8B39-0C8E8EEB4452}" srcOrd="7" destOrd="0" presId="urn:microsoft.com/office/officeart/2005/8/layout/vList2"/>
    <dgm:cxn modelId="{431269C0-084D-D24F-8C36-0676ABD1BE40}" type="presParOf" srcId="{83EF8D37-311B-6A41-B8A6-77B2D57288D9}" destId="{7CC92B65-FF47-EB40-9332-685B6003BB8C}" srcOrd="8" destOrd="0" presId="urn:microsoft.com/office/officeart/2005/8/layout/vList2"/>
    <dgm:cxn modelId="{3C259F19-E698-D44B-A716-C751E13207AA}" type="presParOf" srcId="{83EF8D37-311B-6A41-B8A6-77B2D57288D9}" destId="{8726D0E0-885B-4345-BD9A-C4FC99FF8834}" srcOrd="9" destOrd="0" presId="urn:microsoft.com/office/officeart/2005/8/layout/vList2"/>
    <dgm:cxn modelId="{956F5350-DA11-0C48-A3CE-C68C52DAFB4C}" type="presParOf" srcId="{83EF8D37-311B-6A41-B8A6-77B2D57288D9}" destId="{7A7C8800-478E-B341-84FA-1701BB47F0D3}" srcOrd="10" destOrd="0" presId="urn:microsoft.com/office/officeart/2005/8/layout/vList2"/>
    <dgm:cxn modelId="{3DBD927B-F95E-094A-A1E2-44E58FDAD629}" type="presParOf" srcId="{83EF8D37-311B-6A41-B8A6-77B2D57288D9}" destId="{CED4941E-C82E-2A49-9179-1FBB2F70BD90}" srcOrd="11" destOrd="0" presId="urn:microsoft.com/office/officeart/2005/8/layout/vList2"/>
    <dgm:cxn modelId="{FB78A220-A69A-FE43-8B0F-FFA3B476F9AF}" type="presParOf" srcId="{83EF8D37-311B-6A41-B8A6-77B2D57288D9}" destId="{BDDE3871-50BF-254D-843E-71C259DC748C}"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B23332-2668-4A92-93BC-770012457B2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ED8865D-0FC8-4B3D-B77B-691CB6B070D4}">
      <dgm:prSet/>
      <dgm:spPr/>
      <dgm:t>
        <a:bodyPr/>
        <a:lstStyle/>
        <a:p>
          <a:r>
            <a:rPr lang="en-US" dirty="0"/>
            <a:t>TC 295 is intended for stakeholders, including </a:t>
          </a:r>
          <a:r>
            <a:rPr lang="en-US" b="1" dirty="0"/>
            <a:t>tax and financial reporting regulators who already require reporting in XBRL format</a:t>
          </a:r>
          <a:r>
            <a:rPr lang="en-US" dirty="0"/>
            <a:t>.</a:t>
          </a:r>
        </a:p>
      </dgm:t>
    </dgm:pt>
    <dgm:pt modelId="{F122877D-7A2E-42FE-8EFE-E97F0576ACC4}" type="parTrans" cxnId="{373721B5-642D-42CF-ADB4-FE507535B39B}">
      <dgm:prSet/>
      <dgm:spPr/>
      <dgm:t>
        <a:bodyPr/>
        <a:lstStyle/>
        <a:p>
          <a:endParaRPr lang="en-US"/>
        </a:p>
      </dgm:t>
    </dgm:pt>
    <dgm:pt modelId="{F45B0556-4919-4083-AFD4-4211800F655E}" type="sibTrans" cxnId="{373721B5-642D-42CF-ADB4-FE507535B39B}">
      <dgm:prSet/>
      <dgm:spPr/>
      <dgm:t>
        <a:bodyPr/>
        <a:lstStyle/>
        <a:p>
          <a:endParaRPr lang="en-US"/>
        </a:p>
      </dgm:t>
    </dgm:pt>
    <dgm:pt modelId="{3BE4F725-80B2-42B5-8300-4E8BC29D33F4}">
      <dgm:prSet/>
      <dgm:spPr/>
      <dgm:t>
        <a:bodyPr/>
        <a:lstStyle/>
        <a:p>
          <a:r>
            <a:rPr lang="en-US" dirty="0"/>
            <a:t>The syntactic binding of granular audit data to XBRL helps these stakeholders collect data in a consistent manner.</a:t>
          </a:r>
        </a:p>
      </dgm:t>
    </dgm:pt>
    <dgm:pt modelId="{B69B818A-8B1A-4A08-BCC8-9950F4277047}" type="parTrans" cxnId="{4082D431-6565-4B22-9BE5-E1B233F92577}">
      <dgm:prSet/>
      <dgm:spPr/>
      <dgm:t>
        <a:bodyPr/>
        <a:lstStyle/>
        <a:p>
          <a:endParaRPr lang="en-US"/>
        </a:p>
      </dgm:t>
    </dgm:pt>
    <dgm:pt modelId="{DB17AF3A-19FD-4C9A-89C5-2B0C6FB9B435}" type="sibTrans" cxnId="{4082D431-6565-4B22-9BE5-E1B233F92577}">
      <dgm:prSet/>
      <dgm:spPr/>
      <dgm:t>
        <a:bodyPr/>
        <a:lstStyle/>
        <a:p>
          <a:endParaRPr lang="en-US"/>
        </a:p>
      </dgm:t>
    </dgm:pt>
    <dgm:pt modelId="{C0FD2D3C-7262-4FE0-9FF8-02BB0DDF87D1}">
      <dgm:prSet custT="1"/>
      <dgm:spPr/>
      <dgm:t>
        <a:bodyPr/>
        <a:lstStyle/>
        <a:p>
          <a:r>
            <a:rPr lang="en-US" sz="2800" b="1" dirty="0"/>
            <a:t>XBRL for Granular Data</a:t>
          </a:r>
          <a:endParaRPr lang="en-US" sz="2800" dirty="0"/>
        </a:p>
      </dgm:t>
    </dgm:pt>
    <dgm:pt modelId="{9065B83C-B678-48B5-AE63-6843B279F21E}" type="parTrans" cxnId="{E9DA2261-6677-4737-911D-DE98E871B379}">
      <dgm:prSet/>
      <dgm:spPr/>
      <dgm:t>
        <a:bodyPr/>
        <a:lstStyle/>
        <a:p>
          <a:endParaRPr lang="en-US"/>
        </a:p>
      </dgm:t>
    </dgm:pt>
    <dgm:pt modelId="{7A66C88A-633B-46FE-9C60-664F24133909}" type="sibTrans" cxnId="{E9DA2261-6677-4737-911D-DE98E871B379}">
      <dgm:prSet/>
      <dgm:spPr/>
      <dgm:t>
        <a:bodyPr/>
        <a:lstStyle/>
        <a:p>
          <a:endParaRPr lang="en-US"/>
        </a:p>
      </dgm:t>
    </dgm:pt>
    <dgm:pt modelId="{62B9859A-5F9A-4130-9B06-EE1004F0C3C5}" type="pres">
      <dgm:prSet presAssocID="{BEB23332-2668-4A92-93BC-770012457B22}" presName="root" presStyleCnt="0">
        <dgm:presLayoutVars>
          <dgm:dir/>
          <dgm:resizeHandles val="exact"/>
        </dgm:presLayoutVars>
      </dgm:prSet>
      <dgm:spPr/>
    </dgm:pt>
    <dgm:pt modelId="{3700C41F-BCE6-46EC-BB5F-8243AD379883}" type="pres">
      <dgm:prSet presAssocID="{BED8865D-0FC8-4B3D-B77B-691CB6B070D4}" presName="compNode" presStyleCnt="0"/>
      <dgm:spPr/>
    </dgm:pt>
    <dgm:pt modelId="{C51377D5-CE2A-4CE1-BB94-C06E0CACFED6}" type="pres">
      <dgm:prSet presAssocID="{BED8865D-0FC8-4B3D-B77B-691CB6B070D4}" presName="bgRect" presStyleLbl="bgShp" presStyleIdx="0" presStyleCnt="3"/>
      <dgm:spPr/>
    </dgm:pt>
    <dgm:pt modelId="{C68289E8-F9CB-4075-BAEF-6C077674DA7B}" type="pres">
      <dgm:prSet presAssocID="{BED8865D-0FC8-4B3D-B77B-691CB6B070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銀行"/>
        </a:ext>
      </dgm:extLst>
    </dgm:pt>
    <dgm:pt modelId="{549671CF-CC9A-4FFD-9A7B-FAB805375981}" type="pres">
      <dgm:prSet presAssocID="{BED8865D-0FC8-4B3D-B77B-691CB6B070D4}" presName="spaceRect" presStyleCnt="0"/>
      <dgm:spPr/>
    </dgm:pt>
    <dgm:pt modelId="{D52A58ED-5E41-4DE4-ADCF-BEAC9DC6F0A8}" type="pres">
      <dgm:prSet presAssocID="{BED8865D-0FC8-4B3D-B77B-691CB6B070D4}" presName="parTx" presStyleLbl="revTx" presStyleIdx="0" presStyleCnt="3">
        <dgm:presLayoutVars>
          <dgm:chMax val="0"/>
          <dgm:chPref val="0"/>
        </dgm:presLayoutVars>
      </dgm:prSet>
      <dgm:spPr/>
    </dgm:pt>
    <dgm:pt modelId="{BADD6418-C2F4-4082-8443-4E2855267FC8}" type="pres">
      <dgm:prSet presAssocID="{F45B0556-4919-4083-AFD4-4211800F655E}" presName="sibTrans" presStyleCnt="0"/>
      <dgm:spPr/>
    </dgm:pt>
    <dgm:pt modelId="{671E64F2-90BE-4FBC-9F05-1DBF4D1F0281}" type="pres">
      <dgm:prSet presAssocID="{3BE4F725-80B2-42B5-8300-4E8BC29D33F4}" presName="compNode" presStyleCnt="0"/>
      <dgm:spPr/>
    </dgm:pt>
    <dgm:pt modelId="{151B533B-7E90-403D-81AF-A4E6B3781321}" type="pres">
      <dgm:prSet presAssocID="{3BE4F725-80B2-42B5-8300-4E8BC29D33F4}" presName="bgRect" presStyleLbl="bgShp" presStyleIdx="1" presStyleCnt="3"/>
      <dgm:spPr/>
    </dgm:pt>
    <dgm:pt modelId="{52A3614A-0410-4A8C-A954-B944FBD4682D}" type="pres">
      <dgm:prSet presAssocID="{3BE4F725-80B2-42B5-8300-4E8BC29D33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ドキュメント"/>
        </a:ext>
      </dgm:extLst>
    </dgm:pt>
    <dgm:pt modelId="{64519DF3-57D4-431C-ADD7-4F0BD7292FCE}" type="pres">
      <dgm:prSet presAssocID="{3BE4F725-80B2-42B5-8300-4E8BC29D33F4}" presName="spaceRect" presStyleCnt="0"/>
      <dgm:spPr/>
    </dgm:pt>
    <dgm:pt modelId="{A9ADE444-9E9F-4FCB-9D2D-CB4CF967F7E0}" type="pres">
      <dgm:prSet presAssocID="{3BE4F725-80B2-42B5-8300-4E8BC29D33F4}" presName="parTx" presStyleLbl="revTx" presStyleIdx="1" presStyleCnt="3">
        <dgm:presLayoutVars>
          <dgm:chMax val="0"/>
          <dgm:chPref val="0"/>
        </dgm:presLayoutVars>
      </dgm:prSet>
      <dgm:spPr/>
    </dgm:pt>
    <dgm:pt modelId="{8E8BF0D0-4671-453B-9F76-77545C83D163}" type="pres">
      <dgm:prSet presAssocID="{DB17AF3A-19FD-4C9A-89C5-2B0C6FB9B435}" presName="sibTrans" presStyleCnt="0"/>
      <dgm:spPr/>
    </dgm:pt>
    <dgm:pt modelId="{0ECF612A-9FC2-4ACB-B190-5E3B8DD0C87E}" type="pres">
      <dgm:prSet presAssocID="{C0FD2D3C-7262-4FE0-9FF8-02BB0DDF87D1}" presName="compNode" presStyleCnt="0"/>
      <dgm:spPr/>
    </dgm:pt>
    <dgm:pt modelId="{967E80E2-43A7-4C71-BA76-3C23F5FD372B}" type="pres">
      <dgm:prSet presAssocID="{C0FD2D3C-7262-4FE0-9FF8-02BB0DDF87D1}" presName="bgRect" presStyleLbl="bgShp" presStyleIdx="2" presStyleCnt="3"/>
      <dgm:spPr/>
    </dgm:pt>
    <dgm:pt modelId="{C83541C9-9B07-42B0-A836-590946EA5B21}" type="pres">
      <dgm:prSet presAssocID="{C0FD2D3C-7262-4FE0-9FF8-02BB0DDF87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データベース"/>
        </a:ext>
      </dgm:extLst>
    </dgm:pt>
    <dgm:pt modelId="{4D70AD0C-E974-4686-80BB-2570F640AACD}" type="pres">
      <dgm:prSet presAssocID="{C0FD2D3C-7262-4FE0-9FF8-02BB0DDF87D1}" presName="spaceRect" presStyleCnt="0"/>
      <dgm:spPr/>
    </dgm:pt>
    <dgm:pt modelId="{3D493F4F-3AB4-43D9-8274-23A5633DDA8F}" type="pres">
      <dgm:prSet presAssocID="{C0FD2D3C-7262-4FE0-9FF8-02BB0DDF87D1}" presName="parTx" presStyleLbl="revTx" presStyleIdx="2" presStyleCnt="3">
        <dgm:presLayoutVars>
          <dgm:chMax val="0"/>
          <dgm:chPref val="0"/>
        </dgm:presLayoutVars>
      </dgm:prSet>
      <dgm:spPr/>
    </dgm:pt>
  </dgm:ptLst>
  <dgm:cxnLst>
    <dgm:cxn modelId="{4082D431-6565-4B22-9BE5-E1B233F92577}" srcId="{BEB23332-2668-4A92-93BC-770012457B22}" destId="{3BE4F725-80B2-42B5-8300-4E8BC29D33F4}" srcOrd="1" destOrd="0" parTransId="{B69B818A-8B1A-4A08-BCC8-9950F4277047}" sibTransId="{DB17AF3A-19FD-4C9A-89C5-2B0C6FB9B435}"/>
    <dgm:cxn modelId="{3CA2383D-7FE9-E844-BC1C-7FC8A7B19D9A}" type="presOf" srcId="{C0FD2D3C-7262-4FE0-9FF8-02BB0DDF87D1}" destId="{3D493F4F-3AB4-43D9-8274-23A5633DDA8F}" srcOrd="0" destOrd="0" presId="urn:microsoft.com/office/officeart/2018/2/layout/IconVerticalSolidList"/>
    <dgm:cxn modelId="{E9DA2261-6677-4737-911D-DE98E871B379}" srcId="{BEB23332-2668-4A92-93BC-770012457B22}" destId="{C0FD2D3C-7262-4FE0-9FF8-02BB0DDF87D1}" srcOrd="2" destOrd="0" parTransId="{9065B83C-B678-48B5-AE63-6843B279F21E}" sibTransId="{7A66C88A-633B-46FE-9C60-664F24133909}"/>
    <dgm:cxn modelId="{42BADE6D-97C2-4149-8211-DA1CFBA12C5D}" type="presOf" srcId="{3BE4F725-80B2-42B5-8300-4E8BC29D33F4}" destId="{A9ADE444-9E9F-4FCB-9D2D-CB4CF967F7E0}" srcOrd="0" destOrd="0" presId="urn:microsoft.com/office/officeart/2018/2/layout/IconVerticalSolidList"/>
    <dgm:cxn modelId="{0A821D8A-DF95-D846-9114-81E7B08FB50B}" type="presOf" srcId="{BED8865D-0FC8-4B3D-B77B-691CB6B070D4}" destId="{D52A58ED-5E41-4DE4-ADCF-BEAC9DC6F0A8}" srcOrd="0" destOrd="0" presId="urn:microsoft.com/office/officeart/2018/2/layout/IconVerticalSolidList"/>
    <dgm:cxn modelId="{E53C898F-25CA-E144-9FA9-6ED6006370EA}" type="presOf" srcId="{BEB23332-2668-4A92-93BC-770012457B22}" destId="{62B9859A-5F9A-4130-9B06-EE1004F0C3C5}" srcOrd="0" destOrd="0" presId="urn:microsoft.com/office/officeart/2018/2/layout/IconVerticalSolidList"/>
    <dgm:cxn modelId="{373721B5-642D-42CF-ADB4-FE507535B39B}" srcId="{BEB23332-2668-4A92-93BC-770012457B22}" destId="{BED8865D-0FC8-4B3D-B77B-691CB6B070D4}" srcOrd="0" destOrd="0" parTransId="{F122877D-7A2E-42FE-8EFE-E97F0576ACC4}" sibTransId="{F45B0556-4919-4083-AFD4-4211800F655E}"/>
    <dgm:cxn modelId="{22369E33-F4C6-FF40-831D-18307DFC0B46}" type="presParOf" srcId="{62B9859A-5F9A-4130-9B06-EE1004F0C3C5}" destId="{3700C41F-BCE6-46EC-BB5F-8243AD379883}" srcOrd="0" destOrd="0" presId="urn:microsoft.com/office/officeart/2018/2/layout/IconVerticalSolidList"/>
    <dgm:cxn modelId="{DA4DA962-184D-AA4A-B62E-3908F9A1DE68}" type="presParOf" srcId="{3700C41F-BCE6-46EC-BB5F-8243AD379883}" destId="{C51377D5-CE2A-4CE1-BB94-C06E0CACFED6}" srcOrd="0" destOrd="0" presId="urn:microsoft.com/office/officeart/2018/2/layout/IconVerticalSolidList"/>
    <dgm:cxn modelId="{AD651A3F-2D81-BB4B-8999-BEDE867B08E2}" type="presParOf" srcId="{3700C41F-BCE6-46EC-BB5F-8243AD379883}" destId="{C68289E8-F9CB-4075-BAEF-6C077674DA7B}" srcOrd="1" destOrd="0" presId="urn:microsoft.com/office/officeart/2018/2/layout/IconVerticalSolidList"/>
    <dgm:cxn modelId="{D980DD54-3A86-834D-89AA-3A41AB18CF2F}" type="presParOf" srcId="{3700C41F-BCE6-46EC-BB5F-8243AD379883}" destId="{549671CF-CC9A-4FFD-9A7B-FAB805375981}" srcOrd="2" destOrd="0" presId="urn:microsoft.com/office/officeart/2018/2/layout/IconVerticalSolidList"/>
    <dgm:cxn modelId="{B5DD2FBC-5367-A04F-98E4-7CB0C2B9D65E}" type="presParOf" srcId="{3700C41F-BCE6-46EC-BB5F-8243AD379883}" destId="{D52A58ED-5E41-4DE4-ADCF-BEAC9DC6F0A8}" srcOrd="3" destOrd="0" presId="urn:microsoft.com/office/officeart/2018/2/layout/IconVerticalSolidList"/>
    <dgm:cxn modelId="{9C7C5D50-113D-0B49-ABF6-D6694B704620}" type="presParOf" srcId="{62B9859A-5F9A-4130-9B06-EE1004F0C3C5}" destId="{BADD6418-C2F4-4082-8443-4E2855267FC8}" srcOrd="1" destOrd="0" presId="urn:microsoft.com/office/officeart/2018/2/layout/IconVerticalSolidList"/>
    <dgm:cxn modelId="{0100AF47-1E66-6A45-9F32-796CBB5A2E15}" type="presParOf" srcId="{62B9859A-5F9A-4130-9B06-EE1004F0C3C5}" destId="{671E64F2-90BE-4FBC-9F05-1DBF4D1F0281}" srcOrd="2" destOrd="0" presId="urn:microsoft.com/office/officeart/2018/2/layout/IconVerticalSolidList"/>
    <dgm:cxn modelId="{088FA8F6-8714-E440-84EC-375C3BC0E01E}" type="presParOf" srcId="{671E64F2-90BE-4FBC-9F05-1DBF4D1F0281}" destId="{151B533B-7E90-403D-81AF-A4E6B3781321}" srcOrd="0" destOrd="0" presId="urn:microsoft.com/office/officeart/2018/2/layout/IconVerticalSolidList"/>
    <dgm:cxn modelId="{6D719412-161B-7A46-B392-11925154F22E}" type="presParOf" srcId="{671E64F2-90BE-4FBC-9F05-1DBF4D1F0281}" destId="{52A3614A-0410-4A8C-A954-B944FBD4682D}" srcOrd="1" destOrd="0" presId="urn:microsoft.com/office/officeart/2018/2/layout/IconVerticalSolidList"/>
    <dgm:cxn modelId="{2EC3C19D-596D-CA48-AA6B-E815181D1E3B}" type="presParOf" srcId="{671E64F2-90BE-4FBC-9F05-1DBF4D1F0281}" destId="{64519DF3-57D4-431C-ADD7-4F0BD7292FCE}" srcOrd="2" destOrd="0" presId="urn:microsoft.com/office/officeart/2018/2/layout/IconVerticalSolidList"/>
    <dgm:cxn modelId="{B64B97BD-AEFD-7F4F-88BE-37823E4CDCDB}" type="presParOf" srcId="{671E64F2-90BE-4FBC-9F05-1DBF4D1F0281}" destId="{A9ADE444-9E9F-4FCB-9D2D-CB4CF967F7E0}" srcOrd="3" destOrd="0" presId="urn:microsoft.com/office/officeart/2018/2/layout/IconVerticalSolidList"/>
    <dgm:cxn modelId="{9762C535-6C2C-084D-94EB-1ECBC963FB8B}" type="presParOf" srcId="{62B9859A-5F9A-4130-9B06-EE1004F0C3C5}" destId="{8E8BF0D0-4671-453B-9F76-77545C83D163}" srcOrd="3" destOrd="0" presId="urn:microsoft.com/office/officeart/2018/2/layout/IconVerticalSolidList"/>
    <dgm:cxn modelId="{0AF1132C-0916-DD49-ACE8-698AAA0CCB8A}" type="presParOf" srcId="{62B9859A-5F9A-4130-9B06-EE1004F0C3C5}" destId="{0ECF612A-9FC2-4ACB-B190-5E3B8DD0C87E}" srcOrd="4" destOrd="0" presId="urn:microsoft.com/office/officeart/2018/2/layout/IconVerticalSolidList"/>
    <dgm:cxn modelId="{344116B0-4F82-1F43-A52D-2378D2926D82}" type="presParOf" srcId="{0ECF612A-9FC2-4ACB-B190-5E3B8DD0C87E}" destId="{967E80E2-43A7-4C71-BA76-3C23F5FD372B}" srcOrd="0" destOrd="0" presId="urn:microsoft.com/office/officeart/2018/2/layout/IconVerticalSolidList"/>
    <dgm:cxn modelId="{55C57E5B-AB10-D548-9C2C-5F2BFA6753E9}" type="presParOf" srcId="{0ECF612A-9FC2-4ACB-B190-5E3B8DD0C87E}" destId="{C83541C9-9B07-42B0-A836-590946EA5B21}" srcOrd="1" destOrd="0" presId="urn:microsoft.com/office/officeart/2018/2/layout/IconVerticalSolidList"/>
    <dgm:cxn modelId="{2ED3BDF8-D677-564C-B57B-24E92B94AC46}" type="presParOf" srcId="{0ECF612A-9FC2-4ACB-B190-5E3B8DD0C87E}" destId="{4D70AD0C-E974-4686-80BB-2570F640AACD}" srcOrd="2" destOrd="0" presId="urn:microsoft.com/office/officeart/2018/2/layout/IconVerticalSolidList"/>
    <dgm:cxn modelId="{BFF5025F-A14A-9549-9C7D-3AA58C4CB0B3}" type="presParOf" srcId="{0ECF612A-9FC2-4ACB-B190-5E3B8DD0C87E}" destId="{3D493F4F-3AB4-43D9-8274-23A5633DDA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F81D74-143C-499B-88FC-FB604F24B51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02EB0A0-3599-4CBB-865E-E025D0E8EBC2}">
      <dgm:prSet/>
      <dgm:spPr/>
      <dgm:t>
        <a:bodyPr/>
        <a:lstStyle/>
        <a:p>
          <a:r>
            <a:rPr kumimoji="1" lang="en-US" dirty="0"/>
            <a:t>7.1 </a:t>
          </a:r>
          <a:r>
            <a:rPr kumimoji="1" lang="en-US" altLang="ja-JP" dirty="0"/>
            <a:t>Audit data binding for XBRL taxonomy</a:t>
          </a:r>
          <a:endParaRPr kumimoji="1" lang="ja-JP" altLang="en-US" dirty="0"/>
        </a:p>
      </dgm:t>
    </dgm:pt>
    <dgm:pt modelId="{F4A3CB24-14CC-42EE-A8A7-AE016EB7DDC2}" type="parTrans" cxnId="{4DD618B0-05F8-4827-92CA-8FCF9F8656D6}">
      <dgm:prSet/>
      <dgm:spPr/>
      <dgm:t>
        <a:bodyPr/>
        <a:lstStyle/>
        <a:p>
          <a:endParaRPr lang="en-US"/>
        </a:p>
      </dgm:t>
    </dgm:pt>
    <dgm:pt modelId="{E4CEC04E-AC71-4F70-8DB5-F7CBB83BD484}" type="sibTrans" cxnId="{4DD618B0-05F8-4827-92CA-8FCF9F8656D6}">
      <dgm:prSet/>
      <dgm:spPr/>
      <dgm:t>
        <a:bodyPr/>
        <a:lstStyle/>
        <a:p>
          <a:endParaRPr lang="en-US"/>
        </a:p>
      </dgm:t>
    </dgm:pt>
    <dgm:pt modelId="{ECA7E76D-C52C-4898-8D10-96DEB84C1FAB}">
      <dgm:prSet/>
      <dgm:spPr/>
      <dgm:t>
        <a:bodyPr/>
        <a:lstStyle/>
        <a:p>
          <a:r>
            <a:rPr lang="en-US" dirty="0"/>
            <a:t>Enable extension based on jurisdictional and/or agency requirements</a:t>
          </a:r>
        </a:p>
      </dgm:t>
    </dgm:pt>
    <dgm:pt modelId="{5EFDA3D6-B477-4E6D-B20C-AF555A922372}" type="parTrans" cxnId="{6A589CF2-0868-4CCD-A7CC-DB71D7E3525B}">
      <dgm:prSet/>
      <dgm:spPr/>
      <dgm:t>
        <a:bodyPr/>
        <a:lstStyle/>
        <a:p>
          <a:endParaRPr lang="en-US"/>
        </a:p>
      </dgm:t>
    </dgm:pt>
    <dgm:pt modelId="{05024391-54BA-4E4A-B31D-8480D0181C9E}" type="sibTrans" cxnId="{6A589CF2-0868-4CCD-A7CC-DB71D7E3525B}">
      <dgm:prSet/>
      <dgm:spPr/>
      <dgm:t>
        <a:bodyPr/>
        <a:lstStyle/>
        <a:p>
          <a:endParaRPr lang="en-US"/>
        </a:p>
      </dgm:t>
    </dgm:pt>
    <dgm:pt modelId="{9E6BA8D2-436C-4C5E-93D8-D6EC560555ED}">
      <dgm:prSet/>
      <dgm:spPr/>
      <dgm:t>
        <a:bodyPr/>
        <a:lstStyle/>
        <a:p>
          <a:r>
            <a:rPr lang="en-US"/>
            <a:t>Internationalization</a:t>
          </a:r>
        </a:p>
      </dgm:t>
    </dgm:pt>
    <dgm:pt modelId="{66892E38-8807-4303-8C92-BF6359F7F4E7}" type="parTrans" cxnId="{43A02B61-F8FC-46E1-8878-B2FB6CC82489}">
      <dgm:prSet/>
      <dgm:spPr/>
      <dgm:t>
        <a:bodyPr/>
        <a:lstStyle/>
        <a:p>
          <a:endParaRPr lang="en-US"/>
        </a:p>
      </dgm:t>
    </dgm:pt>
    <dgm:pt modelId="{AE9C2427-F615-4C0C-BD08-0C2C3E004E06}" type="sibTrans" cxnId="{43A02B61-F8FC-46E1-8878-B2FB6CC82489}">
      <dgm:prSet/>
      <dgm:spPr/>
      <dgm:t>
        <a:bodyPr/>
        <a:lstStyle/>
        <a:p>
          <a:endParaRPr lang="en-US"/>
        </a:p>
      </dgm:t>
    </dgm:pt>
    <dgm:pt modelId="{C10679DC-0FA2-41BE-A82E-976F889DB83B}">
      <dgm:prSet custT="1"/>
      <dgm:spPr/>
      <dgm:t>
        <a:bodyPr/>
        <a:lstStyle/>
        <a:p>
          <a:pPr>
            <a:lnSpc>
              <a:spcPct val="100000"/>
            </a:lnSpc>
            <a:spcAft>
              <a:spcPts val="0"/>
            </a:spcAft>
          </a:pPr>
          <a:r>
            <a:rPr lang="en-US" altLang="ja-JP" sz="2100" b="0" dirty="0"/>
            <a:t>7.2 Business rules</a:t>
          </a:r>
        </a:p>
        <a:p>
          <a:pPr>
            <a:lnSpc>
              <a:spcPct val="100000"/>
            </a:lnSpc>
            <a:spcAft>
              <a:spcPts val="0"/>
            </a:spcAft>
          </a:pPr>
          <a:r>
            <a:rPr lang="en-US" sz="2000" dirty="0"/>
            <a:t>Validation with formula linkbase</a:t>
          </a:r>
        </a:p>
      </dgm:t>
    </dgm:pt>
    <dgm:pt modelId="{2012C297-8920-4F65-AE5A-D338AFDE2A39}" type="parTrans" cxnId="{CA3EEC5C-C04B-4D61-8829-BAFA22F2FAED}">
      <dgm:prSet/>
      <dgm:spPr/>
      <dgm:t>
        <a:bodyPr/>
        <a:lstStyle/>
        <a:p>
          <a:endParaRPr lang="en-US"/>
        </a:p>
      </dgm:t>
    </dgm:pt>
    <dgm:pt modelId="{CEFA11EA-8BD3-4FA2-A398-7CCE2DD4E56E}" type="sibTrans" cxnId="{CA3EEC5C-C04B-4D61-8829-BAFA22F2FAED}">
      <dgm:prSet/>
      <dgm:spPr/>
      <dgm:t>
        <a:bodyPr/>
        <a:lstStyle/>
        <a:p>
          <a:endParaRPr lang="en-US"/>
        </a:p>
      </dgm:t>
    </dgm:pt>
    <dgm:pt modelId="{0296A33D-AB0B-46E6-8940-B44526948C9B}">
      <dgm:prSet/>
      <dgm:spPr/>
      <dgm:t>
        <a:bodyPr/>
        <a:lstStyle/>
        <a:p>
          <a:r>
            <a:rPr kumimoji="1" lang="en-US"/>
            <a:t>Business rules</a:t>
          </a:r>
          <a:endParaRPr lang="en-US"/>
        </a:p>
      </dgm:t>
    </dgm:pt>
    <dgm:pt modelId="{D41FED41-1015-4AFA-A6F5-94DEEF6586E2}" type="parTrans" cxnId="{2F26927D-68AA-433C-959C-2662EE88DDDE}">
      <dgm:prSet/>
      <dgm:spPr/>
      <dgm:t>
        <a:bodyPr/>
        <a:lstStyle/>
        <a:p>
          <a:endParaRPr lang="en-US"/>
        </a:p>
      </dgm:t>
    </dgm:pt>
    <dgm:pt modelId="{6BC4900F-BF17-4D99-AD11-CBFFD82E7583}" type="sibTrans" cxnId="{2F26927D-68AA-433C-959C-2662EE88DDDE}">
      <dgm:prSet/>
      <dgm:spPr/>
      <dgm:t>
        <a:bodyPr/>
        <a:lstStyle/>
        <a:p>
          <a:endParaRPr lang="en-US"/>
        </a:p>
      </dgm:t>
    </dgm:pt>
    <dgm:pt modelId="{DF0361F6-AF4A-4E02-9BFC-46DA40B72CF6}">
      <dgm:prSet/>
      <dgm:spPr/>
      <dgm:t>
        <a:bodyPr/>
        <a:lstStyle/>
        <a:p>
          <a:r>
            <a:rPr lang="en-US"/>
            <a:t>Integrity constraints</a:t>
          </a:r>
        </a:p>
      </dgm:t>
    </dgm:pt>
    <dgm:pt modelId="{7C326A2A-A2CE-4434-BEE7-EE29BF16B332}" type="parTrans" cxnId="{E300BD29-0B61-4D5C-86DC-B694A65D3846}">
      <dgm:prSet/>
      <dgm:spPr/>
      <dgm:t>
        <a:bodyPr/>
        <a:lstStyle/>
        <a:p>
          <a:endParaRPr lang="en-US"/>
        </a:p>
      </dgm:t>
    </dgm:pt>
    <dgm:pt modelId="{EF0B6505-F2C2-4554-8B6F-7D8A649E8022}" type="sibTrans" cxnId="{E300BD29-0B61-4D5C-86DC-B694A65D3846}">
      <dgm:prSet/>
      <dgm:spPr/>
      <dgm:t>
        <a:bodyPr/>
        <a:lstStyle/>
        <a:p>
          <a:endParaRPr lang="en-US"/>
        </a:p>
      </dgm:t>
    </dgm:pt>
    <dgm:pt modelId="{6A903503-CD98-4357-B019-04D422018107}">
      <dgm:prSet/>
      <dgm:spPr/>
      <dgm:t>
        <a:bodyPr/>
        <a:lstStyle/>
        <a:p>
          <a:r>
            <a:rPr kumimoji="1" lang="en-US"/>
            <a:t>data profiling report</a:t>
          </a:r>
          <a:endParaRPr lang="en-US"/>
        </a:p>
      </dgm:t>
    </dgm:pt>
    <dgm:pt modelId="{6F1B8F6E-2398-4900-B5A0-EF793252081D}" type="parTrans" cxnId="{6A17DBA1-DA78-47A2-A656-B878143B9879}">
      <dgm:prSet/>
      <dgm:spPr/>
      <dgm:t>
        <a:bodyPr/>
        <a:lstStyle/>
        <a:p>
          <a:endParaRPr lang="en-US"/>
        </a:p>
      </dgm:t>
    </dgm:pt>
    <dgm:pt modelId="{DF73FDDD-015F-4BF9-A7B6-759931FE0A8C}" type="sibTrans" cxnId="{6A17DBA1-DA78-47A2-A656-B878143B9879}">
      <dgm:prSet/>
      <dgm:spPr/>
      <dgm:t>
        <a:bodyPr/>
        <a:lstStyle/>
        <a:p>
          <a:endParaRPr lang="en-US"/>
        </a:p>
      </dgm:t>
    </dgm:pt>
    <dgm:pt modelId="{F0092951-5CC2-4830-9F12-7FB5B16BE915}">
      <dgm:prSet/>
      <dgm:spPr/>
      <dgm:t>
        <a:bodyPr/>
        <a:lstStyle/>
        <a:p>
          <a:r>
            <a:rPr kumimoji="1" lang="en-US"/>
            <a:t>data questionnaire</a:t>
          </a:r>
          <a:endParaRPr lang="en-US"/>
        </a:p>
      </dgm:t>
    </dgm:pt>
    <dgm:pt modelId="{04C90068-BFB5-4BB7-BB6C-CCC5CE304C82}" type="parTrans" cxnId="{4595E64A-1060-497E-ACAD-5676331C0A4B}">
      <dgm:prSet/>
      <dgm:spPr/>
      <dgm:t>
        <a:bodyPr/>
        <a:lstStyle/>
        <a:p>
          <a:endParaRPr lang="en-US"/>
        </a:p>
      </dgm:t>
    </dgm:pt>
    <dgm:pt modelId="{2E8A6EEF-2B8B-4216-951D-2F59A381EA3C}" type="sibTrans" cxnId="{4595E64A-1060-497E-ACAD-5676331C0A4B}">
      <dgm:prSet/>
      <dgm:spPr/>
      <dgm:t>
        <a:bodyPr/>
        <a:lstStyle/>
        <a:p>
          <a:endParaRPr lang="en-US"/>
        </a:p>
      </dgm:t>
    </dgm:pt>
    <dgm:pt modelId="{0B85B394-D5F0-49E2-A678-79297E282FF1}">
      <dgm:prSet/>
      <dgm:spPr/>
      <dgm:t>
        <a:bodyPr/>
        <a:lstStyle/>
        <a:p>
          <a:r>
            <a:rPr lang="en-US" dirty="0"/>
            <a:t>7.3 Syntax binding for </a:t>
          </a:r>
          <a:r>
            <a:rPr lang="en-US" dirty="0" err="1"/>
            <a:t>xBRL</a:t>
          </a:r>
          <a:r>
            <a:rPr lang="en-US" dirty="0"/>
            <a:t>-XML</a:t>
          </a:r>
        </a:p>
      </dgm:t>
    </dgm:pt>
    <dgm:pt modelId="{283E4548-8D5C-4F04-9096-0AFD615A8248}" type="parTrans" cxnId="{EF611FB7-F8C0-49D0-BE5B-A9121210CD0E}">
      <dgm:prSet/>
      <dgm:spPr/>
      <dgm:t>
        <a:bodyPr/>
        <a:lstStyle/>
        <a:p>
          <a:endParaRPr lang="en-US"/>
        </a:p>
      </dgm:t>
    </dgm:pt>
    <dgm:pt modelId="{474B3B6F-BA26-44EB-BAEB-4996C4D93913}" type="sibTrans" cxnId="{EF611FB7-F8C0-49D0-BE5B-A9121210CD0E}">
      <dgm:prSet/>
      <dgm:spPr/>
      <dgm:t>
        <a:bodyPr/>
        <a:lstStyle/>
        <a:p>
          <a:endParaRPr lang="en-US"/>
        </a:p>
      </dgm:t>
    </dgm:pt>
    <dgm:pt modelId="{1700B05A-8761-4626-A284-1B43CEFD2AA7}">
      <dgm:prSet/>
      <dgm:spPr/>
      <dgm:t>
        <a:bodyPr/>
        <a:lstStyle/>
        <a:p>
          <a:r>
            <a:rPr lang="en-US" dirty="0"/>
            <a:t>7.4 Syntax binding for </a:t>
          </a:r>
          <a:r>
            <a:rPr lang="en-US" dirty="0" err="1"/>
            <a:t>xBRL</a:t>
          </a:r>
          <a:r>
            <a:rPr lang="en-US" dirty="0"/>
            <a:t>-CSV</a:t>
          </a:r>
        </a:p>
      </dgm:t>
    </dgm:pt>
    <dgm:pt modelId="{EDC001A9-040C-45F3-91A0-1DBEC68E5F60}" type="parTrans" cxnId="{B5FD010B-2136-4BE4-8554-0E8B40E700C1}">
      <dgm:prSet/>
      <dgm:spPr/>
      <dgm:t>
        <a:bodyPr/>
        <a:lstStyle/>
        <a:p>
          <a:endParaRPr kumimoji="1" lang="ja-JP" altLang="en-US"/>
        </a:p>
      </dgm:t>
    </dgm:pt>
    <dgm:pt modelId="{011CCCE4-BBFD-4BB2-BDFF-1048678DBF26}" type="sibTrans" cxnId="{B5FD010B-2136-4BE4-8554-0E8B40E700C1}">
      <dgm:prSet/>
      <dgm:spPr/>
      <dgm:t>
        <a:bodyPr/>
        <a:lstStyle/>
        <a:p>
          <a:endParaRPr kumimoji="1" lang="ja-JP" altLang="en-US"/>
        </a:p>
      </dgm:t>
    </dgm:pt>
    <dgm:pt modelId="{B76B8D8F-DEE7-2946-8FA2-233BACD0D27D}" type="pres">
      <dgm:prSet presAssocID="{0AF81D74-143C-499B-88FC-FB604F24B51E}" presName="linear" presStyleCnt="0">
        <dgm:presLayoutVars>
          <dgm:dir/>
          <dgm:animLvl val="lvl"/>
          <dgm:resizeHandles val="exact"/>
        </dgm:presLayoutVars>
      </dgm:prSet>
      <dgm:spPr/>
    </dgm:pt>
    <dgm:pt modelId="{C4F15A39-170F-F34C-9267-A476AF0BF59C}" type="pres">
      <dgm:prSet presAssocID="{C02EB0A0-3599-4CBB-865E-E025D0E8EBC2}" presName="parentLin" presStyleCnt="0"/>
      <dgm:spPr/>
    </dgm:pt>
    <dgm:pt modelId="{D436EDE9-9835-8246-94D8-ADDF4C09B44A}" type="pres">
      <dgm:prSet presAssocID="{C02EB0A0-3599-4CBB-865E-E025D0E8EBC2}" presName="parentLeftMargin" presStyleLbl="node1" presStyleIdx="0" presStyleCnt="4"/>
      <dgm:spPr/>
    </dgm:pt>
    <dgm:pt modelId="{804702FF-DAC8-0D41-AB45-2383C0822984}" type="pres">
      <dgm:prSet presAssocID="{C02EB0A0-3599-4CBB-865E-E025D0E8EBC2}" presName="parentText" presStyleLbl="node1" presStyleIdx="0" presStyleCnt="4">
        <dgm:presLayoutVars>
          <dgm:chMax val="0"/>
          <dgm:bulletEnabled val="1"/>
        </dgm:presLayoutVars>
      </dgm:prSet>
      <dgm:spPr/>
    </dgm:pt>
    <dgm:pt modelId="{7DC5F456-67AE-014F-BD64-FD420FD12380}" type="pres">
      <dgm:prSet presAssocID="{C02EB0A0-3599-4CBB-865E-E025D0E8EBC2}" presName="negativeSpace" presStyleCnt="0"/>
      <dgm:spPr/>
    </dgm:pt>
    <dgm:pt modelId="{F4BA2118-2837-984B-9A72-05A52484A625}" type="pres">
      <dgm:prSet presAssocID="{C02EB0A0-3599-4CBB-865E-E025D0E8EBC2}" presName="childText" presStyleLbl="conFgAcc1" presStyleIdx="0" presStyleCnt="4" custLinFactNeighborX="-442">
        <dgm:presLayoutVars>
          <dgm:bulletEnabled val="1"/>
        </dgm:presLayoutVars>
      </dgm:prSet>
      <dgm:spPr/>
    </dgm:pt>
    <dgm:pt modelId="{CF3D017C-A5A4-F741-BAA7-DD363F4FB930}" type="pres">
      <dgm:prSet presAssocID="{E4CEC04E-AC71-4F70-8DB5-F7CBB83BD484}" presName="spaceBetweenRectangles" presStyleCnt="0"/>
      <dgm:spPr/>
    </dgm:pt>
    <dgm:pt modelId="{1491CF34-B86D-AC49-8EFB-B3E5F006C85F}" type="pres">
      <dgm:prSet presAssocID="{C10679DC-0FA2-41BE-A82E-976F889DB83B}" presName="parentLin" presStyleCnt="0"/>
      <dgm:spPr/>
    </dgm:pt>
    <dgm:pt modelId="{D97CE2AD-74E7-2148-9630-AF5D26A8FF0B}" type="pres">
      <dgm:prSet presAssocID="{C10679DC-0FA2-41BE-A82E-976F889DB83B}" presName="parentLeftMargin" presStyleLbl="node1" presStyleIdx="0" presStyleCnt="4"/>
      <dgm:spPr/>
    </dgm:pt>
    <dgm:pt modelId="{3544F899-28CD-4C4E-B35A-5918379B38B6}" type="pres">
      <dgm:prSet presAssocID="{C10679DC-0FA2-41BE-A82E-976F889DB83B}" presName="parentText" presStyleLbl="node1" presStyleIdx="1" presStyleCnt="4">
        <dgm:presLayoutVars>
          <dgm:chMax val="0"/>
          <dgm:bulletEnabled val="1"/>
        </dgm:presLayoutVars>
      </dgm:prSet>
      <dgm:spPr/>
    </dgm:pt>
    <dgm:pt modelId="{773DB00F-5443-4141-91D9-247A1B01B745}" type="pres">
      <dgm:prSet presAssocID="{C10679DC-0FA2-41BE-A82E-976F889DB83B}" presName="negativeSpace" presStyleCnt="0"/>
      <dgm:spPr/>
    </dgm:pt>
    <dgm:pt modelId="{3EB8E670-8DD2-2045-BE27-4AA822354F64}" type="pres">
      <dgm:prSet presAssocID="{C10679DC-0FA2-41BE-A82E-976F889DB83B}" presName="childText" presStyleLbl="conFgAcc1" presStyleIdx="1" presStyleCnt="4">
        <dgm:presLayoutVars>
          <dgm:bulletEnabled val="1"/>
        </dgm:presLayoutVars>
      </dgm:prSet>
      <dgm:spPr/>
    </dgm:pt>
    <dgm:pt modelId="{F3398163-3590-134E-B805-751FA82C20E6}" type="pres">
      <dgm:prSet presAssocID="{CEFA11EA-8BD3-4FA2-A398-7CCE2DD4E56E}" presName="spaceBetweenRectangles" presStyleCnt="0"/>
      <dgm:spPr/>
    </dgm:pt>
    <dgm:pt modelId="{BD3C4EB9-21D3-2E41-B541-E0F33057984B}" type="pres">
      <dgm:prSet presAssocID="{0B85B394-D5F0-49E2-A678-79297E282FF1}" presName="parentLin" presStyleCnt="0"/>
      <dgm:spPr/>
    </dgm:pt>
    <dgm:pt modelId="{642E4D7C-19F2-9440-908D-10CAA581B04A}" type="pres">
      <dgm:prSet presAssocID="{0B85B394-D5F0-49E2-A678-79297E282FF1}" presName="parentLeftMargin" presStyleLbl="node1" presStyleIdx="1" presStyleCnt="4"/>
      <dgm:spPr/>
    </dgm:pt>
    <dgm:pt modelId="{B3E96583-0D71-A345-888F-69A0A463A809}" type="pres">
      <dgm:prSet presAssocID="{0B85B394-D5F0-49E2-A678-79297E282FF1}" presName="parentText" presStyleLbl="node1" presStyleIdx="2" presStyleCnt="4">
        <dgm:presLayoutVars>
          <dgm:chMax val="0"/>
          <dgm:bulletEnabled val="1"/>
        </dgm:presLayoutVars>
      </dgm:prSet>
      <dgm:spPr/>
    </dgm:pt>
    <dgm:pt modelId="{F0D7E4BD-D822-5A42-BCC2-46E7776D8037}" type="pres">
      <dgm:prSet presAssocID="{0B85B394-D5F0-49E2-A678-79297E282FF1}" presName="negativeSpace" presStyleCnt="0"/>
      <dgm:spPr/>
    </dgm:pt>
    <dgm:pt modelId="{7A49170C-1127-0242-BD74-6B913B6545A3}" type="pres">
      <dgm:prSet presAssocID="{0B85B394-D5F0-49E2-A678-79297E282FF1}" presName="childText" presStyleLbl="conFgAcc1" presStyleIdx="2" presStyleCnt="4">
        <dgm:presLayoutVars>
          <dgm:bulletEnabled val="1"/>
        </dgm:presLayoutVars>
      </dgm:prSet>
      <dgm:spPr/>
    </dgm:pt>
    <dgm:pt modelId="{6465573E-07BB-4310-8D1D-539BCA6543D2}" type="pres">
      <dgm:prSet presAssocID="{474B3B6F-BA26-44EB-BAEB-4996C4D93913}" presName="spaceBetweenRectangles" presStyleCnt="0"/>
      <dgm:spPr/>
    </dgm:pt>
    <dgm:pt modelId="{DA69058A-DD91-4382-BDA7-B0ED48DA7EF1}" type="pres">
      <dgm:prSet presAssocID="{1700B05A-8761-4626-A284-1B43CEFD2AA7}" presName="parentLin" presStyleCnt="0"/>
      <dgm:spPr/>
    </dgm:pt>
    <dgm:pt modelId="{B2A8EA65-F310-4162-9C49-E3A138B3255A}" type="pres">
      <dgm:prSet presAssocID="{1700B05A-8761-4626-A284-1B43CEFD2AA7}" presName="parentLeftMargin" presStyleLbl="node1" presStyleIdx="2" presStyleCnt="4"/>
      <dgm:spPr/>
    </dgm:pt>
    <dgm:pt modelId="{0880235E-66B7-4CBB-B43E-CEE42C2265BD}" type="pres">
      <dgm:prSet presAssocID="{1700B05A-8761-4626-A284-1B43CEFD2AA7}" presName="parentText" presStyleLbl="node1" presStyleIdx="3" presStyleCnt="4">
        <dgm:presLayoutVars>
          <dgm:chMax val="0"/>
          <dgm:bulletEnabled val="1"/>
        </dgm:presLayoutVars>
      </dgm:prSet>
      <dgm:spPr/>
    </dgm:pt>
    <dgm:pt modelId="{E15F8652-E13B-4690-954A-AA00B3EAACD4}" type="pres">
      <dgm:prSet presAssocID="{1700B05A-8761-4626-A284-1B43CEFD2AA7}" presName="negativeSpace" presStyleCnt="0"/>
      <dgm:spPr/>
    </dgm:pt>
    <dgm:pt modelId="{CEFB7BC2-600F-4BAA-BCA4-B1CCBD33B10A}" type="pres">
      <dgm:prSet presAssocID="{1700B05A-8761-4626-A284-1B43CEFD2AA7}" presName="childText" presStyleLbl="conFgAcc1" presStyleIdx="3" presStyleCnt="4">
        <dgm:presLayoutVars>
          <dgm:bulletEnabled val="1"/>
        </dgm:presLayoutVars>
      </dgm:prSet>
      <dgm:spPr/>
    </dgm:pt>
  </dgm:ptLst>
  <dgm:cxnLst>
    <dgm:cxn modelId="{B5FD010B-2136-4BE4-8554-0E8B40E700C1}" srcId="{0AF81D74-143C-499B-88FC-FB604F24B51E}" destId="{1700B05A-8761-4626-A284-1B43CEFD2AA7}" srcOrd="3" destOrd="0" parTransId="{EDC001A9-040C-45F3-91A0-1DBEC68E5F60}" sibTransId="{011CCCE4-BBFD-4BB2-BDFF-1048678DBF26}"/>
    <dgm:cxn modelId="{90383E0F-DA45-0E44-B2B5-4DC289BC7AF9}" type="presOf" srcId="{C10679DC-0FA2-41BE-A82E-976F889DB83B}" destId="{D97CE2AD-74E7-2148-9630-AF5D26A8FF0B}" srcOrd="0" destOrd="0" presId="urn:microsoft.com/office/officeart/2005/8/layout/list1"/>
    <dgm:cxn modelId="{E300BD29-0B61-4D5C-86DC-B694A65D3846}" srcId="{C10679DC-0FA2-41BE-A82E-976F889DB83B}" destId="{DF0361F6-AF4A-4E02-9BFC-46DA40B72CF6}" srcOrd="1" destOrd="0" parTransId="{7C326A2A-A2CE-4434-BEE7-EE29BF16B332}" sibTransId="{EF0B6505-F2C2-4554-8B6F-7D8A649E8022}"/>
    <dgm:cxn modelId="{C1EF2F2B-FD02-4CA2-96A0-39F642D7103E}" type="presOf" srcId="{1700B05A-8761-4626-A284-1B43CEFD2AA7}" destId="{B2A8EA65-F310-4162-9C49-E3A138B3255A}" srcOrd="0" destOrd="0" presId="urn:microsoft.com/office/officeart/2005/8/layout/list1"/>
    <dgm:cxn modelId="{4595E64A-1060-497E-ACAD-5676331C0A4B}" srcId="{C10679DC-0FA2-41BE-A82E-976F889DB83B}" destId="{F0092951-5CC2-4830-9F12-7FB5B16BE915}" srcOrd="3" destOrd="0" parTransId="{04C90068-BFB5-4BB7-BB6C-CCC5CE304C82}" sibTransId="{2E8A6EEF-2B8B-4216-951D-2F59A381EA3C}"/>
    <dgm:cxn modelId="{354B6A59-ABA8-BE41-8CC8-262D5B89B2CB}" type="presOf" srcId="{0296A33D-AB0B-46E6-8940-B44526948C9B}" destId="{3EB8E670-8DD2-2045-BE27-4AA822354F64}" srcOrd="0" destOrd="0" presId="urn:microsoft.com/office/officeart/2005/8/layout/list1"/>
    <dgm:cxn modelId="{8C6ADC5B-9308-B34C-9CCD-558268810390}" type="presOf" srcId="{C02EB0A0-3599-4CBB-865E-E025D0E8EBC2}" destId="{D436EDE9-9835-8246-94D8-ADDF4C09B44A}" srcOrd="0" destOrd="0" presId="urn:microsoft.com/office/officeart/2005/8/layout/list1"/>
    <dgm:cxn modelId="{CA3EEC5C-C04B-4D61-8829-BAFA22F2FAED}" srcId="{0AF81D74-143C-499B-88FC-FB604F24B51E}" destId="{C10679DC-0FA2-41BE-A82E-976F889DB83B}" srcOrd="1" destOrd="0" parTransId="{2012C297-8920-4F65-AE5A-D338AFDE2A39}" sibTransId="{CEFA11EA-8BD3-4FA2-A398-7CCE2DD4E56E}"/>
    <dgm:cxn modelId="{43A02B61-F8FC-46E1-8878-B2FB6CC82489}" srcId="{C02EB0A0-3599-4CBB-865E-E025D0E8EBC2}" destId="{9E6BA8D2-436C-4C5E-93D8-D6EC560555ED}" srcOrd="1" destOrd="0" parTransId="{66892E38-8807-4303-8C92-BF6359F7F4E7}" sibTransId="{AE9C2427-F615-4C0C-BD08-0C2C3E004E06}"/>
    <dgm:cxn modelId="{99059169-64AD-7C44-956A-BEFD43C14F40}" type="presOf" srcId="{0B85B394-D5F0-49E2-A678-79297E282FF1}" destId="{642E4D7C-19F2-9440-908D-10CAA581B04A}" srcOrd="0" destOrd="0" presId="urn:microsoft.com/office/officeart/2005/8/layout/list1"/>
    <dgm:cxn modelId="{6AFF9A6D-AF69-4A5C-B9FD-1DAE7022D39D}" type="presOf" srcId="{1700B05A-8761-4626-A284-1B43CEFD2AA7}" destId="{0880235E-66B7-4CBB-B43E-CEE42C2265BD}" srcOrd="1" destOrd="0" presId="urn:microsoft.com/office/officeart/2005/8/layout/list1"/>
    <dgm:cxn modelId="{1E640F74-F112-B044-A12B-2EC126F02B24}" type="presOf" srcId="{C10679DC-0FA2-41BE-A82E-976F889DB83B}" destId="{3544F899-28CD-4C4E-B35A-5918379B38B6}" srcOrd="1" destOrd="0" presId="urn:microsoft.com/office/officeart/2005/8/layout/list1"/>
    <dgm:cxn modelId="{2F26927D-68AA-433C-959C-2662EE88DDDE}" srcId="{C10679DC-0FA2-41BE-A82E-976F889DB83B}" destId="{0296A33D-AB0B-46E6-8940-B44526948C9B}" srcOrd="0" destOrd="0" parTransId="{D41FED41-1015-4AFA-A6F5-94DEEF6586E2}" sibTransId="{6BC4900F-BF17-4D99-AD11-CBFFD82E7583}"/>
    <dgm:cxn modelId="{301F277E-6DBA-A141-B4E4-211807EEB6D9}" type="presOf" srcId="{0AF81D74-143C-499B-88FC-FB604F24B51E}" destId="{B76B8D8F-DEE7-2946-8FA2-233BACD0D27D}" srcOrd="0" destOrd="0" presId="urn:microsoft.com/office/officeart/2005/8/layout/list1"/>
    <dgm:cxn modelId="{EE44AE8C-9744-6840-916F-76595D4A70BC}" type="presOf" srcId="{6A903503-CD98-4357-B019-04D422018107}" destId="{3EB8E670-8DD2-2045-BE27-4AA822354F64}" srcOrd="0" destOrd="2" presId="urn:microsoft.com/office/officeart/2005/8/layout/list1"/>
    <dgm:cxn modelId="{7AA9C98D-20EE-2345-9D55-8AD5C54F161F}" type="presOf" srcId="{ECA7E76D-C52C-4898-8D10-96DEB84C1FAB}" destId="{F4BA2118-2837-984B-9A72-05A52484A625}" srcOrd="0" destOrd="0" presId="urn:microsoft.com/office/officeart/2005/8/layout/list1"/>
    <dgm:cxn modelId="{6A17DBA1-DA78-47A2-A656-B878143B9879}" srcId="{C10679DC-0FA2-41BE-A82E-976F889DB83B}" destId="{6A903503-CD98-4357-B019-04D422018107}" srcOrd="2" destOrd="0" parTransId="{6F1B8F6E-2398-4900-B5A0-EF793252081D}" sibTransId="{DF73FDDD-015F-4BF9-A7B6-759931FE0A8C}"/>
    <dgm:cxn modelId="{A242ACA9-8E2B-594D-8090-2142F9CEB927}" type="presOf" srcId="{0B85B394-D5F0-49E2-A678-79297E282FF1}" destId="{B3E96583-0D71-A345-888F-69A0A463A809}" srcOrd="1" destOrd="0" presId="urn:microsoft.com/office/officeart/2005/8/layout/list1"/>
    <dgm:cxn modelId="{84E626AC-175D-9D44-B656-BACEA53ABED2}" type="presOf" srcId="{9E6BA8D2-436C-4C5E-93D8-D6EC560555ED}" destId="{F4BA2118-2837-984B-9A72-05A52484A625}" srcOrd="0" destOrd="1" presId="urn:microsoft.com/office/officeart/2005/8/layout/list1"/>
    <dgm:cxn modelId="{4DD618B0-05F8-4827-92CA-8FCF9F8656D6}" srcId="{0AF81D74-143C-499B-88FC-FB604F24B51E}" destId="{C02EB0A0-3599-4CBB-865E-E025D0E8EBC2}" srcOrd="0" destOrd="0" parTransId="{F4A3CB24-14CC-42EE-A8A7-AE016EB7DDC2}" sibTransId="{E4CEC04E-AC71-4F70-8DB5-F7CBB83BD484}"/>
    <dgm:cxn modelId="{28EF2EB0-90D8-F144-B533-CB0F75FADFDB}" type="presOf" srcId="{C02EB0A0-3599-4CBB-865E-E025D0E8EBC2}" destId="{804702FF-DAC8-0D41-AB45-2383C0822984}" srcOrd="1" destOrd="0" presId="urn:microsoft.com/office/officeart/2005/8/layout/list1"/>
    <dgm:cxn modelId="{EF611FB7-F8C0-49D0-BE5B-A9121210CD0E}" srcId="{0AF81D74-143C-499B-88FC-FB604F24B51E}" destId="{0B85B394-D5F0-49E2-A678-79297E282FF1}" srcOrd="2" destOrd="0" parTransId="{283E4548-8D5C-4F04-9096-0AFD615A8248}" sibTransId="{474B3B6F-BA26-44EB-BAEB-4996C4D93913}"/>
    <dgm:cxn modelId="{6F1B1EC2-F3F4-F24C-9BEC-15E5AEB2D6FC}" type="presOf" srcId="{DF0361F6-AF4A-4E02-9BFC-46DA40B72CF6}" destId="{3EB8E670-8DD2-2045-BE27-4AA822354F64}" srcOrd="0" destOrd="1" presId="urn:microsoft.com/office/officeart/2005/8/layout/list1"/>
    <dgm:cxn modelId="{EE1CCBF0-3CA9-9145-84B2-10C266765513}" type="presOf" srcId="{F0092951-5CC2-4830-9F12-7FB5B16BE915}" destId="{3EB8E670-8DD2-2045-BE27-4AA822354F64}" srcOrd="0" destOrd="3" presId="urn:microsoft.com/office/officeart/2005/8/layout/list1"/>
    <dgm:cxn modelId="{6A589CF2-0868-4CCD-A7CC-DB71D7E3525B}" srcId="{C02EB0A0-3599-4CBB-865E-E025D0E8EBC2}" destId="{ECA7E76D-C52C-4898-8D10-96DEB84C1FAB}" srcOrd="0" destOrd="0" parTransId="{5EFDA3D6-B477-4E6D-B20C-AF555A922372}" sibTransId="{05024391-54BA-4E4A-B31D-8480D0181C9E}"/>
    <dgm:cxn modelId="{1CF4A0AA-44B5-6749-91E8-D7E7083ADF3C}" type="presParOf" srcId="{B76B8D8F-DEE7-2946-8FA2-233BACD0D27D}" destId="{C4F15A39-170F-F34C-9267-A476AF0BF59C}" srcOrd="0" destOrd="0" presId="urn:microsoft.com/office/officeart/2005/8/layout/list1"/>
    <dgm:cxn modelId="{95787CF7-4CE8-0545-9CA4-4CC6433867C9}" type="presParOf" srcId="{C4F15A39-170F-F34C-9267-A476AF0BF59C}" destId="{D436EDE9-9835-8246-94D8-ADDF4C09B44A}" srcOrd="0" destOrd="0" presId="urn:microsoft.com/office/officeart/2005/8/layout/list1"/>
    <dgm:cxn modelId="{7B2F36E0-6705-B842-950D-497F57AEB4C9}" type="presParOf" srcId="{C4F15A39-170F-F34C-9267-A476AF0BF59C}" destId="{804702FF-DAC8-0D41-AB45-2383C0822984}" srcOrd="1" destOrd="0" presId="urn:microsoft.com/office/officeart/2005/8/layout/list1"/>
    <dgm:cxn modelId="{0EB426DD-5C80-B744-85E5-E536A1CA605A}" type="presParOf" srcId="{B76B8D8F-DEE7-2946-8FA2-233BACD0D27D}" destId="{7DC5F456-67AE-014F-BD64-FD420FD12380}" srcOrd="1" destOrd="0" presId="urn:microsoft.com/office/officeart/2005/8/layout/list1"/>
    <dgm:cxn modelId="{4B757F36-5C1D-2B4D-8FF0-ADC2F1EA4C89}" type="presParOf" srcId="{B76B8D8F-DEE7-2946-8FA2-233BACD0D27D}" destId="{F4BA2118-2837-984B-9A72-05A52484A625}" srcOrd="2" destOrd="0" presId="urn:microsoft.com/office/officeart/2005/8/layout/list1"/>
    <dgm:cxn modelId="{618486E7-31B8-0746-ACA5-57F34C0128E4}" type="presParOf" srcId="{B76B8D8F-DEE7-2946-8FA2-233BACD0D27D}" destId="{CF3D017C-A5A4-F741-BAA7-DD363F4FB930}" srcOrd="3" destOrd="0" presId="urn:microsoft.com/office/officeart/2005/8/layout/list1"/>
    <dgm:cxn modelId="{FF793DB1-7B18-6A47-B918-4E02F884AB7D}" type="presParOf" srcId="{B76B8D8F-DEE7-2946-8FA2-233BACD0D27D}" destId="{1491CF34-B86D-AC49-8EFB-B3E5F006C85F}" srcOrd="4" destOrd="0" presId="urn:microsoft.com/office/officeart/2005/8/layout/list1"/>
    <dgm:cxn modelId="{FC0874CA-3E4A-064C-A703-46FF29BBCCAC}" type="presParOf" srcId="{1491CF34-B86D-AC49-8EFB-B3E5F006C85F}" destId="{D97CE2AD-74E7-2148-9630-AF5D26A8FF0B}" srcOrd="0" destOrd="0" presId="urn:microsoft.com/office/officeart/2005/8/layout/list1"/>
    <dgm:cxn modelId="{E624D18C-E436-274B-A016-EC669A5B04ED}" type="presParOf" srcId="{1491CF34-B86D-AC49-8EFB-B3E5F006C85F}" destId="{3544F899-28CD-4C4E-B35A-5918379B38B6}" srcOrd="1" destOrd="0" presId="urn:microsoft.com/office/officeart/2005/8/layout/list1"/>
    <dgm:cxn modelId="{8F7EFAF9-38E7-5044-959B-EABD942DDE9C}" type="presParOf" srcId="{B76B8D8F-DEE7-2946-8FA2-233BACD0D27D}" destId="{773DB00F-5443-4141-91D9-247A1B01B745}" srcOrd="5" destOrd="0" presId="urn:microsoft.com/office/officeart/2005/8/layout/list1"/>
    <dgm:cxn modelId="{E7812767-19B2-F941-A581-255551843A9F}" type="presParOf" srcId="{B76B8D8F-DEE7-2946-8FA2-233BACD0D27D}" destId="{3EB8E670-8DD2-2045-BE27-4AA822354F64}" srcOrd="6" destOrd="0" presId="urn:microsoft.com/office/officeart/2005/8/layout/list1"/>
    <dgm:cxn modelId="{657DC744-28A8-CF46-BFD3-4DF84FB632C8}" type="presParOf" srcId="{B76B8D8F-DEE7-2946-8FA2-233BACD0D27D}" destId="{F3398163-3590-134E-B805-751FA82C20E6}" srcOrd="7" destOrd="0" presId="urn:microsoft.com/office/officeart/2005/8/layout/list1"/>
    <dgm:cxn modelId="{C169E47F-FAD4-BE46-B39B-AA1A134E9F96}" type="presParOf" srcId="{B76B8D8F-DEE7-2946-8FA2-233BACD0D27D}" destId="{BD3C4EB9-21D3-2E41-B541-E0F33057984B}" srcOrd="8" destOrd="0" presId="urn:microsoft.com/office/officeart/2005/8/layout/list1"/>
    <dgm:cxn modelId="{C1EECC9F-C2B8-8341-B80F-44E7E8358803}" type="presParOf" srcId="{BD3C4EB9-21D3-2E41-B541-E0F33057984B}" destId="{642E4D7C-19F2-9440-908D-10CAA581B04A}" srcOrd="0" destOrd="0" presId="urn:microsoft.com/office/officeart/2005/8/layout/list1"/>
    <dgm:cxn modelId="{34399A12-53A7-FA45-921F-E90CF942E6F5}" type="presParOf" srcId="{BD3C4EB9-21D3-2E41-B541-E0F33057984B}" destId="{B3E96583-0D71-A345-888F-69A0A463A809}" srcOrd="1" destOrd="0" presId="urn:microsoft.com/office/officeart/2005/8/layout/list1"/>
    <dgm:cxn modelId="{AA92DD59-8DC9-D840-A83B-11ADF503EE01}" type="presParOf" srcId="{B76B8D8F-DEE7-2946-8FA2-233BACD0D27D}" destId="{F0D7E4BD-D822-5A42-BCC2-46E7776D8037}" srcOrd="9" destOrd="0" presId="urn:microsoft.com/office/officeart/2005/8/layout/list1"/>
    <dgm:cxn modelId="{9B15C2E0-7746-BE46-99F9-F63368EBE969}" type="presParOf" srcId="{B76B8D8F-DEE7-2946-8FA2-233BACD0D27D}" destId="{7A49170C-1127-0242-BD74-6B913B6545A3}" srcOrd="10" destOrd="0" presId="urn:microsoft.com/office/officeart/2005/8/layout/list1"/>
    <dgm:cxn modelId="{612FAD30-9B74-4AE4-9505-985181D4A4B2}" type="presParOf" srcId="{B76B8D8F-DEE7-2946-8FA2-233BACD0D27D}" destId="{6465573E-07BB-4310-8D1D-539BCA6543D2}" srcOrd="11" destOrd="0" presId="urn:microsoft.com/office/officeart/2005/8/layout/list1"/>
    <dgm:cxn modelId="{27B5B633-3B13-462D-BC64-CDA2C4433659}" type="presParOf" srcId="{B76B8D8F-DEE7-2946-8FA2-233BACD0D27D}" destId="{DA69058A-DD91-4382-BDA7-B0ED48DA7EF1}" srcOrd="12" destOrd="0" presId="urn:microsoft.com/office/officeart/2005/8/layout/list1"/>
    <dgm:cxn modelId="{7B30742B-7331-4F53-BABE-60175DE47F4F}" type="presParOf" srcId="{DA69058A-DD91-4382-BDA7-B0ED48DA7EF1}" destId="{B2A8EA65-F310-4162-9C49-E3A138B3255A}" srcOrd="0" destOrd="0" presId="urn:microsoft.com/office/officeart/2005/8/layout/list1"/>
    <dgm:cxn modelId="{616FAE41-D211-406C-8A5F-BEED72AD0D75}" type="presParOf" srcId="{DA69058A-DD91-4382-BDA7-B0ED48DA7EF1}" destId="{0880235E-66B7-4CBB-B43E-CEE42C2265BD}" srcOrd="1" destOrd="0" presId="urn:microsoft.com/office/officeart/2005/8/layout/list1"/>
    <dgm:cxn modelId="{3134587D-E0FD-4362-A912-BDD3ADC5DEB9}" type="presParOf" srcId="{B76B8D8F-DEE7-2946-8FA2-233BACD0D27D}" destId="{E15F8652-E13B-4690-954A-AA00B3EAACD4}" srcOrd="13" destOrd="0" presId="urn:microsoft.com/office/officeart/2005/8/layout/list1"/>
    <dgm:cxn modelId="{5548FA60-FB5A-4F98-8E99-DA61DA1E6E54}" type="presParOf" srcId="{B76B8D8F-DEE7-2946-8FA2-233BACD0D27D}" destId="{CEFB7BC2-600F-4BAA-BCA4-B1CCBD33B10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CAA5D-6069-2549-A2AB-BA6251DCF199}">
      <dsp:nvSpPr>
        <dsp:cNvPr id="0" name=""/>
        <dsp:cNvSpPr/>
      </dsp:nvSpPr>
      <dsp:spPr>
        <a:xfrm>
          <a:off x="0" y="9242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ja-JP" sz="2700" kern="1200" dirty="0"/>
            <a:t>1. Parties involved and their roles and relationships</a:t>
          </a:r>
          <a:endParaRPr kumimoji="1" lang="ja-JP" altLang="en-US" sz="2700" kern="1200" dirty="0"/>
        </a:p>
      </dsp:txBody>
      <dsp:txXfrm>
        <a:off x="31613" y="124038"/>
        <a:ext cx="7569622" cy="584369"/>
      </dsp:txXfrm>
    </dsp:sp>
    <dsp:sp modelId="{B6C74B57-96C1-1949-8A83-905533F7CCD5}">
      <dsp:nvSpPr>
        <dsp:cNvPr id="0" name=""/>
        <dsp:cNvSpPr/>
      </dsp:nvSpPr>
      <dsp:spPr>
        <a:xfrm>
          <a:off x="0" y="817780"/>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2. Employee roles and user activities</a:t>
          </a:r>
          <a:endParaRPr kumimoji="1" lang="ja-JP" altLang="en-US" sz="2700" kern="1200" dirty="0"/>
        </a:p>
      </dsp:txBody>
      <dsp:txXfrm>
        <a:off x="31613" y="849393"/>
        <a:ext cx="7569622" cy="584369"/>
      </dsp:txXfrm>
    </dsp:sp>
    <dsp:sp modelId="{8AE86A87-E339-3D4B-98B7-1B5E008397EE}">
      <dsp:nvSpPr>
        <dsp:cNvPr id="0" name=""/>
        <dsp:cNvSpPr/>
      </dsp:nvSpPr>
      <dsp:spPr>
        <a:xfrm>
          <a:off x="0" y="154313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3. Business processes</a:t>
          </a:r>
          <a:endParaRPr kumimoji="1" lang="ja-JP" altLang="en-US" sz="2700" kern="1200" dirty="0"/>
        </a:p>
      </dsp:txBody>
      <dsp:txXfrm>
        <a:off x="31613" y="1574748"/>
        <a:ext cx="7569622" cy="584369"/>
      </dsp:txXfrm>
    </dsp:sp>
    <dsp:sp modelId="{DE2B9C1A-BE93-BB4C-9F4C-3E6E1AAE6339}">
      <dsp:nvSpPr>
        <dsp:cNvPr id="0" name=""/>
        <dsp:cNvSpPr/>
      </dsp:nvSpPr>
      <dsp:spPr>
        <a:xfrm>
          <a:off x="0" y="2268490"/>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4. Business controls and audit trails</a:t>
          </a:r>
          <a:endParaRPr kumimoji="1" lang="ja-JP" altLang="en-US" sz="2700" kern="1200" dirty="0"/>
        </a:p>
      </dsp:txBody>
      <dsp:txXfrm>
        <a:off x="31613" y="2300103"/>
        <a:ext cx="7569622" cy="584369"/>
      </dsp:txXfrm>
    </dsp:sp>
    <dsp:sp modelId="{7CC92B65-FF47-EB40-9332-685B6003BB8C}">
      <dsp:nvSpPr>
        <dsp:cNvPr id="0" name=""/>
        <dsp:cNvSpPr/>
      </dsp:nvSpPr>
      <dsp:spPr>
        <a:xfrm>
          <a:off x="0" y="299384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5. Semantic data modeling</a:t>
          </a:r>
          <a:endParaRPr kumimoji="1" lang="ja-JP" altLang="en-US" sz="2700" kern="1200"/>
        </a:p>
      </dsp:txBody>
      <dsp:txXfrm>
        <a:off x="31613" y="3025458"/>
        <a:ext cx="7569622" cy="584369"/>
      </dsp:txXfrm>
    </dsp:sp>
    <dsp:sp modelId="{7A7C8800-478E-B341-84FA-1701BB47F0D3}">
      <dsp:nvSpPr>
        <dsp:cNvPr id="0" name=""/>
        <dsp:cNvSpPr/>
      </dsp:nvSpPr>
      <dsp:spPr>
        <a:xfrm>
          <a:off x="0" y="3719200"/>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6. Business rules</a:t>
          </a:r>
          <a:endParaRPr kumimoji="1" lang="ja-JP" altLang="en-US" sz="2700" kern="1200"/>
        </a:p>
      </dsp:txBody>
      <dsp:txXfrm>
        <a:off x="31613" y="3750813"/>
        <a:ext cx="7569622" cy="584369"/>
      </dsp:txXfrm>
    </dsp:sp>
    <dsp:sp modelId="{BDDE3871-50BF-254D-843E-71C259DC748C}">
      <dsp:nvSpPr>
        <dsp:cNvPr id="0" name=""/>
        <dsp:cNvSpPr/>
      </dsp:nvSpPr>
      <dsp:spPr>
        <a:xfrm>
          <a:off x="0" y="4444555"/>
          <a:ext cx="7632848" cy="64759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1" lang="en-US" altLang="en-US" sz="2700" kern="1200" dirty="0"/>
            <a:t>7. Syntax binding for XBRL</a:t>
          </a:r>
          <a:endParaRPr kumimoji="1" lang="ja-JP" altLang="en-US" sz="2700" kern="1200"/>
        </a:p>
      </dsp:txBody>
      <dsp:txXfrm>
        <a:off x="31613" y="4476168"/>
        <a:ext cx="7569622"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377D5-CE2A-4CE1-BB94-C06E0CACFED6}">
      <dsp:nvSpPr>
        <dsp:cNvPr id="0" name=""/>
        <dsp:cNvSpPr/>
      </dsp:nvSpPr>
      <dsp:spPr>
        <a:xfrm>
          <a:off x="0" y="606"/>
          <a:ext cx="7992888" cy="1419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289E8-F9CB-4075-BAEF-6C077674DA7B}">
      <dsp:nvSpPr>
        <dsp:cNvPr id="0" name=""/>
        <dsp:cNvSpPr/>
      </dsp:nvSpPr>
      <dsp:spPr>
        <a:xfrm>
          <a:off x="429320" y="319935"/>
          <a:ext cx="780581" cy="780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2A58ED-5E41-4DE4-ADCF-BEAC9DC6F0A8}">
      <dsp:nvSpPr>
        <dsp:cNvPr id="0" name=""/>
        <dsp:cNvSpPr/>
      </dsp:nvSpPr>
      <dsp:spPr>
        <a:xfrm>
          <a:off x="1639221" y="606"/>
          <a:ext cx="6353666" cy="141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3" tIns="150203" rIns="150203" bIns="150203" numCol="1" spcCol="1270" anchor="ctr" anchorCtr="0">
          <a:noAutofit/>
        </a:bodyPr>
        <a:lstStyle/>
        <a:p>
          <a:pPr marL="0" lvl="0" indent="0" algn="l" defTabSz="1111250">
            <a:lnSpc>
              <a:spcPct val="90000"/>
            </a:lnSpc>
            <a:spcBef>
              <a:spcPct val="0"/>
            </a:spcBef>
            <a:spcAft>
              <a:spcPct val="35000"/>
            </a:spcAft>
            <a:buNone/>
          </a:pPr>
          <a:r>
            <a:rPr lang="en-US" sz="2500" kern="1200" dirty="0"/>
            <a:t>TC 295 is intended for stakeholders, including </a:t>
          </a:r>
          <a:r>
            <a:rPr lang="en-US" sz="2500" b="1" kern="1200" dirty="0"/>
            <a:t>tax and financial reporting regulators who already require reporting in XBRL format</a:t>
          </a:r>
          <a:r>
            <a:rPr lang="en-US" sz="2500" kern="1200" dirty="0"/>
            <a:t>.</a:t>
          </a:r>
        </a:p>
      </dsp:txBody>
      <dsp:txXfrm>
        <a:off x="1639221" y="606"/>
        <a:ext cx="6353666" cy="1419239"/>
      </dsp:txXfrm>
    </dsp:sp>
    <dsp:sp modelId="{151B533B-7E90-403D-81AF-A4E6B3781321}">
      <dsp:nvSpPr>
        <dsp:cNvPr id="0" name=""/>
        <dsp:cNvSpPr/>
      </dsp:nvSpPr>
      <dsp:spPr>
        <a:xfrm>
          <a:off x="0" y="1774656"/>
          <a:ext cx="7992888" cy="1419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3614A-0410-4A8C-A954-B944FBD4682D}">
      <dsp:nvSpPr>
        <dsp:cNvPr id="0" name=""/>
        <dsp:cNvSpPr/>
      </dsp:nvSpPr>
      <dsp:spPr>
        <a:xfrm>
          <a:off x="429320" y="2093985"/>
          <a:ext cx="780581" cy="780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ADE444-9E9F-4FCB-9D2D-CB4CF967F7E0}">
      <dsp:nvSpPr>
        <dsp:cNvPr id="0" name=""/>
        <dsp:cNvSpPr/>
      </dsp:nvSpPr>
      <dsp:spPr>
        <a:xfrm>
          <a:off x="1639221" y="1774656"/>
          <a:ext cx="6353666" cy="141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3" tIns="150203" rIns="150203" bIns="150203" numCol="1" spcCol="1270" anchor="ctr" anchorCtr="0">
          <a:noAutofit/>
        </a:bodyPr>
        <a:lstStyle/>
        <a:p>
          <a:pPr marL="0" lvl="0" indent="0" algn="l" defTabSz="1111250">
            <a:lnSpc>
              <a:spcPct val="90000"/>
            </a:lnSpc>
            <a:spcBef>
              <a:spcPct val="0"/>
            </a:spcBef>
            <a:spcAft>
              <a:spcPct val="35000"/>
            </a:spcAft>
            <a:buNone/>
          </a:pPr>
          <a:r>
            <a:rPr lang="en-US" sz="2500" kern="1200" dirty="0"/>
            <a:t>The syntactic binding of granular audit data to XBRL helps these stakeholders collect data in a consistent manner.</a:t>
          </a:r>
        </a:p>
      </dsp:txBody>
      <dsp:txXfrm>
        <a:off x="1639221" y="1774656"/>
        <a:ext cx="6353666" cy="1419239"/>
      </dsp:txXfrm>
    </dsp:sp>
    <dsp:sp modelId="{967E80E2-43A7-4C71-BA76-3C23F5FD372B}">
      <dsp:nvSpPr>
        <dsp:cNvPr id="0" name=""/>
        <dsp:cNvSpPr/>
      </dsp:nvSpPr>
      <dsp:spPr>
        <a:xfrm>
          <a:off x="0" y="3548705"/>
          <a:ext cx="7992888" cy="1419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541C9-9B07-42B0-A836-590946EA5B21}">
      <dsp:nvSpPr>
        <dsp:cNvPr id="0" name=""/>
        <dsp:cNvSpPr/>
      </dsp:nvSpPr>
      <dsp:spPr>
        <a:xfrm>
          <a:off x="429320" y="3868034"/>
          <a:ext cx="780581" cy="7805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493F4F-3AB4-43D9-8274-23A5633DDA8F}">
      <dsp:nvSpPr>
        <dsp:cNvPr id="0" name=""/>
        <dsp:cNvSpPr/>
      </dsp:nvSpPr>
      <dsp:spPr>
        <a:xfrm>
          <a:off x="1639221" y="3548705"/>
          <a:ext cx="6353666" cy="141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03" tIns="150203" rIns="150203" bIns="150203" numCol="1" spcCol="1270" anchor="ctr" anchorCtr="0">
          <a:noAutofit/>
        </a:bodyPr>
        <a:lstStyle/>
        <a:p>
          <a:pPr marL="0" lvl="0" indent="0" algn="l" defTabSz="1244600">
            <a:lnSpc>
              <a:spcPct val="90000"/>
            </a:lnSpc>
            <a:spcBef>
              <a:spcPct val="0"/>
            </a:spcBef>
            <a:spcAft>
              <a:spcPct val="35000"/>
            </a:spcAft>
            <a:buNone/>
          </a:pPr>
          <a:r>
            <a:rPr lang="en-US" sz="2800" b="1" kern="1200" dirty="0"/>
            <a:t>XBRL for Granular Data</a:t>
          </a:r>
          <a:endParaRPr lang="en-US" sz="2800" kern="1200" dirty="0"/>
        </a:p>
      </dsp:txBody>
      <dsp:txXfrm>
        <a:off x="1639221" y="3548705"/>
        <a:ext cx="6353666" cy="1419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A2118-2837-984B-9A72-05A52484A625}">
      <dsp:nvSpPr>
        <dsp:cNvPr id="0" name=""/>
        <dsp:cNvSpPr/>
      </dsp:nvSpPr>
      <dsp:spPr>
        <a:xfrm>
          <a:off x="0" y="361057"/>
          <a:ext cx="7679557" cy="13041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019" tIns="374904" rIns="59601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Enable extension based on jurisdictional and/or agency requirements</a:t>
          </a:r>
        </a:p>
        <a:p>
          <a:pPr marL="171450" lvl="1" indent="-171450" algn="l" defTabSz="800100">
            <a:lnSpc>
              <a:spcPct val="90000"/>
            </a:lnSpc>
            <a:spcBef>
              <a:spcPct val="0"/>
            </a:spcBef>
            <a:spcAft>
              <a:spcPct val="15000"/>
            </a:spcAft>
            <a:buChar char="•"/>
          </a:pPr>
          <a:r>
            <a:rPr lang="en-US" sz="1800" kern="1200"/>
            <a:t>Internationalization</a:t>
          </a:r>
        </a:p>
      </dsp:txBody>
      <dsp:txXfrm>
        <a:off x="0" y="361057"/>
        <a:ext cx="7679557" cy="1304100"/>
      </dsp:txXfrm>
    </dsp:sp>
    <dsp:sp modelId="{804702FF-DAC8-0D41-AB45-2383C0822984}">
      <dsp:nvSpPr>
        <dsp:cNvPr id="0" name=""/>
        <dsp:cNvSpPr/>
      </dsp:nvSpPr>
      <dsp:spPr>
        <a:xfrm>
          <a:off x="383977" y="95377"/>
          <a:ext cx="5375689"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00100">
            <a:lnSpc>
              <a:spcPct val="90000"/>
            </a:lnSpc>
            <a:spcBef>
              <a:spcPct val="0"/>
            </a:spcBef>
            <a:spcAft>
              <a:spcPct val="35000"/>
            </a:spcAft>
            <a:buNone/>
          </a:pPr>
          <a:r>
            <a:rPr kumimoji="1" lang="en-US" sz="1800" kern="1200" dirty="0"/>
            <a:t>7.1 </a:t>
          </a:r>
          <a:r>
            <a:rPr kumimoji="1" lang="en-US" altLang="ja-JP" sz="1800" kern="1200" dirty="0"/>
            <a:t>Audit data binding for XBRL taxonomy</a:t>
          </a:r>
          <a:endParaRPr kumimoji="1" lang="ja-JP" altLang="en-US" sz="1800" kern="1200" dirty="0"/>
        </a:p>
      </dsp:txBody>
      <dsp:txXfrm>
        <a:off x="409916" y="121316"/>
        <a:ext cx="5323811" cy="479482"/>
      </dsp:txXfrm>
    </dsp:sp>
    <dsp:sp modelId="{3EB8E670-8DD2-2045-BE27-4AA822354F64}">
      <dsp:nvSpPr>
        <dsp:cNvPr id="0" name=""/>
        <dsp:cNvSpPr/>
      </dsp:nvSpPr>
      <dsp:spPr>
        <a:xfrm>
          <a:off x="0" y="2028037"/>
          <a:ext cx="7679557" cy="1644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019" tIns="374904" rIns="596019" bIns="128016" numCol="1" spcCol="1270" anchor="t" anchorCtr="0">
          <a:noAutofit/>
        </a:bodyPr>
        <a:lstStyle/>
        <a:p>
          <a:pPr marL="171450" lvl="1" indent="-171450" algn="l" defTabSz="800100">
            <a:lnSpc>
              <a:spcPct val="90000"/>
            </a:lnSpc>
            <a:spcBef>
              <a:spcPct val="0"/>
            </a:spcBef>
            <a:spcAft>
              <a:spcPct val="15000"/>
            </a:spcAft>
            <a:buChar char="•"/>
          </a:pPr>
          <a:r>
            <a:rPr kumimoji="1" lang="en-US" sz="1800" kern="1200"/>
            <a:t>Business rules</a:t>
          </a:r>
          <a:endParaRPr lang="en-US" sz="1800" kern="1200"/>
        </a:p>
        <a:p>
          <a:pPr marL="171450" lvl="1" indent="-171450" algn="l" defTabSz="800100">
            <a:lnSpc>
              <a:spcPct val="90000"/>
            </a:lnSpc>
            <a:spcBef>
              <a:spcPct val="0"/>
            </a:spcBef>
            <a:spcAft>
              <a:spcPct val="15000"/>
            </a:spcAft>
            <a:buChar char="•"/>
          </a:pPr>
          <a:r>
            <a:rPr lang="en-US" sz="1800" kern="1200"/>
            <a:t>Integrity constraints</a:t>
          </a:r>
        </a:p>
        <a:p>
          <a:pPr marL="171450" lvl="1" indent="-171450" algn="l" defTabSz="800100">
            <a:lnSpc>
              <a:spcPct val="90000"/>
            </a:lnSpc>
            <a:spcBef>
              <a:spcPct val="0"/>
            </a:spcBef>
            <a:spcAft>
              <a:spcPct val="15000"/>
            </a:spcAft>
            <a:buChar char="•"/>
          </a:pPr>
          <a:r>
            <a:rPr kumimoji="1" lang="en-US" sz="1800" kern="1200"/>
            <a:t>data profiling report</a:t>
          </a:r>
          <a:endParaRPr lang="en-US" sz="1800" kern="1200"/>
        </a:p>
        <a:p>
          <a:pPr marL="171450" lvl="1" indent="-171450" algn="l" defTabSz="800100">
            <a:lnSpc>
              <a:spcPct val="90000"/>
            </a:lnSpc>
            <a:spcBef>
              <a:spcPct val="0"/>
            </a:spcBef>
            <a:spcAft>
              <a:spcPct val="15000"/>
            </a:spcAft>
            <a:buChar char="•"/>
          </a:pPr>
          <a:r>
            <a:rPr kumimoji="1" lang="en-US" sz="1800" kern="1200"/>
            <a:t>data questionnaire</a:t>
          </a:r>
          <a:endParaRPr lang="en-US" sz="1800" kern="1200"/>
        </a:p>
      </dsp:txBody>
      <dsp:txXfrm>
        <a:off x="0" y="2028037"/>
        <a:ext cx="7679557" cy="1644300"/>
      </dsp:txXfrm>
    </dsp:sp>
    <dsp:sp modelId="{3544F899-28CD-4C4E-B35A-5918379B38B6}">
      <dsp:nvSpPr>
        <dsp:cNvPr id="0" name=""/>
        <dsp:cNvSpPr/>
      </dsp:nvSpPr>
      <dsp:spPr>
        <a:xfrm>
          <a:off x="383977" y="1762357"/>
          <a:ext cx="5375689"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933450">
            <a:lnSpc>
              <a:spcPct val="100000"/>
            </a:lnSpc>
            <a:spcBef>
              <a:spcPct val="0"/>
            </a:spcBef>
            <a:spcAft>
              <a:spcPts val="0"/>
            </a:spcAft>
            <a:buNone/>
          </a:pPr>
          <a:r>
            <a:rPr lang="en-US" altLang="ja-JP" sz="2100" b="0" kern="1200" dirty="0"/>
            <a:t>7.2 Business rules</a:t>
          </a:r>
        </a:p>
        <a:p>
          <a:pPr marL="0" lvl="0" indent="0" algn="l" defTabSz="933450">
            <a:lnSpc>
              <a:spcPct val="100000"/>
            </a:lnSpc>
            <a:spcBef>
              <a:spcPct val="0"/>
            </a:spcBef>
            <a:spcAft>
              <a:spcPts val="0"/>
            </a:spcAft>
            <a:buNone/>
          </a:pPr>
          <a:r>
            <a:rPr lang="en-US" sz="2000" kern="1200" dirty="0"/>
            <a:t>Validation with formula linkbase</a:t>
          </a:r>
        </a:p>
      </dsp:txBody>
      <dsp:txXfrm>
        <a:off x="409916" y="1788296"/>
        <a:ext cx="5323811" cy="479482"/>
      </dsp:txXfrm>
    </dsp:sp>
    <dsp:sp modelId="{7A49170C-1127-0242-BD74-6B913B6545A3}">
      <dsp:nvSpPr>
        <dsp:cNvPr id="0" name=""/>
        <dsp:cNvSpPr/>
      </dsp:nvSpPr>
      <dsp:spPr>
        <a:xfrm>
          <a:off x="0" y="4035217"/>
          <a:ext cx="7679557"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3E96583-0D71-A345-888F-69A0A463A809}">
      <dsp:nvSpPr>
        <dsp:cNvPr id="0" name=""/>
        <dsp:cNvSpPr/>
      </dsp:nvSpPr>
      <dsp:spPr>
        <a:xfrm>
          <a:off x="383977" y="3769537"/>
          <a:ext cx="5375689"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00100">
            <a:lnSpc>
              <a:spcPct val="90000"/>
            </a:lnSpc>
            <a:spcBef>
              <a:spcPct val="0"/>
            </a:spcBef>
            <a:spcAft>
              <a:spcPct val="35000"/>
            </a:spcAft>
            <a:buNone/>
          </a:pPr>
          <a:r>
            <a:rPr lang="en-US" sz="1800" kern="1200" dirty="0"/>
            <a:t>7.3 Syntax binding for </a:t>
          </a:r>
          <a:r>
            <a:rPr lang="en-US" sz="1800" kern="1200" dirty="0" err="1"/>
            <a:t>xBRL</a:t>
          </a:r>
          <a:r>
            <a:rPr lang="en-US" sz="1800" kern="1200" dirty="0"/>
            <a:t>-XML</a:t>
          </a:r>
        </a:p>
      </dsp:txBody>
      <dsp:txXfrm>
        <a:off x="409916" y="3795476"/>
        <a:ext cx="5323811" cy="479482"/>
      </dsp:txXfrm>
    </dsp:sp>
    <dsp:sp modelId="{CEFB7BC2-600F-4BAA-BCA4-B1CCBD33B10A}">
      <dsp:nvSpPr>
        <dsp:cNvPr id="0" name=""/>
        <dsp:cNvSpPr/>
      </dsp:nvSpPr>
      <dsp:spPr>
        <a:xfrm>
          <a:off x="0" y="4851697"/>
          <a:ext cx="7679557"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80235E-66B7-4CBB-B43E-CEE42C2265BD}">
      <dsp:nvSpPr>
        <dsp:cNvPr id="0" name=""/>
        <dsp:cNvSpPr/>
      </dsp:nvSpPr>
      <dsp:spPr>
        <a:xfrm>
          <a:off x="383977" y="4586017"/>
          <a:ext cx="5375689" cy="5313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188" tIns="0" rIns="203188" bIns="0" numCol="1" spcCol="1270" anchor="ctr" anchorCtr="0">
          <a:noAutofit/>
        </a:bodyPr>
        <a:lstStyle/>
        <a:p>
          <a:pPr marL="0" lvl="0" indent="0" algn="l" defTabSz="800100">
            <a:lnSpc>
              <a:spcPct val="90000"/>
            </a:lnSpc>
            <a:spcBef>
              <a:spcPct val="0"/>
            </a:spcBef>
            <a:spcAft>
              <a:spcPct val="35000"/>
            </a:spcAft>
            <a:buNone/>
          </a:pPr>
          <a:r>
            <a:rPr lang="en-US" sz="1800" kern="1200" dirty="0"/>
            <a:t>7.4 Syntax binding for </a:t>
          </a:r>
          <a:r>
            <a:rPr lang="en-US" sz="1800" kern="1200" dirty="0" err="1"/>
            <a:t>xBRL</a:t>
          </a:r>
          <a:r>
            <a:rPr lang="en-US" sz="1800" kern="1200" dirty="0"/>
            <a:t>-CSV</a:t>
          </a:r>
        </a:p>
      </dsp:txBody>
      <dsp:txXfrm>
        <a:off x="409916" y="4611956"/>
        <a:ext cx="532381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542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5427"/>
          </a:xfrm>
          <a:prstGeom prst="rect">
            <a:avLst/>
          </a:prstGeom>
        </p:spPr>
        <p:txBody>
          <a:bodyPr vert="horz" lIns="91440" tIns="45720" rIns="91440" bIns="45720" rtlCol="0"/>
          <a:lstStyle>
            <a:lvl1pPr algn="r">
              <a:defRPr sz="1200"/>
            </a:lvl1pPr>
          </a:lstStyle>
          <a:p>
            <a:fld id="{57C29E25-F7A4-C84D-90C3-0B50F018324F}" type="datetimeFigureOut">
              <a:rPr kumimoji="1" lang="ja-JP" altLang="en-US" smtClean="0"/>
              <a:t>2021/3/27</a:t>
            </a:fld>
            <a:endParaRPr kumimoji="1" lang="ja-JP" altLang="en-US"/>
          </a:p>
        </p:txBody>
      </p:sp>
      <p:sp>
        <p:nvSpPr>
          <p:cNvPr id="4" name="スライド イメージ プレースホルダー 3"/>
          <p:cNvSpPr>
            <a:spLocks noGrp="1" noRot="1" noChangeAspect="1"/>
          </p:cNvSpPr>
          <p:nvPr>
            <p:ph type="sldImg" idx="2"/>
          </p:nvPr>
        </p:nvSpPr>
        <p:spPr>
          <a:xfrm>
            <a:off x="1206500" y="1233488"/>
            <a:ext cx="4445000" cy="3333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51983"/>
            <a:ext cx="5486400" cy="3887986"/>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8824"/>
            <a:ext cx="2971800" cy="49542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8824"/>
            <a:ext cx="2971800" cy="495426"/>
          </a:xfrm>
          <a:prstGeom prst="rect">
            <a:avLst/>
          </a:prstGeom>
        </p:spPr>
        <p:txBody>
          <a:bodyPr vert="horz" lIns="91440" tIns="45720" rIns="91440" bIns="45720" rtlCol="0" anchor="b"/>
          <a:lstStyle>
            <a:lvl1pPr algn="r">
              <a:defRPr sz="1200"/>
            </a:lvl1pPr>
          </a:lstStyle>
          <a:p>
            <a:fld id="{BA4C0931-74A3-564C-8FE5-42480C326330}" type="slidenum">
              <a:rPr kumimoji="1" lang="ja-JP" altLang="en-US" smtClean="0"/>
              <a:t>‹#›</a:t>
            </a:fld>
            <a:endParaRPr kumimoji="1" lang="ja-JP" altLang="en-US"/>
          </a:p>
        </p:txBody>
      </p:sp>
    </p:spTree>
    <p:extLst>
      <p:ext uri="{BB962C8B-B14F-4D97-AF65-F5344CB8AC3E}">
        <p14:creationId xmlns:p14="http://schemas.microsoft.com/office/powerpoint/2010/main" val="7250841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4</a:t>
            </a:fld>
            <a:endParaRPr kumimoji="1" lang="ja-JP" altLang="en-US"/>
          </a:p>
        </p:txBody>
      </p:sp>
    </p:spTree>
    <p:extLst>
      <p:ext uri="{BB962C8B-B14F-4D97-AF65-F5344CB8AC3E}">
        <p14:creationId xmlns:p14="http://schemas.microsoft.com/office/powerpoint/2010/main" val="456775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6</a:t>
            </a:fld>
            <a:endParaRPr kumimoji="1" lang="ja-JP" altLang="en-US"/>
          </a:p>
        </p:txBody>
      </p:sp>
    </p:spTree>
    <p:extLst>
      <p:ext uri="{BB962C8B-B14F-4D97-AF65-F5344CB8AC3E}">
        <p14:creationId xmlns:p14="http://schemas.microsoft.com/office/powerpoint/2010/main" val="380906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12</a:t>
            </a:fld>
            <a:endParaRPr kumimoji="1" lang="ja-JP" altLang="en-US"/>
          </a:p>
        </p:txBody>
      </p:sp>
    </p:spTree>
    <p:extLst>
      <p:ext uri="{BB962C8B-B14F-4D97-AF65-F5344CB8AC3E}">
        <p14:creationId xmlns:p14="http://schemas.microsoft.com/office/powerpoint/2010/main" val="228697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18</a:t>
            </a:fld>
            <a:endParaRPr kumimoji="1" lang="ja-JP" altLang="en-US"/>
          </a:p>
        </p:txBody>
      </p:sp>
    </p:spTree>
    <p:extLst>
      <p:ext uri="{BB962C8B-B14F-4D97-AF65-F5344CB8AC3E}">
        <p14:creationId xmlns:p14="http://schemas.microsoft.com/office/powerpoint/2010/main" val="124895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A4C0931-74A3-564C-8FE5-42480C326330}" type="slidenum">
              <a:rPr kumimoji="1" lang="ja-JP" altLang="en-US" smtClean="0"/>
              <a:t>21</a:t>
            </a:fld>
            <a:endParaRPr kumimoji="1" lang="ja-JP" altLang="en-US"/>
          </a:p>
        </p:txBody>
      </p:sp>
    </p:spTree>
    <p:extLst>
      <p:ext uri="{BB962C8B-B14F-4D97-AF65-F5344CB8AC3E}">
        <p14:creationId xmlns:p14="http://schemas.microsoft.com/office/powerpoint/2010/main" val="2184532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988840"/>
            <a:ext cx="7776864" cy="1470025"/>
          </a:xfrm>
          <a:prstGeom prst="rect">
            <a:avLst/>
          </a:prstGeom>
        </p:spPr>
        <p:txBody>
          <a:bodyPr/>
          <a:lstStyle/>
          <a:p>
            <a:r>
              <a:rPr kumimoji="1" lang="ja-JP" altLang="en-US" dirty="0"/>
              <a:t>マスター タイトルの書式設定</a:t>
            </a:r>
          </a:p>
        </p:txBody>
      </p:sp>
      <p:sp>
        <p:nvSpPr>
          <p:cNvPr id="3" name="サブタイトル 2"/>
          <p:cNvSpPr>
            <a:spLocks noGrp="1"/>
          </p:cNvSpPr>
          <p:nvPr>
            <p:ph type="subTitle" idx="1"/>
          </p:nvPr>
        </p:nvSpPr>
        <p:spPr>
          <a:xfrm>
            <a:off x="683568" y="3503439"/>
            <a:ext cx="7776864" cy="1752600"/>
          </a:xfrm>
          <a:prstGeom prst="rect">
            <a:avLst/>
          </a:prstGeom>
        </p:spPr>
        <p:txBody>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8" name="正方形/長方形 7"/>
          <p:cNvSpPr/>
          <p:nvPr userDrawn="1"/>
        </p:nvSpPr>
        <p:spPr>
          <a:xfrm>
            <a:off x="8316416" y="6237312"/>
            <a:ext cx="827584" cy="62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0" y="5932310"/>
            <a:ext cx="1547664" cy="925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ロゴ&#10;&#10;自動的に生成された説明">
            <a:extLst>
              <a:ext uri="{FF2B5EF4-FFF2-40B4-BE49-F238E27FC236}">
                <a16:creationId xmlns:a16="http://schemas.microsoft.com/office/drawing/2014/main" id="{9658FEC5-6845-0E4B-80E3-5EAFF90186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0"/>
            <a:ext cx="599724" cy="836712"/>
          </a:xfrm>
          <a:prstGeom prst="rect">
            <a:avLst/>
          </a:prstGeom>
        </p:spPr>
      </p:pic>
      <p:pic>
        <p:nvPicPr>
          <p:cNvPr id="12" name="Picture 2" descr="XBRL">
            <a:extLst>
              <a:ext uri="{FF2B5EF4-FFF2-40B4-BE49-F238E27FC236}">
                <a16:creationId xmlns:a16="http://schemas.microsoft.com/office/drawing/2014/main" id="{A5DE2A13-EAD5-7144-B70E-C7966C8257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44624"/>
            <a:ext cx="1299564" cy="53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3568" y="0"/>
            <a:ext cx="7776864" cy="476672"/>
          </a:xfrm>
          <a:prstGeom prst="rect">
            <a:avLst/>
          </a:prstGeom>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683568" y="548680"/>
            <a:ext cx="7776864" cy="5688632"/>
          </a:xfrm>
          <a:prstGeom prst="rect">
            <a:avLst/>
          </a:prstGeom>
        </p:spPr>
        <p:txBody>
          <a:bodyPr/>
          <a:lstStyle>
            <a:lvl1pPr marL="0" indent="0">
              <a:buFontTx/>
              <a:buNone/>
              <a:defRPr sz="2000"/>
            </a:lvl1pPr>
            <a:lvl2pPr>
              <a:defRPr sz="2000"/>
            </a:lvl2pPr>
            <a:lvl3pPr>
              <a:defRPr sz="2000"/>
            </a:lvl3pPr>
            <a:lvl4pPr>
              <a:defRPr sz="2000"/>
            </a:lvl4pPr>
            <a:lvl5pPr>
              <a:defRPr sz="20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4" name="図 3" descr="ロゴ&#10;&#10;自動的に生成された説明">
            <a:extLst>
              <a:ext uri="{FF2B5EF4-FFF2-40B4-BE49-F238E27FC236}">
                <a16:creationId xmlns:a16="http://schemas.microsoft.com/office/drawing/2014/main" id="{D3475971-9339-F040-AC54-F79DC2A2846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5" name="Picture 2" descr="XBRL">
            <a:extLst>
              <a:ext uri="{FF2B5EF4-FFF2-40B4-BE49-F238E27FC236}">
                <a16:creationId xmlns:a16="http://schemas.microsoft.com/office/drawing/2014/main" id="{4A01EBB8-F1D5-E740-B816-4477A5EFAC7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99592" y="0"/>
            <a:ext cx="7344816" cy="476672"/>
          </a:xfrm>
          <a:prstGeom prst="rect">
            <a:avLst/>
          </a:prstGeom>
        </p:spPr>
        <p:txBody>
          <a:bodyPr/>
          <a:lstStyle/>
          <a:p>
            <a:r>
              <a:rPr kumimoji="1" lang="ja-JP" altLang="en-US" dirty="0"/>
              <a:t>マスター タイトルの書式設定</a:t>
            </a:r>
          </a:p>
        </p:txBody>
      </p:sp>
      <p:pic>
        <p:nvPicPr>
          <p:cNvPr id="3" name="図 2" descr="ロゴ&#10;&#10;自動的に生成された説明">
            <a:extLst>
              <a:ext uri="{FF2B5EF4-FFF2-40B4-BE49-F238E27FC236}">
                <a16:creationId xmlns:a16="http://schemas.microsoft.com/office/drawing/2014/main" id="{EFC87134-F7E6-0348-BE99-908C8A5B02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4" name="Picture 2" descr="XBRL">
            <a:extLst>
              <a:ext uri="{FF2B5EF4-FFF2-40B4-BE49-F238E27FC236}">
                <a16:creationId xmlns:a16="http://schemas.microsoft.com/office/drawing/2014/main" id="{3AFCF650-F34A-0F48-866E-FCBA3390D7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8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2" name="図 1" descr="ロゴ&#10;&#10;自動的に生成された説明">
            <a:extLst>
              <a:ext uri="{FF2B5EF4-FFF2-40B4-BE49-F238E27FC236}">
                <a16:creationId xmlns:a16="http://schemas.microsoft.com/office/drawing/2014/main" id="{3180C19F-E9B6-9A44-9391-33ABFD2447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pic>
        <p:nvPicPr>
          <p:cNvPr id="3" name="Picture 2" descr="XBRL">
            <a:extLst>
              <a:ext uri="{FF2B5EF4-FFF2-40B4-BE49-F238E27FC236}">
                <a16:creationId xmlns:a16="http://schemas.microsoft.com/office/drawing/2014/main" id="{EB93F1D6-1247-0F44-8178-6B97026764B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5220" y="6274985"/>
            <a:ext cx="1299564" cy="538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2647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58"/>
          <p:cNvSpPr/>
          <p:nvPr userDrawn="1"/>
        </p:nvSpPr>
        <p:spPr bwMode="gray">
          <a:xfrm>
            <a:off x="7020272" y="6570000"/>
            <a:ext cx="502920" cy="288000"/>
          </a:xfrm>
          <a:prstGeom prst="rect">
            <a:avLst/>
          </a:prstGeom>
          <a:ln>
            <a:miter lim="800000"/>
            <a:headEnd/>
            <a:tailEnd/>
          </a:ln>
        </p:spPr>
        <p:txBody>
          <a:bodyPr vert="horz" wrap="square" lIns="72000" tIns="72000" rIns="0" bIns="0" numCol="1" anchor="t" anchorCtr="0" compatLnSpc="1">
            <a:prstTxWarp prst="textNoShape">
              <a:avLst/>
            </a:prstTxWarp>
            <a:noAutofit/>
          </a:bodyPr>
          <a:lstStyle/>
          <a:p>
            <a:pPr algn="r" rtl="0" fontAlgn="base">
              <a:spcBef>
                <a:spcPct val="40000"/>
              </a:spcBef>
              <a:spcAft>
                <a:spcPct val="0"/>
              </a:spcAft>
            </a:pPr>
            <a:fld id="{358FC8E3-FE67-4452-9F4E-9A47A20D0542}" type="slidenum">
              <a:rPr lang="en-GB" sz="1200" kern="1200" noProof="0" smtClean="0">
                <a:solidFill>
                  <a:schemeClr val="bg1">
                    <a:lumMod val="50000"/>
                  </a:schemeClr>
                </a:solidFill>
                <a:latin typeface="Arial" pitchFamily="34" charset="0"/>
                <a:ea typeface="ＭＳ Ｐゴシック" pitchFamily="50" charset="-128"/>
                <a:cs typeface="Arial" charset="0"/>
              </a:rPr>
              <a:pPr algn="r" rtl="0" fontAlgn="base">
                <a:spcBef>
                  <a:spcPct val="40000"/>
                </a:spcBef>
                <a:spcAft>
                  <a:spcPct val="0"/>
                </a:spcAft>
              </a:pPr>
              <a:t>‹#›</a:t>
            </a:fld>
            <a:endParaRPr lang="en-GB" sz="1200" kern="1200" dirty="0">
              <a:solidFill>
                <a:schemeClr val="bg1">
                  <a:lumMod val="50000"/>
                </a:schemeClr>
              </a:solidFill>
              <a:latin typeface="Arial" pitchFamily="34" charset="0"/>
              <a:ea typeface="ＭＳ Ｐゴシック" pitchFamily="50" charset="-128"/>
              <a:cs typeface="Arial" charset="0"/>
            </a:endParaRPr>
          </a:p>
        </p:txBody>
      </p:sp>
      <p:sp>
        <p:nvSpPr>
          <p:cNvPr id="9" name="正方形/長方形 8"/>
          <p:cNvSpPr/>
          <p:nvPr userDrawn="1"/>
        </p:nvSpPr>
        <p:spPr bwMode="auto">
          <a:xfrm>
            <a:off x="2375756" y="6611779"/>
            <a:ext cx="4392488" cy="246221"/>
          </a:xfrm>
          <a:prstGeom prst="rect">
            <a:avLst/>
          </a:prstGeom>
          <a:noFill/>
          <a:ln w="9525" cap="flat" cmpd="sng" algn="ctr">
            <a:noFill/>
            <a:prstDash val="solid"/>
            <a:round/>
            <a:headEnd type="none" w="med" len="med"/>
            <a:tailEnd type="none" w="med" len="med"/>
          </a:ln>
          <a:effectLst/>
        </p:spPr>
        <p:txBody>
          <a:bodyPr wrap="square" anchor="ctr">
            <a:spAutoFit/>
          </a:bodyPr>
          <a:lstStyle/>
          <a:p>
            <a:pPr algn="ctr">
              <a:defRPr/>
            </a:pPr>
            <a:r>
              <a:rPr lang="en-US" altLang="ja-JP" sz="1000" dirty="0">
                <a:solidFill>
                  <a:schemeClr val="bg1">
                    <a:lumMod val="50000"/>
                  </a:schemeClr>
                </a:solidFill>
                <a:latin typeface="Arial" pitchFamily="34" charset="0"/>
                <a:ea typeface="ＭＳ Ｐゴシック" pitchFamily="50" charset="-128"/>
              </a:rPr>
              <a:t>Head of delegate JISC, SAMBUICHI</a:t>
            </a:r>
            <a:r>
              <a:rPr lang="en-US" altLang="ja-JP" sz="1000" dirty="0">
                <a:solidFill>
                  <a:srgbClr val="595959"/>
                </a:solidFill>
                <a:latin typeface="Arial" pitchFamily="34" charset="0"/>
                <a:ea typeface="ＭＳ Ｐゴシック" pitchFamily="50" charset="-128"/>
              </a:rPr>
              <a:t>, Nobuyuki</a:t>
            </a:r>
            <a:endParaRPr lang="ja-JP" altLang="en-US" sz="1000" dirty="0">
              <a:solidFill>
                <a:srgbClr val="595959"/>
              </a:solidFill>
              <a:latin typeface="Arial" pitchFamily="34" charset="0"/>
              <a:ea typeface="ＭＳ Ｐゴシック" pitchFamily="50" charset="-128"/>
            </a:endParaRPr>
          </a:p>
        </p:txBody>
      </p:sp>
      <p:sp>
        <p:nvSpPr>
          <p:cNvPr id="10" name="Rectangle 7"/>
          <p:cNvSpPr>
            <a:spLocks noGrp="1" noChangeArrowheads="1"/>
          </p:cNvSpPr>
          <p:nvPr>
            <p:ph type="title"/>
          </p:nvPr>
        </p:nvSpPr>
        <p:spPr bwMode="auto">
          <a:xfrm>
            <a:off x="683568" y="0"/>
            <a:ext cx="7776864" cy="476672"/>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e-DE" altLang="ja-JP" dirty="0"/>
              <a:t>Click to add text</a:t>
            </a:r>
          </a:p>
        </p:txBody>
      </p:sp>
    </p:spTree>
    <p:extLst>
      <p:ext uri="{BB962C8B-B14F-4D97-AF65-F5344CB8AC3E}">
        <p14:creationId xmlns:p14="http://schemas.microsoft.com/office/powerpoint/2010/main" val="424794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dt="0"/>
  <p:txStyles>
    <p:titleStyle>
      <a:lvl1pPr algn="ctr" defTabSz="914400" rtl="0" eaLnBrk="1" latinLnBrk="0" hangingPunct="1">
        <a:spcBef>
          <a:spcPct val="0"/>
        </a:spcBef>
        <a:buNone/>
        <a:defRPr kumimoji="1"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New work item </a:t>
            </a:r>
            <a:r>
              <a:rPr lang="en-US" altLang="ja-JP" dirty="0"/>
              <a:t>proposal</a:t>
            </a:r>
            <a:br>
              <a:rPr lang="en-US" altLang="ja-JP" dirty="0"/>
            </a:br>
            <a:r>
              <a:rPr lang="en-US" altLang="ja-JP" sz="2400" dirty="0"/>
              <a:t>Exchange formats for the Audit Data Collection Standard: XBRL</a:t>
            </a:r>
            <a:endParaRPr kumimoji="1" lang="ja-JP" altLang="en-US" dirty="0"/>
          </a:p>
        </p:txBody>
      </p:sp>
      <p:sp>
        <p:nvSpPr>
          <p:cNvPr id="3" name="サブタイトル 2"/>
          <p:cNvSpPr>
            <a:spLocks noGrp="1"/>
          </p:cNvSpPr>
          <p:nvPr>
            <p:ph type="subTitle" idx="1"/>
          </p:nvPr>
        </p:nvSpPr>
        <p:spPr/>
        <p:txBody>
          <a:bodyPr/>
          <a:lstStyle/>
          <a:p>
            <a:r>
              <a:rPr lang="en-US" altLang="ja-JP" sz="3600" dirty="0">
                <a:solidFill>
                  <a:schemeClr val="tx1"/>
                </a:solidFill>
              </a:rPr>
              <a:t>Semantic XBRL for Granular Data</a:t>
            </a:r>
          </a:p>
          <a:p>
            <a:r>
              <a:rPr kumimoji="1" lang="en-US" altLang="ja-JP" dirty="0">
                <a:solidFill>
                  <a:schemeClr val="tx1">
                    <a:lumMod val="50000"/>
                    <a:lumOff val="50000"/>
                  </a:schemeClr>
                </a:solidFill>
              </a:rPr>
              <a:t>SAMBUICHI, </a:t>
            </a:r>
            <a:r>
              <a:rPr lang="en-US" altLang="ja-JP" dirty="0">
                <a:solidFill>
                  <a:schemeClr val="tx1">
                    <a:lumMod val="50000"/>
                    <a:lumOff val="50000"/>
                  </a:schemeClr>
                </a:solidFill>
              </a:rPr>
              <a:t>Nobuyuki</a:t>
            </a:r>
          </a:p>
          <a:p>
            <a:r>
              <a:rPr lang="en-US" altLang="ja-JP" sz="1800" dirty="0">
                <a:solidFill>
                  <a:schemeClr val="tx1">
                    <a:lumMod val="50000"/>
                    <a:lumOff val="50000"/>
                  </a:schemeClr>
                </a:solidFill>
              </a:rPr>
              <a:t>nobuyuki@sambuichi.jp</a:t>
            </a:r>
            <a:endParaRPr lang="ja-JP" altLang="en-US" sz="1800" dirty="0">
              <a:solidFill>
                <a:schemeClr val="tx1">
                  <a:lumMod val="50000"/>
                  <a:lumOff val="50000"/>
                </a:schemeClr>
              </a:solidFill>
            </a:endParaRPr>
          </a:p>
          <a:p>
            <a:r>
              <a:rPr lang="en-US" altLang="ja-JP" sz="1800" dirty="0">
                <a:solidFill>
                  <a:schemeClr val="tx1">
                    <a:lumMod val="50000"/>
                    <a:lumOff val="50000"/>
                  </a:schemeClr>
                </a:solidFill>
              </a:rPr>
              <a:t>ISO/TC 295 Audit data services</a:t>
            </a:r>
          </a:p>
          <a:p>
            <a:r>
              <a:rPr lang="en-US" altLang="ja-JP" sz="1800" dirty="0">
                <a:solidFill>
                  <a:schemeClr val="tx1">
                    <a:lumMod val="50000"/>
                    <a:lumOff val="50000"/>
                  </a:schemeClr>
                </a:solidFill>
              </a:rPr>
              <a:t>Head of d</a:t>
            </a:r>
            <a:r>
              <a:rPr kumimoji="1" lang="en-US" altLang="ja-JP" sz="1800" dirty="0">
                <a:solidFill>
                  <a:schemeClr val="tx1">
                    <a:lumMod val="50000"/>
                    <a:lumOff val="50000"/>
                  </a:schemeClr>
                </a:solidFill>
              </a:rPr>
              <a:t>elegate Japanese Industrial Standards Committee (JISC) </a:t>
            </a:r>
          </a:p>
        </p:txBody>
      </p:sp>
    </p:spTree>
    <p:extLst>
      <p:ext uri="{BB962C8B-B14F-4D97-AF65-F5344CB8AC3E}">
        <p14:creationId xmlns:p14="http://schemas.microsoft.com/office/powerpoint/2010/main" val="32553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16779-E7BF-F843-90B8-1446DC6F00C3}"/>
              </a:ext>
            </a:extLst>
          </p:cNvPr>
          <p:cNvSpPr>
            <a:spLocks noGrp="1"/>
          </p:cNvSpPr>
          <p:nvPr>
            <p:ph type="title"/>
          </p:nvPr>
        </p:nvSpPr>
        <p:spPr/>
        <p:txBody>
          <a:bodyPr/>
          <a:lstStyle/>
          <a:p>
            <a:r>
              <a:rPr lang="en-US" altLang="ja-JP" b="1" dirty="0"/>
              <a:t>3. Business processes</a:t>
            </a:r>
            <a:endParaRPr kumimoji="1" lang="ja-JP" altLang="en-US"/>
          </a:p>
        </p:txBody>
      </p:sp>
      <p:pic>
        <p:nvPicPr>
          <p:cNvPr id="4" name="コンテンツ プレースホルダー 3" descr="ダイアグラム&#10;&#10;自動的に生成された説明">
            <a:extLst>
              <a:ext uri="{FF2B5EF4-FFF2-40B4-BE49-F238E27FC236}">
                <a16:creationId xmlns:a16="http://schemas.microsoft.com/office/drawing/2014/main" id="{8166353F-0472-C942-9C54-D51F066EF9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6200" y="442098"/>
            <a:ext cx="7177236" cy="4332680"/>
          </a:xfrm>
          <a:prstGeom prst="rect">
            <a:avLst/>
          </a:prstGeom>
        </p:spPr>
      </p:pic>
      <p:sp>
        <p:nvSpPr>
          <p:cNvPr id="5" name="テキスト ボックス 4">
            <a:extLst>
              <a:ext uri="{FF2B5EF4-FFF2-40B4-BE49-F238E27FC236}">
                <a16:creationId xmlns:a16="http://schemas.microsoft.com/office/drawing/2014/main" id="{331EE0A7-EBB1-F749-936F-93A058383653}"/>
              </a:ext>
            </a:extLst>
          </p:cNvPr>
          <p:cNvSpPr txBox="1"/>
          <p:nvPr/>
        </p:nvSpPr>
        <p:spPr>
          <a:xfrm>
            <a:off x="1691680" y="4005064"/>
            <a:ext cx="3744416" cy="646331"/>
          </a:xfrm>
          <a:prstGeom prst="rect">
            <a:avLst/>
          </a:prstGeom>
          <a:noFill/>
        </p:spPr>
        <p:txBody>
          <a:bodyPr wrap="square" rtlCol="0">
            <a:spAutoFit/>
          </a:bodyPr>
          <a:lstStyle/>
          <a:p>
            <a:r>
              <a:rPr lang="en-US" altLang="ja-JP" dirty="0"/>
              <a:t>Invoicing of deliveries against purchase orders, based on a contract</a:t>
            </a:r>
            <a:r>
              <a:rPr lang="ja-JP" altLang="ja-JP" dirty="0"/>
              <a:t> </a:t>
            </a:r>
            <a:endParaRPr kumimoji="1" lang="ja-JP" altLang="en-US" dirty="0"/>
          </a:p>
        </p:txBody>
      </p:sp>
      <p:sp>
        <p:nvSpPr>
          <p:cNvPr id="6" name="テキスト ボックス 37">
            <a:extLst>
              <a:ext uri="{FF2B5EF4-FFF2-40B4-BE49-F238E27FC236}">
                <a16:creationId xmlns:a16="http://schemas.microsoft.com/office/drawing/2014/main" id="{D87CC9AB-64AC-46FD-8C03-BF2D202C9EFF}"/>
              </a:ext>
            </a:extLst>
          </p:cNvPr>
          <p:cNvSpPr txBox="1"/>
          <p:nvPr/>
        </p:nvSpPr>
        <p:spPr>
          <a:xfrm>
            <a:off x="687352" y="4774778"/>
            <a:ext cx="7776864" cy="1815882"/>
          </a:xfrm>
          <a:prstGeom prst="rect">
            <a:avLst/>
          </a:prstGeom>
          <a:noFill/>
        </p:spPr>
        <p:txBody>
          <a:bodyPr wrap="square" rtlCol="0">
            <a:spAutoFit/>
          </a:bodyPr>
          <a:lstStyle/>
          <a:p>
            <a:r>
              <a:rPr kumimoji="1" lang="en-US" altLang="ja-JP" sz="1600" dirty="0"/>
              <a:t>In this process the Buyer and the Seller conclude a formal contract (or there is an assumed contract by legal definition) in which the terms and conditions are stated under which goods and services will be delivered and are paid for. The Buyer orders the goods and services, stating the specifications for goods and services, the quantities and the place and time for delivery. The Seller delivers the ordered goods and services to the Receiver as specified on the purchase order. This delivery is then invoiced by the Seller to the Buyer. Finally, the Buyer pays the Payee.</a:t>
            </a:r>
            <a:endParaRPr kumimoji="1" lang="ja-JP" altLang="en-US" sz="1600" dirty="0"/>
          </a:p>
        </p:txBody>
      </p:sp>
      <p:sp>
        <p:nvSpPr>
          <p:cNvPr id="7" name="正方形/長方形 6">
            <a:extLst>
              <a:ext uri="{FF2B5EF4-FFF2-40B4-BE49-F238E27FC236}">
                <a16:creationId xmlns:a16="http://schemas.microsoft.com/office/drawing/2014/main" id="{3164D3B0-9510-C747-BDDD-6627C0ADFCD0}"/>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5798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E12ED1-8E52-4618-9E83-7848EE296EA6}"/>
              </a:ext>
            </a:extLst>
          </p:cNvPr>
          <p:cNvSpPr>
            <a:spLocks noGrp="1"/>
          </p:cNvSpPr>
          <p:nvPr>
            <p:ph type="ctrTitle"/>
          </p:nvPr>
        </p:nvSpPr>
        <p:spPr/>
        <p:txBody>
          <a:bodyPr/>
          <a:lstStyle/>
          <a:p>
            <a:r>
              <a:rPr lang="en-US" altLang="ja-JP" dirty="0"/>
              <a:t>4.</a:t>
            </a:r>
            <a:r>
              <a:rPr kumimoji="1" lang="en-US" altLang="ja-JP" dirty="0"/>
              <a:t> Business controls and audit trails</a:t>
            </a:r>
            <a:endParaRPr lang="ja-JP" altLang="en-US" dirty="0"/>
          </a:p>
        </p:txBody>
      </p:sp>
      <p:sp>
        <p:nvSpPr>
          <p:cNvPr id="5" name="Subtitle 4">
            <a:extLst>
              <a:ext uri="{FF2B5EF4-FFF2-40B4-BE49-F238E27FC236}">
                <a16:creationId xmlns:a16="http://schemas.microsoft.com/office/drawing/2014/main" id="{9E437943-DC30-4AC1-AA03-E4E5C096C6EB}"/>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425693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65D5D7E-6D3E-C64D-8FE1-A5BEAEB76851}"/>
              </a:ext>
            </a:extLst>
          </p:cNvPr>
          <p:cNvSpPr>
            <a:spLocks noGrp="1"/>
          </p:cNvSpPr>
          <p:nvPr>
            <p:ph type="title"/>
          </p:nvPr>
        </p:nvSpPr>
        <p:spPr/>
        <p:txBody>
          <a:bodyPr/>
          <a:lstStyle/>
          <a:p>
            <a:r>
              <a:rPr lang="en-US" altLang="ja-JP" dirty="0"/>
              <a:t>Definitions</a:t>
            </a:r>
            <a:endParaRPr lang="ja-JP" altLang="en-US" dirty="0"/>
          </a:p>
        </p:txBody>
      </p:sp>
      <p:sp>
        <p:nvSpPr>
          <p:cNvPr id="4" name="コンテンツ プレースホルダー 3">
            <a:extLst>
              <a:ext uri="{FF2B5EF4-FFF2-40B4-BE49-F238E27FC236}">
                <a16:creationId xmlns:a16="http://schemas.microsoft.com/office/drawing/2014/main" id="{2E7D60EA-EE12-094B-809A-39AB5998FE20}"/>
              </a:ext>
            </a:extLst>
          </p:cNvPr>
          <p:cNvSpPr>
            <a:spLocks noGrp="1"/>
          </p:cNvSpPr>
          <p:nvPr>
            <p:ph idx="1"/>
          </p:nvPr>
        </p:nvSpPr>
        <p:spPr>
          <a:xfrm>
            <a:off x="683568" y="404664"/>
            <a:ext cx="7776864" cy="5688632"/>
          </a:xfrm>
        </p:spPr>
        <p:txBody>
          <a:bodyPr/>
          <a:lstStyle/>
          <a:p>
            <a:pPr>
              <a:spcBef>
                <a:spcPts val="0"/>
              </a:spcBef>
              <a:spcAft>
                <a:spcPts val="600"/>
              </a:spcAft>
            </a:pPr>
            <a:r>
              <a:rPr lang="en-US" altLang="ja-JP" sz="2800" b="1" dirty="0"/>
              <a:t>Business Control</a:t>
            </a:r>
            <a:endParaRPr lang="en-US" altLang="ja-JP" sz="2400" b="1" dirty="0"/>
          </a:p>
          <a:p>
            <a:pPr>
              <a:spcBef>
                <a:spcPts val="0"/>
              </a:spcBef>
              <a:spcAft>
                <a:spcPts val="600"/>
              </a:spcAft>
            </a:pPr>
            <a:r>
              <a:rPr lang="en-US" altLang="ja-JP" sz="2400" dirty="0"/>
              <a:t>The COSO Model defines “business control” as: </a:t>
            </a:r>
          </a:p>
          <a:p>
            <a:pPr marL="457200" lvl="1" indent="0">
              <a:spcBef>
                <a:spcPts val="0"/>
              </a:spcBef>
              <a:spcAft>
                <a:spcPts val="600"/>
              </a:spcAft>
              <a:buNone/>
            </a:pPr>
            <a:r>
              <a:rPr lang="en-US" altLang="ja-JP" dirty="0"/>
              <a:t>a process, effected by an entity’s board of directors, management and other personnel, designed to provide reasonable assurance regarding the achievement of objectives in effectiveness and efficiency of operations, reliability of financial reporting, and compliance with applicable laws and regulations.</a:t>
            </a:r>
          </a:p>
          <a:p>
            <a:pPr indent="-285750">
              <a:spcBef>
                <a:spcPts val="0"/>
              </a:spcBef>
              <a:spcAft>
                <a:spcPts val="600"/>
              </a:spcAft>
            </a:pPr>
            <a:r>
              <a:rPr lang="en-US" altLang="ja-JP" sz="2800" b="1" dirty="0"/>
              <a:t>Audit Trail</a:t>
            </a:r>
            <a:endParaRPr lang="en-US" altLang="ja-JP" sz="2400" b="1" dirty="0"/>
          </a:p>
          <a:p>
            <a:pPr indent="-285750">
              <a:spcBef>
                <a:spcPts val="0"/>
              </a:spcBef>
              <a:spcAft>
                <a:spcPts val="600"/>
              </a:spcAft>
            </a:pPr>
            <a:r>
              <a:rPr lang="en-US" altLang="ja-JP" sz="2400" dirty="0"/>
              <a:t>An audit trail is:</a:t>
            </a:r>
          </a:p>
          <a:p>
            <a:pPr marL="457200" lvl="1" indent="0">
              <a:spcBef>
                <a:spcPts val="0"/>
              </a:spcBef>
              <a:spcAft>
                <a:spcPts val="600"/>
              </a:spcAft>
              <a:buNone/>
            </a:pPr>
            <a:r>
              <a:rPr lang="en-US" altLang="ja-JP" dirty="0"/>
              <a:t>a paper and/or electronic record that gives a step by step documented history of a transaction, which can validate or invalidate accounting entries. Components of an audit trail include:</a:t>
            </a:r>
          </a:p>
          <a:p>
            <a:pPr marL="457200" lvl="1" indent="0">
              <a:spcBef>
                <a:spcPts val="0"/>
              </a:spcBef>
              <a:spcAft>
                <a:spcPts val="600"/>
              </a:spcAft>
              <a:buNone/>
            </a:pPr>
            <a:r>
              <a:rPr lang="en-US" altLang="ja-JP" dirty="0"/>
              <a:t>(</a:t>
            </a:r>
            <a:r>
              <a:rPr lang="en-US" altLang="ja-JP" dirty="0" err="1"/>
              <a:t>i</a:t>
            </a:r>
            <a:r>
              <a:rPr lang="en-US" altLang="ja-JP" dirty="0"/>
              <a:t>) source records,</a:t>
            </a:r>
          </a:p>
          <a:p>
            <a:pPr marL="457200" lvl="1" indent="0">
              <a:spcBef>
                <a:spcPts val="0"/>
              </a:spcBef>
              <a:spcAft>
                <a:spcPts val="600"/>
              </a:spcAft>
              <a:buNone/>
            </a:pPr>
            <a:r>
              <a:rPr lang="en-US" altLang="ja-JP" dirty="0"/>
              <a:t>(ii) list of transactions processed and</a:t>
            </a:r>
          </a:p>
          <a:p>
            <a:pPr marL="457200" lvl="1" indent="0">
              <a:spcBef>
                <a:spcPts val="0"/>
              </a:spcBef>
              <a:spcAft>
                <a:spcPts val="600"/>
              </a:spcAft>
              <a:buNone/>
            </a:pPr>
            <a:r>
              <a:rPr lang="en-US" altLang="ja-JP" dirty="0"/>
              <a:t>(iii) transaction identifiers so that reference can be made to the source of a transaction.</a:t>
            </a:r>
          </a:p>
        </p:txBody>
      </p:sp>
      <p:sp>
        <p:nvSpPr>
          <p:cNvPr id="5" name="正方形/長方形 4">
            <a:extLst>
              <a:ext uri="{FF2B5EF4-FFF2-40B4-BE49-F238E27FC236}">
                <a16:creationId xmlns:a16="http://schemas.microsoft.com/office/drawing/2014/main" id="{819C7B59-CCAC-7243-A594-80D565CA303F}"/>
              </a:ext>
            </a:extLst>
          </p:cNvPr>
          <p:cNvSpPr/>
          <p:nvPr/>
        </p:nvSpPr>
        <p:spPr>
          <a:xfrm>
            <a:off x="683568" y="6351711"/>
            <a:ext cx="7056784" cy="461665"/>
          </a:xfrm>
          <a:prstGeom prst="rect">
            <a:avLst/>
          </a:prstGeom>
        </p:spPr>
        <p:txBody>
          <a:bodyPr wrap="square">
            <a:spAutoFit/>
          </a:bodyPr>
          <a:lstStyle/>
          <a:p>
            <a:pPr>
              <a:spcBef>
                <a:spcPts val="0"/>
              </a:spcBef>
              <a:spcAft>
                <a:spcPts val="600"/>
              </a:spcAft>
            </a:pPr>
            <a:r>
              <a:rPr lang="en-US" altLang="ja-JP" sz="1200" dirty="0"/>
              <a:t>Source: CEN WORKSHOP AGREEMENT CWA 16460 May 2012 Good Practice: e-Invoicing Compliance Guidelines - The Commentary</a:t>
            </a:r>
          </a:p>
        </p:txBody>
      </p:sp>
      <p:sp>
        <p:nvSpPr>
          <p:cNvPr id="6" name="正方形/長方形 5">
            <a:extLst>
              <a:ext uri="{FF2B5EF4-FFF2-40B4-BE49-F238E27FC236}">
                <a16:creationId xmlns:a16="http://schemas.microsoft.com/office/drawing/2014/main" id="{7A6898B4-072E-0D4F-8FBC-5066B1D6663C}"/>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6602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16F039-B348-4B4D-A7FB-9DC390C010BB}"/>
              </a:ext>
            </a:extLst>
          </p:cNvPr>
          <p:cNvSpPr>
            <a:spLocks noGrp="1"/>
          </p:cNvSpPr>
          <p:nvPr>
            <p:ph type="title"/>
          </p:nvPr>
        </p:nvSpPr>
        <p:spPr>
          <a:xfrm>
            <a:off x="899592" y="-1"/>
            <a:ext cx="7344816" cy="620687"/>
          </a:xfrm>
        </p:spPr>
        <p:txBody>
          <a:bodyPr/>
          <a:lstStyle/>
          <a:p>
            <a:r>
              <a:rPr lang="en-US" altLang="ja-JP" dirty="0"/>
              <a:t>4.</a:t>
            </a:r>
            <a:r>
              <a:rPr kumimoji="1" lang="en-US" altLang="ja-JP" dirty="0"/>
              <a:t> Business controls and audit trails</a:t>
            </a:r>
            <a:endParaRPr kumimoji="1" lang="ja-JP" altLang="en-US" dirty="0"/>
          </a:p>
        </p:txBody>
      </p:sp>
      <p:sp>
        <p:nvSpPr>
          <p:cNvPr id="30" name="テキスト ボックス 29">
            <a:extLst>
              <a:ext uri="{FF2B5EF4-FFF2-40B4-BE49-F238E27FC236}">
                <a16:creationId xmlns:a16="http://schemas.microsoft.com/office/drawing/2014/main" id="{1B567D16-E09D-4745-996F-206FF78B923B}"/>
              </a:ext>
            </a:extLst>
          </p:cNvPr>
          <p:cNvSpPr txBox="1"/>
          <p:nvPr/>
        </p:nvSpPr>
        <p:spPr>
          <a:xfrm>
            <a:off x="301392" y="620688"/>
            <a:ext cx="8541216" cy="1754326"/>
          </a:xfrm>
          <a:prstGeom prst="rect">
            <a:avLst/>
          </a:prstGeom>
          <a:noFill/>
        </p:spPr>
        <p:txBody>
          <a:bodyPr wrap="square" rtlCol="0">
            <a:spAutoFit/>
          </a:bodyPr>
          <a:lstStyle/>
          <a:p>
            <a:r>
              <a:rPr lang="en-US" altLang="ja-JP" dirty="0"/>
              <a:t>An electronic record of each of these events will usually be created in the ERP system. This record may directly contain values relating to the event, e.g. quantities, or reference master data to provide or derive content, e.g. pricing. It is this record of the sequence of events in the process that contributes to an audit trail. An audit trail will consist of documents outside the ERP and a transaction record within the ERP. For example, the audit trail for the ‘procure-to-pay’ cycle will often take the following form.</a:t>
            </a:r>
          </a:p>
        </p:txBody>
      </p:sp>
      <p:grpSp>
        <p:nvGrpSpPr>
          <p:cNvPr id="61" name="グループ化 60">
            <a:extLst>
              <a:ext uri="{FF2B5EF4-FFF2-40B4-BE49-F238E27FC236}">
                <a16:creationId xmlns:a16="http://schemas.microsoft.com/office/drawing/2014/main" id="{4B975A10-8DDD-8340-90B8-57449EBD113D}"/>
              </a:ext>
            </a:extLst>
          </p:cNvPr>
          <p:cNvGrpSpPr/>
          <p:nvPr/>
        </p:nvGrpSpPr>
        <p:grpSpPr>
          <a:xfrm>
            <a:off x="394055" y="2435938"/>
            <a:ext cx="6338184" cy="3532880"/>
            <a:chOff x="2627784" y="1340767"/>
            <a:chExt cx="6338184" cy="4180953"/>
          </a:xfrm>
        </p:grpSpPr>
        <p:sp>
          <p:nvSpPr>
            <p:cNvPr id="62" name="正方形/長方形 61">
              <a:extLst>
                <a:ext uri="{FF2B5EF4-FFF2-40B4-BE49-F238E27FC236}">
                  <a16:creationId xmlns:a16="http://schemas.microsoft.com/office/drawing/2014/main" id="{C5A9D6DC-DCF1-C345-B18F-AD7D894CFFC2}"/>
                </a:ext>
              </a:extLst>
            </p:cNvPr>
            <p:cNvSpPr/>
            <p:nvPr/>
          </p:nvSpPr>
          <p:spPr>
            <a:xfrm>
              <a:off x="2627784" y="3517116"/>
              <a:ext cx="6322978" cy="2000117"/>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FCF6E982-0812-8B47-8278-F9BA6AA789F6}"/>
                </a:ext>
              </a:extLst>
            </p:cNvPr>
            <p:cNvSpPr/>
            <p:nvPr/>
          </p:nvSpPr>
          <p:spPr>
            <a:xfrm>
              <a:off x="2642989" y="1340767"/>
              <a:ext cx="6322979" cy="200011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3A46370E-949F-412B-BCF0-58CC3A6160E8}"/>
                </a:ext>
              </a:extLst>
            </p:cNvPr>
            <p:cNvSpPr txBox="1"/>
            <p:nvPr/>
          </p:nvSpPr>
          <p:spPr>
            <a:xfrm>
              <a:off x="4837044" y="1572025"/>
              <a:ext cx="1892441" cy="307777"/>
            </a:xfrm>
            <a:prstGeom prst="rect">
              <a:avLst/>
            </a:prstGeom>
            <a:noFill/>
          </p:spPr>
          <p:txBody>
            <a:bodyPr wrap="none" rtlCol="0">
              <a:spAutoFit/>
            </a:bodyPr>
            <a:lstStyle/>
            <a:p>
              <a:pPr algn="ctr"/>
              <a:r>
                <a:rPr kumimoji="1" lang="en-US" altLang="ja-JP" sz="1400" dirty="0"/>
                <a:t>ERP Transaction Record</a:t>
              </a:r>
              <a:endParaRPr kumimoji="1" lang="ja-JP" altLang="en-US" sz="1400" dirty="0"/>
            </a:p>
          </p:txBody>
        </p:sp>
        <p:sp>
          <p:nvSpPr>
            <p:cNvPr id="44" name="テキスト ボックス 43">
              <a:extLst>
                <a:ext uri="{FF2B5EF4-FFF2-40B4-BE49-F238E27FC236}">
                  <a16:creationId xmlns:a16="http://schemas.microsoft.com/office/drawing/2014/main" id="{D5A658A3-3A09-4C3E-8A2F-90C406C387CC}"/>
                </a:ext>
              </a:extLst>
            </p:cNvPr>
            <p:cNvSpPr txBox="1"/>
            <p:nvPr/>
          </p:nvSpPr>
          <p:spPr>
            <a:xfrm>
              <a:off x="4827485" y="2833191"/>
              <a:ext cx="1911559" cy="307777"/>
            </a:xfrm>
            <a:prstGeom prst="rect">
              <a:avLst/>
            </a:prstGeom>
            <a:noFill/>
          </p:spPr>
          <p:txBody>
            <a:bodyPr wrap="square" rtlCol="0">
              <a:spAutoFit/>
            </a:bodyPr>
            <a:lstStyle/>
            <a:p>
              <a:pPr algn="ctr"/>
              <a:r>
                <a:rPr kumimoji="1" lang="en-US" altLang="ja-JP" sz="1400" dirty="0"/>
                <a:t>External Documents</a:t>
              </a:r>
              <a:endParaRPr kumimoji="1" lang="ja-JP" altLang="en-US" sz="1400" dirty="0"/>
            </a:p>
          </p:txBody>
        </p:sp>
        <p:sp>
          <p:nvSpPr>
            <p:cNvPr id="45" name="テキスト ボックス 44">
              <a:extLst>
                <a:ext uri="{FF2B5EF4-FFF2-40B4-BE49-F238E27FC236}">
                  <a16:creationId xmlns:a16="http://schemas.microsoft.com/office/drawing/2014/main" id="{4227424B-2260-4B57-A488-6B8461940099}"/>
                </a:ext>
              </a:extLst>
            </p:cNvPr>
            <p:cNvSpPr txBox="1"/>
            <p:nvPr/>
          </p:nvSpPr>
          <p:spPr>
            <a:xfrm>
              <a:off x="4837044" y="4941168"/>
              <a:ext cx="1892441" cy="307777"/>
            </a:xfrm>
            <a:prstGeom prst="rect">
              <a:avLst/>
            </a:prstGeom>
            <a:noFill/>
          </p:spPr>
          <p:txBody>
            <a:bodyPr wrap="none" rtlCol="0">
              <a:spAutoFit/>
            </a:bodyPr>
            <a:lstStyle/>
            <a:p>
              <a:pPr algn="ctr"/>
              <a:r>
                <a:rPr kumimoji="1" lang="en-US" altLang="ja-JP" sz="1400" dirty="0"/>
                <a:t>ERP Transaction Record</a:t>
              </a:r>
              <a:endParaRPr kumimoji="1" lang="ja-JP" altLang="en-US" sz="1400" dirty="0"/>
            </a:p>
          </p:txBody>
        </p:sp>
        <p:grpSp>
          <p:nvGrpSpPr>
            <p:cNvPr id="54" name="グループ化 53">
              <a:extLst>
                <a:ext uri="{FF2B5EF4-FFF2-40B4-BE49-F238E27FC236}">
                  <a16:creationId xmlns:a16="http://schemas.microsoft.com/office/drawing/2014/main" id="{E2592F7D-CA52-6E4B-A7C0-6AD087897B06}"/>
                </a:ext>
              </a:extLst>
            </p:cNvPr>
            <p:cNvGrpSpPr/>
            <p:nvPr/>
          </p:nvGrpSpPr>
          <p:grpSpPr>
            <a:xfrm>
              <a:off x="2758928" y="1890854"/>
              <a:ext cx="6048672" cy="3076291"/>
              <a:chOff x="1475656" y="1931171"/>
              <a:chExt cx="6048672" cy="3076291"/>
            </a:xfrm>
          </p:grpSpPr>
          <p:sp>
            <p:nvSpPr>
              <p:cNvPr id="3" name="平行四辺形 2">
                <a:extLst>
                  <a:ext uri="{FF2B5EF4-FFF2-40B4-BE49-F238E27FC236}">
                    <a16:creationId xmlns:a16="http://schemas.microsoft.com/office/drawing/2014/main" id="{FBD47ACD-05BD-4EFC-BD04-D896691367A1}"/>
                  </a:ext>
                </a:extLst>
              </p:cNvPr>
              <p:cNvSpPr/>
              <p:nvPr/>
            </p:nvSpPr>
            <p:spPr>
              <a:xfrm>
                <a:off x="1475656"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Purchase Order</a:t>
                </a:r>
                <a:endParaRPr kumimoji="1" lang="ja-JP" altLang="en-US" sz="1400" dirty="0">
                  <a:solidFill>
                    <a:schemeClr val="tx1"/>
                  </a:solidFill>
                </a:endParaRPr>
              </a:p>
            </p:txBody>
          </p:sp>
          <p:sp>
            <p:nvSpPr>
              <p:cNvPr id="4" name="平行四辺形 3">
                <a:extLst>
                  <a:ext uri="{FF2B5EF4-FFF2-40B4-BE49-F238E27FC236}">
                    <a16:creationId xmlns:a16="http://schemas.microsoft.com/office/drawing/2014/main" id="{E6412D14-E5C5-412E-8CD6-786A30916EDE}"/>
                  </a:ext>
                </a:extLst>
              </p:cNvPr>
              <p:cNvSpPr/>
              <p:nvPr/>
            </p:nvSpPr>
            <p:spPr>
              <a:xfrm>
                <a:off x="6372200"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Payment</a:t>
                </a:r>
                <a:endParaRPr kumimoji="1" lang="ja-JP" altLang="en-US" sz="1400" dirty="0">
                  <a:solidFill>
                    <a:schemeClr val="tx1"/>
                  </a:solidFill>
                </a:endParaRPr>
              </a:p>
            </p:txBody>
          </p:sp>
          <p:sp>
            <p:nvSpPr>
              <p:cNvPr id="5" name="平行四辺形 4">
                <a:extLst>
                  <a:ext uri="{FF2B5EF4-FFF2-40B4-BE49-F238E27FC236}">
                    <a16:creationId xmlns:a16="http://schemas.microsoft.com/office/drawing/2014/main" id="{A8EA38CA-B3C3-47BC-AA5B-84F562167494}"/>
                  </a:ext>
                </a:extLst>
              </p:cNvPr>
              <p:cNvSpPr/>
              <p:nvPr/>
            </p:nvSpPr>
            <p:spPr>
              <a:xfrm>
                <a:off x="4740018"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Invoice</a:t>
                </a:r>
                <a:endParaRPr kumimoji="1" lang="ja-JP" altLang="en-US" sz="1400" dirty="0">
                  <a:solidFill>
                    <a:schemeClr val="tx1"/>
                  </a:solidFill>
                </a:endParaRPr>
              </a:p>
            </p:txBody>
          </p:sp>
          <p:sp>
            <p:nvSpPr>
              <p:cNvPr id="6" name="平行四辺形 5">
                <a:extLst>
                  <a:ext uri="{FF2B5EF4-FFF2-40B4-BE49-F238E27FC236}">
                    <a16:creationId xmlns:a16="http://schemas.microsoft.com/office/drawing/2014/main" id="{312252CD-529A-44C9-9933-AC62C691D209}"/>
                  </a:ext>
                </a:extLst>
              </p:cNvPr>
              <p:cNvSpPr/>
              <p:nvPr/>
            </p:nvSpPr>
            <p:spPr>
              <a:xfrm>
                <a:off x="3107837" y="1931171"/>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Goods Received Note</a:t>
                </a:r>
                <a:endParaRPr kumimoji="1" lang="ja-JP" altLang="en-US" sz="1400" dirty="0">
                  <a:solidFill>
                    <a:schemeClr val="tx1"/>
                  </a:solidFill>
                </a:endParaRPr>
              </a:p>
            </p:txBody>
          </p:sp>
          <p:cxnSp>
            <p:nvCxnSpPr>
              <p:cNvPr id="10" name="直線コネクタ 9">
                <a:extLst>
                  <a:ext uri="{FF2B5EF4-FFF2-40B4-BE49-F238E27FC236}">
                    <a16:creationId xmlns:a16="http://schemas.microsoft.com/office/drawing/2014/main" id="{558CB946-8107-4758-B885-4B00B60FDFA3}"/>
                  </a:ext>
                </a:extLst>
              </p:cNvPr>
              <p:cNvCxnSpPr>
                <a:cxnSpLocks/>
                <a:stCxn id="3" idx="2"/>
                <a:endCxn id="6" idx="5"/>
              </p:cNvCxnSpPr>
              <p:nvPr/>
            </p:nvCxnSpPr>
            <p:spPr>
              <a:xfrm>
                <a:off x="2537774" y="2291211"/>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FA627D-A3A9-4265-B97E-97C9CB93898C}"/>
                  </a:ext>
                </a:extLst>
              </p:cNvPr>
              <p:cNvCxnSpPr>
                <a:cxnSpLocks/>
                <a:stCxn id="6" idx="2"/>
                <a:endCxn id="5" idx="5"/>
              </p:cNvCxnSpPr>
              <p:nvPr/>
            </p:nvCxnSpPr>
            <p:spPr>
              <a:xfrm>
                <a:off x="4169955" y="2291211"/>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ED699D62-8CBF-4862-AED8-D5A3A39EA6D9}"/>
                  </a:ext>
                </a:extLst>
              </p:cNvPr>
              <p:cNvCxnSpPr>
                <a:cxnSpLocks/>
                <a:stCxn id="5" idx="2"/>
                <a:endCxn id="4" idx="5"/>
              </p:cNvCxnSpPr>
              <p:nvPr/>
            </p:nvCxnSpPr>
            <p:spPr>
              <a:xfrm>
                <a:off x="5802136" y="2291211"/>
                <a:ext cx="660074"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8A4507D-7036-487E-9ED2-EF10BBE9F11C}"/>
                  </a:ext>
                </a:extLst>
              </p:cNvPr>
              <p:cNvCxnSpPr>
                <a:cxnSpLocks/>
                <a:stCxn id="36" idx="0"/>
                <a:endCxn id="4" idx="4"/>
              </p:cNvCxnSpPr>
              <p:nvPr/>
            </p:nvCxnSpPr>
            <p:spPr>
              <a:xfrm flipV="1">
                <a:off x="6948264"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CFE3A25-649C-4C13-818B-44005A2C7AFB}"/>
                  </a:ext>
                </a:extLst>
              </p:cNvPr>
              <p:cNvCxnSpPr>
                <a:cxnSpLocks/>
                <a:stCxn id="37" idx="0"/>
                <a:endCxn id="5" idx="4"/>
              </p:cNvCxnSpPr>
              <p:nvPr/>
            </p:nvCxnSpPr>
            <p:spPr>
              <a:xfrm flipV="1">
                <a:off x="5316082"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903F80AE-13F3-49E7-A6BE-0FF5A60676F8}"/>
                  </a:ext>
                </a:extLst>
              </p:cNvPr>
              <p:cNvCxnSpPr>
                <a:cxnSpLocks/>
                <a:stCxn id="7" idx="0"/>
                <a:endCxn id="6" idx="4"/>
              </p:cNvCxnSpPr>
              <p:nvPr/>
            </p:nvCxnSpPr>
            <p:spPr>
              <a:xfrm flipH="1" flipV="1">
                <a:off x="3683901" y="2651251"/>
                <a:ext cx="12001"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メモ 6">
                <a:extLst>
                  <a:ext uri="{FF2B5EF4-FFF2-40B4-BE49-F238E27FC236}">
                    <a16:creationId xmlns:a16="http://schemas.microsoft.com/office/drawing/2014/main" id="{00481766-5D89-4AFE-AE87-0A93964A2B84}"/>
                  </a:ext>
                </a:extLst>
              </p:cNvPr>
              <p:cNvSpPr/>
              <p:nvPr/>
            </p:nvSpPr>
            <p:spPr>
              <a:xfrm>
                <a:off x="3131839" y="3145280"/>
                <a:ext cx="1128125"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Dispatch Advice</a:t>
                </a:r>
                <a:endParaRPr kumimoji="1" lang="ja-JP" altLang="en-US" sz="1400" dirty="0">
                  <a:solidFill>
                    <a:schemeClr val="tx1"/>
                  </a:solidFill>
                </a:endParaRPr>
              </a:p>
            </p:txBody>
          </p:sp>
          <p:sp>
            <p:nvSpPr>
              <p:cNvPr id="35" name="四角形: メモ 34">
                <a:extLst>
                  <a:ext uri="{FF2B5EF4-FFF2-40B4-BE49-F238E27FC236}">
                    <a16:creationId xmlns:a16="http://schemas.microsoft.com/office/drawing/2014/main" id="{F74B94C9-7053-446A-878C-E660584C43CD}"/>
                  </a:ext>
                </a:extLst>
              </p:cNvPr>
              <p:cNvSpPr/>
              <p:nvPr/>
            </p:nvSpPr>
            <p:spPr>
              <a:xfrm>
                <a:off x="1583668"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Purchase Order</a:t>
                </a:r>
                <a:endParaRPr kumimoji="1" lang="ja-JP" altLang="en-US" sz="1400" dirty="0">
                  <a:solidFill>
                    <a:schemeClr val="tx1"/>
                  </a:solidFill>
                </a:endParaRPr>
              </a:p>
            </p:txBody>
          </p:sp>
          <p:sp>
            <p:nvSpPr>
              <p:cNvPr id="36" name="四角形: メモ 35">
                <a:extLst>
                  <a:ext uri="{FF2B5EF4-FFF2-40B4-BE49-F238E27FC236}">
                    <a16:creationId xmlns:a16="http://schemas.microsoft.com/office/drawing/2014/main" id="{0065F0F4-4E61-4E79-924A-5C9C971AC1C3}"/>
                  </a:ext>
                </a:extLst>
              </p:cNvPr>
              <p:cNvSpPr/>
              <p:nvPr/>
            </p:nvSpPr>
            <p:spPr>
              <a:xfrm>
                <a:off x="6480212"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Bank Statement</a:t>
                </a:r>
                <a:endParaRPr kumimoji="1" lang="ja-JP" altLang="en-US" sz="1400" dirty="0">
                  <a:solidFill>
                    <a:schemeClr val="tx1"/>
                  </a:solidFill>
                </a:endParaRPr>
              </a:p>
            </p:txBody>
          </p:sp>
          <p:sp>
            <p:nvSpPr>
              <p:cNvPr id="37" name="四角形: メモ 36">
                <a:extLst>
                  <a:ext uri="{FF2B5EF4-FFF2-40B4-BE49-F238E27FC236}">
                    <a16:creationId xmlns:a16="http://schemas.microsoft.com/office/drawing/2014/main" id="{4ADC6649-9BA8-474D-817F-009677461B23}"/>
                  </a:ext>
                </a:extLst>
              </p:cNvPr>
              <p:cNvSpPr/>
              <p:nvPr/>
            </p:nvSpPr>
            <p:spPr>
              <a:xfrm>
                <a:off x="4848030" y="3145280"/>
                <a:ext cx="936104" cy="648072"/>
              </a:xfrm>
              <a:prstGeom prst="foldedCorner">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144000" rIns="36000" bIns="36000" rtlCol="0" anchor="ctr"/>
              <a:lstStyle/>
              <a:p>
                <a:pPr algn="ctr"/>
                <a:r>
                  <a:rPr kumimoji="1" lang="en-US" altLang="ja-JP" sz="1400" dirty="0">
                    <a:solidFill>
                      <a:schemeClr val="tx1"/>
                    </a:solidFill>
                  </a:rPr>
                  <a:t>Invoice</a:t>
                </a:r>
              </a:p>
            </p:txBody>
          </p:sp>
          <p:sp>
            <p:nvSpPr>
              <p:cNvPr id="31" name="平行四辺形 30">
                <a:extLst>
                  <a:ext uri="{FF2B5EF4-FFF2-40B4-BE49-F238E27FC236}">
                    <a16:creationId xmlns:a16="http://schemas.microsoft.com/office/drawing/2014/main" id="{4CAD0AE2-72F0-400F-A621-24C8654BE3C0}"/>
                  </a:ext>
                </a:extLst>
              </p:cNvPr>
              <p:cNvSpPr/>
              <p:nvPr/>
            </p:nvSpPr>
            <p:spPr>
              <a:xfrm>
                <a:off x="1475656"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Sales Order</a:t>
                </a:r>
                <a:endParaRPr kumimoji="1" lang="ja-JP" altLang="en-US" sz="1400" dirty="0">
                  <a:solidFill>
                    <a:schemeClr val="tx1"/>
                  </a:solidFill>
                </a:endParaRPr>
              </a:p>
            </p:txBody>
          </p:sp>
          <p:sp>
            <p:nvSpPr>
              <p:cNvPr id="32" name="平行四辺形 31">
                <a:extLst>
                  <a:ext uri="{FF2B5EF4-FFF2-40B4-BE49-F238E27FC236}">
                    <a16:creationId xmlns:a16="http://schemas.microsoft.com/office/drawing/2014/main" id="{CD05C5A2-EF89-43A0-8740-BD7289FC6CA5}"/>
                  </a:ext>
                </a:extLst>
              </p:cNvPr>
              <p:cNvSpPr/>
              <p:nvPr/>
            </p:nvSpPr>
            <p:spPr>
              <a:xfrm>
                <a:off x="6372200"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Receipt</a:t>
                </a:r>
                <a:endParaRPr kumimoji="1" lang="ja-JP" altLang="en-US" sz="1400" dirty="0">
                  <a:solidFill>
                    <a:schemeClr val="tx1"/>
                  </a:solidFill>
                </a:endParaRPr>
              </a:p>
            </p:txBody>
          </p:sp>
          <p:sp>
            <p:nvSpPr>
              <p:cNvPr id="33" name="平行四辺形 32">
                <a:extLst>
                  <a:ext uri="{FF2B5EF4-FFF2-40B4-BE49-F238E27FC236}">
                    <a16:creationId xmlns:a16="http://schemas.microsoft.com/office/drawing/2014/main" id="{37895ED5-5B13-4AF9-ABF2-32A75999D96B}"/>
                  </a:ext>
                </a:extLst>
              </p:cNvPr>
              <p:cNvSpPr/>
              <p:nvPr/>
            </p:nvSpPr>
            <p:spPr>
              <a:xfrm>
                <a:off x="4740018"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Invoice</a:t>
                </a:r>
                <a:endParaRPr kumimoji="1" lang="ja-JP" altLang="en-US" sz="1400" dirty="0">
                  <a:solidFill>
                    <a:schemeClr val="tx1"/>
                  </a:solidFill>
                </a:endParaRPr>
              </a:p>
            </p:txBody>
          </p:sp>
          <p:sp>
            <p:nvSpPr>
              <p:cNvPr id="34" name="平行四辺形 33">
                <a:extLst>
                  <a:ext uri="{FF2B5EF4-FFF2-40B4-BE49-F238E27FC236}">
                    <a16:creationId xmlns:a16="http://schemas.microsoft.com/office/drawing/2014/main" id="{9EEF37F4-B98C-4871-A6A1-2F4DC194F262}"/>
                  </a:ext>
                </a:extLst>
              </p:cNvPr>
              <p:cNvSpPr/>
              <p:nvPr/>
            </p:nvSpPr>
            <p:spPr>
              <a:xfrm>
                <a:off x="3107837" y="4287382"/>
                <a:ext cx="1152128" cy="720080"/>
              </a:xfrm>
              <a:prstGeom prst="parallelogram">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400" dirty="0">
                    <a:solidFill>
                      <a:schemeClr val="tx1"/>
                    </a:solidFill>
                  </a:rPr>
                  <a:t>Goods Dispatch Note</a:t>
                </a:r>
                <a:endParaRPr kumimoji="1" lang="ja-JP" altLang="en-US" sz="1400" dirty="0">
                  <a:solidFill>
                    <a:schemeClr val="tx1"/>
                  </a:solidFill>
                </a:endParaRPr>
              </a:p>
            </p:txBody>
          </p:sp>
          <p:cxnSp>
            <p:nvCxnSpPr>
              <p:cNvPr id="38" name="直線コネクタ 37">
                <a:extLst>
                  <a:ext uri="{FF2B5EF4-FFF2-40B4-BE49-F238E27FC236}">
                    <a16:creationId xmlns:a16="http://schemas.microsoft.com/office/drawing/2014/main" id="{720D8BDF-7608-4A57-8AB0-0026B9B93CF7}"/>
                  </a:ext>
                </a:extLst>
              </p:cNvPr>
              <p:cNvCxnSpPr>
                <a:cxnSpLocks/>
                <a:stCxn id="31" idx="2"/>
                <a:endCxn id="34" idx="5"/>
              </p:cNvCxnSpPr>
              <p:nvPr/>
            </p:nvCxnSpPr>
            <p:spPr>
              <a:xfrm>
                <a:off x="2537774" y="4647422"/>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A28A4EF-B362-4EDA-964B-ADB9809F5CC0}"/>
                  </a:ext>
                </a:extLst>
              </p:cNvPr>
              <p:cNvCxnSpPr>
                <a:cxnSpLocks/>
                <a:stCxn id="34" idx="2"/>
                <a:endCxn id="33" idx="5"/>
              </p:cNvCxnSpPr>
              <p:nvPr/>
            </p:nvCxnSpPr>
            <p:spPr>
              <a:xfrm>
                <a:off x="4169955" y="4647422"/>
                <a:ext cx="660073"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26551BC-588F-47DB-8184-A7CA037D8A9D}"/>
                  </a:ext>
                </a:extLst>
              </p:cNvPr>
              <p:cNvCxnSpPr>
                <a:cxnSpLocks/>
                <a:stCxn id="33" idx="2"/>
                <a:endCxn id="32" idx="5"/>
              </p:cNvCxnSpPr>
              <p:nvPr/>
            </p:nvCxnSpPr>
            <p:spPr>
              <a:xfrm>
                <a:off x="5802136" y="4647422"/>
                <a:ext cx="660074" cy="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B7D595-8C1E-44EC-B110-B83F3A9281F0}"/>
                  </a:ext>
                </a:extLst>
              </p:cNvPr>
              <p:cNvCxnSpPr>
                <a:cxnSpLocks/>
                <a:stCxn id="36" idx="2"/>
                <a:endCxn id="32" idx="0"/>
              </p:cNvCxnSpPr>
              <p:nvPr/>
            </p:nvCxnSpPr>
            <p:spPr>
              <a:xfrm>
                <a:off x="6948264"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2422E38-0FDB-4588-B9A4-239620575B72}"/>
                  </a:ext>
                </a:extLst>
              </p:cNvPr>
              <p:cNvCxnSpPr>
                <a:cxnSpLocks/>
                <a:stCxn id="33" idx="0"/>
                <a:endCxn id="37" idx="2"/>
              </p:cNvCxnSpPr>
              <p:nvPr/>
            </p:nvCxnSpPr>
            <p:spPr>
              <a:xfrm flipV="1">
                <a:off x="5316082"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B1E2A80-9F51-40CE-8092-4682A374FB01}"/>
                  </a:ext>
                </a:extLst>
              </p:cNvPr>
              <p:cNvCxnSpPr>
                <a:cxnSpLocks/>
                <a:stCxn id="35" idx="2"/>
                <a:endCxn id="31" idx="0"/>
              </p:cNvCxnSpPr>
              <p:nvPr/>
            </p:nvCxnSpPr>
            <p:spPr>
              <a:xfrm>
                <a:off x="2051720" y="3793352"/>
                <a:ext cx="0"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B7176320-9B9A-42A0-9089-3E74E9D02708}"/>
                  </a:ext>
                </a:extLst>
              </p:cNvPr>
              <p:cNvCxnSpPr>
                <a:cxnSpLocks/>
                <a:stCxn id="3" idx="4"/>
                <a:endCxn id="35" idx="0"/>
              </p:cNvCxnSpPr>
              <p:nvPr/>
            </p:nvCxnSpPr>
            <p:spPr>
              <a:xfrm>
                <a:off x="2051720" y="2651251"/>
                <a:ext cx="0" cy="494029"/>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F2FAF7D-72E8-0846-AD7B-275986493F73}"/>
                  </a:ext>
                </a:extLst>
              </p:cNvPr>
              <p:cNvCxnSpPr>
                <a:cxnSpLocks/>
                <a:stCxn id="34" idx="0"/>
                <a:endCxn id="7" idx="2"/>
              </p:cNvCxnSpPr>
              <p:nvPr/>
            </p:nvCxnSpPr>
            <p:spPr>
              <a:xfrm flipV="1">
                <a:off x="3683901" y="3793352"/>
                <a:ext cx="12001" cy="49403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0" name="テキスト ボックス 59">
              <a:extLst>
                <a:ext uri="{FF2B5EF4-FFF2-40B4-BE49-F238E27FC236}">
                  <a16:creationId xmlns:a16="http://schemas.microsoft.com/office/drawing/2014/main" id="{9DD3F0F7-4401-1B4B-84FA-E5A316113D3C}"/>
                </a:ext>
              </a:extLst>
            </p:cNvPr>
            <p:cNvSpPr txBox="1"/>
            <p:nvPr/>
          </p:nvSpPr>
          <p:spPr>
            <a:xfrm>
              <a:off x="4820681" y="3717032"/>
              <a:ext cx="1911559" cy="307777"/>
            </a:xfrm>
            <a:prstGeom prst="rect">
              <a:avLst/>
            </a:prstGeom>
            <a:noFill/>
          </p:spPr>
          <p:txBody>
            <a:bodyPr wrap="square" rtlCol="0">
              <a:spAutoFit/>
            </a:bodyPr>
            <a:lstStyle/>
            <a:p>
              <a:pPr algn="ctr"/>
              <a:r>
                <a:rPr kumimoji="1" lang="en-US" altLang="ja-JP" sz="1400" dirty="0"/>
                <a:t>External Documents</a:t>
              </a:r>
              <a:endParaRPr kumimoji="1" lang="ja-JP" altLang="en-US" sz="1400" dirty="0"/>
            </a:p>
          </p:txBody>
        </p:sp>
        <p:sp>
          <p:nvSpPr>
            <p:cNvPr id="56" name="正方形/長方形 55">
              <a:extLst>
                <a:ext uri="{FF2B5EF4-FFF2-40B4-BE49-F238E27FC236}">
                  <a16:creationId xmlns:a16="http://schemas.microsoft.com/office/drawing/2014/main" id="{39B044E2-6360-DA4E-BFAB-70B29D0C0690}"/>
                </a:ext>
              </a:extLst>
            </p:cNvPr>
            <p:cNvSpPr/>
            <p:nvPr/>
          </p:nvSpPr>
          <p:spPr>
            <a:xfrm>
              <a:off x="7236296" y="1346148"/>
              <a:ext cx="1575496" cy="369332"/>
            </a:xfrm>
            <a:prstGeom prst="rect">
              <a:avLst/>
            </a:prstGeom>
          </p:spPr>
          <p:txBody>
            <a:bodyPr wrap="none">
              <a:spAutoFit/>
            </a:bodyPr>
            <a:lstStyle/>
            <a:p>
              <a:r>
                <a:rPr lang="en-US" altLang="ja-JP" dirty="0"/>
                <a:t>Procure-to-Pay</a:t>
              </a:r>
              <a:endParaRPr lang="ja-JP" altLang="en-US"/>
            </a:p>
          </p:txBody>
        </p:sp>
        <p:sp>
          <p:nvSpPr>
            <p:cNvPr id="57" name="正方形/長方形 56">
              <a:extLst>
                <a:ext uri="{FF2B5EF4-FFF2-40B4-BE49-F238E27FC236}">
                  <a16:creationId xmlns:a16="http://schemas.microsoft.com/office/drawing/2014/main" id="{6BB9C41C-3F38-1149-BB6D-9A420736C8EC}"/>
                </a:ext>
              </a:extLst>
            </p:cNvPr>
            <p:cNvSpPr/>
            <p:nvPr/>
          </p:nvSpPr>
          <p:spPr>
            <a:xfrm>
              <a:off x="7320684" y="5152388"/>
              <a:ext cx="1507849" cy="369332"/>
            </a:xfrm>
            <a:prstGeom prst="rect">
              <a:avLst/>
            </a:prstGeom>
          </p:spPr>
          <p:txBody>
            <a:bodyPr wrap="none">
              <a:spAutoFit/>
            </a:bodyPr>
            <a:lstStyle/>
            <a:p>
              <a:r>
                <a:rPr lang="en-US" altLang="ja-JP" dirty="0"/>
                <a:t>Order-to-Cash</a:t>
              </a:r>
              <a:endParaRPr lang="ja-JP" altLang="en-US"/>
            </a:p>
          </p:txBody>
        </p:sp>
      </p:grpSp>
      <p:sp>
        <p:nvSpPr>
          <p:cNvPr id="58" name="テキスト ボックス 57">
            <a:extLst>
              <a:ext uri="{FF2B5EF4-FFF2-40B4-BE49-F238E27FC236}">
                <a16:creationId xmlns:a16="http://schemas.microsoft.com/office/drawing/2014/main" id="{67BC1A46-987F-844B-8312-7D51634F1F80}"/>
              </a:ext>
            </a:extLst>
          </p:cNvPr>
          <p:cNvSpPr txBox="1"/>
          <p:nvPr/>
        </p:nvSpPr>
        <p:spPr>
          <a:xfrm>
            <a:off x="716980" y="6006077"/>
            <a:ext cx="8535540" cy="461665"/>
          </a:xfrm>
          <a:prstGeom prst="rect">
            <a:avLst/>
          </a:prstGeom>
          <a:noFill/>
        </p:spPr>
        <p:txBody>
          <a:bodyPr wrap="square" rtlCol="0">
            <a:spAutoFit/>
          </a:bodyPr>
          <a:lstStyle/>
          <a:p>
            <a:r>
              <a:rPr lang="en-US" altLang="ja-JP" sz="1200" dirty="0"/>
              <a:t>Source: CEN WORKSHOP AGREEMENT CWA 16460 May 2012 Good Practice: e-Invoicing Compliance Guidelines - The Commentary</a:t>
            </a:r>
          </a:p>
          <a:p>
            <a:r>
              <a:rPr lang="en-US" altLang="ja-JP" sz="1200" dirty="0"/>
              <a:t>Partially modified by SAMBUICHI, Nobuyuki</a:t>
            </a:r>
          </a:p>
        </p:txBody>
      </p:sp>
      <p:sp>
        <p:nvSpPr>
          <p:cNvPr id="64" name="テキスト ボックス 63">
            <a:extLst>
              <a:ext uri="{FF2B5EF4-FFF2-40B4-BE49-F238E27FC236}">
                <a16:creationId xmlns:a16="http://schemas.microsoft.com/office/drawing/2014/main" id="{B254EE09-0927-D24E-9CCE-3B9403172049}"/>
              </a:ext>
            </a:extLst>
          </p:cNvPr>
          <p:cNvSpPr txBox="1"/>
          <p:nvPr/>
        </p:nvSpPr>
        <p:spPr>
          <a:xfrm>
            <a:off x="6697458" y="2348880"/>
            <a:ext cx="2555062" cy="3693319"/>
          </a:xfrm>
          <a:prstGeom prst="rect">
            <a:avLst/>
          </a:prstGeom>
          <a:noFill/>
        </p:spPr>
        <p:txBody>
          <a:bodyPr wrap="square" rtlCol="0">
            <a:spAutoFit/>
          </a:bodyPr>
          <a:lstStyle/>
          <a:p>
            <a:r>
              <a:rPr lang="en-US" altLang="ja-JP" dirty="0"/>
              <a:t>This represents the process that supports purchase of goods or services where the 3-way match control is implemented, typically: purchase order </a:t>
            </a:r>
            <a:r>
              <a:rPr lang="ja-JP" altLang="en-US"/>
              <a:t>→ </a:t>
            </a:r>
            <a:r>
              <a:rPr lang="en-US" altLang="ja-JP" dirty="0"/>
              <a:t>goods received note</a:t>
            </a:r>
            <a:r>
              <a:rPr lang="ja-JP" altLang="en-US"/>
              <a:t> → </a:t>
            </a:r>
            <a:r>
              <a:rPr lang="en-US" altLang="ja-JP" dirty="0"/>
              <a:t>purchase invoice </a:t>
            </a:r>
            <a:r>
              <a:rPr lang="ja-JP" altLang="en-US"/>
              <a:t>→ </a:t>
            </a:r>
            <a:r>
              <a:rPr lang="en-US" altLang="ja-JP" dirty="0"/>
              <a:t>payment.</a:t>
            </a:r>
          </a:p>
          <a:p>
            <a:r>
              <a:rPr lang="en-US" altLang="ja-JP" dirty="0"/>
              <a:t>Left is the equivalent audit trail for an ‘order-to-cash’ cycle.</a:t>
            </a:r>
          </a:p>
        </p:txBody>
      </p:sp>
      <p:sp>
        <p:nvSpPr>
          <p:cNvPr id="47" name="正方形/長方形 46">
            <a:extLst>
              <a:ext uri="{FF2B5EF4-FFF2-40B4-BE49-F238E27FC236}">
                <a16:creationId xmlns:a16="http://schemas.microsoft.com/office/drawing/2014/main" id="{D8253918-AA8D-4248-9D92-BCBF64870767}"/>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4</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1721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05749-5114-AB4D-B2D5-456A7BC8848A}"/>
              </a:ext>
            </a:extLst>
          </p:cNvPr>
          <p:cNvSpPr>
            <a:spLocks noGrp="1"/>
          </p:cNvSpPr>
          <p:nvPr>
            <p:ph type="ctrTitle"/>
          </p:nvPr>
        </p:nvSpPr>
        <p:spPr/>
        <p:txBody>
          <a:bodyPr/>
          <a:lstStyle/>
          <a:p>
            <a:r>
              <a:rPr lang="en-US" altLang="ja-JP" b="1" dirty="0"/>
              <a:t>5. Semantic data modeling</a:t>
            </a:r>
            <a:endParaRPr kumimoji="1" lang="ja-JP" altLang="en-US" dirty="0"/>
          </a:p>
        </p:txBody>
      </p:sp>
      <p:sp>
        <p:nvSpPr>
          <p:cNvPr id="9" name="Subtitle 8">
            <a:extLst>
              <a:ext uri="{FF2B5EF4-FFF2-40B4-BE49-F238E27FC236}">
                <a16:creationId xmlns:a16="http://schemas.microsoft.com/office/drawing/2014/main" id="{69920C94-110A-4DB7-9643-FD51A89B1FAE}"/>
              </a:ext>
            </a:extLst>
          </p:cNvPr>
          <p:cNvSpPr>
            <a:spLocks noGrp="1"/>
          </p:cNvSpPr>
          <p:nvPr>
            <p:ph type="subTitle" idx="1"/>
          </p:nvPr>
        </p:nvSpPr>
        <p:spPr/>
        <p:txBody>
          <a:bodyPr/>
          <a:lstStyle/>
          <a:p>
            <a:r>
              <a:rPr lang="en-US" altLang="ja-JP" dirty="0">
                <a:solidFill>
                  <a:schemeClr val="tx1"/>
                </a:solidFill>
              </a:rPr>
              <a:t>5.1. Core Components Specification(ISO 15000-1)</a:t>
            </a:r>
            <a:endParaRPr lang="en-US" altLang="en-US" dirty="0">
              <a:solidFill>
                <a:schemeClr val="tx1"/>
              </a:solidFill>
            </a:endParaRPr>
          </a:p>
        </p:txBody>
      </p:sp>
      <p:sp>
        <p:nvSpPr>
          <p:cNvPr id="6" name="TextBox 5">
            <a:extLst>
              <a:ext uri="{FF2B5EF4-FFF2-40B4-BE49-F238E27FC236}">
                <a16:creationId xmlns:a16="http://schemas.microsoft.com/office/drawing/2014/main" id="{C027F902-908A-47A1-8B1C-701D23F468CF}"/>
              </a:ext>
            </a:extLst>
          </p:cNvPr>
          <p:cNvSpPr txBox="1"/>
          <p:nvPr/>
        </p:nvSpPr>
        <p:spPr>
          <a:xfrm>
            <a:off x="1475656" y="1082163"/>
            <a:ext cx="4572000" cy="646331"/>
          </a:xfrm>
          <a:prstGeom prst="rect">
            <a:avLst/>
          </a:prstGeom>
          <a:noFill/>
        </p:spPr>
        <p:txBody>
          <a:bodyPr wrap="square">
            <a:spAutoFit/>
          </a:bodyPr>
          <a:lstStyle/>
          <a:p>
            <a:endParaRPr lang="ja-JP" altLang="en-US" dirty="0"/>
          </a:p>
          <a:p>
            <a:endParaRPr kumimoji="1" lang="ja-JP" altLang="en-US" sz="1800" dirty="0">
              <a:solidFill>
                <a:schemeClr val="tx1"/>
              </a:solidFill>
            </a:endParaRPr>
          </a:p>
        </p:txBody>
      </p:sp>
    </p:spTree>
    <p:extLst>
      <p:ext uri="{BB962C8B-B14F-4D97-AF65-F5344CB8AC3E}">
        <p14:creationId xmlns:p14="http://schemas.microsoft.com/office/powerpoint/2010/main" val="53360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A953AF-8138-1D49-BA10-4CAEE6C06B69}"/>
              </a:ext>
            </a:extLst>
          </p:cNvPr>
          <p:cNvSpPr>
            <a:spLocks noGrp="1"/>
          </p:cNvSpPr>
          <p:nvPr>
            <p:ph type="title"/>
          </p:nvPr>
        </p:nvSpPr>
        <p:spPr>
          <a:xfrm>
            <a:off x="683568" y="0"/>
            <a:ext cx="7776864" cy="692696"/>
          </a:xfrm>
        </p:spPr>
        <p:txBody>
          <a:bodyPr/>
          <a:lstStyle/>
          <a:p>
            <a:r>
              <a:rPr lang="en-US" altLang="ja-JP" dirty="0"/>
              <a:t>Core Component</a:t>
            </a:r>
            <a:endParaRPr kumimoji="1" lang="ja-JP" altLang="en-US" dirty="0"/>
          </a:p>
        </p:txBody>
      </p:sp>
      <p:sp>
        <p:nvSpPr>
          <p:cNvPr id="5" name="正方形/長方形 4">
            <a:extLst>
              <a:ext uri="{FF2B5EF4-FFF2-40B4-BE49-F238E27FC236}">
                <a16:creationId xmlns:a16="http://schemas.microsoft.com/office/drawing/2014/main" id="{E5A1C9E4-DCDA-644F-94B3-C04DF7DD5A87}"/>
              </a:ext>
            </a:extLst>
          </p:cNvPr>
          <p:cNvSpPr/>
          <p:nvPr/>
        </p:nvSpPr>
        <p:spPr>
          <a:xfrm>
            <a:off x="683568" y="873089"/>
            <a:ext cx="7776864" cy="923330"/>
          </a:xfrm>
          <a:prstGeom prst="rect">
            <a:avLst/>
          </a:prstGeom>
        </p:spPr>
        <p:txBody>
          <a:bodyPr wrap="square">
            <a:spAutoFit/>
          </a:bodyPr>
          <a:lstStyle/>
          <a:p>
            <a:pPr lvl="0" eaLnBrk="0" fontAlgn="base" hangingPunct="0">
              <a:spcBef>
                <a:spcPct val="0"/>
              </a:spcBef>
              <a:spcAft>
                <a:spcPct val="0"/>
              </a:spcAft>
            </a:pPr>
            <a:r>
              <a:rPr kumimoji="0" lang="ja-JP" altLang="ja-JP">
                <a:ea typeface="ＭＳ 明朝" panose="02020609040205080304" pitchFamily="49" charset="-128"/>
                <a:cs typeface="Cambria" panose="02040503050406030204" pitchFamily="18" charset="0"/>
              </a:rPr>
              <a:t>Semantic data modeling of ADS is based on the Core Components Specification (CCS) defined in ISO 15000-5</a:t>
            </a:r>
            <a:r>
              <a:rPr kumimoji="0" lang="ja-JP" altLang="ja-JP" b="1">
                <a:solidFill>
                  <a:srgbClr val="00B0F0"/>
                </a:solidFill>
                <a:ea typeface="ＭＳ 明朝" panose="02020609040205080304" pitchFamily="49" charset="-128"/>
                <a:cs typeface="Cambria" panose="02040503050406030204" pitchFamily="18" charset="0"/>
              </a:rPr>
              <a:t> </a:t>
            </a:r>
            <a:r>
              <a:rPr kumimoji="0" lang="ja-JP" altLang="ja-JP">
                <a:ea typeface="ＭＳ 明朝" panose="02020609040205080304" pitchFamily="49" charset="-128"/>
                <a:cs typeface="Cambria" panose="02040503050406030204" pitchFamily="18" charset="0"/>
              </a:rPr>
              <a:t>Electronic Business Extensible Markup Language (ebXML) — Part 5: Core Components Specification (CCS).</a:t>
            </a:r>
            <a:endParaRPr kumimoji="0" lang="en-US" altLang="ja-JP" b="1" dirty="0">
              <a:ea typeface="ＭＳ 明朝" panose="02020609040205080304" pitchFamily="49" charset="-128"/>
              <a:cs typeface="Cambria" panose="02040503050406030204" pitchFamily="18" charset="0"/>
            </a:endParaRPr>
          </a:p>
        </p:txBody>
      </p:sp>
      <p:pic>
        <p:nvPicPr>
          <p:cNvPr id="6" name="図 5">
            <a:extLst>
              <a:ext uri="{FF2B5EF4-FFF2-40B4-BE49-F238E27FC236}">
                <a16:creationId xmlns:a16="http://schemas.microsoft.com/office/drawing/2014/main" id="{6B558833-2B46-8C41-8000-0FC9D1BB38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796419"/>
            <a:ext cx="4248472" cy="4189238"/>
          </a:xfrm>
          <a:prstGeom prst="rect">
            <a:avLst/>
          </a:prstGeom>
          <a:noFill/>
          <a:ln>
            <a:noFill/>
          </a:ln>
        </p:spPr>
      </p:pic>
      <p:sp>
        <p:nvSpPr>
          <p:cNvPr id="7" name="正方形/長方形 6">
            <a:extLst>
              <a:ext uri="{FF2B5EF4-FFF2-40B4-BE49-F238E27FC236}">
                <a16:creationId xmlns:a16="http://schemas.microsoft.com/office/drawing/2014/main" id="{C946A45E-78AB-7C4F-A736-FCC2BE94D7CB}"/>
              </a:ext>
            </a:extLst>
          </p:cNvPr>
          <p:cNvSpPr/>
          <p:nvPr/>
        </p:nvSpPr>
        <p:spPr>
          <a:xfrm>
            <a:off x="4572000" y="1815782"/>
            <a:ext cx="4104456" cy="4216539"/>
          </a:xfrm>
          <a:prstGeom prst="rect">
            <a:avLst/>
          </a:prstGeom>
        </p:spPr>
        <p:txBody>
          <a:bodyPr wrap="square">
            <a:spAutoFit/>
          </a:bodyPr>
          <a:lstStyle/>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There are six different categories of Core Components:</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a) Basic Core Component (BCC);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b) Association Core Component (ASCC);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c) Core Component Type (CCT);</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d) Aggregate Core Component (ACC);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e) Identifier Core Component (IDCC). and</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f) Relation Core Component (RLCC).</a:t>
            </a:r>
            <a:endParaRPr lang="ja-JP" altLang="ja-JP" kern="100" dirty="0">
              <a:ea typeface="ＭＳ 明朝" panose="02020609040205080304" pitchFamily="49" charset="-128"/>
              <a:cs typeface="Cambria" panose="02040503050406030204" pitchFamily="18" charset="0"/>
            </a:endParaRPr>
          </a:p>
          <a:p>
            <a:pPr algn="just">
              <a:spcBef>
                <a:spcPts val="600"/>
              </a:spcBef>
              <a:spcAft>
                <a:spcPts val="600"/>
              </a:spcAft>
            </a:pPr>
            <a:r>
              <a:rPr lang="en-US" altLang="ja-JP" kern="100" dirty="0">
                <a:ea typeface="ＭＳ 明朝" panose="02020609040205080304" pitchFamily="49" charset="-128"/>
                <a:cs typeface="Cambria" panose="02040503050406030204" pitchFamily="18" charset="0"/>
              </a:rPr>
              <a:t> NOTE	</a:t>
            </a:r>
            <a:r>
              <a:rPr lang="en-US" altLang="ja-JP" kern="100" dirty="0">
                <a:solidFill>
                  <a:srgbClr val="000000"/>
                </a:solidFill>
                <a:ea typeface="ＭＳ 明朝" panose="02020609040205080304" pitchFamily="49" charset="-128"/>
                <a:cs typeface="Cambria" panose="02040503050406030204" pitchFamily="18" charset="0"/>
              </a:rPr>
              <a:t>Audit data collection requires a concept to clearly define the relationships between ACCs.</a:t>
            </a:r>
            <a:endParaRPr lang="ja-JP" altLang="ja-JP" kern="100" dirty="0">
              <a:ea typeface="ＭＳ 明朝" panose="02020609040205080304" pitchFamily="49" charset="-128"/>
              <a:cs typeface="Cambria" panose="02040503050406030204" pitchFamily="18" charset="0"/>
            </a:endParaRPr>
          </a:p>
        </p:txBody>
      </p:sp>
      <p:sp>
        <p:nvSpPr>
          <p:cNvPr id="8" name="正方形/長方形 7">
            <a:extLst>
              <a:ext uri="{FF2B5EF4-FFF2-40B4-BE49-F238E27FC236}">
                <a16:creationId xmlns:a16="http://schemas.microsoft.com/office/drawing/2014/main" id="{1C12622D-1F03-DD49-9E86-061276A18EE4}"/>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0160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9ECF0-34A0-4FD9-884C-516BE7EC01A2}"/>
              </a:ext>
            </a:extLst>
          </p:cNvPr>
          <p:cNvSpPr>
            <a:spLocks noGrp="1"/>
          </p:cNvSpPr>
          <p:nvPr>
            <p:ph type="title"/>
          </p:nvPr>
        </p:nvSpPr>
        <p:spPr>
          <a:xfrm>
            <a:off x="683568" y="-1"/>
            <a:ext cx="7776864" cy="726011"/>
          </a:xfrm>
        </p:spPr>
        <p:txBody>
          <a:bodyPr/>
          <a:lstStyle/>
          <a:p>
            <a:r>
              <a:rPr kumimoji="1" lang="en-US" altLang="ja-JP" dirty="0"/>
              <a:t>Association Core Component</a:t>
            </a:r>
            <a:endParaRPr kumimoji="1" lang="ja-JP" altLang="en-US" dirty="0"/>
          </a:p>
        </p:txBody>
      </p:sp>
      <p:pic>
        <p:nvPicPr>
          <p:cNvPr id="5" name="図 4">
            <a:extLst>
              <a:ext uri="{FF2B5EF4-FFF2-40B4-BE49-F238E27FC236}">
                <a16:creationId xmlns:a16="http://schemas.microsoft.com/office/drawing/2014/main" id="{83FBE5D3-899A-4046-BA46-B924E0162192}"/>
              </a:ext>
            </a:extLst>
          </p:cNvPr>
          <p:cNvPicPr>
            <a:picLocks noChangeAspect="1"/>
          </p:cNvPicPr>
          <p:nvPr/>
        </p:nvPicPr>
        <p:blipFill>
          <a:blip r:embed="rId2"/>
          <a:stretch>
            <a:fillRect/>
          </a:stretch>
        </p:blipFill>
        <p:spPr>
          <a:xfrm>
            <a:off x="282600" y="927537"/>
            <a:ext cx="5391902" cy="3715268"/>
          </a:xfrm>
          <a:prstGeom prst="rect">
            <a:avLst/>
          </a:prstGeom>
        </p:spPr>
      </p:pic>
      <p:cxnSp>
        <p:nvCxnSpPr>
          <p:cNvPr id="9" name="直線矢印コネクタ 8">
            <a:extLst>
              <a:ext uri="{FF2B5EF4-FFF2-40B4-BE49-F238E27FC236}">
                <a16:creationId xmlns:a16="http://schemas.microsoft.com/office/drawing/2014/main" id="{D4B2E6AB-5B2D-499F-BA07-53F4310ABE70}"/>
              </a:ext>
            </a:extLst>
          </p:cNvPr>
          <p:cNvCxnSpPr>
            <a:cxnSpLocks/>
          </p:cNvCxnSpPr>
          <p:nvPr/>
        </p:nvCxnSpPr>
        <p:spPr>
          <a:xfrm flipH="1" flipV="1">
            <a:off x="2954079" y="2699120"/>
            <a:ext cx="105753" cy="245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96F5DF5-BEE9-4424-AFA5-C953BC16A995}"/>
              </a:ext>
            </a:extLst>
          </p:cNvPr>
          <p:cNvCxnSpPr>
            <a:cxnSpLocks/>
          </p:cNvCxnSpPr>
          <p:nvPr/>
        </p:nvCxnSpPr>
        <p:spPr>
          <a:xfrm flipH="1" flipV="1">
            <a:off x="2083520" y="1124745"/>
            <a:ext cx="3640608" cy="1175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41733345-2BC6-4B45-83CB-C6E3CD7FE38F}"/>
              </a:ext>
            </a:extLst>
          </p:cNvPr>
          <p:cNvCxnSpPr>
            <a:cxnSpLocks/>
          </p:cNvCxnSpPr>
          <p:nvPr/>
        </p:nvCxnSpPr>
        <p:spPr>
          <a:xfrm flipH="1" flipV="1">
            <a:off x="1424914" y="2900648"/>
            <a:ext cx="608980" cy="225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4DD110E-A465-44B9-A3E7-97A9CA71A73F}"/>
              </a:ext>
            </a:extLst>
          </p:cNvPr>
          <p:cNvCxnSpPr>
            <a:cxnSpLocks/>
          </p:cNvCxnSpPr>
          <p:nvPr/>
        </p:nvCxnSpPr>
        <p:spPr>
          <a:xfrm flipH="1" flipV="1">
            <a:off x="5591303" y="3501008"/>
            <a:ext cx="132825" cy="28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2568F010-D8D0-4EBD-BBFE-A38572607E4A}"/>
              </a:ext>
            </a:extLst>
          </p:cNvPr>
          <p:cNvCxnSpPr>
            <a:cxnSpLocks/>
          </p:cNvCxnSpPr>
          <p:nvPr/>
        </p:nvCxnSpPr>
        <p:spPr>
          <a:xfrm flipH="1">
            <a:off x="2083520" y="3140968"/>
            <a:ext cx="3590982" cy="288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62879C69-85B4-4DFB-A1EF-C85A83401A10}"/>
              </a:ext>
            </a:extLst>
          </p:cNvPr>
          <p:cNvSpPr txBox="1"/>
          <p:nvPr/>
        </p:nvSpPr>
        <p:spPr>
          <a:xfrm>
            <a:off x="5674502" y="846874"/>
            <a:ext cx="3361994" cy="4770537"/>
          </a:xfrm>
          <a:prstGeom prst="rect">
            <a:avLst/>
          </a:prstGeom>
          <a:noFill/>
        </p:spPr>
        <p:txBody>
          <a:bodyPr wrap="square">
            <a:spAutoFit/>
          </a:bodyPr>
          <a:lstStyle/>
          <a:p>
            <a:r>
              <a:rPr lang="en-US" altLang="ja-JP" sz="1600" dirty="0"/>
              <a:t>— three Aggregate Core Components: “</a:t>
            </a:r>
            <a:r>
              <a:rPr lang="en-US" altLang="ja-JP" sz="1600" b="1" u="sng" dirty="0"/>
              <a:t>Party</a:t>
            </a:r>
            <a:r>
              <a:rPr lang="en-US" altLang="ja-JP" sz="1600" u="sng" dirty="0"/>
              <a:t>. Details</a:t>
            </a:r>
            <a:r>
              <a:rPr lang="en-US" altLang="ja-JP" sz="1600" dirty="0"/>
              <a:t>”; “</a:t>
            </a:r>
            <a:r>
              <a:rPr lang="en-US" altLang="ja-JP" sz="1600" b="1" u="sng" dirty="0"/>
              <a:t>Contact</a:t>
            </a:r>
            <a:r>
              <a:rPr lang="en-US" altLang="ja-JP" sz="1600" u="sng" dirty="0"/>
              <a:t>. Details</a:t>
            </a:r>
            <a:r>
              <a:rPr lang="en-US" altLang="ja-JP" sz="1600" dirty="0"/>
              <a:t>” and “</a:t>
            </a:r>
            <a:r>
              <a:rPr lang="en-US" altLang="ja-JP" sz="1600" b="1" u="sng" dirty="0"/>
              <a:t>Address</a:t>
            </a:r>
            <a:r>
              <a:rPr lang="en-US" altLang="ja-JP" sz="1600" u="sng" dirty="0"/>
              <a:t>. Details</a:t>
            </a:r>
            <a:r>
              <a:rPr lang="en-US" altLang="ja-JP" sz="1600" dirty="0"/>
              <a:t>”;</a:t>
            </a:r>
          </a:p>
          <a:p>
            <a:r>
              <a:rPr lang="en-US" altLang="ja-JP" sz="1600" dirty="0"/>
              <a:t>— each Aggregate Core Component has a number of Properties (i.e. business characteristics);</a:t>
            </a:r>
          </a:p>
          <a:p>
            <a:r>
              <a:rPr lang="en-US" altLang="ja-JP" sz="1600" dirty="0"/>
              <a:t>— the Aggregate Core Component “</a:t>
            </a:r>
            <a:r>
              <a:rPr lang="en-US" altLang="ja-JP" sz="1600" b="1" u="sng" dirty="0"/>
              <a:t>Party</a:t>
            </a:r>
            <a:r>
              <a:rPr lang="en-US" altLang="ja-JP" sz="1600" u="sng" dirty="0"/>
              <a:t>. Details</a:t>
            </a:r>
            <a:r>
              <a:rPr lang="en-US" altLang="ja-JP" sz="1600" dirty="0"/>
              <a:t>” has five Properties (“Name”, “Role”, “Description”, “Defined. Contact” and “Postal. Address”);</a:t>
            </a:r>
          </a:p>
          <a:p>
            <a:r>
              <a:rPr lang="en-US" altLang="ja-JP" sz="1600" dirty="0"/>
              <a:t>— the Aggregate Core Component “</a:t>
            </a:r>
            <a:r>
              <a:rPr lang="en-US" altLang="ja-JP" sz="1600" b="1" u="sng" dirty="0"/>
              <a:t>Contact</a:t>
            </a:r>
            <a:r>
              <a:rPr lang="en-US" altLang="ja-JP" sz="1600" dirty="0"/>
              <a:t>. </a:t>
            </a:r>
            <a:r>
              <a:rPr lang="en-US" altLang="ja-JP" sz="1600" u="sng" dirty="0"/>
              <a:t>Details</a:t>
            </a:r>
            <a:r>
              <a:rPr lang="en-US" altLang="ja-JP" sz="1600" dirty="0"/>
              <a:t>” has three Properties (“Type”, “Job Title” and “Primary”);</a:t>
            </a:r>
          </a:p>
          <a:p>
            <a:r>
              <a:rPr lang="en-US" altLang="ja-JP" sz="1600" dirty="0"/>
              <a:t>— the Aggregate Core Component “</a:t>
            </a:r>
            <a:r>
              <a:rPr lang="en-US" altLang="ja-JP" sz="1600" b="1" u="sng" dirty="0"/>
              <a:t>Address</a:t>
            </a:r>
            <a:r>
              <a:rPr lang="en-US" altLang="ja-JP" sz="1600" dirty="0"/>
              <a:t>. </a:t>
            </a:r>
            <a:r>
              <a:rPr lang="en-US" altLang="ja-JP" sz="1600" u="sng" dirty="0"/>
              <a:t>Details</a:t>
            </a:r>
            <a:r>
              <a:rPr lang="en-US" altLang="ja-JP" sz="1600" dirty="0"/>
              <a:t>” has four Properties (“Street Name”, “Free Form”, “Postcode” and “Country”).</a:t>
            </a:r>
            <a:endParaRPr lang="ja-JP" altLang="en-US" sz="1600" dirty="0"/>
          </a:p>
        </p:txBody>
      </p:sp>
      <p:sp>
        <p:nvSpPr>
          <p:cNvPr id="96" name="テキスト ボックス 95">
            <a:extLst>
              <a:ext uri="{FF2B5EF4-FFF2-40B4-BE49-F238E27FC236}">
                <a16:creationId xmlns:a16="http://schemas.microsoft.com/office/drawing/2014/main" id="{48641F46-CECC-4358-91E9-7A8019FF3ABD}"/>
              </a:ext>
            </a:extLst>
          </p:cNvPr>
          <p:cNvSpPr txBox="1"/>
          <p:nvPr/>
        </p:nvSpPr>
        <p:spPr>
          <a:xfrm>
            <a:off x="282600" y="5229200"/>
            <a:ext cx="8609880" cy="830997"/>
          </a:xfrm>
          <a:prstGeom prst="rect">
            <a:avLst/>
          </a:prstGeom>
          <a:noFill/>
        </p:spPr>
        <p:txBody>
          <a:bodyPr wrap="square">
            <a:spAutoFit/>
          </a:bodyPr>
          <a:lstStyle/>
          <a:p>
            <a:pPr algn="just"/>
            <a:r>
              <a:rPr lang="en-US" altLang="ja-JP" sz="1600" dirty="0"/>
              <a:t>“</a:t>
            </a:r>
            <a:r>
              <a:rPr lang="en-US" altLang="ja-JP" sz="1600" u="sng" dirty="0"/>
              <a:t>Party. </a:t>
            </a:r>
            <a:r>
              <a:rPr lang="en-US" altLang="ja-JP" sz="1600" b="1" u="sng" dirty="0"/>
              <a:t>Defined</a:t>
            </a:r>
            <a:r>
              <a:rPr lang="en-US" altLang="ja-JP" sz="1600" u="sng" dirty="0"/>
              <a:t>. </a:t>
            </a:r>
            <a:r>
              <a:rPr lang="en-US" altLang="ja-JP" sz="1600" b="1" u="sng" dirty="0"/>
              <a:t>Contact</a:t>
            </a:r>
            <a:r>
              <a:rPr lang="en-US" altLang="ja-JP" sz="1600" dirty="0"/>
              <a:t>” and “</a:t>
            </a:r>
            <a:r>
              <a:rPr lang="en-US" altLang="ja-JP" sz="1600" u="sng" dirty="0"/>
              <a:t>Party. </a:t>
            </a:r>
            <a:r>
              <a:rPr lang="en-US" altLang="ja-JP" sz="1600" b="1" u="sng" dirty="0"/>
              <a:t>Postal</a:t>
            </a:r>
            <a:r>
              <a:rPr lang="en-US" altLang="ja-JP" sz="1600" u="sng" dirty="0"/>
              <a:t>. </a:t>
            </a:r>
            <a:r>
              <a:rPr lang="en-US" altLang="ja-JP" sz="1600" b="1" u="sng" dirty="0"/>
              <a:t>Address</a:t>
            </a:r>
            <a:r>
              <a:rPr lang="en-US" altLang="ja-JP" sz="1600" dirty="0"/>
              <a:t>” are both</a:t>
            </a:r>
          </a:p>
          <a:p>
            <a:pPr algn="just"/>
            <a:r>
              <a:rPr lang="en-US" altLang="ja-JP" sz="1600" dirty="0"/>
              <a:t>Association Core Components. The structures of these associated Aggregate Core Components are defined by the Aggregate Core Components “</a:t>
            </a:r>
            <a:r>
              <a:rPr lang="en-US" altLang="ja-JP" sz="1600" b="1" u="sng" dirty="0"/>
              <a:t>Contact</a:t>
            </a:r>
            <a:r>
              <a:rPr lang="en-US" altLang="ja-JP" sz="1600" u="sng" dirty="0"/>
              <a:t>. Details</a:t>
            </a:r>
            <a:r>
              <a:rPr lang="en-US" altLang="ja-JP" sz="1600" dirty="0"/>
              <a:t>” and “</a:t>
            </a:r>
            <a:r>
              <a:rPr lang="en-US" altLang="ja-JP" sz="1600" b="1" u="sng" dirty="0"/>
              <a:t>Address</a:t>
            </a:r>
            <a:r>
              <a:rPr lang="en-US" altLang="ja-JP" sz="1600" u="sng" dirty="0"/>
              <a:t>. Details</a:t>
            </a:r>
            <a:r>
              <a:rPr lang="en-US" altLang="ja-JP" sz="1600" dirty="0"/>
              <a:t>”, respectively.</a:t>
            </a:r>
            <a:endParaRPr lang="ja-JP" altLang="en-US" sz="1600" dirty="0"/>
          </a:p>
        </p:txBody>
      </p:sp>
      <p:sp>
        <p:nvSpPr>
          <p:cNvPr id="11" name="正方形/長方形 10">
            <a:extLst>
              <a:ext uri="{FF2B5EF4-FFF2-40B4-BE49-F238E27FC236}">
                <a16:creationId xmlns:a16="http://schemas.microsoft.com/office/drawing/2014/main" id="{21A3D9AE-9D48-FD4E-9572-0AC053401839}"/>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3177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7" descr="ダイアグラム, 概略図&#10;&#10;自動的に生成された説明">
            <a:extLst>
              <a:ext uri="{FF2B5EF4-FFF2-40B4-BE49-F238E27FC236}">
                <a16:creationId xmlns:a16="http://schemas.microsoft.com/office/drawing/2014/main" id="{6F8AC2D5-E2EB-4621-977A-C36440C78DE6}"/>
              </a:ext>
            </a:extLst>
          </p:cNvPr>
          <p:cNvPicPr>
            <a:picLocks noGrp="1" noChangeAspect="1"/>
          </p:cNvPicPr>
          <p:nvPr>
            <p:ph idx="1"/>
          </p:nvPr>
        </p:nvPicPr>
        <p:blipFill>
          <a:blip r:embed="rId2"/>
          <a:stretch>
            <a:fillRect/>
          </a:stretch>
        </p:blipFill>
        <p:spPr>
          <a:xfrm>
            <a:off x="107504" y="621320"/>
            <a:ext cx="5763441" cy="5796000"/>
          </a:xfrm>
          <a:prstGeom prst="rect">
            <a:avLst/>
          </a:prstGeom>
        </p:spPr>
      </p:pic>
      <p:sp>
        <p:nvSpPr>
          <p:cNvPr id="2" name="Title 1">
            <a:extLst>
              <a:ext uri="{FF2B5EF4-FFF2-40B4-BE49-F238E27FC236}">
                <a16:creationId xmlns:a16="http://schemas.microsoft.com/office/drawing/2014/main" id="{94A3A614-63B0-42D5-A523-FEFC2AD0A830}"/>
              </a:ext>
            </a:extLst>
          </p:cNvPr>
          <p:cNvSpPr>
            <a:spLocks noGrp="1"/>
          </p:cNvSpPr>
          <p:nvPr>
            <p:ph type="title"/>
          </p:nvPr>
        </p:nvSpPr>
        <p:spPr>
          <a:xfrm>
            <a:off x="683568" y="0"/>
            <a:ext cx="7776864" cy="764704"/>
          </a:xfrm>
        </p:spPr>
        <p:txBody>
          <a:bodyPr/>
          <a:lstStyle/>
          <a:p>
            <a:r>
              <a:rPr lang="en-US" altLang="ja-JP" dirty="0"/>
              <a:t>Business Information Entity</a:t>
            </a:r>
            <a:endParaRPr kumimoji="1" lang="ja-JP" altLang="en-US" dirty="0"/>
          </a:p>
        </p:txBody>
      </p:sp>
      <p:sp>
        <p:nvSpPr>
          <p:cNvPr id="6" name="TextBox 5">
            <a:extLst>
              <a:ext uri="{FF2B5EF4-FFF2-40B4-BE49-F238E27FC236}">
                <a16:creationId xmlns:a16="http://schemas.microsoft.com/office/drawing/2014/main" id="{32701FE8-3EDB-449E-A08E-7585E8CACD4F}"/>
              </a:ext>
            </a:extLst>
          </p:cNvPr>
          <p:cNvSpPr txBox="1"/>
          <p:nvPr/>
        </p:nvSpPr>
        <p:spPr>
          <a:xfrm>
            <a:off x="5835559" y="908720"/>
            <a:ext cx="3128929" cy="3693319"/>
          </a:xfrm>
          <a:prstGeom prst="rect">
            <a:avLst/>
          </a:prstGeom>
          <a:noFill/>
        </p:spPr>
        <p:txBody>
          <a:bodyPr wrap="square">
            <a:spAutoFit/>
          </a:bodyPr>
          <a:lstStyle/>
          <a:p>
            <a:r>
              <a:rPr lang="en-US" altLang="ja-JP" dirty="0"/>
              <a:t>Business information is based on Core Components and is defined in the context defined in the business context. We use "ADS" as a qualifier term for "Audit data service" business context. An Aggregate Business Information Entity is defined by selecting the appropriate properties defined in the base Aggregate Core Component and adding the required properties in this standard. </a:t>
            </a:r>
            <a:endParaRPr lang="ja-JP" altLang="en-US" dirty="0"/>
          </a:p>
        </p:txBody>
      </p:sp>
      <p:sp>
        <p:nvSpPr>
          <p:cNvPr id="8" name="TextBox 7">
            <a:extLst>
              <a:ext uri="{FF2B5EF4-FFF2-40B4-BE49-F238E27FC236}">
                <a16:creationId xmlns:a16="http://schemas.microsoft.com/office/drawing/2014/main" id="{DA5D5E2A-AAF7-4B8F-9502-B4D24E763457}"/>
              </a:ext>
            </a:extLst>
          </p:cNvPr>
          <p:cNvSpPr txBox="1"/>
          <p:nvPr/>
        </p:nvSpPr>
        <p:spPr>
          <a:xfrm>
            <a:off x="683568" y="6300028"/>
            <a:ext cx="5040560" cy="369332"/>
          </a:xfrm>
          <a:prstGeom prst="rect">
            <a:avLst/>
          </a:prstGeom>
          <a:noFill/>
        </p:spPr>
        <p:txBody>
          <a:bodyPr wrap="square">
            <a:spAutoFit/>
          </a:bodyPr>
          <a:lstStyle/>
          <a:p>
            <a:r>
              <a:rPr lang="en-US" altLang="ja-JP" dirty="0"/>
              <a:t>Business Information Entities Basic Definition Model</a:t>
            </a:r>
            <a:endParaRPr lang="ja-JP" altLang="en-US" dirty="0"/>
          </a:p>
        </p:txBody>
      </p:sp>
      <p:sp>
        <p:nvSpPr>
          <p:cNvPr id="7" name="正方形/長方形 6">
            <a:extLst>
              <a:ext uri="{FF2B5EF4-FFF2-40B4-BE49-F238E27FC236}">
                <a16:creationId xmlns:a16="http://schemas.microsoft.com/office/drawing/2014/main" id="{E7FBF642-164A-7047-ACE8-1E584FDEFE94}"/>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pic>
        <p:nvPicPr>
          <p:cNvPr id="9" name="図 8" descr="ロゴ&#10;&#10;自動的に生成された説明">
            <a:extLst>
              <a:ext uri="{FF2B5EF4-FFF2-40B4-BE49-F238E27FC236}">
                <a16:creationId xmlns:a16="http://schemas.microsoft.com/office/drawing/2014/main" id="{DA32AE20-1B2F-224E-8B48-24F6E7B36B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44" y="6021288"/>
            <a:ext cx="599724" cy="836712"/>
          </a:xfrm>
          <a:prstGeom prst="rect">
            <a:avLst/>
          </a:prstGeom>
        </p:spPr>
      </p:pic>
    </p:spTree>
    <p:extLst>
      <p:ext uri="{BB962C8B-B14F-4D97-AF65-F5344CB8AC3E}">
        <p14:creationId xmlns:p14="http://schemas.microsoft.com/office/powerpoint/2010/main" val="937781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7B7C57-E7A9-44DE-87B9-5C95612CEA85}"/>
              </a:ext>
            </a:extLst>
          </p:cNvPr>
          <p:cNvSpPr>
            <a:spLocks noGrp="1"/>
          </p:cNvSpPr>
          <p:nvPr>
            <p:ph type="title"/>
          </p:nvPr>
        </p:nvSpPr>
        <p:spPr/>
        <p:txBody>
          <a:bodyPr/>
          <a:lstStyle/>
          <a:p>
            <a:r>
              <a:rPr kumimoji="1" lang="en-US" altLang="ja-JP" dirty="0"/>
              <a:t>Semantic datatypes</a:t>
            </a:r>
            <a:endParaRPr kumimoji="1" lang="ja-JP" altLang="en-US" dirty="0"/>
          </a:p>
        </p:txBody>
      </p:sp>
      <p:graphicFrame>
        <p:nvGraphicFramePr>
          <p:cNvPr id="4" name="表 3">
            <a:extLst>
              <a:ext uri="{FF2B5EF4-FFF2-40B4-BE49-F238E27FC236}">
                <a16:creationId xmlns:a16="http://schemas.microsoft.com/office/drawing/2014/main" id="{437622F4-A287-4700-A20B-16F872C4DFF5}"/>
              </a:ext>
            </a:extLst>
          </p:cNvPr>
          <p:cNvGraphicFramePr>
            <a:graphicFrameLocks noGrp="1"/>
          </p:cNvGraphicFramePr>
          <p:nvPr>
            <p:extLst>
              <p:ext uri="{D42A27DB-BD31-4B8C-83A1-F6EECF244321}">
                <p14:modId xmlns:p14="http://schemas.microsoft.com/office/powerpoint/2010/main" val="288349022"/>
              </p:ext>
            </p:extLst>
          </p:nvPr>
        </p:nvGraphicFramePr>
        <p:xfrm>
          <a:off x="323528" y="2347954"/>
          <a:ext cx="4248472" cy="3621150"/>
        </p:xfrm>
        <a:graphic>
          <a:graphicData uri="http://schemas.openxmlformats.org/drawingml/2006/table">
            <a:tbl>
              <a:tblPr/>
              <a:tblGrid>
                <a:gridCol w="1224136">
                  <a:extLst>
                    <a:ext uri="{9D8B030D-6E8A-4147-A177-3AD203B41FA5}">
                      <a16:colId xmlns:a16="http://schemas.microsoft.com/office/drawing/2014/main" val="3144726500"/>
                    </a:ext>
                  </a:extLst>
                </a:gridCol>
                <a:gridCol w="3024336">
                  <a:extLst>
                    <a:ext uri="{9D8B030D-6E8A-4147-A177-3AD203B41FA5}">
                      <a16:colId xmlns:a16="http://schemas.microsoft.com/office/drawing/2014/main" val="4014308224"/>
                    </a:ext>
                  </a:extLst>
                </a:gridCol>
              </a:tblGrid>
              <a:tr h="223049">
                <a:tc>
                  <a:txBody>
                    <a:bodyPr/>
                    <a:lstStyle/>
                    <a:p>
                      <a:pPr algn="ctr" rtl="0" fontAlgn="t"/>
                      <a:r>
                        <a:rPr lang="en-US" sz="1600" b="1" dirty="0">
                          <a:effectLst/>
                        </a:rPr>
                        <a:t>Primitive type</a:t>
                      </a:r>
                    </a:p>
                  </a:txBody>
                  <a:tcPr marL="78054" marR="78054" marT="39027" marB="39027"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tx2">
                        <a:lumMod val="20000"/>
                        <a:lumOff val="80000"/>
                      </a:schemeClr>
                    </a:solidFill>
                  </a:tcPr>
                </a:tc>
                <a:tc>
                  <a:txBody>
                    <a:bodyPr/>
                    <a:lstStyle/>
                    <a:p>
                      <a:pPr algn="ctr" rtl="0" fontAlgn="t"/>
                      <a:r>
                        <a:rPr lang="en-US" sz="1600" b="1" dirty="0">
                          <a:effectLst/>
                        </a:rPr>
                        <a:t>Definition</a:t>
                      </a:r>
                    </a:p>
                  </a:txBody>
                  <a:tcPr marL="78054" marR="78054" marT="39027" marB="39027" anchor="ct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903158717"/>
                  </a:ext>
                </a:extLst>
              </a:tr>
              <a:tr h="223049">
                <a:tc>
                  <a:txBody>
                    <a:bodyPr/>
                    <a:lstStyle/>
                    <a:p>
                      <a:pPr algn="l" rtl="0" fontAlgn="t"/>
                      <a:r>
                        <a:rPr lang="en-US" sz="2000" b="1" dirty="0">
                          <a:effectLst/>
                          <a:latin typeface="inherit"/>
                        </a:rPr>
                        <a:t>Binary</a:t>
                      </a:r>
                      <a:endParaRPr lang="en-US" sz="20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A set of finite-length sequences of binary digits.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072331980"/>
                  </a:ext>
                </a:extLst>
              </a:tr>
              <a:tr h="379377">
                <a:tc>
                  <a:txBody>
                    <a:bodyPr/>
                    <a:lstStyle/>
                    <a:p>
                      <a:pPr algn="l" rtl="0" fontAlgn="t"/>
                      <a:r>
                        <a:rPr lang="en-US" sz="2000" b="1" dirty="0">
                          <a:effectLst/>
                          <a:latin typeface="inherit"/>
                        </a:rPr>
                        <a:t>Date</a:t>
                      </a:r>
                      <a:endParaRPr lang="en-US" sz="20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Time point representing a calendar day on a time scale consisting of an origin and a succession of calendar </a:t>
                      </a:r>
                      <a:r>
                        <a:rPr lang="en-US" sz="1600" b="0" u="sng" dirty="0">
                          <a:solidFill>
                            <a:srgbClr val="2156A5"/>
                          </a:solidFill>
                          <a:effectLst/>
                          <a:latin typeface="inherit"/>
                          <a:hlinkClick r:id="rId3"/>
                        </a:rPr>
                        <a:t>ISO 8601:2004</a:t>
                      </a:r>
                      <a:r>
                        <a:rPr lang="en-US" sz="1600" b="0" dirty="0">
                          <a:effectLst/>
                          <a:latin typeface="inherit"/>
                        </a:rPr>
                        <a:t>.</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752824906"/>
                  </a:ext>
                </a:extLst>
              </a:tr>
              <a:tr h="223049">
                <a:tc>
                  <a:txBody>
                    <a:bodyPr/>
                    <a:lstStyle/>
                    <a:p>
                      <a:pPr algn="l" rtl="0" fontAlgn="t"/>
                      <a:r>
                        <a:rPr lang="en-US" sz="2000" b="1" dirty="0">
                          <a:effectLst/>
                          <a:latin typeface="inherit"/>
                        </a:rPr>
                        <a:t>Decimal</a:t>
                      </a:r>
                      <a:endParaRPr lang="en-US" sz="20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A subset of the real numbers, which can be represented by decimal numerals.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276736963"/>
                  </a:ext>
                </a:extLst>
              </a:tr>
              <a:tr h="223049">
                <a:tc>
                  <a:txBody>
                    <a:bodyPr/>
                    <a:lstStyle/>
                    <a:p>
                      <a:pPr algn="l" rtl="0" fontAlgn="t"/>
                      <a:r>
                        <a:rPr lang="en-US" sz="2000" b="1" dirty="0">
                          <a:effectLst/>
                          <a:latin typeface="inherit"/>
                        </a:rPr>
                        <a:t>String</a:t>
                      </a:r>
                      <a:endParaRPr lang="en-US" sz="2000" b="0" dirty="0">
                        <a:effectLst/>
                        <a:latin typeface="inherit"/>
                      </a:endParaRP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600" b="0" dirty="0">
                          <a:effectLst/>
                          <a:latin typeface="inherit"/>
                        </a:rPr>
                        <a:t>A finite sequence of characters.</a:t>
                      </a:r>
                    </a:p>
                  </a:txBody>
                  <a:tcPr marL="78054" marR="78054" marT="39027" marB="39027">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808354726"/>
                  </a:ext>
                </a:extLst>
              </a:tr>
            </a:tbl>
          </a:graphicData>
        </a:graphic>
      </p:graphicFrame>
      <p:sp>
        <p:nvSpPr>
          <p:cNvPr id="5" name="Rectangle 2">
            <a:extLst>
              <a:ext uri="{FF2B5EF4-FFF2-40B4-BE49-F238E27FC236}">
                <a16:creationId xmlns:a16="http://schemas.microsoft.com/office/drawing/2014/main" id="{9CF69A8B-5474-468D-AF3B-5D299B8085EB}"/>
              </a:ext>
            </a:extLst>
          </p:cNvPr>
          <p:cNvSpPr>
            <a:spLocks noChangeArrowheads="1"/>
          </p:cNvSpPr>
          <p:nvPr/>
        </p:nvSpPr>
        <p:spPr bwMode="auto">
          <a:xfrm>
            <a:off x="323528" y="536592"/>
            <a:ext cx="4248472" cy="17177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effectLst/>
                <a:latin typeface="Arial" panose="020B0604020202020204" pitchFamily="34" charset="0"/>
                <a:ea typeface="Open Sans"/>
              </a:rPr>
              <a:t>Primitive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Arial" panose="020B0604020202020204" pitchFamily="34" charset="0"/>
                <a:ea typeface="inherit"/>
              </a:rPr>
              <a:t>Semantic data type content may be of the following primitive types. These primitive types were taken from </a:t>
            </a:r>
            <a:r>
              <a:rPr kumimoji="0" lang="ja-JP" altLang="ja-JP" b="0" i="0" u="sng" strike="noStrike" cap="none" normalizeH="0" baseline="0" dirty="0">
                <a:ln>
                  <a:noFill/>
                </a:ln>
                <a:solidFill>
                  <a:srgbClr val="2156A5"/>
                </a:solidFill>
                <a:effectLst/>
                <a:latin typeface="Arial" panose="020B0604020202020204" pitchFamily="34" charset="0"/>
                <a:ea typeface="inherit"/>
                <a:hlinkClick r:id="rId3"/>
              </a:rPr>
              <a:t>ISO 15000-5:2014</a:t>
            </a:r>
            <a:r>
              <a:rPr kumimoji="0" lang="ja-JP" altLang="ja-JP" b="0" i="0" u="none" strike="noStrike" cap="none" normalizeH="0" baseline="0" dirty="0">
                <a:ln>
                  <a:noFill/>
                </a:ln>
                <a:solidFill>
                  <a:schemeClr val="tx1"/>
                </a:solidFill>
                <a:effectLst/>
                <a:latin typeface="Arial" panose="020B0604020202020204" pitchFamily="34" charset="0"/>
                <a:ea typeface="inherit"/>
              </a:rPr>
              <a:t>, Annex A.</a:t>
            </a:r>
            <a:endParaRPr kumimoji="0" lang="ja-JP" altLang="ja-JP" sz="2800" b="0" i="0" u="none" strike="noStrike" cap="none" normalizeH="0" baseline="0" dirty="0">
              <a:ln>
                <a:noFill/>
              </a:ln>
              <a:solidFill>
                <a:schemeClr val="tx1"/>
              </a:solidFill>
              <a:effectLst/>
              <a:latin typeface="Arial" panose="020B0604020202020204" pitchFamily="34" charset="0"/>
            </a:endParaRPr>
          </a:p>
        </p:txBody>
      </p:sp>
      <p:sp>
        <p:nvSpPr>
          <p:cNvPr id="7" name="テキスト ボックス 6">
            <a:extLst>
              <a:ext uri="{FF2B5EF4-FFF2-40B4-BE49-F238E27FC236}">
                <a16:creationId xmlns:a16="http://schemas.microsoft.com/office/drawing/2014/main" id="{747F35D1-867C-44F8-A762-3FE71A6EE876}"/>
              </a:ext>
            </a:extLst>
          </p:cNvPr>
          <p:cNvSpPr txBox="1"/>
          <p:nvPr/>
        </p:nvSpPr>
        <p:spPr>
          <a:xfrm>
            <a:off x="4716016" y="813590"/>
            <a:ext cx="4104456" cy="2123658"/>
          </a:xfrm>
          <a:prstGeom prst="rect">
            <a:avLst/>
          </a:prstGeom>
          <a:noFill/>
        </p:spPr>
        <p:txBody>
          <a:bodyPr wrap="square">
            <a:spAutoFit/>
          </a:bodyPr>
          <a:lstStyle/>
          <a:p>
            <a:pPr algn="l" rtl="0"/>
            <a:r>
              <a:rPr lang="en-US" altLang="ja-JP" sz="2400" b="0" i="0" dirty="0">
                <a:effectLst/>
                <a:latin typeface="Open Sans"/>
              </a:rPr>
              <a:t>Semantic data types</a:t>
            </a:r>
          </a:p>
          <a:p>
            <a:pPr algn="l" rtl="0"/>
            <a:r>
              <a:rPr lang="en-US" altLang="ja-JP" b="0" i="0" dirty="0">
                <a:effectLst/>
                <a:latin typeface="inherit"/>
              </a:rPr>
              <a:t>The different semantic data types are described in the tables below, where various features such as attributes, format, and decimals as well as the basic type are defined for each semantic data type. They are based on </a:t>
            </a:r>
            <a:r>
              <a:rPr lang="en-US" altLang="ja-JP" b="0" i="0" u="sng" dirty="0">
                <a:solidFill>
                  <a:srgbClr val="2156A5"/>
                </a:solidFill>
                <a:effectLst/>
                <a:latin typeface="inherit"/>
                <a:hlinkClick r:id="rId3"/>
              </a:rPr>
              <a:t>ISO 15000-5:2014</a:t>
            </a:r>
            <a:endParaRPr lang="en-US" altLang="ja-JP" b="0" i="0" dirty="0">
              <a:effectLst/>
              <a:latin typeface="inherit"/>
            </a:endParaRPr>
          </a:p>
        </p:txBody>
      </p:sp>
      <p:sp>
        <p:nvSpPr>
          <p:cNvPr id="9" name="テキスト ボックス 8">
            <a:extLst>
              <a:ext uri="{FF2B5EF4-FFF2-40B4-BE49-F238E27FC236}">
                <a16:creationId xmlns:a16="http://schemas.microsoft.com/office/drawing/2014/main" id="{B4AC00C1-F86A-43A1-B373-1F4741A20A30}"/>
              </a:ext>
            </a:extLst>
          </p:cNvPr>
          <p:cNvSpPr txBox="1"/>
          <p:nvPr/>
        </p:nvSpPr>
        <p:spPr>
          <a:xfrm>
            <a:off x="4788024" y="2851189"/>
            <a:ext cx="3960440" cy="2862322"/>
          </a:xfrm>
          <a:prstGeom prst="rect">
            <a:avLst/>
          </a:prstGeom>
          <a:noFill/>
        </p:spPr>
        <p:txBody>
          <a:bodyPr wrap="square">
            <a:spAutoFit/>
          </a:bodyPr>
          <a:lstStyle/>
          <a:p>
            <a:r>
              <a:rPr lang="en-US" altLang="ja-JP" sz="2000" dirty="0">
                <a:latin typeface="Open Sans"/>
              </a:rPr>
              <a:t>Amount</a:t>
            </a:r>
          </a:p>
          <a:p>
            <a:r>
              <a:rPr lang="en-US" altLang="ja-JP" sz="2000" b="0" i="0" dirty="0">
                <a:effectLst/>
                <a:latin typeface="Open Sans"/>
              </a:rPr>
              <a:t>Unit Price Amount</a:t>
            </a:r>
          </a:p>
          <a:p>
            <a:r>
              <a:rPr lang="en-US" altLang="ja-JP" sz="2000" b="0" i="0" dirty="0">
                <a:effectLst/>
                <a:latin typeface="Open Sans"/>
              </a:rPr>
              <a:t>Percentage</a:t>
            </a:r>
          </a:p>
          <a:p>
            <a:r>
              <a:rPr lang="en-US" altLang="ja-JP" sz="2000" b="0" i="0" dirty="0">
                <a:effectLst/>
                <a:latin typeface="Open Sans"/>
              </a:rPr>
              <a:t>Quantity</a:t>
            </a:r>
          </a:p>
          <a:p>
            <a:r>
              <a:rPr lang="en-US" altLang="ja-JP" sz="2000" b="0" i="0" dirty="0">
                <a:effectLst/>
                <a:latin typeface="Open Sans"/>
              </a:rPr>
              <a:t>Code</a:t>
            </a:r>
          </a:p>
          <a:p>
            <a:r>
              <a:rPr lang="en-US" altLang="ja-JP" sz="2000" b="0" i="0" dirty="0">
                <a:effectLst/>
                <a:latin typeface="Open Sans"/>
              </a:rPr>
              <a:t>Identifier</a:t>
            </a:r>
          </a:p>
          <a:p>
            <a:r>
              <a:rPr lang="en-US" altLang="ja-JP" sz="2000" b="0" i="0" dirty="0">
                <a:effectLst/>
                <a:latin typeface="Open Sans"/>
              </a:rPr>
              <a:t>Date</a:t>
            </a:r>
          </a:p>
          <a:p>
            <a:r>
              <a:rPr lang="en-US" altLang="ja-JP" sz="2000" b="0" i="0" dirty="0">
                <a:effectLst/>
                <a:latin typeface="Open Sans"/>
              </a:rPr>
              <a:t>Reference Identifier</a:t>
            </a:r>
          </a:p>
          <a:p>
            <a:r>
              <a:rPr lang="en-US" altLang="ja-JP" sz="2000" b="0" i="0" dirty="0">
                <a:effectLst/>
                <a:latin typeface="Open Sans"/>
              </a:rPr>
              <a:t>Text</a:t>
            </a:r>
          </a:p>
        </p:txBody>
      </p:sp>
      <p:sp>
        <p:nvSpPr>
          <p:cNvPr id="10" name="正方形/長方形 9">
            <a:extLst>
              <a:ext uri="{FF2B5EF4-FFF2-40B4-BE49-F238E27FC236}">
                <a16:creationId xmlns:a16="http://schemas.microsoft.com/office/drawing/2014/main" id="{385F59B6-B7F8-1C48-A3BA-BF9330A43E6D}"/>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8143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D12D-E9ED-CE4B-91B7-58BAFB604D71}"/>
              </a:ext>
            </a:extLst>
          </p:cNvPr>
          <p:cNvSpPr>
            <a:spLocks noGrp="1"/>
          </p:cNvSpPr>
          <p:nvPr>
            <p:ph type="title"/>
          </p:nvPr>
        </p:nvSpPr>
        <p:spPr>
          <a:xfrm>
            <a:off x="683568" y="0"/>
            <a:ext cx="7776864" cy="548680"/>
          </a:xfrm>
        </p:spPr>
        <p:txBody>
          <a:bodyPr/>
          <a:lstStyle/>
          <a:p>
            <a:r>
              <a:rPr lang="en-US" altLang="ja-JP" b="1" dirty="0">
                <a:latin typeface="+mn-lt"/>
              </a:rPr>
              <a:t>Primitive types</a:t>
            </a:r>
            <a:endParaRPr kumimoji="1" lang="ja-JP" altLang="en-US" dirty="0">
              <a:latin typeface="+mn-lt"/>
            </a:endParaRPr>
          </a:p>
        </p:txBody>
      </p:sp>
      <p:graphicFrame>
        <p:nvGraphicFramePr>
          <p:cNvPr id="4" name="表 3">
            <a:extLst>
              <a:ext uri="{FF2B5EF4-FFF2-40B4-BE49-F238E27FC236}">
                <a16:creationId xmlns:a16="http://schemas.microsoft.com/office/drawing/2014/main" id="{2649BE4B-46EA-6542-BDEA-6C6763B614AB}"/>
              </a:ext>
            </a:extLst>
          </p:cNvPr>
          <p:cNvGraphicFramePr>
            <a:graphicFrameLocks noGrp="1"/>
          </p:cNvGraphicFramePr>
          <p:nvPr>
            <p:extLst>
              <p:ext uri="{D42A27DB-BD31-4B8C-83A1-F6EECF244321}">
                <p14:modId xmlns:p14="http://schemas.microsoft.com/office/powerpoint/2010/main" val="538655640"/>
              </p:ext>
            </p:extLst>
          </p:nvPr>
        </p:nvGraphicFramePr>
        <p:xfrm>
          <a:off x="683568" y="1124744"/>
          <a:ext cx="7776863" cy="4144736"/>
        </p:xfrm>
        <a:graphic>
          <a:graphicData uri="http://schemas.openxmlformats.org/drawingml/2006/table">
            <a:tbl>
              <a:tblPr firstRow="1" firstCol="1" bandRow="1">
                <a:tableStyleId>{5C22544A-7EE6-4342-B048-85BDC9FD1C3A}</a:tableStyleId>
              </a:tblPr>
              <a:tblGrid>
                <a:gridCol w="1440160">
                  <a:extLst>
                    <a:ext uri="{9D8B030D-6E8A-4147-A177-3AD203B41FA5}">
                      <a16:colId xmlns:a16="http://schemas.microsoft.com/office/drawing/2014/main" val="3516467470"/>
                    </a:ext>
                  </a:extLst>
                </a:gridCol>
                <a:gridCol w="6336703">
                  <a:extLst>
                    <a:ext uri="{9D8B030D-6E8A-4147-A177-3AD203B41FA5}">
                      <a16:colId xmlns:a16="http://schemas.microsoft.com/office/drawing/2014/main" val="1818793295"/>
                    </a:ext>
                  </a:extLst>
                </a:gridCol>
              </a:tblGrid>
              <a:tr h="487136">
                <a:tc>
                  <a:txBody>
                    <a:bodyPr/>
                    <a:lstStyle/>
                    <a:p>
                      <a:pPr algn="ctr">
                        <a:lnSpc>
                          <a:spcPct val="100000"/>
                        </a:lnSpc>
                        <a:spcBef>
                          <a:spcPts val="600"/>
                        </a:spcBef>
                        <a:spcAft>
                          <a:spcPts val="600"/>
                        </a:spcAft>
                      </a:pPr>
                      <a:r>
                        <a:rPr lang="en-US" sz="2400" kern="100">
                          <a:effectLst/>
                        </a:rPr>
                        <a:t>Primitive type</a:t>
                      </a:r>
                      <a:endParaRPr lang="ja-JP" sz="24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nchor="ctr"/>
                </a:tc>
                <a:tc>
                  <a:txBody>
                    <a:bodyPr/>
                    <a:lstStyle/>
                    <a:p>
                      <a:pPr algn="ctr">
                        <a:lnSpc>
                          <a:spcPct val="100000"/>
                        </a:lnSpc>
                        <a:spcBef>
                          <a:spcPts val="600"/>
                        </a:spcBef>
                        <a:spcAft>
                          <a:spcPts val="600"/>
                        </a:spcAft>
                      </a:pPr>
                      <a:r>
                        <a:rPr lang="en-US" sz="2400" kern="100" dirty="0">
                          <a:effectLst/>
                        </a:rPr>
                        <a:t>Definition</a:t>
                      </a:r>
                      <a:endParaRPr lang="ja-JP" sz="2400" b="1"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nchor="ctr"/>
                </a:tc>
                <a:extLst>
                  <a:ext uri="{0D108BD9-81ED-4DB2-BD59-A6C34878D82A}">
                    <a16:rowId xmlns:a16="http://schemas.microsoft.com/office/drawing/2014/main" val="3743048637"/>
                  </a:ext>
                </a:extLst>
              </a:tr>
              <a:tr h="974271">
                <a:tc>
                  <a:txBody>
                    <a:bodyPr/>
                    <a:lstStyle/>
                    <a:p>
                      <a:pPr>
                        <a:lnSpc>
                          <a:spcPct val="100000"/>
                        </a:lnSpc>
                        <a:spcBef>
                          <a:spcPts val="300"/>
                        </a:spcBef>
                        <a:spcAft>
                          <a:spcPts val="300"/>
                        </a:spcAft>
                      </a:pPr>
                      <a:r>
                        <a:rPr lang="en-US" sz="2400" kern="100">
                          <a:effectLst/>
                        </a:rPr>
                        <a:t>Date</a:t>
                      </a:r>
                      <a:endParaRPr lang="ja-JP" sz="2400" kern="1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tc>
                <a:tc>
                  <a:txBody>
                    <a:bodyPr/>
                    <a:lstStyle/>
                    <a:p>
                      <a:pPr>
                        <a:lnSpc>
                          <a:spcPct val="100000"/>
                        </a:lnSpc>
                        <a:spcBef>
                          <a:spcPts val="300"/>
                        </a:spcBef>
                        <a:spcAft>
                          <a:spcPts val="300"/>
                        </a:spcAft>
                      </a:pPr>
                      <a:r>
                        <a:rPr lang="en-US" sz="2400" kern="100" dirty="0">
                          <a:effectLst/>
                        </a:rPr>
                        <a:t>Time point representing a calendar day on a time scale consisting of an origin and a succession of calendar ISO 8601-1:2019.</a:t>
                      </a:r>
                      <a:endParaRPr lang="ja-JP" sz="2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tc>
                <a:extLst>
                  <a:ext uri="{0D108BD9-81ED-4DB2-BD59-A6C34878D82A}">
                    <a16:rowId xmlns:a16="http://schemas.microsoft.com/office/drawing/2014/main" val="1359953114"/>
                  </a:ext>
                </a:extLst>
              </a:tr>
              <a:tr h="974271">
                <a:tc>
                  <a:txBody>
                    <a:bodyPr/>
                    <a:lstStyle/>
                    <a:p>
                      <a:pPr>
                        <a:lnSpc>
                          <a:spcPct val="100000"/>
                        </a:lnSpc>
                        <a:spcBef>
                          <a:spcPts val="300"/>
                        </a:spcBef>
                        <a:spcAft>
                          <a:spcPts val="300"/>
                        </a:spcAft>
                      </a:pPr>
                      <a:r>
                        <a:rPr lang="en-US" sz="2400" kern="100">
                          <a:effectLst/>
                        </a:rPr>
                        <a:t>Time</a:t>
                      </a:r>
                      <a:endParaRPr lang="ja-JP" sz="2400" kern="1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tc>
                <a:tc>
                  <a:txBody>
                    <a:bodyPr/>
                    <a:lstStyle/>
                    <a:p>
                      <a:pPr>
                        <a:lnSpc>
                          <a:spcPct val="100000"/>
                        </a:lnSpc>
                        <a:spcBef>
                          <a:spcPts val="300"/>
                        </a:spcBef>
                        <a:spcAft>
                          <a:spcPts val="300"/>
                        </a:spcAft>
                      </a:pPr>
                      <a:r>
                        <a:rPr lang="en-US" sz="2400" kern="100" dirty="0">
                          <a:effectLst/>
                        </a:rPr>
                        <a:t>Time point representing a time of day on a time scale consisting of an origin and a succession of calendar ISO 8601-1:2019.</a:t>
                      </a:r>
                      <a:endParaRPr lang="ja-JP" sz="2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tc>
                <a:extLst>
                  <a:ext uri="{0D108BD9-81ED-4DB2-BD59-A6C34878D82A}">
                    <a16:rowId xmlns:a16="http://schemas.microsoft.com/office/drawing/2014/main" val="1415465505"/>
                  </a:ext>
                </a:extLst>
              </a:tr>
              <a:tr h="487136">
                <a:tc>
                  <a:txBody>
                    <a:bodyPr/>
                    <a:lstStyle/>
                    <a:p>
                      <a:pPr>
                        <a:lnSpc>
                          <a:spcPct val="100000"/>
                        </a:lnSpc>
                        <a:spcBef>
                          <a:spcPts val="300"/>
                        </a:spcBef>
                        <a:spcAft>
                          <a:spcPts val="300"/>
                        </a:spcAft>
                      </a:pPr>
                      <a:r>
                        <a:rPr lang="en-US" sz="2400" kern="100">
                          <a:effectLst/>
                        </a:rPr>
                        <a:t>Decimal</a:t>
                      </a:r>
                      <a:endParaRPr lang="ja-JP" sz="2400" kern="1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tc>
                <a:tc>
                  <a:txBody>
                    <a:bodyPr/>
                    <a:lstStyle/>
                    <a:p>
                      <a:pPr>
                        <a:lnSpc>
                          <a:spcPct val="100000"/>
                        </a:lnSpc>
                        <a:spcBef>
                          <a:spcPts val="300"/>
                        </a:spcBef>
                        <a:spcAft>
                          <a:spcPts val="300"/>
                        </a:spcAft>
                      </a:pPr>
                      <a:r>
                        <a:rPr lang="en-US" sz="2400" kern="100" dirty="0">
                          <a:effectLst/>
                        </a:rPr>
                        <a:t>A subset of the real numbers, which can be represented by decimal numerals.</a:t>
                      </a:r>
                      <a:endParaRPr lang="ja-JP" sz="2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tc>
                <a:extLst>
                  <a:ext uri="{0D108BD9-81ED-4DB2-BD59-A6C34878D82A}">
                    <a16:rowId xmlns:a16="http://schemas.microsoft.com/office/drawing/2014/main" val="3027160036"/>
                  </a:ext>
                </a:extLst>
              </a:tr>
              <a:tr h="487136">
                <a:tc>
                  <a:txBody>
                    <a:bodyPr/>
                    <a:lstStyle/>
                    <a:p>
                      <a:pPr>
                        <a:lnSpc>
                          <a:spcPct val="100000"/>
                        </a:lnSpc>
                        <a:spcBef>
                          <a:spcPts val="300"/>
                        </a:spcBef>
                        <a:spcAft>
                          <a:spcPts val="300"/>
                        </a:spcAft>
                      </a:pPr>
                      <a:r>
                        <a:rPr lang="en-US" sz="2400" kern="100">
                          <a:effectLst/>
                        </a:rPr>
                        <a:t>String</a:t>
                      </a:r>
                      <a:endParaRPr lang="ja-JP" sz="2400" kern="10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tc>
                <a:tc>
                  <a:txBody>
                    <a:bodyPr/>
                    <a:lstStyle/>
                    <a:p>
                      <a:pPr>
                        <a:lnSpc>
                          <a:spcPct val="100000"/>
                        </a:lnSpc>
                        <a:spcBef>
                          <a:spcPts val="300"/>
                        </a:spcBef>
                        <a:spcAft>
                          <a:spcPts val="300"/>
                        </a:spcAft>
                      </a:pPr>
                      <a:r>
                        <a:rPr lang="en-US" sz="2400" kern="100" dirty="0">
                          <a:effectLst/>
                        </a:rPr>
                        <a:t>A finite sequence of characters.</a:t>
                      </a:r>
                      <a:endParaRPr lang="ja-JP" sz="2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68580" marR="68580" marT="0" marB="0"/>
                </a:tc>
                <a:extLst>
                  <a:ext uri="{0D108BD9-81ED-4DB2-BD59-A6C34878D82A}">
                    <a16:rowId xmlns:a16="http://schemas.microsoft.com/office/drawing/2014/main" val="2453982433"/>
                  </a:ext>
                </a:extLst>
              </a:tr>
            </a:tbl>
          </a:graphicData>
        </a:graphic>
      </p:graphicFrame>
      <p:sp>
        <p:nvSpPr>
          <p:cNvPr id="5" name="テキスト ボックス 4">
            <a:extLst>
              <a:ext uri="{FF2B5EF4-FFF2-40B4-BE49-F238E27FC236}">
                <a16:creationId xmlns:a16="http://schemas.microsoft.com/office/drawing/2014/main" id="{452B592E-A231-EA46-A696-B87430EFDB79}"/>
              </a:ext>
            </a:extLst>
          </p:cNvPr>
          <p:cNvSpPr txBox="1"/>
          <p:nvPr/>
        </p:nvSpPr>
        <p:spPr>
          <a:xfrm>
            <a:off x="669965" y="5413496"/>
            <a:ext cx="6701193" cy="369332"/>
          </a:xfrm>
          <a:prstGeom prst="rect">
            <a:avLst/>
          </a:prstGeom>
          <a:noFill/>
        </p:spPr>
        <p:txBody>
          <a:bodyPr wrap="none" rtlCol="0">
            <a:spAutoFit/>
          </a:bodyPr>
          <a:lstStyle/>
          <a:p>
            <a:r>
              <a:rPr lang="en-US" altLang="ja-JP" dirty="0"/>
              <a:t>primitive data type definitions taken from ISO 15000-5:2014 Annex A.</a:t>
            </a:r>
            <a:endParaRPr kumimoji="1" lang="ja-JP" altLang="en-US" dirty="0"/>
          </a:p>
        </p:txBody>
      </p:sp>
      <p:sp>
        <p:nvSpPr>
          <p:cNvPr id="6" name="正方形/長方形 5">
            <a:extLst>
              <a:ext uri="{FF2B5EF4-FFF2-40B4-BE49-F238E27FC236}">
                <a16:creationId xmlns:a16="http://schemas.microsoft.com/office/drawing/2014/main" id="{7F9C9E50-44C4-E44F-8B9B-978D539B1832}"/>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7892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9F8C2-99AC-0E49-A22E-2DA44E1BB25B}"/>
              </a:ext>
            </a:extLst>
          </p:cNvPr>
          <p:cNvSpPr>
            <a:spLocks noGrp="1"/>
          </p:cNvSpPr>
          <p:nvPr>
            <p:ph type="title"/>
          </p:nvPr>
        </p:nvSpPr>
        <p:spPr/>
        <p:txBody>
          <a:bodyPr/>
          <a:lstStyle/>
          <a:p>
            <a:r>
              <a:rPr lang="en-US" altLang="ja-JP" dirty="0"/>
              <a:t>Industry doesn’t need to reinvent the wheel</a:t>
            </a:r>
            <a:endParaRPr kumimoji="1" lang="ja-JP" altLang="en-US"/>
          </a:p>
        </p:txBody>
      </p:sp>
      <p:sp>
        <p:nvSpPr>
          <p:cNvPr id="3" name="コンテンツ プレースホルダー 2">
            <a:extLst>
              <a:ext uri="{FF2B5EF4-FFF2-40B4-BE49-F238E27FC236}">
                <a16:creationId xmlns:a16="http://schemas.microsoft.com/office/drawing/2014/main" id="{2C52654A-F0FF-9143-9A1E-0AEBD712D6F6}"/>
              </a:ext>
            </a:extLst>
          </p:cNvPr>
          <p:cNvSpPr>
            <a:spLocks noGrp="1"/>
          </p:cNvSpPr>
          <p:nvPr>
            <p:ph idx="1"/>
          </p:nvPr>
        </p:nvSpPr>
        <p:spPr>
          <a:xfrm>
            <a:off x="899592" y="3615442"/>
            <a:ext cx="7992888" cy="1973798"/>
          </a:xfrm>
        </p:spPr>
        <p:txBody>
          <a:bodyPr/>
          <a:lstStyle/>
          <a:p>
            <a:pPr algn="just">
              <a:spcBef>
                <a:spcPts val="0"/>
              </a:spcBef>
            </a:pPr>
            <a:r>
              <a:rPr lang="en-US" altLang="ja-JP" sz="1800" dirty="0"/>
              <a:t>“Trusted standards mean that </a:t>
            </a:r>
            <a:r>
              <a:rPr lang="en-US" altLang="ja-JP" sz="1800" b="1" dirty="0"/>
              <a:t>industry doesn’t need to reinvent the wheel</a:t>
            </a:r>
            <a:r>
              <a:rPr lang="en-US" altLang="ja-JP" sz="1800" dirty="0"/>
              <a:t>, that innovations will be compatible and work with existing technology, and that products and services will be trusted too. </a:t>
            </a:r>
          </a:p>
          <a:p>
            <a:pPr algn="just">
              <a:spcBef>
                <a:spcPts val="0"/>
              </a:spcBef>
            </a:pPr>
            <a:r>
              <a:rPr lang="en-US" altLang="ja-JP" sz="1800" dirty="0"/>
              <a:t>Governments use standards as trusted solutions to complement regulation, and they give peace of mind to consumers who know they are not putting themselves or their families at risk.” </a:t>
            </a:r>
          </a:p>
          <a:p>
            <a:pPr algn="just">
              <a:spcBef>
                <a:spcPts val="0"/>
              </a:spcBef>
            </a:pPr>
            <a:r>
              <a:rPr lang="en-US" altLang="ja-JP" sz="1800" dirty="0">
                <a:solidFill>
                  <a:schemeClr val="tx1">
                    <a:lumMod val="50000"/>
                    <a:lumOff val="50000"/>
                  </a:schemeClr>
                </a:solidFill>
              </a:rPr>
              <a:t>NO TRUST IN WORLD WITHOUT STANDARDS, Maria Lazarte, October 2016 (https://</a:t>
            </a:r>
            <a:r>
              <a:rPr lang="en-US" altLang="ja-JP" sz="1800" dirty="0" err="1">
                <a:solidFill>
                  <a:schemeClr val="tx1">
                    <a:lumMod val="50000"/>
                    <a:lumOff val="50000"/>
                  </a:schemeClr>
                </a:solidFill>
              </a:rPr>
              <a:t>www.iso.org</a:t>
            </a:r>
            <a:r>
              <a:rPr lang="en-US" altLang="ja-JP" sz="1800" dirty="0">
                <a:solidFill>
                  <a:schemeClr val="tx1">
                    <a:lumMod val="50000"/>
                    <a:lumOff val="50000"/>
                  </a:schemeClr>
                </a:solidFill>
              </a:rPr>
              <a:t>/news/2016/10/Ref2128.html)</a:t>
            </a:r>
            <a:endParaRPr kumimoji="1" lang="ja-JP" altLang="en-US" sz="1800" dirty="0">
              <a:solidFill>
                <a:schemeClr val="tx1">
                  <a:lumMod val="50000"/>
                  <a:lumOff val="50000"/>
                </a:schemeClr>
              </a:solidFill>
            </a:endParaRPr>
          </a:p>
        </p:txBody>
      </p:sp>
      <p:sp>
        <p:nvSpPr>
          <p:cNvPr id="4" name="テキスト ボックス 3">
            <a:extLst>
              <a:ext uri="{FF2B5EF4-FFF2-40B4-BE49-F238E27FC236}">
                <a16:creationId xmlns:a16="http://schemas.microsoft.com/office/drawing/2014/main" id="{A36018DE-25F3-DD42-9B19-E450CF41A65A}"/>
              </a:ext>
            </a:extLst>
          </p:cNvPr>
          <p:cNvSpPr txBox="1"/>
          <p:nvPr/>
        </p:nvSpPr>
        <p:spPr>
          <a:xfrm>
            <a:off x="868988" y="950639"/>
            <a:ext cx="7992888" cy="2308324"/>
          </a:xfrm>
          <a:prstGeom prst="rect">
            <a:avLst/>
          </a:prstGeom>
          <a:noFill/>
        </p:spPr>
        <p:txBody>
          <a:bodyPr wrap="square" rtlCol="0">
            <a:spAutoFit/>
          </a:bodyPr>
          <a:lstStyle/>
          <a:p>
            <a:pPr algn="just"/>
            <a:r>
              <a:rPr lang="en-US" altLang="ja-JP" b="1" dirty="0">
                <a:solidFill>
                  <a:schemeClr val="tx1">
                    <a:lumMod val="50000"/>
                    <a:lumOff val="50000"/>
                  </a:schemeClr>
                </a:solidFill>
              </a:rPr>
              <a:t>ISO/IEC Directives, Part 2 </a:t>
            </a:r>
            <a:endParaRPr lang="en-US" altLang="ja-JP" dirty="0">
              <a:solidFill>
                <a:schemeClr val="tx1">
                  <a:lumMod val="50000"/>
                  <a:lumOff val="50000"/>
                </a:schemeClr>
              </a:solidFill>
            </a:endParaRPr>
          </a:p>
          <a:p>
            <a:pPr algn="just"/>
            <a:r>
              <a:rPr lang="en-US" altLang="ja-JP" b="1" dirty="0">
                <a:solidFill>
                  <a:schemeClr val="tx1">
                    <a:lumMod val="50000"/>
                    <a:lumOff val="50000"/>
                  </a:schemeClr>
                </a:solidFill>
              </a:rPr>
              <a:t>Principles and rules for the structure and drafting of ISO and IEC documents </a:t>
            </a:r>
            <a:endParaRPr lang="en-US" altLang="ja-JP" dirty="0">
              <a:solidFill>
                <a:schemeClr val="tx1">
                  <a:lumMod val="50000"/>
                  <a:lumOff val="50000"/>
                </a:schemeClr>
              </a:solidFill>
            </a:endParaRPr>
          </a:p>
          <a:p>
            <a:pPr algn="just"/>
            <a:r>
              <a:rPr lang="en-US" altLang="ja-JP" sz="2400" dirty="0"/>
              <a:t>5.7 Avoidance of duplication and unnecessary deviations </a:t>
            </a:r>
          </a:p>
          <a:p>
            <a:pPr algn="just"/>
            <a:r>
              <a:rPr lang="en-US" altLang="ja-JP" dirty="0"/>
              <a:t>Before standardizing any item or subject</a:t>
            </a:r>
            <a:r>
              <a:rPr lang="en-US" altLang="ja-JP" sz="2400" dirty="0"/>
              <a:t>, </a:t>
            </a:r>
            <a:r>
              <a:rPr lang="en-US" altLang="ja-JP" sz="2400" b="1" dirty="0"/>
              <a:t>the writer shall determine whether an applicable standard already exists</a:t>
            </a:r>
            <a:r>
              <a:rPr lang="en-US" altLang="ja-JP" sz="2400" dirty="0"/>
              <a:t>. </a:t>
            </a:r>
            <a:r>
              <a:rPr lang="en-US" altLang="ja-JP" dirty="0"/>
              <a:t>If it is necessary to invoke a requirement that appears elsewhere, this should be done by reference, not by repetition – see Clause 10.</a:t>
            </a:r>
            <a:endParaRPr kumimoji="1" lang="ja-JP" altLang="en-US" dirty="0"/>
          </a:p>
        </p:txBody>
      </p:sp>
      <p:sp>
        <p:nvSpPr>
          <p:cNvPr id="5" name="正方形/長方形 4">
            <a:extLst>
              <a:ext uri="{FF2B5EF4-FFF2-40B4-BE49-F238E27FC236}">
                <a16:creationId xmlns:a16="http://schemas.microsoft.com/office/drawing/2014/main" id="{CE32ABA0-EE9E-0C4D-A71E-CCF64BE0604C}"/>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62817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4079F4A-5298-1945-A480-A729C1601BB8}"/>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14E7BB3C-DB53-B44C-B908-7644E51A2A8B}"/>
              </a:ext>
            </a:extLst>
          </p:cNvPr>
          <p:cNvSpPr>
            <a:spLocks noGrp="1"/>
          </p:cNvSpPr>
          <p:nvPr>
            <p:ph type="title"/>
          </p:nvPr>
        </p:nvSpPr>
        <p:spPr/>
        <p:txBody>
          <a:bodyPr/>
          <a:lstStyle/>
          <a:p>
            <a:r>
              <a:rPr lang="en-US" altLang="ja-JP" dirty="0"/>
              <a:t>Semantic datatype (1/2)</a:t>
            </a:r>
            <a:endParaRPr kumimoji="1" lang="ja-JP" altLang="en-US"/>
          </a:p>
        </p:txBody>
      </p:sp>
      <p:graphicFrame>
        <p:nvGraphicFramePr>
          <p:cNvPr id="6" name="表 5">
            <a:extLst>
              <a:ext uri="{FF2B5EF4-FFF2-40B4-BE49-F238E27FC236}">
                <a16:creationId xmlns:a16="http://schemas.microsoft.com/office/drawing/2014/main" id="{66769914-0B21-004E-96FE-2DE197D295B3}"/>
              </a:ext>
            </a:extLst>
          </p:cNvPr>
          <p:cNvGraphicFramePr>
            <a:graphicFrameLocks noGrp="1"/>
          </p:cNvGraphicFramePr>
          <p:nvPr>
            <p:extLst>
              <p:ext uri="{D42A27DB-BD31-4B8C-83A1-F6EECF244321}">
                <p14:modId xmlns:p14="http://schemas.microsoft.com/office/powerpoint/2010/main" val="4123392150"/>
              </p:ext>
            </p:extLst>
          </p:nvPr>
        </p:nvGraphicFramePr>
        <p:xfrm>
          <a:off x="683568" y="476672"/>
          <a:ext cx="7776864" cy="6248400"/>
        </p:xfrm>
        <a:graphic>
          <a:graphicData uri="http://schemas.openxmlformats.org/drawingml/2006/table">
            <a:tbl>
              <a:tblPr firstRow="1" firstCol="1" bandRow="1">
                <a:tableStyleId>{5C22544A-7EE6-4342-B048-85BDC9FD1C3A}</a:tableStyleId>
              </a:tblPr>
              <a:tblGrid>
                <a:gridCol w="1110980">
                  <a:extLst>
                    <a:ext uri="{9D8B030D-6E8A-4147-A177-3AD203B41FA5}">
                      <a16:colId xmlns:a16="http://schemas.microsoft.com/office/drawing/2014/main" val="3390785745"/>
                    </a:ext>
                  </a:extLst>
                </a:gridCol>
                <a:gridCol w="2444158">
                  <a:extLst>
                    <a:ext uri="{9D8B030D-6E8A-4147-A177-3AD203B41FA5}">
                      <a16:colId xmlns:a16="http://schemas.microsoft.com/office/drawing/2014/main" val="370074589"/>
                    </a:ext>
                  </a:extLst>
                </a:gridCol>
                <a:gridCol w="740654">
                  <a:extLst>
                    <a:ext uri="{9D8B030D-6E8A-4147-A177-3AD203B41FA5}">
                      <a16:colId xmlns:a16="http://schemas.microsoft.com/office/drawing/2014/main" val="2923878100"/>
                    </a:ext>
                  </a:extLst>
                </a:gridCol>
                <a:gridCol w="3481072">
                  <a:extLst>
                    <a:ext uri="{9D8B030D-6E8A-4147-A177-3AD203B41FA5}">
                      <a16:colId xmlns:a16="http://schemas.microsoft.com/office/drawing/2014/main" val="3384931850"/>
                    </a:ext>
                  </a:extLst>
                </a:gridCol>
              </a:tblGrid>
              <a:tr h="0">
                <a:tc>
                  <a:txBody>
                    <a:bodyPr/>
                    <a:lstStyle/>
                    <a:p>
                      <a:pPr algn="ctr">
                        <a:lnSpc>
                          <a:spcPct val="100000"/>
                        </a:lnSpc>
                        <a:spcBef>
                          <a:spcPts val="600"/>
                        </a:spcBef>
                        <a:spcAft>
                          <a:spcPts val="600"/>
                        </a:spcAft>
                      </a:pPr>
                      <a:r>
                        <a:rPr lang="en-US" sz="1600" kern="100" dirty="0">
                          <a:effectLst/>
                        </a:rPr>
                        <a:t>Semantic data type</a:t>
                      </a:r>
                      <a:endParaRPr lang="ja-JP" sz="16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kern="100" dirty="0">
                          <a:effectLst/>
                        </a:rPr>
                        <a:t>Component</a:t>
                      </a:r>
                      <a:endParaRPr lang="ja-JP" altLang="ja-JP" sz="1800" b="1" kern="100">
                        <a:effectLst/>
                        <a:latin typeface="Cambria" panose="02040503050406030204" pitchFamily="18" charset="0"/>
                        <a:ea typeface="ＭＳ 明朝" panose="02020609040205080304" pitchFamily="49" charset="-128"/>
                        <a:cs typeface="Cambria" panose="02040503050406030204" pitchFamily="18" charset="0"/>
                      </a:endParaRPr>
                    </a:p>
                  </a:txBody>
                  <a:tcPr/>
                </a:tc>
                <a:tc>
                  <a:txBody>
                    <a:bodyPr/>
                    <a:lstStyle/>
                    <a:p>
                      <a:pPr algn="ctr">
                        <a:lnSpc>
                          <a:spcPct val="100000"/>
                        </a:lnSpc>
                        <a:spcBef>
                          <a:spcPts val="600"/>
                        </a:spcBef>
                        <a:spcAft>
                          <a:spcPts val="600"/>
                        </a:spcAft>
                      </a:pPr>
                      <a:r>
                        <a:rPr lang="en-US" sz="1400" kern="100">
                          <a:effectLst/>
                        </a:rPr>
                        <a:t>Primitive Type</a:t>
                      </a:r>
                      <a:endParaRPr lang="ja-JP" sz="14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tc>
                <a:tc>
                  <a:txBody>
                    <a:bodyPr/>
                    <a:lstStyle/>
                    <a:p>
                      <a:pPr algn="ctr">
                        <a:lnSpc>
                          <a:spcPct val="100000"/>
                        </a:lnSpc>
                        <a:spcBef>
                          <a:spcPts val="600"/>
                        </a:spcBef>
                        <a:spcAft>
                          <a:spcPts val="600"/>
                        </a:spcAft>
                      </a:pPr>
                      <a:r>
                        <a:rPr lang="en-US" sz="1400" kern="100">
                          <a:effectLst/>
                        </a:rPr>
                        <a:t>Description</a:t>
                      </a:r>
                      <a:endParaRPr lang="ja-JP" sz="14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tc>
                <a:extLst>
                  <a:ext uri="{0D108BD9-81ED-4DB2-BD59-A6C34878D82A}">
                    <a16:rowId xmlns:a16="http://schemas.microsoft.com/office/drawing/2014/main" val="600183506"/>
                  </a:ext>
                </a:extLst>
              </a:tr>
              <a:tr h="44629">
                <a:tc rowSpan="2">
                  <a:txBody>
                    <a:bodyPr/>
                    <a:lstStyle/>
                    <a:p>
                      <a:pPr>
                        <a:lnSpc>
                          <a:spcPct val="100000"/>
                        </a:lnSpc>
                        <a:spcBef>
                          <a:spcPts val="300"/>
                        </a:spcBef>
                        <a:spcAft>
                          <a:spcPts val="300"/>
                        </a:spcAft>
                      </a:pPr>
                      <a:r>
                        <a:rPr lang="en-US" sz="1800" kern="100" dirty="0">
                          <a:effectLst/>
                        </a:rPr>
                        <a:t>Amount</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Amount.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Decimal</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rowSpan="2">
                  <a:txBody>
                    <a:bodyPr/>
                    <a:lstStyle/>
                    <a:p>
                      <a:pPr>
                        <a:lnSpc>
                          <a:spcPct val="100000"/>
                        </a:lnSpc>
                        <a:spcBef>
                          <a:spcPts val="300"/>
                        </a:spcBef>
                        <a:spcAft>
                          <a:spcPts val="300"/>
                        </a:spcAft>
                      </a:pPr>
                      <a:r>
                        <a:rPr lang="en-US" sz="1400" kern="100" dirty="0">
                          <a:effectLst/>
                        </a:rPr>
                        <a:t>A number of monetary units specified in a currency where the unit of currency is explicit or implied.</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3369427822"/>
                  </a:ext>
                </a:extLst>
              </a:tr>
              <a:tr h="178516">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Amount. Currency.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497445433"/>
                  </a:ext>
                </a:extLst>
              </a:tr>
              <a:tr h="89258">
                <a:tc rowSpan="2">
                  <a:txBody>
                    <a:bodyPr/>
                    <a:lstStyle/>
                    <a:p>
                      <a:pPr>
                        <a:lnSpc>
                          <a:spcPct val="100000"/>
                        </a:lnSpc>
                        <a:spcBef>
                          <a:spcPts val="300"/>
                        </a:spcBef>
                        <a:spcAft>
                          <a:spcPts val="300"/>
                        </a:spcAft>
                      </a:pPr>
                      <a:r>
                        <a:rPr lang="en-US" sz="1800" kern="100" dirty="0">
                          <a:effectLst/>
                        </a:rPr>
                        <a:t>Unit Price</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Amount.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Decimal</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rowSpan="2">
                  <a:txBody>
                    <a:bodyPr/>
                    <a:lstStyle/>
                    <a:p>
                      <a:pPr>
                        <a:lnSpc>
                          <a:spcPct val="100000"/>
                        </a:lnSpc>
                        <a:spcBef>
                          <a:spcPts val="300"/>
                        </a:spcBef>
                        <a:spcAft>
                          <a:spcPts val="300"/>
                        </a:spcAft>
                      </a:pPr>
                      <a:r>
                        <a:rPr lang="en-US" sz="1400" kern="100" dirty="0">
                          <a:effectLst/>
                        </a:rPr>
                        <a:t>A unit price amount states a numerical monetary amount value for Business Information Entities that contain item prices that may be multiplied by item quantities. The currency of the amount is explicit or implied.</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533690416"/>
                  </a:ext>
                </a:extLst>
              </a:tr>
              <a:tr h="446291">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Amount. Currency.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dirty="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3302235112"/>
                  </a:ext>
                </a:extLst>
              </a:tr>
              <a:tr h="267775">
                <a:tc>
                  <a:txBody>
                    <a:bodyPr/>
                    <a:lstStyle/>
                    <a:p>
                      <a:pPr>
                        <a:lnSpc>
                          <a:spcPct val="100000"/>
                        </a:lnSpc>
                        <a:spcBef>
                          <a:spcPts val="300"/>
                        </a:spcBef>
                        <a:spcAft>
                          <a:spcPts val="300"/>
                        </a:spcAft>
                      </a:pPr>
                      <a:r>
                        <a:rPr lang="en-US" sz="1800" kern="100" dirty="0">
                          <a:effectLst/>
                        </a:rPr>
                        <a:t>Percentage</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Numeric.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Decimal</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dirty="0">
                          <a:effectLst/>
                        </a:rPr>
                        <a:t>Percentages are given as fractions of a hundred (per cent) e. g. the value 34,78 % in percentage terms is given as 34,78.</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358545502"/>
                  </a:ext>
                </a:extLst>
              </a:tr>
              <a:tr h="312404">
                <a:tc>
                  <a:txBody>
                    <a:bodyPr/>
                    <a:lstStyle/>
                    <a:p>
                      <a:pPr>
                        <a:lnSpc>
                          <a:spcPct val="100000"/>
                        </a:lnSpc>
                        <a:spcBef>
                          <a:spcPts val="300"/>
                        </a:spcBef>
                        <a:spcAft>
                          <a:spcPts val="300"/>
                        </a:spcAft>
                      </a:pPr>
                      <a:r>
                        <a:rPr lang="en-US" sz="1800" kern="100" dirty="0">
                          <a:effectLst/>
                        </a:rPr>
                        <a:t>Numeric</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Numeric.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Decimal</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dirty="0">
                          <a:effectLst/>
                        </a:rPr>
                        <a:t>Numeric information that is assigned or is determined by calculation, counting, or sequencing. It does not require a unit of measure.</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429007960"/>
                  </a:ext>
                </a:extLst>
              </a:tr>
              <a:tr h="89258">
                <a:tc rowSpan="4">
                  <a:txBody>
                    <a:bodyPr/>
                    <a:lstStyle/>
                    <a:p>
                      <a:pPr>
                        <a:lnSpc>
                          <a:spcPct val="100000"/>
                        </a:lnSpc>
                        <a:spcBef>
                          <a:spcPts val="300"/>
                        </a:spcBef>
                        <a:spcAft>
                          <a:spcPts val="300"/>
                        </a:spcAft>
                      </a:pPr>
                      <a:r>
                        <a:rPr lang="en-US" sz="1800" kern="100" dirty="0">
                          <a:effectLst/>
                        </a:rPr>
                        <a:t>Quantity</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Quantity.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Decimal</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rowSpan="4">
                  <a:txBody>
                    <a:bodyPr/>
                    <a:lstStyle/>
                    <a:p>
                      <a:pPr>
                        <a:lnSpc>
                          <a:spcPct val="100000"/>
                        </a:lnSpc>
                        <a:spcBef>
                          <a:spcPts val="300"/>
                        </a:spcBef>
                        <a:spcAft>
                          <a:spcPts val="300"/>
                        </a:spcAft>
                      </a:pPr>
                      <a:r>
                        <a:rPr lang="en-US" sz="1400" kern="100" dirty="0">
                          <a:effectLst/>
                        </a:rPr>
                        <a:t>Quantities are used to state a number of units such as for items. The code for the Unit of Measure (Quantity Unit. Code) is explicit or implicit.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1049859895"/>
                  </a:ext>
                </a:extLst>
              </a:tr>
              <a:tr h="44629">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Quantity Unit. Code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3999809281"/>
                  </a:ext>
                </a:extLst>
              </a:tr>
              <a:tr h="89258">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Quantity Unit. Code List.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85740547"/>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Quantity Unit. Code List Agency.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2922078662"/>
                  </a:ext>
                </a:extLst>
              </a:tr>
              <a:tr h="44629">
                <a:tc rowSpan="5">
                  <a:txBody>
                    <a:bodyPr/>
                    <a:lstStyle/>
                    <a:p>
                      <a:pPr>
                        <a:lnSpc>
                          <a:spcPct val="100000"/>
                        </a:lnSpc>
                        <a:spcBef>
                          <a:spcPts val="300"/>
                        </a:spcBef>
                        <a:spcAft>
                          <a:spcPts val="300"/>
                        </a:spcAft>
                      </a:pPr>
                      <a:r>
                        <a:rPr lang="en-US" sz="1800" kern="100" dirty="0">
                          <a:effectLst/>
                        </a:rPr>
                        <a:t>Code</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Code.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rowSpan="5">
                  <a:txBody>
                    <a:bodyPr/>
                    <a:lstStyle/>
                    <a:p>
                      <a:pPr>
                        <a:lnSpc>
                          <a:spcPct val="100000"/>
                        </a:lnSpc>
                        <a:spcBef>
                          <a:spcPts val="300"/>
                        </a:spcBef>
                        <a:spcAft>
                          <a:spcPts val="300"/>
                        </a:spcAft>
                      </a:pPr>
                      <a:r>
                        <a:rPr lang="en-US" sz="1400" kern="100" dirty="0">
                          <a:effectLst/>
                        </a:rPr>
                        <a:t>Codes are used to specify allowed values in elements as well as for lists of options. Code is different from Identifier in that allowed values have standardized meanings that can be known by the recipient.</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2753744775"/>
                  </a:ext>
                </a:extLst>
              </a:tr>
              <a:tr h="44629">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Code List.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3555324856"/>
                  </a:ext>
                </a:extLst>
              </a:tr>
              <a:tr h="89258">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Code List. Agency.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915030341"/>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Quantity Unit. Code List Agency.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3660973324"/>
                  </a:ext>
                </a:extLst>
              </a:tr>
              <a:tr h="178516">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Code List. Version.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dirty="0">
                          <a:effectLst/>
                        </a:rPr>
                        <a:t>String</a:t>
                      </a:r>
                      <a:endParaRPr lang="ja-JP" sz="14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1096187024"/>
                  </a:ext>
                </a:extLst>
              </a:tr>
            </a:tbl>
          </a:graphicData>
        </a:graphic>
      </p:graphicFrame>
    </p:spTree>
    <p:extLst>
      <p:ext uri="{BB962C8B-B14F-4D97-AF65-F5344CB8AC3E}">
        <p14:creationId xmlns:p14="http://schemas.microsoft.com/office/powerpoint/2010/main" val="3452759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F621BEE-15F8-9449-A3F1-86706F9E007B}"/>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14E7BB3C-DB53-B44C-B908-7644E51A2A8B}"/>
              </a:ext>
            </a:extLst>
          </p:cNvPr>
          <p:cNvSpPr>
            <a:spLocks noGrp="1"/>
          </p:cNvSpPr>
          <p:nvPr>
            <p:ph type="title"/>
          </p:nvPr>
        </p:nvSpPr>
        <p:spPr/>
        <p:txBody>
          <a:bodyPr/>
          <a:lstStyle/>
          <a:p>
            <a:r>
              <a:rPr kumimoji="1" lang="en-US" altLang="ja-JP" dirty="0"/>
              <a:t>Semantic datatype (2/2)</a:t>
            </a:r>
            <a:endParaRPr kumimoji="1" lang="ja-JP" altLang="en-US"/>
          </a:p>
        </p:txBody>
      </p:sp>
      <p:graphicFrame>
        <p:nvGraphicFramePr>
          <p:cNvPr id="6" name="表 5">
            <a:extLst>
              <a:ext uri="{FF2B5EF4-FFF2-40B4-BE49-F238E27FC236}">
                <a16:creationId xmlns:a16="http://schemas.microsoft.com/office/drawing/2014/main" id="{66769914-0B21-004E-96FE-2DE197D295B3}"/>
              </a:ext>
            </a:extLst>
          </p:cNvPr>
          <p:cNvGraphicFramePr>
            <a:graphicFrameLocks noGrp="1"/>
          </p:cNvGraphicFramePr>
          <p:nvPr>
            <p:extLst>
              <p:ext uri="{D42A27DB-BD31-4B8C-83A1-F6EECF244321}">
                <p14:modId xmlns:p14="http://schemas.microsoft.com/office/powerpoint/2010/main" val="824103562"/>
              </p:ext>
            </p:extLst>
          </p:nvPr>
        </p:nvGraphicFramePr>
        <p:xfrm>
          <a:off x="683568" y="476672"/>
          <a:ext cx="7776864" cy="6248400"/>
        </p:xfrm>
        <a:graphic>
          <a:graphicData uri="http://schemas.openxmlformats.org/drawingml/2006/table">
            <a:tbl>
              <a:tblPr firstRow="1" firstCol="1" bandRow="1">
                <a:tableStyleId>{5C22544A-7EE6-4342-B048-85BDC9FD1C3A}</a:tableStyleId>
              </a:tblPr>
              <a:tblGrid>
                <a:gridCol w="1110980">
                  <a:extLst>
                    <a:ext uri="{9D8B030D-6E8A-4147-A177-3AD203B41FA5}">
                      <a16:colId xmlns:a16="http://schemas.microsoft.com/office/drawing/2014/main" val="3390785745"/>
                    </a:ext>
                  </a:extLst>
                </a:gridCol>
                <a:gridCol w="2444158">
                  <a:extLst>
                    <a:ext uri="{9D8B030D-6E8A-4147-A177-3AD203B41FA5}">
                      <a16:colId xmlns:a16="http://schemas.microsoft.com/office/drawing/2014/main" val="370074589"/>
                    </a:ext>
                  </a:extLst>
                </a:gridCol>
                <a:gridCol w="740654">
                  <a:extLst>
                    <a:ext uri="{9D8B030D-6E8A-4147-A177-3AD203B41FA5}">
                      <a16:colId xmlns:a16="http://schemas.microsoft.com/office/drawing/2014/main" val="2923878100"/>
                    </a:ext>
                  </a:extLst>
                </a:gridCol>
                <a:gridCol w="3481072">
                  <a:extLst>
                    <a:ext uri="{9D8B030D-6E8A-4147-A177-3AD203B41FA5}">
                      <a16:colId xmlns:a16="http://schemas.microsoft.com/office/drawing/2014/main" val="3384931850"/>
                    </a:ext>
                  </a:extLst>
                </a:gridCol>
              </a:tblGrid>
              <a:tr h="0">
                <a:tc>
                  <a:txBody>
                    <a:bodyPr/>
                    <a:lstStyle/>
                    <a:p>
                      <a:pPr algn="ctr">
                        <a:lnSpc>
                          <a:spcPct val="100000"/>
                        </a:lnSpc>
                        <a:spcBef>
                          <a:spcPts val="600"/>
                        </a:spcBef>
                        <a:spcAft>
                          <a:spcPts val="600"/>
                        </a:spcAft>
                      </a:pPr>
                      <a:r>
                        <a:rPr lang="en-US" sz="1600" kern="100" dirty="0">
                          <a:effectLst/>
                        </a:rPr>
                        <a:t>Semantic data type</a:t>
                      </a:r>
                      <a:endParaRPr lang="ja-JP" sz="16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800" kern="100" dirty="0">
                          <a:effectLst/>
                        </a:rPr>
                        <a:t>Component</a:t>
                      </a:r>
                      <a:endParaRPr lang="ja-JP" altLang="ja-JP" sz="1800" b="1" kern="100">
                        <a:effectLst/>
                        <a:latin typeface="Cambria" panose="02040503050406030204" pitchFamily="18" charset="0"/>
                        <a:ea typeface="ＭＳ 明朝" panose="02020609040205080304" pitchFamily="49" charset="-128"/>
                        <a:cs typeface="Cambria" panose="02040503050406030204" pitchFamily="18" charset="0"/>
                      </a:endParaRPr>
                    </a:p>
                  </a:txBody>
                  <a:tcPr/>
                </a:tc>
                <a:tc>
                  <a:txBody>
                    <a:bodyPr/>
                    <a:lstStyle/>
                    <a:p>
                      <a:pPr algn="ctr">
                        <a:lnSpc>
                          <a:spcPct val="100000"/>
                        </a:lnSpc>
                        <a:spcBef>
                          <a:spcPts val="600"/>
                        </a:spcBef>
                        <a:spcAft>
                          <a:spcPts val="600"/>
                        </a:spcAft>
                      </a:pPr>
                      <a:r>
                        <a:rPr lang="en-US" sz="1400" kern="100">
                          <a:effectLst/>
                        </a:rPr>
                        <a:t>Primitive Type</a:t>
                      </a:r>
                      <a:endParaRPr lang="ja-JP" sz="14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tc>
                <a:tc>
                  <a:txBody>
                    <a:bodyPr/>
                    <a:lstStyle/>
                    <a:p>
                      <a:pPr algn="ctr">
                        <a:lnSpc>
                          <a:spcPct val="100000"/>
                        </a:lnSpc>
                        <a:spcBef>
                          <a:spcPts val="600"/>
                        </a:spcBef>
                        <a:spcAft>
                          <a:spcPts val="600"/>
                        </a:spcAft>
                      </a:pPr>
                      <a:r>
                        <a:rPr lang="en-US" sz="1400" kern="100">
                          <a:effectLst/>
                        </a:rPr>
                        <a:t>Description</a:t>
                      </a:r>
                      <a:endParaRPr lang="ja-JP" sz="14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207" marR="5207" marT="0" marB="0" anchor="ctr"/>
                </a:tc>
                <a:extLst>
                  <a:ext uri="{0D108BD9-81ED-4DB2-BD59-A6C34878D82A}">
                    <a16:rowId xmlns:a16="http://schemas.microsoft.com/office/drawing/2014/main" val="600183506"/>
                  </a:ext>
                </a:extLst>
              </a:tr>
              <a:tr h="44629">
                <a:tc rowSpan="2">
                  <a:txBody>
                    <a:bodyPr/>
                    <a:lstStyle/>
                    <a:p>
                      <a:pPr>
                        <a:lnSpc>
                          <a:spcPct val="100000"/>
                        </a:lnSpc>
                        <a:spcBef>
                          <a:spcPts val="300"/>
                        </a:spcBef>
                        <a:spcAft>
                          <a:spcPts val="300"/>
                        </a:spcAft>
                      </a:pPr>
                      <a:r>
                        <a:rPr lang="en-US" sz="1800" kern="100" dirty="0">
                          <a:effectLst/>
                        </a:rPr>
                        <a:t>Amount</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Amount.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Decimal</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rowSpan="2">
                  <a:txBody>
                    <a:bodyPr/>
                    <a:lstStyle/>
                    <a:p>
                      <a:pPr>
                        <a:lnSpc>
                          <a:spcPct val="100000"/>
                        </a:lnSpc>
                        <a:spcBef>
                          <a:spcPts val="300"/>
                        </a:spcBef>
                        <a:spcAft>
                          <a:spcPts val="300"/>
                        </a:spcAft>
                      </a:pPr>
                      <a:r>
                        <a:rPr lang="en-US" sz="1400" kern="100" dirty="0">
                          <a:effectLst/>
                        </a:rPr>
                        <a:t>A number of monetary units specified in a currency where the unit of currency is explicit or implied.</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3369427822"/>
                  </a:ext>
                </a:extLst>
              </a:tr>
              <a:tr h="0">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Code List. Version.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1096187024"/>
                  </a:ext>
                </a:extLst>
              </a:tr>
              <a:tr h="89258">
                <a:tc rowSpan="4">
                  <a:txBody>
                    <a:bodyPr/>
                    <a:lstStyle/>
                    <a:p>
                      <a:pPr>
                        <a:lnSpc>
                          <a:spcPct val="100000"/>
                        </a:lnSpc>
                        <a:spcBef>
                          <a:spcPts val="300"/>
                        </a:spcBef>
                        <a:spcAft>
                          <a:spcPts val="300"/>
                        </a:spcAft>
                      </a:pPr>
                      <a:r>
                        <a:rPr lang="en-US" sz="1800" kern="100" dirty="0">
                          <a:effectLst/>
                        </a:rPr>
                        <a:t>Identifier</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Identifier.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rowSpan="4">
                  <a:txBody>
                    <a:bodyPr/>
                    <a:lstStyle/>
                    <a:p>
                      <a:pPr>
                        <a:lnSpc>
                          <a:spcPct val="100000"/>
                        </a:lnSpc>
                        <a:spcBef>
                          <a:spcPts val="300"/>
                        </a:spcBef>
                        <a:spcAft>
                          <a:spcPts val="300"/>
                        </a:spcAft>
                      </a:pPr>
                      <a:r>
                        <a:rPr lang="en-US" sz="1400" kern="100" dirty="0">
                          <a:effectLst/>
                        </a:rPr>
                        <a:t>Identifiers (IDs) are keys that are issued by the sender or recipient of a document or by a third party.</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899923865"/>
                  </a:ext>
                </a:extLst>
              </a:tr>
              <a:tr h="89258">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Identifier </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2230111213"/>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Identification Scheme Agency.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dirty="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1652624343"/>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a:effectLst/>
                        </a:rPr>
                        <a:t>Identification Scheme. Version.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dirty="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2598474622"/>
                  </a:ext>
                </a:extLst>
              </a:tr>
              <a:tr h="0">
                <a:tc>
                  <a:txBody>
                    <a:bodyPr/>
                    <a:lstStyle/>
                    <a:p>
                      <a:pPr>
                        <a:lnSpc>
                          <a:spcPct val="100000"/>
                        </a:lnSpc>
                        <a:spcBef>
                          <a:spcPts val="300"/>
                        </a:spcBef>
                        <a:spcAft>
                          <a:spcPts val="300"/>
                        </a:spcAft>
                      </a:pPr>
                      <a:r>
                        <a:rPr lang="en-US" sz="1800" kern="100" dirty="0">
                          <a:effectLst/>
                        </a:rPr>
                        <a:t>Indicator </a:t>
                      </a:r>
                      <a:endParaRPr lang="ja-JP" sz="1800" kern="100">
                        <a:effectLst/>
                      </a:endParaRPr>
                    </a:p>
                    <a:p>
                      <a:pPr>
                        <a:lnSpc>
                          <a:spcPct val="100000"/>
                        </a:lnSpc>
                        <a:spcBef>
                          <a:spcPts val="300"/>
                        </a:spcBef>
                        <a:spcAft>
                          <a:spcPts val="300"/>
                        </a:spcAft>
                      </a:pPr>
                      <a:r>
                        <a:rPr lang="en-US" sz="1800" kern="100" dirty="0">
                          <a:effectLst/>
                        </a:rPr>
                        <a:t> </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dirty="0">
                          <a:effectLst/>
                        </a:rPr>
                        <a:t>Indicator.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dirty="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dirty="0">
                          <a:effectLst/>
                        </a:rPr>
                        <a:t>A list of exactly two mutually exclusive values that express the only possible states of a Property.</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3045280425"/>
                  </a:ext>
                </a:extLst>
              </a:tr>
              <a:tr h="357033">
                <a:tc>
                  <a:txBody>
                    <a:bodyPr/>
                    <a:lstStyle/>
                    <a:p>
                      <a:pPr>
                        <a:lnSpc>
                          <a:spcPct val="100000"/>
                        </a:lnSpc>
                        <a:spcBef>
                          <a:spcPts val="300"/>
                        </a:spcBef>
                        <a:spcAft>
                          <a:spcPts val="300"/>
                        </a:spcAft>
                      </a:pPr>
                      <a:r>
                        <a:rPr lang="en-US" sz="1800" kern="100" dirty="0">
                          <a:effectLst/>
                        </a:rPr>
                        <a:t>Date</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Date.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Date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dirty="0">
                          <a:effectLst/>
                        </a:rPr>
                        <a:t>Dates shall be in accordance with the " Complete representation of a calendar date" as specified by ISO 8601-1:2019, format YYYY-MM-DD.</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2170565913"/>
                  </a:ext>
                </a:extLst>
              </a:tr>
              <a:tr h="357033">
                <a:tc>
                  <a:txBody>
                    <a:bodyPr/>
                    <a:lstStyle/>
                    <a:p>
                      <a:pPr>
                        <a:lnSpc>
                          <a:spcPct val="100000"/>
                        </a:lnSpc>
                        <a:spcBef>
                          <a:spcPts val="300"/>
                        </a:spcBef>
                        <a:spcAft>
                          <a:spcPts val="300"/>
                        </a:spcAft>
                      </a:pPr>
                      <a:r>
                        <a:rPr lang="en-US" sz="1800" kern="100" dirty="0">
                          <a:effectLst/>
                        </a:rPr>
                        <a:t>Time</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dirty="0">
                          <a:effectLst/>
                        </a:rPr>
                        <a:t>Time.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Time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dirty="0">
                          <a:effectLst/>
                        </a:rPr>
                        <a:t>Time shall be in accordance with the "Complete representation of a time of day" as specified by ISO 8601-1:2019, format </a:t>
                      </a:r>
                      <a:r>
                        <a:rPr lang="en-US" sz="1400" kern="100" dirty="0" err="1">
                          <a:effectLst/>
                        </a:rPr>
                        <a:t>hh:mm:ss</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4142549782"/>
                  </a:ext>
                </a:extLst>
              </a:tr>
              <a:tr h="223146">
                <a:tc>
                  <a:txBody>
                    <a:bodyPr/>
                    <a:lstStyle/>
                    <a:p>
                      <a:pPr>
                        <a:lnSpc>
                          <a:spcPct val="100000"/>
                        </a:lnSpc>
                        <a:spcBef>
                          <a:spcPts val="300"/>
                        </a:spcBef>
                        <a:spcAft>
                          <a:spcPts val="300"/>
                        </a:spcAft>
                      </a:pPr>
                      <a:r>
                        <a:rPr lang="en-US" sz="1800" kern="100" dirty="0">
                          <a:effectLst/>
                        </a:rPr>
                        <a:t>Reference Identifier</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Identifier.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Reference identifier Types are identifiers that were assigned to a document or document line.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210800454"/>
                  </a:ext>
                </a:extLst>
              </a:tr>
              <a:tr h="267775">
                <a:tc rowSpan="2">
                  <a:txBody>
                    <a:bodyPr/>
                    <a:lstStyle/>
                    <a:p>
                      <a:pPr>
                        <a:lnSpc>
                          <a:spcPct val="100000"/>
                        </a:lnSpc>
                        <a:spcBef>
                          <a:spcPts val="300"/>
                        </a:spcBef>
                        <a:spcAft>
                          <a:spcPts val="300"/>
                        </a:spcAft>
                      </a:pPr>
                      <a:r>
                        <a:rPr lang="en-US" sz="1800" kern="100" dirty="0">
                          <a:effectLst/>
                        </a:rPr>
                        <a:t>Text</a:t>
                      </a:r>
                      <a:endParaRPr lang="ja-JP" sz="18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a:txBody>
                    <a:bodyPr/>
                    <a:lstStyle/>
                    <a:p>
                      <a:pPr>
                        <a:lnSpc>
                          <a:spcPct val="100000"/>
                        </a:lnSpc>
                        <a:spcBef>
                          <a:spcPts val="300"/>
                        </a:spcBef>
                        <a:spcAft>
                          <a:spcPts val="300"/>
                        </a:spcAft>
                      </a:pPr>
                      <a:r>
                        <a:rPr lang="en-US" sz="1400" kern="100">
                          <a:effectLst/>
                        </a:rPr>
                        <a:t>Text. Content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rowSpan="2">
                  <a:txBody>
                    <a:bodyPr/>
                    <a:lstStyle/>
                    <a:p>
                      <a:pPr>
                        <a:lnSpc>
                          <a:spcPct val="100000"/>
                        </a:lnSpc>
                        <a:spcBef>
                          <a:spcPts val="300"/>
                        </a:spcBef>
                        <a:spcAft>
                          <a:spcPts val="300"/>
                        </a:spcAft>
                      </a:pPr>
                      <a:r>
                        <a:rPr lang="en-US" sz="1400" kern="100">
                          <a:effectLst/>
                        </a:rPr>
                        <a:t>Text is the actual wording of anything written or printed. Line breaks in the text may be present, and any line breaks should be preserved and respected by the receiver's system</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extLst>
                  <a:ext uri="{0D108BD9-81ED-4DB2-BD59-A6C34878D82A}">
                    <a16:rowId xmlns:a16="http://schemas.microsoft.com/office/drawing/2014/main" val="1844246629"/>
                  </a:ext>
                </a:extLst>
              </a:tr>
              <a:tr h="133887">
                <a:tc vMerge="1">
                  <a:txBody>
                    <a:bodyPr/>
                    <a:lstStyle/>
                    <a:p>
                      <a:endParaRPr kumimoji="1" lang="ja-JP" altLang="en-US"/>
                    </a:p>
                  </a:txBody>
                  <a:tcPr/>
                </a:tc>
                <a:tc>
                  <a:txBody>
                    <a:bodyPr/>
                    <a:lstStyle/>
                    <a:p>
                      <a:pPr>
                        <a:lnSpc>
                          <a:spcPct val="100000"/>
                        </a:lnSpc>
                        <a:spcBef>
                          <a:spcPts val="300"/>
                        </a:spcBef>
                        <a:spcAft>
                          <a:spcPts val="300"/>
                        </a:spcAft>
                      </a:pPr>
                      <a:r>
                        <a:rPr lang="en-US" sz="1400" kern="100" dirty="0">
                          <a:effectLst/>
                        </a:rPr>
                        <a:t>Language. Identifier</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15806" marR="15806" marT="0" marB="0"/>
                </a:tc>
                <a:tc>
                  <a:txBody>
                    <a:bodyPr/>
                    <a:lstStyle/>
                    <a:p>
                      <a:pPr>
                        <a:lnSpc>
                          <a:spcPct val="100000"/>
                        </a:lnSpc>
                        <a:spcBef>
                          <a:spcPts val="300"/>
                        </a:spcBef>
                        <a:spcAft>
                          <a:spcPts val="300"/>
                        </a:spcAft>
                      </a:pPr>
                      <a:r>
                        <a:rPr lang="en-US" sz="1400" kern="100" dirty="0">
                          <a:effectLst/>
                        </a:rPr>
                        <a:t>String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20083" marR="20083" marT="0" marB="0"/>
                </a:tc>
                <a:tc vMerge="1">
                  <a:txBody>
                    <a:bodyPr/>
                    <a:lstStyle/>
                    <a:p>
                      <a:endParaRPr kumimoji="1" lang="ja-JP" altLang="en-US"/>
                    </a:p>
                  </a:txBody>
                  <a:tcPr/>
                </a:tc>
                <a:extLst>
                  <a:ext uri="{0D108BD9-81ED-4DB2-BD59-A6C34878D82A}">
                    <a16:rowId xmlns:a16="http://schemas.microsoft.com/office/drawing/2014/main" val="3081978310"/>
                  </a:ext>
                </a:extLst>
              </a:tr>
            </a:tbl>
          </a:graphicData>
        </a:graphic>
      </p:graphicFrame>
    </p:spTree>
    <p:extLst>
      <p:ext uri="{BB962C8B-B14F-4D97-AF65-F5344CB8AC3E}">
        <p14:creationId xmlns:p14="http://schemas.microsoft.com/office/powerpoint/2010/main" val="1411481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1FFF7B-EE84-7B4A-A0D3-91578EFFE6DC}"/>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36DC5542-0AD9-3947-81D9-42D545DBD382}"/>
              </a:ext>
            </a:extLst>
          </p:cNvPr>
          <p:cNvSpPr>
            <a:spLocks noGrp="1"/>
          </p:cNvSpPr>
          <p:nvPr>
            <p:ph type="title"/>
          </p:nvPr>
        </p:nvSpPr>
        <p:spPr>
          <a:xfrm>
            <a:off x="683568" y="0"/>
            <a:ext cx="7776864" cy="692696"/>
          </a:xfrm>
        </p:spPr>
        <p:txBody>
          <a:bodyPr/>
          <a:lstStyle/>
          <a:p>
            <a:r>
              <a:rPr lang="en-US" altLang="ja-JP" dirty="0"/>
              <a:t>Permissible Representation Terms</a:t>
            </a:r>
            <a:r>
              <a:rPr lang="ja-JP" altLang="ja-JP"/>
              <a:t> </a:t>
            </a:r>
            <a:endParaRPr kumimoji="1" lang="ja-JP" altLang="en-US"/>
          </a:p>
        </p:txBody>
      </p:sp>
      <p:graphicFrame>
        <p:nvGraphicFramePr>
          <p:cNvPr id="4" name="コンテンツ プレースホルダー 3">
            <a:extLst>
              <a:ext uri="{FF2B5EF4-FFF2-40B4-BE49-F238E27FC236}">
                <a16:creationId xmlns:a16="http://schemas.microsoft.com/office/drawing/2014/main" id="{962ED4DC-6574-7141-BF62-4EC866763FE5}"/>
              </a:ext>
            </a:extLst>
          </p:cNvPr>
          <p:cNvGraphicFramePr>
            <a:graphicFrameLocks noGrp="1"/>
          </p:cNvGraphicFramePr>
          <p:nvPr>
            <p:ph idx="1"/>
            <p:extLst>
              <p:ext uri="{D42A27DB-BD31-4B8C-83A1-F6EECF244321}">
                <p14:modId xmlns:p14="http://schemas.microsoft.com/office/powerpoint/2010/main" val="3715862198"/>
              </p:ext>
            </p:extLst>
          </p:nvPr>
        </p:nvGraphicFramePr>
        <p:xfrm>
          <a:off x="683568" y="939512"/>
          <a:ext cx="7776864" cy="4937760"/>
        </p:xfrm>
        <a:graphic>
          <a:graphicData uri="http://schemas.openxmlformats.org/drawingml/2006/table">
            <a:tbl>
              <a:tblPr firstRow="1" firstCol="1" bandRow="1">
                <a:tableStyleId>{5C22544A-7EE6-4342-B048-85BDC9FD1C3A}</a:tableStyleId>
              </a:tblPr>
              <a:tblGrid>
                <a:gridCol w="970247">
                  <a:extLst>
                    <a:ext uri="{9D8B030D-6E8A-4147-A177-3AD203B41FA5}">
                      <a16:colId xmlns:a16="http://schemas.microsoft.com/office/drawing/2014/main" val="2130489379"/>
                    </a:ext>
                  </a:extLst>
                </a:gridCol>
                <a:gridCol w="4574369">
                  <a:extLst>
                    <a:ext uri="{9D8B030D-6E8A-4147-A177-3AD203B41FA5}">
                      <a16:colId xmlns:a16="http://schemas.microsoft.com/office/drawing/2014/main" val="463647069"/>
                    </a:ext>
                  </a:extLst>
                </a:gridCol>
                <a:gridCol w="1296144">
                  <a:extLst>
                    <a:ext uri="{9D8B030D-6E8A-4147-A177-3AD203B41FA5}">
                      <a16:colId xmlns:a16="http://schemas.microsoft.com/office/drawing/2014/main" val="1396809718"/>
                    </a:ext>
                  </a:extLst>
                </a:gridCol>
                <a:gridCol w="936104">
                  <a:extLst>
                    <a:ext uri="{9D8B030D-6E8A-4147-A177-3AD203B41FA5}">
                      <a16:colId xmlns:a16="http://schemas.microsoft.com/office/drawing/2014/main" val="1939870190"/>
                    </a:ext>
                  </a:extLst>
                </a:gridCol>
              </a:tblGrid>
              <a:tr h="0">
                <a:tc>
                  <a:txBody>
                    <a:bodyPr/>
                    <a:lstStyle/>
                    <a:p>
                      <a:pPr algn="ctr">
                        <a:lnSpc>
                          <a:spcPct val="100000"/>
                        </a:lnSpc>
                        <a:spcBef>
                          <a:spcPts val="600"/>
                        </a:spcBef>
                        <a:spcAft>
                          <a:spcPts val="600"/>
                        </a:spcAft>
                      </a:pPr>
                      <a:r>
                        <a:rPr lang="en-US" sz="1400" kern="100" dirty="0">
                          <a:effectLst/>
                        </a:rPr>
                        <a:t>Primary Representation Term</a:t>
                      </a:r>
                      <a:endParaRPr lang="ja-JP" sz="14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nchor="ctr"/>
                </a:tc>
                <a:tc>
                  <a:txBody>
                    <a:bodyPr/>
                    <a:lstStyle/>
                    <a:p>
                      <a:pPr algn="ctr">
                        <a:lnSpc>
                          <a:spcPct val="100000"/>
                        </a:lnSpc>
                        <a:spcBef>
                          <a:spcPts val="600"/>
                        </a:spcBef>
                        <a:spcAft>
                          <a:spcPts val="600"/>
                        </a:spcAft>
                      </a:pPr>
                      <a:r>
                        <a:rPr lang="en-US" sz="1400" kern="100" dirty="0">
                          <a:effectLst/>
                        </a:rPr>
                        <a:t>Definition</a:t>
                      </a:r>
                      <a:endParaRPr lang="ja-JP" sz="14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nchor="ctr"/>
                </a:tc>
                <a:tc>
                  <a:txBody>
                    <a:bodyPr/>
                    <a:lstStyle/>
                    <a:p>
                      <a:pPr algn="ctr">
                        <a:lnSpc>
                          <a:spcPct val="100000"/>
                        </a:lnSpc>
                        <a:spcBef>
                          <a:spcPts val="600"/>
                        </a:spcBef>
                        <a:spcAft>
                          <a:spcPts val="600"/>
                        </a:spcAft>
                      </a:pPr>
                      <a:r>
                        <a:rPr lang="en-US" sz="1600" kern="100">
                          <a:effectLst/>
                        </a:rPr>
                        <a:t>Related CCT</a:t>
                      </a:r>
                      <a:endParaRPr lang="ja-JP" sz="20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nchor="ctr"/>
                </a:tc>
                <a:tc>
                  <a:txBody>
                    <a:bodyPr/>
                    <a:lstStyle/>
                    <a:p>
                      <a:pPr algn="ctr">
                        <a:lnSpc>
                          <a:spcPct val="100000"/>
                        </a:lnSpc>
                        <a:spcBef>
                          <a:spcPts val="600"/>
                        </a:spcBef>
                        <a:spcAft>
                          <a:spcPts val="600"/>
                        </a:spcAft>
                      </a:pPr>
                      <a:r>
                        <a:rPr lang="en-US" sz="1200" kern="100" dirty="0">
                          <a:effectLst/>
                        </a:rPr>
                        <a:t>Secondary Representation Terms</a:t>
                      </a:r>
                      <a:endParaRPr lang="ja-JP" sz="1200" b="1"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nchor="ctr"/>
                </a:tc>
                <a:extLst>
                  <a:ext uri="{0D108BD9-81ED-4DB2-BD59-A6C34878D82A}">
                    <a16:rowId xmlns:a16="http://schemas.microsoft.com/office/drawing/2014/main" val="3830751449"/>
                  </a:ext>
                </a:extLst>
              </a:tr>
              <a:tr h="0">
                <a:tc>
                  <a:txBody>
                    <a:bodyPr/>
                    <a:lstStyle/>
                    <a:p>
                      <a:pPr>
                        <a:lnSpc>
                          <a:spcPct val="100000"/>
                        </a:lnSpc>
                        <a:spcBef>
                          <a:spcPts val="300"/>
                        </a:spcBef>
                        <a:spcAft>
                          <a:spcPts val="300"/>
                        </a:spcAft>
                      </a:pPr>
                      <a:r>
                        <a:rPr lang="en-US" sz="1600" kern="100">
                          <a:effectLst/>
                        </a:rPr>
                        <a:t>Amount</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A number of monetary units specified in a currency where the unit of currency is explicit or implied.</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Amount.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extLst>
                  <a:ext uri="{0D108BD9-81ED-4DB2-BD59-A6C34878D82A}">
                    <a16:rowId xmlns:a16="http://schemas.microsoft.com/office/drawing/2014/main" val="1519803195"/>
                  </a:ext>
                </a:extLst>
              </a:tr>
              <a:tr h="0">
                <a:tc>
                  <a:txBody>
                    <a:bodyPr/>
                    <a:lstStyle/>
                    <a:p>
                      <a:pPr>
                        <a:lnSpc>
                          <a:spcPct val="100000"/>
                        </a:lnSpc>
                        <a:spcBef>
                          <a:spcPts val="300"/>
                        </a:spcBef>
                        <a:spcAft>
                          <a:spcPts val="300"/>
                        </a:spcAft>
                      </a:pPr>
                      <a:r>
                        <a:rPr lang="en-US" sz="1600" kern="100">
                          <a:effectLst/>
                        </a:rPr>
                        <a:t>Unit Price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A number of monetary units specified in a currency where the unit of currency is explicit or implied for unit price.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Unit Price.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extLst>
                  <a:ext uri="{0D108BD9-81ED-4DB2-BD59-A6C34878D82A}">
                    <a16:rowId xmlns:a16="http://schemas.microsoft.com/office/drawing/2014/main" val="775254174"/>
                  </a:ext>
                </a:extLst>
              </a:tr>
              <a:tr h="0">
                <a:tc>
                  <a:txBody>
                    <a:bodyPr/>
                    <a:lstStyle/>
                    <a:p>
                      <a:pPr>
                        <a:lnSpc>
                          <a:spcPct val="100000"/>
                        </a:lnSpc>
                        <a:spcBef>
                          <a:spcPts val="300"/>
                        </a:spcBef>
                        <a:spcAft>
                          <a:spcPts val="300"/>
                        </a:spcAft>
                      </a:pPr>
                      <a:r>
                        <a:rPr lang="en-US" sz="1600" kern="100">
                          <a:effectLst/>
                        </a:rPr>
                        <a:t>Code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A character string (letters, figures or symbols) that for brevity and / or language independence may be used to represent or replace a definitive value or text of a Property.</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Code.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extLst>
                  <a:ext uri="{0D108BD9-81ED-4DB2-BD59-A6C34878D82A}">
                    <a16:rowId xmlns:a16="http://schemas.microsoft.com/office/drawing/2014/main" val="122012965"/>
                  </a:ext>
                </a:extLst>
              </a:tr>
              <a:tr h="0">
                <a:tc>
                  <a:txBody>
                    <a:bodyPr/>
                    <a:lstStyle/>
                    <a:p>
                      <a:pPr>
                        <a:lnSpc>
                          <a:spcPct val="100000"/>
                        </a:lnSpc>
                        <a:spcBef>
                          <a:spcPts val="300"/>
                        </a:spcBef>
                        <a:spcAft>
                          <a:spcPts val="300"/>
                        </a:spcAft>
                      </a:pPr>
                      <a:r>
                        <a:rPr lang="en-US" sz="1600" kern="100">
                          <a:effectLst/>
                        </a:rPr>
                        <a:t>Date Time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A particular point in the progression of time (ISO 8601).</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Date Time.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Date, Time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extLst>
                  <a:ext uri="{0D108BD9-81ED-4DB2-BD59-A6C34878D82A}">
                    <a16:rowId xmlns:a16="http://schemas.microsoft.com/office/drawing/2014/main" val="4263175215"/>
                  </a:ext>
                </a:extLst>
              </a:tr>
              <a:tr h="0">
                <a:tc>
                  <a:txBody>
                    <a:bodyPr/>
                    <a:lstStyle/>
                    <a:p>
                      <a:pPr>
                        <a:lnSpc>
                          <a:spcPct val="100000"/>
                        </a:lnSpc>
                        <a:spcBef>
                          <a:spcPts val="300"/>
                        </a:spcBef>
                        <a:spcAft>
                          <a:spcPts val="300"/>
                        </a:spcAft>
                      </a:pPr>
                      <a:r>
                        <a:rPr lang="en-US" sz="1600" kern="100">
                          <a:effectLst/>
                        </a:rPr>
                        <a:t>Identifier</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A character string used to establish the identity of, and distinguish uniquely, one instance within an identification scheme from all others within the same scheme.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Identifier.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 </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extLst>
                  <a:ext uri="{0D108BD9-81ED-4DB2-BD59-A6C34878D82A}">
                    <a16:rowId xmlns:a16="http://schemas.microsoft.com/office/drawing/2014/main" val="3054099946"/>
                  </a:ext>
                </a:extLst>
              </a:tr>
              <a:tr h="0">
                <a:tc>
                  <a:txBody>
                    <a:bodyPr/>
                    <a:lstStyle/>
                    <a:p>
                      <a:pPr>
                        <a:lnSpc>
                          <a:spcPct val="100000"/>
                        </a:lnSpc>
                        <a:spcBef>
                          <a:spcPts val="300"/>
                        </a:spcBef>
                        <a:spcAft>
                          <a:spcPts val="300"/>
                        </a:spcAft>
                      </a:pPr>
                      <a:r>
                        <a:rPr lang="en-US" sz="1600" kern="100">
                          <a:effectLst/>
                        </a:rPr>
                        <a:t>Indicator </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A list of exactly two mutually exclusive values that express the only possible states of a Property.</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Indicator.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 </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extLst>
                  <a:ext uri="{0D108BD9-81ED-4DB2-BD59-A6C34878D82A}">
                    <a16:rowId xmlns:a16="http://schemas.microsoft.com/office/drawing/2014/main" val="1609479860"/>
                  </a:ext>
                </a:extLst>
              </a:tr>
              <a:tr h="0">
                <a:tc>
                  <a:txBody>
                    <a:bodyPr/>
                    <a:lstStyle/>
                    <a:p>
                      <a:pPr>
                        <a:lnSpc>
                          <a:spcPct val="100000"/>
                        </a:lnSpc>
                        <a:spcBef>
                          <a:spcPts val="300"/>
                        </a:spcBef>
                        <a:spcAft>
                          <a:spcPts val="300"/>
                        </a:spcAft>
                      </a:pPr>
                      <a:r>
                        <a:rPr lang="en-US" sz="1600" kern="100">
                          <a:effectLst/>
                        </a:rPr>
                        <a:t>Numeric</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Numeric information that is assigned or is determined by calculation, counting or sequencing.</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Numeric.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Value, Rate, Percent</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extLst>
                  <a:ext uri="{0D108BD9-81ED-4DB2-BD59-A6C34878D82A}">
                    <a16:rowId xmlns:a16="http://schemas.microsoft.com/office/drawing/2014/main" val="1148818433"/>
                  </a:ext>
                </a:extLst>
              </a:tr>
              <a:tr h="0">
                <a:tc>
                  <a:txBody>
                    <a:bodyPr/>
                    <a:lstStyle/>
                    <a:p>
                      <a:pPr>
                        <a:lnSpc>
                          <a:spcPct val="100000"/>
                        </a:lnSpc>
                        <a:spcBef>
                          <a:spcPts val="300"/>
                        </a:spcBef>
                        <a:spcAft>
                          <a:spcPts val="300"/>
                        </a:spcAft>
                      </a:pPr>
                      <a:r>
                        <a:rPr lang="en-US" sz="1600" kern="100">
                          <a:effectLst/>
                        </a:rPr>
                        <a:t>Quantity</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A counted number of non-monetary units. Quantities may be specified with a unit of quantity.</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Quantity.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 </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extLst>
                  <a:ext uri="{0D108BD9-81ED-4DB2-BD59-A6C34878D82A}">
                    <a16:rowId xmlns:a16="http://schemas.microsoft.com/office/drawing/2014/main" val="3983721266"/>
                  </a:ext>
                </a:extLst>
              </a:tr>
              <a:tr h="0">
                <a:tc>
                  <a:txBody>
                    <a:bodyPr/>
                    <a:lstStyle/>
                    <a:p>
                      <a:pPr>
                        <a:lnSpc>
                          <a:spcPct val="100000"/>
                        </a:lnSpc>
                        <a:spcBef>
                          <a:spcPts val="300"/>
                        </a:spcBef>
                        <a:spcAft>
                          <a:spcPts val="300"/>
                        </a:spcAft>
                      </a:pPr>
                      <a:r>
                        <a:rPr lang="en-US" sz="1600" kern="100">
                          <a:effectLst/>
                        </a:rPr>
                        <a:t>Text</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A character string (i.e. a finite set of characters) generally in the form of words of a language.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a:effectLst/>
                        </a:rPr>
                        <a:t>Text. Type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tc>
                  <a:txBody>
                    <a:bodyPr/>
                    <a:lstStyle/>
                    <a:p>
                      <a:pPr>
                        <a:lnSpc>
                          <a:spcPct val="100000"/>
                        </a:lnSpc>
                        <a:spcBef>
                          <a:spcPts val="300"/>
                        </a:spcBef>
                        <a:spcAft>
                          <a:spcPts val="300"/>
                        </a:spcAft>
                      </a:pPr>
                      <a:r>
                        <a:rPr lang="en-US" sz="1400" kern="100" dirty="0">
                          <a:effectLst/>
                        </a:rPr>
                        <a:t>Name</a:t>
                      </a:r>
                      <a:endParaRPr lang="ja-JP" sz="1400" kern="100">
                        <a:effectLst/>
                        <a:latin typeface="Cambria" panose="02040503050406030204" pitchFamily="18" charset="0"/>
                        <a:ea typeface="ＭＳ 明朝" panose="02020609040205080304" pitchFamily="49" charset="-128"/>
                        <a:cs typeface="Cambria" panose="02040503050406030204" pitchFamily="18" charset="0"/>
                      </a:endParaRPr>
                    </a:p>
                  </a:txBody>
                  <a:tcPr marL="53975" marR="53975" marT="0" marB="0"/>
                </a:tc>
                <a:extLst>
                  <a:ext uri="{0D108BD9-81ED-4DB2-BD59-A6C34878D82A}">
                    <a16:rowId xmlns:a16="http://schemas.microsoft.com/office/drawing/2014/main" val="2143274536"/>
                  </a:ext>
                </a:extLst>
              </a:tr>
            </a:tbl>
          </a:graphicData>
        </a:graphic>
      </p:graphicFrame>
    </p:spTree>
    <p:extLst>
      <p:ext uri="{BB962C8B-B14F-4D97-AF65-F5344CB8AC3E}">
        <p14:creationId xmlns:p14="http://schemas.microsoft.com/office/powerpoint/2010/main" val="434141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F03AB-778D-E342-89F3-6B363CAE7019}"/>
              </a:ext>
            </a:extLst>
          </p:cNvPr>
          <p:cNvSpPr>
            <a:spLocks noGrp="1"/>
          </p:cNvSpPr>
          <p:nvPr>
            <p:ph type="title"/>
          </p:nvPr>
        </p:nvSpPr>
        <p:spPr>
          <a:xfrm>
            <a:off x="683568" y="0"/>
            <a:ext cx="7776864" cy="692696"/>
          </a:xfrm>
        </p:spPr>
        <p:txBody>
          <a:bodyPr/>
          <a:lstStyle/>
          <a:p>
            <a:r>
              <a:rPr lang="en-US" altLang="ja-JP" dirty="0"/>
              <a:t>Core Component Types (CCT)</a:t>
            </a:r>
            <a:endParaRPr kumimoji="1" lang="ja-JP" altLang="en-US"/>
          </a:p>
        </p:txBody>
      </p:sp>
      <p:graphicFrame>
        <p:nvGraphicFramePr>
          <p:cNvPr id="4" name="コンテンツ プレースホルダー 3">
            <a:extLst>
              <a:ext uri="{FF2B5EF4-FFF2-40B4-BE49-F238E27FC236}">
                <a16:creationId xmlns:a16="http://schemas.microsoft.com/office/drawing/2014/main" id="{01303C51-3271-8F43-B86D-639DE15B8CB6}"/>
              </a:ext>
            </a:extLst>
          </p:cNvPr>
          <p:cNvGraphicFramePr>
            <a:graphicFrameLocks noGrp="1"/>
          </p:cNvGraphicFramePr>
          <p:nvPr>
            <p:ph idx="1"/>
            <p:extLst>
              <p:ext uri="{D42A27DB-BD31-4B8C-83A1-F6EECF244321}">
                <p14:modId xmlns:p14="http://schemas.microsoft.com/office/powerpoint/2010/main" val="2777837258"/>
              </p:ext>
            </p:extLst>
          </p:nvPr>
        </p:nvGraphicFramePr>
        <p:xfrm>
          <a:off x="683568" y="968464"/>
          <a:ext cx="7776864" cy="5196840"/>
        </p:xfrm>
        <a:graphic>
          <a:graphicData uri="http://schemas.openxmlformats.org/drawingml/2006/table">
            <a:tbl>
              <a:tblPr firstRow="1" firstCol="1" bandRow="1">
                <a:tableStyleId>{5C22544A-7EE6-4342-B048-85BDC9FD1C3A}</a:tableStyleId>
              </a:tblPr>
              <a:tblGrid>
                <a:gridCol w="1656184">
                  <a:extLst>
                    <a:ext uri="{9D8B030D-6E8A-4147-A177-3AD203B41FA5}">
                      <a16:colId xmlns:a16="http://schemas.microsoft.com/office/drawing/2014/main" val="4251024703"/>
                    </a:ext>
                  </a:extLst>
                </a:gridCol>
                <a:gridCol w="6120680">
                  <a:extLst>
                    <a:ext uri="{9D8B030D-6E8A-4147-A177-3AD203B41FA5}">
                      <a16:colId xmlns:a16="http://schemas.microsoft.com/office/drawing/2014/main" val="2317601076"/>
                    </a:ext>
                  </a:extLst>
                </a:gridCol>
              </a:tblGrid>
              <a:tr h="0">
                <a:tc>
                  <a:txBody>
                    <a:bodyPr/>
                    <a:lstStyle/>
                    <a:p>
                      <a:pPr algn="ctr">
                        <a:lnSpc>
                          <a:spcPct val="100000"/>
                        </a:lnSpc>
                        <a:spcBef>
                          <a:spcPts val="600"/>
                        </a:spcBef>
                        <a:spcAft>
                          <a:spcPts val="600"/>
                        </a:spcAft>
                      </a:pPr>
                      <a:r>
                        <a:rPr lang="en-US" sz="1600" kern="100">
                          <a:effectLst/>
                        </a:rPr>
                        <a:t>Dictionary Entry Name</a:t>
                      </a:r>
                      <a:endParaRPr lang="ja-JP" sz="2000" b="1" kern="100">
                        <a:effectLst/>
                        <a:latin typeface="Cambria" panose="02040503050406030204" pitchFamily="18" charset="0"/>
                        <a:ea typeface="ＭＳ 明朝" panose="02020609040205080304" pitchFamily="49"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lang="en-US" sz="1600" kern="100">
                          <a:effectLst/>
                        </a:rPr>
                        <a:t>Definition</a:t>
                      </a:r>
                      <a:endParaRPr lang="ja-JP" sz="2000" b="1" kern="100">
                        <a:effectLst/>
                        <a:latin typeface="Cambria" panose="02040503050406030204" pitchFamily="18" charset="0"/>
                        <a:ea typeface="ＭＳ 明朝" panose="02020609040205080304" pitchFamily="49" charset="-128"/>
                        <a:cs typeface="Cambria" panose="02040503050406030204" pitchFamily="18" charset="0"/>
                      </a:endParaRPr>
                    </a:p>
                  </a:txBody>
                  <a:tcPr marL="17780" marR="17780" marT="0" marB="0" anchor="ctr"/>
                </a:tc>
                <a:extLst>
                  <a:ext uri="{0D108BD9-81ED-4DB2-BD59-A6C34878D82A}">
                    <a16:rowId xmlns:a16="http://schemas.microsoft.com/office/drawing/2014/main" val="1633670659"/>
                  </a:ext>
                </a:extLst>
              </a:tr>
              <a:tr h="0">
                <a:tc>
                  <a:txBody>
                    <a:bodyPr/>
                    <a:lstStyle/>
                    <a:p>
                      <a:pPr>
                        <a:lnSpc>
                          <a:spcPct val="100000"/>
                        </a:lnSpc>
                        <a:spcBef>
                          <a:spcPts val="300"/>
                        </a:spcBef>
                        <a:spcAft>
                          <a:spcPts val="300"/>
                        </a:spcAft>
                      </a:pPr>
                      <a:r>
                        <a:rPr lang="en-US" sz="1600" kern="100">
                          <a:effectLst/>
                        </a:rPr>
                        <a:t>Amount. Type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600" kern="100" dirty="0">
                          <a:effectLst/>
                        </a:rPr>
                        <a:t>A number of monetary units specified in a currency where the unit of currency is explicit or implied.</a:t>
                      </a:r>
                      <a:endParaRPr lang="ja-JP" sz="16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extLst>
                  <a:ext uri="{0D108BD9-81ED-4DB2-BD59-A6C34878D82A}">
                    <a16:rowId xmlns:a16="http://schemas.microsoft.com/office/drawing/2014/main" val="405793627"/>
                  </a:ext>
                </a:extLst>
              </a:tr>
              <a:tr h="0">
                <a:tc>
                  <a:txBody>
                    <a:bodyPr/>
                    <a:lstStyle/>
                    <a:p>
                      <a:pPr>
                        <a:lnSpc>
                          <a:spcPct val="100000"/>
                        </a:lnSpc>
                        <a:spcBef>
                          <a:spcPts val="300"/>
                        </a:spcBef>
                        <a:spcAft>
                          <a:spcPts val="300"/>
                        </a:spcAft>
                      </a:pPr>
                      <a:r>
                        <a:rPr lang="en-US" sz="1600" kern="100">
                          <a:effectLst/>
                        </a:rPr>
                        <a:t>Code. Type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600" kern="100" dirty="0">
                          <a:effectLst/>
                        </a:rPr>
                        <a:t>A character string ( letters, figures, or symbols ) that for brevity and/or language independence may be used to represent or replace a definitive value or text of an Attribute together with relevant supplementary information.</a:t>
                      </a:r>
                      <a:endParaRPr lang="ja-JP" sz="16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extLst>
                  <a:ext uri="{0D108BD9-81ED-4DB2-BD59-A6C34878D82A}">
                    <a16:rowId xmlns:a16="http://schemas.microsoft.com/office/drawing/2014/main" val="829504696"/>
                  </a:ext>
                </a:extLst>
              </a:tr>
              <a:tr h="0">
                <a:tc>
                  <a:txBody>
                    <a:bodyPr/>
                    <a:lstStyle/>
                    <a:p>
                      <a:pPr>
                        <a:lnSpc>
                          <a:spcPct val="100000"/>
                        </a:lnSpc>
                        <a:spcBef>
                          <a:spcPts val="300"/>
                        </a:spcBef>
                        <a:spcAft>
                          <a:spcPts val="300"/>
                        </a:spcAft>
                      </a:pPr>
                      <a:r>
                        <a:rPr lang="en-US" sz="1600" kern="100">
                          <a:effectLst/>
                        </a:rPr>
                        <a:t>Date Time. Type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600" kern="100" dirty="0">
                          <a:effectLst/>
                        </a:rPr>
                        <a:t>A particular point in the progression of time together with relevant supplementary information.</a:t>
                      </a:r>
                      <a:endParaRPr lang="ja-JP" sz="16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extLst>
                  <a:ext uri="{0D108BD9-81ED-4DB2-BD59-A6C34878D82A}">
                    <a16:rowId xmlns:a16="http://schemas.microsoft.com/office/drawing/2014/main" val="1261552654"/>
                  </a:ext>
                </a:extLst>
              </a:tr>
              <a:tr h="0">
                <a:tc>
                  <a:txBody>
                    <a:bodyPr/>
                    <a:lstStyle/>
                    <a:p>
                      <a:pPr>
                        <a:lnSpc>
                          <a:spcPct val="100000"/>
                        </a:lnSpc>
                        <a:spcBef>
                          <a:spcPts val="300"/>
                        </a:spcBef>
                        <a:spcAft>
                          <a:spcPts val="300"/>
                        </a:spcAft>
                      </a:pPr>
                      <a:r>
                        <a:rPr lang="en-US" sz="1600" kern="100">
                          <a:effectLst/>
                        </a:rPr>
                        <a:t>Identifier. Type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600" kern="100" dirty="0">
                          <a:effectLst/>
                        </a:rPr>
                        <a:t>A character string to identify and distinguish uniquely, one instance of an object in an identification scheme from all other objects in the same scheme together with relevant supplementary information.</a:t>
                      </a:r>
                      <a:endParaRPr lang="ja-JP" sz="16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extLst>
                  <a:ext uri="{0D108BD9-81ED-4DB2-BD59-A6C34878D82A}">
                    <a16:rowId xmlns:a16="http://schemas.microsoft.com/office/drawing/2014/main" val="818898836"/>
                  </a:ext>
                </a:extLst>
              </a:tr>
              <a:tr h="0">
                <a:tc>
                  <a:txBody>
                    <a:bodyPr/>
                    <a:lstStyle/>
                    <a:p>
                      <a:pPr>
                        <a:lnSpc>
                          <a:spcPct val="100000"/>
                        </a:lnSpc>
                        <a:spcBef>
                          <a:spcPts val="300"/>
                        </a:spcBef>
                        <a:spcAft>
                          <a:spcPts val="300"/>
                        </a:spcAft>
                      </a:pPr>
                      <a:r>
                        <a:rPr lang="en-US" sz="1600" kern="100" dirty="0">
                          <a:effectLst/>
                        </a:rPr>
                        <a:t>Indicator.</a:t>
                      </a:r>
                      <a:endParaRPr lang="ja-JP" sz="1600" kern="100">
                        <a:effectLst/>
                      </a:endParaRPr>
                    </a:p>
                    <a:p>
                      <a:pPr>
                        <a:lnSpc>
                          <a:spcPct val="100000"/>
                        </a:lnSpc>
                        <a:spcBef>
                          <a:spcPts val="300"/>
                        </a:spcBef>
                        <a:spcAft>
                          <a:spcPts val="300"/>
                        </a:spcAft>
                      </a:pPr>
                      <a:r>
                        <a:rPr lang="en-US" sz="1600" kern="100" dirty="0">
                          <a:effectLst/>
                        </a:rPr>
                        <a:t>Type</a:t>
                      </a:r>
                      <a:endParaRPr lang="ja-JP" sz="1600" kern="100">
                        <a:effectLst/>
                      </a:endParaRPr>
                    </a:p>
                  </a:txBody>
                  <a:tcPr marL="36195" marR="36195" marT="0" marB="0"/>
                </a:tc>
                <a:tc>
                  <a:txBody>
                    <a:bodyPr/>
                    <a:lstStyle/>
                    <a:p>
                      <a:pPr>
                        <a:lnSpc>
                          <a:spcPct val="100000"/>
                        </a:lnSpc>
                        <a:spcBef>
                          <a:spcPts val="300"/>
                        </a:spcBef>
                        <a:spcAft>
                          <a:spcPts val="300"/>
                        </a:spcAft>
                      </a:pPr>
                      <a:r>
                        <a:rPr lang="en-US" sz="1600" kern="100" dirty="0">
                          <a:effectLst/>
                        </a:rPr>
                        <a:t>A list of two mutually exclusive values that express the only possible states of a Property</a:t>
                      </a:r>
                      <a:endParaRPr lang="ja-JP" sz="16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extLst>
                  <a:ext uri="{0D108BD9-81ED-4DB2-BD59-A6C34878D82A}">
                    <a16:rowId xmlns:a16="http://schemas.microsoft.com/office/drawing/2014/main" val="1105236695"/>
                  </a:ext>
                </a:extLst>
              </a:tr>
              <a:tr h="0">
                <a:tc>
                  <a:txBody>
                    <a:bodyPr/>
                    <a:lstStyle/>
                    <a:p>
                      <a:pPr>
                        <a:lnSpc>
                          <a:spcPct val="100000"/>
                        </a:lnSpc>
                        <a:spcBef>
                          <a:spcPts val="300"/>
                        </a:spcBef>
                        <a:spcAft>
                          <a:spcPts val="300"/>
                        </a:spcAft>
                      </a:pPr>
                      <a:r>
                        <a:rPr lang="en-US" sz="1600" kern="100">
                          <a:effectLst/>
                        </a:rPr>
                        <a:t>Numeric. Type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600" kern="100" dirty="0">
                          <a:effectLst/>
                        </a:rPr>
                        <a:t>Numeric information that is assigned or is determined by calculation, counting, or sequencing. It does not require a unit of quantity or unit of measure.</a:t>
                      </a:r>
                      <a:endParaRPr lang="ja-JP" sz="16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extLst>
                  <a:ext uri="{0D108BD9-81ED-4DB2-BD59-A6C34878D82A}">
                    <a16:rowId xmlns:a16="http://schemas.microsoft.com/office/drawing/2014/main" val="3555528045"/>
                  </a:ext>
                </a:extLst>
              </a:tr>
              <a:tr h="0">
                <a:tc>
                  <a:txBody>
                    <a:bodyPr/>
                    <a:lstStyle/>
                    <a:p>
                      <a:pPr>
                        <a:lnSpc>
                          <a:spcPct val="100000"/>
                        </a:lnSpc>
                        <a:spcBef>
                          <a:spcPts val="300"/>
                        </a:spcBef>
                        <a:spcAft>
                          <a:spcPts val="300"/>
                        </a:spcAft>
                      </a:pPr>
                      <a:r>
                        <a:rPr lang="en-US" sz="1600" kern="100">
                          <a:effectLst/>
                        </a:rPr>
                        <a:t>Quantity. Type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600" kern="100" dirty="0">
                          <a:effectLst/>
                        </a:rPr>
                        <a:t>A counted number of nonmonetary units possibly including fractions.</a:t>
                      </a:r>
                      <a:endParaRPr lang="ja-JP" sz="16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extLst>
                  <a:ext uri="{0D108BD9-81ED-4DB2-BD59-A6C34878D82A}">
                    <a16:rowId xmlns:a16="http://schemas.microsoft.com/office/drawing/2014/main" val="357639852"/>
                  </a:ext>
                </a:extLst>
              </a:tr>
              <a:tr h="0">
                <a:tc>
                  <a:txBody>
                    <a:bodyPr/>
                    <a:lstStyle/>
                    <a:p>
                      <a:pPr>
                        <a:lnSpc>
                          <a:spcPct val="100000"/>
                        </a:lnSpc>
                        <a:spcBef>
                          <a:spcPts val="300"/>
                        </a:spcBef>
                        <a:spcAft>
                          <a:spcPts val="300"/>
                        </a:spcAft>
                      </a:pPr>
                      <a:r>
                        <a:rPr lang="en-US" sz="1600" kern="100">
                          <a:effectLst/>
                        </a:rPr>
                        <a:t>Text. Type</a:t>
                      </a:r>
                      <a:endParaRPr lang="ja-JP" sz="1600" kern="10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600" kern="100" dirty="0">
                          <a:effectLst/>
                        </a:rPr>
                        <a:t>A character string (</a:t>
                      </a:r>
                      <a:r>
                        <a:rPr lang="en-US" sz="1600" kern="100" dirty="0" err="1">
                          <a:effectLst/>
                        </a:rPr>
                        <a:t>i</a:t>
                      </a:r>
                      <a:r>
                        <a:rPr lang="en-US" sz="1600" kern="100" dirty="0">
                          <a:effectLst/>
                        </a:rPr>
                        <a:t>. e. a finite set of characters) generally in the form of words of a language.</a:t>
                      </a:r>
                      <a:endParaRPr lang="ja-JP" sz="1600" kern="100" dirty="0">
                        <a:effectLst/>
                        <a:latin typeface="Cambria" panose="02040503050406030204" pitchFamily="18" charset="0"/>
                        <a:ea typeface="ＭＳ 明朝" panose="02020609040205080304" pitchFamily="49" charset="-128"/>
                        <a:cs typeface="Cambria" panose="02040503050406030204" pitchFamily="18" charset="0"/>
                      </a:endParaRPr>
                    </a:p>
                  </a:txBody>
                  <a:tcPr marL="36195" marR="36195" marT="0" marB="0"/>
                </a:tc>
                <a:extLst>
                  <a:ext uri="{0D108BD9-81ED-4DB2-BD59-A6C34878D82A}">
                    <a16:rowId xmlns:a16="http://schemas.microsoft.com/office/drawing/2014/main" val="777952518"/>
                  </a:ext>
                </a:extLst>
              </a:tr>
            </a:tbl>
          </a:graphicData>
        </a:graphic>
      </p:graphicFrame>
      <p:sp>
        <p:nvSpPr>
          <p:cNvPr id="5" name="正方形/長方形 4">
            <a:extLst>
              <a:ext uri="{FF2B5EF4-FFF2-40B4-BE49-F238E27FC236}">
                <a16:creationId xmlns:a16="http://schemas.microsoft.com/office/drawing/2014/main" id="{864A4BB2-949B-1049-885C-FE15DBC4AE83}"/>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08331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66CD1D4B-6310-9346-9CA1-0622F6A1D0DD}"/>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931D6610-DEFC-D942-96B3-CFA0561E0936}"/>
              </a:ext>
            </a:extLst>
          </p:cNvPr>
          <p:cNvSpPr>
            <a:spLocks noGrp="1"/>
          </p:cNvSpPr>
          <p:nvPr>
            <p:ph type="title"/>
          </p:nvPr>
        </p:nvSpPr>
        <p:spPr>
          <a:xfrm>
            <a:off x="899592" y="0"/>
            <a:ext cx="7344816" cy="692696"/>
          </a:xfrm>
        </p:spPr>
        <p:txBody>
          <a:bodyPr/>
          <a:lstStyle/>
          <a:p>
            <a:r>
              <a:rPr kumimoji="0" lang="ja-JP" altLang="ja-JP" b="1">
                <a:latin typeface="Arial" panose="020B0604020202020204" pitchFamily="34" charset="0"/>
                <a:ea typeface="Cambria" panose="02040503050406030204" pitchFamily="18" charset="0"/>
              </a:rPr>
              <a:t>Rules for Dictionary Entry Name</a:t>
            </a:r>
            <a:endParaRPr kumimoji="1" lang="ja-JP" altLang="en-US"/>
          </a:p>
        </p:txBody>
      </p:sp>
      <p:sp>
        <p:nvSpPr>
          <p:cNvPr id="6" name="Rectangle 2">
            <a:extLst>
              <a:ext uri="{FF2B5EF4-FFF2-40B4-BE49-F238E27FC236}">
                <a16:creationId xmlns:a16="http://schemas.microsoft.com/office/drawing/2014/main" id="{9839841D-1717-6344-AC8D-7EAEDB1A0BE0}"/>
              </a:ext>
            </a:extLst>
          </p:cNvPr>
          <p:cNvSpPr>
            <a:spLocks noChangeArrowheads="1"/>
          </p:cNvSpPr>
          <p:nvPr/>
        </p:nvSpPr>
        <p:spPr bwMode="auto">
          <a:xfrm>
            <a:off x="683568" y="825167"/>
            <a:ext cx="7771609" cy="58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76176" rIns="90000" bIns="38088" numCol="1" anchor="ctr" anchorCtr="0" compatLnSpc="1">
            <a:prstTxWarp prst="textNoShape">
              <a:avLst/>
            </a:prstTxWarp>
            <a:spAutoFit/>
          </a:bodyPr>
          <a:lstStyle/>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naming rules are based on the rules as defined in ISO 15000-5. [R3] is added for RLCC.</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[R1]</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The Dictionary Entry Name of a Basic Core Component shall consist of the following parts in the</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order specified: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owning the corresponding Basic Core</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Property Term of the corresponding Basic 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Representation Term of the Data Type on which the corresponding Basic Core Component</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Property is based.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[R2]</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The Dictionary Entry Name of an Association Core Component shall consist of the following</a:t>
            </a:r>
            <a:r>
              <a:rPr kumimoji="0" lang="en-US"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parts in the order specified: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owning the corresponding Association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Property Term of the corresponding Association 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on which the corresponding Association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Property is based.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1"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[R3]</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The Dictionary Entry Name of a Relation Core Component shall consist of the following</a:t>
            </a:r>
            <a:r>
              <a:rPr kumimoji="0" lang="en-US"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parts in the order specified:</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owning the corresponding Association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Property Term of the corresponding Relation Core Component Property;</a:t>
            </a:r>
            <a:endParaRPr kumimoji="0" lang="ja-JP" altLang="ja-JP"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ts val="1800"/>
              </a:lnSpc>
              <a:spcBef>
                <a:spcPct val="0"/>
              </a:spcBef>
              <a:spcAft>
                <a:spcPct val="0"/>
              </a:spcAft>
              <a:buClrTx/>
              <a:buSzTx/>
              <a:buFontTx/>
              <a:buNone/>
              <a:tabLst/>
            </a:pPr>
            <a:r>
              <a:rPr kumimoji="0" lang="ja-JP" altLang="ja-JP" b="0" i="0" u="none" strike="noStrike" cap="none" normalizeH="0" baseline="0" dirty="0">
                <a:ln>
                  <a:noFill/>
                </a:ln>
                <a:solidFill>
                  <a:schemeClr val="tx1"/>
                </a:solidFill>
                <a:effectLst/>
                <a:latin typeface="Cambria" panose="02040503050406030204" pitchFamily="18" charset="0"/>
                <a:ea typeface="ＭＳ 明朝" panose="02020609040205080304" pitchFamily="49" charset="-128"/>
                <a:cs typeface="Cambria" panose="02040503050406030204" pitchFamily="18" charset="0"/>
              </a:rPr>
              <a:t>—</a:t>
            </a:r>
            <a:r>
              <a:rPr kumimoji="0" lang="ja-JP"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the Object Class Term of the Aggregate Core Component to which the corresponding Relation</a:t>
            </a:r>
            <a:r>
              <a:rPr kumimoji="0" lang="en-US" altLang="ja-JP" b="0" i="0" u="none" strike="noStrike" cap="none" normalizeH="0" baseline="0" dirty="0">
                <a:ln>
                  <a:noFill/>
                </a:ln>
                <a:solidFill>
                  <a:schemeClr val="tx1"/>
                </a:solidFill>
                <a:effectLst/>
                <a:ea typeface="ＭＳ 明朝" panose="02020609040205080304" pitchFamily="49" charset="-128"/>
                <a:cs typeface="Cambria" panose="02040503050406030204" pitchFamily="18" charset="0"/>
              </a:rPr>
              <a:t> </a:t>
            </a:r>
            <a:r>
              <a:rPr kumimoji="0" lang="ja-JP" altLang="ja-JP" b="0" i="0" u="none" strike="noStrike" cap="none" normalizeH="0" baseline="0" dirty="0">
                <a:ln>
                  <a:noFill/>
                </a:ln>
                <a:solidFill>
                  <a:schemeClr val="tx1"/>
                </a:solidFill>
                <a:effectLst/>
                <a:latin typeface="Arial" panose="020B0604020202020204" pitchFamily="34" charset="0"/>
                <a:ea typeface="ＭＳ 明朝" panose="02020609040205080304" pitchFamily="49" charset="-128"/>
                <a:cs typeface="Cambria" panose="02040503050406030204" pitchFamily="18" charset="0"/>
              </a:rPr>
              <a:t>Core Component is referencing.</a:t>
            </a:r>
            <a:endParaRPr kumimoji="0" lang="ja-JP" altLang="ja-JP"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0325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F190A9F-88ED-AD40-8B8C-7940AC4BC675}"/>
              </a:ext>
            </a:extLst>
          </p:cNvPr>
          <p:cNvSpPr/>
          <p:nvPr/>
        </p:nvSpPr>
        <p:spPr>
          <a:xfrm>
            <a:off x="683568" y="921239"/>
            <a:ext cx="7776864" cy="5172057"/>
          </a:xfrm>
          <a:prstGeom prst="rect">
            <a:avLst/>
          </a:prstGeom>
        </p:spPr>
        <p:txBody>
          <a:bodyPr wrap="square" lIns="90000" rIns="90000">
            <a:spAutoFit/>
          </a:bodyPr>
          <a:lstStyle/>
          <a:p>
            <a:pPr lvl="0" eaLnBrk="0" fontAlgn="base" hangingPunct="0">
              <a:lnSpc>
                <a:spcPts val="18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The Business Information Entity naming rules are also based on the following concepts as defined in</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ISO15000-5. </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 Object Class: this represents the logical data grouping or aggregation (in a logical data model) to</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which a data element belongs. The Object Class is expressed as an Object Class Term. The Object</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Class is thus the part of a Business Information Entity's Dictionary Entry Name that represents an</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activity or object in a specific Context. Object Classes have explicit boundaries and </a:t>
            </a:r>
            <a:r>
              <a:rPr kumimoji="0" lang="en-US" altLang="ja-JP" dirty="0">
                <a:latin typeface="Arial" panose="020B0604020202020204" pitchFamily="34" charset="0"/>
                <a:ea typeface="ＭＳ 明朝" panose="02020609040205080304" pitchFamily="49" charset="-128"/>
                <a:cs typeface="Cambria" panose="02040503050406030204" pitchFamily="18" charset="0"/>
              </a:rPr>
              <a:t>meaning,</a:t>
            </a:r>
            <a:r>
              <a:rPr kumimoji="0" lang="ja-JP" altLang="ja-JP" dirty="0">
                <a:latin typeface="Arial" panose="020B0604020202020204" pitchFamily="34" charset="0"/>
                <a:ea typeface="ＭＳ 明朝" panose="02020609040205080304" pitchFamily="49" charset="-128"/>
                <a:cs typeface="Cambria" panose="02040503050406030204" pitchFamily="18" charset="0"/>
              </a:rPr>
              <a:t> and</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their Properties and behaviour follow the same rules.</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 Property Term: this represents the distinguishing characteristic or Property of the Object Class and</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shall occur naturally in the definition.</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 Representation Term: an element of the Business Information Entity name which describes the form</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ja-JP" altLang="ja-JP" dirty="0">
                <a:latin typeface="Arial" panose="020B0604020202020204" pitchFamily="34" charset="0"/>
                <a:ea typeface="ＭＳ 明朝" panose="02020609040205080304" pitchFamily="49" charset="-128"/>
                <a:cs typeface="Cambria" panose="02040503050406030204" pitchFamily="18" charset="0"/>
              </a:rPr>
              <a:t>in which the Business Information Entity is represented.</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 Qualifier Term: a word or words which help define and differentiate a Business Information</a:t>
            </a:r>
            <a:r>
              <a:rPr kumimoji="0" lang="en-US" altLang="ja-JP" dirty="0">
                <a:latin typeface="Arial" panose="020B0604020202020204" pitchFamily="34" charset="0"/>
                <a:ea typeface="ＭＳ 明朝" panose="02020609040205080304" pitchFamily="49" charset="-128"/>
                <a:cs typeface="Cambria" panose="02040503050406030204" pitchFamily="18" charset="0"/>
              </a:rPr>
              <a:t> </a:t>
            </a:r>
            <a:r>
              <a:rPr kumimoji="0" lang="en-US" altLang="ja-JP" b="1" dirty="0">
                <a:latin typeface="Arial" panose="020B0604020202020204" pitchFamily="34" charset="0"/>
                <a:ea typeface="ＭＳ 明朝" panose="02020609040205080304" pitchFamily="49" charset="-128"/>
                <a:cs typeface="Cambria" panose="02040503050406030204" pitchFamily="18" charset="0"/>
              </a:rPr>
              <a:t>next table </a:t>
            </a:r>
            <a:r>
              <a:rPr kumimoji="0" lang="ja-JP" altLang="ja-JP" dirty="0">
                <a:latin typeface="Arial" panose="020B0604020202020204" pitchFamily="34" charset="0"/>
                <a:ea typeface="ＭＳ 明朝" panose="02020609040205080304" pitchFamily="49" charset="-128"/>
                <a:cs typeface="Cambria" panose="02040503050406030204" pitchFamily="18" charset="0"/>
              </a:rPr>
              <a:t>provides a list of permissible Representation Terms. </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Arial" panose="020B0604020202020204" pitchFamily="34" charset="0"/>
                <a:ea typeface="ＭＳ 明朝" panose="02020609040205080304" pitchFamily="49" charset="-128"/>
                <a:cs typeface="Cambria" panose="02040503050406030204" pitchFamily="18" charset="0"/>
              </a:rPr>
              <a:t>The Dictionary Entry Name shall consist of the following components in the specified order:</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Cambria" panose="02040503050406030204" pitchFamily="18" charset="0"/>
                <a:ea typeface="ＭＳ 明朝" panose="02020609040205080304" pitchFamily="49" charset="-128"/>
                <a:cs typeface="Cambria" panose="02040503050406030204" pitchFamily="18" charset="0"/>
              </a:rPr>
              <a:t>—</a:t>
            </a:r>
            <a:r>
              <a:rPr kumimoji="0" lang="ja-JP" altLang="ja-JP" dirty="0">
                <a:ea typeface="ＭＳ 明朝" panose="02020609040205080304" pitchFamily="49" charset="-128"/>
                <a:cs typeface="Cambria" panose="02040503050406030204" pitchFamily="18" charset="0"/>
              </a:rPr>
              <a:t> the Object Class Term of the corresponding Basic Core Component;</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Cambria" panose="02040503050406030204" pitchFamily="18" charset="0"/>
                <a:ea typeface="ＭＳ 明朝" panose="02020609040205080304" pitchFamily="49" charset="-128"/>
                <a:cs typeface="Cambria" panose="02040503050406030204" pitchFamily="18" charset="0"/>
              </a:rPr>
              <a:t>—</a:t>
            </a:r>
            <a:r>
              <a:rPr kumimoji="0" lang="ja-JP" altLang="ja-JP" dirty="0">
                <a:ea typeface="ＭＳ 明朝" panose="02020609040205080304" pitchFamily="49" charset="-128"/>
                <a:cs typeface="Cambria" panose="02040503050406030204" pitchFamily="18" charset="0"/>
              </a:rPr>
              <a:t> the Property Term of the corresponding Basic Core Component;</a:t>
            </a:r>
            <a:endParaRPr kumimoji="0" lang="ja-JP" altLang="ja-JP" sz="1200" dirty="0">
              <a:latin typeface="Arial" panose="020B0604020202020204" pitchFamily="34" charset="0"/>
            </a:endParaRPr>
          </a:p>
          <a:p>
            <a:pPr lvl="0" eaLnBrk="0" fontAlgn="base" hangingPunct="0">
              <a:lnSpc>
                <a:spcPts val="1800"/>
              </a:lnSpc>
              <a:spcBef>
                <a:spcPct val="0"/>
              </a:spcBef>
              <a:spcAft>
                <a:spcPct val="0"/>
              </a:spcAft>
            </a:pPr>
            <a:r>
              <a:rPr kumimoji="0" lang="ja-JP" altLang="ja-JP" dirty="0">
                <a:latin typeface="Cambria" panose="02040503050406030204" pitchFamily="18" charset="0"/>
                <a:ea typeface="ＭＳ 明朝" panose="02020609040205080304" pitchFamily="49" charset="-128"/>
                <a:cs typeface="Cambria" panose="02040503050406030204" pitchFamily="18" charset="0"/>
              </a:rPr>
              <a:t>—</a:t>
            </a:r>
            <a:r>
              <a:rPr kumimoji="0" lang="ja-JP" altLang="ja-JP" dirty="0">
                <a:ea typeface="ＭＳ 明朝" panose="02020609040205080304" pitchFamily="49" charset="-128"/>
                <a:cs typeface="Cambria" panose="02040503050406030204" pitchFamily="18" charset="0"/>
              </a:rPr>
              <a:t> the Representation Term of the Data Type.</a:t>
            </a:r>
            <a:endParaRPr kumimoji="0" lang="ja-JP" altLang="ja-JP" sz="3200" dirty="0">
              <a:latin typeface="Arial" panose="020B0604020202020204" pitchFamily="34" charset="0"/>
            </a:endParaRPr>
          </a:p>
        </p:txBody>
      </p:sp>
      <p:sp>
        <p:nvSpPr>
          <p:cNvPr id="5" name="タイトル 1">
            <a:extLst>
              <a:ext uri="{FF2B5EF4-FFF2-40B4-BE49-F238E27FC236}">
                <a16:creationId xmlns:a16="http://schemas.microsoft.com/office/drawing/2014/main" id="{4295193F-83DF-8342-9C64-344A8EEAC49B}"/>
              </a:ext>
            </a:extLst>
          </p:cNvPr>
          <p:cNvSpPr>
            <a:spLocks noGrp="1"/>
          </p:cNvSpPr>
          <p:nvPr>
            <p:ph type="title"/>
          </p:nvPr>
        </p:nvSpPr>
        <p:spPr>
          <a:xfrm>
            <a:off x="683568" y="0"/>
            <a:ext cx="7776864" cy="692696"/>
          </a:xfrm>
        </p:spPr>
        <p:txBody>
          <a:bodyPr/>
          <a:lstStyle/>
          <a:p>
            <a:r>
              <a:rPr kumimoji="0" lang="ja-JP" altLang="ja-JP" b="1">
                <a:latin typeface="Arial" panose="020B0604020202020204" pitchFamily="34" charset="0"/>
                <a:ea typeface="Cambria" panose="02040503050406030204" pitchFamily="18" charset="0"/>
              </a:rPr>
              <a:t>Rules for Dictionary Entry Name</a:t>
            </a:r>
            <a:r>
              <a:rPr kumimoji="0" lang="en-US" altLang="ja-JP" b="1" dirty="0">
                <a:latin typeface="Arial" panose="020B0604020202020204" pitchFamily="34" charset="0"/>
                <a:ea typeface="Cambria" panose="02040503050406030204" pitchFamily="18" charset="0"/>
              </a:rPr>
              <a:t> (contd.)</a:t>
            </a:r>
            <a:endParaRPr kumimoji="1" lang="ja-JP" altLang="en-US"/>
          </a:p>
        </p:txBody>
      </p:sp>
      <p:sp>
        <p:nvSpPr>
          <p:cNvPr id="6" name="正方形/長方形 5">
            <a:extLst>
              <a:ext uri="{FF2B5EF4-FFF2-40B4-BE49-F238E27FC236}">
                <a16:creationId xmlns:a16="http://schemas.microsoft.com/office/drawing/2014/main" id="{4BDE96EE-E9A4-EB48-A105-FCE8D042D419}"/>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10237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05749-5114-AB4D-B2D5-456A7BC8848A}"/>
              </a:ext>
            </a:extLst>
          </p:cNvPr>
          <p:cNvSpPr>
            <a:spLocks noGrp="1"/>
          </p:cNvSpPr>
          <p:nvPr>
            <p:ph type="ctrTitle"/>
          </p:nvPr>
        </p:nvSpPr>
        <p:spPr/>
        <p:txBody>
          <a:bodyPr/>
          <a:lstStyle/>
          <a:p>
            <a:r>
              <a:rPr lang="en-US" altLang="ja-JP" b="1" dirty="0"/>
              <a:t>5. Semantic data modeling</a:t>
            </a:r>
            <a:endParaRPr kumimoji="1" lang="ja-JP" altLang="en-US" dirty="0"/>
          </a:p>
        </p:txBody>
      </p:sp>
      <p:sp>
        <p:nvSpPr>
          <p:cNvPr id="9" name="Subtitle 8">
            <a:extLst>
              <a:ext uri="{FF2B5EF4-FFF2-40B4-BE49-F238E27FC236}">
                <a16:creationId xmlns:a16="http://schemas.microsoft.com/office/drawing/2014/main" id="{69920C94-110A-4DB7-9643-FD51A89B1FAE}"/>
              </a:ext>
            </a:extLst>
          </p:cNvPr>
          <p:cNvSpPr>
            <a:spLocks noGrp="1"/>
          </p:cNvSpPr>
          <p:nvPr>
            <p:ph type="subTitle" idx="1"/>
          </p:nvPr>
        </p:nvSpPr>
        <p:spPr/>
        <p:txBody>
          <a:bodyPr/>
          <a:lstStyle/>
          <a:p>
            <a:r>
              <a:rPr lang="en-US" altLang="en-US" dirty="0">
                <a:solidFill>
                  <a:schemeClr val="tx1"/>
                </a:solidFill>
              </a:rPr>
              <a:t>5.2. Core Components</a:t>
            </a:r>
          </a:p>
        </p:txBody>
      </p:sp>
      <p:sp>
        <p:nvSpPr>
          <p:cNvPr id="6" name="TextBox 5">
            <a:extLst>
              <a:ext uri="{FF2B5EF4-FFF2-40B4-BE49-F238E27FC236}">
                <a16:creationId xmlns:a16="http://schemas.microsoft.com/office/drawing/2014/main" id="{C027F902-908A-47A1-8B1C-701D23F468CF}"/>
              </a:ext>
            </a:extLst>
          </p:cNvPr>
          <p:cNvSpPr txBox="1"/>
          <p:nvPr/>
        </p:nvSpPr>
        <p:spPr>
          <a:xfrm>
            <a:off x="1475656" y="1082163"/>
            <a:ext cx="4572000" cy="646331"/>
          </a:xfrm>
          <a:prstGeom prst="rect">
            <a:avLst/>
          </a:prstGeom>
          <a:noFill/>
        </p:spPr>
        <p:txBody>
          <a:bodyPr wrap="square">
            <a:spAutoFit/>
          </a:bodyPr>
          <a:lstStyle/>
          <a:p>
            <a:endParaRPr lang="ja-JP" altLang="en-US" dirty="0"/>
          </a:p>
          <a:p>
            <a:endParaRPr kumimoji="1" lang="ja-JP" altLang="en-US" sz="1800" dirty="0">
              <a:solidFill>
                <a:schemeClr val="tx1"/>
              </a:solidFill>
            </a:endParaRPr>
          </a:p>
        </p:txBody>
      </p:sp>
    </p:spTree>
    <p:extLst>
      <p:ext uri="{BB962C8B-B14F-4D97-AF65-F5344CB8AC3E}">
        <p14:creationId xmlns:p14="http://schemas.microsoft.com/office/powerpoint/2010/main" val="201670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A6D63-313F-4308-8D78-AF8FC62A889F}"/>
              </a:ext>
            </a:extLst>
          </p:cNvPr>
          <p:cNvSpPr>
            <a:spLocks noGrp="1"/>
          </p:cNvSpPr>
          <p:nvPr>
            <p:ph type="title"/>
          </p:nvPr>
        </p:nvSpPr>
        <p:spPr>
          <a:xfrm>
            <a:off x="683568" y="0"/>
            <a:ext cx="7776864" cy="764704"/>
          </a:xfrm>
        </p:spPr>
        <p:txBody>
          <a:bodyPr/>
          <a:lstStyle/>
          <a:p>
            <a:pPr>
              <a:lnSpc>
                <a:spcPts val="2000"/>
              </a:lnSpc>
            </a:pPr>
            <a:r>
              <a:rPr lang="en-US" altLang="ja-JP" kern="100" dirty="0">
                <a:ea typeface="ＭＳ 明朝" panose="02020609040205080304" pitchFamily="17" charset="-128"/>
              </a:rPr>
              <a:t>Legend</a:t>
            </a:r>
            <a:endParaRPr lang="en-US" altLang="ja-JP" dirty="0"/>
          </a:p>
        </p:txBody>
      </p:sp>
      <p:sp>
        <p:nvSpPr>
          <p:cNvPr id="3" name="コンテンツ プレースホルダー 2">
            <a:extLst>
              <a:ext uri="{FF2B5EF4-FFF2-40B4-BE49-F238E27FC236}">
                <a16:creationId xmlns:a16="http://schemas.microsoft.com/office/drawing/2014/main" id="{8210AE93-FEBC-4F4D-A196-D2651951DF1F}"/>
              </a:ext>
            </a:extLst>
          </p:cNvPr>
          <p:cNvSpPr>
            <a:spLocks noGrp="1"/>
          </p:cNvSpPr>
          <p:nvPr>
            <p:ph idx="1"/>
          </p:nvPr>
        </p:nvSpPr>
        <p:spPr/>
        <p:txBody>
          <a:bodyPr/>
          <a:lstStyle/>
          <a:p>
            <a:pPr>
              <a:lnSpc>
                <a:spcPts val="2000"/>
              </a:lnSpc>
            </a:pPr>
            <a:endParaRPr lang="en-US" altLang="ja-JP" dirty="0"/>
          </a:p>
          <a:p>
            <a:pPr>
              <a:lnSpc>
                <a:spcPts val="2000"/>
              </a:lnSpc>
            </a:pPr>
            <a:endParaRPr kumimoji="1" lang="en-US" altLang="ja-JP" dirty="0"/>
          </a:p>
          <a:p>
            <a:pPr>
              <a:lnSpc>
                <a:spcPts val="2000"/>
              </a:lnSpc>
            </a:pPr>
            <a:r>
              <a:rPr lang="en-US" altLang="ja-JP" sz="1800" kern="100" dirty="0">
                <a:effectLst/>
                <a:ea typeface="ＭＳ 明朝" panose="02020609040205080304" pitchFamily="17" charset="-128"/>
                <a:cs typeface="Cambria" panose="02040503050406030204" pitchFamily="18" charset="0"/>
              </a:rPr>
              <a:t>Each information element that constitutes the semantic data model of the Core Components is described as a row in the table documented in the following sub-clause where the following information is provided.</a:t>
            </a: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No: A sequence number for the information element.</a:t>
            </a:r>
            <a:endParaRPr lang="ja-JP" altLang="ja-JP" sz="1800"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CC: Specifies which category of Core Component the information element belongs to.</a:t>
            </a:r>
            <a:endParaRPr lang="ja-JP" altLang="ja-JP" sz="1800" kern="100" dirty="0">
              <a:effectLst/>
              <a:ea typeface="ＭＳ 明朝" panose="02020609040205080304" pitchFamily="17" charset="-128"/>
              <a:cs typeface="Cambria" panose="02040503050406030204" pitchFamily="18" charset="0"/>
            </a:endParaRPr>
          </a:p>
          <a:p>
            <a:pPr algn="just">
              <a:lnSpc>
                <a:spcPts val="2000"/>
              </a:lnSpc>
              <a:spcBef>
                <a:spcPts val="0"/>
              </a:spcBef>
              <a:tabLst>
                <a:tab pos="228600" algn="l"/>
              </a:tabLst>
            </a:pPr>
            <a:r>
              <a:rPr lang="en-US" altLang="ja-JP" sz="1800" kern="100" dirty="0">
                <a:ea typeface="ＭＳ 明朝" panose="02020609040205080304" pitchFamily="17" charset="-128"/>
                <a:cs typeface="Cambria" panose="02040503050406030204" pitchFamily="18" charset="0"/>
              </a:rPr>
              <a:t>  </a:t>
            </a:r>
            <a:r>
              <a:rPr lang="en-US" altLang="ja-JP" sz="1800" kern="100" dirty="0">
                <a:effectLst/>
                <a:ea typeface="ＭＳ 明朝" panose="02020609040205080304" pitchFamily="17" charset="-128"/>
                <a:cs typeface="Cambria" panose="02040503050406030204" pitchFamily="18" charset="0"/>
              </a:rPr>
              <a:t>ACC: Aggregate Core Component</a:t>
            </a:r>
            <a:endParaRPr lang="ja-JP" altLang="ja-JP" sz="1800"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  ASCC: Association Core Component</a:t>
            </a:r>
            <a:endParaRPr lang="ja-JP" altLang="ja-JP" sz="1800"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  BCC: Basic Core Component</a:t>
            </a:r>
            <a:endParaRPr lang="ja-JP" altLang="ja-JP" sz="1800"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  IDCC: Identifier Core Component</a:t>
            </a:r>
            <a:endParaRPr lang="ja-JP" altLang="ja-JP" sz="1800"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  RLCC: Relation Core Component</a:t>
            </a:r>
            <a:endParaRPr lang="ja-JP" altLang="ja-JP" sz="1800"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Business Term: A synonym used in business where a Core is commonly known.</a:t>
            </a:r>
            <a:endParaRPr lang="ja-JP" altLang="ja-JP" sz="1800"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Definition: A definition of the information element.</a:t>
            </a:r>
            <a:endParaRPr lang="ja-JP" altLang="ja-JP" sz="1800" kern="100" dirty="0">
              <a:effectLst/>
              <a:ea typeface="ＭＳ 明朝" panose="02020609040205080304" pitchFamily="17" charset="-128"/>
              <a:cs typeface="Cambria" panose="02040503050406030204" pitchFamily="18" charset="0"/>
            </a:endParaRP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ID: A unique identifier uniquely assigned by the United Nations are numberd   </a:t>
            </a:r>
            <a:r>
              <a:rPr lang="en-US" altLang="ja-JP" sz="1800" kern="100" dirty="0" err="1">
                <a:effectLst/>
                <a:ea typeface="ＭＳ 明朝" panose="02020609040205080304" pitchFamily="17" charset="-128"/>
                <a:cs typeface="Cambria" panose="02040503050406030204" pitchFamily="18" charset="0"/>
              </a:rPr>
              <a:t>UNnnnnnnnn</a:t>
            </a:r>
            <a:r>
              <a:rPr lang="en-US" altLang="ja-JP" sz="1800" kern="100" dirty="0">
                <a:effectLst/>
                <a:ea typeface="ＭＳ 明朝" panose="02020609040205080304" pitchFamily="17" charset="-128"/>
                <a:cs typeface="Cambria" panose="02040503050406030204" pitchFamily="18" charset="0"/>
              </a:rPr>
              <a:t>.</a:t>
            </a:r>
          </a:p>
          <a:p>
            <a:pPr algn="just">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The Core Components defined in this standard are numberd ADCS-</a:t>
            </a:r>
            <a:r>
              <a:rPr lang="en-US" altLang="ja-JP" sz="1800" kern="100" dirty="0" err="1">
                <a:effectLst/>
                <a:ea typeface="ＭＳ 明朝" panose="02020609040205080304" pitchFamily="17" charset="-128"/>
                <a:cs typeface="Cambria" panose="02040503050406030204" pitchFamily="18" charset="0"/>
              </a:rPr>
              <a:t>nnnnn</a:t>
            </a:r>
            <a:r>
              <a:rPr lang="en-US" altLang="ja-JP" sz="1800" kern="100" dirty="0">
                <a:effectLst/>
                <a:ea typeface="ＭＳ 明朝" panose="02020609040205080304" pitchFamily="17" charset="-128"/>
                <a:cs typeface="Cambria" panose="02040503050406030204" pitchFamily="18" charset="0"/>
              </a:rPr>
              <a:t>.</a:t>
            </a:r>
            <a:endParaRPr lang="ja-JP" altLang="ja-JP" sz="1800" kern="100" dirty="0">
              <a:effectLst/>
              <a:ea typeface="ＭＳ 明朝" panose="02020609040205080304" pitchFamily="17" charset="-128"/>
              <a:cs typeface="Cambria" panose="02040503050406030204" pitchFamily="18" charset="0"/>
            </a:endParaRPr>
          </a:p>
          <a:p>
            <a:pPr>
              <a:lnSpc>
                <a:spcPts val="2000"/>
              </a:lnSpc>
              <a:spcBef>
                <a:spcPts val="0"/>
              </a:spcBef>
            </a:pPr>
            <a:r>
              <a:rPr lang="en-US" altLang="ja-JP" sz="1800" kern="100" dirty="0">
                <a:effectLst/>
                <a:ea typeface="ＭＳ 明朝" panose="02020609040205080304" pitchFamily="17" charset="-128"/>
                <a:cs typeface="Cambria" panose="02040503050406030204" pitchFamily="18" charset="0"/>
              </a:rPr>
              <a:t>Dictionary Entry Name: A unique official name of a Core Component registered by the United Nations. If there is no corresponding registered information element, named according to the naming convention defined in ISO 15000-1.</a:t>
            </a:r>
            <a:endParaRPr lang="ja-JP" altLang="ja-JP" sz="1800" kern="100" dirty="0">
              <a:effectLst/>
              <a:ea typeface="ＭＳ 明朝" panose="02020609040205080304" pitchFamily="17" charset="-128"/>
              <a:cs typeface="Cambria" panose="02040503050406030204" pitchFamily="18" charset="0"/>
            </a:endParaRPr>
          </a:p>
          <a:p>
            <a:pPr>
              <a:lnSpc>
                <a:spcPts val="2000"/>
              </a:lnSpc>
            </a:pPr>
            <a:endParaRPr kumimoji="1" lang="ja-JP" altLang="en-US" dirty="0"/>
          </a:p>
        </p:txBody>
      </p:sp>
      <p:graphicFrame>
        <p:nvGraphicFramePr>
          <p:cNvPr id="4" name="Table 3">
            <a:extLst>
              <a:ext uri="{FF2B5EF4-FFF2-40B4-BE49-F238E27FC236}">
                <a16:creationId xmlns:a16="http://schemas.microsoft.com/office/drawing/2014/main" id="{AB42603A-2029-48A8-9C1E-578EE492E56B}"/>
              </a:ext>
            </a:extLst>
          </p:cNvPr>
          <p:cNvGraphicFramePr>
            <a:graphicFrameLocks noGrp="1"/>
          </p:cNvGraphicFramePr>
          <p:nvPr>
            <p:extLst>
              <p:ext uri="{D42A27DB-BD31-4B8C-83A1-F6EECF244321}">
                <p14:modId xmlns:p14="http://schemas.microsoft.com/office/powerpoint/2010/main" val="3862690041"/>
              </p:ext>
            </p:extLst>
          </p:nvPr>
        </p:nvGraphicFramePr>
        <p:xfrm>
          <a:off x="683568" y="980728"/>
          <a:ext cx="7886700" cy="476672"/>
        </p:xfrm>
        <a:graphic>
          <a:graphicData uri="http://schemas.openxmlformats.org/drawingml/2006/table">
            <a:tbl>
              <a:tblPr firstRow="1" firstCol="1" bandRow="1">
                <a:tableStyleId>{5C22544A-7EE6-4342-B048-85BDC9FD1C3A}</a:tableStyleId>
              </a:tblPr>
              <a:tblGrid>
                <a:gridCol w="473202">
                  <a:extLst>
                    <a:ext uri="{9D8B030D-6E8A-4147-A177-3AD203B41FA5}">
                      <a16:colId xmlns:a16="http://schemas.microsoft.com/office/drawing/2014/main" val="1062691857"/>
                    </a:ext>
                  </a:extLst>
                </a:gridCol>
                <a:gridCol w="630936">
                  <a:extLst>
                    <a:ext uri="{9D8B030D-6E8A-4147-A177-3AD203B41FA5}">
                      <a16:colId xmlns:a16="http://schemas.microsoft.com/office/drawing/2014/main" val="576973485"/>
                    </a:ext>
                  </a:extLst>
                </a:gridCol>
                <a:gridCol w="1892808">
                  <a:extLst>
                    <a:ext uri="{9D8B030D-6E8A-4147-A177-3AD203B41FA5}">
                      <a16:colId xmlns:a16="http://schemas.microsoft.com/office/drawing/2014/main" val="1083302486"/>
                    </a:ext>
                  </a:extLst>
                </a:gridCol>
                <a:gridCol w="2366010">
                  <a:extLst>
                    <a:ext uri="{9D8B030D-6E8A-4147-A177-3AD203B41FA5}">
                      <a16:colId xmlns:a16="http://schemas.microsoft.com/office/drawing/2014/main" val="3022308629"/>
                    </a:ext>
                  </a:extLst>
                </a:gridCol>
                <a:gridCol w="630936">
                  <a:extLst>
                    <a:ext uri="{9D8B030D-6E8A-4147-A177-3AD203B41FA5}">
                      <a16:colId xmlns:a16="http://schemas.microsoft.com/office/drawing/2014/main" val="1105628299"/>
                    </a:ext>
                  </a:extLst>
                </a:gridCol>
                <a:gridCol w="1892808">
                  <a:extLst>
                    <a:ext uri="{9D8B030D-6E8A-4147-A177-3AD203B41FA5}">
                      <a16:colId xmlns:a16="http://schemas.microsoft.com/office/drawing/2014/main" val="4048076840"/>
                    </a:ext>
                  </a:extLst>
                </a:gridCol>
              </a:tblGrid>
              <a:tr h="476672">
                <a:tc>
                  <a:txBody>
                    <a:bodyPr/>
                    <a:lstStyle/>
                    <a:p>
                      <a:pPr algn="ctr">
                        <a:lnSpc>
                          <a:spcPts val="1150"/>
                        </a:lnSpc>
                        <a:spcBef>
                          <a:spcPts val="600"/>
                        </a:spcBef>
                        <a:spcAft>
                          <a:spcPts val="600"/>
                        </a:spcAft>
                      </a:pPr>
                      <a:r>
                        <a:rPr lang="en-US" sz="1600" kern="100">
                          <a:effectLst/>
                        </a:rPr>
                        <a:t>No</a:t>
                      </a:r>
                      <a:endParaRPr lang="ja-JP" sz="2000" b="1"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150"/>
                        </a:lnSpc>
                        <a:spcBef>
                          <a:spcPts val="600"/>
                        </a:spcBef>
                        <a:spcAft>
                          <a:spcPts val="600"/>
                        </a:spcAft>
                      </a:pPr>
                      <a:r>
                        <a:rPr lang="en-US" sz="1600" kern="100">
                          <a:effectLst/>
                        </a:rPr>
                        <a:t>CC</a:t>
                      </a:r>
                      <a:endParaRPr lang="ja-JP" sz="2000" b="1"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150"/>
                        </a:lnSpc>
                        <a:spcBef>
                          <a:spcPts val="600"/>
                        </a:spcBef>
                        <a:spcAft>
                          <a:spcPts val="600"/>
                        </a:spcAft>
                      </a:pPr>
                      <a:r>
                        <a:rPr lang="en-US" sz="1600" kern="100">
                          <a:effectLst/>
                        </a:rPr>
                        <a:t>Business Term</a:t>
                      </a:r>
                      <a:endParaRPr lang="ja-JP" sz="2000" b="1"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150"/>
                        </a:lnSpc>
                        <a:spcBef>
                          <a:spcPts val="600"/>
                        </a:spcBef>
                        <a:spcAft>
                          <a:spcPts val="600"/>
                        </a:spcAft>
                      </a:pPr>
                      <a:r>
                        <a:rPr lang="en-US" sz="1600" kern="100">
                          <a:effectLst/>
                        </a:rPr>
                        <a:t>Definition</a:t>
                      </a:r>
                      <a:endParaRPr lang="ja-JP" sz="2000" b="1"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150"/>
                        </a:lnSpc>
                        <a:spcBef>
                          <a:spcPts val="600"/>
                        </a:spcBef>
                        <a:spcAft>
                          <a:spcPts val="600"/>
                        </a:spcAft>
                      </a:pPr>
                      <a:r>
                        <a:rPr lang="en-US" sz="1600" kern="100">
                          <a:effectLst/>
                        </a:rPr>
                        <a:t> ID</a:t>
                      </a:r>
                      <a:endParaRPr lang="ja-JP" sz="2000" b="1"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150"/>
                        </a:lnSpc>
                        <a:spcBef>
                          <a:spcPts val="600"/>
                        </a:spcBef>
                        <a:spcAft>
                          <a:spcPts val="600"/>
                        </a:spcAft>
                      </a:pPr>
                      <a:r>
                        <a:rPr lang="en-US" sz="1600" kern="100" dirty="0">
                          <a:effectLst/>
                        </a:rPr>
                        <a:t>Dictionary Entry Name</a:t>
                      </a:r>
                      <a:endParaRPr lang="ja-JP" sz="20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extLst>
                  <a:ext uri="{0D108BD9-81ED-4DB2-BD59-A6C34878D82A}">
                    <a16:rowId xmlns:a16="http://schemas.microsoft.com/office/drawing/2014/main" val="2558226075"/>
                  </a:ext>
                </a:extLst>
              </a:tr>
            </a:tbl>
          </a:graphicData>
        </a:graphic>
      </p:graphicFrame>
      <p:sp>
        <p:nvSpPr>
          <p:cNvPr id="5" name="正方形/長方形 4">
            <a:extLst>
              <a:ext uri="{FF2B5EF4-FFF2-40B4-BE49-F238E27FC236}">
                <a16:creationId xmlns:a16="http://schemas.microsoft.com/office/drawing/2014/main" id="{E9B36FC1-AF84-C340-81F2-9042DCF85DCB}"/>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04738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BA86-FE96-4F71-A070-0C8654946890}"/>
              </a:ext>
            </a:extLst>
          </p:cNvPr>
          <p:cNvSpPr>
            <a:spLocks noGrp="1"/>
          </p:cNvSpPr>
          <p:nvPr>
            <p:ph type="title"/>
          </p:nvPr>
        </p:nvSpPr>
        <p:spPr>
          <a:xfrm>
            <a:off x="683568" y="0"/>
            <a:ext cx="7776864" cy="692696"/>
          </a:xfrm>
        </p:spPr>
        <p:txBody>
          <a:bodyPr/>
          <a:lstStyle/>
          <a:p>
            <a:pPr lvl="0" eaLnBrk="0" fontAlgn="base" hangingPunct="0">
              <a:spcAft>
                <a:spcPct val="0"/>
              </a:spcAft>
              <a:tabLst>
                <a:tab pos="863600" algn="l"/>
              </a:tabLst>
            </a:pPr>
            <a:r>
              <a:rPr lang="en-US" altLang="ja-JP" b="1" kern="100" dirty="0"/>
              <a:t>Extension Methodology</a:t>
            </a:r>
          </a:p>
        </p:txBody>
      </p:sp>
      <p:sp>
        <p:nvSpPr>
          <p:cNvPr id="3" name="Content Placeholder 2">
            <a:extLst>
              <a:ext uri="{FF2B5EF4-FFF2-40B4-BE49-F238E27FC236}">
                <a16:creationId xmlns:a16="http://schemas.microsoft.com/office/drawing/2014/main" id="{B2B51E67-3A59-42A1-8F29-5D59E19DC559}"/>
              </a:ext>
            </a:extLst>
          </p:cNvPr>
          <p:cNvSpPr>
            <a:spLocks noGrp="1"/>
          </p:cNvSpPr>
          <p:nvPr>
            <p:ph idx="1"/>
          </p:nvPr>
        </p:nvSpPr>
        <p:spPr>
          <a:xfrm>
            <a:off x="683568" y="972174"/>
            <a:ext cx="7776864" cy="792088"/>
          </a:xfrm>
        </p:spPr>
        <p:txBody>
          <a:bodyPr/>
          <a:lstStyle/>
          <a:p>
            <a:pPr lvl="0" eaLnBrk="0" fontAlgn="base" hangingPunct="0">
              <a:spcBef>
                <a:spcPct val="0"/>
              </a:spcBef>
              <a:spcAft>
                <a:spcPct val="0"/>
              </a:spcAft>
              <a:tabLst>
                <a:tab pos="863600" algn="l"/>
              </a:tabLst>
            </a:pPr>
            <a:r>
              <a:rPr kumimoji="0" lang="en-US" altLang="ja-JP" sz="1800" dirty="0">
                <a:ea typeface="ＭＳ 明朝" panose="02020609040205080304" pitchFamily="17" charset="-128"/>
                <a:cs typeface="Cambria" panose="02040503050406030204" pitchFamily="18" charset="0"/>
              </a:rPr>
              <a:t>This standard defines extendable Core Component with []. </a:t>
            </a:r>
            <a:endParaRPr kumimoji="0" lang="en-US" altLang="ja-JP" sz="1800" dirty="0"/>
          </a:p>
          <a:p>
            <a:pPr lvl="0" eaLnBrk="0" fontAlgn="base" hangingPunct="0">
              <a:spcBef>
                <a:spcPct val="0"/>
              </a:spcBef>
              <a:spcAft>
                <a:spcPct val="0"/>
              </a:spcAft>
              <a:tabLst>
                <a:tab pos="863600" algn="l"/>
              </a:tabLst>
            </a:pPr>
            <a:r>
              <a:rPr kumimoji="0" lang="en-US" altLang="ja-JP" sz="1800" dirty="0">
                <a:ea typeface="ＭＳ 明朝" panose="02020609040205080304" pitchFamily="17" charset="-128"/>
                <a:cs typeface="Cambria" panose="02040503050406030204" pitchFamily="18" charset="0"/>
              </a:rPr>
              <a:t>Following is an example definition of Basic Core Component in Code.Detail. We can define the "Function Code" by replacing [Specified] with "Function" and resulting Dictionary Entry Name is "Code. Function. Code".</a:t>
            </a:r>
            <a:endParaRPr kumimoji="0" lang="en-US" altLang="ja-JP" sz="1800" dirty="0"/>
          </a:p>
          <a:p>
            <a:endParaRPr lang="ja-JP" altLang="ja-JP" sz="1800" b="1" kern="100" dirty="0">
              <a:effectLst/>
            </a:endParaRPr>
          </a:p>
        </p:txBody>
      </p:sp>
      <p:graphicFrame>
        <p:nvGraphicFramePr>
          <p:cNvPr id="4" name="Table 3">
            <a:extLst>
              <a:ext uri="{FF2B5EF4-FFF2-40B4-BE49-F238E27FC236}">
                <a16:creationId xmlns:a16="http://schemas.microsoft.com/office/drawing/2014/main" id="{9D319B11-2FAE-44CA-B25F-1E6A951715C7}"/>
              </a:ext>
            </a:extLst>
          </p:cNvPr>
          <p:cNvGraphicFramePr>
            <a:graphicFrameLocks noGrp="1"/>
          </p:cNvGraphicFramePr>
          <p:nvPr>
            <p:extLst>
              <p:ext uri="{D42A27DB-BD31-4B8C-83A1-F6EECF244321}">
                <p14:modId xmlns:p14="http://schemas.microsoft.com/office/powerpoint/2010/main" val="557067521"/>
              </p:ext>
            </p:extLst>
          </p:nvPr>
        </p:nvGraphicFramePr>
        <p:xfrm>
          <a:off x="706594" y="2656937"/>
          <a:ext cx="7807834" cy="796032"/>
        </p:xfrm>
        <a:graphic>
          <a:graphicData uri="http://schemas.openxmlformats.org/drawingml/2006/table">
            <a:tbl>
              <a:tblPr firstRow="1" firstCol="1" bandRow="1">
                <a:tableStyleId>{5C22544A-7EE6-4342-B048-85BDC9FD1C3A}</a:tableStyleId>
              </a:tblPr>
              <a:tblGrid>
                <a:gridCol w="468470">
                  <a:extLst>
                    <a:ext uri="{9D8B030D-6E8A-4147-A177-3AD203B41FA5}">
                      <a16:colId xmlns:a16="http://schemas.microsoft.com/office/drawing/2014/main" val="1256716988"/>
                    </a:ext>
                  </a:extLst>
                </a:gridCol>
                <a:gridCol w="624627">
                  <a:extLst>
                    <a:ext uri="{9D8B030D-6E8A-4147-A177-3AD203B41FA5}">
                      <a16:colId xmlns:a16="http://schemas.microsoft.com/office/drawing/2014/main" val="78451043"/>
                    </a:ext>
                  </a:extLst>
                </a:gridCol>
                <a:gridCol w="1476165">
                  <a:extLst>
                    <a:ext uri="{9D8B030D-6E8A-4147-A177-3AD203B41FA5}">
                      <a16:colId xmlns:a16="http://schemas.microsoft.com/office/drawing/2014/main" val="4192182142"/>
                    </a:ext>
                  </a:extLst>
                </a:gridCol>
                <a:gridCol w="2664296">
                  <a:extLst>
                    <a:ext uri="{9D8B030D-6E8A-4147-A177-3AD203B41FA5}">
                      <a16:colId xmlns:a16="http://schemas.microsoft.com/office/drawing/2014/main" val="706546970"/>
                    </a:ext>
                  </a:extLst>
                </a:gridCol>
                <a:gridCol w="360040">
                  <a:extLst>
                    <a:ext uri="{9D8B030D-6E8A-4147-A177-3AD203B41FA5}">
                      <a16:colId xmlns:a16="http://schemas.microsoft.com/office/drawing/2014/main" val="859433849"/>
                    </a:ext>
                  </a:extLst>
                </a:gridCol>
                <a:gridCol w="2214236">
                  <a:extLst>
                    <a:ext uri="{9D8B030D-6E8A-4147-A177-3AD203B41FA5}">
                      <a16:colId xmlns:a16="http://schemas.microsoft.com/office/drawing/2014/main" val="1214035911"/>
                    </a:ext>
                  </a:extLst>
                </a:gridCol>
              </a:tblGrid>
              <a:tr h="398016">
                <a:tc>
                  <a:txBody>
                    <a:bodyPr/>
                    <a:lstStyle/>
                    <a:p>
                      <a:pPr algn="ctr">
                        <a:lnSpc>
                          <a:spcPts val="1150"/>
                        </a:lnSpc>
                        <a:spcBef>
                          <a:spcPts val="600"/>
                        </a:spcBef>
                        <a:spcAft>
                          <a:spcPts val="600"/>
                        </a:spcAft>
                      </a:pPr>
                      <a:r>
                        <a:rPr lang="en-US" sz="1600" kern="100">
                          <a:effectLst/>
                          <a:latin typeface="+mn-lt"/>
                        </a:rPr>
                        <a:t>No</a:t>
                      </a:r>
                      <a:endParaRPr lang="ja-JP" sz="1600" b="1" kern="100">
                        <a:effectLst/>
                        <a:latin typeface="+mn-lt"/>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a:effectLst/>
                          <a:latin typeface="+mn-lt"/>
                        </a:rPr>
                        <a:t>CC</a:t>
                      </a:r>
                      <a:endParaRPr lang="ja-JP" sz="1600" b="1" kern="100">
                        <a:effectLst/>
                        <a:latin typeface="+mn-lt"/>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a:effectLst/>
                          <a:latin typeface="+mn-lt"/>
                        </a:rPr>
                        <a:t>Business Term</a:t>
                      </a:r>
                      <a:endParaRPr lang="ja-JP" sz="1600" b="1" kern="100">
                        <a:effectLst/>
                        <a:latin typeface="+mn-lt"/>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a:effectLst/>
                          <a:latin typeface="+mn-lt"/>
                        </a:rPr>
                        <a:t>Definition</a:t>
                      </a:r>
                      <a:endParaRPr lang="ja-JP" sz="1600" b="1" kern="100">
                        <a:effectLst/>
                        <a:latin typeface="+mn-lt"/>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a:effectLst/>
                          <a:latin typeface="+mn-lt"/>
                        </a:rPr>
                        <a:t> ID</a:t>
                      </a:r>
                      <a:endParaRPr lang="ja-JP" sz="1600" b="1" kern="100">
                        <a:effectLst/>
                        <a:latin typeface="+mn-lt"/>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a:effectLst/>
                          <a:latin typeface="+mn-lt"/>
                        </a:rPr>
                        <a:t>Dictionary Entry Name</a:t>
                      </a:r>
                      <a:endParaRPr lang="ja-JP" sz="1600" b="1" kern="100">
                        <a:effectLst/>
                        <a:latin typeface="+mn-lt"/>
                        <a:ea typeface="ＭＳ 明朝" panose="02020609040205080304" pitchFamily="17" charset="-128"/>
                        <a:cs typeface="Cambria" panose="02040503050406030204" pitchFamily="18" charset="0"/>
                      </a:endParaRPr>
                    </a:p>
                  </a:txBody>
                  <a:tcPr marL="68580" marR="68580" marT="0" marB="0" anchor="ctr"/>
                </a:tc>
                <a:extLst>
                  <a:ext uri="{0D108BD9-81ED-4DB2-BD59-A6C34878D82A}">
                    <a16:rowId xmlns:a16="http://schemas.microsoft.com/office/drawing/2014/main" val="3467442485"/>
                  </a:ext>
                </a:extLst>
              </a:tr>
              <a:tr h="398016">
                <a:tc>
                  <a:txBody>
                    <a:bodyPr/>
                    <a:lstStyle/>
                    <a:p>
                      <a:pPr algn="ctr">
                        <a:lnSpc>
                          <a:spcPts val="1200"/>
                        </a:lnSpc>
                        <a:spcBef>
                          <a:spcPts val="300"/>
                        </a:spcBef>
                        <a:spcAft>
                          <a:spcPts val="300"/>
                        </a:spcAft>
                      </a:pPr>
                      <a:r>
                        <a:rPr lang="en-US" sz="1600" kern="100">
                          <a:effectLst/>
                          <a:latin typeface="+mn-lt"/>
                        </a:rPr>
                        <a:t> </a:t>
                      </a:r>
                      <a:endParaRPr lang="ja-JP" sz="1600" kern="100">
                        <a:effectLst/>
                        <a:latin typeface="+mn-lt"/>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600" kern="100" dirty="0">
                          <a:effectLst/>
                          <a:latin typeface="+mn-lt"/>
                        </a:rPr>
                        <a:t>BCC</a:t>
                      </a:r>
                      <a:endParaRPr lang="ja-JP" sz="1600" kern="100" dirty="0">
                        <a:effectLst/>
                        <a:latin typeface="+mn-lt"/>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600" kern="100">
                          <a:effectLst/>
                          <a:latin typeface="+mn-lt"/>
                        </a:rPr>
                        <a:t>[Specified] Code</a:t>
                      </a:r>
                      <a:endParaRPr lang="ja-JP" sz="1600" kern="100">
                        <a:effectLst/>
                        <a:latin typeface="+mn-lt"/>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600" kern="100">
                          <a:effectLst/>
                          <a:latin typeface="+mn-lt"/>
                        </a:rPr>
                        <a:t>A [Specified] code of this code.</a:t>
                      </a:r>
                      <a:endParaRPr lang="ja-JP" sz="1600" kern="100">
                        <a:effectLst/>
                        <a:latin typeface="+mn-lt"/>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600" kern="100">
                          <a:effectLst/>
                          <a:latin typeface="+mn-lt"/>
                        </a:rPr>
                        <a:t> </a:t>
                      </a:r>
                      <a:endParaRPr lang="ja-JP" sz="1600" kern="100">
                        <a:effectLst/>
                        <a:latin typeface="+mn-lt"/>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600" kern="100" dirty="0">
                          <a:effectLst/>
                          <a:latin typeface="+mn-lt"/>
                        </a:rPr>
                        <a:t>Code. [Specified]. Code</a:t>
                      </a:r>
                      <a:endParaRPr lang="ja-JP" sz="1600" kern="100" dirty="0">
                        <a:effectLst/>
                        <a:latin typeface="+mn-lt"/>
                        <a:ea typeface="ＭＳ 明朝" panose="02020609040205080304" pitchFamily="17" charset="-128"/>
                        <a:cs typeface="Cambria" panose="02040503050406030204" pitchFamily="18" charset="0"/>
                      </a:endParaRPr>
                    </a:p>
                  </a:txBody>
                  <a:tcPr marL="53975" marR="53975" marT="0" marB="0" anchor="ctr"/>
                </a:tc>
                <a:extLst>
                  <a:ext uri="{0D108BD9-81ED-4DB2-BD59-A6C34878D82A}">
                    <a16:rowId xmlns:a16="http://schemas.microsoft.com/office/drawing/2014/main" val="222730033"/>
                  </a:ext>
                </a:extLst>
              </a:tr>
            </a:tbl>
          </a:graphicData>
        </a:graphic>
      </p:graphicFrame>
      <p:graphicFrame>
        <p:nvGraphicFramePr>
          <p:cNvPr id="5" name="Table 4">
            <a:extLst>
              <a:ext uri="{FF2B5EF4-FFF2-40B4-BE49-F238E27FC236}">
                <a16:creationId xmlns:a16="http://schemas.microsoft.com/office/drawing/2014/main" id="{119359F1-C75D-42C2-B69F-21C6EBF069E2}"/>
              </a:ext>
            </a:extLst>
          </p:cNvPr>
          <p:cNvGraphicFramePr>
            <a:graphicFrameLocks noGrp="1"/>
          </p:cNvGraphicFramePr>
          <p:nvPr>
            <p:extLst>
              <p:ext uri="{D42A27DB-BD31-4B8C-83A1-F6EECF244321}">
                <p14:modId xmlns:p14="http://schemas.microsoft.com/office/powerpoint/2010/main" val="1051355688"/>
              </p:ext>
            </p:extLst>
          </p:nvPr>
        </p:nvGraphicFramePr>
        <p:xfrm>
          <a:off x="706594" y="4077072"/>
          <a:ext cx="7807834" cy="792088"/>
        </p:xfrm>
        <a:graphic>
          <a:graphicData uri="http://schemas.openxmlformats.org/drawingml/2006/table">
            <a:tbl>
              <a:tblPr firstRow="1" firstCol="1" bandRow="1">
                <a:tableStyleId>{5C22544A-7EE6-4342-B048-85BDC9FD1C3A}</a:tableStyleId>
              </a:tblPr>
              <a:tblGrid>
                <a:gridCol w="468470">
                  <a:extLst>
                    <a:ext uri="{9D8B030D-6E8A-4147-A177-3AD203B41FA5}">
                      <a16:colId xmlns:a16="http://schemas.microsoft.com/office/drawing/2014/main" val="2286958859"/>
                    </a:ext>
                  </a:extLst>
                </a:gridCol>
                <a:gridCol w="624627">
                  <a:extLst>
                    <a:ext uri="{9D8B030D-6E8A-4147-A177-3AD203B41FA5}">
                      <a16:colId xmlns:a16="http://schemas.microsoft.com/office/drawing/2014/main" val="4214484397"/>
                    </a:ext>
                  </a:extLst>
                </a:gridCol>
                <a:gridCol w="1476165">
                  <a:extLst>
                    <a:ext uri="{9D8B030D-6E8A-4147-A177-3AD203B41FA5}">
                      <a16:colId xmlns:a16="http://schemas.microsoft.com/office/drawing/2014/main" val="662884781"/>
                    </a:ext>
                  </a:extLst>
                </a:gridCol>
                <a:gridCol w="2664296">
                  <a:extLst>
                    <a:ext uri="{9D8B030D-6E8A-4147-A177-3AD203B41FA5}">
                      <a16:colId xmlns:a16="http://schemas.microsoft.com/office/drawing/2014/main" val="3787736801"/>
                    </a:ext>
                  </a:extLst>
                </a:gridCol>
                <a:gridCol w="360040">
                  <a:extLst>
                    <a:ext uri="{9D8B030D-6E8A-4147-A177-3AD203B41FA5}">
                      <a16:colId xmlns:a16="http://schemas.microsoft.com/office/drawing/2014/main" val="4049375576"/>
                    </a:ext>
                  </a:extLst>
                </a:gridCol>
                <a:gridCol w="2214236">
                  <a:extLst>
                    <a:ext uri="{9D8B030D-6E8A-4147-A177-3AD203B41FA5}">
                      <a16:colId xmlns:a16="http://schemas.microsoft.com/office/drawing/2014/main" val="1767825861"/>
                    </a:ext>
                  </a:extLst>
                </a:gridCol>
              </a:tblGrid>
              <a:tr h="396044">
                <a:tc>
                  <a:txBody>
                    <a:bodyPr/>
                    <a:lstStyle/>
                    <a:p>
                      <a:pPr algn="ctr">
                        <a:lnSpc>
                          <a:spcPts val="1150"/>
                        </a:lnSpc>
                        <a:spcBef>
                          <a:spcPts val="600"/>
                        </a:spcBef>
                        <a:spcAft>
                          <a:spcPts val="600"/>
                        </a:spcAft>
                      </a:pPr>
                      <a:r>
                        <a:rPr lang="en-US" sz="1600" kern="100" dirty="0">
                          <a:effectLst/>
                        </a:rPr>
                        <a:t>No</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dirty="0">
                          <a:effectLst/>
                        </a:rPr>
                        <a:t>CC</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dirty="0">
                          <a:effectLst/>
                        </a:rPr>
                        <a:t>Business Term</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dirty="0">
                          <a:effectLst/>
                        </a:rPr>
                        <a:t>Definition</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dirty="0">
                          <a:effectLst/>
                        </a:rPr>
                        <a:t> ID</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tc>
                <a:tc>
                  <a:txBody>
                    <a:bodyPr/>
                    <a:lstStyle/>
                    <a:p>
                      <a:pPr algn="ctr">
                        <a:lnSpc>
                          <a:spcPts val="1150"/>
                        </a:lnSpc>
                        <a:spcBef>
                          <a:spcPts val="600"/>
                        </a:spcBef>
                        <a:spcAft>
                          <a:spcPts val="600"/>
                        </a:spcAft>
                      </a:pPr>
                      <a:r>
                        <a:rPr lang="en-US" sz="1600" kern="100" dirty="0">
                          <a:effectLst/>
                        </a:rPr>
                        <a:t>Dictionary Entry Name</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68580" marR="68580" marT="0" marB="0" anchor="ctr"/>
                </a:tc>
                <a:extLst>
                  <a:ext uri="{0D108BD9-81ED-4DB2-BD59-A6C34878D82A}">
                    <a16:rowId xmlns:a16="http://schemas.microsoft.com/office/drawing/2014/main" val="602933613"/>
                  </a:ext>
                </a:extLst>
              </a:tr>
              <a:tr h="396044">
                <a:tc>
                  <a:txBody>
                    <a:bodyPr/>
                    <a:lstStyle/>
                    <a:p>
                      <a:pPr algn="ctr">
                        <a:lnSpc>
                          <a:spcPts val="1200"/>
                        </a:lnSpc>
                        <a:spcBef>
                          <a:spcPts val="300"/>
                        </a:spcBef>
                        <a:spcAft>
                          <a:spcPts val="300"/>
                        </a:spcAft>
                      </a:pPr>
                      <a:r>
                        <a:rPr lang="en-US" sz="1600" kern="100">
                          <a:effectLst/>
                        </a:rPr>
                        <a:t> </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600" kern="100">
                          <a:effectLst/>
                        </a:rPr>
                        <a:t>BCC</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600" kern="100">
                          <a:effectLst/>
                        </a:rPr>
                        <a:t>Function Code</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600" kern="100" dirty="0">
                          <a:effectLst/>
                        </a:rPr>
                        <a:t>A Function code of this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600" kern="100">
                          <a:effectLst/>
                        </a:rPr>
                        <a:t> </a:t>
                      </a:r>
                      <a:endParaRPr lang="ja-JP" sz="16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600" kern="100" dirty="0">
                          <a:effectLst/>
                        </a:rPr>
                        <a:t>Code. Function. Code</a:t>
                      </a:r>
                      <a:endParaRPr lang="ja-JP" sz="16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extLst>
                  <a:ext uri="{0D108BD9-81ED-4DB2-BD59-A6C34878D82A}">
                    <a16:rowId xmlns:a16="http://schemas.microsoft.com/office/drawing/2014/main" val="1103868083"/>
                  </a:ext>
                </a:extLst>
              </a:tr>
            </a:tbl>
          </a:graphicData>
        </a:graphic>
      </p:graphicFrame>
      <p:sp>
        <p:nvSpPr>
          <p:cNvPr id="8" name="TextBox 7">
            <a:extLst>
              <a:ext uri="{FF2B5EF4-FFF2-40B4-BE49-F238E27FC236}">
                <a16:creationId xmlns:a16="http://schemas.microsoft.com/office/drawing/2014/main" id="{3D6FFFB5-4B5F-416F-BF53-3DE90E8414BC}"/>
              </a:ext>
            </a:extLst>
          </p:cNvPr>
          <p:cNvSpPr txBox="1"/>
          <p:nvPr/>
        </p:nvSpPr>
        <p:spPr>
          <a:xfrm>
            <a:off x="706594" y="2268232"/>
            <a:ext cx="696664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863600" algn="l"/>
              </a:tabLst>
            </a:pPr>
            <a:r>
              <a:rPr kumimoji="0" lang="en-US" altLang="ja-JP" sz="1800" b="0" i="0" u="none" strike="noStrike" cap="none" normalizeH="0" baseline="0" dirty="0">
                <a:ln>
                  <a:noFill/>
                </a:ln>
                <a:solidFill>
                  <a:schemeClr val="tx1"/>
                </a:solidFill>
                <a:effectLst/>
                <a:latin typeface="Arial" panose="020B0604020202020204" pitchFamily="34" charset="0"/>
                <a:ea typeface="ＭＳ 明朝" panose="02020609040205080304" pitchFamily="17" charset="-128"/>
                <a:cs typeface="Cambria" panose="02040503050406030204" pitchFamily="18" charset="0"/>
              </a:rPr>
              <a:t>EXAMPLE Base definition</a:t>
            </a:r>
            <a:endParaRPr kumimoji="0" lang="en-US" altLang="ja-JP" sz="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F30E233-D883-4547-9C3B-558C9A068597}"/>
              </a:ext>
            </a:extLst>
          </p:cNvPr>
          <p:cNvSpPr txBox="1"/>
          <p:nvPr/>
        </p:nvSpPr>
        <p:spPr>
          <a:xfrm>
            <a:off x="706594" y="3688366"/>
            <a:ext cx="706170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863600" algn="l"/>
              </a:tabLst>
            </a:pPr>
            <a:r>
              <a:rPr kumimoji="0" lang="en-US" altLang="ja-JP" sz="1800" b="0" i="0" u="none" strike="noStrike" cap="none" normalizeH="0" baseline="0" dirty="0">
                <a:ln>
                  <a:noFill/>
                </a:ln>
                <a:solidFill>
                  <a:schemeClr val="tx1"/>
                </a:solidFill>
                <a:effectLst/>
                <a:latin typeface="Arial" panose="020B0604020202020204" pitchFamily="34" charset="0"/>
                <a:ea typeface="ＭＳ 明朝" panose="02020609040205080304" pitchFamily="17" charset="-128"/>
                <a:cs typeface="Cambria" panose="02040503050406030204" pitchFamily="18" charset="0"/>
              </a:rPr>
              <a:t>EXAMPLE Extended definition</a:t>
            </a:r>
            <a:endParaRPr kumimoji="0" lang="en-US" altLang="ja-JP" sz="4000" b="0" i="0" u="none" strike="noStrike" cap="none" normalizeH="0" baseline="0" dirty="0">
              <a:ln>
                <a:noFill/>
              </a:ln>
              <a:solidFill>
                <a:schemeClr val="tx1"/>
              </a:solidFill>
              <a:effectLst/>
              <a:latin typeface="Arial" panose="020B0604020202020204" pitchFamily="34" charset="0"/>
            </a:endParaRPr>
          </a:p>
        </p:txBody>
      </p:sp>
      <p:sp>
        <p:nvSpPr>
          <p:cNvPr id="9" name="正方形/長方形 8">
            <a:extLst>
              <a:ext uri="{FF2B5EF4-FFF2-40B4-BE49-F238E27FC236}">
                <a16:creationId xmlns:a16="http://schemas.microsoft.com/office/drawing/2014/main" id="{5C80B64E-F8CF-2E44-9F2A-559BFB0284B0}"/>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784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547558-B819-494B-BC68-4107F8F90DD2}"/>
              </a:ext>
            </a:extLst>
          </p:cNvPr>
          <p:cNvSpPr>
            <a:spLocks noGrp="1"/>
          </p:cNvSpPr>
          <p:nvPr>
            <p:ph type="title"/>
          </p:nvPr>
        </p:nvSpPr>
        <p:spPr>
          <a:xfrm>
            <a:off x="683568" y="0"/>
            <a:ext cx="7776864" cy="692696"/>
          </a:xfrm>
        </p:spPr>
        <p:txBody>
          <a:bodyPr/>
          <a:lstStyle/>
          <a:p>
            <a:r>
              <a:rPr kumimoji="1" lang="en-US" altLang="ja-JP" dirty="0"/>
              <a:t>Header and Line items</a:t>
            </a:r>
            <a:endParaRPr kumimoji="1" lang="ja-JP" altLang="en-US"/>
          </a:p>
        </p:txBody>
      </p:sp>
      <p:sp>
        <p:nvSpPr>
          <p:cNvPr id="4" name="正方形/長方形 3">
            <a:extLst>
              <a:ext uri="{FF2B5EF4-FFF2-40B4-BE49-F238E27FC236}">
                <a16:creationId xmlns:a16="http://schemas.microsoft.com/office/drawing/2014/main" id="{466AF33B-A17F-D549-88AA-EDB70ACB975B}"/>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graphicFrame>
        <p:nvGraphicFramePr>
          <p:cNvPr id="5" name="表 5">
            <a:extLst>
              <a:ext uri="{FF2B5EF4-FFF2-40B4-BE49-F238E27FC236}">
                <a16:creationId xmlns:a16="http://schemas.microsoft.com/office/drawing/2014/main" id="{F05F673A-A367-5045-BE3C-E42725F89742}"/>
              </a:ext>
            </a:extLst>
          </p:cNvPr>
          <p:cNvGraphicFramePr>
            <a:graphicFrameLocks noGrp="1"/>
          </p:cNvGraphicFramePr>
          <p:nvPr>
            <p:extLst>
              <p:ext uri="{D42A27DB-BD31-4B8C-83A1-F6EECF244321}">
                <p14:modId xmlns:p14="http://schemas.microsoft.com/office/powerpoint/2010/main" val="491814764"/>
              </p:ext>
            </p:extLst>
          </p:nvPr>
        </p:nvGraphicFramePr>
        <p:xfrm>
          <a:off x="247831" y="1384470"/>
          <a:ext cx="3456384" cy="3327400"/>
        </p:xfrm>
        <a:graphic>
          <a:graphicData uri="http://schemas.openxmlformats.org/drawingml/2006/table">
            <a:tbl>
              <a:tblPr firstRow="1">
                <a:tableStyleId>{5C22544A-7EE6-4342-B048-85BDC9FD1C3A}</a:tableStyleId>
              </a:tblPr>
              <a:tblGrid>
                <a:gridCol w="576064">
                  <a:extLst>
                    <a:ext uri="{9D8B030D-6E8A-4147-A177-3AD203B41FA5}">
                      <a16:colId xmlns:a16="http://schemas.microsoft.com/office/drawing/2014/main" val="2655525438"/>
                    </a:ext>
                  </a:extLst>
                </a:gridCol>
                <a:gridCol w="576064">
                  <a:extLst>
                    <a:ext uri="{9D8B030D-6E8A-4147-A177-3AD203B41FA5}">
                      <a16:colId xmlns:a16="http://schemas.microsoft.com/office/drawing/2014/main" val="1805946646"/>
                    </a:ext>
                  </a:extLst>
                </a:gridCol>
                <a:gridCol w="576064">
                  <a:extLst>
                    <a:ext uri="{9D8B030D-6E8A-4147-A177-3AD203B41FA5}">
                      <a16:colId xmlns:a16="http://schemas.microsoft.com/office/drawing/2014/main" val="861836667"/>
                    </a:ext>
                  </a:extLst>
                </a:gridCol>
                <a:gridCol w="576064">
                  <a:extLst>
                    <a:ext uri="{9D8B030D-6E8A-4147-A177-3AD203B41FA5}">
                      <a16:colId xmlns:a16="http://schemas.microsoft.com/office/drawing/2014/main" val="1236265178"/>
                    </a:ext>
                  </a:extLst>
                </a:gridCol>
                <a:gridCol w="576064">
                  <a:extLst>
                    <a:ext uri="{9D8B030D-6E8A-4147-A177-3AD203B41FA5}">
                      <a16:colId xmlns:a16="http://schemas.microsoft.com/office/drawing/2014/main" val="3704507821"/>
                    </a:ext>
                  </a:extLst>
                </a:gridCol>
                <a:gridCol w="576064">
                  <a:extLst>
                    <a:ext uri="{9D8B030D-6E8A-4147-A177-3AD203B41FA5}">
                      <a16:colId xmlns:a16="http://schemas.microsoft.com/office/drawing/2014/main" val="1324193338"/>
                    </a:ext>
                  </a:extLst>
                </a:gridCol>
              </a:tblGrid>
              <a:tr h="185420">
                <a:tc rowSpan="2">
                  <a:txBody>
                    <a:bodyPr/>
                    <a:lstStyle/>
                    <a:p>
                      <a:r>
                        <a:rPr kumimoji="1" lang="en-US" altLang="ja-JP" dirty="0"/>
                        <a:t>ID</a:t>
                      </a:r>
                      <a:endParaRPr kumimoji="1" lang="ja-JP" altLang="en-US"/>
                    </a:p>
                  </a:txBody>
                  <a:tcPr>
                    <a:lnB w="12700" cap="flat" cmpd="sng" algn="ctr">
                      <a:solidFill>
                        <a:schemeClr val="tx1"/>
                      </a:solidFill>
                      <a:prstDash val="solid"/>
                      <a:round/>
                      <a:headEnd type="none" w="med" len="med"/>
                      <a:tailEnd type="none" w="med" len="med"/>
                    </a:lnB>
                  </a:tcPr>
                </a:tc>
                <a:tc rowSpan="2">
                  <a:txBody>
                    <a:bodyPr/>
                    <a:lstStyle/>
                    <a:p>
                      <a:r>
                        <a:rPr kumimoji="1" lang="en-US" altLang="ja-JP" dirty="0"/>
                        <a:t>d1</a:t>
                      </a:r>
                      <a:endParaRPr kumimoji="1" lang="ja-JP" altLang="en-US"/>
                    </a:p>
                  </a:txBody>
                  <a:tcPr>
                    <a:lnB w="12700" cap="flat" cmpd="sng" algn="ctr">
                      <a:solidFill>
                        <a:schemeClr val="tx1"/>
                      </a:solidFill>
                      <a:prstDash val="solid"/>
                      <a:round/>
                      <a:headEnd type="none" w="med" len="med"/>
                      <a:tailEnd type="none" w="med" len="med"/>
                    </a:lnB>
                  </a:tcPr>
                </a:tc>
                <a:tc rowSpan="2">
                  <a:txBody>
                    <a:bodyPr/>
                    <a:lstStyle/>
                    <a:p>
                      <a:r>
                        <a:rPr kumimoji="1" lang="en-US" altLang="ja-JP" dirty="0"/>
                        <a:t>d2</a:t>
                      </a:r>
                      <a:endParaRPr kumimoji="1" lang="ja-JP" altLang="en-US"/>
                    </a:p>
                  </a:txBody>
                  <a:tcPr>
                    <a:lnB w="12700" cap="flat" cmpd="sng" algn="ctr">
                      <a:solidFill>
                        <a:schemeClr val="tx1"/>
                      </a:solidFill>
                      <a:prstDash val="solid"/>
                      <a:round/>
                      <a:headEnd type="none" w="med" len="med"/>
                      <a:tailEnd type="none" w="med" len="med"/>
                    </a:lnB>
                  </a:tcPr>
                </a:tc>
                <a:tc gridSpan="3">
                  <a:txBody>
                    <a:bodyPr/>
                    <a:lstStyle/>
                    <a:p>
                      <a:r>
                        <a:rPr kumimoji="1" lang="en-US" altLang="ja-JP" dirty="0"/>
                        <a:t>Line-item</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662558344"/>
                  </a:ext>
                </a:extLst>
              </a:tr>
              <a:tr h="185420">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dirty="0"/>
                        <a:t>L_id</a:t>
                      </a:r>
                      <a:endParaRPr kumimoji="1" lang="ja-JP" altLang="en-US"/>
                    </a:p>
                  </a:txBody>
                  <a:tcPr>
                    <a:lnB w="12700" cap="flat" cmpd="sng" algn="ctr">
                      <a:solidFill>
                        <a:schemeClr val="tx1"/>
                      </a:solidFill>
                      <a:prstDash val="solid"/>
                      <a:round/>
                      <a:headEnd type="none" w="med" len="med"/>
                      <a:tailEnd type="none" w="med" len="med"/>
                    </a:lnB>
                  </a:tcPr>
                </a:tc>
                <a:tc>
                  <a:txBody>
                    <a:bodyPr/>
                    <a:lstStyle/>
                    <a:p>
                      <a:r>
                        <a:rPr kumimoji="1" lang="en-US" altLang="ja-JP" dirty="0"/>
                        <a:t>La</a:t>
                      </a:r>
                      <a:endParaRPr kumimoji="1" lang="ja-JP" altLang="en-US"/>
                    </a:p>
                  </a:txBody>
                  <a:tcPr>
                    <a:lnB w="12700" cap="flat" cmpd="sng" algn="ctr">
                      <a:solidFill>
                        <a:schemeClr val="tx1"/>
                      </a:solidFill>
                      <a:prstDash val="solid"/>
                      <a:round/>
                      <a:headEnd type="none" w="med" len="med"/>
                      <a:tailEnd type="none" w="med" len="med"/>
                    </a:lnB>
                  </a:tcPr>
                </a:tc>
                <a:tc>
                  <a:txBody>
                    <a:bodyPr/>
                    <a:lstStyle/>
                    <a:p>
                      <a:r>
                        <a:rPr kumimoji="1" lang="en-US" altLang="ja-JP" dirty="0"/>
                        <a:t>L2</a:t>
                      </a:r>
                      <a:endParaRPr kumimoji="1" lang="ja-JP" alt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965554"/>
                  </a:ext>
                </a:extLst>
              </a:tr>
              <a:tr h="370840">
                <a:tc>
                  <a:txBody>
                    <a:bodyPr/>
                    <a:lstStyle/>
                    <a:p>
                      <a:r>
                        <a:rPr kumimoji="1" lang="en-US" altLang="ja-JP" dirty="0"/>
                        <a:t>H1</a:t>
                      </a:r>
                      <a:endParaRPr kumimoji="1" lang="ja-JP" altLang="en-US"/>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kumimoji="1" lang="en-US" altLang="ja-JP" dirty="0"/>
                        <a:t>D11</a:t>
                      </a:r>
                      <a:endParaRPr kumimoji="1" lang="ja-JP" altLang="en-US"/>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kumimoji="1" lang="en-US" altLang="ja-JP" dirty="0"/>
                        <a:t>D12</a:t>
                      </a:r>
                      <a:endParaRPr kumimoji="1" lang="ja-JP" altLang="en-US"/>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3">
                  <a:txBody>
                    <a:bodyPr/>
                    <a:lstStyle/>
                    <a:p>
                      <a:endParaRPr kumimoji="1" lang="ja-JP" altLang="en-US"/>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20545193"/>
                  </a:ext>
                </a:extLst>
              </a:tr>
              <a:tr h="370840">
                <a:tc>
                  <a:txBody>
                    <a:bodyPr/>
                    <a:lstStyle/>
                    <a:p>
                      <a:endParaRPr kumimoji="1" lang="ja-JP" altLang="en-US"/>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US" altLang="ja-JP" dirty="0"/>
                        <a:t>L1</a:t>
                      </a:r>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US" altLang="ja-JP" dirty="0"/>
                        <a:t>L1a</a:t>
                      </a:r>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kumimoji="1" lang="en-US" altLang="ja-JP" dirty="0"/>
                        <a:t>L1b</a:t>
                      </a:r>
                      <a:endParaRPr kumimoji="1" lang="ja-JP" altLang="en-US"/>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5769295"/>
                  </a:ext>
                </a:extLst>
              </a:tr>
              <a:tr h="370840">
                <a:tc>
                  <a:txBody>
                    <a:bodyPr/>
                    <a:lstStyle/>
                    <a:p>
                      <a:endParaRPr kumimoji="1" lang="ja-JP" altLang="en-US"/>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t>L2</a:t>
                      </a:r>
                      <a:endParaRPr kumimoji="1" lang="ja-JP" altLang="en-US"/>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t>L2a</a:t>
                      </a:r>
                      <a:endParaRPr kumimoji="1" lang="ja-JP" altLang="en-US"/>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a:t>L2b</a:t>
                      </a:r>
                      <a:endParaRPr kumimoji="1" lang="ja-JP" altLang="en-US"/>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094919"/>
                  </a:ext>
                </a:extLst>
              </a:tr>
              <a:tr h="370840">
                <a:tc>
                  <a:txBody>
                    <a:bodyPr/>
                    <a:lstStyle/>
                    <a:p>
                      <a:r>
                        <a:rPr kumimoji="1" lang="en-US" altLang="ja-JP" dirty="0"/>
                        <a:t>H2</a:t>
                      </a:r>
                      <a:endParaRPr kumimoji="1" lang="ja-JP" altLang="en-US"/>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D21</a:t>
                      </a:r>
                      <a:endParaRPr kumimoji="1" lang="ja-JP" altLang="en-US"/>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D22</a:t>
                      </a:r>
                      <a:endParaRPr kumimoji="1" lang="ja-JP" altLang="en-US"/>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gridSpan="3">
                  <a:txBody>
                    <a:bodyPr/>
                    <a:lstStyle/>
                    <a:p>
                      <a:endParaRPr kumimoji="1" lang="ja-JP" altLang="en-US"/>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20000"/>
                        <a:lumOff val="80000"/>
                      </a:schemeClr>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106797102"/>
                  </a:ext>
                </a:extLst>
              </a:tr>
              <a:tr h="370840">
                <a:tc>
                  <a:txBody>
                    <a:bodyPr/>
                    <a:lstStyle/>
                    <a:p>
                      <a:endParaRPr kumimoji="1" lang="ja-JP" altLang="en-US"/>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L3</a:t>
                      </a:r>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L3a</a:t>
                      </a:r>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L3b</a:t>
                      </a:r>
                      <a:endParaRPr kumimoji="1" lang="ja-JP" altLang="en-US"/>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851256559"/>
                  </a:ext>
                </a:extLst>
              </a:tr>
              <a:tr h="370840">
                <a:tc>
                  <a:txBody>
                    <a:bodyPr/>
                    <a:lstStyle/>
                    <a:p>
                      <a:endParaRPr kumimoji="1" lang="ja-JP" altLang="en-US"/>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L4</a:t>
                      </a:r>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l4a</a:t>
                      </a:r>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L4b</a:t>
                      </a:r>
                      <a:endParaRPr kumimoji="1" lang="ja-JP" altLang="en-US"/>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91732761"/>
                  </a:ext>
                </a:extLst>
              </a:tr>
              <a:tr h="370840">
                <a:tc>
                  <a:txBody>
                    <a:bodyPr/>
                    <a:lstStyle/>
                    <a:p>
                      <a:endParaRPr kumimoji="1" lang="ja-JP" altLang="en-US"/>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kumimoji="1" lang="ja-JP" altLang="en-US"/>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endParaRPr kumimoji="1" lang="ja-JP" altLang="en-US"/>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L5</a:t>
                      </a:r>
                      <a:endParaRPr kumimoji="1" lang="ja-JP" altLang="en-US"/>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L5a</a:t>
                      </a:r>
                      <a:endParaRPr kumimoji="1" lang="ja-JP" altLang="en-US"/>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r>
                        <a:rPr kumimoji="1" lang="en-US" altLang="ja-JP" dirty="0"/>
                        <a:t>L5b</a:t>
                      </a:r>
                      <a:endParaRPr kumimoji="1" lang="ja-JP" altLang="en-US"/>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445227120"/>
                  </a:ext>
                </a:extLst>
              </a:tr>
            </a:tbl>
          </a:graphicData>
        </a:graphic>
      </p:graphicFrame>
      <p:graphicFrame>
        <p:nvGraphicFramePr>
          <p:cNvPr id="6" name="表 6">
            <a:extLst>
              <a:ext uri="{FF2B5EF4-FFF2-40B4-BE49-F238E27FC236}">
                <a16:creationId xmlns:a16="http://schemas.microsoft.com/office/drawing/2014/main" id="{A18AB962-755F-6542-B7A3-B0E5E7F05B6C}"/>
              </a:ext>
            </a:extLst>
          </p:cNvPr>
          <p:cNvGraphicFramePr>
            <a:graphicFrameLocks noGrp="1"/>
          </p:cNvGraphicFramePr>
          <p:nvPr>
            <p:extLst>
              <p:ext uri="{D42A27DB-BD31-4B8C-83A1-F6EECF244321}">
                <p14:modId xmlns:p14="http://schemas.microsoft.com/office/powerpoint/2010/main" val="2214493067"/>
              </p:ext>
            </p:extLst>
          </p:nvPr>
        </p:nvGraphicFramePr>
        <p:xfrm>
          <a:off x="3995936" y="2519230"/>
          <a:ext cx="1728192" cy="1112520"/>
        </p:xfrm>
        <a:graphic>
          <a:graphicData uri="http://schemas.openxmlformats.org/drawingml/2006/table">
            <a:tbl>
              <a:tblPr firstRow="1">
                <a:tableStyleId>{5C22544A-7EE6-4342-B048-85BDC9FD1C3A}</a:tableStyleId>
              </a:tblPr>
              <a:tblGrid>
                <a:gridCol w="576064">
                  <a:extLst>
                    <a:ext uri="{9D8B030D-6E8A-4147-A177-3AD203B41FA5}">
                      <a16:colId xmlns:a16="http://schemas.microsoft.com/office/drawing/2014/main" val="28632900"/>
                    </a:ext>
                  </a:extLst>
                </a:gridCol>
                <a:gridCol w="576064">
                  <a:extLst>
                    <a:ext uri="{9D8B030D-6E8A-4147-A177-3AD203B41FA5}">
                      <a16:colId xmlns:a16="http://schemas.microsoft.com/office/drawing/2014/main" val="2836840096"/>
                    </a:ext>
                  </a:extLst>
                </a:gridCol>
                <a:gridCol w="576064">
                  <a:extLst>
                    <a:ext uri="{9D8B030D-6E8A-4147-A177-3AD203B41FA5}">
                      <a16:colId xmlns:a16="http://schemas.microsoft.com/office/drawing/2014/main" val="219162879"/>
                    </a:ext>
                  </a:extLst>
                </a:gridCol>
              </a:tblGrid>
              <a:tr h="370840">
                <a:tc>
                  <a:txBody>
                    <a:bodyPr/>
                    <a:lstStyle/>
                    <a:p>
                      <a:r>
                        <a:rPr kumimoji="1" lang="en-US" altLang="ja-JP" dirty="0"/>
                        <a:t>ID</a:t>
                      </a:r>
                      <a:endParaRPr kumimoji="1" lang="ja-JP" altLang="en-US"/>
                    </a:p>
                  </a:txBody>
                  <a:tcPr/>
                </a:tc>
                <a:tc>
                  <a:txBody>
                    <a:bodyPr/>
                    <a:lstStyle/>
                    <a:p>
                      <a:r>
                        <a:rPr kumimoji="1" lang="en-US" altLang="ja-JP" dirty="0"/>
                        <a:t>d1</a:t>
                      </a:r>
                      <a:endParaRPr kumimoji="1" lang="ja-JP" altLang="en-US"/>
                    </a:p>
                  </a:txBody>
                  <a:tcPr/>
                </a:tc>
                <a:tc>
                  <a:txBody>
                    <a:bodyPr/>
                    <a:lstStyle/>
                    <a:p>
                      <a:r>
                        <a:rPr kumimoji="1" lang="en-US" altLang="ja-JP" dirty="0"/>
                        <a:t>d2</a:t>
                      </a:r>
                      <a:endParaRPr kumimoji="1" lang="ja-JP" altLang="en-US"/>
                    </a:p>
                  </a:txBody>
                  <a:tcPr/>
                </a:tc>
                <a:extLst>
                  <a:ext uri="{0D108BD9-81ED-4DB2-BD59-A6C34878D82A}">
                    <a16:rowId xmlns:a16="http://schemas.microsoft.com/office/drawing/2014/main" val="2393987490"/>
                  </a:ext>
                </a:extLst>
              </a:tr>
              <a:tr h="370840">
                <a:tc>
                  <a:txBody>
                    <a:bodyPr/>
                    <a:lstStyle/>
                    <a:p>
                      <a:r>
                        <a:rPr kumimoji="1" lang="en-US" altLang="ja-JP" dirty="0"/>
                        <a:t>H1</a:t>
                      </a:r>
                      <a:endParaRPr kumimoji="1" lang="ja-JP" altLang="en-US"/>
                    </a:p>
                  </a:txBody>
                  <a:tcPr/>
                </a:tc>
                <a:tc>
                  <a:txBody>
                    <a:bodyPr/>
                    <a:lstStyle/>
                    <a:p>
                      <a:r>
                        <a:rPr kumimoji="1" lang="en-US" altLang="ja-JP" dirty="0"/>
                        <a:t>D11</a:t>
                      </a:r>
                      <a:endParaRPr kumimoji="1" lang="ja-JP" altLang="en-US"/>
                    </a:p>
                  </a:txBody>
                  <a:tcPr/>
                </a:tc>
                <a:tc>
                  <a:txBody>
                    <a:bodyPr/>
                    <a:lstStyle/>
                    <a:p>
                      <a:r>
                        <a:rPr kumimoji="1" lang="en-US" altLang="ja-JP" dirty="0"/>
                        <a:t>D12</a:t>
                      </a:r>
                      <a:endParaRPr kumimoji="1" lang="ja-JP" altLang="en-US"/>
                    </a:p>
                  </a:txBody>
                  <a:tcPr/>
                </a:tc>
                <a:extLst>
                  <a:ext uri="{0D108BD9-81ED-4DB2-BD59-A6C34878D82A}">
                    <a16:rowId xmlns:a16="http://schemas.microsoft.com/office/drawing/2014/main" val="3269050991"/>
                  </a:ext>
                </a:extLst>
              </a:tr>
              <a:tr h="370840">
                <a:tc>
                  <a:txBody>
                    <a:bodyPr/>
                    <a:lstStyle/>
                    <a:p>
                      <a:r>
                        <a:rPr kumimoji="1" lang="en-US" altLang="ja-JP" dirty="0"/>
                        <a:t>H2</a:t>
                      </a:r>
                      <a:endParaRPr kumimoji="1" lang="ja-JP" altLang="en-US"/>
                    </a:p>
                  </a:txBody>
                  <a:tcPr>
                    <a:solidFill>
                      <a:schemeClr val="tx2">
                        <a:lumMod val="20000"/>
                        <a:lumOff val="80000"/>
                      </a:schemeClr>
                    </a:solidFill>
                  </a:tcPr>
                </a:tc>
                <a:tc>
                  <a:txBody>
                    <a:bodyPr/>
                    <a:lstStyle/>
                    <a:p>
                      <a:r>
                        <a:rPr kumimoji="1" lang="en-US" altLang="ja-JP" dirty="0"/>
                        <a:t>D21</a:t>
                      </a:r>
                      <a:endParaRPr kumimoji="1" lang="ja-JP" altLang="en-US"/>
                    </a:p>
                  </a:txBody>
                  <a:tcPr>
                    <a:solidFill>
                      <a:schemeClr val="tx2">
                        <a:lumMod val="20000"/>
                        <a:lumOff val="80000"/>
                      </a:schemeClr>
                    </a:solidFill>
                  </a:tcPr>
                </a:tc>
                <a:tc>
                  <a:txBody>
                    <a:bodyPr/>
                    <a:lstStyle/>
                    <a:p>
                      <a:r>
                        <a:rPr kumimoji="1" lang="en-US" altLang="ja-JP" dirty="0"/>
                        <a:t>D22</a:t>
                      </a:r>
                      <a:endParaRPr kumimoji="1" lang="ja-JP" altLang="en-US"/>
                    </a:p>
                  </a:txBody>
                  <a:tcPr>
                    <a:solidFill>
                      <a:schemeClr val="tx2">
                        <a:lumMod val="20000"/>
                        <a:lumOff val="80000"/>
                      </a:schemeClr>
                    </a:solidFill>
                  </a:tcPr>
                </a:tc>
                <a:extLst>
                  <a:ext uri="{0D108BD9-81ED-4DB2-BD59-A6C34878D82A}">
                    <a16:rowId xmlns:a16="http://schemas.microsoft.com/office/drawing/2014/main" val="3629417630"/>
                  </a:ext>
                </a:extLst>
              </a:tr>
            </a:tbl>
          </a:graphicData>
        </a:graphic>
      </p:graphicFrame>
      <p:graphicFrame>
        <p:nvGraphicFramePr>
          <p:cNvPr id="9" name="表 6">
            <a:extLst>
              <a:ext uri="{FF2B5EF4-FFF2-40B4-BE49-F238E27FC236}">
                <a16:creationId xmlns:a16="http://schemas.microsoft.com/office/drawing/2014/main" id="{E1D676D4-0EC6-6745-B880-69ABF8A996E6}"/>
              </a:ext>
            </a:extLst>
          </p:cNvPr>
          <p:cNvGraphicFramePr>
            <a:graphicFrameLocks noGrp="1"/>
          </p:cNvGraphicFramePr>
          <p:nvPr>
            <p:extLst>
              <p:ext uri="{D42A27DB-BD31-4B8C-83A1-F6EECF244321}">
                <p14:modId xmlns:p14="http://schemas.microsoft.com/office/powerpoint/2010/main" val="1594547614"/>
              </p:ext>
            </p:extLst>
          </p:nvPr>
        </p:nvGraphicFramePr>
        <p:xfrm>
          <a:off x="6578949" y="1903558"/>
          <a:ext cx="2304256" cy="2225040"/>
        </p:xfrm>
        <a:graphic>
          <a:graphicData uri="http://schemas.openxmlformats.org/drawingml/2006/table">
            <a:tbl>
              <a:tblPr firstRow="1">
                <a:tableStyleId>{5C22544A-7EE6-4342-B048-85BDC9FD1C3A}</a:tableStyleId>
              </a:tblPr>
              <a:tblGrid>
                <a:gridCol w="576064">
                  <a:extLst>
                    <a:ext uri="{9D8B030D-6E8A-4147-A177-3AD203B41FA5}">
                      <a16:colId xmlns:a16="http://schemas.microsoft.com/office/drawing/2014/main" val="28632900"/>
                    </a:ext>
                  </a:extLst>
                </a:gridCol>
                <a:gridCol w="576064">
                  <a:extLst>
                    <a:ext uri="{9D8B030D-6E8A-4147-A177-3AD203B41FA5}">
                      <a16:colId xmlns:a16="http://schemas.microsoft.com/office/drawing/2014/main" val="2836840096"/>
                    </a:ext>
                  </a:extLst>
                </a:gridCol>
                <a:gridCol w="576064">
                  <a:extLst>
                    <a:ext uri="{9D8B030D-6E8A-4147-A177-3AD203B41FA5}">
                      <a16:colId xmlns:a16="http://schemas.microsoft.com/office/drawing/2014/main" val="219162879"/>
                    </a:ext>
                  </a:extLst>
                </a:gridCol>
                <a:gridCol w="576064">
                  <a:extLst>
                    <a:ext uri="{9D8B030D-6E8A-4147-A177-3AD203B41FA5}">
                      <a16:colId xmlns:a16="http://schemas.microsoft.com/office/drawing/2014/main" val="2608263218"/>
                    </a:ext>
                  </a:extLst>
                </a:gridCol>
              </a:tblGrid>
              <a:tr h="370840">
                <a:tc>
                  <a:txBody>
                    <a:bodyPr/>
                    <a:lstStyle/>
                    <a:p>
                      <a:r>
                        <a:rPr kumimoji="1" lang="en-US" altLang="ja-JP" dirty="0"/>
                        <a:t>RL</a:t>
                      </a:r>
                      <a:endParaRPr kumimoji="1" lang="ja-JP" altLang="en-US"/>
                    </a:p>
                  </a:txBody>
                  <a:tcPr/>
                </a:tc>
                <a:tc>
                  <a:txBody>
                    <a:bodyPr/>
                    <a:lstStyle/>
                    <a:p>
                      <a:r>
                        <a:rPr kumimoji="1" lang="en-US" altLang="ja-JP" dirty="0"/>
                        <a:t>L_id</a:t>
                      </a:r>
                      <a:endParaRPr kumimoji="1" lang="ja-JP" altLang="en-US"/>
                    </a:p>
                  </a:txBody>
                  <a:tcPr/>
                </a:tc>
                <a:tc>
                  <a:txBody>
                    <a:bodyPr/>
                    <a:lstStyle/>
                    <a:p>
                      <a:r>
                        <a:rPr kumimoji="1" lang="en-US" altLang="ja-JP" dirty="0"/>
                        <a:t>La</a:t>
                      </a:r>
                      <a:endParaRPr kumimoji="1" lang="ja-JP" altLang="en-US"/>
                    </a:p>
                  </a:txBody>
                  <a:tcPr/>
                </a:tc>
                <a:tc>
                  <a:txBody>
                    <a:bodyPr/>
                    <a:lstStyle/>
                    <a:p>
                      <a:r>
                        <a:rPr kumimoji="1" lang="en-US" altLang="ja-JP" dirty="0"/>
                        <a:t>Lb</a:t>
                      </a:r>
                      <a:endParaRPr kumimoji="1" lang="ja-JP" altLang="en-US"/>
                    </a:p>
                  </a:txBody>
                  <a:tcPr/>
                </a:tc>
                <a:extLst>
                  <a:ext uri="{0D108BD9-81ED-4DB2-BD59-A6C34878D82A}">
                    <a16:rowId xmlns:a16="http://schemas.microsoft.com/office/drawing/2014/main" val="2393987490"/>
                  </a:ext>
                </a:extLst>
              </a:tr>
              <a:tr h="370840">
                <a:tc>
                  <a:txBody>
                    <a:bodyPr/>
                    <a:lstStyle/>
                    <a:p>
                      <a:r>
                        <a:rPr kumimoji="1" lang="en-US" altLang="ja-JP" dirty="0"/>
                        <a:t>H1</a:t>
                      </a:r>
                      <a:endParaRPr kumimoji="1" lang="ja-JP" altLang="en-US"/>
                    </a:p>
                  </a:txBody>
                  <a:tcPr/>
                </a:tc>
                <a:tc>
                  <a:txBody>
                    <a:bodyPr/>
                    <a:lstStyle/>
                    <a:p>
                      <a:r>
                        <a:rPr kumimoji="1" lang="en-US" altLang="ja-JP" dirty="0"/>
                        <a:t>L1</a:t>
                      </a:r>
                      <a:endParaRPr kumimoji="1" lang="ja-JP" altLang="en-US"/>
                    </a:p>
                  </a:txBody>
                  <a:tcPr/>
                </a:tc>
                <a:tc>
                  <a:txBody>
                    <a:bodyPr/>
                    <a:lstStyle/>
                    <a:p>
                      <a:r>
                        <a:rPr kumimoji="1" lang="en-US" altLang="ja-JP" dirty="0"/>
                        <a:t>L1a</a:t>
                      </a:r>
                      <a:endParaRPr kumimoji="1" lang="ja-JP" altLang="en-US"/>
                    </a:p>
                  </a:txBody>
                  <a:tcPr/>
                </a:tc>
                <a:tc>
                  <a:txBody>
                    <a:bodyPr/>
                    <a:lstStyle/>
                    <a:p>
                      <a:r>
                        <a:rPr kumimoji="1" lang="en-US" altLang="ja-JP" dirty="0"/>
                        <a:t>L1b</a:t>
                      </a:r>
                      <a:endParaRPr kumimoji="1" lang="ja-JP" altLang="en-US"/>
                    </a:p>
                  </a:txBody>
                  <a:tcPr/>
                </a:tc>
                <a:extLst>
                  <a:ext uri="{0D108BD9-81ED-4DB2-BD59-A6C34878D82A}">
                    <a16:rowId xmlns:a16="http://schemas.microsoft.com/office/drawing/2014/main" val="3269050991"/>
                  </a:ext>
                </a:extLst>
              </a:tr>
              <a:tr h="370840">
                <a:tc>
                  <a:txBody>
                    <a:bodyPr/>
                    <a:lstStyle/>
                    <a:p>
                      <a:r>
                        <a:rPr kumimoji="1" lang="en-US" altLang="ja-JP" dirty="0"/>
                        <a:t>H1</a:t>
                      </a:r>
                      <a:endParaRPr kumimoji="1" lang="ja-JP" altLang="en-US"/>
                    </a:p>
                  </a:txBody>
                  <a:tcPr/>
                </a:tc>
                <a:tc>
                  <a:txBody>
                    <a:bodyPr/>
                    <a:lstStyle/>
                    <a:p>
                      <a:r>
                        <a:rPr kumimoji="1" lang="en-US" altLang="ja-JP" dirty="0"/>
                        <a:t>L2</a:t>
                      </a:r>
                      <a:endParaRPr kumimoji="1" lang="ja-JP" altLang="en-US"/>
                    </a:p>
                  </a:txBody>
                  <a:tcPr/>
                </a:tc>
                <a:tc>
                  <a:txBody>
                    <a:bodyPr/>
                    <a:lstStyle/>
                    <a:p>
                      <a:r>
                        <a:rPr kumimoji="1" lang="en-US" altLang="ja-JP" dirty="0"/>
                        <a:t>L2a</a:t>
                      </a:r>
                      <a:endParaRPr kumimoji="1" lang="ja-JP" altLang="en-US"/>
                    </a:p>
                  </a:txBody>
                  <a:tcPr/>
                </a:tc>
                <a:tc>
                  <a:txBody>
                    <a:bodyPr/>
                    <a:lstStyle/>
                    <a:p>
                      <a:r>
                        <a:rPr kumimoji="1" lang="en-US" altLang="ja-JP" dirty="0"/>
                        <a:t>L2b</a:t>
                      </a:r>
                      <a:endParaRPr kumimoji="1" lang="ja-JP" altLang="en-US"/>
                    </a:p>
                  </a:txBody>
                  <a:tcPr/>
                </a:tc>
                <a:extLst>
                  <a:ext uri="{0D108BD9-81ED-4DB2-BD59-A6C34878D82A}">
                    <a16:rowId xmlns:a16="http://schemas.microsoft.com/office/drawing/2014/main" val="3629417630"/>
                  </a:ext>
                </a:extLst>
              </a:tr>
              <a:tr h="370840">
                <a:tc>
                  <a:txBody>
                    <a:bodyPr/>
                    <a:lstStyle/>
                    <a:p>
                      <a:r>
                        <a:rPr kumimoji="1" lang="en-US" altLang="ja-JP" dirty="0"/>
                        <a:t>H2</a:t>
                      </a:r>
                      <a:endParaRPr kumimoji="1" lang="ja-JP" altLang="en-US"/>
                    </a:p>
                  </a:txBody>
                  <a:tcPr>
                    <a:solidFill>
                      <a:schemeClr val="tx2">
                        <a:lumMod val="20000"/>
                        <a:lumOff val="80000"/>
                      </a:schemeClr>
                    </a:solidFill>
                  </a:tcPr>
                </a:tc>
                <a:tc>
                  <a:txBody>
                    <a:bodyPr/>
                    <a:lstStyle/>
                    <a:p>
                      <a:r>
                        <a:rPr kumimoji="1" lang="en-US" altLang="ja-JP" dirty="0"/>
                        <a:t>L3</a:t>
                      </a:r>
                      <a:endParaRPr kumimoji="1" lang="ja-JP" altLang="en-US"/>
                    </a:p>
                  </a:txBody>
                  <a:tcPr>
                    <a:solidFill>
                      <a:schemeClr val="tx2">
                        <a:lumMod val="20000"/>
                        <a:lumOff val="80000"/>
                      </a:schemeClr>
                    </a:solidFill>
                  </a:tcPr>
                </a:tc>
                <a:tc>
                  <a:txBody>
                    <a:bodyPr/>
                    <a:lstStyle/>
                    <a:p>
                      <a:r>
                        <a:rPr kumimoji="1" lang="en-US" altLang="ja-JP" dirty="0"/>
                        <a:t>L3a</a:t>
                      </a:r>
                      <a:endParaRPr kumimoji="1" lang="ja-JP" altLang="en-US"/>
                    </a:p>
                  </a:txBody>
                  <a:tcPr>
                    <a:solidFill>
                      <a:schemeClr val="tx2">
                        <a:lumMod val="20000"/>
                        <a:lumOff val="80000"/>
                      </a:schemeClr>
                    </a:solidFill>
                  </a:tcPr>
                </a:tc>
                <a:tc>
                  <a:txBody>
                    <a:bodyPr/>
                    <a:lstStyle/>
                    <a:p>
                      <a:r>
                        <a:rPr kumimoji="1" lang="en-US" altLang="ja-JP" dirty="0"/>
                        <a:t>L3b</a:t>
                      </a:r>
                      <a:endParaRPr kumimoji="1" lang="ja-JP" altLang="en-US"/>
                    </a:p>
                  </a:txBody>
                  <a:tcPr>
                    <a:solidFill>
                      <a:schemeClr val="tx2">
                        <a:lumMod val="20000"/>
                        <a:lumOff val="80000"/>
                      </a:schemeClr>
                    </a:solidFill>
                  </a:tcPr>
                </a:tc>
                <a:extLst>
                  <a:ext uri="{0D108BD9-81ED-4DB2-BD59-A6C34878D82A}">
                    <a16:rowId xmlns:a16="http://schemas.microsoft.com/office/drawing/2014/main" val="1636259362"/>
                  </a:ext>
                </a:extLst>
              </a:tr>
              <a:tr h="370840">
                <a:tc>
                  <a:txBody>
                    <a:bodyPr/>
                    <a:lstStyle/>
                    <a:p>
                      <a:r>
                        <a:rPr kumimoji="1" lang="en-US" altLang="ja-JP" dirty="0"/>
                        <a:t>H2</a:t>
                      </a:r>
                      <a:endParaRPr kumimoji="1" lang="ja-JP" altLang="en-US"/>
                    </a:p>
                  </a:txBody>
                  <a:tcPr>
                    <a:solidFill>
                      <a:schemeClr val="tx2">
                        <a:lumMod val="20000"/>
                        <a:lumOff val="80000"/>
                      </a:schemeClr>
                    </a:solidFill>
                  </a:tcPr>
                </a:tc>
                <a:tc>
                  <a:txBody>
                    <a:bodyPr/>
                    <a:lstStyle/>
                    <a:p>
                      <a:r>
                        <a:rPr kumimoji="1" lang="en-US" altLang="ja-JP" dirty="0"/>
                        <a:t>L4</a:t>
                      </a:r>
                      <a:endParaRPr kumimoji="1" lang="ja-JP" altLang="en-US"/>
                    </a:p>
                  </a:txBody>
                  <a:tcPr>
                    <a:solidFill>
                      <a:schemeClr val="tx2">
                        <a:lumMod val="20000"/>
                        <a:lumOff val="80000"/>
                      </a:schemeClr>
                    </a:solidFill>
                  </a:tcPr>
                </a:tc>
                <a:tc>
                  <a:txBody>
                    <a:bodyPr/>
                    <a:lstStyle/>
                    <a:p>
                      <a:r>
                        <a:rPr kumimoji="1" lang="en-US" altLang="ja-JP" dirty="0"/>
                        <a:t>L4a</a:t>
                      </a:r>
                      <a:endParaRPr kumimoji="1" lang="ja-JP" altLang="en-US"/>
                    </a:p>
                  </a:txBody>
                  <a:tcPr>
                    <a:solidFill>
                      <a:schemeClr val="tx2">
                        <a:lumMod val="20000"/>
                        <a:lumOff val="80000"/>
                      </a:schemeClr>
                    </a:solidFill>
                  </a:tcPr>
                </a:tc>
                <a:tc>
                  <a:txBody>
                    <a:bodyPr/>
                    <a:lstStyle/>
                    <a:p>
                      <a:r>
                        <a:rPr kumimoji="1" lang="en-US" altLang="ja-JP" dirty="0"/>
                        <a:t>L4b</a:t>
                      </a:r>
                      <a:endParaRPr kumimoji="1" lang="ja-JP" altLang="en-US"/>
                    </a:p>
                  </a:txBody>
                  <a:tcPr>
                    <a:solidFill>
                      <a:schemeClr val="tx2">
                        <a:lumMod val="20000"/>
                        <a:lumOff val="80000"/>
                      </a:schemeClr>
                    </a:solidFill>
                  </a:tcPr>
                </a:tc>
                <a:extLst>
                  <a:ext uri="{0D108BD9-81ED-4DB2-BD59-A6C34878D82A}">
                    <a16:rowId xmlns:a16="http://schemas.microsoft.com/office/drawing/2014/main" val="3056046263"/>
                  </a:ext>
                </a:extLst>
              </a:tr>
              <a:tr h="370840">
                <a:tc>
                  <a:txBody>
                    <a:bodyPr/>
                    <a:lstStyle/>
                    <a:p>
                      <a:r>
                        <a:rPr kumimoji="1" lang="en-US" altLang="ja-JP" dirty="0"/>
                        <a:t>H2</a:t>
                      </a:r>
                      <a:endParaRPr kumimoji="1" lang="ja-JP" altLang="en-US"/>
                    </a:p>
                  </a:txBody>
                  <a:tcPr>
                    <a:solidFill>
                      <a:schemeClr val="tx2">
                        <a:lumMod val="20000"/>
                        <a:lumOff val="80000"/>
                      </a:schemeClr>
                    </a:solidFill>
                  </a:tcPr>
                </a:tc>
                <a:tc>
                  <a:txBody>
                    <a:bodyPr/>
                    <a:lstStyle/>
                    <a:p>
                      <a:r>
                        <a:rPr kumimoji="1" lang="en-US" altLang="ja-JP" dirty="0"/>
                        <a:t>L5</a:t>
                      </a:r>
                      <a:endParaRPr kumimoji="1" lang="ja-JP" altLang="en-US"/>
                    </a:p>
                  </a:txBody>
                  <a:tcPr>
                    <a:solidFill>
                      <a:schemeClr val="tx2">
                        <a:lumMod val="20000"/>
                        <a:lumOff val="80000"/>
                      </a:schemeClr>
                    </a:solidFill>
                  </a:tcPr>
                </a:tc>
                <a:tc>
                  <a:txBody>
                    <a:bodyPr/>
                    <a:lstStyle/>
                    <a:p>
                      <a:r>
                        <a:rPr kumimoji="1" lang="en-US" altLang="ja-JP" dirty="0"/>
                        <a:t>L5a</a:t>
                      </a:r>
                      <a:endParaRPr kumimoji="1" lang="ja-JP" altLang="en-US"/>
                    </a:p>
                  </a:txBody>
                  <a:tcPr>
                    <a:solidFill>
                      <a:schemeClr val="tx2">
                        <a:lumMod val="20000"/>
                        <a:lumOff val="80000"/>
                      </a:schemeClr>
                    </a:solidFill>
                  </a:tcPr>
                </a:tc>
                <a:tc>
                  <a:txBody>
                    <a:bodyPr/>
                    <a:lstStyle/>
                    <a:p>
                      <a:r>
                        <a:rPr kumimoji="1" lang="en-US" altLang="ja-JP" dirty="0"/>
                        <a:t>L5b</a:t>
                      </a:r>
                      <a:endParaRPr kumimoji="1" lang="ja-JP" altLang="en-US"/>
                    </a:p>
                  </a:txBody>
                  <a:tcPr>
                    <a:solidFill>
                      <a:schemeClr val="tx2">
                        <a:lumMod val="20000"/>
                        <a:lumOff val="80000"/>
                      </a:schemeClr>
                    </a:solidFill>
                  </a:tcPr>
                </a:tc>
                <a:extLst>
                  <a:ext uri="{0D108BD9-81ED-4DB2-BD59-A6C34878D82A}">
                    <a16:rowId xmlns:a16="http://schemas.microsoft.com/office/drawing/2014/main" val="2721060643"/>
                  </a:ext>
                </a:extLst>
              </a:tr>
            </a:tbl>
          </a:graphicData>
        </a:graphic>
      </p:graphicFrame>
      <p:sp>
        <p:nvSpPr>
          <p:cNvPr id="10" name="テキスト ボックス 9">
            <a:extLst>
              <a:ext uri="{FF2B5EF4-FFF2-40B4-BE49-F238E27FC236}">
                <a16:creationId xmlns:a16="http://schemas.microsoft.com/office/drawing/2014/main" id="{8FB17BD7-2B59-A54B-8038-4D2B25D912A6}"/>
              </a:ext>
            </a:extLst>
          </p:cNvPr>
          <p:cNvSpPr txBox="1"/>
          <p:nvPr/>
        </p:nvSpPr>
        <p:spPr>
          <a:xfrm>
            <a:off x="1350147" y="908720"/>
            <a:ext cx="1374928" cy="400110"/>
          </a:xfrm>
          <a:prstGeom prst="rect">
            <a:avLst/>
          </a:prstGeom>
          <a:noFill/>
        </p:spPr>
        <p:txBody>
          <a:bodyPr wrap="none" rtlCol="0">
            <a:spAutoFit/>
          </a:bodyPr>
          <a:lstStyle/>
          <a:p>
            <a:r>
              <a:rPr kumimoji="1" lang="en-US" altLang="ja-JP" sz="2000" dirty="0"/>
              <a:t>Association</a:t>
            </a:r>
            <a:endParaRPr kumimoji="1" lang="ja-JP" altLang="en-US" sz="2000"/>
          </a:p>
        </p:txBody>
      </p:sp>
      <p:sp>
        <p:nvSpPr>
          <p:cNvPr id="11" name="テキスト ボックス 10">
            <a:extLst>
              <a:ext uri="{FF2B5EF4-FFF2-40B4-BE49-F238E27FC236}">
                <a16:creationId xmlns:a16="http://schemas.microsoft.com/office/drawing/2014/main" id="{6F4F91D9-7542-3141-A5DD-F6D84758E257}"/>
              </a:ext>
            </a:extLst>
          </p:cNvPr>
          <p:cNvSpPr txBox="1"/>
          <p:nvPr/>
        </p:nvSpPr>
        <p:spPr>
          <a:xfrm>
            <a:off x="5673555" y="908720"/>
            <a:ext cx="1043427" cy="400110"/>
          </a:xfrm>
          <a:prstGeom prst="rect">
            <a:avLst/>
          </a:prstGeom>
          <a:noFill/>
        </p:spPr>
        <p:txBody>
          <a:bodyPr wrap="none" rtlCol="0">
            <a:spAutoFit/>
          </a:bodyPr>
          <a:lstStyle/>
          <a:p>
            <a:r>
              <a:rPr kumimoji="1" lang="en-US" altLang="ja-JP" sz="2000" dirty="0"/>
              <a:t>Relation</a:t>
            </a:r>
            <a:endParaRPr kumimoji="1" lang="ja-JP" altLang="en-US" sz="2000"/>
          </a:p>
        </p:txBody>
      </p:sp>
      <p:sp>
        <p:nvSpPr>
          <p:cNvPr id="12" name="テキスト ボックス 11">
            <a:extLst>
              <a:ext uri="{FF2B5EF4-FFF2-40B4-BE49-F238E27FC236}">
                <a16:creationId xmlns:a16="http://schemas.microsoft.com/office/drawing/2014/main" id="{E5D07910-8133-AC44-8997-0A41291DA0CC}"/>
              </a:ext>
            </a:extLst>
          </p:cNvPr>
          <p:cNvSpPr txBox="1"/>
          <p:nvPr/>
        </p:nvSpPr>
        <p:spPr>
          <a:xfrm>
            <a:off x="623455" y="4711870"/>
            <a:ext cx="872355" cy="369332"/>
          </a:xfrm>
          <a:prstGeom prst="rect">
            <a:avLst/>
          </a:prstGeom>
          <a:noFill/>
        </p:spPr>
        <p:txBody>
          <a:bodyPr wrap="none" rtlCol="0">
            <a:spAutoFit/>
          </a:bodyPr>
          <a:lstStyle/>
          <a:p>
            <a:r>
              <a:rPr kumimoji="1" lang="en-US" altLang="ja-JP" dirty="0"/>
              <a:t>Header</a:t>
            </a:r>
            <a:endParaRPr kumimoji="1" lang="ja-JP" altLang="en-US"/>
          </a:p>
        </p:txBody>
      </p:sp>
      <p:sp>
        <p:nvSpPr>
          <p:cNvPr id="13" name="テキスト ボックス 12">
            <a:extLst>
              <a:ext uri="{FF2B5EF4-FFF2-40B4-BE49-F238E27FC236}">
                <a16:creationId xmlns:a16="http://schemas.microsoft.com/office/drawing/2014/main" id="{A3601928-BABE-4140-9A25-3D795DD4E694}"/>
              </a:ext>
            </a:extLst>
          </p:cNvPr>
          <p:cNvSpPr txBox="1"/>
          <p:nvPr/>
        </p:nvSpPr>
        <p:spPr>
          <a:xfrm>
            <a:off x="4423854" y="4711870"/>
            <a:ext cx="872355" cy="369332"/>
          </a:xfrm>
          <a:prstGeom prst="rect">
            <a:avLst/>
          </a:prstGeom>
          <a:noFill/>
        </p:spPr>
        <p:txBody>
          <a:bodyPr wrap="none" rtlCol="0">
            <a:spAutoFit/>
          </a:bodyPr>
          <a:lstStyle/>
          <a:p>
            <a:r>
              <a:rPr kumimoji="1" lang="en-US" altLang="ja-JP" dirty="0"/>
              <a:t>Header</a:t>
            </a:r>
            <a:endParaRPr kumimoji="1" lang="ja-JP" altLang="en-US"/>
          </a:p>
        </p:txBody>
      </p:sp>
      <p:sp>
        <p:nvSpPr>
          <p:cNvPr id="14" name="テキスト ボックス 13">
            <a:extLst>
              <a:ext uri="{FF2B5EF4-FFF2-40B4-BE49-F238E27FC236}">
                <a16:creationId xmlns:a16="http://schemas.microsoft.com/office/drawing/2014/main" id="{BF5B3A83-D13C-AF4D-8BE9-3D8D55AC9AB2}"/>
              </a:ext>
            </a:extLst>
          </p:cNvPr>
          <p:cNvSpPr txBox="1"/>
          <p:nvPr/>
        </p:nvSpPr>
        <p:spPr>
          <a:xfrm>
            <a:off x="2375361" y="4711870"/>
            <a:ext cx="1052596" cy="369332"/>
          </a:xfrm>
          <a:prstGeom prst="rect">
            <a:avLst/>
          </a:prstGeom>
          <a:noFill/>
        </p:spPr>
        <p:txBody>
          <a:bodyPr wrap="none" rtlCol="0">
            <a:spAutoFit/>
          </a:bodyPr>
          <a:lstStyle/>
          <a:p>
            <a:r>
              <a:rPr kumimoji="1" lang="en-US" altLang="ja-JP" dirty="0"/>
              <a:t>Line item</a:t>
            </a:r>
            <a:endParaRPr kumimoji="1" lang="ja-JP" altLang="en-US"/>
          </a:p>
        </p:txBody>
      </p:sp>
      <p:sp>
        <p:nvSpPr>
          <p:cNvPr id="15" name="テキスト ボックス 14">
            <a:extLst>
              <a:ext uri="{FF2B5EF4-FFF2-40B4-BE49-F238E27FC236}">
                <a16:creationId xmlns:a16="http://schemas.microsoft.com/office/drawing/2014/main" id="{9E45484B-859F-C748-88DD-C7B39F54BF20}"/>
              </a:ext>
            </a:extLst>
          </p:cNvPr>
          <p:cNvSpPr txBox="1"/>
          <p:nvPr/>
        </p:nvSpPr>
        <p:spPr>
          <a:xfrm>
            <a:off x="7204779" y="4711870"/>
            <a:ext cx="1052596" cy="369332"/>
          </a:xfrm>
          <a:prstGeom prst="rect">
            <a:avLst/>
          </a:prstGeom>
          <a:noFill/>
        </p:spPr>
        <p:txBody>
          <a:bodyPr wrap="none" rtlCol="0">
            <a:spAutoFit/>
          </a:bodyPr>
          <a:lstStyle/>
          <a:p>
            <a:r>
              <a:rPr kumimoji="1" lang="en-US" altLang="ja-JP" dirty="0"/>
              <a:t>Line item</a:t>
            </a:r>
            <a:endParaRPr kumimoji="1" lang="ja-JP" altLang="en-US"/>
          </a:p>
        </p:txBody>
      </p:sp>
      <p:cxnSp>
        <p:nvCxnSpPr>
          <p:cNvPr id="17" name="直線矢印コネクタ 16">
            <a:extLst>
              <a:ext uri="{FF2B5EF4-FFF2-40B4-BE49-F238E27FC236}">
                <a16:creationId xmlns:a16="http://schemas.microsoft.com/office/drawing/2014/main" id="{A8AA6726-6318-1947-AFF1-F25AE9FB0661}"/>
              </a:ext>
            </a:extLst>
          </p:cNvPr>
          <p:cNvCxnSpPr>
            <a:cxnSpLocks/>
          </p:cNvCxnSpPr>
          <p:nvPr/>
        </p:nvCxnSpPr>
        <p:spPr>
          <a:xfrm flipH="1">
            <a:off x="5724128" y="3234827"/>
            <a:ext cx="854821" cy="196220"/>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7D3A4C7-8353-9E45-9B53-5F155C5558A1}"/>
              </a:ext>
            </a:extLst>
          </p:cNvPr>
          <p:cNvCxnSpPr>
            <a:cxnSpLocks/>
            <a:endCxn id="6" idx="3"/>
          </p:cNvCxnSpPr>
          <p:nvPr/>
        </p:nvCxnSpPr>
        <p:spPr>
          <a:xfrm flipH="1">
            <a:off x="5724128" y="2874787"/>
            <a:ext cx="884610" cy="200703"/>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2690271C-965A-EE41-AD86-E1245C032270}"/>
              </a:ext>
            </a:extLst>
          </p:cNvPr>
          <p:cNvCxnSpPr>
            <a:cxnSpLocks/>
            <a:endCxn id="6" idx="3"/>
          </p:cNvCxnSpPr>
          <p:nvPr/>
        </p:nvCxnSpPr>
        <p:spPr>
          <a:xfrm flipH="1">
            <a:off x="5724128" y="2444341"/>
            <a:ext cx="884610" cy="631149"/>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75D0D7A-F359-F04F-A6BE-AF926BE4C990}"/>
              </a:ext>
            </a:extLst>
          </p:cNvPr>
          <p:cNvCxnSpPr>
            <a:cxnSpLocks/>
          </p:cNvCxnSpPr>
          <p:nvPr/>
        </p:nvCxnSpPr>
        <p:spPr>
          <a:xfrm flipH="1" flipV="1">
            <a:off x="5724128" y="3482689"/>
            <a:ext cx="884611" cy="112178"/>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6A67C391-A370-564F-85E9-0B1B1536B1DF}"/>
              </a:ext>
            </a:extLst>
          </p:cNvPr>
          <p:cNvCxnSpPr>
            <a:cxnSpLocks/>
          </p:cNvCxnSpPr>
          <p:nvPr/>
        </p:nvCxnSpPr>
        <p:spPr>
          <a:xfrm flipH="1" flipV="1">
            <a:off x="5724129" y="3535129"/>
            <a:ext cx="884609" cy="430446"/>
          </a:xfrm>
          <a:prstGeom prst="straightConnector1">
            <a:avLst/>
          </a:prstGeom>
          <a:ln w="19050">
            <a:solidFill>
              <a:schemeClr val="tx1">
                <a:lumMod val="50000"/>
                <a:lumOff val="50000"/>
              </a:schemeClr>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E534AA2C-C0AA-6248-A203-F6BB93A35EBD}"/>
              </a:ext>
            </a:extLst>
          </p:cNvPr>
          <p:cNvSpPr txBox="1"/>
          <p:nvPr/>
        </p:nvSpPr>
        <p:spPr>
          <a:xfrm>
            <a:off x="1109248" y="5435932"/>
            <a:ext cx="1733551" cy="400110"/>
          </a:xfrm>
          <a:prstGeom prst="rect">
            <a:avLst/>
          </a:prstGeom>
          <a:noFill/>
        </p:spPr>
        <p:txBody>
          <a:bodyPr wrap="none" rtlCol="0">
            <a:spAutoFit/>
          </a:bodyPr>
          <a:lstStyle/>
          <a:p>
            <a:r>
              <a:rPr kumimoji="1" lang="en-US" altLang="ja-JP" sz="2000" dirty="0"/>
              <a:t>Single instance</a:t>
            </a:r>
            <a:endParaRPr kumimoji="1" lang="ja-JP" altLang="en-US" sz="2000"/>
          </a:p>
        </p:txBody>
      </p:sp>
      <p:sp>
        <p:nvSpPr>
          <p:cNvPr id="37" name="テキスト ボックス 36">
            <a:extLst>
              <a:ext uri="{FF2B5EF4-FFF2-40B4-BE49-F238E27FC236}">
                <a16:creationId xmlns:a16="http://schemas.microsoft.com/office/drawing/2014/main" id="{AD42E9C6-46E2-1E44-9546-A95E49A4E1A1}"/>
              </a:ext>
            </a:extLst>
          </p:cNvPr>
          <p:cNvSpPr txBox="1"/>
          <p:nvPr/>
        </p:nvSpPr>
        <p:spPr>
          <a:xfrm>
            <a:off x="5329807" y="5435932"/>
            <a:ext cx="1643463" cy="400110"/>
          </a:xfrm>
          <a:prstGeom prst="rect">
            <a:avLst/>
          </a:prstGeom>
          <a:noFill/>
        </p:spPr>
        <p:txBody>
          <a:bodyPr wrap="none" rtlCol="0">
            <a:spAutoFit/>
          </a:bodyPr>
          <a:lstStyle/>
          <a:p>
            <a:r>
              <a:rPr lang="en-US" altLang="ja-JP" sz="2000" dirty="0"/>
              <a:t>Two</a:t>
            </a:r>
            <a:r>
              <a:rPr kumimoji="1" lang="en-US" altLang="ja-JP" sz="2000" dirty="0"/>
              <a:t> instances</a:t>
            </a:r>
            <a:endParaRPr kumimoji="1" lang="ja-JP" altLang="en-US" sz="2000"/>
          </a:p>
        </p:txBody>
      </p:sp>
      <p:cxnSp>
        <p:nvCxnSpPr>
          <p:cNvPr id="38" name="直線矢印コネクタ 37">
            <a:extLst>
              <a:ext uri="{FF2B5EF4-FFF2-40B4-BE49-F238E27FC236}">
                <a16:creationId xmlns:a16="http://schemas.microsoft.com/office/drawing/2014/main" id="{B6D31E7A-1883-3347-BBD0-5DAF136DDE8F}"/>
              </a:ext>
            </a:extLst>
          </p:cNvPr>
          <p:cNvCxnSpPr>
            <a:cxnSpLocks/>
          </p:cNvCxnSpPr>
          <p:nvPr/>
        </p:nvCxnSpPr>
        <p:spPr>
          <a:xfrm flipH="1" flipV="1">
            <a:off x="3851920" y="923330"/>
            <a:ext cx="48962" cy="5241974"/>
          </a:xfrm>
          <a:prstGeom prst="straightConnector1">
            <a:avLst/>
          </a:prstGeom>
          <a:ln w="19050">
            <a:solidFill>
              <a:schemeClr val="tx1">
                <a:lumMod val="50000"/>
                <a:lumOff val="50000"/>
              </a:schemeClr>
            </a:solidFill>
            <a:prstDash val="dash"/>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B02BB-4A99-5A45-A853-2DF5F6A6F79B}"/>
              </a:ext>
            </a:extLst>
          </p:cNvPr>
          <p:cNvSpPr>
            <a:spLocks noGrp="1"/>
          </p:cNvSpPr>
          <p:nvPr>
            <p:ph type="title"/>
          </p:nvPr>
        </p:nvSpPr>
        <p:spPr>
          <a:xfrm>
            <a:off x="899592" y="58614"/>
            <a:ext cx="7344816" cy="562074"/>
          </a:xfrm>
        </p:spPr>
        <p:txBody>
          <a:bodyPr/>
          <a:lstStyle/>
          <a:p>
            <a:r>
              <a:rPr lang="en-US" altLang="ja-JP" b="1" dirty="0"/>
              <a:t>Standing on the shoulders of giants</a:t>
            </a:r>
            <a:r>
              <a:rPr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629EF152-955F-5D40-A0C1-A4E2C83907DB}"/>
              </a:ext>
            </a:extLst>
          </p:cNvPr>
          <p:cNvSpPr>
            <a:spLocks noGrp="1"/>
          </p:cNvSpPr>
          <p:nvPr>
            <p:ph idx="1"/>
          </p:nvPr>
        </p:nvSpPr>
        <p:spPr/>
        <p:txBody>
          <a:bodyPr/>
          <a:lstStyle/>
          <a:p>
            <a:r>
              <a:rPr lang="en-US" altLang="ja-JP" dirty="0"/>
              <a:t>Semantic modeling is defined based on following standards:  </a:t>
            </a:r>
            <a:endParaRPr lang="ja-JP" altLang="ja-JP" dirty="0"/>
          </a:p>
          <a:p>
            <a:r>
              <a:rPr lang="en-US" altLang="ja-JP" dirty="0"/>
              <a:t>a) CCS defined in ISO 15000-5 Electronic Business Extensible Markup Language (ebXML) -- Part 5: Core Components Specification (CCS);</a:t>
            </a:r>
            <a:endParaRPr lang="ja-JP" altLang="ja-JP" dirty="0"/>
          </a:p>
          <a:p>
            <a:r>
              <a:rPr lang="en-US" altLang="ja-JP" dirty="0"/>
              <a:t>b) Business rule definition for Core Invoice Usage Specification (CIUS) in EN 16931-1 Electronic Invoicing - Semantic data model of the core elements of an electronic invoice; and</a:t>
            </a:r>
            <a:endParaRPr lang="ja-JP" altLang="ja-JP" dirty="0"/>
          </a:p>
          <a:p>
            <a:r>
              <a:rPr lang="en-US" altLang="ja-JP" dirty="0"/>
              <a:t>c) Extensible Business Reporting Language (XBRL) 2.1.</a:t>
            </a:r>
            <a:endParaRPr lang="ja-JP" altLang="ja-JP" dirty="0"/>
          </a:p>
          <a:p>
            <a:r>
              <a:rPr lang="en-US" altLang="ja-JP" dirty="0"/>
              <a:t>Business rules can be validated using formula linkbase defined in taxonomy. We are standing on the shoulders of giants and defining new standards for new business domains for auditing.</a:t>
            </a:r>
            <a:endParaRPr lang="ja-JP" altLang="ja-JP" dirty="0"/>
          </a:p>
          <a:p>
            <a:r>
              <a:rPr lang="en-US" altLang="ja-JP" dirty="0"/>
              <a:t>NOTE	Wikipedia says that it is a metaphor of </a:t>
            </a:r>
            <a:r>
              <a:rPr lang="fr-FR" altLang="ja-JP" dirty="0"/>
              <a:t>dwarfs</a:t>
            </a:r>
            <a:r>
              <a:rPr lang="en-US" altLang="ja-JP" dirty="0"/>
              <a:t> </a:t>
            </a:r>
            <a:r>
              <a:rPr lang="en-US" altLang="ja-JP" b="1" dirty="0"/>
              <a:t>standing on the shoulders of giants</a:t>
            </a:r>
            <a:r>
              <a:rPr lang="en-US" altLang="ja-JP" dirty="0"/>
              <a:t> (</a:t>
            </a:r>
            <a:r>
              <a:rPr lang="fr-FR" altLang="ja-JP" dirty="0"/>
              <a:t>Latin</a:t>
            </a:r>
            <a:r>
              <a:rPr lang="en-US" altLang="ja-JP" dirty="0"/>
              <a:t>: nanos gigantium humeris insidentes) and expresses the meaning of "discovering truth by building on previous discoveries". This concept has been traced to the 12th century, attributed to </a:t>
            </a:r>
            <a:r>
              <a:rPr lang="fr-FR" altLang="ja-JP" dirty="0"/>
              <a:t>Bernard of Chartres</a:t>
            </a:r>
            <a:r>
              <a:rPr lang="en-US" altLang="ja-JP" dirty="0"/>
              <a:t>. Its most familiar expression in English is by </a:t>
            </a:r>
            <a:r>
              <a:rPr lang="fr-FR" altLang="ja-JP" dirty="0"/>
              <a:t>Isaac Newton</a:t>
            </a:r>
            <a:r>
              <a:rPr lang="en-US" altLang="ja-JP" dirty="0"/>
              <a:t> in 1675: </a:t>
            </a:r>
            <a:r>
              <a:rPr lang="en-US" altLang="ja-JP" b="1" dirty="0"/>
              <a:t>"If I have seen further, it is by standing on the shoulders of Giants.</a:t>
            </a:r>
            <a:r>
              <a:rPr lang="en-US" altLang="ja-JP" dirty="0"/>
              <a:t>"</a:t>
            </a:r>
            <a:endParaRPr lang="ja-JP" altLang="ja-JP" dirty="0"/>
          </a:p>
          <a:p>
            <a:endParaRPr kumimoji="1" lang="ja-JP" altLang="en-US" dirty="0"/>
          </a:p>
        </p:txBody>
      </p:sp>
      <p:sp>
        <p:nvSpPr>
          <p:cNvPr id="4" name="正方形/長方形 3">
            <a:extLst>
              <a:ext uri="{FF2B5EF4-FFF2-40B4-BE49-F238E27FC236}">
                <a16:creationId xmlns:a16="http://schemas.microsoft.com/office/drawing/2014/main" id="{836081E8-7BF1-A945-992E-8B795F5F947F}"/>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41077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079DC997-F493-1C4E-9879-1DAE51962D84}"/>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CFB204D0-E48F-425D-A1BF-ED4414DF935E}"/>
              </a:ext>
            </a:extLst>
          </p:cNvPr>
          <p:cNvSpPr>
            <a:spLocks noGrp="1"/>
          </p:cNvSpPr>
          <p:nvPr>
            <p:ph type="title"/>
          </p:nvPr>
        </p:nvSpPr>
        <p:spPr>
          <a:xfrm>
            <a:off x="683568" y="0"/>
            <a:ext cx="7776864" cy="708360"/>
          </a:xfrm>
        </p:spPr>
        <p:txBody>
          <a:bodyPr/>
          <a:lstStyle/>
          <a:p>
            <a:r>
              <a:rPr kumimoji="1" lang="en-US" altLang="ja-JP" dirty="0"/>
              <a:t>Trade Transaction </a:t>
            </a:r>
            <a:r>
              <a:rPr lang="en-US" altLang="ja-JP" dirty="0"/>
              <a:t>/ Trade Line Item</a:t>
            </a:r>
            <a:br>
              <a:rPr lang="en-US" altLang="ja-JP" dirty="0"/>
            </a:br>
            <a:r>
              <a:rPr lang="en-US" altLang="ja-JP" sz="2000" dirty="0"/>
              <a:t>Only some elements are listed </a:t>
            </a:r>
            <a:endParaRPr lang="ja-JP" altLang="en-US" dirty="0"/>
          </a:p>
        </p:txBody>
      </p:sp>
      <p:graphicFrame>
        <p:nvGraphicFramePr>
          <p:cNvPr id="4" name="Table 3">
            <a:extLst>
              <a:ext uri="{FF2B5EF4-FFF2-40B4-BE49-F238E27FC236}">
                <a16:creationId xmlns:a16="http://schemas.microsoft.com/office/drawing/2014/main" id="{4BDF5A15-0215-40CF-939E-37853ACA624C}"/>
              </a:ext>
            </a:extLst>
          </p:cNvPr>
          <p:cNvGraphicFramePr>
            <a:graphicFrameLocks noGrp="1"/>
          </p:cNvGraphicFramePr>
          <p:nvPr>
            <p:extLst>
              <p:ext uri="{D42A27DB-BD31-4B8C-83A1-F6EECF244321}">
                <p14:modId xmlns:p14="http://schemas.microsoft.com/office/powerpoint/2010/main" val="1397945594"/>
              </p:ext>
            </p:extLst>
          </p:nvPr>
        </p:nvGraphicFramePr>
        <p:xfrm>
          <a:off x="179512" y="692696"/>
          <a:ext cx="4320480" cy="4389120"/>
        </p:xfrm>
        <a:graphic>
          <a:graphicData uri="http://schemas.openxmlformats.org/drawingml/2006/table">
            <a:tbl>
              <a:tblPr firstRow="1" firstCol="1" bandRow="1">
                <a:tableStyleId>{5C22544A-7EE6-4342-B048-85BDC9FD1C3A}</a:tableStyleId>
              </a:tblPr>
              <a:tblGrid>
                <a:gridCol w="288032">
                  <a:extLst>
                    <a:ext uri="{9D8B030D-6E8A-4147-A177-3AD203B41FA5}">
                      <a16:colId xmlns:a16="http://schemas.microsoft.com/office/drawing/2014/main" val="924915173"/>
                    </a:ext>
                  </a:extLst>
                </a:gridCol>
                <a:gridCol w="432048">
                  <a:extLst>
                    <a:ext uri="{9D8B030D-6E8A-4147-A177-3AD203B41FA5}">
                      <a16:colId xmlns:a16="http://schemas.microsoft.com/office/drawing/2014/main" val="4223312670"/>
                    </a:ext>
                  </a:extLst>
                </a:gridCol>
                <a:gridCol w="864096">
                  <a:extLst>
                    <a:ext uri="{9D8B030D-6E8A-4147-A177-3AD203B41FA5}">
                      <a16:colId xmlns:a16="http://schemas.microsoft.com/office/drawing/2014/main" val="3181622289"/>
                    </a:ext>
                  </a:extLst>
                </a:gridCol>
                <a:gridCol w="1395466">
                  <a:extLst>
                    <a:ext uri="{9D8B030D-6E8A-4147-A177-3AD203B41FA5}">
                      <a16:colId xmlns:a16="http://schemas.microsoft.com/office/drawing/2014/main" val="1973023147"/>
                    </a:ext>
                  </a:extLst>
                </a:gridCol>
                <a:gridCol w="1340838">
                  <a:extLst>
                    <a:ext uri="{9D8B030D-6E8A-4147-A177-3AD203B41FA5}">
                      <a16:colId xmlns:a16="http://schemas.microsoft.com/office/drawing/2014/main" val="2805450687"/>
                    </a:ext>
                  </a:extLst>
                </a:gridCol>
              </a:tblGrid>
              <a:tr h="139515">
                <a:tc>
                  <a:txBody>
                    <a:bodyPr/>
                    <a:lstStyle/>
                    <a:p>
                      <a:pPr algn="ctr">
                        <a:lnSpc>
                          <a:spcPct val="100000"/>
                        </a:lnSpc>
                        <a:spcBef>
                          <a:spcPts val="600"/>
                        </a:spcBef>
                        <a:spcAft>
                          <a:spcPts val="600"/>
                        </a:spcAft>
                      </a:pPr>
                      <a:r>
                        <a:rPr lang="en-US" sz="1200" kern="100">
                          <a:effectLst/>
                        </a:rPr>
                        <a:t>No</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tc>
                <a:tc>
                  <a:txBody>
                    <a:bodyPr/>
                    <a:lstStyle/>
                    <a:p>
                      <a:pPr algn="ctr">
                        <a:lnSpc>
                          <a:spcPct val="100000"/>
                        </a:lnSpc>
                        <a:spcBef>
                          <a:spcPts val="600"/>
                        </a:spcBef>
                        <a:spcAft>
                          <a:spcPts val="600"/>
                        </a:spcAft>
                      </a:pPr>
                      <a:r>
                        <a:rPr lang="en-US" sz="1200" kern="100" dirty="0">
                          <a:effectLst/>
                        </a:rPr>
                        <a:t>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tc>
                <a:tc>
                  <a:txBody>
                    <a:bodyPr/>
                    <a:lstStyle/>
                    <a:p>
                      <a:pPr algn="ctr">
                        <a:lnSpc>
                          <a:spcPct val="100000"/>
                        </a:lnSpc>
                        <a:spcBef>
                          <a:spcPts val="600"/>
                        </a:spcBef>
                        <a:spcAft>
                          <a:spcPts val="600"/>
                        </a:spcAft>
                      </a:pPr>
                      <a:r>
                        <a:rPr lang="en-US" sz="1200" kern="100">
                          <a:effectLst/>
                        </a:rPr>
                        <a:t>Business Term</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tc>
                <a:tc>
                  <a:txBody>
                    <a:bodyPr/>
                    <a:lstStyle/>
                    <a:p>
                      <a:pPr algn="ctr">
                        <a:lnSpc>
                          <a:spcPct val="100000"/>
                        </a:lnSpc>
                        <a:spcBef>
                          <a:spcPts val="600"/>
                        </a:spcBef>
                        <a:spcAft>
                          <a:spcPts val="600"/>
                        </a:spcAft>
                      </a:pPr>
                      <a:r>
                        <a:rPr lang="en-US" sz="1200" kern="100">
                          <a:effectLst/>
                        </a:rPr>
                        <a:t>Definition</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tc>
                <a:tc>
                  <a:txBody>
                    <a:bodyPr/>
                    <a:lstStyle/>
                    <a:p>
                      <a:pPr algn="ctr">
                        <a:lnSpc>
                          <a:spcPct val="100000"/>
                        </a:lnSpc>
                        <a:spcBef>
                          <a:spcPts val="600"/>
                        </a:spcBef>
                        <a:spcAft>
                          <a:spcPts val="600"/>
                        </a:spcAft>
                      </a:pPr>
                      <a:r>
                        <a:rPr lang="en-US" sz="1200" kern="100" dirty="0">
                          <a:effectLst/>
                        </a:rPr>
                        <a:t>Dictionary Entry Name</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nchor="ctr"/>
                </a:tc>
                <a:extLst>
                  <a:ext uri="{0D108BD9-81ED-4DB2-BD59-A6C34878D82A}">
                    <a16:rowId xmlns:a16="http://schemas.microsoft.com/office/drawing/2014/main" val="3100668699"/>
                  </a:ext>
                </a:extLst>
              </a:tr>
              <a:tr h="279031">
                <a:tc>
                  <a:txBody>
                    <a:bodyPr/>
                    <a:lstStyle/>
                    <a:p>
                      <a:pPr algn="ctr">
                        <a:lnSpc>
                          <a:spcPct val="100000"/>
                        </a:lnSpc>
                        <a:spcBef>
                          <a:spcPts val="300"/>
                        </a:spcBef>
                        <a:spcAft>
                          <a:spcPts val="300"/>
                        </a:spcAft>
                      </a:pPr>
                      <a:r>
                        <a:rPr lang="en-US" sz="1200" kern="100">
                          <a:effectLst/>
                        </a:rPr>
                        <a:t>0</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gn="ctr">
                        <a:lnSpc>
                          <a:spcPct val="100000"/>
                        </a:lnSpc>
                        <a:spcBef>
                          <a:spcPts val="300"/>
                        </a:spcBef>
                        <a:spcAft>
                          <a:spcPts val="300"/>
                        </a:spcAft>
                      </a:pPr>
                      <a:r>
                        <a:rPr lang="en-US" sz="1200" kern="100">
                          <a:effectLst/>
                        </a:rPr>
                        <a:t>ACC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a:effectLst/>
                        </a:rPr>
                        <a:t>Trade Transaction</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a:effectLst/>
                        </a:rPr>
                        <a:t>Trade Transaction. Details</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extLst>
                  <a:ext uri="{0D108BD9-81ED-4DB2-BD59-A6C34878D82A}">
                    <a16:rowId xmlns:a16="http://schemas.microsoft.com/office/drawing/2014/main" val="1789125801"/>
                  </a:ext>
                </a:extLst>
              </a:tr>
              <a:tr h="279031">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gn="ctr">
                        <a:lnSpc>
                          <a:spcPct val="100000"/>
                        </a:lnSpc>
                        <a:spcBef>
                          <a:spcPts val="300"/>
                        </a:spcBef>
                        <a:spcAft>
                          <a:spcPts val="300"/>
                        </a:spcAft>
                      </a:pPr>
                      <a:r>
                        <a:rPr lang="en-US" sz="1200" b="1" kern="100" dirty="0">
                          <a:effectLst/>
                        </a:rPr>
                        <a:t>IDCC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b="1" kern="100" dirty="0">
                          <a:effectLst/>
                        </a:rPr>
                        <a:t>Trade Transaction ID</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A unique identifier for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Trade Transaction. Identification. 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extLst>
                  <a:ext uri="{0D108BD9-81ED-4DB2-BD59-A6C34878D82A}">
                    <a16:rowId xmlns:a16="http://schemas.microsoft.com/office/drawing/2014/main" val="4260978706"/>
                  </a:ext>
                </a:extLst>
              </a:tr>
              <a:tr h="279031">
                <a:tc>
                  <a:txBody>
                    <a:bodyPr/>
                    <a:lstStyle/>
                    <a:p>
                      <a:pPr algn="ctr">
                        <a:lnSpc>
                          <a:spcPct val="100000"/>
                        </a:lnSpc>
                        <a:spcBef>
                          <a:spcPts val="300"/>
                        </a:spcBef>
                        <a:spcAft>
                          <a:spcPts val="300"/>
                        </a:spcAft>
                      </a:pPr>
                      <a:r>
                        <a:rPr lang="en-US" sz="1200" kern="100">
                          <a:effectLst/>
                        </a:rPr>
                        <a:t>2</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Type Code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a:effectLst/>
                        </a:rPr>
                        <a:t>A code specifying the type of trade transaction.</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a:effectLst/>
                        </a:rPr>
                        <a:t>Trade Transaction. Type. Code</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extLst>
                  <a:ext uri="{0D108BD9-81ED-4DB2-BD59-A6C34878D82A}">
                    <a16:rowId xmlns:a16="http://schemas.microsoft.com/office/drawing/2014/main" val="1830936022"/>
                  </a:ext>
                </a:extLst>
              </a:tr>
              <a:tr h="418546">
                <a:tc>
                  <a:txBody>
                    <a:bodyPr/>
                    <a:lstStyle/>
                    <a:p>
                      <a:pPr algn="ctr">
                        <a:lnSpc>
                          <a:spcPct val="100000"/>
                        </a:lnSpc>
                        <a:spcBef>
                          <a:spcPts val="300"/>
                        </a:spcBef>
                        <a:spcAft>
                          <a:spcPts val="300"/>
                        </a:spcAft>
                      </a:pPr>
                      <a:r>
                        <a:rPr lang="en-US" sz="1200" kern="100">
                          <a:effectLst/>
                        </a:rPr>
                        <a:t>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Issue Date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A date, time, date time or other date time value for the issuance of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Trade Transaction. Issue. Date Time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extLst>
                  <a:ext uri="{0D108BD9-81ED-4DB2-BD59-A6C34878D82A}">
                    <a16:rowId xmlns:a16="http://schemas.microsoft.com/office/drawing/2014/main" val="672507726"/>
                  </a:ext>
                </a:extLst>
              </a:tr>
              <a:tr h="279031">
                <a:tc>
                  <a:txBody>
                    <a:bodyPr/>
                    <a:lstStyle/>
                    <a:p>
                      <a:pPr algn="ctr">
                        <a:lnSpc>
                          <a:spcPct val="100000"/>
                        </a:lnSpc>
                        <a:spcBef>
                          <a:spcPts val="300"/>
                        </a:spcBef>
                        <a:spcAft>
                          <a:spcPts val="300"/>
                        </a:spcAft>
                      </a:pPr>
                      <a:r>
                        <a:rPr lang="en-US" sz="1200" kern="100">
                          <a:effectLst/>
                        </a:rPr>
                        <a:t>12</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gn="ctr">
                        <a:lnSpc>
                          <a:spcPct val="100000"/>
                        </a:lnSpc>
                        <a:spcBef>
                          <a:spcPts val="300"/>
                        </a:spcBef>
                        <a:spcAft>
                          <a:spcPts val="300"/>
                        </a:spcAft>
                      </a:pPr>
                      <a:r>
                        <a:rPr lang="en-US" sz="1200" kern="100" dirty="0">
                          <a:effectLst/>
                        </a:rPr>
                        <a:t>ASCC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Specified Period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A period specified in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Trade Transaction. Defined. Period</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extLst>
                  <a:ext uri="{0D108BD9-81ED-4DB2-BD59-A6C34878D82A}">
                    <a16:rowId xmlns:a16="http://schemas.microsoft.com/office/drawing/2014/main" val="4177701743"/>
                  </a:ext>
                </a:extLst>
              </a:tr>
              <a:tr h="279031">
                <a:tc>
                  <a:txBody>
                    <a:bodyPr/>
                    <a:lstStyle/>
                    <a:p>
                      <a:pPr algn="ctr">
                        <a:lnSpc>
                          <a:spcPct val="100000"/>
                        </a:lnSpc>
                        <a:spcBef>
                          <a:spcPts val="300"/>
                        </a:spcBef>
                        <a:spcAft>
                          <a:spcPts val="300"/>
                        </a:spcAft>
                      </a:pPr>
                      <a:r>
                        <a:rPr lang="en-US" sz="1200" kern="100">
                          <a:effectLst/>
                        </a:rPr>
                        <a:t>13</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gn="ctr">
                        <a:lnSpc>
                          <a:spcPct val="100000"/>
                        </a:lnSpc>
                        <a:spcBef>
                          <a:spcPts val="300"/>
                        </a:spcBef>
                        <a:spcAft>
                          <a:spcPts val="300"/>
                        </a:spcAft>
                      </a:pPr>
                      <a:r>
                        <a:rPr lang="en-US" sz="1200" kern="100">
                          <a:effectLst/>
                        </a:rPr>
                        <a:t>ASCC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[Specified] Monetary Value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A monetary value [specified] in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Trade Transaction. [</a:t>
                      </a:r>
                      <a:r>
                        <a:rPr lang="en-US" sz="1200" kern="100" dirty="0" err="1">
                          <a:effectLst/>
                        </a:rPr>
                        <a:t>Spedified</a:t>
                      </a:r>
                      <a:r>
                        <a:rPr lang="en-US" sz="1200" kern="100" dirty="0">
                          <a:effectLst/>
                        </a:rPr>
                        <a:t>]. Monetary Value</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extLst>
                  <a:ext uri="{0D108BD9-81ED-4DB2-BD59-A6C34878D82A}">
                    <a16:rowId xmlns:a16="http://schemas.microsoft.com/office/drawing/2014/main" val="1600466041"/>
                  </a:ext>
                </a:extLst>
              </a:tr>
              <a:tr h="279031">
                <a:tc>
                  <a:txBody>
                    <a:bodyPr/>
                    <a:lstStyle/>
                    <a:p>
                      <a:pPr algn="ctr">
                        <a:lnSpc>
                          <a:spcPct val="100000"/>
                        </a:lnSpc>
                        <a:spcBef>
                          <a:spcPts val="300"/>
                        </a:spcBef>
                        <a:spcAft>
                          <a:spcPts val="300"/>
                        </a:spcAft>
                      </a:pPr>
                      <a:r>
                        <a:rPr lang="en-US" sz="1200" kern="100">
                          <a:effectLst/>
                        </a:rPr>
                        <a:t>14</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gn="ctr">
                        <a:lnSpc>
                          <a:spcPct val="100000"/>
                        </a:lnSpc>
                        <a:spcBef>
                          <a:spcPts val="300"/>
                        </a:spcBef>
                        <a:spcAft>
                          <a:spcPts val="300"/>
                        </a:spcAft>
                      </a:pPr>
                      <a:r>
                        <a:rPr lang="en-US" sz="1200" b="1" kern="100">
                          <a:effectLst/>
                        </a:rPr>
                        <a:t>ASCC</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b="1" kern="100" dirty="0">
                          <a:effectLst/>
                        </a:rPr>
                        <a:t>Trade Line Item</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A trade line item </a:t>
                      </a:r>
                      <a:r>
                        <a:rPr lang="en-US" sz="1200" b="1" kern="100" dirty="0">
                          <a:effectLst/>
                        </a:rPr>
                        <a:t>included</a:t>
                      </a:r>
                      <a:r>
                        <a:rPr lang="en-US" sz="1200" kern="100" dirty="0">
                          <a:effectLst/>
                        </a:rPr>
                        <a:t> in this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tc>
                  <a:txBody>
                    <a:bodyPr/>
                    <a:lstStyle/>
                    <a:p>
                      <a:pPr>
                        <a:lnSpc>
                          <a:spcPct val="100000"/>
                        </a:lnSpc>
                        <a:spcBef>
                          <a:spcPts val="300"/>
                        </a:spcBef>
                        <a:spcAft>
                          <a:spcPts val="300"/>
                        </a:spcAft>
                      </a:pPr>
                      <a:r>
                        <a:rPr lang="en-US" sz="1200" kern="100" dirty="0">
                          <a:effectLst/>
                        </a:rPr>
                        <a:t>Trade Transaction. </a:t>
                      </a:r>
                      <a:r>
                        <a:rPr lang="en-US" sz="1200" b="1" kern="100" dirty="0">
                          <a:effectLst/>
                        </a:rPr>
                        <a:t>Included</a:t>
                      </a:r>
                      <a:r>
                        <a:rPr lang="en-US" sz="1200" kern="100" dirty="0">
                          <a:effectLst/>
                        </a:rPr>
                        <a:t>.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3502" marR="33502" marT="0" marB="0"/>
                </a:tc>
                <a:extLst>
                  <a:ext uri="{0D108BD9-81ED-4DB2-BD59-A6C34878D82A}">
                    <a16:rowId xmlns:a16="http://schemas.microsoft.com/office/drawing/2014/main" val="2743461029"/>
                  </a:ext>
                </a:extLst>
              </a:tr>
            </a:tbl>
          </a:graphicData>
        </a:graphic>
      </p:graphicFrame>
      <p:sp>
        <p:nvSpPr>
          <p:cNvPr id="6" name="TextBox 5">
            <a:extLst>
              <a:ext uri="{FF2B5EF4-FFF2-40B4-BE49-F238E27FC236}">
                <a16:creationId xmlns:a16="http://schemas.microsoft.com/office/drawing/2014/main" id="{C6FC4365-BE36-485B-865F-3C03229AD478}"/>
              </a:ext>
            </a:extLst>
          </p:cNvPr>
          <p:cNvSpPr txBox="1"/>
          <p:nvPr/>
        </p:nvSpPr>
        <p:spPr>
          <a:xfrm>
            <a:off x="179509" y="5069520"/>
            <a:ext cx="4320479" cy="830997"/>
          </a:xfrm>
          <a:prstGeom prst="rect">
            <a:avLst/>
          </a:prstGeom>
          <a:noFill/>
        </p:spPr>
        <p:txBody>
          <a:bodyPr wrap="square">
            <a:spAutoFit/>
          </a:bodyPr>
          <a:lstStyle/>
          <a:p>
            <a:pPr>
              <a:lnSpc>
                <a:spcPct val="100000"/>
              </a:lnSpc>
            </a:pPr>
            <a:r>
              <a:rPr lang="en-US" altLang="ja-JP" sz="1600" kern="100" dirty="0">
                <a:effectLst/>
              </a:rPr>
              <a:t>Agreement, contract, exchange, understanding, or transfer of cash or property that occurs between two or more parties.</a:t>
            </a:r>
            <a:endParaRPr lang="ja-JP" altLang="ja-JP" sz="1600" kern="100" dirty="0">
              <a:effectLst/>
              <a:latin typeface="Cambria" panose="02040503050406030204" pitchFamily="18" charset="0"/>
              <a:ea typeface="ＭＳ 明朝" panose="02020609040205080304" pitchFamily="17" charset="-128"/>
              <a:cs typeface="Cambria" panose="02040503050406030204" pitchFamily="18" charset="0"/>
            </a:endParaRPr>
          </a:p>
        </p:txBody>
      </p:sp>
      <p:graphicFrame>
        <p:nvGraphicFramePr>
          <p:cNvPr id="7" name="Table 6">
            <a:extLst>
              <a:ext uri="{FF2B5EF4-FFF2-40B4-BE49-F238E27FC236}">
                <a16:creationId xmlns:a16="http://schemas.microsoft.com/office/drawing/2014/main" id="{BDA0016C-9660-43FD-9C75-E0905BBA7077}"/>
              </a:ext>
            </a:extLst>
          </p:cNvPr>
          <p:cNvGraphicFramePr>
            <a:graphicFrameLocks noGrp="1"/>
          </p:cNvGraphicFramePr>
          <p:nvPr>
            <p:extLst>
              <p:ext uri="{D42A27DB-BD31-4B8C-83A1-F6EECF244321}">
                <p14:modId xmlns:p14="http://schemas.microsoft.com/office/powerpoint/2010/main" val="303383504"/>
              </p:ext>
            </p:extLst>
          </p:nvPr>
        </p:nvGraphicFramePr>
        <p:xfrm>
          <a:off x="4644010" y="692696"/>
          <a:ext cx="4320481" cy="5528952"/>
        </p:xfrm>
        <a:graphic>
          <a:graphicData uri="http://schemas.openxmlformats.org/drawingml/2006/table">
            <a:tbl>
              <a:tblPr firstRow="1" firstCol="1" bandRow="1">
                <a:tableStyleId>{5C22544A-7EE6-4342-B048-85BDC9FD1C3A}</a:tableStyleId>
              </a:tblPr>
              <a:tblGrid>
                <a:gridCol w="223473">
                  <a:extLst>
                    <a:ext uri="{9D8B030D-6E8A-4147-A177-3AD203B41FA5}">
                      <a16:colId xmlns:a16="http://schemas.microsoft.com/office/drawing/2014/main" val="1608952845"/>
                    </a:ext>
                  </a:extLst>
                </a:gridCol>
                <a:gridCol w="372455">
                  <a:extLst>
                    <a:ext uri="{9D8B030D-6E8A-4147-A177-3AD203B41FA5}">
                      <a16:colId xmlns:a16="http://schemas.microsoft.com/office/drawing/2014/main" val="1729084535"/>
                    </a:ext>
                  </a:extLst>
                </a:gridCol>
                <a:gridCol w="893893">
                  <a:extLst>
                    <a:ext uri="{9D8B030D-6E8A-4147-A177-3AD203B41FA5}">
                      <a16:colId xmlns:a16="http://schemas.microsoft.com/office/drawing/2014/main" val="2078261403"/>
                    </a:ext>
                  </a:extLst>
                </a:gridCol>
                <a:gridCol w="1489821">
                  <a:extLst>
                    <a:ext uri="{9D8B030D-6E8A-4147-A177-3AD203B41FA5}">
                      <a16:colId xmlns:a16="http://schemas.microsoft.com/office/drawing/2014/main" val="4233485533"/>
                    </a:ext>
                  </a:extLst>
                </a:gridCol>
                <a:gridCol w="1340839">
                  <a:extLst>
                    <a:ext uri="{9D8B030D-6E8A-4147-A177-3AD203B41FA5}">
                      <a16:colId xmlns:a16="http://schemas.microsoft.com/office/drawing/2014/main" val="3610052747"/>
                    </a:ext>
                  </a:extLst>
                </a:gridCol>
              </a:tblGrid>
              <a:tr h="369033">
                <a:tc>
                  <a:txBody>
                    <a:bodyPr/>
                    <a:lstStyle/>
                    <a:p>
                      <a:pPr algn="ctr">
                        <a:lnSpc>
                          <a:spcPct val="100000"/>
                        </a:lnSpc>
                        <a:spcBef>
                          <a:spcPts val="600"/>
                        </a:spcBef>
                        <a:spcAft>
                          <a:spcPts val="600"/>
                        </a:spcAft>
                      </a:pPr>
                      <a:r>
                        <a:rPr lang="en-US" sz="1200" kern="100">
                          <a:effectLst/>
                        </a:rPr>
                        <a:t>No</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tc>
                <a:tc>
                  <a:txBody>
                    <a:bodyPr/>
                    <a:lstStyle/>
                    <a:p>
                      <a:pPr algn="ctr">
                        <a:lnSpc>
                          <a:spcPct val="100000"/>
                        </a:lnSpc>
                        <a:spcBef>
                          <a:spcPts val="600"/>
                        </a:spcBef>
                        <a:spcAft>
                          <a:spcPts val="600"/>
                        </a:spcAft>
                      </a:pPr>
                      <a:r>
                        <a:rPr lang="en-US" sz="1200" kern="100">
                          <a:effectLst/>
                        </a:rPr>
                        <a:t>CC</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tc>
                <a:tc>
                  <a:txBody>
                    <a:bodyPr/>
                    <a:lstStyle/>
                    <a:p>
                      <a:pPr algn="ctr">
                        <a:lnSpc>
                          <a:spcPct val="100000"/>
                        </a:lnSpc>
                        <a:spcBef>
                          <a:spcPts val="600"/>
                        </a:spcBef>
                        <a:spcAft>
                          <a:spcPts val="600"/>
                        </a:spcAft>
                      </a:pPr>
                      <a:r>
                        <a:rPr lang="en-US" sz="1200" kern="100">
                          <a:effectLst/>
                        </a:rPr>
                        <a:t>Business Term</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tc>
                <a:tc>
                  <a:txBody>
                    <a:bodyPr/>
                    <a:lstStyle/>
                    <a:p>
                      <a:pPr algn="ctr">
                        <a:lnSpc>
                          <a:spcPct val="100000"/>
                        </a:lnSpc>
                        <a:spcBef>
                          <a:spcPts val="600"/>
                        </a:spcBef>
                        <a:spcAft>
                          <a:spcPts val="600"/>
                        </a:spcAft>
                      </a:pPr>
                      <a:r>
                        <a:rPr lang="en-US" sz="1200" kern="100">
                          <a:effectLst/>
                        </a:rPr>
                        <a:t>Definition</a:t>
                      </a:r>
                      <a:endParaRPr lang="ja-JP" sz="12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tc>
                <a:tc>
                  <a:txBody>
                    <a:bodyPr/>
                    <a:lstStyle/>
                    <a:p>
                      <a:pPr algn="ctr">
                        <a:lnSpc>
                          <a:spcPct val="100000"/>
                        </a:lnSpc>
                        <a:spcBef>
                          <a:spcPts val="600"/>
                        </a:spcBef>
                        <a:spcAft>
                          <a:spcPts val="600"/>
                        </a:spcAft>
                      </a:pPr>
                      <a:r>
                        <a:rPr lang="en-US" sz="1200" kern="100" dirty="0">
                          <a:effectLst/>
                        </a:rPr>
                        <a:t>Dictionary Entry Name</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nchor="ctr"/>
                </a:tc>
                <a:extLst>
                  <a:ext uri="{0D108BD9-81ED-4DB2-BD59-A6C34878D82A}">
                    <a16:rowId xmlns:a16="http://schemas.microsoft.com/office/drawing/2014/main" val="2248172439"/>
                  </a:ext>
                </a:extLst>
              </a:tr>
              <a:tr h="922583">
                <a:tc>
                  <a:txBody>
                    <a:bodyPr/>
                    <a:lstStyle/>
                    <a:p>
                      <a:pPr algn="ctr">
                        <a:lnSpc>
                          <a:spcPct val="100000"/>
                        </a:lnSpc>
                        <a:spcBef>
                          <a:spcPts val="300"/>
                        </a:spcBef>
                        <a:spcAft>
                          <a:spcPts val="300"/>
                        </a:spcAft>
                      </a:pPr>
                      <a:r>
                        <a:rPr lang="en-US" sz="1200" kern="100">
                          <a:effectLst/>
                        </a:rPr>
                        <a:t>0</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gn="ctr">
                        <a:lnSpc>
                          <a:spcPct val="100000"/>
                        </a:lnSpc>
                        <a:spcBef>
                          <a:spcPts val="300"/>
                        </a:spcBef>
                        <a:spcAft>
                          <a:spcPts val="300"/>
                        </a:spcAft>
                      </a:pPr>
                      <a:r>
                        <a:rPr lang="en-US" sz="1200" kern="100">
                          <a:effectLst/>
                        </a:rPr>
                        <a:t>ACC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Trade Line Item</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A collection of information specific to an item being used or reported on for trade purposes.</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Trade Line Item. Details</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extLst>
                  <a:ext uri="{0D108BD9-81ED-4DB2-BD59-A6C34878D82A}">
                    <a16:rowId xmlns:a16="http://schemas.microsoft.com/office/drawing/2014/main" val="3018281374"/>
                  </a:ext>
                </a:extLst>
              </a:tr>
              <a:tr h="436576">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gn="ctr">
                        <a:lnSpc>
                          <a:spcPct val="100000"/>
                        </a:lnSpc>
                        <a:spcBef>
                          <a:spcPts val="300"/>
                        </a:spcBef>
                        <a:spcAft>
                          <a:spcPts val="300"/>
                        </a:spcAft>
                      </a:pPr>
                      <a:r>
                        <a:rPr lang="en-US" sz="1200" b="1" kern="100" dirty="0">
                          <a:effectLst/>
                        </a:rPr>
                        <a:t>RLCC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b="1" kern="100" dirty="0">
                          <a:effectLst/>
                        </a:rPr>
                        <a:t>Trade Transaction ID</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A specified </a:t>
                      </a:r>
                      <a:r>
                        <a:rPr lang="en-US" sz="1200" b="1" kern="100" dirty="0">
                          <a:effectLst/>
                        </a:rPr>
                        <a:t>reference identifier</a:t>
                      </a:r>
                      <a:r>
                        <a:rPr lang="en-US" sz="1200" kern="100" dirty="0">
                          <a:effectLst/>
                        </a:rPr>
                        <a:t> for trade transaction including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Trade Line Item. </a:t>
                      </a:r>
                      <a:r>
                        <a:rPr lang="en-US" sz="1200" b="1" kern="100" dirty="0">
                          <a:effectLst/>
                        </a:rPr>
                        <a:t>Header</a:t>
                      </a:r>
                      <a:r>
                        <a:rPr lang="en-US" sz="1200" kern="100" dirty="0">
                          <a:effectLst/>
                        </a:rPr>
                        <a:t>. Trade Transaction</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extLst>
                  <a:ext uri="{0D108BD9-81ED-4DB2-BD59-A6C34878D82A}">
                    <a16:rowId xmlns:a16="http://schemas.microsoft.com/office/drawing/2014/main" val="1185132629"/>
                  </a:ext>
                </a:extLst>
              </a:tr>
              <a:tr h="553550">
                <a:tc>
                  <a:txBody>
                    <a:bodyPr/>
                    <a:lstStyle/>
                    <a:p>
                      <a:pPr algn="ctr">
                        <a:lnSpc>
                          <a:spcPct val="100000"/>
                        </a:lnSpc>
                        <a:spcBef>
                          <a:spcPts val="300"/>
                        </a:spcBef>
                        <a:spcAft>
                          <a:spcPts val="300"/>
                        </a:spcAft>
                      </a:pPr>
                      <a:r>
                        <a:rPr lang="en-US" sz="1200" kern="100">
                          <a:effectLst/>
                        </a:rPr>
                        <a:t>1</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gn="ctr">
                        <a:lnSpc>
                          <a:spcPct val="100000"/>
                        </a:lnSpc>
                        <a:spcBef>
                          <a:spcPts val="300"/>
                        </a:spcBef>
                        <a:spcAft>
                          <a:spcPts val="300"/>
                        </a:spcAft>
                      </a:pPr>
                      <a:r>
                        <a:rPr lang="en-US" sz="1200" b="1" kern="100" dirty="0">
                          <a:effectLst/>
                        </a:rPr>
                        <a:t>IDCC</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b="1" kern="100" dirty="0">
                          <a:effectLst/>
                        </a:rPr>
                        <a:t>Trade Line Item ID</a:t>
                      </a:r>
                      <a:endParaRPr lang="ja-JP" sz="12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A </a:t>
                      </a:r>
                      <a:r>
                        <a:rPr lang="en-US" sz="1200" b="1" kern="100" dirty="0">
                          <a:effectLst/>
                        </a:rPr>
                        <a:t>unique identifier </a:t>
                      </a:r>
                      <a:r>
                        <a:rPr lang="en-US" sz="1200" kern="100" dirty="0">
                          <a:effectLst/>
                        </a:rPr>
                        <a:t>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Trade Line Item. Identification. Identifier</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extLst>
                  <a:ext uri="{0D108BD9-81ED-4DB2-BD59-A6C34878D82A}">
                    <a16:rowId xmlns:a16="http://schemas.microsoft.com/office/drawing/2014/main" val="3129772311"/>
                  </a:ext>
                </a:extLst>
              </a:tr>
              <a:tr h="553550">
                <a:tc>
                  <a:txBody>
                    <a:bodyPr/>
                    <a:lstStyle/>
                    <a:p>
                      <a:pPr algn="ctr">
                        <a:lnSpc>
                          <a:spcPct val="100000"/>
                        </a:lnSpc>
                        <a:spcBef>
                          <a:spcPts val="300"/>
                        </a:spcBef>
                        <a:spcAft>
                          <a:spcPts val="300"/>
                        </a:spcAft>
                      </a:pPr>
                      <a:r>
                        <a:rPr lang="en-US" sz="1200" kern="100">
                          <a:effectLst/>
                        </a:rPr>
                        <a:t>2</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Sequence Number</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A sequence number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Trade Line Item. Sequence. Numeric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extLst>
                  <a:ext uri="{0D108BD9-81ED-4DB2-BD59-A6C34878D82A}">
                    <a16:rowId xmlns:a16="http://schemas.microsoft.com/office/drawing/2014/main" val="2006771968"/>
                  </a:ext>
                </a:extLst>
              </a:tr>
              <a:tr h="553550">
                <a:tc>
                  <a:txBody>
                    <a:bodyPr/>
                    <a:lstStyle/>
                    <a:p>
                      <a:pPr algn="ctr">
                        <a:lnSpc>
                          <a:spcPct val="100000"/>
                        </a:lnSpc>
                        <a:spcBef>
                          <a:spcPts val="300"/>
                        </a:spcBef>
                        <a:spcAft>
                          <a:spcPts val="300"/>
                        </a:spcAft>
                      </a:pPr>
                      <a:r>
                        <a:rPr lang="en-US" sz="1200" kern="100">
                          <a:effectLst/>
                        </a:rPr>
                        <a:t>65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Tax excluded Amount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A tax excluded amount for this trade line item.</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Trade Transaction. Tax Excluded. Amount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extLst>
                  <a:ext uri="{0D108BD9-81ED-4DB2-BD59-A6C34878D82A}">
                    <a16:rowId xmlns:a16="http://schemas.microsoft.com/office/drawing/2014/main" val="2779114451"/>
                  </a:ext>
                </a:extLst>
              </a:tr>
              <a:tr h="553550">
                <a:tc>
                  <a:txBody>
                    <a:bodyPr/>
                    <a:lstStyle/>
                    <a:p>
                      <a:pPr algn="ctr">
                        <a:lnSpc>
                          <a:spcPct val="100000"/>
                        </a:lnSpc>
                        <a:spcBef>
                          <a:spcPts val="300"/>
                        </a:spcBef>
                        <a:spcAft>
                          <a:spcPts val="300"/>
                        </a:spcAft>
                      </a:pPr>
                      <a:r>
                        <a:rPr lang="en-US" sz="1200" kern="100">
                          <a:effectLst/>
                        </a:rPr>
                        <a:t>65</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gn="ctr">
                        <a:lnSpc>
                          <a:spcPct val="100000"/>
                        </a:lnSpc>
                        <a:spcBef>
                          <a:spcPts val="300"/>
                        </a:spcBef>
                        <a:spcAft>
                          <a:spcPts val="300"/>
                        </a:spcAft>
                      </a:pPr>
                      <a:r>
                        <a:rPr lang="en-US" sz="1200" kern="100">
                          <a:effectLst/>
                        </a:rPr>
                        <a:t>BCC</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Tax Included Amount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A tax included amount for this trade line item.</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Trade Transaction. Tax Included. Amount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extLst>
                  <a:ext uri="{0D108BD9-81ED-4DB2-BD59-A6C34878D82A}">
                    <a16:rowId xmlns:a16="http://schemas.microsoft.com/office/drawing/2014/main" val="3400765933"/>
                  </a:ext>
                </a:extLst>
              </a:tr>
              <a:tr h="738066">
                <a:tc>
                  <a:txBody>
                    <a:bodyPr/>
                    <a:lstStyle/>
                    <a:p>
                      <a:pPr algn="ctr">
                        <a:lnSpc>
                          <a:spcPct val="100000"/>
                        </a:lnSpc>
                        <a:spcBef>
                          <a:spcPts val="300"/>
                        </a:spcBef>
                        <a:spcAft>
                          <a:spcPts val="300"/>
                        </a:spcAft>
                      </a:pPr>
                      <a:r>
                        <a:rPr lang="en-US" sz="1200" kern="100">
                          <a:effectLst/>
                        </a:rPr>
                        <a:t>67</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gn="ctr">
                        <a:lnSpc>
                          <a:spcPct val="100000"/>
                        </a:lnSpc>
                        <a:spcBef>
                          <a:spcPts val="300"/>
                        </a:spcBef>
                        <a:spcAft>
                          <a:spcPts val="300"/>
                        </a:spcAft>
                      </a:pPr>
                      <a:r>
                        <a:rPr lang="en-US" sz="1200" kern="100" dirty="0">
                          <a:effectLst/>
                        </a:rPr>
                        <a:t>BCC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Transaction Amount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An amount for this trade line item intarnsaction currency.</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Trade Transaction. Transaction Currency. Amount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extLst>
                  <a:ext uri="{0D108BD9-81ED-4DB2-BD59-A6C34878D82A}">
                    <a16:rowId xmlns:a16="http://schemas.microsoft.com/office/drawing/2014/main" val="1956348408"/>
                  </a:ext>
                </a:extLst>
              </a:tr>
              <a:tr h="553550">
                <a:tc>
                  <a:txBody>
                    <a:bodyPr/>
                    <a:lstStyle/>
                    <a:p>
                      <a:pPr algn="ctr">
                        <a:lnSpc>
                          <a:spcPct val="100000"/>
                        </a:lnSpc>
                        <a:spcBef>
                          <a:spcPts val="300"/>
                        </a:spcBef>
                        <a:spcAft>
                          <a:spcPts val="300"/>
                        </a:spcAft>
                      </a:pPr>
                      <a:r>
                        <a:rPr lang="en-US" sz="1200" kern="100">
                          <a:effectLst/>
                        </a:rPr>
                        <a:t>40</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gn="ctr">
                        <a:lnSpc>
                          <a:spcPct val="100000"/>
                        </a:lnSpc>
                        <a:spcBef>
                          <a:spcPts val="300"/>
                        </a:spcBef>
                        <a:spcAft>
                          <a:spcPts val="300"/>
                        </a:spcAft>
                      </a:pPr>
                      <a:r>
                        <a:rPr lang="en-US" sz="1200" kern="100" dirty="0">
                          <a:effectLst/>
                        </a:rPr>
                        <a:t>ASCC</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a:effectLst/>
                        </a:rPr>
                        <a:t>Accounting Account</a:t>
                      </a:r>
                      <a:endParaRPr lang="ja-JP" sz="1200" kern="10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An accounting account for this trade line item.</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tc>
                  <a:txBody>
                    <a:bodyPr/>
                    <a:lstStyle/>
                    <a:p>
                      <a:pPr>
                        <a:lnSpc>
                          <a:spcPct val="100000"/>
                        </a:lnSpc>
                        <a:spcBef>
                          <a:spcPts val="300"/>
                        </a:spcBef>
                        <a:spcAft>
                          <a:spcPts val="300"/>
                        </a:spcAft>
                      </a:pPr>
                      <a:r>
                        <a:rPr lang="en-US" sz="1200" kern="100" dirty="0">
                          <a:effectLst/>
                        </a:rPr>
                        <a:t>Trade Line Item. Account. Accounting Account</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6222" marR="16222" marT="0" marB="0"/>
                </a:tc>
                <a:extLst>
                  <a:ext uri="{0D108BD9-81ED-4DB2-BD59-A6C34878D82A}">
                    <a16:rowId xmlns:a16="http://schemas.microsoft.com/office/drawing/2014/main" val="653529597"/>
                  </a:ext>
                </a:extLst>
              </a:tr>
            </a:tbl>
          </a:graphicData>
        </a:graphic>
      </p:graphicFrame>
    </p:spTree>
    <p:extLst>
      <p:ext uri="{BB962C8B-B14F-4D97-AF65-F5344CB8AC3E}">
        <p14:creationId xmlns:p14="http://schemas.microsoft.com/office/powerpoint/2010/main" val="1105258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05749-5114-AB4D-B2D5-456A7BC8848A}"/>
              </a:ext>
            </a:extLst>
          </p:cNvPr>
          <p:cNvSpPr>
            <a:spLocks noGrp="1"/>
          </p:cNvSpPr>
          <p:nvPr>
            <p:ph type="ctrTitle"/>
          </p:nvPr>
        </p:nvSpPr>
        <p:spPr/>
        <p:txBody>
          <a:bodyPr/>
          <a:lstStyle/>
          <a:p>
            <a:r>
              <a:rPr lang="en-US" altLang="ja-JP" b="1" dirty="0"/>
              <a:t>5. Semantic data modeling</a:t>
            </a:r>
            <a:endParaRPr kumimoji="1" lang="ja-JP" altLang="en-US" dirty="0"/>
          </a:p>
        </p:txBody>
      </p:sp>
      <p:sp>
        <p:nvSpPr>
          <p:cNvPr id="9" name="Subtitle 8">
            <a:extLst>
              <a:ext uri="{FF2B5EF4-FFF2-40B4-BE49-F238E27FC236}">
                <a16:creationId xmlns:a16="http://schemas.microsoft.com/office/drawing/2014/main" id="{69920C94-110A-4DB7-9643-FD51A89B1FAE}"/>
              </a:ext>
            </a:extLst>
          </p:cNvPr>
          <p:cNvSpPr>
            <a:spLocks noGrp="1"/>
          </p:cNvSpPr>
          <p:nvPr>
            <p:ph type="subTitle" idx="1"/>
          </p:nvPr>
        </p:nvSpPr>
        <p:spPr/>
        <p:txBody>
          <a:bodyPr/>
          <a:lstStyle/>
          <a:p>
            <a:r>
              <a:rPr lang="en-US" altLang="en-US" dirty="0">
                <a:solidFill>
                  <a:schemeClr val="tx1"/>
                </a:solidFill>
              </a:rPr>
              <a:t>5.3. Business Information Entities</a:t>
            </a:r>
            <a:endParaRPr lang="ja-JP" altLang="en-US" dirty="0">
              <a:solidFill>
                <a:schemeClr val="tx1"/>
              </a:solidFill>
            </a:endParaRPr>
          </a:p>
          <a:p>
            <a:endParaRPr lang="ja-JP" altLang="en-US" dirty="0"/>
          </a:p>
        </p:txBody>
      </p:sp>
      <p:sp>
        <p:nvSpPr>
          <p:cNvPr id="6" name="TextBox 5">
            <a:extLst>
              <a:ext uri="{FF2B5EF4-FFF2-40B4-BE49-F238E27FC236}">
                <a16:creationId xmlns:a16="http://schemas.microsoft.com/office/drawing/2014/main" id="{C027F902-908A-47A1-8B1C-701D23F468CF}"/>
              </a:ext>
            </a:extLst>
          </p:cNvPr>
          <p:cNvSpPr txBox="1"/>
          <p:nvPr/>
        </p:nvSpPr>
        <p:spPr>
          <a:xfrm>
            <a:off x="1475656" y="1082163"/>
            <a:ext cx="4572000" cy="646331"/>
          </a:xfrm>
          <a:prstGeom prst="rect">
            <a:avLst/>
          </a:prstGeom>
          <a:noFill/>
        </p:spPr>
        <p:txBody>
          <a:bodyPr wrap="square">
            <a:spAutoFit/>
          </a:bodyPr>
          <a:lstStyle/>
          <a:p>
            <a:endParaRPr lang="ja-JP" altLang="en-US" dirty="0"/>
          </a:p>
          <a:p>
            <a:endParaRPr kumimoji="1" lang="ja-JP" altLang="en-US" sz="1800" dirty="0">
              <a:solidFill>
                <a:schemeClr val="tx1"/>
              </a:solidFill>
            </a:endParaRPr>
          </a:p>
        </p:txBody>
      </p:sp>
    </p:spTree>
    <p:extLst>
      <p:ext uri="{BB962C8B-B14F-4D97-AF65-F5344CB8AC3E}">
        <p14:creationId xmlns:p14="http://schemas.microsoft.com/office/powerpoint/2010/main" val="3550800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85FD7169-E48D-934C-8626-F648D98035AA}"/>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0D3A6D63-313F-4308-8D78-AF8FC62A889F}"/>
              </a:ext>
            </a:extLst>
          </p:cNvPr>
          <p:cNvSpPr>
            <a:spLocks noGrp="1"/>
          </p:cNvSpPr>
          <p:nvPr>
            <p:ph type="title"/>
          </p:nvPr>
        </p:nvSpPr>
        <p:spPr>
          <a:xfrm>
            <a:off x="683568" y="0"/>
            <a:ext cx="7776864" cy="692696"/>
          </a:xfrm>
        </p:spPr>
        <p:txBody>
          <a:bodyPr/>
          <a:lstStyle/>
          <a:p>
            <a:r>
              <a:rPr kumimoji="1" lang="en-US" altLang="ja-JP" dirty="0"/>
              <a:t>Legend</a:t>
            </a:r>
            <a:endParaRPr lang="ja-JP" altLang="en-US" dirty="0"/>
          </a:p>
        </p:txBody>
      </p:sp>
      <p:sp>
        <p:nvSpPr>
          <p:cNvPr id="3" name="コンテンツ プレースホルダー 2">
            <a:extLst>
              <a:ext uri="{FF2B5EF4-FFF2-40B4-BE49-F238E27FC236}">
                <a16:creationId xmlns:a16="http://schemas.microsoft.com/office/drawing/2014/main" id="{8210AE93-FEBC-4F4D-A196-D2651951DF1F}"/>
              </a:ext>
            </a:extLst>
          </p:cNvPr>
          <p:cNvSpPr>
            <a:spLocks noGrp="1"/>
          </p:cNvSpPr>
          <p:nvPr>
            <p:ph idx="1"/>
          </p:nvPr>
        </p:nvSpPr>
        <p:spPr>
          <a:xfrm>
            <a:off x="683568" y="404664"/>
            <a:ext cx="7776864" cy="5688632"/>
          </a:xfrm>
        </p:spPr>
        <p:txBody>
          <a:bodyPr/>
          <a:lstStyle/>
          <a:p>
            <a:pPr>
              <a:lnSpc>
                <a:spcPts val="1700"/>
              </a:lnSpc>
              <a:spcBef>
                <a:spcPts val="0"/>
              </a:spcBef>
            </a:pPr>
            <a:endParaRPr lang="en-US" altLang="ja-JP" sz="1600" kern="100" dirty="0">
              <a:ea typeface="ＭＳ 明朝" panose="02020609040205080304" pitchFamily="17" charset="-128"/>
            </a:endParaRPr>
          </a:p>
          <a:p>
            <a:pPr>
              <a:lnSpc>
                <a:spcPts val="1700"/>
              </a:lnSpc>
              <a:spcBef>
                <a:spcPts val="0"/>
              </a:spcBef>
            </a:pPr>
            <a:endParaRPr lang="en-US" altLang="ja-JP" sz="1600" dirty="0"/>
          </a:p>
          <a:p>
            <a:pPr>
              <a:lnSpc>
                <a:spcPts val="1700"/>
              </a:lnSpc>
              <a:spcBef>
                <a:spcPts val="0"/>
              </a:spcBef>
            </a:pPr>
            <a:r>
              <a:rPr lang="en-US" altLang="ja-JP" sz="1600" kern="100" dirty="0">
                <a:effectLst/>
                <a:ea typeface="ＭＳ 明朝" panose="02020609040205080304" pitchFamily="17" charset="-128"/>
                <a:cs typeface="Cambria" panose="02040503050406030204" pitchFamily="18" charset="0"/>
              </a:rPr>
              <a:t>Each information element that constitutes the semantic data model of the Business Information Entity is described as a row in the table documented in the following sub-clause where the following information is provided.</a:t>
            </a:r>
          </a:p>
          <a:p>
            <a:pPr>
              <a:lnSpc>
                <a:spcPts val="1700"/>
              </a:lnSpc>
              <a:spcBef>
                <a:spcPts val="0"/>
              </a:spcBef>
            </a:pPr>
            <a:r>
              <a:rPr kumimoji="1" lang="en-US" altLang="ja-JP" sz="1600" dirty="0"/>
              <a:t>No: A sequence number for the information element.</a:t>
            </a:r>
          </a:p>
          <a:p>
            <a:pPr>
              <a:lnSpc>
                <a:spcPts val="1700"/>
              </a:lnSpc>
              <a:spcBef>
                <a:spcPts val="0"/>
              </a:spcBef>
            </a:pPr>
            <a:r>
              <a:rPr kumimoji="1" lang="en-US" altLang="ja-JP" sz="1600" dirty="0"/>
              <a:t>BIE: Specifies which category of Business Information Entity the information element belongs to.</a:t>
            </a:r>
          </a:p>
          <a:p>
            <a:pPr>
              <a:lnSpc>
                <a:spcPts val="1700"/>
              </a:lnSpc>
              <a:spcBef>
                <a:spcPts val="0"/>
              </a:spcBef>
            </a:pPr>
            <a:r>
              <a:rPr kumimoji="1" lang="en-US" altLang="ja-JP" sz="1600" dirty="0"/>
              <a:t>a) ABIE: Aggregate Business Information Entity</a:t>
            </a:r>
          </a:p>
          <a:p>
            <a:pPr>
              <a:lnSpc>
                <a:spcPts val="1700"/>
              </a:lnSpc>
              <a:spcBef>
                <a:spcPts val="0"/>
              </a:spcBef>
            </a:pPr>
            <a:r>
              <a:rPr kumimoji="1" lang="en-US" altLang="ja-JP" sz="1600" dirty="0"/>
              <a:t>b) ASBIE: Association Business Information Entity</a:t>
            </a:r>
          </a:p>
          <a:p>
            <a:pPr>
              <a:lnSpc>
                <a:spcPts val="1700"/>
              </a:lnSpc>
              <a:spcBef>
                <a:spcPts val="0"/>
              </a:spcBef>
            </a:pPr>
            <a:r>
              <a:rPr kumimoji="1" lang="en-US" altLang="ja-JP" sz="1600" dirty="0"/>
              <a:t>c) BBIE: Basic Business Information Entity</a:t>
            </a:r>
          </a:p>
          <a:p>
            <a:pPr>
              <a:lnSpc>
                <a:spcPts val="1700"/>
              </a:lnSpc>
              <a:spcBef>
                <a:spcPts val="0"/>
              </a:spcBef>
            </a:pPr>
            <a:r>
              <a:rPr kumimoji="1" lang="en-US" altLang="ja-JP" sz="1600" dirty="0"/>
              <a:t>d) IDBIE: Identifier Business Information Entity</a:t>
            </a:r>
          </a:p>
          <a:p>
            <a:pPr>
              <a:lnSpc>
                <a:spcPts val="1700"/>
              </a:lnSpc>
              <a:spcBef>
                <a:spcPts val="0"/>
              </a:spcBef>
            </a:pPr>
            <a:r>
              <a:rPr kumimoji="1" lang="en-US" altLang="ja-JP" sz="1600" dirty="0"/>
              <a:t>e) RLBIE: Relation Business Information Entity</a:t>
            </a:r>
          </a:p>
          <a:p>
            <a:pPr>
              <a:lnSpc>
                <a:spcPts val="1700"/>
              </a:lnSpc>
              <a:spcBef>
                <a:spcPts val="0"/>
              </a:spcBef>
            </a:pPr>
            <a:r>
              <a:rPr kumimoji="1" lang="en-US" altLang="ja-JP" sz="1600" dirty="0"/>
              <a:t>D: Depth. Indicates on which depth in the model the information element occurs:</a:t>
            </a:r>
          </a:p>
          <a:p>
            <a:pPr>
              <a:lnSpc>
                <a:spcPts val="1700"/>
              </a:lnSpc>
              <a:spcBef>
                <a:spcPts val="0"/>
              </a:spcBef>
            </a:pPr>
            <a:r>
              <a:rPr kumimoji="1" lang="en-US" altLang="ja-JP" sz="1600" dirty="0"/>
              <a:t>f) 0: The first depth of the model;</a:t>
            </a:r>
          </a:p>
          <a:p>
            <a:pPr>
              <a:lnSpc>
                <a:spcPts val="1700"/>
              </a:lnSpc>
              <a:spcBef>
                <a:spcPts val="0"/>
              </a:spcBef>
            </a:pPr>
            <a:r>
              <a:rPr kumimoji="1" lang="en-US" altLang="ja-JP" sz="1600" dirty="0"/>
              <a:t>g) 1: the second depth of the model. The information element (or the group of information elements) is part of a group of information elements which is defined at the first depth of the model.</a:t>
            </a:r>
          </a:p>
          <a:p>
            <a:pPr>
              <a:lnSpc>
                <a:spcPts val="1700"/>
              </a:lnSpc>
              <a:spcBef>
                <a:spcPts val="0"/>
              </a:spcBef>
            </a:pPr>
            <a:r>
              <a:rPr kumimoji="1" lang="en-US" altLang="ja-JP" sz="1600" dirty="0"/>
              <a:t>h) 2: the third depth of the model. The information element (or the group of information elements) is part of a group of information elements which is defined at the second depth of the model.</a:t>
            </a:r>
          </a:p>
          <a:p>
            <a:pPr>
              <a:lnSpc>
                <a:spcPts val="1700"/>
              </a:lnSpc>
              <a:spcBef>
                <a:spcPts val="0"/>
              </a:spcBef>
            </a:pPr>
            <a:r>
              <a:rPr kumimoji="1" lang="en-US" altLang="ja-JP" sz="1600" dirty="0" err="1"/>
              <a:t>i</a:t>
            </a:r>
            <a:r>
              <a:rPr kumimoji="1" lang="en-US" altLang="ja-JP" sz="1600" dirty="0"/>
              <a:t>) 3: the fourth depth of the model. The information element (or the group of information elements) is part of a group of information elements which is defined at the third depth of the model.</a:t>
            </a:r>
          </a:p>
          <a:p>
            <a:pPr>
              <a:lnSpc>
                <a:spcPts val="1700"/>
              </a:lnSpc>
              <a:spcBef>
                <a:spcPts val="0"/>
              </a:spcBef>
            </a:pPr>
            <a:r>
              <a:rPr kumimoji="1" lang="en-US" altLang="ja-JP" sz="1600" dirty="0"/>
              <a:t>Business Term: A synonym used in business where a Business Information Entity is commonly known.</a:t>
            </a:r>
          </a:p>
          <a:p>
            <a:pPr>
              <a:lnSpc>
                <a:spcPts val="1700"/>
              </a:lnSpc>
              <a:spcBef>
                <a:spcPts val="0"/>
              </a:spcBef>
            </a:pPr>
            <a:r>
              <a:rPr kumimoji="1" lang="en-US" altLang="ja-JP" sz="1600" dirty="0"/>
              <a:t>Semantic data type: The data format that applies to the information element. </a:t>
            </a:r>
          </a:p>
          <a:p>
            <a:pPr>
              <a:lnSpc>
                <a:spcPts val="1700"/>
              </a:lnSpc>
              <a:spcBef>
                <a:spcPts val="0"/>
              </a:spcBef>
            </a:pPr>
            <a:r>
              <a:rPr kumimoji="1" lang="en-US" altLang="ja-JP" sz="1600" dirty="0"/>
              <a:t>O: Occurence</a:t>
            </a:r>
          </a:p>
          <a:p>
            <a:pPr>
              <a:lnSpc>
                <a:spcPts val="1700"/>
              </a:lnSpc>
              <a:spcBef>
                <a:spcPts val="0"/>
              </a:spcBef>
            </a:pPr>
            <a:r>
              <a:rPr kumimoji="1" lang="en-US" altLang="ja-JP" sz="1600" dirty="0"/>
              <a:t>Description: A description of the information element.</a:t>
            </a:r>
          </a:p>
          <a:p>
            <a:pPr>
              <a:lnSpc>
                <a:spcPts val="1700"/>
              </a:lnSpc>
              <a:spcBef>
                <a:spcPts val="0"/>
              </a:spcBef>
            </a:pPr>
            <a:endParaRPr kumimoji="1" lang="en-US" altLang="ja-JP" sz="1600" dirty="0"/>
          </a:p>
        </p:txBody>
      </p:sp>
      <p:graphicFrame>
        <p:nvGraphicFramePr>
          <p:cNvPr id="5" name="Table 4">
            <a:extLst>
              <a:ext uri="{FF2B5EF4-FFF2-40B4-BE49-F238E27FC236}">
                <a16:creationId xmlns:a16="http://schemas.microsoft.com/office/drawing/2014/main" id="{15D6752A-2792-43FD-93D8-A8DFB77C1FA6}"/>
              </a:ext>
            </a:extLst>
          </p:cNvPr>
          <p:cNvGraphicFramePr>
            <a:graphicFrameLocks noGrp="1"/>
          </p:cNvGraphicFramePr>
          <p:nvPr>
            <p:extLst>
              <p:ext uri="{D42A27DB-BD31-4B8C-83A1-F6EECF244321}">
                <p14:modId xmlns:p14="http://schemas.microsoft.com/office/powerpoint/2010/main" val="1582322930"/>
              </p:ext>
            </p:extLst>
          </p:nvPr>
        </p:nvGraphicFramePr>
        <p:xfrm>
          <a:off x="683568" y="692696"/>
          <a:ext cx="7886700" cy="374369"/>
        </p:xfrm>
        <a:graphic>
          <a:graphicData uri="http://schemas.openxmlformats.org/drawingml/2006/table">
            <a:tbl>
              <a:tblPr firstRow="1">
                <a:tableStyleId>{F5AB1C69-6EDB-4FF4-983F-18BD219EF322}</a:tableStyleId>
              </a:tblPr>
              <a:tblGrid>
                <a:gridCol w="315468">
                  <a:extLst>
                    <a:ext uri="{9D8B030D-6E8A-4147-A177-3AD203B41FA5}">
                      <a16:colId xmlns:a16="http://schemas.microsoft.com/office/drawing/2014/main" val="3803829995"/>
                    </a:ext>
                  </a:extLst>
                </a:gridCol>
                <a:gridCol w="552069">
                  <a:extLst>
                    <a:ext uri="{9D8B030D-6E8A-4147-A177-3AD203B41FA5}">
                      <a16:colId xmlns:a16="http://schemas.microsoft.com/office/drawing/2014/main" val="194564724"/>
                    </a:ext>
                  </a:extLst>
                </a:gridCol>
                <a:gridCol w="315468">
                  <a:extLst>
                    <a:ext uri="{9D8B030D-6E8A-4147-A177-3AD203B41FA5}">
                      <a16:colId xmlns:a16="http://schemas.microsoft.com/office/drawing/2014/main" val="2929189932"/>
                    </a:ext>
                  </a:extLst>
                </a:gridCol>
                <a:gridCol w="1419606">
                  <a:extLst>
                    <a:ext uri="{9D8B030D-6E8A-4147-A177-3AD203B41FA5}">
                      <a16:colId xmlns:a16="http://schemas.microsoft.com/office/drawing/2014/main" val="1609456668"/>
                    </a:ext>
                  </a:extLst>
                </a:gridCol>
                <a:gridCol w="709803">
                  <a:extLst>
                    <a:ext uri="{9D8B030D-6E8A-4147-A177-3AD203B41FA5}">
                      <a16:colId xmlns:a16="http://schemas.microsoft.com/office/drawing/2014/main" val="2703673655"/>
                    </a:ext>
                  </a:extLst>
                </a:gridCol>
                <a:gridCol w="394335">
                  <a:extLst>
                    <a:ext uri="{9D8B030D-6E8A-4147-A177-3AD203B41FA5}">
                      <a16:colId xmlns:a16="http://schemas.microsoft.com/office/drawing/2014/main" val="2101021055"/>
                    </a:ext>
                  </a:extLst>
                </a:gridCol>
                <a:gridCol w="2208276">
                  <a:extLst>
                    <a:ext uri="{9D8B030D-6E8A-4147-A177-3AD203B41FA5}">
                      <a16:colId xmlns:a16="http://schemas.microsoft.com/office/drawing/2014/main" val="1611665405"/>
                    </a:ext>
                  </a:extLst>
                </a:gridCol>
                <a:gridCol w="1971675">
                  <a:extLst>
                    <a:ext uri="{9D8B030D-6E8A-4147-A177-3AD203B41FA5}">
                      <a16:colId xmlns:a16="http://schemas.microsoft.com/office/drawing/2014/main" val="3773866031"/>
                    </a:ext>
                  </a:extLst>
                </a:gridCol>
              </a:tblGrid>
              <a:tr h="374369">
                <a:tc>
                  <a:txBody>
                    <a:bodyPr/>
                    <a:lstStyle/>
                    <a:p>
                      <a:pPr algn="ctr">
                        <a:lnSpc>
                          <a:spcPts val="1150"/>
                        </a:lnSpc>
                        <a:spcBef>
                          <a:spcPts val="600"/>
                        </a:spcBef>
                        <a:spcAft>
                          <a:spcPts val="600"/>
                        </a:spcAft>
                      </a:pPr>
                      <a:r>
                        <a:rPr lang="en-US" sz="1600" kern="100">
                          <a:effectLst/>
                        </a:rPr>
                        <a:t>No</a:t>
                      </a:r>
                      <a:endParaRPr lang="ja-JP" sz="16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ts val="1150"/>
                        </a:lnSpc>
                        <a:spcBef>
                          <a:spcPts val="600"/>
                        </a:spcBef>
                        <a:spcAft>
                          <a:spcPts val="600"/>
                        </a:spcAft>
                      </a:pPr>
                      <a:r>
                        <a:rPr lang="en-US" sz="1600" kern="100" dirty="0">
                          <a:effectLst/>
                        </a:rPr>
                        <a:t>BIE</a:t>
                      </a:r>
                      <a:endParaRPr lang="ja-JP" sz="1600" b="1"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150"/>
                        </a:lnSpc>
                        <a:spcBef>
                          <a:spcPts val="600"/>
                        </a:spcBef>
                        <a:spcAft>
                          <a:spcPts val="600"/>
                        </a:spcAft>
                      </a:pPr>
                      <a:r>
                        <a:rPr lang="en-US" sz="1600" kern="100">
                          <a:effectLst/>
                        </a:rPr>
                        <a:t>D</a:t>
                      </a:r>
                      <a:endParaRPr lang="ja-JP" sz="1600" b="1"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150"/>
                        </a:lnSpc>
                        <a:spcBef>
                          <a:spcPts val="600"/>
                        </a:spcBef>
                        <a:spcAft>
                          <a:spcPts val="600"/>
                        </a:spcAft>
                      </a:pPr>
                      <a:r>
                        <a:rPr lang="en-US" sz="1600" kern="100">
                          <a:effectLst/>
                        </a:rPr>
                        <a:t>Business Term</a:t>
                      </a:r>
                      <a:endParaRPr lang="ja-JP" sz="16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kumimoji="1" lang="en-US" altLang="ja-JP" sz="1200" b="1" kern="1200" dirty="0">
                          <a:solidFill>
                            <a:schemeClr val="lt1"/>
                          </a:solidFill>
                          <a:effectLst/>
                          <a:latin typeface="+mn-lt"/>
                          <a:ea typeface="+mn-ea"/>
                          <a:cs typeface="+mn-cs"/>
                        </a:rPr>
                        <a:t>Semantic data type</a:t>
                      </a:r>
                      <a:endParaRPr lang="ja-JP" alt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ts val="1150"/>
                        </a:lnSpc>
                        <a:spcBef>
                          <a:spcPts val="600"/>
                        </a:spcBef>
                        <a:spcAft>
                          <a:spcPts val="600"/>
                        </a:spcAft>
                      </a:pPr>
                      <a:r>
                        <a:rPr lang="en-US" sz="1600" kern="100">
                          <a:effectLst/>
                        </a:rPr>
                        <a:t>O</a:t>
                      </a:r>
                      <a:endParaRPr lang="ja-JP" sz="1600" b="1"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150"/>
                        </a:lnSpc>
                        <a:spcBef>
                          <a:spcPts val="600"/>
                        </a:spcBef>
                        <a:spcAft>
                          <a:spcPts val="600"/>
                        </a:spcAft>
                      </a:pPr>
                      <a:r>
                        <a:rPr lang="en-US" sz="1600" kern="100">
                          <a:effectLst/>
                        </a:rPr>
                        <a:t>Description</a:t>
                      </a:r>
                      <a:endParaRPr lang="ja-JP" sz="1600" b="1"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150"/>
                        </a:lnSpc>
                        <a:spcBef>
                          <a:spcPts val="600"/>
                        </a:spcBef>
                        <a:spcAft>
                          <a:spcPts val="600"/>
                        </a:spcAft>
                      </a:pPr>
                      <a:r>
                        <a:rPr lang="en-US" sz="1600" kern="100" dirty="0">
                          <a:effectLst/>
                        </a:rPr>
                        <a:t>Dictionary Entry Name</a:t>
                      </a:r>
                      <a:endParaRPr lang="ja-JP" sz="16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3174734261"/>
                  </a:ext>
                </a:extLst>
              </a:tr>
            </a:tbl>
          </a:graphicData>
        </a:graphic>
      </p:graphicFrame>
    </p:spTree>
    <p:extLst>
      <p:ext uri="{BB962C8B-B14F-4D97-AF65-F5344CB8AC3E}">
        <p14:creationId xmlns:p14="http://schemas.microsoft.com/office/powerpoint/2010/main" val="4020968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DD07-7E79-4414-9E5B-C9AB32419BA0}"/>
              </a:ext>
            </a:extLst>
          </p:cNvPr>
          <p:cNvSpPr>
            <a:spLocks noGrp="1"/>
          </p:cNvSpPr>
          <p:nvPr>
            <p:ph type="title"/>
          </p:nvPr>
        </p:nvSpPr>
        <p:spPr>
          <a:xfrm>
            <a:off x="683568" y="0"/>
            <a:ext cx="7776864" cy="692696"/>
          </a:xfrm>
        </p:spPr>
        <p:txBody>
          <a:bodyPr/>
          <a:lstStyle/>
          <a:p>
            <a:r>
              <a:rPr lang="en-US" altLang="ja-JP" b="1" kern="100" dirty="0">
                <a:effectLst/>
                <a:latin typeface="+mn-lt"/>
              </a:rPr>
              <a:t>Document and line item</a:t>
            </a:r>
            <a:endParaRPr kumimoji="1" lang="ja-JP" altLang="en-US" sz="4000" dirty="0">
              <a:latin typeface="+mn-lt"/>
            </a:endParaRPr>
          </a:p>
        </p:txBody>
      </p:sp>
      <p:sp>
        <p:nvSpPr>
          <p:cNvPr id="3" name="Content Placeholder 2">
            <a:extLst>
              <a:ext uri="{FF2B5EF4-FFF2-40B4-BE49-F238E27FC236}">
                <a16:creationId xmlns:a16="http://schemas.microsoft.com/office/drawing/2014/main" id="{E120F59C-2658-417F-900A-360006047753}"/>
              </a:ext>
            </a:extLst>
          </p:cNvPr>
          <p:cNvSpPr>
            <a:spLocks noGrp="1"/>
          </p:cNvSpPr>
          <p:nvPr>
            <p:ph idx="1"/>
          </p:nvPr>
        </p:nvSpPr>
        <p:spPr>
          <a:xfrm>
            <a:off x="683568" y="923330"/>
            <a:ext cx="7776864" cy="2952328"/>
          </a:xfrm>
        </p:spPr>
        <p:txBody>
          <a:bodyPr/>
          <a:lstStyle/>
          <a:p>
            <a:r>
              <a:rPr kumimoji="1" lang="en-US" altLang="ja-JP" dirty="0"/>
              <a:t>There are two types of business documents. One is a list of data and the other is a header and line item. The list of data includes customer masters, supplier masters, and subledgers such as accounts payable and trial balance. Most business transactions consist of headers and list items.</a:t>
            </a:r>
          </a:p>
          <a:p>
            <a:r>
              <a:rPr kumimoji="1" lang="en-US" altLang="ja-JP" dirty="0"/>
              <a:t>There are two ways to represent a business document that consists of headers and line items:</a:t>
            </a:r>
          </a:p>
          <a:p>
            <a:r>
              <a:rPr kumimoji="1" lang="en-US" altLang="ja-JP" dirty="0"/>
              <a:t>One is a format in which the header contains line items and is expressed in single document. The other is to represent it as two documents, a header document and a line-item document.</a:t>
            </a:r>
          </a:p>
        </p:txBody>
      </p:sp>
      <p:sp>
        <p:nvSpPr>
          <p:cNvPr id="4" name="正方形/長方形 3">
            <a:extLst>
              <a:ext uri="{FF2B5EF4-FFF2-40B4-BE49-F238E27FC236}">
                <a16:creationId xmlns:a16="http://schemas.microsoft.com/office/drawing/2014/main" id="{410A4D47-9550-9E4C-B214-1A4E50DCE96C}"/>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8998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F9BB-77DC-41BC-9C35-5DD1466D9558}"/>
              </a:ext>
            </a:extLst>
          </p:cNvPr>
          <p:cNvSpPr>
            <a:spLocks noGrp="1"/>
          </p:cNvSpPr>
          <p:nvPr>
            <p:ph type="title"/>
          </p:nvPr>
        </p:nvSpPr>
        <p:spPr/>
        <p:txBody>
          <a:bodyPr/>
          <a:lstStyle/>
          <a:p>
            <a:r>
              <a:rPr kumimoji="1" lang="en-US" altLang="ja-JP" dirty="0"/>
              <a:t>Using ASBIE</a:t>
            </a:r>
            <a:endParaRPr kumimoji="1" lang="ja-JP" altLang="en-US" dirty="0"/>
          </a:p>
        </p:txBody>
      </p:sp>
      <p:sp>
        <p:nvSpPr>
          <p:cNvPr id="3" name="Content Placeholder 2">
            <a:extLst>
              <a:ext uri="{FF2B5EF4-FFF2-40B4-BE49-F238E27FC236}">
                <a16:creationId xmlns:a16="http://schemas.microsoft.com/office/drawing/2014/main" id="{12C57654-6F67-4354-93AE-7F32F3A1B832}"/>
              </a:ext>
            </a:extLst>
          </p:cNvPr>
          <p:cNvSpPr>
            <a:spLocks noGrp="1"/>
          </p:cNvSpPr>
          <p:nvPr>
            <p:ph idx="1"/>
          </p:nvPr>
        </p:nvSpPr>
        <p:spPr>
          <a:xfrm>
            <a:off x="683568" y="548680"/>
            <a:ext cx="7776864" cy="720080"/>
          </a:xfrm>
        </p:spPr>
        <p:txBody>
          <a:bodyPr/>
          <a:lstStyle/>
          <a:p>
            <a:r>
              <a:rPr kumimoji="1" lang="en-US" altLang="ja-JP" dirty="0"/>
              <a:t>In the first method, the line items are defined as ASBIE in the header ABIE. The following example illustrates this approach. </a:t>
            </a:r>
          </a:p>
        </p:txBody>
      </p:sp>
      <p:graphicFrame>
        <p:nvGraphicFramePr>
          <p:cNvPr id="4" name="Table 3">
            <a:extLst>
              <a:ext uri="{FF2B5EF4-FFF2-40B4-BE49-F238E27FC236}">
                <a16:creationId xmlns:a16="http://schemas.microsoft.com/office/drawing/2014/main" id="{181ED6CD-705F-44C9-8450-260EEE5A99C3}"/>
              </a:ext>
            </a:extLst>
          </p:cNvPr>
          <p:cNvGraphicFramePr>
            <a:graphicFrameLocks noGrp="1"/>
          </p:cNvGraphicFramePr>
          <p:nvPr>
            <p:extLst>
              <p:ext uri="{D42A27DB-BD31-4B8C-83A1-F6EECF244321}">
                <p14:modId xmlns:p14="http://schemas.microsoft.com/office/powerpoint/2010/main" val="518440273"/>
              </p:ext>
            </p:extLst>
          </p:nvPr>
        </p:nvGraphicFramePr>
        <p:xfrm>
          <a:off x="683568" y="1340768"/>
          <a:ext cx="7886700" cy="320040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335129639"/>
                    </a:ext>
                  </a:extLst>
                </a:gridCol>
                <a:gridCol w="552069">
                  <a:extLst>
                    <a:ext uri="{9D8B030D-6E8A-4147-A177-3AD203B41FA5}">
                      <a16:colId xmlns:a16="http://schemas.microsoft.com/office/drawing/2014/main" val="2868150981"/>
                    </a:ext>
                  </a:extLst>
                </a:gridCol>
                <a:gridCol w="315468">
                  <a:extLst>
                    <a:ext uri="{9D8B030D-6E8A-4147-A177-3AD203B41FA5}">
                      <a16:colId xmlns:a16="http://schemas.microsoft.com/office/drawing/2014/main" val="2456255147"/>
                    </a:ext>
                  </a:extLst>
                </a:gridCol>
                <a:gridCol w="1419606">
                  <a:extLst>
                    <a:ext uri="{9D8B030D-6E8A-4147-A177-3AD203B41FA5}">
                      <a16:colId xmlns:a16="http://schemas.microsoft.com/office/drawing/2014/main" val="1717447666"/>
                    </a:ext>
                  </a:extLst>
                </a:gridCol>
                <a:gridCol w="709803">
                  <a:extLst>
                    <a:ext uri="{9D8B030D-6E8A-4147-A177-3AD203B41FA5}">
                      <a16:colId xmlns:a16="http://schemas.microsoft.com/office/drawing/2014/main" val="2926666456"/>
                    </a:ext>
                  </a:extLst>
                </a:gridCol>
                <a:gridCol w="394335">
                  <a:extLst>
                    <a:ext uri="{9D8B030D-6E8A-4147-A177-3AD203B41FA5}">
                      <a16:colId xmlns:a16="http://schemas.microsoft.com/office/drawing/2014/main" val="2770680713"/>
                    </a:ext>
                  </a:extLst>
                </a:gridCol>
                <a:gridCol w="2208276">
                  <a:extLst>
                    <a:ext uri="{9D8B030D-6E8A-4147-A177-3AD203B41FA5}">
                      <a16:colId xmlns:a16="http://schemas.microsoft.com/office/drawing/2014/main" val="2161467200"/>
                    </a:ext>
                  </a:extLst>
                </a:gridCol>
                <a:gridCol w="1971675">
                  <a:extLst>
                    <a:ext uri="{9D8B030D-6E8A-4147-A177-3AD203B41FA5}">
                      <a16:colId xmlns:a16="http://schemas.microsoft.com/office/drawing/2014/main" val="3938933186"/>
                    </a:ext>
                  </a:extLst>
                </a:gridCol>
              </a:tblGrid>
              <a:tr h="0">
                <a:tc>
                  <a:txBody>
                    <a:bodyPr/>
                    <a:lstStyle/>
                    <a:p>
                      <a:pPr algn="ctr">
                        <a:lnSpc>
                          <a:spcPct val="100000"/>
                        </a:lnSpc>
                        <a:spcBef>
                          <a:spcPts val="600"/>
                        </a:spcBef>
                        <a:spcAft>
                          <a:spcPts val="600"/>
                        </a:spcAft>
                      </a:pPr>
                      <a:r>
                        <a:rPr lang="en-US" sz="1400" kern="100">
                          <a:effectLst/>
                          <a:latin typeface="+mn-lt"/>
                        </a:rPr>
                        <a:t>No</a:t>
                      </a:r>
                      <a:endParaRPr lang="ja-JP" sz="1400" b="1" kern="100">
                        <a:effectLst/>
                        <a:latin typeface="+mn-lt"/>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lang="en-US" sz="1400" kern="100">
                          <a:effectLst/>
                          <a:latin typeface="+mn-lt"/>
                        </a:rPr>
                        <a:t>BIE</a:t>
                      </a:r>
                      <a:endParaRPr lang="ja-JP" sz="1400" b="1" kern="100">
                        <a:effectLst/>
                        <a:latin typeface="+mn-lt"/>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latin typeface="+mn-lt"/>
                        </a:rPr>
                        <a:t>D</a:t>
                      </a:r>
                      <a:endParaRPr lang="ja-JP" sz="1400" b="1" kern="100">
                        <a:effectLst/>
                        <a:latin typeface="+mn-lt"/>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latin typeface="+mn-lt"/>
                        </a:rPr>
                        <a:t>Business Term</a:t>
                      </a:r>
                      <a:endParaRPr lang="ja-JP" sz="1400" b="1" kern="100">
                        <a:effectLst/>
                        <a:latin typeface="+mn-lt"/>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lang="en-US" sz="1400" kern="100" dirty="0">
                          <a:effectLst/>
                          <a:latin typeface="+mn-lt"/>
                        </a:rPr>
                        <a:t>Semantic data type</a:t>
                      </a:r>
                      <a:endParaRPr lang="ja-JP" sz="1400" b="1" kern="100" dirty="0">
                        <a:effectLst/>
                        <a:latin typeface="+mn-lt"/>
                        <a:ea typeface="ＭＳ 明朝" panose="02020609040205080304" pitchFamily="17" charset="-128"/>
                        <a:cs typeface="Cambria" panose="02040503050406030204" pitchFamily="18" charset="0"/>
                      </a:endParaRPr>
                    </a:p>
                  </a:txBody>
                  <a:tcPr marL="0" marR="0" marT="0" marB="0" anchor="ctr"/>
                </a:tc>
                <a:tc>
                  <a:txBody>
                    <a:bodyPr/>
                    <a:lstStyle/>
                    <a:p>
                      <a:pPr algn="ctr">
                        <a:lnSpc>
                          <a:spcPct val="100000"/>
                        </a:lnSpc>
                        <a:spcBef>
                          <a:spcPts val="600"/>
                        </a:spcBef>
                        <a:spcAft>
                          <a:spcPts val="600"/>
                        </a:spcAft>
                      </a:pPr>
                      <a:r>
                        <a:rPr lang="en-US" sz="1400" kern="100">
                          <a:effectLst/>
                          <a:latin typeface="+mn-lt"/>
                        </a:rPr>
                        <a:t>O</a:t>
                      </a:r>
                      <a:endParaRPr lang="ja-JP" sz="1400" b="1" kern="100">
                        <a:effectLst/>
                        <a:latin typeface="+mn-lt"/>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latin typeface="+mn-lt"/>
                        </a:rPr>
                        <a:t>Description</a:t>
                      </a:r>
                      <a:endParaRPr lang="ja-JP" sz="1400" b="1" kern="100">
                        <a:effectLst/>
                        <a:latin typeface="+mn-lt"/>
                        <a:ea typeface="ＭＳ 明朝" panose="02020609040205080304" pitchFamily="17" charset="-128"/>
                        <a:cs typeface="Cambria" panose="02040503050406030204" pitchFamily="18" charset="0"/>
                      </a:endParaRPr>
                    </a:p>
                  </a:txBody>
                  <a:tcPr marL="0" marR="0" marT="0" marB="0" anchor="ctr"/>
                </a:tc>
                <a:tc>
                  <a:txBody>
                    <a:bodyPr/>
                    <a:lstStyle/>
                    <a:p>
                      <a:pPr algn="ctr">
                        <a:lnSpc>
                          <a:spcPct val="100000"/>
                        </a:lnSpc>
                        <a:spcBef>
                          <a:spcPts val="600"/>
                        </a:spcBef>
                        <a:spcAft>
                          <a:spcPts val="600"/>
                        </a:spcAft>
                      </a:pPr>
                      <a:r>
                        <a:rPr lang="en-US" sz="1400" kern="100">
                          <a:effectLst/>
                          <a:latin typeface="+mn-lt"/>
                        </a:rPr>
                        <a:t>Dictionary Entry Name</a:t>
                      </a:r>
                      <a:endParaRPr lang="ja-JP" sz="1400" b="1" kern="100">
                        <a:effectLst/>
                        <a:latin typeface="+mn-lt"/>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3643515540"/>
                  </a:ext>
                </a:extLst>
              </a:tr>
              <a:tr h="0">
                <a:tc>
                  <a:txBody>
                    <a:bodyPr/>
                    <a:lstStyle/>
                    <a:p>
                      <a:pPr algn="ctr">
                        <a:lnSpc>
                          <a:spcPct val="100000"/>
                        </a:lnSpc>
                        <a:spcBef>
                          <a:spcPts val="300"/>
                        </a:spcBef>
                        <a:spcAft>
                          <a:spcPts val="300"/>
                        </a:spcAft>
                      </a:pPr>
                      <a:r>
                        <a:rPr lang="en-US" sz="1400" kern="100">
                          <a:effectLst/>
                          <a:latin typeface="+mn-lt"/>
                        </a:rPr>
                        <a:t>0</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ABIE</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0</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latin typeface="+mn-lt"/>
                        </a:rPr>
                        <a:t>Header</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latin typeface="+mn-lt"/>
                        </a:rPr>
                        <a:t>The document header.</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latin typeface="+mn-lt"/>
                        </a:rPr>
                        <a:t>ADS Header_ Trade Transaction. Details</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2832983902"/>
                  </a:ext>
                </a:extLst>
              </a:tr>
              <a:tr h="0">
                <a:tc>
                  <a:txBody>
                    <a:bodyPr/>
                    <a:lstStyle/>
                    <a:p>
                      <a:pPr algn="ctr">
                        <a:lnSpc>
                          <a:spcPct val="100000"/>
                        </a:lnSpc>
                        <a:spcBef>
                          <a:spcPts val="300"/>
                        </a:spcBef>
                        <a:spcAft>
                          <a:spcPts val="300"/>
                        </a:spcAft>
                      </a:pPr>
                      <a:r>
                        <a:rPr lang="en-US" sz="1400" kern="100">
                          <a:effectLst/>
                          <a:latin typeface="+mn-lt"/>
                        </a:rPr>
                        <a:t>1</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IDBIE</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1</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latin typeface="+mn-lt"/>
                        </a:rPr>
                        <a:t>Header ID</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dirty="0">
                          <a:effectLst/>
                          <a:latin typeface="+mn-lt"/>
                        </a:rPr>
                        <a:t>Identifier</a:t>
                      </a:r>
                      <a:endParaRPr lang="ja-JP" sz="1400" kern="100" dirty="0">
                        <a:effectLst/>
                        <a:latin typeface="+mn-lt"/>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latin typeface="+mn-lt"/>
                        </a:rPr>
                        <a:t>1..1</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latin typeface="+mn-lt"/>
                        </a:rPr>
                        <a:t>The unique identifier for the he document header.</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latin typeface="+mn-lt"/>
                        </a:rPr>
                        <a:t>ADS Header_ Trade Transaction.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473519660"/>
                  </a:ext>
                </a:extLst>
              </a:tr>
              <a:tr h="0">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latin typeface="+mn-lt"/>
                        </a:rPr>
                        <a:t>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169773557"/>
                  </a:ext>
                </a:extLst>
              </a:tr>
              <a:tr h="0">
                <a:tc>
                  <a:txBody>
                    <a:bodyPr/>
                    <a:lstStyle/>
                    <a:p>
                      <a:pPr algn="ctr">
                        <a:lnSpc>
                          <a:spcPct val="100000"/>
                        </a:lnSpc>
                        <a:spcBef>
                          <a:spcPts val="300"/>
                        </a:spcBef>
                        <a:spcAft>
                          <a:spcPts val="300"/>
                        </a:spcAft>
                      </a:pPr>
                      <a:r>
                        <a:rPr lang="en-US" sz="1400" kern="100">
                          <a:effectLst/>
                          <a:latin typeface="+mn-lt"/>
                        </a:rPr>
                        <a:t>x</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b="1" kern="100" dirty="0">
                          <a:effectLst/>
                          <a:latin typeface="+mn-lt"/>
                        </a:rPr>
                        <a:t>ASBIE</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1</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b="1" kern="100" dirty="0">
                          <a:effectLst/>
                          <a:latin typeface="+mn-lt"/>
                        </a:rPr>
                        <a:t>Line Item</a:t>
                      </a:r>
                      <a:endParaRPr lang="ja-JP" sz="1400" b="1" kern="100" dirty="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a:t>
                      </a:r>
                      <a:endParaRPr lang="ja-JP" sz="1400" kern="100">
                        <a:effectLst/>
                        <a:latin typeface="+mn-lt"/>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latin typeface="+mn-lt"/>
                        </a:rPr>
                        <a:t>1..n</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latin typeface="+mn-lt"/>
                        </a:rPr>
                        <a:t>line items of this document</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latin typeface="+mn-lt"/>
                        </a:rPr>
                        <a:t>ADS Header_ Trade Transaction. Defined. ADS Line Item_  Trade Line Item</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1289471692"/>
                  </a:ext>
                </a:extLst>
              </a:tr>
              <a:tr h="0">
                <a:tc>
                  <a:txBody>
                    <a:bodyPr/>
                    <a:lstStyle/>
                    <a:p>
                      <a:pPr algn="ctr">
                        <a:lnSpc>
                          <a:spcPct val="100000"/>
                        </a:lnSpc>
                        <a:spcBef>
                          <a:spcPts val="300"/>
                        </a:spcBef>
                        <a:spcAft>
                          <a:spcPts val="300"/>
                        </a:spcAft>
                      </a:pPr>
                      <a:r>
                        <a:rPr lang="en-US" sz="1400" kern="100">
                          <a:effectLst/>
                          <a:latin typeface="+mn-lt"/>
                        </a:rPr>
                        <a:t>x+1</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IDBIE</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2</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latin typeface="+mn-lt"/>
                        </a:rPr>
                        <a:t>Line Item ID</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dirty="0">
                          <a:effectLst/>
                          <a:latin typeface="+mn-lt"/>
                        </a:rPr>
                        <a:t>Identifier</a:t>
                      </a:r>
                      <a:endParaRPr lang="ja-JP" sz="1400" kern="100" dirty="0">
                        <a:effectLst/>
                        <a:latin typeface="+mn-lt"/>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latin typeface="+mn-lt"/>
                        </a:rPr>
                        <a:t>1..1</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latin typeface="+mn-lt"/>
                        </a:rPr>
                        <a:t>The unique identifier for the document line item.</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latin typeface="+mn-lt"/>
                        </a:rPr>
                        <a:t>ADS Line </a:t>
                      </a:r>
                      <a:r>
                        <a:rPr lang="en-US" sz="1400" kern="100" dirty="0" err="1">
                          <a:effectLst/>
                          <a:latin typeface="+mn-lt"/>
                        </a:rPr>
                        <a:t>Item_Trade</a:t>
                      </a:r>
                      <a:r>
                        <a:rPr lang="en-US" sz="1400" kern="100" dirty="0">
                          <a:effectLst/>
                          <a:latin typeface="+mn-lt"/>
                        </a:rPr>
                        <a:t> Line Item. Identification. Identifier</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406250946"/>
                  </a:ext>
                </a:extLst>
              </a:tr>
              <a:tr h="0">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latin typeface="+mn-lt"/>
                        </a:rPr>
                        <a:t> </a:t>
                      </a:r>
                      <a:endParaRPr lang="ja-JP" sz="1400" kern="10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latin typeface="+mn-lt"/>
                        </a:rPr>
                        <a:t>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latin typeface="+mn-lt"/>
                        </a:rPr>
                        <a:t> </a:t>
                      </a:r>
                      <a:endParaRPr lang="ja-JP" sz="1400" kern="100" dirty="0">
                        <a:effectLst/>
                        <a:latin typeface="+mn-lt"/>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3780788313"/>
                  </a:ext>
                </a:extLst>
              </a:tr>
            </a:tbl>
          </a:graphicData>
        </a:graphic>
      </p:graphicFrame>
      <p:graphicFrame>
        <p:nvGraphicFramePr>
          <p:cNvPr id="5" name="Table 4">
            <a:extLst>
              <a:ext uri="{FF2B5EF4-FFF2-40B4-BE49-F238E27FC236}">
                <a16:creationId xmlns:a16="http://schemas.microsoft.com/office/drawing/2014/main" id="{48A4AABE-F77A-4590-B37E-597D38A475F6}"/>
              </a:ext>
            </a:extLst>
          </p:cNvPr>
          <p:cNvGraphicFramePr>
            <a:graphicFrameLocks noGrp="1"/>
          </p:cNvGraphicFramePr>
          <p:nvPr>
            <p:extLst>
              <p:ext uri="{D42A27DB-BD31-4B8C-83A1-F6EECF244321}">
                <p14:modId xmlns:p14="http://schemas.microsoft.com/office/powerpoint/2010/main" val="3704750471"/>
              </p:ext>
            </p:extLst>
          </p:nvPr>
        </p:nvGraphicFramePr>
        <p:xfrm>
          <a:off x="683568" y="4663792"/>
          <a:ext cx="7886700" cy="170688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1622472510"/>
                    </a:ext>
                  </a:extLst>
                </a:gridCol>
                <a:gridCol w="552069">
                  <a:extLst>
                    <a:ext uri="{9D8B030D-6E8A-4147-A177-3AD203B41FA5}">
                      <a16:colId xmlns:a16="http://schemas.microsoft.com/office/drawing/2014/main" val="2333564185"/>
                    </a:ext>
                  </a:extLst>
                </a:gridCol>
                <a:gridCol w="315468">
                  <a:extLst>
                    <a:ext uri="{9D8B030D-6E8A-4147-A177-3AD203B41FA5}">
                      <a16:colId xmlns:a16="http://schemas.microsoft.com/office/drawing/2014/main" val="1013880936"/>
                    </a:ext>
                  </a:extLst>
                </a:gridCol>
                <a:gridCol w="1419606">
                  <a:extLst>
                    <a:ext uri="{9D8B030D-6E8A-4147-A177-3AD203B41FA5}">
                      <a16:colId xmlns:a16="http://schemas.microsoft.com/office/drawing/2014/main" val="3918779191"/>
                    </a:ext>
                  </a:extLst>
                </a:gridCol>
                <a:gridCol w="709803">
                  <a:extLst>
                    <a:ext uri="{9D8B030D-6E8A-4147-A177-3AD203B41FA5}">
                      <a16:colId xmlns:a16="http://schemas.microsoft.com/office/drawing/2014/main" val="1807585865"/>
                    </a:ext>
                  </a:extLst>
                </a:gridCol>
                <a:gridCol w="394335">
                  <a:extLst>
                    <a:ext uri="{9D8B030D-6E8A-4147-A177-3AD203B41FA5}">
                      <a16:colId xmlns:a16="http://schemas.microsoft.com/office/drawing/2014/main" val="2969663067"/>
                    </a:ext>
                  </a:extLst>
                </a:gridCol>
                <a:gridCol w="2208276">
                  <a:extLst>
                    <a:ext uri="{9D8B030D-6E8A-4147-A177-3AD203B41FA5}">
                      <a16:colId xmlns:a16="http://schemas.microsoft.com/office/drawing/2014/main" val="2178053368"/>
                    </a:ext>
                  </a:extLst>
                </a:gridCol>
                <a:gridCol w="1971675">
                  <a:extLst>
                    <a:ext uri="{9D8B030D-6E8A-4147-A177-3AD203B41FA5}">
                      <a16:colId xmlns:a16="http://schemas.microsoft.com/office/drawing/2014/main" val="552926653"/>
                    </a:ext>
                  </a:extLst>
                </a:gridCol>
              </a:tblGrid>
              <a:tr h="0">
                <a:tc>
                  <a:txBody>
                    <a:bodyPr/>
                    <a:lstStyle/>
                    <a:p>
                      <a:pPr algn="ctr">
                        <a:lnSpc>
                          <a:spcPct val="100000"/>
                        </a:lnSpc>
                        <a:spcBef>
                          <a:spcPts val="600"/>
                        </a:spcBef>
                        <a:spcAft>
                          <a:spcPts val="600"/>
                        </a:spcAft>
                      </a:pPr>
                      <a:r>
                        <a:rPr lang="en-US" sz="1400" kern="100">
                          <a:effectLst/>
                        </a:rPr>
                        <a:t>No</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lang="en-US" sz="1400" kern="100">
                          <a:effectLst/>
                        </a:rPr>
                        <a:t>BIE</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rPr>
                        <a:t>D</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rPr>
                        <a:t>Business Term</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lang="en-US" sz="1400" kern="100">
                          <a:effectLst/>
                        </a:rPr>
                        <a:t>Semantic data type</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ct val="100000"/>
                        </a:lnSpc>
                        <a:spcBef>
                          <a:spcPts val="600"/>
                        </a:spcBef>
                        <a:spcAft>
                          <a:spcPts val="600"/>
                        </a:spcAft>
                      </a:pPr>
                      <a:r>
                        <a:rPr lang="en-US" sz="1400" kern="100">
                          <a:effectLst/>
                        </a:rPr>
                        <a:t>O</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rPr>
                        <a:t>Description</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ct val="100000"/>
                        </a:lnSpc>
                        <a:spcBef>
                          <a:spcPts val="600"/>
                        </a:spcBef>
                        <a:spcAft>
                          <a:spcPts val="600"/>
                        </a:spcAft>
                      </a:pPr>
                      <a:r>
                        <a:rPr lang="en-US" sz="1400" kern="100">
                          <a:effectLst/>
                        </a:rPr>
                        <a:t>Dictionary Entry Name</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3273191325"/>
                  </a:ext>
                </a:extLst>
              </a:tr>
              <a:tr h="0">
                <a:tc>
                  <a:txBody>
                    <a:bodyPr/>
                    <a:lstStyle/>
                    <a:p>
                      <a:pPr algn="ctr">
                        <a:lnSpc>
                          <a:spcPct val="100000"/>
                        </a:lnSpc>
                        <a:spcBef>
                          <a:spcPts val="300"/>
                        </a:spcBef>
                        <a:spcAft>
                          <a:spcPts val="300"/>
                        </a:spcAft>
                      </a:pPr>
                      <a:r>
                        <a:rPr lang="en-US" sz="1400" kern="100">
                          <a:effectLst/>
                        </a:rPr>
                        <a:t>0</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ABIE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0</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b="1" kern="100" dirty="0">
                          <a:effectLst/>
                        </a:rPr>
                        <a:t>Line Item</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The document line item.</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ADS Line Item_ Trade Line Item. Details</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2940031490"/>
                  </a:ext>
                </a:extLst>
              </a:tr>
              <a:tr h="0">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IDBIE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Line Item ID</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Identifier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rPr>
                        <a:t>1..1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The unique identifier for the document line item.</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ADS Line Item_Trade Line Item. Identification. Identifier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2417029248"/>
                  </a:ext>
                </a:extLst>
              </a:tr>
              <a:tr h="0">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3471746879"/>
                  </a:ext>
                </a:extLst>
              </a:tr>
            </a:tbl>
          </a:graphicData>
        </a:graphic>
      </p:graphicFrame>
      <p:sp>
        <p:nvSpPr>
          <p:cNvPr id="6" name="正方形/長方形 5">
            <a:extLst>
              <a:ext uri="{FF2B5EF4-FFF2-40B4-BE49-F238E27FC236}">
                <a16:creationId xmlns:a16="http://schemas.microsoft.com/office/drawing/2014/main" id="{322E2574-441E-2844-A437-4A397A3C2201}"/>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60706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B8B7-264B-4708-83CA-05FB65A134B6}"/>
              </a:ext>
            </a:extLst>
          </p:cNvPr>
          <p:cNvSpPr>
            <a:spLocks noGrp="1"/>
          </p:cNvSpPr>
          <p:nvPr>
            <p:ph type="title"/>
          </p:nvPr>
        </p:nvSpPr>
        <p:spPr/>
        <p:txBody>
          <a:bodyPr/>
          <a:lstStyle/>
          <a:p>
            <a:r>
              <a:rPr kumimoji="1" lang="en-US" altLang="ja-JP" dirty="0"/>
              <a:t>RLBIE for the header ABIE</a:t>
            </a:r>
            <a:endParaRPr kumimoji="1" lang="ja-JP" altLang="en-US" dirty="0"/>
          </a:p>
        </p:txBody>
      </p:sp>
      <p:sp>
        <p:nvSpPr>
          <p:cNvPr id="3" name="Content Placeholder 2">
            <a:extLst>
              <a:ext uri="{FF2B5EF4-FFF2-40B4-BE49-F238E27FC236}">
                <a16:creationId xmlns:a16="http://schemas.microsoft.com/office/drawing/2014/main" id="{C4AF52AD-7CF5-4422-B978-8B2908DD5D3C}"/>
              </a:ext>
            </a:extLst>
          </p:cNvPr>
          <p:cNvSpPr>
            <a:spLocks noGrp="1"/>
          </p:cNvSpPr>
          <p:nvPr>
            <p:ph idx="1"/>
          </p:nvPr>
        </p:nvSpPr>
        <p:spPr>
          <a:xfrm>
            <a:off x="683568" y="548680"/>
            <a:ext cx="7776864" cy="936104"/>
          </a:xfrm>
        </p:spPr>
        <p:txBody>
          <a:bodyPr/>
          <a:lstStyle/>
          <a:p>
            <a:r>
              <a:rPr kumimoji="1" lang="en-US" altLang="ja-JP" dirty="0"/>
              <a:t>In the second method, the line-item ABIE contains the RLBIE for the header ABIE . In such cases, there are two lists. One is a list of headers and the other is a list of line items.</a:t>
            </a:r>
            <a:endParaRPr kumimoji="1" lang="ja-JP" altLang="en-US" dirty="0"/>
          </a:p>
        </p:txBody>
      </p:sp>
      <p:graphicFrame>
        <p:nvGraphicFramePr>
          <p:cNvPr id="4" name="Table 3">
            <a:extLst>
              <a:ext uri="{FF2B5EF4-FFF2-40B4-BE49-F238E27FC236}">
                <a16:creationId xmlns:a16="http://schemas.microsoft.com/office/drawing/2014/main" id="{5909E2CF-34BF-44EC-812D-6A0AABA8B65C}"/>
              </a:ext>
            </a:extLst>
          </p:cNvPr>
          <p:cNvGraphicFramePr>
            <a:graphicFrameLocks noGrp="1"/>
          </p:cNvGraphicFramePr>
          <p:nvPr>
            <p:extLst>
              <p:ext uri="{D42A27DB-BD31-4B8C-83A1-F6EECF244321}">
                <p14:modId xmlns:p14="http://schemas.microsoft.com/office/powerpoint/2010/main" val="3655426492"/>
              </p:ext>
            </p:extLst>
          </p:nvPr>
        </p:nvGraphicFramePr>
        <p:xfrm>
          <a:off x="683568" y="1694304"/>
          <a:ext cx="7886700" cy="143256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910909419"/>
                    </a:ext>
                  </a:extLst>
                </a:gridCol>
                <a:gridCol w="552069">
                  <a:extLst>
                    <a:ext uri="{9D8B030D-6E8A-4147-A177-3AD203B41FA5}">
                      <a16:colId xmlns:a16="http://schemas.microsoft.com/office/drawing/2014/main" val="3479529673"/>
                    </a:ext>
                  </a:extLst>
                </a:gridCol>
                <a:gridCol w="315468">
                  <a:extLst>
                    <a:ext uri="{9D8B030D-6E8A-4147-A177-3AD203B41FA5}">
                      <a16:colId xmlns:a16="http://schemas.microsoft.com/office/drawing/2014/main" val="156327193"/>
                    </a:ext>
                  </a:extLst>
                </a:gridCol>
                <a:gridCol w="1419606">
                  <a:extLst>
                    <a:ext uri="{9D8B030D-6E8A-4147-A177-3AD203B41FA5}">
                      <a16:colId xmlns:a16="http://schemas.microsoft.com/office/drawing/2014/main" val="2541448376"/>
                    </a:ext>
                  </a:extLst>
                </a:gridCol>
                <a:gridCol w="709803">
                  <a:extLst>
                    <a:ext uri="{9D8B030D-6E8A-4147-A177-3AD203B41FA5}">
                      <a16:colId xmlns:a16="http://schemas.microsoft.com/office/drawing/2014/main" val="2611804663"/>
                    </a:ext>
                  </a:extLst>
                </a:gridCol>
                <a:gridCol w="394335">
                  <a:extLst>
                    <a:ext uri="{9D8B030D-6E8A-4147-A177-3AD203B41FA5}">
                      <a16:colId xmlns:a16="http://schemas.microsoft.com/office/drawing/2014/main" val="3284589519"/>
                    </a:ext>
                  </a:extLst>
                </a:gridCol>
                <a:gridCol w="2208276">
                  <a:extLst>
                    <a:ext uri="{9D8B030D-6E8A-4147-A177-3AD203B41FA5}">
                      <a16:colId xmlns:a16="http://schemas.microsoft.com/office/drawing/2014/main" val="682577987"/>
                    </a:ext>
                  </a:extLst>
                </a:gridCol>
                <a:gridCol w="1971675">
                  <a:extLst>
                    <a:ext uri="{9D8B030D-6E8A-4147-A177-3AD203B41FA5}">
                      <a16:colId xmlns:a16="http://schemas.microsoft.com/office/drawing/2014/main" val="841128114"/>
                    </a:ext>
                  </a:extLst>
                </a:gridCol>
              </a:tblGrid>
              <a:tr h="0">
                <a:tc>
                  <a:txBody>
                    <a:bodyPr/>
                    <a:lstStyle/>
                    <a:p>
                      <a:pPr algn="ctr">
                        <a:lnSpc>
                          <a:spcPct val="100000"/>
                        </a:lnSpc>
                        <a:spcBef>
                          <a:spcPts val="600"/>
                        </a:spcBef>
                        <a:spcAft>
                          <a:spcPts val="600"/>
                        </a:spcAft>
                      </a:pPr>
                      <a:r>
                        <a:rPr lang="en-US" sz="1400" kern="100">
                          <a:effectLst/>
                        </a:rPr>
                        <a:t>No</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lang="en-US" sz="1400" kern="100">
                          <a:effectLst/>
                        </a:rPr>
                        <a:t>BIE</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rPr>
                        <a:t>D</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rPr>
                        <a:t>Business Term</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kumimoji="1" lang="en-US" altLang="ja-JP" sz="1200" b="1" kern="1200" dirty="0">
                          <a:solidFill>
                            <a:schemeClr val="lt1"/>
                          </a:solidFill>
                          <a:effectLst/>
                          <a:latin typeface="+mn-lt"/>
                          <a:ea typeface="+mn-ea"/>
                          <a:cs typeface="+mn-cs"/>
                        </a:rPr>
                        <a:t>Semantic data type</a:t>
                      </a:r>
                      <a:endParaRPr 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ct val="100000"/>
                        </a:lnSpc>
                        <a:spcBef>
                          <a:spcPts val="600"/>
                        </a:spcBef>
                        <a:spcAft>
                          <a:spcPts val="600"/>
                        </a:spcAft>
                      </a:pPr>
                      <a:r>
                        <a:rPr lang="en-US" sz="1400" kern="100">
                          <a:effectLst/>
                        </a:rPr>
                        <a:t>O</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rPr>
                        <a:t>Description</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ct val="100000"/>
                        </a:lnSpc>
                        <a:spcBef>
                          <a:spcPts val="600"/>
                        </a:spcBef>
                        <a:spcAft>
                          <a:spcPts val="600"/>
                        </a:spcAft>
                      </a:pPr>
                      <a:r>
                        <a:rPr lang="en-US" sz="1400" kern="100">
                          <a:effectLst/>
                        </a:rPr>
                        <a:t>Dictionary Entry Name</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1640031996"/>
                  </a:ext>
                </a:extLst>
              </a:tr>
              <a:tr h="0">
                <a:tc>
                  <a:txBody>
                    <a:bodyPr/>
                    <a:lstStyle/>
                    <a:p>
                      <a:pPr algn="ctr">
                        <a:lnSpc>
                          <a:spcPct val="100000"/>
                        </a:lnSpc>
                        <a:spcBef>
                          <a:spcPts val="300"/>
                        </a:spcBef>
                        <a:spcAft>
                          <a:spcPts val="300"/>
                        </a:spcAft>
                      </a:pPr>
                      <a:r>
                        <a:rPr lang="en-US" sz="1400" kern="100">
                          <a:effectLst/>
                        </a:rPr>
                        <a:t>0</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ABIE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0</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The document header.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ADS Header_ Trade Transaction. Details</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824686095"/>
                  </a:ext>
                </a:extLst>
              </a:tr>
              <a:tr h="0">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b="1" kern="100" dirty="0">
                          <a:effectLst/>
                        </a:rPr>
                        <a:t>IDBIE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b="1" kern="100" dirty="0">
                          <a:effectLst/>
                        </a:rPr>
                        <a:t>Header ID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200" kern="100" dirty="0">
                          <a:effectLst/>
                        </a:rPr>
                        <a:t>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rPr>
                        <a:t>1..1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The </a:t>
                      </a:r>
                      <a:r>
                        <a:rPr lang="en-US" sz="1400" b="1" kern="100" dirty="0">
                          <a:effectLst/>
                        </a:rPr>
                        <a:t>unique identifier </a:t>
                      </a:r>
                      <a:r>
                        <a:rPr lang="en-US" sz="1400" kern="100" dirty="0">
                          <a:effectLst/>
                        </a:rPr>
                        <a:t>for the document 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ADS Header_ Trade Transaction.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2629221503"/>
                  </a:ext>
                </a:extLst>
              </a:tr>
              <a:tr h="0">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3848215558"/>
                  </a:ext>
                </a:extLst>
              </a:tr>
            </a:tbl>
          </a:graphicData>
        </a:graphic>
      </p:graphicFrame>
      <p:graphicFrame>
        <p:nvGraphicFramePr>
          <p:cNvPr id="5" name="Table 4">
            <a:extLst>
              <a:ext uri="{FF2B5EF4-FFF2-40B4-BE49-F238E27FC236}">
                <a16:creationId xmlns:a16="http://schemas.microsoft.com/office/drawing/2014/main" id="{2FAD415A-8FBA-4886-BD96-0F74A532EDCA}"/>
              </a:ext>
            </a:extLst>
          </p:cNvPr>
          <p:cNvGraphicFramePr>
            <a:graphicFrameLocks noGrp="1"/>
          </p:cNvGraphicFramePr>
          <p:nvPr>
            <p:extLst>
              <p:ext uri="{D42A27DB-BD31-4B8C-83A1-F6EECF244321}">
                <p14:modId xmlns:p14="http://schemas.microsoft.com/office/powerpoint/2010/main" val="2959154847"/>
              </p:ext>
            </p:extLst>
          </p:nvPr>
        </p:nvGraphicFramePr>
        <p:xfrm>
          <a:off x="683568" y="3429000"/>
          <a:ext cx="7886700" cy="2499360"/>
        </p:xfrm>
        <a:graphic>
          <a:graphicData uri="http://schemas.openxmlformats.org/drawingml/2006/table">
            <a:tbl>
              <a:tblPr firstRow="1" bandRow="1">
                <a:tableStyleId>{F5AB1C69-6EDB-4FF4-983F-18BD219EF322}</a:tableStyleId>
              </a:tblPr>
              <a:tblGrid>
                <a:gridCol w="315468">
                  <a:extLst>
                    <a:ext uri="{9D8B030D-6E8A-4147-A177-3AD203B41FA5}">
                      <a16:colId xmlns:a16="http://schemas.microsoft.com/office/drawing/2014/main" val="1163356517"/>
                    </a:ext>
                  </a:extLst>
                </a:gridCol>
                <a:gridCol w="552069">
                  <a:extLst>
                    <a:ext uri="{9D8B030D-6E8A-4147-A177-3AD203B41FA5}">
                      <a16:colId xmlns:a16="http://schemas.microsoft.com/office/drawing/2014/main" val="130398274"/>
                    </a:ext>
                  </a:extLst>
                </a:gridCol>
                <a:gridCol w="315468">
                  <a:extLst>
                    <a:ext uri="{9D8B030D-6E8A-4147-A177-3AD203B41FA5}">
                      <a16:colId xmlns:a16="http://schemas.microsoft.com/office/drawing/2014/main" val="2946323148"/>
                    </a:ext>
                  </a:extLst>
                </a:gridCol>
                <a:gridCol w="1419606">
                  <a:extLst>
                    <a:ext uri="{9D8B030D-6E8A-4147-A177-3AD203B41FA5}">
                      <a16:colId xmlns:a16="http://schemas.microsoft.com/office/drawing/2014/main" val="1192184106"/>
                    </a:ext>
                  </a:extLst>
                </a:gridCol>
                <a:gridCol w="709803">
                  <a:extLst>
                    <a:ext uri="{9D8B030D-6E8A-4147-A177-3AD203B41FA5}">
                      <a16:colId xmlns:a16="http://schemas.microsoft.com/office/drawing/2014/main" val="1785987986"/>
                    </a:ext>
                  </a:extLst>
                </a:gridCol>
                <a:gridCol w="394335">
                  <a:extLst>
                    <a:ext uri="{9D8B030D-6E8A-4147-A177-3AD203B41FA5}">
                      <a16:colId xmlns:a16="http://schemas.microsoft.com/office/drawing/2014/main" val="3965285625"/>
                    </a:ext>
                  </a:extLst>
                </a:gridCol>
                <a:gridCol w="2208276">
                  <a:extLst>
                    <a:ext uri="{9D8B030D-6E8A-4147-A177-3AD203B41FA5}">
                      <a16:colId xmlns:a16="http://schemas.microsoft.com/office/drawing/2014/main" val="1133805925"/>
                    </a:ext>
                  </a:extLst>
                </a:gridCol>
                <a:gridCol w="1971675">
                  <a:extLst>
                    <a:ext uri="{9D8B030D-6E8A-4147-A177-3AD203B41FA5}">
                      <a16:colId xmlns:a16="http://schemas.microsoft.com/office/drawing/2014/main" val="467826387"/>
                    </a:ext>
                  </a:extLst>
                </a:gridCol>
              </a:tblGrid>
              <a:tr h="0">
                <a:tc>
                  <a:txBody>
                    <a:bodyPr/>
                    <a:lstStyle/>
                    <a:p>
                      <a:pPr algn="ctr">
                        <a:lnSpc>
                          <a:spcPct val="100000"/>
                        </a:lnSpc>
                        <a:spcBef>
                          <a:spcPts val="600"/>
                        </a:spcBef>
                        <a:spcAft>
                          <a:spcPts val="600"/>
                        </a:spcAft>
                      </a:pPr>
                      <a:r>
                        <a:rPr lang="en-US" sz="1400" kern="100">
                          <a:effectLst/>
                        </a:rPr>
                        <a:t>No</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lang="en-US" sz="1400" kern="100">
                          <a:effectLst/>
                        </a:rPr>
                        <a:t>BIE</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rPr>
                        <a:t>D</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rPr>
                        <a:t>Business Term</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a:txBody>
                    <a:bodyPr/>
                    <a:lstStyle/>
                    <a:p>
                      <a:pPr algn="ctr">
                        <a:lnSpc>
                          <a:spcPct val="100000"/>
                        </a:lnSpc>
                        <a:spcBef>
                          <a:spcPts val="600"/>
                        </a:spcBef>
                        <a:spcAft>
                          <a:spcPts val="600"/>
                        </a:spcAft>
                      </a:pPr>
                      <a:r>
                        <a:rPr kumimoji="1" lang="en-US" altLang="ja-JP" sz="1200" b="1" kern="1200" dirty="0">
                          <a:solidFill>
                            <a:schemeClr val="lt1"/>
                          </a:solidFill>
                          <a:effectLst/>
                          <a:latin typeface="+mn-lt"/>
                          <a:ea typeface="+mn-ea"/>
                          <a:cs typeface="+mn-cs"/>
                        </a:rPr>
                        <a:t>Semantic data type</a:t>
                      </a:r>
                      <a:endParaRPr lang="ja-JP" altLang="ja-JP" sz="11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ct val="100000"/>
                        </a:lnSpc>
                        <a:spcBef>
                          <a:spcPts val="600"/>
                        </a:spcBef>
                        <a:spcAft>
                          <a:spcPts val="600"/>
                        </a:spcAft>
                      </a:pPr>
                      <a:r>
                        <a:rPr lang="en-US" sz="1400" kern="100">
                          <a:effectLst/>
                        </a:rPr>
                        <a:t>O</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nchor="ctr"/>
                </a:tc>
                <a:tc>
                  <a:txBody>
                    <a:bodyPr/>
                    <a:lstStyle/>
                    <a:p>
                      <a:pPr algn="ctr">
                        <a:lnSpc>
                          <a:spcPct val="100000"/>
                        </a:lnSpc>
                        <a:spcBef>
                          <a:spcPts val="600"/>
                        </a:spcBef>
                        <a:spcAft>
                          <a:spcPts val="600"/>
                        </a:spcAft>
                      </a:pPr>
                      <a:r>
                        <a:rPr lang="en-US" sz="1400" kern="100">
                          <a:effectLst/>
                        </a:rPr>
                        <a:t>Description</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ct val="100000"/>
                        </a:lnSpc>
                        <a:spcBef>
                          <a:spcPts val="600"/>
                        </a:spcBef>
                        <a:spcAft>
                          <a:spcPts val="600"/>
                        </a:spcAft>
                      </a:pPr>
                      <a:r>
                        <a:rPr lang="en-US" sz="1400" kern="100">
                          <a:effectLst/>
                        </a:rPr>
                        <a:t>Dictionary Entry Name</a:t>
                      </a:r>
                      <a:endParaRPr lang="ja-JP" sz="1400" b="1"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1182952258"/>
                  </a:ext>
                </a:extLst>
              </a:tr>
              <a:tr h="0">
                <a:tc>
                  <a:txBody>
                    <a:bodyPr/>
                    <a:lstStyle/>
                    <a:p>
                      <a:pPr algn="ctr">
                        <a:lnSpc>
                          <a:spcPct val="100000"/>
                        </a:lnSpc>
                        <a:spcBef>
                          <a:spcPts val="300"/>
                        </a:spcBef>
                        <a:spcAft>
                          <a:spcPts val="300"/>
                        </a:spcAft>
                      </a:pPr>
                      <a:r>
                        <a:rPr lang="en-US" sz="1400" kern="100">
                          <a:effectLst/>
                        </a:rPr>
                        <a:t>0</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ABIE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0</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Line Item</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The document line item.</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ADS Line Item_ Trade Line Item. Details</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2563716387"/>
                  </a:ext>
                </a:extLst>
              </a:tr>
              <a:tr h="0">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b="1" kern="100" dirty="0">
                          <a:effectLst/>
                        </a:rPr>
                        <a:t>RLBIE</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dirty="0">
                          <a:effectLst/>
                        </a:rPr>
                        <a:t>1</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b="1" kern="100" dirty="0">
                          <a:effectLst/>
                        </a:rPr>
                        <a:t>Header ID</a:t>
                      </a:r>
                      <a:endParaRPr lang="ja-JP" sz="1400" b="1"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100" kern="100" dirty="0">
                          <a:effectLst/>
                        </a:rPr>
                        <a:t>Reference identifier</a:t>
                      </a:r>
                      <a:endParaRPr lang="ja-JP" sz="11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rPr>
                        <a:t>1..1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The </a:t>
                      </a:r>
                      <a:r>
                        <a:rPr lang="en-US" sz="1400" b="1" kern="100" dirty="0">
                          <a:effectLst/>
                        </a:rPr>
                        <a:t>reference identifier </a:t>
                      </a:r>
                      <a:r>
                        <a:rPr lang="en-US" sz="1400" kern="100" dirty="0">
                          <a:effectLst/>
                        </a:rPr>
                        <a:t>for the document header.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ADS Line Item_Trade Line Item. Header. ADS Header_ Trade Transaction</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1283974700"/>
                  </a:ext>
                </a:extLst>
              </a:tr>
              <a:tr h="0">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IDBIE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Line Item ID</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200" kern="100" dirty="0">
                          <a:effectLst/>
                        </a:rPr>
                        <a:t>Identifier</a:t>
                      </a:r>
                      <a:endParaRPr lang="ja-JP" sz="12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rPr>
                        <a:t>1..1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The unique identifier for the document line item.</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ADS Line Item_Trade Line Item. Identification. Identifier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1364542469"/>
                  </a:ext>
                </a:extLst>
              </a:tr>
              <a:tr h="0">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tc>
                <a:tc>
                  <a:txBody>
                    <a:bodyPr/>
                    <a:lstStyle/>
                    <a:p>
                      <a:pPr algn="ct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tc>
                  <a:txBody>
                    <a:bodyPr/>
                    <a:lstStyle/>
                    <a:p>
                      <a:pPr>
                        <a:lnSpc>
                          <a:spcPct val="1000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tc>
                <a:extLst>
                  <a:ext uri="{0D108BD9-81ED-4DB2-BD59-A6C34878D82A}">
                    <a16:rowId xmlns:a16="http://schemas.microsoft.com/office/drawing/2014/main" val="728882002"/>
                  </a:ext>
                </a:extLst>
              </a:tr>
            </a:tbl>
          </a:graphicData>
        </a:graphic>
      </p:graphicFrame>
      <p:sp>
        <p:nvSpPr>
          <p:cNvPr id="6" name="正方形/長方形 5">
            <a:extLst>
              <a:ext uri="{FF2B5EF4-FFF2-40B4-BE49-F238E27FC236}">
                <a16:creationId xmlns:a16="http://schemas.microsoft.com/office/drawing/2014/main" id="{5A19A53F-5D2F-6949-BA5A-1A3C48108459}"/>
              </a:ext>
            </a:extLst>
          </p:cNvPr>
          <p:cNvSpPr/>
          <p:nvPr/>
        </p:nvSpPr>
        <p:spPr>
          <a:xfrm>
            <a:off x="8028384" y="0"/>
            <a:ext cx="111561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5.3</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9688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6BA17BC-7B5E-514D-BB6B-E4A32F049EE5}"/>
              </a:ext>
            </a:extLst>
          </p:cNvPr>
          <p:cNvSpPr>
            <a:spLocks noGrp="1"/>
          </p:cNvSpPr>
          <p:nvPr>
            <p:ph type="ctrTitle"/>
          </p:nvPr>
        </p:nvSpPr>
        <p:spPr/>
        <p:txBody>
          <a:bodyPr/>
          <a:lstStyle/>
          <a:p>
            <a:r>
              <a:rPr lang="en-US" altLang="ja-JP" dirty="0"/>
              <a:t>6. Business rules</a:t>
            </a:r>
            <a:endParaRPr lang="ja-JP" altLang="en-US"/>
          </a:p>
        </p:txBody>
      </p:sp>
      <p:sp>
        <p:nvSpPr>
          <p:cNvPr id="5" name="字幕 4">
            <a:extLst>
              <a:ext uri="{FF2B5EF4-FFF2-40B4-BE49-F238E27FC236}">
                <a16:creationId xmlns:a16="http://schemas.microsoft.com/office/drawing/2014/main" id="{6519F124-2B3A-9244-A670-C8A2D2888582}"/>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199487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3D82891B-126E-5C4E-AD7D-BB2C5BB2C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36712"/>
            <a:ext cx="8204200" cy="5422900"/>
          </a:xfrm>
          <a:prstGeom prst="rect">
            <a:avLst/>
          </a:prstGeom>
          <a:noFill/>
        </p:spPr>
      </p:pic>
      <p:sp>
        <p:nvSpPr>
          <p:cNvPr id="5" name="テキスト ボックス 4">
            <a:extLst>
              <a:ext uri="{FF2B5EF4-FFF2-40B4-BE49-F238E27FC236}">
                <a16:creationId xmlns:a16="http://schemas.microsoft.com/office/drawing/2014/main" id="{C0CE04A0-1573-DB47-8474-FF57B44ED862}"/>
              </a:ext>
            </a:extLst>
          </p:cNvPr>
          <p:cNvSpPr txBox="1"/>
          <p:nvPr/>
        </p:nvSpPr>
        <p:spPr>
          <a:xfrm>
            <a:off x="6593165" y="5805264"/>
            <a:ext cx="1589346" cy="504056"/>
          </a:xfrm>
          <a:prstGeom prst="rect">
            <a:avLst/>
          </a:prstGeom>
          <a:solidFill>
            <a:schemeClr val="bg1"/>
          </a:solidFill>
          <a:ln w="34925">
            <a:solidFill>
              <a:srgbClr val="FFC000"/>
            </a:solidFill>
          </a:ln>
        </p:spPr>
        <p:txBody>
          <a:bodyPr wrap="none" lIns="36000" tIns="72000" rIns="36000" bIns="72000" rtlCol="0" anchor="ctr" anchorCtr="1">
            <a:noAutofit/>
          </a:bodyPr>
          <a:lstStyle/>
          <a:p>
            <a:r>
              <a:rPr kumimoji="1" lang="en-US" altLang="ja-JP" dirty="0"/>
              <a:t>Electric Invoice</a:t>
            </a:r>
            <a:endParaRPr kumimoji="1" lang="ja-JP" altLang="en-US"/>
          </a:p>
        </p:txBody>
      </p:sp>
      <p:sp>
        <p:nvSpPr>
          <p:cNvPr id="6" name="タイトル 5">
            <a:extLst>
              <a:ext uri="{FF2B5EF4-FFF2-40B4-BE49-F238E27FC236}">
                <a16:creationId xmlns:a16="http://schemas.microsoft.com/office/drawing/2014/main" id="{ADA71EC0-D1D2-2A4E-9CC6-628683FFBB98}"/>
              </a:ext>
            </a:extLst>
          </p:cNvPr>
          <p:cNvSpPr>
            <a:spLocks noGrp="1"/>
          </p:cNvSpPr>
          <p:nvPr>
            <p:ph type="title"/>
          </p:nvPr>
        </p:nvSpPr>
        <p:spPr>
          <a:xfrm>
            <a:off x="899592" y="0"/>
            <a:ext cx="7344816" cy="886420"/>
          </a:xfrm>
        </p:spPr>
        <p:txBody>
          <a:bodyPr/>
          <a:lstStyle/>
          <a:p>
            <a:br>
              <a:rPr lang="en-US" altLang="ja-JP" dirty="0"/>
            </a:br>
            <a:r>
              <a:rPr lang="en-US" altLang="ja-JP" dirty="0"/>
              <a:t>ISO 21378:2019 Audit data collection</a:t>
            </a:r>
            <a:endParaRPr lang="ja-JP" altLang="en-US"/>
          </a:p>
        </p:txBody>
      </p:sp>
      <p:sp>
        <p:nvSpPr>
          <p:cNvPr id="8" name="正方形/長方形 7">
            <a:extLst>
              <a:ext uri="{FF2B5EF4-FFF2-40B4-BE49-F238E27FC236}">
                <a16:creationId xmlns:a16="http://schemas.microsoft.com/office/drawing/2014/main" id="{AE2F4CAE-60B8-D744-B8BF-83DC665E8131}"/>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32350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56EA-C6A9-450C-AD07-FDD1B036650F}"/>
              </a:ext>
            </a:extLst>
          </p:cNvPr>
          <p:cNvSpPr>
            <a:spLocks noGrp="1"/>
          </p:cNvSpPr>
          <p:nvPr>
            <p:ph type="title"/>
          </p:nvPr>
        </p:nvSpPr>
        <p:spPr>
          <a:xfrm>
            <a:off x="683568" y="0"/>
            <a:ext cx="7776864" cy="692696"/>
          </a:xfrm>
        </p:spPr>
        <p:txBody>
          <a:bodyPr/>
          <a:lstStyle/>
          <a:p>
            <a:r>
              <a:rPr kumimoji="1" lang="en-US" altLang="ja-JP" dirty="0"/>
              <a:t>Procure to pay</a:t>
            </a:r>
            <a:endParaRPr kumimoji="1" lang="ja-JP" altLang="en-US" dirty="0"/>
          </a:p>
        </p:txBody>
      </p:sp>
      <p:pic>
        <p:nvPicPr>
          <p:cNvPr id="4" name="図 1" descr="ダイアグラム&#10;&#10;自動的に生成された説明">
            <a:extLst>
              <a:ext uri="{FF2B5EF4-FFF2-40B4-BE49-F238E27FC236}">
                <a16:creationId xmlns:a16="http://schemas.microsoft.com/office/drawing/2014/main" id="{83506046-C83A-41ED-9D14-B428AA20993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6" y="837330"/>
            <a:ext cx="5413703" cy="5868000"/>
          </a:xfrm>
          <a:prstGeom prst="rect">
            <a:avLst/>
          </a:prstGeom>
          <a:noFill/>
          <a:ln>
            <a:noFill/>
          </a:ln>
        </p:spPr>
      </p:pic>
      <p:graphicFrame>
        <p:nvGraphicFramePr>
          <p:cNvPr id="5" name="Table 4">
            <a:extLst>
              <a:ext uri="{FF2B5EF4-FFF2-40B4-BE49-F238E27FC236}">
                <a16:creationId xmlns:a16="http://schemas.microsoft.com/office/drawing/2014/main" id="{DAECD294-1266-4BEC-87BE-68091966C38A}"/>
              </a:ext>
            </a:extLst>
          </p:cNvPr>
          <p:cNvGraphicFramePr>
            <a:graphicFrameLocks noGrp="1"/>
          </p:cNvGraphicFramePr>
          <p:nvPr>
            <p:extLst>
              <p:ext uri="{D42A27DB-BD31-4B8C-83A1-F6EECF244321}">
                <p14:modId xmlns:p14="http://schemas.microsoft.com/office/powerpoint/2010/main" val="2285131284"/>
              </p:ext>
            </p:extLst>
          </p:nvPr>
        </p:nvGraphicFramePr>
        <p:xfrm>
          <a:off x="5328612" y="981348"/>
          <a:ext cx="3491860" cy="1918526"/>
        </p:xfrm>
        <a:graphic>
          <a:graphicData uri="http://schemas.openxmlformats.org/drawingml/2006/table">
            <a:tbl>
              <a:tblPr>
                <a:tableStyleId>{5C22544A-7EE6-4342-B048-85BDC9FD1C3A}</a:tableStyleId>
              </a:tblPr>
              <a:tblGrid>
                <a:gridCol w="1745930">
                  <a:extLst>
                    <a:ext uri="{9D8B030D-6E8A-4147-A177-3AD203B41FA5}">
                      <a16:colId xmlns:a16="http://schemas.microsoft.com/office/drawing/2014/main" val="3552483710"/>
                    </a:ext>
                  </a:extLst>
                </a:gridCol>
                <a:gridCol w="1745930">
                  <a:extLst>
                    <a:ext uri="{9D8B030D-6E8A-4147-A177-3AD203B41FA5}">
                      <a16:colId xmlns:a16="http://schemas.microsoft.com/office/drawing/2014/main" val="389615818"/>
                    </a:ext>
                  </a:extLst>
                </a:gridCol>
              </a:tblGrid>
              <a:tr h="1512168">
                <a:tc>
                  <a:txBody>
                    <a:bodyPr/>
                    <a:lstStyle/>
                    <a:p>
                      <a:pPr algn="just">
                        <a:lnSpc>
                          <a:spcPts val="1050"/>
                        </a:lnSpc>
                        <a:spcBef>
                          <a:spcPts val="600"/>
                        </a:spcBef>
                        <a:spcAft>
                          <a:spcPts val="300"/>
                        </a:spcAft>
                        <a:tabLst>
                          <a:tab pos="215900" algn="l"/>
                        </a:tabLst>
                      </a:pPr>
                      <a:r>
                        <a:rPr lang="en-US" sz="1100" kern="100" dirty="0">
                          <a:effectLst/>
                        </a:rPr>
                        <a:t>AA Supplier</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BB Purchase Contract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DD Purchase Order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FF Materials Receipt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HH Invoice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JJ AR Adjustment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LL Payment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NN Requisition Line ID</a:t>
                      </a:r>
                      <a:endParaRPr lang="ja-JP" sz="11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ts val="1050"/>
                        </a:lnSpc>
                        <a:spcBef>
                          <a:spcPts val="600"/>
                        </a:spcBef>
                        <a:spcAft>
                          <a:spcPts val="300"/>
                        </a:spcAft>
                        <a:tabLst>
                          <a:tab pos="215900" algn="l"/>
                        </a:tabLst>
                      </a:pPr>
                      <a:r>
                        <a:rPr lang="en-US" sz="1100" kern="100" dirty="0">
                          <a:effectLst/>
                        </a:rPr>
                        <a:t>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CC Purchase Contract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EE Purchase Order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GG Materials Receipt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II Invoice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KK AR Adjustment Line ID </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MM Requisition ID</a:t>
                      </a:r>
                      <a:endParaRPr lang="ja-JP" sz="1100" kern="100" dirty="0">
                        <a:effectLst/>
                      </a:endParaRPr>
                    </a:p>
                    <a:p>
                      <a:pPr algn="just">
                        <a:lnSpc>
                          <a:spcPts val="1050"/>
                        </a:lnSpc>
                        <a:spcBef>
                          <a:spcPts val="600"/>
                        </a:spcBef>
                        <a:spcAft>
                          <a:spcPts val="300"/>
                        </a:spcAft>
                        <a:tabLst>
                          <a:tab pos="215900" algn="l"/>
                        </a:tabLst>
                      </a:pPr>
                      <a:r>
                        <a:rPr lang="en-US" sz="1100" kern="100" dirty="0">
                          <a:effectLst/>
                        </a:rPr>
                        <a:t>X GL Detail ID</a:t>
                      </a:r>
                      <a:endParaRPr lang="ja-JP" sz="11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36195" marR="36195"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0037855"/>
                  </a:ext>
                </a:extLst>
              </a:tr>
            </a:tbl>
          </a:graphicData>
        </a:graphic>
      </p:graphicFrame>
      <p:sp>
        <p:nvSpPr>
          <p:cNvPr id="7" name="正方形/長方形 6">
            <a:extLst>
              <a:ext uri="{FF2B5EF4-FFF2-40B4-BE49-F238E27FC236}">
                <a16:creationId xmlns:a16="http://schemas.microsoft.com/office/drawing/2014/main" id="{631947F9-B576-3243-90C0-3948C705782E}"/>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4205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0EE3-6092-4DAA-B52B-651084800378}"/>
              </a:ext>
            </a:extLst>
          </p:cNvPr>
          <p:cNvSpPr>
            <a:spLocks noGrp="1"/>
          </p:cNvSpPr>
          <p:nvPr>
            <p:ph type="title"/>
          </p:nvPr>
        </p:nvSpPr>
        <p:spPr>
          <a:xfrm>
            <a:off x="683568" y="0"/>
            <a:ext cx="7776864" cy="706466"/>
          </a:xfrm>
        </p:spPr>
        <p:txBody>
          <a:bodyPr/>
          <a:lstStyle/>
          <a:p>
            <a:r>
              <a:rPr kumimoji="1" lang="en-US" altLang="ja-JP" dirty="0"/>
              <a:t>Procure to Pay (3-way matching)</a:t>
            </a:r>
            <a:endParaRPr kumimoji="1" lang="ja-JP" altLang="en-US" dirty="0"/>
          </a:p>
        </p:txBody>
      </p:sp>
      <p:graphicFrame>
        <p:nvGraphicFramePr>
          <p:cNvPr id="4" name="Table 3">
            <a:extLst>
              <a:ext uri="{FF2B5EF4-FFF2-40B4-BE49-F238E27FC236}">
                <a16:creationId xmlns:a16="http://schemas.microsoft.com/office/drawing/2014/main" id="{817EBDE9-49B8-441B-A837-9C856973E5D2}"/>
              </a:ext>
            </a:extLst>
          </p:cNvPr>
          <p:cNvGraphicFramePr>
            <a:graphicFrameLocks noGrp="1"/>
          </p:cNvGraphicFramePr>
          <p:nvPr>
            <p:extLst>
              <p:ext uri="{D42A27DB-BD31-4B8C-83A1-F6EECF244321}">
                <p14:modId xmlns:p14="http://schemas.microsoft.com/office/powerpoint/2010/main" val="753881368"/>
              </p:ext>
            </p:extLst>
          </p:nvPr>
        </p:nvGraphicFramePr>
        <p:xfrm>
          <a:off x="628648" y="968701"/>
          <a:ext cx="7886705" cy="3900459"/>
        </p:xfrm>
        <a:graphic>
          <a:graphicData uri="http://schemas.openxmlformats.org/drawingml/2006/table">
            <a:tbl>
              <a:tblPr firstRow="1" firstCol="1" bandRow="1">
                <a:tableStyleId>{5A111915-BE36-4E01-A7E5-04B1672EAD32}</a:tableStyleId>
              </a:tblPr>
              <a:tblGrid>
                <a:gridCol w="354902">
                  <a:extLst>
                    <a:ext uri="{9D8B030D-6E8A-4147-A177-3AD203B41FA5}">
                      <a16:colId xmlns:a16="http://schemas.microsoft.com/office/drawing/2014/main" val="3052819350"/>
                    </a:ext>
                  </a:extLst>
                </a:gridCol>
                <a:gridCol w="2602609">
                  <a:extLst>
                    <a:ext uri="{9D8B030D-6E8A-4147-A177-3AD203B41FA5}">
                      <a16:colId xmlns:a16="http://schemas.microsoft.com/office/drawing/2014/main" val="971195436"/>
                    </a:ext>
                  </a:extLst>
                </a:gridCol>
                <a:gridCol w="354902">
                  <a:extLst>
                    <a:ext uri="{9D8B030D-6E8A-4147-A177-3AD203B41FA5}">
                      <a16:colId xmlns:a16="http://schemas.microsoft.com/office/drawing/2014/main" val="3449679083"/>
                    </a:ext>
                  </a:extLst>
                </a:gridCol>
                <a:gridCol w="354902">
                  <a:extLst>
                    <a:ext uri="{9D8B030D-6E8A-4147-A177-3AD203B41FA5}">
                      <a16:colId xmlns:a16="http://schemas.microsoft.com/office/drawing/2014/main" val="4090945951"/>
                    </a:ext>
                  </a:extLst>
                </a:gridCol>
                <a:gridCol w="354902">
                  <a:extLst>
                    <a:ext uri="{9D8B030D-6E8A-4147-A177-3AD203B41FA5}">
                      <a16:colId xmlns:a16="http://schemas.microsoft.com/office/drawing/2014/main" val="448482032"/>
                    </a:ext>
                  </a:extLst>
                </a:gridCol>
                <a:gridCol w="354902">
                  <a:extLst>
                    <a:ext uri="{9D8B030D-6E8A-4147-A177-3AD203B41FA5}">
                      <a16:colId xmlns:a16="http://schemas.microsoft.com/office/drawing/2014/main" val="1723480757"/>
                    </a:ext>
                  </a:extLst>
                </a:gridCol>
                <a:gridCol w="354902">
                  <a:extLst>
                    <a:ext uri="{9D8B030D-6E8A-4147-A177-3AD203B41FA5}">
                      <a16:colId xmlns:a16="http://schemas.microsoft.com/office/drawing/2014/main" val="3371625698"/>
                    </a:ext>
                  </a:extLst>
                </a:gridCol>
                <a:gridCol w="354902">
                  <a:extLst>
                    <a:ext uri="{9D8B030D-6E8A-4147-A177-3AD203B41FA5}">
                      <a16:colId xmlns:a16="http://schemas.microsoft.com/office/drawing/2014/main" val="1438082783"/>
                    </a:ext>
                  </a:extLst>
                </a:gridCol>
                <a:gridCol w="354902">
                  <a:extLst>
                    <a:ext uri="{9D8B030D-6E8A-4147-A177-3AD203B41FA5}">
                      <a16:colId xmlns:a16="http://schemas.microsoft.com/office/drawing/2014/main" val="1016181308"/>
                    </a:ext>
                  </a:extLst>
                </a:gridCol>
                <a:gridCol w="354902">
                  <a:extLst>
                    <a:ext uri="{9D8B030D-6E8A-4147-A177-3AD203B41FA5}">
                      <a16:colId xmlns:a16="http://schemas.microsoft.com/office/drawing/2014/main" val="586165100"/>
                    </a:ext>
                  </a:extLst>
                </a:gridCol>
                <a:gridCol w="354902">
                  <a:extLst>
                    <a:ext uri="{9D8B030D-6E8A-4147-A177-3AD203B41FA5}">
                      <a16:colId xmlns:a16="http://schemas.microsoft.com/office/drawing/2014/main" val="491756474"/>
                    </a:ext>
                  </a:extLst>
                </a:gridCol>
                <a:gridCol w="354902">
                  <a:extLst>
                    <a:ext uri="{9D8B030D-6E8A-4147-A177-3AD203B41FA5}">
                      <a16:colId xmlns:a16="http://schemas.microsoft.com/office/drawing/2014/main" val="416547325"/>
                    </a:ext>
                  </a:extLst>
                </a:gridCol>
                <a:gridCol w="354902">
                  <a:extLst>
                    <a:ext uri="{9D8B030D-6E8A-4147-A177-3AD203B41FA5}">
                      <a16:colId xmlns:a16="http://schemas.microsoft.com/office/drawing/2014/main" val="3755549599"/>
                    </a:ext>
                  </a:extLst>
                </a:gridCol>
                <a:gridCol w="354902">
                  <a:extLst>
                    <a:ext uri="{9D8B030D-6E8A-4147-A177-3AD203B41FA5}">
                      <a16:colId xmlns:a16="http://schemas.microsoft.com/office/drawing/2014/main" val="4176786464"/>
                    </a:ext>
                  </a:extLst>
                </a:gridCol>
                <a:gridCol w="354902">
                  <a:extLst>
                    <a:ext uri="{9D8B030D-6E8A-4147-A177-3AD203B41FA5}">
                      <a16:colId xmlns:a16="http://schemas.microsoft.com/office/drawing/2014/main" val="2837563915"/>
                    </a:ext>
                  </a:extLst>
                </a:gridCol>
                <a:gridCol w="315468">
                  <a:extLst>
                    <a:ext uri="{9D8B030D-6E8A-4147-A177-3AD203B41FA5}">
                      <a16:colId xmlns:a16="http://schemas.microsoft.com/office/drawing/2014/main" val="2641695928"/>
                    </a:ext>
                  </a:extLst>
                </a:gridCol>
              </a:tblGrid>
              <a:tr h="288031">
                <a:tc rowSpan="3">
                  <a:txBody>
                    <a:bodyPr/>
                    <a:lstStyle/>
                    <a:p>
                      <a:pPr algn="ctr">
                        <a:lnSpc>
                          <a:spcPts val="1200"/>
                        </a:lnSpc>
                        <a:spcBef>
                          <a:spcPts val="300"/>
                        </a:spcBef>
                        <a:spcAft>
                          <a:spcPts val="300"/>
                        </a:spcAft>
                      </a:pPr>
                      <a:r>
                        <a:rPr lang="en-US" sz="1400" kern="100">
                          <a:effectLst/>
                        </a:rPr>
                        <a:t>No</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rowSpan="3">
                  <a:txBody>
                    <a:bodyPr/>
                    <a:lstStyle/>
                    <a:p>
                      <a:pPr>
                        <a:lnSpc>
                          <a:spcPts val="1200"/>
                        </a:lnSpc>
                        <a:spcBef>
                          <a:spcPts val="300"/>
                        </a:spcBef>
                        <a:spcAft>
                          <a:spcPts val="300"/>
                        </a:spcAft>
                      </a:pPr>
                      <a:r>
                        <a:rPr lang="en-US" sz="1400" kern="100" dirty="0">
                          <a:effectLst/>
                        </a:rPr>
                        <a:t>Audit Trail</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anchor="ctr"/>
                </a:tc>
                <a:tc gridSpan="14">
                  <a:txBody>
                    <a:bodyPr/>
                    <a:lstStyle/>
                    <a:p>
                      <a:pPr algn="ctr">
                        <a:lnSpc>
                          <a:spcPts val="1200"/>
                        </a:lnSpc>
                        <a:spcBef>
                          <a:spcPts val="300"/>
                        </a:spcBef>
                        <a:spcAft>
                          <a:spcPts val="300"/>
                        </a:spcAft>
                      </a:pPr>
                      <a:r>
                        <a:rPr lang="en-US" sz="1400" kern="100" dirty="0">
                          <a:effectLst/>
                        </a:rPr>
                        <a:t>Invoice Component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208376268"/>
                  </a:ext>
                </a:extLst>
              </a:tr>
              <a:tr h="314312">
                <a:tc vMerge="1">
                  <a:txBody>
                    <a:bodyPr/>
                    <a:lstStyle/>
                    <a:p>
                      <a:endParaRPr kumimoji="1" lang="ja-JP" altLang="en-US"/>
                    </a:p>
                  </a:txBody>
                  <a:tcPr/>
                </a:tc>
                <a:tc vMerge="1">
                  <a:txBody>
                    <a:bodyPr/>
                    <a:lstStyle/>
                    <a:p>
                      <a:endParaRPr kumimoji="1" lang="ja-JP" altLang="en-US"/>
                    </a:p>
                  </a:txBody>
                  <a:tcPr/>
                </a:tc>
                <a:tc>
                  <a:txBody>
                    <a:bodyPr/>
                    <a:lstStyle/>
                    <a:p>
                      <a:pPr algn="ctr">
                        <a:lnSpc>
                          <a:spcPts val="12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tc>
                <a:tc gridSpan="13">
                  <a:txBody>
                    <a:bodyPr/>
                    <a:lstStyle/>
                    <a:p>
                      <a:pPr algn="ctr">
                        <a:lnSpc>
                          <a:spcPts val="1200"/>
                        </a:lnSpc>
                        <a:spcBef>
                          <a:spcPts val="300"/>
                        </a:spcBef>
                        <a:spcAft>
                          <a:spcPts val="300"/>
                        </a:spcAft>
                      </a:pPr>
                      <a:r>
                        <a:rPr lang="en-US" sz="1400" kern="100" dirty="0">
                          <a:effectLst/>
                        </a:rPr>
                        <a:t>Integrity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7780" marR="17780" marT="53975" marB="53975"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701444431"/>
                  </a:ext>
                </a:extLst>
              </a:tr>
              <a:tr h="1661940">
                <a:tc vMerge="1">
                  <a:txBody>
                    <a:bodyPr/>
                    <a:lstStyle/>
                    <a:p>
                      <a:endParaRPr kumimoji="1" lang="ja-JP" altLang="en-US"/>
                    </a:p>
                  </a:txBody>
                  <a:tcPr/>
                </a:tc>
                <a:tc vMerge="1">
                  <a:txBody>
                    <a:bodyPr/>
                    <a:lstStyle/>
                    <a:p>
                      <a:endParaRPr kumimoji="1" lang="ja-JP" altLang="en-US"/>
                    </a:p>
                  </a:txBody>
                  <a:tcPr/>
                </a:tc>
                <a:tc>
                  <a:txBody>
                    <a:bodyPr/>
                    <a:lstStyle/>
                    <a:p>
                      <a:pPr>
                        <a:lnSpc>
                          <a:spcPts val="1200"/>
                        </a:lnSpc>
                        <a:spcBef>
                          <a:spcPts val="300"/>
                        </a:spcBef>
                        <a:spcAft>
                          <a:spcPts val="300"/>
                        </a:spcAft>
                      </a:pPr>
                      <a:r>
                        <a:rPr lang="en-US" sz="1400" kern="100" dirty="0">
                          <a:effectLst/>
                        </a:rPr>
                        <a:t>Authenticity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vert="vert270" anchor="ctr"/>
                </a:tc>
                <a:tc>
                  <a:txBody>
                    <a:bodyPr/>
                    <a:lstStyle/>
                    <a:p>
                      <a:pPr>
                        <a:lnSpc>
                          <a:spcPts val="1200"/>
                        </a:lnSpc>
                        <a:spcBef>
                          <a:spcPts val="300"/>
                        </a:spcBef>
                        <a:spcAft>
                          <a:spcPts val="300"/>
                        </a:spcAft>
                      </a:pPr>
                      <a:r>
                        <a:rPr lang="en-US" sz="1400" kern="100" dirty="0">
                          <a:effectLst/>
                        </a:rPr>
                        <a:t>VAT ID Supplier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Supplier (Name &amp; Address)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VAT ID Customer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Customer (Name &amp; Address)</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Invoice Date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Date of Supply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Invoice Number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Nature of Supply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Quantity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Taxable Amount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VAT Rate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VAT Amount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tc>
                  <a:txBody>
                    <a:bodyPr/>
                    <a:lstStyle/>
                    <a:p>
                      <a:pPr>
                        <a:lnSpc>
                          <a:spcPts val="1200"/>
                        </a:lnSpc>
                        <a:spcBef>
                          <a:spcPts val="300"/>
                        </a:spcBef>
                        <a:spcAft>
                          <a:spcPts val="300"/>
                        </a:spcAft>
                      </a:pPr>
                      <a:r>
                        <a:rPr lang="en-US" sz="1400" kern="100" dirty="0">
                          <a:effectLst/>
                        </a:rPr>
                        <a:t>Currency</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53975" marB="53975" vert="vert270" anchor="ctr"/>
                </a:tc>
                <a:extLst>
                  <a:ext uri="{0D108BD9-81ED-4DB2-BD59-A6C34878D82A}">
                    <a16:rowId xmlns:a16="http://schemas.microsoft.com/office/drawing/2014/main" val="1090442724"/>
                  </a:ext>
                </a:extLst>
              </a:tr>
              <a:tr h="272696">
                <a:tc>
                  <a:txBody>
                    <a:bodyPr/>
                    <a:lstStyle/>
                    <a:p>
                      <a:pPr algn="ctr">
                        <a:lnSpc>
                          <a:spcPts val="1200"/>
                        </a:lnSpc>
                        <a:spcBef>
                          <a:spcPts val="300"/>
                        </a:spcBef>
                        <a:spcAft>
                          <a:spcPts val="300"/>
                        </a:spcAft>
                      </a:pPr>
                      <a:r>
                        <a:rPr lang="en-US" sz="1400" kern="100" dirty="0">
                          <a:effectLst/>
                        </a:rPr>
                        <a:t> </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400" kern="100">
                          <a:effectLst/>
                        </a:rPr>
                        <a:t> </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 </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tc>
                <a:tc>
                  <a:txBody>
                    <a:bodyPr/>
                    <a:lstStyle/>
                    <a:p>
                      <a:pPr algn="ctr">
                        <a:lnSpc>
                          <a:spcPts val="1200"/>
                        </a:lnSpc>
                        <a:spcBef>
                          <a:spcPts val="300"/>
                        </a:spcBef>
                        <a:spcAft>
                          <a:spcPts val="300"/>
                        </a:spcAft>
                      </a:pPr>
                      <a:r>
                        <a:rPr lang="en-US" sz="1000" kern="100">
                          <a:effectLst/>
                        </a:rPr>
                        <a:t>a</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b</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c</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d</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e</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a:effectLst/>
                        </a:rPr>
                        <a:t>f</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g</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h</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err="1">
                          <a:effectLst/>
                        </a:rPr>
                        <a:t>i</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j</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k</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l</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1000" kern="100" dirty="0">
                          <a:effectLst/>
                        </a:rPr>
                        <a:t>m</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extLst>
                  <a:ext uri="{0D108BD9-81ED-4DB2-BD59-A6C34878D82A}">
                    <a16:rowId xmlns:a16="http://schemas.microsoft.com/office/drawing/2014/main" val="243744580"/>
                  </a:ext>
                </a:extLst>
              </a:tr>
              <a:tr h="272696">
                <a:tc>
                  <a:txBody>
                    <a:bodyPr/>
                    <a:lstStyle/>
                    <a:p>
                      <a:pPr algn="ctr">
                        <a:lnSpc>
                          <a:spcPts val="12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Purchase Contract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3001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3001</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3007</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3007</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3017</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3021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4064226785"/>
                  </a:ext>
                </a:extLst>
              </a:tr>
              <a:tr h="272696">
                <a:tc>
                  <a:txBody>
                    <a:bodyPr/>
                    <a:lstStyle/>
                    <a:p>
                      <a:pPr algn="ctr">
                        <a:lnSpc>
                          <a:spcPts val="12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Purchase Order</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3002</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3005</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3008</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3008</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3013</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3015</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3018</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3022</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462869031"/>
                  </a:ext>
                </a:extLst>
              </a:tr>
              <a:tr h="272696">
                <a:tc>
                  <a:txBody>
                    <a:bodyPr/>
                    <a:lstStyle/>
                    <a:p>
                      <a:pPr algn="ctr">
                        <a:lnSpc>
                          <a:spcPts val="1200"/>
                        </a:lnSpc>
                        <a:spcBef>
                          <a:spcPts val="300"/>
                        </a:spcBef>
                        <a:spcAft>
                          <a:spcPts val="300"/>
                        </a:spcAft>
                      </a:pPr>
                      <a:r>
                        <a:rPr lang="en-US" sz="1400" kern="100">
                          <a:effectLst/>
                        </a:rPr>
                        <a:t>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Goods / Service Received Note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a:effectLst/>
                        </a:rPr>
                        <a:t> </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53975" marR="53975"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3010</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3014</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3016</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extLst>
                  <a:ext uri="{0D108BD9-81ED-4DB2-BD59-A6C34878D82A}">
                    <a16:rowId xmlns:a16="http://schemas.microsoft.com/office/drawing/2014/main" val="708748351"/>
                  </a:ext>
                </a:extLst>
              </a:tr>
              <a:tr h="272696">
                <a:tc>
                  <a:txBody>
                    <a:bodyPr/>
                    <a:lstStyle/>
                    <a:p>
                      <a:pPr algn="ctr">
                        <a:lnSpc>
                          <a:spcPts val="1200"/>
                        </a:lnSpc>
                        <a:spcBef>
                          <a:spcPts val="300"/>
                        </a:spcBef>
                        <a:spcAft>
                          <a:spcPts val="300"/>
                        </a:spcAft>
                      </a:pPr>
                      <a:r>
                        <a:rPr lang="en-US" sz="1400" kern="100">
                          <a:effectLst/>
                        </a:rPr>
                        <a:t>4</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Invoice</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dirty="0">
                          <a:effectLst/>
                        </a:rPr>
                        <a:t> </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53975" marR="53975"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a:effectLst/>
                        </a:rPr>
                        <a:t>3009</a:t>
                      </a:r>
                      <a:endParaRPr lang="ja-JP" sz="1000" kern="10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extLst>
                  <a:ext uri="{0D108BD9-81ED-4DB2-BD59-A6C34878D82A}">
                    <a16:rowId xmlns:a16="http://schemas.microsoft.com/office/drawing/2014/main" val="687171332"/>
                  </a:ext>
                </a:extLst>
              </a:tr>
              <a:tr h="272696">
                <a:tc>
                  <a:txBody>
                    <a:bodyPr/>
                    <a:lstStyle/>
                    <a:p>
                      <a:pPr algn="ctr">
                        <a:lnSpc>
                          <a:spcPts val="1200"/>
                        </a:lnSpc>
                        <a:spcBef>
                          <a:spcPts val="300"/>
                        </a:spcBef>
                        <a:spcAft>
                          <a:spcPts val="300"/>
                        </a:spcAft>
                      </a:pPr>
                      <a:r>
                        <a:rPr lang="en-US" sz="1400" kern="100">
                          <a:effectLst/>
                        </a:rPr>
                        <a:t>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nSpc>
                          <a:spcPts val="1200"/>
                        </a:lnSpc>
                        <a:spcBef>
                          <a:spcPts val="300"/>
                        </a:spcBef>
                        <a:spcAft>
                          <a:spcPts val="300"/>
                        </a:spcAft>
                      </a:pPr>
                      <a:r>
                        <a:rPr lang="en-US" sz="1400" kern="100" dirty="0">
                          <a:effectLst/>
                        </a:rPr>
                        <a:t>Payment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dirty="0">
                          <a:effectLst/>
                        </a:rPr>
                        <a:t>3005</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53975" marR="53975" marT="0" marB="0" anchor="ctr"/>
                </a:tc>
                <a:tc>
                  <a:txBody>
                    <a:bodyPr/>
                    <a:lstStyle/>
                    <a:p>
                      <a:pPr algn="ctr">
                        <a:lnSpc>
                          <a:spcPts val="1200"/>
                        </a:lnSpc>
                        <a:spcBef>
                          <a:spcPts val="300"/>
                        </a:spcBef>
                        <a:spcAft>
                          <a:spcPts val="300"/>
                        </a:spcAft>
                      </a:pPr>
                      <a:r>
                        <a:rPr lang="en-US" sz="900" kern="100" dirty="0">
                          <a:effectLst/>
                        </a:rPr>
                        <a:t>3006</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3011</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3019</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endParaRPr lang="ja-JP" sz="1000" dirty="0">
                        <a:effectLst/>
                        <a:latin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3020</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tc>
                  <a:txBody>
                    <a:bodyPr/>
                    <a:lstStyle/>
                    <a:p>
                      <a:pPr algn="ctr">
                        <a:lnSpc>
                          <a:spcPts val="1200"/>
                        </a:lnSpc>
                        <a:spcBef>
                          <a:spcPts val="300"/>
                        </a:spcBef>
                        <a:spcAft>
                          <a:spcPts val="300"/>
                        </a:spcAft>
                      </a:pPr>
                      <a:r>
                        <a:rPr lang="en-US" sz="900" kern="100" dirty="0">
                          <a:effectLst/>
                        </a:rPr>
                        <a:t>3023</a:t>
                      </a:r>
                      <a:endParaRPr lang="ja-JP" sz="10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0" marR="0" marT="0" marB="0" anchor="ctr"/>
                </a:tc>
                <a:extLst>
                  <a:ext uri="{0D108BD9-81ED-4DB2-BD59-A6C34878D82A}">
                    <a16:rowId xmlns:a16="http://schemas.microsoft.com/office/drawing/2014/main" val="3223651145"/>
                  </a:ext>
                </a:extLst>
              </a:tr>
            </a:tbl>
          </a:graphicData>
        </a:graphic>
      </p:graphicFrame>
      <p:sp>
        <p:nvSpPr>
          <p:cNvPr id="6" name="TextBox 5">
            <a:extLst>
              <a:ext uri="{FF2B5EF4-FFF2-40B4-BE49-F238E27FC236}">
                <a16:creationId xmlns:a16="http://schemas.microsoft.com/office/drawing/2014/main" id="{77FC5FBF-12DA-49D4-A0E3-4DDF374DB353}"/>
              </a:ext>
            </a:extLst>
          </p:cNvPr>
          <p:cNvSpPr txBox="1"/>
          <p:nvPr/>
        </p:nvSpPr>
        <p:spPr>
          <a:xfrm>
            <a:off x="683568" y="5014917"/>
            <a:ext cx="7886705" cy="646331"/>
          </a:xfrm>
          <a:prstGeom prst="rect">
            <a:avLst/>
          </a:prstGeom>
          <a:noFill/>
        </p:spPr>
        <p:txBody>
          <a:bodyPr wrap="square">
            <a:spAutoFit/>
          </a:bodyPr>
          <a:lstStyle/>
          <a:p>
            <a:r>
              <a:rPr lang="en-US" altLang="ja-JP" dirty="0"/>
              <a:t>a matrix of Audit Trail Contribution to Authenticity and Integrity in Purchasing Processes.</a:t>
            </a:r>
            <a:endParaRPr lang="ja-JP" altLang="en-US" dirty="0"/>
          </a:p>
        </p:txBody>
      </p:sp>
      <p:sp>
        <p:nvSpPr>
          <p:cNvPr id="7" name="正方形/長方形 6">
            <a:extLst>
              <a:ext uri="{FF2B5EF4-FFF2-40B4-BE49-F238E27FC236}">
                <a16:creationId xmlns:a16="http://schemas.microsoft.com/office/drawing/2014/main" id="{354B55B6-581E-834B-9449-4A9205F79A72}"/>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861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44F7F711-7F46-8041-ACA8-9D5ACABA4F65}"/>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54B9F8C2-99AC-0E49-A22E-2DA44E1BB25B}"/>
              </a:ext>
            </a:extLst>
          </p:cNvPr>
          <p:cNvSpPr>
            <a:spLocks noGrp="1"/>
          </p:cNvSpPr>
          <p:nvPr>
            <p:ph type="title"/>
          </p:nvPr>
        </p:nvSpPr>
        <p:spPr/>
        <p:txBody>
          <a:bodyPr/>
          <a:lstStyle/>
          <a:p>
            <a:r>
              <a:rPr lang="en-US" altLang="ja-JP" dirty="0"/>
              <a:t>References</a:t>
            </a:r>
            <a:endParaRPr kumimoji="1" lang="ja-JP" altLang="en-US" dirty="0"/>
          </a:p>
        </p:txBody>
      </p:sp>
      <p:sp>
        <p:nvSpPr>
          <p:cNvPr id="5" name="正方形/長方形 4">
            <a:extLst>
              <a:ext uri="{FF2B5EF4-FFF2-40B4-BE49-F238E27FC236}">
                <a16:creationId xmlns:a16="http://schemas.microsoft.com/office/drawing/2014/main" id="{8B4AC345-F57F-1641-B36E-B0AAFACC4CEC}"/>
              </a:ext>
            </a:extLst>
          </p:cNvPr>
          <p:cNvSpPr/>
          <p:nvPr/>
        </p:nvSpPr>
        <p:spPr>
          <a:xfrm>
            <a:off x="899590" y="4055598"/>
            <a:ext cx="7992887" cy="584775"/>
          </a:xfrm>
          <a:prstGeom prst="rect">
            <a:avLst/>
          </a:prstGeom>
        </p:spPr>
        <p:txBody>
          <a:bodyPr wrap="square">
            <a:spAutoFit/>
          </a:bodyPr>
          <a:lstStyle/>
          <a:p>
            <a:r>
              <a:rPr lang="en-US" altLang="ja-JP" sz="1600" b="1" cap="all" dirty="0">
                <a:solidFill>
                  <a:srgbClr val="333333"/>
                </a:solidFill>
              </a:rPr>
              <a:t>ISO 15000-5:2014 </a:t>
            </a:r>
            <a:r>
              <a:rPr lang="en-US" altLang="ja-JP" sz="1600" dirty="0">
                <a:solidFill>
                  <a:srgbClr val="333333"/>
                </a:solidFill>
              </a:rPr>
              <a:t>Electronic Business Extensible Markup Language (ebXML) — Part 5: </a:t>
            </a:r>
          </a:p>
          <a:p>
            <a:r>
              <a:rPr lang="en-US" altLang="ja-JP" sz="1600" dirty="0">
                <a:solidFill>
                  <a:srgbClr val="333333"/>
                </a:solidFill>
              </a:rPr>
              <a:t>Core Components Specification (CCS)</a:t>
            </a:r>
            <a:endParaRPr lang="en-US" altLang="ja-JP" sz="1600" i="0" dirty="0">
              <a:solidFill>
                <a:srgbClr val="333333"/>
              </a:solidFill>
              <a:effectLst/>
            </a:endParaRPr>
          </a:p>
        </p:txBody>
      </p:sp>
      <p:sp>
        <p:nvSpPr>
          <p:cNvPr id="6" name="正方形/長方形 5">
            <a:extLst>
              <a:ext uri="{FF2B5EF4-FFF2-40B4-BE49-F238E27FC236}">
                <a16:creationId xmlns:a16="http://schemas.microsoft.com/office/drawing/2014/main" id="{71ADBF68-E0C8-EC42-86A2-3D23485A781F}"/>
              </a:ext>
            </a:extLst>
          </p:cNvPr>
          <p:cNvSpPr/>
          <p:nvPr/>
        </p:nvSpPr>
        <p:spPr>
          <a:xfrm>
            <a:off x="899591" y="4931880"/>
            <a:ext cx="7920000" cy="584775"/>
          </a:xfrm>
          <a:prstGeom prst="rect">
            <a:avLst/>
          </a:prstGeom>
        </p:spPr>
        <p:txBody>
          <a:bodyPr wrap="square">
            <a:spAutoFit/>
          </a:bodyPr>
          <a:lstStyle/>
          <a:p>
            <a:r>
              <a:rPr lang="en-US" altLang="ja-JP" sz="1600" b="1" cap="all" dirty="0">
                <a:solidFill>
                  <a:srgbClr val="333333"/>
                </a:solidFill>
              </a:rPr>
              <a:t>ISO/IEC 19845:2015 </a:t>
            </a:r>
            <a:r>
              <a:rPr lang="en-US" altLang="ja-JP" sz="1600" dirty="0">
                <a:solidFill>
                  <a:srgbClr val="333333"/>
                </a:solidFill>
              </a:rPr>
              <a:t>Information technology — Universal business language version 2.1 (UBL v2.1)</a:t>
            </a:r>
            <a:endParaRPr lang="en-US" altLang="ja-JP" sz="1600" i="0" dirty="0">
              <a:solidFill>
                <a:srgbClr val="333333"/>
              </a:solidFill>
              <a:effectLst/>
            </a:endParaRPr>
          </a:p>
        </p:txBody>
      </p:sp>
      <p:sp>
        <p:nvSpPr>
          <p:cNvPr id="7" name="テキスト ボックス 6">
            <a:extLst>
              <a:ext uri="{FF2B5EF4-FFF2-40B4-BE49-F238E27FC236}">
                <a16:creationId xmlns:a16="http://schemas.microsoft.com/office/drawing/2014/main" id="{52B48B5F-B12D-7141-B388-18D269CC82E6}"/>
              </a:ext>
            </a:extLst>
          </p:cNvPr>
          <p:cNvSpPr txBox="1"/>
          <p:nvPr/>
        </p:nvSpPr>
        <p:spPr>
          <a:xfrm>
            <a:off x="917092" y="5808166"/>
            <a:ext cx="8226907" cy="1077218"/>
          </a:xfrm>
          <a:prstGeom prst="rect">
            <a:avLst/>
          </a:prstGeom>
          <a:solidFill>
            <a:schemeClr val="bg1"/>
          </a:solidFill>
        </p:spPr>
        <p:txBody>
          <a:bodyPr wrap="square" rtlCol="0">
            <a:spAutoFit/>
          </a:bodyPr>
          <a:lstStyle/>
          <a:p>
            <a:r>
              <a:rPr lang="en-US" altLang="ja-JP" sz="1600" b="1" dirty="0">
                <a:solidFill>
                  <a:srgbClr val="333333"/>
                </a:solidFill>
              </a:rPr>
              <a:t>CEN EN 16931-1:2017+A1:2019 </a:t>
            </a:r>
            <a:r>
              <a:rPr lang="en-US" altLang="ja-JP" sz="1600" dirty="0">
                <a:solidFill>
                  <a:srgbClr val="333333"/>
                </a:solidFill>
              </a:rPr>
              <a:t>Electronic invoicing - Part 1: Semantic data model of the core elements of an electronic invoice</a:t>
            </a:r>
          </a:p>
          <a:p>
            <a:r>
              <a:rPr lang="en-US" altLang="ja-JP" sz="1600" b="1" dirty="0">
                <a:solidFill>
                  <a:srgbClr val="333333"/>
                </a:solidFill>
              </a:rPr>
              <a:t>CEN/TS 16931-3-2:2020 </a:t>
            </a:r>
            <a:r>
              <a:rPr lang="en-US" altLang="ja-JP" sz="1600" dirty="0">
                <a:solidFill>
                  <a:srgbClr val="333333"/>
                </a:solidFill>
              </a:rPr>
              <a:t>Electronic invoicing - Part 3-2: Syntax binding for ISO/IEC 19845 (UBL 2.1) invoice and credit note</a:t>
            </a:r>
            <a:endParaRPr lang="ja-JP" altLang="en-US" sz="1600" dirty="0">
              <a:solidFill>
                <a:srgbClr val="333333"/>
              </a:solidFill>
            </a:endParaRPr>
          </a:p>
        </p:txBody>
      </p:sp>
      <p:sp>
        <p:nvSpPr>
          <p:cNvPr id="9" name="四角形: 角を丸くする 8">
            <a:extLst>
              <a:ext uri="{FF2B5EF4-FFF2-40B4-BE49-F238E27FC236}">
                <a16:creationId xmlns:a16="http://schemas.microsoft.com/office/drawing/2014/main" id="{1CBF692F-F6CF-410B-93B7-88A7322250C3}"/>
              </a:ext>
            </a:extLst>
          </p:cNvPr>
          <p:cNvSpPr/>
          <p:nvPr/>
        </p:nvSpPr>
        <p:spPr>
          <a:xfrm>
            <a:off x="948142" y="2686873"/>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t>Semantic datatypes</a:t>
            </a:r>
          </a:p>
        </p:txBody>
      </p:sp>
      <p:sp>
        <p:nvSpPr>
          <p:cNvPr id="10" name="四角形: 角を丸くする 9">
            <a:extLst>
              <a:ext uri="{FF2B5EF4-FFF2-40B4-BE49-F238E27FC236}">
                <a16:creationId xmlns:a16="http://schemas.microsoft.com/office/drawing/2014/main" id="{23CF69EA-8359-42D8-8784-A5F2F359D914}"/>
              </a:ext>
            </a:extLst>
          </p:cNvPr>
          <p:cNvSpPr/>
          <p:nvPr/>
        </p:nvSpPr>
        <p:spPr>
          <a:xfrm>
            <a:off x="948142" y="5459411"/>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ja-JP" sz="2400" dirty="0"/>
              <a:t>Business controls and audit trails</a:t>
            </a:r>
            <a:endParaRPr lang="en-US" altLang="ja-JP" sz="2400" dirty="0"/>
          </a:p>
        </p:txBody>
      </p:sp>
      <p:sp>
        <p:nvSpPr>
          <p:cNvPr id="11" name="四角形: 角を丸くする 10">
            <a:extLst>
              <a:ext uri="{FF2B5EF4-FFF2-40B4-BE49-F238E27FC236}">
                <a16:creationId xmlns:a16="http://schemas.microsoft.com/office/drawing/2014/main" id="{3A7B83F5-DE89-4CC9-BBF5-545DEBE7BAEA}"/>
              </a:ext>
            </a:extLst>
          </p:cNvPr>
          <p:cNvSpPr/>
          <p:nvPr/>
        </p:nvSpPr>
        <p:spPr>
          <a:xfrm>
            <a:off x="948142" y="4583129"/>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ja-JP" sz="2400" dirty="0"/>
              <a:t>Business processes</a:t>
            </a:r>
            <a:endParaRPr kumimoji="1" lang="ja-JP" altLang="en-US" sz="2400" dirty="0"/>
          </a:p>
        </p:txBody>
      </p:sp>
      <p:sp>
        <p:nvSpPr>
          <p:cNvPr id="12" name="テキスト ボックス 11">
            <a:extLst>
              <a:ext uri="{FF2B5EF4-FFF2-40B4-BE49-F238E27FC236}">
                <a16:creationId xmlns:a16="http://schemas.microsoft.com/office/drawing/2014/main" id="{B4E0D1E2-E189-524A-A454-5F1DDC03E1D2}"/>
              </a:ext>
            </a:extLst>
          </p:cNvPr>
          <p:cNvSpPr txBox="1"/>
          <p:nvPr/>
        </p:nvSpPr>
        <p:spPr>
          <a:xfrm>
            <a:off x="899591" y="1666899"/>
            <a:ext cx="7920000" cy="1077218"/>
          </a:xfrm>
          <a:prstGeom prst="rect">
            <a:avLst/>
          </a:prstGeom>
          <a:noFill/>
        </p:spPr>
        <p:txBody>
          <a:bodyPr wrap="square" rtlCol="0">
            <a:spAutoFit/>
          </a:bodyPr>
          <a:lstStyle/>
          <a:p>
            <a:pPr fontAlgn="b"/>
            <a:r>
              <a:rPr lang="en-US" altLang="ja-JP" sz="1600" b="1" dirty="0"/>
              <a:t>ISO/IEC 19505-1:2012 </a:t>
            </a:r>
            <a:r>
              <a:rPr lang="en-US" altLang="ja-JP" sz="1600" dirty="0"/>
              <a:t>Information technology — Object Management Group Unified Modeling Language (OMG UML) — Part 1: Infrastructure</a:t>
            </a:r>
          </a:p>
          <a:p>
            <a:pPr fontAlgn="b"/>
            <a:r>
              <a:rPr lang="en-US" altLang="ja-JP" sz="1600" b="1" dirty="0"/>
              <a:t>ISO/IEC 19505-2:2012 </a:t>
            </a:r>
            <a:r>
              <a:rPr lang="en-US" altLang="ja-JP" sz="1600" dirty="0"/>
              <a:t>Information technology — Object Management Group Unified Modeling Language (OMG UML) — Part 2: Superstructure</a:t>
            </a:r>
            <a:endParaRPr kumimoji="1" lang="ja-JP" altLang="en-US" sz="1600" dirty="0"/>
          </a:p>
        </p:txBody>
      </p:sp>
      <p:sp>
        <p:nvSpPr>
          <p:cNvPr id="13" name="四角形: 角を丸くする 8">
            <a:extLst>
              <a:ext uri="{FF2B5EF4-FFF2-40B4-BE49-F238E27FC236}">
                <a16:creationId xmlns:a16="http://schemas.microsoft.com/office/drawing/2014/main" id="{C3BF41F6-5465-7C42-9681-9CBEEA9078CA}"/>
              </a:ext>
            </a:extLst>
          </p:cNvPr>
          <p:cNvSpPr/>
          <p:nvPr/>
        </p:nvSpPr>
        <p:spPr>
          <a:xfrm>
            <a:off x="899591" y="836712"/>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2400" dirty="0"/>
              <a:t>Business parties involved and their roles and relationships</a:t>
            </a:r>
          </a:p>
        </p:txBody>
      </p:sp>
      <p:sp>
        <p:nvSpPr>
          <p:cNvPr id="14" name="四角形: 角を丸くする 8">
            <a:extLst>
              <a:ext uri="{FF2B5EF4-FFF2-40B4-BE49-F238E27FC236}">
                <a16:creationId xmlns:a16="http://schemas.microsoft.com/office/drawing/2014/main" id="{B2FC01E0-126A-004D-8489-6A4720CCDFF1}"/>
              </a:ext>
            </a:extLst>
          </p:cNvPr>
          <p:cNvSpPr/>
          <p:nvPr/>
        </p:nvSpPr>
        <p:spPr>
          <a:xfrm>
            <a:off x="899591" y="1318148"/>
            <a:ext cx="7920000" cy="40599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2400" dirty="0"/>
              <a:t>Employee roles and activities</a:t>
            </a:r>
          </a:p>
        </p:txBody>
      </p:sp>
      <p:sp>
        <p:nvSpPr>
          <p:cNvPr id="16" name="テキスト ボックス 15">
            <a:extLst>
              <a:ext uri="{FF2B5EF4-FFF2-40B4-BE49-F238E27FC236}">
                <a16:creationId xmlns:a16="http://schemas.microsoft.com/office/drawing/2014/main" id="{10FAD449-2E53-594C-9EBA-AABE396BB2BC}"/>
              </a:ext>
            </a:extLst>
          </p:cNvPr>
          <p:cNvSpPr txBox="1"/>
          <p:nvPr/>
        </p:nvSpPr>
        <p:spPr>
          <a:xfrm>
            <a:off x="880235" y="3035624"/>
            <a:ext cx="7920000" cy="1077218"/>
          </a:xfrm>
          <a:prstGeom prst="rect">
            <a:avLst/>
          </a:prstGeom>
          <a:noFill/>
        </p:spPr>
        <p:txBody>
          <a:bodyPr wrap="square" rtlCol="0">
            <a:spAutoFit/>
          </a:bodyPr>
          <a:lstStyle/>
          <a:p>
            <a:pPr fontAlgn="b"/>
            <a:r>
              <a:rPr lang="en-US" altLang="ja-JP" sz="1600" b="1" dirty="0"/>
              <a:t>ISO/IEC 11179-4:2004 </a:t>
            </a:r>
            <a:r>
              <a:rPr lang="en-US" altLang="ja-JP" sz="1600" dirty="0"/>
              <a:t>Information technology — Metadata registries (MDR) — Part 4: Formulation of data definitions</a:t>
            </a:r>
          </a:p>
          <a:p>
            <a:pPr fontAlgn="b"/>
            <a:r>
              <a:rPr lang="en-US" altLang="ja-JP" sz="1600" b="1" dirty="0"/>
              <a:t>ISO/IEC 11179-5:2015 </a:t>
            </a:r>
            <a:r>
              <a:rPr lang="en-US" altLang="ja-JP" sz="1600" dirty="0"/>
              <a:t>Information technology — Metadata registries (MDR) — Part 5: Naming principles</a:t>
            </a:r>
          </a:p>
        </p:txBody>
      </p:sp>
    </p:spTree>
    <p:extLst>
      <p:ext uri="{BB962C8B-B14F-4D97-AF65-F5344CB8AC3E}">
        <p14:creationId xmlns:p14="http://schemas.microsoft.com/office/powerpoint/2010/main" val="1067838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3760FC1-E6AB-2C43-8701-6DB6B5F0EC5A}"/>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8E711691-A11D-42CC-9C3B-EF12BDC5946A}"/>
              </a:ext>
            </a:extLst>
          </p:cNvPr>
          <p:cNvSpPr>
            <a:spLocks noGrp="1"/>
          </p:cNvSpPr>
          <p:nvPr>
            <p:ph type="title"/>
          </p:nvPr>
        </p:nvSpPr>
        <p:spPr/>
        <p:txBody>
          <a:bodyPr/>
          <a:lstStyle/>
          <a:p>
            <a:r>
              <a:rPr kumimoji="1" lang="en-US" altLang="ja-JP" dirty="0"/>
              <a:t>Business rules for P2P 3-way match</a:t>
            </a:r>
            <a:endParaRPr kumimoji="1" lang="ja-JP" altLang="en-US" dirty="0"/>
          </a:p>
        </p:txBody>
      </p:sp>
      <p:graphicFrame>
        <p:nvGraphicFramePr>
          <p:cNvPr id="4" name="Table 3">
            <a:extLst>
              <a:ext uri="{FF2B5EF4-FFF2-40B4-BE49-F238E27FC236}">
                <a16:creationId xmlns:a16="http://schemas.microsoft.com/office/drawing/2014/main" id="{22A6A2AD-B030-4583-83C8-20A31C77C32B}"/>
              </a:ext>
            </a:extLst>
          </p:cNvPr>
          <p:cNvGraphicFramePr>
            <a:graphicFrameLocks noGrp="1"/>
          </p:cNvGraphicFramePr>
          <p:nvPr>
            <p:extLst>
              <p:ext uri="{D42A27DB-BD31-4B8C-83A1-F6EECF244321}">
                <p14:modId xmlns:p14="http://schemas.microsoft.com/office/powerpoint/2010/main" val="1627721985"/>
              </p:ext>
            </p:extLst>
          </p:nvPr>
        </p:nvGraphicFramePr>
        <p:xfrm>
          <a:off x="251520" y="507472"/>
          <a:ext cx="8640960" cy="5390424"/>
        </p:xfrm>
        <a:graphic>
          <a:graphicData uri="http://schemas.openxmlformats.org/drawingml/2006/table">
            <a:tbl>
              <a:tblPr firstRow="1" firstCol="1" bandRow="1">
                <a:tableStyleId>{5A111915-BE36-4E01-A7E5-04B1672EAD32}</a:tableStyleId>
              </a:tblPr>
              <a:tblGrid>
                <a:gridCol w="1760196">
                  <a:extLst>
                    <a:ext uri="{9D8B030D-6E8A-4147-A177-3AD203B41FA5}">
                      <a16:colId xmlns:a16="http://schemas.microsoft.com/office/drawing/2014/main" val="2546720229"/>
                    </a:ext>
                  </a:extLst>
                </a:gridCol>
                <a:gridCol w="160018">
                  <a:extLst>
                    <a:ext uri="{9D8B030D-6E8A-4147-A177-3AD203B41FA5}">
                      <a16:colId xmlns:a16="http://schemas.microsoft.com/office/drawing/2014/main" val="1535817961"/>
                    </a:ext>
                  </a:extLst>
                </a:gridCol>
                <a:gridCol w="1680186">
                  <a:extLst>
                    <a:ext uri="{9D8B030D-6E8A-4147-A177-3AD203B41FA5}">
                      <a16:colId xmlns:a16="http://schemas.microsoft.com/office/drawing/2014/main" val="1651313071"/>
                    </a:ext>
                  </a:extLst>
                </a:gridCol>
                <a:gridCol w="800088">
                  <a:extLst>
                    <a:ext uri="{9D8B030D-6E8A-4147-A177-3AD203B41FA5}">
                      <a16:colId xmlns:a16="http://schemas.microsoft.com/office/drawing/2014/main" val="2057877876"/>
                    </a:ext>
                  </a:extLst>
                </a:gridCol>
                <a:gridCol w="4240472">
                  <a:extLst>
                    <a:ext uri="{9D8B030D-6E8A-4147-A177-3AD203B41FA5}">
                      <a16:colId xmlns:a16="http://schemas.microsoft.com/office/drawing/2014/main" val="681565430"/>
                    </a:ext>
                  </a:extLst>
                </a:gridCol>
              </a:tblGrid>
              <a:tr h="218086">
                <a:tc>
                  <a:txBody>
                    <a:bodyPr/>
                    <a:lstStyle/>
                    <a:p>
                      <a:pPr algn="ctr">
                        <a:lnSpc>
                          <a:spcPct val="100000"/>
                        </a:lnSpc>
                        <a:spcBef>
                          <a:spcPts val="300"/>
                        </a:spcBef>
                        <a:spcAft>
                          <a:spcPts val="300"/>
                        </a:spcAft>
                      </a:pPr>
                      <a:r>
                        <a:rPr lang="en-US" sz="1400" kern="100" dirty="0">
                          <a:effectLst/>
                        </a:rPr>
                        <a:t>Invoice Component</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tc>
                  <a:txBody>
                    <a:bodyPr/>
                    <a:lstStyle/>
                    <a:p>
                      <a:pPr algn="ctr">
                        <a:lnSpc>
                          <a:spcPct val="100000"/>
                        </a:lnSpc>
                        <a:spcBef>
                          <a:spcPts val="300"/>
                        </a:spcBef>
                        <a:spcAft>
                          <a:spcPts val="300"/>
                        </a:spcAft>
                      </a:pPr>
                      <a:r>
                        <a:rPr lang="en-US" sz="1400" kern="100">
                          <a:effectLst/>
                        </a:rPr>
                        <a:t>No</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tc>
                  <a:txBody>
                    <a:bodyPr/>
                    <a:lstStyle/>
                    <a:p>
                      <a:pPr algn="ctr">
                        <a:lnSpc>
                          <a:spcPct val="100000"/>
                        </a:lnSpc>
                        <a:spcBef>
                          <a:spcPts val="300"/>
                        </a:spcBef>
                        <a:spcAft>
                          <a:spcPts val="300"/>
                        </a:spcAft>
                      </a:pPr>
                      <a:r>
                        <a:rPr lang="en-US" sz="1400" kern="100">
                          <a:effectLst/>
                        </a:rPr>
                        <a:t>Audit Trail &amp; Master Data</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tc>
                  <a:txBody>
                    <a:bodyPr/>
                    <a:lstStyle/>
                    <a:p>
                      <a:pPr algn="ctr">
                        <a:lnSpc>
                          <a:spcPct val="100000"/>
                        </a:lnSpc>
                        <a:spcBef>
                          <a:spcPts val="300"/>
                        </a:spcBef>
                        <a:spcAft>
                          <a:spcPts val="300"/>
                        </a:spcAft>
                      </a:pPr>
                      <a:r>
                        <a:rPr lang="en-US" sz="1400" kern="100">
                          <a:effectLst/>
                        </a:rPr>
                        <a:t>Rule ID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tc>
                  <a:txBody>
                    <a:bodyPr/>
                    <a:lstStyle/>
                    <a:p>
                      <a:pPr algn="ctr">
                        <a:lnSpc>
                          <a:spcPct val="100000"/>
                        </a:lnSpc>
                        <a:spcBef>
                          <a:spcPts val="300"/>
                        </a:spcBef>
                        <a:spcAft>
                          <a:spcPts val="300"/>
                        </a:spcAft>
                      </a:pPr>
                      <a:r>
                        <a:rPr lang="en-US" sz="1400" kern="100">
                          <a:effectLst/>
                        </a:rPr>
                        <a:t>Audit trail component contribution to Integrity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nchor="ctr"/>
                </a:tc>
                <a:extLst>
                  <a:ext uri="{0D108BD9-81ED-4DB2-BD59-A6C34878D82A}">
                    <a16:rowId xmlns:a16="http://schemas.microsoft.com/office/drawing/2014/main" val="1741598946"/>
                  </a:ext>
                </a:extLst>
              </a:tr>
              <a:tr h="228471">
                <a:tc rowSpan="3">
                  <a:txBody>
                    <a:bodyPr/>
                    <a:lstStyle/>
                    <a:p>
                      <a:pPr>
                        <a:lnSpc>
                          <a:spcPct val="100000"/>
                        </a:lnSpc>
                        <a:spcBef>
                          <a:spcPts val="300"/>
                        </a:spcBef>
                        <a:spcAft>
                          <a:spcPts val="300"/>
                        </a:spcAft>
                      </a:pPr>
                      <a:r>
                        <a:rPr lang="en-US" sz="1400" kern="100">
                          <a:effectLst/>
                        </a:rPr>
                        <a:t>Authenticity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identify the supplier for a particular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96210747"/>
                  </a:ext>
                </a:extLst>
              </a:tr>
              <a:tr h="228471">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identify the supplier for a particular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412192726"/>
                  </a:ext>
                </a:extLst>
              </a:tr>
              <a:tr h="228471">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identify the supplier for a particular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176972858"/>
                  </a:ext>
                </a:extLst>
              </a:tr>
              <a:tr h="228471">
                <a:tc rowSpan="3">
                  <a:txBody>
                    <a:bodyPr/>
                    <a:lstStyle/>
                    <a:p>
                      <a:pPr>
                        <a:lnSpc>
                          <a:spcPct val="100000"/>
                        </a:lnSpc>
                        <a:spcBef>
                          <a:spcPts val="300"/>
                        </a:spcBef>
                        <a:spcAft>
                          <a:spcPts val="300"/>
                        </a:spcAft>
                      </a:pPr>
                      <a:r>
                        <a:rPr lang="en-US" sz="1400" kern="100">
                          <a:effectLst/>
                        </a:rPr>
                        <a:t>a) VAT ID Supplier</a:t>
                      </a:r>
                      <a:endParaRPr lang="ja-JP" sz="1400" kern="100">
                        <a:effectLst/>
                      </a:endParaRPr>
                    </a:p>
                    <a:p>
                      <a:pPr>
                        <a:lnSpc>
                          <a:spcPct val="100000"/>
                        </a:lnSpc>
                        <a:spcBef>
                          <a:spcPts val="300"/>
                        </a:spcBef>
                        <a:spcAft>
                          <a:spcPts val="300"/>
                        </a:spcAft>
                      </a:pPr>
                      <a:r>
                        <a:rPr lang="en-US" sz="1400" kern="100">
                          <a:effectLst/>
                        </a:rPr>
                        <a:t>b) Supplier (Name &amp; Address)</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identify the supplier for a particular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881251902"/>
                  </a:ext>
                </a:extLst>
              </a:tr>
              <a:tr h="482905">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Business records will contain a supplier account reference providing a link back to ERP supplier master data.</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976645096"/>
                  </a:ext>
                </a:extLst>
              </a:tr>
              <a:tr h="249241">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P2P-3006</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Payments allocated to invoices will identify the payee.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3588363618"/>
                  </a:ext>
                </a:extLst>
              </a:tr>
              <a:tr h="254434">
                <a:tc rowSpan="2">
                  <a:txBody>
                    <a:bodyPr/>
                    <a:lstStyle/>
                    <a:p>
                      <a:pPr>
                        <a:lnSpc>
                          <a:spcPct val="100000"/>
                        </a:lnSpc>
                        <a:spcBef>
                          <a:spcPts val="300"/>
                        </a:spcBef>
                        <a:spcAft>
                          <a:spcPts val="300"/>
                        </a:spcAft>
                      </a:pPr>
                      <a:r>
                        <a:rPr lang="en-US" sz="1400" kern="100">
                          <a:effectLst/>
                        </a:rPr>
                        <a:t>c) VAT ID Customer</a:t>
                      </a:r>
                      <a:endParaRPr lang="ja-JP" sz="1400" kern="100">
                        <a:effectLst/>
                      </a:endParaRPr>
                    </a:p>
                    <a:p>
                      <a:pPr>
                        <a:lnSpc>
                          <a:spcPct val="100000"/>
                        </a:lnSpc>
                        <a:spcBef>
                          <a:spcPts val="300"/>
                        </a:spcBef>
                        <a:spcAft>
                          <a:spcPts val="300"/>
                        </a:spcAft>
                      </a:pPr>
                      <a:r>
                        <a:rPr lang="en-US" sz="1400" kern="100">
                          <a:effectLst/>
                        </a:rPr>
                        <a:t>d) Customer (Name &amp; Address)</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P2P-3007</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 will identify the purchasing company.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2555385701"/>
                  </a:ext>
                </a:extLst>
              </a:tr>
              <a:tr h="238856">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P2P-3008</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 will identify the purchasing company.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751098362"/>
                  </a:ext>
                </a:extLst>
              </a:tr>
              <a:tr h="425787">
                <a:tc>
                  <a:txBody>
                    <a:bodyPr/>
                    <a:lstStyle/>
                    <a:p>
                      <a:pPr>
                        <a:lnSpc>
                          <a:spcPct val="100000"/>
                        </a:lnSpc>
                        <a:spcBef>
                          <a:spcPts val="300"/>
                        </a:spcBef>
                        <a:spcAft>
                          <a:spcPts val="300"/>
                        </a:spcAft>
                      </a:pPr>
                      <a:r>
                        <a:rPr lang="en-US" sz="1400" kern="100">
                          <a:effectLst/>
                        </a:rPr>
                        <a:t>e) Invoice Date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4</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Invoice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P2P-3009</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There will be a correlation between invoice date and posting date of the invoice record in the ERP.</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36564064"/>
                  </a:ext>
                </a:extLst>
              </a:tr>
              <a:tr h="306359">
                <a:tc>
                  <a:txBody>
                    <a:bodyPr/>
                    <a:lstStyle/>
                    <a:p>
                      <a:pPr>
                        <a:lnSpc>
                          <a:spcPct val="100000"/>
                        </a:lnSpc>
                        <a:spcBef>
                          <a:spcPts val="300"/>
                        </a:spcBef>
                        <a:spcAft>
                          <a:spcPts val="300"/>
                        </a:spcAft>
                      </a:pPr>
                      <a:r>
                        <a:rPr lang="en-US" sz="1400" kern="100">
                          <a:effectLst/>
                        </a:rPr>
                        <a:t>f) Date of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Goods / Service Received Note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P2P-3010</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Date of goods / service receipt will correlate with the date of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554342836"/>
                  </a:ext>
                </a:extLst>
              </a:tr>
              <a:tr h="254434">
                <a:tc>
                  <a:txBody>
                    <a:bodyPr/>
                    <a:lstStyle/>
                    <a:p>
                      <a:pPr>
                        <a:lnSpc>
                          <a:spcPct val="100000"/>
                        </a:lnSpc>
                        <a:spcBef>
                          <a:spcPts val="300"/>
                        </a:spcBef>
                        <a:spcAft>
                          <a:spcPts val="300"/>
                        </a:spcAft>
                      </a:pPr>
                      <a:r>
                        <a:rPr lang="en-US" sz="1400" kern="100">
                          <a:effectLst/>
                        </a:rPr>
                        <a:t>g) Invoice Number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Payment remittance advice may reference invoice number.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752031440"/>
                  </a:ext>
                </a:extLst>
              </a:tr>
              <a:tr h="202509">
                <a:tc rowSpan="3">
                  <a:txBody>
                    <a:bodyPr/>
                    <a:lstStyle/>
                    <a:p>
                      <a:pPr>
                        <a:lnSpc>
                          <a:spcPct val="100000"/>
                        </a:lnSpc>
                        <a:spcBef>
                          <a:spcPts val="300"/>
                        </a:spcBef>
                        <a:spcAft>
                          <a:spcPts val="300"/>
                        </a:spcAft>
                      </a:pPr>
                      <a:r>
                        <a:rPr lang="en-US" sz="1400" kern="100">
                          <a:effectLst/>
                        </a:rPr>
                        <a:t>h) Nature of Supply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1</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Contract</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contain a record of what is to be supplied.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018616625"/>
                  </a:ext>
                </a:extLst>
              </a:tr>
              <a:tr h="202509">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contain a record of what is to be supplied.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859615943"/>
                  </a:ext>
                </a:extLst>
              </a:tr>
              <a:tr h="207701">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Goods / Service Received Note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P2P-3014</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contain a record of what has been supplied.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3700595945"/>
                  </a:ext>
                </a:extLst>
              </a:tr>
              <a:tr h="197316">
                <a:tc rowSpan="2">
                  <a:txBody>
                    <a:bodyPr/>
                    <a:lstStyle/>
                    <a:p>
                      <a:pPr>
                        <a:lnSpc>
                          <a:spcPct val="100000"/>
                        </a:lnSpc>
                        <a:spcBef>
                          <a:spcPts val="300"/>
                        </a:spcBef>
                        <a:spcAft>
                          <a:spcPts val="300"/>
                        </a:spcAft>
                      </a:pPr>
                      <a:r>
                        <a:rPr lang="en-US" sz="1400" kern="100">
                          <a:effectLst/>
                        </a:rPr>
                        <a:t>i) Quantity</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gn="ctr">
                        <a:lnSpc>
                          <a:spcPct val="100000"/>
                        </a:lnSpc>
                        <a:spcBef>
                          <a:spcPts val="300"/>
                        </a:spcBef>
                        <a:spcAft>
                          <a:spcPts val="300"/>
                        </a:spcAft>
                      </a:pPr>
                      <a:r>
                        <a:rPr lang="en-US" sz="1400" kern="100">
                          <a:effectLst/>
                        </a:rPr>
                        <a:t>2</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Purchase Order</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P2P-3015</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Will contain a record of quantity requested.</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3892287529"/>
                  </a:ext>
                </a:extLst>
              </a:tr>
              <a:tr h="197316">
                <a:tc vMerge="1">
                  <a:txBody>
                    <a:bodyPr/>
                    <a:lstStyle/>
                    <a:p>
                      <a:endParaRPr kumimoji="1" lang="ja-JP" altLang="en-US"/>
                    </a:p>
                  </a:txBody>
                  <a:tcPr/>
                </a:tc>
                <a:tc>
                  <a:txBody>
                    <a:bodyPr/>
                    <a:lstStyle/>
                    <a:p>
                      <a:pPr algn="ctr">
                        <a:lnSpc>
                          <a:spcPct val="100000"/>
                        </a:lnSpc>
                        <a:spcBef>
                          <a:spcPts val="300"/>
                        </a:spcBef>
                        <a:spcAft>
                          <a:spcPts val="300"/>
                        </a:spcAft>
                      </a:pPr>
                      <a:r>
                        <a:rPr lang="en-US" sz="1400" kern="100">
                          <a:effectLst/>
                        </a:rPr>
                        <a:t>3</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Goods / Service Received Note</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a:effectLst/>
                        </a:rPr>
                        <a:t>P2P-3016</a:t>
                      </a:r>
                      <a:endParaRPr lang="ja-JP" sz="1400" kern="10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tc>
                  <a:txBody>
                    <a:bodyPr/>
                    <a:lstStyle/>
                    <a:p>
                      <a:pPr>
                        <a:lnSpc>
                          <a:spcPct val="100000"/>
                        </a:lnSpc>
                        <a:spcBef>
                          <a:spcPts val="300"/>
                        </a:spcBef>
                        <a:spcAft>
                          <a:spcPts val="300"/>
                        </a:spcAft>
                      </a:pPr>
                      <a:r>
                        <a:rPr lang="en-US" sz="1400" kern="100" dirty="0">
                          <a:effectLst/>
                        </a:rPr>
                        <a:t>Will contain a record of quantity delivered.</a:t>
                      </a:r>
                      <a:endParaRPr lang="ja-JP" sz="1400" kern="100" dirty="0">
                        <a:effectLst/>
                        <a:latin typeface="Cambria" panose="02040503050406030204" pitchFamily="18" charset="0"/>
                        <a:ea typeface="ＭＳ 明朝" panose="02020609040205080304" pitchFamily="17" charset="-128"/>
                        <a:cs typeface="Cambria" panose="02040503050406030204" pitchFamily="18" charset="0"/>
                      </a:endParaRPr>
                    </a:p>
                  </a:txBody>
                  <a:tcPr marL="1839" marR="1839" marT="0" marB="0"/>
                </a:tc>
                <a:extLst>
                  <a:ext uri="{0D108BD9-81ED-4DB2-BD59-A6C34878D82A}">
                    <a16:rowId xmlns:a16="http://schemas.microsoft.com/office/drawing/2014/main" val="1391702135"/>
                  </a:ext>
                </a:extLst>
              </a:tr>
            </a:tbl>
          </a:graphicData>
        </a:graphic>
      </p:graphicFrame>
      <p:sp>
        <p:nvSpPr>
          <p:cNvPr id="6" name="TextBox 5">
            <a:extLst>
              <a:ext uri="{FF2B5EF4-FFF2-40B4-BE49-F238E27FC236}">
                <a16:creationId xmlns:a16="http://schemas.microsoft.com/office/drawing/2014/main" id="{2C3EC05D-8D99-40F1-AF4D-715B0944C69A}"/>
              </a:ext>
            </a:extLst>
          </p:cNvPr>
          <p:cNvSpPr txBox="1"/>
          <p:nvPr/>
        </p:nvSpPr>
        <p:spPr>
          <a:xfrm>
            <a:off x="683568" y="5897896"/>
            <a:ext cx="8064896" cy="369332"/>
          </a:xfrm>
          <a:prstGeom prst="rect">
            <a:avLst/>
          </a:prstGeom>
          <a:noFill/>
        </p:spPr>
        <p:txBody>
          <a:bodyPr wrap="square">
            <a:spAutoFit/>
          </a:bodyPr>
          <a:lstStyle/>
          <a:p>
            <a:r>
              <a:rPr lang="en-US" altLang="ja-JP" dirty="0"/>
              <a:t>a list of Authenticity and Integrity in a Procure-to-Pay (goods 3-way matching) Cycle.</a:t>
            </a:r>
            <a:endParaRPr lang="ja-JP" altLang="en-US" dirty="0"/>
          </a:p>
        </p:txBody>
      </p:sp>
    </p:spTree>
    <p:extLst>
      <p:ext uri="{BB962C8B-B14F-4D97-AF65-F5344CB8AC3E}">
        <p14:creationId xmlns:p14="http://schemas.microsoft.com/office/powerpoint/2010/main" val="3756528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DE4F75-D0C0-3B4E-8CD6-CB1FC72C1E31}"/>
              </a:ext>
            </a:extLst>
          </p:cNvPr>
          <p:cNvSpPr>
            <a:spLocks noGrp="1"/>
          </p:cNvSpPr>
          <p:nvPr>
            <p:ph type="title"/>
          </p:nvPr>
        </p:nvSpPr>
        <p:spPr>
          <a:xfrm>
            <a:off x="899592" y="-1"/>
            <a:ext cx="7344816" cy="764705"/>
          </a:xfrm>
        </p:spPr>
        <p:txBody>
          <a:bodyPr/>
          <a:lstStyle/>
          <a:p>
            <a:r>
              <a:rPr lang="en-US" altLang="ja-JP" dirty="0"/>
              <a:t>D</a:t>
            </a:r>
            <a:r>
              <a:rPr lang="en-US" altLang="ja-JP" sz="2400" dirty="0"/>
              <a:t>ata profiling report and data questionnaire in ISO 21378</a:t>
            </a:r>
            <a:endParaRPr lang="ja-JP" altLang="en-US" dirty="0"/>
          </a:p>
        </p:txBody>
      </p:sp>
      <p:graphicFrame>
        <p:nvGraphicFramePr>
          <p:cNvPr id="8" name="表 8">
            <a:extLst>
              <a:ext uri="{FF2B5EF4-FFF2-40B4-BE49-F238E27FC236}">
                <a16:creationId xmlns:a16="http://schemas.microsoft.com/office/drawing/2014/main" id="{575A5935-B25E-E441-BA2E-6AA213DB89BE}"/>
              </a:ext>
            </a:extLst>
          </p:cNvPr>
          <p:cNvGraphicFramePr>
            <a:graphicFrameLocks noGrp="1"/>
          </p:cNvGraphicFramePr>
          <p:nvPr>
            <p:extLst>
              <p:ext uri="{D42A27DB-BD31-4B8C-83A1-F6EECF244321}">
                <p14:modId xmlns:p14="http://schemas.microsoft.com/office/powerpoint/2010/main" val="1730839988"/>
              </p:ext>
            </p:extLst>
          </p:nvPr>
        </p:nvGraphicFramePr>
        <p:xfrm>
          <a:off x="323528" y="1484784"/>
          <a:ext cx="3960440" cy="2565400"/>
        </p:xfrm>
        <a:graphic>
          <a:graphicData uri="http://schemas.openxmlformats.org/drawingml/2006/table">
            <a:tbl>
              <a:tblPr firstRow="1" bandRow="1">
                <a:tableStyleId>{5A111915-BE36-4E01-A7E5-04B1672EAD32}</a:tableStyleId>
              </a:tblPr>
              <a:tblGrid>
                <a:gridCol w="1368152">
                  <a:extLst>
                    <a:ext uri="{9D8B030D-6E8A-4147-A177-3AD203B41FA5}">
                      <a16:colId xmlns:a16="http://schemas.microsoft.com/office/drawing/2014/main" val="2370691487"/>
                    </a:ext>
                  </a:extLst>
                </a:gridCol>
                <a:gridCol w="2592288">
                  <a:extLst>
                    <a:ext uri="{9D8B030D-6E8A-4147-A177-3AD203B41FA5}">
                      <a16:colId xmlns:a16="http://schemas.microsoft.com/office/drawing/2014/main" val="841428402"/>
                    </a:ext>
                  </a:extLst>
                </a:gridCol>
              </a:tblGrid>
              <a:tr h="370840">
                <a:tc>
                  <a:txBody>
                    <a:bodyPr/>
                    <a:lstStyle/>
                    <a:p>
                      <a:r>
                        <a:rPr kumimoji="1" lang="en-US" altLang="ja-JP" sz="1600" dirty="0"/>
                        <a:t>Test</a:t>
                      </a:r>
                      <a:endParaRPr kumimoji="1" lang="ja-JP" altLang="en-US" sz="1600" dirty="0">
                        <a:latin typeface="+mn-lt"/>
                      </a:endParaRPr>
                    </a:p>
                  </a:txBody>
                  <a:tcPr/>
                </a:tc>
                <a:tc>
                  <a:txBody>
                    <a:bodyPr/>
                    <a:lstStyle/>
                    <a:p>
                      <a:r>
                        <a:rPr kumimoji="1" lang="en-US" altLang="ja-JP" sz="1600" dirty="0"/>
                        <a:t>Description</a:t>
                      </a:r>
                      <a:endParaRPr kumimoji="1" lang="ja-JP" altLang="en-US" sz="1600" dirty="0">
                        <a:latin typeface="+mn-lt"/>
                      </a:endParaRPr>
                    </a:p>
                  </a:txBody>
                  <a:tcPr/>
                </a:tc>
                <a:extLst>
                  <a:ext uri="{0D108BD9-81ED-4DB2-BD59-A6C34878D82A}">
                    <a16:rowId xmlns:a16="http://schemas.microsoft.com/office/drawing/2014/main" val="973744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t>Date ranges</a:t>
                      </a:r>
                      <a:endParaRPr lang="en-US" altLang="ja-JP" sz="1600" dirty="0">
                        <a:latin typeface="+mn-lt"/>
                      </a:endParaRPr>
                    </a:p>
                  </a:txBody>
                  <a:tcPr/>
                </a:tc>
                <a:tc>
                  <a:txBody>
                    <a:bodyPr/>
                    <a:lstStyle/>
                    <a:p>
                      <a:r>
                        <a:rPr lang="en-US" sz="1600" dirty="0">
                          <a:effectLst/>
                        </a:rPr>
                        <a:t>Minimum and maximum dates for the following dates</a:t>
                      </a:r>
                      <a:endParaRPr lang="en-US" sz="1600" dirty="0">
                        <a:effectLst/>
                        <a:latin typeface="+mn-lt"/>
                      </a:endParaRPr>
                    </a:p>
                  </a:txBody>
                  <a:tcPr marL="47625" marR="47625" marT="0" marB="0"/>
                </a:tc>
                <a:extLst>
                  <a:ext uri="{0D108BD9-81ED-4DB2-BD59-A6C34878D82A}">
                    <a16:rowId xmlns:a16="http://schemas.microsoft.com/office/drawing/2014/main" val="4058333584"/>
                  </a:ext>
                </a:extLst>
              </a:tr>
              <a:tr h="370840">
                <a:tc>
                  <a:txBody>
                    <a:bodyPr/>
                    <a:lstStyle/>
                    <a:p>
                      <a:pPr algn="just"/>
                      <a:r>
                        <a:rPr lang="en-US" sz="1600" dirty="0">
                          <a:effectLst/>
                        </a:rPr>
                        <a:t>Control totals</a:t>
                      </a:r>
                      <a:endParaRPr lang="en-US" sz="1600" dirty="0">
                        <a:effectLst/>
                        <a:latin typeface="+mn-lt"/>
                      </a:endParaRPr>
                    </a:p>
                  </a:txBody>
                  <a:tcPr marL="47625" marR="47625" marT="0" marB="0"/>
                </a:tc>
                <a:tc>
                  <a:txBody>
                    <a:bodyPr/>
                    <a:lstStyle/>
                    <a:p>
                      <a:pPr algn="just"/>
                      <a:r>
                        <a:rPr lang="en-US" sz="1600" dirty="0">
                          <a:effectLst/>
                        </a:rPr>
                        <a:t>Record count and total sum of amount fields</a:t>
                      </a:r>
                      <a:endParaRPr lang="en-US" sz="1600" dirty="0">
                        <a:effectLst/>
                        <a:latin typeface="+mn-lt"/>
                      </a:endParaRPr>
                    </a:p>
                  </a:txBody>
                  <a:tcPr marL="47625" marR="47625" marT="0" marB="0"/>
                </a:tc>
                <a:extLst>
                  <a:ext uri="{0D108BD9-81ED-4DB2-BD59-A6C34878D82A}">
                    <a16:rowId xmlns:a16="http://schemas.microsoft.com/office/drawing/2014/main" val="2933822942"/>
                  </a:ext>
                </a:extLst>
              </a:tr>
              <a:tr h="370840">
                <a:tc>
                  <a:txBody>
                    <a:bodyPr/>
                    <a:lstStyle/>
                    <a:p>
                      <a:pPr algn="just"/>
                      <a:r>
                        <a:rPr lang="en-US" sz="1600" dirty="0">
                          <a:effectLst/>
                        </a:rPr>
                        <a:t>Missing data</a:t>
                      </a:r>
                      <a:endParaRPr lang="en-US" sz="1600" dirty="0">
                        <a:effectLst/>
                        <a:latin typeface="+mn-lt"/>
                      </a:endParaRPr>
                    </a:p>
                  </a:txBody>
                  <a:tcPr marL="47625" marR="47625" marT="0" marB="0"/>
                </a:tc>
                <a:tc>
                  <a:txBody>
                    <a:bodyPr/>
                    <a:lstStyle/>
                    <a:p>
                      <a:pPr algn="just"/>
                      <a:r>
                        <a:rPr lang="en-US" sz="1600" dirty="0">
                          <a:effectLst/>
                        </a:rPr>
                        <a:t>Number of missing or blank values listed by field.</a:t>
                      </a:r>
                      <a:endParaRPr lang="en-US" sz="1600" dirty="0">
                        <a:effectLst/>
                        <a:latin typeface="+mn-lt"/>
                      </a:endParaRPr>
                    </a:p>
                  </a:txBody>
                  <a:tcPr marL="47625" marR="47625" marT="0" marB="0"/>
                </a:tc>
                <a:extLst>
                  <a:ext uri="{0D108BD9-81ED-4DB2-BD59-A6C34878D82A}">
                    <a16:rowId xmlns:a16="http://schemas.microsoft.com/office/drawing/2014/main" val="1313424213"/>
                  </a:ext>
                </a:extLst>
              </a:tr>
              <a:tr h="370840">
                <a:tc>
                  <a:txBody>
                    <a:bodyPr/>
                    <a:lstStyle/>
                    <a:p>
                      <a:pPr algn="just"/>
                      <a:r>
                        <a:rPr lang="en-US" sz="1600" dirty="0">
                          <a:effectLst/>
                        </a:rPr>
                        <a:t>Invalid data</a:t>
                      </a:r>
                      <a:endParaRPr lang="en-US" sz="1600" dirty="0">
                        <a:effectLst/>
                        <a:latin typeface="+mn-lt"/>
                      </a:endParaRPr>
                    </a:p>
                  </a:txBody>
                  <a:tcPr marL="47625" marR="47625" marT="0" marB="0"/>
                </a:tc>
                <a:tc>
                  <a:txBody>
                    <a:bodyPr/>
                    <a:lstStyle/>
                    <a:p>
                      <a:r>
                        <a:rPr lang="en-US" sz="1600" dirty="0">
                          <a:effectLst/>
                        </a:rPr>
                        <a:t>Count of records by field that do not comply with field format requirements.</a:t>
                      </a:r>
                      <a:endParaRPr lang="en-US" sz="1600" dirty="0">
                        <a:effectLst/>
                        <a:latin typeface="+mn-lt"/>
                      </a:endParaRPr>
                    </a:p>
                  </a:txBody>
                  <a:tcPr marL="47625" marR="47625" marT="0" marB="0"/>
                </a:tc>
                <a:extLst>
                  <a:ext uri="{0D108BD9-81ED-4DB2-BD59-A6C34878D82A}">
                    <a16:rowId xmlns:a16="http://schemas.microsoft.com/office/drawing/2014/main" val="1028630186"/>
                  </a:ext>
                </a:extLst>
              </a:tr>
            </a:tbl>
          </a:graphicData>
        </a:graphic>
      </p:graphicFrame>
      <p:sp>
        <p:nvSpPr>
          <p:cNvPr id="9" name="テキスト ボックス 8">
            <a:extLst>
              <a:ext uri="{FF2B5EF4-FFF2-40B4-BE49-F238E27FC236}">
                <a16:creationId xmlns:a16="http://schemas.microsoft.com/office/drawing/2014/main" id="{846237BB-1123-934A-8948-6D4D32AEFCF4}"/>
              </a:ext>
            </a:extLst>
          </p:cNvPr>
          <p:cNvSpPr txBox="1"/>
          <p:nvPr/>
        </p:nvSpPr>
        <p:spPr>
          <a:xfrm>
            <a:off x="4575560" y="980728"/>
            <a:ext cx="4460936" cy="5601533"/>
          </a:xfrm>
          <a:prstGeom prst="rect">
            <a:avLst/>
          </a:prstGeom>
          <a:noFill/>
        </p:spPr>
        <p:txBody>
          <a:bodyPr wrap="square" rtlCol="0">
            <a:spAutoFit/>
          </a:bodyPr>
          <a:lstStyle/>
          <a:p>
            <a:r>
              <a:rPr lang="en-US" altLang="ja-JP" sz="1600" dirty="0"/>
              <a:t>AR standard </a:t>
            </a:r>
            <a:r>
              <a:rPr lang="en-US" altLang="ja-JP" sz="1600" b="1" dirty="0"/>
              <a:t>data questionnaire</a:t>
            </a:r>
          </a:p>
          <a:p>
            <a:r>
              <a:rPr lang="en-US" altLang="ja-JP" sz="1600" dirty="0"/>
              <a:t>c) Are ARs tracked by customer invoice or in aggregate for the customer?</a:t>
            </a:r>
          </a:p>
          <a:p>
            <a:r>
              <a:rPr lang="en-US" altLang="ja-JP" sz="1600" dirty="0"/>
              <a:t>d) How are partial payments processed? Is the original invoice retained in the subledger with a remaining balance due when a partial payment is processed? Or is a new invoice raised with the remaining balance recorded at the time of partial payment? If new invoices are created, how are those identified in the system?</a:t>
            </a:r>
          </a:p>
          <a:p>
            <a:r>
              <a:rPr lang="en-US" altLang="ja-JP" sz="1600" dirty="0"/>
              <a:t>e) How are transactions with related parties identified? For example, transactions with wholly or partially owned subsidiaries.</a:t>
            </a:r>
          </a:p>
          <a:p>
            <a:r>
              <a:rPr lang="en-US" altLang="ja-JP" sz="1600" dirty="0"/>
              <a:t>f) What is the organizational policy to maintaining invoices in the open item table once the balance is paid off?</a:t>
            </a:r>
          </a:p>
          <a:p>
            <a:r>
              <a:rPr lang="en-US" altLang="ja-JP" sz="1600" dirty="0"/>
              <a:t>g) What is the policy for cash application? Is cash applied only to specific documents, to oldest balances, to customer account?</a:t>
            </a:r>
          </a:p>
          <a:p>
            <a:r>
              <a:rPr lang="en-US" altLang="ja-JP" sz="1600" dirty="0"/>
              <a:t>h) How do you differentiate non-customer receivables from customer receivables?</a:t>
            </a:r>
          </a:p>
          <a:p>
            <a:endParaRPr kumimoji="1" lang="ja-JP" altLang="en-US" sz="1600" dirty="0"/>
          </a:p>
        </p:txBody>
      </p:sp>
      <p:sp>
        <p:nvSpPr>
          <p:cNvPr id="6" name="テキスト ボックス 5">
            <a:extLst>
              <a:ext uri="{FF2B5EF4-FFF2-40B4-BE49-F238E27FC236}">
                <a16:creationId xmlns:a16="http://schemas.microsoft.com/office/drawing/2014/main" id="{3EEAB7CF-106C-437F-9D47-49F6FFD4C7F4}"/>
              </a:ext>
            </a:extLst>
          </p:cNvPr>
          <p:cNvSpPr txBox="1"/>
          <p:nvPr/>
        </p:nvSpPr>
        <p:spPr>
          <a:xfrm>
            <a:off x="251520" y="1012109"/>
            <a:ext cx="2304256" cy="400110"/>
          </a:xfrm>
          <a:prstGeom prst="rect">
            <a:avLst/>
          </a:prstGeom>
          <a:noFill/>
        </p:spPr>
        <p:txBody>
          <a:bodyPr wrap="square">
            <a:spAutoFit/>
          </a:bodyPr>
          <a:lstStyle/>
          <a:p>
            <a:r>
              <a:rPr lang="en-US" altLang="ja-JP" sz="2000" dirty="0"/>
              <a:t>Data profiling report </a:t>
            </a:r>
            <a:endParaRPr lang="ja-JP" altLang="en-US" sz="2000" dirty="0"/>
          </a:p>
        </p:txBody>
      </p:sp>
      <p:sp>
        <p:nvSpPr>
          <p:cNvPr id="10" name="正方形/長方形 9">
            <a:extLst>
              <a:ext uri="{FF2B5EF4-FFF2-40B4-BE49-F238E27FC236}">
                <a16:creationId xmlns:a16="http://schemas.microsoft.com/office/drawing/2014/main" id="{FA43CAA3-D0A5-CD40-8F67-33D14105B0E4}"/>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0265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4D96FBA5-B90E-7748-99D5-EBA6EAB0AA8A}"/>
              </a:ext>
            </a:extLst>
          </p:cNvPr>
          <p:cNvGraphicFramePr>
            <a:graphicFrameLocks noGrp="1"/>
          </p:cNvGraphicFramePr>
          <p:nvPr>
            <p:extLst>
              <p:ext uri="{D42A27DB-BD31-4B8C-83A1-F6EECF244321}">
                <p14:modId xmlns:p14="http://schemas.microsoft.com/office/powerpoint/2010/main" val="3192710361"/>
              </p:ext>
            </p:extLst>
          </p:nvPr>
        </p:nvGraphicFramePr>
        <p:xfrm>
          <a:off x="4789773" y="1068485"/>
          <a:ext cx="4104990" cy="5456859"/>
        </p:xfrm>
        <a:graphic>
          <a:graphicData uri="http://schemas.openxmlformats.org/drawingml/2006/table">
            <a:tbl>
              <a:tblPr bandRow="1"/>
              <a:tblGrid>
                <a:gridCol w="450376">
                  <a:extLst>
                    <a:ext uri="{9D8B030D-6E8A-4147-A177-3AD203B41FA5}">
                      <a16:colId xmlns:a16="http://schemas.microsoft.com/office/drawing/2014/main" val="1987747999"/>
                    </a:ext>
                  </a:extLst>
                </a:gridCol>
                <a:gridCol w="3654614">
                  <a:extLst>
                    <a:ext uri="{9D8B030D-6E8A-4147-A177-3AD203B41FA5}">
                      <a16:colId xmlns:a16="http://schemas.microsoft.com/office/drawing/2014/main" val="3407005212"/>
                    </a:ext>
                  </a:extLst>
                </a:gridCol>
              </a:tblGrid>
              <a:tr h="269859">
                <a:tc gridSpan="2">
                  <a:txBody>
                    <a:bodyPr/>
                    <a:lstStyle/>
                    <a:p>
                      <a:pPr algn="ctr"/>
                      <a:r>
                        <a:rPr lang="en-US" sz="1400" dirty="0"/>
                        <a:t>Payment requirements</a:t>
                      </a:r>
                    </a:p>
                  </a:txBody>
                  <a:tcPr marL="42407" marR="42407" marT="21204" marB="21204"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hMerge="1">
                  <a:txBody>
                    <a:bodyPr/>
                    <a:lstStyle/>
                    <a:p>
                      <a:endParaRPr kumimoji="1" lang="ja-JP" altLang="en-US"/>
                    </a:p>
                  </a:txBody>
                  <a:tcPr/>
                </a:tc>
                <a:extLst>
                  <a:ext uri="{0D108BD9-81ED-4DB2-BD59-A6C34878D82A}">
                    <a16:rowId xmlns:a16="http://schemas.microsoft.com/office/drawing/2014/main" val="1232650029"/>
                  </a:ext>
                </a:extLst>
              </a:tr>
              <a:tr h="462887">
                <a:tc>
                  <a:txBody>
                    <a:bodyPr/>
                    <a:lstStyle/>
                    <a:p>
                      <a:pPr algn="ctr" rtl="0" fontAlgn="t"/>
                      <a:r>
                        <a:rPr lang="en-US" sz="1400" b="1" dirty="0">
                          <a:solidFill>
                            <a:schemeClr val="bg1"/>
                          </a:solidFill>
                          <a:effectLst/>
                        </a:rPr>
                        <a:t>Id</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mpd="sng">
                      <a:noFill/>
                      <a:prstDash val="solid"/>
                    </a:lnT>
                    <a:lnB w="9525" cap="flat" cmpd="sng" algn="ctr">
                      <a:solidFill>
                        <a:srgbClr val="DEDEDE"/>
                      </a:solidFill>
                      <a:prstDash val="solid"/>
                      <a:round/>
                      <a:headEnd type="none" w="med" len="med"/>
                      <a:tailEnd type="none" w="med" len="med"/>
                    </a:lnB>
                    <a:solidFill>
                      <a:schemeClr val="tx1">
                        <a:lumMod val="50000"/>
                        <a:lumOff val="50000"/>
                      </a:schemeClr>
                    </a:solidFill>
                  </a:tcPr>
                </a:tc>
                <a:tc>
                  <a:txBody>
                    <a:bodyPr/>
                    <a:lstStyle/>
                    <a:p>
                      <a:pPr algn="l" rtl="0" fontAlgn="t"/>
                      <a:r>
                        <a:rPr lang="en-US" sz="1400" b="1">
                          <a:solidFill>
                            <a:schemeClr val="bg1"/>
                          </a:solidFill>
                          <a:effectLst/>
                        </a:rPr>
                        <a:t>Requirement (depending, as applicable, on the respective business case)</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453833012"/>
                  </a:ext>
                </a:extLst>
              </a:tr>
              <a:tr h="269859">
                <a:tc>
                  <a:txBody>
                    <a:bodyPr/>
                    <a:lstStyle/>
                    <a:p>
                      <a:pPr algn="l" rtl="0" fontAlgn="t"/>
                      <a:r>
                        <a:rPr lang="en-US" sz="1400" b="0">
                          <a:effectLst/>
                          <a:latin typeface="inherit"/>
                        </a:rPr>
                        <a:t>R58</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identification of the means of settlement;</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506565185"/>
                  </a:ext>
                </a:extLst>
              </a:tr>
              <a:tr h="269859">
                <a:tc>
                  <a:txBody>
                    <a:bodyPr/>
                    <a:lstStyle/>
                    <a:p>
                      <a:pPr algn="l" rtl="0" fontAlgn="t"/>
                      <a:r>
                        <a:rPr lang="en-US" sz="1400" b="0">
                          <a:effectLst/>
                          <a:latin typeface="inherit"/>
                        </a:rPr>
                        <a:t>R59</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the requested amount due for payment;</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758540727"/>
                  </a:ext>
                </a:extLst>
              </a:tr>
              <a:tr h="269859">
                <a:tc>
                  <a:txBody>
                    <a:bodyPr/>
                    <a:lstStyle/>
                    <a:p>
                      <a:pPr algn="l" rtl="0" fontAlgn="t"/>
                      <a:r>
                        <a:rPr lang="en-US" sz="1400" b="0">
                          <a:effectLst/>
                          <a:latin typeface="inherit"/>
                        </a:rPr>
                        <a:t>R60</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the date on which payment is due;</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072576040"/>
                  </a:ext>
                </a:extLst>
              </a:tr>
              <a:tr h="462887">
                <a:tc>
                  <a:txBody>
                    <a:bodyPr/>
                    <a:lstStyle/>
                    <a:p>
                      <a:pPr algn="l" rtl="0" fontAlgn="t"/>
                      <a:r>
                        <a:rPr lang="en-US" sz="1400" b="0">
                          <a:effectLst/>
                          <a:latin typeface="inherit"/>
                        </a:rPr>
                        <a:t>R61</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necessary details to support bank transfers in accordance with SEPA and national systems;</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088814598"/>
                  </a:ext>
                </a:extLst>
              </a:tr>
              <a:tr h="462887">
                <a:tc>
                  <a:txBody>
                    <a:bodyPr/>
                    <a:lstStyle/>
                    <a:p>
                      <a:pPr algn="l" rtl="0" fontAlgn="t"/>
                      <a:r>
                        <a:rPr lang="en-US" sz="1400" b="0">
                          <a:effectLst/>
                          <a:latin typeface="inherit"/>
                        </a:rPr>
                        <a:t>R62</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a reference number and any additional reference data to be included in the payment;</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180290477"/>
                  </a:ext>
                </a:extLst>
              </a:tr>
              <a:tr h="655915">
                <a:tc>
                  <a:txBody>
                    <a:bodyPr/>
                    <a:lstStyle/>
                    <a:p>
                      <a:pPr algn="l" rtl="0" fontAlgn="t"/>
                      <a:r>
                        <a:rPr lang="en-US" sz="1400" b="0">
                          <a:effectLst/>
                          <a:latin typeface="inherit"/>
                        </a:rPr>
                        <a:t>R63</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reference number and any additional reference data to be included in the payment, in order to relate the payment to the invoice;</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769512085"/>
                  </a:ext>
                </a:extLst>
              </a:tr>
              <a:tr h="462887">
                <a:tc>
                  <a:txBody>
                    <a:bodyPr/>
                    <a:lstStyle/>
                    <a:p>
                      <a:pPr algn="l" rtl="0" fontAlgn="t"/>
                      <a:r>
                        <a:rPr lang="en-US" sz="1400" b="0">
                          <a:effectLst/>
                          <a:latin typeface="inherit"/>
                        </a:rPr>
                        <a:t>R64</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information for relating an invoice to a payment card used for settlement;</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95387194"/>
                  </a:ext>
                </a:extLst>
              </a:tr>
              <a:tr h="462887">
                <a:tc>
                  <a:txBody>
                    <a:bodyPr/>
                    <a:lstStyle/>
                    <a:p>
                      <a:pPr algn="l" rtl="0" fontAlgn="t"/>
                      <a:r>
                        <a:rPr lang="en-US" sz="1400" b="0">
                          <a:effectLst/>
                          <a:latin typeface="inherit"/>
                        </a:rPr>
                        <a:t>R65</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basic information to support national payment systems for use in domestic trade;</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555649360"/>
                  </a:ext>
                </a:extLst>
              </a:tr>
              <a:tr h="269859">
                <a:tc>
                  <a:txBody>
                    <a:bodyPr/>
                    <a:lstStyle/>
                    <a:p>
                      <a:pPr algn="l" rtl="0" fontAlgn="t"/>
                      <a:r>
                        <a:rPr lang="en-US" sz="1400" b="0">
                          <a:effectLst/>
                          <a:latin typeface="inherit"/>
                        </a:rPr>
                        <a:t>R66</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information about the amount that was pre-paid;</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855695782"/>
                  </a:ext>
                </a:extLst>
              </a:tr>
              <a:tr h="269859">
                <a:tc>
                  <a:txBody>
                    <a:bodyPr/>
                    <a:lstStyle/>
                    <a:p>
                      <a:pPr algn="l" rtl="0" fontAlgn="t"/>
                      <a:r>
                        <a:rPr lang="en-US" sz="1400" b="0">
                          <a:effectLst/>
                          <a:latin typeface="inherit"/>
                        </a:rPr>
                        <a:t>R67</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invoices that have a total amount of zero;</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102812445"/>
                  </a:ext>
                </a:extLst>
              </a:tr>
              <a:tr h="269859">
                <a:tc>
                  <a:txBody>
                    <a:bodyPr/>
                    <a:lstStyle/>
                    <a:p>
                      <a:pPr algn="l" rtl="0" fontAlgn="t"/>
                      <a:r>
                        <a:rPr lang="en-US" sz="1400" b="0">
                          <a:effectLst/>
                          <a:latin typeface="inherit"/>
                        </a:rPr>
                        <a:t>R68</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invoices that have an amount to pay of zero;</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962901871"/>
                  </a:ext>
                </a:extLst>
              </a:tr>
              <a:tr h="269859">
                <a:tc>
                  <a:txBody>
                    <a:bodyPr/>
                    <a:lstStyle/>
                    <a:p>
                      <a:pPr algn="l" rtl="0" fontAlgn="t"/>
                      <a:r>
                        <a:rPr lang="en-US" sz="1400" b="0">
                          <a:effectLst/>
                          <a:latin typeface="inherit"/>
                        </a:rPr>
                        <a:t>R69</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a:effectLst/>
                          <a:latin typeface="inherit"/>
                        </a:rPr>
                        <a:t>necessary details to support direct debits.</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516403844"/>
                  </a:ext>
                </a:extLst>
              </a:tr>
              <a:tr h="269859">
                <a:tc>
                  <a:txBody>
                    <a:bodyPr/>
                    <a:lstStyle/>
                    <a:p>
                      <a:pPr algn="l" rtl="0" fontAlgn="t"/>
                      <a:r>
                        <a:rPr lang="en-US" sz="1400" b="0">
                          <a:effectLst/>
                          <a:latin typeface="inherit"/>
                        </a:rPr>
                        <a:t>R70</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pre-payment invoices</a:t>
                      </a:r>
                    </a:p>
                  </a:txBody>
                  <a:tcPr marL="42407" marR="42407" marT="21204" marB="21204">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4119312908"/>
                  </a:ext>
                </a:extLst>
              </a:tr>
            </a:tbl>
          </a:graphicData>
        </a:graphic>
      </p:graphicFrame>
      <p:sp>
        <p:nvSpPr>
          <p:cNvPr id="2" name="タイトル 1">
            <a:extLst>
              <a:ext uri="{FF2B5EF4-FFF2-40B4-BE49-F238E27FC236}">
                <a16:creationId xmlns:a16="http://schemas.microsoft.com/office/drawing/2014/main" id="{8B99BBDB-7DC6-2B4A-8802-20DD3A5B8239}"/>
              </a:ext>
            </a:extLst>
          </p:cNvPr>
          <p:cNvSpPr>
            <a:spLocks noGrp="1"/>
          </p:cNvSpPr>
          <p:nvPr>
            <p:ph type="title"/>
          </p:nvPr>
        </p:nvSpPr>
        <p:spPr>
          <a:xfrm>
            <a:off x="611560" y="188640"/>
            <a:ext cx="7992888" cy="562074"/>
          </a:xfrm>
        </p:spPr>
        <p:txBody>
          <a:bodyPr wrap="square" anchor="b">
            <a:noAutofit/>
          </a:bodyPr>
          <a:lstStyle/>
          <a:p>
            <a:pPr>
              <a:lnSpc>
                <a:spcPct val="90000"/>
              </a:lnSpc>
            </a:pPr>
            <a:r>
              <a:rPr lang="en-US" altLang="ja-JP" dirty="0"/>
              <a:t>Example: Auditing requirement for Invoice</a:t>
            </a:r>
            <a:endParaRPr kumimoji="1" lang="ja-JP" altLang="en-US" dirty="0"/>
          </a:p>
        </p:txBody>
      </p:sp>
      <p:graphicFrame>
        <p:nvGraphicFramePr>
          <p:cNvPr id="4" name="コンテンツ プレースホルダー 3">
            <a:extLst>
              <a:ext uri="{FF2B5EF4-FFF2-40B4-BE49-F238E27FC236}">
                <a16:creationId xmlns:a16="http://schemas.microsoft.com/office/drawing/2014/main" id="{A7148706-D340-674F-B5F6-0D36824BA9C6}"/>
              </a:ext>
            </a:extLst>
          </p:cNvPr>
          <p:cNvGraphicFramePr>
            <a:graphicFrameLocks noGrp="1"/>
          </p:cNvGraphicFramePr>
          <p:nvPr>
            <p:ph idx="1"/>
            <p:extLst>
              <p:ext uri="{D42A27DB-BD31-4B8C-83A1-F6EECF244321}">
                <p14:modId xmlns:p14="http://schemas.microsoft.com/office/powerpoint/2010/main" val="3586670627"/>
              </p:ext>
            </p:extLst>
          </p:nvPr>
        </p:nvGraphicFramePr>
        <p:xfrm>
          <a:off x="469827" y="1052513"/>
          <a:ext cx="4102173" cy="5349904"/>
        </p:xfrm>
        <a:graphic>
          <a:graphicData uri="http://schemas.openxmlformats.org/drawingml/2006/table">
            <a:tbl>
              <a:tblPr firstRow="1" bandRow="1"/>
              <a:tblGrid>
                <a:gridCol w="432048">
                  <a:extLst>
                    <a:ext uri="{9D8B030D-6E8A-4147-A177-3AD203B41FA5}">
                      <a16:colId xmlns:a16="http://schemas.microsoft.com/office/drawing/2014/main" val="1724986782"/>
                    </a:ext>
                  </a:extLst>
                </a:gridCol>
                <a:gridCol w="3670125">
                  <a:extLst>
                    <a:ext uri="{9D8B030D-6E8A-4147-A177-3AD203B41FA5}">
                      <a16:colId xmlns:a16="http://schemas.microsoft.com/office/drawing/2014/main" val="2593090329"/>
                    </a:ext>
                  </a:extLst>
                </a:gridCol>
              </a:tblGrid>
              <a:tr h="231184">
                <a:tc gridSpan="2">
                  <a:txBody>
                    <a:bodyPr/>
                    <a:lstStyle/>
                    <a:p>
                      <a:pPr algn="ctr"/>
                      <a:r>
                        <a:rPr lang="en-US" sz="1400" dirty="0"/>
                        <a:t>Auditing requirements</a:t>
                      </a:r>
                    </a:p>
                  </a:txBody>
                  <a:tcPr marL="57315" marR="57315" marT="28658" marB="28658"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hMerge="1">
                  <a:txBody>
                    <a:bodyPr/>
                    <a:lstStyle/>
                    <a:p>
                      <a:endParaRPr kumimoji="1" lang="ja-JP" altLang="en-US"/>
                    </a:p>
                  </a:txBody>
                  <a:tcPr/>
                </a:tc>
                <a:extLst>
                  <a:ext uri="{0D108BD9-81ED-4DB2-BD59-A6C34878D82A}">
                    <a16:rowId xmlns:a16="http://schemas.microsoft.com/office/drawing/2014/main" val="366747758"/>
                  </a:ext>
                </a:extLst>
              </a:tr>
              <a:tr h="428443">
                <a:tc>
                  <a:txBody>
                    <a:bodyPr/>
                    <a:lstStyle/>
                    <a:p>
                      <a:pPr algn="ctr" rtl="0" fontAlgn="t"/>
                      <a:r>
                        <a:rPr lang="en-US" sz="1400" b="1" dirty="0">
                          <a:solidFill>
                            <a:schemeClr val="bg1"/>
                          </a:solidFill>
                          <a:effectLst/>
                        </a:rPr>
                        <a:t>Id</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12700" cmpd="sng">
                      <a:noFill/>
                      <a:prstDash val="solid"/>
                    </a:lnT>
                    <a:lnB w="9525" cap="flat" cmpd="sng" algn="ctr">
                      <a:solidFill>
                        <a:srgbClr val="DEDEDE"/>
                      </a:solidFill>
                      <a:prstDash val="solid"/>
                      <a:round/>
                      <a:headEnd type="none" w="med" len="med"/>
                      <a:tailEnd type="none" w="med" len="med"/>
                    </a:lnB>
                    <a:solidFill>
                      <a:schemeClr val="tx1">
                        <a:lumMod val="50000"/>
                        <a:lumOff val="50000"/>
                      </a:schemeClr>
                    </a:solidFill>
                  </a:tcPr>
                </a:tc>
                <a:tc>
                  <a:txBody>
                    <a:bodyPr/>
                    <a:lstStyle/>
                    <a:p>
                      <a:pPr algn="l" rtl="0" fontAlgn="t"/>
                      <a:r>
                        <a:rPr lang="en-US" sz="1400" b="1">
                          <a:solidFill>
                            <a:schemeClr val="bg1"/>
                          </a:solidFill>
                          <a:effectLst/>
                        </a:rPr>
                        <a:t>Requirement (depending, as applicable, on the respective business case)</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DEDEDE"/>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886103593"/>
                  </a:ext>
                </a:extLst>
              </a:tr>
              <a:tr h="2167391">
                <a:tc>
                  <a:txBody>
                    <a:bodyPr/>
                    <a:lstStyle/>
                    <a:p>
                      <a:pPr algn="l" rtl="0" fontAlgn="t"/>
                      <a:r>
                        <a:rPr lang="en-US" sz="1400" b="0" dirty="0">
                          <a:effectLst/>
                          <a:latin typeface="inherit"/>
                        </a:rPr>
                        <a:t>R56</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sufficient information to support the auditing process with regard to:</a:t>
                      </a:r>
                    </a:p>
                    <a:p>
                      <a:pPr algn="l" rtl="0" fontAlgn="t">
                        <a:buFont typeface="Arial" panose="020B0604020202020204" pitchFamily="34" charset="0"/>
                        <a:buChar char="•"/>
                      </a:pPr>
                      <a:r>
                        <a:rPr lang="en-US" sz="1400" b="0" dirty="0">
                          <a:effectLst/>
                          <a:latin typeface="inherit"/>
                        </a:rPr>
                        <a:t>Identification of the invoice;</a:t>
                      </a:r>
                    </a:p>
                    <a:p>
                      <a:pPr algn="l" rtl="0" fontAlgn="t">
                        <a:buFont typeface="Arial" panose="020B0604020202020204" pitchFamily="34" charset="0"/>
                        <a:buChar char="•"/>
                      </a:pPr>
                      <a:r>
                        <a:rPr lang="en-US" sz="1400" b="0" dirty="0">
                          <a:effectLst/>
                          <a:latin typeface="inherit"/>
                        </a:rPr>
                        <a:t>Identification of the date of issue of the invoice;</a:t>
                      </a:r>
                    </a:p>
                    <a:p>
                      <a:pPr algn="l" rtl="0" fontAlgn="t">
                        <a:buFont typeface="Arial" panose="020B0604020202020204" pitchFamily="34" charset="0"/>
                        <a:buChar char="•"/>
                      </a:pPr>
                      <a:r>
                        <a:rPr lang="en-US" sz="1400" b="0" dirty="0">
                          <a:effectLst/>
                          <a:latin typeface="inherit"/>
                        </a:rPr>
                        <a:t>Identification of the products and services traded, including their description, value and quantity;</a:t>
                      </a:r>
                    </a:p>
                    <a:p>
                      <a:pPr algn="l" rtl="0" fontAlgn="t">
                        <a:buFont typeface="Arial" panose="020B0604020202020204" pitchFamily="34" charset="0"/>
                        <a:buChar char="•"/>
                      </a:pPr>
                      <a:r>
                        <a:rPr lang="en-US" sz="1400" b="0" dirty="0">
                          <a:effectLst/>
                          <a:latin typeface="inherit"/>
                        </a:rPr>
                        <a:t>Information for relating the invoice to its settlement;</a:t>
                      </a:r>
                    </a:p>
                    <a:p>
                      <a:pPr algn="l" rtl="0" fontAlgn="t">
                        <a:buFont typeface="Arial" panose="020B0604020202020204" pitchFamily="34" charset="0"/>
                        <a:buChar char="•"/>
                      </a:pPr>
                      <a:r>
                        <a:rPr lang="en-US" sz="1400" b="0" dirty="0">
                          <a:effectLst/>
                          <a:latin typeface="inherit"/>
                        </a:rPr>
                        <a:t>Information for relating the invoice to relevant documents such as a contract, a purchase order and a </a:t>
                      </a:r>
                      <a:r>
                        <a:rPr lang="en-US" sz="1400" b="0" dirty="0" err="1">
                          <a:effectLst/>
                          <a:latin typeface="inherit"/>
                        </a:rPr>
                        <a:t>despatch</a:t>
                      </a:r>
                      <a:r>
                        <a:rPr lang="en-US" sz="1400" b="0" dirty="0">
                          <a:effectLst/>
                          <a:latin typeface="inherit"/>
                        </a:rPr>
                        <a:t> advice;</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1474224565"/>
                  </a:ext>
                </a:extLst>
              </a:tr>
              <a:tr h="1637700">
                <a:tc>
                  <a:txBody>
                    <a:bodyPr/>
                    <a:lstStyle/>
                    <a:p>
                      <a:pPr algn="l" rtl="0" fontAlgn="t"/>
                      <a:r>
                        <a:rPr lang="en-US" sz="1400" b="0">
                          <a:effectLst/>
                          <a:latin typeface="inherit"/>
                        </a:rPr>
                        <a:t>R57</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sz="1400" b="0" dirty="0">
                          <a:effectLst/>
                          <a:latin typeface="inherit"/>
                        </a:rPr>
                        <a:t>identification of the parties that fulfil the following roles at the invoice level, including their legal name and address:</a:t>
                      </a:r>
                    </a:p>
                    <a:p>
                      <a:pPr algn="l" rtl="0" fontAlgn="t">
                        <a:buFont typeface="Arial" panose="020B0604020202020204" pitchFamily="34" charset="0"/>
                        <a:buChar char="•"/>
                      </a:pPr>
                      <a:r>
                        <a:rPr lang="en-US" sz="1400" b="0" dirty="0">
                          <a:effectLst/>
                          <a:latin typeface="inherit"/>
                        </a:rPr>
                        <a:t>The Seller (including the Seller’s trade name);</a:t>
                      </a:r>
                    </a:p>
                    <a:p>
                      <a:pPr algn="l" rtl="0" fontAlgn="t">
                        <a:buFont typeface="Arial" panose="020B0604020202020204" pitchFamily="34" charset="0"/>
                        <a:buChar char="•"/>
                      </a:pPr>
                      <a:r>
                        <a:rPr lang="en-US" sz="1400" b="0" dirty="0">
                          <a:effectLst/>
                          <a:latin typeface="inherit"/>
                        </a:rPr>
                        <a:t>The Buyer;</a:t>
                      </a:r>
                    </a:p>
                    <a:p>
                      <a:pPr algn="l" rtl="0" fontAlgn="t">
                        <a:buFont typeface="Arial" panose="020B0604020202020204" pitchFamily="34" charset="0"/>
                        <a:buChar char="•"/>
                      </a:pPr>
                      <a:r>
                        <a:rPr lang="en-US" sz="1400" b="0" dirty="0">
                          <a:effectLst/>
                          <a:latin typeface="inherit"/>
                        </a:rPr>
                        <a:t>The Deliver to party (if different from the Buyer);</a:t>
                      </a:r>
                    </a:p>
                    <a:p>
                      <a:pPr algn="l" rtl="0" fontAlgn="t">
                        <a:buFont typeface="Arial" panose="020B0604020202020204" pitchFamily="34" charset="0"/>
                        <a:buChar char="•"/>
                      </a:pPr>
                      <a:r>
                        <a:rPr lang="en-US" sz="1400" b="0" dirty="0">
                          <a:effectLst/>
                          <a:latin typeface="inherit"/>
                        </a:rPr>
                        <a:t>The Payee (if different from the Seller);</a:t>
                      </a:r>
                    </a:p>
                    <a:p>
                      <a:pPr algn="l" rtl="0" fontAlgn="t">
                        <a:buFont typeface="Arial" panose="020B0604020202020204" pitchFamily="34" charset="0"/>
                        <a:buChar char="•"/>
                      </a:pPr>
                      <a:r>
                        <a:rPr lang="en-US" sz="1400" b="0" dirty="0">
                          <a:effectLst/>
                          <a:latin typeface="inherit"/>
                        </a:rPr>
                        <a:t>The Tax representative of the Supplier;</a:t>
                      </a:r>
                    </a:p>
                  </a:txBody>
                  <a:tcPr marL="57315" marR="57315" marT="28658" marB="28658">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344330865"/>
                  </a:ext>
                </a:extLst>
              </a:tr>
            </a:tbl>
          </a:graphicData>
        </a:graphic>
      </p:graphicFrame>
      <p:sp>
        <p:nvSpPr>
          <p:cNvPr id="6" name="テキスト ボックス 5">
            <a:extLst>
              <a:ext uri="{FF2B5EF4-FFF2-40B4-BE49-F238E27FC236}">
                <a16:creationId xmlns:a16="http://schemas.microsoft.com/office/drawing/2014/main" id="{BFA91694-061B-5E45-9E01-2DCCC6E76321}"/>
              </a:ext>
            </a:extLst>
          </p:cNvPr>
          <p:cNvSpPr txBox="1"/>
          <p:nvPr/>
        </p:nvSpPr>
        <p:spPr>
          <a:xfrm>
            <a:off x="4196451" y="863271"/>
            <a:ext cx="4696029" cy="276999"/>
          </a:xfrm>
          <a:prstGeom prst="rect">
            <a:avLst/>
          </a:prstGeom>
          <a:noFill/>
        </p:spPr>
        <p:txBody>
          <a:bodyPr wrap="none" rtlCol="0">
            <a:spAutoFit/>
          </a:bodyPr>
          <a:lstStyle/>
          <a:p>
            <a:r>
              <a:rPr kumimoji="1" lang="en-US" altLang="ja-JP" sz="1200" dirty="0"/>
              <a:t>Source: </a:t>
            </a:r>
            <a:r>
              <a:rPr lang="en-US" altLang="ja-JP" sz="1200" dirty="0"/>
              <a:t>PEPPOL BIS Billing https://docs.peppol.eu/poacc/billing/3.0/bis/</a:t>
            </a:r>
          </a:p>
        </p:txBody>
      </p:sp>
      <p:sp>
        <p:nvSpPr>
          <p:cNvPr id="8" name="正方形/長方形 7">
            <a:extLst>
              <a:ext uri="{FF2B5EF4-FFF2-40B4-BE49-F238E27FC236}">
                <a16:creationId xmlns:a16="http://schemas.microsoft.com/office/drawing/2014/main" id="{65624A5F-C112-9947-A1E3-AFBD590FD567}"/>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4896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AF939E-5423-0A4A-BD89-DCDEFBADDD6D}"/>
              </a:ext>
            </a:extLst>
          </p:cNvPr>
          <p:cNvSpPr>
            <a:spLocks noGrp="1"/>
          </p:cNvSpPr>
          <p:nvPr>
            <p:ph type="title"/>
          </p:nvPr>
        </p:nvSpPr>
        <p:spPr>
          <a:xfrm>
            <a:off x="683568" y="0"/>
            <a:ext cx="7776864" cy="764704"/>
          </a:xfrm>
        </p:spPr>
        <p:txBody>
          <a:bodyPr/>
          <a:lstStyle/>
          <a:p>
            <a:r>
              <a:rPr lang="en-US" altLang="ja-JP" dirty="0"/>
              <a:t>Example: Calculation of totals</a:t>
            </a:r>
            <a:endParaRPr kumimoji="1" lang="ja-JP" altLang="en-US" dirty="0"/>
          </a:p>
        </p:txBody>
      </p:sp>
      <p:graphicFrame>
        <p:nvGraphicFramePr>
          <p:cNvPr id="4" name="コンテンツ プレースホルダー 3">
            <a:extLst>
              <a:ext uri="{FF2B5EF4-FFF2-40B4-BE49-F238E27FC236}">
                <a16:creationId xmlns:a16="http://schemas.microsoft.com/office/drawing/2014/main" id="{3B58B051-D71E-6F4E-9B90-7079548EA37A}"/>
              </a:ext>
            </a:extLst>
          </p:cNvPr>
          <p:cNvGraphicFramePr>
            <a:graphicFrameLocks noGrp="1"/>
          </p:cNvGraphicFramePr>
          <p:nvPr>
            <p:ph idx="1"/>
            <p:extLst>
              <p:ext uri="{D42A27DB-BD31-4B8C-83A1-F6EECF244321}">
                <p14:modId xmlns:p14="http://schemas.microsoft.com/office/powerpoint/2010/main" val="2591794125"/>
              </p:ext>
            </p:extLst>
          </p:nvPr>
        </p:nvGraphicFramePr>
        <p:xfrm>
          <a:off x="323528" y="1124521"/>
          <a:ext cx="8568951" cy="4680743"/>
        </p:xfrm>
        <a:graphic>
          <a:graphicData uri="http://schemas.openxmlformats.org/drawingml/2006/table">
            <a:tbl>
              <a:tblPr firstRow="1">
                <a:tableStyleId>{5A111915-BE36-4E01-A7E5-04B1672EAD32}</a:tableStyleId>
              </a:tblPr>
              <a:tblGrid>
                <a:gridCol w="864096">
                  <a:extLst>
                    <a:ext uri="{9D8B030D-6E8A-4147-A177-3AD203B41FA5}">
                      <a16:colId xmlns:a16="http://schemas.microsoft.com/office/drawing/2014/main" val="1491843289"/>
                    </a:ext>
                  </a:extLst>
                </a:gridCol>
                <a:gridCol w="3240360">
                  <a:extLst>
                    <a:ext uri="{9D8B030D-6E8A-4147-A177-3AD203B41FA5}">
                      <a16:colId xmlns:a16="http://schemas.microsoft.com/office/drawing/2014/main" val="3337336554"/>
                    </a:ext>
                  </a:extLst>
                </a:gridCol>
                <a:gridCol w="4464495">
                  <a:extLst>
                    <a:ext uri="{9D8B030D-6E8A-4147-A177-3AD203B41FA5}">
                      <a16:colId xmlns:a16="http://schemas.microsoft.com/office/drawing/2014/main" val="2901663472"/>
                    </a:ext>
                  </a:extLst>
                </a:gridCol>
              </a:tblGrid>
              <a:tr h="377805">
                <a:tc>
                  <a:txBody>
                    <a:bodyPr/>
                    <a:lstStyle/>
                    <a:p>
                      <a:pPr algn="ctr" rtl="0" fontAlgn="t"/>
                      <a:r>
                        <a:rPr lang="en-US" sz="1600" b="1" dirty="0">
                          <a:solidFill>
                            <a:schemeClr val="bg1"/>
                          </a:solidFill>
                          <a:effectLst/>
                        </a:rPr>
                        <a:t>id</a:t>
                      </a: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1600" b="1" dirty="0">
                          <a:solidFill>
                            <a:schemeClr val="bg1"/>
                          </a:solidFill>
                          <a:effectLst/>
                        </a:rPr>
                        <a:t>Term name</a:t>
                      </a: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r>
                        <a:rPr lang="en-US" sz="1600" b="1" dirty="0">
                          <a:solidFill>
                            <a:schemeClr val="bg1"/>
                          </a:solidFill>
                          <a:effectLst/>
                        </a:rPr>
                        <a:t>Calculation</a:t>
                      </a: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0709191"/>
                  </a:ext>
                </a:extLst>
              </a:tr>
              <a:tr h="377805">
                <a:tc>
                  <a:txBody>
                    <a:bodyPr/>
                    <a:lstStyle/>
                    <a:p>
                      <a:pPr algn="l" rtl="0" fontAlgn="t"/>
                      <a:r>
                        <a:rPr lang="en-US" sz="1600" b="0" dirty="0">
                          <a:effectLst/>
                        </a:rPr>
                        <a:t>BT-106</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a:effectLst/>
                        </a:rPr>
                        <a:t>Sum of invoice line net amounts</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∑(BT-131: Invoice line net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167250"/>
                  </a:ext>
                </a:extLst>
              </a:tr>
              <a:tr h="399040">
                <a:tc>
                  <a:txBody>
                    <a:bodyPr/>
                    <a:lstStyle/>
                    <a:p>
                      <a:pPr algn="l" rtl="0" fontAlgn="t"/>
                      <a:r>
                        <a:rPr lang="en-US" sz="1600" b="0">
                          <a:effectLst/>
                        </a:rPr>
                        <a:t>BT-107</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dirty="0">
                          <a:effectLst/>
                        </a:rPr>
                        <a:t>Sum of allowances on document level</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∑(BT-92: Document level allowance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36968"/>
                  </a:ext>
                </a:extLst>
              </a:tr>
              <a:tr h="399040">
                <a:tc>
                  <a:txBody>
                    <a:bodyPr/>
                    <a:lstStyle/>
                    <a:p>
                      <a:pPr algn="l" rtl="0" fontAlgn="t"/>
                      <a:r>
                        <a:rPr lang="en-US" sz="1600" b="0" dirty="0">
                          <a:effectLst/>
                        </a:rPr>
                        <a:t>BT-108</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dirty="0">
                          <a:effectLst/>
                        </a:rPr>
                        <a:t>Sum of charges on document level</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∑(BT-99: Document level charge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793440"/>
                  </a:ext>
                </a:extLst>
              </a:tr>
              <a:tr h="1024138">
                <a:tc>
                  <a:txBody>
                    <a:bodyPr/>
                    <a:lstStyle/>
                    <a:p>
                      <a:pPr algn="l" rtl="0" fontAlgn="t"/>
                      <a:r>
                        <a:rPr lang="en-US" sz="1600" b="0">
                          <a:effectLst/>
                        </a:rPr>
                        <a:t>BT-109</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dirty="0">
                          <a:effectLst/>
                        </a:rPr>
                        <a:t>Invoice total amount without VAT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    BT-106: Sum of invoice line net amounts</a:t>
                      </a:r>
                      <a:br>
                        <a:rPr lang="en-US" sz="1600" b="0" dirty="0">
                          <a:effectLst/>
                        </a:rPr>
                      </a:br>
                      <a:r>
                        <a:rPr lang="en-US" sz="1600" b="0" u="none" strike="noStrike" dirty="0">
                          <a:effectLst/>
                        </a:rPr>
                        <a:t>− BT-107: Sum of allowances on document</a:t>
                      </a:r>
                      <a:br>
                        <a:rPr lang="en-US" sz="1600" b="0" dirty="0">
                          <a:effectLst/>
                        </a:rPr>
                      </a:br>
                      <a:r>
                        <a:rPr lang="en-US" sz="1600" b="0" u="none" strike="noStrike" dirty="0">
                          <a:effectLst/>
                        </a:rPr>
                        <a:t>+ BT-108: Sum of charges on document level</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5797528"/>
                  </a:ext>
                </a:extLst>
              </a:tr>
              <a:tr h="377805">
                <a:tc>
                  <a:txBody>
                    <a:bodyPr/>
                    <a:lstStyle/>
                    <a:p>
                      <a:pPr algn="l" rtl="0" fontAlgn="t"/>
                      <a:r>
                        <a:rPr lang="en-US" sz="1600" b="0">
                          <a:effectLst/>
                        </a:rPr>
                        <a:t>BT-110</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a:effectLst/>
                        </a:rPr>
                        <a:t>Invoice total VAT amount</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∑(BT-117: VAT category tax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182437"/>
                  </a:ext>
                </a:extLst>
              </a:tr>
              <a:tr h="700972">
                <a:tc>
                  <a:txBody>
                    <a:bodyPr/>
                    <a:lstStyle/>
                    <a:p>
                      <a:pPr algn="l" rtl="0" fontAlgn="t"/>
                      <a:r>
                        <a:rPr lang="en-US" sz="1600" b="0">
                          <a:effectLst/>
                        </a:rPr>
                        <a:t>BT-112</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dirty="0">
                          <a:effectLst/>
                        </a:rPr>
                        <a:t>Invoice total amount with VAT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    BT-109: Invoice total amount without VAT </a:t>
                      </a:r>
                      <a:br>
                        <a:rPr lang="en-US" sz="1600" b="0" dirty="0">
                          <a:effectLst/>
                        </a:rPr>
                      </a:br>
                      <a:r>
                        <a:rPr lang="en-US" sz="1600" b="0" u="none" strike="noStrike" dirty="0">
                          <a:effectLst/>
                        </a:rPr>
                        <a:t>+ BT-110: Invoice total VAT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5636222"/>
                  </a:ext>
                </a:extLst>
              </a:tr>
              <a:tr h="1024138">
                <a:tc>
                  <a:txBody>
                    <a:bodyPr/>
                    <a:lstStyle/>
                    <a:p>
                      <a:pPr algn="l" rtl="0" fontAlgn="t"/>
                      <a:r>
                        <a:rPr lang="en-US" sz="1600" b="0">
                          <a:effectLst/>
                        </a:rPr>
                        <a:t>BT-115</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a:effectLst/>
                        </a:rPr>
                        <a:t>Amount due for payment</a:t>
                      </a:r>
                      <a:endParaRPr lang="en-US" sz="1600" b="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r>
                        <a:rPr lang="en-US" sz="1600" b="0" u="none" strike="noStrike" dirty="0">
                          <a:effectLst/>
                        </a:rPr>
                        <a:t>    BT-112: Invoice total amount with VAT </a:t>
                      </a:r>
                      <a:br>
                        <a:rPr lang="en-US" sz="1600" b="0" dirty="0">
                          <a:effectLst/>
                        </a:rPr>
                      </a:br>
                      <a:r>
                        <a:rPr lang="en-US" sz="1600" b="0" u="none" strike="noStrike" dirty="0">
                          <a:effectLst/>
                        </a:rPr>
                        <a:t>− BT-113: Paid amount</a:t>
                      </a:r>
                      <a:br>
                        <a:rPr lang="en-US" sz="1600" b="0" dirty="0">
                          <a:effectLst/>
                        </a:rPr>
                      </a:br>
                      <a:r>
                        <a:rPr lang="en-US" sz="1600" b="0" u="none" strike="noStrike" dirty="0">
                          <a:effectLst/>
                        </a:rPr>
                        <a:t>+ BT-114: Rounding amount</a:t>
                      </a:r>
                      <a:endParaRPr lang="en-US" sz="1600" b="0" dirty="0">
                        <a:effectLst/>
                        <a:latin typeface="inherit"/>
                      </a:endParaRPr>
                    </a:p>
                  </a:txBody>
                  <a:tcPr marL="41227" marR="41227" marT="20613" marB="206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483424"/>
                  </a:ext>
                </a:extLst>
              </a:tr>
            </a:tbl>
          </a:graphicData>
        </a:graphic>
      </p:graphicFrame>
      <p:sp>
        <p:nvSpPr>
          <p:cNvPr id="6" name="テキスト ボックス 5">
            <a:extLst>
              <a:ext uri="{FF2B5EF4-FFF2-40B4-BE49-F238E27FC236}">
                <a16:creationId xmlns:a16="http://schemas.microsoft.com/office/drawing/2014/main" id="{1AE37803-AA5F-1F49-BE98-E827A8E495FE}"/>
              </a:ext>
            </a:extLst>
          </p:cNvPr>
          <p:cNvSpPr txBox="1"/>
          <p:nvPr/>
        </p:nvSpPr>
        <p:spPr>
          <a:xfrm>
            <a:off x="4196451" y="863495"/>
            <a:ext cx="4696029" cy="276999"/>
          </a:xfrm>
          <a:prstGeom prst="rect">
            <a:avLst/>
          </a:prstGeom>
          <a:noFill/>
        </p:spPr>
        <p:txBody>
          <a:bodyPr wrap="none" rtlCol="0">
            <a:spAutoFit/>
          </a:bodyPr>
          <a:lstStyle/>
          <a:p>
            <a:r>
              <a:rPr kumimoji="1" lang="en-US" altLang="ja-JP" sz="1200" dirty="0"/>
              <a:t>Source: </a:t>
            </a:r>
            <a:r>
              <a:rPr lang="en-US" altLang="ja-JP" sz="1200" dirty="0"/>
              <a:t>PEPPOL BIS Billing https://docs.peppol.eu/poacc/billing/3.0/bis/</a:t>
            </a:r>
          </a:p>
        </p:txBody>
      </p:sp>
      <p:sp>
        <p:nvSpPr>
          <p:cNvPr id="7" name="正方形/長方形 6">
            <a:extLst>
              <a:ext uri="{FF2B5EF4-FFF2-40B4-BE49-F238E27FC236}">
                <a16:creationId xmlns:a16="http://schemas.microsoft.com/office/drawing/2014/main" id="{88769EA8-0100-C640-BD41-402DCE715193}"/>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6</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84678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932C05C-4CFA-4E2F-81AB-E04094D82A00}"/>
              </a:ext>
            </a:extLst>
          </p:cNvPr>
          <p:cNvSpPr txBox="1"/>
          <p:nvPr/>
        </p:nvSpPr>
        <p:spPr bwMode="auto">
          <a:xfrm>
            <a:off x="611560" y="0"/>
            <a:ext cx="7990256" cy="764704"/>
          </a:xfrm>
          <a:prstGeom prst="rect">
            <a:avLst/>
          </a:prstGeom>
          <a:noFill/>
          <a:ln w="9525">
            <a:noFill/>
            <a:miter lim="800000"/>
            <a:headEnd/>
            <a:tailEnd/>
          </a:ln>
        </p:spPr>
        <p:txBody>
          <a:bodyPr vert="horz" wrap="square" lIns="0" tIns="0" rIns="0" bIns="0" numCol="1" anchor="b" anchorCtr="0" compatLnSpc="1">
            <a:prstTxWarp prst="textNoShape">
              <a:avLst/>
            </a:prstTxWarp>
            <a:normAutofit/>
          </a:bodyPr>
          <a:lstStyle/>
          <a:p>
            <a:pPr algn="ctr">
              <a:spcBef>
                <a:spcPct val="0"/>
              </a:spcBef>
              <a:spcAft>
                <a:spcPts val="600"/>
              </a:spcAft>
            </a:pPr>
            <a:r>
              <a:rPr kumimoji="1" lang="en-US" altLang="ja-JP" sz="2800" kern="1200" dirty="0">
                <a:latin typeface="+mj-lt"/>
                <a:ea typeface="+mj-ea"/>
                <a:cs typeface="+mj-cs"/>
              </a:rPr>
              <a:t>7. </a:t>
            </a:r>
            <a:r>
              <a:rPr kumimoji="1" lang="ja-JP" altLang="en-US" sz="2800" kern="1200" dirty="0">
                <a:latin typeface="+mj-lt"/>
                <a:ea typeface="+mj-ea"/>
                <a:cs typeface="+mj-cs"/>
              </a:rPr>
              <a:t>Syntax binding for XBRL</a:t>
            </a:r>
          </a:p>
        </p:txBody>
      </p:sp>
      <p:pic>
        <p:nvPicPr>
          <p:cNvPr id="7" name="Picture 6" descr="Molecular glass structure">
            <a:extLst>
              <a:ext uri="{FF2B5EF4-FFF2-40B4-BE49-F238E27FC236}">
                <a16:creationId xmlns:a16="http://schemas.microsoft.com/office/drawing/2014/main" id="{C9D0D880-E6C9-4165-90FD-F56AF5A067A2}"/>
              </a:ext>
            </a:extLst>
          </p:cNvPr>
          <p:cNvPicPr>
            <a:picLocks noChangeAspect="1"/>
          </p:cNvPicPr>
          <p:nvPr/>
        </p:nvPicPr>
        <p:blipFill rotWithShape="1">
          <a:blip r:embed="rId2">
            <a:alphaModFix amt="35000"/>
          </a:blip>
          <a:srcRect l="16338" r="413" b="1"/>
          <a:stretch/>
        </p:blipFill>
        <p:spPr>
          <a:xfrm>
            <a:off x="686200" y="923330"/>
            <a:ext cx="7824617" cy="5286904"/>
          </a:xfrm>
          <a:prstGeom prst="rect">
            <a:avLst/>
          </a:prstGeom>
          <a:noFill/>
        </p:spPr>
      </p:pic>
      <p:sp>
        <p:nvSpPr>
          <p:cNvPr id="2" name="テキスト ボックス 1">
            <a:extLst>
              <a:ext uri="{FF2B5EF4-FFF2-40B4-BE49-F238E27FC236}">
                <a16:creationId xmlns:a16="http://schemas.microsoft.com/office/drawing/2014/main" id="{DF8CA9B9-9E4C-4D1F-B3AA-8CBA5734D0F9}"/>
              </a:ext>
            </a:extLst>
          </p:cNvPr>
          <p:cNvSpPr txBox="1"/>
          <p:nvPr/>
        </p:nvSpPr>
        <p:spPr>
          <a:xfrm>
            <a:off x="2844639" y="3136612"/>
            <a:ext cx="4100161" cy="584775"/>
          </a:xfrm>
          <a:prstGeom prst="rect">
            <a:avLst/>
          </a:prstGeom>
          <a:noFill/>
        </p:spPr>
        <p:txBody>
          <a:bodyPr wrap="none" rtlCol="0">
            <a:spAutoFit/>
          </a:bodyPr>
          <a:lstStyle/>
          <a:p>
            <a:r>
              <a:rPr kumimoji="1" lang="en-US" altLang="ja-JP" sz="3200" b="1" dirty="0"/>
              <a:t>XBRL for Granular Data</a:t>
            </a:r>
            <a:endParaRPr kumimoji="1" lang="ja-JP" altLang="en-US" sz="3200" b="1" dirty="0"/>
          </a:p>
        </p:txBody>
      </p:sp>
    </p:spTree>
    <p:extLst>
      <p:ext uri="{BB962C8B-B14F-4D97-AF65-F5344CB8AC3E}">
        <p14:creationId xmlns:p14="http://schemas.microsoft.com/office/powerpoint/2010/main" val="2016232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755C35A-7D7A-E045-9407-1D620B0D0FDF}"/>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7</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
        <p:nvSpPr>
          <p:cNvPr id="2" name="タイトル 1">
            <a:extLst>
              <a:ext uri="{FF2B5EF4-FFF2-40B4-BE49-F238E27FC236}">
                <a16:creationId xmlns:a16="http://schemas.microsoft.com/office/drawing/2014/main" id="{F1452E5A-D80E-5E43-880C-0ED477E96631}"/>
              </a:ext>
            </a:extLst>
          </p:cNvPr>
          <p:cNvSpPr>
            <a:spLocks noGrp="1"/>
          </p:cNvSpPr>
          <p:nvPr>
            <p:ph type="title"/>
          </p:nvPr>
        </p:nvSpPr>
        <p:spPr/>
        <p:txBody>
          <a:bodyPr/>
          <a:lstStyle/>
          <a:p>
            <a:r>
              <a:rPr kumimoji="1" lang="en-US" altLang="ja-JP" dirty="0"/>
              <a:t>XBRL Specifications</a:t>
            </a:r>
            <a:endParaRPr kumimoji="1" lang="ja-JP" altLang="en-US" dirty="0"/>
          </a:p>
        </p:txBody>
      </p:sp>
      <p:sp>
        <p:nvSpPr>
          <p:cNvPr id="3" name="コンテンツ プレースホルダー 2">
            <a:extLst>
              <a:ext uri="{FF2B5EF4-FFF2-40B4-BE49-F238E27FC236}">
                <a16:creationId xmlns:a16="http://schemas.microsoft.com/office/drawing/2014/main" id="{02431761-4504-6F44-A50D-9F708A0F9EA9}"/>
              </a:ext>
            </a:extLst>
          </p:cNvPr>
          <p:cNvSpPr>
            <a:spLocks noGrp="1"/>
          </p:cNvSpPr>
          <p:nvPr>
            <p:ph idx="1"/>
          </p:nvPr>
        </p:nvSpPr>
        <p:spPr>
          <a:xfrm>
            <a:off x="179512" y="404664"/>
            <a:ext cx="4731966" cy="5760640"/>
          </a:xfrm>
        </p:spPr>
        <p:txBody>
          <a:bodyPr/>
          <a:lstStyle/>
          <a:p>
            <a:pPr fontAlgn="base"/>
            <a:r>
              <a:rPr lang="en-US" altLang="ja-JP" sz="1400" dirty="0"/>
              <a:t>An XBRL taxonomy defines the reporting concepts that may be used in instance documents and can also provide a wide range of structured meta-data about the concepts and how they should be used. Meta-data that can be defined using the core specifications include:</a:t>
            </a:r>
          </a:p>
          <a:p>
            <a:pPr fontAlgn="base"/>
            <a:r>
              <a:rPr lang="en-US" altLang="ja-JP" b="1" dirty="0"/>
              <a:t>Labels</a:t>
            </a:r>
            <a:r>
              <a:rPr lang="en-US" altLang="ja-JP" sz="1400" dirty="0"/>
              <a:t> Taxonomies can provide a variety of different labels. For example, "standard labels" provide a general- purpose label for a concept, whereas "documentation labels" can provide a more verbose description defining the purpose of the concept. All labels can be provided in multiple languages.</a:t>
            </a:r>
          </a:p>
          <a:p>
            <a:pPr fontAlgn="base"/>
            <a:r>
              <a:rPr lang="en-US" altLang="ja-JP" b="1" dirty="0"/>
              <a:t>References</a:t>
            </a:r>
            <a:r>
              <a:rPr lang="en-US" altLang="ja-JP" sz="1400" b="1" dirty="0"/>
              <a:t> </a:t>
            </a:r>
            <a:r>
              <a:rPr lang="en-US" altLang="ja-JP" sz="1400" dirty="0"/>
              <a:t>References provide structured meta-data, which can be used to provide links to authoritative reference material containing concept definitions.</a:t>
            </a:r>
          </a:p>
          <a:p>
            <a:pPr fontAlgn="base"/>
            <a:r>
              <a:rPr lang="en-US" altLang="ja-JP" b="1" dirty="0"/>
              <a:t>Hierarchies</a:t>
            </a:r>
            <a:r>
              <a:rPr lang="en-US" altLang="ja-JP" sz="1400" dirty="0"/>
              <a:t> Concepts can be arranged into hierarchies that provide an organized presentation of concepts in the taxonomy (presentation relationships) or that capture certain arithmetic relationships between them (calculation relationships).</a:t>
            </a:r>
          </a:p>
          <a:p>
            <a:pPr fontAlgn="base"/>
            <a:r>
              <a:rPr lang="en-US" altLang="ja-JP" b="1" dirty="0"/>
              <a:t>Dimensions</a:t>
            </a:r>
            <a:r>
              <a:rPr lang="en-US" altLang="ja-JP" sz="1400" dirty="0"/>
              <a:t> Taxonomies can use the specification to define hierarchies of dimensions that can be associated with concepts in order to report multi-dimensional data. Meta-data is primarily contained in linkbases, which form part of the taxonomy:</a:t>
            </a:r>
          </a:p>
        </p:txBody>
      </p:sp>
      <p:sp>
        <p:nvSpPr>
          <p:cNvPr id="5" name="コンテンツ プレースホルダー 2">
            <a:extLst>
              <a:ext uri="{FF2B5EF4-FFF2-40B4-BE49-F238E27FC236}">
                <a16:creationId xmlns:a16="http://schemas.microsoft.com/office/drawing/2014/main" id="{72B12D3B-1DE4-F941-8EC7-F6A8A3E5A2C7}"/>
              </a:ext>
            </a:extLst>
          </p:cNvPr>
          <p:cNvSpPr txBox="1">
            <a:spLocks/>
          </p:cNvSpPr>
          <p:nvPr/>
        </p:nvSpPr>
        <p:spPr>
          <a:xfrm>
            <a:off x="4788024" y="404664"/>
            <a:ext cx="4176464" cy="5760640"/>
          </a:xfrm>
          <a:prstGeom prst="rect">
            <a:avLst/>
          </a:prstGeom>
        </p:spPr>
        <p:txBody>
          <a:bodyPr/>
          <a:lstStyle>
            <a:lvl1pPr marL="0" indent="0" algn="l" defTabSz="914400" rtl="0" eaLnBrk="1" latinLnBrk="0" hangingPunct="1">
              <a:spcBef>
                <a:spcPct val="20000"/>
              </a:spcBef>
              <a:buFontTx/>
              <a:buNone/>
              <a:defRPr kumimoji="1"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fontAlgn="base"/>
            <a:r>
              <a:rPr lang="en-US" altLang="ja-JP" b="1" dirty="0"/>
              <a:t>Linkbase</a:t>
            </a:r>
            <a:r>
              <a:rPr lang="en-US" altLang="ja-JP" sz="1400" dirty="0"/>
              <a:t> A linkbase is an XML document that defines relationships using the W3C's XLink standard. Relationships are typically between concepts and other concepts, or between concepts and other resources such as labels. A number of additional specifications have been developed in order to further enhance the ability of XBRL to define and manage reporting requirements.</a:t>
            </a:r>
          </a:p>
          <a:p>
            <a:pPr fontAlgn="base"/>
            <a:r>
              <a:rPr lang="en-US" altLang="ja-JP" b="1" dirty="0">
                <a:solidFill>
                  <a:schemeClr val="tx2">
                    <a:lumMod val="60000"/>
                    <a:lumOff val="40000"/>
                  </a:schemeClr>
                </a:solidFill>
              </a:rPr>
              <a:t>Internationalization and Translations</a:t>
            </a:r>
          </a:p>
          <a:p>
            <a:pPr fontAlgn="base"/>
            <a:r>
              <a:rPr lang="en-US" altLang="ja-JP" sz="1400" dirty="0"/>
              <a:t>XBRL is an international standard and has been designed from the outset to support multiple languages and localized characters. All components in XBRL can be labelled in multiple languages, and the use of the linkbase mechanism makes it easy for third parties to define their own translations of taxonomies</a:t>
            </a:r>
          </a:p>
          <a:p>
            <a:pPr fontAlgn="base"/>
            <a:r>
              <a:rPr lang="en-US" altLang="ja-JP" b="1" dirty="0">
                <a:solidFill>
                  <a:srgbClr val="FF0000"/>
                </a:solidFill>
              </a:rPr>
              <a:t>Business rules validation</a:t>
            </a:r>
          </a:p>
          <a:p>
            <a:pPr fontAlgn="base"/>
            <a:r>
              <a:rPr lang="en-US" altLang="ja-JP" sz="1400" dirty="0"/>
              <a:t>Reporting requirements often translate into business rules to which all reports are expected to conform. XBRL makes it possible for many of these rules to be defined and published in a standard format.</a:t>
            </a:r>
          </a:p>
        </p:txBody>
      </p:sp>
      <p:sp>
        <p:nvSpPr>
          <p:cNvPr id="6" name="テキスト ボックス 5">
            <a:extLst>
              <a:ext uri="{FF2B5EF4-FFF2-40B4-BE49-F238E27FC236}">
                <a16:creationId xmlns:a16="http://schemas.microsoft.com/office/drawing/2014/main" id="{9E3A5BA4-9360-3942-A0A6-BB122867BE3F}"/>
              </a:ext>
            </a:extLst>
          </p:cNvPr>
          <p:cNvSpPr txBox="1"/>
          <p:nvPr/>
        </p:nvSpPr>
        <p:spPr>
          <a:xfrm>
            <a:off x="683568" y="5944924"/>
            <a:ext cx="8460432" cy="369332"/>
          </a:xfrm>
          <a:prstGeom prst="rect">
            <a:avLst/>
          </a:prstGeom>
          <a:noFill/>
        </p:spPr>
        <p:txBody>
          <a:bodyPr wrap="square" rtlCol="0">
            <a:spAutoFit/>
          </a:bodyPr>
          <a:lstStyle/>
          <a:p>
            <a:pPr fontAlgn="base"/>
            <a:r>
              <a:rPr kumimoji="1" lang="en-US" altLang="ja-JP" sz="1400" dirty="0"/>
              <a:t>Source: </a:t>
            </a:r>
            <a:r>
              <a:rPr lang="en-US" altLang="ja-JP" dirty="0"/>
              <a:t>Defining Reporting Requirements </a:t>
            </a:r>
            <a:r>
              <a:rPr lang="en-US" altLang="ja-JP" sz="1400" dirty="0"/>
              <a:t>https://specifications.xbrl.org/reporting-requirements.html</a:t>
            </a:r>
            <a:endParaRPr kumimoji="1" lang="ja-JP" altLang="en-US" sz="1400" dirty="0"/>
          </a:p>
        </p:txBody>
      </p:sp>
    </p:spTree>
    <p:extLst>
      <p:ext uri="{BB962C8B-B14F-4D97-AF65-F5344CB8AC3E}">
        <p14:creationId xmlns:p14="http://schemas.microsoft.com/office/powerpoint/2010/main" val="875565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CFF7AF-F5F4-4FC4-994B-ECD75B4A8F5C}"/>
              </a:ext>
            </a:extLst>
          </p:cNvPr>
          <p:cNvSpPr>
            <a:spLocks noGrp="1"/>
          </p:cNvSpPr>
          <p:nvPr>
            <p:ph type="title"/>
          </p:nvPr>
        </p:nvSpPr>
        <p:spPr>
          <a:xfrm>
            <a:off x="611560" y="274638"/>
            <a:ext cx="7992888" cy="562074"/>
          </a:xfrm>
        </p:spPr>
        <p:txBody>
          <a:bodyPr wrap="square" anchor="b">
            <a:normAutofit/>
          </a:bodyPr>
          <a:lstStyle/>
          <a:p>
            <a:pPr>
              <a:lnSpc>
                <a:spcPct val="90000"/>
              </a:lnSpc>
            </a:pPr>
            <a:r>
              <a:rPr kumimoji="1" lang="en-US" altLang="ja-JP" sz="2000" dirty="0"/>
              <a:t>New work item proposal</a:t>
            </a:r>
            <a:br>
              <a:rPr kumimoji="1" lang="en-US" altLang="ja-JP" sz="2000" dirty="0"/>
            </a:br>
            <a:r>
              <a:rPr kumimoji="1" lang="en-US" altLang="ja-JP" sz="2000" dirty="0"/>
              <a:t>Semantic data modeling and syntax binding for XBRL</a:t>
            </a:r>
            <a:endParaRPr kumimoji="1" lang="ja-JP" altLang="en-US" sz="2000"/>
          </a:p>
        </p:txBody>
      </p:sp>
      <p:graphicFrame>
        <p:nvGraphicFramePr>
          <p:cNvPr id="5" name="コンテンツ プレースホルダー 2">
            <a:extLst>
              <a:ext uri="{FF2B5EF4-FFF2-40B4-BE49-F238E27FC236}">
                <a16:creationId xmlns:a16="http://schemas.microsoft.com/office/drawing/2014/main" id="{7CA94AA9-82AB-409F-A0D8-6EA297F57214}"/>
              </a:ext>
            </a:extLst>
          </p:cNvPr>
          <p:cNvGraphicFramePr>
            <a:graphicFrameLocks noGrp="1"/>
          </p:cNvGraphicFramePr>
          <p:nvPr>
            <p:ph idx="1"/>
            <p:extLst>
              <p:ext uri="{D42A27DB-BD31-4B8C-83A1-F6EECF244321}">
                <p14:modId xmlns:p14="http://schemas.microsoft.com/office/powerpoint/2010/main" val="710161227"/>
              </p:ext>
            </p:extLst>
          </p:nvPr>
        </p:nvGraphicFramePr>
        <p:xfrm>
          <a:off x="611560" y="1052736"/>
          <a:ext cx="7992888"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E9BD7DD6-41DB-0D4B-8955-22BF14A50BF3}"/>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7</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07877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E8266-9C15-4EA5-A028-145DB52B1750}"/>
              </a:ext>
            </a:extLst>
          </p:cNvPr>
          <p:cNvSpPr>
            <a:spLocks noGrp="1"/>
          </p:cNvSpPr>
          <p:nvPr>
            <p:ph type="title"/>
          </p:nvPr>
        </p:nvSpPr>
        <p:spPr>
          <a:xfrm>
            <a:off x="899592" y="0"/>
            <a:ext cx="7344816" cy="692696"/>
          </a:xfrm>
        </p:spPr>
        <p:txBody>
          <a:bodyPr wrap="square" anchor="b">
            <a:normAutofit/>
          </a:bodyPr>
          <a:lstStyle/>
          <a:p>
            <a:r>
              <a:rPr kumimoji="1" lang="en-US" altLang="ja-JP" dirty="0"/>
              <a:t>7. Syntax binding for XBRL</a:t>
            </a:r>
            <a:endParaRPr kumimoji="1" lang="ja-JP" altLang="en-US" dirty="0"/>
          </a:p>
        </p:txBody>
      </p:sp>
      <p:graphicFrame>
        <p:nvGraphicFramePr>
          <p:cNvPr id="7" name="コンテンツ プレースホルダー 2">
            <a:extLst>
              <a:ext uri="{FF2B5EF4-FFF2-40B4-BE49-F238E27FC236}">
                <a16:creationId xmlns:a16="http://schemas.microsoft.com/office/drawing/2014/main" id="{EFEFB27C-9CAC-4382-9115-F1F830B847EE}"/>
              </a:ext>
            </a:extLst>
          </p:cNvPr>
          <p:cNvGraphicFramePr>
            <a:graphicFrameLocks noGrp="1"/>
          </p:cNvGraphicFramePr>
          <p:nvPr>
            <p:ph idx="4294967295"/>
            <p:extLst>
              <p:ext uri="{D42A27DB-BD31-4B8C-83A1-F6EECF244321}">
                <p14:modId xmlns:p14="http://schemas.microsoft.com/office/powerpoint/2010/main" val="3118737551"/>
              </p:ext>
            </p:extLst>
          </p:nvPr>
        </p:nvGraphicFramePr>
        <p:xfrm>
          <a:off x="755576" y="908720"/>
          <a:ext cx="7679557"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正方形/長方形 3">
            <a:extLst>
              <a:ext uri="{FF2B5EF4-FFF2-40B4-BE49-F238E27FC236}">
                <a16:creationId xmlns:a16="http://schemas.microsoft.com/office/drawing/2014/main" id="{4B418990-81FB-374A-8840-0CCC68908424}"/>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dirty="0">
                <a:ln w="0"/>
                <a:solidFill>
                  <a:schemeClr val="bg1"/>
                </a:solidFill>
                <a:effectLst>
                  <a:outerShdw blurRad="38100" dist="19050" dir="2700000" algn="tl" rotWithShape="0">
                    <a:schemeClr val="dk1">
                      <a:alpha val="40000"/>
                    </a:schemeClr>
                  </a:outerShdw>
                </a:effectLst>
              </a:rPr>
              <a:t>7</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2442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FC81CE5-BF6F-462F-A04A-46F091673D5A}"/>
              </a:ext>
            </a:extLst>
          </p:cNvPr>
          <p:cNvSpPr txBox="1"/>
          <p:nvPr/>
        </p:nvSpPr>
        <p:spPr>
          <a:xfrm>
            <a:off x="4082923" y="3136612"/>
            <a:ext cx="978153" cy="584775"/>
          </a:xfrm>
          <a:prstGeom prst="rect">
            <a:avLst/>
          </a:prstGeom>
          <a:noFill/>
        </p:spPr>
        <p:txBody>
          <a:bodyPr wrap="none" rtlCol="0">
            <a:spAutoFit/>
          </a:bodyPr>
          <a:lstStyle/>
          <a:p>
            <a:r>
              <a:rPr kumimoji="1" lang="en-US" altLang="ja-JP" sz="3200" dirty="0"/>
              <a:t>Q&amp;A</a:t>
            </a:r>
            <a:endParaRPr kumimoji="1" lang="ja-JP" altLang="en-US" sz="3200" dirty="0"/>
          </a:p>
        </p:txBody>
      </p:sp>
      <p:sp>
        <p:nvSpPr>
          <p:cNvPr id="7" name="テキスト ボックス 6">
            <a:extLst>
              <a:ext uri="{FF2B5EF4-FFF2-40B4-BE49-F238E27FC236}">
                <a16:creationId xmlns:a16="http://schemas.microsoft.com/office/drawing/2014/main" id="{AAF85938-EADF-4C22-80C7-43B8E5567630}"/>
              </a:ext>
            </a:extLst>
          </p:cNvPr>
          <p:cNvSpPr txBox="1"/>
          <p:nvPr/>
        </p:nvSpPr>
        <p:spPr>
          <a:xfrm>
            <a:off x="1757642" y="4581128"/>
            <a:ext cx="5628720" cy="1138773"/>
          </a:xfrm>
          <a:prstGeom prst="rect">
            <a:avLst/>
          </a:prstGeom>
          <a:noFill/>
        </p:spPr>
        <p:txBody>
          <a:bodyPr wrap="none" rtlCol="0">
            <a:spAutoFit/>
          </a:bodyPr>
          <a:lstStyle/>
          <a:p>
            <a:pPr algn="ctr"/>
            <a:r>
              <a:rPr kumimoji="1" lang="en-US" altLang="ja-JP" sz="2000" dirty="0"/>
              <a:t>SAMBUICHI, </a:t>
            </a:r>
            <a:r>
              <a:rPr lang="en-US" altLang="ja-JP" sz="2000" dirty="0"/>
              <a:t>Nobuyuki</a:t>
            </a:r>
          </a:p>
          <a:p>
            <a:pPr algn="ctr"/>
            <a:r>
              <a:rPr lang="en-US" altLang="ja-JP" sz="1600" dirty="0">
                <a:solidFill>
                  <a:schemeClr val="tx1">
                    <a:lumMod val="50000"/>
                    <a:lumOff val="50000"/>
                  </a:schemeClr>
                </a:solidFill>
              </a:rPr>
              <a:t>nobuyuki@sambuichi.jp</a:t>
            </a:r>
            <a:endParaRPr lang="ja-JP" altLang="en-US" sz="1600" dirty="0">
              <a:solidFill>
                <a:schemeClr val="tx1">
                  <a:lumMod val="50000"/>
                  <a:lumOff val="50000"/>
                </a:schemeClr>
              </a:solidFill>
            </a:endParaRPr>
          </a:p>
          <a:p>
            <a:pPr algn="ctr"/>
            <a:r>
              <a:rPr lang="en-US" altLang="ja-JP" sz="1600" dirty="0">
                <a:solidFill>
                  <a:schemeClr val="tx1">
                    <a:lumMod val="50000"/>
                    <a:lumOff val="50000"/>
                  </a:schemeClr>
                </a:solidFill>
              </a:rPr>
              <a:t>ISO/TC 295 Audit data services</a:t>
            </a:r>
          </a:p>
          <a:p>
            <a:pPr algn="ctr"/>
            <a:r>
              <a:rPr kumimoji="1" lang="en-US" altLang="ja-JP" sz="1600" dirty="0">
                <a:solidFill>
                  <a:schemeClr val="tx1">
                    <a:lumMod val="50000"/>
                    <a:lumOff val="50000"/>
                  </a:schemeClr>
                </a:solidFill>
              </a:rPr>
              <a:t>Head of delegate Japanese Industrial Standards Committee (JISC) </a:t>
            </a:r>
          </a:p>
        </p:txBody>
      </p:sp>
    </p:spTree>
    <p:extLst>
      <p:ext uri="{BB962C8B-B14F-4D97-AF65-F5344CB8AC3E}">
        <p14:creationId xmlns:p14="http://schemas.microsoft.com/office/powerpoint/2010/main" val="280823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9A39F-EE7F-194B-A007-B4CDB40519FA}"/>
              </a:ext>
            </a:extLst>
          </p:cNvPr>
          <p:cNvSpPr>
            <a:spLocks noGrp="1"/>
          </p:cNvSpPr>
          <p:nvPr>
            <p:ph type="title"/>
          </p:nvPr>
        </p:nvSpPr>
        <p:spPr/>
        <p:txBody>
          <a:bodyPr/>
          <a:lstStyle/>
          <a:p>
            <a:r>
              <a:rPr lang="en-US" altLang="ja-JP" dirty="0"/>
              <a:t>Semantic XBRL for Granular Data</a:t>
            </a:r>
            <a:endParaRPr kumimoji="1" lang="ja-JP" altLang="en-US"/>
          </a:p>
        </p:txBody>
      </p:sp>
      <p:sp>
        <p:nvSpPr>
          <p:cNvPr id="3" name="コンテンツ プレースホルダー 2">
            <a:extLst>
              <a:ext uri="{FF2B5EF4-FFF2-40B4-BE49-F238E27FC236}">
                <a16:creationId xmlns:a16="http://schemas.microsoft.com/office/drawing/2014/main" id="{F604CEE5-60FE-E94D-A60A-E144F315E5F7}"/>
              </a:ext>
            </a:extLst>
          </p:cNvPr>
          <p:cNvSpPr>
            <a:spLocks noGrp="1"/>
          </p:cNvSpPr>
          <p:nvPr>
            <p:ph idx="1"/>
          </p:nvPr>
        </p:nvSpPr>
        <p:spPr/>
        <p:txBody>
          <a:bodyPr/>
          <a:lstStyle/>
          <a:p>
            <a:r>
              <a:rPr lang="en-US" altLang="ja-JP" sz="2400" dirty="0"/>
              <a:t>Even if unusual signs can be detected from machine learning patterns in the data exchanged, it is difficult to explain what the problem is and deal with it.</a:t>
            </a:r>
          </a:p>
          <a:p>
            <a:endParaRPr lang="en-US" altLang="ja-JP" sz="2400" dirty="0"/>
          </a:p>
          <a:p>
            <a:r>
              <a:rPr lang="en-US" altLang="ja-JP" sz="2400" dirty="0"/>
              <a:t>What do you think if you were arrested for accounting fraud and when asked why you were told that AI had decided so?</a:t>
            </a:r>
          </a:p>
          <a:p>
            <a:endParaRPr lang="en-US" altLang="ja-JP" sz="2400" dirty="0"/>
          </a:p>
          <a:p>
            <a:r>
              <a:rPr lang="en-US" altLang="ja-JP" sz="2400" dirty="0"/>
              <a:t>Semantic XBRL can be used to define firm business rules as internal control, detect abnormalities against them, deal with problems, and, depending on the type of problem, improve internal control rules. </a:t>
            </a:r>
          </a:p>
        </p:txBody>
      </p:sp>
      <p:sp>
        <p:nvSpPr>
          <p:cNvPr id="4" name="正方形/長方形 3">
            <a:extLst>
              <a:ext uri="{FF2B5EF4-FFF2-40B4-BE49-F238E27FC236}">
                <a16:creationId xmlns:a16="http://schemas.microsoft.com/office/drawing/2014/main" id="{06DCAA87-C2CC-A841-98ED-88060E678FD2}"/>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396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BC2AC-7948-428E-8E4D-A54F27BE23C1}"/>
              </a:ext>
            </a:extLst>
          </p:cNvPr>
          <p:cNvSpPr>
            <a:spLocks noGrp="1"/>
          </p:cNvSpPr>
          <p:nvPr>
            <p:ph type="title"/>
          </p:nvPr>
        </p:nvSpPr>
        <p:spPr>
          <a:xfrm>
            <a:off x="755576" y="216024"/>
            <a:ext cx="7632848" cy="692696"/>
          </a:xfrm>
        </p:spPr>
        <p:txBody>
          <a:bodyPr wrap="square" anchor="b">
            <a:normAutofit fontScale="90000"/>
          </a:bodyPr>
          <a:lstStyle/>
          <a:p>
            <a:r>
              <a:rPr lang="en-US" altLang="ja-JP" b="1" dirty="0"/>
              <a:t>Exchange formats for the Audit Data Collection Standard: XBRL</a:t>
            </a:r>
            <a:endParaRPr lang="ja-JP" altLang="ja-JP" b="1"/>
          </a:p>
        </p:txBody>
      </p:sp>
      <p:graphicFrame>
        <p:nvGraphicFramePr>
          <p:cNvPr id="5" name="コンテンツ プレースホルダー 2">
            <a:extLst>
              <a:ext uri="{FF2B5EF4-FFF2-40B4-BE49-F238E27FC236}">
                <a16:creationId xmlns:a16="http://schemas.microsoft.com/office/drawing/2014/main" id="{591883C2-F792-4F23-9956-96F53018DB9A}"/>
              </a:ext>
            </a:extLst>
          </p:cNvPr>
          <p:cNvGraphicFramePr>
            <a:graphicFrameLocks noGrp="1"/>
          </p:cNvGraphicFramePr>
          <p:nvPr>
            <p:ph idx="1"/>
            <p:extLst>
              <p:ext uri="{D42A27DB-BD31-4B8C-83A1-F6EECF244321}">
                <p14:modId xmlns:p14="http://schemas.microsoft.com/office/powerpoint/2010/main" val="3754344650"/>
              </p:ext>
            </p:extLst>
          </p:nvPr>
        </p:nvGraphicFramePr>
        <p:xfrm>
          <a:off x="755576" y="980728"/>
          <a:ext cx="7632848"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正方形/長方形 3">
            <a:extLst>
              <a:ext uri="{FF2B5EF4-FFF2-40B4-BE49-F238E27FC236}">
                <a16:creationId xmlns:a16="http://schemas.microsoft.com/office/drawing/2014/main" id="{C25BC8DD-3C7C-C94F-AD1F-FD26FA82BB11}"/>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0</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82174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2C5658-51A8-4310-A2AF-DA20F557E454}"/>
              </a:ext>
            </a:extLst>
          </p:cNvPr>
          <p:cNvSpPr>
            <a:spLocks noGrp="1"/>
          </p:cNvSpPr>
          <p:nvPr>
            <p:ph type="ctrTitle"/>
          </p:nvPr>
        </p:nvSpPr>
        <p:spPr>
          <a:xfrm>
            <a:off x="683568" y="1998156"/>
            <a:ext cx="7848872" cy="1470025"/>
          </a:xfrm>
        </p:spPr>
        <p:txBody>
          <a:bodyPr/>
          <a:lstStyle/>
          <a:p>
            <a:pPr algn="l"/>
            <a:r>
              <a:rPr lang="en-US" altLang="ja-JP" dirty="0"/>
              <a:t>1. Parties involved and their roles and relationships</a:t>
            </a:r>
            <a:br>
              <a:rPr lang="en-US" altLang="ja-JP" dirty="0"/>
            </a:br>
            <a:r>
              <a:rPr lang="en-US" altLang="ja-JP" dirty="0"/>
              <a:t>2. Employee roles and user activities</a:t>
            </a:r>
            <a:br>
              <a:rPr lang="en-US" altLang="ja-JP" dirty="0"/>
            </a:br>
            <a:r>
              <a:rPr lang="en-US" altLang="ja-JP" dirty="0"/>
              <a:t>3. Business processes</a:t>
            </a:r>
            <a:endParaRPr lang="ja-JP" altLang="en-US" dirty="0"/>
          </a:p>
        </p:txBody>
      </p:sp>
      <p:sp>
        <p:nvSpPr>
          <p:cNvPr id="5" name="Subtitle 4">
            <a:extLst>
              <a:ext uri="{FF2B5EF4-FFF2-40B4-BE49-F238E27FC236}">
                <a16:creationId xmlns:a16="http://schemas.microsoft.com/office/drawing/2014/main" id="{8E8ABC8D-220E-4F56-ABA1-95579C54AB2B}"/>
              </a:ext>
            </a:extLst>
          </p:cNvPr>
          <p:cNvSpPr>
            <a:spLocks noGrp="1"/>
          </p:cNvSpPr>
          <p:nvPr>
            <p:ph type="subTitle" idx="1"/>
          </p:nvPr>
        </p:nvSpPr>
        <p:spPr>
          <a:xfrm>
            <a:off x="683568" y="3503438"/>
            <a:ext cx="7848872" cy="2517849"/>
          </a:xfrm>
        </p:spPr>
        <p:txBody>
          <a:bodyPr/>
          <a:lstStyle/>
          <a:p>
            <a:endParaRPr lang="ja-JP" altLang="en-US" dirty="0"/>
          </a:p>
        </p:txBody>
      </p:sp>
    </p:spTree>
    <p:extLst>
      <p:ext uri="{BB962C8B-B14F-4D97-AF65-F5344CB8AC3E}">
        <p14:creationId xmlns:p14="http://schemas.microsoft.com/office/powerpoint/2010/main" val="332361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ECC50-89AC-D140-93BF-67954AE14677}"/>
              </a:ext>
            </a:extLst>
          </p:cNvPr>
          <p:cNvSpPr>
            <a:spLocks noGrp="1"/>
          </p:cNvSpPr>
          <p:nvPr>
            <p:ph type="title"/>
          </p:nvPr>
        </p:nvSpPr>
        <p:spPr>
          <a:xfrm>
            <a:off x="683568" y="0"/>
            <a:ext cx="7776864" cy="404664"/>
          </a:xfrm>
        </p:spPr>
        <p:txBody>
          <a:bodyPr/>
          <a:lstStyle/>
          <a:p>
            <a:r>
              <a:rPr lang="en-US" altLang="ja-JP" dirty="0"/>
              <a:t>1. Parties involved and their roles and relationships</a:t>
            </a:r>
            <a:endParaRPr kumimoji="1" lang="ja-JP" altLang="en-US"/>
          </a:p>
        </p:txBody>
      </p:sp>
      <p:sp>
        <p:nvSpPr>
          <p:cNvPr id="3" name="コンテンツ プレースホルダー 2">
            <a:extLst>
              <a:ext uri="{FF2B5EF4-FFF2-40B4-BE49-F238E27FC236}">
                <a16:creationId xmlns:a16="http://schemas.microsoft.com/office/drawing/2014/main" id="{87A52023-5C42-094D-AB27-DA89B950A9C6}"/>
              </a:ext>
            </a:extLst>
          </p:cNvPr>
          <p:cNvSpPr>
            <a:spLocks noGrp="1"/>
          </p:cNvSpPr>
          <p:nvPr>
            <p:ph idx="1"/>
          </p:nvPr>
        </p:nvSpPr>
        <p:spPr>
          <a:xfrm>
            <a:off x="708867" y="3140968"/>
            <a:ext cx="7950767" cy="3600400"/>
          </a:xfrm>
        </p:spPr>
        <p:txBody>
          <a:bodyPr/>
          <a:lstStyle/>
          <a:p>
            <a:r>
              <a:rPr lang="en-US" altLang="ja-JP" sz="1600" dirty="0"/>
              <a:t>For example, EN 16931 defines following party and roles.</a:t>
            </a:r>
            <a:endParaRPr lang="ja-JP" altLang="ja-JP" sz="1600" dirty="0"/>
          </a:p>
          <a:p>
            <a:r>
              <a:rPr lang="en-US" altLang="ja-JP" sz="2400" b="1" dirty="0"/>
              <a:t>Parties</a:t>
            </a:r>
            <a:endParaRPr lang="ja-JP" altLang="ja-JP" b="1" dirty="0"/>
          </a:p>
          <a:p>
            <a:r>
              <a:rPr lang="en-US" altLang="ja-JP" sz="1800" b="1" dirty="0"/>
              <a:t>Customer</a:t>
            </a:r>
            <a:r>
              <a:rPr lang="en-US" altLang="ja-JP" sz="1600" b="1" dirty="0"/>
              <a:t> </a:t>
            </a:r>
            <a:r>
              <a:rPr lang="en-US" altLang="ja-JP" sz="1600" dirty="0"/>
              <a:t>The customer is the legal person or organization who is in demand of a product or service. </a:t>
            </a:r>
          </a:p>
          <a:p>
            <a:r>
              <a:rPr lang="en-US" altLang="ja-JP" sz="1800" b="1" dirty="0"/>
              <a:t>Supplier</a:t>
            </a:r>
            <a:r>
              <a:rPr lang="en-US" altLang="ja-JP" sz="1600" b="1" dirty="0"/>
              <a:t> </a:t>
            </a:r>
            <a:r>
              <a:rPr lang="en-US" altLang="ja-JP" sz="1600" dirty="0"/>
              <a:t>The supplier is the legal person or organization who provides a product or service.</a:t>
            </a:r>
            <a:endParaRPr lang="ja-JP" altLang="ja-JP" sz="1600" dirty="0"/>
          </a:p>
          <a:p>
            <a:r>
              <a:rPr lang="en-US" altLang="ja-JP" sz="2400" b="1" dirty="0"/>
              <a:t>Roles</a:t>
            </a:r>
            <a:endParaRPr lang="ja-JP" altLang="ja-JP" sz="1600" b="1" dirty="0"/>
          </a:p>
          <a:p>
            <a:pPr algn="just"/>
            <a:r>
              <a:rPr lang="en-US" altLang="ja-JP" sz="1800" b="1" dirty="0"/>
              <a:t>Creditor</a:t>
            </a:r>
            <a:r>
              <a:rPr lang="en-US" altLang="ja-JP" sz="1600" b="1" dirty="0"/>
              <a:t> </a:t>
            </a:r>
            <a:r>
              <a:rPr lang="en-US" altLang="ja-JP" sz="1600" dirty="0"/>
              <a:t>One to whom a debt is owe. The party that claims the payment and is responsible for resolving billing issues and arranging settlement. The party that sends the invoice or credit note. </a:t>
            </a:r>
          </a:p>
          <a:p>
            <a:pPr algn="just"/>
            <a:r>
              <a:rPr lang="en-US" altLang="ja-JP" sz="1800" b="1" dirty="0"/>
              <a:t>Debtor</a:t>
            </a:r>
            <a:r>
              <a:rPr lang="en-US" altLang="ja-JP" sz="1600" b="1" dirty="0"/>
              <a:t> </a:t>
            </a:r>
            <a:r>
              <a:rPr lang="en-US" altLang="ja-JP" sz="1600" dirty="0"/>
              <a:t>One who owes debt. The party responsible for making settlement relating to a purchase. The party that receives the invoice or credit note. </a:t>
            </a:r>
            <a:endParaRPr lang="ja-JP" altLang="ja-JP" sz="1600" dirty="0"/>
          </a:p>
        </p:txBody>
      </p:sp>
      <p:pic>
        <p:nvPicPr>
          <p:cNvPr id="4" name="図 3" descr="多角形 が含まれている画像&#10;&#10;自動的に生成された説明">
            <a:extLst>
              <a:ext uri="{FF2B5EF4-FFF2-40B4-BE49-F238E27FC236}">
                <a16:creationId xmlns:a16="http://schemas.microsoft.com/office/drawing/2014/main" id="{8FC321A0-80E0-DA43-854F-A29089A88D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5010" y="548680"/>
            <a:ext cx="5173980" cy="2712720"/>
          </a:xfrm>
          <a:prstGeom prst="rect">
            <a:avLst/>
          </a:prstGeom>
        </p:spPr>
      </p:pic>
      <p:sp>
        <p:nvSpPr>
          <p:cNvPr id="6" name="正方形/長方形 5">
            <a:extLst>
              <a:ext uri="{FF2B5EF4-FFF2-40B4-BE49-F238E27FC236}">
                <a16:creationId xmlns:a16="http://schemas.microsoft.com/office/drawing/2014/main" id="{9D24B1FC-8092-DD44-A8E6-B94431018251}"/>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1</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1573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5A67B-78FC-5C47-89DD-F5D36B218CD6}"/>
              </a:ext>
            </a:extLst>
          </p:cNvPr>
          <p:cNvSpPr>
            <a:spLocks noGrp="1"/>
          </p:cNvSpPr>
          <p:nvPr>
            <p:ph type="title"/>
          </p:nvPr>
        </p:nvSpPr>
        <p:spPr/>
        <p:txBody>
          <a:bodyPr/>
          <a:lstStyle/>
          <a:p>
            <a:r>
              <a:rPr kumimoji="1" lang="en-US" altLang="ja-JP" dirty="0"/>
              <a:t>2. </a:t>
            </a:r>
            <a:r>
              <a:rPr lang="en-US" altLang="ja-JP" b="1" dirty="0"/>
              <a:t>Employee roles and user activities</a:t>
            </a:r>
            <a:endParaRPr kumimoji="1" lang="ja-JP" altLang="en-US"/>
          </a:p>
        </p:txBody>
      </p:sp>
      <p:pic>
        <p:nvPicPr>
          <p:cNvPr id="4" name="コンテンツ プレースホルダー 3" descr="暗い部屋のcg&#10;&#10;中程度の精度で自動的に生成された説明">
            <a:extLst>
              <a:ext uri="{FF2B5EF4-FFF2-40B4-BE49-F238E27FC236}">
                <a16:creationId xmlns:a16="http://schemas.microsoft.com/office/drawing/2014/main" id="{CBC386EE-9C78-6D44-96B5-4280EA9B3D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1032" y="488072"/>
            <a:ext cx="5669280" cy="2148840"/>
          </a:xfrm>
          <a:prstGeom prst="rect">
            <a:avLst/>
          </a:prstGeom>
        </p:spPr>
      </p:pic>
      <p:sp>
        <p:nvSpPr>
          <p:cNvPr id="5" name="テキスト ボックス 4">
            <a:extLst>
              <a:ext uri="{FF2B5EF4-FFF2-40B4-BE49-F238E27FC236}">
                <a16:creationId xmlns:a16="http://schemas.microsoft.com/office/drawing/2014/main" id="{5A75DBD6-FD63-4049-A7C1-ABADCDEE4A6C}"/>
              </a:ext>
            </a:extLst>
          </p:cNvPr>
          <p:cNvSpPr txBox="1"/>
          <p:nvPr/>
        </p:nvSpPr>
        <p:spPr>
          <a:xfrm>
            <a:off x="683569" y="2636912"/>
            <a:ext cx="7776863" cy="4247317"/>
          </a:xfrm>
          <a:prstGeom prst="rect">
            <a:avLst/>
          </a:prstGeom>
          <a:noFill/>
        </p:spPr>
        <p:txBody>
          <a:bodyPr wrap="square" rtlCol="0">
            <a:spAutoFit/>
          </a:bodyPr>
          <a:lstStyle/>
          <a:p>
            <a:r>
              <a:rPr lang="en-US" altLang="ja-JP" dirty="0"/>
              <a:t>The users managing the ERP system shall have unique identification data, enabling job identification and authentication of the users. The identification and authentication data shall be revoked without delay in case of the cessation of user rights. Each employee shall have the necessary education, practice and professional experience for the provision of his scope of activities. </a:t>
            </a:r>
          </a:p>
          <a:p>
            <a:endParaRPr lang="ja-JP" altLang="ja-JP" dirty="0"/>
          </a:p>
          <a:p>
            <a:r>
              <a:rPr lang="en-US" altLang="ja-JP" dirty="0"/>
              <a:t>The Party shall log every transactional event that can provide information on activity, changes happened in the ERP system, every verification activity performed related to transaction and / or accounting. In case of every log entry, the following data shall be stored:</a:t>
            </a:r>
            <a:endParaRPr lang="ja-JP" altLang="ja-JP" dirty="0"/>
          </a:p>
          <a:p>
            <a:pPr marL="285750" lvl="0" indent="-285750">
              <a:buFont typeface="Arial" panose="020B0604020202020204" pitchFamily="34" charset="0"/>
              <a:buChar char="•"/>
            </a:pPr>
            <a:r>
              <a:rPr lang="en-US" altLang="ja-JP" dirty="0"/>
              <a:t>the date and time of the activity;</a:t>
            </a:r>
            <a:endParaRPr lang="ja-JP" altLang="ja-JP" dirty="0"/>
          </a:p>
          <a:p>
            <a:pPr marL="285750" lvl="0" indent="-285750">
              <a:buFont typeface="Arial" panose="020B0604020202020204" pitchFamily="34" charset="0"/>
              <a:buChar char="•"/>
            </a:pPr>
            <a:r>
              <a:rPr lang="en-US" altLang="ja-JP" dirty="0"/>
              <a:t>the type of the event; </a:t>
            </a:r>
            <a:endParaRPr lang="ja-JP" altLang="ja-JP" dirty="0"/>
          </a:p>
          <a:p>
            <a:pPr marL="285750" lvl="0" indent="-285750">
              <a:buFont typeface="Arial" panose="020B0604020202020204" pitchFamily="34" charset="0"/>
              <a:buChar char="•"/>
            </a:pPr>
            <a:r>
              <a:rPr lang="en-US" altLang="ja-JP" dirty="0"/>
              <a:t>the success or failure of the implementation; </a:t>
            </a:r>
            <a:endParaRPr lang="ja-JP" altLang="ja-JP" dirty="0"/>
          </a:p>
          <a:p>
            <a:pPr lvl="0"/>
            <a:r>
              <a:rPr lang="en-US" altLang="ja-JP" dirty="0"/>
              <a:t>the identification of the user or the system who/what triggered the event</a:t>
            </a:r>
            <a:endParaRPr lang="ja-JP" altLang="ja-JP" dirty="0"/>
          </a:p>
          <a:p>
            <a:endParaRPr kumimoji="1" lang="ja-JP" altLang="en-US" dirty="0"/>
          </a:p>
        </p:txBody>
      </p:sp>
      <p:sp>
        <p:nvSpPr>
          <p:cNvPr id="6" name="正方形/長方形 5">
            <a:extLst>
              <a:ext uri="{FF2B5EF4-FFF2-40B4-BE49-F238E27FC236}">
                <a16:creationId xmlns:a16="http://schemas.microsoft.com/office/drawing/2014/main" id="{37D3698C-EA76-F247-A546-C834756D1E8C}"/>
              </a:ext>
            </a:extLst>
          </p:cNvPr>
          <p:cNvSpPr/>
          <p:nvPr/>
        </p:nvSpPr>
        <p:spPr>
          <a:xfrm>
            <a:off x="8435133" y="0"/>
            <a:ext cx="708867" cy="923330"/>
          </a:xfrm>
          <a:prstGeom prst="rect">
            <a:avLst/>
          </a:prstGeom>
          <a:solidFill>
            <a:schemeClr val="bg1">
              <a:lumMod val="95000"/>
            </a:schemeClr>
          </a:solidFill>
          <a:ln>
            <a:solidFill>
              <a:schemeClr val="bg1">
                <a:lumMod val="95000"/>
              </a:schemeClr>
            </a:solidFill>
          </a:ln>
        </p:spPr>
        <p:txBody>
          <a:bodyPr wrap="square" lIns="91440" tIns="45720" rIns="91440" bIns="45720">
            <a:spAutoFit/>
          </a:bodyPr>
          <a:lstStyle/>
          <a:p>
            <a:pPr algn="ctr"/>
            <a:r>
              <a:rPr lang="en-US" altLang="ja-JP" sz="5400" b="0" cap="none" spc="0" dirty="0">
                <a:ln w="0"/>
                <a:solidFill>
                  <a:schemeClr val="bg1"/>
                </a:solidFill>
                <a:effectLst>
                  <a:outerShdw blurRad="38100" dist="19050" dir="2700000" algn="tl" rotWithShape="0">
                    <a:schemeClr val="dk1">
                      <a:alpha val="40000"/>
                    </a:schemeClr>
                  </a:outerShdw>
                </a:effectLst>
              </a:rPr>
              <a:t>2</a:t>
            </a:r>
            <a:endParaRPr lang="ja-JP" altLang="en-US" sz="5400" b="0" cap="none" spc="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973946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9232</TotalTime>
  <Words>7079</Words>
  <Application>Microsoft Macintosh PowerPoint</Application>
  <PresentationFormat>画面に合わせる (4:3)</PresentationFormat>
  <Paragraphs>1096</Paragraphs>
  <Slides>48</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48</vt:i4>
      </vt:variant>
    </vt:vector>
  </HeadingPairs>
  <TitlesOfParts>
    <vt:vector size="55" baseType="lpstr">
      <vt:lpstr>inherit</vt:lpstr>
      <vt:lpstr>Open Sans</vt:lpstr>
      <vt:lpstr>游ゴシック</vt:lpstr>
      <vt:lpstr>Arial</vt:lpstr>
      <vt:lpstr>Calibri</vt:lpstr>
      <vt:lpstr>Cambria</vt:lpstr>
      <vt:lpstr>Office ​​テーマ</vt:lpstr>
      <vt:lpstr>New work item proposal Exchange formats for the Audit Data Collection Standard: XBRL</vt:lpstr>
      <vt:lpstr>Industry doesn’t need to reinvent the wheel</vt:lpstr>
      <vt:lpstr>Standing on the shoulders of giants </vt:lpstr>
      <vt:lpstr>References</vt:lpstr>
      <vt:lpstr>Semantic XBRL for Granular Data</vt:lpstr>
      <vt:lpstr>Exchange formats for the Audit Data Collection Standard: XBRL</vt:lpstr>
      <vt:lpstr>1. Parties involved and their roles and relationships 2. Employee roles and user activities 3. Business processes</vt:lpstr>
      <vt:lpstr>1. Parties involved and their roles and relationships</vt:lpstr>
      <vt:lpstr>2. Employee roles and user activities</vt:lpstr>
      <vt:lpstr>3. Business processes</vt:lpstr>
      <vt:lpstr>4. Business controls and audit trails</vt:lpstr>
      <vt:lpstr>Definitions</vt:lpstr>
      <vt:lpstr>4. Business controls and audit trails</vt:lpstr>
      <vt:lpstr>5. Semantic data modeling</vt:lpstr>
      <vt:lpstr>Core Component</vt:lpstr>
      <vt:lpstr>Association Core Component</vt:lpstr>
      <vt:lpstr>Business Information Entity</vt:lpstr>
      <vt:lpstr>Semantic datatypes</vt:lpstr>
      <vt:lpstr>Primitive types</vt:lpstr>
      <vt:lpstr>Semantic datatype (1/2)</vt:lpstr>
      <vt:lpstr>Semantic datatype (2/2)</vt:lpstr>
      <vt:lpstr>Permissible Representation Terms </vt:lpstr>
      <vt:lpstr>Core Component Types (CCT)</vt:lpstr>
      <vt:lpstr>Rules for Dictionary Entry Name</vt:lpstr>
      <vt:lpstr>Rules for Dictionary Entry Name (contd.)</vt:lpstr>
      <vt:lpstr>5. Semantic data modeling</vt:lpstr>
      <vt:lpstr>Legend</vt:lpstr>
      <vt:lpstr>Extension Methodology</vt:lpstr>
      <vt:lpstr>Header and Line items</vt:lpstr>
      <vt:lpstr>Trade Transaction / Trade Line Item Only some elements are listed </vt:lpstr>
      <vt:lpstr>5. Semantic data modeling</vt:lpstr>
      <vt:lpstr>Legend</vt:lpstr>
      <vt:lpstr>Document and line item</vt:lpstr>
      <vt:lpstr>Using ASBIE</vt:lpstr>
      <vt:lpstr>RLBIE for the header ABIE</vt:lpstr>
      <vt:lpstr>6. Business rules</vt:lpstr>
      <vt:lpstr> ISO 21378:2019 Audit data collection</vt:lpstr>
      <vt:lpstr>Procure to pay</vt:lpstr>
      <vt:lpstr>Procure to Pay (3-way matching)</vt:lpstr>
      <vt:lpstr>Business rules for P2P 3-way match</vt:lpstr>
      <vt:lpstr>Data profiling report and data questionnaire in ISO 21378</vt:lpstr>
      <vt:lpstr>Example: Auditing requirement for Invoice</vt:lpstr>
      <vt:lpstr>Example: Calculation of totals</vt:lpstr>
      <vt:lpstr>PowerPoint プレゼンテーション</vt:lpstr>
      <vt:lpstr>XBRL Specifications</vt:lpstr>
      <vt:lpstr>New work item proposal Semantic data modeling and syntax binding for XBRL</vt:lpstr>
      <vt:lpstr>7. Syntax binding for XBRL</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Daisuke Ikadai</dc:creator>
  <cp:lastModifiedBy>三分一 信之</cp:lastModifiedBy>
  <cp:revision>189</cp:revision>
  <cp:lastPrinted>2021-03-27T11:56:28Z</cp:lastPrinted>
  <dcterms:created xsi:type="dcterms:W3CDTF">2016-02-16T14:19:21Z</dcterms:created>
  <dcterms:modified xsi:type="dcterms:W3CDTF">2021-03-27T12:09:16Z</dcterms:modified>
</cp:coreProperties>
</file>